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99" r:id="rId2"/>
    <p:sldId id="497" r:id="rId3"/>
    <p:sldId id="532" r:id="rId4"/>
    <p:sldId id="470" r:id="rId5"/>
    <p:sldId id="511" r:id="rId6"/>
    <p:sldId id="495" r:id="rId7"/>
    <p:sldId id="510" r:id="rId8"/>
    <p:sldId id="528" r:id="rId9"/>
    <p:sldId id="494" r:id="rId10"/>
    <p:sldId id="509" r:id="rId11"/>
    <p:sldId id="530" r:id="rId12"/>
    <p:sldId id="533" r:id="rId13"/>
    <p:sldId id="531" r:id="rId14"/>
    <p:sldId id="517" r:id="rId15"/>
    <p:sldId id="525" r:id="rId16"/>
    <p:sldId id="536" r:id="rId17"/>
    <p:sldId id="538" r:id="rId18"/>
    <p:sldId id="502" r:id="rId19"/>
    <p:sldId id="535" r:id="rId20"/>
    <p:sldId id="501" r:id="rId21"/>
    <p:sldId id="537" r:id="rId22"/>
    <p:sldId id="476" r:id="rId23"/>
    <p:sldId id="419" r:id="rId24"/>
    <p:sldId id="421" r:id="rId25"/>
    <p:sldId id="422" r:id="rId26"/>
    <p:sldId id="423" r:id="rId27"/>
    <p:sldId id="492" r:id="rId28"/>
    <p:sldId id="477" r:id="rId29"/>
    <p:sldId id="519" r:id="rId30"/>
    <p:sldId id="534" r:id="rId31"/>
    <p:sldId id="322" r:id="rId32"/>
  </p:sldIdLst>
  <p:sldSz cx="9144000" cy="6858000" type="screen4x3"/>
  <p:notesSz cx="6807200" cy="9939338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1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5" autoAdjust="0"/>
    <p:restoredTop sz="88416" autoAdjust="0"/>
  </p:normalViewPr>
  <p:slideViewPr>
    <p:cSldViewPr snapToGrid="0" snapToObjects="1">
      <p:cViewPr varScale="1">
        <p:scale>
          <a:sx n="87" d="100"/>
          <a:sy n="87" d="100"/>
        </p:scale>
        <p:origin x="200" y="216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12352"/>
    </p:cViewPr>
  </p:sorterViewPr>
  <p:notesViewPr>
    <p:cSldViewPr snapToGrid="0" snapToObjects="1">
      <p:cViewPr varScale="1">
        <p:scale>
          <a:sx n="87" d="100"/>
          <a:sy n="87" d="100"/>
        </p:scale>
        <p:origin x="-948" y="-78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handoutMaster" Target="handoutMasters/handout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BFF2D-C722-4409-A00E-3BE6C98B8582}" type="datetimeFigureOut">
              <a:rPr kumimoji="1" lang="ja-JP" altLang="en-US" smtClean="0"/>
              <a:t>2017/12/6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BECCF-E7CA-41C1-A254-EBBC3BC905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1802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97A76-3CD7-43C4-9403-E9989A40D3E2}" type="datetimeFigureOut">
              <a:rPr kumimoji="1" lang="ja-JP" altLang="en-US" smtClean="0"/>
              <a:t>2017/12/6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0D1D2-FEAD-41C6-8761-33EBABD6F5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3866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20750" y="746125"/>
            <a:ext cx="496570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kumimoji="0" lang="en-US" altLang="ja-JP" dirty="0">
              <a:latin typeface="Calibri" charset="0"/>
              <a:ea typeface="ＭＳ Ｐゴシック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92C647-456B-E14B-946F-C62504D41393}" type="slidenum">
              <a:rPr kumimoji="0" lang="en-US" altLang="ja-JP" sz="120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kumimoji="0" lang="en-US" altLang="ja-JP" sz="1200"/>
          </a:p>
        </p:txBody>
      </p:sp>
    </p:spTree>
    <p:extLst>
      <p:ext uri="{BB962C8B-B14F-4D97-AF65-F5344CB8AC3E}">
        <p14:creationId xmlns:p14="http://schemas.microsoft.com/office/powerpoint/2010/main" val="5979117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Suggest</a:t>
            </a:r>
            <a:r>
              <a:rPr lang="en-GB" baseline="0" dirty="0"/>
              <a:t> to delete to shorten you make the point with SF1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2782-666B-450D-B7CB-6E109DBF16A6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566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0D1D2-FEAD-41C6-8761-33EBABD6F58B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1138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2782-666B-450D-B7CB-6E109DBF16A6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328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0D1D2-FEAD-41C6-8761-33EBABD6F58B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5628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0D1D2-FEAD-41C6-8761-33EBABD6F58B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3981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2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0D1D2-FEAD-41C6-8761-33EBABD6F58B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729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20750" y="746125"/>
            <a:ext cx="496570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kumimoji="0" lang="en-US" altLang="ja-JP" dirty="0">
              <a:latin typeface="Calibri" charset="0"/>
              <a:ea typeface="ＭＳ Ｐゴシック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92C647-456B-E14B-946F-C62504D41393}" type="slidenum">
              <a:rPr kumimoji="0" lang="en-US" altLang="ja-JP" sz="120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kumimoji="0" lang="en-US" altLang="ja-JP" sz="1200"/>
          </a:p>
        </p:txBody>
      </p:sp>
    </p:spTree>
    <p:extLst>
      <p:ext uri="{BB962C8B-B14F-4D97-AF65-F5344CB8AC3E}">
        <p14:creationId xmlns:p14="http://schemas.microsoft.com/office/powerpoint/2010/main" val="1749876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20750" y="746125"/>
            <a:ext cx="496570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kumimoji="0" lang="en-US" altLang="ja-JP" dirty="0">
              <a:latin typeface="Calibri" charset="0"/>
              <a:ea typeface="ＭＳ Ｐゴシック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92C647-456B-E14B-946F-C62504D41393}" type="slidenum">
              <a:rPr kumimoji="0" lang="en-US" altLang="ja-JP" sz="1200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kumimoji="0" lang="en-US" altLang="ja-JP" sz="1200"/>
          </a:p>
        </p:txBody>
      </p:sp>
    </p:spTree>
    <p:extLst>
      <p:ext uri="{BB962C8B-B14F-4D97-AF65-F5344CB8AC3E}">
        <p14:creationId xmlns:p14="http://schemas.microsoft.com/office/powerpoint/2010/main" val="908406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0D1D2-FEAD-41C6-8761-33EBABD6F58B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1139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A2782-666B-450D-B7CB-6E109DBF16A6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87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37"/>
            <a:ext cx="7772400" cy="147002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C1F2E-81D7-472F-9042-6EF4C8B30AF4}" type="datetime1">
              <a:rPr kumimoji="1" lang="ja-JP" altLang="en-US" smtClean="0"/>
              <a:t>2017/12/6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56FE-4D10-CC40-B065-6DA7517754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3460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8AEAA-996B-4296-9BAB-499B4A7EC703}" type="datetime1">
              <a:rPr kumimoji="1" lang="ja-JP" altLang="en-US" smtClean="0"/>
              <a:t>2017/12/6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56FE-4D10-CC40-B065-6DA7517754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004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50"/>
            <a:ext cx="2057400" cy="5851525"/>
          </a:xfrm>
        </p:spPr>
        <p:txBody>
          <a:bodyPr vert="eaVert"/>
          <a:lstStyle/>
          <a:p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50"/>
            <a:ext cx="6019800" cy="5851525"/>
          </a:xfrm>
        </p:spPr>
        <p:txBody>
          <a:bodyPr vert="eaVert"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26BF-633E-4540-8674-561F8B436884}" type="datetime1">
              <a:rPr kumimoji="1" lang="ja-JP" altLang="en-US" smtClean="0"/>
              <a:t>2017/12/6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56FE-4D10-CC40-B065-6DA7517754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515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49B9E-BE99-4822-9BAE-7FB2E582F9E0}" type="datetime1">
              <a:rPr kumimoji="1" lang="ja-JP" altLang="en-US" smtClean="0"/>
              <a:t>2017/12/6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56FE-4D10-CC40-B065-6DA7517754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4435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1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17D52-6CD4-4F16-86F6-DA598BDC34DE}" type="datetime1">
              <a:rPr kumimoji="1" lang="ja-JP" altLang="en-US" smtClean="0"/>
              <a:t>2017/12/6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56FE-4D10-CC40-B065-6DA7517754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4782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9E0-BDE0-4B50-AAB4-FE04D54FEB05}" type="datetime1">
              <a:rPr kumimoji="1" lang="ja-JP" altLang="en-US" smtClean="0"/>
              <a:t>2017/12/6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56FE-4D10-CC40-B065-6DA7517754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503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endParaRPr kumimoji="1"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0DC1D-6C37-4EC2-AE39-2A58E25E76A8}" type="datetime1">
              <a:rPr kumimoji="1" lang="ja-JP" altLang="en-US" smtClean="0"/>
              <a:t>2017/12/6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56FE-4D10-CC40-B065-6DA7517754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060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3107-94BA-4CB2-A826-D2E329649C2E}" type="datetime1">
              <a:rPr kumimoji="1" lang="ja-JP" altLang="en-US" smtClean="0"/>
              <a:t>2017/12/6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56FE-4D10-CC40-B065-6DA7517754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58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F555-925E-4D46-B2B3-A6C898C2B71F}" type="datetime1">
              <a:rPr kumimoji="1" lang="ja-JP" altLang="en-US" smtClean="0"/>
              <a:t>2017/12/6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56FE-4D10-CC40-B065-6DA7517754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4431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1" y="27306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D56E-8EBC-4B9F-A91F-02C4AB0BBE73}" type="datetime1">
              <a:rPr kumimoji="1" lang="ja-JP" altLang="en-US" smtClean="0"/>
              <a:t>2017/12/6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56FE-4D10-CC40-B065-6DA7517754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246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E76B8-62AB-47E8-B505-40BB45AA710A}" type="datetime1">
              <a:rPr kumimoji="1" lang="ja-JP" altLang="en-US" smtClean="0"/>
              <a:t>2017/12/6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56FE-4D10-CC40-B065-6DA7517754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9872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kumimoji="1" lang="ja-JP" altLang="en-US"/>
          </a:p>
        </p:txBody>
      </p:sp>
      <p:sp>
        <p:nvSpPr>
          <p:cNvPr id="3" name="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kumimoji="1" lang="ja-JP" altLang="en-US"/>
          </a:p>
        </p:txBody>
      </p:sp>
      <p:sp>
        <p:nvSpPr>
          <p:cNvPr id="4" name=" 3"/>
          <p:cNvSpPr>
            <a:spLocks noGrp="1"/>
          </p:cNvSpPr>
          <p:nvPr>
            <p:ph type="dt" sz="half" idx="2"/>
          </p:nvPr>
        </p:nvSpPr>
        <p:spPr>
          <a:xfrm>
            <a:off x="457200" y="635636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2D946-80F9-44F6-9245-A67B2BC91DCA}" type="datetime1">
              <a:rPr kumimoji="1" lang="ja-JP" altLang="en-US" smtClean="0"/>
              <a:t>2017/12/6</a:t>
            </a:fld>
            <a:endParaRPr kumimoji="1" lang="ja-JP" altLang="en-US"/>
          </a:p>
        </p:txBody>
      </p:sp>
      <p:sp>
        <p:nvSpPr>
          <p:cNvPr id="5" name=" 4"/>
          <p:cNvSpPr>
            <a:spLocks noGrp="1"/>
          </p:cNvSpPr>
          <p:nvPr>
            <p:ph type="ftr" sz="quarter" idx="3"/>
          </p:nvPr>
        </p:nvSpPr>
        <p:spPr>
          <a:xfrm>
            <a:off x="3124200" y="635636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 5"/>
          <p:cNvSpPr>
            <a:spLocks noGrp="1"/>
          </p:cNvSpPr>
          <p:nvPr>
            <p:ph type="sldNum" sz="quarter" idx="4"/>
          </p:nvPr>
        </p:nvSpPr>
        <p:spPr>
          <a:xfrm>
            <a:off x="6553200" y="635636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656FE-4D10-CC40-B065-6DA7517754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105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4" Type="http://schemas.openxmlformats.org/officeDocument/2006/relationships/image" Target="../media/image13.tiff"/><Relationship Id="rId5" Type="http://schemas.openxmlformats.org/officeDocument/2006/relationships/image" Target="../media/image14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tiff"/><Relationship Id="rId3" Type="http://schemas.openxmlformats.org/officeDocument/2006/relationships/image" Target="../media/image16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agora-web.jp/archives/1611061.html" TargetMode="External"/><Relationship Id="rId3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tiff"/><Relationship Id="rId3" Type="http://schemas.openxmlformats.org/officeDocument/2006/relationships/image" Target="../media/image22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f.fukushima.jp/imu/kenkoukanri/240612shiryou.pdf" TargetMode="External"/><Relationship Id="rId4" Type="http://schemas.openxmlformats.org/officeDocument/2006/relationships/hyperlink" Target="http://www.mhlw.go.jp/stf/shingi/2r9852000001ip01-att/2r9852000001ipae.pdf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tif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scj.go.jp/ja/info/kohyo/pdf/kohyo-23-h170901.pdf" TargetMode="External"/><Relationship Id="rId3" Type="http://schemas.openxmlformats.org/officeDocument/2006/relationships/hyperlink" Target="http://www.scj.go.jp/ja/info/kohyo/pdf/kohyo-23-h170929-4.pdf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4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1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71" y="308259"/>
            <a:ext cx="3187700" cy="1435100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164771" y="2174044"/>
            <a:ext cx="8809108" cy="304698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altLang="ja-JP" sz="3200" b="1" dirty="0" smtClean="0">
                <a:solidFill>
                  <a:srgbClr val="0000FF"/>
                </a:solidFill>
                <a:latin typeface="Calibri" charset="0"/>
              </a:rPr>
              <a:t>Update </a:t>
            </a:r>
            <a:r>
              <a:rPr lang="en-US" altLang="ja-JP" sz="3200" b="1" dirty="0">
                <a:solidFill>
                  <a:srgbClr val="0000FF"/>
                </a:solidFill>
                <a:latin typeface="Calibri" charset="0"/>
              </a:rPr>
              <a:t>on </a:t>
            </a:r>
            <a:r>
              <a:rPr lang="en-US" altLang="ja-JP" sz="3200" b="1" dirty="0" smtClean="0">
                <a:solidFill>
                  <a:srgbClr val="0000FF"/>
                </a:solidFill>
                <a:latin typeface="Calibri" charset="0"/>
              </a:rPr>
              <a:t>Fukushima</a:t>
            </a:r>
          </a:p>
          <a:p>
            <a:r>
              <a:rPr lang="en-US" altLang="ja-JP" sz="3200" b="1" dirty="0">
                <a:solidFill>
                  <a:srgbClr val="0000FF"/>
                </a:solidFill>
                <a:latin typeface="Calibri" charset="0"/>
              </a:rPr>
              <a:t> </a:t>
            </a:r>
            <a:r>
              <a:rPr lang="en-US" altLang="ja-JP" sz="3200" b="1" dirty="0" smtClean="0">
                <a:solidFill>
                  <a:srgbClr val="0000FF"/>
                </a:solidFill>
                <a:latin typeface="Calibri" charset="0"/>
              </a:rPr>
              <a:t>       (focus) Consequences and restoration</a:t>
            </a:r>
          </a:p>
          <a:p>
            <a:endParaRPr lang="en-US" altLang="ja-JP" sz="3200" b="1" dirty="0">
              <a:solidFill>
                <a:srgbClr val="0000FF"/>
              </a:solidFill>
              <a:latin typeface="Calibri" charset="0"/>
            </a:endParaRPr>
          </a:p>
          <a:p>
            <a:r>
              <a:rPr lang="en-US" altLang="ja-JP" sz="3200" b="1" dirty="0" smtClean="0">
                <a:solidFill>
                  <a:srgbClr val="0000FF"/>
                </a:solidFill>
                <a:latin typeface="Calibri" charset="0"/>
              </a:rPr>
              <a:t>         </a:t>
            </a:r>
            <a:r>
              <a:rPr lang="en-US" altLang="ja-JP" sz="3200" b="1" dirty="0" smtClean="0">
                <a:latin typeface="Calibri" charset="0"/>
              </a:rPr>
              <a:t>2</a:t>
            </a:r>
            <a:r>
              <a:rPr lang="en-US" altLang="ja-JP" sz="3200" b="1" dirty="0">
                <a:latin typeface="Calibri" charset="0"/>
              </a:rPr>
              <a:t>. Lessons </a:t>
            </a:r>
            <a:r>
              <a:rPr lang="en-US" altLang="ja-JP" sz="3200" b="1" dirty="0" smtClean="0">
                <a:latin typeface="Calibri" charset="0"/>
              </a:rPr>
              <a:t>Learned:  Emergency preparedness</a:t>
            </a:r>
          </a:p>
          <a:p>
            <a:endParaRPr lang="en-US" altLang="ja-JP" sz="3200" b="1" dirty="0">
              <a:latin typeface="Calibri" charset="0"/>
            </a:endParaRPr>
          </a:p>
          <a:p>
            <a:r>
              <a:rPr lang="en-US" altLang="ja-JP" sz="3200" b="1" dirty="0" smtClean="0">
                <a:latin typeface="Calibri" charset="0"/>
              </a:rPr>
              <a:t>                    3</a:t>
            </a:r>
            <a:r>
              <a:rPr lang="en-US" altLang="ja-JP" sz="3200" b="1" dirty="0">
                <a:latin typeface="Calibri" charset="0"/>
              </a:rPr>
              <a:t>. Lessons Learned </a:t>
            </a:r>
            <a:r>
              <a:rPr lang="en-US" altLang="ja-JP" sz="3200" b="1" dirty="0" smtClean="0">
                <a:latin typeface="Calibri" charset="0"/>
              </a:rPr>
              <a:t>:  prevention</a:t>
            </a:r>
            <a:endParaRPr lang="ja-JP" altLang="en-US" sz="3200" dirty="0"/>
          </a:p>
        </p:txBody>
      </p:sp>
      <p:sp>
        <p:nvSpPr>
          <p:cNvPr id="11" name="円/楕円 10"/>
          <p:cNvSpPr/>
          <p:nvPr/>
        </p:nvSpPr>
        <p:spPr>
          <a:xfrm>
            <a:off x="2333172" y="386220"/>
            <a:ext cx="598714" cy="99242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3250257" y="1245432"/>
            <a:ext cx="48744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3200" b="1" dirty="0">
                <a:solidFill>
                  <a:srgbClr val="3333FF"/>
                </a:solidFill>
              </a:rPr>
              <a:t>Fukushima-Daiichi Accident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1202527" y="5564869"/>
            <a:ext cx="69994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2400" dirty="0" err="1"/>
              <a:t>akira</a:t>
            </a:r>
            <a:r>
              <a:rPr lang="en-US" altLang="ja-JP" sz="2400" dirty="0"/>
              <a:t> OMOTO,</a:t>
            </a:r>
            <a:r>
              <a:rPr lang="ja-JP" altLang="en-US" sz="2400" dirty="0"/>
              <a:t>　</a:t>
            </a:r>
            <a:r>
              <a:rPr lang="en-US" altLang="ja-JP" sz="2400" dirty="0"/>
              <a:t>Tokyo Institute of Technology</a:t>
            </a:r>
          </a:p>
          <a:p>
            <a:pPr algn="ctr">
              <a:defRPr/>
            </a:pPr>
            <a:r>
              <a:rPr lang="en-US" altLang="ja-JP" sz="2400" dirty="0" err="1"/>
              <a:t>Akira.omoto@mac.com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34779829"/>
      </p:ext>
    </p:extLst>
  </p:cSld>
  <p:clrMapOvr>
    <a:masterClrMapping/>
  </p:clrMapOvr>
  <p:transition advClick="0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線矢印コネクタ 14"/>
          <p:cNvCxnSpPr/>
          <p:nvPr/>
        </p:nvCxnSpPr>
        <p:spPr>
          <a:xfrm flipH="1" flipV="1">
            <a:off x="2503885" y="4270804"/>
            <a:ext cx="15266" cy="1229805"/>
          </a:xfrm>
          <a:prstGeom prst="straightConnector1">
            <a:avLst/>
          </a:prstGeom>
          <a:ln w="47625">
            <a:solidFill>
              <a:srgbClr val="00B05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" name="直線矢印コネクタ 2"/>
          <p:cNvCxnSpPr/>
          <p:nvPr/>
        </p:nvCxnSpPr>
        <p:spPr>
          <a:xfrm>
            <a:off x="2520563" y="1807812"/>
            <a:ext cx="0" cy="1261516"/>
          </a:xfrm>
          <a:prstGeom prst="straightConnector1">
            <a:avLst/>
          </a:prstGeom>
          <a:ln w="47625">
            <a:solidFill>
              <a:srgbClr val="00B05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7" name="図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" y="1680770"/>
            <a:ext cx="2424867" cy="3496460"/>
          </a:xfrm>
          <a:prstGeom prst="rect">
            <a:avLst/>
          </a:prstGeom>
        </p:spPr>
      </p:pic>
      <p:cxnSp>
        <p:nvCxnSpPr>
          <p:cNvPr id="18" name="直線矢印コネクタ 17"/>
          <p:cNvCxnSpPr/>
          <p:nvPr/>
        </p:nvCxnSpPr>
        <p:spPr>
          <a:xfrm>
            <a:off x="2547952" y="3069328"/>
            <a:ext cx="0" cy="1201476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/>
          <p:cNvSpPr/>
          <p:nvPr/>
        </p:nvSpPr>
        <p:spPr>
          <a:xfrm>
            <a:off x="-1" y="0"/>
            <a:ext cx="9144001" cy="222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u="sng" dirty="0">
                <a:solidFill>
                  <a:srgbClr val="000000"/>
                </a:solidFill>
                <a:cs typeface="Calibri"/>
              </a:rPr>
              <a:t>Restoration of local </a:t>
            </a:r>
            <a:r>
              <a:rPr lang="en-US" altLang="ja-JP" sz="2800" u="sng" dirty="0" smtClean="0">
                <a:solidFill>
                  <a:srgbClr val="000000"/>
                </a:solidFill>
                <a:cs typeface="Calibri"/>
              </a:rPr>
              <a:t>infrastructure applied to </a:t>
            </a:r>
            <a:r>
              <a:rPr lang="en-US" altLang="ja-JP" sz="2800" u="sng" dirty="0" smtClean="0">
                <a:solidFill>
                  <a:srgbClr val="0000FF"/>
                </a:solidFill>
                <a:cs typeface="Calibri"/>
              </a:rPr>
              <a:t>all 3.11 disaster</a:t>
            </a:r>
            <a:r>
              <a:rPr lang="ja-JP" altLang="en-US" sz="2800" u="sng" dirty="0" smtClean="0">
                <a:solidFill>
                  <a:srgbClr val="000000"/>
                </a:solidFill>
                <a:cs typeface="Calibri"/>
              </a:rPr>
              <a:t>　</a:t>
            </a:r>
            <a:endParaRPr lang="en-US" altLang="ja-JP" sz="2800" u="sng" dirty="0" smtClean="0">
              <a:solidFill>
                <a:srgbClr val="000000"/>
              </a:solidFill>
              <a:cs typeface="Calibri"/>
            </a:endParaRPr>
          </a:p>
          <a:p>
            <a:r>
              <a:rPr lang="ja-JP" altLang="en-US" sz="2800" dirty="0" smtClean="0">
                <a:solidFill>
                  <a:srgbClr val="000000"/>
                </a:solidFill>
                <a:cs typeface="Calibri"/>
              </a:rPr>
              <a:t>（</a:t>
            </a:r>
            <a:r>
              <a:rPr lang="en-US" altLang="ja-JP" sz="2800" dirty="0" smtClean="0">
                <a:solidFill>
                  <a:srgbClr val="000000"/>
                </a:solidFill>
                <a:cs typeface="Calibri"/>
              </a:rPr>
              <a:t>reconstruction tax= additional 2.1%  x  income tax)</a:t>
            </a:r>
            <a:endParaRPr lang="en-US" altLang="ja-JP" sz="2800" dirty="0">
              <a:solidFill>
                <a:srgbClr val="000000"/>
              </a:solidFill>
              <a:cs typeface="Calibri"/>
            </a:endParaRPr>
          </a:p>
          <a:p>
            <a:pPr lvl="1"/>
            <a:r>
              <a:rPr lang="en-US" altLang="ja-JP" sz="2800" dirty="0">
                <a:solidFill>
                  <a:srgbClr val="000000"/>
                </a:solidFill>
              </a:rPr>
              <a:t>           </a:t>
            </a:r>
            <a:r>
              <a:rPr lang="en-US" altLang="ja-JP" sz="2800" i="1" dirty="0">
                <a:solidFill>
                  <a:srgbClr val="000000"/>
                </a:solidFill>
              </a:rPr>
              <a:t>Municipality’s administration </a:t>
            </a:r>
            <a:r>
              <a:rPr lang="en-US" altLang="ja-JP" sz="2800" i="1" dirty="0" smtClean="0">
                <a:solidFill>
                  <a:srgbClr val="000000"/>
                </a:solidFill>
              </a:rPr>
              <a:t>office, housings</a:t>
            </a:r>
            <a:endParaRPr lang="en-US" altLang="ja-JP" sz="2800" i="1" dirty="0">
              <a:solidFill>
                <a:srgbClr val="000000"/>
              </a:solidFill>
            </a:endParaRPr>
          </a:p>
          <a:p>
            <a:pPr lvl="1"/>
            <a:r>
              <a:rPr lang="en-US" altLang="ja-JP" sz="2800" i="1" dirty="0">
                <a:solidFill>
                  <a:srgbClr val="000000"/>
                </a:solidFill>
              </a:rPr>
              <a:t>           Shopping Center, Schools, Hospitals, Roads</a:t>
            </a:r>
          </a:p>
          <a:p>
            <a:pPr lvl="1"/>
            <a:r>
              <a:rPr lang="en-US" altLang="ja-JP" sz="2800" i="1" dirty="0">
                <a:solidFill>
                  <a:srgbClr val="000000"/>
                </a:solidFill>
              </a:rPr>
              <a:t>                             </a:t>
            </a:r>
            <a:r>
              <a:rPr lang="en-US" altLang="ja-JP" sz="2800" i="1" dirty="0">
                <a:solidFill>
                  <a:srgbClr val="0000FF"/>
                </a:solidFill>
              </a:rPr>
              <a:t>Railways</a:t>
            </a:r>
            <a:endParaRPr lang="ja-JP" altLang="en-US" sz="2800" i="1" dirty="0">
              <a:solidFill>
                <a:srgbClr val="0000FF"/>
              </a:solidFill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846545" y="5440496"/>
            <a:ext cx="16182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i="1" dirty="0">
                <a:latin typeface="Calibri" charset="0"/>
              </a:rPr>
              <a:t>[SOURCE] JR</a:t>
            </a:r>
            <a:endParaRPr lang="en-US" altLang="ja-JP" sz="1600" i="1" dirty="0"/>
          </a:p>
        </p:txBody>
      </p:sp>
      <p:sp>
        <p:nvSpPr>
          <p:cNvPr id="13" name="正方形/長方形 12"/>
          <p:cNvSpPr/>
          <p:nvPr/>
        </p:nvSpPr>
        <p:spPr>
          <a:xfrm>
            <a:off x="2503885" y="2560765"/>
            <a:ext cx="26147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dirty="0">
                <a:solidFill>
                  <a:srgbClr val="00B050"/>
                </a:solidFill>
              </a:rPr>
              <a:t>Restored by 2017.4</a:t>
            </a:r>
            <a:endParaRPr lang="ja-JP" altLang="en-US" sz="2400" dirty="0">
              <a:solidFill>
                <a:srgbClr val="00B050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2625304" y="4063434"/>
            <a:ext cx="27222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dirty="0">
                <a:solidFill>
                  <a:srgbClr val="00B050"/>
                </a:solidFill>
              </a:rPr>
              <a:t>Restored by 2017.10</a:t>
            </a:r>
            <a:endParaRPr lang="ja-JP" altLang="en-US" sz="2400" dirty="0">
              <a:solidFill>
                <a:srgbClr val="00B050"/>
              </a:solidFill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9314" y="4136127"/>
            <a:ext cx="2756048" cy="2018761"/>
          </a:xfrm>
          <a:prstGeom prst="rect">
            <a:avLst/>
          </a:prstGeom>
        </p:spPr>
      </p:pic>
      <p:cxnSp>
        <p:nvCxnSpPr>
          <p:cNvPr id="10" name="直線コネクタ 9"/>
          <p:cNvCxnSpPr/>
          <p:nvPr/>
        </p:nvCxnSpPr>
        <p:spPr>
          <a:xfrm>
            <a:off x="1995502" y="4495594"/>
            <a:ext cx="4017818" cy="13855"/>
          </a:xfrm>
          <a:prstGeom prst="line">
            <a:avLst/>
          </a:prstGeom>
          <a:ln>
            <a:solidFill>
              <a:srgbClr val="0000FF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図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0226" y="2098514"/>
            <a:ext cx="2726702" cy="1724721"/>
          </a:xfrm>
          <a:prstGeom prst="rect">
            <a:avLst/>
          </a:prstGeom>
        </p:spPr>
      </p:pic>
      <p:cxnSp>
        <p:nvCxnSpPr>
          <p:cNvPr id="22" name="直線コネクタ 21"/>
          <p:cNvCxnSpPr/>
          <p:nvPr/>
        </p:nvCxnSpPr>
        <p:spPr>
          <a:xfrm>
            <a:off x="1870811" y="3357637"/>
            <a:ext cx="4142509" cy="9704"/>
          </a:xfrm>
          <a:prstGeom prst="line">
            <a:avLst/>
          </a:prstGeom>
          <a:ln>
            <a:solidFill>
              <a:srgbClr val="0000FF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図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3975" y="4741365"/>
            <a:ext cx="2578846" cy="1863424"/>
          </a:xfrm>
          <a:prstGeom prst="rect">
            <a:avLst/>
          </a:prstGeom>
        </p:spPr>
      </p:pic>
      <p:cxnSp>
        <p:nvCxnSpPr>
          <p:cNvPr id="26" name="直線コネクタ 25"/>
          <p:cNvCxnSpPr/>
          <p:nvPr/>
        </p:nvCxnSpPr>
        <p:spPr>
          <a:xfrm>
            <a:off x="1836676" y="4913963"/>
            <a:ext cx="1614097" cy="0"/>
          </a:xfrm>
          <a:prstGeom prst="line">
            <a:avLst/>
          </a:prstGeom>
          <a:ln>
            <a:solidFill>
              <a:srgbClr val="0000FF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正方形/長方形 26"/>
          <p:cNvSpPr/>
          <p:nvPr/>
        </p:nvSpPr>
        <p:spPr>
          <a:xfrm>
            <a:off x="6494550" y="3724848"/>
            <a:ext cx="1905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i="1" dirty="0">
                <a:solidFill>
                  <a:srgbClr val="000000"/>
                </a:solidFill>
              </a:rPr>
              <a:t>Collapsed bridge</a:t>
            </a:r>
            <a:endParaRPr lang="ja-JP" altLang="en-US" sz="2000" dirty="0"/>
          </a:p>
        </p:txBody>
      </p:sp>
      <p:sp>
        <p:nvSpPr>
          <p:cNvPr id="28" name="正方形/長方形 27"/>
          <p:cNvSpPr/>
          <p:nvPr/>
        </p:nvSpPr>
        <p:spPr>
          <a:xfrm>
            <a:off x="6388624" y="6113232"/>
            <a:ext cx="20109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i="1" dirty="0">
                <a:solidFill>
                  <a:srgbClr val="000000"/>
                </a:solidFill>
              </a:rPr>
              <a:t>Destroyed station</a:t>
            </a:r>
            <a:endParaRPr lang="ja-JP" altLang="en-US" sz="2000" dirty="0"/>
          </a:p>
        </p:txBody>
      </p:sp>
      <p:sp>
        <p:nvSpPr>
          <p:cNvPr id="29" name="正方形/長方形 28"/>
          <p:cNvSpPr/>
          <p:nvPr/>
        </p:nvSpPr>
        <p:spPr>
          <a:xfrm>
            <a:off x="4142559" y="6513342"/>
            <a:ext cx="10057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i="1" dirty="0">
                <a:solidFill>
                  <a:srgbClr val="000000"/>
                </a:solidFill>
              </a:rPr>
              <a:t>Rail lost</a:t>
            </a:r>
            <a:endParaRPr lang="ja-JP" altLang="en-US" sz="2000" dirty="0"/>
          </a:p>
        </p:txBody>
      </p:sp>
      <p:sp>
        <p:nvSpPr>
          <p:cNvPr id="23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10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152619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55275"/>
            <a:ext cx="9150350" cy="2891613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" y="0"/>
            <a:ext cx="9144000" cy="3839344"/>
          </a:xfrm>
          <a:prstGeom prst="rect">
            <a:avLst/>
          </a:prstGeom>
        </p:spPr>
      </p:pic>
      <p:sp>
        <p:nvSpPr>
          <p:cNvPr id="10" name="正方形/長方形 9"/>
          <p:cNvSpPr/>
          <p:nvPr/>
        </p:nvSpPr>
        <p:spPr>
          <a:xfrm>
            <a:off x="2664194" y="3685700"/>
            <a:ext cx="25693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800" i="1" dirty="0" err="1">
                <a:solidFill>
                  <a:srgbClr val="000000"/>
                </a:solidFill>
              </a:rPr>
              <a:t>Tomioka</a:t>
            </a:r>
            <a:r>
              <a:rPr lang="en-US" altLang="ja-JP" sz="2800" i="1" dirty="0">
                <a:solidFill>
                  <a:srgbClr val="000000"/>
                </a:solidFill>
              </a:rPr>
              <a:t>  station</a:t>
            </a:r>
            <a:endParaRPr lang="ja-JP" altLang="en-US" sz="2800" dirty="0"/>
          </a:p>
        </p:txBody>
      </p:sp>
      <p:sp>
        <p:nvSpPr>
          <p:cNvPr id="11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r>
              <a:rPr kumimoji="1" lang="en-US" altLang="ja-JP" sz="3200" dirty="0">
                <a:solidFill>
                  <a:schemeClr val="tx1"/>
                </a:solidFill>
              </a:rPr>
              <a:t>10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41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12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71" y="308259"/>
            <a:ext cx="3187700" cy="1435100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164771" y="2174044"/>
            <a:ext cx="8809108" cy="304698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altLang="ja-JP" sz="3200" b="1" dirty="0" smtClean="0">
                <a:latin typeface="Calibri" charset="0"/>
              </a:rPr>
              <a:t>Update </a:t>
            </a:r>
            <a:r>
              <a:rPr lang="en-US" altLang="ja-JP" sz="3200" b="1" dirty="0">
                <a:latin typeface="Calibri" charset="0"/>
              </a:rPr>
              <a:t>on </a:t>
            </a:r>
            <a:r>
              <a:rPr lang="en-US" altLang="ja-JP" sz="3200" b="1" dirty="0" smtClean="0">
                <a:latin typeface="Calibri" charset="0"/>
              </a:rPr>
              <a:t>Fukushima</a:t>
            </a:r>
          </a:p>
          <a:p>
            <a:r>
              <a:rPr lang="en-US" altLang="ja-JP" sz="3200" b="1" dirty="0">
                <a:latin typeface="Calibri" charset="0"/>
              </a:rPr>
              <a:t> </a:t>
            </a:r>
            <a:r>
              <a:rPr lang="en-US" altLang="ja-JP" sz="3200" b="1" dirty="0" smtClean="0">
                <a:latin typeface="Calibri" charset="0"/>
              </a:rPr>
              <a:t>       (focus) Consequences and restoration</a:t>
            </a:r>
          </a:p>
          <a:p>
            <a:endParaRPr lang="en-US" altLang="ja-JP" sz="3200" b="1" dirty="0">
              <a:solidFill>
                <a:srgbClr val="0000FF"/>
              </a:solidFill>
              <a:latin typeface="Calibri" charset="0"/>
            </a:endParaRPr>
          </a:p>
          <a:p>
            <a:r>
              <a:rPr lang="en-US" altLang="ja-JP" sz="3200" b="1" dirty="0" smtClean="0">
                <a:solidFill>
                  <a:srgbClr val="0000FF"/>
                </a:solidFill>
                <a:latin typeface="Calibri" charset="0"/>
              </a:rPr>
              <a:t>         2</a:t>
            </a:r>
            <a:r>
              <a:rPr lang="en-US" altLang="ja-JP" sz="3200" b="1" dirty="0">
                <a:solidFill>
                  <a:srgbClr val="0000FF"/>
                </a:solidFill>
                <a:latin typeface="Calibri" charset="0"/>
              </a:rPr>
              <a:t>. Lessons </a:t>
            </a:r>
            <a:r>
              <a:rPr lang="en-US" altLang="ja-JP" sz="3200" b="1" dirty="0" smtClean="0">
                <a:solidFill>
                  <a:srgbClr val="0000FF"/>
                </a:solidFill>
                <a:latin typeface="Calibri" charset="0"/>
              </a:rPr>
              <a:t>Learned:  Emergency preparedness</a:t>
            </a:r>
          </a:p>
          <a:p>
            <a:endParaRPr lang="en-US" altLang="ja-JP" sz="3200" b="1" dirty="0">
              <a:latin typeface="Calibri" charset="0"/>
            </a:endParaRPr>
          </a:p>
          <a:p>
            <a:r>
              <a:rPr lang="en-US" altLang="ja-JP" sz="3200" b="1" dirty="0" smtClean="0">
                <a:latin typeface="Calibri" charset="0"/>
              </a:rPr>
              <a:t>                    3</a:t>
            </a:r>
            <a:r>
              <a:rPr lang="en-US" altLang="ja-JP" sz="3200" b="1" dirty="0">
                <a:latin typeface="Calibri" charset="0"/>
              </a:rPr>
              <a:t>. Lessons Learned </a:t>
            </a:r>
            <a:r>
              <a:rPr lang="en-US" altLang="ja-JP" sz="3200" b="1" dirty="0" smtClean="0">
                <a:latin typeface="Calibri" charset="0"/>
              </a:rPr>
              <a:t>:  prevention</a:t>
            </a:r>
            <a:endParaRPr lang="ja-JP" altLang="en-US" sz="3200" dirty="0"/>
          </a:p>
        </p:txBody>
      </p:sp>
      <p:sp>
        <p:nvSpPr>
          <p:cNvPr id="11" name="円/楕円 10"/>
          <p:cNvSpPr/>
          <p:nvPr/>
        </p:nvSpPr>
        <p:spPr>
          <a:xfrm>
            <a:off x="2333172" y="386220"/>
            <a:ext cx="598714" cy="99242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1255090"/>
      </p:ext>
    </p:extLst>
  </p:cSld>
  <p:clrMapOvr>
    <a:masterClrMapping/>
  </p:clrMapOvr>
  <p:transition advClick="0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正方形/長方形 5"/>
          <p:cNvSpPr>
            <a:spLocks noChangeArrowheads="1"/>
          </p:cNvSpPr>
          <p:nvPr/>
        </p:nvSpPr>
        <p:spPr bwMode="auto">
          <a:xfrm>
            <a:off x="53838" y="1112934"/>
            <a:ext cx="902576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buFont typeface="Wingdings" charset="2"/>
              <a:buChar char="Ø"/>
            </a:pPr>
            <a:r>
              <a:rPr lang="en-US" altLang="ja-JP" sz="2400" dirty="0" smtClean="0">
                <a:solidFill>
                  <a:srgbClr val="000000"/>
                </a:solidFill>
                <a:sym typeface="Wingdings" charset="0"/>
              </a:rPr>
              <a:t>Earthquake, Tsunami and N Accident in multiple units</a:t>
            </a:r>
          </a:p>
          <a:p>
            <a:pPr marL="0" lvl="1"/>
            <a:r>
              <a:rPr lang="en-US" altLang="ja-JP" sz="2400" dirty="0" smtClean="0">
                <a:solidFill>
                  <a:srgbClr val="0000FF"/>
                </a:solidFill>
                <a:latin typeface="Calibri" charset="0"/>
                <a:sym typeface="Wingdings" charset="0"/>
              </a:rPr>
              <a:t>(For onsite preparedness)</a:t>
            </a:r>
          </a:p>
          <a:p>
            <a:pPr lvl="1" indent="-457200">
              <a:buFont typeface="Wingdings" charset="2"/>
              <a:buChar char="Ø"/>
            </a:pPr>
            <a:r>
              <a:rPr lang="en-US" altLang="ja-JP" sz="2400" dirty="0">
                <a:latin typeface="Calibri" charset="0"/>
              </a:rPr>
              <a:t>Accident Management (AM) was prepared after Chernobyl, but   </a:t>
            </a:r>
            <a:endParaRPr lang="en-US" altLang="ja-JP" sz="2400" dirty="0" smtClean="0">
              <a:latin typeface="Calibri" charset="0"/>
            </a:endParaRPr>
          </a:p>
          <a:p>
            <a:pPr marL="0" lvl="1"/>
            <a:r>
              <a:rPr lang="en-US" altLang="ja-JP" sz="2400" dirty="0" smtClean="0">
                <a:latin typeface="Calibri" charset="0"/>
              </a:rPr>
              <a:t>         - </a:t>
            </a:r>
            <a:r>
              <a:rPr lang="en-US" altLang="ja-JP" sz="2400" dirty="0">
                <a:latin typeface="Calibri" charset="0"/>
              </a:rPr>
              <a:t>not assuming extended SBO + loss of UHS </a:t>
            </a:r>
            <a:br>
              <a:rPr lang="en-US" altLang="ja-JP" sz="2400" dirty="0">
                <a:latin typeface="Calibri" charset="0"/>
              </a:rPr>
            </a:br>
            <a:r>
              <a:rPr lang="en-US" altLang="ja-JP" sz="2400" dirty="0">
                <a:latin typeface="Calibri" charset="0"/>
              </a:rPr>
              <a:t>         - not assuming extensive damages by external events </a:t>
            </a:r>
            <a:endParaRPr lang="en-US" altLang="ja-JP" sz="2400" dirty="0" smtClean="0">
              <a:latin typeface="Calibri" charset="0"/>
            </a:endParaRPr>
          </a:p>
          <a:p>
            <a:pPr marL="342900" lvl="1" indent="-342900">
              <a:buFont typeface="Wingdings" charset="2"/>
              <a:buChar char="Ø"/>
            </a:pPr>
            <a:r>
              <a:rPr lang="en-US" altLang="ja-JP" sz="2400" dirty="0">
                <a:cs typeface="Calibri"/>
              </a:rPr>
              <a:t>Recovery actions hampered by Tsunami debris and hydrogen </a:t>
            </a:r>
            <a:r>
              <a:rPr lang="en-US" altLang="ja-JP" sz="2400" dirty="0" smtClean="0">
                <a:cs typeface="Calibri"/>
              </a:rPr>
              <a:t>explosions</a:t>
            </a:r>
            <a:endParaRPr lang="en-US" altLang="ja-JP" sz="2800" dirty="0">
              <a:latin typeface="Calibri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0" y="-1"/>
            <a:ext cx="9144000" cy="1118255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marL="457200" indent="-457200" algn="ctr">
              <a:lnSpc>
                <a:spcPts val="4000"/>
              </a:lnSpc>
            </a:pPr>
            <a:r>
              <a:rPr lang="en-US" altLang="ja-JP" sz="3200" b="1" dirty="0" smtClean="0">
                <a:solidFill>
                  <a:schemeClr val="bg1"/>
                </a:solidFill>
                <a:latin typeface="Calibri" charset="0"/>
              </a:rPr>
              <a:t>a) Need preparedness for Multi-hazards</a:t>
            </a:r>
            <a:r>
              <a:rPr lang="en-US" altLang="ja-JP" sz="3200" b="1" dirty="0">
                <a:solidFill>
                  <a:schemeClr val="bg1"/>
                </a:solidFill>
                <a:latin typeface="Calibri" charset="0"/>
              </a:rPr>
              <a:t>, </a:t>
            </a:r>
            <a:r>
              <a:rPr lang="en-US" altLang="ja-JP" sz="3200" b="1" dirty="0" smtClean="0">
                <a:solidFill>
                  <a:schemeClr val="bg1"/>
                </a:solidFill>
                <a:latin typeface="Calibri" charset="0"/>
              </a:rPr>
              <a:t>Multi-units accident </a:t>
            </a:r>
            <a:r>
              <a:rPr lang="en-US" altLang="ja-JP" sz="3200" b="1" dirty="0">
                <a:solidFill>
                  <a:schemeClr val="bg1"/>
                </a:solidFill>
                <a:latin typeface="Calibri" charset="0"/>
              </a:rPr>
              <a:t>situation</a:t>
            </a:r>
            <a:endParaRPr lang="en-US" altLang="ja-JP" sz="3200" b="1" dirty="0">
              <a:solidFill>
                <a:schemeClr val="bg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  <p:sp>
        <p:nvSpPr>
          <p:cNvPr id="8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13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46" y="3652280"/>
            <a:ext cx="3147325" cy="2557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722" y="3347481"/>
            <a:ext cx="3140364" cy="2552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4214317" y="5952411"/>
            <a:ext cx="45089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>
                <a:cs typeface="Calibri"/>
              </a:rPr>
              <a:t>Adjacent unit’s hydrogen explosion destroyed </a:t>
            </a:r>
          </a:p>
          <a:p>
            <a:r>
              <a:rPr lang="en-US" altLang="ja-JP" dirty="0" smtClean="0">
                <a:cs typeface="Calibri"/>
              </a:rPr>
              <a:t>preparation when water injection to Unit 2 </a:t>
            </a:r>
          </a:p>
          <a:p>
            <a:r>
              <a:rPr lang="en-US" altLang="ja-JP" dirty="0" smtClean="0">
                <a:cs typeface="Calibri"/>
              </a:rPr>
              <a:t>was ready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8722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87923" y="323166"/>
            <a:ext cx="8968153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US" altLang="ja-JP" sz="2800" dirty="0">
              <a:solidFill>
                <a:srgbClr val="000000"/>
              </a:solidFill>
              <a:latin typeface="Calibri" charset="0"/>
              <a:sym typeface="Wingdings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ja-JP" sz="2800" b="1" dirty="0">
                <a:solidFill>
                  <a:srgbClr val="000000"/>
                </a:solidFill>
                <a:latin typeface="Calibri" charset="0"/>
                <a:sym typeface="Wingdings" charset="0"/>
              </a:rPr>
              <a:t>A paper by a medical doctor in a Fukushima hospital</a:t>
            </a:r>
          </a:p>
          <a:p>
            <a:pPr lvl="1"/>
            <a:r>
              <a:rPr lang="en-US" altLang="ja-JP" sz="2800" dirty="0">
                <a:solidFill>
                  <a:srgbClr val="000000"/>
                </a:solidFill>
                <a:latin typeface="Calibri" charset="0"/>
                <a:sym typeface="Wingdings" charset="0"/>
              </a:rPr>
              <a:t>The real threats to evacuee’s health are;</a:t>
            </a:r>
          </a:p>
          <a:p>
            <a:pPr marL="1428750" lvl="2" indent="-514350">
              <a:buAutoNum type="alphaLcParenR"/>
            </a:pPr>
            <a:r>
              <a:rPr lang="en-US" altLang="ja-JP" sz="2800" dirty="0">
                <a:solidFill>
                  <a:srgbClr val="000000"/>
                </a:solidFill>
                <a:latin typeface="Calibri" charset="0"/>
                <a:sym typeface="Wingdings" charset="0"/>
              </a:rPr>
              <a:t>Forced evacuation</a:t>
            </a:r>
          </a:p>
          <a:p>
            <a:pPr marL="1428750" lvl="2" indent="-514350">
              <a:buAutoNum type="alphaLcParenR"/>
            </a:pPr>
            <a:r>
              <a:rPr lang="en-US" altLang="ja-JP" sz="2800" dirty="0">
                <a:solidFill>
                  <a:srgbClr val="000000"/>
                </a:solidFill>
                <a:latin typeface="Calibri" charset="0"/>
                <a:sym typeface="Wingdings" charset="0"/>
              </a:rPr>
              <a:t>Prolonged “evacuation” (de-fact relocation)</a:t>
            </a:r>
          </a:p>
          <a:p>
            <a:pPr marL="1428750" lvl="2" indent="-514350">
              <a:buAutoNum type="alphaLcParenR"/>
            </a:pPr>
            <a:r>
              <a:rPr lang="en-US" altLang="ja-JP" sz="2800" dirty="0">
                <a:solidFill>
                  <a:srgbClr val="000000"/>
                </a:solidFill>
                <a:latin typeface="Calibri" charset="0"/>
                <a:sym typeface="Wingdings" charset="0"/>
              </a:rPr>
              <a:t>Screening of children thyroid (causing unnecessary fear and operation of thyroid)</a:t>
            </a:r>
          </a:p>
          <a:p>
            <a:pPr lvl="1"/>
            <a:r>
              <a:rPr lang="en-US" altLang="ja-JP" dirty="0">
                <a:solidFill>
                  <a:srgbClr val="000000"/>
                </a:solidFill>
                <a:latin typeface="Calibri" charset="0"/>
                <a:sym typeface="Wingdings" panose="05000000000000000000" pitchFamily="2" charset="2"/>
              </a:rPr>
              <a:t>                        [source</a:t>
            </a:r>
            <a:r>
              <a:rPr lang="en-US" altLang="ja-JP" dirty="0">
                <a:latin typeface="Calibri" charset="0"/>
                <a:sym typeface="Wingdings" panose="05000000000000000000" pitchFamily="2" charset="2"/>
              </a:rPr>
              <a:t>] </a:t>
            </a:r>
            <a:r>
              <a:rPr lang="en-US" altLang="ja-JP" dirty="0">
                <a:hlinkClick r:id="rId2"/>
              </a:rPr>
              <a:t>http://agora-web.jp/archives/1611061.html</a:t>
            </a:r>
            <a:endParaRPr lang="en-US" altLang="ja-JP" dirty="0"/>
          </a:p>
          <a:p>
            <a:pPr lvl="1"/>
            <a:endParaRPr lang="en-US" altLang="ja-JP" dirty="0"/>
          </a:p>
          <a:p>
            <a:pPr lvl="1"/>
            <a:endParaRPr lang="en-US" altLang="ja-JP" dirty="0"/>
          </a:p>
          <a:p>
            <a:pPr marL="457200" indent="-457200">
              <a:buFont typeface="Wingdings" charset="2"/>
              <a:buChar char="Ø"/>
            </a:pPr>
            <a:r>
              <a:rPr lang="en-US" altLang="ja-JP" sz="2800" dirty="0">
                <a:solidFill>
                  <a:srgbClr val="000000"/>
                </a:solidFill>
                <a:latin typeface="Calibri" charset="0"/>
                <a:sym typeface="Wingdings" charset="0"/>
              </a:rPr>
              <a:t>All those threats are brought about </a:t>
            </a:r>
          </a:p>
          <a:p>
            <a:pPr lvl="1"/>
            <a:r>
              <a:rPr lang="en-US" altLang="ja-JP" sz="2800" dirty="0">
                <a:solidFill>
                  <a:srgbClr val="000000"/>
                </a:solidFill>
                <a:latin typeface="Calibri" charset="0"/>
                <a:sym typeface="Wingdings" charset="0"/>
              </a:rPr>
              <a:t>    by good intention</a:t>
            </a:r>
            <a:r>
              <a:rPr lang="en-US" altLang="ja-JP" sz="2800" dirty="0">
                <a:solidFill>
                  <a:srgbClr val="000000"/>
                </a:solidFill>
                <a:latin typeface="Calibri" charset="0"/>
                <a:sym typeface="Wingdings" panose="05000000000000000000" pitchFamily="2" charset="2"/>
              </a:rPr>
              <a:t>. (paradox</a:t>
            </a:r>
            <a:r>
              <a:rPr lang="en-US" altLang="ja-JP" sz="2800" dirty="0" smtClean="0">
                <a:solidFill>
                  <a:srgbClr val="000000"/>
                </a:solidFill>
                <a:latin typeface="Calibri" charset="0"/>
                <a:sym typeface="Wingdings" panose="05000000000000000000" pitchFamily="2" charset="2"/>
              </a:rPr>
              <a:t>)</a:t>
            </a:r>
          </a:p>
          <a:p>
            <a:pPr lvl="1"/>
            <a:endParaRPr lang="en-US" altLang="ja-JP" sz="2800" dirty="0">
              <a:solidFill>
                <a:srgbClr val="000000"/>
              </a:solidFill>
              <a:latin typeface="Calibri" charset="0"/>
              <a:sym typeface="Wingdings" panose="05000000000000000000" pitchFamily="2" charset="2"/>
            </a:endParaRPr>
          </a:p>
          <a:p>
            <a:pPr marL="457200" indent="-457200">
              <a:buFont typeface="Wingdings" charset="2"/>
              <a:buChar char="Ø"/>
            </a:pPr>
            <a:r>
              <a:rPr lang="en-US" altLang="ja-JP" sz="2800" dirty="0" smtClean="0">
                <a:solidFill>
                  <a:srgbClr val="0000FF"/>
                </a:solidFill>
                <a:latin typeface="Calibri" charset="0"/>
                <a:sym typeface="Wingdings" panose="05000000000000000000" pitchFamily="2" charset="2"/>
              </a:rPr>
              <a:t>Balance based on consideration of all risks in their entirety</a:t>
            </a:r>
            <a:endParaRPr lang="en-US" altLang="ja-JP" sz="2800" dirty="0">
              <a:solidFill>
                <a:srgbClr val="0000FF"/>
              </a:solidFill>
              <a:latin typeface="Calibri" charset="0"/>
              <a:sym typeface="Wingdings" charset="0"/>
            </a:endParaRPr>
          </a:p>
        </p:txBody>
      </p:sp>
      <p:pic>
        <p:nvPicPr>
          <p:cNvPr id="6" name="図 5" descr="phot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155" y="3454400"/>
            <a:ext cx="1905000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正方形/長方形 7"/>
          <p:cNvSpPr/>
          <p:nvPr/>
        </p:nvSpPr>
        <p:spPr>
          <a:xfrm>
            <a:off x="0" y="1"/>
            <a:ext cx="9144000" cy="646331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3600" b="1" dirty="0" smtClean="0">
                <a:solidFill>
                  <a:schemeClr val="bg1"/>
                </a:solidFill>
                <a:latin typeface="Calibri" charset="0"/>
                <a:sym typeface="Wingdings" charset="0"/>
              </a:rPr>
              <a:t>b) Need balanced EPR</a:t>
            </a:r>
            <a:endParaRPr lang="en-US" altLang="ja-JP" sz="3600" b="1" dirty="0">
              <a:solidFill>
                <a:schemeClr val="bg1"/>
              </a:solidFill>
              <a:latin typeface="Calibri" charset="0"/>
              <a:sym typeface="Wingdings" charset="0"/>
            </a:endParaRPr>
          </a:p>
        </p:txBody>
      </p:sp>
      <p:sp>
        <p:nvSpPr>
          <p:cNvPr id="7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14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138947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" y="0"/>
            <a:ext cx="9119936" cy="753979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SHAMISEN PROJECT (EC, 2015 Dec~)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2" y="2614862"/>
            <a:ext cx="9119938" cy="404261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altLang="ja-JP" sz="2800" dirty="0"/>
              <a:t>Some recommendations (September 2017)</a:t>
            </a:r>
          </a:p>
          <a:p>
            <a:pPr lvl="1">
              <a:spcBef>
                <a:spcPts val="0"/>
              </a:spcBef>
              <a:buFont typeface="Wingdings" charset="2"/>
              <a:buChar char="ü"/>
            </a:pPr>
            <a:r>
              <a:rPr lang="en-US" altLang="ja-JP" dirty="0"/>
              <a:t>Emphasized </a:t>
            </a:r>
            <a:r>
              <a:rPr lang="en-US" altLang="ja-JP" dirty="0">
                <a:solidFill>
                  <a:srgbClr val="0000FF"/>
                </a:solidFill>
              </a:rPr>
              <a:t>ethical principle of doing more good than harm</a:t>
            </a:r>
            <a:r>
              <a:rPr lang="en-US" altLang="ja-JP" dirty="0"/>
              <a:t>: radiation protection actions (incl. health surveillance) vs. societal/health consequence</a:t>
            </a:r>
          </a:p>
          <a:p>
            <a:pPr lvl="1">
              <a:spcBef>
                <a:spcPts val="0"/>
              </a:spcBef>
              <a:buFont typeface="Wingdings" charset="2"/>
              <a:buChar char="ü"/>
            </a:pPr>
            <a:r>
              <a:rPr lang="en-US" altLang="ja-JP" dirty="0"/>
              <a:t>Evacuation: appropriate balancing of life-protection actions against the potential health impacts of evacuation</a:t>
            </a:r>
          </a:p>
          <a:p>
            <a:pPr lvl="1">
              <a:spcBef>
                <a:spcPts val="0"/>
              </a:spcBef>
              <a:buFont typeface="Wingdings" charset="2"/>
              <a:buChar char="ü"/>
            </a:pPr>
            <a:r>
              <a:rPr lang="en-US" altLang="ja-JP" dirty="0"/>
              <a:t>Communication:  Dialogue between experts and affected communities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352213"/>
            <a:ext cx="3808050" cy="1134313"/>
          </a:xfrm>
          <a:prstGeom prst="rect">
            <a:avLst/>
          </a:prstGeom>
        </p:spPr>
      </p:pic>
      <p:sp>
        <p:nvSpPr>
          <p:cNvPr id="6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15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3416968" y="753979"/>
            <a:ext cx="5702968" cy="1860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Font typeface="Wingdings" charset="2"/>
              <a:buChar char="Ø"/>
            </a:pPr>
            <a:r>
              <a:rPr lang="en-US" altLang="ja-JP" sz="2800" dirty="0"/>
              <a:t> Objective: set recommendations </a:t>
            </a:r>
          </a:p>
          <a:p>
            <a:pPr>
              <a:spcBef>
                <a:spcPts val="0"/>
              </a:spcBef>
            </a:pPr>
            <a:r>
              <a:rPr lang="en-US" altLang="ja-JP" sz="2800" dirty="0"/>
              <a:t>     that would contribute to health </a:t>
            </a:r>
          </a:p>
          <a:p>
            <a:pPr>
              <a:spcBef>
                <a:spcPts val="0"/>
              </a:spcBef>
            </a:pPr>
            <a:r>
              <a:rPr lang="en-US" altLang="ja-JP" sz="2800" dirty="0"/>
              <a:t>     surveillance and related    </a:t>
            </a:r>
          </a:p>
          <a:p>
            <a:pPr>
              <a:spcBef>
                <a:spcPts val="0"/>
              </a:spcBef>
            </a:pPr>
            <a:r>
              <a:rPr lang="en-US" altLang="ja-JP" sz="2800" dirty="0"/>
              <a:t>     communication with N. accidents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206885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正方形/長方形 6"/>
          <p:cNvSpPr>
            <a:spLocks noChangeArrowheads="1"/>
          </p:cNvSpPr>
          <p:nvPr/>
        </p:nvSpPr>
        <p:spPr bwMode="auto">
          <a:xfrm>
            <a:off x="25885" y="648294"/>
            <a:ext cx="896982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lnSpc>
                <a:spcPts val="3175"/>
              </a:lnSpc>
              <a:buFont typeface="Wingdings" charset="0"/>
              <a:buChar char="Ø"/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Basics: </a:t>
            </a:r>
          </a:p>
          <a:p>
            <a:pPr marL="914400" lvl="1" indent="-457200">
              <a:lnSpc>
                <a:spcPts val="3175"/>
              </a:lnSpc>
              <a:buFont typeface="Wingdings" charset="2"/>
              <a:buChar char="ü"/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Onsite by plant manager, Offsite by local authority</a:t>
            </a:r>
          </a:p>
          <a:p>
            <a:pPr marL="457200" indent="-457200">
              <a:lnSpc>
                <a:spcPts val="3175"/>
              </a:lnSpc>
              <a:buFont typeface="Wingdings" charset="2"/>
              <a:buChar char="Ø"/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Confusion for offsite action</a:t>
            </a:r>
          </a:p>
          <a:p>
            <a:pPr marL="914400" lvl="1" indent="-457200">
              <a:lnSpc>
                <a:spcPts val="3175"/>
              </a:lnSpc>
              <a:buFont typeface="Wingdings" charset="2"/>
              <a:buChar char="ü"/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Lack of coordination</a:t>
            </a:r>
          </a:p>
          <a:p>
            <a:pPr marL="914400" lvl="1" indent="-457200">
              <a:lnSpc>
                <a:spcPts val="3175"/>
              </a:lnSpc>
              <a:buFont typeface="Wingdings" charset="2"/>
              <a:buChar char="ü"/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Lack of accurate information</a:t>
            </a:r>
          </a:p>
          <a:p>
            <a:pPr marL="914400" lvl="1" indent="-457200">
              <a:lnSpc>
                <a:spcPts val="3175"/>
              </a:lnSpc>
              <a:buFont typeface="Wingdings" charset="2"/>
              <a:buChar char="ü"/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Not clear delineation of responsibility</a:t>
            </a:r>
          </a:p>
        </p:txBody>
      </p:sp>
      <p:sp>
        <p:nvSpPr>
          <p:cNvPr id="54275" name="Rectangle 10"/>
          <p:cNvSpPr>
            <a:spLocks noChangeArrowheads="1"/>
          </p:cNvSpPr>
          <p:nvPr/>
        </p:nvSpPr>
        <p:spPr bwMode="auto">
          <a:xfrm>
            <a:off x="0" y="0"/>
            <a:ext cx="9144000" cy="671707"/>
          </a:xfrm>
          <a:prstGeom prst="rect">
            <a:avLst/>
          </a:prstGeom>
          <a:solidFill>
            <a:srgbClr val="0000FF"/>
          </a:solidFill>
          <a:ln>
            <a:noFill/>
          </a:ln>
          <a:extLst/>
        </p:spPr>
        <p:txBody>
          <a:bodyPr wrap="none" anchor="ctr"/>
          <a:lstStyle/>
          <a:p>
            <a:pPr algn="ctr"/>
            <a:r>
              <a:rPr lang="en-US" altLang="ja-JP" sz="3200" b="1" dirty="0" smtClean="0">
                <a:solidFill>
                  <a:srgbClr val="FFFFFF"/>
                </a:solidFill>
                <a:latin typeface="Calibri" charset="0"/>
              </a:rPr>
              <a:t>c) Clear delineation of role and responsibility</a:t>
            </a:r>
            <a:endParaRPr lang="en-US" altLang="ja-JP" sz="3200" b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9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16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5371" y="3154390"/>
            <a:ext cx="3504993" cy="2460235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74" y="3154390"/>
            <a:ext cx="4462450" cy="2510128"/>
          </a:xfrm>
          <a:prstGeom prst="rect">
            <a:avLst/>
          </a:prstGeom>
        </p:spPr>
      </p:pic>
      <p:sp>
        <p:nvSpPr>
          <p:cNvPr id="3" name="正方形/長方形 2"/>
          <p:cNvSpPr/>
          <p:nvPr/>
        </p:nvSpPr>
        <p:spPr>
          <a:xfrm>
            <a:off x="276319" y="5433032"/>
            <a:ext cx="43624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Early morning on the next day to</a:t>
            </a:r>
          </a:p>
          <a:p>
            <a:r>
              <a:rPr lang="en-US" altLang="ja-JP" dirty="0" smtClean="0"/>
              <a:t>criticize TEPCO &amp; urge containment venting, </a:t>
            </a:r>
          </a:p>
          <a:p>
            <a:r>
              <a:rPr lang="en-US" altLang="ja-JP" dirty="0" smtClean="0"/>
              <a:t>and stopped works for 2 hours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4787318" y="5754567"/>
            <a:ext cx="3907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Five days into the accident with his wife</a:t>
            </a:r>
          </a:p>
        </p:txBody>
      </p:sp>
    </p:spTree>
    <p:extLst>
      <p:ext uri="{BB962C8B-B14F-4D97-AF65-F5344CB8AC3E}">
        <p14:creationId xmlns:p14="http://schemas.microsoft.com/office/powerpoint/2010/main" val="117339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正方形/長方形 6"/>
          <p:cNvSpPr>
            <a:spLocks noChangeArrowheads="1"/>
          </p:cNvSpPr>
          <p:nvPr/>
        </p:nvSpPr>
        <p:spPr bwMode="auto">
          <a:xfrm>
            <a:off x="-1" y="0"/>
            <a:ext cx="8969829" cy="6658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3175"/>
              </a:lnSpc>
            </a:pPr>
            <a:r>
              <a:rPr lang="en-US" altLang="ja-JP" sz="2800" b="1" dirty="0" smtClean="0">
                <a:latin typeface="Calibri" charset="0"/>
                <a:sym typeface="Wingdings" charset="0"/>
              </a:rPr>
              <a:t>President Carter’s statement at </a:t>
            </a:r>
            <a:r>
              <a:rPr lang="en-US" altLang="ja-JP" sz="2800" b="1" dirty="0"/>
              <a:t>Middletown, Pennsylvania</a:t>
            </a:r>
            <a:endParaRPr lang="en-US" altLang="ja-JP" sz="2800" b="1" dirty="0" smtClean="0">
              <a:latin typeface="Calibri" charset="0"/>
              <a:sym typeface="Wingdings" charset="0"/>
            </a:endParaRPr>
          </a:p>
          <a:p>
            <a:pPr marL="457200" indent="-457200">
              <a:lnSpc>
                <a:spcPts val="3175"/>
              </a:lnSpc>
              <a:buFont typeface="Wingdings" charset="0"/>
              <a:buChar char="Ø"/>
            </a:pPr>
            <a:endParaRPr lang="en-US" altLang="ja-JP" sz="2800" dirty="0">
              <a:latin typeface="Calibri" charset="0"/>
              <a:sym typeface="Wingdings" charset="0"/>
            </a:endParaRPr>
          </a:p>
          <a:p>
            <a:pPr>
              <a:lnSpc>
                <a:spcPts val="3175"/>
              </a:lnSpc>
            </a:pPr>
            <a:r>
              <a:rPr lang="en-US" altLang="ja-JP" sz="2800" i="1" dirty="0"/>
              <a:t>My primary </a:t>
            </a:r>
            <a:r>
              <a:rPr lang="en-US" altLang="ja-JP" sz="2800" b="1" i="1" dirty="0"/>
              <a:t>concern</a:t>
            </a:r>
            <a:r>
              <a:rPr lang="en-US" altLang="ja-JP" sz="2800" i="1" dirty="0"/>
              <a:t> in coming here </a:t>
            </a:r>
            <a:r>
              <a:rPr lang="en-US" altLang="ja-JP" sz="2800" i="1" dirty="0" smtClean="0"/>
              <a:t>has </a:t>
            </a:r>
            <a:r>
              <a:rPr lang="en-US" altLang="ja-JP" sz="2800" i="1" dirty="0"/>
              <a:t>been </a:t>
            </a:r>
            <a:r>
              <a:rPr lang="en-US" altLang="ja-JP" sz="2800" i="1" u="sng" dirty="0"/>
              <a:t>to learn </a:t>
            </a:r>
            <a:r>
              <a:rPr lang="en-US" altLang="ja-JP" sz="2800" i="1" dirty="0"/>
              <a:t>as much as I possibly can, as President, about the problems at the </a:t>
            </a:r>
            <a:r>
              <a:rPr lang="en-US" altLang="ja-JP" sz="2800" i="1" dirty="0" smtClean="0"/>
              <a:t>TMI nuclear power </a:t>
            </a:r>
            <a:r>
              <a:rPr lang="en-US" altLang="ja-JP" sz="2800" i="1" dirty="0"/>
              <a:t>plant and </a:t>
            </a:r>
            <a:r>
              <a:rPr lang="en-US" altLang="ja-JP" sz="2800" i="1" u="sng" dirty="0"/>
              <a:t>to assure the people, of this region that everything possible is being </a:t>
            </a:r>
            <a:r>
              <a:rPr lang="en-US" altLang="ja-JP" sz="2800" i="1" u="sng" dirty="0" smtClean="0"/>
              <a:t>done</a:t>
            </a:r>
            <a:r>
              <a:rPr lang="en-US" altLang="ja-JP" sz="2800" i="1" dirty="0" smtClean="0"/>
              <a:t>.</a:t>
            </a:r>
          </a:p>
          <a:p>
            <a:pPr>
              <a:lnSpc>
                <a:spcPts val="3175"/>
              </a:lnSpc>
            </a:pPr>
            <a:endParaRPr lang="en-US" altLang="ja-JP" sz="2800" i="1" dirty="0" smtClean="0"/>
          </a:p>
          <a:p>
            <a:pPr>
              <a:lnSpc>
                <a:spcPts val="3175"/>
              </a:lnSpc>
            </a:pPr>
            <a:endParaRPr lang="en-US" altLang="ja-JP" sz="2800" i="1" dirty="0"/>
          </a:p>
          <a:p>
            <a:pPr>
              <a:lnSpc>
                <a:spcPts val="3175"/>
              </a:lnSpc>
            </a:pPr>
            <a:r>
              <a:rPr lang="en-US" altLang="ja-JP" sz="2800" i="1" dirty="0"/>
              <a:t>I would like to say to the people who live </a:t>
            </a:r>
            <a:endParaRPr lang="en-US" altLang="ja-JP" sz="2800" i="1" dirty="0" smtClean="0"/>
          </a:p>
          <a:p>
            <a:pPr>
              <a:lnSpc>
                <a:spcPts val="3175"/>
              </a:lnSpc>
            </a:pPr>
            <a:r>
              <a:rPr lang="en-US" altLang="ja-JP" sz="2800" i="1" dirty="0" smtClean="0"/>
              <a:t>around </a:t>
            </a:r>
            <a:r>
              <a:rPr lang="en-US" altLang="ja-JP" sz="2800" i="1" dirty="0"/>
              <a:t>the Three Mile Island plant that if it </a:t>
            </a:r>
            <a:endParaRPr lang="en-US" altLang="ja-JP" sz="2800" i="1" dirty="0" smtClean="0"/>
          </a:p>
          <a:p>
            <a:pPr>
              <a:lnSpc>
                <a:spcPts val="3175"/>
              </a:lnSpc>
            </a:pPr>
            <a:r>
              <a:rPr lang="en-US" altLang="ja-JP" sz="2800" i="1" dirty="0" smtClean="0"/>
              <a:t>does </a:t>
            </a:r>
            <a:r>
              <a:rPr lang="en-US" altLang="ja-JP" sz="2800" i="1" dirty="0"/>
              <a:t>become necessary, your Governor, </a:t>
            </a:r>
            <a:r>
              <a:rPr lang="en-US" altLang="ja-JP" sz="2800" i="1" u="sng" dirty="0"/>
              <a:t>Governor Thornburgh, will ask you and others in this area to take appropriate action to ensure your safety</a:t>
            </a:r>
            <a:r>
              <a:rPr lang="en-US" altLang="ja-JP" sz="2800" i="1" dirty="0"/>
              <a:t>. </a:t>
            </a:r>
            <a:endParaRPr lang="en-US" altLang="ja-JP" sz="2800" i="1" dirty="0" smtClean="0"/>
          </a:p>
          <a:p>
            <a:pPr>
              <a:lnSpc>
                <a:spcPts val="3175"/>
              </a:lnSpc>
            </a:pPr>
            <a:r>
              <a:rPr lang="en-US" altLang="ja-JP" sz="2800" i="1" dirty="0" smtClean="0"/>
              <a:t>If </a:t>
            </a:r>
            <a:r>
              <a:rPr lang="en-US" altLang="ja-JP" sz="2800" i="1" dirty="0"/>
              <a:t>he does, I want to urge that these instructions be carried out calmly and </a:t>
            </a:r>
            <a:r>
              <a:rPr lang="en-US" altLang="ja-JP" sz="2800" i="1" dirty="0" smtClean="0"/>
              <a:t>exactly</a:t>
            </a:r>
            <a:r>
              <a:rPr lang="mr-IN" altLang="ja-JP" sz="2800" i="1" dirty="0" smtClean="0"/>
              <a:t>……</a:t>
            </a:r>
            <a:endParaRPr lang="en-US" altLang="ja-JP" sz="2800" i="1" dirty="0" smtClean="0"/>
          </a:p>
          <a:p>
            <a:pPr>
              <a:lnSpc>
                <a:spcPts val="3175"/>
              </a:lnSpc>
            </a:pPr>
            <a:r>
              <a:rPr lang="en-US" altLang="ja-JP" sz="1600" i="1" dirty="0" smtClean="0">
                <a:latin typeface="Calibri" charset="0"/>
                <a:sym typeface="Wingdings" charset="0"/>
              </a:rPr>
              <a:t>                                              [</a:t>
            </a:r>
            <a:r>
              <a:rPr lang="en-US" altLang="ja-JP" sz="1600" i="1" dirty="0">
                <a:latin typeface="Calibri" charset="0"/>
                <a:sym typeface="Wingdings" charset="0"/>
              </a:rPr>
              <a:t>source] http://</a:t>
            </a:r>
            <a:r>
              <a:rPr lang="en-US" altLang="ja-JP" sz="1600" i="1" dirty="0" err="1">
                <a:latin typeface="Calibri" charset="0"/>
                <a:sym typeface="Wingdings" charset="0"/>
              </a:rPr>
              <a:t>www.presidency.ucsb.edu</a:t>
            </a:r>
            <a:r>
              <a:rPr lang="en-US" altLang="ja-JP" sz="1600" i="1" dirty="0">
                <a:latin typeface="Calibri" charset="0"/>
                <a:sym typeface="Wingdings" charset="0"/>
              </a:rPr>
              <a:t>/</a:t>
            </a:r>
            <a:r>
              <a:rPr lang="en-US" altLang="ja-JP" sz="1600" i="1" dirty="0" err="1">
                <a:latin typeface="Calibri" charset="0"/>
                <a:sym typeface="Wingdings" charset="0"/>
              </a:rPr>
              <a:t>ws</a:t>
            </a:r>
            <a:r>
              <a:rPr lang="en-US" altLang="ja-JP" sz="1600" i="1" dirty="0">
                <a:latin typeface="Calibri" charset="0"/>
                <a:sym typeface="Wingdings" charset="0"/>
              </a:rPr>
              <a:t>/</a:t>
            </a:r>
            <a:r>
              <a:rPr lang="en-US" altLang="ja-JP" sz="1600" i="1" dirty="0" err="1">
                <a:latin typeface="Calibri" charset="0"/>
                <a:sym typeface="Wingdings" charset="0"/>
              </a:rPr>
              <a:t>index.php?pid</a:t>
            </a:r>
            <a:r>
              <a:rPr lang="en-US" altLang="ja-JP" sz="1600" i="1" dirty="0">
                <a:latin typeface="Calibri" charset="0"/>
                <a:sym typeface="Wingdings" charset="0"/>
              </a:rPr>
              <a:t>=32133</a:t>
            </a:r>
            <a:endParaRPr lang="en-US" altLang="ja-JP" sz="1600" i="1" dirty="0" smtClean="0">
              <a:latin typeface="Calibri" charset="0"/>
              <a:sym typeface="Wingdings" charset="0"/>
            </a:endParaRPr>
          </a:p>
        </p:txBody>
      </p:sp>
      <p:sp>
        <p:nvSpPr>
          <p:cNvPr id="9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17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5928" y="2181231"/>
            <a:ext cx="1993900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4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2271114" y="207144"/>
            <a:ext cx="2663109" cy="5232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altLang="ja-JP" sz="2800" dirty="0">
                <a:solidFill>
                  <a:prstClr val="white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Nuclear Accident</a:t>
            </a:r>
            <a:endParaRPr lang="ja-JP" altLang="en-US" sz="2800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271114" y="1348693"/>
            <a:ext cx="6692234" cy="41079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2460"/>
              </a:lnSpc>
            </a:pPr>
            <a:r>
              <a:rPr lang="en-US" altLang="ja-JP" sz="2000" dirty="0">
                <a:solidFill>
                  <a:srgbClr val="FFFFFF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Cabinet decision to establish Nuclear Emergency Response HQ. </a:t>
            </a:r>
            <a:endParaRPr lang="ja-JP" altLang="en-US" sz="2000" dirty="0">
              <a:solidFill>
                <a:srgbClr val="FFFFFF"/>
              </a:solidFill>
              <a:latin typeface="Calibri"/>
              <a:ea typeface="ＭＳ Ｐゴシック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087555" y="2451630"/>
            <a:ext cx="6663213" cy="209288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2560"/>
              </a:lnSpc>
            </a:pPr>
            <a:r>
              <a:rPr lang="en-US" altLang="ja-JP" sz="2400" dirty="0">
                <a:solidFill>
                  <a:srgbClr val="FFFFFF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 </a:t>
            </a:r>
            <a:r>
              <a:rPr lang="en-US" altLang="ja-JP" sz="2400" dirty="0">
                <a:solidFill>
                  <a:srgbClr val="FFFF00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Nuclear Emergency Response HQ</a:t>
            </a:r>
          </a:p>
          <a:p>
            <a:pPr lvl="1">
              <a:lnSpc>
                <a:spcPts val="2560"/>
              </a:lnSpc>
            </a:pPr>
            <a:r>
              <a:rPr lang="en-US" altLang="ja-JP" sz="2400" dirty="0">
                <a:solidFill>
                  <a:srgbClr val="FFFFFF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Head: PM, Location: PM office</a:t>
            </a:r>
          </a:p>
          <a:p>
            <a:pPr lvl="1">
              <a:lnSpc>
                <a:spcPts val="2560"/>
              </a:lnSpc>
            </a:pPr>
            <a:r>
              <a:rPr lang="en-US" altLang="ja-JP" sz="2400" dirty="0">
                <a:solidFill>
                  <a:srgbClr val="FFFFFF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Functions: Info. collection, Coordination of emergency operation by each ministry, </a:t>
            </a:r>
            <a:r>
              <a:rPr lang="en-US" altLang="ja-JP" sz="2400" dirty="0">
                <a:solidFill>
                  <a:srgbClr val="FFFF00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Provide directions/advices* to the licensee/local </a:t>
            </a:r>
            <a:r>
              <a:rPr lang="en-US" altLang="ja-JP" sz="2400" dirty="0" err="1">
                <a:solidFill>
                  <a:srgbClr val="FFFF00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gov.</a:t>
            </a:r>
            <a:r>
              <a:rPr lang="en-US" altLang="ja-JP" sz="2400" dirty="0">
                <a:solidFill>
                  <a:srgbClr val="FFFF00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, Can order support by SDF etc.</a:t>
            </a:r>
            <a:endParaRPr lang="ja-JP" altLang="en-US" sz="2400" dirty="0">
              <a:solidFill>
                <a:srgbClr val="FFFF00"/>
              </a:solidFill>
              <a:latin typeface="Calibri"/>
              <a:ea typeface="ＭＳ Ｐゴシック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2308388" y="4901122"/>
            <a:ext cx="1954312" cy="163121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2000" dirty="0">
                <a:solidFill>
                  <a:srgbClr val="FFFFFF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NRA (Info. &amp; technical advice on nuclear &amp; radiological safety)</a:t>
            </a:r>
            <a:endParaRPr lang="ja-JP" altLang="en-US" sz="2000" dirty="0">
              <a:solidFill>
                <a:srgbClr val="FFFFFF"/>
              </a:solidFill>
              <a:latin typeface="Calibri"/>
              <a:ea typeface="ＭＳ Ｐゴシック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4525467" y="4901122"/>
            <a:ext cx="1853983" cy="163121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2000" dirty="0" err="1">
                <a:solidFill>
                  <a:srgbClr val="FFFFFF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MoE</a:t>
            </a:r>
            <a:r>
              <a:rPr lang="en-US" altLang="ja-JP" sz="2000" dirty="0">
                <a:solidFill>
                  <a:srgbClr val="FFFFFF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 (Info. &amp; technical advice on public health and environment)</a:t>
            </a:r>
            <a:endParaRPr lang="ja-JP" altLang="en-US" sz="2000" dirty="0">
              <a:solidFill>
                <a:srgbClr val="FFFFFF"/>
              </a:solidFill>
              <a:latin typeface="Calibri"/>
              <a:ea typeface="ＭＳ Ｐゴシック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6572860" y="5918495"/>
            <a:ext cx="1731527" cy="61384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ja-JP" sz="2000" dirty="0">
                <a:solidFill>
                  <a:srgbClr val="FFFFFF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Other ministries</a:t>
            </a:r>
            <a:endParaRPr lang="ja-JP" altLang="en-US" sz="2000" dirty="0">
              <a:solidFill>
                <a:srgbClr val="FFFFFF"/>
              </a:solidFill>
              <a:latin typeface="Calibri"/>
              <a:ea typeface="ＭＳ Ｐゴシック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1897776" y="2200443"/>
            <a:ext cx="7065569" cy="4373588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rgbClr val="FFFFFF"/>
              </a:solidFill>
              <a:latin typeface="Calibri"/>
              <a:ea typeface="ＭＳ Ｐゴシック"/>
            </a:endParaRPr>
          </a:p>
        </p:txBody>
      </p:sp>
      <p:cxnSp>
        <p:nvCxnSpPr>
          <p:cNvPr id="12" name="直線矢印コネクタ 11"/>
          <p:cNvCxnSpPr/>
          <p:nvPr/>
        </p:nvCxnSpPr>
        <p:spPr>
          <a:xfrm rot="16200000" flipH="1">
            <a:off x="3293506" y="1039528"/>
            <a:ext cx="618330" cy="1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/>
          <p:nvPr/>
        </p:nvCxnSpPr>
        <p:spPr>
          <a:xfrm rot="16200000" flipH="1">
            <a:off x="3916629" y="2105559"/>
            <a:ext cx="692141" cy="1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5922689" y="421003"/>
            <a:ext cx="28280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solidFill>
                  <a:prstClr val="black"/>
                </a:solidFill>
                <a:latin typeface="Calibri"/>
                <a:ea typeface="ＭＳ Ｐゴシック"/>
              </a:rPr>
              <a:t>Graded response depending</a:t>
            </a:r>
          </a:p>
          <a:p>
            <a:r>
              <a:rPr lang="en-US" altLang="ja-JP" dirty="0">
                <a:solidFill>
                  <a:prstClr val="black"/>
                </a:solidFill>
                <a:latin typeface="Calibri"/>
                <a:ea typeface="ＭＳ Ｐゴシック"/>
              </a:rPr>
              <a:t>on level of emergency</a:t>
            </a:r>
            <a:endParaRPr lang="ja-JP" altLang="en-US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cxnSp>
        <p:nvCxnSpPr>
          <p:cNvPr id="19" name="直線矢印コネクタ 18"/>
          <p:cNvCxnSpPr/>
          <p:nvPr/>
        </p:nvCxnSpPr>
        <p:spPr>
          <a:xfrm rot="10800000">
            <a:off x="3741323" y="1060978"/>
            <a:ext cx="2181366" cy="1589"/>
          </a:xfrm>
          <a:prstGeom prst="straightConnector1">
            <a:avLst/>
          </a:prstGeom>
          <a:ln w="47625"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 rot="16200000" flipV="1">
            <a:off x="2321793" y="4725808"/>
            <a:ext cx="350625" cy="2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 rot="16200000" flipV="1">
            <a:off x="4758911" y="4702894"/>
            <a:ext cx="350625" cy="2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/>
          <p:cNvCxnSpPr/>
          <p:nvPr/>
        </p:nvCxnSpPr>
        <p:spPr>
          <a:xfrm flipV="1">
            <a:off x="6572862" y="4550496"/>
            <a:ext cx="1" cy="1367999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正方形/長方形 24"/>
          <p:cNvSpPr/>
          <p:nvPr/>
        </p:nvSpPr>
        <p:spPr>
          <a:xfrm>
            <a:off x="1100894" y="6574030"/>
            <a:ext cx="6337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>
                <a:solidFill>
                  <a:prstClr val="black"/>
                </a:solidFill>
                <a:latin typeface="Calibri" pitchFamily="-84" charset="0"/>
                <a:ea typeface="ＭＳ Ｐゴシック"/>
                <a:sym typeface="Wingdings" pitchFamily="-84" charset="2"/>
              </a:rPr>
              <a:t>[SOURCE] Law of Nuclear Emergency Countermeasure and others</a:t>
            </a:r>
            <a:endParaRPr lang="ja-JP" altLang="en-US" i="1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6637036" y="4605467"/>
            <a:ext cx="2240730" cy="1310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60"/>
              </a:lnSpc>
            </a:pPr>
            <a:r>
              <a:rPr lang="en-US" altLang="ja-JP" i="1" dirty="0">
                <a:solidFill>
                  <a:prstClr val="black"/>
                </a:solidFill>
                <a:latin typeface="Calibri" pitchFamily="-84" charset="0"/>
                <a:ea typeface="ＭＳ Ｐゴシック"/>
                <a:sym typeface="Wingdings" pitchFamily="-84" charset="2"/>
              </a:rPr>
              <a:t>* </a:t>
            </a:r>
            <a:r>
              <a:rPr lang="en-US" altLang="ja-JP" i="1" dirty="0">
                <a:solidFill>
                  <a:srgbClr val="0000FF"/>
                </a:solidFill>
                <a:latin typeface="Calibri" pitchFamily="-84" charset="0"/>
                <a:ea typeface="ＭＳ Ｐゴシック"/>
                <a:sym typeface="Wingdings" pitchFamily="-84" charset="2"/>
              </a:rPr>
              <a:t>Direction by the head excludes</a:t>
            </a:r>
          </a:p>
          <a:p>
            <a:pPr>
              <a:lnSpc>
                <a:spcPts val="1860"/>
              </a:lnSpc>
            </a:pPr>
            <a:r>
              <a:rPr lang="en-US" altLang="ja-JP" i="1" dirty="0">
                <a:solidFill>
                  <a:srgbClr val="0000FF"/>
                </a:solidFill>
                <a:latin typeface="Calibri" pitchFamily="-84" charset="0"/>
                <a:ea typeface="ＭＳ Ｐゴシック"/>
                <a:sym typeface="Wingdings" pitchFamily="-84" charset="2"/>
              </a:rPr>
              <a:t>Technical/professional area covered  by NRA</a:t>
            </a:r>
            <a:endParaRPr lang="ja-JP" altLang="en-US" dirty="0">
              <a:solidFill>
                <a:srgbClr val="0000FF"/>
              </a:solidFill>
              <a:latin typeface="Calibri"/>
              <a:ea typeface="ＭＳ Ｐゴシック"/>
            </a:endParaRPr>
          </a:p>
        </p:txBody>
      </p:sp>
      <p:cxnSp>
        <p:nvCxnSpPr>
          <p:cNvPr id="34" name="直線矢印コネクタ 33"/>
          <p:cNvCxnSpPr/>
          <p:nvPr/>
        </p:nvCxnSpPr>
        <p:spPr>
          <a:xfrm rot="5400000">
            <a:off x="718612" y="802494"/>
            <a:ext cx="764566" cy="1588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正方形/長方形 37"/>
          <p:cNvSpPr/>
          <p:nvPr/>
        </p:nvSpPr>
        <p:spPr>
          <a:xfrm>
            <a:off x="123736" y="1184779"/>
            <a:ext cx="1467477" cy="40934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2000" dirty="0">
                <a:solidFill>
                  <a:srgbClr val="FFFF00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Licensee and local Gov </a:t>
            </a:r>
            <a:r>
              <a:rPr lang="en-US" altLang="ja-JP" sz="2000" dirty="0">
                <a:solidFill>
                  <a:srgbClr val="FFFFFF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to take</a:t>
            </a:r>
          </a:p>
          <a:p>
            <a:r>
              <a:rPr lang="en-US" altLang="ja-JP" sz="2000" dirty="0">
                <a:solidFill>
                  <a:srgbClr val="FFFFFF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Emergency Response (prevention, mitigation, sheltering,</a:t>
            </a:r>
          </a:p>
          <a:p>
            <a:r>
              <a:rPr lang="en-US" altLang="ja-JP" sz="2000" dirty="0">
                <a:solidFill>
                  <a:srgbClr val="FFFFFF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Evacuation, food </a:t>
            </a:r>
          </a:p>
          <a:p>
            <a:r>
              <a:rPr lang="en-US" altLang="ja-JP" sz="2000" dirty="0">
                <a:solidFill>
                  <a:srgbClr val="FFFFFF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Control etc.)</a:t>
            </a:r>
          </a:p>
          <a:p>
            <a:r>
              <a:rPr lang="en-US" altLang="ja-JP" sz="2000" dirty="0">
                <a:solidFill>
                  <a:srgbClr val="FFFFFF"/>
                </a:solidFill>
                <a:latin typeface="Calibri" pitchFamily="-84" charset="0"/>
                <a:ea typeface="ＭＳ Ｐゴシック" pitchFamily="-84" charset="-128"/>
                <a:cs typeface="ＭＳ Ｐゴシック" pitchFamily="-84" charset="-128"/>
              </a:rPr>
              <a:t>as required by law</a:t>
            </a:r>
            <a:endParaRPr lang="ja-JP" altLang="en-US" sz="2000" dirty="0">
              <a:solidFill>
                <a:srgbClr val="FFFFFF"/>
              </a:solidFill>
              <a:latin typeface="Calibri"/>
              <a:ea typeface="ＭＳ Ｐゴシック"/>
            </a:endParaRPr>
          </a:p>
        </p:txBody>
      </p:sp>
      <p:cxnSp>
        <p:nvCxnSpPr>
          <p:cNvPr id="44" name="直線コネクタ 43"/>
          <p:cNvCxnSpPr/>
          <p:nvPr/>
        </p:nvCxnSpPr>
        <p:spPr>
          <a:xfrm flipV="1">
            <a:off x="1100101" y="421003"/>
            <a:ext cx="1171013" cy="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/>
          <p:nvPr/>
        </p:nvCxnSpPr>
        <p:spPr>
          <a:xfrm rot="10800000">
            <a:off x="1591213" y="3985597"/>
            <a:ext cx="496342" cy="1588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18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20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正方形/長方形 6"/>
          <p:cNvSpPr>
            <a:spLocks noChangeArrowheads="1"/>
          </p:cNvSpPr>
          <p:nvPr/>
        </p:nvSpPr>
        <p:spPr bwMode="auto">
          <a:xfrm>
            <a:off x="188603" y="967707"/>
            <a:ext cx="8445731" cy="5388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lnSpc>
                <a:spcPts val="3175"/>
              </a:lnSpc>
              <a:buFont typeface="Wingdings" charset="0"/>
              <a:buChar char="Ø"/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Offsite actions:</a:t>
            </a:r>
          </a:p>
          <a:p>
            <a:pPr>
              <a:lnSpc>
                <a:spcPts val="3175"/>
              </a:lnSpc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Reliance on computer simulation using monitored release from the containment : did not work due to loss of power</a:t>
            </a:r>
          </a:p>
          <a:p>
            <a:pPr marL="457200" indent="-457200">
              <a:lnSpc>
                <a:spcPts val="3175"/>
              </a:lnSpc>
              <a:buFont typeface="Wingdings" charset="0"/>
              <a:buChar char="Ø"/>
            </a:pPr>
            <a:endParaRPr lang="en-US" altLang="ja-JP" sz="2800" dirty="0">
              <a:latin typeface="Calibri" charset="0"/>
              <a:sym typeface="Wingdings" charset="0"/>
            </a:endParaRPr>
          </a:p>
          <a:p>
            <a:pPr marL="457200" indent="-457200">
              <a:lnSpc>
                <a:spcPts val="3175"/>
              </a:lnSpc>
              <a:buFont typeface="Wingdings" charset="0"/>
              <a:buChar char="Ø"/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Emergency </a:t>
            </a:r>
            <a:r>
              <a:rPr lang="en-US" altLang="ja-JP" sz="2800" dirty="0">
                <a:latin typeface="Calibri" charset="0"/>
                <a:sym typeface="Wingdings" charset="0"/>
              </a:rPr>
              <a:t>Plan Zoning has been changed </a:t>
            </a:r>
            <a:endParaRPr lang="en-US" altLang="ja-JP" sz="2800" dirty="0" smtClean="0">
              <a:latin typeface="Calibri" charset="0"/>
              <a:sym typeface="Wingdings" charset="0"/>
            </a:endParaRPr>
          </a:p>
          <a:p>
            <a:pPr>
              <a:lnSpc>
                <a:spcPts val="3175"/>
              </a:lnSpc>
            </a:pPr>
            <a:r>
              <a:rPr lang="en-US" altLang="ja-JP" sz="2800" dirty="0">
                <a:latin typeface="Calibri" charset="0"/>
                <a:sym typeface="Wingdings" charset="0"/>
              </a:rPr>
              <a:t> </a:t>
            </a:r>
            <a:r>
              <a:rPr lang="en-US" altLang="ja-JP" sz="2800" dirty="0" smtClean="0">
                <a:latin typeface="Calibri" charset="0"/>
                <a:sym typeface="Wingdings" charset="0"/>
              </a:rPr>
              <a:t>       </a:t>
            </a:r>
            <a:r>
              <a:rPr lang="en-US" altLang="ja-JP" sz="2400" dirty="0" smtClean="0">
                <a:latin typeface="Calibri" charset="0"/>
                <a:sym typeface="Wingdings" charset="0"/>
              </a:rPr>
              <a:t>[</a:t>
            </a:r>
            <a:r>
              <a:rPr lang="en-US" altLang="ja-JP" sz="2400" dirty="0">
                <a:latin typeface="Calibri" charset="0"/>
                <a:sym typeface="Wingdings" charset="0"/>
              </a:rPr>
              <a:t>was]  EPZ : 8-10km</a:t>
            </a:r>
          </a:p>
          <a:p>
            <a:pPr marL="457200" indent="-457200">
              <a:lnSpc>
                <a:spcPts val="2475"/>
              </a:lnSpc>
            </a:pPr>
            <a:r>
              <a:rPr lang="en-US" altLang="ja-JP" sz="2400" dirty="0">
                <a:latin typeface="Calibri" charset="0"/>
                <a:sym typeface="Wingdings" charset="0"/>
              </a:rPr>
              <a:t>         [new] PAZ (Precautionary Action Zone) : 5km</a:t>
            </a:r>
          </a:p>
          <a:p>
            <a:pPr marL="914400" lvl="1" indent="-457200">
              <a:lnSpc>
                <a:spcPts val="2475"/>
              </a:lnSpc>
            </a:pPr>
            <a:r>
              <a:rPr lang="en-US" altLang="ja-JP" sz="2400" dirty="0">
                <a:latin typeface="Calibri" charset="0"/>
                <a:sym typeface="Wingdings" charset="0"/>
              </a:rPr>
              <a:t>          UPZ (Urgent Protective Action Planning Zone):~30km</a:t>
            </a:r>
          </a:p>
          <a:p>
            <a:pPr marL="914400" lvl="1" indent="-457200">
              <a:lnSpc>
                <a:spcPts val="2475"/>
              </a:lnSpc>
            </a:pPr>
            <a:r>
              <a:rPr lang="en-US" altLang="ja-JP" sz="2400" dirty="0">
                <a:latin typeface="Calibri" charset="0"/>
                <a:sym typeface="Wingdings" charset="0"/>
              </a:rPr>
              <a:t>          PPA (Plume Protection Planning Zone): ~50km</a:t>
            </a:r>
          </a:p>
          <a:p>
            <a:pPr marL="914400" lvl="1" indent="-457200">
              <a:lnSpc>
                <a:spcPts val="2475"/>
              </a:lnSpc>
            </a:pPr>
            <a:r>
              <a:rPr lang="en-US" altLang="ja-JP" sz="2400" dirty="0">
                <a:latin typeface="Calibri" charset="0"/>
                <a:sym typeface="Wingdings" charset="0"/>
              </a:rPr>
              <a:t>          (IAEA GS-G-2.1 suggests PAZ 3-5km, UPZ 5-30km</a:t>
            </a:r>
            <a:r>
              <a:rPr lang="en-US" altLang="ja-JP" sz="2400" dirty="0" smtClean="0">
                <a:latin typeface="Calibri" charset="0"/>
                <a:sym typeface="Wingdings" charset="0"/>
              </a:rPr>
              <a:t>)</a:t>
            </a:r>
          </a:p>
          <a:p>
            <a:pPr marL="914400" lvl="1" indent="-457200">
              <a:lnSpc>
                <a:spcPts val="2475"/>
              </a:lnSpc>
            </a:pPr>
            <a:endParaRPr lang="en-US" altLang="ja-JP" sz="2400" dirty="0">
              <a:latin typeface="Calibri" charset="0"/>
              <a:sym typeface="Wingdings" charset="0"/>
            </a:endParaRPr>
          </a:p>
          <a:p>
            <a:pPr>
              <a:lnSpc>
                <a:spcPts val="3175"/>
              </a:lnSpc>
            </a:pPr>
            <a:r>
              <a:rPr lang="en-US" altLang="ja-JP" sz="2800" dirty="0">
                <a:latin typeface="Calibri" charset="0"/>
                <a:sym typeface="Wingdings" charset="0"/>
              </a:rPr>
              <a:t>     </a:t>
            </a:r>
            <a:r>
              <a:rPr lang="en-US" altLang="ja-JP" sz="2800" dirty="0">
                <a:solidFill>
                  <a:srgbClr val="0000FF"/>
                </a:solidFill>
                <a:latin typeface="Calibri" charset="0"/>
                <a:sym typeface="Wingdings" charset="0"/>
              </a:rPr>
              <a:t>Basis of precautionary action </a:t>
            </a:r>
          </a:p>
          <a:p>
            <a:pPr>
              <a:lnSpc>
                <a:spcPts val="3175"/>
              </a:lnSpc>
            </a:pPr>
            <a:r>
              <a:rPr lang="en-US" altLang="ja-JP" sz="2800" dirty="0" smtClean="0">
                <a:solidFill>
                  <a:srgbClr val="0000FF"/>
                </a:solidFill>
                <a:latin typeface="Calibri" charset="0"/>
                <a:sym typeface="Wingdings" charset="0"/>
              </a:rPr>
              <a:t>     </a:t>
            </a:r>
            <a:r>
              <a:rPr lang="en-US" altLang="ja-JP" sz="2400" dirty="0" smtClean="0">
                <a:solidFill>
                  <a:srgbClr val="0000FF"/>
                </a:solidFill>
                <a:latin typeface="Calibri" charset="0"/>
                <a:sym typeface="Wingdings" charset="0"/>
              </a:rPr>
              <a:t>[</a:t>
            </a:r>
            <a:r>
              <a:rPr lang="en-US" altLang="ja-JP" sz="2400" dirty="0">
                <a:solidFill>
                  <a:srgbClr val="0000FF"/>
                </a:solidFill>
                <a:latin typeface="Calibri" charset="0"/>
                <a:sym typeface="Wingdings" charset="0"/>
              </a:rPr>
              <a:t>was] measured/predicted dose </a:t>
            </a:r>
            <a:r>
              <a:rPr lang="ja-JP" altLang="en-US" sz="2400" dirty="0">
                <a:solidFill>
                  <a:srgbClr val="0000FF"/>
                </a:solidFill>
                <a:latin typeface="Calibri" charset="0"/>
                <a:sym typeface="Wingdings" charset="0"/>
              </a:rPr>
              <a:t></a:t>
            </a:r>
            <a:r>
              <a:rPr lang="en-US" altLang="ja-JP" sz="2400" dirty="0">
                <a:solidFill>
                  <a:srgbClr val="0000FF"/>
                </a:solidFill>
                <a:latin typeface="Calibri" charset="0"/>
                <a:sym typeface="Wingdings" charset="0"/>
              </a:rPr>
              <a:t> [new] plant </a:t>
            </a:r>
            <a:r>
              <a:rPr lang="en-US" altLang="ja-JP" sz="2400" dirty="0" smtClean="0">
                <a:solidFill>
                  <a:srgbClr val="0000FF"/>
                </a:solidFill>
                <a:latin typeface="Calibri" charset="0"/>
                <a:sym typeface="Wingdings" charset="0"/>
              </a:rPr>
              <a:t>condition</a:t>
            </a:r>
            <a:endParaRPr lang="en-US" altLang="ja-JP" sz="2800" dirty="0">
              <a:solidFill>
                <a:srgbClr val="0000FF"/>
              </a:solidFill>
              <a:latin typeface="Calibri" charset="0"/>
              <a:sym typeface="Wingdings" charset="0"/>
            </a:endParaRPr>
          </a:p>
        </p:txBody>
      </p:sp>
      <p:sp>
        <p:nvSpPr>
          <p:cNvPr id="54275" name="Rectangle 10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0000FF"/>
          </a:solidFill>
          <a:ln>
            <a:noFill/>
          </a:ln>
          <a:extLst/>
        </p:spPr>
        <p:txBody>
          <a:bodyPr wrap="none" anchor="ctr"/>
          <a:lstStyle/>
          <a:p>
            <a:pPr algn="ctr"/>
            <a:r>
              <a:rPr lang="en-US" altLang="ja-JP" sz="3200" b="1" dirty="0" smtClean="0">
                <a:solidFill>
                  <a:srgbClr val="FFFFFF"/>
                </a:solidFill>
                <a:latin typeface="Calibri" charset="0"/>
              </a:rPr>
              <a:t>d) Offsite precautionary actions by plant condition</a:t>
            </a:r>
            <a:endParaRPr lang="en-US" altLang="ja-JP" sz="3200" b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9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19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87641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779" y="759457"/>
            <a:ext cx="2007777" cy="2825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10"/>
          <p:cNvSpPr>
            <a:spLocks noChangeArrowheads="1"/>
          </p:cNvSpPr>
          <p:nvPr/>
        </p:nvSpPr>
        <p:spPr bwMode="auto">
          <a:xfrm>
            <a:off x="0" y="9526"/>
            <a:ext cx="9128556" cy="431267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969963" lvl="1" indent="-512763" algn="ctr" defTabSz="912813">
              <a:buClr>
                <a:schemeClr val="tx1"/>
              </a:buClr>
            </a:pPr>
            <a:r>
              <a:rPr lang="en-US" altLang="ja-JP" sz="3600" dirty="0">
                <a:solidFill>
                  <a:srgbClr val="FFFFFF"/>
                </a:solidFill>
              </a:rPr>
              <a:t>Health effect by radiation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0" y="1020020"/>
            <a:ext cx="9144000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2813">
              <a:lnSpc>
                <a:spcPts val="2600"/>
              </a:lnSpc>
              <a:buFont typeface="Wingdings" charset="0"/>
              <a:buChar char="Ø"/>
            </a:pPr>
            <a:r>
              <a:rPr lang="en-US" altLang="ja-JP" sz="2400" dirty="0"/>
              <a:t>No direct casualty by </a:t>
            </a:r>
            <a:r>
              <a:rPr lang="en-US" altLang="ja-JP" sz="2400" dirty="0" smtClean="0"/>
              <a:t>the nuclear accident</a:t>
            </a:r>
            <a:r>
              <a:rPr lang="en-US" altLang="ja-JP" sz="2400" dirty="0"/>
              <a:t>, </a:t>
            </a:r>
            <a:endParaRPr lang="en-US" altLang="ja-JP" sz="2400" dirty="0" smtClean="0"/>
          </a:p>
          <a:p>
            <a:pPr defTabSz="912813">
              <a:lnSpc>
                <a:spcPts val="2600"/>
              </a:lnSpc>
            </a:pPr>
            <a:r>
              <a:rPr lang="en-US" altLang="ja-JP" sz="2400" dirty="0"/>
              <a:t> </a:t>
            </a:r>
            <a:r>
              <a:rPr lang="en-US" altLang="ja-JP" sz="2400" dirty="0" smtClean="0"/>
              <a:t>    however;</a:t>
            </a:r>
            <a:endParaRPr lang="en-US" altLang="ja-JP" sz="2400" dirty="0"/>
          </a:p>
          <a:p>
            <a:pPr marL="742950" lvl="1" indent="-285750" defTabSz="912813">
              <a:lnSpc>
                <a:spcPts val="2600"/>
              </a:lnSpc>
              <a:buFont typeface="Wingdings" charset="0"/>
              <a:buChar char="ü"/>
            </a:pPr>
            <a:r>
              <a:rPr lang="en-US" altLang="ja-JP" sz="2400" dirty="0"/>
              <a:t>&lt;60 </a:t>
            </a:r>
            <a:r>
              <a:rPr lang="en-US" altLang="ja-JP" sz="2400" dirty="0" smtClean="0"/>
              <a:t>died </a:t>
            </a:r>
            <a:r>
              <a:rPr lang="en-US" altLang="ja-JP" sz="2400" dirty="0"/>
              <a:t>among evacuees from hospitals</a:t>
            </a:r>
          </a:p>
          <a:p>
            <a:pPr marL="742950" lvl="1" indent="-285750" defTabSz="912813">
              <a:lnSpc>
                <a:spcPts val="2600"/>
              </a:lnSpc>
              <a:buFont typeface="Wingdings" charset="0"/>
              <a:buChar char="ü"/>
            </a:pPr>
            <a:r>
              <a:rPr lang="en-US" altLang="ja-JP" sz="2400" dirty="0"/>
              <a:t>~18,000 </a:t>
            </a:r>
            <a:r>
              <a:rPr lang="en-US" altLang="ja-JP" sz="2400" dirty="0" smtClean="0"/>
              <a:t>died </a:t>
            </a:r>
            <a:r>
              <a:rPr lang="en-US" altLang="ja-JP" sz="2400" dirty="0"/>
              <a:t>by </a:t>
            </a:r>
            <a:r>
              <a:rPr lang="en-US" altLang="ja-JP" sz="2400" dirty="0" smtClean="0"/>
              <a:t>earthquake/tsunami</a:t>
            </a:r>
          </a:p>
          <a:p>
            <a:pPr marL="742950" lvl="1" indent="-285750" defTabSz="912813">
              <a:lnSpc>
                <a:spcPts val="2600"/>
              </a:lnSpc>
              <a:buFont typeface="Wingdings" charset="0"/>
              <a:buChar char="ü"/>
            </a:pPr>
            <a:endParaRPr lang="en-US" altLang="ja-JP" sz="2000" dirty="0"/>
          </a:p>
          <a:p>
            <a:pPr marL="285750" indent="-285750" defTabSz="912813">
              <a:lnSpc>
                <a:spcPts val="2600"/>
              </a:lnSpc>
              <a:buFont typeface="Wingdings" charset="0"/>
              <a:buChar char="Ø"/>
            </a:pPr>
            <a:r>
              <a:rPr lang="en-US" altLang="ja-JP" sz="2400" dirty="0"/>
              <a:t>External exposure to evacuees 99.3</a:t>
            </a:r>
            <a:r>
              <a:rPr lang="en-US" altLang="ja-JP" sz="2400" dirty="0" smtClean="0"/>
              <a:t>% &lt;</a:t>
            </a:r>
            <a:r>
              <a:rPr lang="en-US" altLang="ja-JP" sz="2400" dirty="0"/>
              <a:t>10mSv</a:t>
            </a:r>
            <a:r>
              <a:rPr lang="en-US" altLang="ja-JP" sz="2400" dirty="0" smtClean="0"/>
              <a:t>*</a:t>
            </a:r>
          </a:p>
          <a:p>
            <a:pPr marL="285750" indent="-285750" defTabSz="912813">
              <a:lnSpc>
                <a:spcPts val="2600"/>
              </a:lnSpc>
              <a:buFont typeface="Wingdings" charset="0"/>
              <a:buChar char="Ø"/>
            </a:pPr>
            <a:endParaRPr lang="en-US" altLang="ja-JP" sz="2400" dirty="0"/>
          </a:p>
          <a:p>
            <a:pPr marL="285750" indent="-285750" defTabSz="912813">
              <a:lnSpc>
                <a:spcPts val="2600"/>
              </a:lnSpc>
              <a:buFont typeface="Wingdings" charset="0"/>
              <a:buChar char="Ø"/>
            </a:pPr>
            <a:r>
              <a:rPr kumimoji="0" lang="en-US" altLang="ja-JP" sz="2400" dirty="0">
                <a:latin typeface="Calibri" charset="0"/>
                <a:cs typeface="Calibri" charset="0"/>
              </a:rPr>
              <a:t>Intake by contaminated food </a:t>
            </a:r>
          </a:p>
          <a:p>
            <a:pPr marL="285750" indent="-285750" defTabSz="912813">
              <a:lnSpc>
                <a:spcPts val="2600"/>
              </a:lnSpc>
            </a:pPr>
            <a:r>
              <a:rPr kumimoji="0" lang="en-US" altLang="ja-JP" sz="2400" dirty="0">
                <a:latin typeface="Calibri" charset="0"/>
                <a:cs typeface="Calibri" charset="0"/>
              </a:rPr>
              <a:t>        ~ 0.1mSv/a &lt; natural BG 0.41 </a:t>
            </a:r>
            <a:r>
              <a:rPr kumimoji="0" lang="en-US" altLang="ja-JP" sz="2400" dirty="0" err="1">
                <a:latin typeface="Calibri" charset="0"/>
                <a:cs typeface="Calibri" charset="0"/>
              </a:rPr>
              <a:t>mSv</a:t>
            </a:r>
            <a:r>
              <a:rPr kumimoji="0" lang="en-US" altLang="ja-JP" sz="2400" dirty="0">
                <a:latin typeface="Calibri" charset="0"/>
                <a:cs typeface="Calibri" charset="0"/>
              </a:rPr>
              <a:t>/a</a:t>
            </a:r>
            <a:r>
              <a:rPr kumimoji="0" lang="en-US" altLang="ja-JP" sz="2400" dirty="0" smtClean="0">
                <a:latin typeface="Calibri" charset="0"/>
                <a:cs typeface="Calibri" charset="0"/>
              </a:rPr>
              <a:t>**</a:t>
            </a:r>
          </a:p>
          <a:p>
            <a:pPr marL="285750" indent="-285750" defTabSz="912813">
              <a:lnSpc>
                <a:spcPts val="2600"/>
              </a:lnSpc>
            </a:pPr>
            <a:endParaRPr kumimoji="0" lang="en-US" altLang="ja-JP" sz="2000" dirty="0">
              <a:latin typeface="Calibri" charset="0"/>
              <a:cs typeface="Calibri" charset="0"/>
            </a:endParaRPr>
          </a:p>
          <a:p>
            <a:pPr marL="285750" indent="-285750" defTabSz="912813">
              <a:lnSpc>
                <a:spcPts val="2600"/>
              </a:lnSpc>
              <a:buFont typeface="Wingdings" charset="0"/>
              <a:buChar char="Ø"/>
            </a:pPr>
            <a:r>
              <a:rPr lang="en-US" altLang="ja-JP" sz="2400" dirty="0"/>
              <a:t>UNSCEAR 2013 report &amp; 2017 WP on Fukushima</a:t>
            </a:r>
            <a:endParaRPr lang="en-US" altLang="ja-JP" sz="1600" dirty="0"/>
          </a:p>
          <a:p>
            <a:pPr marL="800100" lvl="1" indent="-342900" defTabSz="912813">
              <a:lnSpc>
                <a:spcPts val="2600"/>
              </a:lnSpc>
              <a:buFont typeface="Wingdings" panose="05000000000000000000" pitchFamily="2" charset="2"/>
              <a:buChar char="ü"/>
            </a:pPr>
            <a:r>
              <a:rPr lang="en-US" altLang="ja-JP" sz="2400" dirty="0"/>
              <a:t>“No discernible increased incidence of  radiation-related health effects are expected among exposed members of the public or their descendants. “</a:t>
            </a:r>
          </a:p>
          <a:p>
            <a:pPr marL="800100" lvl="1" indent="-342900" defTabSz="912813">
              <a:lnSpc>
                <a:spcPts val="2600"/>
              </a:lnSpc>
              <a:buFont typeface="Wingdings" panose="05000000000000000000" pitchFamily="2" charset="2"/>
              <a:buChar char="ü"/>
            </a:pPr>
            <a:r>
              <a:rPr lang="en-US" altLang="ja-JP" sz="2400" dirty="0"/>
              <a:t>“The most important health effect: mental and social well-being</a:t>
            </a:r>
            <a:r>
              <a:rPr lang="en-US" altLang="ja-JP" sz="2400" dirty="0" smtClean="0"/>
              <a:t>”</a:t>
            </a:r>
            <a:endParaRPr lang="en-US" altLang="ja-JP" sz="2400" dirty="0"/>
          </a:p>
        </p:txBody>
      </p:sp>
      <p:sp>
        <p:nvSpPr>
          <p:cNvPr id="2" name="正方形/長方形 1"/>
          <p:cNvSpPr/>
          <p:nvPr/>
        </p:nvSpPr>
        <p:spPr>
          <a:xfrm>
            <a:off x="973853" y="6231284"/>
            <a:ext cx="64077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ja-JP" sz="1200" i="1" dirty="0">
                <a:solidFill>
                  <a:srgbClr val="000000"/>
                </a:solidFill>
                <a:latin typeface="Calibri" charset="0"/>
                <a:cs typeface="Calibri" charset="0"/>
              </a:rPr>
              <a:t>*[source] Fukushima prefecture, </a:t>
            </a:r>
            <a:r>
              <a:rPr kumimoji="0" lang="en-US" altLang="ja-JP" sz="1200" i="1" dirty="0">
                <a:solidFill>
                  <a:srgbClr val="000000"/>
                </a:solidFill>
                <a:latin typeface="Calibri" charset="0"/>
                <a:cs typeface="Calibri" charset="0"/>
                <a:hlinkClick r:id="rId3"/>
              </a:rPr>
              <a:t>http://www.pref.fukushima.jp/imu/kenkoukanri/240612shiryou.pdf</a:t>
            </a:r>
            <a:endParaRPr kumimoji="0" lang="en-US" altLang="ja-JP" sz="1200" i="1" dirty="0">
              <a:solidFill>
                <a:srgbClr val="000000"/>
              </a:solidFill>
              <a:latin typeface="Calibri" charset="0"/>
              <a:cs typeface="Calibri" charset="0"/>
            </a:endParaRPr>
          </a:p>
          <a:p>
            <a:r>
              <a:rPr lang="en-US" altLang="ja-JP" sz="1200" i="1" dirty="0">
                <a:solidFill>
                  <a:srgbClr val="000000"/>
                </a:solidFill>
              </a:rPr>
              <a:t>**[SOURCE] </a:t>
            </a:r>
            <a:r>
              <a:rPr lang="en-US" altLang="ja-JP" sz="1200" i="1" dirty="0">
                <a:solidFill>
                  <a:srgbClr val="000000"/>
                </a:solidFill>
                <a:hlinkClick r:id="rId4"/>
              </a:rPr>
              <a:t>http://</a:t>
            </a:r>
            <a:r>
              <a:rPr lang="en-US" altLang="ja-JP" sz="1200" i="1" dirty="0" smtClean="0">
                <a:solidFill>
                  <a:srgbClr val="000000"/>
                </a:solidFill>
                <a:hlinkClick r:id="rId4"/>
              </a:rPr>
              <a:t>www.mhlw.go.jp/stf/shingi/2r9852000001ip01-att/2r9852000001ipae.pdf</a:t>
            </a:r>
            <a:endParaRPr lang="en-US" altLang="ja-JP" sz="1200" i="1" dirty="0">
              <a:solidFill>
                <a:srgbClr val="000000"/>
              </a:solidFill>
            </a:endParaRPr>
          </a:p>
        </p:txBody>
      </p:sp>
      <p:sp>
        <p:nvSpPr>
          <p:cNvPr id="8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2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85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10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0000FF"/>
          </a:solidFill>
          <a:ln>
            <a:noFill/>
          </a:ln>
          <a:extLst/>
        </p:spPr>
        <p:txBody>
          <a:bodyPr wrap="none" anchor="ctr"/>
          <a:lstStyle/>
          <a:p>
            <a:pPr algn="ctr"/>
            <a:r>
              <a:rPr lang="en-US" altLang="ja-JP" sz="3600" b="1" dirty="0">
                <a:solidFill>
                  <a:srgbClr val="FFFFFF"/>
                </a:solidFill>
                <a:latin typeface="Calibri" charset="0"/>
              </a:rPr>
              <a:t>e</a:t>
            </a:r>
            <a:r>
              <a:rPr lang="en-US" altLang="ja-JP" sz="3600" b="1" dirty="0" smtClean="0">
                <a:solidFill>
                  <a:srgbClr val="FFFFFF"/>
                </a:solidFill>
                <a:latin typeface="Calibri" charset="0"/>
              </a:rPr>
              <a:t>) Others</a:t>
            </a:r>
            <a:endParaRPr lang="en-US" altLang="ja-JP" sz="3600" b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-1" y="1177168"/>
            <a:ext cx="8912646" cy="54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ts val="3175"/>
              </a:lnSpc>
              <a:buFont typeface="Wingdings" charset="0"/>
              <a:buChar char="Ø"/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Arrangement </a:t>
            </a:r>
            <a:r>
              <a:rPr lang="en-US" altLang="ja-JP" sz="2800" dirty="0">
                <a:latin typeface="Calibri" charset="0"/>
                <a:sym typeface="Wingdings" charset="0"/>
              </a:rPr>
              <a:t>for evacuation of hospital </a:t>
            </a:r>
            <a:r>
              <a:rPr lang="en-US" altLang="ja-JP" sz="2800" dirty="0" smtClean="0">
                <a:latin typeface="Calibri" charset="0"/>
                <a:sym typeface="Wingdings" charset="0"/>
              </a:rPr>
              <a:t>patients</a:t>
            </a:r>
          </a:p>
          <a:p>
            <a:pPr marL="457200" indent="-457200">
              <a:lnSpc>
                <a:spcPts val="3175"/>
              </a:lnSpc>
              <a:buFont typeface="Wingdings" charset="0"/>
              <a:buChar char="Ø"/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Infrastructure</a:t>
            </a:r>
          </a:p>
          <a:p>
            <a:pPr marL="914400" lvl="1" indent="-457200">
              <a:lnSpc>
                <a:spcPts val="3175"/>
              </a:lnSpc>
              <a:buFont typeface="Wingdings" charset="2"/>
              <a:buChar char="ü"/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Offsite center’s function lost due to earthquake</a:t>
            </a:r>
          </a:p>
          <a:p>
            <a:pPr marL="914400" lvl="1" indent="-457200">
              <a:lnSpc>
                <a:spcPts val="3175"/>
              </a:lnSpc>
              <a:buFont typeface="Wingdings" charset="2"/>
              <a:buChar char="ü"/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Redundancy and diversity for communication system </a:t>
            </a:r>
          </a:p>
          <a:p>
            <a:pPr marL="457200" indent="-457200">
              <a:lnSpc>
                <a:spcPts val="3175"/>
              </a:lnSpc>
              <a:buFont typeface="Wingdings" charset="0"/>
              <a:buChar char="Ø"/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Education and drill</a:t>
            </a:r>
          </a:p>
          <a:p>
            <a:pPr marL="914400" lvl="1" indent="-457200">
              <a:lnSpc>
                <a:spcPts val="3175"/>
              </a:lnSpc>
              <a:buFont typeface="Wingdings" charset="2"/>
              <a:buChar char="ü"/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Excessive fear of radiation </a:t>
            </a:r>
          </a:p>
          <a:p>
            <a:pPr marL="914400" lvl="1" indent="-457200">
              <a:lnSpc>
                <a:spcPts val="3175"/>
              </a:lnSpc>
              <a:buFont typeface="Wingdings" charset="2"/>
              <a:buChar char="ü"/>
            </a:pPr>
            <a:r>
              <a:rPr lang="en-US" altLang="ja-JP" sz="2800" dirty="0" smtClean="0">
                <a:latin typeface="Calibri" charset="0"/>
                <a:sym typeface="Wingdings" charset="0"/>
              </a:rPr>
              <a:t>Need realistic drill and feedback</a:t>
            </a:r>
            <a:endParaRPr lang="en-US" altLang="ja-JP" sz="2800" dirty="0">
              <a:latin typeface="Calibri" charset="0"/>
              <a:sym typeface="Wingdings" charset="0"/>
            </a:endParaRPr>
          </a:p>
          <a:p>
            <a:pPr marL="457200" indent="-457200">
              <a:lnSpc>
                <a:spcPts val="3175"/>
              </a:lnSpc>
              <a:buFont typeface="Wingdings" charset="2"/>
              <a:buChar char="Ø"/>
            </a:pPr>
            <a:r>
              <a:rPr lang="en-US" altLang="ja-JP" sz="2800" dirty="0"/>
              <a:t>Caring about neighboring countries and international </a:t>
            </a:r>
            <a:r>
              <a:rPr lang="en-US" altLang="ja-JP" sz="2800" dirty="0" smtClean="0"/>
              <a:t>relations</a:t>
            </a:r>
          </a:p>
          <a:p>
            <a:pPr marL="457200" lvl="2" indent="-457200">
              <a:lnSpc>
                <a:spcPts val="3175"/>
              </a:lnSpc>
              <a:buFont typeface="Wingdings" charset="2"/>
              <a:buChar char="Ø"/>
            </a:pPr>
            <a:r>
              <a:rPr lang="en-US" altLang="ja-JP" sz="2800" dirty="0" smtClean="0">
                <a:sym typeface="Wingdings" charset="0"/>
              </a:rPr>
              <a:t>Preemptive consideration of post-accident reentry criteria and restoration</a:t>
            </a:r>
          </a:p>
          <a:p>
            <a:pPr marL="0" lvl="2">
              <a:lnSpc>
                <a:spcPts val="3175"/>
              </a:lnSpc>
            </a:pPr>
            <a:r>
              <a:rPr lang="en-US" altLang="ja-JP" sz="2800" dirty="0">
                <a:sym typeface="Wingdings" charset="0"/>
              </a:rPr>
              <a:t> </a:t>
            </a:r>
            <a:r>
              <a:rPr lang="en-US" altLang="ja-JP" sz="2800" dirty="0" smtClean="0">
                <a:sym typeface="Wingdings" charset="0"/>
              </a:rPr>
              <a:t>     etc.</a:t>
            </a:r>
            <a:endParaRPr lang="en-US" altLang="ja-JP" sz="2800" dirty="0"/>
          </a:p>
          <a:p>
            <a:pPr marL="457200" indent="-457200">
              <a:lnSpc>
                <a:spcPts val="3175"/>
              </a:lnSpc>
              <a:buFont typeface="Wingdings" charset="2"/>
              <a:buChar char="Ø"/>
            </a:pPr>
            <a:endParaRPr lang="en-US" altLang="ja-JP" sz="2800" dirty="0" smtClean="0"/>
          </a:p>
        </p:txBody>
      </p:sp>
      <p:sp>
        <p:nvSpPr>
          <p:cNvPr id="9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20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375574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21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71" y="308259"/>
            <a:ext cx="3187700" cy="1435100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164771" y="2174044"/>
            <a:ext cx="8809108" cy="304698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altLang="ja-JP" sz="3200" b="1" dirty="0" smtClean="0">
                <a:latin typeface="Calibri" charset="0"/>
              </a:rPr>
              <a:t>Update </a:t>
            </a:r>
            <a:r>
              <a:rPr lang="en-US" altLang="ja-JP" sz="3200" b="1" dirty="0">
                <a:latin typeface="Calibri" charset="0"/>
              </a:rPr>
              <a:t>on </a:t>
            </a:r>
            <a:r>
              <a:rPr lang="en-US" altLang="ja-JP" sz="3200" b="1" dirty="0" smtClean="0">
                <a:latin typeface="Calibri" charset="0"/>
              </a:rPr>
              <a:t>Fukushima</a:t>
            </a:r>
          </a:p>
          <a:p>
            <a:r>
              <a:rPr lang="en-US" altLang="ja-JP" sz="3200" b="1" dirty="0">
                <a:latin typeface="Calibri" charset="0"/>
              </a:rPr>
              <a:t> </a:t>
            </a:r>
            <a:r>
              <a:rPr lang="en-US" altLang="ja-JP" sz="3200" b="1" dirty="0" smtClean="0">
                <a:latin typeface="Calibri" charset="0"/>
              </a:rPr>
              <a:t>       (focus) Consequences and restoration</a:t>
            </a:r>
          </a:p>
          <a:p>
            <a:endParaRPr lang="en-US" altLang="ja-JP" sz="3200" b="1" dirty="0">
              <a:solidFill>
                <a:srgbClr val="0000FF"/>
              </a:solidFill>
              <a:latin typeface="Calibri" charset="0"/>
            </a:endParaRPr>
          </a:p>
          <a:p>
            <a:r>
              <a:rPr lang="en-US" altLang="ja-JP" sz="3200" b="1" dirty="0" smtClean="0">
                <a:solidFill>
                  <a:srgbClr val="0000FF"/>
                </a:solidFill>
                <a:latin typeface="Calibri" charset="0"/>
              </a:rPr>
              <a:t>         </a:t>
            </a:r>
            <a:r>
              <a:rPr lang="en-US" altLang="ja-JP" sz="3200" b="1" dirty="0" smtClean="0">
                <a:latin typeface="Calibri" charset="0"/>
              </a:rPr>
              <a:t>2</a:t>
            </a:r>
            <a:r>
              <a:rPr lang="en-US" altLang="ja-JP" sz="3200" b="1" dirty="0">
                <a:latin typeface="Calibri" charset="0"/>
              </a:rPr>
              <a:t>. Lessons </a:t>
            </a:r>
            <a:r>
              <a:rPr lang="en-US" altLang="ja-JP" sz="3200" b="1" dirty="0" smtClean="0">
                <a:latin typeface="Calibri" charset="0"/>
              </a:rPr>
              <a:t>Learned:  Emergency preparedness</a:t>
            </a:r>
          </a:p>
          <a:p>
            <a:endParaRPr lang="en-US" altLang="ja-JP" sz="3200" b="1" dirty="0">
              <a:latin typeface="Calibri" charset="0"/>
            </a:endParaRPr>
          </a:p>
          <a:p>
            <a:r>
              <a:rPr lang="en-US" altLang="ja-JP" sz="3200" b="1" dirty="0" smtClean="0">
                <a:latin typeface="Calibri" charset="0"/>
              </a:rPr>
              <a:t>                    </a:t>
            </a:r>
            <a:r>
              <a:rPr lang="en-US" altLang="ja-JP" sz="3200" b="1" dirty="0" smtClean="0">
                <a:solidFill>
                  <a:srgbClr val="0000FF"/>
                </a:solidFill>
                <a:latin typeface="Calibri" charset="0"/>
              </a:rPr>
              <a:t>3</a:t>
            </a:r>
            <a:r>
              <a:rPr lang="en-US" altLang="ja-JP" sz="3200" b="1" dirty="0">
                <a:solidFill>
                  <a:srgbClr val="0000FF"/>
                </a:solidFill>
                <a:latin typeface="Calibri" charset="0"/>
              </a:rPr>
              <a:t>. Lessons Learned </a:t>
            </a:r>
            <a:r>
              <a:rPr lang="en-US" altLang="ja-JP" sz="3200" b="1" dirty="0" smtClean="0">
                <a:solidFill>
                  <a:srgbClr val="0000FF"/>
                </a:solidFill>
                <a:latin typeface="Calibri" charset="0"/>
              </a:rPr>
              <a:t>:  prevention</a:t>
            </a:r>
            <a:endParaRPr lang="ja-JP" altLang="en-US" sz="3200" dirty="0">
              <a:solidFill>
                <a:srgbClr val="0000FF"/>
              </a:solidFill>
            </a:endParaRPr>
          </a:p>
        </p:txBody>
      </p:sp>
      <p:sp>
        <p:nvSpPr>
          <p:cNvPr id="11" name="円/楕円 10"/>
          <p:cNvSpPr/>
          <p:nvPr/>
        </p:nvSpPr>
        <p:spPr>
          <a:xfrm>
            <a:off x="2333172" y="386220"/>
            <a:ext cx="598714" cy="99242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476118"/>
      </p:ext>
    </p:extLst>
  </p:cSld>
  <p:clrMapOvr>
    <a:masterClrMapping/>
  </p:clrMapOvr>
  <p:transition advClick="0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正方形/長方形 5"/>
          <p:cNvSpPr>
            <a:spLocks noChangeArrowheads="1"/>
          </p:cNvSpPr>
          <p:nvPr/>
        </p:nvSpPr>
        <p:spPr bwMode="auto">
          <a:xfrm>
            <a:off x="-1" y="1294932"/>
            <a:ext cx="91440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2" indent="-457200">
              <a:buFont typeface="Wingdings" charset="2"/>
              <a:buChar char="Ø"/>
            </a:pPr>
            <a:r>
              <a:rPr lang="en-US" altLang="ja-JP" sz="2800" dirty="0" smtClean="0">
                <a:solidFill>
                  <a:srgbClr val="000000"/>
                </a:solidFill>
                <a:sym typeface="Wingdings" charset="0"/>
              </a:rPr>
              <a:t>Complementary use of probabilistic assessment and deterministic assessment</a:t>
            </a:r>
          </a:p>
          <a:p>
            <a:pPr lvl="2" indent="-457200">
              <a:buFont typeface="Wingdings" charset="2"/>
              <a:buChar char="ü"/>
            </a:pPr>
            <a:endParaRPr lang="en-US" altLang="ja-JP" sz="2800" dirty="0">
              <a:solidFill>
                <a:srgbClr val="000000"/>
              </a:solidFill>
              <a:sym typeface="Wingdings" charset="0"/>
            </a:endParaRPr>
          </a:p>
          <a:p>
            <a:pPr marL="457200" lvl="2"/>
            <a:r>
              <a:rPr lang="en-US" altLang="ja-JP" sz="2800" dirty="0" smtClean="0">
                <a:solidFill>
                  <a:srgbClr val="000000"/>
                </a:solidFill>
                <a:sym typeface="Wingdings" charset="0"/>
              </a:rPr>
              <a:t>        especially, decision-making under huge uncertainties</a:t>
            </a:r>
          </a:p>
          <a:p>
            <a:pPr marL="457200" lvl="2"/>
            <a:r>
              <a:rPr lang="en-US" altLang="ja-JP" sz="2800" dirty="0">
                <a:solidFill>
                  <a:srgbClr val="000000"/>
                </a:solidFill>
                <a:sym typeface="Wingdings" charset="0"/>
              </a:rPr>
              <a:t> </a:t>
            </a:r>
            <a:r>
              <a:rPr lang="en-US" altLang="ja-JP" sz="2800" dirty="0" smtClean="0">
                <a:solidFill>
                  <a:srgbClr val="000000"/>
                </a:solidFill>
                <a:sym typeface="Wingdings" charset="0"/>
              </a:rPr>
              <a:t>       as recognized in PRA</a:t>
            </a:r>
            <a:r>
              <a:rPr lang="mr-IN" altLang="ja-JP" sz="2800" dirty="0" smtClean="0">
                <a:solidFill>
                  <a:srgbClr val="000000"/>
                </a:solidFill>
                <a:sym typeface="Wingdings" charset="0"/>
              </a:rPr>
              <a:t>…</a:t>
            </a:r>
            <a:r>
              <a:rPr lang="en-US" altLang="ja-JP" sz="2800" dirty="0" smtClean="0">
                <a:solidFill>
                  <a:srgbClr val="000000"/>
                </a:solidFill>
                <a:sym typeface="Wingdings" charset="0"/>
              </a:rPr>
              <a:t>such as tsunami height</a:t>
            </a:r>
          </a:p>
          <a:p>
            <a:pPr lvl="2" indent="-457200">
              <a:buFont typeface="Wingdings" charset="2"/>
              <a:buChar char="ü"/>
            </a:pPr>
            <a:endParaRPr lang="en-US" altLang="ja-JP" sz="2800" dirty="0" smtClean="0">
              <a:solidFill>
                <a:srgbClr val="000000"/>
              </a:solidFill>
              <a:sym typeface="Wingdings" charset="0"/>
            </a:endParaRPr>
          </a:p>
          <a:p>
            <a:pPr lvl="2" indent="-457200">
              <a:buFont typeface="Wingdings" charset="2"/>
              <a:buChar char="Ø"/>
            </a:pPr>
            <a:r>
              <a:rPr lang="en-US" altLang="ja-JP" sz="2800" dirty="0" smtClean="0">
                <a:sym typeface="Wingdings" charset="0"/>
              </a:rPr>
              <a:t>Consideration of achievement goal</a:t>
            </a:r>
          </a:p>
          <a:p>
            <a:pPr lvl="2" indent="-457200">
              <a:buFont typeface="Wingdings" charset="2"/>
              <a:buChar char="Ø"/>
            </a:pPr>
            <a:endParaRPr lang="en-US" altLang="ja-JP" sz="2800" dirty="0" smtClean="0">
              <a:sym typeface="Wingdings" charset="0"/>
            </a:endParaRPr>
          </a:p>
          <a:p>
            <a:pPr lvl="2" indent="-457200">
              <a:buFont typeface="Wingdings" charset="2"/>
              <a:buChar char="Ø"/>
            </a:pPr>
            <a:r>
              <a:rPr lang="en-US" altLang="ja-JP" sz="2800" dirty="0" smtClean="0">
                <a:sym typeface="Wingdings" charset="0"/>
              </a:rPr>
              <a:t>Value/Impact assessment for resources allocation</a:t>
            </a:r>
          </a:p>
          <a:p>
            <a:pPr lvl="2" indent="-457200">
              <a:buFont typeface="Wingdings" charset="2"/>
              <a:buChar char="Ø"/>
            </a:pPr>
            <a:endParaRPr lang="en-US" altLang="ja-JP" sz="2800" dirty="0" smtClean="0">
              <a:sym typeface="Wingdings" charset="0"/>
            </a:endParaRPr>
          </a:p>
          <a:p>
            <a:pPr lvl="2" indent="-457200">
              <a:buFont typeface="Wingdings" charset="2"/>
              <a:buChar char="Ø"/>
            </a:pPr>
            <a:r>
              <a:rPr lang="en-US" altLang="ja-JP" sz="2800" dirty="0" smtClean="0">
                <a:sym typeface="Wingdings" charset="0"/>
              </a:rPr>
              <a:t>Defense-in-Depth for overall risk management 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marL="0" lvl="1" algn="ctr"/>
            <a:r>
              <a:rPr lang="en-US" altLang="ja-JP" sz="3200" b="1" dirty="0" smtClean="0">
                <a:solidFill>
                  <a:schemeClr val="bg1"/>
                </a:solidFill>
                <a:sym typeface="Wingdings" charset="0"/>
              </a:rPr>
              <a:t>Key elements for decision-making </a:t>
            </a:r>
            <a:r>
              <a:rPr lang="en-US" altLang="ja-JP" sz="3200" b="1" dirty="0">
                <a:solidFill>
                  <a:schemeClr val="bg1"/>
                </a:solidFill>
                <a:sym typeface="Wingdings" charset="0"/>
              </a:rPr>
              <a:t>on risk management strategy with emphasis on prevention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  <p:sp>
        <p:nvSpPr>
          <p:cNvPr id="8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22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30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-17620" y="-1291"/>
            <a:ext cx="9126380" cy="605294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altLang="ja-JP" sz="3600" dirty="0">
                <a:solidFill>
                  <a:schemeClr val="bg1"/>
                </a:solidFill>
                <a:latin typeface="Calibri" charset="0"/>
              </a:rPr>
              <a:t>Probabilistic risk assessment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1129230" y="1291796"/>
            <a:ext cx="68326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400" dirty="0"/>
              <a:t>What can go wrong?</a:t>
            </a:r>
            <a:r>
              <a:rPr lang="ja-JP" altLang="en-US" sz="2400" dirty="0"/>
              <a:t>（</a:t>
            </a:r>
            <a:r>
              <a:rPr lang="en-US" altLang="ja-JP" sz="2400" dirty="0"/>
              <a:t>S</a:t>
            </a:r>
            <a:r>
              <a:rPr lang="ja-JP" altLang="en-US" sz="2400" dirty="0"/>
              <a:t>：</a:t>
            </a:r>
            <a:r>
              <a:rPr lang="en-US" altLang="ja-JP" sz="2400" dirty="0"/>
              <a:t>scenario</a:t>
            </a:r>
            <a:r>
              <a:rPr lang="ja-JP" altLang="en-US" sz="2400" dirty="0"/>
              <a:t>）</a:t>
            </a:r>
            <a:endParaRPr lang="en-US" altLang="ja-JP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400" dirty="0"/>
              <a:t>How frequent? </a:t>
            </a:r>
            <a:r>
              <a:rPr lang="ja-JP" altLang="en-US" sz="2400" dirty="0"/>
              <a:t>（</a:t>
            </a:r>
            <a:r>
              <a:rPr lang="en-US" altLang="ja-JP" sz="2400" dirty="0"/>
              <a:t>L</a:t>
            </a:r>
            <a:r>
              <a:rPr lang="ja-JP" altLang="en-US" sz="2400" dirty="0"/>
              <a:t>：</a:t>
            </a:r>
            <a:r>
              <a:rPr lang="en-US" altLang="ja-JP" sz="2400" dirty="0"/>
              <a:t>likelihood</a:t>
            </a:r>
            <a:r>
              <a:rPr lang="ja-JP" altLang="en-US" sz="2400" dirty="0"/>
              <a:t>）</a:t>
            </a:r>
            <a:endParaRPr lang="en-US" altLang="ja-JP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400" dirty="0"/>
              <a:t>What is the consequence? </a:t>
            </a:r>
            <a:r>
              <a:rPr lang="ja-JP" altLang="en-US" sz="2400" dirty="0"/>
              <a:t>（Ｘ：</a:t>
            </a:r>
            <a:r>
              <a:rPr lang="en-US" altLang="ja-JP" sz="2400" dirty="0"/>
              <a:t>consequence</a:t>
            </a:r>
            <a:r>
              <a:rPr lang="ja-JP" altLang="en-US" sz="2400" dirty="0"/>
              <a:t>）</a:t>
            </a:r>
            <a:endParaRPr lang="en-US" altLang="ja-JP" sz="2400" dirty="0"/>
          </a:p>
        </p:txBody>
      </p:sp>
      <p:sp>
        <p:nvSpPr>
          <p:cNvPr id="5" name="正方形/長方形 4"/>
          <p:cNvSpPr/>
          <p:nvPr/>
        </p:nvSpPr>
        <p:spPr>
          <a:xfrm>
            <a:off x="168224" y="2636863"/>
            <a:ext cx="875468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US" altLang="ja-JP" sz="2800" b="1" dirty="0">
                <a:solidFill>
                  <a:srgbClr val="000000"/>
                </a:solidFill>
                <a:latin typeface="Calibri" charset="0"/>
              </a:rPr>
              <a:t>Improvements being made in light of Fukushima</a:t>
            </a:r>
          </a:p>
          <a:p>
            <a:pPr marL="457200" indent="-457200">
              <a:buFont typeface="Wingdings" charset="2"/>
              <a:buChar char="Ø"/>
            </a:pPr>
            <a:endParaRPr lang="en-US" altLang="ja-JP" sz="2800" b="1" dirty="0">
              <a:solidFill>
                <a:srgbClr val="000000"/>
              </a:solidFill>
              <a:latin typeface="Calibri" charset="0"/>
            </a:endParaRPr>
          </a:p>
          <a:p>
            <a:pPr lvl="1"/>
            <a:r>
              <a:rPr lang="en-US" altLang="ja-JP" sz="2800" dirty="0">
                <a:solidFill>
                  <a:srgbClr val="000000"/>
                </a:solidFill>
                <a:latin typeface="Calibri" charset="0"/>
              </a:rPr>
              <a:t>1) Extreme natural hazards</a:t>
            </a:r>
            <a:r>
              <a:rPr lang="ja-JP" altLang="en-US" sz="28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altLang="ja-JP" sz="2800" dirty="0">
                <a:solidFill>
                  <a:srgbClr val="000000"/>
                </a:solidFill>
                <a:latin typeface="Calibri" charset="0"/>
              </a:rPr>
              <a:t>with large epistemic </a:t>
            </a:r>
          </a:p>
          <a:p>
            <a:pPr lvl="1"/>
            <a:r>
              <a:rPr lang="en-US" altLang="ja-JP" sz="2800" dirty="0">
                <a:solidFill>
                  <a:srgbClr val="000000"/>
                </a:solidFill>
                <a:latin typeface="Calibri" charset="0"/>
              </a:rPr>
              <a:t>      uncertainties</a:t>
            </a:r>
          </a:p>
          <a:p>
            <a:pPr lvl="1"/>
            <a:r>
              <a:rPr lang="en-US" altLang="ja-JP" sz="2800" dirty="0">
                <a:solidFill>
                  <a:srgbClr val="000000"/>
                </a:solidFill>
                <a:latin typeface="Calibri" charset="0"/>
              </a:rPr>
              <a:t>2) Multi-hazards, multi-units, multi-sources situation</a:t>
            </a:r>
          </a:p>
          <a:p>
            <a:pPr lvl="1"/>
            <a:r>
              <a:rPr lang="en-US" altLang="ja-JP" sz="2800" dirty="0">
                <a:solidFill>
                  <a:srgbClr val="000000"/>
                </a:solidFill>
                <a:latin typeface="Calibri" charset="0"/>
              </a:rPr>
              <a:t>3) Human reliability under harsh and stressful </a:t>
            </a:r>
          </a:p>
          <a:p>
            <a:pPr lvl="1"/>
            <a:r>
              <a:rPr lang="en-US" altLang="ja-JP" sz="2800" dirty="0">
                <a:solidFill>
                  <a:srgbClr val="000000"/>
                </a:solidFill>
                <a:latin typeface="Calibri" charset="0"/>
              </a:rPr>
              <a:t>      environment</a:t>
            </a:r>
          </a:p>
          <a:p>
            <a:pPr lvl="1"/>
            <a:r>
              <a:rPr lang="en-US" altLang="ja-JP" sz="2800" dirty="0">
                <a:solidFill>
                  <a:srgbClr val="000000"/>
                </a:solidFill>
                <a:latin typeface="Calibri" charset="0"/>
              </a:rPr>
              <a:t>4) Superposition of tsunami by multi-segment failure</a:t>
            </a:r>
          </a:p>
          <a:p>
            <a:pPr lvl="1"/>
            <a:r>
              <a:rPr lang="mr-IN" altLang="ja-JP" sz="2800" dirty="0">
                <a:solidFill>
                  <a:srgbClr val="000000"/>
                </a:solidFill>
                <a:latin typeface="Calibri" charset="0"/>
              </a:rPr>
              <a:t>……</a:t>
            </a:r>
            <a:r>
              <a:rPr lang="en-US" altLang="ja-JP" sz="2800" dirty="0">
                <a:solidFill>
                  <a:srgbClr val="000000"/>
                </a:solidFill>
                <a:latin typeface="Calibri" charset="0"/>
              </a:rPr>
              <a:t>..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230" y="734785"/>
            <a:ext cx="2855061" cy="557011"/>
          </a:xfrm>
          <a:prstGeom prst="rect">
            <a:avLst/>
          </a:prstGeom>
        </p:spPr>
      </p:pic>
      <p:cxnSp>
        <p:nvCxnSpPr>
          <p:cNvPr id="6" name="直線コネクタ 5"/>
          <p:cNvCxnSpPr/>
          <p:nvPr/>
        </p:nvCxnSpPr>
        <p:spPr>
          <a:xfrm>
            <a:off x="325261" y="2505742"/>
            <a:ext cx="8440614" cy="1671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23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11272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88446" y="2165265"/>
            <a:ext cx="8788806" cy="4606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160"/>
              </a:lnSpc>
              <a:buFont typeface="Wingdings" charset="2"/>
              <a:buChar char="Ø"/>
            </a:pPr>
            <a:r>
              <a:rPr lang="en-US" altLang="ja-JP" sz="2800" b="1" dirty="0">
                <a:solidFill>
                  <a:srgbClr val="000000"/>
                </a:solidFill>
                <a:latin typeface="Calibri" charset="0"/>
              </a:rPr>
              <a:t>Improvements in light of Fukushima</a:t>
            </a:r>
          </a:p>
          <a:p>
            <a:pPr>
              <a:lnSpc>
                <a:spcPts val="3160"/>
              </a:lnSpc>
            </a:pPr>
            <a:endParaRPr lang="en-US" altLang="ja-JP" sz="2800" b="1" dirty="0">
              <a:solidFill>
                <a:srgbClr val="000000"/>
              </a:solidFill>
              <a:latin typeface="Calibri" charset="0"/>
            </a:endParaRPr>
          </a:p>
          <a:p>
            <a:pPr>
              <a:lnSpc>
                <a:spcPts val="3160"/>
              </a:lnSpc>
            </a:pPr>
            <a:r>
              <a:rPr lang="en-US" altLang="ja-JP" sz="2800" dirty="0">
                <a:solidFill>
                  <a:srgbClr val="000000"/>
                </a:solidFill>
                <a:latin typeface="Calibri" charset="0"/>
              </a:rPr>
              <a:t>1) </a:t>
            </a:r>
            <a:r>
              <a:rPr lang="en-US" altLang="ja-JP" sz="2800" dirty="0">
                <a:solidFill>
                  <a:srgbClr val="0000FF"/>
                </a:solidFill>
                <a:latin typeface="Calibri" charset="0"/>
              </a:rPr>
              <a:t>Stress test </a:t>
            </a:r>
            <a:r>
              <a:rPr lang="en-US" altLang="ja-JP" sz="2800" dirty="0">
                <a:solidFill>
                  <a:srgbClr val="000000"/>
                </a:solidFill>
                <a:latin typeface="Calibri" charset="0"/>
              </a:rPr>
              <a:t>in design stage and periodically as new findings:</a:t>
            </a:r>
          </a:p>
          <a:p>
            <a:pPr marL="914400" lvl="1" indent="-457200">
              <a:lnSpc>
                <a:spcPts val="3160"/>
              </a:lnSpc>
              <a:buFont typeface="Arial"/>
              <a:buChar char="•"/>
            </a:pPr>
            <a:r>
              <a:rPr lang="en-US" altLang="ja-JP" sz="2800" dirty="0">
                <a:latin typeface="Calibri" charset="0"/>
              </a:rPr>
              <a:t>Assessment</a:t>
            </a:r>
            <a:r>
              <a:rPr lang="ja-JP" altLang="en-US" sz="2800" dirty="0">
                <a:latin typeface="Calibri" charset="0"/>
              </a:rPr>
              <a:t> </a:t>
            </a:r>
            <a:r>
              <a:rPr lang="en-US" altLang="ja-JP" sz="2800" dirty="0">
                <a:latin typeface="Calibri" charset="0"/>
              </a:rPr>
              <a:t>of Margin</a:t>
            </a:r>
            <a:r>
              <a:rPr lang="ja-JP" altLang="en-US" sz="2800" dirty="0">
                <a:latin typeface="Calibri" charset="0"/>
              </a:rPr>
              <a:t> </a:t>
            </a:r>
            <a:endParaRPr lang="en-US" altLang="ja-JP" sz="2800" dirty="0">
              <a:latin typeface="Calibri" charset="0"/>
            </a:endParaRPr>
          </a:p>
          <a:p>
            <a:pPr marL="914400" lvl="1" indent="-457200">
              <a:lnSpc>
                <a:spcPts val="3160"/>
              </a:lnSpc>
              <a:buFont typeface="Arial"/>
              <a:buChar char="•"/>
            </a:pPr>
            <a:r>
              <a:rPr lang="en-US" altLang="ja-JP" sz="2800" dirty="0">
                <a:latin typeface="Calibri" charset="0"/>
              </a:rPr>
              <a:t>“Where is cliff edge”, “How to increase distance to </a:t>
            </a:r>
          </a:p>
          <a:p>
            <a:pPr lvl="1">
              <a:lnSpc>
                <a:spcPts val="3160"/>
              </a:lnSpc>
            </a:pPr>
            <a:r>
              <a:rPr lang="en-US" altLang="ja-JP" sz="2800" dirty="0">
                <a:latin typeface="Calibri" charset="0"/>
              </a:rPr>
              <a:t>       cliff edge” </a:t>
            </a:r>
          </a:p>
          <a:p>
            <a:pPr>
              <a:lnSpc>
                <a:spcPts val="3160"/>
              </a:lnSpc>
            </a:pPr>
            <a:r>
              <a:rPr lang="en-US" altLang="ja-JP" sz="2800" dirty="0">
                <a:solidFill>
                  <a:srgbClr val="000000"/>
                </a:solidFill>
                <a:latin typeface="Calibri" charset="0"/>
              </a:rPr>
              <a:t>2) Enhanced </a:t>
            </a:r>
            <a:r>
              <a:rPr lang="en-US" altLang="ja-JP" sz="2800" dirty="0">
                <a:solidFill>
                  <a:srgbClr val="0000FF"/>
                </a:solidFill>
                <a:latin typeface="Calibri" charset="0"/>
              </a:rPr>
              <a:t>Design Extension Condition</a:t>
            </a:r>
          </a:p>
          <a:p>
            <a:pPr marL="914400" lvl="1" indent="-457200">
              <a:lnSpc>
                <a:spcPts val="3160"/>
              </a:lnSpc>
              <a:buFont typeface="Arial"/>
              <a:buChar char="•"/>
            </a:pPr>
            <a:r>
              <a:rPr lang="en-US" altLang="ja-JP" sz="2800" dirty="0">
                <a:solidFill>
                  <a:srgbClr val="000000"/>
                </a:solidFill>
              </a:rPr>
              <a:t>Extended SBO (Station Blackout) + Loss of Heat Sink</a:t>
            </a:r>
          </a:p>
          <a:p>
            <a:pPr marL="914400" lvl="1" indent="-457200">
              <a:lnSpc>
                <a:spcPts val="3160"/>
              </a:lnSpc>
              <a:buFont typeface="Arial"/>
              <a:buChar char="•"/>
            </a:pPr>
            <a:r>
              <a:rPr lang="en-US" altLang="ja-JP" sz="2800" dirty="0">
                <a:solidFill>
                  <a:srgbClr val="000000"/>
                </a:solidFill>
              </a:rPr>
              <a:t>Containment integrity after core melt </a:t>
            </a:r>
          </a:p>
          <a:p>
            <a:pPr lvl="1">
              <a:lnSpc>
                <a:spcPts val="3160"/>
              </a:lnSpc>
            </a:pPr>
            <a:r>
              <a:rPr lang="en-US" altLang="ja-JP" sz="2800" dirty="0">
                <a:solidFill>
                  <a:srgbClr val="000000"/>
                </a:solidFill>
              </a:rPr>
              <a:t>          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3600" dirty="0">
                <a:solidFill>
                  <a:schemeClr val="bg1"/>
                </a:solidFill>
                <a:latin typeface="Calibri" charset="0"/>
              </a:rPr>
              <a:t>Deterministic approach</a:t>
            </a:r>
          </a:p>
        </p:txBody>
      </p:sp>
      <p:cxnSp>
        <p:nvCxnSpPr>
          <p:cNvPr id="7" name="直線コネクタ 6"/>
          <p:cNvCxnSpPr/>
          <p:nvPr/>
        </p:nvCxnSpPr>
        <p:spPr>
          <a:xfrm>
            <a:off x="188446" y="1870610"/>
            <a:ext cx="8440614" cy="1671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/>
          <p:cNvSpPr/>
          <p:nvPr/>
        </p:nvSpPr>
        <p:spPr>
          <a:xfrm>
            <a:off x="351691" y="842659"/>
            <a:ext cx="8440615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160"/>
              </a:lnSpc>
            </a:pPr>
            <a:r>
              <a:rPr lang="en-US" altLang="ja-JP" sz="2800" dirty="0"/>
              <a:t>Analysis focusing on accident types, releases and </a:t>
            </a:r>
            <a:r>
              <a:rPr lang="ja-JP" altLang="en-US" sz="2800" dirty="0"/>
              <a:t>   </a:t>
            </a:r>
            <a:endParaRPr lang="en-US" altLang="ja-JP" sz="2800" dirty="0"/>
          </a:p>
          <a:p>
            <a:pPr>
              <a:lnSpc>
                <a:spcPts val="3160"/>
              </a:lnSpc>
            </a:pPr>
            <a:r>
              <a:rPr lang="ja-JP" altLang="ja-JP" sz="2800" dirty="0"/>
              <a:t> </a:t>
            </a:r>
            <a:r>
              <a:rPr lang="ja-JP" altLang="en-US" sz="2800" dirty="0"/>
              <a:t>   </a:t>
            </a:r>
            <a:r>
              <a:rPr lang="en-US" altLang="ja-JP" sz="2800" dirty="0"/>
              <a:t>consequences, without considering the probabilities</a:t>
            </a:r>
            <a:endParaRPr lang="ja-JP" altLang="en-US" sz="2800" dirty="0"/>
          </a:p>
        </p:txBody>
      </p:sp>
      <p:sp>
        <p:nvSpPr>
          <p:cNvPr id="9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24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53452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3110"/>
            <a:ext cx="9144000" cy="594650"/>
          </a:xfrm>
          <a:solidFill>
            <a:srgbClr val="0000FF"/>
          </a:solidFill>
        </p:spPr>
        <p:txBody>
          <a:bodyPr>
            <a:noAutofit/>
          </a:bodyPr>
          <a:lstStyle/>
          <a:p>
            <a:r>
              <a:rPr lang="sv-SE" sz="3600" b="1" dirty="0">
                <a:solidFill>
                  <a:schemeClr val="bg1"/>
                </a:solidFill>
                <a:latin typeface="+mn-lt"/>
                <a:cs typeface="Calibri"/>
              </a:rPr>
              <a:t>Safety </a:t>
            </a:r>
            <a:r>
              <a:rPr lang="en-US" altLang="ja-JP" sz="3600" b="1" dirty="0">
                <a:solidFill>
                  <a:schemeClr val="bg1"/>
                </a:solidFill>
                <a:latin typeface="+mn-lt"/>
                <a:cs typeface="Calibri"/>
              </a:rPr>
              <a:t>goals</a:t>
            </a:r>
            <a:endParaRPr lang="en-GB" sz="3600" b="1" dirty="0">
              <a:solidFill>
                <a:schemeClr val="bg1"/>
              </a:solidFill>
              <a:latin typeface="+mn-lt"/>
              <a:cs typeface="Calibri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96153"/>
            <a:ext cx="9144000" cy="4800034"/>
          </a:xfrm>
        </p:spPr>
        <p:txBody>
          <a:bodyPr>
            <a:noAutofit/>
          </a:bodyPr>
          <a:lstStyle/>
          <a:p>
            <a:pPr>
              <a:lnSpc>
                <a:spcPts val="2960"/>
              </a:lnSpc>
              <a:spcBef>
                <a:spcPts val="0"/>
              </a:spcBef>
              <a:buSzPct val="100000"/>
              <a:buFont typeface="Wingdings" charset="2"/>
              <a:buChar char="Ø"/>
            </a:pPr>
            <a:r>
              <a:rPr lang="en-US" altLang="ja-JP" dirty="0">
                <a:solidFill>
                  <a:srgbClr val="000000"/>
                </a:solidFill>
                <a:cs typeface="Calibri"/>
              </a:rPr>
              <a:t>Historically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the goals focused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on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health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risk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by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radiation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(acute fatality, latent cancer fatality)</a:t>
            </a:r>
          </a:p>
          <a:p>
            <a:pPr>
              <a:lnSpc>
                <a:spcPts val="2960"/>
              </a:lnSpc>
              <a:spcBef>
                <a:spcPts val="0"/>
              </a:spcBef>
              <a:buSzPct val="100000"/>
              <a:buFont typeface="Wingdings" charset="2"/>
              <a:buChar char="Ø"/>
            </a:pPr>
            <a:endParaRPr lang="en-US" altLang="ja-JP" dirty="0">
              <a:solidFill>
                <a:srgbClr val="000000"/>
              </a:solidFill>
              <a:cs typeface="Calibri"/>
            </a:endParaRPr>
          </a:p>
          <a:p>
            <a:pPr>
              <a:lnSpc>
                <a:spcPts val="2960"/>
              </a:lnSpc>
              <a:spcBef>
                <a:spcPts val="0"/>
              </a:spcBef>
              <a:buSzPct val="100000"/>
              <a:buFont typeface="Wingdings" charset="2"/>
              <a:buChar char="Ø"/>
            </a:pPr>
            <a:r>
              <a:rPr lang="en-US" altLang="ja-JP" dirty="0">
                <a:solidFill>
                  <a:srgbClr val="000000"/>
                </a:solidFill>
                <a:cs typeface="Calibri"/>
              </a:rPr>
              <a:t>However, </a:t>
            </a:r>
            <a:r>
              <a:rPr lang="ja-JP" altLang="ja-JP" dirty="0">
                <a:solidFill>
                  <a:srgbClr val="000000"/>
                </a:solidFill>
                <a:cs typeface="Calibri"/>
              </a:rPr>
              <a:t>F</a:t>
            </a:r>
            <a:r>
              <a:rPr lang="en-US" altLang="ja-JP" dirty="0" err="1">
                <a:solidFill>
                  <a:srgbClr val="000000"/>
                </a:solidFill>
                <a:cs typeface="Calibri"/>
              </a:rPr>
              <a:t>ukushima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 smtClean="0">
                <a:solidFill>
                  <a:srgbClr val="000000"/>
                </a:solidFill>
                <a:cs typeface="Calibri"/>
              </a:rPr>
              <a:t>accident </a:t>
            </a:r>
            <a:r>
              <a:rPr lang="en-US" altLang="ja-JP" dirty="0" smtClean="0">
                <a:solidFill>
                  <a:srgbClr val="000000"/>
                </a:solidFill>
                <a:cs typeface="Calibri"/>
              </a:rPr>
              <a:t>made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it clear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this was a narrow view</a:t>
            </a:r>
          </a:p>
          <a:p>
            <a:pPr marL="0" indent="0">
              <a:lnSpc>
                <a:spcPts val="2960"/>
              </a:lnSpc>
              <a:spcBef>
                <a:spcPts val="0"/>
              </a:spcBef>
              <a:buSzPct val="100000"/>
              <a:buNone/>
            </a:pPr>
            <a:endParaRPr lang="en-US" altLang="ja-JP" dirty="0">
              <a:solidFill>
                <a:srgbClr val="000000"/>
              </a:solidFill>
              <a:cs typeface="Calibri"/>
            </a:endParaRPr>
          </a:p>
          <a:p>
            <a:pPr marL="971550" lvl="1" indent="-514350">
              <a:lnSpc>
                <a:spcPts val="2960"/>
              </a:lnSpc>
              <a:spcBef>
                <a:spcPts val="0"/>
              </a:spcBef>
              <a:buSzPct val="100000"/>
              <a:buAutoNum type="arabicParenR"/>
            </a:pPr>
            <a:r>
              <a:rPr lang="ja-JP" altLang="ja-JP" sz="3200" dirty="0" smtClean="0">
                <a:solidFill>
                  <a:srgbClr val="000000"/>
                </a:solidFill>
                <a:cs typeface="Calibri"/>
              </a:rPr>
              <a:t>N</a:t>
            </a:r>
            <a:r>
              <a:rPr lang="en-US" altLang="ja-JP" sz="3200" dirty="0" smtClean="0">
                <a:solidFill>
                  <a:srgbClr val="000000"/>
                </a:solidFill>
                <a:cs typeface="Calibri"/>
              </a:rPr>
              <a:t>o</a:t>
            </a:r>
            <a:r>
              <a:rPr lang="ja-JP" altLang="en-US" sz="3200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acute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fatality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,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no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discernible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increase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of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 </a:t>
            </a:r>
            <a:endParaRPr lang="en-US" altLang="ja-JP" sz="3200" dirty="0">
              <a:solidFill>
                <a:srgbClr val="000000"/>
              </a:solidFill>
              <a:cs typeface="Calibri"/>
            </a:endParaRPr>
          </a:p>
          <a:p>
            <a:pPr marL="457200" lvl="1" indent="0">
              <a:lnSpc>
                <a:spcPts val="2960"/>
              </a:lnSpc>
              <a:spcBef>
                <a:spcPts val="0"/>
              </a:spcBef>
              <a:buSzPct val="100000"/>
              <a:buNone/>
            </a:pP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     latent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cancer fatalities (UNSCEAR)</a:t>
            </a:r>
          </a:p>
          <a:p>
            <a:pPr marL="457200" lvl="1" indent="0">
              <a:lnSpc>
                <a:spcPts val="2960"/>
              </a:lnSpc>
              <a:spcBef>
                <a:spcPts val="0"/>
              </a:spcBef>
              <a:buSzPct val="100000"/>
              <a:buNone/>
            </a:pPr>
            <a:endParaRPr lang="en-US" altLang="ja-JP" sz="3200" dirty="0">
              <a:solidFill>
                <a:srgbClr val="000000"/>
              </a:solidFill>
              <a:cs typeface="Calibri"/>
            </a:endParaRPr>
          </a:p>
          <a:p>
            <a:pPr marL="457200" lvl="1" indent="0">
              <a:lnSpc>
                <a:spcPts val="2960"/>
              </a:lnSpc>
              <a:spcBef>
                <a:spcPts val="0"/>
              </a:spcBef>
              <a:buSzPct val="100000"/>
              <a:buNone/>
            </a:pP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2) </a:t>
            </a:r>
            <a:r>
              <a:rPr lang="ja-JP" altLang="ja-JP" sz="3200" dirty="0">
                <a:solidFill>
                  <a:srgbClr val="000000"/>
                </a:solidFill>
                <a:cs typeface="Calibri"/>
              </a:rPr>
              <a:t>F</a:t>
            </a:r>
            <a:r>
              <a:rPr lang="en-US" altLang="ja-JP" sz="3200" dirty="0" err="1">
                <a:solidFill>
                  <a:srgbClr val="000000"/>
                </a:solidFill>
                <a:cs typeface="Calibri"/>
              </a:rPr>
              <a:t>atality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and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ja-JP" altLang="ja-JP" sz="3200" dirty="0">
                <a:solidFill>
                  <a:srgbClr val="000000"/>
                </a:solidFill>
                <a:cs typeface="Calibri"/>
              </a:rPr>
              <a:t>s</a:t>
            </a:r>
            <a:r>
              <a:rPr lang="en-US" altLang="ja-JP" sz="3200" dirty="0" err="1">
                <a:solidFill>
                  <a:srgbClr val="000000"/>
                </a:solidFill>
                <a:cs typeface="Calibri"/>
              </a:rPr>
              <a:t>ickness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triggered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by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endParaRPr lang="en-US" altLang="ja-JP" sz="3200" dirty="0">
              <a:solidFill>
                <a:srgbClr val="000000"/>
              </a:solidFill>
              <a:cs typeface="Calibri"/>
            </a:endParaRPr>
          </a:p>
          <a:p>
            <a:pPr marL="457200" lvl="1" indent="0">
              <a:lnSpc>
                <a:spcPts val="2960"/>
              </a:lnSpc>
              <a:spcBef>
                <a:spcPts val="0"/>
              </a:spcBef>
              <a:buSzPct val="100000"/>
              <a:buNone/>
            </a:pP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     evacuation/relocation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(</a:t>
            </a:r>
            <a:r>
              <a:rPr lang="ja-JP" altLang="ja-JP" sz="3200" dirty="0">
                <a:solidFill>
                  <a:srgbClr val="000000"/>
                </a:solidFill>
                <a:cs typeface="Calibri"/>
              </a:rPr>
              <a:t>h</a:t>
            </a:r>
            <a:r>
              <a:rPr lang="en-US" altLang="ja-JP" sz="3200" dirty="0" err="1">
                <a:solidFill>
                  <a:srgbClr val="000000"/>
                </a:solidFill>
                <a:cs typeface="Calibri"/>
              </a:rPr>
              <a:t>ospital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patient,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endParaRPr lang="en-US" altLang="ja-JP" sz="3200" dirty="0">
              <a:solidFill>
                <a:srgbClr val="000000"/>
              </a:solidFill>
              <a:cs typeface="Calibri"/>
            </a:endParaRPr>
          </a:p>
          <a:p>
            <a:pPr marL="457200" lvl="1" indent="0">
              <a:lnSpc>
                <a:spcPts val="2960"/>
              </a:lnSpc>
              <a:spcBef>
                <a:spcPts val="0"/>
              </a:spcBef>
              <a:buSzPct val="100000"/>
              <a:buNone/>
            </a:pP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     degraded QOL and mental sickness)</a:t>
            </a:r>
          </a:p>
        </p:txBody>
      </p:sp>
      <p:sp>
        <p:nvSpPr>
          <p:cNvPr id="6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25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290641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"/>
            <a:ext cx="9143999" cy="691608"/>
          </a:xfrm>
          <a:solidFill>
            <a:srgbClr val="0000FF"/>
          </a:solidFill>
        </p:spPr>
        <p:txBody>
          <a:bodyPr>
            <a:noAutofit/>
          </a:bodyPr>
          <a:lstStyle/>
          <a:p>
            <a:r>
              <a:rPr lang="en-US" altLang="ja-JP" sz="3600" dirty="0">
                <a:solidFill>
                  <a:schemeClr val="bg1"/>
                </a:solidFill>
              </a:rPr>
              <a:t>S</a:t>
            </a:r>
            <a:r>
              <a:rPr lang="sv-SE" sz="3600" dirty="0" err="1">
                <a:solidFill>
                  <a:schemeClr val="bg1"/>
                </a:solidFill>
              </a:rPr>
              <a:t>afety</a:t>
            </a:r>
            <a:r>
              <a:rPr lang="sv-SE" sz="3600" dirty="0">
                <a:solidFill>
                  <a:schemeClr val="bg1"/>
                </a:solidFill>
              </a:rPr>
              <a:t> </a:t>
            </a:r>
            <a:r>
              <a:rPr lang="en-US" altLang="ja-JP" sz="3600" dirty="0">
                <a:solidFill>
                  <a:schemeClr val="bg1"/>
                </a:solidFill>
              </a:rPr>
              <a:t>goal is expected to address</a:t>
            </a:r>
            <a:r>
              <a:rPr lang="mr-IN" altLang="ja-JP" sz="3600" dirty="0">
                <a:solidFill>
                  <a:schemeClr val="bg1"/>
                </a:solidFill>
              </a:rPr>
              <a:t>…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6301" y="762258"/>
            <a:ext cx="5838837" cy="3371570"/>
          </a:xfrm>
        </p:spPr>
        <p:txBody>
          <a:bodyPr>
            <a:normAutofit/>
          </a:bodyPr>
          <a:lstStyle/>
          <a:p>
            <a:pPr>
              <a:lnSpc>
                <a:spcPts val="3160"/>
              </a:lnSpc>
              <a:spcBef>
                <a:spcPts val="0"/>
              </a:spcBef>
              <a:buSzPct val="100000"/>
              <a:buFont typeface="Wingdings" charset="2"/>
              <a:buChar char="ü"/>
            </a:pP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The whole risk in its totality</a:t>
            </a:r>
            <a:r>
              <a:rPr lang="ja-JP" altLang="ja-JP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including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social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disruption</a:t>
            </a:r>
          </a:p>
          <a:p>
            <a:pPr>
              <a:lnSpc>
                <a:spcPts val="3160"/>
              </a:lnSpc>
              <a:spcBef>
                <a:spcPts val="0"/>
              </a:spcBef>
              <a:buSzPct val="100000"/>
              <a:buFont typeface="Wingdings" charset="2"/>
              <a:buChar char="ü"/>
            </a:pPr>
            <a:endParaRPr lang="en-US" altLang="ja-JP" sz="3200" dirty="0">
              <a:solidFill>
                <a:srgbClr val="000000"/>
              </a:solidFill>
              <a:cs typeface="Calibri"/>
            </a:endParaRPr>
          </a:p>
          <a:p>
            <a:pPr>
              <a:spcBef>
                <a:spcPts val="0"/>
              </a:spcBef>
              <a:buSzPct val="100000"/>
              <a:buFont typeface="Wingdings" charset="2"/>
              <a:buChar char="ü"/>
            </a:pPr>
            <a:r>
              <a:rPr lang="en-US" altLang="ja-JP" dirty="0">
                <a:solidFill>
                  <a:srgbClr val="000000"/>
                </a:solidFill>
                <a:cs typeface="Calibri"/>
              </a:rPr>
              <a:t>Requirement for new NPP :</a:t>
            </a:r>
          </a:p>
          <a:p>
            <a:pPr marL="400050" lvl="1" indent="0">
              <a:spcBef>
                <a:spcPts val="0"/>
              </a:spcBef>
              <a:buSzPct val="100000"/>
              <a:buNone/>
            </a:pPr>
            <a:r>
              <a:rPr lang="en-US" altLang="ja-JP" dirty="0">
                <a:solidFill>
                  <a:srgbClr val="000000"/>
                </a:solidFill>
                <a:cs typeface="Calibri"/>
              </a:rPr>
              <a:t>“No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large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early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release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leading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to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long-term</a:t>
            </a:r>
            <a:r>
              <a:rPr lang="ja-JP" altLang="en-US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dirty="0">
                <a:solidFill>
                  <a:srgbClr val="000000"/>
                </a:solidFill>
                <a:cs typeface="Calibri"/>
              </a:rPr>
              <a:t>relocation by offsite contamination”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176216" y="4106459"/>
            <a:ext cx="54864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1550" lvl="1" indent="-457200">
              <a:spcBef>
                <a:spcPts val="0"/>
              </a:spcBef>
              <a:buSzPct val="100000"/>
              <a:buFont typeface="Arial" charset="0"/>
              <a:buChar char="•"/>
            </a:pPr>
            <a:r>
              <a:rPr lang="ja-JP" altLang="ja-JP" sz="2000" dirty="0">
                <a:cs typeface="Calibri"/>
              </a:rPr>
              <a:t>E</a:t>
            </a:r>
            <a:r>
              <a:rPr lang="en-US" altLang="ja-JP" sz="2000" dirty="0">
                <a:cs typeface="Calibri"/>
              </a:rPr>
              <a:t>C</a:t>
            </a:r>
            <a:r>
              <a:rPr lang="ja-JP" altLang="en-US" sz="2000" dirty="0">
                <a:cs typeface="Calibri"/>
              </a:rPr>
              <a:t> </a:t>
            </a:r>
            <a:r>
              <a:rPr lang="en-US" altLang="ja-JP" sz="2000" dirty="0">
                <a:cs typeface="Calibri"/>
              </a:rPr>
              <a:t>Directive</a:t>
            </a:r>
            <a:r>
              <a:rPr lang="ja-JP" altLang="en-US" sz="2000" dirty="0">
                <a:cs typeface="Calibri"/>
              </a:rPr>
              <a:t> </a:t>
            </a:r>
            <a:r>
              <a:rPr lang="en-US" altLang="ja-JP" sz="2000" dirty="0">
                <a:cs typeface="Calibri"/>
              </a:rPr>
              <a:t>(Aug2014)</a:t>
            </a:r>
          </a:p>
          <a:p>
            <a:pPr marL="971550" lvl="1" indent="-457200">
              <a:spcBef>
                <a:spcPts val="0"/>
              </a:spcBef>
              <a:buSzPct val="100000"/>
              <a:buFont typeface="Arial" charset="0"/>
              <a:buChar char="•"/>
            </a:pPr>
            <a:r>
              <a:rPr lang="en-US" altLang="ja-JP" sz="2000" dirty="0">
                <a:cs typeface="Calibri"/>
              </a:rPr>
              <a:t>CNS </a:t>
            </a:r>
            <a:r>
              <a:rPr lang="ja-JP" altLang="ja-JP" sz="2000" dirty="0">
                <a:cs typeface="Calibri"/>
              </a:rPr>
              <a:t>V</a:t>
            </a:r>
            <a:r>
              <a:rPr lang="en-US" altLang="ja-JP" sz="2000" dirty="0" err="1">
                <a:cs typeface="Calibri"/>
              </a:rPr>
              <a:t>ienna</a:t>
            </a:r>
            <a:r>
              <a:rPr lang="ja-JP" altLang="en-US" sz="2000" dirty="0">
                <a:cs typeface="Calibri"/>
              </a:rPr>
              <a:t> </a:t>
            </a:r>
            <a:r>
              <a:rPr lang="en-US" altLang="ja-JP" sz="2000" dirty="0">
                <a:cs typeface="Calibri"/>
              </a:rPr>
              <a:t>declaration</a:t>
            </a:r>
            <a:r>
              <a:rPr lang="ja-JP" altLang="en-US" sz="2000" dirty="0">
                <a:cs typeface="Calibri"/>
              </a:rPr>
              <a:t> </a:t>
            </a:r>
            <a:r>
              <a:rPr lang="en-US" altLang="ja-JP" sz="2000" dirty="0">
                <a:cs typeface="Calibri"/>
              </a:rPr>
              <a:t>(Feb2015)</a:t>
            </a:r>
          </a:p>
          <a:p>
            <a:pPr marL="971550" lvl="1" indent="-457200">
              <a:spcBef>
                <a:spcPts val="0"/>
              </a:spcBef>
              <a:buSzPct val="100000"/>
              <a:buFont typeface="Arial" charset="0"/>
              <a:buChar char="•"/>
            </a:pPr>
            <a:r>
              <a:rPr lang="en-US" altLang="ja-JP" sz="2000" dirty="0">
                <a:cs typeface="Calibri"/>
              </a:rPr>
              <a:t>IAEA revised SSR-2/1, Rev1, 2.13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610" y="2418356"/>
            <a:ext cx="3274132" cy="3982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8838" y="713248"/>
            <a:ext cx="3343578" cy="1705108"/>
          </a:xfrm>
          <a:prstGeom prst="rect">
            <a:avLst/>
          </a:prstGeom>
        </p:spPr>
      </p:pic>
      <p:sp>
        <p:nvSpPr>
          <p:cNvPr id="3" name="正方形/長方形 2"/>
          <p:cNvSpPr/>
          <p:nvPr/>
        </p:nvSpPr>
        <p:spPr>
          <a:xfrm>
            <a:off x="0" y="5323582"/>
            <a:ext cx="54864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SzPct val="100000"/>
              <a:buFont typeface="Wingdings" charset="2"/>
              <a:buChar char="ü"/>
            </a:pP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multi-hazard,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multi-unit,</a:t>
            </a:r>
            <a:r>
              <a:rPr lang="ja-JP" altLang="en-US" sz="3200" dirty="0">
                <a:solidFill>
                  <a:srgbClr val="000000"/>
                </a:solidFill>
                <a:cs typeface="Calibri"/>
              </a:rPr>
              <a:t> </a:t>
            </a:r>
            <a:endParaRPr lang="en-US" altLang="ja-JP" sz="3200" dirty="0">
              <a:solidFill>
                <a:srgbClr val="000000"/>
              </a:solidFill>
              <a:cs typeface="Calibri"/>
            </a:endParaRPr>
          </a:p>
          <a:p>
            <a:pPr>
              <a:spcBef>
                <a:spcPts val="0"/>
              </a:spcBef>
              <a:buSzPct val="100000"/>
            </a:pPr>
            <a:r>
              <a:rPr lang="en-US" altLang="ja-JP" sz="3200" dirty="0">
                <a:solidFill>
                  <a:srgbClr val="000000"/>
                </a:solidFill>
                <a:cs typeface="Calibri"/>
              </a:rPr>
              <a:t>    multi-source issue situation</a:t>
            </a:r>
          </a:p>
        </p:txBody>
      </p:sp>
      <p:sp>
        <p:nvSpPr>
          <p:cNvPr id="11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26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330167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0" y="0"/>
            <a:ext cx="9144000" cy="918841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altLang="ja-JP" sz="3600" dirty="0">
                <a:solidFill>
                  <a:schemeClr val="bg1"/>
                </a:solidFill>
                <a:latin typeface="+mj-lt"/>
              </a:rPr>
              <a:t>Value-impact analysis for evaluation of options</a:t>
            </a:r>
          </a:p>
          <a:p>
            <a:pPr algn="ctr">
              <a:lnSpc>
                <a:spcPts val="3160"/>
              </a:lnSpc>
            </a:pPr>
            <a:r>
              <a:rPr lang="en-US" altLang="ja-JP" sz="3600" dirty="0">
                <a:solidFill>
                  <a:schemeClr val="bg1"/>
                </a:solidFill>
                <a:latin typeface="+mj-lt"/>
              </a:rPr>
              <a:t>for risk aversion to better allocate resources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0" y="918841"/>
            <a:ext cx="9144000" cy="569386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ja-JP" sz="2400" u="sng" dirty="0"/>
              <a:t>Value</a:t>
            </a:r>
            <a:r>
              <a:rPr lang="en-US" altLang="ja-JP" sz="2400" dirty="0"/>
              <a:t>:  reduced risks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altLang="ja-JP" sz="2400" dirty="0">
                <a:latin typeface="Symbol" panose="05050102010706020507" pitchFamily="18" charset="2"/>
              </a:rPr>
              <a:t>D</a:t>
            </a:r>
            <a:r>
              <a:rPr lang="en-US" altLang="ja-JP" sz="2400" dirty="0"/>
              <a:t> (Probability of occurrence) x Consequences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altLang="ja-JP" sz="2400" dirty="0"/>
              <a:t>health effect + socio-economic impact (Gov’t perspective)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altLang="ja-JP" sz="2400" dirty="0"/>
              <a:t>asset loss &amp; power replacement cost (Utility’s perspective)</a:t>
            </a:r>
          </a:p>
          <a:p>
            <a:pPr marL="914400" lvl="1" indent="-457200">
              <a:buFont typeface="Arial" charset="0"/>
              <a:buChar char="•"/>
            </a:pPr>
            <a:endParaRPr lang="en-US" altLang="ja-JP" sz="24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ja-JP" sz="2400" u="sng" dirty="0"/>
              <a:t>Impact</a:t>
            </a:r>
            <a:r>
              <a:rPr lang="en-US" altLang="ja-JP" sz="2400" dirty="0"/>
              <a:t>: Costs incurred by taking a risk-reduction countermeasure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ja-JP" sz="2400" dirty="0">
                <a:solidFill>
                  <a:srgbClr val="000000"/>
                </a:solidFill>
                <a:latin typeface="Calibri" charset="0"/>
              </a:rPr>
              <a:t>Post-Fukushima per-unit investment to improve safety</a:t>
            </a:r>
          </a:p>
          <a:p>
            <a:pPr lvl="1"/>
            <a:r>
              <a:rPr lang="en-US" altLang="ja-JP" sz="2400" dirty="0">
                <a:solidFill>
                  <a:srgbClr val="000000"/>
                </a:solidFill>
                <a:latin typeface="Calibri" charset="0"/>
              </a:rPr>
              <a:t>          40M$(US) 200~300M$ (Europe)  1000-1300M$(J)</a:t>
            </a:r>
          </a:p>
          <a:p>
            <a:pPr lvl="1"/>
            <a:endParaRPr lang="en-US" altLang="ja-JP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ja-JP" sz="2400" dirty="0"/>
              <a:t>Difficulties in formulating a </a:t>
            </a:r>
            <a:r>
              <a:rPr lang="en-US" altLang="ja-JP" sz="2400" u="sng" dirty="0"/>
              <a:t>decision criteria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ja-JP" sz="2400" dirty="0"/>
              <a:t>Even in Core Melt conditions, consequence (incl. socio-economic) varies significantly depending on release category &amp; amount</a:t>
            </a:r>
          </a:p>
          <a:p>
            <a:pPr lvl="1"/>
            <a:r>
              <a:rPr lang="en-US" altLang="ja-JP" sz="2400" dirty="0"/>
              <a:t>                 TMI, Chernobyl, Fukushima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ja-JP" sz="2400" dirty="0"/>
              <a:t>Decision based on </a:t>
            </a:r>
            <a:r>
              <a:rPr lang="en-US" altLang="ja-JP" sz="2400" dirty="0">
                <a:latin typeface="Symbol" panose="05050102010706020507" pitchFamily="18" charset="2"/>
              </a:rPr>
              <a:t>D</a:t>
            </a:r>
            <a:r>
              <a:rPr lang="en-US" altLang="ja-JP" sz="2400" dirty="0"/>
              <a:t> (Probability of occurrence) by use of matrix      </a:t>
            </a:r>
          </a:p>
          <a:p>
            <a:pPr lvl="1"/>
            <a:r>
              <a:rPr lang="en-US" altLang="ja-JP" sz="2400" dirty="0"/>
              <a:t>                 Regulatory Guide 1.174</a:t>
            </a:r>
            <a:endParaRPr lang="en-US" altLang="ja-JP" sz="2600" dirty="0"/>
          </a:p>
        </p:txBody>
      </p:sp>
      <p:sp>
        <p:nvSpPr>
          <p:cNvPr id="5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27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191886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843676"/>
            <a:ext cx="8607105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ja-JP" sz="2800" b="1" dirty="0"/>
              <a:t>What is </a:t>
            </a:r>
            <a:r>
              <a:rPr lang="en-US" altLang="ja-JP" sz="2800" b="1" dirty="0" err="1"/>
              <a:t>DinD</a:t>
            </a:r>
            <a:r>
              <a:rPr lang="en-US" altLang="ja-JP" sz="2800" b="1" dirty="0"/>
              <a:t> for?</a:t>
            </a:r>
          </a:p>
          <a:p>
            <a:pPr lvl="1"/>
            <a:r>
              <a:rPr lang="en-US" altLang="ja-JP" sz="2800" dirty="0"/>
              <a:t>To compensate for </a:t>
            </a:r>
            <a:r>
              <a:rPr lang="en-US" altLang="ja-JP" sz="2800" dirty="0">
                <a:solidFill>
                  <a:srgbClr val="0000FF"/>
                </a:solidFill>
              </a:rPr>
              <a:t>uncertainty</a:t>
            </a:r>
            <a:r>
              <a:rPr lang="en-US" altLang="ja-JP" sz="2800" dirty="0"/>
              <a:t> and </a:t>
            </a:r>
            <a:r>
              <a:rPr lang="en-US" altLang="ja-JP" sz="2800" dirty="0">
                <a:solidFill>
                  <a:srgbClr val="0000FF"/>
                </a:solidFill>
              </a:rPr>
              <a:t>incompleteness in our knowledge </a:t>
            </a:r>
            <a:r>
              <a:rPr lang="en-US" altLang="ja-JP" sz="2800" dirty="0"/>
              <a:t>of accident initiation and progression” (Sorensen et al. 1999)</a:t>
            </a:r>
          </a:p>
          <a:p>
            <a:pPr lvl="1"/>
            <a:endParaRPr lang="en-US" altLang="ja-JP" sz="2800" b="1" dirty="0">
              <a:solidFill>
                <a:srgbClr val="000000"/>
              </a:solidFill>
              <a:latin typeface="Calibri" charset="0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altLang="ja-JP" sz="2800" b="1" dirty="0">
                <a:solidFill>
                  <a:srgbClr val="000000"/>
                </a:solidFill>
                <a:latin typeface="Calibri" charset="0"/>
              </a:rPr>
              <a:t>Defense-in-Depth by itself does not guarantee safety, what’s important is application of the concept</a:t>
            </a:r>
          </a:p>
          <a:p>
            <a:endParaRPr lang="en-US" altLang="ja-JP" sz="2800" b="1" dirty="0">
              <a:solidFill>
                <a:srgbClr val="000000"/>
              </a:solidFill>
              <a:latin typeface="Calibri" charset="0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altLang="ja-JP" sz="2800" b="1" dirty="0">
                <a:solidFill>
                  <a:srgbClr val="000000"/>
                </a:solidFill>
                <a:latin typeface="Calibri" charset="0"/>
              </a:rPr>
              <a:t>Where to improve in light of Fukushima?</a:t>
            </a:r>
          </a:p>
          <a:p>
            <a:pPr marL="914400" lvl="1" indent="-457200">
              <a:lnSpc>
                <a:spcPts val="3260"/>
              </a:lnSpc>
              <a:buFont typeface="Wingdings" charset="2"/>
              <a:buChar char="ü"/>
            </a:pPr>
            <a:r>
              <a:rPr lang="en-US" altLang="ja-JP" sz="2800" dirty="0">
                <a:latin typeface="Calibri" charset="0"/>
              </a:rPr>
              <a:t>Independence of each layer of Defense in Depth</a:t>
            </a:r>
          </a:p>
          <a:p>
            <a:pPr marL="914400" lvl="1" indent="-457200">
              <a:lnSpc>
                <a:spcPts val="3260"/>
              </a:lnSpc>
              <a:buFont typeface="Wingdings" charset="2"/>
              <a:buChar char="ü"/>
            </a:pPr>
            <a:r>
              <a:rPr lang="en-US" altLang="ja-JP" sz="2800" dirty="0">
                <a:latin typeface="Calibri" charset="0"/>
              </a:rPr>
              <a:t>Beware of damages to all layers of Defense in Depth by Extreme External Event</a:t>
            </a:r>
          </a:p>
          <a:p>
            <a:pPr marL="914400" lvl="1" indent="-457200">
              <a:lnSpc>
                <a:spcPts val="3260"/>
              </a:lnSpc>
              <a:buFont typeface="Wingdings" charset="2"/>
              <a:buChar char="ü"/>
            </a:pPr>
            <a:r>
              <a:rPr lang="en-US" altLang="ja-JP" sz="2800" b="1" dirty="0">
                <a:latin typeface="Calibri" charset="0"/>
              </a:rPr>
              <a:t>Thickness</a:t>
            </a:r>
            <a:r>
              <a:rPr lang="en-US" altLang="ja-JP" sz="2800" dirty="0">
                <a:latin typeface="Calibri" charset="0"/>
              </a:rPr>
              <a:t> and/or multi-phase of each defense layer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lvl="1" algn="ctr">
              <a:buClr>
                <a:srgbClr val="0000FF"/>
              </a:buClr>
            </a:pPr>
            <a:r>
              <a:rPr lang="en-US" altLang="ja-JP" sz="3600" dirty="0">
                <a:solidFill>
                  <a:schemeClr val="bg1"/>
                </a:solidFill>
                <a:latin typeface="+mj-lt"/>
              </a:rPr>
              <a:t>Application of Defense-in-Depth concept</a:t>
            </a:r>
          </a:p>
        </p:txBody>
      </p:sp>
      <p:sp>
        <p:nvSpPr>
          <p:cNvPr id="6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28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298443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9144000" cy="846577"/>
          </a:xfrm>
          <a:solidFill>
            <a:srgbClr val="0000FF"/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3040"/>
              </a:lnSpc>
              <a:spcBef>
                <a:spcPts val="0"/>
              </a:spcBef>
              <a:buNone/>
            </a:pPr>
            <a:r>
              <a:rPr lang="en-US" altLang="ja-JP" dirty="0">
                <a:solidFill>
                  <a:schemeClr val="bg1"/>
                </a:solidFill>
              </a:rPr>
              <a:t>Review of application of </a:t>
            </a:r>
            <a:r>
              <a:rPr lang="en-US" altLang="ja-JP" dirty="0" err="1">
                <a:solidFill>
                  <a:schemeClr val="bg1"/>
                </a:solidFill>
              </a:rPr>
              <a:t>DinD</a:t>
            </a:r>
            <a:r>
              <a:rPr lang="en-US" altLang="ja-JP" dirty="0">
                <a:solidFill>
                  <a:schemeClr val="bg1"/>
                </a:solidFill>
              </a:rPr>
              <a:t> concept in level 1,4 &amp;5, reveals possibly underlying common cultural issues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46893" y="787518"/>
            <a:ext cx="9050214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3600"/>
              </a:lnSpc>
              <a:buAutoNum type="arabicPeriod"/>
            </a:pPr>
            <a:r>
              <a:rPr lang="en-US" altLang="ja-JP" sz="3200" dirty="0"/>
              <a:t>Basic assumption </a:t>
            </a:r>
          </a:p>
          <a:p>
            <a:pPr marL="914400" lvl="1" indent="-457200">
              <a:lnSpc>
                <a:spcPts val="3600"/>
              </a:lnSpc>
              <a:buFont typeface="Wingdings" charset="2"/>
              <a:buChar char="ü"/>
            </a:pPr>
            <a:r>
              <a:rPr lang="en-US" altLang="ja-JP" sz="2800" dirty="0"/>
              <a:t>Over-confidence on safety (as if quality component assures safety)</a:t>
            </a:r>
          </a:p>
          <a:p>
            <a:pPr marL="914400" lvl="1" indent="-457200">
              <a:lnSpc>
                <a:spcPts val="3600"/>
              </a:lnSpc>
              <a:buFont typeface="Wingdings" charset="2"/>
              <a:buChar char="ü"/>
            </a:pPr>
            <a:r>
              <a:rPr lang="en-US" altLang="ja-JP" sz="2800" dirty="0"/>
              <a:t>Government support to nuclear</a:t>
            </a:r>
          </a:p>
          <a:p>
            <a:pPr>
              <a:lnSpc>
                <a:spcPts val="3600"/>
              </a:lnSpc>
            </a:pPr>
            <a:r>
              <a:rPr lang="en-US" altLang="ja-JP" sz="3200" dirty="0"/>
              <a:t>2. Weakness </a:t>
            </a:r>
          </a:p>
          <a:p>
            <a:pPr marL="914400" lvl="1" indent="-457200">
              <a:lnSpc>
                <a:spcPts val="3600"/>
              </a:lnSpc>
              <a:buFont typeface="Wingdings" charset="2"/>
              <a:buChar char="ü"/>
            </a:pPr>
            <a:r>
              <a:rPr lang="en-US" altLang="ja-JP" sz="2800" dirty="0"/>
              <a:t>As learning organizations</a:t>
            </a:r>
          </a:p>
          <a:p>
            <a:pPr marL="914400" lvl="1" indent="-457200">
              <a:lnSpc>
                <a:spcPts val="3600"/>
              </a:lnSpc>
              <a:buFont typeface="Wingdings" charset="2"/>
              <a:buChar char="ü"/>
            </a:pPr>
            <a:r>
              <a:rPr lang="en-US" altLang="ja-JP" sz="2800" dirty="0"/>
              <a:t>In questioning attitude &amp; raising concern</a:t>
            </a:r>
          </a:p>
          <a:p>
            <a:pPr marL="914400" lvl="1" indent="-457200">
              <a:lnSpc>
                <a:spcPts val="3600"/>
              </a:lnSpc>
              <a:buFont typeface="Wingdings" charset="2"/>
              <a:buChar char="ü"/>
            </a:pPr>
            <a:r>
              <a:rPr lang="en-US" altLang="ja-JP" sz="2800" dirty="0"/>
              <a:t>Humbleness to natural disasters</a:t>
            </a:r>
          </a:p>
          <a:p>
            <a:pPr>
              <a:lnSpc>
                <a:spcPts val="3600"/>
              </a:lnSpc>
            </a:pPr>
            <a:r>
              <a:rPr lang="en-US" altLang="ja-JP" sz="3200" dirty="0"/>
              <a:t>3. Group think : </a:t>
            </a:r>
          </a:p>
          <a:p>
            <a:pPr>
              <a:lnSpc>
                <a:spcPts val="3000"/>
              </a:lnSpc>
            </a:pPr>
            <a:r>
              <a:rPr lang="en-US" altLang="ja-JP" sz="3200" i="1" dirty="0"/>
              <a:t>      </a:t>
            </a:r>
            <a:r>
              <a:rPr lang="en-US" altLang="ja-JP" sz="2400" i="1" dirty="0"/>
              <a:t>[example] “Decision-making approach did not provide   for </a:t>
            </a:r>
          </a:p>
          <a:p>
            <a:pPr>
              <a:lnSpc>
                <a:spcPts val="3000"/>
              </a:lnSpc>
            </a:pPr>
            <a:r>
              <a:rPr lang="en-US" altLang="ja-JP" sz="2400" i="1" dirty="0"/>
              <a:t>        independent challenge or second checks by other groups within </a:t>
            </a:r>
          </a:p>
          <a:p>
            <a:pPr>
              <a:lnSpc>
                <a:spcPts val="3000"/>
              </a:lnSpc>
            </a:pPr>
            <a:r>
              <a:rPr lang="en-US" altLang="ja-JP" sz="2400" i="1" dirty="0"/>
              <a:t>        the organization.” (INPO LL report, 2013)</a:t>
            </a:r>
          </a:p>
          <a:p>
            <a:pPr>
              <a:lnSpc>
                <a:spcPts val="3600"/>
              </a:lnSpc>
            </a:pPr>
            <a:r>
              <a:rPr lang="en-US" altLang="ja-JP" sz="3200" dirty="0"/>
              <a:t>4. Ownership on safety: </a:t>
            </a:r>
            <a:r>
              <a:rPr lang="en-US" altLang="ja-JP" sz="2800" dirty="0"/>
              <a:t>heavy outsourcing to contractors</a:t>
            </a:r>
          </a:p>
        </p:txBody>
      </p:sp>
      <p:sp>
        <p:nvSpPr>
          <p:cNvPr id="5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29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74341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394838"/>
            <a:ext cx="9144000" cy="54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912813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en-US" altLang="ja-JP" sz="2400" dirty="0" smtClean="0"/>
              <a:t>SCJ </a:t>
            </a:r>
            <a:r>
              <a:rPr lang="en-US" altLang="ja-JP" sz="2400" dirty="0"/>
              <a:t>(Science Council of Japan) </a:t>
            </a:r>
            <a:r>
              <a:rPr lang="en-US" altLang="ja-JP" sz="2400" dirty="0" smtClean="0"/>
              <a:t>report </a:t>
            </a:r>
            <a:r>
              <a:rPr lang="en-US" altLang="ja-JP" sz="2400" dirty="0"/>
              <a:t>Sept 2017</a:t>
            </a:r>
            <a:r>
              <a:rPr kumimoji="0" lang="en-US" altLang="ja-JP" sz="2400" dirty="0">
                <a:latin typeface="Calibri" charset="0"/>
                <a:cs typeface="Calibri" charset="0"/>
              </a:rPr>
              <a:t> ***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discussed</a:t>
            </a:r>
          </a:p>
          <a:p>
            <a:pPr marL="342900" indent="-342900" defTabSz="912813">
              <a:lnSpc>
                <a:spcPts val="2600"/>
              </a:lnSpc>
              <a:buFont typeface="Wingdings" panose="05000000000000000000" pitchFamily="2" charset="2"/>
              <a:buChar char="Ø"/>
            </a:pPr>
            <a:endParaRPr lang="en-US" altLang="ja-JP" sz="2400" dirty="0"/>
          </a:p>
          <a:p>
            <a:pPr marL="800100" lvl="1" indent="-342900" defTabSz="912813">
              <a:lnSpc>
                <a:spcPts val="2600"/>
              </a:lnSpc>
              <a:buFont typeface="Wingdings" panose="05000000000000000000" pitchFamily="2" charset="2"/>
              <a:buChar char="ü"/>
            </a:pPr>
            <a:r>
              <a:rPr lang="en-US" altLang="ja-JP" sz="2400" dirty="0"/>
              <a:t>Increased cases of thyroid </a:t>
            </a:r>
            <a:r>
              <a:rPr lang="en-US" altLang="ja-JP" sz="2400" dirty="0" smtClean="0"/>
              <a:t>cancer (incl. suspect) will </a:t>
            </a:r>
            <a:r>
              <a:rPr lang="en-US" altLang="ja-JP" sz="2400" dirty="0"/>
              <a:t>be attributable to “screening effect</a:t>
            </a:r>
            <a:r>
              <a:rPr lang="en-US" altLang="ja-JP" sz="2400" dirty="0" smtClean="0"/>
              <a:t>”</a:t>
            </a:r>
          </a:p>
          <a:p>
            <a:pPr marL="800100" lvl="1" indent="-342900" defTabSz="912813">
              <a:lnSpc>
                <a:spcPts val="2600"/>
              </a:lnSpc>
              <a:buFont typeface="Wingdings" panose="05000000000000000000" pitchFamily="2" charset="2"/>
              <a:buChar char="ü"/>
            </a:pPr>
            <a:endParaRPr lang="en-US" altLang="ja-JP" sz="2400" dirty="0"/>
          </a:p>
          <a:p>
            <a:pPr marL="800100" lvl="1" indent="-342900" defTabSz="912813">
              <a:lnSpc>
                <a:spcPts val="2600"/>
              </a:lnSpc>
              <a:buFont typeface="Wingdings" panose="05000000000000000000" pitchFamily="2" charset="2"/>
              <a:buChar char="ü"/>
            </a:pPr>
            <a:r>
              <a:rPr lang="en-US" altLang="ja-JP" sz="2400" dirty="0"/>
              <a:t>Estimated children thyroid dose over 50mSv among monitored: </a:t>
            </a:r>
          </a:p>
          <a:p>
            <a:pPr lvl="1" defTabSz="912813">
              <a:lnSpc>
                <a:spcPts val="2600"/>
              </a:lnSpc>
            </a:pPr>
            <a:r>
              <a:rPr lang="ja-JP" altLang="en-US" sz="2400" dirty="0"/>
              <a:t>　　</a:t>
            </a:r>
            <a:r>
              <a:rPr lang="en-US" altLang="ja-JP" sz="2400" dirty="0" smtClean="0"/>
              <a:t>     99</a:t>
            </a:r>
            <a:r>
              <a:rPr lang="en-US" altLang="ja-JP" sz="2400" dirty="0"/>
              <a:t>% (Belarus/Ukraine</a:t>
            </a:r>
            <a:r>
              <a:rPr lang="en-US" altLang="ja-JP" sz="2400" dirty="0" smtClean="0"/>
              <a:t>)</a:t>
            </a:r>
          </a:p>
          <a:p>
            <a:pPr lvl="1" defTabSz="912813">
              <a:lnSpc>
                <a:spcPts val="2600"/>
              </a:lnSpc>
            </a:pPr>
            <a:r>
              <a:rPr lang="en-US" altLang="ja-JP" sz="2400" dirty="0"/>
              <a:t> </a:t>
            </a:r>
            <a:r>
              <a:rPr lang="en-US" altLang="ja-JP" sz="2400" dirty="0" smtClean="0"/>
              <a:t>          0.2</a:t>
            </a:r>
            <a:r>
              <a:rPr lang="en-US" altLang="ja-JP" sz="2400" dirty="0"/>
              <a:t>% (</a:t>
            </a:r>
            <a:r>
              <a:rPr lang="en-US" altLang="ja-JP" sz="2400" dirty="0" smtClean="0"/>
              <a:t>Japan)</a:t>
            </a:r>
          </a:p>
          <a:p>
            <a:pPr lvl="1" defTabSz="912813">
              <a:lnSpc>
                <a:spcPts val="2600"/>
              </a:lnSpc>
            </a:pPr>
            <a:endParaRPr lang="en-US" altLang="ja-JP" sz="2400" dirty="0" smtClean="0"/>
          </a:p>
          <a:p>
            <a:pPr marL="342900" indent="-342900" defTabSz="912813">
              <a:lnSpc>
                <a:spcPts val="2600"/>
              </a:lnSpc>
              <a:buFont typeface="Wingdings" charset="2"/>
              <a:buChar char="Ø"/>
            </a:pPr>
            <a:r>
              <a:rPr lang="en-US" altLang="ja-JP" sz="2400" dirty="0" smtClean="0"/>
              <a:t>National Diet report on Fukushima accident</a:t>
            </a:r>
          </a:p>
          <a:p>
            <a:pPr marL="800100" lvl="1" indent="-342900" defTabSz="912813">
              <a:lnSpc>
                <a:spcPts val="2600"/>
              </a:lnSpc>
              <a:buFont typeface="Wingdings" charset="2"/>
              <a:buChar char="ü"/>
            </a:pPr>
            <a:r>
              <a:rPr lang="en-US" altLang="ja-JP" sz="2400" dirty="0" smtClean="0"/>
              <a:t>KI tablet intake: in four township</a:t>
            </a:r>
          </a:p>
          <a:p>
            <a:pPr marL="800100" lvl="1" indent="-342900" defTabSz="912813">
              <a:lnSpc>
                <a:spcPts val="2600"/>
              </a:lnSpc>
              <a:buFont typeface="Wingdings" charset="2"/>
              <a:buChar char="ü"/>
            </a:pPr>
            <a:endParaRPr lang="en-US" altLang="ja-JP" sz="2400" dirty="0"/>
          </a:p>
          <a:p>
            <a:pPr marL="800100" lvl="1" indent="-342900" defTabSz="912813">
              <a:lnSpc>
                <a:spcPts val="2600"/>
              </a:lnSpc>
              <a:buFont typeface="Wingdings" charset="2"/>
              <a:buChar char="ü"/>
            </a:pPr>
            <a:endParaRPr lang="en-US" altLang="ja-JP" sz="2400" dirty="0" smtClean="0"/>
          </a:p>
          <a:p>
            <a:pPr marL="342900" indent="-342900" defTabSz="912813">
              <a:lnSpc>
                <a:spcPts val="2600"/>
              </a:lnSpc>
              <a:buFont typeface="Wingdings" charset="2"/>
              <a:buChar char="Ø"/>
            </a:pPr>
            <a:r>
              <a:rPr lang="en-US" altLang="ja-JP" sz="2400" dirty="0" smtClean="0"/>
              <a:t>Food control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in place from early time into the accident, but this may suggest need for food control (not only milk) for extended period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of time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1624747" y="5771587"/>
            <a:ext cx="64999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i="1" dirty="0" smtClean="0">
                <a:solidFill>
                  <a:srgbClr val="000000"/>
                </a:solidFill>
              </a:rPr>
              <a:t>***[</a:t>
            </a:r>
            <a:r>
              <a:rPr lang="en-US" altLang="ja-JP" sz="1600" i="1" dirty="0">
                <a:solidFill>
                  <a:srgbClr val="000000"/>
                </a:solidFill>
              </a:rPr>
              <a:t>source] </a:t>
            </a:r>
            <a:r>
              <a:rPr lang="en-US" altLang="ja-JP" sz="1600" i="1" dirty="0">
                <a:solidFill>
                  <a:srgbClr val="000000"/>
                </a:solidFill>
                <a:hlinkClick r:id="rId2"/>
              </a:rPr>
              <a:t>http://www.scj.go.jp/ja/info/kohyo/pdf/kohyo-23-h170901.pdf</a:t>
            </a:r>
            <a:r>
              <a:rPr lang="en-US" altLang="ja-JP" sz="1600" i="1" dirty="0">
                <a:solidFill>
                  <a:srgbClr val="000000"/>
                </a:solidFill>
              </a:rPr>
              <a:t>,</a:t>
            </a:r>
          </a:p>
          <a:p>
            <a:r>
              <a:rPr lang="en-US" altLang="ja-JP" sz="1600" i="1" dirty="0">
                <a:solidFill>
                  <a:srgbClr val="000000"/>
                </a:solidFill>
                <a:hlinkClick r:id="rId3"/>
              </a:rPr>
              <a:t>http://www.scj.go.jp/ja/info/kohyo/pdf/kohyo-23-h170929-4.pdf</a:t>
            </a:r>
            <a:endParaRPr lang="en-US" altLang="ja-JP" sz="1600" i="1" dirty="0">
              <a:solidFill>
                <a:srgbClr val="000000"/>
              </a:solidFill>
            </a:endParaRPr>
          </a:p>
        </p:txBody>
      </p:sp>
      <p:sp>
        <p:nvSpPr>
          <p:cNvPr id="8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3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75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正方形/長方形 5"/>
          <p:cNvSpPr>
            <a:spLocks noChangeArrowheads="1"/>
          </p:cNvSpPr>
          <p:nvPr/>
        </p:nvSpPr>
        <p:spPr bwMode="auto">
          <a:xfrm>
            <a:off x="118232" y="1366146"/>
            <a:ext cx="9025768" cy="422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lvl="1"/>
            <a:r>
              <a:rPr lang="en-US" altLang="ja-JP" sz="2800" dirty="0">
                <a:solidFill>
                  <a:srgbClr val="000000"/>
                </a:solidFill>
                <a:sym typeface="Wingdings" charset="0"/>
              </a:rPr>
              <a:t>1.  Failure of risk management in a country prone to natural disasters of various kinds, including </a:t>
            </a:r>
            <a:r>
              <a:rPr lang="en-US" altLang="ja-JP" sz="2800" dirty="0">
                <a:solidFill>
                  <a:srgbClr val="000000"/>
                </a:solidFill>
              </a:rPr>
              <a:t>Preparedness to multiple disasters </a:t>
            </a:r>
            <a:r>
              <a:rPr lang="en-US" altLang="ja-JP" sz="2400" dirty="0">
                <a:solidFill>
                  <a:srgbClr val="000000"/>
                </a:solidFill>
              </a:rPr>
              <a:t>(earthquake, tsunami, nuclear accident)</a:t>
            </a:r>
          </a:p>
          <a:p>
            <a:pPr lvl="1" indent="-457200"/>
            <a:endParaRPr lang="en-US" altLang="ja-JP" sz="2800" dirty="0"/>
          </a:p>
          <a:p>
            <a:pPr lvl="1" indent="-457200"/>
            <a:r>
              <a:rPr lang="en-US" altLang="ja-JP" sz="2800" dirty="0" smtClean="0"/>
              <a:t>2. </a:t>
            </a:r>
            <a:r>
              <a:rPr lang="en-US" altLang="ja-JP" sz="2800" dirty="0"/>
              <a:t>Safety by Human, Technology, Organization, and Institutional arrangement (HTO plus  I)</a:t>
            </a:r>
          </a:p>
          <a:p>
            <a:pPr lvl="2" indent="-457200">
              <a:buFont typeface="Wingdings" panose="05000000000000000000" pitchFamily="2" charset="2"/>
              <a:buChar char="ü"/>
            </a:pPr>
            <a:r>
              <a:rPr lang="en-US" altLang="ja-JP" sz="2400" dirty="0">
                <a:latin typeface="Calibri" charset="0"/>
              </a:rPr>
              <a:t>Whereas focus used to be on technology</a:t>
            </a:r>
          </a:p>
          <a:p>
            <a:pPr>
              <a:lnSpc>
                <a:spcPts val="2500"/>
              </a:lnSpc>
            </a:pPr>
            <a:endParaRPr lang="en-US" altLang="ja-JP" sz="2800" dirty="0">
              <a:solidFill>
                <a:srgbClr val="000000"/>
              </a:solidFill>
              <a:sym typeface="Wingdings" charset="0"/>
            </a:endParaRPr>
          </a:p>
          <a:p>
            <a:pPr marL="0" lvl="1"/>
            <a:r>
              <a:rPr lang="en-US" altLang="ja-JP" sz="2800" dirty="0" smtClean="0">
                <a:latin typeface="Calibri" charset="0"/>
              </a:rPr>
              <a:t>3.  </a:t>
            </a:r>
            <a:r>
              <a:rPr lang="en-US" altLang="ja-JP" sz="2800" dirty="0">
                <a:latin typeface="Calibri" charset="0"/>
              </a:rPr>
              <a:t>Recognized needs for further improvements in </a:t>
            </a:r>
            <a:r>
              <a:rPr lang="en-US" altLang="ja-JP" sz="2800" dirty="0" smtClean="0">
                <a:latin typeface="Calibri" charset="0"/>
              </a:rPr>
              <a:t>risk assessment and management </a:t>
            </a:r>
            <a:r>
              <a:rPr lang="en-US" altLang="ja-JP" sz="2800" dirty="0">
                <a:latin typeface="Calibri" charset="0"/>
              </a:rPr>
              <a:t>to reduce risks further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0" y="-1"/>
            <a:ext cx="9144000" cy="605294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marL="457200" indent="-457200" algn="ctr">
              <a:lnSpc>
                <a:spcPts val="4000"/>
              </a:lnSpc>
            </a:pPr>
            <a:r>
              <a:rPr lang="en-US" altLang="ja-JP" sz="3200" b="1" dirty="0">
                <a:solidFill>
                  <a:schemeClr val="bg1"/>
                </a:solidFill>
              </a:rPr>
              <a:t>Learnings from the Fukushima-Daiichi accident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  <p:sp>
        <p:nvSpPr>
          <p:cNvPr id="8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30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02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正方形/長方形 18"/>
          <p:cNvSpPr>
            <a:spLocks noChangeArrowheads="1"/>
          </p:cNvSpPr>
          <p:nvPr/>
        </p:nvSpPr>
        <p:spPr bwMode="auto">
          <a:xfrm>
            <a:off x="2278742" y="6273800"/>
            <a:ext cx="60182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ja-JP" sz="3200" i="1" dirty="0">
                <a:latin typeface="Calibri" charset="0"/>
              </a:rPr>
              <a:t>Thank you for your attention</a:t>
            </a:r>
            <a:endParaRPr lang="ja-JP" altLang="en-US" sz="3200" i="1" dirty="0">
              <a:latin typeface="Calibri" charset="0"/>
            </a:endParaRPr>
          </a:p>
        </p:txBody>
      </p:sp>
      <p:pic>
        <p:nvPicPr>
          <p:cNvPr id="69635" name="図 4" descr="Cotobu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11" y="1184377"/>
            <a:ext cx="6301921" cy="472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94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86354"/>
            <a:ext cx="9144000" cy="6271646"/>
          </a:xfrm>
        </p:spPr>
        <p:txBody>
          <a:bodyPr>
            <a:noAutofit/>
          </a:bodyPr>
          <a:lstStyle/>
          <a:p>
            <a:pPr marL="457200" lvl="1" indent="0">
              <a:lnSpc>
                <a:spcPts val="2960"/>
              </a:lnSpc>
              <a:spcBef>
                <a:spcPts val="0"/>
              </a:spcBef>
              <a:buSzPct val="100000"/>
              <a:buNone/>
            </a:pPr>
            <a:r>
              <a:rPr lang="en-US" altLang="ja-JP" sz="2400" u="sng" dirty="0" smtClean="0">
                <a:solidFill>
                  <a:srgbClr val="000000"/>
                </a:solidFill>
                <a:cs typeface="Calibri"/>
              </a:rPr>
              <a:t>social </a:t>
            </a:r>
            <a:r>
              <a:rPr lang="en-US" altLang="ja-JP" sz="2400" u="sng" dirty="0">
                <a:solidFill>
                  <a:srgbClr val="000000"/>
                </a:solidFill>
                <a:cs typeface="Calibri"/>
              </a:rPr>
              <a:t>disruption</a:t>
            </a:r>
            <a:endParaRPr lang="en-US" altLang="ja-JP" sz="2400" dirty="0">
              <a:solidFill>
                <a:srgbClr val="000000"/>
              </a:solidFill>
              <a:cs typeface="Calibri"/>
            </a:endParaRPr>
          </a:p>
          <a:p>
            <a:pPr lvl="2">
              <a:lnSpc>
                <a:spcPts val="2960"/>
              </a:lnSpc>
              <a:spcBef>
                <a:spcPts val="0"/>
              </a:spcBef>
              <a:buSzPct val="100000"/>
              <a:buFont typeface="Wingdings" charset="2"/>
              <a:buChar char="l"/>
            </a:pPr>
            <a:r>
              <a:rPr lang="en-US" altLang="ja-JP" sz="2200" dirty="0">
                <a:solidFill>
                  <a:srgbClr val="000000"/>
                </a:solidFill>
                <a:cs typeface="Calibri"/>
              </a:rPr>
              <a:t> Land contamination and relocation</a:t>
            </a:r>
          </a:p>
          <a:p>
            <a:pPr lvl="2">
              <a:lnSpc>
                <a:spcPts val="2960"/>
              </a:lnSpc>
              <a:spcBef>
                <a:spcPts val="0"/>
              </a:spcBef>
              <a:buSzPct val="100000"/>
              <a:buFont typeface="Wingdings" charset="2"/>
              <a:buChar char="l"/>
            </a:pPr>
            <a:r>
              <a:rPr lang="en-US" altLang="ja-JP" sz="2200" dirty="0">
                <a:solidFill>
                  <a:srgbClr val="000000"/>
                </a:solidFill>
                <a:cs typeface="Calibri"/>
              </a:rPr>
              <a:t> Significant socio-economic impact </a:t>
            </a:r>
            <a:r>
              <a:rPr lang="ja-JP" altLang="en-US" sz="2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2200" dirty="0">
                <a:solidFill>
                  <a:srgbClr val="000000"/>
                </a:solidFill>
                <a:cs typeface="Calibri"/>
              </a:rPr>
              <a:t>(including </a:t>
            </a:r>
            <a:r>
              <a:rPr lang="ja-JP" altLang="en-US" sz="22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ja-JP" sz="2200" dirty="0">
                <a:solidFill>
                  <a:srgbClr val="000000"/>
                </a:solidFill>
                <a:cs typeface="Calibri"/>
              </a:rPr>
              <a:t>environmental remediation, image cost, power replacement, decommissioning) </a:t>
            </a:r>
          </a:p>
          <a:p>
            <a:pPr lvl="2">
              <a:lnSpc>
                <a:spcPts val="2960"/>
              </a:lnSpc>
              <a:spcBef>
                <a:spcPts val="0"/>
              </a:spcBef>
              <a:buSzPct val="100000"/>
              <a:buFont typeface="Wingdings" charset="2"/>
              <a:buChar char="l"/>
            </a:pPr>
            <a:r>
              <a:rPr lang="en-US" altLang="ja-JP" sz="2200" dirty="0">
                <a:solidFill>
                  <a:srgbClr val="000000"/>
                </a:solidFill>
                <a:cs typeface="Calibri"/>
              </a:rPr>
              <a:t>Estimated accident cost &gt; 215B$   </a:t>
            </a:r>
            <a:r>
              <a:rPr lang="en-US" altLang="ja-JP" sz="2200" i="1" dirty="0">
                <a:solidFill>
                  <a:srgbClr val="000000"/>
                </a:solidFill>
                <a:cs typeface="Calibri"/>
              </a:rPr>
              <a:t>([SOURCE] METI, 2016.12.9)</a:t>
            </a:r>
          </a:p>
          <a:p>
            <a:pPr marL="914400" lvl="2" indent="0">
              <a:lnSpc>
                <a:spcPts val="2960"/>
              </a:lnSpc>
              <a:spcBef>
                <a:spcPts val="0"/>
              </a:spcBef>
              <a:buSzPct val="100000"/>
              <a:buNone/>
            </a:pPr>
            <a:r>
              <a:rPr lang="en-US" altLang="ja-JP" sz="2200" dirty="0">
                <a:solidFill>
                  <a:srgbClr val="000000"/>
                </a:solidFill>
                <a:cs typeface="Calibri"/>
              </a:rPr>
              <a:t>    Decommissioning (80), Compensation (79), Offsite Decontamination </a:t>
            </a:r>
          </a:p>
          <a:p>
            <a:pPr marL="914400" lvl="2" indent="0">
              <a:lnSpc>
                <a:spcPts val="2960"/>
              </a:lnSpc>
              <a:spcBef>
                <a:spcPts val="0"/>
              </a:spcBef>
              <a:buSzPct val="100000"/>
              <a:buNone/>
            </a:pPr>
            <a:r>
              <a:rPr lang="en-US" altLang="ja-JP" sz="2200" dirty="0">
                <a:solidFill>
                  <a:srgbClr val="000000"/>
                </a:solidFill>
                <a:cs typeface="Calibri"/>
              </a:rPr>
              <a:t>      (40), Offsite waste interim storage(16)</a:t>
            </a:r>
          </a:p>
        </p:txBody>
      </p:sp>
      <p:pic>
        <p:nvPicPr>
          <p:cNvPr id="9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53" y="3846041"/>
            <a:ext cx="4070547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2225925" y="3498378"/>
            <a:ext cx="1189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u="sng" dirty="0">
                <a:solidFill>
                  <a:srgbClr val="000000"/>
                </a:solidFill>
                <a:cs typeface="Calibri"/>
              </a:rPr>
              <a:t>image cost</a:t>
            </a:r>
            <a:endParaRPr lang="ja-JP" altLang="en-US" u="sng" dirty="0"/>
          </a:p>
        </p:txBody>
      </p:sp>
      <p:sp>
        <p:nvSpPr>
          <p:cNvPr id="3" name="正方形/長方形 2"/>
          <p:cNvSpPr/>
          <p:nvPr/>
        </p:nvSpPr>
        <p:spPr>
          <a:xfrm>
            <a:off x="5220497" y="3639130"/>
            <a:ext cx="270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u="sng" dirty="0">
                <a:solidFill>
                  <a:srgbClr val="000000"/>
                </a:solidFill>
                <a:cs typeface="Calibri"/>
              </a:rPr>
              <a:t>power replacement cost</a:t>
            </a:r>
            <a:endParaRPr lang="en-US" altLang="ja-JP" dirty="0">
              <a:solidFill>
                <a:srgbClr val="000000"/>
              </a:solidFill>
            </a:endParaRPr>
          </a:p>
          <a:p>
            <a:r>
              <a:rPr lang="en-US" altLang="ja-JP" dirty="0">
                <a:solidFill>
                  <a:srgbClr val="000000"/>
                </a:solidFill>
              </a:rPr>
              <a:t>~30 B$/year for 2011-2015</a:t>
            </a:r>
            <a:endParaRPr lang="ja-JP" altLang="en-US" dirty="0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0" y="-3110"/>
            <a:ext cx="9144000" cy="594650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 dirty="0">
                <a:solidFill>
                  <a:schemeClr val="bg1"/>
                </a:solidFill>
                <a:cs typeface="Calibri"/>
              </a:rPr>
              <a:t>Socio-economic impact</a:t>
            </a:r>
            <a:endParaRPr lang="en-GB" sz="3600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4974" y="4440001"/>
            <a:ext cx="3290119" cy="1808399"/>
          </a:xfrm>
          <a:prstGeom prst="rect">
            <a:avLst/>
          </a:prstGeom>
        </p:spPr>
      </p:pic>
      <p:sp>
        <p:nvSpPr>
          <p:cNvPr id="10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4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416971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7"/>
          <p:cNvSpPr/>
          <p:nvPr/>
        </p:nvSpPr>
        <p:spPr>
          <a:xfrm>
            <a:off x="6261719" y="5089644"/>
            <a:ext cx="2684748" cy="641314"/>
          </a:xfrm>
          <a:prstGeom prst="roundRect">
            <a:avLst/>
          </a:prstGeom>
          <a:solidFill>
            <a:srgbClr val="FFA1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山形 1"/>
          <p:cNvSpPr/>
          <p:nvPr/>
        </p:nvSpPr>
        <p:spPr>
          <a:xfrm>
            <a:off x="2115107" y="5086418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4537964" y="4310177"/>
            <a:ext cx="2227000" cy="788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ts val="1800"/>
              </a:lnSpc>
            </a:pPr>
            <a:r>
              <a:rPr lang="en-US" altLang="ja-JP" dirty="0"/>
              <a:t>Start removal </a:t>
            </a:r>
          </a:p>
          <a:p>
            <a:pPr lvl="1">
              <a:lnSpc>
                <a:spcPts val="1800"/>
              </a:lnSpc>
            </a:pPr>
            <a:r>
              <a:rPr lang="en-US" altLang="ja-JP" dirty="0"/>
              <a:t>of fuel debris</a:t>
            </a:r>
          </a:p>
          <a:p>
            <a:pPr lvl="1">
              <a:lnSpc>
                <a:spcPts val="1800"/>
              </a:lnSpc>
            </a:pPr>
            <a:r>
              <a:rPr lang="en-US" altLang="ja-JP" dirty="0"/>
              <a:t>(Dec2021)</a:t>
            </a:r>
          </a:p>
        </p:txBody>
      </p:sp>
      <p:sp>
        <p:nvSpPr>
          <p:cNvPr id="4" name="山形 3"/>
          <p:cNvSpPr/>
          <p:nvPr/>
        </p:nvSpPr>
        <p:spPr>
          <a:xfrm>
            <a:off x="5572939" y="5130805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6057571" y="5042218"/>
            <a:ext cx="2775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ja-JP" sz="2000" dirty="0"/>
              <a:t>Debris removal &amp; Decommissioning</a:t>
            </a:r>
          </a:p>
        </p:txBody>
      </p:sp>
      <p:sp>
        <p:nvSpPr>
          <p:cNvPr id="6" name="角丸四角形 5"/>
          <p:cNvSpPr/>
          <p:nvPr/>
        </p:nvSpPr>
        <p:spPr>
          <a:xfrm>
            <a:off x="294115" y="5073066"/>
            <a:ext cx="1547287" cy="60402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角丸四角形 6"/>
          <p:cNvSpPr/>
          <p:nvPr/>
        </p:nvSpPr>
        <p:spPr>
          <a:xfrm>
            <a:off x="2987729" y="5073066"/>
            <a:ext cx="2419012" cy="62231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1323032" y="4304814"/>
            <a:ext cx="219977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ts val="1800"/>
              </a:lnSpc>
            </a:pPr>
            <a:r>
              <a:rPr lang="en-US" altLang="ja-JP" dirty="0"/>
              <a:t>Start removal </a:t>
            </a:r>
          </a:p>
          <a:p>
            <a:pPr lvl="1">
              <a:lnSpc>
                <a:spcPts val="1800"/>
              </a:lnSpc>
            </a:pPr>
            <a:r>
              <a:rPr lang="en-US" altLang="ja-JP" dirty="0"/>
              <a:t>of Spent Fuel</a:t>
            </a:r>
          </a:p>
          <a:p>
            <a:pPr lvl="1">
              <a:lnSpc>
                <a:spcPts val="1800"/>
              </a:lnSpc>
            </a:pPr>
            <a:r>
              <a:rPr lang="en-US" altLang="ja-JP" dirty="0"/>
              <a:t>(Nov2013)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-179399" y="5158962"/>
            <a:ext cx="1917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ja-JP" sz="2000" dirty="0"/>
              <a:t>Stabilization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2696381" y="5023072"/>
            <a:ext cx="27103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ja-JP" sz="2000" dirty="0"/>
              <a:t>Preparation for debris removal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87137" y="4580278"/>
            <a:ext cx="1256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March2011</a:t>
            </a:r>
            <a:endParaRPr lang="ja-JP" altLang="en-US" dirty="0"/>
          </a:p>
        </p:txBody>
      </p:sp>
      <p:sp>
        <p:nvSpPr>
          <p:cNvPr id="14" name="正方形/長方形 13"/>
          <p:cNvSpPr/>
          <p:nvPr/>
        </p:nvSpPr>
        <p:spPr>
          <a:xfrm>
            <a:off x="87137" y="765457"/>
            <a:ext cx="9056863" cy="2604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ja-JP" sz="3200" dirty="0"/>
              <a:t>Stabilized with closed cooling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ja-JP" sz="3200" dirty="0"/>
              <a:t>Reduced amount of ingress of underground water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ja-JP" sz="3200" dirty="0"/>
              <a:t>Accumulated </a:t>
            </a:r>
            <a:r>
              <a:rPr lang="en-US" altLang="ja-JP" sz="3200" dirty="0" smtClean="0"/>
              <a:t>AGW(Accident-generated water)</a:t>
            </a:r>
            <a:r>
              <a:rPr lang="ja-JP" altLang="en-US" sz="3200" dirty="0" smtClean="0"/>
              <a:t> </a:t>
            </a:r>
            <a:endParaRPr lang="en-US" altLang="ja-JP" sz="3200" dirty="0"/>
          </a:p>
          <a:p>
            <a:pPr marL="914400" lvl="1" indent="-457200">
              <a:buFont typeface="Arial" charset="0"/>
              <a:buChar char="•"/>
            </a:pPr>
            <a:r>
              <a:rPr lang="en-US" altLang="ja-JP" sz="3200" dirty="0"/>
              <a:t>Million </a:t>
            </a:r>
            <a:r>
              <a:rPr lang="en-US" altLang="ja-JP" sz="3200" dirty="0" smtClean="0"/>
              <a:t>tons (TMI: 70 tons) in 800 tanks</a:t>
            </a:r>
            <a:endParaRPr lang="en-US" altLang="ja-JP" sz="3200" dirty="0"/>
          </a:p>
          <a:p>
            <a:pPr marL="914400" lvl="1" indent="-457200">
              <a:buFont typeface="Arial" charset="0"/>
              <a:buChar char="•"/>
            </a:pPr>
            <a:r>
              <a:rPr lang="en-US" altLang="ja-JP" sz="3200" dirty="0"/>
              <a:t>Tritium contamination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7117289" y="4621909"/>
            <a:ext cx="1829178" cy="327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ts val="1800"/>
              </a:lnSpc>
            </a:pPr>
            <a:r>
              <a:rPr lang="en-US" altLang="ja-JP" dirty="0"/>
              <a:t>30-40 years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0" y="-3110"/>
            <a:ext cx="9144000" cy="594650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600" dirty="0">
                <a:solidFill>
                  <a:schemeClr val="bg1"/>
                </a:solidFill>
              </a:rPr>
              <a:t>Fukushima Daiichi NPS - Status Updates</a:t>
            </a:r>
            <a:endParaRPr lang="en-GB" sz="3600" b="1" dirty="0">
              <a:solidFill>
                <a:schemeClr val="bg1"/>
              </a:solidFill>
              <a:latin typeface="+mn-lt"/>
              <a:cs typeface="Calibri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87137" y="3611377"/>
            <a:ext cx="31974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charset="2"/>
              <a:buChar char="ü"/>
            </a:pPr>
            <a:r>
              <a:rPr lang="en-US" altLang="ja-JP" sz="3200" dirty="0"/>
              <a:t>Long-term plan</a:t>
            </a:r>
          </a:p>
        </p:txBody>
      </p:sp>
      <p:sp>
        <p:nvSpPr>
          <p:cNvPr id="19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5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65692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3" grpId="0"/>
      <p:bldP spid="4" grpId="0" animBg="1"/>
      <p:bldP spid="5" grpId="0"/>
      <p:bldP spid="6" grpId="0" animBg="1"/>
      <p:bldP spid="7" grpId="0" animBg="1"/>
      <p:bldP spid="10" grpId="0"/>
      <p:bldP spid="11" grpId="0"/>
      <p:bldP spid="12" grpId="0"/>
      <p:bldP spid="13" grpId="0"/>
      <p:bldP spid="15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正方形/長方形 32"/>
          <p:cNvSpPr/>
          <p:nvPr/>
        </p:nvSpPr>
        <p:spPr>
          <a:xfrm>
            <a:off x="154983" y="2679340"/>
            <a:ext cx="671512" cy="27781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2200"/>
          </a:p>
        </p:txBody>
      </p:sp>
      <p:sp>
        <p:nvSpPr>
          <p:cNvPr id="35" name="正方形/長方形 34"/>
          <p:cNvSpPr/>
          <p:nvPr/>
        </p:nvSpPr>
        <p:spPr>
          <a:xfrm>
            <a:off x="91780" y="3705533"/>
            <a:ext cx="671513" cy="277812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2200"/>
          </a:p>
        </p:txBody>
      </p:sp>
      <p:sp>
        <p:nvSpPr>
          <p:cNvPr id="36" name="正方形/長方形 35"/>
          <p:cNvSpPr/>
          <p:nvPr/>
        </p:nvSpPr>
        <p:spPr>
          <a:xfrm>
            <a:off x="154983" y="5256749"/>
            <a:ext cx="671513" cy="277812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2200"/>
          </a:p>
        </p:txBody>
      </p:sp>
      <p:sp>
        <p:nvSpPr>
          <p:cNvPr id="37" name="正方形/長方形 36"/>
          <p:cNvSpPr/>
          <p:nvPr/>
        </p:nvSpPr>
        <p:spPr>
          <a:xfrm>
            <a:off x="950696" y="2526847"/>
            <a:ext cx="22826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80"/>
              </a:lnSpc>
            </a:pPr>
            <a:r>
              <a:rPr lang="en-US" altLang="ja-JP" sz="2400" i="1" dirty="0">
                <a:latin typeface="Calibri" charset="0"/>
              </a:rPr>
              <a:t>“Difficult</a:t>
            </a:r>
          </a:p>
          <a:p>
            <a:pPr>
              <a:lnSpc>
                <a:spcPts val="2380"/>
              </a:lnSpc>
            </a:pPr>
            <a:r>
              <a:rPr lang="en-US" altLang="ja-JP" sz="2400" i="1" dirty="0">
                <a:latin typeface="Calibri" charset="0"/>
              </a:rPr>
              <a:t>to return”</a:t>
            </a:r>
          </a:p>
          <a:p>
            <a:pPr>
              <a:lnSpc>
                <a:spcPts val="2380"/>
              </a:lnSpc>
            </a:pPr>
            <a:r>
              <a:rPr lang="en-US" altLang="ja-JP" sz="2400" i="1" dirty="0">
                <a:latin typeface="Calibri" charset="0"/>
              </a:rPr>
              <a:t>Zone (&gt;50mSv/y)</a:t>
            </a:r>
          </a:p>
        </p:txBody>
      </p:sp>
      <p:sp>
        <p:nvSpPr>
          <p:cNvPr id="38" name="正方形/長方形 37"/>
          <p:cNvSpPr/>
          <p:nvPr/>
        </p:nvSpPr>
        <p:spPr>
          <a:xfrm>
            <a:off x="1090000" y="3705533"/>
            <a:ext cx="16556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63"/>
              </a:lnSpc>
            </a:pPr>
            <a:r>
              <a:rPr lang="en-US" altLang="ja-JP" sz="2400" i="1" dirty="0">
                <a:latin typeface="Calibri" charset="0"/>
              </a:rPr>
              <a:t>Restricted</a:t>
            </a:r>
          </a:p>
          <a:p>
            <a:pPr>
              <a:lnSpc>
                <a:spcPts val="2363"/>
              </a:lnSpc>
            </a:pPr>
            <a:r>
              <a:rPr lang="en-US" altLang="ja-JP" sz="2400" i="1" dirty="0">
                <a:latin typeface="Calibri" charset="0"/>
              </a:rPr>
              <a:t>Zone (50&gt;Z&gt;</a:t>
            </a:r>
          </a:p>
          <a:p>
            <a:pPr>
              <a:lnSpc>
                <a:spcPts val="2363"/>
              </a:lnSpc>
            </a:pPr>
            <a:r>
              <a:rPr lang="en-US" altLang="ja-JP" sz="2400" i="1" dirty="0">
                <a:latin typeface="Calibri" charset="0"/>
              </a:rPr>
              <a:t>20mSv/y)</a:t>
            </a:r>
          </a:p>
        </p:txBody>
      </p:sp>
      <p:sp>
        <p:nvSpPr>
          <p:cNvPr id="39" name="正方形/長方形 24"/>
          <p:cNvSpPr>
            <a:spLocks noChangeArrowheads="1"/>
          </p:cNvSpPr>
          <p:nvPr/>
        </p:nvSpPr>
        <p:spPr bwMode="auto">
          <a:xfrm>
            <a:off x="1111772" y="5099507"/>
            <a:ext cx="196054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2363"/>
              </a:lnSpc>
            </a:pPr>
            <a:r>
              <a:rPr lang="en-US" altLang="ja-JP" sz="2400" i="1" dirty="0">
                <a:latin typeface="Calibri" charset="0"/>
              </a:rPr>
              <a:t>Zone</a:t>
            </a:r>
          </a:p>
          <a:p>
            <a:pPr>
              <a:lnSpc>
                <a:spcPts val="2363"/>
              </a:lnSpc>
            </a:pPr>
            <a:r>
              <a:rPr lang="en-US" altLang="ja-JP" sz="2400" i="1" dirty="0">
                <a:latin typeface="Calibri" charset="0"/>
              </a:rPr>
              <a:t>prepared for lifting EP (L.T.20mSv/y) </a:t>
            </a:r>
          </a:p>
        </p:txBody>
      </p:sp>
      <p:pic>
        <p:nvPicPr>
          <p:cNvPr id="43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293"/>
            <a:ext cx="303847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2676" y="1680672"/>
            <a:ext cx="6071684" cy="4777542"/>
          </a:xfrm>
          <a:prstGeom prst="rect">
            <a:avLst/>
          </a:prstGeom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0" y="-3110"/>
            <a:ext cx="9144000" cy="594650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 dirty="0" err="1">
                <a:solidFill>
                  <a:schemeClr val="bg1"/>
                </a:solidFill>
                <a:cs typeface="Calibri"/>
              </a:rPr>
              <a:t>Evacuation</a:t>
            </a:r>
            <a:r>
              <a:rPr lang="sv-SE" sz="3600" dirty="0">
                <a:solidFill>
                  <a:schemeClr val="bg1"/>
                </a:solidFill>
                <a:cs typeface="Calibri"/>
              </a:rPr>
              <a:t> order as </a:t>
            </a:r>
            <a:r>
              <a:rPr lang="sv-SE" sz="3600" dirty="0" err="1">
                <a:solidFill>
                  <a:schemeClr val="bg1"/>
                </a:solidFill>
                <a:cs typeface="Calibri"/>
              </a:rPr>
              <a:t>of</a:t>
            </a:r>
            <a:r>
              <a:rPr lang="sv-SE" sz="3600" dirty="0">
                <a:solidFill>
                  <a:schemeClr val="bg1"/>
                </a:solidFill>
                <a:cs typeface="Calibri"/>
              </a:rPr>
              <a:t> April 2011</a:t>
            </a:r>
            <a:endParaRPr lang="en-GB" sz="36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5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6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  <p:sp>
        <p:nvSpPr>
          <p:cNvPr id="2" name="正方形/長方形 1"/>
          <p:cNvSpPr/>
          <p:nvPr/>
        </p:nvSpPr>
        <p:spPr>
          <a:xfrm>
            <a:off x="3742036" y="1057461"/>
            <a:ext cx="40434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800" dirty="0"/>
              <a:t>Affecting 11 municipalities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04549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4275528" y="779254"/>
            <a:ext cx="4577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800" dirty="0">
                <a:latin typeface="Calibri" charset="0"/>
              </a:rPr>
              <a:t>As of April 2017 (6 years later)</a:t>
            </a:r>
            <a:endParaRPr lang="ja-JP" altLang="en-US" sz="2800" dirty="0"/>
          </a:p>
        </p:txBody>
      </p:sp>
      <p:sp>
        <p:nvSpPr>
          <p:cNvPr id="4" name="正方形/長方形 3"/>
          <p:cNvSpPr/>
          <p:nvPr/>
        </p:nvSpPr>
        <p:spPr>
          <a:xfrm>
            <a:off x="5135675" y="1667865"/>
            <a:ext cx="3815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charset="0"/>
              </a:rPr>
              <a:t>Areas where restriction has been lifted</a:t>
            </a:r>
            <a:endParaRPr lang="ja-JP" altLang="en-US" dirty="0"/>
          </a:p>
        </p:txBody>
      </p:sp>
      <p:sp>
        <p:nvSpPr>
          <p:cNvPr id="11" name="正方形/長方形 10"/>
          <p:cNvSpPr/>
          <p:nvPr/>
        </p:nvSpPr>
        <p:spPr>
          <a:xfrm>
            <a:off x="4389958" y="2552237"/>
            <a:ext cx="4776757" cy="43088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ja-JP" sz="2000" dirty="0">
                <a:latin typeface="Calibri" charset="0"/>
              </a:rPr>
              <a:t>Conditions to lift restriction</a:t>
            </a:r>
          </a:p>
          <a:p>
            <a:pPr marL="342900" indent="-342900">
              <a:buAutoNum type="arabicParenR"/>
            </a:pPr>
            <a:r>
              <a:rPr lang="en-US" altLang="ja-JP" sz="2000" dirty="0">
                <a:latin typeface="Calibri" charset="0"/>
              </a:rPr>
              <a:t>Dose rate (&lt;20mSv/year)</a:t>
            </a:r>
          </a:p>
          <a:p>
            <a:pPr marL="342900" indent="-342900">
              <a:buAutoNum type="arabicParenR"/>
            </a:pPr>
            <a:r>
              <a:rPr lang="en-US" altLang="ja-JP" sz="2000" dirty="0">
                <a:latin typeface="Calibri" charset="0"/>
              </a:rPr>
              <a:t>Consensus by dialogue between Gov’t</a:t>
            </a:r>
          </a:p>
          <a:p>
            <a:r>
              <a:rPr lang="en-US" altLang="ja-JP" sz="2000" dirty="0">
                <a:latin typeface="Calibri" charset="0"/>
              </a:rPr>
              <a:t>          and local municipality (discussion</a:t>
            </a:r>
          </a:p>
          <a:p>
            <a:r>
              <a:rPr lang="en-US" altLang="ja-JP" sz="2000" dirty="0">
                <a:latin typeface="Calibri" charset="0"/>
              </a:rPr>
              <a:t>           on social infrastructure etc.)</a:t>
            </a:r>
          </a:p>
          <a:p>
            <a:pPr marL="342900" indent="-342900">
              <a:buAutoNum type="arabicParenR" startAt="2"/>
            </a:pPr>
            <a:endParaRPr lang="en-US" altLang="ja-JP" dirty="0">
              <a:latin typeface="Calibri" charset="0"/>
            </a:endParaRPr>
          </a:p>
          <a:p>
            <a:pPr marL="342900" indent="-342900">
              <a:buAutoNum type="arabicParenR" startAt="2"/>
            </a:pPr>
            <a:endParaRPr lang="en-US" altLang="ja-JP" dirty="0">
              <a:latin typeface="Calibri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ja-JP" sz="2000" dirty="0">
                <a:latin typeface="Calibri" charset="0"/>
              </a:rPr>
              <a:t>Decontamination of offsite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Calibri" charset="0"/>
              </a:rPr>
              <a:t>Target: Less than 1mSv/year of additional</a:t>
            </a:r>
          </a:p>
          <a:p>
            <a:r>
              <a:rPr lang="en-US" altLang="ja-JP" sz="2000" dirty="0">
                <a:latin typeface="Calibri" charset="0"/>
              </a:rPr>
              <a:t>             exposure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Calibri" charset="0"/>
              </a:rPr>
              <a:t>Paid by Gov’t: Areas declared Difficult-to-</a:t>
            </a:r>
          </a:p>
          <a:p>
            <a:r>
              <a:rPr lang="en-US" altLang="ja-JP" sz="2000" dirty="0">
                <a:latin typeface="Calibri" charset="0"/>
              </a:rPr>
              <a:t>            return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Calibri" charset="0"/>
              </a:rPr>
              <a:t>Paid by TEPCO: rest</a:t>
            </a:r>
          </a:p>
          <a:p>
            <a:endParaRPr lang="ja-JP" altLang="en-US" dirty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1385"/>
            <a:ext cx="4126581" cy="6096615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5528" y="1641732"/>
            <a:ext cx="711200" cy="4191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0" y="-3110"/>
            <a:ext cx="9144000" cy="594650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altLang="ja-JP" sz="3600" dirty="0" err="1">
                <a:solidFill>
                  <a:schemeClr val="bg1"/>
                </a:solidFill>
                <a:cs typeface="Calibri"/>
              </a:rPr>
              <a:t>Lifting</a:t>
            </a:r>
            <a:r>
              <a:rPr lang="sv-SE" altLang="ja-JP" sz="3600" dirty="0">
                <a:solidFill>
                  <a:schemeClr val="bg1"/>
                </a:solidFill>
                <a:cs typeface="Calibri"/>
              </a:rPr>
              <a:t> </a:t>
            </a:r>
            <a:r>
              <a:rPr lang="sv-SE" altLang="ja-JP" sz="3600" dirty="0" err="1">
                <a:solidFill>
                  <a:schemeClr val="bg1"/>
                </a:solidFill>
                <a:cs typeface="Calibri"/>
              </a:rPr>
              <a:t>of</a:t>
            </a:r>
            <a:r>
              <a:rPr lang="sv-SE" altLang="ja-JP" sz="3600" dirty="0">
                <a:solidFill>
                  <a:schemeClr val="bg1"/>
                </a:solidFill>
                <a:cs typeface="Calibri"/>
              </a:rPr>
              <a:t> orders </a:t>
            </a:r>
            <a:r>
              <a:rPr lang="sv-SE" altLang="ja-JP" sz="3600" dirty="0" err="1">
                <a:solidFill>
                  <a:schemeClr val="bg1"/>
                </a:solidFill>
                <a:cs typeface="Calibri"/>
              </a:rPr>
              <a:t>enabled</a:t>
            </a:r>
            <a:r>
              <a:rPr lang="sv-SE" altLang="ja-JP" sz="3600" dirty="0">
                <a:solidFill>
                  <a:schemeClr val="bg1"/>
                </a:solidFill>
                <a:cs typeface="Calibri"/>
              </a:rPr>
              <a:t> by </a:t>
            </a:r>
            <a:r>
              <a:rPr lang="sv-SE" sz="3600" dirty="0" err="1">
                <a:solidFill>
                  <a:schemeClr val="bg1"/>
                </a:solidFill>
                <a:cs typeface="Calibri"/>
              </a:rPr>
              <a:t>reduced</a:t>
            </a:r>
            <a:r>
              <a:rPr lang="sv-SE" sz="3600" dirty="0">
                <a:solidFill>
                  <a:schemeClr val="bg1"/>
                </a:solidFill>
                <a:cs typeface="Calibri"/>
              </a:rPr>
              <a:t> </a:t>
            </a:r>
            <a:r>
              <a:rPr lang="sv-SE" sz="3600" dirty="0" err="1">
                <a:solidFill>
                  <a:schemeClr val="bg1"/>
                </a:solidFill>
                <a:cs typeface="Calibri"/>
              </a:rPr>
              <a:t>dose</a:t>
            </a:r>
            <a:r>
              <a:rPr lang="sv-SE" sz="3600" dirty="0">
                <a:solidFill>
                  <a:schemeClr val="bg1"/>
                </a:solidFill>
                <a:cs typeface="Calibri"/>
              </a:rPr>
              <a:t> rate</a:t>
            </a:r>
            <a:endParaRPr lang="en-GB" sz="36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0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7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54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5426"/>
            <a:ext cx="9004515" cy="5920777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0" y="7745"/>
            <a:ext cx="9144000" cy="52322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bg1"/>
                </a:solidFill>
              </a:rPr>
              <a:t>Emergency protective actions against radiation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3292902" y="6356362"/>
            <a:ext cx="5453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>
                <a:latin typeface="Calibri" pitchFamily="-84" charset="0"/>
                <a:sym typeface="Wingdings" pitchFamily="-84" charset="2"/>
              </a:rPr>
              <a:t>[SOURCE] T. Homma, JAEA, FNCA Study panel, July 2012</a:t>
            </a:r>
            <a:endParaRPr lang="ja-JP" altLang="en-US" i="1" dirty="0"/>
          </a:p>
        </p:txBody>
      </p:sp>
      <p:sp>
        <p:nvSpPr>
          <p:cNvPr id="7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124668" y="6356362"/>
            <a:ext cx="1019332" cy="501638"/>
          </a:xfrm>
        </p:spPr>
        <p:txBody>
          <a:bodyPr/>
          <a:lstStyle/>
          <a:p>
            <a:fld id="{131656FE-4D10-CC40-B065-6DA751775402}" type="slidenum">
              <a:rPr kumimoji="1" lang="ja-JP" altLang="en-US" sz="3200" smtClean="0">
                <a:solidFill>
                  <a:schemeClr val="tx1"/>
                </a:solidFill>
              </a:rPr>
              <a:t>8</a:t>
            </a:fld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5731012" y="1420847"/>
            <a:ext cx="32106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charset="0"/>
              </a:rPr>
              <a:t>[For reference]</a:t>
            </a:r>
          </a:p>
          <a:p>
            <a:pPr marL="285750" indent="-285750">
              <a:buFont typeface="Wingdings" charset="2"/>
              <a:buChar char="ü"/>
            </a:pPr>
            <a:r>
              <a:rPr lang="en-US" altLang="ja-JP" dirty="0">
                <a:latin typeface="Calibri" charset="0"/>
              </a:rPr>
              <a:t>Natural BG ~2.4mSv/year</a:t>
            </a:r>
          </a:p>
          <a:p>
            <a:pPr marL="285750" indent="-285750">
              <a:buFont typeface="Wingdings" charset="2"/>
              <a:buChar char="ü"/>
            </a:pPr>
            <a:r>
              <a:rPr lang="en-US" altLang="ja-JP" dirty="0">
                <a:latin typeface="Calibri" charset="0"/>
              </a:rPr>
              <a:t>Occupational exposure limit: </a:t>
            </a:r>
          </a:p>
          <a:p>
            <a:r>
              <a:rPr lang="en-US" altLang="ja-JP" dirty="0">
                <a:latin typeface="Calibri" charset="0"/>
              </a:rPr>
              <a:t>     50mSv/year</a:t>
            </a:r>
            <a:endParaRPr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229559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688" y="649149"/>
            <a:ext cx="7939112" cy="3992326"/>
          </a:xfrm>
          <a:prstGeom prst="rect">
            <a:avLst/>
          </a:prstGeom>
        </p:spPr>
      </p:pic>
      <p:sp>
        <p:nvSpPr>
          <p:cNvPr id="7" name="台形 6"/>
          <p:cNvSpPr/>
          <p:nvPr/>
        </p:nvSpPr>
        <p:spPr>
          <a:xfrm>
            <a:off x="365368" y="4124853"/>
            <a:ext cx="1528549" cy="1139589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1342294" y="4053234"/>
            <a:ext cx="306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charset="0"/>
              </a:rPr>
              <a:t>0</a:t>
            </a:r>
            <a:endParaRPr lang="ja-JP" altLang="en-US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0" y="-3110"/>
            <a:ext cx="9144000" cy="594650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 dirty="0" err="1">
                <a:solidFill>
                  <a:schemeClr val="bg1"/>
                </a:solidFill>
                <a:latin typeface="+mn-lt"/>
                <a:cs typeface="Calibri"/>
              </a:rPr>
              <a:t>Return</a:t>
            </a:r>
            <a:r>
              <a:rPr lang="sv-SE" sz="3600" dirty="0">
                <a:solidFill>
                  <a:schemeClr val="bg1"/>
                </a:solidFill>
                <a:latin typeface="+mn-lt"/>
                <a:cs typeface="Calibri"/>
              </a:rPr>
              <a:t> </a:t>
            </a:r>
            <a:r>
              <a:rPr lang="sv-SE" sz="3600" dirty="0" err="1">
                <a:solidFill>
                  <a:schemeClr val="bg1"/>
                </a:solidFill>
                <a:latin typeface="+mn-lt"/>
                <a:cs typeface="Calibri"/>
              </a:rPr>
              <a:t>of</a:t>
            </a:r>
            <a:r>
              <a:rPr lang="sv-SE" sz="3600" dirty="0">
                <a:solidFill>
                  <a:schemeClr val="bg1"/>
                </a:solidFill>
                <a:latin typeface="+mn-lt"/>
                <a:cs typeface="Calibri"/>
              </a:rPr>
              <a:t> </a:t>
            </a:r>
            <a:r>
              <a:rPr lang="sv-SE" sz="3600" dirty="0" err="1">
                <a:solidFill>
                  <a:schemeClr val="bg1"/>
                </a:solidFill>
                <a:latin typeface="+mn-lt"/>
                <a:cs typeface="Calibri"/>
              </a:rPr>
              <a:t>evacuees</a:t>
            </a:r>
            <a:endParaRPr lang="en-GB" sz="3600" dirty="0">
              <a:solidFill>
                <a:schemeClr val="bg1"/>
              </a:solidFill>
              <a:latin typeface="+mn-lt"/>
              <a:cs typeface="Calibri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73973" y="4560426"/>
            <a:ext cx="8796054" cy="233653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 defTabSz="912813">
              <a:lnSpc>
                <a:spcPts val="2475"/>
              </a:lnSpc>
              <a:buFont typeface="Wingdings" charset="0"/>
              <a:buChar char="Ø"/>
            </a:pPr>
            <a:r>
              <a:rPr lang="en-US" altLang="ja-JP" sz="2400" dirty="0">
                <a:latin typeface="Calibri" charset="0"/>
              </a:rPr>
              <a:t>Difficulties</a:t>
            </a:r>
          </a:p>
          <a:p>
            <a:pPr marL="742950" lvl="1" indent="-285750" defTabSz="912813">
              <a:lnSpc>
                <a:spcPts val="2475"/>
              </a:lnSpc>
              <a:buFont typeface="Wingdings" charset="0"/>
              <a:buChar char="ü"/>
            </a:pPr>
            <a:r>
              <a:rPr lang="en-US" altLang="ja-JP" sz="2400" dirty="0">
                <a:latin typeface="Calibri" charset="0"/>
              </a:rPr>
              <a:t>Anxiety about health risk</a:t>
            </a:r>
          </a:p>
          <a:p>
            <a:pPr marL="742950" lvl="1" indent="-285750" defTabSz="912813">
              <a:lnSpc>
                <a:spcPts val="2475"/>
              </a:lnSpc>
              <a:buFont typeface="Wingdings" charset="0"/>
              <a:buChar char="ü"/>
            </a:pPr>
            <a:r>
              <a:rPr lang="en-US" altLang="ja-JP" sz="2400" dirty="0">
                <a:latin typeface="Calibri" charset="0"/>
              </a:rPr>
              <a:t>Job</a:t>
            </a:r>
          </a:p>
          <a:p>
            <a:pPr marL="742950" lvl="1" indent="-285750" defTabSz="912813">
              <a:lnSpc>
                <a:spcPts val="2475"/>
              </a:lnSpc>
              <a:buFont typeface="Wingdings" charset="0"/>
              <a:buChar char="ü"/>
            </a:pPr>
            <a:r>
              <a:rPr lang="en-US" altLang="ja-JP" sz="2400" dirty="0">
                <a:latin typeface="Calibri" charset="0"/>
              </a:rPr>
              <a:t>Infrastructure (hospital, school, shop, administrative services…)</a:t>
            </a:r>
          </a:p>
          <a:p>
            <a:pPr marL="285750" indent="-285750" defTabSz="912813">
              <a:lnSpc>
                <a:spcPts val="2475"/>
              </a:lnSpc>
              <a:buFont typeface="Wingdings" charset="2"/>
              <a:buChar char="Ø"/>
            </a:pPr>
            <a:r>
              <a:rPr lang="en-US" altLang="ja-JP" sz="2400" dirty="0"/>
              <a:t>(Chernobyl) </a:t>
            </a:r>
            <a:r>
              <a:rPr lang="en-US" altLang="ja-JP" sz="2400" dirty="0" smtClean="0"/>
              <a:t>Land </a:t>
            </a:r>
            <a:r>
              <a:rPr lang="en-US" altLang="ja-JP" sz="2400" dirty="0"/>
              <a:t>contamination by Pu…“return of the population to the exclusion zone is impossible” </a:t>
            </a:r>
            <a:r>
              <a:rPr lang="en-US" altLang="ja-JP" sz="1600" dirty="0"/>
              <a:t>(State Nuclear Regulatory Inspectorate of Ukraine)</a:t>
            </a:r>
            <a:endParaRPr lang="en-US" altLang="ja-JP" sz="1600" dirty="0">
              <a:latin typeface="Calibri" charset="0"/>
            </a:endParaRPr>
          </a:p>
        </p:txBody>
      </p:sp>
      <p:sp>
        <p:nvSpPr>
          <p:cNvPr id="11" name="スライド番号プレースホルダー 1"/>
          <p:cNvSpPr txBox="1">
            <a:spLocks/>
          </p:cNvSpPr>
          <p:nvPr/>
        </p:nvSpPr>
        <p:spPr>
          <a:xfrm>
            <a:off x="8124668" y="6356362"/>
            <a:ext cx="1019332" cy="5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4572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1656FE-4D10-CC40-B065-6DA751775402}" type="slidenum">
              <a:rPr lang="ja-JP" altLang="en-US" sz="3200" smtClean="0">
                <a:solidFill>
                  <a:schemeClr val="tx1"/>
                </a:solidFill>
              </a:rPr>
              <a:pPr/>
              <a:t>9</a:t>
            </a:fld>
            <a:endParaRPr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-1" y="6493481"/>
            <a:ext cx="351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/>
              <a:t>A. Omoto, </a:t>
            </a:r>
            <a:r>
              <a:rPr lang="en-US" altLang="ja-JP" i="1" dirty="0" err="1"/>
              <a:t>Titech</a:t>
            </a:r>
            <a:r>
              <a:rPr lang="en-US" altLang="ja-JP" i="1" dirty="0"/>
              <a:t>, 6Dec2017@CBRN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166124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4608</TotalTime>
  <Words>2215</Words>
  <Application>Microsoft Macintosh PowerPoint</Application>
  <PresentationFormat>画面に合わせる (4:3)</PresentationFormat>
  <Paragraphs>397</Paragraphs>
  <Slides>31</Slides>
  <Notes>11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31</vt:i4>
      </vt:variant>
    </vt:vector>
  </HeadingPairs>
  <TitlesOfParts>
    <vt:vector size="39" baseType="lpstr">
      <vt:lpstr>Arial</vt:lpstr>
      <vt:lpstr>Calibri</vt:lpstr>
      <vt:lpstr>Mangal</vt:lpstr>
      <vt:lpstr>ＭＳ Ｐゴシック</vt:lpstr>
      <vt:lpstr>Symbol</vt:lpstr>
      <vt:lpstr>Wingdings</vt:lpstr>
      <vt:lpstr>ヒラギノ角ゴ Pro W3</vt:lpstr>
      <vt:lpstr>ホワイト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SHAMISEN PROJECT (EC, 2015 Dec~)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Safety goals</vt:lpstr>
      <vt:lpstr>Safety goal is expected to address…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Titech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尾本 彰</dc:creator>
  <cp:lastModifiedBy>Microsoft Office ユーザー</cp:lastModifiedBy>
  <cp:revision>354</cp:revision>
  <cp:lastPrinted>2017-11-28T07:11:48Z</cp:lastPrinted>
  <dcterms:created xsi:type="dcterms:W3CDTF">2015-04-08T03:31:58Z</dcterms:created>
  <dcterms:modified xsi:type="dcterms:W3CDTF">2017-12-06T10:14:19Z</dcterms:modified>
</cp:coreProperties>
</file>