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wmf" ContentType="image/x-wm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7" r:id="rId2"/>
    <p:sldId id="261" r:id="rId3"/>
    <p:sldId id="266" r:id="rId4"/>
    <p:sldId id="262" r:id="rId5"/>
    <p:sldId id="263" r:id="rId6"/>
    <p:sldId id="287" r:id="rId7"/>
    <p:sldId id="264" r:id="rId8"/>
    <p:sldId id="265" r:id="rId9"/>
    <p:sldId id="267" r:id="rId10"/>
    <p:sldId id="268" r:id="rId11"/>
    <p:sldId id="269" r:id="rId12"/>
    <p:sldId id="270" r:id="rId13"/>
    <p:sldId id="275" r:id="rId14"/>
    <p:sldId id="277" r:id="rId15"/>
    <p:sldId id="278" r:id="rId16"/>
    <p:sldId id="279" r:id="rId17"/>
    <p:sldId id="280" r:id="rId18"/>
    <p:sldId id="260" r:id="rId19"/>
    <p:sldId id="281" r:id="rId20"/>
    <p:sldId id="271" r:id="rId21"/>
    <p:sldId id="282" r:id="rId22"/>
    <p:sldId id="283" r:id="rId23"/>
    <p:sldId id="284" r:id="rId24"/>
    <p:sldId id="285" r:id="rId25"/>
    <p:sldId id="286" r:id="rId26"/>
    <p:sldId id="27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0"/>
    <p:restoredTop sz="94715"/>
  </p:normalViewPr>
  <p:slideViewPr>
    <p:cSldViewPr snapToGrid="0" snapToObjects="1">
      <p:cViewPr>
        <p:scale>
          <a:sx n="72" d="100"/>
          <a:sy n="72" d="100"/>
        </p:scale>
        <p:origin x="105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BAE91-7EE1-8141-B7BD-E246A8AFC815}" type="datetimeFigureOut">
              <a:rPr lang="en-US" smtClean="0"/>
              <a:t>12/6/17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E6204-12B1-CF4F-BDDF-2FBE3329C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09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Date Placeholder 3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FECEE09D-6118-6940-8302-D391F7A74628}" type="datetime1">
              <a:rPr lang="tr-TR" altLang="en-US"/>
              <a:pPr>
                <a:spcBef>
                  <a:spcPct val="0"/>
                </a:spcBef>
              </a:pPr>
              <a:t>6.12.2017</a:t>
            </a:fld>
            <a:endParaRPr lang="tr-TR" alt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45437" cy="3060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432" tIns="45716" rIns="91432" bIns="45716"/>
          <a:lstStyle/>
          <a:p>
            <a:endParaRPr lang="es-ES_tradnl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9145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7469-1E2B-9943-884F-DBF29B52C89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81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3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5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66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1200" y="228600"/>
            <a:ext cx="85344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51200" y="1600200"/>
            <a:ext cx="4165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600200"/>
            <a:ext cx="4165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203201" y="6248400"/>
            <a:ext cx="2535767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3200" b="0"/>
            </a:lvl1pPr>
          </a:lstStyle>
          <a:p>
            <a:pPr>
              <a:defRPr/>
            </a:pPr>
            <a:fld id="{3358D77B-7071-134E-979C-6BB00DD88959}" type="datetime1">
              <a:rPr lang="tr-TR" altLang="en-US"/>
              <a:pPr>
                <a:defRPr/>
              </a:pPr>
              <a:t>6.12.2017</a:t>
            </a:fld>
            <a:endParaRPr lang="tr-TR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3200" b="0"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45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3200" b="0"/>
            </a:lvl1pPr>
          </a:lstStyle>
          <a:p>
            <a:pPr>
              <a:defRPr/>
            </a:pPr>
            <a:fld id="{E7EA0E4D-C325-7346-B879-456E21C0949E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825243851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1200" y="228600"/>
            <a:ext cx="85344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51200" y="1600200"/>
            <a:ext cx="8534400" cy="4495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203201" y="6248400"/>
            <a:ext cx="2535767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3200" b="0"/>
            </a:lvl1pPr>
          </a:lstStyle>
          <a:p>
            <a:pPr>
              <a:defRPr/>
            </a:pPr>
            <a:fld id="{2A7EBB07-8194-924E-BEBD-D8EF1D8B71B8}" type="datetime1">
              <a:rPr lang="tr-TR" altLang="en-US"/>
              <a:pPr>
                <a:defRPr/>
              </a:pPr>
              <a:t>6.12.2017</a:t>
            </a:fld>
            <a:endParaRPr lang="tr-TR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3200" b="0"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45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3200" b="0"/>
            </a:lvl1pPr>
          </a:lstStyle>
          <a:p>
            <a:pPr>
              <a:defRPr/>
            </a:pPr>
            <a:fld id="{257320E9-0C97-8143-842B-118FAFD6F180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03699745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33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9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77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275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0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4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66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26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1C5F3-18C6-DC40-91C2-95286FC1151B}" type="datetimeFigureOut">
              <a:rPr lang="en-US" smtClean="0"/>
              <a:t>12/6/17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770A6-629A-564E-A2BD-4D69FF9A3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72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jpeg"/><Relationship Id="rId12" Type="http://schemas.openxmlformats.org/officeDocument/2006/relationships/image" Target="../media/image26.jpeg"/><Relationship Id="rId13" Type="http://schemas.openxmlformats.org/officeDocument/2006/relationships/image" Target="../media/image27.jpeg"/><Relationship Id="rId14" Type="http://schemas.openxmlformats.org/officeDocument/2006/relationships/image" Target="../media/image28.jpeg"/><Relationship Id="rId15" Type="http://schemas.openxmlformats.org/officeDocument/2006/relationships/image" Target="../media/image29.jpeg"/><Relationship Id="rId16" Type="http://schemas.openxmlformats.org/officeDocument/2006/relationships/image" Target="../media/image30.jpeg"/><Relationship Id="rId17" Type="http://schemas.openxmlformats.org/officeDocument/2006/relationships/image" Target="../media/image31.jpeg"/><Relationship Id="rId18" Type="http://schemas.openxmlformats.org/officeDocument/2006/relationships/image" Target="../media/image32.tiff"/><Relationship Id="rId19" Type="http://schemas.openxmlformats.org/officeDocument/2006/relationships/image" Target="../media/image3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8" Type="http://schemas.openxmlformats.org/officeDocument/2006/relationships/image" Target="../media/image22.jpeg"/><Relationship Id="rId9" Type="http://schemas.openxmlformats.org/officeDocument/2006/relationships/image" Target="../media/image23.jpeg"/><Relationship Id="rId10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4" Type="http://schemas.openxmlformats.org/officeDocument/2006/relationships/image" Target="../media/image36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wmf"/><Relationship Id="rId3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wmf"/><Relationship Id="rId3" Type="http://schemas.openxmlformats.org/officeDocument/2006/relationships/image" Target="../media/image4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tiff"/><Relationship Id="rId3" Type="http://schemas.openxmlformats.org/officeDocument/2006/relationships/image" Target="../media/image43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tiff"/><Relationship Id="rId3" Type="http://schemas.openxmlformats.org/officeDocument/2006/relationships/image" Target="../media/image45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jpeg"/><Relationship Id="rId7" Type="http://schemas.openxmlformats.org/officeDocument/2006/relationships/image" Target="../media/image51.png"/><Relationship Id="rId8" Type="http://schemas.openxmlformats.org/officeDocument/2006/relationships/image" Target="../media/image52.png"/><Relationship Id="rId9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92200" y="1965797"/>
            <a:ext cx="9499374" cy="1852577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60000"/>
              </a:lnSpc>
              <a:buFont typeface="Arial" charset="0"/>
              <a:buNone/>
            </a:pPr>
            <a:r>
              <a:rPr lang="tr-TR" altLang="en-US" sz="4000" b="1" dirty="0">
                <a:solidFill>
                  <a:srgbClr val="CC0000"/>
                </a:solidFill>
                <a:latin typeface="Verdana" charset="0"/>
                <a:ea typeface="ＭＳ Ｐゴシック" charset="-128"/>
              </a:rPr>
              <a:t>BİYOLOJİK ALGILAMA </a:t>
            </a:r>
            <a:r>
              <a:rPr lang="tr-TR" altLang="en-US" sz="4000" b="1" dirty="0" smtClean="0">
                <a:solidFill>
                  <a:srgbClr val="CC0000"/>
                </a:solidFill>
                <a:latin typeface="Verdana" charset="0"/>
                <a:ea typeface="ＭＳ Ｐゴシック" charset="-128"/>
              </a:rPr>
              <a:t>: UZAKTAN TESPİT SİSTEMLERİ</a:t>
            </a:r>
            <a:endParaRPr lang="tr-TR" altLang="en-US" b="1" dirty="0">
              <a:solidFill>
                <a:schemeClr val="hlink"/>
              </a:solidFill>
              <a:latin typeface="Verdana" charset="0"/>
              <a:ea typeface="ＭＳ Ｐゴシック" charset="-128"/>
            </a:endParaRPr>
          </a:p>
        </p:txBody>
      </p:sp>
      <p:grpSp>
        <p:nvGrpSpPr>
          <p:cNvPr id="26626" name="Group 10"/>
          <p:cNvGrpSpPr>
            <a:grpSpLocks/>
          </p:cNvGrpSpPr>
          <p:nvPr/>
        </p:nvGrpSpPr>
        <p:grpSpPr bwMode="auto">
          <a:xfrm>
            <a:off x="444500" y="283265"/>
            <a:ext cx="1299553" cy="1315086"/>
            <a:chOff x="2789" y="1979"/>
            <a:chExt cx="1361" cy="1270"/>
          </a:xfrm>
        </p:grpSpPr>
        <p:pic>
          <p:nvPicPr>
            <p:cNvPr id="26627" name="Picture 8" descr="biohazard_symbo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5" y="2069"/>
              <a:ext cx="1134" cy="1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28" name="Rectangle 9"/>
            <p:cNvSpPr>
              <a:spLocks noChangeArrowheads="1"/>
            </p:cNvSpPr>
            <p:nvPr/>
          </p:nvSpPr>
          <p:spPr bwMode="auto">
            <a:xfrm>
              <a:off x="2789" y="1979"/>
              <a:ext cx="1361" cy="127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3200">
                <a:latin typeface="Arial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908808" y="4240405"/>
            <a:ext cx="45842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Prof. Dr. Hüseyin Avni ÖKTEM</a:t>
            </a:r>
          </a:p>
          <a:p>
            <a:pPr algn="ctr"/>
            <a:r>
              <a:rPr lang="en-US" sz="2800" b="1" dirty="0" smtClean="0"/>
              <a:t>O.D.T.Ü </a:t>
            </a:r>
            <a:r>
              <a:rPr lang="en-US" sz="2800" b="1" dirty="0" smtClean="0"/>
              <a:t>– </a:t>
            </a:r>
            <a:r>
              <a:rPr lang="en-US" sz="2800" b="1" dirty="0" err="1" smtClean="0"/>
              <a:t>NANObiz</a:t>
            </a:r>
            <a:r>
              <a:rPr lang="en-US" sz="2800" b="1" dirty="0" smtClean="0"/>
              <a:t> Ltd. </a:t>
            </a:r>
            <a:endParaRPr lang="en-US" sz="2800" b="1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047" y="283265"/>
            <a:ext cx="2349054" cy="1607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2209" y="5616543"/>
            <a:ext cx="32593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ULUSLARARASI KBRN KONGRESİ</a:t>
            </a:r>
          </a:p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5-7 ARALIK 2017</a:t>
            </a:r>
          </a:p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AFAD-ANKARA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011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ea typeface="ＭＳ Ｐゴシック" charset="-128"/>
              </a:rPr>
              <a:t>BHM ALGILAMA ALGORİTMASI</a:t>
            </a:r>
          </a:p>
        </p:txBody>
      </p:sp>
      <p:sp>
        <p:nvSpPr>
          <p:cNvPr id="8" name="87 Cheurón"/>
          <p:cNvSpPr>
            <a:spLocks noChangeArrowheads="1"/>
          </p:cNvSpPr>
          <p:nvPr/>
        </p:nvSpPr>
        <p:spPr bwMode="auto">
          <a:xfrm>
            <a:off x="8183564" y="2882901"/>
            <a:ext cx="2325687" cy="1065213"/>
          </a:xfrm>
          <a:prstGeom prst="chevron">
            <a:avLst>
              <a:gd name="adj" fmla="val 42215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s-ES" sz="1200">
              <a:latin typeface="Calibri" pitchFamily="34" charset="0"/>
            </a:endParaRPr>
          </a:p>
        </p:txBody>
      </p:sp>
      <p:grpSp>
        <p:nvGrpSpPr>
          <p:cNvPr id="34819" name="74 Grupo"/>
          <p:cNvGrpSpPr>
            <a:grpSpLocks/>
          </p:cNvGrpSpPr>
          <p:nvPr/>
        </p:nvGrpSpPr>
        <p:grpSpPr bwMode="auto">
          <a:xfrm>
            <a:off x="1919288" y="4178301"/>
            <a:ext cx="8640762" cy="474663"/>
            <a:chOff x="2033566" y="2223425"/>
            <a:chExt cx="450345" cy="143843"/>
          </a:xfrm>
        </p:grpSpPr>
        <p:sp>
          <p:nvSpPr>
            <p:cNvPr id="16" name="157 Pentágono"/>
            <p:cNvSpPr/>
            <p:nvPr/>
          </p:nvSpPr>
          <p:spPr>
            <a:xfrm>
              <a:off x="2033566" y="2223425"/>
              <a:ext cx="450345" cy="143843"/>
            </a:xfrm>
            <a:prstGeom prst="homePlate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ES_tradnl" sz="1100"/>
            </a:p>
          </p:txBody>
        </p:sp>
        <p:sp>
          <p:nvSpPr>
            <p:cNvPr id="34833" name="73 CuadroTexto"/>
            <p:cNvSpPr txBox="1">
              <a:spLocks noChangeArrowheads="1"/>
            </p:cNvSpPr>
            <p:nvPr/>
          </p:nvSpPr>
          <p:spPr bwMode="auto">
            <a:xfrm>
              <a:off x="2050051" y="2223427"/>
              <a:ext cx="433860" cy="121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2000"/>
                <a:t>SÜRE ????</a:t>
              </a:r>
              <a:endParaRPr lang="es-ES_tradnl" altLang="en-US" sz="2000"/>
            </a:p>
          </p:txBody>
        </p:sp>
      </p:grpSp>
      <p:sp>
        <p:nvSpPr>
          <p:cNvPr id="29" name="87 Cheurón"/>
          <p:cNvSpPr/>
          <p:nvPr/>
        </p:nvSpPr>
        <p:spPr bwMode="auto">
          <a:xfrm>
            <a:off x="1847851" y="2882901"/>
            <a:ext cx="2011363" cy="1065213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34821" name="88 CuadroTexto"/>
          <p:cNvSpPr txBox="1">
            <a:spLocks noChangeArrowheads="1"/>
          </p:cNvSpPr>
          <p:nvPr/>
        </p:nvSpPr>
        <p:spPr bwMode="auto">
          <a:xfrm>
            <a:off x="2279650" y="3098801"/>
            <a:ext cx="1169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000"/>
              <a:t>Örnek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000"/>
              <a:t>Toplama</a:t>
            </a:r>
            <a:endParaRPr lang="es-ES" altLang="en-US" sz="2000"/>
          </a:p>
        </p:txBody>
      </p:sp>
      <p:sp>
        <p:nvSpPr>
          <p:cNvPr id="31" name="87 Cheurón"/>
          <p:cNvSpPr>
            <a:spLocks noChangeArrowheads="1"/>
          </p:cNvSpPr>
          <p:nvPr/>
        </p:nvSpPr>
        <p:spPr bwMode="auto">
          <a:xfrm>
            <a:off x="3648075" y="2897188"/>
            <a:ext cx="2427288" cy="1065212"/>
          </a:xfrm>
          <a:prstGeom prst="chevron">
            <a:avLst>
              <a:gd name="adj" fmla="val 33198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s-ES" sz="1200">
              <a:latin typeface="Calibri" pitchFamily="34" charset="0"/>
            </a:endParaRPr>
          </a:p>
        </p:txBody>
      </p:sp>
      <p:sp>
        <p:nvSpPr>
          <p:cNvPr id="34823" name="88 CuadroTexto"/>
          <p:cNvSpPr txBox="1">
            <a:spLocks noChangeArrowheads="1"/>
          </p:cNvSpPr>
          <p:nvPr/>
        </p:nvSpPr>
        <p:spPr bwMode="auto">
          <a:xfrm>
            <a:off x="4198938" y="3124201"/>
            <a:ext cx="16176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000"/>
              <a:t>Örnek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000"/>
              <a:t>hazırlama</a:t>
            </a:r>
            <a:endParaRPr lang="es-ES" altLang="en-US" sz="2000"/>
          </a:p>
        </p:txBody>
      </p:sp>
      <p:sp>
        <p:nvSpPr>
          <p:cNvPr id="38" name="87 Cheurón"/>
          <p:cNvSpPr>
            <a:spLocks noChangeArrowheads="1"/>
          </p:cNvSpPr>
          <p:nvPr/>
        </p:nvSpPr>
        <p:spPr bwMode="auto">
          <a:xfrm>
            <a:off x="6024563" y="2882901"/>
            <a:ext cx="2163762" cy="1065213"/>
          </a:xfrm>
          <a:prstGeom prst="chevron">
            <a:avLst>
              <a:gd name="adj" fmla="val 33198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s-ES" sz="1200">
              <a:latin typeface="Calibri" pitchFamily="34" charset="0"/>
            </a:endParaRPr>
          </a:p>
        </p:txBody>
      </p:sp>
      <p:sp>
        <p:nvSpPr>
          <p:cNvPr id="34825" name="88 CuadroTexto"/>
          <p:cNvSpPr txBox="1">
            <a:spLocks noChangeArrowheads="1"/>
          </p:cNvSpPr>
          <p:nvPr/>
        </p:nvSpPr>
        <p:spPr bwMode="auto">
          <a:xfrm>
            <a:off x="6311901" y="3170238"/>
            <a:ext cx="1617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400"/>
              <a:t>TESPİT</a:t>
            </a:r>
            <a:endParaRPr lang="es-ES" altLang="en-US" sz="2400"/>
          </a:p>
        </p:txBody>
      </p:sp>
      <p:sp>
        <p:nvSpPr>
          <p:cNvPr id="34826" name="88 CuadroTexto"/>
          <p:cNvSpPr txBox="1">
            <a:spLocks noChangeArrowheads="1"/>
          </p:cNvSpPr>
          <p:nvPr/>
        </p:nvSpPr>
        <p:spPr bwMode="auto">
          <a:xfrm>
            <a:off x="8543926" y="3170238"/>
            <a:ext cx="1617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400"/>
              <a:t>TEŞHİS</a:t>
            </a:r>
            <a:endParaRPr lang="es-ES" altLang="en-US" sz="2400"/>
          </a:p>
        </p:txBody>
      </p:sp>
      <p:sp>
        <p:nvSpPr>
          <p:cNvPr id="44" name="TextBox 43"/>
          <p:cNvSpPr txBox="1"/>
          <p:nvPr/>
        </p:nvSpPr>
        <p:spPr>
          <a:xfrm>
            <a:off x="3143251" y="2306638"/>
            <a:ext cx="7045325" cy="368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4F81BD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ea typeface="ＭＳ Ｐゴシック" charset="0"/>
              </a:rPr>
              <a:t>LABORATUVAR</a:t>
            </a:r>
          </a:p>
        </p:txBody>
      </p:sp>
      <p:sp>
        <p:nvSpPr>
          <p:cNvPr id="34828" name="TextBox 44"/>
          <p:cNvSpPr txBox="1">
            <a:spLocks noChangeArrowheads="1"/>
          </p:cNvSpPr>
          <p:nvPr/>
        </p:nvSpPr>
        <p:spPr bwMode="auto">
          <a:xfrm>
            <a:off x="1992314" y="1773238"/>
            <a:ext cx="8207375" cy="368300"/>
          </a:xfrm>
          <a:prstGeom prst="rect">
            <a:avLst/>
          </a:prstGeom>
          <a:solidFill>
            <a:srgbClr val="C0504D"/>
          </a:solidFill>
          <a:ln w="9525">
            <a:solidFill>
              <a:srgbClr val="4F81BD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SAHA              </a:t>
            </a:r>
          </a:p>
        </p:txBody>
      </p:sp>
      <p:cxnSp>
        <p:nvCxnSpPr>
          <p:cNvPr id="47" name="Elbow Connector 46"/>
          <p:cNvCxnSpPr>
            <a:stCxn id="29" idx="0"/>
          </p:cNvCxnSpPr>
          <p:nvPr/>
        </p:nvCxnSpPr>
        <p:spPr>
          <a:xfrm rot="5400000" flipH="1" flipV="1">
            <a:off x="2687441" y="2427089"/>
            <a:ext cx="355601" cy="556024"/>
          </a:xfrm>
          <a:prstGeom prst="bentConnector2">
            <a:avLst/>
          </a:prstGeom>
          <a:ln w="28575" cmpd="sng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30" name="TextBox 65"/>
          <p:cNvSpPr txBox="1">
            <a:spLocks noChangeArrowheads="1"/>
          </p:cNvSpPr>
          <p:nvPr/>
        </p:nvSpPr>
        <p:spPr bwMode="auto">
          <a:xfrm>
            <a:off x="3216276" y="5373689"/>
            <a:ext cx="50577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Arial" charset="0"/>
              </a:rPr>
              <a:t>YENİ NESİL TEKNOLOJİLER</a:t>
            </a:r>
          </a:p>
        </p:txBody>
      </p:sp>
    </p:spTree>
    <p:extLst>
      <p:ext uri="{BB962C8B-B14F-4D97-AF65-F5344CB8AC3E}">
        <p14:creationId xmlns:p14="http://schemas.microsoft.com/office/powerpoint/2010/main" val="58694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91 Cheurón"/>
          <p:cNvSpPr>
            <a:spLocks noChangeArrowheads="1"/>
          </p:cNvSpPr>
          <p:nvPr/>
        </p:nvSpPr>
        <p:spPr bwMode="auto">
          <a:xfrm>
            <a:off x="6177099" y="1049980"/>
            <a:ext cx="1769927" cy="1066158"/>
          </a:xfrm>
          <a:prstGeom prst="chevron">
            <a:avLst>
              <a:gd name="adj" fmla="val 33221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n-GB" sz="1200">
              <a:latin typeface="Calibri" pitchFamily="34" charset="0"/>
              <a:cs typeface="ＭＳ Ｐゴシック" charset="0"/>
            </a:endParaRPr>
          </a:p>
        </p:txBody>
      </p:sp>
      <p:sp>
        <p:nvSpPr>
          <p:cNvPr id="35843" name="45 CuadroTexto"/>
          <p:cNvSpPr txBox="1">
            <a:spLocks noChangeArrowheads="1"/>
          </p:cNvSpPr>
          <p:nvPr/>
        </p:nvSpPr>
        <p:spPr bwMode="auto">
          <a:xfrm>
            <a:off x="6480057" y="1270784"/>
            <a:ext cx="110660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Örneklerin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Laboratuvara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intikali</a:t>
            </a:r>
            <a:endParaRPr lang="es-ES_tradnl" altLang="en-US" sz="110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en-US" sz="1100"/>
          </a:p>
        </p:txBody>
      </p:sp>
      <p:sp>
        <p:nvSpPr>
          <p:cNvPr id="97" name="96 Cheurón"/>
          <p:cNvSpPr>
            <a:spLocks noChangeArrowheads="1"/>
          </p:cNvSpPr>
          <p:nvPr/>
        </p:nvSpPr>
        <p:spPr bwMode="auto">
          <a:xfrm>
            <a:off x="7709321" y="1062036"/>
            <a:ext cx="1882354" cy="1039813"/>
          </a:xfrm>
          <a:prstGeom prst="chevron">
            <a:avLst>
              <a:gd name="adj" fmla="val 38006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s-ES_tradnl" sz="1200" dirty="0">
              <a:latin typeface="Calibri" pitchFamily="34" charset="0"/>
              <a:cs typeface="ＭＳ Ｐゴシック" charset="0"/>
            </a:endParaRPr>
          </a:p>
        </p:txBody>
      </p:sp>
      <p:sp>
        <p:nvSpPr>
          <p:cNvPr id="35845" name="45 CuadroTexto"/>
          <p:cNvSpPr txBox="1">
            <a:spLocks noChangeArrowheads="1"/>
          </p:cNvSpPr>
          <p:nvPr/>
        </p:nvSpPr>
        <p:spPr bwMode="auto">
          <a:xfrm>
            <a:off x="8227684" y="1212708"/>
            <a:ext cx="1398916" cy="254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100"/>
          </a:p>
        </p:txBody>
      </p:sp>
      <p:sp>
        <p:nvSpPr>
          <p:cNvPr id="88" name="87 Cheurón"/>
          <p:cNvSpPr>
            <a:spLocks noChangeArrowheads="1"/>
          </p:cNvSpPr>
          <p:nvPr/>
        </p:nvSpPr>
        <p:spPr bwMode="auto">
          <a:xfrm>
            <a:off x="4166889" y="1076325"/>
            <a:ext cx="1259186" cy="1039814"/>
          </a:xfrm>
          <a:prstGeom prst="chevron">
            <a:avLst>
              <a:gd name="adj" fmla="val 31341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s-ES" sz="1200">
              <a:latin typeface="Calibri" pitchFamily="34" charset="0"/>
              <a:cs typeface="ＭＳ Ｐゴシック" charset="0"/>
            </a:endParaRPr>
          </a:p>
        </p:txBody>
      </p:sp>
      <p:grpSp>
        <p:nvGrpSpPr>
          <p:cNvPr id="35847" name="Group 10"/>
          <p:cNvGrpSpPr>
            <a:grpSpLocks/>
          </p:cNvGrpSpPr>
          <p:nvPr/>
        </p:nvGrpSpPr>
        <p:grpSpPr bwMode="auto">
          <a:xfrm>
            <a:off x="9370014" y="1062152"/>
            <a:ext cx="1780586" cy="1044462"/>
            <a:chOff x="5003" y="768"/>
            <a:chExt cx="768" cy="674"/>
          </a:xfrm>
        </p:grpSpPr>
        <p:sp>
          <p:nvSpPr>
            <p:cNvPr id="101" name="100 Cheurón"/>
            <p:cNvSpPr>
              <a:spLocks noChangeArrowheads="1"/>
            </p:cNvSpPr>
            <p:nvPr/>
          </p:nvSpPr>
          <p:spPr bwMode="auto">
            <a:xfrm>
              <a:off x="5003" y="768"/>
              <a:ext cx="768" cy="674"/>
            </a:xfrm>
            <a:prstGeom prst="chevron">
              <a:avLst>
                <a:gd name="adj" fmla="val 32939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s-ES" sz="1200">
                <a:latin typeface="Calibri" pitchFamily="34" charset="0"/>
                <a:cs typeface="ＭＳ Ｐゴシック" charset="0"/>
              </a:endParaRPr>
            </a:p>
          </p:txBody>
        </p:sp>
        <p:sp>
          <p:nvSpPr>
            <p:cNvPr id="35880" name="45 CuadroTexto"/>
            <p:cNvSpPr txBox="1">
              <a:spLocks noChangeArrowheads="1"/>
            </p:cNvSpPr>
            <p:nvPr/>
          </p:nvSpPr>
          <p:spPr bwMode="auto">
            <a:xfrm>
              <a:off x="5099" y="976"/>
              <a:ext cx="661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100"/>
                <a:t>Geri bildirim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100"/>
                <a:t>Tedbirler</a:t>
              </a:r>
              <a:endParaRPr lang="es-ES" altLang="en-US" sz="1100"/>
            </a:p>
          </p:txBody>
        </p:sp>
      </p:grpSp>
      <p:sp>
        <p:nvSpPr>
          <p:cNvPr id="35848" name="73 CuadroTexto"/>
          <p:cNvSpPr txBox="1">
            <a:spLocks noChangeArrowheads="1"/>
          </p:cNvSpPr>
          <p:nvPr/>
        </p:nvSpPr>
        <p:spPr bwMode="auto">
          <a:xfrm>
            <a:off x="4119066" y="2096946"/>
            <a:ext cx="100220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1 saat</a:t>
            </a:r>
            <a:endParaRPr lang="es-ES_tradnl" altLang="en-US" sz="1100" dirty="0"/>
          </a:p>
        </p:txBody>
      </p:sp>
      <p:sp>
        <p:nvSpPr>
          <p:cNvPr id="35849" name="45 CuadroTexto"/>
          <p:cNvSpPr txBox="1">
            <a:spLocks noChangeArrowheads="1"/>
          </p:cNvSpPr>
          <p:nvPr/>
        </p:nvSpPr>
        <p:spPr bwMode="auto">
          <a:xfrm>
            <a:off x="8000036" y="1099992"/>
            <a:ext cx="131696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en-US" sz="11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 dirty="0"/>
              <a:t>Laboratuvar analizleri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 dirty="0"/>
              <a:t>(100% doğrulama)</a:t>
            </a:r>
            <a:endParaRPr lang="es-ES" altLang="en-US" sz="1100" dirty="0"/>
          </a:p>
        </p:txBody>
      </p:sp>
      <p:sp>
        <p:nvSpPr>
          <p:cNvPr id="2" name="87 Cheurón"/>
          <p:cNvSpPr/>
          <p:nvPr/>
        </p:nvSpPr>
        <p:spPr bwMode="auto">
          <a:xfrm>
            <a:off x="1635878" y="1099992"/>
            <a:ext cx="1563198" cy="955822"/>
          </a:xfrm>
          <a:prstGeom prst="chevron">
            <a:avLst>
              <a:gd name="adj" fmla="val 3538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35851" name="88 CuadroTexto"/>
          <p:cNvSpPr txBox="1">
            <a:spLocks noChangeArrowheads="1"/>
          </p:cNvSpPr>
          <p:nvPr/>
        </p:nvSpPr>
        <p:spPr bwMode="auto">
          <a:xfrm>
            <a:off x="2004238" y="1269269"/>
            <a:ext cx="1037543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 dirty="0"/>
              <a:t>Biyolojik saldırı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 dirty="0"/>
              <a:t>Bildirimi/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 dirty="0"/>
              <a:t>tespiti</a:t>
            </a:r>
            <a:endParaRPr lang="es-ES" altLang="en-US" sz="1100" dirty="0"/>
          </a:p>
        </p:txBody>
      </p:sp>
      <p:sp>
        <p:nvSpPr>
          <p:cNvPr id="3" name="87 Cheurón"/>
          <p:cNvSpPr>
            <a:spLocks noChangeArrowheads="1"/>
          </p:cNvSpPr>
          <p:nvPr/>
        </p:nvSpPr>
        <p:spPr bwMode="auto">
          <a:xfrm>
            <a:off x="2961277" y="1062036"/>
            <a:ext cx="1456737" cy="1039813"/>
          </a:xfrm>
          <a:prstGeom prst="chevron">
            <a:avLst>
              <a:gd name="adj" fmla="val 34850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s-ES" sz="1200">
              <a:latin typeface="Calibri" pitchFamily="34" charset="0"/>
              <a:cs typeface="ＭＳ Ｐゴシック" charset="0"/>
            </a:endParaRPr>
          </a:p>
        </p:txBody>
      </p:sp>
      <p:sp>
        <p:nvSpPr>
          <p:cNvPr id="35853" name="88 CuadroTexto"/>
          <p:cNvSpPr txBox="1">
            <a:spLocks noChangeArrowheads="1"/>
          </p:cNvSpPr>
          <p:nvPr/>
        </p:nvSpPr>
        <p:spPr bwMode="auto">
          <a:xfrm>
            <a:off x="4334558" y="1338207"/>
            <a:ext cx="103754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Örnek toplama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hazırlama </a:t>
            </a:r>
            <a:endParaRPr lang="es-ES" altLang="en-US" sz="1100"/>
          </a:p>
        </p:txBody>
      </p:sp>
      <p:pic>
        <p:nvPicPr>
          <p:cNvPr id="35854" name="Picture 43" descr="img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105" y="5350050"/>
            <a:ext cx="1945659" cy="1125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5" name="Picture 44" descr="iStock_000003545448Lar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27" y="3657990"/>
            <a:ext cx="1040404" cy="1572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6" name="88 CuadroTexto"/>
          <p:cNvSpPr txBox="1">
            <a:spLocks noChangeArrowheads="1"/>
          </p:cNvSpPr>
          <p:nvPr/>
        </p:nvSpPr>
        <p:spPr bwMode="auto">
          <a:xfrm>
            <a:off x="3255262" y="1246132"/>
            <a:ext cx="1019877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İlk müdehale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Ekiplerinin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intikali</a:t>
            </a:r>
            <a:endParaRPr lang="es-ES" altLang="en-US" sz="1100"/>
          </a:p>
        </p:txBody>
      </p:sp>
      <p:sp>
        <p:nvSpPr>
          <p:cNvPr id="4" name="91 Cheurón"/>
          <p:cNvSpPr>
            <a:spLocks noChangeArrowheads="1"/>
          </p:cNvSpPr>
          <p:nvPr/>
        </p:nvSpPr>
        <p:spPr bwMode="auto">
          <a:xfrm>
            <a:off x="5269712" y="1062680"/>
            <a:ext cx="1164426" cy="1066158"/>
          </a:xfrm>
          <a:prstGeom prst="chevron">
            <a:avLst>
              <a:gd name="adj" fmla="val 32526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n-GB" sz="1200">
              <a:latin typeface="Calibri" pitchFamily="34" charset="0"/>
              <a:cs typeface="ＭＳ Ｐゴシック" charset="0"/>
            </a:endParaRPr>
          </a:p>
        </p:txBody>
      </p:sp>
      <p:sp>
        <p:nvSpPr>
          <p:cNvPr id="35858" name="45 CuadroTexto"/>
          <p:cNvSpPr txBox="1">
            <a:spLocks noChangeArrowheads="1"/>
          </p:cNvSpPr>
          <p:nvPr/>
        </p:nvSpPr>
        <p:spPr bwMode="auto">
          <a:xfrm>
            <a:off x="5400557" y="1338207"/>
            <a:ext cx="1106606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Olay yeri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analizler</a:t>
            </a:r>
            <a:endParaRPr lang="es-ES_tradnl" altLang="en-US" sz="110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en-US" sz="1100"/>
          </a:p>
        </p:txBody>
      </p:sp>
      <p:pic>
        <p:nvPicPr>
          <p:cNvPr id="35859" name="Picture 50" descr="Aeroso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776" y="2219349"/>
            <a:ext cx="862723" cy="130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0" name="Picture 51" descr="securit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626" y="3861034"/>
            <a:ext cx="1652309" cy="1369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1" name="Picture 52" descr="ShowImag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434" y="2383848"/>
            <a:ext cx="1725446" cy="11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2" name="Line 53"/>
          <p:cNvSpPr>
            <a:spLocks noChangeShapeType="1"/>
          </p:cNvSpPr>
          <p:nvPr/>
        </p:nvSpPr>
        <p:spPr bwMode="auto">
          <a:xfrm>
            <a:off x="3133430" y="1966613"/>
            <a:ext cx="18989" cy="16913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5863" name="Picture 54" descr="Biot629Photo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697" y="5180399"/>
            <a:ext cx="1880128" cy="124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4" name="Picture 55" descr="4032395144_11d92fd127_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386" y="2333315"/>
            <a:ext cx="1881724" cy="1387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5" name="Picture 56" descr="13317587_11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629" y="2459035"/>
            <a:ext cx="1617543" cy="107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6" name="Picture 57" descr="BiologicalThrea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629" y="3720688"/>
            <a:ext cx="1715880" cy="1287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7" name="Picture 58" descr="sharpscontainers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442" y="3974949"/>
            <a:ext cx="703255" cy="86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8" name="Picture 59" descr="use%20responder_L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23" y="5167648"/>
            <a:ext cx="2069807" cy="137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9" name="Line 60"/>
          <p:cNvSpPr>
            <a:spLocks noChangeShapeType="1"/>
          </p:cNvSpPr>
          <p:nvPr/>
        </p:nvSpPr>
        <p:spPr bwMode="auto">
          <a:xfrm>
            <a:off x="5641975" y="1805166"/>
            <a:ext cx="0" cy="18140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5870" name="Picture 61" descr="daily-issue_image_2010-08-12_nw_20100811_500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999" y="2398835"/>
            <a:ext cx="1202390" cy="148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71" name="Picture 62" descr="7946_5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35" y="5180398"/>
            <a:ext cx="1866671" cy="124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72" name="Picture 2" descr="\\Nanoserver-test\NANO\BATEUS\çanta_fotograflar\çanta01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999" y="3763491"/>
            <a:ext cx="1190472" cy="1259872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73" name="73 CuadroTexto"/>
          <p:cNvSpPr txBox="1">
            <a:spLocks noChangeArrowheads="1"/>
          </p:cNvSpPr>
          <p:nvPr/>
        </p:nvSpPr>
        <p:spPr bwMode="auto">
          <a:xfrm>
            <a:off x="5198566" y="2122346"/>
            <a:ext cx="100220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1-2 saat</a:t>
            </a:r>
            <a:endParaRPr lang="es-ES_tradnl" altLang="en-US" sz="1100"/>
          </a:p>
        </p:txBody>
      </p:sp>
      <p:sp>
        <p:nvSpPr>
          <p:cNvPr id="35874" name="73 CuadroTexto"/>
          <p:cNvSpPr txBox="1">
            <a:spLocks noChangeArrowheads="1"/>
          </p:cNvSpPr>
          <p:nvPr/>
        </p:nvSpPr>
        <p:spPr bwMode="auto">
          <a:xfrm>
            <a:off x="6351091" y="2122346"/>
            <a:ext cx="100220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3-5 saat</a:t>
            </a:r>
            <a:endParaRPr lang="es-ES_tradnl" altLang="en-US" sz="1100"/>
          </a:p>
        </p:txBody>
      </p:sp>
      <p:sp>
        <p:nvSpPr>
          <p:cNvPr id="35875" name="73 CuadroTexto"/>
          <p:cNvSpPr txBox="1">
            <a:spLocks noChangeArrowheads="1"/>
          </p:cNvSpPr>
          <p:nvPr/>
        </p:nvSpPr>
        <p:spPr bwMode="auto">
          <a:xfrm>
            <a:off x="7860699" y="2071546"/>
            <a:ext cx="11483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 dirty="0"/>
              <a:t>5-72 saat</a:t>
            </a:r>
            <a:endParaRPr lang="es-ES_tradnl" altLang="en-US" sz="1100" dirty="0"/>
          </a:p>
        </p:txBody>
      </p:sp>
      <p:sp>
        <p:nvSpPr>
          <p:cNvPr id="35876" name="73 CuadroTexto"/>
          <p:cNvSpPr txBox="1">
            <a:spLocks noChangeArrowheads="1"/>
          </p:cNvSpPr>
          <p:nvPr/>
        </p:nvSpPr>
        <p:spPr bwMode="auto">
          <a:xfrm>
            <a:off x="3106443" y="2109553"/>
            <a:ext cx="100220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/>
              <a:t>1-3 saat</a:t>
            </a:r>
            <a:endParaRPr lang="es-ES_tradnl" altLang="en-US" sz="1100" dirty="0"/>
          </a:p>
        </p:txBody>
      </p:sp>
      <p:pic>
        <p:nvPicPr>
          <p:cNvPr id="35877" name="Picture 68" descr="M_2008-09-15-sriranganathan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162" y="3987862"/>
            <a:ext cx="1373020" cy="102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7152" y="468434"/>
            <a:ext cx="2241161" cy="4015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OLAY ÖNCESİ</a:t>
            </a:r>
            <a:endParaRPr lang="en-US" sz="20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3012077" y="468434"/>
            <a:ext cx="3071223" cy="40032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OLAY YERİ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245780" y="460228"/>
            <a:ext cx="490482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/>
              <a:t>OLAY SONRASI</a:t>
            </a:r>
            <a:endParaRPr lang="en-US" sz="2000" b="1" dirty="0"/>
          </a:p>
        </p:txBody>
      </p:sp>
      <p:sp>
        <p:nvSpPr>
          <p:cNvPr id="45" name="87 Cheurón"/>
          <p:cNvSpPr/>
          <p:nvPr/>
        </p:nvSpPr>
        <p:spPr bwMode="auto">
          <a:xfrm>
            <a:off x="667152" y="1099992"/>
            <a:ext cx="1210085" cy="968522"/>
          </a:xfrm>
          <a:prstGeom prst="chevron">
            <a:avLst>
              <a:gd name="adj" fmla="val 3937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46" name="88 CuadroTexto"/>
          <p:cNvSpPr txBox="1">
            <a:spLocks noChangeArrowheads="1"/>
          </p:cNvSpPr>
          <p:nvPr/>
        </p:nvSpPr>
        <p:spPr bwMode="auto">
          <a:xfrm>
            <a:off x="833165" y="1318654"/>
            <a:ext cx="103754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 dirty="0" smtClean="0"/>
              <a:t>KEŞİF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1100" dirty="0" smtClean="0"/>
              <a:t>İZLEME</a:t>
            </a:r>
            <a:endParaRPr lang="es-ES" altLang="en-US" sz="1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2926" y="2412901"/>
            <a:ext cx="1759812" cy="14020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/>
          <a:srcRect l="27418"/>
          <a:stretch/>
        </p:blipFill>
        <p:spPr>
          <a:xfrm>
            <a:off x="450324" y="4191864"/>
            <a:ext cx="1583157" cy="143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6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353273"/>
              </p:ext>
            </p:extLst>
          </p:nvPr>
        </p:nvGraphicFramePr>
        <p:xfrm>
          <a:off x="1917701" y="2070102"/>
          <a:ext cx="7962900" cy="277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3990"/>
                <a:gridCol w="944428"/>
                <a:gridCol w="1051058"/>
                <a:gridCol w="978701"/>
                <a:gridCol w="812094"/>
                <a:gridCol w="1074858"/>
                <a:gridCol w="917771"/>
              </a:tblGrid>
              <a:tr h="597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Olay Öncesi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Olay Yeri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Olay Sonrası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8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Gerçek</a:t>
                      </a:r>
                      <a:endParaRPr lang="en-US" sz="2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Zamanlı</a:t>
                      </a:r>
                      <a:endParaRPr lang="en-US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Örnek</a:t>
                      </a:r>
                      <a:endParaRPr lang="en-US" sz="2800" dirty="0">
                        <a:effectLst/>
                      </a:endParaRPr>
                    </a:p>
                    <a:p>
                      <a:pPr marL="8255" algn="ctr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tarama</a:t>
                      </a:r>
                      <a:endParaRPr lang="en-US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Sıcak</a:t>
                      </a:r>
                      <a:endParaRPr lang="en-US" sz="2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bölge içi</a:t>
                      </a:r>
                      <a:endParaRPr lang="en-US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6990" algn="ctr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Mobil</a:t>
                      </a:r>
                      <a:endParaRPr lang="en-US" sz="2800" dirty="0">
                        <a:effectLst/>
                      </a:endParaRPr>
                    </a:p>
                    <a:p>
                      <a:pPr marL="23495" algn="ctr"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effectLst/>
                        </a:rPr>
                        <a:t>Lab</a:t>
                      </a:r>
                      <a:endParaRPr lang="en-US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Mobil </a:t>
                      </a:r>
                      <a:endParaRPr lang="en-US" sz="2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effectLst/>
                        </a:rPr>
                        <a:t>Lab</a:t>
                      </a:r>
                      <a:endParaRPr lang="en-US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Analitik </a:t>
                      </a:r>
                      <a:r>
                        <a:rPr lang="tr-TR" sz="1800" dirty="0" err="1">
                          <a:effectLst/>
                        </a:rPr>
                        <a:t>Lab</a:t>
                      </a:r>
                      <a:endParaRPr lang="en-US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565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Jenerik (Var-Yok)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Tespit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Teşhis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717011" y="862854"/>
            <a:ext cx="67020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effectLst/>
                <a:ea typeface="Times New Roman" charset="0"/>
              </a:rPr>
              <a:t>BHM </a:t>
            </a:r>
            <a:r>
              <a:rPr lang="en-US" sz="3200" b="1" dirty="0" err="1" smtClean="0">
                <a:effectLst/>
                <a:ea typeface="Times New Roman" charset="0"/>
              </a:rPr>
              <a:t>analiz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yöntemi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belirleme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matrisi</a:t>
            </a:r>
            <a:r>
              <a:rPr lang="en-US" sz="3200" b="1" dirty="0" smtClean="0">
                <a:effectLst/>
              </a:rPr>
              <a:t>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373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393889"/>
              </p:ext>
            </p:extLst>
          </p:nvPr>
        </p:nvGraphicFramePr>
        <p:xfrm>
          <a:off x="1955801" y="2209802"/>
          <a:ext cx="7962900" cy="277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3990"/>
                <a:gridCol w="944428"/>
                <a:gridCol w="1051058"/>
                <a:gridCol w="978701"/>
                <a:gridCol w="812094"/>
                <a:gridCol w="1074858"/>
                <a:gridCol w="917771"/>
              </a:tblGrid>
              <a:tr h="597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Öncesi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Yeri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Sonrası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8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Gerçek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Zamanlı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Örnek</a:t>
                      </a:r>
                      <a:endParaRPr lang="en-US" sz="2000">
                        <a:effectLst/>
                      </a:endParaRPr>
                    </a:p>
                    <a:p>
                      <a:pPr marL="825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tarama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Sıcak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bölge içi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6990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</a:t>
                      </a:r>
                      <a:endParaRPr lang="en-US" sz="2000">
                        <a:effectLst/>
                      </a:endParaRPr>
                    </a:p>
                    <a:p>
                      <a:pPr marL="2349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 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Analitik 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565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Jenerik (Var-Yok)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Tespit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Teşhis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475711" y="513088"/>
            <a:ext cx="67020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effectLst/>
                <a:ea typeface="Times New Roman" charset="0"/>
              </a:rPr>
              <a:t>BHM </a:t>
            </a:r>
            <a:r>
              <a:rPr lang="en-US" sz="3200" b="1" dirty="0" err="1" smtClean="0">
                <a:effectLst/>
                <a:ea typeface="Times New Roman" charset="0"/>
              </a:rPr>
              <a:t>analiz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yöntemi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belirleme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matrisi</a:t>
            </a:r>
            <a:r>
              <a:rPr lang="en-US" sz="3200" b="1" dirty="0" smtClean="0">
                <a:effectLst/>
              </a:rPr>
              <a:t> </a:t>
            </a:r>
            <a:endParaRPr lang="en-US" sz="3200" b="1" dirty="0"/>
          </a:p>
        </p:txBody>
      </p:sp>
      <p:sp>
        <p:nvSpPr>
          <p:cNvPr id="6" name="Oval 5"/>
          <p:cNvSpPr/>
          <p:nvPr/>
        </p:nvSpPr>
        <p:spPr>
          <a:xfrm>
            <a:off x="4102100" y="2114609"/>
            <a:ext cx="2057400" cy="5650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102100" y="1437847"/>
            <a:ext cx="231371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UZAKTAN TESPİT</a:t>
            </a:r>
            <a:endParaRPr lang="en-US" sz="2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21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393889"/>
              </p:ext>
            </p:extLst>
          </p:nvPr>
        </p:nvGraphicFramePr>
        <p:xfrm>
          <a:off x="1955801" y="2209802"/>
          <a:ext cx="7962900" cy="277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3990"/>
                <a:gridCol w="944428"/>
                <a:gridCol w="1051058"/>
                <a:gridCol w="978701"/>
                <a:gridCol w="812094"/>
                <a:gridCol w="1074858"/>
                <a:gridCol w="917771"/>
              </a:tblGrid>
              <a:tr h="597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Öncesi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Yeri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Sonrası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8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Gerçek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Zamanlı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Örnek</a:t>
                      </a:r>
                      <a:endParaRPr lang="en-US" sz="2000">
                        <a:effectLst/>
                      </a:endParaRPr>
                    </a:p>
                    <a:p>
                      <a:pPr marL="825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tarama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Sıcak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bölge içi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6990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</a:t>
                      </a:r>
                      <a:endParaRPr lang="en-US" sz="2000">
                        <a:effectLst/>
                      </a:endParaRPr>
                    </a:p>
                    <a:p>
                      <a:pPr marL="2349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 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Analitik 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565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Jenerik (Var-Yok)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X</a:t>
                      </a:r>
                      <a:r>
                        <a:rPr lang="tr-TR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Tespit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Teşhis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475711" y="513088"/>
            <a:ext cx="67020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effectLst/>
                <a:ea typeface="Times New Roman" charset="0"/>
              </a:rPr>
              <a:t>BHM </a:t>
            </a:r>
            <a:r>
              <a:rPr lang="en-US" sz="3200" b="1" dirty="0" err="1" smtClean="0">
                <a:effectLst/>
                <a:ea typeface="Times New Roman" charset="0"/>
              </a:rPr>
              <a:t>analiz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yöntemi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belirleme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matrisi</a:t>
            </a:r>
            <a:r>
              <a:rPr lang="en-US" sz="3200" b="1" dirty="0" smtClean="0">
                <a:effectLst/>
              </a:rPr>
              <a:t> </a:t>
            </a:r>
            <a:endParaRPr lang="en-US" sz="3200" b="1" dirty="0"/>
          </a:p>
        </p:txBody>
      </p:sp>
      <p:sp>
        <p:nvSpPr>
          <p:cNvPr id="6" name="Oval 5"/>
          <p:cNvSpPr/>
          <p:nvPr/>
        </p:nvSpPr>
        <p:spPr>
          <a:xfrm>
            <a:off x="4102100" y="2114609"/>
            <a:ext cx="2057400" cy="5650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98900" y="1437847"/>
            <a:ext cx="231371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UZAKTAN TESPİT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6200000">
            <a:off x="2732102" y="2718489"/>
            <a:ext cx="593697" cy="2146299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6200000">
            <a:off x="4278101" y="2373099"/>
            <a:ext cx="644952" cy="1390647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6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250174"/>
              </p:ext>
            </p:extLst>
          </p:nvPr>
        </p:nvGraphicFramePr>
        <p:xfrm>
          <a:off x="1955801" y="2209802"/>
          <a:ext cx="7962900" cy="277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3990"/>
                <a:gridCol w="944428"/>
                <a:gridCol w="1051058"/>
                <a:gridCol w="978701"/>
                <a:gridCol w="812094"/>
                <a:gridCol w="1074858"/>
                <a:gridCol w="917771"/>
              </a:tblGrid>
              <a:tr h="597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Öncesi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Yeri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Sonrası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8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Gerçek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Zamanlı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Örnek</a:t>
                      </a:r>
                      <a:endParaRPr lang="en-US" sz="2000">
                        <a:effectLst/>
                      </a:endParaRPr>
                    </a:p>
                    <a:p>
                      <a:pPr marL="825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tarama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Sıcak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bölge içi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6990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</a:t>
                      </a:r>
                      <a:endParaRPr lang="en-US" sz="2000">
                        <a:effectLst/>
                      </a:endParaRPr>
                    </a:p>
                    <a:p>
                      <a:pPr marL="2349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 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Analitik 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565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Jenerik (Var-Yok)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Tespit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tr-T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Teşhis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</a:rPr>
                        <a:t>X</a:t>
                      </a:r>
                      <a:r>
                        <a:rPr lang="tr-TR" sz="2400" b="1" dirty="0">
                          <a:effectLst/>
                        </a:rPr>
                        <a:t> </a:t>
                      </a:r>
                      <a:endParaRPr lang="en-US" sz="36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475711" y="513088"/>
            <a:ext cx="67020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effectLst/>
                <a:ea typeface="Times New Roman" charset="0"/>
              </a:rPr>
              <a:t>BHM </a:t>
            </a:r>
            <a:r>
              <a:rPr lang="en-US" sz="3200" b="1" dirty="0" err="1" smtClean="0">
                <a:effectLst/>
                <a:ea typeface="Times New Roman" charset="0"/>
              </a:rPr>
              <a:t>analiz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yöntemi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belirleme</a:t>
            </a:r>
            <a:r>
              <a:rPr lang="en-US" sz="3200" b="1" dirty="0" smtClean="0">
                <a:effectLst/>
                <a:ea typeface="Times New Roman" charset="0"/>
              </a:rPr>
              <a:t> </a:t>
            </a:r>
            <a:r>
              <a:rPr lang="en-US" sz="3200" b="1" dirty="0" err="1" smtClean="0">
                <a:effectLst/>
                <a:ea typeface="Times New Roman" charset="0"/>
              </a:rPr>
              <a:t>matrisi</a:t>
            </a:r>
            <a:r>
              <a:rPr lang="en-US" sz="3200" b="1" dirty="0" smtClean="0">
                <a:effectLst/>
              </a:rPr>
              <a:t> </a:t>
            </a:r>
            <a:endParaRPr lang="en-US" sz="3200" b="1" dirty="0"/>
          </a:p>
        </p:txBody>
      </p:sp>
      <p:sp>
        <p:nvSpPr>
          <p:cNvPr id="6" name="Oval 5"/>
          <p:cNvSpPr/>
          <p:nvPr/>
        </p:nvSpPr>
        <p:spPr>
          <a:xfrm>
            <a:off x="4102100" y="2114609"/>
            <a:ext cx="2057400" cy="5650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102100" y="1437847"/>
            <a:ext cx="231371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UZAKTAN TESPİT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6200000">
            <a:off x="2496696" y="3474594"/>
            <a:ext cx="1064510" cy="214629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6200000">
            <a:off x="4241156" y="2402045"/>
            <a:ext cx="644952" cy="1390647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9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515409"/>
              </p:ext>
            </p:extLst>
          </p:nvPr>
        </p:nvGraphicFramePr>
        <p:xfrm>
          <a:off x="165101" y="927102"/>
          <a:ext cx="7962900" cy="277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3990"/>
                <a:gridCol w="944428"/>
                <a:gridCol w="1051058"/>
                <a:gridCol w="978701"/>
                <a:gridCol w="812094"/>
                <a:gridCol w="1074858"/>
                <a:gridCol w="917771"/>
              </a:tblGrid>
              <a:tr h="597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Öncesi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Yeri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Sonrası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8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Gerçek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Zamanlı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Örnek</a:t>
                      </a:r>
                      <a:endParaRPr lang="en-US" sz="2000">
                        <a:effectLst/>
                      </a:endParaRPr>
                    </a:p>
                    <a:p>
                      <a:pPr marL="825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tarama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Sıcak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bölge içi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6990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</a:t>
                      </a:r>
                      <a:endParaRPr lang="en-US" sz="2000">
                        <a:effectLst/>
                      </a:endParaRPr>
                    </a:p>
                    <a:p>
                      <a:pPr marL="2349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 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Analitik 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565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Jenerik (Var-Yok)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X</a:t>
                      </a:r>
                      <a:r>
                        <a:rPr lang="tr-TR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Tespit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Teşhis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2311400" y="831909"/>
            <a:ext cx="2057400" cy="5650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08200" y="155147"/>
            <a:ext cx="231371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UZAKTAN TESPİT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6200000">
            <a:off x="941402" y="1435789"/>
            <a:ext cx="593697" cy="214629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6200000">
            <a:off x="2487401" y="1090399"/>
            <a:ext cx="644952" cy="1390647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421910" y="736600"/>
            <a:ext cx="3706091" cy="2968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653" y="631117"/>
            <a:ext cx="4298947" cy="21905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652" y="3352800"/>
            <a:ext cx="4307205" cy="3200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510" y="4229100"/>
            <a:ext cx="3581400" cy="2324100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H="1" flipV="1">
            <a:off x="7023100" y="4090775"/>
            <a:ext cx="1104901" cy="1128925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04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761005"/>
              </p:ext>
            </p:extLst>
          </p:nvPr>
        </p:nvGraphicFramePr>
        <p:xfrm>
          <a:off x="431801" y="1130302"/>
          <a:ext cx="7962900" cy="2940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3990"/>
                <a:gridCol w="944428"/>
                <a:gridCol w="1051058"/>
                <a:gridCol w="978701"/>
                <a:gridCol w="812094"/>
                <a:gridCol w="1074858"/>
                <a:gridCol w="917771"/>
              </a:tblGrid>
              <a:tr h="597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Öncesi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Yeri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Sonrası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8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Gerçek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Zamanlı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Örnek</a:t>
                      </a:r>
                      <a:endParaRPr lang="en-US" sz="2000">
                        <a:effectLst/>
                      </a:endParaRPr>
                    </a:p>
                    <a:p>
                      <a:pPr marL="825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tarama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Sıcak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bölge içi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6990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</a:t>
                      </a:r>
                      <a:endParaRPr lang="en-US" sz="2000">
                        <a:effectLst/>
                      </a:endParaRPr>
                    </a:p>
                    <a:p>
                      <a:pPr marL="2349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 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Analitik 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565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Jenerik (Var-Yok)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 </a:t>
                      </a:r>
                      <a:r>
                        <a:rPr lang="tr-TR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Tespit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Teşhis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2578100" y="1035109"/>
            <a:ext cx="2057400" cy="5650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78100" y="358347"/>
            <a:ext cx="231371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UZAKTAN TESPİT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6200000">
            <a:off x="1089597" y="1565848"/>
            <a:ext cx="741805" cy="214630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6200000">
            <a:off x="2763625" y="1437617"/>
            <a:ext cx="644952" cy="1016001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635500" y="927100"/>
            <a:ext cx="3873500" cy="325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7" r="29947" b="10754"/>
          <a:stretch>
            <a:fillRect/>
          </a:stretch>
        </p:blipFill>
        <p:spPr bwMode="auto">
          <a:xfrm>
            <a:off x="5349231" y="927100"/>
            <a:ext cx="2878589" cy="375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6312763" y="4819118"/>
            <a:ext cx="1628184" cy="414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tr-TR" altLang="en-US" sz="2000"/>
              <a:t>BAWS</a:t>
            </a:r>
          </a:p>
        </p:txBody>
      </p:sp>
      <p:pic>
        <p:nvPicPr>
          <p:cNvPr id="15" name="Picture 15" descr="cerber pi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3" r="21086" b="2911"/>
          <a:stretch>
            <a:fillRect/>
          </a:stretch>
        </p:blipFill>
        <p:spPr bwMode="auto">
          <a:xfrm>
            <a:off x="8839199" y="1173004"/>
            <a:ext cx="2651126" cy="325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9503542" y="4819118"/>
            <a:ext cx="182803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tr-TR" altLang="en-US" sz="1800" b="1" dirty="0"/>
              <a:t>CERBER </a:t>
            </a:r>
          </a:p>
          <a:p>
            <a:r>
              <a:rPr lang="tr-TR" altLang="en-US" sz="1800" b="1" dirty="0"/>
              <a:t>BEACON</a:t>
            </a:r>
          </a:p>
        </p:txBody>
      </p:sp>
    </p:spTree>
    <p:extLst>
      <p:ext uri="{BB962C8B-B14F-4D97-AF65-F5344CB8AC3E}">
        <p14:creationId xmlns:p14="http://schemas.microsoft.com/office/powerpoint/2010/main" val="180421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0"/>
            <a:ext cx="10934700" cy="6834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2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300108"/>
              </p:ext>
            </p:extLst>
          </p:nvPr>
        </p:nvGraphicFramePr>
        <p:xfrm>
          <a:off x="431801" y="1130302"/>
          <a:ext cx="7962900" cy="2940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3990"/>
                <a:gridCol w="944428"/>
                <a:gridCol w="1051058"/>
                <a:gridCol w="978701"/>
                <a:gridCol w="812094"/>
                <a:gridCol w="1074858"/>
                <a:gridCol w="917771"/>
              </a:tblGrid>
              <a:tr h="597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Öncesi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Yeri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Olay Sonrası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8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Gerçek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Zamanlı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Örnek</a:t>
                      </a:r>
                      <a:endParaRPr lang="en-US" sz="2000">
                        <a:effectLst/>
                      </a:endParaRPr>
                    </a:p>
                    <a:p>
                      <a:pPr marL="825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tarama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Sıcak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bölge içi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6990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</a:t>
                      </a:r>
                      <a:endParaRPr lang="en-US" sz="2000">
                        <a:effectLst/>
                      </a:endParaRPr>
                    </a:p>
                    <a:p>
                      <a:pPr marL="23495"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Mobil </a:t>
                      </a:r>
                      <a:endParaRPr lang="en-US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Analitik Lab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565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Jenerik (Var-Yok)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Tespit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 </a:t>
                      </a:r>
                      <a:r>
                        <a:rPr lang="tr-TR" sz="2400" dirty="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68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Teşhis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 smtClean="0">
                          <a:effectLst/>
                        </a:rPr>
                        <a:t>X </a:t>
                      </a:r>
                      <a:r>
                        <a:rPr lang="tr-TR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highlight>
                            <a:srgbClr val="FF0000"/>
                          </a:highlight>
                        </a:rPr>
                        <a:t> </a:t>
                      </a:r>
                      <a:endParaRPr lang="en-US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2578100" y="1035109"/>
            <a:ext cx="2057400" cy="5650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78100" y="358347"/>
            <a:ext cx="231371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UZAKTAN TESPİT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6200000">
            <a:off x="972696" y="2395094"/>
            <a:ext cx="1064510" cy="214629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6200000">
            <a:off x="2763625" y="1437617"/>
            <a:ext cx="644952" cy="1016001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635500" y="927100"/>
            <a:ext cx="3873500" cy="325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2" y="820013"/>
            <a:ext cx="2522529" cy="448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900" y="820012"/>
            <a:ext cx="2540000" cy="448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199598" y="5399893"/>
            <a:ext cx="26199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en-US" b="1" dirty="0" err="1" smtClean="0"/>
              <a:t>Autonomous</a:t>
            </a:r>
            <a:r>
              <a:rPr lang="tr-TR" altLang="en-US" b="1" dirty="0" smtClean="0"/>
              <a:t> </a:t>
            </a:r>
            <a:r>
              <a:rPr lang="tr-TR" altLang="en-US" b="1" dirty="0" err="1" smtClean="0"/>
              <a:t>Pathogen</a:t>
            </a:r>
            <a:r>
              <a:rPr lang="tr-TR" altLang="en-US" b="1" dirty="0" smtClean="0"/>
              <a:t> </a:t>
            </a:r>
          </a:p>
          <a:p>
            <a:r>
              <a:rPr lang="tr-TR" altLang="en-US" b="1" dirty="0" err="1" smtClean="0"/>
              <a:t>Detection</a:t>
            </a:r>
            <a:r>
              <a:rPr lang="tr-TR" altLang="en-US" b="1" dirty="0" smtClean="0"/>
              <a:t> </a:t>
            </a:r>
            <a:r>
              <a:rPr lang="tr-TR" altLang="en-US" b="1" dirty="0" err="1" smtClean="0"/>
              <a:t>System</a:t>
            </a:r>
            <a:r>
              <a:rPr lang="tr-TR" altLang="en-US" b="1" dirty="0" smtClean="0"/>
              <a:t> (APDS)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291512" y="541178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altLang="en-US" b="1" dirty="0" err="1" smtClean="0"/>
              <a:t>Automated</a:t>
            </a:r>
            <a:r>
              <a:rPr lang="tr-TR" altLang="en-US" b="1" dirty="0" smtClean="0"/>
              <a:t> </a:t>
            </a:r>
            <a:r>
              <a:rPr lang="tr-TR" altLang="en-US" b="1" dirty="0" err="1" smtClean="0"/>
              <a:t>Bioaerosol</a:t>
            </a:r>
            <a:r>
              <a:rPr lang="tr-TR" altLang="en-US" b="1" dirty="0" smtClean="0"/>
              <a:t> Collection</a:t>
            </a:r>
          </a:p>
          <a:p>
            <a:r>
              <a:rPr lang="tr-TR" altLang="en-US" b="1" dirty="0" smtClean="0"/>
              <a:t> </a:t>
            </a:r>
            <a:r>
              <a:rPr lang="tr-TR" altLang="en-US" b="1" dirty="0" err="1" smtClean="0"/>
              <a:t>and</a:t>
            </a:r>
            <a:r>
              <a:rPr lang="tr-TR" altLang="en-US" b="1" dirty="0" smtClean="0"/>
              <a:t> </a:t>
            </a:r>
            <a:r>
              <a:rPr lang="tr-TR" altLang="en-US" b="1" dirty="0" err="1" smtClean="0"/>
              <a:t>Detection</a:t>
            </a:r>
            <a:r>
              <a:rPr lang="tr-TR" altLang="en-US" b="1" dirty="0" smtClean="0"/>
              <a:t> </a:t>
            </a:r>
            <a:r>
              <a:rPr lang="tr-TR" altLang="en-US" b="1" dirty="0" err="1" smtClean="0"/>
              <a:t>System</a:t>
            </a:r>
            <a:r>
              <a:rPr lang="tr-TR" altLang="en-US" b="1" dirty="0" smtClean="0"/>
              <a:t> (ABCDS)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14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 idx="4294967295"/>
          </p:nvPr>
        </p:nvSpPr>
        <p:spPr>
          <a:xfrm>
            <a:off x="687474" y="93819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en-US" sz="3600" dirty="0" smtClean="0">
                <a:latin typeface="Arial" charset="0"/>
                <a:ea typeface="ＭＳ Ｐゴシック" charset="-128"/>
              </a:rPr>
              <a:t>BİYOLOJİK HARP MADDELERİ</a:t>
            </a:r>
            <a:endParaRPr lang="tr-TR" altLang="en-US" sz="3600" dirty="0">
              <a:latin typeface="Arial" charset="0"/>
              <a:ea typeface="ＭＳ Ｐゴシック" charset="-128"/>
            </a:endParaRPr>
          </a:p>
        </p:txBody>
      </p:sp>
      <p:sp>
        <p:nvSpPr>
          <p:cNvPr id="27650" name="Rectangle 3"/>
          <p:cNvSpPr>
            <a:spLocks noGrp="1"/>
          </p:cNvSpPr>
          <p:nvPr>
            <p:ph type="body" idx="4294967295"/>
          </p:nvPr>
        </p:nvSpPr>
        <p:spPr>
          <a:xfrm>
            <a:off x="687475" y="1494692"/>
            <a:ext cx="10094406" cy="4845818"/>
          </a:xfrm>
        </p:spPr>
        <p:txBody>
          <a:bodyPr/>
          <a:lstStyle/>
          <a:p>
            <a:pPr eaLnBrk="1" hangingPunct="1"/>
            <a:r>
              <a:rPr lang="tr-TR" altLang="en-US" dirty="0">
                <a:latin typeface="Arial" charset="0"/>
                <a:ea typeface="ＭＳ Ｐゴシック" charset="-128"/>
              </a:rPr>
              <a:t>KBRN konseptinde Biyolojik harp maddelerinin (BHM), kimyasal ve </a:t>
            </a:r>
            <a:r>
              <a:rPr lang="tr-TR" altLang="en-US" dirty="0" smtClean="0">
                <a:latin typeface="Arial" charset="0"/>
                <a:ea typeface="ＭＳ Ｐゴシック" charset="-128"/>
              </a:rPr>
              <a:t>radyoaktif-nükleer </a:t>
            </a:r>
            <a:r>
              <a:rPr lang="tr-TR" altLang="en-US" dirty="0">
                <a:latin typeface="Arial" charset="0"/>
                <a:ea typeface="ＭＳ Ｐゴシック" charset="-128"/>
              </a:rPr>
              <a:t>ajanlarla karşılaştırıldığında oldukça farklı ve  özel bir statüsü bulunmaktadır. </a:t>
            </a:r>
          </a:p>
          <a:p>
            <a:pPr eaLnBrk="1" hangingPunct="1"/>
            <a:r>
              <a:rPr lang="tr-TR" altLang="en-US" dirty="0">
                <a:latin typeface="Arial" charset="0"/>
                <a:ea typeface="ＭＳ Ｐゴシック" charset="-128"/>
              </a:rPr>
              <a:t>En önemli fark, B ajanların K ve </a:t>
            </a:r>
            <a:r>
              <a:rPr lang="tr-TR" altLang="en-US" dirty="0" smtClean="0">
                <a:latin typeface="Arial" charset="0"/>
                <a:ea typeface="ＭＳ Ｐゴシック" charset="-128"/>
              </a:rPr>
              <a:t>RN </a:t>
            </a:r>
            <a:r>
              <a:rPr lang="tr-TR" altLang="en-US" dirty="0">
                <a:latin typeface="Arial" charset="0"/>
                <a:ea typeface="ＭＳ Ｐゴシック" charset="-128"/>
              </a:rPr>
              <a:t>ajanların aksine sadece etkilenen kişiyi değil kontrol edilmez ise çok geniş bir kitleyi etkisi altına alma potansiyelidir. </a:t>
            </a:r>
            <a:r>
              <a:rPr lang="tr-TR" altLang="en-US" sz="2400" dirty="0">
                <a:latin typeface="Arial" charset="0"/>
                <a:ea typeface="ＭＳ Ｐゴシック" charset="-128"/>
              </a:rPr>
              <a:t>(Ağustos 2016-Elbistan, bir günde 32 bin kişi etkilendi)</a:t>
            </a:r>
            <a:endParaRPr lang="tr-TR" altLang="en-US" dirty="0">
              <a:latin typeface="Arial" charset="0"/>
              <a:ea typeface="ＭＳ Ｐゴシック" charset="-128"/>
            </a:endParaRPr>
          </a:p>
          <a:p>
            <a:pPr eaLnBrk="1" hangingPunct="1"/>
            <a:r>
              <a:rPr lang="tr-TR" altLang="en-US" b="1" dirty="0">
                <a:latin typeface="Arial" charset="0"/>
                <a:ea typeface="ＭＳ Ｐゴシック" charset="-128"/>
              </a:rPr>
              <a:t>Bu nedenle B ajanların yüksek doğruluk, kesinlik ve hassasiyetle belirlenmesi gerekmektedir.</a:t>
            </a:r>
            <a:r>
              <a:rPr lang="tr-TR" altLang="en-US" dirty="0">
                <a:latin typeface="Arial" charset="0"/>
                <a:ea typeface="ＭＳ Ｐゴシック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88641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648"/>
            <a:ext cx="12192000" cy="62153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81600"/>
            <a:ext cx="3773494" cy="167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7274" y="88900"/>
            <a:ext cx="7687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GERÇEK </a:t>
            </a:r>
            <a:r>
              <a:rPr lang="en-US" sz="2400" b="1" dirty="0" smtClean="0"/>
              <a:t>ZAMANLI İZLEME TESPİT VE ERKEN UYARI SİSTEMİ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6136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2700" y="2997201"/>
            <a:ext cx="3149600" cy="584200"/>
          </a:xfrm>
        </p:spPr>
        <p:txBody>
          <a:bodyPr>
            <a:normAutofit/>
          </a:bodyPr>
          <a:lstStyle/>
          <a:p>
            <a:r>
              <a:rPr lang="en-US" sz="2000" b="1" dirty="0"/>
              <a:t>29 </a:t>
            </a:r>
            <a:r>
              <a:rPr lang="en-US" sz="2000" b="1" dirty="0" err="1"/>
              <a:t>Ağustos</a:t>
            </a:r>
            <a:r>
              <a:rPr lang="en-US" sz="2000" b="1" dirty="0"/>
              <a:t> 2016 </a:t>
            </a:r>
            <a:r>
              <a:rPr lang="en-US" sz="2000" b="1" dirty="0" err="1"/>
              <a:t>Pazartesi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6900" y="1270000"/>
            <a:ext cx="8966200" cy="2413000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/>
              <a:t>KAHRAMANMARAŞ'ın</a:t>
            </a:r>
            <a:r>
              <a:rPr lang="en-US" b="1" dirty="0"/>
              <a:t> </a:t>
            </a:r>
            <a:r>
              <a:rPr lang="en-US" b="1" dirty="0" err="1"/>
              <a:t>Elbistan</a:t>
            </a:r>
            <a:r>
              <a:rPr lang="en-US" b="1" dirty="0"/>
              <a:t> </a:t>
            </a:r>
            <a:r>
              <a:rPr lang="en-US" b="1" dirty="0" err="1" smtClean="0"/>
              <a:t>İlçesi'nde</a:t>
            </a:r>
            <a:r>
              <a:rPr lang="en-US" b="1" dirty="0"/>
              <a:t>, </a:t>
            </a:r>
            <a:r>
              <a:rPr lang="en-US" sz="3200" b="1" dirty="0">
                <a:solidFill>
                  <a:srgbClr val="FF0000"/>
                </a:solidFill>
              </a:rPr>
              <a:t>32 bin </a:t>
            </a:r>
            <a:r>
              <a:rPr lang="en-US" sz="3200" b="1" dirty="0" err="1">
                <a:solidFill>
                  <a:srgbClr val="FF0000"/>
                </a:solidFill>
              </a:rPr>
              <a:t>kişinin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zehirlenme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b="1" dirty="0" err="1"/>
              <a:t>şikayetiyle</a:t>
            </a:r>
            <a:r>
              <a:rPr lang="en-US" b="1" dirty="0"/>
              <a:t> </a:t>
            </a:r>
            <a:r>
              <a:rPr lang="en-US" b="1" dirty="0" err="1"/>
              <a:t>hastanelere</a:t>
            </a:r>
            <a:r>
              <a:rPr lang="en-US" b="1" dirty="0"/>
              <a:t> </a:t>
            </a:r>
            <a:r>
              <a:rPr lang="en-US" b="1" dirty="0" err="1"/>
              <a:t>başvurma</a:t>
            </a:r>
            <a:r>
              <a:rPr lang="en-US" b="1" dirty="0"/>
              <a:t> </a:t>
            </a:r>
            <a:r>
              <a:rPr lang="en-US" b="1" dirty="0" err="1"/>
              <a:t>nedeninin</a:t>
            </a:r>
            <a:r>
              <a:rPr lang="en-US" b="1" dirty="0"/>
              <a:t> Ceyhan </a:t>
            </a:r>
            <a:r>
              <a:rPr lang="en-US" b="1" dirty="0" err="1"/>
              <a:t>Nehri'nden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içme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suyu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şebekesinin</a:t>
            </a:r>
            <a:r>
              <a:rPr lang="en-US" b="1" dirty="0"/>
              <a:t> </a:t>
            </a:r>
            <a:r>
              <a:rPr lang="en-US" b="1" dirty="0" err="1"/>
              <a:t>keson</a:t>
            </a:r>
            <a:r>
              <a:rPr lang="en-US" b="1" dirty="0"/>
              <a:t> </a:t>
            </a:r>
            <a:r>
              <a:rPr lang="en-US" b="1" dirty="0" err="1"/>
              <a:t>kuyularına</a:t>
            </a:r>
            <a:r>
              <a:rPr lang="en-US" b="1" dirty="0"/>
              <a:t> </a:t>
            </a:r>
            <a:r>
              <a:rPr lang="en-US" b="1" dirty="0" err="1" smtClean="0"/>
              <a:t>norovirüs</a:t>
            </a:r>
            <a:r>
              <a:rPr lang="en-US" b="1" dirty="0" smtClean="0"/>
              <a:t> </a:t>
            </a:r>
            <a:r>
              <a:rPr lang="en-US" b="1" dirty="0" err="1"/>
              <a:t>bulaşmasından</a:t>
            </a:r>
            <a:r>
              <a:rPr lang="en-US" b="1" dirty="0"/>
              <a:t> </a:t>
            </a:r>
            <a:r>
              <a:rPr lang="en-US" b="1" dirty="0" err="1"/>
              <a:t>kaynaklandığı</a:t>
            </a:r>
            <a:r>
              <a:rPr lang="en-US" b="1" dirty="0"/>
              <a:t> </a:t>
            </a:r>
            <a:r>
              <a:rPr lang="en-US" b="1" dirty="0" err="1" smtClean="0"/>
              <a:t>açıklandı</a:t>
            </a:r>
            <a:r>
              <a:rPr lang="en-US" b="1" dirty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1" y="3814668"/>
            <a:ext cx="4954587" cy="27788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791574"/>
            <a:ext cx="2768600" cy="2768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3900" y="106517"/>
            <a:ext cx="10245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SU KAYNAKLI TEHDİTLER:   </a:t>
            </a: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</a:rPr>
              <a:t>SU KAYNAĞINDA GERÇEK </a:t>
            </a:r>
          </a:p>
          <a:p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</a:rPr>
              <a:t>ZAMANLI </a:t>
            </a: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</a:rPr>
              <a:t>İZLEME ??</a:t>
            </a:r>
            <a:endParaRPr lang="en-US" sz="36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65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 21"/>
          <p:cNvGrpSpPr/>
          <p:nvPr/>
        </p:nvGrpSpPr>
        <p:grpSpPr>
          <a:xfrm>
            <a:off x="1062848" y="1584706"/>
            <a:ext cx="3180032" cy="1737553"/>
            <a:chOff x="914400" y="1371600"/>
            <a:chExt cx="2067107" cy="1923768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4400" y="1371600"/>
              <a:ext cx="2067107" cy="1923768"/>
            </a:xfrm>
            <a:prstGeom prst="rect">
              <a:avLst/>
            </a:prstGeom>
          </p:spPr>
        </p:pic>
        <p:sp>
          <p:nvSpPr>
            <p:cNvPr id="7" name="Metin kutusu 6"/>
            <p:cNvSpPr txBox="1"/>
            <p:nvPr/>
          </p:nvSpPr>
          <p:spPr>
            <a:xfrm>
              <a:off x="1545323" y="2715640"/>
              <a:ext cx="11702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/>
                <a:t>Su kaynağı</a:t>
              </a:r>
              <a:endParaRPr lang="en-US" dirty="0"/>
            </a:p>
          </p:txBody>
        </p:sp>
      </p:grpSp>
      <p:sp>
        <p:nvSpPr>
          <p:cNvPr id="12" name="Metin kutusu 11"/>
          <p:cNvSpPr txBox="1"/>
          <p:nvPr/>
        </p:nvSpPr>
        <p:spPr>
          <a:xfrm>
            <a:off x="5322573" y="2859433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Sensörler</a:t>
            </a:r>
            <a:endParaRPr lang="en-US" dirty="0"/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4070722" y="2360376"/>
            <a:ext cx="105709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Resi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136" y="1443374"/>
            <a:ext cx="2575705" cy="1600743"/>
          </a:xfrm>
          <a:prstGeom prst="rect">
            <a:avLst/>
          </a:prstGeom>
        </p:spPr>
      </p:pic>
      <p:cxnSp>
        <p:nvCxnSpPr>
          <p:cNvPr id="15" name="Düz Ok Bağlayıcısı 14"/>
          <p:cNvCxnSpPr/>
          <p:nvPr/>
        </p:nvCxnSpPr>
        <p:spPr>
          <a:xfrm flipV="1">
            <a:off x="6646917" y="2292929"/>
            <a:ext cx="1057092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up 23"/>
          <p:cNvGrpSpPr/>
          <p:nvPr/>
        </p:nvGrpSpPr>
        <p:grpSpPr>
          <a:xfrm>
            <a:off x="8223850" y="5033136"/>
            <a:ext cx="1557691" cy="1807338"/>
            <a:chOff x="5683558" y="4310454"/>
            <a:chExt cx="1557691" cy="1807338"/>
          </a:xfrm>
        </p:grpSpPr>
        <p:pic>
          <p:nvPicPr>
            <p:cNvPr id="23" name="Resim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83558" y="4310454"/>
              <a:ext cx="1557691" cy="1786617"/>
            </a:xfrm>
            <a:prstGeom prst="rect">
              <a:avLst/>
            </a:prstGeom>
          </p:spPr>
        </p:pic>
        <p:sp>
          <p:nvSpPr>
            <p:cNvPr id="29" name="Metin kutusu 28"/>
            <p:cNvSpPr txBox="1"/>
            <p:nvPr/>
          </p:nvSpPr>
          <p:spPr>
            <a:xfrm>
              <a:off x="6024622" y="5748460"/>
              <a:ext cx="8755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/>
                <a:t>Sunucu</a:t>
              </a:r>
              <a:endParaRPr lang="en-US" dirty="0"/>
            </a:p>
          </p:txBody>
        </p:sp>
      </p:grpSp>
      <p:cxnSp>
        <p:nvCxnSpPr>
          <p:cNvPr id="27" name="Düz Ok Bağlayıcısı 26"/>
          <p:cNvCxnSpPr>
            <a:stCxn id="13" idx="2"/>
            <a:endCxn id="1027" idx="0"/>
          </p:cNvCxnSpPr>
          <p:nvPr/>
        </p:nvCxnSpPr>
        <p:spPr>
          <a:xfrm flipH="1">
            <a:off x="9040068" y="3044117"/>
            <a:ext cx="26920" cy="5420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Düz Ok Bağlayıcısı 1024"/>
          <p:cNvCxnSpPr>
            <a:stCxn id="1027" idx="2"/>
            <a:endCxn id="23" idx="0"/>
          </p:cNvCxnSpPr>
          <p:nvPr/>
        </p:nvCxnSpPr>
        <p:spPr>
          <a:xfrm flipH="1">
            <a:off x="9002696" y="4491126"/>
            <a:ext cx="37373" cy="5420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Resim 10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8488" y="3586126"/>
            <a:ext cx="1143160" cy="905001"/>
          </a:xfrm>
          <a:prstGeom prst="rect">
            <a:avLst/>
          </a:prstGeom>
        </p:spPr>
      </p:pic>
      <p:sp>
        <p:nvSpPr>
          <p:cNvPr id="42" name="Metin kutusu 41"/>
          <p:cNvSpPr txBox="1"/>
          <p:nvPr/>
        </p:nvSpPr>
        <p:spPr>
          <a:xfrm>
            <a:off x="8579934" y="3897868"/>
            <a:ext cx="945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İnternet</a:t>
            </a:r>
          </a:p>
        </p:txBody>
      </p:sp>
      <p:grpSp>
        <p:nvGrpSpPr>
          <p:cNvPr id="1035" name="Grup 1034"/>
          <p:cNvGrpSpPr/>
          <p:nvPr/>
        </p:nvGrpSpPr>
        <p:grpSpPr>
          <a:xfrm>
            <a:off x="2729232" y="3896125"/>
            <a:ext cx="2682979" cy="1656841"/>
            <a:chOff x="2583399" y="5201159"/>
            <a:chExt cx="2682979" cy="1656841"/>
          </a:xfrm>
        </p:grpSpPr>
        <p:pic>
          <p:nvPicPr>
            <p:cNvPr id="1034" name="Resim 103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4766" y="5201159"/>
              <a:ext cx="2460246" cy="1333221"/>
            </a:xfrm>
            <a:prstGeom prst="rect">
              <a:avLst/>
            </a:prstGeom>
          </p:spPr>
        </p:pic>
        <p:sp>
          <p:nvSpPr>
            <p:cNvPr id="44" name="Metin kutusu 43"/>
            <p:cNvSpPr txBox="1"/>
            <p:nvPr/>
          </p:nvSpPr>
          <p:spPr>
            <a:xfrm>
              <a:off x="2583399" y="6488668"/>
              <a:ext cx="2682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/>
                <a:t>İzleme ve yönetim </a:t>
              </a:r>
              <a:r>
                <a:rPr lang="tr-TR" dirty="0" err="1"/>
                <a:t>arayüzü</a:t>
              </a:r>
              <a:endParaRPr lang="en-US" dirty="0"/>
            </a:p>
          </p:txBody>
        </p:sp>
      </p:grpSp>
      <p:grpSp>
        <p:nvGrpSpPr>
          <p:cNvPr id="1042" name="Grup 1041"/>
          <p:cNvGrpSpPr/>
          <p:nvPr/>
        </p:nvGrpSpPr>
        <p:grpSpPr>
          <a:xfrm>
            <a:off x="2640379" y="5731552"/>
            <a:ext cx="2629631" cy="1108923"/>
            <a:chOff x="-2552963" y="2752458"/>
            <a:chExt cx="2629631" cy="1108923"/>
          </a:xfrm>
        </p:grpSpPr>
        <p:grpSp>
          <p:nvGrpSpPr>
            <p:cNvPr id="1041" name="Grup 1040"/>
            <p:cNvGrpSpPr/>
            <p:nvPr/>
          </p:nvGrpSpPr>
          <p:grpSpPr>
            <a:xfrm>
              <a:off x="-2241190" y="2752458"/>
              <a:ext cx="2012834" cy="762792"/>
              <a:chOff x="2548634" y="5586777"/>
              <a:chExt cx="2012834" cy="762792"/>
            </a:xfrm>
          </p:grpSpPr>
          <p:pic>
            <p:nvPicPr>
              <p:cNvPr id="1040" name="Picture 16" descr="Image result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8634" y="5586777"/>
                <a:ext cx="762792" cy="7627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9" name="Resim 1038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51677" y="5606172"/>
                <a:ext cx="1009791" cy="724001"/>
              </a:xfrm>
              <a:prstGeom prst="rect">
                <a:avLst/>
              </a:prstGeom>
            </p:spPr>
          </p:pic>
        </p:grpSp>
        <p:sp>
          <p:nvSpPr>
            <p:cNvPr id="51" name="Metin kutusu 50"/>
            <p:cNvSpPr txBox="1"/>
            <p:nvPr/>
          </p:nvSpPr>
          <p:spPr>
            <a:xfrm>
              <a:off x="-2552963" y="3492049"/>
              <a:ext cx="2629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/>
                <a:t>SMS ve e-posta gönderimi</a:t>
              </a:r>
              <a:endParaRPr lang="en-US" dirty="0"/>
            </a:p>
          </p:txBody>
        </p:sp>
      </p:grpSp>
      <p:cxnSp>
        <p:nvCxnSpPr>
          <p:cNvPr id="1044" name="Düz Ok Bağlayıcısı 1043"/>
          <p:cNvCxnSpPr>
            <a:stCxn id="23" idx="1"/>
            <a:endCxn id="1034" idx="3"/>
          </p:cNvCxnSpPr>
          <p:nvPr/>
        </p:nvCxnSpPr>
        <p:spPr>
          <a:xfrm flipH="1" flipV="1">
            <a:off x="5300845" y="4562735"/>
            <a:ext cx="2923005" cy="13637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6" name="Düz Ok Bağlayıcısı 1045"/>
          <p:cNvCxnSpPr>
            <a:stCxn id="23" idx="1"/>
            <a:endCxn id="1039" idx="3"/>
          </p:cNvCxnSpPr>
          <p:nvPr/>
        </p:nvCxnSpPr>
        <p:spPr>
          <a:xfrm flipH="1">
            <a:off x="4964985" y="5926445"/>
            <a:ext cx="3258864" cy="18650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Resim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57942" flipH="1">
            <a:off x="5441955" y="1029704"/>
            <a:ext cx="313427" cy="1621465"/>
          </a:xfrm>
          <a:prstGeom prst="rect">
            <a:avLst/>
          </a:prstGeom>
        </p:spPr>
      </p:pic>
      <p:sp>
        <p:nvSpPr>
          <p:cNvPr id="3" name="Can 2"/>
          <p:cNvSpPr/>
          <p:nvPr/>
        </p:nvSpPr>
        <p:spPr>
          <a:xfrm rot="5400000">
            <a:off x="2533080" y="341539"/>
            <a:ext cx="492271" cy="230361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55800" y="1272280"/>
            <a:ext cx="1759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Dağıtım</a:t>
            </a:r>
            <a:r>
              <a:rPr lang="en-US" dirty="0"/>
              <a:t> </a:t>
            </a:r>
            <a:r>
              <a:rPr lang="en-US" dirty="0" err="1"/>
              <a:t>şebeke</a:t>
            </a:r>
            <a:endParaRPr lang="en-US" dirty="0"/>
          </a:p>
        </p:txBody>
      </p:sp>
      <p:pic>
        <p:nvPicPr>
          <p:cNvPr id="31" name="Resim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57942" flipH="1">
            <a:off x="5803566" y="1271414"/>
            <a:ext cx="313427" cy="1621465"/>
          </a:xfrm>
          <a:prstGeom prst="rect">
            <a:avLst/>
          </a:prstGeom>
        </p:spPr>
      </p:pic>
      <p:pic>
        <p:nvPicPr>
          <p:cNvPr id="32" name="Resim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57942" flipH="1">
            <a:off x="6286870" y="1185376"/>
            <a:ext cx="313427" cy="16214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33619" y="4542015"/>
            <a:ext cx="1887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GERÇEK ZAMANLI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VERİ İZLEME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801823" y="6220258"/>
            <a:ext cx="1452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ERKEN UYARI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3186" y="88567"/>
            <a:ext cx="1120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NANO TAKİP GERÇEK ZAMANLI İZLEME VE ERKEN UYARI SİSTEMİ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2463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9400" y="147405"/>
            <a:ext cx="11620500" cy="1325563"/>
          </a:xfrm>
        </p:spPr>
        <p:txBody>
          <a:bodyPr/>
          <a:lstStyle/>
          <a:p>
            <a:r>
              <a:rPr lang="tr-TR" b="1" dirty="0" smtClean="0"/>
              <a:t>İzlenen Parametreler: </a:t>
            </a:r>
            <a:r>
              <a:rPr lang="tr-TR" sz="3600" b="1" dirty="0" smtClean="0"/>
              <a:t>HER KAYNAK İÇİN ÖZGÜN BİR İMZA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38400" y="1765300"/>
            <a:ext cx="3657600" cy="3759200"/>
          </a:xfrm>
          <a:ln>
            <a:noFill/>
          </a:ln>
        </p:spPr>
        <p:txBody>
          <a:bodyPr>
            <a:normAutofit/>
          </a:bodyPr>
          <a:lstStyle/>
          <a:p>
            <a:r>
              <a:rPr lang="tr-TR" b="1" dirty="0"/>
              <a:t>Klor</a:t>
            </a:r>
          </a:p>
          <a:p>
            <a:r>
              <a:rPr lang="tr-TR" dirty="0"/>
              <a:t>Çözünmüş O</a:t>
            </a:r>
            <a:r>
              <a:rPr lang="tr-TR" sz="1200" dirty="0"/>
              <a:t>2 </a:t>
            </a:r>
          </a:p>
          <a:p>
            <a:r>
              <a:rPr lang="tr-TR" dirty="0"/>
              <a:t>ORP</a:t>
            </a:r>
          </a:p>
          <a:p>
            <a:r>
              <a:rPr lang="tr-TR" dirty="0"/>
              <a:t>Basınç (Derinlik)</a:t>
            </a:r>
          </a:p>
          <a:p>
            <a:r>
              <a:rPr lang="tr-TR" dirty="0"/>
              <a:t>Bulanıklık</a:t>
            </a:r>
          </a:p>
          <a:p>
            <a:r>
              <a:rPr lang="tr-TR" dirty="0"/>
              <a:t>pH</a:t>
            </a:r>
          </a:p>
          <a:p>
            <a:r>
              <a:rPr lang="tr-TR" dirty="0" smtClean="0"/>
              <a:t>İletkenlik</a:t>
            </a:r>
            <a:endParaRPr lang="tr-TR" dirty="0"/>
          </a:p>
          <a:p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513039" y="1816100"/>
            <a:ext cx="3657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Su sıcaklığı</a:t>
            </a:r>
          </a:p>
          <a:p>
            <a:r>
              <a:rPr lang="tr-TR" dirty="0"/>
              <a:t>Ortam sıcaklığı</a:t>
            </a:r>
          </a:p>
          <a:p>
            <a:r>
              <a:rPr lang="tr-TR" dirty="0"/>
              <a:t>Ortam nemi</a:t>
            </a:r>
          </a:p>
          <a:p>
            <a:r>
              <a:rPr lang="tr-TR" dirty="0"/>
              <a:t>Su seviyesi</a:t>
            </a:r>
          </a:p>
          <a:p>
            <a:r>
              <a:rPr lang="tr-TR" dirty="0" smtClean="0"/>
              <a:t>DİĞER</a:t>
            </a:r>
            <a:r>
              <a:rPr lang="is-IS" dirty="0" smtClean="0"/>
              <a:t>….....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987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4800" y="0"/>
            <a:ext cx="10515600" cy="1325563"/>
          </a:xfrm>
        </p:spPr>
        <p:txBody>
          <a:bodyPr/>
          <a:lstStyle/>
          <a:p>
            <a:r>
              <a:rPr lang="en-US" b="1" dirty="0" smtClean="0"/>
              <a:t>GUI: Ana </a:t>
            </a:r>
            <a:r>
              <a:rPr lang="en-US" b="1" dirty="0" err="1" smtClean="0"/>
              <a:t>Sayfa</a:t>
            </a:r>
            <a:endParaRPr lang="en-US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95400"/>
            <a:ext cx="9144000" cy="49149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436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22"/>
          <p:cNvSpPr/>
          <p:nvPr/>
        </p:nvSpPr>
        <p:spPr>
          <a:xfrm rot="16200000">
            <a:off x="7864110" y="3947818"/>
            <a:ext cx="1456620" cy="24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6"/>
                </a:solidFill>
              </a:rPr>
              <a:t>Interpreted  Data</a:t>
            </a:r>
          </a:p>
        </p:txBody>
      </p:sp>
      <p:sp>
        <p:nvSpPr>
          <p:cNvPr id="69" name="Rectangle 22"/>
          <p:cNvSpPr/>
          <p:nvPr/>
        </p:nvSpPr>
        <p:spPr>
          <a:xfrm>
            <a:off x="6743204" y="3068960"/>
            <a:ext cx="216024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accent6"/>
                </a:solidFill>
              </a:rPr>
              <a:t>Interpreted  Data (for storage)</a:t>
            </a:r>
          </a:p>
        </p:txBody>
      </p:sp>
      <p:sp>
        <p:nvSpPr>
          <p:cNvPr id="58" name="Rectangle 22"/>
          <p:cNvSpPr/>
          <p:nvPr/>
        </p:nvSpPr>
        <p:spPr>
          <a:xfrm>
            <a:off x="6815213" y="3429000"/>
            <a:ext cx="1651005" cy="38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INFO PACK,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Warning, SOP, etc.</a:t>
            </a:r>
          </a:p>
        </p:txBody>
      </p:sp>
      <p:sp>
        <p:nvSpPr>
          <p:cNvPr id="67" name="Rectangle 22"/>
          <p:cNvSpPr/>
          <p:nvPr/>
        </p:nvSpPr>
        <p:spPr>
          <a:xfrm>
            <a:off x="6755780" y="1386752"/>
            <a:ext cx="1179710" cy="38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INFO PACK </a:t>
            </a:r>
          </a:p>
        </p:txBody>
      </p:sp>
      <p:sp>
        <p:nvSpPr>
          <p:cNvPr id="9" name="Rectangle 14"/>
          <p:cNvSpPr/>
          <p:nvPr/>
        </p:nvSpPr>
        <p:spPr>
          <a:xfrm>
            <a:off x="10559629" y="3158068"/>
            <a:ext cx="1287379" cy="414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100" b="1" dirty="0">
                <a:solidFill>
                  <a:srgbClr val="4F81BD"/>
                </a:solidFill>
              </a:rPr>
              <a:t>DATA STORAGE</a:t>
            </a:r>
            <a:endParaRPr lang="en-IE" sz="1100" b="1" dirty="0">
              <a:solidFill>
                <a:srgbClr val="4F81BD"/>
              </a:solidFill>
            </a:endParaRPr>
          </a:p>
          <a:p>
            <a:pPr algn="ctr"/>
            <a:r>
              <a:rPr lang="en-IE" sz="1100" b="1" dirty="0">
                <a:solidFill>
                  <a:srgbClr val="4F81BD"/>
                </a:solidFill>
              </a:rPr>
              <a:t>LOCATED IN NFI</a:t>
            </a:r>
          </a:p>
        </p:txBody>
      </p:sp>
      <p:sp>
        <p:nvSpPr>
          <p:cNvPr id="4" name="Rectangle 12"/>
          <p:cNvSpPr/>
          <p:nvPr/>
        </p:nvSpPr>
        <p:spPr>
          <a:xfrm>
            <a:off x="5447060" y="1809408"/>
            <a:ext cx="1413934" cy="17356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C00000"/>
                </a:solidFill>
              </a:rPr>
              <a:t>Information Hub</a:t>
            </a:r>
          </a:p>
          <a:p>
            <a:pPr algn="ctr"/>
            <a:r>
              <a:rPr lang="en-US" sz="1400" dirty="0">
                <a:solidFill>
                  <a:srgbClr val="C00000"/>
                </a:solidFill>
              </a:rPr>
              <a:t>With Analytics </a:t>
            </a:r>
          </a:p>
          <a:p>
            <a:pPr algn="ctr"/>
            <a:r>
              <a:rPr lang="en-US" sz="1000" dirty="0">
                <a:solidFill>
                  <a:srgbClr val="C00000"/>
                </a:solidFill>
              </a:rPr>
              <a:t>(formerly Docking </a:t>
            </a:r>
            <a:r>
              <a:rPr lang="en-US" sz="1000" dirty="0" err="1">
                <a:solidFill>
                  <a:srgbClr val="C00000"/>
                </a:solidFill>
              </a:rPr>
              <a:t>Stn</a:t>
            </a:r>
            <a:r>
              <a:rPr lang="en-US" sz="1000" dirty="0">
                <a:solidFill>
                  <a:srgbClr val="C00000"/>
                </a:solidFill>
              </a:rPr>
              <a:t>)</a:t>
            </a:r>
          </a:p>
          <a:p>
            <a:pPr algn="ctr"/>
            <a:endParaRPr lang="en-US" sz="1100" dirty="0">
              <a:solidFill>
                <a:srgbClr val="C00000"/>
              </a:solidFill>
            </a:endParaRPr>
          </a:p>
          <a:p>
            <a:pPr algn="ctr"/>
            <a:endParaRPr lang="en-US" sz="1100" dirty="0">
              <a:solidFill>
                <a:srgbClr val="C00000"/>
              </a:solidFill>
            </a:endParaRPr>
          </a:p>
          <a:p>
            <a:pPr algn="ctr"/>
            <a:endParaRPr lang="en-US" sz="1100" dirty="0">
              <a:solidFill>
                <a:srgbClr val="C00000"/>
              </a:solidFill>
            </a:endParaRPr>
          </a:p>
          <a:p>
            <a:pPr algn="ctr"/>
            <a:endParaRPr lang="en-US" sz="1100" dirty="0">
              <a:solidFill>
                <a:srgbClr val="C00000"/>
              </a:solidFill>
            </a:endParaRPr>
          </a:p>
          <a:p>
            <a:pPr algn="ctr"/>
            <a:endParaRPr lang="en-US" sz="1100" dirty="0">
              <a:solidFill>
                <a:srgbClr val="C00000"/>
              </a:solidFill>
            </a:endParaRPr>
          </a:p>
        </p:txBody>
      </p:sp>
      <p:pic>
        <p:nvPicPr>
          <p:cNvPr id="5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996" y="2598520"/>
            <a:ext cx="1098063" cy="914400"/>
          </a:xfrm>
          <a:prstGeom prst="rect">
            <a:avLst/>
          </a:prstGeom>
        </p:spPr>
      </p:pic>
      <p:sp>
        <p:nvSpPr>
          <p:cNvPr id="8" name="Rectangle 15"/>
          <p:cNvSpPr/>
          <p:nvPr/>
        </p:nvSpPr>
        <p:spPr>
          <a:xfrm>
            <a:off x="9047461" y="1664950"/>
            <a:ext cx="2753530" cy="1908067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TextBox 16"/>
          <p:cNvSpPr txBox="1"/>
          <p:nvPr/>
        </p:nvSpPr>
        <p:spPr>
          <a:xfrm>
            <a:off x="9767541" y="3645605"/>
            <a:ext cx="2108829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60000"/>
              </a:lnSpc>
            </a:pPr>
            <a:r>
              <a:rPr lang="en-IE" sz="1600" b="1" dirty="0">
                <a:solidFill>
                  <a:srgbClr val="7030A0"/>
                </a:solidFill>
              </a:rPr>
              <a:t>Information</a:t>
            </a:r>
            <a:r>
              <a:rPr lang="tr-TR" sz="1600" b="1" dirty="0">
                <a:solidFill>
                  <a:srgbClr val="7030A0"/>
                </a:solidFill>
              </a:rPr>
              <a:t> </a:t>
            </a:r>
            <a:r>
              <a:rPr lang="en-IE" sz="1600" b="1" dirty="0">
                <a:solidFill>
                  <a:srgbClr val="7030A0"/>
                </a:solidFill>
              </a:rPr>
              <a:t>Support System</a:t>
            </a:r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7464" y="4509121"/>
            <a:ext cx="1008309" cy="527071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12" name="TextBox 10"/>
          <p:cNvSpPr txBox="1"/>
          <p:nvPr/>
        </p:nvSpPr>
        <p:spPr>
          <a:xfrm>
            <a:off x="10055573" y="5013176"/>
            <a:ext cx="20934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>
                <a:solidFill>
                  <a:schemeClr val="accent1"/>
                </a:solidFill>
              </a:rPr>
              <a:t>Web Interface To </a:t>
            </a:r>
            <a:r>
              <a:rPr lang="tr-TR" sz="900" b="1" dirty="0">
                <a:solidFill>
                  <a:schemeClr val="accent1"/>
                </a:solidFill>
              </a:rPr>
              <a:t>Knowledge Base</a:t>
            </a:r>
            <a:r>
              <a:rPr lang="en-IE" sz="900" b="1" dirty="0">
                <a:solidFill>
                  <a:schemeClr val="accent1"/>
                </a:solidFill>
              </a:rPr>
              <a:t>/DSS</a:t>
            </a:r>
          </a:p>
        </p:txBody>
      </p:sp>
      <p:sp>
        <p:nvSpPr>
          <p:cNvPr id="14" name="Yuvarlatılmış Dikdörtgen 13"/>
          <p:cNvSpPr/>
          <p:nvPr/>
        </p:nvSpPr>
        <p:spPr>
          <a:xfrm>
            <a:off x="9344009" y="1772816"/>
            <a:ext cx="2304256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Yuvarlatılmış Dikdörtgen 16"/>
          <p:cNvSpPr/>
          <p:nvPr/>
        </p:nvSpPr>
        <p:spPr>
          <a:xfrm>
            <a:off x="9501204" y="2037479"/>
            <a:ext cx="770392" cy="4392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Yuvarlatılmış Dikdörtgen 18"/>
          <p:cNvSpPr/>
          <p:nvPr/>
        </p:nvSpPr>
        <p:spPr>
          <a:xfrm>
            <a:off x="10991677" y="2564904"/>
            <a:ext cx="482359" cy="504056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Düz Ok Bağlayıcısı 26"/>
          <p:cNvCxnSpPr/>
          <p:nvPr/>
        </p:nvCxnSpPr>
        <p:spPr>
          <a:xfrm>
            <a:off x="6815212" y="2852936"/>
            <a:ext cx="417646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2"/>
          <p:cNvSpPr/>
          <p:nvPr/>
        </p:nvSpPr>
        <p:spPr>
          <a:xfrm>
            <a:off x="7008669" y="1916832"/>
            <a:ext cx="1651005" cy="24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6"/>
                </a:solidFill>
              </a:rPr>
              <a:t>Interpreted  Data</a:t>
            </a:r>
          </a:p>
        </p:txBody>
      </p:sp>
      <p:sp>
        <p:nvSpPr>
          <p:cNvPr id="29" name="Rectangle 22"/>
          <p:cNvSpPr/>
          <p:nvPr/>
        </p:nvSpPr>
        <p:spPr>
          <a:xfrm>
            <a:off x="7031237" y="2492897"/>
            <a:ext cx="1651005" cy="2718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rgbClr val="C00000"/>
                </a:solidFill>
              </a:rPr>
              <a:t>Raw Data </a:t>
            </a:r>
            <a:r>
              <a:rPr lang="en-US" sz="1100" dirty="0">
                <a:solidFill>
                  <a:srgbClr val="C00000"/>
                </a:solidFill>
              </a:rPr>
              <a:t>(for storage)</a:t>
            </a:r>
            <a:endParaRPr lang="en-US" sz="1400" dirty="0">
              <a:solidFill>
                <a:srgbClr val="C00000"/>
              </a:solidFill>
            </a:endParaRPr>
          </a:p>
        </p:txBody>
      </p:sp>
      <p:cxnSp>
        <p:nvCxnSpPr>
          <p:cNvPr id="36" name="Dirsek Bağlayıcısı 35"/>
          <p:cNvCxnSpPr/>
          <p:nvPr/>
        </p:nvCxnSpPr>
        <p:spPr>
          <a:xfrm rot="5400000">
            <a:off x="8146109" y="1622026"/>
            <a:ext cx="542760" cy="2927173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740" y="4777176"/>
            <a:ext cx="1519809" cy="956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8" name="Düz Ok Bağlayıcısı 107"/>
          <p:cNvCxnSpPr>
            <a:stCxn id="17" idx="3"/>
            <a:endCxn id="75" idx="1"/>
          </p:cNvCxnSpPr>
          <p:nvPr/>
        </p:nvCxnSpPr>
        <p:spPr>
          <a:xfrm flipV="1">
            <a:off x="10271596" y="2238099"/>
            <a:ext cx="720080" cy="18981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" name="Picture 4" descr="D:\Compny\Rapor\GIFT\yeni tasarım - 2015.11.24\resimler\comman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584" y="116633"/>
            <a:ext cx="1790700" cy="714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1" name="Düz Bağlayıcı 150"/>
          <p:cNvCxnSpPr/>
          <p:nvPr/>
        </p:nvCxnSpPr>
        <p:spPr>
          <a:xfrm>
            <a:off x="7967340" y="116633"/>
            <a:ext cx="0" cy="114109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Düz Bağlayıcı 151"/>
          <p:cNvCxnSpPr/>
          <p:nvPr/>
        </p:nvCxnSpPr>
        <p:spPr>
          <a:xfrm>
            <a:off x="4438178" y="1257727"/>
            <a:ext cx="3529162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D:\Compny\Rapor\GIFT\yeni tasarım - 2015.11.24\resimler\c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728" y="4899557"/>
            <a:ext cx="1906880" cy="180054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D:\Compny\Rapor\GIFT\yeni tasarım - 2015.11.24\resimler\sensors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299" y="1730321"/>
            <a:ext cx="695726" cy="18341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22"/>
          <p:cNvSpPr/>
          <p:nvPr/>
        </p:nvSpPr>
        <p:spPr>
          <a:xfrm>
            <a:off x="5431819" y="5941102"/>
            <a:ext cx="2155061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Sample to lab for analysis</a:t>
            </a:r>
          </a:p>
        </p:txBody>
      </p:sp>
      <p:cxnSp>
        <p:nvCxnSpPr>
          <p:cNvPr id="16" name="Düz Bağlayıcı 15"/>
          <p:cNvCxnSpPr/>
          <p:nvPr/>
        </p:nvCxnSpPr>
        <p:spPr>
          <a:xfrm flipV="1">
            <a:off x="3521946" y="2320940"/>
            <a:ext cx="0" cy="2520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>
            <a:off x="3502844" y="2320940"/>
            <a:ext cx="43204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>
            <a:off x="3502844" y="2779947"/>
            <a:ext cx="43204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Düz Ok Bağlayıcısı 41"/>
          <p:cNvCxnSpPr/>
          <p:nvPr/>
        </p:nvCxnSpPr>
        <p:spPr>
          <a:xfrm>
            <a:off x="3502844" y="3228038"/>
            <a:ext cx="43204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22"/>
          <p:cNvSpPr/>
          <p:nvPr/>
        </p:nvSpPr>
        <p:spPr>
          <a:xfrm>
            <a:off x="4615321" y="2942988"/>
            <a:ext cx="642366" cy="24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accent3">
                    <a:lumMod val="75000"/>
                  </a:schemeClr>
                </a:solidFill>
              </a:rPr>
              <a:t>Data</a:t>
            </a:r>
          </a:p>
        </p:txBody>
      </p:sp>
      <p:sp>
        <p:nvSpPr>
          <p:cNvPr id="54" name="Rectangle 22"/>
          <p:cNvSpPr/>
          <p:nvPr/>
        </p:nvSpPr>
        <p:spPr>
          <a:xfrm>
            <a:off x="4615321" y="2060848"/>
            <a:ext cx="642366" cy="24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accent3">
                    <a:lumMod val="75000"/>
                  </a:schemeClr>
                </a:solidFill>
              </a:rPr>
              <a:t>Data</a:t>
            </a:r>
          </a:p>
        </p:txBody>
      </p:sp>
      <p:sp>
        <p:nvSpPr>
          <p:cNvPr id="55" name="Rectangle 22"/>
          <p:cNvSpPr/>
          <p:nvPr/>
        </p:nvSpPr>
        <p:spPr>
          <a:xfrm>
            <a:off x="4621436" y="2510940"/>
            <a:ext cx="642366" cy="24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accent3">
                    <a:lumMod val="75000"/>
                  </a:schemeClr>
                </a:solidFill>
              </a:rPr>
              <a:t>Data</a:t>
            </a:r>
          </a:p>
        </p:txBody>
      </p:sp>
      <p:cxnSp>
        <p:nvCxnSpPr>
          <p:cNvPr id="48" name="Düz Ok Bağlayıcısı 47"/>
          <p:cNvCxnSpPr/>
          <p:nvPr/>
        </p:nvCxnSpPr>
        <p:spPr>
          <a:xfrm>
            <a:off x="4438178" y="3212436"/>
            <a:ext cx="1008882" cy="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Düz Ok Bağlayıcısı 46"/>
          <p:cNvCxnSpPr/>
          <p:nvPr/>
        </p:nvCxnSpPr>
        <p:spPr>
          <a:xfrm>
            <a:off x="4425948" y="2779947"/>
            <a:ext cx="1021112" cy="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irsek Bağlayıcısı 21"/>
          <p:cNvCxnSpPr/>
          <p:nvPr/>
        </p:nvCxnSpPr>
        <p:spPr>
          <a:xfrm flipV="1">
            <a:off x="5228347" y="5455093"/>
            <a:ext cx="3082904" cy="61158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Düz Bağlayıcı 49"/>
          <p:cNvCxnSpPr/>
          <p:nvPr/>
        </p:nvCxnSpPr>
        <p:spPr>
          <a:xfrm>
            <a:off x="3286820" y="1412776"/>
            <a:ext cx="0" cy="2736304"/>
          </a:xfrm>
          <a:prstGeom prst="line">
            <a:avLst/>
          </a:prstGeom>
          <a:ln w="57150" cap="rnd" cmpd="sng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Düz Bağlayıcı 67"/>
          <p:cNvCxnSpPr/>
          <p:nvPr/>
        </p:nvCxnSpPr>
        <p:spPr>
          <a:xfrm>
            <a:off x="3381891" y="1411795"/>
            <a:ext cx="8689905" cy="981"/>
          </a:xfrm>
          <a:prstGeom prst="line">
            <a:avLst/>
          </a:prstGeom>
          <a:ln w="57150" cap="rnd" cmpd="sng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Düz Bağlayıcı 70"/>
          <p:cNvCxnSpPr/>
          <p:nvPr/>
        </p:nvCxnSpPr>
        <p:spPr>
          <a:xfrm>
            <a:off x="3286820" y="4149080"/>
            <a:ext cx="8784976" cy="0"/>
          </a:xfrm>
          <a:prstGeom prst="line">
            <a:avLst/>
          </a:prstGeom>
          <a:ln w="57150" cap="rnd" cmpd="sng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Düz Bağlayıcı 72"/>
          <p:cNvCxnSpPr/>
          <p:nvPr/>
        </p:nvCxnSpPr>
        <p:spPr>
          <a:xfrm>
            <a:off x="12054084" y="1411795"/>
            <a:ext cx="0" cy="2736304"/>
          </a:xfrm>
          <a:prstGeom prst="line">
            <a:avLst/>
          </a:prstGeom>
          <a:ln w="57150" cap="rnd" cmpd="sng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22"/>
          <p:cNvSpPr/>
          <p:nvPr/>
        </p:nvSpPr>
        <p:spPr>
          <a:xfrm>
            <a:off x="3606682" y="3870915"/>
            <a:ext cx="2776483" cy="24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smtClean="0">
                <a:solidFill>
                  <a:srgbClr val="00B0F0"/>
                </a:solidFill>
              </a:rPr>
              <a:t>Integrated Toolbox</a:t>
            </a:r>
            <a:endParaRPr lang="en-IE" b="1" dirty="0">
              <a:solidFill>
                <a:srgbClr val="00B0F0"/>
              </a:solidFill>
            </a:endParaRPr>
          </a:p>
        </p:txBody>
      </p:sp>
      <p:cxnSp>
        <p:nvCxnSpPr>
          <p:cNvPr id="25" name="Düz Ok Bağlayıcısı 24"/>
          <p:cNvCxnSpPr/>
          <p:nvPr/>
        </p:nvCxnSpPr>
        <p:spPr>
          <a:xfrm>
            <a:off x="4425950" y="2320940"/>
            <a:ext cx="1021111" cy="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22"/>
          <p:cNvSpPr/>
          <p:nvPr/>
        </p:nvSpPr>
        <p:spPr>
          <a:xfrm>
            <a:off x="6646339" y="882696"/>
            <a:ext cx="1187832" cy="24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Investigation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Plans</a:t>
            </a:r>
          </a:p>
        </p:txBody>
      </p:sp>
      <p:cxnSp>
        <p:nvCxnSpPr>
          <p:cNvPr id="122" name="Düz Ok Bağlayıcısı 121"/>
          <p:cNvCxnSpPr>
            <a:stCxn id="116" idx="2"/>
          </p:cNvCxnSpPr>
          <p:nvPr/>
        </p:nvCxnSpPr>
        <p:spPr>
          <a:xfrm>
            <a:off x="6567934" y="831008"/>
            <a:ext cx="0" cy="940259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/>
          <p:nvPr/>
        </p:nvCxnSpPr>
        <p:spPr>
          <a:xfrm>
            <a:off x="6887220" y="2181872"/>
            <a:ext cx="2458910" cy="0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irsek Bağlayıcısı 12"/>
          <p:cNvCxnSpPr/>
          <p:nvPr/>
        </p:nvCxnSpPr>
        <p:spPr>
          <a:xfrm rot="5400000" flipH="1" flipV="1">
            <a:off x="7849395" y="3344484"/>
            <a:ext cx="2467719" cy="525752"/>
          </a:xfrm>
          <a:prstGeom prst="bentConnector2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irsek Bağlayıcısı 32"/>
          <p:cNvCxnSpPr>
            <a:endCxn id="1027" idx="0"/>
          </p:cNvCxnSpPr>
          <p:nvPr/>
        </p:nvCxnSpPr>
        <p:spPr>
          <a:xfrm rot="5400000">
            <a:off x="8448897" y="3339670"/>
            <a:ext cx="2068255" cy="806757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0361410" y="476672"/>
            <a:ext cx="1710386" cy="70788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Relevant information 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provided  by partners. has to be uploaded to the </a:t>
            </a:r>
            <a:r>
              <a:rPr lang="tr-TR" sz="1000" dirty="0">
                <a:solidFill>
                  <a:schemeClr val="bg1"/>
                </a:solidFill>
              </a:rPr>
              <a:t>data </a:t>
            </a:r>
            <a:r>
              <a:rPr lang="tr-TR" sz="1000" dirty="0" err="1">
                <a:solidFill>
                  <a:schemeClr val="bg1"/>
                </a:solidFill>
              </a:rPr>
              <a:t>storage</a:t>
            </a:r>
            <a:r>
              <a:rPr lang="tr-TR" sz="1000" dirty="0">
                <a:solidFill>
                  <a:schemeClr val="bg1"/>
                </a:solidFill>
              </a:rPr>
              <a:t> </a:t>
            </a:r>
            <a:r>
              <a:rPr lang="tr-TR" sz="1000" dirty="0" err="1">
                <a:solidFill>
                  <a:schemeClr val="bg1"/>
                </a:solidFill>
              </a:rPr>
              <a:t>provided</a:t>
            </a:r>
            <a:r>
              <a:rPr lang="en-US" sz="1000" dirty="0">
                <a:solidFill>
                  <a:schemeClr val="bg1"/>
                </a:solidFill>
              </a:rPr>
              <a:t> by  (NFI?)</a:t>
            </a:r>
          </a:p>
        </p:txBody>
      </p:sp>
      <p:cxnSp>
        <p:nvCxnSpPr>
          <p:cNvPr id="40" name="Straight Arrow Connector 39"/>
          <p:cNvCxnSpPr>
            <a:stCxn id="75" idx="0"/>
            <a:endCxn id="38" idx="2"/>
          </p:cNvCxnSpPr>
          <p:nvPr/>
        </p:nvCxnSpPr>
        <p:spPr>
          <a:xfrm flipH="1" flipV="1">
            <a:off x="11216604" y="1184559"/>
            <a:ext cx="16253" cy="79874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Yuvarlatılmış Dikdörtgen 18"/>
          <p:cNvSpPr/>
          <p:nvPr/>
        </p:nvSpPr>
        <p:spPr>
          <a:xfrm>
            <a:off x="10991677" y="1983300"/>
            <a:ext cx="482359" cy="50959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Picture 2" descr="D:\Compny\Rapor\GIFT\yeni tasarım - 2015.11.24\resimler\add-user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677" y="5708438"/>
            <a:ext cx="1200323" cy="12003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Metin kutusu 28"/>
          <p:cNvSpPr txBox="1"/>
          <p:nvPr/>
        </p:nvSpPr>
        <p:spPr>
          <a:xfrm>
            <a:off x="9839548" y="5373216"/>
            <a:ext cx="1440160" cy="738664"/>
          </a:xfrm>
          <a:prstGeom prst="rect">
            <a:avLst/>
          </a:prstGeom>
          <a:noFill/>
          <a:ln>
            <a:solidFill>
              <a:srgbClr val="9BBB5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accent3"/>
                </a:solidFill>
              </a:rPr>
              <a:t>Upload and update of relevant info (SOPs, warnings, </a:t>
            </a:r>
            <a:r>
              <a:rPr lang="en-US" sz="1050" b="1" dirty="0" err="1">
                <a:solidFill>
                  <a:schemeClr val="accent3"/>
                </a:solidFill>
              </a:rPr>
              <a:t>decon</a:t>
            </a:r>
            <a:r>
              <a:rPr lang="en-US" sz="1050" b="1" dirty="0">
                <a:solidFill>
                  <a:schemeClr val="accent3"/>
                </a:solidFill>
              </a:rPr>
              <a:t> info etc.) via web</a:t>
            </a:r>
          </a:p>
        </p:txBody>
      </p:sp>
      <p:cxnSp>
        <p:nvCxnSpPr>
          <p:cNvPr id="96" name="Düz Ok Bağlayıcısı 5"/>
          <p:cNvCxnSpPr/>
          <p:nvPr/>
        </p:nvCxnSpPr>
        <p:spPr>
          <a:xfrm flipH="1" flipV="1">
            <a:off x="11423724" y="5229201"/>
            <a:ext cx="2568" cy="631889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10343605" y="6453337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EXPERT</a:t>
            </a:r>
          </a:p>
        </p:txBody>
      </p:sp>
      <p:cxnSp>
        <p:nvCxnSpPr>
          <p:cNvPr id="98" name="Elbow Connector 97"/>
          <p:cNvCxnSpPr>
            <a:stCxn id="11" idx="0"/>
            <a:endCxn id="75" idx="3"/>
          </p:cNvCxnSpPr>
          <p:nvPr/>
        </p:nvCxnSpPr>
        <p:spPr>
          <a:xfrm rot="5400000" flipH="1" flipV="1">
            <a:off x="10277315" y="3312402"/>
            <a:ext cx="2271022" cy="122417"/>
          </a:xfrm>
          <a:prstGeom prst="bentConnector4">
            <a:avLst>
              <a:gd name="adj1" fmla="val 26048"/>
              <a:gd name="adj2" fmla="val 477627"/>
            </a:avLst>
          </a:prstGeom>
          <a:ln>
            <a:solidFill>
              <a:srgbClr val="9BBB5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Düz Ok Bağlayıcısı 25"/>
          <p:cNvCxnSpPr/>
          <p:nvPr/>
        </p:nvCxnSpPr>
        <p:spPr>
          <a:xfrm>
            <a:off x="6815212" y="2996952"/>
            <a:ext cx="4176464" cy="0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803545" y="1772817"/>
            <a:ext cx="13851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/>
              <a:t>KNOWLEDGE BASE</a:t>
            </a:r>
            <a:endParaRPr lang="en-US" sz="1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12668" y="491635"/>
            <a:ext cx="3619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GÜNCEL KONSEPT</a:t>
            </a:r>
            <a:endParaRPr lang="en-US" sz="36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139109" y="1326969"/>
            <a:ext cx="32427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 smtClean="0"/>
              <a:t>İZLEME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 smtClean="0"/>
              <a:t>VERİ ENTEGRASYONU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 smtClean="0"/>
              <a:t>ERKEN UYARI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 smtClean="0"/>
              <a:t>OTONOM KARAR-DESTEK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6174" y="3817128"/>
            <a:ext cx="1902316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b="1" smtClean="0">
                <a:solidFill>
                  <a:schemeClr val="bg1">
                    <a:lumMod val="50000"/>
                  </a:schemeClr>
                </a:solidFill>
              </a:rPr>
              <a:t>KEŞİF</a:t>
            </a:r>
          </a:p>
          <a:p>
            <a:pPr algn="ctr"/>
            <a:r>
              <a:rPr lang="en-US" sz="3200" b="1" dirty="0" smtClean="0">
                <a:solidFill>
                  <a:schemeClr val="bg1">
                    <a:lumMod val="50000"/>
                  </a:schemeClr>
                </a:solidFill>
              </a:rPr>
              <a:t>UZAKTAN </a:t>
            </a:r>
          </a:p>
          <a:p>
            <a:pPr algn="ctr"/>
            <a:r>
              <a:rPr lang="en-US" sz="3200" b="1" dirty="0" smtClean="0">
                <a:solidFill>
                  <a:schemeClr val="bg1">
                    <a:lumMod val="50000"/>
                  </a:schemeClr>
                </a:solidFill>
              </a:rPr>
              <a:t>İZLEME</a:t>
            </a:r>
            <a:endParaRPr lang="en-US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" name="Elbow Connector 6"/>
          <p:cNvCxnSpPr>
            <a:stCxn id="3" idx="3"/>
            <a:endCxn id="4" idx="2"/>
          </p:cNvCxnSpPr>
          <p:nvPr/>
        </p:nvCxnSpPr>
        <p:spPr>
          <a:xfrm flipV="1">
            <a:off x="2298490" y="3545077"/>
            <a:ext cx="3855537" cy="1056881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1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340100" y="2044700"/>
            <a:ext cx="54519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smtClean="0"/>
              <a:t>TEŞEKKÜRLER</a:t>
            </a:r>
            <a:endParaRPr lang="en-US" sz="7200" b="1"/>
          </a:p>
        </p:txBody>
      </p:sp>
      <p:sp>
        <p:nvSpPr>
          <p:cNvPr id="2" name="TextBox 1"/>
          <p:cNvSpPr txBox="1"/>
          <p:nvPr/>
        </p:nvSpPr>
        <p:spPr>
          <a:xfrm>
            <a:off x="3752476" y="3818965"/>
            <a:ext cx="437215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PROF. DR. HÜSEYİN AVNİ ÖKTEM</a:t>
            </a:r>
          </a:p>
          <a:p>
            <a:pPr algn="ctr"/>
            <a:endParaRPr lang="en-US" sz="2400" b="1" dirty="0" smtClean="0"/>
          </a:p>
          <a:p>
            <a:pPr algn="ctr"/>
            <a:r>
              <a:rPr lang="en-US" sz="2400" b="1" dirty="0" smtClean="0"/>
              <a:t>ODTÜ</a:t>
            </a:r>
          </a:p>
          <a:p>
            <a:pPr algn="ctr"/>
            <a:r>
              <a:rPr lang="en-US" sz="2400" b="1" dirty="0" smtClean="0"/>
              <a:t>BİYOLOJİK BİLİMLER BÖLÜMÜ</a:t>
            </a:r>
          </a:p>
          <a:p>
            <a:pPr algn="ctr"/>
            <a:endParaRPr lang="en-US" sz="2400" b="1" dirty="0"/>
          </a:p>
          <a:p>
            <a:pPr algn="ctr"/>
            <a:r>
              <a:rPr lang="en-US" sz="2400" b="1" dirty="0" err="1" smtClean="0"/>
              <a:t>haoktem@metu.edu.tr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1028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 idx="4294967295"/>
          </p:nvPr>
        </p:nvSpPr>
        <p:spPr>
          <a:xfrm>
            <a:off x="2362200" y="188913"/>
            <a:ext cx="8305800" cy="6397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5400" b="1">
                <a:ea typeface="ＭＳ Ｐゴシック" charset="-128"/>
              </a:rPr>
              <a:t>BHM Etki Dozları</a:t>
            </a:r>
          </a:p>
        </p:txBody>
      </p:sp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2243138"/>
            <a:ext cx="8372475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Box 1"/>
          <p:cNvSpPr txBox="1">
            <a:spLocks noChangeArrowheads="1"/>
          </p:cNvSpPr>
          <p:nvPr/>
        </p:nvSpPr>
        <p:spPr bwMode="auto">
          <a:xfrm>
            <a:off x="2812243" y="1196976"/>
            <a:ext cx="686437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Arial" charset="0"/>
              </a:rPr>
              <a:t>Kimyasal ajanlara göre 1 milyon kat daha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Arial" charset="0"/>
              </a:rPr>
              <a:t>düşük dozda etki göstermektedir</a:t>
            </a:r>
          </a:p>
        </p:txBody>
      </p:sp>
    </p:spTree>
    <p:extLst>
      <p:ext uri="{BB962C8B-B14F-4D97-AF65-F5344CB8AC3E}">
        <p14:creationId xmlns:p14="http://schemas.microsoft.com/office/powerpoint/2010/main" val="6318584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 idx="4294967295"/>
          </p:nvPr>
        </p:nvSpPr>
        <p:spPr>
          <a:xfrm>
            <a:off x="811431" y="-37533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en-US" sz="3600" b="1">
                <a:latin typeface="Arial" charset="0"/>
                <a:ea typeface="ＭＳ Ｐゴシック" charset="-128"/>
              </a:rPr>
              <a:t>BİYOLOJİK HARP MADDELERİ</a:t>
            </a:r>
          </a:p>
        </p:txBody>
      </p:sp>
      <p:grpSp>
        <p:nvGrpSpPr>
          <p:cNvPr id="28674" name="Group 5"/>
          <p:cNvGrpSpPr>
            <a:grpSpLocks noChangeAspect="1"/>
          </p:cNvGrpSpPr>
          <p:nvPr/>
        </p:nvGrpSpPr>
        <p:grpSpPr bwMode="auto">
          <a:xfrm>
            <a:off x="1919288" y="1125538"/>
            <a:ext cx="8596312" cy="5427662"/>
            <a:chOff x="1134" y="1272"/>
            <a:chExt cx="4176" cy="2016"/>
          </a:xfrm>
        </p:grpSpPr>
        <p:sp>
          <p:nvSpPr>
            <p:cNvPr id="28676" name="AutoShape 4"/>
            <p:cNvSpPr>
              <a:spLocks noChangeAspect="1" noChangeArrowheads="1" noTextEdit="1"/>
            </p:cNvSpPr>
            <p:nvPr/>
          </p:nvSpPr>
          <p:spPr bwMode="auto">
            <a:xfrm>
              <a:off x="1134" y="1272"/>
              <a:ext cx="4176" cy="2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cxnSp>
          <p:nvCxnSpPr>
            <p:cNvPr id="28677" name="_s165918"/>
            <p:cNvCxnSpPr>
              <a:cxnSpLocks noChangeShapeType="1"/>
              <a:stCxn id="28697" idx="3"/>
              <a:endCxn id="28689" idx="2"/>
            </p:cNvCxnSpPr>
            <p:nvPr/>
          </p:nvCxnSpPr>
          <p:spPr bwMode="auto">
            <a:xfrm flipV="1">
              <a:off x="3150" y="1992"/>
              <a:ext cx="144" cy="720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78" name="_s165916"/>
            <p:cNvCxnSpPr>
              <a:cxnSpLocks noChangeShapeType="1"/>
              <a:stCxn id="28696" idx="3"/>
              <a:endCxn id="28689" idx="2"/>
            </p:cNvCxnSpPr>
            <p:nvPr/>
          </p:nvCxnSpPr>
          <p:spPr bwMode="auto">
            <a:xfrm flipV="1">
              <a:off x="3150" y="1992"/>
              <a:ext cx="144" cy="28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79" name="_s165913"/>
            <p:cNvCxnSpPr>
              <a:cxnSpLocks noChangeShapeType="1"/>
              <a:stCxn id="28695" idx="1"/>
              <a:endCxn id="28690" idx="2"/>
            </p:cNvCxnSpPr>
            <p:nvPr/>
          </p:nvCxnSpPr>
          <p:spPr bwMode="auto">
            <a:xfrm rot="10800000">
              <a:off x="4302" y="1992"/>
              <a:ext cx="144" cy="115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80" name="_s165911"/>
            <p:cNvCxnSpPr>
              <a:cxnSpLocks noChangeShapeType="1"/>
              <a:stCxn id="28694" idx="1"/>
              <a:endCxn id="28690" idx="2"/>
            </p:cNvCxnSpPr>
            <p:nvPr/>
          </p:nvCxnSpPr>
          <p:spPr bwMode="auto">
            <a:xfrm rot="10800000">
              <a:off x="4302" y="1992"/>
              <a:ext cx="144" cy="720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81" name="_s165909"/>
            <p:cNvCxnSpPr>
              <a:cxnSpLocks noChangeShapeType="1"/>
              <a:stCxn id="28693" idx="1"/>
              <a:endCxn id="28690" idx="2"/>
            </p:cNvCxnSpPr>
            <p:nvPr/>
          </p:nvCxnSpPr>
          <p:spPr bwMode="auto">
            <a:xfrm rot="10800000">
              <a:off x="4302" y="1992"/>
              <a:ext cx="144" cy="28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82" name="_s165905"/>
            <p:cNvCxnSpPr>
              <a:cxnSpLocks noChangeShapeType="1"/>
              <a:stCxn id="28692" idx="3"/>
              <a:endCxn id="28688" idx="2"/>
            </p:cNvCxnSpPr>
            <p:nvPr/>
          </p:nvCxnSpPr>
          <p:spPr bwMode="auto">
            <a:xfrm flipV="1">
              <a:off x="1998" y="1992"/>
              <a:ext cx="144" cy="720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83" name="_s165903"/>
            <p:cNvCxnSpPr>
              <a:cxnSpLocks noChangeShapeType="1"/>
              <a:stCxn id="28691" idx="3"/>
              <a:endCxn id="28688" idx="2"/>
            </p:cNvCxnSpPr>
            <p:nvPr/>
          </p:nvCxnSpPr>
          <p:spPr bwMode="auto">
            <a:xfrm flipV="1">
              <a:off x="1998" y="1992"/>
              <a:ext cx="144" cy="28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84" name="_s165900"/>
            <p:cNvCxnSpPr>
              <a:cxnSpLocks noChangeShapeType="1"/>
              <a:stCxn id="28690" idx="0"/>
              <a:endCxn id="28687" idx="2"/>
            </p:cNvCxnSpPr>
            <p:nvPr/>
          </p:nvCxnSpPr>
          <p:spPr bwMode="auto">
            <a:xfrm rot="5400000" flipH="1">
              <a:off x="3690" y="1092"/>
              <a:ext cx="144" cy="1080"/>
            </a:xfrm>
            <a:prstGeom prst="bentConnector3">
              <a:avLst>
                <a:gd name="adj1" fmla="val 29389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85" name="_s165899"/>
            <p:cNvCxnSpPr>
              <a:cxnSpLocks noChangeShapeType="1"/>
              <a:stCxn id="28689" idx="0"/>
              <a:endCxn id="28687" idx="2"/>
            </p:cNvCxnSpPr>
            <p:nvPr/>
          </p:nvCxnSpPr>
          <p:spPr bwMode="auto">
            <a:xfrm rot="5400000" flipH="1">
              <a:off x="3186" y="1596"/>
              <a:ext cx="144" cy="72"/>
            </a:xfrm>
            <a:prstGeom prst="bentConnector3">
              <a:avLst>
                <a:gd name="adj1" fmla="val 29389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86" name="_s165898"/>
            <p:cNvCxnSpPr>
              <a:cxnSpLocks noChangeShapeType="1"/>
              <a:stCxn id="28688" idx="0"/>
              <a:endCxn id="28687" idx="2"/>
            </p:cNvCxnSpPr>
            <p:nvPr/>
          </p:nvCxnSpPr>
          <p:spPr bwMode="auto">
            <a:xfrm rot="-5400000">
              <a:off x="2610" y="1092"/>
              <a:ext cx="144" cy="1080"/>
            </a:xfrm>
            <a:prstGeom prst="bentConnector3">
              <a:avLst>
                <a:gd name="adj1" fmla="val 29389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687" name="_s165894"/>
            <p:cNvSpPr>
              <a:spLocks noChangeArrowheads="1"/>
            </p:cNvSpPr>
            <p:nvPr/>
          </p:nvSpPr>
          <p:spPr bwMode="auto">
            <a:xfrm>
              <a:off x="2790" y="127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3200">
                  <a:solidFill>
                    <a:schemeClr val="bg1"/>
                  </a:solidFill>
                  <a:latin typeface="Arial" charset="0"/>
                </a:rPr>
                <a:t>BHM</a:t>
              </a:r>
            </a:p>
          </p:txBody>
        </p:sp>
        <p:sp>
          <p:nvSpPr>
            <p:cNvPr id="28688" name="_s165895"/>
            <p:cNvSpPr>
              <a:spLocks noChangeArrowheads="1"/>
            </p:cNvSpPr>
            <p:nvPr/>
          </p:nvSpPr>
          <p:spPr bwMode="auto">
            <a:xfrm>
              <a:off x="1710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66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600">
                  <a:latin typeface="Arial" charset="0"/>
                </a:rPr>
                <a:t>BAKTERİ</a:t>
              </a:r>
            </a:p>
          </p:txBody>
        </p:sp>
        <p:sp>
          <p:nvSpPr>
            <p:cNvPr id="28689" name="_s165896"/>
            <p:cNvSpPr>
              <a:spLocks noChangeArrowheads="1"/>
            </p:cNvSpPr>
            <p:nvPr/>
          </p:nvSpPr>
          <p:spPr bwMode="auto">
            <a:xfrm>
              <a:off x="2862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600">
                  <a:latin typeface="Arial" charset="0"/>
                </a:rPr>
                <a:t>VİRÜS</a:t>
              </a:r>
            </a:p>
          </p:txBody>
        </p:sp>
        <p:sp>
          <p:nvSpPr>
            <p:cNvPr id="28690" name="_s165897"/>
            <p:cNvSpPr>
              <a:spLocks noChangeArrowheads="1"/>
            </p:cNvSpPr>
            <p:nvPr/>
          </p:nvSpPr>
          <p:spPr bwMode="auto">
            <a:xfrm>
              <a:off x="3870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600">
                  <a:latin typeface="Arial" charset="0"/>
                </a:rPr>
                <a:t>TOKSİN</a:t>
              </a:r>
            </a:p>
          </p:txBody>
        </p:sp>
        <p:sp>
          <p:nvSpPr>
            <p:cNvPr id="28691" name="_s165902"/>
            <p:cNvSpPr>
              <a:spLocks noChangeArrowheads="1"/>
            </p:cNvSpPr>
            <p:nvPr/>
          </p:nvSpPr>
          <p:spPr bwMode="auto">
            <a:xfrm>
              <a:off x="1134" y="2136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KATEGORİ-A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000">
                  <a:latin typeface="Arial" charset="0"/>
                </a:rPr>
                <a:t>Anthrax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000">
                  <a:latin typeface="Arial" charset="0"/>
                </a:rPr>
                <a:t>Plaque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000">
                  <a:latin typeface="Arial" charset="0"/>
                </a:rPr>
                <a:t>Tularemia</a:t>
              </a:r>
            </a:p>
          </p:txBody>
        </p:sp>
        <p:sp>
          <p:nvSpPr>
            <p:cNvPr id="28692" name="_s165904"/>
            <p:cNvSpPr>
              <a:spLocks noChangeArrowheads="1"/>
            </p:cNvSpPr>
            <p:nvPr/>
          </p:nvSpPr>
          <p:spPr bwMode="auto">
            <a:xfrm>
              <a:off x="1134" y="256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KATEGORİ-B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Salmonella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E.Coli (EHAC)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Vibro kolera</a:t>
              </a:r>
            </a:p>
          </p:txBody>
        </p:sp>
        <p:sp>
          <p:nvSpPr>
            <p:cNvPr id="28693" name="_s165908"/>
            <p:cNvSpPr>
              <a:spLocks noChangeArrowheads="1"/>
            </p:cNvSpPr>
            <p:nvPr/>
          </p:nvSpPr>
          <p:spPr bwMode="auto">
            <a:xfrm>
              <a:off x="4446" y="2136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400">
                  <a:latin typeface="Arial" charset="0"/>
                </a:rPr>
                <a:t>Mikrorganizma orijinli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000">
                  <a:latin typeface="Arial" charset="0"/>
                </a:rPr>
                <a:t>Botilinum toksin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000">
                  <a:latin typeface="Arial" charset="0"/>
                </a:rPr>
                <a:t>Staphylococal enterotoxinB</a:t>
              </a:r>
            </a:p>
          </p:txBody>
        </p:sp>
        <p:sp>
          <p:nvSpPr>
            <p:cNvPr id="28694" name="_s165910"/>
            <p:cNvSpPr>
              <a:spLocks noChangeArrowheads="1"/>
            </p:cNvSpPr>
            <p:nvPr/>
          </p:nvSpPr>
          <p:spPr bwMode="auto">
            <a:xfrm>
              <a:off x="4446" y="2568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600">
                  <a:latin typeface="Arial" charset="0"/>
                </a:rPr>
                <a:t>Bitki orijinli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Ricin</a:t>
              </a:r>
            </a:p>
          </p:txBody>
        </p:sp>
        <p:sp>
          <p:nvSpPr>
            <p:cNvPr id="28695" name="_s165912"/>
            <p:cNvSpPr>
              <a:spLocks noChangeArrowheads="1"/>
            </p:cNvSpPr>
            <p:nvPr/>
          </p:nvSpPr>
          <p:spPr bwMode="auto">
            <a:xfrm>
              <a:off x="4446" y="300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600">
                  <a:latin typeface="Arial" charset="0"/>
                </a:rPr>
                <a:t>Hayvan orijinli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Yılan zehirleri</a:t>
              </a:r>
            </a:p>
          </p:txBody>
        </p:sp>
        <p:sp>
          <p:nvSpPr>
            <p:cNvPr id="28696" name="_s165915"/>
            <p:cNvSpPr>
              <a:spLocks noChangeArrowheads="1"/>
            </p:cNvSpPr>
            <p:nvPr/>
          </p:nvSpPr>
          <p:spPr bwMode="auto">
            <a:xfrm>
              <a:off x="2286" y="2136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KATEGORİ 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Çiçek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Kanamalı ateş</a:t>
              </a:r>
            </a:p>
          </p:txBody>
        </p:sp>
        <p:sp>
          <p:nvSpPr>
            <p:cNvPr id="28697" name="_s165917"/>
            <p:cNvSpPr>
              <a:spLocks noChangeArrowheads="1"/>
            </p:cNvSpPr>
            <p:nvPr/>
          </p:nvSpPr>
          <p:spPr bwMode="auto">
            <a:xfrm>
              <a:off x="2286" y="256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KATEGORİ B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Q fever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1200">
                  <a:latin typeface="Arial" charset="0"/>
                </a:rPr>
                <a:t>Grip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en-US" sz="120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67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 idx="4294967295"/>
          </p:nvPr>
        </p:nvSpPr>
        <p:spPr>
          <a:xfrm>
            <a:off x="442913" y="-87174"/>
            <a:ext cx="4330054" cy="1325563"/>
          </a:xfrm>
        </p:spPr>
        <p:txBody>
          <a:bodyPr/>
          <a:lstStyle/>
          <a:p>
            <a:pPr eaLnBrk="1" hangingPunct="1"/>
            <a:r>
              <a:rPr lang="tr-TR" altLang="en-US">
                <a:latin typeface="Arial" charset="0"/>
                <a:ea typeface="ＭＳ Ｐゴシック" charset="-128"/>
              </a:rPr>
              <a:t>BHM Örnekleri</a:t>
            </a:r>
          </a:p>
        </p:txBody>
      </p:sp>
      <p:pic>
        <p:nvPicPr>
          <p:cNvPr id="29698" name="Picture 5" descr="smallpo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9" y="1125538"/>
            <a:ext cx="25050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9" descr="2232_2246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588" y="1125539"/>
            <a:ext cx="3554412" cy="300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11" descr="anthrax-bacter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3933826"/>
            <a:ext cx="360045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13" descr="pic-v4-st19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4941888"/>
            <a:ext cx="2159000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14"/>
          <p:cNvSpPr txBox="1">
            <a:spLocks noChangeArrowheads="1"/>
          </p:cNvSpPr>
          <p:nvPr/>
        </p:nvSpPr>
        <p:spPr bwMode="auto">
          <a:xfrm>
            <a:off x="9129713" y="1125538"/>
            <a:ext cx="1423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>
                <a:solidFill>
                  <a:schemeClr val="bg1"/>
                </a:solidFill>
                <a:latin typeface="Arial" charset="0"/>
              </a:rPr>
              <a:t>Anthrax</a:t>
            </a:r>
          </a:p>
        </p:txBody>
      </p:sp>
      <p:sp>
        <p:nvSpPr>
          <p:cNvPr id="29703" name="Text Box 15"/>
          <p:cNvSpPr txBox="1">
            <a:spLocks noChangeArrowheads="1"/>
          </p:cNvSpPr>
          <p:nvPr/>
        </p:nvSpPr>
        <p:spPr bwMode="auto">
          <a:xfrm>
            <a:off x="4440239" y="1249363"/>
            <a:ext cx="7617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 sz="1800">
                <a:solidFill>
                  <a:schemeClr val="bg2"/>
                </a:solidFill>
                <a:latin typeface="Arial" charset="0"/>
              </a:rPr>
              <a:t>Çiçek</a:t>
            </a:r>
          </a:p>
        </p:txBody>
      </p:sp>
      <p:sp>
        <p:nvSpPr>
          <p:cNvPr id="29704" name="Text Box 16"/>
          <p:cNvSpPr txBox="1">
            <a:spLocks noChangeArrowheads="1"/>
          </p:cNvSpPr>
          <p:nvPr/>
        </p:nvSpPr>
        <p:spPr bwMode="auto">
          <a:xfrm>
            <a:off x="2279651" y="6165850"/>
            <a:ext cx="7745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 sz="1800">
                <a:latin typeface="Arial" charset="0"/>
              </a:rPr>
              <a:t>Ebola</a:t>
            </a:r>
          </a:p>
        </p:txBody>
      </p:sp>
      <p:pic>
        <p:nvPicPr>
          <p:cNvPr id="29705" name="Picture 18" descr="smallpox_396x22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4652963"/>
            <a:ext cx="25209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20" descr="e-coli-outbrea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125538"/>
            <a:ext cx="2592387" cy="170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7" name="Text Box 21"/>
          <p:cNvSpPr txBox="1">
            <a:spLocks noChangeArrowheads="1"/>
          </p:cNvSpPr>
          <p:nvPr/>
        </p:nvSpPr>
        <p:spPr bwMode="auto">
          <a:xfrm>
            <a:off x="1755776" y="2416176"/>
            <a:ext cx="1666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 sz="2000">
                <a:solidFill>
                  <a:schemeClr val="bg1"/>
                </a:solidFill>
                <a:latin typeface="Arial" charset="0"/>
              </a:rPr>
              <a:t>E.coli-EHAC</a:t>
            </a:r>
          </a:p>
        </p:txBody>
      </p:sp>
      <p:pic>
        <p:nvPicPr>
          <p:cNvPr id="29708" name="Picture 23" descr="salmonella_bacteri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2997201"/>
            <a:ext cx="2592387" cy="175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9" name="Text Box 24"/>
          <p:cNvSpPr txBox="1">
            <a:spLocks noChangeArrowheads="1"/>
          </p:cNvSpPr>
          <p:nvPr/>
        </p:nvSpPr>
        <p:spPr bwMode="auto">
          <a:xfrm>
            <a:off x="2566988" y="4292600"/>
            <a:ext cx="14558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 sz="2000">
                <a:solidFill>
                  <a:schemeClr val="bg1"/>
                </a:solidFill>
                <a:latin typeface="Arial" charset="0"/>
              </a:rPr>
              <a:t>Salmonella</a:t>
            </a:r>
          </a:p>
        </p:txBody>
      </p:sp>
    </p:spTree>
    <p:extLst>
      <p:ext uri="{BB962C8B-B14F-4D97-AF65-F5344CB8AC3E}">
        <p14:creationId xmlns:p14="http://schemas.microsoft.com/office/powerpoint/2010/main" val="54472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3" name="Picture 5" descr="artific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1" y="0"/>
            <a:ext cx="4976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2934" name="Text Box 6"/>
          <p:cNvSpPr txBox="1">
            <a:spLocks noChangeArrowheads="1"/>
          </p:cNvSpPr>
          <p:nvPr/>
        </p:nvSpPr>
        <p:spPr bwMode="auto">
          <a:xfrm>
            <a:off x="711200" y="188914"/>
            <a:ext cx="4592639" cy="1772793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tr-TR" altLang="en-US" sz="3600" b="1" dirty="0" smtClean="0">
                <a:solidFill>
                  <a:schemeClr val="bg1"/>
                </a:solidFill>
              </a:rPr>
              <a:t>SENTETİK BİYOLOJİ</a:t>
            </a:r>
          </a:p>
          <a:p>
            <a:pPr algn="ctr">
              <a:lnSpc>
                <a:spcPct val="130000"/>
              </a:lnSpc>
            </a:pPr>
            <a:r>
              <a:rPr lang="tr-TR" altLang="en-US" sz="2400" b="1" dirty="0" smtClean="0">
                <a:solidFill>
                  <a:schemeClr val="bg1"/>
                </a:solidFill>
              </a:rPr>
              <a:t>YAPAY YAŞAM FORMLARININ </a:t>
            </a:r>
            <a:endParaRPr lang="tr-TR" altLang="en-US" sz="2400" b="1" dirty="0">
              <a:solidFill>
                <a:schemeClr val="bg1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tr-TR" altLang="en-US" sz="2400" b="1" dirty="0">
                <a:solidFill>
                  <a:schemeClr val="bg1"/>
                </a:solidFill>
              </a:rPr>
              <a:t>GELİŞTİRİLMESİ</a:t>
            </a:r>
          </a:p>
        </p:txBody>
      </p:sp>
      <p:pic>
        <p:nvPicPr>
          <p:cNvPr id="252937" name="Picture 9" descr="CRİG VENTER-İNSTİTU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4286251"/>
            <a:ext cx="3273425" cy="24558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2938" name="Picture 10" descr="craig venter odul-oba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2205039"/>
            <a:ext cx="2778125" cy="19319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16200000">
            <a:off x="-1189880" y="4077218"/>
            <a:ext cx="439068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b="1" smtClean="0"/>
              <a:t>NANOBİYOTEKNOLOJİ</a:t>
            </a:r>
            <a:endParaRPr lang="en-US" sz="3600" b="1"/>
          </a:p>
        </p:txBody>
      </p:sp>
    </p:spTree>
    <p:extLst>
      <p:ext uri="{BB962C8B-B14F-4D97-AF65-F5344CB8AC3E}">
        <p14:creationId xmlns:p14="http://schemas.microsoft.com/office/powerpoint/2010/main" val="1671773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dirty="0">
                <a:latin typeface="Arial" charset="0"/>
                <a:ea typeface="ＭＳ Ｐゴシック" charset="-128"/>
              </a:rPr>
              <a:t>BHM</a:t>
            </a:r>
          </a:p>
        </p:txBody>
      </p:sp>
      <p:pic>
        <p:nvPicPr>
          <p:cNvPr id="30722" name="Picture 15" descr="h1n1vir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9" y="2492376"/>
            <a:ext cx="2879725" cy="2290763"/>
          </a:xfrm>
          <a:prstGeom prst="rect">
            <a:avLst/>
          </a:prstGeom>
          <a:noFill/>
          <a:ln w="9525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21" descr="300px-Ricin_stru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4" y="2492375"/>
            <a:ext cx="2027237" cy="2305050"/>
          </a:xfrm>
          <a:prstGeom prst="rect">
            <a:avLst/>
          </a:prstGeom>
          <a:noFill/>
          <a:ln w="9525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4" name="Text Box 22"/>
          <p:cNvSpPr txBox="1">
            <a:spLocks noChangeArrowheads="1"/>
          </p:cNvSpPr>
          <p:nvPr/>
        </p:nvSpPr>
        <p:spPr bwMode="auto">
          <a:xfrm>
            <a:off x="2763839" y="1381126"/>
            <a:ext cx="12922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>
                <a:latin typeface="Arial" charset="0"/>
              </a:rPr>
              <a:t>Bakteri</a:t>
            </a:r>
          </a:p>
        </p:txBody>
      </p:sp>
      <p:sp>
        <p:nvSpPr>
          <p:cNvPr id="30725" name="Text Box 23"/>
          <p:cNvSpPr txBox="1">
            <a:spLocks noChangeArrowheads="1"/>
          </p:cNvSpPr>
          <p:nvPr/>
        </p:nvSpPr>
        <p:spPr bwMode="auto">
          <a:xfrm>
            <a:off x="5375276" y="1412876"/>
            <a:ext cx="9953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>
                <a:latin typeface="Arial" charset="0"/>
              </a:rPr>
              <a:t>Virüs</a:t>
            </a:r>
          </a:p>
        </p:txBody>
      </p:sp>
      <p:sp>
        <p:nvSpPr>
          <p:cNvPr id="30726" name="Text Box 24"/>
          <p:cNvSpPr txBox="1">
            <a:spLocks noChangeArrowheads="1"/>
          </p:cNvSpPr>
          <p:nvPr/>
        </p:nvSpPr>
        <p:spPr bwMode="auto">
          <a:xfrm>
            <a:off x="8543926" y="1412876"/>
            <a:ext cx="13128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>
                <a:latin typeface="Arial" charset="0"/>
              </a:rPr>
              <a:t>Protein</a:t>
            </a:r>
          </a:p>
        </p:txBody>
      </p:sp>
      <p:pic>
        <p:nvPicPr>
          <p:cNvPr id="30727" name="Picture 26" descr="meteorda-dunya-tipi-bakteri-18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2420939"/>
            <a:ext cx="30241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69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 idx="4294967295"/>
          </p:nvPr>
        </p:nvSpPr>
        <p:spPr>
          <a:xfrm>
            <a:off x="2362200" y="268288"/>
            <a:ext cx="8305800" cy="6397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b="1">
                <a:ea typeface="ＭＳ Ｐゴシック" charset="-128"/>
              </a:rPr>
              <a:t>Göreceli karşılaştırma</a:t>
            </a:r>
          </a:p>
        </p:txBody>
      </p:sp>
      <p:pic>
        <p:nvPicPr>
          <p:cNvPr id="31746" name="Picture 4" descr="h1n1vir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5589589"/>
            <a:ext cx="576262" cy="458787"/>
          </a:xfrm>
          <a:prstGeom prst="rect">
            <a:avLst/>
          </a:prstGeom>
          <a:noFill/>
          <a:ln w="28575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5" descr="300px-Ricin_stru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0" y="6092826"/>
            <a:ext cx="127000" cy="144463"/>
          </a:xfrm>
          <a:prstGeom prst="rect">
            <a:avLst/>
          </a:prstGeom>
          <a:noFill/>
          <a:ln w="28575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7764464" y="5010151"/>
            <a:ext cx="20288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>
                <a:latin typeface="Arial" charset="0"/>
              </a:rPr>
              <a:t>Virüs </a:t>
            </a:r>
            <a:r>
              <a:rPr lang="tr-TR" altLang="en-US" sz="1400">
                <a:latin typeface="Arial" charset="0"/>
              </a:rPr>
              <a:t>(mikron altı)</a:t>
            </a:r>
          </a:p>
        </p:txBody>
      </p:sp>
      <p:sp>
        <p:nvSpPr>
          <p:cNvPr id="31749" name="Text Box 8"/>
          <p:cNvSpPr txBox="1">
            <a:spLocks noChangeArrowheads="1"/>
          </p:cNvSpPr>
          <p:nvPr/>
        </p:nvSpPr>
        <p:spPr bwMode="auto">
          <a:xfrm>
            <a:off x="8832850" y="5516563"/>
            <a:ext cx="18303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>
                <a:latin typeface="Arial" charset="0"/>
              </a:rPr>
              <a:t>Protein </a:t>
            </a:r>
            <a:r>
              <a:rPr lang="tr-TR" altLang="en-US" sz="1600">
                <a:latin typeface="Arial" charset="0"/>
              </a:rPr>
              <a:t>(nm)</a:t>
            </a:r>
          </a:p>
        </p:txBody>
      </p:sp>
      <p:pic>
        <p:nvPicPr>
          <p:cNvPr id="31750" name="Picture 10" descr="meteorda-dunya-tipi-bakteri-18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3" r="12505" b="3777"/>
          <a:stretch>
            <a:fillRect/>
          </a:stretch>
        </p:blipFill>
        <p:spPr bwMode="auto">
          <a:xfrm>
            <a:off x="1524001" y="1155701"/>
            <a:ext cx="6156325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 Box 6"/>
          <p:cNvSpPr txBox="1">
            <a:spLocks noChangeArrowheads="1"/>
          </p:cNvSpPr>
          <p:nvPr/>
        </p:nvSpPr>
        <p:spPr bwMode="auto">
          <a:xfrm>
            <a:off x="5232401" y="2201863"/>
            <a:ext cx="22320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>
                <a:solidFill>
                  <a:schemeClr val="bg1"/>
                </a:solidFill>
                <a:latin typeface="Arial" charset="0"/>
              </a:rPr>
              <a:t>Bakteri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000">
                <a:solidFill>
                  <a:schemeClr val="bg1"/>
                </a:solidFill>
                <a:latin typeface="Arial" charset="0"/>
              </a:rPr>
              <a:t>(1-5 Mikron)</a:t>
            </a:r>
          </a:p>
        </p:txBody>
      </p:sp>
    </p:spTree>
    <p:extLst>
      <p:ext uri="{BB962C8B-B14F-4D97-AF65-F5344CB8AC3E}">
        <p14:creationId xmlns:p14="http://schemas.microsoft.com/office/powerpoint/2010/main" val="198226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766763" y="30162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b="1">
                <a:ea typeface="ＭＳ Ｐゴシック" charset="-128"/>
              </a:rPr>
              <a:t>BHM ALGILAMA ALGORİTMASI</a:t>
            </a:r>
          </a:p>
        </p:txBody>
      </p:sp>
      <p:sp>
        <p:nvSpPr>
          <p:cNvPr id="8" name="87 Cheurón"/>
          <p:cNvSpPr>
            <a:spLocks noChangeArrowheads="1"/>
          </p:cNvSpPr>
          <p:nvPr/>
        </p:nvSpPr>
        <p:spPr bwMode="auto">
          <a:xfrm>
            <a:off x="8183564" y="2882901"/>
            <a:ext cx="2325687" cy="1065213"/>
          </a:xfrm>
          <a:prstGeom prst="chevron">
            <a:avLst>
              <a:gd name="adj" fmla="val 42215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s-ES" sz="1200">
              <a:latin typeface="Calibri" pitchFamily="34" charset="0"/>
            </a:endParaRPr>
          </a:p>
        </p:txBody>
      </p:sp>
      <p:grpSp>
        <p:nvGrpSpPr>
          <p:cNvPr id="33795" name="74 Grupo"/>
          <p:cNvGrpSpPr>
            <a:grpSpLocks/>
          </p:cNvGrpSpPr>
          <p:nvPr/>
        </p:nvGrpSpPr>
        <p:grpSpPr bwMode="auto">
          <a:xfrm>
            <a:off x="1919288" y="4178301"/>
            <a:ext cx="8640762" cy="474663"/>
            <a:chOff x="2033566" y="2223425"/>
            <a:chExt cx="450345" cy="143843"/>
          </a:xfrm>
        </p:grpSpPr>
        <p:sp>
          <p:nvSpPr>
            <p:cNvPr id="16" name="157 Pentágono"/>
            <p:cNvSpPr/>
            <p:nvPr/>
          </p:nvSpPr>
          <p:spPr>
            <a:xfrm>
              <a:off x="2033566" y="2223425"/>
              <a:ext cx="450345" cy="143843"/>
            </a:xfrm>
            <a:prstGeom prst="homePlate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ES_tradnl" sz="1100"/>
            </a:p>
          </p:txBody>
        </p:sp>
        <p:sp>
          <p:nvSpPr>
            <p:cNvPr id="33809" name="73 CuadroTexto"/>
            <p:cNvSpPr txBox="1">
              <a:spLocks noChangeArrowheads="1"/>
            </p:cNvSpPr>
            <p:nvPr/>
          </p:nvSpPr>
          <p:spPr bwMode="auto">
            <a:xfrm>
              <a:off x="2050051" y="2223427"/>
              <a:ext cx="433860" cy="121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en-US" sz="2000"/>
                <a:t>SÜRE ????</a:t>
              </a:r>
              <a:endParaRPr lang="es-ES_tradnl" altLang="en-US" sz="2000"/>
            </a:p>
          </p:txBody>
        </p:sp>
      </p:grpSp>
      <p:sp>
        <p:nvSpPr>
          <p:cNvPr id="29" name="87 Cheurón"/>
          <p:cNvSpPr/>
          <p:nvPr/>
        </p:nvSpPr>
        <p:spPr bwMode="auto">
          <a:xfrm>
            <a:off x="1847851" y="2882901"/>
            <a:ext cx="2011363" cy="1065213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 sz="1200">
              <a:solidFill>
                <a:schemeClr val="tx1"/>
              </a:solidFill>
            </a:endParaRPr>
          </a:p>
        </p:txBody>
      </p:sp>
      <p:sp>
        <p:nvSpPr>
          <p:cNvPr id="33797" name="88 CuadroTexto"/>
          <p:cNvSpPr txBox="1">
            <a:spLocks noChangeArrowheads="1"/>
          </p:cNvSpPr>
          <p:nvPr/>
        </p:nvSpPr>
        <p:spPr bwMode="auto">
          <a:xfrm>
            <a:off x="2279650" y="3098801"/>
            <a:ext cx="1169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000"/>
              <a:t>Örnek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000"/>
              <a:t>Toplama</a:t>
            </a:r>
            <a:endParaRPr lang="es-ES" altLang="en-US" sz="2000"/>
          </a:p>
        </p:txBody>
      </p:sp>
      <p:sp>
        <p:nvSpPr>
          <p:cNvPr id="31" name="87 Cheurón"/>
          <p:cNvSpPr>
            <a:spLocks noChangeArrowheads="1"/>
          </p:cNvSpPr>
          <p:nvPr/>
        </p:nvSpPr>
        <p:spPr bwMode="auto">
          <a:xfrm>
            <a:off x="3648075" y="2897188"/>
            <a:ext cx="2427288" cy="1065212"/>
          </a:xfrm>
          <a:prstGeom prst="chevron">
            <a:avLst>
              <a:gd name="adj" fmla="val 33198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s-ES" sz="1200">
              <a:latin typeface="Calibri" pitchFamily="34" charset="0"/>
            </a:endParaRPr>
          </a:p>
        </p:txBody>
      </p:sp>
      <p:sp>
        <p:nvSpPr>
          <p:cNvPr id="33799" name="88 CuadroTexto"/>
          <p:cNvSpPr txBox="1">
            <a:spLocks noChangeArrowheads="1"/>
          </p:cNvSpPr>
          <p:nvPr/>
        </p:nvSpPr>
        <p:spPr bwMode="auto">
          <a:xfrm>
            <a:off x="4198938" y="3124201"/>
            <a:ext cx="16176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000"/>
              <a:t>Örnek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000"/>
              <a:t>hazırlama</a:t>
            </a:r>
            <a:endParaRPr lang="es-ES" altLang="en-US" sz="2000"/>
          </a:p>
        </p:txBody>
      </p:sp>
      <p:sp>
        <p:nvSpPr>
          <p:cNvPr id="38" name="87 Cheurón"/>
          <p:cNvSpPr>
            <a:spLocks noChangeArrowheads="1"/>
          </p:cNvSpPr>
          <p:nvPr/>
        </p:nvSpPr>
        <p:spPr bwMode="auto">
          <a:xfrm>
            <a:off x="6024563" y="2882901"/>
            <a:ext cx="2163762" cy="1065213"/>
          </a:xfrm>
          <a:prstGeom prst="chevron">
            <a:avLst>
              <a:gd name="adj" fmla="val 33198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s-ES" sz="1200">
              <a:latin typeface="Calibri" pitchFamily="34" charset="0"/>
            </a:endParaRPr>
          </a:p>
        </p:txBody>
      </p:sp>
      <p:sp>
        <p:nvSpPr>
          <p:cNvPr id="33801" name="88 CuadroTexto"/>
          <p:cNvSpPr txBox="1">
            <a:spLocks noChangeArrowheads="1"/>
          </p:cNvSpPr>
          <p:nvPr/>
        </p:nvSpPr>
        <p:spPr bwMode="auto">
          <a:xfrm>
            <a:off x="6311901" y="3170238"/>
            <a:ext cx="1617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400"/>
              <a:t>TESPİT</a:t>
            </a:r>
            <a:endParaRPr lang="es-ES" altLang="en-US" sz="2400"/>
          </a:p>
        </p:txBody>
      </p:sp>
      <p:sp>
        <p:nvSpPr>
          <p:cNvPr id="33802" name="88 CuadroTexto"/>
          <p:cNvSpPr txBox="1">
            <a:spLocks noChangeArrowheads="1"/>
          </p:cNvSpPr>
          <p:nvPr/>
        </p:nvSpPr>
        <p:spPr bwMode="auto">
          <a:xfrm>
            <a:off x="8543926" y="3170238"/>
            <a:ext cx="1617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400"/>
              <a:t>TEŞHİS</a:t>
            </a:r>
            <a:endParaRPr lang="es-ES" altLang="en-US" sz="2400"/>
          </a:p>
        </p:txBody>
      </p:sp>
      <p:sp>
        <p:nvSpPr>
          <p:cNvPr id="44" name="TextBox 43"/>
          <p:cNvSpPr txBox="1"/>
          <p:nvPr/>
        </p:nvSpPr>
        <p:spPr>
          <a:xfrm>
            <a:off x="3719513" y="2306638"/>
            <a:ext cx="6469062" cy="368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4F81BD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ea typeface="ＭＳ Ｐゴシック" charset="0"/>
              </a:rPr>
              <a:t>LABORATUVAR</a:t>
            </a:r>
          </a:p>
        </p:txBody>
      </p:sp>
      <p:sp>
        <p:nvSpPr>
          <p:cNvPr id="33804" name="TextBox 44"/>
          <p:cNvSpPr txBox="1">
            <a:spLocks noChangeArrowheads="1"/>
          </p:cNvSpPr>
          <p:nvPr/>
        </p:nvSpPr>
        <p:spPr bwMode="auto">
          <a:xfrm>
            <a:off x="1847850" y="2339975"/>
            <a:ext cx="1727200" cy="368300"/>
          </a:xfrm>
          <a:prstGeom prst="rect">
            <a:avLst/>
          </a:prstGeom>
          <a:solidFill>
            <a:srgbClr val="C0504D"/>
          </a:solidFill>
          <a:ln w="9525">
            <a:solidFill>
              <a:srgbClr val="4F81BD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>SAHA              </a:t>
            </a:r>
          </a:p>
        </p:txBody>
      </p:sp>
      <p:cxnSp>
        <p:nvCxnSpPr>
          <p:cNvPr id="47" name="Elbow Connector 46"/>
          <p:cNvCxnSpPr>
            <a:stCxn id="29" idx="0"/>
            <a:endCxn id="44" idx="0"/>
          </p:cNvCxnSpPr>
          <p:nvPr/>
        </p:nvCxnSpPr>
        <p:spPr>
          <a:xfrm rot="5400000" flipH="1" flipV="1">
            <a:off x="4483101" y="411163"/>
            <a:ext cx="576262" cy="4367213"/>
          </a:xfrm>
          <a:prstGeom prst="bentConnector3">
            <a:avLst>
              <a:gd name="adj1" fmla="val 180865"/>
            </a:avLst>
          </a:prstGeom>
          <a:ln w="28575" cmpd="sng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806" name="TextBox 2"/>
          <p:cNvSpPr txBox="1">
            <a:spLocks noChangeArrowheads="1"/>
          </p:cNvSpPr>
          <p:nvPr/>
        </p:nvSpPr>
        <p:spPr bwMode="auto">
          <a:xfrm>
            <a:off x="3216276" y="5373689"/>
            <a:ext cx="56308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Arial" charset="0"/>
              </a:rPr>
              <a:t>KONVANSİYONEL YÖNTEMLER</a:t>
            </a:r>
          </a:p>
        </p:txBody>
      </p:sp>
    </p:spTree>
    <p:extLst>
      <p:ext uri="{BB962C8B-B14F-4D97-AF65-F5344CB8AC3E}">
        <p14:creationId xmlns:p14="http://schemas.microsoft.com/office/powerpoint/2010/main" val="33888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739</Words>
  <Application>Microsoft Macintosh PowerPoint</Application>
  <PresentationFormat>Widescreen</PresentationFormat>
  <Paragraphs>455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Calibri Light</vt:lpstr>
      <vt:lpstr>ＭＳ Ｐゴシック</vt:lpstr>
      <vt:lpstr>Arial</vt:lpstr>
      <vt:lpstr>Calibri</vt:lpstr>
      <vt:lpstr>Times New Roman</vt:lpstr>
      <vt:lpstr>Verdana</vt:lpstr>
      <vt:lpstr>Office Theme</vt:lpstr>
      <vt:lpstr>PowerPoint Presentation</vt:lpstr>
      <vt:lpstr>BİYOLOJİK HARP MADDELERİ</vt:lpstr>
      <vt:lpstr>BHM Etki Dozları</vt:lpstr>
      <vt:lpstr>BİYOLOJİK HARP MADDELERİ</vt:lpstr>
      <vt:lpstr>BHM Örnekleri</vt:lpstr>
      <vt:lpstr>PowerPoint Presentation</vt:lpstr>
      <vt:lpstr>BHM</vt:lpstr>
      <vt:lpstr>Göreceli karşılaştırma</vt:lpstr>
      <vt:lpstr>BHM ALGILAMA ALGORİTMASI</vt:lpstr>
      <vt:lpstr>BHM ALGILAMA ALGORİTMASI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29 Ağustos 2016 Pazartesi</vt:lpstr>
      <vt:lpstr>PowerPoint Presentation</vt:lpstr>
      <vt:lpstr>İzlenen Parametreler: HER KAYNAK İÇİN ÖZGÜN BİR İMZA</vt:lpstr>
      <vt:lpstr>GUI: Ana Sayfa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20</cp:revision>
  <dcterms:created xsi:type="dcterms:W3CDTF">2017-12-05T18:44:31Z</dcterms:created>
  <dcterms:modified xsi:type="dcterms:W3CDTF">2017-12-06T08:09:08Z</dcterms:modified>
</cp:coreProperties>
</file>