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305" r:id="rId2"/>
    <p:sldId id="451" r:id="rId3"/>
    <p:sldId id="455" r:id="rId4"/>
    <p:sldId id="456" r:id="rId5"/>
    <p:sldId id="457" r:id="rId6"/>
    <p:sldId id="458" r:id="rId7"/>
    <p:sldId id="459" r:id="rId8"/>
    <p:sldId id="460" r:id="rId9"/>
    <p:sldId id="461" r:id="rId10"/>
    <p:sldId id="462" r:id="rId11"/>
    <p:sldId id="463" r:id="rId12"/>
    <p:sldId id="464" r:id="rId13"/>
    <p:sldId id="465" r:id="rId14"/>
    <p:sldId id="469" r:id="rId15"/>
    <p:sldId id="470" r:id="rId16"/>
    <p:sldId id="471" r:id="rId17"/>
    <p:sldId id="472" r:id="rId18"/>
    <p:sldId id="473" r:id="rId19"/>
    <p:sldId id="474" r:id="rId20"/>
    <p:sldId id="475" r:id="rId21"/>
    <p:sldId id="476" r:id="rId22"/>
    <p:sldId id="46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A488322-F2BA-4B5B-9748-0D474271808F}" styleName="Orta Stil 3 - 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78281" autoAdjust="0"/>
  </p:normalViewPr>
  <p:slideViewPr>
    <p:cSldViewPr snapToGrid="0">
      <p:cViewPr varScale="1">
        <p:scale>
          <a:sx n="71" d="100"/>
          <a:sy n="71" d="100"/>
        </p:scale>
        <p:origin x="80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8580"/>
    </p:cViewPr>
  </p:sorterViewPr>
  <p:notesViewPr>
    <p:cSldViewPr snapToGrid="0">
      <p:cViewPr varScale="1">
        <p:scale>
          <a:sx n="85" d="100"/>
          <a:sy n="85" d="100"/>
        </p:scale>
        <p:origin x="3072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122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660814-414A-2845-BF55-2F7D861FA15B}" type="datetimeFigureOut">
              <a:rPr lang="tr-TR" smtClean="0"/>
              <a:t>5.12.2017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EA9B18-9B05-AD4B-B2EB-2437C1839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8345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06C1F-CF28-4AC4-B130-91A69FCC022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637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06C1F-CF28-4AC4-B130-91A69FCC022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6274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4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9 Resim" descr="sagliklogo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" y="146051"/>
            <a:ext cx="1060451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10 Metin kutusu"/>
          <p:cNvSpPr txBox="1">
            <a:spLocks noChangeArrowheads="1"/>
          </p:cNvSpPr>
          <p:nvPr userDrawn="1"/>
        </p:nvSpPr>
        <p:spPr bwMode="auto">
          <a:xfrm>
            <a:off x="1295401" y="188913"/>
            <a:ext cx="835236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800">
                <a:solidFill>
                  <a:prstClr val="black"/>
                </a:solidFill>
                <a:latin typeface="Calibri" pitchFamily="34" charset="0"/>
              </a:rPr>
              <a:t>T.C. Sağlık Bakanlığı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800" b="1">
                <a:solidFill>
                  <a:prstClr val="black"/>
                </a:solidFill>
                <a:cs typeface="Arial" pitchFamily="34" charset="0"/>
              </a:rPr>
              <a:t>Türkiye Halk Sağlığı Kurumu</a:t>
            </a:r>
          </a:p>
        </p:txBody>
      </p:sp>
      <p:sp>
        <p:nvSpPr>
          <p:cNvPr id="4" name="12 Dikdörtgen"/>
          <p:cNvSpPr/>
          <p:nvPr userDrawn="1"/>
        </p:nvSpPr>
        <p:spPr>
          <a:xfrm>
            <a:off x="1488018" y="836614"/>
            <a:ext cx="9984316" cy="71437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 sz="1800">
              <a:solidFill>
                <a:prstClr val="white"/>
              </a:solidFill>
            </a:endParaRP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3502C7-B17C-4364-A683-970B2B0D1AF5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t>5.12.2017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Uluslararası KBRN Kongresi, 05-07 Aralık 2017, Ankara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CC3A53-EF2F-4F0B-8730-CD8F9B32A8E6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304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lick.wav"/>
          </p:stSnd>
        </p:sndAc>
      </p:transition>
    </mc:Choice>
    <mc:Fallback xmlns="">
      <p:transition spd="slow">
        <p:split orient="vert"/>
        <p:sndAc>
          <p:stSnd>
            <p:snd r:embed="rId4" name="click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E9307-946F-497C-8E15-44B5594ACE15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t>5.12.2017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Uluslararası KBRN Kongresi, 05-07 Aralık 2017, Ankara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BF533-B35D-43F6-B5FF-56474D082700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144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lick.wav"/>
          </p:stSnd>
        </p:sndAc>
      </p:transition>
    </mc:Choice>
    <mc:Fallback xmlns="">
      <p:transition spd="slow">
        <p:split orient="vert"/>
        <p:sndAc>
          <p:stSnd>
            <p:snd r:embed="rId3" name="click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904E51-BEBC-4863-A774-8C4746CA93EB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t>5.12.2017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Uluslararası KBRN Kongresi, 05-07 Aralık 2017, Ankara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0B052-58BC-4481-8E9C-12BBF2E50888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817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lick.wav"/>
          </p:stSnd>
        </p:sndAc>
      </p:transition>
    </mc:Choice>
    <mc:Fallback xmlns="">
      <p:transition spd="slow">
        <p:split orient="vert"/>
        <p:sndAc>
          <p:stSnd>
            <p:snd r:embed="rId3" name="click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51647-E490-43A2-AEA6-9059D720D067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t>5.12.2017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Uluslararası KBRN Kongresi, 05-07 Aralık 2017, Ankara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703A14-49BF-4DAA-8EA4-831919352D62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533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lick.wav"/>
          </p:stSnd>
        </p:sndAc>
      </p:transition>
    </mc:Choice>
    <mc:Fallback xmlns="">
      <p:transition spd="slow">
        <p:split orient="vert"/>
        <p:sndAc>
          <p:stSnd>
            <p:snd r:embed="rId3" name="click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8BF0D9-0E66-4CD2-85FD-B9270DCADA5D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t>5.12.2017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Uluslararası KBRN Kongresi, 05-07 Aralık 2017, Ankara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7359F-F97D-4E9A-B5DC-538544CFA173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262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lick.wav"/>
          </p:stSnd>
        </p:sndAc>
      </p:transition>
    </mc:Choice>
    <mc:Fallback xmlns="">
      <p:transition spd="slow">
        <p:split orient="vert"/>
        <p:sndAc>
          <p:stSnd>
            <p:snd r:embed="rId3" name="click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CA7648-3F96-46F5-8606-23CD8EBFAF8B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t>5.12.2017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Uluslararası KBRN Kongresi, 05-07 Aralık 2017, Ankara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B3F2B-CAEE-4C5D-8AA4-081A9CC13687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903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lick.wav"/>
          </p:stSnd>
        </p:sndAc>
      </p:transition>
    </mc:Choice>
    <mc:Fallback xmlns="">
      <p:transition spd="slow">
        <p:split orient="vert"/>
        <p:sndAc>
          <p:stSnd>
            <p:snd r:embed="rId3" name="click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E1AF2E-5096-4623-B51D-74849E98FE24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t>5.12.2017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Uluslararası KBRN Kongresi, 05-07 Aralık 2017, Ankara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FC2F2F-9843-4105-8306-E6FB47DE773C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153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lick.wav"/>
          </p:stSnd>
        </p:sndAc>
      </p:transition>
    </mc:Choice>
    <mc:Fallback xmlns="">
      <p:transition spd="slow">
        <p:split orient="vert"/>
        <p:sndAc>
          <p:stSnd>
            <p:snd r:embed="rId3" name="click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A5EDE-F6C2-496E-8B4F-4669D4D185E8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t>5.12.2017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Uluslararası KBRN Kongresi, 05-07 Aralık 2017, Ankara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6DFDD-C310-46D0-97CE-EACB93D350FE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0493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lick.wav"/>
          </p:stSnd>
        </p:sndAc>
      </p:transition>
    </mc:Choice>
    <mc:Fallback xmlns="">
      <p:transition spd="slow">
        <p:split orient="vert"/>
        <p:sndAc>
          <p:stSnd>
            <p:snd r:embed="rId3" name="click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7678DE-18BA-432A-AE7F-9ABC27FA35AA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t>5.12.2017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Uluslararası KBRN Kongresi, 05-07 Aralık 2017, Ankara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CECA6B-9BB7-42E5-9442-3422512A4670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20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lick.wav"/>
          </p:stSnd>
        </p:sndAc>
      </p:transition>
    </mc:Choice>
    <mc:Fallback xmlns="">
      <p:transition spd="slow">
        <p:split orient="vert"/>
        <p:sndAc>
          <p:stSnd>
            <p:snd r:embed="rId3" name="click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FE885-AB37-4592-9CE9-6DF936712E8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t>5.12.2017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Uluslararası KBRN Kongresi, 05-07 Aralık 2017, Ankara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0E7E61-0C04-4F05-83B5-18137F8CA3EE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446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lick.wav"/>
          </p:stSnd>
        </p:sndAc>
      </p:transition>
    </mc:Choice>
    <mc:Fallback xmlns="">
      <p:transition spd="slow">
        <p:split orient="vert"/>
        <p:sndAc>
          <p:stSnd>
            <p:snd r:embed="rId3" name="click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F57FF2-4B72-4433-AC32-3B87F7CD54B7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t>5.12.2017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Uluslararası KBRN Kongresi, 05-07 Aralık 2017, Ankara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2F3D6-D7B1-40B0-8205-EB3AC44F026D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248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lick.wav"/>
          </p:stSnd>
        </p:sndAc>
      </p:transition>
    </mc:Choice>
    <mc:Fallback xmlns="">
      <p:transition spd="slow">
        <p:split orient="vert"/>
        <p:sndAc>
          <p:stSnd>
            <p:snd r:embed="rId3" name="click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Relationship Id="rId22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5B9C05B-9D9A-4309-9BD4-1D5FA4BE82D7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t>5.12.2017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Uluslararası KBRN Kongresi, 05-07 Aralık 2017, Ankara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C29F45E-11C1-4EA2-A464-40E116B97EF8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9" name="9 Resim" descr="sagliklogo.pn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" y="146051"/>
            <a:ext cx="1060451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10 Metin kutusu"/>
          <p:cNvSpPr txBox="1">
            <a:spLocks noChangeArrowheads="1"/>
          </p:cNvSpPr>
          <p:nvPr userDrawn="1"/>
        </p:nvSpPr>
        <p:spPr bwMode="auto">
          <a:xfrm>
            <a:off x="1295401" y="188913"/>
            <a:ext cx="835236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800">
                <a:solidFill>
                  <a:prstClr val="black"/>
                </a:solidFill>
                <a:latin typeface="Calibri" pitchFamily="34" charset="0"/>
              </a:rPr>
              <a:t>T.C. Sağlık Bakanlığı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800" b="1">
                <a:solidFill>
                  <a:prstClr val="black"/>
                </a:solidFill>
                <a:cs typeface="Arial" pitchFamily="34" charset="0"/>
              </a:rPr>
              <a:t>Türkiye Halk Sağlığı Kurumu</a:t>
            </a:r>
          </a:p>
        </p:txBody>
      </p:sp>
      <p:sp>
        <p:nvSpPr>
          <p:cNvPr id="9" name="12 Dikdörtgen"/>
          <p:cNvSpPr/>
          <p:nvPr userDrawn="1"/>
        </p:nvSpPr>
        <p:spPr>
          <a:xfrm>
            <a:off x="1488018" y="836614"/>
            <a:ext cx="9984316" cy="71437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 sz="1800">
              <a:solidFill>
                <a:prstClr val="white"/>
              </a:solidFill>
            </a:endParaRPr>
          </a:p>
        </p:txBody>
      </p:sp>
      <p:pic>
        <p:nvPicPr>
          <p:cNvPr id="10" name="11 Resim" descr="sagliklogo-1.png"/>
          <p:cNvPicPr>
            <a:picLocks noChangeAspect="1"/>
          </p:cNvPicPr>
          <p:nvPr userDrawn="1"/>
        </p:nvPicPr>
        <p:blipFill>
          <a:blip r:embed="rId15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10000" contrast="10000"/>
          </a:blip>
          <a:srcRect l="11243" r="23197"/>
          <a:stretch>
            <a:fillRect/>
          </a:stretch>
        </p:blipFill>
        <p:spPr>
          <a:xfrm>
            <a:off x="8832981" y="116633"/>
            <a:ext cx="3359019" cy="6657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889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3" name="click.wav"/>
          </p:stSnd>
        </p:sndAc>
      </p:transition>
    </mc:Choice>
    <mc:Fallback xmlns="">
      <p:transition spd="slow">
        <p:split orient="vert"/>
        <p:sndAc>
          <p:stSnd>
            <p:snd r:embed="rId22" name="click.wav"/>
          </p:stSnd>
        </p:sndAc>
      </p:transition>
    </mc:Fallback>
  </mc:AlternateConten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wmf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audio" Target="../media/audio1.wav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5" Type="http://schemas.openxmlformats.org/officeDocument/2006/relationships/audio" Target="../media/audio1.wav"/><Relationship Id="rId4" Type="http://schemas.openxmlformats.org/officeDocument/2006/relationships/image" Target="../media/image19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5" Type="http://schemas.openxmlformats.org/officeDocument/2006/relationships/audio" Target="../media/audio1.wav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5" Type="http://schemas.openxmlformats.org/officeDocument/2006/relationships/audio" Target="../media/audio1.wav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5" Type="http://schemas.openxmlformats.org/officeDocument/2006/relationships/audio" Target="../media/audio1.wav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 txBox="1">
            <a:spLocks/>
          </p:cNvSpPr>
          <p:nvPr/>
        </p:nvSpPr>
        <p:spPr>
          <a:xfrm>
            <a:off x="465221" y="1058779"/>
            <a:ext cx="11282279" cy="136357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600" dirty="0"/>
              <a:t>BİYOLOJİK MARUZİYETLERDE ÖRNEKLEME VE SAPTAMA</a:t>
            </a:r>
          </a:p>
        </p:txBody>
      </p:sp>
      <p:sp>
        <p:nvSpPr>
          <p:cNvPr id="5" name="Alt Başlık 2"/>
          <p:cNvSpPr txBox="1">
            <a:spLocks/>
          </p:cNvSpPr>
          <p:nvPr/>
        </p:nvSpPr>
        <p:spPr>
          <a:xfrm>
            <a:off x="729990" y="4931715"/>
            <a:ext cx="10732020" cy="11870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Trebuchet MS" panose="020B0603020202020204" pitchFamily="34" charset="0"/>
                <a:cs typeface="Arial Hebrew Scholar"/>
              </a:rPr>
              <a:t>Doç. Dr. Bekir Çelebi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tr-TR" sz="1800" b="1" dirty="0" smtClean="0">
                <a:solidFill>
                  <a:schemeClr val="accent5">
                    <a:lumMod val="75000"/>
                  </a:schemeClr>
                </a:solidFill>
                <a:latin typeface="Trebuchet MS" panose="020B0603020202020204" pitchFamily="34" charset="0"/>
                <a:cs typeface="Arial Hebrew Scholar"/>
              </a:rPr>
              <a:t>T.C. Sağlık Bakanlığı, Halk </a:t>
            </a:r>
            <a:r>
              <a:rPr lang="tr-TR" sz="1800" b="1" dirty="0">
                <a:solidFill>
                  <a:schemeClr val="accent5">
                    <a:lumMod val="75000"/>
                  </a:schemeClr>
                </a:solidFill>
                <a:latin typeface="Trebuchet MS" panose="020B0603020202020204" pitchFamily="34" charset="0"/>
                <a:cs typeface="Arial Hebrew Scholar"/>
              </a:rPr>
              <a:t>Sağlığı </a:t>
            </a:r>
            <a:r>
              <a:rPr lang="tr-TR" sz="1800" b="1" dirty="0" smtClean="0">
                <a:solidFill>
                  <a:schemeClr val="accent5">
                    <a:lumMod val="75000"/>
                  </a:schemeClr>
                </a:solidFill>
                <a:latin typeface="Trebuchet MS" panose="020B0603020202020204" pitchFamily="34" charset="0"/>
                <a:cs typeface="Arial Hebrew Scholar"/>
              </a:rPr>
              <a:t>Genel Müdürlüğü, </a:t>
            </a:r>
            <a:r>
              <a:rPr lang="tr-TR" sz="1800" b="1" dirty="0">
                <a:solidFill>
                  <a:schemeClr val="accent5">
                    <a:lumMod val="75000"/>
                  </a:schemeClr>
                </a:solidFill>
                <a:latin typeface="Trebuchet MS" panose="020B0603020202020204" pitchFamily="34" charset="0"/>
                <a:cs typeface="Arial Hebrew Scholar"/>
              </a:rPr>
              <a:t>Ulusal </a:t>
            </a:r>
            <a:r>
              <a:rPr lang="tr-TR" sz="1800" b="1" dirty="0" err="1">
                <a:solidFill>
                  <a:schemeClr val="accent5">
                    <a:lumMod val="75000"/>
                  </a:schemeClr>
                </a:solidFill>
                <a:latin typeface="Trebuchet MS" panose="020B0603020202020204" pitchFamily="34" charset="0"/>
                <a:cs typeface="Arial Hebrew Scholar"/>
              </a:rPr>
              <a:t>Biyoterör</a:t>
            </a:r>
            <a:r>
              <a:rPr lang="tr-TR" sz="1800" b="1" dirty="0">
                <a:solidFill>
                  <a:schemeClr val="accent5">
                    <a:lumMod val="75000"/>
                  </a:schemeClr>
                </a:solidFill>
                <a:latin typeface="Trebuchet MS" panose="020B0603020202020204" pitchFamily="34" charset="0"/>
                <a:cs typeface="Arial Hebrew Scholar"/>
              </a:rPr>
              <a:t> Tanı </a:t>
            </a:r>
            <a:r>
              <a:rPr lang="tr-TR" sz="1800" b="1" dirty="0" smtClean="0">
                <a:solidFill>
                  <a:schemeClr val="accent5">
                    <a:lumMod val="75000"/>
                  </a:schemeClr>
                </a:solidFill>
                <a:latin typeface="Trebuchet MS" panose="020B0603020202020204" pitchFamily="34" charset="0"/>
                <a:cs typeface="Arial Hebrew Scholar"/>
              </a:rPr>
              <a:t>Laboratuvarı, Ankara</a:t>
            </a:r>
          </a:p>
          <a:p>
            <a:pPr lvl="0">
              <a:defRPr/>
            </a:pPr>
            <a:r>
              <a:rPr lang="tr-TR" sz="1800" b="1" dirty="0" smtClean="0">
                <a:solidFill>
                  <a:schemeClr val="accent5">
                    <a:lumMod val="75000"/>
                  </a:schemeClr>
                </a:solidFill>
                <a:latin typeface="Trebuchet MS" panose="020B0603020202020204" pitchFamily="34" charset="0"/>
                <a:cs typeface="Arial Hebrew Scholar"/>
              </a:rPr>
              <a:t> </a:t>
            </a:r>
            <a:endParaRPr kumimoji="0" lang="tr-TR" sz="1800" b="1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Trebuchet MS" panose="020B0603020202020204" pitchFamily="34" charset="0"/>
              <a:cs typeface="Arial Hebrew Scholar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1333500" y="505344"/>
            <a:ext cx="342000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1600" b="1" dirty="0" smtClean="0">
                <a:latin typeface="Trebuchet MS" panose="020B0603020202020204" pitchFamily="34" charset="0"/>
                <a:ea typeface="Arial Hebrew Scholar" charset="-79"/>
                <a:cs typeface="Arial Hebrew Scholar" charset="-79"/>
              </a:rPr>
              <a:t>Halk Sağlığı Genel Müdürlüğü</a:t>
            </a:r>
            <a:endParaRPr lang="tr-TR" sz="1600" b="1" dirty="0">
              <a:latin typeface="Trebuchet MS" panose="020B0603020202020204" pitchFamily="34" charset="0"/>
              <a:ea typeface="Arial Hebrew Scholar" charset="-79"/>
              <a:cs typeface="Arial Hebrew Scholar" charset="-79"/>
            </a:endParaRPr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>
                <a:solidFill>
                  <a:prstClr val="black">
                    <a:tint val="75000"/>
                  </a:prstClr>
                </a:solidFill>
                <a:latin typeface="Trebuchet MS" panose="020B0603020202020204" pitchFamily="34" charset="0"/>
              </a:rPr>
              <a:t>Uluslararası KBRN Kongresi, 05-07 Aralık 2017, Ankara</a:t>
            </a:r>
            <a:endParaRPr lang="tr-TR">
              <a:solidFill>
                <a:prstClr val="black">
                  <a:tint val="75000"/>
                </a:prstClr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876091"/>
      </p:ext>
    </p:extLst>
  </p:cSld>
  <p:clrMapOvr>
    <a:masterClrMapping/>
  </p:clrMapOvr>
  <p:transition spd="slow">
    <p:push dir="u"/>
    <p:sndAc>
      <p:stSnd>
        <p:snd r:embed="rId3" name="click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63084" y="1113905"/>
            <a:ext cx="10363200" cy="997528"/>
          </a:xfrm>
        </p:spPr>
        <p:txBody>
          <a:bodyPr/>
          <a:lstStyle/>
          <a:p>
            <a:r>
              <a:rPr lang="tr-TR" dirty="0" smtClean="0"/>
              <a:t>Örnek alma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963084" y="2906714"/>
            <a:ext cx="10791112" cy="1632036"/>
          </a:xfrm>
        </p:spPr>
        <p:txBody>
          <a:bodyPr/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chemeClr val="tx1"/>
                </a:solidFill>
              </a:rPr>
              <a:t>Alınan örneklem bu yöntemlerin saptama limitine, çalışma kabiliyetine </a:t>
            </a:r>
            <a:endParaRPr lang="tr-TR" sz="2400" dirty="0" smtClean="0">
              <a:solidFill>
                <a:schemeClr val="tx1"/>
              </a:solidFill>
            </a:endParaRP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2400" dirty="0" smtClean="0">
                <a:solidFill>
                  <a:schemeClr val="tx1"/>
                </a:solidFill>
              </a:rPr>
              <a:t>Etkenin </a:t>
            </a:r>
            <a:r>
              <a:rPr lang="tr-TR" sz="2400" dirty="0">
                <a:solidFill>
                  <a:schemeClr val="tx1"/>
                </a:solidFill>
              </a:rPr>
              <a:t>yoğun olabileceği hedef noktalardan olmalıdır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Uluslararası KBRN Kongresi, 05-07 Aralık 2017, Ankara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175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click.wav"/>
          </p:stSnd>
        </p:sndAc>
      </p:transition>
    </mc:Choice>
    <mc:Fallback xmlns="">
      <p:transition spd="slow">
        <p:split orient="vert"/>
        <p:sndAc>
          <p:stSnd>
            <p:snd r:embed="rId3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46212" y="1181563"/>
            <a:ext cx="10363200" cy="1362075"/>
          </a:xfrm>
        </p:spPr>
        <p:txBody>
          <a:bodyPr/>
          <a:lstStyle/>
          <a:p>
            <a:pPr algn="ctr"/>
            <a:r>
              <a:rPr lang="tr-TR" dirty="0" smtClean="0"/>
              <a:t>Örnekler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762298" y="2906714"/>
            <a:ext cx="9563986" cy="1565534"/>
          </a:xfrm>
        </p:spPr>
        <p:txBody>
          <a:bodyPr/>
          <a:lstStyle/>
          <a:p>
            <a:pPr marL="342900" indent="-342900">
              <a:lnSpc>
                <a:spcPct val="250000"/>
              </a:lnSpc>
              <a:buFont typeface="Wingdings" panose="05000000000000000000" pitchFamily="2" charset="2"/>
              <a:buChar char="Ø"/>
            </a:pPr>
            <a:r>
              <a:rPr lang="tr-TR" sz="2800" b="1" dirty="0" smtClean="0">
                <a:solidFill>
                  <a:schemeClr val="tx1"/>
                </a:solidFill>
              </a:rPr>
              <a:t>ÇEVRESEL </a:t>
            </a:r>
          </a:p>
          <a:p>
            <a:pPr marL="342900" indent="-342900">
              <a:lnSpc>
                <a:spcPct val="250000"/>
              </a:lnSpc>
              <a:buFont typeface="Wingdings" panose="05000000000000000000" pitchFamily="2" charset="2"/>
              <a:buChar char="Ø"/>
            </a:pPr>
            <a:r>
              <a:rPr lang="tr-TR" sz="2800" b="1" dirty="0" smtClean="0">
                <a:solidFill>
                  <a:schemeClr val="tx1"/>
                </a:solidFill>
              </a:rPr>
              <a:t>KLİNİK</a:t>
            </a:r>
            <a:endParaRPr lang="tr-TR" sz="2800" b="1" dirty="0">
              <a:solidFill>
                <a:schemeClr val="tx1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Uluslararası KBRN Kongresi, 05-07 Aralık 2017, Ankara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067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click.wav"/>
          </p:stSnd>
        </p:sndAc>
      </p:transition>
    </mc:Choice>
    <mc:Fallback xmlns="">
      <p:transition spd="slow">
        <p:split orient="vert"/>
        <p:sndAc>
          <p:stSnd>
            <p:snd r:embed="rId3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14400" y="1290918"/>
            <a:ext cx="10363200" cy="1028419"/>
          </a:xfrm>
        </p:spPr>
        <p:txBody>
          <a:bodyPr/>
          <a:lstStyle/>
          <a:p>
            <a:r>
              <a:rPr lang="tr-TR" dirty="0" smtClean="0"/>
              <a:t>Çevresel Örnekler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963084" y="2608729"/>
            <a:ext cx="10363200" cy="411274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2400" dirty="0" smtClean="0">
                <a:solidFill>
                  <a:schemeClr val="tx1"/>
                </a:solidFill>
              </a:rPr>
              <a:t>Erken </a:t>
            </a:r>
            <a:r>
              <a:rPr lang="tr-TR" sz="2400" dirty="0" err="1" smtClean="0">
                <a:solidFill>
                  <a:schemeClr val="tx1"/>
                </a:solidFill>
              </a:rPr>
              <a:t>maruziyet</a:t>
            </a:r>
            <a:r>
              <a:rPr lang="tr-TR" sz="2400" dirty="0" smtClean="0">
                <a:solidFill>
                  <a:schemeClr val="tx1"/>
                </a:solidFill>
              </a:rPr>
              <a:t> döneminde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dirty="0" smtClean="0">
                <a:solidFill>
                  <a:schemeClr val="tx1"/>
                </a:solidFill>
              </a:rPr>
              <a:t>Hava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dirty="0" smtClean="0">
                <a:solidFill>
                  <a:schemeClr val="tx1"/>
                </a:solidFill>
              </a:rPr>
              <a:t>Yüzey </a:t>
            </a:r>
            <a:r>
              <a:rPr lang="tr-TR" sz="2400" dirty="0" err="1" smtClean="0">
                <a:solidFill>
                  <a:schemeClr val="tx1"/>
                </a:solidFill>
              </a:rPr>
              <a:t>sürüntüleri</a:t>
            </a:r>
            <a:endParaRPr lang="tr-TR" sz="2400" dirty="0" smtClean="0">
              <a:solidFill>
                <a:schemeClr val="tx1"/>
              </a:solidFill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dirty="0" smtClean="0">
                <a:solidFill>
                  <a:schemeClr val="tx1"/>
                </a:solidFill>
              </a:rPr>
              <a:t>Toprak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dirty="0" smtClean="0">
                <a:solidFill>
                  <a:schemeClr val="tx1"/>
                </a:solidFill>
              </a:rPr>
              <a:t>Su ve gıda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dirty="0" smtClean="0">
                <a:solidFill>
                  <a:schemeClr val="tx1"/>
                </a:solidFill>
              </a:rPr>
              <a:t>Toz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dirty="0" smtClean="0">
                <a:solidFill>
                  <a:schemeClr val="tx1"/>
                </a:solidFill>
              </a:rPr>
              <a:t>Bitkiler</a:t>
            </a:r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Uluslararası KBRN Kongresi, 05-07 Aralık 2017, Ankara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736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click.wav"/>
          </p:stSnd>
        </p:sndAc>
      </p:transition>
    </mc:Choice>
    <mc:Fallback xmlns="">
      <p:transition spd="slow">
        <p:split orient="vert"/>
        <p:sndAc>
          <p:stSnd>
            <p:snd r:embed="rId3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63084" y="1250950"/>
            <a:ext cx="10363200" cy="1362075"/>
          </a:xfrm>
        </p:spPr>
        <p:txBody>
          <a:bodyPr/>
          <a:lstStyle/>
          <a:p>
            <a:r>
              <a:rPr lang="tr-TR" dirty="0" smtClean="0"/>
              <a:t>HAVA ÖRNEKLEMİ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2162828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</a:rPr>
              <a:t>NEDEN HAVA ?</a:t>
            </a:r>
          </a:p>
          <a:p>
            <a:endParaRPr lang="tr-TR" dirty="0" smtClean="0"/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tx1"/>
                </a:solidFill>
              </a:rPr>
              <a:t>A</a:t>
            </a:r>
            <a:r>
              <a:rPr lang="tr-TR" dirty="0" smtClean="0">
                <a:solidFill>
                  <a:schemeClr val="tx1"/>
                </a:solidFill>
              </a:rPr>
              <a:t>lan </a:t>
            </a:r>
            <a:r>
              <a:rPr lang="tr-TR" dirty="0">
                <a:solidFill>
                  <a:schemeClr val="tx1"/>
                </a:solidFill>
              </a:rPr>
              <a:t>içerisindeki havanın HEPA filtrelerden vakumlama yöntemi ile </a:t>
            </a:r>
            <a:r>
              <a:rPr lang="tr-TR" dirty="0" smtClean="0">
                <a:solidFill>
                  <a:schemeClr val="tx1"/>
                </a:solidFill>
              </a:rPr>
              <a:t>geçirilmesi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chemeClr val="tx1"/>
                </a:solidFill>
              </a:rPr>
              <a:t>Bu </a:t>
            </a:r>
            <a:r>
              <a:rPr lang="tr-TR" dirty="0">
                <a:solidFill>
                  <a:schemeClr val="tx1"/>
                </a:solidFill>
              </a:rPr>
              <a:t>filtrenin PBS içine alınmasıdır</a:t>
            </a:r>
            <a:r>
              <a:rPr lang="tr-TR" dirty="0"/>
              <a:t>.</a:t>
            </a:r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Uluslararası KBRN Kongresi, 05-07 Aralık 2017, Ankara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5602" name="Picture 2" descr="İ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4173" y="1664493"/>
            <a:ext cx="2052111" cy="1897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air sample pump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4515" y="4011924"/>
            <a:ext cx="3264709" cy="2709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air sample pump ile ilgili görsel sonuc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6787" y="1520194"/>
            <a:ext cx="1901825" cy="1985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/>
          <p:cNvPicPr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6846" y="4201522"/>
            <a:ext cx="3202516" cy="25199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81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03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click.wav"/>
          </p:stSnd>
        </p:sndAc>
      </p:transition>
    </mc:Choice>
    <mc:Fallback xmlns="">
      <p:transition spd="slow">
        <p:split orient="vert"/>
        <p:sndAc>
          <p:stSnd>
            <p:snd r:embed="rId7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63084" y="1250950"/>
            <a:ext cx="10363200" cy="1362075"/>
          </a:xfrm>
        </p:spPr>
        <p:txBody>
          <a:bodyPr/>
          <a:lstStyle/>
          <a:p>
            <a:r>
              <a:rPr lang="tr-TR" dirty="0" smtClean="0"/>
              <a:t>YÜZEY SÜRÜNTÜLERİ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963084" y="2906712"/>
            <a:ext cx="7805706" cy="2862075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tx1"/>
                </a:solidFill>
              </a:rPr>
              <a:t>Swap ucundaki emici kısım PBS ile ıslatılmalı ve ardından yüzeylere sürülmelidir. </a:t>
            </a:r>
            <a:endParaRPr lang="tr-TR" dirty="0" smtClean="0">
              <a:solidFill>
                <a:schemeClr val="tx1"/>
              </a:solidFill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chemeClr val="tx1"/>
                </a:solidFill>
              </a:rPr>
              <a:t>En az 3 </a:t>
            </a:r>
            <a:r>
              <a:rPr lang="tr-TR" dirty="0" err="1" smtClean="0">
                <a:solidFill>
                  <a:schemeClr val="tx1"/>
                </a:solidFill>
              </a:rPr>
              <a:t>sürüntü</a:t>
            </a:r>
            <a:r>
              <a:rPr lang="tr-TR" dirty="0" smtClean="0">
                <a:solidFill>
                  <a:schemeClr val="tx1"/>
                </a:solidFill>
              </a:rPr>
              <a:t> gönderilmelidir.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chemeClr val="tx1"/>
                </a:solidFill>
              </a:rPr>
              <a:t>İki </a:t>
            </a:r>
            <a:r>
              <a:rPr lang="tr-TR" dirty="0" err="1" smtClean="0">
                <a:solidFill>
                  <a:schemeClr val="tx1"/>
                </a:solidFill>
              </a:rPr>
              <a:t>sürüntü</a:t>
            </a:r>
            <a:r>
              <a:rPr lang="tr-TR" dirty="0" smtClean="0">
                <a:solidFill>
                  <a:schemeClr val="tx1"/>
                </a:solidFill>
              </a:rPr>
              <a:t> örneği boş tüpe konabilir.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err="1" smtClean="0">
                <a:solidFill>
                  <a:schemeClr val="tx1"/>
                </a:solidFill>
              </a:rPr>
              <a:t>Sürüntülerden</a:t>
            </a:r>
            <a:r>
              <a:rPr lang="tr-TR" dirty="0" smtClean="0">
                <a:solidFill>
                  <a:schemeClr val="tx1"/>
                </a:solidFill>
              </a:rPr>
              <a:t> biri  kültür amaçlı </a:t>
            </a:r>
            <a:r>
              <a:rPr lang="tr-TR" dirty="0" err="1" smtClean="0">
                <a:solidFill>
                  <a:schemeClr val="tx1"/>
                </a:solidFill>
              </a:rPr>
              <a:t>amies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stuart</a:t>
            </a:r>
            <a:r>
              <a:rPr lang="tr-TR" dirty="0">
                <a:solidFill>
                  <a:schemeClr val="tx1"/>
                </a:solidFill>
              </a:rPr>
              <a:t> ve kömürlü taşıma </a:t>
            </a:r>
            <a:r>
              <a:rPr lang="tr-TR" dirty="0" err="1">
                <a:solidFill>
                  <a:schemeClr val="tx1"/>
                </a:solidFill>
              </a:rPr>
              <a:t>besiyerlerinde</a:t>
            </a:r>
            <a:r>
              <a:rPr lang="tr-TR" dirty="0">
                <a:solidFill>
                  <a:schemeClr val="tx1"/>
                </a:solidFill>
              </a:rPr>
              <a:t> gönderilmelidir</a:t>
            </a:r>
            <a:r>
              <a:rPr lang="tr-TR" dirty="0"/>
              <a:t>.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Uluslararası KBRN Kongresi, 05-07 Aralık 2017, Ankara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5030" y="1615609"/>
            <a:ext cx="1795200" cy="1295400"/>
          </a:xfrm>
          <a:prstGeom prst="rect">
            <a:avLst/>
          </a:prstGeom>
        </p:spPr>
      </p:pic>
      <p:pic>
        <p:nvPicPr>
          <p:cNvPr id="27650" name="Picture 2" descr="TRANSPORT MEDİA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0422" y="5235764"/>
            <a:ext cx="2244538" cy="165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2" name="Picture 4" descr="TRANSPORT MEDİA ile ilgili görsel sonuc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8790" y="2380130"/>
            <a:ext cx="3423210" cy="3853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8651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click.wav"/>
          </p:stSnd>
        </p:sndAc>
      </p:transition>
    </mc:Choice>
    <mc:Fallback xmlns="">
      <p:transition spd="slow">
        <p:split orient="vert"/>
        <p:sndAc>
          <p:stSnd>
            <p:snd r:embed="rId6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58919" y="1143000"/>
            <a:ext cx="10363200" cy="1163078"/>
          </a:xfrm>
        </p:spPr>
        <p:txBody>
          <a:bodyPr/>
          <a:lstStyle/>
          <a:p>
            <a:r>
              <a:rPr lang="tr-TR" dirty="0" smtClean="0"/>
              <a:t>TOPRAK ÖRNEĞİ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963084" y="2138082"/>
            <a:ext cx="10363200" cy="2316898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chemeClr val="tx1"/>
                </a:solidFill>
              </a:rPr>
              <a:t>Biyolojik etkenler hava akımının olmadığı alanlarda etken büyüklüğüne bağlı olarak çökme gösterirler ve alandaki toprak etken barındırır. </a:t>
            </a:r>
            <a:endParaRPr lang="tr-TR" sz="2400" dirty="0" smtClean="0">
              <a:solidFill>
                <a:schemeClr val="tx1"/>
              </a:solidFill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dirty="0" smtClean="0">
                <a:solidFill>
                  <a:schemeClr val="tx1"/>
                </a:solidFill>
              </a:rPr>
              <a:t>Tanı </a:t>
            </a:r>
            <a:r>
              <a:rPr lang="tr-TR" sz="2400" dirty="0">
                <a:solidFill>
                  <a:schemeClr val="tx1"/>
                </a:solidFill>
              </a:rPr>
              <a:t>amaçlı alanın değişik bölgelerinden en az 50 gram toprak numuneleri alınmalıdır.</a:t>
            </a:r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Uluslararası KBRN Kongresi, 05-07 Aralık 2017, Ankara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0316" y="4207449"/>
            <a:ext cx="4715968" cy="2514027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1828" y="4187405"/>
            <a:ext cx="4347544" cy="2678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11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click.wav"/>
          </p:stSnd>
        </p:sndAc>
      </p:transition>
    </mc:Choice>
    <mc:Fallback xmlns="">
      <p:transition spd="slow">
        <p:split orient="vert"/>
        <p:sndAc>
          <p:stSnd>
            <p:snd r:embed="rId5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11001" y="1085478"/>
            <a:ext cx="10363200" cy="1362075"/>
          </a:xfrm>
        </p:spPr>
        <p:txBody>
          <a:bodyPr/>
          <a:lstStyle/>
          <a:p>
            <a:r>
              <a:rPr lang="tr-TR" dirty="0" smtClean="0"/>
              <a:t>Su ve gıda örnekleri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6742081" cy="4045416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chemeClr val="tx1"/>
                </a:solidFill>
              </a:rPr>
              <a:t>Biyolojik terör etkenlerinin topluma kolay ulaşmasında içme kullanma suları ve gıdalar önemli bir yoldur</a:t>
            </a:r>
            <a:r>
              <a:rPr lang="tr-TR" sz="2400" dirty="0" smtClean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dirty="0" smtClean="0">
                <a:solidFill>
                  <a:schemeClr val="tx1"/>
                </a:solidFill>
              </a:rPr>
              <a:t>Steril </a:t>
            </a:r>
            <a:r>
              <a:rPr lang="tr-TR" sz="2400" dirty="0">
                <a:solidFill>
                  <a:schemeClr val="tx1"/>
                </a:solidFill>
              </a:rPr>
              <a:t>mikrobiyolojik analiz kaplarına en az 500ml su ve 50 gr gıda örneği alınmalıdır.</a:t>
            </a:r>
          </a:p>
          <a:p>
            <a:pPr>
              <a:lnSpc>
                <a:spcPct val="200000"/>
              </a:lnSpc>
            </a:pPr>
            <a:endParaRPr lang="tr-TR" sz="2400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Uluslararası KBRN Kongresi, 05-07 Aralık 2017, Ankara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4456" y="3407476"/>
            <a:ext cx="4347544" cy="2678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click.wav"/>
          </p:stSnd>
        </p:sndAc>
      </p:transition>
    </mc:Choice>
    <mc:Fallback xmlns="">
      <p:transition spd="slow">
        <p:split orient="vert"/>
        <p:sndAc>
          <p:stSnd>
            <p:snd r:embed="rId4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63084" y="1237691"/>
            <a:ext cx="10363200" cy="1362075"/>
          </a:xfrm>
        </p:spPr>
        <p:txBody>
          <a:bodyPr/>
          <a:lstStyle/>
          <a:p>
            <a:r>
              <a:rPr lang="tr-TR" dirty="0" smtClean="0"/>
              <a:t>Bitki örnekleri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3050334"/>
          </a:xfrm>
        </p:spPr>
        <p:txBody>
          <a:bodyPr/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2400" dirty="0" err="1">
                <a:solidFill>
                  <a:schemeClr val="tx1"/>
                </a:solidFill>
              </a:rPr>
              <a:t>Maruziyet</a:t>
            </a:r>
            <a:r>
              <a:rPr lang="tr-TR" sz="2400" dirty="0">
                <a:solidFill>
                  <a:schemeClr val="tx1"/>
                </a:solidFill>
              </a:rPr>
              <a:t> alanlarındaki bitkiler ve otların yüzeyleri etkenleri barındırabilirler. </a:t>
            </a:r>
            <a:endParaRPr lang="tr-TR" sz="2400" dirty="0" smtClean="0">
              <a:solidFill>
                <a:schemeClr val="tx1"/>
              </a:solidFill>
            </a:endParaRP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2400" dirty="0" smtClean="0">
                <a:solidFill>
                  <a:schemeClr val="tx1"/>
                </a:solidFill>
              </a:rPr>
              <a:t>Bu </a:t>
            </a:r>
            <a:r>
              <a:rPr lang="tr-TR" sz="2400" dirty="0">
                <a:solidFill>
                  <a:schemeClr val="tx1"/>
                </a:solidFill>
              </a:rPr>
              <a:t>alanlarda bulunan bitki ve otlardan alınmış en az 10 gr örnek tanı amaçlı kullanılabilir.</a:t>
            </a:r>
          </a:p>
          <a:p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Uluslararası KBRN Kongresi, 05-07 Aralık 2017, Ankara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776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click.wav"/>
          </p:stSnd>
        </p:sndAc>
      </p:transition>
    </mc:Choice>
    <mc:Fallback xmlns="">
      <p:transition spd="slow">
        <p:split orient="vert"/>
        <p:sndAc>
          <p:stSnd>
            <p:snd r:embed="rId3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11001" y="1250950"/>
            <a:ext cx="10363200" cy="1362075"/>
          </a:xfrm>
        </p:spPr>
        <p:txBody>
          <a:bodyPr/>
          <a:lstStyle/>
          <a:p>
            <a:r>
              <a:rPr lang="tr-TR" dirty="0" smtClean="0"/>
              <a:t>Klinik örnekler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963084" y="2906712"/>
            <a:ext cx="10363200" cy="2525899"/>
          </a:xfrm>
        </p:spPr>
        <p:txBody>
          <a:bodyPr/>
          <a:lstStyle/>
          <a:p>
            <a:pPr marL="342900" indent="-342900">
              <a:lnSpc>
                <a:spcPct val="250000"/>
              </a:lnSpc>
              <a:buFont typeface="Wingdings" panose="05000000000000000000" pitchFamily="2" charset="2"/>
              <a:buChar char="Ø"/>
            </a:pPr>
            <a:r>
              <a:rPr lang="tr-TR" sz="2400" dirty="0" err="1">
                <a:solidFill>
                  <a:schemeClr val="tx1"/>
                </a:solidFill>
              </a:rPr>
              <a:t>Maruziyetten</a:t>
            </a:r>
            <a:r>
              <a:rPr lang="tr-TR" sz="2400" dirty="0">
                <a:solidFill>
                  <a:schemeClr val="tx1"/>
                </a:solidFill>
              </a:rPr>
              <a:t> hemen sonra alınan klinik </a:t>
            </a:r>
            <a:r>
              <a:rPr lang="tr-TR" sz="2400" dirty="0" smtClean="0">
                <a:solidFill>
                  <a:schemeClr val="tx1"/>
                </a:solidFill>
              </a:rPr>
              <a:t>örnekler</a:t>
            </a:r>
          </a:p>
          <a:p>
            <a:pPr marL="342900" indent="-342900">
              <a:lnSpc>
                <a:spcPct val="250000"/>
              </a:lnSpc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chemeClr val="tx1"/>
                </a:solidFill>
              </a:rPr>
              <a:t>Klinik semptomların ortaya </a:t>
            </a:r>
            <a:r>
              <a:rPr lang="tr-TR" sz="2400" dirty="0" smtClean="0">
                <a:solidFill>
                  <a:schemeClr val="tx1"/>
                </a:solidFill>
              </a:rPr>
              <a:t>çıkması</a:t>
            </a:r>
          </a:p>
          <a:p>
            <a:pPr marL="342900" indent="-342900">
              <a:lnSpc>
                <a:spcPct val="250000"/>
              </a:lnSpc>
              <a:buFont typeface="Wingdings" panose="05000000000000000000" pitchFamily="2" charset="2"/>
              <a:buChar char="Ø"/>
            </a:pPr>
            <a:r>
              <a:rPr lang="tr-TR" sz="2400" dirty="0" err="1">
                <a:solidFill>
                  <a:schemeClr val="tx1"/>
                </a:solidFill>
              </a:rPr>
              <a:t>Konvelesans-posmortem</a:t>
            </a:r>
            <a:r>
              <a:rPr lang="tr-TR" sz="2400" dirty="0">
                <a:solidFill>
                  <a:schemeClr val="tx1"/>
                </a:solidFill>
              </a:rPr>
              <a:t> dönem</a:t>
            </a:r>
            <a:endParaRPr lang="tr-TR" sz="2400" dirty="0">
              <a:solidFill>
                <a:schemeClr val="tx1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Uluslararası KBRN Kongresi, 05-07 Aralık 2017, Ankara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38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click.wav"/>
          </p:stSnd>
        </p:sndAc>
      </p:transition>
    </mc:Choice>
    <mc:Fallback xmlns="">
      <p:transition spd="slow">
        <p:split orient="vert"/>
        <p:sndAc>
          <p:stSnd>
            <p:snd r:embed="rId3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63084" y="1250950"/>
            <a:ext cx="10363200" cy="1362075"/>
          </a:xfrm>
        </p:spPr>
        <p:txBody>
          <a:bodyPr/>
          <a:lstStyle/>
          <a:p>
            <a:pPr algn="ctr"/>
            <a:r>
              <a:rPr lang="tr-TR" sz="3200" dirty="0" err="1">
                <a:solidFill>
                  <a:schemeClr val="tx1"/>
                </a:solidFill>
              </a:rPr>
              <a:t>Maruziyetten</a:t>
            </a:r>
            <a:r>
              <a:rPr lang="tr-TR" sz="3200" dirty="0">
                <a:solidFill>
                  <a:schemeClr val="tx1"/>
                </a:solidFill>
              </a:rPr>
              <a:t> hemen sonra alınan klinik örnekler</a:t>
            </a:r>
            <a:r>
              <a:rPr lang="tr-TR" dirty="0">
                <a:solidFill>
                  <a:schemeClr val="tx1"/>
                </a:solidFill>
              </a:rPr>
              <a:t/>
            </a:r>
            <a:br>
              <a:rPr lang="tr-TR" dirty="0">
                <a:solidFill>
                  <a:schemeClr val="tx1"/>
                </a:solidFill>
              </a:rPr>
            </a:b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2741052"/>
          </a:xfrm>
        </p:spPr>
        <p:txBody>
          <a:bodyPr/>
          <a:lstStyle/>
          <a:p>
            <a:r>
              <a:rPr lang="tr-TR" sz="2400" dirty="0">
                <a:solidFill>
                  <a:schemeClr val="tx1"/>
                </a:solidFill>
              </a:rPr>
              <a:t>Biyolojik terör eklerinin </a:t>
            </a:r>
            <a:r>
              <a:rPr lang="tr-TR" sz="2400" dirty="0" err="1">
                <a:solidFill>
                  <a:schemeClr val="tx1"/>
                </a:solidFill>
              </a:rPr>
              <a:t>aeresol</a:t>
            </a:r>
            <a:r>
              <a:rPr lang="tr-TR" sz="2400" dirty="0">
                <a:solidFill>
                  <a:schemeClr val="tx1"/>
                </a:solidFill>
              </a:rPr>
              <a:t> yolla alınmasından dolayı klinik örnek olarak tercih edilen örnekler </a:t>
            </a:r>
            <a:endParaRPr lang="tr-TR" sz="2400" dirty="0" smtClean="0">
              <a:solidFill>
                <a:schemeClr val="tx1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tr-TR" sz="2200" dirty="0" err="1" smtClean="0">
                <a:solidFill>
                  <a:schemeClr val="tx1"/>
                </a:solidFill>
              </a:rPr>
              <a:t>Nasal</a:t>
            </a:r>
            <a:r>
              <a:rPr lang="tr-TR" sz="2200" dirty="0" smtClean="0">
                <a:solidFill>
                  <a:schemeClr val="tx1"/>
                </a:solidFill>
              </a:rPr>
              <a:t> </a:t>
            </a:r>
            <a:r>
              <a:rPr lang="tr-TR" sz="2200" dirty="0" err="1">
                <a:solidFill>
                  <a:schemeClr val="tx1"/>
                </a:solidFill>
              </a:rPr>
              <a:t>sürüntüler</a:t>
            </a:r>
            <a:r>
              <a:rPr lang="tr-TR" sz="2200" dirty="0">
                <a:solidFill>
                  <a:schemeClr val="tx1"/>
                </a:solidFill>
              </a:rPr>
              <a:t>, </a:t>
            </a:r>
            <a:endParaRPr lang="tr-TR" sz="2200" dirty="0" smtClean="0">
              <a:solidFill>
                <a:schemeClr val="tx1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tr-TR" sz="2200" dirty="0" smtClean="0">
                <a:solidFill>
                  <a:schemeClr val="tx1"/>
                </a:solidFill>
              </a:rPr>
              <a:t>Boğaz </a:t>
            </a:r>
            <a:r>
              <a:rPr lang="tr-TR" sz="2200" dirty="0" err="1">
                <a:solidFill>
                  <a:schemeClr val="tx1"/>
                </a:solidFill>
              </a:rPr>
              <a:t>sürüntüleri</a:t>
            </a:r>
            <a:r>
              <a:rPr lang="tr-TR" sz="2200" dirty="0">
                <a:solidFill>
                  <a:schemeClr val="tx1"/>
                </a:solidFill>
              </a:rPr>
              <a:t> </a:t>
            </a:r>
            <a:endParaRPr lang="tr-TR" sz="2200" dirty="0" smtClean="0">
              <a:solidFill>
                <a:schemeClr val="tx1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tr-TR" sz="2200" dirty="0" smtClean="0">
                <a:solidFill>
                  <a:schemeClr val="tx1"/>
                </a:solidFill>
              </a:rPr>
              <a:t>Balgam </a:t>
            </a:r>
            <a:r>
              <a:rPr lang="tr-TR" sz="2200" dirty="0">
                <a:solidFill>
                  <a:schemeClr val="tx1"/>
                </a:solidFill>
              </a:rPr>
              <a:t>gibi solunum sistemi </a:t>
            </a:r>
            <a:r>
              <a:rPr lang="tr-TR" sz="2200" dirty="0" err="1">
                <a:solidFill>
                  <a:schemeClr val="tx1"/>
                </a:solidFill>
              </a:rPr>
              <a:t>sekrasyonlardır</a:t>
            </a:r>
            <a:r>
              <a:rPr lang="tr-TR" sz="2200" dirty="0">
                <a:solidFill>
                  <a:schemeClr val="tx1"/>
                </a:solidFill>
              </a:rPr>
              <a:t>.</a:t>
            </a:r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Uluslararası KBRN Kongresi, 05-07 Aralık 2017, Ankara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680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click.wav"/>
          </p:stSnd>
        </p:sndAc>
      </p:transition>
    </mc:Choice>
    <mc:Fallback xmlns="">
      <p:transition spd="slow">
        <p:split orient="vert"/>
        <p:sndAc>
          <p:stSnd>
            <p:snd r:embed="rId3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etin kutusu 8"/>
          <p:cNvSpPr txBox="1"/>
          <p:nvPr/>
        </p:nvSpPr>
        <p:spPr>
          <a:xfrm>
            <a:off x="1333500" y="505344"/>
            <a:ext cx="342000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1600" b="1" dirty="0" smtClean="0">
                <a:latin typeface="Trebuchet MS" panose="020B0603020202020204" pitchFamily="34" charset="0"/>
                <a:ea typeface="Arial Hebrew Scholar" charset="-79"/>
                <a:cs typeface="Arial Hebrew Scholar" charset="-79"/>
              </a:rPr>
              <a:t>Halk Sağlığı Genel Müdürlüğü</a:t>
            </a:r>
            <a:endParaRPr lang="tr-TR" sz="1600" b="1" dirty="0">
              <a:latin typeface="Trebuchet MS" panose="020B0603020202020204" pitchFamily="34" charset="0"/>
              <a:ea typeface="Arial Hebrew Scholar" charset="-79"/>
              <a:cs typeface="Arial Hebrew Scholar" charset="-79"/>
            </a:endParaRPr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>
                <a:solidFill>
                  <a:prstClr val="black">
                    <a:tint val="75000"/>
                  </a:prstClr>
                </a:solidFill>
                <a:latin typeface="Trebuchet MS" panose="020B0603020202020204" pitchFamily="34" charset="0"/>
              </a:rPr>
              <a:t>Uluslararası KBRN Kongresi, 05-07 Aralık 2017, Ankara</a:t>
            </a:r>
            <a:endParaRPr lang="tr-TR">
              <a:solidFill>
                <a:prstClr val="black">
                  <a:tint val="75000"/>
                </a:prstClr>
              </a:solidFill>
              <a:latin typeface="Trebuchet MS" panose="020B0603020202020204" pitchFamily="34" charset="0"/>
            </a:endParaRPr>
          </a:p>
        </p:txBody>
      </p:sp>
      <p:pic>
        <p:nvPicPr>
          <p:cNvPr id="6" name="Picture 3" descr="G:\Sunumlar\Hayvan resimleri\ATT000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09850" y="1104900"/>
            <a:ext cx="69723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49525385"/>
      </p:ext>
    </p:extLst>
  </p:cSld>
  <p:clrMapOvr>
    <a:masterClrMapping/>
  </p:clrMapOvr>
  <p:transition spd="slow">
    <p:push dir="u"/>
    <p:sndAc>
      <p:stSnd>
        <p:snd r:embed="rId3" name="click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555" y="1586753"/>
            <a:ext cx="10363200" cy="1319960"/>
          </a:xfrm>
        </p:spPr>
        <p:txBody>
          <a:bodyPr/>
          <a:lstStyle/>
          <a:p>
            <a:r>
              <a:rPr lang="tr-TR" sz="3200" dirty="0">
                <a:solidFill>
                  <a:schemeClr val="tx1"/>
                </a:solidFill>
              </a:rPr>
              <a:t>Klinik semptomların ortaya çıkması</a:t>
            </a:r>
            <a:br>
              <a:rPr lang="tr-TR" sz="3200" dirty="0">
                <a:solidFill>
                  <a:schemeClr val="tx1"/>
                </a:solidFill>
              </a:rPr>
            </a:br>
            <a:endParaRPr lang="tr-TR" sz="320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490475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smtClean="0">
                <a:solidFill>
                  <a:schemeClr val="tx1"/>
                </a:solidFill>
              </a:rPr>
              <a:t>Kan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smtClean="0">
                <a:solidFill>
                  <a:schemeClr val="tx1"/>
                </a:solidFill>
              </a:rPr>
              <a:t>Serum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err="1" smtClean="0">
                <a:solidFill>
                  <a:schemeClr val="tx1"/>
                </a:solidFill>
              </a:rPr>
              <a:t>Nasal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>
                <a:solidFill>
                  <a:schemeClr val="tx1"/>
                </a:solidFill>
              </a:rPr>
              <a:t>sekrasyondur</a:t>
            </a:r>
            <a:r>
              <a:rPr lang="tr-TR" sz="2400" dirty="0">
                <a:solidFill>
                  <a:schemeClr val="tx1"/>
                </a:solidFill>
              </a:rPr>
              <a:t>.</a:t>
            </a:r>
            <a:endParaRPr lang="tr-TR" sz="2400" dirty="0">
              <a:solidFill>
                <a:schemeClr val="tx1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Uluslararası KBRN Kongresi, 05-07 Aralık 2017, Ankara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453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click.wav"/>
          </p:stSnd>
        </p:sndAc>
      </p:transition>
    </mc:Choice>
    <mc:Fallback xmlns="">
      <p:transition spd="slow">
        <p:split orient="vert"/>
        <p:sndAc>
          <p:stSnd>
            <p:snd r:embed="rId3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4400" y="1250950"/>
            <a:ext cx="10363200" cy="1362075"/>
          </a:xfrm>
        </p:spPr>
        <p:txBody>
          <a:bodyPr/>
          <a:lstStyle/>
          <a:p>
            <a:r>
              <a:rPr lang="tr-TR" sz="3600" dirty="0" err="1"/>
              <a:t>Konvelesans-posmortem</a:t>
            </a:r>
            <a:r>
              <a:rPr lang="tr-TR" sz="3600" dirty="0"/>
              <a:t> dönem</a:t>
            </a:r>
            <a:endParaRPr lang="tr-TR" sz="360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223682" y="2191871"/>
            <a:ext cx="10363200" cy="3711387"/>
          </a:xfrm>
        </p:spPr>
        <p:txBody>
          <a:bodyPr/>
          <a:lstStyle/>
          <a:p>
            <a:r>
              <a:rPr lang="tr-TR" dirty="0" err="1" smtClean="0">
                <a:solidFill>
                  <a:schemeClr val="tx1"/>
                </a:solidFill>
              </a:rPr>
              <a:t>Konvelesans</a:t>
            </a:r>
            <a:r>
              <a:rPr lang="tr-TR" dirty="0" smtClean="0">
                <a:solidFill>
                  <a:schemeClr val="tx1"/>
                </a:solidFill>
              </a:rPr>
              <a:t> dönem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chemeClr val="tx1"/>
                </a:solidFill>
              </a:rPr>
              <a:t>	Kan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chemeClr val="tx1"/>
                </a:solidFill>
              </a:rPr>
              <a:t>	Serum</a:t>
            </a:r>
          </a:p>
          <a:p>
            <a:r>
              <a:rPr lang="tr-TR" dirty="0" err="1" smtClean="0">
                <a:solidFill>
                  <a:schemeClr val="tx1"/>
                </a:solidFill>
              </a:rPr>
              <a:t>Postmortem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>
                <a:solidFill>
                  <a:schemeClr val="tx1"/>
                </a:solidFill>
              </a:rPr>
              <a:t>	</a:t>
            </a:r>
            <a:r>
              <a:rPr lang="tr-TR" dirty="0" smtClean="0">
                <a:solidFill>
                  <a:schemeClr val="tx1"/>
                </a:solidFill>
              </a:rPr>
              <a:t>otopsi materyalleri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chemeClr val="tx1"/>
                </a:solidFill>
              </a:rPr>
              <a:t>Karaciğer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tx1"/>
                </a:solidFill>
              </a:rPr>
              <a:t>	</a:t>
            </a:r>
            <a:r>
              <a:rPr lang="tr-TR" dirty="0" smtClean="0">
                <a:solidFill>
                  <a:schemeClr val="tx1"/>
                </a:solidFill>
              </a:rPr>
              <a:t>Dalak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tx1"/>
                </a:solidFill>
              </a:rPr>
              <a:t>	</a:t>
            </a:r>
            <a:r>
              <a:rPr lang="tr-TR" dirty="0" smtClean="0">
                <a:solidFill>
                  <a:schemeClr val="tx1"/>
                </a:solidFill>
              </a:rPr>
              <a:t>Kan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Materyaller </a:t>
            </a:r>
            <a:r>
              <a:rPr lang="tr-TR" dirty="0" err="1" smtClean="0">
                <a:solidFill>
                  <a:schemeClr val="tx1"/>
                </a:solidFill>
              </a:rPr>
              <a:t>fiksatif</a:t>
            </a:r>
            <a:r>
              <a:rPr lang="tr-TR" dirty="0" smtClean="0">
                <a:solidFill>
                  <a:schemeClr val="tx1"/>
                </a:solidFill>
              </a:rPr>
              <a:t>  (formaldehit </a:t>
            </a:r>
            <a:r>
              <a:rPr lang="tr-TR" dirty="0" err="1" smtClean="0">
                <a:solidFill>
                  <a:schemeClr val="tx1"/>
                </a:solidFill>
              </a:rPr>
              <a:t>vb</a:t>
            </a:r>
            <a:r>
              <a:rPr lang="tr-TR" dirty="0" smtClean="0">
                <a:solidFill>
                  <a:schemeClr val="tx1"/>
                </a:solidFill>
              </a:rPr>
              <a:t>) içinde olmamalı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PBS veya Serum fizyolojik içinde olmalıdır. 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Uluslararası KBRN Kongresi, 05-07 Aralık 2017, Ankara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553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click.wav"/>
          </p:stSnd>
        </p:sndAc>
      </p:transition>
    </mc:Choice>
    <mc:Fallback xmlns="">
      <p:transition spd="slow">
        <p:split orient="vert"/>
        <p:sndAc>
          <p:stSnd>
            <p:snd r:embed="rId3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540188" y="4406901"/>
            <a:ext cx="5786096" cy="1362075"/>
          </a:xfrm>
        </p:spPr>
        <p:txBody>
          <a:bodyPr/>
          <a:lstStyle/>
          <a:p>
            <a:r>
              <a:rPr lang="tr-TR" dirty="0" smtClean="0"/>
              <a:t>TEŞEKKÜRLER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Uluslararası KBRN Kongresi, 05-07 Aralık 2017, Ankara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111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click.wav"/>
          </p:stSnd>
        </p:sndAc>
      </p:transition>
    </mc:Choice>
    <mc:Fallback xmlns="">
      <p:transition spd="slow">
        <p:split orient="vert"/>
        <p:sndAc>
          <p:stSnd>
            <p:snd r:embed="rId3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05131" y="1004795"/>
            <a:ext cx="10363200" cy="1362075"/>
          </a:xfrm>
        </p:spPr>
        <p:txBody>
          <a:bodyPr/>
          <a:lstStyle/>
          <a:p>
            <a:pPr algn="ctr"/>
            <a:r>
              <a:rPr lang="tr-TR" sz="3200" dirty="0" smtClean="0"/>
              <a:t>Biyolojik </a:t>
            </a:r>
            <a:r>
              <a:rPr lang="tr-TR" sz="3200" dirty="0" err="1" smtClean="0"/>
              <a:t>Maruziyet</a:t>
            </a:r>
            <a:r>
              <a:rPr lang="tr-TR" sz="3200" dirty="0" smtClean="0"/>
              <a:t> tanısında kullandığımız yöntemler</a:t>
            </a:r>
            <a:endParaRPr lang="tr-TR" sz="320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016873" y="2366870"/>
            <a:ext cx="10363200" cy="2716118"/>
          </a:xfrm>
        </p:spPr>
        <p:txBody>
          <a:bodyPr/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tx1"/>
                </a:solidFill>
              </a:rPr>
              <a:t>Protein (Antijen) tanımlama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tx1"/>
                </a:solidFill>
              </a:rPr>
              <a:t>Genetik materyal ( Nükleik Asit) tanımlama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tx1"/>
                </a:solidFill>
              </a:rPr>
              <a:t>Etkenin Üretilmesi (Kültür)</a:t>
            </a:r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Uluslararası KBRN Kongresi, 05-07 Aralık 2017, Ankara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380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click.wav"/>
          </p:stSnd>
        </p:sndAc>
      </p:transition>
    </mc:Choice>
    <mc:Fallback xmlns="">
      <p:transition spd="slow">
        <p:split orient="vert"/>
        <p:sndAc>
          <p:stSnd>
            <p:snd r:embed="rId3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4400" y="1085478"/>
            <a:ext cx="10363200" cy="1362075"/>
          </a:xfrm>
        </p:spPr>
        <p:txBody>
          <a:bodyPr/>
          <a:lstStyle/>
          <a:p>
            <a:r>
              <a:rPr lang="tr-TR" dirty="0">
                <a:solidFill>
                  <a:schemeClr val="tx1"/>
                </a:solidFill>
              </a:rPr>
              <a:t>Protein (Antijen) tanımlama</a:t>
            </a:r>
            <a:br>
              <a:rPr lang="tr-TR" dirty="0">
                <a:solidFill>
                  <a:schemeClr val="tx1"/>
                </a:solidFill>
              </a:rPr>
            </a:b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3198252"/>
          </a:xfrm>
        </p:spPr>
        <p:txBody>
          <a:bodyPr/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2800" dirty="0" err="1" smtClean="0">
                <a:solidFill>
                  <a:schemeClr val="tx1"/>
                </a:solidFill>
              </a:rPr>
              <a:t>Lateral</a:t>
            </a:r>
            <a:r>
              <a:rPr lang="tr-TR" sz="2800" dirty="0" smtClean="0">
                <a:solidFill>
                  <a:schemeClr val="tx1"/>
                </a:solidFill>
              </a:rPr>
              <a:t> </a:t>
            </a:r>
            <a:r>
              <a:rPr lang="tr-TR" sz="2800" dirty="0" err="1" smtClean="0">
                <a:solidFill>
                  <a:schemeClr val="tx1"/>
                </a:solidFill>
              </a:rPr>
              <a:t>Flow</a:t>
            </a:r>
            <a:r>
              <a:rPr lang="tr-TR" sz="2800" dirty="0" smtClean="0">
                <a:solidFill>
                  <a:schemeClr val="tx1"/>
                </a:solidFill>
              </a:rPr>
              <a:t> </a:t>
            </a:r>
            <a:r>
              <a:rPr lang="tr-TR" sz="2800" dirty="0" err="1" smtClean="0">
                <a:solidFill>
                  <a:schemeClr val="tx1"/>
                </a:solidFill>
              </a:rPr>
              <a:t>assay</a:t>
            </a:r>
            <a:r>
              <a:rPr lang="tr-TR" sz="2800" dirty="0" smtClean="0">
                <a:solidFill>
                  <a:schemeClr val="tx1"/>
                </a:solidFill>
              </a:rPr>
              <a:t> (LFS) 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tr-TR" sz="2800" dirty="0">
              <a:solidFill>
                <a:schemeClr val="tx1"/>
              </a:solidFill>
            </a:endParaRP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tr-TR" sz="2800" dirty="0" smtClean="0">
              <a:solidFill>
                <a:schemeClr val="tx1"/>
              </a:solidFill>
            </a:endParaRP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2800" dirty="0" smtClean="0">
                <a:solidFill>
                  <a:schemeClr val="tx1"/>
                </a:solidFill>
              </a:rPr>
              <a:t>ELISA</a:t>
            </a:r>
            <a:endParaRPr lang="tr-TR" sz="2800" dirty="0">
              <a:solidFill>
                <a:schemeClr val="tx1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Uluslararası KBRN Kongresi, 05-07 Aralık 2017, Ankara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2" descr="https://www.southernscientific.co.uk/data/image/0/6/061ad6866e7d89ad212449f1d070eb90.147244793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6859" y="2226796"/>
            <a:ext cx="3001433" cy="225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tetracore.com/images/products/bta_reader/bta_cx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6878" y="1766515"/>
            <a:ext cx="2680820" cy="2680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etector Image Not F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3847" y="4505839"/>
            <a:ext cx="3227294" cy="162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://www.dasitaly.com/sites/default/files/imagecache/dettaglio_prodotto/Plate%20Reader_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574" y="4598852"/>
            <a:ext cx="3411507" cy="1631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1632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click.wav"/>
          </p:stSnd>
        </p:sndAc>
      </p:transition>
    </mc:Choice>
    <mc:Fallback xmlns="">
      <p:transition spd="slow">
        <p:split orient="vert"/>
        <p:sndAc>
          <p:stSnd>
            <p:snd r:embed="rId7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24449" y="1250950"/>
            <a:ext cx="10363200" cy="1362075"/>
          </a:xfrm>
        </p:spPr>
        <p:txBody>
          <a:bodyPr/>
          <a:lstStyle/>
          <a:p>
            <a:r>
              <a:rPr lang="tr-TR" dirty="0" err="1">
                <a:solidFill>
                  <a:schemeClr val="tx1"/>
                </a:solidFill>
              </a:rPr>
              <a:t>Lateral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Flow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assay</a:t>
            </a:r>
            <a:r>
              <a:rPr lang="tr-TR" dirty="0">
                <a:solidFill>
                  <a:schemeClr val="tx1"/>
                </a:solidFill>
              </a:rPr>
              <a:t> (LFS) </a:t>
            </a:r>
            <a:br>
              <a:rPr lang="tr-TR" dirty="0">
                <a:solidFill>
                  <a:schemeClr val="tx1"/>
                </a:solidFill>
              </a:rPr>
            </a:b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3023440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chemeClr val="tx1"/>
                </a:solidFill>
              </a:rPr>
              <a:t>Sahada kullanımı kolay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chemeClr val="tx1"/>
                </a:solidFill>
              </a:rPr>
              <a:t>30 </a:t>
            </a:r>
            <a:r>
              <a:rPr lang="tr-TR" dirty="0" err="1" smtClean="0">
                <a:solidFill>
                  <a:schemeClr val="tx1"/>
                </a:solidFill>
              </a:rPr>
              <a:t>dk</a:t>
            </a:r>
            <a:r>
              <a:rPr lang="tr-TR" dirty="0" smtClean="0">
                <a:solidFill>
                  <a:schemeClr val="tx1"/>
                </a:solidFill>
              </a:rPr>
              <a:t> içinde sonuç verir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chemeClr val="tx1"/>
                </a:solidFill>
              </a:rPr>
              <a:t>Duyarlılığı düşüktür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tx1"/>
                </a:solidFill>
              </a:rPr>
              <a:t>10</a:t>
            </a:r>
            <a:r>
              <a:rPr lang="tr-TR" baseline="30000" dirty="0" smtClean="0">
                <a:solidFill>
                  <a:schemeClr val="tx1"/>
                </a:solidFill>
              </a:rPr>
              <a:t>4 CFU/ ml duyarlılık </a:t>
            </a:r>
            <a:r>
              <a:rPr lang="tr-TR" dirty="0" smtClean="0">
                <a:solidFill>
                  <a:schemeClr val="tx1"/>
                </a:solidFill>
              </a:rPr>
              <a:t> %40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tx1"/>
                </a:solidFill>
              </a:rPr>
              <a:t>10</a:t>
            </a:r>
            <a:r>
              <a:rPr lang="tr-TR" baseline="30000" dirty="0" smtClean="0">
                <a:solidFill>
                  <a:schemeClr val="tx1"/>
                </a:solidFill>
              </a:rPr>
              <a:t>5 </a:t>
            </a:r>
            <a:r>
              <a:rPr lang="tr-TR" baseline="30000" dirty="0">
                <a:solidFill>
                  <a:schemeClr val="tx1"/>
                </a:solidFill>
              </a:rPr>
              <a:t>CFU/ ml duyarlılık 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smtClean="0">
                <a:solidFill>
                  <a:schemeClr val="tx1"/>
                </a:solidFill>
              </a:rPr>
              <a:t>%60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tx1"/>
                </a:solidFill>
              </a:rPr>
              <a:t>10</a:t>
            </a:r>
            <a:r>
              <a:rPr lang="tr-TR" baseline="30000" dirty="0" smtClean="0">
                <a:solidFill>
                  <a:schemeClr val="tx1"/>
                </a:solidFill>
              </a:rPr>
              <a:t>6 </a:t>
            </a:r>
            <a:r>
              <a:rPr lang="tr-TR" baseline="30000" dirty="0">
                <a:solidFill>
                  <a:schemeClr val="tx1"/>
                </a:solidFill>
              </a:rPr>
              <a:t>CFU/ ml duyarlılık 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smtClean="0">
                <a:solidFill>
                  <a:schemeClr val="tx1"/>
                </a:solidFill>
              </a:rPr>
              <a:t>%90</a:t>
            </a:r>
            <a:endParaRPr lang="tr-TR" dirty="0">
              <a:solidFill>
                <a:schemeClr val="tx1"/>
              </a:solidFill>
            </a:endParaRPr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Uluslararası KBRN Kongresi, 05-07 Aralık 2017, Ankara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2" descr="https://www.southernscientific.co.uk/data/image/0/6/061ad6866e7d89ad212449f1d070eb90.147244793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6859" y="2226796"/>
            <a:ext cx="3001433" cy="225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tetracore.com/images/products/bta_reader/bta_cx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6878" y="1766515"/>
            <a:ext cx="2680820" cy="2680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2722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click.wav"/>
          </p:stSnd>
        </p:sndAc>
      </p:transition>
    </mc:Choice>
    <mc:Fallback xmlns="">
      <p:transition spd="slow">
        <p:split orient="vert"/>
        <p:sndAc>
          <p:stSnd>
            <p:snd r:embed="rId5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57213" y="1532965"/>
            <a:ext cx="10363200" cy="1271355"/>
          </a:xfrm>
        </p:spPr>
        <p:txBody>
          <a:bodyPr/>
          <a:lstStyle/>
          <a:p>
            <a:r>
              <a:rPr lang="tr-TR" dirty="0" smtClean="0"/>
              <a:t>ELISA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3111702"/>
          </a:xfrm>
        </p:spPr>
        <p:txBody>
          <a:bodyPr/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chemeClr val="tx1"/>
                </a:solidFill>
              </a:rPr>
              <a:t>Laboratuvarda Çalışma gerektirir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chemeClr val="tx1"/>
                </a:solidFill>
              </a:rPr>
              <a:t>Hazırlık süreci ve örnek sayısına bağlı 4-6 saatte sonuç verir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chemeClr val="tx1"/>
                </a:solidFill>
              </a:rPr>
              <a:t>He </a:t>
            </a:r>
            <a:r>
              <a:rPr lang="tr-TR" dirty="0" err="1" smtClean="0">
                <a:solidFill>
                  <a:schemeClr val="tx1"/>
                </a:solidFill>
              </a:rPr>
              <a:t>rbir</a:t>
            </a:r>
            <a:r>
              <a:rPr lang="tr-TR" dirty="0" smtClean="0">
                <a:solidFill>
                  <a:schemeClr val="tx1"/>
                </a:solidFill>
              </a:rPr>
              <a:t> etken için ayrı reaksiyon hazırlanmalı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chemeClr val="tx1"/>
                </a:solidFill>
              </a:rPr>
              <a:t>Duyarlılığı LFA göre yüksektir</a:t>
            </a:r>
          </a:p>
          <a:p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smtClean="0">
                <a:solidFill>
                  <a:schemeClr val="tx1"/>
                </a:solidFill>
              </a:rPr>
              <a:t>	10</a:t>
            </a:r>
            <a:r>
              <a:rPr lang="tr-TR" baseline="30000" dirty="0" smtClean="0">
                <a:solidFill>
                  <a:schemeClr val="tx1"/>
                </a:solidFill>
              </a:rPr>
              <a:t>4 </a:t>
            </a:r>
            <a:r>
              <a:rPr lang="tr-TR" dirty="0" err="1" smtClean="0">
                <a:solidFill>
                  <a:schemeClr val="tx1"/>
                </a:solidFill>
              </a:rPr>
              <a:t>Cfu</a:t>
            </a:r>
            <a:r>
              <a:rPr lang="tr-TR" dirty="0" smtClean="0">
                <a:solidFill>
                  <a:schemeClr val="tx1"/>
                </a:solidFill>
              </a:rPr>
              <a:t>/ml duyarlılık %100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Uluslararası KBRN Kongresi, 05-07 Aralık 2017, Ankara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2" descr="Detector Image Not F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312" y="1550745"/>
            <a:ext cx="3227294" cy="162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://www.dasitaly.com/sites/default/files/imagecache/dettaglio_prodotto/Plate%20Reader_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5039" y="1943008"/>
            <a:ext cx="3411507" cy="1631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7034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click.wav"/>
          </p:stSnd>
        </p:sndAc>
      </p:transition>
    </mc:Choice>
    <mc:Fallback xmlns="">
      <p:transition spd="slow">
        <p:split orient="vert"/>
        <p:sndAc>
          <p:stSnd>
            <p:snd r:embed="rId5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51343" y="1257768"/>
            <a:ext cx="10363200" cy="1348440"/>
          </a:xfrm>
        </p:spPr>
        <p:txBody>
          <a:bodyPr/>
          <a:lstStyle/>
          <a:p>
            <a:r>
              <a:rPr lang="tr-TR" sz="3200" dirty="0" err="1" smtClean="0"/>
              <a:t>Genetİk</a:t>
            </a:r>
            <a:r>
              <a:rPr lang="tr-TR" sz="3200" dirty="0" smtClean="0"/>
              <a:t> materyal (</a:t>
            </a:r>
            <a:r>
              <a:rPr lang="tr-TR" sz="3200" dirty="0" err="1" smtClean="0"/>
              <a:t>Nükleİk</a:t>
            </a:r>
            <a:r>
              <a:rPr lang="tr-TR" sz="3200" dirty="0" smtClean="0"/>
              <a:t> </a:t>
            </a:r>
            <a:r>
              <a:rPr lang="tr-TR" sz="3200" dirty="0" err="1" smtClean="0"/>
              <a:t>asİt</a:t>
            </a:r>
            <a:r>
              <a:rPr lang="tr-TR" sz="3200" dirty="0" smtClean="0"/>
              <a:t>) </a:t>
            </a:r>
            <a:r>
              <a:rPr lang="tr-TR" sz="3200" dirty="0" err="1" smtClean="0"/>
              <a:t>Belİrleme</a:t>
            </a:r>
            <a:endParaRPr lang="tr-TR" sz="320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2525899"/>
          </a:xfrm>
        </p:spPr>
        <p:txBody>
          <a:bodyPr/>
          <a:lstStyle/>
          <a:p>
            <a:pPr marL="342900" indent="-342900">
              <a:lnSpc>
                <a:spcPct val="2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chemeClr val="tx1"/>
                </a:solidFill>
              </a:rPr>
              <a:t>Konvansiyonel PCR</a:t>
            </a:r>
          </a:p>
          <a:p>
            <a:pPr marL="342900" indent="-342900">
              <a:lnSpc>
                <a:spcPct val="250000"/>
              </a:lnSpc>
              <a:buFont typeface="Wingdings" panose="05000000000000000000" pitchFamily="2" charset="2"/>
              <a:buChar char="Ø"/>
            </a:pPr>
            <a:r>
              <a:rPr lang="tr-TR" dirty="0" err="1" smtClean="0">
                <a:solidFill>
                  <a:schemeClr val="tx1"/>
                </a:solidFill>
              </a:rPr>
              <a:t>Realtime</a:t>
            </a:r>
            <a:r>
              <a:rPr lang="tr-TR" dirty="0" smtClean="0">
                <a:solidFill>
                  <a:schemeClr val="tx1"/>
                </a:solidFill>
              </a:rPr>
              <a:t> PCR</a:t>
            </a:r>
          </a:p>
          <a:p>
            <a:pPr marL="342900" indent="-342900">
              <a:lnSpc>
                <a:spcPct val="250000"/>
              </a:lnSpc>
              <a:buFont typeface="Wingdings" panose="05000000000000000000" pitchFamily="2" charset="2"/>
              <a:buChar char="Ø"/>
            </a:pPr>
            <a:r>
              <a:rPr lang="tr-TR" b="1" dirty="0" err="1" smtClean="0">
                <a:solidFill>
                  <a:schemeClr val="tx1"/>
                </a:solidFill>
              </a:rPr>
              <a:t>Multiplex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Realtime</a:t>
            </a:r>
            <a:r>
              <a:rPr lang="tr-TR" b="1" dirty="0" smtClean="0">
                <a:solidFill>
                  <a:schemeClr val="tx1"/>
                </a:solidFill>
              </a:rPr>
              <a:t> PCR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Uluslararası KBRN Kongresi, 05-07 Aralık 2017, Ankara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4086" y="3248580"/>
            <a:ext cx="5288008" cy="310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70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click.wav"/>
          </p:stSnd>
        </p:sndAc>
      </p:transition>
    </mc:Choice>
    <mc:Fallback xmlns="">
      <p:transition spd="slow">
        <p:split orient="vert"/>
        <p:sndAc>
          <p:stSnd>
            <p:snd r:embed="rId4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70660" y="930556"/>
            <a:ext cx="10363200" cy="1362075"/>
          </a:xfrm>
        </p:spPr>
        <p:txBody>
          <a:bodyPr/>
          <a:lstStyle/>
          <a:p>
            <a:r>
              <a:rPr lang="tr-TR" dirty="0" err="1" smtClean="0"/>
              <a:t>Multiplex</a:t>
            </a:r>
            <a:r>
              <a:rPr lang="tr-TR" dirty="0" smtClean="0"/>
              <a:t> </a:t>
            </a:r>
            <a:r>
              <a:rPr lang="tr-TR" dirty="0" err="1" smtClean="0"/>
              <a:t>Realtime</a:t>
            </a:r>
            <a:r>
              <a:rPr lang="tr-TR" dirty="0" smtClean="0"/>
              <a:t> PCR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2794840"/>
          </a:xfrm>
        </p:spPr>
        <p:txBody>
          <a:bodyPr/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chemeClr val="tx1"/>
                </a:solidFill>
              </a:rPr>
              <a:t>16 Etken belirleme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chemeClr val="tx1"/>
                </a:solidFill>
              </a:rPr>
              <a:t>Her etken için en az 2 farklı gen bölgesi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chemeClr val="tx1"/>
                </a:solidFill>
              </a:rPr>
              <a:t>DNA/RNA </a:t>
            </a:r>
            <a:r>
              <a:rPr lang="tr-TR" dirty="0" err="1" smtClean="0">
                <a:solidFill>
                  <a:schemeClr val="tx1"/>
                </a:solidFill>
              </a:rPr>
              <a:t>ekstraksiyon</a:t>
            </a:r>
            <a:r>
              <a:rPr lang="tr-TR" dirty="0" smtClean="0">
                <a:solidFill>
                  <a:schemeClr val="tx1"/>
                </a:solidFill>
              </a:rPr>
              <a:t> kontrolleri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chemeClr val="tx1"/>
                </a:solidFill>
              </a:rPr>
              <a:t>75-90 </a:t>
            </a:r>
            <a:r>
              <a:rPr lang="tr-TR" dirty="0" err="1" smtClean="0">
                <a:solidFill>
                  <a:schemeClr val="tx1"/>
                </a:solidFill>
              </a:rPr>
              <a:t>dk</a:t>
            </a:r>
            <a:r>
              <a:rPr lang="tr-TR" dirty="0" smtClean="0">
                <a:solidFill>
                  <a:schemeClr val="tx1"/>
                </a:solidFill>
              </a:rPr>
              <a:t> da sonuç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chemeClr val="tx1"/>
                </a:solidFill>
              </a:rPr>
              <a:t>Duyarlılık 5X10</a:t>
            </a:r>
            <a:r>
              <a:rPr lang="tr-TR" baseline="30000" dirty="0" smtClean="0">
                <a:solidFill>
                  <a:schemeClr val="tx1"/>
                </a:solidFill>
              </a:rPr>
              <a:t>2 </a:t>
            </a:r>
            <a:r>
              <a:rPr lang="tr-TR" dirty="0" err="1" smtClean="0">
                <a:solidFill>
                  <a:schemeClr val="tx1"/>
                </a:solidFill>
              </a:rPr>
              <a:t>Cfu</a:t>
            </a:r>
            <a:r>
              <a:rPr lang="tr-TR" dirty="0" smtClean="0">
                <a:solidFill>
                  <a:schemeClr val="tx1"/>
                </a:solidFill>
              </a:rPr>
              <a:t>/ml %100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Uluslararası KBRN Kongresi, 05-07 Aralık 2017, Ankara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4016" y="1611593"/>
            <a:ext cx="5288008" cy="310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113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click.wav"/>
          </p:stSnd>
        </p:sndAc>
      </p:transition>
    </mc:Choice>
    <mc:Fallback xmlns="">
      <p:transition spd="slow">
        <p:split orient="vert"/>
        <p:sndAc>
          <p:stSnd>
            <p:snd r:embed="rId4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29586" y="1148312"/>
            <a:ext cx="10363200" cy="1362075"/>
          </a:xfrm>
        </p:spPr>
        <p:txBody>
          <a:bodyPr/>
          <a:lstStyle/>
          <a:p>
            <a:r>
              <a:rPr lang="tr-TR" dirty="0" smtClean="0"/>
              <a:t>Kültür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251318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>
                <a:solidFill>
                  <a:schemeClr val="tx1"/>
                </a:solidFill>
              </a:rPr>
              <a:t>Duyarlılığı en yüksek yöntem</a:t>
            </a:r>
          </a:p>
          <a:p>
            <a:pPr>
              <a:lnSpc>
                <a:spcPct val="150000"/>
              </a:lnSpc>
            </a:pPr>
            <a:r>
              <a:rPr lang="tr-TR" dirty="0" smtClean="0">
                <a:solidFill>
                  <a:schemeClr val="tx1"/>
                </a:solidFill>
              </a:rPr>
              <a:t>1-10 gün sürer </a:t>
            </a:r>
          </a:p>
          <a:p>
            <a:pPr>
              <a:lnSpc>
                <a:spcPct val="150000"/>
              </a:lnSpc>
            </a:pPr>
            <a:r>
              <a:rPr lang="tr-TR" dirty="0" smtClean="0">
                <a:solidFill>
                  <a:schemeClr val="tx1"/>
                </a:solidFill>
              </a:rPr>
              <a:t>Geç ve güç üreyen etkenler </a:t>
            </a:r>
            <a:r>
              <a:rPr lang="tr-TR" dirty="0">
                <a:solidFill>
                  <a:schemeClr val="tx1"/>
                </a:solidFill>
              </a:rPr>
              <a:t>y</a:t>
            </a:r>
            <a:r>
              <a:rPr lang="tr-TR" dirty="0" smtClean="0">
                <a:solidFill>
                  <a:schemeClr val="tx1"/>
                </a:solidFill>
              </a:rPr>
              <a:t>önünden dezavantaj</a:t>
            </a:r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Uluslararası KBRN Kongresi, 05-07 Aralık 2017, Ankara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5602" name="Picture 2" descr="bacillus, anthracis, bacteria, colonies, grow, blood agar, perio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9157" y="1206414"/>
            <a:ext cx="3198609" cy="2900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hüçre kültürü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5606" name="Picture 6" descr="hüçre kültürü ile ilgili görsel sonuc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1254" y="1330354"/>
            <a:ext cx="3540746" cy="2360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7211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click.wav"/>
          </p:stSnd>
        </p:sndAc>
      </p:transition>
    </mc:Choice>
    <mc:Fallback xmlns="">
      <p:transition spd="slow">
        <p:split orient="vert"/>
        <p:sndAc>
          <p:stSnd>
            <p:snd r:embed="rId5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2669</TotalTime>
  <Words>635</Words>
  <Application>Microsoft Office PowerPoint</Application>
  <PresentationFormat>Geniş ekran</PresentationFormat>
  <Paragraphs>124</Paragraphs>
  <Slides>22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8" baseType="lpstr">
      <vt:lpstr>Arial</vt:lpstr>
      <vt:lpstr>Arial Hebrew Scholar</vt:lpstr>
      <vt:lpstr>Calibri</vt:lpstr>
      <vt:lpstr>Trebuchet MS</vt:lpstr>
      <vt:lpstr>Wingdings</vt:lpstr>
      <vt:lpstr>1_Office Theme</vt:lpstr>
      <vt:lpstr>PowerPoint Sunusu</vt:lpstr>
      <vt:lpstr>PowerPoint Sunusu</vt:lpstr>
      <vt:lpstr>Biyolojik Maruziyet tanısında kullandığımız yöntemler</vt:lpstr>
      <vt:lpstr>Protein (Antijen) tanımlama </vt:lpstr>
      <vt:lpstr>Lateral Flow assay (LFS)  </vt:lpstr>
      <vt:lpstr>ELISA</vt:lpstr>
      <vt:lpstr>Genetİk materyal (Nükleİk asİt) Belİrleme</vt:lpstr>
      <vt:lpstr>Multiplex Realtime PCR</vt:lpstr>
      <vt:lpstr>Kültür</vt:lpstr>
      <vt:lpstr>Örnek alma</vt:lpstr>
      <vt:lpstr>Örnekler</vt:lpstr>
      <vt:lpstr>Çevresel Örnekler</vt:lpstr>
      <vt:lpstr>HAVA ÖRNEKLEMİ</vt:lpstr>
      <vt:lpstr>YÜZEY SÜRÜNTÜLERİ</vt:lpstr>
      <vt:lpstr>TOPRAK ÖRNEĞİ</vt:lpstr>
      <vt:lpstr>Su ve gıda örnekleri</vt:lpstr>
      <vt:lpstr>Bitki örnekleri</vt:lpstr>
      <vt:lpstr>Klinik örnekler</vt:lpstr>
      <vt:lpstr>Maruziyetten hemen sonra alınan klinik örnekler </vt:lpstr>
      <vt:lpstr>Klinik semptomların ortaya çıkması </vt:lpstr>
      <vt:lpstr>Konvelesans-posmortem dönem</vt:lpstr>
      <vt:lpstr>TEŞEKKÜRLER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Nükleik Asit Ekstraksiyonu ve PCR Kurulum Robotu</dc:title>
  <dc:creator>mustafa kolukirik</dc:creator>
  <cp:lastModifiedBy>BEKİR ÇELEBİ</cp:lastModifiedBy>
  <cp:revision>161</cp:revision>
  <dcterms:created xsi:type="dcterms:W3CDTF">2017-07-21T12:32:15Z</dcterms:created>
  <dcterms:modified xsi:type="dcterms:W3CDTF">2017-12-05T12:12:05Z</dcterms:modified>
</cp:coreProperties>
</file>