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4" r:id="rId2"/>
    <p:sldId id="257" r:id="rId3"/>
    <p:sldId id="258" r:id="rId4"/>
    <p:sldId id="266" r:id="rId5"/>
    <p:sldId id="285" r:id="rId6"/>
    <p:sldId id="286" r:id="rId7"/>
    <p:sldId id="287" r:id="rId8"/>
    <p:sldId id="265" r:id="rId9"/>
    <p:sldId id="268" r:id="rId10"/>
    <p:sldId id="271" r:id="rId11"/>
    <p:sldId id="269" r:id="rId12"/>
    <p:sldId id="270" r:id="rId13"/>
    <p:sldId id="272" r:id="rId14"/>
    <p:sldId id="273" r:id="rId15"/>
    <p:sldId id="274" r:id="rId16"/>
    <p:sldId id="276" r:id="rId17"/>
    <p:sldId id="277" r:id="rId18"/>
    <p:sldId id="278" r:id="rId19"/>
    <p:sldId id="279" r:id="rId20"/>
    <p:sldId id="280" r:id="rId21"/>
    <p:sldId id="282" r:id="rId22"/>
    <p:sldId id="283" r:id="rId23"/>
    <p:sldId id="284" r:id="rId24"/>
    <p:sldId id="259" r:id="rId25"/>
    <p:sldId id="260" r:id="rId26"/>
    <p:sldId id="261" r:id="rId27"/>
    <p:sldId id="262" r:id="rId28"/>
    <p:sldId id="263" r:id="rId29"/>
    <p:sldId id="267" r:id="rId30"/>
    <p:sldId id="288"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1524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70" d="100"/>
          <a:sy n="70" d="100"/>
        </p:scale>
        <p:origin x="924"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795BFF-23D6-4F46-8EA6-17AF15980C51}" type="datetimeFigureOut">
              <a:rPr lang="tr-TR" smtClean="0"/>
              <a:t>4.12.2017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56F942-0E40-4538-A66B-1C6F54265B53}" type="slidenum">
              <a:rPr lang="tr-TR" smtClean="0"/>
              <a:t>‹#›</a:t>
            </a:fld>
            <a:endParaRPr lang="tr-TR"/>
          </a:p>
        </p:txBody>
      </p:sp>
    </p:spTree>
    <p:extLst>
      <p:ext uri="{BB962C8B-B14F-4D97-AF65-F5344CB8AC3E}">
        <p14:creationId xmlns:p14="http://schemas.microsoft.com/office/powerpoint/2010/main" val="3600038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2747035-23FF-451F-90FF-5C6A5D77684B}" type="slidenum">
              <a:rPr lang="tr-TR" altLang="tr-TR" sz="1200" smtClean="0">
                <a:latin typeface="Arial" charset="0"/>
              </a:rPr>
              <a:pPr/>
              <a:t>4</a:t>
            </a:fld>
            <a:endParaRPr lang="tr-TR" altLang="tr-TR" sz="1200" smtClean="0">
              <a:latin typeface="Arial"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algn="just" eaLnBrk="1" hangingPunct="1">
              <a:lnSpc>
                <a:spcPct val="130000"/>
              </a:lnSpc>
            </a:pPr>
            <a:r>
              <a:rPr lang="tr-TR" altLang="tr-TR" dirty="0" smtClean="0"/>
              <a:t>Günümüzde gelişmiş ülkelerdeki su sistemlerinin </a:t>
            </a:r>
            <a:r>
              <a:rPr lang="tr-TR" altLang="tr-TR" dirty="0" err="1" smtClean="0"/>
              <a:t>filtrasyon-purifikasyon</a:t>
            </a:r>
            <a:r>
              <a:rPr lang="tr-TR" altLang="tr-TR" dirty="0" smtClean="0"/>
              <a:t> özelliği ve işlemden geçirilen su miktarının fazlalığı (binlerce ton/gün) nedeniyle kullanılacak biyolojik ajan miktarının çok fazla olması (</a:t>
            </a:r>
            <a:r>
              <a:rPr lang="tr-TR" altLang="tr-TR" dirty="0" err="1" smtClean="0"/>
              <a:t>dilüye</a:t>
            </a:r>
            <a:r>
              <a:rPr lang="tr-TR" altLang="tr-TR" dirty="0" smtClean="0"/>
              <a:t> olması nedeniyle) su kaynaklı biyolojik saldırıların kullanımını sınırlayan faktörlerdir (16-18). </a:t>
            </a:r>
          </a:p>
          <a:p>
            <a:pPr algn="just" eaLnBrk="1" hangingPunct="1">
              <a:lnSpc>
                <a:spcPct val="130000"/>
              </a:lnSpc>
            </a:pPr>
            <a:endParaRPr lang="tr-TR" altLang="tr-TR" dirty="0" smtClean="0"/>
          </a:p>
          <a:p>
            <a:pPr algn="just" eaLnBrk="1" hangingPunct="1">
              <a:lnSpc>
                <a:spcPct val="130000"/>
              </a:lnSpc>
            </a:pPr>
            <a:r>
              <a:rPr lang="tr-TR" altLang="tr-TR" dirty="0" smtClean="0"/>
              <a:t>Su ve gıdalar aracılı ile biyolojik silah ajanlarının kullanılması durumunda gelişecek hastalıkların </a:t>
            </a:r>
            <a:r>
              <a:rPr lang="tr-TR" altLang="tr-TR" dirty="0" err="1" smtClean="0"/>
              <a:t>morbiditelerin</a:t>
            </a:r>
            <a:r>
              <a:rPr lang="tr-TR" altLang="tr-TR" dirty="0" smtClean="0"/>
              <a:t> yüksek olmasına (kapasite düşürücü ajanlar) rağmen, </a:t>
            </a:r>
            <a:r>
              <a:rPr lang="tr-TR" altLang="tr-TR" dirty="0" err="1" smtClean="0"/>
              <a:t>mortalitelerinin</a:t>
            </a:r>
            <a:r>
              <a:rPr lang="tr-TR" altLang="tr-TR" dirty="0" smtClean="0"/>
              <a:t> düşük olması tercih edilmemesine etki eden diğer bir  faktördür.</a:t>
            </a:r>
          </a:p>
          <a:p>
            <a:pPr algn="just" eaLnBrk="1" hangingPunct="1">
              <a:lnSpc>
                <a:spcPct val="130000"/>
              </a:lnSpc>
            </a:pPr>
            <a:r>
              <a:rPr lang="tr-TR" altLang="tr-TR" dirty="0" err="1" smtClean="0"/>
              <a:t>Enfekte</a:t>
            </a:r>
            <a:r>
              <a:rPr lang="tr-TR" altLang="tr-TR" dirty="0" smtClean="0"/>
              <a:t> vektörler aracığı ile kullanımın ise, bulaştırıcılık oranın düşük olması ve salınım güçlüğü gibi nedenlerle pek tercih edilen bir yol değildir .</a:t>
            </a:r>
          </a:p>
        </p:txBody>
      </p:sp>
    </p:spTree>
    <p:extLst>
      <p:ext uri="{BB962C8B-B14F-4D97-AF65-F5344CB8AC3E}">
        <p14:creationId xmlns:p14="http://schemas.microsoft.com/office/powerpoint/2010/main" val="4034898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4ADC0D-881B-4B50-AC65-2C6C4F15FA4C}" type="slidenum">
              <a:rPr lang="de-DE" altLang="tr-TR"/>
              <a:pPr/>
              <a:t>23</a:t>
            </a:fld>
            <a:endParaRPr lang="de-DE" altLang="tr-TR"/>
          </a:p>
        </p:txBody>
      </p:sp>
      <p:sp>
        <p:nvSpPr>
          <p:cNvPr id="41986" name="Rectangle 2"/>
          <p:cNvSpPr>
            <a:spLocks noRot="1" noChangeArrowheads="1" noTextEdit="1"/>
          </p:cNvSpPr>
          <p:nvPr>
            <p:ph type="sldImg"/>
          </p:nvPr>
        </p:nvSpPr>
        <p:spPr>
          <a:ln/>
        </p:spPr>
      </p:sp>
      <p:sp>
        <p:nvSpPr>
          <p:cNvPr id="41987" name="Rectangle 3"/>
          <p:cNvSpPr>
            <a:spLocks noGrp="1" noChangeArrowheads="1"/>
          </p:cNvSpPr>
          <p:nvPr>
            <p:ph type="body" idx="1"/>
          </p:nvPr>
        </p:nvSpPr>
        <p:spPr/>
        <p:txBody>
          <a:bodyPr/>
          <a:lstStyle/>
          <a:p>
            <a:r>
              <a:rPr lang="en-US" altLang="tr-TR" sz="1400"/>
              <a:t>Contaminated final product through:</a:t>
            </a:r>
          </a:p>
          <a:p>
            <a:r>
              <a:rPr lang="en-US" altLang="tr-TR" sz="1400"/>
              <a:t>- bring in stable agents at the beginning of the “farm-to-Fork”-Chain</a:t>
            </a:r>
          </a:p>
          <a:p>
            <a:r>
              <a:rPr lang="en-US" altLang="tr-TR" sz="1400"/>
              <a:t>- bring in instable agents at the end of the process</a:t>
            </a:r>
          </a:p>
          <a:p>
            <a:endParaRPr lang="en-US" altLang="tr-TR" sz="1400"/>
          </a:p>
          <a:p>
            <a:r>
              <a:rPr lang="en-US" altLang="tr-TR" sz="1400"/>
              <a:t>- milk is divided, but in general critical points of entry (e.g. great amounts of food in a late stage of the process, trading or storage)</a:t>
            </a:r>
          </a:p>
          <a:p>
            <a:endParaRPr lang="en-US" altLang="tr-TR" sz="1400"/>
          </a:p>
          <a:p>
            <a:r>
              <a:rPr lang="en-US" altLang="tr-TR" sz="1400"/>
              <a:t>- great amount of food in example</a:t>
            </a:r>
          </a:p>
          <a:p>
            <a:r>
              <a:rPr lang="en-US" altLang="tr-TR" sz="1400"/>
              <a:t>- also possible to contaminate only some cartons </a:t>
            </a:r>
          </a:p>
          <a:p>
            <a:r>
              <a:rPr lang="en-US" altLang="tr-TR" sz="1400"/>
              <a:t>- real case of extortion from Germany in 1996-1998</a:t>
            </a:r>
          </a:p>
          <a:p>
            <a:pPr lvl="1">
              <a:buFontTx/>
              <a:buChar char="•"/>
            </a:pPr>
            <a:r>
              <a:rPr lang="en-US" altLang="tr-TR" sz="1400"/>
              <a:t>“only” some products of Nestle contaminated</a:t>
            </a:r>
          </a:p>
          <a:p>
            <a:pPr lvl="1">
              <a:buFontTx/>
              <a:buChar char="•"/>
            </a:pPr>
            <a:r>
              <a:rPr lang="en-US" altLang="tr-TR" sz="1400"/>
              <a:t>costs up to 20 millions €, caused by recall the products and loss of sales</a:t>
            </a:r>
          </a:p>
          <a:p>
            <a:endParaRPr lang="en-US" altLang="tr-TR" sz="1400"/>
          </a:p>
        </p:txBody>
      </p:sp>
    </p:spTree>
    <p:extLst>
      <p:ext uri="{BB962C8B-B14F-4D97-AF65-F5344CB8AC3E}">
        <p14:creationId xmlns:p14="http://schemas.microsoft.com/office/powerpoint/2010/main" val="3921696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60A8F5D-9F3A-434E-9DAA-AF68FAD07B84}" type="slidenum">
              <a:rPr lang="tr-TR" altLang="tr-TR" sz="1200" smtClean="0">
                <a:latin typeface="Arial" charset="0"/>
              </a:rPr>
              <a:pPr/>
              <a:t>8</a:t>
            </a:fld>
            <a:endParaRPr lang="tr-TR" altLang="tr-TR" sz="1200" smtClean="0">
              <a:latin typeface="Arial"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algn="just" eaLnBrk="1" hangingPunct="1">
              <a:lnSpc>
                <a:spcPct val="140000"/>
              </a:lnSpc>
            </a:pPr>
            <a:r>
              <a:rPr lang="tr-TR" altLang="tr-TR" smtClean="0"/>
              <a:t>Günümüzde DSÖ, BM, NATO ve biyolojik silahlar konvansiyonu gibi kuruluşlara göre 43 mikroorganizma (15 bakteri, 24 virüs, 2 mantar ve 2 parazit) biyolojik silah olarak geliştirilme ve kullanılma potansiyeline sahiptir (9, 10). </a:t>
            </a:r>
          </a:p>
          <a:p>
            <a:pPr algn="just" eaLnBrk="1" hangingPunct="1">
              <a:lnSpc>
                <a:spcPct val="140000"/>
              </a:lnSpc>
            </a:pPr>
            <a:r>
              <a:rPr lang="tr-TR" altLang="tr-TR" smtClean="0"/>
              <a:t>Biyolojik silah üretimi amacıyla üzerinde çalışıldığı tespit edilen, biyolojik silah olarak kullanılan veya kullanılma potansiyeline sahip olan önemli mikroorganizmalar ve toksinleri ABD Hastalık Kontrol ve Önleme Merkezi (CDC) tarafından yayılım ve kullanım kolaylığı, oluşturacağı hastalık ve ölüm sayısının şiddeti ve kullanılma olasılığına dayanak üç bölümde kategorize edilmiştir (Tablo2). </a:t>
            </a:r>
          </a:p>
        </p:txBody>
      </p:sp>
    </p:spTree>
    <p:extLst>
      <p:ext uri="{BB962C8B-B14F-4D97-AF65-F5344CB8AC3E}">
        <p14:creationId xmlns:p14="http://schemas.microsoft.com/office/powerpoint/2010/main" val="3121122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D7C3D3-FC90-48BA-A65A-549EAB9520F2}" type="slidenum">
              <a:rPr lang="tr-TR" smtClean="0"/>
              <a:t>9</a:t>
            </a:fld>
            <a:endParaRPr lang="tr-TR"/>
          </a:p>
        </p:txBody>
      </p:sp>
    </p:spTree>
    <p:extLst>
      <p:ext uri="{BB962C8B-B14F-4D97-AF65-F5344CB8AC3E}">
        <p14:creationId xmlns:p14="http://schemas.microsoft.com/office/powerpoint/2010/main" val="3452736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D7C3D3-FC90-48BA-A65A-549EAB9520F2}" type="slidenum">
              <a:rPr lang="tr-TR" smtClean="0"/>
              <a:t>16</a:t>
            </a:fld>
            <a:endParaRPr lang="tr-TR"/>
          </a:p>
        </p:txBody>
      </p:sp>
    </p:spTree>
    <p:extLst>
      <p:ext uri="{BB962C8B-B14F-4D97-AF65-F5344CB8AC3E}">
        <p14:creationId xmlns:p14="http://schemas.microsoft.com/office/powerpoint/2010/main" val="3578352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4C9441-2030-4517-B8F9-045E365B42F7}" type="slidenum">
              <a:rPr lang="he-IL" altLang="tr-TR"/>
              <a:pPr/>
              <a:t>18</a:t>
            </a:fld>
            <a:endParaRPr lang="en-US" altLang="tr-TR"/>
          </a:p>
        </p:txBody>
      </p:sp>
      <p:sp>
        <p:nvSpPr>
          <p:cNvPr id="215042" name="Rectangle 2"/>
          <p:cNvSpPr>
            <a:spLocks noChangeArrowheads="1" noTextEdit="1"/>
          </p:cNvSpPr>
          <p:nvPr>
            <p:ph type="sldImg"/>
          </p:nvPr>
        </p:nvSpPr>
        <p:spPr>
          <a:xfrm>
            <a:off x="398463" y="693738"/>
            <a:ext cx="6081712" cy="3422650"/>
          </a:xfrm>
          <a:ln/>
        </p:spPr>
      </p:sp>
      <p:sp>
        <p:nvSpPr>
          <p:cNvPr id="215043" name="Rectangle 3"/>
          <p:cNvSpPr>
            <a:spLocks noGrp="1" noChangeArrowheads="1"/>
          </p:cNvSpPr>
          <p:nvPr>
            <p:ph type="body" idx="1"/>
          </p:nvPr>
        </p:nvSpPr>
        <p:spPr>
          <a:xfrm>
            <a:off x="917575" y="4352925"/>
            <a:ext cx="5041900" cy="4122738"/>
          </a:xfrm>
        </p:spPr>
        <p:txBody>
          <a:bodyPr/>
          <a:lstStyle/>
          <a:p>
            <a:endParaRPr lang="tr-TR" altLang="tr-TR"/>
          </a:p>
        </p:txBody>
      </p:sp>
    </p:spTree>
    <p:extLst>
      <p:ext uri="{BB962C8B-B14F-4D97-AF65-F5344CB8AC3E}">
        <p14:creationId xmlns:p14="http://schemas.microsoft.com/office/powerpoint/2010/main" val="1319046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23A2BA-12FB-418B-BF45-C011460A31D6}" type="slidenum">
              <a:rPr lang="de-DE" altLang="tr-TR"/>
              <a:pPr/>
              <a:t>19</a:t>
            </a:fld>
            <a:endParaRPr lang="de-DE" altLang="tr-TR"/>
          </a:p>
        </p:txBody>
      </p:sp>
      <p:sp>
        <p:nvSpPr>
          <p:cNvPr id="30722" name="Rectangle 2"/>
          <p:cNvSpPr>
            <a:spLocks noRot="1" noChangeArrowheads="1" noTextEdit="1"/>
          </p:cNvSpPr>
          <p:nvPr>
            <p:ph type="sldImg"/>
          </p:nvPr>
        </p:nvSpPr>
        <p:spPr>
          <a:ln/>
        </p:spPr>
      </p:sp>
      <p:sp>
        <p:nvSpPr>
          <p:cNvPr id="30723" name="Rectangle 3"/>
          <p:cNvSpPr>
            <a:spLocks noGrp="1" noChangeArrowheads="1"/>
          </p:cNvSpPr>
          <p:nvPr>
            <p:ph type="body" idx="1"/>
          </p:nvPr>
        </p:nvSpPr>
        <p:spPr/>
        <p:txBody>
          <a:bodyPr/>
          <a:lstStyle/>
          <a:p>
            <a:r>
              <a:rPr lang="en-US" altLang="tr-TR" sz="1400"/>
              <a:t>Learning:</a:t>
            </a:r>
          </a:p>
          <a:p>
            <a:endParaRPr lang="en-US" altLang="tr-TR" sz="1400"/>
          </a:p>
          <a:p>
            <a:r>
              <a:rPr lang="en-US" altLang="tr-TR" sz="1400"/>
              <a:t>- a lot of infected people are realistic</a:t>
            </a:r>
          </a:p>
          <a:p>
            <a:r>
              <a:rPr lang="en-US" altLang="tr-TR" sz="1400"/>
              <a:t>- have to be prepared for it</a:t>
            </a:r>
          </a:p>
          <a:p>
            <a:endParaRPr lang="en-US" altLang="tr-TR" sz="1400"/>
          </a:p>
          <a:p>
            <a:r>
              <a:rPr lang="en-US" altLang="tr-TR" sz="1400"/>
              <a:t> - several potential points for contamination of foods</a:t>
            </a:r>
          </a:p>
          <a:p>
            <a:pPr lvl="1"/>
            <a:r>
              <a:rPr lang="en-US" altLang="tr-TR" sz="1400"/>
              <a:t>agricultural production or plants</a:t>
            </a:r>
          </a:p>
          <a:p>
            <a:pPr lvl="1"/>
            <a:r>
              <a:rPr lang="en-US" altLang="tr-TR" sz="1400"/>
              <a:t>transport</a:t>
            </a:r>
          </a:p>
          <a:p>
            <a:pPr lvl="1"/>
            <a:r>
              <a:rPr lang="en-US" altLang="tr-TR" sz="1400"/>
              <a:t>service</a:t>
            </a:r>
          </a:p>
          <a:p>
            <a:r>
              <a:rPr lang="en-US" altLang="tr-TR" sz="1400"/>
              <a:t>- impossible to protect all points of the “Farm-to-Fork”-Chain</a:t>
            </a:r>
          </a:p>
          <a:p>
            <a:endParaRPr lang="en-US" altLang="tr-TR" sz="1400"/>
          </a:p>
          <a:p>
            <a:r>
              <a:rPr lang="en-US" altLang="tr-TR" sz="1400"/>
              <a:t>- in part long times for identification causing products</a:t>
            </a:r>
          </a:p>
          <a:p>
            <a:pPr lvl="1"/>
            <a:r>
              <a:rPr lang="en-US" altLang="tr-TR" sz="1400"/>
              <a:t>- determines the start of investigation strategies (product recall,  public information of the consumers)</a:t>
            </a:r>
          </a:p>
          <a:p>
            <a:pPr lvl="1"/>
            <a:r>
              <a:rPr lang="en-US" altLang="tr-TR" sz="1400"/>
              <a:t>- influence the number of potential illnesses</a:t>
            </a:r>
          </a:p>
        </p:txBody>
      </p:sp>
    </p:spTree>
    <p:extLst>
      <p:ext uri="{BB962C8B-B14F-4D97-AF65-F5344CB8AC3E}">
        <p14:creationId xmlns:p14="http://schemas.microsoft.com/office/powerpoint/2010/main" val="253457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9CBB23-4C74-4E94-A6A0-DEECBFE24612}" type="slidenum">
              <a:rPr lang="de-DE" altLang="tr-TR"/>
              <a:pPr/>
              <a:t>20</a:t>
            </a:fld>
            <a:endParaRPr lang="de-DE" altLang="tr-TR"/>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ltLang="tr-TR" sz="1400"/>
          </a:p>
        </p:txBody>
      </p:sp>
    </p:spTree>
    <p:extLst>
      <p:ext uri="{BB962C8B-B14F-4D97-AF65-F5344CB8AC3E}">
        <p14:creationId xmlns:p14="http://schemas.microsoft.com/office/powerpoint/2010/main" val="1857778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4C5F17-768A-413E-8170-776F917F1518}" type="slidenum">
              <a:rPr lang="de-DE" altLang="tr-TR"/>
              <a:pPr/>
              <a:t>21</a:t>
            </a:fld>
            <a:endParaRPr lang="de-DE" altLang="tr-TR"/>
          </a:p>
        </p:txBody>
      </p:sp>
      <p:sp>
        <p:nvSpPr>
          <p:cNvPr id="33794" name="Rectangle 2"/>
          <p:cNvSpPr>
            <a:spLocks noRot="1" noChangeArrowheads="1" noTextEdit="1"/>
          </p:cNvSpPr>
          <p:nvPr>
            <p:ph type="sldImg"/>
          </p:nvPr>
        </p:nvSpPr>
        <p:spPr>
          <a:ln/>
        </p:spPr>
      </p:sp>
      <p:sp>
        <p:nvSpPr>
          <p:cNvPr id="33795" name="Rectangle 3"/>
          <p:cNvSpPr>
            <a:spLocks noGrp="1" noChangeArrowheads="1"/>
          </p:cNvSpPr>
          <p:nvPr>
            <p:ph type="body" idx="1"/>
          </p:nvPr>
        </p:nvSpPr>
        <p:spPr/>
        <p:txBody>
          <a:bodyPr/>
          <a:lstStyle/>
          <a:p>
            <a:r>
              <a:rPr lang="en-US" altLang="tr-TR" sz="1400"/>
              <a:t>In principal possible:</a:t>
            </a:r>
          </a:p>
          <a:p>
            <a:pPr>
              <a:buFontTx/>
              <a:buChar char="•"/>
            </a:pPr>
            <a:r>
              <a:rPr lang="en-US" altLang="tr-TR" sz="1400"/>
              <a:t>nearly all classes of foods</a:t>
            </a:r>
          </a:p>
          <a:p>
            <a:pPr>
              <a:buFontTx/>
              <a:buChar char="•"/>
            </a:pPr>
            <a:r>
              <a:rPr lang="en-US" altLang="tr-TR" sz="1400"/>
              <a:t>nearly all classes of agents:</a:t>
            </a:r>
          </a:p>
          <a:p>
            <a:pPr lvl="1"/>
            <a:r>
              <a:rPr lang="en-US" altLang="tr-TR" sz="1400"/>
              <a:t>pathogen bacteria or their toxins</a:t>
            </a:r>
          </a:p>
          <a:p>
            <a:pPr lvl="1"/>
            <a:r>
              <a:rPr lang="en-US" altLang="tr-TR" sz="1400"/>
              <a:t>mycotoxins</a:t>
            </a:r>
          </a:p>
          <a:p>
            <a:pPr lvl="1"/>
            <a:r>
              <a:rPr lang="en-US" altLang="tr-TR" sz="1400"/>
              <a:t>parasites</a:t>
            </a:r>
          </a:p>
          <a:p>
            <a:pPr lvl="1"/>
            <a:r>
              <a:rPr lang="en-US" altLang="tr-TR" sz="1400"/>
              <a:t>pathogen viruses</a:t>
            </a:r>
          </a:p>
          <a:p>
            <a:pPr lvl="1"/>
            <a:r>
              <a:rPr lang="en-US" altLang="tr-TR" sz="1400"/>
              <a:t>chemical agents</a:t>
            </a:r>
          </a:p>
          <a:p>
            <a:pPr lvl="1"/>
            <a:r>
              <a:rPr lang="en-US" altLang="tr-TR" sz="1400"/>
              <a:t>toxins like ricin</a:t>
            </a:r>
          </a:p>
          <a:p>
            <a:pPr lvl="1"/>
            <a:r>
              <a:rPr lang="en-US" altLang="tr-TR" sz="1400"/>
              <a:t>and radioactive contamination</a:t>
            </a:r>
          </a:p>
          <a:p>
            <a:endParaRPr lang="en-US" altLang="tr-TR" sz="1400"/>
          </a:p>
          <a:p>
            <a:pPr>
              <a:buFontTx/>
              <a:buChar char="•"/>
            </a:pPr>
            <a:r>
              <a:rPr lang="en-US" altLang="tr-TR" sz="1400"/>
              <a:t>have to prioritize to most hazardous food-agent combinations</a:t>
            </a:r>
          </a:p>
          <a:p>
            <a:pPr>
              <a:buFontTx/>
              <a:buChar char="•"/>
            </a:pPr>
            <a:r>
              <a:rPr lang="en-US" altLang="tr-TR" sz="1400"/>
              <a:t>some criteria listed for foods and agents should be primarily focused</a:t>
            </a:r>
          </a:p>
          <a:p>
            <a:endParaRPr lang="en-US" altLang="tr-TR" sz="1400"/>
          </a:p>
          <a:p>
            <a:endParaRPr lang="en-US" altLang="tr-TR" sz="1400"/>
          </a:p>
        </p:txBody>
      </p:sp>
    </p:spTree>
    <p:extLst>
      <p:ext uri="{BB962C8B-B14F-4D97-AF65-F5344CB8AC3E}">
        <p14:creationId xmlns:p14="http://schemas.microsoft.com/office/powerpoint/2010/main" val="3205933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B1FC0D-F271-411C-8099-F4FFEB72ACA3}" type="slidenum">
              <a:rPr lang="de-DE" altLang="tr-TR"/>
              <a:pPr/>
              <a:t>22</a:t>
            </a:fld>
            <a:endParaRPr lang="de-DE" altLang="tr-TR"/>
          </a:p>
        </p:txBody>
      </p:sp>
      <p:sp>
        <p:nvSpPr>
          <p:cNvPr id="39938" name="Rectangle 2"/>
          <p:cNvSpPr>
            <a:spLocks noRot="1" noChangeArrowheads="1" noTextEdit="1"/>
          </p:cNvSpPr>
          <p:nvPr>
            <p:ph type="sldImg"/>
          </p:nvPr>
        </p:nvSpPr>
        <p:spPr>
          <a:ln/>
        </p:spPr>
      </p:sp>
      <p:sp>
        <p:nvSpPr>
          <p:cNvPr id="39939" name="Rectangle 3"/>
          <p:cNvSpPr>
            <a:spLocks noGrp="1" noChangeArrowheads="1"/>
          </p:cNvSpPr>
          <p:nvPr>
            <p:ph type="body" idx="1"/>
          </p:nvPr>
        </p:nvSpPr>
        <p:spPr/>
        <p:txBody>
          <a:bodyPr/>
          <a:lstStyle/>
          <a:p>
            <a:r>
              <a:rPr lang="en-US" altLang="tr-TR" sz="1400"/>
              <a:t>- other agents followed by other risk potentials</a:t>
            </a:r>
          </a:p>
          <a:p>
            <a:r>
              <a:rPr lang="en-US" altLang="tr-TR" sz="1400"/>
              <a:t> - example Salmonella typhi in milk </a:t>
            </a:r>
          </a:p>
          <a:p>
            <a:pPr lvl="1">
              <a:buFontTx/>
              <a:buChar char="•"/>
            </a:pPr>
            <a:r>
              <a:rPr lang="en-US" altLang="tr-TR" sz="1400"/>
              <a:t>taken into account through existing control systems with microbiological investigations at the end of the product process</a:t>
            </a:r>
          </a:p>
          <a:p>
            <a:pPr lvl="1">
              <a:buFontTx/>
              <a:buChar char="•"/>
            </a:pPr>
            <a:r>
              <a:rPr lang="en-US" altLang="tr-TR" sz="1400"/>
              <a:t>incubation period much more longer</a:t>
            </a:r>
          </a:p>
          <a:p>
            <a:pPr lvl="1">
              <a:buFontTx/>
              <a:buChar char="•"/>
            </a:pPr>
            <a:r>
              <a:rPr lang="en-US" altLang="tr-TR" sz="1400"/>
              <a:t>will not survive the pasteurization process -&gt; entry into the food-chain is more difficult</a:t>
            </a:r>
          </a:p>
        </p:txBody>
      </p:sp>
    </p:spTree>
    <p:extLst>
      <p:ext uri="{BB962C8B-B14F-4D97-AF65-F5344CB8AC3E}">
        <p14:creationId xmlns:p14="http://schemas.microsoft.com/office/powerpoint/2010/main" val="3154218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C3BF47C-DF8E-4CE7-A4E6-05E7723A961A}" type="datetimeFigureOut">
              <a:rPr lang="tr-TR" smtClean="0"/>
              <a:t>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1256183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3BF47C-DF8E-4CE7-A4E6-05E7723A961A}" type="datetimeFigureOut">
              <a:rPr lang="tr-TR" smtClean="0"/>
              <a:t>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423714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3BF47C-DF8E-4CE7-A4E6-05E7723A961A}" type="datetimeFigureOut">
              <a:rPr lang="tr-TR" smtClean="0"/>
              <a:t>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704458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3BF47C-DF8E-4CE7-A4E6-05E7723A961A}" type="datetimeFigureOut">
              <a:rPr lang="tr-TR" smtClean="0"/>
              <a:t>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109239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C3BF47C-DF8E-4CE7-A4E6-05E7723A961A}" type="datetimeFigureOut">
              <a:rPr lang="tr-TR" smtClean="0"/>
              <a:t>4.12.2017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369187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C3BF47C-DF8E-4CE7-A4E6-05E7723A961A}" type="datetimeFigureOut">
              <a:rPr lang="tr-TR" smtClean="0"/>
              <a:t>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1257049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C3BF47C-DF8E-4CE7-A4E6-05E7723A961A}" type="datetimeFigureOut">
              <a:rPr lang="tr-TR" smtClean="0"/>
              <a:t>4.12.2017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422004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C3BF47C-DF8E-4CE7-A4E6-05E7723A961A}" type="datetimeFigureOut">
              <a:rPr lang="tr-TR" smtClean="0"/>
              <a:t>4.12.2017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244628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C3BF47C-DF8E-4CE7-A4E6-05E7723A961A}" type="datetimeFigureOut">
              <a:rPr lang="tr-TR" smtClean="0"/>
              <a:t>4.12.2017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1152433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C3BF47C-DF8E-4CE7-A4E6-05E7723A961A}" type="datetimeFigureOut">
              <a:rPr lang="tr-TR" smtClean="0"/>
              <a:t>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4150444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C3BF47C-DF8E-4CE7-A4E6-05E7723A961A}" type="datetimeFigureOut">
              <a:rPr lang="tr-TR" smtClean="0"/>
              <a:t>4.12.2017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1DB7CF-CAC3-48DB-8C4F-4B6A1BAC1E29}" type="slidenum">
              <a:rPr lang="tr-TR" smtClean="0"/>
              <a:t>‹#›</a:t>
            </a:fld>
            <a:endParaRPr lang="tr-TR"/>
          </a:p>
        </p:txBody>
      </p:sp>
    </p:spTree>
    <p:extLst>
      <p:ext uri="{BB962C8B-B14F-4D97-AF65-F5344CB8AC3E}">
        <p14:creationId xmlns:p14="http://schemas.microsoft.com/office/powerpoint/2010/main" val="663421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3BF47C-DF8E-4CE7-A4E6-05E7723A961A}" type="datetimeFigureOut">
              <a:rPr lang="tr-TR" smtClean="0"/>
              <a:t>4.12.2017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DB7CF-CAC3-48DB-8C4F-4B6A1BAC1E29}" type="slidenum">
              <a:rPr lang="tr-TR" smtClean="0"/>
              <a:t>‹#›</a:t>
            </a:fld>
            <a:endParaRPr lang="tr-TR"/>
          </a:p>
        </p:txBody>
      </p:sp>
    </p:spTree>
    <p:extLst>
      <p:ext uri="{BB962C8B-B14F-4D97-AF65-F5344CB8AC3E}">
        <p14:creationId xmlns:p14="http://schemas.microsoft.com/office/powerpoint/2010/main" val="2507807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jpeg"/><Relationship Id="rId5" Type="http://schemas.openxmlformats.org/officeDocument/2006/relationships/image" Target="../media/image36.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p:cNvSpPr>
            <a:spLocks noGrp="1"/>
          </p:cNvSpPr>
          <p:nvPr>
            <p:ph type="dt"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486827-3B92-4131-9BC4-F5106D32A63E}" type="datetime1">
              <a:rPr kumimoji="0" lang="tr-T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4.12.2017</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362" name="Unvan 1"/>
          <p:cNvSpPr txBox="1">
            <a:spLocks/>
          </p:cNvSpPr>
          <p:nvPr/>
        </p:nvSpPr>
        <p:spPr bwMode="auto">
          <a:xfrm>
            <a:off x="1624013" y="2043113"/>
            <a:ext cx="9144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tr-TR" altLang="tr-TR" sz="5400" b="1" i="0" u="none" strike="noStrike" kern="1200" cap="none" spc="0" normalizeH="0" baseline="0" noProof="0" dirty="0" smtClean="0">
                <a:ln>
                  <a:noFill/>
                </a:ln>
                <a:solidFill>
                  <a:srgbClr val="1B24FA"/>
                </a:solidFill>
                <a:effectLst/>
                <a:uLnTx/>
                <a:uFillTx/>
                <a:latin typeface="Tahoma" panose="020B0604030504040204" pitchFamily="34" charset="0"/>
                <a:ea typeface="+mn-ea"/>
                <a:cs typeface="Tahoma" panose="020B0604030504040204" pitchFamily="34" charset="0"/>
              </a:rPr>
              <a:t>BİYOTERÖR</a:t>
            </a:r>
            <a:br>
              <a:rPr kumimoji="0" lang="tr-TR" altLang="tr-TR" sz="5400" b="1" i="0" u="none" strike="noStrike" kern="1200" cap="none" spc="0" normalizeH="0" baseline="0" noProof="0" dirty="0" smtClean="0">
                <a:ln>
                  <a:noFill/>
                </a:ln>
                <a:solidFill>
                  <a:srgbClr val="1B24FA"/>
                </a:solidFill>
                <a:effectLst/>
                <a:uLnTx/>
                <a:uFillTx/>
                <a:latin typeface="Tahoma" panose="020B0604030504040204" pitchFamily="34" charset="0"/>
                <a:ea typeface="+mn-ea"/>
                <a:cs typeface="Tahoma" panose="020B0604030504040204" pitchFamily="34" charset="0"/>
              </a:rPr>
            </a:br>
            <a:r>
              <a:rPr kumimoji="0" lang="tr-TR" altLang="tr-TR" sz="5400" b="1" i="0" u="none" strike="noStrike" kern="1200" cap="none" spc="0" normalizeH="0" baseline="0" noProof="0" dirty="0" smtClean="0">
                <a:ln>
                  <a:noFill/>
                </a:ln>
                <a:solidFill>
                  <a:srgbClr val="1B24FA"/>
                </a:solidFill>
                <a:effectLst/>
                <a:uLnTx/>
                <a:uFillTx/>
                <a:latin typeface="Tahoma" panose="020B0604030504040204" pitchFamily="34" charset="0"/>
                <a:ea typeface="+mn-ea"/>
                <a:cs typeface="Tahoma" panose="020B0604030504040204" pitchFamily="34" charset="0"/>
              </a:rPr>
              <a:t> Hazırlık, Yanıt</a:t>
            </a:r>
          </a:p>
        </p:txBody>
      </p:sp>
      <p:sp>
        <p:nvSpPr>
          <p:cNvPr id="7" name="Alt Başlık 2"/>
          <p:cNvSpPr txBox="1">
            <a:spLocks/>
          </p:cNvSpPr>
          <p:nvPr/>
        </p:nvSpPr>
        <p:spPr>
          <a:xfrm>
            <a:off x="4995863" y="5202238"/>
            <a:ext cx="7196137" cy="1655762"/>
          </a:xfrm>
          <a:prstGeom prst="rect">
            <a:avLst/>
          </a:prstGeom>
          <a:noFill/>
        </p:spPr>
        <p:txBody>
          <a:bodyPr>
            <a:norm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228600" marR="0" lvl="0" indent="-228600" algn="l" defTabSz="914400" rtl="0" eaLnBrk="1" fontAlgn="base" latinLnBrk="0" hangingPunct="1">
              <a:lnSpc>
                <a:spcPct val="70000"/>
              </a:lnSpc>
              <a:spcBef>
                <a:spcPts val="1000"/>
              </a:spcBef>
              <a:spcAft>
                <a:spcPct val="0"/>
              </a:spcAft>
              <a:buClrTx/>
              <a:buSzTx/>
              <a:buFont typeface="Arial" panose="020B0604020202020204" pitchFamily="34" charset="0"/>
              <a:buChar char="•"/>
              <a:tabLst/>
              <a:defRPr/>
            </a:pPr>
            <a:r>
              <a:rPr kumimoji="0" lang="tr-TR" altLang="tr-TR" sz="2200" b="1" i="0" u="none" strike="noStrike" kern="1200" cap="none" spc="0" normalizeH="0" baseline="0" noProof="0" dirty="0" err="1" smtClean="0">
                <a:ln>
                  <a:noFill/>
                </a:ln>
                <a:solidFill>
                  <a:srgbClr val="E527F7"/>
                </a:solidFill>
                <a:effectLst/>
                <a:uLnTx/>
                <a:uFillTx/>
                <a:latin typeface="Tahoma" panose="020B0604030504040204" pitchFamily="34" charset="0"/>
                <a:ea typeface="+mn-ea"/>
                <a:cs typeface="Tahoma" panose="020B0604030504040204" pitchFamily="34" charset="0"/>
              </a:rPr>
              <a:t>Uzm.Dr</a:t>
            </a:r>
            <a:r>
              <a:rPr kumimoji="0" lang="tr-TR" altLang="tr-TR" sz="2200" b="1" i="0" u="none" strike="noStrike" kern="1200" cap="none" spc="0" normalizeH="0" baseline="0" noProof="0" dirty="0" smtClean="0">
                <a:ln>
                  <a:noFill/>
                </a:ln>
                <a:solidFill>
                  <a:srgbClr val="E527F7"/>
                </a:solidFill>
                <a:effectLst/>
                <a:uLnTx/>
                <a:uFillTx/>
                <a:latin typeface="Tahoma" panose="020B0604030504040204" pitchFamily="34" charset="0"/>
                <a:ea typeface="+mn-ea"/>
                <a:cs typeface="Tahoma" panose="020B0604030504040204" pitchFamily="34" charset="0"/>
              </a:rPr>
              <a:t>. Eray ÇINAR</a:t>
            </a:r>
          </a:p>
          <a:p>
            <a:pPr marL="228600" marR="0" lvl="0" indent="-228600" algn="l" defTabSz="914400" rtl="0" eaLnBrk="1" fontAlgn="base" latinLnBrk="0" hangingPunct="1">
              <a:lnSpc>
                <a:spcPct val="70000"/>
              </a:lnSpc>
              <a:spcBef>
                <a:spcPts val="1000"/>
              </a:spcBef>
              <a:spcAft>
                <a:spcPct val="0"/>
              </a:spcAft>
              <a:buClrTx/>
              <a:buSzTx/>
              <a:buFont typeface="Arial" panose="020B0604020202020204" pitchFamily="34" charset="0"/>
              <a:buChar char="•"/>
              <a:tabLst/>
              <a:defRPr/>
            </a:pPr>
            <a:r>
              <a:rPr kumimoji="0" lang="tr-TR" altLang="tr-TR" sz="2200" b="1" i="0" u="none" strike="noStrike" kern="1200" cap="none" spc="0" normalizeH="0" baseline="0" noProof="0" dirty="0" smtClean="0">
                <a:ln>
                  <a:noFill/>
                </a:ln>
                <a:solidFill>
                  <a:srgbClr val="E527F7"/>
                </a:solidFill>
                <a:effectLst/>
                <a:uLnTx/>
                <a:uFillTx/>
                <a:latin typeface="Tahoma" panose="020B0604030504040204" pitchFamily="34" charset="0"/>
                <a:ea typeface="+mn-ea"/>
                <a:cs typeface="Tahoma" panose="020B0604030504040204" pitchFamily="34" charset="0"/>
              </a:rPr>
              <a:t>MD, Göğüs</a:t>
            </a:r>
            <a:r>
              <a:rPr kumimoji="0" lang="tr-TR" altLang="tr-TR" sz="2200" b="1" i="0" u="none" strike="noStrike" kern="1200" cap="none" spc="0" normalizeH="0" noProof="0" dirty="0" smtClean="0">
                <a:ln>
                  <a:noFill/>
                </a:ln>
                <a:solidFill>
                  <a:srgbClr val="E527F7"/>
                </a:solidFill>
                <a:effectLst/>
                <a:uLnTx/>
                <a:uFillTx/>
                <a:latin typeface="Tahoma" panose="020B0604030504040204" pitchFamily="34" charset="0"/>
                <a:ea typeface="+mn-ea"/>
                <a:cs typeface="Tahoma" panose="020B0604030504040204" pitchFamily="34" charset="0"/>
              </a:rPr>
              <a:t> Cerrahisi Uzmanı</a:t>
            </a:r>
            <a:endParaRPr kumimoji="0" lang="tr-TR" altLang="tr-TR" sz="2200" b="1" i="0" u="none" strike="noStrike" kern="1200" cap="none" spc="0" normalizeH="0" baseline="0" noProof="0" dirty="0" smtClean="0">
              <a:ln>
                <a:noFill/>
              </a:ln>
              <a:solidFill>
                <a:srgbClr val="E527F7"/>
              </a:solidFill>
              <a:effectLst/>
              <a:uLnTx/>
              <a:uFillTx/>
              <a:latin typeface="Tahoma" panose="020B0604030504040204" pitchFamily="34" charset="0"/>
              <a:ea typeface="+mn-ea"/>
              <a:cs typeface="Tahoma" panose="020B0604030504040204" pitchFamily="34" charset="0"/>
            </a:endParaRPr>
          </a:p>
          <a:p>
            <a:pPr marL="228600" marR="0" lvl="0" indent="-228600" algn="l" defTabSz="914400" rtl="0" eaLnBrk="1" fontAlgn="base" latinLnBrk="0" hangingPunct="1">
              <a:lnSpc>
                <a:spcPct val="70000"/>
              </a:lnSpc>
              <a:spcBef>
                <a:spcPts val="1000"/>
              </a:spcBef>
              <a:spcAft>
                <a:spcPct val="0"/>
              </a:spcAft>
              <a:buClrTx/>
              <a:buSzTx/>
              <a:buFont typeface="Arial" panose="020B0604020202020204" pitchFamily="34" charset="0"/>
              <a:buChar char="•"/>
              <a:tabLst/>
              <a:defRPr/>
            </a:pPr>
            <a:r>
              <a:rPr kumimoji="0" lang="tr-TR" altLang="tr-TR" sz="2200" b="1" i="0" u="none" strike="noStrike" kern="1200" cap="none" spc="0" normalizeH="0" baseline="0" noProof="0" dirty="0" smtClean="0">
                <a:ln>
                  <a:noFill/>
                </a:ln>
                <a:solidFill>
                  <a:srgbClr val="E527F7"/>
                </a:solidFill>
                <a:effectLst/>
                <a:uLnTx/>
                <a:uFillTx/>
                <a:latin typeface="Tahoma" panose="020B0604030504040204" pitchFamily="34" charset="0"/>
                <a:ea typeface="+mn-ea"/>
                <a:cs typeface="Tahoma" panose="020B0604030504040204" pitchFamily="34" charset="0"/>
              </a:rPr>
              <a:t>T.C. S.B. Acil Sağlık Hizmetleri Genel Müdürlüğü</a:t>
            </a:r>
          </a:p>
          <a:p>
            <a:pPr marL="228600" marR="0" lvl="0" indent="-228600" algn="l" defTabSz="914400" rtl="0" eaLnBrk="1" fontAlgn="base" latinLnBrk="0" hangingPunct="1">
              <a:lnSpc>
                <a:spcPct val="70000"/>
              </a:lnSpc>
              <a:spcBef>
                <a:spcPts val="1000"/>
              </a:spcBef>
              <a:spcAft>
                <a:spcPct val="0"/>
              </a:spcAft>
              <a:buClrTx/>
              <a:buSzTx/>
              <a:buFont typeface="Arial" panose="020B0604020202020204" pitchFamily="34" charset="0"/>
              <a:buChar char="•"/>
              <a:tabLst/>
              <a:defRPr/>
            </a:pPr>
            <a:r>
              <a:rPr kumimoji="0" lang="tr-TR" altLang="tr-TR" sz="2200" b="1" i="0" u="none" strike="noStrike" kern="1200" cap="none" spc="0" normalizeH="0" baseline="0" noProof="0" dirty="0" smtClean="0">
                <a:ln>
                  <a:noFill/>
                </a:ln>
                <a:solidFill>
                  <a:srgbClr val="E527F7"/>
                </a:solidFill>
                <a:effectLst/>
                <a:uLnTx/>
                <a:uFillTx/>
                <a:latin typeface="Tahoma" panose="020B0604030504040204" pitchFamily="34" charset="0"/>
                <a:ea typeface="+mn-ea"/>
                <a:cs typeface="Tahoma" panose="020B0604030504040204" pitchFamily="34" charset="0"/>
              </a:rPr>
              <a:t>Afet ve Acil Durum Yönetimi </a:t>
            </a:r>
            <a:r>
              <a:rPr kumimoji="0" lang="tr-TR" altLang="tr-TR" sz="2200" b="1" i="0" u="none" strike="noStrike" kern="1200" cap="none" spc="0" normalizeH="0" baseline="0" noProof="0" dirty="0" err="1" smtClean="0">
                <a:ln>
                  <a:noFill/>
                </a:ln>
                <a:solidFill>
                  <a:srgbClr val="E527F7"/>
                </a:solidFill>
                <a:effectLst/>
                <a:uLnTx/>
                <a:uFillTx/>
                <a:latin typeface="Tahoma" panose="020B0604030504040204" pitchFamily="34" charset="0"/>
                <a:ea typeface="+mn-ea"/>
                <a:cs typeface="Tahoma" panose="020B0604030504040204" pitchFamily="34" charset="0"/>
              </a:rPr>
              <a:t>D.B.lığı</a:t>
            </a:r>
            <a:endParaRPr kumimoji="0" lang="tr-TR" altLang="tr-TR" sz="2200" b="1" i="0" u="none" strike="noStrike" kern="1200" cap="none" spc="0" normalizeH="0" baseline="0" noProof="0" dirty="0" smtClean="0">
              <a:ln>
                <a:noFill/>
              </a:ln>
              <a:solidFill>
                <a:srgbClr val="E527F7"/>
              </a:solidFill>
              <a:effectLst/>
              <a:uLnTx/>
              <a:uFillTx/>
              <a:latin typeface="Tahoma" panose="020B0604030504040204" pitchFamily="34" charset="0"/>
              <a:ea typeface="+mn-ea"/>
              <a:cs typeface="Tahoma" panose="020B0604030504040204" pitchFamily="34" charset="0"/>
            </a:endParaRPr>
          </a:p>
        </p:txBody>
      </p:sp>
      <p:pic>
        <p:nvPicPr>
          <p:cNvPr id="5"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2340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28" y="1288452"/>
            <a:ext cx="4026499" cy="53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1469486" y="1971496"/>
            <a:ext cx="5904656" cy="400110"/>
          </a:xfrm>
          <a:prstGeom prst="rect">
            <a:avLst/>
          </a:prstGeom>
        </p:spPr>
        <p:txBody>
          <a:bodyPr wrap="square">
            <a:spAutoFit/>
          </a:bodyPr>
          <a:lstStyle/>
          <a:p>
            <a:pPr lvl="0" algn="just">
              <a:buClr>
                <a:srgbClr val="006260"/>
              </a:buClr>
              <a:buSzPct val="112000"/>
            </a:pPr>
            <a:r>
              <a:rPr lang="tr-TR" sz="2000" b="1" dirty="0">
                <a:solidFill>
                  <a:prstClr val="black"/>
                </a:solidFill>
              </a:rPr>
              <a:t>1. Toplu </a:t>
            </a:r>
            <a:r>
              <a:rPr lang="tr-TR" sz="2000" b="1" dirty="0">
                <a:solidFill>
                  <a:prstClr val="black"/>
                </a:solidFill>
              </a:rPr>
              <a:t>su kaynakları veya toplanma noktası </a:t>
            </a:r>
          </a:p>
        </p:txBody>
      </p:sp>
      <p:sp>
        <p:nvSpPr>
          <p:cNvPr id="3" name="Dikdörtgen 2"/>
          <p:cNvSpPr/>
          <p:nvPr/>
        </p:nvSpPr>
        <p:spPr>
          <a:xfrm>
            <a:off x="1595500" y="3364748"/>
            <a:ext cx="5688632" cy="369332"/>
          </a:xfrm>
          <a:prstGeom prst="rect">
            <a:avLst/>
          </a:prstGeom>
        </p:spPr>
        <p:txBody>
          <a:bodyPr wrap="square">
            <a:spAutoFit/>
          </a:bodyPr>
          <a:lstStyle/>
          <a:p>
            <a:pPr algn="just">
              <a:buClr>
                <a:srgbClr val="006260"/>
              </a:buClr>
              <a:buSzPct val="112000"/>
            </a:pPr>
            <a:r>
              <a:rPr lang="tr-TR" b="1" dirty="0"/>
              <a:t>2.Su </a:t>
            </a:r>
            <a:r>
              <a:rPr lang="tr-TR" b="1" dirty="0"/>
              <a:t>kaynağı giriş noktası veya su arıtma tesisi girişi  </a:t>
            </a:r>
          </a:p>
        </p:txBody>
      </p:sp>
      <p:sp>
        <p:nvSpPr>
          <p:cNvPr id="5" name="Dikdörtgen 4"/>
          <p:cNvSpPr/>
          <p:nvPr/>
        </p:nvSpPr>
        <p:spPr>
          <a:xfrm>
            <a:off x="1559496" y="5970121"/>
            <a:ext cx="4896544" cy="646331"/>
          </a:xfrm>
          <a:prstGeom prst="rect">
            <a:avLst/>
          </a:prstGeom>
        </p:spPr>
        <p:txBody>
          <a:bodyPr wrap="square">
            <a:spAutoFit/>
          </a:bodyPr>
          <a:lstStyle/>
          <a:p>
            <a:pPr algn="just">
              <a:buClr>
                <a:srgbClr val="006260"/>
              </a:buClr>
              <a:buSzPct val="112000"/>
            </a:pPr>
            <a:r>
              <a:rPr lang="tr-TR" b="1" dirty="0"/>
              <a:t>3. Su </a:t>
            </a:r>
            <a:r>
              <a:rPr lang="tr-TR" b="1" dirty="0"/>
              <a:t>dağıtımında arıtma tesisi sonrası seçili noktalar  </a:t>
            </a:r>
          </a:p>
        </p:txBody>
      </p:sp>
      <p:pic>
        <p:nvPicPr>
          <p:cNvPr id="6"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1559496" y="55025"/>
            <a:ext cx="10281982" cy="1323439"/>
          </a:xfrm>
          <a:prstGeom prst="rect">
            <a:avLst/>
          </a:prstGeom>
        </p:spPr>
        <p:txBody>
          <a:bodyPr wrap="none">
            <a:spAutoFit/>
          </a:bodyPr>
          <a:lstStyle/>
          <a:p>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Sulara Yapılacak </a:t>
            </a:r>
            <a:r>
              <a:rPr lang="tr-TR"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Biyoterörist</a:t>
            </a:r>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 Saldırılar </a:t>
            </a:r>
            <a:endPar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İçin </a:t>
            </a:r>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Olası </a:t>
            </a:r>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Noktalar-Toplu Kaynaklar</a:t>
            </a:r>
            <a:endPar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321526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898337" y="4340244"/>
            <a:ext cx="8442822" cy="400110"/>
          </a:xfrm>
          <a:prstGeom prst="rect">
            <a:avLst/>
          </a:prstGeom>
        </p:spPr>
        <p:txBody>
          <a:bodyPr wrap="square">
            <a:spAutoFit/>
          </a:bodyPr>
          <a:lstStyle/>
          <a:p>
            <a:pPr algn="just">
              <a:buClr>
                <a:srgbClr val="006260"/>
              </a:buClr>
              <a:buSzPct val="112000"/>
            </a:pPr>
            <a:r>
              <a:rPr lang="tr-TR" sz="2000" b="1" dirty="0"/>
              <a:t>5.Gıda üretim tesislerinde kullanılan su, şişelenmiş su üretim tesisleri </a:t>
            </a:r>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7438" t="18699" r="3620" b="52063"/>
          <a:stretch/>
        </p:blipFill>
        <p:spPr bwMode="auto">
          <a:xfrm>
            <a:off x="1823329" y="1906698"/>
            <a:ext cx="1553232" cy="18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9826" y="1760447"/>
            <a:ext cx="2484000" cy="186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1799764" y="3641367"/>
            <a:ext cx="4036600" cy="707886"/>
          </a:xfrm>
          <a:prstGeom prst="rect">
            <a:avLst/>
          </a:prstGeom>
        </p:spPr>
        <p:txBody>
          <a:bodyPr wrap="square">
            <a:spAutoFit/>
          </a:bodyPr>
          <a:lstStyle/>
          <a:p>
            <a:pPr lvl="0" algn="just">
              <a:buClr>
                <a:srgbClr val="006260"/>
              </a:buClr>
              <a:buSzPct val="112000"/>
            </a:pPr>
            <a:r>
              <a:rPr lang="tr-TR" sz="2000" b="1" dirty="0">
                <a:solidFill>
                  <a:prstClr val="black"/>
                </a:solidFill>
              </a:rPr>
              <a:t>4. Bireysel </a:t>
            </a:r>
            <a:r>
              <a:rPr lang="tr-TR" sz="2000" b="1" dirty="0">
                <a:solidFill>
                  <a:prstClr val="black"/>
                </a:solidFill>
              </a:rPr>
              <a:t>su kaynakları, tanklar, sarnıç veya depolar </a:t>
            </a:r>
          </a:p>
        </p:txBody>
      </p:sp>
      <p:pic>
        <p:nvPicPr>
          <p:cNvPr id="12292"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9866"/>
          <a:stretch/>
        </p:blipFill>
        <p:spPr bwMode="auto">
          <a:xfrm>
            <a:off x="6202894" y="1457425"/>
            <a:ext cx="4212000" cy="2249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Dikdörtgen 2"/>
          <p:cNvSpPr/>
          <p:nvPr/>
        </p:nvSpPr>
        <p:spPr>
          <a:xfrm>
            <a:off x="6058192" y="3731119"/>
            <a:ext cx="4282967" cy="400110"/>
          </a:xfrm>
          <a:prstGeom prst="rect">
            <a:avLst/>
          </a:prstGeom>
        </p:spPr>
        <p:txBody>
          <a:bodyPr wrap="none">
            <a:spAutoFit/>
          </a:bodyPr>
          <a:lstStyle/>
          <a:p>
            <a:pPr algn="just">
              <a:buClr>
                <a:srgbClr val="006260"/>
              </a:buClr>
              <a:buSzPct val="112000"/>
            </a:pPr>
            <a:r>
              <a:rPr lang="tr-TR" sz="2000" b="1" dirty="0"/>
              <a:t>6. Kasıtlı </a:t>
            </a:r>
            <a:r>
              <a:rPr lang="tr-TR" sz="2000" b="1" dirty="0"/>
              <a:t>kirlenme; eğlence parkları </a:t>
            </a:r>
            <a:r>
              <a:rPr lang="tr-TR" sz="2000" b="1" dirty="0" err="1"/>
              <a:t>v.b</a:t>
            </a:r>
            <a:endParaRPr lang="tr-TR" sz="2000" b="1" dirty="0"/>
          </a:p>
        </p:txBody>
      </p:sp>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9764" y="5085250"/>
            <a:ext cx="3564000" cy="1665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3955" y="4758274"/>
            <a:ext cx="4032000" cy="2060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ikdörtgen 10"/>
          <p:cNvSpPr/>
          <p:nvPr/>
        </p:nvSpPr>
        <p:spPr>
          <a:xfrm>
            <a:off x="1559496" y="55025"/>
            <a:ext cx="10281982" cy="1323439"/>
          </a:xfrm>
          <a:prstGeom prst="rect">
            <a:avLst/>
          </a:prstGeom>
        </p:spPr>
        <p:txBody>
          <a:bodyPr wrap="none">
            <a:spAutoFit/>
          </a:bodyPr>
          <a:lstStyle/>
          <a:p>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Sulara Yapılacak </a:t>
            </a:r>
            <a:r>
              <a:rPr lang="tr-TR"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Biyoterörist</a:t>
            </a:r>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 Saldırılar </a:t>
            </a:r>
            <a:endPar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İçin </a:t>
            </a:r>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Olası </a:t>
            </a:r>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Noktalar-Bireysel Kaynaklar</a:t>
            </a:r>
            <a:endPar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531945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1" y="1556792"/>
            <a:ext cx="3962743" cy="4866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p:cNvSpPr/>
          <p:nvPr/>
        </p:nvSpPr>
        <p:spPr>
          <a:xfrm>
            <a:off x="5769529" y="1455673"/>
            <a:ext cx="4678217" cy="4739759"/>
          </a:xfrm>
          <a:prstGeom prst="rect">
            <a:avLst/>
          </a:prstGeom>
        </p:spPr>
        <p:txBody>
          <a:bodyPr wrap="square">
            <a:spAutoFit/>
          </a:bodyPr>
          <a:lstStyle/>
          <a:p>
            <a:pPr marL="361950" indent="-361950" algn="just">
              <a:spcBef>
                <a:spcPts val="600"/>
              </a:spcBef>
              <a:spcAft>
                <a:spcPts val="600"/>
              </a:spcAft>
              <a:buFont typeface="+mj-lt"/>
              <a:buAutoNum type="arabicPeriod"/>
            </a:pPr>
            <a:r>
              <a:rPr lang="tr-TR" dirty="0" smtClean="0"/>
              <a:t>Şüpheli </a:t>
            </a:r>
            <a:r>
              <a:rPr lang="tr-TR" dirty="0"/>
              <a:t>davranış veya tehditlerin </a:t>
            </a:r>
            <a:r>
              <a:rPr lang="tr-TR" dirty="0"/>
              <a:t>r</a:t>
            </a:r>
            <a:r>
              <a:rPr lang="tr-TR" dirty="0"/>
              <a:t>aporlanma sürecinde yer alan Çalışanlar </a:t>
            </a:r>
            <a:r>
              <a:rPr lang="tr-TR" dirty="0"/>
              <a:t>için </a:t>
            </a:r>
            <a:r>
              <a:rPr lang="tr-TR" dirty="0"/>
              <a:t> ‘</a:t>
            </a:r>
            <a:r>
              <a:rPr lang="tr-TR" b="1" i="1" dirty="0">
                <a:solidFill>
                  <a:srgbClr val="00B0F0"/>
                </a:solidFill>
              </a:rPr>
              <a:t>iyi hazırlanmış güvenlik planlarının yazılması</a:t>
            </a:r>
            <a:r>
              <a:rPr lang="tr-TR" dirty="0"/>
              <a:t>’</a:t>
            </a:r>
            <a:r>
              <a:rPr lang="en-US" dirty="0"/>
              <a:t/>
            </a:r>
            <a:br>
              <a:rPr lang="en-US" dirty="0"/>
            </a:br>
            <a:r>
              <a:rPr lang="tr-TR" dirty="0"/>
              <a:t>Su Kaynaklarına sınırlı erişim</a:t>
            </a:r>
          </a:p>
          <a:p>
            <a:pPr marL="361950" indent="-361950" algn="just">
              <a:spcBef>
                <a:spcPts val="600"/>
              </a:spcBef>
              <a:spcAft>
                <a:spcPts val="600"/>
              </a:spcAft>
              <a:buFont typeface="+mj-lt"/>
              <a:buAutoNum type="arabicPeriod"/>
            </a:pPr>
            <a:r>
              <a:rPr lang="tr-TR" dirty="0"/>
              <a:t>Bilgisayar, </a:t>
            </a:r>
            <a:r>
              <a:rPr lang="tr-TR" dirty="0" err="1"/>
              <a:t>monitor</a:t>
            </a:r>
            <a:r>
              <a:rPr lang="tr-TR" dirty="0"/>
              <a:t> ve diğer teknolojilere erişimin engellemesi</a:t>
            </a:r>
            <a:r>
              <a:rPr lang="en-US" dirty="0"/>
              <a:t>.</a:t>
            </a:r>
            <a:endParaRPr lang="en-US" dirty="0"/>
          </a:p>
          <a:p>
            <a:pPr marL="361950" indent="-361950" algn="just">
              <a:spcBef>
                <a:spcPts val="600"/>
              </a:spcBef>
              <a:spcAft>
                <a:spcPts val="600"/>
              </a:spcAft>
              <a:buFont typeface="+mj-lt"/>
              <a:buAutoNum type="arabicPeriod"/>
            </a:pPr>
            <a:r>
              <a:rPr lang="tr-TR" dirty="0"/>
              <a:t>Su kaynaklarına girişte koruma rolü olan personelin sürekli eğitimi</a:t>
            </a:r>
            <a:r>
              <a:rPr lang="en-US" dirty="0"/>
              <a:t>.</a:t>
            </a:r>
            <a:endParaRPr lang="en-US" dirty="0"/>
          </a:p>
          <a:p>
            <a:pPr marL="361950" indent="-361950" algn="just">
              <a:spcBef>
                <a:spcPts val="600"/>
              </a:spcBef>
              <a:spcAft>
                <a:spcPts val="600"/>
              </a:spcAft>
              <a:buFont typeface="+mj-lt"/>
              <a:buAutoNum type="arabicPeriod"/>
            </a:pPr>
            <a:r>
              <a:rPr lang="tr-TR" dirty="0"/>
              <a:t>Personelin geçmiş kayıtlarının kontrolü</a:t>
            </a:r>
            <a:r>
              <a:rPr lang="en-US" dirty="0"/>
              <a:t>.</a:t>
            </a:r>
            <a:endParaRPr lang="en-US" dirty="0"/>
          </a:p>
          <a:p>
            <a:pPr marL="361950" indent="-361950" algn="just">
              <a:spcBef>
                <a:spcPts val="600"/>
              </a:spcBef>
              <a:spcAft>
                <a:spcPts val="600"/>
              </a:spcAft>
              <a:buFont typeface="+mj-lt"/>
              <a:buAutoNum type="arabicPeriod"/>
            </a:pPr>
            <a:r>
              <a:rPr lang="tr-TR" dirty="0"/>
              <a:t>Giriş noktaları, ölçüm alanları ve diğer noktaların güvenliği </a:t>
            </a:r>
            <a:r>
              <a:rPr lang="en-US" dirty="0"/>
              <a:t>.</a:t>
            </a:r>
            <a:endParaRPr lang="en-US" dirty="0"/>
          </a:p>
          <a:p>
            <a:pPr marL="361950" indent="-361950" algn="just">
              <a:spcBef>
                <a:spcPts val="600"/>
              </a:spcBef>
              <a:spcAft>
                <a:spcPts val="600"/>
              </a:spcAft>
              <a:buFont typeface="+mj-lt"/>
              <a:buAutoNum type="arabicPeriod"/>
            </a:pPr>
            <a:r>
              <a:rPr lang="tr-TR" dirty="0"/>
              <a:t>Tüm </a:t>
            </a:r>
            <a:r>
              <a:rPr lang="tr-TR" dirty="0"/>
              <a:t>savunmasız bölgelere </a:t>
            </a:r>
            <a:r>
              <a:rPr lang="tr-TR" dirty="0"/>
              <a:t>daha </a:t>
            </a:r>
            <a:r>
              <a:rPr lang="tr-TR" dirty="0"/>
              <a:t>güvenli hale getirmek için </a:t>
            </a:r>
            <a:r>
              <a:rPr lang="tr-TR" dirty="0"/>
              <a:t>düzenlemelerin yapılması</a:t>
            </a:r>
            <a:r>
              <a:rPr lang="en-US" dirty="0"/>
              <a:t>.</a:t>
            </a:r>
            <a:endParaRPr lang="en-US" dirty="0"/>
          </a:p>
        </p:txBody>
      </p:sp>
      <p:pic>
        <p:nvPicPr>
          <p:cNvPr id="4"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529920" y="190565"/>
            <a:ext cx="9898865" cy="1323439"/>
          </a:xfrm>
          <a:prstGeom prst="rect">
            <a:avLst/>
          </a:prstGeom>
        </p:spPr>
        <p:txBody>
          <a:bodyPr wrap="none">
            <a:spAutoFit/>
          </a:bodyPr>
          <a:lstStyle/>
          <a:p>
            <a:pPr algn="ctr"/>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Su Kaynaklı Biyolojik Terörist Saldırı; </a:t>
            </a:r>
            <a:endPar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ctr"/>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Yedi </a:t>
            </a:r>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Güvenlik Prosedürü</a:t>
            </a:r>
            <a:endPar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027992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9FCECA6B-9BB7-42E5-9442-3422512A4670}" type="slidenum">
              <a:rPr lang="tr-TR" smtClean="0">
                <a:solidFill>
                  <a:prstClr val="black">
                    <a:tint val="75000"/>
                  </a:prstClr>
                </a:solidFill>
              </a:rPr>
              <a:pPr>
                <a:defRPr/>
              </a:pPr>
              <a:t>13</a:t>
            </a:fld>
            <a:endParaRPr lang="tr-TR">
              <a:solidFill>
                <a:prstClr val="black">
                  <a:tint val="75000"/>
                </a:prstClr>
              </a:solidFill>
            </a:endParaRPr>
          </a:p>
        </p:txBody>
      </p:sp>
      <p:sp>
        <p:nvSpPr>
          <p:cNvPr id="3" name="Dikdörtgen 2"/>
          <p:cNvSpPr/>
          <p:nvPr/>
        </p:nvSpPr>
        <p:spPr>
          <a:xfrm>
            <a:off x="836068" y="1834212"/>
            <a:ext cx="5552206" cy="2308324"/>
          </a:xfrm>
          <a:prstGeom prst="rect">
            <a:avLst/>
          </a:prstGeom>
        </p:spPr>
        <p:txBody>
          <a:bodyPr wrap="square">
            <a:spAutoFit/>
          </a:bodyPr>
          <a:lstStyle/>
          <a:p>
            <a:pPr marL="538163" indent="-355600">
              <a:buClr>
                <a:srgbClr val="006260"/>
              </a:buClr>
              <a:buFont typeface="Wingdings" panose="05000000000000000000" pitchFamily="2" charset="2"/>
              <a:buChar char="§"/>
            </a:pPr>
            <a:r>
              <a:rPr lang="tr-TR" sz="2400" dirty="0" smtClean="0"/>
              <a:t>Kullanılan </a:t>
            </a:r>
            <a:r>
              <a:rPr lang="tr-TR" sz="2400" dirty="0"/>
              <a:t>su arıtma sistemine, </a:t>
            </a:r>
          </a:p>
          <a:p>
            <a:pPr marL="538163" indent="-355600">
              <a:buClr>
                <a:srgbClr val="006260"/>
              </a:buClr>
              <a:buFont typeface="Wingdings" panose="05000000000000000000" pitchFamily="2" charset="2"/>
              <a:buChar char="§"/>
            </a:pPr>
            <a:r>
              <a:rPr lang="tr-TR" sz="2400" dirty="0"/>
              <a:t>K</a:t>
            </a:r>
            <a:r>
              <a:rPr lang="tr-TR" sz="2400" dirty="0"/>
              <a:t>ullanılan ajan ve dozuna, </a:t>
            </a:r>
          </a:p>
          <a:p>
            <a:pPr marL="538163" indent="-355600">
              <a:buClr>
                <a:srgbClr val="006260"/>
              </a:buClr>
              <a:buFont typeface="Wingdings" panose="05000000000000000000" pitchFamily="2" charset="2"/>
              <a:buChar char="§"/>
            </a:pPr>
            <a:r>
              <a:rPr lang="tr-TR" sz="2400" dirty="0"/>
              <a:t>B</a:t>
            </a:r>
            <a:r>
              <a:rPr lang="tr-TR" sz="2400" dirty="0"/>
              <a:t>ireysel duyarlılıklara, </a:t>
            </a:r>
          </a:p>
          <a:p>
            <a:pPr marL="538163" indent="-355600">
              <a:buClr>
                <a:srgbClr val="006260"/>
              </a:buClr>
              <a:buFont typeface="Wingdings" panose="05000000000000000000" pitchFamily="2" charset="2"/>
              <a:buChar char="§"/>
            </a:pPr>
            <a:r>
              <a:rPr lang="tr-TR" sz="2400" dirty="0"/>
              <a:t>S</a:t>
            </a:r>
            <a:r>
              <a:rPr lang="tr-TR" sz="2400" dirty="0"/>
              <a:t>aldırı zamanına, </a:t>
            </a:r>
          </a:p>
          <a:p>
            <a:pPr marL="538163" indent="-355600">
              <a:buClr>
                <a:srgbClr val="006260"/>
              </a:buClr>
              <a:buFont typeface="Wingdings" panose="05000000000000000000" pitchFamily="2" charset="2"/>
              <a:buChar char="§"/>
            </a:pPr>
            <a:r>
              <a:rPr lang="tr-TR" sz="2400" dirty="0"/>
              <a:t>T</a:t>
            </a:r>
            <a:r>
              <a:rPr lang="tr-TR" sz="2400" dirty="0"/>
              <a:t>anımlama zamanı ve </a:t>
            </a:r>
          </a:p>
          <a:p>
            <a:pPr marL="538163" indent="-355600">
              <a:buClr>
                <a:srgbClr val="006260"/>
              </a:buClr>
              <a:buFont typeface="Wingdings" panose="05000000000000000000" pitchFamily="2" charset="2"/>
              <a:buChar char="§"/>
            </a:pPr>
            <a:r>
              <a:rPr lang="tr-TR" sz="2400" dirty="0"/>
              <a:t>Yanıta </a:t>
            </a:r>
            <a:r>
              <a:rPr lang="tr-TR" sz="2400" b="1" i="1" dirty="0">
                <a:solidFill>
                  <a:srgbClr val="00B0F0"/>
                </a:solidFill>
              </a:rPr>
              <a:t>bağlıdır</a:t>
            </a:r>
            <a:r>
              <a:rPr lang="tr-TR" sz="2400" dirty="0"/>
              <a:t>. </a:t>
            </a:r>
            <a:endParaRPr lang="en-US" sz="2400" dirty="0"/>
          </a:p>
        </p:txBody>
      </p:sp>
      <p:sp>
        <p:nvSpPr>
          <p:cNvPr id="5" name="Dikdörtgen 4"/>
          <p:cNvSpPr/>
          <p:nvPr/>
        </p:nvSpPr>
        <p:spPr>
          <a:xfrm>
            <a:off x="7167532" y="1585078"/>
            <a:ext cx="4544304" cy="3416320"/>
          </a:xfrm>
          <a:prstGeom prst="rect">
            <a:avLst/>
          </a:prstGeom>
        </p:spPr>
        <p:txBody>
          <a:bodyPr wrap="square">
            <a:spAutoFit/>
          </a:bodyPr>
          <a:lstStyle/>
          <a:p>
            <a:pPr>
              <a:buClr>
                <a:srgbClr val="006260"/>
              </a:buClr>
            </a:pPr>
            <a:r>
              <a:rPr lang="tr-TR" sz="2400" b="1" dirty="0"/>
              <a:t>Aslında çoğu su arıtma sistemi;</a:t>
            </a:r>
          </a:p>
          <a:p>
            <a:pPr marL="342900" indent="-342900">
              <a:buClr>
                <a:srgbClr val="006260"/>
              </a:buClr>
              <a:buFont typeface="Wingdings" panose="05000000000000000000" pitchFamily="2" charset="2"/>
              <a:buChar char="§"/>
            </a:pPr>
            <a:r>
              <a:rPr lang="tr-TR" sz="2400" b="1" dirty="0"/>
              <a:t>Biyolojik ajanı yok eder ve arıtma işlemleri ile konsantrasyonunu (çöktürme, klorlama, UV  ve ozon uygulama </a:t>
            </a:r>
            <a:r>
              <a:rPr lang="tr-TR" sz="2400" b="1" dirty="0" err="1"/>
              <a:t>v.b</a:t>
            </a:r>
            <a:r>
              <a:rPr lang="tr-TR" sz="2400" b="1" dirty="0"/>
              <a:t>) </a:t>
            </a:r>
            <a:r>
              <a:rPr lang="tr-TR" sz="2400" b="1" dirty="0"/>
              <a:t>azaltır</a:t>
            </a:r>
            <a:r>
              <a:rPr lang="tr-TR" sz="2400" b="1" dirty="0"/>
              <a:t>. </a:t>
            </a:r>
          </a:p>
          <a:p>
            <a:pPr marL="342900" indent="-342900">
              <a:buClr>
                <a:srgbClr val="006260"/>
              </a:buClr>
              <a:buFont typeface="Wingdings" panose="05000000000000000000" pitchFamily="2" charset="2"/>
              <a:buChar char="§"/>
            </a:pPr>
            <a:r>
              <a:rPr lang="tr-TR" sz="2400" b="1" dirty="0"/>
              <a:t>Doğal faktörler; güneş ışığı, ısı, rüzgar </a:t>
            </a:r>
            <a:r>
              <a:rPr lang="tr-TR" sz="2400" b="1" dirty="0" err="1"/>
              <a:t>v.b</a:t>
            </a:r>
            <a:r>
              <a:rPr lang="tr-TR" sz="2400" b="1" dirty="0"/>
              <a:t>, </a:t>
            </a:r>
          </a:p>
          <a:p>
            <a:pPr marL="342900" indent="-342900">
              <a:buClr>
                <a:srgbClr val="006260"/>
              </a:buClr>
              <a:buFont typeface="Wingdings" panose="05000000000000000000" pitchFamily="2" charset="2"/>
              <a:buChar char="§"/>
            </a:pPr>
            <a:r>
              <a:rPr lang="tr-TR" sz="2400" b="1" dirty="0"/>
              <a:t>Fiziksel güvenlik ile korunma…</a:t>
            </a:r>
            <a:endParaRPr lang="en-US" sz="2400" b="1" dirty="0"/>
          </a:p>
        </p:txBody>
      </p:sp>
      <p:pic>
        <p:nvPicPr>
          <p:cNvPr id="6"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2850458" y="399331"/>
            <a:ext cx="5489003" cy="707886"/>
          </a:xfrm>
          <a:prstGeom prst="rect">
            <a:avLst/>
          </a:prstGeom>
        </p:spPr>
        <p:txBody>
          <a:bodyPr wrap="none">
            <a:spAutoFit/>
          </a:bodyPr>
          <a:lstStyle/>
          <a:p>
            <a:pPr algn="ctr">
              <a:buClr>
                <a:srgbClr val="006260"/>
              </a:buClr>
            </a:pPr>
            <a:r>
              <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rPr>
              <a:t>Etkilenen </a:t>
            </a:r>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Kişi Sayısı </a:t>
            </a:r>
            <a:endPar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746493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968598" y="1947121"/>
            <a:ext cx="3131507" cy="34145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ŞARBON</a:t>
            </a:r>
          </a:p>
          <a:p>
            <a:r>
              <a:rPr lang="tr-TR" dirty="0" smtClean="0">
                <a:solidFill>
                  <a:schemeClr val="tx1"/>
                </a:solidFill>
              </a:rPr>
              <a:t>-Gölet </a:t>
            </a:r>
            <a:r>
              <a:rPr lang="tr-TR" dirty="0">
                <a:solidFill>
                  <a:schemeClr val="tx1"/>
                </a:solidFill>
              </a:rPr>
              <a:t>sularında </a:t>
            </a:r>
            <a:r>
              <a:rPr lang="tr-TR" dirty="0" smtClean="0">
                <a:solidFill>
                  <a:schemeClr val="tx1"/>
                </a:solidFill>
              </a:rPr>
              <a:t>Canlılık  2 </a:t>
            </a:r>
            <a:r>
              <a:rPr lang="tr-TR" dirty="0">
                <a:solidFill>
                  <a:schemeClr val="tx1"/>
                </a:solidFill>
              </a:rPr>
              <a:t>yıl  </a:t>
            </a:r>
          </a:p>
          <a:p>
            <a:r>
              <a:rPr lang="tr-TR" dirty="0" smtClean="0">
                <a:solidFill>
                  <a:schemeClr val="tx1"/>
                </a:solidFill>
              </a:rPr>
              <a:t>-Toprakta Canlılık  </a:t>
            </a:r>
            <a:r>
              <a:rPr lang="tr-TR" dirty="0">
                <a:solidFill>
                  <a:schemeClr val="tx1"/>
                </a:solidFill>
              </a:rPr>
              <a:t>&gt; 40 yıl</a:t>
            </a:r>
          </a:p>
          <a:p>
            <a:pPr algn="ctr"/>
            <a:r>
              <a:rPr lang="tr-TR" dirty="0" smtClean="0">
                <a:solidFill>
                  <a:schemeClr val="tx1"/>
                </a:solidFill>
              </a:rPr>
              <a:t>-95</a:t>
            </a:r>
            <a:r>
              <a:rPr lang="tr-TR" dirty="0" smtClean="0">
                <a:solidFill>
                  <a:schemeClr val="tx1"/>
                </a:solidFill>
                <a:sym typeface="Symbol" panose="05050102010706020507" pitchFamily="18" charset="2"/>
              </a:rPr>
              <a:t></a:t>
            </a:r>
            <a:r>
              <a:rPr lang="tr-TR" dirty="0" smtClean="0">
                <a:solidFill>
                  <a:schemeClr val="tx1"/>
                </a:solidFill>
              </a:rPr>
              <a:t> C suda 20 </a:t>
            </a:r>
            <a:r>
              <a:rPr lang="tr-TR" dirty="0" err="1" smtClean="0">
                <a:solidFill>
                  <a:schemeClr val="tx1"/>
                </a:solidFill>
              </a:rPr>
              <a:t>dk</a:t>
            </a:r>
            <a:r>
              <a:rPr lang="tr-TR" dirty="0" smtClean="0">
                <a:solidFill>
                  <a:schemeClr val="tx1"/>
                </a:solidFill>
              </a:rPr>
              <a:t> </a:t>
            </a:r>
            <a:r>
              <a:rPr lang="tr-TR" dirty="0" err="1" smtClean="0">
                <a:solidFill>
                  <a:schemeClr val="tx1"/>
                </a:solidFill>
              </a:rPr>
              <a:t>inaktive</a:t>
            </a:r>
            <a:r>
              <a:rPr lang="tr-TR" dirty="0" smtClean="0">
                <a:solidFill>
                  <a:schemeClr val="tx1"/>
                </a:solidFill>
              </a:rPr>
              <a:t> oluyor.</a:t>
            </a:r>
          </a:p>
          <a:p>
            <a:pPr algn="ctr"/>
            <a:r>
              <a:rPr lang="tr-TR" dirty="0">
                <a:solidFill>
                  <a:schemeClr val="tx1"/>
                </a:solidFill>
              </a:rPr>
              <a:t>Sporlar ancak </a:t>
            </a:r>
            <a:r>
              <a:rPr lang="tr-TR" b="1" dirty="0" err="1">
                <a:solidFill>
                  <a:srgbClr val="00B0F0"/>
                </a:solidFill>
              </a:rPr>
              <a:t>por</a:t>
            </a:r>
            <a:r>
              <a:rPr lang="tr-TR" b="1" dirty="0">
                <a:solidFill>
                  <a:srgbClr val="00B0F0"/>
                </a:solidFill>
              </a:rPr>
              <a:t> çapı  &lt; 1 </a:t>
            </a:r>
            <a:r>
              <a:rPr lang="tr-TR" b="1" dirty="0">
                <a:solidFill>
                  <a:schemeClr val="tx1"/>
                </a:solidFill>
              </a:rPr>
              <a:t>µm </a:t>
            </a:r>
            <a:r>
              <a:rPr lang="tr-TR" dirty="0">
                <a:solidFill>
                  <a:schemeClr val="tx1"/>
                </a:solidFill>
              </a:rPr>
              <a:t>olan filtre sistemleri ile uzaklaştırılabilir…</a:t>
            </a:r>
          </a:p>
          <a:p>
            <a:pPr algn="ctr"/>
            <a:r>
              <a:rPr lang="tr-TR" dirty="0">
                <a:solidFill>
                  <a:schemeClr val="tx1"/>
                </a:solidFill>
              </a:rPr>
              <a:t> Ters </a:t>
            </a:r>
            <a:r>
              <a:rPr lang="tr-TR" dirty="0" err="1">
                <a:solidFill>
                  <a:schemeClr val="tx1"/>
                </a:solidFill>
              </a:rPr>
              <a:t>ozmoz</a:t>
            </a:r>
            <a:r>
              <a:rPr lang="tr-TR" dirty="0">
                <a:solidFill>
                  <a:schemeClr val="tx1"/>
                </a:solidFill>
              </a:rPr>
              <a:t>, </a:t>
            </a:r>
            <a:r>
              <a:rPr lang="tr-TR" dirty="0" err="1">
                <a:solidFill>
                  <a:schemeClr val="tx1"/>
                </a:solidFill>
              </a:rPr>
              <a:t>mikrofiltreler</a:t>
            </a:r>
            <a:r>
              <a:rPr lang="tr-TR" dirty="0">
                <a:solidFill>
                  <a:schemeClr val="tx1"/>
                </a:solidFill>
              </a:rPr>
              <a:t> ve bazı evde kullanılan filtre sistemleri (evdekiler 5-µm </a:t>
            </a:r>
            <a:r>
              <a:rPr lang="tr-TR" dirty="0" err="1">
                <a:solidFill>
                  <a:schemeClr val="tx1"/>
                </a:solidFill>
              </a:rPr>
              <a:t>por</a:t>
            </a:r>
            <a:r>
              <a:rPr lang="tr-TR" dirty="0">
                <a:solidFill>
                  <a:schemeClr val="tx1"/>
                </a:solidFill>
              </a:rPr>
              <a:t> çapı</a:t>
            </a:r>
            <a:r>
              <a:rPr lang="tr-TR" dirty="0" smtClean="0">
                <a:solidFill>
                  <a:schemeClr val="tx1"/>
                </a:solidFill>
              </a:rPr>
              <a:t>)</a:t>
            </a:r>
            <a:endParaRPr lang="tr-TR" dirty="0">
              <a:solidFill>
                <a:schemeClr val="tx1"/>
              </a:solidFill>
            </a:endParaRPr>
          </a:p>
        </p:txBody>
      </p:sp>
      <p:sp>
        <p:nvSpPr>
          <p:cNvPr id="4" name="Dikdörtgen 3"/>
          <p:cNvSpPr/>
          <p:nvPr/>
        </p:nvSpPr>
        <p:spPr>
          <a:xfrm>
            <a:off x="4755150" y="1947122"/>
            <a:ext cx="3131507" cy="34145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Franciella</a:t>
            </a:r>
            <a:r>
              <a:rPr lang="tr-TR"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sz="24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Tularencis-Tularemi</a:t>
            </a:r>
            <a:endParaRPr lang="tr-TR"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r>
              <a:rPr lang="tr-TR" b="1" dirty="0" err="1">
                <a:solidFill>
                  <a:srgbClr val="006664"/>
                </a:solidFill>
              </a:rPr>
              <a:t>Enfektif</a:t>
            </a:r>
            <a:r>
              <a:rPr lang="tr-TR" b="1" dirty="0">
                <a:solidFill>
                  <a:srgbClr val="006664"/>
                </a:solidFill>
              </a:rPr>
              <a:t> doz; </a:t>
            </a:r>
            <a:endParaRPr lang="tr-TR" b="1" dirty="0">
              <a:solidFill>
                <a:schemeClr val="tx1"/>
              </a:solidFill>
            </a:endParaRPr>
          </a:p>
          <a:p>
            <a:r>
              <a:rPr lang="tr-TR" b="1" dirty="0">
                <a:solidFill>
                  <a:schemeClr val="tx1"/>
                </a:solidFill>
              </a:rPr>
              <a:t>10-50 </a:t>
            </a:r>
            <a:r>
              <a:rPr lang="tr-TR" b="1" dirty="0" err="1">
                <a:solidFill>
                  <a:schemeClr val="tx1"/>
                </a:solidFill>
              </a:rPr>
              <a:t>bkt</a:t>
            </a:r>
            <a:r>
              <a:rPr lang="tr-TR" b="1" dirty="0">
                <a:solidFill>
                  <a:schemeClr val="tx1"/>
                </a:solidFill>
              </a:rPr>
              <a:t> </a:t>
            </a:r>
            <a:r>
              <a:rPr lang="tr-TR" b="1" dirty="0" err="1">
                <a:solidFill>
                  <a:schemeClr val="tx1"/>
                </a:solidFill>
              </a:rPr>
              <a:t>inhalasyon</a:t>
            </a:r>
            <a:r>
              <a:rPr lang="tr-TR" b="1" dirty="0">
                <a:solidFill>
                  <a:schemeClr val="tx1"/>
                </a:solidFill>
              </a:rPr>
              <a:t> ve 10</a:t>
            </a:r>
            <a:r>
              <a:rPr lang="tr-TR" b="1" baseline="30000" dirty="0">
                <a:solidFill>
                  <a:schemeClr val="tx1"/>
                </a:solidFill>
              </a:rPr>
              <a:t>8</a:t>
            </a:r>
            <a:r>
              <a:rPr lang="tr-TR" b="1" dirty="0">
                <a:solidFill>
                  <a:schemeClr val="tx1"/>
                </a:solidFill>
              </a:rPr>
              <a:t> PO </a:t>
            </a:r>
            <a:r>
              <a:rPr lang="tr-TR" b="1" dirty="0" smtClean="0">
                <a:solidFill>
                  <a:schemeClr val="tx1"/>
                </a:solidFill>
              </a:rPr>
              <a:t> </a:t>
            </a:r>
            <a:endParaRPr lang="tr-TR" b="1" dirty="0">
              <a:solidFill>
                <a:schemeClr val="tx1"/>
              </a:solidFill>
            </a:endParaRPr>
          </a:p>
          <a:p>
            <a:r>
              <a:rPr lang="tr-TR" b="1" dirty="0">
                <a:solidFill>
                  <a:srgbClr val="006664"/>
                </a:solidFill>
              </a:rPr>
              <a:t>Su kaynaklı </a:t>
            </a:r>
            <a:r>
              <a:rPr lang="tr-TR" b="1" dirty="0" err="1">
                <a:solidFill>
                  <a:srgbClr val="006664"/>
                </a:solidFill>
              </a:rPr>
              <a:t>tularemi</a:t>
            </a:r>
            <a:r>
              <a:rPr lang="tr-TR" b="1" dirty="0">
                <a:solidFill>
                  <a:srgbClr val="006664"/>
                </a:solidFill>
              </a:rPr>
              <a:t> için</a:t>
            </a:r>
            <a:r>
              <a:rPr lang="tr-TR" b="1" dirty="0">
                <a:solidFill>
                  <a:schemeClr val="tx1"/>
                </a:solidFill>
              </a:rPr>
              <a:t>; </a:t>
            </a:r>
          </a:p>
          <a:p>
            <a:r>
              <a:rPr lang="tr-TR" dirty="0">
                <a:solidFill>
                  <a:schemeClr val="tx1"/>
                </a:solidFill>
              </a:rPr>
              <a:t>10</a:t>
            </a:r>
            <a:r>
              <a:rPr lang="tr-TR" baseline="30000" dirty="0">
                <a:solidFill>
                  <a:schemeClr val="tx1"/>
                </a:solidFill>
              </a:rPr>
              <a:t>6</a:t>
            </a:r>
            <a:r>
              <a:rPr lang="tr-TR" dirty="0">
                <a:solidFill>
                  <a:schemeClr val="tx1"/>
                </a:solidFill>
              </a:rPr>
              <a:t> CFU/L varlığında 15 L/g veya  3 X 10</a:t>
            </a:r>
            <a:r>
              <a:rPr lang="tr-TR" baseline="30000" dirty="0">
                <a:solidFill>
                  <a:schemeClr val="tx1"/>
                </a:solidFill>
              </a:rPr>
              <a:t>6</a:t>
            </a:r>
            <a:r>
              <a:rPr lang="tr-TR" dirty="0">
                <a:solidFill>
                  <a:schemeClr val="tx1"/>
                </a:solidFill>
              </a:rPr>
              <a:t> içeren 5 L/gün suyun 7 </a:t>
            </a:r>
            <a:r>
              <a:rPr lang="tr-TR" dirty="0" smtClean="0">
                <a:solidFill>
                  <a:schemeClr val="tx1"/>
                </a:solidFill>
              </a:rPr>
              <a:t>tüketilmeli</a:t>
            </a:r>
          </a:p>
          <a:p>
            <a:r>
              <a:rPr lang="tr-TR" dirty="0" smtClean="0">
                <a:solidFill>
                  <a:schemeClr val="tx1"/>
                </a:solidFill>
              </a:rPr>
              <a:t>Su ve Toprakta 14 hafta canlı</a:t>
            </a:r>
          </a:p>
          <a:p>
            <a:r>
              <a:rPr lang="tr-TR" dirty="0" smtClean="0">
                <a:solidFill>
                  <a:schemeClr val="tx1"/>
                </a:solidFill>
              </a:rPr>
              <a:t>Yemlerde 6 aya kadar</a:t>
            </a:r>
            <a:endParaRPr lang="tr-TR" dirty="0">
              <a:solidFill>
                <a:schemeClr val="tx1"/>
              </a:solidFill>
            </a:endParaRPr>
          </a:p>
        </p:txBody>
      </p:sp>
      <p:sp>
        <p:nvSpPr>
          <p:cNvPr id="5" name="Dikdörtgen 4"/>
          <p:cNvSpPr/>
          <p:nvPr/>
        </p:nvSpPr>
        <p:spPr>
          <a:xfrm>
            <a:off x="8480797" y="1987932"/>
            <a:ext cx="3044963" cy="33737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err="1">
                <a:solidFill>
                  <a:srgbClr val="0000FF"/>
                </a:solidFill>
              </a:rPr>
              <a:t>Yersinia</a:t>
            </a:r>
            <a:r>
              <a:rPr lang="tr-TR" sz="2800" b="1" dirty="0">
                <a:solidFill>
                  <a:srgbClr val="0000FF"/>
                </a:solidFill>
              </a:rPr>
              <a:t> </a:t>
            </a:r>
            <a:r>
              <a:rPr lang="tr-TR" sz="2800" b="1" dirty="0" err="1">
                <a:solidFill>
                  <a:srgbClr val="0000FF"/>
                </a:solidFill>
              </a:rPr>
              <a:t>pestis</a:t>
            </a:r>
            <a:endParaRPr lang="tr-TR" sz="2800" b="1" dirty="0">
              <a:solidFill>
                <a:srgbClr val="0000FF"/>
              </a:solidFill>
            </a:endParaRPr>
          </a:p>
          <a:p>
            <a:r>
              <a:rPr lang="tr-TR" b="1" dirty="0" err="1">
                <a:solidFill>
                  <a:srgbClr val="006664"/>
                </a:solidFill>
              </a:rPr>
              <a:t>Enfektif</a:t>
            </a:r>
            <a:r>
              <a:rPr lang="tr-TR" b="1" dirty="0">
                <a:solidFill>
                  <a:srgbClr val="006664"/>
                </a:solidFill>
              </a:rPr>
              <a:t> doz; </a:t>
            </a:r>
            <a:r>
              <a:rPr lang="tr-TR" b="1" dirty="0">
                <a:solidFill>
                  <a:schemeClr val="tx1"/>
                </a:solidFill>
              </a:rPr>
              <a:t>70 CFU PO </a:t>
            </a:r>
            <a:r>
              <a:rPr lang="tr-TR" b="1" i="1" dirty="0">
                <a:solidFill>
                  <a:schemeClr val="tx1"/>
                </a:solidFill>
              </a:rPr>
              <a:t>.</a:t>
            </a:r>
            <a:r>
              <a:rPr lang="tr-TR" b="1" dirty="0">
                <a:solidFill>
                  <a:schemeClr val="tx1"/>
                </a:solidFill>
              </a:rPr>
              <a:t> </a:t>
            </a:r>
          </a:p>
          <a:p>
            <a:r>
              <a:rPr lang="tr-TR" b="1" dirty="0">
                <a:solidFill>
                  <a:srgbClr val="006664"/>
                </a:solidFill>
              </a:rPr>
              <a:t>Su kaynaklı </a:t>
            </a:r>
            <a:r>
              <a:rPr lang="tr-TR" b="1" dirty="0" err="1">
                <a:solidFill>
                  <a:srgbClr val="006664"/>
                </a:solidFill>
              </a:rPr>
              <a:t>tularemi</a:t>
            </a:r>
            <a:r>
              <a:rPr lang="tr-TR" b="1" dirty="0">
                <a:solidFill>
                  <a:srgbClr val="006664"/>
                </a:solidFill>
              </a:rPr>
              <a:t> için; </a:t>
            </a:r>
            <a:endParaRPr lang="tr-TR" b="1" dirty="0">
              <a:solidFill>
                <a:schemeClr val="tx1"/>
              </a:solidFill>
            </a:endParaRPr>
          </a:p>
          <a:p>
            <a:r>
              <a:rPr lang="tr-TR" dirty="0">
                <a:solidFill>
                  <a:schemeClr val="tx1"/>
                </a:solidFill>
              </a:rPr>
              <a:t>1 CFU/L varlığında 15 L/g veya  2 CFU içeren 5 L/gün suyun 7 tüketilmeli</a:t>
            </a:r>
          </a:p>
          <a:p>
            <a:r>
              <a:rPr lang="tr-TR" dirty="0" smtClean="0">
                <a:solidFill>
                  <a:schemeClr val="tx1"/>
                </a:solidFill>
              </a:rPr>
              <a:t>Su 16 gün canlı</a:t>
            </a:r>
          </a:p>
          <a:p>
            <a:r>
              <a:rPr lang="tr-TR" dirty="0" smtClean="0">
                <a:solidFill>
                  <a:schemeClr val="tx1"/>
                </a:solidFill>
              </a:rPr>
              <a:t>Nemli Toprakta 60 günden fazla</a:t>
            </a:r>
          </a:p>
          <a:p>
            <a:pPr>
              <a:defRPr/>
            </a:pPr>
            <a:r>
              <a:rPr lang="tr-TR" dirty="0" err="1" smtClean="0">
                <a:solidFill>
                  <a:schemeClr val="tx1"/>
                </a:solidFill>
              </a:rPr>
              <a:t>İnaktivasyon</a:t>
            </a:r>
            <a:r>
              <a:rPr lang="tr-TR" dirty="0" smtClean="0">
                <a:solidFill>
                  <a:schemeClr val="tx1"/>
                </a:solidFill>
              </a:rPr>
              <a:t>: </a:t>
            </a:r>
            <a:r>
              <a:rPr lang="tr-TR" dirty="0">
                <a:solidFill>
                  <a:schemeClr val="tx1"/>
                </a:solidFill>
              </a:rPr>
              <a:t>Suda 55-72°C’de  &lt;15 </a:t>
            </a:r>
            <a:r>
              <a:rPr lang="tr-TR" dirty="0" err="1" smtClean="0">
                <a:solidFill>
                  <a:schemeClr val="tx1"/>
                </a:solidFill>
              </a:rPr>
              <a:t>dk</a:t>
            </a:r>
            <a:r>
              <a:rPr lang="tr-TR" dirty="0" smtClean="0">
                <a:solidFill>
                  <a:schemeClr val="tx1"/>
                </a:solidFill>
              </a:rPr>
              <a:t>, Direk </a:t>
            </a:r>
            <a:r>
              <a:rPr lang="tr-TR" dirty="0">
                <a:solidFill>
                  <a:schemeClr val="tx1"/>
                </a:solidFill>
              </a:rPr>
              <a:t>güneş ışığı birkaç </a:t>
            </a:r>
            <a:r>
              <a:rPr lang="tr-TR" dirty="0" smtClean="0">
                <a:solidFill>
                  <a:schemeClr val="tx1"/>
                </a:solidFill>
              </a:rPr>
              <a:t>saat</a:t>
            </a:r>
            <a:endParaRPr lang="tr-TR" dirty="0">
              <a:solidFill>
                <a:schemeClr val="tx1"/>
              </a:solidFill>
            </a:endParaRPr>
          </a:p>
        </p:txBody>
      </p:sp>
    </p:spTree>
    <p:extLst>
      <p:ext uri="{BB962C8B-B14F-4D97-AF65-F5344CB8AC3E}">
        <p14:creationId xmlns:p14="http://schemas.microsoft.com/office/powerpoint/2010/main" val="2002593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744476" y="1268761"/>
            <a:ext cx="8095941" cy="1598645"/>
          </a:xfrm>
        </p:spPr>
        <p:txBody>
          <a:bodyPr/>
          <a:lstStyle/>
          <a:p>
            <a:r>
              <a:rPr lang="tr-TR" sz="4000" b="1" dirty="0">
                <a:solidFill>
                  <a:srgbClr val="006664"/>
                </a:solidFill>
                <a:latin typeface="+mn-lt"/>
              </a:rPr>
              <a:t>Ulusal </a:t>
            </a:r>
            <a:r>
              <a:rPr lang="tr-TR" sz="4000" b="1" dirty="0" err="1">
                <a:solidFill>
                  <a:srgbClr val="006664"/>
                </a:solidFill>
                <a:latin typeface="+mn-lt"/>
              </a:rPr>
              <a:t>Biyoterör</a:t>
            </a:r>
            <a:r>
              <a:rPr lang="tr-TR" sz="4000" b="1" dirty="0">
                <a:solidFill>
                  <a:srgbClr val="006664"/>
                </a:solidFill>
                <a:latin typeface="+mn-lt"/>
              </a:rPr>
              <a:t> Ajanları Tanı Laboratuvarı </a:t>
            </a:r>
            <a:endParaRPr lang="tr-TR" sz="4000" b="1" dirty="0">
              <a:solidFill>
                <a:srgbClr val="006664"/>
              </a:solidFill>
              <a:latin typeface="+mn-lt"/>
            </a:endParaRPr>
          </a:p>
        </p:txBody>
      </p:sp>
      <p:sp>
        <p:nvSpPr>
          <p:cNvPr id="4" name="Slayt Numarası Yer Tutucusu 3"/>
          <p:cNvSpPr>
            <a:spLocks noGrp="1"/>
          </p:cNvSpPr>
          <p:nvPr>
            <p:ph type="sldNum" sz="quarter" idx="12"/>
          </p:nvPr>
        </p:nvSpPr>
        <p:spPr>
          <a:xfrm>
            <a:off x="8534400" y="6356351"/>
            <a:ext cx="2133600" cy="365125"/>
          </a:xfrm>
        </p:spPr>
        <p:txBody>
          <a:bodyPr/>
          <a:lstStyle/>
          <a:p>
            <a:pPr algn="ctr">
              <a:defRPr/>
            </a:pPr>
            <a:fld id="{DF703A14-49BF-4DAA-8EA4-831919352D62}" type="slidenum">
              <a:rPr lang="tr-TR" b="1" smtClean="0">
                <a:solidFill>
                  <a:prstClr val="black">
                    <a:tint val="75000"/>
                  </a:prstClr>
                </a:solidFill>
              </a:rPr>
              <a:pPr algn="ctr">
                <a:defRPr/>
              </a:pPr>
              <a:t>15</a:t>
            </a:fld>
            <a:endParaRPr lang="tr-TR" b="1">
              <a:solidFill>
                <a:prstClr val="black">
                  <a:tint val="75000"/>
                </a:prstClr>
              </a:solidFill>
            </a:endParaRPr>
          </a:p>
        </p:txBody>
      </p:sp>
      <p:sp>
        <p:nvSpPr>
          <p:cNvPr id="6" name="Dikdörtgen 5"/>
          <p:cNvSpPr/>
          <p:nvPr/>
        </p:nvSpPr>
        <p:spPr>
          <a:xfrm>
            <a:off x="2351584" y="2996953"/>
            <a:ext cx="7488832" cy="2554545"/>
          </a:xfrm>
          <a:prstGeom prst="rect">
            <a:avLst/>
          </a:prstGeom>
          <a:solidFill>
            <a:schemeClr val="accent3">
              <a:lumMod val="75000"/>
            </a:schemeClr>
          </a:solidFill>
        </p:spPr>
        <p:txBody>
          <a:bodyPr wrap="square">
            <a:spAutoFit/>
          </a:bodyPr>
          <a:lstStyle/>
          <a:p>
            <a:r>
              <a:rPr lang="en-US" sz="3200" b="1" dirty="0">
                <a:solidFill>
                  <a:schemeClr val="bg1"/>
                </a:solidFill>
              </a:rPr>
              <a:t>• </a:t>
            </a:r>
            <a:r>
              <a:rPr lang="tr-TR" sz="3200" b="1" dirty="0">
                <a:solidFill>
                  <a:schemeClr val="bg1"/>
                </a:solidFill>
              </a:rPr>
              <a:t>Tanı ve doğrulama</a:t>
            </a:r>
          </a:p>
          <a:p>
            <a:r>
              <a:rPr lang="en-US" sz="3200" b="1" dirty="0">
                <a:solidFill>
                  <a:schemeClr val="bg1"/>
                </a:solidFill>
              </a:rPr>
              <a:t>• </a:t>
            </a:r>
            <a:r>
              <a:rPr lang="tr-TR" sz="3200" b="1" dirty="0">
                <a:solidFill>
                  <a:schemeClr val="bg1"/>
                </a:solidFill>
              </a:rPr>
              <a:t>Referans Materyal kaynağı</a:t>
            </a:r>
            <a:endParaRPr lang="en-US" sz="3200" b="1" dirty="0">
              <a:solidFill>
                <a:schemeClr val="bg1"/>
              </a:solidFill>
            </a:endParaRPr>
          </a:p>
          <a:p>
            <a:r>
              <a:rPr lang="tr-TR" sz="3200" b="1" dirty="0">
                <a:solidFill>
                  <a:schemeClr val="bg1"/>
                </a:solidFill>
              </a:rPr>
              <a:t>• </a:t>
            </a:r>
            <a:r>
              <a:rPr lang="tr-TR" sz="3200" b="1" dirty="0">
                <a:solidFill>
                  <a:schemeClr val="bg1"/>
                </a:solidFill>
              </a:rPr>
              <a:t>Bilimsel Danışmanlık </a:t>
            </a:r>
          </a:p>
          <a:p>
            <a:r>
              <a:rPr lang="en-US" sz="3200" b="1" dirty="0">
                <a:solidFill>
                  <a:schemeClr val="bg1"/>
                </a:solidFill>
              </a:rPr>
              <a:t>• </a:t>
            </a:r>
            <a:r>
              <a:rPr lang="tr-TR" sz="3200" b="1" dirty="0">
                <a:solidFill>
                  <a:schemeClr val="bg1"/>
                </a:solidFill>
              </a:rPr>
              <a:t>Ar-Ge </a:t>
            </a:r>
          </a:p>
          <a:p>
            <a:r>
              <a:rPr lang="en-US" sz="3200" b="1" dirty="0">
                <a:solidFill>
                  <a:schemeClr val="bg1"/>
                </a:solidFill>
              </a:rPr>
              <a:t>• </a:t>
            </a:r>
            <a:r>
              <a:rPr lang="tr-TR" sz="3200" b="1" dirty="0">
                <a:solidFill>
                  <a:schemeClr val="bg1"/>
                </a:solidFill>
              </a:rPr>
              <a:t>İzlem, </a:t>
            </a:r>
            <a:r>
              <a:rPr lang="tr-TR" sz="3200" b="1" dirty="0" err="1">
                <a:solidFill>
                  <a:schemeClr val="bg1"/>
                </a:solidFill>
              </a:rPr>
              <a:t>sürveyans</a:t>
            </a:r>
            <a:r>
              <a:rPr lang="tr-TR" sz="3200" b="1" dirty="0">
                <a:solidFill>
                  <a:schemeClr val="bg1"/>
                </a:solidFill>
              </a:rPr>
              <a:t> ve yanıt </a:t>
            </a:r>
            <a:endParaRPr lang="tr-TR" sz="3200" b="1" dirty="0">
              <a:solidFill>
                <a:schemeClr val="bg1"/>
              </a:solidFill>
            </a:endParaRPr>
          </a:p>
        </p:txBody>
      </p:sp>
      <p:pic>
        <p:nvPicPr>
          <p:cNvPr id="2" name="Resim 1"/>
          <p:cNvPicPr>
            <a:picLocks noChangeAspect="1"/>
          </p:cNvPicPr>
          <p:nvPr/>
        </p:nvPicPr>
        <p:blipFill>
          <a:blip r:embed="rId2"/>
          <a:stretch>
            <a:fillRect/>
          </a:stretch>
        </p:blipFill>
        <p:spPr>
          <a:xfrm>
            <a:off x="9552384" y="982639"/>
            <a:ext cx="1025614" cy="1692000"/>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21742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2361576428"/>
              </p:ext>
            </p:extLst>
          </p:nvPr>
        </p:nvGraphicFramePr>
        <p:xfrm>
          <a:off x="1655041" y="1008219"/>
          <a:ext cx="8388000" cy="540000"/>
        </p:xfrm>
        <a:graphic>
          <a:graphicData uri="http://schemas.openxmlformats.org/drawingml/2006/table">
            <a:tbl>
              <a:tblPr firstRow="1" bandRow="1">
                <a:tableStyleId>{5C22544A-7EE6-4342-B048-85BDC9FD1C3A}</a:tableStyleId>
              </a:tblPr>
              <a:tblGrid>
                <a:gridCol w="4106625">
                  <a:extLst>
                    <a:ext uri="{9D8B030D-6E8A-4147-A177-3AD203B41FA5}">
                      <a16:colId xmlns:a16="http://schemas.microsoft.com/office/drawing/2014/main" val="20000"/>
                    </a:ext>
                  </a:extLst>
                </a:gridCol>
                <a:gridCol w="4281375">
                  <a:extLst>
                    <a:ext uri="{9D8B030D-6E8A-4147-A177-3AD203B41FA5}">
                      <a16:colId xmlns:a16="http://schemas.microsoft.com/office/drawing/2014/main" val="20001"/>
                    </a:ext>
                  </a:extLst>
                </a:gridCol>
              </a:tblGrid>
              <a:tr h="540000">
                <a:tc>
                  <a:txBody>
                    <a:bodyPr/>
                    <a:lstStyle/>
                    <a:p>
                      <a:pPr algn="ctr"/>
                      <a:r>
                        <a:rPr lang="tr-TR" sz="2400" dirty="0" smtClean="0">
                          <a:latin typeface="Arial" pitchFamily="34" charset="0"/>
                          <a:cs typeface="Arial" pitchFamily="34" charset="0"/>
                        </a:rPr>
                        <a:t>Tanı</a:t>
                      </a:r>
                      <a:endParaRPr lang="tr-TR" sz="2400" dirty="0">
                        <a:latin typeface="Arial" pitchFamily="34" charset="0"/>
                        <a:cs typeface="Arial" pitchFamily="34" charset="0"/>
                      </a:endParaRPr>
                    </a:p>
                  </a:txBody>
                  <a:tcPr anchor="ctr">
                    <a:solidFill>
                      <a:schemeClr val="accent3">
                        <a:lumMod val="75000"/>
                      </a:schemeClr>
                    </a:solid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2400" dirty="0" smtClean="0">
                          <a:latin typeface="Arial" pitchFamily="34" charset="0"/>
                          <a:cs typeface="Arial" pitchFamily="34" charset="0"/>
                        </a:rPr>
                        <a:t>Laboratuvar Ağı</a:t>
                      </a:r>
                    </a:p>
                  </a:txBody>
                  <a:tcPr anchor="ctr">
                    <a:solidFill>
                      <a:schemeClr val="accent3">
                        <a:lumMod val="75000"/>
                      </a:schemeClr>
                    </a:solidFill>
                  </a:tcPr>
                </a:tc>
                <a:extLst>
                  <a:ext uri="{0D108BD9-81ED-4DB2-BD59-A6C34878D82A}">
                    <a16:rowId xmlns:a16="http://schemas.microsoft.com/office/drawing/2014/main" val="10000"/>
                  </a:ext>
                </a:extLst>
              </a:tr>
            </a:tbl>
          </a:graphicData>
        </a:graphic>
      </p:graphicFrame>
      <p:sp>
        <p:nvSpPr>
          <p:cNvPr id="5" name="Aşağı Ok 4"/>
          <p:cNvSpPr/>
          <p:nvPr/>
        </p:nvSpPr>
        <p:spPr>
          <a:xfrm>
            <a:off x="2968592" y="1616848"/>
            <a:ext cx="360000" cy="540000"/>
          </a:xfrm>
          <a:prstGeom prst="downArrow">
            <a:avLst/>
          </a:prstGeom>
          <a:solidFill>
            <a:srgbClr val="88A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p:cNvSpPr txBox="1"/>
          <p:nvPr/>
        </p:nvSpPr>
        <p:spPr>
          <a:xfrm>
            <a:off x="1459960" y="2069115"/>
            <a:ext cx="6544272" cy="2965803"/>
          </a:xfrm>
          <a:prstGeom prst="rect">
            <a:avLst/>
          </a:prstGeom>
          <a:noFill/>
          <a:ln>
            <a:noFill/>
          </a:ln>
        </p:spPr>
        <p:txBody>
          <a:bodyPr wrap="square" lIns="72000" tIns="36000" rIns="72000" bIns="36000" rtlCol="0" anchor="ctr">
            <a:spAutoFit/>
          </a:bodyPr>
          <a:lstStyle/>
          <a:p>
            <a:pPr marL="342900" indent="-342900" algn="just">
              <a:spcBef>
                <a:spcPts val="200"/>
              </a:spcBef>
              <a:spcAft>
                <a:spcPts val="200"/>
              </a:spcAft>
              <a:buClr>
                <a:srgbClr val="53682A"/>
              </a:buClr>
              <a:buSzPct val="120000"/>
              <a:buFont typeface="Wingdings" panose="05000000000000000000" pitchFamily="2" charset="2"/>
              <a:buChar char="§"/>
            </a:pPr>
            <a:r>
              <a:rPr lang="tr-TR" sz="2400" b="1" dirty="0">
                <a:solidFill>
                  <a:srgbClr val="00B0F0"/>
                </a:solidFill>
                <a:cs typeface="Arial" pitchFamily="34" charset="0"/>
              </a:rPr>
              <a:t>Düzey 1 Test: </a:t>
            </a:r>
            <a:r>
              <a:rPr lang="tr-TR" sz="2400" dirty="0" err="1">
                <a:cs typeface="Arial" pitchFamily="34" charset="0"/>
              </a:rPr>
              <a:t>Lateral</a:t>
            </a:r>
            <a:r>
              <a:rPr lang="tr-TR" sz="2400" dirty="0">
                <a:cs typeface="Arial" pitchFamily="34" charset="0"/>
              </a:rPr>
              <a:t> </a:t>
            </a:r>
            <a:r>
              <a:rPr lang="tr-TR" sz="2400" dirty="0" err="1">
                <a:cs typeface="Arial" pitchFamily="34" charset="0"/>
              </a:rPr>
              <a:t>Flow</a:t>
            </a:r>
            <a:r>
              <a:rPr lang="tr-TR" sz="2400" dirty="0">
                <a:cs typeface="Arial" pitchFamily="34" charset="0"/>
              </a:rPr>
              <a:t> </a:t>
            </a:r>
            <a:r>
              <a:rPr lang="tr-TR" sz="2400" dirty="0" err="1">
                <a:cs typeface="Arial" pitchFamily="34" charset="0"/>
              </a:rPr>
              <a:t>Assay</a:t>
            </a:r>
            <a:r>
              <a:rPr lang="tr-TR" sz="2400" dirty="0">
                <a:cs typeface="Arial" pitchFamily="34" charset="0"/>
              </a:rPr>
              <a:t> </a:t>
            </a:r>
            <a:endParaRPr lang="tr-TR" sz="2400" dirty="0">
              <a:cs typeface="Arial" pitchFamily="34" charset="0"/>
            </a:endParaRPr>
          </a:p>
          <a:p>
            <a:pPr marL="342900" indent="-342900" algn="just">
              <a:spcBef>
                <a:spcPts val="200"/>
              </a:spcBef>
              <a:spcAft>
                <a:spcPts val="200"/>
              </a:spcAft>
              <a:buClr>
                <a:srgbClr val="53682A"/>
              </a:buClr>
              <a:buSzPct val="120000"/>
              <a:buFont typeface="Wingdings" panose="05000000000000000000" pitchFamily="2" charset="2"/>
              <a:buChar char="§"/>
            </a:pPr>
            <a:r>
              <a:rPr lang="tr-TR" sz="2400" b="1" dirty="0">
                <a:solidFill>
                  <a:srgbClr val="00B0F0"/>
                </a:solidFill>
                <a:cs typeface="Arial" pitchFamily="34" charset="0"/>
              </a:rPr>
              <a:t>Düzey </a:t>
            </a:r>
            <a:r>
              <a:rPr lang="tr-TR" sz="2400" b="1" dirty="0">
                <a:solidFill>
                  <a:srgbClr val="00B0F0"/>
                </a:solidFill>
                <a:cs typeface="Arial" pitchFamily="34" charset="0"/>
              </a:rPr>
              <a:t>2 </a:t>
            </a:r>
            <a:r>
              <a:rPr lang="tr-TR" sz="2400" b="1" dirty="0">
                <a:solidFill>
                  <a:srgbClr val="00B0F0"/>
                </a:solidFill>
                <a:cs typeface="Arial" pitchFamily="34" charset="0"/>
              </a:rPr>
              <a:t>Test: </a:t>
            </a:r>
            <a:r>
              <a:rPr lang="tr-TR" sz="2400" dirty="0">
                <a:cs typeface="Arial" pitchFamily="34" charset="0"/>
              </a:rPr>
              <a:t>BWA </a:t>
            </a:r>
            <a:r>
              <a:rPr lang="tr-TR" sz="2400" dirty="0" err="1">
                <a:cs typeface="Arial" pitchFamily="34" charset="0"/>
              </a:rPr>
              <a:t>Ag</a:t>
            </a:r>
            <a:r>
              <a:rPr lang="tr-TR" sz="2400" dirty="0">
                <a:cs typeface="Arial" pitchFamily="34" charset="0"/>
              </a:rPr>
              <a:t>-ELISA (10 parametre)</a:t>
            </a:r>
          </a:p>
          <a:p>
            <a:pPr marL="342900" indent="-342900" algn="just">
              <a:spcBef>
                <a:spcPts val="200"/>
              </a:spcBef>
              <a:spcAft>
                <a:spcPts val="200"/>
              </a:spcAft>
              <a:buClr>
                <a:srgbClr val="53682A"/>
              </a:buClr>
              <a:buSzPct val="120000"/>
              <a:buFont typeface="Wingdings" panose="05000000000000000000" pitchFamily="2" charset="2"/>
              <a:buChar char="§"/>
            </a:pPr>
            <a:r>
              <a:rPr lang="tr-TR" sz="2400" b="1" dirty="0">
                <a:solidFill>
                  <a:srgbClr val="00B0F0"/>
                </a:solidFill>
                <a:cs typeface="Arial" pitchFamily="34" charset="0"/>
              </a:rPr>
              <a:t>Düzey 3 </a:t>
            </a:r>
            <a:r>
              <a:rPr lang="tr-TR" sz="2400" b="1" dirty="0">
                <a:solidFill>
                  <a:srgbClr val="00B0F0"/>
                </a:solidFill>
                <a:cs typeface="Arial" pitchFamily="34" charset="0"/>
              </a:rPr>
              <a:t>Test: </a:t>
            </a:r>
            <a:r>
              <a:rPr lang="tr-TR" sz="2400" dirty="0">
                <a:cs typeface="Arial" pitchFamily="34" charset="0"/>
              </a:rPr>
              <a:t>Moleküler Tanı ( RT-PCR)</a:t>
            </a:r>
          </a:p>
          <a:p>
            <a:pPr marL="342900" indent="-342900" algn="just">
              <a:spcBef>
                <a:spcPts val="200"/>
              </a:spcBef>
              <a:spcAft>
                <a:spcPts val="200"/>
              </a:spcAft>
              <a:buClr>
                <a:srgbClr val="53682A"/>
              </a:buClr>
              <a:buSzPct val="120000"/>
              <a:buFont typeface="Wingdings" panose="05000000000000000000" pitchFamily="2" charset="2"/>
              <a:buChar char="§"/>
            </a:pPr>
            <a:r>
              <a:rPr lang="tr-TR" sz="2400" dirty="0" err="1">
                <a:cs typeface="Arial" pitchFamily="34" charset="0"/>
              </a:rPr>
              <a:t>FilmArray</a:t>
            </a:r>
            <a:r>
              <a:rPr lang="tr-TR" sz="2400" dirty="0">
                <a:cs typeface="Arial" pitchFamily="34" charset="0"/>
              </a:rPr>
              <a:t> </a:t>
            </a:r>
            <a:r>
              <a:rPr lang="tr-TR" sz="2400" dirty="0" err="1">
                <a:cs typeface="Arial" pitchFamily="34" charset="0"/>
              </a:rPr>
              <a:t>BioSurveillance</a:t>
            </a:r>
            <a:r>
              <a:rPr lang="tr-TR" sz="2400" dirty="0">
                <a:cs typeface="Arial" pitchFamily="34" charset="0"/>
              </a:rPr>
              <a:t> </a:t>
            </a:r>
            <a:r>
              <a:rPr lang="tr-TR" sz="2400" dirty="0" err="1">
                <a:cs typeface="Arial" pitchFamily="34" charset="0"/>
              </a:rPr>
              <a:t>System</a:t>
            </a:r>
            <a:r>
              <a:rPr lang="tr-TR" sz="2400" dirty="0">
                <a:cs typeface="Arial" pitchFamily="34" charset="0"/>
              </a:rPr>
              <a:t> (16 etken)</a:t>
            </a:r>
            <a:endParaRPr lang="tr-TR" sz="2400" dirty="0">
              <a:cs typeface="Arial" pitchFamily="34" charset="0"/>
            </a:endParaRPr>
          </a:p>
          <a:p>
            <a:pPr marL="342900" indent="-342900" algn="just">
              <a:spcBef>
                <a:spcPts val="200"/>
              </a:spcBef>
              <a:spcAft>
                <a:spcPts val="200"/>
              </a:spcAft>
              <a:buClr>
                <a:srgbClr val="53682A"/>
              </a:buClr>
              <a:buSzPct val="120000"/>
              <a:buFont typeface="Wingdings" panose="05000000000000000000" pitchFamily="2" charset="2"/>
              <a:buChar char="§"/>
            </a:pPr>
            <a:r>
              <a:rPr lang="tr-TR" sz="2400" dirty="0" err="1">
                <a:cs typeface="Arial" pitchFamily="34" charset="0"/>
              </a:rPr>
              <a:t>Biothreat</a:t>
            </a:r>
            <a:r>
              <a:rPr lang="tr-TR" sz="2400" dirty="0">
                <a:cs typeface="Arial" pitchFamily="34" charset="0"/>
              </a:rPr>
              <a:t> </a:t>
            </a:r>
            <a:r>
              <a:rPr lang="tr-TR" sz="2400" dirty="0" err="1">
                <a:cs typeface="Arial" pitchFamily="34" charset="0"/>
              </a:rPr>
              <a:t>Toxin</a:t>
            </a:r>
            <a:r>
              <a:rPr lang="tr-TR" sz="2400" dirty="0">
                <a:cs typeface="Arial" pitchFamily="34" charset="0"/>
              </a:rPr>
              <a:t> </a:t>
            </a:r>
            <a:r>
              <a:rPr lang="tr-TR" sz="2400" dirty="0">
                <a:cs typeface="Arial" pitchFamily="34" charset="0"/>
              </a:rPr>
              <a:t>Panel (SEB, </a:t>
            </a:r>
            <a:r>
              <a:rPr lang="tr-TR" sz="2400" dirty="0" err="1">
                <a:cs typeface="Arial" pitchFamily="34" charset="0"/>
              </a:rPr>
              <a:t>BoNT</a:t>
            </a:r>
            <a:r>
              <a:rPr lang="tr-TR" sz="2400" dirty="0">
                <a:cs typeface="Arial" pitchFamily="34" charset="0"/>
              </a:rPr>
              <a:t>-A,B)</a:t>
            </a:r>
          </a:p>
          <a:p>
            <a:pPr marL="342900" indent="-342900" algn="just">
              <a:spcBef>
                <a:spcPts val="200"/>
              </a:spcBef>
              <a:spcAft>
                <a:spcPts val="200"/>
              </a:spcAft>
              <a:buClr>
                <a:srgbClr val="53682A"/>
              </a:buClr>
              <a:buSzPct val="120000"/>
              <a:buFont typeface="Wingdings" panose="05000000000000000000" pitchFamily="2" charset="2"/>
              <a:buChar char="§"/>
            </a:pPr>
            <a:r>
              <a:rPr lang="tr-TR" sz="2400" dirty="0">
                <a:cs typeface="Arial" pitchFamily="34" charset="0"/>
              </a:rPr>
              <a:t>Moleküler </a:t>
            </a:r>
            <a:r>
              <a:rPr lang="tr-TR" sz="2400" dirty="0" err="1">
                <a:cs typeface="Arial" pitchFamily="34" charset="0"/>
              </a:rPr>
              <a:t>Genotiplendirme</a:t>
            </a:r>
            <a:r>
              <a:rPr lang="tr-TR" sz="2400" dirty="0">
                <a:cs typeface="Arial" pitchFamily="34" charset="0"/>
              </a:rPr>
              <a:t> ve WGS</a:t>
            </a:r>
          </a:p>
          <a:p>
            <a:pPr marL="342900" indent="-342900" algn="just">
              <a:spcBef>
                <a:spcPts val="200"/>
              </a:spcBef>
              <a:spcAft>
                <a:spcPts val="200"/>
              </a:spcAft>
              <a:buClr>
                <a:srgbClr val="53682A"/>
              </a:buClr>
              <a:buSzPct val="120000"/>
              <a:buFont typeface="Wingdings" panose="05000000000000000000" pitchFamily="2" charset="2"/>
              <a:buChar char="§"/>
            </a:pPr>
            <a:r>
              <a:rPr lang="tr-TR" sz="2400" dirty="0">
                <a:cs typeface="Arial" pitchFamily="34" charset="0"/>
              </a:rPr>
              <a:t>Sulardan spesifik etken araştırılması</a:t>
            </a:r>
            <a:endParaRPr lang="tr-TR" sz="2400" dirty="0">
              <a:cs typeface="Arial" pitchFamily="34" charset="0"/>
            </a:endParaRPr>
          </a:p>
        </p:txBody>
      </p:sp>
      <p:sp>
        <p:nvSpPr>
          <p:cNvPr id="2" name="Dikdörtgen 1"/>
          <p:cNvSpPr/>
          <p:nvPr/>
        </p:nvSpPr>
        <p:spPr>
          <a:xfrm>
            <a:off x="1135232" y="245036"/>
            <a:ext cx="10547252" cy="646331"/>
          </a:xfrm>
          <a:prstGeom prst="rect">
            <a:avLst/>
          </a:prstGeom>
        </p:spPr>
        <p:txBody>
          <a:bodyPr wrap="square">
            <a:spAutoFit/>
          </a:bodyPr>
          <a:lstStyle/>
          <a:p>
            <a:pPr lvl="0" algn="ctr"/>
            <a:r>
              <a:rPr lang="tr-TR" sz="3600" b="1" dirty="0">
                <a:solidFill>
                  <a:srgbClr val="0000FF"/>
                </a:solidFill>
                <a:latin typeface="Tahoma" panose="020B0604030504040204" pitchFamily="34" charset="0"/>
                <a:ea typeface="Tahoma" panose="020B0604030504040204" pitchFamily="34" charset="0"/>
                <a:cs typeface="Tahoma" panose="020B0604030504040204" pitchFamily="34" charset="0"/>
              </a:rPr>
              <a:t>Ulusal </a:t>
            </a:r>
            <a:r>
              <a:rPr lang="tr-TR"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Biyoterör</a:t>
            </a:r>
            <a:r>
              <a:rPr lang="tr-TR" sz="3600" b="1" dirty="0">
                <a:solidFill>
                  <a:srgbClr val="0000FF"/>
                </a:solidFill>
                <a:latin typeface="Tahoma" panose="020B0604030504040204" pitchFamily="34" charset="0"/>
                <a:ea typeface="Tahoma" panose="020B0604030504040204" pitchFamily="34" charset="0"/>
                <a:cs typeface="Tahoma" panose="020B0604030504040204" pitchFamily="34" charset="0"/>
              </a:rPr>
              <a:t> Ajanları Tanı Laboratuvarı </a:t>
            </a:r>
          </a:p>
        </p:txBody>
      </p:sp>
      <p:sp>
        <p:nvSpPr>
          <p:cNvPr id="14" name="Rectangle 2"/>
          <p:cNvSpPr>
            <a:spLocks noGrp="1" noChangeArrowheads="1"/>
          </p:cNvSpPr>
          <p:nvPr>
            <p:ph type="title"/>
          </p:nvPr>
        </p:nvSpPr>
        <p:spPr>
          <a:xfrm>
            <a:off x="1323833" y="5034918"/>
            <a:ext cx="10358651" cy="1346410"/>
          </a:xfrm>
        </p:spPr>
        <p:txBody>
          <a:bodyPr>
            <a:normAutofit/>
          </a:bodyPr>
          <a:lstStyle/>
          <a:p>
            <a:pPr eaLnBrk="1" hangingPunct="1"/>
            <a:r>
              <a:rPr lang="tr-TR" sz="2400" b="1" dirty="0" smtClean="0"/>
              <a:t>Ankara’da KBRN P3 Ulusal Referans Laboratuvarı, </a:t>
            </a:r>
            <a:r>
              <a:rPr lang="tr-TR" sz="2400" b="1" dirty="0" err="1" smtClean="0"/>
              <a:t>Bilkentte</a:t>
            </a:r>
            <a:r>
              <a:rPr lang="tr-TR" sz="2400" b="1" dirty="0" smtClean="0"/>
              <a:t> P4’ler </a:t>
            </a:r>
            <a:r>
              <a:rPr lang="tr-TR" sz="2400" b="1" dirty="0" err="1" smtClean="0"/>
              <a:t>İnşaası</a:t>
            </a:r>
            <a:r>
              <a:rPr lang="tr-TR" sz="2400" b="1" dirty="0" smtClean="0"/>
              <a:t> halinde İstanbul </a:t>
            </a:r>
            <a:r>
              <a:rPr lang="tr-TR" sz="2400" b="1" dirty="0"/>
              <a:t>ve </a:t>
            </a:r>
            <a:r>
              <a:rPr lang="tr-TR" sz="2400" b="1" dirty="0"/>
              <a:t>Adana</a:t>
            </a:r>
            <a:r>
              <a:rPr lang="tr-TR" sz="2400" b="1" dirty="0"/>
              <a:t> </a:t>
            </a:r>
            <a:r>
              <a:rPr lang="tr-TR" sz="2400" b="1" dirty="0"/>
              <a:t>(düzey 1-3), </a:t>
            </a:r>
            <a:br>
              <a:rPr lang="tr-TR" sz="2400" b="1" dirty="0"/>
            </a:br>
            <a:r>
              <a:rPr lang="tr-TR" sz="2400" b="1" dirty="0"/>
              <a:t>İzmir, Antalya ve Erzurum HSL (Düzey 1 ve 2 Testler)</a:t>
            </a:r>
          </a:p>
        </p:txBody>
      </p:sp>
      <p:pic>
        <p:nvPicPr>
          <p:cNvPr id="1024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0204" t="1628" r="9638" b="13473"/>
          <a:stretch/>
        </p:blipFill>
        <p:spPr bwMode="auto">
          <a:xfrm>
            <a:off x="7573494" y="1665071"/>
            <a:ext cx="3189500" cy="31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şağı Ok 8"/>
          <p:cNvSpPr/>
          <p:nvPr/>
        </p:nvSpPr>
        <p:spPr>
          <a:xfrm>
            <a:off x="8004232" y="1641936"/>
            <a:ext cx="457380" cy="773849"/>
          </a:xfrm>
          <a:prstGeom prst="downArrow">
            <a:avLst/>
          </a:prstGeom>
          <a:solidFill>
            <a:srgbClr val="88A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65398007"/>
      </p:ext>
    </p:extLst>
  </p:cSld>
  <p:clrMapOvr>
    <a:masterClrMapping/>
  </p:clrMapOvr>
  <p:transition spd="slow">
    <p:push dir="u"/>
    <p:sndAc>
      <p:stSnd>
        <p:snd r:embed="rId3"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5"/>
                                        </p:tgtEl>
                                        <p:attrNameLst>
                                          <p:attrName>style.opacity</p:attrName>
                                        </p:attrNameLst>
                                      </p:cBhvr>
                                      <p:to>
                                        <p:strVal val="0.5"/>
                                      </p:to>
                                    </p:set>
                                    <p:animEffect filter="image" prLst="opacity: 0.5">
                                      <p:cBhvr rctx="IE">
                                        <p:cTn id="7" dur="indefinite"/>
                                        <p:tgtEl>
                                          <p:spTgt spid="5"/>
                                        </p:tgtEl>
                                      </p:cBhvr>
                                    </p:animEffect>
                                  </p:childTnLst>
                                </p:cTn>
                              </p:par>
                              <p:par>
                                <p:cTn id="8" presetID="9" presetClass="emph" presetSubtype="0" grpId="0" nodeType="withEffect">
                                  <p:stCondLst>
                                    <p:cond delay="0"/>
                                  </p:stCondLst>
                                  <p:childTnLst>
                                    <p:set>
                                      <p:cBhvr rctx="PPT">
                                        <p:cTn id="9" dur="indefinite"/>
                                        <p:tgtEl>
                                          <p:spTgt spid="12"/>
                                        </p:tgtEl>
                                        <p:attrNameLst>
                                          <p:attrName>style.opacity</p:attrName>
                                        </p:attrNameLst>
                                      </p:cBhvr>
                                      <p:to>
                                        <p:strVal val="0.5"/>
                                      </p:to>
                                    </p:set>
                                    <p:animEffect filter="image" prLst="opacity: 0.5">
                                      <p:cBhvr rctx="IE">
                                        <p:cTn id="10" dur="indefinite"/>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F4F6DFDD-C310-46D0-97CE-EACB93D350FE}" type="slidenum">
              <a:rPr lang="tr-TR" smtClean="0">
                <a:solidFill>
                  <a:prstClr val="black">
                    <a:tint val="75000"/>
                  </a:prstClr>
                </a:solidFill>
              </a:rPr>
              <a:pPr>
                <a:defRPr/>
              </a:pPr>
              <a:t>17</a:t>
            </a:fld>
            <a:endParaRPr lang="tr-TR">
              <a:solidFill>
                <a:prstClr val="black">
                  <a:tint val="75000"/>
                </a:prstClr>
              </a:solidFill>
            </a:endParaRP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21" y="278443"/>
            <a:ext cx="9355601" cy="4524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1836" y="3038958"/>
            <a:ext cx="2336466" cy="176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4126" y="4865184"/>
            <a:ext cx="8744362" cy="1804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955343" y="278443"/>
            <a:ext cx="11111965" cy="61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smtClean="0">
                <a:solidFill>
                  <a:srgbClr val="1524FA"/>
                </a:solidFill>
                <a:latin typeface="Tahoma" panose="020B0604030504040204" pitchFamily="34" charset="0"/>
                <a:ea typeface="Tahoma" panose="020B0604030504040204" pitchFamily="34" charset="0"/>
                <a:cs typeface="Tahoma" panose="020B0604030504040204" pitchFamily="34" charset="0"/>
              </a:rPr>
              <a:t>16 BİYOLOJİK TEHDİT PATOJENİ / 26 HEDEF. HER ŞEY BİR SAAT İÇİNDE.</a:t>
            </a:r>
            <a:endParaRPr lang="tr-TR" sz="3600" b="1" dirty="0">
              <a:solidFill>
                <a:srgbClr val="1524FA"/>
              </a:solidFill>
              <a:latin typeface="Tahoma" panose="020B0604030504040204" pitchFamily="34" charset="0"/>
              <a:ea typeface="Tahoma" panose="020B0604030504040204" pitchFamily="34" charset="0"/>
              <a:cs typeface="Tahoma" panose="020B0604030504040204" pitchFamily="34" charset="0"/>
            </a:endParaRPr>
          </a:p>
        </p:txBody>
      </p:sp>
      <p:sp>
        <p:nvSpPr>
          <p:cNvPr id="4" name="Dikdörtgen 3"/>
          <p:cNvSpPr/>
          <p:nvPr/>
        </p:nvSpPr>
        <p:spPr>
          <a:xfrm>
            <a:off x="3893127" y="1274619"/>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8" name="Dikdörtgen 7"/>
          <p:cNvSpPr/>
          <p:nvPr/>
        </p:nvSpPr>
        <p:spPr>
          <a:xfrm>
            <a:off x="3851557" y="1565569"/>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9" name="Dikdörtgen 8"/>
          <p:cNvSpPr/>
          <p:nvPr/>
        </p:nvSpPr>
        <p:spPr>
          <a:xfrm>
            <a:off x="7397435" y="1537855"/>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10" name="Dikdörtgen 9"/>
          <p:cNvSpPr/>
          <p:nvPr/>
        </p:nvSpPr>
        <p:spPr>
          <a:xfrm>
            <a:off x="3754581" y="2370537"/>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11" name="Dikdörtgen 10"/>
          <p:cNvSpPr/>
          <p:nvPr/>
        </p:nvSpPr>
        <p:spPr>
          <a:xfrm>
            <a:off x="4260265" y="3133940"/>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12" name="Dikdörtgen 11"/>
          <p:cNvSpPr/>
          <p:nvPr/>
        </p:nvSpPr>
        <p:spPr>
          <a:xfrm>
            <a:off x="3616035" y="3410914"/>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13" name="Dikdörtgen 12"/>
          <p:cNvSpPr/>
          <p:nvPr/>
        </p:nvSpPr>
        <p:spPr>
          <a:xfrm>
            <a:off x="7737763" y="2057849"/>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14" name="Dikdörtgen 13"/>
          <p:cNvSpPr/>
          <p:nvPr/>
        </p:nvSpPr>
        <p:spPr>
          <a:xfrm>
            <a:off x="8551814" y="2369581"/>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15" name="Dikdörtgen 14"/>
          <p:cNvSpPr/>
          <p:nvPr/>
        </p:nvSpPr>
        <p:spPr>
          <a:xfrm>
            <a:off x="3276597" y="3938787"/>
            <a:ext cx="872837" cy="263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a:t>
            </a:r>
            <a:endParaRPr lang="tr-TR" dirty="0">
              <a:solidFill>
                <a:schemeClr val="tx1"/>
              </a:solidFill>
            </a:endParaRPr>
          </a:p>
        </p:txBody>
      </p:sp>
      <p:sp>
        <p:nvSpPr>
          <p:cNvPr id="5" name="Dikdörtgen 4"/>
          <p:cNvSpPr/>
          <p:nvPr/>
        </p:nvSpPr>
        <p:spPr>
          <a:xfrm>
            <a:off x="3879267" y="2064214"/>
            <a:ext cx="193961" cy="306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p:cNvSpPr/>
          <p:nvPr/>
        </p:nvSpPr>
        <p:spPr>
          <a:xfrm>
            <a:off x="3429002" y="3639821"/>
            <a:ext cx="193961" cy="306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7049785" y="6052457"/>
            <a:ext cx="862149" cy="303893"/>
          </a:xfrm>
          <a:prstGeom prst="rect">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800" smtClean="0">
                <a:solidFill>
                  <a:schemeClr val="tx1"/>
                </a:solidFill>
                <a:latin typeface="Tahoma" panose="020B0604030504040204" pitchFamily="34" charset="0"/>
                <a:ea typeface="Tahoma" panose="020B0604030504040204" pitchFamily="34" charset="0"/>
                <a:cs typeface="Tahoma" panose="020B0604030504040204" pitchFamily="34" charset="0"/>
              </a:rPr>
              <a:t>örnek enjekte etmek</a:t>
            </a:r>
            <a:endParaRPr lang="tr-TR" sz="8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9" name="Dikdörtgen 18"/>
          <p:cNvSpPr/>
          <p:nvPr/>
        </p:nvSpPr>
        <p:spPr>
          <a:xfrm>
            <a:off x="5685232" y="6058636"/>
            <a:ext cx="862149" cy="303893"/>
          </a:xfrm>
          <a:prstGeom prst="rect">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800" dirty="0" smtClean="0">
                <a:solidFill>
                  <a:schemeClr val="tx1"/>
                </a:solidFill>
                <a:latin typeface="Tahoma" panose="020B0604030504040204" pitchFamily="34" charset="0"/>
                <a:ea typeface="Tahoma" panose="020B0604030504040204" pitchFamily="34" charset="0"/>
                <a:cs typeface="Tahoma" panose="020B0604030504040204" pitchFamily="34" charset="0"/>
              </a:rPr>
              <a:t>örnek ekle</a:t>
            </a:r>
          </a:p>
          <a:p>
            <a:pPr algn="ctr"/>
            <a:r>
              <a:rPr lang="tr-TR" sz="800" dirty="0" smtClean="0">
                <a:solidFill>
                  <a:schemeClr val="tx1"/>
                </a:solidFill>
                <a:latin typeface="Tahoma" panose="020B0604030504040204" pitchFamily="34" charset="0"/>
                <a:ea typeface="Tahoma" panose="020B0604030504040204" pitchFamily="34" charset="0"/>
                <a:cs typeface="Tahoma" panose="020B0604030504040204" pitchFamily="34" charset="0"/>
              </a:rPr>
              <a:t>Tampon ve numune</a:t>
            </a:r>
            <a:endParaRPr lang="tr-TR" sz="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0" name="Dikdörtgen 19"/>
          <p:cNvSpPr/>
          <p:nvPr/>
        </p:nvSpPr>
        <p:spPr>
          <a:xfrm>
            <a:off x="3957771" y="6040898"/>
            <a:ext cx="862149" cy="303893"/>
          </a:xfrm>
          <a:prstGeom prst="rect">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800" dirty="0" smtClean="0">
                <a:solidFill>
                  <a:schemeClr val="tx1"/>
                </a:solidFill>
                <a:latin typeface="Tahoma" panose="020B0604030504040204" pitchFamily="34" charset="0"/>
                <a:ea typeface="Tahoma" panose="020B0604030504040204" pitchFamily="34" charset="0"/>
                <a:cs typeface="Tahoma" panose="020B0604030504040204" pitchFamily="34" charset="0"/>
              </a:rPr>
              <a:t>Sulandırma çözeltisini ekleyin</a:t>
            </a:r>
            <a:endParaRPr lang="tr-TR" sz="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1" name="Dikdörtgen 20"/>
          <p:cNvSpPr/>
          <p:nvPr/>
        </p:nvSpPr>
        <p:spPr>
          <a:xfrm>
            <a:off x="2033517" y="6052458"/>
            <a:ext cx="998886" cy="292334"/>
          </a:xfrm>
          <a:prstGeom prst="rect">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800" dirty="0" smtClean="0">
                <a:solidFill>
                  <a:schemeClr val="tx1"/>
                </a:solidFill>
                <a:latin typeface="Tahoma" panose="020B0604030504040204" pitchFamily="34" charset="0"/>
                <a:ea typeface="Tahoma" panose="020B0604030504040204" pitchFamily="34" charset="0"/>
                <a:cs typeface="Tahoma" panose="020B0604030504040204" pitchFamily="34" charset="0"/>
              </a:rPr>
              <a:t>Yükleme istasyonuna Kaseti yerleştirin</a:t>
            </a:r>
            <a:endParaRPr lang="tr-TR" sz="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3" name="Dikdörtgen 22"/>
          <p:cNvSpPr/>
          <p:nvPr/>
        </p:nvSpPr>
        <p:spPr>
          <a:xfrm>
            <a:off x="8311836" y="6365468"/>
            <a:ext cx="1294286" cy="303893"/>
          </a:xfrm>
          <a:prstGeom prst="rect">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800" dirty="0" smtClean="0">
                <a:solidFill>
                  <a:schemeClr val="tx1"/>
                </a:solidFill>
                <a:latin typeface="Tahoma" panose="020B0604030504040204" pitchFamily="34" charset="0"/>
                <a:ea typeface="Tahoma" panose="020B0604030504040204" pitchFamily="34" charset="0"/>
                <a:cs typeface="Tahoma" panose="020B0604030504040204" pitchFamily="34" charset="0"/>
              </a:rPr>
              <a:t>Kaset film dizisini yerleştirin ve çalıştırmaya başlayın</a:t>
            </a:r>
            <a:endParaRPr lang="tr-TR" sz="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4"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8120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2"/>
          <p:cNvSpPr>
            <a:spLocks noGrp="1"/>
          </p:cNvSpPr>
          <p:nvPr>
            <p:ph type="sldNum" sz="quarter" idx="10"/>
          </p:nvPr>
        </p:nvSpPr>
        <p:spPr/>
        <p:txBody>
          <a:bodyPr/>
          <a:lstStyle/>
          <a:p>
            <a:r>
              <a:rPr lang="en-US" altLang="tr-TR"/>
              <a:t>  </a:t>
            </a:r>
            <a:fld id="{6AC35876-768B-4962-8609-E84DEEF5FE4D}" type="slidenum">
              <a:rPr lang="he-IL" altLang="tr-TR">
                <a:cs typeface="Arial" panose="020B0604020202020204" pitchFamily="34" charset="0"/>
              </a:rPr>
              <a:pPr/>
              <a:t>18</a:t>
            </a:fld>
            <a:endParaRPr lang="en-US" altLang="tr-TR"/>
          </a:p>
        </p:txBody>
      </p:sp>
      <p:pic>
        <p:nvPicPr>
          <p:cNvPr id="214018" name="Picture 2" descr="RANS_V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738" y="1447801"/>
            <a:ext cx="3517900" cy="2524125"/>
          </a:xfrm>
          <a:prstGeom prst="rect">
            <a:avLst/>
          </a:prstGeom>
          <a:noFill/>
          <a:extLst>
            <a:ext uri="{909E8E84-426E-40DD-AFC4-6F175D3DCCD1}">
              <a14:hiddenFill xmlns:a14="http://schemas.microsoft.com/office/drawing/2010/main">
                <a:solidFill>
                  <a:srgbClr val="FFFFFF"/>
                </a:solidFill>
              </a14:hiddenFill>
            </a:ext>
          </a:extLst>
        </p:spPr>
      </p:pic>
      <p:pic>
        <p:nvPicPr>
          <p:cNvPr id="214019" name="Picture 3" descr="SLC_LES_V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1" y="4216401"/>
            <a:ext cx="3489325" cy="2525713"/>
          </a:xfrm>
          <a:prstGeom prst="rect">
            <a:avLst/>
          </a:prstGeom>
          <a:noFill/>
          <a:extLst>
            <a:ext uri="{909E8E84-426E-40DD-AFC4-6F175D3DCCD1}">
              <a14:hiddenFill xmlns:a14="http://schemas.microsoft.com/office/drawing/2010/main">
                <a:solidFill>
                  <a:srgbClr val="FFFFFF"/>
                </a:solidFill>
              </a14:hiddenFill>
            </a:ext>
          </a:extLst>
        </p:spPr>
      </p:pic>
      <p:pic>
        <p:nvPicPr>
          <p:cNvPr id="214020" name="Picture 4" descr="SLC_LES_plu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6288" y="4216401"/>
            <a:ext cx="4430712" cy="2517775"/>
          </a:xfrm>
          <a:prstGeom prst="rect">
            <a:avLst/>
          </a:prstGeom>
          <a:noFill/>
          <a:extLst>
            <a:ext uri="{909E8E84-426E-40DD-AFC4-6F175D3DCCD1}">
              <a14:hiddenFill xmlns:a14="http://schemas.microsoft.com/office/drawing/2010/main">
                <a:solidFill>
                  <a:srgbClr val="FFFFFF"/>
                </a:solidFill>
              </a14:hiddenFill>
            </a:ext>
          </a:extLst>
        </p:spPr>
      </p:pic>
      <p:pic>
        <p:nvPicPr>
          <p:cNvPr id="214021" name="Picture 5" descr="SLC_RANS_3D_las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6126" y="1447800"/>
            <a:ext cx="4437063" cy="2522538"/>
          </a:xfrm>
          <a:prstGeom prst="rect">
            <a:avLst/>
          </a:prstGeom>
          <a:noFill/>
          <a:extLst>
            <a:ext uri="{909E8E84-426E-40DD-AFC4-6F175D3DCCD1}">
              <a14:hiddenFill xmlns:a14="http://schemas.microsoft.com/office/drawing/2010/main">
                <a:solidFill>
                  <a:srgbClr val="FFFFFF"/>
                </a:solidFill>
              </a14:hiddenFill>
            </a:ext>
          </a:extLst>
        </p:spPr>
      </p:pic>
      <p:sp>
        <p:nvSpPr>
          <p:cNvPr id="214022" name="Rectangle 6"/>
          <p:cNvSpPr>
            <a:spLocks noGrp="1" noChangeArrowheads="1"/>
          </p:cNvSpPr>
          <p:nvPr>
            <p:ph type="title"/>
          </p:nvPr>
        </p:nvSpPr>
        <p:spPr>
          <a:xfrm>
            <a:off x="2209800" y="304800"/>
            <a:ext cx="8458200" cy="1143000"/>
          </a:xfrm>
          <a:noFill/>
          <a:ln/>
          <a:extLst>
            <a:ext uri="{91240B29-F687-4F45-9708-019B960494DF}">
              <a14:hiddenLine xmlns:a14="http://schemas.microsoft.com/office/drawing/2010/main" w="12700">
                <a:solidFill>
                  <a:schemeClr val="tx1"/>
                </a:solidFill>
                <a:miter lim="800000"/>
                <a:headEnd/>
                <a:tailEnd/>
              </a14:hiddenLine>
            </a:ext>
          </a:extLst>
        </p:spPr>
        <p:txBody>
          <a:bodyPr>
            <a:normAutofit fontScale="90000"/>
          </a:bodyPr>
          <a:lstStyle/>
          <a:p>
            <a:pPr algn="ctr"/>
            <a:r>
              <a:rPr lang="tr-TR"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Samsun Şehri</a:t>
            </a:r>
            <a:r>
              <a:rPr lang="en-US"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 </a:t>
            </a:r>
            <a:r>
              <a:rPr lang="tr-TR"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Rüzgar</a:t>
            </a:r>
            <a:r>
              <a:rPr lang="en-US"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 </a:t>
            </a:r>
            <a:r>
              <a:rPr lang="tr-TR"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Saha ve</a:t>
            </a:r>
            <a:r>
              <a:rPr lang="en-US"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 </a:t>
            </a:r>
            <a:r>
              <a:rPr lang="tr-TR"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Duman</a:t>
            </a:r>
            <a:r>
              <a:rPr lang="en-US"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 </a:t>
            </a:r>
            <a:r>
              <a:rPr lang="tr-TR"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Örnekleri</a:t>
            </a:r>
            <a:r>
              <a:rPr lang="en-US" altLang="tr-TR" b="1" dirty="0" smtClean="0">
                <a:solidFill>
                  <a:srgbClr val="1524FA"/>
                </a:solidFill>
                <a:latin typeface="Tahoma" panose="020B0604030504040204" pitchFamily="34" charset="0"/>
                <a:ea typeface="Tahoma" panose="020B0604030504040204" pitchFamily="34" charset="0"/>
                <a:cs typeface="Tahoma" panose="020B0604030504040204" pitchFamily="34" charset="0"/>
              </a:rPr>
              <a:t> </a:t>
            </a:r>
            <a:r>
              <a:rPr lang="en-US" altLang="tr-TR" b="1" dirty="0">
                <a:solidFill>
                  <a:srgbClr val="1524FA"/>
                </a:solidFill>
                <a:latin typeface="Tahoma" panose="020B0604030504040204" pitchFamily="34" charset="0"/>
                <a:ea typeface="Tahoma" panose="020B0604030504040204" pitchFamily="34" charset="0"/>
                <a:cs typeface="Tahoma" panose="020B0604030504040204" pitchFamily="34" charset="0"/>
              </a:rPr>
              <a:t>(BASIS)</a:t>
            </a:r>
          </a:p>
        </p:txBody>
      </p:sp>
      <p:pic>
        <p:nvPicPr>
          <p:cNvPr id="8"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43074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019301" y="116541"/>
            <a:ext cx="8431213" cy="1001060"/>
          </a:xfrm>
        </p:spPr>
        <p:txBody>
          <a:bodyPr>
            <a:normAutofit fontScale="90000"/>
          </a:bodyPr>
          <a:lstStyle/>
          <a:p>
            <a:pPr algn="ctr"/>
            <a:r>
              <a:rPr lang="en-US" altLang="tr-TR" sz="4000" b="1" dirty="0">
                <a:solidFill>
                  <a:srgbClr val="6328F8"/>
                </a:solidFill>
                <a:latin typeface="Tahoma" panose="020B0604030504040204" pitchFamily="34" charset="0"/>
                <a:ea typeface="Tahoma" panose="020B0604030504040204" pitchFamily="34" charset="0"/>
                <a:cs typeface="Tahoma" panose="020B0604030504040204" pitchFamily="34" charset="0"/>
              </a:rPr>
              <a:t>Gıda - </a:t>
            </a:r>
            <a:r>
              <a:rPr lang="tr-TR" altLang="tr-TR" sz="4000" b="1" dirty="0">
                <a:solidFill>
                  <a:srgbClr val="6328F8"/>
                </a:solidFill>
                <a:latin typeface="Tahoma" panose="020B0604030504040204" pitchFamily="34" charset="0"/>
                <a:ea typeface="Tahoma" panose="020B0604030504040204" pitchFamily="34" charset="0"/>
                <a:cs typeface="Tahoma" panose="020B0604030504040204" pitchFamily="34" charset="0"/>
              </a:rPr>
              <a:t>T</a:t>
            </a:r>
            <a:r>
              <a:rPr lang="en-US" altLang="tr-TR" sz="4000" b="1" dirty="0" err="1">
                <a:solidFill>
                  <a:srgbClr val="6328F8"/>
                </a:solidFill>
                <a:latin typeface="Tahoma" panose="020B0604030504040204" pitchFamily="34" charset="0"/>
                <a:ea typeface="Tahoma" panose="020B0604030504040204" pitchFamily="34" charset="0"/>
                <a:cs typeface="Tahoma" panose="020B0604030504040204" pitchFamily="34" charset="0"/>
              </a:rPr>
              <a:t>erörist</a:t>
            </a:r>
            <a:r>
              <a:rPr lang="en-US" altLang="tr-TR" sz="4000" b="1" dirty="0">
                <a:solidFill>
                  <a:srgbClr val="6328F8"/>
                </a:solidFill>
                <a:latin typeface="Tahoma" panose="020B0604030504040204" pitchFamily="34" charset="0"/>
                <a:ea typeface="Tahoma" panose="020B0604030504040204" pitchFamily="34" charset="0"/>
                <a:cs typeface="Tahoma" panose="020B0604030504040204" pitchFamily="34" charset="0"/>
              </a:rPr>
              <a:t> </a:t>
            </a:r>
            <a:r>
              <a:rPr lang="tr-TR"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S</a:t>
            </a:r>
            <a:r>
              <a:rPr lang="en-US"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aldırılar</a:t>
            </a:r>
            <a:r>
              <a:rPr lang="en-US" altLang="tr-TR" sz="4000" b="1" dirty="0" smtClean="0">
                <a:solidFill>
                  <a:srgbClr val="6328F8"/>
                </a:solidFill>
                <a:latin typeface="Tahoma" panose="020B0604030504040204" pitchFamily="34" charset="0"/>
                <a:ea typeface="Tahoma" panose="020B0604030504040204" pitchFamily="34" charset="0"/>
                <a:cs typeface="Tahoma" panose="020B0604030504040204" pitchFamily="34" charset="0"/>
              </a:rPr>
              <a:t> </a:t>
            </a:r>
            <a:r>
              <a:rPr lang="tr-TR"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İ</a:t>
            </a:r>
            <a:r>
              <a:rPr lang="en-US"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çin</a:t>
            </a:r>
            <a:r>
              <a:rPr lang="en-US" altLang="tr-TR" sz="4000" b="1" dirty="0" smtClean="0">
                <a:solidFill>
                  <a:srgbClr val="6328F8"/>
                </a:solidFill>
                <a:latin typeface="Tahoma" panose="020B0604030504040204" pitchFamily="34" charset="0"/>
                <a:ea typeface="Tahoma" panose="020B0604030504040204" pitchFamily="34" charset="0"/>
                <a:cs typeface="Tahoma" panose="020B0604030504040204" pitchFamily="34" charset="0"/>
              </a:rPr>
              <a:t> </a:t>
            </a:r>
            <a:r>
              <a:rPr lang="tr-TR"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B</a:t>
            </a:r>
            <a:r>
              <a:rPr lang="en-US"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ir</a:t>
            </a:r>
            <a:r>
              <a:rPr lang="en-US" altLang="tr-TR" sz="4000" b="1" dirty="0" smtClean="0">
                <a:solidFill>
                  <a:srgbClr val="6328F8"/>
                </a:solidFill>
                <a:latin typeface="Tahoma" panose="020B0604030504040204" pitchFamily="34" charset="0"/>
                <a:ea typeface="Tahoma" panose="020B0604030504040204" pitchFamily="34" charset="0"/>
                <a:cs typeface="Tahoma" panose="020B0604030504040204" pitchFamily="34" charset="0"/>
              </a:rPr>
              <a:t> </a:t>
            </a:r>
            <a:r>
              <a:rPr lang="tr-TR"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H</a:t>
            </a:r>
            <a:r>
              <a:rPr lang="en-US"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edef</a:t>
            </a:r>
            <a:r>
              <a:rPr lang="en-US" altLang="tr-TR" sz="4000" b="1" dirty="0">
                <a:solidFill>
                  <a:srgbClr val="6328F8"/>
                </a:solidFill>
                <a:latin typeface="Tahoma" panose="020B0604030504040204" pitchFamily="34" charset="0"/>
                <a:ea typeface="Tahoma" panose="020B0604030504040204" pitchFamily="34" charset="0"/>
                <a:cs typeface="Tahoma" panose="020B0604030504040204" pitchFamily="34" charset="0"/>
              </a:rPr>
              <a:t>? </a:t>
            </a:r>
            <a:r>
              <a:rPr lang="tr-TR" altLang="tr-TR" sz="4000" b="1" dirty="0">
                <a:solidFill>
                  <a:srgbClr val="6328F8"/>
                </a:solidFill>
                <a:latin typeface="Tahoma" panose="020B0604030504040204" pitchFamily="34" charset="0"/>
                <a:ea typeface="Tahoma" panose="020B0604030504040204" pitchFamily="34" charset="0"/>
                <a:cs typeface="Tahoma" panose="020B0604030504040204" pitchFamily="34" charset="0"/>
              </a:rPr>
              <a:t> </a:t>
            </a:r>
            <a:r>
              <a:rPr lang="en-US" altLang="tr-TR" sz="4000" b="1" dirty="0" err="1">
                <a:solidFill>
                  <a:srgbClr val="6328F8"/>
                </a:solidFill>
                <a:latin typeface="Tahoma" panose="020B0604030504040204" pitchFamily="34" charset="0"/>
                <a:ea typeface="Tahoma" panose="020B0604030504040204" pitchFamily="34" charset="0"/>
                <a:cs typeface="Tahoma" panose="020B0604030504040204" pitchFamily="34" charset="0"/>
              </a:rPr>
              <a:t>Salgınlardan</a:t>
            </a:r>
            <a:r>
              <a:rPr lang="en-US" altLang="tr-TR" sz="4000" b="1" dirty="0">
                <a:solidFill>
                  <a:srgbClr val="6328F8"/>
                </a:solidFill>
                <a:latin typeface="Tahoma" panose="020B0604030504040204" pitchFamily="34" charset="0"/>
                <a:ea typeface="Tahoma" panose="020B0604030504040204" pitchFamily="34" charset="0"/>
                <a:cs typeface="Tahoma" panose="020B0604030504040204" pitchFamily="34" charset="0"/>
              </a:rPr>
              <a:t> </a:t>
            </a:r>
            <a:r>
              <a:rPr lang="tr-TR"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Ö</a:t>
            </a:r>
            <a:r>
              <a:rPr lang="en-US" altLang="tr-TR" sz="4000" b="1" dirty="0" err="1" smtClean="0">
                <a:solidFill>
                  <a:srgbClr val="6328F8"/>
                </a:solidFill>
                <a:latin typeface="Tahoma" panose="020B0604030504040204" pitchFamily="34" charset="0"/>
                <a:ea typeface="Tahoma" panose="020B0604030504040204" pitchFamily="34" charset="0"/>
                <a:cs typeface="Tahoma" panose="020B0604030504040204" pitchFamily="34" charset="0"/>
              </a:rPr>
              <a:t>ğrenmek</a:t>
            </a:r>
            <a:endParaRPr lang="en-US" altLang="tr-TR" sz="4000" b="1" dirty="0">
              <a:solidFill>
                <a:srgbClr val="6328F8"/>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8679" name="Object 7"/>
          <p:cNvGraphicFramePr>
            <a:graphicFrameLocks noChangeAspect="1"/>
          </p:cNvGraphicFramePr>
          <p:nvPr>
            <p:extLst>
              <p:ext uri="{D42A27DB-BD31-4B8C-83A1-F6EECF244321}">
                <p14:modId xmlns:p14="http://schemas.microsoft.com/office/powerpoint/2010/main" val="2965723381"/>
              </p:ext>
            </p:extLst>
          </p:nvPr>
        </p:nvGraphicFramePr>
        <p:xfrm>
          <a:off x="1897063" y="1241425"/>
          <a:ext cx="8502650" cy="5364163"/>
        </p:xfrm>
        <a:graphic>
          <a:graphicData uri="http://schemas.openxmlformats.org/presentationml/2006/ole">
            <mc:AlternateContent xmlns:mc="http://schemas.openxmlformats.org/markup-compatibility/2006">
              <mc:Choice xmlns:v="urn:schemas-microsoft-com:vml" Requires="v">
                <p:oleObj spid="_x0000_s1033" name="Document" r:id="rId4" imgW="10610475" imgH="6685853" progId="Word.Document.8">
                  <p:embed/>
                </p:oleObj>
              </mc:Choice>
              <mc:Fallback>
                <p:oleObj name="Document" r:id="rId4" imgW="10610475" imgH="6685853" progId="Word.Document.8">
                  <p:embed/>
                  <p:pic>
                    <p:nvPicPr>
                      <p:cNvPr id="28679" name="Object 7"/>
                      <p:cNvPicPr>
                        <a:picLocks noChangeAspect="1" noChangeArrowheads="1"/>
                      </p:cNvPicPr>
                      <p:nvPr/>
                    </p:nvPicPr>
                    <p:blipFill>
                      <a:blip r:embed="rId5"/>
                      <a:srcRect/>
                      <a:stretch>
                        <a:fillRect/>
                      </a:stretch>
                    </p:blipFill>
                    <p:spPr bwMode="auto">
                      <a:xfrm>
                        <a:off x="1897063" y="1241425"/>
                        <a:ext cx="8502650" cy="5364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Dikdörtgen 1"/>
          <p:cNvSpPr/>
          <p:nvPr/>
        </p:nvSpPr>
        <p:spPr>
          <a:xfrm>
            <a:off x="2050143" y="6415089"/>
            <a:ext cx="4981987" cy="276999"/>
          </a:xfrm>
          <a:prstGeom prst="rect">
            <a:avLst/>
          </a:prstGeom>
          <a:solidFill>
            <a:schemeClr val="bg1"/>
          </a:solidFill>
        </p:spPr>
        <p:txBody>
          <a:bodyPr wrap="square">
            <a:spAutoFit/>
          </a:bodyPr>
          <a:lstStyle/>
          <a:p>
            <a:r>
              <a:rPr lang="tr-TR" sz="1200" dirty="0" err="1">
                <a:latin typeface="Tahoma" panose="020B0604030504040204" pitchFamily="34" charset="0"/>
                <a:ea typeface="Tahoma" panose="020B0604030504040204" pitchFamily="34" charset="0"/>
                <a:cs typeface="Tahoma" panose="020B0604030504040204" pitchFamily="34" charset="0"/>
              </a:rPr>
              <a:t>Aldicarab</a:t>
            </a:r>
            <a:r>
              <a:rPr lang="tr-TR" sz="1200" dirty="0">
                <a:latin typeface="Tahoma" panose="020B0604030504040204" pitchFamily="34" charset="0"/>
                <a:ea typeface="Tahoma" panose="020B0604030504040204" pitchFamily="34" charset="0"/>
                <a:cs typeface="Tahoma" panose="020B0604030504040204" pitchFamily="34" charset="0"/>
              </a:rPr>
              <a:t> CAS/313 Kategori Kodu116063 olan </a:t>
            </a:r>
            <a:r>
              <a:rPr lang="tr-TR" sz="1200" dirty="0" err="1">
                <a:latin typeface="Tahoma" panose="020B0604030504040204" pitchFamily="34" charset="0"/>
                <a:ea typeface="Tahoma" panose="020B0604030504040204" pitchFamily="34" charset="0"/>
                <a:cs typeface="Tahoma" panose="020B0604030504040204" pitchFamily="34" charset="0"/>
              </a:rPr>
              <a:t>regüle</a:t>
            </a:r>
            <a:r>
              <a:rPr lang="tr-TR" sz="1200" dirty="0">
                <a:latin typeface="Tahoma" panose="020B0604030504040204" pitchFamily="34" charset="0"/>
                <a:ea typeface="Tahoma" panose="020B0604030504040204" pitchFamily="34" charset="0"/>
                <a:cs typeface="Tahoma" panose="020B0604030504040204" pitchFamily="34" charset="0"/>
              </a:rPr>
              <a:t> bir kimyasaldır.</a:t>
            </a:r>
          </a:p>
        </p:txBody>
      </p:sp>
      <p:pic>
        <p:nvPicPr>
          <p:cNvPr id="5"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4710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1774826" y="1719822"/>
            <a:ext cx="8641655" cy="4943375"/>
          </a:xfrm>
        </p:spPr>
        <p:txBody>
          <a:bodyPr>
            <a:normAutofit lnSpcReduction="10000"/>
          </a:bodyPr>
          <a:lstStyle/>
          <a:p>
            <a:pPr>
              <a:lnSpc>
                <a:spcPct val="90000"/>
              </a:lnSpc>
              <a:buClr>
                <a:srgbClr val="006664"/>
              </a:buClr>
              <a:buFont typeface="Wingdings" panose="05000000000000000000" pitchFamily="2" charset="2"/>
              <a:buChar char="§"/>
            </a:pPr>
            <a:r>
              <a:rPr lang="tr-TR" altLang="tr-TR" dirty="0"/>
              <a:t>Bulaşıcılığı yüksek,</a:t>
            </a:r>
          </a:p>
          <a:p>
            <a:pPr>
              <a:lnSpc>
                <a:spcPct val="90000"/>
              </a:lnSpc>
              <a:buClr>
                <a:srgbClr val="006664"/>
              </a:buClr>
              <a:buFont typeface="Wingdings" panose="05000000000000000000" pitchFamily="2" charset="2"/>
              <a:buChar char="§"/>
            </a:pPr>
            <a:r>
              <a:rPr lang="tr-TR" altLang="tr-TR" dirty="0"/>
              <a:t>Kolayca ve hızlı üretilebilen,</a:t>
            </a:r>
          </a:p>
          <a:p>
            <a:pPr>
              <a:lnSpc>
                <a:spcPct val="90000"/>
              </a:lnSpc>
              <a:buClr>
                <a:srgbClr val="006664"/>
              </a:buClr>
              <a:buFont typeface="Wingdings" panose="05000000000000000000" pitchFamily="2" charset="2"/>
              <a:buChar char="§"/>
            </a:pPr>
            <a:r>
              <a:rPr lang="tr-TR" altLang="tr-TR" dirty="0" err="1"/>
              <a:t>İnkübasyon</a:t>
            </a:r>
            <a:r>
              <a:rPr lang="tr-TR" altLang="tr-TR" dirty="0"/>
              <a:t> periyodu kısa,</a:t>
            </a:r>
          </a:p>
          <a:p>
            <a:pPr>
              <a:lnSpc>
                <a:spcPct val="90000"/>
              </a:lnSpc>
              <a:buClr>
                <a:srgbClr val="006664"/>
              </a:buClr>
              <a:buFont typeface="Wingdings" panose="05000000000000000000" pitchFamily="2" charset="2"/>
              <a:buChar char="§"/>
            </a:pPr>
            <a:r>
              <a:rPr lang="tr-TR" altLang="tr-TR" dirty="0"/>
              <a:t>Çevresel koşullara dirençli,</a:t>
            </a:r>
          </a:p>
          <a:p>
            <a:pPr>
              <a:lnSpc>
                <a:spcPct val="90000"/>
              </a:lnSpc>
              <a:buClr>
                <a:srgbClr val="006664"/>
              </a:buClr>
              <a:buFont typeface="Wingdings" panose="05000000000000000000" pitchFamily="2" charset="2"/>
              <a:buChar char="§"/>
            </a:pPr>
            <a:r>
              <a:rPr lang="tr-TR" altLang="tr-TR" dirty="0"/>
              <a:t>Yüksek </a:t>
            </a:r>
            <a:r>
              <a:rPr lang="tr-TR" altLang="tr-TR" dirty="0" err="1"/>
              <a:t>morbidite</a:t>
            </a:r>
            <a:r>
              <a:rPr lang="tr-TR" altLang="tr-TR" dirty="0"/>
              <a:t> ve/veya </a:t>
            </a:r>
            <a:r>
              <a:rPr lang="tr-TR" altLang="tr-TR" dirty="0" err="1"/>
              <a:t>mortaliteye</a:t>
            </a:r>
            <a:r>
              <a:rPr lang="tr-TR" altLang="tr-TR" dirty="0"/>
              <a:t> sahip,</a:t>
            </a:r>
          </a:p>
          <a:p>
            <a:pPr>
              <a:lnSpc>
                <a:spcPct val="90000"/>
              </a:lnSpc>
              <a:buClr>
                <a:srgbClr val="006664"/>
              </a:buClr>
              <a:buFont typeface="Wingdings" panose="05000000000000000000" pitchFamily="2" charset="2"/>
              <a:buChar char="§"/>
            </a:pPr>
            <a:r>
              <a:rPr lang="tr-TR" altLang="tr-TR" dirty="0"/>
              <a:t>Aşı ve tedavisi kullanıcı tarafından uygulanabilen,</a:t>
            </a:r>
          </a:p>
          <a:p>
            <a:pPr>
              <a:lnSpc>
                <a:spcPct val="90000"/>
              </a:lnSpc>
              <a:buClr>
                <a:srgbClr val="006664"/>
              </a:buClr>
              <a:buFont typeface="Wingdings" panose="05000000000000000000" pitchFamily="2" charset="2"/>
              <a:buChar char="§"/>
            </a:pPr>
            <a:r>
              <a:rPr lang="tr-TR" altLang="tr-TR" dirty="0"/>
              <a:t>Kitleleri paniğe uğratma özelliği </a:t>
            </a:r>
            <a:r>
              <a:rPr lang="tr-TR" altLang="tr-TR" dirty="0"/>
              <a:t>olan</a:t>
            </a:r>
          </a:p>
          <a:p>
            <a:pPr marL="0" indent="0">
              <a:buNone/>
            </a:pPr>
            <a:endParaRPr lang="tr-TR" altLang="tr-TR" dirty="0"/>
          </a:p>
          <a:p>
            <a:pPr algn="ctr">
              <a:lnSpc>
                <a:spcPct val="90000"/>
              </a:lnSpc>
              <a:buFontTx/>
              <a:buNone/>
            </a:pPr>
            <a:r>
              <a:rPr lang="tr-TR" altLang="tr-TR" b="1" dirty="0">
                <a:solidFill>
                  <a:schemeClr val="accent5">
                    <a:lumMod val="50000"/>
                  </a:schemeClr>
                </a:solidFill>
              </a:rPr>
              <a:t>TÜM MİKROORGANİZMALAR SİLAH OLARAK KULLANILABİLİR.</a:t>
            </a:r>
            <a:endParaRPr lang="en-US" altLang="tr-TR" b="1" dirty="0">
              <a:solidFill>
                <a:schemeClr val="accent5">
                  <a:lumMod val="50000"/>
                </a:schemeClr>
              </a:solidFill>
            </a:endParaRPr>
          </a:p>
        </p:txBody>
      </p:sp>
      <p:pic>
        <p:nvPicPr>
          <p:cNvPr id="3"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1465545" y="383536"/>
            <a:ext cx="10146082" cy="1323439"/>
          </a:xfrm>
          <a:prstGeom prst="rect">
            <a:avLst/>
          </a:prstGeom>
          <a:noFill/>
        </p:spPr>
        <p:txBody>
          <a:bodyPr wrap="square" rtlCol="0">
            <a:spAutoFit/>
          </a:bodyPr>
          <a:lstStyle/>
          <a:p>
            <a:pPr algn="ctr"/>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Neden </a:t>
            </a:r>
            <a:r>
              <a:rPr lang="tr-TR" sz="40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Biyoterör</a:t>
            </a:r>
            <a:r>
              <a:rPr lang="tr-TR" sz="40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Ajanları Tercih Ediliyor?</a:t>
            </a:r>
            <a:endParaRPr lang="tr-TR" sz="40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054564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dissolve">
                                      <p:cBhvr>
                                        <p:cTn id="7" dur="500"/>
                                        <p:tgtEl>
                                          <p:spTgt spid="29698">
                                            <p:txEl>
                                              <p:pRg st="0" end="0"/>
                                            </p:txEl>
                                          </p:spTgt>
                                        </p:tgtEl>
                                      </p:cBhvr>
                                    </p:animEffect>
                                  </p:childTnLst>
                                </p:cTn>
                              </p:par>
                            </p:childTnLst>
                          </p:cTn>
                        </p:par>
                        <p:par>
                          <p:cTn id="8" fill="hold" nodeType="afterGroup">
                            <p:stCondLst>
                              <p:cond delay="1500"/>
                            </p:stCondLst>
                            <p:childTnLst>
                              <p:par>
                                <p:cTn id="9" presetID="9" presetClass="entr" presetSubtype="0" fill="hold" grpId="0" nodeType="afterEffect">
                                  <p:stCondLst>
                                    <p:cond delay="1000"/>
                                  </p:stCondLst>
                                  <p:childTnLst>
                                    <p:set>
                                      <p:cBhvr>
                                        <p:cTn id="10" dur="1" fill="hold">
                                          <p:stCondLst>
                                            <p:cond delay="0"/>
                                          </p:stCondLst>
                                        </p:cTn>
                                        <p:tgtEl>
                                          <p:spTgt spid="29698">
                                            <p:txEl>
                                              <p:pRg st="1" end="1"/>
                                            </p:txEl>
                                          </p:spTgt>
                                        </p:tgtEl>
                                        <p:attrNameLst>
                                          <p:attrName>style.visibility</p:attrName>
                                        </p:attrNameLst>
                                      </p:cBhvr>
                                      <p:to>
                                        <p:strVal val="visible"/>
                                      </p:to>
                                    </p:set>
                                    <p:animEffect transition="in" filter="dissolve">
                                      <p:cBhvr>
                                        <p:cTn id="11" dur="500"/>
                                        <p:tgtEl>
                                          <p:spTgt spid="29698">
                                            <p:txEl>
                                              <p:pRg st="1" end="1"/>
                                            </p:txEl>
                                          </p:spTgt>
                                        </p:tgtEl>
                                      </p:cBhvr>
                                    </p:animEffect>
                                  </p:childTnLst>
                                </p:cTn>
                              </p:par>
                            </p:childTnLst>
                          </p:cTn>
                        </p:par>
                        <p:par>
                          <p:cTn id="12" fill="hold" nodeType="afterGroup">
                            <p:stCondLst>
                              <p:cond delay="3000"/>
                            </p:stCondLst>
                            <p:childTnLst>
                              <p:par>
                                <p:cTn id="13" presetID="9" presetClass="entr" presetSubtype="0" fill="hold" grpId="0" nodeType="afterEffect">
                                  <p:stCondLst>
                                    <p:cond delay="1000"/>
                                  </p:stCondLst>
                                  <p:childTnLst>
                                    <p:set>
                                      <p:cBhvr>
                                        <p:cTn id="14" dur="1" fill="hold">
                                          <p:stCondLst>
                                            <p:cond delay="0"/>
                                          </p:stCondLst>
                                        </p:cTn>
                                        <p:tgtEl>
                                          <p:spTgt spid="29698">
                                            <p:txEl>
                                              <p:pRg st="2" end="2"/>
                                            </p:txEl>
                                          </p:spTgt>
                                        </p:tgtEl>
                                        <p:attrNameLst>
                                          <p:attrName>style.visibility</p:attrName>
                                        </p:attrNameLst>
                                      </p:cBhvr>
                                      <p:to>
                                        <p:strVal val="visible"/>
                                      </p:to>
                                    </p:set>
                                    <p:animEffect transition="in" filter="dissolve">
                                      <p:cBhvr>
                                        <p:cTn id="15" dur="500"/>
                                        <p:tgtEl>
                                          <p:spTgt spid="29698">
                                            <p:txEl>
                                              <p:pRg st="2" end="2"/>
                                            </p:txEl>
                                          </p:spTgt>
                                        </p:tgtEl>
                                      </p:cBhvr>
                                    </p:animEffect>
                                  </p:childTnLst>
                                </p:cTn>
                              </p:par>
                            </p:childTnLst>
                          </p:cTn>
                        </p:par>
                        <p:par>
                          <p:cTn id="16" fill="hold" nodeType="afterGroup">
                            <p:stCondLst>
                              <p:cond delay="4500"/>
                            </p:stCondLst>
                            <p:childTnLst>
                              <p:par>
                                <p:cTn id="17" presetID="9" presetClass="entr" presetSubtype="0" fill="hold" grpId="0" nodeType="afterEffect">
                                  <p:stCondLst>
                                    <p:cond delay="1000"/>
                                  </p:stCondLst>
                                  <p:childTnLst>
                                    <p:set>
                                      <p:cBhvr>
                                        <p:cTn id="18" dur="1" fill="hold">
                                          <p:stCondLst>
                                            <p:cond delay="0"/>
                                          </p:stCondLst>
                                        </p:cTn>
                                        <p:tgtEl>
                                          <p:spTgt spid="29698">
                                            <p:txEl>
                                              <p:pRg st="3" end="3"/>
                                            </p:txEl>
                                          </p:spTgt>
                                        </p:tgtEl>
                                        <p:attrNameLst>
                                          <p:attrName>style.visibility</p:attrName>
                                        </p:attrNameLst>
                                      </p:cBhvr>
                                      <p:to>
                                        <p:strVal val="visible"/>
                                      </p:to>
                                    </p:set>
                                    <p:animEffect transition="in" filter="dissolve">
                                      <p:cBhvr>
                                        <p:cTn id="19" dur="500"/>
                                        <p:tgtEl>
                                          <p:spTgt spid="29698">
                                            <p:txEl>
                                              <p:pRg st="3" end="3"/>
                                            </p:txEl>
                                          </p:spTgt>
                                        </p:tgtEl>
                                      </p:cBhvr>
                                    </p:animEffect>
                                  </p:childTnLst>
                                </p:cTn>
                              </p:par>
                            </p:childTnLst>
                          </p:cTn>
                        </p:par>
                        <p:par>
                          <p:cTn id="20" fill="hold" nodeType="afterGroup">
                            <p:stCondLst>
                              <p:cond delay="6000"/>
                            </p:stCondLst>
                            <p:childTnLst>
                              <p:par>
                                <p:cTn id="21" presetID="9" presetClass="entr" presetSubtype="0" fill="hold" grpId="0" nodeType="afterEffect">
                                  <p:stCondLst>
                                    <p:cond delay="1000"/>
                                  </p:stCondLst>
                                  <p:childTnLst>
                                    <p:set>
                                      <p:cBhvr>
                                        <p:cTn id="22" dur="1" fill="hold">
                                          <p:stCondLst>
                                            <p:cond delay="0"/>
                                          </p:stCondLst>
                                        </p:cTn>
                                        <p:tgtEl>
                                          <p:spTgt spid="29698">
                                            <p:txEl>
                                              <p:pRg st="4" end="4"/>
                                            </p:txEl>
                                          </p:spTgt>
                                        </p:tgtEl>
                                        <p:attrNameLst>
                                          <p:attrName>style.visibility</p:attrName>
                                        </p:attrNameLst>
                                      </p:cBhvr>
                                      <p:to>
                                        <p:strVal val="visible"/>
                                      </p:to>
                                    </p:set>
                                    <p:animEffect transition="in" filter="dissolve">
                                      <p:cBhvr>
                                        <p:cTn id="23" dur="500"/>
                                        <p:tgtEl>
                                          <p:spTgt spid="29698">
                                            <p:txEl>
                                              <p:pRg st="4" end="4"/>
                                            </p:txEl>
                                          </p:spTgt>
                                        </p:tgtEl>
                                      </p:cBhvr>
                                    </p:animEffect>
                                  </p:childTnLst>
                                </p:cTn>
                              </p:par>
                            </p:childTnLst>
                          </p:cTn>
                        </p:par>
                        <p:par>
                          <p:cTn id="24" fill="hold" nodeType="afterGroup">
                            <p:stCondLst>
                              <p:cond delay="7500"/>
                            </p:stCondLst>
                            <p:childTnLst>
                              <p:par>
                                <p:cTn id="25" presetID="9" presetClass="entr" presetSubtype="0" fill="hold" grpId="0" nodeType="afterEffect">
                                  <p:stCondLst>
                                    <p:cond delay="1000"/>
                                  </p:stCondLst>
                                  <p:childTnLst>
                                    <p:set>
                                      <p:cBhvr>
                                        <p:cTn id="26" dur="1" fill="hold">
                                          <p:stCondLst>
                                            <p:cond delay="0"/>
                                          </p:stCondLst>
                                        </p:cTn>
                                        <p:tgtEl>
                                          <p:spTgt spid="29698">
                                            <p:txEl>
                                              <p:pRg st="5" end="5"/>
                                            </p:txEl>
                                          </p:spTgt>
                                        </p:tgtEl>
                                        <p:attrNameLst>
                                          <p:attrName>style.visibility</p:attrName>
                                        </p:attrNameLst>
                                      </p:cBhvr>
                                      <p:to>
                                        <p:strVal val="visible"/>
                                      </p:to>
                                    </p:set>
                                    <p:animEffect transition="in" filter="dissolve">
                                      <p:cBhvr>
                                        <p:cTn id="27" dur="500"/>
                                        <p:tgtEl>
                                          <p:spTgt spid="29698">
                                            <p:txEl>
                                              <p:pRg st="5" end="5"/>
                                            </p:txEl>
                                          </p:spTgt>
                                        </p:tgtEl>
                                      </p:cBhvr>
                                    </p:animEffect>
                                  </p:childTnLst>
                                </p:cTn>
                              </p:par>
                            </p:childTnLst>
                          </p:cTn>
                        </p:par>
                        <p:par>
                          <p:cTn id="28" fill="hold" nodeType="afterGroup">
                            <p:stCondLst>
                              <p:cond delay="9000"/>
                            </p:stCondLst>
                            <p:childTnLst>
                              <p:par>
                                <p:cTn id="29" presetID="9" presetClass="entr" presetSubtype="0" fill="hold" grpId="0" nodeType="afterEffect">
                                  <p:stCondLst>
                                    <p:cond delay="1000"/>
                                  </p:stCondLst>
                                  <p:childTnLst>
                                    <p:set>
                                      <p:cBhvr>
                                        <p:cTn id="30" dur="1" fill="hold">
                                          <p:stCondLst>
                                            <p:cond delay="0"/>
                                          </p:stCondLst>
                                        </p:cTn>
                                        <p:tgtEl>
                                          <p:spTgt spid="29698">
                                            <p:txEl>
                                              <p:pRg st="6" end="6"/>
                                            </p:txEl>
                                          </p:spTgt>
                                        </p:tgtEl>
                                        <p:attrNameLst>
                                          <p:attrName>style.visibility</p:attrName>
                                        </p:attrNameLst>
                                      </p:cBhvr>
                                      <p:to>
                                        <p:strVal val="visible"/>
                                      </p:to>
                                    </p:set>
                                    <p:animEffect transition="in" filter="dissolve">
                                      <p:cBhvr>
                                        <p:cTn id="31" dur="500"/>
                                        <p:tgtEl>
                                          <p:spTgt spid="29698">
                                            <p:txEl>
                                              <p:pRg st="6" end="6"/>
                                            </p:txEl>
                                          </p:spTgt>
                                        </p:tgtEl>
                                      </p:cBhvr>
                                    </p:animEffect>
                                  </p:childTnLst>
                                </p:cTn>
                              </p:par>
                            </p:childTnLst>
                          </p:cTn>
                        </p:par>
                        <p:par>
                          <p:cTn id="32" fill="hold" nodeType="afterGroup">
                            <p:stCondLst>
                              <p:cond delay="10500"/>
                            </p:stCondLst>
                            <p:childTnLst>
                              <p:par>
                                <p:cTn id="33" presetID="9" presetClass="entr" presetSubtype="0" fill="hold" grpId="0" nodeType="afterEffect">
                                  <p:stCondLst>
                                    <p:cond delay="1000"/>
                                  </p:stCondLst>
                                  <p:childTnLst>
                                    <p:set>
                                      <p:cBhvr>
                                        <p:cTn id="34" dur="1" fill="hold">
                                          <p:stCondLst>
                                            <p:cond delay="0"/>
                                          </p:stCondLst>
                                        </p:cTn>
                                        <p:tgtEl>
                                          <p:spTgt spid="29698">
                                            <p:txEl>
                                              <p:pRg st="8" end="8"/>
                                            </p:txEl>
                                          </p:spTgt>
                                        </p:tgtEl>
                                        <p:attrNameLst>
                                          <p:attrName>style.visibility</p:attrName>
                                        </p:attrNameLst>
                                      </p:cBhvr>
                                      <p:to>
                                        <p:strVal val="visible"/>
                                      </p:to>
                                    </p:set>
                                    <p:animEffect transition="in" filter="dissolve">
                                      <p:cBhvr>
                                        <p:cTn id="35" dur="500"/>
                                        <p:tgtEl>
                                          <p:spTgt spid="2969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autoUpdateAnimBg="0" advAuto="100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446663" y="1062038"/>
            <a:ext cx="3647625" cy="800100"/>
          </a:xfrm>
          <a:ln>
            <a:solidFill>
              <a:schemeClr val="accent1"/>
            </a:solidFill>
            <a:miter lim="800000"/>
            <a:headEnd/>
            <a:tailEnd/>
          </a:ln>
        </p:spPr>
        <p:txBody>
          <a:bodyPr>
            <a:noAutofit/>
          </a:bodyPr>
          <a:lstStyle/>
          <a:p>
            <a:pPr marL="152400" indent="-152400"/>
            <a:r>
              <a:rPr lang="en-US" altLang="tr-TR" sz="3200" dirty="0"/>
              <a:t>  </a:t>
            </a:r>
            <a:r>
              <a:rPr lang="en-US" altLang="tr-TR" sz="3200" dirty="0" smtClean="0"/>
              <a:t>Gıda - </a:t>
            </a:r>
            <a:r>
              <a:rPr lang="en-US" altLang="tr-TR" sz="3200" dirty="0" err="1" smtClean="0"/>
              <a:t>terörist</a:t>
            </a:r>
            <a:r>
              <a:rPr lang="en-US" altLang="tr-TR" sz="3200" dirty="0" smtClean="0"/>
              <a:t> </a:t>
            </a:r>
            <a:r>
              <a:rPr lang="en-US" altLang="tr-TR" sz="3200" dirty="0" err="1" smtClean="0"/>
              <a:t>saldırıların</a:t>
            </a:r>
            <a:r>
              <a:rPr lang="en-US" altLang="tr-TR" sz="3200" dirty="0" smtClean="0"/>
              <a:t> </a:t>
            </a:r>
            <a:r>
              <a:rPr lang="en-US" altLang="tr-TR" sz="3200" dirty="0" err="1" smtClean="0"/>
              <a:t>hedefi</a:t>
            </a:r>
            <a:r>
              <a:rPr lang="en-US" altLang="tr-TR" sz="3200" dirty="0" smtClean="0"/>
              <a:t>?</a:t>
            </a:r>
            <a:endParaRPr lang="en-US" altLang="tr-TR" sz="3200" dirty="0"/>
          </a:p>
        </p:txBody>
      </p:sp>
      <p:sp>
        <p:nvSpPr>
          <p:cNvPr id="45059" name="Rectangle 3"/>
          <p:cNvSpPr>
            <a:spLocks noGrp="1" noChangeArrowheads="1"/>
          </p:cNvSpPr>
          <p:nvPr>
            <p:ph type="body" idx="1"/>
          </p:nvPr>
        </p:nvSpPr>
        <p:spPr>
          <a:xfrm>
            <a:off x="6916738" y="1055688"/>
            <a:ext cx="1674812" cy="800100"/>
          </a:xfrm>
          <a:noFill/>
          <a:ln/>
          <a:extLst>
            <a:ext uri="{91240B29-F687-4F45-9708-019B960494DF}">
              <a14:hiddenLine xmlns:a14="http://schemas.microsoft.com/office/drawing/2010/main" w="15875">
                <a:solidFill>
                  <a:schemeClr val="accent1"/>
                </a:solidFill>
                <a:miter lim="800000"/>
                <a:headEnd/>
                <a:tailEnd/>
              </a14:hiddenLine>
            </a:ext>
          </a:extLst>
        </p:spPr>
        <p:txBody>
          <a:bodyPr vert="horz" lIns="58601" tIns="58601" rIns="58601" bIns="58601" rtlCol="0" anchor="ctr">
            <a:normAutofit/>
          </a:bodyPr>
          <a:lstStyle/>
          <a:p>
            <a:pPr marL="233363" indent="-233363" algn="ctr"/>
            <a:r>
              <a:rPr lang="tr-TR" altLang="tr-TR" sz="2200" dirty="0" smtClean="0"/>
              <a:t>Evet</a:t>
            </a:r>
            <a:r>
              <a:rPr lang="en-US" altLang="tr-TR" sz="2200" dirty="0" smtClean="0"/>
              <a:t>, </a:t>
            </a:r>
            <a:r>
              <a:rPr lang="tr-TR" altLang="tr-TR" sz="2200" dirty="0" smtClean="0"/>
              <a:t>bu</a:t>
            </a:r>
            <a:r>
              <a:rPr lang="en-US" altLang="tr-TR" sz="2200" dirty="0" smtClean="0"/>
              <a:t>!</a:t>
            </a:r>
            <a:endParaRPr lang="en-US" altLang="tr-TR" sz="2200" dirty="0"/>
          </a:p>
        </p:txBody>
      </p:sp>
      <p:sp>
        <p:nvSpPr>
          <p:cNvPr id="45061" name="Rectangle 5"/>
          <p:cNvSpPr>
            <a:spLocks noChangeArrowheads="1"/>
          </p:cNvSpPr>
          <p:nvPr/>
        </p:nvSpPr>
        <p:spPr bwMode="auto">
          <a:xfrm>
            <a:off x="7104063" y="2482850"/>
            <a:ext cx="3346450" cy="347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611188" indent="-233363"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r>
              <a:rPr lang="tr-TR" altLang="tr-TR" sz="1300" dirty="0" smtClean="0"/>
              <a:t>Mevcut ve iyi çalışan birçok kontrol sistemine güvenebiliriz, örneğin:</a:t>
            </a:r>
          </a:p>
          <a:p>
            <a:endParaRPr lang="tr-TR" altLang="tr-TR" sz="1300" dirty="0" smtClean="0"/>
          </a:p>
          <a:p>
            <a:r>
              <a:rPr lang="tr-TR" altLang="tr-TR" sz="1300" dirty="0" smtClean="0"/>
              <a:t>  -İzleme programları</a:t>
            </a:r>
          </a:p>
          <a:p>
            <a:r>
              <a:rPr lang="tr-TR" altLang="tr-TR" sz="1300" dirty="0" smtClean="0"/>
              <a:t>  -</a:t>
            </a:r>
            <a:r>
              <a:rPr lang="tr-TR" altLang="tr-TR" sz="1300" dirty="0" err="1" smtClean="0"/>
              <a:t>Surveyans</a:t>
            </a:r>
            <a:r>
              <a:rPr lang="tr-TR" altLang="tr-TR" sz="1300" dirty="0" smtClean="0"/>
              <a:t> sistemleri</a:t>
            </a:r>
          </a:p>
          <a:p>
            <a:r>
              <a:rPr lang="tr-TR" altLang="tr-TR" sz="1300" dirty="0" smtClean="0"/>
              <a:t>  -İzlenebilir ürünler</a:t>
            </a:r>
          </a:p>
          <a:p>
            <a:r>
              <a:rPr lang="tr-TR" altLang="tr-TR" sz="1300" dirty="0" smtClean="0"/>
              <a:t>  -Gıda ithalat incelemeleri</a:t>
            </a:r>
          </a:p>
          <a:p>
            <a:r>
              <a:rPr lang="tr-TR" altLang="tr-TR" sz="1300" dirty="0" smtClean="0"/>
              <a:t>  -Ulusal salgın uyarısı sistemi</a:t>
            </a:r>
          </a:p>
          <a:p>
            <a:r>
              <a:rPr lang="tr-TR" altLang="tr-TR" sz="1300" dirty="0" smtClean="0"/>
              <a:t>  -Zehir kontrol merkezleri</a:t>
            </a:r>
          </a:p>
          <a:p>
            <a:r>
              <a:rPr lang="tr-TR" altLang="tr-TR" sz="1300" dirty="0" smtClean="0"/>
              <a:t>  -HACCP</a:t>
            </a:r>
            <a:endParaRPr lang="en-US" altLang="tr-TR" sz="1300" dirty="0"/>
          </a:p>
        </p:txBody>
      </p:sp>
      <p:sp>
        <p:nvSpPr>
          <p:cNvPr id="45062" name="Rectangle 6"/>
          <p:cNvSpPr>
            <a:spLocks noChangeArrowheads="1"/>
          </p:cNvSpPr>
          <p:nvPr/>
        </p:nvSpPr>
        <p:spPr bwMode="auto">
          <a:xfrm>
            <a:off x="1446663" y="2420938"/>
            <a:ext cx="3647625" cy="798512"/>
          </a:xfrm>
          <a:prstGeom prst="rect">
            <a:avLst/>
          </a:prstGeom>
          <a:noFill/>
          <a:ln w="158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611188" indent="-233363"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r>
              <a:rPr lang="en-US" altLang="tr-TR" sz="1800" dirty="0" smtClean="0">
                <a:solidFill>
                  <a:schemeClr val="tx2"/>
                </a:solidFill>
              </a:rPr>
              <a:t>Bu </a:t>
            </a:r>
            <a:r>
              <a:rPr lang="en-US" altLang="tr-TR" sz="1800" dirty="0" err="1" smtClean="0">
                <a:solidFill>
                  <a:schemeClr val="tx2"/>
                </a:solidFill>
              </a:rPr>
              <a:t>tehdide</a:t>
            </a:r>
            <a:r>
              <a:rPr lang="en-US" altLang="tr-TR" sz="1800" dirty="0" smtClean="0">
                <a:solidFill>
                  <a:schemeClr val="tx2"/>
                </a:solidFill>
              </a:rPr>
              <a:t> </a:t>
            </a:r>
            <a:r>
              <a:rPr lang="en-US" altLang="tr-TR" sz="1800" dirty="0" err="1" smtClean="0">
                <a:solidFill>
                  <a:schemeClr val="tx2"/>
                </a:solidFill>
              </a:rPr>
              <a:t>nasıl</a:t>
            </a:r>
            <a:r>
              <a:rPr lang="en-US" altLang="tr-TR" sz="1800" dirty="0" smtClean="0">
                <a:solidFill>
                  <a:schemeClr val="tx2"/>
                </a:solidFill>
              </a:rPr>
              <a:t> </a:t>
            </a:r>
            <a:r>
              <a:rPr lang="en-US" altLang="tr-TR" sz="1800" dirty="0" err="1" smtClean="0">
                <a:solidFill>
                  <a:schemeClr val="tx2"/>
                </a:solidFill>
              </a:rPr>
              <a:t>karşı</a:t>
            </a:r>
            <a:r>
              <a:rPr lang="en-US" altLang="tr-TR" sz="1800" dirty="0" smtClean="0">
                <a:solidFill>
                  <a:schemeClr val="tx2"/>
                </a:solidFill>
              </a:rPr>
              <a:t> </a:t>
            </a:r>
            <a:r>
              <a:rPr lang="en-US" altLang="tr-TR" sz="1800" dirty="0" err="1" smtClean="0">
                <a:solidFill>
                  <a:schemeClr val="tx2"/>
                </a:solidFill>
              </a:rPr>
              <a:t>koyabiliriz</a:t>
            </a:r>
            <a:r>
              <a:rPr lang="en-US" altLang="tr-TR" sz="1800" dirty="0" smtClean="0">
                <a:solidFill>
                  <a:schemeClr val="tx2"/>
                </a:solidFill>
              </a:rPr>
              <a:t>?</a:t>
            </a:r>
            <a:endParaRPr lang="en-US" altLang="tr-TR" sz="1800" dirty="0">
              <a:solidFill>
                <a:schemeClr val="tx2"/>
              </a:solidFill>
            </a:endParaRPr>
          </a:p>
        </p:txBody>
      </p:sp>
      <p:sp>
        <p:nvSpPr>
          <p:cNvPr id="45064" name="AutoShape 8"/>
          <p:cNvSpPr>
            <a:spLocks noChangeArrowheads="1"/>
          </p:cNvSpPr>
          <p:nvPr/>
        </p:nvSpPr>
        <p:spPr bwMode="auto">
          <a:xfrm>
            <a:off x="5676901" y="2482850"/>
            <a:ext cx="1116013" cy="558800"/>
          </a:xfrm>
          <a:prstGeom prst="rightArrow">
            <a:avLst>
              <a:gd name="adj1" fmla="val 50000"/>
              <a:gd name="adj2" fmla="val 4992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5" name="AutoShape 9"/>
          <p:cNvSpPr>
            <a:spLocks noChangeArrowheads="1"/>
          </p:cNvSpPr>
          <p:nvPr/>
        </p:nvSpPr>
        <p:spPr bwMode="auto">
          <a:xfrm>
            <a:off x="5676901" y="1208088"/>
            <a:ext cx="1116013" cy="558800"/>
          </a:xfrm>
          <a:prstGeom prst="rightArrow">
            <a:avLst>
              <a:gd name="adj1" fmla="val 50000"/>
              <a:gd name="adj2" fmla="val 4992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8"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295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Grp="1" noChangeArrowheads="1"/>
          </p:cNvSpPr>
          <p:nvPr>
            <p:ph type="title"/>
          </p:nvPr>
        </p:nvSpPr>
        <p:spPr>
          <a:xfrm>
            <a:off x="1895476" y="185739"/>
            <a:ext cx="10100906" cy="650875"/>
          </a:xfrm>
        </p:spPr>
        <p:txBody>
          <a:bodyPr>
            <a:noAutofit/>
          </a:bodyPr>
          <a:lstStyle/>
          <a:p>
            <a:pPr algn="ctr"/>
            <a:r>
              <a:rPr lang="tr-TR" altLang="tr-TR" sz="3200" b="1" dirty="0" err="1">
                <a:solidFill>
                  <a:srgbClr val="0000FF"/>
                </a:solidFill>
                <a:latin typeface="Tahoma" panose="020B0604030504040204" pitchFamily="34" charset="0"/>
                <a:ea typeface="Tahoma" panose="020B0604030504040204" pitchFamily="34" charset="0"/>
                <a:cs typeface="Tahoma" panose="020B0604030504040204" pitchFamily="34" charset="0"/>
              </a:rPr>
              <a:t>B</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iyolojik</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veya</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K</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imyasal</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S</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ilahlar</a:t>
            </a:r>
            <a:r>
              <a:rPr lang="tr-TR"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Hangi</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T</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ür</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Y</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iyecek</a:t>
            </a:r>
            <a:r>
              <a:rPr lang="tr-TR"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ler</a:t>
            </a:r>
            <a:r>
              <a:rPr lang="tr-TR" altLang="tr-TR" sz="3200" b="1" dirty="0">
                <a:solidFill>
                  <a:srgbClr val="0000FF"/>
                </a:solidFill>
                <a:latin typeface="Tahoma" panose="020B0604030504040204" pitchFamily="34" charset="0"/>
                <a:ea typeface="Tahoma" panose="020B0604030504040204" pitchFamily="34" charset="0"/>
                <a:cs typeface="Tahoma" panose="020B0604030504040204" pitchFamily="34" charset="0"/>
              </a:rPr>
              <a:t>,</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altLang="tr-TR" sz="3200" b="1" dirty="0" err="1">
                <a:solidFill>
                  <a:srgbClr val="0000FF"/>
                </a:solidFill>
                <a:latin typeface="Tahoma" panose="020B0604030504040204" pitchFamily="34" charset="0"/>
                <a:ea typeface="Tahoma" panose="020B0604030504040204" pitchFamily="34" charset="0"/>
                <a:cs typeface="Tahoma" panose="020B0604030504040204" pitchFamily="34" charset="0"/>
              </a:rPr>
              <a:t>Ö</a:t>
            </a:r>
            <a:r>
              <a:rPr lang="en-US" altLang="tr-TR" sz="32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zellikle</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Risklidir</a:t>
            </a:r>
            <a:r>
              <a:rPr lang="en-US" altLang="tr-TR" sz="3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a:t>
            </a:r>
            <a:endParaRPr lang="en-US" altLang="tr-TR" sz="32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2773" name="Oval 1029"/>
          <p:cNvSpPr>
            <a:spLocks noChangeArrowheads="1"/>
          </p:cNvSpPr>
          <p:nvPr/>
        </p:nvSpPr>
        <p:spPr bwMode="auto">
          <a:xfrm>
            <a:off x="4748213" y="3041651"/>
            <a:ext cx="927100" cy="8921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423" tIns="37212" rIns="74423" bIns="37212" anchor="ct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600" b="1" dirty="0" smtClean="0">
                <a:solidFill>
                  <a:schemeClr val="bg1"/>
                </a:solidFill>
              </a:rPr>
              <a:t>Gıdalar</a:t>
            </a:r>
            <a:endParaRPr lang="en-US" altLang="tr-TR" sz="1600" dirty="0"/>
          </a:p>
        </p:txBody>
      </p:sp>
      <p:sp>
        <p:nvSpPr>
          <p:cNvPr id="32774" name="Oval 1030"/>
          <p:cNvSpPr>
            <a:spLocks noChangeArrowheads="1"/>
          </p:cNvSpPr>
          <p:nvPr/>
        </p:nvSpPr>
        <p:spPr bwMode="auto">
          <a:xfrm>
            <a:off x="6359526" y="2979739"/>
            <a:ext cx="962025" cy="89217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423" tIns="37212" rIns="74423" bIns="37212" anchor="ct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tr-TR" sz="1600" b="1" dirty="0" smtClean="0">
                <a:solidFill>
                  <a:schemeClr val="bg1"/>
                </a:solidFill>
              </a:rPr>
              <a:t>A</a:t>
            </a:r>
            <a:r>
              <a:rPr lang="tr-TR" altLang="tr-TR" sz="1600" b="1" dirty="0" err="1" smtClean="0">
                <a:solidFill>
                  <a:schemeClr val="bg1"/>
                </a:solidFill>
              </a:rPr>
              <a:t>ja</a:t>
            </a:r>
            <a:r>
              <a:rPr lang="en-US" altLang="tr-TR" sz="1600" b="1" dirty="0" smtClean="0">
                <a:solidFill>
                  <a:schemeClr val="bg1"/>
                </a:solidFill>
              </a:rPr>
              <a:t>n</a:t>
            </a:r>
            <a:r>
              <a:rPr lang="tr-TR" altLang="tr-TR" sz="1600" b="1" dirty="0" err="1" smtClean="0">
                <a:solidFill>
                  <a:schemeClr val="bg1"/>
                </a:solidFill>
              </a:rPr>
              <a:t>lar</a:t>
            </a:r>
            <a:endParaRPr lang="en-US" altLang="tr-TR" sz="1600" dirty="0">
              <a:latin typeface="Times New Roman" panose="02020603050405020304" pitchFamily="18" charset="0"/>
            </a:endParaRPr>
          </a:p>
        </p:txBody>
      </p:sp>
      <p:sp>
        <p:nvSpPr>
          <p:cNvPr id="32777" name="Rectangle 1033"/>
          <p:cNvSpPr>
            <a:spLocks noChangeArrowheads="1"/>
          </p:cNvSpPr>
          <p:nvPr/>
        </p:nvSpPr>
        <p:spPr bwMode="auto">
          <a:xfrm>
            <a:off x="1709738" y="4157663"/>
            <a:ext cx="2170112" cy="518456"/>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tr-TR" altLang="tr-TR" sz="1300" dirty="0" err="1"/>
              <a:t>Y</a:t>
            </a:r>
            <a:r>
              <a:rPr lang="en-US" altLang="tr-TR" sz="1300" dirty="0" err="1" smtClean="0"/>
              <a:t>üksek</a:t>
            </a:r>
            <a:r>
              <a:rPr lang="en-US" altLang="tr-TR" sz="1300" dirty="0" smtClean="0"/>
              <a:t> </a:t>
            </a:r>
            <a:r>
              <a:rPr lang="en-US" altLang="tr-TR" sz="1300" dirty="0" err="1" smtClean="0"/>
              <a:t>tüketim</a:t>
            </a:r>
            <a:r>
              <a:rPr lang="en-US" altLang="tr-TR" sz="1300" dirty="0" smtClean="0"/>
              <a:t> </a:t>
            </a:r>
            <a:r>
              <a:rPr lang="en-US" altLang="tr-TR" sz="1300" dirty="0" err="1" smtClean="0"/>
              <a:t>yüzdesi</a:t>
            </a:r>
            <a:r>
              <a:rPr lang="en-US" altLang="tr-TR" sz="1300" dirty="0" smtClean="0"/>
              <a:t> </a:t>
            </a:r>
            <a:r>
              <a:rPr lang="en-US" altLang="tr-TR" sz="1300" dirty="0" err="1" smtClean="0"/>
              <a:t>ve</a:t>
            </a:r>
            <a:r>
              <a:rPr lang="en-US" altLang="tr-TR" sz="1300" dirty="0" smtClean="0"/>
              <a:t> </a:t>
            </a:r>
            <a:r>
              <a:rPr lang="en-US" altLang="tr-TR" sz="1300" dirty="0" err="1" smtClean="0"/>
              <a:t>geniş</a:t>
            </a:r>
            <a:r>
              <a:rPr lang="en-US" altLang="tr-TR" sz="1300" dirty="0" smtClean="0"/>
              <a:t> </a:t>
            </a:r>
            <a:r>
              <a:rPr lang="en-US" altLang="tr-TR" sz="1300" dirty="0" err="1" smtClean="0"/>
              <a:t>bir</a:t>
            </a:r>
            <a:r>
              <a:rPr lang="en-US" altLang="tr-TR" sz="1300" dirty="0" smtClean="0"/>
              <a:t> </a:t>
            </a:r>
            <a:r>
              <a:rPr lang="en-US" altLang="tr-TR" sz="1300" dirty="0" err="1" smtClean="0"/>
              <a:t>dağıtım</a:t>
            </a:r>
            <a:endParaRPr lang="en-US" altLang="tr-TR" sz="1300" dirty="0"/>
          </a:p>
        </p:txBody>
      </p:sp>
      <p:sp>
        <p:nvSpPr>
          <p:cNvPr id="32778" name="Rectangle 1034"/>
          <p:cNvSpPr>
            <a:spLocks noChangeArrowheads="1"/>
          </p:cNvSpPr>
          <p:nvPr/>
        </p:nvSpPr>
        <p:spPr bwMode="auto">
          <a:xfrm>
            <a:off x="1709739" y="2420939"/>
            <a:ext cx="2232025" cy="530225"/>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en-US" altLang="tr-TR" sz="1300" dirty="0" err="1" smtClean="0"/>
              <a:t>depolanan</a:t>
            </a:r>
            <a:r>
              <a:rPr lang="en-US" altLang="tr-TR" sz="1300" dirty="0" smtClean="0"/>
              <a:t> </a:t>
            </a:r>
            <a:r>
              <a:rPr lang="en-US" altLang="tr-TR" sz="1300" dirty="0" err="1" smtClean="0"/>
              <a:t>veya</a:t>
            </a:r>
            <a:r>
              <a:rPr lang="en-US" altLang="tr-TR" sz="1300" dirty="0" smtClean="0"/>
              <a:t> </a:t>
            </a:r>
            <a:r>
              <a:rPr lang="en-US" altLang="tr-TR" sz="1300" dirty="0" err="1" smtClean="0"/>
              <a:t>toplu</a:t>
            </a:r>
            <a:r>
              <a:rPr lang="en-US" altLang="tr-TR" sz="1300" dirty="0" smtClean="0"/>
              <a:t> </a:t>
            </a:r>
            <a:r>
              <a:rPr lang="en-US" altLang="tr-TR" sz="1300" dirty="0" err="1" smtClean="0"/>
              <a:t>olarak</a:t>
            </a:r>
            <a:r>
              <a:rPr lang="en-US" altLang="tr-TR" sz="1300" dirty="0" smtClean="0"/>
              <a:t> </a:t>
            </a:r>
            <a:r>
              <a:rPr lang="en-US" altLang="tr-TR" sz="1300" dirty="0" err="1" smtClean="0"/>
              <a:t>taşınan</a:t>
            </a:r>
            <a:r>
              <a:rPr lang="en-US" altLang="tr-TR" sz="1300" dirty="0" smtClean="0"/>
              <a:t> </a:t>
            </a:r>
            <a:r>
              <a:rPr lang="en-US" altLang="tr-TR" sz="1300" dirty="0" err="1" smtClean="0"/>
              <a:t>gıda</a:t>
            </a:r>
            <a:endParaRPr lang="en-US" altLang="tr-TR" sz="1300" dirty="0"/>
          </a:p>
        </p:txBody>
      </p:sp>
      <p:sp>
        <p:nvSpPr>
          <p:cNvPr id="32779" name="Rectangle 1035"/>
          <p:cNvSpPr>
            <a:spLocks noChangeArrowheads="1"/>
          </p:cNvSpPr>
          <p:nvPr/>
        </p:nvSpPr>
        <p:spPr bwMode="auto">
          <a:xfrm>
            <a:off x="2763838" y="1179513"/>
            <a:ext cx="2851150" cy="728662"/>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en-US" altLang="tr-TR" sz="1300" dirty="0" err="1" smtClean="0"/>
              <a:t>Patojen</a:t>
            </a:r>
            <a:r>
              <a:rPr lang="en-US" altLang="tr-TR" sz="1300" dirty="0" smtClean="0"/>
              <a:t> </a:t>
            </a:r>
            <a:r>
              <a:rPr lang="en-US" altLang="tr-TR" sz="1300" dirty="0" err="1" smtClean="0"/>
              <a:t>maddelere</a:t>
            </a:r>
            <a:r>
              <a:rPr lang="en-US" altLang="tr-TR" sz="1300" dirty="0" smtClean="0"/>
              <a:t> </a:t>
            </a:r>
            <a:r>
              <a:rPr lang="en-US" altLang="tr-TR" sz="1300" dirty="0" err="1" smtClean="0"/>
              <a:t>etki</a:t>
            </a:r>
            <a:r>
              <a:rPr lang="en-US" altLang="tr-TR" sz="1300" dirty="0" smtClean="0"/>
              <a:t> </a:t>
            </a:r>
            <a:r>
              <a:rPr lang="en-US" altLang="tr-TR" sz="1300" dirty="0" err="1" smtClean="0"/>
              <a:t>eden</a:t>
            </a:r>
            <a:r>
              <a:rPr lang="en-US" altLang="tr-TR" sz="1300" dirty="0" smtClean="0"/>
              <a:t> </a:t>
            </a:r>
            <a:r>
              <a:rPr lang="en-US" altLang="tr-TR" sz="1300" dirty="0" err="1" smtClean="0"/>
              <a:t>üretim</a:t>
            </a:r>
            <a:r>
              <a:rPr lang="en-US" altLang="tr-TR" sz="1300" dirty="0" smtClean="0"/>
              <a:t> </a:t>
            </a:r>
            <a:r>
              <a:rPr lang="en-US" altLang="tr-TR" sz="1300" dirty="0" err="1" smtClean="0"/>
              <a:t>prosesleri</a:t>
            </a:r>
            <a:r>
              <a:rPr lang="en-US" altLang="tr-TR" sz="1300" dirty="0" smtClean="0"/>
              <a:t> </a:t>
            </a:r>
            <a:r>
              <a:rPr lang="en-US" altLang="tr-TR" sz="1300" dirty="0" err="1" smtClean="0"/>
              <a:t>olmayan</a:t>
            </a:r>
            <a:r>
              <a:rPr lang="en-US" altLang="tr-TR" sz="1300" dirty="0" smtClean="0"/>
              <a:t> </a:t>
            </a:r>
            <a:r>
              <a:rPr lang="en-US" altLang="tr-TR" sz="1300" dirty="0" err="1" smtClean="0"/>
              <a:t>çiğ</a:t>
            </a:r>
            <a:r>
              <a:rPr lang="en-US" altLang="tr-TR" sz="1300" dirty="0" smtClean="0"/>
              <a:t> </a:t>
            </a:r>
            <a:r>
              <a:rPr lang="en-US" altLang="tr-TR" sz="1300" dirty="0" err="1" smtClean="0"/>
              <a:t>yiyecekler</a:t>
            </a:r>
            <a:r>
              <a:rPr lang="en-US" altLang="tr-TR" sz="1300" dirty="0" smtClean="0"/>
              <a:t> </a:t>
            </a:r>
            <a:r>
              <a:rPr lang="en-US" altLang="tr-TR" sz="1300" dirty="0" err="1" smtClean="0"/>
              <a:t>veya</a:t>
            </a:r>
            <a:r>
              <a:rPr lang="en-US" altLang="tr-TR" sz="1300" dirty="0" smtClean="0"/>
              <a:t> </a:t>
            </a:r>
            <a:r>
              <a:rPr lang="en-US" altLang="tr-TR" sz="1300" dirty="0" err="1" smtClean="0"/>
              <a:t>gıdalar</a:t>
            </a:r>
            <a:endParaRPr lang="en-US" altLang="tr-TR" sz="1300" dirty="0"/>
          </a:p>
        </p:txBody>
      </p:sp>
      <p:sp>
        <p:nvSpPr>
          <p:cNvPr id="32786" name="Rectangle 1042"/>
          <p:cNvSpPr>
            <a:spLocks noChangeArrowheads="1"/>
          </p:cNvSpPr>
          <p:nvPr/>
        </p:nvSpPr>
        <p:spPr bwMode="auto">
          <a:xfrm>
            <a:off x="7661275" y="3103563"/>
            <a:ext cx="2789238" cy="728662"/>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en-US" altLang="tr-TR" sz="1300" dirty="0" err="1" smtClean="0"/>
              <a:t>Mevcut</a:t>
            </a:r>
            <a:r>
              <a:rPr lang="en-US" altLang="tr-TR" sz="1300" dirty="0" smtClean="0"/>
              <a:t> </a:t>
            </a:r>
            <a:r>
              <a:rPr lang="en-US" altLang="tr-TR" sz="1300" dirty="0" err="1" smtClean="0"/>
              <a:t>kontrol</a:t>
            </a:r>
            <a:r>
              <a:rPr lang="en-US" altLang="tr-TR" sz="1300" dirty="0" smtClean="0"/>
              <a:t> </a:t>
            </a:r>
            <a:r>
              <a:rPr lang="en-US" altLang="tr-TR" sz="1300" dirty="0" err="1" smtClean="0"/>
              <a:t>sistemlerini</a:t>
            </a:r>
            <a:r>
              <a:rPr lang="en-US" altLang="tr-TR" sz="1300" dirty="0" smtClean="0"/>
              <a:t> </a:t>
            </a:r>
            <a:r>
              <a:rPr lang="en-US" altLang="tr-TR" sz="1300" dirty="0" err="1" smtClean="0"/>
              <a:t>başarısız</a:t>
            </a:r>
            <a:r>
              <a:rPr lang="en-US" altLang="tr-TR" sz="1300" dirty="0" smtClean="0"/>
              <a:t> </a:t>
            </a:r>
            <a:r>
              <a:rPr lang="en-US" altLang="tr-TR" sz="1300" dirty="0" err="1" smtClean="0"/>
              <a:t>olan</a:t>
            </a:r>
            <a:r>
              <a:rPr lang="en-US" altLang="tr-TR" sz="1300" dirty="0" smtClean="0"/>
              <a:t> </a:t>
            </a:r>
            <a:r>
              <a:rPr lang="en-US" altLang="tr-TR" sz="1300" dirty="0" err="1" smtClean="0"/>
              <a:t>beklenmedik</a:t>
            </a:r>
            <a:r>
              <a:rPr lang="en-US" altLang="tr-TR" sz="1300" dirty="0" smtClean="0"/>
              <a:t> </a:t>
            </a:r>
            <a:r>
              <a:rPr lang="en-US" altLang="tr-TR" sz="1300" dirty="0" err="1" smtClean="0"/>
              <a:t>gıdalardaki</a:t>
            </a:r>
            <a:r>
              <a:rPr lang="en-US" altLang="tr-TR" sz="1300" dirty="0" smtClean="0"/>
              <a:t> </a:t>
            </a:r>
            <a:r>
              <a:rPr lang="en-US" altLang="tr-TR" sz="1300" dirty="0" err="1" smtClean="0"/>
              <a:t>beklenmedik</a:t>
            </a:r>
            <a:r>
              <a:rPr lang="en-US" altLang="tr-TR" sz="1300" dirty="0" smtClean="0"/>
              <a:t> </a:t>
            </a:r>
            <a:r>
              <a:rPr lang="en-US" altLang="tr-TR" sz="1300" dirty="0" err="1" smtClean="0"/>
              <a:t>ajanlar</a:t>
            </a:r>
            <a:endParaRPr lang="en-US" altLang="tr-TR" sz="1300" dirty="0"/>
          </a:p>
        </p:txBody>
      </p:sp>
      <p:sp>
        <p:nvSpPr>
          <p:cNvPr id="32787" name="Rectangle 1043"/>
          <p:cNvSpPr>
            <a:spLocks noChangeArrowheads="1"/>
          </p:cNvSpPr>
          <p:nvPr/>
        </p:nvSpPr>
        <p:spPr bwMode="auto">
          <a:xfrm>
            <a:off x="6049964" y="1179514"/>
            <a:ext cx="1673225" cy="530225"/>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tr-TR" altLang="tr-TR" sz="1300" dirty="0" smtClean="0"/>
              <a:t>D</a:t>
            </a:r>
            <a:r>
              <a:rPr lang="en-US" altLang="tr-TR" sz="1300" dirty="0" err="1" smtClean="0"/>
              <a:t>engeli</a:t>
            </a:r>
            <a:r>
              <a:rPr lang="en-US" altLang="tr-TR" sz="1300" dirty="0" smtClean="0"/>
              <a:t> </a:t>
            </a:r>
            <a:r>
              <a:rPr lang="en-US" altLang="tr-TR" sz="1300" dirty="0" err="1" smtClean="0"/>
              <a:t>maddeler</a:t>
            </a:r>
            <a:r>
              <a:rPr lang="en-US" altLang="tr-TR" sz="1300" dirty="0" smtClean="0"/>
              <a:t> (</a:t>
            </a:r>
            <a:r>
              <a:rPr lang="en-US" altLang="tr-TR" sz="1300" dirty="0" err="1" smtClean="0"/>
              <a:t>örn</a:t>
            </a:r>
            <a:r>
              <a:rPr lang="en-US" altLang="tr-TR" sz="1300" dirty="0" smtClean="0"/>
              <a:t>. </a:t>
            </a:r>
            <a:r>
              <a:rPr lang="en-US" altLang="tr-TR" sz="1300" dirty="0" err="1" smtClean="0"/>
              <a:t>ısı</a:t>
            </a:r>
            <a:r>
              <a:rPr lang="en-US" altLang="tr-TR" sz="1300" dirty="0" smtClean="0"/>
              <a:t>, pH </a:t>
            </a:r>
            <a:r>
              <a:rPr lang="en-US" altLang="tr-TR" sz="1300" dirty="0" err="1" smtClean="0"/>
              <a:t>değeri</a:t>
            </a:r>
            <a:r>
              <a:rPr lang="en-US" altLang="tr-TR" sz="1300" dirty="0" smtClean="0"/>
              <a:t>)</a:t>
            </a:r>
            <a:endParaRPr lang="en-US" altLang="tr-TR" sz="1300" dirty="0"/>
          </a:p>
        </p:txBody>
      </p:sp>
      <p:sp>
        <p:nvSpPr>
          <p:cNvPr id="32788" name="Rectangle 1044"/>
          <p:cNvSpPr>
            <a:spLocks noChangeArrowheads="1"/>
          </p:cNvSpPr>
          <p:nvPr/>
        </p:nvSpPr>
        <p:spPr bwMode="auto">
          <a:xfrm>
            <a:off x="7599363" y="4095750"/>
            <a:ext cx="2851150" cy="1478719"/>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marL="190500" indent="-190500" defTabSz="744538">
              <a:spcBef>
                <a:spcPct val="20000"/>
              </a:spcBef>
              <a:defRPr sz="1600">
                <a:solidFill>
                  <a:schemeClr val="tx1"/>
                </a:solidFill>
                <a:latin typeface="Arial" panose="020B0604020202020204" pitchFamily="34" charset="0"/>
                <a:cs typeface="Arial" panose="020B0604020202020204" pitchFamily="34" charset="0"/>
              </a:defRPr>
            </a:lvl1pPr>
            <a:lvl2pPr marL="550863" indent="-233363"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r>
              <a:rPr lang="tr-TR" altLang="tr-TR" sz="1300" dirty="0" smtClean="0"/>
              <a:t>HSGM</a:t>
            </a:r>
            <a:r>
              <a:rPr lang="en-US" altLang="tr-TR" sz="1300" dirty="0" smtClean="0"/>
              <a:t> - Bina </a:t>
            </a:r>
            <a:r>
              <a:rPr lang="en-US" altLang="tr-TR" sz="1300" dirty="0" err="1" smtClean="0"/>
              <a:t>tehlike</a:t>
            </a:r>
            <a:r>
              <a:rPr lang="en-US" altLang="tr-TR" sz="1300" dirty="0" smtClean="0"/>
              <a:t> </a:t>
            </a:r>
            <a:r>
              <a:rPr lang="en-US" altLang="tr-TR" sz="1300" dirty="0" err="1" smtClean="0"/>
              <a:t>kategorileri</a:t>
            </a:r>
            <a:r>
              <a:rPr lang="en-US" altLang="tr-TR" sz="1300" dirty="0" smtClean="0"/>
              <a:t> </a:t>
            </a:r>
            <a:r>
              <a:rPr lang="en-US" altLang="tr-TR" sz="1300" dirty="0" err="1" smtClean="0"/>
              <a:t>için</a:t>
            </a:r>
            <a:r>
              <a:rPr lang="en-US" altLang="tr-TR" sz="1300" dirty="0" smtClean="0"/>
              <a:t> </a:t>
            </a:r>
            <a:r>
              <a:rPr lang="en-US" altLang="tr-TR" sz="1300" dirty="0" err="1" smtClean="0"/>
              <a:t>kriterler</a:t>
            </a:r>
            <a:r>
              <a:rPr lang="en-US" altLang="tr-TR" sz="1300" dirty="0" smtClean="0"/>
              <a:t>:</a:t>
            </a:r>
          </a:p>
          <a:p>
            <a:r>
              <a:rPr lang="en-US" altLang="tr-TR" sz="1300" dirty="0" err="1" smtClean="0"/>
              <a:t>üretim</a:t>
            </a:r>
            <a:r>
              <a:rPr lang="en-US" altLang="tr-TR" sz="1300" dirty="0" smtClean="0"/>
              <a:t> </a:t>
            </a:r>
            <a:r>
              <a:rPr lang="en-US" altLang="tr-TR" sz="1300" dirty="0" err="1" smtClean="0"/>
              <a:t>imkanı</a:t>
            </a:r>
            <a:endParaRPr lang="en-US" altLang="tr-TR" sz="1300" dirty="0" smtClean="0"/>
          </a:p>
          <a:p>
            <a:r>
              <a:rPr lang="en-US" altLang="tr-TR" sz="1300" dirty="0" err="1" smtClean="0"/>
              <a:t>onları</a:t>
            </a:r>
            <a:r>
              <a:rPr lang="en-US" altLang="tr-TR" sz="1300" dirty="0" smtClean="0"/>
              <a:t> </a:t>
            </a:r>
            <a:r>
              <a:rPr lang="en-US" altLang="tr-TR" sz="1300" dirty="0" err="1" smtClean="0"/>
              <a:t>dışarı</a:t>
            </a:r>
            <a:r>
              <a:rPr lang="en-US" altLang="tr-TR" sz="1300" dirty="0" smtClean="0"/>
              <a:t> </a:t>
            </a:r>
            <a:r>
              <a:rPr lang="en-US" altLang="tr-TR" sz="1300" dirty="0" err="1" smtClean="0"/>
              <a:t>çıkarma</a:t>
            </a:r>
            <a:r>
              <a:rPr lang="en-US" altLang="tr-TR" sz="1300" dirty="0" smtClean="0"/>
              <a:t> </a:t>
            </a:r>
            <a:r>
              <a:rPr lang="en-US" altLang="tr-TR" sz="1300" dirty="0" err="1" smtClean="0"/>
              <a:t>imkânları</a:t>
            </a:r>
            <a:endParaRPr lang="en-US" altLang="tr-TR" sz="1300" dirty="0" smtClean="0"/>
          </a:p>
          <a:p>
            <a:r>
              <a:rPr lang="en-US" altLang="tr-TR" sz="1300" dirty="0" err="1" smtClean="0"/>
              <a:t>insan-insan</a:t>
            </a:r>
            <a:r>
              <a:rPr lang="en-US" altLang="tr-TR" sz="1300" dirty="0" smtClean="0"/>
              <a:t> </a:t>
            </a:r>
            <a:r>
              <a:rPr lang="en-US" altLang="tr-TR" sz="1300" dirty="0" err="1" smtClean="0"/>
              <a:t>iletim</a:t>
            </a:r>
            <a:r>
              <a:rPr lang="en-US" altLang="tr-TR" sz="1300" dirty="0" smtClean="0"/>
              <a:t> </a:t>
            </a:r>
            <a:r>
              <a:rPr lang="en-US" altLang="tr-TR" sz="1300" dirty="0" err="1" smtClean="0"/>
              <a:t>olasılıkları</a:t>
            </a:r>
            <a:endParaRPr lang="en-US" altLang="tr-TR" sz="1300" dirty="0" smtClean="0"/>
          </a:p>
          <a:p>
            <a:r>
              <a:rPr lang="en-US" altLang="tr-TR" sz="1300" dirty="0" err="1" smtClean="0"/>
              <a:t>morbidite</a:t>
            </a:r>
            <a:r>
              <a:rPr lang="en-US" altLang="tr-TR" sz="1300" dirty="0" smtClean="0"/>
              <a:t> </a:t>
            </a:r>
            <a:r>
              <a:rPr lang="en-US" altLang="tr-TR" sz="1300" dirty="0" err="1" smtClean="0"/>
              <a:t>ve</a:t>
            </a:r>
            <a:r>
              <a:rPr lang="en-US" altLang="tr-TR" sz="1300" dirty="0" smtClean="0"/>
              <a:t> </a:t>
            </a:r>
            <a:r>
              <a:rPr lang="en-US" altLang="tr-TR" sz="1300" dirty="0" err="1" smtClean="0"/>
              <a:t>mortalite</a:t>
            </a:r>
            <a:endParaRPr lang="en-US" altLang="tr-TR" sz="1200" dirty="0"/>
          </a:p>
        </p:txBody>
      </p:sp>
      <p:sp>
        <p:nvSpPr>
          <p:cNvPr id="32796" name="Rectangle 1052"/>
          <p:cNvSpPr>
            <a:spLocks noChangeArrowheads="1"/>
          </p:cNvSpPr>
          <p:nvPr/>
        </p:nvSpPr>
        <p:spPr bwMode="auto">
          <a:xfrm>
            <a:off x="5988051" y="5027613"/>
            <a:ext cx="1116013" cy="718511"/>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tr-TR" altLang="tr-TR" sz="1300" dirty="0" smtClean="0"/>
              <a:t>Uzun </a:t>
            </a:r>
            <a:r>
              <a:rPr lang="en-US" altLang="tr-TR" sz="1300" dirty="0" err="1" smtClean="0"/>
              <a:t>incub</a:t>
            </a:r>
            <a:r>
              <a:rPr lang="tr-TR" altLang="tr-TR" sz="1300" dirty="0" err="1" smtClean="0"/>
              <a:t>asy</a:t>
            </a:r>
            <a:r>
              <a:rPr lang="en-US" altLang="tr-TR" sz="1300" dirty="0" smtClean="0"/>
              <a:t>on </a:t>
            </a:r>
            <a:r>
              <a:rPr lang="en-US" altLang="tr-TR" sz="1300" dirty="0" err="1" smtClean="0"/>
              <a:t>peri</a:t>
            </a:r>
            <a:r>
              <a:rPr lang="tr-TR" altLang="tr-TR" sz="1300" dirty="0" smtClean="0"/>
              <a:t>y</a:t>
            </a:r>
            <a:r>
              <a:rPr lang="en-US" altLang="tr-TR" sz="1300" dirty="0" smtClean="0"/>
              <a:t>od</a:t>
            </a:r>
            <a:r>
              <a:rPr lang="tr-TR" altLang="tr-TR" sz="1300" dirty="0" smtClean="0"/>
              <a:t>u</a:t>
            </a:r>
            <a:endParaRPr lang="en-US" altLang="tr-TR" sz="1300" dirty="0"/>
          </a:p>
        </p:txBody>
      </p:sp>
      <p:sp>
        <p:nvSpPr>
          <p:cNvPr id="32800" name="Rectangle 1056"/>
          <p:cNvSpPr>
            <a:spLocks noChangeArrowheads="1"/>
          </p:cNvSpPr>
          <p:nvPr/>
        </p:nvSpPr>
        <p:spPr bwMode="auto">
          <a:xfrm>
            <a:off x="2887664" y="5337175"/>
            <a:ext cx="2479675" cy="496888"/>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nchor="ct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600" dirty="0" smtClean="0"/>
              <a:t>Yüksek ekonomik kayıplar</a:t>
            </a:r>
            <a:endParaRPr lang="en-US" altLang="tr-TR" sz="1600" dirty="0"/>
          </a:p>
        </p:txBody>
      </p:sp>
      <p:sp>
        <p:nvSpPr>
          <p:cNvPr id="32801" name="Rectangle 1057"/>
          <p:cNvSpPr>
            <a:spLocks noChangeArrowheads="1"/>
          </p:cNvSpPr>
          <p:nvPr/>
        </p:nvSpPr>
        <p:spPr bwMode="auto">
          <a:xfrm>
            <a:off x="1709738" y="3351212"/>
            <a:ext cx="2170112" cy="49688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nchor="ct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1600" dirty="0" smtClean="0"/>
              <a:t>İzlenebilirliği zorlaşmış</a:t>
            </a:r>
            <a:endParaRPr lang="en-US" altLang="tr-TR" sz="1600" dirty="0"/>
          </a:p>
        </p:txBody>
      </p:sp>
      <p:sp>
        <p:nvSpPr>
          <p:cNvPr id="32802" name="Rectangle 1058"/>
          <p:cNvSpPr>
            <a:spLocks noChangeArrowheads="1"/>
          </p:cNvSpPr>
          <p:nvPr/>
        </p:nvSpPr>
        <p:spPr bwMode="auto">
          <a:xfrm>
            <a:off x="8218489" y="1179514"/>
            <a:ext cx="1798637" cy="558467"/>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tr-TR" altLang="tr-TR" sz="1300" dirty="0" err="1"/>
              <a:t>G</a:t>
            </a:r>
            <a:r>
              <a:rPr lang="en-US" altLang="tr-TR" sz="1300" dirty="0" err="1" smtClean="0"/>
              <a:t>eneti</a:t>
            </a:r>
            <a:r>
              <a:rPr lang="tr-TR" altLang="tr-TR" sz="1300" dirty="0" smtClean="0"/>
              <a:t>k</a:t>
            </a:r>
            <a:r>
              <a:rPr lang="en-US" altLang="tr-TR" sz="1300" dirty="0" smtClean="0"/>
              <a:t> </a:t>
            </a:r>
            <a:r>
              <a:rPr lang="en-US" altLang="tr-TR" sz="1300" dirty="0" err="1" smtClean="0"/>
              <a:t>modifi</a:t>
            </a:r>
            <a:r>
              <a:rPr lang="tr-TR" altLang="tr-TR" sz="1300" dirty="0" smtClean="0"/>
              <a:t>ye,</a:t>
            </a:r>
          </a:p>
          <a:p>
            <a:pPr algn="ctr"/>
            <a:r>
              <a:rPr lang="en-US" altLang="tr-TR" sz="1300" dirty="0" err="1" smtClean="0"/>
              <a:t>antimi</a:t>
            </a:r>
            <a:r>
              <a:rPr lang="tr-TR" altLang="tr-TR" sz="1300" dirty="0" smtClean="0"/>
              <a:t>k</a:t>
            </a:r>
            <a:r>
              <a:rPr lang="en-US" altLang="tr-TR" sz="1300" dirty="0" err="1" smtClean="0"/>
              <a:t>robi</a:t>
            </a:r>
            <a:r>
              <a:rPr lang="tr-TR" altLang="tr-TR" sz="1300" dirty="0" smtClean="0"/>
              <a:t>y</a:t>
            </a:r>
            <a:r>
              <a:rPr lang="en-US" altLang="tr-TR" sz="1300" dirty="0" smtClean="0"/>
              <a:t>al </a:t>
            </a:r>
            <a:r>
              <a:rPr lang="tr-TR" altLang="tr-TR" sz="1300" dirty="0" smtClean="0"/>
              <a:t>direnç</a:t>
            </a:r>
            <a:endParaRPr lang="en-US" altLang="tr-TR" sz="1300" dirty="0"/>
          </a:p>
        </p:txBody>
      </p:sp>
      <p:sp>
        <p:nvSpPr>
          <p:cNvPr id="32803" name="Rectangle 1059"/>
          <p:cNvSpPr>
            <a:spLocks noChangeArrowheads="1"/>
          </p:cNvSpPr>
          <p:nvPr/>
        </p:nvSpPr>
        <p:spPr bwMode="auto">
          <a:xfrm>
            <a:off x="8281988" y="2359026"/>
            <a:ext cx="1517650" cy="518456"/>
          </a:xfrm>
          <a:prstGeom prst="rect">
            <a:avLst/>
          </a:prstGeom>
          <a:solidFill>
            <a:schemeClr val="accent2"/>
          </a:solidFill>
          <a:ln w="158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58601" tIns="58601" rIns="58601" bIns="58601">
            <a:spAutoFit/>
          </a:bodyPr>
          <a:lstStyle>
            <a:lvl1pPr defTabSz="744538">
              <a:spcBef>
                <a:spcPct val="20000"/>
              </a:spcBef>
              <a:defRPr sz="1600">
                <a:solidFill>
                  <a:schemeClr val="tx1"/>
                </a:solidFill>
                <a:latin typeface="Arial" panose="020B0604020202020204" pitchFamily="34" charset="0"/>
                <a:cs typeface="Arial" panose="020B0604020202020204" pitchFamily="34" charset="0"/>
              </a:defRPr>
            </a:lvl1pPr>
            <a:lvl2pPr marL="547688" indent="-231775" defTabSz="744538">
              <a:spcBef>
                <a:spcPct val="20000"/>
              </a:spcBef>
              <a:buChar char="–"/>
              <a:defRPr sz="15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4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2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200">
                <a:solidFill>
                  <a:schemeClr val="tx1"/>
                </a:solidFill>
                <a:latin typeface="Arial" panose="020B0604020202020204" pitchFamily="34" charset="0"/>
                <a:cs typeface="Arial" panose="020B0604020202020204" pitchFamily="34" charset="0"/>
              </a:defRPr>
            </a:lvl9pPr>
          </a:lstStyle>
          <a:p>
            <a:pPr algn="ctr"/>
            <a:r>
              <a:rPr lang="tr-TR" altLang="tr-TR" sz="1300" dirty="0" smtClean="0"/>
              <a:t>Görünmez ve koku alınmaz</a:t>
            </a:r>
            <a:endParaRPr lang="en-US" altLang="tr-TR" sz="1300" dirty="0"/>
          </a:p>
        </p:txBody>
      </p:sp>
      <p:sp>
        <p:nvSpPr>
          <p:cNvPr id="32805" name="Line 1061"/>
          <p:cNvSpPr>
            <a:spLocks noChangeShapeType="1"/>
          </p:cNvSpPr>
          <p:nvPr/>
        </p:nvSpPr>
        <p:spPr bwMode="auto">
          <a:xfrm flipH="1" flipV="1">
            <a:off x="4748213" y="2171700"/>
            <a:ext cx="309562" cy="808038"/>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6" name="Line 1062"/>
          <p:cNvSpPr>
            <a:spLocks noChangeShapeType="1"/>
          </p:cNvSpPr>
          <p:nvPr/>
        </p:nvSpPr>
        <p:spPr bwMode="auto">
          <a:xfrm flipH="1" flipV="1">
            <a:off x="4003675" y="2854325"/>
            <a:ext cx="744538" cy="311150"/>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7" name="Line 1063"/>
          <p:cNvSpPr>
            <a:spLocks noChangeShapeType="1"/>
          </p:cNvSpPr>
          <p:nvPr/>
        </p:nvSpPr>
        <p:spPr bwMode="auto">
          <a:xfrm flipH="1">
            <a:off x="4003676" y="3536950"/>
            <a:ext cx="682625" cy="0"/>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8" name="Line 1064"/>
          <p:cNvSpPr>
            <a:spLocks noChangeShapeType="1"/>
          </p:cNvSpPr>
          <p:nvPr/>
        </p:nvSpPr>
        <p:spPr bwMode="auto">
          <a:xfrm flipH="1">
            <a:off x="4065588" y="3848100"/>
            <a:ext cx="806450" cy="806450"/>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9" name="Line 1065"/>
          <p:cNvSpPr>
            <a:spLocks noChangeShapeType="1"/>
          </p:cNvSpPr>
          <p:nvPr/>
        </p:nvSpPr>
        <p:spPr bwMode="auto">
          <a:xfrm flipH="1">
            <a:off x="4933950" y="4033838"/>
            <a:ext cx="247650" cy="1117600"/>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0" name="Line 1066"/>
          <p:cNvSpPr>
            <a:spLocks noChangeShapeType="1"/>
          </p:cNvSpPr>
          <p:nvPr/>
        </p:nvSpPr>
        <p:spPr bwMode="auto">
          <a:xfrm flipV="1">
            <a:off x="6792914" y="2171700"/>
            <a:ext cx="249237" cy="744538"/>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2" name="Line 1068"/>
          <p:cNvSpPr>
            <a:spLocks noChangeShapeType="1"/>
          </p:cNvSpPr>
          <p:nvPr/>
        </p:nvSpPr>
        <p:spPr bwMode="auto">
          <a:xfrm flipV="1">
            <a:off x="6978651" y="1862138"/>
            <a:ext cx="1116013" cy="1117600"/>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3" name="Line 1069"/>
          <p:cNvSpPr>
            <a:spLocks noChangeShapeType="1"/>
          </p:cNvSpPr>
          <p:nvPr/>
        </p:nvSpPr>
        <p:spPr bwMode="auto">
          <a:xfrm flipV="1">
            <a:off x="7227889" y="2730501"/>
            <a:ext cx="928687" cy="373063"/>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4" name="Line 1070"/>
          <p:cNvSpPr>
            <a:spLocks noChangeShapeType="1"/>
          </p:cNvSpPr>
          <p:nvPr/>
        </p:nvSpPr>
        <p:spPr bwMode="auto">
          <a:xfrm>
            <a:off x="7351713" y="3413125"/>
            <a:ext cx="247650" cy="0"/>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5" name="Line 1071"/>
          <p:cNvSpPr>
            <a:spLocks noChangeShapeType="1"/>
          </p:cNvSpPr>
          <p:nvPr/>
        </p:nvSpPr>
        <p:spPr bwMode="auto">
          <a:xfrm>
            <a:off x="6978650" y="3971926"/>
            <a:ext cx="496888" cy="868363"/>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6" name="Line 1072"/>
          <p:cNvSpPr>
            <a:spLocks noChangeShapeType="1"/>
          </p:cNvSpPr>
          <p:nvPr/>
        </p:nvSpPr>
        <p:spPr bwMode="auto">
          <a:xfrm>
            <a:off x="6731000" y="3910014"/>
            <a:ext cx="0" cy="993775"/>
          </a:xfrm>
          <a:prstGeom prst="line">
            <a:avLst/>
          </a:prstGeom>
          <a:noFill/>
          <a:ln w="28575">
            <a:solidFill>
              <a:srgbClr val="034EA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27"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040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019301" y="309564"/>
            <a:ext cx="8183563" cy="566737"/>
          </a:xfrm>
        </p:spPr>
        <p:txBody>
          <a:bodyPr>
            <a:normAutofit fontScale="90000"/>
          </a:bodyPr>
          <a:lstStyle/>
          <a:p>
            <a:pPr algn="ctr"/>
            <a:r>
              <a:rPr lang="en-US" alt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Bir</a:t>
            </a:r>
            <a:r>
              <a:rPr lang="en-US" alt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alt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örnek</a:t>
            </a:r>
            <a:r>
              <a:rPr lang="en-US" alt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 botulinum </a:t>
            </a:r>
            <a:r>
              <a:rPr lang="en-US" alt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toksini</a:t>
            </a:r>
            <a:r>
              <a:rPr lang="en-US" alt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alt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ile</a:t>
            </a:r>
            <a:r>
              <a:rPr lang="en-US" alt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alt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kontamine</a:t>
            </a:r>
            <a:r>
              <a:rPr lang="en-US" alt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alt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pastörize</a:t>
            </a:r>
            <a:r>
              <a:rPr lang="en-US" alt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alt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süt</a:t>
            </a:r>
            <a:endParaRPr lang="en-US" alt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8920" name="Text Box 8"/>
          <p:cNvSpPr txBox="1">
            <a:spLocks noChangeArrowheads="1"/>
          </p:cNvSpPr>
          <p:nvPr/>
        </p:nvSpPr>
        <p:spPr bwMode="auto">
          <a:xfrm>
            <a:off x="1963739" y="1171575"/>
            <a:ext cx="3805237" cy="186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lstStyle>
            <a:lvl1pPr marL="234950" indent="-234950" defTabSz="744538">
              <a:defRPr>
                <a:solidFill>
                  <a:schemeClr val="tx1"/>
                </a:solidFill>
                <a:latin typeface="Arial" panose="020B0604020202020204" pitchFamily="34" charset="0"/>
                <a:cs typeface="Arial" panose="020B0604020202020204" pitchFamily="34" charset="0"/>
              </a:defRPr>
            </a:lvl1pPr>
            <a:lvl2pPr marL="622300" indent="-231775" defTabSz="744538">
              <a:defRPr>
                <a:solidFill>
                  <a:schemeClr val="tx1"/>
                </a:solidFill>
                <a:latin typeface="Arial" panose="020B0604020202020204" pitchFamily="34" charset="0"/>
                <a:cs typeface="Arial" panose="020B0604020202020204" pitchFamily="34" charset="0"/>
              </a:defRPr>
            </a:lvl2pPr>
            <a:lvl3pPr marL="777875"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buFontTx/>
              <a:buChar char="–"/>
            </a:pPr>
            <a:r>
              <a:rPr lang="en-US" altLang="tr-TR" sz="1600" dirty="0" err="1" smtClean="0"/>
              <a:t>göreceli</a:t>
            </a:r>
            <a:r>
              <a:rPr lang="en-US" altLang="tr-TR" sz="1600" dirty="0" smtClean="0"/>
              <a:t> </a:t>
            </a:r>
            <a:r>
              <a:rPr lang="en-US" altLang="tr-TR" sz="1600" dirty="0" err="1" smtClean="0"/>
              <a:t>olarak</a:t>
            </a:r>
            <a:r>
              <a:rPr lang="en-US" altLang="tr-TR" sz="1600" dirty="0" smtClean="0"/>
              <a:t> </a:t>
            </a:r>
            <a:r>
              <a:rPr lang="en-US" altLang="tr-TR" sz="1600" dirty="0" err="1" smtClean="0"/>
              <a:t>kolayca</a:t>
            </a:r>
            <a:r>
              <a:rPr lang="en-US" altLang="tr-TR" sz="1600" dirty="0" smtClean="0"/>
              <a:t> </a:t>
            </a:r>
            <a:r>
              <a:rPr lang="en-US" altLang="tr-TR" sz="1600" dirty="0" err="1" smtClean="0"/>
              <a:t>erişilebilir</a:t>
            </a:r>
            <a:r>
              <a:rPr lang="en-US" altLang="tr-TR" sz="1600" dirty="0" smtClean="0"/>
              <a:t> </a:t>
            </a:r>
            <a:r>
              <a:rPr lang="en-US" altLang="tr-TR" sz="1600" dirty="0" err="1" smtClean="0"/>
              <a:t>toplu</a:t>
            </a:r>
            <a:r>
              <a:rPr lang="en-US" altLang="tr-TR" sz="1600" dirty="0" smtClean="0"/>
              <a:t> </a:t>
            </a:r>
            <a:r>
              <a:rPr lang="en-US" altLang="tr-TR" sz="1600" dirty="0" err="1" smtClean="0"/>
              <a:t>tanklarda</a:t>
            </a:r>
            <a:r>
              <a:rPr lang="en-US" altLang="tr-TR" sz="1600" dirty="0" smtClean="0"/>
              <a:t> </a:t>
            </a:r>
            <a:r>
              <a:rPr lang="en-US" altLang="tr-TR" sz="1600" dirty="0" err="1" smtClean="0"/>
              <a:t>depolanır</a:t>
            </a:r>
            <a:endParaRPr lang="en-US" altLang="tr-TR" sz="1600" dirty="0" smtClean="0"/>
          </a:p>
          <a:p>
            <a:pPr>
              <a:spcBef>
                <a:spcPct val="50000"/>
              </a:spcBef>
              <a:buFontTx/>
              <a:buChar char="–"/>
            </a:pPr>
            <a:r>
              <a:rPr lang="en-US" altLang="tr-TR" sz="1600" dirty="0" smtClean="0"/>
              <a:t>7 </a:t>
            </a:r>
            <a:r>
              <a:rPr lang="en-US" altLang="tr-TR" sz="1600" dirty="0" err="1" smtClean="0"/>
              <a:t>güne</a:t>
            </a:r>
            <a:r>
              <a:rPr lang="en-US" altLang="tr-TR" sz="1600" dirty="0" smtClean="0"/>
              <a:t> </a:t>
            </a:r>
            <a:r>
              <a:rPr lang="en-US" altLang="tr-TR" sz="1600" dirty="0" err="1" smtClean="0"/>
              <a:t>kadar</a:t>
            </a:r>
            <a:r>
              <a:rPr lang="en-US" altLang="tr-TR" sz="1600" dirty="0" smtClean="0"/>
              <a:t> </a:t>
            </a:r>
            <a:r>
              <a:rPr lang="en-US" altLang="tr-TR" sz="1600" dirty="0" err="1" smtClean="0"/>
              <a:t>dayanıklılık</a:t>
            </a:r>
            <a:endParaRPr lang="en-US" altLang="tr-TR" sz="1600" dirty="0" smtClean="0"/>
          </a:p>
          <a:p>
            <a:pPr>
              <a:spcBef>
                <a:spcPct val="50000"/>
              </a:spcBef>
              <a:buFontTx/>
              <a:buChar char="–"/>
            </a:pPr>
            <a:r>
              <a:rPr lang="en-US" altLang="tr-TR" sz="1600" dirty="0" err="1" smtClean="0"/>
              <a:t>ilgili</a:t>
            </a:r>
            <a:r>
              <a:rPr lang="en-US" altLang="tr-TR" sz="1600" dirty="0" smtClean="0"/>
              <a:t> </a:t>
            </a:r>
            <a:r>
              <a:rPr lang="en-US" altLang="tr-TR" sz="1600" dirty="0" err="1" smtClean="0"/>
              <a:t>üretim</a:t>
            </a:r>
            <a:r>
              <a:rPr lang="en-US" altLang="tr-TR" sz="1600" dirty="0" smtClean="0"/>
              <a:t> </a:t>
            </a:r>
            <a:r>
              <a:rPr lang="en-US" altLang="tr-TR" sz="1600" dirty="0" err="1" smtClean="0"/>
              <a:t>aşamaları</a:t>
            </a:r>
            <a:r>
              <a:rPr lang="en-US" altLang="tr-TR" sz="1600" dirty="0" smtClean="0"/>
              <a:t> </a:t>
            </a:r>
            <a:r>
              <a:rPr lang="en-US" altLang="tr-TR" sz="1600" dirty="0" err="1" smtClean="0"/>
              <a:t>ajanları</a:t>
            </a:r>
            <a:endParaRPr lang="en-US" altLang="tr-TR" sz="1600" dirty="0" smtClean="0"/>
          </a:p>
          <a:p>
            <a:pPr>
              <a:spcBef>
                <a:spcPct val="50000"/>
              </a:spcBef>
              <a:buFontTx/>
              <a:buChar char="–"/>
            </a:pPr>
            <a:r>
              <a:rPr lang="en-US" altLang="tr-TR" sz="1600" dirty="0" err="1" smtClean="0"/>
              <a:t>pastörizasyon</a:t>
            </a:r>
            <a:r>
              <a:rPr lang="en-US" altLang="tr-TR" sz="1600" dirty="0" smtClean="0"/>
              <a:t> (30</a:t>
            </a:r>
            <a:r>
              <a:rPr lang="tr-TR" altLang="tr-TR" sz="1600" dirty="0" err="1" smtClean="0"/>
              <a:t>dk</a:t>
            </a:r>
            <a:r>
              <a:rPr lang="en-US" altLang="tr-TR" sz="1600" dirty="0" smtClean="0"/>
              <a:t> </a:t>
            </a:r>
            <a:r>
              <a:rPr lang="en-US" altLang="tr-TR" sz="1600" dirty="0" err="1" smtClean="0"/>
              <a:t>için</a:t>
            </a:r>
            <a:r>
              <a:rPr lang="en-US" altLang="tr-TR" sz="1600" dirty="0" smtClean="0"/>
              <a:t> 75 ° </a:t>
            </a:r>
            <a:r>
              <a:rPr lang="en-US" altLang="tr-TR" sz="1600" dirty="0" err="1" smtClean="0"/>
              <a:t>veya</a:t>
            </a:r>
            <a:r>
              <a:rPr lang="en-US" altLang="tr-TR" sz="1600" dirty="0" smtClean="0"/>
              <a:t> 10</a:t>
            </a:r>
            <a:r>
              <a:rPr lang="tr-TR" altLang="tr-TR" sz="1600" dirty="0" err="1" smtClean="0"/>
              <a:t>dk</a:t>
            </a:r>
            <a:r>
              <a:rPr lang="en-US" altLang="tr-TR" sz="1600" dirty="0" smtClean="0"/>
              <a:t> </a:t>
            </a:r>
            <a:r>
              <a:rPr lang="en-US" altLang="tr-TR" sz="1600" dirty="0" err="1" smtClean="0"/>
              <a:t>için</a:t>
            </a:r>
            <a:r>
              <a:rPr lang="en-US" altLang="tr-TR" sz="1600" dirty="0" smtClean="0"/>
              <a:t> 85 °), </a:t>
            </a:r>
            <a:r>
              <a:rPr lang="en-US" altLang="tr-TR" sz="1600" dirty="0" err="1" smtClean="0"/>
              <a:t>toksinle</a:t>
            </a:r>
            <a:endParaRPr lang="en-US" altLang="tr-TR" sz="1500" dirty="0"/>
          </a:p>
        </p:txBody>
      </p:sp>
      <p:sp>
        <p:nvSpPr>
          <p:cNvPr id="38921" name="Text Box 9"/>
          <p:cNvSpPr txBox="1">
            <a:spLocks noChangeArrowheads="1"/>
          </p:cNvSpPr>
          <p:nvPr/>
        </p:nvSpPr>
        <p:spPr bwMode="auto">
          <a:xfrm>
            <a:off x="6208714" y="3475039"/>
            <a:ext cx="4370387"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lstStyle>
            <a:lvl1pPr marL="234950" indent="-234950" defTabSz="744538">
              <a:defRPr>
                <a:solidFill>
                  <a:schemeClr val="tx1"/>
                </a:solidFill>
                <a:latin typeface="Arial" panose="020B0604020202020204" pitchFamily="34" charset="0"/>
                <a:cs typeface="Arial" panose="020B0604020202020204" pitchFamily="34" charset="0"/>
              </a:defRPr>
            </a:lvl1pPr>
            <a:lvl2pPr marL="622300" indent="-231775" defTabSz="744538">
              <a:defRPr>
                <a:solidFill>
                  <a:schemeClr val="tx1"/>
                </a:solidFill>
                <a:latin typeface="Arial" panose="020B0604020202020204" pitchFamily="34" charset="0"/>
                <a:cs typeface="Arial" panose="020B0604020202020204" pitchFamily="34" charset="0"/>
              </a:defRPr>
            </a:lvl2pPr>
            <a:lvl3pPr marL="777875"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buFontTx/>
              <a:buChar char="–"/>
            </a:pPr>
            <a:r>
              <a:rPr lang="en-US" altLang="tr-TR" sz="1600" dirty="0" err="1" smtClean="0"/>
              <a:t>Sütte</a:t>
            </a:r>
            <a:r>
              <a:rPr lang="tr-TR" altLang="tr-TR" sz="1600" dirty="0" smtClean="0"/>
              <a:t> </a:t>
            </a:r>
            <a:r>
              <a:rPr lang="en-US" altLang="tr-TR" sz="1600" dirty="0" err="1" smtClean="0"/>
              <a:t>beklenmiyor</a:t>
            </a:r>
            <a:r>
              <a:rPr lang="en-US" altLang="tr-TR" sz="1600" dirty="0" smtClean="0"/>
              <a:t> </a:t>
            </a:r>
            <a:endParaRPr lang="tr-TR" altLang="tr-TR" sz="1600" dirty="0" smtClean="0"/>
          </a:p>
          <a:p>
            <a:pPr lvl="1">
              <a:spcBef>
                <a:spcPct val="50000"/>
              </a:spcBef>
              <a:buFontTx/>
              <a:buChar char="–"/>
            </a:pPr>
            <a:r>
              <a:rPr lang="en-US" altLang="tr-TR" sz="1600" dirty="0" err="1" smtClean="0"/>
              <a:t>Gözetim</a:t>
            </a:r>
            <a:r>
              <a:rPr lang="tr-TR" altLang="tr-TR" sz="1600" dirty="0" smtClean="0"/>
              <a:t> </a:t>
            </a:r>
            <a:r>
              <a:rPr lang="en-US" altLang="tr-TR" sz="1600" dirty="0" err="1" smtClean="0"/>
              <a:t>sistemlerinde</a:t>
            </a:r>
            <a:r>
              <a:rPr lang="en-US" altLang="tr-TR" sz="1600" dirty="0" smtClean="0"/>
              <a:t> </a:t>
            </a:r>
            <a:r>
              <a:rPr lang="en-US" altLang="tr-TR" sz="1600" dirty="0" err="1" smtClean="0"/>
              <a:t>başarısız</a:t>
            </a:r>
            <a:r>
              <a:rPr lang="en-US" altLang="tr-TR" sz="1600" dirty="0" smtClean="0"/>
              <a:t> </a:t>
            </a:r>
            <a:r>
              <a:rPr lang="en-US" altLang="tr-TR" sz="1600" dirty="0" err="1" smtClean="0"/>
              <a:t>oldu</a:t>
            </a:r>
            <a:endParaRPr lang="en-US" altLang="tr-TR" sz="1600" dirty="0" smtClean="0"/>
          </a:p>
          <a:p>
            <a:pPr>
              <a:spcBef>
                <a:spcPct val="50000"/>
              </a:spcBef>
              <a:buFontTx/>
              <a:buChar char="–"/>
            </a:pPr>
            <a:r>
              <a:rPr lang="en-US" altLang="tr-TR" sz="1600" dirty="0" err="1" smtClean="0"/>
              <a:t>Yüksek</a:t>
            </a:r>
            <a:r>
              <a:rPr lang="tr-TR" altLang="tr-TR" sz="1600" dirty="0" smtClean="0"/>
              <a:t> </a:t>
            </a:r>
            <a:r>
              <a:rPr lang="en-US" altLang="tr-TR" sz="1600" dirty="0" err="1" smtClean="0"/>
              <a:t>toksisite</a:t>
            </a:r>
            <a:r>
              <a:rPr lang="en-US" altLang="tr-TR" sz="1600" dirty="0" smtClean="0"/>
              <a:t> (LD50: 0,001 </a:t>
            </a:r>
            <a:r>
              <a:rPr lang="el-GR" altLang="tr-TR" sz="1600" dirty="0" smtClean="0"/>
              <a:t>μ</a:t>
            </a:r>
            <a:r>
              <a:rPr lang="en-US" altLang="tr-TR" sz="1600" dirty="0" smtClean="0"/>
              <a:t>g / kg)</a:t>
            </a:r>
          </a:p>
          <a:p>
            <a:pPr>
              <a:spcBef>
                <a:spcPct val="50000"/>
              </a:spcBef>
              <a:buFontTx/>
              <a:buChar char="–"/>
            </a:pPr>
            <a:r>
              <a:rPr lang="en-US" altLang="tr-TR" sz="1600" dirty="0" err="1" smtClean="0"/>
              <a:t>Kuluçka</a:t>
            </a:r>
            <a:r>
              <a:rPr lang="en-US" altLang="tr-TR" sz="1600" dirty="0" smtClean="0"/>
              <a:t> </a:t>
            </a:r>
            <a:r>
              <a:rPr lang="en-US" altLang="tr-TR" sz="1600" dirty="0" err="1" smtClean="0"/>
              <a:t>süresi</a:t>
            </a:r>
            <a:r>
              <a:rPr lang="en-US" altLang="tr-TR" sz="1600" dirty="0" smtClean="0"/>
              <a:t> 12-36 </a:t>
            </a:r>
            <a:r>
              <a:rPr lang="en-US" altLang="tr-TR" sz="1600" dirty="0" err="1" smtClean="0"/>
              <a:t>saat</a:t>
            </a:r>
            <a:r>
              <a:rPr lang="en-US" altLang="tr-TR" sz="1600" dirty="0" smtClean="0"/>
              <a:t>, </a:t>
            </a:r>
            <a:r>
              <a:rPr lang="en-US" altLang="tr-TR" sz="1600" dirty="0" err="1" smtClean="0"/>
              <a:t>birkaç</a:t>
            </a:r>
            <a:r>
              <a:rPr lang="en-US" altLang="tr-TR" sz="1600" dirty="0" smtClean="0"/>
              <a:t> </a:t>
            </a:r>
            <a:r>
              <a:rPr lang="en-US" altLang="tr-TR" sz="1600" dirty="0" err="1" smtClean="0"/>
              <a:t>güne</a:t>
            </a:r>
            <a:r>
              <a:rPr lang="en-US" altLang="tr-TR" sz="1600" dirty="0" smtClean="0"/>
              <a:t> </a:t>
            </a:r>
            <a:r>
              <a:rPr lang="en-US" altLang="tr-TR" sz="1600" dirty="0" err="1" smtClean="0"/>
              <a:t>kadar</a:t>
            </a:r>
            <a:endParaRPr lang="en-US" altLang="tr-TR" sz="1600" dirty="0" smtClean="0"/>
          </a:p>
          <a:p>
            <a:pPr>
              <a:spcBef>
                <a:spcPct val="50000"/>
              </a:spcBef>
              <a:buFontTx/>
              <a:buChar char="–"/>
            </a:pPr>
            <a:r>
              <a:rPr lang="en-US" altLang="tr-TR" sz="1600" dirty="0" err="1" smtClean="0"/>
              <a:t>Teşhis</a:t>
            </a:r>
            <a:r>
              <a:rPr lang="tr-TR" altLang="tr-TR" sz="1600" dirty="0" smtClean="0"/>
              <a:t> </a:t>
            </a:r>
            <a:r>
              <a:rPr lang="en-US" altLang="tr-TR" sz="1600" dirty="0" err="1" smtClean="0"/>
              <a:t>etmek</a:t>
            </a:r>
            <a:r>
              <a:rPr lang="en-US" altLang="tr-TR" sz="1600" dirty="0" smtClean="0"/>
              <a:t> </a:t>
            </a:r>
            <a:r>
              <a:rPr lang="en-US" altLang="tr-TR" sz="1600" dirty="0" err="1" smtClean="0"/>
              <a:t>zordur</a:t>
            </a:r>
            <a:r>
              <a:rPr lang="en-US" altLang="tr-TR" sz="1600" dirty="0" smtClean="0"/>
              <a:t>, </a:t>
            </a:r>
            <a:r>
              <a:rPr lang="en-US" altLang="tr-TR" sz="1600" dirty="0" err="1" smtClean="0"/>
              <a:t>çünkü</a:t>
            </a:r>
            <a:r>
              <a:rPr lang="en-US" altLang="tr-TR" sz="1600" dirty="0" smtClean="0"/>
              <a:t> </a:t>
            </a:r>
            <a:r>
              <a:rPr lang="en-US" altLang="tr-TR" sz="1600" dirty="0" err="1" smtClean="0"/>
              <a:t>botulizm</a:t>
            </a:r>
            <a:r>
              <a:rPr lang="en-US" altLang="tr-TR" sz="1600" dirty="0" smtClean="0"/>
              <a:t> </a:t>
            </a:r>
            <a:r>
              <a:rPr lang="en-US" altLang="tr-TR" sz="1600" dirty="0" err="1" smtClean="0"/>
              <a:t>ile</a:t>
            </a:r>
            <a:r>
              <a:rPr lang="en-US" altLang="tr-TR" sz="1600" dirty="0" smtClean="0"/>
              <a:t> </a:t>
            </a:r>
            <a:r>
              <a:rPr lang="en-US" altLang="tr-TR" sz="1600" dirty="0" err="1" smtClean="0"/>
              <a:t>hekimin</a:t>
            </a:r>
            <a:r>
              <a:rPr lang="en-US" altLang="tr-TR" sz="1600" dirty="0" smtClean="0"/>
              <a:t> </a:t>
            </a:r>
            <a:r>
              <a:rPr lang="en-US" altLang="tr-TR" sz="1600" dirty="0" err="1" smtClean="0"/>
              <a:t>deneyimi</a:t>
            </a:r>
            <a:r>
              <a:rPr lang="en-US" altLang="tr-TR" sz="1600" dirty="0" smtClean="0"/>
              <a:t> </a:t>
            </a:r>
            <a:r>
              <a:rPr lang="en-US" altLang="tr-TR" sz="1600" dirty="0" err="1" smtClean="0"/>
              <a:t>azdır</a:t>
            </a:r>
            <a:endParaRPr lang="en-US" altLang="tr-TR" sz="1600" dirty="0" smtClean="0"/>
          </a:p>
          <a:p>
            <a:pPr>
              <a:spcBef>
                <a:spcPct val="50000"/>
              </a:spcBef>
              <a:buFontTx/>
              <a:buChar char="–"/>
            </a:pPr>
            <a:r>
              <a:rPr lang="en-US" altLang="tr-TR" sz="1600" dirty="0" err="1" smtClean="0"/>
              <a:t>Antitoksin</a:t>
            </a:r>
            <a:r>
              <a:rPr lang="tr-TR" altLang="tr-TR" sz="1600" dirty="0" smtClean="0"/>
              <a:t> </a:t>
            </a:r>
            <a:r>
              <a:rPr lang="en-US" altLang="tr-TR" sz="1600" dirty="0" err="1" smtClean="0"/>
              <a:t>var</a:t>
            </a:r>
            <a:r>
              <a:rPr lang="en-US" altLang="tr-TR" sz="1600" dirty="0" smtClean="0"/>
              <a:t>, </a:t>
            </a:r>
            <a:r>
              <a:rPr lang="en-US" altLang="tr-TR" sz="1600" dirty="0" err="1" smtClean="0"/>
              <a:t>ancak</a:t>
            </a:r>
            <a:r>
              <a:rPr lang="en-US" altLang="tr-TR" sz="1600" dirty="0" smtClean="0"/>
              <a:t> </a:t>
            </a:r>
            <a:r>
              <a:rPr lang="en-US" altLang="tr-TR" sz="1600" dirty="0" err="1" smtClean="0"/>
              <a:t>yeterli</a:t>
            </a:r>
            <a:r>
              <a:rPr lang="en-US" altLang="tr-TR" sz="1600" dirty="0" smtClean="0"/>
              <a:t> </a:t>
            </a:r>
            <a:r>
              <a:rPr lang="en-US" altLang="tr-TR" sz="1600" dirty="0" err="1" smtClean="0"/>
              <a:t>miktarda</a:t>
            </a:r>
            <a:r>
              <a:rPr lang="en-US" altLang="tr-TR" sz="1600" dirty="0" smtClean="0"/>
              <a:t> </a:t>
            </a:r>
            <a:r>
              <a:rPr lang="en-US" altLang="tr-TR" sz="1600" dirty="0" err="1" smtClean="0"/>
              <a:t>mı</a:t>
            </a:r>
            <a:r>
              <a:rPr lang="en-US" altLang="tr-TR" sz="1600" dirty="0" smtClean="0"/>
              <a:t>?</a:t>
            </a:r>
            <a:endParaRPr lang="en-US" altLang="tr-TR" sz="1600" dirty="0"/>
          </a:p>
        </p:txBody>
      </p:sp>
      <p:pic>
        <p:nvPicPr>
          <p:cNvPr id="38922" name="Picture 10" descr="Flasche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4551" y="3222626"/>
            <a:ext cx="72231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11" descr="Proteinstruktu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9363" y="2344738"/>
            <a:ext cx="1009650"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6" name="Text Box 14"/>
          <p:cNvSpPr txBox="1">
            <a:spLocks noChangeArrowheads="1"/>
          </p:cNvSpPr>
          <p:nvPr/>
        </p:nvSpPr>
        <p:spPr bwMode="auto">
          <a:xfrm>
            <a:off x="1963739" y="4425950"/>
            <a:ext cx="3900487" cy="16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lstStyle>
            <a:lvl1pPr marL="234950" indent="-234950" defTabSz="744538">
              <a:defRPr>
                <a:solidFill>
                  <a:schemeClr val="tx1"/>
                </a:solidFill>
                <a:latin typeface="Arial" panose="020B0604020202020204" pitchFamily="34" charset="0"/>
                <a:cs typeface="Arial" panose="020B0604020202020204" pitchFamily="34" charset="0"/>
              </a:defRPr>
            </a:lvl1pPr>
            <a:lvl2pPr marL="622300" indent="-231775" defTabSz="744538">
              <a:defRPr>
                <a:solidFill>
                  <a:schemeClr val="tx1"/>
                </a:solidFill>
                <a:latin typeface="Arial" panose="020B0604020202020204" pitchFamily="34" charset="0"/>
                <a:cs typeface="Arial" panose="020B0604020202020204" pitchFamily="34" charset="0"/>
              </a:defRPr>
            </a:lvl2pPr>
            <a:lvl3pPr marL="777875"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buFontTx/>
              <a:buChar char="–"/>
            </a:pPr>
            <a:r>
              <a:rPr lang="en-US" altLang="tr-TR" sz="1600" dirty="0" err="1" smtClean="0"/>
              <a:t>Yüksek</a:t>
            </a:r>
            <a:r>
              <a:rPr lang="tr-TR" altLang="tr-TR" sz="1600" dirty="0" smtClean="0"/>
              <a:t> </a:t>
            </a:r>
            <a:r>
              <a:rPr lang="en-US" altLang="tr-TR" sz="1600" dirty="0" err="1" smtClean="0"/>
              <a:t>tüketim</a:t>
            </a:r>
            <a:r>
              <a:rPr lang="en-US" altLang="tr-TR" sz="1600" dirty="0" smtClean="0"/>
              <a:t> </a:t>
            </a:r>
            <a:r>
              <a:rPr lang="en-US" altLang="tr-TR" sz="1600" dirty="0" err="1" smtClean="0"/>
              <a:t>yüzdesi</a:t>
            </a:r>
            <a:endParaRPr lang="en-US" altLang="tr-TR" sz="1600" dirty="0" smtClean="0"/>
          </a:p>
          <a:p>
            <a:pPr>
              <a:spcBef>
                <a:spcPct val="50000"/>
              </a:spcBef>
              <a:buFontTx/>
              <a:buChar char="–"/>
            </a:pPr>
            <a:r>
              <a:rPr lang="en-US" altLang="tr-TR" sz="1600" dirty="0" err="1" smtClean="0"/>
              <a:t>Birçok</a:t>
            </a:r>
            <a:r>
              <a:rPr lang="en-US" altLang="tr-TR" sz="1600" dirty="0" smtClean="0"/>
              <a:t> </a:t>
            </a:r>
            <a:r>
              <a:rPr lang="en-US" altLang="tr-TR" sz="1600" dirty="0" err="1" smtClean="0"/>
              <a:t>kişi</a:t>
            </a:r>
            <a:endParaRPr lang="en-US" altLang="tr-TR" sz="1600" dirty="0" smtClean="0"/>
          </a:p>
          <a:p>
            <a:pPr>
              <a:spcBef>
                <a:spcPct val="50000"/>
              </a:spcBef>
              <a:buFontTx/>
              <a:buChar char="–"/>
            </a:pPr>
            <a:r>
              <a:rPr lang="en-US" altLang="tr-TR" sz="1600" dirty="0" err="1" smtClean="0"/>
              <a:t>Neden</a:t>
            </a:r>
            <a:r>
              <a:rPr lang="tr-TR" altLang="tr-TR" sz="1600" dirty="0" smtClean="0"/>
              <a:t> </a:t>
            </a:r>
            <a:r>
              <a:rPr lang="en-US" altLang="tr-TR" sz="1600" dirty="0" err="1" smtClean="0"/>
              <a:t>ürün</a:t>
            </a:r>
            <a:r>
              <a:rPr lang="en-US" altLang="tr-TR" sz="1600" dirty="0" smtClean="0"/>
              <a:t> </a:t>
            </a:r>
            <a:r>
              <a:rPr lang="en-US" altLang="tr-TR" sz="1600" dirty="0" err="1" smtClean="0"/>
              <a:t>olarak</a:t>
            </a:r>
            <a:r>
              <a:rPr lang="en-US" altLang="tr-TR" sz="1600" dirty="0" smtClean="0"/>
              <a:t> </a:t>
            </a:r>
            <a:r>
              <a:rPr lang="en-US" altLang="tr-TR" sz="1600" dirty="0" err="1" smtClean="0"/>
              <a:t>zor</a:t>
            </a:r>
            <a:r>
              <a:rPr lang="en-US" altLang="tr-TR" sz="1600" dirty="0" smtClean="0"/>
              <a:t> </a:t>
            </a:r>
            <a:r>
              <a:rPr lang="en-US" altLang="tr-TR" sz="1600" dirty="0" err="1" smtClean="0"/>
              <a:t>tanımlama</a:t>
            </a:r>
            <a:r>
              <a:rPr lang="en-US" altLang="tr-TR" sz="1600" dirty="0" smtClean="0"/>
              <a:t> </a:t>
            </a:r>
            <a:r>
              <a:rPr lang="en-US" altLang="tr-TR" sz="1600" dirty="0" err="1" smtClean="0"/>
              <a:t>ve</a:t>
            </a:r>
            <a:r>
              <a:rPr lang="en-US" altLang="tr-TR" sz="1600" dirty="0" smtClean="0"/>
              <a:t> </a:t>
            </a:r>
            <a:r>
              <a:rPr lang="en-US" altLang="tr-TR" sz="1600" dirty="0" err="1" smtClean="0"/>
              <a:t>bu</a:t>
            </a:r>
            <a:r>
              <a:rPr lang="en-US" altLang="tr-TR" sz="1600" dirty="0" smtClean="0"/>
              <a:t> </a:t>
            </a:r>
            <a:r>
              <a:rPr lang="en-US" altLang="tr-TR" sz="1600" dirty="0" err="1" smtClean="0"/>
              <a:t>nedenle</a:t>
            </a:r>
            <a:r>
              <a:rPr lang="en-US" altLang="tr-TR" sz="1600" dirty="0" smtClean="0"/>
              <a:t> zaman </a:t>
            </a:r>
            <a:r>
              <a:rPr lang="en-US" altLang="tr-TR" sz="1600" dirty="0" err="1" smtClean="0"/>
              <a:t>gecikmesi</a:t>
            </a:r>
            <a:endParaRPr lang="en-US" altLang="tr-TR" sz="1600" dirty="0" smtClean="0"/>
          </a:p>
          <a:p>
            <a:pPr>
              <a:spcBef>
                <a:spcPct val="50000"/>
              </a:spcBef>
              <a:buFontTx/>
              <a:buChar char="–"/>
            </a:pPr>
            <a:r>
              <a:rPr lang="en-US" altLang="tr-TR" sz="1600" dirty="0" smtClean="0"/>
              <a:t>H</a:t>
            </a:r>
            <a:r>
              <a:rPr lang="tr-TR" altLang="tr-TR" sz="1600" dirty="0" smtClean="0"/>
              <a:t>er an</a:t>
            </a:r>
            <a:r>
              <a:rPr lang="en-US" altLang="tr-TR" sz="1600" dirty="0" smtClean="0"/>
              <a:t> </a:t>
            </a:r>
            <a:r>
              <a:rPr lang="en-US" altLang="tr-TR" sz="1600" dirty="0" err="1" smtClean="0"/>
              <a:t>tüketilebilir</a:t>
            </a:r>
            <a:endParaRPr lang="en-US" altLang="tr-TR" sz="1600" dirty="0"/>
          </a:p>
        </p:txBody>
      </p:sp>
      <p:sp>
        <p:nvSpPr>
          <p:cNvPr id="38927" name="Text Box 15"/>
          <p:cNvSpPr txBox="1">
            <a:spLocks noChangeArrowheads="1"/>
          </p:cNvSpPr>
          <p:nvPr/>
        </p:nvSpPr>
        <p:spPr bwMode="auto">
          <a:xfrm>
            <a:off x="6208714" y="1171575"/>
            <a:ext cx="4276725" cy="99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lstStyle>
            <a:lvl1pPr marL="234950" indent="-234950" defTabSz="744538">
              <a:defRPr>
                <a:solidFill>
                  <a:schemeClr val="tx1"/>
                </a:solidFill>
                <a:latin typeface="Arial" panose="020B0604020202020204" pitchFamily="34" charset="0"/>
                <a:cs typeface="Arial" panose="020B0604020202020204" pitchFamily="34" charset="0"/>
              </a:defRPr>
            </a:lvl1pPr>
            <a:lvl2pPr marL="622300" indent="-231775" defTabSz="744538">
              <a:defRPr>
                <a:solidFill>
                  <a:schemeClr val="tx1"/>
                </a:solidFill>
                <a:latin typeface="Arial" panose="020B0604020202020204" pitchFamily="34" charset="0"/>
                <a:cs typeface="Arial" panose="020B0604020202020204" pitchFamily="34" charset="0"/>
              </a:defRPr>
            </a:lvl2pPr>
            <a:lvl3pPr marL="777875"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buFontTx/>
              <a:buChar char="–"/>
            </a:pPr>
            <a:r>
              <a:rPr lang="en-US" altLang="tr-TR" sz="1600" dirty="0" err="1" smtClean="0"/>
              <a:t>Nispeten</a:t>
            </a:r>
            <a:r>
              <a:rPr lang="tr-TR" altLang="tr-TR" sz="1600" dirty="0" smtClean="0"/>
              <a:t> </a:t>
            </a:r>
            <a:r>
              <a:rPr lang="en-US" altLang="tr-TR" sz="1600" dirty="0" err="1" smtClean="0"/>
              <a:t>üretilmesi</a:t>
            </a:r>
            <a:r>
              <a:rPr lang="en-US" altLang="tr-TR" sz="1600" dirty="0" smtClean="0"/>
              <a:t> </a:t>
            </a:r>
            <a:r>
              <a:rPr lang="en-US" altLang="tr-TR" sz="1600" dirty="0" err="1" smtClean="0"/>
              <a:t>kolay</a:t>
            </a:r>
            <a:endParaRPr lang="en-US" altLang="tr-TR" sz="1600" dirty="0" smtClean="0"/>
          </a:p>
          <a:p>
            <a:pPr>
              <a:spcBef>
                <a:spcPct val="50000"/>
              </a:spcBef>
              <a:buFontTx/>
              <a:buChar char="–"/>
            </a:pPr>
            <a:r>
              <a:rPr lang="en-US" altLang="tr-TR" sz="1600" dirty="0" smtClean="0"/>
              <a:t>1 </a:t>
            </a:r>
            <a:r>
              <a:rPr lang="en-US" altLang="tr-TR" sz="1600" dirty="0" err="1" smtClean="0"/>
              <a:t>dakika</a:t>
            </a:r>
            <a:r>
              <a:rPr lang="en-US" altLang="tr-TR" sz="1600" dirty="0" smtClean="0"/>
              <a:t> 85 ° </a:t>
            </a:r>
            <a:r>
              <a:rPr lang="en-US" altLang="tr-TR" sz="1600" dirty="0" err="1" smtClean="0"/>
              <a:t>C'de</a:t>
            </a:r>
            <a:r>
              <a:rPr lang="en-US" altLang="tr-TR" sz="1600" dirty="0" smtClean="0"/>
              <a:t> (80 ° 6 </a:t>
            </a:r>
            <a:r>
              <a:rPr lang="en-US" altLang="tr-TR" sz="1600" dirty="0" err="1" smtClean="0"/>
              <a:t>dakika</a:t>
            </a:r>
            <a:r>
              <a:rPr lang="en-US" altLang="tr-TR" sz="1600" dirty="0" smtClean="0"/>
              <a:t> / 65 ° 1,5 </a:t>
            </a:r>
            <a:r>
              <a:rPr lang="en-US" altLang="tr-TR" sz="1600" dirty="0" err="1" smtClean="0"/>
              <a:t>saat</a:t>
            </a:r>
            <a:r>
              <a:rPr lang="en-US" altLang="tr-TR" sz="1600" dirty="0" smtClean="0"/>
              <a:t>) </a:t>
            </a:r>
            <a:r>
              <a:rPr lang="en-US" altLang="tr-TR" sz="1600" dirty="0" err="1" smtClean="0"/>
              <a:t>inaktivasyon</a:t>
            </a:r>
            <a:endParaRPr lang="en-US" altLang="tr-TR" sz="1600" dirty="0"/>
          </a:p>
        </p:txBody>
      </p:sp>
      <p:sp>
        <p:nvSpPr>
          <p:cNvPr id="38928" name="Line 16"/>
          <p:cNvSpPr>
            <a:spLocks noChangeShapeType="1"/>
          </p:cNvSpPr>
          <p:nvPr/>
        </p:nvSpPr>
        <p:spPr bwMode="auto">
          <a:xfrm>
            <a:off x="5926138" y="1171576"/>
            <a:ext cx="0" cy="4983163"/>
          </a:xfrm>
          <a:prstGeom prst="line">
            <a:avLst/>
          </a:prstGeom>
          <a:noFill/>
          <a:ln w="254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11"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22058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026" name="Group 66"/>
          <p:cNvGrpSpPr>
            <a:grpSpLocks/>
          </p:cNvGrpSpPr>
          <p:nvPr/>
        </p:nvGrpSpPr>
        <p:grpSpPr bwMode="auto">
          <a:xfrm>
            <a:off x="1709738" y="1862138"/>
            <a:ext cx="5522912" cy="4424362"/>
            <a:chOff x="144" y="1440"/>
            <a:chExt cx="4276" cy="3422"/>
          </a:xfrm>
        </p:grpSpPr>
        <p:sp>
          <p:nvSpPr>
            <p:cNvPr id="40990" name="Oval 30"/>
            <p:cNvSpPr>
              <a:spLocks noChangeArrowheads="1"/>
            </p:cNvSpPr>
            <p:nvPr/>
          </p:nvSpPr>
          <p:spPr bwMode="auto">
            <a:xfrm>
              <a:off x="144" y="4080"/>
              <a:ext cx="1728" cy="782"/>
            </a:xfrm>
            <a:prstGeom prst="ellipse">
              <a:avLst/>
            </a:prstGeom>
            <a:solidFill>
              <a:srgbClr val="00B0F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423" tIns="37212" rIns="74423" bIns="37212" anchor="ct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600" dirty="0" smtClean="0"/>
                <a:t>Ajan Girişi</a:t>
              </a:r>
              <a:endParaRPr lang="en-US" altLang="tr-TR" sz="1600" dirty="0"/>
            </a:p>
          </p:txBody>
        </p:sp>
        <p:cxnSp>
          <p:nvCxnSpPr>
            <p:cNvPr id="40991" name="AutoShape 31"/>
            <p:cNvCxnSpPr>
              <a:cxnSpLocks noChangeShapeType="1"/>
              <a:stCxn id="40990" idx="1"/>
            </p:cNvCxnSpPr>
            <p:nvPr/>
          </p:nvCxnSpPr>
          <p:spPr bwMode="auto">
            <a:xfrm flipV="1">
              <a:off x="397" y="1440"/>
              <a:ext cx="227" cy="2755"/>
            </a:xfrm>
            <a:prstGeom prst="straightConnector1">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92" name="AutoShape 32"/>
            <p:cNvCxnSpPr>
              <a:cxnSpLocks noChangeShapeType="1"/>
              <a:stCxn id="40990" idx="1"/>
              <a:endCxn id="40968" idx="2"/>
            </p:cNvCxnSpPr>
            <p:nvPr/>
          </p:nvCxnSpPr>
          <p:spPr bwMode="auto">
            <a:xfrm flipV="1">
              <a:off x="397" y="2008"/>
              <a:ext cx="1415" cy="2187"/>
            </a:xfrm>
            <a:prstGeom prst="straightConnector1">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93" name="AutoShape 33"/>
            <p:cNvCxnSpPr>
              <a:cxnSpLocks noChangeShapeType="1"/>
              <a:stCxn id="40990" idx="0"/>
              <a:endCxn id="40965" idx="2"/>
            </p:cNvCxnSpPr>
            <p:nvPr/>
          </p:nvCxnSpPr>
          <p:spPr bwMode="auto">
            <a:xfrm flipV="1">
              <a:off x="1008" y="2575"/>
              <a:ext cx="1599" cy="1505"/>
            </a:xfrm>
            <a:prstGeom prst="straightConnector1">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94" name="AutoShape 34"/>
            <p:cNvCxnSpPr>
              <a:cxnSpLocks noChangeShapeType="1"/>
              <a:stCxn id="40990" idx="6"/>
              <a:endCxn id="40973" idx="2"/>
            </p:cNvCxnSpPr>
            <p:nvPr/>
          </p:nvCxnSpPr>
          <p:spPr bwMode="auto">
            <a:xfrm flipV="1">
              <a:off x="1872" y="3142"/>
              <a:ext cx="1415" cy="1329"/>
            </a:xfrm>
            <a:prstGeom prst="straightConnector1">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95" name="AutoShape 35"/>
            <p:cNvCxnSpPr>
              <a:cxnSpLocks noChangeShapeType="1"/>
              <a:stCxn id="40990" idx="6"/>
              <a:endCxn id="40981" idx="1"/>
            </p:cNvCxnSpPr>
            <p:nvPr/>
          </p:nvCxnSpPr>
          <p:spPr bwMode="auto">
            <a:xfrm flipV="1">
              <a:off x="1872" y="3498"/>
              <a:ext cx="1188" cy="973"/>
            </a:xfrm>
            <a:prstGeom prst="straightConnector1">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996" name="AutoShape 36"/>
            <p:cNvCxnSpPr>
              <a:cxnSpLocks noChangeShapeType="1"/>
              <a:stCxn id="40990" idx="5"/>
              <a:endCxn id="40976" idx="1"/>
            </p:cNvCxnSpPr>
            <p:nvPr/>
          </p:nvCxnSpPr>
          <p:spPr bwMode="auto">
            <a:xfrm flipV="1">
              <a:off x="1619" y="4064"/>
              <a:ext cx="2121" cy="683"/>
            </a:xfrm>
            <a:prstGeom prst="straightConnector1">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25" name="AutoShape 65"/>
            <p:cNvCxnSpPr>
              <a:cxnSpLocks noChangeShapeType="1"/>
              <a:stCxn id="40990" idx="5"/>
              <a:endCxn id="40966" idx="1"/>
            </p:cNvCxnSpPr>
            <p:nvPr/>
          </p:nvCxnSpPr>
          <p:spPr bwMode="auto">
            <a:xfrm flipV="1">
              <a:off x="1619" y="4631"/>
              <a:ext cx="2801" cy="116"/>
            </a:xfrm>
            <a:prstGeom prst="straightConnector1">
              <a:avLst/>
            </a:prstGeom>
            <a:noFill/>
            <a:ln w="3175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0962" name="Rectangle 2"/>
          <p:cNvSpPr>
            <a:spLocks noGrp="1" noChangeArrowheads="1"/>
          </p:cNvSpPr>
          <p:nvPr>
            <p:ph type="title"/>
          </p:nvPr>
        </p:nvSpPr>
        <p:spPr>
          <a:xfrm>
            <a:off x="668740" y="274867"/>
            <a:ext cx="11523260" cy="566738"/>
          </a:xfrm>
        </p:spPr>
        <p:txBody>
          <a:bodyPr>
            <a:noAutofit/>
          </a:bodyPr>
          <a:lstStyle/>
          <a:p>
            <a:pPr algn="ctr"/>
            <a:r>
              <a:rPr lang="en-US" altLang="tr-TR" sz="4000" b="1" dirty="0" smtClean="0">
                <a:solidFill>
                  <a:srgbClr val="1524FA"/>
                </a:solidFill>
                <a:latin typeface="Tahoma" panose="020B0604030504040204" pitchFamily="34" charset="0"/>
                <a:ea typeface="Tahoma" panose="020B0604030504040204" pitchFamily="34" charset="0"/>
                <a:cs typeface="Tahoma" panose="020B0604030504040204" pitchFamily="34" charset="0"/>
              </a:rPr>
              <a:t>“</a:t>
            </a:r>
            <a:r>
              <a:rPr lang="tr-TR" altLang="tr-TR" sz="4000" b="1" dirty="0" smtClean="0">
                <a:solidFill>
                  <a:srgbClr val="1524FA"/>
                </a:solidFill>
                <a:latin typeface="Tahoma" panose="020B0604030504040204" pitchFamily="34" charset="0"/>
                <a:ea typeface="Tahoma" panose="020B0604030504040204" pitchFamily="34" charset="0"/>
                <a:cs typeface="Tahoma" panose="020B0604030504040204" pitchFamily="34" charset="0"/>
              </a:rPr>
              <a:t>Üreticiden Tüketiciye</a:t>
            </a:r>
            <a:r>
              <a:rPr lang="en-US" altLang="tr-TR" sz="4000" b="1" dirty="0" smtClean="0">
                <a:solidFill>
                  <a:srgbClr val="1524FA"/>
                </a:solidFill>
                <a:latin typeface="Tahoma" panose="020B0604030504040204" pitchFamily="34" charset="0"/>
                <a:ea typeface="Tahoma" panose="020B0604030504040204" pitchFamily="34" charset="0"/>
                <a:cs typeface="Tahoma" panose="020B0604030504040204" pitchFamily="34" charset="0"/>
              </a:rPr>
              <a:t>”</a:t>
            </a:r>
            <a:r>
              <a:rPr lang="tr-TR" altLang="tr-TR" sz="4000" b="1" dirty="0" smtClean="0">
                <a:solidFill>
                  <a:srgbClr val="1524FA"/>
                </a:solidFill>
                <a:latin typeface="Tahoma" panose="020B0604030504040204" pitchFamily="34" charset="0"/>
                <a:ea typeface="Tahoma" panose="020B0604030504040204" pitchFamily="34" charset="0"/>
                <a:cs typeface="Tahoma" panose="020B0604030504040204" pitchFamily="34" charset="0"/>
              </a:rPr>
              <a:t> Pastörize Süt Sunumu </a:t>
            </a:r>
            <a:endParaRPr lang="en-US" altLang="tr-TR" sz="4000" b="1" dirty="0">
              <a:solidFill>
                <a:srgbClr val="1524FA"/>
              </a:solidFill>
              <a:latin typeface="Tahoma" panose="020B0604030504040204" pitchFamily="34" charset="0"/>
              <a:ea typeface="Tahoma" panose="020B0604030504040204" pitchFamily="34" charset="0"/>
              <a:cs typeface="Tahoma" panose="020B0604030504040204" pitchFamily="34" charset="0"/>
            </a:endParaRPr>
          </a:p>
        </p:txBody>
      </p:sp>
      <p:sp>
        <p:nvSpPr>
          <p:cNvPr id="40964" name="Rectangle 4"/>
          <p:cNvSpPr>
            <a:spLocks noChangeArrowheads="1"/>
          </p:cNvSpPr>
          <p:nvPr/>
        </p:nvSpPr>
        <p:spPr bwMode="auto">
          <a:xfrm>
            <a:off x="1963738" y="1319213"/>
            <a:ext cx="2341562" cy="5445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744538">
              <a:spcBef>
                <a:spcPct val="20000"/>
              </a:spcBef>
              <a:defRPr sz="1500">
                <a:solidFill>
                  <a:schemeClr val="tx1"/>
                </a:solidFill>
                <a:latin typeface="Arial" panose="020B0604020202020204" pitchFamily="34" charset="0"/>
                <a:cs typeface="Arial" panose="020B0604020202020204" pitchFamily="34" charset="0"/>
              </a:defRPr>
            </a:lvl1pPr>
            <a:lvl2pPr marL="604838" indent="-233363" defTabSz="744538">
              <a:spcBef>
                <a:spcPct val="20000"/>
              </a:spcBef>
              <a:buChar char="–"/>
              <a:defRPr sz="13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2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3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1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9pPr>
          </a:lstStyle>
          <a:p>
            <a:pPr algn="ctr"/>
            <a:r>
              <a:rPr lang="tr-TR" altLang="tr-TR" sz="1300" dirty="0" smtClean="0">
                <a:solidFill>
                  <a:schemeClr val="bg1"/>
                </a:solidFill>
              </a:rPr>
              <a:t>Süt Toplama Tankı</a:t>
            </a:r>
            <a:endParaRPr lang="en-US" altLang="tr-TR" sz="1300" dirty="0">
              <a:solidFill>
                <a:schemeClr val="bg1"/>
              </a:solidFill>
            </a:endParaRPr>
          </a:p>
        </p:txBody>
      </p:sp>
      <p:sp>
        <p:nvSpPr>
          <p:cNvPr id="40965" name="Rectangle 5"/>
          <p:cNvSpPr>
            <a:spLocks noChangeArrowheads="1"/>
          </p:cNvSpPr>
          <p:nvPr/>
        </p:nvSpPr>
        <p:spPr bwMode="auto">
          <a:xfrm>
            <a:off x="3719513" y="2784476"/>
            <a:ext cx="2343150" cy="544513"/>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744538">
              <a:spcBef>
                <a:spcPct val="20000"/>
              </a:spcBef>
              <a:defRPr sz="1500">
                <a:solidFill>
                  <a:schemeClr val="tx1"/>
                </a:solidFill>
                <a:latin typeface="Arial" panose="020B0604020202020204" pitchFamily="34" charset="0"/>
                <a:cs typeface="Arial" panose="020B0604020202020204" pitchFamily="34" charset="0"/>
              </a:defRPr>
            </a:lvl1pPr>
            <a:lvl2pPr marL="604838" indent="-233363" defTabSz="744538">
              <a:spcBef>
                <a:spcPct val="20000"/>
              </a:spcBef>
              <a:buChar char="–"/>
              <a:defRPr sz="13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2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3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1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9pPr>
          </a:lstStyle>
          <a:p>
            <a:pPr algn="ctr"/>
            <a:r>
              <a:rPr lang="en-US" altLang="tr-TR" sz="1300" dirty="0" err="1" smtClean="0"/>
              <a:t>Yaklaşık</a:t>
            </a:r>
            <a:r>
              <a:rPr lang="en-US" altLang="tr-TR" sz="1300" dirty="0" smtClean="0"/>
              <a:t> 200.000 L</a:t>
            </a:r>
            <a:r>
              <a:rPr lang="tr-TR" altLang="tr-TR" sz="1300" dirty="0" smtClean="0"/>
              <a:t>’</a:t>
            </a:r>
            <a:r>
              <a:rPr lang="tr-TR" altLang="tr-TR" sz="1300" dirty="0" err="1" smtClean="0"/>
              <a:t>lik</a:t>
            </a:r>
            <a:r>
              <a:rPr lang="en-US" altLang="tr-TR" sz="1300" dirty="0" smtClean="0"/>
              <a:t> </a:t>
            </a:r>
            <a:r>
              <a:rPr lang="en-US" altLang="tr-TR" sz="1300" dirty="0" err="1" smtClean="0"/>
              <a:t>süt</a:t>
            </a:r>
            <a:r>
              <a:rPr lang="en-US" altLang="tr-TR" sz="1300" dirty="0" smtClean="0"/>
              <a:t> </a:t>
            </a:r>
            <a:r>
              <a:rPr lang="en-US" altLang="tr-TR" sz="1300" dirty="0" err="1" smtClean="0"/>
              <a:t>üretim</a:t>
            </a:r>
            <a:r>
              <a:rPr lang="en-US" altLang="tr-TR" sz="1300" dirty="0" smtClean="0"/>
              <a:t> </a:t>
            </a:r>
            <a:r>
              <a:rPr lang="en-US" altLang="tr-TR" sz="1300" dirty="0" err="1" smtClean="0"/>
              <a:t>tankı</a:t>
            </a:r>
            <a:endParaRPr lang="en-US" altLang="tr-TR" sz="1300" dirty="0"/>
          </a:p>
        </p:txBody>
      </p:sp>
      <p:sp>
        <p:nvSpPr>
          <p:cNvPr id="40966" name="Rectangle 6"/>
          <p:cNvSpPr>
            <a:spLocks noChangeArrowheads="1"/>
          </p:cNvSpPr>
          <p:nvPr/>
        </p:nvSpPr>
        <p:spPr bwMode="auto">
          <a:xfrm>
            <a:off x="7232650" y="5715000"/>
            <a:ext cx="2343150" cy="5461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744538">
              <a:spcBef>
                <a:spcPct val="20000"/>
              </a:spcBef>
              <a:defRPr sz="1500">
                <a:solidFill>
                  <a:schemeClr val="tx1"/>
                </a:solidFill>
                <a:latin typeface="Arial" panose="020B0604020202020204" pitchFamily="34" charset="0"/>
                <a:cs typeface="Arial" panose="020B0604020202020204" pitchFamily="34" charset="0"/>
              </a:defRPr>
            </a:lvl1pPr>
            <a:lvl2pPr marL="604838" indent="-233363" defTabSz="744538">
              <a:spcBef>
                <a:spcPct val="20000"/>
              </a:spcBef>
              <a:buChar char="–"/>
              <a:defRPr sz="13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2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3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1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9pPr>
          </a:lstStyle>
          <a:p>
            <a:pPr algn="ctr"/>
            <a:r>
              <a:rPr lang="tr-TR" altLang="tr-TR" sz="1300" dirty="0" smtClean="0"/>
              <a:t>Ticari</a:t>
            </a:r>
            <a:endParaRPr lang="en-US" altLang="tr-TR" sz="1300" dirty="0"/>
          </a:p>
        </p:txBody>
      </p:sp>
      <p:sp>
        <p:nvSpPr>
          <p:cNvPr id="40968" name="Rectangle 8"/>
          <p:cNvSpPr>
            <a:spLocks noChangeArrowheads="1"/>
          </p:cNvSpPr>
          <p:nvPr/>
        </p:nvSpPr>
        <p:spPr bwMode="auto">
          <a:xfrm>
            <a:off x="2841625" y="2051051"/>
            <a:ext cx="2046288" cy="5445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744538">
              <a:spcBef>
                <a:spcPct val="20000"/>
              </a:spcBef>
              <a:defRPr sz="1500">
                <a:solidFill>
                  <a:schemeClr val="tx1"/>
                </a:solidFill>
                <a:latin typeface="Arial" panose="020B0604020202020204" pitchFamily="34" charset="0"/>
                <a:cs typeface="Arial" panose="020B0604020202020204" pitchFamily="34" charset="0"/>
              </a:defRPr>
            </a:lvl1pPr>
            <a:lvl2pPr marL="604838" indent="-233363" defTabSz="744538">
              <a:spcBef>
                <a:spcPct val="20000"/>
              </a:spcBef>
              <a:buChar char="–"/>
              <a:defRPr sz="13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2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3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1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9pPr>
          </a:lstStyle>
          <a:p>
            <a:pPr algn="ctr"/>
            <a:r>
              <a:rPr lang="tr-TR" altLang="tr-TR" sz="1300" dirty="0" smtClean="0">
                <a:solidFill>
                  <a:schemeClr val="bg1"/>
                </a:solidFill>
              </a:rPr>
              <a:t>Süt arabasıyla nakliye</a:t>
            </a:r>
            <a:endParaRPr lang="en-US" altLang="tr-TR" sz="1300" dirty="0">
              <a:solidFill>
                <a:schemeClr val="bg1"/>
              </a:solidFill>
            </a:endParaRPr>
          </a:p>
        </p:txBody>
      </p:sp>
      <p:sp>
        <p:nvSpPr>
          <p:cNvPr id="40973" name="Rectangle 13"/>
          <p:cNvSpPr>
            <a:spLocks noChangeArrowheads="1"/>
          </p:cNvSpPr>
          <p:nvPr/>
        </p:nvSpPr>
        <p:spPr bwMode="auto">
          <a:xfrm>
            <a:off x="4597400" y="3516313"/>
            <a:ext cx="2343150" cy="54610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744538">
              <a:spcBef>
                <a:spcPct val="20000"/>
              </a:spcBef>
              <a:defRPr sz="1500">
                <a:solidFill>
                  <a:schemeClr val="tx1"/>
                </a:solidFill>
                <a:latin typeface="Arial" panose="020B0604020202020204" pitchFamily="34" charset="0"/>
                <a:cs typeface="Arial" panose="020B0604020202020204" pitchFamily="34" charset="0"/>
              </a:defRPr>
            </a:lvl1pPr>
            <a:lvl2pPr marL="604838" indent="-233363" defTabSz="744538">
              <a:spcBef>
                <a:spcPct val="20000"/>
              </a:spcBef>
              <a:buChar char="–"/>
              <a:defRPr sz="13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2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3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1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9pPr>
          </a:lstStyle>
          <a:p>
            <a:pPr algn="ctr"/>
            <a:r>
              <a:rPr lang="en-US" altLang="tr-TR" sz="1300" dirty="0" err="1" smtClean="0"/>
              <a:t>Süt</a:t>
            </a:r>
            <a:r>
              <a:rPr lang="tr-TR" altLang="tr-TR" sz="1300" dirty="0" smtClean="0"/>
              <a:t> </a:t>
            </a:r>
            <a:r>
              <a:rPr lang="en-US" altLang="tr-TR" sz="1300" dirty="0" err="1" smtClean="0"/>
              <a:t>üretimi</a:t>
            </a:r>
            <a:endParaRPr lang="en-US" altLang="tr-TR" sz="1300" dirty="0" smtClean="0"/>
          </a:p>
          <a:p>
            <a:pPr algn="ctr"/>
            <a:r>
              <a:rPr lang="en-US" altLang="tr-TR" sz="1300" dirty="0" err="1" smtClean="0"/>
              <a:t>sütün</a:t>
            </a:r>
            <a:r>
              <a:rPr lang="en-US" altLang="tr-TR" sz="1300" dirty="0" smtClean="0"/>
              <a:t> </a:t>
            </a:r>
            <a:r>
              <a:rPr lang="en-US" altLang="tr-TR" sz="1300" dirty="0" err="1" smtClean="0"/>
              <a:t>pastörize</a:t>
            </a:r>
            <a:r>
              <a:rPr lang="en-US" altLang="tr-TR" sz="1300" dirty="0" smtClean="0"/>
              <a:t> </a:t>
            </a:r>
            <a:r>
              <a:rPr lang="en-US" altLang="tr-TR" sz="1300" dirty="0" err="1" smtClean="0"/>
              <a:t>edilmesi</a:t>
            </a:r>
            <a:endParaRPr lang="en-US" altLang="tr-TR" sz="1300" dirty="0"/>
          </a:p>
        </p:txBody>
      </p:sp>
      <p:sp>
        <p:nvSpPr>
          <p:cNvPr id="40976" name="Rectangle 16"/>
          <p:cNvSpPr>
            <a:spLocks noChangeArrowheads="1"/>
          </p:cNvSpPr>
          <p:nvPr/>
        </p:nvSpPr>
        <p:spPr bwMode="auto">
          <a:xfrm>
            <a:off x="6354763" y="4981575"/>
            <a:ext cx="2343150" cy="5461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744538">
              <a:spcBef>
                <a:spcPct val="20000"/>
              </a:spcBef>
              <a:defRPr sz="1500">
                <a:solidFill>
                  <a:schemeClr val="tx1"/>
                </a:solidFill>
                <a:latin typeface="Arial" panose="020B0604020202020204" pitchFamily="34" charset="0"/>
                <a:cs typeface="Arial" panose="020B0604020202020204" pitchFamily="34" charset="0"/>
              </a:defRPr>
            </a:lvl1pPr>
            <a:lvl2pPr marL="604838" indent="-233363" defTabSz="744538">
              <a:spcBef>
                <a:spcPct val="20000"/>
              </a:spcBef>
              <a:buChar char="–"/>
              <a:defRPr sz="13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2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3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1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9pPr>
          </a:lstStyle>
          <a:p>
            <a:pPr algn="ctr"/>
            <a:r>
              <a:rPr lang="tr-TR" altLang="tr-TR" sz="1300" dirty="0" smtClean="0"/>
              <a:t>Nakliye</a:t>
            </a:r>
            <a:endParaRPr lang="en-US" altLang="tr-TR" sz="1300" dirty="0"/>
          </a:p>
        </p:txBody>
      </p:sp>
      <p:sp>
        <p:nvSpPr>
          <p:cNvPr id="40981" name="Rectangle 21"/>
          <p:cNvSpPr>
            <a:spLocks noChangeArrowheads="1"/>
          </p:cNvSpPr>
          <p:nvPr/>
        </p:nvSpPr>
        <p:spPr bwMode="auto">
          <a:xfrm>
            <a:off x="5475288" y="4249738"/>
            <a:ext cx="2343150" cy="54610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defTabSz="744538">
              <a:spcBef>
                <a:spcPct val="20000"/>
              </a:spcBef>
              <a:defRPr sz="1500">
                <a:solidFill>
                  <a:schemeClr val="tx1"/>
                </a:solidFill>
                <a:latin typeface="Arial" panose="020B0604020202020204" pitchFamily="34" charset="0"/>
                <a:cs typeface="Arial" panose="020B0604020202020204" pitchFamily="34" charset="0"/>
              </a:defRPr>
            </a:lvl1pPr>
            <a:lvl2pPr marL="604838" indent="-233363" defTabSz="744538">
              <a:spcBef>
                <a:spcPct val="20000"/>
              </a:spcBef>
              <a:buChar char="–"/>
              <a:defRPr sz="1300">
                <a:solidFill>
                  <a:schemeClr val="tx1"/>
                </a:solidFill>
                <a:latin typeface="Arial" panose="020B0604020202020204" pitchFamily="34" charset="0"/>
                <a:cs typeface="Arial" panose="020B0604020202020204" pitchFamily="34" charset="0"/>
              </a:defRPr>
            </a:lvl2pPr>
            <a:lvl3pPr marL="930275" indent="-185738" defTabSz="744538">
              <a:spcBef>
                <a:spcPct val="20000"/>
              </a:spcBef>
              <a:buChar char="•"/>
              <a:defRPr sz="1200">
                <a:solidFill>
                  <a:schemeClr val="tx1"/>
                </a:solidFill>
                <a:latin typeface="Arial" panose="020B0604020202020204" pitchFamily="34" charset="0"/>
                <a:cs typeface="Arial" panose="020B0604020202020204" pitchFamily="34" charset="0"/>
              </a:defRPr>
            </a:lvl3pPr>
            <a:lvl4pPr marL="1301750" indent="-185738" defTabSz="744538">
              <a:spcBef>
                <a:spcPct val="20000"/>
              </a:spcBef>
              <a:buChar char="–"/>
              <a:defRPr sz="1300">
                <a:solidFill>
                  <a:schemeClr val="tx1"/>
                </a:solidFill>
                <a:latin typeface="Arial" panose="020B0604020202020204" pitchFamily="34" charset="0"/>
                <a:cs typeface="Arial" panose="020B0604020202020204" pitchFamily="34" charset="0"/>
              </a:defRPr>
            </a:lvl4pPr>
            <a:lvl5pPr marL="1673225" indent="-184150" defTabSz="744538">
              <a:spcBef>
                <a:spcPct val="20000"/>
              </a:spcBef>
              <a:buChar char="»"/>
              <a:defRPr sz="1100">
                <a:solidFill>
                  <a:schemeClr val="tx1"/>
                </a:solidFill>
                <a:latin typeface="Arial" panose="020B0604020202020204" pitchFamily="34" charset="0"/>
                <a:cs typeface="Arial" panose="020B0604020202020204" pitchFamily="34" charset="0"/>
              </a:defRPr>
            </a:lvl5pPr>
            <a:lvl6pPr marL="21304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6pPr>
            <a:lvl7pPr marL="25876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7pPr>
            <a:lvl8pPr marL="30448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8pPr>
            <a:lvl9pPr marL="3502025" indent="-184150" defTabSz="744538" fontAlgn="base">
              <a:spcBef>
                <a:spcPct val="20000"/>
              </a:spcBef>
              <a:spcAft>
                <a:spcPct val="0"/>
              </a:spcAft>
              <a:buChar char="»"/>
              <a:defRPr sz="1100">
                <a:solidFill>
                  <a:schemeClr val="tx1"/>
                </a:solidFill>
                <a:latin typeface="Arial" panose="020B0604020202020204" pitchFamily="34" charset="0"/>
                <a:cs typeface="Arial" panose="020B0604020202020204" pitchFamily="34" charset="0"/>
              </a:defRPr>
            </a:lvl9pPr>
          </a:lstStyle>
          <a:p>
            <a:pPr algn="ctr"/>
            <a:r>
              <a:rPr lang="en-US" altLang="tr-TR" sz="1300" dirty="0" err="1" smtClean="0"/>
              <a:t>Süt</a:t>
            </a:r>
            <a:r>
              <a:rPr lang="tr-TR" altLang="tr-TR" sz="1300" dirty="0" smtClean="0"/>
              <a:t> </a:t>
            </a:r>
            <a:r>
              <a:rPr lang="en-US" altLang="tr-TR" sz="1300" dirty="0" err="1" smtClean="0"/>
              <a:t>üretimi</a:t>
            </a:r>
            <a:endParaRPr lang="en-US" altLang="tr-TR" sz="1300" dirty="0" smtClean="0"/>
          </a:p>
          <a:p>
            <a:pPr algn="ctr"/>
            <a:r>
              <a:rPr lang="en-US" altLang="tr-TR" sz="1300" dirty="0" err="1" smtClean="0"/>
              <a:t>karton</a:t>
            </a:r>
            <a:r>
              <a:rPr lang="en-US" altLang="tr-TR" sz="1300" dirty="0" smtClean="0"/>
              <a:t> </a:t>
            </a:r>
            <a:r>
              <a:rPr lang="en-US" altLang="tr-TR" sz="1300" dirty="0" err="1" smtClean="0"/>
              <a:t>ambalajlama</a:t>
            </a:r>
            <a:endParaRPr lang="en-US" altLang="tr-TR" sz="1300" dirty="0"/>
          </a:p>
        </p:txBody>
      </p:sp>
      <p:grpSp>
        <p:nvGrpSpPr>
          <p:cNvPr id="41022" name="Group 62"/>
          <p:cNvGrpSpPr>
            <a:grpSpLocks/>
          </p:cNvGrpSpPr>
          <p:nvPr/>
        </p:nvGrpSpPr>
        <p:grpSpPr bwMode="auto">
          <a:xfrm>
            <a:off x="4305301" y="1365250"/>
            <a:ext cx="6145213" cy="4349750"/>
            <a:chOff x="2154" y="1056"/>
            <a:chExt cx="4758" cy="3364"/>
          </a:xfrm>
        </p:grpSpPr>
        <p:sp>
          <p:nvSpPr>
            <p:cNvPr id="40998" name="Oval 38"/>
            <p:cNvSpPr>
              <a:spLocks noChangeArrowheads="1"/>
            </p:cNvSpPr>
            <p:nvPr/>
          </p:nvSpPr>
          <p:spPr bwMode="auto">
            <a:xfrm>
              <a:off x="5184" y="1056"/>
              <a:ext cx="1728" cy="782"/>
            </a:xfrm>
            <a:prstGeom prst="ellipse">
              <a:avLst/>
            </a:prstGeom>
            <a:solidFill>
              <a:schemeClr val="accent2">
                <a:lumMod val="40000"/>
                <a:lumOff val="60000"/>
              </a:scheme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4423" tIns="37212" rIns="74423" bIns="37212" anchor="ct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600" dirty="0" smtClean="0"/>
                <a:t>Ajan karakteristiği</a:t>
              </a:r>
              <a:endParaRPr lang="en-US" altLang="tr-TR" sz="1600" dirty="0"/>
            </a:p>
          </p:txBody>
        </p:sp>
        <p:cxnSp>
          <p:nvCxnSpPr>
            <p:cNvPr id="40999" name="AutoShape 39"/>
            <p:cNvCxnSpPr>
              <a:cxnSpLocks noChangeShapeType="1"/>
              <a:stCxn id="40998" idx="2"/>
              <a:endCxn id="40964" idx="3"/>
            </p:cNvCxnSpPr>
            <p:nvPr/>
          </p:nvCxnSpPr>
          <p:spPr bwMode="auto">
            <a:xfrm flipH="1" flipV="1">
              <a:off x="2154" y="1231"/>
              <a:ext cx="3030" cy="216"/>
            </a:xfrm>
            <a:prstGeom prst="straightConnector1">
              <a:avLst/>
            </a:prstGeom>
            <a:noFill/>
            <a:ln w="254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00" name="AutoShape 40"/>
            <p:cNvCxnSpPr>
              <a:cxnSpLocks noChangeShapeType="1"/>
              <a:stCxn id="40998" idx="2"/>
              <a:endCxn id="40968" idx="3"/>
            </p:cNvCxnSpPr>
            <p:nvPr/>
          </p:nvCxnSpPr>
          <p:spPr bwMode="auto">
            <a:xfrm flipH="1">
              <a:off x="2604" y="1447"/>
              <a:ext cx="2580" cy="350"/>
            </a:xfrm>
            <a:prstGeom prst="straightConnector1">
              <a:avLst/>
            </a:prstGeom>
            <a:noFill/>
            <a:ln w="254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01" name="AutoShape 41"/>
            <p:cNvCxnSpPr>
              <a:cxnSpLocks noChangeShapeType="1"/>
              <a:stCxn id="40998" idx="2"/>
              <a:endCxn id="40965" idx="3"/>
            </p:cNvCxnSpPr>
            <p:nvPr/>
          </p:nvCxnSpPr>
          <p:spPr bwMode="auto">
            <a:xfrm flipH="1">
              <a:off x="3514" y="1447"/>
              <a:ext cx="1670" cy="917"/>
            </a:xfrm>
            <a:prstGeom prst="straightConnector1">
              <a:avLst/>
            </a:prstGeom>
            <a:noFill/>
            <a:ln w="254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02" name="AutoShape 42"/>
            <p:cNvCxnSpPr>
              <a:cxnSpLocks noChangeShapeType="1"/>
              <a:stCxn id="40998" idx="3"/>
              <a:endCxn id="40973" idx="0"/>
            </p:cNvCxnSpPr>
            <p:nvPr/>
          </p:nvCxnSpPr>
          <p:spPr bwMode="auto">
            <a:xfrm flipH="1">
              <a:off x="3287" y="1723"/>
              <a:ext cx="2150" cy="997"/>
            </a:xfrm>
            <a:prstGeom prst="straightConnector1">
              <a:avLst/>
            </a:prstGeom>
            <a:noFill/>
            <a:ln w="254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03" name="AutoShape 43"/>
            <p:cNvCxnSpPr>
              <a:cxnSpLocks noChangeShapeType="1"/>
              <a:stCxn id="40998" idx="4"/>
              <a:endCxn id="40981" idx="0"/>
            </p:cNvCxnSpPr>
            <p:nvPr/>
          </p:nvCxnSpPr>
          <p:spPr bwMode="auto">
            <a:xfrm flipH="1">
              <a:off x="3967" y="1838"/>
              <a:ext cx="2081" cy="1449"/>
            </a:xfrm>
            <a:prstGeom prst="straightConnector1">
              <a:avLst/>
            </a:prstGeom>
            <a:noFill/>
            <a:ln w="254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04" name="AutoShape 44"/>
            <p:cNvCxnSpPr>
              <a:cxnSpLocks noChangeShapeType="1"/>
              <a:stCxn id="40998" idx="4"/>
              <a:endCxn id="40976" idx="0"/>
            </p:cNvCxnSpPr>
            <p:nvPr/>
          </p:nvCxnSpPr>
          <p:spPr bwMode="auto">
            <a:xfrm flipH="1">
              <a:off x="4647" y="1838"/>
              <a:ext cx="1401" cy="2015"/>
            </a:xfrm>
            <a:prstGeom prst="straightConnector1">
              <a:avLst/>
            </a:prstGeom>
            <a:noFill/>
            <a:ln w="254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005" name="AutoShape 45"/>
            <p:cNvCxnSpPr>
              <a:cxnSpLocks noChangeShapeType="1"/>
              <a:stCxn id="40998" idx="4"/>
              <a:endCxn id="40966" idx="0"/>
            </p:cNvCxnSpPr>
            <p:nvPr/>
          </p:nvCxnSpPr>
          <p:spPr bwMode="auto">
            <a:xfrm flipH="1">
              <a:off x="5327" y="1838"/>
              <a:ext cx="721" cy="2582"/>
            </a:xfrm>
            <a:prstGeom prst="straightConnector1">
              <a:avLst/>
            </a:prstGeom>
            <a:noFill/>
            <a:ln w="254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1008" name="Text Box 48"/>
          <p:cNvSpPr txBox="1">
            <a:spLocks noChangeArrowheads="1"/>
          </p:cNvSpPr>
          <p:nvPr/>
        </p:nvSpPr>
        <p:spPr bwMode="auto">
          <a:xfrm>
            <a:off x="6359525" y="2482850"/>
            <a:ext cx="1735138" cy="7676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spAutoFit/>
          </a:bodyP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500" b="1" dirty="0" smtClean="0"/>
              <a:t>Kararlı</a:t>
            </a:r>
            <a:r>
              <a:rPr lang="en-US" altLang="tr-TR" sz="1500" b="1" dirty="0" smtClean="0"/>
              <a:t> to</a:t>
            </a:r>
            <a:r>
              <a:rPr lang="tr-TR" altLang="tr-TR" sz="1500" b="1" dirty="0" err="1" smtClean="0"/>
              <a:t>ks</a:t>
            </a:r>
            <a:r>
              <a:rPr lang="en-US" altLang="tr-TR" sz="1500" b="1" dirty="0" smtClean="0"/>
              <a:t>in</a:t>
            </a:r>
            <a:r>
              <a:rPr lang="en-US" altLang="tr-TR" sz="1500" b="1" dirty="0"/>
              <a:t>,</a:t>
            </a:r>
          </a:p>
          <a:p>
            <a:pPr algn="ctr"/>
            <a:r>
              <a:rPr lang="en-US" altLang="tr-TR" sz="1500" b="1" dirty="0" smtClean="0"/>
              <a:t> </a:t>
            </a:r>
            <a:r>
              <a:rPr lang="tr-TR" altLang="tr-TR" sz="1500" b="1" dirty="0" smtClean="0"/>
              <a:t>kararlı olmayan </a:t>
            </a:r>
            <a:r>
              <a:rPr lang="en-US" altLang="tr-TR" sz="1500" b="1" dirty="0" err="1" smtClean="0"/>
              <a:t>ba</a:t>
            </a:r>
            <a:r>
              <a:rPr lang="tr-TR" altLang="tr-TR" sz="1500" b="1" dirty="0" smtClean="0"/>
              <a:t>k</a:t>
            </a:r>
            <a:r>
              <a:rPr lang="en-US" altLang="tr-TR" sz="1500" b="1" dirty="0" err="1" smtClean="0"/>
              <a:t>teri</a:t>
            </a:r>
            <a:endParaRPr lang="en-US" altLang="tr-TR" sz="1500" b="1" dirty="0"/>
          </a:p>
        </p:txBody>
      </p:sp>
      <p:sp>
        <p:nvSpPr>
          <p:cNvPr id="41007" name="Text Box 47"/>
          <p:cNvSpPr txBox="1">
            <a:spLocks noChangeArrowheads="1"/>
          </p:cNvSpPr>
          <p:nvPr/>
        </p:nvSpPr>
        <p:spPr bwMode="auto">
          <a:xfrm>
            <a:off x="5181600" y="1862138"/>
            <a:ext cx="2355850" cy="30598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spAutoFit/>
          </a:bodyP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tr-TR" altLang="tr-TR" sz="1500" b="1" dirty="0" smtClean="0"/>
              <a:t>Kararlı </a:t>
            </a:r>
            <a:r>
              <a:rPr lang="en-US" altLang="tr-TR" sz="1500" b="1" dirty="0" smtClean="0"/>
              <a:t>to</a:t>
            </a:r>
            <a:r>
              <a:rPr lang="tr-TR" altLang="tr-TR" sz="1500" b="1" dirty="0" err="1" smtClean="0"/>
              <a:t>ks</a:t>
            </a:r>
            <a:r>
              <a:rPr lang="en-US" altLang="tr-TR" sz="1500" b="1" dirty="0" smtClean="0"/>
              <a:t>in </a:t>
            </a:r>
            <a:r>
              <a:rPr lang="tr-TR" altLang="tr-TR" sz="1500" b="1" dirty="0" smtClean="0"/>
              <a:t>ve</a:t>
            </a:r>
            <a:r>
              <a:rPr lang="en-US" altLang="tr-TR" sz="1500" b="1" dirty="0" smtClean="0"/>
              <a:t> </a:t>
            </a:r>
            <a:r>
              <a:rPr lang="en-US" altLang="tr-TR" sz="1500" b="1" dirty="0" err="1" smtClean="0"/>
              <a:t>ba</a:t>
            </a:r>
            <a:r>
              <a:rPr lang="tr-TR" altLang="tr-TR" sz="1500" b="1" dirty="0" smtClean="0"/>
              <a:t>k</a:t>
            </a:r>
            <a:r>
              <a:rPr lang="en-US" altLang="tr-TR" sz="1500" b="1" dirty="0" err="1" smtClean="0"/>
              <a:t>teri</a:t>
            </a:r>
            <a:endParaRPr lang="en-US" altLang="tr-TR" sz="1500" b="1" dirty="0"/>
          </a:p>
        </p:txBody>
      </p:sp>
      <p:sp>
        <p:nvSpPr>
          <p:cNvPr id="41009" name="Text Box 49"/>
          <p:cNvSpPr txBox="1">
            <a:spLocks noChangeArrowheads="1"/>
          </p:cNvSpPr>
          <p:nvPr/>
        </p:nvSpPr>
        <p:spPr bwMode="auto">
          <a:xfrm>
            <a:off x="7413625" y="3287713"/>
            <a:ext cx="2046288" cy="99848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spAutoFit/>
          </a:bodyP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500" b="1" dirty="0" smtClean="0"/>
              <a:t>Kararlı </a:t>
            </a:r>
            <a:r>
              <a:rPr lang="en-US" altLang="tr-TR" sz="1500" b="1" dirty="0" smtClean="0"/>
              <a:t>to</a:t>
            </a:r>
            <a:r>
              <a:rPr lang="tr-TR" altLang="tr-TR" sz="1500" b="1" dirty="0" err="1" smtClean="0"/>
              <a:t>ks</a:t>
            </a:r>
            <a:r>
              <a:rPr lang="en-US" altLang="tr-TR" sz="1500" b="1" dirty="0" smtClean="0"/>
              <a:t>in</a:t>
            </a:r>
            <a:r>
              <a:rPr lang="en-US" altLang="tr-TR" sz="1500" b="1" dirty="0"/>
              <a:t>,</a:t>
            </a:r>
          </a:p>
          <a:p>
            <a:pPr algn="ctr"/>
            <a:r>
              <a:rPr lang="tr-TR" altLang="tr-TR" sz="1500" b="1" dirty="0" err="1"/>
              <a:t>B</a:t>
            </a:r>
            <a:r>
              <a:rPr lang="en-US" altLang="tr-TR" sz="1500" b="1" dirty="0" err="1" smtClean="0"/>
              <a:t>akterilerle</a:t>
            </a:r>
            <a:r>
              <a:rPr lang="en-US" altLang="tr-TR" sz="1500" b="1" dirty="0" smtClean="0"/>
              <a:t> </a:t>
            </a:r>
            <a:r>
              <a:rPr lang="en-US" altLang="tr-TR" sz="1500" b="1" dirty="0" err="1" smtClean="0"/>
              <a:t>yeni</a:t>
            </a:r>
            <a:r>
              <a:rPr lang="en-US" altLang="tr-TR" sz="1500" b="1" dirty="0" smtClean="0"/>
              <a:t> </a:t>
            </a:r>
            <a:r>
              <a:rPr lang="en-US" altLang="tr-TR" sz="1500" b="1" dirty="0" err="1" smtClean="0"/>
              <a:t>kontaminasyon</a:t>
            </a:r>
            <a:r>
              <a:rPr lang="en-US" altLang="tr-TR" sz="1500" b="1" dirty="0" smtClean="0"/>
              <a:t> (</a:t>
            </a:r>
            <a:r>
              <a:rPr lang="tr-TR" altLang="tr-TR" sz="1500" b="1" dirty="0" smtClean="0"/>
              <a:t>kararlı</a:t>
            </a:r>
            <a:r>
              <a:rPr lang="en-US" altLang="tr-TR" sz="1500" b="1" dirty="0" smtClean="0"/>
              <a:t>)</a:t>
            </a:r>
            <a:endParaRPr lang="en-US" altLang="tr-TR" sz="1500" b="1" dirty="0"/>
          </a:p>
        </p:txBody>
      </p:sp>
      <p:sp>
        <p:nvSpPr>
          <p:cNvPr id="41010" name="Text Box 50"/>
          <p:cNvSpPr txBox="1">
            <a:spLocks noChangeArrowheads="1"/>
          </p:cNvSpPr>
          <p:nvPr/>
        </p:nvSpPr>
        <p:spPr bwMode="auto">
          <a:xfrm>
            <a:off x="1524000" y="2854326"/>
            <a:ext cx="1735138" cy="30598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spAutoFit/>
          </a:bodyP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500" b="1" dirty="0" smtClean="0"/>
              <a:t>Erişilebilir Tank</a:t>
            </a:r>
            <a:endParaRPr lang="en-US" altLang="tr-TR" sz="1500" b="1" dirty="0"/>
          </a:p>
        </p:txBody>
      </p:sp>
      <p:sp>
        <p:nvSpPr>
          <p:cNvPr id="41011" name="Text Box 51"/>
          <p:cNvSpPr txBox="1">
            <a:spLocks noChangeArrowheads="1"/>
          </p:cNvSpPr>
          <p:nvPr/>
        </p:nvSpPr>
        <p:spPr bwMode="auto">
          <a:xfrm>
            <a:off x="2206625" y="3413125"/>
            <a:ext cx="1735138" cy="7676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spAutoFit/>
          </a:bodyP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500" b="1" dirty="0" smtClean="0"/>
              <a:t>T</a:t>
            </a:r>
            <a:r>
              <a:rPr lang="en-US" altLang="tr-TR" sz="1500" b="1" dirty="0" err="1" smtClean="0"/>
              <a:t>anka</a:t>
            </a:r>
            <a:r>
              <a:rPr lang="en-US" altLang="tr-TR" sz="1500" b="1" dirty="0" smtClean="0"/>
              <a:t> </a:t>
            </a:r>
            <a:r>
              <a:rPr lang="en-US" altLang="tr-TR" sz="1500" b="1" dirty="0" err="1" smtClean="0"/>
              <a:t>sadece</a:t>
            </a:r>
            <a:r>
              <a:rPr lang="en-US" altLang="tr-TR" sz="1500" b="1" dirty="0" smtClean="0"/>
              <a:t> </a:t>
            </a:r>
            <a:r>
              <a:rPr lang="en-US" altLang="tr-TR" sz="1500" b="1" dirty="0" err="1" smtClean="0"/>
              <a:t>şoför</a:t>
            </a:r>
            <a:r>
              <a:rPr lang="en-US" altLang="tr-TR" sz="1500" b="1" dirty="0" smtClean="0"/>
              <a:t> </a:t>
            </a:r>
            <a:r>
              <a:rPr lang="en-US" altLang="tr-TR" sz="1500" b="1" dirty="0" err="1" smtClean="0"/>
              <a:t>yardımı</a:t>
            </a:r>
            <a:r>
              <a:rPr lang="en-US" altLang="tr-TR" sz="1500" b="1" dirty="0" smtClean="0"/>
              <a:t> </a:t>
            </a:r>
            <a:r>
              <a:rPr lang="en-US" altLang="tr-TR" sz="1500" b="1" dirty="0" err="1" smtClean="0"/>
              <a:t>ile</a:t>
            </a:r>
            <a:r>
              <a:rPr lang="en-US" altLang="tr-TR" sz="1500" b="1" dirty="0" smtClean="0"/>
              <a:t> </a:t>
            </a:r>
            <a:r>
              <a:rPr lang="en-US" altLang="tr-TR" sz="1500" b="1" dirty="0" err="1" smtClean="0"/>
              <a:t>ulaşılabilir</a:t>
            </a:r>
            <a:r>
              <a:rPr lang="tr-TR" altLang="tr-TR" sz="1500" b="1" dirty="0" smtClean="0"/>
              <a:t>.</a:t>
            </a:r>
            <a:endParaRPr lang="en-US" altLang="tr-TR" sz="1500" b="1" dirty="0"/>
          </a:p>
        </p:txBody>
      </p:sp>
      <p:sp>
        <p:nvSpPr>
          <p:cNvPr id="41012" name="Text Box 52"/>
          <p:cNvSpPr txBox="1">
            <a:spLocks noChangeArrowheads="1"/>
          </p:cNvSpPr>
          <p:nvPr/>
        </p:nvSpPr>
        <p:spPr bwMode="auto">
          <a:xfrm>
            <a:off x="2578101" y="4468813"/>
            <a:ext cx="1611313" cy="5060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spAutoFit/>
          </a:bodyP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tr-TR" sz="1400" b="1" dirty="0" smtClean="0"/>
              <a:t>Sınırlı Erişilebilir Tank</a:t>
            </a:r>
            <a:endParaRPr lang="en-US" altLang="tr-TR" sz="1400" b="1" dirty="0"/>
          </a:p>
        </p:txBody>
      </p:sp>
      <p:sp>
        <p:nvSpPr>
          <p:cNvPr id="41013" name="Text Box 53"/>
          <p:cNvSpPr txBox="1">
            <a:spLocks noChangeArrowheads="1"/>
          </p:cNvSpPr>
          <p:nvPr/>
        </p:nvSpPr>
        <p:spPr bwMode="auto">
          <a:xfrm>
            <a:off x="4003675" y="4840289"/>
            <a:ext cx="2046288" cy="1229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4423" tIns="37212" rIns="74423" bIns="37212">
            <a:spAutoFit/>
          </a:bodyPr>
          <a:lstStyle>
            <a:lvl1pPr defTabSz="744538">
              <a:defRPr>
                <a:solidFill>
                  <a:schemeClr val="tx1"/>
                </a:solidFill>
                <a:latin typeface="Arial" panose="020B0604020202020204" pitchFamily="34" charset="0"/>
                <a:cs typeface="Arial" panose="020B0604020202020204" pitchFamily="34" charset="0"/>
              </a:defRPr>
            </a:lvl1pPr>
            <a:lvl2pPr marL="371475" defTabSz="744538">
              <a:defRPr>
                <a:solidFill>
                  <a:schemeClr val="tx1"/>
                </a:solidFill>
                <a:latin typeface="Arial" panose="020B0604020202020204" pitchFamily="34" charset="0"/>
                <a:cs typeface="Arial" panose="020B0604020202020204" pitchFamily="34" charset="0"/>
              </a:defRPr>
            </a:lvl2pPr>
            <a:lvl3pPr marL="744538" defTabSz="744538">
              <a:defRPr>
                <a:solidFill>
                  <a:schemeClr val="tx1"/>
                </a:solidFill>
                <a:latin typeface="Arial" panose="020B0604020202020204" pitchFamily="34" charset="0"/>
                <a:cs typeface="Arial" panose="020B0604020202020204" pitchFamily="34" charset="0"/>
              </a:defRPr>
            </a:lvl3pPr>
            <a:lvl4pPr marL="1116013" defTabSz="744538">
              <a:defRPr>
                <a:solidFill>
                  <a:schemeClr val="tx1"/>
                </a:solidFill>
                <a:latin typeface="Arial" panose="020B0604020202020204" pitchFamily="34" charset="0"/>
                <a:cs typeface="Arial" panose="020B0604020202020204" pitchFamily="34" charset="0"/>
              </a:defRPr>
            </a:lvl4pPr>
            <a:lvl5pPr marL="1489075" defTabSz="744538">
              <a:defRPr>
                <a:solidFill>
                  <a:schemeClr val="tx1"/>
                </a:solidFill>
                <a:latin typeface="Arial" panose="020B0604020202020204" pitchFamily="34" charset="0"/>
                <a:cs typeface="Arial" panose="020B0604020202020204" pitchFamily="34" charset="0"/>
              </a:defRPr>
            </a:lvl5pPr>
            <a:lvl6pPr marL="19462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4034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28606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317875" defTabSz="744538"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tr-TR" sz="1500" b="1" dirty="0" err="1" smtClean="0"/>
              <a:t>Yüksek</a:t>
            </a:r>
            <a:r>
              <a:rPr lang="en-US" altLang="tr-TR" sz="1500" b="1" dirty="0" smtClean="0"/>
              <a:t> </a:t>
            </a:r>
            <a:r>
              <a:rPr lang="en-US" altLang="tr-TR" sz="1500" b="1" dirty="0" err="1" smtClean="0"/>
              <a:t>miktarı</a:t>
            </a:r>
            <a:r>
              <a:rPr lang="en-US" altLang="tr-TR" sz="1500" b="1" dirty="0" smtClean="0"/>
              <a:t> </a:t>
            </a:r>
            <a:r>
              <a:rPr lang="en-US" altLang="tr-TR" sz="1500" b="1" dirty="0" err="1" smtClean="0"/>
              <a:t>kirletmek</a:t>
            </a:r>
            <a:r>
              <a:rPr lang="en-US" altLang="tr-TR" sz="1500" b="1" dirty="0" smtClean="0"/>
              <a:t> </a:t>
            </a:r>
            <a:r>
              <a:rPr lang="en-US" altLang="tr-TR" sz="1500" b="1" dirty="0" err="1" smtClean="0"/>
              <a:t>mümkün</a:t>
            </a:r>
            <a:r>
              <a:rPr lang="en-US" altLang="tr-TR" sz="1500" b="1" dirty="0" smtClean="0"/>
              <a:t> </a:t>
            </a:r>
            <a:r>
              <a:rPr lang="en-US" altLang="tr-TR" sz="1500" b="1" dirty="0" err="1" smtClean="0"/>
              <a:t>değildir</a:t>
            </a:r>
            <a:r>
              <a:rPr lang="en-US" altLang="tr-TR" sz="1500" b="1" dirty="0" smtClean="0"/>
              <a:t>, </a:t>
            </a:r>
            <a:r>
              <a:rPr lang="en-US" altLang="tr-TR" sz="1500" b="1" dirty="0" err="1" smtClean="0"/>
              <a:t>sadece</a:t>
            </a:r>
            <a:r>
              <a:rPr lang="en-US" altLang="tr-TR" sz="1500" b="1" dirty="0" smtClean="0"/>
              <a:t> </a:t>
            </a:r>
            <a:r>
              <a:rPr lang="en-US" altLang="tr-TR" sz="1500" b="1" dirty="0" err="1" smtClean="0"/>
              <a:t>işçiler</a:t>
            </a:r>
            <a:r>
              <a:rPr lang="en-US" altLang="tr-TR" sz="1500" b="1" dirty="0" smtClean="0"/>
              <a:t> </a:t>
            </a:r>
            <a:r>
              <a:rPr lang="en-US" altLang="tr-TR" sz="1500" b="1" dirty="0" err="1" smtClean="0"/>
              <a:t>yardımı</a:t>
            </a:r>
            <a:r>
              <a:rPr lang="en-US" altLang="tr-TR" sz="1500" b="1" dirty="0" smtClean="0"/>
              <a:t> </a:t>
            </a:r>
            <a:r>
              <a:rPr lang="en-US" altLang="tr-TR" sz="1500" b="1" dirty="0" err="1" smtClean="0"/>
              <a:t>ile</a:t>
            </a:r>
            <a:r>
              <a:rPr lang="en-US" altLang="tr-TR" sz="1500" b="1" dirty="0" smtClean="0"/>
              <a:t> </a:t>
            </a:r>
            <a:r>
              <a:rPr lang="en-US" altLang="tr-TR" sz="1500" b="1" dirty="0" err="1" smtClean="0"/>
              <a:t>erişilebilir</a:t>
            </a:r>
            <a:r>
              <a:rPr lang="tr-TR" altLang="tr-TR" sz="1500" b="1" dirty="0" smtClean="0"/>
              <a:t>.</a:t>
            </a:r>
            <a:endParaRPr lang="en-US" altLang="tr-TR" sz="1500" b="1" dirty="0"/>
          </a:p>
        </p:txBody>
      </p:sp>
      <p:pic>
        <p:nvPicPr>
          <p:cNvPr id="35"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3199784" y="979632"/>
            <a:ext cx="6454011" cy="369332"/>
          </a:xfrm>
          <a:prstGeom prst="rect">
            <a:avLst/>
          </a:prstGeom>
        </p:spPr>
        <p:txBody>
          <a:bodyPr wrap="none">
            <a:spAutoFit/>
          </a:bodyPr>
          <a:lstStyle/>
          <a:p>
            <a:r>
              <a:rPr lang="fi-FI" b="1" dirty="0" smtClean="0">
                <a:solidFill>
                  <a:srgbClr val="1524FA"/>
                </a:solidFill>
                <a:latin typeface="Tahoma" panose="020B0604030504040204" pitchFamily="34" charset="0"/>
                <a:ea typeface="Tahoma" panose="020B0604030504040204" pitchFamily="34" charset="0"/>
                <a:cs typeface="Tahoma" panose="020B0604030504040204" pitchFamily="34" charset="0"/>
              </a:rPr>
              <a:t>Botulinum-toksin veya Salmonella typhi ile kontamine</a:t>
            </a:r>
            <a:endParaRPr lang="tr-TR" b="1" dirty="0">
              <a:solidFill>
                <a:srgbClr val="1524FA"/>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615322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41026"/>
                                        </p:tgtEl>
                                        <p:attrNameLst>
                                          <p:attrName>style.visibility</p:attrName>
                                        </p:attrNameLst>
                                      </p:cBhvr>
                                      <p:to>
                                        <p:strVal val="visible"/>
                                      </p:to>
                                    </p:set>
                                    <p:anim calcmode="lin" valueType="num">
                                      <p:cBhvr additive="base">
                                        <p:cTn id="7" dur="500" fill="hold"/>
                                        <p:tgtEl>
                                          <p:spTgt spid="41026"/>
                                        </p:tgtEl>
                                        <p:attrNameLst>
                                          <p:attrName>ppt_x</p:attrName>
                                        </p:attrNameLst>
                                      </p:cBhvr>
                                      <p:tavLst>
                                        <p:tav tm="0">
                                          <p:val>
                                            <p:strVal val="0-#ppt_w/2"/>
                                          </p:val>
                                        </p:tav>
                                        <p:tav tm="100000">
                                          <p:val>
                                            <p:strVal val="#ppt_x"/>
                                          </p:val>
                                        </p:tav>
                                      </p:tavLst>
                                    </p:anim>
                                    <p:anim calcmode="lin" valueType="num">
                                      <p:cBhvr additive="base">
                                        <p:cTn id="8" dur="500" fill="hold"/>
                                        <p:tgtEl>
                                          <p:spTgt spid="410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410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410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410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4101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3" fill="hold" nodeType="clickEffect">
                                  <p:stCondLst>
                                    <p:cond delay="0"/>
                                  </p:stCondLst>
                                  <p:childTnLst>
                                    <p:set>
                                      <p:cBhvr>
                                        <p:cTn id="28" dur="1" fill="hold">
                                          <p:stCondLst>
                                            <p:cond delay="0"/>
                                          </p:stCondLst>
                                        </p:cTn>
                                        <p:tgtEl>
                                          <p:spTgt spid="41022"/>
                                        </p:tgtEl>
                                        <p:attrNameLst>
                                          <p:attrName>style.visibility</p:attrName>
                                        </p:attrNameLst>
                                      </p:cBhvr>
                                      <p:to>
                                        <p:strVal val="visible"/>
                                      </p:to>
                                    </p:set>
                                    <p:anim calcmode="lin" valueType="num">
                                      <p:cBhvr additive="base">
                                        <p:cTn id="29" dur="500" fill="hold"/>
                                        <p:tgtEl>
                                          <p:spTgt spid="41022"/>
                                        </p:tgtEl>
                                        <p:attrNameLst>
                                          <p:attrName>ppt_x</p:attrName>
                                        </p:attrNameLst>
                                      </p:cBhvr>
                                      <p:tavLst>
                                        <p:tav tm="0">
                                          <p:val>
                                            <p:strVal val="1+#ppt_w/2"/>
                                          </p:val>
                                        </p:tav>
                                        <p:tav tm="100000">
                                          <p:val>
                                            <p:strVal val="#ppt_x"/>
                                          </p:val>
                                        </p:tav>
                                      </p:tavLst>
                                    </p:anim>
                                    <p:anim calcmode="lin" valueType="num">
                                      <p:cBhvr additive="base">
                                        <p:cTn id="30" dur="500" fill="hold"/>
                                        <p:tgtEl>
                                          <p:spTgt spid="41022"/>
                                        </p:tgtEl>
                                        <p:attrNameLst>
                                          <p:attrName>ppt_y</p:attrName>
                                        </p:attrNameLst>
                                      </p:cBhvr>
                                      <p:tavLst>
                                        <p:tav tm="0">
                                          <p:val>
                                            <p:strVal val="0-#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100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4100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10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8" grpId="0" animBg="1" autoUpdateAnimBg="0"/>
      <p:bldP spid="41007" grpId="0" animBg="1" autoUpdateAnimBg="0"/>
      <p:bldP spid="41009" grpId="0" animBg="1" autoUpdateAnimBg="0"/>
      <p:bldP spid="41010" grpId="0" animBg="1" autoUpdateAnimBg="0"/>
      <p:bldP spid="41011" grpId="0" animBg="1" autoUpdateAnimBg="0"/>
      <p:bldP spid="41012" grpId="0" animBg="1" autoUpdateAnimBg="0"/>
      <p:bldP spid="41013"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Birinci Aşama</a:t>
            </a:r>
            <a:endParaRPr 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İçerik Yer Tutucusu 2"/>
          <p:cNvSpPr>
            <a:spLocks noGrp="1"/>
          </p:cNvSpPr>
          <p:nvPr>
            <p:ph idx="1"/>
          </p:nvPr>
        </p:nvSpPr>
        <p:spPr/>
        <p:txBody>
          <a:bodyPr>
            <a:normAutofit/>
          </a:bodyPr>
          <a:lstStyle/>
          <a:p>
            <a:pPr marL="0" indent="0">
              <a:buNone/>
            </a:pPr>
            <a:r>
              <a:rPr lang="tr-TR" sz="3200" dirty="0" smtClean="0"/>
              <a:t>-Laboratuvar </a:t>
            </a:r>
            <a:r>
              <a:rPr lang="tr-TR" sz="3200" dirty="0"/>
              <a:t>ve klinik veriler/bulgular ile salgının olup olmadığı saptanmaya çalışılır. </a:t>
            </a:r>
            <a:endParaRPr lang="tr-TR" sz="3200" dirty="0" smtClean="0"/>
          </a:p>
          <a:p>
            <a:pPr marL="0" indent="0">
              <a:buNone/>
            </a:pPr>
            <a:r>
              <a:rPr lang="tr-TR" sz="3200" dirty="0"/>
              <a:t>-</a:t>
            </a:r>
            <a:r>
              <a:rPr lang="tr-TR" sz="3200" dirty="0" smtClean="0"/>
              <a:t>Hızlı </a:t>
            </a:r>
            <a:r>
              <a:rPr lang="tr-TR" sz="3200" dirty="0"/>
              <a:t>bir şeklide, vaka tanımı yapılarak, olgu sayısı ve atak hızı belirlenmelidir. </a:t>
            </a:r>
            <a:endParaRPr lang="tr-TR" sz="3200" dirty="0" smtClean="0"/>
          </a:p>
          <a:p>
            <a:pPr marL="0" indent="0">
              <a:buNone/>
            </a:pPr>
            <a:r>
              <a:rPr lang="tr-TR" sz="3200" dirty="0"/>
              <a:t>-</a:t>
            </a:r>
            <a:r>
              <a:rPr lang="tr-TR" sz="3200" dirty="0" smtClean="0"/>
              <a:t>Bu </a:t>
            </a:r>
            <a:r>
              <a:rPr lang="tr-TR" sz="3200" dirty="0"/>
              <a:t>tanımlar yapılırken doğru vakaların ve vaka sayısının yakalanması için mutlaka objektif kriterler kullanılmalıdır. </a:t>
            </a: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5972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İkinci Aşama</a:t>
            </a:r>
            <a:endParaRPr 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İçerik Yer Tutucusu 2"/>
          <p:cNvSpPr>
            <a:spLocks noGrp="1"/>
          </p:cNvSpPr>
          <p:nvPr>
            <p:ph idx="1"/>
          </p:nvPr>
        </p:nvSpPr>
        <p:spPr/>
        <p:txBody>
          <a:bodyPr>
            <a:normAutofit/>
          </a:bodyPr>
          <a:lstStyle/>
          <a:p>
            <a:pPr marL="0" indent="0">
              <a:buNone/>
            </a:pPr>
            <a:r>
              <a:rPr lang="tr-TR" sz="3600" dirty="0" smtClean="0"/>
              <a:t>-T</a:t>
            </a:r>
            <a:r>
              <a:rPr lang="tr-TR" sz="3600" dirty="0" smtClean="0"/>
              <a:t>ahmin </a:t>
            </a:r>
            <a:r>
              <a:rPr lang="tr-TR" sz="3600" dirty="0"/>
              <a:t>edilen olgu sayısı önceki yıllardaki sayılar/oranlar ile karşılaştırılarak normalden sapma olup olmadığı bulunmalıdır. </a:t>
            </a:r>
            <a:endParaRPr lang="tr-TR" sz="3600" dirty="0" smtClean="0"/>
          </a:p>
          <a:p>
            <a:pPr marL="0" indent="0">
              <a:buNone/>
            </a:pPr>
            <a:r>
              <a:rPr lang="tr-TR" sz="3600" dirty="0"/>
              <a:t>-</a:t>
            </a:r>
            <a:r>
              <a:rPr lang="tr-TR" sz="3600" dirty="0" smtClean="0"/>
              <a:t>Vaka </a:t>
            </a:r>
            <a:r>
              <a:rPr lang="tr-TR" sz="3600" dirty="0"/>
              <a:t>tanımı yapılıp atak hızı belirlendikten sonra salgının yer, zaman, ve etkilenen kişiler gibi geleneksel bilgileri kolayca karakterize </a:t>
            </a:r>
            <a:r>
              <a:rPr lang="tr-TR" sz="3600" dirty="0" smtClean="0"/>
              <a:t>edilebilir.</a:t>
            </a:r>
            <a:endParaRPr lang="tr-TR" sz="3600" dirty="0"/>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6957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800" b="1" smtClean="0">
                <a:solidFill>
                  <a:srgbClr val="0000FF"/>
                </a:solidFill>
                <a:latin typeface="Tahoma" panose="020B0604030504040204" pitchFamily="34" charset="0"/>
                <a:ea typeface="Tahoma" panose="020B0604030504040204" pitchFamily="34" charset="0"/>
                <a:cs typeface="Tahoma" panose="020B0604030504040204" pitchFamily="34" charset="0"/>
              </a:rPr>
              <a:t>Yapılacaklar</a:t>
            </a:r>
            <a:endParaRPr lang="tr-TR" sz="4800" b="1">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İçerik Yer Tutucusu 2"/>
          <p:cNvSpPr>
            <a:spLocks noGrp="1"/>
          </p:cNvSpPr>
          <p:nvPr>
            <p:ph idx="1"/>
          </p:nvPr>
        </p:nvSpPr>
        <p:spPr/>
        <p:txBody>
          <a:bodyPr/>
          <a:lstStyle/>
          <a:p>
            <a:pPr marL="0" indent="0">
              <a:buNone/>
            </a:pPr>
            <a:r>
              <a:rPr lang="tr-TR" dirty="0" smtClean="0">
                <a:latin typeface="Tahoma" panose="020B0604030504040204" pitchFamily="34" charset="0"/>
                <a:ea typeface="Tahoma" panose="020B0604030504040204" pitchFamily="34" charset="0"/>
                <a:cs typeface="Tahoma" panose="020B0604030504040204" pitchFamily="34" charset="0"/>
              </a:rPr>
              <a:t>-Zaman </a:t>
            </a:r>
            <a:r>
              <a:rPr lang="tr-TR" dirty="0">
                <a:latin typeface="Tahoma" panose="020B0604030504040204" pitchFamily="34" charset="0"/>
                <a:ea typeface="Tahoma" panose="020B0604030504040204" pitchFamily="34" charset="0"/>
                <a:cs typeface="Tahoma" panose="020B0604030504040204" pitchFamily="34" charset="0"/>
              </a:rPr>
              <a:t>ve olgu sayısına yönelik veriler epidemiyolojik eğriden hesaplanabilir. </a:t>
            </a:r>
            <a:endParaRPr lang="tr-TR"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tr-TR" dirty="0">
                <a:latin typeface="Tahoma" panose="020B0604030504040204" pitchFamily="34" charset="0"/>
                <a:ea typeface="Tahoma" panose="020B0604030504040204" pitchFamily="34" charset="0"/>
                <a:cs typeface="Tahoma" panose="020B0604030504040204" pitchFamily="34" charset="0"/>
              </a:rPr>
              <a:t>-</a:t>
            </a:r>
            <a:r>
              <a:rPr lang="tr-TR" dirty="0" smtClean="0">
                <a:latin typeface="Tahoma" panose="020B0604030504040204" pitchFamily="34" charset="0"/>
                <a:ea typeface="Tahoma" panose="020B0604030504040204" pitchFamily="34" charset="0"/>
                <a:cs typeface="Tahoma" panose="020B0604030504040204" pitchFamily="34" charset="0"/>
              </a:rPr>
              <a:t>Hastalık </a:t>
            </a:r>
            <a:r>
              <a:rPr lang="tr-TR" dirty="0" err="1">
                <a:latin typeface="Tahoma" panose="020B0604030504040204" pitchFamily="34" charset="0"/>
                <a:ea typeface="Tahoma" panose="020B0604030504040204" pitchFamily="34" charset="0"/>
                <a:cs typeface="Tahoma" panose="020B0604030504040204" pitchFamily="34" charset="0"/>
              </a:rPr>
              <a:t>paterni</a:t>
            </a:r>
            <a:r>
              <a:rPr lang="tr-TR" dirty="0">
                <a:latin typeface="Tahoma" panose="020B0604030504040204" pitchFamily="34" charset="0"/>
                <a:ea typeface="Tahoma" panose="020B0604030504040204" pitchFamily="34" charset="0"/>
                <a:cs typeface="Tahoma" panose="020B0604030504040204" pitchFamily="34" charset="0"/>
              </a:rPr>
              <a:t>, doğal veya biyolojik saldırı ayırımında öncelikli bir faktördür. </a:t>
            </a:r>
            <a:endParaRPr lang="tr-TR"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tr-TR" dirty="0">
                <a:latin typeface="Tahoma" panose="020B0604030504040204" pitchFamily="34" charset="0"/>
                <a:ea typeface="Tahoma" panose="020B0604030504040204" pitchFamily="34" charset="0"/>
                <a:cs typeface="Tahoma" panose="020B0604030504040204" pitchFamily="34" charset="0"/>
              </a:rPr>
              <a:t>-</a:t>
            </a:r>
            <a:r>
              <a:rPr lang="tr-TR" dirty="0" smtClean="0">
                <a:latin typeface="Tahoma" panose="020B0604030504040204" pitchFamily="34" charset="0"/>
                <a:ea typeface="Tahoma" panose="020B0604030504040204" pitchFamily="34" charset="0"/>
                <a:cs typeface="Tahoma" panose="020B0604030504040204" pitchFamily="34" charset="0"/>
              </a:rPr>
              <a:t>İnsandan </a:t>
            </a:r>
            <a:r>
              <a:rPr lang="tr-TR" dirty="0">
                <a:latin typeface="Tahoma" panose="020B0604030504040204" pitchFamily="34" charset="0"/>
                <a:ea typeface="Tahoma" panose="020B0604030504040204" pitchFamily="34" charset="0"/>
                <a:cs typeface="Tahoma" panose="020B0604030504040204" pitchFamily="34" charset="0"/>
              </a:rPr>
              <a:t>insana veya vektör aracılığıyla bulaşan doğal enfeksiyonlara bağlı salgınlardaki hasta sayısının artışı, genellikle temas eden duyarlı </a:t>
            </a:r>
            <a:r>
              <a:rPr lang="tr-TR" dirty="0" err="1">
                <a:latin typeface="Tahoma" panose="020B0604030504040204" pitchFamily="34" charset="0"/>
                <a:ea typeface="Tahoma" panose="020B0604030504040204" pitchFamily="34" charset="0"/>
                <a:cs typeface="Tahoma" panose="020B0604030504040204" pitchFamily="34" charset="0"/>
              </a:rPr>
              <a:t>populasyonun</a:t>
            </a:r>
            <a:r>
              <a:rPr lang="tr-TR" dirty="0">
                <a:latin typeface="Tahoma" panose="020B0604030504040204" pitchFamily="34" charset="0"/>
                <a:ea typeface="Tahoma" panose="020B0604030504040204" pitchFamily="34" charset="0"/>
                <a:cs typeface="Tahoma" panose="020B0604030504040204" pitchFamily="34" charset="0"/>
              </a:rPr>
              <a:t> azalması ve bağışıklık gelişimiyle birlikte azalmaktadır. </a:t>
            </a: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2771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Aerosol</a:t>
            </a: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Biyoterör</a:t>
            </a: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Ajanları</a:t>
            </a:r>
            <a:endParaRPr 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İçerik Yer Tutucusu 2"/>
          <p:cNvSpPr>
            <a:spLocks noGrp="1"/>
          </p:cNvSpPr>
          <p:nvPr>
            <p:ph idx="1"/>
          </p:nvPr>
        </p:nvSpPr>
        <p:spPr/>
        <p:txBody>
          <a:bodyPr>
            <a:normAutofit/>
          </a:bodyPr>
          <a:lstStyle/>
          <a:p>
            <a:pPr marL="0" indent="0">
              <a:buNone/>
            </a:pPr>
            <a:r>
              <a:rPr lang="tr-TR" sz="3200" dirty="0" smtClean="0">
                <a:latin typeface="Tahoma" panose="020B0604030504040204" pitchFamily="34" charset="0"/>
                <a:ea typeface="Tahoma" panose="020B0604030504040204" pitchFamily="34" charset="0"/>
                <a:cs typeface="Tahoma" panose="020B0604030504040204" pitchFamily="34" charset="0"/>
              </a:rPr>
              <a:t>-</a:t>
            </a:r>
            <a:r>
              <a:rPr lang="tr-TR" sz="3200" dirty="0" err="1" smtClean="0">
                <a:latin typeface="Tahoma" panose="020B0604030504040204" pitchFamily="34" charset="0"/>
                <a:ea typeface="Tahoma" panose="020B0604030504040204" pitchFamily="34" charset="0"/>
                <a:cs typeface="Tahoma" panose="020B0604030504040204" pitchFamily="34" charset="0"/>
              </a:rPr>
              <a:t>Aerosol</a:t>
            </a:r>
            <a:r>
              <a:rPr lang="tr-TR" sz="3200" dirty="0" smtClean="0">
                <a:latin typeface="Tahoma" panose="020B0604030504040204" pitchFamily="34" charset="0"/>
                <a:ea typeface="Tahoma" panose="020B0604030504040204" pitchFamily="34" charset="0"/>
                <a:cs typeface="Tahoma" panose="020B0604030504040204" pitchFamily="34" charset="0"/>
              </a:rPr>
              <a:t> </a:t>
            </a:r>
            <a:r>
              <a:rPr lang="tr-TR" sz="3200" dirty="0">
                <a:latin typeface="Tahoma" panose="020B0604030504040204" pitchFamily="34" charset="0"/>
                <a:ea typeface="Tahoma" panose="020B0604030504040204" pitchFamily="34" charset="0"/>
                <a:cs typeface="Tahoma" panose="020B0604030504040204" pitchFamily="34" charset="0"/>
              </a:rPr>
              <a:t>şeklinde hazırlanmış biyolojik silahlar, çok basit </a:t>
            </a:r>
            <a:r>
              <a:rPr lang="tr-TR" sz="3200" dirty="0" err="1">
                <a:latin typeface="Tahoma" panose="020B0604030504040204" pitchFamily="34" charset="0"/>
                <a:ea typeface="Tahoma" panose="020B0604030504040204" pitchFamily="34" charset="0"/>
                <a:cs typeface="Tahoma" panose="020B0604030504040204" pitchFamily="34" charset="0"/>
              </a:rPr>
              <a:t>ekipmalardan</a:t>
            </a:r>
            <a:r>
              <a:rPr lang="tr-TR" sz="3200" dirty="0">
                <a:latin typeface="Tahoma" panose="020B0604030504040204" pitchFamily="34" charset="0"/>
                <a:ea typeface="Tahoma" panose="020B0604030504040204" pitchFamily="34" charset="0"/>
                <a:cs typeface="Tahoma" panose="020B0604030504040204" pitchFamily="34" charset="0"/>
              </a:rPr>
              <a:t> oldukça karmaşık sistemlere kadar değişen yollarla ortama verilebilirler. </a:t>
            </a:r>
            <a:endParaRPr lang="tr-TR" sz="32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tr-TR" sz="3200" dirty="0">
                <a:latin typeface="Tahoma" panose="020B0604030504040204" pitchFamily="34" charset="0"/>
                <a:ea typeface="Tahoma" panose="020B0604030504040204" pitchFamily="34" charset="0"/>
                <a:cs typeface="Tahoma" panose="020B0604030504040204" pitchFamily="34" charset="0"/>
              </a:rPr>
              <a:t>-</a:t>
            </a:r>
            <a:r>
              <a:rPr lang="tr-TR" sz="3200" dirty="0" smtClean="0">
                <a:latin typeface="Tahoma" panose="020B0604030504040204" pitchFamily="34" charset="0"/>
                <a:ea typeface="Tahoma" panose="020B0604030504040204" pitchFamily="34" charset="0"/>
                <a:cs typeface="Tahoma" panose="020B0604030504040204" pitchFamily="34" charset="0"/>
              </a:rPr>
              <a:t>En </a:t>
            </a:r>
            <a:r>
              <a:rPr lang="tr-TR" sz="3200" dirty="0">
                <a:latin typeface="Tahoma" panose="020B0604030504040204" pitchFamily="34" charset="0"/>
                <a:ea typeface="Tahoma" panose="020B0604030504040204" pitchFamily="34" charset="0"/>
                <a:cs typeface="Tahoma" panose="020B0604030504040204" pitchFamily="34" charset="0"/>
              </a:rPr>
              <a:t>basit sistemler arasında, uçak, helikopter, gemi veya otomobil, kamyonet gibi araçlara monte edilen veya sırtta taşınabilen ilaçlama aparatları gibi sprey tankları bulunmaktadır. </a:t>
            </a: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7241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Labaoratuvarda</a:t>
            </a: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Çalışma</a:t>
            </a:r>
            <a:endParaRPr 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İçerik Yer Tutucusu 2"/>
          <p:cNvSpPr>
            <a:spLocks noGrp="1"/>
          </p:cNvSpPr>
          <p:nvPr>
            <p:ph idx="1"/>
          </p:nvPr>
        </p:nvSpPr>
        <p:spPr/>
        <p:txBody>
          <a:bodyPr>
            <a:normAutofit lnSpcReduction="10000"/>
          </a:bodyPr>
          <a:lstStyle/>
          <a:p>
            <a:pPr marL="0" indent="0">
              <a:buNone/>
            </a:pPr>
            <a:r>
              <a:rPr lang="tr-TR" dirty="0" smtClean="0">
                <a:latin typeface="Tahoma" panose="020B0604030504040204" pitchFamily="34" charset="0"/>
                <a:ea typeface="Tahoma" panose="020B0604030504040204" pitchFamily="34" charset="0"/>
                <a:cs typeface="Tahoma" panose="020B0604030504040204" pitchFamily="34" charset="0"/>
              </a:rPr>
              <a:t>-</a:t>
            </a:r>
            <a:r>
              <a:rPr lang="tr-TR" dirty="0" err="1" smtClean="0">
                <a:latin typeface="Tahoma" panose="020B0604030504040204" pitchFamily="34" charset="0"/>
                <a:ea typeface="Tahoma" panose="020B0604030504040204" pitchFamily="34" charset="0"/>
                <a:cs typeface="Tahoma" panose="020B0604030504040204" pitchFamily="34" charset="0"/>
              </a:rPr>
              <a:t>Biyo</a:t>
            </a:r>
            <a:r>
              <a:rPr lang="tr-TR" dirty="0" smtClean="0">
                <a:latin typeface="Tahoma" panose="020B0604030504040204" pitchFamily="34" charset="0"/>
                <a:ea typeface="Tahoma" panose="020B0604030504040204" pitchFamily="34" charset="0"/>
                <a:cs typeface="Tahoma" panose="020B0604030504040204" pitchFamily="34" charset="0"/>
              </a:rPr>
              <a:t>-terör </a:t>
            </a:r>
            <a:r>
              <a:rPr lang="tr-TR" dirty="0">
                <a:latin typeface="Tahoma" panose="020B0604030504040204" pitchFamily="34" charset="0"/>
                <a:ea typeface="Tahoma" panose="020B0604030504040204" pitchFamily="34" charset="0"/>
                <a:cs typeface="Tahoma" panose="020B0604030504040204" pitchFamily="34" charset="0"/>
              </a:rPr>
              <a:t>etkeni çalışmamış </a:t>
            </a:r>
            <a:r>
              <a:rPr lang="tr-TR" dirty="0" smtClean="0">
                <a:latin typeface="Tahoma" panose="020B0604030504040204" pitchFamily="34" charset="0"/>
                <a:ea typeface="Tahoma" panose="020B0604030504040204" pitchFamily="34" charset="0"/>
                <a:cs typeface="Tahoma" panose="020B0604030504040204" pitchFamily="34" charset="0"/>
              </a:rPr>
              <a:t>kişiler.</a:t>
            </a:r>
          </a:p>
          <a:p>
            <a:pPr>
              <a:buFontTx/>
              <a:buChar char="-"/>
            </a:pPr>
            <a:r>
              <a:rPr lang="tr-TR" dirty="0" smtClean="0">
                <a:latin typeface="Tahoma" panose="020B0604030504040204" pitchFamily="34" charset="0"/>
                <a:ea typeface="Tahoma" panose="020B0604030504040204" pitchFamily="34" charset="0"/>
                <a:cs typeface="Tahoma" panose="020B0604030504040204" pitchFamily="34" charset="0"/>
              </a:rPr>
              <a:t>BSL3/4</a:t>
            </a:r>
            <a:r>
              <a:rPr lang="tr-TR" dirty="0" smtClean="0">
                <a:latin typeface="Tahoma" panose="020B0604030504040204" pitchFamily="34" charset="0"/>
                <a:ea typeface="Tahoma" panose="020B0604030504040204" pitchFamily="34" charset="0"/>
                <a:cs typeface="Tahoma" panose="020B0604030504040204" pitchFamily="34" charset="0"/>
              </a:rPr>
              <a:t> </a:t>
            </a:r>
            <a:r>
              <a:rPr lang="tr-TR" dirty="0">
                <a:latin typeface="Tahoma" panose="020B0604030504040204" pitchFamily="34" charset="0"/>
                <a:ea typeface="Tahoma" panose="020B0604030504040204" pitchFamily="34" charset="0"/>
                <a:cs typeface="Tahoma" panose="020B0604030504040204" pitchFamily="34" charset="0"/>
              </a:rPr>
              <a:t>laboratuvar deneyimi olmayanlar bu ajanları veya aşılarını üretemezler. </a:t>
            </a:r>
            <a:endParaRPr lang="tr-TR" dirty="0" smtClean="0">
              <a:latin typeface="Tahoma" panose="020B0604030504040204" pitchFamily="34" charset="0"/>
              <a:ea typeface="Tahoma" panose="020B0604030504040204" pitchFamily="34" charset="0"/>
              <a:cs typeface="Tahoma" panose="020B0604030504040204" pitchFamily="34" charset="0"/>
            </a:endParaRPr>
          </a:p>
          <a:p>
            <a:pPr>
              <a:buFontTx/>
              <a:buChar char="-"/>
            </a:pPr>
            <a:r>
              <a:rPr lang="tr-TR" dirty="0" err="1" smtClean="0">
                <a:latin typeface="Tahoma" panose="020B0604030504040204" pitchFamily="34" charset="0"/>
                <a:ea typeface="Tahoma" panose="020B0604030504040204" pitchFamily="34" charset="0"/>
                <a:cs typeface="Tahoma" panose="020B0604030504040204" pitchFamily="34" charset="0"/>
              </a:rPr>
              <a:t>Biyoterörizmde</a:t>
            </a:r>
            <a:r>
              <a:rPr lang="tr-TR" dirty="0" smtClean="0">
                <a:latin typeface="Tahoma" panose="020B0604030504040204" pitchFamily="34" charset="0"/>
                <a:ea typeface="Tahoma" panose="020B0604030504040204" pitchFamily="34" charset="0"/>
                <a:cs typeface="Tahoma" panose="020B0604030504040204" pitchFamily="34" charset="0"/>
              </a:rPr>
              <a:t> </a:t>
            </a:r>
            <a:r>
              <a:rPr lang="tr-TR" dirty="0">
                <a:latin typeface="Tahoma" panose="020B0604030504040204" pitchFamily="34" charset="0"/>
                <a:ea typeface="Tahoma" panose="020B0604030504040204" pitchFamily="34" charset="0"/>
                <a:cs typeface="Tahoma" panose="020B0604030504040204" pitchFamily="34" charset="0"/>
              </a:rPr>
              <a:t>sadece tıbbi unsurlarla çalışılmaz. </a:t>
            </a:r>
            <a:endParaRPr lang="tr-TR" dirty="0" smtClean="0">
              <a:latin typeface="Tahoma" panose="020B0604030504040204" pitchFamily="34" charset="0"/>
              <a:ea typeface="Tahoma" panose="020B0604030504040204" pitchFamily="34" charset="0"/>
              <a:cs typeface="Tahoma" panose="020B0604030504040204" pitchFamily="34" charset="0"/>
            </a:endParaRPr>
          </a:p>
          <a:p>
            <a:pPr>
              <a:buFontTx/>
              <a:buChar char="-"/>
            </a:pPr>
            <a:r>
              <a:rPr lang="tr-TR" dirty="0" smtClean="0">
                <a:latin typeface="Tahoma" panose="020B0604030504040204" pitchFamily="34" charset="0"/>
                <a:ea typeface="Tahoma" panose="020B0604030504040204" pitchFamily="34" charset="0"/>
                <a:cs typeface="Tahoma" panose="020B0604030504040204" pitchFamily="34" charset="0"/>
              </a:rPr>
              <a:t>Hayvan</a:t>
            </a:r>
            <a:r>
              <a:rPr lang="tr-TR" dirty="0">
                <a:latin typeface="Tahoma" panose="020B0604030504040204" pitchFamily="34" charset="0"/>
                <a:ea typeface="Tahoma" panose="020B0604030504040204" pitchFamily="34" charset="0"/>
                <a:cs typeface="Tahoma" panose="020B0604030504040204" pitchFamily="34" charset="0"/>
              </a:rPr>
              <a:t>, bitki ve gıda kaynaklı saldırılara karşı </a:t>
            </a:r>
            <a:r>
              <a:rPr lang="tr-TR" dirty="0" smtClean="0">
                <a:latin typeface="Tahoma" panose="020B0604030504040204" pitchFamily="34" charset="0"/>
                <a:ea typeface="Tahoma" panose="020B0604030504040204" pitchFamily="34" charset="0"/>
                <a:cs typeface="Tahoma" panose="020B0604030504040204" pitchFamily="34" charset="0"/>
              </a:rPr>
              <a:t>bilen kişi/kurumlarla tam </a:t>
            </a:r>
            <a:r>
              <a:rPr lang="tr-TR" dirty="0">
                <a:latin typeface="Tahoma" panose="020B0604030504040204" pitchFamily="34" charset="0"/>
                <a:ea typeface="Tahoma" panose="020B0604030504040204" pitchFamily="34" charset="0"/>
                <a:cs typeface="Tahoma" panose="020B0604030504040204" pitchFamily="34" charset="0"/>
              </a:rPr>
              <a:t>bir işbirliği gerekir</a:t>
            </a:r>
            <a:r>
              <a:rPr lang="tr-TR" dirty="0" smtClean="0">
                <a:latin typeface="Tahoma" panose="020B0604030504040204" pitchFamily="34" charset="0"/>
                <a:ea typeface="Tahoma" panose="020B0604030504040204" pitchFamily="34" charset="0"/>
                <a:cs typeface="Tahoma" panose="020B0604030504040204" pitchFamily="34" charset="0"/>
              </a:rPr>
              <a:t>.</a:t>
            </a:r>
          </a:p>
          <a:p>
            <a:pPr>
              <a:buFontTx/>
              <a:buChar char="-"/>
            </a:pPr>
            <a:r>
              <a:rPr lang="tr-TR" dirty="0" err="1" smtClean="0">
                <a:latin typeface="Tahoma" panose="020B0604030504040204" pitchFamily="34" charset="0"/>
                <a:ea typeface="Tahoma" panose="020B0604030504040204" pitchFamily="34" charset="0"/>
                <a:cs typeface="Tahoma" panose="020B0604030504040204" pitchFamily="34" charset="0"/>
              </a:rPr>
              <a:t>HSGM’nün</a:t>
            </a:r>
            <a:r>
              <a:rPr lang="tr-TR" dirty="0" smtClean="0">
                <a:latin typeface="Tahoma" panose="020B0604030504040204" pitchFamily="34" charset="0"/>
                <a:ea typeface="Tahoma" panose="020B0604030504040204" pitchFamily="34" charset="0"/>
                <a:cs typeface="Tahoma" panose="020B0604030504040204" pitchFamily="34" charset="0"/>
              </a:rPr>
              <a:t> Eğitimli, Bilgi Birikimine Sahip Laboratuvar ekibi ve Laboratuvarları</a:t>
            </a:r>
            <a:endParaRPr lang="tr-TR" dirty="0" smtClean="0">
              <a:latin typeface="Tahoma" panose="020B0604030504040204" pitchFamily="34" charset="0"/>
              <a:ea typeface="Tahoma" panose="020B0604030504040204" pitchFamily="34" charset="0"/>
              <a:cs typeface="Tahoma" panose="020B0604030504040204" pitchFamily="34" charset="0"/>
            </a:endParaRPr>
          </a:p>
          <a:p>
            <a:pPr>
              <a:buFontTx/>
              <a:buChar char="-"/>
            </a:pPr>
            <a:r>
              <a:rPr lang="tr-TR" dirty="0" smtClean="0">
                <a:latin typeface="Tahoma" panose="020B0604030504040204" pitchFamily="34" charset="0"/>
                <a:ea typeface="Tahoma" panose="020B0604030504040204" pitchFamily="34" charset="0"/>
                <a:cs typeface="Tahoma" panose="020B0604030504040204" pitchFamily="34" charset="0"/>
              </a:rPr>
              <a:t>Güçlü KBRN Ekibi, Güçlü Akademik Kadro, Güçlü bilgi birikimi (HSGM/ASHGM)</a:t>
            </a:r>
            <a:endParaRPr lang="tr-TR" dirty="0">
              <a:latin typeface="Tahoma" panose="020B0604030504040204" pitchFamily="34" charset="0"/>
              <a:ea typeface="Tahoma" panose="020B0604030504040204" pitchFamily="34" charset="0"/>
              <a:cs typeface="Tahoma" panose="020B0604030504040204" pitchFamily="34" charset="0"/>
            </a:endParaRPr>
          </a:p>
          <a:p>
            <a:endParaRPr lang="tr-TR" dirty="0">
              <a:latin typeface="Tahoma" panose="020B0604030504040204" pitchFamily="34" charset="0"/>
              <a:ea typeface="Tahoma" panose="020B0604030504040204" pitchFamily="34" charset="0"/>
              <a:cs typeface="Tahoma" panose="020B0604030504040204" pitchFamily="34" charset="0"/>
            </a:endParaRP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3487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Sonuç Olarak</a:t>
            </a:r>
            <a:endParaRPr 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İçerik Yer Tutucusu 2"/>
          <p:cNvSpPr>
            <a:spLocks noGrp="1"/>
          </p:cNvSpPr>
          <p:nvPr>
            <p:ph idx="1"/>
          </p:nvPr>
        </p:nvSpPr>
        <p:spPr>
          <a:xfrm>
            <a:off x="263047" y="1478071"/>
            <a:ext cx="11511419" cy="4698892"/>
          </a:xfrm>
        </p:spPr>
        <p:txBody>
          <a:bodyPr/>
          <a:lstStyle/>
          <a:p>
            <a:pPr marL="0" indent="0">
              <a:buNone/>
            </a:pPr>
            <a:r>
              <a:rPr lang="tr-TR" dirty="0" smtClean="0"/>
              <a:t>-KİS</a:t>
            </a:r>
            <a:r>
              <a:rPr lang="tr-TR" dirty="0"/>
              <a:t>’ e karşı tümüyle hazırlıklı olma olasılığı yoktur. </a:t>
            </a:r>
            <a:endParaRPr lang="tr-TR" dirty="0" smtClean="0"/>
          </a:p>
          <a:p>
            <a:pPr marL="0" indent="0">
              <a:buNone/>
            </a:pPr>
            <a:r>
              <a:rPr lang="tr-TR" dirty="0" smtClean="0"/>
              <a:t>-Ancak </a:t>
            </a:r>
            <a:r>
              <a:rPr lang="tr-TR" dirty="0"/>
              <a:t>biyolojik saldırılara karşı etkili bir mücadele için; </a:t>
            </a:r>
            <a:endParaRPr lang="tr-TR" dirty="0" smtClean="0"/>
          </a:p>
          <a:p>
            <a:pPr marL="0" indent="0">
              <a:buNone/>
            </a:pPr>
            <a:r>
              <a:rPr lang="tr-TR" dirty="0" smtClean="0"/>
              <a:t>-KBRN </a:t>
            </a:r>
            <a:r>
              <a:rPr lang="tr-TR" dirty="0"/>
              <a:t>alanında </a:t>
            </a:r>
            <a:r>
              <a:rPr lang="tr-TR" dirty="0" err="1"/>
              <a:t>multidisipliner</a:t>
            </a:r>
            <a:r>
              <a:rPr lang="tr-TR" dirty="0"/>
              <a:t> bir yapılanmanın oluşturulması, </a:t>
            </a:r>
            <a:r>
              <a:rPr lang="tr-TR" dirty="0" err="1" smtClean="0"/>
              <a:t>Kurumlararası</a:t>
            </a:r>
            <a:r>
              <a:rPr lang="tr-TR" dirty="0" smtClean="0"/>
              <a:t> </a:t>
            </a:r>
            <a:r>
              <a:rPr lang="tr-TR" dirty="0"/>
              <a:t>işbirliği ile </a:t>
            </a:r>
            <a:r>
              <a:rPr lang="tr-TR" dirty="0" smtClean="0"/>
              <a:t>risk azaltıcı acil </a:t>
            </a:r>
            <a:r>
              <a:rPr lang="tr-TR" dirty="0"/>
              <a:t>durum planlarının </a:t>
            </a:r>
            <a:r>
              <a:rPr lang="tr-TR" dirty="0" smtClean="0"/>
              <a:t>yapılması</a:t>
            </a:r>
            <a:r>
              <a:rPr lang="tr-TR" dirty="0"/>
              <a:t>, </a:t>
            </a:r>
            <a:endParaRPr lang="tr-TR" dirty="0" smtClean="0"/>
          </a:p>
          <a:p>
            <a:pPr marL="0" indent="0">
              <a:buNone/>
            </a:pPr>
            <a:r>
              <a:rPr lang="tr-TR" dirty="0" smtClean="0"/>
              <a:t>-Biyolojik </a:t>
            </a:r>
            <a:r>
              <a:rPr lang="tr-TR" dirty="0"/>
              <a:t>silah ajanlarına yönelik epidemiyolojik </a:t>
            </a:r>
            <a:r>
              <a:rPr lang="tr-TR" dirty="0" smtClean="0"/>
              <a:t>hazırlıklı olma planlarının </a:t>
            </a:r>
            <a:r>
              <a:rPr lang="tr-TR" dirty="0"/>
              <a:t>geliştirilmesi, </a:t>
            </a:r>
            <a:endParaRPr lang="tr-TR" dirty="0" smtClean="0"/>
          </a:p>
          <a:p>
            <a:pPr marL="0" indent="0">
              <a:buNone/>
            </a:pPr>
            <a:r>
              <a:rPr lang="tr-TR" dirty="0" smtClean="0"/>
              <a:t>-Ulusal </a:t>
            </a:r>
            <a:r>
              <a:rPr lang="tr-TR" dirty="0"/>
              <a:t>laboratuvar </a:t>
            </a:r>
            <a:r>
              <a:rPr lang="tr-TR" dirty="0" smtClean="0"/>
              <a:t>ağının </a:t>
            </a:r>
            <a:r>
              <a:rPr lang="tr-TR" dirty="0" smtClean="0"/>
              <a:t>Sağ. Bak. </a:t>
            </a:r>
            <a:r>
              <a:rPr lang="tr-TR" dirty="0" err="1" smtClean="0"/>
              <a:t>kontorlünde</a:t>
            </a:r>
            <a:r>
              <a:rPr lang="tr-TR" dirty="0" smtClean="0"/>
              <a:t> kurulması</a:t>
            </a:r>
            <a:r>
              <a:rPr lang="tr-TR" dirty="0"/>
              <a:t>, </a:t>
            </a:r>
            <a:endParaRPr lang="tr-TR" dirty="0" smtClean="0"/>
          </a:p>
          <a:p>
            <a:pPr marL="0" indent="0">
              <a:buNone/>
            </a:pPr>
            <a:r>
              <a:rPr lang="tr-TR" dirty="0" smtClean="0"/>
              <a:t>-Sağlık </a:t>
            </a:r>
            <a:r>
              <a:rPr lang="tr-TR" dirty="0"/>
              <a:t>personeline eğitim verilmesi ve toplumun acil durumlar konusunda eğitilmesi gelecekte önümüzde duran en önemli görevlerdir. </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884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Korkmalı mıyız?</a:t>
            </a:r>
            <a:endParaRPr 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 name="İçerik Yer Tutucusu 2"/>
          <p:cNvSpPr>
            <a:spLocks noGrp="1"/>
          </p:cNvSpPr>
          <p:nvPr>
            <p:ph idx="1"/>
          </p:nvPr>
        </p:nvSpPr>
        <p:spPr>
          <a:xfrm>
            <a:off x="838200" y="2535381"/>
            <a:ext cx="10515600" cy="3641581"/>
          </a:xfrm>
        </p:spPr>
        <p:txBody>
          <a:bodyPr/>
          <a:lstStyle/>
          <a:p>
            <a:pPr marL="0" indent="0">
              <a:lnSpc>
                <a:spcPct val="150000"/>
              </a:lnSpc>
              <a:buNone/>
            </a:pPr>
            <a:r>
              <a:rPr lang="tr-TR" dirty="0">
                <a:latin typeface="Tahoma" panose="020B0604030504040204" pitchFamily="34" charset="0"/>
                <a:ea typeface="Tahoma" panose="020B0604030504040204" pitchFamily="34" charset="0"/>
                <a:cs typeface="Tahoma" panose="020B0604030504040204" pitchFamily="34" charset="0"/>
              </a:rPr>
              <a:t>Önceki yıllarda kuş gribinde daha sonra domuz gribinde ülke genelinde bir endişe korku, panik, telaş, terörizm ve komplo teorileri yan yana idi. Öksüren, ateşi olanlardan eski yüzyıllardaki vebalılardan kaçar gibi korkuldu, uzak duruldu. </a:t>
            </a:r>
          </a:p>
        </p:txBody>
      </p:sp>
      <p:pic>
        <p:nvPicPr>
          <p:cNvPr id="4" name="Resim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7069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latin typeface="Arial Black" panose="020B0A04020102020204" pitchFamily="34" charset="0"/>
              </a:rPr>
              <a:t>TEŞEKKÜRLER</a:t>
            </a:r>
            <a:endParaRPr lang="tr-TR" b="1" dirty="0">
              <a:solidFill>
                <a:srgbClr val="FF0000"/>
              </a:solidFill>
              <a:latin typeface="Arial Black" panose="020B0A04020102020204" pitchFamily="34" charset="0"/>
            </a:endParaRPr>
          </a:p>
        </p:txBody>
      </p:sp>
      <p:sp>
        <p:nvSpPr>
          <p:cNvPr id="3" name="İçerik Yer Tutucusu 2"/>
          <p:cNvSpPr>
            <a:spLocks noGrp="1"/>
          </p:cNvSpPr>
          <p:nvPr>
            <p:ph idx="1"/>
          </p:nvPr>
        </p:nvSpPr>
        <p:spPr>
          <a:xfrm>
            <a:off x="838200" y="2524835"/>
            <a:ext cx="10515600" cy="3652127"/>
          </a:xfrm>
        </p:spPr>
        <p:txBody>
          <a:bodyPr>
            <a:normAutofit/>
          </a:bodyPr>
          <a:lstStyle/>
          <a:p>
            <a:pPr marL="0" indent="0">
              <a:buNone/>
            </a:pPr>
            <a:r>
              <a:rPr lang="tr-TR" sz="3200" b="1" dirty="0" smtClean="0">
                <a:solidFill>
                  <a:srgbClr val="0000FF"/>
                </a:solidFill>
              </a:rPr>
              <a:t>Soru?</a:t>
            </a:r>
          </a:p>
          <a:p>
            <a:pPr marL="0" indent="0">
              <a:buNone/>
            </a:pPr>
            <a:r>
              <a:rPr lang="tr-TR" sz="3200" b="1" dirty="0" smtClean="0">
                <a:solidFill>
                  <a:srgbClr val="0000FF"/>
                </a:solidFill>
              </a:rPr>
              <a:t>Katkı…</a:t>
            </a:r>
          </a:p>
          <a:p>
            <a:pPr marL="0" indent="0">
              <a:buNone/>
            </a:pPr>
            <a:r>
              <a:rPr lang="tr-TR" sz="3200" b="1" dirty="0" smtClean="0">
                <a:solidFill>
                  <a:srgbClr val="0000FF"/>
                </a:solidFill>
              </a:rPr>
              <a:t>İletişim:</a:t>
            </a:r>
          </a:p>
          <a:p>
            <a:pPr marL="0" indent="0">
              <a:buNone/>
            </a:pPr>
            <a:r>
              <a:rPr lang="tr-TR" sz="3200" b="1" dirty="0" err="1" smtClean="0">
                <a:solidFill>
                  <a:srgbClr val="0000FF"/>
                </a:solidFill>
              </a:rPr>
              <a:t>Uzm.Dr.Eray</a:t>
            </a:r>
            <a:r>
              <a:rPr lang="tr-TR" sz="3200" b="1" dirty="0" smtClean="0">
                <a:solidFill>
                  <a:srgbClr val="0000FF"/>
                </a:solidFill>
              </a:rPr>
              <a:t> ÇINAR</a:t>
            </a:r>
          </a:p>
          <a:p>
            <a:pPr marL="0" indent="0">
              <a:buNone/>
            </a:pPr>
            <a:r>
              <a:rPr lang="tr-TR" sz="3200" b="1" dirty="0" smtClean="0">
                <a:solidFill>
                  <a:srgbClr val="0000FF"/>
                </a:solidFill>
              </a:rPr>
              <a:t>ecinar36@gmail.com</a:t>
            </a:r>
            <a:endParaRPr lang="tr-TR" sz="3200" b="1" dirty="0">
              <a:solidFill>
                <a:srgbClr val="0000FF"/>
              </a:solidFill>
            </a:endParaRPr>
          </a:p>
        </p:txBody>
      </p:sp>
    </p:spTree>
    <p:extLst>
      <p:ext uri="{BB962C8B-B14F-4D97-AF65-F5344CB8AC3E}">
        <p14:creationId xmlns:p14="http://schemas.microsoft.com/office/powerpoint/2010/main" val="157885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697148" y="145257"/>
            <a:ext cx="10102369" cy="1223962"/>
          </a:xfrm>
        </p:spPr>
        <p:txBody>
          <a:bodyPr>
            <a:normAutofit/>
          </a:bodyPr>
          <a:lstStyle/>
          <a:p>
            <a:pPr algn="ctr">
              <a:defRPr/>
            </a:pPr>
            <a:r>
              <a:rPr lang="en-AU"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Biyo</a:t>
            </a: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terör Ajanlarının</a:t>
            </a:r>
            <a:r>
              <a:rPr lang="en-AU"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tr-TR" b="1" dirty="0">
                <a:solidFill>
                  <a:srgbClr val="0000FF"/>
                </a:solidFill>
                <a:latin typeface="Tahoma" panose="020B0604030504040204" pitchFamily="34" charset="0"/>
                <a:ea typeface="Tahoma" panose="020B0604030504040204" pitchFamily="34" charset="0"/>
                <a:cs typeface="Tahoma" panose="020B0604030504040204" pitchFamily="34" charset="0"/>
              </a:rPr>
              <a:t>K</a:t>
            </a:r>
            <a:r>
              <a:rPr lang="en-AU"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ullan</a:t>
            </a: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ı</a:t>
            </a:r>
            <a:r>
              <a:rPr lang="en-AU" b="1" dirty="0" smtClean="0">
                <a:solidFill>
                  <a:srgbClr val="0000FF"/>
                </a:solidFill>
                <a:latin typeface="Tahoma" panose="020B0604030504040204" pitchFamily="34" charset="0"/>
                <a:ea typeface="Tahoma" panose="020B0604030504040204" pitchFamily="34" charset="0"/>
                <a:cs typeface="Tahoma" panose="020B0604030504040204" pitchFamily="34" charset="0"/>
              </a:rPr>
              <a:t>m</a:t>
            </a: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ı</a:t>
            </a:r>
            <a:endParaRPr lang="en-AU"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9699" name="Rectangle 3"/>
          <p:cNvSpPr>
            <a:spLocks noGrp="1" noChangeArrowheads="1"/>
          </p:cNvSpPr>
          <p:nvPr>
            <p:ph type="body" idx="1"/>
          </p:nvPr>
        </p:nvSpPr>
        <p:spPr>
          <a:xfrm>
            <a:off x="2209800" y="2409825"/>
            <a:ext cx="7772400" cy="4114800"/>
          </a:xfrm>
        </p:spPr>
        <p:txBody>
          <a:bodyPr/>
          <a:lstStyle/>
          <a:p>
            <a:pPr>
              <a:defRPr/>
            </a:pPr>
            <a:r>
              <a:rPr lang="en-AU" dirty="0" err="1" smtClean="0">
                <a:latin typeface="+mn-lt"/>
              </a:rPr>
              <a:t>Kontamine</a:t>
            </a:r>
            <a:r>
              <a:rPr lang="en-AU" dirty="0" smtClean="0">
                <a:latin typeface="+mn-lt"/>
              </a:rPr>
              <a:t> </a:t>
            </a:r>
            <a:r>
              <a:rPr lang="en-AU" dirty="0" err="1" smtClean="0">
                <a:latin typeface="+mn-lt"/>
              </a:rPr>
              <a:t>su</a:t>
            </a:r>
            <a:r>
              <a:rPr lang="en-AU" dirty="0" smtClean="0">
                <a:latin typeface="+mn-lt"/>
              </a:rPr>
              <a:t> </a:t>
            </a:r>
            <a:r>
              <a:rPr lang="en-AU" dirty="0" err="1" smtClean="0">
                <a:latin typeface="+mn-lt"/>
              </a:rPr>
              <a:t>ve</a:t>
            </a:r>
            <a:r>
              <a:rPr lang="en-AU" dirty="0" smtClean="0">
                <a:latin typeface="+mn-lt"/>
              </a:rPr>
              <a:t> </a:t>
            </a:r>
            <a:r>
              <a:rPr lang="en-AU" dirty="0" err="1" smtClean="0">
                <a:latin typeface="+mn-lt"/>
              </a:rPr>
              <a:t>gıdalar</a:t>
            </a:r>
            <a:r>
              <a:rPr lang="en-AU" dirty="0" smtClean="0">
                <a:latin typeface="+mn-lt"/>
              </a:rPr>
              <a:t>,</a:t>
            </a:r>
          </a:p>
          <a:p>
            <a:pPr>
              <a:defRPr/>
            </a:pPr>
            <a:r>
              <a:rPr lang="en-AU" dirty="0" err="1" smtClean="0">
                <a:latin typeface="+mn-lt"/>
              </a:rPr>
              <a:t>İnfekte</a:t>
            </a:r>
            <a:r>
              <a:rPr lang="en-AU" dirty="0" smtClean="0">
                <a:latin typeface="+mn-lt"/>
              </a:rPr>
              <a:t> </a:t>
            </a:r>
            <a:r>
              <a:rPr lang="en-AU" dirty="0" err="1" smtClean="0">
                <a:latin typeface="+mn-lt"/>
              </a:rPr>
              <a:t>vektörler</a:t>
            </a:r>
            <a:r>
              <a:rPr lang="en-AU" dirty="0" smtClean="0">
                <a:latin typeface="+mn-lt"/>
              </a:rPr>
              <a:t>,</a:t>
            </a:r>
          </a:p>
          <a:p>
            <a:pPr>
              <a:defRPr/>
            </a:pPr>
            <a:r>
              <a:rPr lang="en-AU" b="1" dirty="0" err="1" smtClean="0">
                <a:effectLst>
                  <a:outerShdw blurRad="38100" dist="38100" dir="2700000" algn="tl">
                    <a:srgbClr val="000000"/>
                  </a:outerShdw>
                </a:effectLst>
                <a:latin typeface="+mn-lt"/>
              </a:rPr>
              <a:t>Aerosolizasyon</a:t>
            </a:r>
            <a:endParaRPr lang="tr-TR" dirty="0" smtClean="0">
              <a:latin typeface="+mn-lt"/>
            </a:endParaRPr>
          </a:p>
          <a:p>
            <a:pPr>
              <a:buFontTx/>
              <a:buNone/>
              <a:defRPr/>
            </a:pPr>
            <a:endParaRPr lang="tr-TR" dirty="0" smtClean="0">
              <a:latin typeface="+mn-lt"/>
            </a:endParaRPr>
          </a:p>
          <a:p>
            <a:pPr>
              <a:defRPr/>
            </a:pPr>
            <a:endParaRPr lang="en-AU" dirty="0" smtClean="0">
              <a:latin typeface="+mn-lt"/>
            </a:endParaRPr>
          </a:p>
        </p:txBody>
      </p:sp>
      <p:pic>
        <p:nvPicPr>
          <p:cNvPr id="297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3" y="3429001"/>
            <a:ext cx="1752600" cy="140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981200"/>
            <a:ext cx="20574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6500" y="4652963"/>
            <a:ext cx="16954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9660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9701"/>
                                        </p:tgtEl>
                                        <p:attrNameLst>
                                          <p:attrName>style.visibility</p:attrName>
                                        </p:attrNameLst>
                                      </p:cBhvr>
                                      <p:to>
                                        <p:strVal val="visible"/>
                                      </p:to>
                                    </p:set>
                                    <p:animEffect transition="in" filter="dissolve">
                                      <p:cBhvr>
                                        <p:cTn id="7" dur="500"/>
                                        <p:tgtEl>
                                          <p:spTgt spid="29701"/>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9700"/>
                                        </p:tgtEl>
                                        <p:attrNameLst>
                                          <p:attrName>style.visibility</p:attrName>
                                        </p:attrNameLst>
                                      </p:cBhvr>
                                      <p:to>
                                        <p:strVal val="visible"/>
                                      </p:to>
                                    </p:set>
                                    <p:animEffect transition="in" filter="dissolve">
                                      <p:cBhvr>
                                        <p:cTn id="11" dur="500"/>
                                        <p:tgtEl>
                                          <p:spTgt spid="29700"/>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29702"/>
                                        </p:tgtEl>
                                        <p:attrNameLst>
                                          <p:attrName>style.visibility</p:attrName>
                                        </p:attrNameLst>
                                      </p:cBhvr>
                                      <p:to>
                                        <p:strVal val="visible"/>
                                      </p:to>
                                    </p:set>
                                    <p:animEffect transition="in" filter="dissolve">
                                      <p:cBhvr>
                                        <p:cTn id="15" dur="500"/>
                                        <p:tgtEl>
                                          <p:spTgt spid="29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69840" y="152287"/>
            <a:ext cx="7772400" cy="936625"/>
          </a:xfrm>
        </p:spPr>
        <p:txBody>
          <a:bodyPr/>
          <a:lstStyle/>
          <a:p>
            <a:pPr algn="ctr">
              <a:defRPr/>
            </a:pP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Nasıl üretilir?</a:t>
            </a:r>
          </a:p>
        </p:txBody>
      </p:sp>
      <p:pic>
        <p:nvPicPr>
          <p:cNvPr id="87043" name="Picture 2" descr="H:\BWA Genel\frzdry.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4246" y="3965885"/>
            <a:ext cx="428625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3" descr="H:\BWA Genel\germ_warfare_pic.jpg"/>
          <p:cNvPicPr>
            <a:picLocks noChangeAspect="1" noChangeArrowheads="1"/>
          </p:cNvPicPr>
          <p:nvPr/>
        </p:nvPicPr>
        <p:blipFill>
          <a:blip r:embed="rId3">
            <a:extLst>
              <a:ext uri="{28A0092B-C50C-407E-A947-70E740481C1C}">
                <a14:useLocalDpi xmlns:a14="http://schemas.microsoft.com/office/drawing/2010/main" val="0"/>
              </a:ext>
            </a:extLst>
          </a:blip>
          <a:srcRect l="16360" t="5077" r="8028" b="6915"/>
          <a:stretch>
            <a:fillRect/>
          </a:stretch>
        </p:blipFill>
        <p:spPr bwMode="auto">
          <a:xfrm>
            <a:off x="1775425" y="1088912"/>
            <a:ext cx="1995723" cy="15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4" descr="H:\BWA Genel\loadBinary.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040" y="1348199"/>
            <a:ext cx="33528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775425" y="2492896"/>
            <a:ext cx="3390117" cy="43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8661" y="1580317"/>
            <a:ext cx="10906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Resim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2697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3"/>
          <p:cNvPicPr>
            <a:picLocks noChangeAspect="1" noChangeArrowheads="1"/>
          </p:cNvPicPr>
          <p:nvPr/>
        </p:nvPicPr>
        <p:blipFill>
          <a:blip r:embed="rId2">
            <a:extLst>
              <a:ext uri="{28A0092B-C50C-407E-A947-70E740481C1C}">
                <a14:useLocalDpi xmlns:a14="http://schemas.microsoft.com/office/drawing/2010/main" val="0"/>
              </a:ext>
            </a:extLst>
          </a:blip>
          <a:srcRect l="11133" t="40524" r="7146" b="24185"/>
          <a:stretch>
            <a:fillRect/>
          </a:stretch>
        </p:blipFill>
        <p:spPr bwMode="auto">
          <a:xfrm>
            <a:off x="1905000" y="2060575"/>
            <a:ext cx="8439150" cy="273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Başlık 2"/>
          <p:cNvSpPr>
            <a:spLocks noGrp="1"/>
          </p:cNvSpPr>
          <p:nvPr>
            <p:ph type="title"/>
          </p:nvPr>
        </p:nvSpPr>
        <p:spPr>
          <a:xfrm>
            <a:off x="2571750" y="301625"/>
            <a:ext cx="7772400" cy="1143000"/>
          </a:xfrm>
        </p:spPr>
        <p:txBody>
          <a:bodyPr/>
          <a:lstStyle/>
          <a:p>
            <a:pPr algn="ctr">
              <a:defRPr/>
            </a:pPr>
            <a:r>
              <a:rPr lang="tr-TR"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Biyo-Fermantor</a:t>
            </a:r>
            <a:endParaRPr lang="tr-TR"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88068" name="Picture 5" descr="http://image.slidesharecdn.com/1-introductionandhistoryofbiologicalwarfareagents-121221143030-phpapp02/95/slide-14-638.jpg?1356121917"/>
          <p:cNvPicPr>
            <a:picLocks noChangeAspect="1" noChangeArrowheads="1"/>
          </p:cNvPicPr>
          <p:nvPr/>
        </p:nvPicPr>
        <p:blipFill>
          <a:blip r:embed="rId3">
            <a:extLst>
              <a:ext uri="{28A0092B-C50C-407E-A947-70E740481C1C}">
                <a14:useLocalDpi xmlns:a14="http://schemas.microsoft.com/office/drawing/2010/main" val="0"/>
              </a:ext>
            </a:extLst>
          </a:blip>
          <a:srcRect l="55486" t="31339" r="6677" b="34331"/>
          <a:stretch>
            <a:fillRect/>
          </a:stretch>
        </p:blipFill>
        <p:spPr bwMode="auto">
          <a:xfrm>
            <a:off x="4975225" y="4886326"/>
            <a:ext cx="2298700"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40639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30451" y="288925"/>
            <a:ext cx="7772400" cy="1143000"/>
          </a:xfrm>
        </p:spPr>
        <p:txBody>
          <a:bodyPr/>
          <a:lstStyle/>
          <a:p>
            <a:pPr algn="ctr">
              <a:defRPr/>
            </a:pPr>
            <a:r>
              <a:rPr lang="tr-TR" b="1" dirty="0" smtClean="0">
                <a:solidFill>
                  <a:srgbClr val="0000FF"/>
                </a:solidFill>
                <a:latin typeface="Tahoma" panose="020B0604030504040204" pitchFamily="34" charset="0"/>
                <a:ea typeface="Tahoma" panose="020B0604030504040204" pitchFamily="34" charset="0"/>
                <a:cs typeface="Tahoma" panose="020B0604030504040204" pitchFamily="34" charset="0"/>
              </a:rPr>
              <a:t>Örnekler….</a:t>
            </a:r>
          </a:p>
        </p:txBody>
      </p:sp>
      <p:pic>
        <p:nvPicPr>
          <p:cNvPr id="89091" name="Picture 2" descr="H:\BWA Genel\imagesCA8VWV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1314" y="1916114"/>
            <a:ext cx="17430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2" name="Picture 3" descr="H:\BWA Genel\imagesCA963Y5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7701" y="1700213"/>
            <a:ext cx="21621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4" descr="H:\BWA Genel\imagesCAM5QU3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1" y="3367089"/>
            <a:ext cx="1857375"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4" name="Picture 2" descr="H:\BWA Genel\imagesCAFA4RP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28026" y="2262188"/>
            <a:ext cx="17748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5" name="Picture 2" descr="H:\BWA Genel\imagesCAQOUCA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6564" y="4238626"/>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6" name="Picture 3" descr="H:\BWA Genel\240px-Powell-anthrax-via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73250" y="4402138"/>
            <a:ext cx="304800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Resim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90430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77239" y="2054268"/>
            <a:ext cx="10246290" cy="3845601"/>
          </a:xfrm>
        </p:spPr>
        <p:txBody>
          <a:bodyPr>
            <a:normAutofit/>
          </a:bodyPr>
          <a:lstStyle/>
          <a:p>
            <a:pPr>
              <a:defRPr/>
            </a:pPr>
            <a:r>
              <a:rPr lang="tr-TR" sz="4800" dirty="0"/>
              <a:t>Biyolojik silah olarak kullanılabilecek kaç tane mikroorganizma ve ürünü vardır</a:t>
            </a:r>
            <a:r>
              <a:rPr lang="tr-TR" sz="4800" dirty="0" smtClean="0"/>
              <a:t>?</a:t>
            </a:r>
            <a:br>
              <a:rPr lang="tr-TR" sz="4800" dirty="0" smtClean="0"/>
            </a:br>
            <a:r>
              <a:rPr lang="tr-TR" altLang="tr-TR" sz="4800" b="1" i="1" dirty="0"/>
              <a:t>Klasik olarak </a:t>
            </a:r>
            <a:r>
              <a:rPr lang="tr-TR" altLang="tr-TR" sz="4800" b="1" i="1" u="sng" dirty="0">
                <a:solidFill>
                  <a:srgbClr val="FF0000"/>
                </a:solidFill>
              </a:rPr>
              <a:t>“</a:t>
            </a:r>
            <a:r>
              <a:rPr lang="tr-TR" altLang="tr-TR" sz="6000" b="1" i="1" u="sng" dirty="0">
                <a:solidFill>
                  <a:srgbClr val="FF0000"/>
                </a:solidFill>
              </a:rPr>
              <a:t>43”</a:t>
            </a:r>
            <a:r>
              <a:rPr lang="tr-TR" altLang="tr-TR" sz="4800" b="1" i="1" dirty="0"/>
              <a:t> tane potansiyel biyolojik silah ajanı vardır....</a:t>
            </a:r>
            <a:br>
              <a:rPr lang="tr-TR" altLang="tr-TR" sz="4800" b="1" i="1" dirty="0"/>
            </a:br>
            <a:endParaRPr lang="tr-TR" sz="4800" dirty="0"/>
          </a:p>
        </p:txBody>
      </p:sp>
      <p:sp>
        <p:nvSpPr>
          <p:cNvPr id="17411" name="Rectangle 3"/>
          <p:cNvSpPr>
            <a:spLocks noGrp="1" noChangeArrowheads="1"/>
          </p:cNvSpPr>
          <p:nvPr>
            <p:ph type="body" idx="1"/>
          </p:nvPr>
        </p:nvSpPr>
        <p:spPr>
          <a:xfrm>
            <a:off x="1077239" y="435934"/>
            <a:ext cx="10008295" cy="929404"/>
          </a:xfrm>
        </p:spPr>
        <p:txBody>
          <a:bodyPr>
            <a:noAutofit/>
          </a:bodyPr>
          <a:lstStyle/>
          <a:p>
            <a:pPr algn="ctr">
              <a:buFontTx/>
              <a:buNone/>
            </a:pPr>
            <a:r>
              <a:rPr lang="tr-TR" altLang="tr-TR" sz="4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Kabul Edilen </a:t>
            </a:r>
            <a:r>
              <a:rPr lang="tr-TR" altLang="tr-TR" sz="44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Biyoterör</a:t>
            </a:r>
            <a:r>
              <a:rPr lang="tr-TR" altLang="tr-TR" sz="4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Ajanları</a:t>
            </a:r>
            <a:endParaRPr lang="tr-TR" altLang="tr-TR" sz="4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4" name="Resi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5119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32"/>
          <a:stretch/>
        </p:blipFill>
        <p:spPr bwMode="auto">
          <a:xfrm>
            <a:off x="68433" y="1915187"/>
            <a:ext cx="6559730" cy="381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969" r="3123" b="8672"/>
          <a:stretch/>
        </p:blipFill>
        <p:spPr bwMode="auto">
          <a:xfrm>
            <a:off x="7415294" y="1485264"/>
            <a:ext cx="3001186"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Düz Ok Bağlayıcısı 3"/>
          <p:cNvCxnSpPr/>
          <p:nvPr/>
        </p:nvCxnSpPr>
        <p:spPr>
          <a:xfrm>
            <a:off x="6740932" y="3573016"/>
            <a:ext cx="651213" cy="0"/>
          </a:xfrm>
          <a:prstGeom prst="straightConnector1">
            <a:avLst/>
          </a:prstGeom>
          <a:ln w="76200">
            <a:solidFill>
              <a:srgbClr val="006260"/>
            </a:solidFill>
            <a:tailEnd type="arrow"/>
          </a:ln>
        </p:spPr>
        <p:style>
          <a:lnRef idx="1">
            <a:schemeClr val="accent1"/>
          </a:lnRef>
          <a:fillRef idx="0">
            <a:schemeClr val="accent1"/>
          </a:fillRef>
          <a:effectRef idx="0">
            <a:schemeClr val="accent1"/>
          </a:effectRef>
          <a:fontRef idx="minor">
            <a:schemeClr val="tx1"/>
          </a:fontRef>
        </p:style>
      </p:cxnSp>
      <p:sp>
        <p:nvSpPr>
          <p:cNvPr id="5" name="Rectangle 2"/>
          <p:cNvSpPr txBox="1">
            <a:spLocks noChangeArrowheads="1"/>
          </p:cNvSpPr>
          <p:nvPr/>
        </p:nvSpPr>
        <p:spPr>
          <a:xfrm>
            <a:off x="1135232" y="411328"/>
            <a:ext cx="9769329" cy="792088"/>
          </a:xfrm>
          <a:prstGeom prst="rect">
            <a:avLst/>
          </a:prstGeom>
        </p:spPr>
        <p:txBody>
          <a:bodyPr/>
          <a:lstStyle>
            <a:lvl1pPr algn="ctr" rtl="0" eaLnBrk="0" fontAlgn="base" hangingPunct="0">
              <a:spcBef>
                <a:spcPct val="0"/>
              </a:spcBef>
              <a:spcAft>
                <a:spcPct val="0"/>
              </a:spcAft>
              <a:defRPr sz="4400">
                <a:solidFill>
                  <a:schemeClr val="tx2"/>
                </a:solidFill>
                <a:latin typeface="Arial"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a:lstStyle>
          <a:p>
            <a:r>
              <a:rPr lang="tr-TR" altLang="tr-TR" sz="4000" b="1" kern="0" dirty="0" smtClean="0">
                <a:solidFill>
                  <a:srgbClr val="1524FA"/>
                </a:solidFill>
                <a:latin typeface="Tahoma" panose="020B0604030504040204" pitchFamily="34" charset="0"/>
                <a:ea typeface="Tahoma" panose="020B0604030504040204" pitchFamily="34" charset="0"/>
                <a:cs typeface="Tahoma" panose="020B0604030504040204" pitchFamily="34" charset="0"/>
              </a:rPr>
              <a:t>Biyolojik Terör Ajanları Oluşturma SÜREÇLER</a:t>
            </a:r>
            <a:r>
              <a:rPr lang="en-AU" altLang="tr-TR" sz="4000" b="1" kern="0" dirty="0" smtClean="0">
                <a:solidFill>
                  <a:srgbClr val="1524FA"/>
                </a:solidFill>
                <a:latin typeface="Tahoma" panose="020B0604030504040204" pitchFamily="34" charset="0"/>
                <a:ea typeface="Tahoma" panose="020B0604030504040204" pitchFamily="34" charset="0"/>
                <a:cs typeface="Tahoma" panose="020B0604030504040204" pitchFamily="34" charset="0"/>
              </a:rPr>
              <a:t> </a:t>
            </a:r>
            <a:endParaRPr lang="en-AU" altLang="tr-TR" sz="4000" b="1" kern="0" dirty="0">
              <a:solidFill>
                <a:srgbClr val="1524FA"/>
              </a:solidFill>
              <a:latin typeface="Tahoma" panose="020B0604030504040204" pitchFamily="34" charset="0"/>
              <a:ea typeface="Tahoma" panose="020B0604030504040204" pitchFamily="34" charset="0"/>
              <a:cs typeface="Tahoma" panose="020B0604030504040204" pitchFamily="34" charset="0"/>
            </a:endParaRPr>
          </a:p>
        </p:txBody>
      </p:sp>
      <p:sp>
        <p:nvSpPr>
          <p:cNvPr id="2" name="Dikdörtgen 1"/>
          <p:cNvSpPr/>
          <p:nvPr/>
        </p:nvSpPr>
        <p:spPr>
          <a:xfrm>
            <a:off x="7896200" y="2420888"/>
            <a:ext cx="2088232" cy="64807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b="1" dirty="0">
                <a:latin typeface="Tahoma" panose="020B0604030504040204" pitchFamily="34" charset="0"/>
                <a:ea typeface="Tahoma" panose="020B0604030504040204" pitchFamily="34" charset="0"/>
                <a:cs typeface="Tahoma" panose="020B0604030504040204" pitchFamily="34" charset="0"/>
              </a:rPr>
              <a:t>CİDDİ</a:t>
            </a:r>
          </a:p>
          <a:p>
            <a:pPr algn="ctr"/>
            <a:r>
              <a:rPr lang="tr-TR" sz="1400" b="1" dirty="0">
                <a:solidFill>
                  <a:schemeClr val="tx1"/>
                </a:solidFill>
                <a:latin typeface="Tahoma" panose="020B0604030504040204" pitchFamily="34" charset="0"/>
                <a:ea typeface="Tahoma" panose="020B0604030504040204" pitchFamily="34" charset="0"/>
                <a:cs typeface="Tahoma" panose="020B0604030504040204" pitchFamily="34" charset="0"/>
              </a:rPr>
              <a:t>Terörist saldırıların ciddi tehlikeleri</a:t>
            </a:r>
          </a:p>
        </p:txBody>
      </p:sp>
      <p:sp>
        <p:nvSpPr>
          <p:cNvPr id="7" name="Dikdörtgen 6"/>
          <p:cNvSpPr/>
          <p:nvPr/>
        </p:nvSpPr>
        <p:spPr>
          <a:xfrm>
            <a:off x="7896200" y="3090540"/>
            <a:ext cx="2088232" cy="64807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b="1" dirty="0">
                <a:latin typeface="Tahoma" panose="020B0604030504040204" pitchFamily="34" charset="0"/>
                <a:ea typeface="Tahoma" panose="020B0604030504040204" pitchFamily="34" charset="0"/>
                <a:cs typeface="Tahoma" panose="020B0604030504040204" pitchFamily="34" charset="0"/>
              </a:rPr>
              <a:t>YÜKSEK</a:t>
            </a:r>
          </a:p>
          <a:p>
            <a:pPr algn="ctr"/>
            <a:r>
              <a:rPr lang="tr-TR" sz="1400" b="1" dirty="0">
                <a:solidFill>
                  <a:schemeClr val="tx1"/>
                </a:solidFill>
                <a:latin typeface="Tahoma" panose="020B0604030504040204" pitchFamily="34" charset="0"/>
                <a:ea typeface="Tahoma" panose="020B0604030504040204" pitchFamily="34" charset="0"/>
                <a:cs typeface="Tahoma" panose="020B0604030504040204" pitchFamily="34" charset="0"/>
              </a:rPr>
              <a:t>Terörist saldırıların yüksek tehlikeleri</a:t>
            </a:r>
          </a:p>
        </p:txBody>
      </p:sp>
      <p:sp>
        <p:nvSpPr>
          <p:cNvPr id="8" name="Dikdörtgen 7"/>
          <p:cNvSpPr/>
          <p:nvPr/>
        </p:nvSpPr>
        <p:spPr>
          <a:xfrm>
            <a:off x="7896200" y="3760192"/>
            <a:ext cx="2088232" cy="648072"/>
          </a:xfrm>
          <a:prstGeom prst="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b="1" dirty="0">
                <a:solidFill>
                  <a:srgbClr val="006260"/>
                </a:solidFill>
                <a:latin typeface="Tahoma" panose="020B0604030504040204" pitchFamily="34" charset="0"/>
                <a:ea typeface="Tahoma" panose="020B0604030504040204" pitchFamily="34" charset="0"/>
                <a:cs typeface="Tahoma" panose="020B0604030504040204" pitchFamily="34" charset="0"/>
              </a:rPr>
              <a:t>ARTMIŞ</a:t>
            </a:r>
          </a:p>
          <a:p>
            <a:pPr algn="ctr"/>
            <a:r>
              <a:rPr lang="tr-TR" sz="1400" b="1" dirty="0">
                <a:solidFill>
                  <a:schemeClr val="tx1"/>
                </a:solidFill>
                <a:latin typeface="Tahoma" panose="020B0604030504040204" pitchFamily="34" charset="0"/>
                <a:ea typeface="Tahoma" panose="020B0604030504040204" pitchFamily="34" charset="0"/>
                <a:cs typeface="Tahoma" panose="020B0604030504040204" pitchFamily="34" charset="0"/>
              </a:rPr>
              <a:t>Terörist saldırıların önemli tehlikeleri</a:t>
            </a:r>
          </a:p>
        </p:txBody>
      </p:sp>
      <p:sp>
        <p:nvSpPr>
          <p:cNvPr id="10" name="Dikdörtgen 9"/>
          <p:cNvSpPr/>
          <p:nvPr/>
        </p:nvSpPr>
        <p:spPr>
          <a:xfrm>
            <a:off x="7896200" y="4429844"/>
            <a:ext cx="2088232" cy="64807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b="1" dirty="0">
                <a:solidFill>
                  <a:srgbClr val="C00000"/>
                </a:solidFill>
                <a:latin typeface="Tahoma" panose="020B0604030504040204" pitchFamily="34" charset="0"/>
                <a:ea typeface="Tahoma" panose="020B0604030504040204" pitchFamily="34" charset="0"/>
                <a:cs typeface="Tahoma" panose="020B0604030504040204" pitchFamily="34" charset="0"/>
              </a:rPr>
              <a:t>KORUNAN</a:t>
            </a:r>
          </a:p>
          <a:p>
            <a:pPr algn="ctr"/>
            <a:r>
              <a:rPr lang="tr-TR" sz="1400" b="1" dirty="0">
                <a:solidFill>
                  <a:schemeClr val="tx1"/>
                </a:solidFill>
                <a:latin typeface="Tahoma" panose="020B0604030504040204" pitchFamily="34" charset="0"/>
                <a:ea typeface="Tahoma" panose="020B0604030504040204" pitchFamily="34" charset="0"/>
                <a:cs typeface="Tahoma" panose="020B0604030504040204" pitchFamily="34" charset="0"/>
              </a:rPr>
              <a:t>Terörist saldırıların genel tehlikeleri</a:t>
            </a:r>
          </a:p>
        </p:txBody>
      </p:sp>
      <p:sp>
        <p:nvSpPr>
          <p:cNvPr id="11" name="Dikdörtgen 10"/>
          <p:cNvSpPr/>
          <p:nvPr/>
        </p:nvSpPr>
        <p:spPr>
          <a:xfrm>
            <a:off x="7896200" y="5086165"/>
            <a:ext cx="2088232" cy="64807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b="1" dirty="0">
                <a:solidFill>
                  <a:srgbClr val="C00000"/>
                </a:solidFill>
                <a:latin typeface="Tahoma" panose="020B0604030504040204" pitchFamily="34" charset="0"/>
                <a:ea typeface="Tahoma" panose="020B0604030504040204" pitchFamily="34" charset="0"/>
                <a:cs typeface="Tahoma" panose="020B0604030504040204" pitchFamily="34" charset="0"/>
              </a:rPr>
              <a:t>DÜŞÜK</a:t>
            </a:r>
          </a:p>
          <a:p>
            <a:pPr algn="ctr"/>
            <a:r>
              <a:rPr lang="tr-TR" sz="1400" b="1" dirty="0">
                <a:solidFill>
                  <a:schemeClr val="tx1"/>
                </a:solidFill>
                <a:latin typeface="Tahoma" panose="020B0604030504040204" pitchFamily="34" charset="0"/>
                <a:ea typeface="Tahoma" panose="020B0604030504040204" pitchFamily="34" charset="0"/>
                <a:cs typeface="Tahoma" panose="020B0604030504040204" pitchFamily="34" charset="0"/>
              </a:rPr>
              <a:t>Terörist saldırıların düşük tehlikeleri</a:t>
            </a:r>
          </a:p>
        </p:txBody>
      </p:sp>
      <p:sp>
        <p:nvSpPr>
          <p:cNvPr id="6" name="Dikdörtgen 5"/>
          <p:cNvSpPr/>
          <p:nvPr/>
        </p:nvSpPr>
        <p:spPr>
          <a:xfrm>
            <a:off x="5813311" y="5023324"/>
            <a:ext cx="696671" cy="324036"/>
          </a:xfrm>
          <a:prstGeom prst="rect">
            <a:avLst/>
          </a:prstGeom>
          <a:solidFill>
            <a:srgbClr val="4F62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2000" b="1" dirty="0">
                <a:latin typeface="Tahoma" panose="020B0604030504040204" pitchFamily="34" charset="0"/>
                <a:ea typeface="Tahoma" panose="020B0604030504040204" pitchFamily="34" charset="0"/>
                <a:cs typeface="Tahoma" panose="020B0604030504040204" pitchFamily="34" charset="0"/>
              </a:rPr>
              <a:t>Aşı</a:t>
            </a:r>
          </a:p>
        </p:txBody>
      </p:sp>
      <p:sp>
        <p:nvSpPr>
          <p:cNvPr id="9" name="Dikdörtgen 8"/>
          <p:cNvSpPr/>
          <p:nvPr/>
        </p:nvSpPr>
        <p:spPr>
          <a:xfrm>
            <a:off x="657463" y="2699382"/>
            <a:ext cx="1212279" cy="369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600" b="1" dirty="0">
                <a:solidFill>
                  <a:schemeClr val="tx1"/>
                </a:solidFill>
                <a:latin typeface="Tahoma" panose="020B0604030504040204" pitchFamily="34" charset="0"/>
                <a:ea typeface="Tahoma" panose="020B0604030504040204" pitchFamily="34" charset="0"/>
                <a:cs typeface="Tahoma" panose="020B0604030504040204" pitchFamily="34" charset="0"/>
              </a:rPr>
              <a:t>Elde Etme</a:t>
            </a:r>
          </a:p>
        </p:txBody>
      </p:sp>
      <p:sp>
        <p:nvSpPr>
          <p:cNvPr id="14" name="Dikdörtgen 13"/>
          <p:cNvSpPr/>
          <p:nvPr/>
        </p:nvSpPr>
        <p:spPr>
          <a:xfrm>
            <a:off x="2458772" y="2685109"/>
            <a:ext cx="1403543" cy="383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b="1" dirty="0" err="1">
                <a:solidFill>
                  <a:schemeClr val="tx1"/>
                </a:solidFill>
                <a:latin typeface="Tahoma" panose="020B0604030504040204" pitchFamily="34" charset="0"/>
                <a:ea typeface="Tahoma" panose="020B0604030504040204" pitchFamily="34" charset="0"/>
                <a:cs typeface="Tahoma" panose="020B0604030504040204" pitchFamily="34" charset="0"/>
              </a:rPr>
              <a:t>Silahlaştırma</a:t>
            </a:r>
            <a:endParaRPr lang="tr-TR"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Oval 11"/>
          <p:cNvSpPr/>
          <p:nvPr/>
        </p:nvSpPr>
        <p:spPr>
          <a:xfrm>
            <a:off x="68432" y="3275463"/>
            <a:ext cx="1187162" cy="131018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b="1" dirty="0" err="1">
                <a:latin typeface="Tahoma" panose="020B0604030504040204" pitchFamily="34" charset="0"/>
                <a:ea typeface="Tahoma" panose="020B0604030504040204" pitchFamily="34" charset="0"/>
                <a:cs typeface="Tahoma" panose="020B0604030504040204" pitchFamily="34" charset="0"/>
              </a:rPr>
              <a:t>Biyol</a:t>
            </a:r>
            <a:r>
              <a:rPr lang="tr-TR" b="1" dirty="0">
                <a:latin typeface="Tahoma" panose="020B0604030504040204" pitchFamily="34" charset="0"/>
                <a:ea typeface="Tahoma" panose="020B0604030504040204" pitchFamily="34" charset="0"/>
                <a:cs typeface="Tahoma" panose="020B0604030504040204" pitchFamily="34" charset="0"/>
              </a:rPr>
              <a:t>. Ajan</a:t>
            </a:r>
          </a:p>
        </p:txBody>
      </p:sp>
      <p:sp>
        <p:nvSpPr>
          <p:cNvPr id="13" name="Dikdörtgen 12"/>
          <p:cNvSpPr/>
          <p:nvPr/>
        </p:nvSpPr>
        <p:spPr>
          <a:xfrm>
            <a:off x="1213031" y="3645264"/>
            <a:ext cx="2409728" cy="5326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dirty="0" err="1"/>
              <a:t>İsolator</a:t>
            </a:r>
            <a:r>
              <a:rPr lang="tr-TR" sz="1400" dirty="0"/>
              <a:t>  </a:t>
            </a:r>
            <a:r>
              <a:rPr lang="tr-TR" sz="1400" dirty="0" err="1"/>
              <a:t>Bio</a:t>
            </a:r>
            <a:r>
              <a:rPr lang="tr-TR" sz="1400" dirty="0"/>
              <a:t> fiz.  Hücre Hayvan</a:t>
            </a:r>
          </a:p>
          <a:p>
            <a:pPr algn="ctr"/>
            <a:r>
              <a:rPr lang="tr-TR" sz="1400" dirty="0"/>
              <a:t>                </a:t>
            </a:r>
            <a:r>
              <a:rPr lang="tr-TR" sz="1400" dirty="0" err="1"/>
              <a:t>Biy</a:t>
            </a:r>
            <a:r>
              <a:rPr lang="tr-TR" sz="1400" dirty="0"/>
              <a:t>-kim kültür model</a:t>
            </a:r>
          </a:p>
          <a:p>
            <a:pPr algn="ctr"/>
            <a:r>
              <a:rPr lang="tr-TR" sz="1400" dirty="0"/>
              <a:t>Özel.</a:t>
            </a:r>
          </a:p>
        </p:txBody>
      </p:sp>
      <p:sp>
        <p:nvSpPr>
          <p:cNvPr id="15" name="Oval 14"/>
          <p:cNvSpPr/>
          <p:nvPr/>
        </p:nvSpPr>
        <p:spPr>
          <a:xfrm>
            <a:off x="5745707" y="1913400"/>
            <a:ext cx="905605" cy="989964"/>
          </a:xfrm>
          <a:prstGeom prst="ellipse">
            <a:avLst/>
          </a:prstGeom>
          <a:solidFill>
            <a:srgbClr val="4F1D65"/>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1400" b="1" dirty="0" err="1">
                <a:solidFill>
                  <a:srgbClr val="FFFF00"/>
                </a:solidFill>
                <a:latin typeface="Tahoma" panose="020B0604030504040204" pitchFamily="34" charset="0"/>
                <a:ea typeface="Tahoma" panose="020B0604030504040204" pitchFamily="34" charset="0"/>
                <a:cs typeface="Tahoma" panose="020B0604030504040204" pitchFamily="34" charset="0"/>
              </a:rPr>
              <a:t>Biyolsilah</a:t>
            </a:r>
            <a:r>
              <a:rPr lang="tr-TR" sz="1400" b="1" dirty="0">
                <a:solidFill>
                  <a:srgbClr val="FFFF00"/>
                </a:solidFill>
                <a:latin typeface="Tahoma" panose="020B0604030504040204" pitchFamily="34" charset="0"/>
                <a:ea typeface="Tahoma" panose="020B0604030504040204" pitchFamily="34" charset="0"/>
                <a:cs typeface="Tahoma" panose="020B0604030504040204" pitchFamily="34" charset="0"/>
              </a:rPr>
              <a:t> ajanı</a:t>
            </a:r>
          </a:p>
        </p:txBody>
      </p:sp>
      <p:pic>
        <p:nvPicPr>
          <p:cNvPr id="17"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432" y="48296"/>
            <a:ext cx="1066800"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026675" y="3775369"/>
            <a:ext cx="993221" cy="369332"/>
          </a:xfrm>
          <a:prstGeom prst="rect">
            <a:avLst/>
          </a:prstGeom>
          <a:solidFill>
            <a:schemeClr val="bg1"/>
          </a:solidFill>
        </p:spPr>
        <p:txBody>
          <a:bodyPr wrap="none">
            <a:spAutoFit/>
          </a:bodyPr>
          <a:lstStyle/>
          <a:p>
            <a:r>
              <a:rPr lang="tr-TR" dirty="0" smtClean="0"/>
              <a:t>istihdam</a:t>
            </a:r>
            <a:endParaRPr lang="tr-TR" dirty="0"/>
          </a:p>
        </p:txBody>
      </p:sp>
      <p:sp>
        <p:nvSpPr>
          <p:cNvPr id="20" name="Dikdörtgen 19"/>
          <p:cNvSpPr/>
          <p:nvPr/>
        </p:nvSpPr>
        <p:spPr>
          <a:xfrm>
            <a:off x="4913905" y="4144381"/>
            <a:ext cx="736268" cy="345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err="1" smtClean="0">
                <a:solidFill>
                  <a:schemeClr val="tx1"/>
                </a:solidFill>
              </a:rPr>
              <a:t>Preklinik</a:t>
            </a:r>
            <a:r>
              <a:rPr lang="tr-TR" sz="1000" b="1" dirty="0" smtClean="0">
                <a:solidFill>
                  <a:schemeClr val="tx1"/>
                </a:solidFill>
              </a:rPr>
              <a:t> Deneme</a:t>
            </a:r>
            <a:endParaRPr lang="tr-TR" sz="1000" b="1" dirty="0">
              <a:solidFill>
                <a:schemeClr val="tx1"/>
              </a:solidFill>
            </a:endParaRPr>
          </a:p>
        </p:txBody>
      </p:sp>
      <p:sp>
        <p:nvSpPr>
          <p:cNvPr id="16" name="Dikdörtgen 15"/>
          <p:cNvSpPr/>
          <p:nvPr/>
        </p:nvSpPr>
        <p:spPr>
          <a:xfrm>
            <a:off x="5523285" y="4408264"/>
            <a:ext cx="496611" cy="345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smtClean="0">
                <a:solidFill>
                  <a:schemeClr val="tx1"/>
                </a:solidFill>
              </a:rPr>
              <a:t>Klinik Deneme</a:t>
            </a:r>
            <a:endParaRPr lang="tr-TR" sz="1000" b="1" dirty="0">
              <a:solidFill>
                <a:schemeClr val="tx1"/>
              </a:solidFill>
            </a:endParaRPr>
          </a:p>
        </p:txBody>
      </p:sp>
      <p:sp>
        <p:nvSpPr>
          <p:cNvPr id="21" name="Dikdörtgen 20"/>
          <p:cNvSpPr/>
          <p:nvPr/>
        </p:nvSpPr>
        <p:spPr>
          <a:xfrm>
            <a:off x="5565005" y="2923994"/>
            <a:ext cx="687649" cy="345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smtClean="0">
                <a:solidFill>
                  <a:schemeClr val="tx1"/>
                </a:solidFill>
              </a:rPr>
              <a:t>Teslimat sistemi</a:t>
            </a:r>
            <a:endParaRPr lang="tr-TR" sz="1000" b="1" dirty="0">
              <a:solidFill>
                <a:schemeClr val="tx1"/>
              </a:solidFill>
            </a:endParaRPr>
          </a:p>
        </p:txBody>
      </p:sp>
    </p:spTree>
    <p:extLst>
      <p:ext uri="{BB962C8B-B14F-4D97-AF65-F5344CB8AC3E}">
        <p14:creationId xmlns:p14="http://schemas.microsoft.com/office/powerpoint/2010/main" val="32982627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1900</Words>
  <Application>Microsoft Office PowerPoint</Application>
  <PresentationFormat>Geniş ekran</PresentationFormat>
  <Paragraphs>302</Paragraphs>
  <Slides>30</Slides>
  <Notes>10</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30</vt:i4>
      </vt:variant>
    </vt:vector>
  </HeadingPairs>
  <TitlesOfParts>
    <vt:vector size="40" baseType="lpstr">
      <vt:lpstr>Arial</vt:lpstr>
      <vt:lpstr>Arial Black</vt:lpstr>
      <vt:lpstr>Calibri</vt:lpstr>
      <vt:lpstr>Calibri Light</vt:lpstr>
      <vt:lpstr>Symbol</vt:lpstr>
      <vt:lpstr>Tahoma</vt:lpstr>
      <vt:lpstr>Times New Roman</vt:lpstr>
      <vt:lpstr>Wingdings</vt:lpstr>
      <vt:lpstr>Office Teması</vt:lpstr>
      <vt:lpstr>Microsoft Word 97 - 2003 Belgesi</vt:lpstr>
      <vt:lpstr>PowerPoint Sunusu</vt:lpstr>
      <vt:lpstr>PowerPoint Sunusu</vt:lpstr>
      <vt:lpstr>Korkmalı mıyız?</vt:lpstr>
      <vt:lpstr>Biyoterör Ajanlarının Kullanımı</vt:lpstr>
      <vt:lpstr>Nasıl üretilir?</vt:lpstr>
      <vt:lpstr>Biyo-Fermantor</vt:lpstr>
      <vt:lpstr>Örnekler….</vt:lpstr>
      <vt:lpstr>Biyolojik silah olarak kullanılabilecek kaç tane mikroorganizma ve ürünü vardır? Klasik olarak “43” tane potansiyel biyolojik silah ajanı vardır.... </vt:lpstr>
      <vt:lpstr>PowerPoint Sunusu</vt:lpstr>
      <vt:lpstr>PowerPoint Sunusu</vt:lpstr>
      <vt:lpstr>PowerPoint Sunusu</vt:lpstr>
      <vt:lpstr>PowerPoint Sunusu</vt:lpstr>
      <vt:lpstr>PowerPoint Sunusu</vt:lpstr>
      <vt:lpstr>PowerPoint Sunusu</vt:lpstr>
      <vt:lpstr>Ulusal Biyoterör Ajanları Tanı Laboratuvarı </vt:lpstr>
      <vt:lpstr>Ankara’da KBRN P3 Ulusal Referans Laboratuvarı, Bilkentte P4’ler İnşaası halinde İstanbul ve Adana (düzey 1-3),  İzmir, Antalya ve Erzurum HSL (Düzey 1 ve 2 Testler)</vt:lpstr>
      <vt:lpstr>PowerPoint Sunusu</vt:lpstr>
      <vt:lpstr>Samsun Şehri Rüzgar Saha ve Duman Örnekleri (BASIS)</vt:lpstr>
      <vt:lpstr>Gıda - Terörist Saldırılar İçin Bir Hedef?  Salgınlardan Öğrenmek</vt:lpstr>
      <vt:lpstr>  Gıda - terörist saldırıların hedefi?</vt:lpstr>
      <vt:lpstr>Biyolojik veya Kimyasal Silahlar Hangi Tür Yiyecekler, Özellikle Risklidir?</vt:lpstr>
      <vt:lpstr>Bir örnek - botulinum toksini ile kontamine pastörize süt</vt:lpstr>
      <vt:lpstr>“Üreticiden Tüketiciye” Pastörize Süt Sunumu </vt:lpstr>
      <vt:lpstr>Birinci Aşama</vt:lpstr>
      <vt:lpstr>İkinci Aşama</vt:lpstr>
      <vt:lpstr>Yapılacaklar</vt:lpstr>
      <vt:lpstr>Aerosol Biyoterör Ajanları</vt:lpstr>
      <vt:lpstr>Labaoratuvarda Çalışma</vt:lpstr>
      <vt:lpstr>Sonuç Olarak</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MUHİTTİN DEMİRKASIMOĞLU</dc:creator>
  <cp:lastModifiedBy>MUHİTTİN DEMİRKASIMOĞLU</cp:lastModifiedBy>
  <cp:revision>17</cp:revision>
  <dcterms:created xsi:type="dcterms:W3CDTF">2017-12-04T06:44:49Z</dcterms:created>
  <dcterms:modified xsi:type="dcterms:W3CDTF">2017-12-04T09:30:05Z</dcterms:modified>
</cp:coreProperties>
</file>