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24"/>
  </p:notesMasterIdLst>
  <p:sldIdLst>
    <p:sldId id="316" r:id="rId2"/>
    <p:sldId id="479" r:id="rId3"/>
    <p:sldId id="480" r:id="rId4"/>
    <p:sldId id="508" r:id="rId5"/>
    <p:sldId id="529" r:id="rId6"/>
    <p:sldId id="511" r:id="rId7"/>
    <p:sldId id="516" r:id="rId8"/>
    <p:sldId id="524" r:id="rId9"/>
    <p:sldId id="526" r:id="rId10"/>
    <p:sldId id="528" r:id="rId11"/>
    <p:sldId id="474" r:id="rId12"/>
    <p:sldId id="482" r:id="rId13"/>
    <p:sldId id="504" r:id="rId14"/>
    <p:sldId id="475" r:id="rId15"/>
    <p:sldId id="487" r:id="rId16"/>
    <p:sldId id="500" r:id="rId17"/>
    <p:sldId id="499" r:id="rId18"/>
    <p:sldId id="501" r:id="rId19"/>
    <p:sldId id="502" r:id="rId20"/>
    <p:sldId id="503" r:id="rId21"/>
    <p:sldId id="522" r:id="rId22"/>
    <p:sldId id="497" r:id="rId23"/>
  </p:sldIdLst>
  <p:sldSz cx="12192000" cy="6858000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AB8"/>
    <a:srgbClr val="22A632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0" autoAdjust="0"/>
    <p:restoredTop sz="94723" autoAdjust="0"/>
  </p:normalViewPr>
  <p:slideViewPr>
    <p:cSldViewPr snapToGrid="0">
      <p:cViewPr varScale="1">
        <p:scale>
          <a:sx n="105" d="100"/>
          <a:sy n="105" d="100"/>
        </p:scale>
        <p:origin x="75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38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0E9561-7E24-4F10-878B-424C811836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E259730D-7A13-4149-A064-FAF4D0108CC2}">
      <dgm:prSet custT="1"/>
      <dgm:spPr/>
      <dgm:t>
        <a:bodyPr/>
        <a:lstStyle/>
        <a:p>
          <a:pPr algn="ctr" rtl="0"/>
          <a:r>
            <a:rPr lang="tr-TR" sz="4400" b="1" dirty="0"/>
            <a:t>TEK SAĞLIK</a:t>
          </a:r>
          <a:endParaRPr lang="tr-TR" sz="4400" dirty="0"/>
        </a:p>
      </dgm:t>
    </dgm:pt>
    <dgm:pt modelId="{5DDE8A9E-DAAD-4D69-BE64-4EC68F5D5919}" type="parTrans" cxnId="{83011985-F33C-4AB8-BA1B-EF08196B870B}">
      <dgm:prSet/>
      <dgm:spPr/>
      <dgm:t>
        <a:bodyPr/>
        <a:lstStyle/>
        <a:p>
          <a:endParaRPr lang="tr-TR"/>
        </a:p>
      </dgm:t>
    </dgm:pt>
    <dgm:pt modelId="{7E1B93EE-CCCD-4E2A-A2F1-0C09428D1C22}" type="sibTrans" cxnId="{83011985-F33C-4AB8-BA1B-EF08196B870B}">
      <dgm:prSet/>
      <dgm:spPr/>
      <dgm:t>
        <a:bodyPr/>
        <a:lstStyle/>
        <a:p>
          <a:endParaRPr lang="tr-TR"/>
        </a:p>
      </dgm:t>
    </dgm:pt>
    <dgm:pt modelId="{07B4C16E-57E5-460C-AE3B-6C68D9F188D7}" type="pres">
      <dgm:prSet presAssocID="{F80E9561-7E24-4F10-878B-424C811836CB}" presName="linear" presStyleCnt="0">
        <dgm:presLayoutVars>
          <dgm:animLvl val="lvl"/>
          <dgm:resizeHandles val="exact"/>
        </dgm:presLayoutVars>
      </dgm:prSet>
      <dgm:spPr/>
    </dgm:pt>
    <dgm:pt modelId="{68E1AD00-24B5-4EAE-8656-692BBDCD3901}" type="pres">
      <dgm:prSet presAssocID="{E259730D-7A13-4149-A064-FAF4D0108CC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3011985-F33C-4AB8-BA1B-EF08196B870B}" srcId="{F80E9561-7E24-4F10-878B-424C811836CB}" destId="{E259730D-7A13-4149-A064-FAF4D0108CC2}" srcOrd="0" destOrd="0" parTransId="{5DDE8A9E-DAAD-4D69-BE64-4EC68F5D5919}" sibTransId="{7E1B93EE-CCCD-4E2A-A2F1-0C09428D1C22}"/>
    <dgm:cxn modelId="{1DBC65AF-8EC6-48C1-9861-B8814A7B37B4}" type="presOf" srcId="{F80E9561-7E24-4F10-878B-424C811836CB}" destId="{07B4C16E-57E5-460C-AE3B-6C68D9F188D7}" srcOrd="0" destOrd="0" presId="urn:microsoft.com/office/officeart/2005/8/layout/vList2"/>
    <dgm:cxn modelId="{5A35B0E7-DC6D-4F28-A4A1-9A74B53C5051}" type="presOf" srcId="{E259730D-7A13-4149-A064-FAF4D0108CC2}" destId="{68E1AD00-24B5-4EAE-8656-692BBDCD3901}" srcOrd="0" destOrd="0" presId="urn:microsoft.com/office/officeart/2005/8/layout/vList2"/>
    <dgm:cxn modelId="{07DA19A5-8C0A-4FA2-95AF-E535A04B0752}" type="presParOf" srcId="{07B4C16E-57E5-460C-AE3B-6C68D9F188D7}" destId="{68E1AD00-24B5-4EAE-8656-692BBDCD390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E1AD00-24B5-4EAE-8656-692BBDCD3901}">
      <dsp:nvSpPr>
        <dsp:cNvPr id="0" name=""/>
        <dsp:cNvSpPr/>
      </dsp:nvSpPr>
      <dsp:spPr>
        <a:xfrm>
          <a:off x="0" y="200"/>
          <a:ext cx="4495801" cy="707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400" b="1" kern="1200" dirty="0"/>
            <a:t>TEK SAĞLIK</a:t>
          </a:r>
          <a:endParaRPr lang="tr-TR" sz="4400" kern="1200" dirty="0"/>
        </a:p>
      </dsp:txBody>
      <dsp:txXfrm>
        <a:off x="34537" y="34737"/>
        <a:ext cx="4426727" cy="638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0CC547E-31D1-4173-BCB4-9E94317400B2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108E096-B0B8-4563-AE0F-EAF12B8B13E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41DDA-8577-4A93-BB2B-ADE3D7DAE838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15527-ACDF-428D-AFB0-A0A31BDDFBE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12BA1-CFBE-432F-BD19-F502F7A3EB98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AB0A0-A0F2-44F3-8B7C-9592A4F4785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9413-0DF1-47FF-A436-F363F45CFB8C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B061B-5532-4478-B9B5-5808CCBA548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48281-0A6D-4677-8D67-289C036155FD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0CF69-A5E4-4EC1-909A-8EF494A51E7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9A90E-CAD4-4512-B80B-13EA4BEA32DA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69A2A-F1D0-499E-AB8E-D17B3DBFAB3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E0CB5-A354-4F67-B831-F7666E3960A6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2C076-CE6D-4153-8024-AE416D9B25C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12596-1175-4FC0-86DE-B8BAF062D3D3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242AD-A3AC-45C7-B784-3ED27E23362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C3342-DC5D-40EA-830D-B9B46E4646B6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5D6E6-59E9-4024-86C5-E3CAD64B17E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93915-52A8-4AA6-8B7F-4DC0A77B9450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8CDF1-5047-42B3-9DA6-DA3AB963586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CC25CCC-7B0F-4578-9131-4ED0288E00C9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B67AB1A-8DF5-41CE-9F80-9736097AD3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8D9EE-31B1-41B6-8891-FD4B49BFA225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1F287-47DD-4177-901D-B081EAEB360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846263"/>
            <a:ext cx="10058400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E5FA20-EEED-49AC-9BD4-AE5868AFD916}" type="datetimeFigureOut">
              <a:rPr lang="tr-TR"/>
              <a:pPr>
                <a:defRPr/>
              </a:pPr>
              <a:t>5.05.2026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D57BDC-2892-49E7-ACE9-AC254A7B0DA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4" r:id="rId2"/>
    <p:sldLayoutId id="2147483810" r:id="rId3"/>
    <p:sldLayoutId id="2147483805" r:id="rId4"/>
    <p:sldLayoutId id="2147483806" r:id="rId5"/>
    <p:sldLayoutId id="2147483807" r:id="rId6"/>
    <p:sldLayoutId id="2147483811" r:id="rId7"/>
    <p:sldLayoutId id="2147483812" r:id="rId8"/>
    <p:sldLayoutId id="2147483813" r:id="rId9"/>
    <p:sldLayoutId id="2147483808" r:id="rId10"/>
    <p:sldLayoutId id="2147483814" r:id="rId11"/>
  </p:sldLayoutIdLst>
  <p:transition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660627" y="924893"/>
            <a:ext cx="7097087" cy="520118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br>
              <a:rPr lang="tr-TR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tr-TR" sz="4000" b="1" dirty="0">
                <a:ln w="1905"/>
                <a:solidFill>
                  <a:srgbClr val="1A9AB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endParaRPr lang="tr-TR" sz="5300" dirty="0">
              <a:latin typeface="Calibri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07542" y="1156376"/>
            <a:ext cx="8414159" cy="4010656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>
            <a:noAutofit/>
          </a:bodyPr>
          <a:lstStyle/>
          <a:p>
            <a:pPr algn="ctr" eaLnBrk="1" fontAlgn="auto" hangingPunct="1">
              <a:defRPr/>
            </a:pPr>
            <a:r>
              <a:rPr lang="tr-TR" sz="4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GIDA TARIM VE HAYVANCILIK</a:t>
            </a:r>
            <a:br>
              <a:rPr lang="tr-TR" sz="4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r>
              <a:rPr lang="tr-TR" sz="4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BAKANLIĞI</a:t>
            </a:r>
          </a:p>
          <a:p>
            <a:pPr algn="ctr" eaLnBrk="1" fontAlgn="auto" hangingPunct="1">
              <a:defRPr/>
            </a:pPr>
            <a:r>
              <a:rPr lang="tr-TR" sz="4400" dirty="0">
                <a:solidFill>
                  <a:schemeClr val="tx1"/>
                </a:solidFill>
                <a:latin typeface="+mn-lt"/>
              </a:rPr>
              <a:t>KBRN OlaylarInIn GIda, TarIm ve HayvancIlIk Boyutu</a:t>
            </a:r>
            <a:endParaRPr lang="tr-TR" sz="18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Times New Roman" pitchFamily="18" charset="0"/>
            </a:endParaRPr>
          </a:p>
          <a:p>
            <a:pPr eaLnBrk="1" fontAlgn="auto" hangingPunct="1">
              <a:defRPr/>
            </a:pPr>
            <a:r>
              <a:rPr lang="tr-TR" sz="1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D</a:t>
            </a:r>
            <a:r>
              <a:rPr lang="tr-TR" sz="18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r</a:t>
            </a:r>
            <a:r>
              <a:rPr lang="tr-TR" sz="1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. e</a:t>
            </a:r>
            <a:r>
              <a:rPr lang="tr-TR" sz="18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rhan</a:t>
            </a:r>
            <a:r>
              <a:rPr lang="tr-TR" sz="1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 AKÇAY</a:t>
            </a:r>
          </a:p>
          <a:p>
            <a:pPr eaLnBrk="1" fontAlgn="auto" hangingPunct="1">
              <a:defRPr/>
            </a:pPr>
            <a:r>
              <a:rPr lang="tr-TR" sz="1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Ankara 2017</a:t>
            </a:r>
            <a:r>
              <a:rPr lang="tr-TR" sz="18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	erhana@dr.com</a:t>
            </a:r>
          </a:p>
          <a:p>
            <a:pPr eaLnBrk="1" fontAlgn="auto" hangingPunct="1">
              <a:defRPr/>
            </a:pPr>
            <a:endParaRPr lang="tr-TR" dirty="0"/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15538" y="190500"/>
            <a:ext cx="204470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98000" y="4540250"/>
            <a:ext cx="1536700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thripsan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8050" y="4597400"/>
            <a:ext cx="27828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05" y="4683899"/>
            <a:ext cx="13124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BİYOLOJİK SİLAHLAR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2514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tr-TR" sz="4400" b="1" dirty="0"/>
              <a:t>1 g saf botulinum toksini  sarin gazından </a:t>
            </a:r>
          </a:p>
          <a:p>
            <a:r>
              <a:rPr lang="tr-TR" sz="4400" b="1" dirty="0"/>
              <a:t>3 milyon kat daha  etkilidir. (10 M insan kaybı)</a:t>
            </a:r>
          </a:p>
          <a:p>
            <a:pPr>
              <a:buFont typeface="Arial" pitchFamily="34" charset="0"/>
              <a:buChar char="•"/>
            </a:pPr>
            <a:r>
              <a:rPr lang="tr-TR" sz="4400" b="1" dirty="0"/>
              <a:t>SCUD füzesi ile  botulinum toksini 3700 km kare alanı etkiler sarin gazından 16 kez daha etkilidir.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sz="1050" dirty="0"/>
          </a:p>
          <a:p>
            <a:endParaRPr lang="tr-TR" sz="1050" dirty="0"/>
          </a:p>
          <a:p>
            <a:endParaRPr lang="tr-TR" sz="105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40962" name="Picture 2" descr="File:SEM Clostridium Botulinu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75725" y="4267200"/>
            <a:ext cx="2628936" cy="1960563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8010525" y="6124575"/>
            <a:ext cx="47625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/>
              <a:t>http://www.chinaaseansps.com/show.aspx?id=748&amp;cid=215 </a:t>
            </a:r>
          </a:p>
        </p:txBody>
      </p:sp>
    </p:spTree>
    <p:extLst>
      <p:ext uri="{BB962C8B-B14F-4D97-AF65-F5344CB8AC3E}">
        <p14:creationId xmlns:p14="http://schemas.microsoft.com/office/powerpoint/2010/main" val="2045222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5656" y="300017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dirty="0">
                <a:ln w="1905"/>
                <a:solidFill>
                  <a:srgbClr val="1A9AB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     </a:t>
            </a:r>
            <a:endParaRPr lang="tr-T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9377" y="838200"/>
            <a:ext cx="10732291" cy="4897251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buFont typeface="Calibri" pitchFamily="34" charset="0"/>
              <a:buNone/>
              <a:defRPr/>
            </a:pPr>
            <a:r>
              <a:rPr lang="tr-TR" sz="71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BİYORİSKLER</a:t>
            </a:r>
            <a:endParaRPr lang="tr-TR" sz="4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endParaRPr lang="tr-TR" sz="66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r>
              <a:rPr lang="tr-TR" sz="6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TEHDİTLER </a:t>
            </a: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r>
              <a:rPr lang="tr-TR" sz="6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AÇIKLAR  </a:t>
            </a:r>
            <a:endParaRPr lang="tr-TR" sz="6600" b="1" dirty="0">
              <a:ln w="1905"/>
              <a:solidFill>
                <a:srgbClr val="1A9AB8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r>
              <a:rPr lang="tr-TR" sz="4000" b="1" dirty="0">
                <a:ln w="1905"/>
                <a:solidFill>
                  <a:srgbClr val="1A9AB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  </a:t>
            </a:r>
            <a:endParaRPr lang="tr-TR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19138" y="333375"/>
            <a:ext cx="6780212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yriad Pro"/>
              <a:cs typeface="+mn-cs"/>
            </a:endParaRPr>
          </a:p>
        </p:txBody>
      </p:sp>
      <p:pic>
        <p:nvPicPr>
          <p:cNvPr id="15364" name="Picture 10" descr="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4250" y="2376488"/>
            <a:ext cx="354965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8" descr="http://upload.wikimedia.org/wikipedia/tr/e/ec/G%C4%B1da,_Tar%C4%B1m_ve_Hayvanc%C4%B1l%C4%B1k_Bakanl%C4%B1%C4%9F%C4%B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69388" y="127000"/>
            <a:ext cx="24399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458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38225" y="233363"/>
            <a:ext cx="4752975" cy="5795962"/>
          </a:xfrm>
        </p:spPr>
      </p:pic>
      <p:pic>
        <p:nvPicPr>
          <p:cNvPr id="1945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53150" y="257175"/>
            <a:ext cx="4727575" cy="5838825"/>
          </a:xfr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5656" y="300017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dirty="0">
                <a:ln w="1905"/>
                <a:solidFill>
                  <a:srgbClr val="1A9AB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     </a:t>
            </a:r>
            <a:endParaRPr lang="tr-T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19138" y="333375"/>
            <a:ext cx="6780212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yriad Pro"/>
              <a:cs typeface="+mn-cs"/>
            </a:endParaRPr>
          </a:p>
        </p:txBody>
      </p:sp>
      <p:pic>
        <p:nvPicPr>
          <p:cNvPr id="2048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114300"/>
            <a:ext cx="5845175" cy="6115050"/>
          </a:xfrm>
        </p:spPr>
      </p:pic>
      <p:pic>
        <p:nvPicPr>
          <p:cNvPr id="6" name="Picture 2" descr="mer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7154" y="133350"/>
            <a:ext cx="3946584" cy="2324100"/>
          </a:xfrm>
          <a:prstGeom prst="rect">
            <a:avLst/>
          </a:prstGeom>
          <a:noFill/>
        </p:spPr>
      </p:pic>
      <p:pic>
        <p:nvPicPr>
          <p:cNvPr id="7" name="Picture 20" descr="sick cow 1564768232_cdbfa3f80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749" y="2781300"/>
            <a:ext cx="4352926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5656" y="300017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dirty="0">
                <a:ln w="1905"/>
                <a:solidFill>
                  <a:srgbClr val="1A9AB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     </a:t>
            </a:r>
            <a:endParaRPr lang="tr-T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9377" y="1209488"/>
            <a:ext cx="10732291" cy="4525963"/>
          </a:xfrm>
        </p:spPr>
        <p:txBody>
          <a:bodyPr rtlCol="0">
            <a:normAutofit fontScale="77500" lnSpcReduction="20000"/>
          </a:bodyPr>
          <a:lstStyle/>
          <a:p>
            <a:pPr marL="0" indent="0" algn="ctr" eaLnBrk="1" fontAlgn="auto" hangingPunct="1">
              <a:buFont typeface="Calibri" pitchFamily="34" charset="0"/>
              <a:buNone/>
              <a:defRPr/>
            </a:pPr>
            <a:r>
              <a:rPr lang="tr-TR" sz="71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BİYORİSKLER </a:t>
            </a: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r>
              <a:rPr lang="tr-TR" sz="57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Hastalıklar, Tarım Alanların Kirlenmesi (Gıda,Su) </a:t>
            </a: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r>
              <a:rPr lang="tr-TR" sz="57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Doğal Bulaşanlar?</a:t>
            </a: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r>
              <a:rPr lang="tr-TR" sz="57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Biyolojik Saldırı?</a:t>
            </a: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endParaRPr lang="tr-TR" sz="6600" b="1" dirty="0">
              <a:ln w="1905"/>
              <a:solidFill>
                <a:srgbClr val="1A9AB8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r>
              <a:rPr lang="tr-TR" sz="4000" b="1" dirty="0">
                <a:ln w="1905"/>
                <a:solidFill>
                  <a:srgbClr val="1A9AB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  </a:t>
            </a:r>
            <a:endParaRPr lang="tr-TR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19138" y="333375"/>
            <a:ext cx="6780212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yriad Pro"/>
              <a:cs typeface="+mn-cs"/>
            </a:endParaRPr>
          </a:p>
        </p:txBody>
      </p:sp>
      <p:pic>
        <p:nvPicPr>
          <p:cNvPr id="6" name="Picture 7" descr="Dirty wor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3950" y="3506788"/>
            <a:ext cx="3238500" cy="26082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8437" name="Picture 8" descr="http://upload.wikimedia.org/wikipedia/tr/e/ec/G%C4%B1da,_Tar%C4%B1m_ve_Hayvanc%C4%B1l%C4%B1k_Bakanl%C4%B1%C4%9F%C4%B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12263" y="174625"/>
            <a:ext cx="24399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" descr="&amp;Idot;lgili resi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62975" y="3419475"/>
            <a:ext cx="348932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5656" y="300017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dirty="0">
                <a:ln w="1905"/>
                <a:solidFill>
                  <a:srgbClr val="1A9AB8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     </a:t>
            </a:r>
            <a:endParaRPr lang="tr-T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9377" y="180976"/>
            <a:ext cx="10732291" cy="5554476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buFont typeface="Calibri" pitchFamily="34" charset="0"/>
              <a:buNone/>
              <a:defRPr/>
            </a:pPr>
            <a:r>
              <a:rPr lang="tr-TR" sz="4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Biyorisk Azaltma</a:t>
            </a:r>
          </a:p>
          <a:p>
            <a:pPr marL="0" indent="0" algn="ctr" eaLnBrk="1" fontAlgn="auto" hangingPunct="1">
              <a:buFont typeface="Calibri" pitchFamily="34" charset="0"/>
              <a:buNone/>
              <a:defRPr/>
            </a:pPr>
            <a:r>
              <a:rPr lang="tr-TR" sz="4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(Biyogüvenlik ve Biyoemniyet)()</a:t>
            </a:r>
          </a:p>
          <a:p>
            <a:pPr marL="514350" indent="-514350" eaLnBrk="1" fontAlgn="auto" hangingPunct="1">
              <a:buFont typeface="+mj-lt"/>
              <a:buAutoNum type="arabicPeriod"/>
              <a:defRPr/>
            </a:pPr>
            <a:r>
              <a:rPr lang="tr-TR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Biyolojik Patojenlerin emniyeti ve güvenliği</a:t>
            </a:r>
            <a:endParaRPr lang="tr-TR" sz="18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  <a:p>
            <a:pPr marL="514350" indent="-514350" eaLnBrk="1" fontAlgn="auto" hangingPunct="1">
              <a:buFont typeface="+mj-lt"/>
              <a:buAutoNum type="arabicPeriod"/>
              <a:defRPr/>
            </a:pPr>
            <a:r>
              <a:rPr lang="tr-TR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Düşmanca biyolojik saldırıların önlenmesi</a:t>
            </a:r>
          </a:p>
          <a:p>
            <a:pPr marL="514350" indent="-514350" eaLnBrk="1" fontAlgn="auto" hangingPunct="1">
              <a:buFont typeface="+mj-lt"/>
              <a:buAutoNum type="arabicPeriod"/>
              <a:defRPr/>
            </a:pPr>
            <a:r>
              <a:rPr lang="tr-TR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Hastalık Survey ve Tanısının güçlendirilmesi</a:t>
            </a:r>
          </a:p>
          <a:p>
            <a:pPr marL="514350" indent="-514350" eaLnBrk="1" fontAlgn="auto" hangingPunct="1">
              <a:buFont typeface="+mj-lt"/>
              <a:buAutoNum type="arabicPeriod"/>
              <a:defRPr/>
            </a:pPr>
            <a:r>
              <a:rPr lang="tr-TR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Biyolojik Ajanların üretiminin kontrolü, </a:t>
            </a:r>
            <a:r>
              <a:rPr lang="tr-TR" sz="3200" b="1" dirty="0">
                <a:solidFill>
                  <a:schemeClr val="tx1"/>
                </a:solidFill>
              </a:rPr>
              <a:t>ihracat/ithalat kontrolleri </a:t>
            </a:r>
            <a:endParaRPr lang="tr-TR" sz="32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  <a:p>
            <a:pPr marL="514350" indent="-514350" eaLnBrk="1" fontAlgn="auto" hangingPunct="1">
              <a:buFont typeface="+mj-lt"/>
              <a:buAutoNum type="arabicPeriod"/>
              <a:defRPr/>
            </a:pPr>
            <a:r>
              <a:rPr lang="tr-TR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Biyolojik alanda güvenli ve sorumlu  bilim</a:t>
            </a:r>
          </a:p>
          <a:p>
            <a:pPr marL="0" indent="0" eaLnBrk="1" fontAlgn="auto" hangingPunct="1">
              <a:defRPr/>
            </a:pPr>
            <a:endParaRPr lang="tr-TR" sz="1400" b="1" dirty="0">
              <a:ln w="1905"/>
              <a:solidFill>
                <a:srgbClr val="1A9AB8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itchFamily="18" charset="0"/>
            </a:endParaRPr>
          </a:p>
          <a:p>
            <a:pPr marL="0" indent="0" eaLnBrk="1" fontAlgn="auto" hangingPunct="1">
              <a:buFont typeface="Calibri" pitchFamily="34" charset="0"/>
              <a:buNone/>
              <a:defRPr/>
            </a:pPr>
            <a:endParaRPr lang="tr-TR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19138" y="333375"/>
            <a:ext cx="6780212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yriad Pro"/>
              <a:cs typeface="+mn-cs"/>
            </a:endParaRPr>
          </a:p>
        </p:txBody>
      </p:sp>
      <p:pic>
        <p:nvPicPr>
          <p:cNvPr id="21508" name="Picture 8" descr="http://upload.wikimedia.org/wikipedia/tr/e/ec/G%C4%B1da,_Tar%C4%B1m_ve_Hayvanc%C4%B1l%C4%B1k_Bakanl%C4%B1%C4%9F%C4%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2013" y="155575"/>
            <a:ext cx="24399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72560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Düşmanca biyolojik saldırıların önlenmesi</a:t>
            </a:r>
            <a:b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4" name="2 İçerik Yer Tutucusu"/>
          <p:cNvSpPr>
            <a:spLocks noGrp="1"/>
          </p:cNvSpPr>
          <p:nvPr>
            <p:ph idx="1"/>
          </p:nvPr>
        </p:nvSpPr>
        <p:spPr>
          <a:xfrm>
            <a:off x="4000499" y="2019300"/>
            <a:ext cx="7154863" cy="3849688"/>
          </a:xfrm>
        </p:spPr>
        <p:txBody>
          <a:bodyPr/>
          <a:lstStyle/>
          <a:p>
            <a:pPr eaLnBrk="1" hangingPunct="1"/>
            <a:r>
              <a:rPr lang="tr-TR" sz="3600" b="1" dirty="0">
                <a:latin typeface="Arial Black" pitchFamily="34" charset="0"/>
              </a:rPr>
              <a:t>Biyorisk Yönetim Sistemi </a:t>
            </a:r>
            <a:r>
              <a:rPr lang="tr-TR" sz="36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(Biyogüvenlik ve Biyoemniyet)</a:t>
            </a:r>
            <a:endParaRPr lang="tr-TR" sz="3600" b="1" dirty="0">
              <a:latin typeface="Arial Black" pitchFamily="34" charset="0"/>
            </a:endParaRPr>
          </a:p>
          <a:p>
            <a:pPr eaLnBrk="1" hangingPunct="1"/>
            <a:endParaRPr lang="tr-TR" dirty="0"/>
          </a:p>
          <a:p>
            <a:pPr eaLnBrk="1" hangingPunct="1"/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8EEFF-9AC2-447F-B696-891FE6146E3C}" type="slidenum">
              <a:rPr lang="tr-TR"/>
              <a:pPr>
                <a:defRPr/>
              </a:pPr>
              <a:t>16</a:t>
            </a:fld>
            <a:endParaRPr lang="tr-TR"/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9975" y="3457576"/>
            <a:ext cx="34671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bio weapons biologicalweaponsandwarfare.blogspot.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189" y="1971675"/>
            <a:ext cx="3014136" cy="2139837"/>
          </a:xfrm>
          <a:prstGeom prst="rect">
            <a:avLst/>
          </a:prstGeom>
          <a:noFill/>
        </p:spPr>
      </p:pic>
      <p:pic>
        <p:nvPicPr>
          <p:cNvPr id="8" name="Picture 5" descr="4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1" y="3472074"/>
            <a:ext cx="3486150" cy="24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1963" y="642918"/>
            <a:ext cx="109728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b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r>
              <a:rPr lang="tr-TR" sz="4400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Biyolojik Patojenlerin Emniyeti ve Güvenliği</a:t>
            </a:r>
            <a:br>
              <a:rPr lang="tr-TR" sz="2700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53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dirty="0"/>
          </a:p>
          <a:p>
            <a:pPr eaLnBrk="1" hangingPunct="1">
              <a:buFont typeface="Calibri" pitchFamily="34" charset="0"/>
              <a:buNone/>
            </a:pPr>
            <a:r>
              <a:rPr lang="tr-TR" sz="3600" b="1" dirty="0"/>
              <a:t>Aşı, mikroorganizma  güvenli saklanması</a:t>
            </a:r>
            <a:endParaRPr lang="tr-TR" sz="2800" b="1" dirty="0"/>
          </a:p>
          <a:p>
            <a:pPr eaLnBrk="1" hangingPunct="1">
              <a:buFont typeface="Calibri" pitchFamily="34" charset="0"/>
              <a:buNone/>
            </a:pPr>
            <a:endParaRPr lang="tr-TR" b="1" dirty="0"/>
          </a:p>
          <a:p>
            <a:pPr eaLnBrk="1" hangingPunct="1">
              <a:buFont typeface="Calibri" pitchFamily="34" charset="0"/>
              <a:buNone/>
            </a:pPr>
            <a:endParaRPr lang="tr-TR" b="1" dirty="0"/>
          </a:p>
          <a:p>
            <a:pPr eaLnBrk="1" hangingPunct="1"/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1ED78B-08EB-4278-9CAB-E32DA99CB619}" type="slidenum">
              <a:rPr lang="tr-TR"/>
              <a:pPr>
                <a:defRPr/>
              </a:pPr>
              <a:t>17</a:t>
            </a:fld>
            <a:endParaRPr lang="tr-TR"/>
          </a:p>
        </p:txBody>
      </p:sp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5750" y="3252788"/>
            <a:ext cx="3038475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8" descr="http://upload.wikimedia.org/wikipedia/tr/e/ec/G%C4%B1da,_Tar%C4%B1m_ve_Hayvanc%C4%B1l%C4%B1k_Bakanl%C4%B1%C4%9F%C4%B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52013" y="142875"/>
            <a:ext cx="24399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79704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Hastalık Survey ve Tanısının güçlendirilmesi</a:t>
            </a:r>
            <a:b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7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tr-TR" sz="2800" b="1" dirty="0"/>
              <a:t>Eğitimler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800" b="1" dirty="0"/>
              <a:t>Hastalık Acil Eylem Planları,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800" b="1" dirty="0"/>
              <a:t>Saha Tatbikatları,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2800" b="1" dirty="0"/>
              <a:t>Laboratuvar Tanı Kapasitesinin Artırılması</a:t>
            </a:r>
          </a:p>
          <a:p>
            <a:pPr eaLnBrk="1" hangingPunct="1"/>
            <a:r>
              <a:rPr lang="tr-TR" sz="2800" b="1" dirty="0"/>
              <a:t>(Doğal ?, Saldırı? Moleküler teknikler, </a:t>
            </a:r>
          </a:p>
          <a:p>
            <a:pPr eaLnBrk="1" hangingPunct="1"/>
            <a:r>
              <a:rPr lang="tr-TR" sz="2800" b="1" dirty="0"/>
              <a:t>Real time PCR, DNA gen sekansı vs.)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04B13-E8EE-4175-8F47-E26EF6EE8EDA}" type="slidenum">
              <a:rPr lang="tr-TR"/>
              <a:pPr>
                <a:defRPr/>
              </a:pPr>
              <a:t>18</a:t>
            </a:fld>
            <a:endParaRPr lang="tr-TR"/>
          </a:p>
        </p:txBody>
      </p:sp>
      <p:pic>
        <p:nvPicPr>
          <p:cNvPr id="11265" name="Picture 1" descr="C:\Users\ERHAN\Desktop\AFAD KBRN sempozyum\IMG-20170525-WA02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1899" y="1819276"/>
            <a:ext cx="4410076" cy="347662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0030" y="0"/>
            <a:ext cx="10058400" cy="182308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r>
              <a:rPr lang="tr-TR" sz="4000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Biyolojik Ajanların Üretiminin/Dağıtımının Kontrolü </a:t>
            </a:r>
            <a:b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60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tr-TR" sz="3600" b="1" dirty="0"/>
              <a:t>Mikroorganizmaların ihracat/ithalat kontrolü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3600" b="1" dirty="0"/>
              <a:t>Yurtiçi ve yurtdışı izin belgeleri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sz="3600" b="1" dirty="0"/>
              <a:t>Son Kullanıcı Belgesi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C9DBF5-65B9-4B4A-A99E-721EC0F981A9}" type="slidenum">
              <a:rPr lang="tr-TR"/>
              <a:pPr>
                <a:defRPr/>
              </a:pPr>
              <a:t>19</a:t>
            </a:fld>
            <a:endParaRPr lang="tr-TR"/>
          </a:p>
        </p:txBody>
      </p:sp>
      <p:pic>
        <p:nvPicPr>
          <p:cNvPr id="25604" name="Picture 8" descr="http://upload.wikimedia.org/wikipedia/tr/e/ec/G%C4%B1da,_Tar%C4%B1m_ve_Hayvanc%C4%B1l%C4%B1k_Bakanl%C4%B1%C4%9F%C4%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2013" y="174625"/>
            <a:ext cx="24399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2600325"/>
            <a:ext cx="2228849" cy="3496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4" name="Picture 24" descr="C:\Users\ERHAN\Desktop\AFAD KBRN sempozyum\IMG_20171116_1100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01950" y="3810000"/>
            <a:ext cx="4161536" cy="234086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91440" indent="-91440" eaLnBrk="1" fontAlgn="auto" hangingPunct="1">
              <a:buFont typeface="Calibri" pitchFamily="34" charset="0"/>
              <a:buNone/>
              <a:defRPr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Biyoloji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tr-TR" sz="2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" indent="-91440" eaLnBrk="1" fontAlgn="auto" hangingPunct="1">
              <a:buFont typeface="Calibri" pitchFamily="34" charset="0"/>
              <a:buNone/>
              <a:defRPr/>
            </a:pPr>
            <a:r>
              <a:rPr lang="tr-TR" sz="2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Yaşayan canlıları ya da fosilleri, canlıların yaşam</a:t>
            </a:r>
            <a:endParaRPr lang="tr-TR" sz="28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buFont typeface="Calibri" pitchFamily="34" charset="0"/>
              <a:buNone/>
              <a:defRPr/>
            </a:pPr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süreçlerini bütün fizikokimyasal yönleriyle</a:t>
            </a:r>
            <a:endParaRPr lang="tr-TR" sz="28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buFont typeface="Calibri" pitchFamily="34" charset="0"/>
              <a:buNone/>
              <a:defRPr/>
            </a:pPr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inceleyen bilim dalı</a:t>
            </a:r>
            <a:endParaRPr lang="tr-TR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buFont typeface="Calibri" pitchFamily="34" charset="0"/>
              <a:buNone/>
              <a:defRPr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Silah</a:t>
            </a:r>
            <a:endParaRPr lang="tr-TR" sz="32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" indent="-91440" eaLnBrk="1" fontAlgn="auto" hangingPunct="1">
              <a:buFont typeface="Calibri" pitchFamily="34" charset="0"/>
              <a:buNone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Kullanıldığında uzaktan veya yakından canlıları öldürebilen, yaralayan, etkisiz hale getiren, canlı organizmaları hasta eden, cansız varlıkları parçalayan ve ortadan kaldıran ve yok eden araçların tümü</a:t>
            </a:r>
            <a:endParaRPr lang="tr-T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eaLnBrk="1" fontAlgn="auto" hangingPunct="1">
              <a:defRPr/>
            </a:pP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387" name="Picture 8" descr="http://upload.wikimedia.org/wikipedia/tr/e/ec/G%C4%B1da,_Tar%C4%B1m_ve_Hayvanc%C4%B1l%C4%B1k_Bakanl%C4%B1%C4%9F%C4%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78938" y="260350"/>
            <a:ext cx="24399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5 Resim" descr="&amp;Idot;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8500" y="2892425"/>
            <a:ext cx="2590800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6 Resim" descr="http://www.qub.ac.uk/home/media/Media,638345,e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4325" y="327025"/>
            <a:ext cx="5759450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2450" y="286603"/>
            <a:ext cx="10603230" cy="145075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r>
              <a:rPr lang="tr-TR" sz="4400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Biyolojik Alanda Güvenli ve Sorumlu  Bilim</a:t>
            </a:r>
            <a:br>
              <a:rPr lang="tr-TR" b="1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</a:b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626" name="2 İçerik Yer Tutucusu"/>
          <p:cNvSpPr>
            <a:spLocks noGrp="1"/>
          </p:cNvSpPr>
          <p:nvPr>
            <p:ph idx="1"/>
          </p:nvPr>
        </p:nvSpPr>
        <p:spPr>
          <a:xfrm>
            <a:off x="1096963" y="1485900"/>
            <a:ext cx="10058400" cy="4383088"/>
          </a:xfrm>
        </p:spPr>
        <p:txBody>
          <a:bodyPr/>
          <a:lstStyle/>
          <a:p>
            <a:pPr eaLnBrk="1" hangingPunct="1"/>
            <a:endParaRPr lang="tr-TR" dirty="0"/>
          </a:p>
          <a:p>
            <a:pPr eaLnBrk="1" hangingPunct="1"/>
            <a:r>
              <a:rPr lang="tr-TR" sz="3600" b="1" dirty="0"/>
              <a:t>Araştırmaların Kontrolü ve izin verilmesi</a:t>
            </a:r>
          </a:p>
          <a:p>
            <a:pPr eaLnBrk="1" hangingPunct="1"/>
            <a:r>
              <a:rPr lang="tr-TR" sz="3600" b="1" dirty="0"/>
              <a:t>(Gain of Function Research-Dual Use Research)</a:t>
            </a:r>
          </a:p>
          <a:p>
            <a:pPr eaLnBrk="1" hangingPunct="1"/>
            <a:endParaRPr lang="tr-TR" sz="36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7EA091-C85E-45B4-BCFF-ECF99EE1CB4F}" type="slidenum">
              <a:rPr lang="tr-TR"/>
              <a:pPr>
                <a:defRPr/>
              </a:pPr>
              <a:t>20</a:t>
            </a:fld>
            <a:endParaRPr lang="tr-TR"/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2463" y="3525838"/>
            <a:ext cx="3325812" cy="23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8450" y="3516313"/>
            <a:ext cx="3714750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8" descr="http://upload.wikimedia.org/wikipedia/tr/e/ec/G%C4%B1da,_Tar%C4%B1m_ve_Hayvanc%C4%B1l%C4%B1k_Bakanl%C4%B1%C4%9F%C4%B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74213" y="123825"/>
            <a:ext cx="24399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7297824" y="6025634"/>
            <a:ext cx="30011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/>
              <a:t>https://www.consultingroom.com/Treatment/Botox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20-liters-drone--youtub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" y="142875"/>
            <a:ext cx="12077700" cy="61308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/>
            <a:r>
              <a:rPr lang="tr-TR" sz="9600" b="1" dirty="0"/>
              <a:t>TEŞEKKÜRLER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B4A3B9-DD1D-4A50-B59A-CDB72D4022CB}" type="slidenum">
              <a:rPr lang="tr-TR"/>
              <a:pPr>
                <a:defRPr/>
              </a:pPr>
              <a:t>22</a:t>
            </a:fld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1409700" y="446791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Dr. Erhan AKÇAY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Ankara- 2017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Times New Roman" pitchFamily="18" charset="0"/>
              </a:rPr>
              <a:t>erhana@dr.com</a:t>
            </a:r>
            <a:endParaRPr lang="tr-TR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37893" name="Picture 8" descr="http://upload.wikimedia.org/wikipedia/tr/e/ec/G%C4%B1da,_Tar%C4%B1m_ve_Hayvanc%C4%B1l%C4%B1k_Bakanl%C4%B1%C4%9F%C4%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26538" y="279400"/>
            <a:ext cx="24399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Biyolojik Savaş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91440" indent="-91440" eaLnBrk="1" fontAlgn="auto" hangingPunct="1">
              <a:defRPr/>
            </a:pPr>
            <a:r>
              <a:rPr lang="tr-T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Çoğaltılabilen,üretilebilen </a:t>
            </a:r>
          </a:p>
          <a:p>
            <a:pPr marL="91440" indent="-91440" eaLnBrk="1" fontAlgn="auto" hangingPunct="1">
              <a:defRPr/>
            </a:pPr>
            <a:r>
              <a:rPr lang="tr-T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Mikroorganizmaları</a:t>
            </a:r>
          </a:p>
          <a:p>
            <a:pPr marL="91440" indent="-91440" eaLnBrk="1" fontAlgn="auto" hangingPunct="1">
              <a:defRPr/>
            </a:pPr>
            <a:r>
              <a:rPr lang="tr-T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(bakteri, virus, toksin, gibi)</a:t>
            </a:r>
          </a:p>
          <a:p>
            <a:pPr marL="91440" indent="-91440" eaLnBrk="1" fontAlgn="auto" hangingPunct="1">
              <a:defRPr/>
            </a:pPr>
            <a:r>
              <a:rPr lang="tr-T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insanlar , hayvanlar veya </a:t>
            </a:r>
          </a:p>
          <a:p>
            <a:pPr marL="91440" indent="-91440" eaLnBrk="1" fontAlgn="auto" hangingPunct="1">
              <a:defRPr/>
            </a:pPr>
            <a:r>
              <a:rPr lang="tr-T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bitkiler üzerinde  düşmanca  amaçlarla kullanmaktır.</a:t>
            </a:r>
          </a:p>
          <a:p>
            <a:pPr marL="91440" indent="-91440" eaLnBrk="1" fontAlgn="auto" hangingPunct="1">
              <a:buFontTx/>
              <a:buNone/>
              <a:defRPr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Garamond" pitchFamily="18" charset="0"/>
            </a:endParaRPr>
          </a:p>
          <a:p>
            <a:pPr marL="91440" indent="-91440" eaLnBrk="1" fontAlgn="auto" hangingPunct="1">
              <a:defRPr/>
            </a:pP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3492F6-EA65-4C17-9968-CAF3A8AC097B}" type="slidenum">
              <a:rPr lang="tr-TR"/>
              <a:pPr>
                <a:defRPr/>
              </a:pPr>
              <a:t>3</a:t>
            </a:fld>
            <a:endParaRPr lang="tr-TR"/>
          </a:p>
        </p:txBody>
      </p:sp>
      <p:pic>
        <p:nvPicPr>
          <p:cNvPr id="17412" name="Picture 8" descr="http://upload.wikimedia.org/wikipedia/tr/e/ec/G%C4%B1da,_Tar%C4%B1m_ve_Hayvanc%C4%B1l%C4%B1k_Bakanl%C4%B1%C4%9F%C4%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36063" y="155575"/>
            <a:ext cx="243998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2" descr="&amp;Idot;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2200" y="1857375"/>
            <a:ext cx="33496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ehealthinitiative.com/gfx/MapLr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12229437" cy="685852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095472" y="6488668"/>
            <a:ext cx="4621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http://www.onehealthinitiative.com/map.php</a:t>
            </a:r>
          </a:p>
        </p:txBody>
      </p:sp>
      <p:pic>
        <p:nvPicPr>
          <p:cNvPr id="4" name="Picture 2" descr="http://www.onehealthinitiative.com/gfx/MapLr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25"/>
            <a:ext cx="12229437" cy="685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Slayt Numarası Yer Tutucusu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0CB5792-ADE7-4F27-8D6B-3DA617A6A01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6387" name="Picture 2" descr="C:\Users\ERHAN\Desktop\AFAD KBRN sempozyum\gümrük GTB 2016\Adsız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8000" y="0"/>
            <a:ext cx="151151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oie.int/fileadmin/Home/eng/Media_Center/img/PortailOH/EN_Interfac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1" y="0"/>
            <a:ext cx="11944349" cy="6553200"/>
          </a:xfrm>
          <a:prstGeom prst="rect">
            <a:avLst/>
          </a:prstGeom>
          <a:noFill/>
        </p:spPr>
      </p:pic>
      <p:pic>
        <p:nvPicPr>
          <p:cNvPr id="3" name="Picture 2" descr="http://www.onehealthinitiative.com/gfx/globeSymbol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6" y="257175"/>
            <a:ext cx="2162174" cy="1052109"/>
          </a:xfrm>
          <a:prstGeom prst="rect">
            <a:avLst/>
          </a:prstGeom>
          <a:noFill/>
        </p:spPr>
      </p:pic>
      <p:graphicFrame>
        <p:nvGraphicFramePr>
          <p:cNvPr id="5" name="4 Diyagram"/>
          <p:cNvGraphicFramePr/>
          <p:nvPr/>
        </p:nvGraphicFramePr>
        <p:xfrm>
          <a:off x="3657600" y="5629275"/>
          <a:ext cx="4495801" cy="707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6" name="5 Grup"/>
          <p:cNvGrpSpPr/>
          <p:nvPr/>
        </p:nvGrpSpPr>
        <p:grpSpPr>
          <a:xfrm>
            <a:off x="209550" y="1570337"/>
            <a:ext cx="2924175" cy="725188"/>
            <a:chOff x="-3638550" y="-1504721"/>
            <a:chExt cx="4495801" cy="707427"/>
          </a:xfrm>
        </p:grpSpPr>
        <p:sp>
          <p:nvSpPr>
            <p:cNvPr id="7" name="6 Yuvarlatılmış Dikdörtgen"/>
            <p:cNvSpPr/>
            <p:nvPr/>
          </p:nvSpPr>
          <p:spPr>
            <a:xfrm>
              <a:off x="-3638550" y="-1504721"/>
              <a:ext cx="4495801" cy="70742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Yuvarlatılmış Dikdörtgen 4"/>
            <p:cNvSpPr/>
            <p:nvPr/>
          </p:nvSpPr>
          <p:spPr>
            <a:xfrm>
              <a:off x="-3565916" y="-1451137"/>
              <a:ext cx="3203967" cy="6383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lvl="0" algn="r" defTabSz="1955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4400" b="1" dirty="0"/>
                <a:t>Hayvan</a:t>
              </a:r>
              <a:endParaRPr lang="tr-TR" sz="4400" kern="1200" dirty="0"/>
            </a:p>
          </p:txBody>
        </p:sp>
      </p:grpSp>
      <p:grpSp>
        <p:nvGrpSpPr>
          <p:cNvPr id="9" name="8 Grup"/>
          <p:cNvGrpSpPr/>
          <p:nvPr/>
        </p:nvGrpSpPr>
        <p:grpSpPr>
          <a:xfrm>
            <a:off x="9239250" y="570211"/>
            <a:ext cx="2952749" cy="753763"/>
            <a:chOff x="8837634" y="-2657246"/>
            <a:chExt cx="4495801" cy="707427"/>
          </a:xfrm>
        </p:grpSpPr>
        <p:sp>
          <p:nvSpPr>
            <p:cNvPr id="10" name="9 Yuvarlatılmış Dikdörtgen"/>
            <p:cNvSpPr/>
            <p:nvPr/>
          </p:nvSpPr>
          <p:spPr>
            <a:xfrm>
              <a:off x="8837634" y="-2657246"/>
              <a:ext cx="4495801" cy="70742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Yuvarlatılmış Dikdörtgen 4"/>
            <p:cNvSpPr/>
            <p:nvPr/>
          </p:nvSpPr>
          <p:spPr>
            <a:xfrm>
              <a:off x="9798497" y="-2632237"/>
              <a:ext cx="3203967" cy="6383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lvl="0" algn="ctr" defTabSz="1955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4400" kern="1200" dirty="0"/>
                <a:t>İnsan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eneme1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25" y="69006"/>
            <a:ext cx="8001056" cy="67889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4" y="352425"/>
            <a:ext cx="3924301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427" y="933449"/>
            <a:ext cx="3137898" cy="441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8671984" y="542925"/>
          <a:ext cx="4510616" cy="228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8" name="Document" r:id="rId4" imgW="9094092" imgH="6679647" progId="Word.Document.8">
                  <p:embed/>
                </p:oleObj>
              </mc:Choice>
              <mc:Fallback>
                <p:oleObj name="Document" r:id="rId4" imgW="9094092" imgH="6679647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1984" y="542925"/>
                        <a:ext cx="4510616" cy="22874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4" descr="C:\Users\ERHAN\Desktop\AFAD KBRN sempozyum\IMG_20171116_1100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20124" y="3000375"/>
            <a:ext cx="3301111" cy="234086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				BİYOLOJİK SİLAH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600" b="1" dirty="0"/>
              <a:t> </a:t>
            </a:r>
          </a:p>
          <a:p>
            <a:pPr marL="0" indent="0">
              <a:buNone/>
            </a:pPr>
            <a:r>
              <a:rPr lang="tr-TR" sz="3600" b="1" dirty="0"/>
              <a:t>Km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/>
              <a:t>kare de insan kaybı </a:t>
            </a:r>
          </a:p>
          <a:p>
            <a:r>
              <a:rPr lang="tr-TR" b="1" dirty="0"/>
              <a:t> </a:t>
            </a:r>
            <a:r>
              <a:rPr lang="tr-TR" sz="4000" b="1" dirty="0"/>
              <a:t>Konvansiyonel silah 			2000 $</a:t>
            </a:r>
          </a:p>
          <a:p>
            <a:r>
              <a:rPr lang="tr-TR" sz="4000" b="1" dirty="0"/>
              <a:t> Nükleer silah 				  800 $</a:t>
            </a:r>
          </a:p>
          <a:p>
            <a:r>
              <a:rPr lang="tr-TR" sz="4000" b="1" dirty="0"/>
              <a:t> Sinir  gaz ajanları 			  600 $</a:t>
            </a:r>
          </a:p>
          <a:p>
            <a:r>
              <a:rPr lang="tr-TR" sz="4000" b="1" dirty="0"/>
              <a:t> Biyolojik silah 			               1 $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5" name="Picture 4" descr="bio weapons biologicalweaponsandwarfare.blogspot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9264" y="180975"/>
            <a:ext cx="3357036" cy="2383273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619131" y="2215634"/>
            <a:ext cx="9813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00" dirty="0"/>
              <a:t>http://www.catholic.org/news/health/story.php?id=61651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84827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11830</TotalTime>
  <Words>459</Words>
  <Application>Microsoft Office PowerPoint</Application>
  <PresentationFormat>Geniş ekran</PresentationFormat>
  <Paragraphs>96</Paragraphs>
  <Slides>22</Slides>
  <Notes>0</Notes>
  <HiddenSlides>0</HiddenSlides>
  <MMClips>1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Garamond</vt:lpstr>
      <vt:lpstr>Myriad Pro</vt:lpstr>
      <vt:lpstr>Times New Roman</vt:lpstr>
      <vt:lpstr>Wingdings</vt:lpstr>
      <vt:lpstr>Geçmişe bakış</vt:lpstr>
      <vt:lpstr>Document</vt:lpstr>
      <vt:lpstr>                 </vt:lpstr>
      <vt:lpstr>PowerPoint Sunusu</vt:lpstr>
      <vt:lpstr>Biyolojik Savaş</vt:lpstr>
      <vt:lpstr>PowerPoint Sunusu</vt:lpstr>
      <vt:lpstr>PowerPoint Sunusu</vt:lpstr>
      <vt:lpstr>PowerPoint Sunusu</vt:lpstr>
      <vt:lpstr>PowerPoint Sunusu</vt:lpstr>
      <vt:lpstr>PowerPoint Sunusu</vt:lpstr>
      <vt:lpstr>    BİYOLOJİK SİLAH</vt:lpstr>
      <vt:lpstr>BİYOLOJİK SİLAHLAR </vt:lpstr>
      <vt:lpstr>     </vt:lpstr>
      <vt:lpstr>PowerPoint Sunusu</vt:lpstr>
      <vt:lpstr>     </vt:lpstr>
      <vt:lpstr>     </vt:lpstr>
      <vt:lpstr>     </vt:lpstr>
      <vt:lpstr>Düşmanca biyolojik saldırıların önlenmesi </vt:lpstr>
      <vt:lpstr>  Biyolojik Patojenlerin Emniyeti ve Güvenliği </vt:lpstr>
      <vt:lpstr>Hastalık Survey ve Tanısının güçlendirilmesi </vt:lpstr>
      <vt:lpstr> Biyolojik Ajanların Üretiminin/Dağıtımının Kontrolü  </vt:lpstr>
      <vt:lpstr> Biyolojik Alanda Güvenli ve Sorumlu  Bilim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ERHAN</dc:creator>
  <cp:lastModifiedBy>Ayhan ÇENE</cp:lastModifiedBy>
  <cp:revision>565</cp:revision>
  <dcterms:created xsi:type="dcterms:W3CDTF">2015-04-21T10:48:33Z</dcterms:created>
  <dcterms:modified xsi:type="dcterms:W3CDTF">2026-05-05T08:53:31Z</dcterms:modified>
</cp:coreProperties>
</file>