
<file path=[Content_Types].xml><?xml version="1.0" encoding="utf-8"?>
<Types xmlns="http://schemas.openxmlformats.org/package/2006/content-types">
  <Default Extension="png" ContentType="image/png"/>
  <Default Extension="tmp"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93" r:id="rId1"/>
    <p:sldMasterId id="2147483694" r:id="rId2"/>
  </p:sldMasterIdLst>
  <p:notesMasterIdLst>
    <p:notesMasterId r:id="rId21"/>
  </p:notesMasterIdLst>
  <p:handoutMasterIdLst>
    <p:handoutMasterId r:id="rId22"/>
  </p:handoutMasterIdLst>
  <p:sldIdLst>
    <p:sldId id="464" r:id="rId3"/>
    <p:sldId id="635" r:id="rId4"/>
    <p:sldId id="683" r:id="rId5"/>
    <p:sldId id="689" r:id="rId6"/>
    <p:sldId id="690" r:id="rId7"/>
    <p:sldId id="692" r:id="rId8"/>
    <p:sldId id="691" r:id="rId9"/>
    <p:sldId id="685" r:id="rId10"/>
    <p:sldId id="693" r:id="rId11"/>
    <p:sldId id="696" r:id="rId12"/>
    <p:sldId id="694" r:id="rId13"/>
    <p:sldId id="695" r:id="rId14"/>
    <p:sldId id="697" r:id="rId15"/>
    <p:sldId id="698" r:id="rId16"/>
    <p:sldId id="699" r:id="rId17"/>
    <p:sldId id="700" r:id="rId18"/>
    <p:sldId id="701" r:id="rId19"/>
    <p:sldId id="485" r:id="rId20"/>
  </p:sldIdLst>
  <p:sldSz cx="9906000" cy="6858000" type="A4"/>
  <p:notesSz cx="6797675" cy="9926638"/>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FFFFF"/>
    <a:srgbClr val="D9D9D9"/>
    <a:srgbClr val="D8877A"/>
    <a:srgbClr val="8A93BC"/>
    <a:srgbClr val="C3C2D4"/>
    <a:srgbClr val="BF0042"/>
    <a:srgbClr val="B5003F"/>
    <a:srgbClr val="E1E1E1"/>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11" autoAdjust="0"/>
    <p:restoredTop sz="77396" autoAdjust="0"/>
  </p:normalViewPr>
  <p:slideViewPr>
    <p:cSldViewPr>
      <p:cViewPr varScale="1">
        <p:scale>
          <a:sx n="66" d="100"/>
          <a:sy n="66" d="100"/>
        </p:scale>
        <p:origin x="1308" y="66"/>
      </p:cViewPr>
      <p:guideLst>
        <p:guide orient="horz" pos="2160"/>
        <p:guide pos="3120"/>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50" d="100"/>
        <a:sy n="50" d="100"/>
      </p:scale>
      <p:origin x="0" y="10008"/>
    </p:cViewPr>
  </p:sorterViewPr>
  <p:notesViewPr>
    <p:cSldViewPr>
      <p:cViewPr varScale="1">
        <p:scale>
          <a:sx n="25" d="100"/>
          <a:sy n="25" d="100"/>
        </p:scale>
        <p:origin x="-1186" y="-82"/>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4866" name="Rectangle 2"/>
          <p:cNvSpPr>
            <a:spLocks noGrp="1" noChangeArrowheads="1"/>
          </p:cNvSpPr>
          <p:nvPr>
            <p:ph type="hdr" sz="quarter"/>
          </p:nvPr>
        </p:nvSpPr>
        <p:spPr bwMode="auto">
          <a:xfrm>
            <a:off x="0" y="0"/>
            <a:ext cx="2933700"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49" tIns="45674" rIns="91349" bIns="45674" numCol="1" anchor="t" anchorCtr="0" compatLnSpc="1">
            <a:prstTxWarp prst="textNoShape">
              <a:avLst/>
            </a:prstTxWarp>
          </a:bodyPr>
          <a:lstStyle>
            <a:lvl1pPr defTabSz="912813" eaLnBrk="0" hangingPunct="0">
              <a:defRPr sz="1200" b="1" u="sng" smtClean="0">
                <a:latin typeface="Times New Roman" panose="02020603050405020304" pitchFamily="18" charset="0"/>
              </a:defRPr>
            </a:lvl1pPr>
          </a:lstStyle>
          <a:p>
            <a:pPr>
              <a:defRPr/>
            </a:pPr>
            <a:endParaRPr lang="en-US"/>
          </a:p>
        </p:txBody>
      </p:sp>
      <p:sp>
        <p:nvSpPr>
          <p:cNvPr id="164867" name="Rectangle 3"/>
          <p:cNvSpPr>
            <a:spLocks noGrp="1" noChangeArrowheads="1"/>
          </p:cNvSpPr>
          <p:nvPr>
            <p:ph type="dt" sz="quarter" idx="1"/>
          </p:nvPr>
        </p:nvSpPr>
        <p:spPr bwMode="auto">
          <a:xfrm>
            <a:off x="3835400" y="0"/>
            <a:ext cx="2932113"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49" tIns="45674" rIns="91349" bIns="45674" numCol="1" anchor="t" anchorCtr="0" compatLnSpc="1">
            <a:prstTxWarp prst="textNoShape">
              <a:avLst/>
            </a:prstTxWarp>
          </a:bodyPr>
          <a:lstStyle>
            <a:lvl1pPr algn="r" defTabSz="912813" eaLnBrk="0" hangingPunct="0">
              <a:defRPr sz="1200" b="1" u="sng" smtClean="0">
                <a:latin typeface="Times New Roman" panose="02020603050405020304" pitchFamily="18" charset="0"/>
              </a:defRPr>
            </a:lvl1pPr>
          </a:lstStyle>
          <a:p>
            <a:pPr>
              <a:defRPr/>
            </a:pPr>
            <a:endParaRPr lang="en-US"/>
          </a:p>
        </p:txBody>
      </p:sp>
      <p:sp>
        <p:nvSpPr>
          <p:cNvPr id="164868" name="Rectangle 4"/>
          <p:cNvSpPr>
            <a:spLocks noGrp="1" noChangeArrowheads="1"/>
          </p:cNvSpPr>
          <p:nvPr>
            <p:ph type="ftr" sz="quarter" idx="2"/>
          </p:nvPr>
        </p:nvSpPr>
        <p:spPr bwMode="auto">
          <a:xfrm>
            <a:off x="0" y="9431338"/>
            <a:ext cx="2933700"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49" tIns="45674" rIns="91349" bIns="45674" numCol="1" anchor="b" anchorCtr="0" compatLnSpc="1">
            <a:prstTxWarp prst="textNoShape">
              <a:avLst/>
            </a:prstTxWarp>
          </a:bodyPr>
          <a:lstStyle>
            <a:lvl1pPr defTabSz="912813" eaLnBrk="0" hangingPunct="0">
              <a:defRPr sz="1200" b="1" u="sng" smtClean="0">
                <a:latin typeface="Times New Roman" panose="02020603050405020304" pitchFamily="18" charset="0"/>
              </a:defRPr>
            </a:lvl1pPr>
          </a:lstStyle>
          <a:p>
            <a:pPr>
              <a:defRPr/>
            </a:pPr>
            <a:endParaRPr lang="en-US"/>
          </a:p>
        </p:txBody>
      </p:sp>
      <p:sp>
        <p:nvSpPr>
          <p:cNvPr id="164869" name="Rectangle 5"/>
          <p:cNvSpPr>
            <a:spLocks noGrp="1" noChangeArrowheads="1"/>
          </p:cNvSpPr>
          <p:nvPr>
            <p:ph type="sldNum" sz="quarter" idx="3"/>
          </p:nvPr>
        </p:nvSpPr>
        <p:spPr bwMode="auto">
          <a:xfrm>
            <a:off x="3835400" y="9431338"/>
            <a:ext cx="2932113" cy="47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49" tIns="45674" rIns="91349" bIns="45674" numCol="1" anchor="b" anchorCtr="0" compatLnSpc="1">
            <a:prstTxWarp prst="textNoShape">
              <a:avLst/>
            </a:prstTxWarp>
          </a:bodyPr>
          <a:lstStyle>
            <a:lvl1pPr algn="r" defTabSz="912813" eaLnBrk="0" hangingPunct="0">
              <a:defRPr sz="1200" b="1" u="sng" smtClean="0">
                <a:latin typeface="Times New Roman" panose="02020603050405020304" pitchFamily="18" charset="0"/>
              </a:defRPr>
            </a:lvl1pPr>
          </a:lstStyle>
          <a:p>
            <a:pPr>
              <a:defRPr/>
            </a:pPr>
            <a:fld id="{E79C99A4-F404-4B3F-9BAB-EB427E57D150}" type="slidenum">
              <a:rPr lang="en-US"/>
              <a:pPr>
                <a:defRPr/>
              </a:pPr>
              <a:t>‹#›</a:t>
            </a:fld>
            <a:endParaRPr lang="en-US"/>
          </a:p>
        </p:txBody>
      </p:sp>
    </p:spTree>
    <p:extLst>
      <p:ext uri="{BB962C8B-B14F-4D97-AF65-F5344CB8AC3E}">
        <p14:creationId xmlns:p14="http://schemas.microsoft.com/office/powerpoint/2010/main" val="4294686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98128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ayt Görüntüsü Yer Tutucusu 1"/>
          <p:cNvSpPr>
            <a:spLocks noGrp="1" noRot="1" noChangeAspect="1" noTextEdit="1"/>
          </p:cNvSpPr>
          <p:nvPr>
            <p:ph type="sldImg"/>
          </p:nvPr>
        </p:nvSpPr>
        <p:spPr>
          <a:xfrm>
            <a:off x="1057275" y="720725"/>
            <a:ext cx="5200650" cy="3600450"/>
          </a:xfrm>
          <a:prstGeom prst="rect">
            <a:avLst/>
          </a:prstGeom>
          <a:ln/>
        </p:spPr>
      </p:sp>
      <p:sp>
        <p:nvSpPr>
          <p:cNvPr id="18435" name="Not Yer Tutucusu 2"/>
          <p:cNvSpPr>
            <a:spLocks noGrp="1"/>
          </p:cNvSpPr>
          <p:nvPr>
            <p:ph type="body" idx="1"/>
          </p:nvPr>
        </p:nvSpPr>
        <p:spPr>
          <a:xfrm>
            <a:off x="731838" y="4560888"/>
            <a:ext cx="5851525" cy="4319587"/>
          </a:xfrm>
          <a:prstGeom prst="rect">
            <a:avLst/>
          </a:prstGeom>
          <a:noFill/>
        </p:spPr>
        <p:txBody>
          <a:bodyPr/>
          <a:lstStyle/>
          <a:p>
            <a:pPr marL="0" indent="0">
              <a:buFontTx/>
              <a:buNone/>
            </a:pPr>
            <a:r>
              <a:rPr lang="en-US" dirty="0" smtClean="0"/>
              <a:t>a İEB </a:t>
            </a:r>
            <a:r>
              <a:rPr lang="en-US" dirty="0" err="1" smtClean="0"/>
              <a:t>sadece</a:t>
            </a:r>
            <a:r>
              <a:rPr lang="en-US" dirty="0" smtClean="0"/>
              <a:t> </a:t>
            </a:r>
            <a:r>
              <a:rPr lang="en-US" dirty="0" err="1" smtClean="0"/>
              <a:t>kategori</a:t>
            </a:r>
            <a:r>
              <a:rPr lang="en-US" dirty="0" smtClean="0"/>
              <a:t> I </a:t>
            </a:r>
            <a:r>
              <a:rPr lang="en-US" dirty="0" err="1" smtClean="0"/>
              <a:t>tesislere</a:t>
            </a:r>
            <a:r>
              <a:rPr lang="en-US" dirty="0" smtClean="0"/>
              <a:t> </a:t>
            </a:r>
            <a:r>
              <a:rPr lang="en-US" dirty="0" err="1" smtClean="0"/>
              <a:t>uygulanır</a:t>
            </a:r>
            <a:r>
              <a:rPr lang="en-US" dirty="0" smtClean="0"/>
              <a:t>.</a:t>
            </a:r>
          </a:p>
          <a:p>
            <a:pPr marL="0" indent="0">
              <a:buFontTx/>
              <a:buNone/>
            </a:pPr>
            <a:r>
              <a:rPr lang="en-US" dirty="0" smtClean="0"/>
              <a:t>b </a:t>
            </a:r>
            <a:r>
              <a:rPr lang="en-US" dirty="0" err="1" smtClean="0"/>
              <a:t>Güvenli</a:t>
            </a:r>
            <a:r>
              <a:rPr lang="en-US" dirty="0" smtClean="0"/>
              <a:t> </a:t>
            </a:r>
            <a:r>
              <a:rPr lang="en-US" dirty="0" err="1" smtClean="0"/>
              <a:t>tahliye</a:t>
            </a:r>
            <a:r>
              <a:rPr lang="en-US" dirty="0" smtClean="0"/>
              <a:t> </a:t>
            </a:r>
            <a:r>
              <a:rPr lang="en-US" dirty="0" err="1" smtClean="0"/>
              <a:t>mümkün</a:t>
            </a:r>
            <a:r>
              <a:rPr lang="en-US" dirty="0" smtClean="0"/>
              <a:t> </a:t>
            </a:r>
            <a:r>
              <a:rPr lang="en-US" dirty="0" err="1" smtClean="0"/>
              <a:t>değilse</a:t>
            </a:r>
            <a:r>
              <a:rPr lang="en-US" dirty="0" smtClean="0"/>
              <a:t>, </a:t>
            </a:r>
            <a:r>
              <a:rPr lang="en-US" dirty="0" err="1" smtClean="0"/>
              <a:t>tahliye</a:t>
            </a:r>
            <a:r>
              <a:rPr lang="en-US" dirty="0" smtClean="0"/>
              <a:t> </a:t>
            </a:r>
            <a:r>
              <a:rPr lang="en-US" dirty="0" err="1" smtClean="0"/>
              <a:t>mümkün</a:t>
            </a:r>
            <a:r>
              <a:rPr lang="en-US" dirty="0" smtClean="0"/>
              <a:t> </a:t>
            </a:r>
            <a:r>
              <a:rPr lang="en-US" dirty="0" err="1" smtClean="0"/>
              <a:t>oluncaya</a:t>
            </a:r>
            <a:r>
              <a:rPr lang="en-US" dirty="0" smtClean="0"/>
              <a:t> </a:t>
            </a:r>
            <a:r>
              <a:rPr lang="en-US" dirty="0" err="1" smtClean="0"/>
              <a:t>kadar</a:t>
            </a:r>
            <a:r>
              <a:rPr lang="en-US" dirty="0" smtClean="0"/>
              <a:t> </a:t>
            </a:r>
            <a:r>
              <a:rPr lang="en-US" dirty="0" err="1" smtClean="0"/>
              <a:t>sığınma</a:t>
            </a:r>
            <a:r>
              <a:rPr lang="en-US" dirty="0" smtClean="0"/>
              <a:t>.</a:t>
            </a:r>
          </a:p>
          <a:p>
            <a:pPr marL="0" indent="0">
              <a:buFontTx/>
              <a:buNone/>
            </a:pPr>
            <a:endParaRPr lang="tr-TR" dirty="0" smtClean="0"/>
          </a:p>
        </p:txBody>
      </p:sp>
      <p:sp>
        <p:nvSpPr>
          <p:cNvPr id="18436" name="Slayt Numarası Yer Tutucusu 3"/>
          <p:cNvSpPr>
            <a:spLocks noGrp="1"/>
          </p:cNvSpPr>
          <p:nvPr>
            <p:ph type="sldNum" sz="quarter" idx="5"/>
          </p:nvPr>
        </p:nvSpPr>
        <p:spPr>
          <a:xfrm>
            <a:off x="4143375" y="9118600"/>
            <a:ext cx="3170238" cy="481013"/>
          </a:xfrm>
          <a:prstGeom prst="rect">
            <a:avLst/>
          </a:prstGeom>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65128EA-ACC3-4380-BE4F-7A9B5F5877BE}" type="slidenum">
              <a:rPr lang="tr-TR" smtClean="0"/>
              <a:pPr/>
              <a:t>3</a:t>
            </a:fld>
            <a:endParaRPr lang="tr-TR" smtClean="0"/>
          </a:p>
        </p:txBody>
      </p:sp>
    </p:spTree>
    <p:extLst>
      <p:ext uri="{BB962C8B-B14F-4D97-AF65-F5344CB8AC3E}">
        <p14:creationId xmlns:p14="http://schemas.microsoft.com/office/powerpoint/2010/main" val="12513051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ayt Görüntüsü Yer Tutucusu 1"/>
          <p:cNvSpPr>
            <a:spLocks noGrp="1" noRot="1" noChangeAspect="1" noTextEdit="1"/>
          </p:cNvSpPr>
          <p:nvPr>
            <p:ph type="sldImg"/>
          </p:nvPr>
        </p:nvSpPr>
        <p:spPr>
          <a:xfrm>
            <a:off x="1057275" y="720725"/>
            <a:ext cx="5200650" cy="3600450"/>
          </a:xfrm>
          <a:prstGeom prst="rect">
            <a:avLst/>
          </a:prstGeom>
          <a:ln/>
        </p:spPr>
      </p:sp>
      <p:sp>
        <p:nvSpPr>
          <p:cNvPr id="16387" name="Not Yer Tutucusu 2"/>
          <p:cNvSpPr>
            <a:spLocks noGrp="1"/>
          </p:cNvSpPr>
          <p:nvPr>
            <p:ph type="body" idx="1"/>
          </p:nvPr>
        </p:nvSpPr>
        <p:spPr>
          <a:xfrm>
            <a:off x="731838" y="4560888"/>
            <a:ext cx="5851525" cy="4319587"/>
          </a:xfrm>
          <a:prstGeom prst="rect">
            <a:avLst/>
          </a:prstGeom>
          <a:noFill/>
        </p:spPr>
        <p:txBody>
          <a:bodyPr/>
          <a:lstStyle/>
          <a:p>
            <a:pPr lvl="1" algn="just">
              <a:spcAft>
                <a:spcPct val="50000"/>
              </a:spcAft>
            </a:pPr>
            <a:endParaRPr lang="en-US" altLang="en-US" sz="2000" smtClean="0"/>
          </a:p>
        </p:txBody>
      </p:sp>
      <p:sp>
        <p:nvSpPr>
          <p:cNvPr id="16388" name="Slayt Numarası Yer Tutucusu 3"/>
          <p:cNvSpPr>
            <a:spLocks noGrp="1"/>
          </p:cNvSpPr>
          <p:nvPr>
            <p:ph type="sldNum" sz="quarter" idx="5"/>
          </p:nvPr>
        </p:nvSpPr>
        <p:spPr>
          <a:xfrm>
            <a:off x="4143375" y="9118600"/>
            <a:ext cx="3170238" cy="481013"/>
          </a:xfrm>
          <a:prstGeom prst="rect">
            <a:avLst/>
          </a:prstGeom>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5037B7E-0D6F-48E0-B16D-D6D4F89D9C63}" type="slidenum">
              <a:rPr lang="tr-TR" altLang="en-US" smtClean="0"/>
              <a:pPr/>
              <a:t>12</a:t>
            </a:fld>
            <a:endParaRPr lang="tr-TR" altLang="en-US" smtClean="0"/>
          </a:p>
        </p:txBody>
      </p:sp>
    </p:spTree>
    <p:extLst>
      <p:ext uri="{BB962C8B-B14F-4D97-AF65-F5344CB8AC3E}">
        <p14:creationId xmlns:p14="http://schemas.microsoft.com/office/powerpoint/2010/main" val="1861833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ayt Görüntüsü Yer Tutucusu 1"/>
          <p:cNvSpPr>
            <a:spLocks noGrp="1" noRot="1" noChangeAspect="1" noTextEdit="1"/>
          </p:cNvSpPr>
          <p:nvPr>
            <p:ph type="sldImg"/>
          </p:nvPr>
        </p:nvSpPr>
        <p:spPr>
          <a:xfrm>
            <a:off x="1057275" y="720725"/>
            <a:ext cx="5200650" cy="3600450"/>
          </a:xfrm>
          <a:prstGeom prst="rect">
            <a:avLst/>
          </a:prstGeom>
          <a:ln/>
        </p:spPr>
      </p:sp>
      <p:sp>
        <p:nvSpPr>
          <p:cNvPr id="16387" name="Not Yer Tutucusu 2"/>
          <p:cNvSpPr>
            <a:spLocks noGrp="1"/>
          </p:cNvSpPr>
          <p:nvPr>
            <p:ph type="body" idx="1"/>
          </p:nvPr>
        </p:nvSpPr>
        <p:spPr>
          <a:xfrm>
            <a:off x="731838" y="4560888"/>
            <a:ext cx="5851525" cy="4319587"/>
          </a:xfrm>
          <a:prstGeom prst="rect">
            <a:avLst/>
          </a:prstGeom>
          <a:noFill/>
        </p:spPr>
        <p:txBody>
          <a:bodyPr/>
          <a:lstStyle/>
          <a:p>
            <a:pPr marL="457200" marR="0" lvl="1" indent="0" algn="just" defTabSz="914400" rtl="0" eaLnBrk="0" fontAlgn="base" latinLnBrk="0" hangingPunct="0">
              <a:lnSpc>
                <a:spcPct val="100000"/>
              </a:lnSpc>
              <a:spcBef>
                <a:spcPct val="30000"/>
              </a:spcBef>
              <a:spcAft>
                <a:spcPct val="50000"/>
              </a:spcAft>
              <a:buClrTx/>
              <a:buSzTx/>
              <a:buFontTx/>
              <a:buNone/>
              <a:tabLst/>
              <a:defRPr/>
            </a:pPr>
            <a:r>
              <a:rPr lang="tr-TR" sz="1200" b="1" i="0" kern="1200" dirty="0" smtClean="0">
                <a:solidFill>
                  <a:schemeClr val="tx1"/>
                </a:solidFill>
                <a:effectLst/>
                <a:latin typeface="Times New Roman" panose="02020603050405020304" pitchFamily="18" charset="0"/>
                <a:ea typeface="+mn-ea"/>
                <a:cs typeface="+mn-cs"/>
              </a:rPr>
              <a:t>NOAA </a:t>
            </a:r>
            <a:r>
              <a:rPr lang="en-US" sz="1200" b="1" i="0" kern="1200" dirty="0" smtClean="0">
                <a:solidFill>
                  <a:schemeClr val="tx1"/>
                </a:solidFill>
                <a:effectLst/>
                <a:latin typeface="Times New Roman" panose="02020603050405020304" pitchFamily="18" charset="0"/>
                <a:ea typeface="+mn-ea"/>
                <a:cs typeface="+mn-cs"/>
              </a:rPr>
              <a:t>Operational Model Archive and Distribution System</a:t>
            </a:r>
          </a:p>
          <a:p>
            <a:pPr lvl="1" algn="just">
              <a:spcAft>
                <a:spcPct val="50000"/>
              </a:spcAft>
            </a:pPr>
            <a:r>
              <a:rPr lang="tr-TR" altLang="en-US" sz="2000" dirty="0" smtClean="0"/>
              <a:t>NOAA: </a:t>
            </a:r>
            <a:r>
              <a:rPr lang="en-US" altLang="en-US" sz="2000" dirty="0" smtClean="0"/>
              <a:t>National Oceanic and Atmospheric Administration </a:t>
            </a:r>
          </a:p>
        </p:txBody>
      </p:sp>
      <p:sp>
        <p:nvSpPr>
          <p:cNvPr id="16388" name="Slayt Numarası Yer Tutucusu 3"/>
          <p:cNvSpPr>
            <a:spLocks noGrp="1"/>
          </p:cNvSpPr>
          <p:nvPr>
            <p:ph type="sldNum" sz="quarter" idx="5"/>
          </p:nvPr>
        </p:nvSpPr>
        <p:spPr>
          <a:xfrm>
            <a:off x="4143375" y="9118600"/>
            <a:ext cx="3170238" cy="481013"/>
          </a:xfrm>
          <a:prstGeom prst="rect">
            <a:avLst/>
          </a:prstGeom>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5037B7E-0D6F-48E0-B16D-D6D4F89D9C63}" type="slidenum">
              <a:rPr lang="tr-TR" altLang="en-US" smtClean="0"/>
              <a:pPr/>
              <a:t>13</a:t>
            </a:fld>
            <a:endParaRPr lang="tr-TR" altLang="en-US" smtClean="0"/>
          </a:p>
        </p:txBody>
      </p:sp>
    </p:spTree>
    <p:extLst>
      <p:ext uri="{BB962C8B-B14F-4D97-AF65-F5344CB8AC3E}">
        <p14:creationId xmlns:p14="http://schemas.microsoft.com/office/powerpoint/2010/main" val="2238254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ayt Görüntüsü Yer Tutucusu 1"/>
          <p:cNvSpPr>
            <a:spLocks noGrp="1" noRot="1" noChangeAspect="1" noTextEdit="1"/>
          </p:cNvSpPr>
          <p:nvPr>
            <p:ph type="sldImg"/>
          </p:nvPr>
        </p:nvSpPr>
        <p:spPr>
          <a:xfrm>
            <a:off x="1057275" y="720725"/>
            <a:ext cx="5200650" cy="3600450"/>
          </a:xfrm>
          <a:prstGeom prst="rect">
            <a:avLst/>
          </a:prstGeom>
          <a:ln/>
        </p:spPr>
      </p:sp>
      <p:sp>
        <p:nvSpPr>
          <p:cNvPr id="16387" name="Not Yer Tutucusu 2"/>
          <p:cNvSpPr>
            <a:spLocks noGrp="1"/>
          </p:cNvSpPr>
          <p:nvPr>
            <p:ph type="body" idx="1"/>
          </p:nvPr>
        </p:nvSpPr>
        <p:spPr>
          <a:xfrm>
            <a:off x="731838" y="4560888"/>
            <a:ext cx="5851525" cy="4319587"/>
          </a:xfrm>
          <a:prstGeom prst="rect">
            <a:avLst/>
          </a:prstGeom>
          <a:noFill/>
        </p:spPr>
        <p:txBody>
          <a:bodyPr/>
          <a:lstStyle/>
          <a:p>
            <a:pPr marL="457200" marR="0" lvl="1" indent="0" algn="just" defTabSz="914400" rtl="0" eaLnBrk="0" fontAlgn="base" latinLnBrk="0" hangingPunct="0">
              <a:lnSpc>
                <a:spcPct val="100000"/>
              </a:lnSpc>
              <a:spcBef>
                <a:spcPct val="30000"/>
              </a:spcBef>
              <a:spcAft>
                <a:spcPct val="50000"/>
              </a:spcAft>
              <a:buClrTx/>
              <a:buSzTx/>
              <a:buFontTx/>
              <a:buNone/>
              <a:tabLst/>
              <a:defRPr/>
            </a:pPr>
            <a:endParaRPr lang="en-US" altLang="en-US" sz="2000" dirty="0" smtClean="0"/>
          </a:p>
        </p:txBody>
      </p:sp>
      <p:sp>
        <p:nvSpPr>
          <p:cNvPr id="16388" name="Slayt Numarası Yer Tutucusu 3"/>
          <p:cNvSpPr>
            <a:spLocks noGrp="1"/>
          </p:cNvSpPr>
          <p:nvPr>
            <p:ph type="sldNum" sz="quarter" idx="5"/>
          </p:nvPr>
        </p:nvSpPr>
        <p:spPr>
          <a:xfrm>
            <a:off x="4143375" y="9118600"/>
            <a:ext cx="3170238" cy="481013"/>
          </a:xfrm>
          <a:prstGeom prst="rect">
            <a:avLst/>
          </a:prstGeom>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5037B7E-0D6F-48E0-B16D-D6D4F89D9C63}" type="slidenum">
              <a:rPr lang="tr-TR" altLang="en-US" smtClean="0"/>
              <a:pPr/>
              <a:t>14</a:t>
            </a:fld>
            <a:endParaRPr lang="tr-TR" altLang="en-US" smtClean="0"/>
          </a:p>
        </p:txBody>
      </p:sp>
    </p:spTree>
    <p:extLst>
      <p:ext uri="{BB962C8B-B14F-4D97-AF65-F5344CB8AC3E}">
        <p14:creationId xmlns:p14="http://schemas.microsoft.com/office/powerpoint/2010/main" val="23259227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ayt Görüntüsü Yer Tutucusu 1"/>
          <p:cNvSpPr>
            <a:spLocks noGrp="1" noRot="1" noChangeAspect="1" noTextEdit="1"/>
          </p:cNvSpPr>
          <p:nvPr>
            <p:ph type="sldImg"/>
          </p:nvPr>
        </p:nvSpPr>
        <p:spPr>
          <a:xfrm>
            <a:off x="1057275" y="720725"/>
            <a:ext cx="5200650" cy="3600450"/>
          </a:xfrm>
          <a:prstGeom prst="rect">
            <a:avLst/>
          </a:prstGeom>
          <a:ln/>
        </p:spPr>
      </p:sp>
      <p:sp>
        <p:nvSpPr>
          <p:cNvPr id="16387" name="Not Yer Tutucusu 2"/>
          <p:cNvSpPr>
            <a:spLocks noGrp="1"/>
          </p:cNvSpPr>
          <p:nvPr>
            <p:ph type="body" idx="1"/>
          </p:nvPr>
        </p:nvSpPr>
        <p:spPr>
          <a:xfrm>
            <a:off x="731838" y="4560888"/>
            <a:ext cx="5851525" cy="4319587"/>
          </a:xfrm>
          <a:prstGeom prst="rect">
            <a:avLst/>
          </a:prstGeom>
          <a:noFill/>
        </p:spPr>
        <p:txBody>
          <a:bodyPr/>
          <a:lstStyle/>
          <a:p>
            <a:pPr marL="457200" marR="0" lvl="1" indent="0" algn="just" defTabSz="914400" rtl="0" eaLnBrk="0" fontAlgn="base" latinLnBrk="0" hangingPunct="0">
              <a:lnSpc>
                <a:spcPct val="100000"/>
              </a:lnSpc>
              <a:spcBef>
                <a:spcPct val="30000"/>
              </a:spcBef>
              <a:spcAft>
                <a:spcPct val="50000"/>
              </a:spcAft>
              <a:buClrTx/>
              <a:buSzTx/>
              <a:buFontTx/>
              <a:buNone/>
              <a:tabLst/>
              <a:defRPr/>
            </a:pPr>
            <a:endParaRPr lang="en-US" altLang="en-US" sz="2000" dirty="0" smtClean="0"/>
          </a:p>
        </p:txBody>
      </p:sp>
      <p:sp>
        <p:nvSpPr>
          <p:cNvPr id="16388" name="Slayt Numarası Yer Tutucusu 3"/>
          <p:cNvSpPr>
            <a:spLocks noGrp="1"/>
          </p:cNvSpPr>
          <p:nvPr>
            <p:ph type="sldNum" sz="quarter" idx="5"/>
          </p:nvPr>
        </p:nvSpPr>
        <p:spPr>
          <a:xfrm>
            <a:off x="4143375" y="9118600"/>
            <a:ext cx="3170238" cy="481013"/>
          </a:xfrm>
          <a:prstGeom prst="rect">
            <a:avLst/>
          </a:prstGeom>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5037B7E-0D6F-48E0-B16D-D6D4F89D9C63}" type="slidenum">
              <a:rPr lang="tr-TR" altLang="en-US" smtClean="0"/>
              <a:pPr/>
              <a:t>15</a:t>
            </a:fld>
            <a:endParaRPr lang="tr-TR" altLang="en-US" smtClean="0"/>
          </a:p>
        </p:txBody>
      </p:sp>
    </p:spTree>
    <p:extLst>
      <p:ext uri="{BB962C8B-B14F-4D97-AF65-F5344CB8AC3E}">
        <p14:creationId xmlns:p14="http://schemas.microsoft.com/office/powerpoint/2010/main" val="33943732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ayt Görüntüsü Yer Tutucusu 1"/>
          <p:cNvSpPr>
            <a:spLocks noGrp="1" noRot="1" noChangeAspect="1" noTextEdit="1"/>
          </p:cNvSpPr>
          <p:nvPr>
            <p:ph type="sldImg"/>
          </p:nvPr>
        </p:nvSpPr>
        <p:spPr>
          <a:xfrm>
            <a:off x="1057275" y="720725"/>
            <a:ext cx="5200650" cy="3600450"/>
          </a:xfrm>
          <a:prstGeom prst="rect">
            <a:avLst/>
          </a:prstGeom>
          <a:ln/>
        </p:spPr>
      </p:sp>
      <p:sp>
        <p:nvSpPr>
          <p:cNvPr id="16387" name="Not Yer Tutucusu 2"/>
          <p:cNvSpPr>
            <a:spLocks noGrp="1"/>
          </p:cNvSpPr>
          <p:nvPr>
            <p:ph type="body" idx="1"/>
          </p:nvPr>
        </p:nvSpPr>
        <p:spPr>
          <a:xfrm>
            <a:off x="731838" y="4560888"/>
            <a:ext cx="5851525" cy="4319587"/>
          </a:xfrm>
          <a:prstGeom prst="rect">
            <a:avLst/>
          </a:prstGeom>
          <a:noFill/>
        </p:spPr>
        <p:txBody>
          <a:bodyPr/>
          <a:lstStyle/>
          <a:p>
            <a:pPr marL="457200" marR="0" lvl="1" indent="0" algn="just" defTabSz="914400" rtl="0" eaLnBrk="0" fontAlgn="base" latinLnBrk="0" hangingPunct="0">
              <a:lnSpc>
                <a:spcPct val="100000"/>
              </a:lnSpc>
              <a:spcBef>
                <a:spcPct val="30000"/>
              </a:spcBef>
              <a:spcAft>
                <a:spcPct val="50000"/>
              </a:spcAft>
              <a:buClrTx/>
              <a:buSzTx/>
              <a:buFontTx/>
              <a:buNone/>
              <a:tabLst/>
              <a:defRPr/>
            </a:pPr>
            <a:endParaRPr lang="en-US" altLang="en-US" sz="2000" dirty="0" smtClean="0"/>
          </a:p>
        </p:txBody>
      </p:sp>
      <p:sp>
        <p:nvSpPr>
          <p:cNvPr id="16388" name="Slayt Numarası Yer Tutucusu 3"/>
          <p:cNvSpPr>
            <a:spLocks noGrp="1"/>
          </p:cNvSpPr>
          <p:nvPr>
            <p:ph type="sldNum" sz="quarter" idx="5"/>
          </p:nvPr>
        </p:nvSpPr>
        <p:spPr>
          <a:xfrm>
            <a:off x="4143375" y="9118600"/>
            <a:ext cx="3170238" cy="481013"/>
          </a:xfrm>
          <a:prstGeom prst="rect">
            <a:avLst/>
          </a:prstGeom>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5037B7E-0D6F-48E0-B16D-D6D4F89D9C63}" type="slidenum">
              <a:rPr lang="tr-TR" altLang="en-US" smtClean="0"/>
              <a:pPr/>
              <a:t>16</a:t>
            </a:fld>
            <a:endParaRPr lang="tr-TR" altLang="en-US" smtClean="0"/>
          </a:p>
        </p:txBody>
      </p:sp>
    </p:spTree>
    <p:extLst>
      <p:ext uri="{BB962C8B-B14F-4D97-AF65-F5344CB8AC3E}">
        <p14:creationId xmlns:p14="http://schemas.microsoft.com/office/powerpoint/2010/main" val="11705210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ayt Görüntüsü Yer Tutucusu 1"/>
          <p:cNvSpPr>
            <a:spLocks noGrp="1" noRot="1" noChangeAspect="1" noTextEdit="1"/>
          </p:cNvSpPr>
          <p:nvPr>
            <p:ph type="sldImg"/>
          </p:nvPr>
        </p:nvSpPr>
        <p:spPr>
          <a:xfrm>
            <a:off x="1057275" y="720725"/>
            <a:ext cx="5200650" cy="3600450"/>
          </a:xfrm>
          <a:prstGeom prst="rect">
            <a:avLst/>
          </a:prstGeom>
          <a:ln/>
        </p:spPr>
      </p:sp>
      <p:sp>
        <p:nvSpPr>
          <p:cNvPr id="16387" name="Not Yer Tutucusu 2"/>
          <p:cNvSpPr>
            <a:spLocks noGrp="1"/>
          </p:cNvSpPr>
          <p:nvPr>
            <p:ph type="body" idx="1"/>
          </p:nvPr>
        </p:nvSpPr>
        <p:spPr>
          <a:xfrm>
            <a:off x="731838" y="4560888"/>
            <a:ext cx="5851525" cy="4319587"/>
          </a:xfrm>
          <a:prstGeom prst="rect">
            <a:avLst/>
          </a:prstGeom>
          <a:noFill/>
        </p:spPr>
        <p:txBody>
          <a:bodyPr/>
          <a:lstStyle/>
          <a:p>
            <a:pPr marL="457200" marR="0" lvl="1" indent="0" algn="just" defTabSz="914400" rtl="0" eaLnBrk="0" fontAlgn="base" latinLnBrk="0" hangingPunct="0">
              <a:lnSpc>
                <a:spcPct val="100000"/>
              </a:lnSpc>
              <a:spcBef>
                <a:spcPct val="30000"/>
              </a:spcBef>
              <a:spcAft>
                <a:spcPct val="50000"/>
              </a:spcAft>
              <a:buClrTx/>
              <a:buSzTx/>
              <a:buFontTx/>
              <a:buNone/>
              <a:tabLst/>
              <a:defRPr/>
            </a:pPr>
            <a:endParaRPr lang="en-US" altLang="en-US" sz="2000" dirty="0" smtClean="0"/>
          </a:p>
        </p:txBody>
      </p:sp>
      <p:sp>
        <p:nvSpPr>
          <p:cNvPr id="16388" name="Slayt Numarası Yer Tutucusu 3"/>
          <p:cNvSpPr>
            <a:spLocks noGrp="1"/>
          </p:cNvSpPr>
          <p:nvPr>
            <p:ph type="sldNum" sz="quarter" idx="5"/>
          </p:nvPr>
        </p:nvSpPr>
        <p:spPr>
          <a:xfrm>
            <a:off x="4143375" y="9118600"/>
            <a:ext cx="3170238" cy="481013"/>
          </a:xfrm>
          <a:prstGeom prst="rect">
            <a:avLst/>
          </a:prstGeom>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5037B7E-0D6F-48E0-B16D-D6D4F89D9C63}" type="slidenum">
              <a:rPr lang="tr-TR" altLang="en-US" smtClean="0"/>
              <a:pPr/>
              <a:t>17</a:t>
            </a:fld>
            <a:endParaRPr lang="tr-TR" altLang="en-US" smtClean="0"/>
          </a:p>
        </p:txBody>
      </p:sp>
    </p:spTree>
    <p:extLst>
      <p:ext uri="{BB962C8B-B14F-4D97-AF65-F5344CB8AC3E}">
        <p14:creationId xmlns:p14="http://schemas.microsoft.com/office/powerpoint/2010/main" val="11667183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ayt Görüntüsü Yer Tutucusu 1"/>
          <p:cNvSpPr>
            <a:spLocks noGrp="1" noRot="1" noChangeAspect="1" noTextEdit="1"/>
          </p:cNvSpPr>
          <p:nvPr>
            <p:ph type="sldImg"/>
          </p:nvPr>
        </p:nvSpPr>
        <p:spPr>
          <a:xfrm>
            <a:off x="1057275" y="720725"/>
            <a:ext cx="5200650" cy="3600450"/>
          </a:xfrm>
          <a:prstGeom prst="rect">
            <a:avLst/>
          </a:prstGeom>
          <a:ln/>
        </p:spPr>
      </p:sp>
      <p:sp>
        <p:nvSpPr>
          <p:cNvPr id="18435" name="Not Yer Tutucusu 2"/>
          <p:cNvSpPr>
            <a:spLocks noGrp="1"/>
          </p:cNvSpPr>
          <p:nvPr>
            <p:ph type="body" idx="1"/>
          </p:nvPr>
        </p:nvSpPr>
        <p:spPr>
          <a:xfrm>
            <a:off x="731838" y="4560888"/>
            <a:ext cx="5851525" cy="4319587"/>
          </a:xfrm>
          <a:prstGeom prst="rect">
            <a:avLst/>
          </a:prstGeom>
          <a:noFill/>
        </p:spPr>
        <p:txBody>
          <a:bodyPr/>
          <a:lstStyle/>
          <a:p>
            <a:pPr marL="0" indent="0">
              <a:buFontTx/>
              <a:buNone/>
            </a:pPr>
            <a:r>
              <a:rPr lang="en-US" dirty="0" err="1" smtClean="0"/>
              <a:t>Mümkünse</a:t>
            </a:r>
            <a:r>
              <a:rPr lang="en-US" dirty="0" smtClean="0"/>
              <a:t> </a:t>
            </a:r>
            <a:r>
              <a:rPr lang="en-US" dirty="0" err="1" smtClean="0"/>
              <a:t>radyoaktif</a:t>
            </a:r>
            <a:r>
              <a:rPr lang="en-US" dirty="0" smtClean="0"/>
              <a:t> </a:t>
            </a:r>
            <a:r>
              <a:rPr lang="en-US" dirty="0" err="1" smtClean="0"/>
              <a:t>maddeler</a:t>
            </a:r>
            <a:r>
              <a:rPr lang="en-US" dirty="0" smtClean="0"/>
              <a:t> </a:t>
            </a:r>
            <a:r>
              <a:rPr lang="en-US" dirty="0" err="1" smtClean="0"/>
              <a:t>tesisten</a:t>
            </a:r>
            <a:r>
              <a:rPr lang="en-US" dirty="0" smtClean="0"/>
              <a:t> </a:t>
            </a:r>
            <a:r>
              <a:rPr lang="en-US" dirty="0" err="1" smtClean="0"/>
              <a:t>henüz</a:t>
            </a:r>
            <a:r>
              <a:rPr lang="en-US" dirty="0" smtClean="0"/>
              <a:t> </a:t>
            </a:r>
            <a:r>
              <a:rPr lang="en-US" dirty="0" err="1" smtClean="0"/>
              <a:t>salınmadan</a:t>
            </a:r>
            <a:r>
              <a:rPr lang="en-US" dirty="0" smtClean="0"/>
              <a:t> </a:t>
            </a:r>
            <a:r>
              <a:rPr lang="en-US" dirty="0" err="1" smtClean="0"/>
              <a:t>önce</a:t>
            </a:r>
            <a:r>
              <a:rPr lang="en-US" dirty="0" smtClean="0"/>
              <a:t> </a:t>
            </a:r>
            <a:r>
              <a:rPr lang="en-US" dirty="0" err="1" smtClean="0"/>
              <a:t>tesisteki</a:t>
            </a:r>
            <a:r>
              <a:rPr lang="en-US" dirty="0" smtClean="0"/>
              <a:t> </a:t>
            </a:r>
            <a:r>
              <a:rPr lang="en-US" dirty="0" err="1" smtClean="0"/>
              <a:t>koşullar</a:t>
            </a:r>
            <a:r>
              <a:rPr lang="en-US" dirty="0" smtClean="0"/>
              <a:t> </a:t>
            </a:r>
            <a:r>
              <a:rPr lang="en-US" dirty="0" err="1" smtClean="0"/>
              <a:t>dikkate</a:t>
            </a:r>
            <a:r>
              <a:rPr lang="en-US" dirty="0" smtClean="0"/>
              <a:t> </a:t>
            </a:r>
            <a:r>
              <a:rPr lang="en-US" dirty="0" err="1" smtClean="0"/>
              <a:t>alınarak</a:t>
            </a:r>
            <a:r>
              <a:rPr lang="en-US" dirty="0" smtClean="0"/>
              <a:t> </a:t>
            </a:r>
            <a:r>
              <a:rPr lang="en-US" dirty="0" err="1" smtClean="0"/>
              <a:t>acil</a:t>
            </a:r>
            <a:r>
              <a:rPr lang="en-US" dirty="0" smtClean="0"/>
              <a:t> durum </a:t>
            </a:r>
            <a:r>
              <a:rPr lang="en-US" dirty="0" err="1" smtClean="0"/>
              <a:t>sınıflandırılmalıdır</a:t>
            </a:r>
            <a:r>
              <a:rPr lang="en-US" dirty="0" smtClean="0"/>
              <a:t>. </a:t>
            </a:r>
            <a:r>
              <a:rPr lang="en-US" dirty="0" err="1" smtClean="0"/>
              <a:t>Acil</a:t>
            </a:r>
            <a:r>
              <a:rPr lang="en-US" dirty="0" smtClean="0"/>
              <a:t> durum </a:t>
            </a:r>
            <a:r>
              <a:rPr lang="en-US" dirty="0" err="1" smtClean="0"/>
              <a:t>planlama</a:t>
            </a:r>
            <a:r>
              <a:rPr lang="en-US" dirty="0" smtClean="0"/>
              <a:t> </a:t>
            </a:r>
            <a:r>
              <a:rPr lang="en-US" dirty="0" err="1" smtClean="0"/>
              <a:t>bölgeleri</a:t>
            </a:r>
            <a:r>
              <a:rPr lang="en-US" dirty="0" smtClean="0"/>
              <a:t> </a:t>
            </a:r>
            <a:r>
              <a:rPr lang="en-US" dirty="0" err="1" smtClean="0"/>
              <a:t>içinde</a:t>
            </a:r>
            <a:r>
              <a:rPr lang="en-US" dirty="0" smtClean="0"/>
              <a:t> </a:t>
            </a:r>
            <a:r>
              <a:rPr lang="en-US" dirty="0" err="1" smtClean="0"/>
              <a:t>acil</a:t>
            </a:r>
            <a:r>
              <a:rPr lang="en-US" dirty="0" smtClean="0"/>
              <a:t> </a:t>
            </a:r>
            <a:r>
              <a:rPr lang="en-US" dirty="0" err="1" smtClean="0"/>
              <a:t>koruyucu</a:t>
            </a:r>
            <a:r>
              <a:rPr lang="en-US" dirty="0" smtClean="0"/>
              <a:t> </a:t>
            </a:r>
            <a:r>
              <a:rPr lang="en-US" dirty="0" err="1" smtClean="0"/>
              <a:t>eylemler</a:t>
            </a:r>
            <a:r>
              <a:rPr lang="en-US" dirty="0" smtClean="0"/>
              <a:t> zaman </a:t>
            </a:r>
            <a:r>
              <a:rPr lang="en-US" dirty="0" err="1" smtClean="0"/>
              <a:t>kaybedilmeden</a:t>
            </a:r>
            <a:r>
              <a:rPr lang="en-US" dirty="0" smtClean="0"/>
              <a:t> </a:t>
            </a:r>
            <a:r>
              <a:rPr lang="en-US" dirty="0" err="1" smtClean="0"/>
              <a:t>acil</a:t>
            </a:r>
            <a:r>
              <a:rPr lang="en-US" dirty="0" smtClean="0"/>
              <a:t> </a:t>
            </a:r>
            <a:r>
              <a:rPr lang="en-US" dirty="0" err="1" smtClean="0"/>
              <a:t>durumun</a:t>
            </a:r>
            <a:r>
              <a:rPr lang="en-US" dirty="0" smtClean="0"/>
              <a:t> </a:t>
            </a:r>
            <a:r>
              <a:rPr lang="en-US" dirty="0" err="1" smtClean="0"/>
              <a:t>sınıfı</a:t>
            </a:r>
            <a:r>
              <a:rPr lang="en-US" dirty="0" smtClean="0"/>
              <a:t> </a:t>
            </a:r>
            <a:r>
              <a:rPr lang="en-US" dirty="0" err="1" smtClean="0"/>
              <a:t>dikkate</a:t>
            </a:r>
            <a:r>
              <a:rPr lang="en-US" dirty="0" smtClean="0"/>
              <a:t> </a:t>
            </a:r>
            <a:r>
              <a:rPr lang="en-US" dirty="0" err="1" smtClean="0"/>
              <a:t>alınarak</a:t>
            </a:r>
            <a:r>
              <a:rPr lang="en-US" dirty="0" smtClean="0"/>
              <a:t> </a:t>
            </a:r>
            <a:r>
              <a:rPr lang="en-US" dirty="0" err="1" smtClean="0"/>
              <a:t>başlatılmalıdır</a:t>
            </a:r>
            <a:r>
              <a:rPr lang="en-US" dirty="0" smtClean="0"/>
              <a:t>.</a:t>
            </a:r>
            <a:endParaRPr lang="tr-TR" dirty="0" smtClean="0"/>
          </a:p>
          <a:p>
            <a:pPr marL="0" indent="0">
              <a:buFontTx/>
              <a:buNone/>
            </a:pPr>
            <a:endParaRPr lang="tr-TR" dirty="0" smtClean="0"/>
          </a:p>
          <a:p>
            <a:pPr marL="0" indent="0">
              <a:buFontTx/>
              <a:buNone/>
            </a:pPr>
            <a:endParaRPr lang="en-US" dirty="0" smtClean="0"/>
          </a:p>
          <a:p>
            <a:pPr marL="0" indent="0">
              <a:buFontTx/>
              <a:buNone/>
            </a:pPr>
            <a:endParaRPr lang="en-US" dirty="0" smtClean="0"/>
          </a:p>
        </p:txBody>
      </p:sp>
      <p:sp>
        <p:nvSpPr>
          <p:cNvPr id="18436" name="Slayt Numarası Yer Tutucusu 3"/>
          <p:cNvSpPr>
            <a:spLocks noGrp="1"/>
          </p:cNvSpPr>
          <p:nvPr>
            <p:ph type="sldNum" sz="quarter" idx="5"/>
          </p:nvPr>
        </p:nvSpPr>
        <p:spPr>
          <a:xfrm>
            <a:off x="4143375" y="9118600"/>
            <a:ext cx="3170238" cy="481013"/>
          </a:xfrm>
          <a:prstGeom prst="rect">
            <a:avLst/>
          </a:prstGeom>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65128EA-ACC3-4380-BE4F-7A9B5F5877BE}" type="slidenum">
              <a:rPr lang="tr-TR" smtClean="0"/>
              <a:pPr/>
              <a:t>4</a:t>
            </a:fld>
            <a:endParaRPr lang="tr-TR" smtClean="0"/>
          </a:p>
        </p:txBody>
      </p:sp>
    </p:spTree>
    <p:extLst>
      <p:ext uri="{BB962C8B-B14F-4D97-AF65-F5344CB8AC3E}">
        <p14:creationId xmlns:p14="http://schemas.microsoft.com/office/powerpoint/2010/main" val="3506275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ayt Görüntüsü Yer Tutucusu 1"/>
          <p:cNvSpPr>
            <a:spLocks noGrp="1" noRot="1" noChangeAspect="1" noTextEdit="1"/>
          </p:cNvSpPr>
          <p:nvPr>
            <p:ph type="sldImg"/>
          </p:nvPr>
        </p:nvSpPr>
        <p:spPr>
          <a:xfrm>
            <a:off x="1057275" y="720725"/>
            <a:ext cx="5200650" cy="3600450"/>
          </a:xfrm>
          <a:prstGeom prst="rect">
            <a:avLst/>
          </a:prstGeom>
          <a:ln/>
        </p:spPr>
      </p:sp>
      <p:sp>
        <p:nvSpPr>
          <p:cNvPr id="18435" name="Not Yer Tutucusu 2"/>
          <p:cNvSpPr>
            <a:spLocks noGrp="1"/>
          </p:cNvSpPr>
          <p:nvPr>
            <p:ph type="body" idx="1"/>
          </p:nvPr>
        </p:nvSpPr>
        <p:spPr>
          <a:xfrm>
            <a:off x="731838" y="4560888"/>
            <a:ext cx="5851525" cy="4319587"/>
          </a:xfrm>
          <a:prstGeom prst="rect">
            <a:avLst/>
          </a:prstGeom>
          <a:noFill/>
        </p:spPr>
        <p:txBody>
          <a:bodyPr/>
          <a:lstStyle/>
          <a:p>
            <a:pPr marL="0" indent="0">
              <a:buFontTx/>
              <a:buNone/>
            </a:pPr>
            <a:endParaRPr lang="en-US" dirty="0" smtClean="0"/>
          </a:p>
        </p:txBody>
      </p:sp>
      <p:sp>
        <p:nvSpPr>
          <p:cNvPr id="18436" name="Slayt Numarası Yer Tutucusu 3"/>
          <p:cNvSpPr>
            <a:spLocks noGrp="1"/>
          </p:cNvSpPr>
          <p:nvPr>
            <p:ph type="sldNum" sz="quarter" idx="5"/>
          </p:nvPr>
        </p:nvSpPr>
        <p:spPr>
          <a:xfrm>
            <a:off x="4143375" y="9118600"/>
            <a:ext cx="3170238" cy="481013"/>
          </a:xfrm>
          <a:prstGeom prst="rect">
            <a:avLst/>
          </a:prstGeom>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65128EA-ACC3-4380-BE4F-7A9B5F5877BE}" type="slidenum">
              <a:rPr lang="tr-TR" smtClean="0"/>
              <a:pPr/>
              <a:t>5</a:t>
            </a:fld>
            <a:endParaRPr lang="tr-TR" smtClean="0"/>
          </a:p>
        </p:txBody>
      </p:sp>
    </p:spTree>
    <p:extLst>
      <p:ext uri="{BB962C8B-B14F-4D97-AF65-F5344CB8AC3E}">
        <p14:creationId xmlns:p14="http://schemas.microsoft.com/office/powerpoint/2010/main" val="2423118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ayt Görüntüsü Yer Tutucusu 1"/>
          <p:cNvSpPr>
            <a:spLocks noGrp="1" noRot="1" noChangeAspect="1" noTextEdit="1"/>
          </p:cNvSpPr>
          <p:nvPr>
            <p:ph type="sldImg"/>
          </p:nvPr>
        </p:nvSpPr>
        <p:spPr>
          <a:xfrm>
            <a:off x="1057275" y="720725"/>
            <a:ext cx="5200650" cy="3600450"/>
          </a:xfrm>
          <a:prstGeom prst="rect">
            <a:avLst/>
          </a:prstGeom>
          <a:ln/>
        </p:spPr>
      </p:sp>
      <p:sp>
        <p:nvSpPr>
          <p:cNvPr id="18435" name="Not Yer Tutucusu 2"/>
          <p:cNvSpPr>
            <a:spLocks noGrp="1"/>
          </p:cNvSpPr>
          <p:nvPr>
            <p:ph type="body" idx="1"/>
          </p:nvPr>
        </p:nvSpPr>
        <p:spPr>
          <a:xfrm>
            <a:off x="731838" y="4560888"/>
            <a:ext cx="5851525" cy="4319587"/>
          </a:xfrm>
          <a:prstGeom prst="rect">
            <a:avLst/>
          </a:prstGeom>
          <a:noFill/>
        </p:spPr>
        <p:txBody>
          <a:bodyPr/>
          <a:lstStyle/>
          <a:p>
            <a:pPr marL="0" indent="0">
              <a:buFontTx/>
              <a:buNone/>
            </a:pPr>
            <a:r>
              <a:rPr lang="tr-TR" sz="1200" dirty="0" smtClean="0"/>
              <a:t>Salımın başlangıç zamanı, salınabilecek radyoaktif maddelerin miktarları, salım noktası ve meteorolojik koşullara ilişkin birçok belirsizlik mevcut olacaktır. </a:t>
            </a:r>
            <a:endParaRPr lang="en-US" dirty="0" smtClean="0"/>
          </a:p>
        </p:txBody>
      </p:sp>
      <p:sp>
        <p:nvSpPr>
          <p:cNvPr id="18436" name="Slayt Numarası Yer Tutucusu 3"/>
          <p:cNvSpPr>
            <a:spLocks noGrp="1"/>
          </p:cNvSpPr>
          <p:nvPr>
            <p:ph type="sldNum" sz="quarter" idx="5"/>
          </p:nvPr>
        </p:nvSpPr>
        <p:spPr>
          <a:xfrm>
            <a:off x="4143375" y="9118600"/>
            <a:ext cx="3170238" cy="481013"/>
          </a:xfrm>
          <a:prstGeom prst="rect">
            <a:avLst/>
          </a:prstGeom>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65128EA-ACC3-4380-BE4F-7A9B5F5877BE}" type="slidenum">
              <a:rPr lang="tr-TR" smtClean="0"/>
              <a:pPr/>
              <a:t>6</a:t>
            </a:fld>
            <a:endParaRPr lang="tr-TR" smtClean="0"/>
          </a:p>
        </p:txBody>
      </p:sp>
    </p:spTree>
    <p:extLst>
      <p:ext uri="{BB962C8B-B14F-4D97-AF65-F5344CB8AC3E}">
        <p14:creationId xmlns:p14="http://schemas.microsoft.com/office/powerpoint/2010/main" val="1613259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ayt Görüntüsü Yer Tutucusu 1"/>
          <p:cNvSpPr>
            <a:spLocks noGrp="1" noRot="1" noChangeAspect="1" noTextEdit="1"/>
          </p:cNvSpPr>
          <p:nvPr>
            <p:ph type="sldImg"/>
          </p:nvPr>
        </p:nvSpPr>
        <p:spPr>
          <a:xfrm>
            <a:off x="1057275" y="720725"/>
            <a:ext cx="5200650" cy="3600450"/>
          </a:xfrm>
          <a:prstGeom prst="rect">
            <a:avLst/>
          </a:prstGeom>
          <a:ln/>
        </p:spPr>
      </p:sp>
      <p:sp>
        <p:nvSpPr>
          <p:cNvPr id="18435" name="Not Yer Tutucusu 2"/>
          <p:cNvSpPr>
            <a:spLocks noGrp="1"/>
          </p:cNvSpPr>
          <p:nvPr>
            <p:ph type="body" idx="1"/>
          </p:nvPr>
        </p:nvSpPr>
        <p:spPr>
          <a:xfrm>
            <a:off x="731838" y="4560888"/>
            <a:ext cx="5851525" cy="4319587"/>
          </a:xfrm>
          <a:prstGeom prst="rect">
            <a:avLst/>
          </a:prstGeom>
          <a:noFill/>
        </p:spPr>
        <p:txBody>
          <a:bodyPr/>
          <a:lstStyle/>
          <a:p>
            <a:pPr marL="0" indent="0">
              <a:buFontTx/>
              <a:buNone/>
            </a:pPr>
            <a:endParaRPr lang="en-US" dirty="0" smtClean="0"/>
          </a:p>
        </p:txBody>
      </p:sp>
      <p:sp>
        <p:nvSpPr>
          <p:cNvPr id="18436" name="Slayt Numarası Yer Tutucusu 3"/>
          <p:cNvSpPr>
            <a:spLocks noGrp="1"/>
          </p:cNvSpPr>
          <p:nvPr>
            <p:ph type="sldNum" sz="quarter" idx="5"/>
          </p:nvPr>
        </p:nvSpPr>
        <p:spPr>
          <a:xfrm>
            <a:off x="4143375" y="9118600"/>
            <a:ext cx="3170238" cy="481013"/>
          </a:xfrm>
          <a:prstGeom prst="rect">
            <a:avLst/>
          </a:prstGeom>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65128EA-ACC3-4380-BE4F-7A9B5F5877BE}" type="slidenum">
              <a:rPr lang="tr-TR" smtClean="0"/>
              <a:pPr/>
              <a:t>7</a:t>
            </a:fld>
            <a:endParaRPr lang="tr-TR" smtClean="0"/>
          </a:p>
        </p:txBody>
      </p:sp>
    </p:spTree>
    <p:extLst>
      <p:ext uri="{BB962C8B-B14F-4D97-AF65-F5344CB8AC3E}">
        <p14:creationId xmlns:p14="http://schemas.microsoft.com/office/powerpoint/2010/main" val="21327667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ayt Görüntüsü Yer Tutucusu 1"/>
          <p:cNvSpPr>
            <a:spLocks noGrp="1" noRot="1" noChangeAspect="1" noTextEdit="1"/>
          </p:cNvSpPr>
          <p:nvPr>
            <p:ph type="sldImg"/>
          </p:nvPr>
        </p:nvSpPr>
        <p:spPr>
          <a:xfrm>
            <a:off x="1057275" y="720725"/>
            <a:ext cx="5200650" cy="3600450"/>
          </a:xfrm>
          <a:prstGeom prst="rect">
            <a:avLst/>
          </a:prstGeom>
          <a:ln/>
        </p:spPr>
      </p:sp>
      <p:sp>
        <p:nvSpPr>
          <p:cNvPr id="16387" name="Not Yer Tutucusu 2"/>
          <p:cNvSpPr>
            <a:spLocks noGrp="1"/>
          </p:cNvSpPr>
          <p:nvPr>
            <p:ph type="body" idx="1"/>
          </p:nvPr>
        </p:nvSpPr>
        <p:spPr>
          <a:xfrm>
            <a:off x="731838" y="4560888"/>
            <a:ext cx="5851525" cy="4319587"/>
          </a:xfrm>
          <a:prstGeom prst="rect">
            <a:avLst/>
          </a:prstGeom>
          <a:noFill/>
        </p:spPr>
        <p:txBody>
          <a:bodyPr/>
          <a:lstStyle/>
          <a:p>
            <a:pPr lvl="1" algn="just">
              <a:spcAft>
                <a:spcPct val="50000"/>
              </a:spcAft>
            </a:pPr>
            <a:endParaRPr lang="en-US" altLang="en-US" sz="2000" smtClean="0"/>
          </a:p>
        </p:txBody>
      </p:sp>
      <p:sp>
        <p:nvSpPr>
          <p:cNvPr id="16388" name="Slayt Numarası Yer Tutucusu 3"/>
          <p:cNvSpPr>
            <a:spLocks noGrp="1"/>
          </p:cNvSpPr>
          <p:nvPr>
            <p:ph type="sldNum" sz="quarter" idx="5"/>
          </p:nvPr>
        </p:nvSpPr>
        <p:spPr>
          <a:xfrm>
            <a:off x="4143375" y="9118600"/>
            <a:ext cx="3170238" cy="481013"/>
          </a:xfrm>
          <a:prstGeom prst="rect">
            <a:avLst/>
          </a:prstGeom>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5037B7E-0D6F-48E0-B16D-D6D4F89D9C63}" type="slidenum">
              <a:rPr lang="tr-TR" altLang="en-US" smtClean="0"/>
              <a:pPr/>
              <a:t>8</a:t>
            </a:fld>
            <a:endParaRPr lang="tr-TR" altLang="en-US" smtClean="0"/>
          </a:p>
        </p:txBody>
      </p:sp>
    </p:spTree>
    <p:extLst>
      <p:ext uri="{BB962C8B-B14F-4D97-AF65-F5344CB8AC3E}">
        <p14:creationId xmlns:p14="http://schemas.microsoft.com/office/powerpoint/2010/main" val="3063588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ayt Görüntüsü Yer Tutucusu 1"/>
          <p:cNvSpPr>
            <a:spLocks noGrp="1" noRot="1" noChangeAspect="1" noTextEdit="1"/>
          </p:cNvSpPr>
          <p:nvPr>
            <p:ph type="sldImg"/>
          </p:nvPr>
        </p:nvSpPr>
        <p:spPr>
          <a:xfrm>
            <a:off x="1057275" y="720725"/>
            <a:ext cx="5200650" cy="3600450"/>
          </a:xfrm>
          <a:prstGeom prst="rect">
            <a:avLst/>
          </a:prstGeom>
          <a:ln/>
        </p:spPr>
      </p:sp>
      <p:sp>
        <p:nvSpPr>
          <p:cNvPr id="16387" name="Not Yer Tutucusu 2"/>
          <p:cNvSpPr>
            <a:spLocks noGrp="1"/>
          </p:cNvSpPr>
          <p:nvPr>
            <p:ph type="body" idx="1"/>
          </p:nvPr>
        </p:nvSpPr>
        <p:spPr>
          <a:xfrm>
            <a:off x="731838" y="4560888"/>
            <a:ext cx="5851525" cy="4319587"/>
          </a:xfrm>
          <a:prstGeom prst="rect">
            <a:avLst/>
          </a:prstGeom>
          <a:noFill/>
        </p:spPr>
        <p:txBody>
          <a:bodyPr/>
          <a:lstStyle/>
          <a:p>
            <a:pPr lvl="1" algn="just">
              <a:spcAft>
                <a:spcPct val="50000"/>
              </a:spcAft>
            </a:pPr>
            <a:endParaRPr lang="en-US" altLang="en-US" sz="2000" smtClean="0"/>
          </a:p>
        </p:txBody>
      </p:sp>
      <p:sp>
        <p:nvSpPr>
          <p:cNvPr id="16388" name="Slayt Numarası Yer Tutucusu 3"/>
          <p:cNvSpPr>
            <a:spLocks noGrp="1"/>
          </p:cNvSpPr>
          <p:nvPr>
            <p:ph type="sldNum" sz="quarter" idx="5"/>
          </p:nvPr>
        </p:nvSpPr>
        <p:spPr>
          <a:xfrm>
            <a:off x="4143375" y="9118600"/>
            <a:ext cx="3170238" cy="481013"/>
          </a:xfrm>
          <a:prstGeom prst="rect">
            <a:avLst/>
          </a:prstGeom>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5037B7E-0D6F-48E0-B16D-D6D4F89D9C63}" type="slidenum">
              <a:rPr lang="tr-TR" altLang="en-US" smtClean="0"/>
              <a:pPr/>
              <a:t>9</a:t>
            </a:fld>
            <a:endParaRPr lang="tr-TR" altLang="en-US" smtClean="0"/>
          </a:p>
        </p:txBody>
      </p:sp>
    </p:spTree>
    <p:extLst>
      <p:ext uri="{BB962C8B-B14F-4D97-AF65-F5344CB8AC3E}">
        <p14:creationId xmlns:p14="http://schemas.microsoft.com/office/powerpoint/2010/main" val="17093061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ayt Görüntüsü Yer Tutucusu 1"/>
          <p:cNvSpPr>
            <a:spLocks noGrp="1" noRot="1" noChangeAspect="1" noTextEdit="1"/>
          </p:cNvSpPr>
          <p:nvPr>
            <p:ph type="sldImg"/>
          </p:nvPr>
        </p:nvSpPr>
        <p:spPr>
          <a:xfrm>
            <a:off x="1057275" y="720725"/>
            <a:ext cx="5200650" cy="3600450"/>
          </a:xfrm>
          <a:prstGeom prst="rect">
            <a:avLst/>
          </a:prstGeom>
          <a:ln/>
        </p:spPr>
      </p:sp>
      <p:sp>
        <p:nvSpPr>
          <p:cNvPr id="16387" name="Not Yer Tutucusu 2"/>
          <p:cNvSpPr>
            <a:spLocks noGrp="1"/>
          </p:cNvSpPr>
          <p:nvPr>
            <p:ph type="body" idx="1"/>
          </p:nvPr>
        </p:nvSpPr>
        <p:spPr>
          <a:xfrm>
            <a:off x="731838" y="4560888"/>
            <a:ext cx="5851525" cy="4319587"/>
          </a:xfrm>
          <a:prstGeom prst="rect">
            <a:avLst/>
          </a:prstGeom>
          <a:noFill/>
        </p:spPr>
        <p:txBody>
          <a:bodyPr/>
          <a:lstStyle/>
          <a:p>
            <a:pPr lvl="1" algn="just">
              <a:spcAft>
                <a:spcPct val="50000"/>
              </a:spcAft>
            </a:pPr>
            <a:endParaRPr lang="en-US" altLang="en-US" sz="2000" smtClean="0"/>
          </a:p>
        </p:txBody>
      </p:sp>
      <p:sp>
        <p:nvSpPr>
          <p:cNvPr id="16388" name="Slayt Numarası Yer Tutucusu 3"/>
          <p:cNvSpPr>
            <a:spLocks noGrp="1"/>
          </p:cNvSpPr>
          <p:nvPr>
            <p:ph type="sldNum" sz="quarter" idx="5"/>
          </p:nvPr>
        </p:nvSpPr>
        <p:spPr>
          <a:xfrm>
            <a:off x="4143375" y="9118600"/>
            <a:ext cx="3170238" cy="481013"/>
          </a:xfrm>
          <a:prstGeom prst="rect">
            <a:avLst/>
          </a:prstGeom>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5037B7E-0D6F-48E0-B16D-D6D4F89D9C63}" type="slidenum">
              <a:rPr lang="tr-TR" altLang="en-US" smtClean="0"/>
              <a:pPr/>
              <a:t>10</a:t>
            </a:fld>
            <a:endParaRPr lang="tr-TR" altLang="en-US" smtClean="0"/>
          </a:p>
        </p:txBody>
      </p:sp>
    </p:spTree>
    <p:extLst>
      <p:ext uri="{BB962C8B-B14F-4D97-AF65-F5344CB8AC3E}">
        <p14:creationId xmlns:p14="http://schemas.microsoft.com/office/powerpoint/2010/main" val="14926779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ayt Görüntüsü Yer Tutucusu 1"/>
          <p:cNvSpPr>
            <a:spLocks noGrp="1" noRot="1" noChangeAspect="1" noTextEdit="1"/>
          </p:cNvSpPr>
          <p:nvPr>
            <p:ph type="sldImg"/>
          </p:nvPr>
        </p:nvSpPr>
        <p:spPr>
          <a:xfrm>
            <a:off x="1057275" y="720725"/>
            <a:ext cx="5200650" cy="3600450"/>
          </a:xfrm>
          <a:prstGeom prst="rect">
            <a:avLst/>
          </a:prstGeom>
          <a:ln/>
        </p:spPr>
      </p:sp>
      <p:sp>
        <p:nvSpPr>
          <p:cNvPr id="16387" name="Not Yer Tutucusu 2"/>
          <p:cNvSpPr>
            <a:spLocks noGrp="1"/>
          </p:cNvSpPr>
          <p:nvPr>
            <p:ph type="body" idx="1"/>
          </p:nvPr>
        </p:nvSpPr>
        <p:spPr>
          <a:xfrm>
            <a:off x="731838" y="4560888"/>
            <a:ext cx="5851525" cy="4319587"/>
          </a:xfrm>
          <a:prstGeom prst="rect">
            <a:avLst/>
          </a:prstGeom>
          <a:noFill/>
        </p:spPr>
        <p:txBody>
          <a:bodyPr/>
          <a:lstStyle/>
          <a:p>
            <a:pPr lvl="1" algn="just">
              <a:spcAft>
                <a:spcPct val="50000"/>
              </a:spcAft>
            </a:pPr>
            <a:endParaRPr lang="en-US" altLang="en-US" sz="2000" smtClean="0"/>
          </a:p>
        </p:txBody>
      </p:sp>
      <p:sp>
        <p:nvSpPr>
          <p:cNvPr id="16388" name="Slayt Numarası Yer Tutucusu 3"/>
          <p:cNvSpPr>
            <a:spLocks noGrp="1"/>
          </p:cNvSpPr>
          <p:nvPr>
            <p:ph type="sldNum" sz="quarter" idx="5"/>
          </p:nvPr>
        </p:nvSpPr>
        <p:spPr>
          <a:xfrm>
            <a:off x="4143375" y="9118600"/>
            <a:ext cx="3170238" cy="481013"/>
          </a:xfrm>
          <a:prstGeom prst="rect">
            <a:avLst/>
          </a:prstGeom>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5037B7E-0D6F-48E0-B16D-D6D4F89D9C63}" type="slidenum">
              <a:rPr lang="tr-TR" altLang="en-US" smtClean="0"/>
              <a:pPr/>
              <a:t>11</a:t>
            </a:fld>
            <a:endParaRPr lang="tr-TR" altLang="en-US" smtClean="0"/>
          </a:p>
        </p:txBody>
      </p:sp>
    </p:spTree>
    <p:extLst>
      <p:ext uri="{BB962C8B-B14F-4D97-AF65-F5344CB8AC3E}">
        <p14:creationId xmlns:p14="http://schemas.microsoft.com/office/powerpoint/2010/main" val="3938268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238250" y="1122363"/>
            <a:ext cx="7429500" cy="2387600"/>
          </a:xfrm>
        </p:spPr>
        <p:txBody>
          <a:bodyPr anchor="b"/>
          <a:lstStyle>
            <a:lvl1pPr algn="ctr">
              <a:defRPr sz="6000">
                <a:latin typeface="Comic Sans MS" panose="030F0702030302020204" pitchFamily="66" charset="0"/>
              </a:defRPr>
            </a:lvl1pPr>
          </a:lstStyle>
          <a:p>
            <a:r>
              <a:rPr lang="tr-TR" dirty="0" smtClean="0"/>
              <a:t>Asıl başlık stili için tıklatın</a:t>
            </a:r>
            <a:endParaRPr lang="en-US" dirty="0"/>
          </a:p>
        </p:txBody>
      </p:sp>
      <p:sp>
        <p:nvSpPr>
          <p:cNvPr id="3" name="Alt Başlık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dirty="0" smtClean="0"/>
              <a:t>Asıl alt başlık stilini düzenlemek için tıklatın</a:t>
            </a:r>
            <a:endParaRPr lang="en-US" dirty="0"/>
          </a:p>
        </p:txBody>
      </p:sp>
      <p:sp>
        <p:nvSpPr>
          <p:cNvPr id="4" name="Rectangle 16"/>
          <p:cNvSpPr>
            <a:spLocks noGrp="1" noChangeArrowheads="1"/>
          </p:cNvSpPr>
          <p:nvPr>
            <p:ph type="dt" sz="half" idx="10"/>
          </p:nvPr>
        </p:nvSpPr>
        <p:spPr>
          <a:ln/>
        </p:spPr>
        <p:txBody>
          <a:bodyPr/>
          <a:lstStyle>
            <a:lvl1pPr>
              <a:defRPr/>
            </a:lvl1pPr>
          </a:lstStyle>
          <a:p>
            <a:pPr>
              <a:defRPr/>
            </a:pPr>
            <a:endParaRPr lang="tr-TR"/>
          </a:p>
        </p:txBody>
      </p:sp>
      <p:sp>
        <p:nvSpPr>
          <p:cNvPr id="5"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1042559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16"/>
          <p:cNvSpPr>
            <a:spLocks noGrp="1" noChangeArrowheads="1"/>
          </p:cNvSpPr>
          <p:nvPr>
            <p:ph type="dt" sz="half" idx="10"/>
          </p:nvPr>
        </p:nvSpPr>
        <p:spPr>
          <a:ln/>
        </p:spPr>
        <p:txBody>
          <a:bodyPr/>
          <a:lstStyle>
            <a:lvl1pPr>
              <a:defRPr/>
            </a:lvl1pPr>
          </a:lstStyle>
          <a:p>
            <a:pPr>
              <a:defRPr/>
            </a:pPr>
            <a:endParaRPr lang="tr-TR"/>
          </a:p>
        </p:txBody>
      </p:sp>
      <p:sp>
        <p:nvSpPr>
          <p:cNvPr id="5"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999722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7281863" y="233363"/>
            <a:ext cx="2128837" cy="5932487"/>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95350" y="233363"/>
            <a:ext cx="6234113" cy="593248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16"/>
          <p:cNvSpPr>
            <a:spLocks noGrp="1" noChangeArrowheads="1"/>
          </p:cNvSpPr>
          <p:nvPr>
            <p:ph type="dt" sz="half" idx="10"/>
          </p:nvPr>
        </p:nvSpPr>
        <p:spPr>
          <a:ln/>
        </p:spPr>
        <p:txBody>
          <a:bodyPr/>
          <a:lstStyle>
            <a:lvl1pPr>
              <a:defRPr/>
            </a:lvl1pPr>
          </a:lstStyle>
          <a:p>
            <a:pPr>
              <a:defRPr/>
            </a:pPr>
            <a:endParaRPr lang="tr-TR"/>
          </a:p>
        </p:txBody>
      </p:sp>
      <p:sp>
        <p:nvSpPr>
          <p:cNvPr id="5"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8910596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238250" y="1122363"/>
            <a:ext cx="74295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Rectangle 3"/>
          <p:cNvSpPr>
            <a:spLocks noGrp="1" noChangeArrowheads="1"/>
          </p:cNvSpPr>
          <p:nvPr>
            <p:ph type="ftr" sz="quarter" idx="10"/>
          </p:nvPr>
        </p:nvSpPr>
        <p:spPr>
          <a:ln/>
        </p:spPr>
        <p:txBody>
          <a:bodyPr/>
          <a:lstStyle>
            <a:lvl1pPr>
              <a:defRPr/>
            </a:lvl1pPr>
          </a:lstStyle>
          <a:p>
            <a:pPr>
              <a:defRPr/>
            </a:pPr>
            <a:endParaRPr lang="en-GB"/>
          </a:p>
        </p:txBody>
      </p:sp>
      <p:sp>
        <p:nvSpPr>
          <p:cNvPr id="5" name="Rectangle 6"/>
          <p:cNvSpPr>
            <a:spLocks noGrp="1" noChangeArrowheads="1"/>
          </p:cNvSpPr>
          <p:nvPr>
            <p:ph type="dt" sz="half"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1195C351-281E-4B00-86B5-DDC7F9D23ED9}" type="slidenum">
              <a:rPr lang="en-GB"/>
              <a:pPr>
                <a:defRPr/>
              </a:pPr>
              <a:t>‹#›</a:t>
            </a:fld>
            <a:endParaRPr lang="en-GB"/>
          </a:p>
        </p:txBody>
      </p:sp>
    </p:spTree>
    <p:extLst>
      <p:ext uri="{BB962C8B-B14F-4D97-AF65-F5344CB8AC3E}">
        <p14:creationId xmlns:p14="http://schemas.microsoft.com/office/powerpoint/2010/main" val="36973697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3"/>
          <p:cNvSpPr>
            <a:spLocks noGrp="1" noChangeArrowheads="1"/>
          </p:cNvSpPr>
          <p:nvPr>
            <p:ph type="ftr" sz="quarter" idx="10"/>
          </p:nvPr>
        </p:nvSpPr>
        <p:spPr>
          <a:ln/>
        </p:spPr>
        <p:txBody>
          <a:bodyPr/>
          <a:lstStyle>
            <a:lvl1pPr>
              <a:defRPr/>
            </a:lvl1pPr>
          </a:lstStyle>
          <a:p>
            <a:pPr>
              <a:defRPr/>
            </a:pPr>
            <a:endParaRPr lang="en-GB"/>
          </a:p>
        </p:txBody>
      </p:sp>
      <p:sp>
        <p:nvSpPr>
          <p:cNvPr id="5" name="Rectangle 6"/>
          <p:cNvSpPr>
            <a:spLocks noGrp="1" noChangeArrowheads="1"/>
          </p:cNvSpPr>
          <p:nvPr>
            <p:ph type="dt" sz="half"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C1FC8435-966F-4964-8908-18C01291F9AE}" type="slidenum">
              <a:rPr lang="en-GB"/>
              <a:pPr>
                <a:defRPr/>
              </a:pPr>
              <a:t>‹#›</a:t>
            </a:fld>
            <a:endParaRPr lang="en-GB"/>
          </a:p>
        </p:txBody>
      </p:sp>
    </p:spTree>
    <p:extLst>
      <p:ext uri="{BB962C8B-B14F-4D97-AF65-F5344CB8AC3E}">
        <p14:creationId xmlns:p14="http://schemas.microsoft.com/office/powerpoint/2010/main" val="17044195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76275" y="1709738"/>
            <a:ext cx="8543925"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676275" y="4589463"/>
            <a:ext cx="85439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Rectangle 3"/>
          <p:cNvSpPr>
            <a:spLocks noGrp="1" noChangeArrowheads="1"/>
          </p:cNvSpPr>
          <p:nvPr>
            <p:ph type="ftr" sz="quarter" idx="10"/>
          </p:nvPr>
        </p:nvSpPr>
        <p:spPr>
          <a:ln/>
        </p:spPr>
        <p:txBody>
          <a:bodyPr/>
          <a:lstStyle>
            <a:lvl1pPr>
              <a:defRPr/>
            </a:lvl1pPr>
          </a:lstStyle>
          <a:p>
            <a:pPr>
              <a:defRPr/>
            </a:pPr>
            <a:endParaRPr lang="en-GB"/>
          </a:p>
        </p:txBody>
      </p:sp>
      <p:sp>
        <p:nvSpPr>
          <p:cNvPr id="5" name="Rectangle 6"/>
          <p:cNvSpPr>
            <a:spLocks noGrp="1" noChangeArrowheads="1"/>
          </p:cNvSpPr>
          <p:nvPr>
            <p:ph type="dt" sz="half"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0EA0D071-3026-4482-AEE6-9B90AF63A06B}" type="slidenum">
              <a:rPr lang="en-GB"/>
              <a:pPr>
                <a:defRPr/>
              </a:pPr>
              <a:t>‹#›</a:t>
            </a:fld>
            <a:endParaRPr lang="en-GB"/>
          </a:p>
        </p:txBody>
      </p:sp>
    </p:spTree>
    <p:extLst>
      <p:ext uri="{BB962C8B-B14F-4D97-AF65-F5344CB8AC3E}">
        <p14:creationId xmlns:p14="http://schemas.microsoft.com/office/powerpoint/2010/main" val="16440106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95350" y="1054100"/>
            <a:ext cx="4181475" cy="20843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5229225" y="1054100"/>
            <a:ext cx="4181475" cy="20843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3"/>
          <p:cNvSpPr>
            <a:spLocks noGrp="1" noChangeArrowheads="1"/>
          </p:cNvSpPr>
          <p:nvPr>
            <p:ph type="ftr" sz="quarter" idx="10"/>
          </p:nvPr>
        </p:nvSpPr>
        <p:spPr>
          <a:ln/>
        </p:spPr>
        <p:txBody>
          <a:bodyPr/>
          <a:lstStyle>
            <a:lvl1pPr>
              <a:defRPr/>
            </a:lvl1pPr>
          </a:lstStyle>
          <a:p>
            <a:pPr>
              <a:defRPr/>
            </a:pPr>
            <a:endParaRPr lang="en-GB"/>
          </a:p>
        </p:txBody>
      </p:sp>
      <p:sp>
        <p:nvSpPr>
          <p:cNvPr id="6" name="Rectangle 6"/>
          <p:cNvSpPr>
            <a:spLocks noGrp="1" noChangeArrowheads="1"/>
          </p:cNvSpPr>
          <p:nvPr>
            <p:ph type="dt" sz="half"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pPr>
              <a:defRPr/>
            </a:pPr>
            <a:fld id="{CF979E7F-77C1-4EEF-BE3E-B798C4C92892}" type="slidenum">
              <a:rPr lang="en-GB"/>
              <a:pPr>
                <a:defRPr/>
              </a:pPr>
              <a:t>‹#›</a:t>
            </a:fld>
            <a:endParaRPr lang="en-GB"/>
          </a:p>
        </p:txBody>
      </p:sp>
    </p:spTree>
    <p:extLst>
      <p:ext uri="{BB962C8B-B14F-4D97-AF65-F5344CB8AC3E}">
        <p14:creationId xmlns:p14="http://schemas.microsoft.com/office/powerpoint/2010/main" val="13313080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82625" y="365125"/>
            <a:ext cx="8543925"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82625" y="2505075"/>
            <a:ext cx="419100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5014913"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5014913" y="2505075"/>
            <a:ext cx="421163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3"/>
          <p:cNvSpPr>
            <a:spLocks noGrp="1" noChangeArrowheads="1"/>
          </p:cNvSpPr>
          <p:nvPr>
            <p:ph type="ftr" sz="quarter" idx="10"/>
          </p:nvPr>
        </p:nvSpPr>
        <p:spPr>
          <a:ln/>
        </p:spPr>
        <p:txBody>
          <a:bodyPr/>
          <a:lstStyle>
            <a:lvl1pPr>
              <a:defRPr/>
            </a:lvl1pPr>
          </a:lstStyle>
          <a:p>
            <a:pPr>
              <a:defRPr/>
            </a:pPr>
            <a:endParaRPr lang="en-GB"/>
          </a:p>
        </p:txBody>
      </p:sp>
      <p:sp>
        <p:nvSpPr>
          <p:cNvPr id="8" name="Rectangle 6"/>
          <p:cNvSpPr>
            <a:spLocks noGrp="1" noChangeArrowheads="1"/>
          </p:cNvSpPr>
          <p:nvPr>
            <p:ph type="dt" sz="half" idx="11"/>
          </p:nvPr>
        </p:nvSpPr>
        <p:spPr>
          <a:ln/>
        </p:spPr>
        <p:txBody>
          <a:bodyPr/>
          <a:lstStyle>
            <a:lvl1pPr>
              <a:defRPr/>
            </a:lvl1pPr>
          </a:lstStyle>
          <a:p>
            <a:pPr>
              <a:defRPr/>
            </a:pPr>
            <a:endParaRPr lang="en-GB"/>
          </a:p>
        </p:txBody>
      </p:sp>
      <p:sp>
        <p:nvSpPr>
          <p:cNvPr id="9" name="Rectangle 8"/>
          <p:cNvSpPr>
            <a:spLocks noGrp="1" noChangeArrowheads="1"/>
          </p:cNvSpPr>
          <p:nvPr>
            <p:ph type="sldNum" sz="quarter" idx="12"/>
          </p:nvPr>
        </p:nvSpPr>
        <p:spPr>
          <a:ln/>
        </p:spPr>
        <p:txBody>
          <a:bodyPr/>
          <a:lstStyle>
            <a:lvl1pPr>
              <a:defRPr/>
            </a:lvl1pPr>
          </a:lstStyle>
          <a:p>
            <a:pPr>
              <a:defRPr/>
            </a:pPr>
            <a:fld id="{0BB9FD17-D765-4540-BF57-BDB85EADC89F}" type="slidenum">
              <a:rPr lang="en-GB"/>
              <a:pPr>
                <a:defRPr/>
              </a:pPr>
              <a:t>‹#›</a:t>
            </a:fld>
            <a:endParaRPr lang="en-GB"/>
          </a:p>
        </p:txBody>
      </p:sp>
    </p:spTree>
    <p:extLst>
      <p:ext uri="{BB962C8B-B14F-4D97-AF65-F5344CB8AC3E}">
        <p14:creationId xmlns:p14="http://schemas.microsoft.com/office/powerpoint/2010/main" val="37071673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Rectangle 3"/>
          <p:cNvSpPr>
            <a:spLocks noGrp="1" noChangeArrowheads="1"/>
          </p:cNvSpPr>
          <p:nvPr>
            <p:ph type="ftr" sz="quarter" idx="10"/>
          </p:nvPr>
        </p:nvSpPr>
        <p:spPr>
          <a:ln/>
        </p:spPr>
        <p:txBody>
          <a:bodyPr/>
          <a:lstStyle>
            <a:lvl1pPr>
              <a:defRPr/>
            </a:lvl1pPr>
          </a:lstStyle>
          <a:p>
            <a:pPr>
              <a:defRPr/>
            </a:pPr>
            <a:endParaRPr lang="en-GB"/>
          </a:p>
        </p:txBody>
      </p:sp>
      <p:sp>
        <p:nvSpPr>
          <p:cNvPr id="4" name="Rectangle 6"/>
          <p:cNvSpPr>
            <a:spLocks noGrp="1" noChangeArrowheads="1"/>
          </p:cNvSpPr>
          <p:nvPr>
            <p:ph type="dt" sz="half" idx="11"/>
          </p:nvPr>
        </p:nvSpPr>
        <p:spPr>
          <a:ln/>
        </p:spPr>
        <p:txBody>
          <a:bodyPr/>
          <a:lstStyle>
            <a:lvl1pPr>
              <a:defRPr/>
            </a:lvl1pPr>
          </a:lstStyle>
          <a:p>
            <a:pPr>
              <a:defRPr/>
            </a:pPr>
            <a:endParaRPr lang="en-GB"/>
          </a:p>
        </p:txBody>
      </p:sp>
      <p:sp>
        <p:nvSpPr>
          <p:cNvPr id="5" name="Rectangle 8"/>
          <p:cNvSpPr>
            <a:spLocks noGrp="1" noChangeArrowheads="1"/>
          </p:cNvSpPr>
          <p:nvPr>
            <p:ph type="sldNum" sz="quarter" idx="12"/>
          </p:nvPr>
        </p:nvSpPr>
        <p:spPr>
          <a:ln/>
        </p:spPr>
        <p:txBody>
          <a:bodyPr/>
          <a:lstStyle>
            <a:lvl1pPr>
              <a:defRPr/>
            </a:lvl1pPr>
          </a:lstStyle>
          <a:p>
            <a:pPr>
              <a:defRPr/>
            </a:pPr>
            <a:fld id="{04642269-9CCA-4E2D-973A-5667014A1543}" type="slidenum">
              <a:rPr lang="en-GB"/>
              <a:pPr>
                <a:defRPr/>
              </a:pPr>
              <a:t>‹#›</a:t>
            </a:fld>
            <a:endParaRPr lang="en-GB"/>
          </a:p>
        </p:txBody>
      </p:sp>
    </p:spTree>
    <p:extLst>
      <p:ext uri="{BB962C8B-B14F-4D97-AF65-F5344CB8AC3E}">
        <p14:creationId xmlns:p14="http://schemas.microsoft.com/office/powerpoint/2010/main" val="36506791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3"/>
          <p:cNvSpPr>
            <a:spLocks noGrp="1" noChangeArrowheads="1"/>
          </p:cNvSpPr>
          <p:nvPr>
            <p:ph type="ftr" sz="quarter" idx="10"/>
          </p:nvPr>
        </p:nvSpPr>
        <p:spPr>
          <a:ln/>
        </p:spPr>
        <p:txBody>
          <a:bodyPr/>
          <a:lstStyle>
            <a:lvl1pPr>
              <a:defRPr/>
            </a:lvl1pPr>
          </a:lstStyle>
          <a:p>
            <a:pPr>
              <a:defRPr/>
            </a:pPr>
            <a:endParaRPr lang="en-GB"/>
          </a:p>
        </p:txBody>
      </p:sp>
      <p:sp>
        <p:nvSpPr>
          <p:cNvPr id="3" name="Rectangle 6"/>
          <p:cNvSpPr>
            <a:spLocks noGrp="1" noChangeArrowheads="1"/>
          </p:cNvSpPr>
          <p:nvPr>
            <p:ph type="dt" sz="half" idx="11"/>
          </p:nvPr>
        </p:nvSpPr>
        <p:spPr>
          <a:ln/>
        </p:spPr>
        <p:txBody>
          <a:bodyPr/>
          <a:lstStyle>
            <a:lvl1pPr>
              <a:defRPr/>
            </a:lvl1pPr>
          </a:lstStyle>
          <a:p>
            <a:pPr>
              <a:defRPr/>
            </a:pPr>
            <a:endParaRPr lang="en-GB"/>
          </a:p>
        </p:txBody>
      </p:sp>
      <p:sp>
        <p:nvSpPr>
          <p:cNvPr id="4" name="Rectangle 8"/>
          <p:cNvSpPr>
            <a:spLocks noGrp="1" noChangeArrowheads="1"/>
          </p:cNvSpPr>
          <p:nvPr>
            <p:ph type="sldNum" sz="quarter" idx="12"/>
          </p:nvPr>
        </p:nvSpPr>
        <p:spPr>
          <a:ln/>
        </p:spPr>
        <p:txBody>
          <a:bodyPr/>
          <a:lstStyle>
            <a:lvl1pPr>
              <a:defRPr/>
            </a:lvl1pPr>
          </a:lstStyle>
          <a:p>
            <a:pPr>
              <a:defRPr/>
            </a:pPr>
            <a:fld id="{581507C9-7DD5-442B-8CFD-F9D3363BED91}" type="slidenum">
              <a:rPr lang="en-GB"/>
              <a:pPr>
                <a:defRPr/>
              </a:pPr>
              <a:t>‹#›</a:t>
            </a:fld>
            <a:endParaRPr lang="en-GB"/>
          </a:p>
        </p:txBody>
      </p:sp>
    </p:spTree>
    <p:extLst>
      <p:ext uri="{BB962C8B-B14F-4D97-AF65-F5344CB8AC3E}">
        <p14:creationId xmlns:p14="http://schemas.microsoft.com/office/powerpoint/2010/main" val="67333634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82625" y="457200"/>
            <a:ext cx="3194050"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4211638" y="987425"/>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3"/>
          <p:cNvSpPr>
            <a:spLocks noGrp="1" noChangeArrowheads="1"/>
          </p:cNvSpPr>
          <p:nvPr>
            <p:ph type="ftr" sz="quarter" idx="10"/>
          </p:nvPr>
        </p:nvSpPr>
        <p:spPr>
          <a:ln/>
        </p:spPr>
        <p:txBody>
          <a:bodyPr/>
          <a:lstStyle>
            <a:lvl1pPr>
              <a:defRPr/>
            </a:lvl1pPr>
          </a:lstStyle>
          <a:p>
            <a:pPr>
              <a:defRPr/>
            </a:pPr>
            <a:endParaRPr lang="en-GB"/>
          </a:p>
        </p:txBody>
      </p:sp>
      <p:sp>
        <p:nvSpPr>
          <p:cNvPr id="6" name="Rectangle 6"/>
          <p:cNvSpPr>
            <a:spLocks noGrp="1" noChangeArrowheads="1"/>
          </p:cNvSpPr>
          <p:nvPr>
            <p:ph type="dt" sz="half"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pPr>
              <a:defRPr/>
            </a:pPr>
            <a:fld id="{40E5CD72-080D-4CB3-9E75-5E6D1C4070DF}" type="slidenum">
              <a:rPr lang="en-GB"/>
              <a:pPr>
                <a:defRPr/>
              </a:pPr>
              <a:t>‹#›</a:t>
            </a:fld>
            <a:endParaRPr lang="en-GB"/>
          </a:p>
        </p:txBody>
      </p:sp>
    </p:spTree>
    <p:extLst>
      <p:ext uri="{BB962C8B-B14F-4D97-AF65-F5344CB8AC3E}">
        <p14:creationId xmlns:p14="http://schemas.microsoft.com/office/powerpoint/2010/main" val="1287674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lvl1pPr>
              <a:defRPr>
                <a:latin typeface="Comic Sans MS" panose="030F0702030302020204" pitchFamily="66" charset="0"/>
              </a:defRPr>
            </a:lvl1pPr>
          </a:lstStyle>
          <a:p>
            <a:r>
              <a:rPr lang="tr-TR" dirty="0" smtClean="0"/>
              <a:t>Asıl başlık stili için tıklatın</a:t>
            </a:r>
            <a:endParaRPr lang="en-US" dirty="0"/>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16"/>
          <p:cNvSpPr>
            <a:spLocks noGrp="1" noChangeArrowheads="1"/>
          </p:cNvSpPr>
          <p:nvPr>
            <p:ph type="dt" sz="half" idx="10"/>
          </p:nvPr>
        </p:nvSpPr>
        <p:spPr>
          <a:ln/>
        </p:spPr>
        <p:txBody>
          <a:bodyPr/>
          <a:lstStyle>
            <a:lvl1pPr>
              <a:defRPr/>
            </a:lvl1pPr>
          </a:lstStyle>
          <a:p>
            <a:pPr>
              <a:defRPr/>
            </a:pPr>
            <a:endParaRPr lang="tr-TR"/>
          </a:p>
        </p:txBody>
      </p:sp>
      <p:sp>
        <p:nvSpPr>
          <p:cNvPr id="5"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942678601"/>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82625" y="457200"/>
            <a:ext cx="3194050"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4211638" y="987425"/>
            <a:ext cx="50149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Metin Yer Tutucusu 3"/>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3"/>
          <p:cNvSpPr>
            <a:spLocks noGrp="1" noChangeArrowheads="1"/>
          </p:cNvSpPr>
          <p:nvPr>
            <p:ph type="ftr" sz="quarter" idx="10"/>
          </p:nvPr>
        </p:nvSpPr>
        <p:spPr>
          <a:ln/>
        </p:spPr>
        <p:txBody>
          <a:bodyPr/>
          <a:lstStyle>
            <a:lvl1pPr>
              <a:defRPr/>
            </a:lvl1pPr>
          </a:lstStyle>
          <a:p>
            <a:pPr>
              <a:defRPr/>
            </a:pPr>
            <a:endParaRPr lang="en-GB"/>
          </a:p>
        </p:txBody>
      </p:sp>
      <p:sp>
        <p:nvSpPr>
          <p:cNvPr id="6" name="Rectangle 6"/>
          <p:cNvSpPr>
            <a:spLocks noGrp="1" noChangeArrowheads="1"/>
          </p:cNvSpPr>
          <p:nvPr>
            <p:ph type="dt" sz="half" idx="11"/>
          </p:nvPr>
        </p:nvSpPr>
        <p:spPr>
          <a:ln/>
        </p:spPr>
        <p:txBody>
          <a:bodyPr/>
          <a:lstStyle>
            <a:lvl1pPr>
              <a:defRPr/>
            </a:lvl1pPr>
          </a:lstStyle>
          <a:p>
            <a:pPr>
              <a:defRPr/>
            </a:pPr>
            <a:endParaRPr lang="en-GB"/>
          </a:p>
        </p:txBody>
      </p:sp>
      <p:sp>
        <p:nvSpPr>
          <p:cNvPr id="7" name="Rectangle 8"/>
          <p:cNvSpPr>
            <a:spLocks noGrp="1" noChangeArrowheads="1"/>
          </p:cNvSpPr>
          <p:nvPr>
            <p:ph type="sldNum" sz="quarter" idx="12"/>
          </p:nvPr>
        </p:nvSpPr>
        <p:spPr>
          <a:ln/>
        </p:spPr>
        <p:txBody>
          <a:bodyPr/>
          <a:lstStyle>
            <a:lvl1pPr>
              <a:defRPr/>
            </a:lvl1pPr>
          </a:lstStyle>
          <a:p>
            <a:pPr>
              <a:defRPr/>
            </a:pPr>
            <a:fld id="{505875DE-47C8-44B5-8AB7-6EF14F55F3F9}" type="slidenum">
              <a:rPr lang="en-GB"/>
              <a:pPr>
                <a:defRPr/>
              </a:pPr>
              <a:t>‹#›</a:t>
            </a:fld>
            <a:endParaRPr lang="en-GB"/>
          </a:p>
        </p:txBody>
      </p:sp>
    </p:spTree>
    <p:extLst>
      <p:ext uri="{BB962C8B-B14F-4D97-AF65-F5344CB8AC3E}">
        <p14:creationId xmlns:p14="http://schemas.microsoft.com/office/powerpoint/2010/main" val="2083575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3"/>
          <p:cNvSpPr>
            <a:spLocks noGrp="1" noChangeArrowheads="1"/>
          </p:cNvSpPr>
          <p:nvPr>
            <p:ph type="ftr" sz="quarter" idx="10"/>
          </p:nvPr>
        </p:nvSpPr>
        <p:spPr>
          <a:ln/>
        </p:spPr>
        <p:txBody>
          <a:bodyPr/>
          <a:lstStyle>
            <a:lvl1pPr>
              <a:defRPr/>
            </a:lvl1pPr>
          </a:lstStyle>
          <a:p>
            <a:pPr>
              <a:defRPr/>
            </a:pPr>
            <a:endParaRPr lang="en-GB"/>
          </a:p>
        </p:txBody>
      </p:sp>
      <p:sp>
        <p:nvSpPr>
          <p:cNvPr id="5" name="Rectangle 6"/>
          <p:cNvSpPr>
            <a:spLocks noGrp="1" noChangeArrowheads="1"/>
          </p:cNvSpPr>
          <p:nvPr>
            <p:ph type="dt" sz="half"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E408D83C-C368-490C-BB21-59508A34169D}" type="slidenum">
              <a:rPr lang="en-GB"/>
              <a:pPr>
                <a:defRPr/>
              </a:pPr>
              <a:t>‹#›</a:t>
            </a:fld>
            <a:endParaRPr lang="en-GB"/>
          </a:p>
        </p:txBody>
      </p:sp>
    </p:spTree>
    <p:extLst>
      <p:ext uri="{BB962C8B-B14F-4D97-AF65-F5344CB8AC3E}">
        <p14:creationId xmlns:p14="http://schemas.microsoft.com/office/powerpoint/2010/main" val="37608451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7281863" y="233363"/>
            <a:ext cx="2128837" cy="2905125"/>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95350" y="233363"/>
            <a:ext cx="6234113" cy="29051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Rectangle 3"/>
          <p:cNvSpPr>
            <a:spLocks noGrp="1" noChangeArrowheads="1"/>
          </p:cNvSpPr>
          <p:nvPr>
            <p:ph type="ftr" sz="quarter" idx="10"/>
          </p:nvPr>
        </p:nvSpPr>
        <p:spPr>
          <a:ln/>
        </p:spPr>
        <p:txBody>
          <a:bodyPr/>
          <a:lstStyle>
            <a:lvl1pPr>
              <a:defRPr/>
            </a:lvl1pPr>
          </a:lstStyle>
          <a:p>
            <a:pPr>
              <a:defRPr/>
            </a:pPr>
            <a:endParaRPr lang="en-GB"/>
          </a:p>
        </p:txBody>
      </p:sp>
      <p:sp>
        <p:nvSpPr>
          <p:cNvPr id="5" name="Rectangle 6"/>
          <p:cNvSpPr>
            <a:spLocks noGrp="1" noChangeArrowheads="1"/>
          </p:cNvSpPr>
          <p:nvPr>
            <p:ph type="dt" sz="half" idx="11"/>
          </p:nvPr>
        </p:nvSpPr>
        <p:spPr>
          <a:ln/>
        </p:spPr>
        <p:txBody>
          <a:bodyPr/>
          <a:lstStyle>
            <a:lvl1pPr>
              <a:defRPr/>
            </a:lvl1pPr>
          </a:lstStyle>
          <a:p>
            <a:pPr>
              <a:defRPr/>
            </a:pPr>
            <a:endParaRPr lang="en-GB"/>
          </a:p>
        </p:txBody>
      </p:sp>
      <p:sp>
        <p:nvSpPr>
          <p:cNvPr id="6" name="Rectangle 8"/>
          <p:cNvSpPr>
            <a:spLocks noGrp="1" noChangeArrowheads="1"/>
          </p:cNvSpPr>
          <p:nvPr>
            <p:ph type="sldNum" sz="quarter" idx="12"/>
          </p:nvPr>
        </p:nvSpPr>
        <p:spPr>
          <a:ln/>
        </p:spPr>
        <p:txBody>
          <a:bodyPr/>
          <a:lstStyle>
            <a:lvl1pPr>
              <a:defRPr/>
            </a:lvl1pPr>
          </a:lstStyle>
          <a:p>
            <a:pPr>
              <a:defRPr/>
            </a:pPr>
            <a:fld id="{D8782093-1086-4831-876B-D0BB86BDD284}" type="slidenum">
              <a:rPr lang="en-GB"/>
              <a:pPr>
                <a:defRPr/>
              </a:pPr>
              <a:t>‹#›</a:t>
            </a:fld>
            <a:endParaRPr lang="en-GB"/>
          </a:p>
        </p:txBody>
      </p:sp>
    </p:spTree>
    <p:extLst>
      <p:ext uri="{BB962C8B-B14F-4D97-AF65-F5344CB8AC3E}">
        <p14:creationId xmlns:p14="http://schemas.microsoft.com/office/powerpoint/2010/main" val="1276543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76275" y="1709738"/>
            <a:ext cx="8543925"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676275" y="4589463"/>
            <a:ext cx="8543925"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Rectangle 16"/>
          <p:cNvSpPr>
            <a:spLocks noGrp="1" noChangeArrowheads="1"/>
          </p:cNvSpPr>
          <p:nvPr>
            <p:ph type="dt" sz="half" idx="10"/>
          </p:nvPr>
        </p:nvSpPr>
        <p:spPr>
          <a:ln/>
        </p:spPr>
        <p:txBody>
          <a:bodyPr/>
          <a:lstStyle>
            <a:lvl1pPr>
              <a:defRPr/>
            </a:lvl1pPr>
          </a:lstStyle>
          <a:p>
            <a:pPr>
              <a:defRPr/>
            </a:pPr>
            <a:endParaRPr lang="tr-TR"/>
          </a:p>
        </p:txBody>
      </p:sp>
      <p:sp>
        <p:nvSpPr>
          <p:cNvPr id="5"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213458973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95350" y="1557338"/>
            <a:ext cx="4181475" cy="46085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5229225" y="1557338"/>
            <a:ext cx="4181475" cy="460851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16"/>
          <p:cNvSpPr>
            <a:spLocks noGrp="1" noChangeArrowheads="1"/>
          </p:cNvSpPr>
          <p:nvPr>
            <p:ph type="dt" sz="half" idx="10"/>
          </p:nvPr>
        </p:nvSpPr>
        <p:spPr>
          <a:ln/>
        </p:spPr>
        <p:txBody>
          <a:bodyPr/>
          <a:lstStyle>
            <a:lvl1pPr>
              <a:defRPr/>
            </a:lvl1pPr>
          </a:lstStyle>
          <a:p>
            <a:pPr>
              <a:defRPr/>
            </a:pPr>
            <a:endParaRPr lang="tr-TR"/>
          </a:p>
        </p:txBody>
      </p:sp>
      <p:sp>
        <p:nvSpPr>
          <p:cNvPr id="6"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575613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82625" y="365125"/>
            <a:ext cx="8543925"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82625" y="2505075"/>
            <a:ext cx="419100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5014913"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5014913" y="2505075"/>
            <a:ext cx="421163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Rectangle 16"/>
          <p:cNvSpPr>
            <a:spLocks noGrp="1" noChangeArrowheads="1"/>
          </p:cNvSpPr>
          <p:nvPr>
            <p:ph type="dt" sz="half" idx="10"/>
          </p:nvPr>
        </p:nvSpPr>
        <p:spPr>
          <a:ln/>
        </p:spPr>
        <p:txBody>
          <a:bodyPr/>
          <a:lstStyle>
            <a:lvl1pPr>
              <a:defRPr/>
            </a:lvl1pPr>
          </a:lstStyle>
          <a:p>
            <a:pPr>
              <a:defRPr/>
            </a:pPr>
            <a:endParaRPr lang="tr-TR"/>
          </a:p>
        </p:txBody>
      </p:sp>
      <p:sp>
        <p:nvSpPr>
          <p:cNvPr id="8"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182037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Rectangle 16"/>
          <p:cNvSpPr>
            <a:spLocks noGrp="1" noChangeArrowheads="1"/>
          </p:cNvSpPr>
          <p:nvPr>
            <p:ph type="dt" sz="half" idx="10"/>
          </p:nvPr>
        </p:nvSpPr>
        <p:spPr>
          <a:ln/>
        </p:spPr>
        <p:txBody>
          <a:bodyPr/>
          <a:lstStyle>
            <a:lvl1pPr>
              <a:defRPr/>
            </a:lvl1pPr>
          </a:lstStyle>
          <a:p>
            <a:pPr>
              <a:defRPr/>
            </a:pPr>
            <a:endParaRPr lang="tr-TR"/>
          </a:p>
        </p:txBody>
      </p:sp>
      <p:sp>
        <p:nvSpPr>
          <p:cNvPr id="4"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993130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16"/>
          <p:cNvSpPr>
            <a:spLocks noGrp="1" noChangeArrowheads="1"/>
          </p:cNvSpPr>
          <p:nvPr>
            <p:ph type="dt" sz="half" idx="10"/>
          </p:nvPr>
        </p:nvSpPr>
        <p:spPr>
          <a:ln/>
        </p:spPr>
        <p:txBody>
          <a:bodyPr/>
          <a:lstStyle>
            <a:lvl1pPr>
              <a:defRPr/>
            </a:lvl1pPr>
          </a:lstStyle>
          <a:p>
            <a:pPr>
              <a:defRPr/>
            </a:pPr>
            <a:endParaRPr lang="tr-TR"/>
          </a:p>
        </p:txBody>
      </p:sp>
      <p:sp>
        <p:nvSpPr>
          <p:cNvPr id="3"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610163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82625" y="457200"/>
            <a:ext cx="3194050"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4211638" y="987425"/>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16"/>
          <p:cNvSpPr>
            <a:spLocks noGrp="1" noChangeArrowheads="1"/>
          </p:cNvSpPr>
          <p:nvPr>
            <p:ph type="dt" sz="half" idx="10"/>
          </p:nvPr>
        </p:nvSpPr>
        <p:spPr>
          <a:ln/>
        </p:spPr>
        <p:txBody>
          <a:bodyPr/>
          <a:lstStyle>
            <a:lvl1pPr>
              <a:defRPr/>
            </a:lvl1pPr>
          </a:lstStyle>
          <a:p>
            <a:pPr>
              <a:defRPr/>
            </a:pPr>
            <a:endParaRPr lang="tr-TR"/>
          </a:p>
        </p:txBody>
      </p:sp>
      <p:sp>
        <p:nvSpPr>
          <p:cNvPr id="6"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3108775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82625" y="457200"/>
            <a:ext cx="3194050"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4211638" y="987425"/>
            <a:ext cx="50149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Metin Yer Tutucusu 3"/>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Rectangle 16"/>
          <p:cNvSpPr>
            <a:spLocks noGrp="1" noChangeArrowheads="1"/>
          </p:cNvSpPr>
          <p:nvPr>
            <p:ph type="dt" sz="half" idx="10"/>
          </p:nvPr>
        </p:nvSpPr>
        <p:spPr>
          <a:ln/>
        </p:spPr>
        <p:txBody>
          <a:bodyPr/>
          <a:lstStyle>
            <a:lvl1pPr>
              <a:defRPr/>
            </a:lvl1pPr>
          </a:lstStyle>
          <a:p>
            <a:pPr>
              <a:defRPr/>
            </a:pPr>
            <a:endParaRPr lang="tr-TR"/>
          </a:p>
        </p:txBody>
      </p:sp>
      <p:sp>
        <p:nvSpPr>
          <p:cNvPr id="6" name="Rectangle 17"/>
          <p:cNvSpPr>
            <a:spLocks noGrp="1" noChangeArrowheads="1"/>
          </p:cNvSpPr>
          <p:nvPr>
            <p:ph type="ftr" sz="quarter" idx="11"/>
          </p:nvPr>
        </p:nvSpPr>
        <p:spPr>
          <a:ln/>
        </p:spPr>
        <p:txBody>
          <a:bodyPr/>
          <a:lstStyle>
            <a:lvl1pPr>
              <a:defRPr/>
            </a:lvl1pPr>
          </a:lstStyle>
          <a:p>
            <a:pPr>
              <a:defRPr/>
            </a:pPr>
            <a:endParaRPr lang="tr-TR"/>
          </a:p>
        </p:txBody>
      </p:sp>
    </p:spTree>
    <p:extLst>
      <p:ext uri="{BB962C8B-B14F-4D97-AF65-F5344CB8AC3E}">
        <p14:creationId xmlns:p14="http://schemas.microsoft.com/office/powerpoint/2010/main" val="1240257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w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p:nvSpPr>
        <p:spPr bwMode="hidden">
          <a:xfrm>
            <a:off x="0" y="0"/>
            <a:ext cx="3797300" cy="6858000"/>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tr-TR" sz="2400">
              <a:latin typeface="Times New Roman" panose="02020603050405020304" pitchFamily="18" charset="0"/>
            </a:endParaRPr>
          </a:p>
        </p:txBody>
      </p:sp>
      <p:sp>
        <p:nvSpPr>
          <p:cNvPr id="1027" name="Rectangle 9"/>
          <p:cNvSpPr>
            <a:spLocks noChangeArrowheads="1"/>
          </p:cNvSpPr>
          <p:nvPr/>
        </p:nvSpPr>
        <p:spPr bwMode="hidden">
          <a:xfrm>
            <a:off x="1858963" y="1690688"/>
            <a:ext cx="8047037" cy="2533650"/>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28" name="Rectangle 6"/>
          <p:cNvSpPr>
            <a:spLocks noChangeArrowheads="1"/>
          </p:cNvSpPr>
          <p:nvPr/>
        </p:nvSpPr>
        <p:spPr bwMode="auto">
          <a:xfrm>
            <a:off x="620713" y="3582988"/>
            <a:ext cx="623887" cy="6413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29" name="Rectangle 7"/>
          <p:cNvSpPr>
            <a:spLocks noChangeArrowheads="1"/>
          </p:cNvSpPr>
          <p:nvPr/>
        </p:nvSpPr>
        <p:spPr bwMode="auto">
          <a:xfrm>
            <a:off x="1858963" y="1690688"/>
            <a:ext cx="622300" cy="64293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0" name="Rectangle 8"/>
          <p:cNvSpPr>
            <a:spLocks noChangeArrowheads="1"/>
          </p:cNvSpPr>
          <p:nvPr/>
        </p:nvSpPr>
        <p:spPr bwMode="auto">
          <a:xfrm>
            <a:off x="2471738" y="1066800"/>
            <a:ext cx="635000" cy="6350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1" name="Rectangle 9"/>
          <p:cNvSpPr>
            <a:spLocks noChangeArrowheads="1"/>
          </p:cNvSpPr>
          <p:nvPr/>
        </p:nvSpPr>
        <p:spPr bwMode="auto">
          <a:xfrm>
            <a:off x="1236663" y="3582988"/>
            <a:ext cx="633412" cy="64135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2" name="Rectangle 10"/>
          <p:cNvSpPr>
            <a:spLocks noChangeArrowheads="1"/>
          </p:cNvSpPr>
          <p:nvPr/>
        </p:nvSpPr>
        <p:spPr bwMode="auto">
          <a:xfrm>
            <a:off x="2471738" y="1690688"/>
            <a:ext cx="635000" cy="64293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3" name="Rectangle 11"/>
          <p:cNvSpPr>
            <a:spLocks noChangeArrowheads="1"/>
          </p:cNvSpPr>
          <p:nvPr/>
        </p:nvSpPr>
        <p:spPr bwMode="auto">
          <a:xfrm>
            <a:off x="1236663" y="2324100"/>
            <a:ext cx="633412" cy="633413"/>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4" name="Rectangle 12"/>
          <p:cNvSpPr>
            <a:spLocks noChangeArrowheads="1"/>
          </p:cNvSpPr>
          <p:nvPr/>
        </p:nvSpPr>
        <p:spPr bwMode="auto">
          <a:xfrm>
            <a:off x="0" y="2324100"/>
            <a:ext cx="631825" cy="6334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5" name="Rectangle 13"/>
          <p:cNvSpPr>
            <a:spLocks noChangeArrowheads="1"/>
          </p:cNvSpPr>
          <p:nvPr/>
        </p:nvSpPr>
        <p:spPr bwMode="auto">
          <a:xfrm>
            <a:off x="1858963" y="2324100"/>
            <a:ext cx="622300" cy="63341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6" name="Rectangle 14"/>
          <p:cNvSpPr>
            <a:spLocks noChangeArrowheads="1"/>
          </p:cNvSpPr>
          <p:nvPr/>
        </p:nvSpPr>
        <p:spPr bwMode="auto">
          <a:xfrm>
            <a:off x="620713" y="2947988"/>
            <a:ext cx="623887" cy="64452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7" name="Rectangle 15"/>
          <p:cNvSpPr>
            <a:spLocks noChangeArrowheads="1"/>
          </p:cNvSpPr>
          <p:nvPr/>
        </p:nvSpPr>
        <p:spPr bwMode="auto">
          <a:xfrm>
            <a:off x="1236663" y="2947988"/>
            <a:ext cx="633412" cy="64452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8" name="Rectangle 21"/>
          <p:cNvSpPr>
            <a:spLocks noChangeArrowheads="1"/>
          </p:cNvSpPr>
          <p:nvPr/>
        </p:nvSpPr>
        <p:spPr bwMode="auto">
          <a:xfrm>
            <a:off x="1209675" y="3573463"/>
            <a:ext cx="623888" cy="64135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39" name="Rectangle 23"/>
          <p:cNvSpPr>
            <a:spLocks noChangeArrowheads="1"/>
          </p:cNvSpPr>
          <p:nvPr/>
        </p:nvSpPr>
        <p:spPr bwMode="auto">
          <a:xfrm>
            <a:off x="2447925" y="2333625"/>
            <a:ext cx="622300" cy="63341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40" name="Rectangle 24"/>
          <p:cNvSpPr>
            <a:spLocks noChangeArrowheads="1"/>
          </p:cNvSpPr>
          <p:nvPr/>
        </p:nvSpPr>
        <p:spPr bwMode="auto">
          <a:xfrm>
            <a:off x="1824038" y="2957513"/>
            <a:ext cx="633412" cy="644525"/>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41" name="Rectangle 25"/>
          <p:cNvSpPr>
            <a:spLocks noChangeArrowheads="1"/>
          </p:cNvSpPr>
          <p:nvPr/>
        </p:nvSpPr>
        <p:spPr bwMode="auto">
          <a:xfrm>
            <a:off x="1833563" y="3573463"/>
            <a:ext cx="623887" cy="641350"/>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sp>
        <p:nvSpPr>
          <p:cNvPr id="1042" name="Rectangle 26"/>
          <p:cNvSpPr>
            <a:spLocks noChangeArrowheads="1"/>
          </p:cNvSpPr>
          <p:nvPr/>
        </p:nvSpPr>
        <p:spPr bwMode="auto">
          <a:xfrm>
            <a:off x="1238250" y="1690688"/>
            <a:ext cx="623888" cy="641350"/>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sz="2400">
              <a:latin typeface="Times New Roman" panose="02020603050405020304" pitchFamily="18" charset="0"/>
            </a:endParaRPr>
          </a:p>
        </p:txBody>
      </p:sp>
      <p:pic>
        <p:nvPicPr>
          <p:cNvPr id="1043" name="Picture 25" descr="taeklogo"/>
          <p:cNvPicPr>
            <a:picLocks noChangeAspect="1" noChangeArrowheads="1"/>
          </p:cNvPicPr>
          <p:nvPr/>
        </p:nvPicPr>
        <p:blipFill>
          <a:blip r:embed="rId13">
            <a:clrChange>
              <a:clrFrom>
                <a:srgbClr val="010066"/>
              </a:clrFrom>
              <a:clrTo>
                <a:srgbClr val="010066">
                  <a:alpha val="0"/>
                </a:srgbClr>
              </a:clrTo>
            </a:clrChange>
            <a:lum bright="70000" contrast="-70000"/>
            <a:grayscl/>
            <a:extLst>
              <a:ext uri="{28A0092B-C50C-407E-A947-70E740481C1C}">
                <a14:useLocalDpi xmlns:a14="http://schemas.microsoft.com/office/drawing/2010/main" val="0"/>
              </a:ext>
            </a:extLst>
          </a:blip>
          <a:srcRect/>
          <a:stretch>
            <a:fillRect/>
          </a:stretch>
        </p:blipFill>
        <p:spPr bwMode="auto">
          <a:xfrm>
            <a:off x="193675" y="1773238"/>
            <a:ext cx="3043238" cy="227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 name="Rectangle 4"/>
          <p:cNvSpPr>
            <a:spLocks noGrp="1" noChangeArrowheads="1"/>
          </p:cNvSpPr>
          <p:nvPr>
            <p:ph type="title"/>
          </p:nvPr>
        </p:nvSpPr>
        <p:spPr bwMode="auto">
          <a:xfrm>
            <a:off x="895350" y="233363"/>
            <a:ext cx="8515350" cy="113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dirty="0" err="1" smtClean="0"/>
              <a:t>Asıl</a:t>
            </a:r>
            <a:r>
              <a:rPr lang="en-GB" dirty="0" smtClean="0"/>
              <a:t> </a:t>
            </a:r>
            <a:r>
              <a:rPr lang="en-GB" dirty="0" err="1" smtClean="0"/>
              <a:t>başlık</a:t>
            </a:r>
            <a:r>
              <a:rPr lang="en-GB" dirty="0" smtClean="0"/>
              <a:t> </a:t>
            </a:r>
            <a:r>
              <a:rPr lang="en-GB" dirty="0" err="1" smtClean="0"/>
              <a:t>stili</a:t>
            </a:r>
            <a:r>
              <a:rPr lang="en-GB" dirty="0" smtClean="0"/>
              <a:t> </a:t>
            </a:r>
            <a:r>
              <a:rPr lang="en-GB" dirty="0" err="1" smtClean="0"/>
              <a:t>için</a:t>
            </a:r>
            <a:r>
              <a:rPr lang="en-GB" dirty="0" smtClean="0"/>
              <a:t> </a:t>
            </a:r>
            <a:r>
              <a:rPr lang="en-GB" dirty="0" err="1" smtClean="0"/>
              <a:t>tıklatın</a:t>
            </a:r>
            <a:endParaRPr lang="en-GB" dirty="0" smtClean="0"/>
          </a:p>
        </p:txBody>
      </p:sp>
      <p:sp>
        <p:nvSpPr>
          <p:cNvPr id="1045" name="Rectangle 5"/>
          <p:cNvSpPr>
            <a:spLocks noGrp="1" noChangeArrowheads="1"/>
          </p:cNvSpPr>
          <p:nvPr>
            <p:ph type="body" idx="1"/>
          </p:nvPr>
        </p:nvSpPr>
        <p:spPr bwMode="auto">
          <a:xfrm>
            <a:off x="895350" y="1557338"/>
            <a:ext cx="851535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dirty="0" err="1" smtClean="0"/>
              <a:t>Asıl</a:t>
            </a:r>
            <a:r>
              <a:rPr lang="en-GB" dirty="0" smtClean="0"/>
              <a:t> </a:t>
            </a:r>
            <a:r>
              <a:rPr lang="en-GB" dirty="0" err="1" smtClean="0"/>
              <a:t>metin</a:t>
            </a:r>
            <a:r>
              <a:rPr lang="en-GB" dirty="0" smtClean="0"/>
              <a:t> </a:t>
            </a:r>
            <a:r>
              <a:rPr lang="en-GB" dirty="0" err="1" smtClean="0"/>
              <a:t>stillerini</a:t>
            </a:r>
            <a:r>
              <a:rPr lang="en-GB" dirty="0" smtClean="0"/>
              <a:t> </a:t>
            </a:r>
            <a:r>
              <a:rPr lang="en-GB" dirty="0" err="1" smtClean="0"/>
              <a:t>düzenlemek</a:t>
            </a:r>
            <a:r>
              <a:rPr lang="en-GB" dirty="0" smtClean="0"/>
              <a:t> </a:t>
            </a:r>
            <a:r>
              <a:rPr lang="en-GB" dirty="0" err="1" smtClean="0"/>
              <a:t>için</a:t>
            </a:r>
            <a:r>
              <a:rPr lang="en-GB" dirty="0" smtClean="0"/>
              <a:t> </a:t>
            </a:r>
            <a:r>
              <a:rPr lang="en-GB" dirty="0" err="1" smtClean="0"/>
              <a:t>tıklatın</a:t>
            </a:r>
            <a:endParaRPr lang="en-GB" dirty="0" smtClean="0"/>
          </a:p>
          <a:p>
            <a:pPr lvl="1"/>
            <a:r>
              <a:rPr lang="en-GB" dirty="0" err="1" smtClean="0"/>
              <a:t>İkinci</a:t>
            </a:r>
            <a:r>
              <a:rPr lang="en-GB" dirty="0" smtClean="0"/>
              <a:t> </a:t>
            </a:r>
            <a:r>
              <a:rPr lang="en-GB" dirty="0" err="1" smtClean="0"/>
              <a:t>düzey</a:t>
            </a:r>
            <a:endParaRPr lang="en-GB" dirty="0" smtClean="0"/>
          </a:p>
          <a:p>
            <a:pPr lvl="2"/>
            <a:r>
              <a:rPr lang="en-GB" dirty="0" err="1" smtClean="0"/>
              <a:t>Üçüncü</a:t>
            </a:r>
            <a:r>
              <a:rPr lang="en-GB" dirty="0" smtClean="0"/>
              <a:t> </a:t>
            </a:r>
            <a:r>
              <a:rPr lang="en-GB" dirty="0" err="1" smtClean="0"/>
              <a:t>düzey</a:t>
            </a:r>
            <a:endParaRPr lang="en-GB" dirty="0" smtClean="0"/>
          </a:p>
          <a:p>
            <a:pPr lvl="3"/>
            <a:r>
              <a:rPr lang="en-GB" dirty="0" err="1" smtClean="0"/>
              <a:t>Dördüncü</a:t>
            </a:r>
            <a:r>
              <a:rPr lang="en-GB" dirty="0" smtClean="0"/>
              <a:t> </a:t>
            </a:r>
            <a:r>
              <a:rPr lang="en-GB" dirty="0" err="1" smtClean="0"/>
              <a:t>düzey</a:t>
            </a:r>
            <a:endParaRPr lang="en-GB" dirty="0" smtClean="0"/>
          </a:p>
          <a:p>
            <a:pPr lvl="4"/>
            <a:r>
              <a:rPr lang="en-GB" dirty="0" err="1" smtClean="0"/>
              <a:t>Beşinci</a:t>
            </a:r>
            <a:r>
              <a:rPr lang="en-GB" dirty="0" smtClean="0"/>
              <a:t> </a:t>
            </a:r>
            <a:r>
              <a:rPr lang="en-GB" dirty="0" err="1" smtClean="0"/>
              <a:t>düzey</a:t>
            </a:r>
            <a:endParaRPr lang="en-GB" dirty="0" smtClean="0"/>
          </a:p>
        </p:txBody>
      </p:sp>
      <p:sp>
        <p:nvSpPr>
          <p:cNvPr id="27" name="Rectangle 16"/>
          <p:cNvSpPr>
            <a:spLocks noGrp="1" noChangeArrowheads="1"/>
          </p:cNvSpPr>
          <p:nvPr>
            <p:ph type="dt" sz="half" idx="2"/>
          </p:nvPr>
        </p:nvSpPr>
        <p:spPr bwMode="auto">
          <a:xfrm>
            <a:off x="495300" y="6248400"/>
            <a:ext cx="23114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tr-TR"/>
          </a:p>
        </p:txBody>
      </p:sp>
      <p:sp>
        <p:nvSpPr>
          <p:cNvPr id="28" name="Rectangle 17"/>
          <p:cNvSpPr>
            <a:spLocks noGrp="1" noChangeArrowheads="1"/>
          </p:cNvSpPr>
          <p:nvPr>
            <p:ph type="ftr" sz="quarter" idx="3"/>
          </p:nvPr>
        </p:nvSpPr>
        <p:spPr bwMode="auto">
          <a:xfrm>
            <a:off x="3384550" y="6248400"/>
            <a:ext cx="31369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tr-TR"/>
          </a:p>
        </p:txBody>
      </p:sp>
      <p:pic>
        <p:nvPicPr>
          <p:cNvPr id="1048" name="Picture 24"/>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769350" y="188913"/>
            <a:ext cx="974725" cy="80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iming>
    <p:tnLst>
      <p:par>
        <p:cTn id="1" dur="indefinite" restart="never" nodeType="tmRoot"/>
      </p:par>
    </p:tnLst>
  </p:timing>
  <p:hf hdr="0" ftr="0" dt="0"/>
  <p:txStyles>
    <p:titleStyle>
      <a:lvl1pPr algn="l" rtl="0" eaLnBrk="0" fontAlgn="base" hangingPunct="0">
        <a:spcBef>
          <a:spcPct val="0"/>
        </a:spcBef>
        <a:spcAft>
          <a:spcPct val="0"/>
        </a:spcAft>
        <a:defRPr sz="4400" kern="1200">
          <a:solidFill>
            <a:srgbClr val="FF6600"/>
          </a:solidFill>
          <a:latin typeface="Comic Sans MS" panose="030F0702030302020204" pitchFamily="66" charset="0"/>
          <a:ea typeface="+mj-ea"/>
          <a:cs typeface="+mj-cs"/>
        </a:defRPr>
      </a:lvl1pPr>
      <a:lvl2pPr algn="l" rtl="0" eaLnBrk="0" fontAlgn="base" hangingPunct="0">
        <a:spcBef>
          <a:spcPct val="0"/>
        </a:spcBef>
        <a:spcAft>
          <a:spcPct val="0"/>
        </a:spcAft>
        <a:defRPr sz="4400">
          <a:solidFill>
            <a:srgbClr val="FF6600"/>
          </a:solidFill>
          <a:latin typeface="Franklin Gothic Demi" panose="020B0703020102020204" pitchFamily="34" charset="0"/>
        </a:defRPr>
      </a:lvl2pPr>
      <a:lvl3pPr algn="l" rtl="0" eaLnBrk="0" fontAlgn="base" hangingPunct="0">
        <a:spcBef>
          <a:spcPct val="0"/>
        </a:spcBef>
        <a:spcAft>
          <a:spcPct val="0"/>
        </a:spcAft>
        <a:defRPr sz="4400">
          <a:solidFill>
            <a:srgbClr val="FF6600"/>
          </a:solidFill>
          <a:latin typeface="Franklin Gothic Demi" panose="020B0703020102020204" pitchFamily="34" charset="0"/>
        </a:defRPr>
      </a:lvl3pPr>
      <a:lvl4pPr algn="l" rtl="0" eaLnBrk="0" fontAlgn="base" hangingPunct="0">
        <a:spcBef>
          <a:spcPct val="0"/>
        </a:spcBef>
        <a:spcAft>
          <a:spcPct val="0"/>
        </a:spcAft>
        <a:defRPr sz="4400">
          <a:solidFill>
            <a:srgbClr val="FF6600"/>
          </a:solidFill>
          <a:latin typeface="Franklin Gothic Demi" panose="020B0703020102020204" pitchFamily="34" charset="0"/>
        </a:defRPr>
      </a:lvl4pPr>
      <a:lvl5pPr algn="l" rtl="0" eaLnBrk="0" fontAlgn="base" hangingPunct="0">
        <a:spcBef>
          <a:spcPct val="0"/>
        </a:spcBef>
        <a:spcAft>
          <a:spcPct val="0"/>
        </a:spcAft>
        <a:defRPr sz="4400">
          <a:solidFill>
            <a:srgbClr val="FF6600"/>
          </a:solidFill>
          <a:latin typeface="Franklin Gothic Demi" panose="020B0703020102020204" pitchFamily="34" charset="0"/>
        </a:defRPr>
      </a:lvl5pPr>
      <a:lvl6pPr marL="457200" algn="l" rtl="0" eaLnBrk="0" fontAlgn="base" hangingPunct="0">
        <a:spcBef>
          <a:spcPct val="0"/>
        </a:spcBef>
        <a:spcAft>
          <a:spcPct val="0"/>
        </a:spcAft>
        <a:defRPr sz="4400">
          <a:solidFill>
            <a:srgbClr val="FF6600"/>
          </a:solidFill>
          <a:latin typeface="Franklin Gothic Demi" panose="020B0703020102020204" pitchFamily="34" charset="0"/>
        </a:defRPr>
      </a:lvl6pPr>
      <a:lvl7pPr marL="914400" algn="l" rtl="0" eaLnBrk="0" fontAlgn="base" hangingPunct="0">
        <a:spcBef>
          <a:spcPct val="0"/>
        </a:spcBef>
        <a:spcAft>
          <a:spcPct val="0"/>
        </a:spcAft>
        <a:defRPr sz="4400">
          <a:solidFill>
            <a:srgbClr val="FF6600"/>
          </a:solidFill>
          <a:latin typeface="Franklin Gothic Demi" panose="020B0703020102020204" pitchFamily="34" charset="0"/>
        </a:defRPr>
      </a:lvl7pPr>
      <a:lvl8pPr marL="1371600" algn="l" rtl="0" eaLnBrk="0" fontAlgn="base" hangingPunct="0">
        <a:spcBef>
          <a:spcPct val="0"/>
        </a:spcBef>
        <a:spcAft>
          <a:spcPct val="0"/>
        </a:spcAft>
        <a:defRPr sz="4400">
          <a:solidFill>
            <a:srgbClr val="FF6600"/>
          </a:solidFill>
          <a:latin typeface="Franklin Gothic Demi" panose="020B0703020102020204" pitchFamily="34" charset="0"/>
        </a:defRPr>
      </a:lvl8pPr>
      <a:lvl9pPr marL="1828800" algn="l" rtl="0" eaLnBrk="0" fontAlgn="base" hangingPunct="0">
        <a:spcBef>
          <a:spcPct val="0"/>
        </a:spcBef>
        <a:spcAft>
          <a:spcPct val="0"/>
        </a:spcAft>
        <a:defRPr sz="4400">
          <a:solidFill>
            <a:srgbClr val="FF6600"/>
          </a:solidFill>
          <a:latin typeface="Franklin Gothic Demi" panose="020B0703020102020204" pitchFamily="34" charset="0"/>
        </a:defRPr>
      </a:lvl9pPr>
    </p:titleStyle>
    <p:bodyStyle>
      <a:lvl1pPr marL="342900" indent="-342900" algn="l" rtl="0" eaLnBrk="0" fontAlgn="base" hangingPunct="0">
        <a:spcBef>
          <a:spcPct val="20000"/>
        </a:spcBef>
        <a:spcAft>
          <a:spcPct val="0"/>
        </a:spcAft>
        <a:buClr>
          <a:schemeClr val="bg2"/>
        </a:buClr>
        <a:buSzPct val="75000"/>
        <a:buFont typeface="Wingdings" panose="05000000000000000000" pitchFamily="2" charset="2"/>
        <a:buChar char="n"/>
        <a:defRPr sz="3200" kern="1200">
          <a:solidFill>
            <a:schemeClr val="tx1"/>
          </a:solidFill>
          <a:latin typeface="Comic Sans MS" panose="030F0702030302020204" pitchFamily="66" charset="0"/>
          <a:ea typeface="+mn-ea"/>
          <a:cs typeface="+mn-cs"/>
        </a:defRPr>
      </a:lvl1pPr>
      <a:lvl2pPr marL="742950" indent="-285750" algn="l" rtl="0" eaLnBrk="0" fontAlgn="base" hangingPunct="0">
        <a:spcBef>
          <a:spcPct val="20000"/>
        </a:spcBef>
        <a:spcAft>
          <a:spcPct val="0"/>
        </a:spcAft>
        <a:buClr>
          <a:schemeClr val="accent2"/>
        </a:buClr>
        <a:buSzPct val="80000"/>
        <a:buFont typeface="Wingdings" panose="05000000000000000000" pitchFamily="2" charset="2"/>
        <a:buChar char="¨"/>
        <a:defRPr sz="2800" kern="1200">
          <a:solidFill>
            <a:schemeClr val="tx1"/>
          </a:solidFill>
          <a:latin typeface="Comic Sans MS" panose="030F0702030302020204" pitchFamily="66" charset="0"/>
          <a:ea typeface="+mn-ea"/>
          <a:cs typeface="+mn-cs"/>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kern="1200">
          <a:solidFill>
            <a:schemeClr val="tx1"/>
          </a:solidFill>
          <a:latin typeface="Comic Sans MS" panose="030F0702030302020204" pitchFamily="66" charset="0"/>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Comic Sans MS" panose="030F0702030302020204" pitchFamily="66" charset="0"/>
          <a:ea typeface="+mn-ea"/>
          <a:cs typeface="+mn-cs"/>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kern="1200">
          <a:solidFill>
            <a:schemeClr val="tx1"/>
          </a:solidFill>
          <a:latin typeface="Comic Sans MS" panose="030F0702030302020204" pitchFamily="66"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rot="5400000">
            <a:off x="-2981325" y="2981325"/>
            <a:ext cx="6858000" cy="895350"/>
          </a:xfrm>
          <a:prstGeom prst="rect">
            <a:avLst/>
          </a:pr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sz="2400">
              <a:latin typeface="Times New Roman" panose="02020603050405020304" pitchFamily="18" charset="0"/>
            </a:endParaRPr>
          </a:p>
        </p:txBody>
      </p:sp>
      <p:sp>
        <p:nvSpPr>
          <p:cNvPr id="4099" name="Rectangle 3"/>
          <p:cNvSpPr>
            <a:spLocks noGrp="1" noChangeArrowheads="1"/>
          </p:cNvSpPr>
          <p:nvPr>
            <p:ph type="ftr" sz="quarter" idx="3"/>
          </p:nvPr>
        </p:nvSpPr>
        <p:spPr bwMode="auto">
          <a:xfrm>
            <a:off x="2487613" y="6469063"/>
            <a:ext cx="3136900" cy="2524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800" smtClean="0"/>
            </a:lvl1pPr>
          </a:lstStyle>
          <a:p>
            <a:pPr>
              <a:defRPr/>
            </a:pPr>
            <a:endParaRPr lang="en-GB"/>
          </a:p>
        </p:txBody>
      </p:sp>
      <p:sp>
        <p:nvSpPr>
          <p:cNvPr id="2052" name="Rectangle 4"/>
          <p:cNvSpPr>
            <a:spLocks noGrp="1" noChangeArrowheads="1"/>
          </p:cNvSpPr>
          <p:nvPr>
            <p:ph type="title"/>
          </p:nvPr>
        </p:nvSpPr>
        <p:spPr bwMode="auto">
          <a:xfrm>
            <a:off x="895350" y="233363"/>
            <a:ext cx="851535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Asıl başlık stili için tıklatın</a:t>
            </a:r>
          </a:p>
        </p:txBody>
      </p:sp>
      <p:sp>
        <p:nvSpPr>
          <p:cNvPr id="2053" name="Rectangle 5"/>
          <p:cNvSpPr>
            <a:spLocks noGrp="1" noChangeArrowheads="1"/>
          </p:cNvSpPr>
          <p:nvPr>
            <p:ph type="body" idx="1"/>
          </p:nvPr>
        </p:nvSpPr>
        <p:spPr bwMode="auto">
          <a:xfrm>
            <a:off x="895350" y="1054100"/>
            <a:ext cx="8515350" cy="2084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p>
        </p:txBody>
      </p:sp>
      <p:sp>
        <p:nvSpPr>
          <p:cNvPr id="4102" name="Rectangle 6"/>
          <p:cNvSpPr>
            <a:spLocks noGrp="1" noChangeArrowheads="1"/>
          </p:cNvSpPr>
          <p:nvPr>
            <p:ph type="dt" sz="half" idx="2"/>
          </p:nvPr>
        </p:nvSpPr>
        <p:spPr bwMode="auto">
          <a:xfrm>
            <a:off x="7450138" y="6453188"/>
            <a:ext cx="1911350" cy="2682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GB"/>
          </a:p>
        </p:txBody>
      </p:sp>
      <p:pic>
        <p:nvPicPr>
          <p:cNvPr id="2055" name="Picture 7" descr="taeklogo"/>
          <p:cNvPicPr>
            <a:picLocks noChangeAspect="1" noChangeArrowheads="1"/>
          </p:cNvPicPr>
          <p:nvPr/>
        </p:nvPicPr>
        <p:blipFill>
          <a:blip r:embed="rId13">
            <a:clrChange>
              <a:clrFrom>
                <a:srgbClr val="010066"/>
              </a:clrFrom>
              <a:clrTo>
                <a:srgbClr val="010066">
                  <a:alpha val="0"/>
                </a:srgbClr>
              </a:clrTo>
            </a:clrChange>
            <a:extLst>
              <a:ext uri="{28A0092B-C50C-407E-A947-70E740481C1C}">
                <a14:useLocalDpi xmlns:a14="http://schemas.microsoft.com/office/drawing/2010/main" val="0"/>
              </a:ext>
            </a:extLst>
          </a:blip>
          <a:srcRect/>
          <a:stretch>
            <a:fillRect/>
          </a:stretch>
        </p:blipFill>
        <p:spPr bwMode="auto">
          <a:xfrm>
            <a:off x="0" y="465138"/>
            <a:ext cx="895350"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4" name="Rectangle 8"/>
          <p:cNvSpPr>
            <a:spLocks noGrp="1" noChangeArrowheads="1"/>
          </p:cNvSpPr>
          <p:nvPr>
            <p:ph type="sldNum" sz="quarter" idx="4"/>
          </p:nvPr>
        </p:nvSpPr>
        <p:spPr bwMode="auto">
          <a:xfrm>
            <a:off x="193675" y="6469063"/>
            <a:ext cx="468313" cy="25241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solidFill>
                  <a:schemeClr val="bg2"/>
                </a:solidFill>
                <a:latin typeface="Arial Black" panose="020B0A04020102020204" pitchFamily="34" charset="0"/>
              </a:defRPr>
            </a:lvl1pPr>
          </a:lstStyle>
          <a:p>
            <a:pPr>
              <a:defRPr/>
            </a:pPr>
            <a:fld id="{F51BB42B-5F88-4CA4-B865-99F12570B683}"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hf hdr="0" ftr="0" dt="0"/>
  <p:txStyles>
    <p:titleStyle>
      <a:lvl1pPr algn="l" rtl="0" eaLnBrk="0" fontAlgn="base" hangingPunct="0">
        <a:spcBef>
          <a:spcPct val="0"/>
        </a:spcBef>
        <a:spcAft>
          <a:spcPct val="0"/>
        </a:spcAft>
        <a:defRPr sz="3600" kern="1200">
          <a:solidFill>
            <a:srgbClr val="FF6600"/>
          </a:solidFill>
          <a:latin typeface="+mj-lt"/>
          <a:ea typeface="+mj-ea"/>
          <a:cs typeface="+mj-cs"/>
        </a:defRPr>
      </a:lvl1pPr>
      <a:lvl2pPr algn="l" rtl="0" eaLnBrk="0" fontAlgn="base" hangingPunct="0">
        <a:spcBef>
          <a:spcPct val="0"/>
        </a:spcBef>
        <a:spcAft>
          <a:spcPct val="0"/>
        </a:spcAft>
        <a:defRPr sz="3600">
          <a:solidFill>
            <a:srgbClr val="FF6600"/>
          </a:solidFill>
          <a:latin typeface="Comic Sans MS" panose="030F0702030302020204" pitchFamily="66" charset="0"/>
        </a:defRPr>
      </a:lvl2pPr>
      <a:lvl3pPr algn="l" rtl="0" eaLnBrk="0" fontAlgn="base" hangingPunct="0">
        <a:spcBef>
          <a:spcPct val="0"/>
        </a:spcBef>
        <a:spcAft>
          <a:spcPct val="0"/>
        </a:spcAft>
        <a:defRPr sz="3600">
          <a:solidFill>
            <a:srgbClr val="FF6600"/>
          </a:solidFill>
          <a:latin typeface="Comic Sans MS" panose="030F0702030302020204" pitchFamily="66" charset="0"/>
        </a:defRPr>
      </a:lvl3pPr>
      <a:lvl4pPr algn="l" rtl="0" eaLnBrk="0" fontAlgn="base" hangingPunct="0">
        <a:spcBef>
          <a:spcPct val="0"/>
        </a:spcBef>
        <a:spcAft>
          <a:spcPct val="0"/>
        </a:spcAft>
        <a:defRPr sz="3600">
          <a:solidFill>
            <a:srgbClr val="FF6600"/>
          </a:solidFill>
          <a:latin typeface="Comic Sans MS" panose="030F0702030302020204" pitchFamily="66" charset="0"/>
        </a:defRPr>
      </a:lvl4pPr>
      <a:lvl5pPr algn="l" rtl="0" eaLnBrk="0" fontAlgn="base" hangingPunct="0">
        <a:spcBef>
          <a:spcPct val="0"/>
        </a:spcBef>
        <a:spcAft>
          <a:spcPct val="0"/>
        </a:spcAft>
        <a:defRPr sz="3600">
          <a:solidFill>
            <a:srgbClr val="FF6600"/>
          </a:solidFill>
          <a:latin typeface="Comic Sans MS" panose="030F0702030302020204" pitchFamily="66" charset="0"/>
        </a:defRPr>
      </a:lvl5pPr>
      <a:lvl6pPr marL="457200" algn="l" rtl="0" eaLnBrk="0" fontAlgn="base" hangingPunct="0">
        <a:spcBef>
          <a:spcPct val="0"/>
        </a:spcBef>
        <a:spcAft>
          <a:spcPct val="0"/>
        </a:spcAft>
        <a:defRPr sz="3600">
          <a:solidFill>
            <a:srgbClr val="FF6600"/>
          </a:solidFill>
          <a:latin typeface="Comic Sans MS" panose="030F0702030302020204" pitchFamily="66" charset="0"/>
        </a:defRPr>
      </a:lvl6pPr>
      <a:lvl7pPr marL="914400" algn="l" rtl="0" eaLnBrk="0" fontAlgn="base" hangingPunct="0">
        <a:spcBef>
          <a:spcPct val="0"/>
        </a:spcBef>
        <a:spcAft>
          <a:spcPct val="0"/>
        </a:spcAft>
        <a:defRPr sz="3600">
          <a:solidFill>
            <a:srgbClr val="FF6600"/>
          </a:solidFill>
          <a:latin typeface="Comic Sans MS" panose="030F0702030302020204" pitchFamily="66" charset="0"/>
        </a:defRPr>
      </a:lvl7pPr>
      <a:lvl8pPr marL="1371600" algn="l" rtl="0" eaLnBrk="0" fontAlgn="base" hangingPunct="0">
        <a:spcBef>
          <a:spcPct val="0"/>
        </a:spcBef>
        <a:spcAft>
          <a:spcPct val="0"/>
        </a:spcAft>
        <a:defRPr sz="3600">
          <a:solidFill>
            <a:srgbClr val="FF6600"/>
          </a:solidFill>
          <a:latin typeface="Comic Sans MS" panose="030F0702030302020204" pitchFamily="66" charset="0"/>
        </a:defRPr>
      </a:lvl8pPr>
      <a:lvl9pPr marL="1828800" algn="l" rtl="0" eaLnBrk="0" fontAlgn="base" hangingPunct="0">
        <a:spcBef>
          <a:spcPct val="0"/>
        </a:spcBef>
        <a:spcAft>
          <a:spcPct val="0"/>
        </a:spcAft>
        <a:defRPr sz="3600">
          <a:solidFill>
            <a:srgbClr val="FF6600"/>
          </a:solidFill>
          <a:latin typeface="Comic Sans MS" panose="030F0702030302020204" pitchFamily="66" charset="0"/>
        </a:defRPr>
      </a:lvl9pPr>
    </p:titleStyle>
    <p:bodyStyle>
      <a:lvl1pPr marL="265113" indent="-265113" algn="l" rtl="0" eaLnBrk="0" fontAlgn="base" hangingPunct="0">
        <a:lnSpc>
          <a:spcPct val="90000"/>
        </a:lnSpc>
        <a:spcBef>
          <a:spcPct val="0"/>
        </a:spcBef>
        <a:spcAft>
          <a:spcPct val="50000"/>
        </a:spcAft>
        <a:buClr>
          <a:srgbClr val="FF9900"/>
        </a:buClr>
        <a:buChar char="•"/>
        <a:defRPr sz="2200" kern="1200">
          <a:solidFill>
            <a:schemeClr val="tx1"/>
          </a:solidFill>
          <a:latin typeface="+mn-lt"/>
          <a:ea typeface="+mn-ea"/>
          <a:cs typeface="+mn-cs"/>
        </a:defRPr>
      </a:lvl1pPr>
      <a:lvl2pPr marL="742950" indent="-298450" algn="l" rtl="0" eaLnBrk="0" fontAlgn="base" hangingPunct="0">
        <a:spcBef>
          <a:spcPct val="0"/>
        </a:spcBef>
        <a:spcAft>
          <a:spcPct val="40000"/>
        </a:spcAft>
        <a:buClr>
          <a:srgbClr val="FF9900"/>
        </a:buClr>
        <a:buSzPct val="95000"/>
        <a:buFont typeface="Verdana" panose="020B0604030504040204" pitchFamily="34" charset="0"/>
        <a:buChar char="–"/>
        <a:defRPr sz="2000" kern="1200">
          <a:solidFill>
            <a:schemeClr val="tx1"/>
          </a:solidFill>
          <a:latin typeface="+mn-lt"/>
          <a:ea typeface="+mn-ea"/>
          <a:cs typeface="+mn-cs"/>
        </a:defRPr>
      </a:lvl2pPr>
      <a:lvl3pPr marL="1150938" indent="-228600" algn="l" rtl="0" eaLnBrk="0" fontAlgn="base" hangingPunct="0">
        <a:spcBef>
          <a:spcPct val="20000"/>
        </a:spcBef>
        <a:spcAft>
          <a:spcPct val="0"/>
        </a:spcAft>
        <a:buClr>
          <a:schemeClr val="bg2"/>
        </a:buClr>
        <a:buSzPct val="65000"/>
        <a:buFont typeface="Wingdings" panose="05000000000000000000" pitchFamily="2" charset="2"/>
        <a:buChar char="n"/>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16.emf"/></Relationships>
</file>

<file path=ppt/slides/_rels/slide17.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notesSlide" Target="../notesSlides/notesSlide15.xml"/><Relationship Id="rId1" Type="http://schemas.openxmlformats.org/officeDocument/2006/relationships/slideLayout" Target="../slideLayouts/slideLayout18.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microsoft.com/office/2007/relationships/hdphoto" Target="../media/hdphoto1.wdp"/><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ChangeArrowheads="1"/>
          </p:cNvSpPr>
          <p:nvPr/>
        </p:nvSpPr>
        <p:spPr bwMode="auto">
          <a:xfrm>
            <a:off x="2998128" y="1772816"/>
            <a:ext cx="6907872"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lr>
                <a:schemeClr val="bg2"/>
              </a:buClr>
              <a:buSzPct val="75000"/>
              <a:buFont typeface="Wingdings" panose="05000000000000000000" pitchFamily="2" charset="2"/>
              <a:buChar char="n"/>
              <a:defRPr sz="3200">
                <a:solidFill>
                  <a:schemeClr val="tx1"/>
                </a:solidFill>
                <a:latin typeface="Verdana" panose="020B060403050404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Verdana" panose="020B060403050404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Verdana" panose="020B060403050404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Verdana" panose="020B060403050404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Verdana" panose="020B0604030504040204" pitchFamily="34" charset="0"/>
              </a:defRPr>
            </a:lvl9pPr>
          </a:lstStyle>
          <a:p>
            <a:pPr algn="ctr" eaLnBrk="1" hangingPunct="1">
              <a:spcBef>
                <a:spcPct val="0"/>
              </a:spcBef>
              <a:buClrTx/>
              <a:buSzTx/>
              <a:buNone/>
            </a:pPr>
            <a:r>
              <a:rPr lang="tr-TR" sz="2800" b="1" dirty="0">
                <a:solidFill>
                  <a:srgbClr val="FF0000"/>
                </a:solidFill>
                <a:latin typeface="Arial" panose="020B0604020202020204" pitchFamily="34" charset="0"/>
              </a:rPr>
              <a:t>KARAR DESTEK SİSTEMLERİNİN </a:t>
            </a:r>
            <a:r>
              <a:rPr lang="tr-TR" sz="2800" b="1" dirty="0" smtClean="0">
                <a:solidFill>
                  <a:srgbClr val="FF0000"/>
                </a:solidFill>
                <a:latin typeface="Arial" panose="020B0604020202020204" pitchFamily="34" charset="0"/>
              </a:rPr>
              <a:t>KULLANIMI</a:t>
            </a:r>
          </a:p>
          <a:p>
            <a:pPr algn="ctr" eaLnBrk="1" hangingPunct="1">
              <a:spcBef>
                <a:spcPct val="0"/>
              </a:spcBef>
              <a:buClrTx/>
              <a:buSzTx/>
              <a:buNone/>
            </a:pPr>
            <a:r>
              <a:rPr lang="en-US" sz="2800" b="1" dirty="0">
                <a:solidFill>
                  <a:srgbClr val="FF0000"/>
                </a:solidFill>
                <a:latin typeface="Arial" panose="020B0604020202020204" pitchFamily="34" charset="0"/>
              </a:rPr>
              <a:t>USE OF DECISION SUPPORT SYSTEMS</a:t>
            </a:r>
            <a:endParaRPr lang="tr-TR" sz="2800" b="1" dirty="0">
              <a:solidFill>
                <a:srgbClr val="FF0000"/>
              </a:solidFill>
              <a:latin typeface="Arial" panose="020B0604020202020204" pitchFamily="34" charset="0"/>
            </a:endParaRPr>
          </a:p>
        </p:txBody>
      </p:sp>
      <p:sp>
        <p:nvSpPr>
          <p:cNvPr id="3" name="Rectangle 3"/>
          <p:cNvSpPr txBox="1">
            <a:spLocks noChangeArrowheads="1"/>
          </p:cNvSpPr>
          <p:nvPr/>
        </p:nvSpPr>
        <p:spPr bwMode="auto">
          <a:xfrm>
            <a:off x="262548" y="6543752"/>
            <a:ext cx="9543326" cy="3416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265113" indent="-265113" algn="l" rtl="0" eaLnBrk="0" fontAlgn="base" hangingPunct="0">
              <a:lnSpc>
                <a:spcPct val="90000"/>
              </a:lnSpc>
              <a:spcBef>
                <a:spcPct val="0"/>
              </a:spcBef>
              <a:spcAft>
                <a:spcPct val="50000"/>
              </a:spcAft>
              <a:buClr>
                <a:srgbClr val="FF9900"/>
              </a:buClr>
              <a:buChar char="•"/>
              <a:defRPr sz="2200" kern="1200">
                <a:solidFill>
                  <a:schemeClr val="tx1"/>
                </a:solidFill>
                <a:latin typeface="+mn-lt"/>
                <a:ea typeface="+mn-ea"/>
                <a:cs typeface="+mn-cs"/>
              </a:defRPr>
            </a:lvl1pPr>
            <a:lvl2pPr marL="742950" indent="-298450" algn="l" rtl="0" eaLnBrk="0" fontAlgn="base" hangingPunct="0">
              <a:spcBef>
                <a:spcPct val="0"/>
              </a:spcBef>
              <a:spcAft>
                <a:spcPct val="40000"/>
              </a:spcAft>
              <a:buClr>
                <a:srgbClr val="FF9900"/>
              </a:buClr>
              <a:buSzPct val="95000"/>
              <a:buFont typeface="Verdana" panose="020B0604030504040204" pitchFamily="34" charset="0"/>
              <a:buChar char="–"/>
              <a:defRPr sz="2000" kern="1200">
                <a:solidFill>
                  <a:schemeClr val="tx1"/>
                </a:solidFill>
                <a:latin typeface="+mn-lt"/>
                <a:ea typeface="+mn-ea"/>
                <a:cs typeface="+mn-cs"/>
              </a:defRPr>
            </a:lvl2pPr>
            <a:lvl3pPr marL="1150938" indent="-228600" algn="l" rtl="0" eaLnBrk="0" fontAlgn="base" hangingPunct="0">
              <a:spcBef>
                <a:spcPct val="20000"/>
              </a:spcBef>
              <a:spcAft>
                <a:spcPct val="0"/>
              </a:spcAft>
              <a:buClr>
                <a:schemeClr val="bg2"/>
              </a:buClr>
              <a:buSzPct val="65000"/>
              <a:buFont typeface="Wingdings" panose="05000000000000000000" pitchFamily="2" charset="2"/>
              <a:buChar char="n"/>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tr-TR" sz="1800" dirty="0" smtClean="0">
                <a:latin typeface="Arial" panose="020B0604020202020204" pitchFamily="34" charset="0"/>
                <a:cs typeface="Arial" panose="020B0604020202020204" pitchFamily="34" charset="0"/>
              </a:rPr>
              <a:t>Uluslararası KBRN Kongresi – Ankara 2017</a:t>
            </a:r>
          </a:p>
        </p:txBody>
      </p:sp>
      <p:sp>
        <p:nvSpPr>
          <p:cNvPr id="4" name="Rectangle 3"/>
          <p:cNvSpPr txBox="1">
            <a:spLocks noChangeArrowheads="1"/>
          </p:cNvSpPr>
          <p:nvPr/>
        </p:nvSpPr>
        <p:spPr bwMode="auto">
          <a:xfrm>
            <a:off x="992560" y="5417348"/>
            <a:ext cx="8515350"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265113" indent="-265113" algn="l" rtl="0" eaLnBrk="0" fontAlgn="base" hangingPunct="0">
              <a:lnSpc>
                <a:spcPct val="90000"/>
              </a:lnSpc>
              <a:spcBef>
                <a:spcPct val="0"/>
              </a:spcBef>
              <a:spcAft>
                <a:spcPct val="50000"/>
              </a:spcAft>
              <a:buClr>
                <a:srgbClr val="FF9900"/>
              </a:buClr>
              <a:buChar char="•"/>
              <a:defRPr sz="2200" kern="1200">
                <a:solidFill>
                  <a:schemeClr val="tx1"/>
                </a:solidFill>
                <a:latin typeface="+mn-lt"/>
                <a:ea typeface="+mn-ea"/>
                <a:cs typeface="+mn-cs"/>
              </a:defRPr>
            </a:lvl1pPr>
            <a:lvl2pPr marL="742950" indent="-298450" algn="l" rtl="0" eaLnBrk="0" fontAlgn="base" hangingPunct="0">
              <a:spcBef>
                <a:spcPct val="0"/>
              </a:spcBef>
              <a:spcAft>
                <a:spcPct val="40000"/>
              </a:spcAft>
              <a:buClr>
                <a:srgbClr val="FF9900"/>
              </a:buClr>
              <a:buSzPct val="95000"/>
              <a:buFont typeface="Verdana" panose="020B0604030504040204" pitchFamily="34" charset="0"/>
              <a:buChar char="–"/>
              <a:defRPr sz="2000" kern="1200">
                <a:solidFill>
                  <a:schemeClr val="tx1"/>
                </a:solidFill>
                <a:latin typeface="+mn-lt"/>
                <a:ea typeface="+mn-ea"/>
                <a:cs typeface="+mn-cs"/>
              </a:defRPr>
            </a:lvl2pPr>
            <a:lvl3pPr marL="1150938" indent="-228600" algn="l" rtl="0" eaLnBrk="0" fontAlgn="base" hangingPunct="0">
              <a:spcBef>
                <a:spcPct val="20000"/>
              </a:spcBef>
              <a:spcAft>
                <a:spcPct val="0"/>
              </a:spcAft>
              <a:buClr>
                <a:schemeClr val="bg2"/>
              </a:buClr>
              <a:buSzPct val="65000"/>
              <a:buFont typeface="Wingdings" panose="05000000000000000000" pitchFamily="2" charset="2"/>
              <a:buChar char="n"/>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eaLnBrk="1" hangingPunct="1">
              <a:lnSpc>
                <a:spcPct val="100000"/>
              </a:lnSpc>
              <a:spcAft>
                <a:spcPct val="0"/>
              </a:spcAft>
              <a:buClrTx/>
              <a:buNone/>
            </a:pPr>
            <a:r>
              <a:rPr lang="tr-TR" sz="2400" dirty="0">
                <a:solidFill>
                  <a:srgbClr val="00007D"/>
                </a:solidFill>
                <a:latin typeface="Arial" panose="020B0604020202020204" pitchFamily="34" charset="0"/>
              </a:rPr>
              <a:t>Türkiye Atom Enerjisi Kurumu</a:t>
            </a:r>
            <a:endParaRPr lang="en-GB" sz="2400" dirty="0">
              <a:solidFill>
                <a:srgbClr val="00007D"/>
              </a:solidFill>
              <a:latin typeface="Arial" panose="020B0604020202020204" pitchFamily="34" charset="0"/>
            </a:endParaRPr>
          </a:p>
          <a:p>
            <a:pPr marL="0" lvl="0" indent="0" algn="ctr" eaLnBrk="1" hangingPunct="1">
              <a:lnSpc>
                <a:spcPct val="100000"/>
              </a:lnSpc>
              <a:spcAft>
                <a:spcPct val="0"/>
              </a:spcAft>
              <a:buClrTx/>
              <a:buNone/>
            </a:pPr>
            <a:r>
              <a:rPr lang="tr-TR" sz="2400" dirty="0" smtClean="0">
                <a:solidFill>
                  <a:srgbClr val="00007D"/>
                </a:solidFill>
                <a:latin typeface="Arial" panose="020B0604020202020204" pitchFamily="34" charset="0"/>
              </a:rPr>
              <a:t>Dr</a:t>
            </a:r>
            <a:r>
              <a:rPr lang="tr-TR" sz="2400" dirty="0">
                <a:solidFill>
                  <a:srgbClr val="00007D"/>
                </a:solidFill>
                <a:latin typeface="Arial" panose="020B0604020202020204" pitchFamily="34" charset="0"/>
              </a:rPr>
              <a:t>. Gürdal </a:t>
            </a:r>
            <a:r>
              <a:rPr lang="tr-TR" sz="2400" dirty="0" smtClean="0">
                <a:solidFill>
                  <a:srgbClr val="00007D"/>
                </a:solidFill>
                <a:latin typeface="Arial" panose="020B0604020202020204" pitchFamily="34" charset="0"/>
              </a:rPr>
              <a:t>Gökeri</a:t>
            </a:r>
          </a:p>
          <a:p>
            <a:pPr marL="0" lvl="0" indent="0" algn="ctr" eaLnBrk="1" hangingPunct="1">
              <a:lnSpc>
                <a:spcPct val="100000"/>
              </a:lnSpc>
              <a:spcAft>
                <a:spcPct val="0"/>
              </a:spcAft>
              <a:buClrTx/>
              <a:buNone/>
            </a:pPr>
            <a:r>
              <a:rPr lang="tr-TR" sz="1800" dirty="0" smtClean="0">
                <a:solidFill>
                  <a:srgbClr val="00007D"/>
                </a:solidFill>
                <a:latin typeface="Arial" panose="020B0604020202020204" pitchFamily="34" charset="0"/>
              </a:rPr>
              <a:t>gurdal.gokeri@taek.gov.tr</a:t>
            </a:r>
            <a:endParaRPr lang="tr-TR" sz="1800" dirty="0">
              <a:solidFill>
                <a:srgbClr val="00007D"/>
              </a:solidFill>
              <a:latin typeface="Arial" panose="020B0604020202020204" pitchFamily="34" charset="0"/>
            </a:endParaRPr>
          </a:p>
        </p:txBody>
      </p:sp>
      <p:sp>
        <p:nvSpPr>
          <p:cNvPr id="5" name="Rectangle 3"/>
          <p:cNvSpPr txBox="1">
            <a:spLocks noChangeArrowheads="1"/>
          </p:cNvSpPr>
          <p:nvPr/>
        </p:nvSpPr>
        <p:spPr bwMode="auto">
          <a:xfrm>
            <a:off x="262548" y="4221088"/>
            <a:ext cx="9543326" cy="1228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265113" indent="-265113" algn="l" rtl="0" eaLnBrk="0" fontAlgn="base" hangingPunct="0">
              <a:lnSpc>
                <a:spcPct val="90000"/>
              </a:lnSpc>
              <a:spcBef>
                <a:spcPct val="0"/>
              </a:spcBef>
              <a:spcAft>
                <a:spcPct val="50000"/>
              </a:spcAft>
              <a:buClr>
                <a:srgbClr val="FF9900"/>
              </a:buClr>
              <a:buChar char="•"/>
              <a:defRPr sz="2200" kern="1200">
                <a:solidFill>
                  <a:schemeClr val="tx1"/>
                </a:solidFill>
                <a:latin typeface="+mn-lt"/>
                <a:ea typeface="+mn-ea"/>
                <a:cs typeface="+mn-cs"/>
              </a:defRPr>
            </a:lvl1pPr>
            <a:lvl2pPr marL="742950" indent="-298450" algn="l" rtl="0" eaLnBrk="0" fontAlgn="base" hangingPunct="0">
              <a:spcBef>
                <a:spcPct val="0"/>
              </a:spcBef>
              <a:spcAft>
                <a:spcPct val="40000"/>
              </a:spcAft>
              <a:buClr>
                <a:srgbClr val="FF9900"/>
              </a:buClr>
              <a:buSzPct val="95000"/>
              <a:buFont typeface="Verdana" panose="020B0604030504040204" pitchFamily="34" charset="0"/>
              <a:buChar char="–"/>
              <a:defRPr sz="2000" kern="1200">
                <a:solidFill>
                  <a:schemeClr val="tx1"/>
                </a:solidFill>
                <a:latin typeface="+mn-lt"/>
                <a:ea typeface="+mn-ea"/>
                <a:cs typeface="+mn-cs"/>
              </a:defRPr>
            </a:lvl2pPr>
            <a:lvl3pPr marL="1150938" indent="-228600" algn="l" rtl="0" eaLnBrk="0" fontAlgn="base" hangingPunct="0">
              <a:spcBef>
                <a:spcPct val="20000"/>
              </a:spcBef>
              <a:spcAft>
                <a:spcPct val="0"/>
              </a:spcAft>
              <a:buClr>
                <a:schemeClr val="bg2"/>
              </a:buClr>
              <a:buSzPct val="65000"/>
              <a:buFont typeface="Wingdings" panose="05000000000000000000" pitchFamily="2" charset="2"/>
              <a:buChar char="n"/>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tr-TR" sz="1800" b="1" dirty="0">
                <a:latin typeface="Arial" panose="020B0604020202020204" pitchFamily="34" charset="0"/>
                <a:cs typeface="Arial" panose="020B0604020202020204" pitchFamily="34" charset="0"/>
              </a:rPr>
              <a:t>Nükleer Reaktörlerde Meydana Gelebilecek Acil Durumlar için Gerçek Zamanlı Karar Destek Sistemi </a:t>
            </a:r>
            <a:r>
              <a:rPr lang="tr-TR" sz="1800" b="1" dirty="0" err="1">
                <a:latin typeface="Arial" panose="020B0604020202020204" pitchFamily="34" charset="0"/>
                <a:cs typeface="Arial" panose="020B0604020202020204" pitchFamily="34" charset="0"/>
              </a:rPr>
              <a:t>JRODOS’un</a:t>
            </a:r>
            <a:r>
              <a:rPr lang="tr-TR" sz="1800" b="1" dirty="0">
                <a:latin typeface="Arial" panose="020B0604020202020204" pitchFamily="34" charset="0"/>
                <a:cs typeface="Arial" panose="020B0604020202020204" pitchFamily="34" charset="0"/>
              </a:rPr>
              <a:t> Türkiye’de </a:t>
            </a:r>
            <a:r>
              <a:rPr lang="tr-TR" sz="1800" b="1" dirty="0" smtClean="0">
                <a:latin typeface="Arial" panose="020B0604020202020204" pitchFamily="34" charset="0"/>
                <a:cs typeface="Arial" panose="020B0604020202020204" pitchFamily="34" charset="0"/>
              </a:rPr>
              <a:t>Kullanımı</a:t>
            </a:r>
          </a:p>
          <a:p>
            <a:pPr marL="0" indent="0" algn="ctr">
              <a:buNone/>
            </a:pPr>
            <a:r>
              <a:rPr lang="en-US" sz="1800" b="1" dirty="0">
                <a:latin typeface="Arial" panose="020B0604020202020204" pitchFamily="34" charset="0"/>
                <a:cs typeface="Arial" panose="020B0604020202020204" pitchFamily="34" charset="0"/>
              </a:rPr>
              <a:t>Use of The Real Time Decision Support System JRODOS in Turkey for Emergencies Which Might Take Place in Nuclear Reactors</a:t>
            </a:r>
            <a:endParaRPr lang="tr-TR" sz="1800" b="1" dirty="0">
              <a:latin typeface="Arial" panose="020B0604020202020204" pitchFamily="34" charset="0"/>
              <a:cs typeface="Arial" panose="020B0604020202020204" pitchFamily="34" charset="0"/>
            </a:endParaRPr>
          </a:p>
        </p:txBody>
      </p:sp>
      <p:cxnSp>
        <p:nvCxnSpPr>
          <p:cNvPr id="6" name="Düz Bağlayıcı 5"/>
          <p:cNvCxnSpPr/>
          <p:nvPr/>
        </p:nvCxnSpPr>
        <p:spPr bwMode="auto">
          <a:xfrm>
            <a:off x="3728864" y="2924944"/>
            <a:ext cx="5472608" cy="0"/>
          </a:xfrm>
          <a:prstGeom prst="line">
            <a:avLst/>
          </a:prstGeom>
          <a:solidFill>
            <a:schemeClr val="accent1"/>
          </a:solidFill>
          <a:ln w="2857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 name="Düz Bağlayıcı 7"/>
          <p:cNvCxnSpPr/>
          <p:nvPr/>
        </p:nvCxnSpPr>
        <p:spPr bwMode="auto">
          <a:xfrm>
            <a:off x="560512" y="4797152"/>
            <a:ext cx="8947398" cy="0"/>
          </a:xfrm>
          <a:prstGeom prst="line">
            <a:avLst/>
          </a:prstGeom>
          <a:solidFill>
            <a:schemeClr val="accent1"/>
          </a:solidFill>
          <a:ln w="2857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5"/>
          <p:cNvSpPr>
            <a:spLocks noChangeArrowheads="1"/>
          </p:cNvSpPr>
          <p:nvPr/>
        </p:nvSpPr>
        <p:spPr bwMode="auto">
          <a:xfrm>
            <a:off x="1208088" y="233363"/>
            <a:ext cx="7859712"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Aft>
                <a:spcPct val="50000"/>
              </a:spcAft>
              <a:buClr>
                <a:srgbClr val="FF9900"/>
              </a:buClr>
              <a:buChar char="•"/>
              <a:defRPr sz="2200">
                <a:solidFill>
                  <a:schemeClr val="tx1"/>
                </a:solidFill>
                <a:latin typeface="Arial" panose="020B0604020202020204" pitchFamily="34" charset="0"/>
              </a:defRPr>
            </a:lvl1pPr>
            <a:lvl2pPr marL="742950" indent="-2984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Aft>
                <a:spcPct val="0"/>
              </a:spcAft>
              <a:buClrTx/>
              <a:buFontTx/>
              <a:buNone/>
            </a:pPr>
            <a:r>
              <a:rPr lang="tr-TR" altLang="en-US" sz="2800" dirty="0" smtClean="0">
                <a:solidFill>
                  <a:srgbClr val="FF6600"/>
                </a:solidFill>
              </a:rPr>
              <a:t>JRODOS </a:t>
            </a:r>
            <a:r>
              <a:rPr lang="tr-TR" altLang="en-US" sz="2400" dirty="0" smtClean="0">
                <a:solidFill>
                  <a:srgbClr val="FF6600"/>
                </a:solidFill>
              </a:rPr>
              <a:t>(devam)</a:t>
            </a:r>
            <a:endParaRPr lang="tr-TR" altLang="en-US" sz="2400" dirty="0">
              <a:solidFill>
                <a:srgbClr val="FF6600"/>
              </a:solidFill>
            </a:endParaRPr>
          </a:p>
        </p:txBody>
      </p:sp>
      <p:pic>
        <p:nvPicPr>
          <p:cNvPr id="24" name="Resim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08088" y="1154113"/>
            <a:ext cx="8210550" cy="529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tangle 3"/>
          <p:cNvSpPr txBox="1">
            <a:spLocks noChangeArrowheads="1"/>
          </p:cNvSpPr>
          <p:nvPr/>
        </p:nvSpPr>
        <p:spPr bwMode="auto">
          <a:xfrm>
            <a:off x="848544" y="6468130"/>
            <a:ext cx="1754584" cy="25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265113" indent="-265113" algn="l" rtl="0" eaLnBrk="0" fontAlgn="base" hangingPunct="0">
              <a:lnSpc>
                <a:spcPct val="90000"/>
              </a:lnSpc>
              <a:spcBef>
                <a:spcPct val="0"/>
              </a:spcBef>
              <a:spcAft>
                <a:spcPct val="50000"/>
              </a:spcAft>
              <a:buClr>
                <a:srgbClr val="FF9900"/>
              </a:buClr>
              <a:buChar char="•"/>
              <a:defRPr sz="2200" kern="1200">
                <a:solidFill>
                  <a:schemeClr val="tx1"/>
                </a:solidFill>
                <a:latin typeface="+mn-lt"/>
                <a:ea typeface="+mn-ea"/>
                <a:cs typeface="+mn-cs"/>
              </a:defRPr>
            </a:lvl1pPr>
            <a:lvl2pPr marL="742950" indent="-298450" algn="l" rtl="0" eaLnBrk="0" fontAlgn="base" hangingPunct="0">
              <a:spcBef>
                <a:spcPct val="0"/>
              </a:spcBef>
              <a:spcAft>
                <a:spcPct val="40000"/>
              </a:spcAft>
              <a:buClr>
                <a:srgbClr val="FF9900"/>
              </a:buClr>
              <a:buSzPct val="95000"/>
              <a:buFont typeface="Verdana" panose="020B0604030504040204" pitchFamily="34" charset="0"/>
              <a:buChar char="–"/>
              <a:defRPr sz="2000" kern="1200">
                <a:solidFill>
                  <a:schemeClr val="tx1"/>
                </a:solidFill>
                <a:latin typeface="+mn-lt"/>
                <a:ea typeface="+mn-ea"/>
                <a:cs typeface="+mn-cs"/>
              </a:defRPr>
            </a:lvl2pPr>
            <a:lvl3pPr marL="1150938" indent="-228600" algn="l" rtl="0" eaLnBrk="0" fontAlgn="base" hangingPunct="0">
              <a:spcBef>
                <a:spcPct val="20000"/>
              </a:spcBef>
              <a:spcAft>
                <a:spcPct val="0"/>
              </a:spcAft>
              <a:buClr>
                <a:schemeClr val="bg2"/>
              </a:buClr>
              <a:buSzPct val="65000"/>
              <a:buFont typeface="Wingdings" panose="05000000000000000000" pitchFamily="2" charset="2"/>
              <a:buChar char="n"/>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tr-TR" sz="1200" dirty="0" smtClean="0">
                <a:latin typeface="Arial" panose="020B0604020202020204" pitchFamily="34" charset="0"/>
                <a:cs typeface="Arial" panose="020B0604020202020204" pitchFamily="34" charset="0"/>
              </a:rPr>
              <a:t>KIT </a:t>
            </a:r>
            <a:r>
              <a:rPr lang="tr-TR" sz="1200" dirty="0" err="1" smtClean="0">
                <a:latin typeface="Arial" panose="020B0604020202020204" pitchFamily="34" charset="0"/>
                <a:cs typeface="Arial" panose="020B0604020202020204" pitchFamily="34" charset="0"/>
              </a:rPr>
              <a:t>JRodos</a:t>
            </a:r>
            <a:r>
              <a:rPr lang="tr-TR" sz="1200" dirty="0" smtClean="0">
                <a:latin typeface="Arial" panose="020B0604020202020204" pitchFamily="34" charset="0"/>
                <a:cs typeface="Arial" panose="020B0604020202020204" pitchFamily="34" charset="0"/>
              </a:rPr>
              <a:t> </a:t>
            </a:r>
            <a:r>
              <a:rPr lang="tr-TR" sz="1200" dirty="0" err="1" smtClean="0">
                <a:latin typeface="Arial" panose="020B0604020202020204" pitchFamily="34" charset="0"/>
                <a:cs typeface="Arial" panose="020B0604020202020204" pitchFamily="34" charset="0"/>
              </a:rPr>
              <a:t>Ekibi’nden</a:t>
            </a:r>
            <a:r>
              <a:rPr lang="tr-TR" sz="1200" dirty="0" smtClean="0">
                <a:latin typeface="Arial" panose="020B0604020202020204" pitchFamily="34" charset="0"/>
                <a:cs typeface="Arial" panose="020B0604020202020204" pitchFamily="34" charset="0"/>
              </a:rPr>
              <a:t> </a:t>
            </a:r>
          </a:p>
        </p:txBody>
      </p:sp>
      <p:sp>
        <p:nvSpPr>
          <p:cNvPr id="26" name="Rectangle 3"/>
          <p:cNvSpPr>
            <a:spLocks noChangeArrowheads="1"/>
          </p:cNvSpPr>
          <p:nvPr/>
        </p:nvSpPr>
        <p:spPr bwMode="auto">
          <a:xfrm>
            <a:off x="1208584" y="1052736"/>
            <a:ext cx="3672904" cy="442913"/>
          </a:xfrm>
          <a:prstGeom prst="rect">
            <a:avLst/>
          </a:prstGeom>
          <a:solidFill>
            <a:srgbClr val="FFFFFF"/>
          </a:solidFill>
          <a:ln>
            <a:noFill/>
          </a:ln>
        </p:spPr>
        <p:txBody>
          <a:bodyPr wrap="square" lIns="54864" tIns="91440">
            <a:spAutoFit/>
          </a:bodyPr>
          <a:lstStyle>
            <a:lvl1pPr marL="117475">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buFontTx/>
              <a:buNone/>
            </a:pPr>
            <a:r>
              <a:rPr lang="tr-TR" altLang="tr-TR" dirty="0" smtClean="0">
                <a:cs typeface="Arial" panose="020B0604020202020204" pitchFamily="34" charset="0"/>
              </a:rPr>
              <a:t>Radyolojik izleme verisi</a:t>
            </a:r>
            <a:endParaRPr lang="tr-TR" altLang="tr-TR" dirty="0">
              <a:cs typeface="Arial" panose="020B0604020202020204" pitchFamily="34" charset="0"/>
            </a:endParaRPr>
          </a:p>
        </p:txBody>
      </p:sp>
      <p:sp>
        <p:nvSpPr>
          <p:cNvPr id="27" name="Rectangle 3"/>
          <p:cNvSpPr>
            <a:spLocks noChangeArrowheads="1"/>
          </p:cNvSpPr>
          <p:nvPr/>
        </p:nvSpPr>
        <p:spPr bwMode="auto">
          <a:xfrm>
            <a:off x="2036999" y="5702116"/>
            <a:ext cx="6552728" cy="747897"/>
          </a:xfrm>
          <a:prstGeom prst="rect">
            <a:avLst/>
          </a:prstGeom>
          <a:solidFill>
            <a:srgbClr val="FFFFFF"/>
          </a:solidFill>
          <a:ln>
            <a:noFill/>
          </a:ln>
        </p:spPr>
        <p:txBody>
          <a:bodyPr wrap="square" lIns="54864" tIns="91440">
            <a:spAutoFit/>
          </a:bodyPr>
          <a:lstStyle>
            <a:lvl1pPr marL="117475">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buFontTx/>
              <a:buNone/>
            </a:pPr>
            <a:r>
              <a:rPr lang="tr-TR" altLang="tr-TR" dirty="0">
                <a:cs typeface="Arial" panose="020B0604020202020204" pitchFamily="34" charset="0"/>
              </a:rPr>
              <a:t>Alınan önlemlerden etkilenen alanlar, organ dozları, nüfus; sağlık etkileri, maliyet</a:t>
            </a:r>
          </a:p>
        </p:txBody>
      </p:sp>
      <p:sp>
        <p:nvSpPr>
          <p:cNvPr id="28" name="Rectangle 3"/>
          <p:cNvSpPr>
            <a:spLocks noChangeArrowheads="1"/>
          </p:cNvSpPr>
          <p:nvPr/>
        </p:nvSpPr>
        <p:spPr bwMode="auto">
          <a:xfrm>
            <a:off x="6753200" y="2023791"/>
            <a:ext cx="2448000" cy="1689621"/>
          </a:xfrm>
          <a:prstGeom prst="rect">
            <a:avLst/>
          </a:prstGeom>
          <a:solidFill>
            <a:srgbClr val="FFFFFF"/>
          </a:solidFill>
          <a:ln>
            <a:noFill/>
          </a:ln>
        </p:spPr>
        <p:txBody>
          <a:bodyPr wrap="square" lIns="36000" tIns="360000" rIns="72000" bIns="216000">
            <a:spAutoFit/>
          </a:bodyPr>
          <a:lstStyle>
            <a:lvl1pPr marL="117475">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Aft>
                <a:spcPts val="0"/>
              </a:spcAft>
              <a:buNone/>
            </a:pPr>
            <a:r>
              <a:rPr lang="tr-TR" altLang="tr-TR" sz="2000" dirty="0">
                <a:cs typeface="Arial" panose="020B0604020202020204" pitchFamily="34" charset="0"/>
              </a:rPr>
              <a:t>Hava, toprak ve gıdaların çevresel kirlenmesi, </a:t>
            </a:r>
            <a:endParaRPr lang="tr-TR" altLang="tr-TR" sz="2000" dirty="0" smtClean="0">
              <a:cs typeface="Arial" panose="020B0604020202020204" pitchFamily="34" charset="0"/>
            </a:endParaRPr>
          </a:p>
          <a:p>
            <a:pPr algn="ctr">
              <a:spcAft>
                <a:spcPts val="0"/>
              </a:spcAft>
              <a:buNone/>
            </a:pPr>
            <a:r>
              <a:rPr lang="tr-TR" altLang="tr-TR" sz="2000" dirty="0" smtClean="0">
                <a:cs typeface="Arial" panose="020B0604020202020204" pitchFamily="34" charset="0"/>
              </a:rPr>
              <a:t>olası </a:t>
            </a:r>
            <a:r>
              <a:rPr lang="tr-TR" altLang="tr-TR" sz="2000" dirty="0">
                <a:cs typeface="Arial" panose="020B0604020202020204" pitchFamily="34" charset="0"/>
              </a:rPr>
              <a:t>dozlar</a:t>
            </a:r>
          </a:p>
        </p:txBody>
      </p:sp>
      <p:sp>
        <p:nvSpPr>
          <p:cNvPr id="29" name="Rectangle 3"/>
          <p:cNvSpPr>
            <a:spLocks noChangeArrowheads="1"/>
          </p:cNvSpPr>
          <p:nvPr/>
        </p:nvSpPr>
        <p:spPr bwMode="auto">
          <a:xfrm>
            <a:off x="5241032" y="1052736"/>
            <a:ext cx="4177606" cy="442913"/>
          </a:xfrm>
          <a:prstGeom prst="rect">
            <a:avLst/>
          </a:prstGeom>
          <a:solidFill>
            <a:srgbClr val="FFFFFF"/>
          </a:solidFill>
          <a:ln>
            <a:noFill/>
          </a:ln>
        </p:spPr>
        <p:txBody>
          <a:bodyPr wrap="square" lIns="54864" tIns="91440">
            <a:spAutoFit/>
          </a:bodyPr>
          <a:lstStyle>
            <a:lvl1pPr marL="117475">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just">
              <a:buFontTx/>
              <a:buNone/>
            </a:pPr>
            <a:r>
              <a:rPr lang="tr-TR" altLang="tr-TR" dirty="0" smtClean="0">
                <a:cs typeface="Arial" panose="020B0604020202020204" pitchFamily="34" charset="0"/>
              </a:rPr>
              <a:t>Meteoroloji ve salım verisi</a:t>
            </a:r>
            <a:endParaRPr lang="tr-TR" altLang="tr-TR" dirty="0">
              <a:cs typeface="Arial" panose="020B0604020202020204" pitchFamily="34" charset="0"/>
            </a:endParaRPr>
          </a:p>
        </p:txBody>
      </p:sp>
      <p:sp>
        <p:nvSpPr>
          <p:cNvPr id="30" name="Oval 29"/>
          <p:cNvSpPr/>
          <p:nvPr/>
        </p:nvSpPr>
        <p:spPr bwMode="auto">
          <a:xfrm>
            <a:off x="4725490" y="3501008"/>
            <a:ext cx="947590" cy="953632"/>
          </a:xfrm>
          <a:prstGeom prst="ellipse">
            <a:avLst/>
          </a:prstGeom>
          <a:solidFill>
            <a:srgbClr val="00FFFF"/>
          </a:solidFill>
          <a:ln w="9525" cap="flat" cmpd="sng" algn="ctr">
            <a:noFill/>
            <a:prstDash val="solid"/>
            <a:round/>
            <a:headEnd type="none" w="sm" len="sm"/>
            <a:tailEnd type="none" w="sm" len="sm"/>
          </a:ln>
          <a:effectLst/>
          <a:extLst/>
        </p:spPr>
        <p:txBody>
          <a:bodyPr vert="horz" wrap="square" lIns="0" tIns="36000" rIns="0" bIns="36000" numCol="1" rtlCol="0" anchor="ctr" anchorCtr="1" compatLnSpc="1">
            <a:prstTxWarp prst="textNoShape">
              <a:avLst/>
            </a:prstTxWarp>
          </a:bodyPr>
          <a:lstStyle/>
          <a:p>
            <a:pPr algn="ctr" eaLnBrk="1" hangingPunct="1"/>
            <a:r>
              <a:rPr lang="tr-TR" dirty="0" smtClean="0"/>
              <a:t>Veri</a:t>
            </a:r>
          </a:p>
          <a:p>
            <a:pPr algn="ctr" eaLnBrk="1" hangingPunct="1"/>
            <a:r>
              <a:rPr lang="tr-TR" dirty="0" smtClean="0"/>
              <a:t>tabanı</a:t>
            </a:r>
            <a:endParaRPr lang="tr-TR" dirty="0"/>
          </a:p>
        </p:txBody>
      </p:sp>
      <p:sp>
        <p:nvSpPr>
          <p:cNvPr id="31" name="Rectangle 3"/>
          <p:cNvSpPr>
            <a:spLocks noChangeArrowheads="1"/>
          </p:cNvSpPr>
          <p:nvPr/>
        </p:nvSpPr>
        <p:spPr bwMode="auto">
          <a:xfrm>
            <a:off x="964800" y="3240000"/>
            <a:ext cx="1998672" cy="2099036"/>
          </a:xfrm>
          <a:prstGeom prst="rect">
            <a:avLst/>
          </a:prstGeom>
          <a:solidFill>
            <a:srgbClr val="FFFFFF"/>
          </a:solidFill>
          <a:ln>
            <a:noFill/>
          </a:ln>
        </p:spPr>
        <p:txBody>
          <a:bodyPr wrap="square" lIns="54864" tIns="91440">
            <a:spAutoFit/>
          </a:bodyPr>
          <a:lstStyle>
            <a:lvl1pPr marL="117475">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buFontTx/>
              <a:buNone/>
            </a:pPr>
            <a:r>
              <a:rPr lang="tr-TR" altLang="tr-TR" sz="2000" dirty="0">
                <a:cs typeface="Arial" panose="020B0604020202020204" pitchFamily="34" charset="0"/>
              </a:rPr>
              <a:t>stratejilerin kademeli listesi</a:t>
            </a:r>
          </a:p>
          <a:p>
            <a:pPr>
              <a:buFontTx/>
              <a:buNone/>
            </a:pPr>
            <a:endParaRPr lang="tr-TR" altLang="tr-TR" b="1" dirty="0" smtClean="0"/>
          </a:p>
          <a:p>
            <a:pPr>
              <a:buFontTx/>
              <a:buNone/>
            </a:pPr>
            <a:endParaRPr lang="tr-TR" altLang="tr-TR" b="1" dirty="0" smtClean="0"/>
          </a:p>
          <a:p>
            <a:pPr>
              <a:buFontTx/>
              <a:buNone/>
            </a:pPr>
            <a:endParaRPr lang="tr-TR" altLang="tr-TR" b="1" dirty="0"/>
          </a:p>
        </p:txBody>
      </p:sp>
      <p:sp>
        <p:nvSpPr>
          <p:cNvPr id="32" name="Rectangle 3"/>
          <p:cNvSpPr>
            <a:spLocks noChangeArrowheads="1"/>
          </p:cNvSpPr>
          <p:nvPr/>
        </p:nvSpPr>
        <p:spPr bwMode="auto">
          <a:xfrm>
            <a:off x="931729" y="2114552"/>
            <a:ext cx="2350776" cy="1246495"/>
          </a:xfrm>
          <a:prstGeom prst="rect">
            <a:avLst/>
          </a:prstGeom>
          <a:solidFill>
            <a:srgbClr val="FFFFFF"/>
          </a:solidFill>
          <a:ln>
            <a:noFill/>
          </a:ln>
        </p:spPr>
        <p:txBody>
          <a:bodyPr wrap="square" lIns="0" tIns="91440" rIns="288000">
            <a:spAutoFit/>
          </a:bodyPr>
          <a:lstStyle>
            <a:lvl1pPr marL="117475">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buFontTx/>
              <a:buNone/>
            </a:pPr>
            <a:r>
              <a:rPr lang="tr-TR" altLang="tr-TR" sz="2000" dirty="0" smtClean="0">
                <a:cs typeface="Arial" panose="020B0604020202020204" pitchFamily="34" charset="0"/>
              </a:rPr>
              <a:t>Uzun dönemli koruyucu faaliyetlere ilişkin uygulanabilir</a:t>
            </a:r>
            <a:endParaRPr lang="tr-TR" altLang="tr-TR" sz="2000" dirty="0">
              <a:cs typeface="Arial" panose="020B0604020202020204" pitchFamily="34" charset="0"/>
            </a:endParaRPr>
          </a:p>
        </p:txBody>
      </p:sp>
      <p:sp>
        <p:nvSpPr>
          <p:cNvPr id="33" name="Oval 32"/>
          <p:cNvSpPr/>
          <p:nvPr/>
        </p:nvSpPr>
        <p:spPr bwMode="auto">
          <a:xfrm>
            <a:off x="3020400" y="3645024"/>
            <a:ext cx="1890000" cy="1890000"/>
          </a:xfrm>
          <a:prstGeom prst="ellipse">
            <a:avLst/>
          </a:prstGeom>
          <a:solidFill>
            <a:srgbClr val="8CA1D0"/>
          </a:solidFill>
          <a:ln w="9525" cap="flat" cmpd="sng" algn="ctr">
            <a:noFill/>
            <a:prstDash val="solid"/>
            <a:round/>
            <a:headEnd type="none" w="sm" len="sm"/>
            <a:tailEnd type="none" w="sm" len="sm"/>
          </a:ln>
          <a:effectLst/>
          <a:extLst/>
        </p:spPr>
        <p:txBody>
          <a:bodyPr vert="horz" wrap="square" lIns="0" tIns="36000" rIns="0" bIns="36000" numCol="1" rtlCol="0" anchor="ctr" anchorCtr="1"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tr-TR" dirty="0" smtClean="0"/>
              <a:t>Koruyucu faaliyet stratejilerinin değerlendiril-</a:t>
            </a:r>
            <a:r>
              <a:rPr lang="tr-TR" dirty="0" err="1" smtClean="0"/>
              <a:t>mesi</a:t>
            </a:r>
            <a:endParaRPr kumimoji="0" lang="tr-TR" i="0" u="none" strike="noStrike" cap="none" normalizeH="0" baseline="0" dirty="0" smtClean="0">
              <a:ln>
                <a:noFill/>
              </a:ln>
              <a:solidFill>
                <a:schemeClr val="tx1"/>
              </a:solidFill>
              <a:effectLst/>
            </a:endParaRPr>
          </a:p>
        </p:txBody>
      </p:sp>
      <p:sp>
        <p:nvSpPr>
          <p:cNvPr id="34" name="Oval 33"/>
          <p:cNvSpPr/>
          <p:nvPr/>
        </p:nvSpPr>
        <p:spPr bwMode="auto">
          <a:xfrm>
            <a:off x="4160912" y="1792800"/>
            <a:ext cx="1890000" cy="1890000"/>
          </a:xfrm>
          <a:prstGeom prst="ellipse">
            <a:avLst/>
          </a:prstGeom>
          <a:solidFill>
            <a:srgbClr val="FF9900"/>
          </a:solidFill>
          <a:ln w="9525" cap="flat" cmpd="sng" algn="ctr">
            <a:noFill/>
            <a:prstDash val="solid"/>
            <a:round/>
            <a:headEnd type="none" w="sm" len="sm"/>
            <a:tailEnd type="none" w="sm" len="sm"/>
          </a:ln>
          <a:effectLst/>
          <a:extLst/>
        </p:spPr>
        <p:txBody>
          <a:bodyPr vert="horz" wrap="square" lIns="0" tIns="36000" rIns="0" bIns="36000" numCol="1" rtlCol="0" anchor="ctr" anchorCtr="1" compatLnSpc="1">
            <a:prstTxWarp prst="textNoShape">
              <a:avLst/>
            </a:prstTxWarp>
          </a:bodyPr>
          <a:lstStyle/>
          <a:p>
            <a:pPr algn="ctr" eaLnBrk="1" hangingPunct="1"/>
            <a:r>
              <a:rPr lang="tr-TR" dirty="0"/>
              <a:t>Radyolojik durumun benzeşimi</a:t>
            </a:r>
          </a:p>
        </p:txBody>
      </p:sp>
      <p:sp>
        <p:nvSpPr>
          <p:cNvPr id="35" name="Oval 34"/>
          <p:cNvSpPr/>
          <p:nvPr/>
        </p:nvSpPr>
        <p:spPr bwMode="auto">
          <a:xfrm>
            <a:off x="5400000" y="3726000"/>
            <a:ext cx="1890000" cy="1890000"/>
          </a:xfrm>
          <a:prstGeom prst="ellipse">
            <a:avLst/>
          </a:prstGeom>
          <a:solidFill>
            <a:srgbClr val="99CC00"/>
          </a:solidFill>
          <a:ln w="9525" cap="flat" cmpd="sng" algn="ctr">
            <a:noFill/>
            <a:prstDash val="solid"/>
            <a:round/>
            <a:headEnd type="none" w="sm" len="sm"/>
            <a:tailEnd type="none" w="sm" len="sm"/>
          </a:ln>
          <a:effectLst/>
          <a:extLst/>
        </p:spPr>
        <p:txBody>
          <a:bodyPr vert="horz" wrap="square" lIns="0" tIns="36000" rIns="0" bIns="36000" numCol="1" rtlCol="0" anchor="ctr" anchorCtr="1" compatLnSpc="1">
            <a:prstTxWarp prst="textNoShape">
              <a:avLst/>
            </a:prstTxWarp>
          </a:bodyPr>
          <a:lstStyle/>
          <a:p>
            <a:pPr algn="ctr" eaLnBrk="1" hangingPunct="1"/>
            <a:r>
              <a:rPr lang="tr-TR" dirty="0"/>
              <a:t>Koruyucu faaliyetlerin ve sonuçların benzeşimi</a:t>
            </a:r>
          </a:p>
        </p:txBody>
      </p:sp>
      <p:sp>
        <p:nvSpPr>
          <p:cNvPr id="2" name="Slayt Numarası Yer Tutucusu 1"/>
          <p:cNvSpPr>
            <a:spLocks noGrp="1"/>
          </p:cNvSpPr>
          <p:nvPr>
            <p:ph type="sldNum" sz="quarter" idx="12"/>
          </p:nvPr>
        </p:nvSpPr>
        <p:spPr/>
        <p:txBody>
          <a:bodyPr/>
          <a:lstStyle/>
          <a:p>
            <a:pPr>
              <a:defRPr/>
            </a:pPr>
            <a:fld id="{581507C9-7DD5-442B-8CFD-F9D3363BED91}" type="slidenum">
              <a:rPr lang="en-GB" smtClean="0"/>
              <a:pPr>
                <a:defRPr/>
              </a:pPr>
              <a:t>10</a:t>
            </a:fld>
            <a:endParaRPr lang="en-GB"/>
          </a:p>
        </p:txBody>
      </p:sp>
    </p:spTree>
    <p:extLst>
      <p:ext uri="{BB962C8B-B14F-4D97-AF65-F5344CB8AC3E}">
        <p14:creationId xmlns:p14="http://schemas.microsoft.com/office/powerpoint/2010/main" val="29745411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909711" y="908720"/>
            <a:ext cx="8823451" cy="5863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864" tIns="91440">
            <a:spAutoFit/>
          </a:bodyPr>
          <a:lstStyle>
            <a:lvl1pPr marL="438150" indent="-319088">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0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just">
              <a:lnSpc>
                <a:spcPct val="100000"/>
              </a:lnSpc>
              <a:spcAft>
                <a:spcPts val="600"/>
              </a:spcAft>
              <a:defRPr/>
            </a:pPr>
            <a:r>
              <a:rPr lang="tr-TR" dirty="0"/>
              <a:t>2012 yılında JRODOS sisteminin Türkiye Atom Enerjisi Kurumu’nda (TAEK) kullanımına yönelik </a:t>
            </a:r>
            <a:r>
              <a:rPr lang="tr-TR" dirty="0" err="1"/>
              <a:t>Karlsruhe</a:t>
            </a:r>
            <a:r>
              <a:rPr lang="tr-TR" dirty="0"/>
              <a:t> Teknoloji Enstitüsü ile anlaşma yapılmıştır. </a:t>
            </a:r>
            <a:r>
              <a:rPr lang="tr-TR" dirty="0" smtClean="0"/>
              <a:t>2015 </a:t>
            </a:r>
            <a:r>
              <a:rPr lang="tr-TR" dirty="0"/>
              <a:t>yılında sistemin TAEK’te kullanımına yönelik çalışmalara hız kazandırılmıştır. </a:t>
            </a:r>
            <a:endParaRPr lang="tr-TR" dirty="0" smtClean="0"/>
          </a:p>
          <a:p>
            <a:pPr algn="just">
              <a:lnSpc>
                <a:spcPct val="100000"/>
              </a:lnSpc>
              <a:spcAft>
                <a:spcPts val="600"/>
              </a:spcAft>
              <a:defRPr/>
            </a:pPr>
            <a:r>
              <a:rPr lang="tr-TR" dirty="0" smtClean="0">
                <a:solidFill>
                  <a:schemeClr val="bg2">
                    <a:lumMod val="60000"/>
                    <a:lumOff val="40000"/>
                  </a:schemeClr>
                </a:solidFill>
              </a:rPr>
              <a:t>Gelinen </a:t>
            </a:r>
            <a:r>
              <a:rPr lang="tr-TR" dirty="0">
                <a:solidFill>
                  <a:schemeClr val="bg2">
                    <a:lumMod val="60000"/>
                    <a:lumOff val="40000"/>
                  </a:schemeClr>
                </a:solidFill>
              </a:rPr>
              <a:t>noktada, JRODOS ile dünyanın herhangi bir yerinde meydana gelebilecek bir nükleer reaktör kazasının erken safhaları için küresel meteorolojik veri kullanılarak hesaplama yapılabilmektedir.</a:t>
            </a:r>
            <a:r>
              <a:rPr lang="tr-TR" dirty="0"/>
              <a:t> </a:t>
            </a:r>
            <a:endParaRPr lang="tr-TR" dirty="0" smtClean="0"/>
          </a:p>
          <a:p>
            <a:pPr algn="just">
              <a:lnSpc>
                <a:spcPct val="100000"/>
              </a:lnSpc>
              <a:spcAft>
                <a:spcPts val="600"/>
              </a:spcAft>
              <a:defRPr/>
            </a:pPr>
            <a:r>
              <a:rPr lang="tr-TR" dirty="0" smtClean="0"/>
              <a:t>Sistemin </a:t>
            </a:r>
            <a:r>
              <a:rPr lang="tr-TR" dirty="0"/>
              <a:t>acil durumların uzun döneminde kullanılabilmesine yönelik çalışmanın bir yıl içinde tamamlanması öngörülmektedir</a:t>
            </a:r>
            <a:r>
              <a:rPr lang="tr-TR" dirty="0" smtClean="0"/>
              <a:t>.</a:t>
            </a:r>
          </a:p>
          <a:p>
            <a:pPr algn="just">
              <a:lnSpc>
                <a:spcPct val="100000"/>
              </a:lnSpc>
              <a:spcAft>
                <a:spcPts val="600"/>
              </a:spcAft>
              <a:defRPr/>
            </a:pPr>
            <a:r>
              <a:rPr lang="tr-TR" dirty="0" smtClean="0">
                <a:solidFill>
                  <a:schemeClr val="bg2">
                    <a:lumMod val="60000"/>
                    <a:lumOff val="40000"/>
                  </a:schemeClr>
                </a:solidFill>
              </a:rPr>
              <a:t>Ayrıca, ülkemizde yürütülen nükleer santral lisanslama </a:t>
            </a:r>
            <a:r>
              <a:rPr lang="tr-TR" dirty="0">
                <a:solidFill>
                  <a:schemeClr val="bg2">
                    <a:lumMod val="60000"/>
                    <a:lumOff val="40000"/>
                  </a:schemeClr>
                </a:solidFill>
              </a:rPr>
              <a:t>projelerinde </a:t>
            </a:r>
            <a:r>
              <a:rPr lang="tr-TR" dirty="0" err="1" smtClean="0">
                <a:solidFill>
                  <a:schemeClr val="bg2">
                    <a:lumMod val="60000"/>
                    <a:lumOff val="40000"/>
                  </a:schemeClr>
                </a:solidFill>
              </a:rPr>
              <a:t>JRODOS’un</a:t>
            </a:r>
            <a:r>
              <a:rPr lang="tr-TR" dirty="0" smtClean="0">
                <a:solidFill>
                  <a:schemeClr val="bg2">
                    <a:lumMod val="60000"/>
                    <a:lumOff val="40000"/>
                  </a:schemeClr>
                </a:solidFill>
              </a:rPr>
              <a:t> bağımsız analizler için kullanılmasına yönelik çalışma başlatılmıştır.</a:t>
            </a:r>
          </a:p>
          <a:p>
            <a:pPr algn="just">
              <a:lnSpc>
                <a:spcPct val="100000"/>
              </a:lnSpc>
              <a:spcAft>
                <a:spcPts val="600"/>
              </a:spcAft>
              <a:defRPr/>
            </a:pPr>
            <a:r>
              <a:rPr lang="tr-TR" dirty="0" smtClean="0"/>
              <a:t>JRODOS ile elde edilen sonuçların </a:t>
            </a:r>
            <a:r>
              <a:rPr lang="tr-TR" dirty="0" err="1" smtClean="0"/>
              <a:t>AFAD’ın</a:t>
            </a:r>
            <a:r>
              <a:rPr lang="tr-TR" dirty="0" smtClean="0"/>
              <a:t> Afet Yönetim ve Karar Destek Sistemi’ne (</a:t>
            </a:r>
            <a:r>
              <a:rPr lang="tr-TR" b="1" dirty="0" smtClean="0"/>
              <a:t>AYDES</a:t>
            </a:r>
            <a:r>
              <a:rPr lang="tr-TR" dirty="0" smtClean="0"/>
              <a:t>) ayrı katmanlar halinde gönderilmesine yönelik çalışma başlatılmıştır.</a:t>
            </a:r>
            <a:endParaRPr lang="tr-TR" dirty="0"/>
          </a:p>
        </p:txBody>
      </p:sp>
      <p:sp>
        <p:nvSpPr>
          <p:cNvPr id="15363" name="Rectangle 5"/>
          <p:cNvSpPr>
            <a:spLocks noChangeArrowheads="1"/>
          </p:cNvSpPr>
          <p:nvPr/>
        </p:nvSpPr>
        <p:spPr bwMode="auto">
          <a:xfrm>
            <a:off x="937347" y="188640"/>
            <a:ext cx="879581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Aft>
                <a:spcPct val="50000"/>
              </a:spcAft>
              <a:buClr>
                <a:srgbClr val="FF9900"/>
              </a:buClr>
              <a:buChar char="•"/>
              <a:defRPr sz="2200">
                <a:solidFill>
                  <a:schemeClr val="tx1"/>
                </a:solidFill>
                <a:latin typeface="Arial" panose="020B0604020202020204" pitchFamily="34" charset="0"/>
              </a:defRPr>
            </a:lvl1pPr>
            <a:lvl2pPr marL="742950" indent="-2984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Aft>
                <a:spcPct val="0"/>
              </a:spcAft>
              <a:buClrTx/>
              <a:buFontTx/>
              <a:buNone/>
            </a:pPr>
            <a:r>
              <a:rPr lang="tr-TR" altLang="en-US" sz="2400" dirty="0" err="1">
                <a:solidFill>
                  <a:srgbClr val="FF6600"/>
                </a:solidFill>
              </a:rPr>
              <a:t>JRODOS’un</a:t>
            </a:r>
            <a:r>
              <a:rPr lang="tr-TR" altLang="en-US" sz="2400" dirty="0">
                <a:solidFill>
                  <a:srgbClr val="FF6600"/>
                </a:solidFill>
              </a:rPr>
              <a:t> kullanımına ve ülke koşullarına adaptasyonuna yönelik yürütülen çalışmalar</a:t>
            </a:r>
          </a:p>
        </p:txBody>
      </p:sp>
      <p:sp>
        <p:nvSpPr>
          <p:cNvPr id="3" name="Slayt Numarası Yer Tutucusu 2"/>
          <p:cNvSpPr>
            <a:spLocks noGrp="1"/>
          </p:cNvSpPr>
          <p:nvPr>
            <p:ph type="sldNum" sz="quarter" idx="12"/>
          </p:nvPr>
        </p:nvSpPr>
        <p:spPr/>
        <p:txBody>
          <a:bodyPr/>
          <a:lstStyle/>
          <a:p>
            <a:pPr>
              <a:defRPr/>
            </a:pPr>
            <a:fld id="{581507C9-7DD5-442B-8CFD-F9D3363BED91}" type="slidenum">
              <a:rPr lang="en-GB" smtClean="0"/>
              <a:pPr>
                <a:defRPr/>
              </a:pPr>
              <a:t>11</a:t>
            </a:fld>
            <a:endParaRPr lang="en-GB"/>
          </a:p>
        </p:txBody>
      </p:sp>
    </p:spTree>
    <p:extLst>
      <p:ext uri="{BB962C8B-B14F-4D97-AF65-F5344CB8AC3E}">
        <p14:creationId xmlns:p14="http://schemas.microsoft.com/office/powerpoint/2010/main" val="76710065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910783" y="764704"/>
            <a:ext cx="8435776" cy="6068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864" tIns="91440">
            <a:spAutoFit/>
          </a:bodyPr>
          <a:lstStyle>
            <a:lvl1pPr marL="438150" indent="-319088">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0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just">
              <a:lnSpc>
                <a:spcPct val="100000"/>
              </a:lnSpc>
              <a:spcAft>
                <a:spcPts val="600"/>
              </a:spcAft>
              <a:defRPr/>
            </a:pPr>
            <a:r>
              <a:rPr lang="tr-TR" dirty="0" smtClean="0"/>
              <a:t>2018 yılının ilk çeyreğinde, Ermenistan’daki </a:t>
            </a:r>
            <a:r>
              <a:rPr lang="tr-TR" dirty="0" err="1" smtClean="0"/>
              <a:t>Metsamor</a:t>
            </a:r>
            <a:r>
              <a:rPr lang="tr-TR" dirty="0" smtClean="0"/>
              <a:t> Nükleer Santrali’nde meydana gelebilecek bir ağır kazanın kurgulandığı bir tam kapsamlı tatbikatın Ankara ve Iğdır illerinde gerçekleştirilmesi planlanmaktadır.</a:t>
            </a:r>
          </a:p>
          <a:p>
            <a:pPr algn="just">
              <a:lnSpc>
                <a:spcPct val="100000"/>
              </a:lnSpc>
              <a:spcAft>
                <a:spcPts val="600"/>
              </a:spcAft>
              <a:defRPr/>
            </a:pPr>
            <a:r>
              <a:rPr lang="tr-TR" dirty="0" smtClean="0"/>
              <a:t>Gerekli hazırlıkların yapılabilmesi için AFAD ve TAEK’in işbirliği ile bir çalışma grubu oluşturulmuştur.</a:t>
            </a:r>
          </a:p>
          <a:p>
            <a:pPr algn="just">
              <a:lnSpc>
                <a:spcPct val="100000"/>
              </a:lnSpc>
              <a:spcAft>
                <a:spcPts val="600"/>
              </a:spcAft>
              <a:defRPr/>
            </a:pPr>
            <a:r>
              <a:rPr lang="tr-TR" dirty="0" smtClean="0"/>
              <a:t>Tatbikata hazırlık kapsamında Iğdır ve Ankara’da bölgesel ve ulusal düzeyde </a:t>
            </a:r>
            <a:r>
              <a:rPr lang="tr-TR" dirty="0" err="1" smtClean="0"/>
              <a:t>çalıştaylar</a:t>
            </a:r>
            <a:r>
              <a:rPr lang="tr-TR" dirty="0" smtClean="0"/>
              <a:t> ve </a:t>
            </a:r>
            <a:r>
              <a:rPr lang="tr-TR" dirty="0" err="1" smtClean="0"/>
              <a:t>masabaşı</a:t>
            </a:r>
            <a:r>
              <a:rPr lang="tr-TR" dirty="0" smtClean="0"/>
              <a:t> tatbikatları düzenlenmiştir.</a:t>
            </a:r>
          </a:p>
          <a:p>
            <a:pPr algn="just">
              <a:lnSpc>
                <a:spcPct val="100000"/>
              </a:lnSpc>
              <a:spcAft>
                <a:spcPts val="600"/>
              </a:spcAft>
              <a:defRPr/>
            </a:pPr>
            <a:r>
              <a:rPr lang="tr-TR" dirty="0" smtClean="0"/>
              <a:t>Iğdır ilinde halkı bilgilendirme faaliyetleri yürütülmüştür.</a:t>
            </a:r>
          </a:p>
          <a:p>
            <a:pPr algn="just">
              <a:lnSpc>
                <a:spcPct val="100000"/>
              </a:lnSpc>
              <a:spcAft>
                <a:spcPts val="600"/>
              </a:spcAft>
              <a:defRPr/>
            </a:pPr>
            <a:r>
              <a:rPr lang="tr-TR" dirty="0" smtClean="0"/>
              <a:t>Ayrıca </a:t>
            </a:r>
            <a:r>
              <a:rPr lang="tr-TR" dirty="0" err="1" smtClean="0"/>
              <a:t>Metsamor</a:t>
            </a:r>
            <a:r>
              <a:rPr lang="tr-TR" dirty="0" smtClean="0"/>
              <a:t> </a:t>
            </a:r>
            <a:r>
              <a:rPr lang="tr-TR" dirty="0" err="1" smtClean="0"/>
              <a:t>NGS’nin</a:t>
            </a:r>
            <a:r>
              <a:rPr lang="tr-TR" dirty="0" smtClean="0"/>
              <a:t> </a:t>
            </a:r>
            <a:r>
              <a:rPr lang="tr-TR" dirty="0" err="1" smtClean="0"/>
              <a:t>APB’si</a:t>
            </a:r>
            <a:r>
              <a:rPr lang="tr-TR" dirty="0" smtClean="0"/>
              <a:t> (yaklaşık 20 km yarıçaplı alan) içinde kaldığı değerlendirilen köylerdeki hanelere iyot tabletleri ve bilgilendirme dokümanları dağıtılmıştır.</a:t>
            </a:r>
          </a:p>
          <a:p>
            <a:pPr algn="just">
              <a:lnSpc>
                <a:spcPct val="100000"/>
              </a:lnSpc>
              <a:spcAft>
                <a:spcPts val="0"/>
              </a:spcAft>
              <a:defRPr/>
            </a:pPr>
            <a:r>
              <a:rPr lang="tr-TR" dirty="0" smtClean="0"/>
              <a:t>Tatbikatın senaryosu ve tatbikatın gerçekleştirilmesinde esas alınacak </a:t>
            </a:r>
            <a:r>
              <a:rPr lang="tr-TR" b="1" dirty="0" smtClean="0"/>
              <a:t>tatbikat el kitabı </a:t>
            </a:r>
            <a:r>
              <a:rPr lang="tr-TR" i="1" dirty="0" smtClean="0"/>
              <a:t>(</a:t>
            </a:r>
            <a:r>
              <a:rPr lang="tr-TR" i="1" dirty="0" err="1" smtClean="0"/>
              <a:t>exercise</a:t>
            </a:r>
            <a:r>
              <a:rPr lang="tr-TR" i="1" dirty="0" smtClean="0"/>
              <a:t> </a:t>
            </a:r>
            <a:r>
              <a:rPr lang="tr-TR" i="1" dirty="0" err="1" smtClean="0"/>
              <a:t>manual</a:t>
            </a:r>
            <a:r>
              <a:rPr lang="tr-TR" i="1" dirty="0" smtClean="0"/>
              <a:t>)</a:t>
            </a:r>
            <a:r>
              <a:rPr lang="tr-TR" b="1" dirty="0" smtClean="0"/>
              <a:t> </a:t>
            </a:r>
            <a:r>
              <a:rPr lang="tr-TR" dirty="0" smtClean="0"/>
              <a:t>TAEK tarafından hazırlanmıştır.</a:t>
            </a:r>
            <a:endParaRPr lang="tr-TR" dirty="0"/>
          </a:p>
        </p:txBody>
      </p:sp>
      <p:sp>
        <p:nvSpPr>
          <p:cNvPr id="15363" name="Rectangle 5"/>
          <p:cNvSpPr>
            <a:spLocks noChangeArrowheads="1"/>
          </p:cNvSpPr>
          <p:nvPr/>
        </p:nvSpPr>
        <p:spPr bwMode="auto">
          <a:xfrm>
            <a:off x="937347" y="44624"/>
            <a:ext cx="879581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Aft>
                <a:spcPct val="50000"/>
              </a:spcAft>
              <a:buClr>
                <a:srgbClr val="FF9900"/>
              </a:buClr>
              <a:buChar char="•"/>
              <a:defRPr sz="2200">
                <a:solidFill>
                  <a:schemeClr val="tx1"/>
                </a:solidFill>
                <a:latin typeface="Arial" panose="020B0604020202020204" pitchFamily="34" charset="0"/>
              </a:defRPr>
            </a:lvl1pPr>
            <a:lvl2pPr marL="742950" indent="-2984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Aft>
                <a:spcPct val="0"/>
              </a:spcAft>
              <a:buClrTx/>
              <a:buFontTx/>
              <a:buNone/>
            </a:pPr>
            <a:r>
              <a:rPr lang="tr-TR" altLang="en-US" sz="2400" dirty="0">
                <a:solidFill>
                  <a:srgbClr val="FF6600"/>
                </a:solidFill>
              </a:rPr>
              <a:t>Tam kapsamlı (</a:t>
            </a:r>
            <a:r>
              <a:rPr lang="tr-TR" altLang="en-US" sz="2400" dirty="0" err="1">
                <a:solidFill>
                  <a:srgbClr val="FF6600"/>
                </a:solidFill>
              </a:rPr>
              <a:t>full-scale</a:t>
            </a:r>
            <a:r>
              <a:rPr lang="tr-TR" altLang="en-US" sz="2400" dirty="0">
                <a:solidFill>
                  <a:srgbClr val="FF6600"/>
                </a:solidFill>
              </a:rPr>
              <a:t>) Iğdır </a:t>
            </a:r>
            <a:r>
              <a:rPr lang="tr-TR" altLang="en-US" sz="2400" dirty="0" err="1">
                <a:solidFill>
                  <a:srgbClr val="FF6600"/>
                </a:solidFill>
              </a:rPr>
              <a:t>Tatbikatı’nın</a:t>
            </a:r>
            <a:r>
              <a:rPr lang="tr-TR" altLang="en-US" sz="2400" dirty="0">
                <a:solidFill>
                  <a:srgbClr val="FF6600"/>
                </a:solidFill>
              </a:rPr>
              <a:t> hazırlanmasında </a:t>
            </a:r>
            <a:r>
              <a:rPr lang="tr-TR" altLang="en-US" sz="2400" dirty="0" err="1">
                <a:solidFill>
                  <a:srgbClr val="FF6600"/>
                </a:solidFill>
              </a:rPr>
              <a:t>JRODOS’un</a:t>
            </a:r>
            <a:r>
              <a:rPr lang="tr-TR" altLang="en-US" sz="2400" dirty="0">
                <a:solidFill>
                  <a:srgbClr val="FF6600"/>
                </a:solidFill>
              </a:rPr>
              <a:t> kullanımı</a:t>
            </a:r>
          </a:p>
        </p:txBody>
      </p:sp>
      <p:sp>
        <p:nvSpPr>
          <p:cNvPr id="3" name="Slayt Numarası Yer Tutucusu 2"/>
          <p:cNvSpPr>
            <a:spLocks noGrp="1"/>
          </p:cNvSpPr>
          <p:nvPr>
            <p:ph type="sldNum" sz="quarter" idx="12"/>
          </p:nvPr>
        </p:nvSpPr>
        <p:spPr/>
        <p:txBody>
          <a:bodyPr/>
          <a:lstStyle/>
          <a:p>
            <a:pPr>
              <a:defRPr/>
            </a:pPr>
            <a:fld id="{581507C9-7DD5-442B-8CFD-F9D3363BED91}" type="slidenum">
              <a:rPr lang="en-GB" smtClean="0"/>
              <a:pPr>
                <a:defRPr/>
              </a:pPr>
              <a:t>12</a:t>
            </a:fld>
            <a:endParaRPr lang="en-GB"/>
          </a:p>
        </p:txBody>
      </p:sp>
    </p:spTree>
    <p:extLst>
      <p:ext uri="{BB962C8B-B14F-4D97-AF65-F5344CB8AC3E}">
        <p14:creationId xmlns:p14="http://schemas.microsoft.com/office/powerpoint/2010/main" val="29197390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910783" y="946704"/>
            <a:ext cx="8435776" cy="5124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864" tIns="91440">
            <a:spAutoFit/>
          </a:bodyPr>
          <a:lstStyle>
            <a:lvl1pPr marL="438150" indent="-319088">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0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just">
              <a:lnSpc>
                <a:spcPct val="100000"/>
              </a:lnSpc>
              <a:spcAft>
                <a:spcPts val="1200"/>
              </a:spcAft>
              <a:defRPr/>
            </a:pPr>
            <a:r>
              <a:rPr lang="tr-TR" dirty="0" smtClean="0"/>
              <a:t>Senaryo ve tatbikat el kitabının hazırlanması sürecinde, </a:t>
            </a:r>
            <a:r>
              <a:rPr lang="tr-TR" dirty="0" err="1" smtClean="0"/>
              <a:t>Metsamor</a:t>
            </a:r>
            <a:r>
              <a:rPr lang="tr-TR" dirty="0" smtClean="0"/>
              <a:t> </a:t>
            </a:r>
            <a:r>
              <a:rPr lang="tr-TR" dirty="0" err="1" smtClean="0"/>
              <a:t>NGS’den</a:t>
            </a:r>
            <a:r>
              <a:rPr lang="tr-TR" dirty="0" smtClean="0"/>
              <a:t> atmosfere salınabilecek radyoaktif maddelerin çevrede dağılımının değerlendirilmesinde ve kirlilik haritalarının oluşturulmasında JRODOS sistemi kullanılmıştır.</a:t>
            </a:r>
          </a:p>
          <a:p>
            <a:pPr algn="just">
              <a:lnSpc>
                <a:spcPct val="100000"/>
              </a:lnSpc>
              <a:spcAft>
                <a:spcPts val="1200"/>
              </a:spcAft>
              <a:defRPr/>
            </a:pPr>
            <a:r>
              <a:rPr lang="tr-TR" dirty="0" smtClean="0"/>
              <a:t>Kirlilik haritalarının oluşturulmasına ve radyolojik ölçüm sonuçlarının ve havadaki radyoaktif maddelerin farklı bölgelere ulaşma zamanının belirlenmesine yönelik yapılan benzeşimlerde </a:t>
            </a:r>
            <a:r>
              <a:rPr lang="tr-TR" i="1" dirty="0"/>
              <a:t>(</a:t>
            </a:r>
            <a:r>
              <a:rPr lang="tr-TR" i="1" dirty="0" err="1"/>
              <a:t>simulations</a:t>
            </a:r>
            <a:r>
              <a:rPr lang="tr-TR" i="1" dirty="0" smtClean="0"/>
              <a:t>)</a:t>
            </a:r>
            <a:r>
              <a:rPr lang="tr-TR" dirty="0" smtClean="0"/>
              <a:t>;</a:t>
            </a:r>
          </a:p>
          <a:p>
            <a:pPr lvl="1" algn="just">
              <a:defRPr/>
            </a:pPr>
            <a:r>
              <a:rPr lang="tr-TR" dirty="0" err="1" smtClean="0"/>
              <a:t>NOMADS’tan</a:t>
            </a:r>
            <a:r>
              <a:rPr lang="tr-TR" baseline="30000" dirty="0" smtClean="0"/>
              <a:t>*</a:t>
            </a:r>
            <a:r>
              <a:rPr lang="tr-TR" dirty="0" smtClean="0"/>
              <a:t> alınan küresel </a:t>
            </a:r>
            <a:r>
              <a:rPr lang="tr-TR" dirty="0" smtClean="0">
                <a:solidFill>
                  <a:srgbClr val="FF0000"/>
                </a:solidFill>
              </a:rPr>
              <a:t>«</a:t>
            </a:r>
            <a:r>
              <a:rPr lang="tr-TR" dirty="0" err="1" smtClean="0">
                <a:solidFill>
                  <a:srgbClr val="FF0000"/>
                </a:solidFill>
              </a:rPr>
              <a:t>reanalysis</a:t>
            </a:r>
            <a:r>
              <a:rPr lang="tr-TR" dirty="0" smtClean="0">
                <a:solidFill>
                  <a:srgbClr val="FF0000"/>
                </a:solidFill>
              </a:rPr>
              <a:t>» </a:t>
            </a:r>
            <a:r>
              <a:rPr lang="tr-TR" dirty="0" smtClean="0"/>
              <a:t>meteorolojik verileri kullanılmıştır;</a:t>
            </a:r>
          </a:p>
          <a:p>
            <a:pPr lvl="1" algn="just">
              <a:defRPr/>
            </a:pPr>
            <a:r>
              <a:rPr lang="tr-TR" dirty="0" smtClean="0"/>
              <a:t>Salınabilecek radyoaktif maddeler için «kaynak terimi» </a:t>
            </a:r>
            <a:r>
              <a:rPr lang="tr-TR" i="1" dirty="0" smtClean="0"/>
              <a:t>(</a:t>
            </a:r>
            <a:r>
              <a:rPr lang="tr-TR" i="1" dirty="0" err="1" smtClean="0"/>
              <a:t>source</a:t>
            </a:r>
            <a:r>
              <a:rPr lang="tr-TR" i="1" dirty="0" smtClean="0"/>
              <a:t> </a:t>
            </a:r>
            <a:r>
              <a:rPr lang="tr-TR" i="1" dirty="0" err="1" smtClean="0"/>
              <a:t>term</a:t>
            </a:r>
            <a:r>
              <a:rPr lang="tr-TR" i="1" dirty="0" smtClean="0"/>
              <a:t>), </a:t>
            </a:r>
            <a:r>
              <a:rPr lang="tr-TR" dirty="0" smtClean="0"/>
              <a:t>2017 yılında UAEA </a:t>
            </a:r>
            <a:r>
              <a:rPr lang="tr-TR" i="1" dirty="0" smtClean="0"/>
              <a:t>(IAEA) </a:t>
            </a:r>
            <a:r>
              <a:rPr lang="tr-TR" dirty="0" smtClean="0"/>
              <a:t>tarafından düzenlenen </a:t>
            </a:r>
            <a:r>
              <a:rPr lang="tr-TR" dirty="0" err="1" smtClean="0"/>
              <a:t>Convex</a:t>
            </a:r>
            <a:r>
              <a:rPr lang="tr-TR" dirty="0" smtClean="0"/>
              <a:t> 3 tatbikatında Macaristan tarafından PAKS NGS için verilen kaynak terimi kullanılmıştır.</a:t>
            </a:r>
            <a:endParaRPr lang="tr-TR" dirty="0"/>
          </a:p>
        </p:txBody>
      </p:sp>
      <p:sp>
        <p:nvSpPr>
          <p:cNvPr id="15363" name="Rectangle 5"/>
          <p:cNvSpPr>
            <a:spLocks noChangeArrowheads="1"/>
          </p:cNvSpPr>
          <p:nvPr/>
        </p:nvSpPr>
        <p:spPr bwMode="auto">
          <a:xfrm>
            <a:off x="937347" y="188640"/>
            <a:ext cx="879581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Aft>
                <a:spcPct val="50000"/>
              </a:spcAft>
              <a:buClr>
                <a:srgbClr val="FF9900"/>
              </a:buClr>
              <a:buChar char="•"/>
              <a:defRPr sz="2200">
                <a:solidFill>
                  <a:schemeClr val="tx1"/>
                </a:solidFill>
                <a:latin typeface="Arial" panose="020B0604020202020204" pitchFamily="34" charset="0"/>
              </a:defRPr>
            </a:lvl1pPr>
            <a:lvl2pPr marL="742950" indent="-2984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Aft>
                <a:spcPct val="0"/>
              </a:spcAft>
              <a:buClrTx/>
              <a:buFontTx/>
              <a:buNone/>
            </a:pPr>
            <a:r>
              <a:rPr lang="tr-TR" altLang="en-US" sz="2400" dirty="0">
                <a:solidFill>
                  <a:srgbClr val="FF6600"/>
                </a:solidFill>
              </a:rPr>
              <a:t>Tam kapsamlı (</a:t>
            </a:r>
            <a:r>
              <a:rPr lang="tr-TR" altLang="en-US" sz="2400" dirty="0" err="1">
                <a:solidFill>
                  <a:srgbClr val="FF6600"/>
                </a:solidFill>
              </a:rPr>
              <a:t>full-scale</a:t>
            </a:r>
            <a:r>
              <a:rPr lang="tr-TR" altLang="en-US" sz="2400" dirty="0">
                <a:solidFill>
                  <a:srgbClr val="FF6600"/>
                </a:solidFill>
              </a:rPr>
              <a:t>) Iğdır </a:t>
            </a:r>
            <a:r>
              <a:rPr lang="tr-TR" altLang="en-US" sz="2400" dirty="0" err="1">
                <a:solidFill>
                  <a:srgbClr val="FF6600"/>
                </a:solidFill>
              </a:rPr>
              <a:t>Tatbikatı’nın</a:t>
            </a:r>
            <a:r>
              <a:rPr lang="tr-TR" altLang="en-US" sz="2400" dirty="0">
                <a:solidFill>
                  <a:srgbClr val="FF6600"/>
                </a:solidFill>
              </a:rPr>
              <a:t> hazırlanmasında </a:t>
            </a:r>
            <a:r>
              <a:rPr lang="tr-TR" altLang="en-US" sz="2400" dirty="0" err="1">
                <a:solidFill>
                  <a:srgbClr val="FF6600"/>
                </a:solidFill>
              </a:rPr>
              <a:t>JRODOS’un</a:t>
            </a:r>
            <a:r>
              <a:rPr lang="tr-TR" altLang="en-US" sz="2400" dirty="0">
                <a:solidFill>
                  <a:srgbClr val="FF6600"/>
                </a:solidFill>
              </a:rPr>
              <a:t> </a:t>
            </a:r>
            <a:r>
              <a:rPr lang="tr-TR" altLang="en-US" sz="2400" dirty="0" smtClean="0">
                <a:solidFill>
                  <a:srgbClr val="FF6600"/>
                </a:solidFill>
              </a:rPr>
              <a:t>kullanımı </a:t>
            </a:r>
            <a:r>
              <a:rPr lang="tr-TR" altLang="en-US" sz="2000" dirty="0" smtClean="0">
                <a:solidFill>
                  <a:srgbClr val="FF6600"/>
                </a:solidFill>
              </a:rPr>
              <a:t>(devam)</a:t>
            </a:r>
            <a:endParaRPr lang="tr-TR" altLang="en-US" sz="2000" dirty="0">
              <a:solidFill>
                <a:srgbClr val="FF6600"/>
              </a:solidFill>
            </a:endParaRPr>
          </a:p>
        </p:txBody>
      </p:sp>
      <p:sp>
        <p:nvSpPr>
          <p:cNvPr id="3" name="Slayt Numarası Yer Tutucusu 2"/>
          <p:cNvSpPr>
            <a:spLocks noGrp="1"/>
          </p:cNvSpPr>
          <p:nvPr>
            <p:ph type="sldNum" sz="quarter" idx="12"/>
          </p:nvPr>
        </p:nvSpPr>
        <p:spPr/>
        <p:txBody>
          <a:bodyPr/>
          <a:lstStyle/>
          <a:p>
            <a:pPr>
              <a:defRPr/>
            </a:pPr>
            <a:fld id="{581507C9-7DD5-442B-8CFD-F9D3363BED91}" type="slidenum">
              <a:rPr lang="en-GB" smtClean="0"/>
              <a:pPr>
                <a:defRPr/>
              </a:pPr>
              <a:t>13</a:t>
            </a:fld>
            <a:endParaRPr lang="en-GB"/>
          </a:p>
        </p:txBody>
      </p:sp>
      <p:sp>
        <p:nvSpPr>
          <p:cNvPr id="4" name="Dikdörtgen 3"/>
          <p:cNvSpPr/>
          <p:nvPr/>
        </p:nvSpPr>
        <p:spPr>
          <a:xfrm>
            <a:off x="910783" y="6176675"/>
            <a:ext cx="7678277" cy="584775"/>
          </a:xfrm>
          <a:prstGeom prst="rect">
            <a:avLst/>
          </a:prstGeom>
        </p:spPr>
        <p:txBody>
          <a:bodyPr wrap="square">
            <a:spAutoFit/>
          </a:bodyPr>
          <a:lstStyle/>
          <a:p>
            <a:r>
              <a:rPr lang="tr-TR" sz="1600" baseline="30000" dirty="0" smtClean="0"/>
              <a:t>* </a:t>
            </a:r>
            <a:r>
              <a:rPr lang="tr-TR" sz="1600" dirty="0" smtClean="0"/>
              <a:t>NOMADS: </a:t>
            </a:r>
            <a:r>
              <a:rPr lang="en-US" sz="1600" dirty="0" smtClean="0"/>
              <a:t>NOAA </a:t>
            </a:r>
            <a:r>
              <a:rPr lang="en-US" sz="1600" dirty="0"/>
              <a:t>Operational Model Archive and Distribution System</a:t>
            </a:r>
          </a:p>
          <a:p>
            <a:r>
              <a:rPr lang="tr-TR" sz="1600" dirty="0" smtClean="0"/>
              <a:t>  </a:t>
            </a:r>
            <a:r>
              <a:rPr lang="en-US" sz="1600" dirty="0" smtClean="0"/>
              <a:t>NOAA</a:t>
            </a:r>
            <a:r>
              <a:rPr lang="en-US" sz="1600" dirty="0"/>
              <a:t>: National Oceanic and Atmospheric Administration </a:t>
            </a:r>
          </a:p>
        </p:txBody>
      </p:sp>
    </p:spTree>
    <p:extLst>
      <p:ext uri="{BB962C8B-B14F-4D97-AF65-F5344CB8AC3E}">
        <p14:creationId xmlns:p14="http://schemas.microsoft.com/office/powerpoint/2010/main" val="36091939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063183" y="4497496"/>
            <a:ext cx="8435776" cy="1357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864" tIns="91440">
            <a:spAutoFit/>
          </a:bodyPr>
          <a:lstStyle>
            <a:lvl1pPr marL="438150" indent="-319088">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0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just">
              <a:defRPr/>
            </a:pPr>
            <a:r>
              <a:rPr lang="tr-TR" dirty="0" smtClean="0"/>
              <a:t>Kazanın radyolojik etkileri açısından, dağılım koşullarının fazla ideal ya da aşırı derecede kötü olmadığı günün belirlenmesi için 2016 ve 2017 yıllarının Eylül ayları arasındaki zaman için atmosferik ve doz dağılımı simülasyonları yapılmıştır.</a:t>
            </a:r>
          </a:p>
        </p:txBody>
      </p:sp>
      <p:sp>
        <p:nvSpPr>
          <p:cNvPr id="15363" name="Rectangle 5"/>
          <p:cNvSpPr>
            <a:spLocks noChangeArrowheads="1"/>
          </p:cNvSpPr>
          <p:nvPr/>
        </p:nvSpPr>
        <p:spPr bwMode="auto">
          <a:xfrm>
            <a:off x="937347" y="188640"/>
            <a:ext cx="879581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Aft>
                <a:spcPct val="50000"/>
              </a:spcAft>
              <a:buClr>
                <a:srgbClr val="FF9900"/>
              </a:buClr>
              <a:buChar char="•"/>
              <a:defRPr sz="2200">
                <a:solidFill>
                  <a:schemeClr val="tx1"/>
                </a:solidFill>
                <a:latin typeface="Arial" panose="020B0604020202020204" pitchFamily="34" charset="0"/>
              </a:defRPr>
            </a:lvl1pPr>
            <a:lvl2pPr marL="742950" indent="-2984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Aft>
                <a:spcPct val="0"/>
              </a:spcAft>
              <a:buClrTx/>
              <a:buFontTx/>
              <a:buNone/>
            </a:pPr>
            <a:r>
              <a:rPr lang="tr-TR" altLang="en-US" sz="2400" dirty="0">
                <a:solidFill>
                  <a:srgbClr val="FF6600"/>
                </a:solidFill>
              </a:rPr>
              <a:t>Tam kapsamlı (</a:t>
            </a:r>
            <a:r>
              <a:rPr lang="tr-TR" altLang="en-US" sz="2400" dirty="0" err="1">
                <a:solidFill>
                  <a:srgbClr val="FF6600"/>
                </a:solidFill>
              </a:rPr>
              <a:t>full-scale</a:t>
            </a:r>
            <a:r>
              <a:rPr lang="tr-TR" altLang="en-US" sz="2400" dirty="0">
                <a:solidFill>
                  <a:srgbClr val="FF6600"/>
                </a:solidFill>
              </a:rPr>
              <a:t>) Iğdır </a:t>
            </a:r>
            <a:r>
              <a:rPr lang="tr-TR" altLang="en-US" sz="2400" dirty="0" err="1">
                <a:solidFill>
                  <a:srgbClr val="FF6600"/>
                </a:solidFill>
              </a:rPr>
              <a:t>Tatbikatı’nın</a:t>
            </a:r>
            <a:r>
              <a:rPr lang="tr-TR" altLang="en-US" sz="2400" dirty="0">
                <a:solidFill>
                  <a:srgbClr val="FF6600"/>
                </a:solidFill>
              </a:rPr>
              <a:t> hazırlanmasında </a:t>
            </a:r>
            <a:r>
              <a:rPr lang="tr-TR" altLang="en-US" sz="2400" dirty="0" err="1">
                <a:solidFill>
                  <a:srgbClr val="FF6600"/>
                </a:solidFill>
              </a:rPr>
              <a:t>JRODOS’un</a:t>
            </a:r>
            <a:r>
              <a:rPr lang="tr-TR" altLang="en-US" sz="2400" dirty="0">
                <a:solidFill>
                  <a:srgbClr val="FF6600"/>
                </a:solidFill>
              </a:rPr>
              <a:t> </a:t>
            </a:r>
            <a:r>
              <a:rPr lang="tr-TR" altLang="en-US" sz="2400" dirty="0" smtClean="0">
                <a:solidFill>
                  <a:srgbClr val="FF6600"/>
                </a:solidFill>
              </a:rPr>
              <a:t>kullanımı </a:t>
            </a:r>
            <a:r>
              <a:rPr lang="tr-TR" altLang="en-US" sz="2000" dirty="0" smtClean="0">
                <a:solidFill>
                  <a:srgbClr val="FF6600"/>
                </a:solidFill>
              </a:rPr>
              <a:t>(devam)</a:t>
            </a:r>
            <a:endParaRPr lang="tr-TR" altLang="en-US" sz="2000" dirty="0">
              <a:solidFill>
                <a:srgbClr val="FF6600"/>
              </a:solidFill>
            </a:endParaRPr>
          </a:p>
        </p:txBody>
      </p:sp>
      <p:sp>
        <p:nvSpPr>
          <p:cNvPr id="4" name="Rectangle 3"/>
          <p:cNvSpPr>
            <a:spLocks noChangeArrowheads="1"/>
          </p:cNvSpPr>
          <p:nvPr/>
        </p:nvSpPr>
        <p:spPr bwMode="auto">
          <a:xfrm>
            <a:off x="1063183" y="1099104"/>
            <a:ext cx="8435776" cy="3188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864" tIns="91440">
            <a:spAutoFit/>
          </a:bodyPr>
          <a:lstStyle>
            <a:lvl1pPr marL="438150" indent="-319088">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0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just">
              <a:defRPr/>
            </a:pPr>
            <a:r>
              <a:rPr lang="tr-TR" dirty="0" smtClean="0"/>
              <a:t>Oyunculara yapılacak enjeksiyonların (TAEK tarafından acil durum sırasında yapılacak öngörülerin) hazırlanmasında ise acil durum sırasında elde bulunabilecek bilgiler dikkate alınarak;</a:t>
            </a:r>
          </a:p>
          <a:p>
            <a:pPr lvl="1" algn="just">
              <a:defRPr/>
            </a:pPr>
            <a:r>
              <a:rPr lang="tr-TR" dirty="0" smtClean="0"/>
              <a:t>Belirlenmiş olan gün için </a:t>
            </a:r>
            <a:r>
              <a:rPr lang="tr-TR" dirty="0" err="1" smtClean="0"/>
              <a:t>NOMADS’tan</a:t>
            </a:r>
            <a:r>
              <a:rPr lang="tr-TR" dirty="0" smtClean="0"/>
              <a:t> alınabilecek küresel </a:t>
            </a:r>
            <a:r>
              <a:rPr lang="tr-TR" dirty="0" smtClean="0">
                <a:solidFill>
                  <a:srgbClr val="FF0000"/>
                </a:solidFill>
              </a:rPr>
              <a:t>nümerik hava tahmini </a:t>
            </a:r>
            <a:r>
              <a:rPr lang="tr-TR" dirty="0" smtClean="0"/>
              <a:t>meteorolojik verileri kullanılmıştır.</a:t>
            </a:r>
          </a:p>
          <a:p>
            <a:pPr lvl="1" algn="just">
              <a:defRPr/>
            </a:pPr>
            <a:r>
              <a:rPr lang="tr-TR" dirty="0" smtClean="0"/>
              <a:t>Salınabilecek radyoaktif maddeler için «kaynak terimi» olarak</a:t>
            </a:r>
            <a:r>
              <a:rPr lang="tr-TR" i="1" dirty="0" smtClean="0"/>
              <a:t> </a:t>
            </a:r>
            <a:r>
              <a:rPr lang="tr-TR" dirty="0" err="1"/>
              <a:t>JRODOS’un</a:t>
            </a:r>
            <a:r>
              <a:rPr lang="tr-TR" dirty="0"/>
              <a:t> kütüphanesinde VVEW 440 tipi reaktörler için belirlenmiş olan kaynak terimlerinden uygun olanı </a:t>
            </a:r>
            <a:r>
              <a:rPr lang="tr-TR" dirty="0" smtClean="0"/>
              <a:t>kullanılmıştır.</a:t>
            </a:r>
          </a:p>
        </p:txBody>
      </p:sp>
      <p:sp>
        <p:nvSpPr>
          <p:cNvPr id="3" name="Slayt Numarası Yer Tutucusu 2"/>
          <p:cNvSpPr>
            <a:spLocks noGrp="1"/>
          </p:cNvSpPr>
          <p:nvPr>
            <p:ph type="sldNum" sz="quarter" idx="12"/>
          </p:nvPr>
        </p:nvSpPr>
        <p:spPr/>
        <p:txBody>
          <a:bodyPr/>
          <a:lstStyle/>
          <a:p>
            <a:pPr>
              <a:defRPr/>
            </a:pPr>
            <a:fld id="{581507C9-7DD5-442B-8CFD-F9D3363BED91}" type="slidenum">
              <a:rPr lang="en-GB" smtClean="0"/>
              <a:pPr>
                <a:defRPr/>
              </a:pPr>
              <a:t>14</a:t>
            </a:fld>
            <a:endParaRPr lang="en-GB"/>
          </a:p>
        </p:txBody>
      </p:sp>
    </p:spTree>
    <p:extLst>
      <p:ext uri="{BB962C8B-B14F-4D97-AF65-F5344CB8AC3E}">
        <p14:creationId xmlns:p14="http://schemas.microsoft.com/office/powerpoint/2010/main" val="7155375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5"/>
          <p:cNvSpPr>
            <a:spLocks noChangeArrowheads="1"/>
          </p:cNvSpPr>
          <p:nvPr/>
        </p:nvSpPr>
        <p:spPr bwMode="auto">
          <a:xfrm>
            <a:off x="937347" y="188640"/>
            <a:ext cx="879581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Aft>
                <a:spcPct val="50000"/>
              </a:spcAft>
              <a:buClr>
                <a:srgbClr val="FF9900"/>
              </a:buClr>
              <a:buChar char="•"/>
              <a:defRPr sz="2200">
                <a:solidFill>
                  <a:schemeClr val="tx1"/>
                </a:solidFill>
                <a:latin typeface="Arial" panose="020B0604020202020204" pitchFamily="34" charset="0"/>
              </a:defRPr>
            </a:lvl1pPr>
            <a:lvl2pPr marL="742950" indent="-2984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Aft>
                <a:spcPct val="0"/>
              </a:spcAft>
              <a:buClrTx/>
              <a:buFontTx/>
              <a:buNone/>
            </a:pPr>
            <a:r>
              <a:rPr lang="tr-TR" altLang="en-US" sz="2400" dirty="0">
                <a:solidFill>
                  <a:srgbClr val="FF6600"/>
                </a:solidFill>
              </a:rPr>
              <a:t>Tam kapsamlı (</a:t>
            </a:r>
            <a:r>
              <a:rPr lang="tr-TR" altLang="en-US" sz="2400" dirty="0" err="1">
                <a:solidFill>
                  <a:srgbClr val="FF6600"/>
                </a:solidFill>
              </a:rPr>
              <a:t>full-scale</a:t>
            </a:r>
            <a:r>
              <a:rPr lang="tr-TR" altLang="en-US" sz="2400" dirty="0">
                <a:solidFill>
                  <a:srgbClr val="FF6600"/>
                </a:solidFill>
              </a:rPr>
              <a:t>) Iğdır </a:t>
            </a:r>
            <a:r>
              <a:rPr lang="tr-TR" altLang="en-US" sz="2400" dirty="0" err="1">
                <a:solidFill>
                  <a:srgbClr val="FF6600"/>
                </a:solidFill>
              </a:rPr>
              <a:t>Tatbikatı’nın</a:t>
            </a:r>
            <a:r>
              <a:rPr lang="tr-TR" altLang="en-US" sz="2400" dirty="0">
                <a:solidFill>
                  <a:srgbClr val="FF6600"/>
                </a:solidFill>
              </a:rPr>
              <a:t> hazırlanmasında </a:t>
            </a:r>
            <a:r>
              <a:rPr lang="tr-TR" altLang="en-US" sz="2400" dirty="0" err="1">
                <a:solidFill>
                  <a:srgbClr val="FF6600"/>
                </a:solidFill>
              </a:rPr>
              <a:t>JRODOS’un</a:t>
            </a:r>
            <a:r>
              <a:rPr lang="tr-TR" altLang="en-US" sz="2400" dirty="0">
                <a:solidFill>
                  <a:srgbClr val="FF6600"/>
                </a:solidFill>
              </a:rPr>
              <a:t> </a:t>
            </a:r>
            <a:r>
              <a:rPr lang="tr-TR" altLang="en-US" sz="2400" dirty="0" smtClean="0">
                <a:solidFill>
                  <a:srgbClr val="FF6600"/>
                </a:solidFill>
              </a:rPr>
              <a:t>kullanımı </a:t>
            </a:r>
            <a:r>
              <a:rPr lang="tr-TR" altLang="en-US" sz="2000" dirty="0" smtClean="0">
                <a:solidFill>
                  <a:srgbClr val="FF6600"/>
                </a:solidFill>
              </a:rPr>
              <a:t>(devam)</a:t>
            </a:r>
            <a:endParaRPr lang="tr-TR" altLang="en-US" sz="2000" dirty="0">
              <a:solidFill>
                <a:srgbClr val="FF6600"/>
              </a:solidFill>
            </a:endParaRPr>
          </a:p>
        </p:txBody>
      </p:sp>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347" y="1044532"/>
            <a:ext cx="4208040" cy="2700000"/>
          </a:xfrm>
          <a:prstGeom prst="rect">
            <a:avLst/>
          </a:prstGeom>
        </p:spPr>
      </p:pic>
      <p:pic>
        <p:nvPicPr>
          <p:cNvPr id="5" name="Resim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25123" y="1044532"/>
            <a:ext cx="4208040" cy="2700000"/>
          </a:xfrm>
          <a:prstGeom prst="rect">
            <a:avLst/>
          </a:prstGeom>
        </p:spPr>
      </p:pic>
      <p:pic>
        <p:nvPicPr>
          <p:cNvPr id="6" name="Resim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37347" y="3834456"/>
            <a:ext cx="4208040" cy="2700000"/>
          </a:xfrm>
          <a:prstGeom prst="rect">
            <a:avLst/>
          </a:prstGeom>
        </p:spPr>
      </p:pic>
      <p:pic>
        <p:nvPicPr>
          <p:cNvPr id="7" name="Resim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525122" y="3834456"/>
            <a:ext cx="4208041" cy="2700000"/>
          </a:xfrm>
          <a:prstGeom prst="rect">
            <a:avLst/>
          </a:prstGeom>
        </p:spPr>
      </p:pic>
      <p:sp>
        <p:nvSpPr>
          <p:cNvPr id="2" name="Slayt Numarası Yer Tutucusu 1"/>
          <p:cNvSpPr>
            <a:spLocks noGrp="1"/>
          </p:cNvSpPr>
          <p:nvPr>
            <p:ph type="sldNum" sz="quarter" idx="12"/>
          </p:nvPr>
        </p:nvSpPr>
        <p:spPr/>
        <p:txBody>
          <a:bodyPr/>
          <a:lstStyle/>
          <a:p>
            <a:pPr>
              <a:defRPr/>
            </a:pPr>
            <a:fld id="{581507C9-7DD5-442B-8CFD-F9D3363BED91}" type="slidenum">
              <a:rPr lang="en-GB" smtClean="0"/>
              <a:pPr>
                <a:defRPr/>
              </a:pPr>
              <a:t>15</a:t>
            </a:fld>
            <a:endParaRPr lang="en-GB"/>
          </a:p>
        </p:txBody>
      </p:sp>
    </p:spTree>
    <p:extLst>
      <p:ext uri="{BB962C8B-B14F-4D97-AF65-F5344CB8AC3E}">
        <p14:creationId xmlns:p14="http://schemas.microsoft.com/office/powerpoint/2010/main" val="33730710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5"/>
          <p:cNvSpPr>
            <a:spLocks noChangeArrowheads="1"/>
          </p:cNvSpPr>
          <p:nvPr/>
        </p:nvSpPr>
        <p:spPr bwMode="auto">
          <a:xfrm>
            <a:off x="937347" y="188640"/>
            <a:ext cx="879581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Aft>
                <a:spcPct val="50000"/>
              </a:spcAft>
              <a:buClr>
                <a:srgbClr val="FF9900"/>
              </a:buClr>
              <a:buChar char="•"/>
              <a:defRPr sz="2200">
                <a:solidFill>
                  <a:schemeClr val="tx1"/>
                </a:solidFill>
                <a:latin typeface="Arial" panose="020B0604020202020204" pitchFamily="34" charset="0"/>
              </a:defRPr>
            </a:lvl1pPr>
            <a:lvl2pPr marL="742950" indent="-2984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Aft>
                <a:spcPct val="0"/>
              </a:spcAft>
              <a:buClrTx/>
              <a:buFontTx/>
              <a:buNone/>
            </a:pPr>
            <a:r>
              <a:rPr lang="tr-TR" altLang="en-US" sz="2400" dirty="0">
                <a:solidFill>
                  <a:srgbClr val="FF6600"/>
                </a:solidFill>
              </a:rPr>
              <a:t>Tam kapsamlı (</a:t>
            </a:r>
            <a:r>
              <a:rPr lang="tr-TR" altLang="en-US" sz="2400" dirty="0" err="1">
                <a:solidFill>
                  <a:srgbClr val="FF6600"/>
                </a:solidFill>
              </a:rPr>
              <a:t>full-scale</a:t>
            </a:r>
            <a:r>
              <a:rPr lang="tr-TR" altLang="en-US" sz="2400" dirty="0">
                <a:solidFill>
                  <a:srgbClr val="FF6600"/>
                </a:solidFill>
              </a:rPr>
              <a:t>) Iğdır </a:t>
            </a:r>
            <a:r>
              <a:rPr lang="tr-TR" altLang="en-US" sz="2400" dirty="0" err="1">
                <a:solidFill>
                  <a:srgbClr val="FF6600"/>
                </a:solidFill>
              </a:rPr>
              <a:t>Tatbikatı’nın</a:t>
            </a:r>
            <a:r>
              <a:rPr lang="tr-TR" altLang="en-US" sz="2400" dirty="0">
                <a:solidFill>
                  <a:srgbClr val="FF6600"/>
                </a:solidFill>
              </a:rPr>
              <a:t> hazırlanmasında </a:t>
            </a:r>
            <a:r>
              <a:rPr lang="tr-TR" altLang="en-US" sz="2400" dirty="0" err="1">
                <a:solidFill>
                  <a:srgbClr val="FF6600"/>
                </a:solidFill>
              </a:rPr>
              <a:t>JRODOS’un</a:t>
            </a:r>
            <a:r>
              <a:rPr lang="tr-TR" altLang="en-US" sz="2400" dirty="0">
                <a:solidFill>
                  <a:srgbClr val="FF6600"/>
                </a:solidFill>
              </a:rPr>
              <a:t> </a:t>
            </a:r>
            <a:r>
              <a:rPr lang="tr-TR" altLang="en-US" sz="2400" dirty="0" smtClean="0">
                <a:solidFill>
                  <a:srgbClr val="FF6600"/>
                </a:solidFill>
              </a:rPr>
              <a:t>kullanımı </a:t>
            </a:r>
            <a:r>
              <a:rPr lang="tr-TR" altLang="en-US" sz="2000" dirty="0" smtClean="0">
                <a:solidFill>
                  <a:srgbClr val="FF6600"/>
                </a:solidFill>
              </a:rPr>
              <a:t>(devam)</a:t>
            </a:r>
            <a:endParaRPr lang="tr-TR" altLang="en-US" sz="2000" dirty="0">
              <a:solidFill>
                <a:srgbClr val="FF6600"/>
              </a:solidFill>
            </a:endParaRPr>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7347" y="980728"/>
            <a:ext cx="4886413" cy="2700000"/>
          </a:xfrm>
          <a:prstGeom prst="rect">
            <a:avLst/>
          </a:prstGeom>
        </p:spPr>
      </p:pic>
      <p:pic>
        <p:nvPicPr>
          <p:cNvPr id="4" name="Resim 3"/>
          <p:cNvPicPr>
            <a:picLocks noChangeAspect="1"/>
          </p:cNvPicPr>
          <p:nvPr/>
        </p:nvPicPr>
        <p:blipFill>
          <a:blip r:embed="rId4"/>
          <a:stretch>
            <a:fillRect/>
          </a:stretch>
        </p:blipFill>
        <p:spPr>
          <a:xfrm>
            <a:off x="3891988" y="3093317"/>
            <a:ext cx="5985783" cy="3764683"/>
          </a:xfrm>
          <a:prstGeom prst="rect">
            <a:avLst/>
          </a:prstGeom>
          <a:solidFill>
            <a:schemeClr val="bg1"/>
          </a:solidFill>
        </p:spPr>
      </p:pic>
      <p:sp>
        <p:nvSpPr>
          <p:cNvPr id="3" name="Slayt Numarası Yer Tutucusu 2"/>
          <p:cNvSpPr>
            <a:spLocks noGrp="1"/>
          </p:cNvSpPr>
          <p:nvPr>
            <p:ph type="sldNum" sz="quarter" idx="12"/>
          </p:nvPr>
        </p:nvSpPr>
        <p:spPr/>
        <p:txBody>
          <a:bodyPr/>
          <a:lstStyle/>
          <a:p>
            <a:pPr>
              <a:defRPr/>
            </a:pPr>
            <a:fld id="{581507C9-7DD5-442B-8CFD-F9D3363BED91}" type="slidenum">
              <a:rPr lang="en-GB" smtClean="0"/>
              <a:pPr>
                <a:defRPr/>
              </a:pPr>
              <a:t>16</a:t>
            </a:fld>
            <a:endParaRPr lang="en-GB"/>
          </a:p>
        </p:txBody>
      </p:sp>
    </p:spTree>
    <p:extLst>
      <p:ext uri="{BB962C8B-B14F-4D97-AF65-F5344CB8AC3E}">
        <p14:creationId xmlns:p14="http://schemas.microsoft.com/office/powerpoint/2010/main" val="28311459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5"/>
          <p:cNvSpPr>
            <a:spLocks noChangeArrowheads="1"/>
          </p:cNvSpPr>
          <p:nvPr/>
        </p:nvSpPr>
        <p:spPr bwMode="auto">
          <a:xfrm>
            <a:off x="937347" y="188640"/>
            <a:ext cx="8795816"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Aft>
                <a:spcPct val="50000"/>
              </a:spcAft>
              <a:buClr>
                <a:srgbClr val="FF9900"/>
              </a:buClr>
              <a:buChar char="•"/>
              <a:defRPr sz="2200">
                <a:solidFill>
                  <a:schemeClr val="tx1"/>
                </a:solidFill>
                <a:latin typeface="Arial" panose="020B0604020202020204" pitchFamily="34" charset="0"/>
              </a:defRPr>
            </a:lvl1pPr>
            <a:lvl2pPr marL="742950" indent="-2984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Aft>
                <a:spcPct val="0"/>
              </a:spcAft>
              <a:buClrTx/>
              <a:buFontTx/>
              <a:buNone/>
            </a:pPr>
            <a:r>
              <a:rPr lang="tr-TR" altLang="en-US" sz="2400" dirty="0">
                <a:solidFill>
                  <a:srgbClr val="FF6600"/>
                </a:solidFill>
              </a:rPr>
              <a:t>Tam kapsamlı (</a:t>
            </a:r>
            <a:r>
              <a:rPr lang="tr-TR" altLang="en-US" sz="2400" dirty="0" err="1">
                <a:solidFill>
                  <a:srgbClr val="FF6600"/>
                </a:solidFill>
              </a:rPr>
              <a:t>full-scale</a:t>
            </a:r>
            <a:r>
              <a:rPr lang="tr-TR" altLang="en-US" sz="2400" dirty="0">
                <a:solidFill>
                  <a:srgbClr val="FF6600"/>
                </a:solidFill>
              </a:rPr>
              <a:t>) Iğdır </a:t>
            </a:r>
            <a:r>
              <a:rPr lang="tr-TR" altLang="en-US" sz="2400" dirty="0" err="1">
                <a:solidFill>
                  <a:srgbClr val="FF6600"/>
                </a:solidFill>
              </a:rPr>
              <a:t>Tatbikatı’nın</a:t>
            </a:r>
            <a:r>
              <a:rPr lang="tr-TR" altLang="en-US" sz="2400" dirty="0">
                <a:solidFill>
                  <a:srgbClr val="FF6600"/>
                </a:solidFill>
              </a:rPr>
              <a:t> hazırlanmasında </a:t>
            </a:r>
            <a:r>
              <a:rPr lang="tr-TR" altLang="en-US" sz="2400" dirty="0" err="1">
                <a:solidFill>
                  <a:srgbClr val="FF6600"/>
                </a:solidFill>
              </a:rPr>
              <a:t>JRODOS’un</a:t>
            </a:r>
            <a:r>
              <a:rPr lang="tr-TR" altLang="en-US" sz="2400" dirty="0">
                <a:solidFill>
                  <a:srgbClr val="FF6600"/>
                </a:solidFill>
              </a:rPr>
              <a:t> </a:t>
            </a:r>
            <a:r>
              <a:rPr lang="tr-TR" altLang="en-US" sz="2400" dirty="0" smtClean="0">
                <a:solidFill>
                  <a:srgbClr val="FF6600"/>
                </a:solidFill>
              </a:rPr>
              <a:t>kullanımı </a:t>
            </a:r>
            <a:r>
              <a:rPr lang="tr-TR" altLang="en-US" sz="2000" dirty="0" smtClean="0">
                <a:solidFill>
                  <a:srgbClr val="FF6600"/>
                </a:solidFill>
              </a:rPr>
              <a:t>(devam)</a:t>
            </a:r>
            <a:endParaRPr lang="tr-TR" altLang="en-US" sz="2000" dirty="0">
              <a:solidFill>
                <a:srgbClr val="FF6600"/>
              </a:solidFill>
            </a:endParaRPr>
          </a:p>
        </p:txBody>
      </p:sp>
      <p:sp>
        <p:nvSpPr>
          <p:cNvPr id="3" name="Slayt Numarası Yer Tutucusu 2"/>
          <p:cNvSpPr>
            <a:spLocks noGrp="1"/>
          </p:cNvSpPr>
          <p:nvPr>
            <p:ph type="sldNum" sz="quarter" idx="12"/>
          </p:nvPr>
        </p:nvSpPr>
        <p:spPr/>
        <p:txBody>
          <a:bodyPr/>
          <a:lstStyle/>
          <a:p>
            <a:pPr>
              <a:defRPr/>
            </a:pPr>
            <a:fld id="{581507C9-7DD5-442B-8CFD-F9D3363BED91}" type="slidenum">
              <a:rPr lang="en-GB" smtClean="0"/>
              <a:pPr>
                <a:defRPr/>
              </a:pPr>
              <a:t>17</a:t>
            </a:fld>
            <a:endParaRPr lang="en-GB"/>
          </a:p>
        </p:txBody>
      </p:sp>
      <p:pic>
        <p:nvPicPr>
          <p:cNvPr id="6" name="Resim 5" descr="Tatbikat el kitabı-Temmuz-2017-sy-gg-AFAD-7.docx - Word (Ürün Etkinleştirilemedi)"/>
          <p:cNvPicPr>
            <a:picLocks noChangeAspect="1"/>
          </p:cNvPicPr>
          <p:nvPr/>
        </p:nvPicPr>
        <p:blipFill rotWithShape="1">
          <a:blip r:embed="rId3">
            <a:extLst>
              <a:ext uri="{28A0092B-C50C-407E-A947-70E740481C1C}">
                <a14:useLocalDpi xmlns:a14="http://schemas.microsoft.com/office/drawing/2010/main" val="0"/>
              </a:ext>
            </a:extLst>
          </a:blip>
          <a:srcRect l="23204" t="12201" r="22339" b="9051"/>
          <a:stretch/>
        </p:blipFill>
        <p:spPr>
          <a:xfrm>
            <a:off x="4880992" y="1061227"/>
            <a:ext cx="4536504" cy="5400600"/>
          </a:xfrm>
          <a:prstGeom prst="rect">
            <a:avLst/>
          </a:prstGeom>
        </p:spPr>
      </p:pic>
      <p:pic>
        <p:nvPicPr>
          <p:cNvPr id="7" name="Resim 6"/>
          <p:cNvPicPr>
            <a:picLocks noChangeAspect="1"/>
          </p:cNvPicPr>
          <p:nvPr/>
        </p:nvPicPr>
        <p:blipFill rotWithShape="1">
          <a:blip r:embed="rId4"/>
          <a:srcRect l="31572"/>
          <a:stretch/>
        </p:blipFill>
        <p:spPr>
          <a:xfrm>
            <a:off x="29910" y="1821166"/>
            <a:ext cx="4849003" cy="3880722"/>
          </a:xfrm>
          <a:prstGeom prst="rect">
            <a:avLst/>
          </a:prstGeom>
        </p:spPr>
      </p:pic>
    </p:spTree>
    <p:extLst>
      <p:ext uri="{BB962C8B-B14F-4D97-AF65-F5344CB8AC3E}">
        <p14:creationId xmlns:p14="http://schemas.microsoft.com/office/powerpoint/2010/main" val="2254118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ayt Numarası Yer Tutucusu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6E798EE1-551B-4999-86A6-76A02EFE0472}" type="slidenum">
              <a:rPr lang="en-GB">
                <a:solidFill>
                  <a:schemeClr val="bg2"/>
                </a:solidFill>
                <a:latin typeface="Arial Black" panose="020B0A04020102020204" pitchFamily="34" charset="0"/>
              </a:rPr>
              <a:pPr/>
              <a:t>18</a:t>
            </a:fld>
            <a:endParaRPr lang="en-GB">
              <a:solidFill>
                <a:schemeClr val="bg2"/>
              </a:solidFill>
              <a:latin typeface="Arial Black" panose="020B0A04020102020204" pitchFamily="34" charset="0"/>
            </a:endParaRPr>
          </a:p>
        </p:txBody>
      </p:sp>
      <p:sp>
        <p:nvSpPr>
          <p:cNvPr id="40963" name="Rectangle 5"/>
          <p:cNvSpPr>
            <a:spLocks noGrp="1" noChangeArrowheads="1"/>
          </p:cNvSpPr>
          <p:nvPr>
            <p:ph type="title"/>
          </p:nvPr>
        </p:nvSpPr>
        <p:spPr>
          <a:xfrm>
            <a:off x="1712640" y="2420888"/>
            <a:ext cx="6335712" cy="1944687"/>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r>
              <a:rPr lang="tr-TR" sz="2800" b="1" i="1" dirty="0" smtClean="0">
                <a:solidFill>
                  <a:srgbClr val="003399"/>
                </a:solidFill>
              </a:rPr>
              <a:t>TEŞEKKÜRLER</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895350" y="233363"/>
            <a:ext cx="8515350" cy="723900"/>
          </a:xfrm>
        </p:spPr>
        <p:txBody>
          <a:bodyPr/>
          <a:lstStyle/>
          <a:p>
            <a:r>
              <a:rPr lang="tr-TR" sz="3200" dirty="0" smtClean="0">
                <a:latin typeface="Arial" panose="020B0604020202020204" pitchFamily="34" charset="0"/>
                <a:cs typeface="Arial" panose="020B0604020202020204" pitchFamily="34" charset="0"/>
              </a:rPr>
              <a:t>İçerik</a:t>
            </a:r>
          </a:p>
        </p:txBody>
      </p:sp>
      <p:sp>
        <p:nvSpPr>
          <p:cNvPr id="8" name="Rectangle 3"/>
          <p:cNvSpPr txBox="1">
            <a:spLocks noChangeArrowheads="1"/>
          </p:cNvSpPr>
          <p:nvPr/>
        </p:nvSpPr>
        <p:spPr bwMode="auto">
          <a:xfrm>
            <a:off x="895350" y="908720"/>
            <a:ext cx="9010650" cy="3822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lvl1pPr marL="265113" indent="-265113" algn="l" rtl="0" eaLnBrk="0" fontAlgn="base" hangingPunct="0">
              <a:lnSpc>
                <a:spcPct val="90000"/>
              </a:lnSpc>
              <a:spcBef>
                <a:spcPct val="0"/>
              </a:spcBef>
              <a:spcAft>
                <a:spcPct val="50000"/>
              </a:spcAft>
              <a:buClr>
                <a:srgbClr val="FF9900"/>
              </a:buClr>
              <a:buChar char="•"/>
              <a:defRPr sz="2200" kern="1200">
                <a:solidFill>
                  <a:schemeClr val="tx1"/>
                </a:solidFill>
                <a:latin typeface="+mn-lt"/>
                <a:ea typeface="+mn-ea"/>
                <a:cs typeface="+mn-cs"/>
              </a:defRPr>
            </a:lvl1pPr>
            <a:lvl2pPr marL="742950" indent="-298450" algn="l" rtl="0" eaLnBrk="0" fontAlgn="base" hangingPunct="0">
              <a:spcBef>
                <a:spcPct val="0"/>
              </a:spcBef>
              <a:spcAft>
                <a:spcPct val="40000"/>
              </a:spcAft>
              <a:buClr>
                <a:srgbClr val="FF9900"/>
              </a:buClr>
              <a:buSzPct val="95000"/>
              <a:buFont typeface="Verdana" panose="020B0604030504040204" pitchFamily="34" charset="0"/>
              <a:buChar char="–"/>
              <a:defRPr sz="2000" kern="1200">
                <a:solidFill>
                  <a:schemeClr val="tx1"/>
                </a:solidFill>
                <a:latin typeface="+mn-lt"/>
                <a:ea typeface="+mn-ea"/>
                <a:cs typeface="+mn-cs"/>
              </a:defRPr>
            </a:lvl2pPr>
            <a:lvl3pPr marL="1150938" indent="-228600" algn="l" rtl="0" eaLnBrk="0" fontAlgn="base" hangingPunct="0">
              <a:spcBef>
                <a:spcPct val="20000"/>
              </a:spcBef>
              <a:spcAft>
                <a:spcPct val="0"/>
              </a:spcAft>
              <a:buClr>
                <a:schemeClr val="bg2"/>
              </a:buClr>
              <a:buSzPct val="65000"/>
              <a:buFont typeface="Wingdings" panose="05000000000000000000" pitchFamily="2" charset="2"/>
              <a:buChar char="n"/>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sz="2400" dirty="0" smtClean="0">
                <a:latin typeface="Arial" panose="020B0604020202020204" pitchFamily="34" charset="0"/>
                <a:cs typeface="Arial" panose="020B0604020202020204" pitchFamily="34" charset="0"/>
              </a:rPr>
              <a:t>Nükleer reaktörlerde meydana gelebilecek acil durumlar için müdahale yaklaşımı </a:t>
            </a:r>
            <a:r>
              <a:rPr lang="tr-TR" sz="2000" i="1" dirty="0" smtClean="0">
                <a:latin typeface="Arial" panose="020B0604020202020204" pitchFamily="34" charset="0"/>
                <a:cs typeface="Arial" panose="020B0604020202020204" pitchFamily="34" charset="0"/>
              </a:rPr>
              <a:t>(</a:t>
            </a:r>
            <a:r>
              <a:rPr lang="tr-TR" sz="2000" i="1" dirty="0" err="1" smtClean="0">
                <a:latin typeface="Arial" panose="020B0604020202020204" pitchFamily="34" charset="0"/>
                <a:cs typeface="Arial" panose="020B0604020202020204" pitchFamily="34" charset="0"/>
              </a:rPr>
              <a:t>concept</a:t>
            </a:r>
            <a:r>
              <a:rPr lang="tr-TR" sz="2000" i="1" dirty="0" smtClean="0">
                <a:latin typeface="Arial" panose="020B0604020202020204" pitchFamily="34" charset="0"/>
                <a:cs typeface="Arial" panose="020B0604020202020204" pitchFamily="34" charset="0"/>
              </a:rPr>
              <a:t> of </a:t>
            </a:r>
            <a:r>
              <a:rPr lang="tr-TR" sz="2000" i="1" dirty="0" err="1" smtClean="0">
                <a:latin typeface="Arial" panose="020B0604020202020204" pitchFamily="34" charset="0"/>
                <a:cs typeface="Arial" panose="020B0604020202020204" pitchFamily="34" charset="0"/>
              </a:rPr>
              <a:t>operations</a:t>
            </a:r>
            <a:r>
              <a:rPr lang="tr-TR" sz="2000" i="1" dirty="0" smtClean="0">
                <a:latin typeface="Arial" panose="020B0604020202020204" pitchFamily="34" charset="0"/>
                <a:cs typeface="Arial" panose="020B0604020202020204" pitchFamily="34" charset="0"/>
              </a:rPr>
              <a:t>)</a:t>
            </a:r>
          </a:p>
          <a:p>
            <a:r>
              <a:rPr lang="tr-TR" sz="2400" dirty="0" smtClean="0">
                <a:latin typeface="Arial" panose="020B0604020202020204" pitchFamily="34" charset="0"/>
                <a:cs typeface="Arial" panose="020B0604020202020204" pitchFamily="34" charset="0"/>
              </a:rPr>
              <a:t>Nükleer acil durumlar için ulusal müdahale yaklaşımında karar destek sistemlerinin </a:t>
            </a:r>
            <a:r>
              <a:rPr lang="tr-TR" sz="2000" i="1" dirty="0">
                <a:latin typeface="Arial" panose="020B0604020202020204" pitchFamily="34" charset="0"/>
                <a:cs typeface="Arial" panose="020B0604020202020204" pitchFamily="34" charset="0"/>
              </a:rPr>
              <a:t>(</a:t>
            </a:r>
            <a:r>
              <a:rPr lang="tr-TR" sz="2000" i="1" dirty="0" err="1">
                <a:latin typeface="Arial" panose="020B0604020202020204" pitchFamily="34" charset="0"/>
                <a:cs typeface="Arial" panose="020B0604020202020204" pitchFamily="34" charset="0"/>
              </a:rPr>
              <a:t>decision</a:t>
            </a:r>
            <a:r>
              <a:rPr lang="tr-TR" sz="2000" i="1" dirty="0">
                <a:latin typeface="Arial" panose="020B0604020202020204" pitchFamily="34" charset="0"/>
                <a:cs typeface="Arial" panose="020B0604020202020204" pitchFamily="34" charset="0"/>
              </a:rPr>
              <a:t> </a:t>
            </a:r>
            <a:r>
              <a:rPr lang="tr-TR" sz="2000" i="1" dirty="0" err="1">
                <a:latin typeface="Arial" panose="020B0604020202020204" pitchFamily="34" charset="0"/>
                <a:cs typeface="Arial" panose="020B0604020202020204" pitchFamily="34" charset="0"/>
              </a:rPr>
              <a:t>support</a:t>
            </a:r>
            <a:r>
              <a:rPr lang="tr-TR" sz="2000" i="1" dirty="0">
                <a:latin typeface="Arial" panose="020B0604020202020204" pitchFamily="34" charset="0"/>
                <a:cs typeface="Arial" panose="020B0604020202020204" pitchFamily="34" charset="0"/>
              </a:rPr>
              <a:t> </a:t>
            </a:r>
            <a:r>
              <a:rPr lang="tr-TR" sz="2000" i="1" dirty="0" err="1">
                <a:latin typeface="Arial" panose="020B0604020202020204" pitchFamily="34" charset="0"/>
                <a:cs typeface="Arial" panose="020B0604020202020204" pitchFamily="34" charset="0"/>
              </a:rPr>
              <a:t>system</a:t>
            </a:r>
            <a:r>
              <a:rPr lang="tr-TR" sz="2000" i="1" dirty="0">
                <a:latin typeface="Arial" panose="020B0604020202020204" pitchFamily="34" charset="0"/>
                <a:cs typeface="Arial" panose="020B0604020202020204" pitchFamily="34" charset="0"/>
              </a:rPr>
              <a:t>) </a:t>
            </a:r>
            <a:r>
              <a:rPr lang="tr-TR" sz="2400" dirty="0" smtClean="0">
                <a:latin typeface="Arial" panose="020B0604020202020204" pitchFamily="34" charset="0"/>
                <a:cs typeface="Arial" panose="020B0604020202020204" pitchFamily="34" charset="0"/>
              </a:rPr>
              <a:t>yeri </a:t>
            </a:r>
          </a:p>
          <a:p>
            <a:r>
              <a:rPr lang="tr-TR" sz="2400" dirty="0" smtClean="0">
                <a:latin typeface="Arial" panose="020B0604020202020204" pitchFamily="34" charset="0"/>
                <a:cs typeface="Arial" panose="020B0604020202020204" pitchFamily="34" charset="0"/>
              </a:rPr>
              <a:t>JRODOS</a:t>
            </a:r>
          </a:p>
          <a:p>
            <a:r>
              <a:rPr lang="tr-TR" sz="2400" dirty="0" err="1" smtClean="0">
                <a:latin typeface="Arial" panose="020B0604020202020204" pitchFamily="34" charset="0"/>
                <a:cs typeface="Arial" panose="020B0604020202020204" pitchFamily="34" charset="0"/>
              </a:rPr>
              <a:t>JRODOS’un</a:t>
            </a:r>
            <a:r>
              <a:rPr lang="tr-TR" sz="2400" dirty="0" smtClean="0">
                <a:latin typeface="Arial" panose="020B0604020202020204" pitchFamily="34" charset="0"/>
                <a:cs typeface="Arial" panose="020B0604020202020204" pitchFamily="34" charset="0"/>
              </a:rPr>
              <a:t> kullanımına ve ülke koşullarına adaptasyonuna yönelik yürütülen çalışmalar</a:t>
            </a:r>
          </a:p>
          <a:p>
            <a:r>
              <a:rPr lang="tr-TR" sz="2400" dirty="0">
                <a:latin typeface="Arial" panose="020B0604020202020204" pitchFamily="34" charset="0"/>
                <a:cs typeface="Arial" panose="020B0604020202020204" pitchFamily="34" charset="0"/>
              </a:rPr>
              <a:t>Tam kapsamlı </a:t>
            </a:r>
            <a:r>
              <a:rPr lang="tr-TR" sz="2000" i="1" dirty="0">
                <a:latin typeface="Arial" panose="020B0604020202020204" pitchFamily="34" charset="0"/>
                <a:cs typeface="Arial" panose="020B0604020202020204" pitchFamily="34" charset="0"/>
              </a:rPr>
              <a:t>(</a:t>
            </a:r>
            <a:r>
              <a:rPr lang="tr-TR" sz="2000" i="1" dirty="0" err="1">
                <a:latin typeface="Arial" panose="020B0604020202020204" pitchFamily="34" charset="0"/>
                <a:cs typeface="Arial" panose="020B0604020202020204" pitchFamily="34" charset="0"/>
              </a:rPr>
              <a:t>full-scale</a:t>
            </a:r>
            <a:r>
              <a:rPr lang="tr-TR" sz="2000" i="1" dirty="0">
                <a:latin typeface="Arial" panose="020B0604020202020204" pitchFamily="34" charset="0"/>
                <a:cs typeface="Arial" panose="020B0604020202020204" pitchFamily="34" charset="0"/>
              </a:rPr>
              <a:t>) </a:t>
            </a:r>
            <a:r>
              <a:rPr lang="tr-TR" sz="2400" dirty="0" smtClean="0">
                <a:latin typeface="Arial" panose="020B0604020202020204" pitchFamily="34" charset="0"/>
                <a:cs typeface="Arial" panose="020B0604020202020204" pitchFamily="34" charset="0"/>
              </a:rPr>
              <a:t>Iğdır </a:t>
            </a:r>
            <a:r>
              <a:rPr lang="tr-TR" sz="2400" dirty="0" err="1">
                <a:latin typeface="Arial" panose="020B0604020202020204" pitchFamily="34" charset="0"/>
                <a:cs typeface="Arial" panose="020B0604020202020204" pitchFamily="34" charset="0"/>
              </a:rPr>
              <a:t>Tatbikatı’nın</a:t>
            </a:r>
            <a:r>
              <a:rPr lang="tr-TR" sz="2400" dirty="0">
                <a:latin typeface="Arial" panose="020B0604020202020204" pitchFamily="34" charset="0"/>
                <a:cs typeface="Arial" panose="020B0604020202020204" pitchFamily="34" charset="0"/>
              </a:rPr>
              <a:t> hazırlanmasında </a:t>
            </a:r>
            <a:r>
              <a:rPr lang="tr-TR" sz="2400" dirty="0" err="1">
                <a:latin typeface="Arial" panose="020B0604020202020204" pitchFamily="34" charset="0"/>
                <a:cs typeface="Arial" panose="020B0604020202020204" pitchFamily="34" charset="0"/>
              </a:rPr>
              <a:t>JRODOS’un</a:t>
            </a:r>
            <a:r>
              <a:rPr lang="tr-TR" sz="2400" dirty="0">
                <a:latin typeface="Arial" panose="020B0604020202020204" pitchFamily="34" charset="0"/>
                <a:cs typeface="Arial" panose="020B0604020202020204" pitchFamily="34" charset="0"/>
              </a:rPr>
              <a:t> </a:t>
            </a:r>
            <a:r>
              <a:rPr lang="tr-TR" sz="2400" dirty="0" smtClean="0">
                <a:latin typeface="Arial" panose="020B0604020202020204" pitchFamily="34" charset="0"/>
                <a:cs typeface="Arial" panose="020B0604020202020204" pitchFamily="34" charset="0"/>
              </a:rPr>
              <a:t>kullanımı</a:t>
            </a:r>
            <a:endParaRPr lang="tr-TR" sz="2400" dirty="0">
              <a:latin typeface="Arial" panose="020B0604020202020204" pitchFamily="34" charset="0"/>
              <a:cs typeface="Arial" panose="020B0604020202020204" pitchFamily="34" charset="0"/>
            </a:endParaRPr>
          </a:p>
        </p:txBody>
      </p:sp>
      <p:pic>
        <p:nvPicPr>
          <p:cNvPr id="5" name="Resim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97216" y="4590031"/>
            <a:ext cx="2838851" cy="2131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ayt Numarası Yer Tutucusu 1"/>
          <p:cNvSpPr>
            <a:spLocks noGrp="1"/>
          </p:cNvSpPr>
          <p:nvPr>
            <p:ph type="sldNum" sz="quarter" idx="12"/>
          </p:nvPr>
        </p:nvSpPr>
        <p:spPr/>
        <p:txBody>
          <a:bodyPr/>
          <a:lstStyle/>
          <a:p>
            <a:pPr>
              <a:defRPr/>
            </a:pPr>
            <a:fld id="{C1FC8435-966F-4964-8908-18C01291F9AE}" type="slidenum">
              <a:rPr lang="en-GB" smtClean="0"/>
              <a:pPr>
                <a:defRPr/>
              </a:pPr>
              <a:t>2</a:t>
            </a:fld>
            <a:endParaRPr lang="en-GB"/>
          </a:p>
        </p:txBody>
      </p:sp>
    </p:spTree>
    <p:extLst>
      <p:ext uri="{BB962C8B-B14F-4D97-AF65-F5344CB8AC3E}">
        <p14:creationId xmlns:p14="http://schemas.microsoft.com/office/powerpoint/2010/main" val="25286078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5"/>
          <p:cNvSpPr>
            <a:spLocks noChangeArrowheads="1"/>
          </p:cNvSpPr>
          <p:nvPr/>
        </p:nvSpPr>
        <p:spPr bwMode="auto">
          <a:xfrm>
            <a:off x="1208088" y="233363"/>
            <a:ext cx="7859712"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Aft>
                <a:spcPct val="50000"/>
              </a:spcAft>
              <a:buClr>
                <a:srgbClr val="FF9900"/>
              </a:buClr>
              <a:buChar char="•"/>
              <a:defRPr sz="2200">
                <a:solidFill>
                  <a:schemeClr val="tx1"/>
                </a:solidFill>
                <a:latin typeface="Arial" panose="020B0604020202020204" pitchFamily="34" charset="0"/>
              </a:defRPr>
            </a:lvl1pPr>
            <a:lvl2pPr marL="742950" indent="-2984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Aft>
                <a:spcPct val="0"/>
              </a:spcAft>
              <a:buClrTx/>
              <a:buFontTx/>
              <a:buNone/>
            </a:pPr>
            <a:r>
              <a:rPr lang="tr-TR" sz="2600" dirty="0">
                <a:solidFill>
                  <a:srgbClr val="FF6600"/>
                </a:solidFill>
              </a:rPr>
              <a:t>Nükleer reaktörlerde meydana gelebilecek acil durumlar için müdahale yaklaşımı </a:t>
            </a:r>
          </a:p>
        </p:txBody>
      </p:sp>
      <p:sp>
        <p:nvSpPr>
          <p:cNvPr id="2" name="Slayt Numarası Yer Tutucusu 1"/>
          <p:cNvSpPr>
            <a:spLocks noGrp="1"/>
          </p:cNvSpPr>
          <p:nvPr>
            <p:ph type="sldNum" sz="quarter" idx="12"/>
          </p:nvPr>
        </p:nvSpPr>
        <p:spPr/>
        <p:txBody>
          <a:bodyPr/>
          <a:lstStyle/>
          <a:p>
            <a:pPr>
              <a:defRPr/>
            </a:pPr>
            <a:fld id="{581507C9-7DD5-442B-8CFD-F9D3363BED91}" type="slidenum">
              <a:rPr lang="en-GB" smtClean="0"/>
              <a:pPr>
                <a:defRPr/>
              </a:pPr>
              <a:t>3</a:t>
            </a:fld>
            <a:endParaRPr lang="en-GB"/>
          </a:p>
        </p:txBody>
      </p:sp>
      <p:graphicFrame>
        <p:nvGraphicFramePr>
          <p:cNvPr id="3" name="Tablo 2"/>
          <p:cNvGraphicFramePr>
            <a:graphicFrameLocks noGrp="1"/>
          </p:cNvGraphicFramePr>
          <p:nvPr>
            <p:extLst>
              <p:ext uri="{D42A27DB-BD31-4B8C-83A1-F6EECF244321}">
                <p14:modId xmlns:p14="http://schemas.microsoft.com/office/powerpoint/2010/main" val="29561120"/>
              </p:ext>
            </p:extLst>
          </p:nvPr>
        </p:nvGraphicFramePr>
        <p:xfrm>
          <a:off x="72007" y="1052736"/>
          <a:ext cx="9777537" cy="5730765"/>
        </p:xfrm>
        <a:graphic>
          <a:graphicData uri="http://schemas.openxmlformats.org/drawingml/2006/table">
            <a:tbl>
              <a:tblPr firstRow="1" firstCol="1" lastRow="1" lastCol="1" bandRow="1" bandCol="1"/>
              <a:tblGrid>
                <a:gridCol w="7113240">
                  <a:extLst>
                    <a:ext uri="{9D8B030D-6E8A-4147-A177-3AD203B41FA5}">
                      <a16:colId xmlns:a16="http://schemas.microsoft.com/office/drawing/2014/main" xmlns="" val="20000"/>
                    </a:ext>
                  </a:extLst>
                </a:gridCol>
                <a:gridCol w="1296144">
                  <a:extLst>
                    <a:ext uri="{9D8B030D-6E8A-4147-A177-3AD203B41FA5}">
                      <a16:colId xmlns:a16="http://schemas.microsoft.com/office/drawing/2014/main" xmlns="" val="20001"/>
                    </a:ext>
                  </a:extLst>
                </a:gridCol>
                <a:gridCol w="1368153">
                  <a:extLst>
                    <a:ext uri="{9D8B030D-6E8A-4147-A177-3AD203B41FA5}">
                      <a16:colId xmlns:a16="http://schemas.microsoft.com/office/drawing/2014/main" xmlns="" val="20002"/>
                    </a:ext>
                  </a:extLst>
                </a:gridCol>
              </a:tblGrid>
              <a:tr h="272528">
                <a:tc rowSpan="2">
                  <a:txBody>
                    <a:bodyPr/>
                    <a:lstStyle/>
                    <a:p>
                      <a:pPr marL="72390" algn="ctr">
                        <a:spcAft>
                          <a:spcPts val="600"/>
                        </a:spcAft>
                      </a:pPr>
                      <a:r>
                        <a:rPr lang="tr-TR" sz="2000" b="1" dirty="0">
                          <a:effectLst/>
                          <a:latin typeface="Times New Roman" panose="02020603050405020304" pitchFamily="18" charset="0"/>
                          <a:ea typeface="Times New Roman" panose="02020603050405020304" pitchFamily="18" charset="0"/>
                        </a:rPr>
                        <a:t>Acil durum planlama bölgeleri ve mesafeleri</a:t>
                      </a:r>
                      <a:endParaRPr lang="tr-TR" sz="2000" dirty="0">
                        <a:effectLst/>
                        <a:latin typeface="Times New Roman" panose="02020603050405020304" pitchFamily="18" charset="0"/>
                        <a:ea typeface="Times New Roman" panose="02020603050405020304" pitchFamily="18" charset="0"/>
                      </a:endParaRPr>
                    </a:p>
                  </a:txBody>
                  <a:tcPr marL="44244" marR="44244"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gridSpan="2">
                  <a:txBody>
                    <a:bodyPr/>
                    <a:lstStyle/>
                    <a:p>
                      <a:pPr marL="72390" algn="ctr">
                        <a:spcAft>
                          <a:spcPts val="600"/>
                        </a:spcAft>
                      </a:pPr>
                      <a:r>
                        <a:rPr lang="tr-TR" sz="1800" dirty="0">
                          <a:effectLst/>
                          <a:latin typeface="Times New Roman" panose="02020603050405020304" pitchFamily="18" charset="0"/>
                          <a:ea typeface="Times New Roman" panose="02020603050405020304" pitchFamily="18" charset="0"/>
                        </a:rPr>
                        <a:t>≈ km</a:t>
                      </a:r>
                    </a:p>
                  </a:txBody>
                  <a:tcPr marL="44244" marR="44244"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hMerge="1">
                  <a:txBody>
                    <a:bodyPr/>
                    <a:lstStyle/>
                    <a:p>
                      <a:endParaRPr lang="tr-TR"/>
                    </a:p>
                  </a:txBody>
                  <a:tcPr/>
                </a:tc>
                <a:extLst>
                  <a:ext uri="{0D108BD9-81ED-4DB2-BD59-A6C34878D82A}">
                    <a16:rowId xmlns:a16="http://schemas.microsoft.com/office/drawing/2014/main" xmlns="" val="10000"/>
                  </a:ext>
                </a:extLst>
              </a:tr>
              <a:tr h="713411">
                <a:tc vMerge="1">
                  <a:txBody>
                    <a:bodyPr/>
                    <a:lstStyle/>
                    <a:p>
                      <a:endParaRPr lang="tr-TR"/>
                    </a:p>
                  </a:txBody>
                  <a:tcPr/>
                </a:tc>
                <a:tc>
                  <a:txBody>
                    <a:bodyPr/>
                    <a:lstStyle/>
                    <a:p>
                      <a:pPr marL="72390" algn="ctr">
                        <a:spcAft>
                          <a:spcPts val="600"/>
                        </a:spcAft>
                      </a:pPr>
                      <a:r>
                        <a:rPr lang="tr-TR" sz="1600" b="0" dirty="0">
                          <a:effectLst/>
                          <a:latin typeface="Times New Roman" panose="02020603050405020304" pitchFamily="18" charset="0"/>
                          <a:ea typeface="Times New Roman" panose="02020603050405020304" pitchFamily="18" charset="0"/>
                        </a:rPr>
                        <a:t>100 – 1000 </a:t>
                      </a:r>
                      <a:r>
                        <a:rPr lang="tr-TR" sz="1600" b="0" dirty="0" smtClean="0">
                          <a:effectLst/>
                          <a:latin typeface="Times New Roman" panose="02020603050405020304" pitchFamily="18" charset="0"/>
                          <a:ea typeface="Times New Roman" panose="02020603050405020304" pitchFamily="18" charset="0"/>
                        </a:rPr>
                        <a:t>MW(termal)</a:t>
                      </a:r>
                      <a:endParaRPr lang="tr-TR" sz="1600" b="0" dirty="0">
                        <a:effectLst/>
                        <a:latin typeface="Times New Roman" panose="02020603050405020304" pitchFamily="18" charset="0"/>
                        <a:ea typeface="Times New Roman" panose="02020603050405020304" pitchFamily="18" charset="0"/>
                      </a:endParaRPr>
                    </a:p>
                  </a:txBody>
                  <a:tcPr marL="0" marR="0"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marL="72390" algn="ctr">
                        <a:spcAft>
                          <a:spcPts val="600"/>
                        </a:spcAft>
                      </a:pPr>
                      <a:r>
                        <a:rPr lang="tr-TR" sz="1600" b="0" dirty="0" smtClean="0">
                          <a:effectLst/>
                          <a:latin typeface="Times New Roman" panose="02020603050405020304" pitchFamily="18" charset="0"/>
                          <a:ea typeface="Times New Roman" panose="02020603050405020304" pitchFamily="18" charset="0"/>
                        </a:rPr>
                        <a:t>≥ 1000 MW(termal)</a:t>
                      </a:r>
                      <a:endParaRPr lang="tr-TR" sz="1600" b="0" dirty="0">
                        <a:effectLst/>
                        <a:latin typeface="Times New Roman" panose="02020603050405020304" pitchFamily="18" charset="0"/>
                        <a:ea typeface="Times New Roman" panose="02020603050405020304" pitchFamily="18" charset="0"/>
                      </a:endParaRPr>
                    </a:p>
                  </a:txBody>
                  <a:tcPr marL="44244" marR="44244"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757814">
                <a:tc>
                  <a:txBody>
                    <a:bodyPr/>
                    <a:lstStyle/>
                    <a:p>
                      <a:pPr marL="72390">
                        <a:spcAft>
                          <a:spcPts val="600"/>
                        </a:spcAft>
                      </a:pPr>
                      <a:r>
                        <a:rPr lang="tr-TR" sz="2000" b="1" dirty="0">
                          <a:effectLst/>
                          <a:latin typeface="Times New Roman" panose="02020603050405020304" pitchFamily="18" charset="0"/>
                          <a:ea typeface="Times New Roman" panose="02020603050405020304" pitchFamily="18" charset="0"/>
                        </a:rPr>
                        <a:t>İhtiyati Eylem Bölgesi (</a:t>
                      </a:r>
                      <a:r>
                        <a:rPr lang="tr-TR" sz="2000" b="1" dirty="0" smtClean="0">
                          <a:effectLst/>
                          <a:latin typeface="Times New Roman" panose="02020603050405020304" pitchFamily="18" charset="0"/>
                          <a:ea typeface="Times New Roman" panose="02020603050405020304" pitchFamily="18" charset="0"/>
                        </a:rPr>
                        <a:t>İEB)</a:t>
                      </a:r>
                      <a:r>
                        <a:rPr lang="tr-TR" sz="2000" baseline="30000" dirty="0" smtClean="0">
                          <a:effectLst/>
                          <a:latin typeface="Times New Roman" panose="02020603050405020304" pitchFamily="18" charset="0"/>
                          <a:ea typeface="Times New Roman" panose="02020603050405020304" pitchFamily="18" charset="0"/>
                        </a:rPr>
                        <a:t>a</a:t>
                      </a:r>
                    </a:p>
                    <a:p>
                      <a:pPr marL="72390">
                        <a:spcAft>
                          <a:spcPts val="600"/>
                        </a:spcAft>
                      </a:pPr>
                      <a:r>
                        <a:rPr lang="tr-TR" sz="2000" b="1" i="1" kern="1200" dirty="0" err="1" smtClean="0">
                          <a:solidFill>
                            <a:schemeClr val="tx1"/>
                          </a:solidFill>
                          <a:effectLst/>
                          <a:latin typeface="Times New Roman" panose="02020603050405020304" pitchFamily="18" charset="0"/>
                          <a:ea typeface="Times New Roman" panose="02020603050405020304" pitchFamily="18" charset="0"/>
                          <a:cs typeface="+mn-cs"/>
                        </a:rPr>
                        <a:t>Precautionary</a:t>
                      </a:r>
                      <a:r>
                        <a:rPr lang="tr-TR" sz="2000" b="1" i="1" kern="1200" dirty="0" smtClean="0">
                          <a:solidFill>
                            <a:schemeClr val="tx1"/>
                          </a:solidFill>
                          <a:effectLst/>
                          <a:latin typeface="Times New Roman" panose="02020603050405020304" pitchFamily="18" charset="0"/>
                          <a:ea typeface="Times New Roman" panose="02020603050405020304" pitchFamily="18" charset="0"/>
                          <a:cs typeface="+mn-cs"/>
                        </a:rPr>
                        <a:t> Action </a:t>
                      </a:r>
                      <a:r>
                        <a:rPr lang="tr-TR" sz="2000" b="1" i="1" kern="1200" dirty="0" err="1" smtClean="0">
                          <a:solidFill>
                            <a:schemeClr val="tx1"/>
                          </a:solidFill>
                          <a:effectLst/>
                          <a:latin typeface="Times New Roman" panose="02020603050405020304" pitchFamily="18" charset="0"/>
                          <a:ea typeface="Times New Roman" panose="02020603050405020304" pitchFamily="18" charset="0"/>
                          <a:cs typeface="+mn-cs"/>
                        </a:rPr>
                        <a:t>Zone</a:t>
                      </a:r>
                      <a:r>
                        <a:rPr lang="tr-TR" sz="2000" b="1" i="1" kern="1200" dirty="0" smtClean="0">
                          <a:solidFill>
                            <a:schemeClr val="tx1"/>
                          </a:solidFill>
                          <a:effectLst/>
                          <a:latin typeface="Times New Roman" panose="02020603050405020304" pitchFamily="18" charset="0"/>
                          <a:ea typeface="Times New Roman" panose="02020603050405020304" pitchFamily="18" charset="0"/>
                          <a:cs typeface="+mn-cs"/>
                        </a:rPr>
                        <a:t> (PAZ)</a:t>
                      </a:r>
                      <a:endParaRPr lang="tr-TR" sz="2000" b="1" i="1" kern="1200" dirty="0">
                        <a:solidFill>
                          <a:schemeClr val="tx1"/>
                        </a:solidFill>
                        <a:effectLst/>
                        <a:latin typeface="Times New Roman" panose="02020603050405020304" pitchFamily="18" charset="0"/>
                        <a:ea typeface="Times New Roman" panose="02020603050405020304" pitchFamily="18" charset="0"/>
                        <a:cs typeface="+mn-cs"/>
                      </a:endParaRPr>
                    </a:p>
                    <a:p>
                      <a:pPr marL="72390">
                        <a:spcAft>
                          <a:spcPts val="600"/>
                        </a:spcAft>
                      </a:pPr>
                      <a:r>
                        <a:rPr lang="tr-TR" sz="1800" dirty="0">
                          <a:effectLst/>
                          <a:latin typeface="Times New Roman" panose="02020603050405020304" pitchFamily="18" charset="0"/>
                          <a:ea typeface="Times New Roman" panose="02020603050405020304" pitchFamily="18" charset="0"/>
                        </a:rPr>
                        <a:t>Derhal tahliye + iyot tableti alımı</a:t>
                      </a:r>
                    </a:p>
                  </a:txBody>
                  <a:tcPr marL="44244" marR="44244"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gridSpan="2">
                  <a:txBody>
                    <a:bodyPr/>
                    <a:lstStyle/>
                    <a:p>
                      <a:pPr marL="72390" algn="ctr">
                        <a:spcAft>
                          <a:spcPts val="600"/>
                        </a:spcAft>
                      </a:pPr>
                      <a:r>
                        <a:rPr lang="tr-TR" sz="2000" b="1" dirty="0">
                          <a:effectLst/>
                          <a:latin typeface="Times New Roman" panose="02020603050405020304" pitchFamily="18" charset="0"/>
                          <a:ea typeface="Times New Roman" panose="02020603050405020304" pitchFamily="18" charset="0"/>
                        </a:rPr>
                        <a:t>5</a:t>
                      </a:r>
                      <a:endParaRPr lang="tr-TR" sz="2000" dirty="0">
                        <a:effectLst/>
                        <a:latin typeface="Times New Roman" panose="02020603050405020304" pitchFamily="18" charset="0"/>
                        <a:ea typeface="Times New Roman" panose="02020603050405020304" pitchFamily="18" charset="0"/>
                      </a:endParaRPr>
                    </a:p>
                  </a:txBody>
                  <a:tcPr marL="44244" marR="44244"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hMerge="1">
                  <a:txBody>
                    <a:bodyPr/>
                    <a:lstStyle/>
                    <a:p>
                      <a:endParaRPr lang="tr-TR"/>
                    </a:p>
                  </a:txBody>
                  <a:tcPr/>
                </a:tc>
                <a:extLst>
                  <a:ext uri="{0D108BD9-81ED-4DB2-BD59-A6C34878D82A}">
                    <a16:rowId xmlns:a16="http://schemas.microsoft.com/office/drawing/2014/main" xmlns="" val="10002"/>
                  </a:ext>
                </a:extLst>
              </a:tr>
              <a:tr h="757814">
                <a:tc>
                  <a:txBody>
                    <a:bodyPr/>
                    <a:lstStyle/>
                    <a:p>
                      <a:pPr marL="72390">
                        <a:spcAft>
                          <a:spcPts val="600"/>
                        </a:spcAft>
                      </a:pPr>
                      <a:r>
                        <a:rPr lang="tr-TR" sz="2000" b="1" dirty="0">
                          <a:effectLst/>
                          <a:latin typeface="Times New Roman" panose="02020603050405020304" pitchFamily="18" charset="0"/>
                          <a:ea typeface="Times New Roman" panose="02020603050405020304" pitchFamily="18" charset="0"/>
                        </a:rPr>
                        <a:t>Acil koruyucu eylem Planlama Bölgesi (APB</a:t>
                      </a:r>
                      <a:r>
                        <a:rPr lang="tr-TR" sz="2000" b="1" dirty="0" smtClean="0">
                          <a:effectLst/>
                          <a:latin typeface="Times New Roman" panose="02020603050405020304" pitchFamily="18" charset="0"/>
                          <a:ea typeface="Times New Roman" panose="02020603050405020304" pitchFamily="18" charset="0"/>
                        </a:rPr>
                        <a:t>)</a:t>
                      </a:r>
                    </a:p>
                    <a:p>
                      <a:pPr marL="72390">
                        <a:spcAft>
                          <a:spcPts val="600"/>
                        </a:spcAft>
                      </a:pPr>
                      <a:r>
                        <a:rPr lang="tr-TR" sz="2000" b="1" i="1" dirty="0" err="1" smtClean="0">
                          <a:effectLst/>
                          <a:latin typeface="Times New Roman" panose="02020603050405020304" pitchFamily="18" charset="0"/>
                          <a:ea typeface="Times New Roman" panose="02020603050405020304" pitchFamily="18" charset="0"/>
                        </a:rPr>
                        <a:t>Urgent</a:t>
                      </a:r>
                      <a:r>
                        <a:rPr lang="tr-TR" sz="2000" b="1" i="1" baseline="0" dirty="0" smtClean="0">
                          <a:effectLst/>
                          <a:latin typeface="Times New Roman" panose="02020603050405020304" pitchFamily="18" charset="0"/>
                          <a:ea typeface="Times New Roman" panose="02020603050405020304" pitchFamily="18" charset="0"/>
                        </a:rPr>
                        <a:t> </a:t>
                      </a:r>
                      <a:r>
                        <a:rPr lang="tr-TR" sz="2000" b="1" i="1" baseline="0" dirty="0" err="1" smtClean="0">
                          <a:effectLst/>
                          <a:latin typeface="Times New Roman" panose="02020603050405020304" pitchFamily="18" charset="0"/>
                          <a:ea typeface="Times New Roman" panose="02020603050405020304" pitchFamily="18" charset="0"/>
                        </a:rPr>
                        <a:t>protective</a:t>
                      </a:r>
                      <a:r>
                        <a:rPr lang="tr-TR" sz="2000" b="1" i="1" baseline="0" dirty="0" smtClean="0">
                          <a:effectLst/>
                          <a:latin typeface="Times New Roman" panose="02020603050405020304" pitchFamily="18" charset="0"/>
                          <a:ea typeface="Times New Roman" panose="02020603050405020304" pitchFamily="18" charset="0"/>
                        </a:rPr>
                        <a:t> </a:t>
                      </a:r>
                      <a:r>
                        <a:rPr lang="tr-TR" sz="2000" b="1" i="1" baseline="0" dirty="0" err="1" smtClean="0">
                          <a:effectLst/>
                          <a:latin typeface="Times New Roman" panose="02020603050405020304" pitchFamily="18" charset="0"/>
                          <a:ea typeface="Times New Roman" panose="02020603050405020304" pitchFamily="18" charset="0"/>
                        </a:rPr>
                        <a:t>action</a:t>
                      </a:r>
                      <a:r>
                        <a:rPr lang="tr-TR" sz="2000" b="1" i="1" baseline="0" dirty="0" smtClean="0">
                          <a:effectLst/>
                          <a:latin typeface="Times New Roman" panose="02020603050405020304" pitchFamily="18" charset="0"/>
                          <a:ea typeface="Times New Roman" panose="02020603050405020304" pitchFamily="18" charset="0"/>
                        </a:rPr>
                        <a:t> Planning </a:t>
                      </a:r>
                      <a:r>
                        <a:rPr lang="tr-TR" sz="2000" b="1" i="1" baseline="0" dirty="0" err="1" smtClean="0">
                          <a:effectLst/>
                          <a:latin typeface="Times New Roman" panose="02020603050405020304" pitchFamily="18" charset="0"/>
                          <a:ea typeface="Times New Roman" panose="02020603050405020304" pitchFamily="18" charset="0"/>
                        </a:rPr>
                        <a:t>Zone</a:t>
                      </a:r>
                      <a:r>
                        <a:rPr lang="tr-TR" sz="2000" b="1" i="1" baseline="0" dirty="0" smtClean="0">
                          <a:effectLst/>
                          <a:latin typeface="Times New Roman" panose="02020603050405020304" pitchFamily="18" charset="0"/>
                          <a:ea typeface="Times New Roman" panose="02020603050405020304" pitchFamily="18" charset="0"/>
                        </a:rPr>
                        <a:t> (UPZ)</a:t>
                      </a:r>
                      <a:endParaRPr lang="tr-TR" sz="2000" i="1" dirty="0">
                        <a:effectLst/>
                        <a:latin typeface="Times New Roman" panose="02020603050405020304" pitchFamily="18" charset="0"/>
                        <a:ea typeface="Times New Roman" panose="02020603050405020304" pitchFamily="18" charset="0"/>
                      </a:endParaRPr>
                    </a:p>
                    <a:p>
                      <a:pPr marL="72390">
                        <a:spcAft>
                          <a:spcPts val="600"/>
                        </a:spcAft>
                      </a:pPr>
                      <a:r>
                        <a:rPr lang="tr-TR" sz="1800" dirty="0">
                          <a:effectLst/>
                          <a:latin typeface="Times New Roman" panose="02020603050405020304" pitchFamily="18" charset="0"/>
                          <a:ea typeface="Times New Roman" panose="02020603050405020304" pitchFamily="18" charset="0"/>
                        </a:rPr>
                        <a:t>Tahliye + büyük binalarda </a:t>
                      </a:r>
                      <a:r>
                        <a:rPr lang="tr-TR" sz="1800" dirty="0" err="1">
                          <a:effectLst/>
                          <a:latin typeface="Times New Roman" panose="02020603050405020304" pitchFamily="18" charset="0"/>
                          <a:ea typeface="Times New Roman" panose="02020603050405020304" pitchFamily="18" charset="0"/>
                        </a:rPr>
                        <a:t>sığınma</a:t>
                      </a:r>
                      <a:r>
                        <a:rPr lang="tr-TR" sz="1800" baseline="30000" dirty="0" err="1">
                          <a:effectLst/>
                          <a:latin typeface="Times New Roman" panose="02020603050405020304" pitchFamily="18" charset="0"/>
                          <a:ea typeface="Times New Roman" panose="02020603050405020304" pitchFamily="18" charset="0"/>
                        </a:rPr>
                        <a:t>b</a:t>
                      </a:r>
                      <a:r>
                        <a:rPr lang="tr-TR" sz="1800" dirty="0">
                          <a:effectLst/>
                          <a:latin typeface="Times New Roman" panose="02020603050405020304" pitchFamily="18" charset="0"/>
                          <a:ea typeface="Times New Roman" panose="02020603050405020304" pitchFamily="18" charset="0"/>
                        </a:rPr>
                        <a:t> + iyot tableti</a:t>
                      </a:r>
                    </a:p>
                  </a:txBody>
                  <a:tcPr marL="44244" marR="44244"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gridSpan="2">
                  <a:txBody>
                    <a:bodyPr/>
                    <a:lstStyle/>
                    <a:p>
                      <a:pPr marL="72390" algn="ctr">
                        <a:spcAft>
                          <a:spcPts val="600"/>
                        </a:spcAft>
                      </a:pPr>
                      <a:r>
                        <a:rPr lang="tr-TR" sz="2000" b="1" dirty="0">
                          <a:effectLst/>
                          <a:latin typeface="Times New Roman" panose="02020603050405020304" pitchFamily="18" charset="0"/>
                          <a:ea typeface="Times New Roman" panose="02020603050405020304" pitchFamily="18" charset="0"/>
                        </a:rPr>
                        <a:t>20</a:t>
                      </a:r>
                      <a:endParaRPr lang="tr-TR" sz="2000" dirty="0">
                        <a:effectLst/>
                        <a:latin typeface="Times New Roman" panose="02020603050405020304" pitchFamily="18" charset="0"/>
                        <a:ea typeface="Times New Roman" panose="02020603050405020304" pitchFamily="18" charset="0"/>
                      </a:endParaRPr>
                    </a:p>
                  </a:txBody>
                  <a:tcPr marL="44244" marR="44244"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hMerge="1">
                  <a:txBody>
                    <a:bodyPr/>
                    <a:lstStyle/>
                    <a:p>
                      <a:endParaRPr lang="tr-TR"/>
                    </a:p>
                  </a:txBody>
                  <a:tcPr/>
                </a:tc>
                <a:extLst>
                  <a:ext uri="{0D108BD9-81ED-4DB2-BD59-A6C34878D82A}">
                    <a16:rowId xmlns:a16="http://schemas.microsoft.com/office/drawing/2014/main" xmlns="" val="10003"/>
                  </a:ext>
                </a:extLst>
              </a:tr>
              <a:tr h="1335197">
                <a:tc>
                  <a:txBody>
                    <a:bodyPr/>
                    <a:lstStyle/>
                    <a:p>
                      <a:pPr marL="72390">
                        <a:spcAft>
                          <a:spcPts val="600"/>
                        </a:spcAft>
                      </a:pPr>
                      <a:r>
                        <a:rPr lang="tr-TR" sz="2000" b="1" dirty="0">
                          <a:effectLst/>
                          <a:latin typeface="Times New Roman" panose="02020603050405020304" pitchFamily="18" charset="0"/>
                          <a:ea typeface="Times New Roman" panose="02020603050405020304" pitchFamily="18" charset="0"/>
                        </a:rPr>
                        <a:t>Genişletilmiş Planlama Mesafesi (GPM</a:t>
                      </a:r>
                      <a:r>
                        <a:rPr lang="tr-TR" sz="2000" b="1" dirty="0" smtClean="0">
                          <a:effectLst/>
                          <a:latin typeface="Times New Roman" panose="02020603050405020304" pitchFamily="18" charset="0"/>
                          <a:ea typeface="Times New Roman" panose="02020603050405020304" pitchFamily="18" charset="0"/>
                        </a:rPr>
                        <a:t>)</a:t>
                      </a:r>
                    </a:p>
                    <a:p>
                      <a:pPr marL="72390">
                        <a:spcAft>
                          <a:spcPts val="600"/>
                        </a:spcAft>
                      </a:pPr>
                      <a:r>
                        <a:rPr lang="tr-TR" sz="2000" b="1" i="1" dirty="0" err="1" smtClean="0">
                          <a:effectLst/>
                          <a:latin typeface="Times New Roman" panose="02020603050405020304" pitchFamily="18" charset="0"/>
                          <a:ea typeface="Times New Roman" panose="02020603050405020304" pitchFamily="18" charset="0"/>
                        </a:rPr>
                        <a:t>Extended</a:t>
                      </a:r>
                      <a:r>
                        <a:rPr lang="tr-TR" sz="2000" b="1" i="1" dirty="0" smtClean="0">
                          <a:effectLst/>
                          <a:latin typeface="Times New Roman" panose="02020603050405020304" pitchFamily="18" charset="0"/>
                          <a:ea typeface="Times New Roman" panose="02020603050405020304" pitchFamily="18" charset="0"/>
                        </a:rPr>
                        <a:t> Planning </a:t>
                      </a:r>
                      <a:r>
                        <a:rPr lang="tr-TR" sz="2000" b="1" i="1" dirty="0" err="1" smtClean="0">
                          <a:effectLst/>
                          <a:latin typeface="Times New Roman" panose="02020603050405020304" pitchFamily="18" charset="0"/>
                          <a:ea typeface="Times New Roman" panose="02020603050405020304" pitchFamily="18" charset="0"/>
                        </a:rPr>
                        <a:t>Distance</a:t>
                      </a:r>
                      <a:r>
                        <a:rPr lang="tr-TR" sz="2000" b="1" i="1" baseline="0" dirty="0" smtClean="0">
                          <a:effectLst/>
                          <a:latin typeface="Times New Roman" panose="02020603050405020304" pitchFamily="18" charset="0"/>
                          <a:ea typeface="Times New Roman" panose="02020603050405020304" pitchFamily="18" charset="0"/>
                        </a:rPr>
                        <a:t> (EPD)</a:t>
                      </a:r>
                      <a:endParaRPr lang="tr-TR" sz="2000" i="1" dirty="0">
                        <a:effectLst/>
                        <a:latin typeface="Times New Roman" panose="02020603050405020304" pitchFamily="18" charset="0"/>
                        <a:ea typeface="Times New Roman" panose="02020603050405020304" pitchFamily="18" charset="0"/>
                      </a:endParaRPr>
                    </a:p>
                    <a:p>
                      <a:pPr marL="72390">
                        <a:spcAft>
                          <a:spcPts val="600"/>
                        </a:spcAft>
                      </a:pPr>
                      <a:r>
                        <a:rPr lang="tr-TR" sz="1800" dirty="0">
                          <a:effectLst/>
                          <a:latin typeface="Times New Roman" panose="02020603050405020304" pitchFamily="18" charset="0"/>
                          <a:ea typeface="Times New Roman" panose="02020603050405020304" pitchFamily="18" charset="0"/>
                        </a:rPr>
                        <a:t>Günler ve haftalar mertebesinde radyasyon izlemesi sonuçlarına ve yapılacak değerlendirmeye göre gereken koruyucu eylemlerin uygulanması</a:t>
                      </a:r>
                    </a:p>
                  </a:txBody>
                  <a:tcPr marL="44244" marR="44244"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marL="72390" algn="ctr">
                        <a:spcAft>
                          <a:spcPts val="600"/>
                        </a:spcAft>
                      </a:pPr>
                      <a:r>
                        <a:rPr lang="tr-TR" sz="2000" b="1">
                          <a:effectLst/>
                          <a:latin typeface="Times New Roman" panose="02020603050405020304" pitchFamily="18" charset="0"/>
                          <a:ea typeface="Times New Roman" panose="02020603050405020304" pitchFamily="18" charset="0"/>
                        </a:rPr>
                        <a:t>50</a:t>
                      </a:r>
                      <a:endParaRPr lang="tr-TR" sz="2000">
                        <a:effectLst/>
                        <a:latin typeface="Times New Roman" panose="02020603050405020304" pitchFamily="18" charset="0"/>
                        <a:ea typeface="Times New Roman" panose="02020603050405020304" pitchFamily="18" charset="0"/>
                      </a:endParaRPr>
                    </a:p>
                  </a:txBody>
                  <a:tcPr marL="44244" marR="44244"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marL="72390" algn="ctr">
                        <a:spcAft>
                          <a:spcPts val="600"/>
                        </a:spcAft>
                      </a:pPr>
                      <a:r>
                        <a:rPr lang="tr-TR" sz="2000" b="1" dirty="0">
                          <a:effectLst/>
                          <a:latin typeface="Times New Roman" panose="02020603050405020304" pitchFamily="18" charset="0"/>
                          <a:ea typeface="Times New Roman" panose="02020603050405020304" pitchFamily="18" charset="0"/>
                        </a:rPr>
                        <a:t>100</a:t>
                      </a:r>
                      <a:endParaRPr lang="tr-TR" sz="2000" dirty="0">
                        <a:effectLst/>
                        <a:latin typeface="Times New Roman" panose="02020603050405020304" pitchFamily="18" charset="0"/>
                        <a:ea typeface="Times New Roman" panose="02020603050405020304" pitchFamily="18" charset="0"/>
                      </a:endParaRPr>
                    </a:p>
                  </a:txBody>
                  <a:tcPr marL="44244" marR="44244"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1335197">
                <a:tc>
                  <a:txBody>
                    <a:bodyPr/>
                    <a:lstStyle/>
                    <a:p>
                      <a:pPr marL="72390">
                        <a:spcAft>
                          <a:spcPts val="600"/>
                        </a:spcAft>
                      </a:pPr>
                      <a:r>
                        <a:rPr lang="tr-TR" sz="2000" b="1" dirty="0">
                          <a:effectLst/>
                          <a:latin typeface="Times New Roman" panose="02020603050405020304" pitchFamily="18" charset="0"/>
                          <a:ea typeface="Times New Roman" panose="02020603050405020304" pitchFamily="18" charset="0"/>
                        </a:rPr>
                        <a:t>Gıda Maddesi ve Ticari mal Kısıtlama Mesafesi (GMTKM</a:t>
                      </a:r>
                      <a:r>
                        <a:rPr lang="tr-TR" sz="2000" b="1" dirty="0" smtClean="0">
                          <a:effectLst/>
                          <a:latin typeface="Times New Roman" panose="02020603050405020304" pitchFamily="18" charset="0"/>
                          <a:ea typeface="Times New Roman" panose="02020603050405020304" pitchFamily="18" charset="0"/>
                        </a:rPr>
                        <a:t>)</a:t>
                      </a:r>
                    </a:p>
                    <a:p>
                      <a:pPr marL="72390">
                        <a:spcAft>
                          <a:spcPts val="600"/>
                        </a:spcAft>
                      </a:pPr>
                      <a:r>
                        <a:rPr lang="tr-TR" sz="2000" b="1" dirty="0" err="1" smtClean="0">
                          <a:effectLst/>
                          <a:latin typeface="Times New Roman" panose="02020603050405020304" pitchFamily="18" charset="0"/>
                          <a:ea typeface="Times New Roman" panose="02020603050405020304" pitchFamily="18" charset="0"/>
                        </a:rPr>
                        <a:t>Ingestion</a:t>
                      </a:r>
                      <a:r>
                        <a:rPr lang="tr-TR" sz="2000" b="1" dirty="0" smtClean="0">
                          <a:effectLst/>
                          <a:latin typeface="Times New Roman" panose="02020603050405020304" pitchFamily="18" charset="0"/>
                          <a:ea typeface="Times New Roman" panose="02020603050405020304" pitchFamily="18" charset="0"/>
                        </a:rPr>
                        <a:t> </a:t>
                      </a:r>
                      <a:r>
                        <a:rPr lang="tr-TR" sz="2000" b="1" dirty="0" err="1" smtClean="0">
                          <a:effectLst/>
                          <a:latin typeface="Times New Roman" panose="02020603050405020304" pitchFamily="18" charset="0"/>
                          <a:ea typeface="Times New Roman" panose="02020603050405020304" pitchFamily="18" charset="0"/>
                        </a:rPr>
                        <a:t>and</a:t>
                      </a:r>
                      <a:r>
                        <a:rPr lang="tr-TR" sz="2000" b="1" dirty="0" smtClean="0">
                          <a:effectLst/>
                          <a:latin typeface="Times New Roman" panose="02020603050405020304" pitchFamily="18" charset="0"/>
                          <a:ea typeface="Times New Roman" panose="02020603050405020304" pitchFamily="18" charset="0"/>
                        </a:rPr>
                        <a:t> </a:t>
                      </a:r>
                      <a:r>
                        <a:rPr lang="tr-TR" sz="2000" b="1" dirty="0" err="1" smtClean="0">
                          <a:effectLst/>
                          <a:latin typeface="Times New Roman" panose="02020603050405020304" pitchFamily="18" charset="0"/>
                          <a:ea typeface="Times New Roman" panose="02020603050405020304" pitchFamily="18" charset="0"/>
                        </a:rPr>
                        <a:t>Commodities</a:t>
                      </a:r>
                      <a:r>
                        <a:rPr lang="tr-TR" sz="2000" b="1" dirty="0" smtClean="0">
                          <a:effectLst/>
                          <a:latin typeface="Times New Roman" panose="02020603050405020304" pitchFamily="18" charset="0"/>
                          <a:ea typeface="Times New Roman" panose="02020603050405020304" pitchFamily="18" charset="0"/>
                        </a:rPr>
                        <a:t> Planning </a:t>
                      </a:r>
                      <a:r>
                        <a:rPr lang="tr-TR" sz="2000" b="1" dirty="0" err="1" smtClean="0">
                          <a:effectLst/>
                          <a:latin typeface="Times New Roman" panose="02020603050405020304" pitchFamily="18" charset="0"/>
                          <a:ea typeface="Times New Roman" panose="02020603050405020304" pitchFamily="18" charset="0"/>
                        </a:rPr>
                        <a:t>Distance</a:t>
                      </a:r>
                      <a:r>
                        <a:rPr lang="tr-TR" sz="2000" b="1" dirty="0" smtClean="0">
                          <a:effectLst/>
                          <a:latin typeface="Times New Roman" panose="02020603050405020304" pitchFamily="18" charset="0"/>
                          <a:ea typeface="Times New Roman" panose="02020603050405020304" pitchFamily="18" charset="0"/>
                        </a:rPr>
                        <a:t> (ICPD)</a:t>
                      </a:r>
                      <a:endParaRPr lang="tr-TR" sz="2000" dirty="0">
                        <a:effectLst/>
                        <a:latin typeface="Times New Roman" panose="02020603050405020304" pitchFamily="18" charset="0"/>
                        <a:ea typeface="Times New Roman" panose="02020603050405020304" pitchFamily="18" charset="0"/>
                      </a:endParaRPr>
                    </a:p>
                    <a:p>
                      <a:pPr marL="72390">
                        <a:spcAft>
                          <a:spcPts val="600"/>
                        </a:spcAft>
                      </a:pPr>
                      <a:r>
                        <a:rPr lang="tr-TR" sz="1800" dirty="0">
                          <a:effectLst/>
                          <a:latin typeface="Times New Roman" panose="02020603050405020304" pitchFamily="18" charset="0"/>
                          <a:ea typeface="Times New Roman" panose="02020603050405020304" pitchFamily="18" charset="0"/>
                        </a:rPr>
                        <a:t>Meyve, sebze, süt ve yağmur suyu tüketiminin, bölgedeki ticari malların dağıtımının kısıtlanması</a:t>
                      </a:r>
                    </a:p>
                  </a:txBody>
                  <a:tcPr marL="44244" marR="44244"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marL="72390" algn="ctr">
                        <a:spcAft>
                          <a:spcPts val="600"/>
                        </a:spcAft>
                      </a:pPr>
                      <a:r>
                        <a:rPr lang="tr-TR" sz="2000" b="1">
                          <a:effectLst/>
                          <a:latin typeface="Times New Roman" panose="02020603050405020304" pitchFamily="18" charset="0"/>
                          <a:ea typeface="Times New Roman" panose="02020603050405020304" pitchFamily="18" charset="0"/>
                        </a:rPr>
                        <a:t>100</a:t>
                      </a:r>
                      <a:endParaRPr lang="tr-TR" sz="2000">
                        <a:effectLst/>
                        <a:latin typeface="Times New Roman" panose="02020603050405020304" pitchFamily="18" charset="0"/>
                        <a:ea typeface="Times New Roman" panose="02020603050405020304" pitchFamily="18" charset="0"/>
                      </a:endParaRPr>
                    </a:p>
                  </a:txBody>
                  <a:tcPr marL="44244" marR="44244"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tc>
                  <a:txBody>
                    <a:bodyPr/>
                    <a:lstStyle/>
                    <a:p>
                      <a:pPr marL="72390" algn="ctr">
                        <a:spcAft>
                          <a:spcPts val="600"/>
                        </a:spcAft>
                      </a:pPr>
                      <a:r>
                        <a:rPr lang="tr-TR" sz="2000" b="1" dirty="0">
                          <a:effectLst/>
                          <a:latin typeface="Times New Roman" panose="02020603050405020304" pitchFamily="18" charset="0"/>
                          <a:ea typeface="Times New Roman" panose="02020603050405020304" pitchFamily="18" charset="0"/>
                        </a:rPr>
                        <a:t>300</a:t>
                      </a:r>
                      <a:endParaRPr lang="tr-TR" sz="2000" dirty="0">
                        <a:effectLst/>
                        <a:latin typeface="Times New Roman" panose="02020603050405020304" pitchFamily="18" charset="0"/>
                        <a:ea typeface="Times New Roman" panose="02020603050405020304" pitchFamily="18" charset="0"/>
                      </a:endParaRPr>
                    </a:p>
                  </a:txBody>
                  <a:tcPr marL="44244" marR="44244" marT="0" marB="0" anchor="ctr">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3655670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3"/>
          <a:stretch>
            <a:fillRect/>
          </a:stretch>
        </p:blipFill>
        <p:spPr>
          <a:xfrm>
            <a:off x="1352600" y="1196752"/>
            <a:ext cx="8002273" cy="3756341"/>
          </a:xfrm>
          <a:prstGeom prst="rect">
            <a:avLst/>
          </a:prstGeom>
        </p:spPr>
      </p:pic>
      <p:sp>
        <p:nvSpPr>
          <p:cNvPr id="4" name="Rectangle 5"/>
          <p:cNvSpPr>
            <a:spLocks noChangeArrowheads="1"/>
          </p:cNvSpPr>
          <p:nvPr/>
        </p:nvSpPr>
        <p:spPr bwMode="auto">
          <a:xfrm>
            <a:off x="1208088" y="233363"/>
            <a:ext cx="7859712"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Aft>
                <a:spcPct val="50000"/>
              </a:spcAft>
              <a:buClr>
                <a:srgbClr val="FF9900"/>
              </a:buClr>
              <a:buChar char="•"/>
              <a:defRPr sz="2200">
                <a:solidFill>
                  <a:schemeClr val="tx1"/>
                </a:solidFill>
                <a:latin typeface="Arial" panose="020B0604020202020204" pitchFamily="34" charset="0"/>
              </a:defRPr>
            </a:lvl1pPr>
            <a:lvl2pPr marL="742950" indent="-2984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Aft>
                <a:spcPct val="0"/>
              </a:spcAft>
              <a:buClrTx/>
              <a:buFontTx/>
              <a:buNone/>
            </a:pPr>
            <a:r>
              <a:rPr lang="tr-TR" sz="2600" dirty="0">
                <a:solidFill>
                  <a:srgbClr val="FF6600"/>
                </a:solidFill>
              </a:rPr>
              <a:t>Nükleer reaktörlerde meydana gelebilecek acil durumlar için müdahale </a:t>
            </a:r>
            <a:r>
              <a:rPr lang="tr-TR" sz="2600" dirty="0" smtClean="0">
                <a:solidFill>
                  <a:srgbClr val="FF6600"/>
                </a:solidFill>
              </a:rPr>
              <a:t>yaklaşımı </a:t>
            </a:r>
            <a:r>
              <a:rPr lang="tr-TR" dirty="0" smtClean="0">
                <a:solidFill>
                  <a:srgbClr val="FF6600"/>
                </a:solidFill>
              </a:rPr>
              <a:t>(devam) </a:t>
            </a:r>
            <a:endParaRPr lang="tr-TR" dirty="0">
              <a:solidFill>
                <a:srgbClr val="FF6600"/>
              </a:solidFill>
            </a:endParaRPr>
          </a:p>
        </p:txBody>
      </p:sp>
      <p:sp>
        <p:nvSpPr>
          <p:cNvPr id="5" name="Dikdörtgen 4"/>
          <p:cNvSpPr/>
          <p:nvPr/>
        </p:nvSpPr>
        <p:spPr>
          <a:xfrm>
            <a:off x="905098" y="4978651"/>
            <a:ext cx="8897276" cy="1754326"/>
          </a:xfrm>
          <a:prstGeom prst="rect">
            <a:avLst/>
          </a:prstGeom>
        </p:spPr>
        <p:txBody>
          <a:bodyPr wrap="square">
            <a:spAutoFit/>
          </a:bodyPr>
          <a:lstStyle/>
          <a:p>
            <a:r>
              <a:rPr lang="tr-TR" b="1" dirty="0" smtClean="0"/>
              <a:t>Acil Durum Eylem Seviyesi (AES): </a:t>
            </a:r>
            <a:r>
              <a:rPr lang="tr-TR" dirty="0" smtClean="0"/>
              <a:t>Acil </a:t>
            </a:r>
            <a:r>
              <a:rPr lang="tr-TR" dirty="0"/>
              <a:t>durumun sınıfını tespit etmek, ayırt etmek ve </a:t>
            </a:r>
            <a:r>
              <a:rPr lang="tr-TR" dirty="0" smtClean="0"/>
              <a:t>belirlemek için </a:t>
            </a:r>
            <a:r>
              <a:rPr lang="tr-TR" dirty="0"/>
              <a:t>kullanılan özel, önceden belirlenmiş ve ölçülebilir </a:t>
            </a:r>
            <a:r>
              <a:rPr lang="tr-TR" dirty="0" smtClean="0"/>
              <a:t>kriterler</a:t>
            </a:r>
          </a:p>
          <a:p>
            <a:endParaRPr lang="tr-TR" dirty="0"/>
          </a:p>
          <a:p>
            <a:r>
              <a:rPr lang="tr-TR" b="1" dirty="0"/>
              <a:t>Müdahale Eylem Düzeyi</a:t>
            </a:r>
            <a:r>
              <a:rPr lang="tr-TR" dirty="0"/>
              <a:t>, ölçüm sonuçlarına göre </a:t>
            </a:r>
            <a:r>
              <a:rPr lang="tr-TR" dirty="0" smtClean="0"/>
              <a:t>uygun koruyucu </a:t>
            </a:r>
            <a:r>
              <a:rPr lang="tr-TR" dirty="0"/>
              <a:t>eylemlerin derhal ve doğrudan </a:t>
            </a:r>
            <a:r>
              <a:rPr lang="tr-TR" dirty="0" smtClean="0"/>
              <a:t>belirlenmesinde (</a:t>
            </a:r>
            <a:r>
              <a:rPr lang="tr-TR" dirty="0"/>
              <a:t>daha fazla değerlendirme yapmadan) kullanılan </a:t>
            </a:r>
            <a:r>
              <a:rPr lang="tr-TR" dirty="0" smtClean="0"/>
              <a:t>radyolojik kriterlerdir</a:t>
            </a:r>
            <a:endParaRPr lang="tr-TR" dirty="0"/>
          </a:p>
        </p:txBody>
      </p:sp>
      <p:sp>
        <p:nvSpPr>
          <p:cNvPr id="2" name="Slayt Numarası Yer Tutucusu 1"/>
          <p:cNvSpPr>
            <a:spLocks noGrp="1"/>
          </p:cNvSpPr>
          <p:nvPr>
            <p:ph type="sldNum" sz="quarter" idx="12"/>
          </p:nvPr>
        </p:nvSpPr>
        <p:spPr/>
        <p:txBody>
          <a:bodyPr/>
          <a:lstStyle/>
          <a:p>
            <a:pPr>
              <a:defRPr/>
            </a:pPr>
            <a:fld id="{581507C9-7DD5-442B-8CFD-F9D3363BED91}" type="slidenum">
              <a:rPr lang="en-GB" smtClean="0"/>
              <a:pPr>
                <a:defRPr/>
              </a:pPr>
              <a:t>4</a:t>
            </a:fld>
            <a:endParaRPr lang="en-GB"/>
          </a:p>
        </p:txBody>
      </p:sp>
    </p:spTree>
    <p:extLst>
      <p:ext uri="{BB962C8B-B14F-4D97-AF65-F5344CB8AC3E}">
        <p14:creationId xmlns:p14="http://schemas.microsoft.com/office/powerpoint/2010/main" val="40205775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911167" y="233363"/>
            <a:ext cx="88972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Aft>
                <a:spcPct val="50000"/>
              </a:spcAft>
              <a:buClr>
                <a:srgbClr val="FF9900"/>
              </a:buClr>
              <a:buChar char="•"/>
              <a:defRPr sz="2200">
                <a:solidFill>
                  <a:schemeClr val="tx1"/>
                </a:solidFill>
                <a:latin typeface="Arial" panose="020B0604020202020204" pitchFamily="34" charset="0"/>
              </a:defRPr>
            </a:lvl1pPr>
            <a:lvl2pPr marL="742950" indent="-2984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Aft>
                <a:spcPct val="0"/>
              </a:spcAft>
              <a:buClrTx/>
              <a:buFontTx/>
              <a:buNone/>
            </a:pPr>
            <a:r>
              <a:rPr lang="tr-TR" sz="2600" dirty="0">
                <a:solidFill>
                  <a:srgbClr val="FF6600"/>
                </a:solidFill>
              </a:rPr>
              <a:t>Nükleer acil durumlar için ulusal müdahale yaklaşımında </a:t>
            </a:r>
            <a:r>
              <a:rPr lang="tr-TR" sz="2600" dirty="0" smtClean="0">
                <a:solidFill>
                  <a:srgbClr val="FF6600"/>
                </a:solidFill>
              </a:rPr>
              <a:t>karar destek </a:t>
            </a:r>
            <a:r>
              <a:rPr lang="tr-TR" sz="2600" dirty="0">
                <a:solidFill>
                  <a:srgbClr val="FF6600"/>
                </a:solidFill>
              </a:rPr>
              <a:t>sistemlerinin </a:t>
            </a:r>
            <a:r>
              <a:rPr lang="tr-TR" sz="2600" dirty="0" smtClean="0">
                <a:solidFill>
                  <a:srgbClr val="FF6600"/>
                </a:solidFill>
              </a:rPr>
              <a:t>yeri</a:t>
            </a:r>
            <a:endParaRPr lang="tr-TR" sz="2600" dirty="0">
              <a:solidFill>
                <a:srgbClr val="FF6600"/>
              </a:solidFill>
            </a:endParaRPr>
          </a:p>
        </p:txBody>
      </p:sp>
      <p:sp>
        <p:nvSpPr>
          <p:cNvPr id="5" name="Rectangle 3"/>
          <p:cNvSpPr>
            <a:spLocks noChangeArrowheads="1"/>
          </p:cNvSpPr>
          <p:nvPr/>
        </p:nvSpPr>
        <p:spPr bwMode="auto">
          <a:xfrm>
            <a:off x="909712" y="1030289"/>
            <a:ext cx="8435776" cy="11356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864" tIns="91440">
            <a:spAutoFit/>
          </a:bodyPr>
          <a:lstStyle>
            <a:lvl1pPr marL="438150" indent="-319088">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0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marL="119062" indent="0" algn="just">
              <a:buNone/>
              <a:defRPr/>
            </a:pPr>
            <a:r>
              <a:rPr lang="tr-TR" sz="2400" dirty="0" smtClean="0"/>
              <a:t>Acil durum sırasında tesisten radyoaktif madde </a:t>
            </a:r>
            <a:r>
              <a:rPr lang="tr-TR" sz="2400" dirty="0" err="1" smtClean="0"/>
              <a:t>salımının</a:t>
            </a:r>
            <a:r>
              <a:rPr lang="tr-TR" sz="2400" dirty="0" smtClean="0"/>
              <a:t> yapılacağı öngörülebilmektedir. Ancak bu salımın ne zaman olacağı bilinememektedir.</a:t>
            </a:r>
            <a:endParaRPr lang="tr-TR" sz="2400" dirty="0"/>
          </a:p>
        </p:txBody>
      </p:sp>
      <p:pic>
        <p:nvPicPr>
          <p:cNvPr id="2" name="Resim 1"/>
          <p:cNvPicPr>
            <a:picLocks noChangeAspect="1"/>
          </p:cNvPicPr>
          <p:nvPr/>
        </p:nvPicPr>
        <p:blipFill>
          <a:blip r:embed="rId3"/>
          <a:stretch>
            <a:fillRect/>
          </a:stretch>
        </p:blipFill>
        <p:spPr>
          <a:xfrm>
            <a:off x="1383184" y="2165985"/>
            <a:ext cx="7488832" cy="4194551"/>
          </a:xfrm>
          <a:prstGeom prst="rect">
            <a:avLst/>
          </a:prstGeom>
        </p:spPr>
      </p:pic>
      <p:sp>
        <p:nvSpPr>
          <p:cNvPr id="6" name="Rectangle 3"/>
          <p:cNvSpPr>
            <a:spLocks noChangeArrowheads="1"/>
          </p:cNvSpPr>
          <p:nvPr/>
        </p:nvSpPr>
        <p:spPr bwMode="auto">
          <a:xfrm>
            <a:off x="1208584" y="6360536"/>
            <a:ext cx="2572544" cy="362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864" tIns="91440">
            <a:spAutoFit/>
          </a:bodyPr>
          <a:lstStyle>
            <a:lvl1pPr marL="438150" indent="-319088">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0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marL="119062" indent="0" algn="just">
              <a:buNone/>
              <a:defRPr/>
            </a:pPr>
            <a:r>
              <a:rPr lang="tr-TR" sz="1600" dirty="0" smtClean="0"/>
              <a:t>IAEA’nın eğitim materyali</a:t>
            </a:r>
            <a:endParaRPr lang="tr-TR" sz="1600" dirty="0"/>
          </a:p>
        </p:txBody>
      </p:sp>
      <p:sp>
        <p:nvSpPr>
          <p:cNvPr id="3" name="Slayt Numarası Yer Tutucusu 2"/>
          <p:cNvSpPr>
            <a:spLocks noGrp="1"/>
          </p:cNvSpPr>
          <p:nvPr>
            <p:ph type="sldNum" sz="quarter" idx="12"/>
          </p:nvPr>
        </p:nvSpPr>
        <p:spPr/>
        <p:txBody>
          <a:bodyPr/>
          <a:lstStyle/>
          <a:p>
            <a:pPr>
              <a:defRPr/>
            </a:pPr>
            <a:fld id="{581507C9-7DD5-442B-8CFD-F9D3363BED91}" type="slidenum">
              <a:rPr lang="en-GB" smtClean="0"/>
              <a:pPr>
                <a:defRPr/>
              </a:pPr>
              <a:t>5</a:t>
            </a:fld>
            <a:endParaRPr lang="en-GB"/>
          </a:p>
        </p:txBody>
      </p:sp>
    </p:spTree>
    <p:extLst>
      <p:ext uri="{BB962C8B-B14F-4D97-AF65-F5344CB8AC3E}">
        <p14:creationId xmlns:p14="http://schemas.microsoft.com/office/powerpoint/2010/main" val="1227036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5"/>
          <p:cNvSpPr>
            <a:spLocks noChangeArrowheads="1"/>
          </p:cNvSpPr>
          <p:nvPr/>
        </p:nvSpPr>
        <p:spPr bwMode="auto">
          <a:xfrm>
            <a:off x="0" y="-27384"/>
            <a:ext cx="9906000" cy="541657"/>
          </a:xfrm>
          <a:prstGeom prst="rect">
            <a:avLst/>
          </a:prstGeom>
          <a:solidFill>
            <a:schemeClr val="bg1"/>
          </a:solidFill>
          <a:ln>
            <a:noFill/>
          </a:ln>
          <a:extLst/>
        </p:spPr>
        <p:txBody>
          <a:bodyPr anchor="ctr"/>
          <a:lstStyle>
            <a:lvl1pPr>
              <a:lnSpc>
                <a:spcPct val="90000"/>
              </a:lnSpc>
              <a:spcAft>
                <a:spcPct val="50000"/>
              </a:spcAft>
              <a:buClr>
                <a:srgbClr val="FF9900"/>
              </a:buClr>
              <a:buChar char="•"/>
              <a:defRPr sz="2200">
                <a:solidFill>
                  <a:schemeClr val="tx1"/>
                </a:solidFill>
                <a:latin typeface="Arial" panose="020B0604020202020204" pitchFamily="34" charset="0"/>
              </a:defRPr>
            </a:lvl1pPr>
            <a:lvl2pPr marL="742950" indent="-2984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Aft>
                <a:spcPct val="0"/>
              </a:spcAft>
              <a:buClrTx/>
              <a:buFontTx/>
              <a:buNone/>
            </a:pPr>
            <a:r>
              <a:rPr lang="tr-TR" sz="1800" dirty="0">
                <a:solidFill>
                  <a:srgbClr val="FF6600"/>
                </a:solidFill>
              </a:rPr>
              <a:t>Nükleer acil durumlar için ulusal müdahale yaklaşımında </a:t>
            </a:r>
            <a:r>
              <a:rPr lang="tr-TR" sz="1800" dirty="0" smtClean="0">
                <a:solidFill>
                  <a:srgbClr val="FF6600"/>
                </a:solidFill>
              </a:rPr>
              <a:t>karar destek </a:t>
            </a:r>
            <a:r>
              <a:rPr lang="tr-TR" sz="1800" dirty="0">
                <a:solidFill>
                  <a:srgbClr val="FF6600"/>
                </a:solidFill>
              </a:rPr>
              <a:t>sistemlerinin </a:t>
            </a:r>
            <a:r>
              <a:rPr lang="tr-TR" sz="1800" dirty="0" smtClean="0">
                <a:solidFill>
                  <a:srgbClr val="FF6600"/>
                </a:solidFill>
              </a:rPr>
              <a:t>yeri</a:t>
            </a:r>
            <a:r>
              <a:rPr lang="tr-TR" sz="1400" dirty="0" smtClean="0">
                <a:solidFill>
                  <a:srgbClr val="FF6600"/>
                </a:solidFill>
              </a:rPr>
              <a:t>(devam)</a:t>
            </a:r>
            <a:endParaRPr lang="tr-TR" sz="1400" dirty="0">
              <a:solidFill>
                <a:srgbClr val="FF6600"/>
              </a:solidFill>
            </a:endParaRPr>
          </a:p>
        </p:txBody>
      </p:sp>
      <p:pic>
        <p:nvPicPr>
          <p:cNvPr id="3" name="Resim 2"/>
          <p:cNvPicPr>
            <a:picLocks noChangeAspect="1"/>
          </p:cNvPicPr>
          <p:nvPr/>
        </p:nvPicPr>
        <p:blipFill>
          <a:blip r:embed="rId3"/>
          <a:stretch>
            <a:fillRect/>
          </a:stretch>
        </p:blipFill>
        <p:spPr>
          <a:xfrm>
            <a:off x="0" y="514273"/>
            <a:ext cx="9886485" cy="6299103"/>
          </a:xfrm>
          <a:prstGeom prst="rect">
            <a:avLst/>
          </a:prstGeom>
        </p:spPr>
      </p:pic>
      <p:sp>
        <p:nvSpPr>
          <p:cNvPr id="6" name="Rectangle 3"/>
          <p:cNvSpPr>
            <a:spLocks noChangeArrowheads="1"/>
          </p:cNvSpPr>
          <p:nvPr/>
        </p:nvSpPr>
        <p:spPr bwMode="auto">
          <a:xfrm>
            <a:off x="300823" y="5987842"/>
            <a:ext cx="2751626" cy="36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864" tIns="91440">
            <a:spAutoFit/>
          </a:bodyPr>
          <a:lstStyle>
            <a:lvl1pPr marL="438150" indent="-319088">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0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marL="119062" indent="0" algn="just">
              <a:buNone/>
              <a:defRPr/>
            </a:pPr>
            <a:r>
              <a:rPr lang="tr-TR" sz="1600" dirty="0" smtClean="0"/>
              <a:t>IAEA EPR-NPP-OILs-2017</a:t>
            </a:r>
            <a:endParaRPr lang="tr-TR" sz="1600" dirty="0"/>
          </a:p>
        </p:txBody>
      </p:sp>
      <p:sp>
        <p:nvSpPr>
          <p:cNvPr id="8" name="Metin kutusu 7"/>
          <p:cNvSpPr txBox="1"/>
          <p:nvPr/>
        </p:nvSpPr>
        <p:spPr>
          <a:xfrm>
            <a:off x="992560" y="507507"/>
            <a:ext cx="1368152" cy="307777"/>
          </a:xfrm>
          <a:prstGeom prst="rect">
            <a:avLst/>
          </a:prstGeom>
          <a:solidFill>
            <a:srgbClr val="F2F2F2"/>
          </a:solidFill>
        </p:spPr>
        <p:txBody>
          <a:bodyPr wrap="square" rtlCol="0">
            <a:spAutoFit/>
          </a:bodyPr>
          <a:lstStyle/>
          <a:p>
            <a:pPr algn="ctr"/>
            <a:r>
              <a:rPr lang="tr-TR" sz="1400" b="1" dirty="0" smtClean="0"/>
              <a:t>SAATLER</a:t>
            </a:r>
            <a:endParaRPr lang="en-US" sz="1400" b="1" dirty="0"/>
          </a:p>
        </p:txBody>
      </p:sp>
      <p:sp>
        <p:nvSpPr>
          <p:cNvPr id="9" name="Metin kutusu 8"/>
          <p:cNvSpPr txBox="1"/>
          <p:nvPr/>
        </p:nvSpPr>
        <p:spPr>
          <a:xfrm>
            <a:off x="4232920" y="507506"/>
            <a:ext cx="1152128" cy="307777"/>
          </a:xfrm>
          <a:prstGeom prst="rect">
            <a:avLst/>
          </a:prstGeom>
          <a:solidFill>
            <a:srgbClr val="D9D9D9"/>
          </a:solidFill>
        </p:spPr>
        <p:txBody>
          <a:bodyPr wrap="square" rtlCol="0">
            <a:spAutoFit/>
          </a:bodyPr>
          <a:lstStyle/>
          <a:p>
            <a:pPr algn="ctr"/>
            <a:r>
              <a:rPr lang="tr-TR" sz="1400" b="1" dirty="0" smtClean="0"/>
              <a:t>GÜNLER</a:t>
            </a:r>
            <a:endParaRPr lang="en-US" sz="1400" b="1" dirty="0"/>
          </a:p>
        </p:txBody>
      </p:sp>
      <p:sp>
        <p:nvSpPr>
          <p:cNvPr id="10" name="Metin kutusu 9"/>
          <p:cNvSpPr txBox="1"/>
          <p:nvPr/>
        </p:nvSpPr>
        <p:spPr>
          <a:xfrm>
            <a:off x="6681192" y="521039"/>
            <a:ext cx="1152128" cy="307777"/>
          </a:xfrm>
          <a:prstGeom prst="rect">
            <a:avLst/>
          </a:prstGeom>
          <a:solidFill>
            <a:srgbClr val="F2F2F2"/>
          </a:solidFill>
        </p:spPr>
        <p:txBody>
          <a:bodyPr wrap="square" rtlCol="0">
            <a:spAutoFit/>
          </a:bodyPr>
          <a:lstStyle/>
          <a:p>
            <a:pPr algn="ctr"/>
            <a:r>
              <a:rPr lang="tr-TR" sz="1400" b="1" dirty="0" smtClean="0"/>
              <a:t>HAFTALAR</a:t>
            </a:r>
            <a:endParaRPr lang="en-US" sz="1400" b="1" dirty="0"/>
          </a:p>
        </p:txBody>
      </p:sp>
      <p:sp>
        <p:nvSpPr>
          <p:cNvPr id="11" name="Metin kutusu 10"/>
          <p:cNvSpPr txBox="1"/>
          <p:nvPr/>
        </p:nvSpPr>
        <p:spPr>
          <a:xfrm>
            <a:off x="8566260" y="507505"/>
            <a:ext cx="1152128" cy="307777"/>
          </a:xfrm>
          <a:prstGeom prst="rect">
            <a:avLst/>
          </a:prstGeom>
          <a:solidFill>
            <a:srgbClr val="D9D9D9"/>
          </a:solidFill>
        </p:spPr>
        <p:txBody>
          <a:bodyPr wrap="square" rtlCol="0">
            <a:spAutoFit/>
          </a:bodyPr>
          <a:lstStyle/>
          <a:p>
            <a:pPr algn="ctr"/>
            <a:r>
              <a:rPr lang="tr-TR" sz="1400" b="1" dirty="0" smtClean="0"/>
              <a:t>AYLAR</a:t>
            </a:r>
            <a:endParaRPr lang="en-US" sz="1400" b="1" dirty="0"/>
          </a:p>
        </p:txBody>
      </p:sp>
      <p:sp>
        <p:nvSpPr>
          <p:cNvPr id="15" name="Akış Çizelgesi: Gecikme 14"/>
          <p:cNvSpPr/>
          <p:nvPr/>
        </p:nvSpPr>
        <p:spPr bwMode="auto">
          <a:xfrm>
            <a:off x="803861" y="908720"/>
            <a:ext cx="1556851" cy="1080120"/>
          </a:xfrm>
          <a:prstGeom prst="flowChartDelay">
            <a:avLst/>
          </a:prstGeom>
          <a:solidFill>
            <a:srgbClr val="FFFFFF"/>
          </a:solidFill>
          <a:ln w="9525" cap="flat" cmpd="sng" algn="ctr">
            <a:noFill/>
            <a:prstDash val="solid"/>
            <a:round/>
            <a:headEnd type="none" w="sm" len="sm"/>
            <a:tailEnd type="none" w="sm" len="sm"/>
          </a:ln>
          <a:effectLst/>
          <a:extLst/>
        </p:spPr>
        <p:txBody>
          <a:bodyPr vert="horz" wrap="square" lIns="54000" tIns="45720" rIns="54000" bIns="45720" numCol="1" rtlCol="0" anchor="ctr" anchorCtr="1" compatLnSpc="1">
            <a:prstTxWarp prst="textNoShape">
              <a:avLst/>
            </a:prstTxWarp>
          </a:bodyPr>
          <a:lstStyle/>
          <a:p>
            <a:r>
              <a:rPr lang="tr-TR" sz="1100" dirty="0" err="1"/>
              <a:t>NGS’den</a:t>
            </a:r>
            <a:r>
              <a:rPr lang="tr-TR" sz="1100" dirty="0"/>
              <a:t> ya da onun kullanılmış yakıtlarından önemli </a:t>
            </a:r>
            <a:r>
              <a:rPr lang="tr-TR" sz="1100" dirty="0" err="1"/>
              <a:t>mik</a:t>
            </a:r>
            <a:r>
              <a:rPr lang="tr-TR" sz="1100" dirty="0"/>
              <a:t>. </a:t>
            </a:r>
            <a:r>
              <a:rPr lang="tr-TR" sz="1100" dirty="0" err="1"/>
              <a:t>rad</a:t>
            </a:r>
            <a:r>
              <a:rPr lang="tr-TR" sz="1100" dirty="0"/>
              <a:t>. madde </a:t>
            </a:r>
            <a:r>
              <a:rPr lang="tr-TR" sz="1100" dirty="0" err="1"/>
              <a:t>salımına</a:t>
            </a:r>
            <a:r>
              <a:rPr lang="tr-TR" sz="1100" dirty="0"/>
              <a:t> neden olabilecek koşullar</a:t>
            </a:r>
            <a:endParaRPr lang="en-US" sz="1100" dirty="0"/>
          </a:p>
        </p:txBody>
      </p:sp>
      <p:sp>
        <p:nvSpPr>
          <p:cNvPr id="16" name="Akış Çizelgesi: Gecikme 15"/>
          <p:cNvSpPr/>
          <p:nvPr/>
        </p:nvSpPr>
        <p:spPr bwMode="auto">
          <a:xfrm>
            <a:off x="3368824" y="908720"/>
            <a:ext cx="1440159" cy="1080120"/>
          </a:xfrm>
          <a:prstGeom prst="flowChartDelay">
            <a:avLst/>
          </a:prstGeom>
          <a:solidFill>
            <a:srgbClr val="FFFFFF"/>
          </a:solidFill>
          <a:ln w="9525" cap="flat" cmpd="sng" algn="ctr">
            <a:noFill/>
            <a:prstDash val="solid"/>
            <a:round/>
            <a:headEnd type="none" w="sm" len="sm"/>
            <a:tailEnd type="none" w="sm" len="sm"/>
          </a:ln>
          <a:effectLst/>
          <a:extLst/>
        </p:spPr>
        <p:txBody>
          <a:bodyPr vert="horz" wrap="square" lIns="54000" tIns="45720" rIns="54000" bIns="45720" numCol="1" rtlCol="0" anchor="ctr" anchorCtr="1" compatLnSpc="1">
            <a:prstTxWarp prst="textNoShape">
              <a:avLst/>
            </a:prstTxWarp>
          </a:bodyPr>
          <a:lstStyle/>
          <a:p>
            <a:r>
              <a:rPr lang="tr-TR" sz="1100" dirty="0" err="1"/>
              <a:t>NGS’den</a:t>
            </a:r>
            <a:r>
              <a:rPr lang="tr-TR" sz="1100" dirty="0"/>
              <a:t> ya da onun kullanılmış yakıtlarından önemli </a:t>
            </a:r>
            <a:r>
              <a:rPr lang="tr-TR" sz="1100" dirty="0" err="1" smtClean="0"/>
              <a:t>mik</a:t>
            </a:r>
            <a:r>
              <a:rPr lang="tr-TR" sz="1100" dirty="0" smtClean="0"/>
              <a:t>. </a:t>
            </a:r>
            <a:r>
              <a:rPr lang="tr-TR" sz="1100" dirty="0" err="1"/>
              <a:t>rad</a:t>
            </a:r>
            <a:r>
              <a:rPr lang="tr-TR" sz="1100" dirty="0"/>
              <a:t>. madde </a:t>
            </a:r>
            <a:r>
              <a:rPr lang="tr-TR" sz="1100" dirty="0" err="1" smtClean="0"/>
              <a:t>salımının</a:t>
            </a:r>
            <a:r>
              <a:rPr lang="tr-TR" sz="1100" dirty="0" smtClean="0"/>
              <a:t> </a:t>
            </a:r>
            <a:r>
              <a:rPr lang="tr-TR" sz="1100" b="1" dirty="0" smtClean="0"/>
              <a:t>başlangıcı</a:t>
            </a:r>
            <a:endParaRPr lang="en-US" sz="1100" b="1" dirty="0"/>
          </a:p>
        </p:txBody>
      </p:sp>
      <p:sp>
        <p:nvSpPr>
          <p:cNvPr id="17" name="Akış Çizelgesi: Gecikme 16"/>
          <p:cNvSpPr/>
          <p:nvPr/>
        </p:nvSpPr>
        <p:spPr bwMode="auto">
          <a:xfrm>
            <a:off x="5817095" y="903040"/>
            <a:ext cx="1368151" cy="1080120"/>
          </a:xfrm>
          <a:prstGeom prst="flowChartDelay">
            <a:avLst/>
          </a:prstGeom>
          <a:solidFill>
            <a:srgbClr val="FFFFFF"/>
          </a:solidFill>
          <a:ln w="9525" cap="flat" cmpd="sng" algn="ctr">
            <a:noFill/>
            <a:prstDash val="solid"/>
            <a:round/>
            <a:headEnd type="none" w="sm" len="sm"/>
            <a:tailEnd type="none" w="sm" len="sm"/>
          </a:ln>
          <a:effectLst/>
          <a:extLst/>
        </p:spPr>
        <p:txBody>
          <a:bodyPr vert="horz" wrap="square" lIns="54000" tIns="45720" rIns="54000" bIns="45720" numCol="1" rtlCol="0" anchor="ctr" anchorCtr="1" compatLnSpc="1">
            <a:prstTxWarp prst="textNoShape">
              <a:avLst/>
            </a:prstTxWarp>
          </a:bodyPr>
          <a:lstStyle/>
          <a:p>
            <a:r>
              <a:rPr lang="tr-TR" sz="1100" dirty="0" err="1"/>
              <a:t>NGS’den</a:t>
            </a:r>
            <a:r>
              <a:rPr lang="tr-TR" sz="1100" dirty="0"/>
              <a:t> ya da onun kullanılmış yakıtlarından önemli </a:t>
            </a:r>
            <a:r>
              <a:rPr lang="tr-TR" sz="1100" dirty="0" err="1" smtClean="0"/>
              <a:t>mik</a:t>
            </a:r>
            <a:r>
              <a:rPr lang="tr-TR" sz="1100" dirty="0" smtClean="0"/>
              <a:t>. </a:t>
            </a:r>
            <a:r>
              <a:rPr lang="tr-TR" sz="1100" dirty="0" err="1"/>
              <a:t>rad</a:t>
            </a:r>
            <a:r>
              <a:rPr lang="tr-TR" sz="1100" dirty="0"/>
              <a:t>. madde </a:t>
            </a:r>
            <a:r>
              <a:rPr lang="tr-TR" sz="1100" dirty="0" err="1" smtClean="0"/>
              <a:t>salımının</a:t>
            </a:r>
            <a:r>
              <a:rPr lang="tr-TR" sz="1100" dirty="0" smtClean="0"/>
              <a:t> </a:t>
            </a:r>
            <a:r>
              <a:rPr lang="tr-TR" sz="1100" b="1" dirty="0" smtClean="0"/>
              <a:t>sonu</a:t>
            </a:r>
            <a:endParaRPr lang="en-US" sz="1100" b="1" dirty="0"/>
          </a:p>
        </p:txBody>
      </p:sp>
      <p:sp>
        <p:nvSpPr>
          <p:cNvPr id="18" name="Akış Çizelgesi: Gecikme 17"/>
          <p:cNvSpPr/>
          <p:nvPr/>
        </p:nvSpPr>
        <p:spPr bwMode="auto">
          <a:xfrm>
            <a:off x="8265368" y="907376"/>
            <a:ext cx="1185705" cy="1080120"/>
          </a:xfrm>
          <a:prstGeom prst="flowChartDelay">
            <a:avLst/>
          </a:prstGeom>
          <a:solidFill>
            <a:srgbClr val="FFFFFF"/>
          </a:solidFill>
          <a:ln w="9525" cap="flat" cmpd="sng" algn="ctr">
            <a:noFill/>
            <a:prstDash val="solid"/>
            <a:round/>
            <a:headEnd type="none" w="sm" len="sm"/>
            <a:tailEnd type="none" w="sm" len="sm"/>
          </a:ln>
          <a:effectLst/>
          <a:extLst/>
        </p:spPr>
        <p:txBody>
          <a:bodyPr vert="horz" wrap="square" lIns="54000" tIns="45720" rIns="54000" bIns="45720" numCol="1" rtlCol="0" anchor="ctr" anchorCtr="1" compatLnSpc="1">
            <a:prstTxWarp prst="textNoShape">
              <a:avLst/>
            </a:prstTxWarp>
          </a:bodyPr>
          <a:lstStyle/>
          <a:p>
            <a:r>
              <a:rPr lang="tr-TR" sz="1100" dirty="0" smtClean="0"/>
              <a:t>Radyasyona maruz kalma durumu iyi biçimde karakterize edilir</a:t>
            </a:r>
            <a:endParaRPr lang="en-US" sz="1100" b="1" dirty="0"/>
          </a:p>
        </p:txBody>
      </p:sp>
      <p:sp>
        <p:nvSpPr>
          <p:cNvPr id="20" name="Metin kutusu 19"/>
          <p:cNvSpPr txBox="1"/>
          <p:nvPr/>
        </p:nvSpPr>
        <p:spPr>
          <a:xfrm>
            <a:off x="2648744" y="2348880"/>
            <a:ext cx="2987848" cy="1169551"/>
          </a:xfrm>
          <a:prstGeom prst="rect">
            <a:avLst/>
          </a:prstGeom>
          <a:solidFill>
            <a:srgbClr val="FFFFFF"/>
          </a:solidFill>
        </p:spPr>
        <p:txBody>
          <a:bodyPr wrap="square" rtlCol="0">
            <a:spAutoFit/>
          </a:bodyPr>
          <a:lstStyle/>
          <a:p>
            <a:r>
              <a:rPr lang="tr-TR" sz="1400" dirty="0" smtClean="0"/>
              <a:t>Acil durum planlama bölgeleri ve mesafeleri içindeki müdahale acil durum sınıflandırması (Genel Acil Durumun ilanı ile) esas alınarak başlatılır.</a:t>
            </a:r>
            <a:endParaRPr lang="en-US" sz="1400" dirty="0"/>
          </a:p>
        </p:txBody>
      </p:sp>
      <p:sp>
        <p:nvSpPr>
          <p:cNvPr id="21" name="Metin kutusu 20"/>
          <p:cNvSpPr txBox="1"/>
          <p:nvPr/>
        </p:nvSpPr>
        <p:spPr>
          <a:xfrm>
            <a:off x="4465320" y="3932386"/>
            <a:ext cx="1232233" cy="1277273"/>
          </a:xfrm>
          <a:prstGeom prst="rect">
            <a:avLst/>
          </a:prstGeom>
          <a:solidFill>
            <a:srgbClr val="FFFFFF"/>
          </a:solidFill>
        </p:spPr>
        <p:txBody>
          <a:bodyPr wrap="square" lIns="0" tIns="0" rIns="0" bIns="0" rtlCol="0">
            <a:spAutoFit/>
          </a:bodyPr>
          <a:lstStyle/>
          <a:p>
            <a:pPr>
              <a:spcAft>
                <a:spcPts val="600"/>
              </a:spcAft>
            </a:pPr>
            <a:r>
              <a:rPr lang="tr-TR" sz="1200" b="1" dirty="0" smtClean="0"/>
              <a:t>Genişletilmesi</a:t>
            </a:r>
          </a:p>
          <a:p>
            <a:r>
              <a:rPr lang="tr-TR" sz="1100" dirty="0" smtClean="0"/>
              <a:t>Müdahale eylemleri MED1, MED2 ve MED3 kullanılarak yerde izleme sonuçlarına dayandırılır</a:t>
            </a:r>
            <a:endParaRPr lang="en-US" sz="1100" dirty="0"/>
          </a:p>
        </p:txBody>
      </p:sp>
      <p:sp>
        <p:nvSpPr>
          <p:cNvPr id="22" name="Metin kutusu 21"/>
          <p:cNvSpPr txBox="1"/>
          <p:nvPr/>
        </p:nvSpPr>
        <p:spPr>
          <a:xfrm>
            <a:off x="4579248" y="5661248"/>
            <a:ext cx="1101929" cy="1068736"/>
          </a:xfrm>
          <a:prstGeom prst="rect">
            <a:avLst/>
          </a:prstGeom>
          <a:solidFill>
            <a:srgbClr val="FFFFFF"/>
          </a:solidFill>
        </p:spPr>
        <p:txBody>
          <a:bodyPr wrap="square" lIns="0" tIns="72000" rIns="0" bIns="72000" rtlCol="0">
            <a:spAutoFit/>
          </a:bodyPr>
          <a:lstStyle/>
          <a:p>
            <a:r>
              <a:rPr lang="tr-TR" sz="1200" dirty="0" smtClean="0"/>
              <a:t>Cilt MED4, tiroit MED8 </a:t>
            </a:r>
            <a:r>
              <a:rPr lang="tr-TR" sz="1200" dirty="0"/>
              <a:t>(zaruri değil) </a:t>
            </a:r>
            <a:endParaRPr lang="en-US" sz="1200" dirty="0"/>
          </a:p>
          <a:p>
            <a:r>
              <a:rPr lang="tr-TR" sz="1200" dirty="0" smtClean="0"/>
              <a:t>kullanarak izlenir</a:t>
            </a:r>
          </a:p>
        </p:txBody>
      </p:sp>
      <p:sp>
        <p:nvSpPr>
          <p:cNvPr id="23" name="Metin kutusu 22"/>
          <p:cNvSpPr txBox="1"/>
          <p:nvPr/>
        </p:nvSpPr>
        <p:spPr>
          <a:xfrm>
            <a:off x="6969224" y="3963332"/>
            <a:ext cx="1080120" cy="1261884"/>
          </a:xfrm>
          <a:prstGeom prst="rect">
            <a:avLst/>
          </a:prstGeom>
          <a:solidFill>
            <a:srgbClr val="FFFFFF"/>
          </a:solidFill>
        </p:spPr>
        <p:txBody>
          <a:bodyPr wrap="square" lIns="0" tIns="0" rIns="0" bIns="0" rtlCol="0">
            <a:spAutoFit/>
          </a:bodyPr>
          <a:lstStyle/>
          <a:p>
            <a:pPr>
              <a:spcAft>
                <a:spcPts val="0"/>
              </a:spcAft>
            </a:pPr>
            <a:r>
              <a:rPr lang="tr-TR" sz="1200" b="1" dirty="0" smtClean="0"/>
              <a:t>Uyarlanması</a:t>
            </a:r>
          </a:p>
          <a:p>
            <a:r>
              <a:rPr lang="tr-TR" sz="1000" dirty="0" smtClean="0"/>
              <a:t>Müdahale eylemleri MED2 ve MED3 kullanılarak yerde izleme sonuçlarına ve diğer hususlara dayandırılır</a:t>
            </a:r>
            <a:endParaRPr lang="en-US" sz="1000" dirty="0"/>
          </a:p>
        </p:txBody>
      </p:sp>
      <p:sp>
        <p:nvSpPr>
          <p:cNvPr id="24" name="Metin kutusu 23"/>
          <p:cNvSpPr txBox="1"/>
          <p:nvPr/>
        </p:nvSpPr>
        <p:spPr>
          <a:xfrm>
            <a:off x="7793172" y="5575422"/>
            <a:ext cx="1368152" cy="1184940"/>
          </a:xfrm>
          <a:prstGeom prst="rect">
            <a:avLst/>
          </a:prstGeom>
          <a:solidFill>
            <a:srgbClr val="FFFFFF"/>
          </a:solidFill>
        </p:spPr>
        <p:txBody>
          <a:bodyPr wrap="square" lIns="0" tIns="0" rIns="0" bIns="0" rtlCol="0">
            <a:spAutoFit/>
          </a:bodyPr>
          <a:lstStyle/>
          <a:p>
            <a:r>
              <a:rPr lang="tr-TR" sz="1100" dirty="0" smtClean="0"/>
              <a:t>Gıda, süt ve içme suyu üzerindeki kısıtlamalar MED7 kullanılarak ve numune analizleri esas alınarak doğrulanır</a:t>
            </a:r>
          </a:p>
        </p:txBody>
      </p:sp>
      <p:sp>
        <p:nvSpPr>
          <p:cNvPr id="25" name="Metin kutusu 24"/>
          <p:cNvSpPr txBox="1"/>
          <p:nvPr/>
        </p:nvSpPr>
        <p:spPr>
          <a:xfrm>
            <a:off x="309422" y="1219962"/>
            <a:ext cx="323098" cy="338554"/>
          </a:xfrm>
          <a:prstGeom prst="rect">
            <a:avLst/>
          </a:prstGeom>
          <a:solidFill>
            <a:srgbClr val="F2F2F2"/>
          </a:solidFill>
        </p:spPr>
        <p:txBody>
          <a:bodyPr wrap="square" lIns="0" tIns="0" rIns="0" bIns="0" rtlCol="0">
            <a:spAutoFit/>
          </a:bodyPr>
          <a:lstStyle/>
          <a:p>
            <a:pPr algn="ctr">
              <a:spcAft>
                <a:spcPts val="0"/>
              </a:spcAft>
            </a:pPr>
            <a:r>
              <a:rPr lang="tr-TR" sz="1100" b="1" dirty="0" smtClean="0"/>
              <a:t>Acil</a:t>
            </a:r>
          </a:p>
          <a:p>
            <a:pPr algn="ctr">
              <a:spcAft>
                <a:spcPts val="600"/>
              </a:spcAft>
            </a:pPr>
            <a:r>
              <a:rPr lang="tr-TR" sz="1100" b="1" dirty="0" smtClean="0"/>
              <a:t>D.</a:t>
            </a:r>
            <a:endParaRPr lang="en-US" sz="1100" dirty="0"/>
          </a:p>
        </p:txBody>
      </p:sp>
      <p:sp>
        <p:nvSpPr>
          <p:cNvPr id="26" name="Metin kutusu 25"/>
          <p:cNvSpPr txBox="1"/>
          <p:nvPr/>
        </p:nvSpPr>
        <p:spPr>
          <a:xfrm>
            <a:off x="2882133" y="1258434"/>
            <a:ext cx="357829" cy="369332"/>
          </a:xfrm>
          <a:prstGeom prst="rect">
            <a:avLst/>
          </a:prstGeom>
          <a:solidFill>
            <a:srgbClr val="F2F2F2"/>
          </a:solidFill>
        </p:spPr>
        <p:txBody>
          <a:bodyPr wrap="square" lIns="0" tIns="0" rIns="0" bIns="0" rtlCol="0">
            <a:spAutoFit/>
          </a:bodyPr>
          <a:lstStyle/>
          <a:p>
            <a:pPr algn="ctr">
              <a:spcAft>
                <a:spcPts val="0"/>
              </a:spcAft>
            </a:pPr>
            <a:r>
              <a:rPr lang="tr-TR" sz="800" b="1" dirty="0" smtClean="0"/>
              <a:t>Önemli </a:t>
            </a:r>
            <a:r>
              <a:rPr lang="tr-TR" sz="800" b="1" dirty="0" err="1" smtClean="0"/>
              <a:t>mik</a:t>
            </a:r>
            <a:r>
              <a:rPr lang="tr-TR" sz="800" b="1" dirty="0" smtClean="0"/>
              <a:t>. salım</a:t>
            </a:r>
            <a:endParaRPr lang="en-US" sz="800" dirty="0"/>
          </a:p>
        </p:txBody>
      </p:sp>
      <p:sp>
        <p:nvSpPr>
          <p:cNvPr id="27" name="Metin kutusu 26"/>
          <p:cNvSpPr txBox="1"/>
          <p:nvPr/>
        </p:nvSpPr>
        <p:spPr>
          <a:xfrm>
            <a:off x="5265813" y="1237868"/>
            <a:ext cx="415364" cy="442035"/>
          </a:xfrm>
          <a:prstGeom prst="rect">
            <a:avLst/>
          </a:prstGeom>
          <a:solidFill>
            <a:srgbClr val="F2F2F2"/>
          </a:solidFill>
        </p:spPr>
        <p:txBody>
          <a:bodyPr wrap="square" lIns="0" tIns="36000" rIns="0" bIns="36000" rtlCol="0">
            <a:spAutoFit/>
          </a:bodyPr>
          <a:lstStyle/>
          <a:p>
            <a:pPr algn="ctr">
              <a:spcAft>
                <a:spcPts val="0"/>
              </a:spcAft>
            </a:pPr>
            <a:r>
              <a:rPr lang="tr-TR" sz="800" b="1" dirty="0" smtClean="0"/>
              <a:t>Salımın</a:t>
            </a:r>
          </a:p>
          <a:p>
            <a:pPr algn="ctr">
              <a:spcAft>
                <a:spcPts val="0"/>
              </a:spcAft>
            </a:pPr>
            <a:r>
              <a:rPr lang="tr-TR" sz="800" b="1" dirty="0" smtClean="0"/>
              <a:t>Sonu</a:t>
            </a:r>
          </a:p>
          <a:p>
            <a:pPr algn="ctr">
              <a:spcAft>
                <a:spcPts val="0"/>
              </a:spcAft>
            </a:pPr>
            <a:endParaRPr lang="en-US" sz="800" dirty="0"/>
          </a:p>
        </p:txBody>
      </p:sp>
      <p:sp>
        <p:nvSpPr>
          <p:cNvPr id="28" name="Metin kutusu 27"/>
          <p:cNvSpPr txBox="1"/>
          <p:nvPr/>
        </p:nvSpPr>
        <p:spPr>
          <a:xfrm>
            <a:off x="8441243" y="3932554"/>
            <a:ext cx="1368152" cy="1292662"/>
          </a:xfrm>
          <a:prstGeom prst="rect">
            <a:avLst/>
          </a:prstGeom>
          <a:solidFill>
            <a:srgbClr val="FFFFFF"/>
          </a:solidFill>
        </p:spPr>
        <p:txBody>
          <a:bodyPr wrap="square" lIns="0" tIns="0" rIns="0" bIns="0" rtlCol="0">
            <a:spAutoFit/>
          </a:bodyPr>
          <a:lstStyle/>
          <a:p>
            <a:r>
              <a:rPr lang="tr-TR" sz="1200" dirty="0" smtClean="0"/>
              <a:t>Gerekli ve gerekçelendirilmiş ise müdahale eylemlerinin koşul. uyarlanması ve </a:t>
            </a:r>
            <a:r>
              <a:rPr lang="tr-TR" sz="1200" dirty="0" err="1" smtClean="0"/>
              <a:t>MED’lerin</a:t>
            </a:r>
            <a:r>
              <a:rPr lang="tr-TR" sz="1200" dirty="0" smtClean="0"/>
              <a:t> revize edilmesi düşünülür</a:t>
            </a:r>
          </a:p>
        </p:txBody>
      </p:sp>
      <p:sp>
        <p:nvSpPr>
          <p:cNvPr id="2" name="Slayt Numarası Yer Tutucusu 1"/>
          <p:cNvSpPr>
            <a:spLocks noGrp="1"/>
          </p:cNvSpPr>
          <p:nvPr>
            <p:ph type="sldNum" sz="quarter" idx="12"/>
          </p:nvPr>
        </p:nvSpPr>
        <p:spPr/>
        <p:txBody>
          <a:bodyPr/>
          <a:lstStyle/>
          <a:p>
            <a:pPr>
              <a:defRPr/>
            </a:pPr>
            <a:fld id="{581507C9-7DD5-442B-8CFD-F9D3363BED91}" type="slidenum">
              <a:rPr lang="en-GB" smtClean="0"/>
              <a:pPr>
                <a:defRPr/>
              </a:pPr>
              <a:t>6</a:t>
            </a:fld>
            <a:endParaRPr lang="en-GB"/>
          </a:p>
        </p:txBody>
      </p:sp>
    </p:spTree>
    <p:extLst>
      <p:ext uri="{BB962C8B-B14F-4D97-AF65-F5344CB8AC3E}">
        <p14:creationId xmlns:p14="http://schemas.microsoft.com/office/powerpoint/2010/main" val="8185894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776536" y="781136"/>
            <a:ext cx="9031906"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864" tIns="91440">
            <a:spAutoFit/>
          </a:bodyPr>
          <a:lstStyle>
            <a:lvl1pPr marL="438150" indent="-319088">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0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just">
              <a:spcAft>
                <a:spcPts val="600"/>
              </a:spcAft>
              <a:defRPr/>
            </a:pPr>
            <a:r>
              <a:rPr lang="tr-TR" sz="2000" dirty="0"/>
              <a:t>Salımın başlangıç zamanı, salınabilecek radyoaktif maddelerin miktarları, salım noktası ve meteorolojik koşullara ilişkin birçok belirsizlik mevcut olacaktır.</a:t>
            </a:r>
          </a:p>
          <a:p>
            <a:pPr algn="just">
              <a:defRPr/>
            </a:pPr>
            <a:r>
              <a:rPr lang="tr-TR" sz="2000" dirty="0" smtClean="0"/>
              <a:t>Acil </a:t>
            </a:r>
            <a:r>
              <a:rPr lang="tr-TR" sz="2000" dirty="0"/>
              <a:t>durumun ilk safhalarında, karar destek sistemleri ile yapılan </a:t>
            </a:r>
            <a:r>
              <a:rPr lang="tr-TR" sz="2000"/>
              <a:t>analizlerin </a:t>
            </a:r>
            <a:r>
              <a:rPr lang="tr-TR" sz="2000" smtClean="0"/>
              <a:t>sonuçları </a:t>
            </a:r>
            <a:r>
              <a:rPr lang="tr-TR" sz="2000" dirty="0"/>
              <a:t>dikkate alınmaksızın, </a:t>
            </a:r>
            <a:r>
              <a:rPr lang="tr-TR" sz="2000" dirty="0" smtClean="0"/>
              <a:t>mümkünse acil koruyucu eylemler </a:t>
            </a:r>
            <a:r>
              <a:rPr lang="tr-TR" sz="2000" dirty="0"/>
              <a:t>İEB  ve APB içinde tüm yönlerde uygulanmalıdır. </a:t>
            </a:r>
          </a:p>
        </p:txBody>
      </p:sp>
      <p:sp>
        <p:nvSpPr>
          <p:cNvPr id="6" name="Rectangle 5"/>
          <p:cNvSpPr>
            <a:spLocks noChangeArrowheads="1"/>
          </p:cNvSpPr>
          <p:nvPr/>
        </p:nvSpPr>
        <p:spPr bwMode="auto">
          <a:xfrm>
            <a:off x="911167" y="44624"/>
            <a:ext cx="8897275"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Aft>
                <a:spcPct val="50000"/>
              </a:spcAft>
              <a:buClr>
                <a:srgbClr val="FF9900"/>
              </a:buClr>
              <a:buChar char="•"/>
              <a:defRPr sz="2200">
                <a:solidFill>
                  <a:schemeClr val="tx1"/>
                </a:solidFill>
                <a:latin typeface="Arial" panose="020B0604020202020204" pitchFamily="34" charset="0"/>
              </a:defRPr>
            </a:lvl1pPr>
            <a:lvl2pPr marL="742950" indent="-2984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Aft>
                <a:spcPct val="0"/>
              </a:spcAft>
              <a:buClrTx/>
              <a:buFontTx/>
              <a:buNone/>
            </a:pPr>
            <a:r>
              <a:rPr lang="tr-TR" sz="2600" dirty="0">
                <a:solidFill>
                  <a:srgbClr val="FF6600"/>
                </a:solidFill>
              </a:rPr>
              <a:t>Nükleer acil durumlar için ulusal müdahale yaklaşımında </a:t>
            </a:r>
            <a:r>
              <a:rPr lang="tr-TR" sz="2600" dirty="0" smtClean="0">
                <a:solidFill>
                  <a:srgbClr val="FF6600"/>
                </a:solidFill>
              </a:rPr>
              <a:t>karar destek </a:t>
            </a:r>
            <a:r>
              <a:rPr lang="tr-TR" sz="2600">
                <a:solidFill>
                  <a:srgbClr val="FF6600"/>
                </a:solidFill>
              </a:rPr>
              <a:t>sistemlerinin </a:t>
            </a:r>
            <a:r>
              <a:rPr lang="tr-TR" sz="2600" smtClean="0">
                <a:solidFill>
                  <a:srgbClr val="FF6600"/>
                </a:solidFill>
              </a:rPr>
              <a:t>yeri </a:t>
            </a:r>
            <a:r>
              <a:rPr lang="tr-TR" smtClean="0">
                <a:solidFill>
                  <a:srgbClr val="FF6600"/>
                </a:solidFill>
              </a:rPr>
              <a:t>(devam</a:t>
            </a:r>
            <a:r>
              <a:rPr lang="tr-TR" dirty="0" smtClean="0">
                <a:solidFill>
                  <a:srgbClr val="FF6600"/>
                </a:solidFill>
              </a:rPr>
              <a:t>)</a:t>
            </a:r>
            <a:endParaRPr lang="tr-TR" dirty="0">
              <a:solidFill>
                <a:srgbClr val="FF6600"/>
              </a:solidFill>
            </a:endParaRPr>
          </a:p>
        </p:txBody>
      </p:sp>
      <p:pic>
        <p:nvPicPr>
          <p:cNvPr id="7" name="Picture 2" descr="\\NS-Home\NS-Home\VILARWELTP\Desktop\Capture.PN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r="15393"/>
          <a:stretch/>
        </p:blipFill>
        <p:spPr bwMode="auto">
          <a:xfrm>
            <a:off x="2135007" y="2678146"/>
            <a:ext cx="2890001" cy="293335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8" name="Picture 3" descr="\\NS-Home\NS-Home\VILARWELTP\Desktop\Module 5_Closed_Copied\Air dose rate DOE MEXT 6 april (2nd).png"/>
          <p:cNvPicPr>
            <a:picLocks noChangeAspect="1" noChangeArrowheads="1"/>
          </p:cNvPicPr>
          <p:nvPr/>
        </p:nvPicPr>
        <p:blipFill rotWithShape="1">
          <a:blip r:embed="rId4" cstate="print">
            <a:extLst>
              <a:ext uri="{BEBA8EAE-BF5A-486C-A8C5-ECC9F3942E4B}">
                <a14:imgProps xmlns:a14="http://schemas.microsoft.com/office/drawing/2010/main">
                  <a14:imgLayer r:embed="rId5">
                    <a14:imgEffect>
                      <a14:colorTemperature colorTemp="5900"/>
                    </a14:imgEffect>
                    <a14:imgEffect>
                      <a14:saturation sat="200000"/>
                    </a14:imgEffect>
                  </a14:imgLayer>
                </a14:imgProps>
              </a:ext>
              <a:ext uri="{28A0092B-C50C-407E-A947-70E740481C1C}">
                <a14:useLocalDpi xmlns:a14="http://schemas.microsoft.com/office/drawing/2010/main"/>
              </a:ext>
            </a:extLst>
          </a:blip>
          <a:srcRect l="16790" t="17512" b="17511"/>
          <a:stretch/>
        </p:blipFill>
        <p:spPr bwMode="auto">
          <a:xfrm>
            <a:off x="5817096" y="2679582"/>
            <a:ext cx="2888587" cy="293192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9" name="Rectangle 3"/>
          <p:cNvSpPr>
            <a:spLocks noChangeArrowheads="1"/>
          </p:cNvSpPr>
          <p:nvPr/>
        </p:nvSpPr>
        <p:spPr bwMode="auto">
          <a:xfrm>
            <a:off x="776536" y="5611505"/>
            <a:ext cx="9121007" cy="1246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864" tIns="91440">
            <a:spAutoFit/>
          </a:bodyPr>
          <a:lstStyle>
            <a:lvl1pPr marL="438150" indent="-319088">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0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just">
              <a:defRPr/>
            </a:pPr>
            <a:r>
              <a:rPr lang="tr-TR" sz="2000" dirty="0" smtClean="0"/>
              <a:t>Ancak acil durumun ilk safhalarında APB içinde yapılacak tahliye için öncelikli alanların belirlenmesi ve radyolojik izleme yapacak ekiplerin GPM içinde öncelikli olarak yönlendirilecekleri alanların belirlenmesinde karar destek sistemlerinden yararlanılacaktır.</a:t>
            </a:r>
          </a:p>
        </p:txBody>
      </p:sp>
      <p:sp>
        <p:nvSpPr>
          <p:cNvPr id="2" name="Slayt Numarası Yer Tutucusu 1"/>
          <p:cNvSpPr>
            <a:spLocks noGrp="1"/>
          </p:cNvSpPr>
          <p:nvPr>
            <p:ph type="sldNum" sz="quarter" idx="12"/>
          </p:nvPr>
        </p:nvSpPr>
        <p:spPr/>
        <p:txBody>
          <a:bodyPr/>
          <a:lstStyle/>
          <a:p>
            <a:pPr>
              <a:defRPr/>
            </a:pPr>
            <a:fld id="{581507C9-7DD5-442B-8CFD-F9D3363BED91}" type="slidenum">
              <a:rPr lang="en-GB" smtClean="0"/>
              <a:pPr>
                <a:defRPr/>
              </a:pPr>
              <a:t>7</a:t>
            </a:fld>
            <a:endParaRPr lang="en-GB"/>
          </a:p>
        </p:txBody>
      </p:sp>
    </p:spTree>
    <p:extLst>
      <p:ext uri="{BB962C8B-B14F-4D97-AF65-F5344CB8AC3E}">
        <p14:creationId xmlns:p14="http://schemas.microsoft.com/office/powerpoint/2010/main" val="24395421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909712" y="1030289"/>
            <a:ext cx="8435776" cy="44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864" tIns="91440">
            <a:spAutoFit/>
          </a:bodyPr>
          <a:lstStyle>
            <a:lvl1pPr marL="438150" indent="-319088">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0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just">
              <a:defRPr/>
            </a:pPr>
            <a:r>
              <a:rPr lang="tr-TR" dirty="0"/>
              <a:t>Gerçek zamanlı karar destek sistemi olan RODOS, nükleer tesislerde meydana gelebilecek acil durumlarda acil durumun sonuçları hakkında öngörü yapılmasında kullanılmaktadır ve saha dışındaki acil durumun yönetiminde karar vermeye yönelik bilgi desteği sağlamaktadır. </a:t>
            </a:r>
            <a:endParaRPr lang="tr-TR" dirty="0" smtClean="0"/>
          </a:p>
          <a:p>
            <a:pPr algn="just">
              <a:defRPr/>
            </a:pPr>
            <a:r>
              <a:rPr lang="tr-TR" dirty="0" smtClean="0"/>
              <a:t>Avrupa </a:t>
            </a:r>
            <a:r>
              <a:rPr lang="tr-TR" dirty="0"/>
              <a:t>Komisyonu, </a:t>
            </a:r>
            <a:r>
              <a:rPr lang="tr-TR" dirty="0" err="1"/>
              <a:t>Euratom</a:t>
            </a:r>
            <a:r>
              <a:rPr lang="tr-TR" dirty="0"/>
              <a:t> Araştırma Çerçevesi Programları bünyesinde RODOS sisteminin geliştirilmesini desteklemektedir. Çalışma 1989 yılında başlamıştır. Tüm platformlarda rahat kullanım açısından RODOS 2010 yılında Java tabanlı hale getirilmiştir (JRODOS). </a:t>
            </a:r>
            <a:endParaRPr lang="tr-TR" dirty="0" smtClean="0"/>
          </a:p>
          <a:p>
            <a:pPr algn="just">
              <a:defRPr/>
            </a:pPr>
            <a:r>
              <a:rPr lang="tr-TR" dirty="0" smtClean="0"/>
              <a:t>JRODOS</a:t>
            </a:r>
            <a:r>
              <a:rPr lang="tr-TR" dirty="0"/>
              <a:t>, Almanya, Hollanda, İsviçre, Avusturya, Ukrayna, Hong Kong ve Türkiye’yi içeren 16 ülkedeki acil durum merkezlerinde ve 20’den fazla enstitüde kullanılmaktadır. </a:t>
            </a:r>
          </a:p>
        </p:txBody>
      </p:sp>
      <p:sp>
        <p:nvSpPr>
          <p:cNvPr id="15363" name="Rectangle 5"/>
          <p:cNvSpPr>
            <a:spLocks noChangeArrowheads="1"/>
          </p:cNvSpPr>
          <p:nvPr/>
        </p:nvSpPr>
        <p:spPr bwMode="auto">
          <a:xfrm>
            <a:off x="1208088" y="233363"/>
            <a:ext cx="7859712"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Aft>
                <a:spcPct val="50000"/>
              </a:spcAft>
              <a:buClr>
                <a:srgbClr val="FF9900"/>
              </a:buClr>
              <a:buChar char="•"/>
              <a:defRPr sz="2200">
                <a:solidFill>
                  <a:schemeClr val="tx1"/>
                </a:solidFill>
                <a:latin typeface="Arial" panose="020B0604020202020204" pitchFamily="34" charset="0"/>
              </a:defRPr>
            </a:lvl1pPr>
            <a:lvl2pPr marL="742950" indent="-2984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Aft>
                <a:spcPct val="0"/>
              </a:spcAft>
              <a:buClrTx/>
              <a:buFontTx/>
              <a:buNone/>
            </a:pPr>
            <a:r>
              <a:rPr lang="tr-TR" altLang="en-US" sz="2800" dirty="0">
                <a:solidFill>
                  <a:srgbClr val="FF6600"/>
                </a:solidFill>
              </a:rPr>
              <a:t>JRODOS</a:t>
            </a:r>
          </a:p>
        </p:txBody>
      </p:sp>
      <p:sp>
        <p:nvSpPr>
          <p:cNvPr id="3" name="Slayt Numarası Yer Tutucusu 2"/>
          <p:cNvSpPr>
            <a:spLocks noGrp="1"/>
          </p:cNvSpPr>
          <p:nvPr>
            <p:ph type="sldNum" sz="quarter" idx="12"/>
          </p:nvPr>
        </p:nvSpPr>
        <p:spPr/>
        <p:txBody>
          <a:bodyPr/>
          <a:lstStyle/>
          <a:p>
            <a:pPr>
              <a:defRPr/>
            </a:pPr>
            <a:fld id="{581507C9-7DD5-442B-8CFD-F9D3363BED91}" type="slidenum">
              <a:rPr lang="en-GB" smtClean="0"/>
              <a:pPr>
                <a:defRPr/>
              </a:pPr>
              <a:t>8</a:t>
            </a:fld>
            <a:endParaRPr lang="en-GB"/>
          </a:p>
        </p:txBody>
      </p:sp>
    </p:spTree>
    <p:extLst>
      <p:ext uri="{BB962C8B-B14F-4D97-AF65-F5344CB8AC3E}">
        <p14:creationId xmlns:p14="http://schemas.microsoft.com/office/powerpoint/2010/main" val="2159768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909712" y="1030289"/>
            <a:ext cx="8435776" cy="3862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4864" tIns="91440">
            <a:spAutoFit/>
          </a:bodyPr>
          <a:lstStyle>
            <a:lvl1pPr marL="438150" indent="-319088">
              <a:lnSpc>
                <a:spcPct val="90000"/>
              </a:lnSpc>
              <a:spcAft>
                <a:spcPct val="50000"/>
              </a:spcAft>
              <a:buClr>
                <a:srgbClr val="FF9900"/>
              </a:buClr>
              <a:buChar char="•"/>
              <a:defRPr sz="2200">
                <a:solidFill>
                  <a:schemeClr val="tx1"/>
                </a:solidFill>
                <a:latin typeface="Arial" panose="020B0604020202020204" pitchFamily="34" charset="0"/>
              </a:defRPr>
            </a:lvl1pPr>
            <a:lvl2pPr marL="730250" indent="-285750">
              <a:spcAft>
                <a:spcPct val="40000"/>
              </a:spcAft>
              <a:buClr>
                <a:srgbClr val="FF9900"/>
              </a:buClr>
              <a:buSzPct val="95000"/>
              <a:buFont typeface="Verdana" panose="020B0604030504040204" pitchFamily="34" charset="0"/>
              <a:buChar char="–"/>
              <a:defRPr sz="20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just">
              <a:lnSpc>
                <a:spcPct val="100000"/>
              </a:lnSpc>
              <a:defRPr/>
            </a:pPr>
            <a:r>
              <a:rPr lang="tr-TR" dirty="0"/>
              <a:t>JRODOS, atmosferde ve sucul ortamlarda </a:t>
            </a:r>
            <a:r>
              <a:rPr lang="tr-TR" dirty="0" err="1"/>
              <a:t>radyonüklidlerin</a:t>
            </a:r>
            <a:r>
              <a:rPr lang="tr-TR" dirty="0"/>
              <a:t> dağılımının ve bunların radyolojik sonuçların tahmini için kullanılmaktadır. </a:t>
            </a:r>
            <a:endParaRPr lang="tr-TR" dirty="0" smtClean="0"/>
          </a:p>
          <a:p>
            <a:pPr algn="just">
              <a:lnSpc>
                <a:spcPct val="100000"/>
              </a:lnSpc>
              <a:defRPr/>
            </a:pPr>
            <a:r>
              <a:rPr lang="tr-TR" dirty="0" smtClean="0"/>
              <a:t>Sistem </a:t>
            </a:r>
            <a:r>
              <a:rPr lang="tr-TR" dirty="0"/>
              <a:t>acil durumların erken ve uzun dönemi içeren tüm evrelerinde kullanılabilmektedir. </a:t>
            </a:r>
            <a:r>
              <a:rPr lang="tr-TR" dirty="0" smtClean="0"/>
              <a:t>Ancak </a:t>
            </a:r>
            <a:r>
              <a:rPr lang="tr-TR" dirty="0"/>
              <a:t>özellikle uzun döneme ilişkin değerlendirmede kullanılabilmesi için sistem ülke koşullarına adapte edilmelidir: Arazi kullanımı, nüfus verisi gibi veriler sistemin veri tabanına girilmelidir. </a:t>
            </a:r>
            <a:endParaRPr lang="tr-TR" dirty="0" smtClean="0"/>
          </a:p>
          <a:p>
            <a:pPr algn="just">
              <a:lnSpc>
                <a:spcPct val="100000"/>
              </a:lnSpc>
              <a:defRPr/>
            </a:pPr>
            <a:r>
              <a:rPr lang="tr-TR" dirty="0" smtClean="0"/>
              <a:t>Sistem </a:t>
            </a:r>
            <a:r>
              <a:rPr lang="tr-TR" dirty="0"/>
              <a:t>ayrıca geçmişe ait meteorolojik veriler kullanılarak nükleer tesislerin lisanslama sürecinde </a:t>
            </a:r>
            <a:r>
              <a:rPr lang="tr-TR" dirty="0" smtClean="0"/>
              <a:t>de </a:t>
            </a:r>
            <a:r>
              <a:rPr lang="tr-TR" dirty="0"/>
              <a:t>kullanılabilmektedir.</a:t>
            </a:r>
          </a:p>
        </p:txBody>
      </p:sp>
      <p:sp>
        <p:nvSpPr>
          <p:cNvPr id="15363" name="Rectangle 5"/>
          <p:cNvSpPr>
            <a:spLocks noChangeArrowheads="1"/>
          </p:cNvSpPr>
          <p:nvPr/>
        </p:nvSpPr>
        <p:spPr bwMode="auto">
          <a:xfrm>
            <a:off x="1208088" y="233363"/>
            <a:ext cx="7859712"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Aft>
                <a:spcPct val="50000"/>
              </a:spcAft>
              <a:buClr>
                <a:srgbClr val="FF9900"/>
              </a:buClr>
              <a:buChar char="•"/>
              <a:defRPr sz="2200">
                <a:solidFill>
                  <a:schemeClr val="tx1"/>
                </a:solidFill>
                <a:latin typeface="Arial" panose="020B0604020202020204" pitchFamily="34" charset="0"/>
              </a:defRPr>
            </a:lvl1pPr>
            <a:lvl2pPr marL="742950" indent="-298450">
              <a:spcAft>
                <a:spcPct val="40000"/>
              </a:spcAft>
              <a:buClr>
                <a:srgbClr val="FF9900"/>
              </a:buClr>
              <a:buSzPct val="95000"/>
              <a:buFont typeface="Verdana" panose="020B0604030504040204" pitchFamily="34" charset="0"/>
              <a:buChar char="–"/>
              <a:defRPr sz="2100">
                <a:solidFill>
                  <a:schemeClr val="tx1"/>
                </a:solidFill>
                <a:latin typeface="Arial" panose="020B0604020202020204" pitchFamily="34" charset="0"/>
              </a:defRPr>
            </a:lvl2pPr>
            <a:lvl3pPr marL="1150938" indent="-228600">
              <a:spcBef>
                <a:spcPct val="20000"/>
              </a:spcBef>
              <a:buClr>
                <a:schemeClr val="bg2"/>
              </a:buClr>
              <a:buSzPct val="65000"/>
              <a:buFont typeface="Wingdings" panose="05000000000000000000" pitchFamily="2" charset="2"/>
              <a:buChar char="n"/>
              <a:defRPr sz="20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nSpc>
                <a:spcPct val="100000"/>
              </a:lnSpc>
              <a:spcAft>
                <a:spcPct val="0"/>
              </a:spcAft>
              <a:buClrTx/>
              <a:buFontTx/>
              <a:buNone/>
            </a:pPr>
            <a:r>
              <a:rPr lang="tr-TR" altLang="en-US" sz="2800" dirty="0" smtClean="0">
                <a:solidFill>
                  <a:srgbClr val="FF6600"/>
                </a:solidFill>
              </a:rPr>
              <a:t>JRODOS </a:t>
            </a:r>
            <a:r>
              <a:rPr lang="tr-TR" altLang="en-US" sz="2400" dirty="0" smtClean="0">
                <a:solidFill>
                  <a:srgbClr val="FF6600"/>
                </a:solidFill>
              </a:rPr>
              <a:t>(devam)</a:t>
            </a:r>
            <a:endParaRPr lang="tr-TR" altLang="en-US" sz="2400" dirty="0">
              <a:solidFill>
                <a:srgbClr val="FF6600"/>
              </a:solidFill>
            </a:endParaRPr>
          </a:p>
        </p:txBody>
      </p:sp>
      <p:sp>
        <p:nvSpPr>
          <p:cNvPr id="3" name="Slayt Numarası Yer Tutucusu 2"/>
          <p:cNvSpPr>
            <a:spLocks noGrp="1"/>
          </p:cNvSpPr>
          <p:nvPr>
            <p:ph type="sldNum" sz="quarter" idx="12"/>
          </p:nvPr>
        </p:nvSpPr>
        <p:spPr/>
        <p:txBody>
          <a:bodyPr/>
          <a:lstStyle/>
          <a:p>
            <a:pPr>
              <a:defRPr/>
            </a:pPr>
            <a:fld id="{581507C9-7DD5-442B-8CFD-F9D3363BED91}" type="slidenum">
              <a:rPr lang="en-GB" smtClean="0"/>
              <a:pPr>
                <a:defRPr/>
              </a:pPr>
              <a:t>9</a:t>
            </a:fld>
            <a:endParaRPr lang="en-GB"/>
          </a:p>
        </p:txBody>
      </p:sp>
    </p:spTree>
    <p:extLst>
      <p:ext uri="{BB962C8B-B14F-4D97-AF65-F5344CB8AC3E}">
        <p14:creationId xmlns:p14="http://schemas.microsoft.com/office/powerpoint/2010/main" val="54356335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Pixel">
  <a:themeElements>
    <a:clrScheme name="1_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1_Pixel">
      <a:majorFont>
        <a:latin typeface="Franklin Gothic Demi"/>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54000" tIns="45720" rIns="54000" bIns="45720" numCol="1" anchor="ctr" anchorCtr="1"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54000" tIns="45720" rIns="54000" bIns="45720" numCol="1" anchor="ctr" anchorCtr="1"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1_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1_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1_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1_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1_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1_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1_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1_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1_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1_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1_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1_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54000" tIns="45720" rIns="54000" bIns="45720" numCol="1" anchor="ctr" anchorCtr="1"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54000" tIns="45720" rIns="54000" bIns="45720" numCol="1" anchor="ctr" anchorCtr="1"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Nükleer-Enerji-GG</Template>
  <TotalTime>22570</TotalTime>
  <Words>1445</Words>
  <Application>Microsoft Office PowerPoint</Application>
  <PresentationFormat>A4 Kağıt (210x297 mm)</PresentationFormat>
  <Paragraphs>163</Paragraphs>
  <Slides>18</Slides>
  <Notes>15</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18</vt:i4>
      </vt:variant>
    </vt:vector>
  </HeadingPairs>
  <TitlesOfParts>
    <vt:vector size="27" baseType="lpstr">
      <vt:lpstr>Arial</vt:lpstr>
      <vt:lpstr>Arial Black</vt:lpstr>
      <vt:lpstr>Comic Sans MS</vt:lpstr>
      <vt:lpstr>Franklin Gothic Demi</vt:lpstr>
      <vt:lpstr>Times New Roman</vt:lpstr>
      <vt:lpstr>Verdana</vt:lpstr>
      <vt:lpstr>Wingdings</vt:lpstr>
      <vt:lpstr>1_Pixel</vt:lpstr>
      <vt:lpstr>Pixel</vt:lpstr>
      <vt:lpstr>PowerPoint Sunusu</vt:lpstr>
      <vt:lpstr>İçerik</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dc:creator>
  <cp:lastModifiedBy>Windows Kullanıcısı</cp:lastModifiedBy>
  <cp:revision>1124</cp:revision>
  <cp:lastPrinted>2013-12-18T10:04:18Z</cp:lastPrinted>
  <dcterms:created xsi:type="dcterms:W3CDTF">1995-06-17T23:31:02Z</dcterms:created>
  <dcterms:modified xsi:type="dcterms:W3CDTF">2017-12-06T13:17:18Z</dcterms:modified>
</cp:coreProperties>
</file>