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61" r:id="rId3"/>
    <p:sldId id="262" r:id="rId4"/>
    <p:sldId id="266" r:id="rId5"/>
    <p:sldId id="263" r:id="rId6"/>
    <p:sldId id="267" r:id="rId7"/>
    <p:sldId id="270" r:id="rId8"/>
    <p:sldId id="272" r:id="rId9"/>
    <p:sldId id="271" r:id="rId10"/>
    <p:sldId id="276" r:id="rId11"/>
    <p:sldId id="277" r:id="rId12"/>
    <p:sldId id="278" r:id="rId13"/>
    <p:sldId id="268" r:id="rId14"/>
    <p:sldId id="269" r:id="rId15"/>
    <p:sldId id="273" r:id="rId16"/>
    <p:sldId id="274" r:id="rId17"/>
    <p:sldId id="275" r:id="rId18"/>
    <p:sldId id="26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55" d="100"/>
          <a:sy n="55" d="100"/>
        </p:scale>
        <p:origin x="758"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C6C304-0E0C-4409-B465-5759C4848BD1}" type="doc">
      <dgm:prSet loTypeId="urn:microsoft.com/office/officeart/2016/7/layout/BasicLinearProcessNumbered" loCatId="process" qsTypeId="urn:microsoft.com/office/officeart/2005/8/quickstyle/simple1" qsCatId="simple" csTypeId="urn:microsoft.com/office/officeart/2005/8/colors/colorful3" csCatId="colorful" phldr="1"/>
      <dgm:spPr/>
      <dgm:t>
        <a:bodyPr/>
        <a:lstStyle/>
        <a:p>
          <a:endParaRPr lang="en-US"/>
        </a:p>
      </dgm:t>
    </dgm:pt>
    <dgm:pt modelId="{0C5A7677-5307-4EC6-A74D-C3D7358424D1}">
      <dgm:prSet/>
      <dgm:spPr/>
      <dgm:t>
        <a:bodyPr/>
        <a:lstStyle/>
        <a:p>
          <a:r>
            <a:rPr lang="en-GB"/>
            <a:t>Identify the agencies. Traditional CBRN vs Grey CBRN has different players, such as counter-narcotics. </a:t>
          </a:r>
          <a:endParaRPr lang="en-US"/>
        </a:p>
      </dgm:t>
    </dgm:pt>
    <dgm:pt modelId="{ED930817-7322-49C5-A28C-ED8F37B29581}" type="parTrans" cxnId="{ED1397A8-82CB-4A69-B6F2-833427992341}">
      <dgm:prSet/>
      <dgm:spPr/>
      <dgm:t>
        <a:bodyPr/>
        <a:lstStyle/>
        <a:p>
          <a:endParaRPr lang="en-US"/>
        </a:p>
      </dgm:t>
    </dgm:pt>
    <dgm:pt modelId="{C408A564-1C95-493D-B6FD-5E31A35298C6}" type="sibTrans" cxnId="{ED1397A8-82CB-4A69-B6F2-833427992341}">
      <dgm:prSet phldrT="1" phldr="0"/>
      <dgm:spPr/>
      <dgm:t>
        <a:bodyPr/>
        <a:lstStyle/>
        <a:p>
          <a:r>
            <a:rPr lang="en-US"/>
            <a:t>1</a:t>
          </a:r>
        </a:p>
      </dgm:t>
    </dgm:pt>
    <dgm:pt modelId="{34687476-7C1B-4BB9-8D15-23EF7F98AF5B}">
      <dgm:prSet/>
      <dgm:spPr/>
      <dgm:t>
        <a:bodyPr/>
        <a:lstStyle/>
        <a:p>
          <a:r>
            <a:rPr lang="en-GB"/>
            <a:t>Do some training, preferably live agent, and work out patience/tolerance</a:t>
          </a:r>
          <a:endParaRPr lang="en-US"/>
        </a:p>
      </dgm:t>
    </dgm:pt>
    <dgm:pt modelId="{3E829023-65E7-4CE6-B852-2F589F377514}" type="parTrans" cxnId="{C0C6B062-24C5-46EF-AE29-46B60F0D6D0B}">
      <dgm:prSet/>
      <dgm:spPr/>
      <dgm:t>
        <a:bodyPr/>
        <a:lstStyle/>
        <a:p>
          <a:endParaRPr lang="en-US"/>
        </a:p>
      </dgm:t>
    </dgm:pt>
    <dgm:pt modelId="{7917360E-09EA-44C3-BF5E-4E1996AB73A3}" type="sibTrans" cxnId="{C0C6B062-24C5-46EF-AE29-46B60F0D6D0B}">
      <dgm:prSet phldrT="2" phldr="0"/>
      <dgm:spPr/>
      <dgm:t>
        <a:bodyPr/>
        <a:lstStyle/>
        <a:p>
          <a:r>
            <a:rPr lang="en-US"/>
            <a:t>2</a:t>
          </a:r>
        </a:p>
      </dgm:t>
    </dgm:pt>
    <dgm:pt modelId="{360D0B4C-5350-4539-8568-D98EA2B780E5}">
      <dgm:prSet/>
      <dgm:spPr/>
      <dgm:t>
        <a:bodyPr/>
        <a:lstStyle/>
        <a:p>
          <a:r>
            <a:rPr lang="en-GB" dirty="0"/>
            <a:t>Build policy that allows a ‘coalition of the willing.’ Listen…</a:t>
          </a:r>
          <a:endParaRPr lang="en-US" dirty="0"/>
        </a:p>
      </dgm:t>
    </dgm:pt>
    <dgm:pt modelId="{B9C05DFD-A083-4F62-AA64-DCC64924C24B}" type="parTrans" cxnId="{576D4C5B-B8D9-47DC-BD74-4F9EF2AD8B64}">
      <dgm:prSet/>
      <dgm:spPr/>
      <dgm:t>
        <a:bodyPr/>
        <a:lstStyle/>
        <a:p>
          <a:endParaRPr lang="en-US"/>
        </a:p>
      </dgm:t>
    </dgm:pt>
    <dgm:pt modelId="{67F7D64B-F169-4A05-A329-7AA0A0BFB77A}" type="sibTrans" cxnId="{576D4C5B-B8D9-47DC-BD74-4F9EF2AD8B64}">
      <dgm:prSet phldrT="3" phldr="0"/>
      <dgm:spPr/>
      <dgm:t>
        <a:bodyPr/>
        <a:lstStyle/>
        <a:p>
          <a:r>
            <a:rPr lang="en-US"/>
            <a:t>3</a:t>
          </a:r>
        </a:p>
      </dgm:t>
    </dgm:pt>
    <dgm:pt modelId="{0D815867-09F9-4E89-AAD4-BFDBDC400D4E}">
      <dgm:prSet/>
      <dgm:spPr/>
      <dgm:t>
        <a:bodyPr/>
        <a:lstStyle/>
        <a:p>
          <a:r>
            <a:rPr lang="en-GB" dirty="0"/>
            <a:t>Bring non-traditional agencies into the response tent – forensics, pathologists, environmental health</a:t>
          </a:r>
          <a:endParaRPr lang="en-US" dirty="0"/>
        </a:p>
      </dgm:t>
    </dgm:pt>
    <dgm:pt modelId="{82FC3872-C340-49D5-A895-F86D6E70A386}" type="parTrans" cxnId="{CEE25BEB-3E40-4EDD-BA99-D5E63D2FADFA}">
      <dgm:prSet/>
      <dgm:spPr/>
      <dgm:t>
        <a:bodyPr/>
        <a:lstStyle/>
        <a:p>
          <a:endParaRPr lang="en-US"/>
        </a:p>
      </dgm:t>
    </dgm:pt>
    <dgm:pt modelId="{7847D94E-BF2C-4A60-9217-551DEBCEE795}" type="sibTrans" cxnId="{CEE25BEB-3E40-4EDD-BA99-D5E63D2FADFA}">
      <dgm:prSet phldrT="4" phldr="0"/>
      <dgm:spPr/>
      <dgm:t>
        <a:bodyPr/>
        <a:lstStyle/>
        <a:p>
          <a:r>
            <a:rPr lang="en-US"/>
            <a:t>4</a:t>
          </a:r>
        </a:p>
      </dgm:t>
    </dgm:pt>
    <dgm:pt modelId="{291C3108-6613-41FF-B8C5-9AAD946FB733}">
      <dgm:prSet/>
      <dgm:spPr/>
      <dgm:t>
        <a:bodyPr/>
        <a:lstStyle/>
        <a:p>
          <a:r>
            <a:rPr lang="en-GB"/>
            <a:t>Put together a national, regional and international laboratory response network</a:t>
          </a:r>
          <a:endParaRPr lang="en-US"/>
        </a:p>
      </dgm:t>
    </dgm:pt>
    <dgm:pt modelId="{25CB3207-E4B9-44BD-BF42-C804ACC949F2}" type="parTrans" cxnId="{8914C3E1-909D-4A1C-AE24-159442D93E79}">
      <dgm:prSet/>
      <dgm:spPr/>
      <dgm:t>
        <a:bodyPr/>
        <a:lstStyle/>
        <a:p>
          <a:endParaRPr lang="en-US"/>
        </a:p>
      </dgm:t>
    </dgm:pt>
    <dgm:pt modelId="{E2EA9471-36AB-42AD-AB95-59260B730E5B}" type="sibTrans" cxnId="{8914C3E1-909D-4A1C-AE24-159442D93E79}">
      <dgm:prSet phldrT="5" phldr="0"/>
      <dgm:spPr/>
      <dgm:t>
        <a:bodyPr/>
        <a:lstStyle/>
        <a:p>
          <a:r>
            <a:rPr lang="en-US"/>
            <a:t>5</a:t>
          </a:r>
        </a:p>
      </dgm:t>
    </dgm:pt>
    <dgm:pt modelId="{8D3E5A9A-7BE8-4680-B6F6-C05B4E74E353}" type="pres">
      <dgm:prSet presAssocID="{09C6C304-0E0C-4409-B465-5759C4848BD1}" presName="Name0" presStyleCnt="0">
        <dgm:presLayoutVars>
          <dgm:animLvl val="lvl"/>
          <dgm:resizeHandles val="exact"/>
        </dgm:presLayoutVars>
      </dgm:prSet>
      <dgm:spPr/>
    </dgm:pt>
    <dgm:pt modelId="{21B7B1B7-AE82-4687-8519-71FB9E4A1B65}" type="pres">
      <dgm:prSet presAssocID="{0C5A7677-5307-4EC6-A74D-C3D7358424D1}" presName="compositeNode" presStyleCnt="0">
        <dgm:presLayoutVars>
          <dgm:bulletEnabled val="1"/>
        </dgm:presLayoutVars>
      </dgm:prSet>
      <dgm:spPr/>
    </dgm:pt>
    <dgm:pt modelId="{F3149337-EEB0-414F-B9D4-57E5743E82A9}" type="pres">
      <dgm:prSet presAssocID="{0C5A7677-5307-4EC6-A74D-C3D7358424D1}" presName="bgRect" presStyleLbl="bgAccFollowNode1" presStyleIdx="0" presStyleCnt="5"/>
      <dgm:spPr/>
    </dgm:pt>
    <dgm:pt modelId="{165E9386-5949-4CB3-94A8-63795438B15C}" type="pres">
      <dgm:prSet presAssocID="{C408A564-1C95-493D-B6FD-5E31A35298C6}" presName="sibTransNodeCircle" presStyleLbl="alignNode1" presStyleIdx="0" presStyleCnt="10">
        <dgm:presLayoutVars>
          <dgm:chMax val="0"/>
          <dgm:bulletEnabled/>
        </dgm:presLayoutVars>
      </dgm:prSet>
      <dgm:spPr/>
    </dgm:pt>
    <dgm:pt modelId="{DDCB6AA0-190C-43FD-B4E2-1505DE91E9AB}" type="pres">
      <dgm:prSet presAssocID="{0C5A7677-5307-4EC6-A74D-C3D7358424D1}" presName="bottomLine" presStyleLbl="alignNode1" presStyleIdx="1" presStyleCnt="10">
        <dgm:presLayoutVars/>
      </dgm:prSet>
      <dgm:spPr/>
    </dgm:pt>
    <dgm:pt modelId="{7E146FEE-8DCE-459D-9B5A-8D7032806C0E}" type="pres">
      <dgm:prSet presAssocID="{0C5A7677-5307-4EC6-A74D-C3D7358424D1}" presName="nodeText" presStyleLbl="bgAccFollowNode1" presStyleIdx="0" presStyleCnt="5">
        <dgm:presLayoutVars>
          <dgm:bulletEnabled val="1"/>
        </dgm:presLayoutVars>
      </dgm:prSet>
      <dgm:spPr/>
    </dgm:pt>
    <dgm:pt modelId="{BC6FBADE-BCFA-4854-94E1-9203B6DDF233}" type="pres">
      <dgm:prSet presAssocID="{C408A564-1C95-493D-B6FD-5E31A35298C6}" presName="sibTrans" presStyleCnt="0"/>
      <dgm:spPr/>
    </dgm:pt>
    <dgm:pt modelId="{BBA4AA32-B8FD-49F0-B975-B5B6489BF261}" type="pres">
      <dgm:prSet presAssocID="{34687476-7C1B-4BB9-8D15-23EF7F98AF5B}" presName="compositeNode" presStyleCnt="0">
        <dgm:presLayoutVars>
          <dgm:bulletEnabled val="1"/>
        </dgm:presLayoutVars>
      </dgm:prSet>
      <dgm:spPr/>
    </dgm:pt>
    <dgm:pt modelId="{1BB51B97-5045-4D50-A92E-75D9EE15F258}" type="pres">
      <dgm:prSet presAssocID="{34687476-7C1B-4BB9-8D15-23EF7F98AF5B}" presName="bgRect" presStyleLbl="bgAccFollowNode1" presStyleIdx="1" presStyleCnt="5"/>
      <dgm:spPr/>
    </dgm:pt>
    <dgm:pt modelId="{9A0D2EC1-C60C-46E1-8C91-9C14E1A3CA79}" type="pres">
      <dgm:prSet presAssocID="{7917360E-09EA-44C3-BF5E-4E1996AB73A3}" presName="sibTransNodeCircle" presStyleLbl="alignNode1" presStyleIdx="2" presStyleCnt="10">
        <dgm:presLayoutVars>
          <dgm:chMax val="0"/>
          <dgm:bulletEnabled/>
        </dgm:presLayoutVars>
      </dgm:prSet>
      <dgm:spPr/>
    </dgm:pt>
    <dgm:pt modelId="{5CC13198-30BA-4DB1-A2BF-06DC9927A05E}" type="pres">
      <dgm:prSet presAssocID="{34687476-7C1B-4BB9-8D15-23EF7F98AF5B}" presName="bottomLine" presStyleLbl="alignNode1" presStyleIdx="3" presStyleCnt="10">
        <dgm:presLayoutVars/>
      </dgm:prSet>
      <dgm:spPr/>
    </dgm:pt>
    <dgm:pt modelId="{F2804451-3B79-432C-9E92-5B37A84F4E95}" type="pres">
      <dgm:prSet presAssocID="{34687476-7C1B-4BB9-8D15-23EF7F98AF5B}" presName="nodeText" presStyleLbl="bgAccFollowNode1" presStyleIdx="1" presStyleCnt="5">
        <dgm:presLayoutVars>
          <dgm:bulletEnabled val="1"/>
        </dgm:presLayoutVars>
      </dgm:prSet>
      <dgm:spPr/>
    </dgm:pt>
    <dgm:pt modelId="{F06AA6CB-4432-4560-B109-B6A700868FD5}" type="pres">
      <dgm:prSet presAssocID="{7917360E-09EA-44C3-BF5E-4E1996AB73A3}" presName="sibTrans" presStyleCnt="0"/>
      <dgm:spPr/>
    </dgm:pt>
    <dgm:pt modelId="{6E8BCF6F-346F-4810-80A3-00D3520B2BCD}" type="pres">
      <dgm:prSet presAssocID="{360D0B4C-5350-4539-8568-D98EA2B780E5}" presName="compositeNode" presStyleCnt="0">
        <dgm:presLayoutVars>
          <dgm:bulletEnabled val="1"/>
        </dgm:presLayoutVars>
      </dgm:prSet>
      <dgm:spPr/>
    </dgm:pt>
    <dgm:pt modelId="{A0BBB0B2-B3E7-42B5-AD67-60F171626D8D}" type="pres">
      <dgm:prSet presAssocID="{360D0B4C-5350-4539-8568-D98EA2B780E5}" presName="bgRect" presStyleLbl="bgAccFollowNode1" presStyleIdx="2" presStyleCnt="5"/>
      <dgm:spPr/>
    </dgm:pt>
    <dgm:pt modelId="{CF6A0F96-82E4-4FBE-AC83-0485E844D377}" type="pres">
      <dgm:prSet presAssocID="{67F7D64B-F169-4A05-A329-7AA0A0BFB77A}" presName="sibTransNodeCircle" presStyleLbl="alignNode1" presStyleIdx="4" presStyleCnt="10">
        <dgm:presLayoutVars>
          <dgm:chMax val="0"/>
          <dgm:bulletEnabled/>
        </dgm:presLayoutVars>
      </dgm:prSet>
      <dgm:spPr/>
    </dgm:pt>
    <dgm:pt modelId="{66FA7BA0-145D-4ABF-865D-37DBE4EE91D0}" type="pres">
      <dgm:prSet presAssocID="{360D0B4C-5350-4539-8568-D98EA2B780E5}" presName="bottomLine" presStyleLbl="alignNode1" presStyleIdx="5" presStyleCnt="10">
        <dgm:presLayoutVars/>
      </dgm:prSet>
      <dgm:spPr/>
    </dgm:pt>
    <dgm:pt modelId="{DD6BF30E-B049-49C7-89AE-8C9B7A65602C}" type="pres">
      <dgm:prSet presAssocID="{360D0B4C-5350-4539-8568-D98EA2B780E5}" presName="nodeText" presStyleLbl="bgAccFollowNode1" presStyleIdx="2" presStyleCnt="5">
        <dgm:presLayoutVars>
          <dgm:bulletEnabled val="1"/>
        </dgm:presLayoutVars>
      </dgm:prSet>
      <dgm:spPr/>
    </dgm:pt>
    <dgm:pt modelId="{71FF0A61-91D6-4D88-88EF-04F9EEBABE3E}" type="pres">
      <dgm:prSet presAssocID="{67F7D64B-F169-4A05-A329-7AA0A0BFB77A}" presName="sibTrans" presStyleCnt="0"/>
      <dgm:spPr/>
    </dgm:pt>
    <dgm:pt modelId="{5714D9CA-3D83-454B-8531-A8962AC0C586}" type="pres">
      <dgm:prSet presAssocID="{0D815867-09F9-4E89-AAD4-BFDBDC400D4E}" presName="compositeNode" presStyleCnt="0">
        <dgm:presLayoutVars>
          <dgm:bulletEnabled val="1"/>
        </dgm:presLayoutVars>
      </dgm:prSet>
      <dgm:spPr/>
    </dgm:pt>
    <dgm:pt modelId="{9BC0D6EC-EE76-4CCE-BC9E-CF8606114887}" type="pres">
      <dgm:prSet presAssocID="{0D815867-09F9-4E89-AAD4-BFDBDC400D4E}" presName="bgRect" presStyleLbl="bgAccFollowNode1" presStyleIdx="3" presStyleCnt="5"/>
      <dgm:spPr/>
    </dgm:pt>
    <dgm:pt modelId="{2948DE3D-74C8-4E5A-87B3-0A5F20C8493D}" type="pres">
      <dgm:prSet presAssocID="{7847D94E-BF2C-4A60-9217-551DEBCEE795}" presName="sibTransNodeCircle" presStyleLbl="alignNode1" presStyleIdx="6" presStyleCnt="10">
        <dgm:presLayoutVars>
          <dgm:chMax val="0"/>
          <dgm:bulletEnabled/>
        </dgm:presLayoutVars>
      </dgm:prSet>
      <dgm:spPr/>
    </dgm:pt>
    <dgm:pt modelId="{352559F4-3AED-4B7B-8EB6-4A67B0EFE55B}" type="pres">
      <dgm:prSet presAssocID="{0D815867-09F9-4E89-AAD4-BFDBDC400D4E}" presName="bottomLine" presStyleLbl="alignNode1" presStyleIdx="7" presStyleCnt="10">
        <dgm:presLayoutVars/>
      </dgm:prSet>
      <dgm:spPr/>
    </dgm:pt>
    <dgm:pt modelId="{2FB902FB-5697-4DDC-BE5B-8B5A65BCB5D8}" type="pres">
      <dgm:prSet presAssocID="{0D815867-09F9-4E89-AAD4-BFDBDC400D4E}" presName="nodeText" presStyleLbl="bgAccFollowNode1" presStyleIdx="3" presStyleCnt="5">
        <dgm:presLayoutVars>
          <dgm:bulletEnabled val="1"/>
        </dgm:presLayoutVars>
      </dgm:prSet>
      <dgm:spPr/>
    </dgm:pt>
    <dgm:pt modelId="{DE269E32-D466-4B5C-895B-C889BC8FB3CE}" type="pres">
      <dgm:prSet presAssocID="{7847D94E-BF2C-4A60-9217-551DEBCEE795}" presName="sibTrans" presStyleCnt="0"/>
      <dgm:spPr/>
    </dgm:pt>
    <dgm:pt modelId="{97940E67-A705-4D1B-92DB-4D0C288E9F14}" type="pres">
      <dgm:prSet presAssocID="{291C3108-6613-41FF-B8C5-9AAD946FB733}" presName="compositeNode" presStyleCnt="0">
        <dgm:presLayoutVars>
          <dgm:bulletEnabled val="1"/>
        </dgm:presLayoutVars>
      </dgm:prSet>
      <dgm:spPr/>
    </dgm:pt>
    <dgm:pt modelId="{9B76CD40-15CD-4EF6-8073-20735A0C71B9}" type="pres">
      <dgm:prSet presAssocID="{291C3108-6613-41FF-B8C5-9AAD946FB733}" presName="bgRect" presStyleLbl="bgAccFollowNode1" presStyleIdx="4" presStyleCnt="5"/>
      <dgm:spPr/>
    </dgm:pt>
    <dgm:pt modelId="{98BEF573-CD34-4CE6-9540-471E8E4A00B8}" type="pres">
      <dgm:prSet presAssocID="{E2EA9471-36AB-42AD-AB95-59260B730E5B}" presName="sibTransNodeCircle" presStyleLbl="alignNode1" presStyleIdx="8" presStyleCnt="10">
        <dgm:presLayoutVars>
          <dgm:chMax val="0"/>
          <dgm:bulletEnabled/>
        </dgm:presLayoutVars>
      </dgm:prSet>
      <dgm:spPr/>
    </dgm:pt>
    <dgm:pt modelId="{FE5E6353-FE66-45A6-B4AE-3284A3BF6F53}" type="pres">
      <dgm:prSet presAssocID="{291C3108-6613-41FF-B8C5-9AAD946FB733}" presName="bottomLine" presStyleLbl="alignNode1" presStyleIdx="9" presStyleCnt="10">
        <dgm:presLayoutVars/>
      </dgm:prSet>
      <dgm:spPr/>
    </dgm:pt>
    <dgm:pt modelId="{CBB82D9F-D5F9-4D94-BA92-0579E85018D9}" type="pres">
      <dgm:prSet presAssocID="{291C3108-6613-41FF-B8C5-9AAD946FB733}" presName="nodeText" presStyleLbl="bgAccFollowNode1" presStyleIdx="4" presStyleCnt="5">
        <dgm:presLayoutVars>
          <dgm:bulletEnabled val="1"/>
        </dgm:presLayoutVars>
      </dgm:prSet>
      <dgm:spPr/>
    </dgm:pt>
  </dgm:ptLst>
  <dgm:cxnLst>
    <dgm:cxn modelId="{2A8A0A06-0649-43EA-ACA0-FA0AE44CAA47}" type="presOf" srcId="{34687476-7C1B-4BB9-8D15-23EF7F98AF5B}" destId="{1BB51B97-5045-4D50-A92E-75D9EE15F258}" srcOrd="0" destOrd="0" presId="urn:microsoft.com/office/officeart/2016/7/layout/BasicLinearProcessNumbered"/>
    <dgm:cxn modelId="{F93DEB11-3AB3-47B9-AE23-A4FCFE8F4C1C}" type="presOf" srcId="{09C6C304-0E0C-4409-B465-5759C4848BD1}" destId="{8D3E5A9A-7BE8-4680-B6F6-C05B4E74E353}" srcOrd="0" destOrd="0" presId="urn:microsoft.com/office/officeart/2016/7/layout/BasicLinearProcessNumbered"/>
    <dgm:cxn modelId="{C9BB0115-37A1-4274-AD7A-3656B595240E}" type="presOf" srcId="{E2EA9471-36AB-42AD-AB95-59260B730E5B}" destId="{98BEF573-CD34-4CE6-9540-471E8E4A00B8}" srcOrd="0" destOrd="0" presId="urn:microsoft.com/office/officeart/2016/7/layout/BasicLinearProcessNumbered"/>
    <dgm:cxn modelId="{D888551C-47BE-40B5-AA89-4AF7CB4EF0DF}" type="presOf" srcId="{0D815867-09F9-4E89-AAD4-BFDBDC400D4E}" destId="{2FB902FB-5697-4DDC-BE5B-8B5A65BCB5D8}" srcOrd="1" destOrd="0" presId="urn:microsoft.com/office/officeart/2016/7/layout/BasicLinearProcessNumbered"/>
    <dgm:cxn modelId="{26840222-4D72-4A2B-9BEF-907A4375B0B5}" type="presOf" srcId="{67F7D64B-F169-4A05-A329-7AA0A0BFB77A}" destId="{CF6A0F96-82E4-4FBE-AC83-0485E844D377}" srcOrd="0" destOrd="0" presId="urn:microsoft.com/office/officeart/2016/7/layout/BasicLinearProcessNumbered"/>
    <dgm:cxn modelId="{576D4C5B-B8D9-47DC-BD74-4F9EF2AD8B64}" srcId="{09C6C304-0E0C-4409-B465-5759C4848BD1}" destId="{360D0B4C-5350-4539-8568-D98EA2B780E5}" srcOrd="2" destOrd="0" parTransId="{B9C05DFD-A083-4F62-AA64-DCC64924C24B}" sibTransId="{67F7D64B-F169-4A05-A329-7AA0A0BFB77A}"/>
    <dgm:cxn modelId="{C0C6B062-24C5-46EF-AE29-46B60F0D6D0B}" srcId="{09C6C304-0E0C-4409-B465-5759C4848BD1}" destId="{34687476-7C1B-4BB9-8D15-23EF7F98AF5B}" srcOrd="1" destOrd="0" parTransId="{3E829023-65E7-4CE6-B852-2F589F377514}" sibTransId="{7917360E-09EA-44C3-BF5E-4E1996AB73A3}"/>
    <dgm:cxn modelId="{613AC663-7DA3-4981-AAD2-5551FC0F8343}" type="presOf" srcId="{360D0B4C-5350-4539-8568-D98EA2B780E5}" destId="{DD6BF30E-B049-49C7-89AE-8C9B7A65602C}" srcOrd="1" destOrd="0" presId="urn:microsoft.com/office/officeart/2016/7/layout/BasicLinearProcessNumbered"/>
    <dgm:cxn modelId="{8746AD6C-3D0B-4295-ACB2-B5630D765D32}" type="presOf" srcId="{0D815867-09F9-4E89-AAD4-BFDBDC400D4E}" destId="{9BC0D6EC-EE76-4CCE-BC9E-CF8606114887}" srcOrd="0" destOrd="0" presId="urn:microsoft.com/office/officeart/2016/7/layout/BasicLinearProcessNumbered"/>
    <dgm:cxn modelId="{F8D5558B-AAD7-4612-93EA-4F1F0FE3AEE1}" type="presOf" srcId="{360D0B4C-5350-4539-8568-D98EA2B780E5}" destId="{A0BBB0B2-B3E7-42B5-AD67-60F171626D8D}" srcOrd="0" destOrd="0" presId="urn:microsoft.com/office/officeart/2016/7/layout/BasicLinearProcessNumbered"/>
    <dgm:cxn modelId="{96FE2193-CBFB-4328-B946-E28B4156567F}" type="presOf" srcId="{0C5A7677-5307-4EC6-A74D-C3D7358424D1}" destId="{F3149337-EEB0-414F-B9D4-57E5743E82A9}" srcOrd="0" destOrd="0" presId="urn:microsoft.com/office/officeart/2016/7/layout/BasicLinearProcessNumbered"/>
    <dgm:cxn modelId="{80318693-AAC4-4F45-9368-7AE25894A958}" type="presOf" srcId="{7847D94E-BF2C-4A60-9217-551DEBCEE795}" destId="{2948DE3D-74C8-4E5A-87B3-0A5F20C8493D}" srcOrd="0" destOrd="0" presId="urn:microsoft.com/office/officeart/2016/7/layout/BasicLinearProcessNumbered"/>
    <dgm:cxn modelId="{F2856495-1111-4979-A1F5-E95BC1A6F658}" type="presOf" srcId="{34687476-7C1B-4BB9-8D15-23EF7F98AF5B}" destId="{F2804451-3B79-432C-9E92-5B37A84F4E95}" srcOrd="1" destOrd="0" presId="urn:microsoft.com/office/officeart/2016/7/layout/BasicLinearProcessNumbered"/>
    <dgm:cxn modelId="{ED1397A8-82CB-4A69-B6F2-833427992341}" srcId="{09C6C304-0E0C-4409-B465-5759C4848BD1}" destId="{0C5A7677-5307-4EC6-A74D-C3D7358424D1}" srcOrd="0" destOrd="0" parTransId="{ED930817-7322-49C5-A28C-ED8F37B29581}" sibTransId="{C408A564-1C95-493D-B6FD-5E31A35298C6}"/>
    <dgm:cxn modelId="{14BEA5B5-0B65-44AE-A371-2855E8BE66B0}" type="presOf" srcId="{C408A564-1C95-493D-B6FD-5E31A35298C6}" destId="{165E9386-5949-4CB3-94A8-63795438B15C}" srcOrd="0" destOrd="0" presId="urn:microsoft.com/office/officeart/2016/7/layout/BasicLinearProcessNumbered"/>
    <dgm:cxn modelId="{69D8EAC5-DCA5-4239-A2E4-5626C68EAFC3}" type="presOf" srcId="{291C3108-6613-41FF-B8C5-9AAD946FB733}" destId="{9B76CD40-15CD-4EF6-8073-20735A0C71B9}" srcOrd="0" destOrd="0" presId="urn:microsoft.com/office/officeart/2016/7/layout/BasicLinearProcessNumbered"/>
    <dgm:cxn modelId="{7E42BCCA-88CE-469D-9BC7-9B7DFF361DFD}" type="presOf" srcId="{0C5A7677-5307-4EC6-A74D-C3D7358424D1}" destId="{7E146FEE-8DCE-459D-9B5A-8D7032806C0E}" srcOrd="1" destOrd="0" presId="urn:microsoft.com/office/officeart/2016/7/layout/BasicLinearProcessNumbered"/>
    <dgm:cxn modelId="{B096BFD5-9BB4-4535-9BA1-5FF5C89ED1DD}" type="presOf" srcId="{7917360E-09EA-44C3-BF5E-4E1996AB73A3}" destId="{9A0D2EC1-C60C-46E1-8C91-9C14E1A3CA79}" srcOrd="0" destOrd="0" presId="urn:microsoft.com/office/officeart/2016/7/layout/BasicLinearProcessNumbered"/>
    <dgm:cxn modelId="{B14888DC-B7BF-42C9-9BE9-B2B60CAE4EE4}" type="presOf" srcId="{291C3108-6613-41FF-B8C5-9AAD946FB733}" destId="{CBB82D9F-D5F9-4D94-BA92-0579E85018D9}" srcOrd="1" destOrd="0" presId="urn:microsoft.com/office/officeart/2016/7/layout/BasicLinearProcessNumbered"/>
    <dgm:cxn modelId="{8914C3E1-909D-4A1C-AE24-159442D93E79}" srcId="{09C6C304-0E0C-4409-B465-5759C4848BD1}" destId="{291C3108-6613-41FF-B8C5-9AAD946FB733}" srcOrd="4" destOrd="0" parTransId="{25CB3207-E4B9-44BD-BF42-C804ACC949F2}" sibTransId="{E2EA9471-36AB-42AD-AB95-59260B730E5B}"/>
    <dgm:cxn modelId="{CEE25BEB-3E40-4EDD-BA99-D5E63D2FADFA}" srcId="{09C6C304-0E0C-4409-B465-5759C4848BD1}" destId="{0D815867-09F9-4E89-AAD4-BFDBDC400D4E}" srcOrd="3" destOrd="0" parTransId="{82FC3872-C340-49D5-A895-F86D6E70A386}" sibTransId="{7847D94E-BF2C-4A60-9217-551DEBCEE795}"/>
    <dgm:cxn modelId="{72D84B84-D51C-40DF-89F2-B134DDD8978F}" type="presParOf" srcId="{8D3E5A9A-7BE8-4680-B6F6-C05B4E74E353}" destId="{21B7B1B7-AE82-4687-8519-71FB9E4A1B65}" srcOrd="0" destOrd="0" presId="urn:microsoft.com/office/officeart/2016/7/layout/BasicLinearProcessNumbered"/>
    <dgm:cxn modelId="{F52EAAE5-B506-40C9-8080-B0D152F84E07}" type="presParOf" srcId="{21B7B1B7-AE82-4687-8519-71FB9E4A1B65}" destId="{F3149337-EEB0-414F-B9D4-57E5743E82A9}" srcOrd="0" destOrd="0" presId="urn:microsoft.com/office/officeart/2016/7/layout/BasicLinearProcessNumbered"/>
    <dgm:cxn modelId="{E5A26707-856A-4E12-A65C-01A3743FDF05}" type="presParOf" srcId="{21B7B1B7-AE82-4687-8519-71FB9E4A1B65}" destId="{165E9386-5949-4CB3-94A8-63795438B15C}" srcOrd="1" destOrd="0" presId="urn:microsoft.com/office/officeart/2016/7/layout/BasicLinearProcessNumbered"/>
    <dgm:cxn modelId="{D3B3A93E-B2B4-4AD1-80A4-B1AEF0410296}" type="presParOf" srcId="{21B7B1B7-AE82-4687-8519-71FB9E4A1B65}" destId="{DDCB6AA0-190C-43FD-B4E2-1505DE91E9AB}" srcOrd="2" destOrd="0" presId="urn:microsoft.com/office/officeart/2016/7/layout/BasicLinearProcessNumbered"/>
    <dgm:cxn modelId="{815B2BD8-0FCD-4B8D-888C-7B02F8974914}" type="presParOf" srcId="{21B7B1B7-AE82-4687-8519-71FB9E4A1B65}" destId="{7E146FEE-8DCE-459D-9B5A-8D7032806C0E}" srcOrd="3" destOrd="0" presId="urn:microsoft.com/office/officeart/2016/7/layout/BasicLinearProcessNumbered"/>
    <dgm:cxn modelId="{5CBD86AD-3AE4-4226-9716-3EBEC824F7A4}" type="presParOf" srcId="{8D3E5A9A-7BE8-4680-B6F6-C05B4E74E353}" destId="{BC6FBADE-BCFA-4854-94E1-9203B6DDF233}" srcOrd="1" destOrd="0" presId="urn:microsoft.com/office/officeart/2016/7/layout/BasicLinearProcessNumbered"/>
    <dgm:cxn modelId="{A9296BED-B9FA-42F9-8F6F-9B22E6AEB29C}" type="presParOf" srcId="{8D3E5A9A-7BE8-4680-B6F6-C05B4E74E353}" destId="{BBA4AA32-B8FD-49F0-B975-B5B6489BF261}" srcOrd="2" destOrd="0" presId="urn:microsoft.com/office/officeart/2016/7/layout/BasicLinearProcessNumbered"/>
    <dgm:cxn modelId="{F129D8F2-6984-49EE-8922-52E0EADEA615}" type="presParOf" srcId="{BBA4AA32-B8FD-49F0-B975-B5B6489BF261}" destId="{1BB51B97-5045-4D50-A92E-75D9EE15F258}" srcOrd="0" destOrd="0" presId="urn:microsoft.com/office/officeart/2016/7/layout/BasicLinearProcessNumbered"/>
    <dgm:cxn modelId="{05491BEE-2380-4199-94D9-23E0BBE349CC}" type="presParOf" srcId="{BBA4AA32-B8FD-49F0-B975-B5B6489BF261}" destId="{9A0D2EC1-C60C-46E1-8C91-9C14E1A3CA79}" srcOrd="1" destOrd="0" presId="urn:microsoft.com/office/officeart/2016/7/layout/BasicLinearProcessNumbered"/>
    <dgm:cxn modelId="{F0AFDA73-6E3D-4E25-B826-F476DCD5E3EB}" type="presParOf" srcId="{BBA4AA32-B8FD-49F0-B975-B5B6489BF261}" destId="{5CC13198-30BA-4DB1-A2BF-06DC9927A05E}" srcOrd="2" destOrd="0" presId="urn:microsoft.com/office/officeart/2016/7/layout/BasicLinearProcessNumbered"/>
    <dgm:cxn modelId="{36BE1BCC-C466-47D7-871D-468B40BBF6C7}" type="presParOf" srcId="{BBA4AA32-B8FD-49F0-B975-B5B6489BF261}" destId="{F2804451-3B79-432C-9E92-5B37A84F4E95}" srcOrd="3" destOrd="0" presId="urn:microsoft.com/office/officeart/2016/7/layout/BasicLinearProcessNumbered"/>
    <dgm:cxn modelId="{976F808A-74A9-4FC8-9300-045F32CA3921}" type="presParOf" srcId="{8D3E5A9A-7BE8-4680-B6F6-C05B4E74E353}" destId="{F06AA6CB-4432-4560-B109-B6A700868FD5}" srcOrd="3" destOrd="0" presId="urn:microsoft.com/office/officeart/2016/7/layout/BasicLinearProcessNumbered"/>
    <dgm:cxn modelId="{FBDBE981-5EF1-4C1C-AC5D-6B57D740662E}" type="presParOf" srcId="{8D3E5A9A-7BE8-4680-B6F6-C05B4E74E353}" destId="{6E8BCF6F-346F-4810-80A3-00D3520B2BCD}" srcOrd="4" destOrd="0" presId="urn:microsoft.com/office/officeart/2016/7/layout/BasicLinearProcessNumbered"/>
    <dgm:cxn modelId="{9946E119-AB5C-4F70-B5CE-0A54AC856826}" type="presParOf" srcId="{6E8BCF6F-346F-4810-80A3-00D3520B2BCD}" destId="{A0BBB0B2-B3E7-42B5-AD67-60F171626D8D}" srcOrd="0" destOrd="0" presId="urn:microsoft.com/office/officeart/2016/7/layout/BasicLinearProcessNumbered"/>
    <dgm:cxn modelId="{3CCCC9AF-380B-4F19-A5F4-531D7B68BA5D}" type="presParOf" srcId="{6E8BCF6F-346F-4810-80A3-00D3520B2BCD}" destId="{CF6A0F96-82E4-4FBE-AC83-0485E844D377}" srcOrd="1" destOrd="0" presId="urn:microsoft.com/office/officeart/2016/7/layout/BasicLinearProcessNumbered"/>
    <dgm:cxn modelId="{28662295-19AB-4825-9DB5-5798BA06301C}" type="presParOf" srcId="{6E8BCF6F-346F-4810-80A3-00D3520B2BCD}" destId="{66FA7BA0-145D-4ABF-865D-37DBE4EE91D0}" srcOrd="2" destOrd="0" presId="urn:microsoft.com/office/officeart/2016/7/layout/BasicLinearProcessNumbered"/>
    <dgm:cxn modelId="{0B420B18-CA47-404C-ABBA-1CD110040088}" type="presParOf" srcId="{6E8BCF6F-346F-4810-80A3-00D3520B2BCD}" destId="{DD6BF30E-B049-49C7-89AE-8C9B7A65602C}" srcOrd="3" destOrd="0" presId="urn:microsoft.com/office/officeart/2016/7/layout/BasicLinearProcessNumbered"/>
    <dgm:cxn modelId="{070F6CE9-BCAC-48EC-9266-6E261E17ACD7}" type="presParOf" srcId="{8D3E5A9A-7BE8-4680-B6F6-C05B4E74E353}" destId="{71FF0A61-91D6-4D88-88EF-04F9EEBABE3E}" srcOrd="5" destOrd="0" presId="urn:microsoft.com/office/officeart/2016/7/layout/BasicLinearProcessNumbered"/>
    <dgm:cxn modelId="{03E6DEAC-350D-4BC7-AE13-6CED7FF159BD}" type="presParOf" srcId="{8D3E5A9A-7BE8-4680-B6F6-C05B4E74E353}" destId="{5714D9CA-3D83-454B-8531-A8962AC0C586}" srcOrd="6" destOrd="0" presId="urn:microsoft.com/office/officeart/2016/7/layout/BasicLinearProcessNumbered"/>
    <dgm:cxn modelId="{A71FD7A9-0953-4103-9688-A01B40E61AC7}" type="presParOf" srcId="{5714D9CA-3D83-454B-8531-A8962AC0C586}" destId="{9BC0D6EC-EE76-4CCE-BC9E-CF8606114887}" srcOrd="0" destOrd="0" presId="urn:microsoft.com/office/officeart/2016/7/layout/BasicLinearProcessNumbered"/>
    <dgm:cxn modelId="{900EB5C5-894E-4163-AD5A-F90D61E9FD0D}" type="presParOf" srcId="{5714D9CA-3D83-454B-8531-A8962AC0C586}" destId="{2948DE3D-74C8-4E5A-87B3-0A5F20C8493D}" srcOrd="1" destOrd="0" presId="urn:microsoft.com/office/officeart/2016/7/layout/BasicLinearProcessNumbered"/>
    <dgm:cxn modelId="{AEEAA7D6-29DB-4E1E-9235-F2DCCFBA4DF6}" type="presParOf" srcId="{5714D9CA-3D83-454B-8531-A8962AC0C586}" destId="{352559F4-3AED-4B7B-8EB6-4A67B0EFE55B}" srcOrd="2" destOrd="0" presId="urn:microsoft.com/office/officeart/2016/7/layout/BasicLinearProcessNumbered"/>
    <dgm:cxn modelId="{BD36EC06-0381-40C1-8629-F2E65EEDE664}" type="presParOf" srcId="{5714D9CA-3D83-454B-8531-A8962AC0C586}" destId="{2FB902FB-5697-4DDC-BE5B-8B5A65BCB5D8}" srcOrd="3" destOrd="0" presId="urn:microsoft.com/office/officeart/2016/7/layout/BasicLinearProcessNumbered"/>
    <dgm:cxn modelId="{9491FEB5-C456-464F-A305-F8BA569D8157}" type="presParOf" srcId="{8D3E5A9A-7BE8-4680-B6F6-C05B4E74E353}" destId="{DE269E32-D466-4B5C-895B-C889BC8FB3CE}" srcOrd="7" destOrd="0" presId="urn:microsoft.com/office/officeart/2016/7/layout/BasicLinearProcessNumbered"/>
    <dgm:cxn modelId="{BE0D3514-1776-417B-89B0-3E521FFFCE35}" type="presParOf" srcId="{8D3E5A9A-7BE8-4680-B6F6-C05B4E74E353}" destId="{97940E67-A705-4D1B-92DB-4D0C288E9F14}" srcOrd="8" destOrd="0" presId="urn:microsoft.com/office/officeart/2016/7/layout/BasicLinearProcessNumbered"/>
    <dgm:cxn modelId="{A4E1C2E9-7F99-4E7B-9FDA-946D4688C460}" type="presParOf" srcId="{97940E67-A705-4D1B-92DB-4D0C288E9F14}" destId="{9B76CD40-15CD-4EF6-8073-20735A0C71B9}" srcOrd="0" destOrd="0" presId="urn:microsoft.com/office/officeart/2016/7/layout/BasicLinearProcessNumbered"/>
    <dgm:cxn modelId="{61E87F46-CE49-4DEC-AC39-A470562932E3}" type="presParOf" srcId="{97940E67-A705-4D1B-92DB-4D0C288E9F14}" destId="{98BEF573-CD34-4CE6-9540-471E8E4A00B8}" srcOrd="1" destOrd="0" presId="urn:microsoft.com/office/officeart/2016/7/layout/BasicLinearProcessNumbered"/>
    <dgm:cxn modelId="{A406D58B-08CE-4299-8FF8-B250A091F0E9}" type="presParOf" srcId="{97940E67-A705-4D1B-92DB-4D0C288E9F14}" destId="{FE5E6353-FE66-45A6-B4AE-3284A3BF6F53}" srcOrd="2" destOrd="0" presId="urn:microsoft.com/office/officeart/2016/7/layout/BasicLinearProcessNumbered"/>
    <dgm:cxn modelId="{834FF05B-AB79-48DE-AE2F-8211129B9080}" type="presParOf" srcId="{97940E67-A705-4D1B-92DB-4D0C288E9F14}" destId="{CBB82D9F-D5F9-4D94-BA92-0579E85018D9}"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49337-EEB0-414F-B9D4-57E5743E82A9}">
      <dsp:nvSpPr>
        <dsp:cNvPr id="0" name=""/>
        <dsp:cNvSpPr/>
      </dsp:nvSpPr>
      <dsp:spPr>
        <a:xfrm>
          <a:off x="3538" y="607958"/>
          <a:ext cx="1916036" cy="2682451"/>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82" tIns="330200" rIns="149382" bIns="330200" numCol="1" spcCol="1270" anchor="t" anchorCtr="0">
          <a:noAutofit/>
        </a:bodyPr>
        <a:lstStyle/>
        <a:p>
          <a:pPr marL="0" lvl="0" indent="0" algn="l" defTabSz="577850">
            <a:lnSpc>
              <a:spcPct val="90000"/>
            </a:lnSpc>
            <a:spcBef>
              <a:spcPct val="0"/>
            </a:spcBef>
            <a:spcAft>
              <a:spcPct val="35000"/>
            </a:spcAft>
            <a:buNone/>
          </a:pPr>
          <a:r>
            <a:rPr lang="en-GB" sz="1300" kern="1200"/>
            <a:t>Identify the agencies. Traditional CBRN vs Grey CBRN has different players, such as counter-narcotics. </a:t>
          </a:r>
          <a:endParaRPr lang="en-US" sz="1300" kern="1200"/>
        </a:p>
      </dsp:txBody>
      <dsp:txXfrm>
        <a:off x="3538" y="1627290"/>
        <a:ext cx="1916036" cy="1609470"/>
      </dsp:txXfrm>
    </dsp:sp>
    <dsp:sp modelId="{165E9386-5949-4CB3-94A8-63795438B15C}">
      <dsp:nvSpPr>
        <dsp:cNvPr id="0" name=""/>
        <dsp:cNvSpPr/>
      </dsp:nvSpPr>
      <dsp:spPr>
        <a:xfrm>
          <a:off x="559189" y="876204"/>
          <a:ext cx="804735" cy="804735"/>
        </a:xfrm>
        <a:prstGeom prst="ellipse">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0" tIns="12700" rIns="62740" bIns="12700" numCol="1" spcCol="1270" anchor="ctr" anchorCtr="0">
          <a:noAutofit/>
        </a:bodyPr>
        <a:lstStyle/>
        <a:p>
          <a:pPr marL="0" lvl="0" indent="0" algn="ctr" defTabSz="1822450">
            <a:lnSpc>
              <a:spcPct val="90000"/>
            </a:lnSpc>
            <a:spcBef>
              <a:spcPct val="0"/>
            </a:spcBef>
            <a:spcAft>
              <a:spcPct val="35000"/>
            </a:spcAft>
            <a:buNone/>
          </a:pPr>
          <a:r>
            <a:rPr lang="en-US" sz="4100" kern="1200"/>
            <a:t>1</a:t>
          </a:r>
        </a:p>
      </dsp:txBody>
      <dsp:txXfrm>
        <a:off x="677040" y="994055"/>
        <a:ext cx="569033" cy="569033"/>
      </dsp:txXfrm>
    </dsp:sp>
    <dsp:sp modelId="{DDCB6AA0-190C-43FD-B4E2-1505DE91E9AB}">
      <dsp:nvSpPr>
        <dsp:cNvPr id="0" name=""/>
        <dsp:cNvSpPr/>
      </dsp:nvSpPr>
      <dsp:spPr>
        <a:xfrm>
          <a:off x="3538" y="3290338"/>
          <a:ext cx="1916036" cy="72"/>
        </a:xfrm>
        <a:prstGeom prst="rect">
          <a:avLst/>
        </a:prstGeom>
        <a:solidFill>
          <a:schemeClr val="accent3">
            <a:hueOff val="-27644"/>
            <a:satOff val="-2692"/>
            <a:lumOff val="893"/>
            <a:alphaOff val="0"/>
          </a:schemeClr>
        </a:solidFill>
        <a:ln w="15875" cap="rnd" cmpd="sng" algn="ctr">
          <a:solidFill>
            <a:schemeClr val="accent3">
              <a:hueOff val="-27644"/>
              <a:satOff val="-2692"/>
              <a:lumOff val="89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B51B97-5045-4D50-A92E-75D9EE15F258}">
      <dsp:nvSpPr>
        <dsp:cNvPr id="0" name=""/>
        <dsp:cNvSpPr/>
      </dsp:nvSpPr>
      <dsp:spPr>
        <a:xfrm>
          <a:off x="2111179" y="607958"/>
          <a:ext cx="1916036" cy="2682451"/>
        </a:xfrm>
        <a:prstGeom prst="rect">
          <a:avLst/>
        </a:prstGeom>
        <a:solidFill>
          <a:schemeClr val="accent3">
            <a:tint val="40000"/>
            <a:alpha val="90000"/>
            <a:hueOff val="11276"/>
            <a:satOff val="-3833"/>
            <a:lumOff val="177"/>
            <a:alphaOff val="0"/>
          </a:schemeClr>
        </a:solidFill>
        <a:ln w="15875" cap="rnd" cmpd="sng" algn="ctr">
          <a:solidFill>
            <a:schemeClr val="accent3">
              <a:tint val="40000"/>
              <a:alpha val="90000"/>
              <a:hueOff val="11276"/>
              <a:satOff val="-3833"/>
              <a:lumOff val="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82" tIns="330200" rIns="149382" bIns="330200" numCol="1" spcCol="1270" anchor="t" anchorCtr="0">
          <a:noAutofit/>
        </a:bodyPr>
        <a:lstStyle/>
        <a:p>
          <a:pPr marL="0" lvl="0" indent="0" algn="l" defTabSz="577850">
            <a:lnSpc>
              <a:spcPct val="90000"/>
            </a:lnSpc>
            <a:spcBef>
              <a:spcPct val="0"/>
            </a:spcBef>
            <a:spcAft>
              <a:spcPct val="35000"/>
            </a:spcAft>
            <a:buNone/>
          </a:pPr>
          <a:r>
            <a:rPr lang="en-GB" sz="1300" kern="1200"/>
            <a:t>Do some training, preferably live agent, and work out patience/tolerance</a:t>
          </a:r>
          <a:endParaRPr lang="en-US" sz="1300" kern="1200"/>
        </a:p>
      </dsp:txBody>
      <dsp:txXfrm>
        <a:off x="2111179" y="1627290"/>
        <a:ext cx="1916036" cy="1609470"/>
      </dsp:txXfrm>
    </dsp:sp>
    <dsp:sp modelId="{9A0D2EC1-C60C-46E1-8C91-9C14E1A3CA79}">
      <dsp:nvSpPr>
        <dsp:cNvPr id="0" name=""/>
        <dsp:cNvSpPr/>
      </dsp:nvSpPr>
      <dsp:spPr>
        <a:xfrm>
          <a:off x="2666829" y="876204"/>
          <a:ext cx="804735" cy="804735"/>
        </a:xfrm>
        <a:prstGeom prst="ellipse">
          <a:avLst/>
        </a:prstGeom>
        <a:solidFill>
          <a:schemeClr val="accent3">
            <a:hueOff val="-55288"/>
            <a:satOff val="-5385"/>
            <a:lumOff val="1786"/>
            <a:alphaOff val="0"/>
          </a:schemeClr>
        </a:solidFill>
        <a:ln w="15875" cap="rnd" cmpd="sng" algn="ctr">
          <a:solidFill>
            <a:schemeClr val="accent3">
              <a:hueOff val="-55288"/>
              <a:satOff val="-5385"/>
              <a:lumOff val="17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0" tIns="12700" rIns="62740" bIns="12700" numCol="1" spcCol="1270" anchor="ctr" anchorCtr="0">
          <a:noAutofit/>
        </a:bodyPr>
        <a:lstStyle/>
        <a:p>
          <a:pPr marL="0" lvl="0" indent="0" algn="ctr" defTabSz="1822450">
            <a:lnSpc>
              <a:spcPct val="90000"/>
            </a:lnSpc>
            <a:spcBef>
              <a:spcPct val="0"/>
            </a:spcBef>
            <a:spcAft>
              <a:spcPct val="35000"/>
            </a:spcAft>
            <a:buNone/>
          </a:pPr>
          <a:r>
            <a:rPr lang="en-US" sz="4100" kern="1200"/>
            <a:t>2</a:t>
          </a:r>
        </a:p>
      </dsp:txBody>
      <dsp:txXfrm>
        <a:off x="2784680" y="994055"/>
        <a:ext cx="569033" cy="569033"/>
      </dsp:txXfrm>
    </dsp:sp>
    <dsp:sp modelId="{5CC13198-30BA-4DB1-A2BF-06DC9927A05E}">
      <dsp:nvSpPr>
        <dsp:cNvPr id="0" name=""/>
        <dsp:cNvSpPr/>
      </dsp:nvSpPr>
      <dsp:spPr>
        <a:xfrm>
          <a:off x="2111179" y="3290338"/>
          <a:ext cx="1916036" cy="72"/>
        </a:xfrm>
        <a:prstGeom prst="rect">
          <a:avLst/>
        </a:prstGeom>
        <a:solidFill>
          <a:schemeClr val="accent3">
            <a:hueOff val="-82932"/>
            <a:satOff val="-8077"/>
            <a:lumOff val="2680"/>
            <a:alphaOff val="0"/>
          </a:schemeClr>
        </a:solidFill>
        <a:ln w="15875" cap="rnd" cmpd="sng" algn="ctr">
          <a:solidFill>
            <a:schemeClr val="accent3">
              <a:hueOff val="-82932"/>
              <a:satOff val="-8077"/>
              <a:lumOff val="26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BBB0B2-B3E7-42B5-AD67-60F171626D8D}">
      <dsp:nvSpPr>
        <dsp:cNvPr id="0" name=""/>
        <dsp:cNvSpPr/>
      </dsp:nvSpPr>
      <dsp:spPr>
        <a:xfrm>
          <a:off x="4218819" y="607958"/>
          <a:ext cx="1916036" cy="2682451"/>
        </a:xfrm>
        <a:prstGeom prst="rect">
          <a:avLst/>
        </a:prstGeom>
        <a:solidFill>
          <a:schemeClr val="accent3">
            <a:tint val="40000"/>
            <a:alpha val="90000"/>
            <a:hueOff val="22551"/>
            <a:satOff val="-7666"/>
            <a:lumOff val="354"/>
            <a:alphaOff val="0"/>
          </a:schemeClr>
        </a:solidFill>
        <a:ln w="15875" cap="rnd" cmpd="sng" algn="ctr">
          <a:solidFill>
            <a:schemeClr val="accent3">
              <a:tint val="40000"/>
              <a:alpha val="90000"/>
              <a:hueOff val="22551"/>
              <a:satOff val="-7666"/>
              <a:lumOff val="3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82" tIns="330200" rIns="149382" bIns="330200" numCol="1" spcCol="1270" anchor="t" anchorCtr="0">
          <a:noAutofit/>
        </a:bodyPr>
        <a:lstStyle/>
        <a:p>
          <a:pPr marL="0" lvl="0" indent="0" algn="l" defTabSz="577850">
            <a:lnSpc>
              <a:spcPct val="90000"/>
            </a:lnSpc>
            <a:spcBef>
              <a:spcPct val="0"/>
            </a:spcBef>
            <a:spcAft>
              <a:spcPct val="35000"/>
            </a:spcAft>
            <a:buNone/>
          </a:pPr>
          <a:r>
            <a:rPr lang="en-GB" sz="1300" kern="1200" dirty="0"/>
            <a:t>Build policy that allows a ‘coalition of the willing.’ Listen…</a:t>
          </a:r>
          <a:endParaRPr lang="en-US" sz="1300" kern="1200" dirty="0"/>
        </a:p>
      </dsp:txBody>
      <dsp:txXfrm>
        <a:off x="4218819" y="1627290"/>
        <a:ext cx="1916036" cy="1609470"/>
      </dsp:txXfrm>
    </dsp:sp>
    <dsp:sp modelId="{CF6A0F96-82E4-4FBE-AC83-0485E844D377}">
      <dsp:nvSpPr>
        <dsp:cNvPr id="0" name=""/>
        <dsp:cNvSpPr/>
      </dsp:nvSpPr>
      <dsp:spPr>
        <a:xfrm>
          <a:off x="4774469" y="876204"/>
          <a:ext cx="804735" cy="804735"/>
        </a:xfrm>
        <a:prstGeom prst="ellipse">
          <a:avLst/>
        </a:prstGeom>
        <a:solidFill>
          <a:schemeClr val="accent3">
            <a:hueOff val="-110576"/>
            <a:satOff val="-10770"/>
            <a:lumOff val="3573"/>
            <a:alphaOff val="0"/>
          </a:schemeClr>
        </a:solidFill>
        <a:ln w="15875" cap="rnd" cmpd="sng" algn="ctr">
          <a:solidFill>
            <a:schemeClr val="accent3">
              <a:hueOff val="-110576"/>
              <a:satOff val="-10770"/>
              <a:lumOff val="35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0" tIns="12700" rIns="62740" bIns="12700" numCol="1" spcCol="1270" anchor="ctr" anchorCtr="0">
          <a:noAutofit/>
        </a:bodyPr>
        <a:lstStyle/>
        <a:p>
          <a:pPr marL="0" lvl="0" indent="0" algn="ctr" defTabSz="1822450">
            <a:lnSpc>
              <a:spcPct val="90000"/>
            </a:lnSpc>
            <a:spcBef>
              <a:spcPct val="0"/>
            </a:spcBef>
            <a:spcAft>
              <a:spcPct val="35000"/>
            </a:spcAft>
            <a:buNone/>
          </a:pPr>
          <a:r>
            <a:rPr lang="en-US" sz="4100" kern="1200"/>
            <a:t>3</a:t>
          </a:r>
        </a:p>
      </dsp:txBody>
      <dsp:txXfrm>
        <a:off x="4892320" y="994055"/>
        <a:ext cx="569033" cy="569033"/>
      </dsp:txXfrm>
    </dsp:sp>
    <dsp:sp modelId="{66FA7BA0-145D-4ABF-865D-37DBE4EE91D0}">
      <dsp:nvSpPr>
        <dsp:cNvPr id="0" name=""/>
        <dsp:cNvSpPr/>
      </dsp:nvSpPr>
      <dsp:spPr>
        <a:xfrm>
          <a:off x="4218819" y="3290338"/>
          <a:ext cx="1916036" cy="72"/>
        </a:xfrm>
        <a:prstGeom prst="rect">
          <a:avLst/>
        </a:prstGeom>
        <a:solidFill>
          <a:schemeClr val="accent3">
            <a:hueOff val="-138221"/>
            <a:satOff val="-13462"/>
            <a:lumOff val="4466"/>
            <a:alphaOff val="0"/>
          </a:schemeClr>
        </a:solidFill>
        <a:ln w="15875" cap="rnd" cmpd="sng" algn="ctr">
          <a:solidFill>
            <a:schemeClr val="accent3">
              <a:hueOff val="-138221"/>
              <a:satOff val="-13462"/>
              <a:lumOff val="44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C0D6EC-EE76-4CCE-BC9E-CF8606114887}">
      <dsp:nvSpPr>
        <dsp:cNvPr id="0" name=""/>
        <dsp:cNvSpPr/>
      </dsp:nvSpPr>
      <dsp:spPr>
        <a:xfrm>
          <a:off x="6326459" y="607958"/>
          <a:ext cx="1916036" cy="2682451"/>
        </a:xfrm>
        <a:prstGeom prst="rect">
          <a:avLst/>
        </a:prstGeom>
        <a:solidFill>
          <a:schemeClr val="accent3">
            <a:tint val="40000"/>
            <a:alpha val="90000"/>
            <a:hueOff val="33827"/>
            <a:satOff val="-11498"/>
            <a:lumOff val="531"/>
            <a:alphaOff val="0"/>
          </a:schemeClr>
        </a:solidFill>
        <a:ln w="15875" cap="rnd" cmpd="sng" algn="ctr">
          <a:solidFill>
            <a:schemeClr val="accent3">
              <a:tint val="40000"/>
              <a:alpha val="90000"/>
              <a:hueOff val="33827"/>
              <a:satOff val="-11498"/>
              <a:lumOff val="53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82" tIns="330200" rIns="149382" bIns="330200" numCol="1" spcCol="1270" anchor="t" anchorCtr="0">
          <a:noAutofit/>
        </a:bodyPr>
        <a:lstStyle/>
        <a:p>
          <a:pPr marL="0" lvl="0" indent="0" algn="l" defTabSz="577850">
            <a:lnSpc>
              <a:spcPct val="90000"/>
            </a:lnSpc>
            <a:spcBef>
              <a:spcPct val="0"/>
            </a:spcBef>
            <a:spcAft>
              <a:spcPct val="35000"/>
            </a:spcAft>
            <a:buNone/>
          </a:pPr>
          <a:r>
            <a:rPr lang="en-GB" sz="1300" kern="1200" dirty="0"/>
            <a:t>Bring non-traditional agencies into the response tent – forensics, pathologists, environmental health</a:t>
          </a:r>
          <a:endParaRPr lang="en-US" sz="1300" kern="1200" dirty="0"/>
        </a:p>
      </dsp:txBody>
      <dsp:txXfrm>
        <a:off x="6326459" y="1627290"/>
        <a:ext cx="1916036" cy="1609470"/>
      </dsp:txXfrm>
    </dsp:sp>
    <dsp:sp modelId="{2948DE3D-74C8-4E5A-87B3-0A5F20C8493D}">
      <dsp:nvSpPr>
        <dsp:cNvPr id="0" name=""/>
        <dsp:cNvSpPr/>
      </dsp:nvSpPr>
      <dsp:spPr>
        <a:xfrm>
          <a:off x="6882110" y="876204"/>
          <a:ext cx="804735" cy="804735"/>
        </a:xfrm>
        <a:prstGeom prst="ellipse">
          <a:avLst/>
        </a:prstGeom>
        <a:solidFill>
          <a:schemeClr val="accent3">
            <a:hueOff val="-165865"/>
            <a:satOff val="-16155"/>
            <a:lumOff val="5359"/>
            <a:alphaOff val="0"/>
          </a:schemeClr>
        </a:solidFill>
        <a:ln w="15875" cap="rnd" cmpd="sng" algn="ctr">
          <a:solidFill>
            <a:schemeClr val="accent3">
              <a:hueOff val="-165865"/>
              <a:satOff val="-16155"/>
              <a:lumOff val="535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0" tIns="12700" rIns="62740" bIns="12700" numCol="1" spcCol="1270" anchor="ctr" anchorCtr="0">
          <a:noAutofit/>
        </a:bodyPr>
        <a:lstStyle/>
        <a:p>
          <a:pPr marL="0" lvl="0" indent="0" algn="ctr" defTabSz="1822450">
            <a:lnSpc>
              <a:spcPct val="90000"/>
            </a:lnSpc>
            <a:spcBef>
              <a:spcPct val="0"/>
            </a:spcBef>
            <a:spcAft>
              <a:spcPct val="35000"/>
            </a:spcAft>
            <a:buNone/>
          </a:pPr>
          <a:r>
            <a:rPr lang="en-US" sz="4100" kern="1200"/>
            <a:t>4</a:t>
          </a:r>
        </a:p>
      </dsp:txBody>
      <dsp:txXfrm>
        <a:off x="6999961" y="994055"/>
        <a:ext cx="569033" cy="569033"/>
      </dsp:txXfrm>
    </dsp:sp>
    <dsp:sp modelId="{352559F4-3AED-4B7B-8EB6-4A67B0EFE55B}">
      <dsp:nvSpPr>
        <dsp:cNvPr id="0" name=""/>
        <dsp:cNvSpPr/>
      </dsp:nvSpPr>
      <dsp:spPr>
        <a:xfrm>
          <a:off x="6326459" y="3290338"/>
          <a:ext cx="1916036" cy="72"/>
        </a:xfrm>
        <a:prstGeom prst="rect">
          <a:avLst/>
        </a:prstGeom>
        <a:solidFill>
          <a:schemeClr val="accent3">
            <a:hueOff val="-193509"/>
            <a:satOff val="-18847"/>
            <a:lumOff val="6253"/>
            <a:alphaOff val="0"/>
          </a:schemeClr>
        </a:solidFill>
        <a:ln w="15875" cap="rnd" cmpd="sng" algn="ctr">
          <a:solidFill>
            <a:schemeClr val="accent3">
              <a:hueOff val="-193509"/>
              <a:satOff val="-18847"/>
              <a:lumOff val="62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76CD40-15CD-4EF6-8073-20735A0C71B9}">
      <dsp:nvSpPr>
        <dsp:cNvPr id="0" name=""/>
        <dsp:cNvSpPr/>
      </dsp:nvSpPr>
      <dsp:spPr>
        <a:xfrm>
          <a:off x="8434099" y="607958"/>
          <a:ext cx="1916036" cy="2682451"/>
        </a:xfrm>
        <a:prstGeom prst="rect">
          <a:avLst/>
        </a:prstGeom>
        <a:solidFill>
          <a:schemeClr val="accent3">
            <a:tint val="40000"/>
            <a:alpha val="90000"/>
            <a:hueOff val="45102"/>
            <a:satOff val="-15331"/>
            <a:lumOff val="708"/>
            <a:alphaOff val="0"/>
          </a:schemeClr>
        </a:solidFill>
        <a:ln w="15875" cap="rnd" cmpd="sng" algn="ctr">
          <a:solidFill>
            <a:schemeClr val="accent3">
              <a:tint val="40000"/>
              <a:alpha val="90000"/>
              <a:hueOff val="45102"/>
              <a:satOff val="-15331"/>
              <a:lumOff val="7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82" tIns="330200" rIns="149382" bIns="330200" numCol="1" spcCol="1270" anchor="t" anchorCtr="0">
          <a:noAutofit/>
        </a:bodyPr>
        <a:lstStyle/>
        <a:p>
          <a:pPr marL="0" lvl="0" indent="0" algn="l" defTabSz="577850">
            <a:lnSpc>
              <a:spcPct val="90000"/>
            </a:lnSpc>
            <a:spcBef>
              <a:spcPct val="0"/>
            </a:spcBef>
            <a:spcAft>
              <a:spcPct val="35000"/>
            </a:spcAft>
            <a:buNone/>
          </a:pPr>
          <a:r>
            <a:rPr lang="en-GB" sz="1300" kern="1200"/>
            <a:t>Put together a national, regional and international laboratory response network</a:t>
          </a:r>
          <a:endParaRPr lang="en-US" sz="1300" kern="1200"/>
        </a:p>
      </dsp:txBody>
      <dsp:txXfrm>
        <a:off x="8434099" y="1627290"/>
        <a:ext cx="1916036" cy="1609470"/>
      </dsp:txXfrm>
    </dsp:sp>
    <dsp:sp modelId="{98BEF573-CD34-4CE6-9540-471E8E4A00B8}">
      <dsp:nvSpPr>
        <dsp:cNvPr id="0" name=""/>
        <dsp:cNvSpPr/>
      </dsp:nvSpPr>
      <dsp:spPr>
        <a:xfrm>
          <a:off x="8989750" y="876204"/>
          <a:ext cx="804735" cy="804735"/>
        </a:xfrm>
        <a:prstGeom prst="ellipse">
          <a:avLst/>
        </a:prstGeom>
        <a:solidFill>
          <a:schemeClr val="accent3">
            <a:hueOff val="-221153"/>
            <a:satOff val="-21540"/>
            <a:lumOff val="7146"/>
            <a:alphaOff val="0"/>
          </a:schemeClr>
        </a:solidFill>
        <a:ln w="15875" cap="rnd" cmpd="sng" algn="ctr">
          <a:solidFill>
            <a:schemeClr val="accent3">
              <a:hueOff val="-221153"/>
              <a:satOff val="-21540"/>
              <a:lumOff val="714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0" tIns="12700" rIns="62740" bIns="12700" numCol="1" spcCol="1270" anchor="ctr" anchorCtr="0">
          <a:noAutofit/>
        </a:bodyPr>
        <a:lstStyle/>
        <a:p>
          <a:pPr marL="0" lvl="0" indent="0" algn="ctr" defTabSz="1822450">
            <a:lnSpc>
              <a:spcPct val="90000"/>
            </a:lnSpc>
            <a:spcBef>
              <a:spcPct val="0"/>
            </a:spcBef>
            <a:spcAft>
              <a:spcPct val="35000"/>
            </a:spcAft>
            <a:buNone/>
          </a:pPr>
          <a:r>
            <a:rPr lang="en-US" sz="4100" kern="1200"/>
            <a:t>5</a:t>
          </a:r>
        </a:p>
      </dsp:txBody>
      <dsp:txXfrm>
        <a:off x="9107601" y="994055"/>
        <a:ext cx="569033" cy="569033"/>
      </dsp:txXfrm>
    </dsp:sp>
    <dsp:sp modelId="{FE5E6353-FE66-45A6-B4AE-3284A3BF6F53}">
      <dsp:nvSpPr>
        <dsp:cNvPr id="0" name=""/>
        <dsp:cNvSpPr/>
      </dsp:nvSpPr>
      <dsp:spPr>
        <a:xfrm>
          <a:off x="8434099" y="3290338"/>
          <a:ext cx="1916036" cy="72"/>
        </a:xfrm>
        <a:prstGeom prst="rect">
          <a:avLst/>
        </a:prstGeom>
        <a:solidFill>
          <a:schemeClr val="accent3">
            <a:hueOff val="-248797"/>
            <a:satOff val="-24232"/>
            <a:lumOff val="8039"/>
            <a:alphaOff val="0"/>
          </a:schemeClr>
        </a:solidFill>
        <a:ln w="15875" cap="rnd" cmpd="sng" algn="ctr">
          <a:solidFill>
            <a:schemeClr val="accent3">
              <a:hueOff val="-248797"/>
              <a:satOff val="-24232"/>
              <a:lumOff val="80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64D2506-4E17-4797-8C9F-31899BAC5AB1}" type="datetimeFigureOut">
              <a:rPr lang="en-GB" smtClean="0"/>
              <a:t>05/12/2017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214553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4D2506-4E17-4797-8C9F-31899BAC5AB1}" type="datetimeFigureOut">
              <a:rPr lang="en-GB" smtClean="0"/>
              <a:t>05/12/2017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3574665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4D2506-4E17-4797-8C9F-31899BAC5AB1}" type="datetimeFigureOut">
              <a:rPr lang="en-GB" smtClean="0"/>
              <a:t>05/12/2017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856816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4D2506-4E17-4797-8C9F-31899BAC5AB1}" type="datetimeFigureOut">
              <a:rPr lang="en-GB" smtClean="0"/>
              <a:t>05/12/2017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4ACD0A-0AE9-48CC-B180-3903099787B2}" type="slidenum">
              <a:rPr lang="en-GB" smtClean="0"/>
              <a:t>‹#›</a:t>
            </a:fld>
            <a:endParaRPr lang="en-GB"/>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79076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4D2506-4E17-4797-8C9F-31899BAC5AB1}" type="datetimeFigureOut">
              <a:rPr lang="en-GB" smtClean="0"/>
              <a:t>05/12/2017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3621738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64D2506-4E17-4797-8C9F-31899BAC5AB1}" type="datetimeFigureOut">
              <a:rPr lang="en-GB" smtClean="0"/>
              <a:t>05/12/2017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3914460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64D2506-4E17-4797-8C9F-31899BAC5AB1}" type="datetimeFigureOut">
              <a:rPr lang="en-GB" smtClean="0"/>
              <a:t>05/12/2017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3736864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4D2506-4E17-4797-8C9F-31899BAC5AB1}" type="datetimeFigureOut">
              <a:rPr lang="en-GB" smtClean="0"/>
              <a:t>05/12/2017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2139218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4D2506-4E17-4797-8C9F-31899BAC5AB1}" type="datetimeFigureOut">
              <a:rPr lang="en-GB" smtClean="0"/>
              <a:t>05/12/2017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391558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4D2506-4E17-4797-8C9F-31899BAC5AB1}" type="datetimeFigureOut">
              <a:rPr lang="en-GB" smtClean="0"/>
              <a:t>05/12/2017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6346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64D2506-4E17-4797-8C9F-31899BAC5AB1}" type="datetimeFigureOut">
              <a:rPr lang="en-GB" smtClean="0"/>
              <a:t>05/12/2017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53364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4D2506-4E17-4797-8C9F-31899BAC5AB1}" type="datetimeFigureOut">
              <a:rPr lang="en-GB" smtClean="0"/>
              <a:t>05/12/2017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381525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4D2506-4E17-4797-8C9F-31899BAC5AB1}" type="datetimeFigureOut">
              <a:rPr lang="en-GB" smtClean="0"/>
              <a:t>05/12/2017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277515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4D2506-4E17-4797-8C9F-31899BAC5AB1}" type="datetimeFigureOut">
              <a:rPr lang="en-GB" smtClean="0"/>
              <a:t>05/12/2017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1982377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4D2506-4E17-4797-8C9F-31899BAC5AB1}" type="datetimeFigureOut">
              <a:rPr lang="en-GB" smtClean="0"/>
              <a:t>05/12/2017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173416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64D2506-4E17-4797-8C9F-31899BAC5AB1}" type="datetimeFigureOut">
              <a:rPr lang="en-GB" smtClean="0"/>
              <a:t>05/12/2017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1300418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64D2506-4E17-4797-8C9F-31899BAC5AB1}" type="datetimeFigureOut">
              <a:rPr lang="en-GB" smtClean="0"/>
              <a:t>05/12/2017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4ACD0A-0AE9-48CC-B180-3903099787B2}" type="slidenum">
              <a:rPr lang="en-GB" smtClean="0"/>
              <a:t>‹#›</a:t>
            </a:fld>
            <a:endParaRPr lang="en-GB"/>
          </a:p>
        </p:txBody>
      </p:sp>
    </p:spTree>
    <p:extLst>
      <p:ext uri="{BB962C8B-B14F-4D97-AF65-F5344CB8AC3E}">
        <p14:creationId xmlns:p14="http://schemas.microsoft.com/office/powerpoint/2010/main" val="2435303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64D2506-4E17-4797-8C9F-31899BAC5AB1}" type="datetimeFigureOut">
              <a:rPr lang="en-GB" smtClean="0"/>
              <a:t>05/12/2017</a:t>
            </a:fld>
            <a:endParaRPr lang="en-GB"/>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GB"/>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84ACD0A-0AE9-48CC-B180-3903099787B2}" type="slidenum">
              <a:rPr lang="en-GB" smtClean="0"/>
              <a:t>‹#›</a:t>
            </a:fld>
            <a:endParaRPr lang="en-GB"/>
          </a:p>
        </p:txBody>
      </p:sp>
    </p:spTree>
    <p:extLst>
      <p:ext uri="{BB962C8B-B14F-4D97-AF65-F5344CB8AC3E}">
        <p14:creationId xmlns:p14="http://schemas.microsoft.com/office/powerpoint/2010/main" val="4374945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3.JPG"/><Relationship Id="rId4" Type="http://schemas.openxmlformats.org/officeDocument/2006/relationships/diagramData" Target="../diagrams/data1.xml"/><Relationship Id="rId9"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hyperlink" Target="http://www.cbrneworld.com/" TargetMode="External"/><Relationship Id="rId2" Type="http://schemas.openxmlformats.org/officeDocument/2006/relationships/hyperlink" Target="mailto:Gwyn.Winfield@cbrneworld.com" TargetMode="Externa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jpeg"/><Relationship Id="rId7" Type="http://schemas.openxmlformats.org/officeDocument/2006/relationships/image" Target="../media/image16.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hyperlink" Target="http://www.cbrneworld.com/" TargetMode="External"/><Relationship Id="rId5" Type="http://schemas.openxmlformats.org/officeDocument/2006/relationships/image" Target="../media/image15.jpeg"/><Relationship Id="rId10" Type="http://schemas.openxmlformats.org/officeDocument/2006/relationships/image" Target="../media/image19.JPG"/><Relationship Id="rId4" Type="http://schemas.openxmlformats.org/officeDocument/2006/relationships/image" Target="../media/image14.jpeg"/><Relationship Id="rId9" Type="http://schemas.openxmlformats.org/officeDocument/2006/relationships/image" Target="../media/image18.JPG"/></Relationships>
</file>

<file path=ppt/slides/_rels/slide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40B29-2429-4F8F-AF21-D6B71FBA3D64}"/>
              </a:ext>
            </a:extLst>
          </p:cNvPr>
          <p:cNvSpPr>
            <a:spLocks noGrp="1"/>
          </p:cNvSpPr>
          <p:nvPr>
            <p:ph type="ctrTitle"/>
          </p:nvPr>
        </p:nvSpPr>
        <p:spPr>
          <a:xfrm>
            <a:off x="3889829" y="1769540"/>
            <a:ext cx="6920898" cy="1828801"/>
          </a:xfrm>
        </p:spPr>
        <p:txBody>
          <a:bodyPr/>
          <a:lstStyle/>
          <a:p>
            <a:r>
              <a:rPr lang="en-GB" dirty="0"/>
              <a:t>The ‘grey’ CBRN threat</a:t>
            </a:r>
          </a:p>
        </p:txBody>
      </p:sp>
      <p:sp>
        <p:nvSpPr>
          <p:cNvPr id="3" name="Subtitle 2">
            <a:extLst>
              <a:ext uri="{FF2B5EF4-FFF2-40B4-BE49-F238E27FC236}">
                <a16:creationId xmlns:a16="http://schemas.microsoft.com/office/drawing/2014/main" id="{369EC90F-0008-41D1-9EDB-2B5D8549D469}"/>
              </a:ext>
            </a:extLst>
          </p:cNvPr>
          <p:cNvSpPr>
            <a:spLocks noGrp="1"/>
          </p:cNvSpPr>
          <p:nvPr>
            <p:ph type="subTitle" idx="1"/>
          </p:nvPr>
        </p:nvSpPr>
        <p:spPr>
          <a:xfrm>
            <a:off x="3959441" y="3651448"/>
            <a:ext cx="7781830" cy="1049867"/>
          </a:xfrm>
        </p:spPr>
        <p:txBody>
          <a:bodyPr/>
          <a:lstStyle/>
          <a:p>
            <a:r>
              <a:rPr lang="en-GB" dirty="0"/>
              <a:t>How CBRN Criminality Becomes CBRN Terrorism</a:t>
            </a:r>
          </a:p>
          <a:p>
            <a:r>
              <a:rPr lang="en-GB" dirty="0"/>
              <a:t>Gwyn Winfield, Editor, CBRNe World.</a:t>
            </a:r>
          </a:p>
        </p:txBody>
      </p:sp>
      <p:pic>
        <p:nvPicPr>
          <p:cNvPr id="5" name="Picture 4" descr="A picture containing indoor, bag&#10;&#10;Description generated with high confidence">
            <a:extLst>
              <a:ext uri="{FF2B5EF4-FFF2-40B4-BE49-F238E27FC236}">
                <a16:creationId xmlns:a16="http://schemas.microsoft.com/office/drawing/2014/main" id="{306F0B51-2C7D-48B1-A07E-20426E6936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534" y="-3843"/>
            <a:ext cx="4571431" cy="6858000"/>
          </a:xfrm>
          <a:prstGeom prst="rect">
            <a:avLst/>
          </a:prstGeom>
        </p:spPr>
      </p:pic>
    </p:spTree>
    <p:extLst>
      <p:ext uri="{BB962C8B-B14F-4D97-AF65-F5344CB8AC3E}">
        <p14:creationId xmlns:p14="http://schemas.microsoft.com/office/powerpoint/2010/main" val="1124810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extLst/>
          </a:blip>
          <a:stretch/>
        </a:blipFill>
        <a:effectLst/>
      </p:bgPr>
    </p:bg>
    <p:spTree>
      <p:nvGrpSpPr>
        <p:cNvPr id="1" name=""/>
        <p:cNvGrpSpPr/>
        <p:nvPr/>
      </p:nvGrpSpPr>
      <p:grpSpPr>
        <a:xfrm>
          <a:off x="0" y="0"/>
          <a:ext cx="0" cy="0"/>
          <a:chOff x="0" y="0"/>
          <a:chExt cx="0" cy="0"/>
        </a:xfrm>
      </p:grpSpPr>
      <p:pic>
        <p:nvPicPr>
          <p:cNvPr id="5" name="Picture 4" descr="A person wearing a costume&#10;&#10;Description generated with high confidence">
            <a:extLst>
              <a:ext uri="{FF2B5EF4-FFF2-40B4-BE49-F238E27FC236}">
                <a16:creationId xmlns:a16="http://schemas.microsoft.com/office/drawing/2014/main" id="{6DFC8994-3BD1-488D-90E0-AC6021498BF7}"/>
              </a:ext>
            </a:extLst>
          </p:cNvPr>
          <p:cNvPicPr>
            <a:picLocks noChangeAspect="1"/>
          </p:cNvPicPr>
          <p:nvPr/>
        </p:nvPicPr>
        <p:blipFill rotWithShape="1">
          <a:blip r:embed="rId3">
            <a:extLst>
              <a:ext uri="{28A0092B-C50C-407E-A947-70E740481C1C}">
                <a14:useLocalDpi xmlns:a14="http://schemas.microsoft.com/office/drawing/2010/main" val="0"/>
              </a:ext>
            </a:extLst>
          </a:blip>
          <a:srcRect b="133"/>
          <a:stretch/>
        </p:blipFill>
        <p:spPr>
          <a:xfrm rot="16200000">
            <a:off x="-1153824" y="1143176"/>
            <a:ext cx="6858000" cy="4571649"/>
          </a:xfrm>
          <a:prstGeom prst="rect">
            <a:avLst/>
          </a:prstGeom>
        </p:spPr>
      </p:pic>
      <p:pic>
        <p:nvPicPr>
          <p:cNvPr id="10" name="Picture 9">
            <a:extLst>
              <a:ext uri="{FF2B5EF4-FFF2-40B4-BE49-F238E27FC236}">
                <a16:creationId xmlns:a16="http://schemas.microsoft.com/office/drawing/2014/main" id="{559DF61F-9058-49C9-8F75-DC501F983B0E}"/>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sp>
        <p:nvSpPr>
          <p:cNvPr id="2" name="Title 1">
            <a:extLst>
              <a:ext uri="{FF2B5EF4-FFF2-40B4-BE49-F238E27FC236}">
                <a16:creationId xmlns:a16="http://schemas.microsoft.com/office/drawing/2014/main" id="{0CC07E94-9DF3-4D47-B1A2-FDC3BBA41F70}"/>
              </a:ext>
            </a:extLst>
          </p:cNvPr>
          <p:cNvSpPr>
            <a:spLocks noGrp="1"/>
          </p:cNvSpPr>
          <p:nvPr>
            <p:ph type="title"/>
          </p:nvPr>
        </p:nvSpPr>
        <p:spPr>
          <a:xfrm>
            <a:off x="5146160" y="609600"/>
            <a:ext cx="5978072" cy="970450"/>
          </a:xfrm>
        </p:spPr>
        <p:txBody>
          <a:bodyPr>
            <a:normAutofit/>
          </a:bodyPr>
          <a:lstStyle/>
          <a:p>
            <a:r>
              <a:rPr lang="en-GB" dirty="0"/>
              <a:t>UK police force</a:t>
            </a:r>
          </a:p>
        </p:txBody>
      </p:sp>
      <p:sp>
        <p:nvSpPr>
          <p:cNvPr id="3" name="Content Placeholder 2">
            <a:extLst>
              <a:ext uri="{FF2B5EF4-FFF2-40B4-BE49-F238E27FC236}">
                <a16:creationId xmlns:a16="http://schemas.microsoft.com/office/drawing/2014/main" id="{13CF944B-6DBF-4C18-A903-16AA04CF612A}"/>
              </a:ext>
            </a:extLst>
          </p:cNvPr>
          <p:cNvSpPr>
            <a:spLocks noGrp="1"/>
          </p:cNvSpPr>
          <p:nvPr>
            <p:ph idx="1"/>
          </p:nvPr>
        </p:nvSpPr>
        <p:spPr>
          <a:xfrm>
            <a:off x="5146160" y="1828801"/>
            <a:ext cx="6741040" cy="4543424"/>
          </a:xfrm>
        </p:spPr>
        <p:txBody>
          <a:bodyPr anchor="ctr">
            <a:normAutofit/>
          </a:bodyPr>
          <a:lstStyle/>
          <a:p>
            <a:pPr>
              <a:lnSpc>
                <a:spcPct val="90000"/>
              </a:lnSpc>
            </a:pPr>
            <a:r>
              <a:rPr lang="en-GB" sz="1800" dirty="0"/>
              <a:t>Two cases going through court at the moment, limited information that can be made available. </a:t>
            </a:r>
          </a:p>
          <a:p>
            <a:pPr>
              <a:lnSpc>
                <a:spcPct val="90000"/>
              </a:lnSpc>
            </a:pPr>
            <a:r>
              <a:rPr lang="en-GB" sz="1800" dirty="0"/>
              <a:t>Criminal gangs are moving from cannabis, to meth to home made explosives. Interested in providing chemistry expertise to highest bidder. </a:t>
            </a:r>
          </a:p>
          <a:p>
            <a:pPr>
              <a:lnSpc>
                <a:spcPct val="90000"/>
              </a:lnSpc>
            </a:pPr>
            <a:r>
              <a:rPr lang="en-GB" sz="1800" dirty="0"/>
              <a:t>50% of terrorist attacks in UK have used explosives, 100% of those explosives have been HME. There is a growing market for HME in the  UK. </a:t>
            </a:r>
          </a:p>
          <a:p>
            <a:pPr>
              <a:lnSpc>
                <a:spcPct val="90000"/>
              </a:lnSpc>
            </a:pPr>
            <a:r>
              <a:rPr lang="en-GB" sz="1800" dirty="0"/>
              <a:t>Using drug funds to allow terrorist attacks</a:t>
            </a:r>
          </a:p>
          <a:p>
            <a:pPr>
              <a:lnSpc>
                <a:spcPct val="90000"/>
              </a:lnSpc>
            </a:pPr>
            <a:r>
              <a:rPr lang="en-GB" sz="1800" dirty="0"/>
              <a:t>Growing interest in using fentanyl as a murder weapon, including technology to </a:t>
            </a:r>
            <a:r>
              <a:rPr lang="en-GB" sz="1800" dirty="0" err="1"/>
              <a:t>weaponise</a:t>
            </a:r>
            <a:r>
              <a:rPr lang="en-GB" sz="1800" dirty="0"/>
              <a:t> it and kill more than one person. </a:t>
            </a:r>
          </a:p>
          <a:p>
            <a:pPr>
              <a:lnSpc>
                <a:spcPct val="90000"/>
              </a:lnSpc>
            </a:pPr>
            <a:r>
              <a:rPr lang="en-GB" sz="1800" dirty="0"/>
              <a:t>Joint Terrorist Assessment in the UK for CBRN has increased threat level due to all this chatter</a:t>
            </a:r>
          </a:p>
        </p:txBody>
      </p:sp>
    </p:spTree>
    <p:extLst>
      <p:ext uri="{BB962C8B-B14F-4D97-AF65-F5344CB8AC3E}">
        <p14:creationId xmlns:p14="http://schemas.microsoft.com/office/powerpoint/2010/main" val="2589886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86736-2DF1-4592-9A06-2D186D29E9BA}"/>
              </a:ext>
            </a:extLst>
          </p:cNvPr>
          <p:cNvSpPr>
            <a:spLocks noGrp="1"/>
          </p:cNvSpPr>
          <p:nvPr>
            <p:ph type="title"/>
          </p:nvPr>
        </p:nvSpPr>
        <p:spPr/>
        <p:txBody>
          <a:bodyPr/>
          <a:lstStyle/>
          <a:p>
            <a:r>
              <a:rPr lang="en-GB" dirty="0"/>
              <a:t>Something rotten in Nashville</a:t>
            </a:r>
          </a:p>
        </p:txBody>
      </p:sp>
      <p:sp>
        <p:nvSpPr>
          <p:cNvPr id="3" name="Content Placeholder 2">
            <a:extLst>
              <a:ext uri="{FF2B5EF4-FFF2-40B4-BE49-F238E27FC236}">
                <a16:creationId xmlns:a16="http://schemas.microsoft.com/office/drawing/2014/main" id="{3637F2D6-B88A-4968-9E12-7FA9A477A2A8}"/>
              </a:ext>
            </a:extLst>
          </p:cNvPr>
          <p:cNvSpPr>
            <a:spLocks noGrp="1"/>
          </p:cNvSpPr>
          <p:nvPr>
            <p:ph idx="1"/>
          </p:nvPr>
        </p:nvSpPr>
        <p:spPr>
          <a:xfrm>
            <a:off x="913795" y="1732449"/>
            <a:ext cx="7177260" cy="4058751"/>
          </a:xfrm>
        </p:spPr>
        <p:txBody>
          <a:bodyPr>
            <a:noAutofit/>
          </a:bodyPr>
          <a:lstStyle/>
          <a:p>
            <a:r>
              <a:rPr lang="en-GB" sz="2200" dirty="0"/>
              <a:t>1 in six people in </a:t>
            </a:r>
            <a:r>
              <a:rPr lang="en-US" sz="2200" dirty="0">
                <a:effectLst/>
              </a:rPr>
              <a:t>Tennessee are addicted to synthetic opiates, second highest in the US. </a:t>
            </a:r>
          </a:p>
          <a:p>
            <a:r>
              <a:rPr lang="en-US" sz="2200" dirty="0">
                <a:effectLst/>
              </a:rPr>
              <a:t>1451 died from overdose in 2015 and this is expected to rise. </a:t>
            </a:r>
          </a:p>
          <a:p>
            <a:r>
              <a:rPr lang="en-US" sz="2200" dirty="0">
                <a:effectLst/>
              </a:rPr>
              <a:t>‘Front man’ sets up a pharmacy ‘business,’ buys fentanyl from China, then closes business and ships fentanyl to third party for cutting. </a:t>
            </a:r>
          </a:p>
          <a:p>
            <a:r>
              <a:rPr lang="en-US" sz="2200" dirty="0">
                <a:effectLst/>
              </a:rPr>
              <a:t>Current court case for an individual accused of seven deaths and suspected of 80 murders. </a:t>
            </a:r>
          </a:p>
          <a:p>
            <a:r>
              <a:rPr lang="en-US" sz="2200" dirty="0">
                <a:effectLst/>
              </a:rPr>
              <a:t>Labs have been found with booby traps to throw pure fentanyl into the faces of law enforcement  </a:t>
            </a:r>
            <a:endParaRPr lang="en-GB" sz="2200" dirty="0"/>
          </a:p>
        </p:txBody>
      </p:sp>
      <p:pic>
        <p:nvPicPr>
          <p:cNvPr id="5" name="Picture 4" descr="A person standing in a kitchen&#10;&#10;Description generated with high confidence">
            <a:extLst>
              <a:ext uri="{FF2B5EF4-FFF2-40B4-BE49-F238E27FC236}">
                <a16:creationId xmlns:a16="http://schemas.microsoft.com/office/drawing/2014/main" id="{842CE65B-BDD6-4ECB-BEA4-AA4C3C427B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816272" y="2524467"/>
            <a:ext cx="4752109" cy="3168073"/>
          </a:xfrm>
          <a:prstGeom prst="rect">
            <a:avLst/>
          </a:prstGeom>
        </p:spPr>
      </p:pic>
    </p:spTree>
    <p:extLst>
      <p:ext uri="{BB962C8B-B14F-4D97-AF65-F5344CB8AC3E}">
        <p14:creationId xmlns:p14="http://schemas.microsoft.com/office/powerpoint/2010/main" val="2544604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2A984-1F0D-49DE-8136-2111020FCD86}"/>
              </a:ext>
            </a:extLst>
          </p:cNvPr>
          <p:cNvSpPr>
            <a:spLocks noGrp="1"/>
          </p:cNvSpPr>
          <p:nvPr>
            <p:ph type="title"/>
          </p:nvPr>
        </p:nvSpPr>
        <p:spPr/>
        <p:txBody>
          <a:bodyPr/>
          <a:lstStyle/>
          <a:p>
            <a:r>
              <a:rPr lang="en-GB" dirty="0"/>
              <a:t>The scale of the problem</a:t>
            </a:r>
          </a:p>
        </p:txBody>
      </p:sp>
      <p:sp>
        <p:nvSpPr>
          <p:cNvPr id="10" name="Content Placeholder 9">
            <a:extLst>
              <a:ext uri="{FF2B5EF4-FFF2-40B4-BE49-F238E27FC236}">
                <a16:creationId xmlns:a16="http://schemas.microsoft.com/office/drawing/2014/main" id="{8167EF8A-5519-4CBC-900C-D7E4C07C55FB}"/>
              </a:ext>
            </a:extLst>
          </p:cNvPr>
          <p:cNvSpPr>
            <a:spLocks noGrp="1"/>
          </p:cNvSpPr>
          <p:nvPr>
            <p:ph sz="half" idx="1"/>
          </p:nvPr>
        </p:nvSpPr>
        <p:spPr/>
        <p:txBody>
          <a:bodyPr>
            <a:normAutofit fontScale="92500" lnSpcReduction="10000"/>
          </a:bodyPr>
          <a:lstStyle/>
          <a:p>
            <a:r>
              <a:rPr lang="en-GB" dirty="0">
                <a:effectLst/>
              </a:rPr>
              <a:t>Profiles of Incidents Involving CBRN Use by Non-state Actors (</a:t>
            </a:r>
            <a:r>
              <a:rPr lang="en-GB" i="1" dirty="0">
                <a:effectLst/>
              </a:rPr>
              <a:t>POICN</a:t>
            </a:r>
            <a:r>
              <a:rPr lang="en-GB" dirty="0">
                <a:effectLst/>
              </a:rPr>
              <a:t>) Database from the University of Maryland currently contains 518 total cases since 1990</a:t>
            </a:r>
          </a:p>
          <a:p>
            <a:r>
              <a:rPr lang="en-GB" dirty="0">
                <a:effectLst/>
              </a:rPr>
              <a:t>These cases include radiological, biological and chemical…. But not synthetic opioids. </a:t>
            </a:r>
          </a:p>
          <a:p>
            <a:r>
              <a:rPr lang="en-GB" dirty="0">
                <a:effectLst/>
              </a:rPr>
              <a:t>If it did it would be 10x (100x?) higher.</a:t>
            </a:r>
            <a:endParaRPr lang="en-GB" dirty="0"/>
          </a:p>
        </p:txBody>
      </p:sp>
      <p:sp>
        <p:nvSpPr>
          <p:cNvPr id="11" name="Content Placeholder 10">
            <a:extLst>
              <a:ext uri="{FF2B5EF4-FFF2-40B4-BE49-F238E27FC236}">
                <a16:creationId xmlns:a16="http://schemas.microsoft.com/office/drawing/2014/main" id="{09E67385-60D6-430F-BA3A-05D21C4A9D49}"/>
              </a:ext>
            </a:extLst>
          </p:cNvPr>
          <p:cNvSpPr>
            <a:spLocks noGrp="1"/>
          </p:cNvSpPr>
          <p:nvPr>
            <p:ph sz="half" idx="2"/>
          </p:nvPr>
        </p:nvSpPr>
        <p:spPr/>
        <p:txBody>
          <a:bodyPr>
            <a:normAutofit fontScale="92500" lnSpcReduction="10000"/>
          </a:bodyPr>
          <a:lstStyle/>
          <a:p>
            <a:r>
              <a:rPr lang="en-GB" dirty="0"/>
              <a:t>Many of them contain poisoning of food/beverages to kill family members and friends. </a:t>
            </a:r>
          </a:p>
          <a:p>
            <a:r>
              <a:rPr lang="en-GB" dirty="0"/>
              <a:t>Like  Nam, there is a shortage of CBRN forensics. Pakistan, May 2016, 70+ injured, 30 dead from eating sweets poisoned with pesticide. Police extracted three confessions from family and competitors. </a:t>
            </a:r>
          </a:p>
          <a:p>
            <a:r>
              <a:rPr lang="en-GB" dirty="0"/>
              <a:t>Sunanda Pushkar, Wife of Indian Ex-Prime Minister. Killed after a period of marital difficulty. Initial verdict was ruled a suicide, verdict overturned and a new one of murder was given. Government lab has given a list of things they cannot detect </a:t>
            </a:r>
          </a:p>
        </p:txBody>
      </p:sp>
      <p:pic>
        <p:nvPicPr>
          <p:cNvPr id="12" name="Picture 11">
            <a:extLst>
              <a:ext uri="{FF2B5EF4-FFF2-40B4-BE49-F238E27FC236}">
                <a16:creationId xmlns:a16="http://schemas.microsoft.com/office/drawing/2014/main" id="{01A22C8D-CD3C-4906-849B-4FE8FD998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588" y="4118262"/>
            <a:ext cx="4572776" cy="2743666"/>
          </a:xfrm>
          <a:prstGeom prst="rect">
            <a:avLst/>
          </a:prstGeom>
        </p:spPr>
      </p:pic>
    </p:spTree>
    <p:extLst>
      <p:ext uri="{BB962C8B-B14F-4D97-AF65-F5344CB8AC3E}">
        <p14:creationId xmlns:p14="http://schemas.microsoft.com/office/powerpoint/2010/main" val="174987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C95C9-6C46-40DD-A1BA-1BD99EBF7AB3}"/>
              </a:ext>
            </a:extLst>
          </p:cNvPr>
          <p:cNvSpPr>
            <a:spLocks noGrp="1"/>
          </p:cNvSpPr>
          <p:nvPr>
            <p:ph type="title"/>
          </p:nvPr>
        </p:nvSpPr>
        <p:spPr/>
        <p:txBody>
          <a:bodyPr/>
          <a:lstStyle/>
          <a:p>
            <a:r>
              <a:rPr lang="en-GB" dirty="0"/>
              <a:t>We can’t always get lucky… </a:t>
            </a:r>
          </a:p>
        </p:txBody>
      </p:sp>
      <p:pic>
        <p:nvPicPr>
          <p:cNvPr id="5" name="Content Placeholder 4" descr="A screenshot of a social media post&#10;&#10;Description generated with very high confidence">
            <a:extLst>
              <a:ext uri="{FF2B5EF4-FFF2-40B4-BE49-F238E27FC236}">
                <a16:creationId xmlns:a16="http://schemas.microsoft.com/office/drawing/2014/main" id="{32A199CE-44FC-42BB-A9B5-F31B54C2261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9383" r="17574"/>
          <a:stretch/>
        </p:blipFill>
        <p:spPr>
          <a:xfrm>
            <a:off x="7650591" y="1689232"/>
            <a:ext cx="4068000" cy="3937644"/>
          </a:xfrm>
        </p:spPr>
      </p:pic>
      <p:sp>
        <p:nvSpPr>
          <p:cNvPr id="6" name="TextBox 5">
            <a:extLst>
              <a:ext uri="{FF2B5EF4-FFF2-40B4-BE49-F238E27FC236}">
                <a16:creationId xmlns:a16="http://schemas.microsoft.com/office/drawing/2014/main" id="{8057D93F-9A9C-49DB-A45D-317C1179BD22}"/>
              </a:ext>
            </a:extLst>
          </p:cNvPr>
          <p:cNvSpPr txBox="1"/>
          <p:nvPr/>
        </p:nvSpPr>
        <p:spPr>
          <a:xfrm>
            <a:off x="913795" y="1580050"/>
            <a:ext cx="5705369"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a:t>Mohammed Rehman stockpiled explosives and asked Twitter followers whether to target shopping centre or London Underground</a:t>
            </a:r>
          </a:p>
          <a:p>
            <a:pPr marL="285750" indent="-285750">
              <a:buFont typeface="Arial" panose="020B0604020202020204" pitchFamily="34" charset="0"/>
              <a:buChar char="•"/>
            </a:pPr>
            <a:r>
              <a:rPr lang="en-GB" sz="2400" dirty="0"/>
              <a:t>“Westfield shopping centre or London underground?” Any advice would be appreciated greatly…”</a:t>
            </a:r>
          </a:p>
          <a:p>
            <a:pPr marL="285750" indent="-285750">
              <a:buFont typeface="Arial" panose="020B0604020202020204" pitchFamily="34" charset="0"/>
              <a:buChar char="•"/>
            </a:pPr>
            <a:r>
              <a:rPr lang="en-GB" sz="2400" dirty="0"/>
              <a:t>10kg of Urea Nitrate</a:t>
            </a:r>
          </a:p>
          <a:p>
            <a:pPr marL="285750" indent="-285750">
              <a:buFont typeface="Arial" panose="020B0604020202020204" pitchFamily="34" charset="0"/>
              <a:buChar char="•"/>
            </a:pPr>
            <a:r>
              <a:rPr lang="en-GB" sz="2400" dirty="0"/>
              <a:t>Sentenced to 52 years between them</a:t>
            </a:r>
          </a:p>
        </p:txBody>
      </p:sp>
    </p:spTree>
    <p:extLst>
      <p:ext uri="{BB962C8B-B14F-4D97-AF65-F5344CB8AC3E}">
        <p14:creationId xmlns:p14="http://schemas.microsoft.com/office/powerpoint/2010/main" val="2424268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4B24B-8305-4CE4-B634-050617F0B3D0}"/>
              </a:ext>
            </a:extLst>
          </p:cNvPr>
          <p:cNvSpPr>
            <a:spLocks noGrp="1"/>
          </p:cNvSpPr>
          <p:nvPr>
            <p:ph type="title"/>
          </p:nvPr>
        </p:nvSpPr>
        <p:spPr/>
        <p:txBody>
          <a:bodyPr/>
          <a:lstStyle/>
          <a:p>
            <a:r>
              <a:rPr lang="en-GB" dirty="0"/>
              <a:t>Darwin does play a role… </a:t>
            </a:r>
          </a:p>
        </p:txBody>
      </p:sp>
      <p:pic>
        <p:nvPicPr>
          <p:cNvPr id="5" name="Content Placeholder 4" descr="A screenshot of a computer screen&#10;&#10;Description generated with very high confidence">
            <a:extLst>
              <a:ext uri="{FF2B5EF4-FFF2-40B4-BE49-F238E27FC236}">
                <a16:creationId xmlns:a16="http://schemas.microsoft.com/office/drawing/2014/main" id="{7A756AB7-BF2B-43EB-91EB-754EB4FAC3E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347" r="4936"/>
          <a:stretch/>
        </p:blipFill>
        <p:spPr>
          <a:xfrm>
            <a:off x="7165076" y="1580050"/>
            <a:ext cx="4899546" cy="3587970"/>
          </a:xfrm>
        </p:spPr>
      </p:pic>
      <p:sp>
        <p:nvSpPr>
          <p:cNvPr id="6" name="TextBox 5">
            <a:extLst>
              <a:ext uri="{FF2B5EF4-FFF2-40B4-BE49-F238E27FC236}">
                <a16:creationId xmlns:a16="http://schemas.microsoft.com/office/drawing/2014/main" id="{127ABD16-D50A-4187-AC43-B7ED03099D86}"/>
              </a:ext>
            </a:extLst>
          </p:cNvPr>
          <p:cNvSpPr txBox="1"/>
          <p:nvPr/>
        </p:nvSpPr>
        <p:spPr>
          <a:xfrm>
            <a:off x="1078173" y="1937982"/>
            <a:ext cx="4844955"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a:t>Chemistry is far harder than  it looks on TV.</a:t>
            </a:r>
          </a:p>
          <a:p>
            <a:pPr marL="285750" indent="-285750">
              <a:buFont typeface="Arial" panose="020B0604020202020204" pitchFamily="34" charset="0"/>
              <a:buChar char="•"/>
            </a:pPr>
            <a:r>
              <a:rPr lang="en-GB" sz="2400" dirty="0"/>
              <a:t>Thankfully explosives tend to thin out the herd… but what about toxic chemicals?  </a:t>
            </a:r>
          </a:p>
          <a:p>
            <a:pPr marL="285750" indent="-285750">
              <a:buFont typeface="Arial" panose="020B0604020202020204" pitchFamily="34" charset="0"/>
              <a:buChar char="•"/>
            </a:pPr>
            <a:r>
              <a:rPr lang="en-GB" sz="2400" dirty="0"/>
              <a:t>When does a drug overdose become a drug murder… </a:t>
            </a:r>
          </a:p>
          <a:p>
            <a:pPr marL="285750" indent="-285750">
              <a:buFont typeface="Arial" panose="020B0604020202020204" pitchFamily="34" charset="0"/>
              <a:buChar char="•"/>
            </a:pPr>
            <a:r>
              <a:rPr lang="en-GB" sz="2400" dirty="0"/>
              <a:t>Deaths involving toxic substances are becoming more common</a:t>
            </a:r>
          </a:p>
        </p:txBody>
      </p:sp>
      <p:pic>
        <p:nvPicPr>
          <p:cNvPr id="8" name="Picture 7" descr="A screenshot of a computer&#10;&#10;Description generated with very high confidence">
            <a:extLst>
              <a:ext uri="{FF2B5EF4-FFF2-40B4-BE49-F238E27FC236}">
                <a16:creationId xmlns:a16="http://schemas.microsoft.com/office/drawing/2014/main" id="{21C51151-EEFC-46A6-87BE-B817DE305E75}"/>
              </a:ext>
            </a:extLst>
          </p:cNvPr>
          <p:cNvPicPr>
            <a:picLocks noChangeAspect="1"/>
          </p:cNvPicPr>
          <p:nvPr/>
        </p:nvPicPr>
        <p:blipFill rotWithShape="1">
          <a:blip r:embed="rId3">
            <a:extLst>
              <a:ext uri="{28A0092B-C50C-407E-A947-70E740481C1C}">
                <a14:useLocalDpi xmlns:a14="http://schemas.microsoft.com/office/drawing/2010/main" val="0"/>
              </a:ext>
            </a:extLst>
          </a:blip>
          <a:srcRect l="35313" t="16451" r="38494" b="4825"/>
          <a:stretch/>
        </p:blipFill>
        <p:spPr>
          <a:xfrm>
            <a:off x="6705963" y="3429000"/>
            <a:ext cx="2110491" cy="3237889"/>
          </a:xfrm>
          <a:prstGeom prst="rect">
            <a:avLst/>
          </a:prstGeom>
        </p:spPr>
      </p:pic>
      <p:pic>
        <p:nvPicPr>
          <p:cNvPr id="10" name="Picture 9" descr="A screenshot of a computer&#10;&#10;Description generated with very high confidence">
            <a:extLst>
              <a:ext uri="{FF2B5EF4-FFF2-40B4-BE49-F238E27FC236}">
                <a16:creationId xmlns:a16="http://schemas.microsoft.com/office/drawing/2014/main" id="{E5256600-2E24-4704-BB2F-75A78ED70DF0}"/>
              </a:ext>
            </a:extLst>
          </p:cNvPr>
          <p:cNvPicPr>
            <a:picLocks noChangeAspect="1"/>
          </p:cNvPicPr>
          <p:nvPr/>
        </p:nvPicPr>
        <p:blipFill rotWithShape="1">
          <a:blip r:embed="rId4">
            <a:extLst>
              <a:ext uri="{28A0092B-C50C-407E-A947-70E740481C1C}">
                <a14:useLocalDpi xmlns:a14="http://schemas.microsoft.com/office/drawing/2010/main" val="0"/>
              </a:ext>
            </a:extLst>
          </a:blip>
          <a:srcRect l="25746" t="16319" r="30261" b="5274"/>
          <a:stretch/>
        </p:blipFill>
        <p:spPr>
          <a:xfrm>
            <a:off x="8816454" y="3690034"/>
            <a:ext cx="3090178" cy="3098041"/>
          </a:xfrm>
          <a:prstGeom prst="rect">
            <a:avLst/>
          </a:prstGeom>
        </p:spPr>
      </p:pic>
    </p:spTree>
    <p:extLst>
      <p:ext uri="{BB962C8B-B14F-4D97-AF65-F5344CB8AC3E}">
        <p14:creationId xmlns:p14="http://schemas.microsoft.com/office/powerpoint/2010/main" val="1447014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5521-3B51-481A-A16B-314153E7FCBD}"/>
              </a:ext>
            </a:extLst>
          </p:cNvPr>
          <p:cNvSpPr>
            <a:spLocks noGrp="1"/>
          </p:cNvSpPr>
          <p:nvPr>
            <p:ph type="title"/>
          </p:nvPr>
        </p:nvSpPr>
        <p:spPr/>
        <p:txBody>
          <a:bodyPr/>
          <a:lstStyle/>
          <a:p>
            <a:r>
              <a:rPr lang="en-GB" dirty="0"/>
              <a:t>So what?</a:t>
            </a:r>
          </a:p>
        </p:txBody>
      </p:sp>
      <p:sp>
        <p:nvSpPr>
          <p:cNvPr id="3" name="Content Placeholder 2">
            <a:extLst>
              <a:ext uri="{FF2B5EF4-FFF2-40B4-BE49-F238E27FC236}">
                <a16:creationId xmlns:a16="http://schemas.microsoft.com/office/drawing/2014/main" id="{C9D9FF25-F528-43C4-822E-738A5382453B}"/>
              </a:ext>
            </a:extLst>
          </p:cNvPr>
          <p:cNvSpPr>
            <a:spLocks noGrp="1"/>
          </p:cNvSpPr>
          <p:nvPr>
            <p:ph idx="1"/>
          </p:nvPr>
        </p:nvSpPr>
        <p:spPr>
          <a:xfrm>
            <a:off x="913795" y="1732449"/>
            <a:ext cx="7274241" cy="4515951"/>
          </a:xfrm>
        </p:spPr>
        <p:txBody>
          <a:bodyPr>
            <a:normAutofit fontScale="92500" lnSpcReduction="10000"/>
          </a:bodyPr>
          <a:lstStyle/>
          <a:p>
            <a:r>
              <a:rPr lang="en-GB" dirty="0"/>
              <a:t>Normal law enforcement are not trained to look for many of the signifiers of a CBRN incident, and many hazmat/CBRN individuals are not trained to go into a crime scene. </a:t>
            </a:r>
          </a:p>
          <a:p>
            <a:r>
              <a:rPr lang="en-GB" dirty="0"/>
              <a:t>“When asked by </a:t>
            </a:r>
            <a:r>
              <a:rPr lang="en-GB" dirty="0" err="1"/>
              <a:t>Gooi</a:t>
            </a:r>
            <a:r>
              <a:rPr lang="en-GB" dirty="0"/>
              <a:t> why police did not seize any of Jong-</a:t>
            </a:r>
            <a:r>
              <a:rPr lang="en-GB" dirty="0" err="1"/>
              <a:t>chol's</a:t>
            </a:r>
            <a:r>
              <a:rPr lang="en-GB" dirty="0"/>
              <a:t> clothes or nail clippings to detect the existence of VX agent, Assistant Superintendent Wan </a:t>
            </a:r>
            <a:r>
              <a:rPr lang="en-GB" dirty="0" err="1"/>
              <a:t>Azirul</a:t>
            </a:r>
            <a:r>
              <a:rPr lang="en-GB" dirty="0"/>
              <a:t> Nizam Che Wan Aziz  said it was not necessary at that time.”</a:t>
            </a:r>
          </a:p>
          <a:p>
            <a:r>
              <a:rPr lang="en-GB" dirty="0"/>
              <a:t>“The plant, which is also known as heartbreak grass, had not been identified in any of the original toxicology investigations.”</a:t>
            </a:r>
          </a:p>
          <a:p>
            <a:r>
              <a:rPr lang="en-GB" dirty="0"/>
              <a:t>Synthetic opioids are much easier to buy than traditional CW, and can be equally, or more, toxic.</a:t>
            </a:r>
          </a:p>
          <a:p>
            <a:r>
              <a:rPr lang="en-GB" dirty="0"/>
              <a:t>Difficult to detect, especially as it will be a mixture and in small quantities</a:t>
            </a:r>
          </a:p>
          <a:p>
            <a:r>
              <a:rPr lang="en-GB" dirty="0"/>
              <a:t> Requires careful decontamination and attention to detail</a:t>
            </a:r>
          </a:p>
        </p:txBody>
      </p:sp>
      <p:pic>
        <p:nvPicPr>
          <p:cNvPr id="5" name="Picture 4" descr="A screenshot of a computer&#10;&#10;Description generated with very high confidence">
            <a:extLst>
              <a:ext uri="{FF2B5EF4-FFF2-40B4-BE49-F238E27FC236}">
                <a16:creationId xmlns:a16="http://schemas.microsoft.com/office/drawing/2014/main" id="{D7637FF7-D85F-4678-8DDE-A30D6E995EF5}"/>
              </a:ext>
            </a:extLst>
          </p:cNvPr>
          <p:cNvPicPr>
            <a:picLocks noChangeAspect="1"/>
          </p:cNvPicPr>
          <p:nvPr/>
        </p:nvPicPr>
        <p:blipFill rotWithShape="1">
          <a:blip r:embed="rId2">
            <a:extLst>
              <a:ext uri="{28A0092B-C50C-407E-A947-70E740481C1C}">
                <a14:useLocalDpi xmlns:a14="http://schemas.microsoft.com/office/drawing/2010/main" val="0"/>
              </a:ext>
            </a:extLst>
          </a:blip>
          <a:srcRect l="24405" t="8889" r="37738" b="4339"/>
          <a:stretch/>
        </p:blipFill>
        <p:spPr>
          <a:xfrm>
            <a:off x="8463421" y="1094825"/>
            <a:ext cx="3148007" cy="4058751"/>
          </a:xfrm>
          <a:prstGeom prst="rect">
            <a:avLst/>
          </a:prstGeom>
        </p:spPr>
      </p:pic>
      <p:pic>
        <p:nvPicPr>
          <p:cNvPr id="7" name="Picture 6" descr="A screenshot of a computer screen&#10;&#10;Description generated with very high confidence">
            <a:extLst>
              <a:ext uri="{FF2B5EF4-FFF2-40B4-BE49-F238E27FC236}">
                <a16:creationId xmlns:a16="http://schemas.microsoft.com/office/drawing/2014/main" id="{D1059616-A181-4933-AFBE-C851C5990F19}"/>
              </a:ext>
            </a:extLst>
          </p:cNvPr>
          <p:cNvPicPr>
            <a:picLocks noChangeAspect="1"/>
          </p:cNvPicPr>
          <p:nvPr/>
        </p:nvPicPr>
        <p:blipFill rotWithShape="1">
          <a:blip r:embed="rId3">
            <a:extLst>
              <a:ext uri="{28A0092B-C50C-407E-A947-70E740481C1C}">
                <a14:useLocalDpi xmlns:a14="http://schemas.microsoft.com/office/drawing/2010/main" val="0"/>
              </a:ext>
            </a:extLst>
          </a:blip>
          <a:srcRect l="27619" t="8889" r="41429" b="4550"/>
          <a:stretch/>
        </p:blipFill>
        <p:spPr>
          <a:xfrm>
            <a:off x="9903782" y="3258457"/>
            <a:ext cx="2288218" cy="3599543"/>
          </a:xfrm>
          <a:prstGeom prst="rect">
            <a:avLst/>
          </a:prstGeom>
        </p:spPr>
      </p:pic>
      <p:pic>
        <p:nvPicPr>
          <p:cNvPr id="6" name="Picture 5" descr="An empty bottle on a table&#10;&#10;Description generated with high confidence">
            <a:extLst>
              <a:ext uri="{FF2B5EF4-FFF2-40B4-BE49-F238E27FC236}">
                <a16:creationId xmlns:a16="http://schemas.microsoft.com/office/drawing/2014/main" id="{BE58ED08-573C-4A7A-BB25-5AE538C902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8834" y="0"/>
            <a:ext cx="2396596" cy="1797728"/>
          </a:xfrm>
          <a:prstGeom prst="rect">
            <a:avLst/>
          </a:prstGeom>
        </p:spPr>
      </p:pic>
    </p:spTree>
    <p:extLst>
      <p:ext uri="{BB962C8B-B14F-4D97-AF65-F5344CB8AC3E}">
        <p14:creationId xmlns:p14="http://schemas.microsoft.com/office/powerpoint/2010/main" val="938810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547A3-96A9-4642-A0DA-1C5AB37F7456}"/>
              </a:ext>
            </a:extLst>
          </p:cNvPr>
          <p:cNvSpPr>
            <a:spLocks noGrp="1"/>
          </p:cNvSpPr>
          <p:nvPr>
            <p:ph type="title"/>
          </p:nvPr>
        </p:nvSpPr>
        <p:spPr>
          <a:xfrm>
            <a:off x="605079" y="581575"/>
            <a:ext cx="7753127" cy="970450"/>
          </a:xfrm>
        </p:spPr>
        <p:txBody>
          <a:bodyPr/>
          <a:lstStyle/>
          <a:p>
            <a:r>
              <a:rPr lang="en-GB" dirty="0"/>
              <a:t>It’s not ‘which,’ it’s ‘both’</a:t>
            </a:r>
          </a:p>
        </p:txBody>
      </p:sp>
      <p:sp>
        <p:nvSpPr>
          <p:cNvPr id="3" name="Content Placeholder 2">
            <a:extLst>
              <a:ext uri="{FF2B5EF4-FFF2-40B4-BE49-F238E27FC236}">
                <a16:creationId xmlns:a16="http://schemas.microsoft.com/office/drawing/2014/main" id="{9E723FED-8055-4BCD-B9CF-5825E1D756B4}"/>
              </a:ext>
            </a:extLst>
          </p:cNvPr>
          <p:cNvSpPr>
            <a:spLocks noGrp="1"/>
          </p:cNvSpPr>
          <p:nvPr>
            <p:ph idx="1"/>
          </p:nvPr>
        </p:nvSpPr>
        <p:spPr>
          <a:xfrm>
            <a:off x="913795" y="1732449"/>
            <a:ext cx="6858605" cy="4058751"/>
          </a:xfrm>
        </p:spPr>
        <p:txBody>
          <a:bodyPr>
            <a:normAutofit/>
          </a:bodyPr>
          <a:lstStyle/>
          <a:p>
            <a:r>
              <a:rPr lang="en-GB" sz="2400" dirty="0"/>
              <a:t>The major CBRN threats still need to be prepared for </a:t>
            </a:r>
          </a:p>
          <a:p>
            <a:r>
              <a:rPr lang="en-GB" sz="2400" dirty="0"/>
              <a:t>The ‘grey threat’ is the base level threat</a:t>
            </a:r>
          </a:p>
          <a:p>
            <a:r>
              <a:rPr lang="en-GB" sz="2400" dirty="0"/>
              <a:t>It allows political justification and the bed rock of CBRN defence &amp; forensics </a:t>
            </a:r>
          </a:p>
          <a:p>
            <a:r>
              <a:rPr lang="en-GB" sz="2400" dirty="0"/>
              <a:t>It brings disparate organisations together before they need to stand over the crater</a:t>
            </a:r>
          </a:p>
          <a:p>
            <a:r>
              <a:rPr lang="en-GB" sz="2400" dirty="0"/>
              <a:t>It helps deliver ‘on the job’ training </a:t>
            </a:r>
          </a:p>
        </p:txBody>
      </p:sp>
      <p:pic>
        <p:nvPicPr>
          <p:cNvPr id="5" name="Picture 4" descr="A picture containing tree, outdoor, person, man&#10;&#10;Description generated with very high confidence">
            <a:extLst>
              <a:ext uri="{FF2B5EF4-FFF2-40B4-BE49-F238E27FC236}">
                <a16:creationId xmlns:a16="http://schemas.microsoft.com/office/drawing/2014/main" id="{B500545E-296E-437D-8F73-EB4BDF83C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6477000" y="1143000"/>
            <a:ext cx="6858000" cy="4572000"/>
          </a:xfrm>
          <a:prstGeom prst="rect">
            <a:avLst/>
          </a:prstGeom>
        </p:spPr>
      </p:pic>
    </p:spTree>
    <p:extLst>
      <p:ext uri="{BB962C8B-B14F-4D97-AF65-F5344CB8AC3E}">
        <p14:creationId xmlns:p14="http://schemas.microsoft.com/office/powerpoint/2010/main" val="1284932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extLst/>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8D526D7-C782-4F65-A21F-A6B40D869B47}"/>
              </a:ext>
            </a:extLst>
          </p:cNvPr>
          <p:cNvPicPr preferRelativeResize="0">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98" t="2669" r="616"/>
          <a:stretch/>
        </p:blipFill>
        <p:spPr>
          <a:xfrm>
            <a:off x="-1" y="1731964"/>
            <a:ext cx="12192001" cy="5126036"/>
          </a:xfrm>
          <a:prstGeom prst="rect">
            <a:avLst/>
          </a:prstGeom>
          <a:effectLst>
            <a:innerShdw blurRad="63500" dist="50800" dir="16200000">
              <a:prstClr val="black">
                <a:alpha val="50000"/>
              </a:prstClr>
            </a:innerShdw>
          </a:effectLst>
        </p:spPr>
      </p:pic>
      <p:sp>
        <p:nvSpPr>
          <p:cNvPr id="2" name="Title 1">
            <a:extLst>
              <a:ext uri="{FF2B5EF4-FFF2-40B4-BE49-F238E27FC236}">
                <a16:creationId xmlns:a16="http://schemas.microsoft.com/office/drawing/2014/main" id="{DC23E6D3-CCFF-488D-9645-1E9401346E3D}"/>
              </a:ext>
            </a:extLst>
          </p:cNvPr>
          <p:cNvSpPr>
            <a:spLocks noGrp="1"/>
          </p:cNvSpPr>
          <p:nvPr>
            <p:ph type="title"/>
          </p:nvPr>
        </p:nvSpPr>
        <p:spPr>
          <a:xfrm>
            <a:off x="913795" y="609600"/>
            <a:ext cx="10353762" cy="970450"/>
          </a:xfrm>
        </p:spPr>
        <p:txBody>
          <a:bodyPr>
            <a:normAutofit/>
          </a:bodyPr>
          <a:lstStyle/>
          <a:p>
            <a:r>
              <a:rPr lang="en-GB" dirty="0"/>
              <a:t>What are the first steps?</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855774752"/>
              </p:ext>
            </p:extLst>
          </p:nvPr>
        </p:nvGraphicFramePr>
        <p:xfrm>
          <a:off x="913882" y="2445030"/>
          <a:ext cx="10353675" cy="38983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picture containing indoor, wall, object, floor&#10;&#10;Description generated with high confidence">
            <a:extLst>
              <a:ext uri="{FF2B5EF4-FFF2-40B4-BE49-F238E27FC236}">
                <a16:creationId xmlns:a16="http://schemas.microsoft.com/office/drawing/2014/main" id="{FC329864-AD36-4DF4-8D17-4D45D05C3F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209576" y="209577"/>
            <a:ext cx="2864184" cy="2445030"/>
          </a:xfrm>
          <a:prstGeom prst="rect">
            <a:avLst/>
          </a:prstGeom>
        </p:spPr>
      </p:pic>
      <p:pic>
        <p:nvPicPr>
          <p:cNvPr id="8" name="Picture 7" descr="A person wearing a costume&#10;&#10;Description generated with high confidence">
            <a:extLst>
              <a:ext uri="{FF2B5EF4-FFF2-40B4-BE49-F238E27FC236}">
                <a16:creationId xmlns:a16="http://schemas.microsoft.com/office/drawing/2014/main" id="{EE5A169C-70A2-4739-9D18-9444F51F7F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03026" y="1"/>
            <a:ext cx="2888974" cy="2888974"/>
          </a:xfrm>
          <a:prstGeom prst="rect">
            <a:avLst/>
          </a:prstGeom>
        </p:spPr>
      </p:pic>
    </p:spTree>
    <p:extLst>
      <p:ext uri="{BB962C8B-B14F-4D97-AF65-F5344CB8AC3E}">
        <p14:creationId xmlns:p14="http://schemas.microsoft.com/office/powerpoint/2010/main" val="2059258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5615" y="255943"/>
            <a:ext cx="10515600" cy="1325563"/>
          </a:xfrm>
        </p:spPr>
        <p:txBody>
          <a:bodyPr/>
          <a:lstStyle/>
          <a:p>
            <a:pPr algn="ctr"/>
            <a:r>
              <a:rPr lang="en-GB" dirty="0"/>
              <a:t>Questions</a:t>
            </a:r>
          </a:p>
        </p:txBody>
      </p:sp>
      <p:sp>
        <p:nvSpPr>
          <p:cNvPr id="5" name="TextBox 4"/>
          <p:cNvSpPr txBox="1"/>
          <p:nvPr/>
        </p:nvSpPr>
        <p:spPr>
          <a:xfrm>
            <a:off x="6974005" y="4189863"/>
            <a:ext cx="5691117" cy="2585323"/>
          </a:xfrm>
          <a:prstGeom prst="rect">
            <a:avLst/>
          </a:prstGeom>
          <a:noFill/>
        </p:spPr>
        <p:txBody>
          <a:bodyPr wrap="square" rtlCol="0">
            <a:spAutoFit/>
          </a:bodyPr>
          <a:lstStyle/>
          <a:p>
            <a:r>
              <a:rPr lang="en-GB" dirty="0">
                <a:hlinkClick r:id="rId2"/>
              </a:rPr>
              <a:t>Gwyn.Winfield@cbrneworld.com</a:t>
            </a:r>
            <a:endParaRPr lang="en-GB" dirty="0"/>
          </a:p>
          <a:p>
            <a:r>
              <a:rPr lang="en-GB" dirty="0"/>
              <a:t>	+44 1962 832532</a:t>
            </a:r>
          </a:p>
          <a:p>
            <a:endParaRPr lang="en-GB" dirty="0"/>
          </a:p>
          <a:p>
            <a:r>
              <a:rPr lang="en-GB" dirty="0"/>
              <a:t>12 years of copies of the magazine including many </a:t>
            </a:r>
          </a:p>
          <a:p>
            <a:r>
              <a:rPr lang="en-GB" dirty="0"/>
              <a:t>articles on everything featured here via </a:t>
            </a:r>
          </a:p>
          <a:p>
            <a:r>
              <a:rPr lang="en-GB" dirty="0"/>
              <a:t>a free subscription at </a:t>
            </a:r>
            <a:r>
              <a:rPr lang="en-GB" dirty="0">
                <a:hlinkClick r:id="rId3"/>
              </a:rPr>
              <a:t>www.cbrneworld.com</a:t>
            </a:r>
            <a:r>
              <a:rPr lang="en-GB" dirty="0"/>
              <a:t> </a:t>
            </a:r>
          </a:p>
          <a:p>
            <a:endParaRPr lang="en-GB" dirty="0"/>
          </a:p>
          <a:p>
            <a:r>
              <a:rPr lang="en-GB" dirty="0"/>
              <a:t>Thanks to Markus Binder &amp; Steve Sin at UMD, Nashville FD and UK Police</a:t>
            </a:r>
          </a:p>
        </p:txBody>
      </p:sp>
      <p:pic>
        <p:nvPicPr>
          <p:cNvPr id="6" name="Picture 14" descr="!cid_1041D87D-C91F-47CD-809B-775049527689@loc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185811" y="1791103"/>
            <a:ext cx="1576388" cy="2189162"/>
          </a:xfrm>
          <a:prstGeom prst="rect">
            <a:avLst/>
          </a:prstGeom>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3" descr="!cid_35F20457-C748-4AC3-828D-81596F98BF03@loc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9945166" y="1791103"/>
            <a:ext cx="1614487" cy="2189162"/>
          </a:xfrm>
          <a:prstGeom prst="rect">
            <a:avLst/>
          </a:prstGeom>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Box 7"/>
          <p:cNvSpPr txBox="1"/>
          <p:nvPr/>
        </p:nvSpPr>
        <p:spPr>
          <a:xfrm>
            <a:off x="8443415" y="1872889"/>
            <a:ext cx="1187355" cy="1569660"/>
          </a:xfrm>
          <a:prstGeom prst="rect">
            <a:avLst/>
          </a:prstGeom>
          <a:noFill/>
        </p:spPr>
        <p:txBody>
          <a:bodyPr wrap="square" rtlCol="0">
            <a:spAutoFit/>
          </a:bodyPr>
          <a:lstStyle/>
          <a:p>
            <a:r>
              <a:rPr lang="en-GB" sz="9600" dirty="0"/>
              <a:t>?</a:t>
            </a:r>
          </a:p>
        </p:txBody>
      </p:sp>
      <p:sp>
        <p:nvSpPr>
          <p:cNvPr id="9" name="Content Placeholder 8">
            <a:extLst>
              <a:ext uri="{FF2B5EF4-FFF2-40B4-BE49-F238E27FC236}">
                <a16:creationId xmlns:a16="http://schemas.microsoft.com/office/drawing/2014/main" id="{A7EB3D6B-C012-490A-9A66-B417B132AE77}"/>
              </a:ext>
            </a:extLst>
          </p:cNvPr>
          <p:cNvSpPr>
            <a:spLocks noGrp="1"/>
          </p:cNvSpPr>
          <p:nvPr>
            <p:ph idx="1"/>
          </p:nvPr>
        </p:nvSpPr>
        <p:spPr>
          <a:xfrm>
            <a:off x="2053619" y="780634"/>
            <a:ext cx="5824504" cy="2584178"/>
          </a:xfrm>
        </p:spPr>
        <p:txBody>
          <a:bodyPr/>
          <a:lstStyle/>
          <a:p>
            <a:endParaRPr lang="en-GB" dirty="0"/>
          </a:p>
        </p:txBody>
      </p:sp>
      <p:pic>
        <p:nvPicPr>
          <p:cNvPr id="1026" name="8079D04F-AF50-45F5-B1D0-0130F7B880BD" descr="8719178D-F876-4B2D-B64C-1A28D8A4DBFB">
            <a:extLst>
              <a:ext uri="{FF2B5EF4-FFF2-40B4-BE49-F238E27FC236}">
                <a16:creationId xmlns:a16="http://schemas.microsoft.com/office/drawing/2014/main" id="{3CC76636-A78D-4E9B-AE54-6D500F8CB8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2023"/>
            <a:ext cx="5871415" cy="4402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1ED9B172-00D9-4FBB-92E3-EFC833219853}"/>
              </a:ext>
            </a:extLst>
          </p:cNvPr>
          <p:cNvSpPr txBox="1"/>
          <p:nvPr/>
        </p:nvSpPr>
        <p:spPr>
          <a:xfrm>
            <a:off x="0" y="4414541"/>
            <a:ext cx="5871415" cy="2431435"/>
          </a:xfrm>
          <a:prstGeom prst="rect">
            <a:avLst/>
          </a:prstGeom>
          <a:solidFill>
            <a:schemeClr val="tx1"/>
          </a:solidFill>
        </p:spPr>
        <p:txBody>
          <a:bodyPr wrap="square" rtlCol="0">
            <a:spAutoFit/>
          </a:bodyPr>
          <a:lstStyle/>
          <a:p>
            <a:pPr algn="ctr"/>
            <a:r>
              <a:rPr lang="en-GB" sz="4400" dirty="0">
                <a:solidFill>
                  <a:schemeClr val="bg1"/>
                </a:solidFill>
              </a:rPr>
              <a:t>CBRNe Convergence</a:t>
            </a:r>
          </a:p>
          <a:p>
            <a:pPr algn="ctr"/>
            <a:r>
              <a:rPr lang="en-GB" sz="4800" dirty="0">
                <a:solidFill>
                  <a:schemeClr val="bg1"/>
                </a:solidFill>
              </a:rPr>
              <a:t>6-8 November, 2018</a:t>
            </a:r>
          </a:p>
          <a:p>
            <a:pPr algn="ctr"/>
            <a:r>
              <a:rPr lang="en-GB" sz="4000" dirty="0">
                <a:solidFill>
                  <a:schemeClr val="bg1"/>
                </a:solidFill>
              </a:rPr>
              <a:t>Rosen Plaza, Orlando, FL</a:t>
            </a:r>
          </a:p>
          <a:p>
            <a:pPr algn="ctr"/>
            <a:r>
              <a:rPr lang="en-GB" sz="2000" dirty="0">
                <a:solidFill>
                  <a:srgbClr val="FF0000"/>
                </a:solidFill>
              </a:rPr>
              <a:t>www.cbrneworld.com/cbrneconvergence2018 </a:t>
            </a:r>
          </a:p>
        </p:txBody>
      </p:sp>
    </p:spTree>
    <p:extLst>
      <p:ext uri="{BB962C8B-B14F-4D97-AF65-F5344CB8AC3E}">
        <p14:creationId xmlns:p14="http://schemas.microsoft.com/office/powerpoint/2010/main" val="3930209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79451" y="0"/>
            <a:ext cx="3909174" cy="1346662"/>
          </a:xfrm>
        </p:spPr>
        <p:txBody>
          <a:bodyPr>
            <a:normAutofit/>
          </a:bodyPr>
          <a:lstStyle/>
          <a:p>
            <a:pPr eaLnBrk="1" hangingPunct="1"/>
            <a:r>
              <a:rPr lang="en-GB" altLang="en-US" sz="4800" dirty="0"/>
              <a:t>Who am I?</a:t>
            </a:r>
          </a:p>
        </p:txBody>
      </p:sp>
      <p:sp>
        <p:nvSpPr>
          <p:cNvPr id="21507" name="Text Placeholder 3"/>
          <p:cNvSpPr>
            <a:spLocks noGrp="1"/>
          </p:cNvSpPr>
          <p:nvPr>
            <p:ph type="body" sz="half" idx="2"/>
          </p:nvPr>
        </p:nvSpPr>
        <p:spPr>
          <a:xfrm>
            <a:off x="1047404" y="1562793"/>
            <a:ext cx="4671752" cy="4954385"/>
          </a:xfrm>
        </p:spPr>
        <p:txBody>
          <a:bodyPr>
            <a:normAutofit/>
          </a:bodyPr>
          <a:lstStyle/>
          <a:p>
            <a:r>
              <a:rPr lang="en-GB" sz="2400" dirty="0"/>
              <a:t>Editorial Director at Falcon Communications</a:t>
            </a:r>
          </a:p>
          <a:p>
            <a:r>
              <a:rPr lang="en-GB" sz="2400" dirty="0"/>
              <a:t>16 years experience of writing on CBRN matters + 4 years prior on defence matters</a:t>
            </a:r>
          </a:p>
          <a:p>
            <a:r>
              <a:rPr lang="en-GB" sz="2400" dirty="0"/>
              <a:t>Presented to </a:t>
            </a:r>
            <a:r>
              <a:rPr lang="en-GB" sz="2400" dirty="0" err="1"/>
              <a:t>Nato</a:t>
            </a:r>
            <a:r>
              <a:rPr lang="en-GB" sz="2400" dirty="0"/>
              <a:t>, American Academy of Forensic Science, EDA, EC etc</a:t>
            </a:r>
          </a:p>
          <a:p>
            <a:r>
              <a:rPr lang="en-GB" sz="2400" dirty="0"/>
              <a:t>Written for many broadsheets as well as TV and radio.</a:t>
            </a:r>
          </a:p>
          <a:p>
            <a:r>
              <a:rPr lang="en-GB" sz="2400" dirty="0"/>
              <a:t>Author</a:t>
            </a:r>
          </a:p>
        </p:txBody>
      </p:sp>
      <p:pic>
        <p:nvPicPr>
          <p:cNvPr id="21508" name="Picture 3" descr="C:\Users\Gwyn\Desktop\Characters\Covers\Summer 2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560756">
            <a:off x="6487159" y="-7506"/>
            <a:ext cx="2723703" cy="3853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descr="C:\Users\Gwyn\Desktop\Characters\Covers\CBRNe Feb 2012 Co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80492">
            <a:off x="9014848" y="47702"/>
            <a:ext cx="2516855" cy="3565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5" descr="C:\Users\Gwyn\Desktop\Characters\Covers\CBRNe August 20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3306" y="1850494"/>
            <a:ext cx="2563813" cy="362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6" descr="C:\Users\Gwyn\Desktop\Characters\Covers\CBRNe June 2012 Cov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365977">
            <a:off x="6100189" y="3004863"/>
            <a:ext cx="2732538" cy="385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36238">
            <a:off x="9485203" y="3514378"/>
            <a:ext cx="2458015" cy="3476081"/>
          </a:xfrm>
          <a:prstGeom prst="rect">
            <a:avLst/>
          </a:prstGeom>
        </p:spPr>
      </p:pic>
    </p:spTree>
    <p:extLst>
      <p:ext uri="{BB962C8B-B14F-4D97-AF65-F5344CB8AC3E}">
        <p14:creationId xmlns:p14="http://schemas.microsoft.com/office/powerpoint/2010/main" val="2229094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Gwyn\Desktop\Space Cards\cbrene-explosivecolou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9313" y="126206"/>
            <a:ext cx="1782762" cy="170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4" descr="C:\Users\Gwyn\Desktop\Space Cards\cbrne-chemicalcolou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7219" y="1328740"/>
            <a:ext cx="1427162"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C:\Users\Gwyn\Desktop\Space Cards\cbrne-radcolou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7720" y="2006600"/>
            <a:ext cx="17430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6" descr="C:\Users\Gwyn\Desktop\Space Cards\cbrne-radcolour2 cop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5384" y="3088483"/>
            <a:ext cx="1822450"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
          <p:cNvSpPr>
            <a:spLocks noGrp="1"/>
          </p:cNvSpPr>
          <p:nvPr>
            <p:ph type="title"/>
          </p:nvPr>
        </p:nvSpPr>
        <p:spPr>
          <a:xfrm>
            <a:off x="2470152" y="313593"/>
            <a:ext cx="7315200" cy="1154113"/>
          </a:xfrm>
        </p:spPr>
        <p:txBody>
          <a:bodyPr>
            <a:normAutofit/>
          </a:bodyPr>
          <a:lstStyle/>
          <a:p>
            <a:pPr eaLnBrk="1" hangingPunct="1"/>
            <a:r>
              <a:rPr lang="en-GB" altLang="en-US" sz="4800" dirty="0"/>
              <a:t>CBRNe World </a:t>
            </a:r>
          </a:p>
        </p:txBody>
      </p:sp>
      <p:sp>
        <p:nvSpPr>
          <p:cNvPr id="3" name="Content Placeholder 2"/>
          <p:cNvSpPr>
            <a:spLocks noGrp="1"/>
          </p:cNvSpPr>
          <p:nvPr>
            <p:ph idx="1"/>
          </p:nvPr>
        </p:nvSpPr>
        <p:spPr>
          <a:xfrm>
            <a:off x="2424112" y="1491916"/>
            <a:ext cx="6042397" cy="5181599"/>
          </a:xfrm>
        </p:spPr>
        <p:txBody>
          <a:bodyPr rtlCol="0">
            <a:normAutofit fontScale="92500" lnSpcReduction="10000"/>
          </a:bodyPr>
          <a:lstStyle/>
          <a:p>
            <a:pPr>
              <a:defRPr/>
            </a:pPr>
            <a:r>
              <a:rPr lang="en-GB" dirty="0"/>
              <a:t>CBRNe World – published six times a year, 50,000 readers worldwide. </a:t>
            </a:r>
          </a:p>
          <a:p>
            <a:pPr>
              <a:defRPr/>
            </a:pPr>
            <a:r>
              <a:rPr lang="en-GB" dirty="0"/>
              <a:t>Established in 2006 – first people to de-capitalise the ‘E.’ Came from same team that started NBC International in 2003.</a:t>
            </a:r>
          </a:p>
          <a:p>
            <a:pPr>
              <a:defRPr/>
            </a:pPr>
            <a:r>
              <a:rPr lang="en-GB" dirty="0"/>
              <a:t>CBRNe World – The information exchange for the CBRNE community – military, civilian, scientific, academic and other government departments (Health, Environment </a:t>
            </a:r>
            <a:r>
              <a:rPr lang="en-GB" dirty="0" err="1"/>
              <a:t>etc</a:t>
            </a:r>
            <a:r>
              <a:rPr lang="en-GB" dirty="0"/>
              <a:t>). </a:t>
            </a:r>
          </a:p>
          <a:p>
            <a:pPr>
              <a:defRPr/>
            </a:pPr>
            <a:r>
              <a:rPr lang="en-GB" dirty="0"/>
              <a:t>Covers every aspect of CBRNE for every type of individual – responder, scientist, military, academic, policy maker etc. </a:t>
            </a:r>
          </a:p>
          <a:p>
            <a:pPr>
              <a:defRPr/>
            </a:pPr>
            <a:r>
              <a:rPr lang="en-GB" dirty="0"/>
              <a:t>Routinely Google ranked #1 for CBRNe (we fight it out with Wikipedia!) – </a:t>
            </a:r>
            <a:r>
              <a:rPr lang="en-GB" dirty="0">
                <a:hlinkClick r:id="rId6"/>
              </a:rPr>
              <a:t>www.cbrneworld.com</a:t>
            </a:r>
            <a:r>
              <a:rPr lang="en-GB" dirty="0"/>
              <a:t> – and have the largest CBRN following on Twitter (#</a:t>
            </a:r>
            <a:r>
              <a:rPr lang="en-GB" dirty="0" err="1"/>
              <a:t>cbrneworld</a:t>
            </a:r>
            <a:r>
              <a:rPr lang="en-GB" dirty="0"/>
              <a:t>) and also Linked In. </a:t>
            </a:r>
          </a:p>
          <a:p>
            <a:pPr>
              <a:defRPr/>
            </a:pPr>
            <a:endParaRPr lang="en-GB" dirty="0"/>
          </a:p>
        </p:txBody>
      </p:sp>
      <p:pic>
        <p:nvPicPr>
          <p:cNvPr id="19464" name="Picture 3" descr="C:\Users\Gwyn\Desktop\Space Cards\cbrne-biocolou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77834" y="4223172"/>
            <a:ext cx="15113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2" descr="C:\Users\Stephen\Desktop\Falcon\falcon_log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500188"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143549" y="1470988"/>
            <a:ext cx="2757250" cy="2067938"/>
          </a:xfrm>
          <a:prstGeom prst="rect">
            <a:avLst/>
          </a:prstGeom>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6616" y="4046706"/>
            <a:ext cx="2081720" cy="2081720"/>
          </a:xfrm>
          <a:prstGeom prst="rect">
            <a:avLst/>
          </a:prstGeom>
        </p:spPr>
      </p:pic>
    </p:spTree>
    <p:extLst>
      <p:ext uri="{BB962C8B-B14F-4D97-AF65-F5344CB8AC3E}">
        <p14:creationId xmlns:p14="http://schemas.microsoft.com/office/powerpoint/2010/main" val="2953479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lane flying in the air&#10;&#10;Description generated with high confidence">
            <a:extLst>
              <a:ext uri="{FF2B5EF4-FFF2-40B4-BE49-F238E27FC236}">
                <a16:creationId xmlns:a16="http://schemas.microsoft.com/office/drawing/2014/main" id="{346D047F-52C8-4BF9-8595-E8A8BCF8E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8199" y="0"/>
            <a:ext cx="4515388" cy="4244454"/>
          </a:xfrm>
          <a:prstGeom prst="rect">
            <a:avLst/>
          </a:prstGeom>
        </p:spPr>
      </p:pic>
      <p:sp>
        <p:nvSpPr>
          <p:cNvPr id="2" name="Title 1">
            <a:extLst>
              <a:ext uri="{FF2B5EF4-FFF2-40B4-BE49-F238E27FC236}">
                <a16:creationId xmlns:a16="http://schemas.microsoft.com/office/drawing/2014/main" id="{99D37018-4BA9-488A-84DE-D64E71E10467}"/>
              </a:ext>
            </a:extLst>
          </p:cNvPr>
          <p:cNvSpPr>
            <a:spLocks noGrp="1"/>
          </p:cNvSpPr>
          <p:nvPr>
            <p:ph type="title"/>
          </p:nvPr>
        </p:nvSpPr>
        <p:spPr>
          <a:xfrm>
            <a:off x="913795" y="609600"/>
            <a:ext cx="7329453" cy="970450"/>
          </a:xfrm>
        </p:spPr>
        <p:txBody>
          <a:bodyPr/>
          <a:lstStyle/>
          <a:p>
            <a:r>
              <a:rPr lang="en-GB" dirty="0"/>
              <a:t>What is the ‘grey’ threat?</a:t>
            </a:r>
          </a:p>
        </p:txBody>
      </p:sp>
      <p:sp>
        <p:nvSpPr>
          <p:cNvPr id="3" name="Content Placeholder 2">
            <a:extLst>
              <a:ext uri="{FF2B5EF4-FFF2-40B4-BE49-F238E27FC236}">
                <a16:creationId xmlns:a16="http://schemas.microsoft.com/office/drawing/2014/main" id="{914C0B0D-85A3-4AEF-A3A7-2A1AAB0D54F0}"/>
              </a:ext>
            </a:extLst>
          </p:cNvPr>
          <p:cNvSpPr>
            <a:spLocks noGrp="1"/>
          </p:cNvSpPr>
          <p:nvPr>
            <p:ph idx="1"/>
          </p:nvPr>
        </p:nvSpPr>
        <p:spPr>
          <a:xfrm>
            <a:off x="913795" y="1732449"/>
            <a:ext cx="6647065" cy="4058751"/>
          </a:xfrm>
        </p:spPr>
        <p:txBody>
          <a:bodyPr/>
          <a:lstStyle/>
          <a:p>
            <a:r>
              <a:rPr lang="en-GB" sz="2400" dirty="0"/>
              <a:t>Comes from USAF 1995 report on Assessing the Next Generation Fighters… what isn’t currently a threat, but could be in the hand of ‘bad actors.’</a:t>
            </a:r>
          </a:p>
          <a:p>
            <a:r>
              <a:rPr lang="en-GB" sz="2400" dirty="0"/>
              <a:t>Winfield’s CBRN definition: Agents and actors that don’t constitute a traditional threat, but are likely to become one. </a:t>
            </a:r>
          </a:p>
          <a:p>
            <a:endParaRPr lang="en-GB" dirty="0"/>
          </a:p>
        </p:txBody>
      </p:sp>
      <p:pic>
        <p:nvPicPr>
          <p:cNvPr id="5" name="Picture 4" descr="A fighter jet flying through the air on a cloudy day&#10;&#10;Description generated with very high confidence">
            <a:extLst>
              <a:ext uri="{FF2B5EF4-FFF2-40B4-BE49-F238E27FC236}">
                <a16:creationId xmlns:a16="http://schemas.microsoft.com/office/drawing/2014/main" id="{1C5D9AAD-8A0F-45A5-B673-C45B7FF5F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8072" y="3429001"/>
            <a:ext cx="4513928" cy="3429000"/>
          </a:xfrm>
          <a:prstGeom prst="rect">
            <a:avLst/>
          </a:prstGeom>
        </p:spPr>
      </p:pic>
    </p:spTree>
    <p:extLst>
      <p:ext uri="{BB962C8B-B14F-4D97-AF65-F5344CB8AC3E}">
        <p14:creationId xmlns:p14="http://schemas.microsoft.com/office/powerpoint/2010/main" val="2808029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47" y="581575"/>
            <a:ext cx="10353762" cy="970450"/>
          </a:xfrm>
        </p:spPr>
        <p:txBody>
          <a:bodyPr/>
          <a:lstStyle/>
          <a:p>
            <a:r>
              <a:rPr lang="en-GB" dirty="0"/>
              <a:t>What is in a name??</a:t>
            </a:r>
          </a:p>
        </p:txBody>
      </p:sp>
      <p:sp>
        <p:nvSpPr>
          <p:cNvPr id="3" name="Content Placeholder 2"/>
          <p:cNvSpPr>
            <a:spLocks noGrp="1"/>
          </p:cNvSpPr>
          <p:nvPr>
            <p:ph idx="1"/>
          </p:nvPr>
        </p:nvSpPr>
        <p:spPr>
          <a:xfrm>
            <a:off x="838200" y="1825625"/>
            <a:ext cx="7407442" cy="1013828"/>
          </a:xfrm>
        </p:spPr>
        <p:txBody>
          <a:bodyPr>
            <a:normAutofit/>
          </a:bodyPr>
          <a:lstStyle/>
          <a:p>
            <a:pPr>
              <a:buFont typeface="Arial" panose="020B0604020202020204" pitchFamily="34" charset="0"/>
              <a:buChar char="•"/>
            </a:pPr>
            <a:r>
              <a:rPr lang="en-GB" sz="2400" dirty="0">
                <a:solidFill>
                  <a:schemeClr val="tx1"/>
                </a:solidFill>
              </a:rPr>
              <a:t>Before CBRN, there was NBC and before that ABC, and in the beginning was chemical defence</a:t>
            </a:r>
          </a:p>
        </p:txBody>
      </p:sp>
      <p:sp>
        <p:nvSpPr>
          <p:cNvPr id="5" name="Content Placeholder 2"/>
          <p:cNvSpPr txBox="1">
            <a:spLocks/>
          </p:cNvSpPr>
          <p:nvPr/>
        </p:nvSpPr>
        <p:spPr>
          <a:xfrm>
            <a:off x="838200" y="2768645"/>
            <a:ext cx="7407442" cy="132070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Traditionally it is chemical, biological, radiological and nuclear weapons… </a:t>
            </a:r>
          </a:p>
          <a:p>
            <a:r>
              <a:rPr lang="en-GB" dirty="0"/>
              <a:t>More recently it came to include toxic industrial chemicals, in whatever form they are released</a:t>
            </a:r>
          </a:p>
        </p:txBody>
      </p:sp>
      <p:sp>
        <p:nvSpPr>
          <p:cNvPr id="7" name="Content Placeholder 2"/>
          <p:cNvSpPr txBox="1">
            <a:spLocks/>
          </p:cNvSpPr>
          <p:nvPr/>
        </p:nvSpPr>
        <p:spPr>
          <a:xfrm>
            <a:off x="838200" y="4160162"/>
            <a:ext cx="7407442" cy="193131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There’s nothing to say that it has to conform – the whole concept is to be different. </a:t>
            </a:r>
          </a:p>
          <a:p>
            <a:r>
              <a:rPr lang="en-GB" dirty="0"/>
              <a:t>Does it need a ‘bang’ or a mass body count? Many dispersal methods require no explosion and the onset of symptoms can range from hours to years</a:t>
            </a:r>
          </a:p>
        </p:txBody>
      </p:sp>
      <p:sp>
        <p:nvSpPr>
          <p:cNvPr id="9" name="TextBox 8"/>
          <p:cNvSpPr txBox="1"/>
          <p:nvPr/>
        </p:nvSpPr>
        <p:spPr>
          <a:xfrm>
            <a:off x="838200" y="5931456"/>
            <a:ext cx="6367818"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It doesn’t even need to be a weapon</a:t>
            </a:r>
          </a:p>
        </p:txBody>
      </p:sp>
      <p:pic>
        <p:nvPicPr>
          <p:cNvPr id="12" name="Picture 11" descr="A picture containing text, book&#10;&#10;Description generated with very high confidence">
            <a:extLst>
              <a:ext uri="{FF2B5EF4-FFF2-40B4-BE49-F238E27FC236}">
                <a16:creationId xmlns:a16="http://schemas.microsoft.com/office/drawing/2014/main" id="{881C7E34-B791-48A5-867E-72EE48574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0550" y="195072"/>
            <a:ext cx="3981450" cy="666292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8275" y="581575"/>
            <a:ext cx="9315450" cy="5943600"/>
          </a:xfrm>
          <a:prstGeom prst="rect">
            <a:avLst/>
          </a:prstGeom>
        </p:spPr>
      </p:pic>
    </p:spTree>
    <p:extLst>
      <p:ext uri="{BB962C8B-B14F-4D97-AF65-F5344CB8AC3E}">
        <p14:creationId xmlns:p14="http://schemas.microsoft.com/office/powerpoint/2010/main" val="136844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584B-F738-4915-B22C-AEF987F0733D}"/>
              </a:ext>
            </a:extLst>
          </p:cNvPr>
          <p:cNvSpPr>
            <a:spLocks noGrp="1"/>
          </p:cNvSpPr>
          <p:nvPr>
            <p:ph type="title"/>
          </p:nvPr>
        </p:nvSpPr>
        <p:spPr/>
        <p:txBody>
          <a:bodyPr/>
          <a:lstStyle/>
          <a:p>
            <a:r>
              <a:rPr lang="en-GB" dirty="0"/>
              <a:t>Terrorist CBRN Requirements chain</a:t>
            </a:r>
          </a:p>
        </p:txBody>
      </p:sp>
      <p:cxnSp>
        <p:nvCxnSpPr>
          <p:cNvPr id="5" name="Straight Arrow Connector 4">
            <a:extLst>
              <a:ext uri="{FF2B5EF4-FFF2-40B4-BE49-F238E27FC236}">
                <a16:creationId xmlns:a16="http://schemas.microsoft.com/office/drawing/2014/main" id="{6A6E50CA-6FBA-4A37-8B01-DB887822E8EE}"/>
              </a:ext>
            </a:extLst>
          </p:cNvPr>
          <p:cNvCxnSpPr/>
          <p:nvPr/>
        </p:nvCxnSpPr>
        <p:spPr>
          <a:xfrm>
            <a:off x="913795" y="2906973"/>
            <a:ext cx="978605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9F5D0F9-8C0A-4D75-AE34-613A4190A6BD}"/>
              </a:ext>
            </a:extLst>
          </p:cNvPr>
          <p:cNvPicPr>
            <a:picLocks noChangeAspect="1"/>
          </p:cNvPicPr>
          <p:nvPr/>
        </p:nvPicPr>
        <p:blipFill>
          <a:blip r:embed="rId3"/>
          <a:stretch>
            <a:fillRect/>
          </a:stretch>
        </p:blipFill>
        <p:spPr>
          <a:xfrm>
            <a:off x="433715" y="1457324"/>
            <a:ext cx="739546" cy="1228725"/>
          </a:xfrm>
          <a:prstGeom prst="rect">
            <a:avLst/>
          </a:prstGeom>
        </p:spPr>
      </p:pic>
      <p:pic>
        <p:nvPicPr>
          <p:cNvPr id="10" name="Picture 9">
            <a:extLst>
              <a:ext uri="{FF2B5EF4-FFF2-40B4-BE49-F238E27FC236}">
                <a16:creationId xmlns:a16="http://schemas.microsoft.com/office/drawing/2014/main" id="{F73A5340-7C0F-4758-878A-E512E6AF835C}"/>
              </a:ext>
            </a:extLst>
          </p:cNvPr>
          <p:cNvPicPr>
            <a:picLocks noChangeAspect="1"/>
          </p:cNvPicPr>
          <p:nvPr/>
        </p:nvPicPr>
        <p:blipFill>
          <a:blip r:embed="rId4"/>
          <a:stretch>
            <a:fillRect/>
          </a:stretch>
        </p:blipFill>
        <p:spPr>
          <a:xfrm>
            <a:off x="10190521" y="1533168"/>
            <a:ext cx="1077036" cy="1077036"/>
          </a:xfrm>
          <a:prstGeom prst="rect">
            <a:avLst/>
          </a:prstGeom>
        </p:spPr>
      </p:pic>
      <p:sp>
        <p:nvSpPr>
          <p:cNvPr id="11" name="TextBox 10">
            <a:extLst>
              <a:ext uri="{FF2B5EF4-FFF2-40B4-BE49-F238E27FC236}">
                <a16:creationId xmlns:a16="http://schemas.microsoft.com/office/drawing/2014/main" id="{E658D2E6-F752-4468-95C1-A677B340BA33}"/>
              </a:ext>
            </a:extLst>
          </p:cNvPr>
          <p:cNvSpPr txBox="1"/>
          <p:nvPr/>
        </p:nvSpPr>
        <p:spPr>
          <a:xfrm>
            <a:off x="382136" y="3521122"/>
            <a:ext cx="1446663" cy="369332"/>
          </a:xfrm>
          <a:prstGeom prst="rect">
            <a:avLst/>
          </a:prstGeom>
          <a:noFill/>
        </p:spPr>
        <p:txBody>
          <a:bodyPr wrap="square" rtlCol="0">
            <a:spAutoFit/>
          </a:bodyPr>
          <a:lstStyle/>
          <a:p>
            <a:r>
              <a:rPr lang="en-GB" dirty="0"/>
              <a:t>Idea</a:t>
            </a:r>
          </a:p>
        </p:txBody>
      </p:sp>
      <p:sp>
        <p:nvSpPr>
          <p:cNvPr id="12" name="TextBox 11">
            <a:extLst>
              <a:ext uri="{FF2B5EF4-FFF2-40B4-BE49-F238E27FC236}">
                <a16:creationId xmlns:a16="http://schemas.microsoft.com/office/drawing/2014/main" id="{764BD060-0E8D-4B39-9324-41427D56EF61}"/>
              </a:ext>
            </a:extLst>
          </p:cNvPr>
          <p:cNvSpPr txBox="1"/>
          <p:nvPr/>
        </p:nvSpPr>
        <p:spPr>
          <a:xfrm>
            <a:off x="1173261" y="3521122"/>
            <a:ext cx="1446663" cy="369332"/>
          </a:xfrm>
          <a:prstGeom prst="rect">
            <a:avLst/>
          </a:prstGeom>
          <a:noFill/>
        </p:spPr>
        <p:txBody>
          <a:bodyPr wrap="square" rtlCol="0">
            <a:spAutoFit/>
          </a:bodyPr>
          <a:lstStyle/>
          <a:p>
            <a:r>
              <a:rPr lang="en-GB" dirty="0"/>
              <a:t>Research</a:t>
            </a:r>
          </a:p>
        </p:txBody>
      </p:sp>
      <p:sp>
        <p:nvSpPr>
          <p:cNvPr id="13" name="TextBox 12">
            <a:extLst>
              <a:ext uri="{FF2B5EF4-FFF2-40B4-BE49-F238E27FC236}">
                <a16:creationId xmlns:a16="http://schemas.microsoft.com/office/drawing/2014/main" id="{72DD8918-5E9C-4E94-BB77-6E0949B64DBF}"/>
              </a:ext>
            </a:extLst>
          </p:cNvPr>
          <p:cNvSpPr txBox="1"/>
          <p:nvPr/>
        </p:nvSpPr>
        <p:spPr>
          <a:xfrm>
            <a:off x="2524267" y="3521122"/>
            <a:ext cx="1665596" cy="369332"/>
          </a:xfrm>
          <a:prstGeom prst="rect">
            <a:avLst/>
          </a:prstGeom>
          <a:noFill/>
        </p:spPr>
        <p:txBody>
          <a:bodyPr wrap="square" rtlCol="0">
            <a:spAutoFit/>
          </a:bodyPr>
          <a:lstStyle/>
          <a:p>
            <a:r>
              <a:rPr lang="en-GB" dirty="0"/>
              <a:t>Agent creation</a:t>
            </a:r>
          </a:p>
        </p:txBody>
      </p:sp>
      <p:sp>
        <p:nvSpPr>
          <p:cNvPr id="14" name="TextBox 13">
            <a:extLst>
              <a:ext uri="{FF2B5EF4-FFF2-40B4-BE49-F238E27FC236}">
                <a16:creationId xmlns:a16="http://schemas.microsoft.com/office/drawing/2014/main" id="{7C1AFDD1-6DA7-4C1D-A59C-732D64486011}"/>
              </a:ext>
            </a:extLst>
          </p:cNvPr>
          <p:cNvSpPr txBox="1"/>
          <p:nvPr/>
        </p:nvSpPr>
        <p:spPr>
          <a:xfrm>
            <a:off x="4425079" y="3521122"/>
            <a:ext cx="2030311" cy="369332"/>
          </a:xfrm>
          <a:prstGeom prst="rect">
            <a:avLst/>
          </a:prstGeom>
          <a:noFill/>
        </p:spPr>
        <p:txBody>
          <a:bodyPr wrap="square" rtlCol="0">
            <a:spAutoFit/>
          </a:bodyPr>
          <a:lstStyle/>
          <a:p>
            <a:r>
              <a:rPr lang="en-GB" dirty="0"/>
              <a:t>Device creation</a:t>
            </a:r>
          </a:p>
        </p:txBody>
      </p:sp>
      <p:sp>
        <p:nvSpPr>
          <p:cNvPr id="15" name="TextBox 14">
            <a:extLst>
              <a:ext uri="{FF2B5EF4-FFF2-40B4-BE49-F238E27FC236}">
                <a16:creationId xmlns:a16="http://schemas.microsoft.com/office/drawing/2014/main" id="{40A6D7DD-8A6C-4E3C-ACB5-3AB14FDABA9A}"/>
              </a:ext>
            </a:extLst>
          </p:cNvPr>
          <p:cNvSpPr txBox="1"/>
          <p:nvPr/>
        </p:nvSpPr>
        <p:spPr>
          <a:xfrm>
            <a:off x="6269801" y="3521122"/>
            <a:ext cx="2030311" cy="646331"/>
          </a:xfrm>
          <a:prstGeom prst="rect">
            <a:avLst/>
          </a:prstGeom>
          <a:noFill/>
        </p:spPr>
        <p:txBody>
          <a:bodyPr wrap="square" rtlCol="0">
            <a:spAutoFit/>
          </a:bodyPr>
          <a:lstStyle/>
          <a:p>
            <a:r>
              <a:rPr lang="en-GB" dirty="0"/>
              <a:t>Testing and Evaluation</a:t>
            </a:r>
          </a:p>
        </p:txBody>
      </p:sp>
      <p:sp>
        <p:nvSpPr>
          <p:cNvPr id="16" name="TextBox 15">
            <a:extLst>
              <a:ext uri="{FF2B5EF4-FFF2-40B4-BE49-F238E27FC236}">
                <a16:creationId xmlns:a16="http://schemas.microsoft.com/office/drawing/2014/main" id="{8C92D37E-8092-47AA-8AC5-EA00390320B2}"/>
              </a:ext>
            </a:extLst>
          </p:cNvPr>
          <p:cNvSpPr txBox="1"/>
          <p:nvPr/>
        </p:nvSpPr>
        <p:spPr>
          <a:xfrm>
            <a:off x="7615709" y="3521121"/>
            <a:ext cx="2030311" cy="369332"/>
          </a:xfrm>
          <a:prstGeom prst="rect">
            <a:avLst/>
          </a:prstGeom>
          <a:noFill/>
        </p:spPr>
        <p:txBody>
          <a:bodyPr wrap="square" rtlCol="0">
            <a:spAutoFit/>
          </a:bodyPr>
          <a:lstStyle/>
          <a:p>
            <a:r>
              <a:rPr lang="en-GB" dirty="0"/>
              <a:t>Emplacement </a:t>
            </a:r>
          </a:p>
        </p:txBody>
      </p:sp>
      <p:sp>
        <p:nvSpPr>
          <p:cNvPr id="17" name="TextBox 16">
            <a:extLst>
              <a:ext uri="{FF2B5EF4-FFF2-40B4-BE49-F238E27FC236}">
                <a16:creationId xmlns:a16="http://schemas.microsoft.com/office/drawing/2014/main" id="{C36AD10E-B3E9-44B9-9378-154DE024B2DB}"/>
              </a:ext>
            </a:extLst>
          </p:cNvPr>
          <p:cNvSpPr txBox="1"/>
          <p:nvPr/>
        </p:nvSpPr>
        <p:spPr>
          <a:xfrm>
            <a:off x="9420864" y="3474955"/>
            <a:ext cx="2030311" cy="646331"/>
          </a:xfrm>
          <a:prstGeom prst="rect">
            <a:avLst/>
          </a:prstGeom>
          <a:noFill/>
        </p:spPr>
        <p:txBody>
          <a:bodyPr wrap="square" rtlCol="0">
            <a:spAutoFit/>
          </a:bodyPr>
          <a:lstStyle/>
          <a:p>
            <a:r>
              <a:rPr lang="en-GB" dirty="0"/>
              <a:t>Dissemination/	detonation </a:t>
            </a:r>
          </a:p>
        </p:txBody>
      </p:sp>
      <p:cxnSp>
        <p:nvCxnSpPr>
          <p:cNvPr id="19" name="Straight Arrow Connector 18">
            <a:extLst>
              <a:ext uri="{FF2B5EF4-FFF2-40B4-BE49-F238E27FC236}">
                <a16:creationId xmlns:a16="http://schemas.microsoft.com/office/drawing/2014/main" id="{6EEE8122-5B48-4FEE-ABD2-73E91E983486}"/>
              </a:ext>
            </a:extLst>
          </p:cNvPr>
          <p:cNvCxnSpPr>
            <a:cxnSpLocks/>
          </p:cNvCxnSpPr>
          <p:nvPr/>
        </p:nvCxnSpPr>
        <p:spPr>
          <a:xfrm flipV="1">
            <a:off x="555587" y="2982818"/>
            <a:ext cx="358208" cy="4504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A6CA4AB-C5E2-4B7D-B782-BDCE548264F0}"/>
              </a:ext>
            </a:extLst>
          </p:cNvPr>
          <p:cNvCxnSpPr>
            <a:cxnSpLocks/>
          </p:cNvCxnSpPr>
          <p:nvPr/>
        </p:nvCxnSpPr>
        <p:spPr>
          <a:xfrm flipV="1">
            <a:off x="1538384" y="2906973"/>
            <a:ext cx="246403" cy="6141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5074407-C566-4349-A8AC-706EC2E4293C}"/>
              </a:ext>
            </a:extLst>
          </p:cNvPr>
          <p:cNvCxnSpPr>
            <a:cxnSpLocks/>
          </p:cNvCxnSpPr>
          <p:nvPr/>
        </p:nvCxnSpPr>
        <p:spPr>
          <a:xfrm flipV="1">
            <a:off x="3177961" y="2906973"/>
            <a:ext cx="233088" cy="6141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56D03E1-AE1D-49CA-8CFE-932A59059B05}"/>
              </a:ext>
            </a:extLst>
          </p:cNvPr>
          <p:cNvCxnSpPr>
            <a:cxnSpLocks/>
          </p:cNvCxnSpPr>
          <p:nvPr/>
        </p:nvCxnSpPr>
        <p:spPr>
          <a:xfrm flipV="1">
            <a:off x="5104263" y="2955582"/>
            <a:ext cx="324922" cy="5655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470D0BD-C15A-4F92-AF2A-E5296E2A14B7}"/>
              </a:ext>
            </a:extLst>
          </p:cNvPr>
          <p:cNvCxnSpPr>
            <a:cxnSpLocks/>
          </p:cNvCxnSpPr>
          <p:nvPr/>
        </p:nvCxnSpPr>
        <p:spPr>
          <a:xfrm flipV="1">
            <a:off x="6876343" y="2967369"/>
            <a:ext cx="425160" cy="5537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D8706F6-CA72-4487-B714-812681FAB51F}"/>
              </a:ext>
            </a:extLst>
          </p:cNvPr>
          <p:cNvCxnSpPr>
            <a:cxnSpLocks/>
            <a:stCxn id="16" idx="0"/>
          </p:cNvCxnSpPr>
          <p:nvPr/>
        </p:nvCxnSpPr>
        <p:spPr>
          <a:xfrm flipV="1">
            <a:off x="8630865" y="3001439"/>
            <a:ext cx="969103" cy="519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6B50E9F-B56D-4B9F-98B1-432618D9F37B}"/>
              </a:ext>
            </a:extLst>
          </p:cNvPr>
          <p:cNvCxnSpPr>
            <a:cxnSpLocks/>
          </p:cNvCxnSpPr>
          <p:nvPr/>
        </p:nvCxnSpPr>
        <p:spPr>
          <a:xfrm flipV="1">
            <a:off x="10190521" y="2987257"/>
            <a:ext cx="179104" cy="487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Left Brace 33">
            <a:extLst>
              <a:ext uri="{FF2B5EF4-FFF2-40B4-BE49-F238E27FC236}">
                <a16:creationId xmlns:a16="http://schemas.microsoft.com/office/drawing/2014/main" id="{3B289837-CB8F-4D72-8767-F29AC438F71B}"/>
              </a:ext>
            </a:extLst>
          </p:cNvPr>
          <p:cNvSpPr/>
          <p:nvPr/>
        </p:nvSpPr>
        <p:spPr>
          <a:xfrm rot="16200000">
            <a:off x="5017104" y="2220204"/>
            <a:ext cx="337149" cy="4231648"/>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TextBox 34">
            <a:extLst>
              <a:ext uri="{FF2B5EF4-FFF2-40B4-BE49-F238E27FC236}">
                <a16:creationId xmlns:a16="http://schemas.microsoft.com/office/drawing/2014/main" id="{19E3F364-5073-405E-968E-36F84C50AEFA}"/>
              </a:ext>
            </a:extLst>
          </p:cNvPr>
          <p:cNvSpPr txBox="1"/>
          <p:nvPr/>
        </p:nvSpPr>
        <p:spPr>
          <a:xfrm>
            <a:off x="4039435" y="4629118"/>
            <a:ext cx="3534770" cy="369332"/>
          </a:xfrm>
          <a:prstGeom prst="rect">
            <a:avLst/>
          </a:prstGeom>
          <a:noFill/>
        </p:spPr>
        <p:txBody>
          <a:bodyPr wrap="square" rtlCol="0">
            <a:spAutoFit/>
          </a:bodyPr>
          <a:lstStyle/>
          <a:p>
            <a:r>
              <a:rPr lang="en-GB" dirty="0"/>
              <a:t>Technical challenges</a:t>
            </a:r>
          </a:p>
        </p:txBody>
      </p:sp>
      <p:sp>
        <p:nvSpPr>
          <p:cNvPr id="3" name="TextBox 2">
            <a:extLst>
              <a:ext uri="{FF2B5EF4-FFF2-40B4-BE49-F238E27FC236}">
                <a16:creationId xmlns:a16="http://schemas.microsoft.com/office/drawing/2014/main" id="{503A20F1-06BD-4D23-AE1E-62752EF11BDF}"/>
              </a:ext>
            </a:extLst>
          </p:cNvPr>
          <p:cNvSpPr txBox="1"/>
          <p:nvPr/>
        </p:nvSpPr>
        <p:spPr>
          <a:xfrm>
            <a:off x="1280408" y="1633461"/>
            <a:ext cx="2157274" cy="307777"/>
          </a:xfrm>
          <a:prstGeom prst="rect">
            <a:avLst/>
          </a:prstGeom>
          <a:noFill/>
        </p:spPr>
        <p:txBody>
          <a:bodyPr wrap="square" rtlCol="0">
            <a:spAutoFit/>
          </a:bodyPr>
          <a:lstStyle/>
          <a:p>
            <a:r>
              <a:rPr lang="en-GB" sz="1400" dirty="0"/>
              <a:t>Chance of detection</a:t>
            </a:r>
          </a:p>
        </p:txBody>
      </p:sp>
      <p:sp>
        <p:nvSpPr>
          <p:cNvPr id="4" name="Flowchart: Connector 3">
            <a:extLst>
              <a:ext uri="{FF2B5EF4-FFF2-40B4-BE49-F238E27FC236}">
                <a16:creationId xmlns:a16="http://schemas.microsoft.com/office/drawing/2014/main" id="{CAACBBD9-E0A8-4BB8-A26F-F88C047A8200}"/>
              </a:ext>
            </a:extLst>
          </p:cNvPr>
          <p:cNvSpPr/>
          <p:nvPr/>
        </p:nvSpPr>
        <p:spPr>
          <a:xfrm>
            <a:off x="1896592" y="1916976"/>
            <a:ext cx="221942" cy="223450"/>
          </a:xfrm>
          <a:prstGeom prst="flowChartConnector">
            <a:avLst/>
          </a:prstGeom>
          <a:solidFill>
            <a:srgbClr val="FF00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6" name="Right Brace 5">
            <a:extLst>
              <a:ext uri="{FF2B5EF4-FFF2-40B4-BE49-F238E27FC236}">
                <a16:creationId xmlns:a16="http://schemas.microsoft.com/office/drawing/2014/main" id="{3C5B12FF-8A43-443C-BE17-612B10D7A676}"/>
              </a:ext>
            </a:extLst>
          </p:cNvPr>
          <p:cNvSpPr/>
          <p:nvPr/>
        </p:nvSpPr>
        <p:spPr>
          <a:xfrm rot="16200000">
            <a:off x="1679427" y="1425594"/>
            <a:ext cx="614148" cy="214541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TextBox 24">
            <a:extLst>
              <a:ext uri="{FF2B5EF4-FFF2-40B4-BE49-F238E27FC236}">
                <a16:creationId xmlns:a16="http://schemas.microsoft.com/office/drawing/2014/main" id="{923D8128-ABB3-4B1A-9BBD-68A139EE69EF}"/>
              </a:ext>
            </a:extLst>
          </p:cNvPr>
          <p:cNvSpPr txBox="1"/>
          <p:nvPr/>
        </p:nvSpPr>
        <p:spPr>
          <a:xfrm>
            <a:off x="4331316" y="1633461"/>
            <a:ext cx="4248147" cy="307777"/>
          </a:xfrm>
          <a:prstGeom prst="rect">
            <a:avLst/>
          </a:prstGeom>
          <a:noFill/>
        </p:spPr>
        <p:txBody>
          <a:bodyPr wrap="square" rtlCol="0">
            <a:spAutoFit/>
          </a:bodyPr>
          <a:lstStyle/>
          <a:p>
            <a:r>
              <a:rPr lang="en-GB" sz="1400" dirty="0"/>
              <a:t>Chance of detection</a:t>
            </a:r>
          </a:p>
        </p:txBody>
      </p:sp>
      <p:sp>
        <p:nvSpPr>
          <p:cNvPr id="27" name="Flowchart: Connector 26">
            <a:extLst>
              <a:ext uri="{FF2B5EF4-FFF2-40B4-BE49-F238E27FC236}">
                <a16:creationId xmlns:a16="http://schemas.microsoft.com/office/drawing/2014/main" id="{844E775B-AEF7-468A-8AE0-836B3985D8F3}"/>
              </a:ext>
            </a:extLst>
          </p:cNvPr>
          <p:cNvSpPr/>
          <p:nvPr/>
        </p:nvSpPr>
        <p:spPr>
          <a:xfrm>
            <a:off x="5085703" y="1916976"/>
            <a:ext cx="221942" cy="213854"/>
          </a:xfrm>
          <a:prstGeom prst="flowChartConnector">
            <a:avLst/>
          </a:prstGeom>
          <a:solidFill>
            <a:srgbClr val="00B05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9" name="Right Brace 28">
            <a:extLst>
              <a:ext uri="{FF2B5EF4-FFF2-40B4-BE49-F238E27FC236}">
                <a16:creationId xmlns:a16="http://schemas.microsoft.com/office/drawing/2014/main" id="{EA2BA0C4-8CE9-4688-A5AE-3463FF89A571}"/>
              </a:ext>
            </a:extLst>
          </p:cNvPr>
          <p:cNvSpPr/>
          <p:nvPr/>
        </p:nvSpPr>
        <p:spPr>
          <a:xfrm rot="16200000">
            <a:off x="4887210" y="385906"/>
            <a:ext cx="614148" cy="422478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1" name="TextBox 30">
            <a:extLst>
              <a:ext uri="{FF2B5EF4-FFF2-40B4-BE49-F238E27FC236}">
                <a16:creationId xmlns:a16="http://schemas.microsoft.com/office/drawing/2014/main" id="{FB5ABE3C-9537-4984-8D57-0C01F2CD85EB}"/>
              </a:ext>
            </a:extLst>
          </p:cNvPr>
          <p:cNvSpPr txBox="1"/>
          <p:nvPr/>
        </p:nvSpPr>
        <p:spPr>
          <a:xfrm>
            <a:off x="7998832" y="1633461"/>
            <a:ext cx="2157274" cy="307777"/>
          </a:xfrm>
          <a:prstGeom prst="rect">
            <a:avLst/>
          </a:prstGeom>
          <a:noFill/>
        </p:spPr>
        <p:txBody>
          <a:bodyPr wrap="square" rtlCol="0">
            <a:spAutoFit/>
          </a:bodyPr>
          <a:lstStyle/>
          <a:p>
            <a:r>
              <a:rPr lang="en-GB" sz="1400" dirty="0"/>
              <a:t>Chance of detection</a:t>
            </a:r>
          </a:p>
        </p:txBody>
      </p:sp>
      <p:sp>
        <p:nvSpPr>
          <p:cNvPr id="33" name="Flowchart: Connector 32">
            <a:extLst>
              <a:ext uri="{FF2B5EF4-FFF2-40B4-BE49-F238E27FC236}">
                <a16:creationId xmlns:a16="http://schemas.microsoft.com/office/drawing/2014/main" id="{F66FB607-D3D2-49BC-973C-553BDD3BA4BC}"/>
              </a:ext>
            </a:extLst>
          </p:cNvPr>
          <p:cNvSpPr/>
          <p:nvPr/>
        </p:nvSpPr>
        <p:spPr>
          <a:xfrm>
            <a:off x="8753219" y="1916976"/>
            <a:ext cx="221942" cy="223450"/>
          </a:xfrm>
          <a:prstGeom prst="flowChartConnector">
            <a:avLst/>
          </a:prstGeom>
          <a:solidFill>
            <a:srgbClr val="FFFF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6" name="Right Brace 35">
            <a:extLst>
              <a:ext uri="{FF2B5EF4-FFF2-40B4-BE49-F238E27FC236}">
                <a16:creationId xmlns:a16="http://schemas.microsoft.com/office/drawing/2014/main" id="{21EADB95-7101-4087-9467-07831B938904}"/>
              </a:ext>
            </a:extLst>
          </p:cNvPr>
          <p:cNvSpPr/>
          <p:nvPr/>
        </p:nvSpPr>
        <p:spPr>
          <a:xfrm rot="16200000">
            <a:off x="8545847" y="991275"/>
            <a:ext cx="614148" cy="303341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20" name="Picture 19">
            <a:extLst>
              <a:ext uri="{FF2B5EF4-FFF2-40B4-BE49-F238E27FC236}">
                <a16:creationId xmlns:a16="http://schemas.microsoft.com/office/drawing/2014/main" id="{207B4845-E2A8-49C4-B5C8-FE68322AE3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2289" y="4705165"/>
            <a:ext cx="2645545" cy="1984159"/>
          </a:xfrm>
          <a:prstGeom prst="rect">
            <a:avLst/>
          </a:prstGeom>
        </p:spPr>
      </p:pic>
    </p:spTree>
    <p:extLst>
      <p:ext uri="{BB962C8B-B14F-4D97-AF65-F5344CB8AC3E}">
        <p14:creationId xmlns:p14="http://schemas.microsoft.com/office/powerpoint/2010/main" val="1339643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3D630-557D-4E36-941E-F2C608B8F053}"/>
              </a:ext>
            </a:extLst>
          </p:cNvPr>
          <p:cNvSpPr>
            <a:spLocks noGrp="1"/>
          </p:cNvSpPr>
          <p:nvPr>
            <p:ph type="title"/>
          </p:nvPr>
        </p:nvSpPr>
        <p:spPr/>
        <p:txBody>
          <a:bodyPr/>
          <a:lstStyle/>
          <a:p>
            <a:r>
              <a:rPr lang="en-GB" dirty="0"/>
              <a:t>Troubling times at Ridgemont High</a:t>
            </a:r>
          </a:p>
        </p:txBody>
      </p:sp>
      <p:sp>
        <p:nvSpPr>
          <p:cNvPr id="5" name="Text Placeholder 4">
            <a:extLst>
              <a:ext uri="{FF2B5EF4-FFF2-40B4-BE49-F238E27FC236}">
                <a16:creationId xmlns:a16="http://schemas.microsoft.com/office/drawing/2014/main" id="{5A8A0E77-D0A3-4AC6-82EA-2C2C7AAB22B5}"/>
              </a:ext>
            </a:extLst>
          </p:cNvPr>
          <p:cNvSpPr>
            <a:spLocks noGrp="1"/>
          </p:cNvSpPr>
          <p:nvPr>
            <p:ph type="body" idx="1"/>
          </p:nvPr>
        </p:nvSpPr>
        <p:spPr/>
        <p:txBody>
          <a:bodyPr/>
          <a:lstStyle/>
          <a:p>
            <a:r>
              <a:rPr lang="en-GB" dirty="0"/>
              <a:t>Agent creation</a:t>
            </a:r>
          </a:p>
        </p:txBody>
      </p:sp>
      <p:sp>
        <p:nvSpPr>
          <p:cNvPr id="8" name="Text Placeholder 7">
            <a:extLst>
              <a:ext uri="{FF2B5EF4-FFF2-40B4-BE49-F238E27FC236}">
                <a16:creationId xmlns:a16="http://schemas.microsoft.com/office/drawing/2014/main" id="{DF4B9BEA-5F42-44AA-8EE1-7DB4A34B1E82}"/>
              </a:ext>
            </a:extLst>
          </p:cNvPr>
          <p:cNvSpPr>
            <a:spLocks noGrp="1"/>
          </p:cNvSpPr>
          <p:nvPr>
            <p:ph type="body" sz="half" idx="15"/>
          </p:nvPr>
        </p:nvSpPr>
        <p:spPr/>
        <p:txBody>
          <a:bodyPr>
            <a:noAutofit/>
          </a:bodyPr>
          <a:lstStyle/>
          <a:p>
            <a:pPr marL="285750" indent="-285750" algn="l">
              <a:buFont typeface="Arial" panose="020B0604020202020204" pitchFamily="34" charset="0"/>
              <a:buChar char="•"/>
            </a:pPr>
            <a:r>
              <a:rPr lang="en-GB" sz="1800" dirty="0"/>
              <a:t>Complex substances</a:t>
            </a:r>
          </a:p>
          <a:p>
            <a:pPr marL="285750" indent="-285750" algn="l">
              <a:buFont typeface="Arial" panose="020B0604020202020204" pitchFamily="34" charset="0"/>
              <a:buChar char="•"/>
            </a:pPr>
            <a:r>
              <a:rPr lang="en-GB" sz="1800" dirty="0"/>
              <a:t>Licensed substances </a:t>
            </a:r>
          </a:p>
          <a:p>
            <a:pPr marL="285750" indent="-285750" algn="l">
              <a:buFont typeface="Arial" panose="020B0604020202020204" pitchFamily="34" charset="0"/>
              <a:buChar char="•"/>
            </a:pPr>
            <a:r>
              <a:rPr lang="en-GB" sz="1800" dirty="0"/>
              <a:t>Need for protective equipment</a:t>
            </a:r>
          </a:p>
          <a:p>
            <a:pPr marL="285750" indent="-285750" algn="l">
              <a:buFont typeface="Arial" panose="020B0604020202020204" pitchFamily="34" charset="0"/>
              <a:buChar char="•"/>
            </a:pPr>
            <a:r>
              <a:rPr lang="en-GB" sz="1800" dirty="0"/>
              <a:t>Need to ensure that it is scalable</a:t>
            </a:r>
          </a:p>
          <a:p>
            <a:pPr marL="285750" indent="-285750" algn="l">
              <a:buFont typeface="Arial" panose="020B0604020202020204" pitchFamily="34" charset="0"/>
              <a:buChar char="•"/>
            </a:pPr>
            <a:r>
              <a:rPr lang="en-GB" sz="1800" dirty="0"/>
              <a:t>Need to ensure that it is toxic</a:t>
            </a:r>
          </a:p>
          <a:p>
            <a:pPr marL="285750" indent="-285750" algn="l">
              <a:buFont typeface="Arial" panose="020B0604020202020204" pitchFamily="34" charset="0"/>
              <a:buChar char="•"/>
            </a:pPr>
            <a:r>
              <a:rPr lang="en-GB" sz="1800" dirty="0"/>
              <a:t>Need to ensure that its potency is maintained until use</a:t>
            </a:r>
          </a:p>
        </p:txBody>
      </p:sp>
      <p:sp>
        <p:nvSpPr>
          <p:cNvPr id="6" name="Text Placeholder 5">
            <a:extLst>
              <a:ext uri="{FF2B5EF4-FFF2-40B4-BE49-F238E27FC236}">
                <a16:creationId xmlns:a16="http://schemas.microsoft.com/office/drawing/2014/main" id="{96F420D7-5DC8-4898-8A31-C79BCC8AE06A}"/>
              </a:ext>
            </a:extLst>
          </p:cNvPr>
          <p:cNvSpPr>
            <a:spLocks noGrp="1"/>
          </p:cNvSpPr>
          <p:nvPr>
            <p:ph type="body" sz="quarter" idx="3"/>
          </p:nvPr>
        </p:nvSpPr>
        <p:spPr/>
        <p:txBody>
          <a:bodyPr/>
          <a:lstStyle/>
          <a:p>
            <a:r>
              <a:rPr lang="en-GB" dirty="0"/>
              <a:t>Device creation</a:t>
            </a:r>
          </a:p>
        </p:txBody>
      </p:sp>
      <p:sp>
        <p:nvSpPr>
          <p:cNvPr id="9" name="Text Placeholder 8">
            <a:extLst>
              <a:ext uri="{FF2B5EF4-FFF2-40B4-BE49-F238E27FC236}">
                <a16:creationId xmlns:a16="http://schemas.microsoft.com/office/drawing/2014/main" id="{9A81434E-8C9D-436B-A0A3-E0E6C51B51E2}"/>
              </a:ext>
            </a:extLst>
          </p:cNvPr>
          <p:cNvSpPr>
            <a:spLocks noGrp="1"/>
          </p:cNvSpPr>
          <p:nvPr>
            <p:ph type="body" sz="half" idx="16"/>
          </p:nvPr>
        </p:nvSpPr>
        <p:spPr/>
        <p:txBody>
          <a:bodyPr>
            <a:normAutofit/>
          </a:bodyPr>
          <a:lstStyle/>
          <a:p>
            <a:pPr marL="285750" indent="-285750" algn="l">
              <a:buFont typeface="Arial" panose="020B0604020202020204" pitchFamily="34" charset="0"/>
              <a:buChar char="•"/>
            </a:pPr>
            <a:r>
              <a:rPr lang="en-GB" sz="1800" dirty="0"/>
              <a:t>Different set of complex substances</a:t>
            </a:r>
          </a:p>
          <a:p>
            <a:pPr marL="285750" indent="-285750" algn="l">
              <a:buFont typeface="Arial" panose="020B0604020202020204" pitchFamily="34" charset="0"/>
              <a:buChar char="•"/>
            </a:pPr>
            <a:r>
              <a:rPr lang="en-GB" sz="1800" dirty="0"/>
              <a:t>Engineering problems</a:t>
            </a:r>
          </a:p>
          <a:p>
            <a:pPr marL="285750" indent="-285750" algn="l">
              <a:buFont typeface="Arial" panose="020B0604020202020204" pitchFamily="34" charset="0"/>
              <a:buChar char="•"/>
            </a:pPr>
            <a:r>
              <a:rPr lang="en-GB" sz="1800" dirty="0"/>
              <a:t>Tools are often expensive and noisy</a:t>
            </a:r>
          </a:p>
          <a:p>
            <a:pPr marL="285750" indent="-285750" algn="l">
              <a:buFont typeface="Arial" panose="020B0604020202020204" pitchFamily="34" charset="0"/>
              <a:buChar char="•"/>
            </a:pPr>
            <a:r>
              <a:rPr lang="en-GB" sz="1800" dirty="0"/>
              <a:t>Not everything is available online</a:t>
            </a:r>
          </a:p>
          <a:p>
            <a:pPr marL="285750" indent="-285750" algn="l">
              <a:buFont typeface="Arial" panose="020B0604020202020204" pitchFamily="34" charset="0"/>
              <a:buChar char="•"/>
            </a:pPr>
            <a:r>
              <a:rPr lang="en-GB" sz="1800" dirty="0"/>
              <a:t>Shortage of blueprints to follow</a:t>
            </a:r>
          </a:p>
          <a:p>
            <a:pPr marL="285750" indent="-285750" algn="l">
              <a:buFont typeface="Arial" panose="020B0604020202020204" pitchFamily="34" charset="0"/>
              <a:buChar char="•"/>
            </a:pPr>
            <a:endParaRPr lang="en-GB" sz="1800" dirty="0"/>
          </a:p>
        </p:txBody>
      </p:sp>
      <p:sp>
        <p:nvSpPr>
          <p:cNvPr id="7" name="Text Placeholder 6">
            <a:extLst>
              <a:ext uri="{FF2B5EF4-FFF2-40B4-BE49-F238E27FC236}">
                <a16:creationId xmlns:a16="http://schemas.microsoft.com/office/drawing/2014/main" id="{17639DC4-8C25-4F8C-BF53-C814FF4A3F73}"/>
              </a:ext>
            </a:extLst>
          </p:cNvPr>
          <p:cNvSpPr>
            <a:spLocks noGrp="1"/>
          </p:cNvSpPr>
          <p:nvPr>
            <p:ph type="body" sz="quarter" idx="13"/>
          </p:nvPr>
        </p:nvSpPr>
        <p:spPr/>
        <p:txBody>
          <a:bodyPr/>
          <a:lstStyle/>
          <a:p>
            <a:r>
              <a:rPr lang="en-GB" dirty="0"/>
              <a:t>Testing and evaluation</a:t>
            </a:r>
          </a:p>
        </p:txBody>
      </p:sp>
      <p:sp>
        <p:nvSpPr>
          <p:cNvPr id="10" name="Text Placeholder 9">
            <a:extLst>
              <a:ext uri="{FF2B5EF4-FFF2-40B4-BE49-F238E27FC236}">
                <a16:creationId xmlns:a16="http://schemas.microsoft.com/office/drawing/2014/main" id="{3A5AC921-FC03-41E2-90BF-739D494C294A}"/>
              </a:ext>
            </a:extLst>
          </p:cNvPr>
          <p:cNvSpPr>
            <a:spLocks noGrp="1"/>
          </p:cNvSpPr>
          <p:nvPr>
            <p:ph type="body" sz="half" idx="17"/>
          </p:nvPr>
        </p:nvSpPr>
        <p:spPr/>
        <p:txBody>
          <a:bodyPr>
            <a:normAutofit/>
          </a:bodyPr>
          <a:lstStyle/>
          <a:p>
            <a:pPr marL="285750" indent="-285750" algn="l">
              <a:buFont typeface="Arial" panose="020B0604020202020204" pitchFamily="34" charset="0"/>
              <a:buChar char="•"/>
            </a:pPr>
            <a:r>
              <a:rPr lang="en-GB" sz="1800" dirty="0"/>
              <a:t>Difficult to find ranges</a:t>
            </a:r>
          </a:p>
          <a:p>
            <a:pPr marL="285750" indent="-285750" algn="l">
              <a:buFont typeface="Arial" panose="020B0604020202020204" pitchFamily="34" charset="0"/>
              <a:buChar char="•"/>
            </a:pPr>
            <a:r>
              <a:rPr lang="en-GB" sz="1800" dirty="0"/>
              <a:t>Difficult to remain undiscovered</a:t>
            </a:r>
          </a:p>
          <a:p>
            <a:pPr marL="285750" indent="-285750" algn="l">
              <a:buFont typeface="Arial" panose="020B0604020202020204" pitchFamily="34" charset="0"/>
              <a:buChar char="•"/>
            </a:pPr>
            <a:r>
              <a:rPr lang="en-GB" sz="1800" dirty="0"/>
              <a:t>Need for protective equipment</a:t>
            </a:r>
          </a:p>
          <a:p>
            <a:pPr marL="285750" indent="-285750" algn="l">
              <a:buFont typeface="Arial" panose="020B0604020202020204" pitchFamily="34" charset="0"/>
              <a:buChar char="•"/>
            </a:pPr>
            <a:r>
              <a:rPr lang="en-GB" sz="1800" dirty="0"/>
              <a:t>Difficult to do diagnostics of what went wrong. </a:t>
            </a:r>
          </a:p>
          <a:p>
            <a:pPr marL="285750" indent="-285750" algn="l">
              <a:buFont typeface="Arial" panose="020B0604020202020204" pitchFamily="34" charset="0"/>
              <a:buChar char="•"/>
            </a:pPr>
            <a:r>
              <a:rPr lang="en-GB" sz="1800" dirty="0"/>
              <a:t>Limited testing cycle due to shortage of material. </a:t>
            </a:r>
          </a:p>
        </p:txBody>
      </p:sp>
    </p:spTree>
    <p:extLst>
      <p:ext uri="{BB962C8B-B14F-4D97-AF65-F5344CB8AC3E}">
        <p14:creationId xmlns:p14="http://schemas.microsoft.com/office/powerpoint/2010/main" val="1809410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67C3BB7-6F5C-4386-94E2-B357433A7EA5}"/>
              </a:ext>
            </a:extLst>
          </p:cNvPr>
          <p:cNvSpPr>
            <a:spLocks noGrp="1"/>
          </p:cNvSpPr>
          <p:nvPr>
            <p:ph idx="1"/>
          </p:nvPr>
        </p:nvSpPr>
        <p:spPr>
          <a:xfrm>
            <a:off x="919119" y="445076"/>
            <a:ext cx="5814191" cy="6038851"/>
          </a:xfrm>
        </p:spPr>
        <p:txBody>
          <a:bodyPr>
            <a:normAutofit/>
          </a:bodyPr>
          <a:lstStyle/>
          <a:p>
            <a:r>
              <a:rPr lang="en-GB" sz="2400" dirty="0"/>
              <a:t>Individual needed for lucrative position that has understanding of chemistry and synthesising mixtures from range of precursors. </a:t>
            </a:r>
          </a:p>
          <a:p>
            <a:r>
              <a:rPr lang="en-GB" sz="2400" dirty="0"/>
              <a:t>Incentivised working.</a:t>
            </a:r>
          </a:p>
          <a:p>
            <a:r>
              <a:rPr lang="en-GB" sz="2400" dirty="0"/>
              <a:t>Must be able to work well as part of a team and on own. </a:t>
            </a:r>
          </a:p>
          <a:p>
            <a:r>
              <a:rPr lang="en-GB" sz="2400" dirty="0"/>
              <a:t>Problem solver</a:t>
            </a:r>
          </a:p>
          <a:p>
            <a:r>
              <a:rPr lang="en-GB" sz="2400" dirty="0"/>
              <a:t>Used to working in austere environments</a:t>
            </a:r>
          </a:p>
          <a:p>
            <a:r>
              <a:rPr lang="en-GB" sz="2400" dirty="0"/>
              <a:t>Suits motivated individual that is happy with ‘cash in hand.’</a:t>
            </a:r>
          </a:p>
          <a:p>
            <a:r>
              <a:rPr lang="en-GB" sz="2400" dirty="0"/>
              <a:t>No week like another… </a:t>
            </a:r>
          </a:p>
        </p:txBody>
      </p:sp>
      <p:pic>
        <p:nvPicPr>
          <p:cNvPr id="11" name="Picture 10">
            <a:extLst>
              <a:ext uri="{FF2B5EF4-FFF2-40B4-BE49-F238E27FC236}">
                <a16:creationId xmlns:a16="http://schemas.microsoft.com/office/drawing/2014/main" id="{6B65BE9D-C5B5-47C0-B316-8B1234428665}"/>
              </a:ext>
            </a:extLst>
          </p:cNvPr>
          <p:cNvPicPr>
            <a:picLocks noChangeAspect="1"/>
          </p:cNvPicPr>
          <p:nvPr/>
        </p:nvPicPr>
        <p:blipFill>
          <a:blip r:embed="rId2"/>
          <a:stretch>
            <a:fillRect/>
          </a:stretch>
        </p:blipFill>
        <p:spPr>
          <a:xfrm>
            <a:off x="6733310" y="554182"/>
            <a:ext cx="3692236" cy="2769177"/>
          </a:xfrm>
          <a:prstGeom prst="rect">
            <a:avLst/>
          </a:prstGeom>
        </p:spPr>
      </p:pic>
      <p:pic>
        <p:nvPicPr>
          <p:cNvPr id="15" name="Picture 14" descr="A close up of text on a white background&#10;&#10;Description generated with high confidence">
            <a:extLst>
              <a:ext uri="{FF2B5EF4-FFF2-40B4-BE49-F238E27FC236}">
                <a16:creationId xmlns:a16="http://schemas.microsoft.com/office/drawing/2014/main" id="{F8A1635F-7F9E-4950-9CDC-25D7EEAF0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749" y="3115194"/>
            <a:ext cx="3081252" cy="3722838"/>
          </a:xfrm>
          <a:prstGeom prst="rect">
            <a:avLst/>
          </a:prstGeom>
        </p:spPr>
      </p:pic>
    </p:spTree>
    <p:extLst>
      <p:ext uri="{BB962C8B-B14F-4D97-AF65-F5344CB8AC3E}">
        <p14:creationId xmlns:p14="http://schemas.microsoft.com/office/powerpoint/2010/main" val="3831920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4FBC0-AA4A-4619-BA74-10E7915765AF}"/>
              </a:ext>
            </a:extLst>
          </p:cNvPr>
          <p:cNvSpPr>
            <a:spLocks noGrp="1"/>
          </p:cNvSpPr>
          <p:nvPr>
            <p:ph type="title"/>
          </p:nvPr>
        </p:nvSpPr>
        <p:spPr>
          <a:xfrm>
            <a:off x="913795" y="609599"/>
            <a:ext cx="7431919" cy="1262743"/>
          </a:xfrm>
        </p:spPr>
        <p:txBody>
          <a:bodyPr>
            <a:noAutofit/>
          </a:bodyPr>
          <a:lstStyle/>
          <a:p>
            <a:r>
              <a:rPr lang="en-GB" dirty="0"/>
              <a:t>If only there was someone </a:t>
            </a:r>
            <a:br>
              <a:rPr lang="en-GB" dirty="0"/>
            </a:br>
            <a:r>
              <a:rPr lang="en-GB" dirty="0"/>
              <a:t>that could help?</a:t>
            </a:r>
          </a:p>
        </p:txBody>
      </p:sp>
      <p:pic>
        <p:nvPicPr>
          <p:cNvPr id="7" name="Picture 6">
            <a:extLst>
              <a:ext uri="{FF2B5EF4-FFF2-40B4-BE49-F238E27FC236}">
                <a16:creationId xmlns:a16="http://schemas.microsoft.com/office/drawing/2014/main" id="{F6386F1B-D2AF-4764-8D96-AFEE41A9E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1257" y="609600"/>
            <a:ext cx="4201885" cy="2702199"/>
          </a:xfrm>
          <a:prstGeom prst="rect">
            <a:avLst/>
          </a:prstGeom>
        </p:spPr>
      </p:pic>
      <p:pic>
        <p:nvPicPr>
          <p:cNvPr id="5" name="Content Placeholder 4" descr="A picture containing man, text, person, book&#10;&#10;Description generated with very high confidence">
            <a:extLst>
              <a:ext uri="{FF2B5EF4-FFF2-40B4-BE49-F238E27FC236}">
                <a16:creationId xmlns:a16="http://schemas.microsoft.com/office/drawing/2014/main" id="{D1D544F5-B17C-4D82-9ABC-50E4A33B89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40973" y="3512457"/>
            <a:ext cx="3351027" cy="3345543"/>
          </a:xfrm>
        </p:spPr>
      </p:pic>
      <p:sp>
        <p:nvSpPr>
          <p:cNvPr id="8" name="TextBox 7">
            <a:extLst>
              <a:ext uri="{FF2B5EF4-FFF2-40B4-BE49-F238E27FC236}">
                <a16:creationId xmlns:a16="http://schemas.microsoft.com/office/drawing/2014/main" id="{CD503B8E-E41D-4A3E-9339-61ABC6EFF43E}"/>
              </a:ext>
            </a:extLst>
          </p:cNvPr>
          <p:cNvSpPr txBox="1"/>
          <p:nvPr/>
        </p:nvSpPr>
        <p:spPr>
          <a:xfrm>
            <a:off x="627797" y="2169994"/>
            <a:ext cx="6987654" cy="4431983"/>
          </a:xfrm>
          <a:prstGeom prst="rect">
            <a:avLst/>
          </a:prstGeom>
          <a:noFill/>
        </p:spPr>
        <p:txBody>
          <a:bodyPr wrap="square" rtlCol="0">
            <a:spAutoFit/>
          </a:bodyPr>
          <a:lstStyle/>
          <a:p>
            <a:pPr marL="342900" indent="-342900">
              <a:buFont typeface="Arial" panose="020B0604020202020204" pitchFamily="34" charset="0"/>
              <a:buChar char="•"/>
            </a:pPr>
            <a:r>
              <a:rPr lang="en-GB" sz="2400" dirty="0"/>
              <a:t>Criminals can provide most of the answers to these problems – labs, expertise and no questions asked in return for cash. </a:t>
            </a:r>
          </a:p>
          <a:p>
            <a:pPr marL="342900" indent="-342900">
              <a:buFont typeface="Arial" panose="020B0604020202020204" pitchFamily="34" charset="0"/>
              <a:buChar char="•"/>
            </a:pPr>
            <a:r>
              <a:rPr lang="en-GB" sz="2400" dirty="0"/>
              <a:t>Jordan Gonzalez, arrested in 2013, pharmacist in NJ, 1,000s of ricin and abrin seeds, explosive precursors and ammunition for other people. </a:t>
            </a:r>
          </a:p>
          <a:p>
            <a:endParaRPr lang="en-GB" sz="2400" dirty="0"/>
          </a:p>
          <a:p>
            <a:pPr marL="342900" indent="-342900">
              <a:buFont typeface="Arial" panose="020B0604020202020204" pitchFamily="34" charset="0"/>
              <a:buChar char="•"/>
            </a:pPr>
            <a:r>
              <a:rPr lang="en-GB" sz="2400" dirty="0"/>
              <a:t>Jesse William </a:t>
            </a:r>
            <a:r>
              <a:rPr lang="en-GB" sz="2400" dirty="0" err="1"/>
              <a:t>Korff</a:t>
            </a:r>
            <a:r>
              <a:rPr lang="en-GB" sz="2400" dirty="0"/>
              <a:t>, arrested in 2014, 19yr old student in FL, sold ricin and abrin to customers in UK, Denmark, India and Austria as well as US. Hid the ampules of ricin inside candles.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8401560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TM04033929[[fn=Slate]]</Template>
  <TotalTime>0</TotalTime>
  <Words>1430</Words>
  <Application>Microsoft Office PowerPoint</Application>
  <PresentationFormat>Widescreen</PresentationFormat>
  <Paragraphs>137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Calisto MT</vt:lpstr>
      <vt:lpstr>Trebuchet MS</vt:lpstr>
      <vt:lpstr>Wingdings 2</vt:lpstr>
      <vt:lpstr>Slate</vt:lpstr>
      <vt:lpstr>The ‘grey’ CBRN threat</vt:lpstr>
      <vt:lpstr>Who am I?</vt:lpstr>
      <vt:lpstr>CBRNe World </vt:lpstr>
      <vt:lpstr>What is the ‘grey’ threat?</vt:lpstr>
      <vt:lpstr>What is in a name??</vt:lpstr>
      <vt:lpstr>Terrorist CBRN Requirements chain</vt:lpstr>
      <vt:lpstr>Troubling times at Ridgemont High</vt:lpstr>
      <vt:lpstr>PowerPoint Presentation</vt:lpstr>
      <vt:lpstr>If only there was someone  that could help?</vt:lpstr>
      <vt:lpstr>UK police force</vt:lpstr>
      <vt:lpstr>Something rotten in Nashville</vt:lpstr>
      <vt:lpstr>The scale of the problem</vt:lpstr>
      <vt:lpstr>We can’t always get lucky… </vt:lpstr>
      <vt:lpstr>Darwin does play a role… </vt:lpstr>
      <vt:lpstr>So what?</vt:lpstr>
      <vt:lpstr>It’s not ‘which,’ it’s ‘both’</vt:lpstr>
      <vt:lpstr>What are the first steps?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‘grey’ CBRN threat</dc:title>
  <dc:creator>Gwyn Winfield</dc:creator>
  <cp:lastModifiedBy>Gwyn Winfield</cp:lastModifiedBy>
  <cp:revision>28</cp:revision>
  <dcterms:created xsi:type="dcterms:W3CDTF">2017-11-17T14:35:12Z</dcterms:created>
  <dcterms:modified xsi:type="dcterms:W3CDTF">2017-12-05T10:53:25Z</dcterms:modified>
</cp:coreProperties>
</file>