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sldIdLst>
    <p:sldId id="256" r:id="rId2"/>
    <p:sldId id="308" r:id="rId3"/>
    <p:sldId id="310" r:id="rId4"/>
    <p:sldId id="292" r:id="rId5"/>
    <p:sldId id="257" r:id="rId6"/>
    <p:sldId id="299" r:id="rId7"/>
    <p:sldId id="293" r:id="rId8"/>
    <p:sldId id="295" r:id="rId9"/>
    <p:sldId id="311" r:id="rId10"/>
    <p:sldId id="312" r:id="rId11"/>
    <p:sldId id="300" r:id="rId12"/>
    <p:sldId id="302" r:id="rId13"/>
    <p:sldId id="303" r:id="rId14"/>
    <p:sldId id="301" r:id="rId15"/>
    <p:sldId id="304" r:id="rId16"/>
    <p:sldId id="290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472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ema Uygulanmış Stil 1 - Vurgu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62" autoAdjust="0"/>
    <p:restoredTop sz="94434" autoAdjust="0"/>
  </p:normalViewPr>
  <p:slideViewPr>
    <p:cSldViewPr>
      <p:cViewPr varScale="1">
        <p:scale>
          <a:sx n="93" d="100"/>
          <a:sy n="93" d="100"/>
        </p:scale>
        <p:origin x="-1264" y="-104"/>
      </p:cViewPr>
      <p:guideLst>
        <p:guide orient="horz" pos="2160"/>
        <p:guide pos="2880"/>
        <p:guide pos="4725"/>
      </p:guideLst>
    </p:cSldViewPr>
  </p:slideViewPr>
  <p:outlineViewPr>
    <p:cViewPr>
      <p:scale>
        <a:sx n="33" d="100"/>
        <a:sy n="33" d="100"/>
      </p:scale>
      <p:origin x="0" y="-18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24" Type="http://schemas.microsoft.com/office/2015/10/relationships/revisionInfo" Target="revisionInfo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interSettings" Target="printerSettings/printerSettings1.bin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173022-CD31-4C89-9A5F-42A521689F69}" type="datetimeFigureOut">
              <a:rPr lang="tr-TR" smtClean="0"/>
              <a:t>12/5/17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1C1A71-E84A-4073-AFA1-799EDC56FF6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1227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1C1A71-E84A-4073-AFA1-799EDC56FF6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70337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11890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39490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22384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0042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05213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368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768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002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86979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69335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040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F0D24EE1-C54E-41FE-B286-023E2F7EEE9E}" type="datetimeFigureOut">
              <a:rPr lang="tr-TR" smtClean="0"/>
              <a:t>12/5/17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0544B1F3-993E-4723-B3FB-FD5239062EFE}" type="slidenum">
              <a:rPr lang="tr-TR" smtClean="0"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196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jpeg"/><Relationship Id="rId5" Type="http://schemas.openxmlformats.org/officeDocument/2006/relationships/image" Target="../media/image24.jpeg"/><Relationship Id="rId6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hyperlink" Target="http://awst.gsf.de/portrait/grusswort.asp" TargetMode="External"/><Relationship Id="rId5" Type="http://schemas.openxmlformats.org/officeDocument/2006/relationships/image" Target="../media/image4.jpeg"/><Relationship Id="rId6" Type="http://schemas.openxmlformats.org/officeDocument/2006/relationships/image" Target="http://awst.gsf.de/resource/logo_dosimo.jpg" TargetMode="External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6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909385" y="1340768"/>
            <a:ext cx="7543800" cy="2664296"/>
          </a:xfrm>
        </p:spPr>
        <p:txBody>
          <a:bodyPr>
            <a:noAutofit/>
          </a:bodyPr>
          <a:lstStyle/>
          <a:p>
            <a:pPr algn="ctr"/>
            <a:r>
              <a:rPr lang="tr-TR" sz="4400" dirty="0"/>
              <a:t>DOSIMETRY SYSTEMS</a:t>
            </a:r>
            <a:br>
              <a:rPr lang="tr-TR" sz="4400" dirty="0"/>
            </a:br>
            <a:r>
              <a:rPr lang="tr-TR" sz="4400" dirty="0" smtClean="0"/>
              <a:t>FOR </a:t>
            </a:r>
            <a:br>
              <a:rPr lang="tr-TR" sz="4400" dirty="0" smtClean="0"/>
            </a:br>
            <a:r>
              <a:rPr lang="tr-TR" sz="4400" dirty="0" smtClean="0"/>
              <a:t>RADIATION </a:t>
            </a:r>
            <a:br>
              <a:rPr lang="tr-TR" sz="4400" dirty="0" smtClean="0"/>
            </a:br>
            <a:r>
              <a:rPr lang="tr-TR" sz="4400" dirty="0" smtClean="0"/>
              <a:t>MEASUREMENT</a:t>
            </a:r>
            <a:endParaRPr lang="tr-TR" sz="44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683568" y="4974450"/>
            <a:ext cx="7995434" cy="1080119"/>
          </a:xfrm>
        </p:spPr>
        <p:txBody>
          <a:bodyPr>
            <a:normAutofit/>
          </a:bodyPr>
          <a:lstStyle/>
          <a:p>
            <a:pPr algn="r"/>
            <a:r>
              <a:rPr lang="tr-TR" sz="1800" dirty="0"/>
              <a:t>İlkem AYDOĞAN</a:t>
            </a:r>
          </a:p>
          <a:p>
            <a:pPr algn="r"/>
            <a:r>
              <a:rPr lang="tr-TR" sz="1800" dirty="0" err="1"/>
              <a:t>Msc</a:t>
            </a:r>
            <a:r>
              <a:rPr lang="tr-TR" sz="1800" dirty="0"/>
              <a:t> </a:t>
            </a:r>
            <a:r>
              <a:rPr lang="tr-TR" sz="1800" dirty="0" err="1"/>
              <a:t>nuclear</a:t>
            </a:r>
            <a:r>
              <a:rPr lang="tr-TR" sz="1800" dirty="0"/>
              <a:t> </a:t>
            </a:r>
            <a:r>
              <a:rPr lang="tr-TR" sz="1800" dirty="0" err="1" smtClean="0"/>
              <a:t>engineer</a:t>
            </a:r>
            <a:endParaRPr lang="tr-TR" sz="1800" dirty="0"/>
          </a:p>
        </p:txBody>
      </p:sp>
      <p:pic>
        <p:nvPicPr>
          <p:cNvPr id="5" name="Resim 4">
            <a:extLst>
              <a:ext uri="{FF2B5EF4-FFF2-40B4-BE49-F238E27FC236}">
                <a16:creationId xmlns="" xmlns:a16="http://schemas.microsoft.com/office/drawing/2014/main" id="{767361D2-193C-4EF9-8658-194AD3C554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509120"/>
            <a:ext cx="3397878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1742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Dosimetry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Environmental</a:t>
            </a:r>
            <a:r>
              <a:rPr lang="tr-TR" dirty="0"/>
              <a:t> </a:t>
            </a:r>
            <a:r>
              <a:rPr lang="tr-TR" dirty="0" err="1"/>
              <a:t>Dose</a:t>
            </a:r>
            <a:r>
              <a:rPr lang="tr-TR" dirty="0"/>
              <a:t> </a:t>
            </a:r>
            <a:r>
              <a:rPr lang="tr-TR" dirty="0" err="1"/>
              <a:t>Measuring</a:t>
            </a:r>
            <a:endParaRPr lang="tr-TR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tr-TR" dirty="0"/>
              <a:t>Radon </a:t>
            </a:r>
            <a:r>
              <a:rPr lang="tr-TR" dirty="0" err="1"/>
              <a:t>Gas</a:t>
            </a:r>
            <a:r>
              <a:rPr lang="tr-TR" dirty="0"/>
              <a:t> </a:t>
            </a:r>
            <a:r>
              <a:rPr lang="tr-TR" dirty="0" err="1"/>
              <a:t>Measuring</a:t>
            </a:r>
            <a:endParaRPr lang="tr-TR" dirty="0"/>
          </a:p>
          <a:p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determination</a:t>
            </a:r>
            <a:r>
              <a:rPr lang="tr-TR" dirty="0"/>
              <a:t> of Rn </a:t>
            </a:r>
            <a:r>
              <a:rPr lang="tr-TR" dirty="0" err="1"/>
              <a:t>effects</a:t>
            </a:r>
            <a:r>
              <a:rPr lang="tr-TR" dirty="0"/>
              <a:t> in </a:t>
            </a:r>
            <a:r>
              <a:rPr lang="tr-TR" dirty="0" err="1"/>
              <a:t>especially</a:t>
            </a:r>
            <a:r>
              <a:rPr lang="tr-TR" dirty="0"/>
              <a:t> </a:t>
            </a:r>
            <a:r>
              <a:rPr lang="tr-TR" dirty="0" err="1"/>
              <a:t>houses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workplaces</a:t>
            </a:r>
            <a:r>
              <a:rPr lang="tr-TR" dirty="0"/>
              <a:t>. 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1600" y="3356992"/>
            <a:ext cx="1500017" cy="237626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64088" y="3573016"/>
            <a:ext cx="1777475" cy="230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0935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FB08C53-939D-45C5-8BBA-E6983FE691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RADKOR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96BFD75D-94E0-4F82-A007-A3032E68B3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Design, </a:t>
            </a:r>
            <a:r>
              <a:rPr lang="tr-TR" sz="2400" dirty="0" err="1"/>
              <a:t>development</a:t>
            </a:r>
            <a:r>
              <a:rPr lang="tr-TR" sz="2400" dirty="0"/>
              <a:t>, </a:t>
            </a:r>
            <a:r>
              <a:rPr lang="tr-TR" sz="2400" dirty="0" err="1"/>
              <a:t>production</a:t>
            </a:r>
            <a:r>
              <a:rPr lang="tr-TR" sz="2400" dirty="0"/>
              <a:t> in </a:t>
            </a:r>
            <a:r>
              <a:rPr lang="tr-TR" sz="2400" dirty="0" err="1"/>
              <a:t>Turkey</a:t>
            </a:r>
            <a:endParaRPr lang="tr-TR" sz="2400" dirty="0"/>
          </a:p>
          <a:p>
            <a:r>
              <a:rPr lang="tr-TR" dirty="0"/>
              <a:t>- </a:t>
            </a:r>
            <a:r>
              <a:rPr lang="tr-TR" dirty="0" err="1"/>
              <a:t>Extremity</a:t>
            </a:r>
            <a:r>
              <a:rPr lang="tr-TR" dirty="0"/>
              <a:t> OSL </a:t>
            </a:r>
            <a:r>
              <a:rPr lang="tr-TR" dirty="0" err="1"/>
              <a:t>Dosimetry</a:t>
            </a:r>
            <a:r>
              <a:rPr lang="tr-TR" dirty="0"/>
              <a:t> </a:t>
            </a:r>
            <a:r>
              <a:rPr lang="tr-TR" dirty="0" err="1"/>
              <a:t>Systems</a:t>
            </a:r>
            <a:r>
              <a:rPr lang="tr-TR" dirty="0"/>
              <a:t> (in Test </a:t>
            </a:r>
            <a:r>
              <a:rPr lang="tr-TR" dirty="0" err="1"/>
              <a:t>Processsing</a:t>
            </a:r>
            <a:r>
              <a:rPr lang="tr-TR" dirty="0"/>
              <a:t>)</a:t>
            </a:r>
          </a:p>
          <a:p>
            <a:pPr lvl="1"/>
            <a:r>
              <a:rPr lang="tr-TR" dirty="0"/>
              <a:t>Ring </a:t>
            </a:r>
            <a:r>
              <a:rPr lang="tr-TR" dirty="0" err="1"/>
              <a:t>Dosemeter</a:t>
            </a:r>
            <a:endParaRPr lang="tr-TR" dirty="0"/>
          </a:p>
          <a:p>
            <a:pPr lvl="1"/>
            <a:r>
              <a:rPr lang="tr-TR" dirty="0" err="1"/>
              <a:t>Wrist</a:t>
            </a:r>
            <a:r>
              <a:rPr lang="tr-TR" dirty="0"/>
              <a:t> </a:t>
            </a:r>
            <a:r>
              <a:rPr lang="tr-TR" dirty="0" err="1"/>
              <a:t>Dosemeter</a:t>
            </a:r>
            <a:endParaRPr lang="tr-TR" dirty="0"/>
          </a:p>
          <a:p>
            <a:r>
              <a:rPr lang="tr-TR" sz="1800" dirty="0"/>
              <a:t>- </a:t>
            </a:r>
            <a:r>
              <a:rPr lang="tr-TR" dirty="0"/>
              <a:t>Lens </a:t>
            </a:r>
            <a:r>
              <a:rPr lang="tr-TR" dirty="0" err="1"/>
              <a:t>Dosemeter</a:t>
            </a:r>
            <a:r>
              <a:rPr lang="tr-TR" dirty="0"/>
              <a:t> (in Test </a:t>
            </a:r>
            <a:r>
              <a:rPr lang="tr-TR" dirty="0" err="1"/>
              <a:t>Processsing</a:t>
            </a:r>
            <a:r>
              <a:rPr lang="tr-TR" dirty="0"/>
              <a:t>)</a:t>
            </a:r>
          </a:p>
          <a:p>
            <a:r>
              <a:rPr lang="tr-TR" dirty="0"/>
              <a:t>- Active (Electronic)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Dosemeter</a:t>
            </a:r>
            <a:r>
              <a:rPr lang="tr-TR" dirty="0"/>
              <a:t> (at R&amp;D </a:t>
            </a:r>
            <a:r>
              <a:rPr lang="tr-TR" dirty="0" err="1"/>
              <a:t>stage</a:t>
            </a:r>
            <a:r>
              <a:rPr lang="tr-TR" dirty="0"/>
              <a:t>)</a:t>
            </a:r>
          </a:p>
          <a:p>
            <a:r>
              <a:rPr lang="tr-TR" sz="2000" dirty="0"/>
              <a:t>- </a:t>
            </a:r>
            <a:r>
              <a:rPr lang="tr-TR" sz="2000" dirty="0" err="1"/>
              <a:t>Patient</a:t>
            </a:r>
            <a:r>
              <a:rPr lang="tr-TR" sz="2000" dirty="0"/>
              <a:t> OSL </a:t>
            </a:r>
            <a:r>
              <a:rPr lang="tr-TR" sz="2000" dirty="0" err="1"/>
              <a:t>Dosimetry</a:t>
            </a:r>
            <a:r>
              <a:rPr lang="tr-TR" sz="2000" dirty="0"/>
              <a:t> </a:t>
            </a:r>
            <a:r>
              <a:rPr lang="tr-TR" sz="2000" dirty="0" err="1"/>
              <a:t>Systems</a:t>
            </a:r>
            <a:r>
              <a:rPr lang="tr-TR" sz="2000" dirty="0"/>
              <a:t> (in Test </a:t>
            </a:r>
            <a:r>
              <a:rPr lang="tr-TR" sz="2000" dirty="0" err="1"/>
              <a:t>Processsing</a:t>
            </a:r>
            <a:r>
              <a:rPr lang="tr-TR" sz="2000" dirty="0"/>
              <a:t>)</a:t>
            </a:r>
          </a:p>
          <a:p>
            <a:r>
              <a:rPr lang="tr-TR" sz="2000" dirty="0"/>
              <a:t>- </a:t>
            </a:r>
            <a:r>
              <a:rPr lang="tr-TR" sz="2000" dirty="0" err="1"/>
              <a:t>Neutron</a:t>
            </a:r>
            <a:r>
              <a:rPr lang="tr-TR" sz="2000" dirty="0"/>
              <a:t> </a:t>
            </a:r>
            <a:r>
              <a:rPr lang="tr-TR" sz="2000" dirty="0" err="1"/>
              <a:t>Dosimetry</a:t>
            </a:r>
            <a:r>
              <a:rPr lang="tr-TR" sz="2000" dirty="0"/>
              <a:t> </a:t>
            </a:r>
            <a:r>
              <a:rPr lang="tr-TR" dirty="0"/>
              <a:t>(in Project)</a:t>
            </a:r>
            <a:endParaRPr lang="tr-TR" sz="2000" dirty="0"/>
          </a:p>
          <a:p>
            <a:r>
              <a:rPr lang="tr-TR" dirty="0"/>
              <a:t>- Radon </a:t>
            </a:r>
            <a:r>
              <a:rPr lang="tr-TR" dirty="0" err="1"/>
              <a:t>Gas</a:t>
            </a:r>
            <a:r>
              <a:rPr lang="tr-TR" dirty="0"/>
              <a:t> </a:t>
            </a:r>
            <a:r>
              <a:rPr lang="tr-TR" dirty="0" err="1"/>
              <a:t>Measurement</a:t>
            </a:r>
            <a:r>
              <a:rPr lang="tr-TR" dirty="0"/>
              <a:t> (in Project)</a:t>
            </a:r>
            <a:endParaRPr lang="tr-TR" sz="2000" dirty="0"/>
          </a:p>
          <a:p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0415555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0F8E21AB-05DC-492A-9C42-B39A58DC8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RADKOR</a:t>
            </a:r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B885FAB5-DBD7-4CE0-B708-6D9328DCC5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r="3576" b="19001"/>
          <a:stretch/>
        </p:blipFill>
        <p:spPr>
          <a:xfrm>
            <a:off x="5436096" y="2579884"/>
            <a:ext cx="3285492" cy="2189040"/>
          </a:xfrm>
        </p:spPr>
      </p:pic>
      <p:pic>
        <p:nvPicPr>
          <p:cNvPr id="8" name="Resim 7">
            <a:extLst>
              <a:ext uri="{FF2B5EF4-FFF2-40B4-BE49-F238E27FC236}">
                <a16:creationId xmlns="" xmlns:a16="http://schemas.microsoft.com/office/drawing/2014/main" id="{79163A92-7F4C-465B-8FF0-1E7B34CB81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" y="1855263"/>
            <a:ext cx="2019869" cy="638464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="" xmlns:a16="http://schemas.microsoft.com/office/drawing/2014/main" id="{53CDD3A7-1C0A-42AC-8D4B-145136EA339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844" b="13792"/>
          <a:stretch/>
        </p:blipFill>
        <p:spPr>
          <a:xfrm rot="5400000">
            <a:off x="115055" y="4285545"/>
            <a:ext cx="2199473" cy="1494496"/>
          </a:xfrm>
          <a:prstGeom prst="rect">
            <a:avLst/>
          </a:prstGeom>
        </p:spPr>
      </p:pic>
      <p:pic>
        <p:nvPicPr>
          <p:cNvPr id="12" name="Resim 11">
            <a:extLst>
              <a:ext uri="{FF2B5EF4-FFF2-40B4-BE49-F238E27FC236}">
                <a16:creationId xmlns="" xmlns:a16="http://schemas.microsoft.com/office/drawing/2014/main" id="{F3E0541D-207F-43A0-AC03-FF5E48491F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9" t="9669" r="28418" b="16867"/>
          <a:stretch/>
        </p:blipFill>
        <p:spPr>
          <a:xfrm rot="5400000">
            <a:off x="2108062" y="4596794"/>
            <a:ext cx="1538883" cy="1507551"/>
          </a:xfrm>
          <a:prstGeom prst="rect">
            <a:avLst/>
          </a:prstGeom>
        </p:spPr>
      </p:pic>
      <p:sp>
        <p:nvSpPr>
          <p:cNvPr id="13" name="Dikdörtgen 12">
            <a:extLst>
              <a:ext uri="{FF2B5EF4-FFF2-40B4-BE49-F238E27FC236}">
                <a16:creationId xmlns="" xmlns:a16="http://schemas.microsoft.com/office/drawing/2014/main" id="{2A92EEB7-C89E-45FC-B022-2BA5DBE69C64}"/>
              </a:ext>
            </a:extLst>
          </p:cNvPr>
          <p:cNvSpPr/>
          <p:nvPr/>
        </p:nvSpPr>
        <p:spPr>
          <a:xfrm>
            <a:off x="674171" y="2611629"/>
            <a:ext cx="440188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i="1" dirty="0" err="1"/>
              <a:t>Extremity</a:t>
            </a:r>
            <a:r>
              <a:rPr lang="tr-TR" b="1" i="1" dirty="0"/>
              <a:t> OSL </a:t>
            </a:r>
            <a:r>
              <a:rPr lang="tr-TR" b="1" i="1" dirty="0" err="1"/>
              <a:t>Dosimetry</a:t>
            </a:r>
            <a:r>
              <a:rPr lang="tr-TR" b="1" i="1" dirty="0"/>
              <a:t> </a:t>
            </a:r>
            <a:r>
              <a:rPr lang="tr-TR" b="1" i="1" dirty="0" err="1" smtClean="0"/>
              <a:t>System</a:t>
            </a:r>
            <a:r>
              <a:rPr lang="tr-TR" b="1" i="1" dirty="0"/>
              <a:t> </a:t>
            </a:r>
            <a:r>
              <a:rPr lang="tr-TR" i="1" dirty="0" err="1" smtClean="0"/>
              <a:t>was</a:t>
            </a:r>
            <a:r>
              <a:rPr lang="tr-TR" i="1" dirty="0" smtClean="0"/>
              <a:t> </a:t>
            </a:r>
            <a:r>
              <a:rPr lang="en-US" i="1" dirty="0" smtClean="0"/>
              <a:t>developed </a:t>
            </a:r>
            <a:r>
              <a:rPr lang="en-US" i="1" dirty="0"/>
              <a:t>extremity and eye dosimetry systems, based on OSL technology, show unique property at first time in the World. </a:t>
            </a:r>
            <a:endParaRPr lang="tr-TR" i="1" dirty="0"/>
          </a:p>
        </p:txBody>
      </p:sp>
      <p:pic>
        <p:nvPicPr>
          <p:cNvPr id="14" name="Resim 13">
            <a:extLst>
              <a:ext uri="{FF2B5EF4-FFF2-40B4-BE49-F238E27FC236}">
                <a16:creationId xmlns="" xmlns:a16="http://schemas.microsoft.com/office/drawing/2014/main" id="{9E46B664-DE40-41FB-AB5D-9584C50AC7C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51920" y="4941168"/>
            <a:ext cx="1841200" cy="1150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51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C8CE356A-C319-4D09-922A-DB88A8584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Production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RADKOR</a:t>
            </a:r>
          </a:p>
        </p:txBody>
      </p:sp>
      <p:pic>
        <p:nvPicPr>
          <p:cNvPr id="8" name="İçerik Yer Tutucusu 7">
            <a:extLst>
              <a:ext uri="{FF2B5EF4-FFF2-40B4-BE49-F238E27FC236}">
                <a16:creationId xmlns="" xmlns:a16="http://schemas.microsoft.com/office/drawing/2014/main" id="{C4F0A0FE-B119-4822-9BD4-EFBC7B702A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2295" y="2645503"/>
            <a:ext cx="3454465" cy="2590849"/>
          </a:xfrm>
        </p:spPr>
      </p:pic>
      <p:pic>
        <p:nvPicPr>
          <p:cNvPr id="11" name="Resim 10">
            <a:extLst>
              <a:ext uri="{FF2B5EF4-FFF2-40B4-BE49-F238E27FC236}">
                <a16:creationId xmlns="" xmlns:a16="http://schemas.microsoft.com/office/drawing/2014/main" id="{4C727749-48EF-427E-8C68-D076975AB9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988840"/>
            <a:ext cx="1798887" cy="648071"/>
          </a:xfrm>
          <a:prstGeom prst="rect">
            <a:avLst/>
          </a:prstGeom>
        </p:spPr>
      </p:pic>
      <p:sp>
        <p:nvSpPr>
          <p:cNvPr id="12" name="Dikdörtgen 11">
            <a:extLst>
              <a:ext uri="{FF2B5EF4-FFF2-40B4-BE49-F238E27FC236}">
                <a16:creationId xmlns="" xmlns:a16="http://schemas.microsoft.com/office/drawing/2014/main" id="{C457EA66-A141-49F6-988B-684FB03E95C9}"/>
              </a:ext>
            </a:extLst>
          </p:cNvPr>
          <p:cNvSpPr/>
          <p:nvPr/>
        </p:nvSpPr>
        <p:spPr>
          <a:xfrm>
            <a:off x="539552" y="3063764"/>
            <a:ext cx="3454465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err="1"/>
              <a:t>Pdose</a:t>
            </a:r>
            <a:r>
              <a:rPr lang="en-US" b="1" i="1" dirty="0"/>
              <a:t> OSL dosimetry system </a:t>
            </a:r>
            <a:r>
              <a:rPr lang="en-US" i="1" dirty="0"/>
              <a:t>was designed with the intent of availability of patient dose tracking in medical applications such as Mammography, Fluoroscopy, Computerized Tomography (CT) and Radiology- X-ray in Radiology departments</a:t>
            </a:r>
            <a:r>
              <a:rPr lang="tr-TR" i="1" dirty="0"/>
              <a:t> </a:t>
            </a:r>
            <a:r>
              <a:rPr lang="tr-TR" i="1" dirty="0" err="1"/>
              <a:t>and</a:t>
            </a:r>
            <a:r>
              <a:rPr lang="tr-TR" i="1" dirty="0"/>
              <a:t> </a:t>
            </a:r>
            <a:r>
              <a:rPr lang="tr-TR" i="1" dirty="0" err="1"/>
              <a:t>Radiotherapy</a:t>
            </a:r>
            <a:r>
              <a:rPr lang="tr-TR" i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38876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73EE512B-D431-4656-83C1-77D7643AE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Production by RADKOR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5E03082-8141-4B25-A78F-A3A1A30675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- </a:t>
            </a:r>
            <a:r>
              <a:rPr lang="en-GB" dirty="0"/>
              <a:t>Active (Electronic) Do</a:t>
            </a:r>
            <a:r>
              <a:rPr lang="tr-TR" dirty="0"/>
              <a:t>se</a:t>
            </a:r>
            <a:r>
              <a:rPr lang="en-GB" dirty="0"/>
              <a:t>meter System (at R&amp;D stage)</a:t>
            </a:r>
          </a:p>
          <a:p>
            <a:pPr marL="0" indent="0">
              <a:buNone/>
            </a:pPr>
            <a:r>
              <a:rPr lang="tr-TR" dirty="0"/>
              <a:t>  </a:t>
            </a:r>
            <a:r>
              <a:rPr lang="en-GB" dirty="0"/>
              <a:t>Features: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 </a:t>
            </a:r>
            <a:r>
              <a:rPr lang="en-GB" dirty="0"/>
              <a:t>Measuring dose and dose rates </a:t>
            </a:r>
            <a:r>
              <a:rPr lang="tr-TR" dirty="0"/>
              <a:t>in </a:t>
            </a:r>
            <a:r>
              <a:rPr lang="tr-TR" dirty="0" err="1"/>
              <a:t>Hp</a:t>
            </a:r>
            <a:r>
              <a:rPr lang="tr-TR" dirty="0"/>
              <a:t>(10)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smtClean="0"/>
              <a:t>der</a:t>
            </a:r>
            <a:r>
              <a:rPr lang="tr-TR" dirty="0"/>
              <a:t>(</a:t>
            </a:r>
            <a:r>
              <a:rPr lang="tr-TR" dirty="0" err="1" smtClean="0"/>
              <a:t>Hp</a:t>
            </a:r>
            <a:r>
              <a:rPr lang="tr-TR" dirty="0" smtClean="0"/>
              <a:t>(10))</a:t>
            </a:r>
            <a:endParaRPr lang="en-GB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/>
              <a:t>Essential</a:t>
            </a:r>
            <a:r>
              <a:rPr lang="tr-TR" dirty="0"/>
              <a:t> </a:t>
            </a:r>
            <a:r>
              <a:rPr lang="tr-TR" dirty="0" err="1"/>
              <a:t>precaution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en-GB" dirty="0"/>
              <a:t>Audio and Led Alarm </a:t>
            </a: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Alarm </a:t>
            </a:r>
            <a:r>
              <a:rPr lang="tr-TR" dirty="0" err="1"/>
              <a:t>levels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predefined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each</a:t>
            </a:r>
            <a:r>
              <a:rPr lang="tr-TR" dirty="0"/>
              <a:t> </a:t>
            </a:r>
            <a:r>
              <a:rPr lang="tr-TR" dirty="0" err="1"/>
              <a:t>user</a:t>
            </a: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/>
              <a:t>Ergonomic</a:t>
            </a: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/>
              <a:t>PC </a:t>
            </a:r>
            <a:r>
              <a:rPr lang="tr-TR" dirty="0" err="1"/>
              <a:t>connection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easy</a:t>
            </a:r>
            <a:r>
              <a:rPr lang="tr-TR" dirty="0"/>
              <a:t> </a:t>
            </a:r>
            <a:r>
              <a:rPr lang="tr-TR" dirty="0" err="1"/>
              <a:t>reporting</a:t>
            </a:r>
            <a:endParaRPr lang="tr-TR" dirty="0"/>
          </a:p>
          <a:p>
            <a:pPr>
              <a:buFont typeface="Wingdings" panose="05000000000000000000" pitchFamily="2" charset="2"/>
              <a:buChar char="v"/>
            </a:pPr>
            <a:r>
              <a:rPr lang="tr-TR" dirty="0" err="1"/>
              <a:t>Rechargeable</a:t>
            </a:r>
            <a:r>
              <a:rPr lang="tr-TR" dirty="0"/>
              <a:t> </a:t>
            </a:r>
            <a:r>
              <a:rPr lang="tr-TR" dirty="0" err="1"/>
              <a:t>battery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en-GB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65948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544C64D-859D-4DD9-9154-2692A95659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Production by RADKOR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70BE221B-A4F7-44B4-A51F-64B23D588A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endParaRPr lang="tr-TR" dirty="0"/>
          </a:p>
          <a:p>
            <a:r>
              <a:rPr lang="tr-TR" dirty="0" err="1" smtClean="0"/>
              <a:t>Designing</a:t>
            </a:r>
            <a:r>
              <a:rPr lang="tr-TR" dirty="0" smtClean="0"/>
              <a:t>  </a:t>
            </a:r>
            <a:r>
              <a:rPr lang="tr-TR" dirty="0"/>
              <a:t>of CR-39 </a:t>
            </a:r>
            <a:r>
              <a:rPr lang="tr-TR" dirty="0" err="1"/>
              <a:t>based</a:t>
            </a:r>
            <a:r>
              <a:rPr lang="tr-TR" dirty="0"/>
              <a:t>  </a:t>
            </a:r>
            <a:r>
              <a:rPr lang="en-GB" dirty="0"/>
              <a:t>Neutron Dos</a:t>
            </a:r>
            <a:r>
              <a:rPr lang="tr-TR" dirty="0"/>
              <a:t>i</a:t>
            </a:r>
            <a:r>
              <a:rPr lang="en-GB" dirty="0" err="1"/>
              <a:t>metry</a:t>
            </a:r>
            <a:r>
              <a:rPr lang="en-GB" dirty="0"/>
              <a:t> </a:t>
            </a:r>
            <a:r>
              <a:rPr lang="en-GB" dirty="0" smtClean="0"/>
              <a:t>(Fast and Thermal neutron)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en-GB" dirty="0"/>
              <a:t>Radon </a:t>
            </a:r>
            <a:r>
              <a:rPr lang="tr-TR" dirty="0" err="1"/>
              <a:t>Detector</a:t>
            </a:r>
            <a:r>
              <a:rPr lang="tr-TR" dirty="0"/>
              <a:t>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continuing</a:t>
            </a:r>
            <a:endParaRPr lang="tr-TR" dirty="0"/>
          </a:p>
          <a:p>
            <a:endParaRPr lang="tr-TR" dirty="0"/>
          </a:p>
          <a:p>
            <a:r>
              <a:rPr lang="tr-TR" dirty="0" err="1" smtClean="0"/>
              <a:t>Within</a:t>
            </a:r>
            <a:r>
              <a:rPr lang="tr-TR" dirty="0" smtClean="0"/>
              <a:t> </a:t>
            </a:r>
            <a:r>
              <a:rPr lang="tr-TR" dirty="0" err="1" smtClean="0"/>
              <a:t>next</a:t>
            </a:r>
            <a:r>
              <a:rPr lang="tr-TR" dirty="0" smtClean="0"/>
              <a:t> 5 </a:t>
            </a:r>
            <a:r>
              <a:rPr lang="tr-TR" dirty="0" err="1" smtClean="0"/>
              <a:t>years</a:t>
            </a:r>
            <a:r>
              <a:rPr lang="tr-TR" dirty="0" smtClean="0"/>
              <a:t>, </a:t>
            </a:r>
            <a:r>
              <a:rPr lang="tr-TR" dirty="0" err="1" smtClean="0"/>
              <a:t>whole</a:t>
            </a:r>
            <a:r>
              <a:rPr lang="tr-TR" dirty="0" smtClean="0"/>
              <a:t> dosimetry </a:t>
            </a:r>
            <a:r>
              <a:rPr lang="tr-TR" dirty="0" err="1" smtClean="0"/>
              <a:t>systems</a:t>
            </a:r>
            <a:r>
              <a:rPr lang="tr-TR" dirty="0" smtClean="0"/>
              <a:t> </a:t>
            </a:r>
            <a:r>
              <a:rPr lang="tr-TR" dirty="0" err="1" smtClean="0"/>
              <a:t>will</a:t>
            </a:r>
            <a:r>
              <a:rPr lang="tr-TR" dirty="0" smtClean="0"/>
              <a:t> be </a:t>
            </a:r>
            <a:r>
              <a:rPr lang="tr-TR" dirty="0" err="1" smtClean="0"/>
              <a:t>produced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RADKOR in TURKEY (</a:t>
            </a:r>
            <a:r>
              <a:rPr lang="tr-TR" dirty="0" err="1" smtClean="0"/>
              <a:t>Finalizing</a:t>
            </a:r>
            <a:r>
              <a:rPr lang="tr-TR" dirty="0" smtClean="0"/>
              <a:t> </a:t>
            </a:r>
            <a:r>
              <a:rPr lang="tr-TR" dirty="0"/>
              <a:t>in </a:t>
            </a:r>
            <a:r>
              <a:rPr lang="tr-TR" dirty="0" smtClean="0"/>
              <a:t>2023.)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97875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algn="ctr"/>
            <a:r>
              <a:rPr lang="en-US" sz="2400" b="1" dirty="0">
                <a:latin typeface="Andalus" panose="02020603050405020304" pitchFamily="18" charset="-78"/>
                <a:cs typeface="Andalus" panose="02020603050405020304" pitchFamily="18" charset="-78"/>
              </a:rPr>
              <a:t>Thank you for your attention…</a:t>
            </a:r>
          </a:p>
        </p:txBody>
      </p:sp>
    </p:spTree>
    <p:extLst>
      <p:ext uri="{BB962C8B-B14F-4D97-AF65-F5344CB8AC3E}">
        <p14:creationId xmlns:p14="http://schemas.microsoft.com/office/powerpoint/2010/main" val="3474811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6079A40-8681-4065-8DD6-667B8529FD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Dosimetry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39E94319-690F-4D2E-B7FB-B100559A8E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395953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tr-TR" dirty="0"/>
              <a:t> </a:t>
            </a:r>
            <a:r>
              <a:rPr lang="tr-TR" sz="2400" dirty="0" err="1"/>
              <a:t>Personal</a:t>
            </a:r>
            <a:r>
              <a:rPr lang="tr-TR" sz="2400" dirty="0"/>
              <a:t> </a:t>
            </a:r>
            <a:r>
              <a:rPr lang="tr-TR" sz="2400" dirty="0" err="1"/>
              <a:t>Dosimetry</a:t>
            </a:r>
            <a:endParaRPr lang="tr-TR" sz="2400" dirty="0"/>
          </a:p>
          <a:p>
            <a:pPr marL="201168" lvl="1" indent="0">
              <a:buNone/>
            </a:pPr>
            <a:r>
              <a:rPr lang="tr-TR" sz="2000" dirty="0"/>
              <a:t>a) </a:t>
            </a:r>
            <a:r>
              <a:rPr lang="tr-TR" sz="2000" dirty="0" err="1"/>
              <a:t>Passive</a:t>
            </a:r>
            <a:r>
              <a:rPr lang="tr-TR" sz="2000" dirty="0"/>
              <a:t> </a:t>
            </a:r>
            <a:r>
              <a:rPr lang="tr-TR" sz="2000" dirty="0" err="1"/>
              <a:t>Personal</a:t>
            </a:r>
            <a:r>
              <a:rPr lang="tr-TR" sz="2000" dirty="0"/>
              <a:t> </a:t>
            </a:r>
            <a:r>
              <a:rPr lang="tr-TR" sz="2000" dirty="0" err="1"/>
              <a:t>Dosimetry</a:t>
            </a:r>
            <a:endParaRPr lang="tr-TR" sz="2000" dirty="0"/>
          </a:p>
          <a:p>
            <a:pPr lvl="2"/>
            <a:r>
              <a:rPr lang="tr-TR" sz="1800" dirty="0"/>
              <a:t>Film dosimetry </a:t>
            </a:r>
            <a:r>
              <a:rPr lang="tr-TR" sz="1800" dirty="0" err="1"/>
              <a:t>systems</a:t>
            </a:r>
            <a:r>
              <a:rPr lang="tr-TR" sz="1800" dirty="0"/>
              <a:t> (</a:t>
            </a:r>
            <a:r>
              <a:rPr lang="tr-TR" sz="1800" dirty="0" err="1"/>
              <a:t>old</a:t>
            </a:r>
            <a:r>
              <a:rPr lang="tr-TR" sz="1800" dirty="0"/>
              <a:t> </a:t>
            </a:r>
            <a:r>
              <a:rPr lang="tr-TR" sz="1800" dirty="0" err="1"/>
              <a:t>system</a:t>
            </a:r>
            <a:r>
              <a:rPr lang="tr-TR" sz="1800" dirty="0" smtClean="0"/>
              <a:t>)</a:t>
            </a:r>
            <a:endParaRPr lang="tr-TR" sz="1800" dirty="0"/>
          </a:p>
          <a:p>
            <a:pPr lvl="2"/>
            <a:r>
              <a:rPr lang="tr-TR" sz="1800" dirty="0" err="1"/>
              <a:t>Thermo</a:t>
            </a:r>
            <a:r>
              <a:rPr lang="tr-TR" sz="1800" dirty="0"/>
              <a:t> </a:t>
            </a:r>
            <a:r>
              <a:rPr lang="tr-TR" sz="1800" dirty="0" err="1" smtClean="0"/>
              <a:t>Luminescence</a:t>
            </a:r>
            <a:r>
              <a:rPr lang="tr-TR" sz="1800" dirty="0" smtClean="0"/>
              <a:t> </a:t>
            </a:r>
            <a:r>
              <a:rPr lang="tr-TR" sz="1800" dirty="0"/>
              <a:t>(TL) dosimetry </a:t>
            </a:r>
            <a:r>
              <a:rPr lang="tr-TR" sz="1800" dirty="0" err="1"/>
              <a:t>systems</a:t>
            </a:r>
            <a:r>
              <a:rPr lang="tr-TR" sz="1800" dirty="0" smtClean="0"/>
              <a:t>,</a:t>
            </a:r>
          </a:p>
          <a:p>
            <a:pPr lvl="2"/>
            <a:r>
              <a:rPr lang="tr-TR" sz="1800" dirty="0"/>
              <a:t>Optical </a:t>
            </a:r>
            <a:r>
              <a:rPr lang="tr-TR" sz="1800" dirty="0" err="1"/>
              <a:t>Stimulated</a:t>
            </a:r>
            <a:r>
              <a:rPr lang="tr-TR" sz="1800" dirty="0"/>
              <a:t> </a:t>
            </a:r>
            <a:r>
              <a:rPr lang="tr-TR" sz="1800" dirty="0" err="1"/>
              <a:t>Luminescence</a:t>
            </a:r>
            <a:r>
              <a:rPr lang="tr-TR" sz="1800" dirty="0"/>
              <a:t> (OSL) dosimetry </a:t>
            </a:r>
            <a:r>
              <a:rPr lang="tr-TR" sz="1800" dirty="0" err="1"/>
              <a:t>systems</a:t>
            </a:r>
            <a:endParaRPr lang="tr-TR" sz="1800" dirty="0"/>
          </a:p>
          <a:p>
            <a:pPr marL="384048" lvl="2" indent="0">
              <a:buNone/>
            </a:pPr>
            <a:endParaRPr lang="tr-TR" sz="1800" dirty="0"/>
          </a:p>
          <a:p>
            <a:pPr marL="726948" lvl="2" indent="-342900">
              <a:buAutoNum type="arabicParenR"/>
            </a:pPr>
            <a:r>
              <a:rPr lang="tr-TR" sz="1800" dirty="0" err="1"/>
              <a:t>Whole</a:t>
            </a:r>
            <a:r>
              <a:rPr lang="tr-TR" sz="1800" dirty="0"/>
              <a:t> Body </a:t>
            </a:r>
            <a:r>
              <a:rPr lang="tr-TR" sz="1800" dirty="0" err="1"/>
              <a:t>Dosemeters</a:t>
            </a:r>
            <a:r>
              <a:rPr lang="tr-TR" sz="1800" dirty="0"/>
              <a:t> (</a:t>
            </a:r>
            <a:r>
              <a:rPr lang="tr-TR" sz="1800" dirty="0" err="1"/>
              <a:t>Hp</a:t>
            </a:r>
            <a:r>
              <a:rPr lang="tr-TR" sz="1800" dirty="0"/>
              <a:t>(10))</a:t>
            </a:r>
          </a:p>
          <a:p>
            <a:pPr marL="726948" lvl="2" indent="-342900">
              <a:buAutoNum type="arabicParenR"/>
            </a:pPr>
            <a:r>
              <a:rPr lang="tr-TR" sz="1800" dirty="0" err="1"/>
              <a:t>Extremity</a:t>
            </a:r>
            <a:r>
              <a:rPr lang="tr-TR" sz="1800" dirty="0"/>
              <a:t> </a:t>
            </a:r>
            <a:r>
              <a:rPr lang="tr-TR" sz="1800" dirty="0" err="1"/>
              <a:t>Dosemeters</a:t>
            </a:r>
            <a:r>
              <a:rPr lang="tr-TR" sz="1800" dirty="0"/>
              <a:t>  (</a:t>
            </a:r>
            <a:r>
              <a:rPr lang="tr-TR" sz="1800" dirty="0" err="1"/>
              <a:t>Hp</a:t>
            </a:r>
            <a:r>
              <a:rPr lang="tr-TR" sz="1800" dirty="0"/>
              <a:t>(0.07))</a:t>
            </a:r>
          </a:p>
          <a:p>
            <a:pPr marL="726948" lvl="2" indent="-342900">
              <a:buAutoNum type="arabicParenR"/>
            </a:pPr>
            <a:r>
              <a:rPr lang="tr-TR" sz="1800" dirty="0"/>
              <a:t>Lens </a:t>
            </a:r>
            <a:r>
              <a:rPr lang="tr-TR" sz="1800" dirty="0" err="1"/>
              <a:t>Dosemeters</a:t>
            </a:r>
            <a:r>
              <a:rPr lang="tr-TR" sz="1800" dirty="0"/>
              <a:t>       (</a:t>
            </a:r>
            <a:r>
              <a:rPr lang="tr-TR" sz="1800" dirty="0" err="1"/>
              <a:t>Hp</a:t>
            </a:r>
            <a:r>
              <a:rPr lang="tr-TR" sz="1800" dirty="0"/>
              <a:t>(3))</a:t>
            </a:r>
          </a:p>
          <a:p>
            <a:pPr marL="726948" lvl="2" indent="-342900">
              <a:buAutoNum type="arabicParenR"/>
            </a:pPr>
            <a:r>
              <a:rPr lang="tr-TR" sz="1800" dirty="0" err="1"/>
              <a:t>Neutron</a:t>
            </a:r>
            <a:r>
              <a:rPr lang="tr-TR" sz="1800" dirty="0"/>
              <a:t> </a:t>
            </a:r>
            <a:r>
              <a:rPr lang="tr-TR" sz="1800" dirty="0" err="1"/>
              <a:t>Dosemeters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62537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22960" y="286605"/>
            <a:ext cx="7543800" cy="1414203"/>
          </a:xfrm>
        </p:spPr>
        <p:txBody>
          <a:bodyPr>
            <a:normAutofit fontScale="90000"/>
          </a:bodyPr>
          <a:lstStyle/>
          <a:p>
            <a:r>
              <a:rPr lang="tr-TR" sz="4000" dirty="0" err="1"/>
              <a:t>Personal</a:t>
            </a:r>
            <a:r>
              <a:rPr lang="tr-TR" sz="4000" dirty="0"/>
              <a:t> </a:t>
            </a:r>
            <a:r>
              <a:rPr lang="tr-TR" sz="4000" dirty="0" err="1"/>
              <a:t>Dosimetry</a:t>
            </a:r>
            <a:r>
              <a:rPr lang="tr-TR" sz="4000" dirty="0"/>
              <a:t> </a:t>
            </a:r>
            <a:r>
              <a:rPr lang="tr-TR" sz="4000" dirty="0" err="1" smtClean="0"/>
              <a:t>Systems</a:t>
            </a:r>
            <a:r>
              <a:rPr lang="tr-TR" sz="4000" dirty="0"/>
              <a:t/>
            </a:r>
            <a:br>
              <a:rPr lang="tr-TR" sz="4000" dirty="0"/>
            </a:br>
            <a:r>
              <a:rPr lang="tr-TR" sz="4000" dirty="0" err="1"/>
              <a:t>Whole</a:t>
            </a:r>
            <a:r>
              <a:rPr lang="tr-TR" sz="4000" dirty="0"/>
              <a:t> Body </a:t>
            </a:r>
            <a:r>
              <a:rPr lang="tr-TR" sz="4000" dirty="0" err="1"/>
              <a:t>Dose</a:t>
            </a:r>
            <a:r>
              <a:rPr lang="tr-TR" sz="4000" dirty="0"/>
              <a:t> </a:t>
            </a:r>
            <a:r>
              <a:rPr lang="tr-TR" sz="4000" dirty="0" err="1"/>
              <a:t>Measurement</a:t>
            </a:r>
            <a:r>
              <a:rPr lang="tr-TR" sz="4000" dirty="0"/>
              <a:t> </a:t>
            </a:r>
            <a:r>
              <a:rPr lang="tr-TR" sz="3600" dirty="0" err="1"/>
              <a:t>Hp</a:t>
            </a:r>
            <a:r>
              <a:rPr lang="tr-TR" sz="3600" dirty="0"/>
              <a:t>(10)</a:t>
            </a:r>
          </a:p>
        </p:txBody>
      </p:sp>
      <p:pic>
        <p:nvPicPr>
          <p:cNvPr id="2052" name="Picture 4" descr="http://www.gobizkorea.com/att/cat/2004/00/237/tp_html/img/2004-00237_cat_20_large_img3_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81" y="3727054"/>
            <a:ext cx="1368152" cy="2035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etin kutusu 4"/>
          <p:cNvSpPr txBox="1"/>
          <p:nvPr/>
        </p:nvSpPr>
        <p:spPr>
          <a:xfrm>
            <a:off x="791703" y="3245762"/>
            <a:ext cx="15602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TL </a:t>
            </a:r>
            <a:r>
              <a:rPr lang="tr-TR" dirty="0" err="1"/>
              <a:t>Dosemeters</a:t>
            </a:r>
            <a:endParaRPr lang="tr-TR" dirty="0"/>
          </a:p>
        </p:txBody>
      </p:sp>
      <p:pic>
        <p:nvPicPr>
          <p:cNvPr id="8" name="Picture 5" descr="http://awst.gsf.de/resource/logo_dosimo.jpg">
            <a:hlinkClick r:id="rId4"/>
          </p:cNvPr>
          <p:cNvPicPr>
            <a:picLocks noGrp="1" noChangeAspect="1" noChangeArrowheads="1"/>
          </p:cNvPicPr>
          <p:nvPr>
            <p:ph sz="quarter" idx="4294967295"/>
          </p:nvPr>
        </p:nvPicPr>
        <p:blipFill>
          <a:blip r:embed="rId5" r:link="rId6" cstate="print"/>
          <a:srcRect/>
          <a:stretch>
            <a:fillRect/>
          </a:stretch>
        </p:blipFill>
        <p:spPr>
          <a:xfrm>
            <a:off x="3200509" y="3880863"/>
            <a:ext cx="2152446" cy="1728192"/>
          </a:xfrm>
          <a:prstGeom prst="rect">
            <a:avLst/>
          </a:prstGeom>
          <a:noFill/>
          <a:ln w="31750">
            <a:solidFill>
              <a:schemeClr val="accent2"/>
            </a:solidFill>
          </a:ln>
        </p:spPr>
      </p:pic>
      <p:sp>
        <p:nvSpPr>
          <p:cNvPr id="6" name="Metin kutusu 5"/>
          <p:cNvSpPr txBox="1"/>
          <p:nvPr/>
        </p:nvSpPr>
        <p:spPr>
          <a:xfrm>
            <a:off x="3268062" y="321297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Film </a:t>
            </a:r>
            <a:r>
              <a:rPr lang="tr-TR" dirty="0" err="1"/>
              <a:t>D</a:t>
            </a:r>
            <a:r>
              <a:rPr lang="tr-TR" dirty="0" err="1" smtClean="0"/>
              <a:t>osemeters</a:t>
            </a: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15" name="Picture 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862711" y="3861048"/>
            <a:ext cx="2520280" cy="1767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Metin kutusu 8"/>
          <p:cNvSpPr txBox="1"/>
          <p:nvPr/>
        </p:nvSpPr>
        <p:spPr>
          <a:xfrm>
            <a:off x="6084168" y="3212976"/>
            <a:ext cx="1728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OSL </a:t>
            </a:r>
            <a:r>
              <a:rPr lang="tr-TR" dirty="0" err="1"/>
              <a:t>D</a:t>
            </a:r>
            <a:r>
              <a:rPr lang="tr-TR" dirty="0" err="1" smtClean="0"/>
              <a:t>osemeters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67731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8CAF9C47-8C87-4C73-894F-3A4F09AAB2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Whole</a:t>
            </a:r>
            <a:r>
              <a:rPr lang="tr-TR" dirty="0"/>
              <a:t> Body </a:t>
            </a:r>
            <a:r>
              <a:rPr lang="tr-TR" dirty="0" err="1"/>
              <a:t>Dose</a:t>
            </a:r>
            <a:r>
              <a:rPr lang="tr-TR" dirty="0"/>
              <a:t> </a:t>
            </a:r>
            <a:r>
              <a:rPr lang="tr-TR" dirty="0" err="1" smtClean="0"/>
              <a:t>Measurement</a:t>
            </a:r>
            <a:r>
              <a:rPr lang="tr-TR" dirty="0" smtClean="0"/>
              <a:t> </a:t>
            </a:r>
            <a:r>
              <a:rPr lang="tr-TR" dirty="0" err="1" smtClean="0"/>
              <a:t>Hp</a:t>
            </a:r>
            <a:r>
              <a:rPr lang="tr-TR" dirty="0"/>
              <a:t>(10</a:t>
            </a:r>
            <a:r>
              <a:rPr lang="tr-TR" dirty="0" smtClean="0"/>
              <a:t>)</a:t>
            </a:r>
            <a:endParaRPr lang="tr-TR" dirty="0"/>
          </a:p>
        </p:txBody>
      </p:sp>
      <p:pic>
        <p:nvPicPr>
          <p:cNvPr id="4" name="İçerik Yer Tutucusu 3">
            <a:extLst>
              <a:ext uri="{FF2B5EF4-FFF2-40B4-BE49-F238E27FC236}">
                <a16:creationId xmlns="" xmlns:a16="http://schemas.microsoft.com/office/drawing/2014/main" id="{0B86AA33-055D-4AEE-82D3-ECBFD12C6C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0838" y="1846263"/>
            <a:ext cx="5686774" cy="402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1453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22960" y="272956"/>
            <a:ext cx="7543800" cy="1450757"/>
          </a:xfrm>
        </p:spPr>
        <p:txBody>
          <a:bodyPr>
            <a:normAutofit fontScale="90000"/>
          </a:bodyPr>
          <a:lstStyle/>
          <a:p>
            <a:r>
              <a:rPr lang="tr-TR" sz="4400" dirty="0" err="1" smtClean="0"/>
              <a:t>Lastest</a:t>
            </a:r>
            <a:r>
              <a:rPr lang="tr-TR" sz="4400" dirty="0" smtClean="0"/>
              <a:t> </a:t>
            </a:r>
            <a:r>
              <a:rPr lang="tr-TR" sz="4400" dirty="0" err="1" smtClean="0"/>
              <a:t>Technology</a:t>
            </a:r>
            <a:r>
              <a:rPr lang="tr-TR" sz="4400" dirty="0" smtClean="0"/>
              <a:t>:</a:t>
            </a:r>
            <a:br>
              <a:rPr lang="tr-TR" sz="4400" dirty="0" smtClean="0"/>
            </a:br>
            <a:r>
              <a:rPr lang="tr-TR" sz="4400" dirty="0" smtClean="0"/>
              <a:t>Optical </a:t>
            </a:r>
            <a:r>
              <a:rPr lang="tr-TR" sz="4400" dirty="0" err="1"/>
              <a:t>Stimulated</a:t>
            </a:r>
            <a:r>
              <a:rPr lang="tr-TR" sz="4400" dirty="0"/>
              <a:t> </a:t>
            </a:r>
            <a:r>
              <a:rPr lang="tr-TR" sz="4400" dirty="0" err="1" smtClean="0"/>
              <a:t>Luminescence</a:t>
            </a:r>
            <a:r>
              <a:rPr lang="tr-TR" sz="4400" dirty="0" smtClean="0"/>
              <a:t> </a:t>
            </a:r>
            <a:r>
              <a:rPr lang="tr-TR" sz="4400" dirty="0"/>
              <a:t>(OSL</a:t>
            </a:r>
            <a:r>
              <a:rPr lang="tr-TR" sz="4400" dirty="0" smtClean="0"/>
              <a:t>) </a:t>
            </a:r>
            <a:r>
              <a:rPr lang="tr-TR" sz="4400" dirty="0" err="1" smtClean="0"/>
              <a:t>Systems</a:t>
            </a:r>
            <a:endParaRPr lang="tr-TR" sz="4400" dirty="0"/>
          </a:p>
        </p:txBody>
      </p:sp>
      <p:pic>
        <p:nvPicPr>
          <p:cNvPr id="4" name="Resim 3">
            <a:extLst>
              <a:ext uri="{FF2B5EF4-FFF2-40B4-BE49-F238E27FC236}">
                <a16:creationId xmlns="" xmlns:a16="http://schemas.microsoft.com/office/drawing/2014/main" id="{D19434AA-BBA8-4AFA-930D-3528B376D5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1988840"/>
            <a:ext cx="4908077" cy="395135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018713" y="1916833"/>
            <a:ext cx="3985335" cy="2862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Advantages: </a:t>
            </a:r>
          </a:p>
          <a:p>
            <a:endParaRPr lang="en-US" dirty="0"/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Best of </a:t>
            </a:r>
            <a:r>
              <a:rPr lang="en-US" dirty="0" err="1" smtClean="0"/>
              <a:t>Zeff</a:t>
            </a:r>
            <a:r>
              <a:rPr lang="en-US" dirty="0" smtClean="0"/>
              <a:t> tissue equivalent,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 smtClean="0"/>
              <a:t>Low dependency of energy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H</a:t>
            </a:r>
            <a:r>
              <a:rPr lang="en-US" dirty="0" smtClean="0"/>
              <a:t>igh resistance material </a:t>
            </a:r>
          </a:p>
          <a:p>
            <a:pPr marL="285750" indent="-285750">
              <a:lnSpc>
                <a:spcPct val="150000"/>
              </a:lnSpc>
              <a:buFont typeface="Arial"/>
              <a:buChar char="•"/>
            </a:pPr>
            <a:r>
              <a:rPr lang="en-US" dirty="0"/>
              <a:t>R</a:t>
            </a:r>
            <a:r>
              <a:rPr lang="en-US" dirty="0" smtClean="0"/>
              <a:t>e-</a:t>
            </a:r>
            <a:r>
              <a:rPr lang="en-US" dirty="0" err="1" smtClean="0"/>
              <a:t>readeble</a:t>
            </a:r>
            <a:r>
              <a:rPr lang="en-US" dirty="0" smtClean="0"/>
              <a:t> </a:t>
            </a:r>
            <a:r>
              <a:rPr lang="en-US" dirty="0" smtClean="0"/>
              <a:t>detectors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398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Extremity </a:t>
            </a:r>
            <a:r>
              <a:rPr lang="tr-TR" dirty="0" err="1" smtClean="0"/>
              <a:t>Dose</a:t>
            </a:r>
            <a:r>
              <a:rPr lang="tr-TR" dirty="0" smtClean="0"/>
              <a:t> </a:t>
            </a:r>
            <a:r>
              <a:rPr lang="tr-TR" dirty="0" err="1" smtClean="0"/>
              <a:t>Measurement</a:t>
            </a:r>
            <a:r>
              <a:rPr lang="tr-TR" dirty="0" smtClean="0"/>
              <a:t> </a:t>
            </a:r>
            <a:r>
              <a:rPr lang="tr-TR" dirty="0" err="1" smtClean="0"/>
              <a:t>Hp</a:t>
            </a:r>
            <a:r>
              <a:rPr lang="tr-TR" dirty="0"/>
              <a:t>(0.07) </a:t>
            </a:r>
            <a:endParaRPr lang="en-US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06" b="8806"/>
          <a:stretch>
            <a:fillRect/>
          </a:stretch>
        </p:blipFill>
        <p:spPr bwMode="auto">
          <a:xfrm>
            <a:off x="5004048" y="2708920"/>
            <a:ext cx="3528391" cy="188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073DBF8E-6FDC-4B4E-B626-ADF45A1057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3" y="4692695"/>
            <a:ext cx="2160240" cy="1440159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="" xmlns:a16="http://schemas.microsoft.com/office/drawing/2014/main" id="{CDFAAEC1-A81B-4DFD-A932-F4A83132BA91}"/>
              </a:ext>
            </a:extLst>
          </p:cNvPr>
          <p:cNvSpPr txBox="1"/>
          <p:nvPr/>
        </p:nvSpPr>
        <p:spPr>
          <a:xfrm>
            <a:off x="840120" y="2060848"/>
            <a:ext cx="51125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Measuring </a:t>
            </a:r>
            <a:r>
              <a:rPr lang="en-GB" sz="2000" dirty="0" smtClean="0"/>
              <a:t>tissue</a:t>
            </a:r>
            <a:r>
              <a:rPr lang="tr-TR" sz="2000" dirty="0" smtClean="0"/>
              <a:t> </a:t>
            </a:r>
            <a:r>
              <a:rPr lang="en-GB" sz="2000" dirty="0"/>
              <a:t>dose</a:t>
            </a:r>
            <a:r>
              <a:rPr lang="tr-TR" sz="2000" dirty="0"/>
              <a:t> </a:t>
            </a:r>
            <a:r>
              <a:rPr lang="en-GB" sz="2000" dirty="0"/>
              <a:t>equivalent</a:t>
            </a:r>
            <a:r>
              <a:rPr lang="tr-TR" sz="2000" dirty="0"/>
              <a:t> </a:t>
            </a:r>
          </a:p>
          <a:p>
            <a:endParaRPr lang="tr-TR" sz="2000" dirty="0"/>
          </a:p>
          <a:p>
            <a:r>
              <a:rPr lang="tr-TR" sz="2000" dirty="0"/>
              <a:t>Ring </a:t>
            </a:r>
            <a:r>
              <a:rPr lang="tr-TR" sz="2000" dirty="0" err="1"/>
              <a:t>and</a:t>
            </a:r>
            <a:r>
              <a:rPr lang="tr-TR" sz="2000" dirty="0"/>
              <a:t> </a:t>
            </a:r>
            <a:r>
              <a:rPr lang="tr-TR" sz="2000" dirty="0" err="1"/>
              <a:t>wrist</a:t>
            </a:r>
            <a:r>
              <a:rPr lang="tr-TR" sz="2000" dirty="0"/>
              <a:t> </a:t>
            </a:r>
            <a:r>
              <a:rPr lang="tr-TR" sz="2000" dirty="0" err="1"/>
              <a:t>holder</a:t>
            </a:r>
            <a:r>
              <a:rPr lang="tr-TR" sz="2000" dirty="0"/>
              <a:t> </a:t>
            </a:r>
            <a:r>
              <a:rPr lang="tr-TR" sz="2000" dirty="0" err="1"/>
              <a:t>options</a:t>
            </a:r>
            <a:r>
              <a:rPr lang="en-GB" sz="2000" dirty="0"/>
              <a:t> </a:t>
            </a:r>
          </a:p>
        </p:txBody>
      </p:sp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A05B9E67-51A0-45A3-B67A-FF09D064F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960" y="3280018"/>
            <a:ext cx="3095413" cy="1284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8184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F44C11E5-1690-42F2-862A-6C8446598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lens of the eye </a:t>
            </a:r>
            <a:r>
              <a:rPr lang="en-US" dirty="0" smtClean="0"/>
              <a:t>dose measurement </a:t>
            </a:r>
            <a:r>
              <a:rPr lang="en-US" dirty="0" err="1" smtClean="0"/>
              <a:t>Hp</a:t>
            </a:r>
            <a:r>
              <a:rPr lang="en-US" dirty="0" smtClean="0"/>
              <a:t>(3)</a:t>
            </a:r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56AE8229-3B1F-4C1C-BC10-2CE6D54B8D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214" y="2564905"/>
            <a:ext cx="3898242" cy="2541128"/>
          </a:xfrm>
        </p:spPr>
      </p:pic>
      <p:sp>
        <p:nvSpPr>
          <p:cNvPr id="4" name="TextBox 3"/>
          <p:cNvSpPr txBox="1"/>
          <p:nvPr/>
        </p:nvSpPr>
        <p:spPr>
          <a:xfrm>
            <a:off x="611560" y="2060849"/>
            <a:ext cx="3672408" cy="36317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dirty="0" smtClean="0"/>
          </a:p>
          <a:p>
            <a:endParaRPr lang="en-US" sz="2000" dirty="0"/>
          </a:p>
          <a:p>
            <a:endParaRPr lang="en-US" sz="2000" dirty="0" smtClean="0"/>
          </a:p>
          <a:p>
            <a:r>
              <a:rPr lang="en-US" sz="2000" dirty="0" smtClean="0"/>
              <a:t>20 </a:t>
            </a:r>
            <a:r>
              <a:rPr lang="en-US" sz="2000" dirty="0" err="1"/>
              <a:t>mSv</a:t>
            </a:r>
            <a:r>
              <a:rPr lang="en-US" sz="2000" dirty="0"/>
              <a:t> per year </a:t>
            </a:r>
            <a:endParaRPr lang="en-US" sz="2000" dirty="0" smtClean="0"/>
          </a:p>
          <a:p>
            <a:r>
              <a:rPr lang="en-US" sz="2000" dirty="0" smtClean="0"/>
              <a:t>averaged </a:t>
            </a:r>
            <a:r>
              <a:rPr lang="en-US" sz="2000" dirty="0"/>
              <a:t>over 5 consecutive </a:t>
            </a:r>
            <a:r>
              <a:rPr lang="en-US" sz="2000" dirty="0" smtClean="0"/>
              <a:t>years, </a:t>
            </a:r>
          </a:p>
          <a:p>
            <a:r>
              <a:rPr lang="en-US" sz="2000" dirty="0" smtClean="0"/>
              <a:t>and </a:t>
            </a:r>
            <a:r>
              <a:rPr lang="en-US" sz="2000" dirty="0"/>
              <a:t>50 </a:t>
            </a:r>
            <a:r>
              <a:rPr lang="en-US" sz="2000" dirty="0" err="1"/>
              <a:t>mSv</a:t>
            </a:r>
            <a:r>
              <a:rPr lang="en-US" sz="2000" dirty="0"/>
              <a:t> in any single year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494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F098C5A-0BAE-4F21-ACDF-AB4118C25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Dosimetry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E914E9C-59CC-4E97-ABFB-02D73BD464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tr-TR" sz="2400" dirty="0" err="1"/>
              <a:t>Personal</a:t>
            </a:r>
            <a:r>
              <a:rPr lang="tr-TR" sz="2400" dirty="0"/>
              <a:t> </a:t>
            </a:r>
            <a:r>
              <a:rPr lang="tr-TR" sz="2400" dirty="0" err="1"/>
              <a:t>Dosimetry</a:t>
            </a:r>
            <a:endParaRPr lang="tr-TR" sz="2400" dirty="0"/>
          </a:p>
          <a:p>
            <a:r>
              <a:rPr lang="tr-TR" dirty="0"/>
              <a:t>b</a:t>
            </a:r>
            <a:r>
              <a:rPr lang="tr-TR" sz="2000" dirty="0"/>
              <a:t>) </a:t>
            </a:r>
            <a:r>
              <a:rPr lang="tr-TR" dirty="0"/>
              <a:t>Active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Dosimetry</a:t>
            </a:r>
            <a:r>
              <a:rPr lang="tr-TR" dirty="0"/>
              <a:t>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dirty="0"/>
              <a:t>Electronic </a:t>
            </a:r>
            <a:r>
              <a:rPr lang="tr-TR" dirty="0" err="1"/>
              <a:t>Personal</a:t>
            </a:r>
            <a:r>
              <a:rPr lang="tr-TR" dirty="0"/>
              <a:t> </a:t>
            </a:r>
            <a:r>
              <a:rPr lang="tr-TR" dirty="0" err="1"/>
              <a:t>Dosimeter</a:t>
            </a:r>
            <a:endParaRPr lang="tr-TR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tr-TR" sz="1600" dirty="0"/>
              <a:t>X-</a:t>
            </a:r>
            <a:r>
              <a:rPr lang="tr-TR" sz="1600" dirty="0" err="1"/>
              <a:t>rays</a:t>
            </a:r>
            <a:r>
              <a:rPr lang="tr-TR" sz="1600" dirty="0"/>
              <a:t> </a:t>
            </a:r>
            <a:r>
              <a:rPr lang="tr-TR" sz="1600" dirty="0" err="1"/>
              <a:t>and</a:t>
            </a:r>
            <a:r>
              <a:rPr lang="tr-TR" sz="1600" dirty="0"/>
              <a:t> gamma </a:t>
            </a:r>
            <a:r>
              <a:rPr lang="tr-TR" sz="1600" dirty="0" err="1"/>
              <a:t>radiation</a:t>
            </a:r>
            <a:endParaRPr lang="tr-TR" sz="1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tr-TR" sz="1600" dirty="0"/>
              <a:t>Beta </a:t>
            </a:r>
            <a:r>
              <a:rPr lang="tr-TR" sz="1600" dirty="0" err="1"/>
              <a:t>radiation</a:t>
            </a:r>
            <a:endParaRPr lang="tr-TR" sz="1600" dirty="0"/>
          </a:p>
          <a:p>
            <a:pPr lvl="2">
              <a:buFont typeface="Arial" panose="020B0604020202020204" pitchFamily="34" charset="0"/>
              <a:buChar char="•"/>
            </a:pPr>
            <a:r>
              <a:rPr lang="tr-TR" sz="1600" dirty="0" err="1"/>
              <a:t>Neutron</a:t>
            </a:r>
            <a:r>
              <a:rPr lang="tr-TR" sz="16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tr-TR" dirty="0" err="1"/>
              <a:t>Survey</a:t>
            </a:r>
            <a:r>
              <a:rPr lang="tr-TR" dirty="0"/>
              <a:t> </a:t>
            </a:r>
            <a:r>
              <a:rPr lang="tr-TR" dirty="0" err="1"/>
              <a:t>Meters</a:t>
            </a:r>
            <a:endParaRPr lang="tr-TR" dirty="0"/>
          </a:p>
          <a:p>
            <a:endParaRPr lang="tr-TR" dirty="0"/>
          </a:p>
        </p:txBody>
      </p:sp>
      <p:pic>
        <p:nvPicPr>
          <p:cNvPr id="4" name="Picture 7">
            <a:extLst>
              <a:ext uri="{FF2B5EF4-FFF2-40B4-BE49-F238E27FC236}">
                <a16:creationId xmlns="" xmlns:a16="http://schemas.microsoft.com/office/drawing/2014/main" id="{14FACD28-7B92-49DC-9294-AD8EA8CE9E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348" y="4385654"/>
            <a:ext cx="2164865" cy="1591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Resim 4">
            <a:extLst>
              <a:ext uri="{FF2B5EF4-FFF2-40B4-BE49-F238E27FC236}">
                <a16:creationId xmlns="" xmlns:a16="http://schemas.microsoft.com/office/drawing/2014/main" id="{CCFAADE4-2914-4E00-8F13-781017201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3968" y="3374507"/>
            <a:ext cx="2520280" cy="1659358"/>
          </a:xfrm>
          <a:prstGeom prst="rect">
            <a:avLst/>
          </a:prstGeom>
        </p:spPr>
      </p:pic>
      <p:pic>
        <p:nvPicPr>
          <p:cNvPr id="6" name="Resim 5">
            <a:extLst>
              <a:ext uri="{FF2B5EF4-FFF2-40B4-BE49-F238E27FC236}">
                <a16:creationId xmlns="" xmlns:a16="http://schemas.microsoft.com/office/drawing/2014/main" id="{4C11B62A-D80C-4FB4-8D3A-0DF5192D1B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2200" y="2132856"/>
            <a:ext cx="2209800" cy="1866900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="" xmlns:a16="http://schemas.microsoft.com/office/drawing/2014/main" id="{A14917D3-1E12-40B2-85E9-CBD27F8D73A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22136" y="4385654"/>
            <a:ext cx="952244" cy="18669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="" xmlns:a16="http://schemas.microsoft.com/office/drawing/2014/main" id="{527526EE-899A-4258-90ED-9EAA8C41CC1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75379" y="5033865"/>
            <a:ext cx="3139410" cy="101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8998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3EF5A0C-7CD1-4F0A-950A-C389CA063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Dosimetry</a:t>
            </a:r>
            <a:r>
              <a:rPr lang="tr-TR" dirty="0"/>
              <a:t> </a:t>
            </a:r>
            <a:r>
              <a:rPr lang="tr-TR" dirty="0" err="1"/>
              <a:t>Systems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26E2E625-71BA-4112-B240-D748BBA870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tr-TR" dirty="0" err="1"/>
              <a:t>Patient</a:t>
            </a:r>
            <a:r>
              <a:rPr lang="tr-TR" dirty="0"/>
              <a:t> </a:t>
            </a:r>
            <a:r>
              <a:rPr lang="tr-TR" dirty="0" err="1"/>
              <a:t>Dosimetry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For</a:t>
            </a:r>
            <a:r>
              <a:rPr lang="tr-TR" dirty="0"/>
              <a:t> t</a:t>
            </a:r>
            <a:r>
              <a:rPr lang="en-US" dirty="0"/>
              <a:t>racking patient radiation exposure reducing radiation errors in medical imagining (diagnosis applications with radiation). </a:t>
            </a:r>
            <a:endParaRPr lang="tr-TR" dirty="0"/>
          </a:p>
          <a:p>
            <a:pPr marL="0" indent="0">
              <a:buNone/>
            </a:pPr>
            <a:r>
              <a:rPr lang="tr-TR" i="1" dirty="0" err="1"/>
              <a:t>It</a:t>
            </a:r>
            <a:r>
              <a:rPr lang="tr-TR" i="1" dirty="0"/>
              <a:t> </a:t>
            </a:r>
            <a:r>
              <a:rPr lang="tr-TR" i="1" dirty="0" err="1"/>
              <a:t>may</a:t>
            </a:r>
            <a:r>
              <a:rPr lang="tr-TR" i="1" dirty="0"/>
              <a:t> be </a:t>
            </a:r>
            <a:r>
              <a:rPr lang="tr-TR" i="1" dirty="0" err="1" smtClean="0"/>
              <a:t>obligation</a:t>
            </a:r>
            <a:r>
              <a:rPr lang="tr-TR" i="1" dirty="0" smtClean="0"/>
              <a:t> </a:t>
            </a:r>
            <a:r>
              <a:rPr lang="tr-TR" i="1" dirty="0"/>
              <a:t>in Europe </a:t>
            </a:r>
            <a:r>
              <a:rPr lang="tr-TR" i="1" dirty="0" err="1"/>
              <a:t>according</a:t>
            </a:r>
            <a:r>
              <a:rPr lang="tr-TR" i="1" dirty="0"/>
              <a:t> </a:t>
            </a:r>
            <a:r>
              <a:rPr lang="tr-TR" i="1" dirty="0" err="1"/>
              <a:t>to</a:t>
            </a:r>
            <a:r>
              <a:rPr lang="tr-TR" i="1" dirty="0"/>
              <a:t> COUNCIL DIRECTIVE 2013/59/EURATOM </a:t>
            </a:r>
            <a:r>
              <a:rPr lang="tr-TR" i="1" dirty="0" err="1"/>
              <a:t>after</a:t>
            </a:r>
            <a:r>
              <a:rPr lang="tr-TR" i="1" dirty="0"/>
              <a:t> </a:t>
            </a:r>
            <a:r>
              <a:rPr lang="tr-TR" i="1" dirty="0" err="1"/>
              <a:t>February</a:t>
            </a:r>
            <a:r>
              <a:rPr lang="tr-TR" i="1" dirty="0"/>
              <a:t> 2018</a:t>
            </a:r>
          </a:p>
          <a:p>
            <a:pPr marL="0" indent="0">
              <a:buNone/>
            </a:pPr>
            <a:r>
              <a:rPr lang="tr-TR" dirty="0"/>
              <a:t>Main </a:t>
            </a:r>
            <a:r>
              <a:rPr lang="tr-TR" dirty="0" err="1"/>
              <a:t>Products</a:t>
            </a:r>
            <a:r>
              <a:rPr lang="tr-TR" dirty="0"/>
              <a:t> as </a:t>
            </a:r>
            <a:r>
              <a:rPr lang="tr-TR" dirty="0" smtClean="0"/>
              <a:t>MOSFET (Best </a:t>
            </a:r>
            <a:r>
              <a:rPr lang="tr-TR" dirty="0" err="1" smtClean="0"/>
              <a:t>Medical</a:t>
            </a:r>
            <a:r>
              <a:rPr lang="tr-TR" dirty="0" smtClean="0"/>
              <a:t>),</a:t>
            </a:r>
          </a:p>
          <a:p>
            <a:pPr marL="0" indent="0">
              <a:buNone/>
            </a:pPr>
            <a:r>
              <a:rPr lang="tr-TR" dirty="0" err="1" smtClean="0"/>
              <a:t>Landauer</a:t>
            </a:r>
            <a:r>
              <a:rPr lang="tr-TR" dirty="0" smtClean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smtClean="0"/>
              <a:t>RADKOR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2200" y="3861048"/>
            <a:ext cx="2592288" cy="22572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3367"/>
          <a:stretch/>
        </p:blipFill>
        <p:spPr>
          <a:xfrm>
            <a:off x="3563888" y="4293096"/>
            <a:ext cx="1948329" cy="1969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089522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Sarı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Geçmişe bakış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2379</TotalTime>
  <Words>502</Words>
  <Application>Microsoft Macintosh PowerPoint</Application>
  <PresentationFormat>On-screen Show (4:3)</PresentationFormat>
  <Paragraphs>93</Paragraphs>
  <Slides>16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Geçmişe bakış</vt:lpstr>
      <vt:lpstr>DOSIMETRY SYSTEMS FOR  RADIATION  MEASUREMENT</vt:lpstr>
      <vt:lpstr>Dosimetry Systems</vt:lpstr>
      <vt:lpstr>Personal Dosimetry Systems Whole Body Dose Measurement Hp(10)</vt:lpstr>
      <vt:lpstr>Whole Body Dose Measurement Hp(10)</vt:lpstr>
      <vt:lpstr>Lastest Technology: Optical Stimulated Luminescence (OSL) Systems</vt:lpstr>
      <vt:lpstr>Extremity Dose Measurement Hp(0.07) </vt:lpstr>
      <vt:lpstr>The lens of the eye dose measurement Hp(3)</vt:lpstr>
      <vt:lpstr>Personal Dosimetry Systems</vt:lpstr>
      <vt:lpstr>Dosimetry Systems</vt:lpstr>
      <vt:lpstr>Dosimetry Systems</vt:lpstr>
      <vt:lpstr>Production by RADKOR</vt:lpstr>
      <vt:lpstr>Production by RADKOR</vt:lpstr>
      <vt:lpstr>Production by RADKOR</vt:lpstr>
      <vt:lpstr>Production by RADKOR</vt:lpstr>
      <vt:lpstr>Production by RADKOR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RADKOR PERSONAL DOSIMETER MEASURMENT AND ASSESSMENT LABORATORY</dc:title>
  <dc:creator>pc002</dc:creator>
  <cp:lastModifiedBy>SAMIL OSMAN GURDAL</cp:lastModifiedBy>
  <cp:revision>220</cp:revision>
  <dcterms:created xsi:type="dcterms:W3CDTF">2015-06-01T06:31:35Z</dcterms:created>
  <dcterms:modified xsi:type="dcterms:W3CDTF">2017-12-05T18:41:40Z</dcterms:modified>
</cp:coreProperties>
</file>