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mf" ContentType="image/x-wmf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397" r:id="rId2"/>
    <p:sldId id="444" r:id="rId3"/>
    <p:sldId id="445" r:id="rId4"/>
    <p:sldId id="446" r:id="rId5"/>
    <p:sldId id="447" r:id="rId6"/>
    <p:sldId id="460" r:id="rId7"/>
    <p:sldId id="448" r:id="rId8"/>
    <p:sldId id="451" r:id="rId9"/>
    <p:sldId id="449" r:id="rId10"/>
    <p:sldId id="452" r:id="rId11"/>
    <p:sldId id="453" r:id="rId12"/>
    <p:sldId id="454" r:id="rId13"/>
    <p:sldId id="461" r:id="rId14"/>
    <p:sldId id="455" r:id="rId15"/>
    <p:sldId id="456" r:id="rId16"/>
    <p:sldId id="457" r:id="rId17"/>
    <p:sldId id="450" r:id="rId18"/>
    <p:sldId id="465" r:id="rId19"/>
    <p:sldId id="467" r:id="rId20"/>
    <p:sldId id="458" r:id="rId21"/>
    <p:sldId id="459" r:id="rId22"/>
    <p:sldId id="466" r:id="rId23"/>
    <p:sldId id="468" r:id="rId24"/>
    <p:sldId id="469" r:id="rId25"/>
    <p:sldId id="470" r:id="rId26"/>
    <p:sldId id="471" r:id="rId27"/>
    <p:sldId id="472" r:id="rId28"/>
    <p:sldId id="473" r:id="rId29"/>
    <p:sldId id="474" r:id="rId30"/>
    <p:sldId id="475" r:id="rId31"/>
    <p:sldId id="477" r:id="rId32"/>
    <p:sldId id="480" r:id="rId33"/>
    <p:sldId id="481" r:id="rId34"/>
    <p:sldId id="476" r:id="rId35"/>
    <p:sldId id="478" r:id="rId36"/>
    <p:sldId id="482" r:id="rId37"/>
    <p:sldId id="479" r:id="rId38"/>
    <p:sldId id="443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576"/>
    <a:srgbClr val="182D6C"/>
    <a:srgbClr val="0F1526"/>
    <a:srgbClr val="E7FFFF"/>
    <a:srgbClr val="CCFFFF"/>
    <a:srgbClr val="E2E4E4"/>
    <a:srgbClr val="007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15"/>
    <p:restoredTop sz="94592"/>
  </p:normalViewPr>
  <p:slideViewPr>
    <p:cSldViewPr snapToGrid="0" snapToObjects="1">
      <p:cViewPr>
        <p:scale>
          <a:sx n="92" d="100"/>
          <a:sy n="92" d="100"/>
        </p:scale>
        <p:origin x="248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112" d="100"/>
          <a:sy n="112" d="100"/>
        </p:scale>
        <p:origin x="-132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DC9B2AF-FF93-9443-8132-C0BAE0160594}" type="datetimeFigureOut">
              <a:rPr lang="en-US"/>
              <a:pPr>
                <a:defRPr/>
              </a:pPr>
              <a:t>12/4/17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D5BBCF3-B909-0E47-AFC1-794F62011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90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6D589F-5847-1648-9C0C-18AD595551BD}" type="datetimeFigureOut">
              <a:rPr lang="en-US"/>
              <a:pPr>
                <a:defRPr/>
              </a:pPr>
              <a:t>12/4/17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DB5684E-388A-574C-9362-1C84C7B37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695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B5684E-388A-574C-9362-1C84C7B37B8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72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129338"/>
          </a:xfrm>
          <a:prstGeom prst="rect">
            <a:avLst/>
          </a:prstGeom>
          <a:solidFill>
            <a:srgbClr val="0F15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08700"/>
            <a:ext cx="9144000" cy="7493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04477" y="1950247"/>
            <a:ext cx="7053981" cy="194144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lnSpc>
                <a:spcPts val="6000"/>
              </a:lnSpc>
              <a:defRPr sz="5400">
                <a:solidFill>
                  <a:srgbClr val="0077D4"/>
                </a:solidFill>
                <a:latin typeface="Cambria"/>
                <a:cs typeface="Cambri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04477" y="3991883"/>
            <a:ext cx="7053262" cy="758825"/>
          </a:xfrm>
        </p:spPr>
        <p:txBody>
          <a:bodyPr>
            <a:normAutofit/>
          </a:bodyPr>
          <a:lstStyle>
            <a:lvl1pPr marL="0" indent="0">
              <a:buNone/>
              <a:defRPr sz="2600" i="1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rsec-du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813" y="6274948"/>
            <a:ext cx="4094256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54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774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4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51317"/>
            <a:ext cx="5486400" cy="397625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23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8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436939" y="6545461"/>
            <a:ext cx="260077" cy="2500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133C25E-CF4D-43E1-A3B1-84ABC39517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2116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39"/>
            <a:ext cx="8229600" cy="101451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8927"/>
            <a:ext cx="8229600" cy="42770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501" y="1969810"/>
            <a:ext cx="4160096" cy="123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750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1703"/>
            <a:ext cx="8229600" cy="1028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88925"/>
            <a:ext cx="8229600" cy="44448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151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Header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887538"/>
          </a:xfrm>
          <a:prstGeom prst="rect">
            <a:avLst/>
          </a:prstGeom>
          <a:solidFill>
            <a:srgbClr val="101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3700" y="752475"/>
            <a:ext cx="1862138" cy="312738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Add photos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581" y="3454112"/>
            <a:ext cx="8856625" cy="947270"/>
          </a:xfrm>
          <a:prstGeom prst="rect">
            <a:avLst/>
          </a:prstGeom>
        </p:spPr>
        <p:txBody>
          <a:bodyPr/>
          <a:lstStyle>
            <a:lvl1pPr algn="ctr">
              <a:defRPr sz="3600" baseline="0"/>
            </a:lvl1pPr>
          </a:lstStyle>
          <a:p>
            <a:r>
              <a:rPr lang="en-US" dirty="0" smtClean="0"/>
              <a:t>Welcome to </a:t>
            </a:r>
            <a:br>
              <a:rPr lang="en-US" dirty="0" smtClean="0"/>
            </a:br>
            <a:r>
              <a:rPr lang="en-US" dirty="0" smtClean="0"/>
              <a:t>Annual Holiday Recognition, Award, </a:t>
            </a:r>
            <a:br>
              <a:rPr lang="en-US" dirty="0" smtClean="0"/>
            </a:br>
            <a:r>
              <a:rPr lang="en-US" dirty="0" smtClean="0"/>
              <a:t>and Appreciation Luncheon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42" y="240873"/>
            <a:ext cx="4878083" cy="14532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707" y="240873"/>
            <a:ext cx="4878080" cy="1453251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00648" y="477363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153707" y="483122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pPr algn="ctr"/>
            <a:r>
              <a:rPr lang="en-US" sz="2400" dirty="0" err="1" smtClean="0">
                <a:solidFill>
                  <a:schemeClr val="tx2"/>
                </a:solidFill>
              </a:rPr>
              <a:t>Toftrees</a:t>
            </a:r>
            <a:r>
              <a:rPr lang="en-US" sz="2400" dirty="0" smtClean="0">
                <a:solidFill>
                  <a:schemeClr val="tx2"/>
                </a:solidFill>
              </a:rPr>
              <a:t> Golf Resort</a:t>
            </a:r>
            <a:br>
              <a:rPr lang="en-US" sz="2400" dirty="0" smtClean="0">
                <a:solidFill>
                  <a:schemeClr val="tx2"/>
                </a:solidFill>
              </a:rPr>
            </a:br>
            <a:r>
              <a:rPr lang="en-US" sz="2400" dirty="0" smtClean="0">
                <a:solidFill>
                  <a:schemeClr val="tx2"/>
                </a:solidFill>
              </a:rPr>
              <a:t>December 14, 2015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7581" y="411671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2629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Header 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887538"/>
          </a:xfrm>
          <a:prstGeom prst="rect">
            <a:avLst/>
          </a:prstGeom>
          <a:solidFill>
            <a:srgbClr val="101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3700" y="752475"/>
            <a:ext cx="1862138" cy="312738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Add photos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9301"/>
            <a:ext cx="8229600" cy="9150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57200" y="3203574"/>
            <a:ext cx="3959225" cy="269373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68825" y="3203575"/>
            <a:ext cx="4117975" cy="269373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06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75" y="0"/>
            <a:ext cx="9140825" cy="6097588"/>
          </a:xfrm>
          <a:prstGeom prst="rect">
            <a:avLst/>
          </a:prstGeom>
          <a:solidFill>
            <a:srgbClr val="101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2406"/>
            <a:ext cx="7403976" cy="1675748"/>
          </a:xfrm>
        </p:spPr>
        <p:txBody>
          <a:bodyPr>
            <a:noAutofit/>
          </a:bodyPr>
          <a:lstStyle>
            <a:lvl1pPr>
              <a:lnSpc>
                <a:spcPts val="60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2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tatem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103938"/>
          </a:xfrm>
          <a:prstGeom prst="rect">
            <a:avLst/>
          </a:prstGeom>
          <a:solidFill>
            <a:srgbClr val="0077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51007"/>
            <a:ext cx="7772400" cy="413833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2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kle Statem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10574163466_67141bfa34_k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138" y="533400"/>
            <a:ext cx="3827462" cy="39116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221" y="810151"/>
            <a:ext cx="3379503" cy="2131208"/>
          </a:xfrm>
        </p:spPr>
        <p:txBody>
          <a:bodyPr anchor="t">
            <a:normAutofit/>
          </a:bodyPr>
          <a:lstStyle>
            <a:lvl1pPr>
              <a:lnSpc>
                <a:spcPts val="296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77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nn State Lives Here Statm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10479979673_dde477bde5_k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5000" y="2497138"/>
            <a:ext cx="7789863" cy="309403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9938"/>
            <a:ext cx="7231442" cy="2573483"/>
          </a:xfrm>
        </p:spPr>
        <p:txBody>
          <a:bodyPr anchor="t">
            <a:normAutofit/>
          </a:bodyPr>
          <a:lstStyle>
            <a:lvl1pPr>
              <a:lnSpc>
                <a:spcPts val="306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03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108700"/>
            <a:ext cx="9144000" cy="7493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651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84313"/>
            <a:ext cx="8229600" cy="41941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3" name="Picture 2" descr="rsec-duo.png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813" y="6274948"/>
            <a:ext cx="4094256" cy="4297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1" r:id="rId2"/>
    <p:sldLayoutId id="2147483682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83" r:id="rId10"/>
    <p:sldLayoutId id="2147483684" r:id="rId11"/>
    <p:sldLayoutId id="2147483685" r:id="rId12"/>
    <p:sldLayoutId id="2147483693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000" kern="1200">
          <a:solidFill>
            <a:srgbClr val="101576"/>
          </a:solidFill>
          <a:latin typeface="Cambria"/>
          <a:ea typeface="ＭＳ Ｐゴシック" charset="0"/>
          <a:cs typeface="Cambri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101576"/>
          </a:solidFill>
          <a:latin typeface="Calibri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j-lt"/>
          <a:ea typeface="ＭＳ Ｐゴシック" charset="0"/>
          <a:cs typeface="Arial Rounded MT Bold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j-lt"/>
          <a:ea typeface="ＭＳ Ｐゴシック" charset="0"/>
          <a:cs typeface="Arial Rounded MT Bold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j-lt"/>
          <a:ea typeface="ＭＳ Ｐゴシック" charset="0"/>
          <a:cs typeface="Arial Rounded MT Bold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j-lt"/>
          <a:ea typeface="ＭＳ Ｐゴシック" charset="0"/>
          <a:cs typeface="Arial Rounded MT Bold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j-lt"/>
          <a:ea typeface="ＭＳ Ｐゴシック" charset="0"/>
          <a:cs typeface="Arial Rounded MT Bol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tiff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4" Type="http://schemas.openxmlformats.org/officeDocument/2006/relationships/image" Target="../media/image18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tiff"/><Relationship Id="rId5" Type="http://schemas.openxmlformats.org/officeDocument/2006/relationships/image" Target="../media/image21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2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3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5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6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7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8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29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0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1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2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3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4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5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6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7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38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4" Type="http://schemas.openxmlformats.org/officeDocument/2006/relationships/image" Target="../media/image40.tiff"/><Relationship Id="rId5" Type="http://schemas.openxmlformats.org/officeDocument/2006/relationships/image" Target="../media/image41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4" Type="http://schemas.openxmlformats.org/officeDocument/2006/relationships/image" Target="../media/image43.tiff"/><Relationship Id="rId5" Type="http://schemas.openxmlformats.org/officeDocument/2006/relationships/image" Target="../media/image44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45.tif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46.tif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47.tif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48.tif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49.tif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50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51.tif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4" Type="http://schemas.openxmlformats.org/officeDocument/2006/relationships/image" Target="../media/image10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1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3.tiff"/><Relationship Id="rId5" Type="http://schemas.openxmlformats.org/officeDocument/2006/relationships/image" Target="../media/image14.tiff"/><Relationship Id="rId6" Type="http://schemas.openxmlformats.org/officeDocument/2006/relationships/image" Target="../media/image15.tiff"/><Relationship Id="rId7" Type="http://schemas.openxmlformats.org/officeDocument/2006/relationships/image" Target="../media/image16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380" y="92282"/>
            <a:ext cx="1465837" cy="17702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01938" y="58612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346185" y="85477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163000" y="85477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964776" y="103793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614036" y="5114166"/>
            <a:ext cx="5829934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232135" y="500087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82" y="122626"/>
            <a:ext cx="7250464" cy="164953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776" y="3111919"/>
            <a:ext cx="8449436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767329" y="362467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2293166" y="290150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63657" y="1977735"/>
            <a:ext cx="8508555" cy="5671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Autofit/>
          </a:bodyPr>
          <a:lstStyle/>
          <a:p>
            <a:pPr algn="ctr"/>
            <a:r>
              <a:rPr lang="en-US" sz="2800" b="1" dirty="0">
                <a:solidFill>
                  <a:srgbClr val="101576"/>
                </a:solidFill>
              </a:rPr>
              <a:t>Homeland Security and Preventing </a:t>
            </a:r>
            <a:r>
              <a:rPr lang="en-US" sz="2800" b="1" dirty="0" smtClean="0">
                <a:solidFill>
                  <a:srgbClr val="101576"/>
                </a:solidFill>
              </a:rPr>
              <a:t>Threats</a:t>
            </a:r>
            <a:endParaRPr lang="en-US" sz="2800" b="1" dirty="0">
              <a:solidFill>
                <a:srgbClr val="10157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8074" y="1987612"/>
            <a:ext cx="8484138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Autofit/>
          </a:bodyPr>
          <a:lstStyle/>
          <a:p>
            <a:endParaRPr lang="en-US" sz="16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449813" y="2301801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691441" y="2764435"/>
            <a:ext cx="795552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Prof. Dr. Kenan Ünlü </a:t>
            </a:r>
          </a:p>
          <a:p>
            <a:pPr algn="ctr"/>
            <a:r>
              <a:rPr lang="en-US" sz="1400" dirty="0" smtClean="0"/>
              <a:t>Director of Radiation </a:t>
            </a:r>
            <a:r>
              <a:rPr lang="en-US" sz="1400" dirty="0"/>
              <a:t>Science and Engineering Center, </a:t>
            </a:r>
            <a:endParaRPr lang="en-US" sz="1400" dirty="0" smtClean="0"/>
          </a:p>
          <a:p>
            <a:pPr algn="ctr"/>
            <a:r>
              <a:rPr lang="en-US" sz="1400" dirty="0" smtClean="0"/>
              <a:t>Professor of Nuclear Engineering</a:t>
            </a:r>
          </a:p>
          <a:p>
            <a:pPr algn="ctr"/>
            <a:r>
              <a:rPr lang="en-US" sz="1400" dirty="0" smtClean="0"/>
              <a:t>Affiliate Professor of School of International Affairs</a:t>
            </a:r>
          </a:p>
          <a:p>
            <a:pPr algn="ctr"/>
            <a:r>
              <a:rPr lang="en-US" sz="1400" dirty="0"/>
              <a:t>Penn State University, University Park, PA 16802 </a:t>
            </a:r>
            <a:r>
              <a:rPr lang="en-US" sz="1400" dirty="0" smtClean="0"/>
              <a:t>USA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767329" y="4040690"/>
            <a:ext cx="8149560" cy="923219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101576"/>
                </a:solidFill>
              </a:rPr>
              <a:t>The International CBRN Congress</a:t>
            </a:r>
          </a:p>
          <a:p>
            <a:pPr algn="ctr"/>
            <a:r>
              <a:rPr lang="en-US" sz="2000" dirty="0"/>
              <a:t> RADIOLOGICAL THREATS AND HAZARDS</a:t>
            </a:r>
            <a:endParaRPr lang="en-US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4077400" y="511416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Autofit/>
          </a:bodyPr>
          <a:lstStyle/>
          <a:p>
            <a:pPr algn="ctr"/>
            <a:r>
              <a:rPr lang="en-US" sz="1600" dirty="0" smtClean="0"/>
              <a:t>AFAD</a:t>
            </a:r>
          </a:p>
          <a:p>
            <a:pPr algn="ctr"/>
            <a:r>
              <a:rPr lang="en-US" sz="1600" dirty="0" smtClean="0"/>
              <a:t>December 5-7, 2017</a:t>
            </a:r>
          </a:p>
          <a:p>
            <a:pPr algn="ctr"/>
            <a:r>
              <a:rPr lang="en-US" sz="1600" dirty="0" smtClean="0"/>
              <a:t>Ankara, TURKEY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13" y="6161757"/>
            <a:ext cx="2564320" cy="6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95547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Radiation Portal Monitors on the Border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8366" y="1299244"/>
            <a:ext cx="394123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Typically fixed locations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Located at traffic choke points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Speeds should be reduced while passing through portals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Traffic controls</a:t>
            </a:r>
          </a:p>
          <a:p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Detection Capabilities: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	Neutron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	Gamma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631" y="930757"/>
            <a:ext cx="3365500" cy="2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480" y="3476336"/>
            <a:ext cx="33655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55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Typical Radiation Portal Monitors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8432" y="1276690"/>
            <a:ext cx="30064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Most portals will have at least gamma detection capability</a:t>
            </a:r>
          </a:p>
          <a:p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NaI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PVT</a:t>
            </a:r>
          </a:p>
          <a:p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Some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will have neutron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detectors (He-3)</a:t>
            </a:r>
          </a:p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Typically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associated with vehicle type portals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146" y="1171203"/>
            <a:ext cx="2682584" cy="47191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040" y="3682664"/>
            <a:ext cx="2737119" cy="20206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6630" y="1171203"/>
            <a:ext cx="3011683" cy="182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05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983688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Specialized RPMs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3523" y="1192220"/>
            <a:ext cx="33420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Mobile RPMs</a:t>
            </a:r>
          </a:p>
          <a:p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Advantages:</a:t>
            </a:r>
          </a:p>
          <a:p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Can set-up portal anywhere</a:t>
            </a: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Can be used in stationary mode or “mobile mode”</a:t>
            </a: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Typically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used at seaports by Customs and Border Patrol (CBP)</a:t>
            </a: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Also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appropriate for use at airports, rail yards, and vehicle cargo operations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196" y="1533324"/>
            <a:ext cx="4799807" cy="360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20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983688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Specialized RPMs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6969" y="999949"/>
            <a:ext cx="42443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Spreader-Bar crane mounted detection system</a:t>
            </a:r>
          </a:p>
          <a:p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Advantage: 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If all cranes had this system, it would guarantee 100% cargo screened.</a:t>
            </a: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Better minimum detectable activities may be improved over land based RPMs</a:t>
            </a: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Pictured system has 32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NaI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detectors and an array of He-3 tubes</a:t>
            </a:r>
          </a:p>
          <a:p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Disadvantages: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Only scans the top of the cargo container</a:t>
            </a: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Under great physical stress due to operation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3" y="1658099"/>
            <a:ext cx="4382681" cy="290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25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927761"/>
          </a:xfrm>
        </p:spPr>
        <p:txBody>
          <a:bodyPr/>
          <a:lstStyle/>
          <a:p>
            <a:pPr algn="ctr"/>
            <a:r>
              <a:rPr lang="en-US" sz="3200" b="1">
                <a:latin typeface="Arial" charset="0"/>
                <a:ea typeface="Arial" charset="0"/>
                <a:cs typeface="Arial" charset="0"/>
              </a:rPr>
              <a:t>Passive </a:t>
            </a:r>
            <a:r>
              <a:rPr lang="en-US" sz="3200" b="1" smtClean="0">
                <a:latin typeface="Arial" charset="0"/>
                <a:ea typeface="Arial" charset="0"/>
                <a:cs typeface="Arial" charset="0"/>
              </a:rPr>
              <a:t>Detection of SNM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526" y="1080828"/>
            <a:ext cx="7838948" cy="4854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044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8" y="0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Coded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Aperture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for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Remote Detection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of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Fissile Materials 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87449"/>
            <a:ext cx="7644096" cy="474229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50327" y="118744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Coded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aperture array able to image small sources at distances of up to 100 m while driving by at 25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mph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128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Stand Off Radiation Detection System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(SORDS) Imaging System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71203"/>
            <a:ext cx="8120079" cy="487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10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6129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Muon Tomography Inspection Station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50" y="1240183"/>
            <a:ext cx="8922699" cy="3358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9318" y="5091890"/>
            <a:ext cx="7852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Schematic Drawing of Muon Tomography Inspection Station Configurations: Tunnel and Top/Bottom (Source: Decision Sciences International Corporation).</a:t>
            </a:r>
          </a:p>
        </p:txBody>
      </p:sp>
    </p:spTree>
    <p:extLst>
      <p:ext uri="{BB962C8B-B14F-4D97-AF65-F5344CB8AC3E}">
        <p14:creationId xmlns:p14="http://schemas.microsoft.com/office/powerpoint/2010/main" val="417836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Three-Dimensional Muon Tomography Images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550" y="1185133"/>
            <a:ext cx="5191414" cy="486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17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900052"/>
          </a:xfrm>
        </p:spPr>
        <p:txBody>
          <a:bodyPr/>
          <a:lstStyle/>
          <a:p>
            <a:pPr algn="ctr"/>
            <a:r>
              <a:rPr lang="en-US" sz="3200" b="1" smtClean="0">
                <a:latin typeface="Arial" charset="0"/>
                <a:ea typeface="Arial" charset="0"/>
                <a:cs typeface="Arial" charset="0"/>
              </a:rPr>
              <a:t>Active Detection of SNM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50" y="1104900"/>
            <a:ext cx="86741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90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025236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Nuclear Smuggling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5353" y="1246127"/>
            <a:ext cx="81014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b="1" dirty="0">
                <a:latin typeface="Arial" charset="0"/>
                <a:ea typeface="Arial" charset="0"/>
                <a:cs typeface="Arial" charset="0"/>
              </a:rPr>
              <a:t>Nuclear smuggling involves the illicit trafficking of any nuclear or radiological materials</a:t>
            </a:r>
          </a:p>
          <a:p>
            <a:pPr lvl="1"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illicit nuclear trafficking: comprises the unauthorized acquisition, provision, possession, use, transfer, or disposal of nuclear and other radioactive materials whether intentional or unintentional and with or without crossing international borders</a:t>
            </a:r>
          </a:p>
          <a:p>
            <a:pPr lvl="1"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these material could be used by terrorists (or a rogue state) in the fabrication of a radiological dispersal devices (RDD) or an improvised nuclear device (IND)</a:t>
            </a:r>
          </a:p>
          <a:p>
            <a:pPr lvl="1">
              <a:buSzPct val="150000"/>
              <a:buFont typeface="Arial" panose="020B0604020202020204" pitchFamily="34" charset="0"/>
              <a:buChar char="•"/>
            </a:pP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b="1" dirty="0">
                <a:latin typeface="Arial" charset="0"/>
                <a:ea typeface="Arial" charset="0"/>
                <a:cs typeface="Arial" charset="0"/>
              </a:rPr>
              <a:t>In recent years there has been a growing awareness of illicit trafficking in nuclear materials</a:t>
            </a:r>
          </a:p>
          <a:p>
            <a:pPr lvl="1"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during the early 1990’s, several cases of trafficking in nuclear material, that could be directly used in nuclear weapons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raised concerns that such materials could be obtained by terrorist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lvl="2">
              <a:buSzPct val="15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	-concerns were greatly increased by the events of 9/11 </a:t>
            </a:r>
          </a:p>
        </p:txBody>
      </p:sp>
    </p:spTree>
    <p:extLst>
      <p:ext uri="{BB962C8B-B14F-4D97-AF65-F5344CB8AC3E}">
        <p14:creationId xmlns:p14="http://schemas.microsoft.com/office/powerpoint/2010/main" val="19430097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SAIC CAARS Prototypes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850" y="1095285"/>
            <a:ext cx="62103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5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Dual-Energy Radiography with False Colors Assigned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50" y="1282700"/>
            <a:ext cx="85979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50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Dual-Energy Transmission Radiography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71203"/>
            <a:ext cx="8077200" cy="38227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1500" y="5289518"/>
            <a:ext cx="8191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use dual-energy LINAC to produce two X-ray beams with different energy distributions</a:t>
            </a:r>
          </a:p>
          <a:p>
            <a:r>
              <a:rPr lang="en-US" dirty="0"/>
              <a:t>use differential attenuation to identify materials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1171203"/>
            <a:ext cx="1839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/>
                <a:cs typeface="Arial"/>
              </a:rPr>
              <a:t>Nuctech</a:t>
            </a:r>
            <a:r>
              <a:rPr lang="en-US" b="1" dirty="0">
                <a:latin typeface="Arial"/>
                <a:cs typeface="Arial"/>
              </a:rPr>
              <a:t> Company Ltd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8067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Nuclear Carwash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: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Interrogation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with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Neutrons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700" y="1241829"/>
            <a:ext cx="62738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81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Field Deployable Radiation Detection Systems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415" y="1358183"/>
            <a:ext cx="4864100" cy="46863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4531" y="1630418"/>
            <a:ext cx="31605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Field deployable systems are those detection systems that can be carried into the field by law enforcement or response teams</a:t>
            </a:r>
          </a:p>
          <a:p>
            <a:pPr marL="0" indent="0"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b="1" dirty="0">
                <a:latin typeface="Arial" charset="0"/>
                <a:ea typeface="Arial" charset="0"/>
                <a:cs typeface="Arial" charset="0"/>
              </a:rPr>
              <a:t>They can be carried by: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Individuals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Ground vehicles 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Aircrafts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Boats</a:t>
            </a:r>
          </a:p>
        </p:txBody>
      </p:sp>
    </p:spTree>
    <p:extLst>
      <p:ext uri="{BB962C8B-B14F-4D97-AF65-F5344CB8AC3E}">
        <p14:creationId xmlns:p14="http://schemas.microsoft.com/office/powerpoint/2010/main" val="1817023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777809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Mobile Systems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009" y="1193390"/>
            <a:ext cx="6510974" cy="46506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4902" y="1193390"/>
            <a:ext cx="433166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Mobile radiation detection systems are mounted to, and operate within a moving or stationary vehicle for the detection, identification, and quantification of radioactive material</a:t>
            </a:r>
          </a:p>
          <a:p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These systems can be used in multiple platforms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Land Vehicles (car, van)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Aircrafts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Boats</a:t>
            </a:r>
          </a:p>
        </p:txBody>
      </p:sp>
    </p:spTree>
    <p:extLst>
      <p:ext uri="{BB962C8B-B14F-4D97-AF65-F5344CB8AC3E}">
        <p14:creationId xmlns:p14="http://schemas.microsoft.com/office/powerpoint/2010/main" val="1496100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927127"/>
          </a:xfrm>
        </p:spPr>
        <p:txBody>
          <a:bodyPr/>
          <a:lstStyle/>
          <a:p>
            <a:pPr algn="ctr"/>
            <a:r>
              <a:rPr lang="en-US" sz="3200" b="1" smtClean="0">
                <a:latin typeface="Arial" charset="0"/>
                <a:ea typeface="Arial" charset="0"/>
                <a:cs typeface="Arial" charset="0"/>
              </a:rPr>
              <a:t>Radiation Pagers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987335"/>
            <a:ext cx="7239000" cy="50419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8420" y="1116010"/>
            <a:ext cx="34216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Radiation pagers are extremely small detection devices that can be worn on a belt</a:t>
            </a:r>
          </a:p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Worn extensively by law enforcement</a:t>
            </a:r>
          </a:p>
          <a:p>
            <a:pPr lvl="1"/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Police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FBI, Customs</a:t>
            </a:r>
          </a:p>
          <a:p>
            <a:pPr lvl="1"/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Fire, First Responders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Audible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and/or vibration alarms alert wearer of radiation near by</a:t>
            </a:r>
          </a:p>
        </p:txBody>
      </p:sp>
    </p:spTree>
    <p:extLst>
      <p:ext uri="{BB962C8B-B14F-4D97-AF65-F5344CB8AC3E}">
        <p14:creationId xmlns:p14="http://schemas.microsoft.com/office/powerpoint/2010/main" val="79988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82" y="585595"/>
            <a:ext cx="8797635" cy="332509"/>
          </a:xfrm>
        </p:spPr>
        <p:txBody>
          <a:bodyPr/>
          <a:lstStyle/>
          <a:p>
            <a:pPr algn="ctr"/>
            <a:r>
              <a:rPr lang="en-US" sz="3200" b="1">
                <a:latin typeface="Arial" charset="0"/>
                <a:ea typeface="Arial" charset="0"/>
                <a:cs typeface="Arial" charset="0"/>
              </a:rPr>
              <a:t>Radioisotope Identification </a:t>
            </a:r>
            <a:r>
              <a:rPr lang="en-US" sz="3200" b="1" smtClean="0">
                <a:latin typeface="Arial" charset="0"/>
                <a:ea typeface="Arial" charset="0"/>
                <a:cs typeface="Arial" charset="0"/>
              </a:rPr>
              <a:t>Detectors (RIIDs</a:t>
            </a:r>
            <a:r>
              <a:rPr lang="en-US" sz="3200" b="1">
                <a:latin typeface="Arial" charset="0"/>
                <a:ea typeface="Arial" charset="0"/>
                <a:cs typeface="Arial" charset="0"/>
              </a:rPr>
              <a:t>)</a:t>
            </a:r>
            <a:br>
              <a:rPr lang="en-US" sz="3200" b="1">
                <a:latin typeface="Arial" charset="0"/>
                <a:ea typeface="Arial" charset="0"/>
                <a:cs typeface="Arial" charset="0"/>
              </a:rPr>
            </a:b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033" y="1209585"/>
            <a:ext cx="6019800" cy="4597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6033" y="1209585"/>
            <a:ext cx="41775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Small, portable, (handheld) radiation detectors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Has visual and audible indicators to alert a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user</a:t>
            </a:r>
          </a:p>
          <a:p>
            <a:pPr lvl="1">
              <a:buSzPct val="100000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All have the ability to identify gamma emitting radionuclides and report that identity to the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user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Spectra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can be recorded and downloaded to a computer for further analysis</a:t>
            </a:r>
          </a:p>
        </p:txBody>
      </p:sp>
    </p:spTree>
    <p:extLst>
      <p:ext uri="{BB962C8B-B14F-4D97-AF65-F5344CB8AC3E}">
        <p14:creationId xmlns:p14="http://schemas.microsoft.com/office/powerpoint/2010/main" val="40628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LaBr3(Ce) Based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RIID Systems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73" y="922350"/>
            <a:ext cx="7356764" cy="502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64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Semiconductor RIID Detectors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1223946"/>
            <a:ext cx="5029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en-US" b="1" dirty="0" err="1">
                <a:latin typeface="Arial" charset="0"/>
                <a:ea typeface="Arial" charset="0"/>
                <a:cs typeface="Arial" charset="0"/>
              </a:rPr>
              <a:t>HPGe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Most common semiconductor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~10 -40% efficient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Mechanically cooled to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-221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°C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Much better resolution (a few %) than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NaI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Can cost up to ~$100,000 </a:t>
            </a:r>
          </a:p>
          <a:p>
            <a:pPr lvl="1">
              <a:buSzPct val="100000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</a:pPr>
            <a:r>
              <a:rPr lang="en-US" b="1" dirty="0" err="1">
                <a:latin typeface="Arial" charset="0"/>
                <a:ea typeface="Arial" charset="0"/>
                <a:cs typeface="Arial" charset="0"/>
              </a:rPr>
              <a:t>CdZnTe</a:t>
            </a:r>
            <a:r>
              <a:rPr lang="en-US" b="1" dirty="0">
                <a:latin typeface="Arial" charset="0"/>
                <a:ea typeface="Arial" charset="0"/>
                <a:cs typeface="Arial" charset="0"/>
              </a:rPr>
              <a:t> (CZT)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Does not require cooling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Can only grow crystals that are a few cm</a:t>
            </a:r>
            <a:r>
              <a:rPr lang="en-US" baseline="30000" dirty="0"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Resolution is about twice as good as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NaI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438" y="4363267"/>
            <a:ext cx="2272723" cy="16182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0" y="861977"/>
            <a:ext cx="3225800" cy="2679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596" y="3541677"/>
            <a:ext cx="2756204" cy="254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26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891549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Combating Nuclear Smuggling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45127" y="1171203"/>
            <a:ext cx="78416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Deterring access to and availability of nuclear and other radioactive materials is critical to combating nuclear terrorist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capabilities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0000"/>
              </a:buClr>
              <a:buSzPct val="150000"/>
              <a:buFont typeface="Wingdings" charset="2"/>
              <a:buChar char="ü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Generally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two types of programs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: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buSzPct val="150000"/>
              <a:buFont typeface="Arial" panose="020B0604020202020204" pitchFamily="34" charset="0"/>
              <a:buChar char="•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lvl="1">
              <a:buSzPct val="150000"/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secure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nuclear weapons, nuclear materials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,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and other radioactive materials worldwide</a:t>
            </a:r>
          </a:p>
          <a:p>
            <a:pPr lvl="1"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detect and prevent illicit trafficking of these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materials 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0000"/>
              </a:buClr>
              <a:buSzPct val="150000"/>
              <a:buFont typeface="Wingdings" charset="2"/>
              <a:buChar char="ü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Combating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nuclear smuggling requires active and continual monitoring of </a:t>
            </a:r>
          </a:p>
          <a:p>
            <a:pPr lvl="1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nuclear material facilities</a:t>
            </a:r>
          </a:p>
          <a:p>
            <a:pPr lvl="1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border locations</a:t>
            </a:r>
          </a:p>
          <a:p>
            <a:pPr lvl="1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smuggling organizations (organized crime)</a:t>
            </a:r>
          </a:p>
          <a:p>
            <a:pPr lvl="1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countries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of interest</a:t>
            </a:r>
          </a:p>
        </p:txBody>
      </p:sp>
    </p:spTree>
    <p:extLst>
      <p:ext uri="{BB962C8B-B14F-4D97-AF65-F5344CB8AC3E}">
        <p14:creationId xmlns:p14="http://schemas.microsoft.com/office/powerpoint/2010/main" val="1766159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224" y="-20714"/>
            <a:ext cx="8229600" cy="889901"/>
          </a:xfrm>
        </p:spPr>
        <p:txBody>
          <a:bodyPr/>
          <a:lstStyle/>
          <a:p>
            <a:pPr algn="ctr"/>
            <a:r>
              <a:rPr lang="en-US" sz="3200" b="1">
                <a:latin typeface="Arial" charset="0"/>
                <a:ea typeface="Arial" charset="0"/>
                <a:cs typeface="Arial" charset="0"/>
              </a:rPr>
              <a:t>Radiation Backpack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8378" y="757215"/>
            <a:ext cx="52335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The briefcase was the precursor for the backpack</a:t>
            </a:r>
          </a:p>
          <a:p>
            <a:pPr>
              <a:buSzPct val="100000"/>
            </a:pPr>
            <a:endParaRPr lang="en-US" b="1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</a:pPr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Backpack </a:t>
            </a:r>
            <a:r>
              <a:rPr lang="en-US" b="1" dirty="0">
                <a:latin typeface="Arial" charset="0"/>
                <a:ea typeface="Arial" charset="0"/>
                <a:cs typeface="Arial" charset="0"/>
              </a:rPr>
              <a:t>Systems</a:t>
            </a:r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:</a:t>
            </a:r>
          </a:p>
          <a:p>
            <a:pPr>
              <a:buSzPct val="100000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Gamma (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NaI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or PVT)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Neutron detection (He-3, Li-glass)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Wired and wireless communication through a PDA/ smart phone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GPS location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Data is recorded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Spectrum ID (with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NaI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lvl="1">
              <a:buSzPct val="100000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Can weigh as much as 30 lbs.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564" y="1104990"/>
            <a:ext cx="2878536" cy="21589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4754" y="4334266"/>
            <a:ext cx="2226731" cy="1661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024" y="3585355"/>
            <a:ext cx="4234079" cy="239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72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PSU Nuclear Security Education Lab.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50" y="1171203"/>
            <a:ext cx="70993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77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PSU Nuclear Security Education Lab.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171203"/>
            <a:ext cx="73914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62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PSU Nuclear Security Education Lab.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50" y="1006385"/>
            <a:ext cx="76835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7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Search System and </a:t>
            </a:r>
            <a:r>
              <a:rPr lang="en-US" sz="3200" b="1" dirty="0" err="1">
                <a:latin typeface="Arial" charset="0"/>
                <a:ea typeface="Arial" charset="0"/>
                <a:cs typeface="Arial" charset="0"/>
              </a:rPr>
              <a:t>PackEye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 at PSU </a:t>
            </a:r>
            <a:br>
              <a:rPr lang="en-US" sz="3200" b="1" dirty="0">
                <a:latin typeface="Arial" charset="0"/>
                <a:ea typeface="Arial" charset="0"/>
                <a:cs typeface="Arial" charset="0"/>
              </a:rPr>
            </a:br>
            <a:r>
              <a:rPr lang="en-US" sz="3200" b="1" dirty="0" err="1">
                <a:latin typeface="Arial" charset="0"/>
                <a:ea typeface="Arial" charset="0"/>
                <a:cs typeface="Arial" charset="0"/>
              </a:rPr>
              <a:t>Nuc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 E 543 Exercise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350" y="1171203"/>
            <a:ext cx="68453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8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PSU </a:t>
            </a:r>
            <a:r>
              <a:rPr lang="en-US" sz="3200" b="1" dirty="0" err="1" smtClean="0">
                <a:latin typeface="Arial" charset="0"/>
                <a:ea typeface="Arial" charset="0"/>
                <a:cs typeface="Arial" charset="0"/>
              </a:rPr>
              <a:t>Nuc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E 543 Exercise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1348436"/>
            <a:ext cx="6929005" cy="47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7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PSU </a:t>
            </a:r>
            <a:r>
              <a:rPr lang="en-US" sz="3200" b="1" dirty="0" err="1" smtClean="0">
                <a:latin typeface="Arial" charset="0"/>
                <a:ea typeface="Arial" charset="0"/>
                <a:cs typeface="Arial" charset="0"/>
              </a:rPr>
              <a:t>Nuc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E 543 Exercise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" y="1358183"/>
            <a:ext cx="75819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640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Radiation Science &amp; Engineering Center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1141088"/>
            <a:ext cx="8890000" cy="48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81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Authors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759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1394"/>
            <a:ext cx="8229600" cy="958424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Type of Materials Smuggled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11382" y="1076420"/>
            <a:ext cx="298873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Nuclear Materials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material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can be used for nuclear fuel or in the construction of nuclear weapons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uranium, plutonium, americium, neptunium, thorium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Radioisotopes:</a:t>
            </a: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radioactive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isotopes used in industrial and medical applications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Cesium-137, Cobalt-60, Strontium-90, etc.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54297" y="1171203"/>
            <a:ext cx="368915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Dual-Use Materials:</a:t>
            </a: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has both commercial and military or other strategic applications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tritium, lithium, beryllium, zirconium, etc.</a:t>
            </a:r>
          </a:p>
          <a:p>
            <a:pPr marL="535762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5762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Other Materials:</a:t>
            </a: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related to fraud (scam), containers, lead, etc.</a:t>
            </a:r>
          </a:p>
        </p:txBody>
      </p:sp>
    </p:spTree>
    <p:extLst>
      <p:ext uri="{BB962C8B-B14F-4D97-AF65-F5344CB8AC3E}">
        <p14:creationId xmlns:p14="http://schemas.microsoft.com/office/powerpoint/2010/main" val="2282060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981"/>
            <a:ext cx="8229600" cy="927761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USA Border Crossing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1327771"/>
            <a:ext cx="4447309" cy="3795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At San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Ysidro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(CA) border crossing alone, per day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50,000 vehicles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25,000 pedestrians</a:t>
            </a:r>
          </a:p>
          <a:p>
            <a:pPr marL="535762" lvl="1" indent="0"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307 ports of entry in USA</a:t>
            </a:r>
          </a:p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621 border crossing (2002 data)</a:t>
            </a:r>
          </a:p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Over 300,000 vehicles, 2,500 aircraft,</a:t>
            </a:r>
          </a:p>
          <a:p>
            <a:pPr marL="223234" indent="0">
              <a:spcBef>
                <a:spcPts val="422"/>
              </a:spcBef>
              <a:buClr>
                <a:srgbClr val="FF0000"/>
              </a:buClr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	and 600 ship pass through these 	ports every day</a:t>
            </a:r>
          </a:p>
          <a:p>
            <a:pPr marL="223234" indent="0">
              <a:buClr>
                <a:srgbClr val="FF0000"/>
              </a:buClr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Main mission: intercept material </a:t>
            </a:r>
          </a:p>
          <a:p>
            <a:pPr marL="223234" indent="0">
              <a:spcBef>
                <a:spcPts val="422"/>
              </a:spcBef>
              <a:buClr>
                <a:srgbClr val="FF0000"/>
              </a:buClr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	prior to crossing</a:t>
            </a:r>
            <a:r>
              <a:rPr lang="en-US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a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border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170" y="1075363"/>
            <a:ext cx="3820410" cy="21736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509" y="3225726"/>
            <a:ext cx="3832071" cy="286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66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981"/>
            <a:ext cx="8229600" cy="927761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USA Border Crossing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11" y="991741"/>
            <a:ext cx="8368208" cy="48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1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1143000"/>
          </a:xfrm>
        </p:spPr>
        <p:txBody>
          <a:bodyPr/>
          <a:lstStyle/>
          <a:p>
            <a:pPr algn="ctr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Mission of the Radiation Portal Monitors (RPMs)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2101" y="1205722"/>
            <a:ext cx="8268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Radiation Portal Monitors (RPMs) play a vital role in combating the illicit trafficking of radioactive material. 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2733" y="2024751"/>
            <a:ext cx="4572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Borders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Ports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Facilities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008" y="1903355"/>
            <a:ext cx="1955800" cy="228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008" y="4416011"/>
            <a:ext cx="2449081" cy="16214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712567"/>
            <a:ext cx="2704644" cy="19769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1933" y="1911799"/>
            <a:ext cx="2760133" cy="20562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6224" y="3968005"/>
            <a:ext cx="1605451" cy="214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5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203"/>
            <a:ext cx="8229600" cy="889901"/>
          </a:xfrm>
        </p:spPr>
        <p:txBody>
          <a:bodyPr/>
          <a:lstStyle/>
          <a:p>
            <a:pPr algn="ctr"/>
            <a:r>
              <a:rPr lang="en-US" sz="3200" b="1">
                <a:latin typeface="Arial" charset="0"/>
                <a:ea typeface="Arial" charset="0"/>
                <a:cs typeface="Arial" charset="0"/>
              </a:rPr>
              <a:t>What are We Looking For?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55964" y="866350"/>
            <a:ext cx="77308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Materials of interest that can be used in the production of a RDD or an IND</a:t>
            </a:r>
          </a:p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Characteristics: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535762" lvl="1" indent="0">
              <a:buNone/>
            </a:pPr>
            <a:endParaRPr lang="en-US" b="1" dirty="0" smtClean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pPr marL="535762" lvl="1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Gamma</a:t>
            </a:r>
            <a:endParaRPr lang="en-US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pPr lvl="2"/>
            <a:r>
              <a:rPr lang="en-US" dirty="0">
                <a:latin typeface="Arial" charset="0"/>
                <a:ea typeface="Arial" charset="0"/>
                <a:cs typeface="Arial" charset="0"/>
              </a:rPr>
              <a:t>Some sources are relatively high energy emitters used in industrial operations: Cs-137, Co-60, Ir-192</a:t>
            </a:r>
          </a:p>
          <a:p>
            <a:pPr lvl="2"/>
            <a:r>
              <a:rPr lang="en-US" dirty="0">
                <a:latin typeface="Arial" charset="0"/>
                <a:ea typeface="Arial" charset="0"/>
                <a:cs typeface="Arial" charset="0"/>
              </a:rPr>
              <a:t>Special Nuclear Material (SNM) typically have low energy gamma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emissions</a:t>
            </a:r>
          </a:p>
          <a:p>
            <a:pPr lvl="2"/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535762" lvl="1" indent="0">
              <a:buNone/>
            </a:pPr>
            <a:r>
              <a:rPr lang="en-US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Neutrons</a:t>
            </a:r>
          </a:p>
          <a:p>
            <a:pPr lvl="2"/>
            <a:r>
              <a:rPr lang="en-US" dirty="0">
                <a:latin typeface="Arial" charset="0"/>
                <a:ea typeface="Arial" charset="0"/>
                <a:cs typeface="Arial" charset="0"/>
              </a:rPr>
              <a:t>Some industrial sources use Cf-252 , Am-Be, Pu-Be</a:t>
            </a:r>
          </a:p>
          <a:p>
            <a:pPr lvl="2"/>
            <a:r>
              <a:rPr lang="en-US" dirty="0">
                <a:latin typeface="Arial" charset="0"/>
                <a:ea typeface="Arial" charset="0"/>
                <a:cs typeface="Arial" charset="0"/>
              </a:rPr>
              <a:t>SNM, especially Pu, emit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neutrons</a:t>
            </a:r>
          </a:p>
          <a:p>
            <a:pPr lvl="2"/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535762" lvl="1" indent="0">
              <a:buNone/>
            </a:pPr>
            <a:r>
              <a:rPr lang="en-US" sz="2200" b="1" dirty="0" smtClean="0">
                <a:solidFill>
                  <a:srgbClr val="FF0000"/>
                </a:solidFill>
              </a:rPr>
              <a:t>Beta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lvl="2"/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Sr-90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Used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extensively in the Former Soviet Union as Radioisotope Thermoelectric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Generator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s.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Pure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beta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emitter, can not be detected with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a portal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monitor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lvl="2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07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4457"/>
            <a:ext cx="8229600" cy="664525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Background makes the detection of</a:t>
            </a:r>
            <a:br>
              <a:rPr lang="en-US" sz="3200" b="1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radiation signatures very challenging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65" y="4416011"/>
            <a:ext cx="2362201" cy="181545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274733" y="4529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231464"/>
            <a:ext cx="2400300" cy="5883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5018" y="1491919"/>
            <a:ext cx="802178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Consider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10 kg of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weapons grade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Pu, in the center of a 2-m</a:t>
            </a:r>
            <a:r>
              <a:rPr lang="en-US" baseline="30000" dirty="0">
                <a:latin typeface="Arial" charset="0"/>
                <a:ea typeface="Arial" charset="0"/>
                <a:cs typeface="Arial" charset="0"/>
              </a:rPr>
              <a:t>3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tank of water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Spontaneous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neutron emission rate is 520,000 n/s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99.98% from </a:t>
            </a:r>
            <a:r>
              <a:rPr lang="en-US" baseline="30000" dirty="0">
                <a:latin typeface="Arial" charset="0"/>
                <a:ea typeface="Arial" charset="0"/>
                <a:cs typeface="Arial" charset="0"/>
              </a:rPr>
              <a:t>238,240,242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Pu impurities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but self-shielding (@1 MeV) is 1/1.3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thermalization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× absorption × Ω is 1/1x108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SzPct val="150000"/>
              <a:buFont typeface="Wingdings" charset="2"/>
              <a:buChar char="ü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so signal is </a:t>
            </a:r>
            <a:r>
              <a:rPr lang="en-US" b="1" dirty="0">
                <a:latin typeface="Arial" charset="0"/>
                <a:ea typeface="Arial" charset="0"/>
                <a:cs typeface="Arial" charset="0"/>
              </a:rPr>
              <a:t>0.004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thermal n/cm</a:t>
            </a:r>
            <a:r>
              <a:rPr lang="en-US" baseline="30000" dirty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s</a:t>
            </a:r>
          </a:p>
          <a:p>
            <a:pPr>
              <a:lnSpc>
                <a:spcPct val="150000"/>
              </a:lnSpc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		About </a:t>
            </a:r>
            <a:r>
              <a:rPr lang="en-US" b="1" dirty="0">
                <a:solidFill>
                  <a:srgbClr val="FF0000"/>
                </a:solidFill>
              </a:rPr>
              <a:t>1/5 of cosmic-ray neutron rate</a:t>
            </a:r>
          </a:p>
          <a:p>
            <a:r>
              <a:rPr lang="en-US" dirty="0"/>
              <a:t> </a:t>
            </a:r>
          </a:p>
          <a:p>
            <a:r>
              <a:rPr lang="en-US" baseline="30000" dirty="0"/>
              <a:t>235</a:t>
            </a:r>
            <a:r>
              <a:rPr lang="en-US" dirty="0"/>
              <a:t>U is 10</a:t>
            </a:r>
            <a:r>
              <a:rPr lang="en-US" baseline="30000" dirty="0"/>
              <a:t>6</a:t>
            </a:r>
            <a:r>
              <a:rPr lang="en-US" dirty="0"/>
              <a:t> times more difficult to detect!</a:t>
            </a:r>
          </a:p>
        </p:txBody>
      </p:sp>
    </p:spTree>
    <p:extLst>
      <p:ext uri="{BB962C8B-B14F-4D97-AF65-F5344CB8AC3E}">
        <p14:creationId xmlns:p14="http://schemas.microsoft.com/office/powerpoint/2010/main" val="3470250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SEC-Holiday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b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RSEC-Holiday 2015.potx</Template>
  <TotalTime>3233</TotalTime>
  <Words>1191</Words>
  <Application>Microsoft Macintosh PowerPoint</Application>
  <PresentationFormat>On-screen Show (4:3)</PresentationFormat>
  <Paragraphs>213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 Rounded MT Bold</vt:lpstr>
      <vt:lpstr>Calibri</vt:lpstr>
      <vt:lpstr>Cambria</vt:lpstr>
      <vt:lpstr>ＭＳ Ｐゴシック</vt:lpstr>
      <vt:lpstr>Wingdings</vt:lpstr>
      <vt:lpstr>Arial</vt:lpstr>
      <vt:lpstr>RSEC-Holiday 2015</vt:lpstr>
      <vt:lpstr>PowerPoint Presentation</vt:lpstr>
      <vt:lpstr>Nuclear Smuggling</vt:lpstr>
      <vt:lpstr>Combating Nuclear Smuggling</vt:lpstr>
      <vt:lpstr>Type of Materials Smuggled</vt:lpstr>
      <vt:lpstr>USA Border Crossing</vt:lpstr>
      <vt:lpstr>USA Border Crossing</vt:lpstr>
      <vt:lpstr>Mission of the Radiation Portal Monitors (RPMs)</vt:lpstr>
      <vt:lpstr>What are We Looking For?</vt:lpstr>
      <vt:lpstr>Background makes the detection of radiation signatures very challenging</vt:lpstr>
      <vt:lpstr>Radiation Portal Monitors on the Border</vt:lpstr>
      <vt:lpstr>Typical Radiation Portal Monitors</vt:lpstr>
      <vt:lpstr>Specialized RPMs</vt:lpstr>
      <vt:lpstr>Specialized RPMs</vt:lpstr>
      <vt:lpstr>Passive Detection of SNM</vt:lpstr>
      <vt:lpstr>Coded Aperture for Remote Detection of Fissile Materials </vt:lpstr>
      <vt:lpstr>Stand Off Radiation Detection System (SORDS) Imaging System</vt:lpstr>
      <vt:lpstr>Muon Tomography Inspection Station</vt:lpstr>
      <vt:lpstr>Three-Dimensional Muon Tomography Images</vt:lpstr>
      <vt:lpstr>Active Detection of SNM</vt:lpstr>
      <vt:lpstr>SAIC CAARS Prototypes</vt:lpstr>
      <vt:lpstr>Dual-Energy Radiography with False Colors Assigned</vt:lpstr>
      <vt:lpstr>Dual-Energy Transmission Radiography</vt:lpstr>
      <vt:lpstr>The Nuclear Carwash: Interrogation with Neutrons</vt:lpstr>
      <vt:lpstr>Field Deployable Radiation Detection Systems</vt:lpstr>
      <vt:lpstr>Mobile Systems</vt:lpstr>
      <vt:lpstr>Radiation Pagers</vt:lpstr>
      <vt:lpstr>Radioisotope Identification Detectors (RIIDs) </vt:lpstr>
      <vt:lpstr>LaBr3(Ce) Based RIID Systems</vt:lpstr>
      <vt:lpstr>Semiconductor RIID Detectors</vt:lpstr>
      <vt:lpstr>Radiation Backpack</vt:lpstr>
      <vt:lpstr>PSU Nuclear Security Education Lab.</vt:lpstr>
      <vt:lpstr>PSU Nuclear Security Education Lab.</vt:lpstr>
      <vt:lpstr>PSU Nuclear Security Education Lab.</vt:lpstr>
      <vt:lpstr>Search System and PackEye at PSU  Nuc E 543 Exercise</vt:lpstr>
      <vt:lpstr>PSU Nuc E 543 Exercise</vt:lpstr>
      <vt:lpstr>PSU Nuc E 543 Exercise</vt:lpstr>
      <vt:lpstr>Radiation Science &amp; Engineering Center</vt:lpstr>
      <vt:lpstr>Authors</vt:lpstr>
    </vt:vector>
  </TitlesOfParts>
  <Company>The Pennsylvania State University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L. Marsh</dc:creator>
  <cp:lastModifiedBy>Microsoft Office User</cp:lastModifiedBy>
  <cp:revision>398</cp:revision>
  <cp:lastPrinted>2016-05-16T17:38:58Z</cp:lastPrinted>
  <dcterms:created xsi:type="dcterms:W3CDTF">2014-08-06T19:52:38Z</dcterms:created>
  <dcterms:modified xsi:type="dcterms:W3CDTF">2017-12-04T07:46:50Z</dcterms:modified>
</cp:coreProperties>
</file>