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s/slide38.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theme/theme3.xml" ContentType="application/vnd.openxmlformats-officedocument.theme+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Default Extension="vml" ContentType="application/vnd.openxmlformats-officedocument.vmlDrawing"/>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Default Extension="png" ContentType="image/png"/>
  <Default Extension="bin" ContentType="application/vnd.openxmlformats-officedocument.oleObject"/>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Layouts/slideLayout3.xml" ContentType="application/vnd.openxmlformats-officedocument.presentationml.slideLayout+xml"/>
  <Default Extension="jpeg" ContentType="image/jpeg"/>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Lst>
  <p:notesMasterIdLst>
    <p:notesMasterId r:id="rId40"/>
  </p:notesMasterIdLst>
  <p:handoutMasterIdLst>
    <p:handoutMasterId r:id="rId41"/>
  </p:handoutMasterIdLst>
  <p:sldIdLst>
    <p:sldId id="256" r:id="rId2"/>
    <p:sldId id="257" r:id="rId3"/>
    <p:sldId id="320" r:id="rId4"/>
    <p:sldId id="261" r:id="rId5"/>
    <p:sldId id="318" r:id="rId6"/>
    <p:sldId id="319" r:id="rId7"/>
    <p:sldId id="271" r:id="rId8"/>
    <p:sldId id="305" r:id="rId9"/>
    <p:sldId id="272" r:id="rId10"/>
    <p:sldId id="267" r:id="rId11"/>
    <p:sldId id="302" r:id="rId12"/>
    <p:sldId id="303" r:id="rId13"/>
    <p:sldId id="304" r:id="rId14"/>
    <p:sldId id="306" r:id="rId15"/>
    <p:sldId id="269" r:id="rId16"/>
    <p:sldId id="277" r:id="rId17"/>
    <p:sldId id="276" r:id="rId18"/>
    <p:sldId id="286" r:id="rId19"/>
    <p:sldId id="287" r:id="rId20"/>
    <p:sldId id="315" r:id="rId21"/>
    <p:sldId id="290" r:id="rId22"/>
    <p:sldId id="289" r:id="rId23"/>
    <p:sldId id="317" r:id="rId24"/>
    <p:sldId id="313" r:id="rId25"/>
    <p:sldId id="314" r:id="rId26"/>
    <p:sldId id="263" r:id="rId27"/>
    <p:sldId id="281" r:id="rId28"/>
    <p:sldId id="294" r:id="rId29"/>
    <p:sldId id="280" r:id="rId30"/>
    <p:sldId id="310" r:id="rId31"/>
    <p:sldId id="309" r:id="rId32"/>
    <p:sldId id="308" r:id="rId33"/>
    <p:sldId id="301" r:id="rId34"/>
    <p:sldId id="300" r:id="rId35"/>
    <p:sldId id="296" r:id="rId36"/>
    <p:sldId id="275" r:id="rId37"/>
    <p:sldId id="292" r:id="rId38"/>
    <p:sldId id="285" r:id="rId39"/>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98148"/>
    <a:srgbClr val="EDF6F9"/>
    <a:srgbClr val="249C96"/>
    <a:srgbClr val="A40000"/>
  </p:clrMru>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70" d="100"/>
          <a:sy n="70" d="100"/>
        </p:scale>
        <p:origin x="-1164" y="-150"/>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notesMaster" Target="notesMasters/notesMaster1.xml"/><Relationship Id="rId45"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viewProps" Target="viewProps.xml"/></Relationships>
</file>

<file path=ppt/drawings/_rels/vmlDrawing1.v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image" Target="../media/image3.png"/></Relationships>
</file>

<file path=ppt/drawings/_rels/vmlDrawing2.v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image" Target="../media/image10.png"/></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Üstbilgi Yer Tutucusu"/>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a:p>
        </p:txBody>
      </p:sp>
      <p:sp>
        <p:nvSpPr>
          <p:cNvPr id="3" name="2 Veri Yer Tutucusu"/>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37D66559-2BA9-493B-B817-FAAEF8A98986}" type="datetimeFigureOut">
              <a:rPr lang="tr-TR" smtClean="0"/>
              <a:pPr/>
              <a:t>03.12.2017</a:t>
            </a:fld>
            <a:endParaRPr lang="tr-TR"/>
          </a:p>
        </p:txBody>
      </p:sp>
      <p:sp>
        <p:nvSpPr>
          <p:cNvPr id="4" name="3 Altbilgi Yer Tutucusu"/>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a:p>
        </p:txBody>
      </p:sp>
      <p:sp>
        <p:nvSpPr>
          <p:cNvPr id="5" name="4 Slayt Numarası Yer Tutucusu"/>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150151BF-2FE0-46F0-A70B-2682B6E9F015}" type="slidenum">
              <a:rPr lang="tr-TR" smtClean="0"/>
              <a:pPr/>
              <a:t>‹#›</a:t>
            </a:fld>
            <a:endParaRPr lang="tr-TR"/>
          </a:p>
        </p:txBody>
      </p:sp>
    </p:spTree>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Üstbilgi Yer Tutucusu"/>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a:p>
        </p:txBody>
      </p:sp>
      <p:sp>
        <p:nvSpPr>
          <p:cNvPr id="3" name="2 Veri Yer Tutucusu"/>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A8F87B09-6175-4B86-9BAC-3705D32D5043}" type="datetimeFigureOut">
              <a:rPr lang="tr-TR" smtClean="0"/>
              <a:pPr/>
              <a:t>03.12.2017</a:t>
            </a:fld>
            <a:endParaRPr lang="tr-TR"/>
          </a:p>
        </p:txBody>
      </p:sp>
      <p:sp>
        <p:nvSpPr>
          <p:cNvPr id="4" name="3 Slayt Görüntüsü Yer Tutucusu"/>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tr-TR"/>
          </a:p>
        </p:txBody>
      </p:sp>
      <p:sp>
        <p:nvSpPr>
          <p:cNvPr id="5" name="4 Not Yer Tutucusu"/>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5 Altbilgi Yer Tutucusu"/>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a:p>
        </p:txBody>
      </p:sp>
      <p:sp>
        <p:nvSpPr>
          <p:cNvPr id="7" name="6 Slayt Numarası Yer Tutucusu"/>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CE7E15D5-D157-4779-9963-633EFDE7AC89}" type="slidenum">
              <a:rPr lang="tr-TR" smtClean="0"/>
              <a:pPr/>
              <a:t>‹#›</a:t>
            </a:fld>
            <a:endParaRPr lang="tr-TR"/>
          </a:p>
        </p:txBody>
      </p:sp>
    </p:spTree>
  </p:cSld>
  <p:clrMap bg1="lt1" tx1="dk1" bg2="lt2" tx2="dk2" accent1="accent1" accent2="accent2" accent3="accent3" accent4="accent4" accent5="accent5" accent6="accent6" hlink="hlink" folHlink="folHlink"/>
  <p:hf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CE7E15D5-D157-4779-9963-633EFDE7AC89}" type="slidenum">
              <a:rPr lang="tr-TR" smtClean="0"/>
              <a:pPr/>
              <a:t>1</a:t>
            </a:fld>
            <a:endParaRPr lang="tr-T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Rectangle 2"/>
          <p:cNvSpPr>
            <a:spLocks noGrp="1" noRot="1" noChangeAspect="1" noChangeArrowheads="1" noTextEdit="1"/>
          </p:cNvSpPr>
          <p:nvPr>
            <p:ph type="sldImg"/>
          </p:nvPr>
        </p:nvSpPr>
        <p:spPr>
          <a:ln/>
        </p:spPr>
      </p:sp>
      <p:sp>
        <p:nvSpPr>
          <p:cNvPr id="62467" name="Rectangle 3"/>
          <p:cNvSpPr>
            <a:spLocks noGrp="1" noChangeArrowheads="1"/>
          </p:cNvSpPr>
          <p:nvPr>
            <p:ph type="body" idx="1"/>
          </p:nvPr>
        </p:nvSpPr>
        <p:spPr>
          <a:noFill/>
          <a:ln/>
        </p:spPr>
        <p:txBody>
          <a:bodyPr/>
          <a:lstStyle/>
          <a:p>
            <a:endParaRPr lang="tr-TR" smtClean="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Rectangle 2"/>
          <p:cNvSpPr>
            <a:spLocks noGrp="1" noRot="1" noChangeAspect="1" noChangeArrowheads="1" noTextEdit="1"/>
          </p:cNvSpPr>
          <p:nvPr>
            <p:ph type="sldImg"/>
          </p:nvPr>
        </p:nvSpPr>
        <p:spPr>
          <a:ln/>
        </p:spPr>
      </p:sp>
      <p:sp>
        <p:nvSpPr>
          <p:cNvPr id="63491" name="Rectangle 3"/>
          <p:cNvSpPr>
            <a:spLocks noGrp="1" noChangeArrowheads="1"/>
          </p:cNvSpPr>
          <p:nvPr>
            <p:ph type="body" idx="1"/>
          </p:nvPr>
        </p:nvSpPr>
        <p:spPr>
          <a:noFill/>
          <a:ln/>
        </p:spPr>
        <p:txBody>
          <a:bodyPr/>
          <a:lstStyle/>
          <a:p>
            <a:endParaRPr lang="tr-TR" smtClean="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2 Alt Başlık"/>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3 Veri Yer Tutucusu"/>
          <p:cNvSpPr>
            <a:spLocks noGrp="1"/>
          </p:cNvSpPr>
          <p:nvPr>
            <p:ph type="dt" sz="half" idx="10"/>
          </p:nvPr>
        </p:nvSpPr>
        <p:spPr/>
        <p:txBody>
          <a:bodyPr/>
          <a:lstStyle/>
          <a:p>
            <a:fld id="{0ED8EE62-A8B6-48DF-8D0A-9A087A9B3FE8}" type="datetime1">
              <a:rPr lang="tr-TR" smtClean="0"/>
              <a:pPr/>
              <a:t>03.12.2017</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7D167B3A-ADC8-411A-8A26-B0A6138F7079}" type="datetime1">
              <a:rPr lang="tr-TR" smtClean="0"/>
              <a:pPr/>
              <a:t>03.12.2017</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D32E980A-DC88-4D10-97FC-FF3375F8C9F4}" type="datetime1">
              <a:rPr lang="tr-TR" smtClean="0"/>
              <a:pPr/>
              <a:t>03.12.2017</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C82E18A4-775B-4981-AC0C-BE8AA3311FC9}" type="datetime1">
              <a:rPr lang="tr-TR" smtClean="0"/>
              <a:pPr/>
              <a:t>03.12.2017</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3 Veri Yer Tutucusu"/>
          <p:cNvSpPr>
            <a:spLocks noGrp="1"/>
          </p:cNvSpPr>
          <p:nvPr>
            <p:ph type="dt" sz="half" idx="10"/>
          </p:nvPr>
        </p:nvSpPr>
        <p:spPr/>
        <p:txBody>
          <a:bodyPr/>
          <a:lstStyle/>
          <a:p>
            <a:fld id="{8C1C98C1-ACCF-49AA-8862-E71B1A2BFEB6}" type="datetime1">
              <a:rPr lang="tr-TR" smtClean="0"/>
              <a:pPr/>
              <a:t>03.12.2017</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Veri Yer Tutucusu"/>
          <p:cNvSpPr>
            <a:spLocks noGrp="1"/>
          </p:cNvSpPr>
          <p:nvPr>
            <p:ph type="dt" sz="half" idx="10"/>
          </p:nvPr>
        </p:nvSpPr>
        <p:spPr/>
        <p:txBody>
          <a:bodyPr/>
          <a:lstStyle/>
          <a:p>
            <a:fld id="{E1FF3B66-368C-4EB9-B754-FF4030B9BC38}" type="datetime1">
              <a:rPr lang="tr-TR" smtClean="0"/>
              <a:pPr/>
              <a:t>03.12.2017</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6 Veri Yer Tutucusu"/>
          <p:cNvSpPr>
            <a:spLocks noGrp="1"/>
          </p:cNvSpPr>
          <p:nvPr>
            <p:ph type="dt" sz="half" idx="10"/>
          </p:nvPr>
        </p:nvSpPr>
        <p:spPr/>
        <p:txBody>
          <a:bodyPr/>
          <a:lstStyle/>
          <a:p>
            <a:fld id="{656278B0-A975-483F-8FE7-DA7FB51A91C3}" type="datetime1">
              <a:rPr lang="tr-TR" smtClean="0"/>
              <a:pPr/>
              <a:t>03.12.2017</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Veri Yer Tutucusu"/>
          <p:cNvSpPr>
            <a:spLocks noGrp="1"/>
          </p:cNvSpPr>
          <p:nvPr>
            <p:ph type="dt" sz="half" idx="10"/>
          </p:nvPr>
        </p:nvSpPr>
        <p:spPr/>
        <p:txBody>
          <a:bodyPr/>
          <a:lstStyle/>
          <a:p>
            <a:fld id="{D4AE05E4-1C3B-4FF4-AB20-8323A114AAC8}" type="datetime1">
              <a:rPr lang="tr-TR" smtClean="0"/>
              <a:pPr/>
              <a:t>03.12.2017</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DC7A1055-EB07-48F8-85DD-1CB16922BCA3}" type="datetime1">
              <a:rPr lang="tr-TR" smtClean="0"/>
              <a:pPr/>
              <a:t>03.12.2017</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CC146C5B-59C5-4C0C-9DD3-35EEE48DCA4A}" type="datetime1">
              <a:rPr lang="tr-TR" smtClean="0"/>
              <a:pPr/>
              <a:t>03.12.2017</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1213F3B0-32EC-44AE-AACF-C8D283EB15F8}" type="datetime1">
              <a:rPr lang="tr-TR" smtClean="0"/>
              <a:pPr/>
              <a:t>03.12.2017</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Başlık Yer Tutucusu"/>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2 Metin Yer Tutucusu"/>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BE79D77-EAC6-4375-A430-D118E68992D7}" type="datetime1">
              <a:rPr lang="tr-TR" smtClean="0"/>
              <a:pPr/>
              <a:t>03.12.2017</a:t>
            </a:fld>
            <a:endParaRPr lang="tr-TR"/>
          </a:p>
        </p:txBody>
      </p:sp>
      <p:sp>
        <p:nvSpPr>
          <p:cNvPr id="5" name="4 Altbilgi Yer Tutucusu"/>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5 Slayt Numarası Yer Tutucusu"/>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1DEFA8C-F947-479F-BE07-76B6B3F80BF1}" type="slidenum">
              <a:rPr lang="tr-TR" smtClean="0"/>
              <a:pPr/>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7.xml"/><Relationship Id="rId1" Type="http://schemas.openxmlformats.org/officeDocument/2006/relationships/vmlDrawing" Target="../drawings/vmlDrawing1.vml"/><Relationship Id="rId5" Type="http://schemas.openxmlformats.org/officeDocument/2006/relationships/oleObject" Target="../embeddings/oleObject2.bin"/><Relationship Id="rId4" Type="http://schemas.openxmlformats.org/officeDocument/2006/relationships/oleObject" Target="../embeddings/oleObject1.bin"/></Relationships>
</file>

<file path=ppt/slides/_rels/slide1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7.xml"/><Relationship Id="rId4" Type="http://schemas.openxmlformats.org/officeDocument/2006/relationships/image" Target="../media/image7.png"/></Relationships>
</file>

<file path=ppt/slides/_rels/slide1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8" Type="http://schemas.openxmlformats.org/officeDocument/2006/relationships/oleObject" Target="../embeddings/oleObject4.bin"/><Relationship Id="rId3" Type="http://schemas.openxmlformats.org/officeDocument/2006/relationships/notesSlide" Target="../notesSlides/notesSlide3.xml"/><Relationship Id="rId7" Type="http://schemas.openxmlformats.org/officeDocument/2006/relationships/image" Target="../media/image14.jpeg"/><Relationship Id="rId2" Type="http://schemas.openxmlformats.org/officeDocument/2006/relationships/slideLayout" Target="../slideLayouts/slideLayout7.xml"/><Relationship Id="rId1" Type="http://schemas.openxmlformats.org/officeDocument/2006/relationships/vmlDrawing" Target="../drawings/vmlDrawing2.vml"/><Relationship Id="rId6" Type="http://schemas.openxmlformats.org/officeDocument/2006/relationships/image" Target="../media/image13.jpeg"/><Relationship Id="rId5" Type="http://schemas.openxmlformats.org/officeDocument/2006/relationships/image" Target="../media/image12.jpeg"/><Relationship Id="rId4" Type="http://schemas.openxmlformats.org/officeDocument/2006/relationships/oleObject" Target="../embeddings/oleObject3.bin"/></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18.jpeg"/><Relationship Id="rId1" Type="http://schemas.openxmlformats.org/officeDocument/2006/relationships/slideLayout" Target="../slideLayouts/slideLayout7.xml"/><Relationship Id="rId4" Type="http://schemas.openxmlformats.org/officeDocument/2006/relationships/image" Target="../media/image20.png"/></Relationships>
</file>

<file path=ppt/slides/_rels/slide24.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2.xml"/><Relationship Id="rId6" Type="http://schemas.openxmlformats.org/officeDocument/2006/relationships/image" Target="../media/image25.png"/><Relationship Id="rId5" Type="http://schemas.openxmlformats.org/officeDocument/2006/relationships/image" Target="../media/image24.png"/><Relationship Id="rId4" Type="http://schemas.openxmlformats.org/officeDocument/2006/relationships/image" Target="../media/image23.jpe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6.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image" Target="../media/image26.jpe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a:xfrm>
            <a:off x="2627784" y="908720"/>
            <a:ext cx="5542384" cy="1470025"/>
          </a:xfrm>
        </p:spPr>
        <p:txBody>
          <a:bodyPr>
            <a:normAutofit/>
          </a:bodyPr>
          <a:lstStyle/>
          <a:p>
            <a:r>
              <a:rPr lang="tr-TR" sz="3200" b="1" dirty="0" smtClean="0">
                <a:solidFill>
                  <a:srgbClr val="FF0000"/>
                </a:solidFill>
                <a:latin typeface="Times New Roman" pitchFamily="18" charset="0"/>
                <a:cs typeface="Times New Roman" pitchFamily="18" charset="0"/>
              </a:rPr>
              <a:t>BİYOLOJİK TERÖR: </a:t>
            </a:r>
            <a:br>
              <a:rPr lang="tr-TR" sz="3200" b="1" dirty="0" smtClean="0">
                <a:solidFill>
                  <a:srgbClr val="FF0000"/>
                </a:solidFill>
                <a:latin typeface="Times New Roman" pitchFamily="18" charset="0"/>
                <a:cs typeface="Times New Roman" pitchFamily="18" charset="0"/>
              </a:rPr>
            </a:br>
            <a:r>
              <a:rPr lang="tr-TR" sz="3200" b="1" dirty="0" smtClean="0">
                <a:solidFill>
                  <a:srgbClr val="FF0000"/>
                </a:solidFill>
                <a:latin typeface="Times New Roman" pitchFamily="18" charset="0"/>
                <a:cs typeface="Times New Roman" pitchFamily="18" charset="0"/>
              </a:rPr>
              <a:t>Dün, Bugün, Yarın</a:t>
            </a:r>
            <a:endParaRPr lang="tr-TR" sz="3200" b="1" dirty="0">
              <a:solidFill>
                <a:srgbClr val="FF0000"/>
              </a:solidFill>
              <a:latin typeface="Times New Roman" pitchFamily="18" charset="0"/>
              <a:cs typeface="Times New Roman" pitchFamily="18" charset="0"/>
            </a:endParaRPr>
          </a:p>
        </p:txBody>
      </p:sp>
      <p:sp>
        <p:nvSpPr>
          <p:cNvPr id="3" name="2 Alt Başlık"/>
          <p:cNvSpPr>
            <a:spLocks noGrp="1"/>
          </p:cNvSpPr>
          <p:nvPr>
            <p:ph type="subTitle" idx="1"/>
          </p:nvPr>
        </p:nvSpPr>
        <p:spPr>
          <a:xfrm>
            <a:off x="1331640" y="2708920"/>
            <a:ext cx="6400800" cy="2040632"/>
          </a:xfrm>
        </p:spPr>
        <p:txBody>
          <a:bodyPr>
            <a:normAutofit fontScale="92500" lnSpcReduction="20000"/>
          </a:bodyPr>
          <a:lstStyle/>
          <a:p>
            <a:r>
              <a:rPr lang="tr-TR" dirty="0" err="1" smtClean="0">
                <a:solidFill>
                  <a:srgbClr val="002060"/>
                </a:solidFill>
                <a:latin typeface="Times New Roman" pitchFamily="18" charset="0"/>
                <a:cs typeface="Times New Roman" pitchFamily="18" charset="0"/>
              </a:rPr>
              <a:t>Prof.Dr</a:t>
            </a:r>
            <a:r>
              <a:rPr lang="tr-TR" dirty="0" smtClean="0">
                <a:solidFill>
                  <a:srgbClr val="002060"/>
                </a:solidFill>
                <a:latin typeface="Times New Roman" pitchFamily="18" charset="0"/>
                <a:cs typeface="Times New Roman" pitchFamily="18" charset="0"/>
              </a:rPr>
              <a:t>. Mehmet </a:t>
            </a:r>
            <a:r>
              <a:rPr lang="tr-TR" dirty="0" err="1" smtClean="0">
                <a:solidFill>
                  <a:srgbClr val="002060"/>
                </a:solidFill>
                <a:latin typeface="Times New Roman" pitchFamily="18" charset="0"/>
                <a:cs typeface="Times New Roman" pitchFamily="18" charset="0"/>
              </a:rPr>
              <a:t>Doğanay</a:t>
            </a:r>
            <a:endParaRPr lang="tr-TR" dirty="0" smtClean="0">
              <a:solidFill>
                <a:srgbClr val="002060"/>
              </a:solidFill>
              <a:latin typeface="Times New Roman" pitchFamily="18" charset="0"/>
              <a:cs typeface="Times New Roman" pitchFamily="18" charset="0"/>
            </a:endParaRPr>
          </a:p>
          <a:p>
            <a:r>
              <a:rPr lang="tr-TR" sz="2800" dirty="0" smtClean="0">
                <a:solidFill>
                  <a:srgbClr val="002060"/>
                </a:solidFill>
                <a:latin typeface="Times New Roman" pitchFamily="18" charset="0"/>
                <a:cs typeface="Times New Roman" pitchFamily="18" charset="0"/>
              </a:rPr>
              <a:t>Erciyes Üniversitesi, Tıp Fakültesi,</a:t>
            </a:r>
          </a:p>
          <a:p>
            <a:r>
              <a:rPr lang="tr-TR" sz="2800" dirty="0" smtClean="0">
                <a:solidFill>
                  <a:srgbClr val="002060"/>
                </a:solidFill>
                <a:latin typeface="Times New Roman" pitchFamily="18" charset="0"/>
                <a:cs typeface="Times New Roman" pitchFamily="18" charset="0"/>
              </a:rPr>
              <a:t>Enfeksiyon Hastalıkları Anabilim Dalı, Kayseri </a:t>
            </a:r>
          </a:p>
          <a:p>
            <a:r>
              <a:rPr lang="tr-TR" sz="2800" dirty="0" err="1" smtClean="0">
                <a:solidFill>
                  <a:srgbClr val="002060"/>
                </a:solidFill>
                <a:latin typeface="Times New Roman" pitchFamily="18" charset="0"/>
                <a:cs typeface="Times New Roman" pitchFamily="18" charset="0"/>
              </a:rPr>
              <a:t>Email</a:t>
            </a:r>
            <a:r>
              <a:rPr lang="tr-TR" sz="2800" dirty="0" smtClean="0">
                <a:solidFill>
                  <a:srgbClr val="002060"/>
                </a:solidFill>
                <a:latin typeface="Times New Roman" pitchFamily="18" charset="0"/>
                <a:cs typeface="Times New Roman" pitchFamily="18" charset="0"/>
              </a:rPr>
              <a:t>: </a:t>
            </a:r>
            <a:r>
              <a:rPr lang="tr-TR" sz="2800" dirty="0" err="1" smtClean="0">
                <a:solidFill>
                  <a:srgbClr val="002060"/>
                </a:solidFill>
                <a:latin typeface="Times New Roman" pitchFamily="18" charset="0"/>
                <a:cs typeface="Times New Roman" pitchFamily="18" charset="0"/>
              </a:rPr>
              <a:t>mdoganay</a:t>
            </a:r>
            <a:r>
              <a:rPr lang="tr-TR" sz="2800" dirty="0" smtClean="0">
                <a:solidFill>
                  <a:srgbClr val="002060"/>
                </a:solidFill>
                <a:latin typeface="Times New Roman" pitchFamily="18" charset="0"/>
                <a:cs typeface="Times New Roman" pitchFamily="18" charset="0"/>
              </a:rPr>
              <a:t>@</a:t>
            </a:r>
            <a:r>
              <a:rPr lang="tr-TR" sz="2800" dirty="0" err="1" smtClean="0">
                <a:solidFill>
                  <a:srgbClr val="002060"/>
                </a:solidFill>
                <a:latin typeface="Times New Roman" pitchFamily="18" charset="0"/>
                <a:cs typeface="Times New Roman" pitchFamily="18" charset="0"/>
              </a:rPr>
              <a:t>erciyes</a:t>
            </a:r>
            <a:r>
              <a:rPr lang="tr-TR" sz="2800" dirty="0" smtClean="0">
                <a:solidFill>
                  <a:srgbClr val="002060"/>
                </a:solidFill>
                <a:latin typeface="Times New Roman" pitchFamily="18" charset="0"/>
                <a:cs typeface="Times New Roman" pitchFamily="18" charset="0"/>
              </a:rPr>
              <a:t>.edu.t</a:t>
            </a:r>
            <a:r>
              <a:rPr lang="tr-TR" sz="2800" dirty="0" smtClean="0">
                <a:solidFill>
                  <a:srgbClr val="7030A0"/>
                </a:solidFill>
                <a:latin typeface="Times New Roman" pitchFamily="18" charset="0"/>
                <a:cs typeface="Times New Roman" pitchFamily="18" charset="0"/>
              </a:rPr>
              <a:t>r</a:t>
            </a:r>
          </a:p>
          <a:p>
            <a:endParaRPr lang="tr-TR" dirty="0" smtClean="0">
              <a:solidFill>
                <a:schemeClr val="tx1">
                  <a:lumMod val="95000"/>
                  <a:lumOff val="5000"/>
                </a:schemeClr>
              </a:solidFill>
              <a:latin typeface="Times New Roman" pitchFamily="18" charset="0"/>
              <a:cs typeface="Times New Roman" pitchFamily="18" charset="0"/>
            </a:endParaRPr>
          </a:p>
          <a:p>
            <a:endParaRPr lang="tr-TR" dirty="0">
              <a:solidFill>
                <a:schemeClr val="tx1">
                  <a:lumMod val="95000"/>
                  <a:lumOff val="5000"/>
                </a:schemeClr>
              </a:solidFill>
              <a:latin typeface="Times New Roman" pitchFamily="18" charset="0"/>
              <a:cs typeface="Times New Roman" pitchFamily="18" charset="0"/>
            </a:endParaRPr>
          </a:p>
        </p:txBody>
      </p:sp>
      <p:pic>
        <p:nvPicPr>
          <p:cNvPr id="4" name="Picture 2" descr="http://tip.erciyes.edu.tr/images/logolarimizimage/ingrenkli.jpg"/>
          <p:cNvPicPr>
            <a:picLocks noChangeAspect="1" noChangeArrowheads="1"/>
          </p:cNvPicPr>
          <p:nvPr/>
        </p:nvPicPr>
        <p:blipFill>
          <a:blip r:embed="rId3" cstate="print"/>
          <a:srcRect/>
          <a:stretch>
            <a:fillRect/>
          </a:stretch>
        </p:blipFill>
        <p:spPr bwMode="auto">
          <a:xfrm>
            <a:off x="395536" y="188639"/>
            <a:ext cx="2160240" cy="2160241"/>
          </a:xfrm>
          <a:prstGeom prst="rect">
            <a:avLst/>
          </a:prstGeom>
          <a:noFill/>
        </p:spPr>
      </p:pic>
      <p:pic>
        <p:nvPicPr>
          <p:cNvPr id="5" name="4 Resim" descr="http://www.cbrncongress2017.org/assets/images/logo.png"/>
          <p:cNvPicPr/>
          <p:nvPr/>
        </p:nvPicPr>
        <p:blipFill>
          <a:blip r:embed="rId4" cstate="print">
            <a:extLst>
              <a:ext uri="{28A0092B-C50C-407E-A947-70E740481C1C}">
                <a14:useLocalDpi xmlns:lc="http://schemas.openxmlformats.org/drawingml/2006/lockedCanvas" xmlns:pic="http://schemas.openxmlformats.org/drawingml/2006/picture" xmlns:a14="http://schemas.microsoft.com/office/drawing/2010/main" xmlns:wps="http://schemas.microsoft.com/office/word/2010/wordprocessingShape" xmlns:wne="http://schemas.microsoft.com/office/word/2006/wordml" xmlns:wpi="http://schemas.microsoft.com/office/word/2010/wordprocessingInk" xmlns:wpg="http://schemas.microsoft.com/office/word/2010/wordprocessingGroup" xmlns:w16se="http://schemas.microsoft.com/office/word/2015/wordml/symex" xmlns:w15="http://schemas.microsoft.com/office/word/2012/wordml" xmlns:w14="http://schemas.microsoft.com/office/word/2010/wordml" xmlns:w="http://schemas.openxmlformats.org/wordprocessingml/2006/main" xmlns:w10="urn:schemas-microsoft-com:office:word" xmlns:wp="http://schemas.openxmlformats.org/drawingml/2006/wordprocessingDrawing" xmlns:wp14="http://schemas.microsoft.com/office/word/2010/wordprocessingDrawing" xmlns:v="urn:schemas-microsoft-com:vml" xmlns:m="http://schemas.openxmlformats.org/officeDocument/2006/math" xmlns:o="urn:schemas-microsoft-com:office:office" xmlns:mc="http://schemas.openxmlformats.org/markup-compatibility/2006" xmlns:cx="http://schemas.microsoft.com/office/drawing/2014/chartex" xmlns:wpc="http://schemas.microsoft.com/office/word/2010/wordprocessingCanvas" xmlns="" val="0"/>
              </a:ext>
            </a:extLst>
          </a:blip>
          <a:srcRect/>
          <a:stretch>
            <a:fillRect/>
          </a:stretch>
        </p:blipFill>
        <p:spPr bwMode="auto">
          <a:xfrm>
            <a:off x="5076056" y="5157192"/>
            <a:ext cx="2914650" cy="714375"/>
          </a:xfrm>
          <a:prstGeom prst="rect">
            <a:avLst/>
          </a:prstGeom>
          <a:noFill/>
          <a:ln>
            <a:noFill/>
          </a:ln>
        </p:spPr>
      </p:pic>
      <p:sp>
        <p:nvSpPr>
          <p:cNvPr id="6" name="5 Metin kutusu"/>
          <p:cNvSpPr txBox="1"/>
          <p:nvPr/>
        </p:nvSpPr>
        <p:spPr>
          <a:xfrm>
            <a:off x="5076056" y="6021288"/>
            <a:ext cx="3744416" cy="461665"/>
          </a:xfrm>
          <a:prstGeom prst="rect">
            <a:avLst/>
          </a:prstGeom>
          <a:noFill/>
        </p:spPr>
        <p:txBody>
          <a:bodyPr wrap="square" rtlCol="0">
            <a:spAutoFit/>
          </a:bodyPr>
          <a:lstStyle/>
          <a:p>
            <a:r>
              <a:rPr lang="tr-TR" sz="2400" b="1" dirty="0" smtClean="0">
                <a:solidFill>
                  <a:srgbClr val="002060"/>
                </a:solidFill>
                <a:latin typeface="Times New Roman" pitchFamily="18" charset="0"/>
                <a:cs typeface="Times New Roman" pitchFamily="18" charset="0"/>
              </a:rPr>
              <a:t>Aralık 5-7, 2017, Ankara, </a:t>
            </a:r>
            <a:endParaRPr lang="tr-TR" sz="2400" b="1" dirty="0">
              <a:solidFill>
                <a:srgbClr val="002060"/>
              </a:solidFill>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2 Tablo"/>
          <p:cNvGraphicFramePr>
            <a:graphicFrameLocks noGrp="1"/>
          </p:cNvGraphicFramePr>
          <p:nvPr/>
        </p:nvGraphicFramePr>
        <p:xfrm>
          <a:off x="762000" y="304800"/>
          <a:ext cx="8058470" cy="5578347"/>
        </p:xfrm>
        <a:graphic>
          <a:graphicData uri="http://schemas.openxmlformats.org/drawingml/2006/table">
            <a:tbl>
              <a:tblPr/>
              <a:tblGrid>
                <a:gridCol w="1433736"/>
                <a:gridCol w="1872208"/>
                <a:gridCol w="1529138"/>
                <a:gridCol w="1783230"/>
                <a:gridCol w="1440158"/>
              </a:tblGrid>
              <a:tr h="393305">
                <a:tc gridSpan="5">
                  <a:txBody>
                    <a:bodyPr/>
                    <a:lstStyle/>
                    <a:p>
                      <a:r>
                        <a:rPr lang="tr-TR" sz="2000" dirty="0" err="1" smtClean="0">
                          <a:solidFill>
                            <a:srgbClr val="FF0000"/>
                          </a:solidFill>
                          <a:latin typeface="Times New Roman" pitchFamily="18" charset="0"/>
                          <a:cs typeface="Times New Roman" pitchFamily="18" charset="0"/>
                        </a:rPr>
                        <a:t>Biyoterör</a:t>
                      </a:r>
                      <a:r>
                        <a:rPr lang="tr-TR" sz="2000" dirty="0" smtClean="0">
                          <a:solidFill>
                            <a:srgbClr val="FF0000"/>
                          </a:solidFill>
                          <a:latin typeface="Times New Roman" pitchFamily="18" charset="0"/>
                          <a:cs typeface="Times New Roman" pitchFamily="18" charset="0"/>
                        </a:rPr>
                        <a:t> veya</a:t>
                      </a:r>
                      <a:r>
                        <a:rPr lang="tr-TR" sz="2000" baseline="0" dirty="0" smtClean="0">
                          <a:solidFill>
                            <a:srgbClr val="FF0000"/>
                          </a:solidFill>
                          <a:latin typeface="Times New Roman" pitchFamily="18" charset="0"/>
                          <a:cs typeface="Times New Roman" pitchFamily="18" charset="0"/>
                        </a:rPr>
                        <a:t> </a:t>
                      </a:r>
                      <a:r>
                        <a:rPr lang="tr-TR" sz="2000" baseline="0" dirty="0" err="1" smtClean="0">
                          <a:solidFill>
                            <a:srgbClr val="FF0000"/>
                          </a:solidFill>
                          <a:latin typeface="Times New Roman" pitchFamily="18" charset="0"/>
                          <a:cs typeface="Times New Roman" pitchFamily="18" charset="0"/>
                        </a:rPr>
                        <a:t>biyo</a:t>
                      </a:r>
                      <a:r>
                        <a:rPr lang="tr-TR" sz="2000" baseline="0" dirty="0" smtClean="0">
                          <a:solidFill>
                            <a:srgbClr val="FF0000"/>
                          </a:solidFill>
                          <a:latin typeface="Times New Roman" pitchFamily="18" charset="0"/>
                          <a:cs typeface="Times New Roman" pitchFamily="18" charset="0"/>
                        </a:rPr>
                        <a:t>-suç amaçlı  biyolojik ajanların kullanılması olaylarında değişim</a:t>
                      </a:r>
                      <a:r>
                        <a:rPr lang="tr-TR" sz="2000" baseline="0" dirty="0" smtClean="0">
                          <a:solidFill>
                            <a:srgbClr val="002060"/>
                          </a:solidFill>
                          <a:latin typeface="Times New Roman" pitchFamily="18" charset="0"/>
                          <a:cs typeface="Times New Roman" pitchFamily="18" charset="0"/>
                        </a:rPr>
                        <a:t> </a:t>
                      </a:r>
                      <a:r>
                        <a:rPr lang="en-US" sz="2000" dirty="0" smtClean="0">
                          <a:ln>
                            <a:solidFill>
                              <a:schemeClr val="tx2"/>
                            </a:solidFill>
                          </a:ln>
                          <a:solidFill>
                            <a:srgbClr val="002060"/>
                          </a:solidFill>
                          <a:latin typeface="Times New Roman" pitchFamily="18" charset="0"/>
                          <a:cs typeface="Times New Roman" pitchFamily="18" charset="0"/>
                        </a:rPr>
                        <a:t>1900–1999</a:t>
                      </a:r>
                      <a:r>
                        <a:rPr lang="en-US" sz="2000" dirty="0" smtClean="0">
                          <a:solidFill>
                            <a:srgbClr val="002060"/>
                          </a:solidFill>
                          <a:latin typeface="Times New Roman" pitchFamily="18" charset="0"/>
                          <a:cs typeface="Times New Roman" pitchFamily="18" charset="0"/>
                        </a:rPr>
                        <a:t> </a:t>
                      </a:r>
                      <a:endParaRPr lang="en-US" sz="2000" dirty="0">
                        <a:solidFill>
                          <a:srgbClr val="002060"/>
                        </a:solidFill>
                        <a:latin typeface="Times New Roman" pitchFamily="18" charset="0"/>
                        <a:cs typeface="Times New Roman" pitchFamily="18" charset="0"/>
                      </a:endParaRPr>
                    </a:p>
                  </a:txBody>
                  <a:tcPr marL="73891" marR="73891" marT="36945" marB="36945" anchor="ctr">
                    <a:solidFill>
                      <a:srgbClr val="FFFFFF"/>
                    </a:solidFill>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r>
              <a:tr h="568502">
                <a:tc>
                  <a:txBody>
                    <a:bodyPr/>
                    <a:lstStyle/>
                    <a:p>
                      <a:pPr algn="l" fontAlgn="auto"/>
                      <a:r>
                        <a:rPr lang="tr-TR" sz="2000" b="0" i="0" dirty="0" err="1">
                          <a:solidFill>
                            <a:srgbClr val="002060"/>
                          </a:solidFill>
                          <a:latin typeface="Times New Roman" pitchFamily="18" charset="0"/>
                          <a:cs typeface="Times New Roman" pitchFamily="18" charset="0"/>
                        </a:rPr>
                        <a:t>Decade</a:t>
                      </a:r>
                      <a:endParaRPr lang="tr-TR" sz="2000" b="0" i="0" dirty="0">
                        <a:solidFill>
                          <a:srgbClr val="002060"/>
                        </a:solidFill>
                        <a:latin typeface="Times New Roman" pitchFamily="18" charset="0"/>
                        <a:cs typeface="Times New Roman" pitchFamily="18" charset="0"/>
                      </a:endParaRPr>
                    </a:p>
                  </a:txBody>
                  <a:tcPr marL="73891" marR="73891" marT="36945" marB="36945" anchor="ctr">
                    <a:lnL>
                      <a:noFill/>
                    </a:lnL>
                    <a:lnR>
                      <a:noFill/>
                    </a:lnR>
                    <a:lnB w="9525" cap="flat" cmpd="sng" algn="ctr">
                      <a:solidFill>
                        <a:srgbClr val="000000"/>
                      </a:solidFill>
                      <a:prstDash val="solid"/>
                      <a:round/>
                      <a:headEnd type="none" w="med" len="med"/>
                      <a:tailEnd type="none" w="med" len="med"/>
                    </a:lnB>
                    <a:solidFill>
                      <a:srgbClr val="FFFFFF"/>
                    </a:solidFill>
                  </a:tcPr>
                </a:tc>
                <a:tc>
                  <a:txBody>
                    <a:bodyPr/>
                    <a:lstStyle/>
                    <a:p>
                      <a:pPr algn="l" fontAlgn="auto"/>
                      <a:r>
                        <a:rPr lang="tr-TR" sz="2000" b="0" i="0" dirty="0" err="1" smtClean="0">
                          <a:solidFill>
                            <a:srgbClr val="002060"/>
                          </a:solidFill>
                          <a:latin typeface="Times New Roman" pitchFamily="18" charset="0"/>
                          <a:cs typeface="Times New Roman" pitchFamily="18" charset="0"/>
                        </a:rPr>
                        <a:t>Biyoterör</a:t>
                      </a:r>
                      <a:r>
                        <a:rPr lang="tr-TR" sz="2000" b="0" i="0" dirty="0" smtClean="0">
                          <a:solidFill>
                            <a:srgbClr val="002060"/>
                          </a:solidFill>
                          <a:latin typeface="Times New Roman" pitchFamily="18" charset="0"/>
                          <a:cs typeface="Times New Roman" pitchFamily="18" charset="0"/>
                        </a:rPr>
                        <a:t> eylemi </a:t>
                      </a:r>
                      <a:endParaRPr lang="tr-TR" sz="2000" b="0" i="0" dirty="0">
                        <a:solidFill>
                          <a:srgbClr val="002060"/>
                        </a:solidFill>
                        <a:latin typeface="Times New Roman" pitchFamily="18" charset="0"/>
                        <a:cs typeface="Times New Roman" pitchFamily="18" charset="0"/>
                      </a:endParaRPr>
                    </a:p>
                  </a:txBody>
                  <a:tcPr marL="73891" marR="73891" marT="36945" marB="36945" anchor="ctr">
                    <a:lnL>
                      <a:noFill/>
                    </a:lnL>
                    <a:lnR>
                      <a:noFill/>
                    </a:lnR>
                    <a:lnT>
                      <a:noFill/>
                    </a:lnT>
                    <a:lnB w="9525" cap="flat" cmpd="sng" algn="ctr">
                      <a:solidFill>
                        <a:srgbClr val="000000"/>
                      </a:solidFill>
                      <a:prstDash val="solid"/>
                      <a:round/>
                      <a:headEnd type="none" w="med" len="med"/>
                      <a:tailEnd type="none" w="med" len="med"/>
                    </a:lnB>
                    <a:solidFill>
                      <a:srgbClr val="FFFFFF"/>
                    </a:solidFill>
                  </a:tcPr>
                </a:tc>
                <a:tc>
                  <a:txBody>
                    <a:bodyPr/>
                    <a:lstStyle/>
                    <a:p>
                      <a:pPr algn="l" fontAlgn="auto"/>
                      <a:r>
                        <a:rPr lang="tr-TR" sz="2000" b="0" i="0" dirty="0" err="1" smtClean="0">
                          <a:solidFill>
                            <a:srgbClr val="002060"/>
                          </a:solidFill>
                          <a:latin typeface="Times New Roman" pitchFamily="18" charset="0"/>
                          <a:cs typeface="Times New Roman" pitchFamily="18" charset="0"/>
                        </a:rPr>
                        <a:t>Biyo</a:t>
                      </a:r>
                      <a:r>
                        <a:rPr lang="tr-TR" sz="2000" b="0" i="0" dirty="0" smtClean="0">
                          <a:solidFill>
                            <a:srgbClr val="002060"/>
                          </a:solidFill>
                          <a:latin typeface="Times New Roman" pitchFamily="18" charset="0"/>
                          <a:cs typeface="Times New Roman" pitchFamily="18" charset="0"/>
                        </a:rPr>
                        <a:t>-suç</a:t>
                      </a:r>
                      <a:endParaRPr lang="tr-TR" sz="2000" b="0" i="0" dirty="0">
                        <a:solidFill>
                          <a:srgbClr val="002060"/>
                        </a:solidFill>
                        <a:latin typeface="Times New Roman" pitchFamily="18" charset="0"/>
                        <a:cs typeface="Times New Roman" pitchFamily="18" charset="0"/>
                      </a:endParaRPr>
                    </a:p>
                  </a:txBody>
                  <a:tcPr marL="73891" marR="73891" marT="36945" marB="36945" anchor="ctr">
                    <a:lnL>
                      <a:noFill/>
                    </a:lnL>
                    <a:lnR>
                      <a:noFill/>
                    </a:lnR>
                    <a:lnT>
                      <a:noFill/>
                    </a:lnT>
                    <a:lnB w="9525" cap="flat" cmpd="sng" algn="ctr">
                      <a:solidFill>
                        <a:srgbClr val="000000"/>
                      </a:solidFill>
                      <a:prstDash val="solid"/>
                      <a:round/>
                      <a:headEnd type="none" w="med" len="med"/>
                      <a:tailEnd type="none" w="med" len="med"/>
                    </a:lnB>
                    <a:solidFill>
                      <a:srgbClr val="FFFFFF"/>
                    </a:solidFill>
                  </a:tcPr>
                </a:tc>
                <a:tc>
                  <a:txBody>
                    <a:bodyPr/>
                    <a:lstStyle/>
                    <a:p>
                      <a:pPr algn="l" fontAlgn="auto"/>
                      <a:r>
                        <a:rPr lang="tr-TR" sz="2000" b="0" i="0" dirty="0" smtClean="0">
                          <a:solidFill>
                            <a:srgbClr val="002060"/>
                          </a:solidFill>
                          <a:latin typeface="Times New Roman" pitchFamily="18" charset="0"/>
                          <a:cs typeface="Times New Roman" pitchFamily="18" charset="0"/>
                        </a:rPr>
                        <a:t>Diğer / Belirsiz</a:t>
                      </a:r>
                      <a:endParaRPr lang="tr-TR" sz="2000" b="0" i="0" dirty="0">
                        <a:solidFill>
                          <a:srgbClr val="002060"/>
                        </a:solidFill>
                        <a:latin typeface="Times New Roman" pitchFamily="18" charset="0"/>
                        <a:cs typeface="Times New Roman" pitchFamily="18" charset="0"/>
                      </a:endParaRPr>
                    </a:p>
                  </a:txBody>
                  <a:tcPr marL="73891" marR="73891" marT="36945" marB="36945" anchor="ctr">
                    <a:lnL>
                      <a:noFill/>
                    </a:lnL>
                    <a:lnR>
                      <a:noFill/>
                    </a:lnR>
                    <a:lnT>
                      <a:noFill/>
                    </a:lnT>
                    <a:lnB w="9525" cap="flat" cmpd="sng" algn="ctr">
                      <a:solidFill>
                        <a:srgbClr val="000000"/>
                      </a:solidFill>
                      <a:prstDash val="solid"/>
                      <a:round/>
                      <a:headEnd type="none" w="med" len="med"/>
                      <a:tailEnd type="none" w="med" len="med"/>
                    </a:lnB>
                    <a:solidFill>
                      <a:srgbClr val="FFFFFF"/>
                    </a:solidFill>
                  </a:tcPr>
                </a:tc>
                <a:tc>
                  <a:txBody>
                    <a:bodyPr/>
                    <a:lstStyle/>
                    <a:p>
                      <a:pPr algn="l" fontAlgn="auto"/>
                      <a:r>
                        <a:rPr lang="tr-TR" sz="2000" b="0" i="0" dirty="0" smtClean="0">
                          <a:solidFill>
                            <a:srgbClr val="002060"/>
                          </a:solidFill>
                          <a:latin typeface="Times New Roman" pitchFamily="18" charset="0"/>
                          <a:cs typeface="Times New Roman" pitchFamily="18" charset="0"/>
                        </a:rPr>
                        <a:t>Toplam</a:t>
                      </a:r>
                      <a:endParaRPr lang="tr-TR" sz="2000" b="0" i="0" dirty="0">
                        <a:ln>
                          <a:solidFill>
                            <a:schemeClr val="tx2">
                              <a:lumMod val="60000"/>
                              <a:lumOff val="40000"/>
                              <a:alpha val="99000"/>
                            </a:schemeClr>
                          </a:solidFill>
                        </a:ln>
                        <a:solidFill>
                          <a:srgbClr val="002060"/>
                        </a:solidFill>
                        <a:latin typeface="Times New Roman" pitchFamily="18" charset="0"/>
                        <a:cs typeface="Times New Roman" pitchFamily="18" charset="0"/>
                      </a:endParaRPr>
                    </a:p>
                  </a:txBody>
                  <a:tcPr marL="73891" marR="73891" marT="36945" marB="36945" anchor="ctr">
                    <a:lnL>
                      <a:noFill/>
                    </a:lnL>
                    <a:lnR>
                      <a:noFill/>
                    </a:lnR>
                    <a:lnT>
                      <a:noFill/>
                    </a:lnT>
                    <a:lnB w="9525" cap="flat" cmpd="sng" algn="ctr">
                      <a:solidFill>
                        <a:srgbClr val="000000"/>
                      </a:solidFill>
                      <a:prstDash val="solid"/>
                      <a:round/>
                      <a:headEnd type="none" w="med" len="med"/>
                      <a:tailEnd type="none" w="med" len="med"/>
                    </a:lnB>
                    <a:solidFill>
                      <a:srgbClr val="FFFFFF"/>
                    </a:solidFill>
                  </a:tcPr>
                </a:tc>
              </a:tr>
              <a:tr h="393305">
                <a:tc>
                  <a:txBody>
                    <a:bodyPr/>
                    <a:lstStyle/>
                    <a:p>
                      <a:pPr algn="l" fontAlgn="auto"/>
                      <a:r>
                        <a:rPr lang="tr-TR" sz="2000" dirty="0">
                          <a:latin typeface="Times New Roman" pitchFamily="18" charset="0"/>
                          <a:cs typeface="Times New Roman" pitchFamily="18" charset="0"/>
                        </a:rPr>
                        <a:t>1990–1999</a:t>
                      </a:r>
                    </a:p>
                  </a:txBody>
                  <a:tcPr marL="73891" marR="73891" marT="36945" marB="36945" anchor="ctr">
                    <a:lnL>
                      <a:noFill/>
                    </a:lnL>
                    <a:lnR>
                      <a:noFill/>
                    </a:lnR>
                    <a:lnT w="9525" cap="flat" cmpd="sng" algn="ctr">
                      <a:solidFill>
                        <a:srgbClr val="000000"/>
                      </a:solidFill>
                      <a:prstDash val="solid"/>
                      <a:round/>
                      <a:headEnd type="none" w="med" len="med"/>
                      <a:tailEnd type="none" w="med" len="med"/>
                    </a:lnT>
                    <a:lnB>
                      <a:noFill/>
                    </a:lnB>
                    <a:solidFill>
                      <a:srgbClr val="FFFF00"/>
                    </a:solidFill>
                  </a:tcPr>
                </a:tc>
                <a:tc>
                  <a:txBody>
                    <a:bodyPr/>
                    <a:lstStyle/>
                    <a:p>
                      <a:pPr algn="ctr" fontAlgn="auto"/>
                      <a:r>
                        <a:rPr lang="tr-TR" sz="2000" dirty="0">
                          <a:latin typeface="Times New Roman" pitchFamily="18" charset="0"/>
                          <a:cs typeface="Times New Roman" pitchFamily="18" charset="0"/>
                        </a:rPr>
                        <a:t>19</a:t>
                      </a:r>
                    </a:p>
                  </a:txBody>
                  <a:tcPr marL="73891" marR="73891" marT="36945" marB="36945" anchor="ctr">
                    <a:lnL>
                      <a:noFill/>
                    </a:lnL>
                    <a:lnR>
                      <a:noFill/>
                    </a:lnR>
                    <a:lnT w="9525" cap="flat" cmpd="sng" algn="ctr">
                      <a:solidFill>
                        <a:srgbClr val="000000"/>
                      </a:solidFill>
                      <a:prstDash val="solid"/>
                      <a:round/>
                      <a:headEnd type="none" w="med" len="med"/>
                      <a:tailEnd type="none" w="med" len="med"/>
                    </a:lnT>
                    <a:lnB>
                      <a:noFill/>
                    </a:lnB>
                    <a:solidFill>
                      <a:srgbClr val="FFFF00"/>
                    </a:solidFill>
                  </a:tcPr>
                </a:tc>
                <a:tc>
                  <a:txBody>
                    <a:bodyPr/>
                    <a:lstStyle/>
                    <a:p>
                      <a:pPr algn="ctr" fontAlgn="auto"/>
                      <a:r>
                        <a:rPr lang="tr-TR" sz="2000">
                          <a:latin typeface="Times New Roman" pitchFamily="18" charset="0"/>
                          <a:cs typeface="Times New Roman" pitchFamily="18" charset="0"/>
                        </a:rPr>
                        <a:t>40</a:t>
                      </a:r>
                    </a:p>
                  </a:txBody>
                  <a:tcPr marL="73891" marR="73891" marT="36945" marB="36945" anchor="ctr">
                    <a:lnL>
                      <a:noFill/>
                    </a:lnL>
                    <a:lnR>
                      <a:noFill/>
                    </a:lnR>
                    <a:lnT w="9525" cap="flat" cmpd="sng" algn="ctr">
                      <a:solidFill>
                        <a:srgbClr val="000000"/>
                      </a:solidFill>
                      <a:prstDash val="solid"/>
                      <a:round/>
                      <a:headEnd type="none" w="med" len="med"/>
                      <a:tailEnd type="none" w="med" len="med"/>
                    </a:lnT>
                    <a:lnB>
                      <a:noFill/>
                    </a:lnB>
                    <a:solidFill>
                      <a:srgbClr val="FFFF00"/>
                    </a:solidFill>
                  </a:tcPr>
                </a:tc>
                <a:tc>
                  <a:txBody>
                    <a:bodyPr/>
                    <a:lstStyle/>
                    <a:p>
                      <a:pPr algn="ctr" fontAlgn="auto"/>
                      <a:r>
                        <a:rPr lang="tr-TR" sz="2000">
                          <a:latin typeface="Times New Roman" pitchFamily="18" charset="0"/>
                          <a:cs typeface="Times New Roman" pitchFamily="18" charset="0"/>
                        </a:rPr>
                        <a:t>94</a:t>
                      </a:r>
                    </a:p>
                  </a:txBody>
                  <a:tcPr marL="73891" marR="73891" marT="36945" marB="36945" anchor="ctr">
                    <a:lnL>
                      <a:noFill/>
                    </a:lnL>
                    <a:lnR>
                      <a:noFill/>
                    </a:lnR>
                    <a:lnT w="9525" cap="flat" cmpd="sng" algn="ctr">
                      <a:solidFill>
                        <a:srgbClr val="000000"/>
                      </a:solidFill>
                      <a:prstDash val="solid"/>
                      <a:round/>
                      <a:headEnd type="none" w="med" len="med"/>
                      <a:tailEnd type="none" w="med" len="med"/>
                    </a:lnT>
                    <a:lnB>
                      <a:noFill/>
                    </a:lnB>
                    <a:solidFill>
                      <a:srgbClr val="FFFF00"/>
                    </a:solidFill>
                  </a:tcPr>
                </a:tc>
                <a:tc>
                  <a:txBody>
                    <a:bodyPr/>
                    <a:lstStyle/>
                    <a:p>
                      <a:pPr algn="ctr" fontAlgn="auto"/>
                      <a:r>
                        <a:rPr lang="tr-TR" sz="2000" dirty="0">
                          <a:latin typeface="Times New Roman" pitchFamily="18" charset="0"/>
                          <a:cs typeface="Times New Roman" pitchFamily="18" charset="0"/>
                        </a:rPr>
                        <a:t>153</a:t>
                      </a:r>
                    </a:p>
                  </a:txBody>
                  <a:tcPr marL="73891" marR="73891" marT="36945" marB="36945" anchor="ctr">
                    <a:lnL>
                      <a:noFill/>
                    </a:lnL>
                    <a:lnR>
                      <a:noFill/>
                    </a:lnR>
                    <a:lnT w="9525" cap="flat" cmpd="sng" algn="ctr">
                      <a:solidFill>
                        <a:srgbClr val="000000"/>
                      </a:solidFill>
                      <a:prstDash val="solid"/>
                      <a:round/>
                      <a:headEnd type="none" w="med" len="med"/>
                      <a:tailEnd type="none" w="med" len="med"/>
                    </a:lnT>
                    <a:lnB>
                      <a:noFill/>
                    </a:lnB>
                    <a:solidFill>
                      <a:srgbClr val="FFFF00"/>
                    </a:solidFill>
                  </a:tcPr>
                </a:tc>
              </a:tr>
              <a:tr h="393305">
                <a:tc>
                  <a:txBody>
                    <a:bodyPr/>
                    <a:lstStyle/>
                    <a:p>
                      <a:pPr algn="l" fontAlgn="auto"/>
                      <a:r>
                        <a:rPr lang="tr-TR" sz="2000">
                          <a:latin typeface="Times New Roman" pitchFamily="18" charset="0"/>
                          <a:cs typeface="Times New Roman" pitchFamily="18" charset="0"/>
                        </a:rPr>
                        <a:t>1980–1989</a:t>
                      </a:r>
                    </a:p>
                  </a:txBody>
                  <a:tcPr marL="73891" marR="73891" marT="36945" marB="36945" anchor="ctr">
                    <a:lnL>
                      <a:noFill/>
                    </a:lnL>
                    <a:lnR>
                      <a:noFill/>
                    </a:lnR>
                    <a:lnT>
                      <a:noFill/>
                    </a:lnT>
                    <a:lnB>
                      <a:noFill/>
                    </a:lnB>
                    <a:solidFill>
                      <a:srgbClr val="FFFFFF"/>
                    </a:solidFill>
                  </a:tcPr>
                </a:tc>
                <a:tc>
                  <a:txBody>
                    <a:bodyPr/>
                    <a:lstStyle/>
                    <a:p>
                      <a:pPr algn="ctr" fontAlgn="auto"/>
                      <a:r>
                        <a:rPr lang="tr-TR" sz="2000" dirty="0">
                          <a:latin typeface="Times New Roman" pitchFamily="18" charset="0"/>
                          <a:cs typeface="Times New Roman" pitchFamily="18" charset="0"/>
                        </a:rPr>
                        <a:t>3</a:t>
                      </a:r>
                    </a:p>
                  </a:txBody>
                  <a:tcPr marL="73891" marR="73891" marT="36945" marB="36945" anchor="ctr">
                    <a:lnL>
                      <a:noFill/>
                    </a:lnL>
                    <a:lnR>
                      <a:noFill/>
                    </a:lnR>
                    <a:lnT>
                      <a:noFill/>
                    </a:lnT>
                    <a:lnB>
                      <a:noFill/>
                    </a:lnB>
                    <a:solidFill>
                      <a:srgbClr val="FFFFFF"/>
                    </a:solidFill>
                  </a:tcPr>
                </a:tc>
                <a:tc>
                  <a:txBody>
                    <a:bodyPr/>
                    <a:lstStyle/>
                    <a:p>
                      <a:pPr algn="ctr" fontAlgn="auto"/>
                      <a:r>
                        <a:rPr lang="tr-TR" sz="2000" dirty="0">
                          <a:latin typeface="Times New Roman" pitchFamily="18" charset="0"/>
                          <a:cs typeface="Times New Roman" pitchFamily="18" charset="0"/>
                        </a:rPr>
                        <a:t>6</a:t>
                      </a:r>
                    </a:p>
                  </a:txBody>
                  <a:tcPr marL="73891" marR="73891" marT="36945" marB="36945" anchor="ctr">
                    <a:lnL>
                      <a:noFill/>
                    </a:lnL>
                    <a:lnR>
                      <a:noFill/>
                    </a:lnR>
                    <a:lnT>
                      <a:noFill/>
                    </a:lnT>
                    <a:lnB>
                      <a:noFill/>
                    </a:lnB>
                    <a:solidFill>
                      <a:srgbClr val="FFFFFF"/>
                    </a:solidFill>
                  </a:tcPr>
                </a:tc>
                <a:tc>
                  <a:txBody>
                    <a:bodyPr/>
                    <a:lstStyle/>
                    <a:p>
                      <a:pPr algn="ctr" fontAlgn="auto"/>
                      <a:r>
                        <a:rPr lang="tr-TR" sz="2000">
                          <a:latin typeface="Times New Roman" pitchFamily="18" charset="0"/>
                          <a:cs typeface="Times New Roman" pitchFamily="18" charset="0"/>
                        </a:rPr>
                        <a:t>0</a:t>
                      </a:r>
                    </a:p>
                  </a:txBody>
                  <a:tcPr marL="73891" marR="73891" marT="36945" marB="36945" anchor="ctr">
                    <a:lnL>
                      <a:noFill/>
                    </a:lnL>
                    <a:lnR>
                      <a:noFill/>
                    </a:lnR>
                    <a:lnT>
                      <a:noFill/>
                    </a:lnT>
                    <a:lnB>
                      <a:noFill/>
                    </a:lnB>
                    <a:solidFill>
                      <a:srgbClr val="FFFFFF"/>
                    </a:solidFill>
                  </a:tcPr>
                </a:tc>
                <a:tc>
                  <a:txBody>
                    <a:bodyPr/>
                    <a:lstStyle/>
                    <a:p>
                      <a:pPr algn="ctr" fontAlgn="auto"/>
                      <a:r>
                        <a:rPr lang="tr-TR" sz="2000">
                          <a:latin typeface="Times New Roman" pitchFamily="18" charset="0"/>
                          <a:cs typeface="Times New Roman" pitchFamily="18" charset="0"/>
                        </a:rPr>
                        <a:t>9</a:t>
                      </a:r>
                    </a:p>
                  </a:txBody>
                  <a:tcPr marL="73891" marR="73891" marT="36945" marB="36945" anchor="ctr">
                    <a:lnL>
                      <a:noFill/>
                    </a:lnL>
                    <a:lnR>
                      <a:noFill/>
                    </a:lnR>
                    <a:lnT>
                      <a:noFill/>
                    </a:lnT>
                    <a:lnB>
                      <a:noFill/>
                    </a:lnB>
                    <a:solidFill>
                      <a:srgbClr val="FFFFFF"/>
                    </a:solidFill>
                  </a:tcPr>
                </a:tc>
              </a:tr>
              <a:tr h="393305">
                <a:tc>
                  <a:txBody>
                    <a:bodyPr/>
                    <a:lstStyle/>
                    <a:p>
                      <a:pPr algn="l" fontAlgn="auto"/>
                      <a:r>
                        <a:rPr lang="tr-TR" sz="2000">
                          <a:latin typeface="Times New Roman" pitchFamily="18" charset="0"/>
                          <a:cs typeface="Times New Roman" pitchFamily="18" charset="0"/>
                        </a:rPr>
                        <a:t>1970–1979</a:t>
                      </a:r>
                    </a:p>
                  </a:txBody>
                  <a:tcPr marL="73891" marR="73891" marT="36945" marB="36945" anchor="ctr">
                    <a:lnL>
                      <a:noFill/>
                    </a:lnL>
                    <a:lnR>
                      <a:noFill/>
                    </a:lnR>
                    <a:lnT>
                      <a:noFill/>
                    </a:lnT>
                    <a:lnB>
                      <a:noFill/>
                    </a:lnB>
                    <a:solidFill>
                      <a:srgbClr val="FFFFFF"/>
                    </a:solidFill>
                  </a:tcPr>
                </a:tc>
                <a:tc>
                  <a:txBody>
                    <a:bodyPr/>
                    <a:lstStyle/>
                    <a:p>
                      <a:pPr algn="ctr" fontAlgn="auto"/>
                      <a:r>
                        <a:rPr lang="tr-TR" sz="2000" dirty="0">
                          <a:latin typeface="Times New Roman" pitchFamily="18" charset="0"/>
                          <a:cs typeface="Times New Roman" pitchFamily="18" charset="0"/>
                        </a:rPr>
                        <a:t>3</a:t>
                      </a:r>
                    </a:p>
                  </a:txBody>
                  <a:tcPr marL="73891" marR="73891" marT="36945" marB="36945" anchor="ctr">
                    <a:lnL>
                      <a:noFill/>
                    </a:lnL>
                    <a:lnR>
                      <a:noFill/>
                    </a:lnR>
                    <a:lnT>
                      <a:noFill/>
                    </a:lnT>
                    <a:lnB>
                      <a:noFill/>
                    </a:lnB>
                    <a:solidFill>
                      <a:srgbClr val="FFFFFF"/>
                    </a:solidFill>
                  </a:tcPr>
                </a:tc>
                <a:tc>
                  <a:txBody>
                    <a:bodyPr/>
                    <a:lstStyle/>
                    <a:p>
                      <a:pPr algn="ctr" fontAlgn="auto"/>
                      <a:r>
                        <a:rPr lang="tr-TR" sz="2000" dirty="0">
                          <a:latin typeface="Times New Roman" pitchFamily="18" charset="0"/>
                          <a:cs typeface="Times New Roman" pitchFamily="18" charset="0"/>
                        </a:rPr>
                        <a:t>2</a:t>
                      </a:r>
                    </a:p>
                  </a:txBody>
                  <a:tcPr marL="73891" marR="73891" marT="36945" marB="36945" anchor="ctr">
                    <a:lnL>
                      <a:noFill/>
                    </a:lnL>
                    <a:lnR>
                      <a:noFill/>
                    </a:lnR>
                    <a:lnT>
                      <a:noFill/>
                    </a:lnT>
                    <a:lnB>
                      <a:noFill/>
                    </a:lnB>
                    <a:solidFill>
                      <a:srgbClr val="FFFFFF"/>
                    </a:solidFill>
                  </a:tcPr>
                </a:tc>
                <a:tc>
                  <a:txBody>
                    <a:bodyPr/>
                    <a:lstStyle/>
                    <a:p>
                      <a:pPr algn="ctr" fontAlgn="auto"/>
                      <a:r>
                        <a:rPr lang="tr-TR" sz="2000">
                          <a:latin typeface="Times New Roman" pitchFamily="18" charset="0"/>
                          <a:cs typeface="Times New Roman" pitchFamily="18" charset="0"/>
                        </a:rPr>
                        <a:t>3</a:t>
                      </a:r>
                    </a:p>
                  </a:txBody>
                  <a:tcPr marL="73891" marR="73891" marT="36945" marB="36945" anchor="ctr">
                    <a:lnL>
                      <a:noFill/>
                    </a:lnL>
                    <a:lnR>
                      <a:noFill/>
                    </a:lnR>
                    <a:lnT>
                      <a:noFill/>
                    </a:lnT>
                    <a:lnB>
                      <a:noFill/>
                    </a:lnB>
                    <a:solidFill>
                      <a:srgbClr val="FFFFFF"/>
                    </a:solidFill>
                  </a:tcPr>
                </a:tc>
                <a:tc>
                  <a:txBody>
                    <a:bodyPr/>
                    <a:lstStyle/>
                    <a:p>
                      <a:pPr algn="ctr" fontAlgn="auto"/>
                      <a:r>
                        <a:rPr lang="tr-TR" sz="2000">
                          <a:latin typeface="Times New Roman" pitchFamily="18" charset="0"/>
                          <a:cs typeface="Times New Roman" pitchFamily="18" charset="0"/>
                        </a:rPr>
                        <a:t>8</a:t>
                      </a:r>
                    </a:p>
                  </a:txBody>
                  <a:tcPr marL="73891" marR="73891" marT="36945" marB="36945" anchor="ctr">
                    <a:lnL>
                      <a:noFill/>
                    </a:lnL>
                    <a:lnR>
                      <a:noFill/>
                    </a:lnR>
                    <a:lnT>
                      <a:noFill/>
                    </a:lnT>
                    <a:lnB>
                      <a:noFill/>
                    </a:lnB>
                    <a:solidFill>
                      <a:srgbClr val="FFFFFF"/>
                    </a:solidFill>
                  </a:tcPr>
                </a:tc>
              </a:tr>
              <a:tr h="393305">
                <a:tc>
                  <a:txBody>
                    <a:bodyPr/>
                    <a:lstStyle/>
                    <a:p>
                      <a:pPr algn="l" fontAlgn="auto"/>
                      <a:r>
                        <a:rPr lang="tr-TR" sz="2000">
                          <a:latin typeface="Times New Roman" pitchFamily="18" charset="0"/>
                          <a:cs typeface="Times New Roman" pitchFamily="18" charset="0"/>
                        </a:rPr>
                        <a:t>1960–1969</a:t>
                      </a:r>
                    </a:p>
                  </a:txBody>
                  <a:tcPr marL="73891" marR="73891" marT="36945" marB="36945" anchor="ctr">
                    <a:lnL>
                      <a:noFill/>
                    </a:lnL>
                    <a:lnR>
                      <a:noFill/>
                    </a:lnR>
                    <a:lnT>
                      <a:noFill/>
                    </a:lnT>
                    <a:lnB>
                      <a:noFill/>
                    </a:lnB>
                    <a:solidFill>
                      <a:srgbClr val="FFFFFF"/>
                    </a:solidFill>
                  </a:tcPr>
                </a:tc>
                <a:tc>
                  <a:txBody>
                    <a:bodyPr/>
                    <a:lstStyle/>
                    <a:p>
                      <a:pPr algn="ctr" fontAlgn="auto"/>
                      <a:r>
                        <a:rPr lang="tr-TR" sz="2000">
                          <a:latin typeface="Times New Roman" pitchFamily="18" charset="0"/>
                          <a:cs typeface="Times New Roman" pitchFamily="18" charset="0"/>
                        </a:rPr>
                        <a:t>0</a:t>
                      </a:r>
                    </a:p>
                  </a:txBody>
                  <a:tcPr marL="73891" marR="73891" marT="36945" marB="36945" anchor="ctr">
                    <a:lnL>
                      <a:noFill/>
                    </a:lnL>
                    <a:lnR>
                      <a:noFill/>
                    </a:lnR>
                    <a:lnT>
                      <a:noFill/>
                    </a:lnT>
                    <a:lnB>
                      <a:noFill/>
                    </a:lnB>
                    <a:solidFill>
                      <a:srgbClr val="FFFFFF"/>
                    </a:solidFill>
                  </a:tcPr>
                </a:tc>
                <a:tc>
                  <a:txBody>
                    <a:bodyPr/>
                    <a:lstStyle/>
                    <a:p>
                      <a:pPr algn="ctr" fontAlgn="auto"/>
                      <a:r>
                        <a:rPr lang="tr-TR" sz="2000" dirty="0">
                          <a:latin typeface="Times New Roman" pitchFamily="18" charset="0"/>
                          <a:cs typeface="Times New Roman" pitchFamily="18" charset="0"/>
                        </a:rPr>
                        <a:t>1</a:t>
                      </a:r>
                    </a:p>
                  </a:txBody>
                  <a:tcPr marL="73891" marR="73891" marT="36945" marB="36945" anchor="ctr">
                    <a:lnL>
                      <a:noFill/>
                    </a:lnL>
                    <a:lnR>
                      <a:noFill/>
                    </a:lnR>
                    <a:lnT>
                      <a:noFill/>
                    </a:lnT>
                    <a:lnB>
                      <a:noFill/>
                    </a:lnB>
                    <a:solidFill>
                      <a:srgbClr val="FFFFFF"/>
                    </a:solidFill>
                  </a:tcPr>
                </a:tc>
                <a:tc>
                  <a:txBody>
                    <a:bodyPr/>
                    <a:lstStyle/>
                    <a:p>
                      <a:pPr algn="ctr" fontAlgn="auto"/>
                      <a:r>
                        <a:rPr lang="tr-TR" sz="2000" dirty="0">
                          <a:latin typeface="Times New Roman" pitchFamily="18" charset="0"/>
                          <a:cs typeface="Times New Roman" pitchFamily="18" charset="0"/>
                        </a:rPr>
                        <a:t>0</a:t>
                      </a:r>
                    </a:p>
                  </a:txBody>
                  <a:tcPr marL="73891" marR="73891" marT="36945" marB="36945" anchor="ctr">
                    <a:lnL>
                      <a:noFill/>
                    </a:lnL>
                    <a:lnR>
                      <a:noFill/>
                    </a:lnR>
                    <a:lnT>
                      <a:noFill/>
                    </a:lnT>
                    <a:lnB>
                      <a:noFill/>
                    </a:lnB>
                    <a:solidFill>
                      <a:srgbClr val="FFFFFF"/>
                    </a:solidFill>
                  </a:tcPr>
                </a:tc>
                <a:tc>
                  <a:txBody>
                    <a:bodyPr/>
                    <a:lstStyle/>
                    <a:p>
                      <a:pPr algn="ctr" fontAlgn="auto"/>
                      <a:r>
                        <a:rPr lang="tr-TR" sz="2000">
                          <a:latin typeface="Times New Roman" pitchFamily="18" charset="0"/>
                          <a:cs typeface="Times New Roman" pitchFamily="18" charset="0"/>
                        </a:rPr>
                        <a:t>1</a:t>
                      </a:r>
                    </a:p>
                  </a:txBody>
                  <a:tcPr marL="73891" marR="73891" marT="36945" marB="36945" anchor="ctr">
                    <a:lnL>
                      <a:noFill/>
                    </a:lnL>
                    <a:lnR>
                      <a:noFill/>
                    </a:lnR>
                    <a:lnT>
                      <a:noFill/>
                    </a:lnT>
                    <a:lnB>
                      <a:noFill/>
                    </a:lnB>
                    <a:solidFill>
                      <a:srgbClr val="FFFFFF"/>
                    </a:solidFill>
                  </a:tcPr>
                </a:tc>
              </a:tr>
              <a:tr h="393305">
                <a:tc>
                  <a:txBody>
                    <a:bodyPr/>
                    <a:lstStyle/>
                    <a:p>
                      <a:pPr algn="l" fontAlgn="auto"/>
                      <a:r>
                        <a:rPr lang="tr-TR" sz="2000">
                          <a:latin typeface="Times New Roman" pitchFamily="18" charset="0"/>
                          <a:cs typeface="Times New Roman" pitchFamily="18" charset="0"/>
                        </a:rPr>
                        <a:t>1950–1959</a:t>
                      </a:r>
                    </a:p>
                  </a:txBody>
                  <a:tcPr marL="73891" marR="73891" marT="36945" marB="36945" anchor="ctr">
                    <a:lnL>
                      <a:noFill/>
                    </a:lnL>
                    <a:lnR>
                      <a:noFill/>
                    </a:lnR>
                    <a:lnT>
                      <a:noFill/>
                    </a:lnT>
                    <a:lnB>
                      <a:noFill/>
                    </a:lnB>
                    <a:solidFill>
                      <a:srgbClr val="FFFFFF"/>
                    </a:solidFill>
                  </a:tcPr>
                </a:tc>
                <a:tc>
                  <a:txBody>
                    <a:bodyPr/>
                    <a:lstStyle/>
                    <a:p>
                      <a:pPr algn="ctr" fontAlgn="auto"/>
                      <a:r>
                        <a:rPr lang="tr-TR" sz="2000">
                          <a:latin typeface="Times New Roman" pitchFamily="18" charset="0"/>
                          <a:cs typeface="Times New Roman" pitchFamily="18" charset="0"/>
                        </a:rPr>
                        <a:t>1</a:t>
                      </a:r>
                    </a:p>
                  </a:txBody>
                  <a:tcPr marL="73891" marR="73891" marT="36945" marB="36945" anchor="ctr">
                    <a:lnL>
                      <a:noFill/>
                    </a:lnL>
                    <a:lnR>
                      <a:noFill/>
                    </a:lnR>
                    <a:lnT>
                      <a:noFill/>
                    </a:lnT>
                    <a:lnB>
                      <a:noFill/>
                    </a:lnB>
                    <a:solidFill>
                      <a:srgbClr val="FFFFFF"/>
                    </a:solidFill>
                  </a:tcPr>
                </a:tc>
                <a:tc>
                  <a:txBody>
                    <a:bodyPr/>
                    <a:lstStyle/>
                    <a:p>
                      <a:pPr algn="ctr" fontAlgn="auto"/>
                      <a:r>
                        <a:rPr lang="tr-TR" sz="2000" dirty="0">
                          <a:latin typeface="Times New Roman" pitchFamily="18" charset="0"/>
                          <a:cs typeface="Times New Roman" pitchFamily="18" charset="0"/>
                        </a:rPr>
                        <a:t>0</a:t>
                      </a:r>
                    </a:p>
                  </a:txBody>
                  <a:tcPr marL="73891" marR="73891" marT="36945" marB="36945" anchor="ctr">
                    <a:lnL>
                      <a:noFill/>
                    </a:lnL>
                    <a:lnR>
                      <a:noFill/>
                    </a:lnR>
                    <a:lnT>
                      <a:noFill/>
                    </a:lnT>
                    <a:lnB>
                      <a:noFill/>
                    </a:lnB>
                    <a:solidFill>
                      <a:srgbClr val="FFFFFF"/>
                    </a:solidFill>
                  </a:tcPr>
                </a:tc>
                <a:tc>
                  <a:txBody>
                    <a:bodyPr/>
                    <a:lstStyle/>
                    <a:p>
                      <a:pPr algn="ctr" fontAlgn="auto"/>
                      <a:r>
                        <a:rPr lang="tr-TR" sz="2000" dirty="0">
                          <a:latin typeface="Times New Roman" pitchFamily="18" charset="0"/>
                          <a:cs typeface="Times New Roman" pitchFamily="18" charset="0"/>
                        </a:rPr>
                        <a:t>0</a:t>
                      </a:r>
                    </a:p>
                  </a:txBody>
                  <a:tcPr marL="73891" marR="73891" marT="36945" marB="36945" anchor="ctr">
                    <a:lnL>
                      <a:noFill/>
                    </a:lnL>
                    <a:lnR>
                      <a:noFill/>
                    </a:lnR>
                    <a:lnT>
                      <a:noFill/>
                    </a:lnT>
                    <a:lnB>
                      <a:noFill/>
                    </a:lnB>
                    <a:solidFill>
                      <a:srgbClr val="FFFFFF"/>
                    </a:solidFill>
                  </a:tcPr>
                </a:tc>
                <a:tc>
                  <a:txBody>
                    <a:bodyPr/>
                    <a:lstStyle/>
                    <a:p>
                      <a:pPr algn="ctr" fontAlgn="auto"/>
                      <a:r>
                        <a:rPr lang="tr-TR" sz="2000">
                          <a:latin typeface="Times New Roman" pitchFamily="18" charset="0"/>
                          <a:cs typeface="Times New Roman" pitchFamily="18" charset="0"/>
                        </a:rPr>
                        <a:t>1</a:t>
                      </a:r>
                    </a:p>
                  </a:txBody>
                  <a:tcPr marL="73891" marR="73891" marT="36945" marB="36945" anchor="ctr">
                    <a:lnL>
                      <a:noFill/>
                    </a:lnL>
                    <a:lnR>
                      <a:noFill/>
                    </a:lnR>
                    <a:lnT>
                      <a:noFill/>
                    </a:lnT>
                    <a:lnB>
                      <a:noFill/>
                    </a:lnB>
                    <a:solidFill>
                      <a:srgbClr val="FFFFFF"/>
                    </a:solidFill>
                  </a:tcPr>
                </a:tc>
              </a:tr>
              <a:tr h="393305">
                <a:tc>
                  <a:txBody>
                    <a:bodyPr/>
                    <a:lstStyle/>
                    <a:p>
                      <a:pPr algn="l" fontAlgn="auto"/>
                      <a:r>
                        <a:rPr lang="tr-TR" sz="2000">
                          <a:latin typeface="Times New Roman" pitchFamily="18" charset="0"/>
                          <a:cs typeface="Times New Roman" pitchFamily="18" charset="0"/>
                        </a:rPr>
                        <a:t>1940–1949</a:t>
                      </a:r>
                    </a:p>
                  </a:txBody>
                  <a:tcPr marL="73891" marR="73891" marT="36945" marB="36945" anchor="ctr">
                    <a:lnL>
                      <a:noFill/>
                    </a:lnL>
                    <a:lnR>
                      <a:noFill/>
                    </a:lnR>
                    <a:lnT>
                      <a:noFill/>
                    </a:lnT>
                    <a:lnB>
                      <a:noFill/>
                    </a:lnB>
                    <a:solidFill>
                      <a:srgbClr val="FFFFFF"/>
                    </a:solidFill>
                  </a:tcPr>
                </a:tc>
                <a:tc>
                  <a:txBody>
                    <a:bodyPr/>
                    <a:lstStyle/>
                    <a:p>
                      <a:pPr algn="ctr" fontAlgn="auto"/>
                      <a:r>
                        <a:rPr lang="tr-TR" sz="2000">
                          <a:latin typeface="Times New Roman" pitchFamily="18" charset="0"/>
                          <a:cs typeface="Times New Roman" pitchFamily="18" charset="0"/>
                        </a:rPr>
                        <a:t>1</a:t>
                      </a:r>
                    </a:p>
                  </a:txBody>
                  <a:tcPr marL="73891" marR="73891" marT="36945" marB="36945" anchor="ctr">
                    <a:lnL>
                      <a:noFill/>
                    </a:lnL>
                    <a:lnR>
                      <a:noFill/>
                    </a:lnR>
                    <a:lnT>
                      <a:noFill/>
                    </a:lnT>
                    <a:lnB>
                      <a:noFill/>
                    </a:lnB>
                    <a:solidFill>
                      <a:srgbClr val="FFFFFF"/>
                    </a:solidFill>
                  </a:tcPr>
                </a:tc>
                <a:tc>
                  <a:txBody>
                    <a:bodyPr/>
                    <a:lstStyle/>
                    <a:p>
                      <a:pPr algn="ctr" fontAlgn="auto"/>
                      <a:r>
                        <a:rPr lang="tr-TR" sz="2000" dirty="0">
                          <a:latin typeface="Times New Roman" pitchFamily="18" charset="0"/>
                          <a:cs typeface="Times New Roman" pitchFamily="18" charset="0"/>
                        </a:rPr>
                        <a:t>0</a:t>
                      </a:r>
                    </a:p>
                  </a:txBody>
                  <a:tcPr marL="73891" marR="73891" marT="36945" marB="36945" anchor="ctr">
                    <a:lnL>
                      <a:noFill/>
                    </a:lnL>
                    <a:lnR>
                      <a:noFill/>
                    </a:lnR>
                    <a:lnT>
                      <a:noFill/>
                    </a:lnT>
                    <a:lnB>
                      <a:noFill/>
                    </a:lnB>
                    <a:solidFill>
                      <a:srgbClr val="FFFFFF"/>
                    </a:solidFill>
                  </a:tcPr>
                </a:tc>
                <a:tc>
                  <a:txBody>
                    <a:bodyPr/>
                    <a:lstStyle/>
                    <a:p>
                      <a:pPr algn="ctr" fontAlgn="auto"/>
                      <a:r>
                        <a:rPr lang="tr-TR" sz="2000" dirty="0">
                          <a:latin typeface="Times New Roman" pitchFamily="18" charset="0"/>
                          <a:cs typeface="Times New Roman" pitchFamily="18" charset="0"/>
                        </a:rPr>
                        <a:t>0</a:t>
                      </a:r>
                    </a:p>
                  </a:txBody>
                  <a:tcPr marL="73891" marR="73891" marT="36945" marB="36945" anchor="ctr">
                    <a:lnL>
                      <a:noFill/>
                    </a:lnL>
                    <a:lnR>
                      <a:noFill/>
                    </a:lnR>
                    <a:lnT>
                      <a:noFill/>
                    </a:lnT>
                    <a:lnB>
                      <a:noFill/>
                    </a:lnB>
                    <a:solidFill>
                      <a:srgbClr val="FFFFFF"/>
                    </a:solidFill>
                  </a:tcPr>
                </a:tc>
                <a:tc>
                  <a:txBody>
                    <a:bodyPr/>
                    <a:lstStyle/>
                    <a:p>
                      <a:pPr algn="ctr" fontAlgn="auto"/>
                      <a:r>
                        <a:rPr lang="tr-TR" sz="2000">
                          <a:latin typeface="Times New Roman" pitchFamily="18" charset="0"/>
                          <a:cs typeface="Times New Roman" pitchFamily="18" charset="0"/>
                        </a:rPr>
                        <a:t>1</a:t>
                      </a:r>
                    </a:p>
                  </a:txBody>
                  <a:tcPr marL="73891" marR="73891" marT="36945" marB="36945" anchor="ctr">
                    <a:lnL>
                      <a:noFill/>
                    </a:lnL>
                    <a:lnR>
                      <a:noFill/>
                    </a:lnR>
                    <a:lnT>
                      <a:noFill/>
                    </a:lnT>
                    <a:lnB>
                      <a:noFill/>
                    </a:lnB>
                    <a:solidFill>
                      <a:srgbClr val="FFFFFF"/>
                    </a:solidFill>
                  </a:tcPr>
                </a:tc>
              </a:tr>
              <a:tr h="393305">
                <a:tc>
                  <a:txBody>
                    <a:bodyPr/>
                    <a:lstStyle/>
                    <a:p>
                      <a:pPr algn="l" fontAlgn="auto"/>
                      <a:r>
                        <a:rPr lang="tr-TR" sz="2000">
                          <a:latin typeface="Times New Roman" pitchFamily="18" charset="0"/>
                          <a:cs typeface="Times New Roman" pitchFamily="18" charset="0"/>
                        </a:rPr>
                        <a:t>1930–1939</a:t>
                      </a:r>
                    </a:p>
                  </a:txBody>
                  <a:tcPr marL="73891" marR="73891" marT="36945" marB="36945" anchor="ctr">
                    <a:lnL>
                      <a:noFill/>
                    </a:lnL>
                    <a:lnR>
                      <a:noFill/>
                    </a:lnR>
                    <a:lnT>
                      <a:noFill/>
                    </a:lnT>
                    <a:lnB>
                      <a:noFill/>
                    </a:lnB>
                    <a:solidFill>
                      <a:srgbClr val="FFFFFF"/>
                    </a:solidFill>
                  </a:tcPr>
                </a:tc>
                <a:tc>
                  <a:txBody>
                    <a:bodyPr/>
                    <a:lstStyle/>
                    <a:p>
                      <a:pPr algn="ctr" fontAlgn="auto"/>
                      <a:r>
                        <a:rPr lang="tr-TR" sz="2000">
                          <a:latin typeface="Times New Roman" pitchFamily="18" charset="0"/>
                          <a:cs typeface="Times New Roman" pitchFamily="18" charset="0"/>
                        </a:rPr>
                        <a:t>0</a:t>
                      </a:r>
                    </a:p>
                  </a:txBody>
                  <a:tcPr marL="73891" marR="73891" marT="36945" marB="36945" anchor="ctr">
                    <a:lnL>
                      <a:noFill/>
                    </a:lnL>
                    <a:lnR>
                      <a:noFill/>
                    </a:lnR>
                    <a:lnT>
                      <a:noFill/>
                    </a:lnT>
                    <a:lnB>
                      <a:noFill/>
                    </a:lnB>
                    <a:solidFill>
                      <a:srgbClr val="FFFFFF"/>
                    </a:solidFill>
                  </a:tcPr>
                </a:tc>
                <a:tc>
                  <a:txBody>
                    <a:bodyPr/>
                    <a:lstStyle/>
                    <a:p>
                      <a:pPr algn="ctr" fontAlgn="auto"/>
                      <a:r>
                        <a:rPr lang="tr-TR" sz="2000">
                          <a:latin typeface="Times New Roman" pitchFamily="18" charset="0"/>
                          <a:cs typeface="Times New Roman" pitchFamily="18" charset="0"/>
                        </a:rPr>
                        <a:t>3</a:t>
                      </a:r>
                    </a:p>
                  </a:txBody>
                  <a:tcPr marL="73891" marR="73891" marT="36945" marB="36945" anchor="ctr">
                    <a:lnL>
                      <a:noFill/>
                    </a:lnL>
                    <a:lnR>
                      <a:noFill/>
                    </a:lnR>
                    <a:lnT>
                      <a:noFill/>
                    </a:lnT>
                    <a:lnB>
                      <a:noFill/>
                    </a:lnB>
                    <a:solidFill>
                      <a:srgbClr val="FFFFFF"/>
                    </a:solidFill>
                  </a:tcPr>
                </a:tc>
                <a:tc>
                  <a:txBody>
                    <a:bodyPr/>
                    <a:lstStyle/>
                    <a:p>
                      <a:pPr algn="ctr" fontAlgn="auto"/>
                      <a:r>
                        <a:rPr lang="tr-TR" sz="2000" dirty="0">
                          <a:latin typeface="Times New Roman" pitchFamily="18" charset="0"/>
                          <a:cs typeface="Times New Roman" pitchFamily="18" charset="0"/>
                        </a:rPr>
                        <a:t>0</a:t>
                      </a:r>
                    </a:p>
                  </a:txBody>
                  <a:tcPr marL="73891" marR="73891" marT="36945" marB="36945" anchor="ctr">
                    <a:lnL>
                      <a:noFill/>
                    </a:lnL>
                    <a:lnR>
                      <a:noFill/>
                    </a:lnR>
                    <a:lnT>
                      <a:noFill/>
                    </a:lnT>
                    <a:lnB>
                      <a:noFill/>
                    </a:lnB>
                    <a:solidFill>
                      <a:srgbClr val="FFFFFF"/>
                    </a:solidFill>
                  </a:tcPr>
                </a:tc>
                <a:tc>
                  <a:txBody>
                    <a:bodyPr/>
                    <a:lstStyle/>
                    <a:p>
                      <a:pPr algn="ctr" fontAlgn="auto"/>
                      <a:r>
                        <a:rPr lang="tr-TR" sz="2000">
                          <a:latin typeface="Times New Roman" pitchFamily="18" charset="0"/>
                          <a:cs typeface="Times New Roman" pitchFamily="18" charset="0"/>
                        </a:rPr>
                        <a:t>3</a:t>
                      </a:r>
                    </a:p>
                  </a:txBody>
                  <a:tcPr marL="73891" marR="73891" marT="36945" marB="36945" anchor="ctr">
                    <a:lnL>
                      <a:noFill/>
                    </a:lnL>
                    <a:lnR>
                      <a:noFill/>
                    </a:lnR>
                    <a:lnT>
                      <a:noFill/>
                    </a:lnT>
                    <a:lnB>
                      <a:noFill/>
                    </a:lnB>
                    <a:solidFill>
                      <a:srgbClr val="FFFFFF"/>
                    </a:solidFill>
                  </a:tcPr>
                </a:tc>
              </a:tr>
              <a:tr h="393305">
                <a:tc>
                  <a:txBody>
                    <a:bodyPr/>
                    <a:lstStyle/>
                    <a:p>
                      <a:pPr algn="l" fontAlgn="auto"/>
                      <a:r>
                        <a:rPr lang="tr-TR" sz="2000">
                          <a:latin typeface="Times New Roman" pitchFamily="18" charset="0"/>
                          <a:cs typeface="Times New Roman" pitchFamily="18" charset="0"/>
                        </a:rPr>
                        <a:t>1920–1929</a:t>
                      </a:r>
                    </a:p>
                  </a:txBody>
                  <a:tcPr marL="73891" marR="73891" marT="36945" marB="36945" anchor="ctr">
                    <a:lnL>
                      <a:noFill/>
                    </a:lnL>
                    <a:lnR>
                      <a:noFill/>
                    </a:lnR>
                    <a:lnT>
                      <a:noFill/>
                    </a:lnT>
                    <a:lnB>
                      <a:noFill/>
                    </a:lnB>
                    <a:solidFill>
                      <a:srgbClr val="FFFFFF"/>
                    </a:solidFill>
                  </a:tcPr>
                </a:tc>
                <a:tc>
                  <a:txBody>
                    <a:bodyPr/>
                    <a:lstStyle/>
                    <a:p>
                      <a:pPr algn="ctr" fontAlgn="auto"/>
                      <a:r>
                        <a:rPr lang="tr-TR" sz="2000">
                          <a:latin typeface="Times New Roman" pitchFamily="18" charset="0"/>
                          <a:cs typeface="Times New Roman" pitchFamily="18" charset="0"/>
                        </a:rPr>
                        <a:t>0</a:t>
                      </a:r>
                    </a:p>
                  </a:txBody>
                  <a:tcPr marL="73891" marR="73891" marT="36945" marB="36945" anchor="ctr">
                    <a:lnL>
                      <a:noFill/>
                    </a:lnL>
                    <a:lnR>
                      <a:noFill/>
                    </a:lnR>
                    <a:lnT>
                      <a:noFill/>
                    </a:lnT>
                    <a:lnB>
                      <a:noFill/>
                    </a:lnB>
                    <a:solidFill>
                      <a:srgbClr val="FFFFFF"/>
                    </a:solidFill>
                  </a:tcPr>
                </a:tc>
                <a:tc>
                  <a:txBody>
                    <a:bodyPr/>
                    <a:lstStyle/>
                    <a:p>
                      <a:pPr algn="ctr" fontAlgn="auto"/>
                      <a:r>
                        <a:rPr lang="tr-TR" sz="2000">
                          <a:latin typeface="Times New Roman" pitchFamily="18" charset="0"/>
                          <a:cs typeface="Times New Roman" pitchFamily="18" charset="0"/>
                        </a:rPr>
                        <a:t>0</a:t>
                      </a:r>
                    </a:p>
                  </a:txBody>
                  <a:tcPr marL="73891" marR="73891" marT="36945" marB="36945" anchor="ctr">
                    <a:lnL>
                      <a:noFill/>
                    </a:lnL>
                    <a:lnR>
                      <a:noFill/>
                    </a:lnR>
                    <a:lnT>
                      <a:noFill/>
                    </a:lnT>
                    <a:lnB>
                      <a:noFill/>
                    </a:lnB>
                    <a:solidFill>
                      <a:srgbClr val="FFFFFF"/>
                    </a:solidFill>
                  </a:tcPr>
                </a:tc>
                <a:tc>
                  <a:txBody>
                    <a:bodyPr/>
                    <a:lstStyle/>
                    <a:p>
                      <a:pPr algn="ctr" fontAlgn="auto"/>
                      <a:r>
                        <a:rPr lang="tr-TR" sz="2000" dirty="0">
                          <a:latin typeface="Times New Roman" pitchFamily="18" charset="0"/>
                          <a:cs typeface="Times New Roman" pitchFamily="18" charset="0"/>
                        </a:rPr>
                        <a:t>0</a:t>
                      </a:r>
                    </a:p>
                  </a:txBody>
                  <a:tcPr marL="73891" marR="73891" marT="36945" marB="36945" anchor="ctr">
                    <a:lnL>
                      <a:noFill/>
                    </a:lnL>
                    <a:lnR>
                      <a:noFill/>
                    </a:lnR>
                    <a:lnT>
                      <a:noFill/>
                    </a:lnT>
                    <a:lnB>
                      <a:noFill/>
                    </a:lnB>
                    <a:solidFill>
                      <a:srgbClr val="FFFFFF"/>
                    </a:solidFill>
                  </a:tcPr>
                </a:tc>
                <a:tc>
                  <a:txBody>
                    <a:bodyPr/>
                    <a:lstStyle/>
                    <a:p>
                      <a:pPr algn="ctr" fontAlgn="auto"/>
                      <a:r>
                        <a:rPr lang="tr-TR" sz="2000">
                          <a:latin typeface="Times New Roman" pitchFamily="18" charset="0"/>
                          <a:cs typeface="Times New Roman" pitchFamily="18" charset="0"/>
                        </a:rPr>
                        <a:t>0</a:t>
                      </a:r>
                    </a:p>
                  </a:txBody>
                  <a:tcPr marL="73891" marR="73891" marT="36945" marB="36945" anchor="ctr">
                    <a:lnL>
                      <a:noFill/>
                    </a:lnL>
                    <a:lnR>
                      <a:noFill/>
                    </a:lnR>
                    <a:lnT>
                      <a:noFill/>
                    </a:lnT>
                    <a:lnB>
                      <a:noFill/>
                    </a:lnB>
                    <a:solidFill>
                      <a:srgbClr val="FFFFFF"/>
                    </a:solidFill>
                  </a:tcPr>
                </a:tc>
              </a:tr>
              <a:tr h="393305">
                <a:tc>
                  <a:txBody>
                    <a:bodyPr/>
                    <a:lstStyle/>
                    <a:p>
                      <a:pPr algn="l" fontAlgn="auto"/>
                      <a:r>
                        <a:rPr lang="tr-TR" sz="2000">
                          <a:latin typeface="Times New Roman" pitchFamily="18" charset="0"/>
                          <a:cs typeface="Times New Roman" pitchFamily="18" charset="0"/>
                        </a:rPr>
                        <a:t>1910–1919</a:t>
                      </a:r>
                    </a:p>
                  </a:txBody>
                  <a:tcPr marL="73891" marR="73891" marT="36945" marB="36945" anchor="ctr">
                    <a:lnL>
                      <a:noFill/>
                    </a:lnL>
                    <a:lnR>
                      <a:noFill/>
                    </a:lnR>
                    <a:lnT>
                      <a:noFill/>
                    </a:lnT>
                    <a:lnB>
                      <a:noFill/>
                    </a:lnB>
                    <a:solidFill>
                      <a:srgbClr val="FFFFFF"/>
                    </a:solidFill>
                  </a:tcPr>
                </a:tc>
                <a:tc>
                  <a:txBody>
                    <a:bodyPr/>
                    <a:lstStyle/>
                    <a:p>
                      <a:pPr algn="ctr" fontAlgn="auto"/>
                      <a:r>
                        <a:rPr lang="tr-TR" sz="2000">
                          <a:latin typeface="Times New Roman" pitchFamily="18" charset="0"/>
                          <a:cs typeface="Times New Roman" pitchFamily="18" charset="0"/>
                        </a:rPr>
                        <a:t>0</a:t>
                      </a:r>
                    </a:p>
                  </a:txBody>
                  <a:tcPr marL="73891" marR="73891" marT="36945" marB="36945" anchor="ctr">
                    <a:lnL>
                      <a:noFill/>
                    </a:lnL>
                    <a:lnR>
                      <a:noFill/>
                    </a:lnR>
                    <a:lnT>
                      <a:noFill/>
                    </a:lnT>
                    <a:lnB>
                      <a:noFill/>
                    </a:lnB>
                    <a:solidFill>
                      <a:srgbClr val="FFFFFF"/>
                    </a:solidFill>
                  </a:tcPr>
                </a:tc>
                <a:tc>
                  <a:txBody>
                    <a:bodyPr/>
                    <a:lstStyle/>
                    <a:p>
                      <a:pPr algn="ctr" fontAlgn="auto"/>
                      <a:r>
                        <a:rPr lang="tr-TR" sz="2000" dirty="0">
                          <a:latin typeface="Times New Roman" pitchFamily="18" charset="0"/>
                          <a:cs typeface="Times New Roman" pitchFamily="18" charset="0"/>
                        </a:rPr>
                        <a:t>3</a:t>
                      </a:r>
                    </a:p>
                  </a:txBody>
                  <a:tcPr marL="73891" marR="73891" marT="36945" marB="36945" anchor="ctr">
                    <a:lnL>
                      <a:noFill/>
                    </a:lnL>
                    <a:lnR>
                      <a:noFill/>
                    </a:lnR>
                    <a:lnT>
                      <a:noFill/>
                    </a:lnT>
                    <a:lnB>
                      <a:noFill/>
                    </a:lnB>
                    <a:solidFill>
                      <a:srgbClr val="FFFFFF"/>
                    </a:solidFill>
                  </a:tcPr>
                </a:tc>
                <a:tc>
                  <a:txBody>
                    <a:bodyPr/>
                    <a:lstStyle/>
                    <a:p>
                      <a:pPr algn="ctr" fontAlgn="auto"/>
                      <a:r>
                        <a:rPr lang="tr-TR" sz="2000" dirty="0">
                          <a:latin typeface="Times New Roman" pitchFamily="18" charset="0"/>
                          <a:cs typeface="Times New Roman" pitchFamily="18" charset="0"/>
                        </a:rPr>
                        <a:t>0</a:t>
                      </a:r>
                    </a:p>
                  </a:txBody>
                  <a:tcPr marL="73891" marR="73891" marT="36945" marB="36945" anchor="ctr">
                    <a:lnL>
                      <a:noFill/>
                    </a:lnL>
                    <a:lnR>
                      <a:noFill/>
                    </a:lnR>
                    <a:lnT>
                      <a:noFill/>
                    </a:lnT>
                    <a:lnB>
                      <a:noFill/>
                    </a:lnB>
                    <a:solidFill>
                      <a:srgbClr val="FFFFFF"/>
                    </a:solidFill>
                  </a:tcPr>
                </a:tc>
                <a:tc>
                  <a:txBody>
                    <a:bodyPr/>
                    <a:lstStyle/>
                    <a:p>
                      <a:pPr algn="ctr" fontAlgn="auto"/>
                      <a:r>
                        <a:rPr lang="tr-TR" sz="2000">
                          <a:latin typeface="Times New Roman" pitchFamily="18" charset="0"/>
                          <a:cs typeface="Times New Roman" pitchFamily="18" charset="0"/>
                        </a:rPr>
                        <a:t>3</a:t>
                      </a:r>
                    </a:p>
                  </a:txBody>
                  <a:tcPr marL="73891" marR="73891" marT="36945" marB="36945" anchor="ctr">
                    <a:lnL>
                      <a:noFill/>
                    </a:lnL>
                    <a:lnR>
                      <a:noFill/>
                    </a:lnR>
                    <a:lnT>
                      <a:noFill/>
                    </a:lnT>
                    <a:lnB>
                      <a:noFill/>
                    </a:lnB>
                    <a:solidFill>
                      <a:srgbClr val="FFFFFF"/>
                    </a:solidFill>
                  </a:tcPr>
                </a:tc>
              </a:tr>
              <a:tr h="393305">
                <a:tc>
                  <a:txBody>
                    <a:bodyPr/>
                    <a:lstStyle/>
                    <a:p>
                      <a:pPr algn="l" fontAlgn="auto"/>
                      <a:r>
                        <a:rPr lang="tr-TR" sz="2000">
                          <a:latin typeface="Times New Roman" pitchFamily="18" charset="0"/>
                          <a:cs typeface="Times New Roman" pitchFamily="18" charset="0"/>
                        </a:rPr>
                        <a:t>1900–1909</a:t>
                      </a:r>
                    </a:p>
                  </a:txBody>
                  <a:tcPr marL="73891" marR="73891" marT="36945" marB="36945" anchor="ctr">
                    <a:lnL>
                      <a:noFill/>
                    </a:lnL>
                    <a:lnR>
                      <a:noFill/>
                    </a:lnR>
                    <a:lnT>
                      <a:noFill/>
                    </a:lnT>
                    <a:lnB>
                      <a:noFill/>
                    </a:lnB>
                    <a:solidFill>
                      <a:srgbClr val="FFFFFF"/>
                    </a:solidFill>
                  </a:tcPr>
                </a:tc>
                <a:tc>
                  <a:txBody>
                    <a:bodyPr/>
                    <a:lstStyle/>
                    <a:p>
                      <a:pPr algn="ctr" fontAlgn="auto"/>
                      <a:r>
                        <a:rPr lang="tr-TR" sz="2000">
                          <a:latin typeface="Times New Roman" pitchFamily="18" charset="0"/>
                          <a:cs typeface="Times New Roman" pitchFamily="18" charset="0"/>
                        </a:rPr>
                        <a:t>0</a:t>
                      </a:r>
                    </a:p>
                  </a:txBody>
                  <a:tcPr marL="73891" marR="73891" marT="36945" marB="36945" anchor="ctr">
                    <a:lnL>
                      <a:noFill/>
                    </a:lnL>
                    <a:lnR>
                      <a:noFill/>
                    </a:lnR>
                    <a:lnT>
                      <a:noFill/>
                    </a:lnT>
                    <a:lnB>
                      <a:noFill/>
                    </a:lnB>
                    <a:solidFill>
                      <a:srgbClr val="FFFFFF"/>
                    </a:solidFill>
                  </a:tcPr>
                </a:tc>
                <a:tc>
                  <a:txBody>
                    <a:bodyPr/>
                    <a:lstStyle/>
                    <a:p>
                      <a:pPr algn="ctr" fontAlgn="auto"/>
                      <a:r>
                        <a:rPr lang="tr-TR" sz="2000">
                          <a:latin typeface="Times New Roman" pitchFamily="18" charset="0"/>
                          <a:cs typeface="Times New Roman" pitchFamily="18" charset="0"/>
                        </a:rPr>
                        <a:t>1</a:t>
                      </a:r>
                    </a:p>
                  </a:txBody>
                  <a:tcPr marL="73891" marR="73891" marT="36945" marB="36945" anchor="ctr">
                    <a:lnL>
                      <a:noFill/>
                    </a:lnL>
                    <a:lnR>
                      <a:noFill/>
                    </a:lnR>
                    <a:lnT>
                      <a:noFill/>
                    </a:lnT>
                    <a:lnB>
                      <a:noFill/>
                    </a:lnB>
                    <a:solidFill>
                      <a:srgbClr val="FFFFFF"/>
                    </a:solidFill>
                  </a:tcPr>
                </a:tc>
                <a:tc>
                  <a:txBody>
                    <a:bodyPr/>
                    <a:lstStyle/>
                    <a:p>
                      <a:pPr algn="ctr" fontAlgn="auto"/>
                      <a:r>
                        <a:rPr lang="tr-TR" sz="2000" dirty="0">
                          <a:latin typeface="Times New Roman" pitchFamily="18" charset="0"/>
                          <a:cs typeface="Times New Roman" pitchFamily="18" charset="0"/>
                        </a:rPr>
                        <a:t>0</a:t>
                      </a:r>
                    </a:p>
                  </a:txBody>
                  <a:tcPr marL="73891" marR="73891" marT="36945" marB="36945" anchor="ctr">
                    <a:lnL>
                      <a:noFill/>
                    </a:lnL>
                    <a:lnR>
                      <a:noFill/>
                    </a:lnR>
                    <a:lnT>
                      <a:noFill/>
                    </a:lnT>
                    <a:lnB>
                      <a:noFill/>
                    </a:lnB>
                    <a:solidFill>
                      <a:srgbClr val="FFFFFF"/>
                    </a:solidFill>
                  </a:tcPr>
                </a:tc>
                <a:tc>
                  <a:txBody>
                    <a:bodyPr/>
                    <a:lstStyle/>
                    <a:p>
                      <a:pPr algn="ctr" fontAlgn="auto"/>
                      <a:r>
                        <a:rPr lang="tr-TR" sz="2000" dirty="0">
                          <a:latin typeface="Times New Roman" pitchFamily="18" charset="0"/>
                          <a:cs typeface="Times New Roman" pitchFamily="18" charset="0"/>
                        </a:rPr>
                        <a:t>1</a:t>
                      </a:r>
                    </a:p>
                  </a:txBody>
                  <a:tcPr marL="73891" marR="73891" marT="36945" marB="36945" anchor="ctr">
                    <a:lnL>
                      <a:noFill/>
                    </a:lnL>
                    <a:lnR>
                      <a:noFill/>
                    </a:lnR>
                    <a:lnT>
                      <a:noFill/>
                    </a:lnT>
                    <a:lnB>
                      <a:noFill/>
                    </a:lnB>
                    <a:solidFill>
                      <a:srgbClr val="FFFFFF"/>
                    </a:solidFill>
                  </a:tcPr>
                </a:tc>
              </a:tr>
              <a:tr h="393305">
                <a:tc>
                  <a:txBody>
                    <a:bodyPr/>
                    <a:lstStyle/>
                    <a:p>
                      <a:pPr algn="l" fontAlgn="auto"/>
                      <a:r>
                        <a:rPr lang="tr-TR" sz="2000">
                          <a:latin typeface="Times New Roman" pitchFamily="18" charset="0"/>
                          <a:cs typeface="Times New Roman" pitchFamily="18" charset="0"/>
                        </a:rPr>
                        <a:t>Totals</a:t>
                      </a:r>
                    </a:p>
                  </a:txBody>
                  <a:tcPr marL="73891" marR="73891" marT="36945" marB="36945" anchor="ctr">
                    <a:lnL>
                      <a:noFill/>
                    </a:lnL>
                    <a:lnR>
                      <a:noFill/>
                    </a:lnR>
                    <a:lnT>
                      <a:noFill/>
                    </a:lnT>
                    <a:lnB>
                      <a:noFill/>
                    </a:lnB>
                    <a:solidFill>
                      <a:srgbClr val="FFFFFF"/>
                    </a:solidFill>
                  </a:tcPr>
                </a:tc>
                <a:tc>
                  <a:txBody>
                    <a:bodyPr/>
                    <a:lstStyle/>
                    <a:p>
                      <a:pPr algn="ctr" fontAlgn="auto"/>
                      <a:r>
                        <a:rPr lang="tr-TR" sz="2000" dirty="0">
                          <a:latin typeface="Times New Roman" pitchFamily="18" charset="0"/>
                          <a:cs typeface="Times New Roman" pitchFamily="18" charset="0"/>
                        </a:rPr>
                        <a:t>7</a:t>
                      </a:r>
                    </a:p>
                  </a:txBody>
                  <a:tcPr marL="73891" marR="73891" marT="36945" marB="36945" anchor="ctr">
                    <a:lnL>
                      <a:noFill/>
                    </a:lnL>
                    <a:lnR>
                      <a:noFill/>
                    </a:lnR>
                    <a:lnT>
                      <a:noFill/>
                    </a:lnT>
                    <a:lnB>
                      <a:noFill/>
                    </a:lnB>
                    <a:solidFill>
                      <a:srgbClr val="FFFFFF"/>
                    </a:solidFill>
                  </a:tcPr>
                </a:tc>
                <a:tc>
                  <a:txBody>
                    <a:bodyPr/>
                    <a:lstStyle/>
                    <a:p>
                      <a:pPr algn="ctr" fontAlgn="auto"/>
                      <a:r>
                        <a:rPr lang="tr-TR" sz="2000" dirty="0">
                          <a:latin typeface="Times New Roman" pitchFamily="18" charset="0"/>
                          <a:cs typeface="Times New Roman" pitchFamily="18" charset="0"/>
                        </a:rPr>
                        <a:t>56</a:t>
                      </a:r>
                    </a:p>
                  </a:txBody>
                  <a:tcPr marL="73891" marR="73891" marT="36945" marB="36945" anchor="ctr">
                    <a:lnL>
                      <a:noFill/>
                    </a:lnL>
                    <a:lnR>
                      <a:noFill/>
                    </a:lnR>
                    <a:lnT>
                      <a:noFill/>
                    </a:lnT>
                    <a:lnB>
                      <a:noFill/>
                    </a:lnB>
                    <a:solidFill>
                      <a:srgbClr val="FFFFFF"/>
                    </a:solidFill>
                  </a:tcPr>
                </a:tc>
                <a:tc>
                  <a:txBody>
                    <a:bodyPr/>
                    <a:lstStyle/>
                    <a:p>
                      <a:pPr algn="ctr" fontAlgn="auto"/>
                      <a:r>
                        <a:rPr lang="tr-TR" sz="2000" dirty="0">
                          <a:latin typeface="Times New Roman" pitchFamily="18" charset="0"/>
                          <a:cs typeface="Times New Roman" pitchFamily="18" charset="0"/>
                        </a:rPr>
                        <a:t>97</a:t>
                      </a:r>
                    </a:p>
                  </a:txBody>
                  <a:tcPr marL="73891" marR="73891" marT="36945" marB="36945" anchor="ctr">
                    <a:lnL>
                      <a:noFill/>
                    </a:lnL>
                    <a:lnR>
                      <a:noFill/>
                    </a:lnR>
                    <a:lnT>
                      <a:noFill/>
                    </a:lnT>
                    <a:lnB>
                      <a:noFill/>
                    </a:lnB>
                    <a:solidFill>
                      <a:srgbClr val="FFFFFF"/>
                    </a:solidFill>
                  </a:tcPr>
                </a:tc>
                <a:tc>
                  <a:txBody>
                    <a:bodyPr/>
                    <a:lstStyle/>
                    <a:p>
                      <a:pPr algn="ctr" fontAlgn="auto"/>
                      <a:r>
                        <a:rPr lang="tr-TR" sz="2000" dirty="0">
                          <a:latin typeface="Times New Roman" pitchFamily="18" charset="0"/>
                          <a:cs typeface="Times New Roman" pitchFamily="18" charset="0"/>
                        </a:rPr>
                        <a:t>180</a:t>
                      </a:r>
                    </a:p>
                  </a:txBody>
                  <a:tcPr marL="73891" marR="73891" marT="36945" marB="36945" anchor="ctr">
                    <a:lnL>
                      <a:noFill/>
                    </a:lnL>
                    <a:lnR>
                      <a:noFill/>
                    </a:lnR>
                    <a:lnT>
                      <a:noFill/>
                    </a:lnT>
                    <a:lnB>
                      <a:noFill/>
                    </a:lnB>
                    <a:solidFill>
                      <a:srgbClr val="FFFFFF"/>
                    </a:solidFill>
                  </a:tcPr>
                </a:tc>
              </a:tr>
            </a:tbl>
          </a:graphicData>
        </a:graphic>
      </p:graphicFrame>
      <p:sp>
        <p:nvSpPr>
          <p:cNvPr id="53252" name="3 Metin kutusu"/>
          <p:cNvSpPr txBox="1">
            <a:spLocks noChangeArrowheads="1"/>
          </p:cNvSpPr>
          <p:nvPr/>
        </p:nvSpPr>
        <p:spPr bwMode="auto">
          <a:xfrm>
            <a:off x="755576" y="6093296"/>
            <a:ext cx="8208912" cy="707886"/>
          </a:xfrm>
          <a:prstGeom prst="rect">
            <a:avLst/>
          </a:prstGeom>
          <a:noFill/>
          <a:ln w="9525">
            <a:noFill/>
            <a:miter lim="800000"/>
            <a:headEnd/>
            <a:tailEnd/>
          </a:ln>
        </p:spPr>
        <p:txBody>
          <a:bodyPr wrap="square">
            <a:spAutoFit/>
          </a:bodyPr>
          <a:lstStyle/>
          <a:p>
            <a:r>
              <a:rPr lang="tr-TR" sz="2000" dirty="0" err="1" smtClean="0">
                <a:solidFill>
                  <a:srgbClr val="C00000"/>
                </a:solidFill>
                <a:latin typeface="Times New Roman" pitchFamily="18" charset="0"/>
                <a:cs typeface="Times New Roman" pitchFamily="18" charset="0"/>
              </a:rPr>
              <a:t>Clin</a:t>
            </a:r>
            <a:r>
              <a:rPr lang="tr-TR" sz="2000" dirty="0" smtClean="0">
                <a:solidFill>
                  <a:srgbClr val="C00000"/>
                </a:solidFill>
                <a:latin typeface="Times New Roman" pitchFamily="18" charset="0"/>
                <a:cs typeface="Times New Roman" pitchFamily="18" charset="0"/>
              </a:rPr>
              <a:t> </a:t>
            </a:r>
            <a:r>
              <a:rPr lang="tr-TR" sz="2000" dirty="0" err="1" smtClean="0">
                <a:solidFill>
                  <a:srgbClr val="C00000"/>
                </a:solidFill>
                <a:latin typeface="Times New Roman" pitchFamily="18" charset="0"/>
                <a:cs typeface="Times New Roman" pitchFamily="18" charset="0"/>
              </a:rPr>
              <a:t>Microbiol</a:t>
            </a:r>
            <a:r>
              <a:rPr lang="tr-TR" sz="2000" dirty="0" smtClean="0">
                <a:solidFill>
                  <a:srgbClr val="C00000"/>
                </a:solidFill>
                <a:latin typeface="Times New Roman" pitchFamily="18" charset="0"/>
                <a:cs typeface="Times New Roman" pitchFamily="18" charset="0"/>
              </a:rPr>
              <a:t>  </a:t>
            </a:r>
            <a:r>
              <a:rPr lang="tr-TR" sz="2000" dirty="0" err="1" smtClean="0">
                <a:solidFill>
                  <a:srgbClr val="C00000"/>
                </a:solidFill>
                <a:latin typeface="Times New Roman" pitchFamily="18" charset="0"/>
                <a:cs typeface="Times New Roman" pitchFamily="18" charset="0"/>
              </a:rPr>
              <a:t>Infect</a:t>
            </a:r>
            <a:r>
              <a:rPr lang="tr-TR" sz="2000" dirty="0" smtClean="0">
                <a:solidFill>
                  <a:srgbClr val="C00000"/>
                </a:solidFill>
                <a:latin typeface="Times New Roman" pitchFamily="18" charset="0"/>
                <a:cs typeface="Times New Roman" pitchFamily="18" charset="0"/>
              </a:rPr>
              <a:t> 2014</a:t>
            </a:r>
            <a:r>
              <a:rPr lang="tr-TR" sz="2000" dirty="0">
                <a:solidFill>
                  <a:srgbClr val="C00000"/>
                </a:solidFill>
                <a:latin typeface="Times New Roman" pitchFamily="18" charset="0"/>
                <a:cs typeface="Times New Roman" pitchFamily="18" charset="0"/>
              </a:rPr>
              <a:t>; 20(6):</a:t>
            </a:r>
            <a:r>
              <a:rPr lang="tr-TR" sz="2000" dirty="0" smtClean="0">
                <a:solidFill>
                  <a:srgbClr val="C00000"/>
                </a:solidFill>
                <a:latin typeface="Times New Roman" pitchFamily="18" charset="0"/>
                <a:cs typeface="Times New Roman" pitchFamily="18" charset="0"/>
              </a:rPr>
              <a:t>488-496.</a:t>
            </a:r>
          </a:p>
          <a:p>
            <a:r>
              <a:rPr lang="tr-TR" sz="2000" dirty="0" err="1" smtClean="0">
                <a:solidFill>
                  <a:srgbClr val="C00000"/>
                </a:solidFill>
                <a:latin typeface="Times New Roman" pitchFamily="18" charset="0"/>
                <a:cs typeface="Times New Roman" pitchFamily="18" charset="0"/>
              </a:rPr>
              <a:t>Carus</a:t>
            </a:r>
            <a:r>
              <a:rPr lang="tr-TR" sz="2000" dirty="0" smtClean="0">
                <a:solidFill>
                  <a:srgbClr val="C00000"/>
                </a:solidFill>
                <a:latin typeface="Times New Roman" pitchFamily="18" charset="0"/>
                <a:cs typeface="Times New Roman" pitchFamily="18" charset="0"/>
              </a:rPr>
              <a:t> WS. </a:t>
            </a:r>
            <a:r>
              <a:rPr lang="tr-TR" sz="2000" dirty="0" err="1" smtClean="0">
                <a:solidFill>
                  <a:srgbClr val="C00000"/>
                </a:solidFill>
                <a:latin typeface="Times New Roman" pitchFamily="18" charset="0"/>
                <a:cs typeface="Times New Roman" pitchFamily="18" charset="0"/>
              </a:rPr>
              <a:t>Bioterrorism</a:t>
            </a:r>
            <a:r>
              <a:rPr lang="tr-TR" sz="2000" dirty="0" smtClean="0">
                <a:solidFill>
                  <a:srgbClr val="C00000"/>
                </a:solidFill>
                <a:latin typeface="Times New Roman" pitchFamily="18" charset="0"/>
                <a:cs typeface="Times New Roman" pitchFamily="18" charset="0"/>
              </a:rPr>
              <a:t> </a:t>
            </a:r>
            <a:r>
              <a:rPr lang="tr-TR" sz="2000" dirty="0" err="1" smtClean="0">
                <a:solidFill>
                  <a:srgbClr val="C00000"/>
                </a:solidFill>
                <a:latin typeface="Times New Roman" pitchFamily="18" charset="0"/>
                <a:cs typeface="Times New Roman" pitchFamily="18" charset="0"/>
              </a:rPr>
              <a:t>and</a:t>
            </a:r>
            <a:r>
              <a:rPr lang="tr-TR" sz="2000" dirty="0" smtClean="0">
                <a:solidFill>
                  <a:srgbClr val="C00000"/>
                </a:solidFill>
                <a:latin typeface="Times New Roman" pitchFamily="18" charset="0"/>
                <a:cs typeface="Times New Roman" pitchFamily="18" charset="0"/>
              </a:rPr>
              <a:t> biocrime. https://fas.org/irp/threat/cbw/carus.pdf</a:t>
            </a:r>
            <a:r>
              <a:rPr lang="en-US" sz="2000" dirty="0" smtClean="0">
                <a:solidFill>
                  <a:srgbClr val="C00000"/>
                </a:solidFill>
                <a:latin typeface="Times New Roman" pitchFamily="18" charset="0"/>
                <a:cs typeface="Times New Roman" pitchFamily="18" charset="0"/>
              </a:rPr>
              <a:t> </a:t>
            </a:r>
            <a:endParaRPr lang="en-US" sz="2000" b="1" dirty="0">
              <a:solidFill>
                <a:srgbClr val="C00000"/>
              </a:solidFill>
              <a:latin typeface="Times New Roman" pitchFamily="18" charset="0"/>
              <a:cs typeface="Times New Roman" pitchFamily="18" charset="0"/>
            </a:endParaRPr>
          </a:p>
        </p:txBody>
      </p:sp>
      <p:sp>
        <p:nvSpPr>
          <p:cNvPr id="5" name="4 Slayt Numarası Yer Tutucusu"/>
          <p:cNvSpPr>
            <a:spLocks noGrp="1"/>
          </p:cNvSpPr>
          <p:nvPr>
            <p:ph type="sldNum" sz="quarter" idx="12"/>
          </p:nvPr>
        </p:nvSpPr>
        <p:spPr/>
        <p:txBody>
          <a:bodyPr/>
          <a:lstStyle/>
          <a:p>
            <a:fld id="{B1DEFA8C-F947-479F-BE07-76B6B3F80BF1}" type="slidenum">
              <a:rPr lang="tr-TR" smtClean="0"/>
              <a:pPr/>
              <a:t>10</a:t>
            </a:fld>
            <a:endParaRPr lang="tr-T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2 Tablo"/>
          <p:cNvGraphicFramePr>
            <a:graphicFrameLocks noGrp="1"/>
          </p:cNvGraphicFramePr>
          <p:nvPr/>
        </p:nvGraphicFramePr>
        <p:xfrm>
          <a:off x="251520" y="188641"/>
          <a:ext cx="8712968" cy="6111312"/>
        </p:xfrm>
        <a:graphic>
          <a:graphicData uri="http://schemas.openxmlformats.org/drawingml/2006/table">
            <a:tbl>
              <a:tblPr firstRow="1" bandRow="1">
                <a:tableStyleId>{5C22544A-7EE6-4342-B048-85BDC9FD1C3A}</a:tableStyleId>
              </a:tblPr>
              <a:tblGrid>
                <a:gridCol w="2510515"/>
                <a:gridCol w="1305909"/>
                <a:gridCol w="1440160"/>
                <a:gridCol w="1800200"/>
                <a:gridCol w="1656184"/>
              </a:tblGrid>
              <a:tr h="715634">
                <a:tc gridSpan="5">
                  <a:txBody>
                    <a:bodyPr/>
                    <a:lstStyle/>
                    <a:p>
                      <a:r>
                        <a:rPr lang="tr-TR" sz="2400" dirty="0" smtClean="0">
                          <a:latin typeface="Times New Roman" pitchFamily="18" charset="0"/>
                          <a:cs typeface="Times New Roman" pitchFamily="18" charset="0"/>
                        </a:rPr>
                        <a:t>BİYOLOJİK AJANLARIN ELDE EDİLME YOLU ve</a:t>
                      </a:r>
                      <a:r>
                        <a:rPr lang="tr-TR" sz="2400" baseline="0" dirty="0" smtClean="0">
                          <a:latin typeface="Times New Roman" pitchFamily="18" charset="0"/>
                          <a:cs typeface="Times New Roman" pitchFamily="18" charset="0"/>
                        </a:rPr>
                        <a:t> KULLANIM AMÇLARI - </a:t>
                      </a:r>
                      <a:r>
                        <a:rPr lang="en-US" sz="2400" dirty="0" smtClean="0">
                          <a:ln>
                            <a:solidFill>
                              <a:schemeClr val="tx2"/>
                            </a:solidFill>
                          </a:ln>
                          <a:solidFill>
                            <a:schemeClr val="tx1"/>
                          </a:solidFill>
                          <a:latin typeface="Times New Roman" pitchFamily="18" charset="0"/>
                          <a:cs typeface="Times New Roman" pitchFamily="18" charset="0"/>
                        </a:rPr>
                        <a:t>1900–1999</a:t>
                      </a:r>
                      <a:r>
                        <a:rPr lang="en-US" sz="2400" dirty="0" smtClean="0">
                          <a:solidFill>
                            <a:schemeClr val="tx1"/>
                          </a:solidFill>
                          <a:latin typeface="Times New Roman" pitchFamily="18" charset="0"/>
                          <a:cs typeface="Times New Roman" pitchFamily="18" charset="0"/>
                        </a:rPr>
                        <a:t> </a:t>
                      </a:r>
                      <a:endParaRPr lang="tr-TR" sz="2400" dirty="0">
                        <a:solidFill>
                          <a:schemeClr val="tx1"/>
                        </a:solidFill>
                        <a:latin typeface="Times New Roman" pitchFamily="18" charset="0"/>
                        <a:cs typeface="Times New Roman" pitchFamily="18" charset="0"/>
                      </a:endParaRPr>
                    </a:p>
                  </a:txBody>
                  <a:tcPr/>
                </a:tc>
                <a:tc hMerge="1">
                  <a:txBody>
                    <a:bodyPr/>
                    <a:lstStyle/>
                    <a:p>
                      <a:endParaRPr lang="tr-TR" dirty="0"/>
                    </a:p>
                  </a:txBody>
                  <a:tcPr/>
                </a:tc>
                <a:tc hMerge="1">
                  <a:txBody>
                    <a:bodyPr/>
                    <a:lstStyle/>
                    <a:p>
                      <a:endParaRPr lang="tr-TR" dirty="0"/>
                    </a:p>
                  </a:txBody>
                  <a:tcPr/>
                </a:tc>
                <a:tc hMerge="1">
                  <a:txBody>
                    <a:bodyPr/>
                    <a:lstStyle/>
                    <a:p>
                      <a:endParaRPr lang="tr-TR" dirty="0"/>
                    </a:p>
                  </a:txBody>
                  <a:tcPr/>
                </a:tc>
                <a:tc hMerge="1">
                  <a:txBody>
                    <a:bodyPr/>
                    <a:lstStyle/>
                    <a:p>
                      <a:endParaRPr lang="tr-TR" dirty="0"/>
                    </a:p>
                  </a:txBody>
                  <a:tcPr/>
                </a:tc>
              </a:tr>
              <a:tr h="715634">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tr-TR" sz="2400" b="1" dirty="0" smtClean="0">
                          <a:solidFill>
                            <a:srgbClr val="FF0000"/>
                          </a:solidFill>
                          <a:latin typeface="Times New Roman" pitchFamily="18" charset="0"/>
                          <a:cs typeface="Times New Roman" pitchFamily="18" charset="0"/>
                        </a:rPr>
                        <a:t>Elde edilme yolu</a:t>
                      </a:r>
                    </a:p>
                  </a:txBody>
                  <a:tcPr/>
                </a:tc>
                <a:tc>
                  <a:txBody>
                    <a:bodyPr/>
                    <a:lstStyle/>
                    <a:p>
                      <a:r>
                        <a:rPr lang="tr-TR" sz="2400" b="1" dirty="0" smtClean="0">
                          <a:solidFill>
                            <a:srgbClr val="FF0000"/>
                          </a:solidFill>
                          <a:latin typeface="Times New Roman" pitchFamily="18" charset="0"/>
                          <a:cs typeface="Times New Roman" pitchFamily="18" charset="0"/>
                        </a:rPr>
                        <a:t>Terörist amaçlı</a:t>
                      </a:r>
                      <a:endParaRPr lang="tr-TR" sz="2400" b="1" dirty="0">
                        <a:solidFill>
                          <a:srgbClr val="FF0000"/>
                        </a:solidFill>
                        <a:latin typeface="Times New Roman" pitchFamily="18" charset="0"/>
                        <a:cs typeface="Times New Roman" pitchFamily="18" charset="0"/>
                      </a:endParaRPr>
                    </a:p>
                  </a:txBody>
                  <a:tcPr/>
                </a:tc>
                <a:tc>
                  <a:txBody>
                    <a:bodyPr/>
                    <a:lstStyle/>
                    <a:p>
                      <a:r>
                        <a:rPr lang="tr-TR" sz="2400" b="1" dirty="0" err="1" smtClean="0">
                          <a:solidFill>
                            <a:srgbClr val="FF0000"/>
                          </a:solidFill>
                          <a:latin typeface="Times New Roman" pitchFamily="18" charset="0"/>
                          <a:cs typeface="Times New Roman" pitchFamily="18" charset="0"/>
                        </a:rPr>
                        <a:t>Kriminal</a:t>
                      </a:r>
                      <a:r>
                        <a:rPr lang="tr-TR" sz="2400" b="1" dirty="0" smtClean="0">
                          <a:solidFill>
                            <a:srgbClr val="FF0000"/>
                          </a:solidFill>
                          <a:latin typeface="Times New Roman" pitchFamily="18" charset="0"/>
                          <a:cs typeface="Times New Roman" pitchFamily="18" charset="0"/>
                        </a:rPr>
                        <a:t> amaçlı</a:t>
                      </a:r>
                      <a:endParaRPr lang="tr-TR" sz="2400" b="1" dirty="0">
                        <a:solidFill>
                          <a:srgbClr val="FF0000"/>
                        </a:solidFill>
                        <a:latin typeface="Times New Roman" pitchFamily="18" charset="0"/>
                        <a:cs typeface="Times New Roman" pitchFamily="18" charset="0"/>
                      </a:endParaRPr>
                    </a:p>
                  </a:txBody>
                  <a:tcPr/>
                </a:tc>
                <a:tc>
                  <a:txBody>
                    <a:bodyPr/>
                    <a:lstStyle/>
                    <a:p>
                      <a:r>
                        <a:rPr lang="tr-TR" sz="2400" b="1" dirty="0" smtClean="0">
                          <a:solidFill>
                            <a:srgbClr val="FF0000"/>
                          </a:solidFill>
                          <a:latin typeface="Times New Roman" pitchFamily="18" charset="0"/>
                          <a:cs typeface="Times New Roman" pitchFamily="18" charset="0"/>
                        </a:rPr>
                        <a:t>Diğer/ Bilinmeyen</a:t>
                      </a:r>
                      <a:endParaRPr lang="tr-TR" sz="2400" b="1" dirty="0">
                        <a:solidFill>
                          <a:srgbClr val="FF0000"/>
                        </a:solidFill>
                        <a:latin typeface="Times New Roman" pitchFamily="18" charset="0"/>
                        <a:cs typeface="Times New Roman" pitchFamily="18" charset="0"/>
                      </a:endParaRPr>
                    </a:p>
                  </a:txBody>
                  <a:tcPr/>
                </a:tc>
                <a:tc>
                  <a:txBody>
                    <a:bodyPr/>
                    <a:lstStyle/>
                    <a:p>
                      <a:r>
                        <a:rPr lang="tr-TR" sz="2400" b="1" dirty="0" smtClean="0">
                          <a:solidFill>
                            <a:srgbClr val="FF0000"/>
                          </a:solidFill>
                          <a:latin typeface="Times New Roman" pitchFamily="18" charset="0"/>
                          <a:cs typeface="Times New Roman" pitchFamily="18" charset="0"/>
                        </a:rPr>
                        <a:t>Toplam olay</a:t>
                      </a:r>
                      <a:endParaRPr lang="tr-TR" sz="2400" b="1" dirty="0">
                        <a:solidFill>
                          <a:srgbClr val="FF0000"/>
                        </a:solidFill>
                        <a:latin typeface="Times New Roman" pitchFamily="18" charset="0"/>
                        <a:cs typeface="Times New Roman" pitchFamily="18" charset="0"/>
                      </a:endParaRPr>
                    </a:p>
                  </a:txBody>
                  <a:tcPr/>
                </a:tc>
              </a:tr>
              <a:tr h="478164">
                <a:tc>
                  <a:txBody>
                    <a:bodyPr/>
                    <a:lstStyle/>
                    <a:p>
                      <a:r>
                        <a:rPr lang="tr-TR" sz="2400" dirty="0" smtClean="0">
                          <a:latin typeface="Times New Roman" pitchFamily="18" charset="0"/>
                          <a:cs typeface="Times New Roman" pitchFamily="18" charset="0"/>
                        </a:rPr>
                        <a:t>Meşru tedarikçi</a:t>
                      </a:r>
                      <a:endParaRPr lang="tr-TR" sz="2400" dirty="0">
                        <a:latin typeface="Times New Roman" pitchFamily="18" charset="0"/>
                        <a:cs typeface="Times New Roman" pitchFamily="18" charset="0"/>
                      </a:endParaRPr>
                    </a:p>
                  </a:txBody>
                  <a:tcPr/>
                </a:tc>
                <a:tc>
                  <a:txBody>
                    <a:bodyPr/>
                    <a:lstStyle/>
                    <a:p>
                      <a:r>
                        <a:rPr lang="tr-TR" sz="2400" dirty="0" smtClean="0">
                          <a:latin typeface="Times New Roman" pitchFamily="18" charset="0"/>
                          <a:cs typeface="Times New Roman" pitchFamily="18" charset="0"/>
                        </a:rPr>
                        <a:t>1</a:t>
                      </a:r>
                      <a:endParaRPr lang="tr-TR" sz="2400" dirty="0">
                        <a:latin typeface="Times New Roman" pitchFamily="18" charset="0"/>
                        <a:cs typeface="Times New Roman" pitchFamily="18" charset="0"/>
                      </a:endParaRPr>
                    </a:p>
                  </a:txBody>
                  <a:tcPr/>
                </a:tc>
                <a:tc>
                  <a:txBody>
                    <a:bodyPr/>
                    <a:lstStyle/>
                    <a:p>
                      <a:r>
                        <a:rPr lang="tr-TR" sz="2400" dirty="0" smtClean="0">
                          <a:latin typeface="Times New Roman" pitchFamily="18" charset="0"/>
                          <a:cs typeface="Times New Roman" pitchFamily="18" charset="0"/>
                        </a:rPr>
                        <a:t>9</a:t>
                      </a:r>
                      <a:endParaRPr lang="tr-TR" sz="2400" dirty="0">
                        <a:latin typeface="Times New Roman" pitchFamily="18" charset="0"/>
                        <a:cs typeface="Times New Roman" pitchFamily="18" charset="0"/>
                      </a:endParaRPr>
                    </a:p>
                  </a:txBody>
                  <a:tcPr/>
                </a:tc>
                <a:tc>
                  <a:txBody>
                    <a:bodyPr/>
                    <a:lstStyle/>
                    <a:p>
                      <a:r>
                        <a:rPr lang="tr-TR" sz="2400" dirty="0" smtClean="0">
                          <a:latin typeface="Times New Roman" pitchFamily="18" charset="0"/>
                          <a:cs typeface="Times New Roman" pitchFamily="18" charset="0"/>
                        </a:rPr>
                        <a:t>1</a:t>
                      </a:r>
                      <a:endParaRPr lang="tr-TR" sz="2400" dirty="0">
                        <a:latin typeface="Times New Roman" pitchFamily="18" charset="0"/>
                        <a:cs typeface="Times New Roman" pitchFamily="18" charset="0"/>
                      </a:endParaRPr>
                    </a:p>
                  </a:txBody>
                  <a:tcPr/>
                </a:tc>
                <a:tc>
                  <a:txBody>
                    <a:bodyPr/>
                    <a:lstStyle/>
                    <a:p>
                      <a:r>
                        <a:rPr lang="tr-TR" sz="2400" dirty="0" smtClean="0">
                          <a:latin typeface="Times New Roman" pitchFamily="18" charset="0"/>
                          <a:cs typeface="Times New Roman" pitchFamily="18" charset="0"/>
                        </a:rPr>
                        <a:t>11</a:t>
                      </a:r>
                      <a:endParaRPr lang="tr-TR" sz="2400" dirty="0">
                        <a:latin typeface="Times New Roman" pitchFamily="18" charset="0"/>
                        <a:cs typeface="Times New Roman" pitchFamily="18" charset="0"/>
                      </a:endParaRPr>
                    </a:p>
                  </a:txBody>
                  <a:tcPr/>
                </a:tc>
              </a:tr>
              <a:tr h="478164">
                <a:tc>
                  <a:txBody>
                    <a:bodyPr/>
                    <a:lstStyle/>
                    <a:p>
                      <a:r>
                        <a:rPr lang="tr-TR" sz="2400" dirty="0" smtClean="0">
                          <a:latin typeface="Times New Roman" pitchFamily="18" charset="0"/>
                          <a:cs typeface="Times New Roman" pitchFamily="18" charset="0"/>
                        </a:rPr>
                        <a:t>Hırsızlık</a:t>
                      </a:r>
                      <a:endParaRPr lang="tr-TR" sz="2400" dirty="0">
                        <a:latin typeface="Times New Roman" pitchFamily="18" charset="0"/>
                        <a:cs typeface="Times New Roman" pitchFamily="18" charset="0"/>
                      </a:endParaRPr>
                    </a:p>
                  </a:txBody>
                  <a:tcPr/>
                </a:tc>
                <a:tc>
                  <a:txBody>
                    <a:bodyPr/>
                    <a:lstStyle/>
                    <a:p>
                      <a:r>
                        <a:rPr lang="tr-TR" sz="2400" dirty="0" smtClean="0">
                          <a:latin typeface="Times New Roman" pitchFamily="18" charset="0"/>
                          <a:cs typeface="Times New Roman" pitchFamily="18" charset="0"/>
                        </a:rPr>
                        <a:t>1</a:t>
                      </a:r>
                      <a:endParaRPr lang="tr-TR" sz="2400" dirty="0">
                        <a:latin typeface="Times New Roman" pitchFamily="18" charset="0"/>
                        <a:cs typeface="Times New Roman" pitchFamily="18" charset="0"/>
                      </a:endParaRPr>
                    </a:p>
                  </a:txBody>
                  <a:tcPr/>
                </a:tc>
                <a:tc>
                  <a:txBody>
                    <a:bodyPr/>
                    <a:lstStyle/>
                    <a:p>
                      <a:r>
                        <a:rPr lang="tr-TR" sz="2400" dirty="0" smtClean="0">
                          <a:latin typeface="Times New Roman" pitchFamily="18" charset="0"/>
                          <a:cs typeface="Times New Roman" pitchFamily="18" charset="0"/>
                        </a:rPr>
                        <a:t>3</a:t>
                      </a:r>
                      <a:endParaRPr lang="tr-TR" sz="2400" dirty="0">
                        <a:latin typeface="Times New Roman" pitchFamily="18" charset="0"/>
                        <a:cs typeface="Times New Roman" pitchFamily="18" charset="0"/>
                      </a:endParaRPr>
                    </a:p>
                  </a:txBody>
                  <a:tcPr/>
                </a:tc>
                <a:tc>
                  <a:txBody>
                    <a:bodyPr/>
                    <a:lstStyle/>
                    <a:p>
                      <a:r>
                        <a:rPr lang="tr-TR" sz="2400" dirty="0" smtClean="0">
                          <a:latin typeface="Times New Roman" pitchFamily="18" charset="0"/>
                          <a:cs typeface="Times New Roman" pitchFamily="18" charset="0"/>
                        </a:rPr>
                        <a:t>0</a:t>
                      </a:r>
                      <a:endParaRPr lang="tr-TR" sz="2400" dirty="0">
                        <a:latin typeface="Times New Roman" pitchFamily="18" charset="0"/>
                        <a:cs typeface="Times New Roman" pitchFamily="18" charset="0"/>
                      </a:endParaRPr>
                    </a:p>
                  </a:txBody>
                  <a:tcPr/>
                </a:tc>
                <a:tc>
                  <a:txBody>
                    <a:bodyPr/>
                    <a:lstStyle/>
                    <a:p>
                      <a:r>
                        <a:rPr lang="tr-TR" sz="2400" dirty="0" smtClean="0">
                          <a:latin typeface="Times New Roman" pitchFamily="18" charset="0"/>
                          <a:cs typeface="Times New Roman" pitchFamily="18" charset="0"/>
                        </a:rPr>
                        <a:t>4</a:t>
                      </a:r>
                      <a:endParaRPr lang="tr-TR" sz="2400" dirty="0">
                        <a:latin typeface="Times New Roman" pitchFamily="18" charset="0"/>
                        <a:cs typeface="Times New Roman" pitchFamily="18" charset="0"/>
                      </a:endParaRPr>
                    </a:p>
                  </a:txBody>
                  <a:tcPr/>
                </a:tc>
              </a:tr>
              <a:tr h="478164">
                <a:tc>
                  <a:txBody>
                    <a:bodyPr/>
                    <a:lstStyle/>
                    <a:p>
                      <a:r>
                        <a:rPr lang="tr-TR" sz="2400" dirty="0" smtClean="0">
                          <a:latin typeface="Times New Roman" pitchFamily="18" charset="0"/>
                          <a:cs typeface="Times New Roman" pitchFamily="18" charset="0"/>
                        </a:rPr>
                        <a:t>Kendi imal etme</a:t>
                      </a:r>
                      <a:endParaRPr lang="tr-TR" sz="2400" dirty="0">
                        <a:latin typeface="Times New Roman" pitchFamily="18" charset="0"/>
                        <a:cs typeface="Times New Roman" pitchFamily="18" charset="0"/>
                      </a:endParaRPr>
                    </a:p>
                  </a:txBody>
                  <a:tcPr/>
                </a:tc>
                <a:tc>
                  <a:txBody>
                    <a:bodyPr/>
                    <a:lstStyle/>
                    <a:p>
                      <a:r>
                        <a:rPr lang="tr-TR" sz="2400" dirty="0" smtClean="0">
                          <a:latin typeface="Times New Roman" pitchFamily="18" charset="0"/>
                          <a:cs typeface="Times New Roman" pitchFamily="18" charset="0"/>
                        </a:rPr>
                        <a:t>1</a:t>
                      </a:r>
                      <a:endParaRPr lang="tr-TR" sz="2400" dirty="0">
                        <a:latin typeface="Times New Roman" pitchFamily="18" charset="0"/>
                        <a:cs typeface="Times New Roman" pitchFamily="18" charset="0"/>
                      </a:endParaRPr>
                    </a:p>
                  </a:txBody>
                  <a:tcPr/>
                </a:tc>
                <a:tc>
                  <a:txBody>
                    <a:bodyPr/>
                    <a:lstStyle/>
                    <a:p>
                      <a:r>
                        <a:rPr lang="tr-TR" sz="2400" dirty="0" smtClean="0">
                          <a:latin typeface="Times New Roman" pitchFamily="18" charset="0"/>
                          <a:cs typeface="Times New Roman" pitchFamily="18" charset="0"/>
                        </a:rPr>
                        <a:t>4</a:t>
                      </a:r>
                      <a:endParaRPr lang="tr-TR" sz="2400" dirty="0">
                        <a:latin typeface="Times New Roman" pitchFamily="18" charset="0"/>
                        <a:cs typeface="Times New Roman" pitchFamily="18" charset="0"/>
                      </a:endParaRPr>
                    </a:p>
                  </a:txBody>
                  <a:tcPr/>
                </a:tc>
                <a:tc>
                  <a:txBody>
                    <a:bodyPr/>
                    <a:lstStyle/>
                    <a:p>
                      <a:r>
                        <a:rPr lang="tr-TR" sz="2400" dirty="0" smtClean="0">
                          <a:latin typeface="Times New Roman" pitchFamily="18" charset="0"/>
                          <a:cs typeface="Times New Roman" pitchFamily="18" charset="0"/>
                        </a:rPr>
                        <a:t>1</a:t>
                      </a:r>
                      <a:endParaRPr lang="tr-TR" sz="2400" dirty="0">
                        <a:latin typeface="Times New Roman" pitchFamily="18" charset="0"/>
                        <a:cs typeface="Times New Roman" pitchFamily="18" charset="0"/>
                      </a:endParaRPr>
                    </a:p>
                  </a:txBody>
                  <a:tcPr/>
                </a:tc>
                <a:tc>
                  <a:txBody>
                    <a:bodyPr/>
                    <a:lstStyle/>
                    <a:p>
                      <a:r>
                        <a:rPr lang="tr-TR" sz="2400" dirty="0" smtClean="0">
                          <a:latin typeface="Times New Roman" pitchFamily="18" charset="0"/>
                          <a:cs typeface="Times New Roman" pitchFamily="18" charset="0"/>
                        </a:rPr>
                        <a:t>6</a:t>
                      </a:r>
                      <a:endParaRPr lang="tr-TR" sz="2400" dirty="0">
                        <a:latin typeface="Times New Roman" pitchFamily="18" charset="0"/>
                        <a:cs typeface="Times New Roman" pitchFamily="18" charset="0"/>
                      </a:endParaRPr>
                    </a:p>
                  </a:txBody>
                  <a:tcPr/>
                </a:tc>
              </a:tr>
              <a:tr h="478164">
                <a:tc>
                  <a:txBody>
                    <a:bodyPr/>
                    <a:lstStyle/>
                    <a:p>
                      <a:r>
                        <a:rPr lang="tr-TR" sz="2400" dirty="0" smtClean="0">
                          <a:latin typeface="Times New Roman" pitchFamily="18" charset="0"/>
                          <a:cs typeface="Times New Roman" pitchFamily="18" charset="0"/>
                        </a:rPr>
                        <a:t>Tabi kaynaklardan</a:t>
                      </a:r>
                      <a:endParaRPr lang="tr-TR" sz="2400" dirty="0">
                        <a:latin typeface="Times New Roman" pitchFamily="18" charset="0"/>
                        <a:cs typeface="Times New Roman" pitchFamily="18" charset="0"/>
                      </a:endParaRPr>
                    </a:p>
                  </a:txBody>
                  <a:tcPr/>
                </a:tc>
                <a:tc>
                  <a:txBody>
                    <a:bodyPr/>
                    <a:lstStyle/>
                    <a:p>
                      <a:r>
                        <a:rPr lang="tr-TR" sz="2400" dirty="0" smtClean="0">
                          <a:latin typeface="Times New Roman" pitchFamily="18" charset="0"/>
                          <a:cs typeface="Times New Roman" pitchFamily="18" charset="0"/>
                        </a:rPr>
                        <a:t>2</a:t>
                      </a:r>
                      <a:endParaRPr lang="tr-TR" sz="2400" dirty="0">
                        <a:latin typeface="Times New Roman" pitchFamily="18" charset="0"/>
                        <a:cs typeface="Times New Roman" pitchFamily="18" charset="0"/>
                      </a:endParaRPr>
                    </a:p>
                  </a:txBody>
                  <a:tcPr/>
                </a:tc>
                <a:tc>
                  <a:txBody>
                    <a:bodyPr/>
                    <a:lstStyle/>
                    <a:p>
                      <a:r>
                        <a:rPr lang="tr-TR" sz="2400" dirty="0" smtClean="0">
                          <a:latin typeface="Times New Roman" pitchFamily="18" charset="0"/>
                          <a:cs typeface="Times New Roman" pitchFamily="18" charset="0"/>
                        </a:rPr>
                        <a:t>4</a:t>
                      </a:r>
                      <a:endParaRPr lang="tr-TR" sz="2400" dirty="0">
                        <a:latin typeface="Times New Roman" pitchFamily="18" charset="0"/>
                        <a:cs typeface="Times New Roman" pitchFamily="18" charset="0"/>
                      </a:endParaRPr>
                    </a:p>
                  </a:txBody>
                  <a:tcPr/>
                </a:tc>
                <a:tc>
                  <a:txBody>
                    <a:bodyPr/>
                    <a:lstStyle/>
                    <a:p>
                      <a:r>
                        <a:rPr lang="tr-TR" sz="2400" dirty="0" smtClean="0">
                          <a:latin typeface="Times New Roman" pitchFamily="18" charset="0"/>
                          <a:cs typeface="Times New Roman" pitchFamily="18" charset="0"/>
                        </a:rPr>
                        <a:t>0</a:t>
                      </a:r>
                      <a:endParaRPr lang="tr-TR" sz="2400" dirty="0">
                        <a:latin typeface="Times New Roman" pitchFamily="18" charset="0"/>
                        <a:cs typeface="Times New Roman" pitchFamily="18" charset="0"/>
                      </a:endParaRPr>
                    </a:p>
                  </a:txBody>
                  <a:tcPr/>
                </a:tc>
                <a:tc>
                  <a:txBody>
                    <a:bodyPr/>
                    <a:lstStyle/>
                    <a:p>
                      <a:r>
                        <a:rPr lang="tr-TR" sz="2400" dirty="0" smtClean="0">
                          <a:latin typeface="Times New Roman" pitchFamily="18" charset="0"/>
                          <a:cs typeface="Times New Roman" pitchFamily="18" charset="0"/>
                        </a:rPr>
                        <a:t>6</a:t>
                      </a:r>
                      <a:endParaRPr lang="tr-TR" sz="2400" dirty="0">
                        <a:latin typeface="Times New Roman" pitchFamily="18" charset="0"/>
                        <a:cs typeface="Times New Roman" pitchFamily="18" charset="0"/>
                      </a:endParaRPr>
                    </a:p>
                  </a:txBody>
                  <a:tcPr/>
                </a:tc>
              </a:tr>
              <a:tr h="478164">
                <a:tc>
                  <a:txBody>
                    <a:bodyPr/>
                    <a:lstStyle/>
                    <a:p>
                      <a:r>
                        <a:rPr lang="tr-TR" sz="2400" dirty="0" smtClean="0">
                          <a:latin typeface="Times New Roman" pitchFamily="18" charset="0"/>
                          <a:cs typeface="Times New Roman" pitchFamily="18" charset="0"/>
                        </a:rPr>
                        <a:t>Toplam olay</a:t>
                      </a:r>
                      <a:endParaRPr lang="tr-TR" sz="2400" dirty="0">
                        <a:latin typeface="Times New Roman" pitchFamily="18" charset="0"/>
                        <a:cs typeface="Times New Roman" pitchFamily="18" charset="0"/>
                      </a:endParaRPr>
                    </a:p>
                  </a:txBody>
                  <a:tcPr/>
                </a:tc>
                <a:tc>
                  <a:txBody>
                    <a:bodyPr/>
                    <a:lstStyle/>
                    <a:p>
                      <a:r>
                        <a:rPr lang="tr-TR" sz="2400" dirty="0" smtClean="0">
                          <a:latin typeface="Times New Roman" pitchFamily="18" charset="0"/>
                          <a:cs typeface="Times New Roman" pitchFamily="18" charset="0"/>
                        </a:rPr>
                        <a:t>8</a:t>
                      </a:r>
                      <a:endParaRPr lang="tr-TR" sz="2400" dirty="0">
                        <a:latin typeface="Times New Roman" pitchFamily="18" charset="0"/>
                        <a:cs typeface="Times New Roman" pitchFamily="18" charset="0"/>
                      </a:endParaRPr>
                    </a:p>
                  </a:txBody>
                  <a:tcPr/>
                </a:tc>
                <a:tc>
                  <a:txBody>
                    <a:bodyPr/>
                    <a:lstStyle/>
                    <a:p>
                      <a:r>
                        <a:rPr lang="tr-TR" sz="2400" dirty="0" smtClean="0">
                          <a:latin typeface="Times New Roman" pitchFamily="18" charset="0"/>
                          <a:cs typeface="Times New Roman" pitchFamily="18" charset="0"/>
                        </a:rPr>
                        <a:t>23</a:t>
                      </a:r>
                      <a:endParaRPr lang="tr-TR" sz="2400" dirty="0">
                        <a:latin typeface="Times New Roman" pitchFamily="18" charset="0"/>
                        <a:cs typeface="Times New Roman" pitchFamily="18" charset="0"/>
                      </a:endParaRPr>
                    </a:p>
                  </a:txBody>
                  <a:tcPr/>
                </a:tc>
                <a:tc>
                  <a:txBody>
                    <a:bodyPr/>
                    <a:lstStyle/>
                    <a:p>
                      <a:r>
                        <a:rPr lang="tr-TR" sz="2400" dirty="0" smtClean="0">
                          <a:latin typeface="Times New Roman" pitchFamily="18" charset="0"/>
                          <a:cs typeface="Times New Roman" pitchFamily="18" charset="0"/>
                        </a:rPr>
                        <a:t>2</a:t>
                      </a:r>
                      <a:endParaRPr lang="tr-TR" sz="2400" dirty="0">
                        <a:latin typeface="Times New Roman" pitchFamily="18" charset="0"/>
                        <a:cs typeface="Times New Roman" pitchFamily="18" charset="0"/>
                      </a:endParaRPr>
                    </a:p>
                  </a:txBody>
                  <a:tcPr/>
                </a:tc>
                <a:tc>
                  <a:txBody>
                    <a:bodyPr/>
                    <a:lstStyle/>
                    <a:p>
                      <a:r>
                        <a:rPr lang="tr-TR" sz="2400" dirty="0" smtClean="0">
                          <a:latin typeface="Times New Roman" pitchFamily="18" charset="0"/>
                          <a:cs typeface="Times New Roman" pitchFamily="18" charset="0"/>
                        </a:rPr>
                        <a:t>33</a:t>
                      </a:r>
                      <a:endParaRPr lang="tr-TR" sz="2400" dirty="0">
                        <a:latin typeface="Times New Roman" pitchFamily="18" charset="0"/>
                        <a:cs typeface="Times New Roman" pitchFamily="18" charset="0"/>
                      </a:endParaRPr>
                    </a:p>
                  </a:txBody>
                  <a:tcPr/>
                </a:tc>
              </a:tr>
              <a:tr h="478164">
                <a:tc>
                  <a:txBody>
                    <a:bodyPr/>
                    <a:lstStyle/>
                    <a:p>
                      <a:r>
                        <a:rPr lang="tr-TR" sz="2400" dirty="0" smtClean="0">
                          <a:solidFill>
                            <a:srgbClr val="FF0000"/>
                          </a:solidFill>
                          <a:latin typeface="Times New Roman" pitchFamily="18" charset="0"/>
                          <a:cs typeface="Times New Roman" pitchFamily="18" charset="0"/>
                        </a:rPr>
                        <a:t>Ajan tipi</a:t>
                      </a:r>
                      <a:endParaRPr lang="tr-TR" sz="2400" dirty="0">
                        <a:solidFill>
                          <a:srgbClr val="FF0000"/>
                        </a:solidFill>
                        <a:latin typeface="Times New Roman" pitchFamily="18" charset="0"/>
                        <a:cs typeface="Times New Roman" pitchFamily="18" charset="0"/>
                      </a:endParaRPr>
                    </a:p>
                  </a:txBody>
                  <a:tcPr/>
                </a:tc>
                <a:tc>
                  <a:txBody>
                    <a:bodyPr/>
                    <a:lstStyle/>
                    <a:p>
                      <a:r>
                        <a:rPr lang="tr-TR" sz="1800" b="1" dirty="0" smtClean="0">
                          <a:solidFill>
                            <a:srgbClr val="FF0000"/>
                          </a:solidFill>
                          <a:latin typeface="Times New Roman" pitchFamily="18" charset="0"/>
                          <a:cs typeface="Times New Roman" pitchFamily="18" charset="0"/>
                        </a:rPr>
                        <a:t>Terörist amaçlı</a:t>
                      </a:r>
                      <a:endParaRPr lang="tr-TR" sz="1800" b="1" dirty="0">
                        <a:solidFill>
                          <a:srgbClr val="FF0000"/>
                        </a:solidFill>
                        <a:latin typeface="Times New Roman" pitchFamily="18" charset="0"/>
                        <a:cs typeface="Times New Roman" pitchFamily="18" charset="0"/>
                      </a:endParaRPr>
                    </a:p>
                  </a:txBody>
                  <a:tcPr/>
                </a:tc>
                <a:tc>
                  <a:txBody>
                    <a:bodyPr/>
                    <a:lstStyle/>
                    <a:p>
                      <a:r>
                        <a:rPr lang="tr-TR" sz="1800" b="1" dirty="0" err="1" smtClean="0">
                          <a:solidFill>
                            <a:srgbClr val="FF0000"/>
                          </a:solidFill>
                          <a:latin typeface="Times New Roman" pitchFamily="18" charset="0"/>
                          <a:cs typeface="Times New Roman" pitchFamily="18" charset="0"/>
                        </a:rPr>
                        <a:t>Kriminal</a:t>
                      </a:r>
                      <a:r>
                        <a:rPr lang="tr-TR" sz="1800" b="1" dirty="0" smtClean="0">
                          <a:solidFill>
                            <a:srgbClr val="FF0000"/>
                          </a:solidFill>
                          <a:latin typeface="Times New Roman" pitchFamily="18" charset="0"/>
                          <a:cs typeface="Times New Roman" pitchFamily="18" charset="0"/>
                        </a:rPr>
                        <a:t> amaçlı</a:t>
                      </a:r>
                      <a:endParaRPr lang="tr-TR" sz="1800" b="1" dirty="0">
                        <a:solidFill>
                          <a:srgbClr val="FF0000"/>
                        </a:solidFill>
                        <a:latin typeface="Times New Roman" pitchFamily="18" charset="0"/>
                        <a:cs typeface="Times New Roman" pitchFamily="18" charset="0"/>
                      </a:endParaRPr>
                    </a:p>
                  </a:txBody>
                  <a:tcPr/>
                </a:tc>
                <a:tc>
                  <a:txBody>
                    <a:bodyPr/>
                    <a:lstStyle/>
                    <a:p>
                      <a:r>
                        <a:rPr lang="tr-TR" sz="1800" b="1" dirty="0" smtClean="0">
                          <a:solidFill>
                            <a:srgbClr val="FF0000"/>
                          </a:solidFill>
                          <a:latin typeface="Times New Roman" pitchFamily="18" charset="0"/>
                          <a:cs typeface="Times New Roman" pitchFamily="18" charset="0"/>
                        </a:rPr>
                        <a:t>Diğer/ Bilinmeyen</a:t>
                      </a:r>
                      <a:endParaRPr lang="tr-TR" sz="1800" b="1" dirty="0">
                        <a:solidFill>
                          <a:srgbClr val="FF0000"/>
                        </a:solidFill>
                        <a:latin typeface="Times New Roman" pitchFamily="18" charset="0"/>
                        <a:cs typeface="Times New Roman" pitchFamily="18" charset="0"/>
                      </a:endParaRPr>
                    </a:p>
                  </a:txBody>
                  <a:tcPr/>
                </a:tc>
                <a:tc>
                  <a:txBody>
                    <a:bodyPr/>
                    <a:lstStyle/>
                    <a:p>
                      <a:r>
                        <a:rPr lang="tr-TR" sz="2000" dirty="0" smtClean="0">
                          <a:solidFill>
                            <a:srgbClr val="FF0000"/>
                          </a:solidFill>
                          <a:latin typeface="Times New Roman" pitchFamily="18" charset="0"/>
                          <a:cs typeface="Times New Roman" pitchFamily="18" charset="0"/>
                        </a:rPr>
                        <a:t>Toplam vaka</a:t>
                      </a:r>
                      <a:endParaRPr lang="tr-TR" sz="2000" dirty="0">
                        <a:solidFill>
                          <a:srgbClr val="FF0000"/>
                        </a:solidFill>
                        <a:latin typeface="Times New Roman" pitchFamily="18" charset="0"/>
                        <a:cs typeface="Times New Roman" pitchFamily="18" charset="0"/>
                      </a:endParaRPr>
                    </a:p>
                  </a:txBody>
                  <a:tcPr/>
                </a:tc>
              </a:tr>
              <a:tr h="478164">
                <a:tc>
                  <a:txBody>
                    <a:bodyPr/>
                    <a:lstStyle/>
                    <a:p>
                      <a:r>
                        <a:rPr lang="tr-TR" sz="2400" dirty="0" smtClean="0">
                          <a:latin typeface="Times New Roman" pitchFamily="18" charset="0"/>
                          <a:cs typeface="Times New Roman" pitchFamily="18" charset="0"/>
                        </a:rPr>
                        <a:t>Patojen</a:t>
                      </a:r>
                      <a:endParaRPr lang="tr-TR" sz="2400" dirty="0">
                        <a:latin typeface="Times New Roman" pitchFamily="18" charset="0"/>
                        <a:cs typeface="Times New Roman" pitchFamily="18" charset="0"/>
                      </a:endParaRPr>
                    </a:p>
                  </a:txBody>
                  <a:tcPr/>
                </a:tc>
                <a:tc>
                  <a:txBody>
                    <a:bodyPr/>
                    <a:lstStyle/>
                    <a:p>
                      <a:r>
                        <a:rPr lang="tr-TR" sz="2400" dirty="0" smtClean="0">
                          <a:latin typeface="Times New Roman" pitchFamily="18" charset="0"/>
                          <a:cs typeface="Times New Roman" pitchFamily="18" charset="0"/>
                        </a:rPr>
                        <a:t>15</a:t>
                      </a:r>
                      <a:endParaRPr lang="tr-TR" sz="2400" dirty="0">
                        <a:latin typeface="Times New Roman" pitchFamily="18" charset="0"/>
                        <a:cs typeface="Times New Roman" pitchFamily="18" charset="0"/>
                      </a:endParaRPr>
                    </a:p>
                  </a:txBody>
                  <a:tcPr/>
                </a:tc>
                <a:tc>
                  <a:txBody>
                    <a:bodyPr/>
                    <a:lstStyle/>
                    <a:p>
                      <a:r>
                        <a:rPr lang="tr-TR" sz="2400" dirty="0" smtClean="0">
                          <a:latin typeface="Times New Roman" pitchFamily="18" charset="0"/>
                          <a:cs typeface="Times New Roman" pitchFamily="18" charset="0"/>
                        </a:rPr>
                        <a:t>38</a:t>
                      </a:r>
                      <a:endParaRPr lang="tr-TR" sz="2400" dirty="0">
                        <a:latin typeface="Times New Roman" pitchFamily="18" charset="0"/>
                        <a:cs typeface="Times New Roman" pitchFamily="18" charset="0"/>
                      </a:endParaRPr>
                    </a:p>
                  </a:txBody>
                  <a:tcPr/>
                </a:tc>
                <a:tc>
                  <a:txBody>
                    <a:bodyPr/>
                    <a:lstStyle/>
                    <a:p>
                      <a:r>
                        <a:rPr lang="tr-TR" sz="2400" dirty="0" smtClean="0">
                          <a:latin typeface="Times New Roman" pitchFamily="18" charset="0"/>
                          <a:cs typeface="Times New Roman" pitchFamily="18" charset="0"/>
                        </a:rPr>
                        <a:t>83</a:t>
                      </a:r>
                      <a:endParaRPr lang="tr-TR" sz="2400" dirty="0">
                        <a:latin typeface="Times New Roman" pitchFamily="18" charset="0"/>
                        <a:cs typeface="Times New Roman" pitchFamily="18" charset="0"/>
                      </a:endParaRPr>
                    </a:p>
                  </a:txBody>
                  <a:tcPr/>
                </a:tc>
                <a:tc>
                  <a:txBody>
                    <a:bodyPr/>
                    <a:lstStyle/>
                    <a:p>
                      <a:r>
                        <a:rPr lang="tr-TR" sz="2400" dirty="0" smtClean="0">
                          <a:latin typeface="Times New Roman" pitchFamily="18" charset="0"/>
                          <a:cs typeface="Times New Roman" pitchFamily="18" charset="0"/>
                        </a:rPr>
                        <a:t>136</a:t>
                      </a:r>
                      <a:endParaRPr lang="tr-TR" sz="2400" dirty="0">
                        <a:latin typeface="Times New Roman" pitchFamily="18" charset="0"/>
                        <a:cs typeface="Times New Roman" pitchFamily="18" charset="0"/>
                      </a:endParaRPr>
                    </a:p>
                  </a:txBody>
                  <a:tcPr/>
                </a:tc>
              </a:tr>
              <a:tr h="478164">
                <a:tc>
                  <a:txBody>
                    <a:bodyPr/>
                    <a:lstStyle/>
                    <a:p>
                      <a:r>
                        <a:rPr lang="tr-TR" sz="2400" dirty="0" smtClean="0">
                          <a:latin typeface="Times New Roman" pitchFamily="18" charset="0"/>
                          <a:cs typeface="Times New Roman" pitchFamily="18" charset="0"/>
                        </a:rPr>
                        <a:t>Toksin</a:t>
                      </a:r>
                      <a:endParaRPr lang="tr-TR" sz="2400" dirty="0">
                        <a:latin typeface="Times New Roman" pitchFamily="18" charset="0"/>
                        <a:cs typeface="Times New Roman" pitchFamily="18" charset="0"/>
                      </a:endParaRPr>
                    </a:p>
                  </a:txBody>
                  <a:tcPr/>
                </a:tc>
                <a:tc>
                  <a:txBody>
                    <a:bodyPr/>
                    <a:lstStyle/>
                    <a:p>
                      <a:r>
                        <a:rPr lang="tr-TR" sz="2400" dirty="0" smtClean="0">
                          <a:latin typeface="Times New Roman" pitchFamily="18" charset="0"/>
                          <a:cs typeface="Times New Roman" pitchFamily="18" charset="0"/>
                        </a:rPr>
                        <a:t>9</a:t>
                      </a:r>
                      <a:endParaRPr lang="tr-TR" sz="2400" dirty="0">
                        <a:latin typeface="Times New Roman" pitchFamily="18" charset="0"/>
                        <a:cs typeface="Times New Roman" pitchFamily="18" charset="0"/>
                      </a:endParaRPr>
                    </a:p>
                  </a:txBody>
                  <a:tcPr/>
                </a:tc>
                <a:tc>
                  <a:txBody>
                    <a:bodyPr/>
                    <a:lstStyle/>
                    <a:p>
                      <a:r>
                        <a:rPr lang="tr-TR" sz="2400" dirty="0" smtClean="0">
                          <a:latin typeface="Times New Roman" pitchFamily="18" charset="0"/>
                          <a:cs typeface="Times New Roman" pitchFamily="18" charset="0"/>
                        </a:rPr>
                        <a:t>15</a:t>
                      </a:r>
                      <a:endParaRPr lang="tr-TR" sz="2400" dirty="0">
                        <a:latin typeface="Times New Roman" pitchFamily="18" charset="0"/>
                        <a:cs typeface="Times New Roman" pitchFamily="18" charset="0"/>
                      </a:endParaRPr>
                    </a:p>
                  </a:txBody>
                  <a:tcPr/>
                </a:tc>
                <a:tc>
                  <a:txBody>
                    <a:bodyPr/>
                    <a:lstStyle/>
                    <a:p>
                      <a:r>
                        <a:rPr lang="tr-TR" sz="2400" dirty="0" smtClean="0">
                          <a:latin typeface="Times New Roman" pitchFamily="18" charset="0"/>
                          <a:cs typeface="Times New Roman" pitchFamily="18" charset="0"/>
                        </a:rPr>
                        <a:t>2</a:t>
                      </a:r>
                      <a:endParaRPr lang="tr-TR" sz="2400" dirty="0">
                        <a:latin typeface="Times New Roman" pitchFamily="18" charset="0"/>
                        <a:cs typeface="Times New Roman" pitchFamily="18" charset="0"/>
                      </a:endParaRPr>
                    </a:p>
                  </a:txBody>
                  <a:tcPr/>
                </a:tc>
                <a:tc>
                  <a:txBody>
                    <a:bodyPr/>
                    <a:lstStyle/>
                    <a:p>
                      <a:r>
                        <a:rPr lang="tr-TR" sz="2400" dirty="0" smtClean="0">
                          <a:latin typeface="Times New Roman" pitchFamily="18" charset="0"/>
                          <a:cs typeface="Times New Roman" pitchFamily="18" charset="0"/>
                        </a:rPr>
                        <a:t>26</a:t>
                      </a:r>
                      <a:endParaRPr lang="tr-TR" sz="2400" dirty="0">
                        <a:latin typeface="Times New Roman" pitchFamily="18" charset="0"/>
                        <a:cs typeface="Times New Roman" pitchFamily="18" charset="0"/>
                      </a:endParaRPr>
                    </a:p>
                  </a:txBody>
                  <a:tcPr/>
                </a:tc>
              </a:tr>
              <a:tr h="478164">
                <a:tc>
                  <a:txBody>
                    <a:bodyPr/>
                    <a:lstStyle/>
                    <a:p>
                      <a:r>
                        <a:rPr lang="tr-TR" sz="2400" dirty="0" smtClean="0">
                          <a:latin typeface="Times New Roman" pitchFamily="18" charset="0"/>
                          <a:cs typeface="Times New Roman" pitchFamily="18" charset="0"/>
                        </a:rPr>
                        <a:t>Bilinmeyen</a:t>
                      </a:r>
                      <a:endParaRPr lang="tr-TR" sz="2400" dirty="0">
                        <a:latin typeface="Times New Roman" pitchFamily="18" charset="0"/>
                        <a:cs typeface="Times New Roman" pitchFamily="18" charset="0"/>
                      </a:endParaRPr>
                    </a:p>
                  </a:txBody>
                  <a:tcPr/>
                </a:tc>
                <a:tc>
                  <a:txBody>
                    <a:bodyPr/>
                    <a:lstStyle/>
                    <a:p>
                      <a:r>
                        <a:rPr lang="tr-TR" sz="2400" dirty="0" smtClean="0">
                          <a:latin typeface="Times New Roman" pitchFamily="18" charset="0"/>
                          <a:cs typeface="Times New Roman" pitchFamily="18" charset="0"/>
                        </a:rPr>
                        <a:t>4</a:t>
                      </a:r>
                      <a:endParaRPr lang="tr-TR" sz="2400" dirty="0">
                        <a:latin typeface="Times New Roman" pitchFamily="18" charset="0"/>
                        <a:cs typeface="Times New Roman" pitchFamily="18" charset="0"/>
                      </a:endParaRPr>
                    </a:p>
                  </a:txBody>
                  <a:tcPr/>
                </a:tc>
                <a:tc>
                  <a:txBody>
                    <a:bodyPr/>
                    <a:lstStyle/>
                    <a:p>
                      <a:r>
                        <a:rPr lang="tr-TR" sz="2400" dirty="0" smtClean="0">
                          <a:latin typeface="Times New Roman" pitchFamily="18" charset="0"/>
                          <a:cs typeface="Times New Roman" pitchFamily="18" charset="0"/>
                        </a:rPr>
                        <a:t>1</a:t>
                      </a:r>
                      <a:endParaRPr lang="tr-TR" sz="2400" dirty="0">
                        <a:latin typeface="Times New Roman" pitchFamily="18" charset="0"/>
                        <a:cs typeface="Times New Roman" pitchFamily="18" charset="0"/>
                      </a:endParaRPr>
                    </a:p>
                  </a:txBody>
                  <a:tcPr/>
                </a:tc>
                <a:tc>
                  <a:txBody>
                    <a:bodyPr/>
                    <a:lstStyle/>
                    <a:p>
                      <a:r>
                        <a:rPr lang="tr-TR" sz="2400" dirty="0" smtClean="0">
                          <a:latin typeface="Times New Roman" pitchFamily="18" charset="0"/>
                          <a:cs typeface="Times New Roman" pitchFamily="18" charset="0"/>
                        </a:rPr>
                        <a:t>1</a:t>
                      </a:r>
                      <a:endParaRPr lang="tr-TR" sz="2400" dirty="0">
                        <a:latin typeface="Times New Roman" pitchFamily="18" charset="0"/>
                        <a:cs typeface="Times New Roman" pitchFamily="18" charset="0"/>
                      </a:endParaRPr>
                    </a:p>
                  </a:txBody>
                  <a:tcPr/>
                </a:tc>
                <a:tc>
                  <a:txBody>
                    <a:bodyPr/>
                    <a:lstStyle/>
                    <a:p>
                      <a:r>
                        <a:rPr lang="tr-TR" sz="2400" dirty="0" smtClean="0">
                          <a:latin typeface="Times New Roman" pitchFamily="18" charset="0"/>
                          <a:cs typeface="Times New Roman" pitchFamily="18" charset="0"/>
                        </a:rPr>
                        <a:t>6</a:t>
                      </a:r>
                      <a:endParaRPr lang="tr-TR" sz="2400" dirty="0">
                        <a:latin typeface="Times New Roman" pitchFamily="18" charset="0"/>
                        <a:cs typeface="Times New Roman" pitchFamily="18" charset="0"/>
                      </a:endParaRPr>
                    </a:p>
                  </a:txBody>
                  <a:tcPr/>
                </a:tc>
              </a:tr>
            </a:tbl>
          </a:graphicData>
        </a:graphic>
      </p:graphicFrame>
      <p:sp>
        <p:nvSpPr>
          <p:cNvPr id="4" name="3 Dikdörtgen"/>
          <p:cNvSpPr/>
          <p:nvPr/>
        </p:nvSpPr>
        <p:spPr>
          <a:xfrm>
            <a:off x="1043608" y="6237312"/>
            <a:ext cx="7560840" cy="369332"/>
          </a:xfrm>
          <a:prstGeom prst="rect">
            <a:avLst/>
          </a:prstGeom>
        </p:spPr>
        <p:txBody>
          <a:bodyPr wrap="square">
            <a:spAutoFit/>
          </a:bodyPr>
          <a:lstStyle/>
          <a:p>
            <a:r>
              <a:rPr lang="tr-TR" dirty="0" err="1" smtClean="0">
                <a:solidFill>
                  <a:srgbClr val="C00000"/>
                </a:solidFill>
                <a:latin typeface="Times New Roman" pitchFamily="18" charset="0"/>
                <a:cs typeface="Times New Roman" pitchFamily="18" charset="0"/>
              </a:rPr>
              <a:t>Carus</a:t>
            </a:r>
            <a:r>
              <a:rPr lang="tr-TR" dirty="0" smtClean="0">
                <a:solidFill>
                  <a:srgbClr val="C00000"/>
                </a:solidFill>
                <a:latin typeface="Times New Roman" pitchFamily="18" charset="0"/>
                <a:cs typeface="Times New Roman" pitchFamily="18" charset="0"/>
              </a:rPr>
              <a:t> WS. </a:t>
            </a:r>
            <a:r>
              <a:rPr lang="tr-TR" dirty="0" err="1" smtClean="0">
                <a:solidFill>
                  <a:srgbClr val="C00000"/>
                </a:solidFill>
                <a:latin typeface="Times New Roman" pitchFamily="18" charset="0"/>
                <a:cs typeface="Times New Roman" pitchFamily="18" charset="0"/>
              </a:rPr>
              <a:t>Bioterrorism</a:t>
            </a:r>
            <a:r>
              <a:rPr lang="tr-TR" dirty="0" smtClean="0">
                <a:solidFill>
                  <a:srgbClr val="C00000"/>
                </a:solidFill>
                <a:latin typeface="Times New Roman" pitchFamily="18" charset="0"/>
                <a:cs typeface="Times New Roman" pitchFamily="18" charset="0"/>
              </a:rPr>
              <a:t> </a:t>
            </a:r>
            <a:r>
              <a:rPr lang="tr-TR" dirty="0" err="1" smtClean="0">
                <a:solidFill>
                  <a:srgbClr val="C00000"/>
                </a:solidFill>
                <a:latin typeface="Times New Roman" pitchFamily="18" charset="0"/>
                <a:cs typeface="Times New Roman" pitchFamily="18" charset="0"/>
              </a:rPr>
              <a:t>and</a:t>
            </a:r>
            <a:r>
              <a:rPr lang="tr-TR" dirty="0" smtClean="0">
                <a:solidFill>
                  <a:srgbClr val="C00000"/>
                </a:solidFill>
                <a:latin typeface="Times New Roman" pitchFamily="18" charset="0"/>
                <a:cs typeface="Times New Roman" pitchFamily="18" charset="0"/>
              </a:rPr>
              <a:t> </a:t>
            </a:r>
            <a:r>
              <a:rPr lang="tr-TR" dirty="0" err="1" smtClean="0">
                <a:solidFill>
                  <a:srgbClr val="C00000"/>
                </a:solidFill>
                <a:latin typeface="Times New Roman" pitchFamily="18" charset="0"/>
                <a:cs typeface="Times New Roman" pitchFamily="18" charset="0"/>
              </a:rPr>
              <a:t>biocrime</a:t>
            </a:r>
            <a:r>
              <a:rPr lang="tr-TR" dirty="0" smtClean="0">
                <a:solidFill>
                  <a:srgbClr val="C00000"/>
                </a:solidFill>
                <a:latin typeface="Times New Roman" pitchFamily="18" charset="0"/>
                <a:cs typeface="Times New Roman" pitchFamily="18" charset="0"/>
              </a:rPr>
              <a:t>. https://fas.org/irp/threat/cbw/carus.pdf</a:t>
            </a:r>
            <a:r>
              <a:rPr lang="en-US" dirty="0" smtClean="0">
                <a:solidFill>
                  <a:srgbClr val="C00000"/>
                </a:solidFill>
                <a:latin typeface="Times New Roman" pitchFamily="18" charset="0"/>
                <a:cs typeface="Times New Roman" pitchFamily="18" charset="0"/>
              </a:rPr>
              <a:t> </a:t>
            </a:r>
            <a:endParaRPr lang="en-US" b="1" dirty="0">
              <a:solidFill>
                <a:srgbClr val="C00000"/>
              </a:solidFill>
              <a:latin typeface="Times New Roman" pitchFamily="18" charset="0"/>
              <a:cs typeface="Times New Roman" pitchFamily="18" charset="0"/>
            </a:endParaRPr>
          </a:p>
        </p:txBody>
      </p:sp>
      <p:sp>
        <p:nvSpPr>
          <p:cNvPr id="6" name="5 Slayt Numarası Yer Tutucusu"/>
          <p:cNvSpPr>
            <a:spLocks noGrp="1"/>
          </p:cNvSpPr>
          <p:nvPr>
            <p:ph type="sldNum" sz="quarter" idx="12"/>
          </p:nvPr>
        </p:nvSpPr>
        <p:spPr/>
        <p:txBody>
          <a:bodyPr/>
          <a:lstStyle/>
          <a:p>
            <a:fld id="{B1DEFA8C-F947-479F-BE07-76B6B3F80BF1}" type="slidenum">
              <a:rPr lang="tr-TR" smtClean="0"/>
              <a:pPr/>
              <a:t>11</a:t>
            </a:fld>
            <a:endParaRPr lang="tr-T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1 Tablo"/>
          <p:cNvGraphicFramePr>
            <a:graphicFrameLocks noGrp="1"/>
          </p:cNvGraphicFramePr>
          <p:nvPr/>
        </p:nvGraphicFramePr>
        <p:xfrm>
          <a:off x="251520" y="620689"/>
          <a:ext cx="8496945" cy="5934373"/>
        </p:xfrm>
        <a:graphic>
          <a:graphicData uri="http://schemas.openxmlformats.org/drawingml/2006/table">
            <a:tbl>
              <a:tblPr firstRow="1" bandRow="1">
                <a:tableStyleId>{5C22544A-7EE6-4342-B048-85BDC9FD1C3A}</a:tableStyleId>
              </a:tblPr>
              <a:tblGrid>
                <a:gridCol w="1440160"/>
                <a:gridCol w="3312368"/>
                <a:gridCol w="3744417"/>
              </a:tblGrid>
              <a:tr h="353430">
                <a:tc>
                  <a:txBody>
                    <a:bodyPr/>
                    <a:lstStyle/>
                    <a:p>
                      <a:endParaRPr lang="tr-TR" dirty="0"/>
                    </a:p>
                  </a:txBody>
                  <a:tcPr/>
                </a:tc>
                <a:tc>
                  <a:txBody>
                    <a:bodyPr/>
                    <a:lstStyle/>
                    <a:p>
                      <a:r>
                        <a:rPr lang="tr-TR" smtClean="0"/>
                        <a:t>Biyolojik silah ajanları</a:t>
                      </a:r>
                      <a:endParaRPr lang="tr-TR" dirty="0"/>
                    </a:p>
                  </a:txBody>
                  <a:tcPr/>
                </a:tc>
                <a:tc>
                  <a:txBody>
                    <a:bodyPr/>
                    <a:lstStyle/>
                    <a:p>
                      <a:r>
                        <a:rPr lang="tr-TR" dirty="0" err="1" smtClean="0"/>
                        <a:t>Biyoterör</a:t>
                      </a:r>
                      <a:r>
                        <a:rPr lang="tr-TR" dirty="0" smtClean="0"/>
                        <a:t>/</a:t>
                      </a:r>
                      <a:r>
                        <a:rPr lang="tr-TR" dirty="0" err="1" smtClean="0"/>
                        <a:t>biyosuç</a:t>
                      </a:r>
                      <a:r>
                        <a:rPr lang="tr-TR" dirty="0" smtClean="0"/>
                        <a:t> ile ilgili ajanlar</a:t>
                      </a:r>
                      <a:endParaRPr lang="tr-TR" dirty="0"/>
                    </a:p>
                  </a:txBody>
                  <a:tcPr/>
                </a:tc>
              </a:tr>
              <a:tr h="2916853">
                <a:tc>
                  <a:txBody>
                    <a:bodyPr/>
                    <a:lstStyle/>
                    <a:p>
                      <a:r>
                        <a:rPr lang="tr-TR" dirty="0" smtClean="0">
                          <a:latin typeface="Times New Roman" pitchFamily="18" charset="0"/>
                          <a:cs typeface="Times New Roman" pitchFamily="18" charset="0"/>
                        </a:rPr>
                        <a:t>Patojen</a:t>
                      </a:r>
                      <a:endParaRPr lang="tr-TR" dirty="0">
                        <a:latin typeface="Times New Roman" pitchFamily="18" charset="0"/>
                        <a:cs typeface="Times New Roman" pitchFamily="18" charset="0"/>
                      </a:endParaRPr>
                    </a:p>
                  </a:txBody>
                  <a:tcPr/>
                </a:tc>
                <a:tc>
                  <a:txBody>
                    <a:bodyPr/>
                    <a:lstStyle/>
                    <a:p>
                      <a:r>
                        <a:rPr lang="tr-TR" sz="1800" b="1" i="1" kern="1200" baseline="0" smtClean="0">
                          <a:solidFill>
                            <a:schemeClr val="dk1"/>
                          </a:solidFill>
                          <a:latin typeface="Times New Roman" pitchFamily="18" charset="0"/>
                          <a:ea typeface="+mn-ea"/>
                          <a:cs typeface="Times New Roman" pitchFamily="18" charset="0"/>
                        </a:rPr>
                        <a:t>Bacillus anthracis*</a:t>
                      </a:r>
                    </a:p>
                    <a:p>
                      <a:r>
                        <a:rPr lang="tr-TR" sz="1800" i="1" kern="1200" baseline="0" smtClean="0">
                          <a:solidFill>
                            <a:schemeClr val="dk1"/>
                          </a:solidFill>
                          <a:latin typeface="Times New Roman" pitchFamily="18" charset="0"/>
                          <a:ea typeface="+mn-ea"/>
                          <a:cs typeface="Times New Roman" pitchFamily="18" charset="0"/>
                        </a:rPr>
                        <a:t>Brucella suis</a:t>
                      </a:r>
                    </a:p>
                    <a:p>
                      <a:r>
                        <a:rPr lang="tr-TR" sz="1800" b="1" i="1" kern="1200" baseline="0" smtClean="0">
                          <a:solidFill>
                            <a:schemeClr val="dk1"/>
                          </a:solidFill>
                          <a:latin typeface="Times New Roman" pitchFamily="18" charset="0"/>
                          <a:ea typeface="+mn-ea"/>
                          <a:cs typeface="Times New Roman" pitchFamily="18" charset="0"/>
                        </a:rPr>
                        <a:t>Coxiella burnetii*</a:t>
                      </a:r>
                    </a:p>
                    <a:p>
                      <a:r>
                        <a:rPr lang="tr-TR" sz="1800" i="1" kern="1200" baseline="0" smtClean="0">
                          <a:solidFill>
                            <a:schemeClr val="dk1"/>
                          </a:solidFill>
                          <a:latin typeface="Times New Roman" pitchFamily="18" charset="0"/>
                          <a:ea typeface="+mn-ea"/>
                          <a:cs typeface="Times New Roman" pitchFamily="18" charset="0"/>
                        </a:rPr>
                        <a:t>Francisella tularensis</a:t>
                      </a:r>
                    </a:p>
                    <a:p>
                      <a:r>
                        <a:rPr lang="tr-TR" sz="1800" kern="1200" baseline="0" smtClean="0">
                          <a:solidFill>
                            <a:schemeClr val="dk1"/>
                          </a:solidFill>
                          <a:latin typeface="Times New Roman" pitchFamily="18" charset="0"/>
                          <a:ea typeface="+mn-ea"/>
                          <a:cs typeface="Times New Roman" pitchFamily="18" charset="0"/>
                        </a:rPr>
                        <a:t>Smallpox</a:t>
                      </a:r>
                    </a:p>
                    <a:p>
                      <a:r>
                        <a:rPr lang="tr-TR" sz="1800" kern="1200" baseline="0" smtClean="0">
                          <a:solidFill>
                            <a:schemeClr val="dk1"/>
                          </a:solidFill>
                          <a:latin typeface="Times New Roman" pitchFamily="18" charset="0"/>
                          <a:ea typeface="+mn-ea"/>
                          <a:cs typeface="Times New Roman" pitchFamily="18" charset="0"/>
                        </a:rPr>
                        <a:t>Viral encephalitides</a:t>
                      </a:r>
                    </a:p>
                    <a:p>
                      <a:r>
                        <a:rPr lang="tr-TR" sz="1800" b="1" kern="1200" baseline="0" smtClean="0">
                          <a:solidFill>
                            <a:schemeClr val="dk1"/>
                          </a:solidFill>
                          <a:latin typeface="Times New Roman" pitchFamily="18" charset="0"/>
                          <a:ea typeface="+mn-ea"/>
                          <a:cs typeface="Times New Roman" pitchFamily="18" charset="0"/>
                        </a:rPr>
                        <a:t>Viral hemorrhagic fevers*</a:t>
                      </a:r>
                    </a:p>
                    <a:p>
                      <a:r>
                        <a:rPr lang="tr-TR" sz="1800" b="1" i="1" kern="1200" baseline="0" smtClean="0">
                          <a:solidFill>
                            <a:schemeClr val="dk1"/>
                          </a:solidFill>
                          <a:latin typeface="Times New Roman" pitchFamily="18" charset="0"/>
                          <a:ea typeface="+mn-ea"/>
                          <a:cs typeface="Times New Roman" pitchFamily="18" charset="0"/>
                        </a:rPr>
                        <a:t>Yersinia pestis*</a:t>
                      </a:r>
                      <a:endParaRPr lang="tr-TR" dirty="0">
                        <a:latin typeface="Times New Roman" pitchFamily="18" charset="0"/>
                        <a:cs typeface="Times New Roman" pitchFamily="18" charset="0"/>
                      </a:endParaRPr>
                    </a:p>
                  </a:txBody>
                  <a:tcPr/>
                </a:tc>
                <a:tc>
                  <a:txBody>
                    <a:bodyPr/>
                    <a:lstStyle/>
                    <a:p>
                      <a:r>
                        <a:rPr lang="tr-TR" sz="1800" i="1" kern="1200" baseline="0" dirty="0" err="1" smtClean="0">
                          <a:solidFill>
                            <a:schemeClr val="dk1"/>
                          </a:solidFill>
                          <a:latin typeface="+mn-lt"/>
                          <a:ea typeface="+mn-ea"/>
                          <a:cs typeface="+mn-cs"/>
                        </a:rPr>
                        <a:t>Ascaris</a:t>
                      </a:r>
                      <a:r>
                        <a:rPr lang="tr-TR" sz="1800" i="1" kern="1200" baseline="0" dirty="0" smtClean="0">
                          <a:solidFill>
                            <a:schemeClr val="dk1"/>
                          </a:solidFill>
                          <a:latin typeface="+mn-lt"/>
                          <a:ea typeface="+mn-ea"/>
                          <a:cs typeface="+mn-cs"/>
                        </a:rPr>
                        <a:t>,  </a:t>
                      </a:r>
                      <a:r>
                        <a:rPr lang="tr-TR" sz="1800" b="1" i="1" kern="1200" baseline="0" dirty="0" err="1" smtClean="0">
                          <a:solidFill>
                            <a:schemeClr val="dk1"/>
                          </a:solidFill>
                          <a:latin typeface="+mn-lt"/>
                          <a:ea typeface="+mn-ea"/>
                          <a:cs typeface="+mn-cs"/>
                        </a:rPr>
                        <a:t>Bacillus</a:t>
                      </a:r>
                      <a:r>
                        <a:rPr lang="tr-TR" sz="1800" b="1" i="1" kern="1200" baseline="0" dirty="0" smtClean="0">
                          <a:solidFill>
                            <a:schemeClr val="dk1"/>
                          </a:solidFill>
                          <a:latin typeface="+mn-lt"/>
                          <a:ea typeface="+mn-ea"/>
                          <a:cs typeface="+mn-cs"/>
                        </a:rPr>
                        <a:t> </a:t>
                      </a:r>
                      <a:r>
                        <a:rPr lang="tr-TR" sz="1800" b="1" i="1" kern="1200" baseline="0" dirty="0" err="1" smtClean="0">
                          <a:solidFill>
                            <a:schemeClr val="dk1"/>
                          </a:solidFill>
                          <a:latin typeface="+mn-lt"/>
                          <a:ea typeface="+mn-ea"/>
                          <a:cs typeface="+mn-cs"/>
                        </a:rPr>
                        <a:t>anthracis</a:t>
                      </a:r>
                      <a:r>
                        <a:rPr lang="tr-TR" sz="1800" b="1" i="1" kern="1200" baseline="0" dirty="0" smtClean="0">
                          <a:solidFill>
                            <a:schemeClr val="dk1"/>
                          </a:solidFill>
                          <a:latin typeface="+mn-lt"/>
                          <a:ea typeface="+mn-ea"/>
                          <a:cs typeface="+mn-cs"/>
                        </a:rPr>
                        <a:t>* ,</a:t>
                      </a:r>
                      <a:r>
                        <a:rPr lang="tr-TR" sz="1800" b="1" i="1" kern="1200" baseline="0" dirty="0" err="1" smtClean="0">
                          <a:solidFill>
                            <a:schemeClr val="dk1"/>
                          </a:solidFill>
                          <a:latin typeface="+mn-lt"/>
                          <a:ea typeface="+mn-ea"/>
                          <a:cs typeface="+mn-cs"/>
                        </a:rPr>
                        <a:t>Coxiella</a:t>
                      </a:r>
                      <a:r>
                        <a:rPr lang="tr-TR" sz="1800" b="1" i="1" kern="1200" baseline="0" dirty="0" smtClean="0">
                          <a:solidFill>
                            <a:schemeClr val="dk1"/>
                          </a:solidFill>
                          <a:latin typeface="+mn-lt"/>
                          <a:ea typeface="+mn-ea"/>
                          <a:cs typeface="+mn-cs"/>
                        </a:rPr>
                        <a:t> </a:t>
                      </a:r>
                      <a:r>
                        <a:rPr lang="tr-TR" sz="1800" b="1" i="1" kern="1200" baseline="0" dirty="0" err="1" smtClean="0">
                          <a:solidFill>
                            <a:schemeClr val="dk1"/>
                          </a:solidFill>
                          <a:latin typeface="+mn-lt"/>
                          <a:ea typeface="+mn-ea"/>
                          <a:cs typeface="+mn-cs"/>
                        </a:rPr>
                        <a:t>burnetii</a:t>
                      </a:r>
                      <a:r>
                        <a:rPr lang="tr-TR" sz="1800" b="1" i="1" kern="1200" baseline="0" dirty="0" smtClean="0">
                          <a:solidFill>
                            <a:schemeClr val="dk1"/>
                          </a:solidFill>
                          <a:latin typeface="+mn-lt"/>
                          <a:ea typeface="+mn-ea"/>
                          <a:cs typeface="+mn-cs"/>
                        </a:rPr>
                        <a:t>*, </a:t>
                      </a:r>
                      <a:r>
                        <a:rPr lang="tr-TR" sz="1800" i="1" kern="1200" baseline="0" dirty="0" err="1" smtClean="0">
                          <a:solidFill>
                            <a:schemeClr val="dk1"/>
                          </a:solidFill>
                          <a:latin typeface="+mn-lt"/>
                          <a:ea typeface="+mn-ea"/>
                          <a:cs typeface="+mn-cs"/>
                        </a:rPr>
                        <a:t>Giardia</a:t>
                      </a:r>
                      <a:r>
                        <a:rPr lang="tr-TR" sz="1800" i="1" kern="1200" baseline="0" dirty="0" smtClean="0">
                          <a:solidFill>
                            <a:schemeClr val="dk1"/>
                          </a:solidFill>
                          <a:latin typeface="+mn-lt"/>
                          <a:ea typeface="+mn-ea"/>
                          <a:cs typeface="+mn-cs"/>
                        </a:rPr>
                        <a:t> </a:t>
                      </a:r>
                      <a:r>
                        <a:rPr lang="tr-TR" sz="1800" i="1" kern="1200" baseline="0" dirty="0" err="1" smtClean="0">
                          <a:solidFill>
                            <a:schemeClr val="dk1"/>
                          </a:solidFill>
                          <a:latin typeface="+mn-lt"/>
                          <a:ea typeface="+mn-ea"/>
                          <a:cs typeface="+mn-cs"/>
                        </a:rPr>
                        <a:t>lamblia</a:t>
                      </a:r>
                      <a:endParaRPr lang="tr-TR" sz="1800" i="1" kern="1200" baseline="0" dirty="0" smtClean="0">
                        <a:solidFill>
                          <a:schemeClr val="dk1"/>
                        </a:solidFill>
                        <a:latin typeface="+mn-lt"/>
                        <a:ea typeface="+mn-ea"/>
                        <a:cs typeface="+mn-cs"/>
                      </a:endParaRPr>
                    </a:p>
                    <a:p>
                      <a:r>
                        <a:rPr lang="tr-TR" sz="1800" kern="1200" baseline="0" dirty="0" smtClean="0">
                          <a:solidFill>
                            <a:schemeClr val="dk1"/>
                          </a:solidFill>
                          <a:latin typeface="+mn-lt"/>
                          <a:ea typeface="+mn-ea"/>
                          <a:cs typeface="+mn-cs"/>
                        </a:rPr>
                        <a:t>HIV, </a:t>
                      </a:r>
                      <a:r>
                        <a:rPr lang="tr-TR" sz="1800" i="1" kern="1200" baseline="0" dirty="0" err="1" smtClean="0">
                          <a:solidFill>
                            <a:schemeClr val="dk1"/>
                          </a:solidFill>
                          <a:latin typeface="+mn-lt"/>
                          <a:ea typeface="+mn-ea"/>
                          <a:cs typeface="+mn-cs"/>
                        </a:rPr>
                        <a:t>Rickettsia</a:t>
                      </a:r>
                      <a:r>
                        <a:rPr lang="tr-TR" sz="1800" i="1" kern="1200" baseline="0" dirty="0" smtClean="0">
                          <a:solidFill>
                            <a:schemeClr val="dk1"/>
                          </a:solidFill>
                          <a:latin typeface="+mn-lt"/>
                          <a:ea typeface="+mn-ea"/>
                          <a:cs typeface="+mn-cs"/>
                        </a:rPr>
                        <a:t> </a:t>
                      </a:r>
                      <a:r>
                        <a:rPr lang="tr-TR" sz="1800" i="1" kern="1200" baseline="0" dirty="0" err="1" smtClean="0">
                          <a:solidFill>
                            <a:schemeClr val="dk1"/>
                          </a:solidFill>
                          <a:latin typeface="+mn-lt"/>
                          <a:ea typeface="+mn-ea"/>
                          <a:cs typeface="+mn-cs"/>
                        </a:rPr>
                        <a:t>prowazekii</a:t>
                      </a:r>
                      <a:r>
                        <a:rPr lang="tr-TR" sz="1800" i="1" kern="1200" baseline="0" dirty="0" smtClean="0">
                          <a:solidFill>
                            <a:schemeClr val="dk1"/>
                          </a:solidFill>
                          <a:latin typeface="+mn-lt"/>
                          <a:ea typeface="+mn-ea"/>
                          <a:cs typeface="+mn-cs"/>
                        </a:rPr>
                        <a:t> (</a:t>
                      </a:r>
                      <a:r>
                        <a:rPr lang="tr-TR" sz="1800" i="1" kern="1200" baseline="0" dirty="0" err="1" smtClean="0">
                          <a:solidFill>
                            <a:schemeClr val="dk1"/>
                          </a:solidFill>
                          <a:latin typeface="+mn-lt"/>
                          <a:ea typeface="+mn-ea"/>
                          <a:cs typeface="+mn-cs"/>
                        </a:rPr>
                        <a:t>typhus</a:t>
                      </a:r>
                      <a:r>
                        <a:rPr lang="tr-TR" sz="1800" i="1" kern="1200" baseline="0" dirty="0" smtClean="0">
                          <a:solidFill>
                            <a:schemeClr val="dk1"/>
                          </a:solidFill>
                          <a:latin typeface="+mn-lt"/>
                          <a:ea typeface="+mn-ea"/>
                          <a:cs typeface="+mn-cs"/>
                        </a:rPr>
                        <a:t>)</a:t>
                      </a:r>
                    </a:p>
                    <a:p>
                      <a:r>
                        <a:rPr lang="tr-TR" sz="1800" i="1" kern="1200" baseline="0" dirty="0" smtClean="0">
                          <a:solidFill>
                            <a:schemeClr val="dk1"/>
                          </a:solidFill>
                          <a:latin typeface="+mn-lt"/>
                          <a:ea typeface="+mn-ea"/>
                          <a:cs typeface="+mn-cs"/>
                        </a:rPr>
                        <a:t>S.</a:t>
                      </a:r>
                      <a:r>
                        <a:rPr lang="tr-TR" sz="1800" i="1" kern="1200" baseline="0" dirty="0" err="1" smtClean="0">
                          <a:solidFill>
                            <a:schemeClr val="dk1"/>
                          </a:solidFill>
                          <a:latin typeface="+mn-lt"/>
                          <a:ea typeface="+mn-ea"/>
                          <a:cs typeface="+mn-cs"/>
                        </a:rPr>
                        <a:t>typhimurium</a:t>
                      </a:r>
                      <a:r>
                        <a:rPr lang="tr-TR" sz="1800" i="1" kern="1200" baseline="0" dirty="0" smtClean="0">
                          <a:solidFill>
                            <a:schemeClr val="dk1"/>
                          </a:solidFill>
                          <a:latin typeface="+mn-lt"/>
                          <a:ea typeface="+mn-ea"/>
                          <a:cs typeface="+mn-cs"/>
                        </a:rPr>
                        <a:t>, S. </a:t>
                      </a:r>
                      <a:r>
                        <a:rPr lang="tr-TR" sz="1800" i="1" kern="1200" baseline="0" dirty="0" err="1" smtClean="0">
                          <a:solidFill>
                            <a:schemeClr val="dk1"/>
                          </a:solidFill>
                          <a:latin typeface="+mn-lt"/>
                          <a:ea typeface="+mn-ea"/>
                          <a:cs typeface="+mn-cs"/>
                        </a:rPr>
                        <a:t>paratyphi</a:t>
                      </a:r>
                      <a:r>
                        <a:rPr lang="tr-TR" sz="1800" i="1" kern="1200" baseline="0" dirty="0" smtClean="0">
                          <a:solidFill>
                            <a:schemeClr val="dk1"/>
                          </a:solidFill>
                          <a:latin typeface="+mn-lt"/>
                          <a:ea typeface="+mn-ea"/>
                          <a:cs typeface="+mn-cs"/>
                        </a:rPr>
                        <a:t>, S. </a:t>
                      </a:r>
                      <a:r>
                        <a:rPr lang="tr-TR" sz="1800" i="1" kern="1200" baseline="0" dirty="0" err="1" smtClean="0">
                          <a:solidFill>
                            <a:schemeClr val="dk1"/>
                          </a:solidFill>
                          <a:latin typeface="+mn-lt"/>
                          <a:ea typeface="+mn-ea"/>
                          <a:cs typeface="+mn-cs"/>
                        </a:rPr>
                        <a:t>typhi</a:t>
                      </a:r>
                      <a:endParaRPr lang="tr-TR" sz="1800" i="1" kern="1200" baseline="0" dirty="0" smtClean="0">
                        <a:solidFill>
                          <a:schemeClr val="dk1"/>
                        </a:solidFill>
                        <a:latin typeface="+mn-lt"/>
                        <a:ea typeface="+mn-ea"/>
                        <a:cs typeface="+mn-cs"/>
                      </a:endParaRPr>
                    </a:p>
                    <a:p>
                      <a:r>
                        <a:rPr lang="tr-TR" sz="1800" i="1" kern="1200" baseline="0" dirty="0" err="1" smtClean="0">
                          <a:solidFill>
                            <a:schemeClr val="dk1"/>
                          </a:solidFill>
                          <a:latin typeface="+mn-lt"/>
                          <a:ea typeface="+mn-ea"/>
                          <a:cs typeface="+mn-cs"/>
                        </a:rPr>
                        <a:t>Shigella</a:t>
                      </a:r>
                      <a:r>
                        <a:rPr lang="tr-TR" sz="1800" i="1" kern="1200" baseline="0" dirty="0" smtClean="0">
                          <a:solidFill>
                            <a:schemeClr val="dk1"/>
                          </a:solidFill>
                          <a:latin typeface="+mn-lt"/>
                          <a:ea typeface="+mn-ea"/>
                          <a:cs typeface="+mn-cs"/>
                        </a:rPr>
                        <a:t> </a:t>
                      </a:r>
                      <a:r>
                        <a:rPr lang="tr-TR" sz="1800" i="1" kern="1200" baseline="0" dirty="0" err="1" smtClean="0">
                          <a:solidFill>
                            <a:schemeClr val="dk1"/>
                          </a:solidFill>
                          <a:latin typeface="+mn-lt"/>
                          <a:ea typeface="+mn-ea"/>
                          <a:cs typeface="+mn-cs"/>
                        </a:rPr>
                        <a:t>species</a:t>
                      </a:r>
                      <a:r>
                        <a:rPr lang="tr-TR" sz="1800" i="1" kern="1200" baseline="0" dirty="0" smtClean="0">
                          <a:solidFill>
                            <a:schemeClr val="dk1"/>
                          </a:solidFill>
                          <a:latin typeface="+mn-lt"/>
                          <a:ea typeface="+mn-ea"/>
                          <a:cs typeface="+mn-cs"/>
                        </a:rPr>
                        <a:t>, </a:t>
                      </a:r>
                      <a:r>
                        <a:rPr lang="tr-TR" sz="1800" i="1" kern="1200" baseline="0" dirty="0" err="1" smtClean="0">
                          <a:solidFill>
                            <a:schemeClr val="dk1"/>
                          </a:solidFill>
                          <a:latin typeface="+mn-lt"/>
                          <a:ea typeface="+mn-ea"/>
                          <a:cs typeface="+mn-cs"/>
                        </a:rPr>
                        <a:t>Schistosoma</a:t>
                      </a:r>
                      <a:r>
                        <a:rPr lang="tr-TR" sz="1800" i="1" kern="1200" baseline="0" dirty="0" smtClean="0">
                          <a:solidFill>
                            <a:schemeClr val="dk1"/>
                          </a:solidFill>
                          <a:latin typeface="+mn-lt"/>
                          <a:ea typeface="+mn-ea"/>
                          <a:cs typeface="+mn-cs"/>
                        </a:rPr>
                        <a:t> </a:t>
                      </a:r>
                      <a:r>
                        <a:rPr lang="tr-TR" sz="1800" i="1" kern="1200" baseline="0" dirty="0" err="1" smtClean="0">
                          <a:solidFill>
                            <a:schemeClr val="dk1"/>
                          </a:solidFill>
                          <a:latin typeface="+mn-lt"/>
                          <a:ea typeface="+mn-ea"/>
                          <a:cs typeface="+mn-cs"/>
                        </a:rPr>
                        <a:t>species</a:t>
                      </a:r>
                      <a:r>
                        <a:rPr lang="tr-TR" sz="1800" i="1" kern="1200" baseline="0" dirty="0" smtClean="0">
                          <a:solidFill>
                            <a:schemeClr val="dk1"/>
                          </a:solidFill>
                          <a:latin typeface="+mn-lt"/>
                          <a:ea typeface="+mn-ea"/>
                          <a:cs typeface="+mn-cs"/>
                        </a:rPr>
                        <a:t>, </a:t>
                      </a:r>
                      <a:r>
                        <a:rPr lang="tr-TR" sz="1800" i="1" kern="1200" baseline="0" dirty="0" err="1" smtClean="0">
                          <a:solidFill>
                            <a:schemeClr val="dk1"/>
                          </a:solidFill>
                          <a:latin typeface="+mn-lt"/>
                          <a:ea typeface="+mn-ea"/>
                          <a:cs typeface="+mn-cs"/>
                        </a:rPr>
                        <a:t>Vibrio</a:t>
                      </a:r>
                      <a:r>
                        <a:rPr lang="tr-TR" sz="1800" i="1" kern="1200" baseline="0" dirty="0" smtClean="0">
                          <a:solidFill>
                            <a:schemeClr val="dk1"/>
                          </a:solidFill>
                          <a:latin typeface="+mn-lt"/>
                          <a:ea typeface="+mn-ea"/>
                          <a:cs typeface="+mn-cs"/>
                        </a:rPr>
                        <a:t> </a:t>
                      </a:r>
                      <a:r>
                        <a:rPr lang="tr-TR" sz="1800" i="1" kern="1200" baseline="0" dirty="0" err="1" smtClean="0">
                          <a:solidFill>
                            <a:schemeClr val="dk1"/>
                          </a:solidFill>
                          <a:latin typeface="+mn-lt"/>
                          <a:ea typeface="+mn-ea"/>
                          <a:cs typeface="+mn-cs"/>
                        </a:rPr>
                        <a:t>cholerae</a:t>
                      </a:r>
                      <a:endParaRPr lang="tr-TR" sz="1800" i="1" kern="1200" baseline="0" dirty="0" smtClean="0">
                        <a:solidFill>
                          <a:schemeClr val="dk1"/>
                        </a:solidFill>
                        <a:latin typeface="+mn-lt"/>
                        <a:ea typeface="+mn-ea"/>
                        <a:cs typeface="+mn-cs"/>
                      </a:endParaRPr>
                    </a:p>
                    <a:p>
                      <a:r>
                        <a:rPr lang="tr-TR" sz="1800" b="1" kern="1200" baseline="0" dirty="0" err="1" smtClean="0">
                          <a:solidFill>
                            <a:schemeClr val="dk1"/>
                          </a:solidFill>
                          <a:latin typeface="+mn-lt"/>
                          <a:ea typeface="+mn-ea"/>
                          <a:cs typeface="+mn-cs"/>
                        </a:rPr>
                        <a:t>Viral</a:t>
                      </a:r>
                      <a:r>
                        <a:rPr lang="tr-TR" sz="1800" b="1" kern="1200" baseline="0" dirty="0" smtClean="0">
                          <a:solidFill>
                            <a:schemeClr val="dk1"/>
                          </a:solidFill>
                          <a:latin typeface="+mn-lt"/>
                          <a:ea typeface="+mn-ea"/>
                          <a:cs typeface="+mn-cs"/>
                        </a:rPr>
                        <a:t> </a:t>
                      </a:r>
                      <a:r>
                        <a:rPr lang="tr-TR" sz="1800" b="1" kern="1200" baseline="0" dirty="0" err="1" smtClean="0">
                          <a:solidFill>
                            <a:schemeClr val="dk1"/>
                          </a:solidFill>
                          <a:latin typeface="+mn-lt"/>
                          <a:ea typeface="+mn-ea"/>
                          <a:cs typeface="+mn-cs"/>
                        </a:rPr>
                        <a:t>hemorrhagic</a:t>
                      </a:r>
                      <a:r>
                        <a:rPr lang="tr-TR" sz="1800" b="1" kern="1200" baseline="0" dirty="0" smtClean="0">
                          <a:solidFill>
                            <a:schemeClr val="dk1"/>
                          </a:solidFill>
                          <a:latin typeface="+mn-lt"/>
                          <a:ea typeface="+mn-ea"/>
                          <a:cs typeface="+mn-cs"/>
                        </a:rPr>
                        <a:t> </a:t>
                      </a:r>
                      <a:r>
                        <a:rPr lang="tr-TR" sz="1800" b="1" kern="1200" baseline="0" dirty="0" err="1" smtClean="0">
                          <a:solidFill>
                            <a:schemeClr val="dk1"/>
                          </a:solidFill>
                          <a:latin typeface="+mn-lt"/>
                          <a:ea typeface="+mn-ea"/>
                          <a:cs typeface="+mn-cs"/>
                        </a:rPr>
                        <a:t>fevers</a:t>
                      </a:r>
                      <a:r>
                        <a:rPr lang="tr-TR" sz="1800" b="1" kern="1200" baseline="0" dirty="0" smtClean="0">
                          <a:solidFill>
                            <a:schemeClr val="dk1"/>
                          </a:solidFill>
                          <a:latin typeface="+mn-lt"/>
                          <a:ea typeface="+mn-ea"/>
                          <a:cs typeface="+mn-cs"/>
                        </a:rPr>
                        <a:t> (Ebola)*</a:t>
                      </a:r>
                    </a:p>
                    <a:p>
                      <a:r>
                        <a:rPr lang="tr-TR" sz="1800" kern="1200" baseline="0" dirty="0" err="1" smtClean="0">
                          <a:solidFill>
                            <a:schemeClr val="dk1"/>
                          </a:solidFill>
                          <a:latin typeface="+mn-lt"/>
                          <a:ea typeface="+mn-ea"/>
                          <a:cs typeface="+mn-cs"/>
                        </a:rPr>
                        <a:t>Yellow</a:t>
                      </a:r>
                      <a:r>
                        <a:rPr lang="tr-TR" sz="1800" kern="1200" baseline="0" dirty="0" smtClean="0">
                          <a:solidFill>
                            <a:schemeClr val="dk1"/>
                          </a:solidFill>
                          <a:latin typeface="+mn-lt"/>
                          <a:ea typeface="+mn-ea"/>
                          <a:cs typeface="+mn-cs"/>
                        </a:rPr>
                        <a:t> </a:t>
                      </a:r>
                      <a:r>
                        <a:rPr lang="tr-TR" sz="1800" kern="1200" baseline="0" dirty="0" err="1" smtClean="0">
                          <a:solidFill>
                            <a:schemeClr val="dk1"/>
                          </a:solidFill>
                          <a:latin typeface="+mn-lt"/>
                          <a:ea typeface="+mn-ea"/>
                          <a:cs typeface="+mn-cs"/>
                        </a:rPr>
                        <a:t>fever</a:t>
                      </a:r>
                      <a:r>
                        <a:rPr lang="tr-TR" sz="1800" kern="1200" baseline="0" dirty="0" smtClean="0">
                          <a:solidFill>
                            <a:schemeClr val="dk1"/>
                          </a:solidFill>
                          <a:latin typeface="+mn-lt"/>
                          <a:ea typeface="+mn-ea"/>
                          <a:cs typeface="+mn-cs"/>
                        </a:rPr>
                        <a:t> </a:t>
                      </a:r>
                      <a:r>
                        <a:rPr lang="tr-TR" sz="1800" kern="1200" baseline="0" dirty="0" err="1" smtClean="0">
                          <a:solidFill>
                            <a:schemeClr val="dk1"/>
                          </a:solidFill>
                          <a:latin typeface="+mn-lt"/>
                          <a:ea typeface="+mn-ea"/>
                          <a:cs typeface="+mn-cs"/>
                        </a:rPr>
                        <a:t>virus</a:t>
                      </a:r>
                      <a:endParaRPr lang="tr-TR" sz="1800" kern="1200" baseline="0" dirty="0" smtClean="0">
                        <a:solidFill>
                          <a:schemeClr val="dk1"/>
                        </a:solidFill>
                        <a:latin typeface="+mn-lt"/>
                        <a:ea typeface="+mn-ea"/>
                        <a:cs typeface="+mn-cs"/>
                      </a:endParaRPr>
                    </a:p>
                    <a:p>
                      <a:r>
                        <a:rPr lang="tr-TR" sz="1800" i="1" kern="1200" baseline="0" dirty="0" err="1" smtClean="0">
                          <a:solidFill>
                            <a:schemeClr val="dk1"/>
                          </a:solidFill>
                          <a:latin typeface="+mn-lt"/>
                          <a:ea typeface="+mn-ea"/>
                          <a:cs typeface="+mn-cs"/>
                        </a:rPr>
                        <a:t>Yersinia</a:t>
                      </a:r>
                      <a:r>
                        <a:rPr lang="tr-TR" sz="1800" i="1" kern="1200" baseline="0" dirty="0" smtClean="0">
                          <a:solidFill>
                            <a:schemeClr val="dk1"/>
                          </a:solidFill>
                          <a:latin typeface="+mn-lt"/>
                          <a:ea typeface="+mn-ea"/>
                          <a:cs typeface="+mn-cs"/>
                        </a:rPr>
                        <a:t> </a:t>
                      </a:r>
                      <a:r>
                        <a:rPr lang="tr-TR" sz="1800" i="1" kern="1200" baseline="0" dirty="0" err="1" smtClean="0">
                          <a:solidFill>
                            <a:schemeClr val="dk1"/>
                          </a:solidFill>
                          <a:latin typeface="+mn-lt"/>
                          <a:ea typeface="+mn-ea"/>
                          <a:cs typeface="+mn-cs"/>
                        </a:rPr>
                        <a:t>enterocolitica</a:t>
                      </a:r>
                      <a:endParaRPr lang="tr-TR" sz="1800" i="1" kern="1200" baseline="0" dirty="0" smtClean="0">
                        <a:solidFill>
                          <a:schemeClr val="dk1"/>
                        </a:solidFill>
                        <a:latin typeface="+mn-lt"/>
                        <a:ea typeface="+mn-ea"/>
                        <a:cs typeface="+mn-cs"/>
                      </a:endParaRPr>
                    </a:p>
                    <a:p>
                      <a:r>
                        <a:rPr lang="tr-TR" sz="1800" b="1" i="1" kern="1200" baseline="0" dirty="0" err="1" smtClean="0">
                          <a:solidFill>
                            <a:schemeClr val="dk1"/>
                          </a:solidFill>
                          <a:latin typeface="+mn-lt"/>
                          <a:ea typeface="+mn-ea"/>
                          <a:cs typeface="+mn-cs"/>
                        </a:rPr>
                        <a:t>Yersinia</a:t>
                      </a:r>
                      <a:r>
                        <a:rPr lang="tr-TR" sz="1800" b="1" i="1" kern="1200" baseline="0" dirty="0" smtClean="0">
                          <a:solidFill>
                            <a:schemeClr val="dk1"/>
                          </a:solidFill>
                          <a:latin typeface="+mn-lt"/>
                          <a:ea typeface="+mn-ea"/>
                          <a:cs typeface="+mn-cs"/>
                        </a:rPr>
                        <a:t> </a:t>
                      </a:r>
                      <a:r>
                        <a:rPr lang="tr-TR" sz="1800" b="1" i="1" kern="1200" baseline="0" dirty="0" err="1" smtClean="0">
                          <a:solidFill>
                            <a:schemeClr val="dk1"/>
                          </a:solidFill>
                          <a:latin typeface="+mn-lt"/>
                          <a:ea typeface="+mn-ea"/>
                          <a:cs typeface="+mn-cs"/>
                        </a:rPr>
                        <a:t>pestis</a:t>
                      </a:r>
                      <a:r>
                        <a:rPr lang="tr-TR" sz="1800" b="1" i="1" kern="1200" baseline="0" dirty="0" smtClean="0">
                          <a:solidFill>
                            <a:schemeClr val="dk1"/>
                          </a:solidFill>
                          <a:latin typeface="+mn-lt"/>
                          <a:ea typeface="+mn-ea"/>
                          <a:cs typeface="+mn-cs"/>
                        </a:rPr>
                        <a:t>*</a:t>
                      </a:r>
                      <a:endParaRPr lang="tr-TR" dirty="0"/>
                    </a:p>
                  </a:txBody>
                  <a:tcPr/>
                </a:tc>
              </a:tr>
              <a:tr h="1678791">
                <a:tc>
                  <a:txBody>
                    <a:bodyPr/>
                    <a:lstStyle/>
                    <a:p>
                      <a:r>
                        <a:rPr lang="tr-TR" dirty="0" smtClean="0">
                          <a:latin typeface="Times New Roman" pitchFamily="18" charset="0"/>
                          <a:cs typeface="Times New Roman" pitchFamily="18" charset="0"/>
                        </a:rPr>
                        <a:t>Toksin</a:t>
                      </a:r>
                      <a:endParaRPr lang="tr-TR" dirty="0">
                        <a:latin typeface="Times New Roman" pitchFamily="18" charset="0"/>
                        <a:cs typeface="Times New Roman" pitchFamily="18" charset="0"/>
                      </a:endParaRPr>
                    </a:p>
                  </a:txBody>
                  <a:tcPr/>
                </a:tc>
                <a:tc>
                  <a:txBody>
                    <a:bodyPr/>
                    <a:lstStyle/>
                    <a:p>
                      <a:r>
                        <a:rPr lang="tr-TR" sz="1800" b="1" kern="1200" baseline="0" smtClean="0">
                          <a:solidFill>
                            <a:schemeClr val="dk1"/>
                          </a:solidFill>
                          <a:latin typeface="Times New Roman" pitchFamily="18" charset="0"/>
                          <a:ea typeface="+mn-ea"/>
                          <a:cs typeface="Times New Roman" pitchFamily="18" charset="0"/>
                        </a:rPr>
                        <a:t>Botulinum*</a:t>
                      </a:r>
                    </a:p>
                    <a:p>
                      <a:r>
                        <a:rPr lang="tr-TR" sz="1800" b="1" kern="1200" baseline="0" smtClean="0">
                          <a:solidFill>
                            <a:schemeClr val="dk1"/>
                          </a:solidFill>
                          <a:latin typeface="Times New Roman" pitchFamily="18" charset="0"/>
                          <a:ea typeface="+mn-ea"/>
                          <a:cs typeface="Times New Roman" pitchFamily="18" charset="0"/>
                        </a:rPr>
                        <a:t>Ricin*</a:t>
                      </a:r>
                    </a:p>
                    <a:p>
                      <a:r>
                        <a:rPr lang="tr-TR" sz="1800" kern="1200" baseline="0" smtClean="0">
                          <a:solidFill>
                            <a:schemeClr val="dk1"/>
                          </a:solidFill>
                          <a:latin typeface="Times New Roman" pitchFamily="18" charset="0"/>
                          <a:ea typeface="+mn-ea"/>
                          <a:cs typeface="Times New Roman" pitchFamily="18" charset="0"/>
                        </a:rPr>
                        <a:t>Staphylococcal enterotoxin B</a:t>
                      </a:r>
                      <a:endParaRPr lang="tr-TR" dirty="0">
                        <a:latin typeface="Times New Roman" pitchFamily="18" charset="0"/>
                        <a:cs typeface="Times New Roman" pitchFamily="18" charset="0"/>
                      </a:endParaRPr>
                    </a:p>
                  </a:txBody>
                  <a:tcPr/>
                </a:tc>
                <a:tc>
                  <a:txBody>
                    <a:bodyPr/>
                    <a:lstStyle/>
                    <a:p>
                      <a:r>
                        <a:rPr lang="tr-TR" sz="1800" b="1" kern="1200" baseline="0" dirty="0" err="1" smtClean="0">
                          <a:solidFill>
                            <a:schemeClr val="dk1"/>
                          </a:solidFill>
                          <a:latin typeface="+mn-lt"/>
                          <a:ea typeface="+mn-ea"/>
                          <a:cs typeface="+mn-cs"/>
                        </a:rPr>
                        <a:t>Botulinum</a:t>
                      </a:r>
                      <a:r>
                        <a:rPr lang="tr-TR" sz="1800" b="1" kern="1200" baseline="0" dirty="0" smtClean="0">
                          <a:solidFill>
                            <a:schemeClr val="dk1"/>
                          </a:solidFill>
                          <a:latin typeface="+mn-lt"/>
                          <a:ea typeface="+mn-ea"/>
                          <a:cs typeface="+mn-cs"/>
                        </a:rPr>
                        <a:t>*</a:t>
                      </a:r>
                    </a:p>
                    <a:p>
                      <a:r>
                        <a:rPr lang="tr-TR" sz="1800" kern="1200" baseline="0" dirty="0" err="1" smtClean="0">
                          <a:solidFill>
                            <a:schemeClr val="dk1"/>
                          </a:solidFill>
                          <a:latin typeface="+mn-lt"/>
                          <a:ea typeface="+mn-ea"/>
                          <a:cs typeface="+mn-cs"/>
                        </a:rPr>
                        <a:t>Cholera</a:t>
                      </a:r>
                      <a:r>
                        <a:rPr lang="tr-TR" sz="1800" kern="1200" baseline="0" dirty="0" smtClean="0">
                          <a:solidFill>
                            <a:schemeClr val="dk1"/>
                          </a:solidFill>
                          <a:latin typeface="+mn-lt"/>
                          <a:ea typeface="+mn-ea"/>
                          <a:cs typeface="+mn-cs"/>
                        </a:rPr>
                        <a:t> </a:t>
                      </a:r>
                      <a:r>
                        <a:rPr lang="tr-TR" sz="1800" kern="1200" baseline="0" dirty="0" err="1" smtClean="0">
                          <a:solidFill>
                            <a:schemeClr val="dk1"/>
                          </a:solidFill>
                          <a:latin typeface="+mn-lt"/>
                          <a:ea typeface="+mn-ea"/>
                          <a:cs typeface="+mn-cs"/>
                        </a:rPr>
                        <a:t>endotoxin</a:t>
                      </a:r>
                      <a:endParaRPr lang="tr-TR" sz="1800" kern="1200" baseline="0" dirty="0" smtClean="0">
                        <a:solidFill>
                          <a:schemeClr val="dk1"/>
                        </a:solidFill>
                        <a:latin typeface="+mn-lt"/>
                        <a:ea typeface="+mn-ea"/>
                        <a:cs typeface="+mn-cs"/>
                      </a:endParaRPr>
                    </a:p>
                    <a:p>
                      <a:r>
                        <a:rPr lang="tr-TR" sz="1800" kern="1200" baseline="0" dirty="0" err="1" smtClean="0">
                          <a:solidFill>
                            <a:schemeClr val="dk1"/>
                          </a:solidFill>
                          <a:latin typeface="+mn-lt"/>
                          <a:ea typeface="+mn-ea"/>
                          <a:cs typeface="+mn-cs"/>
                        </a:rPr>
                        <a:t>Diphtheria</a:t>
                      </a:r>
                      <a:r>
                        <a:rPr lang="tr-TR" sz="1800" kern="1200" baseline="0" dirty="0" smtClean="0">
                          <a:solidFill>
                            <a:schemeClr val="dk1"/>
                          </a:solidFill>
                          <a:latin typeface="+mn-lt"/>
                          <a:ea typeface="+mn-ea"/>
                          <a:cs typeface="+mn-cs"/>
                        </a:rPr>
                        <a:t> </a:t>
                      </a:r>
                      <a:r>
                        <a:rPr lang="tr-TR" sz="1800" kern="1200" baseline="0" dirty="0" err="1" smtClean="0">
                          <a:solidFill>
                            <a:schemeClr val="dk1"/>
                          </a:solidFill>
                          <a:latin typeface="+mn-lt"/>
                          <a:ea typeface="+mn-ea"/>
                          <a:cs typeface="+mn-cs"/>
                        </a:rPr>
                        <a:t>toxin</a:t>
                      </a:r>
                      <a:endParaRPr lang="tr-TR" sz="1800" kern="1200" baseline="0" dirty="0" smtClean="0">
                        <a:solidFill>
                          <a:schemeClr val="dk1"/>
                        </a:solidFill>
                        <a:latin typeface="+mn-lt"/>
                        <a:ea typeface="+mn-ea"/>
                        <a:cs typeface="+mn-cs"/>
                      </a:endParaRPr>
                    </a:p>
                    <a:p>
                      <a:r>
                        <a:rPr lang="tr-TR" sz="1800" kern="1200" baseline="0" dirty="0" err="1" smtClean="0">
                          <a:solidFill>
                            <a:schemeClr val="dk1"/>
                          </a:solidFill>
                          <a:latin typeface="+mn-lt"/>
                          <a:ea typeface="+mn-ea"/>
                          <a:cs typeface="+mn-cs"/>
                        </a:rPr>
                        <a:t>Nicotine</a:t>
                      </a:r>
                      <a:endParaRPr lang="tr-TR" sz="1800" kern="1200" baseline="0" dirty="0" smtClean="0">
                        <a:solidFill>
                          <a:schemeClr val="dk1"/>
                        </a:solidFill>
                        <a:latin typeface="+mn-lt"/>
                        <a:ea typeface="+mn-ea"/>
                        <a:cs typeface="+mn-cs"/>
                      </a:endParaRPr>
                    </a:p>
                    <a:p>
                      <a:r>
                        <a:rPr lang="tr-TR" sz="1800" b="1" kern="1200" baseline="0" dirty="0" err="1" smtClean="0">
                          <a:solidFill>
                            <a:schemeClr val="dk1"/>
                          </a:solidFill>
                          <a:latin typeface="+mn-lt"/>
                          <a:ea typeface="+mn-ea"/>
                          <a:cs typeface="+mn-cs"/>
                        </a:rPr>
                        <a:t>Ricin</a:t>
                      </a:r>
                      <a:r>
                        <a:rPr lang="tr-TR" sz="1800" b="1" kern="1200" baseline="0" dirty="0" smtClean="0">
                          <a:solidFill>
                            <a:schemeClr val="dk1"/>
                          </a:solidFill>
                          <a:latin typeface="+mn-lt"/>
                          <a:ea typeface="+mn-ea"/>
                          <a:cs typeface="+mn-cs"/>
                        </a:rPr>
                        <a:t>*</a:t>
                      </a:r>
                    </a:p>
                    <a:p>
                      <a:r>
                        <a:rPr lang="tr-TR" sz="1800" kern="1200" baseline="0" dirty="0" smtClean="0">
                          <a:solidFill>
                            <a:schemeClr val="dk1"/>
                          </a:solidFill>
                          <a:latin typeface="+mn-lt"/>
                          <a:ea typeface="+mn-ea"/>
                          <a:cs typeface="+mn-cs"/>
                        </a:rPr>
                        <a:t>Yılan toksini</a:t>
                      </a:r>
                    </a:p>
                  </a:txBody>
                  <a:tcPr/>
                </a:tc>
              </a:tr>
              <a:tr h="883574">
                <a:tc>
                  <a:txBody>
                    <a:bodyPr/>
                    <a:lstStyle/>
                    <a:p>
                      <a:r>
                        <a:rPr lang="tr-TR" dirty="0" smtClean="0"/>
                        <a:t>Bitkilere etkili ajanlar</a:t>
                      </a:r>
                      <a:endParaRPr lang="tr-TR" dirty="0"/>
                    </a:p>
                  </a:txBody>
                  <a:tcPr/>
                </a:tc>
                <a:tc>
                  <a:txBody>
                    <a:bodyPr/>
                    <a:lstStyle/>
                    <a:p>
                      <a:r>
                        <a:rPr lang="tr-TR" sz="1800" kern="1200" baseline="0" dirty="0" smtClean="0">
                          <a:solidFill>
                            <a:schemeClr val="dk1"/>
                          </a:solidFill>
                          <a:latin typeface="+mn-lt"/>
                          <a:ea typeface="+mn-ea"/>
                          <a:cs typeface="+mn-cs"/>
                        </a:rPr>
                        <a:t>Çeltik yanıklığı  (Rice </a:t>
                      </a:r>
                      <a:r>
                        <a:rPr lang="tr-TR" sz="1800" kern="1200" baseline="0" dirty="0" err="1" smtClean="0">
                          <a:solidFill>
                            <a:schemeClr val="dk1"/>
                          </a:solidFill>
                          <a:latin typeface="+mn-lt"/>
                          <a:ea typeface="+mn-ea"/>
                          <a:cs typeface="+mn-cs"/>
                        </a:rPr>
                        <a:t>blast</a:t>
                      </a:r>
                      <a:r>
                        <a:rPr lang="tr-TR" sz="1800" kern="1200" baseline="0" dirty="0" smtClean="0">
                          <a:solidFill>
                            <a:schemeClr val="dk1"/>
                          </a:solidFill>
                          <a:latin typeface="+mn-lt"/>
                          <a:ea typeface="+mn-ea"/>
                          <a:cs typeface="+mn-cs"/>
                        </a:rPr>
                        <a:t> )</a:t>
                      </a:r>
                    </a:p>
                    <a:p>
                      <a:r>
                        <a:rPr lang="tr-TR" sz="1800" kern="1200" baseline="0" dirty="0" smtClean="0">
                          <a:solidFill>
                            <a:schemeClr val="dk1"/>
                          </a:solidFill>
                          <a:latin typeface="+mn-lt"/>
                          <a:ea typeface="+mn-ea"/>
                          <a:cs typeface="+mn-cs"/>
                        </a:rPr>
                        <a:t>Çavdar mahmuzu (</a:t>
                      </a:r>
                      <a:r>
                        <a:rPr lang="tr-TR" sz="1800" kern="1200" baseline="0" dirty="0" err="1" smtClean="0">
                          <a:solidFill>
                            <a:schemeClr val="dk1"/>
                          </a:solidFill>
                          <a:latin typeface="+mn-lt"/>
                          <a:ea typeface="+mn-ea"/>
                          <a:cs typeface="+mn-cs"/>
                        </a:rPr>
                        <a:t>Rye</a:t>
                      </a:r>
                      <a:r>
                        <a:rPr lang="tr-TR" sz="1800" kern="1200" baseline="0" dirty="0" smtClean="0">
                          <a:solidFill>
                            <a:schemeClr val="dk1"/>
                          </a:solidFill>
                          <a:latin typeface="+mn-lt"/>
                          <a:ea typeface="+mn-ea"/>
                          <a:cs typeface="+mn-cs"/>
                        </a:rPr>
                        <a:t> </a:t>
                      </a:r>
                      <a:r>
                        <a:rPr lang="tr-TR" sz="1800" kern="1200" baseline="0" dirty="0" err="1" smtClean="0">
                          <a:solidFill>
                            <a:schemeClr val="dk1"/>
                          </a:solidFill>
                          <a:latin typeface="+mn-lt"/>
                          <a:ea typeface="+mn-ea"/>
                          <a:cs typeface="+mn-cs"/>
                        </a:rPr>
                        <a:t>stem</a:t>
                      </a:r>
                      <a:r>
                        <a:rPr lang="tr-TR" sz="1800" kern="1200" baseline="0" dirty="0" smtClean="0">
                          <a:solidFill>
                            <a:schemeClr val="dk1"/>
                          </a:solidFill>
                          <a:latin typeface="+mn-lt"/>
                          <a:ea typeface="+mn-ea"/>
                          <a:cs typeface="+mn-cs"/>
                        </a:rPr>
                        <a:t> </a:t>
                      </a:r>
                      <a:r>
                        <a:rPr lang="tr-TR" sz="1800" kern="1200" baseline="0" dirty="0" err="1" smtClean="0">
                          <a:solidFill>
                            <a:schemeClr val="dk1"/>
                          </a:solidFill>
                          <a:latin typeface="+mn-lt"/>
                          <a:ea typeface="+mn-ea"/>
                          <a:cs typeface="+mn-cs"/>
                        </a:rPr>
                        <a:t>rust</a:t>
                      </a:r>
                      <a:r>
                        <a:rPr lang="tr-TR" sz="1800" kern="1200" baseline="0" dirty="0" smtClean="0">
                          <a:solidFill>
                            <a:schemeClr val="dk1"/>
                          </a:solidFill>
                          <a:latin typeface="+mn-lt"/>
                          <a:ea typeface="+mn-ea"/>
                          <a:cs typeface="+mn-cs"/>
                        </a:rPr>
                        <a:t>) </a:t>
                      </a:r>
                    </a:p>
                    <a:p>
                      <a:r>
                        <a:rPr lang="tr-TR" sz="1800" kern="1200" baseline="0" dirty="0" smtClean="0">
                          <a:solidFill>
                            <a:schemeClr val="dk1"/>
                          </a:solidFill>
                          <a:latin typeface="+mn-lt"/>
                          <a:ea typeface="+mn-ea"/>
                          <a:cs typeface="+mn-cs"/>
                        </a:rPr>
                        <a:t>Kara  pas  (</a:t>
                      </a:r>
                      <a:r>
                        <a:rPr lang="tr-TR" sz="1800" kern="1200" baseline="0" dirty="0" err="1" smtClean="0">
                          <a:solidFill>
                            <a:schemeClr val="dk1"/>
                          </a:solidFill>
                          <a:latin typeface="+mn-lt"/>
                          <a:ea typeface="+mn-ea"/>
                          <a:cs typeface="+mn-cs"/>
                        </a:rPr>
                        <a:t>Wheat</a:t>
                      </a:r>
                      <a:r>
                        <a:rPr lang="tr-TR" sz="1800" kern="1200" baseline="0" dirty="0" smtClean="0">
                          <a:solidFill>
                            <a:schemeClr val="dk1"/>
                          </a:solidFill>
                          <a:latin typeface="+mn-lt"/>
                          <a:ea typeface="+mn-ea"/>
                          <a:cs typeface="+mn-cs"/>
                        </a:rPr>
                        <a:t> </a:t>
                      </a:r>
                      <a:r>
                        <a:rPr lang="tr-TR" sz="1800" kern="1200" baseline="0" dirty="0" err="1" smtClean="0">
                          <a:solidFill>
                            <a:schemeClr val="dk1"/>
                          </a:solidFill>
                          <a:latin typeface="+mn-lt"/>
                          <a:ea typeface="+mn-ea"/>
                          <a:cs typeface="+mn-cs"/>
                        </a:rPr>
                        <a:t>stem</a:t>
                      </a:r>
                      <a:r>
                        <a:rPr lang="tr-TR" sz="1800" kern="1200" baseline="0" dirty="0" smtClean="0">
                          <a:solidFill>
                            <a:schemeClr val="dk1"/>
                          </a:solidFill>
                          <a:latin typeface="+mn-lt"/>
                          <a:ea typeface="+mn-ea"/>
                          <a:cs typeface="+mn-cs"/>
                        </a:rPr>
                        <a:t> </a:t>
                      </a:r>
                      <a:r>
                        <a:rPr lang="tr-TR" sz="1800" kern="1200" baseline="0" dirty="0" err="1" smtClean="0">
                          <a:solidFill>
                            <a:schemeClr val="dk1"/>
                          </a:solidFill>
                          <a:latin typeface="+mn-lt"/>
                          <a:ea typeface="+mn-ea"/>
                          <a:cs typeface="+mn-cs"/>
                        </a:rPr>
                        <a:t>rust</a:t>
                      </a:r>
                      <a:r>
                        <a:rPr lang="tr-TR" sz="1800" kern="1200" baseline="0" dirty="0" smtClean="0">
                          <a:solidFill>
                            <a:schemeClr val="dk1"/>
                          </a:solidFill>
                          <a:latin typeface="+mn-lt"/>
                          <a:ea typeface="+mn-ea"/>
                          <a:cs typeface="+mn-cs"/>
                        </a:rPr>
                        <a:t> )</a:t>
                      </a:r>
                      <a:endParaRPr lang="tr-TR" dirty="0"/>
                    </a:p>
                  </a:txBody>
                  <a:tcPr/>
                </a:tc>
                <a:tc>
                  <a:txBody>
                    <a:bodyPr/>
                    <a:lstStyle/>
                    <a:p>
                      <a:endParaRPr lang="tr-TR" dirty="0"/>
                    </a:p>
                  </a:txBody>
                  <a:tcPr/>
                </a:tc>
              </a:tr>
            </a:tbl>
          </a:graphicData>
        </a:graphic>
      </p:graphicFrame>
      <p:sp>
        <p:nvSpPr>
          <p:cNvPr id="3" name="2 Metin kutusu"/>
          <p:cNvSpPr txBox="1"/>
          <p:nvPr/>
        </p:nvSpPr>
        <p:spPr>
          <a:xfrm>
            <a:off x="539552" y="188640"/>
            <a:ext cx="6912768" cy="400110"/>
          </a:xfrm>
          <a:prstGeom prst="rect">
            <a:avLst/>
          </a:prstGeom>
          <a:noFill/>
        </p:spPr>
        <p:txBody>
          <a:bodyPr wrap="square" rtlCol="0">
            <a:spAutoFit/>
          </a:bodyPr>
          <a:lstStyle/>
          <a:p>
            <a:r>
              <a:rPr lang="tr-TR" sz="2000" dirty="0" smtClean="0">
                <a:solidFill>
                  <a:srgbClr val="FF0000"/>
                </a:solidFill>
                <a:latin typeface="Times New Roman" pitchFamily="18" charset="0"/>
                <a:cs typeface="Times New Roman" pitchFamily="18" charset="0"/>
              </a:rPr>
              <a:t>KULLANILAN BİYOLOJİK AJANLAR- </a:t>
            </a:r>
            <a:r>
              <a:rPr lang="en-US" sz="2000" dirty="0" smtClean="0">
                <a:ln>
                  <a:solidFill>
                    <a:schemeClr val="tx2"/>
                  </a:solidFill>
                </a:ln>
                <a:solidFill>
                  <a:srgbClr val="FF0000"/>
                </a:solidFill>
                <a:latin typeface="Times New Roman" pitchFamily="18" charset="0"/>
                <a:cs typeface="Times New Roman" pitchFamily="18" charset="0"/>
              </a:rPr>
              <a:t>1900–1999</a:t>
            </a:r>
            <a:endParaRPr lang="tr-TR" sz="2000" dirty="0">
              <a:solidFill>
                <a:srgbClr val="FF0000"/>
              </a:solidFill>
              <a:latin typeface="Times New Roman" pitchFamily="18" charset="0"/>
              <a:cs typeface="Times New Roman" pitchFamily="18" charset="0"/>
            </a:endParaRPr>
          </a:p>
        </p:txBody>
      </p:sp>
      <p:sp>
        <p:nvSpPr>
          <p:cNvPr id="4" name="3 Dikdörtgen"/>
          <p:cNvSpPr/>
          <p:nvPr/>
        </p:nvSpPr>
        <p:spPr>
          <a:xfrm>
            <a:off x="467544" y="6488668"/>
            <a:ext cx="8676456" cy="369332"/>
          </a:xfrm>
          <a:prstGeom prst="rect">
            <a:avLst/>
          </a:prstGeom>
        </p:spPr>
        <p:txBody>
          <a:bodyPr wrap="square">
            <a:spAutoFit/>
          </a:bodyPr>
          <a:lstStyle/>
          <a:p>
            <a:r>
              <a:rPr lang="tr-TR" dirty="0" err="1" smtClean="0">
                <a:solidFill>
                  <a:srgbClr val="C00000"/>
                </a:solidFill>
                <a:latin typeface="Times New Roman" pitchFamily="18" charset="0"/>
                <a:cs typeface="Times New Roman" pitchFamily="18" charset="0"/>
              </a:rPr>
              <a:t>Carus</a:t>
            </a:r>
            <a:r>
              <a:rPr lang="tr-TR" dirty="0" smtClean="0">
                <a:solidFill>
                  <a:srgbClr val="C00000"/>
                </a:solidFill>
                <a:latin typeface="Times New Roman" pitchFamily="18" charset="0"/>
                <a:cs typeface="Times New Roman" pitchFamily="18" charset="0"/>
              </a:rPr>
              <a:t> WS. </a:t>
            </a:r>
            <a:r>
              <a:rPr lang="tr-TR" dirty="0" err="1" smtClean="0">
                <a:solidFill>
                  <a:srgbClr val="C00000"/>
                </a:solidFill>
                <a:latin typeface="Times New Roman" pitchFamily="18" charset="0"/>
                <a:cs typeface="Times New Roman" pitchFamily="18" charset="0"/>
              </a:rPr>
              <a:t>Bioterrorism</a:t>
            </a:r>
            <a:r>
              <a:rPr lang="tr-TR" dirty="0" smtClean="0">
                <a:solidFill>
                  <a:srgbClr val="C00000"/>
                </a:solidFill>
                <a:latin typeface="Times New Roman" pitchFamily="18" charset="0"/>
                <a:cs typeface="Times New Roman" pitchFamily="18" charset="0"/>
              </a:rPr>
              <a:t> </a:t>
            </a:r>
            <a:r>
              <a:rPr lang="tr-TR" dirty="0" err="1" smtClean="0">
                <a:solidFill>
                  <a:srgbClr val="C00000"/>
                </a:solidFill>
                <a:latin typeface="Times New Roman" pitchFamily="18" charset="0"/>
                <a:cs typeface="Times New Roman" pitchFamily="18" charset="0"/>
              </a:rPr>
              <a:t>and</a:t>
            </a:r>
            <a:r>
              <a:rPr lang="tr-TR" dirty="0" smtClean="0">
                <a:solidFill>
                  <a:srgbClr val="C00000"/>
                </a:solidFill>
                <a:latin typeface="Times New Roman" pitchFamily="18" charset="0"/>
                <a:cs typeface="Times New Roman" pitchFamily="18" charset="0"/>
              </a:rPr>
              <a:t> </a:t>
            </a:r>
            <a:r>
              <a:rPr lang="tr-TR" dirty="0" err="1" smtClean="0">
                <a:solidFill>
                  <a:srgbClr val="C00000"/>
                </a:solidFill>
                <a:latin typeface="Times New Roman" pitchFamily="18" charset="0"/>
                <a:cs typeface="Times New Roman" pitchFamily="18" charset="0"/>
              </a:rPr>
              <a:t>biocrime</a:t>
            </a:r>
            <a:r>
              <a:rPr lang="tr-TR" dirty="0" smtClean="0">
                <a:solidFill>
                  <a:srgbClr val="C00000"/>
                </a:solidFill>
                <a:latin typeface="Times New Roman" pitchFamily="18" charset="0"/>
                <a:cs typeface="Times New Roman" pitchFamily="18" charset="0"/>
              </a:rPr>
              <a:t>. https://fas.org/irp/threat/cbw/carus.pdf</a:t>
            </a:r>
            <a:r>
              <a:rPr lang="en-US" dirty="0" smtClean="0">
                <a:solidFill>
                  <a:srgbClr val="C00000"/>
                </a:solidFill>
                <a:latin typeface="Times New Roman" pitchFamily="18" charset="0"/>
                <a:cs typeface="Times New Roman" pitchFamily="18" charset="0"/>
              </a:rPr>
              <a:t> </a:t>
            </a:r>
            <a:endParaRPr lang="en-US" b="1" dirty="0">
              <a:solidFill>
                <a:srgbClr val="C00000"/>
              </a:solidFill>
              <a:latin typeface="Times New Roman" pitchFamily="18" charset="0"/>
              <a:cs typeface="Times New Roman" pitchFamily="18" charset="0"/>
            </a:endParaRPr>
          </a:p>
        </p:txBody>
      </p:sp>
      <p:sp>
        <p:nvSpPr>
          <p:cNvPr id="6" name="5 Slayt Numarası Yer Tutucusu"/>
          <p:cNvSpPr>
            <a:spLocks noGrp="1"/>
          </p:cNvSpPr>
          <p:nvPr>
            <p:ph type="sldNum" sz="quarter" idx="12"/>
          </p:nvPr>
        </p:nvSpPr>
        <p:spPr/>
        <p:txBody>
          <a:bodyPr/>
          <a:lstStyle/>
          <a:p>
            <a:fld id="{B1DEFA8C-F947-479F-BE07-76B6B3F80BF1}" type="slidenum">
              <a:rPr lang="tr-TR" smtClean="0"/>
              <a:pPr/>
              <a:t>12</a:t>
            </a:fld>
            <a:endParaRPr lang="tr-T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251520" y="0"/>
            <a:ext cx="8712968" cy="922114"/>
          </a:xfrm>
        </p:spPr>
        <p:txBody>
          <a:bodyPr>
            <a:normAutofit fontScale="90000"/>
          </a:bodyPr>
          <a:lstStyle/>
          <a:p>
            <a:pPr algn="l"/>
            <a:r>
              <a:rPr lang="tr-TR" sz="2800" dirty="0" smtClean="0">
                <a:solidFill>
                  <a:srgbClr val="FF0000"/>
                </a:solidFill>
                <a:latin typeface="Times New Roman" pitchFamily="18" charset="0"/>
                <a:cs typeface="Times New Roman" pitchFamily="18" charset="0"/>
              </a:rPr>
              <a:t>BİYOLOJİK AJANLARI BULAŞTIRMA YÖNTEMLERİ-</a:t>
            </a:r>
            <a:br>
              <a:rPr lang="tr-TR" sz="2800" dirty="0" smtClean="0">
                <a:solidFill>
                  <a:srgbClr val="FF0000"/>
                </a:solidFill>
                <a:latin typeface="Times New Roman" pitchFamily="18" charset="0"/>
                <a:cs typeface="Times New Roman" pitchFamily="18" charset="0"/>
              </a:rPr>
            </a:br>
            <a:r>
              <a:rPr lang="en-US" sz="2800" dirty="0" smtClean="0">
                <a:ln>
                  <a:solidFill>
                    <a:schemeClr val="tx2"/>
                  </a:solidFill>
                </a:ln>
                <a:latin typeface="Times New Roman" pitchFamily="18" charset="0"/>
                <a:cs typeface="Times New Roman" pitchFamily="18" charset="0"/>
              </a:rPr>
              <a:t>1900–1999</a:t>
            </a:r>
            <a:endParaRPr lang="tr-TR" sz="2800" dirty="0">
              <a:solidFill>
                <a:srgbClr val="FF0000"/>
              </a:solidFill>
              <a:latin typeface="Times New Roman" pitchFamily="18" charset="0"/>
              <a:cs typeface="Times New Roman" pitchFamily="18" charset="0"/>
            </a:endParaRPr>
          </a:p>
        </p:txBody>
      </p:sp>
      <p:sp>
        <p:nvSpPr>
          <p:cNvPr id="3" name="2 Dikdörtgen"/>
          <p:cNvSpPr/>
          <p:nvPr/>
        </p:nvSpPr>
        <p:spPr>
          <a:xfrm>
            <a:off x="539552" y="6237312"/>
            <a:ext cx="8280920" cy="369332"/>
          </a:xfrm>
          <a:prstGeom prst="rect">
            <a:avLst/>
          </a:prstGeom>
        </p:spPr>
        <p:txBody>
          <a:bodyPr wrap="square">
            <a:spAutoFit/>
          </a:bodyPr>
          <a:lstStyle/>
          <a:p>
            <a:r>
              <a:rPr lang="tr-TR" dirty="0" err="1" smtClean="0">
                <a:solidFill>
                  <a:srgbClr val="C00000"/>
                </a:solidFill>
                <a:latin typeface="Times New Roman" pitchFamily="18" charset="0"/>
                <a:cs typeface="Times New Roman" pitchFamily="18" charset="0"/>
              </a:rPr>
              <a:t>Carus</a:t>
            </a:r>
            <a:r>
              <a:rPr lang="tr-TR" dirty="0" smtClean="0">
                <a:solidFill>
                  <a:srgbClr val="C00000"/>
                </a:solidFill>
                <a:latin typeface="Times New Roman" pitchFamily="18" charset="0"/>
                <a:cs typeface="Times New Roman" pitchFamily="18" charset="0"/>
              </a:rPr>
              <a:t> WS. </a:t>
            </a:r>
            <a:r>
              <a:rPr lang="tr-TR" dirty="0" err="1" smtClean="0">
                <a:solidFill>
                  <a:srgbClr val="C00000"/>
                </a:solidFill>
                <a:latin typeface="Times New Roman" pitchFamily="18" charset="0"/>
                <a:cs typeface="Times New Roman" pitchFamily="18" charset="0"/>
              </a:rPr>
              <a:t>Bioterrorism</a:t>
            </a:r>
            <a:r>
              <a:rPr lang="tr-TR" dirty="0" smtClean="0">
                <a:solidFill>
                  <a:srgbClr val="C00000"/>
                </a:solidFill>
                <a:latin typeface="Times New Roman" pitchFamily="18" charset="0"/>
                <a:cs typeface="Times New Roman" pitchFamily="18" charset="0"/>
              </a:rPr>
              <a:t> </a:t>
            </a:r>
            <a:r>
              <a:rPr lang="tr-TR" dirty="0" err="1" smtClean="0">
                <a:solidFill>
                  <a:srgbClr val="C00000"/>
                </a:solidFill>
                <a:latin typeface="Times New Roman" pitchFamily="18" charset="0"/>
                <a:cs typeface="Times New Roman" pitchFamily="18" charset="0"/>
              </a:rPr>
              <a:t>and</a:t>
            </a:r>
            <a:r>
              <a:rPr lang="tr-TR" dirty="0" smtClean="0">
                <a:solidFill>
                  <a:srgbClr val="C00000"/>
                </a:solidFill>
                <a:latin typeface="Times New Roman" pitchFamily="18" charset="0"/>
                <a:cs typeface="Times New Roman" pitchFamily="18" charset="0"/>
              </a:rPr>
              <a:t> </a:t>
            </a:r>
            <a:r>
              <a:rPr lang="tr-TR" dirty="0" err="1" smtClean="0">
                <a:solidFill>
                  <a:srgbClr val="C00000"/>
                </a:solidFill>
                <a:latin typeface="Times New Roman" pitchFamily="18" charset="0"/>
                <a:cs typeface="Times New Roman" pitchFamily="18" charset="0"/>
              </a:rPr>
              <a:t>biocrime</a:t>
            </a:r>
            <a:r>
              <a:rPr lang="tr-TR" dirty="0" smtClean="0">
                <a:solidFill>
                  <a:srgbClr val="C00000"/>
                </a:solidFill>
                <a:latin typeface="Times New Roman" pitchFamily="18" charset="0"/>
                <a:cs typeface="Times New Roman" pitchFamily="18" charset="0"/>
              </a:rPr>
              <a:t>. https://fas.org/irp/threat/cbw/carus.pdf</a:t>
            </a:r>
            <a:r>
              <a:rPr lang="en-US" dirty="0" smtClean="0">
                <a:solidFill>
                  <a:srgbClr val="C00000"/>
                </a:solidFill>
                <a:latin typeface="Times New Roman" pitchFamily="18" charset="0"/>
                <a:cs typeface="Times New Roman" pitchFamily="18" charset="0"/>
              </a:rPr>
              <a:t> </a:t>
            </a:r>
            <a:endParaRPr lang="en-US" b="1" dirty="0">
              <a:solidFill>
                <a:srgbClr val="C00000"/>
              </a:solidFill>
              <a:latin typeface="Times New Roman" pitchFamily="18" charset="0"/>
              <a:cs typeface="Times New Roman" pitchFamily="18" charset="0"/>
            </a:endParaRPr>
          </a:p>
        </p:txBody>
      </p:sp>
      <p:graphicFrame>
        <p:nvGraphicFramePr>
          <p:cNvPr id="4" name="3 Tablo"/>
          <p:cNvGraphicFramePr>
            <a:graphicFrameLocks noGrp="1"/>
          </p:cNvGraphicFramePr>
          <p:nvPr/>
        </p:nvGraphicFramePr>
        <p:xfrm>
          <a:off x="395536" y="1124744"/>
          <a:ext cx="8568950" cy="4972895"/>
        </p:xfrm>
        <a:graphic>
          <a:graphicData uri="http://schemas.openxmlformats.org/drawingml/2006/table">
            <a:tbl>
              <a:tblPr firstRow="1" bandRow="1">
                <a:tableStyleId>{5C22544A-7EE6-4342-B048-85BDC9FD1C3A}</a:tableStyleId>
              </a:tblPr>
              <a:tblGrid>
                <a:gridCol w="2376264"/>
                <a:gridCol w="1296144"/>
                <a:gridCol w="1728192"/>
                <a:gridCol w="1728192"/>
                <a:gridCol w="1440158"/>
              </a:tblGrid>
              <a:tr h="873789">
                <a:tc>
                  <a:txBody>
                    <a:bodyPr/>
                    <a:lstStyle/>
                    <a:p>
                      <a:r>
                        <a:rPr lang="tr-TR" sz="2000" dirty="0" smtClean="0">
                          <a:solidFill>
                            <a:schemeClr val="bg1"/>
                          </a:solidFill>
                          <a:latin typeface="Times New Roman" pitchFamily="18" charset="0"/>
                          <a:cs typeface="Times New Roman" pitchFamily="18" charset="0"/>
                        </a:rPr>
                        <a:t>Bulaştırma</a:t>
                      </a:r>
                      <a:r>
                        <a:rPr lang="tr-TR" sz="2000" baseline="0" dirty="0" smtClean="0">
                          <a:solidFill>
                            <a:schemeClr val="bg1"/>
                          </a:solidFill>
                          <a:latin typeface="Times New Roman" pitchFamily="18" charset="0"/>
                          <a:cs typeface="Times New Roman" pitchFamily="18" charset="0"/>
                        </a:rPr>
                        <a:t>  tipi</a:t>
                      </a:r>
                      <a:endParaRPr lang="tr-TR" sz="2000" dirty="0">
                        <a:solidFill>
                          <a:schemeClr val="bg1"/>
                        </a:solidFill>
                        <a:latin typeface="Times New Roman" pitchFamily="18" charset="0"/>
                        <a:cs typeface="Times New Roman" pitchFamily="18" charset="0"/>
                      </a:endParaRPr>
                    </a:p>
                  </a:txBody>
                  <a:tcPr/>
                </a:tc>
                <a:tc>
                  <a:txBody>
                    <a:bodyPr/>
                    <a:lstStyle/>
                    <a:p>
                      <a:r>
                        <a:rPr lang="tr-TR" sz="2000" b="1" dirty="0" smtClean="0">
                          <a:solidFill>
                            <a:schemeClr val="bg1"/>
                          </a:solidFill>
                          <a:latin typeface="Times New Roman" pitchFamily="18" charset="0"/>
                          <a:cs typeface="Times New Roman" pitchFamily="18" charset="0"/>
                        </a:rPr>
                        <a:t>Terörist amaçlı</a:t>
                      </a:r>
                      <a:endParaRPr lang="tr-TR" sz="2000" b="1" dirty="0">
                        <a:solidFill>
                          <a:schemeClr val="bg1"/>
                        </a:solidFill>
                        <a:latin typeface="Times New Roman" pitchFamily="18" charset="0"/>
                        <a:cs typeface="Times New Roman" pitchFamily="18" charset="0"/>
                      </a:endParaRPr>
                    </a:p>
                  </a:txBody>
                  <a:tcPr/>
                </a:tc>
                <a:tc>
                  <a:txBody>
                    <a:bodyPr/>
                    <a:lstStyle/>
                    <a:p>
                      <a:r>
                        <a:rPr lang="tr-TR" sz="2000" b="1" dirty="0" err="1" smtClean="0">
                          <a:solidFill>
                            <a:schemeClr val="bg1"/>
                          </a:solidFill>
                          <a:latin typeface="Times New Roman" pitchFamily="18" charset="0"/>
                          <a:cs typeface="Times New Roman" pitchFamily="18" charset="0"/>
                        </a:rPr>
                        <a:t>Kriminal</a:t>
                      </a:r>
                      <a:r>
                        <a:rPr lang="tr-TR" sz="2000" b="1" dirty="0" smtClean="0">
                          <a:solidFill>
                            <a:schemeClr val="bg1"/>
                          </a:solidFill>
                          <a:latin typeface="Times New Roman" pitchFamily="18" charset="0"/>
                          <a:cs typeface="Times New Roman" pitchFamily="18" charset="0"/>
                        </a:rPr>
                        <a:t> amaçlı</a:t>
                      </a:r>
                      <a:endParaRPr lang="tr-TR" sz="2000" b="1" dirty="0">
                        <a:solidFill>
                          <a:schemeClr val="bg1"/>
                        </a:solidFill>
                        <a:latin typeface="Times New Roman" pitchFamily="18" charset="0"/>
                        <a:cs typeface="Times New Roman" pitchFamily="18" charset="0"/>
                      </a:endParaRPr>
                    </a:p>
                  </a:txBody>
                  <a:tcPr/>
                </a:tc>
                <a:tc>
                  <a:txBody>
                    <a:bodyPr/>
                    <a:lstStyle/>
                    <a:p>
                      <a:r>
                        <a:rPr lang="tr-TR" sz="2000" b="1" dirty="0" smtClean="0">
                          <a:solidFill>
                            <a:schemeClr val="bg1"/>
                          </a:solidFill>
                          <a:latin typeface="Times New Roman" pitchFamily="18" charset="0"/>
                          <a:cs typeface="Times New Roman" pitchFamily="18" charset="0"/>
                        </a:rPr>
                        <a:t>Diğer/ Bilinmeyen</a:t>
                      </a:r>
                      <a:endParaRPr lang="tr-TR" sz="2000" b="1" dirty="0">
                        <a:solidFill>
                          <a:schemeClr val="bg1"/>
                        </a:solidFill>
                        <a:latin typeface="Times New Roman" pitchFamily="18" charset="0"/>
                        <a:cs typeface="Times New Roman" pitchFamily="18" charset="0"/>
                      </a:endParaRP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tr-TR" sz="2000" dirty="0" smtClean="0">
                          <a:solidFill>
                            <a:schemeClr val="bg1"/>
                          </a:solidFill>
                          <a:latin typeface="Times New Roman" pitchFamily="18" charset="0"/>
                          <a:cs typeface="Times New Roman" pitchFamily="18" charset="0"/>
                        </a:rPr>
                        <a:t>Toplam vaka</a:t>
                      </a:r>
                    </a:p>
                  </a:txBody>
                  <a:tcPr/>
                </a:tc>
              </a:tr>
              <a:tr h="485438">
                <a:tc>
                  <a:txBody>
                    <a:bodyPr/>
                    <a:lstStyle/>
                    <a:p>
                      <a:r>
                        <a:rPr lang="tr-TR" sz="2000" dirty="0" err="1" smtClean="0">
                          <a:latin typeface="Times New Roman" pitchFamily="18" charset="0"/>
                          <a:cs typeface="Times New Roman" pitchFamily="18" charset="0"/>
                        </a:rPr>
                        <a:t>Aerozol</a:t>
                      </a:r>
                      <a:r>
                        <a:rPr lang="tr-TR" sz="2000" dirty="0" smtClean="0">
                          <a:latin typeface="Times New Roman" pitchFamily="18" charset="0"/>
                          <a:cs typeface="Times New Roman" pitchFamily="18" charset="0"/>
                        </a:rPr>
                        <a:t> </a:t>
                      </a:r>
                      <a:endParaRPr lang="tr-TR" sz="2000" dirty="0">
                        <a:latin typeface="Times New Roman" pitchFamily="18" charset="0"/>
                        <a:cs typeface="Times New Roman" pitchFamily="18" charset="0"/>
                      </a:endParaRPr>
                    </a:p>
                  </a:txBody>
                  <a:tcPr/>
                </a:tc>
                <a:tc>
                  <a:txBody>
                    <a:bodyPr/>
                    <a:lstStyle/>
                    <a:p>
                      <a:r>
                        <a:rPr lang="tr-TR" sz="2000" baseline="0" dirty="0" smtClean="0">
                          <a:latin typeface="Times New Roman" pitchFamily="18" charset="0"/>
                          <a:cs typeface="Times New Roman" pitchFamily="18" charset="0"/>
                        </a:rPr>
                        <a:t>2</a:t>
                      </a:r>
                      <a:endParaRPr lang="tr-TR" sz="2000" dirty="0">
                        <a:latin typeface="Times New Roman" pitchFamily="18" charset="0"/>
                        <a:cs typeface="Times New Roman" pitchFamily="18" charset="0"/>
                      </a:endParaRPr>
                    </a:p>
                  </a:txBody>
                  <a:tcPr/>
                </a:tc>
                <a:tc>
                  <a:txBody>
                    <a:bodyPr/>
                    <a:lstStyle/>
                    <a:p>
                      <a:r>
                        <a:rPr lang="tr-TR" sz="2000" baseline="0" dirty="0" smtClean="0">
                          <a:latin typeface="Times New Roman" pitchFamily="18" charset="0"/>
                          <a:cs typeface="Times New Roman" pitchFamily="18" charset="0"/>
                        </a:rPr>
                        <a:t>0</a:t>
                      </a:r>
                      <a:endParaRPr lang="tr-TR" sz="2000" dirty="0">
                        <a:latin typeface="Times New Roman" pitchFamily="18" charset="0"/>
                        <a:cs typeface="Times New Roman" pitchFamily="18" charset="0"/>
                      </a:endParaRPr>
                    </a:p>
                  </a:txBody>
                  <a:tcPr/>
                </a:tc>
                <a:tc>
                  <a:txBody>
                    <a:bodyPr/>
                    <a:lstStyle/>
                    <a:p>
                      <a:r>
                        <a:rPr lang="tr-TR" sz="2000" baseline="0" dirty="0" smtClean="0">
                          <a:latin typeface="Times New Roman" pitchFamily="18" charset="0"/>
                          <a:cs typeface="Times New Roman" pitchFamily="18" charset="0"/>
                        </a:rPr>
                        <a:t> 0 </a:t>
                      </a:r>
                      <a:endParaRPr lang="tr-TR" sz="2000" dirty="0">
                        <a:latin typeface="Times New Roman" pitchFamily="18" charset="0"/>
                        <a:cs typeface="Times New Roman" pitchFamily="18" charset="0"/>
                      </a:endParaRPr>
                    </a:p>
                  </a:txBody>
                  <a:tcPr/>
                </a:tc>
                <a:tc>
                  <a:txBody>
                    <a:bodyPr/>
                    <a:lstStyle/>
                    <a:p>
                      <a:r>
                        <a:rPr lang="tr-TR" sz="2000" baseline="0" dirty="0" smtClean="0">
                          <a:latin typeface="Times New Roman" pitchFamily="18" charset="0"/>
                          <a:cs typeface="Times New Roman" pitchFamily="18" charset="0"/>
                        </a:rPr>
                        <a:t>2</a:t>
                      </a:r>
                      <a:endParaRPr lang="tr-TR" sz="2000" dirty="0">
                        <a:latin typeface="Times New Roman" pitchFamily="18" charset="0"/>
                        <a:cs typeface="Times New Roman" pitchFamily="18" charset="0"/>
                      </a:endParaRPr>
                    </a:p>
                  </a:txBody>
                  <a:tcPr/>
                </a:tc>
              </a:tr>
              <a:tr h="679614">
                <a:tc>
                  <a:txBody>
                    <a:bodyPr/>
                    <a:lstStyle/>
                    <a:p>
                      <a:r>
                        <a:rPr lang="tr-TR" sz="2000" dirty="0" smtClean="0">
                          <a:latin typeface="Times New Roman" pitchFamily="18" charset="0"/>
                          <a:cs typeface="Times New Roman" pitchFamily="18" charset="0"/>
                        </a:rPr>
                        <a:t>Enjeksiyon/</a:t>
                      </a:r>
                      <a:r>
                        <a:rPr lang="tr-TR" sz="2000" baseline="0" dirty="0" smtClean="0">
                          <a:latin typeface="Times New Roman" pitchFamily="18" charset="0"/>
                          <a:cs typeface="Times New Roman" pitchFamily="18" charset="0"/>
                        </a:rPr>
                        <a:t> </a:t>
                      </a:r>
                      <a:r>
                        <a:rPr lang="tr-TR" sz="2000" baseline="0" dirty="0" err="1" smtClean="0">
                          <a:latin typeface="Times New Roman" pitchFamily="18" charset="0"/>
                          <a:cs typeface="Times New Roman" pitchFamily="18" charset="0"/>
                        </a:rPr>
                        <a:t>topikal</a:t>
                      </a:r>
                      <a:r>
                        <a:rPr lang="tr-TR" sz="2000" baseline="0" dirty="0" smtClean="0">
                          <a:latin typeface="Times New Roman" pitchFamily="18" charset="0"/>
                          <a:cs typeface="Times New Roman" pitchFamily="18" charset="0"/>
                        </a:rPr>
                        <a:t> uygulama</a:t>
                      </a:r>
                      <a:endParaRPr lang="tr-TR" sz="2000" dirty="0">
                        <a:latin typeface="Times New Roman" pitchFamily="18" charset="0"/>
                        <a:cs typeface="Times New Roman" pitchFamily="18" charset="0"/>
                      </a:endParaRPr>
                    </a:p>
                  </a:txBody>
                  <a:tcPr/>
                </a:tc>
                <a:tc>
                  <a:txBody>
                    <a:bodyPr/>
                    <a:lstStyle/>
                    <a:p>
                      <a:r>
                        <a:rPr lang="tr-TR" sz="2000" baseline="0" dirty="0" smtClean="0">
                          <a:latin typeface="Times New Roman" pitchFamily="18" charset="0"/>
                          <a:cs typeface="Times New Roman" pitchFamily="18" charset="0"/>
                        </a:rPr>
                        <a:t>6 </a:t>
                      </a:r>
                      <a:endParaRPr lang="tr-TR" sz="2000" dirty="0">
                        <a:latin typeface="Times New Roman" pitchFamily="18" charset="0"/>
                        <a:cs typeface="Times New Roman" pitchFamily="18" charset="0"/>
                      </a:endParaRPr>
                    </a:p>
                  </a:txBody>
                  <a:tcPr/>
                </a:tc>
                <a:tc>
                  <a:txBody>
                    <a:bodyPr/>
                    <a:lstStyle/>
                    <a:p>
                      <a:r>
                        <a:rPr lang="tr-TR" sz="2000" baseline="0" dirty="0" smtClean="0">
                          <a:latin typeface="Times New Roman" pitchFamily="18" charset="0"/>
                          <a:cs typeface="Times New Roman" pitchFamily="18" charset="0"/>
                        </a:rPr>
                        <a:t> </a:t>
                      </a:r>
                      <a:r>
                        <a:rPr lang="tr-TR" sz="2000" b="1" baseline="0" dirty="0" smtClean="0">
                          <a:solidFill>
                            <a:srgbClr val="FF0000"/>
                          </a:solidFill>
                          <a:latin typeface="Times New Roman" pitchFamily="18" charset="0"/>
                          <a:cs typeface="Times New Roman" pitchFamily="18" charset="0"/>
                        </a:rPr>
                        <a:t>10</a:t>
                      </a:r>
                      <a:endParaRPr lang="tr-TR" sz="2000" b="1" dirty="0">
                        <a:solidFill>
                          <a:srgbClr val="FF0000"/>
                        </a:solidFill>
                        <a:latin typeface="Times New Roman" pitchFamily="18" charset="0"/>
                        <a:cs typeface="Times New Roman" pitchFamily="18" charset="0"/>
                      </a:endParaRPr>
                    </a:p>
                  </a:txBody>
                  <a:tcPr/>
                </a:tc>
                <a:tc>
                  <a:txBody>
                    <a:bodyPr/>
                    <a:lstStyle/>
                    <a:p>
                      <a:r>
                        <a:rPr lang="tr-TR" sz="2000" baseline="0" dirty="0" smtClean="0">
                          <a:latin typeface="Times New Roman" pitchFamily="18" charset="0"/>
                          <a:cs typeface="Times New Roman" pitchFamily="18" charset="0"/>
                        </a:rPr>
                        <a:t>0</a:t>
                      </a:r>
                      <a:endParaRPr lang="tr-TR" sz="2000" dirty="0">
                        <a:latin typeface="Times New Roman" pitchFamily="18" charset="0"/>
                        <a:cs typeface="Times New Roman" pitchFamily="18" charset="0"/>
                      </a:endParaRPr>
                    </a:p>
                  </a:txBody>
                  <a:tcPr/>
                </a:tc>
                <a:tc>
                  <a:txBody>
                    <a:bodyPr/>
                    <a:lstStyle/>
                    <a:p>
                      <a:r>
                        <a:rPr lang="tr-TR" sz="2000" b="1" baseline="0" dirty="0" smtClean="0">
                          <a:solidFill>
                            <a:srgbClr val="FF0000"/>
                          </a:solidFill>
                          <a:latin typeface="Times New Roman" pitchFamily="18" charset="0"/>
                          <a:cs typeface="Times New Roman" pitchFamily="18" charset="0"/>
                        </a:rPr>
                        <a:t>16</a:t>
                      </a:r>
                      <a:endParaRPr lang="tr-TR" sz="2000" b="1" dirty="0">
                        <a:solidFill>
                          <a:srgbClr val="FF0000"/>
                        </a:solidFill>
                        <a:latin typeface="Times New Roman" pitchFamily="18" charset="0"/>
                        <a:cs typeface="Times New Roman" pitchFamily="18" charset="0"/>
                      </a:endParaRPr>
                    </a:p>
                  </a:txBody>
                  <a:tcPr/>
                </a:tc>
              </a:tr>
              <a:tr h="485438">
                <a:tc>
                  <a:txBody>
                    <a:bodyPr/>
                    <a:lstStyle/>
                    <a:p>
                      <a:r>
                        <a:rPr lang="tr-TR" sz="2000" dirty="0" smtClean="0">
                          <a:latin typeface="Times New Roman" pitchFamily="18" charset="0"/>
                          <a:cs typeface="Times New Roman" pitchFamily="18" charset="0"/>
                        </a:rPr>
                        <a:t>Gıda </a:t>
                      </a:r>
                      <a:r>
                        <a:rPr lang="tr-TR" sz="2000" dirty="0" err="1" smtClean="0">
                          <a:latin typeface="Times New Roman" pitchFamily="18" charset="0"/>
                          <a:cs typeface="Times New Roman" pitchFamily="18" charset="0"/>
                        </a:rPr>
                        <a:t>bulaşı</a:t>
                      </a:r>
                      <a:endParaRPr lang="tr-TR" sz="2000" dirty="0">
                        <a:latin typeface="Times New Roman" pitchFamily="18" charset="0"/>
                        <a:cs typeface="Times New Roman" pitchFamily="18" charset="0"/>
                      </a:endParaRPr>
                    </a:p>
                  </a:txBody>
                  <a:tcPr/>
                </a:tc>
                <a:tc>
                  <a:txBody>
                    <a:bodyPr/>
                    <a:lstStyle/>
                    <a:p>
                      <a:r>
                        <a:rPr lang="tr-TR" sz="2000" baseline="0" dirty="0" smtClean="0">
                          <a:latin typeface="Times New Roman" pitchFamily="18" charset="0"/>
                          <a:cs typeface="Times New Roman" pitchFamily="18" charset="0"/>
                        </a:rPr>
                        <a:t>1</a:t>
                      </a:r>
                      <a:endParaRPr lang="tr-TR" sz="2000" dirty="0">
                        <a:latin typeface="Times New Roman" pitchFamily="18" charset="0"/>
                        <a:cs typeface="Times New Roman" pitchFamily="18" charset="0"/>
                      </a:endParaRPr>
                    </a:p>
                  </a:txBody>
                  <a:tcPr/>
                </a:tc>
                <a:tc>
                  <a:txBody>
                    <a:bodyPr/>
                    <a:lstStyle/>
                    <a:p>
                      <a:r>
                        <a:rPr lang="tr-TR" sz="2000" b="1" baseline="0" dirty="0" smtClean="0">
                          <a:solidFill>
                            <a:srgbClr val="FF0000"/>
                          </a:solidFill>
                          <a:latin typeface="Times New Roman" pitchFamily="18" charset="0"/>
                          <a:cs typeface="Times New Roman" pitchFamily="18" charset="0"/>
                        </a:rPr>
                        <a:t>20</a:t>
                      </a:r>
                      <a:endParaRPr lang="tr-TR" sz="2000" b="1" dirty="0">
                        <a:solidFill>
                          <a:srgbClr val="FF0000"/>
                        </a:solidFill>
                        <a:latin typeface="Times New Roman" pitchFamily="18" charset="0"/>
                        <a:cs typeface="Times New Roman" pitchFamily="18" charset="0"/>
                      </a:endParaRPr>
                    </a:p>
                  </a:txBody>
                  <a:tcPr/>
                </a:tc>
                <a:tc>
                  <a:txBody>
                    <a:bodyPr/>
                    <a:lstStyle/>
                    <a:p>
                      <a:r>
                        <a:rPr lang="tr-TR" sz="2000" baseline="0" dirty="0" smtClean="0">
                          <a:latin typeface="Times New Roman" pitchFamily="18" charset="0"/>
                          <a:cs typeface="Times New Roman" pitchFamily="18" charset="0"/>
                        </a:rPr>
                        <a:t>1</a:t>
                      </a:r>
                      <a:endParaRPr lang="tr-TR" sz="2000" dirty="0">
                        <a:latin typeface="Times New Roman" pitchFamily="18" charset="0"/>
                        <a:cs typeface="Times New Roman" pitchFamily="18" charset="0"/>
                      </a:endParaRPr>
                    </a:p>
                  </a:txBody>
                  <a:tcPr/>
                </a:tc>
                <a:tc>
                  <a:txBody>
                    <a:bodyPr/>
                    <a:lstStyle/>
                    <a:p>
                      <a:r>
                        <a:rPr lang="tr-TR" sz="2000" baseline="0" dirty="0" smtClean="0">
                          <a:latin typeface="Times New Roman" pitchFamily="18" charset="0"/>
                          <a:cs typeface="Times New Roman" pitchFamily="18" charset="0"/>
                        </a:rPr>
                        <a:t> </a:t>
                      </a:r>
                      <a:r>
                        <a:rPr lang="tr-TR" sz="2000" b="1" baseline="0" dirty="0" smtClean="0">
                          <a:solidFill>
                            <a:srgbClr val="FF0000"/>
                          </a:solidFill>
                          <a:latin typeface="Times New Roman" pitchFamily="18" charset="0"/>
                          <a:cs typeface="Times New Roman" pitchFamily="18" charset="0"/>
                        </a:rPr>
                        <a:t>22</a:t>
                      </a:r>
                      <a:endParaRPr lang="tr-TR" sz="2000" b="1" dirty="0">
                        <a:solidFill>
                          <a:srgbClr val="FF0000"/>
                        </a:solidFill>
                        <a:latin typeface="Times New Roman" pitchFamily="18" charset="0"/>
                        <a:cs typeface="Times New Roman" pitchFamily="18" charset="0"/>
                      </a:endParaRPr>
                    </a:p>
                  </a:txBody>
                  <a:tcPr>
                    <a:solidFill>
                      <a:schemeClr val="accent5">
                        <a:lumMod val="40000"/>
                        <a:lumOff val="60000"/>
                      </a:schemeClr>
                    </a:solidFill>
                  </a:tcPr>
                </a:tc>
              </a:tr>
              <a:tr h="485438">
                <a:tc>
                  <a:txBody>
                    <a:bodyPr/>
                    <a:lstStyle/>
                    <a:p>
                      <a:r>
                        <a:rPr lang="tr-TR" sz="2000" dirty="0" smtClean="0">
                          <a:latin typeface="Times New Roman" pitchFamily="18" charset="0"/>
                          <a:cs typeface="Times New Roman" pitchFamily="18" charset="0"/>
                        </a:rPr>
                        <a:t>Su </a:t>
                      </a:r>
                      <a:r>
                        <a:rPr lang="tr-TR" sz="2000" dirty="0" err="1" smtClean="0">
                          <a:latin typeface="Times New Roman" pitchFamily="18" charset="0"/>
                          <a:cs typeface="Times New Roman" pitchFamily="18" charset="0"/>
                        </a:rPr>
                        <a:t>bulaşı</a:t>
                      </a:r>
                      <a:endParaRPr lang="tr-TR" sz="2000" dirty="0">
                        <a:latin typeface="Times New Roman" pitchFamily="18" charset="0"/>
                        <a:cs typeface="Times New Roman" pitchFamily="18" charset="0"/>
                      </a:endParaRPr>
                    </a:p>
                  </a:txBody>
                  <a:tcPr/>
                </a:tc>
                <a:tc>
                  <a:txBody>
                    <a:bodyPr/>
                    <a:lstStyle/>
                    <a:p>
                      <a:r>
                        <a:rPr lang="tr-TR" sz="2000" baseline="0" dirty="0" smtClean="0">
                          <a:latin typeface="Times New Roman" pitchFamily="18" charset="0"/>
                          <a:cs typeface="Times New Roman" pitchFamily="18" charset="0"/>
                        </a:rPr>
                        <a:t>4 </a:t>
                      </a:r>
                      <a:endParaRPr lang="tr-TR" sz="2000" dirty="0">
                        <a:latin typeface="Times New Roman" pitchFamily="18" charset="0"/>
                        <a:cs typeface="Times New Roman" pitchFamily="18" charset="0"/>
                      </a:endParaRPr>
                    </a:p>
                  </a:txBody>
                  <a:tcPr/>
                </a:tc>
                <a:tc>
                  <a:txBody>
                    <a:bodyPr/>
                    <a:lstStyle/>
                    <a:p>
                      <a:r>
                        <a:rPr lang="tr-TR" sz="2000" baseline="0" dirty="0" smtClean="0">
                          <a:latin typeface="Times New Roman" pitchFamily="18" charset="0"/>
                          <a:cs typeface="Times New Roman" pitchFamily="18" charset="0"/>
                        </a:rPr>
                        <a:t> 0 </a:t>
                      </a:r>
                      <a:endParaRPr lang="tr-TR" sz="2000" dirty="0">
                        <a:latin typeface="Times New Roman" pitchFamily="18" charset="0"/>
                        <a:cs typeface="Times New Roman" pitchFamily="18" charset="0"/>
                      </a:endParaRPr>
                    </a:p>
                  </a:txBody>
                  <a:tcPr/>
                </a:tc>
                <a:tc>
                  <a:txBody>
                    <a:bodyPr/>
                    <a:lstStyle/>
                    <a:p>
                      <a:r>
                        <a:rPr lang="tr-TR" sz="2000" baseline="0" dirty="0" smtClean="0">
                          <a:latin typeface="Times New Roman" pitchFamily="18" charset="0"/>
                          <a:cs typeface="Times New Roman" pitchFamily="18" charset="0"/>
                        </a:rPr>
                        <a:t> 2 </a:t>
                      </a:r>
                      <a:endParaRPr lang="tr-TR" sz="2000" dirty="0">
                        <a:latin typeface="Times New Roman" pitchFamily="18" charset="0"/>
                        <a:cs typeface="Times New Roman" pitchFamily="18" charset="0"/>
                      </a:endParaRPr>
                    </a:p>
                  </a:txBody>
                  <a:tcPr/>
                </a:tc>
                <a:tc>
                  <a:txBody>
                    <a:bodyPr/>
                    <a:lstStyle/>
                    <a:p>
                      <a:r>
                        <a:rPr lang="tr-TR" sz="2000" baseline="0" dirty="0" smtClean="0">
                          <a:latin typeface="Times New Roman" pitchFamily="18" charset="0"/>
                          <a:cs typeface="Times New Roman" pitchFamily="18" charset="0"/>
                        </a:rPr>
                        <a:t> 6</a:t>
                      </a:r>
                      <a:endParaRPr lang="tr-TR" sz="2000" dirty="0">
                        <a:latin typeface="Times New Roman" pitchFamily="18" charset="0"/>
                        <a:cs typeface="Times New Roman" pitchFamily="18" charset="0"/>
                      </a:endParaRPr>
                    </a:p>
                  </a:txBody>
                  <a:tcPr/>
                </a:tc>
              </a:tr>
              <a:tr h="485438">
                <a:tc>
                  <a:txBody>
                    <a:bodyPr/>
                    <a:lstStyle/>
                    <a:p>
                      <a:r>
                        <a:rPr lang="tr-TR" sz="2000" dirty="0" smtClean="0">
                          <a:latin typeface="Times New Roman" pitchFamily="18" charset="0"/>
                          <a:cs typeface="Times New Roman" pitchFamily="18" charset="0"/>
                        </a:rPr>
                        <a:t>Sinek / tabi vektör</a:t>
                      </a:r>
                      <a:endParaRPr lang="tr-TR" sz="2000" dirty="0">
                        <a:latin typeface="Times New Roman" pitchFamily="18" charset="0"/>
                        <a:cs typeface="Times New Roman" pitchFamily="18" charset="0"/>
                      </a:endParaRPr>
                    </a:p>
                  </a:txBody>
                  <a:tcPr/>
                </a:tc>
                <a:tc>
                  <a:txBody>
                    <a:bodyPr/>
                    <a:lstStyle/>
                    <a:p>
                      <a:r>
                        <a:rPr lang="tr-TR" sz="2000" baseline="0" dirty="0" smtClean="0">
                          <a:latin typeface="Times New Roman" pitchFamily="18" charset="0"/>
                          <a:cs typeface="Times New Roman" pitchFamily="18" charset="0"/>
                        </a:rPr>
                        <a:t>0 </a:t>
                      </a:r>
                      <a:endParaRPr lang="tr-TR" sz="2000" dirty="0">
                        <a:latin typeface="Times New Roman" pitchFamily="18" charset="0"/>
                        <a:cs typeface="Times New Roman" pitchFamily="18" charset="0"/>
                      </a:endParaRPr>
                    </a:p>
                  </a:txBody>
                  <a:tcPr/>
                </a:tc>
                <a:tc>
                  <a:txBody>
                    <a:bodyPr/>
                    <a:lstStyle/>
                    <a:p>
                      <a:r>
                        <a:rPr lang="tr-TR" sz="2000" baseline="0" dirty="0" smtClean="0">
                          <a:latin typeface="Times New Roman" pitchFamily="18" charset="0"/>
                          <a:cs typeface="Times New Roman" pitchFamily="18" charset="0"/>
                        </a:rPr>
                        <a:t>1 </a:t>
                      </a:r>
                      <a:endParaRPr lang="tr-TR" sz="2000" dirty="0">
                        <a:latin typeface="Times New Roman" pitchFamily="18" charset="0"/>
                        <a:cs typeface="Times New Roman" pitchFamily="18" charset="0"/>
                      </a:endParaRPr>
                    </a:p>
                  </a:txBody>
                  <a:tcPr/>
                </a:tc>
                <a:tc>
                  <a:txBody>
                    <a:bodyPr/>
                    <a:lstStyle/>
                    <a:p>
                      <a:r>
                        <a:rPr lang="tr-TR" sz="2000" baseline="0" dirty="0" smtClean="0">
                          <a:latin typeface="Times New Roman" pitchFamily="18" charset="0"/>
                          <a:cs typeface="Times New Roman" pitchFamily="18" charset="0"/>
                        </a:rPr>
                        <a:t> 1 </a:t>
                      </a:r>
                      <a:endParaRPr lang="tr-TR" sz="2000" dirty="0">
                        <a:latin typeface="Times New Roman" pitchFamily="18" charset="0"/>
                        <a:cs typeface="Times New Roman" pitchFamily="18" charset="0"/>
                      </a:endParaRPr>
                    </a:p>
                  </a:txBody>
                  <a:tcPr/>
                </a:tc>
                <a:tc>
                  <a:txBody>
                    <a:bodyPr/>
                    <a:lstStyle/>
                    <a:p>
                      <a:r>
                        <a:rPr lang="tr-TR" sz="2000" baseline="0" dirty="0" smtClean="0">
                          <a:latin typeface="Times New Roman" pitchFamily="18" charset="0"/>
                          <a:cs typeface="Times New Roman" pitchFamily="18" charset="0"/>
                        </a:rPr>
                        <a:t> 2</a:t>
                      </a:r>
                      <a:endParaRPr lang="tr-TR" sz="2000" dirty="0">
                        <a:latin typeface="Times New Roman" pitchFamily="18" charset="0"/>
                        <a:cs typeface="Times New Roman" pitchFamily="18" charset="0"/>
                      </a:endParaRPr>
                    </a:p>
                  </a:txBody>
                  <a:tcPr/>
                </a:tc>
              </a:tr>
              <a:tr h="485438">
                <a:tc>
                  <a:txBody>
                    <a:bodyPr/>
                    <a:lstStyle/>
                    <a:p>
                      <a:r>
                        <a:rPr lang="tr-TR" sz="2000" dirty="0" smtClean="0">
                          <a:latin typeface="Times New Roman" pitchFamily="18" charset="0"/>
                          <a:cs typeface="Times New Roman" pitchFamily="18" charset="0"/>
                        </a:rPr>
                        <a:t>Hiçbiri</a:t>
                      </a:r>
                      <a:endParaRPr lang="tr-TR" sz="2000" dirty="0">
                        <a:latin typeface="Times New Roman" pitchFamily="18" charset="0"/>
                        <a:cs typeface="Times New Roman" pitchFamily="18" charset="0"/>
                      </a:endParaRPr>
                    </a:p>
                  </a:txBody>
                  <a:tcPr/>
                </a:tc>
                <a:tc>
                  <a:txBody>
                    <a:bodyPr/>
                    <a:lstStyle/>
                    <a:p>
                      <a:r>
                        <a:rPr lang="tr-TR" sz="2000" baseline="0" dirty="0" smtClean="0">
                          <a:latin typeface="Times New Roman" pitchFamily="18" charset="0"/>
                          <a:cs typeface="Times New Roman" pitchFamily="18" charset="0"/>
                        </a:rPr>
                        <a:t>10 </a:t>
                      </a:r>
                      <a:endParaRPr lang="tr-TR" sz="2000" dirty="0">
                        <a:latin typeface="Times New Roman" pitchFamily="18" charset="0"/>
                        <a:cs typeface="Times New Roman" pitchFamily="18" charset="0"/>
                      </a:endParaRPr>
                    </a:p>
                  </a:txBody>
                  <a:tcPr/>
                </a:tc>
                <a:tc>
                  <a:txBody>
                    <a:bodyPr/>
                    <a:lstStyle/>
                    <a:p>
                      <a:r>
                        <a:rPr lang="tr-TR" sz="2000" baseline="0" dirty="0" smtClean="0">
                          <a:latin typeface="Times New Roman" pitchFamily="18" charset="0"/>
                          <a:cs typeface="Times New Roman" pitchFamily="18" charset="0"/>
                        </a:rPr>
                        <a:t>13 </a:t>
                      </a:r>
                      <a:endParaRPr lang="tr-TR" sz="2000" dirty="0">
                        <a:latin typeface="Times New Roman" pitchFamily="18" charset="0"/>
                        <a:cs typeface="Times New Roman" pitchFamily="18" charset="0"/>
                      </a:endParaRPr>
                    </a:p>
                  </a:txBody>
                  <a:tcPr/>
                </a:tc>
                <a:tc>
                  <a:txBody>
                    <a:bodyPr/>
                    <a:lstStyle/>
                    <a:p>
                      <a:r>
                        <a:rPr lang="tr-TR" sz="2000" baseline="0" dirty="0" smtClean="0">
                          <a:latin typeface="Times New Roman" pitchFamily="18" charset="0"/>
                          <a:cs typeface="Times New Roman" pitchFamily="18" charset="0"/>
                        </a:rPr>
                        <a:t>79 </a:t>
                      </a:r>
                      <a:endParaRPr lang="tr-TR" sz="2000" dirty="0">
                        <a:latin typeface="Times New Roman" pitchFamily="18" charset="0"/>
                        <a:cs typeface="Times New Roman" pitchFamily="18" charset="0"/>
                      </a:endParaRPr>
                    </a:p>
                  </a:txBody>
                  <a:tcPr/>
                </a:tc>
                <a:tc>
                  <a:txBody>
                    <a:bodyPr/>
                    <a:lstStyle/>
                    <a:p>
                      <a:r>
                        <a:rPr lang="tr-TR" sz="2000" baseline="0" dirty="0" smtClean="0">
                          <a:latin typeface="Times New Roman" pitchFamily="18" charset="0"/>
                          <a:cs typeface="Times New Roman" pitchFamily="18" charset="0"/>
                        </a:rPr>
                        <a:t> 102</a:t>
                      </a:r>
                      <a:endParaRPr lang="tr-TR" sz="2000" dirty="0">
                        <a:latin typeface="Times New Roman" pitchFamily="18" charset="0"/>
                        <a:cs typeface="Times New Roman" pitchFamily="18" charset="0"/>
                      </a:endParaRPr>
                    </a:p>
                  </a:txBody>
                  <a:tcPr/>
                </a:tc>
              </a:tr>
              <a:tr h="485438">
                <a:tc>
                  <a:txBody>
                    <a:bodyPr/>
                    <a:lstStyle/>
                    <a:p>
                      <a:r>
                        <a:rPr lang="tr-TR" sz="2000" dirty="0" smtClean="0">
                          <a:latin typeface="Times New Roman" pitchFamily="18" charset="0"/>
                          <a:cs typeface="Times New Roman" pitchFamily="18" charset="0"/>
                        </a:rPr>
                        <a:t>Bilinmeyen</a:t>
                      </a:r>
                      <a:endParaRPr lang="tr-TR" sz="2000" dirty="0">
                        <a:latin typeface="Times New Roman" pitchFamily="18" charset="0"/>
                        <a:cs typeface="Times New Roman" pitchFamily="18" charset="0"/>
                      </a:endParaRPr>
                    </a:p>
                  </a:txBody>
                  <a:tcPr/>
                </a:tc>
                <a:tc>
                  <a:txBody>
                    <a:bodyPr/>
                    <a:lstStyle/>
                    <a:p>
                      <a:r>
                        <a:rPr lang="tr-TR" sz="2000" baseline="0" dirty="0" smtClean="0">
                          <a:latin typeface="Times New Roman" pitchFamily="18" charset="0"/>
                          <a:cs typeface="Times New Roman" pitchFamily="18" charset="0"/>
                        </a:rPr>
                        <a:t>5 </a:t>
                      </a:r>
                      <a:endParaRPr lang="tr-TR" sz="2000" dirty="0">
                        <a:latin typeface="Times New Roman" pitchFamily="18" charset="0"/>
                        <a:cs typeface="Times New Roman" pitchFamily="18" charset="0"/>
                      </a:endParaRPr>
                    </a:p>
                  </a:txBody>
                  <a:tcPr/>
                </a:tc>
                <a:tc>
                  <a:txBody>
                    <a:bodyPr/>
                    <a:lstStyle/>
                    <a:p>
                      <a:r>
                        <a:rPr lang="tr-TR" sz="2000" baseline="0" dirty="0" smtClean="0">
                          <a:latin typeface="Times New Roman" pitchFamily="18" charset="0"/>
                          <a:cs typeface="Times New Roman" pitchFamily="18" charset="0"/>
                        </a:rPr>
                        <a:t>10 </a:t>
                      </a:r>
                      <a:endParaRPr lang="tr-TR" sz="2000" dirty="0">
                        <a:latin typeface="Times New Roman" pitchFamily="18" charset="0"/>
                        <a:cs typeface="Times New Roman" pitchFamily="18" charset="0"/>
                      </a:endParaRPr>
                    </a:p>
                  </a:txBody>
                  <a:tcPr/>
                </a:tc>
                <a:tc>
                  <a:txBody>
                    <a:bodyPr/>
                    <a:lstStyle/>
                    <a:p>
                      <a:r>
                        <a:rPr lang="tr-TR" sz="2000" baseline="0" dirty="0" smtClean="0">
                          <a:latin typeface="Times New Roman" pitchFamily="18" charset="0"/>
                          <a:cs typeface="Times New Roman" pitchFamily="18" charset="0"/>
                        </a:rPr>
                        <a:t> 2 </a:t>
                      </a:r>
                      <a:endParaRPr lang="tr-TR" sz="2000" dirty="0">
                        <a:latin typeface="Times New Roman" pitchFamily="18" charset="0"/>
                        <a:cs typeface="Times New Roman" pitchFamily="18" charset="0"/>
                      </a:endParaRPr>
                    </a:p>
                  </a:txBody>
                  <a:tcPr/>
                </a:tc>
                <a:tc>
                  <a:txBody>
                    <a:bodyPr/>
                    <a:lstStyle/>
                    <a:p>
                      <a:r>
                        <a:rPr lang="tr-TR" sz="2000" baseline="0" dirty="0" smtClean="0">
                          <a:latin typeface="Times New Roman" pitchFamily="18" charset="0"/>
                          <a:cs typeface="Times New Roman" pitchFamily="18" charset="0"/>
                        </a:rPr>
                        <a:t> 17</a:t>
                      </a:r>
                      <a:endParaRPr lang="tr-TR" sz="2000" dirty="0">
                        <a:latin typeface="Times New Roman" pitchFamily="18" charset="0"/>
                        <a:cs typeface="Times New Roman" pitchFamily="18" charset="0"/>
                      </a:endParaRPr>
                    </a:p>
                  </a:txBody>
                  <a:tcPr/>
                </a:tc>
              </a:tr>
              <a:tr h="485438">
                <a:tc>
                  <a:txBody>
                    <a:bodyPr/>
                    <a:lstStyle/>
                    <a:p>
                      <a:r>
                        <a:rPr lang="tr-TR" sz="2000" dirty="0" smtClean="0">
                          <a:latin typeface="Times New Roman" pitchFamily="18" charset="0"/>
                          <a:cs typeface="Times New Roman" pitchFamily="18" charset="0"/>
                        </a:rPr>
                        <a:t>Toplam vaka</a:t>
                      </a:r>
                      <a:endParaRPr lang="tr-TR" sz="2000" dirty="0">
                        <a:latin typeface="Times New Roman" pitchFamily="18" charset="0"/>
                        <a:cs typeface="Times New Roman" pitchFamily="18" charset="0"/>
                      </a:endParaRPr>
                    </a:p>
                  </a:txBody>
                  <a:tcPr/>
                </a:tc>
                <a:tc>
                  <a:txBody>
                    <a:bodyPr/>
                    <a:lstStyle/>
                    <a:p>
                      <a:r>
                        <a:rPr lang="tr-TR" sz="2000" baseline="0" dirty="0" smtClean="0">
                          <a:latin typeface="Times New Roman" pitchFamily="18" charset="0"/>
                          <a:cs typeface="Times New Roman" pitchFamily="18" charset="0"/>
                        </a:rPr>
                        <a:t>28 </a:t>
                      </a:r>
                      <a:endParaRPr lang="tr-TR" sz="2000" dirty="0">
                        <a:latin typeface="Times New Roman" pitchFamily="18" charset="0"/>
                        <a:cs typeface="Times New Roman" pitchFamily="18" charset="0"/>
                      </a:endParaRPr>
                    </a:p>
                  </a:txBody>
                  <a:tcPr/>
                </a:tc>
                <a:tc>
                  <a:txBody>
                    <a:bodyPr/>
                    <a:lstStyle/>
                    <a:p>
                      <a:r>
                        <a:rPr lang="tr-TR" sz="2000" baseline="0" dirty="0" smtClean="0">
                          <a:latin typeface="Times New Roman" pitchFamily="18" charset="0"/>
                          <a:cs typeface="Times New Roman" pitchFamily="18" charset="0"/>
                        </a:rPr>
                        <a:t> 54 </a:t>
                      </a:r>
                      <a:endParaRPr lang="tr-TR" sz="2000" dirty="0">
                        <a:latin typeface="Times New Roman" pitchFamily="18" charset="0"/>
                        <a:cs typeface="Times New Roman" pitchFamily="18" charset="0"/>
                      </a:endParaRPr>
                    </a:p>
                  </a:txBody>
                  <a:tcPr/>
                </a:tc>
                <a:tc>
                  <a:txBody>
                    <a:bodyPr/>
                    <a:lstStyle/>
                    <a:p>
                      <a:r>
                        <a:rPr lang="tr-TR" sz="2000" baseline="0" dirty="0" smtClean="0">
                          <a:latin typeface="Times New Roman" pitchFamily="18" charset="0"/>
                          <a:cs typeface="Times New Roman" pitchFamily="18" charset="0"/>
                        </a:rPr>
                        <a:t> 85</a:t>
                      </a:r>
                      <a:endParaRPr lang="tr-TR" sz="2000" dirty="0">
                        <a:latin typeface="Times New Roman" pitchFamily="18" charset="0"/>
                        <a:cs typeface="Times New Roman" pitchFamily="18" charset="0"/>
                      </a:endParaRPr>
                    </a:p>
                  </a:txBody>
                  <a:tcPr/>
                </a:tc>
                <a:tc>
                  <a:txBody>
                    <a:bodyPr/>
                    <a:lstStyle/>
                    <a:p>
                      <a:endParaRPr lang="tr-TR" sz="2000" dirty="0">
                        <a:latin typeface="Times New Roman" pitchFamily="18" charset="0"/>
                        <a:cs typeface="Times New Roman" pitchFamily="18" charset="0"/>
                      </a:endParaRPr>
                    </a:p>
                  </a:txBody>
                  <a:tcPr/>
                </a:tc>
              </a:tr>
            </a:tbl>
          </a:graphicData>
        </a:graphic>
      </p:graphicFrame>
      <p:sp>
        <p:nvSpPr>
          <p:cNvPr id="6" name="5 Slayt Numarası Yer Tutucusu"/>
          <p:cNvSpPr>
            <a:spLocks noGrp="1"/>
          </p:cNvSpPr>
          <p:nvPr>
            <p:ph type="sldNum" sz="quarter" idx="12"/>
          </p:nvPr>
        </p:nvSpPr>
        <p:spPr/>
        <p:txBody>
          <a:bodyPr/>
          <a:lstStyle/>
          <a:p>
            <a:fld id="{B1DEFA8C-F947-479F-BE07-76B6B3F80BF1}" type="slidenum">
              <a:rPr lang="tr-TR" smtClean="0"/>
              <a:pPr/>
              <a:t>13</a:t>
            </a:fld>
            <a:endParaRPr lang="tr-T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67544" y="0"/>
            <a:ext cx="8229600" cy="778098"/>
          </a:xfrm>
        </p:spPr>
        <p:txBody>
          <a:bodyPr>
            <a:normAutofit/>
          </a:bodyPr>
          <a:lstStyle/>
          <a:p>
            <a:pPr algn="l"/>
            <a:r>
              <a:rPr lang="tr-TR" sz="2800" dirty="0" smtClean="0">
                <a:solidFill>
                  <a:srgbClr val="FF0000"/>
                </a:solidFill>
                <a:latin typeface="Times New Roman" pitchFamily="18" charset="0"/>
                <a:cs typeface="Times New Roman" pitchFamily="18" charset="0"/>
              </a:rPr>
              <a:t>SEÇİLMİŞ BİYOTERÖR ÖRNEKLERİ- 1900-2003</a:t>
            </a:r>
            <a:endParaRPr lang="tr-TR" sz="2800" dirty="0">
              <a:solidFill>
                <a:srgbClr val="FF0000"/>
              </a:solidFill>
            </a:endParaRPr>
          </a:p>
        </p:txBody>
      </p:sp>
      <p:graphicFrame>
        <p:nvGraphicFramePr>
          <p:cNvPr id="5" name="4 Tablo"/>
          <p:cNvGraphicFramePr>
            <a:graphicFrameLocks noGrp="1"/>
          </p:cNvGraphicFramePr>
          <p:nvPr/>
        </p:nvGraphicFramePr>
        <p:xfrm>
          <a:off x="251520" y="764704"/>
          <a:ext cx="8640960" cy="5120640"/>
        </p:xfrm>
        <a:graphic>
          <a:graphicData uri="http://schemas.openxmlformats.org/drawingml/2006/table">
            <a:tbl>
              <a:tblPr firstRow="1" bandRow="1">
                <a:tableStyleId>{5C22544A-7EE6-4342-B048-85BDC9FD1C3A}</a:tableStyleId>
              </a:tblPr>
              <a:tblGrid>
                <a:gridCol w="936103"/>
                <a:gridCol w="1368152"/>
                <a:gridCol w="6336705"/>
              </a:tblGrid>
              <a:tr h="594093">
                <a:tc>
                  <a:txBody>
                    <a:bodyPr/>
                    <a:lstStyle/>
                    <a:p>
                      <a:r>
                        <a:rPr lang="tr-TR" dirty="0" smtClean="0">
                          <a:latin typeface="Times New Roman" pitchFamily="18" charset="0"/>
                          <a:cs typeface="Times New Roman" pitchFamily="18" charset="0"/>
                        </a:rPr>
                        <a:t>TARİH / YER</a:t>
                      </a:r>
                      <a:endParaRPr lang="tr-TR" dirty="0">
                        <a:latin typeface="Times New Roman" pitchFamily="18" charset="0"/>
                        <a:cs typeface="Times New Roman" pitchFamily="18" charset="0"/>
                      </a:endParaRPr>
                    </a:p>
                  </a:txBody>
                  <a:tcPr/>
                </a:tc>
                <a:tc>
                  <a:txBody>
                    <a:bodyPr/>
                    <a:lstStyle/>
                    <a:p>
                      <a:r>
                        <a:rPr lang="tr-TR" dirty="0" smtClean="0">
                          <a:latin typeface="Times New Roman" pitchFamily="18" charset="0"/>
                          <a:cs typeface="Times New Roman" pitchFamily="18" charset="0"/>
                        </a:rPr>
                        <a:t>EYLEM YAPAN</a:t>
                      </a:r>
                      <a:endParaRPr lang="tr-TR" dirty="0">
                        <a:latin typeface="Times New Roman" pitchFamily="18" charset="0"/>
                        <a:cs typeface="Times New Roman" pitchFamily="18" charset="0"/>
                      </a:endParaRPr>
                    </a:p>
                  </a:txBody>
                  <a:tcPr/>
                </a:tc>
                <a:tc>
                  <a:txBody>
                    <a:bodyPr/>
                    <a:lstStyle/>
                    <a:p>
                      <a:r>
                        <a:rPr lang="tr-TR" dirty="0" smtClean="0">
                          <a:latin typeface="Times New Roman" pitchFamily="18" charset="0"/>
                          <a:cs typeface="Times New Roman" pitchFamily="18" charset="0"/>
                        </a:rPr>
                        <a:t>OLAY</a:t>
                      </a:r>
                      <a:endParaRPr lang="tr-TR" dirty="0">
                        <a:latin typeface="Times New Roman" pitchFamily="18" charset="0"/>
                        <a:cs typeface="Times New Roman" pitchFamily="18" charset="0"/>
                      </a:endParaRPr>
                    </a:p>
                  </a:txBody>
                  <a:tcPr/>
                </a:tc>
              </a:tr>
              <a:tr h="594093">
                <a:tc>
                  <a:txBody>
                    <a:bodyPr/>
                    <a:lstStyle/>
                    <a:p>
                      <a:r>
                        <a:rPr lang="tr-TR" dirty="0" smtClean="0">
                          <a:latin typeface="Times New Roman" pitchFamily="18" charset="0"/>
                          <a:cs typeface="Times New Roman" pitchFamily="18" charset="0"/>
                        </a:rPr>
                        <a:t>1952</a:t>
                      </a:r>
                      <a:r>
                        <a:rPr lang="tr-TR" baseline="0" dirty="0" smtClean="0">
                          <a:latin typeface="Times New Roman" pitchFamily="18" charset="0"/>
                          <a:cs typeface="Times New Roman" pitchFamily="18" charset="0"/>
                        </a:rPr>
                        <a:t>/ Kenya</a:t>
                      </a:r>
                      <a:endParaRPr lang="tr-TR" dirty="0">
                        <a:latin typeface="Times New Roman" pitchFamily="18" charset="0"/>
                        <a:cs typeface="Times New Roman" pitchFamily="18" charset="0"/>
                      </a:endParaRPr>
                    </a:p>
                  </a:txBody>
                  <a:tcPr/>
                </a:tc>
                <a:tc>
                  <a:txBody>
                    <a:bodyPr/>
                    <a:lstStyle/>
                    <a:p>
                      <a:r>
                        <a:rPr lang="tr-TR" dirty="0" err="1" smtClean="0">
                          <a:latin typeface="Times New Roman" pitchFamily="18" charset="0"/>
                          <a:cs typeface="Times New Roman" pitchFamily="18" charset="0"/>
                        </a:rPr>
                        <a:t>Mau</a:t>
                      </a:r>
                      <a:r>
                        <a:rPr lang="tr-TR" dirty="0" smtClean="0">
                          <a:latin typeface="Times New Roman" pitchFamily="18" charset="0"/>
                          <a:cs typeface="Times New Roman" pitchFamily="18" charset="0"/>
                        </a:rPr>
                        <a:t> </a:t>
                      </a:r>
                      <a:r>
                        <a:rPr lang="tr-TR" dirty="0" err="1" smtClean="0">
                          <a:latin typeface="Times New Roman" pitchFamily="18" charset="0"/>
                          <a:cs typeface="Times New Roman" pitchFamily="18" charset="0"/>
                        </a:rPr>
                        <a:t>Mau</a:t>
                      </a:r>
                      <a:endParaRPr lang="tr-TR" dirty="0">
                        <a:latin typeface="Times New Roman" pitchFamily="18" charset="0"/>
                        <a:cs typeface="Times New Roman" pitchFamily="18" charset="0"/>
                      </a:endParaRPr>
                    </a:p>
                  </a:txBody>
                  <a:tcPr/>
                </a:tc>
                <a:tc>
                  <a:txBody>
                    <a:bodyPr/>
                    <a:lstStyle/>
                    <a:p>
                      <a:r>
                        <a:rPr lang="tr-TR" dirty="0" smtClean="0">
                          <a:latin typeface="Times New Roman" pitchFamily="18" charset="0"/>
                          <a:cs typeface="Times New Roman" pitchFamily="18" charset="0"/>
                        </a:rPr>
                        <a:t>Afrika süt çalılıklarından(</a:t>
                      </a:r>
                      <a:r>
                        <a:rPr lang="tr-TR" i="1" dirty="0" err="1" smtClean="0">
                          <a:latin typeface="Times New Roman" pitchFamily="18" charset="0"/>
                          <a:cs typeface="Times New Roman" pitchFamily="18" charset="0"/>
                        </a:rPr>
                        <a:t>Synadenium</a:t>
                      </a:r>
                      <a:r>
                        <a:rPr lang="tr-TR" i="1" dirty="0" smtClean="0">
                          <a:latin typeface="Times New Roman" pitchFamily="18" charset="0"/>
                          <a:cs typeface="Times New Roman" pitchFamily="18" charset="0"/>
                        </a:rPr>
                        <a:t> </a:t>
                      </a:r>
                      <a:r>
                        <a:rPr lang="tr-TR" i="1" dirty="0" err="1" smtClean="0">
                          <a:latin typeface="Times New Roman" pitchFamily="18" charset="0"/>
                          <a:cs typeface="Times New Roman" pitchFamily="18" charset="0"/>
                        </a:rPr>
                        <a:t>grantii</a:t>
                      </a:r>
                      <a:r>
                        <a:rPr lang="tr-TR" dirty="0" smtClean="0">
                          <a:latin typeface="Times New Roman" pitchFamily="18" charset="0"/>
                          <a:cs typeface="Times New Roman" pitchFamily="18" charset="0"/>
                        </a:rPr>
                        <a:t>) elde edilen toksin çiftlik hayvanlarını öldürmek için kullanılmış </a:t>
                      </a:r>
                      <a:endParaRPr lang="tr-TR" dirty="0">
                        <a:latin typeface="Times New Roman" pitchFamily="18" charset="0"/>
                        <a:cs typeface="Times New Roman" pitchFamily="18" charset="0"/>
                      </a:endParaRPr>
                    </a:p>
                  </a:txBody>
                  <a:tcPr/>
                </a:tc>
              </a:tr>
              <a:tr h="848705">
                <a:tc>
                  <a:txBody>
                    <a:bodyPr/>
                    <a:lstStyle/>
                    <a:p>
                      <a:r>
                        <a:rPr lang="tr-TR" dirty="0" smtClean="0">
                          <a:latin typeface="Times New Roman" pitchFamily="18" charset="0"/>
                          <a:cs typeface="Times New Roman" pitchFamily="18" charset="0"/>
                        </a:rPr>
                        <a:t>1981 / Birleşik Krallık</a:t>
                      </a:r>
                      <a:endParaRPr lang="tr-TR" dirty="0">
                        <a:latin typeface="Times New Roman" pitchFamily="18" charset="0"/>
                        <a:cs typeface="Times New Roman" pitchFamily="18" charset="0"/>
                      </a:endParaRPr>
                    </a:p>
                  </a:txBody>
                  <a:tcPr/>
                </a:tc>
                <a:tc>
                  <a:txBody>
                    <a:bodyPr/>
                    <a:lstStyle/>
                    <a:p>
                      <a:r>
                        <a:rPr lang="tr-TR" dirty="0" smtClean="0">
                          <a:latin typeface="Times New Roman" pitchFamily="18" charset="0"/>
                          <a:cs typeface="Times New Roman" pitchFamily="18" charset="0"/>
                        </a:rPr>
                        <a:t>“</a:t>
                      </a:r>
                      <a:r>
                        <a:rPr lang="tr-TR" dirty="0" err="1" smtClean="0">
                          <a:latin typeface="Times New Roman" pitchFamily="18" charset="0"/>
                          <a:cs typeface="Times New Roman" pitchFamily="18" charset="0"/>
                        </a:rPr>
                        <a:t>Dark</a:t>
                      </a:r>
                      <a:r>
                        <a:rPr lang="tr-TR" dirty="0" smtClean="0">
                          <a:latin typeface="Times New Roman" pitchFamily="18" charset="0"/>
                          <a:cs typeface="Times New Roman" pitchFamily="18" charset="0"/>
                        </a:rPr>
                        <a:t> </a:t>
                      </a:r>
                      <a:r>
                        <a:rPr lang="tr-TR" dirty="0" err="1" smtClean="0">
                          <a:latin typeface="Times New Roman" pitchFamily="18" charset="0"/>
                          <a:cs typeface="Times New Roman" pitchFamily="18" charset="0"/>
                        </a:rPr>
                        <a:t>Harvest</a:t>
                      </a:r>
                      <a:r>
                        <a:rPr lang="tr-TR" dirty="0" smtClean="0">
                          <a:latin typeface="Times New Roman" pitchFamily="18" charset="0"/>
                          <a:cs typeface="Times New Roman" pitchFamily="18" charset="0"/>
                        </a:rPr>
                        <a:t>”</a:t>
                      </a:r>
                      <a:endParaRPr lang="tr-TR" dirty="0">
                        <a:latin typeface="Times New Roman" pitchFamily="18" charset="0"/>
                        <a:cs typeface="Times New Roman" pitchFamily="18" charset="0"/>
                      </a:endParaRPr>
                    </a:p>
                  </a:txBody>
                  <a:tcPr/>
                </a:tc>
                <a:tc>
                  <a:txBody>
                    <a:bodyPr/>
                    <a:lstStyle/>
                    <a:p>
                      <a:r>
                        <a:rPr lang="tr-TR" dirty="0" err="1" smtClean="0">
                          <a:latin typeface="Times New Roman" pitchFamily="18" charset="0"/>
                          <a:cs typeface="Times New Roman" pitchFamily="18" charset="0"/>
                        </a:rPr>
                        <a:t>Gruinard</a:t>
                      </a:r>
                      <a:r>
                        <a:rPr lang="tr-TR" dirty="0" smtClean="0">
                          <a:latin typeface="Times New Roman" pitchFamily="18" charset="0"/>
                          <a:cs typeface="Times New Roman" pitchFamily="18" charset="0"/>
                        </a:rPr>
                        <a:t> Adasından, şarbon sporları içeren 300 pound toprak Porton</a:t>
                      </a:r>
                      <a:r>
                        <a:rPr lang="tr-TR" baseline="0" dirty="0" smtClean="0">
                          <a:latin typeface="Times New Roman" pitchFamily="18" charset="0"/>
                          <a:cs typeface="Times New Roman" pitchFamily="18" charset="0"/>
                        </a:rPr>
                        <a:t> </a:t>
                      </a:r>
                      <a:r>
                        <a:rPr lang="tr-TR" baseline="0" dirty="0" err="1" smtClean="0">
                          <a:latin typeface="Times New Roman" pitchFamily="18" charset="0"/>
                          <a:cs typeface="Times New Roman" pitchFamily="18" charset="0"/>
                        </a:rPr>
                        <a:t>Down’da</a:t>
                      </a:r>
                      <a:r>
                        <a:rPr lang="tr-TR" baseline="0" dirty="0" smtClean="0">
                          <a:latin typeface="Times New Roman" pitchFamily="18" charset="0"/>
                          <a:cs typeface="Times New Roman" pitchFamily="18" charset="0"/>
                        </a:rPr>
                        <a:t> Kimyasal Savunma Binası önüne konulmuş. Toprak analizi : 1 gram toprakta  </a:t>
                      </a:r>
                      <a:r>
                        <a:rPr lang="tr-TR" dirty="0" smtClean="0">
                          <a:latin typeface="Times New Roman" pitchFamily="18" charset="0"/>
                          <a:cs typeface="Times New Roman" pitchFamily="18" charset="0"/>
                        </a:rPr>
                        <a:t>10 </a:t>
                      </a:r>
                      <a:r>
                        <a:rPr lang="tr-TR" i="1" dirty="0" smtClean="0">
                          <a:latin typeface="Times New Roman" pitchFamily="18" charset="0"/>
                          <a:cs typeface="Times New Roman" pitchFamily="18" charset="0"/>
                        </a:rPr>
                        <a:t>B.</a:t>
                      </a:r>
                      <a:r>
                        <a:rPr lang="tr-TR" i="1" dirty="0" err="1" smtClean="0">
                          <a:latin typeface="Times New Roman" pitchFamily="18" charset="0"/>
                          <a:cs typeface="Times New Roman" pitchFamily="18" charset="0"/>
                        </a:rPr>
                        <a:t>anthracis</a:t>
                      </a:r>
                      <a:r>
                        <a:rPr lang="tr-TR" dirty="0" smtClean="0">
                          <a:latin typeface="Times New Roman" pitchFamily="18" charset="0"/>
                          <a:cs typeface="Times New Roman" pitchFamily="18" charset="0"/>
                        </a:rPr>
                        <a:t>  sporu  mevcut</a:t>
                      </a:r>
                      <a:endParaRPr lang="tr-TR" dirty="0">
                        <a:latin typeface="Times New Roman" pitchFamily="18" charset="0"/>
                        <a:cs typeface="Times New Roman" pitchFamily="18" charset="0"/>
                      </a:endParaRPr>
                    </a:p>
                  </a:txBody>
                  <a:tcPr/>
                </a:tc>
              </a:tr>
              <a:tr h="1103316">
                <a:tc>
                  <a:txBody>
                    <a:bodyPr/>
                    <a:lstStyle/>
                    <a:p>
                      <a:r>
                        <a:rPr lang="tr-TR" dirty="0" smtClean="0">
                          <a:latin typeface="Times New Roman" pitchFamily="18" charset="0"/>
                          <a:cs typeface="Times New Roman" pitchFamily="18" charset="0"/>
                        </a:rPr>
                        <a:t>1984/ </a:t>
                      </a:r>
                      <a:r>
                        <a:rPr lang="tr-TR" dirty="0" err="1" smtClean="0">
                          <a:latin typeface="Times New Roman" pitchFamily="18" charset="0"/>
                          <a:cs typeface="Times New Roman" pitchFamily="18" charset="0"/>
                        </a:rPr>
                        <a:t>Oregan</a:t>
                      </a:r>
                      <a:r>
                        <a:rPr lang="tr-TR" dirty="0" smtClean="0">
                          <a:latin typeface="Times New Roman" pitchFamily="18" charset="0"/>
                          <a:cs typeface="Times New Roman" pitchFamily="18" charset="0"/>
                        </a:rPr>
                        <a:t>,ABD</a:t>
                      </a:r>
                      <a:endParaRPr lang="tr-TR" dirty="0">
                        <a:latin typeface="Times New Roman" pitchFamily="18" charset="0"/>
                        <a:cs typeface="Times New Roman" pitchFamily="18" charset="0"/>
                      </a:endParaRPr>
                    </a:p>
                  </a:txBody>
                  <a:tcPr/>
                </a:tc>
                <a:tc>
                  <a:txBody>
                    <a:bodyPr/>
                    <a:lstStyle/>
                    <a:p>
                      <a:r>
                        <a:rPr lang="tr-TR" dirty="0" err="1" smtClean="0">
                          <a:latin typeface="Times New Roman" pitchFamily="18" charset="0"/>
                          <a:cs typeface="Times New Roman" pitchFamily="18" charset="0"/>
                        </a:rPr>
                        <a:t>Rajneeshees</a:t>
                      </a:r>
                      <a:r>
                        <a:rPr lang="tr-TR" dirty="0" smtClean="0">
                          <a:latin typeface="Times New Roman" pitchFamily="18" charset="0"/>
                          <a:cs typeface="Times New Roman" pitchFamily="18" charset="0"/>
                        </a:rPr>
                        <a:t> / </a:t>
                      </a:r>
                      <a:r>
                        <a:rPr lang="tr-TR" dirty="0" smtClean="0">
                          <a:solidFill>
                            <a:srgbClr val="FF0000"/>
                          </a:solidFill>
                          <a:latin typeface="Times New Roman" pitchFamily="18" charset="0"/>
                          <a:cs typeface="Times New Roman" pitchFamily="18" charset="0"/>
                        </a:rPr>
                        <a:t>Dini</a:t>
                      </a:r>
                      <a:r>
                        <a:rPr lang="tr-TR" baseline="0" dirty="0" smtClean="0">
                          <a:solidFill>
                            <a:srgbClr val="FF0000"/>
                          </a:solidFill>
                          <a:latin typeface="Times New Roman" pitchFamily="18" charset="0"/>
                          <a:cs typeface="Times New Roman" pitchFamily="18" charset="0"/>
                        </a:rPr>
                        <a:t> tarikat</a:t>
                      </a:r>
                      <a:endParaRPr lang="tr-TR" dirty="0">
                        <a:solidFill>
                          <a:srgbClr val="FF0000"/>
                        </a:solidFill>
                        <a:latin typeface="Times New Roman" pitchFamily="18" charset="0"/>
                        <a:cs typeface="Times New Roman" pitchFamily="18" charset="0"/>
                      </a:endParaRPr>
                    </a:p>
                  </a:txBody>
                  <a:tcPr/>
                </a:tc>
                <a:tc>
                  <a:txBody>
                    <a:bodyPr/>
                    <a:lstStyle/>
                    <a:p>
                      <a:r>
                        <a:rPr lang="tr-TR" dirty="0" smtClean="0">
                          <a:latin typeface="Times New Roman" pitchFamily="18" charset="0"/>
                          <a:cs typeface="Times New Roman" pitchFamily="18" charset="0"/>
                        </a:rPr>
                        <a:t>İlk saldırı, </a:t>
                      </a:r>
                      <a:r>
                        <a:rPr lang="tr-TR" i="1" dirty="0" smtClean="0">
                          <a:latin typeface="Times New Roman" pitchFamily="18" charset="0"/>
                          <a:cs typeface="Times New Roman" pitchFamily="18" charset="0"/>
                        </a:rPr>
                        <a:t>S.</a:t>
                      </a:r>
                      <a:r>
                        <a:rPr lang="tr-TR" i="1" dirty="0" err="1" smtClean="0">
                          <a:latin typeface="Times New Roman" pitchFamily="18" charset="0"/>
                          <a:cs typeface="Times New Roman" pitchFamily="18" charset="0"/>
                        </a:rPr>
                        <a:t>Typhimurium</a:t>
                      </a:r>
                      <a:r>
                        <a:rPr lang="tr-TR" baseline="0" dirty="0" smtClean="0">
                          <a:latin typeface="Times New Roman" pitchFamily="18" charset="0"/>
                          <a:cs typeface="Times New Roman" pitchFamily="18" charset="0"/>
                        </a:rPr>
                        <a:t> ile</a:t>
                      </a:r>
                      <a:r>
                        <a:rPr lang="tr-TR" dirty="0" smtClean="0">
                          <a:latin typeface="Times New Roman" pitchFamily="18" charset="0"/>
                          <a:cs typeface="Times New Roman" pitchFamily="18" charset="0"/>
                        </a:rPr>
                        <a:t> su </a:t>
                      </a:r>
                      <a:r>
                        <a:rPr lang="tr-TR" dirty="0" err="1" smtClean="0">
                          <a:latin typeface="Times New Roman" pitchFamily="18" charset="0"/>
                          <a:cs typeface="Times New Roman" pitchFamily="18" charset="0"/>
                        </a:rPr>
                        <a:t>kontaminasyonu</a:t>
                      </a:r>
                      <a:r>
                        <a:rPr lang="tr-TR" dirty="0" smtClean="0">
                          <a:latin typeface="Times New Roman" pitchFamily="18" charset="0"/>
                          <a:cs typeface="Times New Roman" pitchFamily="18" charset="0"/>
                        </a:rPr>
                        <a:t> ve iki kişi hastalanmış</a:t>
                      </a:r>
                      <a:r>
                        <a:rPr lang="tr-TR" baseline="0" dirty="0" smtClean="0">
                          <a:latin typeface="Times New Roman" pitchFamily="18" charset="0"/>
                          <a:cs typeface="Times New Roman" pitchFamily="18" charset="0"/>
                        </a:rPr>
                        <a:t> </a:t>
                      </a:r>
                      <a:r>
                        <a:rPr lang="tr-TR" dirty="0" smtClean="0">
                          <a:latin typeface="Times New Roman" pitchFamily="18" charset="0"/>
                          <a:cs typeface="Times New Roman" pitchFamily="18" charset="0"/>
                        </a:rPr>
                        <a:t>. İkinci saldırı,</a:t>
                      </a:r>
                      <a:r>
                        <a:rPr lang="tr-TR" baseline="0" dirty="0" smtClean="0">
                          <a:latin typeface="Times New Roman" pitchFamily="18" charset="0"/>
                          <a:cs typeface="Times New Roman" pitchFamily="18" charset="0"/>
                        </a:rPr>
                        <a:t> bir restoranda salata bara, salata sosu ve kahve kreması </a:t>
                      </a:r>
                      <a:r>
                        <a:rPr lang="tr-TR" i="1" dirty="0" smtClean="0">
                          <a:latin typeface="Times New Roman" pitchFamily="18" charset="0"/>
                          <a:cs typeface="Times New Roman" pitchFamily="18" charset="0"/>
                        </a:rPr>
                        <a:t>S.</a:t>
                      </a:r>
                      <a:r>
                        <a:rPr lang="tr-TR" i="1" dirty="0" err="1" smtClean="0">
                          <a:latin typeface="Times New Roman" pitchFamily="18" charset="0"/>
                          <a:cs typeface="Times New Roman" pitchFamily="18" charset="0"/>
                        </a:rPr>
                        <a:t>Typhimurium</a:t>
                      </a:r>
                      <a:r>
                        <a:rPr lang="tr-TR" i="1" dirty="0" smtClean="0">
                          <a:latin typeface="Times New Roman" pitchFamily="18" charset="0"/>
                          <a:cs typeface="Times New Roman" pitchFamily="18" charset="0"/>
                        </a:rPr>
                        <a:t> </a:t>
                      </a:r>
                      <a:r>
                        <a:rPr lang="tr-TR" i="0" dirty="0" smtClean="0">
                          <a:latin typeface="Times New Roman" pitchFamily="18" charset="0"/>
                          <a:cs typeface="Times New Roman" pitchFamily="18" charset="0"/>
                        </a:rPr>
                        <a:t>ile </a:t>
                      </a:r>
                      <a:r>
                        <a:rPr lang="tr-TR" i="0" dirty="0" err="1" smtClean="0">
                          <a:latin typeface="Times New Roman" pitchFamily="18" charset="0"/>
                          <a:cs typeface="Times New Roman" pitchFamily="18" charset="0"/>
                        </a:rPr>
                        <a:t>kontamine</a:t>
                      </a:r>
                      <a:r>
                        <a:rPr lang="tr-TR" i="0" dirty="0" smtClean="0">
                          <a:latin typeface="Times New Roman" pitchFamily="18" charset="0"/>
                          <a:cs typeface="Times New Roman" pitchFamily="18" charset="0"/>
                        </a:rPr>
                        <a:t> edilmiş.  751 kişi hastalanmış (45’ i hastanede bakım).</a:t>
                      </a:r>
                      <a:endParaRPr lang="tr-TR" i="0" dirty="0">
                        <a:latin typeface="Times New Roman" pitchFamily="18" charset="0"/>
                        <a:cs typeface="Times New Roman" pitchFamily="18" charset="0"/>
                      </a:endParaRPr>
                    </a:p>
                  </a:txBody>
                  <a:tcPr/>
                </a:tc>
              </a:tr>
              <a:tr h="1612539">
                <a:tc>
                  <a:txBody>
                    <a:bodyPr/>
                    <a:lstStyle/>
                    <a:p>
                      <a:r>
                        <a:rPr lang="tr-TR" dirty="0" smtClean="0">
                          <a:latin typeface="Times New Roman" pitchFamily="18" charset="0"/>
                          <a:cs typeface="Times New Roman" pitchFamily="18" charset="0"/>
                        </a:rPr>
                        <a:t>1990 -1995 / Tokyo, Japonya </a:t>
                      </a:r>
                      <a:endParaRPr lang="tr-TR" dirty="0">
                        <a:latin typeface="Times New Roman" pitchFamily="18" charset="0"/>
                        <a:cs typeface="Times New Roman" pitchFamily="18" charset="0"/>
                      </a:endParaRP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tr-TR" dirty="0" err="1" smtClean="0">
                          <a:latin typeface="Times New Roman" pitchFamily="18" charset="0"/>
                          <a:cs typeface="Times New Roman" pitchFamily="18" charset="0"/>
                        </a:rPr>
                        <a:t>Aum</a:t>
                      </a:r>
                      <a:r>
                        <a:rPr lang="tr-TR" dirty="0" smtClean="0">
                          <a:latin typeface="Times New Roman" pitchFamily="18" charset="0"/>
                          <a:cs typeface="Times New Roman" pitchFamily="18" charset="0"/>
                        </a:rPr>
                        <a:t> </a:t>
                      </a:r>
                      <a:r>
                        <a:rPr lang="tr-TR" dirty="0" err="1" smtClean="0">
                          <a:latin typeface="Times New Roman" pitchFamily="18" charset="0"/>
                          <a:cs typeface="Times New Roman" pitchFamily="18" charset="0"/>
                        </a:rPr>
                        <a:t>Shinrikyo</a:t>
                      </a:r>
                      <a:r>
                        <a:rPr lang="tr-TR" dirty="0" smtClean="0">
                          <a:latin typeface="Times New Roman" pitchFamily="18" charset="0"/>
                          <a:cs typeface="Times New Roman" pitchFamily="18" charset="0"/>
                        </a:rPr>
                        <a:t> / </a:t>
                      </a:r>
                      <a:r>
                        <a:rPr lang="tr-TR" dirty="0" smtClean="0">
                          <a:solidFill>
                            <a:srgbClr val="FF0000"/>
                          </a:solidFill>
                          <a:latin typeface="Times New Roman" pitchFamily="18" charset="0"/>
                          <a:cs typeface="Times New Roman" pitchFamily="18" charset="0"/>
                        </a:rPr>
                        <a:t>Dini</a:t>
                      </a:r>
                      <a:r>
                        <a:rPr lang="tr-TR" baseline="0" dirty="0" smtClean="0">
                          <a:solidFill>
                            <a:srgbClr val="FF0000"/>
                          </a:solidFill>
                          <a:latin typeface="Times New Roman" pitchFamily="18" charset="0"/>
                          <a:cs typeface="Times New Roman" pitchFamily="18" charset="0"/>
                        </a:rPr>
                        <a:t> tarikat</a:t>
                      </a:r>
                      <a:endParaRPr lang="tr-TR" dirty="0" smtClean="0">
                        <a:solidFill>
                          <a:srgbClr val="FF0000"/>
                        </a:solidFill>
                        <a:latin typeface="Times New Roman" pitchFamily="18" charset="0"/>
                        <a:cs typeface="Times New Roman" pitchFamily="18" charset="0"/>
                      </a:endParaRPr>
                    </a:p>
                    <a:p>
                      <a:endParaRPr lang="tr-TR" dirty="0">
                        <a:latin typeface="Times New Roman" pitchFamily="18" charset="0"/>
                        <a:cs typeface="Times New Roman" pitchFamily="18" charset="0"/>
                      </a:endParaRPr>
                    </a:p>
                  </a:txBody>
                  <a:tcPr/>
                </a:tc>
                <a:tc>
                  <a:txBody>
                    <a:bodyPr/>
                    <a:lstStyle/>
                    <a:p>
                      <a:r>
                        <a:rPr lang="tr-TR" dirty="0" smtClean="0">
                          <a:latin typeface="Times New Roman" pitchFamily="18" charset="0"/>
                          <a:cs typeface="Times New Roman" pitchFamily="18" charset="0"/>
                        </a:rPr>
                        <a:t>Grubun elinde; Sarin</a:t>
                      </a:r>
                      <a:r>
                        <a:rPr lang="tr-TR" baseline="0" dirty="0" smtClean="0">
                          <a:latin typeface="Times New Roman" pitchFamily="18" charset="0"/>
                          <a:cs typeface="Times New Roman" pitchFamily="18" charset="0"/>
                        </a:rPr>
                        <a:t> gazı,</a:t>
                      </a:r>
                      <a:r>
                        <a:rPr lang="tr-TR" sz="1800" dirty="0" smtClean="0">
                          <a:solidFill>
                            <a:srgbClr val="000066"/>
                          </a:solidFill>
                          <a:latin typeface="Times New Roman" pitchFamily="18" charset="0"/>
                        </a:rPr>
                        <a:t> </a:t>
                      </a:r>
                      <a:r>
                        <a:rPr lang="tr-TR" sz="1800" dirty="0" err="1" smtClean="0">
                          <a:solidFill>
                            <a:srgbClr val="000066"/>
                          </a:solidFill>
                          <a:latin typeface="Times New Roman" pitchFamily="18" charset="0"/>
                        </a:rPr>
                        <a:t>Vx</a:t>
                      </a:r>
                      <a:r>
                        <a:rPr lang="tr-TR" sz="1800" dirty="0" smtClean="0">
                          <a:solidFill>
                            <a:srgbClr val="000066"/>
                          </a:solidFill>
                          <a:latin typeface="Times New Roman" pitchFamily="18" charset="0"/>
                        </a:rPr>
                        <a:t> ve hidrojen siyanür,</a:t>
                      </a:r>
                      <a:r>
                        <a:rPr lang="tr-TR" dirty="0" smtClean="0">
                          <a:latin typeface="Times New Roman" pitchFamily="18" charset="0"/>
                          <a:cs typeface="Times New Roman" pitchFamily="18" charset="0"/>
                        </a:rPr>
                        <a:t> </a:t>
                      </a:r>
                      <a:r>
                        <a:rPr lang="tr-TR" i="1" dirty="0" smtClean="0">
                          <a:latin typeface="Times New Roman" pitchFamily="18" charset="0"/>
                          <a:cs typeface="Times New Roman" pitchFamily="18" charset="0"/>
                        </a:rPr>
                        <a:t>B.</a:t>
                      </a:r>
                      <a:r>
                        <a:rPr lang="tr-TR" i="1" dirty="0" err="1" smtClean="0">
                          <a:latin typeface="Times New Roman" pitchFamily="18" charset="0"/>
                          <a:cs typeface="Times New Roman" pitchFamily="18" charset="0"/>
                        </a:rPr>
                        <a:t>anthracis</a:t>
                      </a:r>
                      <a:r>
                        <a:rPr lang="tr-TR" dirty="0" smtClean="0">
                          <a:latin typeface="Times New Roman" pitchFamily="18" charset="0"/>
                          <a:cs typeface="Times New Roman" pitchFamily="18" charset="0"/>
                        </a:rPr>
                        <a:t>, </a:t>
                      </a:r>
                      <a:r>
                        <a:rPr lang="tr-TR" i="1" dirty="0" smtClean="0">
                          <a:latin typeface="Times New Roman" pitchFamily="18" charset="0"/>
                          <a:cs typeface="Times New Roman" pitchFamily="18" charset="0"/>
                        </a:rPr>
                        <a:t>C.</a:t>
                      </a:r>
                      <a:r>
                        <a:rPr lang="tr-TR" i="1" dirty="0" err="1" smtClean="0">
                          <a:latin typeface="Times New Roman" pitchFamily="18" charset="0"/>
                          <a:cs typeface="Times New Roman" pitchFamily="18" charset="0"/>
                        </a:rPr>
                        <a:t>burnetii</a:t>
                      </a:r>
                      <a:r>
                        <a:rPr lang="tr-TR" baseline="0" dirty="0" smtClean="0">
                          <a:latin typeface="Times New Roman" pitchFamily="18" charset="0"/>
                          <a:cs typeface="Times New Roman" pitchFamily="18" charset="0"/>
                        </a:rPr>
                        <a:t> ve </a:t>
                      </a:r>
                      <a:r>
                        <a:rPr lang="tr-TR" baseline="0" dirty="0" err="1" smtClean="0">
                          <a:latin typeface="Times New Roman" pitchFamily="18" charset="0"/>
                          <a:cs typeface="Times New Roman" pitchFamily="18" charset="0"/>
                        </a:rPr>
                        <a:t>botilinum</a:t>
                      </a:r>
                      <a:r>
                        <a:rPr lang="tr-TR" baseline="0" dirty="0" smtClean="0">
                          <a:latin typeface="Times New Roman" pitchFamily="18" charset="0"/>
                          <a:cs typeface="Times New Roman" pitchFamily="18" charset="0"/>
                        </a:rPr>
                        <a:t> </a:t>
                      </a:r>
                      <a:r>
                        <a:rPr lang="tr-TR" baseline="0" dirty="0" err="1" smtClean="0">
                          <a:latin typeface="Times New Roman" pitchFamily="18" charset="0"/>
                          <a:cs typeface="Times New Roman" pitchFamily="18" charset="0"/>
                        </a:rPr>
                        <a:t>nörotoksini</a:t>
                      </a:r>
                      <a:r>
                        <a:rPr lang="tr-TR" baseline="0" dirty="0" smtClean="0">
                          <a:latin typeface="Times New Roman" pitchFamily="18" charset="0"/>
                          <a:cs typeface="Times New Roman" pitchFamily="18" charset="0"/>
                        </a:rPr>
                        <a:t> olduğu ve Zaire’den de Ebola </a:t>
                      </a:r>
                      <a:r>
                        <a:rPr lang="tr-TR" baseline="0" dirty="0" err="1" smtClean="0">
                          <a:latin typeface="Times New Roman" pitchFamily="18" charset="0"/>
                          <a:cs typeface="Times New Roman" pitchFamily="18" charset="0"/>
                        </a:rPr>
                        <a:t>virüsu</a:t>
                      </a:r>
                      <a:r>
                        <a:rPr lang="tr-TR" baseline="0" dirty="0" smtClean="0">
                          <a:latin typeface="Times New Roman" pitchFamily="18" charset="0"/>
                          <a:cs typeface="Times New Roman" pitchFamily="18" charset="0"/>
                        </a:rPr>
                        <a:t> almak için teşebbüs yaptığı biliniyor. Grup belirtilen hedeflere </a:t>
                      </a:r>
                      <a:r>
                        <a:rPr lang="tr-TR" baseline="0" dirty="0" err="1" smtClean="0">
                          <a:latin typeface="Times New Roman" pitchFamily="18" charset="0"/>
                          <a:cs typeface="Times New Roman" pitchFamily="18" charset="0"/>
                        </a:rPr>
                        <a:t>aerozol</a:t>
                      </a:r>
                      <a:r>
                        <a:rPr lang="tr-TR" baseline="0" dirty="0" smtClean="0">
                          <a:latin typeface="Times New Roman" pitchFamily="18" charset="0"/>
                          <a:cs typeface="Times New Roman" pitchFamily="18" charset="0"/>
                        </a:rPr>
                        <a:t> </a:t>
                      </a:r>
                      <a:r>
                        <a:rPr lang="tr-TR" baseline="0" dirty="0" err="1" smtClean="0">
                          <a:latin typeface="Times New Roman" pitchFamily="18" charset="0"/>
                          <a:cs typeface="Times New Roman" pitchFamily="18" charset="0"/>
                        </a:rPr>
                        <a:t>biolojik</a:t>
                      </a:r>
                      <a:r>
                        <a:rPr lang="tr-TR" baseline="0" dirty="0" smtClean="0">
                          <a:latin typeface="Times New Roman" pitchFamily="18" charset="0"/>
                          <a:cs typeface="Times New Roman" pitchFamily="18" charset="0"/>
                        </a:rPr>
                        <a:t> ajan saldırısı yapmıştır;  parlamento binası, hava alanı, Tokyo metrosu, İmparatorluk binası, US Deniz Kuvvetleri  binası (</a:t>
                      </a:r>
                      <a:r>
                        <a:rPr lang="tr-TR" baseline="0" dirty="0" err="1" smtClean="0">
                          <a:latin typeface="Times New Roman" pitchFamily="18" charset="0"/>
                          <a:cs typeface="Times New Roman" pitchFamily="18" charset="0"/>
                        </a:rPr>
                        <a:t>Yokosuka</a:t>
                      </a:r>
                      <a:r>
                        <a:rPr lang="tr-TR" baseline="0" dirty="0" smtClean="0">
                          <a:latin typeface="Times New Roman" pitchFamily="18" charset="0"/>
                          <a:cs typeface="Times New Roman" pitchFamily="18" charset="0"/>
                        </a:rPr>
                        <a:t>), </a:t>
                      </a:r>
                      <a:endParaRPr lang="tr-TR" dirty="0">
                        <a:latin typeface="Times New Roman" pitchFamily="18" charset="0"/>
                        <a:cs typeface="Times New Roman" pitchFamily="18" charset="0"/>
                      </a:endParaRPr>
                    </a:p>
                  </a:txBody>
                  <a:tcPr/>
                </a:tc>
              </a:tr>
            </a:tbl>
          </a:graphicData>
        </a:graphic>
      </p:graphicFrame>
      <p:sp>
        <p:nvSpPr>
          <p:cNvPr id="6" name="5 Dikdörtgen"/>
          <p:cNvSpPr/>
          <p:nvPr/>
        </p:nvSpPr>
        <p:spPr>
          <a:xfrm>
            <a:off x="3275856" y="6021288"/>
            <a:ext cx="5544616" cy="646331"/>
          </a:xfrm>
          <a:prstGeom prst="rect">
            <a:avLst/>
          </a:prstGeom>
        </p:spPr>
        <p:txBody>
          <a:bodyPr wrap="square">
            <a:spAutoFit/>
          </a:bodyPr>
          <a:lstStyle/>
          <a:p>
            <a:r>
              <a:rPr lang="tr-TR" dirty="0" err="1" smtClean="0">
                <a:solidFill>
                  <a:srgbClr val="C00000"/>
                </a:solidFill>
              </a:rPr>
              <a:t>Microorganisms</a:t>
            </a:r>
            <a:r>
              <a:rPr lang="tr-TR" dirty="0" smtClean="0">
                <a:solidFill>
                  <a:srgbClr val="C00000"/>
                </a:solidFill>
              </a:rPr>
              <a:t> </a:t>
            </a:r>
            <a:r>
              <a:rPr lang="tr-TR" dirty="0" err="1" smtClean="0">
                <a:solidFill>
                  <a:srgbClr val="C00000"/>
                </a:solidFill>
              </a:rPr>
              <a:t>and</a:t>
            </a:r>
            <a:r>
              <a:rPr lang="tr-TR" dirty="0" smtClean="0">
                <a:solidFill>
                  <a:srgbClr val="C00000"/>
                </a:solidFill>
              </a:rPr>
              <a:t> </a:t>
            </a:r>
            <a:r>
              <a:rPr lang="tr-TR" dirty="0" err="1" smtClean="0">
                <a:solidFill>
                  <a:srgbClr val="C00000"/>
                </a:solidFill>
              </a:rPr>
              <a:t>Bioterrorism</a:t>
            </a:r>
            <a:r>
              <a:rPr lang="tr-TR" dirty="0" smtClean="0">
                <a:solidFill>
                  <a:srgbClr val="C00000"/>
                </a:solidFill>
              </a:rPr>
              <a:t>, </a:t>
            </a:r>
            <a:r>
              <a:rPr lang="tr-TR" dirty="0" err="1" smtClean="0">
                <a:solidFill>
                  <a:srgbClr val="C00000"/>
                </a:solidFill>
              </a:rPr>
              <a:t>Springer</a:t>
            </a:r>
            <a:r>
              <a:rPr lang="tr-TR" dirty="0" smtClean="0">
                <a:solidFill>
                  <a:srgbClr val="C00000"/>
                </a:solidFill>
              </a:rPr>
              <a:t>, 2006</a:t>
            </a:r>
          </a:p>
          <a:p>
            <a:r>
              <a:rPr lang="tr-TR" dirty="0" err="1" smtClean="0">
                <a:solidFill>
                  <a:srgbClr val="C00000"/>
                </a:solidFill>
              </a:rPr>
              <a:t>Clin</a:t>
            </a:r>
            <a:r>
              <a:rPr lang="tr-TR" dirty="0" smtClean="0">
                <a:solidFill>
                  <a:srgbClr val="C00000"/>
                </a:solidFill>
              </a:rPr>
              <a:t> </a:t>
            </a:r>
            <a:r>
              <a:rPr lang="tr-TR" dirty="0" err="1" smtClean="0">
                <a:solidFill>
                  <a:srgbClr val="C00000"/>
                </a:solidFill>
              </a:rPr>
              <a:t>Microbiol</a:t>
            </a:r>
            <a:r>
              <a:rPr lang="tr-TR" dirty="0" smtClean="0">
                <a:solidFill>
                  <a:srgbClr val="C00000"/>
                </a:solidFill>
              </a:rPr>
              <a:t> </a:t>
            </a:r>
            <a:r>
              <a:rPr lang="tr-TR" dirty="0" err="1" smtClean="0">
                <a:solidFill>
                  <a:srgbClr val="C00000"/>
                </a:solidFill>
              </a:rPr>
              <a:t>Infect</a:t>
            </a:r>
            <a:r>
              <a:rPr lang="tr-TR" dirty="0" smtClean="0">
                <a:solidFill>
                  <a:srgbClr val="C00000"/>
                </a:solidFill>
              </a:rPr>
              <a:t> 2014; 20:488-496</a:t>
            </a:r>
          </a:p>
        </p:txBody>
      </p:sp>
      <p:sp>
        <p:nvSpPr>
          <p:cNvPr id="8" name="7 Slayt Numarası Yer Tutucusu"/>
          <p:cNvSpPr>
            <a:spLocks noGrp="1"/>
          </p:cNvSpPr>
          <p:nvPr>
            <p:ph type="sldNum" sz="quarter" idx="12"/>
          </p:nvPr>
        </p:nvSpPr>
        <p:spPr/>
        <p:txBody>
          <a:bodyPr/>
          <a:lstStyle/>
          <a:p>
            <a:fld id="{B1DEFA8C-F947-479F-BE07-76B6B3F80BF1}" type="slidenum">
              <a:rPr lang="tr-TR" smtClean="0"/>
              <a:pPr/>
              <a:t>14</a:t>
            </a:fld>
            <a:endParaRPr lang="tr-TR" dirty="0"/>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026" name="Object 2"/>
          <p:cNvGraphicFramePr>
            <a:graphicFrameLocks noChangeAspect="1"/>
          </p:cNvGraphicFramePr>
          <p:nvPr/>
        </p:nvGraphicFramePr>
        <p:xfrm>
          <a:off x="0" y="188640"/>
          <a:ext cx="4860926" cy="3600450"/>
        </p:xfrm>
        <a:graphic>
          <a:graphicData uri="http://schemas.openxmlformats.org/presentationml/2006/ole">
            <p:oleObj spid="_x0000_s20482" name="Bit Eşlem Resmi" r:id="rId4" imgW="5695238" imgH="4219048" progId="PBrush">
              <p:embed/>
            </p:oleObj>
          </a:graphicData>
        </a:graphic>
      </p:graphicFrame>
      <p:graphicFrame>
        <p:nvGraphicFramePr>
          <p:cNvPr id="1027" name="Object 3"/>
          <p:cNvGraphicFramePr>
            <a:graphicFrameLocks noChangeAspect="1"/>
          </p:cNvGraphicFramePr>
          <p:nvPr/>
        </p:nvGraphicFramePr>
        <p:xfrm>
          <a:off x="4500562" y="3068960"/>
          <a:ext cx="4643438" cy="3560762"/>
        </p:xfrm>
        <a:graphic>
          <a:graphicData uri="http://schemas.openxmlformats.org/presentationml/2006/ole">
            <p:oleObj spid="_x0000_s20483" name="Bit Eşlem Resmi" r:id="rId5" imgW="5676190" imgH="4352381" progId="PBrush">
              <p:embed/>
            </p:oleObj>
          </a:graphicData>
        </a:graphic>
      </p:graphicFrame>
      <p:sp>
        <p:nvSpPr>
          <p:cNvPr id="1029" name="Text Box 4"/>
          <p:cNvSpPr txBox="1">
            <a:spLocks noChangeArrowheads="1"/>
          </p:cNvSpPr>
          <p:nvPr/>
        </p:nvSpPr>
        <p:spPr bwMode="auto">
          <a:xfrm>
            <a:off x="179512" y="3933056"/>
            <a:ext cx="4140200" cy="1569650"/>
          </a:xfrm>
          <a:prstGeom prst="rect">
            <a:avLst/>
          </a:prstGeom>
          <a:noFill/>
          <a:ln w="9525">
            <a:noFill/>
            <a:miter lim="800000"/>
            <a:headEnd/>
            <a:tailEnd/>
          </a:ln>
        </p:spPr>
        <p:txBody>
          <a:bodyPr lIns="91430" tIns="45715" rIns="91430" bIns="45715">
            <a:spAutoFit/>
          </a:bodyPr>
          <a:lstStyle/>
          <a:p>
            <a:pPr>
              <a:spcBef>
                <a:spcPct val="50000"/>
              </a:spcBef>
            </a:pPr>
            <a:r>
              <a:rPr lang="en-US" sz="2400" dirty="0" err="1" smtClean="0">
                <a:solidFill>
                  <a:srgbClr val="000066"/>
                </a:solidFill>
                <a:latin typeface="Times New Roman" pitchFamily="18" charset="0"/>
              </a:rPr>
              <a:t>Aum</a:t>
            </a:r>
            <a:r>
              <a:rPr lang="en-US" sz="2400" dirty="0" smtClean="0">
                <a:solidFill>
                  <a:srgbClr val="000066"/>
                </a:solidFill>
                <a:latin typeface="Times New Roman" pitchFamily="18" charset="0"/>
              </a:rPr>
              <a:t> </a:t>
            </a:r>
            <a:r>
              <a:rPr lang="en-US" sz="2400" dirty="0" err="1">
                <a:solidFill>
                  <a:srgbClr val="000066"/>
                </a:solidFill>
                <a:latin typeface="Times New Roman" pitchFamily="18" charset="0"/>
              </a:rPr>
              <a:t>Shinrikyo</a:t>
            </a:r>
            <a:r>
              <a:rPr lang="en-US" sz="2400" dirty="0">
                <a:solidFill>
                  <a:srgbClr val="000066"/>
                </a:solidFill>
                <a:latin typeface="Times New Roman" pitchFamily="18" charset="0"/>
              </a:rPr>
              <a:t> </a:t>
            </a:r>
            <a:r>
              <a:rPr lang="tr-TR" sz="2400" dirty="0" smtClean="0">
                <a:solidFill>
                  <a:srgbClr val="000066"/>
                </a:solidFill>
                <a:latin typeface="Times New Roman" pitchFamily="18" charset="0"/>
              </a:rPr>
              <a:t> yönetim binası </a:t>
            </a:r>
            <a:r>
              <a:rPr lang="en-US" sz="2400" dirty="0" smtClean="0">
                <a:solidFill>
                  <a:srgbClr val="000066"/>
                </a:solidFill>
                <a:latin typeface="Times New Roman" pitchFamily="18" charset="0"/>
              </a:rPr>
              <a:t>(</a:t>
            </a:r>
            <a:r>
              <a:rPr lang="en-US" sz="2400" dirty="0">
                <a:solidFill>
                  <a:srgbClr val="000066"/>
                </a:solidFill>
                <a:latin typeface="Times New Roman" pitchFamily="18" charset="0"/>
              </a:rPr>
              <a:t>photographs taken July 1, 1993, by the Department of Environment, Koto-ward) </a:t>
            </a:r>
          </a:p>
        </p:txBody>
      </p:sp>
      <p:sp>
        <p:nvSpPr>
          <p:cNvPr id="1030" name="Text Box 5"/>
          <p:cNvSpPr txBox="1">
            <a:spLocks noChangeArrowheads="1"/>
          </p:cNvSpPr>
          <p:nvPr/>
        </p:nvSpPr>
        <p:spPr bwMode="auto">
          <a:xfrm>
            <a:off x="5003800" y="260350"/>
            <a:ext cx="3890963" cy="457200"/>
          </a:xfrm>
          <a:prstGeom prst="rect">
            <a:avLst/>
          </a:prstGeom>
          <a:noFill/>
          <a:ln w="9525">
            <a:noFill/>
            <a:miter lim="800000"/>
            <a:headEnd/>
            <a:tailEnd/>
          </a:ln>
        </p:spPr>
        <p:txBody>
          <a:bodyPr lIns="91430" tIns="45715" rIns="91430" bIns="45715">
            <a:spAutoFit/>
          </a:bodyPr>
          <a:lstStyle/>
          <a:p>
            <a:pPr>
              <a:spcBef>
                <a:spcPct val="50000"/>
              </a:spcBef>
            </a:pPr>
            <a:endParaRPr lang="tr-TR" sz="2400">
              <a:latin typeface="Times New Roman" pitchFamily="18" charset="0"/>
            </a:endParaRPr>
          </a:p>
        </p:txBody>
      </p:sp>
      <p:sp>
        <p:nvSpPr>
          <p:cNvPr id="1031" name="Text Box 6"/>
          <p:cNvSpPr txBox="1">
            <a:spLocks noChangeArrowheads="1"/>
          </p:cNvSpPr>
          <p:nvPr/>
        </p:nvSpPr>
        <p:spPr bwMode="auto">
          <a:xfrm>
            <a:off x="5078413" y="260350"/>
            <a:ext cx="3384550" cy="457200"/>
          </a:xfrm>
          <a:prstGeom prst="rect">
            <a:avLst/>
          </a:prstGeom>
          <a:noFill/>
          <a:ln w="9525">
            <a:noFill/>
            <a:miter lim="800000"/>
            <a:headEnd/>
            <a:tailEnd/>
          </a:ln>
        </p:spPr>
        <p:txBody>
          <a:bodyPr lIns="91430" tIns="45715" rIns="91430" bIns="45715">
            <a:spAutoFit/>
          </a:bodyPr>
          <a:lstStyle/>
          <a:p>
            <a:pPr>
              <a:spcBef>
                <a:spcPct val="50000"/>
              </a:spcBef>
            </a:pPr>
            <a:endParaRPr lang="tr-TR" sz="2400">
              <a:latin typeface="Times New Roman" pitchFamily="18" charset="0"/>
            </a:endParaRPr>
          </a:p>
        </p:txBody>
      </p:sp>
      <p:sp>
        <p:nvSpPr>
          <p:cNvPr id="1032" name="Text Box 7"/>
          <p:cNvSpPr txBox="1">
            <a:spLocks noChangeArrowheads="1"/>
          </p:cNvSpPr>
          <p:nvPr/>
        </p:nvSpPr>
        <p:spPr bwMode="auto">
          <a:xfrm>
            <a:off x="5003800" y="0"/>
            <a:ext cx="4140200" cy="3139311"/>
          </a:xfrm>
          <a:prstGeom prst="rect">
            <a:avLst/>
          </a:prstGeom>
          <a:noFill/>
          <a:ln w="9525">
            <a:noFill/>
            <a:miter lim="800000"/>
            <a:headEnd/>
            <a:tailEnd/>
          </a:ln>
        </p:spPr>
        <p:txBody>
          <a:bodyPr lIns="91430" tIns="45715" rIns="91430" bIns="45715">
            <a:spAutoFit/>
          </a:bodyPr>
          <a:lstStyle/>
          <a:p>
            <a:pPr>
              <a:spcBef>
                <a:spcPct val="50000"/>
              </a:spcBef>
            </a:pPr>
            <a:r>
              <a:rPr lang="tr-TR" dirty="0" smtClean="0">
                <a:solidFill>
                  <a:srgbClr val="000066"/>
                </a:solidFill>
                <a:latin typeface="Times New Roman" pitchFamily="18" charset="0"/>
              </a:rPr>
              <a:t>Bina üstündeki soğutma bacasından sıvı süspansiyon ile </a:t>
            </a:r>
            <a:r>
              <a:rPr lang="en-US" i="1" dirty="0" smtClean="0">
                <a:solidFill>
                  <a:srgbClr val="000066"/>
                </a:solidFill>
                <a:latin typeface="Times New Roman" pitchFamily="18" charset="0"/>
              </a:rPr>
              <a:t>B.anthracis</a:t>
            </a:r>
            <a:r>
              <a:rPr lang="en-US" dirty="0" smtClean="0">
                <a:solidFill>
                  <a:srgbClr val="000066"/>
                </a:solidFill>
                <a:latin typeface="Times New Roman" pitchFamily="18" charset="0"/>
              </a:rPr>
              <a:t> </a:t>
            </a:r>
            <a:r>
              <a:rPr lang="tr-TR" dirty="0" smtClean="0">
                <a:solidFill>
                  <a:srgbClr val="000066"/>
                </a:solidFill>
                <a:latin typeface="Times New Roman" pitchFamily="18" charset="0"/>
              </a:rPr>
              <a:t>sporları etrafa </a:t>
            </a:r>
            <a:r>
              <a:rPr lang="tr-TR" dirty="0" err="1" smtClean="0">
                <a:solidFill>
                  <a:srgbClr val="000066"/>
                </a:solidFill>
                <a:latin typeface="Times New Roman" pitchFamily="18" charset="0"/>
              </a:rPr>
              <a:t>pulvarize</a:t>
            </a:r>
            <a:r>
              <a:rPr lang="tr-TR" dirty="0" smtClean="0">
                <a:solidFill>
                  <a:srgbClr val="000066"/>
                </a:solidFill>
                <a:latin typeface="Times New Roman" pitchFamily="18" charset="0"/>
              </a:rPr>
              <a:t> edilmiş.</a:t>
            </a:r>
            <a:endParaRPr lang="en-US" dirty="0">
              <a:solidFill>
                <a:srgbClr val="000066"/>
              </a:solidFill>
              <a:latin typeface="Times New Roman" pitchFamily="18" charset="0"/>
            </a:endParaRPr>
          </a:p>
          <a:p>
            <a:pPr>
              <a:spcBef>
                <a:spcPct val="50000"/>
              </a:spcBef>
              <a:buFontTx/>
              <a:buChar char="-"/>
            </a:pPr>
            <a:r>
              <a:rPr lang="tr-TR" dirty="0" smtClean="0">
                <a:solidFill>
                  <a:srgbClr val="000066"/>
                </a:solidFill>
                <a:latin typeface="Times New Roman" pitchFamily="18" charset="0"/>
              </a:rPr>
              <a:t>Aşı </a:t>
            </a:r>
            <a:r>
              <a:rPr lang="tr-TR" dirty="0" err="1" smtClean="0">
                <a:solidFill>
                  <a:srgbClr val="000066"/>
                </a:solidFill>
                <a:latin typeface="Times New Roman" pitchFamily="18" charset="0"/>
              </a:rPr>
              <a:t>şuşu</a:t>
            </a:r>
            <a:r>
              <a:rPr lang="tr-TR" dirty="0" smtClean="0">
                <a:solidFill>
                  <a:srgbClr val="000066"/>
                </a:solidFill>
                <a:latin typeface="Times New Roman" pitchFamily="18" charset="0"/>
              </a:rPr>
              <a:t> </a:t>
            </a:r>
            <a:r>
              <a:rPr lang="en-US" dirty="0" smtClean="0">
                <a:solidFill>
                  <a:srgbClr val="000066"/>
                </a:solidFill>
                <a:latin typeface="Times New Roman" pitchFamily="18" charset="0"/>
              </a:rPr>
              <a:t>(Sterne </a:t>
            </a:r>
            <a:r>
              <a:rPr lang="en-US" dirty="0">
                <a:solidFill>
                  <a:srgbClr val="000066"/>
                </a:solidFill>
                <a:latin typeface="Times New Roman" pitchFamily="18" charset="0"/>
              </a:rPr>
              <a:t>34F2, </a:t>
            </a:r>
            <a:r>
              <a:rPr lang="tr-TR" dirty="0" smtClean="0">
                <a:solidFill>
                  <a:srgbClr val="000066"/>
                </a:solidFill>
                <a:latin typeface="Times New Roman" pitchFamily="18" charset="0"/>
              </a:rPr>
              <a:t>eksik</a:t>
            </a:r>
            <a:r>
              <a:rPr lang="en-US" dirty="0" smtClean="0">
                <a:solidFill>
                  <a:srgbClr val="000066"/>
                </a:solidFill>
                <a:latin typeface="Times New Roman" pitchFamily="18" charset="0"/>
              </a:rPr>
              <a:t> </a:t>
            </a:r>
            <a:r>
              <a:rPr lang="en-US" dirty="0">
                <a:solidFill>
                  <a:srgbClr val="000066"/>
                </a:solidFill>
                <a:latin typeface="Times New Roman" pitchFamily="18" charset="0"/>
              </a:rPr>
              <a:t>plasmid pX02 )</a:t>
            </a:r>
          </a:p>
          <a:p>
            <a:pPr>
              <a:spcBef>
                <a:spcPct val="50000"/>
              </a:spcBef>
              <a:buFontTx/>
              <a:buChar char="-"/>
            </a:pPr>
            <a:r>
              <a:rPr lang="en-US" dirty="0">
                <a:solidFill>
                  <a:srgbClr val="000066"/>
                </a:solidFill>
                <a:latin typeface="Times New Roman" pitchFamily="18" charset="0"/>
              </a:rPr>
              <a:t> </a:t>
            </a:r>
            <a:r>
              <a:rPr lang="tr-TR" dirty="0" smtClean="0">
                <a:solidFill>
                  <a:srgbClr val="000066"/>
                </a:solidFill>
                <a:latin typeface="Times New Roman" pitchFamily="18" charset="0"/>
              </a:rPr>
              <a:t>Spor konsantrasyonu </a:t>
            </a:r>
            <a:r>
              <a:rPr lang="en-US" dirty="0" smtClean="0">
                <a:solidFill>
                  <a:srgbClr val="000066"/>
                </a:solidFill>
                <a:latin typeface="Times New Roman" pitchFamily="18" charset="0"/>
              </a:rPr>
              <a:t>10</a:t>
            </a:r>
            <a:r>
              <a:rPr lang="en-US" baseline="30000" dirty="0" smtClean="0">
                <a:solidFill>
                  <a:srgbClr val="000066"/>
                </a:solidFill>
                <a:latin typeface="Times New Roman" pitchFamily="18" charset="0"/>
              </a:rPr>
              <a:t>4</a:t>
            </a:r>
            <a:r>
              <a:rPr lang="en-US" dirty="0" smtClean="0">
                <a:solidFill>
                  <a:srgbClr val="000066"/>
                </a:solidFill>
                <a:latin typeface="Times New Roman" pitchFamily="18" charset="0"/>
              </a:rPr>
              <a:t>/ml (10</a:t>
            </a:r>
            <a:r>
              <a:rPr lang="en-US" baseline="30000" dirty="0" smtClean="0">
                <a:solidFill>
                  <a:srgbClr val="000066"/>
                </a:solidFill>
                <a:latin typeface="Times New Roman" pitchFamily="18" charset="0"/>
              </a:rPr>
              <a:t>9</a:t>
            </a:r>
            <a:r>
              <a:rPr lang="en-US" dirty="0" smtClean="0">
                <a:solidFill>
                  <a:srgbClr val="000066"/>
                </a:solidFill>
                <a:latin typeface="Times New Roman" pitchFamily="18" charset="0"/>
              </a:rPr>
              <a:t>-10</a:t>
            </a:r>
            <a:r>
              <a:rPr lang="en-US" baseline="30000" dirty="0" smtClean="0">
                <a:solidFill>
                  <a:srgbClr val="000066"/>
                </a:solidFill>
                <a:latin typeface="Times New Roman" pitchFamily="18" charset="0"/>
              </a:rPr>
              <a:t>10</a:t>
            </a:r>
            <a:r>
              <a:rPr lang="en-US" dirty="0" smtClean="0">
                <a:solidFill>
                  <a:srgbClr val="000066"/>
                </a:solidFill>
                <a:latin typeface="Times New Roman" pitchFamily="18" charset="0"/>
              </a:rPr>
              <a:t> spores/ml</a:t>
            </a:r>
            <a:r>
              <a:rPr lang="tr-TR" dirty="0" smtClean="0">
                <a:solidFill>
                  <a:srgbClr val="000066"/>
                </a:solidFill>
                <a:latin typeface="Times New Roman" pitchFamily="18" charset="0"/>
              </a:rPr>
              <a:t> den az</a:t>
            </a:r>
            <a:r>
              <a:rPr lang="en-US" dirty="0" smtClean="0">
                <a:solidFill>
                  <a:srgbClr val="000066"/>
                </a:solidFill>
                <a:latin typeface="Times New Roman" pitchFamily="18" charset="0"/>
              </a:rPr>
              <a:t>)</a:t>
            </a:r>
            <a:endParaRPr lang="en-US" dirty="0">
              <a:solidFill>
                <a:srgbClr val="000066"/>
              </a:solidFill>
              <a:latin typeface="Times New Roman" pitchFamily="18" charset="0"/>
            </a:endParaRPr>
          </a:p>
          <a:p>
            <a:pPr>
              <a:spcBef>
                <a:spcPct val="50000"/>
              </a:spcBef>
              <a:buFontTx/>
              <a:buChar char="-"/>
            </a:pPr>
            <a:r>
              <a:rPr lang="en-US" dirty="0">
                <a:solidFill>
                  <a:srgbClr val="000066"/>
                </a:solidFill>
                <a:latin typeface="Times New Roman" pitchFamily="18" charset="0"/>
              </a:rPr>
              <a:t> </a:t>
            </a:r>
            <a:r>
              <a:rPr lang="tr-TR" dirty="0" smtClean="0">
                <a:solidFill>
                  <a:srgbClr val="000066"/>
                </a:solidFill>
                <a:latin typeface="Times New Roman" pitchFamily="18" charset="0"/>
              </a:rPr>
              <a:t>Sıvının yapışkanlığı (</a:t>
            </a:r>
            <a:r>
              <a:rPr lang="tr-TR" dirty="0" err="1" smtClean="0">
                <a:solidFill>
                  <a:srgbClr val="000066"/>
                </a:solidFill>
                <a:latin typeface="Times New Roman" pitchFamily="18" charset="0"/>
              </a:rPr>
              <a:t>Vizkozitesi</a:t>
            </a:r>
            <a:r>
              <a:rPr lang="tr-TR" dirty="0" smtClean="0">
                <a:solidFill>
                  <a:srgbClr val="000066"/>
                </a:solidFill>
                <a:latin typeface="Times New Roman" pitchFamily="18" charset="0"/>
              </a:rPr>
              <a:t>) yüksek</a:t>
            </a:r>
            <a:endParaRPr lang="en-US" dirty="0">
              <a:solidFill>
                <a:srgbClr val="000066"/>
              </a:solidFill>
              <a:latin typeface="Times New Roman" pitchFamily="18" charset="0"/>
            </a:endParaRPr>
          </a:p>
          <a:p>
            <a:pPr>
              <a:spcBef>
                <a:spcPct val="50000"/>
              </a:spcBef>
              <a:buFontTx/>
              <a:buChar char="-"/>
            </a:pPr>
            <a:r>
              <a:rPr lang="en-US" dirty="0">
                <a:solidFill>
                  <a:srgbClr val="000066"/>
                </a:solidFill>
                <a:latin typeface="Times New Roman" pitchFamily="18" charset="0"/>
              </a:rPr>
              <a:t> </a:t>
            </a:r>
            <a:r>
              <a:rPr lang="tr-TR" dirty="0" smtClean="0">
                <a:solidFill>
                  <a:srgbClr val="000066"/>
                </a:solidFill>
                <a:latin typeface="Times New Roman" pitchFamily="18" charset="0"/>
              </a:rPr>
              <a:t>Enfeksiyon yok</a:t>
            </a:r>
            <a:endParaRPr lang="en-US" dirty="0">
              <a:solidFill>
                <a:srgbClr val="000066"/>
              </a:solidFill>
              <a:latin typeface="Times New Roman" pitchFamily="18" charset="0"/>
            </a:endParaRPr>
          </a:p>
        </p:txBody>
      </p:sp>
      <p:sp>
        <p:nvSpPr>
          <p:cNvPr id="9" name="8 Dikdörtgen"/>
          <p:cNvSpPr/>
          <p:nvPr/>
        </p:nvSpPr>
        <p:spPr>
          <a:xfrm>
            <a:off x="467544" y="5949280"/>
            <a:ext cx="3467681" cy="369332"/>
          </a:xfrm>
          <a:prstGeom prst="rect">
            <a:avLst/>
          </a:prstGeom>
        </p:spPr>
        <p:txBody>
          <a:bodyPr wrap="none">
            <a:spAutoFit/>
          </a:bodyPr>
          <a:lstStyle/>
          <a:p>
            <a:pPr>
              <a:spcBef>
                <a:spcPct val="50000"/>
              </a:spcBef>
            </a:pPr>
            <a:r>
              <a:rPr lang="en-US" dirty="0" err="1" smtClean="0">
                <a:solidFill>
                  <a:srgbClr val="C00000"/>
                </a:solidFill>
                <a:latin typeface="Times New Roman" pitchFamily="18" charset="0"/>
              </a:rPr>
              <a:t>Emerg</a:t>
            </a:r>
            <a:r>
              <a:rPr lang="en-US" dirty="0" smtClean="0">
                <a:solidFill>
                  <a:srgbClr val="C00000"/>
                </a:solidFill>
                <a:latin typeface="Times New Roman" pitchFamily="18" charset="0"/>
              </a:rPr>
              <a:t> Infect </a:t>
            </a:r>
            <a:r>
              <a:rPr lang="en-US" dirty="0" err="1" smtClean="0">
                <a:solidFill>
                  <a:srgbClr val="C00000"/>
                </a:solidFill>
                <a:latin typeface="Times New Roman" pitchFamily="18" charset="0"/>
              </a:rPr>
              <a:t>Dis</a:t>
            </a:r>
            <a:r>
              <a:rPr lang="en-US" dirty="0" smtClean="0">
                <a:solidFill>
                  <a:srgbClr val="C00000"/>
                </a:solidFill>
                <a:latin typeface="Times New Roman" pitchFamily="18" charset="0"/>
              </a:rPr>
              <a:t> 2004; 10:117-170</a:t>
            </a:r>
            <a:endParaRPr lang="en-US" dirty="0">
              <a:solidFill>
                <a:srgbClr val="C00000"/>
              </a:solidFill>
              <a:latin typeface="Times New Roman" pitchFamily="18" charset="0"/>
            </a:endParaRPr>
          </a:p>
        </p:txBody>
      </p:sp>
      <p:sp>
        <p:nvSpPr>
          <p:cNvPr id="11" name="10 Slayt Numarası Yer Tutucusu"/>
          <p:cNvSpPr>
            <a:spLocks noGrp="1"/>
          </p:cNvSpPr>
          <p:nvPr>
            <p:ph type="sldNum" sz="quarter" idx="12"/>
          </p:nvPr>
        </p:nvSpPr>
        <p:spPr/>
        <p:txBody>
          <a:bodyPr/>
          <a:lstStyle/>
          <a:p>
            <a:fld id="{B1DEFA8C-F947-479F-BE07-76B6B3F80BF1}" type="slidenum">
              <a:rPr lang="tr-TR" smtClean="0"/>
              <a:pPr/>
              <a:t>15</a:t>
            </a:fld>
            <a:endParaRPr lang="tr-T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9154" name="Picture 2"/>
          <p:cNvPicPr>
            <a:picLocks noChangeAspect="1" noChangeArrowheads="1"/>
          </p:cNvPicPr>
          <p:nvPr/>
        </p:nvPicPr>
        <p:blipFill>
          <a:blip r:embed="rId2" cstate="print"/>
          <a:srcRect/>
          <a:stretch>
            <a:fillRect/>
          </a:stretch>
        </p:blipFill>
        <p:spPr bwMode="auto">
          <a:xfrm>
            <a:off x="4355976" y="145788"/>
            <a:ext cx="4320480" cy="6617668"/>
          </a:xfrm>
          <a:prstGeom prst="rect">
            <a:avLst/>
          </a:prstGeom>
          <a:noFill/>
          <a:ln w="9525">
            <a:noFill/>
            <a:miter lim="800000"/>
            <a:headEnd/>
            <a:tailEnd/>
          </a:ln>
        </p:spPr>
      </p:pic>
      <p:pic>
        <p:nvPicPr>
          <p:cNvPr id="3" name="Picture 3"/>
          <p:cNvPicPr>
            <a:picLocks noChangeAspect="1" noChangeArrowheads="1"/>
          </p:cNvPicPr>
          <p:nvPr/>
        </p:nvPicPr>
        <p:blipFill>
          <a:blip r:embed="rId3" cstate="print"/>
          <a:srcRect/>
          <a:stretch>
            <a:fillRect/>
          </a:stretch>
        </p:blipFill>
        <p:spPr bwMode="auto">
          <a:xfrm>
            <a:off x="0" y="4077072"/>
            <a:ext cx="4067944" cy="1677135"/>
          </a:xfrm>
          <a:prstGeom prst="rect">
            <a:avLst/>
          </a:prstGeom>
          <a:noFill/>
          <a:ln w="9525">
            <a:noFill/>
            <a:miter lim="800000"/>
            <a:headEnd/>
            <a:tailEnd/>
          </a:ln>
        </p:spPr>
      </p:pic>
      <p:pic>
        <p:nvPicPr>
          <p:cNvPr id="4" name="Picture 4"/>
          <p:cNvPicPr>
            <a:picLocks noChangeAspect="1" noChangeArrowheads="1"/>
          </p:cNvPicPr>
          <p:nvPr/>
        </p:nvPicPr>
        <p:blipFill>
          <a:blip r:embed="rId4" cstate="print"/>
          <a:srcRect/>
          <a:stretch>
            <a:fillRect/>
          </a:stretch>
        </p:blipFill>
        <p:spPr bwMode="auto">
          <a:xfrm>
            <a:off x="1" y="332657"/>
            <a:ext cx="4549626" cy="1584175"/>
          </a:xfrm>
          <a:prstGeom prst="rect">
            <a:avLst/>
          </a:prstGeom>
          <a:noFill/>
          <a:ln w="9525">
            <a:noFill/>
            <a:miter lim="800000"/>
            <a:headEnd/>
            <a:tailEnd/>
          </a:ln>
        </p:spPr>
      </p:pic>
      <p:sp>
        <p:nvSpPr>
          <p:cNvPr id="5" name="4 Metin kutusu"/>
          <p:cNvSpPr txBox="1"/>
          <p:nvPr/>
        </p:nvSpPr>
        <p:spPr>
          <a:xfrm>
            <a:off x="323528" y="2204864"/>
            <a:ext cx="3240360" cy="369332"/>
          </a:xfrm>
          <a:prstGeom prst="rect">
            <a:avLst/>
          </a:prstGeom>
          <a:noFill/>
        </p:spPr>
        <p:txBody>
          <a:bodyPr wrap="square" rtlCol="0">
            <a:spAutoFit/>
          </a:bodyPr>
          <a:lstStyle/>
          <a:p>
            <a:r>
              <a:rPr lang="tr-TR" b="1" dirty="0" err="1" smtClean="0">
                <a:solidFill>
                  <a:srgbClr val="002060"/>
                </a:solidFill>
              </a:rPr>
              <a:t>Science</a:t>
            </a:r>
            <a:r>
              <a:rPr lang="tr-TR" b="1" dirty="0" smtClean="0">
                <a:solidFill>
                  <a:srgbClr val="002060"/>
                </a:solidFill>
              </a:rPr>
              <a:t>  1994; 266: 1202 - 1208</a:t>
            </a:r>
            <a:endParaRPr lang="tr-TR" b="1" dirty="0">
              <a:solidFill>
                <a:srgbClr val="002060"/>
              </a:solidFill>
            </a:endParaRPr>
          </a:p>
        </p:txBody>
      </p:sp>
      <p:sp>
        <p:nvSpPr>
          <p:cNvPr id="7" name="6 Slayt Numarası Yer Tutucusu"/>
          <p:cNvSpPr>
            <a:spLocks noGrp="1"/>
          </p:cNvSpPr>
          <p:nvPr>
            <p:ph type="sldNum" sz="quarter" idx="12"/>
          </p:nvPr>
        </p:nvSpPr>
        <p:spPr/>
        <p:txBody>
          <a:bodyPr/>
          <a:lstStyle/>
          <a:p>
            <a:fld id="{B1DEFA8C-F947-479F-BE07-76B6B3F80BF1}" type="slidenum">
              <a:rPr lang="tr-TR" smtClean="0"/>
              <a:pPr/>
              <a:t>16</a:t>
            </a:fld>
            <a:endParaRPr lang="tr-T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8130" name="Picture 2"/>
          <p:cNvPicPr>
            <a:picLocks noChangeAspect="1" noChangeArrowheads="1"/>
          </p:cNvPicPr>
          <p:nvPr/>
        </p:nvPicPr>
        <p:blipFill>
          <a:blip r:embed="rId2" cstate="print"/>
          <a:srcRect/>
          <a:stretch>
            <a:fillRect/>
          </a:stretch>
        </p:blipFill>
        <p:spPr bwMode="auto">
          <a:xfrm>
            <a:off x="4139952" y="404664"/>
            <a:ext cx="4824536" cy="6029456"/>
          </a:xfrm>
          <a:prstGeom prst="rect">
            <a:avLst/>
          </a:prstGeom>
          <a:noFill/>
          <a:ln w="9525">
            <a:noFill/>
            <a:miter lim="800000"/>
            <a:headEnd/>
            <a:tailEnd/>
          </a:ln>
        </p:spPr>
      </p:pic>
      <p:pic>
        <p:nvPicPr>
          <p:cNvPr id="48132" name="Picture 4"/>
          <p:cNvPicPr>
            <a:picLocks noChangeAspect="1" noChangeArrowheads="1"/>
          </p:cNvPicPr>
          <p:nvPr/>
        </p:nvPicPr>
        <p:blipFill>
          <a:blip r:embed="rId3" cstate="print"/>
          <a:srcRect/>
          <a:stretch>
            <a:fillRect/>
          </a:stretch>
        </p:blipFill>
        <p:spPr bwMode="auto">
          <a:xfrm>
            <a:off x="0" y="0"/>
            <a:ext cx="4549626" cy="1584175"/>
          </a:xfrm>
          <a:prstGeom prst="rect">
            <a:avLst/>
          </a:prstGeom>
          <a:noFill/>
          <a:ln w="9525">
            <a:noFill/>
            <a:miter lim="800000"/>
            <a:headEnd/>
            <a:tailEnd/>
          </a:ln>
        </p:spPr>
      </p:pic>
      <p:sp>
        <p:nvSpPr>
          <p:cNvPr id="7" name="6 Metin kutusu"/>
          <p:cNvSpPr txBox="1"/>
          <p:nvPr/>
        </p:nvSpPr>
        <p:spPr>
          <a:xfrm>
            <a:off x="395536" y="1700808"/>
            <a:ext cx="3240360" cy="369332"/>
          </a:xfrm>
          <a:prstGeom prst="rect">
            <a:avLst/>
          </a:prstGeom>
          <a:noFill/>
        </p:spPr>
        <p:txBody>
          <a:bodyPr wrap="square" rtlCol="0">
            <a:spAutoFit/>
          </a:bodyPr>
          <a:lstStyle/>
          <a:p>
            <a:r>
              <a:rPr lang="tr-TR" dirty="0" err="1" smtClean="0"/>
              <a:t>Science</a:t>
            </a:r>
            <a:r>
              <a:rPr lang="tr-TR" dirty="0" smtClean="0"/>
              <a:t>  1994; 266: 1202 - 1208</a:t>
            </a:r>
            <a:endParaRPr lang="tr-TR" dirty="0"/>
          </a:p>
        </p:txBody>
      </p:sp>
      <p:sp>
        <p:nvSpPr>
          <p:cNvPr id="8" name="7 Metin kutusu"/>
          <p:cNvSpPr txBox="1"/>
          <p:nvPr/>
        </p:nvSpPr>
        <p:spPr>
          <a:xfrm>
            <a:off x="179512" y="2204864"/>
            <a:ext cx="3888432" cy="4524315"/>
          </a:xfrm>
          <a:prstGeom prst="rect">
            <a:avLst/>
          </a:prstGeom>
          <a:noFill/>
        </p:spPr>
        <p:txBody>
          <a:bodyPr wrap="square" rtlCol="0">
            <a:spAutoFit/>
          </a:bodyPr>
          <a:lstStyle/>
          <a:p>
            <a:pPr>
              <a:lnSpc>
                <a:spcPct val="150000"/>
              </a:lnSpc>
            </a:pPr>
            <a:r>
              <a:rPr lang="tr-TR" sz="2400" dirty="0" smtClean="0">
                <a:solidFill>
                  <a:srgbClr val="C00000"/>
                </a:solidFill>
                <a:latin typeface="Times New Roman" pitchFamily="18" charset="0"/>
                <a:cs typeface="Times New Roman" pitchFamily="18" charset="0"/>
              </a:rPr>
              <a:t>İnsan şarbonu</a:t>
            </a:r>
            <a:r>
              <a:rPr lang="tr-TR" sz="2400" dirty="0" smtClean="0">
                <a:solidFill>
                  <a:srgbClr val="002060"/>
                </a:solidFill>
                <a:latin typeface="Times New Roman" pitchFamily="18" charset="0"/>
                <a:cs typeface="Times New Roman" pitchFamily="18" charset="0"/>
              </a:rPr>
              <a:t>:  15 km rüzgar yönünde</a:t>
            </a:r>
          </a:p>
          <a:p>
            <a:pPr>
              <a:lnSpc>
                <a:spcPct val="150000"/>
              </a:lnSpc>
            </a:pPr>
            <a:r>
              <a:rPr lang="tr-TR" sz="2400" dirty="0" smtClean="0">
                <a:solidFill>
                  <a:srgbClr val="C00000"/>
                </a:solidFill>
                <a:latin typeface="Times New Roman" pitchFamily="18" charset="0"/>
                <a:cs typeface="Times New Roman" pitchFamily="18" charset="0"/>
              </a:rPr>
              <a:t>Bildirilen vaka sayısı</a:t>
            </a:r>
            <a:r>
              <a:rPr lang="tr-TR" sz="2400" dirty="0" smtClean="0">
                <a:solidFill>
                  <a:srgbClr val="002060"/>
                </a:solidFill>
                <a:latin typeface="Times New Roman" pitchFamily="18" charset="0"/>
                <a:cs typeface="Times New Roman" pitchFamily="18" charset="0"/>
              </a:rPr>
              <a:t>: 66 -105</a:t>
            </a:r>
          </a:p>
          <a:p>
            <a:pPr>
              <a:lnSpc>
                <a:spcPct val="150000"/>
              </a:lnSpc>
            </a:pPr>
            <a:r>
              <a:rPr lang="tr-TR" sz="2400" dirty="0" smtClean="0">
                <a:solidFill>
                  <a:srgbClr val="C00000"/>
                </a:solidFill>
                <a:latin typeface="Times New Roman" pitchFamily="18" charset="0"/>
                <a:cs typeface="Times New Roman" pitchFamily="18" charset="0"/>
              </a:rPr>
              <a:t>Deri şarbonu</a:t>
            </a:r>
            <a:r>
              <a:rPr lang="tr-TR" sz="2400" dirty="0" smtClean="0">
                <a:solidFill>
                  <a:srgbClr val="002060"/>
                </a:solidFill>
                <a:latin typeface="Times New Roman" pitchFamily="18" charset="0"/>
                <a:cs typeface="Times New Roman" pitchFamily="18" charset="0"/>
              </a:rPr>
              <a:t>: 17</a:t>
            </a:r>
          </a:p>
          <a:p>
            <a:pPr>
              <a:lnSpc>
                <a:spcPct val="150000"/>
              </a:lnSpc>
            </a:pPr>
            <a:r>
              <a:rPr lang="tr-TR" sz="2400" dirty="0" err="1" smtClean="0">
                <a:solidFill>
                  <a:srgbClr val="C00000"/>
                </a:solidFill>
                <a:latin typeface="Times New Roman" pitchFamily="18" charset="0"/>
                <a:cs typeface="Times New Roman" pitchFamily="18" charset="0"/>
              </a:rPr>
              <a:t>İnhalasyon</a:t>
            </a:r>
            <a:r>
              <a:rPr lang="tr-TR" sz="2400" dirty="0" smtClean="0">
                <a:solidFill>
                  <a:srgbClr val="C00000"/>
                </a:solidFill>
                <a:latin typeface="Times New Roman" pitchFamily="18" charset="0"/>
                <a:cs typeface="Times New Roman" pitchFamily="18" charset="0"/>
              </a:rPr>
              <a:t> şarbonu</a:t>
            </a:r>
            <a:r>
              <a:rPr lang="tr-TR" sz="2400" dirty="0" smtClean="0">
                <a:solidFill>
                  <a:srgbClr val="002060"/>
                </a:solidFill>
                <a:latin typeface="Times New Roman" pitchFamily="18" charset="0"/>
                <a:cs typeface="Times New Roman" pitchFamily="18" charset="0"/>
              </a:rPr>
              <a:t>:  79</a:t>
            </a:r>
          </a:p>
          <a:p>
            <a:pPr>
              <a:lnSpc>
                <a:spcPct val="150000"/>
              </a:lnSpc>
            </a:pPr>
            <a:r>
              <a:rPr lang="tr-TR" sz="2400" dirty="0" smtClean="0">
                <a:solidFill>
                  <a:srgbClr val="C00000"/>
                </a:solidFill>
                <a:latin typeface="Times New Roman" pitchFamily="18" charset="0"/>
                <a:cs typeface="Times New Roman" pitchFamily="18" charset="0"/>
              </a:rPr>
              <a:t>Ölüm</a:t>
            </a:r>
            <a:r>
              <a:rPr lang="tr-TR" sz="2400" dirty="0" smtClean="0">
                <a:solidFill>
                  <a:srgbClr val="002060"/>
                </a:solidFill>
                <a:latin typeface="Times New Roman" pitchFamily="18" charset="0"/>
                <a:cs typeface="Times New Roman" pitchFamily="18" charset="0"/>
              </a:rPr>
              <a:t>: 64</a:t>
            </a:r>
          </a:p>
          <a:p>
            <a:pPr>
              <a:lnSpc>
                <a:spcPct val="150000"/>
              </a:lnSpc>
            </a:pPr>
            <a:r>
              <a:rPr lang="tr-TR" sz="2400" dirty="0" smtClean="0">
                <a:solidFill>
                  <a:srgbClr val="C00000"/>
                </a:solidFill>
                <a:latin typeface="Times New Roman" pitchFamily="18" charset="0"/>
                <a:cs typeface="Times New Roman" pitchFamily="18" charset="0"/>
              </a:rPr>
              <a:t>Hayvan şarbonu</a:t>
            </a:r>
            <a:r>
              <a:rPr lang="tr-TR" sz="2400" dirty="0" smtClean="0">
                <a:solidFill>
                  <a:srgbClr val="002060"/>
                </a:solidFill>
                <a:latin typeface="Times New Roman" pitchFamily="18" charset="0"/>
                <a:cs typeface="Times New Roman" pitchFamily="18" charset="0"/>
              </a:rPr>
              <a:t>: Rüzgar yönünde 60 km</a:t>
            </a:r>
            <a:endParaRPr lang="tr-TR" sz="2400" dirty="0">
              <a:solidFill>
                <a:srgbClr val="002060"/>
              </a:solidFill>
              <a:latin typeface="Times New Roman" pitchFamily="18" charset="0"/>
              <a:cs typeface="Times New Roman" pitchFamily="18" charset="0"/>
            </a:endParaRPr>
          </a:p>
        </p:txBody>
      </p:sp>
      <p:sp>
        <p:nvSpPr>
          <p:cNvPr id="9" name="8 Slayt Numarası Yer Tutucusu"/>
          <p:cNvSpPr>
            <a:spLocks noGrp="1"/>
          </p:cNvSpPr>
          <p:nvPr>
            <p:ph type="sldNum" sz="quarter" idx="12"/>
          </p:nvPr>
        </p:nvSpPr>
        <p:spPr/>
        <p:txBody>
          <a:bodyPr/>
          <a:lstStyle/>
          <a:p>
            <a:fld id="{B1DEFA8C-F947-479F-BE07-76B6B3F80BF1}" type="slidenum">
              <a:rPr lang="tr-TR" smtClean="0"/>
              <a:pPr/>
              <a:t>17</a:t>
            </a:fld>
            <a:endParaRPr lang="tr-T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5299" name="Picture 2"/>
          <p:cNvPicPr>
            <a:picLocks noChangeAspect="1" noChangeArrowheads="1"/>
          </p:cNvPicPr>
          <p:nvPr/>
        </p:nvPicPr>
        <p:blipFill>
          <a:blip r:embed="rId2" cstate="print"/>
          <a:srcRect/>
          <a:stretch>
            <a:fillRect/>
          </a:stretch>
        </p:blipFill>
        <p:spPr bwMode="auto">
          <a:xfrm>
            <a:off x="539750" y="369888"/>
            <a:ext cx="8280400" cy="4926012"/>
          </a:xfrm>
          <a:prstGeom prst="rect">
            <a:avLst/>
          </a:prstGeom>
          <a:noFill/>
          <a:ln w="9525">
            <a:noFill/>
            <a:miter lim="800000"/>
            <a:headEnd/>
            <a:tailEnd/>
          </a:ln>
        </p:spPr>
      </p:pic>
      <p:sp>
        <p:nvSpPr>
          <p:cNvPr id="55300" name="Text Box 3"/>
          <p:cNvSpPr txBox="1">
            <a:spLocks noChangeArrowheads="1"/>
          </p:cNvSpPr>
          <p:nvPr/>
        </p:nvSpPr>
        <p:spPr bwMode="auto">
          <a:xfrm>
            <a:off x="762000" y="5734050"/>
            <a:ext cx="8077200" cy="579438"/>
          </a:xfrm>
          <a:prstGeom prst="rect">
            <a:avLst/>
          </a:prstGeom>
          <a:noFill/>
          <a:ln w="9525">
            <a:noFill/>
            <a:miter lim="800000"/>
            <a:headEnd/>
            <a:tailEnd/>
          </a:ln>
        </p:spPr>
        <p:txBody>
          <a:bodyPr>
            <a:spAutoFit/>
          </a:bodyPr>
          <a:lstStyle/>
          <a:p>
            <a:pPr algn="ctr">
              <a:spcBef>
                <a:spcPct val="50000"/>
              </a:spcBef>
            </a:pPr>
            <a:r>
              <a:rPr lang="tr-TR" sz="3200" dirty="0">
                <a:solidFill>
                  <a:srgbClr val="CC0000"/>
                </a:solidFill>
                <a:latin typeface="Times New Roman" pitchFamily="18" charset="0"/>
                <a:cs typeface="Times New Roman" pitchFamily="18" charset="0"/>
              </a:rPr>
              <a:t>11 EYLÜL 2001, Amerika Birleşik Devletleri</a:t>
            </a:r>
          </a:p>
        </p:txBody>
      </p:sp>
      <p:sp>
        <p:nvSpPr>
          <p:cNvPr id="6" name="5 Slayt Numarası Yer Tutucusu"/>
          <p:cNvSpPr>
            <a:spLocks noGrp="1"/>
          </p:cNvSpPr>
          <p:nvPr>
            <p:ph type="sldNum" sz="quarter" idx="12"/>
          </p:nvPr>
        </p:nvSpPr>
        <p:spPr/>
        <p:txBody>
          <a:bodyPr/>
          <a:lstStyle/>
          <a:p>
            <a:fld id="{B1DEFA8C-F947-479F-BE07-76B6B3F80BF1}" type="slidenum">
              <a:rPr lang="tr-TR" smtClean="0"/>
              <a:pPr/>
              <a:t>18</a:t>
            </a:fld>
            <a:endParaRPr lang="tr-T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098" name="Object 2"/>
          <p:cNvGraphicFramePr>
            <a:graphicFrameLocks noChangeAspect="1"/>
          </p:cNvGraphicFramePr>
          <p:nvPr/>
        </p:nvGraphicFramePr>
        <p:xfrm>
          <a:off x="251520" y="548680"/>
          <a:ext cx="3818012" cy="2128333"/>
        </p:xfrm>
        <a:graphic>
          <a:graphicData uri="http://schemas.openxmlformats.org/presentationml/2006/ole">
            <p:oleObj spid="_x0000_s61442" name="Bit Eşlem Resmi" r:id="rId4" imgW="3809524" imgH="2123810" progId="PBrush">
              <p:embed/>
            </p:oleObj>
          </a:graphicData>
        </a:graphic>
      </p:graphicFrame>
      <p:pic>
        <p:nvPicPr>
          <p:cNvPr id="4101" name="Picture 3" descr="This is an envelope addressed to Tom Brokaw, NBC TV, 30 Rockefeller Plaza, New York, NY 10112"/>
          <p:cNvPicPr>
            <a:picLocks noChangeAspect="1" noChangeArrowheads="1"/>
          </p:cNvPicPr>
          <p:nvPr/>
        </p:nvPicPr>
        <p:blipFill>
          <a:blip r:embed="rId5" cstate="print"/>
          <a:srcRect/>
          <a:stretch>
            <a:fillRect/>
          </a:stretch>
        </p:blipFill>
        <p:spPr bwMode="auto">
          <a:xfrm>
            <a:off x="323528" y="2564904"/>
            <a:ext cx="3684984" cy="2174297"/>
          </a:xfrm>
          <a:prstGeom prst="rect">
            <a:avLst/>
          </a:prstGeom>
          <a:noFill/>
          <a:ln w="9525">
            <a:noFill/>
            <a:miter lim="800000"/>
            <a:headEnd/>
            <a:tailEnd/>
          </a:ln>
        </p:spPr>
      </p:pic>
      <p:pic>
        <p:nvPicPr>
          <p:cNvPr id="4102" name="Picture 4" descr="This is an envelope addressed to Editor, New York Post, 1211 Ave. of the Americas, New York, NY, 10036"/>
          <p:cNvPicPr>
            <a:picLocks noChangeAspect="1" noChangeArrowheads="1"/>
          </p:cNvPicPr>
          <p:nvPr/>
        </p:nvPicPr>
        <p:blipFill>
          <a:blip r:embed="rId6" cstate="print"/>
          <a:srcRect/>
          <a:stretch>
            <a:fillRect/>
          </a:stretch>
        </p:blipFill>
        <p:spPr bwMode="auto">
          <a:xfrm>
            <a:off x="5148064" y="1988840"/>
            <a:ext cx="3563888" cy="2101136"/>
          </a:xfrm>
          <a:prstGeom prst="rect">
            <a:avLst/>
          </a:prstGeom>
          <a:noFill/>
          <a:ln w="9525">
            <a:noFill/>
            <a:miter lim="800000"/>
            <a:headEnd/>
            <a:tailEnd/>
          </a:ln>
        </p:spPr>
      </p:pic>
      <p:pic>
        <p:nvPicPr>
          <p:cNvPr id="4103" name="Picture 5" descr="This is an envelope addressed to Senator Leahy, 433 Russell Senate Office Building, Washington D.C. 20510-4502 FROM: 4th Grade, Greendale School, Franklin Park, NJ 08852"/>
          <p:cNvPicPr>
            <a:picLocks noChangeAspect="1" noChangeArrowheads="1"/>
          </p:cNvPicPr>
          <p:nvPr/>
        </p:nvPicPr>
        <p:blipFill>
          <a:blip r:embed="rId7" cstate="print"/>
          <a:srcRect/>
          <a:stretch>
            <a:fillRect/>
          </a:stretch>
        </p:blipFill>
        <p:spPr bwMode="auto">
          <a:xfrm>
            <a:off x="5004048" y="260648"/>
            <a:ext cx="3854649" cy="2186924"/>
          </a:xfrm>
          <a:prstGeom prst="rect">
            <a:avLst/>
          </a:prstGeom>
          <a:noFill/>
          <a:ln w="9525">
            <a:noFill/>
            <a:miter lim="800000"/>
            <a:headEnd/>
            <a:tailEnd/>
          </a:ln>
        </p:spPr>
      </p:pic>
      <p:sp>
        <p:nvSpPr>
          <p:cNvPr id="4104" name="Text Box 6"/>
          <p:cNvSpPr txBox="1">
            <a:spLocks noChangeArrowheads="1"/>
          </p:cNvSpPr>
          <p:nvPr/>
        </p:nvSpPr>
        <p:spPr bwMode="auto">
          <a:xfrm>
            <a:off x="3563888" y="6276975"/>
            <a:ext cx="5580112" cy="535521"/>
          </a:xfrm>
          <a:prstGeom prst="rect">
            <a:avLst/>
          </a:prstGeom>
          <a:noFill/>
          <a:ln w="9525">
            <a:noFill/>
            <a:miter lim="800000"/>
            <a:headEnd/>
            <a:tailEnd/>
          </a:ln>
        </p:spPr>
        <p:txBody>
          <a:bodyPr wrap="square" lIns="91430" tIns="45715" rIns="91430" bIns="45715">
            <a:spAutoFit/>
          </a:bodyPr>
          <a:lstStyle/>
          <a:p>
            <a:pPr>
              <a:lnSpc>
                <a:spcPct val="80000"/>
              </a:lnSpc>
            </a:pPr>
            <a:r>
              <a:rPr lang="en-US" dirty="0">
                <a:solidFill>
                  <a:srgbClr val="000066"/>
                </a:solidFill>
                <a:latin typeface="Times New Roman" pitchFamily="18" charset="0"/>
              </a:rPr>
              <a:t>2001 anthrax mailing attacks in </a:t>
            </a:r>
            <a:r>
              <a:rPr lang="en-US" dirty="0" smtClean="0">
                <a:solidFill>
                  <a:srgbClr val="000066"/>
                </a:solidFill>
                <a:latin typeface="Times New Roman" pitchFamily="18" charset="0"/>
              </a:rPr>
              <a:t>USA</a:t>
            </a:r>
            <a:r>
              <a:rPr lang="tr-TR" dirty="0" smtClean="0">
                <a:solidFill>
                  <a:srgbClr val="000066"/>
                </a:solidFill>
                <a:latin typeface="Times New Roman" pitchFamily="18" charset="0"/>
              </a:rPr>
              <a:t> </a:t>
            </a:r>
            <a:r>
              <a:rPr lang="en-US" dirty="0" smtClean="0">
                <a:solidFill>
                  <a:srgbClr val="000066"/>
                </a:solidFill>
                <a:latin typeface="Times New Roman" pitchFamily="18" charset="0"/>
              </a:rPr>
              <a:t>http</a:t>
            </a:r>
            <a:r>
              <a:rPr lang="en-US" dirty="0">
                <a:solidFill>
                  <a:srgbClr val="000066"/>
                </a:solidFill>
                <a:latin typeface="Times New Roman" pitchFamily="18" charset="0"/>
              </a:rPr>
              <a:t>://www.fbi.gov/pressrel/pressrel01/102301.htm</a:t>
            </a:r>
          </a:p>
        </p:txBody>
      </p:sp>
      <p:graphicFrame>
        <p:nvGraphicFramePr>
          <p:cNvPr id="4099" name="Object 7"/>
          <p:cNvGraphicFramePr>
            <a:graphicFrameLocks noChangeAspect="1"/>
          </p:cNvGraphicFramePr>
          <p:nvPr/>
        </p:nvGraphicFramePr>
        <p:xfrm>
          <a:off x="0" y="4725144"/>
          <a:ext cx="3124200" cy="1968500"/>
        </p:xfrm>
        <a:graphic>
          <a:graphicData uri="http://schemas.openxmlformats.org/presentationml/2006/ole">
            <p:oleObj spid="_x0000_s61443" name="Bit Eşlem Resmi" r:id="rId8" imgW="1905266" imgH="1200318" progId="PBrush">
              <p:embed/>
            </p:oleObj>
          </a:graphicData>
        </a:graphic>
      </p:graphicFrame>
      <p:sp>
        <p:nvSpPr>
          <p:cNvPr id="12" name="11 Metin kutusu"/>
          <p:cNvSpPr txBox="1"/>
          <p:nvPr/>
        </p:nvSpPr>
        <p:spPr>
          <a:xfrm>
            <a:off x="0" y="0"/>
            <a:ext cx="5400600" cy="400110"/>
          </a:xfrm>
          <a:prstGeom prst="rect">
            <a:avLst/>
          </a:prstGeom>
          <a:noFill/>
        </p:spPr>
        <p:txBody>
          <a:bodyPr wrap="square" rtlCol="0">
            <a:spAutoFit/>
          </a:bodyPr>
          <a:lstStyle/>
          <a:p>
            <a:r>
              <a:rPr lang="tr-TR" sz="2000" b="1" dirty="0" smtClean="0">
                <a:solidFill>
                  <a:srgbClr val="FF0000"/>
                </a:solidFill>
                <a:latin typeface="Times New Roman" pitchFamily="18" charset="0"/>
                <a:cs typeface="Times New Roman" pitchFamily="18" charset="0"/>
              </a:rPr>
              <a:t>MEKTUP İLE GELEN ŞARBON  2001/ ABD</a:t>
            </a:r>
            <a:endParaRPr lang="tr-TR" sz="2000" b="1" dirty="0">
              <a:solidFill>
                <a:srgbClr val="FF0000"/>
              </a:solidFill>
              <a:latin typeface="Times New Roman" pitchFamily="18" charset="0"/>
              <a:cs typeface="Times New Roman" pitchFamily="18" charset="0"/>
            </a:endParaRPr>
          </a:p>
        </p:txBody>
      </p:sp>
      <p:graphicFrame>
        <p:nvGraphicFramePr>
          <p:cNvPr id="13" name="12 Tablo"/>
          <p:cNvGraphicFramePr>
            <a:graphicFrameLocks noGrp="1"/>
          </p:cNvGraphicFramePr>
          <p:nvPr/>
        </p:nvGraphicFramePr>
        <p:xfrm>
          <a:off x="3851920" y="3861048"/>
          <a:ext cx="4176464" cy="2286000"/>
        </p:xfrm>
        <a:graphic>
          <a:graphicData uri="http://schemas.openxmlformats.org/drawingml/2006/table">
            <a:tbl>
              <a:tblPr firstRow="1" bandRow="1">
                <a:tableStyleId>{5C22544A-7EE6-4342-B048-85BDC9FD1C3A}</a:tableStyleId>
              </a:tblPr>
              <a:tblGrid>
                <a:gridCol w="2592288"/>
                <a:gridCol w="1584176"/>
              </a:tblGrid>
              <a:tr h="335618">
                <a:tc>
                  <a:txBody>
                    <a:bodyPr/>
                    <a:lstStyle/>
                    <a:p>
                      <a:r>
                        <a:rPr lang="tr-TR" dirty="0" smtClean="0">
                          <a:solidFill>
                            <a:srgbClr val="C00000"/>
                          </a:solidFill>
                        </a:rPr>
                        <a:t>ŞARBON</a:t>
                      </a:r>
                      <a:r>
                        <a:rPr lang="tr-TR" baseline="0" dirty="0" smtClean="0">
                          <a:solidFill>
                            <a:srgbClr val="C00000"/>
                          </a:solidFill>
                        </a:rPr>
                        <a:t> OLGU  SAYISI</a:t>
                      </a:r>
                      <a:endParaRPr lang="tr-TR" dirty="0">
                        <a:solidFill>
                          <a:srgbClr val="C00000"/>
                        </a:solidFill>
                      </a:endParaRPr>
                    </a:p>
                  </a:txBody>
                  <a:tcPr/>
                </a:tc>
                <a:tc>
                  <a:txBody>
                    <a:bodyPr/>
                    <a:lstStyle/>
                    <a:p>
                      <a:r>
                        <a:rPr lang="tr-TR" dirty="0" smtClean="0">
                          <a:solidFill>
                            <a:schemeClr val="bg1"/>
                          </a:solidFill>
                        </a:rPr>
                        <a:t>22</a:t>
                      </a:r>
                      <a:endParaRPr lang="tr-TR" dirty="0">
                        <a:solidFill>
                          <a:schemeClr val="bg1"/>
                        </a:solidFill>
                      </a:endParaRPr>
                    </a:p>
                  </a:txBody>
                  <a:tcPr/>
                </a:tc>
              </a:tr>
              <a:tr h="839045">
                <a:tc>
                  <a:txBody>
                    <a:bodyPr/>
                    <a:lstStyle/>
                    <a:p>
                      <a:pPr algn="r"/>
                      <a:r>
                        <a:rPr lang="tr-TR" b="1" dirty="0" smtClean="0">
                          <a:solidFill>
                            <a:srgbClr val="C00000"/>
                          </a:solidFill>
                        </a:rPr>
                        <a:t>Deri</a:t>
                      </a:r>
                      <a:r>
                        <a:rPr lang="tr-TR" b="1" baseline="0" dirty="0" smtClean="0">
                          <a:solidFill>
                            <a:srgbClr val="C00000"/>
                          </a:solidFill>
                        </a:rPr>
                        <a:t> şarbonu</a:t>
                      </a:r>
                    </a:p>
                    <a:p>
                      <a:pPr algn="r"/>
                      <a:r>
                        <a:rPr lang="tr-TR" b="1" baseline="0" dirty="0" smtClean="0">
                          <a:solidFill>
                            <a:srgbClr val="C00000"/>
                          </a:solidFill>
                        </a:rPr>
                        <a:t>Akciğer şarbonu</a:t>
                      </a:r>
                    </a:p>
                    <a:p>
                      <a:pPr algn="r"/>
                      <a:r>
                        <a:rPr lang="tr-TR" b="1" baseline="0" dirty="0" smtClean="0">
                          <a:solidFill>
                            <a:srgbClr val="C00000"/>
                          </a:solidFill>
                        </a:rPr>
                        <a:t>Ölüm</a:t>
                      </a:r>
                      <a:endParaRPr lang="tr-TR" b="1" dirty="0">
                        <a:solidFill>
                          <a:srgbClr val="C00000"/>
                        </a:solidFill>
                      </a:endParaRPr>
                    </a:p>
                  </a:txBody>
                  <a:tcPr/>
                </a:tc>
                <a:tc>
                  <a:txBody>
                    <a:bodyPr/>
                    <a:lstStyle/>
                    <a:p>
                      <a:r>
                        <a:rPr lang="tr-TR" b="1" dirty="0" smtClean="0">
                          <a:solidFill>
                            <a:srgbClr val="002060"/>
                          </a:solidFill>
                        </a:rPr>
                        <a:t>11</a:t>
                      </a:r>
                    </a:p>
                    <a:p>
                      <a:r>
                        <a:rPr lang="tr-TR" b="1" dirty="0" smtClean="0">
                          <a:solidFill>
                            <a:srgbClr val="002060"/>
                          </a:solidFill>
                        </a:rPr>
                        <a:t>11</a:t>
                      </a:r>
                    </a:p>
                    <a:p>
                      <a:r>
                        <a:rPr lang="tr-TR" b="1" dirty="0" smtClean="0">
                          <a:solidFill>
                            <a:srgbClr val="002060"/>
                          </a:solidFill>
                        </a:rPr>
                        <a:t>5</a:t>
                      </a:r>
                      <a:endParaRPr lang="tr-TR" b="1" dirty="0">
                        <a:solidFill>
                          <a:srgbClr val="002060"/>
                        </a:solidFill>
                      </a:endParaRPr>
                    </a:p>
                  </a:txBody>
                  <a:tcPr/>
                </a:tc>
              </a:tr>
              <a:tr h="335618">
                <a:tc>
                  <a:txBody>
                    <a:bodyPr/>
                    <a:lstStyle/>
                    <a:p>
                      <a:r>
                        <a:rPr lang="tr-TR" b="1" dirty="0" smtClean="0">
                          <a:solidFill>
                            <a:srgbClr val="C00000"/>
                          </a:solidFill>
                        </a:rPr>
                        <a:t>PROFİLAKSİ ALAN</a:t>
                      </a:r>
                      <a:endParaRPr lang="tr-TR" b="1" dirty="0">
                        <a:solidFill>
                          <a:srgbClr val="C00000"/>
                        </a:solidFill>
                      </a:endParaRPr>
                    </a:p>
                  </a:txBody>
                  <a:tcPr/>
                </a:tc>
                <a:tc>
                  <a:txBody>
                    <a:bodyPr/>
                    <a:lstStyle/>
                    <a:p>
                      <a:r>
                        <a:rPr lang="tr-TR" b="1" dirty="0" smtClean="0">
                          <a:solidFill>
                            <a:srgbClr val="002060"/>
                          </a:solidFill>
                        </a:rPr>
                        <a:t>32 000</a:t>
                      </a:r>
                    </a:p>
                  </a:txBody>
                  <a:tcPr/>
                </a:tc>
              </a:tr>
              <a:tr h="505942">
                <a:tc>
                  <a:txBody>
                    <a:bodyPr/>
                    <a:lstStyle/>
                    <a:p>
                      <a:r>
                        <a:rPr lang="tr-TR" b="1" dirty="0" smtClean="0">
                          <a:solidFill>
                            <a:srgbClr val="C00000"/>
                          </a:solidFill>
                        </a:rPr>
                        <a:t>MALİYET</a:t>
                      </a:r>
                      <a:endParaRPr lang="tr-TR" b="1" dirty="0">
                        <a:solidFill>
                          <a:srgbClr val="C00000"/>
                        </a:solidFill>
                      </a:endParaRPr>
                    </a:p>
                  </a:txBody>
                  <a:tcPr/>
                </a:tc>
                <a:tc>
                  <a:txBody>
                    <a:bodyPr/>
                    <a:lstStyle/>
                    <a:p>
                      <a:r>
                        <a:rPr lang="tr-TR" b="1" dirty="0" smtClean="0">
                          <a:solidFill>
                            <a:srgbClr val="002060"/>
                          </a:solidFill>
                        </a:rPr>
                        <a:t>$</a:t>
                      </a:r>
                      <a:r>
                        <a:rPr lang="tr-TR" b="1" baseline="0" dirty="0" smtClean="0">
                          <a:solidFill>
                            <a:srgbClr val="002060"/>
                          </a:solidFill>
                        </a:rPr>
                        <a:t> 320-800 </a:t>
                      </a:r>
                      <a:r>
                        <a:rPr lang="tr-TR" b="1" baseline="0" dirty="0" err="1" smtClean="0">
                          <a:solidFill>
                            <a:srgbClr val="002060"/>
                          </a:solidFill>
                        </a:rPr>
                        <a:t>million</a:t>
                      </a:r>
                      <a:endParaRPr lang="tr-TR" b="1" dirty="0">
                        <a:solidFill>
                          <a:srgbClr val="002060"/>
                        </a:solidFill>
                      </a:endParaRPr>
                    </a:p>
                  </a:txBody>
                  <a:tcPr/>
                </a:tc>
              </a:tr>
            </a:tbl>
          </a:graphicData>
        </a:graphic>
      </p:graphicFrame>
      <p:sp>
        <p:nvSpPr>
          <p:cNvPr id="14" name="13 Slayt Numarası Yer Tutucusu"/>
          <p:cNvSpPr>
            <a:spLocks noGrp="1"/>
          </p:cNvSpPr>
          <p:nvPr>
            <p:ph type="sldNum" sz="quarter" idx="12"/>
          </p:nvPr>
        </p:nvSpPr>
        <p:spPr/>
        <p:txBody>
          <a:bodyPr/>
          <a:lstStyle/>
          <a:p>
            <a:fld id="{B1DEFA8C-F947-479F-BE07-76B6B3F80BF1}" type="slidenum">
              <a:rPr lang="tr-TR" smtClean="0"/>
              <a:pPr/>
              <a:t>19</a:t>
            </a:fld>
            <a:endParaRPr lang="tr-T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pPr algn="l"/>
            <a:r>
              <a:rPr lang="tr-TR" sz="3600" dirty="0" smtClean="0">
                <a:solidFill>
                  <a:srgbClr val="FF0000"/>
                </a:solidFill>
                <a:latin typeface="Times New Roman" pitchFamily="18" charset="0"/>
                <a:cs typeface="Times New Roman" pitchFamily="18" charset="0"/>
              </a:rPr>
              <a:t>ANLATIM ÇERÇEVESİ</a:t>
            </a:r>
            <a:endParaRPr lang="tr-TR" sz="3600" dirty="0">
              <a:solidFill>
                <a:srgbClr val="FF0000"/>
              </a:solidFill>
              <a:latin typeface="Times New Roman" pitchFamily="18" charset="0"/>
              <a:cs typeface="Times New Roman" pitchFamily="18" charset="0"/>
            </a:endParaRPr>
          </a:p>
        </p:txBody>
      </p:sp>
      <p:sp>
        <p:nvSpPr>
          <p:cNvPr id="3" name="2 İçerik Yer Tutucusu"/>
          <p:cNvSpPr>
            <a:spLocks noGrp="1"/>
          </p:cNvSpPr>
          <p:nvPr>
            <p:ph idx="1"/>
          </p:nvPr>
        </p:nvSpPr>
        <p:spPr>
          <a:xfrm>
            <a:off x="457200" y="1600201"/>
            <a:ext cx="6995120" cy="4061048"/>
          </a:xfrm>
        </p:spPr>
        <p:txBody>
          <a:bodyPr>
            <a:normAutofit fontScale="85000" lnSpcReduction="10000"/>
          </a:bodyPr>
          <a:lstStyle/>
          <a:p>
            <a:pPr>
              <a:lnSpc>
                <a:spcPct val="150000"/>
              </a:lnSpc>
            </a:pPr>
            <a:r>
              <a:rPr lang="tr-TR" dirty="0" smtClean="0">
                <a:solidFill>
                  <a:srgbClr val="002060"/>
                </a:solidFill>
                <a:latin typeface="Times New Roman" pitchFamily="18" charset="0"/>
                <a:cs typeface="Times New Roman" pitchFamily="18" charset="0"/>
              </a:rPr>
              <a:t>TANIMLAR</a:t>
            </a:r>
          </a:p>
          <a:p>
            <a:pPr>
              <a:lnSpc>
                <a:spcPct val="150000"/>
              </a:lnSpc>
            </a:pPr>
            <a:r>
              <a:rPr lang="tr-TR" dirty="0" smtClean="0">
                <a:solidFill>
                  <a:srgbClr val="002060"/>
                </a:solidFill>
                <a:latin typeface="Times New Roman" pitchFamily="18" charset="0"/>
                <a:cs typeface="Times New Roman" pitchFamily="18" charset="0"/>
              </a:rPr>
              <a:t>TARİHİ GEÇMİŞ</a:t>
            </a:r>
          </a:p>
          <a:p>
            <a:pPr>
              <a:lnSpc>
                <a:spcPct val="150000"/>
              </a:lnSpc>
            </a:pPr>
            <a:r>
              <a:rPr lang="tr-TR" dirty="0" smtClean="0">
                <a:solidFill>
                  <a:srgbClr val="002060"/>
                </a:solidFill>
                <a:latin typeface="Times New Roman" pitchFamily="18" charset="0"/>
                <a:cs typeface="Times New Roman" pitchFamily="18" charset="0"/>
              </a:rPr>
              <a:t>BU GÜNKÜ DURUM</a:t>
            </a:r>
          </a:p>
          <a:p>
            <a:pPr>
              <a:lnSpc>
                <a:spcPct val="150000"/>
              </a:lnSpc>
            </a:pPr>
            <a:r>
              <a:rPr lang="tr-TR" dirty="0" smtClean="0">
                <a:solidFill>
                  <a:srgbClr val="002060"/>
                </a:solidFill>
                <a:latin typeface="Times New Roman" pitchFamily="18" charset="0"/>
                <a:cs typeface="Times New Roman" pitchFamily="18" charset="0"/>
              </a:rPr>
              <a:t>POTANSİYEL RİSKLER </a:t>
            </a:r>
          </a:p>
          <a:p>
            <a:pPr>
              <a:lnSpc>
                <a:spcPct val="150000"/>
              </a:lnSpc>
            </a:pPr>
            <a:r>
              <a:rPr lang="tr-TR" dirty="0" smtClean="0">
                <a:solidFill>
                  <a:srgbClr val="002060"/>
                </a:solidFill>
                <a:latin typeface="Times New Roman" pitchFamily="18" charset="0"/>
                <a:cs typeface="Times New Roman" pitchFamily="18" charset="0"/>
              </a:rPr>
              <a:t>POTANSİYEL TEHDİTLER</a:t>
            </a:r>
          </a:p>
          <a:p>
            <a:pPr>
              <a:lnSpc>
                <a:spcPct val="150000"/>
              </a:lnSpc>
            </a:pPr>
            <a:r>
              <a:rPr lang="tr-TR" dirty="0" smtClean="0">
                <a:solidFill>
                  <a:srgbClr val="002060"/>
                </a:solidFill>
                <a:latin typeface="Times New Roman" pitchFamily="18" charset="0"/>
                <a:cs typeface="Times New Roman" pitchFamily="18" charset="0"/>
              </a:rPr>
              <a:t>ÖNLEM</a:t>
            </a:r>
          </a:p>
          <a:p>
            <a:endParaRPr lang="tr-TR" dirty="0" smtClean="0">
              <a:latin typeface="Times New Roman" pitchFamily="18" charset="0"/>
              <a:cs typeface="Times New Roman" pitchFamily="18" charset="0"/>
            </a:endParaRPr>
          </a:p>
          <a:p>
            <a:endParaRPr lang="tr-TR" dirty="0" smtClean="0"/>
          </a:p>
          <a:p>
            <a:endParaRPr lang="tr-TR" dirty="0" smtClean="0"/>
          </a:p>
          <a:p>
            <a:endParaRPr lang="tr-TR" dirty="0"/>
          </a:p>
        </p:txBody>
      </p:sp>
      <p:sp>
        <p:nvSpPr>
          <p:cNvPr id="5" name="4 Slayt Numarası Yer Tutucusu"/>
          <p:cNvSpPr>
            <a:spLocks noGrp="1"/>
          </p:cNvSpPr>
          <p:nvPr>
            <p:ph type="sldNum" sz="quarter" idx="12"/>
          </p:nvPr>
        </p:nvSpPr>
        <p:spPr/>
        <p:txBody>
          <a:bodyPr/>
          <a:lstStyle/>
          <a:p>
            <a:fld id="{B1DEFA8C-F947-479F-BE07-76B6B3F80BF1}" type="slidenum">
              <a:rPr lang="tr-TR" smtClean="0"/>
              <a:pPr/>
              <a:t>2</a:t>
            </a:fld>
            <a:endParaRPr lang="tr-T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7587" name="Picture 2" descr="doğanay"/>
          <p:cNvPicPr>
            <a:picLocks noChangeAspect="1" noChangeArrowheads="1"/>
          </p:cNvPicPr>
          <p:nvPr/>
        </p:nvPicPr>
        <p:blipFill>
          <a:blip r:embed="rId2" cstate="print"/>
          <a:srcRect/>
          <a:stretch>
            <a:fillRect/>
          </a:stretch>
        </p:blipFill>
        <p:spPr bwMode="auto">
          <a:xfrm>
            <a:off x="0" y="0"/>
            <a:ext cx="9144000" cy="5816600"/>
          </a:xfrm>
          <a:prstGeom prst="rect">
            <a:avLst/>
          </a:prstGeom>
          <a:noFill/>
          <a:ln w="9525">
            <a:noFill/>
            <a:miter lim="800000"/>
            <a:headEnd/>
            <a:tailEnd/>
          </a:ln>
        </p:spPr>
      </p:pic>
      <p:sp>
        <p:nvSpPr>
          <p:cNvPr id="67588" name="Text Box 3"/>
          <p:cNvSpPr txBox="1">
            <a:spLocks noChangeArrowheads="1"/>
          </p:cNvSpPr>
          <p:nvPr/>
        </p:nvSpPr>
        <p:spPr bwMode="auto">
          <a:xfrm>
            <a:off x="250825" y="5805488"/>
            <a:ext cx="7777163" cy="822325"/>
          </a:xfrm>
          <a:prstGeom prst="rect">
            <a:avLst/>
          </a:prstGeom>
          <a:noFill/>
          <a:ln w="9525">
            <a:noFill/>
            <a:miter lim="800000"/>
            <a:headEnd/>
            <a:tailEnd/>
          </a:ln>
        </p:spPr>
        <p:txBody>
          <a:bodyPr>
            <a:spAutoFit/>
          </a:bodyPr>
          <a:lstStyle/>
          <a:p>
            <a:pPr>
              <a:spcBef>
                <a:spcPct val="50000"/>
              </a:spcBef>
            </a:pPr>
            <a:r>
              <a:rPr lang="tr-TR" sz="2400">
                <a:solidFill>
                  <a:srgbClr val="000066"/>
                </a:solidFill>
                <a:latin typeface="Times New Roman" pitchFamily="18" charset="0"/>
              </a:rPr>
              <a:t>International Workshop on Anthrax, Winchester, England, April 11-13, 1989</a:t>
            </a:r>
          </a:p>
        </p:txBody>
      </p:sp>
      <p:sp>
        <p:nvSpPr>
          <p:cNvPr id="67589" name="Oval 5"/>
          <p:cNvSpPr>
            <a:spLocks noChangeArrowheads="1"/>
          </p:cNvSpPr>
          <p:nvPr/>
        </p:nvSpPr>
        <p:spPr bwMode="auto">
          <a:xfrm>
            <a:off x="1828800" y="2819400"/>
            <a:ext cx="762000" cy="1295400"/>
          </a:xfrm>
          <a:prstGeom prst="ellipse">
            <a:avLst/>
          </a:prstGeom>
          <a:noFill/>
          <a:ln w="9525">
            <a:solidFill>
              <a:srgbClr val="CC0000"/>
            </a:solidFill>
            <a:round/>
            <a:headEnd/>
            <a:tailEnd/>
          </a:ln>
        </p:spPr>
        <p:txBody>
          <a:bodyPr wrap="none" anchor="ctr"/>
          <a:lstStyle/>
          <a:p>
            <a:endParaRPr lang="tr-TR"/>
          </a:p>
        </p:txBody>
      </p:sp>
      <p:cxnSp>
        <p:nvCxnSpPr>
          <p:cNvPr id="13" name="12 Düz Ok Bağlayıcısı"/>
          <p:cNvCxnSpPr/>
          <p:nvPr/>
        </p:nvCxnSpPr>
        <p:spPr>
          <a:xfrm flipH="1">
            <a:off x="5796136" y="1988840"/>
            <a:ext cx="720080" cy="463406"/>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5" name="14 Metin kutusu"/>
          <p:cNvSpPr txBox="1"/>
          <p:nvPr/>
        </p:nvSpPr>
        <p:spPr>
          <a:xfrm>
            <a:off x="6372200" y="1772816"/>
            <a:ext cx="1440160" cy="369332"/>
          </a:xfrm>
          <a:prstGeom prst="rect">
            <a:avLst/>
          </a:prstGeom>
          <a:noFill/>
        </p:spPr>
        <p:txBody>
          <a:bodyPr wrap="square" rtlCol="0">
            <a:spAutoFit/>
          </a:bodyPr>
          <a:lstStyle/>
          <a:p>
            <a:r>
              <a:rPr lang="tr-TR" b="1" dirty="0" smtClean="0">
                <a:solidFill>
                  <a:srgbClr val="FF0000"/>
                </a:solidFill>
              </a:rPr>
              <a:t>MAX STERNE</a:t>
            </a:r>
            <a:endParaRPr lang="tr-TR" dirty="0">
              <a:solidFill>
                <a:srgbClr val="FF0000"/>
              </a:solidFill>
            </a:endParaRPr>
          </a:p>
        </p:txBody>
      </p:sp>
      <p:sp>
        <p:nvSpPr>
          <p:cNvPr id="11" name="10 Slayt Numarası Yer Tutucusu"/>
          <p:cNvSpPr>
            <a:spLocks noGrp="1"/>
          </p:cNvSpPr>
          <p:nvPr>
            <p:ph type="sldNum" sz="quarter" idx="12"/>
          </p:nvPr>
        </p:nvSpPr>
        <p:spPr/>
        <p:txBody>
          <a:bodyPr/>
          <a:lstStyle/>
          <a:p>
            <a:fld id="{B1DEFA8C-F947-479F-BE07-76B6B3F80BF1}" type="slidenum">
              <a:rPr lang="tr-TR" smtClean="0"/>
              <a:pPr/>
              <a:t>20</a:t>
            </a:fld>
            <a:endParaRPr lang="tr-TR"/>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pPr algn="l"/>
            <a:r>
              <a:rPr lang="tr-TR" sz="2800" dirty="0" smtClean="0">
                <a:solidFill>
                  <a:srgbClr val="FF0000"/>
                </a:solidFill>
                <a:latin typeface="Times New Roman" pitchFamily="18" charset="0"/>
                <a:cs typeface="Times New Roman" pitchFamily="18" charset="0"/>
              </a:rPr>
              <a:t>2001/ ABD şarbon basili sporları içeren mektupların yaygın etkileri</a:t>
            </a:r>
            <a:endParaRPr lang="tr-TR" sz="2800" dirty="0">
              <a:solidFill>
                <a:srgbClr val="FF0000"/>
              </a:solidFill>
              <a:latin typeface="Times New Roman" pitchFamily="18" charset="0"/>
              <a:cs typeface="Times New Roman" pitchFamily="18" charset="0"/>
            </a:endParaRPr>
          </a:p>
        </p:txBody>
      </p:sp>
      <p:sp>
        <p:nvSpPr>
          <p:cNvPr id="3" name="2 İçerik Yer Tutucusu"/>
          <p:cNvSpPr>
            <a:spLocks noGrp="1"/>
          </p:cNvSpPr>
          <p:nvPr>
            <p:ph idx="1"/>
          </p:nvPr>
        </p:nvSpPr>
        <p:spPr>
          <a:xfrm>
            <a:off x="467544" y="1412776"/>
            <a:ext cx="8229600" cy="4525963"/>
          </a:xfrm>
        </p:spPr>
        <p:txBody>
          <a:bodyPr>
            <a:normAutofit fontScale="85000" lnSpcReduction="10000"/>
          </a:bodyPr>
          <a:lstStyle/>
          <a:p>
            <a:pPr>
              <a:lnSpc>
                <a:spcPct val="150000"/>
              </a:lnSpc>
            </a:pPr>
            <a:r>
              <a:rPr lang="tr-TR" sz="2800" dirty="0" smtClean="0">
                <a:solidFill>
                  <a:srgbClr val="002060"/>
                </a:solidFill>
                <a:latin typeface="Times New Roman" pitchFamily="18" charset="0"/>
                <a:cs typeface="Times New Roman" pitchFamily="18" charset="0"/>
              </a:rPr>
              <a:t>Toplumda korku ve panik</a:t>
            </a:r>
          </a:p>
          <a:p>
            <a:pPr>
              <a:lnSpc>
                <a:spcPct val="150000"/>
              </a:lnSpc>
            </a:pPr>
            <a:r>
              <a:rPr lang="tr-TR" sz="2800" dirty="0" smtClean="0">
                <a:solidFill>
                  <a:srgbClr val="002060"/>
                </a:solidFill>
                <a:latin typeface="Times New Roman" pitchFamily="18" charset="0"/>
                <a:cs typeface="Times New Roman" pitchFamily="18" charset="0"/>
              </a:rPr>
              <a:t>Pudra veya benzeri toz içeren mektupların değişik adreslere gönderilmesi</a:t>
            </a:r>
          </a:p>
          <a:p>
            <a:pPr>
              <a:lnSpc>
                <a:spcPct val="150000"/>
              </a:lnSpc>
            </a:pPr>
            <a:r>
              <a:rPr lang="tr-TR" sz="2800" dirty="0" smtClean="0">
                <a:solidFill>
                  <a:srgbClr val="002060"/>
                </a:solidFill>
                <a:latin typeface="Times New Roman" pitchFamily="18" charset="0"/>
                <a:cs typeface="Times New Roman" pitchFamily="18" charset="0"/>
              </a:rPr>
              <a:t>Seyahatlerde yaygın kısıtlamalar ve kontrolün artması</a:t>
            </a:r>
          </a:p>
          <a:p>
            <a:pPr>
              <a:lnSpc>
                <a:spcPct val="150000"/>
              </a:lnSpc>
            </a:pPr>
            <a:r>
              <a:rPr lang="tr-TR" sz="2800" dirty="0" smtClean="0">
                <a:solidFill>
                  <a:srgbClr val="002060"/>
                </a:solidFill>
                <a:latin typeface="Times New Roman" pitchFamily="18" charset="0"/>
                <a:cs typeface="Times New Roman" pitchFamily="18" charset="0"/>
              </a:rPr>
              <a:t>Uluslar arası ticarette zorluklar ve sınırlamalar ( Özellikle gıda ticareti)</a:t>
            </a:r>
          </a:p>
          <a:p>
            <a:pPr>
              <a:lnSpc>
                <a:spcPct val="150000"/>
              </a:lnSpc>
            </a:pPr>
            <a:r>
              <a:rPr lang="tr-TR" sz="2800" dirty="0" smtClean="0">
                <a:solidFill>
                  <a:srgbClr val="002060"/>
                </a:solidFill>
                <a:latin typeface="Times New Roman" pitchFamily="18" charset="0"/>
                <a:cs typeface="Times New Roman" pitchFamily="18" charset="0"/>
              </a:rPr>
              <a:t>Değişik biyolojik etkenlerin </a:t>
            </a:r>
            <a:r>
              <a:rPr lang="tr-TR" sz="2800" dirty="0" err="1" smtClean="0">
                <a:solidFill>
                  <a:srgbClr val="002060"/>
                </a:solidFill>
                <a:latin typeface="Times New Roman" pitchFamily="18" charset="0"/>
                <a:cs typeface="Times New Roman" pitchFamily="18" charset="0"/>
              </a:rPr>
              <a:t>biyoterör</a:t>
            </a:r>
            <a:r>
              <a:rPr lang="tr-TR" sz="2800" dirty="0" smtClean="0">
                <a:solidFill>
                  <a:srgbClr val="002060"/>
                </a:solidFill>
                <a:latin typeface="Times New Roman" pitchFamily="18" charset="0"/>
                <a:cs typeface="Times New Roman" pitchFamily="18" charset="0"/>
              </a:rPr>
              <a:t> amaçlı kullanılabileceği söylentileri</a:t>
            </a:r>
          </a:p>
        </p:txBody>
      </p:sp>
      <p:sp>
        <p:nvSpPr>
          <p:cNvPr id="5" name="4 Slayt Numarası Yer Tutucusu"/>
          <p:cNvSpPr>
            <a:spLocks noGrp="1"/>
          </p:cNvSpPr>
          <p:nvPr>
            <p:ph type="sldNum" sz="quarter" idx="12"/>
          </p:nvPr>
        </p:nvSpPr>
        <p:spPr/>
        <p:txBody>
          <a:bodyPr/>
          <a:lstStyle/>
          <a:p>
            <a:fld id="{B1DEFA8C-F947-479F-BE07-76B6B3F80BF1}" type="slidenum">
              <a:rPr lang="tr-TR" smtClean="0"/>
              <a:pPr/>
              <a:t>21</a:t>
            </a:fld>
            <a:endParaRPr lang="tr-TR"/>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4210" name="Picture 2"/>
          <p:cNvPicPr>
            <a:picLocks noChangeAspect="1" noChangeArrowheads="1"/>
          </p:cNvPicPr>
          <p:nvPr/>
        </p:nvPicPr>
        <p:blipFill>
          <a:blip r:embed="rId2" cstate="print"/>
          <a:srcRect/>
          <a:stretch>
            <a:fillRect/>
          </a:stretch>
        </p:blipFill>
        <p:spPr bwMode="auto">
          <a:xfrm>
            <a:off x="0" y="0"/>
            <a:ext cx="5103513" cy="4104456"/>
          </a:xfrm>
          <a:prstGeom prst="rect">
            <a:avLst/>
          </a:prstGeom>
          <a:noFill/>
          <a:ln w="9525">
            <a:noFill/>
            <a:miter lim="800000"/>
            <a:headEnd/>
            <a:tailEnd/>
          </a:ln>
        </p:spPr>
      </p:pic>
      <p:pic>
        <p:nvPicPr>
          <p:cNvPr id="94211" name="Picture 3"/>
          <p:cNvPicPr>
            <a:picLocks noChangeAspect="1" noChangeArrowheads="1"/>
          </p:cNvPicPr>
          <p:nvPr/>
        </p:nvPicPr>
        <p:blipFill>
          <a:blip r:embed="rId3" cstate="print"/>
          <a:srcRect/>
          <a:stretch>
            <a:fillRect/>
          </a:stretch>
        </p:blipFill>
        <p:spPr bwMode="auto">
          <a:xfrm>
            <a:off x="5148064" y="1700808"/>
            <a:ext cx="3665466" cy="3672408"/>
          </a:xfrm>
          <a:prstGeom prst="rect">
            <a:avLst/>
          </a:prstGeom>
          <a:noFill/>
          <a:ln w="9525">
            <a:noFill/>
            <a:miter lim="800000"/>
            <a:headEnd/>
            <a:tailEnd/>
          </a:ln>
        </p:spPr>
      </p:pic>
      <p:sp>
        <p:nvSpPr>
          <p:cNvPr id="5" name="4 Slayt Numarası Yer Tutucusu"/>
          <p:cNvSpPr>
            <a:spLocks noGrp="1"/>
          </p:cNvSpPr>
          <p:nvPr>
            <p:ph type="sldNum" sz="quarter" idx="12"/>
          </p:nvPr>
        </p:nvSpPr>
        <p:spPr/>
        <p:txBody>
          <a:bodyPr/>
          <a:lstStyle/>
          <a:p>
            <a:fld id="{B1DEFA8C-F947-479F-BE07-76B6B3F80BF1}" type="slidenum">
              <a:rPr lang="tr-TR" smtClean="0"/>
              <a:pPr/>
              <a:t>22</a:t>
            </a:fld>
            <a:endParaRPr lang="tr-TR"/>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7106" name="Picture 3"/>
          <p:cNvPicPr>
            <a:picLocks noChangeAspect="1" noChangeArrowheads="1"/>
          </p:cNvPicPr>
          <p:nvPr/>
        </p:nvPicPr>
        <p:blipFill>
          <a:blip r:embed="rId2" cstate="print"/>
          <a:srcRect/>
          <a:stretch>
            <a:fillRect/>
          </a:stretch>
        </p:blipFill>
        <p:spPr bwMode="auto">
          <a:xfrm>
            <a:off x="5219700" y="2997200"/>
            <a:ext cx="3635375" cy="2379663"/>
          </a:xfrm>
          <a:prstGeom prst="rect">
            <a:avLst/>
          </a:prstGeom>
          <a:noFill/>
          <a:ln w="9525">
            <a:noFill/>
            <a:round/>
            <a:headEnd/>
            <a:tailEnd/>
          </a:ln>
        </p:spPr>
      </p:pic>
      <p:sp>
        <p:nvSpPr>
          <p:cNvPr id="47107" name="4 Dikdörtgen"/>
          <p:cNvSpPr>
            <a:spLocks noChangeArrowheads="1"/>
          </p:cNvSpPr>
          <p:nvPr/>
        </p:nvSpPr>
        <p:spPr bwMode="auto">
          <a:xfrm>
            <a:off x="4788024" y="5949280"/>
            <a:ext cx="4067944" cy="708025"/>
          </a:xfrm>
          <a:prstGeom prst="rect">
            <a:avLst/>
          </a:prstGeom>
          <a:noFill/>
          <a:ln w="9525">
            <a:noFill/>
            <a:miter lim="800000"/>
            <a:headEnd/>
            <a:tailEnd/>
          </a:ln>
        </p:spPr>
        <p:txBody>
          <a:bodyPr wrap="square">
            <a:spAutoFit/>
          </a:bodyPr>
          <a:lstStyle/>
          <a:p>
            <a:pPr defTabSz="457200">
              <a:tabLst>
                <a:tab pos="655638" algn="l"/>
                <a:tab pos="1312863" algn="l"/>
                <a:tab pos="1968500" algn="l"/>
                <a:tab pos="2625725" algn="l"/>
                <a:tab pos="3282950" algn="l"/>
              </a:tabLst>
            </a:pPr>
            <a:r>
              <a:rPr lang="en-GB" sz="2000" dirty="0" err="1">
                <a:solidFill>
                  <a:srgbClr val="C00000"/>
                </a:solidFill>
                <a:latin typeface="Times New Roman" pitchFamily="18" charset="0"/>
                <a:ea typeface="msgothic"/>
                <a:cs typeface="Times New Roman" pitchFamily="18" charset="0"/>
              </a:rPr>
              <a:t>Parcell</a:t>
            </a:r>
            <a:r>
              <a:rPr lang="en-GB" sz="2000" dirty="0">
                <a:solidFill>
                  <a:srgbClr val="C00000"/>
                </a:solidFill>
                <a:latin typeface="Times New Roman" pitchFamily="18" charset="0"/>
                <a:ea typeface="msgothic"/>
                <a:cs typeface="Times New Roman" pitchFamily="18" charset="0"/>
              </a:rPr>
              <a:t> B J et al. J </a:t>
            </a:r>
            <a:r>
              <a:rPr lang="en-GB" sz="2000" dirty="0" err="1">
                <a:solidFill>
                  <a:srgbClr val="C00000"/>
                </a:solidFill>
                <a:latin typeface="Times New Roman" pitchFamily="18" charset="0"/>
                <a:ea typeface="msgothic"/>
                <a:cs typeface="Times New Roman" pitchFamily="18" charset="0"/>
              </a:rPr>
              <a:t>Clin</a:t>
            </a:r>
            <a:r>
              <a:rPr lang="en-GB" sz="2000" dirty="0">
                <a:solidFill>
                  <a:srgbClr val="C00000"/>
                </a:solidFill>
                <a:latin typeface="Times New Roman" pitchFamily="18" charset="0"/>
                <a:ea typeface="msgothic"/>
                <a:cs typeface="Times New Roman" pitchFamily="18" charset="0"/>
              </a:rPr>
              <a:t> </a:t>
            </a:r>
            <a:r>
              <a:rPr lang="en-GB" sz="2000" dirty="0" err="1">
                <a:solidFill>
                  <a:srgbClr val="C00000"/>
                </a:solidFill>
                <a:latin typeface="Times New Roman" pitchFamily="18" charset="0"/>
                <a:ea typeface="msgothic"/>
                <a:cs typeface="Times New Roman" pitchFamily="18" charset="0"/>
              </a:rPr>
              <a:t>Pathol</a:t>
            </a:r>
            <a:r>
              <a:rPr lang="en-GB" sz="2000" dirty="0">
                <a:solidFill>
                  <a:srgbClr val="C00000"/>
                </a:solidFill>
                <a:latin typeface="Times New Roman" pitchFamily="18" charset="0"/>
                <a:ea typeface="msgothic"/>
                <a:cs typeface="Times New Roman" pitchFamily="18" charset="0"/>
              </a:rPr>
              <a:t> 2011;64:95-96</a:t>
            </a:r>
          </a:p>
        </p:txBody>
      </p:sp>
      <p:pic>
        <p:nvPicPr>
          <p:cNvPr id="47114" name="Picture 4"/>
          <p:cNvPicPr>
            <a:picLocks noChangeAspect="1" noChangeArrowheads="1"/>
          </p:cNvPicPr>
          <p:nvPr/>
        </p:nvPicPr>
        <p:blipFill>
          <a:blip r:embed="rId3" cstate="print"/>
          <a:srcRect/>
          <a:stretch>
            <a:fillRect/>
          </a:stretch>
        </p:blipFill>
        <p:spPr bwMode="auto">
          <a:xfrm>
            <a:off x="5148263" y="309563"/>
            <a:ext cx="3929062" cy="2614612"/>
          </a:xfrm>
          <a:prstGeom prst="rect">
            <a:avLst/>
          </a:prstGeom>
          <a:noFill/>
          <a:ln w="9525">
            <a:noFill/>
            <a:miter lim="800000"/>
            <a:headEnd/>
            <a:tailEnd/>
          </a:ln>
        </p:spPr>
      </p:pic>
      <p:sp>
        <p:nvSpPr>
          <p:cNvPr id="47115" name="14 Dikdörtgen"/>
          <p:cNvSpPr>
            <a:spLocks noChangeArrowheads="1"/>
          </p:cNvSpPr>
          <p:nvPr/>
        </p:nvSpPr>
        <p:spPr bwMode="auto">
          <a:xfrm>
            <a:off x="4932363" y="5516563"/>
            <a:ext cx="4032250" cy="400050"/>
          </a:xfrm>
          <a:prstGeom prst="rect">
            <a:avLst/>
          </a:prstGeom>
          <a:noFill/>
          <a:ln w="9525">
            <a:noFill/>
            <a:miter lim="800000"/>
            <a:headEnd/>
            <a:tailEnd/>
          </a:ln>
        </p:spPr>
        <p:txBody>
          <a:bodyPr>
            <a:spAutoFit/>
          </a:bodyPr>
          <a:lstStyle/>
          <a:p>
            <a:r>
              <a:rPr lang="tr-TR" sz="2000" dirty="0">
                <a:solidFill>
                  <a:srgbClr val="002F8E"/>
                </a:solidFill>
                <a:latin typeface="Times New Roman" pitchFamily="18" charset="0"/>
                <a:cs typeface="Times New Roman" pitchFamily="18" charset="0"/>
              </a:rPr>
              <a:t>ENJEKSİYONA BAĞLI ŞARBON</a:t>
            </a:r>
          </a:p>
        </p:txBody>
      </p:sp>
      <p:graphicFrame>
        <p:nvGraphicFramePr>
          <p:cNvPr id="14" name="13 Tablo"/>
          <p:cNvGraphicFramePr>
            <a:graphicFrameLocks noGrp="1"/>
          </p:cNvGraphicFramePr>
          <p:nvPr/>
        </p:nvGraphicFramePr>
        <p:xfrm>
          <a:off x="323528" y="4149080"/>
          <a:ext cx="4320480" cy="1828800"/>
        </p:xfrm>
        <a:graphic>
          <a:graphicData uri="http://schemas.openxmlformats.org/drawingml/2006/table">
            <a:tbl>
              <a:tblPr firstRow="1" bandRow="1">
                <a:tableStyleId>{5C22544A-7EE6-4342-B048-85BDC9FD1C3A}</a:tableStyleId>
              </a:tblPr>
              <a:tblGrid>
                <a:gridCol w="2592288"/>
                <a:gridCol w="1728192"/>
              </a:tblGrid>
              <a:tr h="446450">
                <a:tc>
                  <a:txBody>
                    <a:bodyPr/>
                    <a:lstStyle/>
                    <a:p>
                      <a:r>
                        <a:rPr lang="tr-TR" sz="2400" dirty="0" smtClean="0">
                          <a:latin typeface="Times New Roman" pitchFamily="18" charset="0"/>
                          <a:cs typeface="Times New Roman" pitchFamily="18" charset="0"/>
                        </a:rPr>
                        <a:t>KATEGORİ</a:t>
                      </a:r>
                      <a:endParaRPr lang="tr-TR" sz="2400" dirty="0">
                        <a:latin typeface="Times New Roman" pitchFamily="18" charset="0"/>
                        <a:cs typeface="Times New Roman" pitchFamily="18" charset="0"/>
                      </a:endParaRPr>
                    </a:p>
                  </a:txBody>
                  <a:tcPr/>
                </a:tc>
                <a:tc>
                  <a:txBody>
                    <a:bodyPr/>
                    <a:lstStyle/>
                    <a:p>
                      <a:r>
                        <a:rPr lang="tr-TR" sz="2400" dirty="0" smtClean="0">
                          <a:latin typeface="Times New Roman" pitchFamily="18" charset="0"/>
                          <a:cs typeface="Times New Roman" pitchFamily="18" charset="0"/>
                        </a:rPr>
                        <a:t>SAYI</a:t>
                      </a:r>
                      <a:endParaRPr lang="tr-TR" sz="2400" dirty="0">
                        <a:latin typeface="Times New Roman" pitchFamily="18" charset="0"/>
                        <a:cs typeface="Times New Roman" pitchFamily="18" charset="0"/>
                      </a:endParaRPr>
                    </a:p>
                  </a:txBody>
                  <a:tcPr/>
                </a:tc>
              </a:tr>
              <a:tr h="446450">
                <a:tc>
                  <a:txBody>
                    <a:bodyPr/>
                    <a:lstStyle/>
                    <a:p>
                      <a:r>
                        <a:rPr lang="tr-TR" sz="2400" b="1" dirty="0" smtClean="0">
                          <a:solidFill>
                            <a:schemeClr val="tx2">
                              <a:lumMod val="75000"/>
                            </a:schemeClr>
                          </a:solidFill>
                          <a:latin typeface="Times New Roman" pitchFamily="18" charset="0"/>
                          <a:cs typeface="Times New Roman" pitchFamily="18" charset="0"/>
                        </a:rPr>
                        <a:t>ŞÜPHELİ VAKA</a:t>
                      </a:r>
                      <a:endParaRPr lang="tr-TR" sz="2400" b="1" dirty="0">
                        <a:solidFill>
                          <a:schemeClr val="tx2">
                            <a:lumMod val="75000"/>
                          </a:schemeClr>
                        </a:solidFill>
                        <a:latin typeface="Times New Roman" pitchFamily="18" charset="0"/>
                        <a:cs typeface="Times New Roman" pitchFamily="18" charset="0"/>
                      </a:endParaRPr>
                    </a:p>
                  </a:txBody>
                  <a:tcPr/>
                </a:tc>
                <a:tc>
                  <a:txBody>
                    <a:bodyPr/>
                    <a:lstStyle/>
                    <a:p>
                      <a:r>
                        <a:rPr lang="tr-TR" sz="2400" b="1" dirty="0" smtClean="0">
                          <a:solidFill>
                            <a:schemeClr val="tx2">
                              <a:lumMod val="75000"/>
                            </a:schemeClr>
                          </a:solidFill>
                          <a:latin typeface="Times New Roman" pitchFamily="18" charset="0"/>
                          <a:cs typeface="Times New Roman" pitchFamily="18" charset="0"/>
                        </a:rPr>
                        <a:t>208</a:t>
                      </a:r>
                      <a:endParaRPr lang="tr-TR" sz="2400" b="1" dirty="0">
                        <a:solidFill>
                          <a:schemeClr val="tx2">
                            <a:lumMod val="75000"/>
                          </a:schemeClr>
                        </a:solidFill>
                        <a:latin typeface="Times New Roman" pitchFamily="18" charset="0"/>
                        <a:cs typeface="Times New Roman" pitchFamily="18" charset="0"/>
                      </a:endParaRPr>
                    </a:p>
                  </a:txBody>
                  <a:tcPr/>
                </a:tc>
              </a:tr>
              <a:tr h="446450">
                <a:tc>
                  <a:txBody>
                    <a:bodyPr/>
                    <a:lstStyle/>
                    <a:p>
                      <a:r>
                        <a:rPr lang="tr-TR" sz="2400" b="1" dirty="0" smtClean="0">
                          <a:solidFill>
                            <a:schemeClr val="tx2">
                              <a:lumMod val="75000"/>
                            </a:schemeClr>
                          </a:solidFill>
                          <a:latin typeface="Times New Roman" pitchFamily="18" charset="0"/>
                          <a:cs typeface="Times New Roman" pitchFamily="18" charset="0"/>
                        </a:rPr>
                        <a:t>DOĞRULANAN</a:t>
                      </a:r>
                      <a:endParaRPr lang="tr-TR" sz="2400" b="1" dirty="0">
                        <a:solidFill>
                          <a:schemeClr val="tx2">
                            <a:lumMod val="75000"/>
                          </a:schemeClr>
                        </a:solidFill>
                        <a:latin typeface="Times New Roman" pitchFamily="18" charset="0"/>
                        <a:cs typeface="Times New Roman" pitchFamily="18" charset="0"/>
                      </a:endParaRPr>
                    </a:p>
                  </a:txBody>
                  <a:tcPr/>
                </a:tc>
                <a:tc>
                  <a:txBody>
                    <a:bodyPr/>
                    <a:lstStyle/>
                    <a:p>
                      <a:r>
                        <a:rPr lang="tr-TR" sz="2400" b="1" dirty="0" smtClean="0">
                          <a:solidFill>
                            <a:schemeClr val="tx2">
                              <a:lumMod val="75000"/>
                            </a:schemeClr>
                          </a:solidFill>
                          <a:latin typeface="Times New Roman" pitchFamily="18" charset="0"/>
                          <a:cs typeface="Times New Roman" pitchFamily="18" charset="0"/>
                        </a:rPr>
                        <a:t>47</a:t>
                      </a:r>
                      <a:endParaRPr lang="tr-TR" sz="2400" b="1" dirty="0">
                        <a:solidFill>
                          <a:schemeClr val="tx2">
                            <a:lumMod val="75000"/>
                          </a:schemeClr>
                        </a:solidFill>
                        <a:latin typeface="Times New Roman" pitchFamily="18" charset="0"/>
                        <a:cs typeface="Times New Roman" pitchFamily="18" charset="0"/>
                      </a:endParaRPr>
                    </a:p>
                  </a:txBody>
                  <a:tcPr/>
                </a:tc>
              </a:tr>
              <a:tr h="446450">
                <a:tc>
                  <a:txBody>
                    <a:bodyPr/>
                    <a:lstStyle/>
                    <a:p>
                      <a:r>
                        <a:rPr lang="tr-TR" sz="2400" b="1" dirty="0" smtClean="0">
                          <a:solidFill>
                            <a:schemeClr val="tx2">
                              <a:lumMod val="75000"/>
                            </a:schemeClr>
                          </a:solidFill>
                          <a:latin typeface="Times New Roman" pitchFamily="18" charset="0"/>
                          <a:cs typeface="Times New Roman" pitchFamily="18" charset="0"/>
                        </a:rPr>
                        <a:t>ÖLÜM</a:t>
                      </a:r>
                      <a:endParaRPr lang="tr-TR" sz="2400" b="1" dirty="0">
                        <a:solidFill>
                          <a:schemeClr val="tx2">
                            <a:lumMod val="75000"/>
                          </a:schemeClr>
                        </a:solidFill>
                        <a:latin typeface="Times New Roman" pitchFamily="18" charset="0"/>
                        <a:cs typeface="Times New Roman" pitchFamily="18" charset="0"/>
                      </a:endParaRPr>
                    </a:p>
                  </a:txBody>
                  <a:tcPr/>
                </a:tc>
                <a:tc>
                  <a:txBody>
                    <a:bodyPr/>
                    <a:lstStyle/>
                    <a:p>
                      <a:r>
                        <a:rPr lang="tr-TR" sz="2400" b="1" dirty="0" smtClean="0">
                          <a:solidFill>
                            <a:schemeClr val="tx2">
                              <a:lumMod val="75000"/>
                            </a:schemeClr>
                          </a:solidFill>
                          <a:latin typeface="Times New Roman" pitchFamily="18" charset="0"/>
                          <a:cs typeface="Times New Roman" pitchFamily="18" charset="0"/>
                        </a:rPr>
                        <a:t>14</a:t>
                      </a:r>
                      <a:endParaRPr lang="tr-TR" sz="2400" b="1" dirty="0">
                        <a:solidFill>
                          <a:schemeClr val="tx2">
                            <a:lumMod val="75000"/>
                          </a:schemeClr>
                        </a:solidFill>
                        <a:latin typeface="Times New Roman" pitchFamily="18" charset="0"/>
                        <a:cs typeface="Times New Roman" pitchFamily="18" charset="0"/>
                      </a:endParaRPr>
                    </a:p>
                  </a:txBody>
                  <a:tcPr/>
                </a:tc>
              </a:tr>
            </a:tbl>
          </a:graphicData>
        </a:graphic>
      </p:graphicFrame>
      <p:pic>
        <p:nvPicPr>
          <p:cNvPr id="66563" name="Picture 3"/>
          <p:cNvPicPr>
            <a:picLocks noChangeAspect="1" noChangeArrowheads="1"/>
          </p:cNvPicPr>
          <p:nvPr/>
        </p:nvPicPr>
        <p:blipFill>
          <a:blip r:embed="rId4" cstate="print"/>
          <a:srcRect/>
          <a:stretch>
            <a:fillRect/>
          </a:stretch>
        </p:blipFill>
        <p:spPr bwMode="auto">
          <a:xfrm>
            <a:off x="611560" y="260647"/>
            <a:ext cx="4066261" cy="3359339"/>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pPr algn="l"/>
            <a:r>
              <a:rPr lang="tr-TR" sz="3600" dirty="0" smtClean="0">
                <a:solidFill>
                  <a:srgbClr val="FF0000"/>
                </a:solidFill>
                <a:latin typeface="Times New Roman" pitchFamily="18" charset="0"/>
                <a:cs typeface="Times New Roman" pitchFamily="18" charset="0"/>
              </a:rPr>
              <a:t>BİYOSUÇ (BİOCRIME)  ÖRNEKLERİ</a:t>
            </a:r>
            <a:endParaRPr lang="tr-TR" sz="3600" dirty="0">
              <a:solidFill>
                <a:srgbClr val="FF0000"/>
              </a:solidFill>
              <a:latin typeface="Times New Roman" pitchFamily="18" charset="0"/>
              <a:cs typeface="Times New Roman" pitchFamily="18" charset="0"/>
            </a:endParaRPr>
          </a:p>
        </p:txBody>
      </p:sp>
      <p:sp>
        <p:nvSpPr>
          <p:cNvPr id="3" name="2 İçerik Yer Tutucusu"/>
          <p:cNvSpPr>
            <a:spLocks noGrp="1"/>
          </p:cNvSpPr>
          <p:nvPr>
            <p:ph idx="1"/>
          </p:nvPr>
        </p:nvSpPr>
        <p:spPr>
          <a:xfrm>
            <a:off x="467544" y="1484784"/>
            <a:ext cx="8229600" cy="4525963"/>
          </a:xfrm>
        </p:spPr>
        <p:txBody>
          <a:bodyPr/>
          <a:lstStyle/>
          <a:p>
            <a:pPr>
              <a:lnSpc>
                <a:spcPct val="110000"/>
              </a:lnSpc>
            </a:pPr>
            <a:r>
              <a:rPr lang="tr-TR" dirty="0" smtClean="0">
                <a:solidFill>
                  <a:srgbClr val="000066"/>
                </a:solidFill>
                <a:latin typeface="Times New Roman" pitchFamily="18" charset="0"/>
              </a:rPr>
              <a:t>1978 </a:t>
            </a:r>
            <a:r>
              <a:rPr lang="tr-TR" dirty="0" err="1" smtClean="0">
                <a:solidFill>
                  <a:srgbClr val="000066"/>
                </a:solidFill>
                <a:latin typeface="Times New Roman" pitchFamily="18" charset="0"/>
              </a:rPr>
              <a:t>Georgi</a:t>
            </a:r>
            <a:r>
              <a:rPr lang="tr-TR" dirty="0" smtClean="0">
                <a:solidFill>
                  <a:srgbClr val="000066"/>
                </a:solidFill>
                <a:latin typeface="Times New Roman" pitchFamily="18" charset="0"/>
              </a:rPr>
              <a:t> </a:t>
            </a:r>
            <a:r>
              <a:rPr lang="tr-TR" dirty="0" err="1" smtClean="0">
                <a:solidFill>
                  <a:srgbClr val="000066"/>
                </a:solidFill>
                <a:latin typeface="Times New Roman" pitchFamily="18" charset="0"/>
              </a:rPr>
              <a:t>Markov</a:t>
            </a:r>
            <a:r>
              <a:rPr lang="tr-TR" dirty="0" smtClean="0">
                <a:solidFill>
                  <a:srgbClr val="000066"/>
                </a:solidFill>
                <a:latin typeface="Times New Roman" pitchFamily="18" charset="0"/>
              </a:rPr>
              <a:t>; Londra; </a:t>
            </a:r>
            <a:r>
              <a:rPr lang="tr-TR" dirty="0" err="1" smtClean="0">
                <a:solidFill>
                  <a:srgbClr val="000066"/>
                </a:solidFill>
                <a:latin typeface="Times New Roman" pitchFamily="18" charset="0"/>
              </a:rPr>
              <a:t>risin</a:t>
            </a:r>
            <a:endParaRPr lang="tr-TR" dirty="0" smtClean="0">
              <a:solidFill>
                <a:srgbClr val="000066"/>
              </a:solidFill>
              <a:latin typeface="Times New Roman" pitchFamily="18" charset="0"/>
            </a:endParaRPr>
          </a:p>
          <a:p>
            <a:pPr>
              <a:lnSpc>
                <a:spcPct val="110000"/>
              </a:lnSpc>
            </a:pPr>
            <a:r>
              <a:rPr lang="tr-TR" dirty="0" smtClean="0">
                <a:solidFill>
                  <a:srgbClr val="000066"/>
                </a:solidFill>
                <a:latin typeface="Times New Roman" pitchFamily="18" charset="0"/>
              </a:rPr>
              <a:t>1997 Hemşire; </a:t>
            </a:r>
            <a:r>
              <a:rPr lang="tr-TR" dirty="0" err="1" smtClean="0">
                <a:solidFill>
                  <a:srgbClr val="000066"/>
                </a:solidFill>
                <a:latin typeface="Times New Roman" pitchFamily="18" charset="0"/>
              </a:rPr>
              <a:t>Texas</a:t>
            </a:r>
            <a:r>
              <a:rPr lang="tr-TR" dirty="0" smtClean="0">
                <a:solidFill>
                  <a:srgbClr val="000066"/>
                </a:solidFill>
                <a:latin typeface="Times New Roman" pitchFamily="18" charset="0"/>
              </a:rPr>
              <a:t>; </a:t>
            </a:r>
            <a:r>
              <a:rPr lang="tr-TR" i="1" dirty="0" smtClean="0">
                <a:solidFill>
                  <a:srgbClr val="000066"/>
                </a:solidFill>
                <a:latin typeface="Times New Roman" pitchFamily="18" charset="0"/>
              </a:rPr>
              <a:t>S. </a:t>
            </a:r>
            <a:r>
              <a:rPr lang="tr-TR" i="1" dirty="0" err="1" smtClean="0">
                <a:solidFill>
                  <a:srgbClr val="000066"/>
                </a:solidFill>
                <a:latin typeface="Times New Roman" pitchFamily="18" charset="0"/>
              </a:rPr>
              <a:t>dysenteriae</a:t>
            </a:r>
            <a:r>
              <a:rPr lang="tr-TR" dirty="0" smtClean="0">
                <a:solidFill>
                  <a:srgbClr val="000066"/>
                </a:solidFill>
                <a:latin typeface="Times New Roman" pitchFamily="18" charset="0"/>
              </a:rPr>
              <a:t> kültürü; 45 </a:t>
            </a:r>
            <a:r>
              <a:rPr lang="tr-TR" dirty="0" err="1" smtClean="0">
                <a:solidFill>
                  <a:srgbClr val="000066"/>
                </a:solidFill>
                <a:latin typeface="Times New Roman" pitchFamily="18" charset="0"/>
              </a:rPr>
              <a:t>laboratuvar</a:t>
            </a:r>
            <a:r>
              <a:rPr lang="tr-TR" dirty="0" smtClean="0">
                <a:solidFill>
                  <a:srgbClr val="000066"/>
                </a:solidFill>
                <a:latin typeface="Times New Roman" pitchFamily="18" charset="0"/>
              </a:rPr>
              <a:t> çalışanı (4’ü hastanede bakım)</a:t>
            </a:r>
          </a:p>
          <a:p>
            <a:endParaRPr lang="tr-TR" dirty="0"/>
          </a:p>
        </p:txBody>
      </p:sp>
      <p:pic>
        <p:nvPicPr>
          <p:cNvPr id="4" name="Picture 2"/>
          <p:cNvPicPr>
            <a:picLocks noChangeAspect="1" noChangeArrowheads="1"/>
          </p:cNvPicPr>
          <p:nvPr/>
        </p:nvPicPr>
        <p:blipFill>
          <a:blip r:embed="rId2" cstate="print"/>
          <a:srcRect/>
          <a:stretch>
            <a:fillRect/>
          </a:stretch>
        </p:blipFill>
        <p:spPr bwMode="auto">
          <a:xfrm>
            <a:off x="5796136" y="4077072"/>
            <a:ext cx="2736304" cy="2575344"/>
          </a:xfrm>
          <a:prstGeom prst="rect">
            <a:avLst/>
          </a:prstGeom>
          <a:noFill/>
          <a:ln w="9525">
            <a:noFill/>
            <a:miter lim="800000"/>
            <a:headEnd/>
            <a:tailEnd/>
          </a:ln>
        </p:spPr>
      </p:pic>
      <p:pic>
        <p:nvPicPr>
          <p:cNvPr id="5" name="Picture 3"/>
          <p:cNvPicPr>
            <a:picLocks noChangeAspect="1" noChangeArrowheads="1"/>
          </p:cNvPicPr>
          <p:nvPr/>
        </p:nvPicPr>
        <p:blipFill>
          <a:blip r:embed="rId3" cstate="print"/>
          <a:srcRect/>
          <a:stretch>
            <a:fillRect/>
          </a:stretch>
        </p:blipFill>
        <p:spPr bwMode="auto">
          <a:xfrm>
            <a:off x="2987824" y="4149080"/>
            <a:ext cx="2339752" cy="2176600"/>
          </a:xfrm>
          <a:prstGeom prst="rect">
            <a:avLst/>
          </a:prstGeom>
          <a:noFill/>
          <a:ln w="9525">
            <a:noFill/>
            <a:miter lim="800000"/>
            <a:headEnd/>
            <a:tailEnd/>
          </a:ln>
        </p:spPr>
      </p:pic>
      <p:pic>
        <p:nvPicPr>
          <p:cNvPr id="6" name="Picture 2" descr="aidsli iğne paniği ile ilgili görsel sonucu"/>
          <p:cNvPicPr>
            <a:picLocks noChangeAspect="1" noChangeArrowheads="1"/>
          </p:cNvPicPr>
          <p:nvPr/>
        </p:nvPicPr>
        <p:blipFill>
          <a:blip r:embed="rId4" cstate="print"/>
          <a:srcRect/>
          <a:stretch>
            <a:fillRect/>
          </a:stretch>
        </p:blipFill>
        <p:spPr bwMode="auto">
          <a:xfrm>
            <a:off x="467544" y="3717032"/>
            <a:ext cx="2160240" cy="1657984"/>
          </a:xfrm>
          <a:prstGeom prst="rect">
            <a:avLst/>
          </a:prstGeom>
          <a:noFill/>
        </p:spPr>
      </p:pic>
      <p:pic>
        <p:nvPicPr>
          <p:cNvPr id="7" name="Picture 3"/>
          <p:cNvPicPr>
            <a:picLocks noChangeAspect="1" noChangeArrowheads="1"/>
          </p:cNvPicPr>
          <p:nvPr/>
        </p:nvPicPr>
        <p:blipFill>
          <a:blip r:embed="rId5" cstate="print"/>
          <a:srcRect/>
          <a:stretch>
            <a:fillRect/>
          </a:stretch>
        </p:blipFill>
        <p:spPr bwMode="auto">
          <a:xfrm>
            <a:off x="5508104" y="3212976"/>
            <a:ext cx="2962275" cy="704850"/>
          </a:xfrm>
          <a:prstGeom prst="rect">
            <a:avLst/>
          </a:prstGeom>
          <a:noFill/>
          <a:ln w="9525">
            <a:noFill/>
            <a:miter lim="800000"/>
            <a:headEnd/>
            <a:tailEnd/>
          </a:ln>
        </p:spPr>
      </p:pic>
      <p:sp>
        <p:nvSpPr>
          <p:cNvPr id="8" name="7 Dikdörtgen"/>
          <p:cNvSpPr/>
          <p:nvPr/>
        </p:nvSpPr>
        <p:spPr>
          <a:xfrm>
            <a:off x="5868144" y="3789040"/>
            <a:ext cx="2584554" cy="369332"/>
          </a:xfrm>
          <a:prstGeom prst="rect">
            <a:avLst/>
          </a:prstGeom>
        </p:spPr>
        <p:txBody>
          <a:bodyPr wrap="none">
            <a:spAutoFit/>
          </a:bodyPr>
          <a:lstStyle/>
          <a:p>
            <a:r>
              <a:rPr lang="tr-TR" dirty="0" smtClean="0">
                <a:solidFill>
                  <a:srgbClr val="002060"/>
                </a:solidFill>
              </a:rPr>
              <a:t>08 Kasım 2017, Çarşamba</a:t>
            </a:r>
            <a:endParaRPr lang="tr-TR" dirty="0">
              <a:solidFill>
                <a:srgbClr val="002060"/>
              </a:solidFill>
            </a:endParaRPr>
          </a:p>
        </p:txBody>
      </p:sp>
      <p:pic>
        <p:nvPicPr>
          <p:cNvPr id="9" name="Picture 4"/>
          <p:cNvPicPr>
            <a:picLocks noChangeAspect="1" noChangeArrowheads="1"/>
          </p:cNvPicPr>
          <p:nvPr/>
        </p:nvPicPr>
        <p:blipFill>
          <a:blip r:embed="rId6" cstate="print"/>
          <a:srcRect/>
          <a:stretch>
            <a:fillRect/>
          </a:stretch>
        </p:blipFill>
        <p:spPr bwMode="auto">
          <a:xfrm>
            <a:off x="2915816" y="3429000"/>
            <a:ext cx="1514475" cy="685800"/>
          </a:xfrm>
          <a:prstGeom prst="rect">
            <a:avLst/>
          </a:prstGeom>
          <a:noFill/>
          <a:ln w="9525">
            <a:noFill/>
            <a:miter lim="800000"/>
            <a:headEnd/>
            <a:tailEnd/>
          </a:ln>
        </p:spPr>
      </p:pic>
      <p:sp>
        <p:nvSpPr>
          <p:cNvPr id="11" name="10 Slayt Numarası Yer Tutucusu"/>
          <p:cNvSpPr>
            <a:spLocks noGrp="1"/>
          </p:cNvSpPr>
          <p:nvPr>
            <p:ph type="sldNum" sz="quarter" idx="12"/>
          </p:nvPr>
        </p:nvSpPr>
        <p:spPr/>
        <p:txBody>
          <a:bodyPr/>
          <a:lstStyle/>
          <a:p>
            <a:fld id="{B1DEFA8C-F947-479F-BE07-76B6B3F80BF1}" type="slidenum">
              <a:rPr lang="tr-TR" smtClean="0"/>
              <a:pPr/>
              <a:t>24</a:t>
            </a:fld>
            <a:endParaRPr lang="tr-TR"/>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Başlık"/>
          <p:cNvSpPr>
            <a:spLocks noGrp="1"/>
          </p:cNvSpPr>
          <p:nvPr>
            <p:ph type="title"/>
          </p:nvPr>
        </p:nvSpPr>
        <p:spPr>
          <a:xfrm>
            <a:off x="467544" y="0"/>
            <a:ext cx="8229600" cy="1143000"/>
          </a:xfrm>
        </p:spPr>
        <p:txBody>
          <a:bodyPr>
            <a:normAutofit/>
          </a:bodyPr>
          <a:lstStyle/>
          <a:p>
            <a:pPr algn="l"/>
            <a:r>
              <a:rPr lang="tr-TR" sz="2800" dirty="0" smtClean="0">
                <a:solidFill>
                  <a:srgbClr val="FF0000"/>
                </a:solidFill>
                <a:latin typeface="Times New Roman" pitchFamily="18" charset="0"/>
                <a:cs typeface="Times New Roman" pitchFamily="18" charset="0"/>
              </a:rPr>
              <a:t>BİYOSUÇ (BİOCRIME)</a:t>
            </a:r>
            <a:endParaRPr lang="tr-TR" sz="2800" dirty="0"/>
          </a:p>
        </p:txBody>
      </p:sp>
      <p:sp>
        <p:nvSpPr>
          <p:cNvPr id="6" name="5 Metin Yer Tutucusu"/>
          <p:cNvSpPr>
            <a:spLocks noGrp="1"/>
          </p:cNvSpPr>
          <p:nvPr>
            <p:ph type="body" idx="1"/>
          </p:nvPr>
        </p:nvSpPr>
        <p:spPr>
          <a:xfrm>
            <a:off x="395536" y="980728"/>
            <a:ext cx="4040188" cy="639762"/>
          </a:xfrm>
        </p:spPr>
        <p:txBody>
          <a:bodyPr/>
          <a:lstStyle/>
          <a:p>
            <a:r>
              <a:rPr lang="tr-TR" b="0" dirty="0" smtClean="0">
                <a:solidFill>
                  <a:srgbClr val="C00000"/>
                </a:solidFill>
                <a:latin typeface="Times New Roman" pitchFamily="18" charset="0"/>
                <a:cs typeface="Times New Roman" pitchFamily="18" charset="0"/>
              </a:rPr>
              <a:t>EYLEM GEREKÇELERİ</a:t>
            </a:r>
          </a:p>
        </p:txBody>
      </p:sp>
      <p:sp>
        <p:nvSpPr>
          <p:cNvPr id="5" name="4 İçerik Yer Tutucusu"/>
          <p:cNvSpPr>
            <a:spLocks noGrp="1"/>
          </p:cNvSpPr>
          <p:nvPr>
            <p:ph sz="half" idx="2"/>
          </p:nvPr>
        </p:nvSpPr>
        <p:spPr>
          <a:xfrm>
            <a:off x="457200" y="1844824"/>
            <a:ext cx="4040188" cy="4281339"/>
          </a:xfrm>
        </p:spPr>
        <p:txBody>
          <a:bodyPr>
            <a:noAutofit/>
          </a:bodyPr>
          <a:lstStyle/>
          <a:p>
            <a:pPr lvl="1">
              <a:buFont typeface="Wingdings" pitchFamily="2" charset="2"/>
              <a:buChar char="§"/>
            </a:pPr>
            <a:r>
              <a:rPr lang="tr-TR" sz="2400" dirty="0" smtClean="0">
                <a:solidFill>
                  <a:srgbClr val="002060"/>
                </a:solidFill>
                <a:latin typeface="Times New Roman" pitchFamily="18" charset="0"/>
                <a:cs typeface="Times New Roman" pitchFamily="18" charset="0"/>
              </a:rPr>
              <a:t>Psikolojik bozukluklar veya hastalıklar</a:t>
            </a:r>
          </a:p>
          <a:p>
            <a:pPr lvl="1">
              <a:buFont typeface="Wingdings" pitchFamily="2" charset="2"/>
              <a:buChar char="§"/>
            </a:pPr>
            <a:r>
              <a:rPr lang="tr-TR" sz="2400" dirty="0" smtClean="0">
                <a:solidFill>
                  <a:srgbClr val="002060"/>
                </a:solidFill>
                <a:latin typeface="Times New Roman" pitchFamily="18" charset="0"/>
                <a:cs typeface="Times New Roman" pitchFamily="18" charset="0"/>
              </a:rPr>
              <a:t>İntikam alma duygusu</a:t>
            </a:r>
          </a:p>
          <a:p>
            <a:pPr lvl="1">
              <a:buFont typeface="Wingdings" pitchFamily="2" charset="2"/>
              <a:buChar char="§"/>
            </a:pPr>
            <a:r>
              <a:rPr lang="tr-TR" sz="2400" dirty="0" smtClean="0">
                <a:solidFill>
                  <a:srgbClr val="002060"/>
                </a:solidFill>
                <a:latin typeface="Times New Roman" pitchFamily="18" charset="0"/>
                <a:cs typeface="Times New Roman" pitchFamily="18" charset="0"/>
              </a:rPr>
              <a:t>Gasp</a:t>
            </a:r>
          </a:p>
          <a:p>
            <a:pPr lvl="1">
              <a:buFont typeface="Wingdings" pitchFamily="2" charset="2"/>
              <a:buChar char="§"/>
            </a:pPr>
            <a:r>
              <a:rPr lang="tr-TR" sz="2400" dirty="0" smtClean="0">
                <a:solidFill>
                  <a:srgbClr val="002060"/>
                </a:solidFill>
                <a:latin typeface="Times New Roman" pitchFamily="18" charset="0"/>
                <a:cs typeface="Times New Roman" pitchFamily="18" charset="0"/>
              </a:rPr>
              <a:t>Cinayet</a:t>
            </a:r>
          </a:p>
          <a:p>
            <a:pPr lvl="1">
              <a:buFont typeface="Wingdings" pitchFamily="2" charset="2"/>
              <a:buChar char="§"/>
            </a:pPr>
            <a:r>
              <a:rPr lang="tr-TR" sz="2400" dirty="0" smtClean="0">
                <a:solidFill>
                  <a:srgbClr val="002060"/>
                </a:solidFill>
                <a:latin typeface="Times New Roman" pitchFamily="18" charset="0"/>
                <a:cs typeface="Times New Roman" pitchFamily="18" charset="0"/>
              </a:rPr>
              <a:t>Hastalık bulaştırma </a:t>
            </a:r>
          </a:p>
          <a:p>
            <a:pPr lvl="1">
              <a:buFont typeface="Wingdings" pitchFamily="2" charset="2"/>
              <a:buChar char="§"/>
            </a:pPr>
            <a:r>
              <a:rPr lang="tr-TR" sz="2400" dirty="0" smtClean="0">
                <a:solidFill>
                  <a:srgbClr val="002060"/>
                </a:solidFill>
                <a:latin typeface="Times New Roman" pitchFamily="18" charset="0"/>
                <a:cs typeface="Times New Roman" pitchFamily="18" charset="0"/>
              </a:rPr>
              <a:t>Muhaliflerin ortadan </a:t>
            </a:r>
            <a:r>
              <a:rPr lang="tr-TR" sz="2400" dirty="0" smtClean="0">
                <a:solidFill>
                  <a:srgbClr val="002060"/>
                </a:solidFill>
                <a:latin typeface="Times New Roman" pitchFamily="18" charset="0"/>
                <a:cs typeface="Times New Roman" pitchFamily="18" charset="0"/>
              </a:rPr>
              <a:t>kaldırma</a:t>
            </a:r>
            <a:endParaRPr lang="tr-TR" sz="2400" dirty="0" smtClean="0">
              <a:solidFill>
                <a:srgbClr val="002060"/>
              </a:solidFill>
              <a:latin typeface="Times New Roman" pitchFamily="18" charset="0"/>
              <a:cs typeface="Times New Roman" pitchFamily="18" charset="0"/>
            </a:endParaRPr>
          </a:p>
          <a:p>
            <a:pPr lvl="1">
              <a:buFont typeface="Wingdings" pitchFamily="2" charset="2"/>
              <a:buChar char="§"/>
            </a:pPr>
            <a:r>
              <a:rPr lang="tr-TR" sz="2400" dirty="0" smtClean="0">
                <a:solidFill>
                  <a:srgbClr val="002060"/>
                </a:solidFill>
                <a:latin typeface="Times New Roman" pitchFamily="18" charset="0"/>
                <a:cs typeface="Times New Roman" pitchFamily="18" charset="0"/>
              </a:rPr>
              <a:t>Diğer nedenler</a:t>
            </a:r>
          </a:p>
          <a:p>
            <a:pPr lvl="1">
              <a:buNone/>
            </a:pPr>
            <a:endParaRPr lang="tr-TR" sz="2400" dirty="0" smtClean="0">
              <a:solidFill>
                <a:srgbClr val="002060"/>
              </a:solidFill>
              <a:latin typeface="Times New Roman" pitchFamily="18" charset="0"/>
              <a:cs typeface="Times New Roman" pitchFamily="18" charset="0"/>
            </a:endParaRPr>
          </a:p>
          <a:p>
            <a:endParaRPr lang="tr-TR" sz="1800" dirty="0" smtClean="0">
              <a:latin typeface="Times New Roman" pitchFamily="18" charset="0"/>
              <a:cs typeface="Times New Roman" pitchFamily="18" charset="0"/>
            </a:endParaRPr>
          </a:p>
        </p:txBody>
      </p:sp>
      <p:sp>
        <p:nvSpPr>
          <p:cNvPr id="7" name="6 Metin Yer Tutucusu"/>
          <p:cNvSpPr>
            <a:spLocks noGrp="1"/>
          </p:cNvSpPr>
          <p:nvPr>
            <p:ph type="body" sz="quarter" idx="3"/>
          </p:nvPr>
        </p:nvSpPr>
        <p:spPr>
          <a:xfrm>
            <a:off x="4572000" y="620688"/>
            <a:ext cx="4041775" cy="1050131"/>
          </a:xfrm>
        </p:spPr>
        <p:txBody>
          <a:bodyPr>
            <a:normAutofit/>
          </a:bodyPr>
          <a:lstStyle/>
          <a:p>
            <a:r>
              <a:rPr lang="tr-TR" b="0" dirty="0" smtClean="0">
                <a:solidFill>
                  <a:srgbClr val="C00000"/>
                </a:solidFill>
                <a:latin typeface="Times New Roman" pitchFamily="18" charset="0"/>
                <a:cs typeface="Times New Roman" pitchFamily="18" charset="0"/>
              </a:rPr>
              <a:t>EYLEM YAPANLARIN ORTAK ÖZELLİKLERİ</a:t>
            </a:r>
          </a:p>
        </p:txBody>
      </p:sp>
      <p:sp>
        <p:nvSpPr>
          <p:cNvPr id="8" name="7 İçerik Yer Tutucusu"/>
          <p:cNvSpPr>
            <a:spLocks noGrp="1"/>
          </p:cNvSpPr>
          <p:nvPr>
            <p:ph sz="quarter" idx="4"/>
          </p:nvPr>
        </p:nvSpPr>
        <p:spPr>
          <a:xfrm>
            <a:off x="4645025" y="1772816"/>
            <a:ext cx="4041775" cy="4353347"/>
          </a:xfrm>
        </p:spPr>
        <p:txBody>
          <a:bodyPr>
            <a:normAutofit/>
          </a:bodyPr>
          <a:lstStyle/>
          <a:p>
            <a:pPr lvl="1"/>
            <a:r>
              <a:rPr lang="tr-TR" sz="1800" dirty="0" smtClean="0">
                <a:solidFill>
                  <a:srgbClr val="002060"/>
                </a:solidFill>
                <a:latin typeface="Times New Roman" pitchFamily="18" charset="0"/>
                <a:cs typeface="Times New Roman" pitchFamily="18" charset="0"/>
              </a:rPr>
              <a:t>Sağlık personeli</a:t>
            </a:r>
          </a:p>
          <a:p>
            <a:pPr lvl="2"/>
            <a:r>
              <a:rPr lang="tr-TR" dirty="0" smtClean="0">
                <a:solidFill>
                  <a:srgbClr val="002060"/>
                </a:solidFill>
                <a:latin typeface="Times New Roman" pitchFamily="18" charset="0"/>
                <a:cs typeface="Times New Roman" pitchFamily="18" charset="0"/>
              </a:rPr>
              <a:t>Hekim </a:t>
            </a:r>
          </a:p>
          <a:p>
            <a:pPr lvl="2"/>
            <a:r>
              <a:rPr lang="tr-TR" dirty="0" smtClean="0">
                <a:solidFill>
                  <a:srgbClr val="002060"/>
                </a:solidFill>
                <a:latin typeface="Times New Roman" pitchFamily="18" charset="0"/>
                <a:cs typeface="Times New Roman" pitchFamily="18" charset="0"/>
              </a:rPr>
              <a:t>Diş hekimi</a:t>
            </a:r>
          </a:p>
          <a:p>
            <a:pPr lvl="2"/>
            <a:r>
              <a:rPr lang="tr-TR" dirty="0" smtClean="0">
                <a:solidFill>
                  <a:srgbClr val="002060"/>
                </a:solidFill>
                <a:latin typeface="Times New Roman" pitchFamily="18" charset="0"/>
                <a:cs typeface="Times New Roman" pitchFamily="18" charset="0"/>
              </a:rPr>
              <a:t>Eczacı</a:t>
            </a:r>
          </a:p>
          <a:p>
            <a:pPr lvl="2"/>
            <a:r>
              <a:rPr lang="tr-TR" dirty="0" smtClean="0">
                <a:solidFill>
                  <a:srgbClr val="002060"/>
                </a:solidFill>
                <a:latin typeface="Times New Roman" pitchFamily="18" charset="0"/>
                <a:cs typeface="Times New Roman" pitchFamily="18" charset="0"/>
              </a:rPr>
              <a:t>Hemşire</a:t>
            </a:r>
          </a:p>
          <a:p>
            <a:pPr lvl="2"/>
            <a:r>
              <a:rPr lang="tr-TR" dirty="0" smtClean="0">
                <a:solidFill>
                  <a:srgbClr val="002060"/>
                </a:solidFill>
                <a:latin typeface="Times New Roman" pitchFamily="18" charset="0"/>
                <a:cs typeface="Times New Roman" pitchFamily="18" charset="0"/>
              </a:rPr>
              <a:t>Teknisyen</a:t>
            </a:r>
          </a:p>
          <a:p>
            <a:pPr lvl="2"/>
            <a:r>
              <a:rPr lang="tr-TR" dirty="0" smtClean="0">
                <a:solidFill>
                  <a:srgbClr val="002060"/>
                </a:solidFill>
                <a:latin typeface="Times New Roman" pitchFamily="18" charset="0"/>
                <a:cs typeface="Times New Roman" pitchFamily="18" charset="0"/>
              </a:rPr>
              <a:t>Yardımcı sağlık personeli</a:t>
            </a:r>
          </a:p>
          <a:p>
            <a:pPr lvl="1"/>
            <a:r>
              <a:rPr lang="tr-TR" sz="1800" dirty="0" smtClean="0">
                <a:solidFill>
                  <a:srgbClr val="002060"/>
                </a:solidFill>
                <a:latin typeface="Times New Roman" pitchFamily="18" charset="0"/>
                <a:cs typeface="Times New Roman" pitchFamily="18" charset="0"/>
              </a:rPr>
              <a:t>Hastalar</a:t>
            </a:r>
          </a:p>
          <a:p>
            <a:pPr lvl="2"/>
            <a:r>
              <a:rPr lang="tr-TR" dirty="0" smtClean="0">
                <a:solidFill>
                  <a:srgbClr val="002060"/>
                </a:solidFill>
                <a:latin typeface="Times New Roman" pitchFamily="18" charset="0"/>
                <a:cs typeface="Times New Roman" pitchFamily="18" charset="0"/>
              </a:rPr>
              <a:t>HIV/AIDS hastaları</a:t>
            </a:r>
          </a:p>
          <a:p>
            <a:pPr lvl="2"/>
            <a:r>
              <a:rPr lang="tr-TR" dirty="0" smtClean="0">
                <a:solidFill>
                  <a:srgbClr val="002060"/>
                </a:solidFill>
                <a:latin typeface="Times New Roman" pitchFamily="18" charset="0"/>
                <a:cs typeface="Times New Roman" pitchFamily="18" charset="0"/>
              </a:rPr>
              <a:t>Tüberküloz hastaları</a:t>
            </a:r>
          </a:p>
          <a:p>
            <a:pPr lvl="2"/>
            <a:r>
              <a:rPr lang="tr-TR" dirty="0" smtClean="0">
                <a:solidFill>
                  <a:srgbClr val="002060"/>
                </a:solidFill>
                <a:latin typeface="Times New Roman" pitchFamily="18" charset="0"/>
                <a:cs typeface="Times New Roman" pitchFamily="18" charset="0"/>
              </a:rPr>
              <a:t>Diğerleri</a:t>
            </a:r>
            <a:endParaRPr lang="tr-TR" sz="1800" dirty="0" smtClean="0">
              <a:solidFill>
                <a:srgbClr val="002060"/>
              </a:solidFill>
              <a:latin typeface="Times New Roman" pitchFamily="18" charset="0"/>
              <a:cs typeface="Times New Roman" pitchFamily="18" charset="0"/>
            </a:endParaRPr>
          </a:p>
          <a:p>
            <a:pPr lvl="1"/>
            <a:r>
              <a:rPr lang="tr-TR" sz="1800" dirty="0" smtClean="0">
                <a:solidFill>
                  <a:srgbClr val="002060"/>
                </a:solidFill>
                <a:latin typeface="Times New Roman" pitchFamily="18" charset="0"/>
                <a:cs typeface="Times New Roman" pitchFamily="18" charset="0"/>
              </a:rPr>
              <a:t>Gizli servis ajanları</a:t>
            </a:r>
          </a:p>
        </p:txBody>
      </p:sp>
      <p:sp>
        <p:nvSpPr>
          <p:cNvPr id="10" name="9 Slayt Numarası Yer Tutucusu"/>
          <p:cNvSpPr>
            <a:spLocks noGrp="1"/>
          </p:cNvSpPr>
          <p:nvPr>
            <p:ph type="sldNum" sz="quarter" idx="12"/>
          </p:nvPr>
        </p:nvSpPr>
        <p:spPr/>
        <p:txBody>
          <a:bodyPr/>
          <a:lstStyle/>
          <a:p>
            <a:fld id="{B1DEFA8C-F947-479F-BE07-76B6B3F80BF1}" type="slidenum">
              <a:rPr lang="tr-TR" smtClean="0"/>
              <a:pPr/>
              <a:t>25</a:t>
            </a:fld>
            <a:endParaRPr lang="tr-TR"/>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a:xfrm>
            <a:off x="323528" y="188640"/>
            <a:ext cx="8352928" cy="896144"/>
          </a:xfrm>
        </p:spPr>
        <p:txBody>
          <a:bodyPr>
            <a:normAutofit/>
          </a:bodyPr>
          <a:lstStyle/>
          <a:p>
            <a:pPr algn="l"/>
            <a:r>
              <a:rPr lang="tr-TR" sz="3200" dirty="0" smtClean="0">
                <a:solidFill>
                  <a:srgbClr val="FF0000"/>
                </a:solidFill>
                <a:latin typeface="Times New Roman" pitchFamily="18" charset="0"/>
                <a:cs typeface="Times New Roman" pitchFamily="18" charset="0"/>
              </a:rPr>
              <a:t>GÜNÜMÜZDE  BİYOTEHDİT RİSKİ VAR MI?</a:t>
            </a:r>
            <a:endParaRPr lang="tr-TR" sz="3200" dirty="0">
              <a:solidFill>
                <a:srgbClr val="FF0000"/>
              </a:solidFill>
              <a:latin typeface="Times New Roman" pitchFamily="18" charset="0"/>
              <a:cs typeface="Times New Roman" pitchFamily="18" charset="0"/>
            </a:endParaRPr>
          </a:p>
        </p:txBody>
      </p:sp>
      <p:sp>
        <p:nvSpPr>
          <p:cNvPr id="4099" name="Rectangle 3"/>
          <p:cNvSpPr>
            <a:spLocks noGrp="1" noChangeArrowheads="1"/>
          </p:cNvSpPr>
          <p:nvPr>
            <p:ph idx="1"/>
          </p:nvPr>
        </p:nvSpPr>
        <p:spPr>
          <a:xfrm>
            <a:off x="457200" y="1124744"/>
            <a:ext cx="4690864" cy="5184576"/>
          </a:xfrm>
        </p:spPr>
        <p:txBody>
          <a:bodyPr>
            <a:normAutofit fontScale="85000" lnSpcReduction="10000"/>
          </a:bodyPr>
          <a:lstStyle/>
          <a:p>
            <a:pPr>
              <a:lnSpc>
                <a:spcPct val="110000"/>
              </a:lnSpc>
            </a:pPr>
            <a:r>
              <a:rPr lang="tr-TR" dirty="0" smtClean="0">
                <a:solidFill>
                  <a:srgbClr val="002060"/>
                </a:solidFill>
                <a:latin typeface="Times New Roman" pitchFamily="18" charset="0"/>
                <a:cs typeface="Times New Roman" pitchFamily="18" charset="0"/>
              </a:rPr>
              <a:t>Devam eden anlaşmazlıklar  ve sivil çatışmalar</a:t>
            </a:r>
          </a:p>
          <a:p>
            <a:pPr>
              <a:lnSpc>
                <a:spcPct val="110000"/>
              </a:lnSpc>
            </a:pPr>
            <a:r>
              <a:rPr lang="tr-TR" dirty="0" smtClean="0">
                <a:solidFill>
                  <a:srgbClr val="002060"/>
                </a:solidFill>
                <a:latin typeface="Times New Roman" pitchFamily="18" charset="0"/>
                <a:cs typeface="Times New Roman" pitchFamily="18" charset="0"/>
              </a:rPr>
              <a:t>Savaşlar</a:t>
            </a:r>
          </a:p>
          <a:p>
            <a:pPr>
              <a:lnSpc>
                <a:spcPct val="110000"/>
              </a:lnSpc>
            </a:pPr>
            <a:r>
              <a:rPr lang="tr-TR" dirty="0" smtClean="0">
                <a:solidFill>
                  <a:srgbClr val="002060"/>
                </a:solidFill>
                <a:latin typeface="Times New Roman" pitchFamily="18" charset="0"/>
                <a:cs typeface="Times New Roman" pitchFamily="18" charset="0"/>
              </a:rPr>
              <a:t>Terör  eylemleri</a:t>
            </a:r>
          </a:p>
          <a:p>
            <a:pPr lvl="1">
              <a:lnSpc>
                <a:spcPct val="110000"/>
              </a:lnSpc>
            </a:pPr>
            <a:r>
              <a:rPr lang="tr-TR" dirty="0" smtClean="0">
                <a:solidFill>
                  <a:srgbClr val="002060"/>
                </a:solidFill>
                <a:latin typeface="Times New Roman" pitchFamily="18" charset="0"/>
                <a:cs typeface="Times New Roman" pitchFamily="18" charset="0"/>
              </a:rPr>
              <a:t>Siyasi amaçlı eylemler</a:t>
            </a:r>
          </a:p>
          <a:p>
            <a:pPr lvl="1">
              <a:lnSpc>
                <a:spcPct val="110000"/>
              </a:lnSpc>
            </a:pPr>
            <a:r>
              <a:rPr lang="tr-TR" dirty="0" smtClean="0">
                <a:solidFill>
                  <a:srgbClr val="002060"/>
                </a:solidFill>
                <a:latin typeface="Times New Roman" pitchFamily="18" charset="0"/>
                <a:cs typeface="Times New Roman" pitchFamily="18" charset="0"/>
              </a:rPr>
              <a:t>Etnik  çatışmalar</a:t>
            </a:r>
          </a:p>
          <a:p>
            <a:pPr lvl="1">
              <a:lnSpc>
                <a:spcPct val="110000"/>
              </a:lnSpc>
            </a:pPr>
            <a:r>
              <a:rPr lang="tr-TR" dirty="0" smtClean="0">
                <a:solidFill>
                  <a:srgbClr val="002060"/>
                </a:solidFill>
                <a:latin typeface="Times New Roman" pitchFamily="18" charset="0"/>
                <a:cs typeface="Times New Roman" pitchFamily="18" charset="0"/>
              </a:rPr>
              <a:t>Ayrılıkçı çatışmalar</a:t>
            </a:r>
          </a:p>
          <a:p>
            <a:pPr lvl="1">
              <a:lnSpc>
                <a:spcPct val="110000"/>
              </a:lnSpc>
            </a:pPr>
            <a:r>
              <a:rPr lang="tr-TR" dirty="0" smtClean="0">
                <a:solidFill>
                  <a:srgbClr val="002060"/>
                </a:solidFill>
                <a:latin typeface="Times New Roman" pitchFamily="18" charset="0"/>
                <a:cs typeface="Times New Roman" pitchFamily="18" charset="0"/>
              </a:rPr>
              <a:t>Dini grup eylemleri</a:t>
            </a:r>
          </a:p>
          <a:p>
            <a:pPr lvl="1">
              <a:lnSpc>
                <a:spcPct val="110000"/>
              </a:lnSpc>
            </a:pPr>
            <a:r>
              <a:rPr lang="tr-TR" dirty="0" smtClean="0">
                <a:solidFill>
                  <a:srgbClr val="002060"/>
                </a:solidFill>
                <a:latin typeface="Times New Roman" pitchFamily="18" charset="0"/>
                <a:cs typeface="Times New Roman" pitchFamily="18" charset="0"/>
              </a:rPr>
              <a:t>Ferdi eylemler</a:t>
            </a:r>
          </a:p>
          <a:p>
            <a:pPr lvl="1">
              <a:lnSpc>
                <a:spcPct val="110000"/>
              </a:lnSpc>
            </a:pPr>
            <a:r>
              <a:rPr lang="tr-TR" dirty="0" smtClean="0">
                <a:solidFill>
                  <a:srgbClr val="002060"/>
                </a:solidFill>
                <a:latin typeface="Times New Roman" pitchFamily="18" charset="0"/>
                <a:cs typeface="Times New Roman" pitchFamily="18" charset="0"/>
              </a:rPr>
              <a:t>Diğerleri</a:t>
            </a:r>
          </a:p>
          <a:p>
            <a:pPr>
              <a:lnSpc>
                <a:spcPct val="110000"/>
              </a:lnSpc>
            </a:pPr>
            <a:r>
              <a:rPr lang="tr-TR" dirty="0" smtClean="0">
                <a:solidFill>
                  <a:srgbClr val="002060"/>
                </a:solidFill>
                <a:latin typeface="Times New Roman" pitchFamily="18" charset="0"/>
                <a:cs typeface="Times New Roman" pitchFamily="18" charset="0"/>
              </a:rPr>
              <a:t>Göçmenler ve sığınmacılar </a:t>
            </a:r>
            <a:endParaRPr lang="tr-TR" dirty="0">
              <a:solidFill>
                <a:srgbClr val="002060"/>
              </a:solidFill>
              <a:latin typeface="Times New Roman" pitchFamily="18" charset="0"/>
              <a:cs typeface="Times New Roman" pitchFamily="18" charset="0"/>
            </a:endParaRPr>
          </a:p>
        </p:txBody>
      </p:sp>
      <p:pic>
        <p:nvPicPr>
          <p:cNvPr id="4" name="Picture 4" descr="https://si.wsj.net/public/resources/images/BN-MU676_SYRTOW_P_20160226174017.jpg"/>
          <p:cNvPicPr>
            <a:picLocks noChangeAspect="1" noChangeArrowheads="1"/>
          </p:cNvPicPr>
          <p:nvPr/>
        </p:nvPicPr>
        <p:blipFill>
          <a:blip r:embed="rId2" cstate="print"/>
          <a:srcRect/>
          <a:stretch>
            <a:fillRect/>
          </a:stretch>
        </p:blipFill>
        <p:spPr bwMode="auto">
          <a:xfrm>
            <a:off x="5076056" y="980728"/>
            <a:ext cx="3783425" cy="2520280"/>
          </a:xfrm>
          <a:prstGeom prst="rect">
            <a:avLst/>
          </a:prstGeom>
          <a:noFill/>
          <a:ln w="9525">
            <a:noFill/>
            <a:miter lim="800000"/>
            <a:headEnd/>
            <a:tailEnd/>
          </a:ln>
        </p:spPr>
      </p:pic>
      <p:pic>
        <p:nvPicPr>
          <p:cNvPr id="80898" name="Picture 2" descr="Görsel sonucu"/>
          <p:cNvPicPr>
            <a:picLocks noChangeAspect="1" noChangeArrowheads="1"/>
          </p:cNvPicPr>
          <p:nvPr/>
        </p:nvPicPr>
        <p:blipFill>
          <a:blip r:embed="rId3" cstate="print"/>
          <a:srcRect/>
          <a:stretch>
            <a:fillRect/>
          </a:stretch>
        </p:blipFill>
        <p:spPr bwMode="auto">
          <a:xfrm>
            <a:off x="4641318" y="3933056"/>
            <a:ext cx="4472804" cy="2160240"/>
          </a:xfrm>
          <a:prstGeom prst="rect">
            <a:avLst/>
          </a:prstGeom>
          <a:noFill/>
        </p:spPr>
      </p:pic>
      <p:sp>
        <p:nvSpPr>
          <p:cNvPr id="9" name="8 Slayt Numarası Yer Tutucusu"/>
          <p:cNvSpPr>
            <a:spLocks noGrp="1"/>
          </p:cNvSpPr>
          <p:nvPr>
            <p:ph type="sldNum" sz="quarter" idx="12"/>
          </p:nvPr>
        </p:nvSpPr>
        <p:spPr/>
        <p:txBody>
          <a:bodyPr/>
          <a:lstStyle/>
          <a:p>
            <a:fld id="{B1DEFA8C-F947-479F-BE07-76B6B3F80BF1}" type="slidenum">
              <a:rPr lang="tr-TR" smtClean="0"/>
              <a:pPr/>
              <a:t>26</a:t>
            </a:fld>
            <a:endParaRPr lang="tr-TR"/>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9156" name="Picture 4" descr="http://www.internal-displacement.org/globalreport2016/img/map/map-world-conflict_BLUE.png"/>
          <p:cNvPicPr>
            <a:picLocks noChangeAspect="1" noChangeArrowheads="1"/>
          </p:cNvPicPr>
          <p:nvPr/>
        </p:nvPicPr>
        <p:blipFill>
          <a:blip r:embed="rId2" cstate="print"/>
          <a:srcRect/>
          <a:stretch>
            <a:fillRect/>
          </a:stretch>
        </p:blipFill>
        <p:spPr bwMode="auto">
          <a:xfrm>
            <a:off x="251520" y="188640"/>
            <a:ext cx="8687282" cy="6131788"/>
          </a:xfrm>
          <a:prstGeom prst="rect">
            <a:avLst/>
          </a:prstGeom>
          <a:noFill/>
        </p:spPr>
      </p:pic>
      <p:sp>
        <p:nvSpPr>
          <p:cNvPr id="6" name="5 Dikdörtgen"/>
          <p:cNvSpPr/>
          <p:nvPr/>
        </p:nvSpPr>
        <p:spPr>
          <a:xfrm>
            <a:off x="1619672" y="6309320"/>
            <a:ext cx="7200800" cy="369332"/>
          </a:xfrm>
          <a:prstGeom prst="rect">
            <a:avLst/>
          </a:prstGeom>
        </p:spPr>
        <p:txBody>
          <a:bodyPr wrap="square">
            <a:spAutoFit/>
          </a:bodyPr>
          <a:lstStyle/>
          <a:p>
            <a:r>
              <a:rPr lang="tr-TR" dirty="0" smtClean="0">
                <a:solidFill>
                  <a:srgbClr val="C00000"/>
                </a:solidFill>
                <a:latin typeface="Times New Roman" pitchFamily="18" charset="0"/>
                <a:cs typeface="Times New Roman" pitchFamily="18" charset="0"/>
              </a:rPr>
              <a:t>http://www.</a:t>
            </a:r>
            <a:r>
              <a:rPr lang="tr-TR" dirty="0" err="1" smtClean="0">
                <a:solidFill>
                  <a:srgbClr val="C00000"/>
                </a:solidFill>
                <a:latin typeface="Times New Roman" pitchFamily="18" charset="0"/>
                <a:cs typeface="Times New Roman" pitchFamily="18" charset="0"/>
              </a:rPr>
              <a:t>internal</a:t>
            </a:r>
            <a:r>
              <a:rPr lang="tr-TR" dirty="0" smtClean="0">
                <a:solidFill>
                  <a:srgbClr val="C00000"/>
                </a:solidFill>
                <a:latin typeface="Times New Roman" pitchFamily="18" charset="0"/>
                <a:cs typeface="Times New Roman" pitchFamily="18" charset="0"/>
              </a:rPr>
              <a:t>-</a:t>
            </a:r>
            <a:r>
              <a:rPr lang="tr-TR" dirty="0" err="1" smtClean="0">
                <a:solidFill>
                  <a:srgbClr val="C00000"/>
                </a:solidFill>
                <a:latin typeface="Times New Roman" pitchFamily="18" charset="0"/>
                <a:cs typeface="Times New Roman" pitchFamily="18" charset="0"/>
              </a:rPr>
              <a:t>displacement</a:t>
            </a:r>
            <a:r>
              <a:rPr lang="tr-TR" dirty="0" smtClean="0">
                <a:solidFill>
                  <a:srgbClr val="C00000"/>
                </a:solidFill>
                <a:latin typeface="Times New Roman" pitchFamily="18" charset="0"/>
                <a:cs typeface="Times New Roman" pitchFamily="18" charset="0"/>
              </a:rPr>
              <a:t>.org/globalreport2016/#ongrid02</a:t>
            </a:r>
            <a:endParaRPr lang="tr-TR" dirty="0">
              <a:solidFill>
                <a:srgbClr val="C00000"/>
              </a:solidFill>
              <a:latin typeface="Times New Roman" pitchFamily="18" charset="0"/>
              <a:cs typeface="Times New Roman" pitchFamily="18" charset="0"/>
            </a:endParaRPr>
          </a:p>
        </p:txBody>
      </p:sp>
      <p:sp>
        <p:nvSpPr>
          <p:cNvPr id="5" name="4 Slayt Numarası Yer Tutucusu"/>
          <p:cNvSpPr>
            <a:spLocks noGrp="1"/>
          </p:cNvSpPr>
          <p:nvPr>
            <p:ph type="sldNum" sz="quarter" idx="12"/>
          </p:nvPr>
        </p:nvSpPr>
        <p:spPr/>
        <p:txBody>
          <a:bodyPr/>
          <a:lstStyle/>
          <a:p>
            <a:fld id="{B1DEFA8C-F947-479F-BE07-76B6B3F80BF1}" type="slidenum">
              <a:rPr lang="tr-TR" smtClean="0"/>
              <a:pPr/>
              <a:t>27</a:t>
            </a:fld>
            <a:endParaRPr lang="tr-TR"/>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Başlık"/>
          <p:cNvSpPr>
            <a:spLocks noGrp="1"/>
          </p:cNvSpPr>
          <p:nvPr>
            <p:ph type="title"/>
          </p:nvPr>
        </p:nvSpPr>
        <p:spPr>
          <a:xfrm>
            <a:off x="251520" y="0"/>
            <a:ext cx="8748464" cy="908720"/>
          </a:xfrm>
        </p:spPr>
        <p:txBody>
          <a:bodyPr>
            <a:normAutofit/>
          </a:bodyPr>
          <a:lstStyle/>
          <a:p>
            <a:pPr algn="l"/>
            <a:r>
              <a:rPr lang="tr-TR" sz="2400" dirty="0" smtClean="0">
                <a:solidFill>
                  <a:srgbClr val="FF0000"/>
                </a:solidFill>
                <a:latin typeface="Times New Roman" pitchFamily="18" charset="0"/>
                <a:cs typeface="Times New Roman" pitchFamily="18" charset="0"/>
              </a:rPr>
              <a:t>GELECEK POTANSİYEL  BİYOTEHDİT AJANLARI </a:t>
            </a:r>
            <a:endParaRPr lang="tr-TR" sz="2400" dirty="0">
              <a:solidFill>
                <a:srgbClr val="FF0000"/>
              </a:solidFill>
              <a:latin typeface="Times New Roman" pitchFamily="18" charset="0"/>
              <a:cs typeface="Times New Roman" pitchFamily="18" charset="0"/>
            </a:endParaRPr>
          </a:p>
        </p:txBody>
      </p:sp>
      <p:graphicFrame>
        <p:nvGraphicFramePr>
          <p:cNvPr id="6" name="5 Tablo"/>
          <p:cNvGraphicFramePr>
            <a:graphicFrameLocks noGrp="1"/>
          </p:cNvGraphicFramePr>
          <p:nvPr/>
        </p:nvGraphicFramePr>
        <p:xfrm>
          <a:off x="251520" y="764704"/>
          <a:ext cx="8712968" cy="5414265"/>
        </p:xfrm>
        <a:graphic>
          <a:graphicData uri="http://schemas.openxmlformats.org/drawingml/2006/table">
            <a:tbl>
              <a:tblPr firstRow="1" bandRow="1">
                <a:tableStyleId>{5C22544A-7EE6-4342-B048-85BDC9FD1C3A}</a:tableStyleId>
              </a:tblPr>
              <a:tblGrid>
                <a:gridCol w="2803303"/>
                <a:gridCol w="5909665"/>
              </a:tblGrid>
              <a:tr h="1297781">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tr-TR" sz="2400" b="1" dirty="0" smtClean="0">
                          <a:solidFill>
                            <a:srgbClr val="C00000"/>
                          </a:solidFill>
                          <a:latin typeface="Times New Roman" pitchFamily="18" charset="0"/>
                          <a:cs typeface="Times New Roman" pitchFamily="18" charset="0"/>
                        </a:rPr>
                        <a:t>Geleneksel ajanlar</a:t>
                      </a:r>
                    </a:p>
                  </a:txBody>
                  <a:tcPr>
                    <a:solidFill>
                      <a:schemeClr val="accent5">
                        <a:lumMod val="40000"/>
                        <a:lumOff val="60000"/>
                      </a:schemeClr>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tr-TR" sz="2400" b="0" dirty="0" smtClean="0">
                          <a:solidFill>
                            <a:schemeClr val="tx1"/>
                          </a:solidFill>
                          <a:latin typeface="Times New Roman" pitchFamily="18" charset="0"/>
                          <a:cs typeface="Times New Roman" pitchFamily="18" charset="0"/>
                        </a:rPr>
                        <a:t>Tabii mikroorganizmalar ve onların oluşturduğu toksinlerin potansiyel olarak kullanımı ile  oluşan kitle hastalık ve ölümleri</a:t>
                      </a:r>
                    </a:p>
                  </a:txBody>
                  <a:tcPr>
                    <a:solidFill>
                      <a:schemeClr val="accent5">
                        <a:lumMod val="40000"/>
                        <a:lumOff val="60000"/>
                      </a:schemeClr>
                    </a:solidFill>
                  </a:tcPr>
                </a:tc>
              </a:tr>
              <a:tr h="1297781">
                <a:tc>
                  <a:txBody>
                    <a:bodyPr/>
                    <a:lstStyle/>
                    <a:p>
                      <a:r>
                        <a:rPr lang="tr-TR" sz="2400" b="1" dirty="0" smtClean="0">
                          <a:solidFill>
                            <a:srgbClr val="C00000"/>
                          </a:solidFill>
                          <a:latin typeface="Times New Roman" pitchFamily="18" charset="0"/>
                          <a:cs typeface="Times New Roman" pitchFamily="18" charset="0"/>
                        </a:rPr>
                        <a:t>Etkisi artırılmış ajanlar (</a:t>
                      </a:r>
                      <a:r>
                        <a:rPr lang="tr-TR" sz="2400" b="1" dirty="0" err="1" smtClean="0">
                          <a:solidFill>
                            <a:srgbClr val="C00000"/>
                          </a:solidFill>
                          <a:latin typeface="Times New Roman" pitchFamily="18" charset="0"/>
                          <a:cs typeface="Times New Roman" pitchFamily="18" charset="0"/>
                        </a:rPr>
                        <a:t>Enhanced</a:t>
                      </a:r>
                      <a:r>
                        <a:rPr lang="tr-TR" sz="2400" b="1" dirty="0" smtClean="0">
                          <a:solidFill>
                            <a:srgbClr val="C00000"/>
                          </a:solidFill>
                          <a:latin typeface="Times New Roman" pitchFamily="18" charset="0"/>
                          <a:cs typeface="Times New Roman" pitchFamily="18" charset="0"/>
                        </a:rPr>
                        <a:t> </a:t>
                      </a:r>
                      <a:r>
                        <a:rPr lang="tr-TR" sz="2400" b="1" dirty="0" err="1" smtClean="0">
                          <a:solidFill>
                            <a:srgbClr val="C00000"/>
                          </a:solidFill>
                          <a:latin typeface="Times New Roman" pitchFamily="18" charset="0"/>
                          <a:cs typeface="Times New Roman" pitchFamily="18" charset="0"/>
                        </a:rPr>
                        <a:t>agents</a:t>
                      </a:r>
                      <a:r>
                        <a:rPr lang="tr-TR" sz="2400" b="1" dirty="0" smtClean="0">
                          <a:solidFill>
                            <a:srgbClr val="C00000"/>
                          </a:solidFill>
                          <a:latin typeface="Times New Roman" pitchFamily="18" charset="0"/>
                          <a:cs typeface="Times New Roman" pitchFamily="18" charset="0"/>
                        </a:rPr>
                        <a:t>)</a:t>
                      </a:r>
                      <a:endParaRPr lang="tr-TR" sz="2400" b="1" dirty="0">
                        <a:solidFill>
                          <a:srgbClr val="C00000"/>
                        </a:solidFill>
                        <a:latin typeface="Times New Roman" pitchFamily="18" charset="0"/>
                        <a:cs typeface="Times New Roman" pitchFamily="18" charset="0"/>
                      </a:endParaRPr>
                    </a:p>
                  </a:txBody>
                  <a:tcPr>
                    <a:solidFill>
                      <a:schemeClr val="accent5">
                        <a:lumMod val="40000"/>
                        <a:lumOff val="60000"/>
                      </a:schemeClr>
                    </a:solidFill>
                  </a:tcPr>
                </a:tc>
                <a:tc>
                  <a:txBody>
                    <a:bodyPr/>
                    <a:lstStyle/>
                    <a:p>
                      <a:r>
                        <a:rPr lang="tr-TR" sz="2400" dirty="0" smtClean="0">
                          <a:solidFill>
                            <a:schemeClr val="tx1"/>
                          </a:solidFill>
                          <a:latin typeface="Times New Roman" pitchFamily="18" charset="0"/>
                          <a:cs typeface="Times New Roman" pitchFamily="18" charset="0"/>
                        </a:rPr>
                        <a:t>Geleneksel ajanların </a:t>
                      </a:r>
                      <a:r>
                        <a:rPr lang="tr-TR" sz="2400" dirty="0" err="1" smtClean="0">
                          <a:solidFill>
                            <a:schemeClr val="tx1"/>
                          </a:solidFill>
                          <a:latin typeface="Times New Roman" pitchFamily="18" charset="0"/>
                          <a:cs typeface="Times New Roman" pitchFamily="18" charset="0"/>
                        </a:rPr>
                        <a:t>modifiye</a:t>
                      </a:r>
                      <a:r>
                        <a:rPr lang="tr-TR" sz="2400" dirty="0" smtClean="0">
                          <a:solidFill>
                            <a:schemeClr val="tx1"/>
                          </a:solidFill>
                          <a:latin typeface="Times New Roman" pitchFamily="18" charset="0"/>
                          <a:cs typeface="Times New Roman" pitchFamily="18" charset="0"/>
                        </a:rPr>
                        <a:t> edilmesi, </a:t>
                      </a:r>
                      <a:r>
                        <a:rPr lang="tr-TR" sz="2400" dirty="0" err="1" smtClean="0">
                          <a:solidFill>
                            <a:schemeClr val="tx1"/>
                          </a:solidFill>
                          <a:latin typeface="Times New Roman" pitchFamily="18" charset="0"/>
                          <a:cs typeface="Times New Roman" pitchFamily="18" charset="0"/>
                        </a:rPr>
                        <a:t>virulansı</a:t>
                      </a:r>
                      <a:r>
                        <a:rPr lang="tr-TR" sz="2400" dirty="0" smtClean="0">
                          <a:solidFill>
                            <a:schemeClr val="tx1"/>
                          </a:solidFill>
                          <a:latin typeface="Times New Roman" pitchFamily="18" charset="0"/>
                          <a:cs typeface="Times New Roman" pitchFamily="18" charset="0"/>
                        </a:rPr>
                        <a:t> ve </a:t>
                      </a:r>
                      <a:r>
                        <a:rPr lang="tr-TR" sz="2400" dirty="0" err="1" smtClean="0">
                          <a:solidFill>
                            <a:schemeClr val="tx1"/>
                          </a:solidFill>
                          <a:latin typeface="Times New Roman" pitchFamily="18" charset="0"/>
                          <a:cs typeface="Times New Roman" pitchFamily="18" charset="0"/>
                        </a:rPr>
                        <a:t>patojenitesinin</a:t>
                      </a:r>
                      <a:r>
                        <a:rPr lang="tr-TR" sz="2400" dirty="0" smtClean="0">
                          <a:solidFill>
                            <a:schemeClr val="tx1"/>
                          </a:solidFill>
                          <a:latin typeface="Times New Roman" pitchFamily="18" charset="0"/>
                          <a:cs typeface="Times New Roman" pitchFamily="18" charset="0"/>
                        </a:rPr>
                        <a:t> </a:t>
                      </a:r>
                      <a:r>
                        <a:rPr lang="tr-TR" sz="2400" dirty="0" err="1" smtClean="0">
                          <a:solidFill>
                            <a:schemeClr val="tx1"/>
                          </a:solidFill>
                          <a:latin typeface="Times New Roman" pitchFamily="18" charset="0"/>
                          <a:cs typeface="Times New Roman" pitchFamily="18" charset="0"/>
                        </a:rPr>
                        <a:t>artılırak</a:t>
                      </a:r>
                      <a:r>
                        <a:rPr lang="tr-TR" sz="2400" dirty="0" smtClean="0">
                          <a:solidFill>
                            <a:schemeClr val="tx1"/>
                          </a:solidFill>
                          <a:latin typeface="Times New Roman" pitchFamily="18" charset="0"/>
                          <a:cs typeface="Times New Roman" pitchFamily="18" charset="0"/>
                        </a:rPr>
                        <a:t> kullanılma potansiyeli</a:t>
                      </a:r>
                      <a:endParaRPr lang="tr-TR" sz="2400" dirty="0">
                        <a:solidFill>
                          <a:schemeClr val="tx1"/>
                        </a:solidFill>
                        <a:latin typeface="Times New Roman" pitchFamily="18" charset="0"/>
                        <a:cs typeface="Times New Roman" pitchFamily="18" charset="0"/>
                      </a:endParaRPr>
                    </a:p>
                  </a:txBody>
                  <a:tcPr>
                    <a:solidFill>
                      <a:schemeClr val="accent5">
                        <a:lumMod val="40000"/>
                        <a:lumOff val="60000"/>
                      </a:schemeClr>
                    </a:solidFill>
                  </a:tcPr>
                </a:tc>
              </a:tr>
              <a:tr h="898463">
                <a:tc>
                  <a:txBody>
                    <a:bodyPr/>
                    <a:lstStyle/>
                    <a:p>
                      <a:r>
                        <a:rPr lang="tr-TR" sz="2400" b="1" dirty="0" smtClean="0">
                          <a:solidFill>
                            <a:srgbClr val="C00000"/>
                          </a:solidFill>
                          <a:latin typeface="Times New Roman" pitchFamily="18" charset="0"/>
                          <a:cs typeface="Times New Roman" pitchFamily="18" charset="0"/>
                        </a:rPr>
                        <a:t>Yeni ajanlar (</a:t>
                      </a:r>
                      <a:r>
                        <a:rPr lang="tr-TR" sz="2400" b="1" dirty="0" err="1" smtClean="0">
                          <a:solidFill>
                            <a:srgbClr val="C00000"/>
                          </a:solidFill>
                          <a:latin typeface="Times New Roman" pitchFamily="18" charset="0"/>
                          <a:cs typeface="Times New Roman" pitchFamily="18" charset="0"/>
                        </a:rPr>
                        <a:t>Emerging</a:t>
                      </a:r>
                      <a:r>
                        <a:rPr lang="tr-TR" sz="2400" b="1" dirty="0" smtClean="0">
                          <a:solidFill>
                            <a:srgbClr val="C00000"/>
                          </a:solidFill>
                          <a:latin typeface="Times New Roman" pitchFamily="18" charset="0"/>
                          <a:cs typeface="Times New Roman" pitchFamily="18" charset="0"/>
                        </a:rPr>
                        <a:t> </a:t>
                      </a:r>
                      <a:r>
                        <a:rPr lang="tr-TR" sz="2400" b="1" dirty="0" err="1" smtClean="0">
                          <a:solidFill>
                            <a:srgbClr val="C00000"/>
                          </a:solidFill>
                          <a:latin typeface="Times New Roman" pitchFamily="18" charset="0"/>
                          <a:cs typeface="Times New Roman" pitchFamily="18" charset="0"/>
                        </a:rPr>
                        <a:t>agents</a:t>
                      </a:r>
                      <a:r>
                        <a:rPr lang="tr-TR" sz="2400" b="1" dirty="0" smtClean="0">
                          <a:solidFill>
                            <a:srgbClr val="C00000"/>
                          </a:solidFill>
                          <a:latin typeface="Times New Roman" pitchFamily="18" charset="0"/>
                          <a:cs typeface="Times New Roman" pitchFamily="18" charset="0"/>
                        </a:rPr>
                        <a:t>)</a:t>
                      </a:r>
                      <a:endParaRPr lang="tr-TR" sz="2400" b="1" dirty="0">
                        <a:solidFill>
                          <a:srgbClr val="C00000"/>
                        </a:solidFill>
                        <a:latin typeface="Times New Roman" pitchFamily="18" charset="0"/>
                        <a:cs typeface="Times New Roman" pitchFamily="18" charset="0"/>
                      </a:endParaRPr>
                    </a:p>
                  </a:txBody>
                  <a:tcPr>
                    <a:solidFill>
                      <a:schemeClr val="accent5">
                        <a:lumMod val="40000"/>
                        <a:lumOff val="60000"/>
                      </a:schemeClr>
                    </a:solidFill>
                  </a:tcPr>
                </a:tc>
                <a:tc>
                  <a:txBody>
                    <a:bodyPr/>
                    <a:lstStyle/>
                    <a:p>
                      <a:r>
                        <a:rPr lang="tr-TR" sz="2400" dirty="0" smtClean="0">
                          <a:solidFill>
                            <a:schemeClr val="tx1"/>
                          </a:solidFill>
                          <a:latin typeface="Times New Roman" pitchFamily="18" charset="0"/>
                          <a:cs typeface="Times New Roman" pitchFamily="18" charset="0"/>
                        </a:rPr>
                        <a:t>Tabii olarak hastalık oluşturan ve daha önce bilinmeyen ajanlar</a:t>
                      </a:r>
                      <a:endParaRPr lang="tr-TR" sz="2400" dirty="0">
                        <a:solidFill>
                          <a:schemeClr val="tx1"/>
                        </a:solidFill>
                        <a:latin typeface="Times New Roman" pitchFamily="18" charset="0"/>
                        <a:cs typeface="Times New Roman" pitchFamily="18" charset="0"/>
                      </a:endParaRPr>
                    </a:p>
                  </a:txBody>
                  <a:tcPr>
                    <a:solidFill>
                      <a:schemeClr val="accent5">
                        <a:lumMod val="40000"/>
                        <a:lumOff val="60000"/>
                      </a:schemeClr>
                    </a:solidFill>
                  </a:tcPr>
                </a:tc>
              </a:tr>
              <a:tr h="898463">
                <a:tc>
                  <a:txBody>
                    <a:bodyPr/>
                    <a:lstStyle/>
                    <a:p>
                      <a:r>
                        <a:rPr lang="tr-TR" sz="2400" b="1" dirty="0" smtClean="0">
                          <a:solidFill>
                            <a:srgbClr val="C00000"/>
                          </a:solidFill>
                          <a:latin typeface="Times New Roman" pitchFamily="18" charset="0"/>
                          <a:cs typeface="Times New Roman" pitchFamily="18" charset="0"/>
                        </a:rPr>
                        <a:t>Geliştirilmiş ajanlar (</a:t>
                      </a:r>
                      <a:r>
                        <a:rPr lang="tr-TR" sz="2400" b="1" dirty="0" err="1" smtClean="0">
                          <a:solidFill>
                            <a:srgbClr val="C00000"/>
                          </a:solidFill>
                          <a:latin typeface="Times New Roman" pitchFamily="18" charset="0"/>
                          <a:cs typeface="Times New Roman" pitchFamily="18" charset="0"/>
                        </a:rPr>
                        <a:t>Advanced</a:t>
                      </a:r>
                      <a:r>
                        <a:rPr lang="tr-TR" sz="2400" b="1" dirty="0" smtClean="0">
                          <a:solidFill>
                            <a:srgbClr val="C00000"/>
                          </a:solidFill>
                          <a:latin typeface="Times New Roman" pitchFamily="18" charset="0"/>
                          <a:cs typeface="Times New Roman" pitchFamily="18" charset="0"/>
                        </a:rPr>
                        <a:t> </a:t>
                      </a:r>
                      <a:r>
                        <a:rPr lang="tr-TR" sz="2400" b="1" dirty="0" err="1" smtClean="0">
                          <a:solidFill>
                            <a:srgbClr val="C00000"/>
                          </a:solidFill>
                          <a:latin typeface="Times New Roman" pitchFamily="18" charset="0"/>
                          <a:cs typeface="Times New Roman" pitchFamily="18" charset="0"/>
                        </a:rPr>
                        <a:t>agents</a:t>
                      </a:r>
                      <a:r>
                        <a:rPr lang="tr-TR" sz="2400" b="1" dirty="0" smtClean="0">
                          <a:solidFill>
                            <a:srgbClr val="C00000"/>
                          </a:solidFill>
                          <a:latin typeface="Times New Roman" pitchFamily="18" charset="0"/>
                          <a:cs typeface="Times New Roman" pitchFamily="18" charset="0"/>
                        </a:rPr>
                        <a:t>)</a:t>
                      </a:r>
                      <a:endParaRPr lang="tr-TR" sz="2400" b="1" dirty="0">
                        <a:solidFill>
                          <a:srgbClr val="C00000"/>
                        </a:solidFill>
                        <a:latin typeface="Times New Roman" pitchFamily="18" charset="0"/>
                        <a:cs typeface="Times New Roman" pitchFamily="18" charset="0"/>
                      </a:endParaRPr>
                    </a:p>
                  </a:txBody>
                  <a:tcPr>
                    <a:solidFill>
                      <a:schemeClr val="accent5">
                        <a:lumMod val="40000"/>
                        <a:lumOff val="60000"/>
                      </a:schemeClr>
                    </a:solidFill>
                  </a:tcPr>
                </a:tc>
                <a:tc>
                  <a:txBody>
                    <a:bodyPr/>
                    <a:lstStyle/>
                    <a:p>
                      <a:r>
                        <a:rPr lang="tr-TR" sz="2400" dirty="0" smtClean="0">
                          <a:solidFill>
                            <a:schemeClr val="tx1"/>
                          </a:solidFill>
                          <a:latin typeface="Times New Roman" pitchFamily="18" charset="0"/>
                          <a:cs typeface="Times New Roman" pitchFamily="18" charset="0"/>
                        </a:rPr>
                        <a:t>Yeni patojenler veya diğerlerinin </a:t>
                      </a:r>
                      <a:r>
                        <a:rPr lang="tr-TR" sz="2400" baseline="0" dirty="0" err="1" smtClean="0">
                          <a:solidFill>
                            <a:schemeClr val="tx1"/>
                          </a:solidFill>
                          <a:latin typeface="Times New Roman" pitchFamily="18" charset="0"/>
                          <a:cs typeface="Times New Roman" pitchFamily="18" charset="0"/>
                        </a:rPr>
                        <a:t>laboratuvarlarda</a:t>
                      </a:r>
                      <a:r>
                        <a:rPr lang="tr-TR" sz="2400" dirty="0" smtClean="0">
                          <a:solidFill>
                            <a:schemeClr val="tx1"/>
                          </a:solidFill>
                          <a:latin typeface="Times New Roman" pitchFamily="18" charset="0"/>
                          <a:cs typeface="Times New Roman" pitchFamily="18" charset="0"/>
                        </a:rPr>
                        <a:t> </a:t>
                      </a:r>
                      <a:r>
                        <a:rPr lang="tr-TR" sz="2400" dirty="0" err="1" smtClean="0">
                          <a:solidFill>
                            <a:schemeClr val="tx1"/>
                          </a:solidFill>
                          <a:latin typeface="Times New Roman" pitchFamily="18" charset="0"/>
                          <a:cs typeface="Times New Roman" pitchFamily="18" charset="0"/>
                        </a:rPr>
                        <a:t>bioteknolojik</a:t>
                      </a:r>
                      <a:r>
                        <a:rPr lang="tr-TR" sz="2400" baseline="0" dirty="0" smtClean="0">
                          <a:solidFill>
                            <a:schemeClr val="tx1"/>
                          </a:solidFill>
                          <a:latin typeface="Times New Roman" pitchFamily="18" charset="0"/>
                          <a:cs typeface="Times New Roman" pitchFamily="18" charset="0"/>
                        </a:rPr>
                        <a:t> yöntemlerle; mevcut korunma yöntemlerinden kaçan, daha ağır ve klinik spektrumu farklı hastalık oluşturmak</a:t>
                      </a:r>
                      <a:endParaRPr lang="tr-TR" sz="2400" dirty="0">
                        <a:solidFill>
                          <a:schemeClr val="tx1"/>
                        </a:solidFill>
                        <a:latin typeface="Times New Roman" pitchFamily="18" charset="0"/>
                        <a:cs typeface="Times New Roman" pitchFamily="18" charset="0"/>
                      </a:endParaRPr>
                    </a:p>
                  </a:txBody>
                  <a:tcPr>
                    <a:solidFill>
                      <a:schemeClr val="accent5">
                        <a:lumMod val="40000"/>
                        <a:lumOff val="60000"/>
                      </a:schemeClr>
                    </a:solidFill>
                  </a:tcPr>
                </a:tc>
              </a:tr>
            </a:tbl>
          </a:graphicData>
        </a:graphic>
      </p:graphicFrame>
      <p:sp>
        <p:nvSpPr>
          <p:cNvPr id="7" name="6 Metin kutusu"/>
          <p:cNvSpPr txBox="1"/>
          <p:nvPr/>
        </p:nvSpPr>
        <p:spPr>
          <a:xfrm>
            <a:off x="4644008" y="6309320"/>
            <a:ext cx="4248472" cy="369332"/>
          </a:xfrm>
          <a:prstGeom prst="rect">
            <a:avLst/>
          </a:prstGeom>
          <a:noFill/>
        </p:spPr>
        <p:txBody>
          <a:bodyPr wrap="square" rtlCol="0">
            <a:spAutoFit/>
          </a:bodyPr>
          <a:lstStyle/>
          <a:p>
            <a:r>
              <a:rPr lang="tr-TR" dirty="0" err="1" smtClean="0">
                <a:solidFill>
                  <a:srgbClr val="C00000"/>
                </a:solidFill>
                <a:latin typeface="Times New Roman" pitchFamily="18" charset="0"/>
                <a:cs typeface="Times New Roman" pitchFamily="18" charset="0"/>
              </a:rPr>
              <a:t>Health</a:t>
            </a:r>
            <a:r>
              <a:rPr lang="tr-TR" dirty="0" smtClean="0">
                <a:solidFill>
                  <a:srgbClr val="C00000"/>
                </a:solidFill>
                <a:latin typeface="Times New Roman" pitchFamily="18" charset="0"/>
                <a:cs typeface="Times New Roman" pitchFamily="18" charset="0"/>
              </a:rPr>
              <a:t> </a:t>
            </a:r>
            <a:r>
              <a:rPr lang="tr-TR" dirty="0" err="1" smtClean="0">
                <a:solidFill>
                  <a:srgbClr val="C00000"/>
                </a:solidFill>
                <a:latin typeface="Times New Roman" pitchFamily="18" charset="0"/>
                <a:cs typeface="Times New Roman" pitchFamily="18" charset="0"/>
              </a:rPr>
              <a:t>Security</a:t>
            </a:r>
            <a:r>
              <a:rPr lang="tr-TR" dirty="0" smtClean="0">
                <a:solidFill>
                  <a:srgbClr val="C00000"/>
                </a:solidFill>
                <a:latin typeface="Times New Roman" pitchFamily="18" charset="0"/>
                <a:cs typeface="Times New Roman" pitchFamily="18" charset="0"/>
              </a:rPr>
              <a:t> 2016; 14: 7-12</a:t>
            </a:r>
            <a:endParaRPr lang="tr-TR" dirty="0">
              <a:solidFill>
                <a:srgbClr val="C00000"/>
              </a:solidFill>
              <a:latin typeface="Times New Roman" pitchFamily="18" charset="0"/>
              <a:cs typeface="Times New Roman" pitchFamily="18" charset="0"/>
            </a:endParaRPr>
          </a:p>
        </p:txBody>
      </p:sp>
      <p:sp>
        <p:nvSpPr>
          <p:cNvPr id="9" name="8 Slayt Numarası Yer Tutucusu"/>
          <p:cNvSpPr>
            <a:spLocks noGrp="1"/>
          </p:cNvSpPr>
          <p:nvPr>
            <p:ph type="sldNum" sz="quarter" idx="12"/>
          </p:nvPr>
        </p:nvSpPr>
        <p:spPr/>
        <p:txBody>
          <a:bodyPr/>
          <a:lstStyle/>
          <a:p>
            <a:fld id="{B1DEFA8C-F947-479F-BE07-76B6B3F80BF1}" type="slidenum">
              <a:rPr lang="tr-TR" smtClean="0"/>
              <a:pPr/>
              <a:t>28</a:t>
            </a:fld>
            <a:endParaRPr lang="tr-TR"/>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1 Başlık"/>
          <p:cNvSpPr>
            <a:spLocks noGrp="1"/>
          </p:cNvSpPr>
          <p:nvPr>
            <p:ph type="title"/>
          </p:nvPr>
        </p:nvSpPr>
        <p:spPr/>
        <p:txBody>
          <a:bodyPr rtlCol="0">
            <a:normAutofit/>
          </a:bodyPr>
          <a:lstStyle/>
          <a:p>
            <a:pPr algn="l" eaLnBrk="1" fontAlgn="auto" hangingPunct="1">
              <a:spcAft>
                <a:spcPts val="0"/>
              </a:spcAft>
              <a:defRPr/>
            </a:pPr>
            <a:r>
              <a:rPr lang="tr-TR" sz="3600" dirty="0" smtClean="0">
                <a:solidFill>
                  <a:srgbClr val="FF0000"/>
                </a:solidFill>
                <a:latin typeface="Times New Roman" pitchFamily="18" charset="0"/>
              </a:rPr>
              <a:t>BİYOTERÖR  HAZIRLIĞI</a:t>
            </a:r>
            <a:endParaRPr lang="tr-TR" sz="3600" dirty="0" smtClean="0">
              <a:solidFill>
                <a:srgbClr val="FF0000"/>
              </a:solidFill>
            </a:endParaRPr>
          </a:p>
        </p:txBody>
      </p:sp>
      <p:sp>
        <p:nvSpPr>
          <p:cNvPr id="44035" name="2 İçerik Yer Tutucusu"/>
          <p:cNvSpPr>
            <a:spLocks noGrp="1"/>
          </p:cNvSpPr>
          <p:nvPr>
            <p:ph idx="1"/>
          </p:nvPr>
        </p:nvSpPr>
        <p:spPr>
          <a:xfrm>
            <a:off x="457200" y="1412776"/>
            <a:ext cx="8229600" cy="4378424"/>
          </a:xfrm>
        </p:spPr>
        <p:txBody>
          <a:bodyPr>
            <a:normAutofit fontScale="92500" lnSpcReduction="20000"/>
          </a:bodyPr>
          <a:lstStyle/>
          <a:p>
            <a:pPr eaLnBrk="1" hangingPunct="1">
              <a:lnSpc>
                <a:spcPct val="150000"/>
              </a:lnSpc>
            </a:pPr>
            <a:r>
              <a:rPr lang="tr-TR" dirty="0" smtClean="0">
                <a:solidFill>
                  <a:srgbClr val="000066"/>
                </a:solidFill>
                <a:latin typeface="Times New Roman" pitchFamily="18" charset="0"/>
              </a:rPr>
              <a:t>AMAÇ</a:t>
            </a:r>
          </a:p>
          <a:p>
            <a:pPr eaLnBrk="1" hangingPunct="1">
              <a:lnSpc>
                <a:spcPct val="150000"/>
              </a:lnSpc>
            </a:pPr>
            <a:r>
              <a:rPr lang="tr-TR" dirty="0" smtClean="0">
                <a:solidFill>
                  <a:srgbClr val="000066"/>
                </a:solidFill>
                <a:latin typeface="Times New Roman" pitchFamily="18" charset="0"/>
              </a:rPr>
              <a:t>EYLEMİ YAPAN</a:t>
            </a:r>
          </a:p>
          <a:p>
            <a:pPr eaLnBrk="1" hangingPunct="1">
              <a:lnSpc>
                <a:spcPct val="150000"/>
              </a:lnSpc>
            </a:pPr>
            <a:r>
              <a:rPr lang="tr-TR" dirty="0" smtClean="0">
                <a:solidFill>
                  <a:srgbClr val="000066"/>
                </a:solidFill>
                <a:latin typeface="Times New Roman" pitchFamily="18" charset="0"/>
              </a:rPr>
              <a:t>HEDEF </a:t>
            </a:r>
          </a:p>
          <a:p>
            <a:pPr eaLnBrk="1" hangingPunct="1">
              <a:lnSpc>
                <a:spcPct val="150000"/>
              </a:lnSpc>
            </a:pPr>
            <a:r>
              <a:rPr lang="tr-TR" dirty="0" smtClean="0">
                <a:solidFill>
                  <a:srgbClr val="000066"/>
                </a:solidFill>
                <a:latin typeface="Times New Roman" pitchFamily="18" charset="0"/>
              </a:rPr>
              <a:t>ZAMAN VE YER</a:t>
            </a:r>
          </a:p>
          <a:p>
            <a:pPr eaLnBrk="1" hangingPunct="1">
              <a:lnSpc>
                <a:spcPct val="150000"/>
              </a:lnSpc>
            </a:pPr>
            <a:r>
              <a:rPr lang="tr-TR" b="1" dirty="0" smtClean="0">
                <a:solidFill>
                  <a:srgbClr val="FF0000"/>
                </a:solidFill>
                <a:latin typeface="Times New Roman" pitchFamily="18" charset="0"/>
              </a:rPr>
              <a:t>ÖRTÜLÜ</a:t>
            </a:r>
            <a:r>
              <a:rPr lang="tr-TR" dirty="0" smtClean="0">
                <a:solidFill>
                  <a:srgbClr val="000066"/>
                </a:solidFill>
                <a:latin typeface="Times New Roman" pitchFamily="18" charset="0"/>
              </a:rPr>
              <a:t> / </a:t>
            </a:r>
            <a:r>
              <a:rPr lang="tr-TR" b="1" dirty="0" smtClean="0">
                <a:solidFill>
                  <a:srgbClr val="098148"/>
                </a:solidFill>
                <a:latin typeface="Times New Roman" pitchFamily="18" charset="0"/>
              </a:rPr>
              <a:t>AÇIK</a:t>
            </a:r>
          </a:p>
          <a:p>
            <a:pPr eaLnBrk="1" hangingPunct="1">
              <a:lnSpc>
                <a:spcPct val="150000"/>
              </a:lnSpc>
            </a:pPr>
            <a:r>
              <a:rPr lang="tr-TR" dirty="0" smtClean="0">
                <a:solidFill>
                  <a:srgbClr val="000066"/>
                </a:solidFill>
                <a:latin typeface="Times New Roman" pitchFamily="18" charset="0"/>
              </a:rPr>
              <a:t>HAZIRLIK OLANAKLARI</a:t>
            </a:r>
          </a:p>
        </p:txBody>
      </p:sp>
      <p:sp>
        <p:nvSpPr>
          <p:cNvPr id="6" name="5 Slayt Numarası Yer Tutucusu"/>
          <p:cNvSpPr>
            <a:spLocks noGrp="1"/>
          </p:cNvSpPr>
          <p:nvPr>
            <p:ph type="sldNum" sz="quarter" idx="12"/>
          </p:nvPr>
        </p:nvSpPr>
        <p:spPr/>
        <p:txBody>
          <a:bodyPr/>
          <a:lstStyle/>
          <a:p>
            <a:fld id="{B1DEFA8C-F947-479F-BE07-76B6B3F80BF1}" type="slidenum">
              <a:rPr lang="tr-TR" smtClean="0"/>
              <a:pPr/>
              <a:t>29</a:t>
            </a:fld>
            <a:endParaRPr lang="tr-T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pPr algn="l"/>
            <a:r>
              <a:rPr lang="tr-TR" sz="3200" dirty="0" smtClean="0">
                <a:solidFill>
                  <a:srgbClr val="FF0000"/>
                </a:solidFill>
                <a:latin typeface="Times New Roman" pitchFamily="18" charset="0"/>
                <a:cs typeface="Times New Roman" pitchFamily="18" charset="0"/>
              </a:rPr>
              <a:t>TANIMLAR</a:t>
            </a:r>
            <a:endParaRPr lang="tr-TR" sz="3200" dirty="0">
              <a:solidFill>
                <a:srgbClr val="FF0000"/>
              </a:solidFill>
              <a:latin typeface="Times New Roman" pitchFamily="18" charset="0"/>
              <a:cs typeface="Times New Roman" pitchFamily="18" charset="0"/>
            </a:endParaRPr>
          </a:p>
        </p:txBody>
      </p:sp>
      <p:sp>
        <p:nvSpPr>
          <p:cNvPr id="3" name="2 İçerik Yer Tutucusu"/>
          <p:cNvSpPr>
            <a:spLocks noGrp="1"/>
          </p:cNvSpPr>
          <p:nvPr>
            <p:ph idx="1"/>
          </p:nvPr>
        </p:nvSpPr>
        <p:spPr>
          <a:xfrm>
            <a:off x="457200" y="1600201"/>
            <a:ext cx="7859216" cy="4133056"/>
          </a:xfrm>
        </p:spPr>
        <p:txBody>
          <a:bodyPr>
            <a:normAutofit/>
          </a:bodyPr>
          <a:lstStyle/>
          <a:p>
            <a:pPr>
              <a:lnSpc>
                <a:spcPct val="200000"/>
              </a:lnSpc>
            </a:pPr>
            <a:r>
              <a:rPr lang="tr-TR" sz="2400" dirty="0" smtClean="0">
                <a:solidFill>
                  <a:srgbClr val="002060"/>
                </a:solidFill>
                <a:latin typeface="Times New Roman" pitchFamily="18" charset="0"/>
                <a:cs typeface="Times New Roman" pitchFamily="18" charset="0"/>
              </a:rPr>
              <a:t>BİYOLOJİK AJAN             BIOLOGICAL  AGENTS</a:t>
            </a:r>
          </a:p>
          <a:p>
            <a:pPr>
              <a:lnSpc>
                <a:spcPct val="200000"/>
              </a:lnSpc>
            </a:pPr>
            <a:r>
              <a:rPr lang="tr-TR" sz="2400" dirty="0" smtClean="0">
                <a:solidFill>
                  <a:srgbClr val="002060"/>
                </a:solidFill>
                <a:latin typeface="Times New Roman" pitchFamily="18" charset="0"/>
                <a:cs typeface="Times New Roman" pitchFamily="18" charset="0"/>
              </a:rPr>
              <a:t>BİYOLOJİK SAVAŞ	 BIOLOGICAL WARFARE</a:t>
            </a:r>
          </a:p>
          <a:p>
            <a:pPr>
              <a:lnSpc>
                <a:spcPct val="200000"/>
              </a:lnSpc>
            </a:pPr>
            <a:r>
              <a:rPr lang="tr-TR" sz="2400" dirty="0" smtClean="0">
                <a:solidFill>
                  <a:srgbClr val="002060"/>
                </a:solidFill>
                <a:latin typeface="Times New Roman" pitchFamily="18" charset="0"/>
                <a:cs typeface="Times New Roman" pitchFamily="18" charset="0"/>
              </a:rPr>
              <a:t>BİYOLOJİK SİLAH	   BIOWEAPON   		     </a:t>
            </a:r>
          </a:p>
          <a:p>
            <a:pPr>
              <a:lnSpc>
                <a:spcPct val="200000"/>
              </a:lnSpc>
            </a:pPr>
            <a:r>
              <a:rPr lang="tr-TR" sz="2400" dirty="0" smtClean="0">
                <a:solidFill>
                  <a:srgbClr val="002060"/>
                </a:solidFill>
                <a:latin typeface="Times New Roman" pitchFamily="18" charset="0"/>
                <a:cs typeface="Times New Roman" pitchFamily="18" charset="0"/>
              </a:rPr>
              <a:t>BİYOTERÖR		 BIOTERROR</a:t>
            </a:r>
          </a:p>
          <a:p>
            <a:pPr>
              <a:lnSpc>
                <a:spcPct val="200000"/>
              </a:lnSpc>
            </a:pPr>
            <a:r>
              <a:rPr lang="tr-TR" sz="2400" dirty="0" smtClean="0">
                <a:solidFill>
                  <a:srgbClr val="002060"/>
                </a:solidFill>
                <a:latin typeface="Times New Roman" pitchFamily="18" charset="0"/>
                <a:cs typeface="Times New Roman" pitchFamily="18" charset="0"/>
              </a:rPr>
              <a:t>BİYOLOJİK  SUÇ  	 BIOCRIME </a:t>
            </a:r>
            <a:endParaRPr lang="tr-TR" sz="2400" dirty="0">
              <a:solidFill>
                <a:srgbClr val="002060"/>
              </a:solidFill>
              <a:latin typeface="Times New Roman" pitchFamily="18" charset="0"/>
              <a:cs typeface="Times New Roman" pitchFamily="18" charset="0"/>
            </a:endParaRPr>
          </a:p>
        </p:txBody>
      </p:sp>
      <p:sp>
        <p:nvSpPr>
          <p:cNvPr id="5" name="4 Sağ Ok"/>
          <p:cNvSpPr/>
          <p:nvPr/>
        </p:nvSpPr>
        <p:spPr>
          <a:xfrm>
            <a:off x="3491880" y="1988840"/>
            <a:ext cx="576064" cy="288032"/>
          </a:xfrm>
          <a:prstGeom prst="righ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6" name="5 Sağ Ok"/>
          <p:cNvSpPr/>
          <p:nvPr/>
        </p:nvSpPr>
        <p:spPr>
          <a:xfrm>
            <a:off x="3563888" y="2780928"/>
            <a:ext cx="576064" cy="288032"/>
          </a:xfrm>
          <a:prstGeom prst="righ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7" name="6 Sağ Ok"/>
          <p:cNvSpPr/>
          <p:nvPr/>
        </p:nvSpPr>
        <p:spPr>
          <a:xfrm>
            <a:off x="3563888" y="3573016"/>
            <a:ext cx="720080" cy="288032"/>
          </a:xfrm>
          <a:prstGeom prst="righ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8" name="7 Sağ Ok"/>
          <p:cNvSpPr/>
          <p:nvPr/>
        </p:nvSpPr>
        <p:spPr>
          <a:xfrm>
            <a:off x="3131840" y="4365104"/>
            <a:ext cx="720080" cy="288032"/>
          </a:xfrm>
          <a:prstGeom prst="righ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9" name="8 Sağ Ok"/>
          <p:cNvSpPr/>
          <p:nvPr/>
        </p:nvSpPr>
        <p:spPr>
          <a:xfrm>
            <a:off x="3347864" y="5157192"/>
            <a:ext cx="720080" cy="288032"/>
          </a:xfrm>
          <a:prstGeom prst="righ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11" name="10 Slayt Numarası Yer Tutucusu"/>
          <p:cNvSpPr>
            <a:spLocks noGrp="1"/>
          </p:cNvSpPr>
          <p:nvPr>
            <p:ph type="sldNum" sz="quarter" idx="12"/>
          </p:nvPr>
        </p:nvSpPr>
        <p:spPr/>
        <p:txBody>
          <a:bodyPr/>
          <a:lstStyle/>
          <a:p>
            <a:fld id="{B1DEFA8C-F947-479F-BE07-76B6B3F80BF1}" type="slidenum">
              <a:rPr lang="tr-TR" smtClean="0"/>
              <a:pPr/>
              <a:t>3</a:t>
            </a:fld>
            <a:endParaRPr lang="tr-TR"/>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229600" cy="850106"/>
          </a:xfrm>
        </p:spPr>
        <p:txBody>
          <a:bodyPr>
            <a:normAutofit/>
          </a:bodyPr>
          <a:lstStyle/>
          <a:p>
            <a:pPr algn="l"/>
            <a:r>
              <a:rPr lang="tr-TR" sz="3200" b="1" dirty="0" smtClean="0">
                <a:solidFill>
                  <a:srgbClr val="FF0000"/>
                </a:solidFill>
                <a:latin typeface="Times New Roman" pitchFamily="18" charset="0"/>
                <a:cs typeface="Times New Roman" pitchFamily="18" charset="0"/>
              </a:rPr>
              <a:t>POTANSİYEL BİYOTEHDİT HEDEFLERİ</a:t>
            </a:r>
            <a:endParaRPr lang="tr-TR" sz="3200" dirty="0"/>
          </a:p>
        </p:txBody>
      </p:sp>
      <p:sp>
        <p:nvSpPr>
          <p:cNvPr id="3" name="2 İçerik Yer Tutucusu"/>
          <p:cNvSpPr>
            <a:spLocks noGrp="1"/>
          </p:cNvSpPr>
          <p:nvPr>
            <p:ph idx="1"/>
          </p:nvPr>
        </p:nvSpPr>
        <p:spPr>
          <a:xfrm>
            <a:off x="539552" y="1052736"/>
            <a:ext cx="8229600" cy="4525963"/>
          </a:xfrm>
        </p:spPr>
        <p:txBody>
          <a:bodyPr>
            <a:normAutofit fontScale="85000" lnSpcReduction="10000"/>
          </a:bodyPr>
          <a:lstStyle/>
          <a:p>
            <a:pPr>
              <a:lnSpc>
                <a:spcPct val="150000"/>
              </a:lnSpc>
            </a:pPr>
            <a:r>
              <a:rPr lang="tr-TR" dirty="0" smtClean="0">
                <a:solidFill>
                  <a:srgbClr val="002060"/>
                </a:solidFill>
                <a:latin typeface="Times New Roman" pitchFamily="18" charset="0"/>
                <a:cs typeface="Times New Roman" pitchFamily="18" charset="0"/>
              </a:rPr>
              <a:t>İNSANLAR</a:t>
            </a:r>
          </a:p>
          <a:p>
            <a:pPr>
              <a:lnSpc>
                <a:spcPct val="150000"/>
              </a:lnSpc>
            </a:pPr>
            <a:r>
              <a:rPr lang="tr-TR" dirty="0" smtClean="0">
                <a:solidFill>
                  <a:srgbClr val="002060"/>
                </a:solidFill>
                <a:latin typeface="Times New Roman" pitchFamily="18" charset="0"/>
                <a:cs typeface="Times New Roman" pitchFamily="18" charset="0"/>
              </a:rPr>
              <a:t>HAYVANLAR</a:t>
            </a:r>
          </a:p>
          <a:p>
            <a:pPr>
              <a:lnSpc>
                <a:spcPct val="150000"/>
              </a:lnSpc>
            </a:pPr>
            <a:r>
              <a:rPr lang="tr-TR" dirty="0" smtClean="0">
                <a:solidFill>
                  <a:srgbClr val="002060"/>
                </a:solidFill>
                <a:latin typeface="Times New Roman" pitchFamily="18" charset="0"/>
                <a:cs typeface="Times New Roman" pitchFamily="18" charset="0"/>
              </a:rPr>
              <a:t>BİTKİLER</a:t>
            </a:r>
          </a:p>
          <a:p>
            <a:pPr>
              <a:lnSpc>
                <a:spcPct val="150000"/>
              </a:lnSpc>
            </a:pPr>
            <a:r>
              <a:rPr lang="tr-TR" dirty="0" smtClean="0">
                <a:solidFill>
                  <a:srgbClr val="002060"/>
                </a:solidFill>
                <a:latin typeface="Times New Roman" pitchFamily="18" charset="0"/>
                <a:cs typeface="Times New Roman" pitchFamily="18" charset="0"/>
              </a:rPr>
              <a:t>GIDALAR VE  GIDA KAYNAKLARI</a:t>
            </a:r>
          </a:p>
          <a:p>
            <a:pPr>
              <a:lnSpc>
                <a:spcPct val="150000"/>
              </a:lnSpc>
            </a:pPr>
            <a:r>
              <a:rPr lang="tr-TR" dirty="0" smtClean="0">
                <a:solidFill>
                  <a:srgbClr val="002060"/>
                </a:solidFill>
                <a:latin typeface="Times New Roman" pitchFamily="18" charset="0"/>
                <a:cs typeface="Times New Roman" pitchFamily="18" charset="0"/>
              </a:rPr>
              <a:t>SU KAYNAKLARI </a:t>
            </a:r>
          </a:p>
          <a:p>
            <a:pPr>
              <a:lnSpc>
                <a:spcPct val="150000"/>
              </a:lnSpc>
            </a:pPr>
            <a:r>
              <a:rPr lang="tr-TR" dirty="0" smtClean="0">
                <a:solidFill>
                  <a:srgbClr val="002060"/>
                </a:solidFill>
                <a:latin typeface="Times New Roman" pitchFamily="18" charset="0"/>
                <a:cs typeface="Times New Roman" pitchFamily="18" charset="0"/>
              </a:rPr>
              <a:t>EKONOMİK DEĞERİ OLAN DİĞER VARLIKLAR</a:t>
            </a:r>
            <a:endParaRPr lang="tr-TR" dirty="0">
              <a:solidFill>
                <a:srgbClr val="002060"/>
              </a:solidFill>
              <a:latin typeface="Times New Roman" pitchFamily="18" charset="0"/>
              <a:cs typeface="Times New Roman" pitchFamily="18" charset="0"/>
            </a:endParaRPr>
          </a:p>
        </p:txBody>
      </p:sp>
      <p:sp>
        <p:nvSpPr>
          <p:cNvPr id="4" name="3 Metin kutusu"/>
          <p:cNvSpPr txBox="1"/>
          <p:nvPr/>
        </p:nvSpPr>
        <p:spPr>
          <a:xfrm>
            <a:off x="539552" y="5445224"/>
            <a:ext cx="8280920" cy="1200329"/>
          </a:xfrm>
          <a:prstGeom prst="rect">
            <a:avLst/>
          </a:prstGeom>
          <a:noFill/>
        </p:spPr>
        <p:txBody>
          <a:bodyPr wrap="square" rtlCol="0">
            <a:spAutoFit/>
          </a:bodyPr>
          <a:lstStyle/>
          <a:p>
            <a:r>
              <a:rPr lang="tr-TR" dirty="0" err="1" smtClean="0">
                <a:solidFill>
                  <a:srgbClr val="C00000"/>
                </a:solidFill>
              </a:rPr>
              <a:t>Smith</a:t>
            </a:r>
            <a:r>
              <a:rPr lang="tr-TR" dirty="0" smtClean="0">
                <a:solidFill>
                  <a:srgbClr val="C00000"/>
                </a:solidFill>
              </a:rPr>
              <a:t> D et al. </a:t>
            </a:r>
            <a:r>
              <a:rPr lang="tr-TR" dirty="0" err="1" smtClean="0">
                <a:solidFill>
                  <a:srgbClr val="C00000"/>
                </a:solidFill>
              </a:rPr>
              <a:t>Curr</a:t>
            </a:r>
            <a:r>
              <a:rPr lang="tr-TR" dirty="0" smtClean="0">
                <a:solidFill>
                  <a:srgbClr val="C00000"/>
                </a:solidFill>
              </a:rPr>
              <a:t> </a:t>
            </a:r>
            <a:r>
              <a:rPr lang="tr-TR" dirty="0" err="1" smtClean="0">
                <a:solidFill>
                  <a:srgbClr val="C00000"/>
                </a:solidFill>
              </a:rPr>
              <a:t>Microbiol</a:t>
            </a:r>
            <a:r>
              <a:rPr lang="tr-TR" dirty="0" smtClean="0">
                <a:solidFill>
                  <a:srgbClr val="C00000"/>
                </a:solidFill>
              </a:rPr>
              <a:t> 2017; 74:299-308</a:t>
            </a:r>
          </a:p>
          <a:p>
            <a:r>
              <a:rPr lang="tr-TR" dirty="0" err="1" smtClean="0">
                <a:solidFill>
                  <a:srgbClr val="C00000"/>
                </a:solidFill>
              </a:rPr>
              <a:t>Monke</a:t>
            </a:r>
            <a:r>
              <a:rPr lang="tr-TR" dirty="0" smtClean="0">
                <a:solidFill>
                  <a:srgbClr val="C00000"/>
                </a:solidFill>
              </a:rPr>
              <a:t> J.CSR </a:t>
            </a:r>
            <a:r>
              <a:rPr lang="tr-TR" dirty="0" err="1" smtClean="0">
                <a:solidFill>
                  <a:srgbClr val="C00000"/>
                </a:solidFill>
              </a:rPr>
              <a:t>Report</a:t>
            </a:r>
            <a:r>
              <a:rPr lang="tr-TR" dirty="0" smtClean="0">
                <a:solidFill>
                  <a:srgbClr val="C00000"/>
                </a:solidFill>
              </a:rPr>
              <a:t> </a:t>
            </a:r>
            <a:r>
              <a:rPr lang="tr-TR" dirty="0" err="1" smtClean="0">
                <a:solidFill>
                  <a:srgbClr val="C00000"/>
                </a:solidFill>
              </a:rPr>
              <a:t>for</a:t>
            </a:r>
            <a:r>
              <a:rPr lang="tr-TR" dirty="0" smtClean="0">
                <a:solidFill>
                  <a:srgbClr val="C00000"/>
                </a:solidFill>
              </a:rPr>
              <a:t> </a:t>
            </a:r>
            <a:r>
              <a:rPr lang="tr-TR" dirty="0" err="1" smtClean="0">
                <a:solidFill>
                  <a:srgbClr val="C00000"/>
                </a:solidFill>
              </a:rPr>
              <a:t>Congress</a:t>
            </a:r>
            <a:r>
              <a:rPr lang="tr-TR" dirty="0" smtClean="0">
                <a:solidFill>
                  <a:srgbClr val="C00000"/>
                </a:solidFill>
              </a:rPr>
              <a:t>. </a:t>
            </a:r>
            <a:r>
              <a:rPr lang="tr-TR" dirty="0" err="1" smtClean="0">
                <a:solidFill>
                  <a:srgbClr val="C00000"/>
                </a:solidFill>
              </a:rPr>
              <a:t>Agroterrorism</a:t>
            </a:r>
            <a:r>
              <a:rPr lang="tr-TR" dirty="0" smtClean="0">
                <a:solidFill>
                  <a:srgbClr val="C00000"/>
                </a:solidFill>
              </a:rPr>
              <a:t>: </a:t>
            </a:r>
            <a:r>
              <a:rPr lang="tr-TR" dirty="0" err="1" smtClean="0">
                <a:solidFill>
                  <a:srgbClr val="C00000"/>
                </a:solidFill>
              </a:rPr>
              <a:t>Threats</a:t>
            </a:r>
            <a:r>
              <a:rPr lang="tr-TR" dirty="0" smtClean="0">
                <a:solidFill>
                  <a:srgbClr val="C00000"/>
                </a:solidFill>
              </a:rPr>
              <a:t> </a:t>
            </a:r>
            <a:r>
              <a:rPr lang="tr-TR" dirty="0" err="1" smtClean="0">
                <a:solidFill>
                  <a:srgbClr val="C00000"/>
                </a:solidFill>
              </a:rPr>
              <a:t>and</a:t>
            </a:r>
            <a:r>
              <a:rPr lang="tr-TR" dirty="0" smtClean="0">
                <a:solidFill>
                  <a:srgbClr val="C00000"/>
                </a:solidFill>
              </a:rPr>
              <a:t> </a:t>
            </a:r>
            <a:r>
              <a:rPr lang="tr-TR" dirty="0" err="1" smtClean="0">
                <a:solidFill>
                  <a:srgbClr val="C00000"/>
                </a:solidFill>
              </a:rPr>
              <a:t>Preparedness</a:t>
            </a:r>
            <a:r>
              <a:rPr lang="tr-TR" dirty="0" smtClean="0">
                <a:solidFill>
                  <a:srgbClr val="C00000"/>
                </a:solidFill>
              </a:rPr>
              <a:t>. 2007.</a:t>
            </a:r>
          </a:p>
          <a:p>
            <a:r>
              <a:rPr lang="tr-TR" dirty="0" smtClean="0">
                <a:solidFill>
                  <a:srgbClr val="C00000"/>
                </a:solidFill>
              </a:rPr>
              <a:t>Dinler-</a:t>
            </a:r>
            <a:r>
              <a:rPr lang="tr-TR" dirty="0" err="1" smtClean="0">
                <a:solidFill>
                  <a:srgbClr val="C00000"/>
                </a:solidFill>
              </a:rPr>
              <a:t>Doganay</a:t>
            </a:r>
            <a:r>
              <a:rPr lang="tr-TR" dirty="0" smtClean="0">
                <a:solidFill>
                  <a:srgbClr val="C00000"/>
                </a:solidFill>
              </a:rPr>
              <a:t> G </a:t>
            </a:r>
            <a:r>
              <a:rPr lang="tr-TR" dirty="0" err="1" smtClean="0">
                <a:solidFill>
                  <a:srgbClr val="C00000"/>
                </a:solidFill>
              </a:rPr>
              <a:t>and</a:t>
            </a:r>
            <a:r>
              <a:rPr lang="tr-TR" dirty="0" smtClean="0">
                <a:solidFill>
                  <a:srgbClr val="C00000"/>
                </a:solidFill>
              </a:rPr>
              <a:t> </a:t>
            </a:r>
            <a:r>
              <a:rPr lang="tr-TR" dirty="0" err="1" smtClean="0">
                <a:solidFill>
                  <a:srgbClr val="C00000"/>
                </a:solidFill>
              </a:rPr>
              <a:t>Doganay</a:t>
            </a:r>
            <a:r>
              <a:rPr lang="tr-TR" dirty="0" smtClean="0">
                <a:solidFill>
                  <a:srgbClr val="C00000"/>
                </a:solidFill>
              </a:rPr>
              <a:t> M. </a:t>
            </a:r>
            <a:r>
              <a:rPr lang="tr-TR" dirty="0" err="1" smtClean="0">
                <a:solidFill>
                  <a:srgbClr val="C00000"/>
                </a:solidFill>
              </a:rPr>
              <a:t>Recent</a:t>
            </a:r>
            <a:r>
              <a:rPr lang="tr-TR" dirty="0" smtClean="0">
                <a:solidFill>
                  <a:srgbClr val="C00000"/>
                </a:solidFill>
              </a:rPr>
              <a:t> Pat </a:t>
            </a:r>
            <a:r>
              <a:rPr lang="tr-TR" dirty="0" err="1" smtClean="0">
                <a:solidFill>
                  <a:srgbClr val="C00000"/>
                </a:solidFill>
              </a:rPr>
              <a:t>Antiinfect</a:t>
            </a:r>
            <a:r>
              <a:rPr lang="tr-TR" dirty="0" smtClean="0">
                <a:solidFill>
                  <a:srgbClr val="C00000"/>
                </a:solidFill>
              </a:rPr>
              <a:t> </a:t>
            </a:r>
            <a:r>
              <a:rPr lang="tr-TR" dirty="0" err="1" smtClean="0">
                <a:solidFill>
                  <a:srgbClr val="C00000"/>
                </a:solidFill>
              </a:rPr>
              <a:t>Drug</a:t>
            </a:r>
            <a:r>
              <a:rPr lang="tr-TR" dirty="0" smtClean="0">
                <a:solidFill>
                  <a:srgbClr val="C00000"/>
                </a:solidFill>
              </a:rPr>
              <a:t> </a:t>
            </a:r>
            <a:r>
              <a:rPr lang="tr-TR" dirty="0" err="1" smtClean="0">
                <a:solidFill>
                  <a:srgbClr val="C00000"/>
                </a:solidFill>
              </a:rPr>
              <a:t>Discov</a:t>
            </a:r>
            <a:r>
              <a:rPr lang="tr-TR" dirty="0" smtClean="0">
                <a:solidFill>
                  <a:srgbClr val="C00000"/>
                </a:solidFill>
              </a:rPr>
              <a:t>. 2013;8(1):27-33.</a:t>
            </a:r>
          </a:p>
          <a:p>
            <a:r>
              <a:rPr lang="tr-TR" dirty="0" err="1" smtClean="0">
                <a:solidFill>
                  <a:srgbClr val="C00000"/>
                </a:solidFill>
              </a:rPr>
              <a:t>Doganay</a:t>
            </a:r>
            <a:r>
              <a:rPr lang="tr-TR" dirty="0" smtClean="0">
                <a:solidFill>
                  <a:srgbClr val="C00000"/>
                </a:solidFill>
              </a:rPr>
              <a:t> M </a:t>
            </a:r>
            <a:r>
              <a:rPr lang="tr-TR" dirty="0" err="1" smtClean="0">
                <a:solidFill>
                  <a:srgbClr val="C00000"/>
                </a:solidFill>
              </a:rPr>
              <a:t>and</a:t>
            </a:r>
            <a:r>
              <a:rPr lang="tr-TR" dirty="0" smtClean="0">
                <a:solidFill>
                  <a:srgbClr val="C00000"/>
                </a:solidFill>
              </a:rPr>
              <a:t> </a:t>
            </a:r>
            <a:r>
              <a:rPr lang="tr-TR" dirty="0" err="1" smtClean="0">
                <a:solidFill>
                  <a:srgbClr val="C00000"/>
                </a:solidFill>
              </a:rPr>
              <a:t>Demiraslan</a:t>
            </a:r>
            <a:r>
              <a:rPr lang="tr-TR" dirty="0" smtClean="0">
                <a:solidFill>
                  <a:srgbClr val="C00000"/>
                </a:solidFill>
              </a:rPr>
              <a:t> H.  </a:t>
            </a:r>
            <a:r>
              <a:rPr lang="tr-TR" dirty="0" err="1" smtClean="0">
                <a:solidFill>
                  <a:srgbClr val="C00000"/>
                </a:solidFill>
              </a:rPr>
              <a:t>Health</a:t>
            </a:r>
            <a:r>
              <a:rPr lang="tr-TR" dirty="0" smtClean="0">
                <a:solidFill>
                  <a:srgbClr val="C00000"/>
                </a:solidFill>
              </a:rPr>
              <a:t> </a:t>
            </a:r>
            <a:r>
              <a:rPr lang="tr-TR" dirty="0" err="1" smtClean="0">
                <a:solidFill>
                  <a:srgbClr val="C00000"/>
                </a:solidFill>
              </a:rPr>
              <a:t>Security</a:t>
            </a:r>
            <a:r>
              <a:rPr lang="tr-TR" dirty="0" smtClean="0">
                <a:solidFill>
                  <a:srgbClr val="C00000"/>
                </a:solidFill>
              </a:rPr>
              <a:t> 2016; 14: 220-5.</a:t>
            </a:r>
          </a:p>
        </p:txBody>
      </p:sp>
      <p:sp>
        <p:nvSpPr>
          <p:cNvPr id="6" name="5 Slayt Numarası Yer Tutucusu"/>
          <p:cNvSpPr>
            <a:spLocks noGrp="1"/>
          </p:cNvSpPr>
          <p:nvPr>
            <p:ph type="sldNum" sz="quarter" idx="12"/>
          </p:nvPr>
        </p:nvSpPr>
        <p:spPr/>
        <p:txBody>
          <a:bodyPr/>
          <a:lstStyle/>
          <a:p>
            <a:fld id="{B1DEFA8C-F947-479F-BE07-76B6B3F80BF1}" type="slidenum">
              <a:rPr lang="tr-TR" smtClean="0"/>
              <a:pPr/>
              <a:t>30</a:t>
            </a:fld>
            <a:endParaRPr lang="tr-TR"/>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3" name="Line 4"/>
          <p:cNvSpPr>
            <a:spLocks noChangeShapeType="1"/>
          </p:cNvSpPr>
          <p:nvPr/>
        </p:nvSpPr>
        <p:spPr bwMode="auto">
          <a:xfrm flipV="1">
            <a:off x="2051050" y="836613"/>
            <a:ext cx="0" cy="4824412"/>
          </a:xfrm>
          <a:prstGeom prst="line">
            <a:avLst/>
          </a:prstGeom>
          <a:noFill/>
          <a:ln w="57150">
            <a:solidFill>
              <a:srgbClr val="FF00FF"/>
            </a:solidFill>
            <a:round/>
            <a:headEnd/>
            <a:tailEnd type="triangle" w="med" len="med"/>
          </a:ln>
        </p:spPr>
        <p:txBody>
          <a:bodyPr/>
          <a:lstStyle/>
          <a:p>
            <a:endParaRPr lang="tr-TR"/>
          </a:p>
        </p:txBody>
      </p:sp>
      <p:sp>
        <p:nvSpPr>
          <p:cNvPr id="51204" name="Line 5"/>
          <p:cNvSpPr>
            <a:spLocks noChangeShapeType="1"/>
          </p:cNvSpPr>
          <p:nvPr/>
        </p:nvSpPr>
        <p:spPr bwMode="auto">
          <a:xfrm>
            <a:off x="755650" y="5157788"/>
            <a:ext cx="8064500" cy="0"/>
          </a:xfrm>
          <a:prstGeom prst="line">
            <a:avLst/>
          </a:prstGeom>
          <a:noFill/>
          <a:ln w="57150">
            <a:solidFill>
              <a:srgbClr val="FF00FF"/>
            </a:solidFill>
            <a:round/>
            <a:headEnd/>
            <a:tailEnd type="triangle" w="med" len="med"/>
          </a:ln>
        </p:spPr>
        <p:txBody>
          <a:bodyPr/>
          <a:lstStyle/>
          <a:p>
            <a:endParaRPr lang="tr-TR"/>
          </a:p>
        </p:txBody>
      </p:sp>
      <p:sp>
        <p:nvSpPr>
          <p:cNvPr id="51205" name="Freeform 13"/>
          <p:cNvSpPr>
            <a:spLocks/>
          </p:cNvSpPr>
          <p:nvPr/>
        </p:nvSpPr>
        <p:spPr bwMode="auto">
          <a:xfrm>
            <a:off x="762000" y="1524000"/>
            <a:ext cx="3960813" cy="3311525"/>
          </a:xfrm>
          <a:custGeom>
            <a:avLst/>
            <a:gdLst>
              <a:gd name="T0" fmla="*/ 0 w 2495"/>
              <a:gd name="T1" fmla="*/ 2147483647 h 2086"/>
              <a:gd name="T2" fmla="*/ 2147483647 w 2495"/>
              <a:gd name="T3" fmla="*/ 2147483647 h 2086"/>
              <a:gd name="T4" fmla="*/ 2147483647 w 2495"/>
              <a:gd name="T5" fmla="*/ 2147483647 h 2086"/>
              <a:gd name="T6" fmla="*/ 2147483647 w 2495"/>
              <a:gd name="T7" fmla="*/ 2147483647 h 2086"/>
              <a:gd name="T8" fmla="*/ 2147483647 w 2495"/>
              <a:gd name="T9" fmla="*/ 0 h 2086"/>
              <a:gd name="T10" fmla="*/ 0 60000 65536"/>
              <a:gd name="T11" fmla="*/ 0 60000 65536"/>
              <a:gd name="T12" fmla="*/ 0 60000 65536"/>
              <a:gd name="T13" fmla="*/ 0 60000 65536"/>
              <a:gd name="T14" fmla="*/ 0 60000 65536"/>
              <a:gd name="T15" fmla="*/ 0 w 2495"/>
              <a:gd name="T16" fmla="*/ 0 h 2086"/>
              <a:gd name="T17" fmla="*/ 2495 w 2495"/>
              <a:gd name="T18" fmla="*/ 2086 h 2086"/>
            </a:gdLst>
            <a:ahLst/>
            <a:cxnLst>
              <a:cxn ang="T10">
                <a:pos x="T0" y="T1"/>
              </a:cxn>
              <a:cxn ang="T11">
                <a:pos x="T2" y="T3"/>
              </a:cxn>
              <a:cxn ang="T12">
                <a:pos x="T4" y="T5"/>
              </a:cxn>
              <a:cxn ang="T13">
                <a:pos x="T6" y="T7"/>
              </a:cxn>
              <a:cxn ang="T14">
                <a:pos x="T8" y="T9"/>
              </a:cxn>
            </a:cxnLst>
            <a:rect l="T15" t="T16" r="T17" b="T18"/>
            <a:pathLst>
              <a:path w="2495" h="2086">
                <a:moveTo>
                  <a:pt x="0" y="2086"/>
                </a:moveTo>
                <a:cubicBezTo>
                  <a:pt x="635" y="2052"/>
                  <a:pt x="1271" y="2018"/>
                  <a:pt x="1588" y="1950"/>
                </a:cubicBezTo>
                <a:cubicBezTo>
                  <a:pt x="1905" y="1882"/>
                  <a:pt x="1799" y="1920"/>
                  <a:pt x="1905" y="1678"/>
                </a:cubicBezTo>
                <a:cubicBezTo>
                  <a:pt x="2011" y="1436"/>
                  <a:pt x="2125" y="779"/>
                  <a:pt x="2223" y="499"/>
                </a:cubicBezTo>
                <a:cubicBezTo>
                  <a:pt x="2321" y="219"/>
                  <a:pt x="2450" y="83"/>
                  <a:pt x="2495" y="0"/>
                </a:cubicBezTo>
              </a:path>
            </a:pathLst>
          </a:custGeom>
          <a:noFill/>
          <a:ln w="57150">
            <a:solidFill>
              <a:srgbClr val="FFFF00"/>
            </a:solidFill>
            <a:round/>
            <a:headEnd/>
            <a:tailEnd/>
          </a:ln>
        </p:spPr>
        <p:txBody>
          <a:bodyPr/>
          <a:lstStyle/>
          <a:p>
            <a:endParaRPr lang="tr-TR"/>
          </a:p>
        </p:txBody>
      </p:sp>
      <p:sp>
        <p:nvSpPr>
          <p:cNvPr id="51206" name="Freeform 15"/>
          <p:cNvSpPr>
            <a:spLocks/>
          </p:cNvSpPr>
          <p:nvPr/>
        </p:nvSpPr>
        <p:spPr bwMode="auto">
          <a:xfrm>
            <a:off x="2771775" y="3284538"/>
            <a:ext cx="1871663" cy="1800225"/>
          </a:xfrm>
          <a:custGeom>
            <a:avLst/>
            <a:gdLst>
              <a:gd name="T0" fmla="*/ 0 w 1179"/>
              <a:gd name="T1" fmla="*/ 2147483647 h 1134"/>
              <a:gd name="T2" fmla="*/ 2147483647 w 1179"/>
              <a:gd name="T3" fmla="*/ 2147483647 h 1134"/>
              <a:gd name="T4" fmla="*/ 2147483647 w 1179"/>
              <a:gd name="T5" fmla="*/ 2147483647 h 1134"/>
              <a:gd name="T6" fmla="*/ 2147483647 w 1179"/>
              <a:gd name="T7" fmla="*/ 2147483647 h 1134"/>
              <a:gd name="T8" fmla="*/ 2147483647 w 1179"/>
              <a:gd name="T9" fmla="*/ 0 h 1134"/>
              <a:gd name="T10" fmla="*/ 0 60000 65536"/>
              <a:gd name="T11" fmla="*/ 0 60000 65536"/>
              <a:gd name="T12" fmla="*/ 0 60000 65536"/>
              <a:gd name="T13" fmla="*/ 0 60000 65536"/>
              <a:gd name="T14" fmla="*/ 0 60000 65536"/>
              <a:gd name="T15" fmla="*/ 0 w 1179"/>
              <a:gd name="T16" fmla="*/ 0 h 1134"/>
              <a:gd name="T17" fmla="*/ 1179 w 1179"/>
              <a:gd name="T18" fmla="*/ 1134 h 1134"/>
            </a:gdLst>
            <a:ahLst/>
            <a:cxnLst>
              <a:cxn ang="T10">
                <a:pos x="T0" y="T1"/>
              </a:cxn>
              <a:cxn ang="T11">
                <a:pos x="T2" y="T3"/>
              </a:cxn>
              <a:cxn ang="T12">
                <a:pos x="T4" y="T5"/>
              </a:cxn>
              <a:cxn ang="T13">
                <a:pos x="T6" y="T7"/>
              </a:cxn>
              <a:cxn ang="T14">
                <a:pos x="T8" y="T9"/>
              </a:cxn>
            </a:cxnLst>
            <a:rect l="T15" t="T16" r="T17" b="T18"/>
            <a:pathLst>
              <a:path w="1179" h="1134">
                <a:moveTo>
                  <a:pt x="0" y="1134"/>
                </a:moveTo>
                <a:cubicBezTo>
                  <a:pt x="242" y="1115"/>
                  <a:pt x="484" y="1096"/>
                  <a:pt x="635" y="998"/>
                </a:cubicBezTo>
                <a:cubicBezTo>
                  <a:pt x="786" y="900"/>
                  <a:pt x="831" y="689"/>
                  <a:pt x="907" y="545"/>
                </a:cubicBezTo>
                <a:cubicBezTo>
                  <a:pt x="983" y="401"/>
                  <a:pt x="1044" y="227"/>
                  <a:pt x="1089" y="136"/>
                </a:cubicBezTo>
                <a:cubicBezTo>
                  <a:pt x="1134" y="45"/>
                  <a:pt x="1156" y="22"/>
                  <a:pt x="1179" y="0"/>
                </a:cubicBezTo>
              </a:path>
            </a:pathLst>
          </a:custGeom>
          <a:noFill/>
          <a:ln w="57150">
            <a:solidFill>
              <a:srgbClr val="FF0000"/>
            </a:solidFill>
            <a:round/>
            <a:headEnd/>
            <a:tailEnd/>
          </a:ln>
        </p:spPr>
        <p:txBody>
          <a:bodyPr/>
          <a:lstStyle/>
          <a:p>
            <a:endParaRPr lang="tr-TR"/>
          </a:p>
        </p:txBody>
      </p:sp>
      <p:sp>
        <p:nvSpPr>
          <p:cNvPr id="51207" name="Freeform 16"/>
          <p:cNvSpPr>
            <a:spLocks/>
          </p:cNvSpPr>
          <p:nvPr/>
        </p:nvSpPr>
        <p:spPr bwMode="auto">
          <a:xfrm flipH="1">
            <a:off x="4645025" y="3284538"/>
            <a:ext cx="1871663" cy="1800225"/>
          </a:xfrm>
          <a:custGeom>
            <a:avLst/>
            <a:gdLst>
              <a:gd name="T0" fmla="*/ 0 w 1179"/>
              <a:gd name="T1" fmla="*/ 2147483647 h 1134"/>
              <a:gd name="T2" fmla="*/ 2147483647 w 1179"/>
              <a:gd name="T3" fmla="*/ 2147483647 h 1134"/>
              <a:gd name="T4" fmla="*/ 2147483647 w 1179"/>
              <a:gd name="T5" fmla="*/ 2147483647 h 1134"/>
              <a:gd name="T6" fmla="*/ 2147483647 w 1179"/>
              <a:gd name="T7" fmla="*/ 2147483647 h 1134"/>
              <a:gd name="T8" fmla="*/ 2147483647 w 1179"/>
              <a:gd name="T9" fmla="*/ 0 h 1134"/>
              <a:gd name="T10" fmla="*/ 0 60000 65536"/>
              <a:gd name="T11" fmla="*/ 0 60000 65536"/>
              <a:gd name="T12" fmla="*/ 0 60000 65536"/>
              <a:gd name="T13" fmla="*/ 0 60000 65536"/>
              <a:gd name="T14" fmla="*/ 0 60000 65536"/>
              <a:gd name="T15" fmla="*/ 0 w 1179"/>
              <a:gd name="T16" fmla="*/ 0 h 1134"/>
              <a:gd name="T17" fmla="*/ 1179 w 1179"/>
              <a:gd name="T18" fmla="*/ 1134 h 1134"/>
            </a:gdLst>
            <a:ahLst/>
            <a:cxnLst>
              <a:cxn ang="T10">
                <a:pos x="T0" y="T1"/>
              </a:cxn>
              <a:cxn ang="T11">
                <a:pos x="T2" y="T3"/>
              </a:cxn>
              <a:cxn ang="T12">
                <a:pos x="T4" y="T5"/>
              </a:cxn>
              <a:cxn ang="T13">
                <a:pos x="T6" y="T7"/>
              </a:cxn>
              <a:cxn ang="T14">
                <a:pos x="T8" y="T9"/>
              </a:cxn>
            </a:cxnLst>
            <a:rect l="T15" t="T16" r="T17" b="T18"/>
            <a:pathLst>
              <a:path w="1179" h="1134">
                <a:moveTo>
                  <a:pt x="0" y="1134"/>
                </a:moveTo>
                <a:cubicBezTo>
                  <a:pt x="242" y="1115"/>
                  <a:pt x="484" y="1096"/>
                  <a:pt x="635" y="998"/>
                </a:cubicBezTo>
                <a:cubicBezTo>
                  <a:pt x="786" y="900"/>
                  <a:pt x="831" y="689"/>
                  <a:pt x="907" y="545"/>
                </a:cubicBezTo>
                <a:cubicBezTo>
                  <a:pt x="983" y="401"/>
                  <a:pt x="1044" y="227"/>
                  <a:pt x="1089" y="136"/>
                </a:cubicBezTo>
                <a:cubicBezTo>
                  <a:pt x="1134" y="45"/>
                  <a:pt x="1156" y="22"/>
                  <a:pt x="1179" y="0"/>
                </a:cubicBezTo>
              </a:path>
            </a:pathLst>
          </a:custGeom>
          <a:noFill/>
          <a:ln w="57150">
            <a:solidFill>
              <a:srgbClr val="FF0000"/>
            </a:solidFill>
            <a:round/>
            <a:headEnd/>
            <a:tailEnd/>
          </a:ln>
        </p:spPr>
        <p:txBody>
          <a:bodyPr/>
          <a:lstStyle/>
          <a:p>
            <a:endParaRPr lang="tr-TR"/>
          </a:p>
        </p:txBody>
      </p:sp>
      <p:sp>
        <p:nvSpPr>
          <p:cNvPr id="51208" name="Freeform 17"/>
          <p:cNvSpPr>
            <a:spLocks/>
          </p:cNvSpPr>
          <p:nvPr/>
        </p:nvSpPr>
        <p:spPr bwMode="auto">
          <a:xfrm flipH="1">
            <a:off x="4714875" y="1557338"/>
            <a:ext cx="3960813" cy="3311525"/>
          </a:xfrm>
          <a:custGeom>
            <a:avLst/>
            <a:gdLst>
              <a:gd name="T0" fmla="*/ 0 w 2495"/>
              <a:gd name="T1" fmla="*/ 2147483647 h 2086"/>
              <a:gd name="T2" fmla="*/ 2147483647 w 2495"/>
              <a:gd name="T3" fmla="*/ 2147483647 h 2086"/>
              <a:gd name="T4" fmla="*/ 2147483647 w 2495"/>
              <a:gd name="T5" fmla="*/ 2147483647 h 2086"/>
              <a:gd name="T6" fmla="*/ 2147483647 w 2495"/>
              <a:gd name="T7" fmla="*/ 2147483647 h 2086"/>
              <a:gd name="T8" fmla="*/ 2147483647 w 2495"/>
              <a:gd name="T9" fmla="*/ 0 h 2086"/>
              <a:gd name="T10" fmla="*/ 0 60000 65536"/>
              <a:gd name="T11" fmla="*/ 0 60000 65536"/>
              <a:gd name="T12" fmla="*/ 0 60000 65536"/>
              <a:gd name="T13" fmla="*/ 0 60000 65536"/>
              <a:gd name="T14" fmla="*/ 0 60000 65536"/>
              <a:gd name="T15" fmla="*/ 0 w 2495"/>
              <a:gd name="T16" fmla="*/ 0 h 2086"/>
              <a:gd name="T17" fmla="*/ 2495 w 2495"/>
              <a:gd name="T18" fmla="*/ 2086 h 2086"/>
            </a:gdLst>
            <a:ahLst/>
            <a:cxnLst>
              <a:cxn ang="T10">
                <a:pos x="T0" y="T1"/>
              </a:cxn>
              <a:cxn ang="T11">
                <a:pos x="T2" y="T3"/>
              </a:cxn>
              <a:cxn ang="T12">
                <a:pos x="T4" y="T5"/>
              </a:cxn>
              <a:cxn ang="T13">
                <a:pos x="T6" y="T7"/>
              </a:cxn>
              <a:cxn ang="T14">
                <a:pos x="T8" y="T9"/>
              </a:cxn>
            </a:cxnLst>
            <a:rect l="T15" t="T16" r="T17" b="T18"/>
            <a:pathLst>
              <a:path w="2495" h="2086">
                <a:moveTo>
                  <a:pt x="0" y="2086"/>
                </a:moveTo>
                <a:cubicBezTo>
                  <a:pt x="635" y="2052"/>
                  <a:pt x="1271" y="2018"/>
                  <a:pt x="1588" y="1950"/>
                </a:cubicBezTo>
                <a:cubicBezTo>
                  <a:pt x="1905" y="1882"/>
                  <a:pt x="1799" y="1920"/>
                  <a:pt x="1905" y="1678"/>
                </a:cubicBezTo>
                <a:cubicBezTo>
                  <a:pt x="2011" y="1436"/>
                  <a:pt x="2125" y="779"/>
                  <a:pt x="2223" y="499"/>
                </a:cubicBezTo>
                <a:cubicBezTo>
                  <a:pt x="2321" y="219"/>
                  <a:pt x="2450" y="83"/>
                  <a:pt x="2495" y="0"/>
                </a:cubicBezTo>
              </a:path>
            </a:pathLst>
          </a:custGeom>
          <a:noFill/>
          <a:ln w="57150">
            <a:solidFill>
              <a:srgbClr val="FFFF00"/>
            </a:solidFill>
            <a:round/>
            <a:headEnd/>
            <a:tailEnd/>
          </a:ln>
        </p:spPr>
        <p:txBody>
          <a:bodyPr/>
          <a:lstStyle/>
          <a:p>
            <a:endParaRPr lang="tr-TR"/>
          </a:p>
        </p:txBody>
      </p:sp>
      <p:sp>
        <p:nvSpPr>
          <p:cNvPr id="51209" name="Text Box 18"/>
          <p:cNvSpPr txBox="1">
            <a:spLocks noChangeArrowheads="1"/>
          </p:cNvSpPr>
          <p:nvPr/>
        </p:nvSpPr>
        <p:spPr bwMode="auto">
          <a:xfrm>
            <a:off x="2124075" y="908050"/>
            <a:ext cx="1368425" cy="336550"/>
          </a:xfrm>
          <a:prstGeom prst="rect">
            <a:avLst/>
          </a:prstGeom>
          <a:noFill/>
          <a:ln w="9525">
            <a:noFill/>
            <a:miter lim="800000"/>
            <a:headEnd/>
            <a:tailEnd/>
          </a:ln>
        </p:spPr>
        <p:txBody>
          <a:bodyPr>
            <a:spAutoFit/>
          </a:bodyPr>
          <a:lstStyle/>
          <a:p>
            <a:pPr>
              <a:spcBef>
                <a:spcPct val="50000"/>
              </a:spcBef>
            </a:pPr>
            <a:r>
              <a:rPr lang="tr-TR">
                <a:solidFill>
                  <a:srgbClr val="FF00FF"/>
                </a:solidFill>
              </a:rPr>
              <a:t>OLGULAR</a:t>
            </a:r>
          </a:p>
        </p:txBody>
      </p:sp>
      <p:sp>
        <p:nvSpPr>
          <p:cNvPr id="51210" name="Text Box 19"/>
          <p:cNvSpPr txBox="1">
            <a:spLocks noChangeArrowheads="1"/>
          </p:cNvSpPr>
          <p:nvPr/>
        </p:nvSpPr>
        <p:spPr bwMode="auto">
          <a:xfrm>
            <a:off x="7813675" y="5229225"/>
            <a:ext cx="1079500" cy="336550"/>
          </a:xfrm>
          <a:prstGeom prst="rect">
            <a:avLst/>
          </a:prstGeom>
          <a:noFill/>
          <a:ln w="9525">
            <a:noFill/>
            <a:miter lim="800000"/>
            <a:headEnd/>
            <a:tailEnd/>
          </a:ln>
        </p:spPr>
        <p:txBody>
          <a:bodyPr>
            <a:spAutoFit/>
          </a:bodyPr>
          <a:lstStyle/>
          <a:p>
            <a:pPr algn="r">
              <a:spcBef>
                <a:spcPct val="50000"/>
              </a:spcBef>
            </a:pPr>
            <a:r>
              <a:rPr lang="tr-TR" dirty="0">
                <a:solidFill>
                  <a:srgbClr val="FF00FF"/>
                </a:solidFill>
              </a:rPr>
              <a:t>ZAMAN</a:t>
            </a:r>
          </a:p>
        </p:txBody>
      </p:sp>
      <p:sp>
        <p:nvSpPr>
          <p:cNvPr id="51211" name="Text Box 20"/>
          <p:cNvSpPr txBox="1">
            <a:spLocks noChangeArrowheads="1"/>
          </p:cNvSpPr>
          <p:nvPr/>
        </p:nvSpPr>
        <p:spPr bwMode="auto">
          <a:xfrm>
            <a:off x="5651500" y="1474788"/>
            <a:ext cx="2089150" cy="701675"/>
          </a:xfrm>
          <a:prstGeom prst="rect">
            <a:avLst/>
          </a:prstGeom>
          <a:noFill/>
          <a:ln w="9525">
            <a:noFill/>
            <a:miter lim="800000"/>
            <a:headEnd/>
            <a:tailEnd/>
          </a:ln>
        </p:spPr>
        <p:txBody>
          <a:bodyPr>
            <a:spAutoFit/>
          </a:bodyPr>
          <a:lstStyle/>
          <a:p>
            <a:pPr>
              <a:spcBef>
                <a:spcPct val="50000"/>
              </a:spcBef>
            </a:pPr>
            <a:r>
              <a:rPr lang="tr-TR" sz="2000">
                <a:solidFill>
                  <a:srgbClr val="006600"/>
                </a:solidFill>
              </a:rPr>
              <a:t>Korku ve panik epidemisi</a:t>
            </a:r>
          </a:p>
        </p:txBody>
      </p:sp>
      <p:sp>
        <p:nvSpPr>
          <p:cNvPr id="51212" name="Text Box 21"/>
          <p:cNvSpPr txBox="1">
            <a:spLocks noChangeArrowheads="1"/>
          </p:cNvSpPr>
          <p:nvPr/>
        </p:nvSpPr>
        <p:spPr bwMode="auto">
          <a:xfrm>
            <a:off x="5651500" y="2798763"/>
            <a:ext cx="2665413" cy="701675"/>
          </a:xfrm>
          <a:prstGeom prst="rect">
            <a:avLst/>
          </a:prstGeom>
          <a:noFill/>
          <a:ln w="9525">
            <a:noFill/>
            <a:miter lim="800000"/>
            <a:headEnd/>
            <a:tailEnd/>
          </a:ln>
        </p:spPr>
        <p:txBody>
          <a:bodyPr>
            <a:spAutoFit/>
          </a:bodyPr>
          <a:lstStyle/>
          <a:p>
            <a:pPr>
              <a:spcBef>
                <a:spcPct val="50000"/>
              </a:spcBef>
            </a:pPr>
            <a:r>
              <a:rPr lang="tr-TR" sz="2000" dirty="0" err="1">
                <a:solidFill>
                  <a:srgbClr val="FF0000"/>
                </a:solidFill>
              </a:rPr>
              <a:t>Enfeksiyöz</a:t>
            </a:r>
            <a:r>
              <a:rPr lang="tr-TR" sz="2000" dirty="0">
                <a:solidFill>
                  <a:srgbClr val="FF0000"/>
                </a:solidFill>
              </a:rPr>
              <a:t> hastalık epidemisi</a:t>
            </a:r>
          </a:p>
        </p:txBody>
      </p:sp>
      <p:sp>
        <p:nvSpPr>
          <p:cNvPr id="51213" name="Line 22"/>
          <p:cNvSpPr>
            <a:spLocks noChangeShapeType="1"/>
          </p:cNvSpPr>
          <p:nvPr/>
        </p:nvSpPr>
        <p:spPr bwMode="auto">
          <a:xfrm flipV="1">
            <a:off x="4859338" y="3068638"/>
            <a:ext cx="792162" cy="576262"/>
          </a:xfrm>
          <a:prstGeom prst="line">
            <a:avLst/>
          </a:prstGeom>
          <a:noFill/>
          <a:ln w="28575">
            <a:solidFill>
              <a:srgbClr val="FF0000"/>
            </a:solidFill>
            <a:round/>
            <a:headEnd/>
            <a:tailEnd/>
          </a:ln>
        </p:spPr>
        <p:txBody>
          <a:bodyPr/>
          <a:lstStyle/>
          <a:p>
            <a:endParaRPr lang="tr-TR"/>
          </a:p>
        </p:txBody>
      </p:sp>
      <p:sp>
        <p:nvSpPr>
          <p:cNvPr id="51214" name="Line 23"/>
          <p:cNvSpPr>
            <a:spLocks noChangeShapeType="1"/>
          </p:cNvSpPr>
          <p:nvPr/>
        </p:nvSpPr>
        <p:spPr bwMode="auto">
          <a:xfrm flipV="1">
            <a:off x="5076825" y="1773238"/>
            <a:ext cx="503238" cy="287337"/>
          </a:xfrm>
          <a:prstGeom prst="line">
            <a:avLst/>
          </a:prstGeom>
          <a:noFill/>
          <a:ln w="28575">
            <a:solidFill>
              <a:srgbClr val="006600"/>
            </a:solidFill>
            <a:round/>
            <a:headEnd/>
            <a:tailEnd/>
          </a:ln>
        </p:spPr>
        <p:txBody>
          <a:bodyPr/>
          <a:lstStyle/>
          <a:p>
            <a:endParaRPr lang="tr-TR"/>
          </a:p>
        </p:txBody>
      </p:sp>
      <p:sp>
        <p:nvSpPr>
          <p:cNvPr id="51215" name="Text Box 24"/>
          <p:cNvSpPr txBox="1">
            <a:spLocks noChangeArrowheads="1"/>
          </p:cNvSpPr>
          <p:nvPr/>
        </p:nvSpPr>
        <p:spPr bwMode="auto">
          <a:xfrm>
            <a:off x="755650" y="5224463"/>
            <a:ext cx="1223963" cy="641350"/>
          </a:xfrm>
          <a:prstGeom prst="rect">
            <a:avLst/>
          </a:prstGeom>
          <a:noFill/>
          <a:ln w="9525">
            <a:noFill/>
            <a:miter lim="800000"/>
            <a:headEnd/>
            <a:tailEnd/>
          </a:ln>
        </p:spPr>
        <p:txBody>
          <a:bodyPr>
            <a:spAutoFit/>
          </a:bodyPr>
          <a:lstStyle/>
          <a:p>
            <a:pPr algn="ctr">
              <a:spcBef>
                <a:spcPct val="50000"/>
              </a:spcBef>
            </a:pPr>
            <a:r>
              <a:rPr lang="tr-TR" dirty="0">
                <a:solidFill>
                  <a:srgbClr val="000066"/>
                </a:solidFill>
              </a:rPr>
              <a:t>ÖNCÜL KORUMA</a:t>
            </a:r>
          </a:p>
        </p:txBody>
      </p:sp>
      <p:sp>
        <p:nvSpPr>
          <p:cNvPr id="51216" name="Text Box 25"/>
          <p:cNvSpPr txBox="1">
            <a:spLocks noChangeArrowheads="1"/>
          </p:cNvSpPr>
          <p:nvPr/>
        </p:nvSpPr>
        <p:spPr bwMode="auto">
          <a:xfrm>
            <a:off x="2124075" y="5229225"/>
            <a:ext cx="1223963" cy="641350"/>
          </a:xfrm>
          <a:prstGeom prst="rect">
            <a:avLst/>
          </a:prstGeom>
          <a:noFill/>
          <a:ln w="9525">
            <a:noFill/>
            <a:miter lim="800000"/>
            <a:headEnd/>
            <a:tailEnd/>
          </a:ln>
        </p:spPr>
        <p:txBody>
          <a:bodyPr>
            <a:spAutoFit/>
          </a:bodyPr>
          <a:lstStyle/>
          <a:p>
            <a:pPr algn="ctr">
              <a:spcBef>
                <a:spcPct val="50000"/>
              </a:spcBef>
            </a:pPr>
            <a:r>
              <a:rPr lang="tr-TR">
                <a:solidFill>
                  <a:srgbClr val="000066"/>
                </a:solidFill>
              </a:rPr>
              <a:t>PRİMER KORUMA</a:t>
            </a:r>
          </a:p>
        </p:txBody>
      </p:sp>
      <p:sp>
        <p:nvSpPr>
          <p:cNvPr id="51217" name="Text Box 26"/>
          <p:cNvSpPr txBox="1">
            <a:spLocks noChangeArrowheads="1"/>
          </p:cNvSpPr>
          <p:nvPr/>
        </p:nvSpPr>
        <p:spPr bwMode="auto">
          <a:xfrm>
            <a:off x="3924300" y="5229225"/>
            <a:ext cx="1562100" cy="641350"/>
          </a:xfrm>
          <a:prstGeom prst="rect">
            <a:avLst/>
          </a:prstGeom>
          <a:noFill/>
          <a:ln w="9525">
            <a:noFill/>
            <a:miter lim="800000"/>
            <a:headEnd/>
            <a:tailEnd/>
          </a:ln>
        </p:spPr>
        <p:txBody>
          <a:bodyPr>
            <a:spAutoFit/>
          </a:bodyPr>
          <a:lstStyle/>
          <a:p>
            <a:pPr algn="ctr">
              <a:spcBef>
                <a:spcPct val="50000"/>
              </a:spcBef>
            </a:pPr>
            <a:r>
              <a:rPr lang="tr-TR">
                <a:solidFill>
                  <a:srgbClr val="000066"/>
                </a:solidFill>
              </a:rPr>
              <a:t>SEKONDER KORUMA</a:t>
            </a:r>
          </a:p>
        </p:txBody>
      </p:sp>
      <p:sp>
        <p:nvSpPr>
          <p:cNvPr id="51218" name="Text Box 27"/>
          <p:cNvSpPr txBox="1">
            <a:spLocks noChangeArrowheads="1"/>
          </p:cNvSpPr>
          <p:nvPr/>
        </p:nvSpPr>
        <p:spPr bwMode="auto">
          <a:xfrm>
            <a:off x="5795963" y="5229225"/>
            <a:ext cx="1368425" cy="641350"/>
          </a:xfrm>
          <a:prstGeom prst="rect">
            <a:avLst/>
          </a:prstGeom>
          <a:noFill/>
          <a:ln w="9525">
            <a:noFill/>
            <a:miter lim="800000"/>
            <a:headEnd/>
            <a:tailEnd/>
          </a:ln>
        </p:spPr>
        <p:txBody>
          <a:bodyPr>
            <a:spAutoFit/>
          </a:bodyPr>
          <a:lstStyle/>
          <a:p>
            <a:pPr algn="ctr">
              <a:spcBef>
                <a:spcPct val="50000"/>
              </a:spcBef>
            </a:pPr>
            <a:r>
              <a:rPr lang="tr-TR">
                <a:solidFill>
                  <a:srgbClr val="000066"/>
                </a:solidFill>
              </a:rPr>
              <a:t>TERSİYER KORUMA</a:t>
            </a:r>
          </a:p>
        </p:txBody>
      </p:sp>
      <p:sp>
        <p:nvSpPr>
          <p:cNvPr id="51219" name="Text Box 19"/>
          <p:cNvSpPr txBox="1">
            <a:spLocks noChangeArrowheads="1"/>
          </p:cNvSpPr>
          <p:nvPr/>
        </p:nvSpPr>
        <p:spPr bwMode="auto">
          <a:xfrm>
            <a:off x="2286000" y="6172200"/>
            <a:ext cx="4419600" cy="366713"/>
          </a:xfrm>
          <a:prstGeom prst="rect">
            <a:avLst/>
          </a:prstGeom>
          <a:noFill/>
          <a:ln w="9525">
            <a:noFill/>
            <a:miter lim="800000"/>
            <a:headEnd/>
            <a:tailEnd/>
          </a:ln>
        </p:spPr>
        <p:txBody>
          <a:bodyPr>
            <a:spAutoFit/>
          </a:bodyPr>
          <a:lstStyle/>
          <a:p>
            <a:pPr>
              <a:spcBef>
                <a:spcPct val="50000"/>
              </a:spcBef>
            </a:pPr>
            <a:r>
              <a:rPr lang="tr-TR" dirty="0">
                <a:solidFill>
                  <a:srgbClr val="CC0000"/>
                </a:solidFill>
                <a:latin typeface="Times New Roman" pitchFamily="18" charset="0"/>
                <a:cs typeface="Times New Roman" pitchFamily="18" charset="0"/>
              </a:rPr>
              <a:t>BİYOTERÖR EYLEMİ  EVRELERİ</a:t>
            </a:r>
          </a:p>
        </p:txBody>
      </p:sp>
      <p:sp>
        <p:nvSpPr>
          <p:cNvPr id="21" name="20 Slayt Numarası Yer Tutucusu"/>
          <p:cNvSpPr>
            <a:spLocks noGrp="1"/>
          </p:cNvSpPr>
          <p:nvPr>
            <p:ph type="sldNum" sz="quarter" idx="12"/>
          </p:nvPr>
        </p:nvSpPr>
        <p:spPr/>
        <p:txBody>
          <a:bodyPr/>
          <a:lstStyle/>
          <a:p>
            <a:fld id="{B1DEFA8C-F947-479F-BE07-76B6B3F80BF1}" type="slidenum">
              <a:rPr lang="tr-TR" smtClean="0"/>
              <a:pPr/>
              <a:t>31</a:t>
            </a:fld>
            <a:endParaRPr lang="tr-TR"/>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67544" y="188640"/>
            <a:ext cx="8229600" cy="1143000"/>
          </a:xfrm>
        </p:spPr>
        <p:txBody>
          <a:bodyPr>
            <a:normAutofit/>
          </a:bodyPr>
          <a:lstStyle/>
          <a:p>
            <a:pPr algn="l"/>
            <a:r>
              <a:rPr lang="tr-TR" sz="2400" dirty="0" smtClean="0">
                <a:solidFill>
                  <a:srgbClr val="FF0000"/>
                </a:solidFill>
                <a:latin typeface="Times New Roman" pitchFamily="18" charset="0"/>
                <a:cs typeface="Times New Roman" pitchFamily="18" charset="0"/>
              </a:rPr>
              <a:t>GEÇMİŞ TERÖR EYLEMLERİNDEN DERS ALINDIĞINDA</a:t>
            </a:r>
            <a:r>
              <a:rPr lang="tr-TR" sz="2800" dirty="0" smtClean="0">
                <a:solidFill>
                  <a:srgbClr val="FF0000"/>
                </a:solidFill>
                <a:latin typeface="Times New Roman" pitchFamily="18" charset="0"/>
                <a:cs typeface="Times New Roman" pitchFamily="18" charset="0"/>
              </a:rPr>
              <a:t>;</a:t>
            </a:r>
            <a:br>
              <a:rPr lang="tr-TR" sz="2800" dirty="0" smtClean="0">
                <a:solidFill>
                  <a:srgbClr val="FF0000"/>
                </a:solidFill>
                <a:latin typeface="Times New Roman" pitchFamily="18" charset="0"/>
                <a:cs typeface="Times New Roman" pitchFamily="18" charset="0"/>
              </a:rPr>
            </a:br>
            <a:r>
              <a:rPr lang="tr-TR" sz="2800" dirty="0" smtClean="0">
                <a:solidFill>
                  <a:srgbClr val="FF0000"/>
                </a:solidFill>
                <a:latin typeface="Times New Roman" pitchFamily="18" charset="0"/>
                <a:cs typeface="Times New Roman" pitchFamily="18" charset="0"/>
              </a:rPr>
              <a:t>EYLEM İÇİN POTANSİYEL HEDEFLER</a:t>
            </a:r>
            <a:endParaRPr lang="tr-TR" sz="2800" dirty="0">
              <a:solidFill>
                <a:srgbClr val="FF0000"/>
              </a:solidFill>
              <a:latin typeface="Times New Roman" pitchFamily="18" charset="0"/>
              <a:cs typeface="Times New Roman" pitchFamily="18" charset="0"/>
            </a:endParaRPr>
          </a:p>
        </p:txBody>
      </p:sp>
      <p:sp>
        <p:nvSpPr>
          <p:cNvPr id="3" name="2 İçerik Yer Tutucusu"/>
          <p:cNvSpPr>
            <a:spLocks noGrp="1"/>
          </p:cNvSpPr>
          <p:nvPr>
            <p:ph idx="1"/>
          </p:nvPr>
        </p:nvSpPr>
        <p:spPr>
          <a:xfrm>
            <a:off x="457200" y="1412776"/>
            <a:ext cx="8229600" cy="5112568"/>
          </a:xfrm>
        </p:spPr>
        <p:txBody>
          <a:bodyPr>
            <a:normAutofit fontScale="70000" lnSpcReduction="20000"/>
          </a:bodyPr>
          <a:lstStyle/>
          <a:p>
            <a:r>
              <a:rPr lang="tr-TR" dirty="0" smtClean="0">
                <a:solidFill>
                  <a:srgbClr val="002060"/>
                </a:solidFill>
                <a:latin typeface="Times New Roman" pitchFamily="18" charset="0"/>
                <a:cs typeface="Times New Roman" pitchFamily="18" charset="0"/>
              </a:rPr>
              <a:t>Önemli devlet kurumları;  </a:t>
            </a:r>
          </a:p>
          <a:p>
            <a:pPr lvl="1"/>
            <a:r>
              <a:rPr lang="tr-TR" dirty="0" smtClean="0">
                <a:solidFill>
                  <a:srgbClr val="002060"/>
                </a:solidFill>
                <a:latin typeface="Times New Roman" pitchFamily="18" charset="0"/>
                <a:cs typeface="Times New Roman" pitchFamily="18" charset="0"/>
              </a:rPr>
              <a:t>Meclis  </a:t>
            </a:r>
          </a:p>
          <a:p>
            <a:pPr lvl="1"/>
            <a:r>
              <a:rPr lang="tr-TR" dirty="0" smtClean="0">
                <a:solidFill>
                  <a:srgbClr val="002060"/>
                </a:solidFill>
                <a:latin typeface="Times New Roman" pitchFamily="18" charset="0"/>
                <a:cs typeface="Times New Roman" pitchFamily="18" charset="0"/>
              </a:rPr>
              <a:t>Devlet yönetim binaları</a:t>
            </a:r>
          </a:p>
          <a:p>
            <a:pPr lvl="1"/>
            <a:r>
              <a:rPr lang="tr-TR" dirty="0" smtClean="0">
                <a:solidFill>
                  <a:srgbClr val="002060"/>
                </a:solidFill>
                <a:latin typeface="Times New Roman" pitchFamily="18" charset="0"/>
                <a:cs typeface="Times New Roman" pitchFamily="18" charset="0"/>
              </a:rPr>
              <a:t>Güvenlik güçleri binaları</a:t>
            </a:r>
          </a:p>
          <a:p>
            <a:r>
              <a:rPr lang="tr-TR" dirty="0" smtClean="0">
                <a:solidFill>
                  <a:srgbClr val="002060"/>
                </a:solidFill>
                <a:latin typeface="Times New Roman" pitchFamily="18" charset="0"/>
                <a:cs typeface="Times New Roman" pitchFamily="18" charset="0"/>
              </a:rPr>
              <a:t> Basın Kuruluşları binaları</a:t>
            </a:r>
          </a:p>
          <a:p>
            <a:r>
              <a:rPr lang="tr-TR" dirty="0" smtClean="0">
                <a:solidFill>
                  <a:srgbClr val="002060"/>
                </a:solidFill>
                <a:latin typeface="Times New Roman" pitchFamily="18" charset="0"/>
                <a:cs typeface="Times New Roman" pitchFamily="18" charset="0"/>
              </a:rPr>
              <a:t>Halkın toplu bulunduğu yerler </a:t>
            </a:r>
          </a:p>
          <a:p>
            <a:pPr lvl="1"/>
            <a:r>
              <a:rPr lang="tr-TR" dirty="0" smtClean="0">
                <a:solidFill>
                  <a:srgbClr val="002060"/>
                </a:solidFill>
                <a:latin typeface="Times New Roman" pitchFamily="18" charset="0"/>
                <a:cs typeface="Times New Roman" pitchFamily="18" charset="0"/>
              </a:rPr>
              <a:t>Stadyumlar </a:t>
            </a:r>
          </a:p>
          <a:p>
            <a:pPr lvl="1"/>
            <a:r>
              <a:rPr lang="tr-TR" dirty="0" smtClean="0">
                <a:solidFill>
                  <a:srgbClr val="002060"/>
                </a:solidFill>
                <a:latin typeface="Times New Roman" pitchFamily="18" charset="0"/>
                <a:cs typeface="Times New Roman" pitchFamily="18" charset="0"/>
              </a:rPr>
              <a:t>Hava alanları, metro istasyonları, ota gar, tren garı </a:t>
            </a:r>
          </a:p>
          <a:p>
            <a:pPr lvl="1"/>
            <a:r>
              <a:rPr lang="tr-TR" dirty="0" smtClean="0">
                <a:solidFill>
                  <a:srgbClr val="002060"/>
                </a:solidFill>
                <a:latin typeface="Times New Roman" pitchFamily="18" charset="0"/>
                <a:cs typeface="Times New Roman" pitchFamily="18" charset="0"/>
              </a:rPr>
              <a:t>Alış-veriş merkezleri </a:t>
            </a:r>
          </a:p>
          <a:p>
            <a:pPr lvl="1"/>
            <a:r>
              <a:rPr lang="tr-TR" dirty="0" smtClean="0">
                <a:solidFill>
                  <a:srgbClr val="002060"/>
                </a:solidFill>
                <a:latin typeface="Times New Roman" pitchFamily="18" charset="0"/>
                <a:cs typeface="Times New Roman" pitchFamily="18" charset="0"/>
              </a:rPr>
              <a:t>Diğer (ibadethaneler, sinema veya tiyatro salonları gibi)</a:t>
            </a:r>
          </a:p>
          <a:p>
            <a:r>
              <a:rPr lang="tr-TR" dirty="0" smtClean="0">
                <a:solidFill>
                  <a:srgbClr val="002060"/>
                </a:solidFill>
                <a:latin typeface="Times New Roman" pitchFamily="18" charset="0"/>
                <a:cs typeface="Times New Roman" pitchFamily="18" charset="0"/>
              </a:rPr>
              <a:t>Endüstriyel gıda üretim ve paketleme tesisleri </a:t>
            </a:r>
          </a:p>
          <a:p>
            <a:r>
              <a:rPr lang="tr-TR" dirty="0" smtClean="0">
                <a:solidFill>
                  <a:srgbClr val="002060"/>
                </a:solidFill>
                <a:latin typeface="Times New Roman" pitchFamily="18" charset="0"/>
                <a:cs typeface="Times New Roman" pitchFamily="18" charset="0"/>
              </a:rPr>
              <a:t>Gıda depolama ve dağıtım zincirleri</a:t>
            </a:r>
          </a:p>
          <a:p>
            <a:r>
              <a:rPr lang="tr-TR" dirty="0" smtClean="0">
                <a:solidFill>
                  <a:srgbClr val="002060"/>
                </a:solidFill>
                <a:latin typeface="Times New Roman" pitchFamily="18" charset="0"/>
                <a:cs typeface="Times New Roman" pitchFamily="18" charset="0"/>
              </a:rPr>
              <a:t>Büyük hayvan çiftlikleri</a:t>
            </a:r>
          </a:p>
          <a:p>
            <a:r>
              <a:rPr lang="tr-TR" dirty="0" smtClean="0">
                <a:solidFill>
                  <a:srgbClr val="002060"/>
                </a:solidFill>
                <a:latin typeface="Times New Roman" pitchFamily="18" charset="0"/>
                <a:cs typeface="Times New Roman" pitchFamily="18" charset="0"/>
              </a:rPr>
              <a:t>Hayvan yemleri üretim merkezi, depolama ve dağıtım zincirleri</a:t>
            </a:r>
          </a:p>
        </p:txBody>
      </p:sp>
      <p:sp>
        <p:nvSpPr>
          <p:cNvPr id="5" name="4 Slayt Numarası Yer Tutucusu"/>
          <p:cNvSpPr>
            <a:spLocks noGrp="1"/>
          </p:cNvSpPr>
          <p:nvPr>
            <p:ph type="sldNum" sz="quarter" idx="12"/>
          </p:nvPr>
        </p:nvSpPr>
        <p:spPr/>
        <p:txBody>
          <a:bodyPr/>
          <a:lstStyle/>
          <a:p>
            <a:fld id="{B1DEFA8C-F947-479F-BE07-76B6B3F80BF1}" type="slidenum">
              <a:rPr lang="tr-TR" smtClean="0"/>
              <a:pPr/>
              <a:t>32</a:t>
            </a:fld>
            <a:endParaRPr lang="tr-TR"/>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179512" y="0"/>
            <a:ext cx="8964488" cy="922114"/>
          </a:xfrm>
        </p:spPr>
        <p:txBody>
          <a:bodyPr>
            <a:noAutofit/>
          </a:bodyPr>
          <a:lstStyle/>
          <a:p>
            <a:pPr algn="l"/>
            <a:r>
              <a:rPr lang="tr-TR" sz="3200" dirty="0" smtClean="0">
                <a:solidFill>
                  <a:srgbClr val="FF0000"/>
                </a:solidFill>
                <a:latin typeface="Times New Roman" pitchFamily="18" charset="0"/>
                <a:cs typeface="Times New Roman" pitchFamily="18" charset="0"/>
              </a:rPr>
              <a:t>BİYOTERÖR </a:t>
            </a:r>
            <a:br>
              <a:rPr lang="tr-TR" sz="3200" dirty="0" smtClean="0">
                <a:solidFill>
                  <a:srgbClr val="FF0000"/>
                </a:solidFill>
                <a:latin typeface="Times New Roman" pitchFamily="18" charset="0"/>
                <a:cs typeface="Times New Roman" pitchFamily="18" charset="0"/>
              </a:rPr>
            </a:br>
            <a:r>
              <a:rPr lang="tr-TR" sz="2400" dirty="0" smtClean="0">
                <a:solidFill>
                  <a:srgbClr val="FF0000"/>
                </a:solidFill>
                <a:latin typeface="Times New Roman" pitchFamily="18" charset="0"/>
                <a:cs typeface="Times New Roman" pitchFamily="18" charset="0"/>
              </a:rPr>
              <a:t>KARŞI ÖNLEM İÇİN DERS ALINMASI GEREKEN SALGINLAR</a:t>
            </a:r>
            <a:endParaRPr lang="tr-TR" sz="2400" dirty="0">
              <a:solidFill>
                <a:srgbClr val="FF0000"/>
              </a:solidFill>
              <a:latin typeface="Times New Roman" pitchFamily="18" charset="0"/>
              <a:cs typeface="Times New Roman" pitchFamily="18" charset="0"/>
            </a:endParaRPr>
          </a:p>
        </p:txBody>
      </p:sp>
      <p:graphicFrame>
        <p:nvGraphicFramePr>
          <p:cNvPr id="4" name="3 Tablo"/>
          <p:cNvGraphicFramePr>
            <a:graphicFrameLocks noGrp="1"/>
          </p:cNvGraphicFramePr>
          <p:nvPr/>
        </p:nvGraphicFramePr>
        <p:xfrm>
          <a:off x="179512" y="1268760"/>
          <a:ext cx="8784976" cy="5481384"/>
        </p:xfrm>
        <a:graphic>
          <a:graphicData uri="http://schemas.openxmlformats.org/drawingml/2006/table">
            <a:tbl>
              <a:tblPr firstRow="1" bandRow="1">
                <a:tableStyleId>{5C22544A-7EE6-4342-B048-85BDC9FD1C3A}</a:tableStyleId>
              </a:tblPr>
              <a:tblGrid>
                <a:gridCol w="2342660"/>
                <a:gridCol w="6442316"/>
              </a:tblGrid>
              <a:tr h="567063">
                <a:tc gridSpan="2">
                  <a:txBody>
                    <a:bodyPr/>
                    <a:lstStyle/>
                    <a:p>
                      <a:r>
                        <a:rPr lang="tr-TR" sz="2800" dirty="0" smtClean="0">
                          <a:latin typeface="Times New Roman" pitchFamily="18" charset="0"/>
                          <a:cs typeface="Times New Roman" pitchFamily="18" charset="0"/>
                        </a:rPr>
                        <a:t>TÜRKİYE’DE YAŞANAN ÖNEMLİ SALGINLAR</a:t>
                      </a:r>
                      <a:endParaRPr lang="tr-TR" sz="2800" dirty="0">
                        <a:latin typeface="Times New Roman" pitchFamily="18" charset="0"/>
                        <a:cs typeface="Times New Roman" pitchFamily="18" charset="0"/>
                      </a:endParaRPr>
                    </a:p>
                  </a:txBody>
                  <a:tcPr/>
                </a:tc>
                <a:tc hMerge="1">
                  <a:txBody>
                    <a:bodyPr/>
                    <a:lstStyle/>
                    <a:p>
                      <a:endParaRPr lang="tr-TR" dirty="0"/>
                    </a:p>
                  </a:txBody>
                  <a:tcPr/>
                </a:tc>
              </a:tr>
              <a:tr h="567063">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tr-TR" sz="2800" dirty="0" smtClean="0">
                          <a:solidFill>
                            <a:srgbClr val="C00000"/>
                          </a:solidFill>
                          <a:latin typeface="Times New Roman" pitchFamily="18" charset="0"/>
                          <a:cs typeface="Times New Roman" pitchFamily="18" charset="0"/>
                        </a:rPr>
                        <a:t>TARİH </a:t>
                      </a:r>
                    </a:p>
                  </a:txBody>
                  <a:tcPr/>
                </a:tc>
                <a:tc>
                  <a:txBody>
                    <a:bodyPr/>
                    <a:lstStyle/>
                    <a:p>
                      <a:r>
                        <a:rPr lang="tr-TR" sz="2800" dirty="0" smtClean="0">
                          <a:solidFill>
                            <a:srgbClr val="C00000"/>
                          </a:solidFill>
                          <a:latin typeface="Times New Roman" pitchFamily="18" charset="0"/>
                          <a:cs typeface="Times New Roman" pitchFamily="18" charset="0"/>
                        </a:rPr>
                        <a:t>SALGIN</a:t>
                      </a:r>
                      <a:endParaRPr lang="tr-TR" sz="2800" dirty="0">
                        <a:solidFill>
                          <a:srgbClr val="C00000"/>
                        </a:solidFill>
                        <a:latin typeface="Times New Roman" pitchFamily="18" charset="0"/>
                        <a:cs typeface="Times New Roman" pitchFamily="18" charset="0"/>
                      </a:endParaRPr>
                    </a:p>
                  </a:txBody>
                  <a:tcPr/>
                </a:tc>
              </a:tr>
              <a:tr h="567063">
                <a:tc>
                  <a:txBody>
                    <a:bodyPr/>
                    <a:lstStyle/>
                    <a:p>
                      <a:r>
                        <a:rPr lang="tr-TR" sz="2800" dirty="0" smtClean="0">
                          <a:solidFill>
                            <a:srgbClr val="002060"/>
                          </a:solidFill>
                          <a:latin typeface="Times New Roman" pitchFamily="18" charset="0"/>
                          <a:cs typeface="Times New Roman" pitchFamily="18" charset="0"/>
                        </a:rPr>
                        <a:t>1969-1979</a:t>
                      </a:r>
                      <a:endParaRPr lang="tr-TR" sz="2800" dirty="0">
                        <a:solidFill>
                          <a:srgbClr val="002060"/>
                        </a:solidFill>
                        <a:latin typeface="Times New Roman" pitchFamily="18" charset="0"/>
                        <a:cs typeface="Times New Roman" pitchFamily="18" charset="0"/>
                      </a:endParaRPr>
                    </a:p>
                  </a:txBody>
                  <a:tcPr/>
                </a:tc>
                <a:tc>
                  <a:txBody>
                    <a:bodyPr/>
                    <a:lstStyle/>
                    <a:p>
                      <a:r>
                        <a:rPr lang="tr-TR" sz="2800" dirty="0" smtClean="0">
                          <a:solidFill>
                            <a:srgbClr val="002060"/>
                          </a:solidFill>
                          <a:latin typeface="Times New Roman" pitchFamily="18" charset="0"/>
                          <a:cs typeface="Times New Roman" pitchFamily="18" charset="0"/>
                        </a:rPr>
                        <a:t>Kolera salgını</a:t>
                      </a:r>
                      <a:endParaRPr lang="tr-TR" sz="2800" dirty="0">
                        <a:solidFill>
                          <a:srgbClr val="002060"/>
                        </a:solidFill>
                        <a:latin typeface="Times New Roman" pitchFamily="18" charset="0"/>
                        <a:cs typeface="Times New Roman" pitchFamily="18" charset="0"/>
                      </a:endParaRPr>
                    </a:p>
                  </a:txBody>
                  <a:tcPr/>
                </a:tc>
              </a:tr>
              <a:tr h="567063">
                <a:tc>
                  <a:txBody>
                    <a:bodyPr/>
                    <a:lstStyle/>
                    <a:p>
                      <a:r>
                        <a:rPr lang="tr-TR" sz="2800" dirty="0" smtClean="0">
                          <a:solidFill>
                            <a:srgbClr val="002060"/>
                          </a:solidFill>
                          <a:latin typeface="Times New Roman" pitchFamily="18" charset="0"/>
                          <a:cs typeface="Times New Roman" pitchFamily="18" charset="0"/>
                        </a:rPr>
                        <a:t>1985</a:t>
                      </a:r>
                      <a:endParaRPr lang="tr-TR" sz="2800" dirty="0">
                        <a:solidFill>
                          <a:srgbClr val="002060"/>
                        </a:solidFill>
                        <a:latin typeface="Times New Roman" pitchFamily="18" charset="0"/>
                        <a:cs typeface="Times New Roman" pitchFamily="18" charset="0"/>
                      </a:endParaRPr>
                    </a:p>
                  </a:txBody>
                  <a:tcPr/>
                </a:tc>
                <a:tc>
                  <a:txBody>
                    <a:bodyPr/>
                    <a:lstStyle/>
                    <a:p>
                      <a:r>
                        <a:rPr lang="tr-TR" sz="2800" dirty="0" smtClean="0">
                          <a:solidFill>
                            <a:srgbClr val="002060"/>
                          </a:solidFill>
                          <a:latin typeface="Times New Roman" pitchFamily="18" charset="0"/>
                          <a:cs typeface="Times New Roman" pitchFamily="18" charset="0"/>
                        </a:rPr>
                        <a:t>HIV/AIDS</a:t>
                      </a:r>
                      <a:endParaRPr lang="tr-TR" sz="2800" dirty="0">
                        <a:solidFill>
                          <a:srgbClr val="002060"/>
                        </a:solidFill>
                        <a:latin typeface="Times New Roman" pitchFamily="18" charset="0"/>
                        <a:cs typeface="Times New Roman" pitchFamily="18" charset="0"/>
                      </a:endParaRPr>
                    </a:p>
                  </a:txBody>
                  <a:tcPr/>
                </a:tc>
              </a:tr>
              <a:tr h="567063">
                <a:tc>
                  <a:txBody>
                    <a:bodyPr/>
                    <a:lstStyle/>
                    <a:p>
                      <a:r>
                        <a:rPr lang="tr-TR" sz="2800" dirty="0" smtClean="0">
                          <a:solidFill>
                            <a:srgbClr val="002060"/>
                          </a:solidFill>
                          <a:latin typeface="Times New Roman" pitchFamily="18" charset="0"/>
                          <a:cs typeface="Times New Roman" pitchFamily="18" charset="0"/>
                        </a:rPr>
                        <a:t>1988</a:t>
                      </a:r>
                      <a:endParaRPr lang="tr-TR" sz="2800" dirty="0">
                        <a:solidFill>
                          <a:srgbClr val="002060"/>
                        </a:solidFill>
                        <a:latin typeface="Times New Roman" pitchFamily="18" charset="0"/>
                        <a:cs typeface="Times New Roman" pitchFamily="18" charset="0"/>
                      </a:endParaRPr>
                    </a:p>
                  </a:txBody>
                  <a:tcPr/>
                </a:tc>
                <a:tc>
                  <a:txBody>
                    <a:bodyPr/>
                    <a:lstStyle/>
                    <a:p>
                      <a:r>
                        <a:rPr lang="tr-TR" sz="2800" dirty="0" err="1" smtClean="0">
                          <a:solidFill>
                            <a:srgbClr val="002060"/>
                          </a:solidFill>
                          <a:latin typeface="Times New Roman" pitchFamily="18" charset="0"/>
                          <a:cs typeface="Times New Roman" pitchFamily="18" charset="0"/>
                        </a:rPr>
                        <a:t>Tularemi</a:t>
                      </a:r>
                      <a:endParaRPr lang="tr-TR" sz="2800" dirty="0">
                        <a:solidFill>
                          <a:srgbClr val="002060"/>
                        </a:solidFill>
                        <a:latin typeface="Times New Roman" pitchFamily="18" charset="0"/>
                        <a:cs typeface="Times New Roman" pitchFamily="18" charset="0"/>
                      </a:endParaRPr>
                    </a:p>
                  </a:txBody>
                  <a:tcPr/>
                </a:tc>
              </a:tr>
              <a:tr h="567063">
                <a:tc>
                  <a:txBody>
                    <a:bodyPr/>
                    <a:lstStyle/>
                    <a:p>
                      <a:r>
                        <a:rPr lang="tr-TR" sz="2800" dirty="0" smtClean="0">
                          <a:solidFill>
                            <a:srgbClr val="002060"/>
                          </a:solidFill>
                          <a:latin typeface="Times New Roman" pitchFamily="18" charset="0"/>
                          <a:cs typeface="Times New Roman" pitchFamily="18" charset="0"/>
                        </a:rPr>
                        <a:t>2003</a:t>
                      </a:r>
                      <a:endParaRPr lang="tr-TR" sz="2800" dirty="0">
                        <a:solidFill>
                          <a:srgbClr val="002060"/>
                        </a:solidFill>
                        <a:latin typeface="Times New Roman" pitchFamily="18" charset="0"/>
                        <a:cs typeface="Times New Roman" pitchFamily="18" charset="0"/>
                      </a:endParaRPr>
                    </a:p>
                  </a:txBody>
                  <a:tcPr/>
                </a:tc>
                <a:tc>
                  <a:txBody>
                    <a:bodyPr/>
                    <a:lstStyle/>
                    <a:p>
                      <a:r>
                        <a:rPr lang="tr-TR" sz="2800" dirty="0" smtClean="0">
                          <a:solidFill>
                            <a:srgbClr val="002060"/>
                          </a:solidFill>
                          <a:latin typeface="Times New Roman" pitchFamily="18" charset="0"/>
                          <a:cs typeface="Times New Roman" pitchFamily="18" charset="0"/>
                        </a:rPr>
                        <a:t>Kuş gribi (</a:t>
                      </a:r>
                      <a:r>
                        <a:rPr kumimoji="0" lang="tr-TR" sz="2800" b="0" i="0" u="none" strike="noStrike" kern="1200" cap="none" normalizeH="0" baseline="0" dirty="0" smtClean="0">
                          <a:ln>
                            <a:noFill/>
                          </a:ln>
                          <a:solidFill>
                            <a:srgbClr val="002060"/>
                          </a:solidFill>
                          <a:effectLst/>
                          <a:latin typeface="Times New Roman" pitchFamily="18" charset="0"/>
                          <a:ea typeface="+mn-ea"/>
                          <a:cs typeface="Times New Roman" pitchFamily="18" charset="0"/>
                        </a:rPr>
                        <a:t>H5N1</a:t>
                      </a:r>
                      <a:r>
                        <a:rPr lang="tr-TR" sz="2800" dirty="0" smtClean="0">
                          <a:solidFill>
                            <a:srgbClr val="002060"/>
                          </a:solidFill>
                          <a:latin typeface="Times New Roman" pitchFamily="18" charset="0"/>
                          <a:cs typeface="Times New Roman" pitchFamily="18" charset="0"/>
                        </a:rPr>
                        <a:t>)</a:t>
                      </a:r>
                      <a:endParaRPr lang="tr-TR" sz="2800" dirty="0">
                        <a:solidFill>
                          <a:srgbClr val="002060"/>
                        </a:solidFill>
                        <a:latin typeface="Times New Roman" pitchFamily="18" charset="0"/>
                        <a:cs typeface="Times New Roman" pitchFamily="18" charset="0"/>
                      </a:endParaRPr>
                    </a:p>
                  </a:txBody>
                  <a:tcPr/>
                </a:tc>
              </a:tr>
              <a:tr h="567063">
                <a:tc>
                  <a:txBody>
                    <a:bodyPr/>
                    <a:lstStyle/>
                    <a:p>
                      <a:r>
                        <a:rPr lang="tr-TR" sz="2800" dirty="0" smtClean="0">
                          <a:solidFill>
                            <a:srgbClr val="002060"/>
                          </a:solidFill>
                          <a:latin typeface="Times New Roman" pitchFamily="18" charset="0"/>
                          <a:cs typeface="Times New Roman" pitchFamily="18" charset="0"/>
                        </a:rPr>
                        <a:t>2003</a:t>
                      </a:r>
                      <a:endParaRPr lang="tr-TR" sz="2800" dirty="0">
                        <a:solidFill>
                          <a:srgbClr val="002060"/>
                        </a:solidFill>
                        <a:latin typeface="Times New Roman" pitchFamily="18" charset="0"/>
                        <a:cs typeface="Times New Roman" pitchFamily="18" charset="0"/>
                      </a:endParaRPr>
                    </a:p>
                  </a:txBody>
                  <a:tcPr/>
                </a:tc>
                <a:tc>
                  <a:txBody>
                    <a:bodyPr/>
                    <a:lstStyle/>
                    <a:p>
                      <a:r>
                        <a:rPr lang="tr-TR" sz="2800" dirty="0" smtClean="0">
                          <a:solidFill>
                            <a:srgbClr val="002060"/>
                          </a:solidFill>
                          <a:latin typeface="Times New Roman" pitchFamily="18" charset="0"/>
                          <a:cs typeface="Times New Roman" pitchFamily="18" charset="0"/>
                        </a:rPr>
                        <a:t>Kırım – Kongo  Kanamalı ateş</a:t>
                      </a:r>
                      <a:endParaRPr lang="tr-TR" sz="2800" dirty="0">
                        <a:solidFill>
                          <a:srgbClr val="002060"/>
                        </a:solidFill>
                        <a:latin typeface="Times New Roman" pitchFamily="18" charset="0"/>
                        <a:cs typeface="Times New Roman" pitchFamily="18" charset="0"/>
                      </a:endParaRPr>
                    </a:p>
                  </a:txBody>
                  <a:tcPr/>
                </a:tc>
              </a:tr>
              <a:tr h="567063">
                <a:tc>
                  <a:txBody>
                    <a:bodyPr/>
                    <a:lstStyle/>
                    <a:p>
                      <a:r>
                        <a:rPr lang="tr-TR" sz="2800" dirty="0" smtClean="0">
                          <a:solidFill>
                            <a:srgbClr val="002060"/>
                          </a:solidFill>
                          <a:latin typeface="Times New Roman" pitchFamily="18" charset="0"/>
                          <a:cs typeface="Times New Roman" pitchFamily="18" charset="0"/>
                        </a:rPr>
                        <a:t>2009</a:t>
                      </a:r>
                      <a:r>
                        <a:rPr lang="tr-TR" sz="2800" baseline="0" dirty="0" smtClean="0">
                          <a:solidFill>
                            <a:srgbClr val="002060"/>
                          </a:solidFill>
                          <a:latin typeface="Times New Roman" pitchFamily="18" charset="0"/>
                          <a:cs typeface="Times New Roman" pitchFamily="18" charset="0"/>
                        </a:rPr>
                        <a:t> -2010</a:t>
                      </a:r>
                      <a:endParaRPr lang="tr-TR" sz="2800" dirty="0">
                        <a:solidFill>
                          <a:srgbClr val="002060"/>
                        </a:solidFill>
                        <a:latin typeface="Times New Roman" pitchFamily="18" charset="0"/>
                        <a:cs typeface="Times New Roman" pitchFamily="18" charset="0"/>
                      </a:endParaRPr>
                    </a:p>
                  </a:txBody>
                  <a:tcPr/>
                </a:tc>
                <a:tc>
                  <a:txBody>
                    <a:bodyPr/>
                    <a:lstStyle/>
                    <a:p>
                      <a:r>
                        <a:rPr lang="tr-TR" sz="2800" dirty="0" err="1" smtClean="0">
                          <a:solidFill>
                            <a:srgbClr val="002060"/>
                          </a:solidFill>
                          <a:latin typeface="Times New Roman" pitchFamily="18" charset="0"/>
                          <a:cs typeface="Times New Roman" pitchFamily="18" charset="0"/>
                        </a:rPr>
                        <a:t>Pandemik</a:t>
                      </a:r>
                      <a:r>
                        <a:rPr lang="tr-TR" sz="2800" dirty="0" smtClean="0">
                          <a:solidFill>
                            <a:srgbClr val="002060"/>
                          </a:solidFill>
                          <a:latin typeface="Times New Roman" pitchFamily="18" charset="0"/>
                          <a:cs typeface="Times New Roman" pitchFamily="18" charset="0"/>
                        </a:rPr>
                        <a:t> grip (H1N1)</a:t>
                      </a:r>
                      <a:endParaRPr lang="tr-TR" sz="2800" dirty="0">
                        <a:solidFill>
                          <a:srgbClr val="002060"/>
                        </a:solidFill>
                        <a:latin typeface="Times New Roman" pitchFamily="18" charset="0"/>
                        <a:cs typeface="Times New Roman" pitchFamily="18" charset="0"/>
                      </a:endParaRPr>
                    </a:p>
                  </a:txBody>
                  <a:tcPr/>
                </a:tc>
              </a:tr>
              <a:tr h="567063">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tr-TR" sz="2800" b="0" i="0" u="none" strike="noStrike" cap="none" normalizeH="0" baseline="0" dirty="0" smtClean="0">
                          <a:ln>
                            <a:noFill/>
                          </a:ln>
                          <a:solidFill>
                            <a:srgbClr val="002060"/>
                          </a:solidFill>
                          <a:effectLst/>
                          <a:latin typeface="Times New Roman" pitchFamily="18" charset="0"/>
                          <a:cs typeface="Times New Roman" pitchFamily="18" charset="0"/>
                        </a:rPr>
                        <a:t>2012 / 2014</a:t>
                      </a:r>
                    </a:p>
                    <a:p>
                      <a:endParaRPr lang="tr-TR" sz="2800" dirty="0">
                        <a:solidFill>
                          <a:srgbClr val="002060"/>
                        </a:solidFill>
                        <a:latin typeface="Times New Roman" pitchFamily="18" charset="0"/>
                        <a:cs typeface="Times New Roman" pitchFamily="18" charset="0"/>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tr-TR" sz="2800" b="0" i="0" u="none" strike="noStrike" cap="none" normalizeH="0" baseline="0" dirty="0" smtClean="0">
                          <a:ln>
                            <a:noFill/>
                          </a:ln>
                          <a:solidFill>
                            <a:srgbClr val="002060"/>
                          </a:solidFill>
                          <a:effectLst/>
                          <a:latin typeface="Times New Roman" pitchFamily="18" charset="0"/>
                          <a:cs typeface="Times New Roman" pitchFamily="18" charset="0"/>
                        </a:rPr>
                        <a:t>Ortadoğu Solunum Sendromu-</a:t>
                      </a:r>
                      <a:r>
                        <a:rPr kumimoji="0" lang="tr-TR" sz="2800" b="0" i="0" u="none" strike="noStrike" cap="none" normalizeH="0" baseline="0" dirty="0" err="1" smtClean="0">
                          <a:ln>
                            <a:noFill/>
                          </a:ln>
                          <a:solidFill>
                            <a:srgbClr val="002060"/>
                          </a:solidFill>
                          <a:effectLst/>
                          <a:latin typeface="Times New Roman" pitchFamily="18" charset="0"/>
                          <a:cs typeface="Times New Roman" pitchFamily="18" charset="0"/>
                        </a:rPr>
                        <a:t>Koronovirus</a:t>
                      </a:r>
                      <a:r>
                        <a:rPr kumimoji="0" lang="tr-TR" sz="2800" b="0" i="0" u="none" strike="noStrike" cap="none" normalizeH="0" baseline="0" dirty="0" smtClean="0">
                          <a:ln>
                            <a:noFill/>
                          </a:ln>
                          <a:solidFill>
                            <a:srgbClr val="002060"/>
                          </a:solidFill>
                          <a:effectLst/>
                          <a:latin typeface="Times New Roman" pitchFamily="18" charset="0"/>
                          <a:cs typeface="Times New Roman" pitchFamily="18" charset="0"/>
                        </a:rPr>
                        <a:t> ( MERS.</a:t>
                      </a:r>
                      <a:r>
                        <a:rPr kumimoji="0" lang="tr-TR" sz="2800" b="0" i="0" u="none" strike="noStrike" cap="none" normalizeH="0" baseline="0" dirty="0" err="1" smtClean="0">
                          <a:ln>
                            <a:noFill/>
                          </a:ln>
                          <a:solidFill>
                            <a:srgbClr val="002060"/>
                          </a:solidFill>
                          <a:effectLst/>
                          <a:latin typeface="Times New Roman" pitchFamily="18" charset="0"/>
                          <a:cs typeface="Times New Roman" pitchFamily="18" charset="0"/>
                        </a:rPr>
                        <a:t>CoV</a:t>
                      </a:r>
                      <a:r>
                        <a:rPr kumimoji="0" lang="tr-TR" sz="2800" b="0" i="0" u="none" strike="noStrike" cap="none" normalizeH="0" baseline="0" dirty="0" smtClean="0">
                          <a:ln>
                            <a:noFill/>
                          </a:ln>
                          <a:solidFill>
                            <a:srgbClr val="002060"/>
                          </a:solidFill>
                          <a:effectLst/>
                          <a:latin typeface="Times New Roman" pitchFamily="18" charset="0"/>
                          <a:cs typeface="Times New Roman" pitchFamily="18" charset="0"/>
                        </a:rPr>
                        <a:t>)</a:t>
                      </a:r>
                    </a:p>
                  </a:txBody>
                  <a:tcPr/>
                </a:tc>
              </a:tr>
            </a:tbl>
          </a:graphicData>
        </a:graphic>
      </p:graphicFrame>
      <p:sp>
        <p:nvSpPr>
          <p:cNvPr id="6" name="5 Slayt Numarası Yer Tutucusu"/>
          <p:cNvSpPr>
            <a:spLocks noGrp="1"/>
          </p:cNvSpPr>
          <p:nvPr>
            <p:ph type="sldNum" sz="quarter" idx="12"/>
          </p:nvPr>
        </p:nvSpPr>
        <p:spPr/>
        <p:txBody>
          <a:bodyPr/>
          <a:lstStyle/>
          <a:p>
            <a:fld id="{B1DEFA8C-F947-479F-BE07-76B6B3F80BF1}" type="slidenum">
              <a:rPr lang="tr-TR" smtClean="0"/>
              <a:pPr/>
              <a:t>33</a:t>
            </a:fld>
            <a:endParaRPr lang="tr-TR"/>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229600" cy="922114"/>
          </a:xfrm>
        </p:spPr>
        <p:txBody>
          <a:bodyPr>
            <a:normAutofit fontScale="90000"/>
          </a:bodyPr>
          <a:lstStyle/>
          <a:p>
            <a:pPr algn="l"/>
            <a:r>
              <a:rPr lang="tr-TR" sz="3100" dirty="0" smtClean="0">
                <a:solidFill>
                  <a:srgbClr val="FF0000"/>
                </a:solidFill>
                <a:latin typeface="Times New Roman" pitchFamily="18" charset="0"/>
                <a:cs typeface="Times New Roman" pitchFamily="18" charset="0"/>
              </a:rPr>
              <a:t>BİYOTERÖR</a:t>
            </a:r>
            <a:r>
              <a:rPr lang="tr-TR" sz="3600" dirty="0" smtClean="0">
                <a:solidFill>
                  <a:srgbClr val="FF0000"/>
                </a:solidFill>
                <a:latin typeface="Times New Roman" pitchFamily="18" charset="0"/>
                <a:cs typeface="Times New Roman" pitchFamily="18" charset="0"/>
              </a:rPr>
              <a:t>  </a:t>
            </a:r>
            <a:br>
              <a:rPr lang="tr-TR" sz="3600" dirty="0" smtClean="0">
                <a:solidFill>
                  <a:srgbClr val="FF0000"/>
                </a:solidFill>
                <a:latin typeface="Times New Roman" pitchFamily="18" charset="0"/>
                <a:cs typeface="Times New Roman" pitchFamily="18" charset="0"/>
              </a:rPr>
            </a:br>
            <a:r>
              <a:rPr lang="tr-TR" sz="2700" dirty="0" smtClean="0">
                <a:solidFill>
                  <a:srgbClr val="FF0000"/>
                </a:solidFill>
                <a:latin typeface="Times New Roman" pitchFamily="18" charset="0"/>
                <a:cs typeface="Times New Roman" pitchFamily="18" charset="0"/>
              </a:rPr>
              <a:t>KARŞI ÖNLEM İÇİN İLGİLİ YAPILAR  </a:t>
            </a:r>
            <a:endParaRPr lang="tr-TR" sz="2700" dirty="0">
              <a:solidFill>
                <a:srgbClr val="FF0000"/>
              </a:solidFill>
              <a:latin typeface="Times New Roman" pitchFamily="18" charset="0"/>
              <a:cs typeface="Times New Roman" pitchFamily="18" charset="0"/>
            </a:endParaRPr>
          </a:p>
        </p:txBody>
      </p:sp>
      <p:sp>
        <p:nvSpPr>
          <p:cNvPr id="3" name="2 İçerik Yer Tutucusu"/>
          <p:cNvSpPr>
            <a:spLocks noGrp="1"/>
          </p:cNvSpPr>
          <p:nvPr>
            <p:ph idx="1"/>
          </p:nvPr>
        </p:nvSpPr>
        <p:spPr>
          <a:xfrm>
            <a:off x="467544" y="1124744"/>
            <a:ext cx="8229600" cy="5184576"/>
          </a:xfrm>
        </p:spPr>
        <p:txBody>
          <a:bodyPr>
            <a:normAutofit fontScale="92500" lnSpcReduction="20000"/>
          </a:bodyPr>
          <a:lstStyle/>
          <a:p>
            <a:r>
              <a:rPr lang="tr-TR" dirty="0" smtClean="0">
                <a:solidFill>
                  <a:srgbClr val="002060"/>
                </a:solidFill>
                <a:latin typeface="Times New Roman" pitchFamily="18" charset="0"/>
                <a:cs typeface="Times New Roman" pitchFamily="18" charset="0"/>
              </a:rPr>
              <a:t>Devletin üst düzey yönetimi (Hükümet ve meclis)</a:t>
            </a:r>
          </a:p>
          <a:p>
            <a:r>
              <a:rPr lang="tr-TR" dirty="0" smtClean="0">
                <a:solidFill>
                  <a:srgbClr val="002060"/>
                </a:solidFill>
                <a:latin typeface="Times New Roman" pitchFamily="18" charset="0"/>
                <a:cs typeface="Times New Roman" pitchFamily="18" charset="0"/>
              </a:rPr>
              <a:t>Adli kurumlar</a:t>
            </a:r>
          </a:p>
          <a:p>
            <a:r>
              <a:rPr lang="tr-TR" dirty="0" smtClean="0">
                <a:solidFill>
                  <a:srgbClr val="002060"/>
                </a:solidFill>
                <a:latin typeface="Times New Roman" pitchFamily="18" charset="0"/>
                <a:cs typeface="Times New Roman" pitchFamily="18" charset="0"/>
              </a:rPr>
              <a:t>Organizasyon ve koordinasyon ( İç İşleri,Milli Savunma, Sağlık, Gıda ve Tarım Bakanlıkları)</a:t>
            </a:r>
          </a:p>
          <a:p>
            <a:r>
              <a:rPr lang="tr-TR" dirty="0" smtClean="0">
                <a:solidFill>
                  <a:srgbClr val="002060"/>
                </a:solidFill>
                <a:latin typeface="Times New Roman" pitchFamily="18" charset="0"/>
                <a:cs typeface="Times New Roman" pitchFamily="18" charset="0"/>
              </a:rPr>
              <a:t>Geniş devlet kurumlarını ilgilendiren</a:t>
            </a:r>
          </a:p>
          <a:p>
            <a:pPr lvl="1"/>
            <a:r>
              <a:rPr lang="tr-TR" dirty="0" smtClean="0">
                <a:solidFill>
                  <a:srgbClr val="002060"/>
                </a:solidFill>
                <a:latin typeface="Times New Roman" pitchFamily="18" charset="0"/>
                <a:cs typeface="Times New Roman" pitchFamily="18" charset="0"/>
              </a:rPr>
              <a:t>Adli kurumlar</a:t>
            </a:r>
          </a:p>
          <a:p>
            <a:pPr lvl="1"/>
            <a:r>
              <a:rPr lang="tr-TR" dirty="0" smtClean="0">
                <a:solidFill>
                  <a:srgbClr val="002060"/>
                </a:solidFill>
                <a:latin typeface="Times New Roman" pitchFamily="18" charset="0"/>
                <a:cs typeface="Times New Roman" pitchFamily="18" charset="0"/>
              </a:rPr>
              <a:t>İstihbarat örgütleri</a:t>
            </a:r>
          </a:p>
          <a:p>
            <a:pPr lvl="1"/>
            <a:r>
              <a:rPr lang="tr-TR" dirty="0" smtClean="0">
                <a:solidFill>
                  <a:srgbClr val="002060"/>
                </a:solidFill>
                <a:latin typeface="Times New Roman" pitchFamily="18" charset="0"/>
                <a:cs typeface="Times New Roman" pitchFamily="18" charset="0"/>
              </a:rPr>
              <a:t>Güvenlik güçleri</a:t>
            </a:r>
          </a:p>
          <a:p>
            <a:pPr lvl="1"/>
            <a:r>
              <a:rPr lang="tr-TR" dirty="0" smtClean="0">
                <a:solidFill>
                  <a:srgbClr val="002060"/>
                </a:solidFill>
                <a:latin typeface="Times New Roman" pitchFamily="18" charset="0"/>
                <a:cs typeface="Times New Roman" pitchFamily="18" charset="0"/>
              </a:rPr>
              <a:t>Sağlık kurumları</a:t>
            </a:r>
          </a:p>
          <a:p>
            <a:pPr lvl="1"/>
            <a:r>
              <a:rPr lang="tr-TR" dirty="0" smtClean="0">
                <a:solidFill>
                  <a:srgbClr val="002060"/>
                </a:solidFill>
                <a:latin typeface="Times New Roman" pitchFamily="18" charset="0"/>
                <a:cs typeface="Times New Roman" pitchFamily="18" charset="0"/>
              </a:rPr>
              <a:t>Veteriner sağlık kurumları</a:t>
            </a:r>
          </a:p>
          <a:p>
            <a:pPr lvl="1"/>
            <a:r>
              <a:rPr lang="tr-TR" dirty="0" smtClean="0">
                <a:solidFill>
                  <a:srgbClr val="002060"/>
                </a:solidFill>
                <a:latin typeface="Times New Roman" pitchFamily="18" charset="0"/>
                <a:cs typeface="Times New Roman" pitchFamily="18" charset="0"/>
              </a:rPr>
              <a:t>Tarım ve ziraat kurumları</a:t>
            </a:r>
          </a:p>
          <a:p>
            <a:pPr lvl="1"/>
            <a:r>
              <a:rPr lang="tr-TR" dirty="0" smtClean="0">
                <a:solidFill>
                  <a:srgbClr val="002060"/>
                </a:solidFill>
                <a:latin typeface="Times New Roman" pitchFamily="18" charset="0"/>
                <a:cs typeface="Times New Roman" pitchFamily="18" charset="0"/>
              </a:rPr>
              <a:t>Diğerleri</a:t>
            </a:r>
          </a:p>
          <a:p>
            <a:endParaRPr lang="tr-TR" dirty="0" smtClean="0">
              <a:solidFill>
                <a:schemeClr val="tx2">
                  <a:lumMod val="50000"/>
                </a:schemeClr>
              </a:solidFill>
              <a:latin typeface="Times New Roman" pitchFamily="18" charset="0"/>
              <a:cs typeface="Times New Roman" pitchFamily="18" charset="0"/>
            </a:endParaRPr>
          </a:p>
          <a:p>
            <a:endParaRPr lang="tr-TR" dirty="0"/>
          </a:p>
        </p:txBody>
      </p:sp>
      <p:sp>
        <p:nvSpPr>
          <p:cNvPr id="5" name="4 Slayt Numarası Yer Tutucusu"/>
          <p:cNvSpPr>
            <a:spLocks noGrp="1"/>
          </p:cNvSpPr>
          <p:nvPr>
            <p:ph type="sldNum" sz="quarter" idx="12"/>
          </p:nvPr>
        </p:nvSpPr>
        <p:spPr/>
        <p:txBody>
          <a:bodyPr/>
          <a:lstStyle/>
          <a:p>
            <a:fld id="{B1DEFA8C-F947-479F-BE07-76B6B3F80BF1}" type="slidenum">
              <a:rPr lang="tr-TR" smtClean="0"/>
              <a:pPr/>
              <a:t>34</a:t>
            </a:fld>
            <a:endParaRPr lang="tr-TR"/>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7355160" cy="1143000"/>
          </a:xfrm>
        </p:spPr>
        <p:txBody>
          <a:bodyPr>
            <a:normAutofit/>
          </a:bodyPr>
          <a:lstStyle/>
          <a:p>
            <a:pPr algn="l"/>
            <a:r>
              <a:rPr lang="tr-TR" sz="3200" dirty="0" smtClean="0">
                <a:solidFill>
                  <a:srgbClr val="FF0000"/>
                </a:solidFill>
                <a:latin typeface="Times New Roman" pitchFamily="18" charset="0"/>
                <a:cs typeface="Times New Roman" pitchFamily="18" charset="0"/>
              </a:rPr>
              <a:t>KARŞI ÖNLEMLER</a:t>
            </a:r>
            <a:endParaRPr lang="tr-TR" sz="3200" dirty="0">
              <a:solidFill>
                <a:srgbClr val="FF0000"/>
              </a:solidFill>
              <a:latin typeface="Times New Roman" pitchFamily="18" charset="0"/>
              <a:cs typeface="Times New Roman" pitchFamily="18" charset="0"/>
            </a:endParaRPr>
          </a:p>
        </p:txBody>
      </p:sp>
      <p:sp>
        <p:nvSpPr>
          <p:cNvPr id="3" name="2 İçerik Yer Tutucusu"/>
          <p:cNvSpPr>
            <a:spLocks noGrp="1"/>
          </p:cNvSpPr>
          <p:nvPr>
            <p:ph idx="1"/>
          </p:nvPr>
        </p:nvSpPr>
        <p:spPr>
          <a:xfrm>
            <a:off x="457200" y="1268760"/>
            <a:ext cx="8229600" cy="4857403"/>
          </a:xfrm>
        </p:spPr>
        <p:txBody>
          <a:bodyPr>
            <a:normAutofit fontScale="92500" lnSpcReduction="20000"/>
          </a:bodyPr>
          <a:lstStyle/>
          <a:p>
            <a:pPr>
              <a:lnSpc>
                <a:spcPct val="130000"/>
              </a:lnSpc>
            </a:pPr>
            <a:r>
              <a:rPr lang="tr-TR" sz="2800" dirty="0" smtClean="0">
                <a:solidFill>
                  <a:srgbClr val="000066"/>
                </a:solidFill>
                <a:latin typeface="Times New Roman" pitchFamily="18" charset="0"/>
              </a:rPr>
              <a:t>YASAL GEREKSİNİMLER</a:t>
            </a:r>
          </a:p>
          <a:p>
            <a:pPr>
              <a:lnSpc>
                <a:spcPct val="130000"/>
              </a:lnSpc>
            </a:pPr>
            <a:r>
              <a:rPr lang="tr-TR" sz="2800" dirty="0" smtClean="0">
                <a:solidFill>
                  <a:srgbClr val="000066"/>
                </a:solidFill>
                <a:latin typeface="Times New Roman" pitchFamily="18" charset="0"/>
              </a:rPr>
              <a:t>ULUSAL VE BÖLGESEL RİSKLERİN DÜZENLİ DEĞERLENDİRİLMESİ</a:t>
            </a:r>
          </a:p>
          <a:p>
            <a:pPr>
              <a:lnSpc>
                <a:spcPct val="130000"/>
              </a:lnSpc>
            </a:pPr>
            <a:r>
              <a:rPr lang="tr-TR" sz="2800" dirty="0" smtClean="0">
                <a:solidFill>
                  <a:srgbClr val="000066"/>
                </a:solidFill>
                <a:latin typeface="Times New Roman" pitchFamily="18" charset="0"/>
              </a:rPr>
              <a:t>KOORDİNASYON (İstihbarat, güvenlik kuvvetleri, insan ve hayvan sağlık personelleri)</a:t>
            </a:r>
          </a:p>
          <a:p>
            <a:pPr>
              <a:lnSpc>
                <a:spcPct val="130000"/>
              </a:lnSpc>
            </a:pPr>
            <a:r>
              <a:rPr lang="tr-TR" sz="2800" dirty="0" smtClean="0">
                <a:solidFill>
                  <a:srgbClr val="000066"/>
                </a:solidFill>
                <a:latin typeface="Times New Roman" pitchFamily="18" charset="0"/>
              </a:rPr>
              <a:t>ULUSAL BİYOGÜVENLİK ALT YAPININ OLUŞTURULMASI, DEĞİŞEN TEKNOLOJİYE UYUM SAĞLANMASI (Personel yetiştirilmesi, eğitimi, </a:t>
            </a:r>
            <a:r>
              <a:rPr lang="tr-TR" sz="2800" dirty="0" err="1" smtClean="0">
                <a:solidFill>
                  <a:srgbClr val="000066"/>
                </a:solidFill>
                <a:latin typeface="Times New Roman" pitchFamily="18" charset="0"/>
              </a:rPr>
              <a:t>laboratuvar</a:t>
            </a:r>
            <a:r>
              <a:rPr lang="tr-TR" sz="2800" dirty="0" smtClean="0">
                <a:solidFill>
                  <a:srgbClr val="000066"/>
                </a:solidFill>
                <a:latin typeface="Times New Roman" pitchFamily="18" charset="0"/>
              </a:rPr>
              <a:t> alt yapısı)</a:t>
            </a:r>
          </a:p>
          <a:p>
            <a:pPr>
              <a:lnSpc>
                <a:spcPct val="130000"/>
              </a:lnSpc>
            </a:pPr>
            <a:r>
              <a:rPr lang="tr-TR" sz="2800" dirty="0" smtClean="0">
                <a:solidFill>
                  <a:srgbClr val="000066"/>
                </a:solidFill>
                <a:latin typeface="Times New Roman" pitchFamily="18" charset="0"/>
              </a:rPr>
              <a:t>EĞİTİM ÇALIŞMALARI</a:t>
            </a:r>
          </a:p>
          <a:p>
            <a:pPr>
              <a:lnSpc>
                <a:spcPct val="130000"/>
              </a:lnSpc>
            </a:pPr>
            <a:endParaRPr lang="tr-TR" sz="2800" dirty="0" smtClean="0">
              <a:solidFill>
                <a:srgbClr val="000066"/>
              </a:solidFill>
              <a:latin typeface="Times New Roman" pitchFamily="18" charset="0"/>
            </a:endParaRPr>
          </a:p>
          <a:p>
            <a:endParaRPr lang="tr-TR" dirty="0"/>
          </a:p>
        </p:txBody>
      </p:sp>
      <p:sp>
        <p:nvSpPr>
          <p:cNvPr id="5" name="4 Slayt Numarası Yer Tutucusu"/>
          <p:cNvSpPr>
            <a:spLocks noGrp="1"/>
          </p:cNvSpPr>
          <p:nvPr>
            <p:ph type="sldNum" sz="quarter" idx="12"/>
          </p:nvPr>
        </p:nvSpPr>
        <p:spPr/>
        <p:txBody>
          <a:bodyPr/>
          <a:lstStyle/>
          <a:p>
            <a:fld id="{B1DEFA8C-F947-479F-BE07-76B6B3F80BF1}" type="slidenum">
              <a:rPr lang="tr-TR" smtClean="0"/>
              <a:pPr/>
              <a:t>35</a:t>
            </a:fld>
            <a:endParaRPr lang="tr-TR"/>
          </a:p>
        </p:txBody>
      </p:sp>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9" name="8 Tablo"/>
          <p:cNvGraphicFramePr>
            <a:graphicFrameLocks noGrp="1"/>
          </p:cNvGraphicFramePr>
          <p:nvPr/>
        </p:nvGraphicFramePr>
        <p:xfrm>
          <a:off x="251520" y="1052736"/>
          <a:ext cx="8568953" cy="5486400"/>
        </p:xfrm>
        <a:graphic>
          <a:graphicData uri="http://schemas.openxmlformats.org/drawingml/2006/table">
            <a:tbl>
              <a:tblPr firstRow="1" bandRow="1">
                <a:tableStyleId>{5C22544A-7EE6-4342-B048-85BDC9FD1C3A}</a:tableStyleId>
              </a:tblPr>
              <a:tblGrid>
                <a:gridCol w="1296144"/>
                <a:gridCol w="1944216"/>
                <a:gridCol w="1656184"/>
                <a:gridCol w="1152128"/>
                <a:gridCol w="1008112"/>
                <a:gridCol w="1512169"/>
              </a:tblGrid>
              <a:tr h="370840">
                <a:tc>
                  <a:txBody>
                    <a:bodyPr/>
                    <a:lstStyle/>
                    <a:p>
                      <a:r>
                        <a:rPr lang="tr-TR" dirty="0" smtClean="0">
                          <a:latin typeface="Times New Roman" pitchFamily="18" charset="0"/>
                          <a:cs typeface="Times New Roman" pitchFamily="18" charset="0"/>
                        </a:rPr>
                        <a:t>Etken</a:t>
                      </a:r>
                      <a:endParaRPr lang="tr-TR" dirty="0">
                        <a:latin typeface="Times New Roman" pitchFamily="18" charset="0"/>
                        <a:cs typeface="Times New Roman" pitchFamily="18" charset="0"/>
                      </a:endParaRPr>
                    </a:p>
                  </a:txBody>
                  <a:tcPr/>
                </a:tc>
                <a:tc>
                  <a:txBody>
                    <a:bodyPr/>
                    <a:lstStyle/>
                    <a:p>
                      <a:r>
                        <a:rPr lang="tr-TR" dirty="0" smtClean="0">
                          <a:latin typeface="Times New Roman" pitchFamily="18" charset="0"/>
                          <a:cs typeface="Times New Roman" pitchFamily="18" charset="0"/>
                        </a:rPr>
                        <a:t>Dış ortamda yaşam süresi</a:t>
                      </a:r>
                      <a:endParaRPr lang="tr-TR" dirty="0">
                        <a:latin typeface="Times New Roman" pitchFamily="18" charset="0"/>
                        <a:cs typeface="Times New Roman" pitchFamily="18" charset="0"/>
                      </a:endParaRPr>
                    </a:p>
                  </a:txBody>
                  <a:tcPr/>
                </a:tc>
                <a:tc>
                  <a:txBody>
                    <a:bodyPr/>
                    <a:lstStyle/>
                    <a:p>
                      <a:r>
                        <a:rPr lang="tr-TR" dirty="0" smtClean="0">
                          <a:latin typeface="Times New Roman" pitchFamily="18" charset="0"/>
                          <a:cs typeface="Times New Roman" pitchFamily="18" charset="0"/>
                        </a:rPr>
                        <a:t>Enfeksiyon dozu</a:t>
                      </a:r>
                      <a:endParaRPr lang="tr-TR" dirty="0">
                        <a:latin typeface="Times New Roman" pitchFamily="18" charset="0"/>
                        <a:cs typeface="Times New Roman" pitchFamily="18" charset="0"/>
                      </a:endParaRP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tr-TR" dirty="0" err="1" smtClean="0">
                          <a:latin typeface="Times New Roman" pitchFamily="18" charset="0"/>
                          <a:cs typeface="Times New Roman" pitchFamily="18" charset="0"/>
                        </a:rPr>
                        <a:t>İnkübasy</a:t>
                      </a:r>
                      <a:r>
                        <a:rPr lang="tr-TR" dirty="0" smtClean="0">
                          <a:latin typeface="Times New Roman" pitchFamily="18" charset="0"/>
                          <a:cs typeface="Times New Roman" pitchFamily="18" charset="0"/>
                        </a:rPr>
                        <a:t>-on süresi</a:t>
                      </a: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tr-TR" dirty="0" smtClean="0">
                          <a:latin typeface="Times New Roman" pitchFamily="18" charset="0"/>
                          <a:cs typeface="Times New Roman" pitchFamily="18" charset="0"/>
                        </a:rPr>
                        <a:t>İnsandan insana bulaş</a:t>
                      </a: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tr-TR" dirty="0" smtClean="0">
                          <a:latin typeface="Times New Roman" pitchFamily="18" charset="0"/>
                          <a:cs typeface="Times New Roman" pitchFamily="18" charset="0"/>
                        </a:rPr>
                        <a:t>Oluşturduğu hastalık</a:t>
                      </a:r>
                    </a:p>
                  </a:txBody>
                  <a:tcPr/>
                </a:tc>
              </a:tr>
              <a:tr h="370840">
                <a:tc>
                  <a:txBody>
                    <a:bodyPr/>
                    <a:lstStyle/>
                    <a:p>
                      <a:r>
                        <a:rPr lang="tr-TR" i="1" dirty="0" err="1" smtClean="0">
                          <a:latin typeface="Times New Roman" pitchFamily="18" charset="0"/>
                          <a:cs typeface="Times New Roman" pitchFamily="18" charset="0"/>
                        </a:rPr>
                        <a:t>Bacillus</a:t>
                      </a:r>
                      <a:r>
                        <a:rPr lang="tr-TR" i="1" dirty="0" smtClean="0">
                          <a:latin typeface="Times New Roman" pitchFamily="18" charset="0"/>
                          <a:cs typeface="Times New Roman" pitchFamily="18" charset="0"/>
                        </a:rPr>
                        <a:t> anthracis</a:t>
                      </a:r>
                      <a:endParaRPr lang="tr-TR" i="1" dirty="0">
                        <a:latin typeface="Times New Roman" pitchFamily="18" charset="0"/>
                        <a:cs typeface="Times New Roman" pitchFamily="18" charset="0"/>
                      </a:endParaRPr>
                    </a:p>
                  </a:txBody>
                  <a:tcPr/>
                </a:tc>
                <a:tc>
                  <a:txBody>
                    <a:bodyPr/>
                    <a:lstStyle/>
                    <a:p>
                      <a:r>
                        <a:rPr lang="tr-TR" dirty="0" smtClean="0">
                          <a:latin typeface="Times New Roman" pitchFamily="18" charset="0"/>
                          <a:cs typeface="Times New Roman" pitchFamily="18" charset="0"/>
                        </a:rPr>
                        <a:t>&gt;</a:t>
                      </a:r>
                      <a:r>
                        <a:rPr lang="tr-TR" baseline="0" dirty="0" smtClean="0">
                          <a:latin typeface="Times New Roman" pitchFamily="18" charset="0"/>
                          <a:cs typeface="Times New Roman" pitchFamily="18" charset="0"/>
                        </a:rPr>
                        <a:t> 40 yıl</a:t>
                      </a:r>
                      <a:endParaRPr lang="tr-TR" dirty="0">
                        <a:latin typeface="Times New Roman" pitchFamily="18" charset="0"/>
                        <a:cs typeface="Times New Roman" pitchFamily="18" charset="0"/>
                      </a:endParaRPr>
                    </a:p>
                  </a:txBody>
                  <a:tcPr/>
                </a:tc>
                <a:tc>
                  <a:txBody>
                    <a:bodyPr/>
                    <a:lstStyle/>
                    <a:p>
                      <a:r>
                        <a:rPr lang="tr-TR" dirty="0" smtClean="0">
                          <a:latin typeface="Times New Roman" pitchFamily="18" charset="0"/>
                          <a:cs typeface="Times New Roman" pitchFamily="18" charset="0"/>
                        </a:rPr>
                        <a:t>8000 – 50 000 spor</a:t>
                      </a:r>
                      <a:endParaRPr lang="tr-TR" dirty="0">
                        <a:latin typeface="Times New Roman" pitchFamily="18" charset="0"/>
                        <a:cs typeface="Times New Roman" pitchFamily="18" charset="0"/>
                      </a:endParaRPr>
                    </a:p>
                  </a:txBody>
                  <a:tcPr/>
                </a:tc>
                <a:tc>
                  <a:txBody>
                    <a:bodyPr/>
                    <a:lstStyle/>
                    <a:p>
                      <a:r>
                        <a:rPr lang="tr-TR" dirty="0" smtClean="0">
                          <a:latin typeface="Times New Roman" pitchFamily="18" charset="0"/>
                          <a:cs typeface="Times New Roman" pitchFamily="18" charset="0"/>
                        </a:rPr>
                        <a:t>1- 40 gün</a:t>
                      </a:r>
                      <a:endParaRPr lang="tr-TR" dirty="0">
                        <a:latin typeface="Times New Roman" pitchFamily="18" charset="0"/>
                        <a:cs typeface="Times New Roman" pitchFamily="18" charset="0"/>
                      </a:endParaRPr>
                    </a:p>
                  </a:txBody>
                  <a:tcPr/>
                </a:tc>
                <a:tc>
                  <a:txBody>
                    <a:bodyPr/>
                    <a:lstStyle/>
                    <a:p>
                      <a:r>
                        <a:rPr lang="tr-TR" dirty="0" smtClean="0">
                          <a:latin typeface="Times New Roman" pitchFamily="18" charset="0"/>
                          <a:cs typeface="Times New Roman" pitchFamily="18" charset="0"/>
                        </a:rPr>
                        <a:t>Yok</a:t>
                      </a:r>
                      <a:endParaRPr lang="tr-TR" dirty="0">
                        <a:latin typeface="Times New Roman" pitchFamily="18" charset="0"/>
                        <a:cs typeface="Times New Roman" pitchFamily="18" charset="0"/>
                      </a:endParaRPr>
                    </a:p>
                  </a:txBody>
                  <a:tcPr/>
                </a:tc>
                <a:tc>
                  <a:txBody>
                    <a:bodyPr/>
                    <a:lstStyle/>
                    <a:p>
                      <a:r>
                        <a:rPr lang="tr-TR" dirty="0" smtClean="0">
                          <a:latin typeface="Times New Roman" pitchFamily="18" charset="0"/>
                          <a:cs typeface="Times New Roman" pitchFamily="18" charset="0"/>
                        </a:rPr>
                        <a:t>Şarbon</a:t>
                      </a:r>
                      <a:endParaRPr lang="tr-TR" dirty="0">
                        <a:latin typeface="Times New Roman" pitchFamily="18" charset="0"/>
                        <a:cs typeface="Times New Roman" pitchFamily="18" charset="0"/>
                      </a:endParaRPr>
                    </a:p>
                  </a:txBody>
                  <a:tcPr/>
                </a:tc>
              </a:tr>
              <a:tr h="370840">
                <a:tc>
                  <a:txBody>
                    <a:bodyPr/>
                    <a:lstStyle/>
                    <a:p>
                      <a:r>
                        <a:rPr lang="tr-TR" i="1" dirty="0" smtClean="0">
                          <a:latin typeface="Times New Roman" pitchFamily="18" charset="0"/>
                          <a:cs typeface="Times New Roman" pitchFamily="18" charset="0"/>
                        </a:rPr>
                        <a:t>Brucella </a:t>
                      </a:r>
                      <a:r>
                        <a:rPr lang="tr-TR" i="1" dirty="0" err="1" smtClean="0">
                          <a:latin typeface="Times New Roman" pitchFamily="18" charset="0"/>
                          <a:cs typeface="Times New Roman" pitchFamily="18" charset="0"/>
                        </a:rPr>
                        <a:t>species</a:t>
                      </a:r>
                      <a:endParaRPr lang="tr-TR" i="1" dirty="0">
                        <a:latin typeface="Times New Roman" pitchFamily="18" charset="0"/>
                        <a:cs typeface="Times New Roman" pitchFamily="18" charset="0"/>
                      </a:endParaRPr>
                    </a:p>
                  </a:txBody>
                  <a:tcPr/>
                </a:tc>
                <a:tc>
                  <a:txBody>
                    <a:bodyPr/>
                    <a:lstStyle/>
                    <a:p>
                      <a:r>
                        <a:rPr lang="tr-TR" dirty="0" smtClean="0">
                          <a:latin typeface="Times New Roman" pitchFamily="18" charset="0"/>
                          <a:cs typeface="Times New Roman" pitchFamily="18" charset="0"/>
                        </a:rPr>
                        <a:t>Toz, toprak ve suda 6-10 hafta</a:t>
                      </a:r>
                      <a:endParaRPr lang="tr-TR" dirty="0">
                        <a:latin typeface="Times New Roman" pitchFamily="18" charset="0"/>
                        <a:cs typeface="Times New Roman" pitchFamily="18" charset="0"/>
                      </a:endParaRPr>
                    </a:p>
                  </a:txBody>
                  <a:tcPr/>
                </a:tc>
                <a:tc>
                  <a:txBody>
                    <a:bodyPr/>
                    <a:lstStyle/>
                    <a:p>
                      <a:r>
                        <a:rPr lang="tr-TR" dirty="0" smtClean="0">
                          <a:latin typeface="Times New Roman" pitchFamily="18" charset="0"/>
                          <a:cs typeface="Times New Roman" pitchFamily="18" charset="0"/>
                        </a:rPr>
                        <a:t>10 -100 bakteri</a:t>
                      </a:r>
                      <a:endParaRPr lang="tr-TR" dirty="0">
                        <a:latin typeface="Times New Roman" pitchFamily="18" charset="0"/>
                        <a:cs typeface="Times New Roman" pitchFamily="18" charset="0"/>
                      </a:endParaRPr>
                    </a:p>
                  </a:txBody>
                  <a:tcPr/>
                </a:tc>
                <a:tc>
                  <a:txBody>
                    <a:bodyPr/>
                    <a:lstStyle/>
                    <a:p>
                      <a:r>
                        <a:rPr lang="tr-TR" dirty="0" smtClean="0">
                          <a:latin typeface="Times New Roman" pitchFamily="18" charset="0"/>
                          <a:cs typeface="Times New Roman" pitchFamily="18" charset="0"/>
                        </a:rPr>
                        <a:t>5 -60 gün</a:t>
                      </a:r>
                      <a:endParaRPr lang="tr-TR" dirty="0">
                        <a:latin typeface="Times New Roman" pitchFamily="18" charset="0"/>
                        <a:cs typeface="Times New Roman" pitchFamily="18" charset="0"/>
                      </a:endParaRPr>
                    </a:p>
                  </a:txBody>
                  <a:tcPr/>
                </a:tc>
                <a:tc>
                  <a:txBody>
                    <a:bodyPr/>
                    <a:lstStyle/>
                    <a:p>
                      <a:r>
                        <a:rPr lang="tr-TR" dirty="0" smtClean="0">
                          <a:latin typeface="Times New Roman" pitchFamily="18" charset="0"/>
                          <a:cs typeface="Times New Roman" pitchFamily="18" charset="0"/>
                        </a:rPr>
                        <a:t>Yok</a:t>
                      </a:r>
                      <a:endParaRPr lang="tr-TR" dirty="0">
                        <a:latin typeface="Times New Roman" pitchFamily="18" charset="0"/>
                        <a:cs typeface="Times New Roman" pitchFamily="18" charset="0"/>
                      </a:endParaRPr>
                    </a:p>
                  </a:txBody>
                  <a:tcPr/>
                </a:tc>
                <a:tc>
                  <a:txBody>
                    <a:bodyPr/>
                    <a:lstStyle/>
                    <a:p>
                      <a:r>
                        <a:rPr lang="tr-TR" dirty="0" err="1" smtClean="0">
                          <a:latin typeface="Times New Roman" pitchFamily="18" charset="0"/>
                          <a:cs typeface="Times New Roman" pitchFamily="18" charset="0"/>
                        </a:rPr>
                        <a:t>Bruselloz</a:t>
                      </a:r>
                      <a:endParaRPr lang="tr-TR" dirty="0">
                        <a:latin typeface="Times New Roman" pitchFamily="18" charset="0"/>
                        <a:cs typeface="Times New Roman" pitchFamily="18" charset="0"/>
                      </a:endParaRPr>
                    </a:p>
                  </a:txBody>
                  <a:tcPr/>
                </a:tc>
              </a:tr>
              <a:tr h="370840">
                <a:tc>
                  <a:txBody>
                    <a:bodyPr/>
                    <a:lstStyle/>
                    <a:p>
                      <a:r>
                        <a:rPr lang="tr-TR" i="1" dirty="0" err="1" smtClean="0">
                          <a:latin typeface="Times New Roman" pitchFamily="18" charset="0"/>
                          <a:cs typeface="Times New Roman" pitchFamily="18" charset="0"/>
                        </a:rPr>
                        <a:t>Yersinia</a:t>
                      </a:r>
                      <a:r>
                        <a:rPr lang="tr-TR" i="1" dirty="0" smtClean="0">
                          <a:latin typeface="Times New Roman" pitchFamily="18" charset="0"/>
                          <a:cs typeface="Times New Roman" pitchFamily="18" charset="0"/>
                        </a:rPr>
                        <a:t> </a:t>
                      </a:r>
                      <a:r>
                        <a:rPr lang="tr-TR" i="1" dirty="0" err="1" smtClean="0">
                          <a:latin typeface="Times New Roman" pitchFamily="18" charset="0"/>
                          <a:cs typeface="Times New Roman" pitchFamily="18" charset="0"/>
                        </a:rPr>
                        <a:t>pestis</a:t>
                      </a:r>
                      <a:endParaRPr lang="tr-TR" i="1" dirty="0">
                        <a:latin typeface="Times New Roman" pitchFamily="18" charset="0"/>
                        <a:cs typeface="Times New Roman" pitchFamily="18" charset="0"/>
                      </a:endParaRPr>
                    </a:p>
                  </a:txBody>
                  <a:tcPr/>
                </a:tc>
                <a:tc>
                  <a:txBody>
                    <a:bodyPr/>
                    <a:lstStyle/>
                    <a:p>
                      <a:r>
                        <a:rPr lang="tr-TR" dirty="0" smtClean="0">
                          <a:latin typeface="Times New Roman" pitchFamily="18" charset="0"/>
                          <a:cs typeface="Times New Roman" pitchFamily="18" charset="0"/>
                        </a:rPr>
                        <a:t>Toprakta 1 yıl,  </a:t>
                      </a:r>
                      <a:r>
                        <a:rPr lang="tr-TR" dirty="0" err="1" smtClean="0">
                          <a:latin typeface="Times New Roman" pitchFamily="18" charset="0"/>
                          <a:cs typeface="Times New Roman" pitchFamily="18" charset="0"/>
                        </a:rPr>
                        <a:t>aerozol</a:t>
                      </a:r>
                      <a:r>
                        <a:rPr lang="tr-TR" dirty="0" smtClean="0">
                          <a:latin typeface="Times New Roman" pitchFamily="18" charset="0"/>
                          <a:cs typeface="Times New Roman" pitchFamily="18" charset="0"/>
                        </a:rPr>
                        <a:t> yolu ile 1 saat havada kalır</a:t>
                      </a:r>
                      <a:endParaRPr lang="tr-TR" dirty="0">
                        <a:latin typeface="Times New Roman" pitchFamily="18" charset="0"/>
                        <a:cs typeface="Times New Roman" pitchFamily="18" charset="0"/>
                      </a:endParaRPr>
                    </a:p>
                  </a:txBody>
                  <a:tcPr/>
                </a:tc>
                <a:tc>
                  <a:txBody>
                    <a:bodyPr/>
                    <a:lstStyle/>
                    <a:p>
                      <a:r>
                        <a:rPr lang="tr-TR" dirty="0" smtClean="0">
                          <a:latin typeface="Times New Roman" pitchFamily="18" charset="0"/>
                          <a:cs typeface="Times New Roman" pitchFamily="18" charset="0"/>
                        </a:rPr>
                        <a:t>100-20 000 bakteri</a:t>
                      </a:r>
                      <a:endParaRPr lang="tr-TR" dirty="0">
                        <a:latin typeface="Times New Roman" pitchFamily="18" charset="0"/>
                        <a:cs typeface="Times New Roman" pitchFamily="18" charset="0"/>
                      </a:endParaRPr>
                    </a:p>
                  </a:txBody>
                  <a:tcPr/>
                </a:tc>
                <a:tc>
                  <a:txBody>
                    <a:bodyPr/>
                    <a:lstStyle/>
                    <a:p>
                      <a:r>
                        <a:rPr lang="tr-TR" dirty="0" smtClean="0">
                          <a:latin typeface="Times New Roman" pitchFamily="18" charset="0"/>
                          <a:cs typeface="Times New Roman" pitchFamily="18" charset="0"/>
                        </a:rPr>
                        <a:t>1 -6 gün</a:t>
                      </a:r>
                      <a:endParaRPr lang="tr-TR" dirty="0">
                        <a:latin typeface="Times New Roman" pitchFamily="18" charset="0"/>
                        <a:cs typeface="Times New Roman" pitchFamily="18" charset="0"/>
                      </a:endParaRPr>
                    </a:p>
                  </a:txBody>
                  <a:tcPr/>
                </a:tc>
                <a:tc>
                  <a:txBody>
                    <a:bodyPr/>
                    <a:lstStyle/>
                    <a:p>
                      <a:r>
                        <a:rPr lang="tr-TR" dirty="0" smtClean="0">
                          <a:latin typeface="Times New Roman" pitchFamily="18" charset="0"/>
                          <a:cs typeface="Times New Roman" pitchFamily="18" charset="0"/>
                        </a:rPr>
                        <a:t>Yüksek</a:t>
                      </a:r>
                      <a:endParaRPr lang="tr-TR" dirty="0">
                        <a:latin typeface="Times New Roman" pitchFamily="18" charset="0"/>
                        <a:cs typeface="Times New Roman" pitchFamily="18" charset="0"/>
                      </a:endParaRPr>
                    </a:p>
                  </a:txBody>
                  <a:tcPr/>
                </a:tc>
                <a:tc>
                  <a:txBody>
                    <a:bodyPr/>
                    <a:lstStyle/>
                    <a:p>
                      <a:r>
                        <a:rPr lang="tr-TR" dirty="0" smtClean="0">
                          <a:latin typeface="Times New Roman" pitchFamily="18" charset="0"/>
                          <a:cs typeface="Times New Roman" pitchFamily="18" charset="0"/>
                        </a:rPr>
                        <a:t>Veba</a:t>
                      </a:r>
                      <a:endParaRPr lang="tr-TR" dirty="0">
                        <a:latin typeface="Times New Roman" pitchFamily="18" charset="0"/>
                        <a:cs typeface="Times New Roman" pitchFamily="18" charset="0"/>
                      </a:endParaRPr>
                    </a:p>
                  </a:txBody>
                  <a:tcPr/>
                </a:tc>
              </a:tr>
              <a:tr h="37084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tr-TR" i="1" dirty="0" err="1" smtClean="0">
                          <a:latin typeface="Times New Roman" pitchFamily="18" charset="0"/>
                          <a:cs typeface="Times New Roman" pitchFamily="18" charset="0"/>
                        </a:rPr>
                        <a:t>Francisella</a:t>
                      </a:r>
                      <a:r>
                        <a:rPr lang="tr-TR" i="1" dirty="0" smtClean="0">
                          <a:latin typeface="Times New Roman" pitchFamily="18" charset="0"/>
                          <a:cs typeface="Times New Roman" pitchFamily="18" charset="0"/>
                        </a:rPr>
                        <a:t> </a:t>
                      </a:r>
                      <a:r>
                        <a:rPr lang="tr-TR" i="1" dirty="0" err="1" smtClean="0">
                          <a:latin typeface="Times New Roman" pitchFamily="18" charset="0"/>
                          <a:cs typeface="Times New Roman" pitchFamily="18" charset="0"/>
                        </a:rPr>
                        <a:t>tularensis</a:t>
                      </a:r>
                      <a:endParaRPr lang="tr-TR" i="1" dirty="0" smtClean="0">
                        <a:latin typeface="Times New Roman" pitchFamily="18" charset="0"/>
                        <a:cs typeface="Times New Roman" pitchFamily="18" charset="0"/>
                      </a:endParaRPr>
                    </a:p>
                  </a:txBody>
                  <a:tcPr/>
                </a:tc>
                <a:tc>
                  <a:txBody>
                    <a:bodyPr/>
                    <a:lstStyle/>
                    <a:p>
                      <a:r>
                        <a:rPr lang="tr-TR" dirty="0" smtClean="0">
                          <a:latin typeface="Times New Roman" pitchFamily="18" charset="0"/>
                          <a:cs typeface="Times New Roman" pitchFamily="18" charset="0"/>
                        </a:rPr>
                        <a:t>Su,</a:t>
                      </a:r>
                      <a:r>
                        <a:rPr lang="tr-TR" baseline="0" dirty="0" smtClean="0">
                          <a:latin typeface="Times New Roman" pitchFamily="18" charset="0"/>
                          <a:cs typeface="Times New Roman" pitchFamily="18" charset="0"/>
                        </a:rPr>
                        <a:t> toprak ve karkasta haftalarca, donmuş ette yıllarca canlı kalır</a:t>
                      </a:r>
                      <a:endParaRPr lang="tr-TR" dirty="0">
                        <a:latin typeface="Times New Roman" pitchFamily="18" charset="0"/>
                        <a:cs typeface="Times New Roman" pitchFamily="18" charset="0"/>
                      </a:endParaRPr>
                    </a:p>
                  </a:txBody>
                  <a:tcPr/>
                </a:tc>
                <a:tc>
                  <a:txBody>
                    <a:bodyPr/>
                    <a:lstStyle/>
                    <a:p>
                      <a:r>
                        <a:rPr lang="tr-TR" dirty="0" smtClean="0">
                          <a:latin typeface="Times New Roman" pitchFamily="18" charset="0"/>
                          <a:cs typeface="Times New Roman" pitchFamily="18" charset="0"/>
                        </a:rPr>
                        <a:t>10-100 bakteri</a:t>
                      </a:r>
                      <a:endParaRPr lang="tr-TR" dirty="0">
                        <a:latin typeface="Times New Roman" pitchFamily="18" charset="0"/>
                        <a:cs typeface="Times New Roman" pitchFamily="18" charset="0"/>
                      </a:endParaRPr>
                    </a:p>
                  </a:txBody>
                  <a:tcPr/>
                </a:tc>
                <a:tc>
                  <a:txBody>
                    <a:bodyPr/>
                    <a:lstStyle/>
                    <a:p>
                      <a:r>
                        <a:rPr lang="tr-TR" dirty="0" smtClean="0">
                          <a:latin typeface="Times New Roman" pitchFamily="18" charset="0"/>
                          <a:cs typeface="Times New Roman" pitchFamily="18" charset="0"/>
                        </a:rPr>
                        <a:t>1 -25 gün</a:t>
                      </a:r>
                      <a:endParaRPr lang="tr-TR" dirty="0">
                        <a:latin typeface="Times New Roman" pitchFamily="18" charset="0"/>
                        <a:cs typeface="Times New Roman" pitchFamily="18" charset="0"/>
                      </a:endParaRPr>
                    </a:p>
                  </a:txBody>
                  <a:tcPr/>
                </a:tc>
                <a:tc>
                  <a:txBody>
                    <a:bodyPr/>
                    <a:lstStyle/>
                    <a:p>
                      <a:r>
                        <a:rPr lang="tr-TR" dirty="0" smtClean="0">
                          <a:latin typeface="Times New Roman" pitchFamily="18" charset="0"/>
                          <a:cs typeface="Times New Roman" pitchFamily="18" charset="0"/>
                        </a:rPr>
                        <a:t>Yok</a:t>
                      </a:r>
                      <a:endParaRPr lang="tr-TR" dirty="0">
                        <a:latin typeface="Times New Roman" pitchFamily="18" charset="0"/>
                        <a:cs typeface="Times New Roman" pitchFamily="18" charset="0"/>
                      </a:endParaRPr>
                    </a:p>
                  </a:txBody>
                  <a:tcPr/>
                </a:tc>
                <a:tc>
                  <a:txBody>
                    <a:bodyPr/>
                    <a:lstStyle/>
                    <a:p>
                      <a:r>
                        <a:rPr lang="tr-TR" dirty="0" err="1" smtClean="0">
                          <a:latin typeface="Times New Roman" pitchFamily="18" charset="0"/>
                          <a:cs typeface="Times New Roman" pitchFamily="18" charset="0"/>
                        </a:rPr>
                        <a:t>Tularemi</a:t>
                      </a:r>
                      <a:endParaRPr lang="tr-TR" dirty="0">
                        <a:latin typeface="Times New Roman" pitchFamily="18" charset="0"/>
                        <a:cs typeface="Times New Roman" pitchFamily="18" charset="0"/>
                      </a:endParaRPr>
                    </a:p>
                  </a:txBody>
                  <a:tcPr/>
                </a:tc>
              </a:tr>
              <a:tr h="37084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tr-TR" i="1" dirty="0" err="1" smtClean="0">
                          <a:latin typeface="Times New Roman" pitchFamily="18" charset="0"/>
                          <a:cs typeface="Times New Roman" pitchFamily="18" charset="0"/>
                        </a:rPr>
                        <a:t>Coxiella</a:t>
                      </a:r>
                      <a:r>
                        <a:rPr lang="tr-TR" i="1" dirty="0" smtClean="0">
                          <a:latin typeface="Times New Roman" pitchFamily="18" charset="0"/>
                          <a:cs typeface="Times New Roman" pitchFamily="18" charset="0"/>
                        </a:rPr>
                        <a:t> </a:t>
                      </a:r>
                      <a:r>
                        <a:rPr lang="tr-TR" i="1" dirty="0" err="1" smtClean="0">
                          <a:latin typeface="Times New Roman" pitchFamily="18" charset="0"/>
                          <a:cs typeface="Times New Roman" pitchFamily="18" charset="0"/>
                        </a:rPr>
                        <a:t>burneti</a:t>
                      </a:r>
                      <a:endParaRPr lang="tr-TR" i="1" dirty="0" smtClean="0">
                        <a:latin typeface="Times New Roman" pitchFamily="18" charset="0"/>
                        <a:cs typeface="Times New Roman" pitchFamily="18" charset="0"/>
                      </a:endParaRPr>
                    </a:p>
                  </a:txBody>
                  <a:tcPr/>
                </a:tc>
                <a:tc>
                  <a:txBody>
                    <a:bodyPr/>
                    <a:lstStyle/>
                    <a:p>
                      <a:r>
                        <a:rPr lang="tr-TR" dirty="0" smtClean="0">
                          <a:latin typeface="Times New Roman" pitchFamily="18" charset="0"/>
                          <a:cs typeface="Times New Roman" pitchFamily="18" charset="0"/>
                        </a:rPr>
                        <a:t>Isı</a:t>
                      </a:r>
                      <a:r>
                        <a:rPr lang="tr-TR" baseline="0" dirty="0" smtClean="0">
                          <a:latin typeface="Times New Roman" pitchFamily="18" charset="0"/>
                          <a:cs typeface="Times New Roman" pitchFamily="18" charset="0"/>
                        </a:rPr>
                        <a:t> ve kuruluğa haftalarca veya aylarca  dayanır</a:t>
                      </a:r>
                      <a:endParaRPr lang="tr-TR" dirty="0">
                        <a:latin typeface="Times New Roman" pitchFamily="18" charset="0"/>
                        <a:cs typeface="Times New Roman" pitchFamily="18" charset="0"/>
                      </a:endParaRPr>
                    </a:p>
                  </a:txBody>
                  <a:tcPr/>
                </a:tc>
                <a:tc>
                  <a:txBody>
                    <a:bodyPr/>
                    <a:lstStyle/>
                    <a:p>
                      <a:r>
                        <a:rPr lang="tr-TR" dirty="0" smtClean="0">
                          <a:latin typeface="Times New Roman" pitchFamily="18" charset="0"/>
                          <a:cs typeface="Times New Roman" pitchFamily="18" charset="0"/>
                        </a:rPr>
                        <a:t>1-10 </a:t>
                      </a:r>
                      <a:r>
                        <a:rPr lang="tr-TR" dirty="0" err="1" smtClean="0">
                          <a:latin typeface="Times New Roman" pitchFamily="18" charset="0"/>
                          <a:cs typeface="Times New Roman" pitchFamily="18" charset="0"/>
                        </a:rPr>
                        <a:t>organizm</a:t>
                      </a:r>
                      <a:endParaRPr lang="tr-TR" dirty="0">
                        <a:latin typeface="Times New Roman" pitchFamily="18" charset="0"/>
                        <a:cs typeface="Times New Roman" pitchFamily="18" charset="0"/>
                      </a:endParaRPr>
                    </a:p>
                  </a:txBody>
                  <a:tcPr/>
                </a:tc>
                <a:tc>
                  <a:txBody>
                    <a:bodyPr/>
                    <a:lstStyle/>
                    <a:p>
                      <a:r>
                        <a:rPr lang="tr-TR" dirty="0" smtClean="0">
                          <a:latin typeface="Times New Roman" pitchFamily="18" charset="0"/>
                          <a:cs typeface="Times New Roman" pitchFamily="18" charset="0"/>
                        </a:rPr>
                        <a:t>7 -41</a:t>
                      </a:r>
                      <a:endParaRPr lang="tr-TR" dirty="0">
                        <a:latin typeface="Times New Roman" pitchFamily="18" charset="0"/>
                        <a:cs typeface="Times New Roman" pitchFamily="18" charset="0"/>
                      </a:endParaRPr>
                    </a:p>
                  </a:txBody>
                  <a:tcPr/>
                </a:tc>
                <a:tc>
                  <a:txBody>
                    <a:bodyPr/>
                    <a:lstStyle/>
                    <a:p>
                      <a:r>
                        <a:rPr lang="tr-TR" dirty="0" smtClean="0">
                          <a:latin typeface="Times New Roman" pitchFamily="18" charset="0"/>
                          <a:cs typeface="Times New Roman" pitchFamily="18" charset="0"/>
                        </a:rPr>
                        <a:t>Seyrek</a:t>
                      </a:r>
                      <a:endParaRPr lang="tr-TR" dirty="0">
                        <a:latin typeface="Times New Roman" pitchFamily="18" charset="0"/>
                        <a:cs typeface="Times New Roman" pitchFamily="18" charset="0"/>
                      </a:endParaRPr>
                    </a:p>
                  </a:txBody>
                  <a:tcPr/>
                </a:tc>
                <a:tc>
                  <a:txBody>
                    <a:bodyPr/>
                    <a:lstStyle/>
                    <a:p>
                      <a:r>
                        <a:rPr lang="tr-TR" dirty="0" smtClean="0">
                          <a:latin typeface="Times New Roman" pitchFamily="18" charset="0"/>
                          <a:cs typeface="Times New Roman" pitchFamily="18" charset="0"/>
                        </a:rPr>
                        <a:t>Q Ateşi</a:t>
                      </a:r>
                      <a:endParaRPr lang="tr-TR" dirty="0">
                        <a:latin typeface="Times New Roman" pitchFamily="18" charset="0"/>
                        <a:cs typeface="Times New Roman" pitchFamily="18" charset="0"/>
                      </a:endParaRPr>
                    </a:p>
                  </a:txBody>
                  <a:tcPr/>
                </a:tc>
              </a:tr>
            </a:tbl>
          </a:graphicData>
        </a:graphic>
      </p:graphicFrame>
      <p:sp>
        <p:nvSpPr>
          <p:cNvPr id="10" name="9 Metin kutusu"/>
          <p:cNvSpPr txBox="1"/>
          <p:nvPr/>
        </p:nvSpPr>
        <p:spPr>
          <a:xfrm>
            <a:off x="251520" y="188640"/>
            <a:ext cx="8352928" cy="707886"/>
          </a:xfrm>
          <a:prstGeom prst="rect">
            <a:avLst/>
          </a:prstGeom>
          <a:noFill/>
        </p:spPr>
        <p:txBody>
          <a:bodyPr wrap="square" rtlCol="0">
            <a:spAutoFit/>
          </a:bodyPr>
          <a:lstStyle/>
          <a:p>
            <a:r>
              <a:rPr lang="tr-TR" sz="2000" dirty="0" smtClean="0">
                <a:solidFill>
                  <a:srgbClr val="FF0000"/>
                </a:solidFill>
                <a:latin typeface="Times New Roman" pitchFamily="18" charset="0"/>
                <a:cs typeface="Times New Roman" pitchFamily="18" charset="0"/>
              </a:rPr>
              <a:t>MUHTEMEL  BİYOTERÖR ETKENİ OLARAK ÖNCELİKLİ BAKTERİYEL  AJANLAR </a:t>
            </a:r>
            <a:endParaRPr lang="tr-TR" sz="2000" dirty="0">
              <a:solidFill>
                <a:srgbClr val="FF0000"/>
              </a:solidFill>
              <a:latin typeface="Times New Roman" pitchFamily="18" charset="0"/>
              <a:cs typeface="Times New Roman" pitchFamily="18" charset="0"/>
            </a:endParaRPr>
          </a:p>
        </p:txBody>
      </p:sp>
      <p:sp>
        <p:nvSpPr>
          <p:cNvPr id="5" name="4 Slayt Numarası Yer Tutucusu"/>
          <p:cNvSpPr>
            <a:spLocks noGrp="1"/>
          </p:cNvSpPr>
          <p:nvPr>
            <p:ph type="sldNum" sz="quarter" idx="12"/>
          </p:nvPr>
        </p:nvSpPr>
        <p:spPr/>
        <p:txBody>
          <a:bodyPr/>
          <a:lstStyle/>
          <a:p>
            <a:fld id="{B1DEFA8C-F947-479F-BE07-76B6B3F80BF1}" type="slidenum">
              <a:rPr lang="tr-TR" smtClean="0"/>
              <a:pPr/>
              <a:t>36</a:t>
            </a:fld>
            <a:endParaRPr lang="tr-TR"/>
          </a:p>
        </p:txBody>
      </p:sp>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Dikdörtgen"/>
          <p:cNvSpPr/>
          <p:nvPr/>
        </p:nvSpPr>
        <p:spPr>
          <a:xfrm>
            <a:off x="395536" y="548680"/>
            <a:ext cx="8424936" cy="830997"/>
          </a:xfrm>
          <a:prstGeom prst="rect">
            <a:avLst/>
          </a:prstGeom>
        </p:spPr>
        <p:txBody>
          <a:bodyPr wrap="square">
            <a:spAutoFit/>
          </a:bodyPr>
          <a:lstStyle/>
          <a:p>
            <a:r>
              <a:rPr lang="tr-TR" sz="2400" dirty="0" smtClean="0">
                <a:solidFill>
                  <a:srgbClr val="FF0000"/>
                </a:solidFill>
                <a:latin typeface="Times New Roman" pitchFamily="18" charset="0"/>
                <a:cs typeface="Times New Roman" pitchFamily="18" charset="0"/>
              </a:rPr>
              <a:t>MUHTEMEL  BİYOTERÖR ETKENİ OLARAK ÖNCELİKLİ VİRAL  AJANLAR </a:t>
            </a:r>
            <a:endParaRPr lang="tr-TR" sz="2400" dirty="0">
              <a:solidFill>
                <a:srgbClr val="FF0000"/>
              </a:solidFill>
              <a:latin typeface="Times New Roman" pitchFamily="18" charset="0"/>
              <a:cs typeface="Times New Roman" pitchFamily="18" charset="0"/>
            </a:endParaRPr>
          </a:p>
        </p:txBody>
      </p:sp>
      <p:graphicFrame>
        <p:nvGraphicFramePr>
          <p:cNvPr id="3" name="2 Tablo"/>
          <p:cNvGraphicFramePr>
            <a:graphicFrameLocks noGrp="1"/>
          </p:cNvGraphicFramePr>
          <p:nvPr/>
        </p:nvGraphicFramePr>
        <p:xfrm>
          <a:off x="179512" y="1628800"/>
          <a:ext cx="8820472" cy="4142232"/>
        </p:xfrm>
        <a:graphic>
          <a:graphicData uri="http://schemas.openxmlformats.org/drawingml/2006/table">
            <a:tbl>
              <a:tblPr firstRow="1" bandRow="1">
                <a:tableStyleId>{5C22544A-7EE6-4342-B048-85BDC9FD1C3A}</a:tableStyleId>
              </a:tblPr>
              <a:tblGrid>
                <a:gridCol w="1853040"/>
                <a:gridCol w="1747360"/>
                <a:gridCol w="1296144"/>
                <a:gridCol w="1296144"/>
                <a:gridCol w="1152128"/>
                <a:gridCol w="1475656"/>
              </a:tblGrid>
              <a:tr h="370840">
                <a:tc>
                  <a:txBody>
                    <a:bodyPr/>
                    <a:lstStyle/>
                    <a:p>
                      <a:r>
                        <a:rPr lang="tr-TR" dirty="0" smtClean="0">
                          <a:latin typeface="Times New Roman" pitchFamily="18" charset="0"/>
                          <a:cs typeface="Times New Roman" pitchFamily="18" charset="0"/>
                        </a:rPr>
                        <a:t>Etken</a:t>
                      </a:r>
                      <a:endParaRPr lang="tr-TR" dirty="0">
                        <a:latin typeface="Times New Roman" pitchFamily="18" charset="0"/>
                        <a:cs typeface="Times New Roman" pitchFamily="18" charset="0"/>
                      </a:endParaRPr>
                    </a:p>
                  </a:txBody>
                  <a:tcPr/>
                </a:tc>
                <a:tc>
                  <a:txBody>
                    <a:bodyPr/>
                    <a:lstStyle/>
                    <a:p>
                      <a:r>
                        <a:rPr lang="tr-TR" dirty="0" smtClean="0">
                          <a:latin typeface="Times New Roman" pitchFamily="18" charset="0"/>
                          <a:cs typeface="Times New Roman" pitchFamily="18" charset="0"/>
                        </a:rPr>
                        <a:t>Dış ortamda yaşam süresi</a:t>
                      </a:r>
                      <a:endParaRPr lang="tr-TR" dirty="0">
                        <a:latin typeface="Times New Roman" pitchFamily="18" charset="0"/>
                        <a:cs typeface="Times New Roman" pitchFamily="18" charset="0"/>
                      </a:endParaRPr>
                    </a:p>
                  </a:txBody>
                  <a:tcPr/>
                </a:tc>
                <a:tc>
                  <a:txBody>
                    <a:bodyPr/>
                    <a:lstStyle/>
                    <a:p>
                      <a:r>
                        <a:rPr lang="tr-TR" dirty="0" smtClean="0">
                          <a:latin typeface="Times New Roman" pitchFamily="18" charset="0"/>
                          <a:cs typeface="Times New Roman" pitchFamily="18" charset="0"/>
                        </a:rPr>
                        <a:t>Enfeksiyon dozu</a:t>
                      </a:r>
                      <a:endParaRPr lang="tr-TR" dirty="0">
                        <a:latin typeface="Times New Roman" pitchFamily="18" charset="0"/>
                        <a:cs typeface="Times New Roman" pitchFamily="18" charset="0"/>
                      </a:endParaRP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tr-TR" dirty="0" err="1" smtClean="0">
                          <a:latin typeface="Times New Roman" pitchFamily="18" charset="0"/>
                          <a:cs typeface="Times New Roman" pitchFamily="18" charset="0"/>
                        </a:rPr>
                        <a:t>İnkübas</a:t>
                      </a:r>
                      <a:r>
                        <a:rPr lang="tr-TR" dirty="0" smtClean="0">
                          <a:latin typeface="Times New Roman" pitchFamily="18" charset="0"/>
                          <a:cs typeface="Times New Roman" pitchFamily="18" charset="0"/>
                        </a:rPr>
                        <a:t>-yon </a:t>
                      </a:r>
                      <a:r>
                        <a:rPr lang="tr-TR" dirty="0" smtClean="0">
                          <a:latin typeface="Times New Roman" pitchFamily="18" charset="0"/>
                          <a:cs typeface="Times New Roman" pitchFamily="18" charset="0"/>
                        </a:rPr>
                        <a:t>süresi</a:t>
                      </a: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tr-TR" dirty="0" smtClean="0">
                          <a:latin typeface="Times New Roman" pitchFamily="18" charset="0"/>
                          <a:cs typeface="Times New Roman" pitchFamily="18" charset="0"/>
                        </a:rPr>
                        <a:t>İnsandan insana bulaş</a:t>
                      </a: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tr-TR" dirty="0" smtClean="0">
                          <a:latin typeface="Times New Roman" pitchFamily="18" charset="0"/>
                          <a:cs typeface="Times New Roman" pitchFamily="18" charset="0"/>
                        </a:rPr>
                        <a:t>Oluşturduğu hastalık</a:t>
                      </a:r>
                    </a:p>
                  </a:txBody>
                  <a:tcPr/>
                </a:tc>
              </a:tr>
              <a:tr h="370840">
                <a:tc>
                  <a:txBody>
                    <a:bodyPr/>
                    <a:lstStyle/>
                    <a:p>
                      <a:r>
                        <a:rPr lang="tr-TR" i="1" dirty="0" smtClean="0">
                          <a:solidFill>
                            <a:srgbClr val="002060"/>
                          </a:solidFill>
                          <a:latin typeface="Times New Roman" pitchFamily="18" charset="0"/>
                          <a:cs typeface="Times New Roman" pitchFamily="18" charset="0"/>
                        </a:rPr>
                        <a:t>Çiçek  </a:t>
                      </a:r>
                      <a:r>
                        <a:rPr lang="tr-TR" i="1" dirty="0" err="1" smtClean="0">
                          <a:solidFill>
                            <a:srgbClr val="002060"/>
                          </a:solidFill>
                          <a:latin typeface="Times New Roman" pitchFamily="18" charset="0"/>
                          <a:cs typeface="Times New Roman" pitchFamily="18" charset="0"/>
                        </a:rPr>
                        <a:t>virüsu</a:t>
                      </a:r>
                      <a:r>
                        <a:rPr lang="tr-TR" i="1" dirty="0" smtClean="0">
                          <a:solidFill>
                            <a:srgbClr val="002060"/>
                          </a:solidFill>
                          <a:latin typeface="Times New Roman" pitchFamily="18" charset="0"/>
                          <a:cs typeface="Times New Roman" pitchFamily="18" charset="0"/>
                        </a:rPr>
                        <a:t> </a:t>
                      </a:r>
                      <a:r>
                        <a:rPr lang="tr-TR" sz="1800" dirty="0" smtClean="0">
                          <a:solidFill>
                            <a:srgbClr val="002060"/>
                          </a:solidFill>
                          <a:latin typeface="Times New Roman" pitchFamily="18" charset="0"/>
                        </a:rPr>
                        <a:t>(</a:t>
                      </a:r>
                      <a:r>
                        <a:rPr lang="tr-TR" sz="1800" dirty="0" err="1" smtClean="0">
                          <a:solidFill>
                            <a:srgbClr val="002060"/>
                          </a:solidFill>
                          <a:latin typeface="Times New Roman" pitchFamily="18" charset="0"/>
                        </a:rPr>
                        <a:t>variola</a:t>
                      </a:r>
                      <a:r>
                        <a:rPr lang="tr-TR" sz="1800" dirty="0" smtClean="0">
                          <a:solidFill>
                            <a:srgbClr val="002060"/>
                          </a:solidFill>
                          <a:latin typeface="Times New Roman" pitchFamily="18" charset="0"/>
                        </a:rPr>
                        <a:t> </a:t>
                      </a:r>
                      <a:r>
                        <a:rPr lang="tr-TR" sz="1800" dirty="0" err="1" smtClean="0">
                          <a:solidFill>
                            <a:srgbClr val="002060"/>
                          </a:solidFill>
                          <a:latin typeface="Times New Roman" pitchFamily="18" charset="0"/>
                        </a:rPr>
                        <a:t>major</a:t>
                      </a:r>
                      <a:r>
                        <a:rPr lang="tr-TR" sz="1800" dirty="0" smtClean="0">
                          <a:solidFill>
                            <a:srgbClr val="002060"/>
                          </a:solidFill>
                          <a:latin typeface="Times New Roman" pitchFamily="18" charset="0"/>
                        </a:rPr>
                        <a:t>)</a:t>
                      </a:r>
                      <a:endParaRPr lang="tr-TR" i="1" dirty="0">
                        <a:solidFill>
                          <a:srgbClr val="002060"/>
                        </a:solidFill>
                        <a:latin typeface="Times New Roman" pitchFamily="18" charset="0"/>
                        <a:cs typeface="Times New Roman" pitchFamily="18" charset="0"/>
                      </a:endParaRPr>
                    </a:p>
                  </a:txBody>
                  <a:tcPr/>
                </a:tc>
                <a:tc>
                  <a:txBody>
                    <a:bodyPr/>
                    <a:lstStyle/>
                    <a:p>
                      <a:r>
                        <a:rPr lang="tr-TR" dirty="0" smtClean="0">
                          <a:latin typeface="Times New Roman" pitchFamily="18" charset="0"/>
                          <a:cs typeface="Times New Roman" pitchFamily="18" charset="0"/>
                        </a:rPr>
                        <a:t>Toz ve giysilerde 1 yıla kadar dayanıklı</a:t>
                      </a:r>
                      <a:endParaRPr lang="tr-TR" dirty="0">
                        <a:latin typeface="Times New Roman" pitchFamily="18" charset="0"/>
                        <a:cs typeface="Times New Roman" pitchFamily="18" charset="0"/>
                      </a:endParaRPr>
                    </a:p>
                  </a:txBody>
                  <a:tcPr/>
                </a:tc>
                <a:tc>
                  <a:txBody>
                    <a:bodyPr/>
                    <a:lstStyle/>
                    <a:p>
                      <a:r>
                        <a:rPr lang="tr-TR" dirty="0" smtClean="0">
                          <a:latin typeface="Times New Roman" pitchFamily="18" charset="0"/>
                          <a:cs typeface="Times New Roman" pitchFamily="18" charset="0"/>
                        </a:rPr>
                        <a:t>10-100 organizma</a:t>
                      </a:r>
                      <a:endParaRPr lang="tr-TR" dirty="0">
                        <a:latin typeface="Times New Roman" pitchFamily="18" charset="0"/>
                        <a:cs typeface="Times New Roman" pitchFamily="18" charset="0"/>
                      </a:endParaRPr>
                    </a:p>
                  </a:txBody>
                  <a:tcPr/>
                </a:tc>
                <a:tc>
                  <a:txBody>
                    <a:bodyPr/>
                    <a:lstStyle/>
                    <a:p>
                      <a:r>
                        <a:rPr lang="tr-TR" dirty="0" smtClean="0">
                          <a:latin typeface="Times New Roman" pitchFamily="18" charset="0"/>
                          <a:cs typeface="Times New Roman" pitchFamily="18" charset="0"/>
                        </a:rPr>
                        <a:t>4</a:t>
                      </a:r>
                      <a:r>
                        <a:rPr lang="tr-TR" baseline="0" dirty="0" smtClean="0">
                          <a:latin typeface="Times New Roman" pitchFamily="18" charset="0"/>
                          <a:cs typeface="Times New Roman" pitchFamily="18" charset="0"/>
                        </a:rPr>
                        <a:t> -19 </a:t>
                      </a:r>
                      <a:r>
                        <a:rPr lang="tr-TR" dirty="0" smtClean="0">
                          <a:latin typeface="Times New Roman" pitchFamily="18" charset="0"/>
                          <a:cs typeface="Times New Roman" pitchFamily="18" charset="0"/>
                        </a:rPr>
                        <a:t> gün</a:t>
                      </a:r>
                      <a:endParaRPr lang="tr-TR" dirty="0">
                        <a:latin typeface="Times New Roman" pitchFamily="18" charset="0"/>
                        <a:cs typeface="Times New Roman" pitchFamily="18" charset="0"/>
                      </a:endParaRPr>
                    </a:p>
                  </a:txBody>
                  <a:tcPr/>
                </a:tc>
                <a:tc>
                  <a:txBody>
                    <a:bodyPr/>
                    <a:lstStyle/>
                    <a:p>
                      <a:r>
                        <a:rPr lang="tr-TR" dirty="0" smtClean="0">
                          <a:latin typeface="Times New Roman" pitchFamily="18" charset="0"/>
                          <a:cs typeface="Times New Roman" pitchFamily="18" charset="0"/>
                        </a:rPr>
                        <a:t>Yakın temas</a:t>
                      </a:r>
                      <a:endParaRPr lang="tr-TR" dirty="0">
                        <a:latin typeface="Times New Roman" pitchFamily="18" charset="0"/>
                        <a:cs typeface="Times New Roman" pitchFamily="18" charset="0"/>
                      </a:endParaRPr>
                    </a:p>
                  </a:txBody>
                  <a:tcPr/>
                </a:tc>
                <a:tc>
                  <a:txBody>
                    <a:bodyPr/>
                    <a:lstStyle/>
                    <a:p>
                      <a:r>
                        <a:rPr lang="tr-TR" dirty="0" smtClean="0">
                          <a:latin typeface="Times New Roman" pitchFamily="18" charset="0"/>
                          <a:cs typeface="Times New Roman" pitchFamily="18" charset="0"/>
                        </a:rPr>
                        <a:t>Çiçek</a:t>
                      </a:r>
                      <a:endParaRPr lang="tr-TR" dirty="0">
                        <a:latin typeface="Times New Roman" pitchFamily="18" charset="0"/>
                        <a:cs typeface="Times New Roman" pitchFamily="18" charset="0"/>
                      </a:endParaRPr>
                    </a:p>
                  </a:txBody>
                  <a:tcPr/>
                </a:tc>
              </a:tr>
              <a:tr h="370840">
                <a:tc>
                  <a:txBody>
                    <a:bodyPr/>
                    <a:lstStyle/>
                    <a:p>
                      <a:pPr eaLnBrk="1" hangingPunct="1">
                        <a:lnSpc>
                          <a:spcPct val="90000"/>
                        </a:lnSpc>
                      </a:pPr>
                      <a:r>
                        <a:rPr lang="tr-TR" sz="1800" dirty="0" err="1" smtClean="0">
                          <a:solidFill>
                            <a:srgbClr val="000066"/>
                          </a:solidFill>
                          <a:latin typeface="Times New Roman" pitchFamily="18" charset="0"/>
                        </a:rPr>
                        <a:t>Viral</a:t>
                      </a:r>
                      <a:r>
                        <a:rPr lang="tr-TR" sz="1800" dirty="0" smtClean="0">
                          <a:solidFill>
                            <a:srgbClr val="000066"/>
                          </a:solidFill>
                          <a:latin typeface="Times New Roman" pitchFamily="18" charset="0"/>
                        </a:rPr>
                        <a:t> </a:t>
                      </a:r>
                      <a:r>
                        <a:rPr lang="tr-TR" sz="1800" dirty="0" err="1" smtClean="0">
                          <a:solidFill>
                            <a:srgbClr val="000066"/>
                          </a:solidFill>
                          <a:latin typeface="Times New Roman" pitchFamily="18" charset="0"/>
                        </a:rPr>
                        <a:t>hemorajik</a:t>
                      </a:r>
                      <a:r>
                        <a:rPr lang="tr-TR" sz="1800" dirty="0" smtClean="0">
                          <a:solidFill>
                            <a:srgbClr val="000066"/>
                          </a:solidFill>
                          <a:latin typeface="Times New Roman" pitchFamily="18" charset="0"/>
                        </a:rPr>
                        <a:t> ateş (</a:t>
                      </a:r>
                      <a:r>
                        <a:rPr lang="tr-TR" sz="1800" dirty="0" err="1" smtClean="0">
                          <a:solidFill>
                            <a:srgbClr val="000066"/>
                          </a:solidFill>
                          <a:latin typeface="Times New Roman" pitchFamily="18" charset="0"/>
                        </a:rPr>
                        <a:t>filoviruses</a:t>
                      </a:r>
                      <a:r>
                        <a:rPr lang="tr-TR" sz="1800" dirty="0" smtClean="0">
                          <a:solidFill>
                            <a:srgbClr val="000066"/>
                          </a:solidFill>
                          <a:latin typeface="Times New Roman" pitchFamily="18" charset="0"/>
                        </a:rPr>
                        <a:t> [e.g., Ebola, </a:t>
                      </a:r>
                      <a:r>
                        <a:rPr lang="tr-TR" sz="1800" dirty="0" err="1" smtClean="0">
                          <a:solidFill>
                            <a:srgbClr val="000066"/>
                          </a:solidFill>
                          <a:latin typeface="Times New Roman" pitchFamily="18" charset="0"/>
                        </a:rPr>
                        <a:t>Marburg</a:t>
                      </a:r>
                      <a:r>
                        <a:rPr lang="tr-TR" sz="1800" dirty="0" smtClean="0">
                          <a:solidFill>
                            <a:srgbClr val="000066"/>
                          </a:solidFill>
                          <a:latin typeface="Times New Roman" pitchFamily="18" charset="0"/>
                        </a:rPr>
                        <a:t>] </a:t>
                      </a:r>
                      <a:r>
                        <a:rPr lang="tr-TR" sz="1800" dirty="0" err="1" smtClean="0">
                          <a:solidFill>
                            <a:srgbClr val="000066"/>
                          </a:solidFill>
                          <a:latin typeface="Times New Roman" pitchFamily="18" charset="0"/>
                        </a:rPr>
                        <a:t>and</a:t>
                      </a:r>
                      <a:r>
                        <a:rPr lang="tr-TR" sz="1800" dirty="0" smtClean="0">
                          <a:solidFill>
                            <a:srgbClr val="000066"/>
                          </a:solidFill>
                          <a:latin typeface="Times New Roman" pitchFamily="18" charset="0"/>
                        </a:rPr>
                        <a:t> </a:t>
                      </a:r>
                      <a:r>
                        <a:rPr lang="tr-TR" sz="1800" dirty="0" err="1" smtClean="0">
                          <a:solidFill>
                            <a:srgbClr val="000066"/>
                          </a:solidFill>
                          <a:latin typeface="Times New Roman" pitchFamily="18" charset="0"/>
                        </a:rPr>
                        <a:t>arenaviruses</a:t>
                      </a:r>
                      <a:r>
                        <a:rPr lang="tr-TR" sz="1800" dirty="0" smtClean="0">
                          <a:solidFill>
                            <a:srgbClr val="000066"/>
                          </a:solidFill>
                          <a:latin typeface="Times New Roman" pitchFamily="18" charset="0"/>
                        </a:rPr>
                        <a:t> [e.g., </a:t>
                      </a:r>
                      <a:r>
                        <a:rPr lang="tr-TR" sz="1800" dirty="0" err="1" smtClean="0">
                          <a:solidFill>
                            <a:srgbClr val="000066"/>
                          </a:solidFill>
                          <a:latin typeface="Times New Roman" pitchFamily="18" charset="0"/>
                        </a:rPr>
                        <a:t>Lassa</a:t>
                      </a:r>
                      <a:r>
                        <a:rPr lang="tr-TR" sz="1800" dirty="0" smtClean="0">
                          <a:solidFill>
                            <a:srgbClr val="000066"/>
                          </a:solidFill>
                          <a:latin typeface="Times New Roman" pitchFamily="18" charset="0"/>
                        </a:rPr>
                        <a:t>, </a:t>
                      </a:r>
                      <a:r>
                        <a:rPr lang="tr-TR" sz="1800" dirty="0" err="1" smtClean="0">
                          <a:solidFill>
                            <a:srgbClr val="000066"/>
                          </a:solidFill>
                          <a:latin typeface="Times New Roman" pitchFamily="18" charset="0"/>
                        </a:rPr>
                        <a:t>Machupo</a:t>
                      </a:r>
                      <a:r>
                        <a:rPr lang="tr-TR" sz="1800" dirty="0" smtClean="0">
                          <a:solidFill>
                            <a:srgbClr val="000066"/>
                          </a:solidFill>
                          <a:latin typeface="Times New Roman" pitchFamily="18" charset="0"/>
                        </a:rPr>
                        <a:t>])</a:t>
                      </a:r>
                    </a:p>
                    <a:p>
                      <a:pPr eaLnBrk="1" hangingPunct="1">
                        <a:lnSpc>
                          <a:spcPct val="90000"/>
                        </a:lnSpc>
                      </a:pPr>
                      <a:r>
                        <a:rPr lang="tr-TR" sz="1800" dirty="0" err="1" smtClean="0">
                          <a:solidFill>
                            <a:srgbClr val="000066"/>
                          </a:solidFill>
                          <a:latin typeface="Times New Roman" pitchFamily="18" charset="0"/>
                        </a:rPr>
                        <a:t>Bünyanvirüs</a:t>
                      </a:r>
                      <a:r>
                        <a:rPr lang="tr-TR" sz="1800" dirty="0" smtClean="0">
                          <a:solidFill>
                            <a:srgbClr val="000066"/>
                          </a:solidFill>
                          <a:latin typeface="Times New Roman" pitchFamily="18" charset="0"/>
                        </a:rPr>
                        <a:t> (Kırım-Kongo kanamalı ateş</a:t>
                      </a:r>
                    </a:p>
                  </a:txBody>
                  <a:tcPr/>
                </a:tc>
                <a:tc>
                  <a:txBody>
                    <a:bodyPr/>
                    <a:lstStyle/>
                    <a:p>
                      <a:r>
                        <a:rPr lang="tr-TR" dirty="0" smtClean="0">
                          <a:latin typeface="Times New Roman" pitchFamily="18" charset="0"/>
                          <a:cs typeface="Times New Roman" pitchFamily="18" charset="0"/>
                        </a:rPr>
                        <a:t>Hayvan rezervuar</a:t>
                      </a:r>
                      <a:endParaRPr lang="tr-TR" dirty="0">
                        <a:latin typeface="Times New Roman" pitchFamily="18" charset="0"/>
                        <a:cs typeface="Times New Roman" pitchFamily="18" charset="0"/>
                      </a:endParaRPr>
                    </a:p>
                  </a:txBody>
                  <a:tcPr/>
                </a:tc>
                <a:tc>
                  <a:txBody>
                    <a:bodyPr/>
                    <a:lstStyle/>
                    <a:p>
                      <a:r>
                        <a:rPr lang="tr-TR" dirty="0" smtClean="0">
                          <a:latin typeface="Times New Roman" pitchFamily="18" charset="0"/>
                          <a:cs typeface="Times New Roman" pitchFamily="18" charset="0"/>
                        </a:rPr>
                        <a:t>?</a:t>
                      </a:r>
                      <a:endParaRPr lang="tr-TR" dirty="0">
                        <a:latin typeface="Times New Roman" pitchFamily="18" charset="0"/>
                        <a:cs typeface="Times New Roman" pitchFamily="18" charset="0"/>
                      </a:endParaRPr>
                    </a:p>
                  </a:txBody>
                  <a:tcPr/>
                </a:tc>
                <a:tc>
                  <a:txBody>
                    <a:bodyPr/>
                    <a:lstStyle/>
                    <a:p>
                      <a:r>
                        <a:rPr lang="tr-TR" dirty="0" smtClean="0">
                          <a:latin typeface="Times New Roman" pitchFamily="18" charset="0"/>
                          <a:cs typeface="Times New Roman" pitchFamily="18" charset="0"/>
                        </a:rPr>
                        <a:t>Etkene göre değişir</a:t>
                      </a:r>
                      <a:endParaRPr lang="tr-TR" dirty="0">
                        <a:latin typeface="Times New Roman" pitchFamily="18" charset="0"/>
                        <a:cs typeface="Times New Roman" pitchFamily="18" charset="0"/>
                      </a:endParaRPr>
                    </a:p>
                  </a:txBody>
                  <a:tcPr/>
                </a:tc>
                <a:tc>
                  <a:txBody>
                    <a:bodyPr/>
                    <a:lstStyle/>
                    <a:p>
                      <a:r>
                        <a:rPr lang="tr-TR" dirty="0" err="1" smtClean="0">
                          <a:latin typeface="Times New Roman" pitchFamily="18" charset="0"/>
                          <a:cs typeface="Times New Roman" pitchFamily="18" charset="0"/>
                        </a:rPr>
                        <a:t>Zoonotik</a:t>
                      </a:r>
                      <a:r>
                        <a:rPr lang="tr-TR" dirty="0" smtClean="0">
                          <a:latin typeface="Times New Roman" pitchFamily="18" charset="0"/>
                          <a:cs typeface="Times New Roman" pitchFamily="18" charset="0"/>
                        </a:rPr>
                        <a:t> ve vektör ile bulaş</a:t>
                      </a:r>
                      <a:r>
                        <a:rPr lang="tr-TR" baseline="0" dirty="0" smtClean="0">
                          <a:latin typeface="Times New Roman" pitchFamily="18" charset="0"/>
                          <a:cs typeface="Times New Roman" pitchFamily="18" charset="0"/>
                        </a:rPr>
                        <a:t> ve </a:t>
                      </a:r>
                      <a:endParaRPr lang="tr-TR" dirty="0" smtClean="0">
                        <a:latin typeface="Times New Roman" pitchFamily="18" charset="0"/>
                        <a:cs typeface="Times New Roman" pitchFamily="18" charset="0"/>
                      </a:endParaRPr>
                    </a:p>
                    <a:p>
                      <a:r>
                        <a:rPr lang="tr-TR" dirty="0" err="1" smtClean="0">
                          <a:latin typeface="Times New Roman" pitchFamily="18" charset="0"/>
                          <a:cs typeface="Times New Roman" pitchFamily="18" charset="0"/>
                        </a:rPr>
                        <a:t>Nozoko</a:t>
                      </a:r>
                      <a:r>
                        <a:rPr lang="tr-TR" dirty="0" smtClean="0">
                          <a:latin typeface="Times New Roman" pitchFamily="18" charset="0"/>
                          <a:cs typeface="Times New Roman" pitchFamily="18" charset="0"/>
                        </a:rPr>
                        <a:t>-</a:t>
                      </a:r>
                      <a:r>
                        <a:rPr lang="tr-TR" dirty="0" err="1" smtClean="0">
                          <a:latin typeface="Times New Roman" pitchFamily="18" charset="0"/>
                          <a:cs typeface="Times New Roman" pitchFamily="18" charset="0"/>
                        </a:rPr>
                        <a:t>miyal</a:t>
                      </a:r>
                      <a:r>
                        <a:rPr lang="tr-TR" baseline="0" dirty="0" smtClean="0">
                          <a:latin typeface="Times New Roman" pitchFamily="18" charset="0"/>
                          <a:cs typeface="Times New Roman" pitchFamily="18" charset="0"/>
                        </a:rPr>
                        <a:t> </a:t>
                      </a:r>
                      <a:r>
                        <a:rPr lang="tr-TR" baseline="0" dirty="0" smtClean="0">
                          <a:latin typeface="Times New Roman" pitchFamily="18" charset="0"/>
                          <a:cs typeface="Times New Roman" pitchFamily="18" charset="0"/>
                        </a:rPr>
                        <a:t>bulaş </a:t>
                      </a:r>
                      <a:endParaRPr lang="tr-TR" dirty="0">
                        <a:latin typeface="Times New Roman" pitchFamily="18" charset="0"/>
                        <a:cs typeface="Times New Roman" pitchFamily="18" charset="0"/>
                      </a:endParaRPr>
                    </a:p>
                  </a:txBody>
                  <a:tcPr/>
                </a:tc>
                <a:tc>
                  <a:txBody>
                    <a:bodyPr/>
                    <a:lstStyle/>
                    <a:p>
                      <a:r>
                        <a:rPr lang="tr-TR" dirty="0" smtClean="0">
                          <a:latin typeface="Times New Roman" pitchFamily="18" charset="0"/>
                          <a:cs typeface="Times New Roman" pitchFamily="18" charset="0"/>
                        </a:rPr>
                        <a:t>Kanamalı ateş</a:t>
                      </a:r>
                      <a:endParaRPr lang="tr-TR" dirty="0">
                        <a:latin typeface="Times New Roman" pitchFamily="18" charset="0"/>
                        <a:cs typeface="Times New Roman" pitchFamily="18" charset="0"/>
                      </a:endParaRPr>
                    </a:p>
                  </a:txBody>
                  <a:tcPr/>
                </a:tc>
              </a:tr>
            </a:tbl>
          </a:graphicData>
        </a:graphic>
      </p:graphicFrame>
      <p:sp>
        <p:nvSpPr>
          <p:cNvPr id="5" name="4 Slayt Numarası Yer Tutucusu"/>
          <p:cNvSpPr>
            <a:spLocks noGrp="1"/>
          </p:cNvSpPr>
          <p:nvPr>
            <p:ph type="sldNum" sz="quarter" idx="12"/>
          </p:nvPr>
        </p:nvSpPr>
        <p:spPr/>
        <p:txBody>
          <a:bodyPr/>
          <a:lstStyle/>
          <a:p>
            <a:fld id="{B1DEFA8C-F947-479F-BE07-76B6B3F80BF1}" type="slidenum">
              <a:rPr lang="tr-TR" smtClean="0"/>
              <a:pPr/>
              <a:t>37</a:t>
            </a:fld>
            <a:endParaRPr lang="tr-TR"/>
          </a:p>
        </p:txBody>
      </p:sp>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7" name="Rectangle 2"/>
          <p:cNvSpPr>
            <a:spLocks noGrp="1" noChangeArrowheads="1"/>
          </p:cNvSpPr>
          <p:nvPr>
            <p:ph type="title" idx="4294967295"/>
          </p:nvPr>
        </p:nvSpPr>
        <p:spPr>
          <a:xfrm>
            <a:off x="838200" y="152401"/>
            <a:ext cx="8054280" cy="900336"/>
          </a:xfrm>
        </p:spPr>
        <p:txBody>
          <a:bodyPr/>
          <a:lstStyle/>
          <a:p>
            <a:pPr algn="l" eaLnBrk="1" hangingPunct="1"/>
            <a:r>
              <a:rPr lang="tr-TR" sz="2400" b="1" dirty="0" smtClean="0">
                <a:solidFill>
                  <a:srgbClr val="CC0000"/>
                </a:solidFill>
                <a:latin typeface="Times New Roman" pitchFamily="18" charset="0"/>
              </a:rPr>
              <a:t>ÖZET</a:t>
            </a:r>
            <a:br>
              <a:rPr lang="tr-TR" sz="2400" b="1" dirty="0" smtClean="0">
                <a:solidFill>
                  <a:srgbClr val="CC0000"/>
                </a:solidFill>
                <a:latin typeface="Times New Roman" pitchFamily="18" charset="0"/>
              </a:rPr>
            </a:br>
            <a:r>
              <a:rPr lang="tr-TR" sz="1800" b="1" dirty="0" smtClean="0">
                <a:solidFill>
                  <a:srgbClr val="CC0000"/>
                </a:solidFill>
                <a:latin typeface="Times New Roman" pitchFamily="18" charset="0"/>
              </a:rPr>
              <a:t>BİYOTEHDİT: HAZIRLIK, ERKEN BELİRLEME  ve KARŞI ÖNLEM</a:t>
            </a:r>
          </a:p>
        </p:txBody>
      </p:sp>
      <p:sp>
        <p:nvSpPr>
          <p:cNvPr id="57348" name="Rectangle 3"/>
          <p:cNvSpPr>
            <a:spLocks noGrp="1" noChangeArrowheads="1"/>
          </p:cNvSpPr>
          <p:nvPr>
            <p:ph type="body" idx="4294967295"/>
          </p:nvPr>
        </p:nvSpPr>
        <p:spPr>
          <a:xfrm>
            <a:off x="708025" y="1066800"/>
            <a:ext cx="8435975" cy="5562600"/>
          </a:xfrm>
        </p:spPr>
        <p:txBody>
          <a:bodyPr>
            <a:normAutofit fontScale="85000" lnSpcReduction="20000"/>
          </a:bodyPr>
          <a:lstStyle/>
          <a:p>
            <a:pPr eaLnBrk="1" hangingPunct="1">
              <a:lnSpc>
                <a:spcPct val="130000"/>
              </a:lnSpc>
            </a:pPr>
            <a:r>
              <a:rPr lang="tr-TR" sz="2000" dirty="0" smtClean="0">
                <a:solidFill>
                  <a:srgbClr val="000066"/>
                </a:solidFill>
                <a:latin typeface="Times New Roman" pitchFamily="18" charset="0"/>
              </a:rPr>
              <a:t>YASAL GEREKSİNİMLER</a:t>
            </a:r>
          </a:p>
          <a:p>
            <a:pPr eaLnBrk="1" hangingPunct="1">
              <a:lnSpc>
                <a:spcPct val="130000"/>
              </a:lnSpc>
            </a:pPr>
            <a:r>
              <a:rPr lang="tr-TR" sz="2000" dirty="0" smtClean="0">
                <a:solidFill>
                  <a:srgbClr val="000066"/>
                </a:solidFill>
                <a:latin typeface="Times New Roman" pitchFamily="18" charset="0"/>
              </a:rPr>
              <a:t>ULUSAL VE BÖLGESEL RİSK DEĞERLENDİRİMLERİ</a:t>
            </a:r>
          </a:p>
          <a:p>
            <a:pPr eaLnBrk="1" hangingPunct="1">
              <a:lnSpc>
                <a:spcPct val="130000"/>
              </a:lnSpc>
            </a:pPr>
            <a:r>
              <a:rPr lang="tr-TR" sz="2000" dirty="0" smtClean="0">
                <a:solidFill>
                  <a:srgbClr val="000066"/>
                </a:solidFill>
                <a:latin typeface="Times New Roman" pitchFamily="18" charset="0"/>
              </a:rPr>
              <a:t>ULUSAL BİYOGÜVENLİK ÖNLEMLERİ</a:t>
            </a:r>
          </a:p>
          <a:p>
            <a:pPr>
              <a:lnSpc>
                <a:spcPct val="130000"/>
              </a:lnSpc>
            </a:pPr>
            <a:r>
              <a:rPr lang="tr-TR" sz="2000" dirty="0" smtClean="0">
                <a:solidFill>
                  <a:srgbClr val="000066"/>
                </a:solidFill>
                <a:latin typeface="Times New Roman" pitchFamily="18" charset="0"/>
              </a:rPr>
              <a:t>KOORDİNASYON</a:t>
            </a:r>
          </a:p>
          <a:p>
            <a:pPr>
              <a:lnSpc>
                <a:spcPct val="130000"/>
              </a:lnSpc>
            </a:pPr>
            <a:r>
              <a:rPr lang="tr-TR" sz="2000" dirty="0" smtClean="0">
                <a:solidFill>
                  <a:srgbClr val="000066"/>
                </a:solidFill>
                <a:latin typeface="Times New Roman" pitchFamily="18" charset="0"/>
              </a:rPr>
              <a:t>BİYOTEKNOLOJİDEKİ GELİŞMELERİN  YAKINDAN TAKİBİ</a:t>
            </a:r>
          </a:p>
          <a:p>
            <a:pPr eaLnBrk="1" hangingPunct="1">
              <a:lnSpc>
                <a:spcPct val="130000"/>
              </a:lnSpc>
            </a:pPr>
            <a:r>
              <a:rPr lang="tr-TR" sz="2000" dirty="0" smtClean="0">
                <a:solidFill>
                  <a:srgbClr val="000066"/>
                </a:solidFill>
                <a:latin typeface="Times New Roman" pitchFamily="18" charset="0"/>
              </a:rPr>
              <a:t>EĞİTİM  ( Toplum, yayın kuruluşları, görevli yapılar)</a:t>
            </a:r>
          </a:p>
          <a:p>
            <a:pPr eaLnBrk="1" hangingPunct="1">
              <a:lnSpc>
                <a:spcPct val="130000"/>
              </a:lnSpc>
            </a:pPr>
            <a:r>
              <a:rPr lang="tr-TR" sz="2000" dirty="0" smtClean="0">
                <a:solidFill>
                  <a:srgbClr val="000066"/>
                </a:solidFill>
                <a:latin typeface="Times New Roman" pitchFamily="18" charset="0"/>
              </a:rPr>
              <a:t>ERKEN ALGILAMA VE BELİRLEME</a:t>
            </a:r>
          </a:p>
          <a:p>
            <a:pPr eaLnBrk="1" hangingPunct="1">
              <a:lnSpc>
                <a:spcPct val="130000"/>
              </a:lnSpc>
            </a:pPr>
            <a:r>
              <a:rPr lang="tr-TR" sz="2000" dirty="0" smtClean="0">
                <a:solidFill>
                  <a:srgbClr val="000066"/>
                </a:solidFill>
                <a:latin typeface="Times New Roman" pitchFamily="18" charset="0"/>
              </a:rPr>
              <a:t>ERKEN  ETİYOLOJİK TANI</a:t>
            </a:r>
          </a:p>
          <a:p>
            <a:pPr lvl="1" eaLnBrk="1" hangingPunct="1">
              <a:lnSpc>
                <a:spcPct val="130000"/>
              </a:lnSpc>
            </a:pPr>
            <a:r>
              <a:rPr lang="tr-TR" sz="2000" dirty="0" err="1" smtClean="0">
                <a:solidFill>
                  <a:srgbClr val="000066"/>
                </a:solidFill>
                <a:latin typeface="Times New Roman" pitchFamily="18" charset="0"/>
              </a:rPr>
              <a:t>Biyosensörler</a:t>
            </a:r>
            <a:r>
              <a:rPr lang="tr-TR" sz="2000" dirty="0" smtClean="0">
                <a:solidFill>
                  <a:srgbClr val="000066"/>
                </a:solidFill>
                <a:latin typeface="Times New Roman" pitchFamily="18" charset="0"/>
              </a:rPr>
              <a:t> ve </a:t>
            </a:r>
            <a:r>
              <a:rPr lang="tr-TR" sz="2000" dirty="0" err="1" smtClean="0">
                <a:solidFill>
                  <a:srgbClr val="000066"/>
                </a:solidFill>
                <a:latin typeface="Times New Roman" pitchFamily="18" charset="0"/>
              </a:rPr>
              <a:t>nanoteknolojiler</a:t>
            </a:r>
            <a:endParaRPr lang="tr-TR" sz="2000" dirty="0" smtClean="0">
              <a:solidFill>
                <a:srgbClr val="000066"/>
              </a:solidFill>
              <a:latin typeface="Times New Roman" pitchFamily="18" charset="0"/>
            </a:endParaRPr>
          </a:p>
          <a:p>
            <a:pPr lvl="1" eaLnBrk="1" hangingPunct="1">
              <a:lnSpc>
                <a:spcPct val="130000"/>
              </a:lnSpc>
            </a:pPr>
            <a:r>
              <a:rPr lang="tr-TR" sz="2000" dirty="0" smtClean="0">
                <a:solidFill>
                  <a:srgbClr val="000066"/>
                </a:solidFill>
                <a:latin typeface="Times New Roman" pitchFamily="18" charset="0"/>
              </a:rPr>
              <a:t>Moleküler tanı</a:t>
            </a:r>
          </a:p>
          <a:p>
            <a:pPr lvl="1" eaLnBrk="1" hangingPunct="1">
              <a:lnSpc>
                <a:spcPct val="130000"/>
              </a:lnSpc>
            </a:pPr>
            <a:r>
              <a:rPr lang="tr-TR" sz="2000" dirty="0" smtClean="0">
                <a:solidFill>
                  <a:srgbClr val="000066"/>
                </a:solidFill>
                <a:latin typeface="Times New Roman" pitchFamily="18" charset="0"/>
              </a:rPr>
              <a:t>İmmünolojik tanı</a:t>
            </a:r>
          </a:p>
          <a:p>
            <a:pPr lvl="1" eaLnBrk="1" hangingPunct="1">
              <a:lnSpc>
                <a:spcPct val="130000"/>
              </a:lnSpc>
            </a:pPr>
            <a:r>
              <a:rPr lang="tr-TR" sz="2000" dirty="0" smtClean="0">
                <a:solidFill>
                  <a:srgbClr val="000066"/>
                </a:solidFill>
                <a:latin typeface="Times New Roman" pitchFamily="18" charset="0"/>
              </a:rPr>
              <a:t>Yapı ve fiziksel özelliklerin tanımlanması</a:t>
            </a:r>
          </a:p>
          <a:p>
            <a:pPr lvl="1" eaLnBrk="1" hangingPunct="1">
              <a:lnSpc>
                <a:spcPct val="130000"/>
              </a:lnSpc>
            </a:pPr>
            <a:r>
              <a:rPr lang="tr-TR" sz="2000" dirty="0" smtClean="0">
                <a:solidFill>
                  <a:srgbClr val="000066"/>
                </a:solidFill>
                <a:latin typeface="Times New Roman" pitchFamily="18" charset="0"/>
              </a:rPr>
              <a:t>Diğer</a:t>
            </a:r>
            <a:endParaRPr lang="tr-TR" sz="2000" dirty="0" smtClean="0">
              <a:solidFill>
                <a:srgbClr val="000066"/>
              </a:solidFill>
              <a:latin typeface="Times New Roman" pitchFamily="18" charset="0"/>
            </a:endParaRPr>
          </a:p>
          <a:p>
            <a:pPr eaLnBrk="1" hangingPunct="1">
              <a:lnSpc>
                <a:spcPct val="130000"/>
              </a:lnSpc>
            </a:pPr>
            <a:r>
              <a:rPr lang="tr-TR" sz="2000" dirty="0" smtClean="0">
                <a:solidFill>
                  <a:srgbClr val="000066"/>
                </a:solidFill>
                <a:latin typeface="Times New Roman" pitchFamily="18" charset="0"/>
              </a:rPr>
              <a:t>İLAÇ STOKLARI</a:t>
            </a:r>
          </a:p>
          <a:p>
            <a:pPr eaLnBrk="1" hangingPunct="1">
              <a:lnSpc>
                <a:spcPct val="130000"/>
              </a:lnSpc>
            </a:pPr>
            <a:r>
              <a:rPr lang="tr-TR" sz="2000" dirty="0" smtClean="0">
                <a:solidFill>
                  <a:srgbClr val="000066"/>
                </a:solidFill>
                <a:latin typeface="Times New Roman" pitchFamily="18" charset="0"/>
              </a:rPr>
              <a:t>AŞI STOKLARI</a:t>
            </a:r>
          </a:p>
          <a:p>
            <a:pPr eaLnBrk="1" hangingPunct="1">
              <a:lnSpc>
                <a:spcPct val="130000"/>
              </a:lnSpc>
            </a:pPr>
            <a:r>
              <a:rPr lang="tr-TR" sz="2000" dirty="0" smtClean="0">
                <a:solidFill>
                  <a:srgbClr val="000066"/>
                </a:solidFill>
                <a:latin typeface="Times New Roman" pitchFamily="18" charset="0"/>
              </a:rPr>
              <a:t>KORUYUCU EKİPMANLAR</a:t>
            </a:r>
          </a:p>
        </p:txBody>
      </p:sp>
      <p:sp>
        <p:nvSpPr>
          <p:cNvPr id="6" name="5 Slayt Numarası Yer Tutucusu"/>
          <p:cNvSpPr>
            <a:spLocks noGrp="1"/>
          </p:cNvSpPr>
          <p:nvPr>
            <p:ph type="sldNum" sz="quarter" idx="12"/>
          </p:nvPr>
        </p:nvSpPr>
        <p:spPr/>
        <p:txBody>
          <a:bodyPr/>
          <a:lstStyle/>
          <a:p>
            <a:fld id="{B1DEFA8C-F947-479F-BE07-76B6B3F80BF1}" type="slidenum">
              <a:rPr lang="tr-TR" smtClean="0"/>
              <a:pPr/>
              <a:t>38</a:t>
            </a:fld>
            <a:endParaRPr lang="tr-T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a:xfrm>
            <a:off x="457200" y="274638"/>
            <a:ext cx="6203032" cy="850106"/>
          </a:xfrm>
        </p:spPr>
        <p:txBody>
          <a:bodyPr>
            <a:normAutofit fontScale="90000"/>
          </a:bodyPr>
          <a:lstStyle/>
          <a:p>
            <a:pPr algn="l" eaLnBrk="1" hangingPunct="1"/>
            <a:r>
              <a:rPr lang="tr-TR" sz="4000" dirty="0" smtClean="0">
                <a:solidFill>
                  <a:srgbClr val="CC0000"/>
                </a:solidFill>
                <a:latin typeface="Times New Roman" pitchFamily="18" charset="0"/>
              </a:rPr>
              <a:t/>
            </a:r>
            <a:br>
              <a:rPr lang="tr-TR" sz="4000" dirty="0" smtClean="0">
                <a:solidFill>
                  <a:srgbClr val="CC0000"/>
                </a:solidFill>
                <a:latin typeface="Times New Roman" pitchFamily="18" charset="0"/>
              </a:rPr>
            </a:br>
            <a:r>
              <a:rPr lang="tr-TR" sz="4000" dirty="0" smtClean="0">
                <a:solidFill>
                  <a:srgbClr val="FF0000"/>
                </a:solidFill>
                <a:latin typeface="Times New Roman" pitchFamily="18" charset="0"/>
              </a:rPr>
              <a:t>BİYOLOJİK  AJAN </a:t>
            </a:r>
            <a:r>
              <a:rPr lang="tr-TR" sz="4000" dirty="0" smtClean="0">
                <a:solidFill>
                  <a:srgbClr val="CC0000"/>
                </a:solidFill>
                <a:latin typeface="Times New Roman" pitchFamily="18" charset="0"/>
              </a:rPr>
              <a:t/>
            </a:r>
            <a:br>
              <a:rPr lang="tr-TR" sz="4000" dirty="0" smtClean="0">
                <a:solidFill>
                  <a:srgbClr val="CC0000"/>
                </a:solidFill>
                <a:latin typeface="Times New Roman" pitchFamily="18" charset="0"/>
              </a:rPr>
            </a:br>
            <a:endParaRPr lang="tr-TR" sz="4000" dirty="0" smtClean="0">
              <a:solidFill>
                <a:srgbClr val="CC0000"/>
              </a:solidFill>
              <a:latin typeface="Times New Roman" pitchFamily="18" charset="0"/>
            </a:endParaRPr>
          </a:p>
        </p:txBody>
      </p:sp>
      <p:sp>
        <p:nvSpPr>
          <p:cNvPr id="6147" name="Rectangle 3"/>
          <p:cNvSpPr>
            <a:spLocks noGrp="1" noChangeArrowheads="1"/>
          </p:cNvSpPr>
          <p:nvPr>
            <p:ph idx="1"/>
          </p:nvPr>
        </p:nvSpPr>
        <p:spPr>
          <a:xfrm>
            <a:off x="457200" y="1600201"/>
            <a:ext cx="8435280" cy="4133056"/>
          </a:xfrm>
        </p:spPr>
        <p:txBody>
          <a:bodyPr/>
          <a:lstStyle/>
          <a:p>
            <a:pPr eaLnBrk="1" hangingPunct="1">
              <a:spcAft>
                <a:spcPts val="600"/>
              </a:spcAft>
            </a:pPr>
            <a:r>
              <a:rPr lang="tr-TR" sz="2800" dirty="0" smtClean="0">
                <a:solidFill>
                  <a:srgbClr val="CC0000"/>
                </a:solidFill>
                <a:latin typeface="Times New Roman" pitchFamily="18" charset="0"/>
              </a:rPr>
              <a:t>Biyolojik ajanlar</a:t>
            </a:r>
            <a:r>
              <a:rPr lang="tr-TR" sz="2800" dirty="0" smtClean="0">
                <a:solidFill>
                  <a:srgbClr val="000066"/>
                </a:solidFill>
                <a:latin typeface="Times New Roman" pitchFamily="18" charset="0"/>
              </a:rPr>
              <a:t> (</a:t>
            </a:r>
            <a:r>
              <a:rPr lang="tr-TR" sz="2800" dirty="0" err="1" smtClean="0">
                <a:solidFill>
                  <a:srgbClr val="000066"/>
                </a:solidFill>
                <a:latin typeface="Times New Roman" pitchFamily="18" charset="0"/>
              </a:rPr>
              <a:t>Biological</a:t>
            </a:r>
            <a:r>
              <a:rPr lang="tr-TR" sz="2800" dirty="0" smtClean="0">
                <a:solidFill>
                  <a:srgbClr val="000066"/>
                </a:solidFill>
                <a:latin typeface="Times New Roman" pitchFamily="18" charset="0"/>
              </a:rPr>
              <a:t> </a:t>
            </a:r>
            <a:r>
              <a:rPr lang="tr-TR" sz="2800" dirty="0" err="1" smtClean="0">
                <a:solidFill>
                  <a:srgbClr val="000066"/>
                </a:solidFill>
                <a:latin typeface="Times New Roman" pitchFamily="18" charset="0"/>
              </a:rPr>
              <a:t>agents</a:t>
            </a:r>
            <a:r>
              <a:rPr lang="tr-TR" sz="2800" dirty="0" smtClean="0">
                <a:solidFill>
                  <a:srgbClr val="000066"/>
                </a:solidFill>
                <a:latin typeface="Times New Roman" pitchFamily="18" charset="0"/>
              </a:rPr>
              <a:t>)( NATO Tanımı); İnsanlarda, hayvanlarda veya bitkilerde hastalığa neden olan veya onlara hasar veren mikroorganizmalar ve onlardan elde edilen toksinler olarak tanımlanmaktadır.</a:t>
            </a:r>
          </a:p>
          <a:p>
            <a:pPr eaLnBrk="1" hangingPunct="1">
              <a:spcAft>
                <a:spcPts val="600"/>
              </a:spcAft>
            </a:pPr>
            <a:r>
              <a:rPr lang="tr-TR" sz="2800" dirty="0" smtClean="0">
                <a:solidFill>
                  <a:srgbClr val="000066"/>
                </a:solidFill>
                <a:latin typeface="Times New Roman" pitchFamily="18" charset="0"/>
              </a:rPr>
              <a:t>Biyolojik ajanlar üç kategoriye ayrılmaktadır;</a:t>
            </a:r>
          </a:p>
          <a:p>
            <a:pPr lvl="1" eaLnBrk="1" hangingPunct="1"/>
            <a:r>
              <a:rPr lang="tr-TR" sz="2400" dirty="0" smtClean="0">
                <a:solidFill>
                  <a:srgbClr val="000066"/>
                </a:solidFill>
                <a:latin typeface="Times New Roman" pitchFamily="18" charset="0"/>
              </a:rPr>
              <a:t>İnsanlara karşı etkili biyolojik ajanlar (</a:t>
            </a:r>
            <a:r>
              <a:rPr lang="tr-TR" sz="2400" dirty="0" smtClean="0">
                <a:solidFill>
                  <a:srgbClr val="C00000"/>
                </a:solidFill>
                <a:latin typeface="Times New Roman" pitchFamily="18" charset="0"/>
              </a:rPr>
              <a:t>anti-</a:t>
            </a:r>
            <a:r>
              <a:rPr lang="tr-TR" sz="2400" dirty="0" err="1" smtClean="0">
                <a:solidFill>
                  <a:srgbClr val="C00000"/>
                </a:solidFill>
                <a:latin typeface="Times New Roman" pitchFamily="18" charset="0"/>
              </a:rPr>
              <a:t>personnel</a:t>
            </a:r>
            <a:r>
              <a:rPr lang="tr-TR" sz="2400" dirty="0" smtClean="0">
                <a:solidFill>
                  <a:srgbClr val="000066"/>
                </a:solidFill>
                <a:latin typeface="Times New Roman" pitchFamily="18" charset="0"/>
              </a:rPr>
              <a:t>),  </a:t>
            </a:r>
          </a:p>
          <a:p>
            <a:pPr lvl="1" eaLnBrk="1" hangingPunct="1"/>
            <a:r>
              <a:rPr lang="tr-TR" sz="2400" dirty="0" smtClean="0">
                <a:solidFill>
                  <a:srgbClr val="000066"/>
                </a:solidFill>
                <a:latin typeface="Times New Roman" pitchFamily="18" charset="0"/>
              </a:rPr>
              <a:t>Hayvanlara karşı etkili biyolojik ajanlar  (</a:t>
            </a:r>
            <a:r>
              <a:rPr lang="tr-TR" sz="2400" dirty="0" smtClean="0">
                <a:solidFill>
                  <a:srgbClr val="C00000"/>
                </a:solidFill>
                <a:latin typeface="Times New Roman" pitchFamily="18" charset="0"/>
              </a:rPr>
              <a:t>anti-</a:t>
            </a:r>
            <a:r>
              <a:rPr lang="tr-TR" sz="2400" dirty="0" err="1" smtClean="0">
                <a:solidFill>
                  <a:srgbClr val="C00000"/>
                </a:solidFill>
                <a:latin typeface="Times New Roman" pitchFamily="18" charset="0"/>
              </a:rPr>
              <a:t>animal</a:t>
            </a:r>
            <a:r>
              <a:rPr lang="tr-TR" sz="2400" dirty="0" smtClean="0">
                <a:solidFill>
                  <a:srgbClr val="000066"/>
                </a:solidFill>
                <a:latin typeface="Times New Roman" pitchFamily="18" charset="0"/>
              </a:rPr>
              <a:t>), </a:t>
            </a:r>
          </a:p>
          <a:p>
            <a:pPr lvl="1" eaLnBrk="1" hangingPunct="1"/>
            <a:r>
              <a:rPr lang="tr-TR" sz="2400" dirty="0" smtClean="0">
                <a:solidFill>
                  <a:srgbClr val="000066"/>
                </a:solidFill>
                <a:latin typeface="Times New Roman" pitchFamily="18" charset="0"/>
              </a:rPr>
              <a:t>Bitkilere karşı etkili biyolojik ajanlar  (</a:t>
            </a:r>
            <a:r>
              <a:rPr lang="tr-TR" sz="2400" dirty="0" smtClean="0">
                <a:solidFill>
                  <a:srgbClr val="C00000"/>
                </a:solidFill>
                <a:latin typeface="Times New Roman" pitchFamily="18" charset="0"/>
              </a:rPr>
              <a:t>anti-</a:t>
            </a:r>
            <a:r>
              <a:rPr lang="tr-TR" sz="2400" dirty="0" err="1" smtClean="0">
                <a:solidFill>
                  <a:srgbClr val="C00000"/>
                </a:solidFill>
                <a:latin typeface="Times New Roman" pitchFamily="18" charset="0"/>
              </a:rPr>
              <a:t>plant</a:t>
            </a:r>
            <a:r>
              <a:rPr lang="tr-TR" sz="2400" dirty="0" smtClean="0">
                <a:solidFill>
                  <a:srgbClr val="000066"/>
                </a:solidFill>
                <a:latin typeface="Times New Roman" pitchFamily="18" charset="0"/>
              </a:rPr>
              <a:t>) </a:t>
            </a:r>
          </a:p>
        </p:txBody>
      </p:sp>
      <p:sp>
        <p:nvSpPr>
          <p:cNvPr id="6148" name="Text Box 4"/>
          <p:cNvSpPr txBox="1">
            <a:spLocks noChangeArrowheads="1"/>
          </p:cNvSpPr>
          <p:nvPr/>
        </p:nvSpPr>
        <p:spPr bwMode="auto">
          <a:xfrm>
            <a:off x="971600" y="5661248"/>
            <a:ext cx="7730480" cy="1092607"/>
          </a:xfrm>
          <a:prstGeom prst="rect">
            <a:avLst/>
          </a:prstGeom>
          <a:noFill/>
          <a:ln w="9525">
            <a:noFill/>
            <a:miter lim="800000"/>
            <a:headEnd/>
            <a:tailEnd/>
          </a:ln>
        </p:spPr>
        <p:txBody>
          <a:bodyPr wrap="square">
            <a:spAutoFit/>
          </a:bodyPr>
          <a:lstStyle/>
          <a:p>
            <a:pPr>
              <a:spcBef>
                <a:spcPts val="600"/>
              </a:spcBef>
            </a:pPr>
            <a:r>
              <a:rPr lang="tr-TR" sz="2000" dirty="0" err="1" smtClean="0">
                <a:solidFill>
                  <a:srgbClr val="C00000"/>
                </a:solidFill>
                <a:latin typeface="Times New Roman" pitchFamily="18" charset="0"/>
                <a:cs typeface="Times New Roman" pitchFamily="18" charset="0"/>
              </a:rPr>
              <a:t>Microorganisms</a:t>
            </a:r>
            <a:r>
              <a:rPr lang="tr-TR" sz="2000" dirty="0" smtClean="0">
                <a:solidFill>
                  <a:srgbClr val="C00000"/>
                </a:solidFill>
                <a:latin typeface="Times New Roman" pitchFamily="18" charset="0"/>
                <a:cs typeface="Times New Roman" pitchFamily="18" charset="0"/>
              </a:rPr>
              <a:t> </a:t>
            </a:r>
            <a:r>
              <a:rPr lang="tr-TR" sz="2000" dirty="0" err="1" smtClean="0">
                <a:solidFill>
                  <a:srgbClr val="C00000"/>
                </a:solidFill>
                <a:latin typeface="Times New Roman" pitchFamily="18" charset="0"/>
                <a:cs typeface="Times New Roman" pitchFamily="18" charset="0"/>
              </a:rPr>
              <a:t>and</a:t>
            </a:r>
            <a:r>
              <a:rPr lang="tr-TR" sz="2000" dirty="0" smtClean="0">
                <a:solidFill>
                  <a:srgbClr val="C00000"/>
                </a:solidFill>
                <a:latin typeface="Times New Roman" pitchFamily="18" charset="0"/>
                <a:cs typeface="Times New Roman" pitchFamily="18" charset="0"/>
              </a:rPr>
              <a:t> </a:t>
            </a:r>
            <a:r>
              <a:rPr lang="tr-TR" sz="2000" dirty="0" err="1" smtClean="0">
                <a:solidFill>
                  <a:srgbClr val="C00000"/>
                </a:solidFill>
                <a:latin typeface="Times New Roman" pitchFamily="18" charset="0"/>
                <a:cs typeface="Times New Roman" pitchFamily="18" charset="0"/>
              </a:rPr>
              <a:t>bioterrorism</a:t>
            </a:r>
            <a:r>
              <a:rPr lang="tr-TR" sz="2000" dirty="0" smtClean="0">
                <a:solidFill>
                  <a:srgbClr val="C00000"/>
                </a:solidFill>
                <a:latin typeface="Times New Roman" pitchFamily="18" charset="0"/>
                <a:cs typeface="Times New Roman" pitchFamily="18" charset="0"/>
              </a:rPr>
              <a:t>, </a:t>
            </a:r>
            <a:r>
              <a:rPr lang="tr-TR" sz="2000" dirty="0" err="1" smtClean="0">
                <a:solidFill>
                  <a:srgbClr val="C00000"/>
                </a:solidFill>
                <a:latin typeface="Times New Roman" pitchFamily="18" charset="0"/>
                <a:cs typeface="Times New Roman" pitchFamily="18" charset="0"/>
              </a:rPr>
              <a:t>Springer</a:t>
            </a:r>
            <a:r>
              <a:rPr lang="tr-TR" sz="2000" dirty="0" smtClean="0">
                <a:solidFill>
                  <a:srgbClr val="C00000"/>
                </a:solidFill>
                <a:latin typeface="Times New Roman" pitchFamily="18" charset="0"/>
                <a:cs typeface="Times New Roman" pitchFamily="18" charset="0"/>
              </a:rPr>
              <a:t>,  2006</a:t>
            </a:r>
          </a:p>
          <a:p>
            <a:pPr>
              <a:spcBef>
                <a:spcPts val="600"/>
              </a:spcBef>
            </a:pPr>
            <a:r>
              <a:rPr lang="tr-TR" sz="2000" dirty="0" err="1" smtClean="0">
                <a:solidFill>
                  <a:srgbClr val="C00000"/>
                </a:solidFill>
                <a:latin typeface="Times New Roman" pitchFamily="18" charset="0"/>
                <a:cs typeface="Times New Roman" pitchFamily="18" charset="0"/>
              </a:rPr>
              <a:t>Deadly</a:t>
            </a:r>
            <a:r>
              <a:rPr lang="tr-TR" sz="2000" dirty="0" smtClean="0">
                <a:solidFill>
                  <a:srgbClr val="C00000"/>
                </a:solidFill>
                <a:latin typeface="Times New Roman" pitchFamily="18" charset="0"/>
                <a:cs typeface="Times New Roman" pitchFamily="18" charset="0"/>
              </a:rPr>
              <a:t> </a:t>
            </a:r>
            <a:r>
              <a:rPr lang="tr-TR" sz="2000" dirty="0" err="1">
                <a:solidFill>
                  <a:srgbClr val="C00000"/>
                </a:solidFill>
                <a:latin typeface="Times New Roman" pitchFamily="18" charset="0"/>
                <a:cs typeface="Times New Roman" pitchFamily="18" charset="0"/>
              </a:rPr>
              <a:t>Arsenals</a:t>
            </a:r>
            <a:r>
              <a:rPr lang="tr-TR" sz="2000" dirty="0">
                <a:solidFill>
                  <a:srgbClr val="C00000"/>
                </a:solidFill>
                <a:latin typeface="Times New Roman" pitchFamily="18" charset="0"/>
                <a:cs typeface="Times New Roman" pitchFamily="18" charset="0"/>
              </a:rPr>
              <a:t>: </a:t>
            </a:r>
            <a:r>
              <a:rPr lang="tr-TR" sz="2000" dirty="0" err="1">
                <a:solidFill>
                  <a:srgbClr val="C00000"/>
                </a:solidFill>
                <a:latin typeface="Times New Roman" pitchFamily="18" charset="0"/>
                <a:cs typeface="Times New Roman" pitchFamily="18" charset="0"/>
              </a:rPr>
              <a:t>Nuclear</a:t>
            </a:r>
            <a:r>
              <a:rPr lang="tr-TR" sz="2000" dirty="0">
                <a:solidFill>
                  <a:srgbClr val="C00000"/>
                </a:solidFill>
                <a:latin typeface="Times New Roman" pitchFamily="18" charset="0"/>
                <a:cs typeface="Times New Roman" pitchFamily="18" charset="0"/>
              </a:rPr>
              <a:t>, </a:t>
            </a:r>
            <a:r>
              <a:rPr lang="tr-TR" sz="2000" dirty="0" err="1">
                <a:solidFill>
                  <a:srgbClr val="C00000"/>
                </a:solidFill>
                <a:latin typeface="Times New Roman" pitchFamily="18" charset="0"/>
                <a:cs typeface="Times New Roman" pitchFamily="18" charset="0"/>
              </a:rPr>
              <a:t>Biological</a:t>
            </a:r>
            <a:r>
              <a:rPr lang="tr-TR" sz="2000" dirty="0">
                <a:solidFill>
                  <a:srgbClr val="C00000"/>
                </a:solidFill>
                <a:latin typeface="Times New Roman" pitchFamily="18" charset="0"/>
                <a:cs typeface="Times New Roman" pitchFamily="18" charset="0"/>
              </a:rPr>
              <a:t> </a:t>
            </a:r>
            <a:r>
              <a:rPr lang="tr-TR" sz="2000" dirty="0" err="1">
                <a:solidFill>
                  <a:srgbClr val="C00000"/>
                </a:solidFill>
                <a:latin typeface="Times New Roman" pitchFamily="18" charset="0"/>
                <a:cs typeface="Times New Roman" pitchFamily="18" charset="0"/>
              </a:rPr>
              <a:t>and</a:t>
            </a:r>
            <a:r>
              <a:rPr lang="tr-TR" sz="2000" dirty="0">
                <a:solidFill>
                  <a:srgbClr val="C00000"/>
                </a:solidFill>
                <a:latin typeface="Times New Roman" pitchFamily="18" charset="0"/>
                <a:cs typeface="Times New Roman" pitchFamily="18" charset="0"/>
              </a:rPr>
              <a:t> </a:t>
            </a:r>
            <a:r>
              <a:rPr lang="tr-TR" sz="2000" dirty="0" err="1">
                <a:solidFill>
                  <a:srgbClr val="C00000"/>
                </a:solidFill>
                <a:latin typeface="Times New Roman" pitchFamily="18" charset="0"/>
                <a:cs typeface="Times New Roman" pitchFamily="18" charset="0"/>
              </a:rPr>
              <a:t>Chemical</a:t>
            </a:r>
            <a:r>
              <a:rPr lang="tr-TR" sz="2000" dirty="0">
                <a:solidFill>
                  <a:srgbClr val="C00000"/>
                </a:solidFill>
                <a:latin typeface="Times New Roman" pitchFamily="18" charset="0"/>
                <a:cs typeface="Times New Roman" pitchFamily="18" charset="0"/>
              </a:rPr>
              <a:t> </a:t>
            </a:r>
            <a:r>
              <a:rPr lang="tr-TR" sz="2000" dirty="0" err="1">
                <a:solidFill>
                  <a:srgbClr val="C00000"/>
                </a:solidFill>
                <a:latin typeface="Times New Roman" pitchFamily="18" charset="0"/>
                <a:cs typeface="Times New Roman" pitchFamily="18" charset="0"/>
              </a:rPr>
              <a:t>Threats</a:t>
            </a:r>
            <a:r>
              <a:rPr lang="tr-TR" sz="2000" dirty="0">
                <a:solidFill>
                  <a:srgbClr val="C00000"/>
                </a:solidFill>
                <a:latin typeface="Times New Roman" pitchFamily="18" charset="0"/>
                <a:cs typeface="Times New Roman" pitchFamily="18" charset="0"/>
              </a:rPr>
              <a:t>, </a:t>
            </a:r>
            <a:r>
              <a:rPr lang="en-US" sz="2000" dirty="0" smtClean="0">
                <a:solidFill>
                  <a:srgbClr val="C00000"/>
                </a:solidFill>
                <a:latin typeface="Times New Roman" pitchFamily="18" charset="0"/>
                <a:cs typeface="Times New Roman" pitchFamily="18" charset="0"/>
              </a:rPr>
              <a:t>Second edition. Carnegie Endowment for International Peace</a:t>
            </a:r>
            <a:r>
              <a:rPr lang="tr-TR" sz="2000" dirty="0" smtClean="0">
                <a:solidFill>
                  <a:srgbClr val="C00000"/>
                </a:solidFill>
                <a:latin typeface="Times New Roman" pitchFamily="18" charset="0"/>
                <a:cs typeface="Times New Roman" pitchFamily="18" charset="0"/>
              </a:rPr>
              <a:t> </a:t>
            </a:r>
            <a:r>
              <a:rPr lang="tr-TR" sz="2000" dirty="0">
                <a:solidFill>
                  <a:srgbClr val="C00000"/>
                </a:solidFill>
                <a:latin typeface="Times New Roman" pitchFamily="18" charset="0"/>
                <a:cs typeface="Times New Roman" pitchFamily="18" charset="0"/>
              </a:rPr>
              <a:t>2005</a:t>
            </a:r>
          </a:p>
        </p:txBody>
      </p:sp>
      <p:sp>
        <p:nvSpPr>
          <p:cNvPr id="7" name="6 Slayt Numarası Yer Tutucusu"/>
          <p:cNvSpPr>
            <a:spLocks noGrp="1"/>
          </p:cNvSpPr>
          <p:nvPr>
            <p:ph type="sldNum" sz="quarter" idx="12"/>
          </p:nvPr>
        </p:nvSpPr>
        <p:spPr/>
        <p:txBody>
          <a:bodyPr/>
          <a:lstStyle/>
          <a:p>
            <a:fld id="{B1DEFA8C-F947-479F-BE07-76B6B3F80BF1}" type="slidenum">
              <a:rPr lang="tr-TR" smtClean="0"/>
              <a:pPr/>
              <a:t>4</a:t>
            </a:fld>
            <a:endParaRPr lang="tr-T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1" name="Rectangle 2"/>
          <p:cNvSpPr>
            <a:spLocks noGrp="1" noChangeArrowheads="1"/>
          </p:cNvSpPr>
          <p:nvPr>
            <p:ph type="title"/>
          </p:nvPr>
        </p:nvSpPr>
        <p:spPr/>
        <p:txBody>
          <a:bodyPr rtlCol="0">
            <a:normAutofit fontScale="90000"/>
          </a:bodyPr>
          <a:lstStyle/>
          <a:p>
            <a:pPr algn="l">
              <a:defRPr/>
            </a:pPr>
            <a:r>
              <a:rPr lang="tr-TR" sz="4000" dirty="0" smtClean="0">
                <a:solidFill>
                  <a:srgbClr val="FF0000"/>
                </a:solidFill>
                <a:latin typeface="Times New Roman" pitchFamily="18" charset="0"/>
              </a:rPr>
              <a:t>BİYOLOJİK  AJANLAR </a:t>
            </a:r>
            <a:br>
              <a:rPr lang="tr-TR" sz="4000" dirty="0" smtClean="0">
                <a:solidFill>
                  <a:srgbClr val="FF0000"/>
                </a:solidFill>
                <a:latin typeface="Times New Roman" pitchFamily="18" charset="0"/>
              </a:rPr>
            </a:br>
            <a:r>
              <a:rPr lang="tr-TR" sz="4000" dirty="0" smtClean="0">
                <a:solidFill>
                  <a:srgbClr val="FF0000"/>
                </a:solidFill>
                <a:latin typeface="Times New Roman" pitchFamily="18" charset="0"/>
              </a:rPr>
              <a:t> CDC sınıflama kriterleri</a:t>
            </a:r>
          </a:p>
        </p:txBody>
      </p:sp>
      <p:sp>
        <p:nvSpPr>
          <p:cNvPr id="40963" name="Rectangle 3"/>
          <p:cNvSpPr>
            <a:spLocks noGrp="1" noChangeArrowheads="1"/>
          </p:cNvSpPr>
          <p:nvPr>
            <p:ph idx="1"/>
          </p:nvPr>
        </p:nvSpPr>
        <p:spPr/>
        <p:txBody>
          <a:bodyPr/>
          <a:lstStyle/>
          <a:p>
            <a:pPr eaLnBrk="1" hangingPunct="1"/>
            <a:r>
              <a:rPr lang="tr-TR" dirty="0" smtClean="0">
                <a:solidFill>
                  <a:srgbClr val="000066"/>
                </a:solidFill>
                <a:latin typeface="Times New Roman" pitchFamily="18" charset="0"/>
              </a:rPr>
              <a:t>Etkenin elde edilebilirliği, üretilmesi, saklanması, taşınması ve dağıtılabilme olanağı</a:t>
            </a:r>
          </a:p>
          <a:p>
            <a:pPr eaLnBrk="1" hangingPunct="1"/>
            <a:r>
              <a:rPr lang="tr-TR" dirty="0" smtClean="0">
                <a:solidFill>
                  <a:srgbClr val="000066"/>
                </a:solidFill>
                <a:latin typeface="Times New Roman" pitchFamily="18" charset="0"/>
              </a:rPr>
              <a:t>Hastalık oluşturma kapasitesi ve ölüm oranı </a:t>
            </a:r>
          </a:p>
          <a:p>
            <a:pPr eaLnBrk="1" hangingPunct="1"/>
            <a:r>
              <a:rPr lang="tr-TR" dirty="0" smtClean="0">
                <a:solidFill>
                  <a:srgbClr val="000066"/>
                </a:solidFill>
                <a:latin typeface="Times New Roman" pitchFamily="18" charset="0"/>
              </a:rPr>
              <a:t>İnsandan insana bulaş</a:t>
            </a:r>
          </a:p>
          <a:p>
            <a:pPr eaLnBrk="1" hangingPunct="1">
              <a:lnSpc>
                <a:spcPct val="120000"/>
              </a:lnSpc>
              <a:spcBef>
                <a:spcPct val="40000"/>
              </a:spcBef>
            </a:pPr>
            <a:r>
              <a:rPr lang="tr-TR" dirty="0" smtClean="0">
                <a:solidFill>
                  <a:srgbClr val="000066"/>
                </a:solidFill>
                <a:latin typeface="Times New Roman" pitchFamily="18" charset="0"/>
              </a:rPr>
              <a:t>Tanı, tedavi için ilaç stoku ve halk sağlığı açısından özel ihtiyaç göstermesi</a:t>
            </a:r>
          </a:p>
          <a:p>
            <a:pPr eaLnBrk="1" hangingPunct="1"/>
            <a:r>
              <a:rPr lang="tr-TR" dirty="0" smtClean="0">
                <a:solidFill>
                  <a:srgbClr val="000066"/>
                </a:solidFill>
                <a:latin typeface="Times New Roman" pitchFamily="18" charset="0"/>
              </a:rPr>
              <a:t>Toplumda korku ve panik oluşturması</a:t>
            </a:r>
          </a:p>
        </p:txBody>
      </p:sp>
      <p:sp>
        <p:nvSpPr>
          <p:cNvPr id="5" name="4 Dikdörtgen"/>
          <p:cNvSpPr/>
          <p:nvPr/>
        </p:nvSpPr>
        <p:spPr>
          <a:xfrm>
            <a:off x="4932040" y="6237312"/>
            <a:ext cx="3130024" cy="369332"/>
          </a:xfrm>
          <a:prstGeom prst="rect">
            <a:avLst/>
          </a:prstGeom>
        </p:spPr>
        <p:txBody>
          <a:bodyPr wrap="none">
            <a:spAutoFit/>
          </a:bodyPr>
          <a:lstStyle/>
          <a:p>
            <a:pPr>
              <a:spcBef>
                <a:spcPct val="50000"/>
              </a:spcBef>
            </a:pPr>
            <a:r>
              <a:rPr lang="tr-TR" dirty="0" err="1" smtClean="0">
                <a:solidFill>
                  <a:srgbClr val="000066"/>
                </a:solidFill>
                <a:latin typeface="Times New Roman" pitchFamily="18" charset="0"/>
              </a:rPr>
              <a:t>Emerg</a:t>
            </a:r>
            <a:r>
              <a:rPr lang="tr-TR" dirty="0" smtClean="0">
                <a:solidFill>
                  <a:srgbClr val="000066"/>
                </a:solidFill>
                <a:latin typeface="Times New Roman" pitchFamily="18" charset="0"/>
              </a:rPr>
              <a:t> </a:t>
            </a:r>
            <a:r>
              <a:rPr lang="tr-TR" dirty="0" err="1" smtClean="0">
                <a:solidFill>
                  <a:srgbClr val="000066"/>
                </a:solidFill>
                <a:latin typeface="Times New Roman" pitchFamily="18" charset="0"/>
              </a:rPr>
              <a:t>Infect</a:t>
            </a:r>
            <a:r>
              <a:rPr lang="tr-TR" dirty="0" smtClean="0">
                <a:solidFill>
                  <a:srgbClr val="000066"/>
                </a:solidFill>
                <a:latin typeface="Times New Roman" pitchFamily="18" charset="0"/>
              </a:rPr>
              <a:t> </a:t>
            </a:r>
            <a:r>
              <a:rPr lang="tr-TR" dirty="0" err="1" smtClean="0">
                <a:solidFill>
                  <a:srgbClr val="000066"/>
                </a:solidFill>
                <a:latin typeface="Times New Roman" pitchFamily="18" charset="0"/>
              </a:rPr>
              <a:t>Dis</a:t>
            </a:r>
            <a:r>
              <a:rPr lang="tr-TR" dirty="0" smtClean="0">
                <a:solidFill>
                  <a:srgbClr val="000066"/>
                </a:solidFill>
                <a:latin typeface="Times New Roman" pitchFamily="18" charset="0"/>
              </a:rPr>
              <a:t> 2002; 8:225-9</a:t>
            </a:r>
            <a:endParaRPr lang="tr-TR" dirty="0">
              <a:solidFill>
                <a:srgbClr val="000066"/>
              </a:solidFill>
              <a:latin typeface="Times New Roman" pitchFamily="18" charset="0"/>
            </a:endParaRPr>
          </a:p>
        </p:txBody>
      </p:sp>
      <p:sp>
        <p:nvSpPr>
          <p:cNvPr id="7" name="6 Slayt Numarası Yer Tutucusu"/>
          <p:cNvSpPr>
            <a:spLocks noGrp="1"/>
          </p:cNvSpPr>
          <p:nvPr>
            <p:ph type="sldNum" sz="quarter" idx="12"/>
          </p:nvPr>
        </p:nvSpPr>
        <p:spPr/>
        <p:txBody>
          <a:bodyPr/>
          <a:lstStyle/>
          <a:p>
            <a:fld id="{B1DEFA8C-F947-479F-BE07-76B6B3F80BF1}" type="slidenum">
              <a:rPr lang="tr-TR" smtClean="0"/>
              <a:pPr/>
              <a:t>5</a:t>
            </a:fld>
            <a:endParaRPr lang="tr-T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2"/>
          <p:cNvSpPr>
            <a:spLocks noGrp="1" noChangeArrowheads="1"/>
          </p:cNvSpPr>
          <p:nvPr>
            <p:ph type="title"/>
          </p:nvPr>
        </p:nvSpPr>
        <p:spPr>
          <a:xfrm>
            <a:off x="684213" y="0"/>
            <a:ext cx="7416800" cy="549275"/>
          </a:xfrm>
        </p:spPr>
        <p:txBody>
          <a:bodyPr/>
          <a:lstStyle/>
          <a:p>
            <a:pPr algn="l" eaLnBrk="1" hangingPunct="1"/>
            <a:r>
              <a:rPr lang="tr-TR" sz="2800" dirty="0" smtClean="0">
                <a:solidFill>
                  <a:srgbClr val="CC0000"/>
                </a:solidFill>
                <a:latin typeface="Times New Roman" pitchFamily="18" charset="0"/>
              </a:rPr>
              <a:t>Biyolojik  ajanlar / hastalık ;  CDC sınıflaması</a:t>
            </a:r>
          </a:p>
        </p:txBody>
      </p:sp>
      <p:sp>
        <p:nvSpPr>
          <p:cNvPr id="41987" name="Rectangle 3"/>
          <p:cNvSpPr>
            <a:spLocks noGrp="1" noChangeArrowheads="1"/>
          </p:cNvSpPr>
          <p:nvPr>
            <p:ph sz="half" idx="1"/>
          </p:nvPr>
        </p:nvSpPr>
        <p:spPr>
          <a:xfrm>
            <a:off x="684213" y="620713"/>
            <a:ext cx="3887787" cy="4679950"/>
          </a:xfrm>
          <a:solidFill>
            <a:schemeClr val="bg1"/>
          </a:solidFill>
          <a:ln>
            <a:solidFill>
              <a:srgbClr val="990000"/>
            </a:solidFill>
          </a:ln>
        </p:spPr>
        <p:txBody>
          <a:bodyPr/>
          <a:lstStyle/>
          <a:p>
            <a:pPr eaLnBrk="1" hangingPunct="1">
              <a:lnSpc>
                <a:spcPct val="90000"/>
              </a:lnSpc>
              <a:buFontTx/>
              <a:buNone/>
            </a:pPr>
            <a:r>
              <a:rPr lang="tr-TR" sz="1800" b="1" u="sng" dirty="0" smtClean="0">
                <a:solidFill>
                  <a:srgbClr val="CC0000"/>
                </a:solidFill>
                <a:latin typeface="Times New Roman" pitchFamily="18" charset="0"/>
              </a:rPr>
              <a:t>Kategori A</a:t>
            </a:r>
            <a:r>
              <a:rPr lang="tr-TR" sz="1800" u="sng" dirty="0" smtClean="0">
                <a:solidFill>
                  <a:srgbClr val="CC0000"/>
                </a:solidFill>
                <a:latin typeface="Times New Roman" pitchFamily="18" charset="0"/>
              </a:rPr>
              <a:t> </a:t>
            </a:r>
          </a:p>
          <a:p>
            <a:pPr eaLnBrk="1" hangingPunct="1">
              <a:lnSpc>
                <a:spcPct val="90000"/>
              </a:lnSpc>
              <a:spcBef>
                <a:spcPct val="0"/>
              </a:spcBef>
            </a:pPr>
            <a:r>
              <a:rPr lang="tr-TR" sz="2400" dirty="0" smtClean="0">
                <a:solidFill>
                  <a:srgbClr val="000066"/>
                </a:solidFill>
                <a:latin typeface="Times New Roman" pitchFamily="18" charset="0"/>
              </a:rPr>
              <a:t>Çiçek  (</a:t>
            </a:r>
            <a:r>
              <a:rPr lang="tr-TR" sz="2400" dirty="0" err="1" smtClean="0">
                <a:solidFill>
                  <a:srgbClr val="000066"/>
                </a:solidFill>
                <a:latin typeface="Times New Roman" pitchFamily="18" charset="0"/>
              </a:rPr>
              <a:t>variola</a:t>
            </a:r>
            <a:r>
              <a:rPr lang="tr-TR" sz="2400" dirty="0" smtClean="0">
                <a:solidFill>
                  <a:srgbClr val="000066"/>
                </a:solidFill>
                <a:latin typeface="Times New Roman" pitchFamily="18" charset="0"/>
              </a:rPr>
              <a:t> </a:t>
            </a:r>
            <a:r>
              <a:rPr lang="tr-TR" sz="2400" dirty="0" err="1" smtClean="0">
                <a:solidFill>
                  <a:srgbClr val="000066"/>
                </a:solidFill>
                <a:latin typeface="Times New Roman" pitchFamily="18" charset="0"/>
              </a:rPr>
              <a:t>major</a:t>
            </a:r>
            <a:r>
              <a:rPr lang="tr-TR" sz="2400" dirty="0" smtClean="0">
                <a:solidFill>
                  <a:srgbClr val="000066"/>
                </a:solidFill>
                <a:latin typeface="Times New Roman" pitchFamily="18" charset="0"/>
              </a:rPr>
              <a:t>)</a:t>
            </a:r>
          </a:p>
          <a:p>
            <a:pPr eaLnBrk="1" hangingPunct="1">
              <a:lnSpc>
                <a:spcPct val="90000"/>
              </a:lnSpc>
            </a:pPr>
            <a:r>
              <a:rPr lang="tr-TR" sz="2400" dirty="0" smtClean="0">
                <a:solidFill>
                  <a:srgbClr val="000066"/>
                </a:solidFill>
                <a:latin typeface="Times New Roman" pitchFamily="18" charset="0"/>
              </a:rPr>
              <a:t>Şarbon (</a:t>
            </a:r>
            <a:r>
              <a:rPr lang="tr-TR" sz="2400" i="1" dirty="0" err="1" smtClean="0">
                <a:solidFill>
                  <a:srgbClr val="000066"/>
                </a:solidFill>
                <a:latin typeface="Times New Roman" pitchFamily="18" charset="0"/>
              </a:rPr>
              <a:t>Bacillus</a:t>
            </a:r>
            <a:r>
              <a:rPr lang="tr-TR" sz="2400" i="1" dirty="0" smtClean="0">
                <a:solidFill>
                  <a:srgbClr val="000066"/>
                </a:solidFill>
                <a:latin typeface="Times New Roman" pitchFamily="18" charset="0"/>
              </a:rPr>
              <a:t> </a:t>
            </a:r>
            <a:r>
              <a:rPr lang="tr-TR" sz="2400" i="1" dirty="0" err="1" smtClean="0">
                <a:solidFill>
                  <a:srgbClr val="000066"/>
                </a:solidFill>
                <a:latin typeface="Times New Roman" pitchFamily="18" charset="0"/>
              </a:rPr>
              <a:t>anthracis</a:t>
            </a:r>
            <a:r>
              <a:rPr lang="tr-TR" sz="2400" dirty="0" smtClean="0">
                <a:solidFill>
                  <a:srgbClr val="000066"/>
                </a:solidFill>
                <a:latin typeface="Times New Roman" pitchFamily="18" charset="0"/>
              </a:rPr>
              <a:t>)</a:t>
            </a:r>
          </a:p>
          <a:p>
            <a:pPr eaLnBrk="1" hangingPunct="1">
              <a:lnSpc>
                <a:spcPct val="90000"/>
              </a:lnSpc>
            </a:pPr>
            <a:r>
              <a:rPr lang="tr-TR" sz="2400" dirty="0" err="1" smtClean="0">
                <a:solidFill>
                  <a:srgbClr val="000066"/>
                </a:solidFill>
                <a:latin typeface="Times New Roman" pitchFamily="18" charset="0"/>
              </a:rPr>
              <a:t>Botulizm</a:t>
            </a:r>
            <a:r>
              <a:rPr lang="tr-TR" sz="2400" dirty="0" smtClean="0">
                <a:solidFill>
                  <a:srgbClr val="000066"/>
                </a:solidFill>
                <a:latin typeface="Times New Roman" pitchFamily="18" charset="0"/>
              </a:rPr>
              <a:t> (</a:t>
            </a:r>
            <a:r>
              <a:rPr lang="tr-TR" sz="2400" i="1" dirty="0" err="1" smtClean="0">
                <a:solidFill>
                  <a:srgbClr val="000066"/>
                </a:solidFill>
                <a:latin typeface="Times New Roman" pitchFamily="18" charset="0"/>
              </a:rPr>
              <a:t>Clostridium</a:t>
            </a:r>
            <a:r>
              <a:rPr lang="tr-TR" sz="2400" i="1" dirty="0" smtClean="0">
                <a:solidFill>
                  <a:srgbClr val="000066"/>
                </a:solidFill>
                <a:latin typeface="Times New Roman" pitchFamily="18" charset="0"/>
              </a:rPr>
              <a:t> </a:t>
            </a:r>
            <a:r>
              <a:rPr lang="tr-TR" sz="2400" i="1" dirty="0" err="1" smtClean="0">
                <a:solidFill>
                  <a:srgbClr val="000066"/>
                </a:solidFill>
                <a:latin typeface="Times New Roman" pitchFamily="18" charset="0"/>
              </a:rPr>
              <a:t>botulinum</a:t>
            </a:r>
            <a:r>
              <a:rPr lang="tr-TR" sz="2400" dirty="0" smtClean="0">
                <a:solidFill>
                  <a:srgbClr val="000066"/>
                </a:solidFill>
                <a:latin typeface="Times New Roman" pitchFamily="18" charset="0"/>
              </a:rPr>
              <a:t> </a:t>
            </a:r>
            <a:r>
              <a:rPr lang="tr-TR" sz="2400" dirty="0" err="1" smtClean="0">
                <a:solidFill>
                  <a:srgbClr val="000066"/>
                </a:solidFill>
                <a:latin typeface="Times New Roman" pitchFamily="18" charset="0"/>
              </a:rPr>
              <a:t>toxin</a:t>
            </a:r>
            <a:r>
              <a:rPr lang="tr-TR" sz="2400" dirty="0" smtClean="0">
                <a:solidFill>
                  <a:srgbClr val="000066"/>
                </a:solidFill>
                <a:latin typeface="Times New Roman" pitchFamily="18" charset="0"/>
              </a:rPr>
              <a:t>) </a:t>
            </a:r>
          </a:p>
          <a:p>
            <a:pPr eaLnBrk="1" hangingPunct="1">
              <a:lnSpc>
                <a:spcPct val="90000"/>
              </a:lnSpc>
            </a:pPr>
            <a:r>
              <a:rPr lang="tr-TR" sz="2400" dirty="0" smtClean="0">
                <a:solidFill>
                  <a:srgbClr val="000066"/>
                </a:solidFill>
                <a:latin typeface="Times New Roman" pitchFamily="18" charset="0"/>
              </a:rPr>
              <a:t>Veba (</a:t>
            </a:r>
            <a:r>
              <a:rPr lang="tr-TR" sz="2400" i="1" dirty="0" err="1" smtClean="0">
                <a:solidFill>
                  <a:srgbClr val="000066"/>
                </a:solidFill>
                <a:latin typeface="Times New Roman" pitchFamily="18" charset="0"/>
              </a:rPr>
              <a:t>Yersinia</a:t>
            </a:r>
            <a:r>
              <a:rPr lang="tr-TR" sz="2400" i="1" dirty="0" smtClean="0">
                <a:solidFill>
                  <a:srgbClr val="000066"/>
                </a:solidFill>
                <a:latin typeface="Times New Roman" pitchFamily="18" charset="0"/>
              </a:rPr>
              <a:t> </a:t>
            </a:r>
            <a:r>
              <a:rPr lang="tr-TR" sz="2400" i="1" dirty="0" err="1" smtClean="0">
                <a:solidFill>
                  <a:srgbClr val="000066"/>
                </a:solidFill>
                <a:latin typeface="Times New Roman" pitchFamily="18" charset="0"/>
              </a:rPr>
              <a:t>pestis</a:t>
            </a:r>
            <a:r>
              <a:rPr lang="tr-TR" sz="2400" dirty="0" smtClean="0">
                <a:solidFill>
                  <a:srgbClr val="000066"/>
                </a:solidFill>
                <a:latin typeface="Times New Roman" pitchFamily="18" charset="0"/>
              </a:rPr>
              <a:t>) </a:t>
            </a:r>
          </a:p>
          <a:p>
            <a:pPr eaLnBrk="1" hangingPunct="1">
              <a:lnSpc>
                <a:spcPct val="90000"/>
              </a:lnSpc>
            </a:pPr>
            <a:r>
              <a:rPr lang="tr-TR" sz="2400" dirty="0" err="1" smtClean="0">
                <a:solidFill>
                  <a:srgbClr val="000066"/>
                </a:solidFill>
                <a:latin typeface="Times New Roman" pitchFamily="18" charset="0"/>
              </a:rPr>
              <a:t>Tularemia</a:t>
            </a:r>
            <a:r>
              <a:rPr lang="tr-TR" sz="2400" dirty="0" smtClean="0">
                <a:solidFill>
                  <a:srgbClr val="000066"/>
                </a:solidFill>
                <a:latin typeface="Times New Roman" pitchFamily="18" charset="0"/>
              </a:rPr>
              <a:t> (</a:t>
            </a:r>
            <a:r>
              <a:rPr lang="tr-TR" sz="2400" i="1" dirty="0" err="1" smtClean="0">
                <a:solidFill>
                  <a:srgbClr val="000066"/>
                </a:solidFill>
                <a:latin typeface="Times New Roman" pitchFamily="18" charset="0"/>
              </a:rPr>
              <a:t>Francisella</a:t>
            </a:r>
            <a:r>
              <a:rPr lang="tr-TR" sz="2400" i="1" dirty="0" smtClean="0">
                <a:solidFill>
                  <a:srgbClr val="000066"/>
                </a:solidFill>
                <a:latin typeface="Times New Roman" pitchFamily="18" charset="0"/>
              </a:rPr>
              <a:t> </a:t>
            </a:r>
            <a:r>
              <a:rPr lang="tr-TR" sz="2400" i="1" dirty="0" err="1" smtClean="0">
                <a:solidFill>
                  <a:srgbClr val="000066"/>
                </a:solidFill>
                <a:latin typeface="Times New Roman" pitchFamily="18" charset="0"/>
              </a:rPr>
              <a:t>tularensis</a:t>
            </a:r>
            <a:r>
              <a:rPr lang="tr-TR" sz="2400" dirty="0" smtClean="0">
                <a:solidFill>
                  <a:srgbClr val="000066"/>
                </a:solidFill>
                <a:latin typeface="Times New Roman" pitchFamily="18" charset="0"/>
              </a:rPr>
              <a:t>) </a:t>
            </a:r>
          </a:p>
          <a:p>
            <a:pPr eaLnBrk="1" hangingPunct="1">
              <a:lnSpc>
                <a:spcPct val="90000"/>
              </a:lnSpc>
            </a:pPr>
            <a:r>
              <a:rPr lang="tr-TR" sz="2400" dirty="0" err="1" smtClean="0">
                <a:solidFill>
                  <a:srgbClr val="000066"/>
                </a:solidFill>
                <a:latin typeface="Times New Roman" pitchFamily="18" charset="0"/>
              </a:rPr>
              <a:t>Viral</a:t>
            </a:r>
            <a:r>
              <a:rPr lang="tr-TR" sz="2400" dirty="0" smtClean="0">
                <a:solidFill>
                  <a:srgbClr val="000066"/>
                </a:solidFill>
                <a:latin typeface="Times New Roman" pitchFamily="18" charset="0"/>
              </a:rPr>
              <a:t> </a:t>
            </a:r>
            <a:r>
              <a:rPr lang="tr-TR" sz="2400" dirty="0" err="1" smtClean="0">
                <a:solidFill>
                  <a:srgbClr val="000066"/>
                </a:solidFill>
                <a:latin typeface="Times New Roman" pitchFamily="18" charset="0"/>
              </a:rPr>
              <a:t>hemorajik</a:t>
            </a:r>
            <a:r>
              <a:rPr lang="tr-TR" sz="2400" dirty="0" smtClean="0">
                <a:solidFill>
                  <a:srgbClr val="000066"/>
                </a:solidFill>
                <a:latin typeface="Times New Roman" pitchFamily="18" charset="0"/>
              </a:rPr>
              <a:t> ateş (</a:t>
            </a:r>
            <a:r>
              <a:rPr lang="tr-TR" sz="2400" dirty="0" err="1" smtClean="0">
                <a:solidFill>
                  <a:srgbClr val="000066"/>
                </a:solidFill>
                <a:latin typeface="Times New Roman" pitchFamily="18" charset="0"/>
              </a:rPr>
              <a:t>filoviruses</a:t>
            </a:r>
            <a:r>
              <a:rPr lang="tr-TR" sz="2400" dirty="0" smtClean="0">
                <a:solidFill>
                  <a:srgbClr val="000066"/>
                </a:solidFill>
                <a:latin typeface="Times New Roman" pitchFamily="18" charset="0"/>
              </a:rPr>
              <a:t> [e.g., Ebola, </a:t>
            </a:r>
            <a:r>
              <a:rPr lang="tr-TR" sz="2400" dirty="0" err="1" smtClean="0">
                <a:solidFill>
                  <a:srgbClr val="000066"/>
                </a:solidFill>
                <a:latin typeface="Times New Roman" pitchFamily="18" charset="0"/>
              </a:rPr>
              <a:t>Marburg</a:t>
            </a:r>
            <a:r>
              <a:rPr lang="tr-TR" sz="2400" dirty="0" smtClean="0">
                <a:solidFill>
                  <a:srgbClr val="000066"/>
                </a:solidFill>
                <a:latin typeface="Times New Roman" pitchFamily="18" charset="0"/>
              </a:rPr>
              <a:t>] </a:t>
            </a:r>
            <a:r>
              <a:rPr lang="tr-TR" sz="2400" dirty="0" err="1" smtClean="0">
                <a:solidFill>
                  <a:srgbClr val="000066"/>
                </a:solidFill>
                <a:latin typeface="Times New Roman" pitchFamily="18" charset="0"/>
              </a:rPr>
              <a:t>and</a:t>
            </a:r>
            <a:r>
              <a:rPr lang="tr-TR" sz="2400" dirty="0" smtClean="0">
                <a:solidFill>
                  <a:srgbClr val="000066"/>
                </a:solidFill>
                <a:latin typeface="Times New Roman" pitchFamily="18" charset="0"/>
              </a:rPr>
              <a:t> </a:t>
            </a:r>
            <a:r>
              <a:rPr lang="tr-TR" sz="2400" dirty="0" err="1" smtClean="0">
                <a:solidFill>
                  <a:srgbClr val="000066"/>
                </a:solidFill>
                <a:latin typeface="Times New Roman" pitchFamily="18" charset="0"/>
              </a:rPr>
              <a:t>arenaviruses</a:t>
            </a:r>
            <a:r>
              <a:rPr lang="tr-TR" sz="2400" dirty="0" smtClean="0">
                <a:solidFill>
                  <a:srgbClr val="000066"/>
                </a:solidFill>
                <a:latin typeface="Times New Roman" pitchFamily="18" charset="0"/>
              </a:rPr>
              <a:t> [e.g., </a:t>
            </a:r>
            <a:r>
              <a:rPr lang="tr-TR" sz="2400" dirty="0" err="1" smtClean="0">
                <a:solidFill>
                  <a:srgbClr val="000066"/>
                </a:solidFill>
                <a:latin typeface="Times New Roman" pitchFamily="18" charset="0"/>
              </a:rPr>
              <a:t>Lassa</a:t>
            </a:r>
            <a:r>
              <a:rPr lang="tr-TR" sz="2400" dirty="0" smtClean="0">
                <a:solidFill>
                  <a:srgbClr val="000066"/>
                </a:solidFill>
                <a:latin typeface="Times New Roman" pitchFamily="18" charset="0"/>
              </a:rPr>
              <a:t>, </a:t>
            </a:r>
            <a:r>
              <a:rPr lang="tr-TR" sz="2400" dirty="0" err="1" smtClean="0">
                <a:solidFill>
                  <a:srgbClr val="000066"/>
                </a:solidFill>
                <a:latin typeface="Times New Roman" pitchFamily="18" charset="0"/>
              </a:rPr>
              <a:t>Machupo</a:t>
            </a:r>
            <a:r>
              <a:rPr lang="tr-TR" sz="2400" dirty="0" smtClean="0">
                <a:solidFill>
                  <a:srgbClr val="000066"/>
                </a:solidFill>
                <a:latin typeface="Times New Roman" pitchFamily="18" charset="0"/>
              </a:rPr>
              <a:t>])</a:t>
            </a:r>
          </a:p>
        </p:txBody>
      </p:sp>
      <p:sp>
        <p:nvSpPr>
          <p:cNvPr id="41988" name="Rectangle 4"/>
          <p:cNvSpPr>
            <a:spLocks noGrp="1" noChangeArrowheads="1"/>
          </p:cNvSpPr>
          <p:nvPr>
            <p:ph sz="half" idx="2"/>
          </p:nvPr>
        </p:nvSpPr>
        <p:spPr>
          <a:xfrm>
            <a:off x="4648200" y="549275"/>
            <a:ext cx="4100513" cy="5616575"/>
          </a:xfrm>
          <a:ln>
            <a:solidFill>
              <a:srgbClr val="990000"/>
            </a:solidFill>
          </a:ln>
        </p:spPr>
        <p:txBody>
          <a:bodyPr/>
          <a:lstStyle/>
          <a:p>
            <a:pPr eaLnBrk="1" hangingPunct="1">
              <a:lnSpc>
                <a:spcPct val="80000"/>
              </a:lnSpc>
              <a:buFontTx/>
              <a:buNone/>
            </a:pPr>
            <a:r>
              <a:rPr lang="tr-TR" sz="2000" b="1" u="sng" smtClean="0">
                <a:solidFill>
                  <a:srgbClr val="CC0000"/>
                </a:solidFill>
                <a:latin typeface="Times New Roman" pitchFamily="18" charset="0"/>
              </a:rPr>
              <a:t>Kategori B </a:t>
            </a:r>
          </a:p>
          <a:p>
            <a:pPr eaLnBrk="1" hangingPunct="1">
              <a:lnSpc>
                <a:spcPct val="80000"/>
              </a:lnSpc>
            </a:pPr>
            <a:r>
              <a:rPr lang="tr-TR" sz="1800" smtClean="0">
                <a:solidFill>
                  <a:srgbClr val="000066"/>
                </a:solidFill>
                <a:latin typeface="Times New Roman" pitchFamily="18" charset="0"/>
              </a:rPr>
              <a:t>Bruselloz    (</a:t>
            </a:r>
            <a:r>
              <a:rPr lang="tr-TR" sz="1800" i="1" smtClean="0">
                <a:solidFill>
                  <a:srgbClr val="000066"/>
                </a:solidFill>
                <a:latin typeface="Times New Roman" pitchFamily="18" charset="0"/>
              </a:rPr>
              <a:t>Brucella</a:t>
            </a:r>
            <a:r>
              <a:rPr lang="tr-TR" sz="1800" smtClean="0">
                <a:solidFill>
                  <a:srgbClr val="000066"/>
                </a:solidFill>
                <a:latin typeface="Times New Roman" pitchFamily="18" charset="0"/>
              </a:rPr>
              <a:t> species) </a:t>
            </a:r>
          </a:p>
          <a:p>
            <a:pPr eaLnBrk="1" hangingPunct="1">
              <a:lnSpc>
                <a:spcPct val="80000"/>
              </a:lnSpc>
            </a:pPr>
            <a:r>
              <a:rPr lang="tr-TR" sz="1800" i="1" smtClean="0">
                <a:solidFill>
                  <a:srgbClr val="000066"/>
                </a:solidFill>
                <a:latin typeface="Times New Roman" pitchFamily="18" charset="0"/>
              </a:rPr>
              <a:t>Clostridium perfringens </a:t>
            </a:r>
            <a:r>
              <a:rPr lang="tr-TR" sz="1800" smtClean="0">
                <a:solidFill>
                  <a:srgbClr val="000066"/>
                </a:solidFill>
                <a:latin typeface="Times New Roman" pitchFamily="18" charset="0"/>
              </a:rPr>
              <a:t>Epsilon toksini </a:t>
            </a:r>
          </a:p>
          <a:p>
            <a:pPr eaLnBrk="1" hangingPunct="1">
              <a:lnSpc>
                <a:spcPct val="80000"/>
              </a:lnSpc>
            </a:pPr>
            <a:r>
              <a:rPr lang="tr-TR" sz="1800" smtClean="0">
                <a:solidFill>
                  <a:srgbClr val="000066"/>
                </a:solidFill>
                <a:latin typeface="Times New Roman" pitchFamily="18" charset="0"/>
              </a:rPr>
              <a:t>Gıda ile bulaşanlar  (e.g., </a:t>
            </a:r>
            <a:r>
              <a:rPr lang="tr-TR" sz="1800" i="1" smtClean="0">
                <a:solidFill>
                  <a:srgbClr val="000066"/>
                </a:solidFill>
                <a:latin typeface="Times New Roman" pitchFamily="18" charset="0"/>
              </a:rPr>
              <a:t>Salmonella</a:t>
            </a:r>
            <a:r>
              <a:rPr lang="tr-TR" sz="1800" smtClean="0">
                <a:solidFill>
                  <a:srgbClr val="000066"/>
                </a:solidFill>
                <a:latin typeface="Times New Roman" pitchFamily="18" charset="0"/>
              </a:rPr>
              <a:t> species, </a:t>
            </a:r>
            <a:r>
              <a:rPr lang="tr-TR" sz="1800" i="1" smtClean="0">
                <a:solidFill>
                  <a:srgbClr val="000066"/>
                </a:solidFill>
                <a:latin typeface="Times New Roman" pitchFamily="18" charset="0"/>
              </a:rPr>
              <a:t>Escherichia coli</a:t>
            </a:r>
            <a:r>
              <a:rPr lang="tr-TR" sz="1800" smtClean="0">
                <a:solidFill>
                  <a:srgbClr val="000066"/>
                </a:solidFill>
                <a:latin typeface="Times New Roman" pitchFamily="18" charset="0"/>
              </a:rPr>
              <a:t> O157:H7, </a:t>
            </a:r>
            <a:r>
              <a:rPr lang="tr-TR" sz="1800" i="1" smtClean="0">
                <a:solidFill>
                  <a:srgbClr val="000066"/>
                </a:solidFill>
                <a:latin typeface="Times New Roman" pitchFamily="18" charset="0"/>
              </a:rPr>
              <a:t>Shigella</a:t>
            </a:r>
            <a:r>
              <a:rPr lang="tr-TR" sz="1800" smtClean="0">
                <a:solidFill>
                  <a:srgbClr val="000066"/>
                </a:solidFill>
                <a:latin typeface="Times New Roman" pitchFamily="18" charset="0"/>
              </a:rPr>
              <a:t>)</a:t>
            </a:r>
          </a:p>
          <a:p>
            <a:pPr eaLnBrk="1" hangingPunct="1">
              <a:lnSpc>
                <a:spcPct val="80000"/>
              </a:lnSpc>
            </a:pPr>
            <a:r>
              <a:rPr lang="tr-TR" sz="1800" smtClean="0">
                <a:solidFill>
                  <a:srgbClr val="000066"/>
                </a:solidFill>
                <a:latin typeface="Times New Roman" pitchFamily="18" charset="0"/>
              </a:rPr>
              <a:t>Ruam  (</a:t>
            </a:r>
            <a:r>
              <a:rPr lang="tr-TR" sz="1800" i="1" smtClean="0">
                <a:solidFill>
                  <a:srgbClr val="000066"/>
                </a:solidFill>
                <a:latin typeface="Times New Roman" pitchFamily="18" charset="0"/>
              </a:rPr>
              <a:t>Burkholderia mallei</a:t>
            </a:r>
            <a:r>
              <a:rPr lang="tr-TR" sz="1800" smtClean="0">
                <a:solidFill>
                  <a:srgbClr val="000066"/>
                </a:solidFill>
                <a:latin typeface="Times New Roman" pitchFamily="18" charset="0"/>
              </a:rPr>
              <a:t>)</a:t>
            </a:r>
          </a:p>
          <a:p>
            <a:pPr eaLnBrk="1" hangingPunct="1">
              <a:lnSpc>
                <a:spcPct val="80000"/>
              </a:lnSpc>
            </a:pPr>
            <a:r>
              <a:rPr lang="tr-TR" sz="1800" smtClean="0">
                <a:solidFill>
                  <a:srgbClr val="000066"/>
                </a:solidFill>
                <a:latin typeface="Times New Roman" pitchFamily="18" charset="0"/>
              </a:rPr>
              <a:t>Melioidoz  (</a:t>
            </a:r>
            <a:r>
              <a:rPr lang="tr-TR" sz="1800" i="1" smtClean="0">
                <a:solidFill>
                  <a:srgbClr val="000066"/>
                </a:solidFill>
                <a:latin typeface="Times New Roman" pitchFamily="18" charset="0"/>
              </a:rPr>
              <a:t>Burkholderia pseudomallei</a:t>
            </a:r>
            <a:r>
              <a:rPr lang="tr-TR" sz="1800" smtClean="0">
                <a:solidFill>
                  <a:srgbClr val="000066"/>
                </a:solidFill>
                <a:latin typeface="Times New Roman" pitchFamily="18" charset="0"/>
              </a:rPr>
              <a:t>)</a:t>
            </a:r>
          </a:p>
          <a:p>
            <a:pPr eaLnBrk="1" hangingPunct="1">
              <a:lnSpc>
                <a:spcPct val="80000"/>
              </a:lnSpc>
            </a:pPr>
            <a:r>
              <a:rPr lang="tr-TR" sz="1800" smtClean="0">
                <a:solidFill>
                  <a:srgbClr val="000066"/>
                </a:solidFill>
                <a:latin typeface="Times New Roman" pitchFamily="18" charset="0"/>
              </a:rPr>
              <a:t>Psittakoz  (</a:t>
            </a:r>
            <a:r>
              <a:rPr lang="tr-TR" sz="1800" i="1" smtClean="0">
                <a:solidFill>
                  <a:srgbClr val="000066"/>
                </a:solidFill>
                <a:latin typeface="Times New Roman" pitchFamily="18" charset="0"/>
              </a:rPr>
              <a:t>Chlamydia psittaci</a:t>
            </a:r>
            <a:r>
              <a:rPr lang="tr-TR" sz="1800" smtClean="0">
                <a:solidFill>
                  <a:srgbClr val="000066"/>
                </a:solidFill>
                <a:latin typeface="Times New Roman" pitchFamily="18" charset="0"/>
              </a:rPr>
              <a:t>) </a:t>
            </a:r>
          </a:p>
          <a:p>
            <a:pPr eaLnBrk="1" hangingPunct="1">
              <a:lnSpc>
                <a:spcPct val="80000"/>
              </a:lnSpc>
            </a:pPr>
            <a:r>
              <a:rPr lang="tr-TR" sz="1800" smtClean="0">
                <a:solidFill>
                  <a:srgbClr val="000066"/>
                </a:solidFill>
                <a:latin typeface="Times New Roman" pitchFamily="18" charset="0"/>
              </a:rPr>
              <a:t>Q ateşi        (</a:t>
            </a:r>
            <a:r>
              <a:rPr lang="tr-TR" sz="1800" i="1" smtClean="0">
                <a:solidFill>
                  <a:srgbClr val="000066"/>
                </a:solidFill>
                <a:latin typeface="Times New Roman" pitchFamily="18" charset="0"/>
              </a:rPr>
              <a:t>Coxiella burnetii</a:t>
            </a:r>
            <a:r>
              <a:rPr lang="tr-TR" sz="1800" smtClean="0">
                <a:solidFill>
                  <a:srgbClr val="000066"/>
                </a:solidFill>
                <a:latin typeface="Times New Roman" pitchFamily="18" charset="0"/>
              </a:rPr>
              <a:t>) </a:t>
            </a:r>
          </a:p>
          <a:p>
            <a:pPr eaLnBrk="1" hangingPunct="1">
              <a:lnSpc>
                <a:spcPct val="80000"/>
              </a:lnSpc>
            </a:pPr>
            <a:r>
              <a:rPr lang="tr-TR" sz="1800" smtClean="0">
                <a:solidFill>
                  <a:srgbClr val="000066"/>
                </a:solidFill>
                <a:latin typeface="Times New Roman" pitchFamily="18" charset="0"/>
              </a:rPr>
              <a:t>Ricin toksini  </a:t>
            </a:r>
          </a:p>
          <a:p>
            <a:pPr eaLnBrk="1" hangingPunct="1">
              <a:lnSpc>
                <a:spcPct val="80000"/>
              </a:lnSpc>
            </a:pPr>
            <a:r>
              <a:rPr lang="tr-TR" sz="1800" smtClean="0">
                <a:solidFill>
                  <a:srgbClr val="000066"/>
                </a:solidFill>
                <a:latin typeface="Times New Roman" pitchFamily="18" charset="0"/>
              </a:rPr>
              <a:t>Stafilokok  enterotoksin B</a:t>
            </a:r>
          </a:p>
          <a:p>
            <a:pPr eaLnBrk="1" hangingPunct="1">
              <a:lnSpc>
                <a:spcPct val="80000"/>
              </a:lnSpc>
            </a:pPr>
            <a:r>
              <a:rPr lang="tr-TR" sz="1800" smtClean="0">
                <a:solidFill>
                  <a:srgbClr val="000066"/>
                </a:solidFill>
                <a:latin typeface="Times New Roman" pitchFamily="18" charset="0"/>
              </a:rPr>
              <a:t>Tifus fever (</a:t>
            </a:r>
            <a:r>
              <a:rPr lang="tr-TR" sz="1800" i="1" smtClean="0">
                <a:solidFill>
                  <a:srgbClr val="000066"/>
                </a:solidFill>
                <a:latin typeface="Times New Roman" pitchFamily="18" charset="0"/>
              </a:rPr>
              <a:t>Rickettsia prowazekii</a:t>
            </a:r>
            <a:r>
              <a:rPr lang="tr-TR" sz="1800" smtClean="0">
                <a:solidFill>
                  <a:srgbClr val="000066"/>
                </a:solidFill>
                <a:latin typeface="Times New Roman" pitchFamily="18" charset="0"/>
              </a:rPr>
              <a:t>)</a:t>
            </a:r>
          </a:p>
          <a:p>
            <a:pPr eaLnBrk="1" hangingPunct="1">
              <a:lnSpc>
                <a:spcPct val="80000"/>
              </a:lnSpc>
            </a:pPr>
            <a:r>
              <a:rPr lang="tr-TR" sz="1800" smtClean="0">
                <a:solidFill>
                  <a:srgbClr val="000066"/>
                </a:solidFill>
                <a:latin typeface="Times New Roman" pitchFamily="18" charset="0"/>
              </a:rPr>
              <a:t>Viral ensefalit  (alphavirusler [Venezuelan at ensefaliti, doğu at ensefaliti, batı at ensefaliti gibi])</a:t>
            </a:r>
          </a:p>
          <a:p>
            <a:pPr eaLnBrk="1" hangingPunct="1">
              <a:lnSpc>
                <a:spcPct val="80000"/>
              </a:lnSpc>
            </a:pPr>
            <a:r>
              <a:rPr lang="tr-TR" sz="1800" smtClean="0">
                <a:solidFill>
                  <a:srgbClr val="000066"/>
                </a:solidFill>
                <a:latin typeface="Times New Roman" pitchFamily="18" charset="0"/>
              </a:rPr>
              <a:t>Sularla bulaşan enfeksiyonlar    (e.g., </a:t>
            </a:r>
            <a:r>
              <a:rPr lang="tr-TR" sz="1800" i="1" smtClean="0">
                <a:solidFill>
                  <a:srgbClr val="000066"/>
                </a:solidFill>
                <a:latin typeface="Times New Roman" pitchFamily="18" charset="0"/>
              </a:rPr>
              <a:t>Vibrio cholerae</a:t>
            </a:r>
            <a:r>
              <a:rPr lang="tr-TR" sz="1800" smtClean="0">
                <a:solidFill>
                  <a:srgbClr val="000066"/>
                </a:solidFill>
                <a:latin typeface="Times New Roman" pitchFamily="18" charset="0"/>
              </a:rPr>
              <a:t>, </a:t>
            </a:r>
            <a:r>
              <a:rPr lang="tr-TR" sz="1800" i="1" smtClean="0">
                <a:solidFill>
                  <a:srgbClr val="000066"/>
                </a:solidFill>
                <a:latin typeface="Times New Roman" pitchFamily="18" charset="0"/>
              </a:rPr>
              <a:t>Cryptosporidium parvum</a:t>
            </a:r>
            <a:r>
              <a:rPr lang="tr-TR" sz="1800" smtClean="0">
                <a:solidFill>
                  <a:srgbClr val="000066"/>
                </a:solidFill>
                <a:latin typeface="Times New Roman" pitchFamily="18" charset="0"/>
              </a:rPr>
              <a:t>)</a:t>
            </a:r>
          </a:p>
          <a:p>
            <a:pPr eaLnBrk="1" hangingPunct="1">
              <a:lnSpc>
                <a:spcPct val="80000"/>
              </a:lnSpc>
            </a:pPr>
            <a:endParaRPr lang="tr-TR" sz="1800" smtClean="0">
              <a:solidFill>
                <a:srgbClr val="000066"/>
              </a:solidFill>
              <a:latin typeface="Times New Roman" pitchFamily="18" charset="0"/>
            </a:endParaRPr>
          </a:p>
        </p:txBody>
      </p:sp>
      <p:sp>
        <p:nvSpPr>
          <p:cNvPr id="41990" name="Text Box 5"/>
          <p:cNvSpPr txBox="1">
            <a:spLocks noChangeArrowheads="1"/>
          </p:cNvSpPr>
          <p:nvPr/>
        </p:nvSpPr>
        <p:spPr bwMode="auto">
          <a:xfrm>
            <a:off x="684213" y="5445125"/>
            <a:ext cx="3887787" cy="1320800"/>
          </a:xfrm>
          <a:prstGeom prst="rect">
            <a:avLst/>
          </a:prstGeom>
          <a:noFill/>
          <a:ln w="9525">
            <a:solidFill>
              <a:srgbClr val="990000"/>
            </a:solidFill>
            <a:miter lim="800000"/>
            <a:headEnd/>
            <a:tailEnd/>
          </a:ln>
        </p:spPr>
        <p:txBody>
          <a:bodyPr>
            <a:spAutoFit/>
          </a:bodyPr>
          <a:lstStyle/>
          <a:p>
            <a:r>
              <a:rPr lang="tr-TR" sz="2000" b="1" u="sng">
                <a:solidFill>
                  <a:srgbClr val="CC0000"/>
                </a:solidFill>
                <a:latin typeface="Times New Roman" pitchFamily="18" charset="0"/>
              </a:rPr>
              <a:t>Kategori  C</a:t>
            </a:r>
            <a:r>
              <a:rPr lang="tr-TR" sz="2000" b="1" u="sng">
                <a:solidFill>
                  <a:srgbClr val="000099"/>
                </a:solidFill>
                <a:latin typeface="Times New Roman" pitchFamily="18" charset="0"/>
              </a:rPr>
              <a:t> </a:t>
            </a:r>
          </a:p>
          <a:p>
            <a:r>
              <a:rPr lang="tr-TR" sz="2000">
                <a:solidFill>
                  <a:srgbClr val="000099"/>
                </a:solidFill>
                <a:latin typeface="Times New Roman" pitchFamily="18" charset="0"/>
              </a:rPr>
              <a:t>Nipah virus, hantavirus,sarı humma, Kene kaynaklı kanamalı ateş, </a:t>
            </a:r>
          </a:p>
          <a:p>
            <a:r>
              <a:rPr lang="tr-TR" sz="2000">
                <a:solidFill>
                  <a:srgbClr val="CC0000"/>
                </a:solidFill>
                <a:latin typeface="Times New Roman" pitchFamily="18" charset="0"/>
              </a:rPr>
              <a:t>Çoklu dirençli tüberküloz</a:t>
            </a:r>
          </a:p>
        </p:txBody>
      </p:sp>
      <p:sp>
        <p:nvSpPr>
          <p:cNvPr id="41991" name="Text Box 6"/>
          <p:cNvSpPr txBox="1">
            <a:spLocks noChangeArrowheads="1"/>
          </p:cNvSpPr>
          <p:nvPr/>
        </p:nvSpPr>
        <p:spPr bwMode="auto">
          <a:xfrm>
            <a:off x="971550" y="1052513"/>
            <a:ext cx="184150" cy="457200"/>
          </a:xfrm>
          <a:prstGeom prst="rect">
            <a:avLst/>
          </a:prstGeom>
          <a:noFill/>
          <a:ln w="9525">
            <a:noFill/>
            <a:miter lim="800000"/>
            <a:headEnd/>
            <a:tailEnd/>
          </a:ln>
        </p:spPr>
        <p:txBody>
          <a:bodyPr wrap="none">
            <a:spAutoFit/>
          </a:bodyPr>
          <a:lstStyle/>
          <a:p>
            <a:endParaRPr lang="en-US" sz="2400">
              <a:latin typeface="Times New Roman" pitchFamily="18" charset="0"/>
            </a:endParaRPr>
          </a:p>
        </p:txBody>
      </p:sp>
      <p:sp>
        <p:nvSpPr>
          <p:cNvPr id="41992" name="Text Box 7"/>
          <p:cNvSpPr txBox="1">
            <a:spLocks noChangeArrowheads="1"/>
          </p:cNvSpPr>
          <p:nvPr/>
        </p:nvSpPr>
        <p:spPr bwMode="auto">
          <a:xfrm>
            <a:off x="4787900" y="6381750"/>
            <a:ext cx="4176713" cy="396875"/>
          </a:xfrm>
          <a:prstGeom prst="rect">
            <a:avLst/>
          </a:prstGeom>
          <a:noFill/>
          <a:ln w="9525">
            <a:noFill/>
            <a:miter lim="800000"/>
            <a:headEnd/>
            <a:tailEnd/>
          </a:ln>
        </p:spPr>
        <p:txBody>
          <a:bodyPr>
            <a:spAutoFit/>
          </a:bodyPr>
          <a:lstStyle/>
          <a:p>
            <a:pPr>
              <a:spcBef>
                <a:spcPct val="50000"/>
              </a:spcBef>
            </a:pPr>
            <a:r>
              <a:rPr lang="tr-TR" sz="2000" dirty="0" err="1">
                <a:solidFill>
                  <a:srgbClr val="000066"/>
                </a:solidFill>
                <a:latin typeface="Times New Roman" pitchFamily="18" charset="0"/>
              </a:rPr>
              <a:t>Emerg</a:t>
            </a:r>
            <a:r>
              <a:rPr lang="tr-TR" sz="2000" dirty="0">
                <a:solidFill>
                  <a:srgbClr val="000066"/>
                </a:solidFill>
                <a:latin typeface="Times New Roman" pitchFamily="18" charset="0"/>
              </a:rPr>
              <a:t> </a:t>
            </a:r>
            <a:r>
              <a:rPr lang="tr-TR" sz="2000" dirty="0" err="1">
                <a:solidFill>
                  <a:srgbClr val="000066"/>
                </a:solidFill>
                <a:latin typeface="Times New Roman" pitchFamily="18" charset="0"/>
              </a:rPr>
              <a:t>Infect</a:t>
            </a:r>
            <a:r>
              <a:rPr lang="tr-TR" sz="2000" dirty="0">
                <a:solidFill>
                  <a:srgbClr val="000066"/>
                </a:solidFill>
                <a:latin typeface="Times New Roman" pitchFamily="18" charset="0"/>
              </a:rPr>
              <a:t> </a:t>
            </a:r>
            <a:r>
              <a:rPr lang="tr-TR" sz="2000" dirty="0" err="1">
                <a:solidFill>
                  <a:srgbClr val="000066"/>
                </a:solidFill>
                <a:latin typeface="Times New Roman" pitchFamily="18" charset="0"/>
              </a:rPr>
              <a:t>Dis</a:t>
            </a:r>
            <a:r>
              <a:rPr lang="tr-TR" sz="2000" dirty="0">
                <a:solidFill>
                  <a:srgbClr val="000066"/>
                </a:solidFill>
                <a:latin typeface="Times New Roman" pitchFamily="18" charset="0"/>
              </a:rPr>
              <a:t> 2002; 8:225-9</a:t>
            </a:r>
          </a:p>
        </p:txBody>
      </p:sp>
      <p:sp>
        <p:nvSpPr>
          <p:cNvPr id="10" name="9 Slayt Numarası Yer Tutucusu"/>
          <p:cNvSpPr>
            <a:spLocks noGrp="1"/>
          </p:cNvSpPr>
          <p:nvPr>
            <p:ph type="sldNum" sz="quarter" idx="12"/>
          </p:nvPr>
        </p:nvSpPr>
        <p:spPr/>
        <p:txBody>
          <a:bodyPr/>
          <a:lstStyle/>
          <a:p>
            <a:fld id="{B1DEFA8C-F947-479F-BE07-76B6B3F80BF1}" type="slidenum">
              <a:rPr lang="tr-TR" smtClean="0"/>
              <a:pPr/>
              <a:t>6</a:t>
            </a:fld>
            <a:endParaRPr lang="tr-T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2"/>
          <p:cNvSpPr>
            <a:spLocks noGrp="1" noChangeArrowheads="1"/>
          </p:cNvSpPr>
          <p:nvPr>
            <p:ph type="title"/>
          </p:nvPr>
        </p:nvSpPr>
        <p:spPr>
          <a:xfrm>
            <a:off x="457200" y="228600"/>
            <a:ext cx="8229600" cy="536104"/>
          </a:xfrm>
        </p:spPr>
        <p:txBody>
          <a:bodyPr>
            <a:normAutofit fontScale="90000"/>
          </a:bodyPr>
          <a:lstStyle/>
          <a:p>
            <a:pPr algn="l" eaLnBrk="1" hangingPunct="1"/>
            <a:r>
              <a:rPr lang="tr-TR" sz="3200" dirty="0" smtClean="0">
                <a:solidFill>
                  <a:srgbClr val="FF0000"/>
                </a:solidFill>
                <a:latin typeface="Times New Roman" pitchFamily="18" charset="0"/>
              </a:rPr>
              <a:t>BİYOTERÖR</a:t>
            </a:r>
          </a:p>
        </p:txBody>
      </p:sp>
      <p:sp>
        <p:nvSpPr>
          <p:cNvPr id="38915" name="Rectangle 3"/>
          <p:cNvSpPr>
            <a:spLocks noGrp="1" noChangeArrowheads="1"/>
          </p:cNvSpPr>
          <p:nvPr>
            <p:ph idx="1"/>
          </p:nvPr>
        </p:nvSpPr>
        <p:spPr>
          <a:xfrm>
            <a:off x="395536" y="836712"/>
            <a:ext cx="8229600" cy="4536504"/>
          </a:xfrm>
        </p:spPr>
        <p:txBody>
          <a:bodyPr>
            <a:normAutofit lnSpcReduction="10000"/>
          </a:bodyPr>
          <a:lstStyle/>
          <a:p>
            <a:pPr eaLnBrk="1" hangingPunct="1">
              <a:lnSpc>
                <a:spcPct val="120000"/>
              </a:lnSpc>
              <a:spcBef>
                <a:spcPts val="600"/>
              </a:spcBef>
              <a:spcAft>
                <a:spcPts val="600"/>
              </a:spcAft>
            </a:pPr>
            <a:r>
              <a:rPr lang="tr-TR" sz="2400" b="1" dirty="0" err="1" smtClean="0">
                <a:solidFill>
                  <a:srgbClr val="990033"/>
                </a:solidFill>
                <a:latin typeface="Times New Roman" pitchFamily="18" charset="0"/>
              </a:rPr>
              <a:t>Biyoterör</a:t>
            </a:r>
            <a:r>
              <a:rPr lang="tr-TR" sz="2400" dirty="0" smtClean="0">
                <a:solidFill>
                  <a:srgbClr val="000066"/>
                </a:solidFill>
                <a:latin typeface="Times New Roman" pitchFamily="18" charset="0"/>
              </a:rPr>
              <a:t>: toplumda normal yaşamı durdurmak veya ideolojik bir avantaj kazanmak amacı biyolojik ajanların şahıslara, gruplara veya daha geniş nüfusa karşı korku yaratmak, hastalık oluşturmak veya hastalık oluşturma korkusu yaratmak amacıyla kullanılması olarak tanımlanmaktadır. </a:t>
            </a:r>
          </a:p>
          <a:p>
            <a:pPr eaLnBrk="1" hangingPunct="1">
              <a:lnSpc>
                <a:spcPct val="120000"/>
              </a:lnSpc>
              <a:spcBef>
                <a:spcPts val="600"/>
              </a:spcBef>
              <a:spcAft>
                <a:spcPts val="600"/>
              </a:spcAft>
            </a:pPr>
            <a:r>
              <a:rPr lang="tr-TR" sz="2400" b="1" dirty="0" err="1" smtClean="0">
                <a:solidFill>
                  <a:srgbClr val="A40000"/>
                </a:solidFill>
                <a:latin typeface="Times New Roman" pitchFamily="18" charset="0"/>
              </a:rPr>
              <a:t>Biyoterör</a:t>
            </a:r>
            <a:r>
              <a:rPr lang="tr-TR" sz="2400" b="1" dirty="0" smtClean="0">
                <a:solidFill>
                  <a:srgbClr val="A40000"/>
                </a:solidFill>
                <a:latin typeface="Times New Roman" pitchFamily="18" charset="0"/>
              </a:rPr>
              <a:t> eylemi</a:t>
            </a:r>
            <a:r>
              <a:rPr lang="tr-TR" sz="2400" dirty="0" smtClean="0">
                <a:solidFill>
                  <a:srgbClr val="000066"/>
                </a:solidFill>
                <a:latin typeface="Times New Roman" pitchFamily="18" charset="0"/>
              </a:rPr>
              <a:t>: insanlara, hayvanlara ve bitkilere olmak üzere üç hedefe yönelik yapılabilir. </a:t>
            </a:r>
          </a:p>
          <a:p>
            <a:pPr>
              <a:lnSpc>
                <a:spcPct val="120000"/>
              </a:lnSpc>
              <a:spcBef>
                <a:spcPts val="600"/>
              </a:spcBef>
              <a:spcAft>
                <a:spcPts val="600"/>
              </a:spcAft>
            </a:pPr>
            <a:r>
              <a:rPr lang="tr-TR" sz="2400" b="1" dirty="0" err="1" smtClean="0">
                <a:solidFill>
                  <a:srgbClr val="990033"/>
                </a:solidFill>
                <a:latin typeface="Times New Roman" pitchFamily="18" charset="0"/>
              </a:rPr>
              <a:t>Agroterörizm</a:t>
            </a:r>
            <a:r>
              <a:rPr lang="tr-TR" sz="2400" b="1" dirty="0" smtClean="0">
                <a:solidFill>
                  <a:srgbClr val="990033"/>
                </a:solidFill>
                <a:latin typeface="Times New Roman" pitchFamily="18" charset="0"/>
              </a:rPr>
              <a:t> : </a:t>
            </a:r>
            <a:r>
              <a:rPr lang="tr-TR" sz="2400" dirty="0" smtClean="0">
                <a:solidFill>
                  <a:srgbClr val="000066"/>
                </a:solidFill>
                <a:latin typeface="Times New Roman" pitchFamily="18" charset="0"/>
              </a:rPr>
              <a:t>Bitkilere  ve hayvanlara  yönelik yapılan, gıdaların </a:t>
            </a:r>
            <a:r>
              <a:rPr lang="tr-TR" sz="2400" dirty="0" err="1" smtClean="0">
                <a:solidFill>
                  <a:srgbClr val="000066"/>
                </a:solidFill>
                <a:latin typeface="Times New Roman" pitchFamily="18" charset="0"/>
              </a:rPr>
              <a:t>kontaminasyonu</a:t>
            </a:r>
            <a:r>
              <a:rPr lang="tr-TR" sz="2400" dirty="0" smtClean="0">
                <a:solidFill>
                  <a:srgbClr val="000066"/>
                </a:solidFill>
                <a:latin typeface="Times New Roman" pitchFamily="18" charset="0"/>
              </a:rPr>
              <a:t> ile gerçekleştirilen </a:t>
            </a:r>
            <a:r>
              <a:rPr lang="tr-TR" sz="2400" dirty="0" err="1" smtClean="0">
                <a:solidFill>
                  <a:srgbClr val="000066"/>
                </a:solidFill>
                <a:latin typeface="Times New Roman" pitchFamily="18" charset="0"/>
              </a:rPr>
              <a:t>biyoterör</a:t>
            </a:r>
            <a:r>
              <a:rPr lang="tr-TR" sz="2400" dirty="0" smtClean="0">
                <a:solidFill>
                  <a:srgbClr val="000066"/>
                </a:solidFill>
                <a:latin typeface="Times New Roman" pitchFamily="18" charset="0"/>
              </a:rPr>
              <a:t> eylemleri </a:t>
            </a:r>
            <a:r>
              <a:rPr lang="tr-TR" sz="2400" b="1" dirty="0" err="1" smtClean="0">
                <a:solidFill>
                  <a:srgbClr val="A40000"/>
                </a:solidFill>
                <a:latin typeface="Times New Roman" pitchFamily="18" charset="0"/>
              </a:rPr>
              <a:t>agroterörizm</a:t>
            </a:r>
            <a:r>
              <a:rPr lang="tr-TR" sz="2400" dirty="0" smtClean="0">
                <a:solidFill>
                  <a:srgbClr val="000066"/>
                </a:solidFill>
                <a:latin typeface="Times New Roman" pitchFamily="18" charset="0"/>
              </a:rPr>
              <a:t> olarak isimlendirilir. </a:t>
            </a:r>
          </a:p>
        </p:txBody>
      </p:sp>
      <p:sp>
        <p:nvSpPr>
          <p:cNvPr id="38917" name="Text Box 4"/>
          <p:cNvSpPr txBox="1">
            <a:spLocks noChangeArrowheads="1"/>
          </p:cNvSpPr>
          <p:nvPr/>
        </p:nvSpPr>
        <p:spPr bwMode="auto">
          <a:xfrm>
            <a:off x="683568" y="5445224"/>
            <a:ext cx="7531224" cy="1200329"/>
          </a:xfrm>
          <a:prstGeom prst="rect">
            <a:avLst/>
          </a:prstGeom>
          <a:noFill/>
          <a:ln w="9525">
            <a:noFill/>
            <a:miter lim="800000"/>
            <a:headEnd/>
            <a:tailEnd/>
          </a:ln>
        </p:spPr>
        <p:txBody>
          <a:bodyPr wrap="square">
            <a:spAutoFit/>
          </a:bodyPr>
          <a:lstStyle/>
          <a:p>
            <a:r>
              <a:rPr lang="tr-TR" dirty="0" err="1" smtClean="0">
                <a:solidFill>
                  <a:srgbClr val="C00000"/>
                </a:solidFill>
                <a:latin typeface="Times New Roman" pitchFamily="18" charset="0"/>
                <a:cs typeface="Times New Roman" pitchFamily="18" charset="0"/>
              </a:rPr>
              <a:t>Microorganisms</a:t>
            </a:r>
            <a:r>
              <a:rPr lang="tr-TR" dirty="0" smtClean="0">
                <a:solidFill>
                  <a:srgbClr val="C00000"/>
                </a:solidFill>
                <a:latin typeface="Times New Roman" pitchFamily="18" charset="0"/>
                <a:cs typeface="Times New Roman" pitchFamily="18" charset="0"/>
              </a:rPr>
              <a:t> </a:t>
            </a:r>
            <a:r>
              <a:rPr lang="tr-TR" dirty="0" err="1" smtClean="0">
                <a:solidFill>
                  <a:srgbClr val="C00000"/>
                </a:solidFill>
                <a:latin typeface="Times New Roman" pitchFamily="18" charset="0"/>
                <a:cs typeface="Times New Roman" pitchFamily="18" charset="0"/>
              </a:rPr>
              <a:t>and</a:t>
            </a:r>
            <a:r>
              <a:rPr lang="tr-TR" dirty="0" smtClean="0">
                <a:solidFill>
                  <a:srgbClr val="C00000"/>
                </a:solidFill>
                <a:latin typeface="Times New Roman" pitchFamily="18" charset="0"/>
                <a:cs typeface="Times New Roman" pitchFamily="18" charset="0"/>
              </a:rPr>
              <a:t> </a:t>
            </a:r>
            <a:r>
              <a:rPr lang="tr-TR" dirty="0" err="1" smtClean="0">
                <a:solidFill>
                  <a:srgbClr val="C00000"/>
                </a:solidFill>
                <a:latin typeface="Times New Roman" pitchFamily="18" charset="0"/>
                <a:cs typeface="Times New Roman" pitchFamily="18" charset="0"/>
              </a:rPr>
              <a:t>Bioterrorism</a:t>
            </a:r>
            <a:r>
              <a:rPr lang="tr-TR" dirty="0" smtClean="0">
                <a:solidFill>
                  <a:srgbClr val="C00000"/>
                </a:solidFill>
                <a:latin typeface="Times New Roman" pitchFamily="18" charset="0"/>
                <a:cs typeface="Times New Roman" pitchFamily="18" charset="0"/>
              </a:rPr>
              <a:t>, </a:t>
            </a:r>
            <a:r>
              <a:rPr lang="tr-TR" dirty="0" err="1" smtClean="0">
                <a:solidFill>
                  <a:srgbClr val="C00000"/>
                </a:solidFill>
                <a:latin typeface="Times New Roman" pitchFamily="18" charset="0"/>
                <a:cs typeface="Times New Roman" pitchFamily="18" charset="0"/>
              </a:rPr>
              <a:t>Springer</a:t>
            </a:r>
            <a:r>
              <a:rPr lang="tr-TR" dirty="0" smtClean="0">
                <a:solidFill>
                  <a:srgbClr val="C00000"/>
                </a:solidFill>
                <a:latin typeface="Times New Roman" pitchFamily="18" charset="0"/>
                <a:cs typeface="Times New Roman" pitchFamily="18" charset="0"/>
              </a:rPr>
              <a:t>,  2006</a:t>
            </a:r>
          </a:p>
          <a:p>
            <a:r>
              <a:rPr lang="tr-TR" dirty="0" err="1" smtClean="0">
                <a:solidFill>
                  <a:srgbClr val="C00000"/>
                </a:solidFill>
                <a:latin typeface="Times New Roman" pitchFamily="18" charset="0"/>
                <a:cs typeface="Times New Roman" pitchFamily="18" charset="0"/>
              </a:rPr>
              <a:t>Deadly</a:t>
            </a:r>
            <a:r>
              <a:rPr lang="tr-TR" dirty="0" smtClean="0">
                <a:solidFill>
                  <a:srgbClr val="C00000"/>
                </a:solidFill>
                <a:latin typeface="Times New Roman" pitchFamily="18" charset="0"/>
                <a:cs typeface="Times New Roman" pitchFamily="18" charset="0"/>
              </a:rPr>
              <a:t> </a:t>
            </a:r>
            <a:r>
              <a:rPr lang="tr-TR" dirty="0" err="1" smtClean="0">
                <a:solidFill>
                  <a:srgbClr val="C00000"/>
                </a:solidFill>
                <a:latin typeface="Times New Roman" pitchFamily="18" charset="0"/>
                <a:cs typeface="Times New Roman" pitchFamily="18" charset="0"/>
              </a:rPr>
              <a:t>Arsenals</a:t>
            </a:r>
            <a:r>
              <a:rPr lang="tr-TR" dirty="0" smtClean="0">
                <a:solidFill>
                  <a:srgbClr val="C00000"/>
                </a:solidFill>
                <a:latin typeface="Times New Roman" pitchFamily="18" charset="0"/>
                <a:cs typeface="Times New Roman" pitchFamily="18" charset="0"/>
              </a:rPr>
              <a:t>: </a:t>
            </a:r>
            <a:r>
              <a:rPr lang="tr-TR" dirty="0" err="1" smtClean="0">
                <a:solidFill>
                  <a:srgbClr val="C00000"/>
                </a:solidFill>
                <a:latin typeface="Times New Roman" pitchFamily="18" charset="0"/>
                <a:cs typeface="Times New Roman" pitchFamily="18" charset="0"/>
              </a:rPr>
              <a:t>Nuclear</a:t>
            </a:r>
            <a:r>
              <a:rPr lang="tr-TR" dirty="0" smtClean="0">
                <a:solidFill>
                  <a:srgbClr val="C00000"/>
                </a:solidFill>
                <a:latin typeface="Times New Roman" pitchFamily="18" charset="0"/>
                <a:cs typeface="Times New Roman" pitchFamily="18" charset="0"/>
              </a:rPr>
              <a:t>, </a:t>
            </a:r>
            <a:r>
              <a:rPr lang="tr-TR" dirty="0" err="1" smtClean="0">
                <a:solidFill>
                  <a:srgbClr val="C00000"/>
                </a:solidFill>
                <a:latin typeface="Times New Roman" pitchFamily="18" charset="0"/>
                <a:cs typeface="Times New Roman" pitchFamily="18" charset="0"/>
              </a:rPr>
              <a:t>Biological</a:t>
            </a:r>
            <a:r>
              <a:rPr lang="tr-TR" dirty="0" smtClean="0">
                <a:solidFill>
                  <a:srgbClr val="C00000"/>
                </a:solidFill>
                <a:latin typeface="Times New Roman" pitchFamily="18" charset="0"/>
                <a:cs typeface="Times New Roman" pitchFamily="18" charset="0"/>
              </a:rPr>
              <a:t> </a:t>
            </a:r>
            <a:r>
              <a:rPr lang="tr-TR" dirty="0" err="1" smtClean="0">
                <a:solidFill>
                  <a:srgbClr val="C00000"/>
                </a:solidFill>
                <a:latin typeface="Times New Roman" pitchFamily="18" charset="0"/>
                <a:cs typeface="Times New Roman" pitchFamily="18" charset="0"/>
              </a:rPr>
              <a:t>and</a:t>
            </a:r>
            <a:r>
              <a:rPr lang="tr-TR" dirty="0" smtClean="0">
                <a:solidFill>
                  <a:srgbClr val="C00000"/>
                </a:solidFill>
                <a:latin typeface="Times New Roman" pitchFamily="18" charset="0"/>
                <a:cs typeface="Times New Roman" pitchFamily="18" charset="0"/>
              </a:rPr>
              <a:t> </a:t>
            </a:r>
            <a:r>
              <a:rPr lang="tr-TR" dirty="0" err="1" smtClean="0">
                <a:solidFill>
                  <a:srgbClr val="C00000"/>
                </a:solidFill>
                <a:latin typeface="Times New Roman" pitchFamily="18" charset="0"/>
                <a:cs typeface="Times New Roman" pitchFamily="18" charset="0"/>
              </a:rPr>
              <a:t>Chemical</a:t>
            </a:r>
            <a:r>
              <a:rPr lang="tr-TR" dirty="0" smtClean="0">
                <a:solidFill>
                  <a:srgbClr val="C00000"/>
                </a:solidFill>
                <a:latin typeface="Times New Roman" pitchFamily="18" charset="0"/>
                <a:cs typeface="Times New Roman" pitchFamily="18" charset="0"/>
              </a:rPr>
              <a:t> </a:t>
            </a:r>
            <a:r>
              <a:rPr lang="tr-TR" dirty="0" err="1" smtClean="0">
                <a:solidFill>
                  <a:srgbClr val="C00000"/>
                </a:solidFill>
                <a:latin typeface="Times New Roman" pitchFamily="18" charset="0"/>
                <a:cs typeface="Times New Roman" pitchFamily="18" charset="0"/>
              </a:rPr>
              <a:t>Threats</a:t>
            </a:r>
            <a:r>
              <a:rPr lang="tr-TR" dirty="0" smtClean="0">
                <a:solidFill>
                  <a:srgbClr val="C00000"/>
                </a:solidFill>
                <a:latin typeface="Times New Roman" pitchFamily="18" charset="0"/>
                <a:cs typeface="Times New Roman" pitchFamily="18" charset="0"/>
              </a:rPr>
              <a:t>, 2</a:t>
            </a:r>
            <a:r>
              <a:rPr lang="en-US" dirty="0" err="1" smtClean="0">
                <a:solidFill>
                  <a:srgbClr val="C00000"/>
                </a:solidFill>
                <a:latin typeface="Times New Roman" pitchFamily="18" charset="0"/>
                <a:cs typeface="Times New Roman" pitchFamily="18" charset="0"/>
              </a:rPr>
              <a:t>nd</a:t>
            </a:r>
            <a:r>
              <a:rPr lang="en-US" dirty="0" smtClean="0">
                <a:solidFill>
                  <a:srgbClr val="C00000"/>
                </a:solidFill>
                <a:latin typeface="Times New Roman" pitchFamily="18" charset="0"/>
                <a:cs typeface="Times New Roman" pitchFamily="18" charset="0"/>
              </a:rPr>
              <a:t> </a:t>
            </a:r>
            <a:r>
              <a:rPr lang="en-US" dirty="0" err="1" smtClean="0">
                <a:solidFill>
                  <a:srgbClr val="C00000"/>
                </a:solidFill>
                <a:latin typeface="Times New Roman" pitchFamily="18" charset="0"/>
                <a:cs typeface="Times New Roman" pitchFamily="18" charset="0"/>
              </a:rPr>
              <a:t>ed</a:t>
            </a:r>
            <a:r>
              <a:rPr lang="tr-TR" dirty="0" smtClean="0">
                <a:solidFill>
                  <a:srgbClr val="C00000"/>
                </a:solidFill>
                <a:latin typeface="Times New Roman" pitchFamily="18" charset="0"/>
                <a:cs typeface="Times New Roman" pitchFamily="18" charset="0"/>
              </a:rPr>
              <a:t>.</a:t>
            </a:r>
            <a:r>
              <a:rPr lang="en-US" dirty="0" smtClean="0">
                <a:solidFill>
                  <a:srgbClr val="C00000"/>
                </a:solidFill>
                <a:latin typeface="Times New Roman" pitchFamily="18" charset="0"/>
                <a:cs typeface="Times New Roman" pitchFamily="18" charset="0"/>
              </a:rPr>
              <a:t> Carnegie Endowment for International Peace</a:t>
            </a:r>
            <a:r>
              <a:rPr lang="tr-TR" dirty="0" smtClean="0">
                <a:solidFill>
                  <a:srgbClr val="C00000"/>
                </a:solidFill>
                <a:latin typeface="Times New Roman" pitchFamily="18" charset="0"/>
                <a:cs typeface="Times New Roman" pitchFamily="18" charset="0"/>
              </a:rPr>
              <a:t> 2005</a:t>
            </a:r>
          </a:p>
          <a:p>
            <a:r>
              <a:rPr lang="tr-TR" dirty="0" err="1" smtClean="0">
                <a:solidFill>
                  <a:srgbClr val="C00000"/>
                </a:solidFill>
                <a:latin typeface="Times New Roman" pitchFamily="18" charset="0"/>
                <a:cs typeface="Times New Roman" pitchFamily="18" charset="0"/>
              </a:rPr>
              <a:t>Am</a:t>
            </a:r>
            <a:r>
              <a:rPr lang="tr-TR" dirty="0" smtClean="0">
                <a:solidFill>
                  <a:srgbClr val="C00000"/>
                </a:solidFill>
                <a:latin typeface="Times New Roman" pitchFamily="18" charset="0"/>
                <a:cs typeface="Times New Roman" pitchFamily="18" charset="0"/>
              </a:rPr>
              <a:t> </a:t>
            </a:r>
            <a:r>
              <a:rPr lang="tr-TR" dirty="0">
                <a:solidFill>
                  <a:srgbClr val="C00000"/>
                </a:solidFill>
                <a:latin typeface="Times New Roman" pitchFamily="18" charset="0"/>
                <a:cs typeface="Times New Roman" pitchFamily="18" charset="0"/>
              </a:rPr>
              <a:t>J </a:t>
            </a:r>
            <a:r>
              <a:rPr lang="tr-TR" dirty="0" err="1">
                <a:solidFill>
                  <a:srgbClr val="C00000"/>
                </a:solidFill>
                <a:latin typeface="Times New Roman" pitchFamily="18" charset="0"/>
                <a:cs typeface="Times New Roman" pitchFamily="18" charset="0"/>
              </a:rPr>
              <a:t>Epidemiol</a:t>
            </a:r>
            <a:r>
              <a:rPr lang="tr-TR" dirty="0">
                <a:solidFill>
                  <a:srgbClr val="C00000"/>
                </a:solidFill>
                <a:latin typeface="Times New Roman" pitchFamily="18" charset="0"/>
                <a:cs typeface="Times New Roman" pitchFamily="18" charset="0"/>
              </a:rPr>
              <a:t> 2002; 155:981-87</a:t>
            </a:r>
          </a:p>
        </p:txBody>
      </p:sp>
      <p:sp>
        <p:nvSpPr>
          <p:cNvPr id="7" name="6 Slayt Numarası Yer Tutucusu"/>
          <p:cNvSpPr>
            <a:spLocks noGrp="1"/>
          </p:cNvSpPr>
          <p:nvPr>
            <p:ph type="sldNum" sz="quarter" idx="12"/>
          </p:nvPr>
        </p:nvSpPr>
        <p:spPr/>
        <p:txBody>
          <a:bodyPr/>
          <a:lstStyle/>
          <a:p>
            <a:fld id="{B1DEFA8C-F947-479F-BE07-76B6B3F80BF1}" type="slidenum">
              <a:rPr lang="tr-TR" smtClean="0"/>
              <a:pPr/>
              <a:t>7</a:t>
            </a:fld>
            <a:endParaRPr lang="tr-T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395536" y="188640"/>
            <a:ext cx="7499176" cy="634082"/>
          </a:xfrm>
        </p:spPr>
        <p:txBody>
          <a:bodyPr>
            <a:normAutofit/>
          </a:bodyPr>
          <a:lstStyle/>
          <a:p>
            <a:pPr algn="l"/>
            <a:r>
              <a:rPr lang="tr-TR" sz="2400" dirty="0" smtClean="0">
                <a:solidFill>
                  <a:srgbClr val="FF0000"/>
                </a:solidFill>
                <a:latin typeface="Times New Roman" pitchFamily="18" charset="0"/>
                <a:cs typeface="Times New Roman" pitchFamily="18" charset="0"/>
              </a:rPr>
              <a:t>BİYOTERÖR </a:t>
            </a:r>
            <a:endParaRPr lang="tr-TR" sz="2400" dirty="0">
              <a:solidFill>
                <a:srgbClr val="FF0000"/>
              </a:solidFill>
              <a:latin typeface="Times New Roman" pitchFamily="18" charset="0"/>
              <a:cs typeface="Times New Roman" pitchFamily="18" charset="0"/>
            </a:endParaRPr>
          </a:p>
        </p:txBody>
      </p:sp>
      <p:sp>
        <p:nvSpPr>
          <p:cNvPr id="3" name="2 İçerik Yer Tutucusu"/>
          <p:cNvSpPr>
            <a:spLocks noGrp="1"/>
          </p:cNvSpPr>
          <p:nvPr>
            <p:ph idx="1"/>
          </p:nvPr>
        </p:nvSpPr>
        <p:spPr>
          <a:xfrm>
            <a:off x="457200" y="692696"/>
            <a:ext cx="8229600" cy="5832648"/>
          </a:xfrm>
        </p:spPr>
        <p:txBody>
          <a:bodyPr>
            <a:normAutofit fontScale="25000" lnSpcReduction="20000"/>
          </a:bodyPr>
          <a:lstStyle/>
          <a:p>
            <a:pPr>
              <a:lnSpc>
                <a:spcPct val="120000"/>
              </a:lnSpc>
            </a:pPr>
            <a:r>
              <a:rPr lang="tr-TR" sz="6200" dirty="0" smtClean="0">
                <a:solidFill>
                  <a:srgbClr val="C00000"/>
                </a:solidFill>
                <a:latin typeface="Times New Roman" pitchFamily="18" charset="0"/>
                <a:cs typeface="Times New Roman" pitchFamily="18" charset="0"/>
              </a:rPr>
              <a:t>EYLEM</a:t>
            </a:r>
            <a:r>
              <a:rPr lang="tr-TR" sz="6200" dirty="0" smtClean="0">
                <a:solidFill>
                  <a:schemeClr val="tx2">
                    <a:lumMod val="50000"/>
                  </a:schemeClr>
                </a:solidFill>
                <a:latin typeface="Times New Roman" pitchFamily="18" charset="0"/>
                <a:cs typeface="Times New Roman" pitchFamily="18" charset="0"/>
              </a:rPr>
              <a:t>: </a:t>
            </a:r>
            <a:r>
              <a:rPr lang="tr-TR" sz="7200" dirty="0" smtClean="0">
                <a:solidFill>
                  <a:schemeClr val="tx2">
                    <a:lumMod val="50000"/>
                  </a:schemeClr>
                </a:solidFill>
                <a:latin typeface="Times New Roman" pitchFamily="18" charset="0"/>
                <a:cs typeface="Times New Roman" pitchFamily="18" charset="0"/>
              </a:rPr>
              <a:t>Değişik mikroorganizmalar (bakteri, virüs ve diğerleri) kullanılarak toplumda  ölümlere yol açan hastalık oluşturmak ve yayılmasını sağlamak</a:t>
            </a:r>
            <a:r>
              <a:rPr lang="tr-TR" sz="6200" dirty="0" smtClean="0">
                <a:solidFill>
                  <a:schemeClr val="tx2">
                    <a:lumMod val="50000"/>
                  </a:schemeClr>
                </a:solidFill>
                <a:latin typeface="Times New Roman" pitchFamily="18" charset="0"/>
                <a:cs typeface="Times New Roman" pitchFamily="18" charset="0"/>
              </a:rPr>
              <a:t>. </a:t>
            </a:r>
          </a:p>
          <a:p>
            <a:pPr>
              <a:lnSpc>
                <a:spcPct val="120000"/>
              </a:lnSpc>
            </a:pPr>
            <a:r>
              <a:rPr lang="tr-TR" sz="6200" dirty="0" smtClean="0">
                <a:solidFill>
                  <a:srgbClr val="C00000"/>
                </a:solidFill>
                <a:latin typeface="Times New Roman" pitchFamily="18" charset="0"/>
                <a:cs typeface="Times New Roman" pitchFamily="18" charset="0"/>
              </a:rPr>
              <a:t>HEDEF</a:t>
            </a:r>
            <a:r>
              <a:rPr lang="tr-TR" sz="6200" dirty="0" smtClean="0">
                <a:solidFill>
                  <a:schemeClr val="tx2">
                    <a:lumMod val="50000"/>
                  </a:schemeClr>
                </a:solidFill>
                <a:latin typeface="Times New Roman" pitchFamily="18" charset="0"/>
                <a:cs typeface="Times New Roman" pitchFamily="18" charset="0"/>
              </a:rPr>
              <a:t>: </a:t>
            </a:r>
            <a:r>
              <a:rPr lang="tr-TR" sz="7200" dirty="0" smtClean="0">
                <a:solidFill>
                  <a:schemeClr val="tx2">
                    <a:lumMod val="50000"/>
                  </a:schemeClr>
                </a:solidFill>
                <a:latin typeface="Times New Roman" pitchFamily="18" charset="0"/>
                <a:cs typeface="Times New Roman" pitchFamily="18" charset="0"/>
              </a:rPr>
              <a:t>Sivil savunmasız toplum, tarım alanları, endüstriyel gıda üretim merkezleri ve  dağıtım zincirler</a:t>
            </a:r>
            <a:r>
              <a:rPr lang="tr-TR" sz="6200" dirty="0" smtClean="0">
                <a:solidFill>
                  <a:schemeClr val="tx2">
                    <a:lumMod val="50000"/>
                  </a:schemeClr>
                </a:solidFill>
                <a:latin typeface="Times New Roman" pitchFamily="18" charset="0"/>
                <a:cs typeface="Times New Roman" pitchFamily="18" charset="0"/>
              </a:rPr>
              <a:t>i, su kaynakları ve depoları</a:t>
            </a:r>
          </a:p>
          <a:p>
            <a:pPr>
              <a:lnSpc>
                <a:spcPct val="120000"/>
              </a:lnSpc>
            </a:pPr>
            <a:r>
              <a:rPr lang="tr-TR" sz="6200" dirty="0" smtClean="0">
                <a:solidFill>
                  <a:srgbClr val="C00000"/>
                </a:solidFill>
                <a:latin typeface="Times New Roman" pitchFamily="18" charset="0"/>
                <a:cs typeface="Times New Roman" pitchFamily="18" charset="0"/>
              </a:rPr>
              <a:t>EYLEMDEN  BEKLENEN</a:t>
            </a:r>
            <a:r>
              <a:rPr lang="tr-TR" sz="6200" dirty="0" smtClean="0">
                <a:solidFill>
                  <a:schemeClr val="tx2">
                    <a:lumMod val="50000"/>
                  </a:schemeClr>
                </a:solidFill>
                <a:latin typeface="Times New Roman" pitchFamily="18" charset="0"/>
                <a:cs typeface="Times New Roman" pitchFamily="18" charset="0"/>
              </a:rPr>
              <a:t>: </a:t>
            </a:r>
          </a:p>
          <a:p>
            <a:pPr lvl="1">
              <a:lnSpc>
                <a:spcPct val="120000"/>
              </a:lnSpc>
            </a:pPr>
            <a:r>
              <a:rPr lang="tr-TR" sz="7200" dirty="0" smtClean="0">
                <a:solidFill>
                  <a:schemeClr val="tx2">
                    <a:lumMod val="50000"/>
                  </a:schemeClr>
                </a:solidFill>
                <a:latin typeface="Times New Roman" pitchFamily="18" charset="0"/>
                <a:cs typeface="Times New Roman" pitchFamily="18" charset="0"/>
              </a:rPr>
              <a:t>Korku  ve panik yaratmak</a:t>
            </a:r>
          </a:p>
          <a:p>
            <a:pPr lvl="1">
              <a:lnSpc>
                <a:spcPct val="120000"/>
              </a:lnSpc>
            </a:pPr>
            <a:r>
              <a:rPr lang="tr-TR" sz="7200" dirty="0" smtClean="0">
                <a:solidFill>
                  <a:schemeClr val="tx2">
                    <a:lumMod val="50000"/>
                  </a:schemeClr>
                </a:solidFill>
                <a:latin typeface="Times New Roman" pitchFamily="18" charset="0"/>
                <a:cs typeface="Times New Roman" pitchFamily="18" charset="0"/>
              </a:rPr>
              <a:t>Toplumsal yaşamı bozmak</a:t>
            </a:r>
          </a:p>
          <a:p>
            <a:pPr lvl="1">
              <a:lnSpc>
                <a:spcPct val="120000"/>
              </a:lnSpc>
            </a:pPr>
            <a:r>
              <a:rPr lang="tr-TR" sz="7200" dirty="0" smtClean="0">
                <a:solidFill>
                  <a:schemeClr val="tx2">
                    <a:lumMod val="50000"/>
                  </a:schemeClr>
                </a:solidFill>
                <a:latin typeface="Times New Roman" pitchFamily="18" charset="0"/>
                <a:cs typeface="Times New Roman" pitchFamily="18" charset="0"/>
              </a:rPr>
              <a:t>Toplumda karışıklık  ve çatışma yaratmak </a:t>
            </a:r>
          </a:p>
          <a:p>
            <a:pPr lvl="1">
              <a:lnSpc>
                <a:spcPct val="120000"/>
              </a:lnSpc>
            </a:pPr>
            <a:r>
              <a:rPr lang="tr-TR" sz="7200" dirty="0" smtClean="0">
                <a:solidFill>
                  <a:schemeClr val="tx2">
                    <a:lumMod val="50000"/>
                  </a:schemeClr>
                </a:solidFill>
                <a:latin typeface="Times New Roman" pitchFamily="18" charset="0"/>
                <a:cs typeface="Times New Roman" pitchFamily="18" charset="0"/>
              </a:rPr>
              <a:t>Güvenlik zaafı yaratmak </a:t>
            </a:r>
          </a:p>
          <a:p>
            <a:pPr lvl="1">
              <a:lnSpc>
                <a:spcPct val="120000"/>
              </a:lnSpc>
            </a:pPr>
            <a:r>
              <a:rPr lang="tr-TR" sz="7200" dirty="0" smtClean="0">
                <a:solidFill>
                  <a:schemeClr val="tx2">
                    <a:lumMod val="50000"/>
                  </a:schemeClr>
                </a:solidFill>
                <a:latin typeface="Times New Roman" pitchFamily="18" charset="0"/>
                <a:cs typeface="Times New Roman" pitchFamily="18" charset="0"/>
              </a:rPr>
              <a:t>Sağlık hizmetlerini bozmak</a:t>
            </a:r>
          </a:p>
          <a:p>
            <a:pPr lvl="1">
              <a:lnSpc>
                <a:spcPct val="120000"/>
              </a:lnSpc>
            </a:pPr>
            <a:r>
              <a:rPr lang="tr-TR" sz="7200" dirty="0" smtClean="0">
                <a:solidFill>
                  <a:schemeClr val="tx2">
                    <a:lumMod val="50000"/>
                  </a:schemeClr>
                </a:solidFill>
                <a:latin typeface="Times New Roman" pitchFamily="18" charset="0"/>
                <a:cs typeface="Times New Roman" pitchFamily="18" charset="0"/>
              </a:rPr>
              <a:t>Ekonomik kayıplara yol açmak</a:t>
            </a:r>
          </a:p>
          <a:p>
            <a:pPr>
              <a:lnSpc>
                <a:spcPct val="120000"/>
              </a:lnSpc>
            </a:pPr>
            <a:r>
              <a:rPr lang="tr-TR" sz="6200" dirty="0" smtClean="0">
                <a:solidFill>
                  <a:srgbClr val="C00000"/>
                </a:solidFill>
                <a:latin typeface="Times New Roman" pitchFamily="18" charset="0"/>
                <a:cs typeface="Times New Roman" pitchFamily="18" charset="0"/>
              </a:rPr>
              <a:t>EYLEMLERİN ESİNLENME KAYNAĞI</a:t>
            </a:r>
            <a:r>
              <a:rPr lang="tr-TR" sz="6200" dirty="0" smtClean="0">
                <a:solidFill>
                  <a:schemeClr val="tx2">
                    <a:lumMod val="50000"/>
                  </a:schemeClr>
                </a:solidFill>
                <a:latin typeface="Times New Roman" pitchFamily="18" charset="0"/>
                <a:cs typeface="Times New Roman" pitchFamily="18" charset="0"/>
              </a:rPr>
              <a:t>:</a:t>
            </a:r>
          </a:p>
          <a:p>
            <a:pPr lvl="1">
              <a:lnSpc>
                <a:spcPct val="120000"/>
              </a:lnSpc>
            </a:pPr>
            <a:r>
              <a:rPr lang="tr-TR" sz="7200" dirty="0" smtClean="0">
                <a:solidFill>
                  <a:srgbClr val="002060"/>
                </a:solidFill>
                <a:latin typeface="Times New Roman" pitchFamily="18" charset="0"/>
                <a:cs typeface="Times New Roman" pitchFamily="18" charset="0"/>
              </a:rPr>
              <a:t>İdeolojik, </a:t>
            </a:r>
          </a:p>
          <a:p>
            <a:pPr lvl="1">
              <a:lnSpc>
                <a:spcPct val="120000"/>
              </a:lnSpc>
            </a:pPr>
            <a:r>
              <a:rPr lang="tr-TR" sz="7200" dirty="0" smtClean="0">
                <a:solidFill>
                  <a:srgbClr val="002060"/>
                </a:solidFill>
                <a:latin typeface="Times New Roman" pitchFamily="18" charset="0"/>
                <a:cs typeface="Times New Roman" pitchFamily="18" charset="0"/>
              </a:rPr>
              <a:t>Dini</a:t>
            </a:r>
          </a:p>
          <a:p>
            <a:pPr lvl="1">
              <a:lnSpc>
                <a:spcPct val="120000"/>
              </a:lnSpc>
            </a:pPr>
            <a:r>
              <a:rPr lang="tr-TR" sz="7200" dirty="0" smtClean="0">
                <a:solidFill>
                  <a:srgbClr val="002060"/>
                </a:solidFill>
                <a:latin typeface="Times New Roman" pitchFamily="18" charset="0"/>
                <a:cs typeface="Times New Roman" pitchFamily="18" charset="0"/>
              </a:rPr>
              <a:t>Ayrılıkçı, etnik duygular veya </a:t>
            </a:r>
          </a:p>
          <a:p>
            <a:pPr lvl="1">
              <a:lnSpc>
                <a:spcPct val="120000"/>
              </a:lnSpc>
            </a:pPr>
            <a:r>
              <a:rPr lang="tr-TR" sz="7200" dirty="0" smtClean="0">
                <a:solidFill>
                  <a:srgbClr val="002060"/>
                </a:solidFill>
                <a:latin typeface="Times New Roman" pitchFamily="18" charset="0"/>
                <a:cs typeface="Times New Roman" pitchFamily="18" charset="0"/>
              </a:rPr>
              <a:t>Politik inançlardan esinlenme</a:t>
            </a:r>
          </a:p>
          <a:p>
            <a:pPr marL="342900" lvl="1" indent="-342900">
              <a:lnSpc>
                <a:spcPct val="120000"/>
              </a:lnSpc>
              <a:buFont typeface="Arial" pitchFamily="34" charset="0"/>
              <a:buChar char="•"/>
            </a:pPr>
            <a:r>
              <a:rPr lang="tr-TR" sz="6200" dirty="0" smtClean="0">
                <a:solidFill>
                  <a:srgbClr val="C00000"/>
                </a:solidFill>
                <a:latin typeface="Times New Roman" pitchFamily="18" charset="0"/>
                <a:cs typeface="Times New Roman" pitchFamily="18" charset="0"/>
              </a:rPr>
              <a:t>EYLEM YAPANLAR</a:t>
            </a:r>
            <a:r>
              <a:rPr lang="tr-TR" sz="6200" dirty="0" smtClean="0">
                <a:solidFill>
                  <a:schemeClr val="tx2">
                    <a:lumMod val="50000"/>
                  </a:schemeClr>
                </a:solidFill>
                <a:latin typeface="Times New Roman" pitchFamily="18" charset="0"/>
                <a:cs typeface="Times New Roman" pitchFamily="18" charset="0"/>
              </a:rPr>
              <a:t>: </a:t>
            </a:r>
            <a:r>
              <a:rPr lang="tr-TR" sz="7200" dirty="0" smtClean="0">
                <a:solidFill>
                  <a:schemeClr val="tx2">
                    <a:lumMod val="50000"/>
                  </a:schemeClr>
                </a:solidFill>
                <a:latin typeface="Times New Roman" pitchFamily="18" charset="0"/>
                <a:cs typeface="Times New Roman" pitchFamily="18" charset="0"/>
              </a:rPr>
              <a:t>Teröristler olarak isimlendirilir</a:t>
            </a:r>
          </a:p>
          <a:p>
            <a:pPr lvl="1">
              <a:buNone/>
            </a:pPr>
            <a:endParaRPr lang="tr-TR" dirty="0" smtClean="0">
              <a:solidFill>
                <a:schemeClr val="tx2">
                  <a:lumMod val="50000"/>
                </a:schemeClr>
              </a:solidFill>
              <a:latin typeface="Times New Roman" pitchFamily="18" charset="0"/>
              <a:cs typeface="Times New Roman" pitchFamily="18" charset="0"/>
            </a:endParaRPr>
          </a:p>
          <a:p>
            <a:pPr lvl="1"/>
            <a:endParaRPr lang="tr-TR" dirty="0" smtClean="0">
              <a:solidFill>
                <a:schemeClr val="tx2">
                  <a:lumMod val="50000"/>
                </a:schemeClr>
              </a:solidFill>
              <a:latin typeface="Times New Roman" pitchFamily="18" charset="0"/>
              <a:cs typeface="Times New Roman" pitchFamily="18" charset="0"/>
            </a:endParaRPr>
          </a:p>
          <a:p>
            <a:pPr>
              <a:buNone/>
            </a:pPr>
            <a:endParaRPr lang="tr-TR" dirty="0" smtClean="0">
              <a:solidFill>
                <a:schemeClr val="tx2">
                  <a:lumMod val="50000"/>
                </a:schemeClr>
              </a:solidFill>
              <a:latin typeface="Times New Roman" pitchFamily="18" charset="0"/>
              <a:cs typeface="Times New Roman" pitchFamily="18" charset="0"/>
            </a:endParaRPr>
          </a:p>
        </p:txBody>
      </p:sp>
      <p:sp>
        <p:nvSpPr>
          <p:cNvPr id="4" name="3 Dikdörtgen"/>
          <p:cNvSpPr/>
          <p:nvPr/>
        </p:nvSpPr>
        <p:spPr>
          <a:xfrm>
            <a:off x="5724128" y="5085184"/>
            <a:ext cx="3240360" cy="1200329"/>
          </a:xfrm>
          <a:prstGeom prst="rect">
            <a:avLst/>
          </a:prstGeom>
        </p:spPr>
        <p:txBody>
          <a:bodyPr wrap="square">
            <a:spAutoFit/>
          </a:bodyPr>
          <a:lstStyle/>
          <a:p>
            <a:r>
              <a:rPr lang="tr-TR" dirty="0" err="1" smtClean="0">
                <a:solidFill>
                  <a:srgbClr val="C00000"/>
                </a:solidFill>
                <a:latin typeface="Times New Roman" pitchFamily="18" charset="0"/>
                <a:cs typeface="Times New Roman" pitchFamily="18" charset="0"/>
              </a:rPr>
              <a:t>Microorganisms</a:t>
            </a:r>
            <a:r>
              <a:rPr lang="tr-TR" dirty="0" smtClean="0">
                <a:solidFill>
                  <a:srgbClr val="C00000"/>
                </a:solidFill>
                <a:latin typeface="Times New Roman" pitchFamily="18" charset="0"/>
                <a:cs typeface="Times New Roman" pitchFamily="18" charset="0"/>
              </a:rPr>
              <a:t> </a:t>
            </a:r>
            <a:r>
              <a:rPr lang="tr-TR" dirty="0" err="1" smtClean="0">
                <a:solidFill>
                  <a:srgbClr val="C00000"/>
                </a:solidFill>
                <a:latin typeface="Times New Roman" pitchFamily="18" charset="0"/>
                <a:cs typeface="Times New Roman" pitchFamily="18" charset="0"/>
              </a:rPr>
              <a:t>and</a:t>
            </a:r>
            <a:r>
              <a:rPr lang="tr-TR" dirty="0" smtClean="0">
                <a:solidFill>
                  <a:srgbClr val="C00000"/>
                </a:solidFill>
                <a:latin typeface="Times New Roman" pitchFamily="18" charset="0"/>
                <a:cs typeface="Times New Roman" pitchFamily="18" charset="0"/>
              </a:rPr>
              <a:t> </a:t>
            </a:r>
            <a:r>
              <a:rPr lang="tr-TR" dirty="0" err="1" smtClean="0">
                <a:solidFill>
                  <a:srgbClr val="C00000"/>
                </a:solidFill>
                <a:latin typeface="Times New Roman" pitchFamily="18" charset="0"/>
                <a:cs typeface="Times New Roman" pitchFamily="18" charset="0"/>
              </a:rPr>
              <a:t>bioterrorism</a:t>
            </a:r>
            <a:r>
              <a:rPr lang="tr-TR" dirty="0" smtClean="0">
                <a:solidFill>
                  <a:srgbClr val="C00000"/>
                </a:solidFill>
                <a:latin typeface="Times New Roman" pitchFamily="18" charset="0"/>
                <a:cs typeface="Times New Roman" pitchFamily="18" charset="0"/>
              </a:rPr>
              <a:t>, </a:t>
            </a:r>
            <a:r>
              <a:rPr lang="tr-TR" dirty="0" err="1" smtClean="0">
                <a:solidFill>
                  <a:srgbClr val="C00000"/>
                </a:solidFill>
                <a:latin typeface="Times New Roman" pitchFamily="18" charset="0"/>
                <a:cs typeface="Times New Roman" pitchFamily="18" charset="0"/>
              </a:rPr>
              <a:t>Springer</a:t>
            </a:r>
            <a:r>
              <a:rPr lang="tr-TR" dirty="0" smtClean="0">
                <a:solidFill>
                  <a:srgbClr val="C00000"/>
                </a:solidFill>
                <a:latin typeface="Times New Roman" pitchFamily="18" charset="0"/>
                <a:cs typeface="Times New Roman" pitchFamily="18" charset="0"/>
              </a:rPr>
              <a:t>,  2006</a:t>
            </a:r>
          </a:p>
          <a:p>
            <a:r>
              <a:rPr lang="tr-TR" dirty="0" err="1" smtClean="0">
                <a:solidFill>
                  <a:srgbClr val="C00000"/>
                </a:solidFill>
              </a:rPr>
              <a:t>Clin</a:t>
            </a:r>
            <a:r>
              <a:rPr lang="tr-TR" dirty="0" smtClean="0">
                <a:solidFill>
                  <a:srgbClr val="C00000"/>
                </a:solidFill>
              </a:rPr>
              <a:t> </a:t>
            </a:r>
            <a:r>
              <a:rPr lang="tr-TR" dirty="0" err="1" smtClean="0">
                <a:solidFill>
                  <a:srgbClr val="C00000"/>
                </a:solidFill>
              </a:rPr>
              <a:t>Microbiol</a:t>
            </a:r>
            <a:r>
              <a:rPr lang="tr-TR" dirty="0" smtClean="0">
                <a:solidFill>
                  <a:srgbClr val="C00000"/>
                </a:solidFill>
              </a:rPr>
              <a:t> </a:t>
            </a:r>
            <a:r>
              <a:rPr lang="tr-TR" dirty="0" err="1" smtClean="0">
                <a:solidFill>
                  <a:srgbClr val="C00000"/>
                </a:solidFill>
              </a:rPr>
              <a:t>Infect</a:t>
            </a:r>
            <a:r>
              <a:rPr lang="tr-TR" dirty="0" smtClean="0">
                <a:solidFill>
                  <a:srgbClr val="C00000"/>
                </a:solidFill>
              </a:rPr>
              <a:t> 2014; 20:488-496</a:t>
            </a:r>
          </a:p>
        </p:txBody>
      </p:sp>
      <p:sp>
        <p:nvSpPr>
          <p:cNvPr id="6" name="5 Slayt Numarası Yer Tutucusu"/>
          <p:cNvSpPr>
            <a:spLocks noGrp="1"/>
          </p:cNvSpPr>
          <p:nvPr>
            <p:ph type="sldNum" sz="quarter" idx="12"/>
          </p:nvPr>
        </p:nvSpPr>
        <p:spPr/>
        <p:txBody>
          <a:bodyPr/>
          <a:lstStyle/>
          <a:p>
            <a:fld id="{B1DEFA8C-F947-479F-BE07-76B6B3F80BF1}" type="slidenum">
              <a:rPr lang="tr-TR" smtClean="0"/>
              <a:pPr/>
              <a:t>8</a:t>
            </a:fld>
            <a:endParaRPr lang="tr-T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7" name="Rectangle 2"/>
          <p:cNvSpPr>
            <a:spLocks noGrp="1" noChangeArrowheads="1"/>
          </p:cNvSpPr>
          <p:nvPr>
            <p:ph type="title"/>
          </p:nvPr>
        </p:nvSpPr>
        <p:spPr/>
        <p:txBody>
          <a:bodyPr rtlCol="0">
            <a:normAutofit/>
          </a:bodyPr>
          <a:lstStyle/>
          <a:p>
            <a:pPr algn="l" eaLnBrk="1" fontAlgn="auto" hangingPunct="1">
              <a:spcAft>
                <a:spcPts val="0"/>
              </a:spcAft>
              <a:defRPr/>
            </a:pPr>
            <a:r>
              <a:rPr lang="tr-TR" sz="3600" dirty="0" smtClean="0">
                <a:solidFill>
                  <a:srgbClr val="CC0000"/>
                </a:solidFill>
                <a:latin typeface="Times New Roman" pitchFamily="18" charset="0"/>
              </a:rPr>
              <a:t>KRİMİNAL GİRİŞİM</a:t>
            </a:r>
          </a:p>
        </p:txBody>
      </p:sp>
      <p:sp>
        <p:nvSpPr>
          <p:cNvPr id="39939" name="Rectangle 3"/>
          <p:cNvSpPr>
            <a:spLocks noGrp="1" noChangeArrowheads="1"/>
          </p:cNvSpPr>
          <p:nvPr>
            <p:ph idx="1"/>
          </p:nvPr>
        </p:nvSpPr>
        <p:spPr>
          <a:xfrm>
            <a:off x="467544" y="1412776"/>
            <a:ext cx="8229600" cy="4525963"/>
          </a:xfrm>
        </p:spPr>
        <p:txBody>
          <a:bodyPr/>
          <a:lstStyle/>
          <a:p>
            <a:pPr eaLnBrk="1" hangingPunct="1">
              <a:lnSpc>
                <a:spcPct val="120000"/>
              </a:lnSpc>
            </a:pPr>
            <a:r>
              <a:rPr lang="tr-TR" dirty="0" err="1" smtClean="0">
                <a:solidFill>
                  <a:srgbClr val="990033"/>
                </a:solidFill>
                <a:latin typeface="Times New Roman" pitchFamily="18" charset="0"/>
              </a:rPr>
              <a:t>Kriminal</a:t>
            </a:r>
            <a:r>
              <a:rPr lang="tr-TR" dirty="0" smtClean="0">
                <a:solidFill>
                  <a:srgbClr val="990033"/>
                </a:solidFill>
                <a:latin typeface="Times New Roman" pitchFamily="18" charset="0"/>
              </a:rPr>
              <a:t> girişimler</a:t>
            </a:r>
            <a:r>
              <a:rPr lang="tr-TR" dirty="0" smtClean="0">
                <a:solidFill>
                  <a:srgbClr val="000066"/>
                </a:solidFill>
                <a:latin typeface="Times New Roman" pitchFamily="18" charset="0"/>
              </a:rPr>
              <a:t>; psikolojik patolojiler sonucu biyolojik ajanlar ile yapılan saldırılardır.</a:t>
            </a:r>
          </a:p>
          <a:p>
            <a:pPr eaLnBrk="1" hangingPunct="1">
              <a:lnSpc>
                <a:spcPct val="120000"/>
              </a:lnSpc>
            </a:pPr>
            <a:r>
              <a:rPr lang="tr-TR" dirty="0" smtClean="0">
                <a:solidFill>
                  <a:srgbClr val="000066"/>
                </a:solidFill>
                <a:latin typeface="Times New Roman" pitchFamily="18" charset="0"/>
              </a:rPr>
              <a:t>Biyolojik ajanların, korkutmak, öldürmek veya panik yaratmak amacı ile </a:t>
            </a:r>
            <a:r>
              <a:rPr lang="tr-TR" dirty="0" err="1" smtClean="0">
                <a:solidFill>
                  <a:srgbClr val="000066"/>
                </a:solidFill>
                <a:latin typeface="Times New Roman" pitchFamily="18" charset="0"/>
              </a:rPr>
              <a:t>kriminal</a:t>
            </a:r>
            <a:r>
              <a:rPr lang="tr-TR" dirty="0" smtClean="0">
                <a:solidFill>
                  <a:srgbClr val="000066"/>
                </a:solidFill>
                <a:latin typeface="Times New Roman" pitchFamily="18" charset="0"/>
              </a:rPr>
              <a:t> amaçla kullanılması </a:t>
            </a:r>
            <a:r>
              <a:rPr lang="tr-TR" dirty="0" err="1" smtClean="0">
                <a:solidFill>
                  <a:srgbClr val="990033"/>
                </a:solidFill>
                <a:latin typeface="Times New Roman" pitchFamily="18" charset="0"/>
              </a:rPr>
              <a:t>biyo</a:t>
            </a:r>
            <a:r>
              <a:rPr lang="tr-TR" dirty="0" smtClean="0">
                <a:solidFill>
                  <a:srgbClr val="990033"/>
                </a:solidFill>
                <a:latin typeface="Times New Roman" pitchFamily="18" charset="0"/>
              </a:rPr>
              <a:t>-suç (</a:t>
            </a:r>
            <a:r>
              <a:rPr lang="tr-TR" b="1" i="1" dirty="0" smtClean="0">
                <a:solidFill>
                  <a:srgbClr val="990033"/>
                </a:solidFill>
                <a:latin typeface="Times New Roman" pitchFamily="18" charset="0"/>
              </a:rPr>
              <a:t>biocrime</a:t>
            </a:r>
            <a:r>
              <a:rPr lang="tr-TR" dirty="0" smtClean="0">
                <a:solidFill>
                  <a:srgbClr val="990033"/>
                </a:solidFill>
                <a:latin typeface="Times New Roman" pitchFamily="18" charset="0"/>
              </a:rPr>
              <a:t>)</a:t>
            </a:r>
            <a:r>
              <a:rPr lang="tr-TR" dirty="0" smtClean="0">
                <a:solidFill>
                  <a:srgbClr val="000066"/>
                </a:solidFill>
                <a:latin typeface="Times New Roman" pitchFamily="18" charset="0"/>
              </a:rPr>
              <a:t> olarak tanımlanmaktadır. </a:t>
            </a:r>
          </a:p>
        </p:txBody>
      </p:sp>
      <p:sp>
        <p:nvSpPr>
          <p:cNvPr id="39941" name="Text Box 4"/>
          <p:cNvSpPr txBox="1">
            <a:spLocks noChangeArrowheads="1"/>
          </p:cNvSpPr>
          <p:nvPr/>
        </p:nvSpPr>
        <p:spPr bwMode="auto">
          <a:xfrm>
            <a:off x="3059832" y="5934670"/>
            <a:ext cx="5588496" cy="646331"/>
          </a:xfrm>
          <a:prstGeom prst="rect">
            <a:avLst/>
          </a:prstGeom>
          <a:noFill/>
          <a:ln w="9525">
            <a:noFill/>
            <a:miter lim="800000"/>
            <a:headEnd/>
            <a:tailEnd/>
          </a:ln>
        </p:spPr>
        <p:txBody>
          <a:bodyPr wrap="square">
            <a:spAutoFit/>
          </a:bodyPr>
          <a:lstStyle/>
          <a:p>
            <a:r>
              <a:rPr lang="tr-TR" dirty="0" err="1">
                <a:solidFill>
                  <a:srgbClr val="C00000"/>
                </a:solidFill>
              </a:rPr>
              <a:t>Microorganisms</a:t>
            </a:r>
            <a:r>
              <a:rPr lang="tr-TR" dirty="0">
                <a:solidFill>
                  <a:srgbClr val="C00000"/>
                </a:solidFill>
              </a:rPr>
              <a:t> </a:t>
            </a:r>
            <a:r>
              <a:rPr lang="tr-TR" dirty="0" err="1">
                <a:solidFill>
                  <a:srgbClr val="C00000"/>
                </a:solidFill>
              </a:rPr>
              <a:t>and</a:t>
            </a:r>
            <a:r>
              <a:rPr lang="tr-TR" dirty="0">
                <a:solidFill>
                  <a:srgbClr val="C00000"/>
                </a:solidFill>
              </a:rPr>
              <a:t> </a:t>
            </a:r>
            <a:r>
              <a:rPr lang="tr-TR" dirty="0" err="1">
                <a:solidFill>
                  <a:srgbClr val="C00000"/>
                </a:solidFill>
              </a:rPr>
              <a:t>bioterrorism</a:t>
            </a:r>
            <a:r>
              <a:rPr lang="tr-TR" dirty="0">
                <a:solidFill>
                  <a:srgbClr val="C00000"/>
                </a:solidFill>
              </a:rPr>
              <a:t>, </a:t>
            </a:r>
            <a:r>
              <a:rPr lang="tr-TR" dirty="0" err="1" smtClean="0">
                <a:solidFill>
                  <a:srgbClr val="C00000"/>
                </a:solidFill>
              </a:rPr>
              <a:t>Springer</a:t>
            </a:r>
            <a:r>
              <a:rPr lang="tr-TR" dirty="0" smtClean="0">
                <a:solidFill>
                  <a:srgbClr val="C00000"/>
                </a:solidFill>
              </a:rPr>
              <a:t>, 2006</a:t>
            </a:r>
          </a:p>
          <a:p>
            <a:r>
              <a:rPr lang="tr-TR" dirty="0" err="1" smtClean="0">
                <a:solidFill>
                  <a:srgbClr val="C00000"/>
                </a:solidFill>
              </a:rPr>
              <a:t>Clin</a:t>
            </a:r>
            <a:r>
              <a:rPr lang="tr-TR" dirty="0" smtClean="0">
                <a:solidFill>
                  <a:srgbClr val="C00000"/>
                </a:solidFill>
              </a:rPr>
              <a:t> </a:t>
            </a:r>
            <a:r>
              <a:rPr lang="tr-TR" dirty="0" err="1" smtClean="0">
                <a:solidFill>
                  <a:srgbClr val="C00000"/>
                </a:solidFill>
              </a:rPr>
              <a:t>Microbiol</a:t>
            </a:r>
            <a:r>
              <a:rPr lang="tr-TR" dirty="0" smtClean="0">
                <a:solidFill>
                  <a:srgbClr val="C00000"/>
                </a:solidFill>
              </a:rPr>
              <a:t> </a:t>
            </a:r>
            <a:r>
              <a:rPr lang="tr-TR" dirty="0" err="1" smtClean="0">
                <a:solidFill>
                  <a:srgbClr val="C00000"/>
                </a:solidFill>
              </a:rPr>
              <a:t>Infect</a:t>
            </a:r>
            <a:r>
              <a:rPr lang="tr-TR" dirty="0" smtClean="0">
                <a:solidFill>
                  <a:srgbClr val="C00000"/>
                </a:solidFill>
              </a:rPr>
              <a:t> 2014; 20:488-496</a:t>
            </a:r>
          </a:p>
        </p:txBody>
      </p:sp>
      <p:sp>
        <p:nvSpPr>
          <p:cNvPr id="7" name="6 Slayt Numarası Yer Tutucusu"/>
          <p:cNvSpPr>
            <a:spLocks noGrp="1"/>
          </p:cNvSpPr>
          <p:nvPr>
            <p:ph type="sldNum" sz="quarter" idx="12"/>
          </p:nvPr>
        </p:nvSpPr>
        <p:spPr/>
        <p:txBody>
          <a:bodyPr/>
          <a:lstStyle/>
          <a:p>
            <a:fld id="{B1DEFA8C-F947-479F-BE07-76B6B3F80BF1}" type="slidenum">
              <a:rPr lang="tr-TR" smtClean="0"/>
              <a:pPr/>
              <a:t>9</a:t>
            </a:fld>
            <a:endParaRPr lang="tr-T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1089</TotalTime>
  <Words>2245</Words>
  <Application>Microsoft Office PowerPoint</Application>
  <PresentationFormat>Ekran Gösterisi (4:3)</PresentationFormat>
  <Paragraphs>592</Paragraphs>
  <Slides>38</Slides>
  <Notes>3</Notes>
  <HiddenSlides>0</HiddenSlides>
  <MMClips>0</MMClips>
  <ScaleCrop>false</ScaleCrop>
  <HeadingPairs>
    <vt:vector size="6" baseType="variant">
      <vt:variant>
        <vt:lpstr>Tema</vt:lpstr>
      </vt:variant>
      <vt:variant>
        <vt:i4>1</vt:i4>
      </vt:variant>
      <vt:variant>
        <vt:lpstr>Katıştırılmış OLE Hizmet Programları</vt:lpstr>
      </vt:variant>
      <vt:variant>
        <vt:i4>1</vt:i4>
      </vt:variant>
      <vt:variant>
        <vt:lpstr>Slayt Başlıkları</vt:lpstr>
      </vt:variant>
      <vt:variant>
        <vt:i4>38</vt:i4>
      </vt:variant>
    </vt:vector>
  </HeadingPairs>
  <TitlesOfParts>
    <vt:vector size="40" baseType="lpstr">
      <vt:lpstr>Ofis Teması</vt:lpstr>
      <vt:lpstr>Bit Eşlem Resmi</vt:lpstr>
      <vt:lpstr>BİYOLOJİK TERÖR:  Dün, Bugün, Yarın</vt:lpstr>
      <vt:lpstr>ANLATIM ÇERÇEVESİ</vt:lpstr>
      <vt:lpstr>TANIMLAR</vt:lpstr>
      <vt:lpstr> BİYOLOJİK  AJAN  </vt:lpstr>
      <vt:lpstr>BİYOLOJİK  AJANLAR   CDC sınıflama kriterleri</vt:lpstr>
      <vt:lpstr>Biyolojik  ajanlar / hastalık ;  CDC sınıflaması</vt:lpstr>
      <vt:lpstr>BİYOTERÖR</vt:lpstr>
      <vt:lpstr>BİYOTERÖR </vt:lpstr>
      <vt:lpstr>KRİMİNAL GİRİŞİM</vt:lpstr>
      <vt:lpstr>Slayt 10</vt:lpstr>
      <vt:lpstr>Slayt 11</vt:lpstr>
      <vt:lpstr>Slayt 12</vt:lpstr>
      <vt:lpstr>BİYOLOJİK AJANLARI BULAŞTIRMA YÖNTEMLERİ- 1900–1999</vt:lpstr>
      <vt:lpstr>SEÇİLMİŞ BİYOTERÖR ÖRNEKLERİ- 1900-2003</vt:lpstr>
      <vt:lpstr>Slayt 15</vt:lpstr>
      <vt:lpstr>Slayt 16</vt:lpstr>
      <vt:lpstr>Slayt 17</vt:lpstr>
      <vt:lpstr>Slayt 18</vt:lpstr>
      <vt:lpstr>Slayt 19</vt:lpstr>
      <vt:lpstr>Slayt 20</vt:lpstr>
      <vt:lpstr>2001/ ABD şarbon basili sporları içeren mektupların yaygın etkileri</vt:lpstr>
      <vt:lpstr>Slayt 22</vt:lpstr>
      <vt:lpstr>Slayt 23</vt:lpstr>
      <vt:lpstr>BİYOSUÇ (BİOCRIME)  ÖRNEKLERİ</vt:lpstr>
      <vt:lpstr>BİYOSUÇ (BİOCRIME)</vt:lpstr>
      <vt:lpstr>GÜNÜMÜZDE  BİYOTEHDİT RİSKİ VAR MI?</vt:lpstr>
      <vt:lpstr>Slayt 27</vt:lpstr>
      <vt:lpstr>GELECEK POTANSİYEL  BİYOTEHDİT AJANLARI </vt:lpstr>
      <vt:lpstr>BİYOTERÖR  HAZIRLIĞI</vt:lpstr>
      <vt:lpstr>POTANSİYEL BİYOTEHDİT HEDEFLERİ</vt:lpstr>
      <vt:lpstr>Slayt 31</vt:lpstr>
      <vt:lpstr>GEÇMİŞ TERÖR EYLEMLERİNDEN DERS ALINDIĞINDA; EYLEM İÇİN POTANSİYEL HEDEFLER</vt:lpstr>
      <vt:lpstr>BİYOTERÖR  KARŞI ÖNLEM İÇİN DERS ALINMASI GEREKEN SALGINLAR</vt:lpstr>
      <vt:lpstr>BİYOTERÖR   KARŞI ÖNLEM İÇİN İLGİLİ YAPILAR  </vt:lpstr>
      <vt:lpstr>KARŞI ÖNLEMLER</vt:lpstr>
      <vt:lpstr>Slayt 36</vt:lpstr>
      <vt:lpstr>Slayt 37</vt:lpstr>
      <vt:lpstr>ÖZET BİYOTEHDİT: HAZIRLIK, ERKEN BELİRLEME  ve KARŞI ÖNLEM</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BİYOLOJİK TERÖR:  Dün, Bugün, Yarın</dc:title>
  <cp:lastModifiedBy>mdoganay</cp:lastModifiedBy>
  <cp:revision>103</cp:revision>
  <dcterms:modified xsi:type="dcterms:W3CDTF">2017-12-03T09:26:20Z</dcterms:modified>
</cp:coreProperties>
</file>