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1" r:id="rId2"/>
    <p:sldMasterId id="2147483674" r:id="rId3"/>
  </p:sldMasterIdLst>
  <p:notesMasterIdLst>
    <p:notesMasterId r:id="rId20"/>
  </p:notesMasterIdLst>
  <p:sldIdLst>
    <p:sldId id="364" r:id="rId4"/>
    <p:sldId id="256" r:id="rId5"/>
    <p:sldId id="366" r:id="rId6"/>
    <p:sldId id="367" r:id="rId7"/>
    <p:sldId id="365" r:id="rId8"/>
    <p:sldId id="370" r:id="rId9"/>
    <p:sldId id="371" r:id="rId10"/>
    <p:sldId id="372" r:id="rId11"/>
    <p:sldId id="373" r:id="rId12"/>
    <p:sldId id="374" r:id="rId13"/>
    <p:sldId id="375" r:id="rId14"/>
    <p:sldId id="377" r:id="rId15"/>
    <p:sldId id="378" r:id="rId16"/>
    <p:sldId id="379" r:id="rId17"/>
    <p:sldId id="380" r:id="rId18"/>
    <p:sldId id="376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003399"/>
    <a:srgbClr val="0986F7"/>
    <a:srgbClr val="003366"/>
    <a:srgbClr val="990033"/>
    <a:srgbClr val="A50021"/>
    <a:srgbClr val="993300"/>
    <a:srgbClr val="0066CC"/>
    <a:srgbClr val="0033CC"/>
    <a:srgbClr val="660A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30" autoAdjust="0"/>
    <p:restoredTop sz="94676" autoAdjust="0"/>
  </p:normalViewPr>
  <p:slideViewPr>
    <p:cSldViewPr>
      <p:cViewPr varScale="1">
        <p:scale>
          <a:sx n="76" d="100"/>
          <a:sy n="76" d="100"/>
        </p:scale>
        <p:origin x="622" y="3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5F0593-1111-4016-8448-BEAEBE7C5C42}" type="datetimeFigureOut">
              <a:rPr lang="en-US" smtClean="0"/>
              <a:pPr/>
              <a:t>12/6/2017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E5ED12-9A2C-4C77-8DFA-92354E740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485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8.jpe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MasterB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3375"/>
            <a:ext cx="9163050" cy="4095750"/>
          </a:xfrm>
          <a:prstGeom prst="rect">
            <a:avLst/>
          </a:prstGeom>
          <a:noFill/>
        </p:spPr>
      </p:pic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859338" y="3429000"/>
            <a:ext cx="4105275" cy="2232025"/>
          </a:xfrm>
        </p:spPr>
        <p:txBody>
          <a:bodyPr anchor="t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859338" y="5805488"/>
            <a:ext cx="4105275" cy="863600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73113"/>
            <a:ext cx="2057400" cy="53530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73113"/>
            <a:ext cx="6019800" cy="53530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73113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0" y="3644900"/>
            <a:ext cx="1981200" cy="24812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05600" y="3644900"/>
            <a:ext cx="1981200" cy="24812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9407" y="1371600"/>
            <a:ext cx="77724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HAZARD CATEGORISATION</a:t>
            </a:r>
            <a:br>
              <a:rPr lang="en-US" dirty="0"/>
            </a:br>
            <a:r>
              <a:rPr lang="en-US" dirty="0"/>
              <a:t>THE FIRST STEP PROCEDURES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009568" y="5134327"/>
            <a:ext cx="3505200" cy="990600"/>
          </a:xfrm>
        </p:spPr>
        <p:txBody>
          <a:bodyPr>
            <a:normAutofit/>
          </a:bodyPr>
          <a:lstStyle>
            <a:lvl1pPr marL="0" indent="0" algn="l">
              <a:buNone/>
              <a:defRPr sz="2400" b="1" baseline="0">
                <a:solidFill>
                  <a:srgbClr val="640A0A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Oliver Terzic</a:t>
            </a:r>
          </a:p>
          <a:p>
            <a:r>
              <a:rPr lang="en-GB" dirty="0"/>
              <a:t>Senior Consultant, HZS</a:t>
            </a:r>
            <a:endParaRPr lang="en-US" dirty="0"/>
          </a:p>
        </p:txBody>
      </p:sp>
      <p:sp>
        <p:nvSpPr>
          <p:cNvPr id="4" name="Hexagon 3"/>
          <p:cNvSpPr/>
          <p:nvPr userDrawn="1"/>
        </p:nvSpPr>
        <p:spPr>
          <a:xfrm>
            <a:off x="581079" y="3977925"/>
            <a:ext cx="2507742" cy="2102549"/>
          </a:xfrm>
          <a:prstGeom prst="hexagon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5" name="Hexagon 4"/>
          <p:cNvSpPr/>
          <p:nvPr userDrawn="1"/>
        </p:nvSpPr>
        <p:spPr>
          <a:xfrm>
            <a:off x="2673858" y="2884138"/>
            <a:ext cx="2507742" cy="2102549"/>
          </a:xfrm>
          <a:prstGeom prst="hexagon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6" name="Hexagon 5"/>
          <p:cNvSpPr/>
          <p:nvPr userDrawn="1"/>
        </p:nvSpPr>
        <p:spPr>
          <a:xfrm>
            <a:off x="5257800" y="2989265"/>
            <a:ext cx="2256968" cy="1892294"/>
          </a:xfrm>
          <a:prstGeom prst="hexagon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2541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A0A7A-D06D-409E-8B83-9FF7713467A5}" type="datetime1">
              <a:rPr lang="en-US" smtClean="0"/>
              <a:t>12/6/2017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3A8A1-60F5-42D0-9B84-1E799E66D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9350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76607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1923E-A8AA-414F-A293-741B3A7BC399}" type="datetime1">
              <a:rPr lang="en-US" smtClean="0"/>
              <a:t>12/6/2017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3A8A1-60F5-42D0-9B84-1E799E66D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6824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D80C1-8A4E-4959-B8D1-DBBF64EBA4AA}" type="datetime1">
              <a:rPr lang="en-US" smtClean="0"/>
              <a:t>12/6/2017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3A8A1-60F5-42D0-9B84-1E799E66D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2285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E5D62-F1A0-46CA-A962-BEC161316E06}" type="datetime1">
              <a:rPr lang="en-US" smtClean="0"/>
              <a:t>12/6/2017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3A8A1-60F5-42D0-9B84-1E799E66D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248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14D2-C4B7-4278-8BA8-AA9D7B0A00B0}" type="datetime1">
              <a:rPr lang="en-US" smtClean="0"/>
              <a:t>12/6/2017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3A8A1-60F5-42D0-9B84-1E799E66D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6580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60A40-6793-4CAD-BB87-3C918E6E147B}" type="datetime1">
              <a:rPr lang="en-US" smtClean="0"/>
              <a:t>12/6/2017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3A8A1-60F5-42D0-9B84-1E799E66D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5043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8A8B5-95C5-49B6-B216-397FC7139B43}" type="datetime1">
              <a:rPr lang="en-US" smtClean="0"/>
              <a:t>12/6/2017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3A8A1-60F5-42D0-9B84-1E799E66D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4871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041587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2044F-AD00-4777-A6FD-CEB844156E9B}" type="datetime1">
              <a:rPr lang="en-US" smtClean="0"/>
              <a:t>12/6/2017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3A8A1-60F5-42D0-9B84-1E799E66D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187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7731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33600"/>
            <a:ext cx="8229600" cy="399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100" name="Picture 4" descr="slideB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63050" cy="5905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73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660A0A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660A0A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660A0A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660A0A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660A0A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660A0A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660A0A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660A0A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660A0A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0" y="3644900"/>
            <a:ext cx="4114800" cy="248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171" name="Picture 3" descr="finalB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1628775"/>
            <a:ext cx="9163050" cy="1762125"/>
          </a:xfrm>
          <a:prstGeom prst="rect">
            <a:avLst/>
          </a:prstGeom>
          <a:noFill/>
        </p:spPr>
      </p:pic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0" y="-171450"/>
            <a:ext cx="9180513" cy="2016125"/>
          </a:xfrm>
          <a:prstGeom prst="rect">
            <a:avLst/>
          </a:prstGeom>
          <a:solidFill>
            <a:srgbClr val="660A0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2000"/>
            <a:lum/>
          </a:blip>
          <a:srcRect/>
          <a:stretch>
            <a:fillRect l="41000" t="-31000" r="-24000" b="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7318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81200"/>
            <a:ext cx="8229600" cy="4144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F3DC9-8FAD-4479-B17B-693EC3F69E69}" type="datetime1">
              <a:rPr lang="en-US" smtClean="0"/>
              <a:t>12/6/2017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3A8A1-60F5-42D0-9B84-1E799E66D4F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640A0A"/>
          </a:solidFill>
          <a:ln>
            <a:solidFill>
              <a:srgbClr val="640A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b="0" dirty="0"/>
              <a:t>Ensure safety  and security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73194"/>
            <a:ext cx="1905000" cy="564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995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640A0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640A0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hyperlink" Target="HZS%20Marketing%20Video1.avi" TargetMode="Externa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FA0A7A-D06D-409E-8B83-9FF7713467A5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12/6/2017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F3A8A1-60F5-42D0-9B84-1E799E66D4F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67668" y="926965"/>
            <a:ext cx="7056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Hotzone Solutions Group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67668" y="2133600"/>
            <a:ext cx="70567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Hazardous 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Substances </a:t>
            </a: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Management Solutions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54110"/>
            <a:ext cx="9144000" cy="2346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0260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A0A7A-D06D-409E-8B83-9FF7713467A5}" type="datetime1">
              <a:rPr lang="en-US" smtClean="0"/>
              <a:t>12/6/2017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3A8A1-60F5-42D0-9B84-1E799E66D4F5}" type="slidenum">
              <a:rPr lang="en-US" smtClean="0"/>
              <a:t>10</a:t>
            </a:fld>
            <a:endParaRPr lang="en-US"/>
          </a:p>
        </p:txBody>
      </p:sp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907368" y="905879"/>
            <a:ext cx="8229600" cy="731838"/>
          </a:xfrm>
        </p:spPr>
        <p:txBody>
          <a:bodyPr>
            <a:normAutofit fontScale="90000"/>
          </a:bodyPr>
          <a:lstStyle/>
          <a:p>
            <a:br>
              <a:rPr lang="en-GB" b="1" dirty="0">
                <a:solidFill>
                  <a:srgbClr val="C00000"/>
                </a:solidFill>
              </a:rPr>
            </a:b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9552" y="1988840"/>
            <a:ext cx="7776864" cy="129614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457200" indent="-457200" algn="just">
              <a:buFont typeface="Wingdings" charset="2"/>
              <a:buChar char="ü"/>
            </a:pPr>
            <a:endParaRPr lang="en-US" sz="2600" dirty="0">
              <a:solidFill>
                <a:srgbClr val="0033CC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1560" y="3356992"/>
            <a:ext cx="7776864" cy="86409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just"/>
            <a:endParaRPr lang="en-GB" sz="2600" dirty="0">
              <a:solidFill>
                <a:srgbClr val="0033CC"/>
              </a:solidFill>
              <a:latin typeface="+mn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1560" y="4293096"/>
            <a:ext cx="7776864" cy="86409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457200" indent="-457200" algn="just">
              <a:buFont typeface="Wingdings" charset="2"/>
              <a:buChar char="ü"/>
            </a:pPr>
            <a:endParaRPr lang="en-GB" sz="2600" dirty="0">
              <a:solidFill>
                <a:srgbClr val="0033CC"/>
              </a:solidFill>
              <a:latin typeface="+mn-lt"/>
            </a:endParaRP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4034CE80-0E5B-464A-840D-71D7BF650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88640"/>
            <a:ext cx="8712968" cy="640871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000" dirty="0">
              <a:solidFill>
                <a:schemeClr val="accent6"/>
              </a:solidFill>
              <a:latin typeface="Calibri" pitchFamily="34" charset="0"/>
            </a:endParaRPr>
          </a:p>
          <a:p>
            <a:pPr marL="457200" lvl="1" indent="0">
              <a:buNone/>
            </a:pPr>
            <a:endParaRPr lang="en-US" sz="2000" dirty="0">
              <a:solidFill>
                <a:schemeClr val="accent6"/>
              </a:solidFill>
              <a:latin typeface="Calibri" pitchFamily="34" charset="0"/>
            </a:endParaRPr>
          </a:p>
          <a:p>
            <a:pPr marL="457200" lvl="1" indent="0">
              <a:buNone/>
            </a:pPr>
            <a:r>
              <a:rPr lang="en-GB" dirty="0">
                <a:solidFill>
                  <a:srgbClr val="003399"/>
                </a:solidFill>
              </a:rPr>
              <a:t>Live agent training builds real experience and real preparedness and leads to more productivity gains than simulant training</a:t>
            </a:r>
            <a:endParaRPr lang="en-US" dirty="0">
              <a:solidFill>
                <a:srgbClr val="003399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accent6"/>
              </a:solidFill>
              <a:latin typeface="Calibri" pitchFamily="34" charset="0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9DB38284-7FE7-415D-8CF7-C7E814AAC815}"/>
              </a:ext>
            </a:extLst>
          </p:cNvPr>
          <p:cNvSpPr txBox="1">
            <a:spLocks/>
          </p:cNvSpPr>
          <p:nvPr/>
        </p:nvSpPr>
        <p:spPr>
          <a:xfrm>
            <a:off x="1979712" y="188640"/>
            <a:ext cx="6707088" cy="1111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640A0A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US" dirty="0">
              <a:latin typeface="Calibri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4089CF3-97FD-4CA2-9201-FC9EDE41B6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483150"/>
            <a:ext cx="2210882" cy="21958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8A987A9-0F24-403F-B7EA-7AB43F13BE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920" y="2471055"/>
            <a:ext cx="2220128" cy="218971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E637062-34A4-493F-AAD2-42661E6AB4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987" y="2419174"/>
            <a:ext cx="2319429" cy="2241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2383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A0A7A-D06D-409E-8B83-9FF7713467A5}" type="datetime1">
              <a:rPr lang="en-US" smtClean="0"/>
              <a:t>12/6/2017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3A8A1-60F5-42D0-9B84-1E799E66D4F5}" type="slidenum">
              <a:rPr lang="en-US" smtClean="0"/>
              <a:t>11</a:t>
            </a:fld>
            <a:endParaRPr lang="en-US"/>
          </a:p>
        </p:txBody>
      </p:sp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907368" y="905879"/>
            <a:ext cx="8229600" cy="731838"/>
          </a:xfrm>
        </p:spPr>
        <p:txBody>
          <a:bodyPr>
            <a:normAutofit fontScale="90000"/>
          </a:bodyPr>
          <a:lstStyle/>
          <a:p>
            <a:br>
              <a:rPr lang="en-GB" b="1" dirty="0">
                <a:solidFill>
                  <a:srgbClr val="C00000"/>
                </a:solidFill>
              </a:rPr>
            </a:b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9552" y="1988840"/>
            <a:ext cx="7776864" cy="129614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457200" indent="-457200" algn="just">
              <a:buFont typeface="Wingdings" charset="2"/>
              <a:buChar char="ü"/>
            </a:pPr>
            <a:endParaRPr lang="en-US" sz="2600" dirty="0">
              <a:solidFill>
                <a:srgbClr val="0033CC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1560" y="3356992"/>
            <a:ext cx="7776864" cy="86409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just"/>
            <a:endParaRPr lang="en-GB" sz="2600" dirty="0">
              <a:solidFill>
                <a:srgbClr val="0033CC"/>
              </a:solidFill>
              <a:latin typeface="+mn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1560" y="4293096"/>
            <a:ext cx="7776864" cy="86409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457200" indent="-457200" algn="just">
              <a:buFont typeface="Wingdings" charset="2"/>
              <a:buChar char="ü"/>
            </a:pPr>
            <a:endParaRPr lang="en-GB" sz="2600" dirty="0">
              <a:solidFill>
                <a:srgbClr val="0033CC"/>
              </a:solidFill>
              <a:latin typeface="+mn-lt"/>
            </a:endParaRP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4034CE80-0E5B-464A-840D-71D7BF650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88640"/>
            <a:ext cx="8712968" cy="640871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000" dirty="0">
              <a:solidFill>
                <a:schemeClr val="accent6"/>
              </a:solidFill>
              <a:latin typeface="Calibri" pitchFamily="34" charset="0"/>
            </a:endParaRPr>
          </a:p>
          <a:p>
            <a:pPr marL="457200" lvl="1" indent="0">
              <a:buNone/>
            </a:pPr>
            <a:endParaRPr lang="en-US" sz="2000" dirty="0">
              <a:solidFill>
                <a:schemeClr val="accent6"/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accent6"/>
              </a:solidFill>
              <a:latin typeface="Calibri" pitchFamily="34" charset="0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9DB38284-7FE7-415D-8CF7-C7E814AAC815}"/>
              </a:ext>
            </a:extLst>
          </p:cNvPr>
          <p:cNvSpPr txBox="1">
            <a:spLocks/>
          </p:cNvSpPr>
          <p:nvPr/>
        </p:nvSpPr>
        <p:spPr>
          <a:xfrm>
            <a:off x="1979712" y="188640"/>
            <a:ext cx="6707088" cy="1111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640A0A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E23242C-6550-49AD-92F9-DBEE0007E8B3}"/>
              </a:ext>
            </a:extLst>
          </p:cNvPr>
          <p:cNvSpPr/>
          <p:nvPr/>
        </p:nvSpPr>
        <p:spPr>
          <a:xfrm>
            <a:off x="93272" y="744218"/>
            <a:ext cx="88134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GB" sz="2400" dirty="0">
                <a:solidFill>
                  <a:srgbClr val="003399"/>
                </a:solidFill>
              </a:rPr>
              <a:t>Trainers believe that training doesn’t cost; </a:t>
            </a:r>
            <a:r>
              <a:rPr lang="en-GB" sz="2400" dirty="0">
                <a:solidFill>
                  <a:srgbClr val="FF0000"/>
                </a:solidFill>
              </a:rPr>
              <a:t>it pays.</a:t>
            </a:r>
            <a:r>
              <a:rPr lang="en-GB" sz="2400" dirty="0">
                <a:solidFill>
                  <a:srgbClr val="003399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GB" sz="2400" dirty="0">
                <a:solidFill>
                  <a:srgbClr val="003399"/>
                </a:solidFill>
              </a:rPr>
              <a:t>Human resource development is an investment, not an expense, yet in tough economic times, training budgets are a soft target for cuts </a:t>
            </a:r>
            <a:r>
              <a:rPr lang="en-GB" sz="2400" dirty="0">
                <a:solidFill>
                  <a:srgbClr val="FF0000"/>
                </a:solidFill>
              </a:rPr>
              <a:t>unless it can be shown that the return on the investment justifies the expense.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A909019-1BE0-449F-AB7C-F475DB7AD5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83210"/>
            <a:ext cx="2069223" cy="293069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14" descr="20081205_Czech-110-106-2">
            <a:extLst>
              <a:ext uri="{FF2B5EF4-FFF2-40B4-BE49-F238E27FC236}">
                <a16:creationId xmlns:a16="http://schemas.microsoft.com/office/drawing/2014/main" id="{31291EF6-D37C-4F74-96C4-3620B728ED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80030" y="2704239"/>
            <a:ext cx="2021259" cy="30244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245469A-D771-4A79-A98A-A197831732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044" y="2882339"/>
            <a:ext cx="4269492" cy="28463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490532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6934200" cy="1143000"/>
          </a:xfrm>
        </p:spPr>
        <p:txBody>
          <a:bodyPr>
            <a:noAutofit/>
          </a:bodyPr>
          <a:lstStyle/>
          <a:p>
            <a:pPr algn="l"/>
            <a:r>
              <a:rPr lang="en-GB" sz="3000" b="1" dirty="0">
                <a:solidFill>
                  <a:srgbClr val="0033CC"/>
                </a:solidFill>
              </a:rPr>
              <a:t>Sampling and Forensic Evidence Collection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A0A7A-D06D-409E-8B83-9FF7713467A5}" type="datetime1">
              <a:rPr lang="en-US" smtClean="0"/>
              <a:t>12/6/2017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3A8A1-60F5-42D0-9B84-1E799E66D4F5}" type="slidenum">
              <a:rPr lang="en-US" smtClean="0"/>
              <a:t>12</a:t>
            </a:fld>
            <a:endParaRPr lang="en-US"/>
          </a:p>
        </p:txBody>
      </p:sp>
      <p:pic>
        <p:nvPicPr>
          <p:cNvPr id="6" name="Picture 6" descr="20090212_Czech-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86979" y="2291401"/>
            <a:ext cx="1259730" cy="18794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29" y="2209800"/>
            <a:ext cx="2592922" cy="38893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4309" y="2312855"/>
            <a:ext cx="2570264" cy="17135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979" y="4328637"/>
            <a:ext cx="2698701" cy="18015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394" y="4283532"/>
            <a:ext cx="2480179" cy="18156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11" descr="20090219_SlovakSampling-2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8200" y="2297319"/>
            <a:ext cx="1159070" cy="18735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Text Placeholder 2"/>
          <p:cNvSpPr txBox="1">
            <a:spLocks/>
          </p:cNvSpPr>
          <p:nvPr/>
        </p:nvSpPr>
        <p:spPr>
          <a:xfrm>
            <a:off x="2590800" y="293289"/>
            <a:ext cx="5943600" cy="7200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640A0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b="1" dirty="0">
                <a:solidFill>
                  <a:srgbClr val="C00000"/>
                </a:solidFill>
              </a:rPr>
              <a:t>LIVE CWA/BWA/RAD TRAINING</a:t>
            </a:r>
          </a:p>
        </p:txBody>
      </p:sp>
    </p:spTree>
    <p:extLst>
      <p:ext uri="{BB962C8B-B14F-4D97-AF65-F5344CB8AC3E}">
        <p14:creationId xmlns:p14="http://schemas.microsoft.com/office/powerpoint/2010/main" val="26342258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20762"/>
            <a:ext cx="8229600" cy="731838"/>
          </a:xfrm>
        </p:spPr>
        <p:txBody>
          <a:bodyPr>
            <a:noAutofit/>
          </a:bodyPr>
          <a:lstStyle/>
          <a:p>
            <a:pPr algn="l"/>
            <a:r>
              <a:rPr lang="en-GB" sz="3000" b="1" dirty="0">
                <a:solidFill>
                  <a:srgbClr val="0033CC"/>
                </a:solidFill>
              </a:rPr>
              <a:t>CBRNE and IED Clandestine Laboratories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A0A7A-D06D-409E-8B83-9FF7713467A5}" type="datetime1">
              <a:rPr lang="en-US" smtClean="0"/>
              <a:t>12/6/2017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3A8A1-60F5-42D0-9B84-1E799E66D4F5}" type="slidenum">
              <a:rPr lang="en-US" smtClean="0"/>
              <a:t>13</a:t>
            </a:fld>
            <a:endParaRPr lang="en-US"/>
          </a:p>
        </p:txBody>
      </p:sp>
      <p:pic>
        <p:nvPicPr>
          <p:cNvPr id="7" name="Picture 4" descr="20090605_IllicitLab-104-1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29164" y="1640482"/>
            <a:ext cx="3332486" cy="22708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207" y="1981200"/>
            <a:ext cx="2739636" cy="1828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206" y="3943248"/>
            <a:ext cx="1524000" cy="22830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905" y="4054035"/>
            <a:ext cx="3254035" cy="21722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865" y="4343400"/>
            <a:ext cx="2853785" cy="1905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Text Placeholder 2"/>
          <p:cNvSpPr txBox="1">
            <a:spLocks/>
          </p:cNvSpPr>
          <p:nvPr/>
        </p:nvSpPr>
        <p:spPr>
          <a:xfrm>
            <a:off x="2590800" y="293289"/>
            <a:ext cx="5943600" cy="7200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640A0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b="1" dirty="0">
                <a:solidFill>
                  <a:srgbClr val="C00000"/>
                </a:solidFill>
              </a:rPr>
              <a:t>LIVE CWA/BWA/RAD TRAINING</a:t>
            </a:r>
          </a:p>
        </p:txBody>
      </p:sp>
    </p:spTree>
    <p:extLst>
      <p:ext uri="{BB962C8B-B14F-4D97-AF65-F5344CB8AC3E}">
        <p14:creationId xmlns:p14="http://schemas.microsoft.com/office/powerpoint/2010/main" val="22908264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A0A7A-D06D-409E-8B83-9FF7713467A5}" type="datetime1">
              <a:rPr lang="en-US" smtClean="0"/>
              <a:t>12/6/2017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3A8A1-60F5-42D0-9B84-1E799E66D4F5}" type="slidenum">
              <a:rPr lang="en-US" smtClean="0"/>
              <a:t>14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91836" y="1107198"/>
            <a:ext cx="5562600" cy="7318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640A0A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000" b="1" dirty="0">
                <a:solidFill>
                  <a:srgbClr val="0033CC"/>
                </a:solidFill>
              </a:rPr>
              <a:t>CBRN Medical EVAC</a:t>
            </a:r>
          </a:p>
        </p:txBody>
      </p:sp>
      <p:pic>
        <p:nvPicPr>
          <p:cNvPr id="7" name="Picture 13" descr="20090603-Corpuls-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2004" y="1863593"/>
            <a:ext cx="4432353" cy="31656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12" descr="20060925_LATSlovakia_08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3352800"/>
            <a:ext cx="4033914" cy="2687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Text Placeholder 2"/>
          <p:cNvSpPr txBox="1">
            <a:spLocks/>
          </p:cNvSpPr>
          <p:nvPr/>
        </p:nvSpPr>
        <p:spPr>
          <a:xfrm>
            <a:off x="2590800" y="293289"/>
            <a:ext cx="5943600" cy="7200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640A0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b="1" dirty="0">
                <a:solidFill>
                  <a:srgbClr val="C00000"/>
                </a:solidFill>
              </a:rPr>
              <a:t>LIVE CWA/BWA/RAD TRAINING</a:t>
            </a:r>
          </a:p>
        </p:txBody>
      </p:sp>
    </p:spTree>
    <p:extLst>
      <p:ext uri="{BB962C8B-B14F-4D97-AF65-F5344CB8AC3E}">
        <p14:creationId xmlns:p14="http://schemas.microsoft.com/office/powerpoint/2010/main" val="813662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1554162"/>
            <a:ext cx="4724400" cy="731838"/>
          </a:xfrm>
        </p:spPr>
        <p:txBody>
          <a:bodyPr>
            <a:noAutofit/>
          </a:bodyPr>
          <a:lstStyle/>
          <a:p>
            <a:pPr algn="l"/>
            <a:r>
              <a:rPr lang="en-GB" sz="2800" b="1" dirty="0">
                <a:solidFill>
                  <a:srgbClr val="0033CC"/>
                </a:solidFill>
              </a:rPr>
              <a:t>Proven Concept: used by the OPCW in Syria</a:t>
            </a:r>
            <a:br>
              <a:rPr lang="en-GB" sz="2800" b="1" dirty="0">
                <a:solidFill>
                  <a:srgbClr val="0033CC"/>
                </a:solidFill>
              </a:rPr>
            </a:br>
            <a:r>
              <a:rPr lang="en-GB" sz="2800" b="1" dirty="0">
                <a:solidFill>
                  <a:srgbClr val="0033CC"/>
                </a:solidFill>
                <a:hlinkClick r:id="rId2" action="ppaction://hlinkfile"/>
              </a:rPr>
              <a:t>HZS Video1.avi</a:t>
            </a:r>
            <a:endParaRPr lang="en-GB" sz="2800" b="1" dirty="0">
              <a:solidFill>
                <a:srgbClr val="0033C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3A8A1-60F5-42D0-9B84-1E799E66D4F5}" type="slidenum">
              <a:rPr lang="en-US" smtClean="0"/>
              <a:t>15</a:t>
            </a:fld>
            <a:endParaRPr lang="en-US"/>
          </a:p>
        </p:txBody>
      </p:sp>
      <p:pic>
        <p:nvPicPr>
          <p:cNvPr id="1026" name="Picture 2" descr="Image result for opcw syria sampl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52712"/>
            <a:ext cx="4495800" cy="25288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late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8905" y="1919108"/>
            <a:ext cx="3162670" cy="19167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Image result for opcw syria sampli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8905" y="4038600"/>
            <a:ext cx="3181619" cy="21210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Placeholder 2"/>
          <p:cNvSpPr txBox="1">
            <a:spLocks/>
          </p:cNvSpPr>
          <p:nvPr/>
        </p:nvSpPr>
        <p:spPr>
          <a:xfrm>
            <a:off x="2195763" y="199770"/>
            <a:ext cx="6733674" cy="7200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640A0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4000" b="1">
                <a:solidFill>
                  <a:srgbClr val="C00000"/>
                </a:solidFill>
              </a:rPr>
              <a:t>CBRNE SAMPLING KIT (Cont.)</a:t>
            </a:r>
            <a:endParaRPr lang="en-GB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8979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A0A7A-D06D-409E-8B83-9FF7713467A5}" type="datetime1">
              <a:rPr lang="en-US" smtClean="0"/>
              <a:t>12/6/2017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3A8A1-60F5-42D0-9B84-1E799E66D4F5}" type="slidenum">
              <a:rPr lang="en-US" smtClean="0"/>
              <a:t>16</a:t>
            </a:fld>
            <a:endParaRPr lang="en-US"/>
          </a:p>
        </p:txBody>
      </p:sp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907368" y="905879"/>
            <a:ext cx="8229600" cy="731838"/>
          </a:xfrm>
        </p:spPr>
        <p:txBody>
          <a:bodyPr>
            <a:normAutofit fontScale="90000"/>
          </a:bodyPr>
          <a:lstStyle/>
          <a:p>
            <a:br>
              <a:rPr lang="en-GB" b="1" dirty="0">
                <a:solidFill>
                  <a:srgbClr val="C00000"/>
                </a:solidFill>
              </a:rPr>
            </a:b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" y="843705"/>
            <a:ext cx="7776864" cy="129614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457200" indent="-457200" algn="just">
              <a:buFont typeface="Wingdings" charset="2"/>
              <a:buChar char="ü"/>
            </a:pPr>
            <a:r>
              <a:rPr lang="en-US" sz="2800">
                <a:solidFill>
                  <a:srgbClr val="FF0000"/>
                </a:solidFill>
              </a:rPr>
              <a:t>A Firemen is a real one only after his first fire!”</a:t>
            </a:r>
            <a:endParaRPr lang="en-US" sz="2600" dirty="0">
              <a:solidFill>
                <a:srgbClr val="0033CC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1560" y="3356992"/>
            <a:ext cx="7776864" cy="86409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just"/>
            <a:endParaRPr lang="en-GB" sz="2600" dirty="0">
              <a:solidFill>
                <a:srgbClr val="0033CC"/>
              </a:solidFill>
              <a:latin typeface="+mn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1560" y="4293096"/>
            <a:ext cx="7776864" cy="86409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457200" indent="-457200" algn="just">
              <a:buFont typeface="Wingdings" charset="2"/>
              <a:buChar char="ü"/>
            </a:pPr>
            <a:endParaRPr lang="en-GB" sz="2600" dirty="0">
              <a:solidFill>
                <a:srgbClr val="0033CC"/>
              </a:solidFill>
              <a:latin typeface="+mn-lt"/>
            </a:endParaRP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4034CE80-0E5B-464A-840D-71D7BF650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88640"/>
            <a:ext cx="8712968" cy="640871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000" dirty="0">
              <a:solidFill>
                <a:schemeClr val="accent6"/>
              </a:solidFill>
              <a:latin typeface="Calibri" pitchFamily="34" charset="0"/>
            </a:endParaRPr>
          </a:p>
          <a:p>
            <a:pPr marL="457200" lvl="1" indent="0">
              <a:buNone/>
            </a:pPr>
            <a:endParaRPr lang="en-US" sz="2000" dirty="0">
              <a:solidFill>
                <a:schemeClr val="accent6"/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accent6"/>
              </a:solidFill>
              <a:latin typeface="Calibri" pitchFamily="34" charset="0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9DB38284-7FE7-415D-8CF7-C7E814AAC815}"/>
              </a:ext>
            </a:extLst>
          </p:cNvPr>
          <p:cNvSpPr txBox="1">
            <a:spLocks/>
          </p:cNvSpPr>
          <p:nvPr/>
        </p:nvSpPr>
        <p:spPr>
          <a:xfrm>
            <a:off x="1979712" y="188640"/>
            <a:ext cx="6707088" cy="1111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640A0A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US" dirty="0">
              <a:latin typeface="Calibri" pitchFamily="34" charset="0"/>
            </a:endParaRPr>
          </a:p>
        </p:txBody>
      </p:sp>
      <p:pic>
        <p:nvPicPr>
          <p:cNvPr id="12" name="Image 4">
            <a:extLst>
              <a:ext uri="{FF2B5EF4-FFF2-40B4-BE49-F238E27FC236}">
                <a16:creationId xmlns:a16="http://schemas.microsoft.com/office/drawing/2014/main" id="{DA7B1AD1-098E-47D3-9022-27D8ECB7CC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009" y="1324720"/>
            <a:ext cx="5798318" cy="413655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D0EB292-7BC7-451A-98E7-77D0C0AF7B9B}"/>
              </a:ext>
            </a:extLst>
          </p:cNvPr>
          <p:cNvSpPr/>
          <p:nvPr/>
        </p:nvSpPr>
        <p:spPr>
          <a:xfrm>
            <a:off x="457200" y="5156607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400" b="1" dirty="0" err="1">
                <a:solidFill>
                  <a:srgbClr val="003399"/>
                </a:solidFill>
              </a:rPr>
              <a:t>HotZone</a:t>
            </a:r>
            <a:r>
              <a:rPr lang="en-US" sz="2400" b="1" dirty="0">
                <a:solidFill>
                  <a:srgbClr val="003399"/>
                </a:solidFill>
              </a:rPr>
              <a:t> Solutions is committed to providing a safe place of work, while at the same time ensuring that training with live agents has value and is effective.</a:t>
            </a:r>
          </a:p>
        </p:txBody>
      </p:sp>
    </p:spTree>
    <p:extLst>
      <p:ext uri="{BB962C8B-B14F-4D97-AF65-F5344CB8AC3E}">
        <p14:creationId xmlns:p14="http://schemas.microsoft.com/office/powerpoint/2010/main" val="2482086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588224" y="6237312"/>
            <a:ext cx="2448272" cy="504056"/>
          </a:xfrm>
        </p:spPr>
        <p:txBody>
          <a:bodyPr/>
          <a:lstStyle/>
          <a:p>
            <a:pPr algn="ctr"/>
            <a:r>
              <a:rPr lang="en-US" sz="1200" dirty="0" err="1"/>
              <a:t>o.Mattmann</a:t>
            </a:r>
            <a:endParaRPr lang="en-US" sz="1200" dirty="0"/>
          </a:p>
          <a:p>
            <a:pPr algn="ctr"/>
            <a:r>
              <a:rPr lang="en-US" sz="1200" dirty="0" err="1"/>
              <a:t>HotzoneSolutions</a:t>
            </a:r>
            <a:r>
              <a:rPr lang="en-US" sz="1200" dirty="0"/>
              <a:t> Group CEO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4860032" y="4149080"/>
            <a:ext cx="36724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003399"/>
                </a:solidFill>
                <a:latin typeface="Calibri" pitchFamily="34" charset="0"/>
              </a:rPr>
              <a:t>Why Live Agents Training?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A0A7A-D06D-409E-8B83-9FF7713467A5}" type="datetime1">
              <a:rPr lang="en-US" smtClean="0"/>
              <a:t>12/6/2017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3A8A1-60F5-42D0-9B84-1E799E66D4F5}" type="slidenum">
              <a:rPr lang="en-US" smtClean="0"/>
              <a:t>3</a:t>
            </a:fld>
            <a:endParaRPr lang="en-US"/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4495800" y="2286000"/>
            <a:ext cx="2592288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noAutofit/>
          </a:bodyPr>
          <a:lstStyle/>
          <a:p>
            <a:pPr marL="182563" indent="-182563"/>
            <a:r>
              <a:rPr lang="en-US" b="1" dirty="0">
                <a:solidFill>
                  <a:srgbClr val="660A0A"/>
                </a:solidFill>
                <a:latin typeface="+mn-lt"/>
              </a:rPr>
              <a:t>Olivier Mattmann</a:t>
            </a:r>
          </a:p>
          <a:p>
            <a:pPr marL="182563" indent="-182563"/>
            <a:endParaRPr lang="en-US" sz="1600" dirty="0">
              <a:solidFill>
                <a:srgbClr val="660A0A"/>
              </a:solidFill>
              <a:latin typeface="+mn-lt"/>
            </a:endParaRPr>
          </a:p>
          <a:p>
            <a:pPr marL="182563" indent="-182563">
              <a:spcAft>
                <a:spcPts val="600"/>
              </a:spcAft>
              <a:buFontTx/>
              <a:buChar char="•"/>
            </a:pPr>
            <a:r>
              <a:rPr lang="en-US" sz="1600" dirty="0">
                <a:solidFill>
                  <a:srgbClr val="0033CC"/>
                </a:solidFill>
                <a:latin typeface="+mn-lt"/>
              </a:rPr>
              <a:t>NBC defense officer</a:t>
            </a:r>
          </a:p>
          <a:p>
            <a:pPr marL="182563" indent="-182563">
              <a:spcAft>
                <a:spcPts val="600"/>
              </a:spcAft>
              <a:buFontTx/>
              <a:buChar char="•"/>
            </a:pPr>
            <a:r>
              <a:rPr lang="en-US" sz="1600" dirty="0">
                <a:solidFill>
                  <a:srgbClr val="0033CC"/>
                </a:solidFill>
                <a:latin typeface="+mn-lt"/>
              </a:rPr>
              <a:t>OPCW Inspector</a:t>
            </a:r>
          </a:p>
          <a:p>
            <a:pPr marL="182563" indent="-182563">
              <a:spcAft>
                <a:spcPts val="600"/>
              </a:spcAft>
              <a:buFontTx/>
              <a:buChar char="•"/>
            </a:pPr>
            <a:r>
              <a:rPr lang="en-US" sz="1600" dirty="0">
                <a:solidFill>
                  <a:srgbClr val="0033CC"/>
                </a:solidFill>
                <a:latin typeface="+mn-lt"/>
              </a:rPr>
              <a:t>Radiation specialist</a:t>
            </a:r>
          </a:p>
          <a:p>
            <a:pPr marL="182563" indent="-182563">
              <a:spcAft>
                <a:spcPts val="600"/>
              </a:spcAft>
              <a:buFontTx/>
              <a:buChar char="•"/>
            </a:pPr>
            <a:r>
              <a:rPr lang="en-US" sz="1600" dirty="0">
                <a:solidFill>
                  <a:srgbClr val="0033CC"/>
                </a:solidFill>
                <a:latin typeface="+mn-lt"/>
              </a:rPr>
              <a:t>NDE specialist</a:t>
            </a:r>
          </a:p>
          <a:p>
            <a:pPr marL="182563" indent="-182563">
              <a:spcAft>
                <a:spcPts val="600"/>
              </a:spcAft>
              <a:buFontTx/>
              <a:buChar char="•"/>
            </a:pPr>
            <a:r>
              <a:rPr lang="en-US" sz="1600" dirty="0">
                <a:solidFill>
                  <a:srgbClr val="0033CC"/>
                </a:solidFill>
                <a:latin typeface="+mn-lt"/>
              </a:rPr>
              <a:t>OPCW Instructor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286000"/>
            <a:ext cx="2095678" cy="20956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533400" y="715962"/>
            <a:ext cx="8229600" cy="73183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Chief Executive Officer</a:t>
            </a:r>
          </a:p>
        </p:txBody>
      </p:sp>
    </p:spTree>
    <p:extLst>
      <p:ext uri="{BB962C8B-B14F-4D97-AF65-F5344CB8AC3E}">
        <p14:creationId xmlns:p14="http://schemas.microsoft.com/office/powerpoint/2010/main" val="1628135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A0A7A-D06D-409E-8B83-9FF7713467A5}" type="datetime1">
              <a:rPr lang="en-US" smtClean="0"/>
              <a:t>12/6/2017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3A8A1-60F5-42D0-9B84-1E799E66D4F5}" type="slidenum">
              <a:rPr lang="en-US" smtClean="0"/>
              <a:t>4</a:t>
            </a:fld>
            <a:endParaRPr lang="en-US"/>
          </a:p>
        </p:txBody>
      </p:sp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475202" y="836712"/>
            <a:ext cx="8229600" cy="731838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C00000"/>
                </a:solidFill>
              </a:rPr>
              <a:t>OUR Mission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539552" y="1988840"/>
            <a:ext cx="7776864" cy="129614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457200" indent="-457200" algn="just">
              <a:buFont typeface="Wingdings" charset="2"/>
              <a:buChar char="ü"/>
            </a:pPr>
            <a:r>
              <a:rPr lang="en-US" sz="2600" b="1" i="1" dirty="0">
                <a:solidFill>
                  <a:srgbClr val="0033CC"/>
                </a:solidFill>
              </a:rPr>
              <a:t>To enable </a:t>
            </a:r>
            <a:r>
              <a:rPr lang="en-US" sz="2600" dirty="0">
                <a:solidFill>
                  <a:srgbClr val="0033CC"/>
                </a:solidFill>
              </a:rPr>
              <a:t>first responders to prevent, protect, prepare for, respond to,  and recover from the full spectrum of CBRNE threats,</a:t>
            </a:r>
          </a:p>
        </p:txBody>
      </p:sp>
      <p:sp>
        <p:nvSpPr>
          <p:cNvPr id="8" name="Rectangle 7"/>
          <p:cNvSpPr/>
          <p:nvPr/>
        </p:nvSpPr>
        <p:spPr>
          <a:xfrm>
            <a:off x="611560" y="3356992"/>
            <a:ext cx="7776864" cy="86409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457200" indent="-457200" algn="just">
              <a:buFont typeface="Wingdings" charset="2"/>
              <a:buChar char="ü"/>
            </a:pPr>
            <a:r>
              <a:rPr lang="en-US" sz="2600" b="1" i="1" dirty="0">
                <a:solidFill>
                  <a:srgbClr val="0033CC"/>
                </a:solidFill>
              </a:rPr>
              <a:t>To provide </a:t>
            </a:r>
            <a:r>
              <a:rPr lang="en-US" sz="2600" dirty="0">
                <a:solidFill>
                  <a:srgbClr val="0033CC"/>
                </a:solidFill>
              </a:rPr>
              <a:t>CBRNE environmental protection and remediation solutions, and</a:t>
            </a:r>
          </a:p>
          <a:p>
            <a:pPr algn="just"/>
            <a:endParaRPr lang="en-GB" sz="2600" dirty="0">
              <a:solidFill>
                <a:srgbClr val="0033CC"/>
              </a:solidFill>
              <a:latin typeface="+mn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1560" y="4293096"/>
            <a:ext cx="7776864" cy="86409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457200" indent="-457200" algn="just">
              <a:buFont typeface="Wingdings" charset="2"/>
              <a:buChar char="ü"/>
            </a:pPr>
            <a:r>
              <a:rPr lang="en-US" sz="2600" b="1" i="1" dirty="0">
                <a:solidFill>
                  <a:srgbClr val="0033CC"/>
                </a:solidFill>
              </a:rPr>
              <a:t>To provide </a:t>
            </a:r>
            <a:r>
              <a:rPr lang="en-US" sz="2600" dirty="0">
                <a:solidFill>
                  <a:srgbClr val="0033CC"/>
                </a:solidFill>
              </a:rPr>
              <a:t>a full range of solutions for management of hazardous substances.</a:t>
            </a:r>
            <a:endParaRPr lang="en-GB" sz="2600" dirty="0">
              <a:solidFill>
                <a:srgbClr val="0033CC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55965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-126014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  <a:latin typeface="Calibri" pitchFamily="34" charset="0"/>
              </a:rPr>
              <a:t>Why Live Agents Trg (LAT)?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340768"/>
            <a:ext cx="8496944" cy="4824536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>
                <a:solidFill>
                  <a:srgbClr val="003399"/>
                </a:solidFill>
                <a:latin typeface="Calibri" pitchFamily="34" charset="0"/>
              </a:rPr>
              <a:t>CBRN is more difficult due to: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>
                <a:solidFill>
                  <a:srgbClr val="003399"/>
                </a:solidFill>
                <a:latin typeface="Calibri" pitchFamily="34" charset="0"/>
              </a:rPr>
              <a:t>EOD/IED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>
                <a:solidFill>
                  <a:srgbClr val="003399"/>
                </a:solidFill>
                <a:latin typeface="Calibri" pitchFamily="34" charset="0"/>
              </a:rPr>
              <a:t>Forensics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>
                <a:solidFill>
                  <a:srgbClr val="003399"/>
                </a:solidFill>
                <a:latin typeface="Calibri" pitchFamily="34" charset="0"/>
              </a:rPr>
              <a:t>Mixed compounds</a:t>
            </a:r>
          </a:p>
          <a:p>
            <a:pPr lvl="1">
              <a:buFont typeface="Wingdings" pitchFamily="2" charset="2"/>
              <a:buChar char="Ø"/>
            </a:pPr>
            <a:endParaRPr lang="en-US" dirty="0">
              <a:solidFill>
                <a:srgbClr val="003399"/>
              </a:solidFill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>
                <a:solidFill>
                  <a:srgbClr val="003399"/>
                </a:solidFill>
                <a:latin typeface="Calibri" pitchFamily="34" charset="0"/>
              </a:rPr>
              <a:t>Training &amp; Exercises </a:t>
            </a:r>
          </a:p>
          <a:p>
            <a:pPr>
              <a:buFont typeface="Wingdings" pitchFamily="2" charset="2"/>
              <a:buChar char="Ø"/>
            </a:pPr>
            <a:r>
              <a:rPr lang="en-US" dirty="0">
                <a:solidFill>
                  <a:srgbClr val="003399"/>
                </a:solidFill>
                <a:latin typeface="Calibri" pitchFamily="34" charset="0"/>
              </a:rPr>
              <a:t>Ensure proper control</a:t>
            </a:r>
          </a:p>
          <a:p>
            <a:pPr marL="0" indent="0" algn="ctr">
              <a:buNone/>
            </a:pPr>
            <a:endParaRPr lang="en-GB" sz="28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GB" sz="28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GB" sz="3300" dirty="0">
                <a:solidFill>
                  <a:srgbClr val="FF0000"/>
                </a:solidFill>
              </a:rPr>
              <a:t>How do you know whether personnel are adequately prepared until they actually respond to the situation?</a:t>
            </a:r>
            <a:endParaRPr lang="en-US" sz="3300" dirty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US" dirty="0">
              <a:solidFill>
                <a:schemeClr val="accent6"/>
              </a:solidFill>
              <a:latin typeface="Calibri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3A2514-882D-43AA-B575-68CCB063FC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997716"/>
            <a:ext cx="2352954" cy="3290310"/>
          </a:xfrm>
          <a:prstGeom prst="snip2DiagRect">
            <a:avLst>
              <a:gd name="adj1" fmla="val 15513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84664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3">
            <a:extLst>
              <a:ext uri="{FF2B5EF4-FFF2-40B4-BE49-F238E27FC236}">
                <a16:creationId xmlns:a16="http://schemas.microsoft.com/office/drawing/2014/main" id="{8A061226-D394-4362-8B92-48193CDA3E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042" y="10277"/>
            <a:ext cx="2803916" cy="4199985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A0A7A-D06D-409E-8B83-9FF7713467A5}" type="datetime1">
              <a:rPr lang="en-US" smtClean="0"/>
              <a:t>12/6/2017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3A8A1-60F5-42D0-9B84-1E799E66D4F5}" type="slidenum">
              <a:rPr lang="en-US" smtClean="0"/>
              <a:t>6</a:t>
            </a:fld>
            <a:endParaRPr lang="en-US"/>
          </a:p>
        </p:txBody>
      </p:sp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168087" y="349221"/>
            <a:ext cx="8229600" cy="731838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alibri" pitchFamily="34" charset="0"/>
              </a:rPr>
              <a:t>Benefits</a:t>
            </a:r>
            <a:br>
              <a:rPr lang="en-GB" b="1" dirty="0">
                <a:solidFill>
                  <a:srgbClr val="C00000"/>
                </a:solidFill>
              </a:rPr>
            </a:b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9552" y="1988840"/>
            <a:ext cx="7776864" cy="129614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457200" indent="-457200" algn="just">
              <a:buFont typeface="Wingdings" charset="2"/>
              <a:buChar char="ü"/>
            </a:pPr>
            <a:endParaRPr lang="en-US" sz="2600" dirty="0">
              <a:solidFill>
                <a:srgbClr val="0033CC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1560" y="3356992"/>
            <a:ext cx="7776864" cy="86409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just"/>
            <a:endParaRPr lang="en-GB" sz="2600" dirty="0">
              <a:solidFill>
                <a:srgbClr val="0033CC"/>
              </a:solidFill>
              <a:latin typeface="+mn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1560" y="4293096"/>
            <a:ext cx="7776864" cy="86409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457200" indent="-457200" algn="just">
              <a:buFont typeface="Wingdings" charset="2"/>
              <a:buChar char="ü"/>
            </a:pPr>
            <a:endParaRPr lang="en-GB" sz="2600" dirty="0">
              <a:solidFill>
                <a:srgbClr val="0033CC"/>
              </a:solidFill>
              <a:latin typeface="+mn-lt"/>
            </a:endParaRP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4034CE80-0E5B-464A-840D-71D7BF650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836712"/>
            <a:ext cx="8301608" cy="5760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tx2"/>
                </a:solidFill>
                <a:latin typeface="Calibri" pitchFamily="34" charset="0"/>
              </a:rPr>
              <a:t>1</a:t>
            </a:r>
            <a:r>
              <a:rPr lang="en-US" sz="2400" b="1" dirty="0">
                <a:solidFill>
                  <a:schemeClr val="tx2"/>
                </a:solidFill>
                <a:latin typeface="Calibri" pitchFamily="34" charset="0"/>
              </a:rPr>
              <a:t>) Increases Protection of Personnel and </a:t>
            </a:r>
            <a:r>
              <a:rPr lang="en-US" sz="2400" b="1" dirty="0" err="1">
                <a:solidFill>
                  <a:schemeClr val="tx2"/>
                </a:solidFill>
                <a:latin typeface="Calibri" pitchFamily="34" charset="0"/>
              </a:rPr>
              <a:t>organisation</a:t>
            </a:r>
            <a:endParaRPr lang="en-US" sz="2400" b="1" dirty="0">
              <a:solidFill>
                <a:schemeClr val="tx2"/>
              </a:solidFill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Calibri" pitchFamily="34" charset="0"/>
              </a:rPr>
              <a:t>Provides better understanding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Calibri" pitchFamily="34" charset="0"/>
              </a:rPr>
              <a:t>Build confidence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Calibri" pitchFamily="34" charset="0"/>
              </a:rPr>
              <a:t>Helps to ensure compliance with legislation</a:t>
            </a:r>
          </a:p>
          <a:p>
            <a:pPr>
              <a:buFont typeface="Wingdings" pitchFamily="2" charset="2"/>
              <a:buChar char="Ø"/>
            </a:pPr>
            <a:endParaRPr lang="en-US" sz="2400" dirty="0">
              <a:solidFill>
                <a:schemeClr val="tx2"/>
              </a:solidFill>
              <a:latin typeface="Calibri" pitchFamily="34" charset="0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chemeClr val="tx2"/>
                </a:solidFill>
                <a:latin typeface="Calibri" pitchFamily="34" charset="0"/>
              </a:rPr>
              <a:t>2) Leads to gains in efficiency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Calibri" pitchFamily="34" charset="0"/>
              </a:rPr>
              <a:t>Ensure quicker response times from arrival on scene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Calibri" pitchFamily="34" charset="0"/>
              </a:rPr>
              <a:t>Improves decision making &amp; reduces mistakes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Calibri" pitchFamily="34" charset="0"/>
              </a:rPr>
              <a:t>Allow shorter incident duration</a:t>
            </a:r>
          </a:p>
          <a:p>
            <a:pPr>
              <a:buFont typeface="Wingdings" pitchFamily="2" charset="2"/>
              <a:buChar char="Ø"/>
            </a:pPr>
            <a:endParaRPr lang="en-US" sz="2400" dirty="0">
              <a:solidFill>
                <a:schemeClr val="tx2"/>
              </a:solidFill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Calibri" pitchFamily="34" charset="0"/>
              </a:rPr>
              <a:t>Overall, reduced impact of incidents on communities and economies</a:t>
            </a:r>
          </a:p>
          <a:p>
            <a:pPr marL="0" indent="0" algn="ctr">
              <a:buNone/>
            </a:pPr>
            <a:endParaRPr lang="en-US" sz="2800" dirty="0">
              <a:solidFill>
                <a:schemeClr val="accent6"/>
              </a:solidFill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2000" dirty="0">
              <a:solidFill>
                <a:schemeClr val="accent6"/>
              </a:solidFill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2000" dirty="0">
              <a:solidFill>
                <a:schemeClr val="accent6"/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accent6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114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A0A7A-D06D-409E-8B83-9FF7713467A5}" type="datetime1">
              <a:rPr lang="en-US" smtClean="0"/>
              <a:t>12/6/2017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3A8A1-60F5-42D0-9B84-1E799E66D4F5}" type="slidenum">
              <a:rPr lang="en-US" smtClean="0"/>
              <a:t>7</a:t>
            </a:fld>
            <a:endParaRPr lang="en-US"/>
          </a:p>
        </p:txBody>
      </p:sp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907368" y="905879"/>
            <a:ext cx="8229600" cy="731838"/>
          </a:xfrm>
        </p:spPr>
        <p:txBody>
          <a:bodyPr>
            <a:normAutofit fontScale="90000"/>
          </a:bodyPr>
          <a:lstStyle/>
          <a:p>
            <a:br>
              <a:rPr lang="en-GB" b="1" dirty="0">
                <a:solidFill>
                  <a:srgbClr val="C00000"/>
                </a:solidFill>
              </a:rPr>
            </a:b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9552" y="1988840"/>
            <a:ext cx="7776864" cy="129614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457200" indent="-457200" algn="just">
              <a:buFont typeface="Wingdings" charset="2"/>
              <a:buChar char="ü"/>
            </a:pPr>
            <a:endParaRPr lang="en-US" sz="2600" dirty="0">
              <a:solidFill>
                <a:srgbClr val="0033CC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1560" y="3356992"/>
            <a:ext cx="7776864" cy="86409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just"/>
            <a:endParaRPr lang="en-GB" sz="2600" dirty="0">
              <a:solidFill>
                <a:srgbClr val="0033CC"/>
              </a:solidFill>
              <a:latin typeface="+mn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1560" y="4293096"/>
            <a:ext cx="7776864" cy="86409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457200" indent="-457200" algn="just">
              <a:buFont typeface="Wingdings" charset="2"/>
              <a:buChar char="ü"/>
            </a:pPr>
            <a:endParaRPr lang="en-GB" sz="2600" dirty="0">
              <a:solidFill>
                <a:srgbClr val="0033CC"/>
              </a:solidFill>
              <a:latin typeface="+mn-lt"/>
            </a:endParaRP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4034CE80-0E5B-464A-840D-71D7BF650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88640"/>
            <a:ext cx="8712968" cy="640871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000" dirty="0">
              <a:solidFill>
                <a:schemeClr val="accent6"/>
              </a:solidFill>
              <a:latin typeface="Calibri" pitchFamily="34" charset="0"/>
            </a:endParaRPr>
          </a:p>
          <a:p>
            <a:pPr marL="0" indent="0" algn="ctr">
              <a:buNone/>
            </a:pPr>
            <a:r>
              <a:rPr lang="en-US" sz="2800" dirty="0">
                <a:solidFill>
                  <a:srgbClr val="990000"/>
                </a:solidFill>
                <a:latin typeface="Calibri" pitchFamily="34" charset="0"/>
              </a:rPr>
              <a:t>BUT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990000"/>
                </a:solidFill>
                <a:latin typeface="Calibri" pitchFamily="34" charset="0"/>
              </a:rPr>
              <a:t>Inappropriate Training can have devastating consequences!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990000"/>
                </a:solidFill>
                <a:latin typeface="Calibri" pitchFamily="34" charset="0"/>
              </a:rPr>
              <a:t>If Training is not adequate for the task, the additional confidence can be misplaced and have dramatic consequences</a:t>
            </a:r>
          </a:p>
          <a:p>
            <a:pPr>
              <a:buFont typeface="Wingdings" pitchFamily="2" charset="2"/>
              <a:buChar char="Ø"/>
            </a:pPr>
            <a:endParaRPr lang="en-US" sz="2000" dirty="0">
              <a:solidFill>
                <a:schemeClr val="accent6"/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accent6"/>
              </a:solidFill>
              <a:latin typeface="Calibri" pitchFamily="34" charset="0"/>
            </a:endParaRPr>
          </a:p>
        </p:txBody>
      </p:sp>
      <p:pic>
        <p:nvPicPr>
          <p:cNvPr id="12" name="Picture 4" descr="PCL8-1">
            <a:extLst>
              <a:ext uri="{FF2B5EF4-FFF2-40B4-BE49-F238E27FC236}">
                <a16:creationId xmlns:a16="http://schemas.microsoft.com/office/drawing/2014/main" id="{F156255F-D870-48FD-B90E-C82EA7660D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1708" y="3393555"/>
            <a:ext cx="3966027" cy="26997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98710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A0A7A-D06D-409E-8B83-9FF7713467A5}" type="datetime1">
              <a:rPr lang="en-US" smtClean="0"/>
              <a:t>12/6/2017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3A8A1-60F5-42D0-9B84-1E799E66D4F5}" type="slidenum">
              <a:rPr lang="en-US" smtClean="0"/>
              <a:t>8</a:t>
            </a:fld>
            <a:endParaRPr lang="en-US"/>
          </a:p>
        </p:txBody>
      </p:sp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907368" y="905879"/>
            <a:ext cx="8229600" cy="731838"/>
          </a:xfrm>
        </p:spPr>
        <p:txBody>
          <a:bodyPr>
            <a:normAutofit fontScale="90000"/>
          </a:bodyPr>
          <a:lstStyle/>
          <a:p>
            <a:br>
              <a:rPr lang="en-GB" b="1" dirty="0">
                <a:solidFill>
                  <a:srgbClr val="C00000"/>
                </a:solidFill>
              </a:rPr>
            </a:b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9552" y="1988840"/>
            <a:ext cx="7776864" cy="129614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457200" indent="-457200" algn="just">
              <a:buFont typeface="Wingdings" charset="2"/>
              <a:buChar char="ü"/>
            </a:pPr>
            <a:endParaRPr lang="en-US" sz="2600" dirty="0">
              <a:solidFill>
                <a:srgbClr val="0033CC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1560" y="3356992"/>
            <a:ext cx="7776864" cy="86409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just"/>
            <a:endParaRPr lang="en-GB" sz="2600" dirty="0">
              <a:solidFill>
                <a:srgbClr val="0033CC"/>
              </a:solidFill>
              <a:latin typeface="+mn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1560" y="4293096"/>
            <a:ext cx="7776864" cy="86409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457200" indent="-457200" algn="just">
              <a:buFont typeface="Wingdings" charset="2"/>
              <a:buChar char="ü"/>
            </a:pPr>
            <a:endParaRPr lang="en-GB" sz="2600" dirty="0">
              <a:solidFill>
                <a:srgbClr val="0033CC"/>
              </a:solidFill>
              <a:latin typeface="+mn-lt"/>
            </a:endParaRP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4034CE80-0E5B-464A-840D-71D7BF650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88640"/>
            <a:ext cx="8712968" cy="640871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000" dirty="0">
              <a:solidFill>
                <a:schemeClr val="accent6"/>
              </a:solidFill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2000" dirty="0">
              <a:solidFill>
                <a:schemeClr val="accent6"/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accent6"/>
              </a:solidFill>
              <a:latin typeface="Calibri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612CED2-8281-487F-A273-5140FFDFD054}"/>
              </a:ext>
            </a:extLst>
          </p:cNvPr>
          <p:cNvSpPr/>
          <p:nvPr/>
        </p:nvSpPr>
        <p:spPr>
          <a:xfrm>
            <a:off x="223056" y="1299796"/>
            <a:ext cx="8700256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en-US" sz="2000" dirty="0">
              <a:solidFill>
                <a:schemeClr val="accent1"/>
              </a:solidFill>
              <a:latin typeface="Calibri" pitchFamily="34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accent1"/>
                </a:solidFill>
              </a:rPr>
              <a:t>“</a:t>
            </a:r>
            <a:r>
              <a:rPr lang="en-US" sz="2400" dirty="0">
                <a:solidFill>
                  <a:schemeClr val="tx2"/>
                </a:solidFill>
              </a:rPr>
              <a:t>a little bit of knowledge” can lead to more active failures because Decision Makers think they know enough!</a:t>
            </a:r>
          </a:p>
          <a:p>
            <a:pPr marL="0" indent="0">
              <a:buNone/>
            </a:pPr>
            <a:r>
              <a:rPr lang="en-US" sz="2400" b="1" u="sng" dirty="0">
                <a:solidFill>
                  <a:schemeClr val="tx2"/>
                </a:solidFill>
              </a:rPr>
              <a:t>Simulants training</a:t>
            </a:r>
            <a:r>
              <a:rPr lang="en-US" sz="2400" b="1" dirty="0">
                <a:solidFill>
                  <a:schemeClr val="tx2"/>
                </a:solidFill>
              </a:rPr>
              <a:t> is often not adequate to the task. It can build false confidence and understanding</a:t>
            </a:r>
          </a:p>
          <a:p>
            <a:pPr marL="0" indent="0">
              <a:buNone/>
            </a:pPr>
            <a:endParaRPr lang="en-US" sz="24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400" u="sng" dirty="0">
                <a:solidFill>
                  <a:schemeClr val="tx2"/>
                </a:solidFill>
              </a:rPr>
              <a:t>LAT</a:t>
            </a:r>
            <a:r>
              <a:rPr lang="en-US" sz="2400" dirty="0">
                <a:solidFill>
                  <a:schemeClr val="tx2"/>
                </a:solidFill>
              </a:rPr>
              <a:t> build </a:t>
            </a:r>
            <a:r>
              <a:rPr lang="en-US" sz="2400" u="sng" dirty="0">
                <a:solidFill>
                  <a:schemeClr val="tx2"/>
                </a:solidFill>
              </a:rPr>
              <a:t>REAL</a:t>
            </a:r>
            <a:r>
              <a:rPr lang="en-US" sz="2400" dirty="0">
                <a:solidFill>
                  <a:schemeClr val="tx2"/>
                </a:solidFill>
              </a:rPr>
              <a:t> experience, e.g.: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</a:rPr>
              <a:t>Mustard freezes below 13°C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</a:rPr>
              <a:t>Detection is totally different (reality of the</a:t>
            </a:r>
          </a:p>
          <a:p>
            <a:pPr lvl="1"/>
            <a:r>
              <a:rPr lang="en-US" sz="2000" dirty="0">
                <a:solidFill>
                  <a:schemeClr val="tx2"/>
                </a:solidFill>
              </a:rPr>
              <a:t>    limitations of the detectors with false + and false -)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</a:rPr>
              <a:t>Evaporation and behavior of GB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</a:rPr>
              <a:t>Donning procedures more accurate</a:t>
            </a:r>
          </a:p>
          <a:p>
            <a:pPr lvl="1">
              <a:buFont typeface="Wingdings" pitchFamily="2" charset="2"/>
              <a:buChar char="Ø"/>
            </a:pPr>
            <a:r>
              <a:rPr lang="en-US" sz="2000" dirty="0">
                <a:solidFill>
                  <a:schemeClr val="tx2"/>
                </a:solidFill>
              </a:rPr>
              <a:t>Stress levels 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9DB38284-7FE7-415D-8CF7-C7E814AAC815}"/>
              </a:ext>
            </a:extLst>
          </p:cNvPr>
          <p:cNvSpPr txBox="1">
            <a:spLocks/>
          </p:cNvSpPr>
          <p:nvPr/>
        </p:nvSpPr>
        <p:spPr>
          <a:xfrm>
            <a:off x="1979712" y="188640"/>
            <a:ext cx="6707088" cy="1111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640A0A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6500" dirty="0"/>
              <a:t>Nothing is more dangerous than “a little bit of knowledge</a:t>
            </a:r>
            <a:r>
              <a:rPr lang="en-US" dirty="0"/>
              <a:t>”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13" name="Picture 12" descr="20090203_Czech-66-101-102">
            <a:extLst>
              <a:ext uri="{FF2B5EF4-FFF2-40B4-BE49-F238E27FC236}">
                <a16:creationId xmlns:a16="http://schemas.microsoft.com/office/drawing/2014/main" id="{D816EDF0-9C73-48CA-8140-2A180B5F0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19395" y="2854349"/>
            <a:ext cx="2160509" cy="29695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153294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A0A7A-D06D-409E-8B83-9FF7713467A5}" type="datetime1">
              <a:rPr lang="en-US" smtClean="0"/>
              <a:t>12/6/2017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3A8A1-60F5-42D0-9B84-1E799E66D4F5}" type="slidenum">
              <a:rPr lang="en-US" smtClean="0"/>
              <a:t>9</a:t>
            </a:fld>
            <a:endParaRPr lang="en-US"/>
          </a:p>
        </p:txBody>
      </p:sp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907368" y="905879"/>
            <a:ext cx="8229600" cy="731838"/>
          </a:xfrm>
        </p:spPr>
        <p:txBody>
          <a:bodyPr>
            <a:normAutofit fontScale="90000"/>
          </a:bodyPr>
          <a:lstStyle/>
          <a:p>
            <a:br>
              <a:rPr lang="en-GB" b="1" dirty="0">
                <a:solidFill>
                  <a:srgbClr val="C00000"/>
                </a:solidFill>
              </a:rPr>
            </a:b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9552" y="1988840"/>
            <a:ext cx="7776864" cy="129614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457200" indent="-457200" algn="just">
              <a:buFont typeface="Wingdings" charset="2"/>
              <a:buChar char="ü"/>
            </a:pPr>
            <a:endParaRPr lang="en-US" sz="2600" dirty="0">
              <a:solidFill>
                <a:srgbClr val="0033CC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1560" y="3356992"/>
            <a:ext cx="7776864" cy="86409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just"/>
            <a:endParaRPr lang="en-GB" sz="2600" dirty="0">
              <a:solidFill>
                <a:srgbClr val="0033CC"/>
              </a:solidFill>
              <a:latin typeface="+mn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1560" y="4293096"/>
            <a:ext cx="7776864" cy="86409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457200" indent="-457200" algn="just">
              <a:buFont typeface="Wingdings" charset="2"/>
              <a:buChar char="ü"/>
            </a:pPr>
            <a:endParaRPr lang="en-GB" sz="2600" dirty="0">
              <a:solidFill>
                <a:srgbClr val="0033CC"/>
              </a:solidFill>
              <a:latin typeface="+mn-lt"/>
            </a:endParaRP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4034CE80-0E5B-464A-840D-71D7BF650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88640"/>
            <a:ext cx="8712968" cy="640871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000" dirty="0">
              <a:solidFill>
                <a:schemeClr val="accent6"/>
              </a:solidFill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2000" dirty="0">
              <a:solidFill>
                <a:schemeClr val="accent6"/>
              </a:solidFill>
              <a:latin typeface="Calibri" pitchFamily="34" charset="0"/>
            </a:endParaRPr>
          </a:p>
          <a:p>
            <a:pPr lvl="1">
              <a:buFont typeface="Wingdings" pitchFamily="2" charset="2"/>
              <a:buChar char="Ø"/>
            </a:pPr>
            <a:endParaRPr lang="en-US" sz="2000" dirty="0">
              <a:solidFill>
                <a:schemeClr val="accent6"/>
              </a:solidFill>
              <a:latin typeface="Calibri" pitchFamily="34" charset="0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9DB38284-7FE7-415D-8CF7-C7E814AAC815}"/>
              </a:ext>
            </a:extLst>
          </p:cNvPr>
          <p:cNvSpPr txBox="1">
            <a:spLocks/>
          </p:cNvSpPr>
          <p:nvPr/>
        </p:nvSpPr>
        <p:spPr>
          <a:xfrm>
            <a:off x="1979712" y="188640"/>
            <a:ext cx="6707088" cy="1111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640A0A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CB48ECC-BF88-45B3-B33F-3B2C5BDC5D71}"/>
              </a:ext>
            </a:extLst>
          </p:cNvPr>
          <p:cNvSpPr/>
          <p:nvPr/>
        </p:nvSpPr>
        <p:spPr>
          <a:xfrm>
            <a:off x="0" y="905880"/>
            <a:ext cx="9036496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2400" b="1" dirty="0">
                <a:solidFill>
                  <a:srgbClr val="003399"/>
                </a:solidFill>
              </a:rPr>
              <a:t>Training to perform a high stakes job requires realistic training where the situation most closely matches likely real-World conditions</a:t>
            </a:r>
            <a:r>
              <a:rPr lang="en-GB" sz="2400" dirty="0">
                <a:solidFill>
                  <a:srgbClr val="003399"/>
                </a:solidFill>
              </a:rPr>
              <a:t>.</a:t>
            </a:r>
          </a:p>
          <a:p>
            <a:pPr marL="0" indent="0">
              <a:buNone/>
            </a:pPr>
            <a:endParaRPr lang="en-GB" sz="2400" dirty="0">
              <a:solidFill>
                <a:srgbClr val="003399"/>
              </a:solidFill>
            </a:endParaRPr>
          </a:p>
          <a:p>
            <a:pPr marL="0" indent="0">
              <a:buNone/>
            </a:pPr>
            <a:endParaRPr lang="en-GB" sz="2400" dirty="0">
              <a:solidFill>
                <a:srgbClr val="003399"/>
              </a:solidFill>
            </a:endParaRPr>
          </a:p>
          <a:p>
            <a:pPr marL="0" indent="0">
              <a:buNone/>
            </a:pPr>
            <a:endParaRPr lang="en-GB" sz="2400" dirty="0">
              <a:solidFill>
                <a:srgbClr val="003399"/>
              </a:solidFill>
            </a:endParaRPr>
          </a:p>
          <a:p>
            <a:pPr marL="0" indent="0">
              <a:buNone/>
            </a:pPr>
            <a:endParaRPr lang="en-GB" sz="2400" dirty="0">
              <a:solidFill>
                <a:srgbClr val="003399"/>
              </a:solidFill>
            </a:endParaRPr>
          </a:p>
          <a:p>
            <a:pPr marL="0" indent="0">
              <a:buNone/>
            </a:pPr>
            <a:endParaRPr lang="en-GB" sz="2400" dirty="0">
              <a:solidFill>
                <a:srgbClr val="003399"/>
              </a:solidFill>
            </a:endParaRPr>
          </a:p>
          <a:p>
            <a:pPr marL="0" indent="0">
              <a:buNone/>
            </a:pPr>
            <a:endParaRPr lang="en-US" sz="2400" dirty="0">
              <a:solidFill>
                <a:srgbClr val="003399"/>
              </a:solidFill>
            </a:endParaRPr>
          </a:p>
          <a:p>
            <a:pPr marL="0" indent="0">
              <a:buNone/>
            </a:pPr>
            <a:endParaRPr lang="en-GB" sz="2400" dirty="0">
              <a:solidFill>
                <a:srgbClr val="003399"/>
              </a:solidFill>
            </a:endParaRPr>
          </a:p>
          <a:p>
            <a:pPr marL="0" indent="0">
              <a:buNone/>
            </a:pPr>
            <a:endParaRPr lang="en-GB" sz="2400" dirty="0">
              <a:solidFill>
                <a:srgbClr val="003399"/>
              </a:solidFill>
            </a:endParaRPr>
          </a:p>
          <a:p>
            <a:pPr marL="0" indent="0">
              <a:buNone/>
            </a:pPr>
            <a:endParaRPr lang="en-GB" sz="2400" dirty="0">
              <a:solidFill>
                <a:srgbClr val="003399"/>
              </a:solidFill>
            </a:endParaRPr>
          </a:p>
          <a:p>
            <a:pPr marL="0" indent="0">
              <a:buNone/>
            </a:pPr>
            <a:endParaRPr lang="en-GB" sz="2400" dirty="0">
              <a:solidFill>
                <a:srgbClr val="003399"/>
              </a:solidFill>
            </a:endParaRPr>
          </a:p>
          <a:p>
            <a:pPr marL="0" indent="0">
              <a:buNone/>
            </a:pPr>
            <a:endParaRPr lang="en-US" sz="1400" dirty="0">
              <a:solidFill>
                <a:schemeClr val="accent6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199FFAB-7442-4D3A-89D3-828C6B91A1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" y="2271581"/>
            <a:ext cx="5940968" cy="39606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53197D36-4D2D-4663-B194-99F7F2D660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054" y="2323287"/>
            <a:ext cx="2924812" cy="3874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6636811"/>
      </p:ext>
    </p:extLst>
  </p:cSld>
  <p:clrMapOvr>
    <a:masterClrMapping/>
  </p:clrMapOvr>
</p:sld>
</file>

<file path=ppt/theme/theme1.xml><?xml version="1.0" encoding="utf-8"?>
<a:theme xmlns:a="http://schemas.openxmlformats.org/drawingml/2006/main" name="HZS2">
  <a:themeElements>
    <a:clrScheme name="HZS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HZS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ZS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ZS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ZS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ZS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ZS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ZS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ZS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ZS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ZS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ZS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ZS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ZS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HZS2</Template>
  <TotalTime>22926</TotalTime>
  <Words>509</Words>
  <Application>Microsoft Office PowerPoint</Application>
  <PresentationFormat>On-screen Show (4:3)</PresentationFormat>
  <Paragraphs>120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Wingdings</vt:lpstr>
      <vt:lpstr>HZS2</vt:lpstr>
      <vt:lpstr>Custom Design</vt:lpstr>
      <vt:lpstr>Office Theme</vt:lpstr>
      <vt:lpstr>PowerPoint Presentation</vt:lpstr>
      <vt:lpstr>PowerPoint Presentation</vt:lpstr>
      <vt:lpstr>Chief Executive Officer</vt:lpstr>
      <vt:lpstr>OUR Mission</vt:lpstr>
      <vt:lpstr>Why Live Agents Trg (LAT)?</vt:lpstr>
      <vt:lpstr>Benefits </vt:lpstr>
      <vt:lpstr> </vt:lpstr>
      <vt:lpstr> </vt:lpstr>
      <vt:lpstr> </vt:lpstr>
      <vt:lpstr> </vt:lpstr>
      <vt:lpstr> </vt:lpstr>
      <vt:lpstr>Sampling and Forensic Evidence Collection</vt:lpstr>
      <vt:lpstr>CBRNE and IED Clandestine Laboratories</vt:lpstr>
      <vt:lpstr>PowerPoint Presentation</vt:lpstr>
      <vt:lpstr>Proven Concept: used by the OPCW in Syria HZS Video1.avi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MN CBRN EOD SP&amp;IC Course</dc:title>
  <dc:creator>All Users</dc:creator>
  <cp:lastModifiedBy>mattmann olivier</cp:lastModifiedBy>
  <cp:revision>223</cp:revision>
  <dcterms:created xsi:type="dcterms:W3CDTF">2009-10-29T07:00:26Z</dcterms:created>
  <dcterms:modified xsi:type="dcterms:W3CDTF">2017-12-06T08:04:42Z</dcterms:modified>
</cp:coreProperties>
</file>