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8"/>
  </p:notesMasterIdLst>
  <p:sldIdLst>
    <p:sldId id="256" r:id="rId2"/>
    <p:sldId id="387" r:id="rId3"/>
    <p:sldId id="392" r:id="rId4"/>
    <p:sldId id="393" r:id="rId5"/>
    <p:sldId id="386" r:id="rId6"/>
    <p:sldId id="394" r:id="rId7"/>
    <p:sldId id="396" r:id="rId8"/>
    <p:sldId id="405" r:id="rId9"/>
    <p:sldId id="395" r:id="rId10"/>
    <p:sldId id="398" r:id="rId11"/>
    <p:sldId id="397" r:id="rId12"/>
    <p:sldId id="402" r:id="rId13"/>
    <p:sldId id="404" r:id="rId14"/>
    <p:sldId id="399" r:id="rId15"/>
    <p:sldId id="401" r:id="rId16"/>
    <p:sldId id="400" r:id="rId17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 autoAdjust="0"/>
    <p:restoredTop sz="94628" autoAdjust="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CCC806F-DEBB-4454-99DD-881EB7EE84FB}" type="datetimeFigureOut">
              <a:rPr lang="cs-CZ" altLang="cs-CZ"/>
              <a:pPr>
                <a:defRPr/>
              </a:pPr>
              <a:t>06.12.2017</a:t>
            </a:fld>
            <a:endParaRPr lang="cs-CZ" altLang="cs-CZ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EEBCA3FA-A0FC-4956-BA98-74207BB3852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63335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2147483646 h 1000"/>
              <a:gd name="T6" fmla="*/ 0 w 1000"/>
              <a:gd name="T7" fmla="*/ 2147483646 h 1000"/>
              <a:gd name="T8" fmla="*/ 0 w 1000"/>
              <a:gd name="T9" fmla="*/ 0 h 1000"/>
              <a:gd name="T10" fmla="*/ 2147483646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cs-CZ" altLang="cs-CZ" noProof="0"/>
              <a:t>Klepnutím lze upravit styl předlohy nadpisů.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/>
            </a:lvl1pPr>
          </a:lstStyle>
          <a:p>
            <a:pPr lvl="0"/>
            <a:r>
              <a:rPr lang="cs-CZ" altLang="cs-CZ" noProof="0"/>
              <a:t>Klepnutím lze upravit styl předlohy podnadpisů.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1F0431-F6DC-4310-A29C-DC6BD8D57E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56260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C7800-59F9-4F69-B472-BF26AE7D829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45225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BFF70-5D29-4C6B-890C-9BB5F48449F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58382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74AF8E-3C9D-449B-946F-E9F5D7FC5F8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57264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B9B6F-9595-4915-B0E0-9395431EDC9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11160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83E19-99DF-48FF-9D97-C85716C9B32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86794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11795-1548-496C-AF94-5A4E55314A8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15442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1CCE7-1884-4194-9C61-4E78BF93337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67664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A51D2D-374D-42C7-B39A-9FC9DACF153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89257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256F8-8699-425D-880F-E10B4A91305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71733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D4B31-69F0-4074-9E09-925B08151B5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92098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2147483646 h 1000"/>
              <a:gd name="T6" fmla="*/ 0 w 1000"/>
              <a:gd name="T7" fmla="*/ 2147483646 h 1000"/>
              <a:gd name="T8" fmla="*/ 0 w 1000"/>
              <a:gd name="T9" fmla="*/ 0 h 1000"/>
              <a:gd name="T10" fmla="*/ 2147483646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20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61A668D-9FBA-4711-A290-446D8D87B88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6.emf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99592" y="1556792"/>
            <a:ext cx="7772400" cy="1371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altLang="cs-CZ" sz="3800" b="1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Incident Command System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4221163"/>
            <a:ext cx="7010400" cy="1600200"/>
          </a:xfrm>
        </p:spPr>
        <p:txBody>
          <a:bodyPr/>
          <a:lstStyle/>
          <a:p>
            <a:pPr eaLnBrk="1" hangingPunct="1"/>
            <a:r>
              <a:rPr lang="en-US" altLang="cs-CZ" sz="3400" b="1" dirty="0">
                <a:solidFill>
                  <a:srgbClr val="005A9E"/>
                </a:solidFill>
              </a:rPr>
              <a:t>Fire Rescue Service</a:t>
            </a:r>
          </a:p>
          <a:p>
            <a:pPr eaLnBrk="1" hangingPunct="1"/>
            <a:r>
              <a:rPr lang="en-US" altLang="cs-CZ" sz="3400" b="1" dirty="0">
                <a:solidFill>
                  <a:srgbClr val="005A9E"/>
                </a:solidFill>
              </a:rPr>
              <a:t>Czech Republic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1280377" cy="179252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333375"/>
            <a:ext cx="8001000" cy="431329"/>
          </a:xfrm>
        </p:spPr>
        <p:txBody>
          <a:bodyPr/>
          <a:lstStyle/>
          <a:p>
            <a:pPr algn="ctr" eaLnBrk="1" hangingPunct="1"/>
            <a:r>
              <a:rPr lang="en-GB" altLang="cs-CZ" sz="20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Incident Command System FRS CZ</a:t>
            </a:r>
            <a:endParaRPr lang="en-GB" altLang="cs-CZ" sz="2000" dirty="0">
              <a:solidFill>
                <a:srgbClr val="005A9E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908050"/>
            <a:ext cx="8229600" cy="52181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GB" altLang="cs-CZ" sz="2800" u="sng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Levels</a:t>
            </a:r>
            <a:r>
              <a:rPr lang="cs-CZ" altLang="cs-CZ" sz="2800" u="sng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cs-CZ" sz="2800" u="sng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of the Incident Command System</a:t>
            </a:r>
            <a:r>
              <a:rPr lang="en-GB" altLang="cs-CZ" sz="2800" u="sng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  <a:endParaRPr lang="cs-CZ" altLang="cs-CZ" sz="2800" u="sng" dirty="0">
              <a:solidFill>
                <a:srgbClr val="005A9E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endParaRPr lang="en-GB" altLang="cs-CZ" sz="1200" u="sng" dirty="0">
              <a:solidFill>
                <a:srgbClr val="005A9E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GB" altLang="cs-CZ" sz="28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Tactical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GB" altLang="cs-CZ" sz="28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Coordination by Incident Commander</a:t>
            </a:r>
            <a:endParaRPr lang="cs-CZ" altLang="cs-CZ" sz="2800" dirty="0">
              <a:solidFill>
                <a:srgbClr val="005A9E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GB" altLang="cs-CZ" sz="28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Divided </a:t>
            </a:r>
            <a:r>
              <a:rPr lang="cs-CZ" altLang="cs-CZ" sz="28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 </a:t>
            </a:r>
            <a:r>
              <a:rPr lang="en-GB" altLang="cs-CZ" sz="28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sections</a:t>
            </a:r>
            <a:r>
              <a:rPr lang="cs-CZ" altLang="cs-CZ" sz="28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and </a:t>
            </a:r>
            <a:r>
              <a:rPr lang="en-GB" altLang="cs-CZ" sz="28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sectors</a:t>
            </a:r>
            <a:endParaRPr lang="cs-CZ" altLang="cs-CZ" sz="2800" dirty="0">
              <a:solidFill>
                <a:srgbClr val="005A9E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endParaRPr lang="en-GB" altLang="cs-CZ" sz="1000" dirty="0">
              <a:solidFill>
                <a:srgbClr val="005A9E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GB" altLang="cs-CZ" sz="28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Operational 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GB" altLang="cs-CZ" sz="28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Coordination </a:t>
            </a:r>
            <a:r>
              <a:rPr lang="cs-CZ" altLang="cs-CZ" sz="28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by </a:t>
            </a:r>
            <a:r>
              <a:rPr lang="en-GB" altLang="cs-CZ" sz="28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Emergency Call Centre</a:t>
            </a:r>
            <a:endParaRPr lang="cs-CZ" altLang="cs-CZ" sz="2800" dirty="0">
              <a:solidFill>
                <a:srgbClr val="005A9E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endParaRPr lang="en-GB" altLang="cs-CZ" sz="1000" dirty="0">
              <a:solidFill>
                <a:srgbClr val="005A9E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GB" altLang="cs-CZ" sz="28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Strategical 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GB" altLang="cs-CZ" sz="28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Coordination by Regional Government/Ministry of Interior</a:t>
            </a:r>
            <a:endParaRPr lang="en-GB" altLang="cs-CZ" sz="2800" dirty="0">
              <a:solidFill>
                <a:srgbClr val="005A9E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46" y="44624"/>
            <a:ext cx="616733" cy="86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59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333375"/>
            <a:ext cx="8001000" cy="431329"/>
          </a:xfrm>
        </p:spPr>
        <p:txBody>
          <a:bodyPr/>
          <a:lstStyle/>
          <a:p>
            <a:pPr algn="ctr">
              <a:defRPr/>
            </a:pPr>
            <a:r>
              <a:rPr lang="en-US" altLang="cs-CZ" sz="2000" dirty="0">
                <a:solidFill>
                  <a:srgbClr val="005A9E"/>
                </a:solidFill>
              </a:rPr>
              <a:t>Tactical procedures</a:t>
            </a:r>
            <a:r>
              <a:rPr lang="cs-CZ" altLang="cs-CZ" sz="2000" dirty="0">
                <a:solidFill>
                  <a:srgbClr val="005A9E"/>
                </a:solidFill>
              </a:rPr>
              <a:t> FRS CZ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908050"/>
            <a:ext cx="8229600" cy="52181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GB" altLang="cs-CZ" sz="20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Standard Operation Procedures for: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lang="en-GB" altLang="cs-CZ" sz="2000" dirty="0">
              <a:solidFill>
                <a:srgbClr val="005A9E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GB" dirty="0">
                <a:solidFill>
                  <a:srgbClr val="005A9E"/>
                </a:solidFill>
              </a:rPr>
              <a:t>Determination of the incident commander</a:t>
            </a:r>
            <a:endParaRPr lang="cs-CZ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endParaRPr lang="cs-CZ" sz="1000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GB" dirty="0">
                <a:solidFill>
                  <a:srgbClr val="005A9E"/>
                </a:solidFill>
              </a:rPr>
              <a:t>Priority in Command System</a:t>
            </a:r>
            <a:endParaRPr lang="cs-CZ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endParaRPr lang="cs-CZ" sz="1000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GB" dirty="0">
                <a:solidFill>
                  <a:srgbClr val="005A9E"/>
                </a:solidFill>
              </a:rPr>
              <a:t>Authorization and tasks of the incident commander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46" y="44624"/>
            <a:ext cx="616733" cy="86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294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333375"/>
            <a:ext cx="8001000" cy="431329"/>
          </a:xfrm>
        </p:spPr>
        <p:txBody>
          <a:bodyPr/>
          <a:lstStyle/>
          <a:p>
            <a:pPr algn="ctr">
              <a:defRPr/>
            </a:pPr>
            <a:r>
              <a:rPr lang="en-US" altLang="cs-CZ" sz="2000" dirty="0">
                <a:solidFill>
                  <a:srgbClr val="005A9E"/>
                </a:solidFill>
              </a:rPr>
              <a:t>Tactical procedures</a:t>
            </a:r>
            <a:r>
              <a:rPr lang="cs-CZ" altLang="cs-CZ" sz="2000" dirty="0">
                <a:solidFill>
                  <a:srgbClr val="005A9E"/>
                </a:solidFill>
              </a:rPr>
              <a:t> FRS CZ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908050"/>
            <a:ext cx="8229600" cy="52181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GB" altLang="cs-CZ" sz="20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Standard Operation Procedures: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lang="en-GB" altLang="cs-CZ" sz="2000" dirty="0">
              <a:solidFill>
                <a:srgbClr val="005A9E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GB" altLang="cs-CZ" dirty="0">
                <a:solidFill>
                  <a:srgbClr val="005A9E"/>
                </a:solidFill>
                <a:latin typeface="Arial" panose="020B0604020202020204" pitchFamily="34" charset="0"/>
              </a:rPr>
              <a:t>Methodologic</a:t>
            </a:r>
            <a:r>
              <a:rPr lang="cs-CZ" altLang="cs-CZ" dirty="0">
                <a:solidFill>
                  <a:srgbClr val="005A9E"/>
                </a:solidFill>
                <a:latin typeface="Arial" panose="020B0604020202020204" pitchFamily="34" charset="0"/>
              </a:rPr>
              <a:t>a</a:t>
            </a:r>
            <a:r>
              <a:rPr lang="en-GB" altLang="cs-CZ" dirty="0">
                <a:solidFill>
                  <a:srgbClr val="005A9E"/>
                </a:solidFill>
                <a:latin typeface="Arial" panose="020B0604020202020204" pitchFamily="34" charset="0"/>
              </a:rPr>
              <a:t>l sheets – ta</a:t>
            </a:r>
            <a:r>
              <a:rPr lang="cs-CZ" altLang="cs-CZ" dirty="0">
                <a:solidFill>
                  <a:srgbClr val="005A9E"/>
                </a:solidFill>
                <a:latin typeface="Arial" panose="020B0604020202020204" pitchFamily="34" charset="0"/>
              </a:rPr>
              <a:t>c</a:t>
            </a:r>
            <a:r>
              <a:rPr lang="en-GB" altLang="cs-CZ" dirty="0">
                <a:solidFill>
                  <a:srgbClr val="005A9E"/>
                </a:solidFill>
                <a:latin typeface="Arial" panose="020B0604020202020204" pitchFamily="34" charset="0"/>
              </a:rPr>
              <a:t>tic</a:t>
            </a:r>
            <a:r>
              <a:rPr lang="cs-CZ" altLang="cs-CZ" dirty="0">
                <a:solidFill>
                  <a:srgbClr val="005A9E"/>
                </a:solidFill>
                <a:latin typeface="Arial" panose="020B0604020202020204" pitchFamily="34" charset="0"/>
              </a:rPr>
              <a:t>al</a:t>
            </a:r>
            <a:r>
              <a:rPr lang="en-GB" altLang="cs-CZ" dirty="0">
                <a:solidFill>
                  <a:srgbClr val="005A9E"/>
                </a:solidFill>
                <a:latin typeface="Arial" panose="020B0604020202020204" pitchFamily="34" charset="0"/>
              </a:rPr>
              <a:t> procedures for fire units</a:t>
            </a:r>
            <a:endParaRPr lang="cs-CZ" altLang="cs-CZ" dirty="0">
              <a:solidFill>
                <a:srgbClr val="005A9E"/>
              </a:solidFill>
              <a:latin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GB" altLang="cs-CZ" dirty="0">
                <a:solidFill>
                  <a:srgbClr val="005A9E"/>
                </a:solidFill>
                <a:latin typeface="Arial" panose="020B0604020202020204" pitchFamily="34" charset="0"/>
              </a:rPr>
              <a:t>Decision-making process of the Incident commander at the tactical level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GB" altLang="cs-CZ" dirty="0">
                <a:solidFill>
                  <a:srgbClr val="005A9E"/>
                </a:solidFill>
                <a:latin typeface="Arial" panose="020B0604020202020204" pitchFamily="34" charset="0"/>
              </a:rPr>
              <a:t>Typical activities at the common intervention of the Integrated Rescue System</a:t>
            </a:r>
            <a:endParaRPr lang="cs-CZ" altLang="cs-CZ" dirty="0">
              <a:solidFill>
                <a:srgbClr val="005A9E"/>
              </a:solidFill>
              <a:latin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GB" dirty="0">
                <a:solidFill>
                  <a:srgbClr val="005A9E"/>
                </a:solidFill>
                <a:latin typeface="Arial" panose="020B0604020202020204" pitchFamily="34" charset="0"/>
              </a:rPr>
              <a:t>A mandate and </a:t>
            </a:r>
            <a:r>
              <a:rPr lang="cs-CZ">
                <a:solidFill>
                  <a:srgbClr val="005A9E"/>
                </a:solidFill>
                <a:latin typeface="Arial" panose="020B0604020202020204" pitchFamily="34" charset="0"/>
              </a:rPr>
              <a:t>basic </a:t>
            </a:r>
            <a:r>
              <a:rPr lang="en-GB">
                <a:solidFill>
                  <a:srgbClr val="005A9E"/>
                </a:solidFill>
                <a:latin typeface="Arial" panose="020B0604020202020204" pitchFamily="34" charset="0"/>
              </a:rPr>
              <a:t>priorities for IRS bodies</a:t>
            </a:r>
            <a:endParaRPr lang="en-GB">
              <a:solidFill>
                <a:srgbClr val="005A9E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46" y="44624"/>
            <a:ext cx="616733" cy="86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061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333375"/>
            <a:ext cx="8001000" cy="431329"/>
          </a:xfrm>
        </p:spPr>
        <p:txBody>
          <a:bodyPr/>
          <a:lstStyle/>
          <a:p>
            <a:pPr algn="ctr">
              <a:defRPr/>
            </a:pPr>
            <a:r>
              <a:rPr lang="en-US" altLang="cs-CZ" sz="2000" dirty="0">
                <a:solidFill>
                  <a:srgbClr val="005A9E"/>
                </a:solidFill>
              </a:rPr>
              <a:t>Tactical procedures</a:t>
            </a:r>
            <a:r>
              <a:rPr lang="cs-CZ" altLang="cs-CZ" sz="2000" dirty="0">
                <a:solidFill>
                  <a:srgbClr val="005A9E"/>
                </a:solidFill>
              </a:rPr>
              <a:t> FRS CZ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908050"/>
            <a:ext cx="8229600" cy="52181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endParaRPr lang="en-GB" dirty="0">
              <a:solidFill>
                <a:srgbClr val="005A9E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46" y="44624"/>
            <a:ext cx="616733" cy="863426"/>
          </a:xfrm>
          <a:prstGeom prst="rect">
            <a:avLst/>
          </a:prstGeom>
        </p:spPr>
      </p:pic>
      <p:graphicFrame>
        <p:nvGraphicFramePr>
          <p:cNvPr id="5" name="Object 6">
            <a:extLst>
              <a:ext uri="{FF2B5EF4-FFF2-40B4-BE49-F238E27FC236}">
                <a16:creationId xmlns:a16="http://schemas.microsoft.com/office/drawing/2014/main" id="{984F69C8-D8DB-4A98-8501-89795083AE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3181299"/>
              </p:ext>
            </p:extLst>
          </p:nvPr>
        </p:nvGraphicFramePr>
        <p:xfrm>
          <a:off x="540380" y="908720"/>
          <a:ext cx="3812545" cy="57619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Dokument" r:id="rId4" imgW="5884935" imgH="8896543" progId="Word.Document.8">
                  <p:embed/>
                </p:oleObj>
              </mc:Choice>
              <mc:Fallback>
                <p:oleObj name="Dokument" r:id="rId4" imgW="5884935" imgH="8896543" progId="Word.Document.8">
                  <p:embed/>
                  <p:pic>
                    <p:nvPicPr>
                      <p:cNvPr id="325638" name="Object 6">
                        <a:extLst>
                          <a:ext uri="{FF2B5EF4-FFF2-40B4-BE49-F238E27FC236}">
                            <a16:creationId xmlns:a16="http://schemas.microsoft.com/office/drawing/2014/main" id="{A490088C-672C-44F4-86BC-9FE8F34B37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380" y="908720"/>
                        <a:ext cx="3812545" cy="5761921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">
            <a:extLst>
              <a:ext uri="{FF2B5EF4-FFF2-40B4-BE49-F238E27FC236}">
                <a16:creationId xmlns:a16="http://schemas.microsoft.com/office/drawing/2014/main" id="{BC32EAA3-FC01-4777-BF58-662FB34E14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2966484"/>
              </p:ext>
            </p:extLst>
          </p:nvPr>
        </p:nvGraphicFramePr>
        <p:xfrm>
          <a:off x="4427984" y="908720"/>
          <a:ext cx="4073440" cy="5761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Acrobat Document" r:id="rId6" imgW="5668166" imgH="8019048" progId="AcroExch.Document.7">
                  <p:embed/>
                </p:oleObj>
              </mc:Choice>
              <mc:Fallback>
                <p:oleObj name="Acrobat Document" r:id="rId6" imgW="5668166" imgH="8019048" progId="AcroExch.Document.7">
                  <p:embed/>
                  <p:pic>
                    <p:nvPicPr>
                      <p:cNvPr id="325640" name="Object 8">
                        <a:extLst>
                          <a:ext uri="{FF2B5EF4-FFF2-40B4-BE49-F238E27FC236}">
                            <a16:creationId xmlns:a16="http://schemas.microsoft.com/office/drawing/2014/main" id="{EEAEC8E8-47CA-411D-9B86-C1145CD73BD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984" y="908720"/>
                        <a:ext cx="4073440" cy="57619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528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333375"/>
            <a:ext cx="8001000" cy="431329"/>
          </a:xfrm>
        </p:spPr>
        <p:txBody>
          <a:bodyPr/>
          <a:lstStyle/>
          <a:p>
            <a:pPr algn="ctr">
              <a:defRPr/>
            </a:pPr>
            <a:r>
              <a:rPr lang="en-US" altLang="cs-CZ" sz="2000" dirty="0">
                <a:solidFill>
                  <a:srgbClr val="005A9E"/>
                </a:solidFill>
              </a:rPr>
              <a:t>Tactical procedures</a:t>
            </a:r>
            <a:r>
              <a:rPr lang="cs-CZ" altLang="cs-CZ" sz="2000" dirty="0">
                <a:solidFill>
                  <a:srgbClr val="005A9E"/>
                </a:solidFill>
              </a:rPr>
              <a:t> FRS CZ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908050"/>
            <a:ext cx="8229600" cy="52181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GB" u="sng" dirty="0">
                <a:solidFill>
                  <a:srgbClr val="005A9E"/>
                </a:solidFill>
              </a:rPr>
              <a:t>The commander's staff</a:t>
            </a:r>
            <a:r>
              <a:rPr lang="cs-CZ" u="sng" dirty="0">
                <a:solidFill>
                  <a:srgbClr val="005A9E"/>
                </a:solidFill>
              </a:rPr>
              <a:t>:</a:t>
            </a:r>
          </a:p>
          <a:p>
            <a:pPr marL="0" indent="0">
              <a:buNone/>
              <a:defRPr/>
            </a:pPr>
            <a:r>
              <a:rPr lang="cs-CZ" sz="2000" dirty="0">
                <a:solidFill>
                  <a:srgbClr val="005A9E"/>
                </a:solidFill>
              </a:rPr>
              <a:t>    (</a:t>
            </a:r>
            <a:r>
              <a:rPr lang="en-US" altLang="cs-CZ" sz="2000" dirty="0">
                <a:solidFill>
                  <a:srgbClr val="005A9E"/>
                </a:solidFill>
              </a:rPr>
              <a:t>crisis management </a:t>
            </a:r>
            <a:r>
              <a:rPr lang="en-GB" altLang="cs-CZ" sz="2000" dirty="0">
                <a:solidFill>
                  <a:srgbClr val="005A9E"/>
                </a:solidFill>
              </a:rPr>
              <a:t>structure</a:t>
            </a:r>
            <a:r>
              <a:rPr lang="cs-CZ" altLang="cs-CZ" sz="2000" dirty="0">
                <a:solidFill>
                  <a:srgbClr val="005A9E"/>
                </a:solidFill>
              </a:rPr>
              <a:t> </a:t>
            </a:r>
            <a:r>
              <a:rPr lang="en-US" altLang="cs-CZ" sz="2000" dirty="0">
                <a:solidFill>
                  <a:srgbClr val="005A9E"/>
                </a:solidFill>
              </a:rPr>
              <a:t>of the incident commander</a:t>
            </a:r>
            <a:r>
              <a:rPr lang="cs-CZ" altLang="cs-CZ" sz="2000" dirty="0">
                <a:solidFill>
                  <a:srgbClr val="005A9E"/>
                </a:solidFill>
              </a:rPr>
              <a:t>)</a:t>
            </a:r>
            <a:endParaRPr lang="cs-CZ" sz="2000" u="sng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endParaRPr lang="en-GB" sz="1200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GB" dirty="0">
                <a:solidFill>
                  <a:srgbClr val="005A9E"/>
                </a:solidFill>
              </a:rPr>
              <a:t>Communication</a:t>
            </a:r>
            <a:endParaRPr lang="cs-CZ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GB" dirty="0">
                <a:solidFill>
                  <a:srgbClr val="005A9E"/>
                </a:solidFill>
              </a:rPr>
              <a:t>Logistics support</a:t>
            </a:r>
            <a:endParaRPr lang="cs-CZ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GB" dirty="0">
                <a:solidFill>
                  <a:srgbClr val="005A9E"/>
                </a:solidFill>
              </a:rPr>
              <a:t>Analysis</a:t>
            </a:r>
            <a:endParaRPr lang="cs-CZ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GB" dirty="0">
                <a:solidFill>
                  <a:srgbClr val="005A9E"/>
                </a:solidFill>
              </a:rPr>
              <a:t>Monitoring of forces and resources</a:t>
            </a:r>
            <a:endParaRPr lang="cs-CZ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GB" dirty="0">
                <a:solidFill>
                  <a:srgbClr val="005A9E"/>
                </a:solidFill>
              </a:rPr>
              <a:t>Other specialists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46" y="44624"/>
            <a:ext cx="616733" cy="86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777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333375"/>
            <a:ext cx="8001000" cy="431329"/>
          </a:xfrm>
        </p:spPr>
        <p:txBody>
          <a:bodyPr/>
          <a:lstStyle/>
          <a:p>
            <a:pPr algn="ctr">
              <a:defRPr/>
            </a:pPr>
            <a:r>
              <a:rPr lang="en-US" altLang="cs-CZ" sz="2000" dirty="0">
                <a:solidFill>
                  <a:srgbClr val="005A9E"/>
                </a:solidFill>
              </a:rPr>
              <a:t>Tactical procedures</a:t>
            </a:r>
            <a:r>
              <a:rPr lang="cs-CZ" altLang="cs-CZ" sz="2000" dirty="0">
                <a:solidFill>
                  <a:srgbClr val="005A9E"/>
                </a:solidFill>
              </a:rPr>
              <a:t> FRS CZ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908050"/>
            <a:ext cx="8229600" cy="52181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endParaRPr lang="en-GB" dirty="0">
              <a:solidFill>
                <a:srgbClr val="005A9E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46" y="44624"/>
            <a:ext cx="616733" cy="86342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00"/>
          <a:stretch/>
        </p:blipFill>
        <p:spPr>
          <a:xfrm>
            <a:off x="2009081" y="946568"/>
            <a:ext cx="5148064" cy="514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222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333375"/>
            <a:ext cx="8001000" cy="431329"/>
          </a:xfrm>
        </p:spPr>
        <p:txBody>
          <a:bodyPr/>
          <a:lstStyle/>
          <a:p>
            <a:pPr algn="ctr">
              <a:defRPr/>
            </a:pPr>
            <a:endParaRPr lang="cs-CZ" altLang="cs-CZ" sz="2000" dirty="0">
              <a:solidFill>
                <a:srgbClr val="005A9E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908050"/>
            <a:ext cx="8229600" cy="521811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None/>
            </a:pPr>
            <a:endParaRPr lang="cs-CZ" altLang="cs-CZ" sz="4000" dirty="0">
              <a:solidFill>
                <a:srgbClr val="005A9E"/>
              </a:solidFill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en-US" altLang="cs-CZ" sz="4000" b="1" dirty="0">
                <a:solidFill>
                  <a:srgbClr val="005A9E"/>
                </a:solidFill>
              </a:rPr>
              <a:t>Thank you for your attention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altLang="cs-CZ" sz="4000" b="1" dirty="0">
              <a:solidFill>
                <a:srgbClr val="005A9E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en-US" altLang="cs-CZ" sz="3200" dirty="0">
              <a:solidFill>
                <a:srgbClr val="005A9E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cs-CZ" sz="3200" dirty="0">
                <a:solidFill>
                  <a:srgbClr val="005A9E"/>
                </a:solidFill>
              </a:rPr>
              <a:t>Roman Hlinovský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cs-CZ" sz="3200" dirty="0">
                <a:solidFill>
                  <a:srgbClr val="005A9E"/>
                </a:solidFill>
              </a:rPr>
              <a:t>Fire </a:t>
            </a:r>
            <a:r>
              <a:rPr lang="en-GB" altLang="cs-CZ" sz="3200" dirty="0">
                <a:solidFill>
                  <a:srgbClr val="005A9E"/>
                </a:solidFill>
              </a:rPr>
              <a:t>Brigade of </a:t>
            </a:r>
            <a:r>
              <a:rPr lang="en-US" altLang="cs-CZ" sz="3200">
                <a:solidFill>
                  <a:srgbClr val="005A9E"/>
                </a:solidFill>
              </a:rPr>
              <a:t>Prague</a:t>
            </a:r>
            <a:endParaRPr lang="en-US" altLang="cs-CZ" sz="3200" dirty="0">
              <a:solidFill>
                <a:srgbClr val="005A9E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46" y="44624"/>
            <a:ext cx="616733" cy="86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201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333375"/>
            <a:ext cx="8001000" cy="431329"/>
          </a:xfrm>
        </p:spPr>
        <p:txBody>
          <a:bodyPr/>
          <a:lstStyle/>
          <a:p>
            <a:pPr algn="ctr" eaLnBrk="1" hangingPunct="1"/>
            <a:r>
              <a:rPr lang="en-US" altLang="cs-CZ" sz="2000" dirty="0">
                <a:solidFill>
                  <a:srgbClr val="005A9E"/>
                </a:solidFill>
              </a:rPr>
              <a:t>Incident Command </a:t>
            </a:r>
            <a:r>
              <a:rPr lang="en-GB" altLang="cs-CZ" sz="2000" dirty="0">
                <a:solidFill>
                  <a:srgbClr val="005A9E"/>
                </a:solidFill>
              </a:rPr>
              <a:t>System</a:t>
            </a:r>
            <a:r>
              <a:rPr lang="cs-CZ" altLang="cs-CZ" sz="2000" dirty="0">
                <a:solidFill>
                  <a:srgbClr val="005A9E"/>
                </a:solidFill>
              </a:rPr>
              <a:t> FRS CZ</a:t>
            </a:r>
            <a:endParaRPr lang="en-US" altLang="cs-CZ" sz="2000" dirty="0">
              <a:solidFill>
                <a:srgbClr val="005A9E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908050"/>
            <a:ext cx="8229600" cy="52181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endParaRPr lang="cs-CZ" altLang="cs-CZ" sz="280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altLang="cs-CZ" sz="2800">
                <a:solidFill>
                  <a:srgbClr val="005A9E"/>
                </a:solidFill>
              </a:rPr>
              <a:t>Integrated </a:t>
            </a:r>
            <a:r>
              <a:rPr lang="en-US" altLang="cs-CZ" sz="2800" dirty="0">
                <a:solidFill>
                  <a:srgbClr val="005A9E"/>
                </a:solidFill>
              </a:rPr>
              <a:t>Rescue System</a:t>
            </a:r>
            <a:r>
              <a:rPr lang="cs-CZ" altLang="cs-CZ" sz="2800" dirty="0">
                <a:solidFill>
                  <a:srgbClr val="005A9E"/>
                </a:solidFill>
              </a:rPr>
              <a:t> </a:t>
            </a:r>
            <a:r>
              <a:rPr lang="en-US" altLang="cs-CZ" sz="2800" dirty="0">
                <a:solidFill>
                  <a:srgbClr val="005A9E"/>
                </a:solidFill>
              </a:rPr>
              <a:t>of the Czech Republic</a:t>
            </a:r>
            <a:endParaRPr lang="cs-CZ" altLang="cs-CZ" sz="2800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endParaRPr lang="en-US" altLang="cs-CZ" sz="1000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altLang="cs-CZ" sz="2800" dirty="0">
                <a:solidFill>
                  <a:srgbClr val="005A9E"/>
                </a:solidFill>
              </a:rPr>
              <a:t>Fire Rescue Service of the Czech Republic</a:t>
            </a:r>
            <a:endParaRPr lang="cs-CZ" altLang="cs-CZ" sz="2800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endParaRPr lang="en-US" altLang="cs-CZ" sz="1000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800" dirty="0">
                <a:solidFill>
                  <a:srgbClr val="005A9E"/>
                </a:solidFill>
              </a:rPr>
              <a:t>HAZMAT </a:t>
            </a:r>
            <a:r>
              <a:rPr lang="en-US" altLang="cs-CZ" sz="2800" dirty="0">
                <a:solidFill>
                  <a:srgbClr val="005A9E"/>
                </a:solidFill>
              </a:rPr>
              <a:t>Support points</a:t>
            </a:r>
            <a:r>
              <a:rPr lang="cs-CZ" altLang="cs-CZ" sz="2800" dirty="0">
                <a:solidFill>
                  <a:srgbClr val="005A9E"/>
                </a:solidFill>
              </a:rPr>
              <a:t> FRS CZ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lang="en-US" altLang="cs-CZ" sz="1000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altLang="cs-CZ" sz="2800" dirty="0">
                <a:solidFill>
                  <a:srgbClr val="005A9E"/>
                </a:solidFill>
              </a:rPr>
              <a:t>Tactical procedures</a:t>
            </a:r>
            <a:r>
              <a:rPr lang="cs-CZ" altLang="cs-CZ" sz="2800" dirty="0">
                <a:solidFill>
                  <a:srgbClr val="005A9E"/>
                </a:solidFill>
              </a:rPr>
              <a:t> FRS CZ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46" y="44624"/>
            <a:ext cx="616733" cy="86342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333375"/>
            <a:ext cx="8001000" cy="431329"/>
          </a:xfrm>
        </p:spPr>
        <p:txBody>
          <a:bodyPr/>
          <a:lstStyle/>
          <a:p>
            <a:pPr algn="ctr" eaLnBrk="1" hangingPunct="1"/>
            <a:r>
              <a:rPr lang="en-US" altLang="cs-CZ" sz="20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CZ Integrated Rescue System</a:t>
            </a:r>
            <a:endParaRPr lang="en-US" altLang="cs-CZ" sz="2000" dirty="0">
              <a:solidFill>
                <a:srgbClr val="005A9E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908050"/>
            <a:ext cx="8229600" cy="5218113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cs-CZ" sz="1600" dirty="0">
                <a:solidFill>
                  <a:srgbClr val="005A9E"/>
                </a:solidFill>
              </a:rPr>
              <a:t>IRS CZ is established under the Act No.239/2000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endParaRPr lang="en-US" altLang="cs-CZ" sz="2600" dirty="0">
              <a:solidFill>
                <a:srgbClr val="005A9E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cs-CZ" sz="26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Integrated Rescue System </a:t>
            </a:r>
            <a:r>
              <a:rPr lang="en-US" altLang="cs-CZ" sz="2600" dirty="0">
                <a:solidFill>
                  <a:srgbClr val="005A9E"/>
                </a:solidFill>
              </a:rPr>
              <a:t>is determined for coordination of rescue operations in case, where a situation requires operation of forces and means of several bodies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endParaRPr lang="en-US" altLang="cs-CZ" sz="2600" dirty="0">
              <a:solidFill>
                <a:srgbClr val="005A9E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cs-CZ" sz="2600" u="sng" dirty="0">
                <a:solidFill>
                  <a:srgbClr val="005A9E"/>
                </a:solidFill>
              </a:rPr>
              <a:t>Basic IRS bodies: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cs-CZ" dirty="0">
                <a:solidFill>
                  <a:srgbClr val="005A9E"/>
                </a:solidFill>
              </a:rPr>
              <a:t>Fire Rescue Service of CZ and other fire units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cs-CZ" dirty="0">
                <a:solidFill>
                  <a:srgbClr val="005A9E"/>
                </a:solidFill>
              </a:rPr>
              <a:t>Police of the Czech Republic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cs-CZ" dirty="0">
                <a:solidFill>
                  <a:srgbClr val="005A9E"/>
                </a:solidFill>
              </a:rPr>
              <a:t>Medical Rescue Service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46" y="44624"/>
            <a:ext cx="616733" cy="86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218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333375"/>
            <a:ext cx="8001000" cy="431329"/>
          </a:xfrm>
        </p:spPr>
        <p:txBody>
          <a:bodyPr/>
          <a:lstStyle/>
          <a:p>
            <a:pPr algn="ctr" eaLnBrk="1" hangingPunct="1"/>
            <a:r>
              <a:rPr lang="en-US" altLang="cs-CZ" sz="20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CZ Integrated Rescue System</a:t>
            </a:r>
            <a:endParaRPr lang="en-US" altLang="cs-CZ" sz="2000" dirty="0">
              <a:solidFill>
                <a:srgbClr val="005A9E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908050"/>
            <a:ext cx="8229600" cy="52181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cs-CZ" sz="2700" u="sng" dirty="0">
                <a:solidFill>
                  <a:srgbClr val="005A9E"/>
                </a:solidFill>
              </a:rPr>
              <a:t>Other IRS bodies: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cs-CZ" sz="2700" dirty="0">
                <a:solidFill>
                  <a:srgbClr val="005A9E"/>
                </a:solidFill>
              </a:rPr>
              <a:t>Specified forces and means of Czech army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cs-CZ" sz="2700" dirty="0">
                <a:solidFill>
                  <a:srgbClr val="005A9E"/>
                </a:solidFill>
              </a:rPr>
              <a:t>Other armed security services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cs-CZ" sz="2700" dirty="0">
                <a:solidFill>
                  <a:srgbClr val="005A9E"/>
                </a:solidFill>
              </a:rPr>
              <a:t>Other rescue services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cs-CZ" sz="2700" dirty="0">
                <a:solidFill>
                  <a:srgbClr val="005A9E"/>
                </a:solidFill>
              </a:rPr>
              <a:t>Public health protection authorities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cs-CZ" sz="2700" dirty="0">
                <a:solidFill>
                  <a:srgbClr val="005A9E"/>
                </a:solidFill>
              </a:rPr>
              <a:t>Emergency, stand-by, specialized and other services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cs-CZ" sz="2700" dirty="0">
                <a:solidFill>
                  <a:srgbClr val="005A9E"/>
                </a:solidFill>
              </a:rPr>
              <a:t>Civil Protection establishments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cs-CZ" sz="2700" dirty="0">
                <a:solidFill>
                  <a:srgbClr val="005A9E"/>
                </a:solidFill>
              </a:rPr>
              <a:t>NGOs and civil associations, which can be used for rescue operations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46" y="44624"/>
            <a:ext cx="616733" cy="86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578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endParaRPr lang="en-US" altLang="cs-CZ">
              <a:solidFill>
                <a:schemeClr val="hlink"/>
              </a:solidFill>
            </a:endParaRPr>
          </a:p>
        </p:txBody>
      </p:sp>
      <p:graphicFrame>
        <p:nvGraphicFramePr>
          <p:cNvPr id="8195" name="Object 3"/>
          <p:cNvGraphicFramePr>
            <a:graphicFrameLocks noGrp="1" noChangeAspect="1"/>
          </p:cNvGraphicFramePr>
          <p:nvPr>
            <p:ph idx="4294967295"/>
          </p:nvPr>
        </p:nvGraphicFramePr>
        <p:xfrm>
          <a:off x="0" y="260350"/>
          <a:ext cx="9144000" cy="633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6" name="List" r:id="rId3" imgW="8610487" imgH="5962680" progId="Excel.Sheet.8">
                  <p:embed/>
                </p:oleObj>
              </mc:Choice>
              <mc:Fallback>
                <p:oleObj name="List" r:id="rId3" imgW="8610487" imgH="5962680" progId="Excel.Sheet.8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60350"/>
                        <a:ext cx="9144000" cy="6330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333375"/>
            <a:ext cx="8001000" cy="431329"/>
          </a:xfrm>
        </p:spPr>
        <p:txBody>
          <a:bodyPr/>
          <a:lstStyle/>
          <a:p>
            <a:pPr algn="ctr" eaLnBrk="1" hangingPunct="1"/>
            <a:r>
              <a:rPr lang="en-US" altLang="cs-CZ" sz="20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Fire Rescue Service of the Czech Republic</a:t>
            </a:r>
            <a:endParaRPr lang="en-US" altLang="cs-CZ" sz="2000" dirty="0">
              <a:solidFill>
                <a:srgbClr val="005A9E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908050"/>
            <a:ext cx="8229600" cy="52181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US" altLang="cs-CZ" sz="2000" u="sng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Mission and Task</a:t>
            </a:r>
            <a:r>
              <a:rPr lang="cs-CZ" altLang="cs-CZ" sz="2000" u="sng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 FRS CZ:</a:t>
            </a:r>
            <a:endParaRPr lang="en-US" altLang="cs-CZ" sz="3800" u="sng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endParaRPr lang="en-US" altLang="cs-CZ" sz="2600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altLang="cs-CZ" sz="2600" dirty="0">
                <a:solidFill>
                  <a:srgbClr val="005A9E"/>
                </a:solidFill>
              </a:rPr>
              <a:t>State Fire Supervision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altLang="cs-CZ" sz="2200" dirty="0">
                <a:solidFill>
                  <a:srgbClr val="005A9E"/>
                </a:solidFill>
              </a:rPr>
              <a:t>Activities in the field of fire prevention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endParaRPr lang="en-US" altLang="cs-CZ" sz="800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altLang="cs-CZ" sz="2600" dirty="0">
                <a:solidFill>
                  <a:srgbClr val="005A9E"/>
                </a:solidFill>
              </a:rPr>
              <a:t>Civil Protection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altLang="cs-CZ" sz="2200" dirty="0">
                <a:solidFill>
                  <a:srgbClr val="005A9E"/>
                </a:solidFill>
              </a:rPr>
              <a:t>Area of the emergency survival, evacuation and sheltering </a:t>
            </a:r>
            <a:endParaRPr lang="en-US" altLang="cs-CZ" sz="700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altLang="cs-CZ" sz="2600" dirty="0">
                <a:solidFill>
                  <a:srgbClr val="005A9E"/>
                </a:solidFill>
              </a:rPr>
              <a:t>Crisis Management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altLang="cs-CZ" sz="2200" dirty="0">
                <a:solidFill>
                  <a:srgbClr val="005A9E"/>
                </a:solidFill>
              </a:rPr>
              <a:t>Emergency and Contingency Planning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lang="en-US" altLang="cs-CZ" sz="800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altLang="cs-CZ" sz="2600" dirty="0">
                <a:solidFill>
                  <a:srgbClr val="005A9E"/>
                </a:solidFill>
              </a:rPr>
              <a:t>Fire Rescue Units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altLang="cs-CZ" sz="2200" dirty="0">
                <a:solidFill>
                  <a:srgbClr val="005A9E"/>
                </a:solidFill>
              </a:rPr>
              <a:t>Professional and voluntary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46" y="44624"/>
            <a:ext cx="616733" cy="86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620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4159"/>
            <a:ext cx="9144000" cy="5991225"/>
          </a:xfrm>
          <a:prstGeom prst="rect">
            <a:avLst/>
          </a:prstGeom>
        </p:spPr>
      </p:pic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333375"/>
            <a:ext cx="8001000" cy="431329"/>
          </a:xfrm>
        </p:spPr>
        <p:txBody>
          <a:bodyPr/>
          <a:lstStyle/>
          <a:p>
            <a:pPr algn="ctr" eaLnBrk="1" hangingPunct="1"/>
            <a:r>
              <a:rPr lang="en-US" altLang="cs-CZ" sz="20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Fire Rescue Service of the Czech Republic</a:t>
            </a:r>
            <a:endParaRPr lang="en-US" altLang="cs-CZ" sz="2000" dirty="0">
              <a:solidFill>
                <a:srgbClr val="005A9E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908050"/>
            <a:ext cx="8229600" cy="52181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endParaRPr lang="en-US" altLang="cs-CZ" sz="2200" dirty="0">
              <a:solidFill>
                <a:schemeClr val="hlink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46" y="44624"/>
            <a:ext cx="616733" cy="86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845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BFC756B0-9DA9-4182-B115-9258DC978C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333375"/>
            <a:ext cx="8001000" cy="431329"/>
          </a:xfrm>
        </p:spPr>
        <p:txBody>
          <a:bodyPr/>
          <a:lstStyle/>
          <a:p>
            <a:pPr algn="ctr" eaLnBrk="1" hangingPunct="1"/>
            <a:r>
              <a:rPr lang="en-US" altLang="cs-CZ" sz="20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Fire Rescue Service of the Czech Republic</a:t>
            </a:r>
            <a:endParaRPr lang="en-US" altLang="cs-CZ" sz="2000" dirty="0">
              <a:solidFill>
                <a:srgbClr val="005A9E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46" y="44624"/>
            <a:ext cx="616733" cy="86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67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333375"/>
            <a:ext cx="8001000" cy="431329"/>
          </a:xfrm>
        </p:spPr>
        <p:txBody>
          <a:bodyPr/>
          <a:lstStyle/>
          <a:p>
            <a:pPr algn="ctr" eaLnBrk="1" hangingPunct="1"/>
            <a:r>
              <a:rPr lang="cs-CZ" altLang="cs-CZ" sz="20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HAZMAT </a:t>
            </a:r>
            <a:r>
              <a:rPr lang="en-US" altLang="cs-CZ" sz="2000" dirty="0">
                <a:solidFill>
                  <a:srgbClr val="005A9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Support points FRS CZ</a:t>
            </a:r>
            <a:endParaRPr lang="en-US" altLang="cs-CZ" sz="2000" dirty="0">
              <a:solidFill>
                <a:srgbClr val="005A9E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908050"/>
            <a:ext cx="8229600" cy="52181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005A9E"/>
                </a:solidFill>
              </a:rPr>
              <a:t>For solving CBRN issues, has the FRS CZ rules and selected fire units with special training and equipment - support points</a:t>
            </a:r>
            <a:endParaRPr lang="cs-CZ" sz="2400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005A9E"/>
                </a:solidFill>
              </a:rPr>
              <a:t>In the Czech Rep. are </a:t>
            </a:r>
            <a:r>
              <a:rPr lang="cs-CZ" sz="2400" dirty="0">
                <a:solidFill>
                  <a:srgbClr val="005A9E"/>
                </a:solidFill>
              </a:rPr>
              <a:t>12 </a:t>
            </a:r>
            <a:r>
              <a:rPr lang="en-US" sz="2400" dirty="0">
                <a:solidFill>
                  <a:srgbClr val="005A9E"/>
                </a:solidFill>
              </a:rPr>
              <a:t>support points</a:t>
            </a:r>
            <a:r>
              <a:rPr lang="cs-CZ" sz="2400" dirty="0">
                <a:solidFill>
                  <a:srgbClr val="005A9E"/>
                </a:solidFill>
              </a:rPr>
              <a:t> </a:t>
            </a:r>
            <a:r>
              <a:rPr lang="en-US" sz="2400" dirty="0">
                <a:solidFill>
                  <a:srgbClr val="005A9E"/>
                </a:solidFill>
              </a:rPr>
              <a:t>&amp;</a:t>
            </a:r>
            <a:r>
              <a:rPr lang="cs-CZ" sz="2400" dirty="0">
                <a:solidFill>
                  <a:srgbClr val="005A9E"/>
                </a:solidFill>
              </a:rPr>
              <a:t> 4 </a:t>
            </a:r>
            <a:r>
              <a:rPr lang="en-US" sz="2400" dirty="0">
                <a:solidFill>
                  <a:srgbClr val="005A9E"/>
                </a:solidFill>
              </a:rPr>
              <a:t>special laboratories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lang="cs-CZ" altLang="cs-CZ" sz="2400" u="sng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altLang="cs-CZ" sz="2400" u="sng" dirty="0">
                <a:solidFill>
                  <a:srgbClr val="005A9E"/>
                </a:solidFill>
              </a:rPr>
              <a:t>Tasks</a:t>
            </a:r>
            <a:r>
              <a:rPr lang="cs-CZ" altLang="cs-CZ" sz="2400" u="sng" dirty="0">
                <a:solidFill>
                  <a:srgbClr val="005A9E"/>
                </a:solidFill>
              </a:rPr>
              <a:t>:</a:t>
            </a:r>
            <a:endParaRPr lang="en-US" altLang="cs-CZ" sz="2400" u="sng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005A9E"/>
                </a:solidFill>
              </a:rPr>
              <a:t>Liquidation of the dangerous substances</a:t>
            </a:r>
            <a:endParaRPr lang="cs-CZ" sz="2400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005A9E"/>
                </a:solidFill>
              </a:rPr>
              <a:t>Extended detection of the hazardous substances</a:t>
            </a:r>
            <a:endParaRPr lang="cs-CZ" sz="2400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005A9E"/>
                </a:solidFill>
              </a:rPr>
              <a:t>Decontamination of the fire fighting equipment and population</a:t>
            </a:r>
            <a:endParaRPr lang="cs-CZ" sz="2400" dirty="0">
              <a:solidFill>
                <a:srgbClr val="005A9E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005A9E"/>
                </a:solidFill>
              </a:rPr>
              <a:t>Oil accidents</a:t>
            </a:r>
            <a:endParaRPr lang="en-US" altLang="cs-CZ" sz="2400" dirty="0">
              <a:solidFill>
                <a:srgbClr val="005A9E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46" y="44624"/>
            <a:ext cx="616733" cy="86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887370"/>
      </p:ext>
    </p:extLst>
  </p:cSld>
  <p:clrMapOvr>
    <a:masterClrMapping/>
  </p:clrMapOvr>
</p:sld>
</file>

<file path=ppt/theme/theme1.xml><?xml version="1.0" encoding="utf-8"?>
<a:theme xmlns:a="http://schemas.openxmlformats.org/drawingml/2006/main" name="Profil">
  <a:themeElements>
    <a:clrScheme name="Profil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fil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2508</TotalTime>
  <Words>429</Words>
  <Application>Microsoft Office PowerPoint</Application>
  <PresentationFormat>Předvádění na obrazovce (4:3)</PresentationFormat>
  <Paragraphs>98</Paragraphs>
  <Slides>16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3</vt:i4>
      </vt:variant>
      <vt:variant>
        <vt:lpstr>Nadpisy snímků</vt:lpstr>
      </vt:variant>
      <vt:variant>
        <vt:i4>16</vt:i4>
      </vt:variant>
    </vt:vector>
  </HeadingPairs>
  <TitlesOfParts>
    <vt:vector size="24" baseType="lpstr">
      <vt:lpstr>Arial</vt:lpstr>
      <vt:lpstr>Calibri</vt:lpstr>
      <vt:lpstr>Verdana</vt:lpstr>
      <vt:lpstr>Wingdings</vt:lpstr>
      <vt:lpstr>Profil</vt:lpstr>
      <vt:lpstr>List</vt:lpstr>
      <vt:lpstr>Dokument</vt:lpstr>
      <vt:lpstr>Acrobat Document</vt:lpstr>
      <vt:lpstr>Incident Command System</vt:lpstr>
      <vt:lpstr>Incident Command System FRS CZ</vt:lpstr>
      <vt:lpstr>CZ Integrated Rescue System</vt:lpstr>
      <vt:lpstr>CZ Integrated Rescue System</vt:lpstr>
      <vt:lpstr>Prezentace aplikace PowerPoint</vt:lpstr>
      <vt:lpstr>Fire Rescue Service of the Czech Republic</vt:lpstr>
      <vt:lpstr>Fire Rescue Service of the Czech Republic</vt:lpstr>
      <vt:lpstr>Fire Rescue Service of the Czech Republic</vt:lpstr>
      <vt:lpstr>HAZMAT Support points FRS CZ</vt:lpstr>
      <vt:lpstr>Incident Command System FRS CZ</vt:lpstr>
      <vt:lpstr>Tactical procedures FRS CZ</vt:lpstr>
      <vt:lpstr>Tactical procedures FRS CZ</vt:lpstr>
      <vt:lpstr>Tactical procedures FRS CZ</vt:lpstr>
      <vt:lpstr>Tactical procedures FRS CZ</vt:lpstr>
      <vt:lpstr>Tactical procedures FRS CZ</vt:lpstr>
      <vt:lpstr>Prezentace aplikace PowerPoint</vt:lpstr>
    </vt:vector>
  </TitlesOfParts>
  <Company>HZSLK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Zabezpečení tunelových komplexů v Praze</dc:title>
  <dc:creator>Roman Hlinovský</dc:creator>
  <cp:lastModifiedBy>Roman Hlinovský</cp:lastModifiedBy>
  <cp:revision>232</cp:revision>
  <cp:lastPrinted>2017-11-23T12:07:10Z</cp:lastPrinted>
  <dcterms:created xsi:type="dcterms:W3CDTF">2016-08-14T12:43:29Z</dcterms:created>
  <dcterms:modified xsi:type="dcterms:W3CDTF">2017-12-06T08:39:30Z</dcterms:modified>
</cp:coreProperties>
</file>