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6" r:id="rId6"/>
    <p:sldId id="260" r:id="rId7"/>
    <p:sldId id="267" r:id="rId8"/>
    <p:sldId id="262" r:id="rId9"/>
    <p:sldId id="261" r:id="rId10"/>
    <p:sldId id="263" r:id="rId11"/>
    <p:sldId id="268" r:id="rId12"/>
    <p:sldId id="269" r:id="rId13"/>
    <p:sldId id="270" r:id="rId14"/>
    <p:sldId id="271" r:id="rId15"/>
    <p:sldId id="272" r:id="rId16"/>
    <p:sldId id="273" r:id="rId17"/>
    <p:sldId id="274" r:id="rId18"/>
    <p:sldId id="264" r:id="rId19"/>
    <p:sldId id="265" r:id="rId20"/>
    <p:sldId id="275"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66" d="100"/>
          <a:sy n="66" d="100"/>
        </p:scale>
        <p:origin x="-186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C84EB8CC-894D-C347-9CCD-B90B31FFAFFC}" type="datetimeFigureOut">
              <a:rPr lang="en-US" smtClean="0"/>
              <a:t>03/12/17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500E-E9CE-DB40-8A9C-1F5AB0B54C3B}" type="slidenum">
              <a:rPr lang="en-US" smtClean="0"/>
              <a:t>‹#›</a:t>
            </a:fld>
            <a:endParaRPr lang="en-US"/>
          </a:p>
        </p:txBody>
      </p:sp>
    </p:spTree>
    <p:extLst>
      <p:ext uri="{BB962C8B-B14F-4D97-AF65-F5344CB8AC3E}">
        <p14:creationId xmlns:p14="http://schemas.microsoft.com/office/powerpoint/2010/main" val="1957717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C84EB8CC-894D-C347-9CCD-B90B31FFAFFC}" type="datetimeFigureOut">
              <a:rPr lang="en-US" smtClean="0"/>
              <a:t>03/12/17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500E-E9CE-DB40-8A9C-1F5AB0B54C3B}" type="slidenum">
              <a:rPr lang="en-US" smtClean="0"/>
              <a:t>‹#›</a:t>
            </a:fld>
            <a:endParaRPr lang="en-US"/>
          </a:p>
        </p:txBody>
      </p:sp>
    </p:spTree>
    <p:extLst>
      <p:ext uri="{BB962C8B-B14F-4D97-AF65-F5344CB8AC3E}">
        <p14:creationId xmlns:p14="http://schemas.microsoft.com/office/powerpoint/2010/main" val="2251627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C84EB8CC-894D-C347-9CCD-B90B31FFAFFC}" type="datetimeFigureOut">
              <a:rPr lang="en-US" smtClean="0"/>
              <a:t>03/12/17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500E-E9CE-DB40-8A9C-1F5AB0B54C3B}" type="slidenum">
              <a:rPr lang="en-US" smtClean="0"/>
              <a:t>‹#›</a:t>
            </a:fld>
            <a:endParaRPr lang="en-US"/>
          </a:p>
        </p:txBody>
      </p:sp>
    </p:spTree>
    <p:extLst>
      <p:ext uri="{BB962C8B-B14F-4D97-AF65-F5344CB8AC3E}">
        <p14:creationId xmlns:p14="http://schemas.microsoft.com/office/powerpoint/2010/main" val="1046591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C84EB8CC-894D-C347-9CCD-B90B31FFAFFC}" type="datetimeFigureOut">
              <a:rPr lang="en-US" smtClean="0"/>
              <a:t>03/12/17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500E-E9CE-DB40-8A9C-1F5AB0B54C3B}" type="slidenum">
              <a:rPr lang="en-US" smtClean="0"/>
              <a:t>‹#›</a:t>
            </a:fld>
            <a:endParaRPr lang="en-US"/>
          </a:p>
        </p:txBody>
      </p:sp>
    </p:spTree>
    <p:extLst>
      <p:ext uri="{BB962C8B-B14F-4D97-AF65-F5344CB8AC3E}">
        <p14:creationId xmlns:p14="http://schemas.microsoft.com/office/powerpoint/2010/main" val="1538916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C84EB8CC-894D-C347-9CCD-B90B31FFAFFC}" type="datetimeFigureOut">
              <a:rPr lang="en-US" smtClean="0"/>
              <a:t>03/12/17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AA500E-E9CE-DB40-8A9C-1F5AB0B54C3B}" type="slidenum">
              <a:rPr lang="en-US" smtClean="0"/>
              <a:t>‹#›</a:t>
            </a:fld>
            <a:endParaRPr lang="en-US"/>
          </a:p>
        </p:txBody>
      </p:sp>
    </p:spTree>
    <p:extLst>
      <p:ext uri="{BB962C8B-B14F-4D97-AF65-F5344CB8AC3E}">
        <p14:creationId xmlns:p14="http://schemas.microsoft.com/office/powerpoint/2010/main" val="2456759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C84EB8CC-894D-C347-9CCD-B90B31FFAFFC}" type="datetimeFigureOut">
              <a:rPr lang="en-US" smtClean="0"/>
              <a:t>03/12/17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A500E-E9CE-DB40-8A9C-1F5AB0B54C3B}" type="slidenum">
              <a:rPr lang="en-US" smtClean="0"/>
              <a:t>‹#›</a:t>
            </a:fld>
            <a:endParaRPr lang="en-US"/>
          </a:p>
        </p:txBody>
      </p:sp>
    </p:spTree>
    <p:extLst>
      <p:ext uri="{BB962C8B-B14F-4D97-AF65-F5344CB8AC3E}">
        <p14:creationId xmlns:p14="http://schemas.microsoft.com/office/powerpoint/2010/main" val="623056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C84EB8CC-894D-C347-9CCD-B90B31FFAFFC}" type="datetimeFigureOut">
              <a:rPr lang="en-US" smtClean="0"/>
              <a:t>03/12/17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AA500E-E9CE-DB40-8A9C-1F5AB0B54C3B}" type="slidenum">
              <a:rPr lang="en-US" smtClean="0"/>
              <a:t>‹#›</a:t>
            </a:fld>
            <a:endParaRPr lang="en-US"/>
          </a:p>
        </p:txBody>
      </p:sp>
    </p:spTree>
    <p:extLst>
      <p:ext uri="{BB962C8B-B14F-4D97-AF65-F5344CB8AC3E}">
        <p14:creationId xmlns:p14="http://schemas.microsoft.com/office/powerpoint/2010/main" val="1409035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C84EB8CC-894D-C347-9CCD-B90B31FFAFFC}" type="datetimeFigureOut">
              <a:rPr lang="en-US" smtClean="0"/>
              <a:t>03/12/17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AA500E-E9CE-DB40-8A9C-1F5AB0B54C3B}" type="slidenum">
              <a:rPr lang="en-US" smtClean="0"/>
              <a:t>‹#›</a:t>
            </a:fld>
            <a:endParaRPr lang="en-US"/>
          </a:p>
        </p:txBody>
      </p:sp>
    </p:spTree>
    <p:extLst>
      <p:ext uri="{BB962C8B-B14F-4D97-AF65-F5344CB8AC3E}">
        <p14:creationId xmlns:p14="http://schemas.microsoft.com/office/powerpoint/2010/main" val="265854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4EB8CC-894D-C347-9CCD-B90B31FFAFFC}" type="datetimeFigureOut">
              <a:rPr lang="en-US" smtClean="0"/>
              <a:t>03/12/17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AA500E-E9CE-DB40-8A9C-1F5AB0B54C3B}" type="slidenum">
              <a:rPr lang="en-US" smtClean="0"/>
              <a:t>‹#›</a:t>
            </a:fld>
            <a:endParaRPr lang="en-US"/>
          </a:p>
        </p:txBody>
      </p:sp>
    </p:spTree>
    <p:extLst>
      <p:ext uri="{BB962C8B-B14F-4D97-AF65-F5344CB8AC3E}">
        <p14:creationId xmlns:p14="http://schemas.microsoft.com/office/powerpoint/2010/main" val="506252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C84EB8CC-894D-C347-9CCD-B90B31FFAFFC}" type="datetimeFigureOut">
              <a:rPr lang="en-US" smtClean="0"/>
              <a:t>03/12/17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A500E-E9CE-DB40-8A9C-1F5AB0B54C3B}" type="slidenum">
              <a:rPr lang="en-US" smtClean="0"/>
              <a:t>‹#›</a:t>
            </a:fld>
            <a:endParaRPr lang="en-US"/>
          </a:p>
        </p:txBody>
      </p:sp>
    </p:spTree>
    <p:extLst>
      <p:ext uri="{BB962C8B-B14F-4D97-AF65-F5344CB8AC3E}">
        <p14:creationId xmlns:p14="http://schemas.microsoft.com/office/powerpoint/2010/main" val="1792647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C84EB8CC-894D-C347-9CCD-B90B31FFAFFC}" type="datetimeFigureOut">
              <a:rPr lang="en-US" smtClean="0"/>
              <a:t>03/12/17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AA500E-E9CE-DB40-8A9C-1F5AB0B54C3B}" type="slidenum">
              <a:rPr lang="en-US" smtClean="0"/>
              <a:t>‹#›</a:t>
            </a:fld>
            <a:endParaRPr lang="en-US"/>
          </a:p>
        </p:txBody>
      </p:sp>
    </p:spTree>
    <p:extLst>
      <p:ext uri="{BB962C8B-B14F-4D97-AF65-F5344CB8AC3E}">
        <p14:creationId xmlns:p14="http://schemas.microsoft.com/office/powerpoint/2010/main" val="211728568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gs>
            <a:gs pos="100000">
              <a:srgbClr val="FFFFF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4EB8CC-894D-C347-9CCD-B90B31FFAFFC}" type="datetimeFigureOut">
              <a:rPr lang="en-US" smtClean="0"/>
              <a:t>03/12/17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AA500E-E9CE-DB40-8A9C-1F5AB0B54C3B}" type="slidenum">
              <a:rPr lang="en-US" smtClean="0"/>
              <a:t>‹#›</a:t>
            </a:fld>
            <a:endParaRPr lang="en-US"/>
          </a:p>
        </p:txBody>
      </p:sp>
    </p:spTree>
    <p:extLst>
      <p:ext uri="{BB962C8B-B14F-4D97-AF65-F5344CB8AC3E}">
        <p14:creationId xmlns:p14="http://schemas.microsoft.com/office/powerpoint/2010/main" val="416983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95412"/>
            <a:ext cx="7772400" cy="1470025"/>
          </a:xfrm>
        </p:spPr>
        <p:txBody>
          <a:bodyPr/>
          <a:lstStyle/>
          <a:p>
            <a:r>
              <a:rPr lang="en-US" b="1" dirty="0" smtClean="0"/>
              <a:t>EDUCATION ACTIVITIES IN NUCLEAR SECURITY</a:t>
            </a:r>
            <a:endParaRPr lang="en-US" b="1" dirty="0"/>
          </a:p>
        </p:txBody>
      </p:sp>
      <p:sp>
        <p:nvSpPr>
          <p:cNvPr id="3" name="Subtitle 2"/>
          <p:cNvSpPr>
            <a:spLocks noGrp="1"/>
          </p:cNvSpPr>
          <p:nvPr>
            <p:ph type="subTitle" idx="1"/>
          </p:nvPr>
        </p:nvSpPr>
        <p:spPr>
          <a:xfrm>
            <a:off x="976923" y="3690815"/>
            <a:ext cx="7326923" cy="2502877"/>
          </a:xfrm>
        </p:spPr>
        <p:txBody>
          <a:bodyPr>
            <a:normAutofit fontScale="92500" lnSpcReduction="10000"/>
          </a:bodyPr>
          <a:lstStyle/>
          <a:p>
            <a:r>
              <a:rPr lang="en-US" b="1" dirty="0" smtClean="0">
                <a:solidFill>
                  <a:schemeClr val="tx1"/>
                </a:solidFill>
              </a:rPr>
              <a:t>ASST. PROF. DR. ŞEBNEM UDUM</a:t>
            </a:r>
          </a:p>
          <a:p>
            <a:r>
              <a:rPr lang="en-US" b="1" dirty="0" smtClean="0">
                <a:solidFill>
                  <a:schemeClr val="tx1"/>
                </a:solidFill>
              </a:rPr>
              <a:t>HACETTEPE UNIVERSITY</a:t>
            </a:r>
          </a:p>
          <a:p>
            <a:endParaRPr lang="en-US" dirty="0">
              <a:solidFill>
                <a:schemeClr val="tx1"/>
              </a:solidFill>
            </a:endParaRPr>
          </a:p>
          <a:p>
            <a:r>
              <a:rPr lang="en-US" dirty="0" smtClean="0">
                <a:solidFill>
                  <a:schemeClr val="tx1"/>
                </a:solidFill>
              </a:rPr>
              <a:t>CBRN CONGRESS, DECEMBER 6, 2017, ANKARA</a:t>
            </a:r>
            <a:endParaRPr lang="en-US" dirty="0">
              <a:solidFill>
                <a:schemeClr val="tx1"/>
              </a:solidFill>
            </a:endParaRPr>
          </a:p>
        </p:txBody>
      </p:sp>
    </p:spTree>
    <p:extLst>
      <p:ext uri="{BB962C8B-B14F-4D97-AF65-F5344CB8AC3E}">
        <p14:creationId xmlns:p14="http://schemas.microsoft.com/office/powerpoint/2010/main" val="1191682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Nuclear Security Education Activities </a:t>
            </a:r>
            <a:endParaRPr lang="en-US" dirty="0"/>
          </a:p>
        </p:txBody>
      </p:sp>
      <p:sp>
        <p:nvSpPr>
          <p:cNvPr id="3" name="Content Placeholder 2"/>
          <p:cNvSpPr>
            <a:spLocks noGrp="1"/>
          </p:cNvSpPr>
          <p:nvPr>
            <p:ph idx="1"/>
          </p:nvPr>
        </p:nvSpPr>
        <p:spPr>
          <a:xfrm>
            <a:off x="457200" y="1417638"/>
            <a:ext cx="8229600" cy="5209695"/>
          </a:xfrm>
        </p:spPr>
        <p:txBody>
          <a:bodyPr>
            <a:normAutofit lnSpcReduction="10000"/>
          </a:bodyPr>
          <a:lstStyle/>
          <a:p>
            <a:r>
              <a:rPr lang="en-US" dirty="0" smtClean="0"/>
              <a:t>INSEN member institutions from 61 countries:</a:t>
            </a:r>
          </a:p>
          <a:p>
            <a:pPr marL="0" indent="0">
              <a:buNone/>
            </a:pPr>
            <a:r>
              <a:rPr lang="en-US" dirty="0">
                <a:solidFill>
                  <a:srgbClr val="363636"/>
                </a:solidFill>
              </a:rPr>
              <a:t>United States of America(20</a:t>
            </a:r>
            <a:r>
              <a:rPr lang="en-US" dirty="0" smtClean="0">
                <a:solidFill>
                  <a:srgbClr val="363636"/>
                </a:solidFill>
              </a:rPr>
              <a:t>)</a:t>
            </a:r>
            <a:r>
              <a:rPr lang="en-US" sz="3600" b="1" dirty="0" smtClean="0">
                <a:solidFill>
                  <a:srgbClr val="494949"/>
                </a:solidFill>
              </a:rPr>
              <a:t> </a:t>
            </a:r>
            <a:r>
              <a:rPr lang="en-US" dirty="0" smtClean="0">
                <a:solidFill>
                  <a:srgbClr val="363636"/>
                </a:solidFill>
              </a:rPr>
              <a:t>Egypt</a:t>
            </a:r>
            <a:r>
              <a:rPr lang="en-US" dirty="0">
                <a:solidFill>
                  <a:srgbClr val="363636"/>
                </a:solidFill>
              </a:rPr>
              <a:t>(9) Morocco(9) India(7) Russian </a:t>
            </a:r>
            <a:r>
              <a:rPr lang="en-US" dirty="0" smtClean="0">
                <a:solidFill>
                  <a:srgbClr val="363636"/>
                </a:solidFill>
              </a:rPr>
              <a:t>Federation</a:t>
            </a:r>
            <a:r>
              <a:rPr lang="en-US" dirty="0">
                <a:solidFill>
                  <a:srgbClr val="363636"/>
                </a:solidFill>
              </a:rPr>
              <a:t>(7) South Africa(6</a:t>
            </a:r>
            <a:r>
              <a:rPr lang="en-US" dirty="0" smtClean="0">
                <a:solidFill>
                  <a:srgbClr val="363636"/>
                </a:solidFill>
              </a:rPr>
              <a:t>)</a:t>
            </a:r>
            <a:r>
              <a:rPr lang="en-US" sz="3600" b="1" dirty="0" smtClean="0">
                <a:solidFill>
                  <a:srgbClr val="494949"/>
                </a:solidFill>
              </a:rPr>
              <a:t> </a:t>
            </a:r>
            <a:r>
              <a:rPr lang="en-US" dirty="0" smtClean="0">
                <a:solidFill>
                  <a:srgbClr val="363636"/>
                </a:solidFill>
              </a:rPr>
              <a:t>Pakistan</a:t>
            </a:r>
            <a:r>
              <a:rPr lang="en-US" dirty="0">
                <a:solidFill>
                  <a:srgbClr val="363636"/>
                </a:solidFill>
              </a:rPr>
              <a:t>(5) Ukraine(5) Jordan(5) United Kingdom(4) Turkey(4) Nigeria(4) Saudi Arabia(3) Sweden(3) Korea, Republic of(3) Ghana(3) China(3) Brazil(3) Bulgaria(2) Austria(2) France(2) Bangladesh(2) Germany(2) Greece(2) Netherlands(2) Malaysia(2) Japan(2) Kazakhstan(2) Indonesia(2) United Arab Emirates(2</a:t>
            </a:r>
            <a:r>
              <a:rPr lang="en-US" dirty="0" smtClean="0">
                <a:solidFill>
                  <a:srgbClr val="363636"/>
                </a:solidFill>
              </a:rPr>
              <a:t>)</a:t>
            </a:r>
            <a:endParaRPr lang="en-US" dirty="0"/>
          </a:p>
        </p:txBody>
      </p:sp>
    </p:spTree>
    <p:extLst>
      <p:ext uri="{BB962C8B-B14F-4D97-AF65-F5344CB8AC3E}">
        <p14:creationId xmlns:p14="http://schemas.microsoft.com/office/powerpoint/2010/main" val="3215868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04142"/>
            <a:ext cx="8229600" cy="4987449"/>
          </a:xfrm>
        </p:spPr>
        <p:txBody>
          <a:bodyPr>
            <a:normAutofit/>
          </a:bodyPr>
          <a:lstStyle/>
          <a:p>
            <a:pPr marL="0" indent="0">
              <a:buNone/>
            </a:pPr>
            <a:r>
              <a:rPr lang="en-US" dirty="0">
                <a:solidFill>
                  <a:srgbClr val="363636"/>
                </a:solidFill>
              </a:rPr>
              <a:t>Thailand(1) Tunisia(1) United Republic of Tanzania(1) Senegal(1) Singapore(1) Serbia(1) Norway(1) Oman(1) Poland(1) Yemen(1) Zimbabwe(1) Iraq(1) Italy(1) Kenya(1) Lebanon(1) Lithuania(1) Madagascar(1) Mexico(1) Mali(1) Montenegro(1) Republic of Moldova(1) Georgia(1) Czech Republic(1) Algeria(1) Australia(1) Azerbaijan(1) Bahrain(1) Belgium(1) Belarus(1) Canada(1) Chile(1)</a:t>
            </a:r>
            <a:endParaRPr lang="en-US" dirty="0"/>
          </a:p>
          <a:p>
            <a:endParaRPr lang="en-US" dirty="0"/>
          </a:p>
        </p:txBody>
      </p:sp>
    </p:spTree>
    <p:extLst>
      <p:ext uri="{BB962C8B-B14F-4D97-AF65-F5344CB8AC3E}">
        <p14:creationId xmlns:p14="http://schemas.microsoft.com/office/powerpoint/2010/main" val="630878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Teaching and Professional Development</a:t>
            </a:r>
            <a:endParaRPr lang="en-US" dirty="0"/>
          </a:p>
        </p:txBody>
      </p:sp>
      <p:sp>
        <p:nvSpPr>
          <p:cNvPr id="3" name="Content Placeholder 2"/>
          <p:cNvSpPr>
            <a:spLocks noGrp="1"/>
          </p:cNvSpPr>
          <p:nvPr>
            <p:ph idx="1"/>
          </p:nvPr>
        </p:nvSpPr>
        <p:spPr/>
        <p:txBody>
          <a:bodyPr/>
          <a:lstStyle/>
          <a:p>
            <a:r>
              <a:rPr lang="en-US" dirty="0" smtClean="0"/>
              <a:t>INSEN provides teaching material as the Working Group I task.</a:t>
            </a:r>
          </a:p>
          <a:p>
            <a:r>
              <a:rPr lang="en-US" dirty="0" smtClean="0"/>
              <a:t>INSEN institutions organize PDCs or FDCs locally or internationally for professional or faculty development in nuclear security, as Working Group II tasks.</a:t>
            </a:r>
            <a:endParaRPr lang="en-US" dirty="0"/>
          </a:p>
        </p:txBody>
      </p:sp>
    </p:spTree>
    <p:extLst>
      <p:ext uri="{BB962C8B-B14F-4D97-AF65-F5344CB8AC3E}">
        <p14:creationId xmlns:p14="http://schemas.microsoft.com/office/powerpoint/2010/main" val="25944222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IAEA Nuclear Security Series 12</a:t>
            </a:r>
            <a:endParaRPr lang="en-US" dirty="0"/>
          </a:p>
        </p:txBody>
      </p:sp>
      <p:sp>
        <p:nvSpPr>
          <p:cNvPr id="3" name="Content Placeholder 2"/>
          <p:cNvSpPr>
            <a:spLocks noGrp="1"/>
          </p:cNvSpPr>
          <p:nvPr>
            <p:ph idx="1"/>
          </p:nvPr>
        </p:nvSpPr>
        <p:spPr>
          <a:xfrm>
            <a:off x="457200" y="1600200"/>
            <a:ext cx="8229600" cy="4868395"/>
          </a:xfrm>
        </p:spPr>
        <p:txBody>
          <a:bodyPr>
            <a:noAutofit/>
          </a:bodyPr>
          <a:lstStyle/>
          <a:p>
            <a:r>
              <a:rPr lang="en-US" sz="2800" dirty="0"/>
              <a:t>NS1. Introduction to nuclear security;</a:t>
            </a:r>
          </a:p>
          <a:p>
            <a:r>
              <a:rPr lang="en-US" sz="2800" dirty="0" smtClean="0"/>
              <a:t>NS2</a:t>
            </a:r>
            <a:r>
              <a:rPr lang="en-US" sz="2800" dirty="0"/>
              <a:t>. International and national legal </a:t>
            </a:r>
            <a:r>
              <a:rPr lang="en-US" sz="2800" dirty="0" smtClean="0"/>
              <a:t>framework regulating nuclear security</a:t>
            </a:r>
            <a:r>
              <a:rPr lang="en-US" sz="2800" dirty="0"/>
              <a:t>;</a:t>
            </a:r>
          </a:p>
          <a:p>
            <a:r>
              <a:rPr lang="en-US" sz="2800" dirty="0" smtClean="0"/>
              <a:t>NS3</a:t>
            </a:r>
            <a:r>
              <a:rPr lang="en-US" sz="2800" dirty="0"/>
              <a:t>. Nuclear energy, nuclear fuel cycle and nuclear applications;</a:t>
            </a:r>
          </a:p>
          <a:p>
            <a:r>
              <a:rPr lang="en-US" sz="2800" dirty="0" smtClean="0"/>
              <a:t>NS4</a:t>
            </a:r>
            <a:r>
              <a:rPr lang="en-US" sz="2800" dirty="0"/>
              <a:t>. Methods and instruments for nuclear and other radioactive </a:t>
            </a:r>
            <a:r>
              <a:rPr lang="en-US" sz="2800" dirty="0" smtClean="0"/>
              <a:t>material measurements</a:t>
            </a:r>
            <a:r>
              <a:rPr lang="en-US" sz="2800" dirty="0"/>
              <a:t>;</a:t>
            </a:r>
          </a:p>
          <a:p>
            <a:r>
              <a:rPr lang="en-US" sz="2800" dirty="0" smtClean="0"/>
              <a:t>NS5</a:t>
            </a:r>
            <a:r>
              <a:rPr lang="en-US" sz="2800" dirty="0"/>
              <a:t>. Effect of radiation, safety and radiation protection;</a:t>
            </a:r>
          </a:p>
          <a:p>
            <a:r>
              <a:rPr lang="en-US" sz="2800" dirty="0" smtClean="0"/>
              <a:t>NS6</a:t>
            </a:r>
            <a:r>
              <a:rPr lang="en-US" sz="2800" dirty="0"/>
              <a:t>. Threat assessment</a:t>
            </a:r>
            <a:r>
              <a:rPr lang="en-US" sz="2800" dirty="0" smtClean="0"/>
              <a:t>;</a:t>
            </a:r>
            <a:endParaRPr lang="en-US" sz="2800" dirty="0"/>
          </a:p>
        </p:txBody>
      </p:sp>
    </p:spTree>
    <p:extLst>
      <p:ext uri="{BB962C8B-B14F-4D97-AF65-F5344CB8AC3E}">
        <p14:creationId xmlns:p14="http://schemas.microsoft.com/office/powerpoint/2010/main" val="4092878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10450"/>
            <a:ext cx="8229600" cy="6336725"/>
          </a:xfrm>
        </p:spPr>
        <p:txBody>
          <a:bodyPr>
            <a:noAutofit/>
          </a:bodyPr>
          <a:lstStyle/>
          <a:p>
            <a:r>
              <a:rPr lang="en-US" sz="2800" dirty="0"/>
              <a:t>NS7. Physical protection systems design and evaluation;</a:t>
            </a:r>
          </a:p>
          <a:p>
            <a:r>
              <a:rPr lang="en-US" sz="2800" dirty="0"/>
              <a:t>NS8. Physical protection technologies and equipment</a:t>
            </a:r>
          </a:p>
          <a:p>
            <a:r>
              <a:rPr lang="en-US" sz="2800" dirty="0"/>
              <a:t>NS9. Security of nuclear and other radioactive material in transport;</a:t>
            </a:r>
          </a:p>
          <a:p>
            <a:r>
              <a:rPr lang="en-US" sz="2800" dirty="0" smtClean="0"/>
              <a:t>NS10</a:t>
            </a:r>
            <a:r>
              <a:rPr lang="en-US" sz="2800" dirty="0"/>
              <a:t>. Detection of criminal or unauthorized acts involving nuclear and</a:t>
            </a:r>
          </a:p>
          <a:p>
            <a:r>
              <a:rPr lang="en-US" sz="2800" dirty="0"/>
              <a:t>other radioactive material out of regulatory control;</a:t>
            </a:r>
          </a:p>
          <a:p>
            <a:r>
              <a:rPr lang="en-US" sz="2800" dirty="0" smtClean="0"/>
              <a:t>NS11</a:t>
            </a:r>
            <a:r>
              <a:rPr lang="en-US" sz="2800" dirty="0"/>
              <a:t>.Interdiction of, and response to, criminal or unauthorized acts</a:t>
            </a:r>
          </a:p>
          <a:p>
            <a:r>
              <a:rPr lang="en-US" sz="2800" dirty="0"/>
              <a:t>involving nuclear and other radioactive material;</a:t>
            </a:r>
          </a:p>
          <a:p>
            <a:r>
              <a:rPr lang="en-US" sz="2800" dirty="0" smtClean="0"/>
              <a:t>NS12</a:t>
            </a:r>
            <a:r>
              <a:rPr lang="en-US" sz="2800" dirty="0"/>
              <a:t>. Crime scene investigation and forensic techniques.</a:t>
            </a:r>
          </a:p>
        </p:txBody>
      </p:sp>
    </p:spTree>
    <p:extLst>
      <p:ext uri="{BB962C8B-B14F-4D97-AF65-F5344CB8AC3E}">
        <p14:creationId xmlns:p14="http://schemas.microsoft.com/office/powerpoint/2010/main" val="41958122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Elective Courses</a:t>
            </a:r>
            <a:endParaRPr lang="en-US" dirty="0"/>
          </a:p>
        </p:txBody>
      </p:sp>
      <p:sp>
        <p:nvSpPr>
          <p:cNvPr id="3" name="Content Placeholder 2"/>
          <p:cNvSpPr>
            <a:spLocks noGrp="1"/>
          </p:cNvSpPr>
          <p:nvPr>
            <p:ph idx="1"/>
          </p:nvPr>
        </p:nvSpPr>
        <p:spPr>
          <a:xfrm>
            <a:off x="457200" y="1417638"/>
            <a:ext cx="8229600" cy="5202219"/>
          </a:xfrm>
        </p:spPr>
        <p:txBody>
          <a:bodyPr>
            <a:noAutofit/>
          </a:bodyPr>
          <a:lstStyle/>
          <a:p>
            <a:r>
              <a:rPr lang="en-US" sz="2900" dirty="0"/>
              <a:t>NS13. Nuclear material accountancy and inventory control of radioactive material</a:t>
            </a:r>
            <a:r>
              <a:rPr lang="en-US" sz="2900" dirty="0" smtClean="0"/>
              <a:t>;</a:t>
            </a:r>
            <a:endParaRPr lang="en-US" sz="2900" dirty="0"/>
          </a:p>
          <a:p>
            <a:r>
              <a:rPr lang="en-US" sz="2900" dirty="0" smtClean="0"/>
              <a:t>NS14</a:t>
            </a:r>
            <a:r>
              <a:rPr lang="en-US" sz="2900" dirty="0"/>
              <a:t>. Vulnerability assessment of physical protection systems;</a:t>
            </a:r>
          </a:p>
          <a:p>
            <a:r>
              <a:rPr lang="en-US" sz="2900" dirty="0" smtClean="0"/>
              <a:t>NS15</a:t>
            </a:r>
            <a:r>
              <a:rPr lang="en-US" sz="2900" dirty="0"/>
              <a:t>. Risk assessment and management of State </a:t>
            </a:r>
            <a:r>
              <a:rPr lang="en-US" sz="2900" dirty="0" smtClean="0"/>
              <a:t>nuclear security measures</a:t>
            </a:r>
            <a:r>
              <a:rPr lang="en-US" sz="2900" dirty="0"/>
              <a:t>;</a:t>
            </a:r>
          </a:p>
          <a:p>
            <a:r>
              <a:rPr lang="en-US" sz="2900" dirty="0" smtClean="0"/>
              <a:t>NS16</a:t>
            </a:r>
            <a:r>
              <a:rPr lang="en-US" sz="2900" dirty="0"/>
              <a:t>(a). Physical protection systems for nuclear and other </a:t>
            </a:r>
            <a:r>
              <a:rPr lang="en-US" sz="2900" dirty="0" smtClean="0"/>
              <a:t>radioactive material</a:t>
            </a:r>
            <a:r>
              <a:rPr lang="en-US" sz="2900" dirty="0"/>
              <a:t>, sources and facilities;</a:t>
            </a:r>
          </a:p>
          <a:p>
            <a:r>
              <a:rPr lang="en-US" sz="2900" dirty="0" smtClean="0"/>
              <a:t>NS16</a:t>
            </a:r>
            <a:r>
              <a:rPr lang="en-US" sz="2900" dirty="0"/>
              <a:t>(b). Physical protection systems for radioactive material and sources</a:t>
            </a:r>
            <a:r>
              <a:rPr lang="en-US" sz="2900" dirty="0" smtClean="0"/>
              <a:t>;</a:t>
            </a:r>
            <a:endParaRPr lang="en-US" sz="2900" dirty="0"/>
          </a:p>
        </p:txBody>
      </p:sp>
    </p:spTree>
    <p:extLst>
      <p:ext uri="{BB962C8B-B14F-4D97-AF65-F5344CB8AC3E}">
        <p14:creationId xmlns:p14="http://schemas.microsoft.com/office/powerpoint/2010/main" val="2905095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81094"/>
            <a:ext cx="8229600" cy="6196496"/>
          </a:xfrm>
        </p:spPr>
        <p:txBody>
          <a:bodyPr>
            <a:normAutofit lnSpcReduction="10000"/>
          </a:bodyPr>
          <a:lstStyle/>
          <a:p>
            <a:r>
              <a:rPr lang="en-US" sz="3300" dirty="0"/>
              <a:t>NS17. Import/export and transit control mechanism and regime;</a:t>
            </a:r>
          </a:p>
          <a:p>
            <a:r>
              <a:rPr lang="en-US" sz="3300" dirty="0"/>
              <a:t>NS18. Nuclear security at major public events;</a:t>
            </a:r>
          </a:p>
          <a:p>
            <a:r>
              <a:rPr lang="en-US" sz="3300" dirty="0"/>
              <a:t>NS19. Nuclear forensics and attributions;</a:t>
            </a:r>
          </a:p>
          <a:p>
            <a:r>
              <a:rPr lang="en-US" sz="3300" dirty="0"/>
              <a:t>NS20. Infrastructure and procedures for detection and response to incidents involving nuclear or other radioactive material out of regulatory control;</a:t>
            </a:r>
          </a:p>
          <a:p>
            <a:r>
              <a:rPr lang="en-US" sz="3300" dirty="0"/>
              <a:t>NS21. Cooperation of stakeholders at national and international level;</a:t>
            </a:r>
          </a:p>
          <a:p>
            <a:r>
              <a:rPr lang="en-US" sz="3300" dirty="0"/>
              <a:t>NS22. IT/cyber security.</a:t>
            </a:r>
          </a:p>
          <a:p>
            <a:endParaRPr lang="en-US" dirty="0"/>
          </a:p>
        </p:txBody>
      </p:sp>
    </p:spTree>
    <p:extLst>
      <p:ext uri="{BB962C8B-B14F-4D97-AF65-F5344CB8AC3E}">
        <p14:creationId xmlns:p14="http://schemas.microsoft.com/office/powerpoint/2010/main" val="25785934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PDCs/FDCs</a:t>
            </a:r>
            <a:endParaRPr lang="en-US" dirty="0"/>
          </a:p>
        </p:txBody>
      </p:sp>
      <p:sp>
        <p:nvSpPr>
          <p:cNvPr id="3" name="Content Placeholder 2"/>
          <p:cNvSpPr>
            <a:spLocks noGrp="1"/>
          </p:cNvSpPr>
          <p:nvPr>
            <p:ph idx="1"/>
          </p:nvPr>
        </p:nvSpPr>
        <p:spPr>
          <a:xfrm>
            <a:off x="457200" y="1417638"/>
            <a:ext cx="8489586" cy="5144489"/>
          </a:xfrm>
        </p:spPr>
        <p:txBody>
          <a:bodyPr/>
          <a:lstStyle/>
          <a:p>
            <a:r>
              <a:rPr lang="en-US" dirty="0" smtClean="0"/>
              <a:t>Training the trainer courses</a:t>
            </a:r>
          </a:p>
          <a:p>
            <a:r>
              <a:rPr lang="en-US" dirty="0" smtClean="0"/>
              <a:t>King’s College London, Introduction to Nuclear Security (UK, Malaysia, Turkey)</a:t>
            </a:r>
          </a:p>
          <a:p>
            <a:r>
              <a:rPr lang="en-US" dirty="0" smtClean="0"/>
              <a:t>KCL, Insider Threats and Nuclear Security Culture (Ukraine)</a:t>
            </a:r>
          </a:p>
          <a:p>
            <a:r>
              <a:rPr lang="en-US" dirty="0" smtClean="0"/>
              <a:t>Brandenburg University, IT/ Cyber Security (Germany)</a:t>
            </a:r>
          </a:p>
          <a:p>
            <a:endParaRPr lang="en-US" dirty="0"/>
          </a:p>
        </p:txBody>
      </p:sp>
    </p:spTree>
    <p:extLst>
      <p:ext uri="{BB962C8B-B14F-4D97-AF65-F5344CB8AC3E}">
        <p14:creationId xmlns:p14="http://schemas.microsoft.com/office/powerpoint/2010/main" val="3630819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Nuclear Security Education in Turkey</a:t>
            </a:r>
            <a:endParaRPr lang="en-US" dirty="0"/>
          </a:p>
        </p:txBody>
      </p:sp>
      <p:sp>
        <p:nvSpPr>
          <p:cNvPr id="3" name="Content Placeholder 2"/>
          <p:cNvSpPr>
            <a:spLocks noGrp="1"/>
          </p:cNvSpPr>
          <p:nvPr>
            <p:ph idx="1"/>
          </p:nvPr>
        </p:nvSpPr>
        <p:spPr>
          <a:xfrm>
            <a:off x="457200" y="1600200"/>
            <a:ext cx="8229600" cy="4945185"/>
          </a:xfrm>
        </p:spPr>
        <p:txBody>
          <a:bodyPr>
            <a:normAutofit/>
          </a:bodyPr>
          <a:lstStyle/>
          <a:p>
            <a:r>
              <a:rPr lang="en-US" dirty="0" smtClean="0"/>
              <a:t>Ankara University, Institute of Nuclear Sciences: Prof. Dr. </a:t>
            </a:r>
            <a:r>
              <a:rPr lang="en-US" dirty="0" err="1" smtClean="0"/>
              <a:t>Haluk</a:t>
            </a:r>
            <a:r>
              <a:rPr lang="en-US" dirty="0" smtClean="0"/>
              <a:t> </a:t>
            </a:r>
            <a:r>
              <a:rPr lang="en-US" dirty="0" err="1" smtClean="0"/>
              <a:t>Yücel</a:t>
            </a:r>
            <a:r>
              <a:rPr lang="en-US" dirty="0" smtClean="0"/>
              <a:t>, FZM 461 (Basics of Nuclear Security and Safeguards)</a:t>
            </a:r>
          </a:p>
          <a:p>
            <a:r>
              <a:rPr lang="en-US" dirty="0" smtClean="0"/>
              <a:t>Gaziantep University, Department of Physics:</a:t>
            </a:r>
          </a:p>
          <a:p>
            <a:r>
              <a:rPr lang="en-US" dirty="0" smtClean="0"/>
              <a:t>Prof. Dr. </a:t>
            </a:r>
            <a:r>
              <a:rPr lang="en-US" dirty="0" err="1" smtClean="0"/>
              <a:t>Okan</a:t>
            </a:r>
            <a:r>
              <a:rPr lang="en-US" dirty="0" smtClean="0"/>
              <a:t> </a:t>
            </a:r>
            <a:r>
              <a:rPr lang="en-US" dirty="0" err="1" smtClean="0"/>
              <a:t>Özer</a:t>
            </a:r>
            <a:r>
              <a:rPr lang="en-US" dirty="0" smtClean="0"/>
              <a:t>, EP 448-Introduction to Nuclear Physics; EP 458- Nuclear Reactor Safety, covering NS 1 (Intro to Nuclear Security) and NS 19 (Nuclear Forensics and Attributions)</a:t>
            </a:r>
            <a:endParaRPr lang="en-US" dirty="0" smtClean="0"/>
          </a:p>
          <a:p>
            <a:pPr marL="0" indent="0">
              <a:buNone/>
            </a:pPr>
            <a:endParaRPr lang="en-US" dirty="0"/>
          </a:p>
        </p:txBody>
      </p:sp>
    </p:spTree>
    <p:extLst>
      <p:ext uri="{BB962C8B-B14F-4D97-AF65-F5344CB8AC3E}">
        <p14:creationId xmlns:p14="http://schemas.microsoft.com/office/powerpoint/2010/main" val="1163240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27144"/>
            <a:ext cx="8229600" cy="6530856"/>
          </a:xfrm>
        </p:spPr>
        <p:txBody>
          <a:bodyPr>
            <a:normAutofit lnSpcReduction="10000"/>
          </a:bodyPr>
          <a:lstStyle/>
          <a:p>
            <a:r>
              <a:rPr lang="en-US" dirty="0"/>
              <a:t>MEF University, Department of PSIR: Prof. Dr. Mustafa </a:t>
            </a:r>
            <a:r>
              <a:rPr lang="en-US" dirty="0" err="1"/>
              <a:t>Kibaroğlu</a:t>
            </a:r>
            <a:r>
              <a:rPr lang="en-US" dirty="0"/>
              <a:t>, POLS 324 (Issues in Nuclear Security Policy</a:t>
            </a:r>
            <a:r>
              <a:rPr lang="en-US" dirty="0" smtClean="0"/>
              <a:t>)</a:t>
            </a:r>
          </a:p>
          <a:p>
            <a:r>
              <a:rPr lang="en-US" dirty="0" err="1" smtClean="0"/>
              <a:t>Hacettepe</a:t>
            </a:r>
            <a:r>
              <a:rPr lang="en-US" dirty="0" smtClean="0"/>
              <a:t> </a:t>
            </a:r>
            <a:r>
              <a:rPr lang="en-US" dirty="0"/>
              <a:t>University, Department of Nuclear Energy Engineering: Prof. Dr. Mehmet </a:t>
            </a:r>
            <a:r>
              <a:rPr lang="en-US" dirty="0" err="1"/>
              <a:t>Tombakoğlu</a:t>
            </a:r>
            <a:r>
              <a:rPr lang="en-US" dirty="0"/>
              <a:t>, Introduction to Nuclear </a:t>
            </a:r>
            <a:r>
              <a:rPr lang="en-US" dirty="0" smtClean="0"/>
              <a:t>Security</a:t>
            </a:r>
            <a:endParaRPr lang="en-US" dirty="0"/>
          </a:p>
          <a:p>
            <a:r>
              <a:rPr lang="en-US" dirty="0" err="1" smtClean="0"/>
              <a:t>Hacettepe</a:t>
            </a:r>
            <a:r>
              <a:rPr lang="en-US" dirty="0" smtClean="0"/>
              <a:t> </a:t>
            </a:r>
            <a:r>
              <a:rPr lang="en-US" dirty="0" smtClean="0"/>
              <a:t>University, Department of International Relations, Asst. Prof. Dr. </a:t>
            </a:r>
            <a:r>
              <a:rPr lang="en-US" dirty="0" err="1" smtClean="0"/>
              <a:t>Şebnem</a:t>
            </a:r>
            <a:r>
              <a:rPr lang="en-US" dirty="0" smtClean="0"/>
              <a:t> </a:t>
            </a:r>
            <a:r>
              <a:rPr lang="en-US" dirty="0" err="1" smtClean="0"/>
              <a:t>Udum</a:t>
            </a:r>
            <a:r>
              <a:rPr lang="en-US" dirty="0" smtClean="0"/>
              <a:t> </a:t>
            </a:r>
            <a:r>
              <a:rPr lang="en-US" dirty="0"/>
              <a:t>(</a:t>
            </a:r>
            <a:r>
              <a:rPr lang="en-US" dirty="0" smtClean="0"/>
              <a:t>Vice Chair of INSEN</a:t>
            </a:r>
            <a:r>
              <a:rPr lang="en-US" dirty="0" smtClean="0"/>
              <a:t>). Modules </a:t>
            </a:r>
            <a:r>
              <a:rPr lang="en-US" dirty="0" smtClean="0"/>
              <a:t>of nuclear security </a:t>
            </a:r>
            <a:r>
              <a:rPr lang="en-US" dirty="0" smtClean="0"/>
              <a:t>in:</a:t>
            </a:r>
          </a:p>
          <a:p>
            <a:pPr marL="0" indent="0">
              <a:buNone/>
            </a:pPr>
            <a:r>
              <a:rPr lang="en-US" dirty="0" smtClean="0"/>
              <a:t>INR </a:t>
            </a:r>
            <a:r>
              <a:rPr lang="en-US" dirty="0" smtClean="0"/>
              <a:t>339- International </a:t>
            </a:r>
            <a:r>
              <a:rPr lang="en-US" dirty="0" smtClean="0"/>
              <a:t>Organizations</a:t>
            </a:r>
          </a:p>
          <a:p>
            <a:pPr marL="0" indent="0">
              <a:buNone/>
            </a:pPr>
            <a:r>
              <a:rPr lang="en-US" dirty="0" smtClean="0"/>
              <a:t>INT </a:t>
            </a:r>
            <a:r>
              <a:rPr lang="en-US" dirty="0" smtClean="0"/>
              <a:t>679- Energy </a:t>
            </a:r>
            <a:r>
              <a:rPr lang="en-US" dirty="0" smtClean="0"/>
              <a:t>Security</a:t>
            </a:r>
          </a:p>
          <a:p>
            <a:pPr marL="0" indent="0">
              <a:buNone/>
            </a:pPr>
            <a:r>
              <a:rPr lang="en-US" dirty="0" smtClean="0"/>
              <a:t>INT </a:t>
            </a:r>
            <a:r>
              <a:rPr lang="en-US" dirty="0" smtClean="0"/>
              <a:t>662- Nonproliferation Issues</a:t>
            </a:r>
            <a:endParaRPr lang="en-US" dirty="0"/>
          </a:p>
        </p:txBody>
      </p:sp>
    </p:spTree>
    <p:extLst>
      <p:ext uri="{BB962C8B-B14F-4D97-AF65-F5344CB8AC3E}">
        <p14:creationId xmlns:p14="http://schemas.microsoft.com/office/powerpoint/2010/main" val="2607900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FROM PHYSICAL PROTECTION TO NUCLEAR SECURITY</a:t>
            </a:r>
            <a:endParaRPr lang="en-US" dirty="0"/>
          </a:p>
        </p:txBody>
      </p:sp>
      <p:sp>
        <p:nvSpPr>
          <p:cNvPr id="3" name="Content Placeholder 2"/>
          <p:cNvSpPr>
            <a:spLocks noGrp="1"/>
          </p:cNvSpPr>
          <p:nvPr>
            <p:ph idx="1"/>
          </p:nvPr>
        </p:nvSpPr>
        <p:spPr/>
        <p:txBody>
          <a:bodyPr/>
          <a:lstStyle/>
          <a:p>
            <a:r>
              <a:rPr lang="en-US" dirty="0" smtClean="0"/>
              <a:t>CPPNM (1987): Physical protection of nuclear material only during international transport</a:t>
            </a:r>
          </a:p>
          <a:p>
            <a:r>
              <a:rPr lang="en-US" dirty="0" smtClean="0"/>
              <a:t>September 11, 2001 dramatically changed threat assessment and response</a:t>
            </a:r>
          </a:p>
          <a:p>
            <a:r>
              <a:rPr lang="en-US" dirty="0" smtClean="0"/>
              <a:t>Former legal and political instruments shaped according to Cold War practice and traditional war theory.</a:t>
            </a:r>
          </a:p>
          <a:p>
            <a:r>
              <a:rPr lang="en-US" dirty="0" smtClean="0"/>
              <a:t>Current threat is asymmetric.</a:t>
            </a:r>
          </a:p>
          <a:p>
            <a:endParaRPr lang="en-US" dirty="0" smtClean="0"/>
          </a:p>
          <a:p>
            <a:endParaRPr lang="en-US" dirty="0"/>
          </a:p>
        </p:txBody>
      </p:sp>
    </p:spTree>
    <p:extLst>
      <p:ext uri="{BB962C8B-B14F-4D97-AF65-F5344CB8AC3E}">
        <p14:creationId xmlns:p14="http://schemas.microsoft.com/office/powerpoint/2010/main" val="3756879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6668"/>
            <a:ext cx="8229600" cy="4525963"/>
          </a:xfrm>
        </p:spPr>
        <p:txBody>
          <a:bodyPr/>
          <a:lstStyle/>
          <a:p>
            <a:pPr marL="0" indent="0">
              <a:buNone/>
            </a:pPr>
            <a:r>
              <a:rPr lang="en-US" sz="4400" b="1" dirty="0" smtClean="0"/>
              <a:t>THANK YOU…</a:t>
            </a:r>
          </a:p>
          <a:p>
            <a:pPr marL="0" indent="0">
              <a:buNone/>
            </a:pPr>
            <a:endParaRPr lang="en-US" dirty="0"/>
          </a:p>
          <a:p>
            <a:pPr marL="0" indent="0">
              <a:buNone/>
            </a:pPr>
            <a:r>
              <a:rPr lang="en-US" dirty="0" smtClean="0"/>
              <a:t>Dr. </a:t>
            </a:r>
            <a:r>
              <a:rPr lang="en-US" dirty="0" err="1" smtClean="0"/>
              <a:t>Şebnem</a:t>
            </a:r>
            <a:r>
              <a:rPr lang="en-US" dirty="0" smtClean="0"/>
              <a:t> </a:t>
            </a:r>
            <a:r>
              <a:rPr lang="en-US" dirty="0" err="1" smtClean="0"/>
              <a:t>Udum</a:t>
            </a:r>
            <a:endParaRPr lang="en-US" dirty="0" smtClean="0"/>
          </a:p>
          <a:p>
            <a:pPr marL="0" indent="0">
              <a:buNone/>
            </a:pPr>
            <a:r>
              <a:rPr lang="en-US" dirty="0" err="1" smtClean="0"/>
              <a:t>usebnem@hacettepe.edu.tr</a:t>
            </a:r>
            <a:endParaRPr lang="en-US" dirty="0"/>
          </a:p>
        </p:txBody>
      </p:sp>
    </p:spTree>
    <p:extLst>
      <p:ext uri="{BB962C8B-B14F-4D97-AF65-F5344CB8AC3E}">
        <p14:creationId xmlns:p14="http://schemas.microsoft.com/office/powerpoint/2010/main" val="1323265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Terrorism</a:t>
            </a:r>
            <a:endParaRPr lang="en-US" dirty="0"/>
          </a:p>
        </p:txBody>
      </p:sp>
      <p:sp>
        <p:nvSpPr>
          <p:cNvPr id="3" name="Content Placeholder 2"/>
          <p:cNvSpPr>
            <a:spLocks noGrp="1"/>
          </p:cNvSpPr>
          <p:nvPr>
            <p:ph idx="1"/>
          </p:nvPr>
        </p:nvSpPr>
        <p:spPr>
          <a:xfrm>
            <a:off x="457200" y="1600200"/>
            <a:ext cx="8452338" cy="5003800"/>
          </a:xfrm>
        </p:spPr>
        <p:txBody>
          <a:bodyPr>
            <a:normAutofit lnSpcReduction="10000"/>
          </a:bodyPr>
          <a:lstStyle/>
          <a:p>
            <a:r>
              <a:rPr lang="en-US" dirty="0" smtClean="0"/>
              <a:t>Actor: Transnational non-state actors, physical survival unimportant </a:t>
            </a:r>
          </a:p>
          <a:p>
            <a:r>
              <a:rPr lang="en-US" dirty="0" smtClean="0"/>
              <a:t>Political Aim: to transform the prevailing system based on Western values. </a:t>
            </a:r>
          </a:p>
          <a:p>
            <a:r>
              <a:rPr lang="en-US" dirty="0" smtClean="0"/>
              <a:t>Method: Sensational attacks </a:t>
            </a:r>
          </a:p>
          <a:p>
            <a:r>
              <a:rPr lang="en-US" dirty="0" smtClean="0"/>
              <a:t>Capability: CBRN material to inflict mass casualties, spread fear through horrific scenes, create panic, anxiety. </a:t>
            </a:r>
          </a:p>
          <a:p>
            <a:r>
              <a:rPr lang="en-US" dirty="0" smtClean="0"/>
              <a:t>Political impact: Decrease moderation, increase radicalism</a:t>
            </a:r>
          </a:p>
          <a:p>
            <a:endParaRPr lang="en-US" dirty="0" smtClean="0"/>
          </a:p>
          <a:p>
            <a:endParaRPr lang="en-US" dirty="0"/>
          </a:p>
        </p:txBody>
      </p:sp>
    </p:spTree>
    <p:extLst>
      <p:ext uri="{BB962C8B-B14F-4D97-AF65-F5344CB8AC3E}">
        <p14:creationId xmlns:p14="http://schemas.microsoft.com/office/powerpoint/2010/main" val="3934313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25585"/>
            <a:ext cx="8229600" cy="5902569"/>
          </a:xfrm>
        </p:spPr>
        <p:txBody>
          <a:bodyPr>
            <a:normAutofit/>
          </a:bodyPr>
          <a:lstStyle/>
          <a:p>
            <a:r>
              <a:rPr lang="en-US" dirty="0" smtClean="0"/>
              <a:t>North Korea’s withdrawal from the NPT, Iran’s nuclear program, disclosure of A.Q. Khan network</a:t>
            </a:r>
          </a:p>
          <a:p>
            <a:r>
              <a:rPr lang="en-US" dirty="0" smtClean="0"/>
              <a:t>2009 President Obama’s Prague Speech</a:t>
            </a:r>
          </a:p>
          <a:p>
            <a:r>
              <a:rPr lang="en-US" dirty="0" smtClean="0"/>
              <a:t>Terrorist attack with the use of nuclear or radiological material immediate threat to international security</a:t>
            </a:r>
          </a:p>
          <a:p>
            <a:r>
              <a:rPr lang="en-US" dirty="0" smtClean="0"/>
              <a:t>Gave pace to nuclear security efforts</a:t>
            </a:r>
          </a:p>
          <a:p>
            <a:r>
              <a:rPr lang="en-US" dirty="0" smtClean="0"/>
              <a:t>Nuclear Security Summits</a:t>
            </a:r>
          </a:p>
          <a:p>
            <a:r>
              <a:rPr lang="en-US" dirty="0" smtClean="0"/>
              <a:t>Non-state actors express interest in CBRN</a:t>
            </a:r>
          </a:p>
          <a:p>
            <a:endParaRPr lang="en-US" dirty="0"/>
          </a:p>
        </p:txBody>
      </p:sp>
    </p:spTree>
    <p:extLst>
      <p:ext uri="{BB962C8B-B14F-4D97-AF65-F5344CB8AC3E}">
        <p14:creationId xmlns:p14="http://schemas.microsoft.com/office/powerpoint/2010/main" val="3993865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International Regimes</a:t>
            </a:r>
            <a:endParaRPr lang="en-US" dirty="0"/>
          </a:p>
        </p:txBody>
      </p:sp>
      <p:sp>
        <p:nvSpPr>
          <p:cNvPr id="3" name="Content Placeholder 2"/>
          <p:cNvSpPr>
            <a:spLocks noGrp="1"/>
          </p:cNvSpPr>
          <p:nvPr>
            <p:ph idx="1"/>
          </p:nvPr>
        </p:nvSpPr>
        <p:spPr>
          <a:xfrm>
            <a:off x="457200" y="1600200"/>
            <a:ext cx="8229600" cy="4947764"/>
          </a:xfrm>
        </p:spPr>
        <p:txBody>
          <a:bodyPr>
            <a:normAutofit/>
          </a:bodyPr>
          <a:lstStyle/>
          <a:p>
            <a:r>
              <a:rPr lang="en-US" dirty="0"/>
              <a:t>specific issue, (usually urgent) </a:t>
            </a:r>
          </a:p>
          <a:p>
            <a:r>
              <a:rPr lang="en-US" dirty="0"/>
              <a:t>an array of international actors, </a:t>
            </a:r>
          </a:p>
          <a:p>
            <a:r>
              <a:rPr lang="en-US" dirty="0"/>
              <a:t>through international law, international organizations, significant individuals, ad hoc groups, conferences and customs</a:t>
            </a:r>
          </a:p>
          <a:p>
            <a:r>
              <a:rPr lang="en-US" dirty="0"/>
              <a:t>operate on a set of rules, norms and decision-making procedures. </a:t>
            </a:r>
          </a:p>
          <a:p>
            <a:r>
              <a:rPr lang="en-US" dirty="0"/>
              <a:t>Compliance, both for national interest, and being member of the community: feel secure. </a:t>
            </a:r>
          </a:p>
          <a:p>
            <a:endParaRPr lang="en-US" dirty="0"/>
          </a:p>
        </p:txBody>
      </p:sp>
    </p:spTree>
    <p:extLst>
      <p:ext uri="{BB962C8B-B14F-4D97-AF65-F5344CB8AC3E}">
        <p14:creationId xmlns:p14="http://schemas.microsoft.com/office/powerpoint/2010/main" val="289092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Nuclear Security Regime in Progress</a:t>
            </a:r>
            <a:endParaRPr lang="en-US" dirty="0"/>
          </a:p>
        </p:txBody>
      </p:sp>
      <p:sp>
        <p:nvSpPr>
          <p:cNvPr id="3" name="Content Placeholder 2"/>
          <p:cNvSpPr>
            <a:spLocks noGrp="1"/>
          </p:cNvSpPr>
          <p:nvPr>
            <p:ph idx="1"/>
          </p:nvPr>
        </p:nvSpPr>
        <p:spPr>
          <a:xfrm>
            <a:off x="457200" y="1600200"/>
            <a:ext cx="8229600" cy="5003800"/>
          </a:xfrm>
        </p:spPr>
        <p:txBody>
          <a:bodyPr>
            <a:normAutofit/>
          </a:bodyPr>
          <a:lstStyle/>
          <a:p>
            <a:r>
              <a:rPr lang="en-US" dirty="0" smtClean="0"/>
              <a:t>CPPNM (1987) and 2005 Amendment</a:t>
            </a:r>
          </a:p>
          <a:p>
            <a:r>
              <a:rPr lang="en-US" dirty="0" smtClean="0"/>
              <a:t>ICSANT (2005)</a:t>
            </a:r>
          </a:p>
          <a:p>
            <a:r>
              <a:rPr lang="en-US" dirty="0" smtClean="0"/>
              <a:t>UNSCR 1373 (2001) and 1540 (2004)</a:t>
            </a:r>
          </a:p>
          <a:p>
            <a:r>
              <a:rPr lang="en-US" dirty="0" smtClean="0"/>
              <a:t>SUA Convention and 2005 Protocol </a:t>
            </a:r>
          </a:p>
          <a:p>
            <a:r>
              <a:rPr lang="en-US" dirty="0" smtClean="0"/>
              <a:t>Safeguards Agreements and Additional Protocols</a:t>
            </a:r>
          </a:p>
          <a:p>
            <a:r>
              <a:rPr lang="en-US" dirty="0" smtClean="0"/>
              <a:t>GICNT</a:t>
            </a:r>
          </a:p>
          <a:p>
            <a:r>
              <a:rPr lang="en-US" dirty="0" smtClean="0"/>
              <a:t>IAEA and INSEN</a:t>
            </a:r>
          </a:p>
          <a:p>
            <a:endParaRPr lang="en-US" dirty="0"/>
          </a:p>
        </p:txBody>
      </p:sp>
    </p:spTree>
    <p:extLst>
      <p:ext uri="{BB962C8B-B14F-4D97-AF65-F5344CB8AC3E}">
        <p14:creationId xmlns:p14="http://schemas.microsoft.com/office/powerpoint/2010/main" val="3384769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does it take for an effective nuclear security regime?</a:t>
            </a:r>
            <a:endParaRPr lang="en-US" dirty="0"/>
          </a:p>
        </p:txBody>
      </p:sp>
      <p:sp>
        <p:nvSpPr>
          <p:cNvPr id="3" name="Content Placeholder 2"/>
          <p:cNvSpPr>
            <a:spLocks noGrp="1"/>
          </p:cNvSpPr>
          <p:nvPr>
            <p:ph idx="1"/>
          </p:nvPr>
        </p:nvSpPr>
        <p:spPr/>
        <p:txBody>
          <a:bodyPr/>
          <a:lstStyle/>
          <a:p>
            <a:r>
              <a:rPr lang="en-US" dirty="0"/>
              <a:t>Universalization of 2005 Amendment requires making and implementation of national nuclear security regime. </a:t>
            </a:r>
          </a:p>
          <a:p>
            <a:r>
              <a:rPr lang="en-US" dirty="0"/>
              <a:t>What sustains a regime is its norm: </a:t>
            </a:r>
          </a:p>
          <a:p>
            <a:r>
              <a:rPr lang="en-US" dirty="0"/>
              <a:t>sets standard of behavior on actors</a:t>
            </a:r>
          </a:p>
          <a:p>
            <a:r>
              <a:rPr lang="en-US" dirty="0"/>
              <a:t>shapes their interests in accordance with the  regime principles,</a:t>
            </a:r>
          </a:p>
          <a:p>
            <a:r>
              <a:rPr lang="en-US" dirty="0"/>
              <a:t>make them comply with its rules. </a:t>
            </a:r>
          </a:p>
          <a:p>
            <a:endParaRPr lang="en-US" dirty="0"/>
          </a:p>
        </p:txBody>
      </p:sp>
    </p:spTree>
    <p:extLst>
      <p:ext uri="{BB962C8B-B14F-4D97-AF65-F5344CB8AC3E}">
        <p14:creationId xmlns:p14="http://schemas.microsoft.com/office/powerpoint/2010/main" val="3363412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Education </a:t>
            </a:r>
            <a:endParaRPr lang="en-US" dirty="0"/>
          </a:p>
        </p:txBody>
      </p:sp>
      <p:sp>
        <p:nvSpPr>
          <p:cNvPr id="3" name="Content Placeholder 2"/>
          <p:cNvSpPr>
            <a:spLocks noGrp="1"/>
          </p:cNvSpPr>
          <p:nvPr>
            <p:ph idx="1"/>
          </p:nvPr>
        </p:nvSpPr>
        <p:spPr>
          <a:xfrm>
            <a:off x="457200" y="1600200"/>
            <a:ext cx="8229600" cy="4947764"/>
          </a:xfrm>
        </p:spPr>
        <p:txBody>
          <a:bodyPr/>
          <a:lstStyle/>
          <a:p>
            <a:r>
              <a:rPr lang="en-US" dirty="0" smtClean="0"/>
              <a:t>Raising awareness, effective communication and education are powerful tools to shorten the time to develop the norm of a regime.</a:t>
            </a:r>
          </a:p>
          <a:p>
            <a:r>
              <a:rPr lang="en-US" dirty="0" smtClean="0"/>
              <a:t>Regime rests on principles, rules, decision-making procedures</a:t>
            </a:r>
          </a:p>
          <a:p>
            <a:r>
              <a:rPr lang="en-US" dirty="0" smtClean="0"/>
              <a:t>Education activities in nuclear security help raise awareness; panic level decreases with rise in knowledge; synchronizes national nuclear security regimes.</a:t>
            </a:r>
            <a:endParaRPr lang="en-US" dirty="0"/>
          </a:p>
        </p:txBody>
      </p:sp>
    </p:spTree>
    <p:extLst>
      <p:ext uri="{BB962C8B-B14F-4D97-AF65-F5344CB8AC3E}">
        <p14:creationId xmlns:p14="http://schemas.microsoft.com/office/powerpoint/2010/main" val="2117054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International Nuclear Security Education Network (INSEN)</a:t>
            </a:r>
            <a:endParaRPr lang="en-US" dirty="0"/>
          </a:p>
        </p:txBody>
      </p:sp>
      <p:sp>
        <p:nvSpPr>
          <p:cNvPr id="3" name="Content Placeholder 2"/>
          <p:cNvSpPr>
            <a:spLocks noGrp="1"/>
          </p:cNvSpPr>
          <p:nvPr>
            <p:ph idx="1"/>
          </p:nvPr>
        </p:nvSpPr>
        <p:spPr>
          <a:xfrm>
            <a:off x="457200" y="1600200"/>
            <a:ext cx="8432800" cy="4906108"/>
          </a:xfrm>
        </p:spPr>
        <p:txBody>
          <a:bodyPr>
            <a:normAutofit lnSpcReduction="10000"/>
          </a:bodyPr>
          <a:lstStyle/>
          <a:p>
            <a:r>
              <a:rPr lang="en-US" dirty="0" smtClean="0"/>
              <a:t>Established in March 2010 as partnership between IAEA, educational and research institutions. </a:t>
            </a:r>
          </a:p>
          <a:p>
            <a:r>
              <a:rPr lang="en-US" dirty="0" smtClean="0"/>
              <a:t>Idea developed during Workshop on Promotion and Coordination of the Education </a:t>
            </a:r>
            <a:r>
              <a:rPr lang="en-US" dirty="0" err="1" smtClean="0"/>
              <a:t>Programme</a:t>
            </a:r>
            <a:r>
              <a:rPr lang="en-US" dirty="0" smtClean="0"/>
              <a:t> in Nuclear Security, 29-31 March 2010. </a:t>
            </a:r>
          </a:p>
          <a:p>
            <a:r>
              <a:rPr lang="en-US" dirty="0" smtClean="0"/>
              <a:t>Provides network for cooperation and coordination among educational institutions. </a:t>
            </a:r>
          </a:p>
          <a:p>
            <a:r>
              <a:rPr lang="en-US" dirty="0" smtClean="0"/>
              <a:t>Membership through institutions</a:t>
            </a:r>
          </a:p>
          <a:p>
            <a:r>
              <a:rPr lang="en-US" dirty="0" smtClean="0"/>
              <a:t>Annual meetings</a:t>
            </a:r>
          </a:p>
          <a:p>
            <a:endParaRPr lang="en-US" dirty="0"/>
          </a:p>
        </p:txBody>
      </p:sp>
    </p:spTree>
    <p:extLst>
      <p:ext uri="{BB962C8B-B14F-4D97-AF65-F5344CB8AC3E}">
        <p14:creationId xmlns:p14="http://schemas.microsoft.com/office/powerpoint/2010/main" val="6873978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211</TotalTime>
  <Words>1269</Words>
  <Application>Microsoft Macintosh PowerPoint</Application>
  <PresentationFormat>On-screen Show (4:3)</PresentationFormat>
  <Paragraphs>105</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EDUCATION ACTIVITIES IN NUCLEAR SECURITY</vt:lpstr>
      <vt:lpstr>FROM PHYSICAL PROTECTION TO NUCLEAR SECURITY</vt:lpstr>
      <vt:lpstr>New Terrorism</vt:lpstr>
      <vt:lpstr>PowerPoint Presentation</vt:lpstr>
      <vt:lpstr>International Regimes</vt:lpstr>
      <vt:lpstr>Nuclear Security Regime in Progress</vt:lpstr>
      <vt:lpstr>What does it take for an effective nuclear security regime?</vt:lpstr>
      <vt:lpstr>Role of Education </vt:lpstr>
      <vt:lpstr>International Nuclear Security Education Network (INSEN)</vt:lpstr>
      <vt:lpstr>Nuclear Security Education Activities </vt:lpstr>
      <vt:lpstr>PowerPoint Presentation</vt:lpstr>
      <vt:lpstr>Teaching and Professional Development</vt:lpstr>
      <vt:lpstr>IAEA Nuclear Security Series 12</vt:lpstr>
      <vt:lpstr>PowerPoint Presentation</vt:lpstr>
      <vt:lpstr>Elective Courses</vt:lpstr>
      <vt:lpstr>PowerPoint Presentation</vt:lpstr>
      <vt:lpstr>PDCs/FDCs</vt:lpstr>
      <vt:lpstr>Nuclear Security Education in Turkey</vt:lpstr>
      <vt:lpstr>PowerPoint Presentation</vt:lpstr>
      <vt:lpstr>PowerPoint Presentation</vt:lpstr>
    </vt:vector>
  </TitlesOfParts>
  <Company>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EDUCATION ACTIVITIES IN NUCLEAR SECURITY</dc:title>
  <dc:creator>a b</dc:creator>
  <cp:lastModifiedBy>a b</cp:lastModifiedBy>
  <cp:revision>21</cp:revision>
  <dcterms:created xsi:type="dcterms:W3CDTF">2017-11-30T18:18:15Z</dcterms:created>
  <dcterms:modified xsi:type="dcterms:W3CDTF">2017-12-03T17:52:29Z</dcterms:modified>
</cp:coreProperties>
</file>