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256" r:id="rId2"/>
    <p:sldId id="318" r:id="rId3"/>
    <p:sldId id="291" r:id="rId4"/>
    <p:sldId id="315" r:id="rId5"/>
    <p:sldId id="316" r:id="rId6"/>
    <p:sldId id="292" r:id="rId7"/>
    <p:sldId id="293" r:id="rId8"/>
    <p:sldId id="294" r:id="rId9"/>
    <p:sldId id="295" r:id="rId10"/>
    <p:sldId id="296" r:id="rId11"/>
    <p:sldId id="297" r:id="rId12"/>
    <p:sldId id="299" r:id="rId13"/>
    <p:sldId id="303" r:id="rId14"/>
    <p:sldId id="300" r:id="rId15"/>
    <p:sldId id="308" r:id="rId16"/>
    <p:sldId id="309" r:id="rId17"/>
    <p:sldId id="301" r:id="rId18"/>
    <p:sldId id="302" r:id="rId19"/>
    <p:sldId id="266" r:id="rId20"/>
    <p:sldId id="267" r:id="rId21"/>
    <p:sldId id="268" r:id="rId22"/>
    <p:sldId id="273" r:id="rId23"/>
    <p:sldId id="274" r:id="rId24"/>
    <p:sldId id="279" r:id="rId25"/>
    <p:sldId id="282" r:id="rId26"/>
    <p:sldId id="288" r:id="rId27"/>
    <p:sldId id="290" r:id="rId28"/>
    <p:sldId id="317" r:id="rId29"/>
    <p:sldId id="310" r:id="rId30"/>
  </p:sldIdLst>
  <p:sldSz cx="9144000" cy="6858000" type="screen4x3"/>
  <p:notesSz cx="9296400" cy="70104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A9737612-14B9-E64D-A3BA-03D882C56465}">
          <p14:sldIdLst>
            <p14:sldId id="256"/>
            <p14:sldId id="318"/>
            <p14:sldId id="291"/>
            <p14:sldId id="315"/>
            <p14:sldId id="316"/>
            <p14:sldId id="292"/>
            <p14:sldId id="293"/>
            <p14:sldId id="294"/>
            <p14:sldId id="295"/>
            <p14:sldId id="296"/>
            <p14:sldId id="297"/>
            <p14:sldId id="299"/>
            <p14:sldId id="303"/>
            <p14:sldId id="300"/>
            <p14:sldId id="308"/>
            <p14:sldId id="309"/>
            <p14:sldId id="301"/>
            <p14:sldId id="302"/>
            <p14:sldId id="266"/>
            <p14:sldId id="267"/>
            <p14:sldId id="268"/>
            <p14:sldId id="273"/>
            <p14:sldId id="274"/>
            <p14:sldId id="279"/>
            <p14:sldId id="282"/>
            <p14:sldId id="288"/>
            <p14:sldId id="290"/>
            <p14:sldId id="317"/>
            <p14:sldId id="31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271" autoAdjust="0"/>
  </p:normalViewPr>
  <p:slideViewPr>
    <p:cSldViewPr snapToGrid="0" snapToObjects="1">
      <p:cViewPr>
        <p:scale>
          <a:sx n="108" d="100"/>
          <a:sy n="108" d="100"/>
        </p:scale>
        <p:origin x="1680" y="472"/>
      </p:cViewPr>
      <p:guideLst>
        <p:guide orient="horz" pos="2160"/>
        <p:guide pos="2880"/>
      </p:guideLst>
    </p:cSldViewPr>
  </p:slideViewPr>
  <p:outlineViewPr>
    <p:cViewPr>
      <p:scale>
        <a:sx n="33" d="100"/>
        <a:sy n="33" d="100"/>
      </p:scale>
      <p:origin x="0" y="5582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195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014" y="0"/>
            <a:ext cx="4029282" cy="351957"/>
          </a:xfrm>
          <a:prstGeom prst="rect">
            <a:avLst/>
          </a:prstGeom>
        </p:spPr>
        <p:txBody>
          <a:bodyPr vert="horz" lIns="91440" tIns="45720" rIns="91440" bIns="45720" rtlCol="0"/>
          <a:lstStyle>
            <a:lvl1pPr algn="r">
              <a:defRPr sz="1200"/>
            </a:lvl1pPr>
          </a:lstStyle>
          <a:p>
            <a:fld id="{075A4F16-376C-F843-934C-B40522243D12}" type="datetimeFigureOut">
              <a:rPr lang="en-US" smtClean="0"/>
              <a:t>12/5/17</a:t>
            </a:fld>
            <a:endParaRPr lang="en-US"/>
          </a:p>
        </p:txBody>
      </p:sp>
      <p:sp>
        <p:nvSpPr>
          <p:cNvPr id="4" name="Footer Placeholder 3"/>
          <p:cNvSpPr>
            <a:spLocks noGrp="1"/>
          </p:cNvSpPr>
          <p:nvPr>
            <p:ph type="ftr" sz="quarter" idx="2"/>
          </p:nvPr>
        </p:nvSpPr>
        <p:spPr>
          <a:xfrm>
            <a:off x="1" y="6658444"/>
            <a:ext cx="4029282" cy="35195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014" y="6658444"/>
            <a:ext cx="4029282" cy="351957"/>
          </a:xfrm>
          <a:prstGeom prst="rect">
            <a:avLst/>
          </a:prstGeom>
        </p:spPr>
        <p:txBody>
          <a:bodyPr vert="horz" lIns="91440" tIns="45720" rIns="91440" bIns="45720" rtlCol="0" anchor="b"/>
          <a:lstStyle>
            <a:lvl1pPr algn="r">
              <a:defRPr sz="1200"/>
            </a:lvl1pPr>
          </a:lstStyle>
          <a:p>
            <a:fld id="{6B0CA3D8-D2BE-A142-99CB-7B5D9E90819D}" type="slidenum">
              <a:rPr lang="en-US" smtClean="0"/>
              <a:t>‹#›</a:t>
            </a:fld>
            <a:endParaRPr lang="en-US"/>
          </a:p>
        </p:txBody>
      </p:sp>
    </p:spTree>
    <p:extLst>
      <p:ext uri="{BB962C8B-B14F-4D97-AF65-F5344CB8AC3E}">
        <p14:creationId xmlns:p14="http://schemas.microsoft.com/office/powerpoint/2010/main" val="933481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014" y="0"/>
            <a:ext cx="4029282" cy="350760"/>
          </a:xfrm>
          <a:prstGeom prst="rect">
            <a:avLst/>
          </a:prstGeom>
        </p:spPr>
        <p:txBody>
          <a:bodyPr vert="horz" lIns="91440" tIns="45720" rIns="91440" bIns="45720" rtlCol="0"/>
          <a:lstStyle>
            <a:lvl1pPr algn="r">
              <a:defRPr sz="1200"/>
            </a:lvl1pPr>
          </a:lstStyle>
          <a:p>
            <a:fld id="{C3E59F5F-CEB7-AD4B-BCD1-088DB22CD627}" type="datetimeFigureOut">
              <a:rPr lang="en-US" smtClean="0"/>
              <a:t>12/5/17</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482" y="3330419"/>
            <a:ext cx="7435436" cy="31544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658443"/>
            <a:ext cx="4029282" cy="35076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014" y="6658443"/>
            <a:ext cx="4029282" cy="350760"/>
          </a:xfrm>
          <a:prstGeom prst="rect">
            <a:avLst/>
          </a:prstGeom>
        </p:spPr>
        <p:txBody>
          <a:bodyPr vert="horz" lIns="91440" tIns="45720" rIns="91440" bIns="45720" rtlCol="0" anchor="b"/>
          <a:lstStyle>
            <a:lvl1pPr algn="r">
              <a:defRPr sz="1200"/>
            </a:lvl1pPr>
          </a:lstStyle>
          <a:p>
            <a:fld id="{01D3665B-859C-5C4A-9AB6-4718E30C6C5F}" type="slidenum">
              <a:rPr lang="en-US" smtClean="0"/>
              <a:t>‹#›</a:t>
            </a:fld>
            <a:endParaRPr lang="en-US"/>
          </a:p>
        </p:txBody>
      </p:sp>
    </p:spTree>
    <p:extLst>
      <p:ext uri="{BB962C8B-B14F-4D97-AF65-F5344CB8AC3E}">
        <p14:creationId xmlns:p14="http://schemas.microsoft.com/office/powerpoint/2010/main" val="29975671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2898775" y="530225"/>
            <a:ext cx="3494088" cy="2619375"/>
          </a:xfrm>
          <a:ln/>
        </p:spPr>
      </p:sp>
      <p:sp>
        <p:nvSpPr>
          <p:cNvPr id="3686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8377" tIns="50052" rIns="98377" bIns="50052"/>
          <a:lstStyle/>
          <a:p>
            <a:pPr eaLnBrk="1" hangingPunct="1"/>
            <a:endParaRPr lang="en-US" altLang="en-US" smtClean="0"/>
          </a:p>
        </p:txBody>
      </p:sp>
    </p:spTree>
    <p:extLst>
      <p:ext uri="{BB962C8B-B14F-4D97-AF65-F5344CB8AC3E}">
        <p14:creationId xmlns:p14="http://schemas.microsoft.com/office/powerpoint/2010/main" val="992733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When we talk about safety, we are talking about more than simply one area related to “nuclear safety”</a:t>
            </a:r>
          </a:p>
          <a:p>
            <a:pPr lvl="1"/>
            <a:r>
              <a:rPr lang="en-US" dirty="0" smtClean="0"/>
              <a:t>Criticality safety</a:t>
            </a:r>
          </a:p>
          <a:p>
            <a:pPr lvl="1"/>
            <a:r>
              <a:rPr lang="en-US" dirty="0" smtClean="0"/>
              <a:t>Health Physics  (dose to the worker)</a:t>
            </a:r>
          </a:p>
          <a:p>
            <a:pPr lvl="1"/>
            <a:r>
              <a:rPr lang="en-US" dirty="0" smtClean="0"/>
              <a:t>Dispersion (dose to the site and public)</a:t>
            </a:r>
          </a:p>
          <a:p>
            <a:endParaRPr lang="en-US" dirty="0"/>
          </a:p>
        </p:txBody>
      </p:sp>
      <p:sp>
        <p:nvSpPr>
          <p:cNvPr id="4" name="Slide Number Placeholder 3"/>
          <p:cNvSpPr>
            <a:spLocks noGrp="1"/>
          </p:cNvSpPr>
          <p:nvPr>
            <p:ph type="sldNum" sz="quarter" idx="10"/>
          </p:nvPr>
        </p:nvSpPr>
        <p:spPr/>
        <p:txBody>
          <a:bodyPr/>
          <a:lstStyle/>
          <a:p>
            <a:fld id="{01D3665B-859C-5C4A-9AB6-4718E30C6C5F}" type="slidenum">
              <a:rPr lang="en-US" smtClean="0"/>
              <a:t>13</a:t>
            </a:fld>
            <a:endParaRPr lang="en-US"/>
          </a:p>
        </p:txBody>
      </p:sp>
    </p:spTree>
    <p:extLst>
      <p:ext uri="{BB962C8B-B14F-4D97-AF65-F5344CB8AC3E}">
        <p14:creationId xmlns:p14="http://schemas.microsoft.com/office/powerpoint/2010/main" val="2112349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14</a:t>
            </a:fld>
            <a:endParaRPr lang="en-US" dirty="0"/>
          </a:p>
        </p:txBody>
      </p:sp>
    </p:spTree>
    <p:extLst>
      <p:ext uri="{BB962C8B-B14F-4D97-AF65-F5344CB8AC3E}">
        <p14:creationId xmlns:p14="http://schemas.microsoft.com/office/powerpoint/2010/main" val="2663757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15</a:t>
            </a:fld>
            <a:endParaRPr lang="en-US" dirty="0"/>
          </a:p>
        </p:txBody>
      </p:sp>
    </p:spTree>
    <p:extLst>
      <p:ext uri="{BB962C8B-B14F-4D97-AF65-F5344CB8AC3E}">
        <p14:creationId xmlns:p14="http://schemas.microsoft.com/office/powerpoint/2010/main" val="795453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16</a:t>
            </a:fld>
            <a:endParaRPr lang="en-US" dirty="0"/>
          </a:p>
        </p:txBody>
      </p:sp>
    </p:spTree>
    <p:extLst>
      <p:ext uri="{BB962C8B-B14F-4D97-AF65-F5344CB8AC3E}">
        <p14:creationId xmlns:p14="http://schemas.microsoft.com/office/powerpoint/2010/main" val="100021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17</a:t>
            </a:fld>
            <a:endParaRPr lang="en-US" dirty="0"/>
          </a:p>
        </p:txBody>
      </p:sp>
    </p:spTree>
    <p:extLst>
      <p:ext uri="{BB962C8B-B14F-4D97-AF65-F5344CB8AC3E}">
        <p14:creationId xmlns:p14="http://schemas.microsoft.com/office/powerpoint/2010/main" val="2663757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18</a:t>
            </a:fld>
            <a:endParaRPr lang="en-US" dirty="0"/>
          </a:p>
        </p:txBody>
      </p:sp>
    </p:spTree>
    <p:extLst>
      <p:ext uri="{BB962C8B-B14F-4D97-AF65-F5344CB8AC3E}">
        <p14:creationId xmlns:p14="http://schemas.microsoft.com/office/powerpoint/2010/main" val="2663757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2898775" y="530225"/>
            <a:ext cx="3494088" cy="2619375"/>
          </a:xfrm>
          <a:ln/>
        </p:spPr>
      </p:sp>
      <p:sp>
        <p:nvSpPr>
          <p:cNvPr id="3686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8377" tIns="50052" rIns="98377" bIns="50052"/>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A00471-1882-4428-84E5-F419D896E7EB}"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2898775" y="530225"/>
            <a:ext cx="3494088" cy="2619375"/>
          </a:xfrm>
          <a:ln/>
        </p:spPr>
      </p:sp>
      <p:sp>
        <p:nvSpPr>
          <p:cNvPr id="3686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8377" tIns="50052" rIns="98377" bIns="50052"/>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2898775" y="530225"/>
            <a:ext cx="3494088" cy="2619375"/>
          </a:xfrm>
          <a:ln/>
        </p:spPr>
      </p:sp>
      <p:sp>
        <p:nvSpPr>
          <p:cNvPr id="3686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8377" tIns="50052" rIns="98377" bIns="50052"/>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2898775" y="530225"/>
            <a:ext cx="3494088" cy="2619375"/>
          </a:xfrm>
          <a:ln/>
        </p:spPr>
      </p:sp>
      <p:sp>
        <p:nvSpPr>
          <p:cNvPr id="3686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8377" tIns="50052" rIns="98377" bIns="50052"/>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2898775" y="530225"/>
            <a:ext cx="3494088" cy="2619375"/>
          </a:xfrm>
          <a:ln/>
        </p:spPr>
      </p:sp>
      <p:sp>
        <p:nvSpPr>
          <p:cNvPr id="3686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8377" tIns="50052" rIns="98377" bIns="50052"/>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10</a:t>
            </a:fld>
            <a:endParaRPr lang="en-US" dirty="0"/>
          </a:p>
        </p:txBody>
      </p:sp>
    </p:spTree>
    <p:extLst>
      <p:ext uri="{BB962C8B-B14F-4D97-AF65-F5344CB8AC3E}">
        <p14:creationId xmlns:p14="http://schemas.microsoft.com/office/powerpoint/2010/main" val="2663757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D56D4A-3DA6-44E9-A490-1D4A2CD590C2}" type="slidenum">
              <a:rPr lang="en-US" smtClean="0"/>
              <a:pPr/>
              <a:t>11</a:t>
            </a:fld>
            <a:endParaRPr lang="en-US" dirty="0"/>
          </a:p>
        </p:txBody>
      </p:sp>
    </p:spTree>
    <p:extLst>
      <p:ext uri="{BB962C8B-B14F-4D97-AF65-F5344CB8AC3E}">
        <p14:creationId xmlns:p14="http://schemas.microsoft.com/office/powerpoint/2010/main" val="2663757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71745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64436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417638"/>
            <a:ext cx="8229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8675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3022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30227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5989125" y="640038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50484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55527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200" y="6492875"/>
            <a:ext cx="2133600" cy="365125"/>
          </a:xfrm>
          <a:prstGeom prst="rect">
            <a:avLst/>
          </a:prstGeom>
        </p:spPr>
        <p:txBody>
          <a:bodyPr/>
          <a:lstStyle/>
          <a:p>
            <a:fld id="{4C3C5354-A219-4B58-B863-7B0893E8F020}" type="datetime1">
              <a:rPr lang="en-US" smtClean="0"/>
              <a:t>12/5/17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B975486-4D13-4931-9DE4-C648F0C8C9A2}" type="slidenum">
              <a:rPr lang="en-US" smtClean="0"/>
              <a:t>‹#›</a:t>
            </a:fld>
            <a:endParaRPr lang="en-US"/>
          </a:p>
        </p:txBody>
      </p:sp>
    </p:spTree>
    <p:extLst>
      <p:ext uri="{BB962C8B-B14F-4D97-AF65-F5344CB8AC3E}">
        <p14:creationId xmlns:p14="http://schemas.microsoft.com/office/powerpoint/2010/main" val="410711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772400" cy="12192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ftr" sz="quarter"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426517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Text Placeholder 2"/>
          <p:cNvSpPr>
            <a:spLocks noGrp="1"/>
          </p:cNvSpPr>
          <p:nvPr>
            <p:ph type="body" idx="1"/>
          </p:nvPr>
        </p:nvSpPr>
        <p:spPr bwMode="auto">
          <a:xfrm>
            <a:off x="457200" y="1417638"/>
            <a:ext cx="8229600" cy="4351338"/>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2238375" y="6356350"/>
            <a:ext cx="4148138" cy="365125"/>
          </a:xfrm>
          <a:prstGeom prst="rect">
            <a:avLst/>
          </a:prstGeom>
        </p:spPr>
        <p:txBody>
          <a:bodyPr vert="horz" lIns="91440" tIns="45720" rIns="91440" bIns="45720" rtlCol="0" anchor="ctr"/>
          <a:lstStyle>
            <a:lvl1pPr algn="ctr" fontAlgn="auto">
              <a:spcBef>
                <a:spcPts val="0"/>
              </a:spcBef>
              <a:spcAft>
                <a:spcPts val="0"/>
              </a:spcAft>
              <a:defRPr sz="1400" i="1" dirty="0" smtClean="0">
                <a:solidFill>
                  <a:srgbClr val="FF6600"/>
                </a:solidFill>
                <a:latin typeface="Palatino"/>
                <a:ea typeface="+mn-ea"/>
                <a:cs typeface="+mn-cs"/>
              </a:defRPr>
            </a:lvl1pPr>
          </a:lstStyle>
          <a:p>
            <a:pPr>
              <a:defRPr/>
            </a:pPr>
            <a:r>
              <a:rPr lang="en-US"/>
              <a:t>Nuclear Engineering Program, University of Florida</a:t>
            </a:r>
          </a:p>
        </p:txBody>
      </p:sp>
      <p:pic>
        <p:nvPicPr>
          <p:cNvPr id="6" name="Picture 5" descr="banne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6037855"/>
            <a:ext cx="9144000" cy="820145"/>
          </a:xfrm>
          <a:prstGeom prst="rect">
            <a:avLst/>
          </a:prstGeom>
        </p:spPr>
      </p:pic>
      <p:sp>
        <p:nvSpPr>
          <p:cNvPr id="9" name="Footer Placeholder 2"/>
          <p:cNvSpPr txBox="1">
            <a:spLocks/>
          </p:cNvSpPr>
          <p:nvPr/>
        </p:nvSpPr>
        <p:spPr>
          <a:xfrm>
            <a:off x="457200" y="6173787"/>
            <a:ext cx="4148138" cy="684213"/>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defRPr/>
            </a:pPr>
            <a:r>
              <a:rPr lang="en-US" i="1" dirty="0" smtClean="0">
                <a:solidFill>
                  <a:srgbClr val="FF6600"/>
                </a:solidFill>
                <a:latin typeface="Palatino"/>
                <a:cs typeface="Palatino"/>
              </a:rPr>
              <a:t>Gateway for Advanced Modeling and Simulation Lab (</a:t>
            </a:r>
            <a:r>
              <a:rPr lang="en-US" i="1" dirty="0" err="1" smtClean="0">
                <a:solidFill>
                  <a:srgbClr val="FF6600"/>
                </a:solidFill>
                <a:latin typeface="Palatino"/>
                <a:cs typeface="Palatino"/>
              </a:rPr>
              <a:t>GAMeS</a:t>
            </a:r>
            <a:r>
              <a:rPr lang="en-US" i="1" dirty="0" smtClean="0">
                <a:solidFill>
                  <a:srgbClr val="FF6600"/>
                </a:solidFill>
                <a:latin typeface="Palatino"/>
                <a:cs typeface="Palatino"/>
              </a:rPr>
              <a:t>)</a:t>
            </a:r>
            <a:endParaRPr lang="en-US" i="1" dirty="0">
              <a:solidFill>
                <a:srgbClr val="FF6600"/>
              </a:solidFill>
              <a:latin typeface="Palatino"/>
              <a:cs typeface="Palatino"/>
            </a:endParaRPr>
          </a:p>
        </p:txBody>
      </p:sp>
      <p:sp>
        <p:nvSpPr>
          <p:cNvPr id="2" name="TextBox 1"/>
          <p:cNvSpPr txBox="1"/>
          <p:nvPr userDrawn="1"/>
        </p:nvSpPr>
        <p:spPr>
          <a:xfrm>
            <a:off x="7148700" y="6037855"/>
            <a:ext cx="1923925" cy="707886"/>
          </a:xfrm>
          <a:prstGeom prst="rect">
            <a:avLst/>
          </a:prstGeom>
          <a:noFill/>
        </p:spPr>
        <p:txBody>
          <a:bodyPr wrap="none" rtlCol="0">
            <a:spAutoFit/>
          </a:bodyPr>
          <a:lstStyle/>
          <a:p>
            <a:r>
              <a:rPr lang="en-US" sz="4000" b="1" dirty="0" err="1" smtClean="0">
                <a:solidFill>
                  <a:schemeClr val="accent6">
                    <a:lumMod val="75000"/>
                  </a:schemeClr>
                </a:solidFill>
              </a:rPr>
              <a:t>UF|</a:t>
            </a:r>
            <a:r>
              <a:rPr lang="en-US" sz="2000" dirty="0" err="1" smtClean="0">
                <a:solidFill>
                  <a:schemeClr val="accent6">
                    <a:lumMod val="75000"/>
                  </a:schemeClr>
                </a:solidFill>
              </a:rPr>
              <a:t>Goluoglu</a:t>
            </a:r>
            <a:endParaRPr lang="en-US" sz="2000" dirty="0">
              <a:solidFill>
                <a:schemeClr val="accent6">
                  <a:lumMod val="75000"/>
                </a:schemeClr>
              </a:solidFill>
            </a:endParaRPr>
          </a:p>
        </p:txBody>
      </p:sp>
    </p:spTree>
  </p:cSld>
  <p:clrMap bg1="lt1" tx1="dk1" bg2="lt2" tx2="dk2" accent1="accent1" accent2="accent2" accent3="accent3" accent4="accent4" accent5="accent5" accent6="accent6" hlink="hlink" folHlink="folHlink"/>
  <p:sldLayoutIdLst>
    <p:sldLayoutId id="2147483656" r:id="rId1"/>
    <p:sldLayoutId id="2147483660" r:id="rId2"/>
    <p:sldLayoutId id="2147483659" r:id="rId3"/>
    <p:sldLayoutId id="2147483657" r:id="rId4"/>
    <p:sldLayoutId id="2147483658" r:id="rId5"/>
    <p:sldLayoutId id="2147483661" r:id="rId6"/>
    <p:sldLayoutId id="2147483662" r:id="rId7"/>
  </p:sldLayoutIdLst>
  <p:hf sldNum="0" hdr="0" dt="0"/>
  <p:txStyles>
    <p:titleStyle>
      <a:lvl1pPr algn="ctr" defTabSz="457200" rtl="0" eaLnBrk="1" fontAlgn="base" hangingPunct="1">
        <a:spcBef>
          <a:spcPct val="0"/>
        </a:spcBef>
        <a:spcAft>
          <a:spcPct val="0"/>
        </a:spcAft>
        <a:defRPr sz="4400" kern="1200">
          <a:solidFill>
            <a:schemeClr val="tx1"/>
          </a:solidFill>
          <a:latin typeface="Palatino"/>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Palatino"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Palatino"/>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Palatino"/>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Palatino"/>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Palatino"/>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Palatino"/>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87583"/>
            <a:ext cx="7772400" cy="2386925"/>
          </a:xfrm>
        </p:spPr>
        <p:txBody>
          <a:bodyPr/>
          <a:lstStyle/>
          <a:p>
            <a:r>
              <a:rPr lang="en-US" dirty="0" smtClean="0"/>
              <a:t>The Synergy Between Safety, Security and Safeguards	</a:t>
            </a:r>
            <a:endParaRPr lang="en-US" dirty="0"/>
          </a:p>
        </p:txBody>
      </p:sp>
      <p:sp>
        <p:nvSpPr>
          <p:cNvPr id="3" name="TextBox 2"/>
          <p:cNvSpPr txBox="1"/>
          <p:nvPr/>
        </p:nvSpPr>
        <p:spPr>
          <a:xfrm>
            <a:off x="368135" y="4303520"/>
            <a:ext cx="8443356" cy="1323439"/>
          </a:xfrm>
          <a:prstGeom prst="rect">
            <a:avLst/>
          </a:prstGeom>
          <a:noFill/>
        </p:spPr>
        <p:txBody>
          <a:bodyPr wrap="square" rtlCol="0">
            <a:spAutoFit/>
          </a:bodyPr>
          <a:lstStyle/>
          <a:p>
            <a:pPr algn="ctr"/>
            <a:r>
              <a:rPr lang="en-US" sz="3200" dirty="0"/>
              <a:t>Prof. </a:t>
            </a:r>
            <a:r>
              <a:rPr lang="en-US" sz="3200" dirty="0" smtClean="0"/>
              <a:t>Dr. </a:t>
            </a:r>
            <a:r>
              <a:rPr lang="en-US" sz="3200" dirty="0" err="1" smtClean="0"/>
              <a:t>Sedat</a:t>
            </a:r>
            <a:r>
              <a:rPr lang="en-US" sz="3200" dirty="0" smtClean="0"/>
              <a:t> </a:t>
            </a:r>
            <a:r>
              <a:rPr lang="en-US" sz="3200" dirty="0" err="1" smtClean="0"/>
              <a:t>Goluoglu</a:t>
            </a:r>
            <a:endParaRPr lang="en-US" sz="3200" dirty="0" smtClean="0"/>
          </a:p>
          <a:p>
            <a:pPr algn="ctr"/>
            <a:r>
              <a:rPr lang="en-US" sz="2400" dirty="0" smtClean="0"/>
              <a:t>Director, Gateway for Advanced Modeling and Simulation Lab</a:t>
            </a:r>
            <a:r>
              <a:rPr lang="en-US" sz="2400" dirty="0"/>
              <a:t/>
            </a:r>
            <a:br>
              <a:rPr lang="en-US" sz="2400" dirty="0"/>
            </a:br>
            <a:r>
              <a:rPr lang="en-US" sz="2400" dirty="0"/>
              <a:t>University of Florida</a:t>
            </a:r>
          </a:p>
        </p:txBody>
      </p:sp>
    </p:spTree>
    <p:extLst>
      <p:ext uri="{BB962C8B-B14F-4D97-AF65-F5344CB8AC3E}">
        <p14:creationId xmlns:p14="http://schemas.microsoft.com/office/powerpoint/2010/main" val="6742619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6"/>
          <p:cNvSpPr>
            <a:spLocks noGrp="1"/>
          </p:cNvSpPr>
          <p:nvPr>
            <p:ph idx="1"/>
          </p:nvPr>
        </p:nvSpPr>
        <p:spPr>
          <a:xfrm>
            <a:off x="357249" y="1142999"/>
            <a:ext cx="8240486" cy="4711535"/>
          </a:xfrm>
        </p:spPr>
        <p:txBody>
          <a:bodyPr lIns="91440" tIns="45720" rIns="91440" bIns="45720">
            <a:noAutofit/>
          </a:bodyPr>
          <a:lstStyle/>
          <a:p>
            <a:r>
              <a:rPr lang="en-US" sz="2400" dirty="0" smtClean="0"/>
              <a:t>Hazards </a:t>
            </a:r>
            <a:r>
              <a:rPr lang="en-US" sz="2400" dirty="0"/>
              <a:t>evaluations are routinely performed in the </a:t>
            </a:r>
            <a:r>
              <a:rPr lang="en-US" sz="2400" dirty="0" smtClean="0"/>
              <a:t>chemical/nuclear industry </a:t>
            </a:r>
            <a:endParaRPr lang="en-US" sz="2400" dirty="0"/>
          </a:p>
          <a:p>
            <a:r>
              <a:rPr lang="en-US" sz="2400" dirty="0" smtClean="0"/>
              <a:t>Hazards </a:t>
            </a:r>
            <a:r>
              <a:rPr lang="en-US" sz="2400" dirty="0"/>
              <a:t>evaluations </a:t>
            </a:r>
            <a:r>
              <a:rPr lang="en-US" sz="2400" dirty="0" smtClean="0"/>
              <a:t>are designed </a:t>
            </a:r>
            <a:r>
              <a:rPr lang="en-US" sz="2400" dirty="0"/>
              <a:t>to answer </a:t>
            </a:r>
            <a:r>
              <a:rPr lang="en-US" sz="2400" dirty="0" smtClean="0"/>
              <a:t>the following questions: </a:t>
            </a:r>
          </a:p>
          <a:p>
            <a:pPr lvl="1"/>
            <a:r>
              <a:rPr lang="en-US" sz="2400" dirty="0" smtClean="0"/>
              <a:t>How </a:t>
            </a:r>
            <a:r>
              <a:rPr lang="en-US" sz="2400" dirty="0"/>
              <a:t>likely is a </a:t>
            </a:r>
            <a:r>
              <a:rPr lang="en-US" sz="2400" dirty="0" smtClean="0"/>
              <a:t>release? 	</a:t>
            </a:r>
          </a:p>
          <a:p>
            <a:pPr lvl="1"/>
            <a:r>
              <a:rPr lang="en-US" sz="2400" dirty="0" smtClean="0"/>
              <a:t>How</a:t>
            </a:r>
            <a:r>
              <a:rPr lang="en-US" sz="2400" dirty="0"/>
              <a:t> </a:t>
            </a:r>
            <a:r>
              <a:rPr lang="en-US" sz="2400" dirty="0" smtClean="0"/>
              <a:t>harmful </a:t>
            </a:r>
            <a:r>
              <a:rPr lang="en-US" sz="2400" dirty="0"/>
              <a:t>would it be? </a:t>
            </a:r>
            <a:endParaRPr lang="en-US" sz="2400" dirty="0" smtClean="0"/>
          </a:p>
          <a:p>
            <a:r>
              <a:rPr lang="en-US" sz="2400" dirty="0" smtClean="0"/>
              <a:t>These </a:t>
            </a:r>
            <a:r>
              <a:rPr lang="en-US" sz="2400" dirty="0"/>
              <a:t>evaluations can easily be incorporated into a </a:t>
            </a:r>
            <a:r>
              <a:rPr lang="en-US" sz="2400" dirty="0" smtClean="0"/>
              <a:t>vulnerability assessment</a:t>
            </a:r>
          </a:p>
          <a:p>
            <a:pPr lvl="1"/>
            <a:r>
              <a:rPr lang="en-US" sz="2400" dirty="0" smtClean="0"/>
              <a:t>Augments </a:t>
            </a:r>
            <a:r>
              <a:rPr lang="en-US" sz="2400" dirty="0"/>
              <a:t>the assessment of a given facility </a:t>
            </a:r>
            <a:endParaRPr lang="en-US" sz="2400" dirty="0" smtClean="0"/>
          </a:p>
          <a:p>
            <a:pPr lvl="1"/>
            <a:r>
              <a:rPr lang="en-US" sz="2400" dirty="0" smtClean="0"/>
              <a:t>Helps in evaluating </a:t>
            </a:r>
            <a:r>
              <a:rPr lang="en-US" sz="2400" dirty="0"/>
              <a:t>whether </a:t>
            </a:r>
            <a:r>
              <a:rPr lang="en-US" sz="2400" dirty="0" smtClean="0"/>
              <a:t>a facility/material might be </a:t>
            </a:r>
            <a:r>
              <a:rPr lang="en-US" sz="2400" dirty="0"/>
              <a:t>considered an attractive </a:t>
            </a:r>
            <a:r>
              <a:rPr lang="en-US" sz="2400" dirty="0" smtClean="0"/>
              <a:t>target</a:t>
            </a:r>
            <a:endParaRPr lang="en-US" sz="2400" dirty="0" smtClean="0">
              <a:cs typeface="Arial" pitchFamily="34" charset="0"/>
            </a:endParaRPr>
          </a:p>
        </p:txBody>
      </p:sp>
      <p:sp>
        <p:nvSpPr>
          <p:cNvPr id="15363" name="Title 1"/>
          <p:cNvSpPr>
            <a:spLocks noGrp="1"/>
          </p:cNvSpPr>
          <p:nvPr>
            <p:ph type="title"/>
          </p:nvPr>
        </p:nvSpPr>
        <p:spPr>
          <a:xfrm>
            <a:off x="1090550" y="0"/>
            <a:ext cx="6934200"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p>
            <a:pPr>
              <a:spcBef>
                <a:spcPct val="20000"/>
              </a:spcBef>
              <a:spcAft>
                <a:spcPts val="600"/>
              </a:spcAft>
              <a:buSzPct val="130000"/>
            </a:pPr>
            <a:r>
              <a:rPr lang="en-US" sz="3600" b="1" dirty="0" smtClean="0">
                <a:ea typeface="+mn-ea"/>
                <a:cs typeface="+mn-cs"/>
              </a:rPr>
              <a:t>Hazards </a:t>
            </a:r>
            <a:r>
              <a:rPr lang="en-US" sz="3600" b="1" dirty="0">
                <a:ea typeface="+mn-ea"/>
                <a:cs typeface="+mn-cs"/>
              </a:rPr>
              <a:t>Evaluation</a:t>
            </a:r>
          </a:p>
        </p:txBody>
      </p:sp>
    </p:spTree>
    <p:extLst>
      <p:ext uri="{BB962C8B-B14F-4D97-AF65-F5344CB8AC3E}">
        <p14:creationId xmlns:p14="http://schemas.microsoft.com/office/powerpoint/2010/main" val="2783730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6"/>
          <p:cNvSpPr>
            <a:spLocks noGrp="1"/>
          </p:cNvSpPr>
          <p:nvPr>
            <p:ph idx="1"/>
          </p:nvPr>
        </p:nvSpPr>
        <p:spPr>
          <a:xfrm>
            <a:off x="381000" y="1600200"/>
            <a:ext cx="7772400" cy="4114800"/>
          </a:xfrm>
        </p:spPr>
        <p:txBody>
          <a:bodyPr lIns="91440" tIns="45720" rIns="91440" bIns="45720">
            <a:normAutofit/>
          </a:bodyPr>
          <a:lstStyle/>
          <a:p>
            <a:r>
              <a:rPr lang="en-US" sz="2400" dirty="0" smtClean="0"/>
              <a:t>PHAs may be good place to begin a vulnerability assessment for processes of security concern.</a:t>
            </a:r>
          </a:p>
          <a:p>
            <a:pPr marL="0" indent="0">
              <a:buNone/>
            </a:pPr>
            <a:endParaRPr lang="en-US" sz="2400" dirty="0" smtClean="0"/>
          </a:p>
          <a:p>
            <a:r>
              <a:rPr lang="en-US" sz="2400" dirty="0" smtClean="0">
                <a:cs typeface="Arial" pitchFamily="34" charset="0"/>
              </a:rPr>
              <a:t>PHAs are designed to highlight areas of potential operational vulnerability, which upon further study may also be a potential target of an adversary.</a:t>
            </a:r>
          </a:p>
        </p:txBody>
      </p:sp>
      <p:sp>
        <p:nvSpPr>
          <p:cNvPr id="15363" name="Title 1"/>
          <p:cNvSpPr>
            <a:spLocks noGrp="1"/>
          </p:cNvSpPr>
          <p:nvPr>
            <p:ph type="title"/>
          </p:nvPr>
        </p:nvSpPr>
        <p:spPr>
          <a:xfrm>
            <a:off x="486888" y="0"/>
            <a:ext cx="8199911"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noAutofit/>
          </a:bodyPr>
          <a:lstStyle/>
          <a:p>
            <a:pPr>
              <a:spcBef>
                <a:spcPct val="20000"/>
              </a:spcBef>
              <a:spcAft>
                <a:spcPts val="600"/>
              </a:spcAft>
              <a:buSzPct val="130000"/>
            </a:pPr>
            <a:r>
              <a:rPr lang="en-US" sz="3600" b="1" dirty="0" smtClean="0">
                <a:ea typeface="+mn-ea"/>
                <a:cs typeface="+mn-cs"/>
              </a:rPr>
              <a:t>Process </a:t>
            </a:r>
            <a:r>
              <a:rPr lang="en-US" sz="3600" b="1" dirty="0">
                <a:ea typeface="+mn-ea"/>
                <a:cs typeface="+mn-cs"/>
              </a:rPr>
              <a:t>Hazards </a:t>
            </a:r>
            <a:r>
              <a:rPr lang="en-US" sz="3600" b="1" dirty="0" smtClean="0">
                <a:ea typeface="+mn-ea"/>
                <a:cs typeface="+mn-cs"/>
              </a:rPr>
              <a:t>Evaluation (PHA)</a:t>
            </a:r>
            <a:endParaRPr lang="en-US" sz="3600" b="1" dirty="0">
              <a:ea typeface="+mn-ea"/>
              <a:cs typeface="+mn-cs"/>
            </a:endParaRPr>
          </a:p>
        </p:txBody>
      </p:sp>
    </p:spTree>
    <p:extLst>
      <p:ext uri="{BB962C8B-B14F-4D97-AF65-F5344CB8AC3E}">
        <p14:creationId xmlns:p14="http://schemas.microsoft.com/office/powerpoint/2010/main" val="2603085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1143000" y="145255"/>
            <a:ext cx="6858000" cy="969963"/>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82058" tIns="41029" rIns="82058" bIns="41029" rtlCol="0" anchor="ctr">
            <a:normAutofit/>
          </a:bodyPr>
          <a:lstStyle/>
          <a:p>
            <a:pPr>
              <a:spcBef>
                <a:spcPct val="20000"/>
              </a:spcBef>
              <a:spcAft>
                <a:spcPts val="600"/>
              </a:spcAft>
              <a:buSzPct val="130000"/>
            </a:pPr>
            <a:r>
              <a:rPr lang="en-US" sz="3600" b="1" dirty="0">
                <a:ea typeface="+mn-ea"/>
                <a:cs typeface="+mn-cs"/>
              </a:rPr>
              <a:t>Security Measures</a:t>
            </a:r>
          </a:p>
        </p:txBody>
      </p:sp>
      <p:pic>
        <p:nvPicPr>
          <p:cNvPr id="125957" name="Picture 5" descr="1664941Large"/>
          <p:cNvPicPr>
            <a:picLocks noGrp="1" noChangeAspect="1" noChangeArrowheads="1"/>
          </p:cNvPicPr>
          <p:nvPr>
            <p:ph sz="quarter" idx="1"/>
          </p:nvPr>
        </p:nvPicPr>
        <p:blipFill>
          <a:blip r:embed="rId3" cstate="print"/>
          <a:srcRect/>
          <a:stretch>
            <a:fillRect/>
          </a:stretch>
        </p:blipFill>
        <p:spPr>
          <a:xfrm>
            <a:off x="1562100" y="1297257"/>
            <a:ext cx="2476500" cy="1655763"/>
          </a:xfrm>
          <a:noFill/>
        </p:spPr>
      </p:pic>
      <p:pic>
        <p:nvPicPr>
          <p:cNvPr id="125956" name="Picture 4" descr="2479095Large"/>
          <p:cNvPicPr>
            <a:picLocks noGrp="1" noChangeAspect="1" noChangeArrowheads="1"/>
          </p:cNvPicPr>
          <p:nvPr>
            <p:ph sz="quarter" idx="2"/>
          </p:nvPr>
        </p:nvPicPr>
        <p:blipFill>
          <a:blip r:embed="rId4" cstate="print"/>
          <a:srcRect/>
          <a:stretch>
            <a:fillRect/>
          </a:stretch>
        </p:blipFill>
        <p:spPr>
          <a:xfrm>
            <a:off x="5057775" y="1295670"/>
            <a:ext cx="2486025" cy="1657350"/>
          </a:xfrm>
          <a:noFill/>
        </p:spPr>
      </p:pic>
      <p:sp>
        <p:nvSpPr>
          <p:cNvPr id="125955" name="Rectangle 3"/>
          <p:cNvSpPr>
            <a:spLocks noGrp="1" noChangeArrowheads="1"/>
          </p:cNvSpPr>
          <p:nvPr>
            <p:ph type="body" sz="half" idx="3"/>
          </p:nvPr>
        </p:nvSpPr>
        <p:spPr>
          <a:xfrm>
            <a:off x="457200" y="2990478"/>
            <a:ext cx="8456032" cy="2654300"/>
          </a:xfrm>
        </p:spPr>
        <p:txBody>
          <a:bodyPr>
            <a:noAutofit/>
          </a:bodyPr>
          <a:lstStyle/>
          <a:p>
            <a:pPr marL="109728" indent="0">
              <a:spcAft>
                <a:spcPts val="600"/>
              </a:spcAft>
              <a:buNone/>
            </a:pPr>
            <a:r>
              <a:rPr lang="en-US" sz="2400" dirty="0" smtClean="0">
                <a:cs typeface="Arial" pitchFamily="34" charset="0"/>
              </a:rPr>
              <a:t>Potential consequence severity will determine to what extent facilities need to be secured </a:t>
            </a:r>
          </a:p>
          <a:p>
            <a:pPr lvl="1"/>
            <a:r>
              <a:rPr lang="en-US" sz="2400" dirty="0" smtClean="0">
                <a:cs typeface="Arial" pitchFamily="34" charset="0"/>
              </a:rPr>
              <a:t>Small-scale research laboratories</a:t>
            </a:r>
          </a:p>
          <a:p>
            <a:pPr lvl="2"/>
            <a:r>
              <a:rPr lang="en-US" dirty="0" smtClean="0">
                <a:cs typeface="Arial" pitchFamily="34" charset="0"/>
              </a:rPr>
              <a:t>Many different materials used in small amounts</a:t>
            </a:r>
          </a:p>
          <a:p>
            <a:pPr lvl="1"/>
            <a:r>
              <a:rPr lang="en-US" sz="2400" dirty="0" smtClean="0">
                <a:cs typeface="Arial" pitchFamily="34" charset="0"/>
              </a:rPr>
              <a:t>Large-scale manufacturing plants </a:t>
            </a:r>
          </a:p>
          <a:p>
            <a:pPr lvl="2"/>
            <a:r>
              <a:rPr lang="en-US" dirty="0" smtClean="0">
                <a:cs typeface="Arial" pitchFamily="34" charset="0"/>
              </a:rPr>
              <a:t>Limited types of materials used in large amounts</a:t>
            </a:r>
          </a:p>
          <a:p>
            <a:pPr lvl="1"/>
            <a:endParaRPr lang="en-US" sz="2400" dirty="0" smtClean="0">
              <a:cs typeface="Arial" pitchFamily="34" charset="0"/>
            </a:endParaRPr>
          </a:p>
        </p:txBody>
      </p:sp>
    </p:spTree>
    <p:extLst>
      <p:ext uri="{BB962C8B-B14F-4D97-AF65-F5344CB8AC3E}">
        <p14:creationId xmlns:p14="http://schemas.microsoft.com/office/powerpoint/2010/main" val="3983578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smtClean="0"/>
              <a:t>What is Safety Analysis?</a:t>
            </a:r>
            <a:endParaRPr lang="en-US" sz="3600" b="1" dirty="0"/>
          </a:p>
        </p:txBody>
      </p:sp>
      <p:sp>
        <p:nvSpPr>
          <p:cNvPr id="3" name="Content Placeholder 2"/>
          <p:cNvSpPr>
            <a:spLocks noGrp="1"/>
          </p:cNvSpPr>
          <p:nvPr>
            <p:ph idx="1"/>
          </p:nvPr>
        </p:nvSpPr>
        <p:spPr/>
        <p:txBody>
          <a:bodyPr/>
          <a:lstStyle/>
          <a:p>
            <a:pPr marL="0" indent="0">
              <a:buNone/>
            </a:pPr>
            <a:r>
              <a:rPr lang="en-US" sz="2400" dirty="0" smtClean="0"/>
              <a:t>When we talk about safety, we are talking about more than simply one area related to “</a:t>
            </a:r>
            <a:r>
              <a:rPr lang="en-US" sz="2400" u="sng" dirty="0" smtClean="0"/>
              <a:t>nuclear</a:t>
            </a:r>
            <a:r>
              <a:rPr lang="en-US" sz="2400" dirty="0" smtClean="0"/>
              <a:t> safety”</a:t>
            </a:r>
          </a:p>
          <a:p>
            <a:pPr lvl="1"/>
            <a:r>
              <a:rPr lang="en-US" sz="2400" dirty="0" smtClean="0"/>
              <a:t>Criticality Safety</a:t>
            </a:r>
          </a:p>
          <a:p>
            <a:pPr lvl="1"/>
            <a:r>
              <a:rPr lang="en-US" sz="2400" dirty="0" smtClean="0"/>
              <a:t>Radiation Safety  (dose to the worker)</a:t>
            </a:r>
          </a:p>
          <a:p>
            <a:pPr lvl="1"/>
            <a:r>
              <a:rPr lang="en-US" sz="2400" dirty="0" smtClean="0"/>
              <a:t>Facility Safety (dose to the site and public)</a:t>
            </a:r>
          </a:p>
          <a:p>
            <a:pPr marL="457200" lvl="1" indent="0">
              <a:buNone/>
            </a:pPr>
            <a:endParaRPr lang="en-US" sz="2400" dirty="0"/>
          </a:p>
        </p:txBody>
      </p:sp>
    </p:spTree>
    <p:extLst>
      <p:ext uri="{BB962C8B-B14F-4D97-AF65-F5344CB8AC3E}">
        <p14:creationId xmlns:p14="http://schemas.microsoft.com/office/powerpoint/2010/main" val="375906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0" y="274113"/>
            <a:ext cx="9144000"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82058" tIns="41029" rIns="82058" bIns="41029" rtlCol="0" anchor="ctr">
            <a:normAutofit fontScale="90000"/>
          </a:bodyPr>
          <a:lstStyle/>
          <a:p>
            <a:pPr>
              <a:spcBef>
                <a:spcPct val="20000"/>
              </a:spcBef>
              <a:spcAft>
                <a:spcPts val="600"/>
              </a:spcAft>
              <a:buSzPct val="130000"/>
            </a:pPr>
            <a:r>
              <a:rPr lang="en-US" sz="4000" b="1" dirty="0">
                <a:ea typeface="+mn-ea"/>
                <a:cs typeface="+mn-cs"/>
              </a:rPr>
              <a:t>Potential </a:t>
            </a:r>
            <a:r>
              <a:rPr lang="en-US" sz="4000" b="1" dirty="0">
                <a:solidFill>
                  <a:srgbClr val="FF0000"/>
                </a:solidFill>
                <a:ea typeface="+mn-ea"/>
                <a:cs typeface="+mn-cs"/>
              </a:rPr>
              <a:t>Conflicts</a:t>
            </a:r>
            <a:r>
              <a:rPr lang="en-US" sz="4000" b="1" dirty="0">
                <a:ea typeface="+mn-ea"/>
                <a:cs typeface="+mn-cs"/>
              </a:rPr>
              <a:t> between Safety and Security: Information</a:t>
            </a:r>
          </a:p>
        </p:txBody>
      </p:sp>
      <p:sp>
        <p:nvSpPr>
          <p:cNvPr id="3" name="Rectangle 2"/>
          <p:cNvSpPr/>
          <p:nvPr/>
        </p:nvSpPr>
        <p:spPr>
          <a:xfrm>
            <a:off x="369125" y="1878196"/>
            <a:ext cx="3886200" cy="1692771"/>
          </a:xfrm>
          <a:prstGeom prst="rect">
            <a:avLst/>
          </a:prstGeom>
        </p:spPr>
        <p:txBody>
          <a:bodyPr wrap="square">
            <a:spAutoFit/>
          </a:bodyPr>
          <a:lstStyle/>
          <a:p>
            <a:r>
              <a:rPr lang="en-US" sz="3200" b="1" dirty="0" smtClean="0">
                <a:solidFill>
                  <a:srgbClr val="0070C0"/>
                </a:solidFill>
                <a:latin typeface="Palatino" charset="0"/>
                <a:ea typeface="Palatino" charset="0"/>
                <a:cs typeface="Palatino" charset="0"/>
              </a:rPr>
              <a:t>Safety</a:t>
            </a:r>
            <a:endParaRPr lang="en-US" sz="3200" b="1" dirty="0" smtClean="0">
              <a:latin typeface="Palatino" charset="0"/>
              <a:ea typeface="Palatino" charset="0"/>
              <a:cs typeface="Palatino" charset="0"/>
            </a:endParaRPr>
          </a:p>
          <a:p>
            <a:pPr marL="285750" indent="-285750">
              <a:spcAft>
                <a:spcPts val="1200"/>
              </a:spcAft>
              <a:buFont typeface="Arial" panose="020B0604020202020204" pitchFamily="34" charset="0"/>
              <a:buChar char="•"/>
            </a:pPr>
            <a:r>
              <a:rPr lang="en-US" sz="2400" dirty="0" smtClean="0">
                <a:latin typeface="Palatino" charset="0"/>
                <a:ea typeface="Palatino" charset="0"/>
                <a:cs typeface="Palatino" charset="0"/>
              </a:rPr>
              <a:t>Label </a:t>
            </a:r>
            <a:r>
              <a:rPr lang="en-US" sz="2400" dirty="0">
                <a:latin typeface="Palatino" charset="0"/>
                <a:ea typeface="Palatino" charset="0"/>
                <a:cs typeface="Palatino" charset="0"/>
              </a:rPr>
              <a:t>everything so people can recognize hazardous </a:t>
            </a:r>
            <a:r>
              <a:rPr lang="en-US" sz="2400" dirty="0" smtClean="0">
                <a:latin typeface="Palatino" charset="0"/>
                <a:ea typeface="Palatino" charset="0"/>
                <a:cs typeface="Palatino" charset="0"/>
              </a:rPr>
              <a:t>materials</a:t>
            </a:r>
            <a:endParaRPr lang="en-US" sz="2400" dirty="0">
              <a:latin typeface="Palatino" charset="0"/>
              <a:ea typeface="Palatino" charset="0"/>
              <a:cs typeface="Palatino" charset="0"/>
            </a:endParaRPr>
          </a:p>
        </p:txBody>
      </p:sp>
      <p:sp>
        <p:nvSpPr>
          <p:cNvPr id="6" name="Rectangle 5"/>
          <p:cNvSpPr/>
          <p:nvPr/>
        </p:nvSpPr>
        <p:spPr>
          <a:xfrm>
            <a:off x="4613660" y="1878196"/>
            <a:ext cx="3879079" cy="1323439"/>
          </a:xfrm>
          <a:prstGeom prst="rect">
            <a:avLst/>
          </a:prstGeom>
        </p:spPr>
        <p:txBody>
          <a:bodyPr wrap="square">
            <a:spAutoFit/>
          </a:bodyPr>
          <a:lstStyle/>
          <a:p>
            <a:r>
              <a:rPr lang="en-US" sz="3200" b="1" dirty="0" smtClean="0">
                <a:solidFill>
                  <a:srgbClr val="0070C0"/>
                </a:solidFill>
                <a:latin typeface="Palatino" charset="0"/>
                <a:ea typeface="Palatino" charset="0"/>
                <a:cs typeface="Palatino" charset="0"/>
              </a:rPr>
              <a:t>Security</a:t>
            </a:r>
            <a:endParaRPr lang="en-US" sz="3200" dirty="0">
              <a:latin typeface="Palatino" charset="0"/>
              <a:ea typeface="Palatino" charset="0"/>
              <a:cs typeface="Palatino" charset="0"/>
            </a:endParaRPr>
          </a:p>
          <a:p>
            <a:pPr marL="285750" indent="-285750">
              <a:spcAft>
                <a:spcPts val="1200"/>
              </a:spcAft>
              <a:buFont typeface="Arial" panose="020B0604020202020204" pitchFamily="34" charset="0"/>
              <a:buChar char="•"/>
            </a:pPr>
            <a:r>
              <a:rPr lang="en-US" sz="2400" dirty="0">
                <a:latin typeface="Palatino" charset="0"/>
                <a:ea typeface="Palatino" charset="0"/>
                <a:cs typeface="Palatino" charset="0"/>
              </a:rPr>
              <a:t>Labels help identify targets for theft or </a:t>
            </a:r>
            <a:r>
              <a:rPr lang="en-US" sz="2400" dirty="0" smtClean="0">
                <a:latin typeface="Palatino" charset="0"/>
                <a:ea typeface="Palatino" charset="0"/>
                <a:cs typeface="Palatino" charset="0"/>
              </a:rPr>
              <a:t>attack</a:t>
            </a:r>
            <a:endParaRPr lang="en-US" sz="2400" dirty="0">
              <a:latin typeface="Palatino" charset="0"/>
              <a:ea typeface="Palatino" charset="0"/>
              <a:cs typeface="Palatino" charset="0"/>
            </a:endParaRPr>
          </a:p>
        </p:txBody>
      </p:sp>
      <p:pic>
        <p:nvPicPr>
          <p:cNvPr id="4" name="Picture 3"/>
          <p:cNvPicPr>
            <a:picLocks noChangeAspect="1"/>
          </p:cNvPicPr>
          <p:nvPr/>
        </p:nvPicPr>
        <p:blipFill>
          <a:blip r:embed="rId3"/>
          <a:stretch>
            <a:fillRect/>
          </a:stretch>
        </p:blipFill>
        <p:spPr>
          <a:xfrm>
            <a:off x="950686" y="4096153"/>
            <a:ext cx="2540000" cy="1841500"/>
          </a:xfrm>
          <a:prstGeom prst="rect">
            <a:avLst/>
          </a:prstGeom>
        </p:spPr>
      </p:pic>
      <p:pic>
        <p:nvPicPr>
          <p:cNvPr id="5" name="Picture 4"/>
          <p:cNvPicPr>
            <a:picLocks noChangeAspect="1"/>
          </p:cNvPicPr>
          <p:nvPr/>
        </p:nvPicPr>
        <p:blipFill>
          <a:blip r:embed="rId4"/>
          <a:stretch>
            <a:fillRect/>
          </a:stretch>
        </p:blipFill>
        <p:spPr>
          <a:xfrm>
            <a:off x="4613659" y="4052851"/>
            <a:ext cx="3771969" cy="1934035"/>
          </a:xfrm>
          <a:prstGeom prst="rect">
            <a:avLst/>
          </a:prstGeom>
        </p:spPr>
      </p:pic>
    </p:spTree>
    <p:extLst>
      <p:ext uri="{BB962C8B-B14F-4D97-AF65-F5344CB8AC3E}">
        <p14:creationId xmlns:p14="http://schemas.microsoft.com/office/powerpoint/2010/main" val="1255881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0" y="304891"/>
            <a:ext cx="9144000"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82058" tIns="41029" rIns="82058" bIns="41029" rtlCol="0" anchor="ctr">
            <a:noAutofit/>
          </a:bodyPr>
          <a:lstStyle/>
          <a:p>
            <a:pPr>
              <a:spcBef>
                <a:spcPct val="20000"/>
              </a:spcBef>
              <a:spcAft>
                <a:spcPts val="600"/>
              </a:spcAft>
              <a:buSzPct val="130000"/>
            </a:pPr>
            <a:r>
              <a:rPr lang="en-US" sz="3600" b="1" dirty="0">
                <a:ea typeface="+mn-ea"/>
                <a:cs typeface="+mn-cs"/>
              </a:rPr>
              <a:t>Potential </a:t>
            </a:r>
            <a:r>
              <a:rPr lang="en-US" sz="3600" b="1" dirty="0">
                <a:solidFill>
                  <a:srgbClr val="FF0000"/>
                </a:solidFill>
                <a:ea typeface="+mn-ea"/>
                <a:cs typeface="+mn-cs"/>
              </a:rPr>
              <a:t>Conflicts</a:t>
            </a:r>
            <a:r>
              <a:rPr lang="en-US" sz="3600" b="1" dirty="0">
                <a:ea typeface="+mn-ea"/>
                <a:cs typeface="+mn-cs"/>
              </a:rPr>
              <a:t> between Safety and Security: Information</a:t>
            </a:r>
          </a:p>
        </p:txBody>
      </p:sp>
      <p:sp>
        <p:nvSpPr>
          <p:cNvPr id="3" name="Rectangle 2"/>
          <p:cNvSpPr/>
          <p:nvPr/>
        </p:nvSpPr>
        <p:spPr>
          <a:xfrm>
            <a:off x="404751" y="1840017"/>
            <a:ext cx="3886200" cy="2062103"/>
          </a:xfrm>
          <a:prstGeom prst="rect">
            <a:avLst/>
          </a:prstGeom>
        </p:spPr>
        <p:txBody>
          <a:bodyPr wrap="square">
            <a:spAutoFit/>
          </a:bodyPr>
          <a:lstStyle/>
          <a:p>
            <a:r>
              <a:rPr lang="en-US" sz="3200" b="1" dirty="0" smtClean="0">
                <a:solidFill>
                  <a:srgbClr val="0070C0"/>
                </a:solidFill>
                <a:latin typeface="Palatino" charset="0"/>
                <a:ea typeface="Palatino" charset="0"/>
                <a:cs typeface="Palatino" charset="0"/>
              </a:rPr>
              <a:t>Safety</a:t>
            </a:r>
            <a:endParaRPr lang="en-US" sz="3200" b="1" dirty="0" smtClean="0">
              <a:latin typeface="Palatino" charset="0"/>
              <a:ea typeface="Palatino" charset="0"/>
              <a:cs typeface="Palatino" charset="0"/>
            </a:endParaRPr>
          </a:p>
          <a:p>
            <a:pPr marL="285750" indent="-285750">
              <a:spcAft>
                <a:spcPts val="1200"/>
              </a:spcAft>
              <a:buFont typeface="Arial" panose="020B0604020202020204" pitchFamily="34" charset="0"/>
              <a:buChar char="•"/>
            </a:pPr>
            <a:r>
              <a:rPr lang="en-US" sz="2400" dirty="0" smtClean="0">
                <a:latin typeface="Palatino" charset="0"/>
                <a:ea typeface="Palatino" charset="0"/>
                <a:cs typeface="Palatino" charset="0"/>
              </a:rPr>
              <a:t>Let </a:t>
            </a:r>
            <a:r>
              <a:rPr lang="en-US" sz="2400" dirty="0">
                <a:latin typeface="Palatino" charset="0"/>
                <a:ea typeface="Palatino" charset="0"/>
                <a:cs typeface="Palatino" charset="0"/>
              </a:rPr>
              <a:t>community and especially emergency responders know what </a:t>
            </a:r>
            <a:r>
              <a:rPr lang="en-US" sz="2400" dirty="0" smtClean="0">
                <a:latin typeface="Palatino" charset="0"/>
                <a:ea typeface="Palatino" charset="0"/>
                <a:cs typeface="Palatino" charset="0"/>
              </a:rPr>
              <a:t>dangers </a:t>
            </a:r>
            <a:r>
              <a:rPr lang="en-US" sz="2400" dirty="0">
                <a:latin typeface="Palatino" charset="0"/>
                <a:ea typeface="Palatino" charset="0"/>
                <a:cs typeface="Palatino" charset="0"/>
              </a:rPr>
              <a:t>are </a:t>
            </a:r>
            <a:r>
              <a:rPr lang="en-US" sz="2400" dirty="0" smtClean="0">
                <a:latin typeface="Palatino" charset="0"/>
                <a:ea typeface="Palatino" charset="0"/>
                <a:cs typeface="Palatino" charset="0"/>
              </a:rPr>
              <a:t>there </a:t>
            </a:r>
            <a:endParaRPr lang="en-US" sz="2400" dirty="0">
              <a:latin typeface="Palatino" charset="0"/>
              <a:ea typeface="Palatino" charset="0"/>
              <a:cs typeface="Palatino" charset="0"/>
            </a:endParaRPr>
          </a:p>
        </p:txBody>
      </p:sp>
      <p:sp>
        <p:nvSpPr>
          <p:cNvPr id="6" name="Rectangle 5"/>
          <p:cNvSpPr/>
          <p:nvPr/>
        </p:nvSpPr>
        <p:spPr>
          <a:xfrm>
            <a:off x="4613660" y="1840017"/>
            <a:ext cx="3879079" cy="1692771"/>
          </a:xfrm>
          <a:prstGeom prst="rect">
            <a:avLst/>
          </a:prstGeom>
        </p:spPr>
        <p:txBody>
          <a:bodyPr wrap="square">
            <a:spAutoFit/>
          </a:bodyPr>
          <a:lstStyle/>
          <a:p>
            <a:r>
              <a:rPr lang="en-US" sz="3200" b="1" dirty="0" smtClean="0">
                <a:solidFill>
                  <a:srgbClr val="0070C0"/>
                </a:solidFill>
                <a:latin typeface="Palatino" charset="0"/>
                <a:ea typeface="Palatino" charset="0"/>
                <a:cs typeface="Palatino" charset="0"/>
              </a:rPr>
              <a:t>Security</a:t>
            </a:r>
            <a:endParaRPr lang="en-US" sz="3200" dirty="0">
              <a:latin typeface="Palatino" charset="0"/>
              <a:ea typeface="Palatino" charset="0"/>
              <a:cs typeface="Palatino" charset="0"/>
            </a:endParaRPr>
          </a:p>
          <a:p>
            <a:pPr marL="285750" indent="-285750">
              <a:spcAft>
                <a:spcPts val="1200"/>
              </a:spcAft>
              <a:buFont typeface="Arial" panose="020B0604020202020204" pitchFamily="34" charset="0"/>
              <a:buChar char="•"/>
            </a:pPr>
            <a:r>
              <a:rPr lang="en-US" sz="2400" dirty="0" smtClean="0">
                <a:latin typeface="Palatino" charset="0"/>
                <a:ea typeface="Palatino" charset="0"/>
                <a:cs typeface="Palatino" charset="0"/>
              </a:rPr>
              <a:t>Sharing </a:t>
            </a:r>
            <a:r>
              <a:rPr lang="en-US" sz="2400" dirty="0">
                <a:latin typeface="Palatino" charset="0"/>
                <a:ea typeface="Palatino" charset="0"/>
                <a:cs typeface="Palatino" charset="0"/>
              </a:rPr>
              <a:t>locations of </a:t>
            </a:r>
            <a:r>
              <a:rPr lang="en-US" sz="2400" dirty="0" smtClean="0">
                <a:latin typeface="Palatino" charset="0"/>
                <a:ea typeface="Palatino" charset="0"/>
                <a:cs typeface="Palatino" charset="0"/>
              </a:rPr>
              <a:t>materials can </a:t>
            </a:r>
            <a:r>
              <a:rPr lang="en-US" sz="2400" dirty="0">
                <a:latin typeface="Palatino" charset="0"/>
                <a:ea typeface="Palatino" charset="0"/>
                <a:cs typeface="Palatino" charset="0"/>
              </a:rPr>
              <a:t>publicize targets for theft or </a:t>
            </a:r>
            <a:r>
              <a:rPr lang="en-US" sz="2400" dirty="0" smtClean="0">
                <a:latin typeface="Palatino" charset="0"/>
                <a:ea typeface="Palatino" charset="0"/>
                <a:cs typeface="Palatino" charset="0"/>
              </a:rPr>
              <a:t>attack</a:t>
            </a:r>
            <a:endParaRPr lang="en-US" sz="2400" dirty="0">
              <a:latin typeface="Palatino" charset="0"/>
              <a:ea typeface="Palatino" charset="0"/>
              <a:cs typeface="Palatino" charset="0"/>
            </a:endParaRPr>
          </a:p>
        </p:txBody>
      </p:sp>
      <p:pic>
        <p:nvPicPr>
          <p:cNvPr id="5" name="Picture 4"/>
          <p:cNvPicPr>
            <a:picLocks noChangeAspect="1"/>
          </p:cNvPicPr>
          <p:nvPr/>
        </p:nvPicPr>
        <p:blipFill>
          <a:blip r:embed="rId3"/>
          <a:stretch>
            <a:fillRect/>
          </a:stretch>
        </p:blipFill>
        <p:spPr>
          <a:xfrm>
            <a:off x="2698750" y="3959778"/>
            <a:ext cx="3746500" cy="2037261"/>
          </a:xfrm>
          <a:prstGeom prst="rect">
            <a:avLst/>
          </a:prstGeom>
        </p:spPr>
      </p:pic>
    </p:spTree>
    <p:extLst>
      <p:ext uri="{BB962C8B-B14F-4D97-AF65-F5344CB8AC3E}">
        <p14:creationId xmlns:p14="http://schemas.microsoft.com/office/powerpoint/2010/main" val="19894755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0" y="303810"/>
            <a:ext cx="9144000"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82058" tIns="41029" rIns="82058" bIns="41029" rtlCol="0" anchor="ctr">
            <a:noAutofit/>
          </a:bodyPr>
          <a:lstStyle/>
          <a:p>
            <a:pPr>
              <a:spcBef>
                <a:spcPct val="20000"/>
              </a:spcBef>
              <a:spcAft>
                <a:spcPts val="600"/>
              </a:spcAft>
              <a:buSzPct val="130000"/>
            </a:pPr>
            <a:r>
              <a:rPr lang="en-US" sz="3600" b="1" dirty="0">
                <a:ea typeface="+mn-ea"/>
                <a:cs typeface="+mn-cs"/>
              </a:rPr>
              <a:t>Potential </a:t>
            </a:r>
            <a:r>
              <a:rPr lang="en-US" sz="3600" b="1" dirty="0">
                <a:solidFill>
                  <a:srgbClr val="FF0000"/>
                </a:solidFill>
                <a:ea typeface="+mn-ea"/>
                <a:cs typeface="+mn-cs"/>
              </a:rPr>
              <a:t>Conflicts</a:t>
            </a:r>
            <a:r>
              <a:rPr lang="en-US" sz="3600" b="1" dirty="0">
                <a:ea typeface="+mn-ea"/>
                <a:cs typeface="+mn-cs"/>
              </a:rPr>
              <a:t> between Safety and Security: Information</a:t>
            </a:r>
          </a:p>
        </p:txBody>
      </p:sp>
      <p:sp>
        <p:nvSpPr>
          <p:cNvPr id="3" name="Rectangle 2"/>
          <p:cNvSpPr/>
          <p:nvPr/>
        </p:nvSpPr>
        <p:spPr>
          <a:xfrm>
            <a:off x="392875" y="1763362"/>
            <a:ext cx="3886200" cy="1692771"/>
          </a:xfrm>
          <a:prstGeom prst="rect">
            <a:avLst/>
          </a:prstGeom>
        </p:spPr>
        <p:txBody>
          <a:bodyPr wrap="square">
            <a:spAutoFit/>
          </a:bodyPr>
          <a:lstStyle/>
          <a:p>
            <a:r>
              <a:rPr lang="en-US" sz="3200" b="1" dirty="0" smtClean="0">
                <a:solidFill>
                  <a:srgbClr val="0070C0"/>
                </a:solidFill>
                <a:latin typeface="Palatino" charset="0"/>
                <a:ea typeface="Palatino" charset="0"/>
                <a:cs typeface="Palatino" charset="0"/>
              </a:rPr>
              <a:t>Safety</a:t>
            </a:r>
            <a:endParaRPr lang="en-US" sz="3200" b="1" dirty="0" smtClean="0">
              <a:latin typeface="Palatino" charset="0"/>
              <a:ea typeface="Palatino" charset="0"/>
              <a:cs typeface="Palatino" charset="0"/>
            </a:endParaRPr>
          </a:p>
          <a:p>
            <a:pPr marL="285750" indent="-285750">
              <a:spcAft>
                <a:spcPts val="1200"/>
              </a:spcAft>
              <a:buFont typeface="Arial" panose="020B0604020202020204" pitchFamily="34" charset="0"/>
              <a:buChar char="•"/>
            </a:pPr>
            <a:r>
              <a:rPr lang="en-US" sz="2400" dirty="0" smtClean="0">
                <a:latin typeface="Palatino" charset="0"/>
                <a:ea typeface="Palatino" charset="0"/>
                <a:cs typeface="Palatino" charset="0"/>
              </a:rPr>
              <a:t>Share </a:t>
            </a:r>
            <a:r>
              <a:rPr lang="en-US" sz="2400" dirty="0">
                <a:latin typeface="Palatino" charset="0"/>
                <a:ea typeface="Palatino" charset="0"/>
                <a:cs typeface="Palatino" charset="0"/>
              </a:rPr>
              <a:t>knowledge about </a:t>
            </a:r>
            <a:r>
              <a:rPr lang="en-US" sz="2400" dirty="0" smtClean="0">
                <a:latin typeface="Palatino" charset="0"/>
                <a:ea typeface="Palatino" charset="0"/>
                <a:cs typeface="Palatino" charset="0"/>
              </a:rPr>
              <a:t>hazards </a:t>
            </a:r>
            <a:r>
              <a:rPr lang="en-US" sz="2400" dirty="0">
                <a:latin typeface="Palatino" charset="0"/>
                <a:ea typeface="Palatino" charset="0"/>
                <a:cs typeface="Palatino" charset="0"/>
              </a:rPr>
              <a:t>so people know to be </a:t>
            </a:r>
            <a:r>
              <a:rPr lang="en-US" sz="2400" dirty="0" smtClean="0">
                <a:latin typeface="Palatino" charset="0"/>
                <a:ea typeface="Palatino" charset="0"/>
                <a:cs typeface="Palatino" charset="0"/>
              </a:rPr>
              <a:t>alert</a:t>
            </a:r>
            <a:endParaRPr lang="en-US" sz="2400" dirty="0">
              <a:latin typeface="Palatino" charset="0"/>
              <a:ea typeface="Palatino" charset="0"/>
              <a:cs typeface="Palatino" charset="0"/>
            </a:endParaRPr>
          </a:p>
        </p:txBody>
      </p:sp>
      <p:sp>
        <p:nvSpPr>
          <p:cNvPr id="6" name="Rectangle 5"/>
          <p:cNvSpPr/>
          <p:nvPr/>
        </p:nvSpPr>
        <p:spPr>
          <a:xfrm>
            <a:off x="4874917" y="1763361"/>
            <a:ext cx="3879079" cy="1692771"/>
          </a:xfrm>
          <a:prstGeom prst="rect">
            <a:avLst/>
          </a:prstGeom>
        </p:spPr>
        <p:txBody>
          <a:bodyPr wrap="square">
            <a:spAutoFit/>
          </a:bodyPr>
          <a:lstStyle/>
          <a:p>
            <a:r>
              <a:rPr lang="en-US" sz="3200" b="1" dirty="0" smtClean="0">
                <a:solidFill>
                  <a:srgbClr val="0070C0"/>
                </a:solidFill>
                <a:latin typeface="Palatino" charset="0"/>
                <a:ea typeface="Palatino" charset="0"/>
                <a:cs typeface="Palatino" charset="0"/>
              </a:rPr>
              <a:t>Security</a:t>
            </a:r>
            <a:endParaRPr lang="en-US" sz="3200" dirty="0">
              <a:latin typeface="Palatino" charset="0"/>
              <a:ea typeface="Palatino" charset="0"/>
              <a:cs typeface="Palatino" charset="0"/>
            </a:endParaRPr>
          </a:p>
          <a:p>
            <a:pPr marL="285750" indent="-285750">
              <a:spcAft>
                <a:spcPts val="1200"/>
              </a:spcAft>
              <a:buFont typeface="Arial" panose="020B0604020202020204" pitchFamily="34" charset="0"/>
              <a:buChar char="•"/>
            </a:pPr>
            <a:r>
              <a:rPr lang="en-US" sz="2400" dirty="0" smtClean="0">
                <a:latin typeface="Palatino" charset="0"/>
                <a:ea typeface="Palatino" charset="0"/>
                <a:cs typeface="Palatino" charset="0"/>
              </a:rPr>
              <a:t>Sharing </a:t>
            </a:r>
            <a:r>
              <a:rPr lang="en-US" sz="2400" dirty="0">
                <a:latin typeface="Palatino" charset="0"/>
                <a:ea typeface="Palatino" charset="0"/>
                <a:cs typeface="Palatino" charset="0"/>
              </a:rPr>
              <a:t>knowledge of </a:t>
            </a:r>
            <a:r>
              <a:rPr lang="en-US" sz="2400" dirty="0" smtClean="0">
                <a:latin typeface="Palatino" charset="0"/>
                <a:ea typeface="Palatino" charset="0"/>
                <a:cs typeface="Palatino" charset="0"/>
              </a:rPr>
              <a:t>hazards </a:t>
            </a:r>
            <a:r>
              <a:rPr lang="en-US" sz="2400" dirty="0">
                <a:latin typeface="Palatino" charset="0"/>
                <a:ea typeface="Palatino" charset="0"/>
                <a:cs typeface="Palatino" charset="0"/>
              </a:rPr>
              <a:t>could inspire harmful behavior </a:t>
            </a:r>
          </a:p>
        </p:txBody>
      </p:sp>
      <p:pic>
        <p:nvPicPr>
          <p:cNvPr id="4" name="Picture 3"/>
          <p:cNvPicPr>
            <a:picLocks noChangeAspect="1"/>
          </p:cNvPicPr>
          <p:nvPr/>
        </p:nvPicPr>
        <p:blipFill>
          <a:blip r:embed="rId3"/>
          <a:stretch>
            <a:fillRect/>
          </a:stretch>
        </p:blipFill>
        <p:spPr>
          <a:xfrm>
            <a:off x="2335975" y="3037279"/>
            <a:ext cx="2781300" cy="2921000"/>
          </a:xfrm>
          <a:prstGeom prst="rect">
            <a:avLst/>
          </a:prstGeom>
        </p:spPr>
      </p:pic>
    </p:spTree>
    <p:extLst>
      <p:ext uri="{BB962C8B-B14F-4D97-AF65-F5344CB8AC3E}">
        <p14:creationId xmlns:p14="http://schemas.microsoft.com/office/powerpoint/2010/main" val="11092048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0" y="90055"/>
            <a:ext cx="9144000"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82058" tIns="41029" rIns="82058" bIns="41029" rtlCol="0" anchor="ctr">
            <a:normAutofit/>
          </a:bodyPr>
          <a:lstStyle/>
          <a:p>
            <a:pPr>
              <a:lnSpc>
                <a:spcPct val="80000"/>
              </a:lnSpc>
              <a:spcBef>
                <a:spcPct val="20000"/>
              </a:spcBef>
              <a:spcAft>
                <a:spcPts val="600"/>
              </a:spcAft>
              <a:buSzPct val="130000"/>
            </a:pPr>
            <a:r>
              <a:rPr lang="en-US" sz="3600" b="1" dirty="0">
                <a:ea typeface="+mn-ea"/>
                <a:cs typeface="+mn-cs"/>
              </a:rPr>
              <a:t>Potential </a:t>
            </a:r>
            <a:r>
              <a:rPr lang="en-US" sz="3600" b="1" dirty="0">
                <a:solidFill>
                  <a:srgbClr val="FF0000"/>
                </a:solidFill>
                <a:ea typeface="+mn-ea"/>
                <a:cs typeface="+mn-cs"/>
              </a:rPr>
              <a:t>Conflicts</a:t>
            </a:r>
            <a:r>
              <a:rPr lang="en-US" sz="3600" b="1" dirty="0">
                <a:ea typeface="+mn-ea"/>
                <a:cs typeface="+mn-cs"/>
              </a:rPr>
              <a:t> between </a:t>
            </a:r>
            <a:r>
              <a:rPr lang="en-US" sz="3600" b="1" dirty="0" smtClean="0">
                <a:ea typeface="+mn-ea"/>
                <a:cs typeface="+mn-cs"/>
              </a:rPr>
              <a:t>Safety </a:t>
            </a:r>
            <a:r>
              <a:rPr lang="en-US" sz="3600" b="1" dirty="0">
                <a:ea typeface="+mn-ea"/>
                <a:cs typeface="+mn-cs"/>
              </a:rPr>
              <a:t>and Security:  Facility Exits</a:t>
            </a:r>
          </a:p>
        </p:txBody>
      </p:sp>
      <p:sp>
        <p:nvSpPr>
          <p:cNvPr id="3" name="Rectangle 2"/>
          <p:cNvSpPr/>
          <p:nvPr/>
        </p:nvSpPr>
        <p:spPr>
          <a:xfrm>
            <a:off x="369125" y="1648691"/>
            <a:ext cx="4343400" cy="5324535"/>
          </a:xfrm>
          <a:prstGeom prst="rect">
            <a:avLst/>
          </a:prstGeom>
        </p:spPr>
        <p:txBody>
          <a:bodyPr wrap="square">
            <a:spAutoFit/>
          </a:bodyPr>
          <a:lstStyle/>
          <a:p>
            <a:r>
              <a:rPr lang="en-US" sz="2400" dirty="0">
                <a:latin typeface="Palatino" charset="0"/>
                <a:ea typeface="Palatino" charset="0"/>
                <a:cs typeface="Palatino" charset="0"/>
              </a:rPr>
              <a:t>Locking exit doors is secure, but not </a:t>
            </a:r>
            <a:r>
              <a:rPr lang="en-US" sz="2400" dirty="0" smtClean="0">
                <a:latin typeface="Palatino" charset="0"/>
                <a:ea typeface="Palatino" charset="0"/>
                <a:cs typeface="Palatino" charset="0"/>
              </a:rPr>
              <a:t>safe</a:t>
            </a:r>
          </a:p>
          <a:p>
            <a:endParaRPr lang="en-US" sz="2400" dirty="0">
              <a:latin typeface="Palatino" charset="0"/>
              <a:ea typeface="Palatino" charset="0"/>
              <a:cs typeface="Palatino" charset="0"/>
            </a:endParaRPr>
          </a:p>
          <a:p>
            <a:pPr marL="342900" indent="-342900">
              <a:spcAft>
                <a:spcPts val="1200"/>
              </a:spcAft>
              <a:buFont typeface="Arial" panose="020B0604020202020204" pitchFamily="34" charset="0"/>
              <a:buChar char="•"/>
            </a:pPr>
            <a:r>
              <a:rPr lang="en-US" sz="2400" dirty="0">
                <a:latin typeface="Palatino" charset="0"/>
                <a:ea typeface="Palatino" charset="0"/>
                <a:cs typeface="Palatino" charset="0"/>
              </a:rPr>
              <a:t>For </a:t>
            </a:r>
            <a:r>
              <a:rPr lang="en-US" sz="2400" dirty="0">
                <a:solidFill>
                  <a:srgbClr val="FF0000"/>
                </a:solidFill>
                <a:latin typeface="Palatino" charset="0"/>
                <a:ea typeface="Palatino" charset="0"/>
                <a:cs typeface="Palatino" charset="0"/>
              </a:rPr>
              <a:t>safety</a:t>
            </a:r>
            <a:r>
              <a:rPr lang="en-US" sz="2400" dirty="0">
                <a:latin typeface="Palatino" charset="0"/>
                <a:ea typeface="Palatino" charset="0"/>
                <a:cs typeface="Palatino" charset="0"/>
              </a:rPr>
              <a:t>, people need to be able to leave the facility quickly and by many </a:t>
            </a:r>
            <a:r>
              <a:rPr lang="en-US" sz="2400" dirty="0" smtClean="0">
                <a:latin typeface="Palatino" charset="0"/>
                <a:ea typeface="Palatino" charset="0"/>
                <a:cs typeface="Palatino" charset="0"/>
              </a:rPr>
              <a:t>routes</a:t>
            </a:r>
            <a:endParaRPr lang="en-US" sz="2400" dirty="0">
              <a:latin typeface="Palatino" charset="0"/>
              <a:ea typeface="Palatino" charset="0"/>
              <a:cs typeface="Palatino" charset="0"/>
            </a:endParaRPr>
          </a:p>
          <a:p>
            <a:pPr marL="342900" indent="-342900">
              <a:spcAft>
                <a:spcPts val="1200"/>
              </a:spcAft>
              <a:buFont typeface="Arial" panose="020B0604020202020204" pitchFamily="34" charset="0"/>
              <a:buChar char="•"/>
            </a:pPr>
            <a:r>
              <a:rPr lang="en-US" sz="2400" dirty="0">
                <a:latin typeface="Palatino" charset="0"/>
                <a:ea typeface="Palatino" charset="0"/>
                <a:cs typeface="Palatino" charset="0"/>
              </a:rPr>
              <a:t>For </a:t>
            </a:r>
            <a:r>
              <a:rPr lang="en-US" sz="2400" dirty="0">
                <a:solidFill>
                  <a:srgbClr val="FF0000"/>
                </a:solidFill>
                <a:latin typeface="Palatino" charset="0"/>
                <a:ea typeface="Palatino" charset="0"/>
                <a:cs typeface="Palatino" charset="0"/>
              </a:rPr>
              <a:t>security</a:t>
            </a:r>
            <a:r>
              <a:rPr lang="en-US" sz="2400" dirty="0">
                <a:latin typeface="Palatino" charset="0"/>
                <a:ea typeface="Palatino" charset="0"/>
                <a:cs typeface="Palatino" charset="0"/>
              </a:rPr>
              <a:t>, you want to control exits as well as entrances so </a:t>
            </a:r>
            <a:r>
              <a:rPr lang="en-US" sz="2400" dirty="0" smtClean="0">
                <a:latin typeface="Palatino" charset="0"/>
                <a:ea typeface="Palatino" charset="0"/>
                <a:cs typeface="Palatino" charset="0"/>
              </a:rPr>
              <a:t>materials (</a:t>
            </a:r>
            <a:r>
              <a:rPr lang="en-US" sz="2400" dirty="0">
                <a:latin typeface="Palatino" charset="0"/>
                <a:ea typeface="Palatino" charset="0"/>
                <a:cs typeface="Palatino" charset="0"/>
              </a:rPr>
              <a:t>or equipment) are not </a:t>
            </a:r>
            <a:r>
              <a:rPr lang="en-US" sz="2400" dirty="0" smtClean="0">
                <a:latin typeface="Palatino" charset="0"/>
                <a:ea typeface="Palatino" charset="0"/>
                <a:cs typeface="Palatino" charset="0"/>
              </a:rPr>
              <a:t>taken </a:t>
            </a:r>
            <a:endParaRPr lang="en-US" sz="2400" dirty="0">
              <a:latin typeface="Palatino" charset="0"/>
              <a:ea typeface="Palatino" charset="0"/>
              <a:cs typeface="Palatino" charset="0"/>
            </a:endParaRPr>
          </a:p>
          <a:p>
            <a:endParaRPr lang="en-US" sz="2000" dirty="0"/>
          </a:p>
          <a:p>
            <a:endParaRPr lang="en-US" sz="2000" dirty="0"/>
          </a:p>
          <a:p>
            <a:pPr lvl="4"/>
            <a:endParaRPr lang="en-US" sz="2000" dirty="0"/>
          </a:p>
          <a:p>
            <a:endParaRPr lang="en-US" sz="20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833175"/>
            <a:ext cx="3257550" cy="43338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98786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0" y="0"/>
            <a:ext cx="9144000" cy="1143000"/>
          </a:xfr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82058" tIns="41029" rIns="82058" bIns="41029" rtlCol="0" anchor="ctr">
            <a:noAutofit/>
          </a:bodyPr>
          <a:lstStyle/>
          <a:p>
            <a:pPr>
              <a:spcBef>
                <a:spcPct val="20000"/>
              </a:spcBef>
              <a:spcAft>
                <a:spcPts val="600"/>
              </a:spcAft>
              <a:buSzPct val="130000"/>
            </a:pPr>
            <a:r>
              <a:rPr lang="en-US" sz="3600" b="1" dirty="0">
                <a:ea typeface="+mn-ea"/>
                <a:cs typeface="+mn-cs"/>
              </a:rPr>
              <a:t>Resolution of Conflicts between </a:t>
            </a:r>
            <a:r>
              <a:rPr lang="en-US" sz="3600" b="1" dirty="0" smtClean="0">
                <a:ea typeface="+mn-ea"/>
                <a:cs typeface="+mn-cs"/>
              </a:rPr>
              <a:t>Safety </a:t>
            </a:r>
            <a:r>
              <a:rPr lang="en-US" sz="3600" b="1" dirty="0">
                <a:ea typeface="+mn-ea"/>
                <a:cs typeface="+mn-cs"/>
              </a:rPr>
              <a:t>and Security</a:t>
            </a:r>
          </a:p>
        </p:txBody>
      </p:sp>
      <p:sp>
        <p:nvSpPr>
          <p:cNvPr id="3" name="Rectangle 2"/>
          <p:cNvSpPr/>
          <p:nvPr/>
        </p:nvSpPr>
        <p:spPr>
          <a:xfrm>
            <a:off x="384110" y="1676400"/>
            <a:ext cx="7620000" cy="3724096"/>
          </a:xfrm>
          <a:prstGeom prst="rect">
            <a:avLst/>
          </a:prstGeom>
        </p:spPr>
        <p:txBody>
          <a:bodyPr wrap="square">
            <a:spAutoFit/>
          </a:bodyPr>
          <a:lstStyle/>
          <a:p>
            <a:pPr marL="342900" indent="-342900">
              <a:buFont typeface="Arial" panose="020B0604020202020204" pitchFamily="34" charset="0"/>
              <a:buChar char="•"/>
            </a:pPr>
            <a:r>
              <a:rPr lang="en-US" sz="2400" dirty="0">
                <a:latin typeface="Palatino" charset="0"/>
                <a:ea typeface="Palatino" charset="0"/>
                <a:cs typeface="Palatino" charset="0"/>
              </a:rPr>
              <a:t>Important to have strong communications between the various stakeholders at a </a:t>
            </a:r>
            <a:r>
              <a:rPr lang="en-US" sz="2400" dirty="0" smtClean="0">
                <a:latin typeface="Palatino" charset="0"/>
                <a:ea typeface="Palatino" charset="0"/>
                <a:cs typeface="Palatino" charset="0"/>
              </a:rPr>
              <a:t>facility </a:t>
            </a:r>
            <a:r>
              <a:rPr lang="en-US" sz="2400" dirty="0">
                <a:latin typeface="Palatino" charset="0"/>
                <a:ea typeface="Palatino" charset="0"/>
                <a:cs typeface="Palatino" charset="0"/>
              </a:rPr>
              <a:t>in regards to safety and </a:t>
            </a:r>
            <a:r>
              <a:rPr lang="en-US" sz="2400" dirty="0" smtClean="0">
                <a:latin typeface="Palatino" charset="0"/>
                <a:ea typeface="Palatino" charset="0"/>
                <a:cs typeface="Palatino" charset="0"/>
              </a:rPr>
              <a:t>security</a:t>
            </a:r>
          </a:p>
          <a:p>
            <a:pPr marL="342900" indent="-342900">
              <a:buFont typeface="Arial" panose="020B0604020202020204" pitchFamily="34" charset="0"/>
              <a:buChar char="•"/>
            </a:pPr>
            <a:endParaRPr lang="en-US" sz="2400" dirty="0">
              <a:latin typeface="Palatino" charset="0"/>
              <a:ea typeface="Palatino" charset="0"/>
              <a:cs typeface="Palatino" charset="0"/>
            </a:endParaRPr>
          </a:p>
          <a:p>
            <a:pPr marL="342900" indent="-342900">
              <a:buFont typeface="Arial" panose="020B0604020202020204" pitchFamily="34" charset="0"/>
              <a:buChar char="•"/>
            </a:pPr>
            <a:r>
              <a:rPr lang="en-US" sz="2400" dirty="0" smtClean="0">
                <a:latin typeface="Palatino" charset="0"/>
                <a:ea typeface="Palatino" charset="0"/>
                <a:cs typeface="Palatino" charset="0"/>
              </a:rPr>
              <a:t>Including security, operations, health and safety, management stakeholders on both “material” safety and “material” security evaluation teams will promote better understanding of each’s goals and requirements </a:t>
            </a:r>
            <a:endParaRPr lang="en-US" sz="2000" dirty="0"/>
          </a:p>
          <a:p>
            <a:endParaRPr lang="en-US" sz="2000" dirty="0"/>
          </a:p>
        </p:txBody>
      </p:sp>
    </p:spTree>
    <p:extLst>
      <p:ext uri="{BB962C8B-B14F-4D97-AF65-F5344CB8AC3E}">
        <p14:creationId xmlns:p14="http://schemas.microsoft.com/office/powerpoint/2010/main" val="39900543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03750"/>
          </a:xfrm>
        </p:spPr>
        <p:txBody>
          <a:bodyPr/>
          <a:lstStyle/>
          <a:p>
            <a:r>
              <a:rPr lang="en-US" sz="3600" b="1" dirty="0" smtClean="0"/>
              <a:t>Safeguards and Safety</a:t>
            </a:r>
            <a:endParaRPr lang="en-US" sz="3600" b="1" dirty="0"/>
          </a:p>
        </p:txBody>
      </p:sp>
      <p:sp>
        <p:nvSpPr>
          <p:cNvPr id="3" name="Content Placeholder 2"/>
          <p:cNvSpPr>
            <a:spLocks noGrp="1"/>
          </p:cNvSpPr>
          <p:nvPr>
            <p:ph sz="half" idx="1"/>
          </p:nvPr>
        </p:nvSpPr>
        <p:spPr>
          <a:xfrm>
            <a:off x="216040" y="835001"/>
            <a:ext cx="4355960" cy="4639524"/>
          </a:xfrm>
        </p:spPr>
        <p:txBody>
          <a:bodyPr/>
          <a:lstStyle/>
          <a:p>
            <a:r>
              <a:rPr lang="en-US" sz="2400" dirty="0" smtClean="0"/>
              <a:t>Predicting vulnerabilities/weaknesses in a system</a:t>
            </a:r>
          </a:p>
          <a:p>
            <a:r>
              <a:rPr lang="en-US" sz="2400" dirty="0" smtClean="0"/>
              <a:t>Verification activities</a:t>
            </a:r>
          </a:p>
          <a:p>
            <a:pPr marL="0" indent="0">
              <a:buNone/>
            </a:pPr>
            <a:endParaRPr lang="en-US" dirty="0" smtClean="0"/>
          </a:p>
        </p:txBody>
      </p:sp>
      <p:pic>
        <p:nvPicPr>
          <p:cNvPr id="6" name="Picture 5"/>
          <p:cNvPicPr>
            <a:picLocks noChangeAspect="1"/>
          </p:cNvPicPr>
          <p:nvPr/>
        </p:nvPicPr>
        <p:blipFill>
          <a:blip r:embed="rId2"/>
          <a:stretch>
            <a:fillRect/>
          </a:stretch>
        </p:blipFill>
        <p:spPr>
          <a:xfrm>
            <a:off x="3907583" y="2422566"/>
            <a:ext cx="4962798" cy="3301340"/>
          </a:xfrm>
          <a:prstGeom prst="rect">
            <a:avLst/>
          </a:prstGeom>
        </p:spPr>
      </p:pic>
    </p:spTree>
    <p:extLst>
      <p:ext uri="{BB962C8B-B14F-4D97-AF65-F5344CB8AC3E}">
        <p14:creationId xmlns:p14="http://schemas.microsoft.com/office/powerpoint/2010/main" val="3341451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4479925" y="3048000"/>
            <a:ext cx="1841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en-US" altLang="en-US" sz="4400">
              <a:solidFill>
                <a:schemeClr val="tx2"/>
              </a:solidFill>
              <a:ea typeface="ＭＳ Ｐゴシック" pitchFamily="34" charset="-128"/>
              <a:cs typeface="Arial" charset="0"/>
            </a:endParaRPr>
          </a:p>
        </p:txBody>
      </p:sp>
      <p:sp>
        <p:nvSpPr>
          <p:cNvPr id="18436" name="Rectangle 4"/>
          <p:cNvSpPr>
            <a:spLocks noChangeArrowheads="1"/>
          </p:cNvSpPr>
          <p:nvPr/>
        </p:nvSpPr>
        <p:spPr bwMode="auto">
          <a:xfrm>
            <a:off x="425469" y="1131887"/>
            <a:ext cx="8718531" cy="495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88925" indent="-288925">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0" indent="0"/>
            <a:r>
              <a:rPr lang="en-US" sz="2800" dirty="0" smtClean="0">
                <a:latin typeface="Palatino" charset="0"/>
                <a:ea typeface="Palatino" charset="0"/>
                <a:cs typeface="Palatino" charset="0"/>
              </a:rPr>
              <a:t>Some definitions first:</a:t>
            </a:r>
          </a:p>
          <a:p>
            <a:pPr marL="0" indent="0"/>
            <a:endParaRPr lang="en-US" sz="2800" dirty="0">
              <a:latin typeface="Palatino" charset="0"/>
              <a:ea typeface="Palatino" charset="0"/>
              <a:cs typeface="Palatino" charset="0"/>
            </a:endParaRPr>
          </a:p>
          <a:p>
            <a:pPr>
              <a:buFont typeface="Arial" panose="020B0604020202020204" pitchFamily="34" charset="0"/>
              <a:buChar char="•"/>
            </a:pPr>
            <a:r>
              <a:rPr lang="en-US" sz="2800" dirty="0">
                <a:latin typeface="Palatino" charset="0"/>
                <a:ea typeface="Palatino" charset="0"/>
                <a:cs typeface="Palatino" charset="0"/>
              </a:rPr>
              <a:t>Safety </a:t>
            </a:r>
            <a:r>
              <a:rPr lang="en-US" sz="2800" dirty="0" smtClean="0">
                <a:latin typeface="Palatino" charset="0"/>
                <a:ea typeface="Palatino" charset="0"/>
                <a:cs typeface="Palatino" charset="0"/>
              </a:rPr>
              <a:t>(</a:t>
            </a:r>
            <a:r>
              <a:rPr lang="en-US" sz="2800" dirty="0" err="1" smtClean="0">
                <a:latin typeface="Palatino" charset="0"/>
                <a:ea typeface="Palatino" charset="0"/>
                <a:cs typeface="Palatino" charset="0"/>
              </a:rPr>
              <a:t>güvenlik</a:t>
            </a:r>
            <a:r>
              <a:rPr lang="en-US" sz="2800" dirty="0" smtClean="0">
                <a:latin typeface="Palatino" charset="0"/>
                <a:ea typeface="Palatino" charset="0"/>
                <a:cs typeface="Palatino" charset="0"/>
              </a:rPr>
              <a:t>) is </a:t>
            </a:r>
            <a:r>
              <a:rPr lang="en-US" sz="2800" dirty="0">
                <a:latin typeface="Palatino" charset="0"/>
                <a:ea typeface="Palatino" charset="0"/>
                <a:cs typeface="Palatino" charset="0"/>
              </a:rPr>
              <a:t>the protection of people from potentially harmful materials. </a:t>
            </a:r>
            <a:endParaRPr lang="en-US" sz="2800" dirty="0" smtClean="0">
              <a:latin typeface="Palatino" charset="0"/>
              <a:ea typeface="Palatino" charset="0"/>
              <a:cs typeface="Palatino" charset="0"/>
            </a:endParaRPr>
          </a:p>
          <a:p>
            <a:pPr marL="0" indent="0"/>
            <a:endParaRPr lang="en-US" sz="2800" dirty="0" smtClean="0">
              <a:latin typeface="Palatino" charset="0"/>
              <a:ea typeface="Palatino" charset="0"/>
              <a:cs typeface="Palatino" charset="0"/>
            </a:endParaRPr>
          </a:p>
          <a:p>
            <a:pPr>
              <a:buFont typeface="Arial" panose="020B0604020202020204" pitchFamily="34" charset="0"/>
              <a:buChar char="•"/>
            </a:pPr>
            <a:r>
              <a:rPr lang="en-US" sz="2800" dirty="0" smtClean="0">
                <a:latin typeface="Palatino" charset="0"/>
                <a:ea typeface="Palatino" charset="0"/>
                <a:cs typeface="Palatino" charset="0"/>
              </a:rPr>
              <a:t>Security (</a:t>
            </a:r>
            <a:r>
              <a:rPr lang="en-US" sz="2800" dirty="0" err="1" smtClean="0">
                <a:latin typeface="Palatino" charset="0"/>
                <a:ea typeface="Palatino" charset="0"/>
                <a:cs typeface="Palatino" charset="0"/>
              </a:rPr>
              <a:t>emniyet</a:t>
            </a:r>
            <a:r>
              <a:rPr lang="en-US" sz="2800" dirty="0" smtClean="0">
                <a:latin typeface="Palatino" charset="0"/>
                <a:ea typeface="Palatino" charset="0"/>
                <a:cs typeface="Palatino" charset="0"/>
              </a:rPr>
              <a:t>) is </a:t>
            </a:r>
            <a:r>
              <a:rPr lang="en-US" sz="2800" dirty="0">
                <a:latin typeface="Palatino" charset="0"/>
                <a:ea typeface="Palatino" charset="0"/>
                <a:cs typeface="Palatino" charset="0"/>
              </a:rPr>
              <a:t>the protection of materials from people who are trying to acquire it illegally. </a:t>
            </a:r>
            <a:endParaRPr lang="en-US" sz="2800" dirty="0" smtClean="0">
              <a:latin typeface="Palatino" charset="0"/>
              <a:ea typeface="Palatino" charset="0"/>
              <a:cs typeface="Palatino" charset="0"/>
            </a:endParaRPr>
          </a:p>
          <a:p>
            <a:pPr marL="0" indent="0"/>
            <a:r>
              <a:rPr lang="en-US" sz="2800" dirty="0" smtClean="0">
                <a:latin typeface="Palatino" charset="0"/>
                <a:ea typeface="Palatino" charset="0"/>
                <a:cs typeface="Palatino" charset="0"/>
              </a:rPr>
              <a:t> </a:t>
            </a:r>
          </a:p>
          <a:p>
            <a:pPr>
              <a:buFont typeface="Arial" panose="020B0604020202020204" pitchFamily="34" charset="0"/>
              <a:buChar char="•"/>
            </a:pPr>
            <a:r>
              <a:rPr lang="en-US" sz="2800" dirty="0" smtClean="0">
                <a:latin typeface="Palatino" charset="0"/>
                <a:ea typeface="Palatino" charset="0"/>
                <a:cs typeface="Palatino" charset="0"/>
              </a:rPr>
              <a:t>Safeguards (</a:t>
            </a:r>
            <a:r>
              <a:rPr lang="en-US" sz="2800" dirty="0" err="1" smtClean="0">
                <a:latin typeface="Palatino" charset="0"/>
                <a:ea typeface="Palatino" charset="0"/>
                <a:cs typeface="Palatino" charset="0"/>
              </a:rPr>
              <a:t>güvence</a:t>
            </a:r>
            <a:r>
              <a:rPr lang="en-US" sz="2800" dirty="0" smtClean="0">
                <a:latin typeface="Palatino" charset="0"/>
                <a:ea typeface="Palatino" charset="0"/>
                <a:cs typeface="Palatino" charset="0"/>
              </a:rPr>
              <a:t>) are </a:t>
            </a:r>
            <a:r>
              <a:rPr lang="en-US" sz="2800" dirty="0">
                <a:latin typeface="Palatino" charset="0"/>
                <a:ea typeface="Palatino" charset="0"/>
                <a:cs typeface="Palatino" charset="0"/>
              </a:rPr>
              <a:t>a series of technical measures taken by a state to prevent proliferation of dangerous materials</a:t>
            </a:r>
            <a:r>
              <a:rPr lang="en-US" sz="2800" dirty="0" smtClean="0">
                <a:latin typeface="Palatino" charset="0"/>
                <a:ea typeface="Palatino" charset="0"/>
                <a:cs typeface="Palatino" charset="0"/>
              </a:rPr>
              <a:t>.</a:t>
            </a:r>
          </a:p>
        </p:txBody>
      </p:sp>
      <p:sp>
        <p:nvSpPr>
          <p:cNvPr id="18437" name="Rectangle 5"/>
          <p:cNvSpPr>
            <a:spLocks noChangeArrowheads="1"/>
          </p:cNvSpPr>
          <p:nvPr/>
        </p:nvSpPr>
        <p:spPr bwMode="auto">
          <a:xfrm>
            <a:off x="9763125" y="4413250"/>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endParaRPr lang="en-US" altLang="en-US">
              <a:ea typeface="ＭＳ Ｐゴシック" pitchFamily="34" charset="-128"/>
            </a:endParaRPr>
          </a:p>
        </p:txBody>
      </p:sp>
      <p:sp>
        <p:nvSpPr>
          <p:cNvPr id="18438" name="Rectangle 8"/>
          <p:cNvSpPr>
            <a:spLocks noChangeArrowheads="1"/>
          </p:cNvSpPr>
          <p:nvPr/>
        </p:nvSpPr>
        <p:spPr bwMode="auto">
          <a:xfrm>
            <a:off x="985043" y="112134"/>
            <a:ext cx="7173913"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a:spcBef>
                <a:spcPct val="20000"/>
              </a:spcBef>
              <a:spcAft>
                <a:spcPts val="600"/>
              </a:spcAft>
              <a:buSzPct val="130000"/>
            </a:pPr>
            <a:r>
              <a:rPr lang="en-US" altLang="en-US" sz="3600" b="1" dirty="0" smtClean="0">
                <a:latin typeface="Palatino" charset="0"/>
                <a:ea typeface="Palatino" charset="0"/>
                <a:cs typeface="Palatino" charset="0"/>
              </a:rPr>
              <a:t>Safety, Security and Safeguards</a:t>
            </a:r>
            <a:endParaRPr lang="en-US" altLang="en-US" sz="3600" b="1" dirty="0">
              <a:latin typeface="Palatino" charset="0"/>
              <a:ea typeface="Palatino" charset="0"/>
              <a:cs typeface="Palatino" charset="0"/>
            </a:endParaRPr>
          </a:p>
        </p:txBody>
      </p:sp>
    </p:spTree>
    <p:extLst>
      <p:ext uri="{BB962C8B-B14F-4D97-AF65-F5344CB8AC3E}">
        <p14:creationId xmlns:p14="http://schemas.microsoft.com/office/powerpoint/2010/main" val="923347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a:t>Safeguards and Safety</a:t>
            </a:r>
          </a:p>
        </p:txBody>
      </p:sp>
      <p:sp>
        <p:nvSpPr>
          <p:cNvPr id="3" name="Content Placeholder 2"/>
          <p:cNvSpPr>
            <a:spLocks noGrp="1"/>
          </p:cNvSpPr>
          <p:nvPr>
            <p:ph idx="1"/>
          </p:nvPr>
        </p:nvSpPr>
        <p:spPr>
          <a:xfrm>
            <a:off x="457200" y="1258920"/>
            <a:ext cx="8229600" cy="4351338"/>
          </a:xfrm>
        </p:spPr>
        <p:txBody>
          <a:bodyPr/>
          <a:lstStyle/>
          <a:p>
            <a:pPr marL="0" indent="0">
              <a:buNone/>
            </a:pPr>
            <a:r>
              <a:rPr lang="en-US" sz="2400" dirty="0"/>
              <a:t>how </a:t>
            </a:r>
            <a:r>
              <a:rPr lang="en-US" sz="2400" dirty="0" smtClean="0"/>
              <a:t>do safety </a:t>
            </a:r>
            <a:r>
              <a:rPr lang="en-US" sz="2400" dirty="0"/>
              <a:t>considerations impact the safeguards design of a facility?</a:t>
            </a:r>
            <a:endParaRPr lang="en-US" sz="2400" dirty="0" smtClean="0"/>
          </a:p>
          <a:p>
            <a:pPr marL="0" indent="0">
              <a:buNone/>
            </a:pPr>
            <a:endParaRPr lang="en-US" sz="2400" dirty="0"/>
          </a:p>
          <a:p>
            <a:pPr marL="0" indent="0">
              <a:buNone/>
            </a:pPr>
            <a:r>
              <a:rPr lang="en-US" sz="2400" dirty="0" smtClean="0"/>
              <a:t>Many nuclear professionals will not develop new detector technologies, write new computer codes, or the like- some of us need to go out and apply these technologies…to design, build, and implement these systems</a:t>
            </a:r>
          </a:p>
          <a:p>
            <a:pPr marL="0" indent="0">
              <a:buNone/>
            </a:pPr>
            <a:endParaRPr lang="en-US" sz="2400" dirty="0"/>
          </a:p>
          <a:p>
            <a:pPr marL="0" indent="0">
              <a:buNone/>
            </a:pPr>
            <a:r>
              <a:rPr lang="en-US" sz="2400" dirty="0" smtClean="0"/>
              <a:t>You have to spend time up front developing your model before you develop a useful simulation</a:t>
            </a:r>
            <a:r>
              <a:rPr lang="en-US" sz="2400" dirty="0" smtClean="0">
                <a:sym typeface="Wingdings"/>
              </a:rPr>
              <a:t>.  Most NMC&amp;A SME don’t run complicated computer codes.</a:t>
            </a:r>
            <a:endParaRPr lang="en-US" sz="2400" dirty="0"/>
          </a:p>
        </p:txBody>
      </p:sp>
    </p:spTree>
    <p:extLst>
      <p:ext uri="{BB962C8B-B14F-4D97-AF65-F5344CB8AC3E}">
        <p14:creationId xmlns:p14="http://schemas.microsoft.com/office/powerpoint/2010/main" val="655506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smtClean="0"/>
              <a:t>In Real Life</a:t>
            </a:r>
            <a:endParaRPr lang="en-US" sz="3600" b="1" dirty="0"/>
          </a:p>
        </p:txBody>
      </p:sp>
      <p:sp>
        <p:nvSpPr>
          <p:cNvPr id="3" name="Content Placeholder 2"/>
          <p:cNvSpPr>
            <a:spLocks noGrp="1"/>
          </p:cNvSpPr>
          <p:nvPr>
            <p:ph idx="1"/>
          </p:nvPr>
        </p:nvSpPr>
        <p:spPr/>
        <p:txBody>
          <a:bodyPr/>
          <a:lstStyle/>
          <a:p>
            <a:pPr marL="0" indent="0">
              <a:buNone/>
            </a:pPr>
            <a:r>
              <a:rPr lang="en-US" sz="2400" dirty="0" smtClean="0"/>
              <a:t>The expert in safeguards works with a design team (part of which is safety analysis) to design and build an operation or facility, and works with operations staff to implement that design.</a:t>
            </a:r>
          </a:p>
          <a:p>
            <a:pPr marL="0" indent="0">
              <a:buNone/>
            </a:pPr>
            <a:endParaRPr lang="en-US" sz="2400" dirty="0" smtClean="0"/>
          </a:p>
          <a:p>
            <a:pPr marL="0" indent="0">
              <a:buNone/>
            </a:pPr>
            <a:r>
              <a:rPr lang="en-US" sz="2400" dirty="0" smtClean="0"/>
              <a:t>So how do these teams work?</a:t>
            </a:r>
            <a:endParaRPr lang="en-US" sz="2400" dirty="0"/>
          </a:p>
        </p:txBody>
      </p:sp>
    </p:spTree>
    <p:extLst>
      <p:ext uri="{BB962C8B-B14F-4D97-AF65-F5344CB8AC3E}">
        <p14:creationId xmlns:p14="http://schemas.microsoft.com/office/powerpoint/2010/main" val="312156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smtClean="0"/>
              <a:t>Define the Safeguards </a:t>
            </a:r>
            <a:r>
              <a:rPr lang="en-US" sz="3600" b="1" dirty="0"/>
              <a:t>A</a:t>
            </a:r>
            <a:r>
              <a:rPr lang="en-US" sz="3600" b="1" dirty="0" smtClean="0"/>
              <a:t>pproach</a:t>
            </a:r>
            <a:endParaRPr lang="en-US" sz="3600" b="1" dirty="0"/>
          </a:p>
        </p:txBody>
      </p:sp>
      <p:sp>
        <p:nvSpPr>
          <p:cNvPr id="3" name="Content Placeholder 2"/>
          <p:cNvSpPr>
            <a:spLocks noGrp="1"/>
          </p:cNvSpPr>
          <p:nvPr>
            <p:ph idx="1"/>
          </p:nvPr>
        </p:nvSpPr>
        <p:spPr/>
        <p:txBody>
          <a:bodyPr/>
          <a:lstStyle/>
          <a:p>
            <a:pPr marL="0" indent="0">
              <a:buNone/>
            </a:pPr>
            <a:r>
              <a:rPr lang="en-US" sz="2400" dirty="0"/>
              <a:t>A</a:t>
            </a:r>
            <a:r>
              <a:rPr lang="en-US" sz="2400" dirty="0" smtClean="0"/>
              <a:t>s the NMC&amp;A SME, you need to determine where your boundaries are, where your KMPs are, and what a batch is.  </a:t>
            </a:r>
          </a:p>
          <a:p>
            <a:pPr marL="0" indent="0">
              <a:buNone/>
            </a:pPr>
            <a:r>
              <a:rPr lang="en-US" sz="2400" dirty="0" smtClean="0"/>
              <a:t>Looking at the basic process, </a:t>
            </a:r>
          </a:p>
          <a:p>
            <a:pPr lvl="1"/>
            <a:r>
              <a:rPr lang="en-US" sz="2000" dirty="0" smtClean="0"/>
              <a:t>Receipt </a:t>
            </a:r>
          </a:p>
          <a:p>
            <a:pPr lvl="1"/>
            <a:r>
              <a:rPr lang="en-US" sz="2000" dirty="0" smtClean="0"/>
              <a:t>Processing- placing the assembly in a hot cell to disassemble, dissolve, and prepare</a:t>
            </a:r>
          </a:p>
          <a:p>
            <a:pPr lvl="1"/>
            <a:r>
              <a:rPr lang="en-US" sz="2000" dirty="0" smtClean="0"/>
              <a:t>Sampling to ensure quality</a:t>
            </a:r>
          </a:p>
          <a:p>
            <a:pPr lvl="1"/>
            <a:r>
              <a:rPr lang="en-US" sz="2000" dirty="0" smtClean="0"/>
              <a:t>Shipping to next location</a:t>
            </a:r>
            <a:endParaRPr lang="en-US" sz="2000" dirty="0"/>
          </a:p>
          <a:p>
            <a:pPr marL="0" indent="0">
              <a:buNone/>
            </a:pPr>
            <a:r>
              <a:rPr lang="en-US" sz="2400" dirty="0" smtClean="0"/>
              <a:t>How would </a:t>
            </a:r>
            <a:r>
              <a:rPr lang="en-US" sz="2400" dirty="0"/>
              <a:t>you define </a:t>
            </a:r>
            <a:r>
              <a:rPr lang="en-US" sz="2400" dirty="0" smtClean="0"/>
              <a:t>the MBA, KMP, and batch for </a:t>
            </a:r>
            <a:r>
              <a:rPr lang="en-US" sz="2400" dirty="0"/>
              <a:t>the proposed operation?</a:t>
            </a:r>
          </a:p>
          <a:p>
            <a:pPr lvl="1"/>
            <a:endParaRPr lang="en-US" sz="2000" dirty="0" smtClean="0"/>
          </a:p>
        </p:txBody>
      </p:sp>
    </p:spTree>
    <p:extLst>
      <p:ext uri="{BB962C8B-B14F-4D97-AF65-F5344CB8AC3E}">
        <p14:creationId xmlns:p14="http://schemas.microsoft.com/office/powerpoint/2010/main" val="1825619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915" y="0"/>
            <a:ext cx="8229600" cy="1143000"/>
          </a:xfrm>
        </p:spPr>
        <p:txBody>
          <a:bodyPr/>
          <a:lstStyle/>
          <a:p>
            <a:r>
              <a:rPr lang="en-US" sz="3600" b="1" dirty="0" smtClean="0"/>
              <a:t>Example: Receipt</a:t>
            </a:r>
            <a:endParaRPr lang="en-US" sz="3600" b="1" dirty="0"/>
          </a:p>
        </p:txBody>
      </p:sp>
      <p:sp>
        <p:nvSpPr>
          <p:cNvPr id="3" name="Content Placeholder 2"/>
          <p:cNvSpPr>
            <a:spLocks noGrp="1"/>
          </p:cNvSpPr>
          <p:nvPr>
            <p:ph idx="1"/>
          </p:nvPr>
        </p:nvSpPr>
        <p:spPr>
          <a:xfrm>
            <a:off x="420915" y="1308783"/>
            <a:ext cx="8229600" cy="4351338"/>
          </a:xfrm>
        </p:spPr>
        <p:txBody>
          <a:bodyPr/>
          <a:lstStyle/>
          <a:p>
            <a:r>
              <a:rPr lang="en-US" sz="2400" dirty="0" smtClean="0"/>
              <a:t>The material is received based on the anticipated inventory- for example the spent fuel assembly that has been modeled to a specified </a:t>
            </a:r>
            <a:r>
              <a:rPr lang="en-US" sz="2400" dirty="0" err="1" smtClean="0"/>
              <a:t>burnup</a:t>
            </a:r>
            <a:r>
              <a:rPr lang="en-US" sz="2400" dirty="0" smtClean="0"/>
              <a:t> in a reactor.  </a:t>
            </a:r>
          </a:p>
          <a:p>
            <a:r>
              <a:rPr lang="en-US" sz="2400" dirty="0" smtClean="0"/>
              <a:t>However, the safety disciplines will not always use the same information, instead being required to use </a:t>
            </a:r>
            <a:r>
              <a:rPr lang="en-US" sz="2400" dirty="0" err="1" smtClean="0"/>
              <a:t>unirradiated</a:t>
            </a:r>
            <a:r>
              <a:rPr lang="en-US" sz="2400" dirty="0" smtClean="0"/>
              <a:t> (or partially irradiated) values, or measured dose rates.  </a:t>
            </a:r>
          </a:p>
          <a:p>
            <a:r>
              <a:rPr lang="en-US" sz="2400" dirty="0" smtClean="0"/>
              <a:t>This leads to the same item having different inventory definitions depending on who is looking at the item.  </a:t>
            </a:r>
          </a:p>
          <a:p>
            <a:endParaRPr lang="en-US" sz="2400" dirty="0"/>
          </a:p>
        </p:txBody>
      </p:sp>
    </p:spTree>
    <p:extLst>
      <p:ext uri="{BB962C8B-B14F-4D97-AF65-F5344CB8AC3E}">
        <p14:creationId xmlns:p14="http://schemas.microsoft.com/office/powerpoint/2010/main" val="40046339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a:t>M</a:t>
            </a:r>
            <a:r>
              <a:rPr lang="en-US" sz="3600" b="1" dirty="0" smtClean="0"/>
              <a:t>ore than one inventory?</a:t>
            </a:r>
            <a:endParaRPr lang="en-US" sz="3600" b="1" dirty="0"/>
          </a:p>
        </p:txBody>
      </p:sp>
      <p:sp>
        <p:nvSpPr>
          <p:cNvPr id="3" name="Content Placeholder 2"/>
          <p:cNvSpPr>
            <a:spLocks noGrp="1"/>
          </p:cNvSpPr>
          <p:nvPr>
            <p:ph idx="1"/>
          </p:nvPr>
        </p:nvSpPr>
        <p:spPr>
          <a:xfrm>
            <a:off x="457200" y="1438275"/>
            <a:ext cx="8229600" cy="4382557"/>
          </a:xfrm>
        </p:spPr>
        <p:txBody>
          <a:bodyPr/>
          <a:lstStyle/>
          <a:p>
            <a:pPr marL="0" indent="0">
              <a:buNone/>
            </a:pPr>
            <a:r>
              <a:rPr lang="en-US" sz="2400" dirty="0" smtClean="0"/>
              <a:t>So right from the </a:t>
            </a:r>
            <a:r>
              <a:rPr lang="en-US" sz="2400" dirty="0"/>
              <a:t>s</a:t>
            </a:r>
            <a:r>
              <a:rPr lang="en-US" sz="2400" dirty="0" smtClean="0"/>
              <a:t>tart, the facility may have more than one inventory describing the same item/batch. </a:t>
            </a:r>
          </a:p>
          <a:p>
            <a:pPr marL="0" indent="0">
              <a:buNone/>
            </a:pPr>
            <a:r>
              <a:rPr lang="en-US" sz="2400" dirty="0" smtClean="0"/>
              <a:t>Inventory control points will also vary, depending on safety controls needed.  </a:t>
            </a:r>
          </a:p>
          <a:p>
            <a:pPr lvl="1"/>
            <a:r>
              <a:rPr lang="en-US" sz="2400" dirty="0" smtClean="0"/>
              <a:t>MBA vs. FCA </a:t>
            </a:r>
          </a:p>
          <a:p>
            <a:pPr lvl="1"/>
            <a:r>
              <a:rPr lang="en-US" sz="2400" dirty="0" smtClean="0"/>
              <a:t>Physical boundaries</a:t>
            </a:r>
            <a:endParaRPr lang="en-US" sz="2400" dirty="0"/>
          </a:p>
          <a:p>
            <a:pPr lvl="1"/>
            <a:endParaRPr lang="en-US" sz="2400" dirty="0"/>
          </a:p>
          <a:p>
            <a:pPr marL="457200" lvl="1" indent="0">
              <a:buNone/>
            </a:pPr>
            <a:r>
              <a:rPr lang="en-US" sz="2400" dirty="0" smtClean="0"/>
              <a:t>To facilitate operations, these differences need to be minimized</a:t>
            </a:r>
            <a:r>
              <a:rPr lang="en-US" sz="2400" dirty="0"/>
              <a:t> </a:t>
            </a:r>
            <a:r>
              <a:rPr lang="en-US" sz="2400" dirty="0" smtClean="0"/>
              <a:t>and well-understood.</a:t>
            </a:r>
            <a:endParaRPr lang="en-US" sz="2400" dirty="0"/>
          </a:p>
          <a:p>
            <a:pPr marL="457200" lvl="1" indent="0">
              <a:buNone/>
            </a:pPr>
            <a:endParaRPr lang="en-US" sz="2000" dirty="0" smtClean="0"/>
          </a:p>
        </p:txBody>
      </p:sp>
    </p:spTree>
    <p:extLst>
      <p:ext uri="{BB962C8B-B14F-4D97-AF65-F5344CB8AC3E}">
        <p14:creationId xmlns:p14="http://schemas.microsoft.com/office/powerpoint/2010/main" val="11515318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902525"/>
          </a:xfrm>
        </p:spPr>
        <p:txBody>
          <a:bodyPr/>
          <a:lstStyle/>
          <a:p>
            <a:r>
              <a:rPr lang="en-US" sz="3600" b="1" dirty="0" smtClean="0"/>
              <a:t>Things </a:t>
            </a:r>
            <a:r>
              <a:rPr lang="en-US" sz="3600" b="1" dirty="0"/>
              <a:t>to </a:t>
            </a:r>
            <a:r>
              <a:rPr lang="en-US" sz="3600" b="1" dirty="0" smtClean="0"/>
              <a:t>watch out for…</a:t>
            </a:r>
            <a:endParaRPr lang="en-US" sz="3600" b="1" dirty="0"/>
          </a:p>
        </p:txBody>
      </p:sp>
      <p:sp>
        <p:nvSpPr>
          <p:cNvPr id="3" name="Content Placeholder 2"/>
          <p:cNvSpPr>
            <a:spLocks noGrp="1"/>
          </p:cNvSpPr>
          <p:nvPr>
            <p:ph idx="1"/>
          </p:nvPr>
        </p:nvSpPr>
        <p:spPr>
          <a:xfrm>
            <a:off x="457200" y="987699"/>
            <a:ext cx="8229600" cy="4950218"/>
          </a:xfrm>
        </p:spPr>
        <p:txBody>
          <a:bodyPr/>
          <a:lstStyle/>
          <a:p>
            <a:pPr marL="0" indent="0">
              <a:buNone/>
            </a:pPr>
            <a:r>
              <a:rPr lang="en-US" sz="2000" dirty="0" smtClean="0"/>
              <a:t>Be careful not to rely too heavily on any one control.  As an example, bar coding used to help reduce human error - sometimes doesn’t help!</a:t>
            </a:r>
          </a:p>
          <a:p>
            <a:r>
              <a:rPr lang="en-US" sz="2000" dirty="0" smtClean="0"/>
              <a:t>A recent incident report for a DOE Facility for waste </a:t>
            </a:r>
            <a:r>
              <a:rPr lang="en-US" sz="2000" dirty="0"/>
              <a:t>retrieval operations generated the duplicate </a:t>
            </a:r>
            <a:r>
              <a:rPr lang="en-US" sz="2000" dirty="0" smtClean="0"/>
              <a:t>barcode labels. </a:t>
            </a:r>
            <a:r>
              <a:rPr lang="en-US" sz="2000" dirty="0"/>
              <a:t>When drums are retrieved, unique bar code </a:t>
            </a:r>
            <a:r>
              <a:rPr lang="en-US" sz="2000" dirty="0" smtClean="0"/>
              <a:t>labels are </a:t>
            </a:r>
            <a:r>
              <a:rPr lang="en-US" sz="2000" dirty="0"/>
              <a:t>generated and affixed to waste containers for tracking purposes. </a:t>
            </a:r>
            <a:endParaRPr lang="en-US" sz="2000" dirty="0" smtClean="0"/>
          </a:p>
          <a:p>
            <a:r>
              <a:rPr lang="en-US" sz="2000" dirty="0" smtClean="0"/>
              <a:t>The tracking </a:t>
            </a:r>
            <a:r>
              <a:rPr lang="en-US" sz="2000" dirty="0"/>
              <a:t>s</a:t>
            </a:r>
            <a:r>
              <a:rPr lang="en-US" sz="2000" dirty="0" smtClean="0"/>
              <a:t>ystem is </a:t>
            </a:r>
            <a:r>
              <a:rPr lang="en-US" sz="2000" dirty="0"/>
              <a:t>utilized for tracking of </a:t>
            </a:r>
            <a:r>
              <a:rPr lang="en-US" sz="2000" dirty="0" smtClean="0"/>
              <a:t>waste container movements </a:t>
            </a:r>
            <a:r>
              <a:rPr lang="en-US" sz="2000" dirty="0"/>
              <a:t>utilizing bar code labels. It is also the </a:t>
            </a:r>
            <a:r>
              <a:rPr lang="en-US" sz="2000" dirty="0" smtClean="0"/>
              <a:t>repository for </a:t>
            </a:r>
            <a:r>
              <a:rPr lang="en-US" sz="2000" dirty="0"/>
              <a:t>waste container characterization data from various processes, </a:t>
            </a:r>
            <a:r>
              <a:rPr lang="en-US" sz="2000" dirty="0" smtClean="0"/>
              <a:t>such as </a:t>
            </a:r>
            <a:r>
              <a:rPr lang="en-US" sz="2000" dirty="0"/>
              <a:t>fissile gram equivalent for criticality control </a:t>
            </a:r>
            <a:r>
              <a:rPr lang="en-US" sz="2000" dirty="0" smtClean="0"/>
              <a:t>purposes, and is the credited </a:t>
            </a:r>
            <a:r>
              <a:rPr lang="en-US" sz="2000" dirty="0"/>
              <a:t>system for </a:t>
            </a:r>
            <a:r>
              <a:rPr lang="en-US" sz="2000" dirty="0" smtClean="0"/>
              <a:t>accumulation of </a:t>
            </a:r>
            <a:r>
              <a:rPr lang="en-US" sz="2000" dirty="0"/>
              <a:t>container fissile data. </a:t>
            </a:r>
            <a:endParaRPr lang="en-US" sz="2000" dirty="0" smtClean="0"/>
          </a:p>
          <a:p>
            <a:r>
              <a:rPr lang="en-US" sz="2000" dirty="0"/>
              <a:t>D</a:t>
            </a:r>
            <a:r>
              <a:rPr lang="en-US" sz="2000" dirty="0" smtClean="0"/>
              <a:t>ata accuracy </a:t>
            </a:r>
            <a:r>
              <a:rPr lang="en-US" sz="2000" dirty="0"/>
              <a:t>is predicated on correct bar code </a:t>
            </a:r>
            <a:r>
              <a:rPr lang="en-US" sz="2000" dirty="0" smtClean="0"/>
              <a:t>labeling. It </a:t>
            </a:r>
            <a:r>
              <a:rPr lang="en-US" sz="2000" dirty="0"/>
              <a:t>is surmised that human error during  </a:t>
            </a:r>
            <a:r>
              <a:rPr lang="en-US" sz="2000" dirty="0" smtClean="0"/>
              <a:t>barcode </a:t>
            </a:r>
            <a:r>
              <a:rPr lang="en-US" sz="2000" dirty="0"/>
              <a:t>labeling reprint led </a:t>
            </a:r>
            <a:r>
              <a:rPr lang="en-US" sz="2000" dirty="0" smtClean="0"/>
              <a:t>to the </a:t>
            </a:r>
            <a:r>
              <a:rPr lang="en-US" sz="2000" dirty="0"/>
              <a:t>duplicate labels.</a:t>
            </a:r>
            <a:endParaRPr lang="en-US" sz="2000" dirty="0" smtClean="0"/>
          </a:p>
        </p:txBody>
      </p:sp>
    </p:spTree>
    <p:extLst>
      <p:ext uri="{BB962C8B-B14F-4D97-AF65-F5344CB8AC3E}">
        <p14:creationId xmlns:p14="http://schemas.microsoft.com/office/powerpoint/2010/main" val="1115546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600" b="1" dirty="0" smtClean="0"/>
              <a:t>Things to watch out for</a:t>
            </a:r>
            <a:endParaRPr lang="en-US" sz="3600" b="1" dirty="0"/>
          </a:p>
        </p:txBody>
      </p:sp>
      <p:sp>
        <p:nvSpPr>
          <p:cNvPr id="3" name="Content Placeholder 2"/>
          <p:cNvSpPr>
            <a:spLocks noGrp="1"/>
          </p:cNvSpPr>
          <p:nvPr>
            <p:ph idx="1"/>
          </p:nvPr>
        </p:nvSpPr>
        <p:spPr/>
        <p:txBody>
          <a:bodyPr/>
          <a:lstStyle/>
          <a:p>
            <a:r>
              <a:rPr lang="en-US" sz="2400" dirty="0"/>
              <a:t>Watch out for equipment design.  What is shown in the diagram is not an equipment drawing (flat vs. conical bottom</a:t>
            </a:r>
            <a:r>
              <a:rPr lang="en-US" sz="2400" dirty="0" smtClean="0"/>
              <a:t>).  </a:t>
            </a:r>
          </a:p>
          <a:p>
            <a:r>
              <a:rPr lang="en-US" sz="2400" dirty="0" smtClean="0"/>
              <a:t>As-built drawings are a running joke.</a:t>
            </a:r>
            <a:endParaRPr lang="en-US" sz="2400" dirty="0"/>
          </a:p>
          <a:p>
            <a:r>
              <a:rPr lang="en-US" sz="2400" dirty="0"/>
              <a:t>Watch for holdup points- work with criticality safety in particular on this.  </a:t>
            </a:r>
          </a:p>
          <a:p>
            <a:r>
              <a:rPr lang="en-US" sz="2400" dirty="0"/>
              <a:t>Field work cannot be </a:t>
            </a:r>
            <a:r>
              <a:rPr lang="en-US" sz="2400" dirty="0" smtClean="0"/>
              <a:t>replaced.  Period.</a:t>
            </a:r>
            <a:endParaRPr lang="en-US" sz="2400" dirty="0"/>
          </a:p>
          <a:p>
            <a:endParaRPr lang="en-US" sz="2400" dirty="0"/>
          </a:p>
        </p:txBody>
      </p:sp>
    </p:spTree>
    <p:extLst>
      <p:ext uri="{BB962C8B-B14F-4D97-AF65-F5344CB8AC3E}">
        <p14:creationId xmlns:p14="http://schemas.microsoft.com/office/powerpoint/2010/main" val="40712232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6132"/>
          </a:xfrm>
        </p:spPr>
        <p:txBody>
          <a:bodyPr/>
          <a:lstStyle/>
          <a:p>
            <a:r>
              <a:rPr lang="en-US" b="1" dirty="0" smtClean="0"/>
              <a:t>Summary</a:t>
            </a:r>
            <a:endParaRPr lang="en-US" b="1" dirty="0"/>
          </a:p>
        </p:txBody>
      </p:sp>
      <p:pic>
        <p:nvPicPr>
          <p:cNvPr id="8" name="Picture 7"/>
          <p:cNvPicPr>
            <a:picLocks noChangeAspect="1"/>
          </p:cNvPicPr>
          <p:nvPr/>
        </p:nvPicPr>
        <p:blipFill>
          <a:blip r:embed="rId2"/>
          <a:stretch>
            <a:fillRect/>
          </a:stretch>
        </p:blipFill>
        <p:spPr>
          <a:xfrm>
            <a:off x="1902067" y="1175657"/>
            <a:ext cx="5508135" cy="4639247"/>
          </a:xfrm>
          <a:prstGeom prst="rect">
            <a:avLst/>
          </a:prstGeom>
        </p:spPr>
      </p:pic>
      <p:sp>
        <p:nvSpPr>
          <p:cNvPr id="9" name="TextBox 8"/>
          <p:cNvSpPr txBox="1"/>
          <p:nvPr/>
        </p:nvSpPr>
        <p:spPr>
          <a:xfrm>
            <a:off x="2992582" y="2417227"/>
            <a:ext cx="1078180" cy="523220"/>
          </a:xfrm>
          <a:prstGeom prst="rect">
            <a:avLst/>
          </a:prstGeom>
          <a:noFill/>
        </p:spPr>
        <p:txBody>
          <a:bodyPr wrap="none" rtlCol="0">
            <a:spAutoFit/>
          </a:bodyPr>
          <a:lstStyle/>
          <a:p>
            <a:r>
              <a:rPr lang="en-US" sz="2800" dirty="0" smtClean="0"/>
              <a:t>Safety</a:t>
            </a:r>
            <a:endParaRPr lang="en-US" sz="2800" dirty="0"/>
          </a:p>
        </p:txBody>
      </p:sp>
      <p:sp>
        <p:nvSpPr>
          <p:cNvPr id="10" name="TextBox 9"/>
          <p:cNvSpPr txBox="1"/>
          <p:nvPr/>
        </p:nvSpPr>
        <p:spPr>
          <a:xfrm>
            <a:off x="5261396" y="2417227"/>
            <a:ext cx="1358064" cy="523220"/>
          </a:xfrm>
          <a:prstGeom prst="rect">
            <a:avLst/>
          </a:prstGeom>
          <a:noFill/>
        </p:spPr>
        <p:txBody>
          <a:bodyPr wrap="none" rtlCol="0">
            <a:spAutoFit/>
          </a:bodyPr>
          <a:lstStyle/>
          <a:p>
            <a:r>
              <a:rPr lang="en-US" sz="2800" dirty="0" smtClean="0"/>
              <a:t>Security</a:t>
            </a:r>
            <a:endParaRPr lang="en-US" sz="2800" dirty="0"/>
          </a:p>
        </p:txBody>
      </p:sp>
      <p:sp>
        <p:nvSpPr>
          <p:cNvPr id="11" name="TextBox 10"/>
          <p:cNvSpPr txBox="1"/>
          <p:nvPr/>
        </p:nvSpPr>
        <p:spPr>
          <a:xfrm>
            <a:off x="3767429" y="4453247"/>
            <a:ext cx="1777410" cy="523220"/>
          </a:xfrm>
          <a:prstGeom prst="rect">
            <a:avLst/>
          </a:prstGeom>
          <a:noFill/>
        </p:spPr>
        <p:txBody>
          <a:bodyPr wrap="none" rtlCol="0">
            <a:spAutoFit/>
          </a:bodyPr>
          <a:lstStyle/>
          <a:p>
            <a:r>
              <a:rPr lang="en-US" sz="2800" dirty="0" smtClean="0"/>
              <a:t>Safeguards</a:t>
            </a:r>
            <a:endParaRPr lang="en-US" sz="2800" dirty="0"/>
          </a:p>
        </p:txBody>
      </p:sp>
    </p:spTree>
    <p:extLst>
      <p:ext uri="{BB962C8B-B14F-4D97-AF65-F5344CB8AC3E}">
        <p14:creationId xmlns:p14="http://schemas.microsoft.com/office/powerpoint/2010/main" val="20089269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046"/>
            <a:ext cx="8495802" cy="880369"/>
          </a:xfrm>
        </p:spPr>
        <p:txBody>
          <a:bodyPr/>
          <a:lstStyle/>
          <a:p>
            <a:r>
              <a:rPr lang="en-US" sz="3600" b="1" dirty="0" smtClean="0">
                <a:latin typeface="Palatino" charset="0"/>
                <a:ea typeface="Palatino" charset="0"/>
                <a:cs typeface="Palatino" charset="0"/>
              </a:rPr>
              <a:t>Summary</a:t>
            </a:r>
            <a:endParaRPr lang="en-US" sz="3600" b="1" dirty="0">
              <a:latin typeface="Palatino" charset="0"/>
              <a:ea typeface="Palatino" charset="0"/>
              <a:cs typeface="Palatino" charset="0"/>
            </a:endParaRPr>
          </a:p>
        </p:txBody>
      </p:sp>
      <p:sp>
        <p:nvSpPr>
          <p:cNvPr id="3" name="Content Placeholder 2"/>
          <p:cNvSpPr>
            <a:spLocks noGrp="1"/>
          </p:cNvSpPr>
          <p:nvPr>
            <p:ph idx="1"/>
          </p:nvPr>
        </p:nvSpPr>
        <p:spPr>
          <a:xfrm>
            <a:off x="292924" y="1172796"/>
            <a:ext cx="8229600" cy="4789997"/>
          </a:xfrm>
        </p:spPr>
        <p:txBody>
          <a:bodyPr>
            <a:normAutofit/>
          </a:bodyPr>
          <a:lstStyle/>
          <a:p>
            <a:r>
              <a:rPr lang="en-US" sz="2800" dirty="0" smtClean="0">
                <a:latin typeface="Palatino" charset="0"/>
                <a:ea typeface="Palatino" charset="0"/>
                <a:cs typeface="Palatino" charset="0"/>
              </a:rPr>
              <a:t>Security and Safety culture must resonate </a:t>
            </a:r>
            <a:r>
              <a:rPr lang="en-US" sz="2800" dirty="0">
                <a:latin typeface="Palatino" charset="0"/>
                <a:ea typeface="Palatino" charset="0"/>
                <a:cs typeface="Palatino" charset="0"/>
              </a:rPr>
              <a:t>t</a:t>
            </a:r>
            <a:r>
              <a:rPr lang="en-US" sz="2800" dirty="0" smtClean="0">
                <a:latin typeface="Palatino" charset="0"/>
                <a:ea typeface="Palatino" charset="0"/>
                <a:cs typeface="Palatino" charset="0"/>
              </a:rPr>
              <a:t>hroughout an organization</a:t>
            </a:r>
          </a:p>
          <a:p>
            <a:r>
              <a:rPr lang="en-US" sz="2800" dirty="0" smtClean="0">
                <a:latin typeface="Palatino" charset="0"/>
                <a:ea typeface="Palatino" charset="0"/>
                <a:cs typeface="Palatino" charset="0"/>
              </a:rPr>
              <a:t>Responsibility lies with the individual </a:t>
            </a:r>
          </a:p>
          <a:p>
            <a:r>
              <a:rPr lang="en-US" sz="2800" dirty="0" smtClean="0">
                <a:latin typeface="Palatino" charset="0"/>
                <a:ea typeface="Palatino" charset="0"/>
                <a:cs typeface="Palatino" charset="0"/>
              </a:rPr>
              <a:t>Technical </a:t>
            </a:r>
            <a:r>
              <a:rPr lang="en-US" sz="2800" dirty="0">
                <a:latin typeface="Palatino" charset="0"/>
                <a:ea typeface="Palatino" charset="0"/>
                <a:cs typeface="Palatino" charset="0"/>
              </a:rPr>
              <a:t>s</a:t>
            </a:r>
            <a:r>
              <a:rPr lang="en-US" sz="2800" dirty="0" smtClean="0">
                <a:latin typeface="Palatino" charset="0"/>
                <a:ea typeface="Palatino" charset="0"/>
                <a:cs typeface="Palatino" charset="0"/>
              </a:rPr>
              <a:t>taff </a:t>
            </a:r>
            <a:r>
              <a:rPr lang="en-US" sz="2800" dirty="0">
                <a:latin typeface="Palatino" charset="0"/>
                <a:ea typeface="Palatino" charset="0"/>
                <a:cs typeface="Palatino" charset="0"/>
              </a:rPr>
              <a:t>v</a:t>
            </a:r>
            <a:r>
              <a:rPr lang="en-US" sz="2800" dirty="0" smtClean="0">
                <a:latin typeface="Palatino" charset="0"/>
                <a:ea typeface="Palatino" charset="0"/>
                <a:cs typeface="Palatino" charset="0"/>
              </a:rPr>
              <a:t>ital to developing good security/safety culture</a:t>
            </a:r>
          </a:p>
          <a:p>
            <a:r>
              <a:rPr lang="en-US" sz="2800" dirty="0" smtClean="0">
                <a:latin typeface="Palatino" charset="0"/>
                <a:ea typeface="Palatino" charset="0"/>
                <a:cs typeface="Palatino" charset="0"/>
              </a:rPr>
              <a:t>Lead by example</a:t>
            </a:r>
          </a:p>
          <a:p>
            <a:r>
              <a:rPr lang="en-US" sz="2800" dirty="0" smtClean="0">
                <a:latin typeface="Palatino" charset="0"/>
                <a:ea typeface="Palatino" charset="0"/>
                <a:cs typeface="Palatino" charset="0"/>
              </a:rPr>
              <a:t>Adoption, diligence, and communication are keys to success</a:t>
            </a:r>
          </a:p>
        </p:txBody>
      </p:sp>
    </p:spTree>
    <p:extLst>
      <p:ext uri="{BB962C8B-B14F-4D97-AF65-F5344CB8AC3E}">
        <p14:creationId xmlns:p14="http://schemas.microsoft.com/office/powerpoint/2010/main" val="2538761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47503" y="2480706"/>
            <a:ext cx="5137068" cy="3406099"/>
          </a:xfrm>
          <a:prstGeom prst="rect">
            <a:avLst/>
          </a:prstGeom>
        </p:spPr>
      </p:pic>
      <p:sp>
        <p:nvSpPr>
          <p:cNvPr id="3" name="Title 1"/>
          <p:cNvSpPr>
            <a:spLocks noGrp="1"/>
          </p:cNvSpPr>
          <p:nvPr>
            <p:ph type="title"/>
          </p:nvPr>
        </p:nvSpPr>
        <p:spPr>
          <a:xfrm>
            <a:off x="368136" y="0"/>
            <a:ext cx="8495802" cy="2350077"/>
          </a:xfrm>
        </p:spPr>
        <p:txBody>
          <a:bodyPr/>
          <a:lstStyle/>
          <a:p>
            <a:r>
              <a:rPr lang="en-US" sz="2800" b="1" dirty="0" smtClean="0">
                <a:latin typeface="Palatino" charset="0"/>
                <a:ea typeface="Palatino" charset="0"/>
                <a:cs typeface="Palatino" charset="0"/>
              </a:rPr>
              <a:t>Nuclear Security and Insider Threat Workshop in Collaboration with </a:t>
            </a:r>
            <a:r>
              <a:rPr lang="en-US" sz="2800" b="1" dirty="0" err="1" smtClean="0">
                <a:latin typeface="Palatino" charset="0"/>
                <a:ea typeface="Palatino" charset="0"/>
                <a:cs typeface="Palatino" charset="0"/>
              </a:rPr>
              <a:t>Hacettepe</a:t>
            </a:r>
            <a:r>
              <a:rPr lang="en-US" sz="2800" b="1" dirty="0" smtClean="0">
                <a:latin typeface="Palatino" charset="0"/>
                <a:ea typeface="Palatino" charset="0"/>
                <a:cs typeface="Palatino" charset="0"/>
              </a:rPr>
              <a:t> University Nuclear Energy Engineering Department</a:t>
            </a:r>
            <a:br>
              <a:rPr lang="en-US" sz="2800" b="1" dirty="0" smtClean="0">
                <a:latin typeface="Palatino" charset="0"/>
                <a:ea typeface="Palatino" charset="0"/>
                <a:cs typeface="Palatino" charset="0"/>
              </a:rPr>
            </a:br>
            <a:r>
              <a:rPr lang="en-US" sz="3200" b="1" dirty="0" smtClean="0">
                <a:latin typeface="Palatino" charset="0"/>
                <a:ea typeface="Palatino" charset="0"/>
                <a:cs typeface="Palatino" charset="0"/>
              </a:rPr>
              <a:t>Coming in Summer of 2018!!!</a:t>
            </a:r>
            <a:br>
              <a:rPr lang="en-US" sz="3200" b="1" dirty="0" smtClean="0">
                <a:latin typeface="Palatino" charset="0"/>
                <a:ea typeface="Palatino" charset="0"/>
                <a:cs typeface="Palatino" charset="0"/>
              </a:rPr>
            </a:br>
            <a:r>
              <a:rPr lang="en-US" sz="2400" b="1" dirty="0" err="1" smtClean="0">
                <a:latin typeface="Palatino" charset="0"/>
                <a:ea typeface="Palatino" charset="0"/>
                <a:cs typeface="Palatino" charset="0"/>
              </a:rPr>
              <a:t>goluoglu@ufl.edu</a:t>
            </a:r>
            <a:endParaRPr lang="en-US" sz="2400" b="1" dirty="0">
              <a:latin typeface="Palatino" charset="0"/>
              <a:ea typeface="Palatino" charset="0"/>
              <a:cs typeface="Palatino" charset="0"/>
            </a:endParaRPr>
          </a:p>
        </p:txBody>
      </p:sp>
    </p:spTree>
    <p:extLst>
      <p:ext uri="{BB962C8B-B14F-4D97-AF65-F5344CB8AC3E}">
        <p14:creationId xmlns:p14="http://schemas.microsoft.com/office/powerpoint/2010/main" val="844125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4479925" y="3048000"/>
            <a:ext cx="1841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en-US" altLang="en-US" sz="4400">
              <a:solidFill>
                <a:schemeClr val="tx2"/>
              </a:solidFill>
              <a:ea typeface="ＭＳ Ｐゴシック" pitchFamily="34" charset="-128"/>
              <a:cs typeface="Arial" charset="0"/>
            </a:endParaRPr>
          </a:p>
        </p:txBody>
      </p:sp>
      <p:sp>
        <p:nvSpPr>
          <p:cNvPr id="18436" name="Rectangle 4"/>
          <p:cNvSpPr>
            <a:spLocks noChangeArrowheads="1"/>
          </p:cNvSpPr>
          <p:nvPr/>
        </p:nvSpPr>
        <p:spPr bwMode="auto">
          <a:xfrm>
            <a:off x="381000" y="1131887"/>
            <a:ext cx="8763000" cy="495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88925" indent="-288925">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0" indent="0"/>
            <a:r>
              <a:rPr lang="en-US" sz="2400" dirty="0" smtClean="0">
                <a:latin typeface="Palatino" charset="0"/>
                <a:ea typeface="Palatino" charset="0"/>
                <a:cs typeface="Palatino" charset="0"/>
              </a:rPr>
              <a:t>Key distinction </a:t>
            </a:r>
            <a:r>
              <a:rPr lang="en-US" sz="2400" dirty="0">
                <a:latin typeface="Palatino" charset="0"/>
                <a:ea typeface="Palatino" charset="0"/>
                <a:cs typeface="Palatino" charset="0"/>
              </a:rPr>
              <a:t>between safety and </a:t>
            </a:r>
            <a:r>
              <a:rPr lang="en-US" sz="2400" dirty="0" smtClean="0">
                <a:latin typeface="Palatino" charset="0"/>
                <a:ea typeface="Palatino" charset="0"/>
                <a:cs typeface="Palatino" charset="0"/>
              </a:rPr>
              <a:t>security:</a:t>
            </a:r>
          </a:p>
          <a:p>
            <a:pPr marL="0" indent="0"/>
            <a:endParaRPr lang="en-US" sz="2400" dirty="0">
              <a:latin typeface="Palatino" charset="0"/>
              <a:ea typeface="Palatino" charset="0"/>
              <a:cs typeface="Palatino" charset="0"/>
            </a:endParaRPr>
          </a:p>
          <a:p>
            <a:pPr>
              <a:buFont typeface="Arial" panose="020B0604020202020204" pitchFamily="34" charset="0"/>
              <a:buChar char="•"/>
            </a:pPr>
            <a:r>
              <a:rPr lang="en-US" dirty="0" smtClean="0">
                <a:latin typeface="Palatino" charset="0"/>
                <a:ea typeface="Palatino" charset="0"/>
                <a:cs typeface="Palatino" charset="0"/>
              </a:rPr>
              <a:t>Preventive </a:t>
            </a:r>
            <a:r>
              <a:rPr lang="en-US" dirty="0">
                <a:latin typeface="Palatino" charset="0"/>
                <a:ea typeface="Palatino" charset="0"/>
                <a:cs typeface="Palatino" charset="0"/>
              </a:rPr>
              <a:t>safety analysis aims at identifying vulnerabilities in the design and control </a:t>
            </a:r>
            <a:r>
              <a:rPr lang="en-US" dirty="0" smtClean="0">
                <a:latin typeface="Palatino" charset="0"/>
                <a:ea typeface="Palatino" charset="0"/>
                <a:cs typeface="Palatino" charset="0"/>
              </a:rPr>
              <a:t>philosophy</a:t>
            </a:r>
          </a:p>
          <a:p>
            <a:pPr marL="454025" lvl="1" indent="0"/>
            <a:endParaRPr lang="en-US" dirty="0">
              <a:latin typeface="Palatino" charset="0"/>
              <a:ea typeface="Palatino" charset="0"/>
              <a:cs typeface="Palatino" charset="0"/>
            </a:endParaRPr>
          </a:p>
          <a:p>
            <a:pPr marL="454025" lvl="1" indent="0"/>
            <a:r>
              <a:rPr lang="en-US" sz="2400" i="1" dirty="0" smtClean="0">
                <a:solidFill>
                  <a:srgbClr val="FF0000"/>
                </a:solidFill>
                <a:latin typeface="Palatino" charset="0"/>
                <a:ea typeface="Palatino" charset="0"/>
                <a:cs typeface="Palatino" charset="0"/>
              </a:rPr>
              <a:t>Safety </a:t>
            </a:r>
            <a:r>
              <a:rPr lang="en-US" sz="2400" i="1" dirty="0">
                <a:solidFill>
                  <a:srgbClr val="FF0000"/>
                </a:solidFill>
                <a:latin typeface="Palatino" charset="0"/>
                <a:ea typeface="Palatino" charset="0"/>
                <a:cs typeface="Palatino" charset="0"/>
              </a:rPr>
              <a:t>Risk = Likelihood of accident × </a:t>
            </a:r>
            <a:r>
              <a:rPr lang="en-US" sz="2400" i="1" dirty="0" smtClean="0">
                <a:solidFill>
                  <a:srgbClr val="FF0000"/>
                </a:solidFill>
                <a:latin typeface="Palatino" charset="0"/>
                <a:ea typeface="Palatino" charset="0"/>
                <a:cs typeface="Palatino" charset="0"/>
              </a:rPr>
              <a:t>Consequence</a:t>
            </a:r>
          </a:p>
          <a:p>
            <a:pPr lvl="1"/>
            <a:r>
              <a:rPr lang="en-US" i="1" dirty="0" smtClean="0">
                <a:latin typeface="Palatino" charset="0"/>
                <a:ea typeface="Palatino" charset="0"/>
                <a:cs typeface="Palatino" charset="0"/>
              </a:rPr>
              <a:t> </a:t>
            </a:r>
            <a:endParaRPr lang="en-US" dirty="0">
              <a:latin typeface="Palatino" charset="0"/>
              <a:ea typeface="Palatino" charset="0"/>
              <a:cs typeface="Palatino" charset="0"/>
            </a:endParaRPr>
          </a:p>
          <a:p>
            <a:pPr marL="287338" lvl="1" indent="-287338">
              <a:buFont typeface="Arial" panose="020B0604020202020204" pitchFamily="34" charset="0"/>
              <a:buChar char="•"/>
              <a:tabLst>
                <a:tab pos="457200" algn="l"/>
              </a:tabLst>
            </a:pPr>
            <a:r>
              <a:rPr lang="en-US" dirty="0" smtClean="0">
                <a:latin typeface="Palatino" charset="0"/>
                <a:ea typeface="Palatino" charset="0"/>
                <a:cs typeface="Palatino" charset="0"/>
              </a:rPr>
              <a:t>In </a:t>
            </a:r>
            <a:r>
              <a:rPr lang="en-US" dirty="0">
                <a:latin typeface="Palatino" charset="0"/>
                <a:ea typeface="Palatino" charset="0"/>
                <a:cs typeface="Palatino" charset="0"/>
              </a:rPr>
              <a:t>contrast, security is the degree of protection against danger, damage, loss, and crime. For a high-risk </a:t>
            </a:r>
            <a:r>
              <a:rPr lang="en-US" dirty="0" smtClean="0">
                <a:latin typeface="Palatino" charset="0"/>
                <a:ea typeface="Palatino" charset="0"/>
                <a:cs typeface="Palatino" charset="0"/>
              </a:rPr>
              <a:t>chemical/nuclear </a:t>
            </a:r>
            <a:r>
              <a:rPr lang="en-US" dirty="0">
                <a:latin typeface="Palatino" charset="0"/>
                <a:ea typeface="Palatino" charset="0"/>
                <a:cs typeface="Palatino" charset="0"/>
              </a:rPr>
              <a:t>facility many security measures will relate to physical protection, safeguarding an asset from unauthorized access and acts of </a:t>
            </a:r>
            <a:r>
              <a:rPr lang="en-US" dirty="0" smtClean="0">
                <a:latin typeface="Palatino" charset="0"/>
                <a:ea typeface="Palatino" charset="0"/>
                <a:cs typeface="Palatino" charset="0"/>
              </a:rPr>
              <a:t>malevolence</a:t>
            </a:r>
          </a:p>
          <a:p>
            <a:pPr marL="457200" lvl="1" indent="0"/>
            <a:r>
              <a:rPr lang="en-US" dirty="0" smtClean="0">
                <a:latin typeface="Palatino" charset="0"/>
                <a:ea typeface="Palatino" charset="0"/>
                <a:cs typeface="Palatino" charset="0"/>
              </a:rPr>
              <a:t> </a:t>
            </a:r>
            <a:endParaRPr lang="en-US" dirty="0">
              <a:latin typeface="Palatino" charset="0"/>
              <a:ea typeface="Palatino" charset="0"/>
              <a:cs typeface="Palatino" charset="0"/>
            </a:endParaRPr>
          </a:p>
          <a:p>
            <a:pPr lvl="1"/>
            <a:r>
              <a:rPr lang="en-US" sz="2400" i="1" dirty="0" smtClean="0">
                <a:solidFill>
                  <a:srgbClr val="FF0000"/>
                </a:solidFill>
                <a:latin typeface="Palatino" charset="0"/>
                <a:ea typeface="Palatino" charset="0"/>
                <a:cs typeface="Palatino" charset="0"/>
              </a:rPr>
              <a:t>Security </a:t>
            </a:r>
            <a:r>
              <a:rPr lang="en-US" sz="2400" i="1" dirty="0">
                <a:solidFill>
                  <a:srgbClr val="FF0000"/>
                </a:solidFill>
                <a:latin typeface="Palatino" charset="0"/>
                <a:ea typeface="Palatino" charset="0"/>
                <a:cs typeface="Palatino" charset="0"/>
              </a:rPr>
              <a:t>Risk = Threat × Vulnerability × </a:t>
            </a:r>
            <a:r>
              <a:rPr lang="en-US" sz="2400" i="1" dirty="0" smtClean="0">
                <a:solidFill>
                  <a:srgbClr val="FF0000"/>
                </a:solidFill>
                <a:latin typeface="Palatino" charset="0"/>
                <a:ea typeface="Palatino" charset="0"/>
                <a:cs typeface="Palatino" charset="0"/>
              </a:rPr>
              <a:t>Consequence</a:t>
            </a:r>
            <a:endParaRPr lang="en-US" sz="2400" dirty="0">
              <a:solidFill>
                <a:srgbClr val="FF0000"/>
              </a:solidFill>
              <a:latin typeface="Palatino" charset="0"/>
              <a:ea typeface="Palatino" charset="0"/>
              <a:cs typeface="Palatino" charset="0"/>
            </a:endParaRPr>
          </a:p>
        </p:txBody>
      </p:sp>
      <p:sp>
        <p:nvSpPr>
          <p:cNvPr id="18437" name="Rectangle 5"/>
          <p:cNvSpPr>
            <a:spLocks noChangeArrowheads="1"/>
          </p:cNvSpPr>
          <p:nvPr/>
        </p:nvSpPr>
        <p:spPr bwMode="auto">
          <a:xfrm>
            <a:off x="9763125" y="4413250"/>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endParaRPr lang="en-US" altLang="en-US">
              <a:ea typeface="ＭＳ Ｐゴシック" pitchFamily="34" charset="-128"/>
            </a:endParaRPr>
          </a:p>
        </p:txBody>
      </p:sp>
      <p:sp>
        <p:nvSpPr>
          <p:cNvPr id="18438" name="Rectangle 8"/>
          <p:cNvSpPr>
            <a:spLocks noChangeArrowheads="1"/>
          </p:cNvSpPr>
          <p:nvPr/>
        </p:nvSpPr>
        <p:spPr bwMode="auto">
          <a:xfrm>
            <a:off x="979487" y="195262"/>
            <a:ext cx="7173913"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a:spcBef>
                <a:spcPct val="20000"/>
              </a:spcBef>
              <a:spcAft>
                <a:spcPts val="600"/>
              </a:spcAft>
              <a:buSzPct val="130000"/>
            </a:pPr>
            <a:r>
              <a:rPr lang="en-US" altLang="en-US" sz="3600" b="1" dirty="0">
                <a:latin typeface="Palatino" charset="0"/>
                <a:ea typeface="Palatino" charset="0"/>
                <a:cs typeface="Palatino" charset="0"/>
              </a:rPr>
              <a:t>Safety vs. </a:t>
            </a:r>
            <a:r>
              <a:rPr lang="en-US" altLang="en-US" sz="3600" b="1" dirty="0" smtClean="0">
                <a:latin typeface="Palatino" charset="0"/>
                <a:ea typeface="Palatino" charset="0"/>
                <a:cs typeface="Palatino" charset="0"/>
              </a:rPr>
              <a:t>Security</a:t>
            </a:r>
            <a:endParaRPr lang="en-US" altLang="en-US" sz="3600" b="1" dirty="0">
              <a:latin typeface="Palatino" charset="0"/>
              <a:ea typeface="Palatino" charset="0"/>
              <a:cs typeface="Palatino" charset="0"/>
            </a:endParaRPr>
          </a:p>
        </p:txBody>
      </p:sp>
    </p:spTree>
    <p:extLst>
      <p:ext uri="{BB962C8B-B14F-4D97-AF65-F5344CB8AC3E}">
        <p14:creationId xmlns:p14="http://schemas.microsoft.com/office/powerpoint/2010/main" val="1932635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12695"/>
            <a:ext cx="8763001" cy="1157196"/>
          </a:xfrm>
        </p:spPr>
        <p:txBody>
          <a:bodyPr>
            <a:noAutofit/>
          </a:bodyPr>
          <a:lstStyle/>
          <a:p>
            <a:r>
              <a:rPr lang="en-US" sz="3600" b="1" dirty="0" smtClean="0">
                <a:latin typeface="Palatino" charset="0"/>
                <a:ea typeface="Palatino" charset="0"/>
                <a:cs typeface="Palatino" charset="0"/>
              </a:rPr>
              <a:t>Synergy Among Safety, Security and Safeguards</a:t>
            </a:r>
            <a:endParaRPr lang="en-US" sz="3600" b="1" dirty="0">
              <a:latin typeface="Palatino" charset="0"/>
              <a:ea typeface="Palatino" charset="0"/>
              <a:cs typeface="Palatino" charset="0"/>
            </a:endParaRPr>
          </a:p>
        </p:txBody>
      </p:sp>
      <p:sp>
        <p:nvSpPr>
          <p:cNvPr id="3" name="Content Placeholder 2"/>
          <p:cNvSpPr>
            <a:spLocks noGrp="1"/>
          </p:cNvSpPr>
          <p:nvPr>
            <p:ph idx="1"/>
          </p:nvPr>
        </p:nvSpPr>
        <p:spPr>
          <a:xfrm>
            <a:off x="549275" y="1352362"/>
            <a:ext cx="8042276" cy="4343400"/>
          </a:xfrm>
        </p:spPr>
        <p:txBody>
          <a:bodyPr>
            <a:noAutofit/>
          </a:bodyPr>
          <a:lstStyle/>
          <a:p>
            <a:r>
              <a:rPr lang="en-US" sz="2000" dirty="0" smtClean="0">
                <a:solidFill>
                  <a:srgbClr val="FF0000"/>
                </a:solidFill>
                <a:latin typeface="Palatino" charset="0"/>
                <a:ea typeface="Palatino" charset="0"/>
                <a:cs typeface="Palatino" charset="0"/>
              </a:rPr>
              <a:t>Shared</a:t>
            </a:r>
            <a:r>
              <a:rPr lang="en-US" sz="2000" dirty="0" smtClean="0">
                <a:latin typeface="Palatino" charset="0"/>
                <a:ea typeface="Palatino" charset="0"/>
                <a:cs typeface="Palatino" charset="0"/>
              </a:rPr>
              <a:t> principal </a:t>
            </a:r>
            <a:r>
              <a:rPr lang="en-US" sz="2000" dirty="0" smtClean="0">
                <a:solidFill>
                  <a:srgbClr val="FF0000"/>
                </a:solidFill>
                <a:latin typeface="Palatino" charset="0"/>
                <a:ea typeface="Palatino" charset="0"/>
                <a:cs typeface="Palatino" charset="0"/>
              </a:rPr>
              <a:t>objective</a:t>
            </a:r>
            <a:r>
              <a:rPr lang="en-US" sz="2000" dirty="0" smtClean="0">
                <a:latin typeface="Palatino" charset="0"/>
                <a:ea typeface="Palatino" charset="0"/>
                <a:cs typeface="Palatino" charset="0"/>
              </a:rPr>
              <a:t> of “</a:t>
            </a:r>
            <a:r>
              <a:rPr lang="en-US" sz="2000" i="1" dirty="0" smtClean="0">
                <a:latin typeface="Palatino" charset="0"/>
                <a:ea typeface="Palatino" charset="0"/>
                <a:cs typeface="Palatino" charset="0"/>
              </a:rPr>
              <a:t>the protection of people, society, and the environment from the effects of harmful materials</a:t>
            </a:r>
            <a:r>
              <a:rPr lang="en-US" sz="2000" dirty="0" smtClean="0">
                <a:latin typeface="Palatino" charset="0"/>
                <a:ea typeface="Palatino" charset="0"/>
                <a:cs typeface="Palatino" charset="0"/>
              </a:rPr>
              <a:t>”</a:t>
            </a:r>
          </a:p>
          <a:p>
            <a:r>
              <a:rPr lang="en-US" sz="2000" dirty="0" smtClean="0">
                <a:latin typeface="Palatino" charset="0"/>
                <a:ea typeface="Palatino" charset="0"/>
                <a:cs typeface="Palatino" charset="0"/>
              </a:rPr>
              <a:t>Shared Attributes:</a:t>
            </a:r>
          </a:p>
          <a:p>
            <a:pPr lvl="1"/>
            <a:r>
              <a:rPr lang="en-US" sz="2000" dirty="0" smtClean="0">
                <a:latin typeface="Palatino" charset="0"/>
                <a:ea typeface="Palatino" charset="0"/>
                <a:cs typeface="Palatino" charset="0"/>
              </a:rPr>
              <a:t>Recognized values</a:t>
            </a:r>
          </a:p>
          <a:p>
            <a:pPr lvl="1"/>
            <a:r>
              <a:rPr lang="en-US" sz="2000" dirty="0" smtClean="0">
                <a:latin typeface="Palatino" charset="0"/>
                <a:ea typeface="Palatino" charset="0"/>
                <a:cs typeface="Palatino" charset="0"/>
              </a:rPr>
              <a:t>Leadership needed for success</a:t>
            </a:r>
          </a:p>
          <a:p>
            <a:pPr lvl="1"/>
            <a:r>
              <a:rPr lang="en-US" sz="2000" dirty="0" smtClean="0">
                <a:latin typeface="Palatino" charset="0"/>
                <a:ea typeface="Palatino" charset="0"/>
                <a:cs typeface="Palatino" charset="0"/>
              </a:rPr>
              <a:t>Accountability</a:t>
            </a:r>
          </a:p>
          <a:p>
            <a:pPr lvl="1"/>
            <a:r>
              <a:rPr lang="en-US" sz="2000" dirty="0" smtClean="0">
                <a:latin typeface="Palatino" charset="0"/>
                <a:ea typeface="Palatino" charset="0"/>
                <a:cs typeface="Palatino" charset="0"/>
              </a:rPr>
              <a:t>Personal dedication and accountability</a:t>
            </a:r>
          </a:p>
          <a:p>
            <a:pPr lvl="1"/>
            <a:r>
              <a:rPr lang="en-US" sz="2000" dirty="0" smtClean="0">
                <a:latin typeface="Palatino" charset="0"/>
                <a:ea typeface="Palatino" charset="0"/>
                <a:cs typeface="Palatino" charset="0"/>
              </a:rPr>
              <a:t>Questioning attitudes, but rigorous approaches to actions</a:t>
            </a:r>
          </a:p>
          <a:p>
            <a:pPr lvl="1"/>
            <a:r>
              <a:rPr lang="en-US" sz="2000" dirty="0" smtClean="0">
                <a:latin typeface="Palatino" charset="0"/>
                <a:ea typeface="Palatino" charset="0"/>
                <a:cs typeface="Palatino" charset="0"/>
              </a:rPr>
              <a:t>Learning and experience driven</a:t>
            </a:r>
          </a:p>
          <a:p>
            <a:pPr lvl="1"/>
            <a:r>
              <a:rPr lang="en-US" sz="2000" dirty="0" smtClean="0">
                <a:latin typeface="Palatino" charset="0"/>
                <a:ea typeface="Palatino" charset="0"/>
                <a:cs typeface="Palatino" charset="0"/>
              </a:rPr>
              <a:t>Best when fully integrated into the system</a:t>
            </a:r>
          </a:p>
          <a:p>
            <a:r>
              <a:rPr lang="en-US" sz="2000" dirty="0" smtClean="0">
                <a:latin typeface="Palatino" charset="0"/>
                <a:ea typeface="Palatino" charset="0"/>
                <a:cs typeface="Palatino" charset="0"/>
              </a:rPr>
              <a:t>All require a coordinated response</a:t>
            </a:r>
            <a:endParaRPr lang="en-US" sz="2000" dirty="0">
              <a:latin typeface="Palatino" charset="0"/>
              <a:ea typeface="Palatino" charset="0"/>
              <a:cs typeface="Palatino" charset="0"/>
            </a:endParaRPr>
          </a:p>
        </p:txBody>
      </p:sp>
    </p:spTree>
    <p:extLst>
      <p:ext uri="{BB962C8B-B14F-4D97-AF65-F5344CB8AC3E}">
        <p14:creationId xmlns:p14="http://schemas.microsoft.com/office/powerpoint/2010/main" val="88384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164682"/>
            <a:ext cx="7848600" cy="1140483"/>
          </a:xfrm>
        </p:spPr>
        <p:txBody>
          <a:bodyPr>
            <a:noAutofit/>
          </a:bodyPr>
          <a:lstStyle/>
          <a:p>
            <a:r>
              <a:rPr lang="en-US" sz="3600" b="1" smtClean="0">
                <a:latin typeface="Palatino" charset="0"/>
                <a:ea typeface="Palatino" charset="0"/>
                <a:cs typeface="Palatino" charset="0"/>
              </a:rPr>
              <a:t>Evolution of Security Culture </a:t>
            </a:r>
            <a:br>
              <a:rPr lang="en-US" sz="3600" b="1" smtClean="0">
                <a:latin typeface="Palatino" charset="0"/>
                <a:ea typeface="Palatino" charset="0"/>
                <a:cs typeface="Palatino" charset="0"/>
              </a:rPr>
            </a:br>
            <a:r>
              <a:rPr lang="en-US" sz="3600" b="1" smtClean="0">
                <a:latin typeface="Palatino" charset="0"/>
                <a:ea typeface="Palatino" charset="0"/>
                <a:cs typeface="Palatino" charset="0"/>
              </a:rPr>
              <a:t>Often Begins with Safety Culture</a:t>
            </a:r>
            <a:endParaRPr lang="en-US" sz="3600" b="1" dirty="0">
              <a:latin typeface="Palatino" charset="0"/>
              <a:ea typeface="Palatino" charset="0"/>
              <a:cs typeface="Palatino" charset="0"/>
            </a:endParaRPr>
          </a:p>
        </p:txBody>
      </p:sp>
      <p:sp>
        <p:nvSpPr>
          <p:cNvPr id="7" name="Content Placeholder 6"/>
          <p:cNvSpPr>
            <a:spLocks noGrp="1"/>
          </p:cNvSpPr>
          <p:nvPr>
            <p:ph sz="half" idx="2"/>
          </p:nvPr>
        </p:nvSpPr>
        <p:spPr>
          <a:xfrm>
            <a:off x="762000" y="1499260"/>
            <a:ext cx="8096250" cy="4444340"/>
          </a:xfrm>
        </p:spPr>
        <p:txBody>
          <a:bodyPr>
            <a:normAutofit fontScale="77500" lnSpcReduction="20000"/>
          </a:bodyPr>
          <a:lstStyle/>
          <a:p>
            <a:pPr>
              <a:buNone/>
            </a:pPr>
            <a:r>
              <a:rPr lang="en-US" smtClean="0">
                <a:latin typeface="Palatino" charset="0"/>
                <a:ea typeface="Palatino" charset="0"/>
                <a:cs typeface="Palatino" charset="0"/>
              </a:rPr>
              <a:t>Individual commitment to safety</a:t>
            </a:r>
          </a:p>
          <a:p>
            <a:pPr>
              <a:spcBef>
                <a:spcPts val="0"/>
              </a:spcBef>
            </a:pPr>
            <a:r>
              <a:rPr lang="en-US" smtClean="0">
                <a:latin typeface="Palatino" charset="0"/>
                <a:ea typeface="Palatino" charset="0"/>
                <a:cs typeface="Palatino" charset="0"/>
              </a:rPr>
              <a:t>Personal accountability</a:t>
            </a:r>
          </a:p>
          <a:p>
            <a:pPr>
              <a:spcBef>
                <a:spcPts val="0"/>
              </a:spcBef>
            </a:pPr>
            <a:r>
              <a:rPr lang="en-US" smtClean="0">
                <a:latin typeface="Palatino" charset="0"/>
                <a:ea typeface="Palatino" charset="0"/>
                <a:cs typeface="Palatino" charset="0"/>
              </a:rPr>
              <a:t>Questioning attitude</a:t>
            </a:r>
          </a:p>
          <a:p>
            <a:pPr>
              <a:spcBef>
                <a:spcPts val="0"/>
              </a:spcBef>
            </a:pPr>
            <a:r>
              <a:rPr lang="en-US" smtClean="0">
                <a:latin typeface="Palatino" charset="0"/>
                <a:ea typeface="Palatino" charset="0"/>
                <a:cs typeface="Palatino" charset="0"/>
              </a:rPr>
              <a:t>Safety communication</a:t>
            </a:r>
          </a:p>
          <a:p>
            <a:pPr marL="0" indent="0">
              <a:buNone/>
            </a:pPr>
            <a:endParaRPr lang="en-US" smtClean="0">
              <a:latin typeface="Palatino" charset="0"/>
              <a:ea typeface="Palatino" charset="0"/>
              <a:cs typeface="Palatino" charset="0"/>
            </a:endParaRPr>
          </a:p>
          <a:p>
            <a:pPr marL="0" indent="0">
              <a:buNone/>
            </a:pPr>
            <a:r>
              <a:rPr lang="en-US" smtClean="0">
                <a:latin typeface="Palatino" charset="0"/>
                <a:ea typeface="Palatino" charset="0"/>
                <a:cs typeface="Palatino" charset="0"/>
              </a:rPr>
              <a:t>Management commitment to safety</a:t>
            </a:r>
          </a:p>
          <a:p>
            <a:pPr>
              <a:spcBef>
                <a:spcPts val="0"/>
              </a:spcBef>
            </a:pPr>
            <a:r>
              <a:rPr lang="en-US" smtClean="0">
                <a:latin typeface="Palatino" charset="0"/>
                <a:ea typeface="Palatino" charset="0"/>
                <a:cs typeface="Palatino" charset="0"/>
              </a:rPr>
              <a:t>Leadership accountability</a:t>
            </a:r>
          </a:p>
          <a:p>
            <a:pPr>
              <a:spcBef>
                <a:spcPts val="0"/>
              </a:spcBef>
            </a:pPr>
            <a:r>
              <a:rPr lang="en-US" smtClean="0">
                <a:latin typeface="Palatino" charset="0"/>
                <a:ea typeface="Palatino" charset="0"/>
                <a:cs typeface="Palatino" charset="0"/>
              </a:rPr>
              <a:t>Decision making</a:t>
            </a:r>
          </a:p>
          <a:p>
            <a:pPr>
              <a:spcBef>
                <a:spcPts val="0"/>
              </a:spcBef>
            </a:pPr>
            <a:r>
              <a:rPr lang="en-US" smtClean="0">
                <a:latin typeface="Palatino" charset="0"/>
                <a:ea typeface="Palatino" charset="0"/>
                <a:cs typeface="Palatino" charset="0"/>
              </a:rPr>
              <a:t>Respectful work environment</a:t>
            </a:r>
          </a:p>
          <a:p>
            <a:pPr marL="0" indent="0">
              <a:spcBef>
                <a:spcPts val="0"/>
              </a:spcBef>
              <a:buNone/>
            </a:pPr>
            <a:endParaRPr lang="en-US" smtClean="0">
              <a:latin typeface="Palatino" charset="0"/>
              <a:ea typeface="Palatino" charset="0"/>
              <a:cs typeface="Palatino" charset="0"/>
            </a:endParaRPr>
          </a:p>
          <a:p>
            <a:pPr marL="0" indent="0">
              <a:spcBef>
                <a:spcPts val="0"/>
              </a:spcBef>
              <a:buNone/>
            </a:pPr>
            <a:r>
              <a:rPr lang="en-US" smtClean="0">
                <a:latin typeface="Palatino" charset="0"/>
                <a:ea typeface="Palatino" charset="0"/>
                <a:cs typeface="Palatino" charset="0"/>
              </a:rPr>
              <a:t>Management systems</a:t>
            </a:r>
          </a:p>
          <a:p>
            <a:pPr>
              <a:spcBef>
                <a:spcPts val="0"/>
              </a:spcBef>
            </a:pPr>
            <a:r>
              <a:rPr lang="en-US" smtClean="0">
                <a:latin typeface="Palatino" charset="0"/>
                <a:ea typeface="Palatino" charset="0"/>
                <a:cs typeface="Palatino" charset="0"/>
              </a:rPr>
              <a:t>Continuous learning</a:t>
            </a:r>
          </a:p>
          <a:p>
            <a:pPr>
              <a:spcBef>
                <a:spcPts val="0"/>
              </a:spcBef>
            </a:pPr>
            <a:r>
              <a:rPr lang="en-US" smtClean="0">
                <a:latin typeface="Palatino" charset="0"/>
                <a:ea typeface="Palatino" charset="0"/>
                <a:cs typeface="Palatino" charset="0"/>
              </a:rPr>
              <a:t>Problem identification and resolution</a:t>
            </a:r>
          </a:p>
          <a:p>
            <a:pPr>
              <a:spcBef>
                <a:spcPts val="0"/>
              </a:spcBef>
            </a:pPr>
            <a:r>
              <a:rPr lang="en-US" smtClean="0">
                <a:latin typeface="Palatino" charset="0"/>
                <a:ea typeface="Palatino" charset="0"/>
                <a:cs typeface="Palatino" charset="0"/>
              </a:rPr>
              <a:t>Environment for raising concerns</a:t>
            </a:r>
          </a:p>
          <a:p>
            <a:pPr>
              <a:spcBef>
                <a:spcPts val="0"/>
              </a:spcBef>
            </a:pPr>
            <a:r>
              <a:rPr lang="en-US" smtClean="0">
                <a:latin typeface="Palatino" charset="0"/>
                <a:ea typeface="Palatino" charset="0"/>
                <a:cs typeface="Palatino" charset="0"/>
              </a:rPr>
              <a:t>Work processes</a:t>
            </a:r>
            <a:endParaRPr lang="en-US" dirty="0" smtClean="0">
              <a:latin typeface="Palatino" charset="0"/>
              <a:ea typeface="Palatino" charset="0"/>
              <a:cs typeface="Palatino" charset="0"/>
            </a:endParaRPr>
          </a:p>
        </p:txBody>
      </p:sp>
      <p:pic>
        <p:nvPicPr>
          <p:cNvPr id="2050" name="Picture 2" descr="http://www.terrauniversal.com/gallery/carts/chemical_safety_carts/Images/chemical_safety_carts_chemical_stock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605" y="1499260"/>
            <a:ext cx="3200400" cy="33924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522083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4479925" y="3048000"/>
            <a:ext cx="1841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en-US" altLang="en-US" sz="4400">
              <a:solidFill>
                <a:schemeClr val="tx2"/>
              </a:solidFill>
              <a:ea typeface="ＭＳ Ｐゴシック" pitchFamily="34" charset="-128"/>
              <a:cs typeface="Arial" charset="0"/>
            </a:endParaRPr>
          </a:p>
        </p:txBody>
      </p:sp>
      <p:sp>
        <p:nvSpPr>
          <p:cNvPr id="18436" name="Rectangle 4"/>
          <p:cNvSpPr>
            <a:spLocks noChangeArrowheads="1"/>
          </p:cNvSpPr>
          <p:nvPr/>
        </p:nvSpPr>
        <p:spPr bwMode="auto">
          <a:xfrm>
            <a:off x="1219197" y="1111843"/>
            <a:ext cx="7735887" cy="23171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88925" indent="-288925">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342900" indent="-342900">
              <a:buFont typeface="Arial" panose="020B0604020202020204" pitchFamily="34" charset="0"/>
              <a:buChar char="•"/>
            </a:pPr>
            <a:r>
              <a:rPr lang="en-US" sz="2400" dirty="0" smtClean="0">
                <a:latin typeface="Palatino" charset="0"/>
                <a:ea typeface="Palatino" charset="0"/>
                <a:cs typeface="Palatino" charset="0"/>
              </a:rPr>
              <a:t>Health </a:t>
            </a:r>
            <a:r>
              <a:rPr lang="en-US" sz="2400" dirty="0">
                <a:latin typeface="Palatino" charset="0"/>
                <a:ea typeface="Palatino" charset="0"/>
                <a:cs typeface="Palatino" charset="0"/>
              </a:rPr>
              <a:t>and safety of people and environment</a:t>
            </a:r>
          </a:p>
          <a:p>
            <a:pPr marL="342900" indent="-342900">
              <a:buFont typeface="Arial" panose="020B0604020202020204" pitchFamily="34" charset="0"/>
              <a:buChar char="•"/>
            </a:pPr>
            <a:r>
              <a:rPr lang="en-US" sz="2400" dirty="0" smtClean="0">
                <a:latin typeface="Palatino" charset="0"/>
                <a:ea typeface="Palatino" charset="0"/>
                <a:cs typeface="Palatino" charset="0"/>
              </a:rPr>
              <a:t>Community </a:t>
            </a:r>
            <a:r>
              <a:rPr lang="en-US" sz="2400" dirty="0">
                <a:latin typeface="Palatino" charset="0"/>
                <a:ea typeface="Palatino" charset="0"/>
                <a:cs typeface="Palatino" charset="0"/>
              </a:rPr>
              <a:t>relationships</a:t>
            </a:r>
          </a:p>
          <a:p>
            <a:pPr marL="342900" indent="-342900">
              <a:buFont typeface="Arial" panose="020B0604020202020204" pitchFamily="34" charset="0"/>
              <a:buChar char="•"/>
            </a:pPr>
            <a:r>
              <a:rPr lang="en-US" sz="2400" dirty="0" smtClean="0">
                <a:latin typeface="Palatino" charset="0"/>
                <a:ea typeface="Palatino" charset="0"/>
                <a:cs typeface="Palatino" charset="0"/>
              </a:rPr>
              <a:t>Reduce </a:t>
            </a:r>
            <a:r>
              <a:rPr lang="en-US" sz="2400" dirty="0">
                <a:latin typeface="Palatino" charset="0"/>
                <a:ea typeface="Palatino" charset="0"/>
                <a:cs typeface="Palatino" charset="0"/>
              </a:rPr>
              <a:t>chance of release</a:t>
            </a:r>
          </a:p>
          <a:p>
            <a:pPr marL="342900" indent="-342900">
              <a:buFont typeface="Arial" panose="020B0604020202020204" pitchFamily="34" charset="0"/>
              <a:buChar char="•"/>
            </a:pPr>
            <a:r>
              <a:rPr lang="en-US" sz="2400" dirty="0" smtClean="0">
                <a:latin typeface="Palatino" charset="0"/>
                <a:ea typeface="Palatino" charset="0"/>
                <a:cs typeface="Palatino" charset="0"/>
              </a:rPr>
              <a:t>Avoid </a:t>
            </a:r>
            <a:r>
              <a:rPr lang="en-US" sz="2400" dirty="0">
                <a:latin typeface="Palatino" charset="0"/>
                <a:ea typeface="Palatino" charset="0"/>
                <a:cs typeface="Palatino" charset="0"/>
              </a:rPr>
              <a:t>loss and damage to </a:t>
            </a:r>
            <a:r>
              <a:rPr lang="en-US" sz="2400" dirty="0" smtClean="0">
                <a:latin typeface="Palatino" charset="0"/>
                <a:ea typeface="Palatino" charset="0"/>
                <a:cs typeface="Palatino" charset="0"/>
              </a:rPr>
              <a:t>facilities </a:t>
            </a:r>
            <a:r>
              <a:rPr lang="en-US" sz="2400" dirty="0">
                <a:latin typeface="Palatino" charset="0"/>
                <a:ea typeface="Palatino" charset="0"/>
                <a:cs typeface="Palatino" charset="0"/>
              </a:rPr>
              <a:t>and </a:t>
            </a:r>
            <a:r>
              <a:rPr lang="en-US" sz="2400" dirty="0" smtClean="0">
                <a:latin typeface="Palatino" charset="0"/>
                <a:ea typeface="Palatino" charset="0"/>
                <a:cs typeface="Palatino" charset="0"/>
              </a:rPr>
              <a:t>equipment</a:t>
            </a:r>
          </a:p>
          <a:p>
            <a:pPr marL="342900" indent="-342900">
              <a:buFont typeface="Arial" panose="020B0604020202020204" pitchFamily="34" charset="0"/>
              <a:buChar char="•"/>
            </a:pPr>
            <a:r>
              <a:rPr lang="en-US" sz="2400" dirty="0">
                <a:latin typeface="Palatino" charset="0"/>
                <a:ea typeface="Palatino" charset="0"/>
                <a:cs typeface="Palatino" charset="0"/>
              </a:rPr>
              <a:t>Injure or kill people in nearby areas</a:t>
            </a:r>
          </a:p>
          <a:p>
            <a:pPr marL="342900" indent="-342900">
              <a:buFont typeface="Arial" panose="020B0604020202020204" pitchFamily="34" charset="0"/>
              <a:buChar char="•"/>
            </a:pPr>
            <a:r>
              <a:rPr lang="en-US" sz="2400" dirty="0">
                <a:latin typeface="Palatino" charset="0"/>
                <a:ea typeface="Palatino" charset="0"/>
                <a:cs typeface="Palatino" charset="0"/>
              </a:rPr>
              <a:t>Eliminate jobs and economic </a:t>
            </a:r>
            <a:r>
              <a:rPr lang="en-US" sz="2400" dirty="0" smtClean="0">
                <a:latin typeface="Palatino" charset="0"/>
                <a:ea typeface="Palatino" charset="0"/>
                <a:cs typeface="Palatino" charset="0"/>
              </a:rPr>
              <a:t>assets</a:t>
            </a:r>
            <a:endParaRPr lang="en-US" sz="2400" dirty="0">
              <a:latin typeface="Palatino" charset="0"/>
              <a:ea typeface="Palatino" charset="0"/>
              <a:cs typeface="Palatino" charset="0"/>
            </a:endParaRPr>
          </a:p>
        </p:txBody>
      </p:sp>
      <p:sp>
        <p:nvSpPr>
          <p:cNvPr id="18437" name="Rectangle 5"/>
          <p:cNvSpPr>
            <a:spLocks noChangeArrowheads="1"/>
          </p:cNvSpPr>
          <p:nvPr/>
        </p:nvSpPr>
        <p:spPr bwMode="auto">
          <a:xfrm>
            <a:off x="9763125" y="4413250"/>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endParaRPr lang="en-US" altLang="en-US">
              <a:ea typeface="ＭＳ Ｐゴシック" pitchFamily="34" charset="-128"/>
            </a:endParaRPr>
          </a:p>
        </p:txBody>
      </p:sp>
      <p:sp>
        <p:nvSpPr>
          <p:cNvPr id="18438" name="Rectangle 8"/>
          <p:cNvSpPr>
            <a:spLocks noChangeArrowheads="1"/>
          </p:cNvSpPr>
          <p:nvPr/>
        </p:nvSpPr>
        <p:spPr bwMode="auto">
          <a:xfrm>
            <a:off x="985043" y="175219"/>
            <a:ext cx="7173913"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a:spcBef>
                <a:spcPct val="20000"/>
              </a:spcBef>
              <a:spcAft>
                <a:spcPts val="600"/>
              </a:spcAft>
              <a:buSzPct val="130000"/>
            </a:pPr>
            <a:r>
              <a:rPr lang="en-US" altLang="en-US" sz="3600" b="1" dirty="0">
                <a:latin typeface="Palatino" charset="0"/>
                <a:ea typeface="Palatino" charset="0"/>
                <a:cs typeface="Palatino" charset="0"/>
              </a:rPr>
              <a:t>Safety </a:t>
            </a:r>
            <a:r>
              <a:rPr lang="en-US" altLang="en-US" sz="3600" b="1" dirty="0" smtClean="0">
                <a:latin typeface="Palatino" charset="0"/>
                <a:ea typeface="Palatino" charset="0"/>
                <a:cs typeface="Palatino" charset="0"/>
              </a:rPr>
              <a:t>and Security Concerns</a:t>
            </a:r>
            <a:endParaRPr lang="en-US" altLang="en-US" sz="3600" b="1" dirty="0">
              <a:latin typeface="Palatino" charset="0"/>
              <a:ea typeface="Palatino" charset="0"/>
              <a:cs typeface="Palatino" charset="0"/>
            </a:endParaRPr>
          </a:p>
        </p:txBody>
      </p:sp>
      <p:cxnSp>
        <p:nvCxnSpPr>
          <p:cNvPr id="3" name="Straight Arrow Connector 2"/>
          <p:cNvCxnSpPr/>
          <p:nvPr/>
        </p:nvCxnSpPr>
        <p:spPr>
          <a:xfrm>
            <a:off x="1018690" y="1306286"/>
            <a:ext cx="0" cy="2023753"/>
          </a:xfrm>
          <a:prstGeom prst="straightConnector1">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018690" y="3818886"/>
            <a:ext cx="0" cy="2095026"/>
          </a:xfrm>
          <a:prstGeom prst="straightConnector1">
            <a:avLst/>
          </a:prstGeom>
          <a:ln w="38100">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49650" y="2228544"/>
            <a:ext cx="1295400" cy="646331"/>
          </a:xfrm>
          <a:prstGeom prst="rect">
            <a:avLst/>
          </a:prstGeom>
          <a:noFill/>
        </p:spPr>
        <p:txBody>
          <a:bodyPr wrap="square" rtlCol="0">
            <a:spAutoFit/>
          </a:bodyPr>
          <a:lstStyle/>
          <a:p>
            <a:r>
              <a:rPr lang="en-US" b="1" dirty="0" smtClean="0"/>
              <a:t>Safety AND </a:t>
            </a:r>
          </a:p>
          <a:p>
            <a:pPr algn="ctr"/>
            <a:r>
              <a:rPr lang="en-US" b="1" dirty="0" smtClean="0">
                <a:solidFill>
                  <a:schemeClr val="tx2"/>
                </a:solidFill>
              </a:rPr>
              <a:t>Security</a:t>
            </a:r>
            <a:endParaRPr lang="en-US" b="1" dirty="0">
              <a:solidFill>
                <a:schemeClr val="tx2"/>
              </a:solidFill>
            </a:endParaRPr>
          </a:p>
        </p:txBody>
      </p:sp>
      <p:sp>
        <p:nvSpPr>
          <p:cNvPr id="18" name="TextBox 17"/>
          <p:cNvSpPr txBox="1"/>
          <p:nvPr/>
        </p:nvSpPr>
        <p:spPr>
          <a:xfrm rot="16200000">
            <a:off x="-56464" y="4295820"/>
            <a:ext cx="1295400" cy="646331"/>
          </a:xfrm>
          <a:prstGeom prst="rect">
            <a:avLst/>
          </a:prstGeom>
          <a:noFill/>
          <a:ln>
            <a:noFill/>
          </a:ln>
        </p:spPr>
        <p:txBody>
          <a:bodyPr wrap="square" rtlCol="0">
            <a:spAutoFit/>
          </a:bodyPr>
          <a:lstStyle/>
          <a:p>
            <a:pPr algn="ctr"/>
            <a:r>
              <a:rPr lang="en-US" b="1" dirty="0" smtClean="0">
                <a:solidFill>
                  <a:schemeClr val="tx2"/>
                </a:solidFill>
              </a:rPr>
              <a:t>Unique to Security</a:t>
            </a:r>
          </a:p>
        </p:txBody>
      </p:sp>
      <p:sp>
        <p:nvSpPr>
          <p:cNvPr id="13" name="Rectangle 12"/>
          <p:cNvSpPr/>
          <p:nvPr/>
        </p:nvSpPr>
        <p:spPr>
          <a:xfrm>
            <a:off x="1219196" y="3615402"/>
            <a:ext cx="7735887" cy="2185214"/>
          </a:xfrm>
          <a:prstGeom prst="rect">
            <a:avLst/>
          </a:prstGeom>
        </p:spPr>
        <p:txBody>
          <a:bodyPr wrap="square">
            <a:spAutoFit/>
          </a:bodyPr>
          <a:lstStyle/>
          <a:p>
            <a:pPr marL="342900" indent="-342900">
              <a:buFont typeface="Arial" panose="020B0604020202020204" pitchFamily="34" charset="0"/>
              <a:buChar char="•"/>
            </a:pPr>
            <a:r>
              <a:rPr lang="en-US" sz="2400" dirty="0">
                <a:latin typeface="Palatino" charset="0"/>
                <a:ea typeface="Palatino" charset="0"/>
                <a:cs typeface="Palatino" charset="0"/>
              </a:rPr>
              <a:t>Prevent criminals and terrorists from getting </a:t>
            </a:r>
            <a:r>
              <a:rPr lang="en-US" sz="2400" dirty="0" smtClean="0">
                <a:latin typeface="Palatino" charset="0"/>
                <a:ea typeface="Palatino" charset="0"/>
                <a:cs typeface="Palatino" charset="0"/>
              </a:rPr>
              <a:t>dangerous materials &amp; </a:t>
            </a:r>
            <a:r>
              <a:rPr lang="en-US" sz="2400" dirty="0">
                <a:latin typeface="Palatino" charset="0"/>
                <a:ea typeface="Palatino" charset="0"/>
                <a:cs typeface="Palatino" charset="0"/>
              </a:rPr>
              <a:t>information</a:t>
            </a:r>
          </a:p>
          <a:p>
            <a:pPr marL="796925" lvl="1" indent="-342900">
              <a:buFont typeface="Calibri" panose="020F0502020204030204" pitchFamily="34" charset="0"/>
              <a:buChar char="‒"/>
            </a:pPr>
            <a:r>
              <a:rPr lang="en-US" sz="2000" dirty="0">
                <a:latin typeface="Palatino" charset="0"/>
                <a:ea typeface="Palatino" charset="0"/>
                <a:cs typeface="Palatino" charset="0"/>
              </a:rPr>
              <a:t>Wide variety of </a:t>
            </a:r>
            <a:r>
              <a:rPr lang="en-US" sz="2000" dirty="0" smtClean="0">
                <a:latin typeface="Palatino" charset="0"/>
                <a:ea typeface="Palatino" charset="0"/>
                <a:cs typeface="Palatino" charset="0"/>
              </a:rPr>
              <a:t>materials</a:t>
            </a:r>
            <a:endParaRPr lang="en-US" sz="2000" dirty="0">
              <a:latin typeface="Palatino" charset="0"/>
              <a:ea typeface="Palatino" charset="0"/>
              <a:cs typeface="Palatino" charset="0"/>
            </a:endParaRPr>
          </a:p>
          <a:p>
            <a:pPr marL="800100" lvl="1" indent="-342900">
              <a:buFont typeface="Calibri" panose="020F0502020204030204" pitchFamily="34" charset="0"/>
              <a:buChar char="‒"/>
            </a:pPr>
            <a:r>
              <a:rPr lang="en-US" sz="2000" dirty="0">
                <a:latin typeface="Palatino" charset="0"/>
                <a:ea typeface="Palatino" charset="0"/>
                <a:cs typeface="Palatino" charset="0"/>
              </a:rPr>
              <a:t>Wide variety of motivations for actions</a:t>
            </a:r>
          </a:p>
          <a:p>
            <a:pPr marL="342900" indent="-342900">
              <a:buFont typeface="Arial" panose="020B0604020202020204" pitchFamily="34" charset="0"/>
              <a:buChar char="•"/>
            </a:pPr>
            <a:r>
              <a:rPr lang="en-US" sz="2400" dirty="0">
                <a:latin typeface="Palatino" charset="0"/>
                <a:ea typeface="Palatino" charset="0"/>
                <a:cs typeface="Palatino" charset="0"/>
              </a:rPr>
              <a:t>A deliberate attack on a </a:t>
            </a:r>
            <a:r>
              <a:rPr lang="en-US" sz="2400" dirty="0" smtClean="0">
                <a:latin typeface="Palatino" charset="0"/>
                <a:ea typeface="Palatino" charset="0"/>
                <a:cs typeface="Palatino" charset="0"/>
              </a:rPr>
              <a:t>chemical/nuclear </a:t>
            </a:r>
            <a:r>
              <a:rPr lang="en-US" sz="2400" dirty="0">
                <a:latin typeface="Palatino" charset="0"/>
                <a:ea typeface="Palatino" charset="0"/>
                <a:cs typeface="Palatino" charset="0"/>
              </a:rPr>
              <a:t>facility could release a large amount of hazardous </a:t>
            </a:r>
            <a:r>
              <a:rPr lang="en-US" sz="2400" dirty="0" smtClean="0">
                <a:latin typeface="Palatino" charset="0"/>
                <a:ea typeface="Palatino" charset="0"/>
                <a:cs typeface="Palatino" charset="0"/>
              </a:rPr>
              <a:t>material</a:t>
            </a:r>
          </a:p>
        </p:txBody>
      </p:sp>
    </p:spTree>
    <p:extLst>
      <p:ext uri="{BB962C8B-B14F-4D97-AF65-F5344CB8AC3E}">
        <p14:creationId xmlns:p14="http://schemas.microsoft.com/office/powerpoint/2010/main" val="9062925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4479925" y="3048000"/>
            <a:ext cx="1841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en-US" altLang="en-US" sz="4400">
              <a:solidFill>
                <a:schemeClr val="tx2"/>
              </a:solidFill>
              <a:ea typeface="ＭＳ Ｐゴシック" pitchFamily="34" charset="-128"/>
              <a:cs typeface="Arial" charset="0"/>
            </a:endParaRPr>
          </a:p>
        </p:txBody>
      </p:sp>
      <p:sp>
        <p:nvSpPr>
          <p:cNvPr id="18436" name="Rectangle 4"/>
          <p:cNvSpPr>
            <a:spLocks noChangeArrowheads="1"/>
          </p:cNvSpPr>
          <p:nvPr/>
        </p:nvSpPr>
        <p:spPr bwMode="auto">
          <a:xfrm>
            <a:off x="381000" y="1315316"/>
            <a:ext cx="7735887" cy="4600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88925" indent="-288925">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0" indent="0"/>
            <a:r>
              <a:rPr lang="en-US" sz="2400" dirty="0" smtClean="0">
                <a:latin typeface="Palatino" charset="0"/>
                <a:ea typeface="Palatino" charset="0"/>
                <a:cs typeface="Palatino" charset="0"/>
              </a:rPr>
              <a:t>Three main components:</a:t>
            </a:r>
          </a:p>
          <a:p>
            <a:pPr marL="0" indent="0"/>
            <a:r>
              <a:rPr lang="en-US" sz="2400" dirty="0" smtClean="0">
                <a:latin typeface="Palatino" charset="0"/>
                <a:ea typeface="Palatino" charset="0"/>
                <a:cs typeface="Palatino" charset="0"/>
              </a:rPr>
              <a:t> </a:t>
            </a:r>
          </a:p>
          <a:p>
            <a:pPr marL="285750" indent="-285750">
              <a:buFont typeface="Arial" panose="020B0604020202020204" pitchFamily="34" charset="0"/>
              <a:buChar char="•"/>
            </a:pPr>
            <a:r>
              <a:rPr lang="en-US" sz="2400" dirty="0" smtClean="0">
                <a:latin typeface="Palatino" charset="0"/>
                <a:ea typeface="Palatino" charset="0"/>
                <a:cs typeface="Palatino" charset="0"/>
              </a:rPr>
              <a:t>Physical Security</a:t>
            </a:r>
          </a:p>
          <a:p>
            <a:pPr marL="454025" lvl="1" indent="0"/>
            <a:endParaRPr lang="en-US" sz="2400" dirty="0" smtClean="0">
              <a:latin typeface="Palatino" charset="0"/>
              <a:ea typeface="Palatino" charset="0"/>
              <a:cs typeface="Palatino" charset="0"/>
            </a:endParaRPr>
          </a:p>
          <a:p>
            <a:pPr marL="285750" indent="-285750">
              <a:buFont typeface="Arial" panose="020B0604020202020204" pitchFamily="34" charset="0"/>
              <a:buChar char="•"/>
            </a:pPr>
            <a:r>
              <a:rPr lang="en-US" sz="2400" dirty="0" smtClean="0">
                <a:latin typeface="Palatino" charset="0"/>
                <a:ea typeface="Palatino" charset="0"/>
                <a:cs typeface="Palatino" charset="0"/>
              </a:rPr>
              <a:t>Cyber Security</a:t>
            </a:r>
          </a:p>
          <a:p>
            <a:pPr marL="739775" lvl="1">
              <a:buFont typeface="Arial" panose="020B0604020202020204" pitchFamily="34" charset="0"/>
              <a:buChar char="•"/>
            </a:pPr>
            <a:endParaRPr lang="en-US" sz="2400" dirty="0" smtClean="0">
              <a:latin typeface="Palatino" charset="0"/>
              <a:ea typeface="Palatino" charset="0"/>
              <a:cs typeface="Palatino" charset="0"/>
            </a:endParaRPr>
          </a:p>
          <a:p>
            <a:pPr marL="285750" indent="-285750">
              <a:buFont typeface="Arial" panose="020B0604020202020204" pitchFamily="34" charset="0"/>
              <a:buChar char="•"/>
            </a:pPr>
            <a:r>
              <a:rPr lang="en-US" sz="2400" dirty="0" smtClean="0">
                <a:latin typeface="Palatino" charset="0"/>
                <a:ea typeface="Palatino" charset="0"/>
                <a:cs typeface="Palatino" charset="0"/>
              </a:rPr>
              <a:t>Process Security (for chemical and nuclear processing plants)</a:t>
            </a:r>
          </a:p>
          <a:p>
            <a:pPr marL="739775" lvl="1">
              <a:buFont typeface="Arial" panose="020B0604020202020204" pitchFamily="34" charset="0"/>
              <a:buChar char="‒"/>
            </a:pPr>
            <a:r>
              <a:rPr lang="en-US" sz="2400" dirty="0" smtClean="0">
                <a:latin typeface="Palatino" charset="0"/>
                <a:ea typeface="Palatino" charset="0"/>
                <a:cs typeface="Palatino" charset="0"/>
              </a:rPr>
              <a:t>Difficult to do</a:t>
            </a:r>
          </a:p>
          <a:p>
            <a:pPr marL="739775" lvl="1">
              <a:buFont typeface="Arial" panose="020B0604020202020204" pitchFamily="34" charset="0"/>
              <a:buChar char="‒"/>
            </a:pPr>
            <a:r>
              <a:rPr lang="en-US" sz="2400" dirty="0" smtClean="0">
                <a:latin typeface="Palatino" charset="0"/>
                <a:ea typeface="Palatino" charset="0"/>
                <a:cs typeface="Palatino" charset="0"/>
              </a:rPr>
              <a:t>Need good understanding of process operations</a:t>
            </a:r>
            <a:endParaRPr lang="en-US" sz="2400" dirty="0">
              <a:latin typeface="Palatino" charset="0"/>
              <a:ea typeface="Palatino" charset="0"/>
              <a:cs typeface="Palatino" charset="0"/>
            </a:endParaRPr>
          </a:p>
        </p:txBody>
      </p:sp>
      <p:sp>
        <p:nvSpPr>
          <p:cNvPr id="18437" name="Rectangle 5"/>
          <p:cNvSpPr>
            <a:spLocks noChangeArrowheads="1"/>
          </p:cNvSpPr>
          <p:nvPr/>
        </p:nvSpPr>
        <p:spPr bwMode="auto">
          <a:xfrm>
            <a:off x="9763125" y="4413250"/>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endParaRPr lang="en-US" altLang="en-US">
              <a:ea typeface="ＭＳ Ｐゴシック" pitchFamily="34" charset="-128"/>
            </a:endParaRPr>
          </a:p>
        </p:txBody>
      </p:sp>
      <p:sp>
        <p:nvSpPr>
          <p:cNvPr id="18438" name="Rectangle 8"/>
          <p:cNvSpPr>
            <a:spLocks noChangeArrowheads="1"/>
          </p:cNvSpPr>
          <p:nvPr/>
        </p:nvSpPr>
        <p:spPr bwMode="auto">
          <a:xfrm>
            <a:off x="942974" y="141287"/>
            <a:ext cx="7173913"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a:spcBef>
                <a:spcPct val="20000"/>
              </a:spcBef>
              <a:spcAft>
                <a:spcPts val="600"/>
              </a:spcAft>
              <a:buSzPct val="130000"/>
            </a:pPr>
            <a:r>
              <a:rPr lang="en-US" altLang="en-US" sz="3600" b="1" dirty="0" smtClean="0">
                <a:latin typeface="Palatino" charset="0"/>
                <a:ea typeface="Palatino" charset="0"/>
                <a:cs typeface="Palatino" charset="0"/>
              </a:rPr>
              <a:t>Plant Security</a:t>
            </a:r>
            <a:endParaRPr lang="en-US" altLang="en-US" sz="3600" b="1" dirty="0">
              <a:latin typeface="Palatino" charset="0"/>
              <a:ea typeface="Palatino" charset="0"/>
              <a:cs typeface="Palatino" charset="0"/>
            </a:endParaRPr>
          </a:p>
        </p:txBody>
      </p:sp>
    </p:spTree>
    <p:extLst>
      <p:ext uri="{BB962C8B-B14F-4D97-AF65-F5344CB8AC3E}">
        <p14:creationId xmlns:p14="http://schemas.microsoft.com/office/powerpoint/2010/main" val="387447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4479925" y="3048000"/>
            <a:ext cx="1841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en-US" altLang="en-US" sz="4400">
              <a:solidFill>
                <a:schemeClr val="tx2"/>
              </a:solidFill>
              <a:ea typeface="ＭＳ Ｐゴシック" pitchFamily="34" charset="-128"/>
              <a:cs typeface="Arial" charset="0"/>
            </a:endParaRPr>
          </a:p>
        </p:txBody>
      </p:sp>
      <p:sp>
        <p:nvSpPr>
          <p:cNvPr id="18436" name="Rectangle 4"/>
          <p:cNvSpPr>
            <a:spLocks noChangeArrowheads="1"/>
          </p:cNvSpPr>
          <p:nvPr/>
        </p:nvSpPr>
        <p:spPr bwMode="auto">
          <a:xfrm>
            <a:off x="381000" y="1267814"/>
            <a:ext cx="8406739" cy="4600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88925" indent="-288925">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285750" indent="-285750">
              <a:buFont typeface="Arial" panose="020B0604020202020204" pitchFamily="34" charset="0"/>
              <a:buChar char="•"/>
            </a:pPr>
            <a:r>
              <a:rPr lang="en-US" sz="2400" dirty="0" smtClean="0">
                <a:latin typeface="Palatino" charset="0"/>
                <a:ea typeface="Palatino" charset="0"/>
                <a:cs typeface="Palatino" charset="0"/>
              </a:rPr>
              <a:t>Although process safety management (PSM) programs typically do not explicitly address malicious acts such as theft or diversion of hazardous materials or sabotage, components of PSM can be utilized to determine requirements for security</a:t>
            </a:r>
            <a:endParaRPr lang="en-US" sz="2400" dirty="0">
              <a:latin typeface="Palatino" charset="0"/>
              <a:ea typeface="Palatino" charset="0"/>
              <a:cs typeface="Palatino" charset="0"/>
            </a:endParaRPr>
          </a:p>
          <a:p>
            <a:pPr marL="0" indent="0"/>
            <a:endParaRPr lang="en-US" sz="2400" dirty="0" smtClean="0">
              <a:latin typeface="Palatino" charset="0"/>
              <a:ea typeface="Palatino" charset="0"/>
              <a:cs typeface="Palatino" charset="0"/>
            </a:endParaRPr>
          </a:p>
          <a:p>
            <a:pPr marL="285750" indent="-285750">
              <a:buFont typeface="Arial" panose="020B0604020202020204" pitchFamily="34" charset="0"/>
              <a:buChar char="•"/>
            </a:pPr>
            <a:r>
              <a:rPr lang="en-US" sz="2400" dirty="0" smtClean="0">
                <a:latin typeface="Palatino" charset="0"/>
                <a:ea typeface="Palatino" charset="0"/>
                <a:cs typeface="Palatino" charset="0"/>
              </a:rPr>
              <a:t>Security programs depend upon Security Vulnerability Assessments (SVAs) as a method used to identify and address potential malicious acts</a:t>
            </a:r>
          </a:p>
          <a:p>
            <a:pPr marL="285750" indent="-285750">
              <a:buFont typeface="Arial" panose="020B0604020202020204" pitchFamily="34" charset="0"/>
              <a:buChar char="•"/>
            </a:pPr>
            <a:endParaRPr lang="en-US" sz="2400" dirty="0" smtClean="0">
              <a:latin typeface="Palatino" charset="0"/>
              <a:ea typeface="Palatino" charset="0"/>
              <a:cs typeface="Palatino" charset="0"/>
            </a:endParaRPr>
          </a:p>
          <a:p>
            <a:pPr marL="285750" indent="-285750">
              <a:buFont typeface="Arial" panose="020B0604020202020204" pitchFamily="34" charset="0"/>
              <a:buChar char="•"/>
            </a:pPr>
            <a:r>
              <a:rPr lang="en-US" sz="2400" dirty="0" smtClean="0">
                <a:latin typeface="Palatino" charset="0"/>
                <a:ea typeface="Palatino" charset="0"/>
                <a:cs typeface="Palatino" charset="0"/>
              </a:rPr>
              <a:t>Hazards Evaluations, which are key components of process safety management, can be used as input to SVAs </a:t>
            </a:r>
            <a:endParaRPr lang="en-US" sz="2400" dirty="0">
              <a:latin typeface="Palatino" charset="0"/>
              <a:ea typeface="Palatino" charset="0"/>
              <a:cs typeface="Palatino" charset="0"/>
            </a:endParaRPr>
          </a:p>
        </p:txBody>
      </p:sp>
      <p:sp>
        <p:nvSpPr>
          <p:cNvPr id="18437" name="Rectangle 5"/>
          <p:cNvSpPr>
            <a:spLocks noChangeArrowheads="1"/>
          </p:cNvSpPr>
          <p:nvPr/>
        </p:nvSpPr>
        <p:spPr bwMode="auto">
          <a:xfrm>
            <a:off x="9763125" y="4413250"/>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endParaRPr lang="en-US" altLang="en-US">
              <a:ea typeface="ＭＳ Ｐゴシック" pitchFamily="34" charset="-128"/>
            </a:endParaRPr>
          </a:p>
        </p:txBody>
      </p:sp>
      <p:sp>
        <p:nvSpPr>
          <p:cNvPr id="18438" name="Rectangle 8"/>
          <p:cNvSpPr>
            <a:spLocks noChangeArrowheads="1"/>
          </p:cNvSpPr>
          <p:nvPr/>
        </p:nvSpPr>
        <p:spPr bwMode="auto">
          <a:xfrm>
            <a:off x="0" y="141287"/>
            <a:ext cx="91440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a:spcBef>
                <a:spcPct val="20000"/>
              </a:spcBef>
              <a:spcAft>
                <a:spcPts val="600"/>
              </a:spcAft>
              <a:buSzPct val="130000"/>
            </a:pPr>
            <a:r>
              <a:rPr lang="en-US" altLang="en-US" sz="3600" b="1" dirty="0" smtClean="0">
                <a:latin typeface="Palatino" charset="0"/>
                <a:ea typeface="Palatino" charset="0"/>
                <a:cs typeface="Palatino" charset="0"/>
              </a:rPr>
              <a:t>Process Safety vs. Plant Security</a:t>
            </a:r>
            <a:endParaRPr lang="en-US" altLang="en-US" sz="3600" b="1" dirty="0">
              <a:latin typeface="Palatino" charset="0"/>
              <a:ea typeface="Palatino" charset="0"/>
              <a:cs typeface="Palatino" charset="0"/>
            </a:endParaRPr>
          </a:p>
        </p:txBody>
      </p:sp>
    </p:spTree>
    <p:extLst>
      <p:ext uri="{BB962C8B-B14F-4D97-AF65-F5344CB8AC3E}">
        <p14:creationId xmlns:p14="http://schemas.microsoft.com/office/powerpoint/2010/main" val="2143263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ChangeArrowheads="1"/>
          </p:cNvSpPr>
          <p:nvPr/>
        </p:nvSpPr>
        <p:spPr bwMode="auto">
          <a:xfrm>
            <a:off x="4479925" y="3048000"/>
            <a:ext cx="1841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endParaRPr lang="en-US" altLang="en-US" sz="4400">
              <a:solidFill>
                <a:schemeClr val="tx2"/>
              </a:solidFill>
              <a:ea typeface="ＭＳ Ｐゴシック" pitchFamily="34" charset="-128"/>
              <a:cs typeface="Arial" charset="0"/>
            </a:endParaRPr>
          </a:p>
        </p:txBody>
      </p:sp>
      <p:sp>
        <p:nvSpPr>
          <p:cNvPr id="18437" name="Rectangle 5"/>
          <p:cNvSpPr>
            <a:spLocks noChangeArrowheads="1"/>
          </p:cNvSpPr>
          <p:nvPr/>
        </p:nvSpPr>
        <p:spPr bwMode="auto">
          <a:xfrm>
            <a:off x="9763125" y="4413250"/>
            <a:ext cx="1841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endParaRPr lang="en-US" altLang="en-US">
              <a:ea typeface="ＭＳ Ｐゴシック" pitchFamily="34" charset="-128"/>
            </a:endParaRPr>
          </a:p>
        </p:txBody>
      </p:sp>
      <p:sp>
        <p:nvSpPr>
          <p:cNvPr id="18438" name="Rectangle 8"/>
          <p:cNvSpPr>
            <a:spLocks noChangeArrowheads="1"/>
          </p:cNvSpPr>
          <p:nvPr/>
        </p:nvSpPr>
        <p:spPr bwMode="auto">
          <a:xfrm>
            <a:off x="0" y="87313"/>
            <a:ext cx="91440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058" tIns="41029" rIns="82058" bIns="41029" anchor="ct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a:spcBef>
                <a:spcPct val="20000"/>
              </a:spcBef>
              <a:spcAft>
                <a:spcPts val="600"/>
              </a:spcAft>
              <a:buSzPct val="130000"/>
            </a:pPr>
            <a:r>
              <a:rPr lang="en-US" altLang="en-US" sz="3600" b="1" dirty="0" smtClean="0">
                <a:latin typeface="Palatino" charset="0"/>
                <a:ea typeface="Palatino" charset="0"/>
                <a:cs typeface="Palatino" charset="0"/>
              </a:rPr>
              <a:t>SVAs and Hazards Evaluations</a:t>
            </a:r>
            <a:endParaRPr lang="en-US" altLang="en-US" sz="3600" b="1" dirty="0">
              <a:latin typeface="Palatino" charset="0"/>
              <a:ea typeface="Palatino" charset="0"/>
              <a:cs typeface="Palatino" charset="0"/>
            </a:endParaRPr>
          </a:p>
        </p:txBody>
      </p:sp>
      <p:sp>
        <p:nvSpPr>
          <p:cNvPr id="7" name="Rectangle 4"/>
          <p:cNvSpPr>
            <a:spLocks noChangeArrowheads="1"/>
          </p:cNvSpPr>
          <p:nvPr/>
        </p:nvSpPr>
        <p:spPr bwMode="auto">
          <a:xfrm>
            <a:off x="365124" y="1389856"/>
            <a:ext cx="8229601" cy="4600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288925" indent="-288925">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marL="285750" indent="-285750">
              <a:buFont typeface="Arial" panose="020B0604020202020204" pitchFamily="34" charset="0"/>
              <a:buChar char="•"/>
            </a:pPr>
            <a:r>
              <a:rPr lang="en-US" sz="2400" dirty="0" smtClean="0">
                <a:latin typeface="Palatino" charset="0"/>
                <a:ea typeface="Palatino" charset="0"/>
                <a:cs typeface="Palatino" charset="0"/>
              </a:rPr>
              <a:t>Both SVAs and Hazards Evaluations</a:t>
            </a:r>
          </a:p>
          <a:p>
            <a:pPr marL="454025" lvl="1" indent="0"/>
            <a:endParaRPr lang="en-US" sz="2400" dirty="0" smtClean="0">
              <a:latin typeface="Palatino" charset="0"/>
              <a:ea typeface="Palatino" charset="0"/>
              <a:cs typeface="Palatino" charset="0"/>
            </a:endParaRPr>
          </a:p>
          <a:p>
            <a:pPr marL="739775" lvl="1">
              <a:buFont typeface="Arial" panose="020B0604020202020204" pitchFamily="34" charset="0"/>
              <a:buChar char="‒"/>
            </a:pPr>
            <a:r>
              <a:rPr lang="en-US" sz="2400" dirty="0" smtClean="0">
                <a:latin typeface="Palatino" charset="0"/>
                <a:ea typeface="Palatino" charset="0"/>
                <a:cs typeface="Palatino" charset="0"/>
              </a:rPr>
              <a:t>feature a structured and systematic brain-storming approach to identifying issues</a:t>
            </a:r>
          </a:p>
          <a:p>
            <a:pPr marL="739775" lvl="1">
              <a:buFont typeface="Arial" panose="020B0604020202020204" pitchFamily="34" charset="0"/>
              <a:buChar char="‒"/>
            </a:pPr>
            <a:r>
              <a:rPr lang="en-US" sz="2400" dirty="0" smtClean="0">
                <a:latin typeface="Palatino" charset="0"/>
                <a:ea typeface="Palatino" charset="0"/>
                <a:cs typeface="Palatino" charset="0"/>
              </a:rPr>
              <a:t>attempt to identify causes, contributors, and the consequences of certain types of events</a:t>
            </a:r>
          </a:p>
          <a:p>
            <a:pPr marL="739775" lvl="1">
              <a:buFont typeface="Arial" panose="020B0604020202020204" pitchFamily="34" charset="0"/>
              <a:buChar char="‒"/>
            </a:pPr>
            <a:r>
              <a:rPr lang="en-US" sz="2400" dirty="0" smtClean="0">
                <a:latin typeface="Palatino" charset="0"/>
                <a:ea typeface="Palatino" charset="0"/>
                <a:cs typeface="Palatino" charset="0"/>
              </a:rPr>
              <a:t>use many of the same personnel on the assessment teams (i.e., operations, health and safety)</a:t>
            </a:r>
          </a:p>
          <a:p>
            <a:pPr marL="285750" indent="-285750">
              <a:buFont typeface="Arial" panose="020B0604020202020204" pitchFamily="34" charset="0"/>
              <a:buChar char="•"/>
            </a:pPr>
            <a:endParaRPr lang="en-US" sz="2400" dirty="0" smtClean="0">
              <a:latin typeface="Palatino" charset="0"/>
              <a:ea typeface="Palatino" charset="0"/>
              <a:cs typeface="Palatino" charset="0"/>
            </a:endParaRPr>
          </a:p>
          <a:p>
            <a:pPr marL="285750" indent="-285750">
              <a:buFont typeface="Arial" panose="020B0604020202020204" pitchFamily="34" charset="0"/>
              <a:buChar char="•"/>
            </a:pPr>
            <a:r>
              <a:rPr lang="en-US" sz="2400" dirty="0" smtClean="0">
                <a:latin typeface="Palatino" charset="0"/>
                <a:ea typeface="Palatino" charset="0"/>
                <a:cs typeface="Palatino" charset="0"/>
              </a:rPr>
              <a:t>Hazards evaluations provide a methodical approach to evaluating process conditions and hazards, especially under abnormal/adverse conditions </a:t>
            </a:r>
          </a:p>
        </p:txBody>
      </p:sp>
    </p:spTree>
    <p:extLst>
      <p:ext uri="{BB962C8B-B14F-4D97-AF65-F5344CB8AC3E}">
        <p14:creationId xmlns:p14="http://schemas.microsoft.com/office/powerpoint/2010/main" val="3639505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Custom 2">
      <a:dk1>
        <a:srgbClr val="0021A5"/>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Theme.thmx</Template>
  <TotalTime>5134</TotalTime>
  <Words>1552</Words>
  <Application>Microsoft Macintosh PowerPoint</Application>
  <PresentationFormat>On-screen Show (4:3)</PresentationFormat>
  <Paragraphs>201</Paragraphs>
  <Slides>29</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Calibri</vt:lpstr>
      <vt:lpstr>ＭＳ Ｐゴシック</vt:lpstr>
      <vt:lpstr>Palatino</vt:lpstr>
      <vt:lpstr>Wingdings</vt:lpstr>
      <vt:lpstr>Arial</vt:lpstr>
      <vt:lpstr>Default Theme</vt:lpstr>
      <vt:lpstr>The Synergy Between Safety, Security and Safeguards </vt:lpstr>
      <vt:lpstr>PowerPoint Presentation</vt:lpstr>
      <vt:lpstr>PowerPoint Presentation</vt:lpstr>
      <vt:lpstr>Synergy Among Safety, Security and Safeguards</vt:lpstr>
      <vt:lpstr>Evolution of Security Culture  Often Begins with Safety Culture</vt:lpstr>
      <vt:lpstr>PowerPoint Presentation</vt:lpstr>
      <vt:lpstr>PowerPoint Presentation</vt:lpstr>
      <vt:lpstr>PowerPoint Presentation</vt:lpstr>
      <vt:lpstr>PowerPoint Presentation</vt:lpstr>
      <vt:lpstr>Hazards Evaluation</vt:lpstr>
      <vt:lpstr>Process Hazards Evaluation (PHA)</vt:lpstr>
      <vt:lpstr>Security Measures</vt:lpstr>
      <vt:lpstr>What is Safety Analysis?</vt:lpstr>
      <vt:lpstr>Potential Conflicts between Safety and Security: Information</vt:lpstr>
      <vt:lpstr>Potential Conflicts between Safety and Security: Information</vt:lpstr>
      <vt:lpstr>Potential Conflicts between Safety and Security: Information</vt:lpstr>
      <vt:lpstr>Potential Conflicts between Safety and Security:  Facility Exits</vt:lpstr>
      <vt:lpstr>Resolution of Conflicts between Safety and Security</vt:lpstr>
      <vt:lpstr>Safeguards and Safety</vt:lpstr>
      <vt:lpstr>Safeguards and Safety</vt:lpstr>
      <vt:lpstr>In Real Life</vt:lpstr>
      <vt:lpstr>Define the Safeguards Approach</vt:lpstr>
      <vt:lpstr>Example: Receipt</vt:lpstr>
      <vt:lpstr>More than one inventory?</vt:lpstr>
      <vt:lpstr>Things to watch out for…</vt:lpstr>
      <vt:lpstr>Things to watch out for</vt:lpstr>
      <vt:lpstr>Summary</vt:lpstr>
      <vt:lpstr>Summary</vt:lpstr>
      <vt:lpstr>Nuclear Security and Insider Threat Workshop in Collaboration with Hacettepe University Nuclear Energy Engineering Department Coming in Summer of 2018!!! goluoglu@ufl.edu</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Modeling and Simulation for Safeguards Applications:   The Role of Safety Analysis  </dc:title>
  <dc:creator>Katherin Lee Goluoglu</dc:creator>
  <cp:lastModifiedBy>Microsoft Office User</cp:lastModifiedBy>
  <cp:revision>121</cp:revision>
  <cp:lastPrinted>2017-11-28T14:15:49Z</cp:lastPrinted>
  <dcterms:created xsi:type="dcterms:W3CDTF">2014-12-14T19:10:05Z</dcterms:created>
  <dcterms:modified xsi:type="dcterms:W3CDTF">2017-12-05T19:52:14Z</dcterms:modified>
</cp:coreProperties>
</file>