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wav" ContentType="audio/wav"/>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305" r:id="rId2"/>
    <p:sldId id="304" r:id="rId3"/>
    <p:sldId id="447" r:id="rId4"/>
    <p:sldId id="457" r:id="rId5"/>
    <p:sldId id="446" r:id="rId6"/>
    <p:sldId id="469" r:id="rId7"/>
    <p:sldId id="444" r:id="rId8"/>
    <p:sldId id="468" r:id="rId9"/>
    <p:sldId id="460" r:id="rId10"/>
    <p:sldId id="465" r:id="rId11"/>
    <p:sldId id="466" r:id="rId12"/>
    <p:sldId id="440" r:id="rId13"/>
    <p:sldId id="449" r:id="rId14"/>
    <p:sldId id="392" r:id="rId15"/>
    <p:sldId id="426" r:id="rId16"/>
    <p:sldId id="488" r:id="rId17"/>
    <p:sldId id="489" r:id="rId18"/>
    <p:sldId id="490" r:id="rId19"/>
    <p:sldId id="491" r:id="rId20"/>
    <p:sldId id="450" r:id="rId21"/>
    <p:sldId id="487" r:id="rId22"/>
    <p:sldId id="429" r:id="rId23"/>
    <p:sldId id="470" r:id="rId24"/>
    <p:sldId id="481" r:id="rId25"/>
    <p:sldId id="482" r:id="rId26"/>
    <p:sldId id="434" r:id="rId27"/>
    <p:sldId id="433" r:id="rId28"/>
    <p:sldId id="474" r:id="rId29"/>
    <p:sldId id="479" r:id="rId30"/>
    <p:sldId id="477" r:id="rId31"/>
    <p:sldId id="476" r:id="rId32"/>
    <p:sldId id="483" r:id="rId33"/>
    <p:sldId id="335" r:id="rId34"/>
    <p:sldId id="475" r:id="rId35"/>
    <p:sldId id="484" r:id="rId36"/>
    <p:sldId id="486" r:id="rId37"/>
    <p:sldId id="480" r:id="rId38"/>
    <p:sldId id="316" r:id="rId39"/>
    <p:sldId id="485"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a:srgbClr val="404F21"/>
    <a:srgbClr val="4A5C26"/>
    <a:srgbClr val="266678"/>
    <a:srgbClr val="27697B"/>
    <a:srgbClr val="2D7A8F"/>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5221" autoAdjust="0"/>
  </p:normalViewPr>
  <p:slideViewPr>
    <p:cSldViewPr snapToGrid="0">
      <p:cViewPr varScale="1">
        <p:scale>
          <a:sx n="98" d="100"/>
          <a:sy n="98" d="100"/>
        </p:scale>
        <p:origin x="84" y="264"/>
      </p:cViewPr>
      <p:guideLst>
        <p:guide orient="horz" pos="2160"/>
        <p:guide pos="3840"/>
      </p:guideLst>
    </p:cSldViewPr>
  </p:slideViewPr>
  <p:notesTextViewPr>
    <p:cViewPr>
      <p:scale>
        <a:sx n="1" d="1"/>
        <a:sy n="1" d="1"/>
      </p:scale>
      <p:origin x="0" y="0"/>
    </p:cViewPr>
  </p:notesTextViewPr>
  <p:sorterViewPr>
    <p:cViewPr varScale="1">
      <p:scale>
        <a:sx n="1" d="1"/>
        <a:sy n="1" d="1"/>
      </p:scale>
      <p:origin x="0" y="-2796"/>
    </p:cViewPr>
  </p:sorterViewPr>
  <p:notesViewPr>
    <p:cSldViewPr snapToGrid="0">
      <p:cViewPr varScale="1">
        <p:scale>
          <a:sx n="85" d="100"/>
          <a:sy n="85" d="100"/>
        </p:scale>
        <p:origin x="307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12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8453EB-3D66-4275-AA19-77F96AC38BF3}" type="doc">
      <dgm:prSet loTypeId="urn:microsoft.com/office/officeart/2005/8/layout/process1" loCatId="process" qsTypeId="urn:microsoft.com/office/officeart/2005/8/quickstyle/simple4" qsCatId="simple" csTypeId="urn:microsoft.com/office/officeart/2005/8/colors/colorful1" csCatId="colorful" phldr="1"/>
      <dgm:spPr/>
      <dgm:t>
        <a:bodyPr/>
        <a:lstStyle/>
        <a:p>
          <a:endParaRPr lang="tr-TR"/>
        </a:p>
      </dgm:t>
    </dgm:pt>
    <dgm:pt modelId="{9B7CD253-072D-465C-BE12-2CE18CDBF50F}">
      <dgm:prSet phldrT="[Metin]" custT="1"/>
      <dgm:spPr/>
      <dgm:t>
        <a:bodyPr/>
        <a:lstStyle/>
        <a:p>
          <a:r>
            <a:rPr lang="tr-TR" sz="2000" dirty="0" err="1" smtClean="0">
              <a:latin typeface="Trebuchet MS" panose="020B0603020202020204" pitchFamily="34" charset="0"/>
            </a:rPr>
            <a:t>Varsayımsal</a:t>
          </a:r>
          <a:endParaRPr lang="tr-TR" sz="2000" dirty="0" smtClean="0">
            <a:latin typeface="Trebuchet MS" panose="020B0603020202020204" pitchFamily="34" charset="0"/>
          </a:endParaRPr>
        </a:p>
        <a:p>
          <a:r>
            <a:rPr lang="tr-TR" sz="2000" dirty="0" smtClean="0">
              <a:latin typeface="Trebuchet MS" panose="020B0603020202020204" pitchFamily="34" charset="0"/>
            </a:rPr>
            <a:t>/ön tanı</a:t>
          </a:r>
          <a:endParaRPr lang="tr-TR" sz="2000" dirty="0">
            <a:latin typeface="Trebuchet MS" panose="020B0603020202020204" pitchFamily="34" charset="0"/>
          </a:endParaRPr>
        </a:p>
      </dgm:t>
    </dgm:pt>
    <dgm:pt modelId="{027F078B-E74A-4CC6-AFA5-1A8A520D49BB}" type="parTrans" cxnId="{4EE1D3AF-17B9-4DBB-A2B8-4E721FCEAD1C}">
      <dgm:prSet/>
      <dgm:spPr/>
      <dgm:t>
        <a:bodyPr/>
        <a:lstStyle/>
        <a:p>
          <a:endParaRPr lang="tr-TR" sz="2000">
            <a:latin typeface="Trebuchet MS" panose="020B0603020202020204" pitchFamily="34" charset="0"/>
          </a:endParaRPr>
        </a:p>
      </dgm:t>
    </dgm:pt>
    <dgm:pt modelId="{4CF252F1-E9E7-4653-88D6-BB05CC6B89FD}" type="sibTrans" cxnId="{4EE1D3AF-17B9-4DBB-A2B8-4E721FCEAD1C}">
      <dgm:prSet custT="1"/>
      <dgm:spPr/>
      <dgm:t>
        <a:bodyPr/>
        <a:lstStyle/>
        <a:p>
          <a:endParaRPr lang="tr-TR" sz="2000">
            <a:latin typeface="Trebuchet MS" panose="020B0603020202020204" pitchFamily="34" charset="0"/>
          </a:endParaRPr>
        </a:p>
      </dgm:t>
    </dgm:pt>
    <dgm:pt modelId="{BEF02114-BD04-4DB7-8A02-E4E30E0AD2D2}">
      <dgm:prSet phldrT="[Metin]" custT="1"/>
      <dgm:spPr/>
      <dgm:t>
        <a:bodyPr/>
        <a:lstStyle/>
        <a:p>
          <a:r>
            <a:rPr lang="tr-TR" sz="2000" dirty="0" smtClean="0">
              <a:latin typeface="Trebuchet MS" panose="020B0603020202020204" pitchFamily="34" charset="0"/>
            </a:rPr>
            <a:t>Alan Doğrulayıcı</a:t>
          </a:r>
          <a:endParaRPr lang="tr-TR" sz="2000" dirty="0">
            <a:latin typeface="Trebuchet MS" panose="020B0603020202020204" pitchFamily="34" charset="0"/>
          </a:endParaRPr>
        </a:p>
      </dgm:t>
    </dgm:pt>
    <dgm:pt modelId="{7538FD26-4C0A-4EFA-BD81-99E6BAB499C6}" type="parTrans" cxnId="{A0DA7142-DED2-47EF-9B04-A52159DB15C6}">
      <dgm:prSet/>
      <dgm:spPr/>
      <dgm:t>
        <a:bodyPr/>
        <a:lstStyle/>
        <a:p>
          <a:endParaRPr lang="tr-TR" sz="2000">
            <a:latin typeface="Trebuchet MS" panose="020B0603020202020204" pitchFamily="34" charset="0"/>
          </a:endParaRPr>
        </a:p>
      </dgm:t>
    </dgm:pt>
    <dgm:pt modelId="{566E69C9-3E0B-4E7F-BFC8-B7C05FF70EEB}" type="sibTrans" cxnId="{A0DA7142-DED2-47EF-9B04-A52159DB15C6}">
      <dgm:prSet custT="1"/>
      <dgm:spPr/>
      <dgm:t>
        <a:bodyPr/>
        <a:lstStyle/>
        <a:p>
          <a:endParaRPr lang="tr-TR" sz="2000">
            <a:latin typeface="Trebuchet MS" panose="020B0603020202020204" pitchFamily="34" charset="0"/>
          </a:endParaRPr>
        </a:p>
      </dgm:t>
    </dgm:pt>
    <dgm:pt modelId="{B9F0A8F0-779F-4274-A303-AD9B48ED43CB}">
      <dgm:prSet phldrT="[Metin]" custT="1"/>
      <dgm:spPr/>
      <dgm:t>
        <a:bodyPr/>
        <a:lstStyle/>
        <a:p>
          <a:r>
            <a:rPr lang="tr-TR" sz="2000" dirty="0" err="1" smtClean="0">
              <a:latin typeface="Trebuchet MS" panose="020B0603020202020204" pitchFamily="34" charset="0"/>
            </a:rPr>
            <a:t>Sentinel</a:t>
          </a:r>
          <a:r>
            <a:rPr lang="tr-TR" sz="2000" dirty="0" smtClean="0">
              <a:latin typeface="Trebuchet MS" panose="020B0603020202020204" pitchFamily="34" charset="0"/>
            </a:rPr>
            <a:t>/Sahada Konuşlandırılabilir </a:t>
          </a:r>
          <a:endParaRPr lang="tr-TR" sz="2000" dirty="0">
            <a:latin typeface="Trebuchet MS" panose="020B0603020202020204" pitchFamily="34" charset="0"/>
          </a:endParaRPr>
        </a:p>
      </dgm:t>
    </dgm:pt>
    <dgm:pt modelId="{6458A1A6-FAB7-4622-973F-4D3ED799ABC8}" type="parTrans" cxnId="{FB8CA086-5736-4AFF-9E17-4D7030F31B81}">
      <dgm:prSet/>
      <dgm:spPr/>
      <dgm:t>
        <a:bodyPr/>
        <a:lstStyle/>
        <a:p>
          <a:endParaRPr lang="tr-TR" sz="2000">
            <a:latin typeface="Trebuchet MS" panose="020B0603020202020204" pitchFamily="34" charset="0"/>
          </a:endParaRPr>
        </a:p>
      </dgm:t>
    </dgm:pt>
    <dgm:pt modelId="{2184CB96-441D-4DBA-B06E-79B7710F8CE8}" type="sibTrans" cxnId="{FB8CA086-5736-4AFF-9E17-4D7030F31B81}">
      <dgm:prSet custT="1"/>
      <dgm:spPr/>
      <dgm:t>
        <a:bodyPr/>
        <a:lstStyle/>
        <a:p>
          <a:endParaRPr lang="tr-TR" sz="2000">
            <a:latin typeface="Trebuchet MS" panose="020B0603020202020204" pitchFamily="34" charset="0"/>
          </a:endParaRPr>
        </a:p>
      </dgm:t>
    </dgm:pt>
    <dgm:pt modelId="{4C1C60DE-DB28-4926-9C8C-23F5231A4850}">
      <dgm:prSet custT="1"/>
      <dgm:spPr/>
      <dgm:t>
        <a:bodyPr/>
        <a:lstStyle/>
        <a:p>
          <a:r>
            <a:rPr lang="tr-TR" sz="2000" dirty="0" smtClean="0">
              <a:latin typeface="Trebuchet MS" panose="020B0603020202020204" pitchFamily="34" charset="0"/>
            </a:rPr>
            <a:t>Kesin Tanımlama</a:t>
          </a:r>
          <a:endParaRPr lang="tr-TR" sz="2000" dirty="0">
            <a:latin typeface="Trebuchet MS" panose="020B0603020202020204" pitchFamily="34" charset="0"/>
          </a:endParaRPr>
        </a:p>
      </dgm:t>
    </dgm:pt>
    <dgm:pt modelId="{FCF55FD1-42EE-411D-9520-7D0AE6BD448D}" type="parTrans" cxnId="{175DC69A-DB1D-4AAE-AE96-E548B01E089F}">
      <dgm:prSet/>
      <dgm:spPr/>
      <dgm:t>
        <a:bodyPr/>
        <a:lstStyle/>
        <a:p>
          <a:endParaRPr lang="tr-TR" sz="2000">
            <a:latin typeface="Trebuchet MS" panose="020B0603020202020204" pitchFamily="34" charset="0"/>
          </a:endParaRPr>
        </a:p>
      </dgm:t>
    </dgm:pt>
    <dgm:pt modelId="{3C3F4F4D-EC05-458B-B1E8-9A5EECCBF9D7}" type="sibTrans" cxnId="{175DC69A-DB1D-4AAE-AE96-E548B01E089F}">
      <dgm:prSet/>
      <dgm:spPr/>
      <dgm:t>
        <a:bodyPr/>
        <a:lstStyle/>
        <a:p>
          <a:endParaRPr lang="tr-TR" sz="2000">
            <a:latin typeface="Trebuchet MS" panose="020B0603020202020204" pitchFamily="34" charset="0"/>
          </a:endParaRPr>
        </a:p>
      </dgm:t>
    </dgm:pt>
    <dgm:pt modelId="{146B6714-D1DE-4EC7-9753-EBAC3BE0604F}" type="pres">
      <dgm:prSet presAssocID="{9F8453EB-3D66-4275-AA19-77F96AC38BF3}" presName="Name0" presStyleCnt="0">
        <dgm:presLayoutVars>
          <dgm:dir/>
          <dgm:resizeHandles val="exact"/>
        </dgm:presLayoutVars>
      </dgm:prSet>
      <dgm:spPr/>
    </dgm:pt>
    <dgm:pt modelId="{439B42B5-ECB9-49BC-BD29-C7969A7DE85E}" type="pres">
      <dgm:prSet presAssocID="{9B7CD253-072D-465C-BE12-2CE18CDBF50F}" presName="node" presStyleLbl="node1" presStyleIdx="0" presStyleCnt="4">
        <dgm:presLayoutVars>
          <dgm:bulletEnabled val="1"/>
        </dgm:presLayoutVars>
      </dgm:prSet>
      <dgm:spPr/>
    </dgm:pt>
    <dgm:pt modelId="{29D39324-97E0-4181-B3FC-6C53C5A72A7B}" type="pres">
      <dgm:prSet presAssocID="{4CF252F1-E9E7-4653-88D6-BB05CC6B89FD}" presName="sibTrans" presStyleLbl="sibTrans2D1" presStyleIdx="0" presStyleCnt="3"/>
      <dgm:spPr/>
    </dgm:pt>
    <dgm:pt modelId="{E4FFDF9B-3E97-496E-B7F1-126A39856B45}" type="pres">
      <dgm:prSet presAssocID="{4CF252F1-E9E7-4653-88D6-BB05CC6B89FD}" presName="connectorText" presStyleLbl="sibTrans2D1" presStyleIdx="0" presStyleCnt="3"/>
      <dgm:spPr/>
    </dgm:pt>
    <dgm:pt modelId="{29637217-B60F-415C-AB80-B4BC2C85357F}" type="pres">
      <dgm:prSet presAssocID="{BEF02114-BD04-4DB7-8A02-E4E30E0AD2D2}" presName="node" presStyleLbl="node1" presStyleIdx="1" presStyleCnt="4">
        <dgm:presLayoutVars>
          <dgm:bulletEnabled val="1"/>
        </dgm:presLayoutVars>
      </dgm:prSet>
      <dgm:spPr/>
    </dgm:pt>
    <dgm:pt modelId="{F657E921-7F2B-41ED-B6FC-267E6A374528}" type="pres">
      <dgm:prSet presAssocID="{566E69C9-3E0B-4E7F-BFC8-B7C05FF70EEB}" presName="sibTrans" presStyleLbl="sibTrans2D1" presStyleIdx="1" presStyleCnt="3"/>
      <dgm:spPr/>
    </dgm:pt>
    <dgm:pt modelId="{DD367E9F-F91E-480C-8A4D-F6821A35ECC6}" type="pres">
      <dgm:prSet presAssocID="{566E69C9-3E0B-4E7F-BFC8-B7C05FF70EEB}" presName="connectorText" presStyleLbl="sibTrans2D1" presStyleIdx="1" presStyleCnt="3"/>
      <dgm:spPr/>
    </dgm:pt>
    <dgm:pt modelId="{6E5EBA74-3035-4EEF-939F-CAB394656F8C}" type="pres">
      <dgm:prSet presAssocID="{B9F0A8F0-779F-4274-A303-AD9B48ED43CB}" presName="node" presStyleLbl="node1" presStyleIdx="2" presStyleCnt="4">
        <dgm:presLayoutVars>
          <dgm:bulletEnabled val="1"/>
        </dgm:presLayoutVars>
      </dgm:prSet>
      <dgm:spPr/>
    </dgm:pt>
    <dgm:pt modelId="{CB32F33C-8EAA-40AB-974F-3C353E93CE95}" type="pres">
      <dgm:prSet presAssocID="{2184CB96-441D-4DBA-B06E-79B7710F8CE8}" presName="sibTrans" presStyleLbl="sibTrans2D1" presStyleIdx="2" presStyleCnt="3"/>
      <dgm:spPr/>
    </dgm:pt>
    <dgm:pt modelId="{8F524021-7660-43D0-B374-4A154CF3A482}" type="pres">
      <dgm:prSet presAssocID="{2184CB96-441D-4DBA-B06E-79B7710F8CE8}" presName="connectorText" presStyleLbl="sibTrans2D1" presStyleIdx="2" presStyleCnt="3"/>
      <dgm:spPr/>
    </dgm:pt>
    <dgm:pt modelId="{383B5FE9-668D-49DC-8A3B-FA61B0A48C35}" type="pres">
      <dgm:prSet presAssocID="{4C1C60DE-DB28-4926-9C8C-23F5231A4850}" presName="node" presStyleLbl="node1" presStyleIdx="3" presStyleCnt="4">
        <dgm:presLayoutVars>
          <dgm:bulletEnabled val="1"/>
        </dgm:presLayoutVars>
      </dgm:prSet>
      <dgm:spPr/>
    </dgm:pt>
  </dgm:ptLst>
  <dgm:cxnLst>
    <dgm:cxn modelId="{175DC69A-DB1D-4AAE-AE96-E548B01E089F}" srcId="{9F8453EB-3D66-4275-AA19-77F96AC38BF3}" destId="{4C1C60DE-DB28-4926-9C8C-23F5231A4850}" srcOrd="3" destOrd="0" parTransId="{FCF55FD1-42EE-411D-9520-7D0AE6BD448D}" sibTransId="{3C3F4F4D-EC05-458B-B1E8-9A5EECCBF9D7}"/>
    <dgm:cxn modelId="{45F53F4B-BC99-484B-98CA-35F7A4A47E63}" type="presOf" srcId="{9B7CD253-072D-465C-BE12-2CE18CDBF50F}" destId="{439B42B5-ECB9-49BC-BD29-C7969A7DE85E}" srcOrd="0" destOrd="0" presId="urn:microsoft.com/office/officeart/2005/8/layout/process1"/>
    <dgm:cxn modelId="{63D2A175-524D-46A9-A419-2CE3A4D5F6D6}" type="presOf" srcId="{9F8453EB-3D66-4275-AA19-77F96AC38BF3}" destId="{146B6714-D1DE-4EC7-9753-EBAC3BE0604F}" srcOrd="0" destOrd="0" presId="urn:microsoft.com/office/officeart/2005/8/layout/process1"/>
    <dgm:cxn modelId="{7FD93E31-CB01-496E-AEE0-BF26CE416A8F}" type="presOf" srcId="{566E69C9-3E0B-4E7F-BFC8-B7C05FF70EEB}" destId="{DD367E9F-F91E-480C-8A4D-F6821A35ECC6}" srcOrd="1" destOrd="0" presId="urn:microsoft.com/office/officeart/2005/8/layout/process1"/>
    <dgm:cxn modelId="{A23D7DB8-4B6C-414C-944E-49CB8C69B054}" type="presOf" srcId="{4CF252F1-E9E7-4653-88D6-BB05CC6B89FD}" destId="{E4FFDF9B-3E97-496E-B7F1-126A39856B45}" srcOrd="1" destOrd="0" presId="urn:microsoft.com/office/officeart/2005/8/layout/process1"/>
    <dgm:cxn modelId="{DB5BB2F7-13A7-450F-A696-BC43CA844075}" type="presOf" srcId="{2184CB96-441D-4DBA-B06E-79B7710F8CE8}" destId="{8F524021-7660-43D0-B374-4A154CF3A482}" srcOrd="1" destOrd="0" presId="urn:microsoft.com/office/officeart/2005/8/layout/process1"/>
    <dgm:cxn modelId="{EA364012-5FF8-4B7B-A431-73982D32556D}" type="presOf" srcId="{2184CB96-441D-4DBA-B06E-79B7710F8CE8}" destId="{CB32F33C-8EAA-40AB-974F-3C353E93CE95}" srcOrd="0" destOrd="0" presId="urn:microsoft.com/office/officeart/2005/8/layout/process1"/>
    <dgm:cxn modelId="{A0DA7142-DED2-47EF-9B04-A52159DB15C6}" srcId="{9F8453EB-3D66-4275-AA19-77F96AC38BF3}" destId="{BEF02114-BD04-4DB7-8A02-E4E30E0AD2D2}" srcOrd="1" destOrd="0" parTransId="{7538FD26-4C0A-4EFA-BD81-99E6BAB499C6}" sibTransId="{566E69C9-3E0B-4E7F-BFC8-B7C05FF70EEB}"/>
    <dgm:cxn modelId="{4EE1D3AF-17B9-4DBB-A2B8-4E721FCEAD1C}" srcId="{9F8453EB-3D66-4275-AA19-77F96AC38BF3}" destId="{9B7CD253-072D-465C-BE12-2CE18CDBF50F}" srcOrd="0" destOrd="0" parTransId="{027F078B-E74A-4CC6-AFA5-1A8A520D49BB}" sibTransId="{4CF252F1-E9E7-4653-88D6-BB05CC6B89FD}"/>
    <dgm:cxn modelId="{9CC2E418-A312-418F-8AA6-9E8721FAA4A3}" type="presOf" srcId="{B9F0A8F0-779F-4274-A303-AD9B48ED43CB}" destId="{6E5EBA74-3035-4EEF-939F-CAB394656F8C}" srcOrd="0" destOrd="0" presId="urn:microsoft.com/office/officeart/2005/8/layout/process1"/>
    <dgm:cxn modelId="{2028D0D6-3C5A-4671-9E1A-CF6C1C67B3D7}" type="presOf" srcId="{566E69C9-3E0B-4E7F-BFC8-B7C05FF70EEB}" destId="{F657E921-7F2B-41ED-B6FC-267E6A374528}" srcOrd="0" destOrd="0" presId="urn:microsoft.com/office/officeart/2005/8/layout/process1"/>
    <dgm:cxn modelId="{44A85F88-BC3F-4080-9FB8-41A31C0CC404}" type="presOf" srcId="{BEF02114-BD04-4DB7-8A02-E4E30E0AD2D2}" destId="{29637217-B60F-415C-AB80-B4BC2C85357F}" srcOrd="0" destOrd="0" presId="urn:microsoft.com/office/officeart/2005/8/layout/process1"/>
    <dgm:cxn modelId="{FB8CA086-5736-4AFF-9E17-4D7030F31B81}" srcId="{9F8453EB-3D66-4275-AA19-77F96AC38BF3}" destId="{B9F0A8F0-779F-4274-A303-AD9B48ED43CB}" srcOrd="2" destOrd="0" parTransId="{6458A1A6-FAB7-4622-973F-4D3ED799ABC8}" sibTransId="{2184CB96-441D-4DBA-B06E-79B7710F8CE8}"/>
    <dgm:cxn modelId="{7A690DFA-D636-48A2-9146-0CA62F7E3640}" type="presOf" srcId="{4C1C60DE-DB28-4926-9C8C-23F5231A4850}" destId="{383B5FE9-668D-49DC-8A3B-FA61B0A48C35}" srcOrd="0" destOrd="0" presId="urn:microsoft.com/office/officeart/2005/8/layout/process1"/>
    <dgm:cxn modelId="{10388F5C-7E4F-49A8-BF3C-7CB951ABE109}" type="presOf" srcId="{4CF252F1-E9E7-4653-88D6-BB05CC6B89FD}" destId="{29D39324-97E0-4181-B3FC-6C53C5A72A7B}" srcOrd="0" destOrd="0" presId="urn:microsoft.com/office/officeart/2005/8/layout/process1"/>
    <dgm:cxn modelId="{EA84CDD7-B377-41E1-A8EF-7BBC02DE0168}" type="presParOf" srcId="{146B6714-D1DE-4EC7-9753-EBAC3BE0604F}" destId="{439B42B5-ECB9-49BC-BD29-C7969A7DE85E}" srcOrd="0" destOrd="0" presId="urn:microsoft.com/office/officeart/2005/8/layout/process1"/>
    <dgm:cxn modelId="{DA109635-D03D-4540-9236-C391AB080129}" type="presParOf" srcId="{146B6714-D1DE-4EC7-9753-EBAC3BE0604F}" destId="{29D39324-97E0-4181-B3FC-6C53C5A72A7B}" srcOrd="1" destOrd="0" presId="urn:microsoft.com/office/officeart/2005/8/layout/process1"/>
    <dgm:cxn modelId="{7742BEF4-4812-461F-B39C-B747FD6DB7E3}" type="presParOf" srcId="{29D39324-97E0-4181-B3FC-6C53C5A72A7B}" destId="{E4FFDF9B-3E97-496E-B7F1-126A39856B45}" srcOrd="0" destOrd="0" presId="urn:microsoft.com/office/officeart/2005/8/layout/process1"/>
    <dgm:cxn modelId="{C5626008-4F0F-4128-B4BB-80073F9D69A6}" type="presParOf" srcId="{146B6714-D1DE-4EC7-9753-EBAC3BE0604F}" destId="{29637217-B60F-415C-AB80-B4BC2C85357F}" srcOrd="2" destOrd="0" presId="urn:microsoft.com/office/officeart/2005/8/layout/process1"/>
    <dgm:cxn modelId="{05FF542E-6DDA-43DD-B418-0DD6CE92140D}" type="presParOf" srcId="{146B6714-D1DE-4EC7-9753-EBAC3BE0604F}" destId="{F657E921-7F2B-41ED-B6FC-267E6A374528}" srcOrd="3" destOrd="0" presId="urn:microsoft.com/office/officeart/2005/8/layout/process1"/>
    <dgm:cxn modelId="{D52B6C3B-EB0F-4202-84F9-68D97390666F}" type="presParOf" srcId="{F657E921-7F2B-41ED-B6FC-267E6A374528}" destId="{DD367E9F-F91E-480C-8A4D-F6821A35ECC6}" srcOrd="0" destOrd="0" presId="urn:microsoft.com/office/officeart/2005/8/layout/process1"/>
    <dgm:cxn modelId="{44BB5A3C-6CA3-4E59-BA03-7B7FDCE04B37}" type="presParOf" srcId="{146B6714-D1DE-4EC7-9753-EBAC3BE0604F}" destId="{6E5EBA74-3035-4EEF-939F-CAB394656F8C}" srcOrd="4" destOrd="0" presId="urn:microsoft.com/office/officeart/2005/8/layout/process1"/>
    <dgm:cxn modelId="{B96B2C9F-9446-4B4B-B1FB-E9123E39CFB9}" type="presParOf" srcId="{146B6714-D1DE-4EC7-9753-EBAC3BE0604F}" destId="{CB32F33C-8EAA-40AB-974F-3C353E93CE95}" srcOrd="5" destOrd="0" presId="urn:microsoft.com/office/officeart/2005/8/layout/process1"/>
    <dgm:cxn modelId="{A671A54E-93D5-4B3F-8470-B69EDC837D31}" type="presParOf" srcId="{CB32F33C-8EAA-40AB-974F-3C353E93CE95}" destId="{8F524021-7660-43D0-B374-4A154CF3A482}" srcOrd="0" destOrd="0" presId="urn:microsoft.com/office/officeart/2005/8/layout/process1"/>
    <dgm:cxn modelId="{389D564F-99F8-43C4-A902-531F69BCE2A7}" type="presParOf" srcId="{146B6714-D1DE-4EC7-9753-EBAC3BE0604F}" destId="{383B5FE9-668D-49DC-8A3B-FA61B0A48C35}"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9B42B5-ECB9-49BC-BD29-C7969A7DE85E}">
      <dsp:nvSpPr>
        <dsp:cNvPr id="0" name=""/>
        <dsp:cNvSpPr/>
      </dsp:nvSpPr>
      <dsp:spPr>
        <a:xfrm>
          <a:off x="5270" y="1954648"/>
          <a:ext cx="2304550" cy="138273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err="1" smtClean="0">
              <a:latin typeface="Trebuchet MS" panose="020B0603020202020204" pitchFamily="34" charset="0"/>
            </a:rPr>
            <a:t>Varsayımsal</a:t>
          </a:r>
          <a:endParaRPr lang="tr-TR" sz="2000" kern="1200" dirty="0" smtClean="0">
            <a:latin typeface="Trebuchet MS" panose="020B0603020202020204" pitchFamily="34" charset="0"/>
          </a:endParaRPr>
        </a:p>
        <a:p>
          <a:pPr lvl="0" algn="ctr" defTabSz="889000">
            <a:lnSpc>
              <a:spcPct val="90000"/>
            </a:lnSpc>
            <a:spcBef>
              <a:spcPct val="0"/>
            </a:spcBef>
            <a:spcAft>
              <a:spcPct val="35000"/>
            </a:spcAft>
          </a:pPr>
          <a:r>
            <a:rPr lang="tr-TR" sz="2000" kern="1200" dirty="0" smtClean="0">
              <a:latin typeface="Trebuchet MS" panose="020B0603020202020204" pitchFamily="34" charset="0"/>
            </a:rPr>
            <a:t>/ön tanı</a:t>
          </a:r>
          <a:endParaRPr lang="tr-TR" sz="2000" kern="1200" dirty="0">
            <a:latin typeface="Trebuchet MS" panose="020B0603020202020204" pitchFamily="34" charset="0"/>
          </a:endParaRPr>
        </a:p>
      </dsp:txBody>
      <dsp:txXfrm>
        <a:off x="45769" y="1995147"/>
        <a:ext cx="2223552" cy="1301732"/>
      </dsp:txXfrm>
    </dsp:sp>
    <dsp:sp modelId="{29D39324-97E0-4181-B3FC-6C53C5A72A7B}">
      <dsp:nvSpPr>
        <dsp:cNvPr id="0" name=""/>
        <dsp:cNvSpPr/>
      </dsp:nvSpPr>
      <dsp:spPr>
        <a:xfrm>
          <a:off x="2540276" y="2360249"/>
          <a:ext cx="488564" cy="571528"/>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tr-TR" sz="2000" kern="1200">
            <a:latin typeface="Trebuchet MS" panose="020B0603020202020204" pitchFamily="34" charset="0"/>
          </a:endParaRPr>
        </a:p>
      </dsp:txBody>
      <dsp:txXfrm>
        <a:off x="2540276" y="2474555"/>
        <a:ext cx="341995" cy="342916"/>
      </dsp:txXfrm>
    </dsp:sp>
    <dsp:sp modelId="{29637217-B60F-415C-AB80-B4BC2C85357F}">
      <dsp:nvSpPr>
        <dsp:cNvPr id="0" name=""/>
        <dsp:cNvSpPr/>
      </dsp:nvSpPr>
      <dsp:spPr>
        <a:xfrm>
          <a:off x="3231641" y="1954648"/>
          <a:ext cx="2304550" cy="1382730"/>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latin typeface="Trebuchet MS" panose="020B0603020202020204" pitchFamily="34" charset="0"/>
            </a:rPr>
            <a:t>Alan Doğrulayıcı</a:t>
          </a:r>
          <a:endParaRPr lang="tr-TR" sz="2000" kern="1200" dirty="0">
            <a:latin typeface="Trebuchet MS" panose="020B0603020202020204" pitchFamily="34" charset="0"/>
          </a:endParaRPr>
        </a:p>
      </dsp:txBody>
      <dsp:txXfrm>
        <a:off x="3272140" y="1995147"/>
        <a:ext cx="2223552" cy="1301732"/>
      </dsp:txXfrm>
    </dsp:sp>
    <dsp:sp modelId="{F657E921-7F2B-41ED-B6FC-267E6A374528}">
      <dsp:nvSpPr>
        <dsp:cNvPr id="0" name=""/>
        <dsp:cNvSpPr/>
      </dsp:nvSpPr>
      <dsp:spPr>
        <a:xfrm>
          <a:off x="5766647" y="2360249"/>
          <a:ext cx="488564" cy="571528"/>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tr-TR" sz="2000" kern="1200">
            <a:latin typeface="Trebuchet MS" panose="020B0603020202020204" pitchFamily="34" charset="0"/>
          </a:endParaRPr>
        </a:p>
      </dsp:txBody>
      <dsp:txXfrm>
        <a:off x="5766647" y="2474555"/>
        <a:ext cx="341995" cy="342916"/>
      </dsp:txXfrm>
    </dsp:sp>
    <dsp:sp modelId="{6E5EBA74-3035-4EEF-939F-CAB394656F8C}">
      <dsp:nvSpPr>
        <dsp:cNvPr id="0" name=""/>
        <dsp:cNvSpPr/>
      </dsp:nvSpPr>
      <dsp:spPr>
        <a:xfrm>
          <a:off x="6458012" y="1954648"/>
          <a:ext cx="2304550" cy="138273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err="1" smtClean="0">
              <a:latin typeface="Trebuchet MS" panose="020B0603020202020204" pitchFamily="34" charset="0"/>
            </a:rPr>
            <a:t>Sentinel</a:t>
          </a:r>
          <a:r>
            <a:rPr lang="tr-TR" sz="2000" kern="1200" dirty="0" smtClean="0">
              <a:latin typeface="Trebuchet MS" panose="020B0603020202020204" pitchFamily="34" charset="0"/>
            </a:rPr>
            <a:t>/Sahada Konuşlandırılabilir </a:t>
          </a:r>
          <a:endParaRPr lang="tr-TR" sz="2000" kern="1200" dirty="0">
            <a:latin typeface="Trebuchet MS" panose="020B0603020202020204" pitchFamily="34" charset="0"/>
          </a:endParaRPr>
        </a:p>
      </dsp:txBody>
      <dsp:txXfrm>
        <a:off x="6498511" y="1995147"/>
        <a:ext cx="2223552" cy="1301732"/>
      </dsp:txXfrm>
    </dsp:sp>
    <dsp:sp modelId="{CB32F33C-8EAA-40AB-974F-3C353E93CE95}">
      <dsp:nvSpPr>
        <dsp:cNvPr id="0" name=""/>
        <dsp:cNvSpPr/>
      </dsp:nvSpPr>
      <dsp:spPr>
        <a:xfrm>
          <a:off x="8993018" y="2360249"/>
          <a:ext cx="488564" cy="571528"/>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tr-TR" sz="2000" kern="1200">
            <a:latin typeface="Trebuchet MS" panose="020B0603020202020204" pitchFamily="34" charset="0"/>
          </a:endParaRPr>
        </a:p>
      </dsp:txBody>
      <dsp:txXfrm>
        <a:off x="8993018" y="2474555"/>
        <a:ext cx="341995" cy="342916"/>
      </dsp:txXfrm>
    </dsp:sp>
    <dsp:sp modelId="{383B5FE9-668D-49DC-8A3B-FA61B0A48C35}">
      <dsp:nvSpPr>
        <dsp:cNvPr id="0" name=""/>
        <dsp:cNvSpPr/>
      </dsp:nvSpPr>
      <dsp:spPr>
        <a:xfrm>
          <a:off x="9684383" y="1954648"/>
          <a:ext cx="2304550" cy="1382730"/>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latin typeface="Trebuchet MS" panose="020B0603020202020204" pitchFamily="34" charset="0"/>
            </a:rPr>
            <a:t>Kesin Tanımlama</a:t>
          </a:r>
          <a:endParaRPr lang="tr-TR" sz="2000" kern="1200" dirty="0">
            <a:latin typeface="Trebuchet MS" panose="020B0603020202020204" pitchFamily="34" charset="0"/>
          </a:endParaRPr>
        </a:p>
      </dsp:txBody>
      <dsp:txXfrm>
        <a:off x="9724882" y="1995147"/>
        <a:ext cx="2223552" cy="130173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660814-414A-2845-BF55-2F7D861FA15B}" type="datetimeFigureOut">
              <a:rPr lang="tr-TR" smtClean="0"/>
              <a:t>6.12.2017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EA9B18-9B05-AD4B-B2EB-2437C18393EB}" type="slidenum">
              <a:rPr lang="tr-TR" smtClean="0"/>
              <a:t>‹#›</a:t>
            </a:fld>
            <a:endParaRPr lang="tr-TR"/>
          </a:p>
        </p:txBody>
      </p:sp>
    </p:spTree>
    <p:extLst>
      <p:ext uri="{BB962C8B-B14F-4D97-AF65-F5344CB8AC3E}">
        <p14:creationId xmlns:p14="http://schemas.microsoft.com/office/powerpoint/2010/main" val="1798345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1506C1F-CF28-4AC4-B130-91A69FCC022D}" type="slidenum">
              <a:rPr lang="tr-TR" smtClean="0"/>
              <a:t>1</a:t>
            </a:fld>
            <a:endParaRPr lang="tr-TR"/>
          </a:p>
        </p:txBody>
      </p:sp>
    </p:spTree>
    <p:extLst>
      <p:ext uri="{BB962C8B-B14F-4D97-AF65-F5344CB8AC3E}">
        <p14:creationId xmlns:p14="http://schemas.microsoft.com/office/powerpoint/2010/main" val="836376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sz="1200" dirty="0">
              <a:latin typeface="Candara" panose="020E0502030303020204" pitchFamily="34" charset="0"/>
            </a:endParaRPr>
          </a:p>
        </p:txBody>
      </p:sp>
      <p:sp>
        <p:nvSpPr>
          <p:cNvPr id="4" name="Slayt Numarası Yer Tutucusu 3"/>
          <p:cNvSpPr>
            <a:spLocks noGrp="1"/>
          </p:cNvSpPr>
          <p:nvPr>
            <p:ph type="sldNum" sz="quarter" idx="10"/>
          </p:nvPr>
        </p:nvSpPr>
        <p:spPr/>
        <p:txBody>
          <a:bodyPr/>
          <a:lstStyle/>
          <a:p>
            <a:fld id="{F6D7C3D3-FC90-48BA-A65A-549EAB9520F2}" type="slidenum">
              <a:rPr lang="tr-TR" smtClean="0"/>
              <a:t>11</a:t>
            </a:fld>
            <a:endParaRPr lang="tr-TR"/>
          </a:p>
        </p:txBody>
      </p:sp>
    </p:spTree>
    <p:extLst>
      <p:ext uri="{BB962C8B-B14F-4D97-AF65-F5344CB8AC3E}">
        <p14:creationId xmlns:p14="http://schemas.microsoft.com/office/powerpoint/2010/main" val="1589686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5A5934-A48B-45A2-815D-9130B4143926}" type="slidenum">
              <a:rPr lang="en-US"/>
              <a:pPr/>
              <a:t>12</a:t>
            </a:fld>
            <a:endParaRPr lang="en-US"/>
          </a:p>
        </p:txBody>
      </p:sp>
      <p:sp>
        <p:nvSpPr>
          <p:cNvPr id="11266" name="Rectangle 2"/>
          <p:cNvSpPr>
            <a:spLocks noGrp="1" noRot="1" noChangeAspect="1" noChangeArrowheads="1" noTextEdit="1"/>
          </p:cNvSpPr>
          <p:nvPr>
            <p:ph type="sldImg"/>
          </p:nvPr>
        </p:nvSpPr>
        <p:spPr>
          <a:xfrm>
            <a:off x="339725" y="392113"/>
            <a:ext cx="6064250" cy="3411537"/>
          </a:xfrm>
          <a:ln w="12700" cap="flat">
            <a:solidFill>
              <a:schemeClr val="tx1"/>
            </a:solidFill>
          </a:ln>
          <a:extLst>
            <a:ext uri="{909E8E84-426E-40DD-AFC4-6F175D3DCCD1}">
              <a14:hiddenFill xmlns:a14="http://schemas.microsoft.com/office/drawing/2010/main">
                <a:noFill/>
              </a14:hiddenFill>
            </a:ext>
          </a:extLst>
        </p:spPr>
      </p:sp>
      <p:sp>
        <p:nvSpPr>
          <p:cNvPr id="11267" name="Rectangle 3"/>
          <p:cNvSpPr>
            <a:spLocks noGrp="1" noChangeArrowheads="1"/>
          </p:cNvSpPr>
          <p:nvPr>
            <p:ph type="body" idx="1"/>
          </p:nvPr>
        </p:nvSpPr>
        <p:spPr>
          <a:xfrm>
            <a:off x="30604" y="3856831"/>
            <a:ext cx="6825810" cy="5185569"/>
          </a:xfrm>
          <a:noFill/>
          <a:ln/>
        </p:spPr>
        <p:txBody>
          <a:bodyPr lIns="75537" tIns="37769" rIns="75537" bIns="37769"/>
          <a:lstStyle/>
          <a:p>
            <a:pPr defTabSz="754063"/>
            <a:r>
              <a:rPr lang="en-US" sz="1050" b="1" dirty="0"/>
              <a:t>GENERIC BIOLOGICAL MATERIAL DETECTION</a:t>
            </a:r>
          </a:p>
          <a:p>
            <a:pPr defTabSz="754063"/>
            <a:r>
              <a:rPr lang="en-US" sz="1050" dirty="0"/>
              <a:t>In order to understand the process of detecting biological materials, you must first realize what the detection kits and instruments are looking for.  As with chemical detectors, many biological detectors look for specific chemical compounds.  However, these biological components are those which are peculiar to life forms.  The problem with biological detection is that these methods are not specific to detect only the harmful biological pathogens; they will detect any biological material in the environment.  What we can look for is a significant increase over the normal background levels of these materials.</a:t>
            </a:r>
          </a:p>
          <a:p>
            <a:pPr marL="342900" lvl="1" indent="-228600" defTabSz="754063"/>
            <a:r>
              <a:rPr lang="en-US" sz="1050" dirty="0"/>
              <a:t>a.	Particle size.  The air we breathe contains particles of matter adhered to dust, including chemical pollutants, viruses, and bacteria.  When these particles are 0.5-10µm in diameter, they can be retained in the deep lung, where living pathogens can multiply or toxins can exert their poisonous effects and harm the victim.  By themselves, bacteria can range in size from 0.5 to 15µm where the average virus is about 0.01µm in size.  Toxin molecules are even smaller, about 0.0001µm.</a:t>
            </a:r>
          </a:p>
          <a:p>
            <a:pPr marL="342900" lvl="1" indent="-228600" defTabSz="754063">
              <a:buAutoNum type="alphaLcPeriod" startAt="2"/>
            </a:pPr>
            <a:r>
              <a:rPr lang="en-US" sz="1050" dirty="0" smtClean="0"/>
              <a:t>Adenosine </a:t>
            </a:r>
            <a:r>
              <a:rPr lang="en-US" sz="1050" dirty="0"/>
              <a:t>triphosphate (ATP).  Bacteria, like all living cells, contain a compound called ATP.  This is a chemical that provides energy to the cell for normal metabolism, like the battery in a flashlight.  Finding ATP from bacteria could indicate the presence of one of the bacterial biological agents, such as anthrax</a:t>
            </a:r>
            <a:r>
              <a:rPr lang="en-US" sz="1050" dirty="0" smtClean="0"/>
              <a:t>.</a:t>
            </a:r>
            <a:endParaRPr lang="tr-TR" sz="1050" dirty="0" smtClean="0"/>
          </a:p>
          <a:p>
            <a:pPr defTabSz="754063"/>
            <a:r>
              <a:rPr lang="en-US" sz="1050" b="1" dirty="0"/>
              <a:t>BIOLOGICAL DETECTION INSTRUMENTS</a:t>
            </a:r>
          </a:p>
          <a:p>
            <a:pPr defTabSz="754063"/>
            <a:r>
              <a:rPr lang="en-US" sz="1050" dirty="0"/>
              <a:t>There are several field instruments which can detect biological materials based on these characteristics of the sample material.  That is, they do not detect any specific biological agent, but will alert the technician that there is a biological material present.  Taken together, positive test results from these instruments can indicate a potential biological agent.  However, the samples must be sent to a laboratory for further analysis.</a:t>
            </a:r>
          </a:p>
          <a:p>
            <a:pPr marL="342900" lvl="1" indent="-228600" defTabSz="754063"/>
            <a:r>
              <a:rPr lang="en-US" sz="1050" dirty="0"/>
              <a:t>a.	Particle analyzer.  The particle analyzer checks for solid particles in the air which are in the </a:t>
            </a:r>
            <a:r>
              <a:rPr lang="en-US" sz="1050" dirty="0" err="1"/>
              <a:t>respirable</a:t>
            </a:r>
            <a:r>
              <a:rPr lang="en-US" sz="1050" dirty="0"/>
              <a:t> range.  These are the 1-10 micron particles which will remain suspended in the air for prolonged periods of time and, if inhaled, will remain in the deep lung.  Smaller particles will usually be exhaled immediately while larger particles tend to fall out of the air quickly.  This is the optimum particle size for an effective biological agent, thus an unusually high count could indicate a biological attack.</a:t>
            </a:r>
          </a:p>
          <a:p>
            <a:pPr marL="342900" lvl="1" indent="-228600" defTabSz="754063"/>
            <a:r>
              <a:rPr lang="en-US" sz="1050" dirty="0"/>
              <a:t>b.	Fluorimeter.  The fluorimeter measures the amount of DNA present in the sample.  Since DNA is formed by all living tissue, a high value would indicate that there is some kind of biological organism in the sample.  It does not tell whether the organism is harmful, but it does indicate, for example, larger than normal quantities of biological material in the sample.</a:t>
            </a:r>
          </a:p>
          <a:p>
            <a:pPr marL="342900" lvl="1" indent="-228600" defTabSz="754063"/>
            <a:r>
              <a:rPr lang="en-US" sz="1050" dirty="0"/>
              <a:t>c.	</a:t>
            </a:r>
            <a:r>
              <a:rPr lang="en-US" sz="1050" dirty="0" err="1"/>
              <a:t>Luminometer</a:t>
            </a:r>
            <a:r>
              <a:rPr lang="en-US" sz="1050" dirty="0"/>
              <a:t>.  The </a:t>
            </a:r>
            <a:r>
              <a:rPr lang="en-US" sz="1050" dirty="0" err="1"/>
              <a:t>luminometer</a:t>
            </a:r>
            <a:r>
              <a:rPr lang="en-US" sz="1050" dirty="0"/>
              <a:t> measures the amount of ATP present from bacteria in the sample.  It can also indicate whether the ATP comes from spore-forming bacteria, such as anthrax.  Because of the test procedure, the </a:t>
            </a:r>
            <a:r>
              <a:rPr lang="en-US" sz="1050" dirty="0" err="1"/>
              <a:t>luminometer</a:t>
            </a:r>
            <a:r>
              <a:rPr lang="en-US" sz="1050" dirty="0"/>
              <a:t> can eliminate </a:t>
            </a:r>
            <a:r>
              <a:rPr lang="en-US" sz="1050" dirty="0" err="1"/>
              <a:t>interferents</a:t>
            </a:r>
            <a:r>
              <a:rPr lang="en-US" sz="1050" dirty="0"/>
              <a:t>, but it cannot specify what the bacteria in the sample could be, nor whether or not it is harmful.</a:t>
            </a:r>
          </a:p>
          <a:p>
            <a:pPr marL="342900" lvl="1" indent="-228600" defTabSz="754063">
              <a:buAutoNum type="alphaLcPeriod" startAt="2"/>
            </a:pPr>
            <a:endParaRPr lang="en-US" sz="1050" dirty="0"/>
          </a:p>
        </p:txBody>
      </p:sp>
    </p:spTree>
    <p:extLst>
      <p:ext uri="{BB962C8B-B14F-4D97-AF65-F5344CB8AC3E}">
        <p14:creationId xmlns:p14="http://schemas.microsoft.com/office/powerpoint/2010/main" val="4075048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E9EBAD-B03B-43C1-8E78-23E3A4EDBE9A}" type="slidenum">
              <a:rPr lang="en-US"/>
              <a:pPr/>
              <a:t>22</a:t>
            </a:fld>
            <a:endParaRPr lang="en-US"/>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n-US" sz="10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F0CCB6-CB79-3A45-8FC0-3841325CF5DF}" type="slidenum">
              <a:rPr lang="en-US" smtClean="0"/>
              <a:t>25</a:t>
            </a:fld>
            <a:endParaRPr lang="en-US" dirty="0"/>
          </a:p>
        </p:txBody>
      </p:sp>
    </p:spTree>
    <p:extLst>
      <p:ext uri="{BB962C8B-B14F-4D97-AF65-F5344CB8AC3E}">
        <p14:creationId xmlns:p14="http://schemas.microsoft.com/office/powerpoint/2010/main" val="818196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C22CBC-20A8-44CF-A5DC-5F4485D12FE8}" type="slidenum">
              <a:rPr lang="en-US"/>
              <a:pPr/>
              <a:t>27</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xfrm>
            <a:off x="914400" y="4343400"/>
            <a:ext cx="5029200" cy="4114800"/>
          </a:xfrm>
        </p:spPr>
        <p:txBody>
          <a:bodyPr/>
          <a:lstStyle/>
          <a:p>
            <a:pPr marL="342900" indent="-342900">
              <a:buClr>
                <a:srgbClr val="993300"/>
              </a:buClr>
              <a:buSzPct val="120000"/>
              <a:buFont typeface="Wingdings" pitchFamily="2" charset="2"/>
              <a:buChar char="§"/>
            </a:pPr>
            <a:r>
              <a:rPr lang="en-US" dirty="0" smtClean="0"/>
              <a:t>PCR</a:t>
            </a:r>
            <a:r>
              <a:rPr lang="tr-TR" dirty="0" smtClean="0"/>
              <a:t> dayalı genetik materyalin saptanması </a:t>
            </a:r>
            <a:r>
              <a:rPr lang="en-US" dirty="0" smtClean="0"/>
              <a:t> (DNA </a:t>
            </a:r>
            <a:r>
              <a:rPr lang="en-US" dirty="0" err="1" smtClean="0"/>
              <a:t>amplifi</a:t>
            </a:r>
            <a:r>
              <a:rPr lang="tr-TR" dirty="0" err="1" smtClean="0"/>
              <a:t>kasyonu</a:t>
            </a:r>
            <a:r>
              <a:rPr lang="en-US" dirty="0" smtClean="0"/>
              <a:t>)</a:t>
            </a:r>
          </a:p>
          <a:p>
            <a:pPr marL="342900" indent="-342900">
              <a:buClr>
                <a:srgbClr val="993300"/>
              </a:buClr>
              <a:buSzPct val="120000"/>
              <a:buFont typeface="Wingdings" pitchFamily="2" charset="2"/>
              <a:buChar char="§"/>
            </a:pPr>
            <a:r>
              <a:rPr lang="en-US" dirty="0" smtClean="0"/>
              <a:t>Real-time PCR</a:t>
            </a:r>
            <a:r>
              <a:rPr lang="tr-TR" dirty="0" smtClean="0"/>
              <a:t>; </a:t>
            </a:r>
            <a:r>
              <a:rPr lang="en-US" dirty="0" smtClean="0"/>
              <a:t> </a:t>
            </a:r>
            <a:endParaRPr lang="tr-TR" dirty="0" smtClean="0"/>
          </a:p>
          <a:p>
            <a:pPr marL="342900" indent="-342900">
              <a:buClr>
                <a:srgbClr val="993300"/>
              </a:buClr>
              <a:buSzPct val="120000"/>
              <a:buFont typeface="Wingdings" pitchFamily="2" charset="2"/>
              <a:buChar char="§"/>
            </a:pPr>
            <a:r>
              <a:rPr lang="tr-TR" dirty="0" smtClean="0"/>
              <a:t>Küçük, taşınabilir sistemler ile </a:t>
            </a:r>
            <a:r>
              <a:rPr lang="en-US" dirty="0" smtClean="0"/>
              <a:t>30 </a:t>
            </a:r>
            <a:r>
              <a:rPr lang="tr-TR" dirty="0" smtClean="0"/>
              <a:t>dakikadan daha kısa sürede tanı.</a:t>
            </a:r>
            <a:endParaRPr lang="en-US" dirty="0" smtClean="0"/>
          </a:p>
          <a:p>
            <a:pPr marL="342900" indent="-342900">
              <a:buClr>
                <a:srgbClr val="993300"/>
              </a:buClr>
              <a:buSzPct val="120000"/>
              <a:buFont typeface="Wingdings" pitchFamily="2" charset="2"/>
              <a:buChar char="§"/>
            </a:pPr>
            <a:r>
              <a:rPr lang="tr-TR" dirty="0" smtClean="0"/>
              <a:t>Kesin tanımlama</a:t>
            </a:r>
            <a:endParaRPr lang="en-US" dirty="0" smtClean="0"/>
          </a:p>
          <a:p>
            <a:pPr marL="342900" indent="-342900">
              <a:buClr>
                <a:srgbClr val="993300"/>
              </a:buClr>
              <a:buSzPct val="120000"/>
              <a:buFont typeface="Wingdings" pitchFamily="2" charset="2"/>
              <a:buChar char="§"/>
            </a:pPr>
            <a:r>
              <a:rPr lang="tr-TR" dirty="0" smtClean="0"/>
              <a:t>Günümüzde yaklaşık &gt;</a:t>
            </a:r>
            <a:r>
              <a:rPr lang="en-US" dirty="0" smtClean="0"/>
              <a:t>10 organism</a:t>
            </a:r>
            <a:r>
              <a:rPr lang="tr-TR" dirty="0" smtClean="0"/>
              <a:t>a saptanabilmekte.</a:t>
            </a:r>
            <a:endParaRPr lang="en-US" dirty="0" smtClean="0"/>
          </a:p>
          <a:p>
            <a:endParaRPr lang="tr-T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342900" indent="-342900">
              <a:buClr>
                <a:srgbClr val="993300"/>
              </a:buClr>
              <a:buSzPct val="120000"/>
              <a:buFont typeface="Wingdings" pitchFamily="2" charset="2"/>
              <a:buChar char="§"/>
            </a:pPr>
            <a:r>
              <a:rPr lang="en-US" dirty="0" smtClean="0"/>
              <a:t>PCR</a:t>
            </a:r>
            <a:r>
              <a:rPr lang="tr-TR" dirty="0" smtClean="0"/>
              <a:t> dayalı genetik materyalin saptanması </a:t>
            </a:r>
            <a:r>
              <a:rPr lang="en-US" dirty="0" smtClean="0"/>
              <a:t> (DNA </a:t>
            </a:r>
            <a:r>
              <a:rPr lang="en-US" dirty="0" err="1" smtClean="0"/>
              <a:t>amplifi</a:t>
            </a:r>
            <a:r>
              <a:rPr lang="tr-TR" dirty="0" err="1" smtClean="0"/>
              <a:t>kasyonu</a:t>
            </a:r>
            <a:r>
              <a:rPr lang="en-US" dirty="0" smtClean="0"/>
              <a:t>)</a:t>
            </a:r>
          </a:p>
          <a:p>
            <a:pPr marL="342900" indent="-342900">
              <a:buClr>
                <a:srgbClr val="993300"/>
              </a:buClr>
              <a:buSzPct val="120000"/>
              <a:buFont typeface="Wingdings" pitchFamily="2" charset="2"/>
              <a:buChar char="§"/>
            </a:pPr>
            <a:r>
              <a:rPr lang="en-US" dirty="0" smtClean="0"/>
              <a:t>Real-time PCR</a:t>
            </a:r>
            <a:r>
              <a:rPr lang="tr-TR" dirty="0" smtClean="0"/>
              <a:t>; </a:t>
            </a:r>
            <a:r>
              <a:rPr lang="en-US" dirty="0" smtClean="0"/>
              <a:t> </a:t>
            </a:r>
            <a:endParaRPr lang="tr-TR" dirty="0" smtClean="0"/>
          </a:p>
          <a:p>
            <a:pPr marL="342900" indent="-342900">
              <a:buClr>
                <a:srgbClr val="993300"/>
              </a:buClr>
              <a:buSzPct val="120000"/>
              <a:buFont typeface="Wingdings" pitchFamily="2" charset="2"/>
              <a:buChar char="§"/>
            </a:pPr>
            <a:r>
              <a:rPr lang="tr-TR" dirty="0" smtClean="0"/>
              <a:t>Küçük, taşınabilir sistemler ile </a:t>
            </a:r>
            <a:r>
              <a:rPr lang="en-US" dirty="0" smtClean="0"/>
              <a:t>30 </a:t>
            </a:r>
            <a:r>
              <a:rPr lang="tr-TR" dirty="0" smtClean="0"/>
              <a:t>dakikadan daha kısa sürede tanı.</a:t>
            </a:r>
            <a:endParaRPr lang="en-US" dirty="0" smtClean="0"/>
          </a:p>
          <a:p>
            <a:pPr marL="342900" indent="-342900">
              <a:buClr>
                <a:srgbClr val="993300"/>
              </a:buClr>
              <a:buSzPct val="120000"/>
              <a:buFont typeface="Wingdings" pitchFamily="2" charset="2"/>
              <a:buChar char="§"/>
            </a:pPr>
            <a:r>
              <a:rPr lang="tr-TR" dirty="0" smtClean="0"/>
              <a:t>Kesin tanımlama</a:t>
            </a:r>
            <a:endParaRPr lang="en-US" dirty="0" smtClean="0"/>
          </a:p>
          <a:p>
            <a:pPr marL="342900" indent="-342900">
              <a:buClr>
                <a:srgbClr val="993300"/>
              </a:buClr>
              <a:buSzPct val="120000"/>
              <a:buFont typeface="Wingdings" pitchFamily="2" charset="2"/>
              <a:buChar char="§"/>
            </a:pPr>
            <a:r>
              <a:rPr lang="tr-TR" dirty="0" smtClean="0"/>
              <a:t>Günümüzde yaklaşık &gt;</a:t>
            </a:r>
            <a:r>
              <a:rPr lang="en-US" dirty="0" smtClean="0"/>
              <a:t>10 organism</a:t>
            </a:r>
            <a:r>
              <a:rPr lang="tr-TR" dirty="0" smtClean="0"/>
              <a:t>a saptanabilmekte.</a:t>
            </a:r>
            <a:endParaRPr lang="en-US" dirty="0" smtClean="0"/>
          </a:p>
          <a:p>
            <a:endParaRPr lang="tr-TR" dirty="0"/>
          </a:p>
        </p:txBody>
      </p:sp>
      <p:sp>
        <p:nvSpPr>
          <p:cNvPr id="4" name="Slayt Numarası Yer Tutucusu 3"/>
          <p:cNvSpPr>
            <a:spLocks noGrp="1"/>
          </p:cNvSpPr>
          <p:nvPr>
            <p:ph type="sldNum" sz="quarter" idx="10"/>
          </p:nvPr>
        </p:nvSpPr>
        <p:spPr/>
        <p:txBody>
          <a:bodyPr/>
          <a:lstStyle/>
          <a:p>
            <a:fld id="{18EA9B18-9B05-AD4B-B2EB-2437C18393EB}" type="slidenum">
              <a:rPr lang="tr-TR" smtClean="0"/>
              <a:t>28</a:t>
            </a:fld>
            <a:endParaRPr lang="tr-TR"/>
          </a:p>
        </p:txBody>
      </p:sp>
    </p:spTree>
    <p:extLst>
      <p:ext uri="{BB962C8B-B14F-4D97-AF65-F5344CB8AC3E}">
        <p14:creationId xmlns:p14="http://schemas.microsoft.com/office/powerpoint/2010/main" val="3159492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C22CBC-20A8-44CF-A5DC-5F4485D12FE8}" type="slidenum">
              <a:rPr lang="en-US"/>
              <a:pPr/>
              <a:t>29</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xfrm>
            <a:off x="914400" y="4343400"/>
            <a:ext cx="5029200" cy="4114800"/>
          </a:xfrm>
        </p:spPr>
        <p:txBody>
          <a:bodyPr/>
          <a:lstStyle/>
          <a:p>
            <a:endParaRPr lang="tr-TR"/>
          </a:p>
        </p:txBody>
      </p:sp>
    </p:spTree>
    <p:extLst>
      <p:ext uri="{BB962C8B-B14F-4D97-AF65-F5344CB8AC3E}">
        <p14:creationId xmlns:p14="http://schemas.microsoft.com/office/powerpoint/2010/main" val="5161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18EA9B18-9B05-AD4B-B2EB-2437C18393EB}" type="slidenum">
              <a:rPr lang="tr-TR" smtClean="0"/>
              <a:t>31</a:t>
            </a:fld>
            <a:endParaRPr lang="tr-TR"/>
          </a:p>
        </p:txBody>
      </p:sp>
    </p:spTree>
    <p:extLst>
      <p:ext uri="{BB962C8B-B14F-4D97-AF65-F5344CB8AC3E}">
        <p14:creationId xmlns:p14="http://schemas.microsoft.com/office/powerpoint/2010/main" val="2605639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24FAAC9-7062-4E69-A2EB-85A062E6CEA5}" type="slidenum">
              <a:rPr lang="tr-TR" smtClean="0"/>
              <a:t>36</a:t>
            </a:fld>
            <a:endParaRPr lang="tr-TR"/>
          </a:p>
        </p:txBody>
      </p:sp>
    </p:spTree>
    <p:extLst>
      <p:ext uri="{BB962C8B-B14F-4D97-AF65-F5344CB8AC3E}">
        <p14:creationId xmlns:p14="http://schemas.microsoft.com/office/powerpoint/2010/main" val="35975493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ayt Görüntüsü Yer Tutucusu 1"/>
          <p:cNvSpPr>
            <a:spLocks noGrp="1" noRot="1" noChangeAspect="1" noTextEdit="1"/>
          </p:cNvSpPr>
          <p:nvPr>
            <p:ph type="sldImg"/>
          </p:nvPr>
        </p:nvSpPr>
        <p:spPr>
          <a:xfrm>
            <a:off x="354013" y="1241425"/>
            <a:ext cx="5954712" cy="3349625"/>
          </a:xfrm>
        </p:spPr>
      </p:sp>
      <p:sp>
        <p:nvSpPr>
          <p:cNvPr id="33795" name="Not Yer Tutucusu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endParaRPr lang="tr-TR" sz="1800" dirty="0" smtClean="0"/>
          </a:p>
        </p:txBody>
      </p:sp>
      <p:sp>
        <p:nvSpPr>
          <p:cNvPr id="33796" name="Slayt Numarası Yer Tutucusu 3"/>
          <p:cNvSpPr>
            <a:spLocks noGrp="1"/>
          </p:cNvSpPr>
          <p:nvPr>
            <p:ph type="sldNum" sz="quarter" idx="4294967295"/>
          </p:nvPr>
        </p:nvSpPr>
        <p:spPr bwMode="auto">
          <a:xfrm>
            <a:off x="3773532" y="9428800"/>
            <a:ext cx="2887653" cy="49625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82" tIns="45291" rIns="90582" bIns="45291"/>
          <a:lstStyle/>
          <a:p>
            <a:pPr eaLnBrk="1" hangingPunct="1">
              <a:buClr>
                <a:srgbClr val="000000"/>
              </a:buClr>
              <a:buSzPct val="100000"/>
              <a:buFont typeface="Times New Roman" pitchFamily="18" charset="0"/>
              <a:buNone/>
            </a:pPr>
            <a:fld id="{0197684C-08E1-43F8-B35A-6D69D26CE323}" type="slidenum">
              <a:rPr lang="tr-TR" altLang="tr-TR"/>
              <a:pPr eaLnBrk="1" hangingPunct="1">
                <a:buClr>
                  <a:srgbClr val="000000"/>
                </a:buClr>
                <a:buSzPct val="100000"/>
                <a:buFont typeface="Times New Roman" pitchFamily="18" charset="0"/>
                <a:buNone/>
              </a:pPr>
              <a:t>37</a:t>
            </a:fld>
            <a:endParaRPr lang="tr-TR" altLang="tr-TR"/>
          </a:p>
        </p:txBody>
      </p:sp>
    </p:spTree>
    <p:extLst>
      <p:ext uri="{BB962C8B-B14F-4D97-AF65-F5344CB8AC3E}">
        <p14:creationId xmlns:p14="http://schemas.microsoft.com/office/powerpoint/2010/main" val="855494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3813" y="744538"/>
            <a:ext cx="6615112" cy="3722687"/>
          </a:xfrm>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6666"/>
                </a:solidFill>
                <a:latin typeface="Arial" pitchFamily="34" charset="0"/>
                <a:cs typeface="Arial" pitchFamily="34" charset="0"/>
              </a:rPr>
              <a:t>Aşı Ar-Ge, GMP, </a:t>
            </a:r>
            <a:r>
              <a:rPr lang="tr-TR" sz="1200" b="1" dirty="0" err="1" smtClean="0">
                <a:solidFill>
                  <a:srgbClr val="006666"/>
                </a:solidFill>
                <a:latin typeface="Arial" pitchFamily="34" charset="0"/>
                <a:cs typeface="Arial" pitchFamily="34" charset="0"/>
              </a:rPr>
              <a:t>Sürveyans</a:t>
            </a:r>
            <a:r>
              <a:rPr lang="tr-TR" sz="1200" b="1" dirty="0" smtClean="0">
                <a:solidFill>
                  <a:srgbClr val="006666"/>
                </a:solidFill>
                <a:latin typeface="Arial" pitchFamily="34" charset="0"/>
                <a:cs typeface="Arial" pitchFamily="34" charset="0"/>
              </a:rPr>
              <a:t> ve Yüksek Güvenlikli Laboratuvar</a:t>
            </a:r>
          </a:p>
          <a:p>
            <a:endParaRPr lang="tr-TR" dirty="0"/>
          </a:p>
        </p:txBody>
      </p:sp>
      <p:sp>
        <p:nvSpPr>
          <p:cNvPr id="4" name="Slayt Numarası Yer Tutucusu 3"/>
          <p:cNvSpPr>
            <a:spLocks noGrp="1"/>
          </p:cNvSpPr>
          <p:nvPr>
            <p:ph type="sldNum" sz="quarter" idx="10"/>
          </p:nvPr>
        </p:nvSpPr>
        <p:spPr/>
        <p:txBody>
          <a:bodyPr/>
          <a:lstStyle/>
          <a:p>
            <a:fld id="{412C34FE-11B1-4958-8230-31C4A8288D8C}" type="slidenum">
              <a:rPr lang="tr-TR" smtClean="0">
                <a:solidFill>
                  <a:prstClr val="black"/>
                </a:solidFill>
              </a:rPr>
              <a:pPr/>
              <a:t>2</a:t>
            </a:fld>
            <a:endParaRPr lang="tr-TR">
              <a:solidFill>
                <a:prstClr val="black"/>
              </a:solidFill>
            </a:endParaRPr>
          </a:p>
        </p:txBody>
      </p:sp>
    </p:spTree>
    <p:extLst>
      <p:ext uri="{BB962C8B-B14F-4D97-AF65-F5344CB8AC3E}">
        <p14:creationId xmlns:p14="http://schemas.microsoft.com/office/powerpoint/2010/main" val="570134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354013" y="1241425"/>
            <a:ext cx="5954712" cy="3349625"/>
          </a:xfrm>
        </p:spPr>
      </p:sp>
      <p:sp>
        <p:nvSpPr>
          <p:cNvPr id="3" name="Not Yer Tutucusu 2"/>
          <p:cNvSpPr>
            <a:spLocks noGrp="1"/>
          </p:cNvSpPr>
          <p:nvPr>
            <p:ph type="body" idx="1"/>
          </p:nvPr>
        </p:nvSpPr>
        <p:spPr>
          <a:xfrm>
            <a:off x="296488" y="4715154"/>
            <a:ext cx="6069760" cy="4640654"/>
          </a:xfrm>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400" b="1" dirty="0" smtClean="0"/>
              <a:t> </a:t>
            </a:r>
            <a:r>
              <a:rPr lang="tr-TR" sz="1400" dirty="0" err="1" smtClean="0"/>
              <a:t>Enterik</a:t>
            </a:r>
            <a:r>
              <a:rPr lang="tr-TR" sz="1400" dirty="0" smtClean="0"/>
              <a:t> patojenlerine yönelik kültür ve geçerli tanı yöntemi kullanımı düşüktür.</a:t>
            </a:r>
          </a:p>
          <a:p>
            <a:pPr algn="just"/>
            <a:endParaRPr lang="tr-TR" sz="1400" b="1" dirty="0"/>
          </a:p>
        </p:txBody>
      </p:sp>
      <p:sp>
        <p:nvSpPr>
          <p:cNvPr id="4" name="Slayt Numarası Yer Tutucusu 3"/>
          <p:cNvSpPr>
            <a:spLocks noGrp="1"/>
          </p:cNvSpPr>
          <p:nvPr>
            <p:ph type="sldNum" sz="quarter" idx="10"/>
          </p:nvPr>
        </p:nvSpPr>
        <p:spPr/>
        <p:txBody>
          <a:bodyPr/>
          <a:lstStyle/>
          <a:p>
            <a:fld id="{412C34FE-11B1-4958-8230-31C4A8288D8C}" type="slidenum">
              <a:rPr lang="tr-TR" smtClean="0">
                <a:solidFill>
                  <a:prstClr val="black"/>
                </a:solidFill>
              </a:rPr>
              <a:pPr/>
              <a:t>38</a:t>
            </a:fld>
            <a:endParaRPr lang="tr-TR">
              <a:solidFill>
                <a:prstClr val="black"/>
              </a:solidFill>
            </a:endParaRPr>
          </a:p>
        </p:txBody>
      </p:sp>
    </p:spTree>
    <p:extLst>
      <p:ext uri="{BB962C8B-B14F-4D97-AF65-F5344CB8AC3E}">
        <p14:creationId xmlns:p14="http://schemas.microsoft.com/office/powerpoint/2010/main" val="20035466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24FAAC9-7062-4E69-A2EB-85A062E6CEA5}" type="slidenum">
              <a:rPr lang="tr-TR" smtClean="0"/>
              <a:t>39</a:t>
            </a:fld>
            <a:endParaRPr lang="tr-TR"/>
          </a:p>
        </p:txBody>
      </p:sp>
    </p:spTree>
    <p:extLst>
      <p:ext uri="{BB962C8B-B14F-4D97-AF65-F5344CB8AC3E}">
        <p14:creationId xmlns:p14="http://schemas.microsoft.com/office/powerpoint/2010/main" val="4253449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3813" y="744538"/>
            <a:ext cx="6615112" cy="3722687"/>
          </a:xfrm>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dirty="0" smtClean="0">
                <a:solidFill>
                  <a:srgbClr val="006666"/>
                </a:solidFill>
                <a:latin typeface="Arial" pitchFamily="34" charset="0"/>
                <a:cs typeface="Arial" pitchFamily="34" charset="0"/>
              </a:rPr>
              <a:t>Aşı Ar-Ge, GMP, </a:t>
            </a:r>
            <a:r>
              <a:rPr lang="tr-TR" sz="1200" b="1" dirty="0" err="1" smtClean="0">
                <a:solidFill>
                  <a:srgbClr val="006666"/>
                </a:solidFill>
                <a:latin typeface="Arial" pitchFamily="34" charset="0"/>
                <a:cs typeface="Arial" pitchFamily="34" charset="0"/>
              </a:rPr>
              <a:t>Sürveyans</a:t>
            </a:r>
            <a:r>
              <a:rPr lang="tr-TR" sz="1200" b="1" dirty="0" smtClean="0">
                <a:solidFill>
                  <a:srgbClr val="006666"/>
                </a:solidFill>
                <a:latin typeface="Arial" pitchFamily="34" charset="0"/>
                <a:cs typeface="Arial" pitchFamily="34" charset="0"/>
              </a:rPr>
              <a:t> ve Yüksek Güvenlikli Laboratuvar</a:t>
            </a:r>
          </a:p>
          <a:p>
            <a:endParaRPr lang="tr-TR" dirty="0"/>
          </a:p>
        </p:txBody>
      </p:sp>
      <p:sp>
        <p:nvSpPr>
          <p:cNvPr id="4" name="Slayt Numarası Yer Tutucusu 3"/>
          <p:cNvSpPr>
            <a:spLocks noGrp="1"/>
          </p:cNvSpPr>
          <p:nvPr>
            <p:ph type="sldNum" sz="quarter" idx="10"/>
          </p:nvPr>
        </p:nvSpPr>
        <p:spPr/>
        <p:txBody>
          <a:bodyPr/>
          <a:lstStyle/>
          <a:p>
            <a:fld id="{412C34FE-11B1-4958-8230-31C4A8288D8C}" type="slidenum">
              <a:rPr lang="tr-TR" smtClean="0">
                <a:solidFill>
                  <a:prstClr val="black"/>
                </a:solidFill>
              </a:rPr>
              <a:pPr/>
              <a:t>3</a:t>
            </a:fld>
            <a:endParaRPr lang="tr-TR">
              <a:solidFill>
                <a:prstClr val="black"/>
              </a:solidFill>
            </a:endParaRPr>
          </a:p>
        </p:txBody>
      </p:sp>
    </p:spTree>
    <p:extLst>
      <p:ext uri="{BB962C8B-B14F-4D97-AF65-F5344CB8AC3E}">
        <p14:creationId xmlns:p14="http://schemas.microsoft.com/office/powerpoint/2010/main" val="1144491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B0221C6-8D91-4FFA-827B-952016D9A289}" type="slidenum">
              <a:rPr lang="tr-TR" sz="1200">
                <a:latin typeface="Arial" pitchFamily="34" charset="0"/>
              </a:rPr>
              <a:pPr/>
              <a:t>4</a:t>
            </a:fld>
            <a:endParaRPr lang="tr-TR" sz="1200">
              <a:latin typeface="Arial" pitchFamily="34"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algn="just" eaLnBrk="1" hangingPunct="1">
              <a:lnSpc>
                <a:spcPct val="140000"/>
              </a:lnSpc>
            </a:pPr>
            <a:r>
              <a:rPr lang="tr-TR" smtClean="0">
                <a:latin typeface="Arial" pitchFamily="34" charset="0"/>
              </a:rPr>
              <a:t>Günümüzde DSÖ, BM, NATO ve biyolojik silahlar konvansiyonu gibi kuruluşlara göre 43 mikroorganizma (15 bakteri, 24 virüs, 2 mantar ve 2 parazit) biyolojik silah olarak geliştirilme ve kullanılma potansiyeline sahiptir (9, 10). </a:t>
            </a:r>
          </a:p>
          <a:p>
            <a:pPr algn="just" eaLnBrk="1" hangingPunct="1">
              <a:lnSpc>
                <a:spcPct val="140000"/>
              </a:lnSpc>
            </a:pPr>
            <a:r>
              <a:rPr lang="tr-TR" smtClean="0">
                <a:latin typeface="Arial" pitchFamily="34" charset="0"/>
              </a:rPr>
              <a:t>Biyolojik silah üretimi amacıyla üzerinde çalışıldığı tespit edilen, biyolojik silah olarak kullanılan veya kullanılma potansiyeline sahip olan önemli mikroorganizmalar ve toksinleri ABD Hastalık Kontrol ve Önleme Merkezi (CDC) tarafından yayılım ve kullanım kolaylığı, oluşturacağı hastalık ve ölüm sayısının şiddeti ve kullanılma olasılığına dayanak üç bölümde kategorize edilmiştir (Tablo2). </a:t>
            </a:r>
          </a:p>
        </p:txBody>
      </p:sp>
    </p:spTree>
    <p:extLst>
      <p:ext uri="{BB962C8B-B14F-4D97-AF65-F5344CB8AC3E}">
        <p14:creationId xmlns:p14="http://schemas.microsoft.com/office/powerpoint/2010/main" val="1678293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A1CC7D-F8AC-40AF-9BC7-91A1214F4B35}" type="slidenum">
              <a:rPr lang="tr-TR" altLang="tr-TR"/>
              <a:pPr/>
              <a:t>5</a:t>
            </a:fld>
            <a:endParaRPr lang="tr-TR" altLang="tr-TR"/>
          </a:p>
        </p:txBody>
      </p:sp>
      <p:sp>
        <p:nvSpPr>
          <p:cNvPr id="39938" name="Rectangle 2"/>
          <p:cNvSpPr>
            <a:spLocks noGrp="1" noRot="1" noChangeAspect="1" noChangeArrowheads="1" noTextEdit="1"/>
          </p:cNvSpPr>
          <p:nvPr>
            <p:ph type="sldImg"/>
          </p:nvPr>
        </p:nvSpPr>
        <p:spPr>
          <a:xfrm>
            <a:off x="3332163" y="2605088"/>
            <a:ext cx="0" cy="0"/>
          </a:xfrm>
          <a:ln/>
        </p:spPr>
      </p:sp>
      <p:sp>
        <p:nvSpPr>
          <p:cNvPr id="39939" name="Rectangle 3"/>
          <p:cNvSpPr>
            <a:spLocks noGrp="1" noChangeArrowheads="1"/>
          </p:cNvSpPr>
          <p:nvPr>
            <p:ph type="body" idx="1"/>
          </p:nvPr>
        </p:nvSpPr>
        <p:spPr>
          <a:xfrm>
            <a:off x="888365" y="4715154"/>
            <a:ext cx="5478251" cy="1788863"/>
          </a:xfrm>
        </p:spPr>
        <p:txBody>
          <a:bodyPr/>
          <a:lstStyle/>
          <a:p>
            <a:r>
              <a:rPr lang="en-US" altLang="tr-TR"/>
              <a:t>* Announced = obvious event.</a:t>
            </a:r>
          </a:p>
          <a:p>
            <a:r>
              <a:rPr lang="en-US" altLang="tr-TR"/>
              <a:t>Unannounced = NO obvious event.</a:t>
            </a:r>
          </a:p>
          <a:p>
            <a:endParaRPr lang="en-US" altLang="tr-TR"/>
          </a:p>
          <a:p>
            <a:r>
              <a:rPr lang="en-US" altLang="tr-TR"/>
              <a:t>* We cannot assume that any announced event is actually a hoax.  We must treat all hoaxes as real.</a:t>
            </a:r>
          </a:p>
          <a:p>
            <a:endParaRPr lang="en-US" altLang="tr-TR"/>
          </a:p>
          <a:p>
            <a:r>
              <a:rPr lang="en-US" altLang="tr-TR"/>
              <a:t>Regardless of whether it is announced or unannounced, you must be prepared.</a:t>
            </a:r>
          </a:p>
        </p:txBody>
      </p:sp>
    </p:spTree>
    <p:extLst>
      <p:ext uri="{BB962C8B-B14F-4D97-AF65-F5344CB8AC3E}">
        <p14:creationId xmlns:p14="http://schemas.microsoft.com/office/powerpoint/2010/main" val="3342291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F3B305-A16F-469E-9DF2-6CBB508E482C}" type="slidenum">
              <a:rPr lang="tr-TR" altLang="tr-TR"/>
              <a:pPr/>
              <a:t>7</a:t>
            </a:fld>
            <a:endParaRPr lang="tr-TR" altLang="tr-TR"/>
          </a:p>
        </p:txBody>
      </p:sp>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p:txBody>
          <a:bodyPr/>
          <a:lstStyle/>
          <a:p>
            <a:endParaRPr lang="tr-TR" altLang="tr-TR"/>
          </a:p>
        </p:txBody>
      </p:sp>
    </p:spTree>
    <p:extLst>
      <p:ext uri="{BB962C8B-B14F-4D97-AF65-F5344CB8AC3E}">
        <p14:creationId xmlns:p14="http://schemas.microsoft.com/office/powerpoint/2010/main" val="2628190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628650" y="939800"/>
            <a:ext cx="5486400" cy="3086100"/>
          </a:xfrm>
        </p:spPr>
      </p:sp>
      <p:sp>
        <p:nvSpPr>
          <p:cNvPr id="3" name="Not Yer Tutucusu 2"/>
          <p:cNvSpPr>
            <a:spLocks noGrp="1"/>
          </p:cNvSpPr>
          <p:nvPr>
            <p:ph type="body" idx="1"/>
          </p:nvPr>
        </p:nvSpPr>
        <p:spPr>
          <a:xfrm>
            <a:off x="191910" y="4025900"/>
            <a:ext cx="6666089" cy="5118100"/>
          </a:xfrm>
        </p:spPr>
        <p:txBody>
          <a:bodyPr/>
          <a:lstStyle/>
          <a:p>
            <a:r>
              <a:rPr lang="tr-TR" b="1" u="sng" dirty="0">
                <a:latin typeface="Trebuchet MS" pitchFamily="34" charset="0"/>
              </a:rPr>
              <a:t>General </a:t>
            </a:r>
            <a:r>
              <a:rPr lang="tr-TR" b="1" u="sng" dirty="0" err="1">
                <a:latin typeface="Trebuchet MS" pitchFamily="34" charset="0"/>
              </a:rPr>
              <a:t>Biological</a:t>
            </a:r>
            <a:r>
              <a:rPr lang="tr-TR" b="1" u="sng" dirty="0">
                <a:latin typeface="Trebuchet MS" pitchFamily="34" charset="0"/>
              </a:rPr>
              <a:t> </a:t>
            </a:r>
            <a:r>
              <a:rPr lang="tr-TR" b="1" u="sng" dirty="0" err="1">
                <a:latin typeface="Trebuchet MS" pitchFamily="34" charset="0"/>
              </a:rPr>
              <a:t>Indicator</a:t>
            </a:r>
            <a:r>
              <a:rPr lang="tr-TR" b="1" u="sng" dirty="0">
                <a:latin typeface="Trebuchet MS" pitchFamily="34" charset="0"/>
              </a:rPr>
              <a:t> </a:t>
            </a:r>
            <a:r>
              <a:rPr lang="tr-TR" b="1" u="sng" dirty="0" err="1">
                <a:latin typeface="Trebuchet MS" pitchFamily="34" charset="0"/>
              </a:rPr>
              <a:t>Tests</a:t>
            </a:r>
            <a:endParaRPr lang="tr-TR" b="1" u="sng" dirty="0">
              <a:latin typeface="Trebuchet MS" pitchFamily="34" charset="0"/>
            </a:endParaRPr>
          </a:p>
          <a:p>
            <a:r>
              <a:rPr lang="en-US" sz="1200" dirty="0" smtClean="0">
                <a:latin typeface="Trebuchet MS" pitchFamily="34" charset="0"/>
              </a:rPr>
              <a:t>20/20 Gene Systems, Inc.: </a:t>
            </a:r>
            <a:r>
              <a:rPr lang="en-US" sz="1200" dirty="0" err="1" smtClean="0">
                <a:latin typeface="Trebuchet MS" pitchFamily="34" charset="0"/>
              </a:rPr>
              <a:t>BioCheck</a:t>
            </a:r>
            <a:r>
              <a:rPr lang="en-US" sz="1200" dirty="0" smtClean="0">
                <a:latin typeface="Trebuchet MS" pitchFamily="34" charset="0"/>
              </a:rPr>
              <a:t>® Powder Screening Kit (Protein Test + pH Test) </a:t>
            </a:r>
            <a:endParaRPr lang="tr-TR" sz="1200" dirty="0" smtClean="0">
              <a:latin typeface="Trebuchet MS" pitchFamily="34" charset="0"/>
            </a:endParaRPr>
          </a:p>
          <a:p>
            <a:r>
              <a:rPr lang="en-US" sz="1200" dirty="0" smtClean="0">
                <a:latin typeface="Trebuchet MS" pitchFamily="34" charset="0"/>
              </a:rPr>
              <a:t>Field Forensics, Inc.: </a:t>
            </a:r>
            <a:r>
              <a:rPr lang="en-US" sz="1200" dirty="0" err="1" smtClean="0">
                <a:latin typeface="Trebuchet MS" pitchFamily="34" charset="0"/>
              </a:rPr>
              <a:t>TASKit</a:t>
            </a:r>
            <a:r>
              <a:rPr lang="en-US" sz="1200" dirty="0" smtClean="0">
                <a:latin typeface="Trebuchet MS" pitchFamily="34" charset="0"/>
              </a:rPr>
              <a:t> </a:t>
            </a:r>
            <a:r>
              <a:rPr lang="en-US" sz="1200" dirty="0" err="1" smtClean="0">
                <a:latin typeface="Trebuchet MS" pitchFamily="34" charset="0"/>
              </a:rPr>
              <a:t>BioScreener</a:t>
            </a:r>
            <a:r>
              <a:rPr lang="en-US" sz="1200" dirty="0" smtClean="0">
                <a:latin typeface="Trebuchet MS" pitchFamily="34" charset="0"/>
              </a:rPr>
              <a:t>™ (Protein Test + Starch Test) </a:t>
            </a:r>
            <a:endParaRPr lang="tr-TR" sz="1200" dirty="0" smtClean="0">
              <a:latin typeface="Trebuchet MS" pitchFamily="34" charset="0"/>
            </a:endParaRPr>
          </a:p>
          <a:p>
            <a:r>
              <a:rPr lang="en-US" sz="1200" dirty="0" err="1" smtClean="0">
                <a:latin typeface="Trebuchet MS" pitchFamily="34" charset="0"/>
              </a:rPr>
              <a:t>HazChem</a:t>
            </a:r>
            <a:r>
              <a:rPr lang="en-US" sz="1200" dirty="0" smtClean="0">
                <a:latin typeface="Trebuchet MS" pitchFamily="34" charset="0"/>
              </a:rPr>
              <a:t>®, LLC: Pro </a:t>
            </a:r>
            <a:r>
              <a:rPr lang="en-US" sz="1200" dirty="0" err="1" smtClean="0">
                <a:latin typeface="Trebuchet MS" pitchFamily="34" charset="0"/>
              </a:rPr>
              <a:t>HazClass</a:t>
            </a:r>
            <a:r>
              <a:rPr lang="en-US" sz="1200" dirty="0" smtClean="0">
                <a:latin typeface="Trebuchet MS" pitchFamily="34" charset="0"/>
              </a:rPr>
              <a:t>® Kit </a:t>
            </a:r>
            <a:r>
              <a:rPr lang="tr-TR" sz="1200" dirty="0" err="1" smtClean="0">
                <a:latin typeface="Trebuchet MS" pitchFamily="34" charset="0"/>
              </a:rPr>
              <a:t>HazTech</a:t>
            </a:r>
            <a:r>
              <a:rPr lang="tr-TR" sz="1200" dirty="0" smtClean="0">
                <a:latin typeface="Trebuchet MS" pitchFamily="34" charset="0"/>
              </a:rPr>
              <a:t> </a:t>
            </a:r>
            <a:r>
              <a:rPr lang="tr-TR" sz="1200" dirty="0" err="1" smtClean="0">
                <a:latin typeface="Trebuchet MS" pitchFamily="34" charset="0"/>
              </a:rPr>
              <a:t>Systems</a:t>
            </a:r>
            <a:r>
              <a:rPr lang="tr-TR" sz="1200" dirty="0" smtClean="0">
                <a:latin typeface="Trebuchet MS" pitchFamily="34" charset="0"/>
              </a:rPr>
              <a:t>, </a:t>
            </a:r>
            <a:r>
              <a:rPr lang="tr-TR" sz="1200" dirty="0" err="1" smtClean="0">
                <a:latin typeface="Trebuchet MS" pitchFamily="34" charset="0"/>
              </a:rPr>
              <a:t>Inc</a:t>
            </a:r>
            <a:r>
              <a:rPr lang="tr-TR" sz="1200" dirty="0" smtClean="0">
                <a:latin typeface="Trebuchet MS" pitchFamily="34" charset="0"/>
              </a:rPr>
              <a:t>.: KT7001 </a:t>
            </a:r>
            <a:r>
              <a:rPr lang="tr-TR" sz="1200" dirty="0" err="1" smtClean="0">
                <a:latin typeface="Trebuchet MS" pitchFamily="34" charset="0"/>
              </a:rPr>
              <a:t>HazCat</a:t>
            </a:r>
            <a:r>
              <a:rPr lang="tr-TR" sz="1200" dirty="0" smtClean="0">
                <a:latin typeface="Trebuchet MS" pitchFamily="34" charset="0"/>
              </a:rPr>
              <a:t>® WMD Kit </a:t>
            </a:r>
            <a:r>
              <a:rPr lang="tr-TR" sz="1200" dirty="0" err="1" smtClean="0">
                <a:latin typeface="Trebuchet MS" pitchFamily="34" charset="0"/>
              </a:rPr>
              <a:t>and</a:t>
            </a:r>
            <a:r>
              <a:rPr lang="tr-TR" sz="1200" dirty="0" smtClean="0">
                <a:latin typeface="Trebuchet MS" pitchFamily="34" charset="0"/>
              </a:rPr>
              <a:t> KT7003 </a:t>
            </a:r>
            <a:r>
              <a:rPr lang="tr-TR" sz="1200" dirty="0" err="1" smtClean="0">
                <a:latin typeface="Trebuchet MS" pitchFamily="34" charset="0"/>
              </a:rPr>
              <a:t>HazCat</a:t>
            </a:r>
            <a:r>
              <a:rPr lang="tr-TR" sz="1200" dirty="0" smtClean="0">
                <a:latin typeface="Trebuchet MS" pitchFamily="34" charset="0"/>
              </a:rPr>
              <a:t>® 2.0 Pro Kit (</a:t>
            </a:r>
            <a:r>
              <a:rPr lang="tr-TR" sz="1200" dirty="0" err="1" smtClean="0">
                <a:latin typeface="Trebuchet MS" pitchFamily="34" charset="0"/>
              </a:rPr>
              <a:t>ProteinTests</a:t>
            </a:r>
            <a:r>
              <a:rPr lang="tr-TR" sz="1200" dirty="0" smtClean="0">
                <a:latin typeface="Trebuchet MS" pitchFamily="34" charset="0"/>
              </a:rPr>
              <a:t> + </a:t>
            </a:r>
            <a:r>
              <a:rPr lang="tr-TR" sz="1200" dirty="0" err="1" smtClean="0">
                <a:latin typeface="Trebuchet MS" pitchFamily="34" charset="0"/>
              </a:rPr>
              <a:t>Various</a:t>
            </a:r>
            <a:r>
              <a:rPr lang="tr-TR" sz="1200" dirty="0" smtClean="0">
                <a:latin typeface="Trebuchet MS" pitchFamily="34" charset="0"/>
              </a:rPr>
              <a:t> </a:t>
            </a:r>
            <a:r>
              <a:rPr lang="tr-TR" sz="1200" dirty="0" err="1" smtClean="0">
                <a:latin typeface="Trebuchet MS" pitchFamily="34" charset="0"/>
              </a:rPr>
              <a:t>Assays</a:t>
            </a:r>
            <a:r>
              <a:rPr lang="tr-TR" sz="1200" dirty="0" smtClean="0">
                <a:latin typeface="Trebuchet MS" pitchFamily="34" charset="0"/>
              </a:rPr>
              <a:t>) </a:t>
            </a:r>
          </a:p>
          <a:p>
            <a:r>
              <a:rPr lang="tr-TR" sz="1200" dirty="0" err="1" smtClean="0">
                <a:latin typeface="Trebuchet MS" pitchFamily="34" charset="0"/>
              </a:rPr>
              <a:t>HazTech</a:t>
            </a:r>
            <a:r>
              <a:rPr lang="tr-TR" sz="1200" dirty="0" smtClean="0">
                <a:latin typeface="Trebuchet MS" pitchFamily="34" charset="0"/>
              </a:rPr>
              <a:t> </a:t>
            </a:r>
            <a:r>
              <a:rPr lang="tr-TR" sz="1200" dirty="0" err="1" smtClean="0">
                <a:latin typeface="Trebuchet MS" pitchFamily="34" charset="0"/>
              </a:rPr>
              <a:t>Systems</a:t>
            </a:r>
            <a:r>
              <a:rPr lang="tr-TR" sz="1200" dirty="0" smtClean="0">
                <a:latin typeface="Trebuchet MS" pitchFamily="34" charset="0"/>
              </a:rPr>
              <a:t>, </a:t>
            </a:r>
            <a:r>
              <a:rPr lang="tr-TR" sz="1200" dirty="0" err="1" smtClean="0">
                <a:latin typeface="Trebuchet MS" pitchFamily="34" charset="0"/>
              </a:rPr>
              <a:t>Inc</a:t>
            </a:r>
            <a:r>
              <a:rPr lang="tr-TR" sz="1200" dirty="0" smtClean="0">
                <a:latin typeface="Trebuchet MS" pitchFamily="34" charset="0"/>
              </a:rPr>
              <a:t>.: KT1030 </a:t>
            </a:r>
            <a:r>
              <a:rPr lang="tr-TR" sz="1200" dirty="0" err="1" smtClean="0">
                <a:latin typeface="Trebuchet MS" pitchFamily="34" charset="0"/>
              </a:rPr>
              <a:t>HazCat</a:t>
            </a:r>
            <a:r>
              <a:rPr lang="tr-TR" sz="1200" dirty="0" smtClean="0">
                <a:latin typeface="Trebuchet MS" pitchFamily="34" charset="0"/>
              </a:rPr>
              <a:t>® </a:t>
            </a:r>
            <a:r>
              <a:rPr lang="tr-TR" sz="1200" dirty="0" err="1" smtClean="0">
                <a:latin typeface="Trebuchet MS" pitchFamily="34" charset="0"/>
              </a:rPr>
              <a:t>Anthrax</a:t>
            </a:r>
            <a:r>
              <a:rPr lang="tr-TR" sz="1200" dirty="0" smtClean="0">
                <a:latin typeface="Trebuchet MS" pitchFamily="34" charset="0"/>
              </a:rPr>
              <a:t> </a:t>
            </a:r>
            <a:r>
              <a:rPr lang="tr-TR" sz="1200" dirty="0" err="1" smtClean="0">
                <a:latin typeface="Trebuchet MS" pitchFamily="34" charset="0"/>
              </a:rPr>
              <a:t>Screening</a:t>
            </a:r>
            <a:r>
              <a:rPr lang="tr-TR" sz="1200" dirty="0" smtClean="0">
                <a:latin typeface="Trebuchet MS" pitchFamily="34" charset="0"/>
              </a:rPr>
              <a:t> Kit </a:t>
            </a:r>
          </a:p>
          <a:p>
            <a:r>
              <a:rPr lang="en-US" sz="1200" dirty="0" err="1" smtClean="0">
                <a:latin typeface="Trebuchet MS" pitchFamily="34" charset="0"/>
              </a:rPr>
              <a:t>Macherey</a:t>
            </a:r>
            <a:r>
              <a:rPr lang="en-US" sz="1200" dirty="0" smtClean="0">
                <a:latin typeface="Trebuchet MS" pitchFamily="34" charset="0"/>
              </a:rPr>
              <a:t>-Nagel, Inc.: INDIPRO (Protein Test)</a:t>
            </a:r>
            <a:r>
              <a:rPr lang="tr-TR" sz="1200" dirty="0" smtClean="0">
                <a:latin typeface="Trebuchet MS" pitchFamily="34" charset="0"/>
              </a:rPr>
              <a:t>/ </a:t>
            </a:r>
            <a:r>
              <a:rPr lang="en-US" sz="1200" dirty="0" smtClean="0">
                <a:latin typeface="Trebuchet MS" pitchFamily="34" charset="0"/>
              </a:rPr>
              <a:t>3M™: Clean-Trace™ Surface ATP (ATP Test) </a:t>
            </a:r>
            <a:endParaRPr lang="tr-TR" sz="1200" dirty="0" smtClean="0">
              <a:latin typeface="Trebuchet MS" pitchFamily="34" charset="0"/>
            </a:endParaRPr>
          </a:p>
          <a:p>
            <a:r>
              <a:rPr lang="en-US" sz="1200" dirty="0" smtClean="0">
                <a:latin typeface="Trebuchet MS" pitchFamily="34" charset="0"/>
              </a:rPr>
              <a:t>Industrial Hygiene Consulting, Corporation: Bio-Reveal™ (ATP Test) </a:t>
            </a:r>
            <a:endParaRPr lang="tr-TR" sz="1200" dirty="0" smtClean="0">
              <a:latin typeface="Trebuchet MS" pitchFamily="34" charset="0"/>
            </a:endParaRPr>
          </a:p>
          <a:p>
            <a:r>
              <a:rPr lang="en-US" sz="1200" dirty="0" smtClean="0">
                <a:latin typeface="Trebuchet MS" pitchFamily="34" charset="0"/>
              </a:rPr>
              <a:t>New Horizons Diagnostics, Inc.: PROFILE® 1 (ATP Test) </a:t>
            </a:r>
            <a:endParaRPr lang="tr-TR" sz="1200" dirty="0" smtClean="0">
              <a:latin typeface="Trebuchet MS" pitchFamily="34" charset="0"/>
            </a:endParaRPr>
          </a:p>
          <a:p>
            <a:r>
              <a:rPr lang="en-US" sz="1200" dirty="0" err="1" smtClean="0">
                <a:latin typeface="Trebuchet MS" pitchFamily="34" charset="0"/>
              </a:rPr>
              <a:t>GenPrime</a:t>
            </a:r>
            <a:r>
              <a:rPr lang="en-US" sz="1200" dirty="0" smtClean="0">
                <a:latin typeface="Trebuchet MS" pitchFamily="34" charset="0"/>
              </a:rPr>
              <a:t>, Inc.: Prime Alert® Microbe Screen (DNA Test) </a:t>
            </a:r>
            <a:endParaRPr lang="tr-TR" sz="1200" dirty="0" smtClean="0">
              <a:latin typeface="Trebuchet MS" pitchFamily="34" charset="0"/>
            </a:endParaRPr>
          </a:p>
          <a:p>
            <a:r>
              <a:rPr lang="en-US" sz="1200" dirty="0" smtClean="0">
                <a:latin typeface="Trebuchet MS" pitchFamily="34" charset="0"/>
              </a:rPr>
              <a:t>Smiths Detection: </a:t>
            </a:r>
            <a:r>
              <a:rPr lang="en-US" sz="1200" dirty="0" err="1" smtClean="0">
                <a:latin typeface="Trebuchet MS" pitchFamily="34" charset="0"/>
              </a:rPr>
              <a:t>HazMatID</a:t>
            </a:r>
            <a:r>
              <a:rPr lang="en-US" sz="1200" dirty="0" smtClean="0">
                <a:latin typeface="Trebuchet MS" pitchFamily="34" charset="0"/>
              </a:rPr>
              <a:t>™ 360 (FTIR)</a:t>
            </a:r>
            <a:r>
              <a:rPr lang="tr-TR" sz="1200" dirty="0" smtClean="0">
                <a:latin typeface="Trebuchet MS" pitchFamily="34" charset="0"/>
              </a:rPr>
              <a:t>/</a:t>
            </a:r>
            <a:r>
              <a:rPr lang="tr-TR" sz="1200" dirty="0" err="1" smtClean="0">
                <a:latin typeface="Trebuchet MS" pitchFamily="34" charset="0"/>
              </a:rPr>
              <a:t>Smiths</a:t>
            </a:r>
            <a:r>
              <a:rPr lang="tr-TR" sz="1200" dirty="0" smtClean="0">
                <a:latin typeface="Trebuchet MS" pitchFamily="34" charset="0"/>
              </a:rPr>
              <a:t> </a:t>
            </a:r>
            <a:r>
              <a:rPr lang="tr-TR" sz="1200" dirty="0" err="1" smtClean="0">
                <a:latin typeface="Trebuchet MS" pitchFamily="34" charset="0"/>
              </a:rPr>
              <a:t>Detection</a:t>
            </a:r>
            <a:r>
              <a:rPr lang="tr-TR" sz="1200" dirty="0" smtClean="0">
                <a:latin typeface="Trebuchet MS" pitchFamily="34" charset="0"/>
              </a:rPr>
              <a:t>: </a:t>
            </a:r>
            <a:r>
              <a:rPr lang="tr-TR" sz="1200" dirty="0" err="1" smtClean="0">
                <a:latin typeface="Trebuchet MS" pitchFamily="34" charset="0"/>
              </a:rPr>
              <a:t>HazMatID</a:t>
            </a:r>
            <a:r>
              <a:rPr lang="tr-TR" sz="1200" dirty="0" smtClean="0">
                <a:latin typeface="Trebuchet MS" pitchFamily="34" charset="0"/>
              </a:rPr>
              <a:t>™ Elite (FTIR)/ </a:t>
            </a:r>
            <a:r>
              <a:rPr lang="tr-TR" sz="1200" dirty="0" err="1" smtClean="0">
                <a:latin typeface="Trebuchet MS" pitchFamily="34" charset="0"/>
              </a:rPr>
              <a:t>Smiths</a:t>
            </a:r>
            <a:r>
              <a:rPr lang="tr-TR" sz="1200" dirty="0" smtClean="0">
                <a:latin typeface="Trebuchet MS" pitchFamily="34" charset="0"/>
              </a:rPr>
              <a:t> </a:t>
            </a:r>
            <a:r>
              <a:rPr lang="tr-TR" sz="1200" dirty="0" err="1" smtClean="0">
                <a:latin typeface="Trebuchet MS" pitchFamily="34" charset="0"/>
              </a:rPr>
              <a:t>Detection</a:t>
            </a:r>
            <a:r>
              <a:rPr lang="tr-TR" sz="1200" dirty="0" smtClean="0">
                <a:latin typeface="Trebuchet MS" pitchFamily="34" charset="0"/>
              </a:rPr>
              <a:t>: </a:t>
            </a:r>
            <a:r>
              <a:rPr lang="tr-TR" sz="1200" dirty="0" err="1" smtClean="0">
                <a:latin typeface="Trebuchet MS" pitchFamily="34" charset="0"/>
              </a:rPr>
              <a:t>HazMatIDTM</a:t>
            </a:r>
            <a:r>
              <a:rPr lang="tr-TR" sz="1200" dirty="0" smtClean="0">
                <a:latin typeface="Trebuchet MS" pitchFamily="34" charset="0"/>
              </a:rPr>
              <a:t> </a:t>
            </a:r>
            <a:r>
              <a:rPr lang="tr-TR" sz="1200" dirty="0" err="1" smtClean="0">
                <a:latin typeface="Trebuchet MS" pitchFamily="34" charset="0"/>
              </a:rPr>
              <a:t>Ranger</a:t>
            </a:r>
            <a:r>
              <a:rPr lang="tr-TR" sz="1200" dirty="0" smtClean="0">
                <a:latin typeface="Trebuchet MS" pitchFamily="34" charset="0"/>
              </a:rPr>
              <a:t> (FTIR)/ </a:t>
            </a:r>
            <a:r>
              <a:rPr lang="en-US" sz="1200" dirty="0" err="1" smtClean="0">
                <a:latin typeface="Trebuchet MS" pitchFamily="34" charset="0"/>
              </a:rPr>
              <a:t>Thermo</a:t>
            </a:r>
            <a:r>
              <a:rPr lang="en-US" sz="1200" dirty="0" smtClean="0">
                <a:latin typeface="Trebuchet MS" pitchFamily="34" charset="0"/>
              </a:rPr>
              <a:t> Scientific: </a:t>
            </a:r>
            <a:r>
              <a:rPr lang="en-US" sz="1200" dirty="0" err="1" smtClean="0">
                <a:latin typeface="Trebuchet MS" pitchFamily="34" charset="0"/>
              </a:rPr>
              <a:t>TruDefender</a:t>
            </a:r>
            <a:r>
              <a:rPr lang="en-US" sz="1200" dirty="0" smtClean="0">
                <a:latin typeface="Trebuchet MS" pitchFamily="34" charset="0"/>
              </a:rPr>
              <a:t>® FT and </a:t>
            </a:r>
            <a:r>
              <a:rPr lang="en-US" sz="1200" dirty="0" err="1" smtClean="0">
                <a:latin typeface="Trebuchet MS" pitchFamily="34" charset="0"/>
              </a:rPr>
              <a:t>FTi</a:t>
            </a:r>
            <a:r>
              <a:rPr lang="en-US" sz="1200" dirty="0" smtClean="0">
                <a:latin typeface="Trebuchet MS" pitchFamily="34" charset="0"/>
              </a:rPr>
              <a:t> (FTIR) </a:t>
            </a:r>
            <a:endParaRPr lang="tr-TR" sz="1200" dirty="0" smtClean="0">
              <a:latin typeface="Trebuchet MS" pitchFamily="34" charset="0"/>
            </a:endParaRPr>
          </a:p>
          <a:p>
            <a:r>
              <a:rPr lang="en-US" b="1" u="sng" dirty="0">
                <a:latin typeface="Trebuchet MS" pitchFamily="34" charset="0"/>
              </a:rPr>
              <a:t>Immunoassays and Miscellaneous Technologies</a:t>
            </a:r>
          </a:p>
          <a:p>
            <a:r>
              <a:rPr lang="nl-NL" dirty="0"/>
              <a:t>AdVnt Biotechnologies, LLC: BADD™</a:t>
            </a:r>
            <a:r>
              <a:rPr lang="tr-TR" dirty="0"/>
              <a:t>/ </a:t>
            </a:r>
            <a:r>
              <a:rPr lang="tr-TR" dirty="0" err="1"/>
              <a:t>AdVnt</a:t>
            </a:r>
            <a:r>
              <a:rPr lang="tr-TR" dirty="0"/>
              <a:t> </a:t>
            </a:r>
            <a:r>
              <a:rPr lang="tr-TR" dirty="0" err="1"/>
              <a:t>Biotechnologies</a:t>
            </a:r>
            <a:r>
              <a:rPr lang="tr-TR" dirty="0"/>
              <a:t>, LLC: Pro </a:t>
            </a:r>
            <a:r>
              <a:rPr lang="tr-TR" dirty="0" err="1"/>
              <a:t>Strips</a:t>
            </a:r>
            <a:r>
              <a:rPr lang="tr-TR" dirty="0"/>
              <a:t>™ </a:t>
            </a:r>
          </a:p>
          <a:p>
            <a:r>
              <a:rPr lang="tr-TR" dirty="0" err="1"/>
              <a:t>Alexeter</a:t>
            </a:r>
            <a:r>
              <a:rPr lang="tr-TR" dirty="0"/>
              <a:t> Technologies, LLC: </a:t>
            </a:r>
            <a:r>
              <a:rPr lang="tr-TR" dirty="0" err="1"/>
              <a:t>BioDetect</a:t>
            </a:r>
            <a:r>
              <a:rPr lang="tr-TR" dirty="0"/>
              <a:t>™ / </a:t>
            </a:r>
            <a:r>
              <a:rPr lang="fr-FR" dirty="0" err="1"/>
              <a:t>Alexeter</a:t>
            </a:r>
            <a:r>
              <a:rPr lang="fr-FR" dirty="0"/>
              <a:t> Technologies, LLC: RAID™ </a:t>
            </a:r>
            <a:endParaRPr lang="tr-TR" dirty="0"/>
          </a:p>
          <a:p>
            <a:r>
              <a:rPr lang="tr-TR" dirty="0"/>
              <a:t>ANP Technologies®, </a:t>
            </a:r>
            <a:r>
              <a:rPr lang="tr-TR" dirty="0" err="1"/>
              <a:t>Inc</a:t>
            </a:r>
            <a:r>
              <a:rPr lang="tr-TR" dirty="0"/>
              <a:t>.: NIDS</a:t>
            </a:r>
            <a:r>
              <a:rPr lang="tr-TR" dirty="0" smtClean="0"/>
              <a:t>® / BBI </a:t>
            </a:r>
            <a:r>
              <a:rPr lang="tr-TR" dirty="0" err="1"/>
              <a:t>Detection</a:t>
            </a:r>
            <a:r>
              <a:rPr lang="tr-TR" dirty="0"/>
              <a:t>, LLC: IMASS™ </a:t>
            </a:r>
          </a:p>
          <a:p>
            <a:r>
              <a:rPr lang="tr-TR" dirty="0" err="1"/>
              <a:t>Bruker</a:t>
            </a:r>
            <a:r>
              <a:rPr lang="tr-TR" dirty="0"/>
              <a:t> </a:t>
            </a:r>
            <a:r>
              <a:rPr lang="tr-TR" dirty="0" err="1"/>
              <a:t>Daltronics</a:t>
            </a:r>
            <a:r>
              <a:rPr lang="tr-TR" dirty="0"/>
              <a:t>: </a:t>
            </a:r>
            <a:r>
              <a:rPr lang="tr-TR" dirty="0" err="1"/>
              <a:t>Portable</a:t>
            </a:r>
            <a:r>
              <a:rPr lang="tr-TR" dirty="0"/>
              <a:t> </a:t>
            </a:r>
            <a:r>
              <a:rPr lang="tr-TR" dirty="0" err="1"/>
              <a:t>Toxin</a:t>
            </a:r>
            <a:r>
              <a:rPr lang="tr-TR" dirty="0"/>
              <a:t> </a:t>
            </a:r>
            <a:r>
              <a:rPr lang="tr-TR" dirty="0" err="1"/>
              <a:t>Detector</a:t>
            </a:r>
            <a:r>
              <a:rPr lang="tr-TR" dirty="0"/>
              <a:t> (</a:t>
            </a:r>
            <a:r>
              <a:rPr lang="tr-TR" dirty="0" err="1"/>
              <a:t>pTD</a:t>
            </a:r>
            <a:r>
              <a:rPr lang="tr-TR" dirty="0"/>
              <a:t>) </a:t>
            </a:r>
            <a:r>
              <a:rPr lang="tr-TR" dirty="0" smtClean="0"/>
              <a:t> / </a:t>
            </a:r>
            <a:r>
              <a:rPr lang="tr-TR" dirty="0" err="1" smtClean="0"/>
              <a:t>Environics</a:t>
            </a:r>
            <a:r>
              <a:rPr lang="tr-TR" dirty="0"/>
              <a:t>, </a:t>
            </a:r>
            <a:r>
              <a:rPr lang="tr-TR" dirty="0" err="1"/>
              <a:t>Inc</a:t>
            </a:r>
            <a:r>
              <a:rPr lang="tr-TR" dirty="0"/>
              <a:t>.: ENVI </a:t>
            </a:r>
            <a:r>
              <a:rPr lang="tr-TR" dirty="0" err="1"/>
              <a:t>Assay</a:t>
            </a:r>
            <a:r>
              <a:rPr lang="tr-TR" dirty="0"/>
              <a:t> </a:t>
            </a:r>
            <a:r>
              <a:rPr lang="tr-TR" dirty="0" err="1"/>
              <a:t>System</a:t>
            </a:r>
            <a:r>
              <a:rPr lang="tr-TR" dirty="0"/>
              <a:t> Gold </a:t>
            </a:r>
          </a:p>
          <a:p>
            <a:r>
              <a:rPr lang="en-US" dirty="0" err="1"/>
              <a:t>GenPrime</a:t>
            </a:r>
            <a:r>
              <a:rPr lang="en-US" dirty="0"/>
              <a:t>, Inc.: Toxin Screen </a:t>
            </a:r>
            <a:r>
              <a:rPr lang="tr-TR" dirty="0" smtClean="0"/>
              <a:t>/ </a:t>
            </a:r>
            <a:r>
              <a:rPr lang="tr-TR" dirty="0" err="1" smtClean="0"/>
              <a:t>Menon</a:t>
            </a:r>
            <a:r>
              <a:rPr lang="tr-TR" dirty="0" smtClean="0"/>
              <a:t> </a:t>
            </a:r>
            <a:r>
              <a:rPr lang="tr-TR" dirty="0" err="1"/>
              <a:t>Biosensors</a:t>
            </a:r>
            <a:r>
              <a:rPr lang="tr-TR" dirty="0"/>
              <a:t>, </a:t>
            </a:r>
            <a:r>
              <a:rPr lang="tr-TR" dirty="0" err="1"/>
              <a:t>Inc</a:t>
            </a:r>
            <a:r>
              <a:rPr lang="tr-TR" dirty="0"/>
              <a:t>.: MENTOR-100 </a:t>
            </a:r>
            <a:r>
              <a:rPr lang="tr-TR" dirty="0" err="1"/>
              <a:t>Biodetector</a:t>
            </a:r>
            <a:r>
              <a:rPr lang="tr-TR" dirty="0"/>
              <a:t> </a:t>
            </a:r>
          </a:p>
          <a:p>
            <a:r>
              <a:rPr lang="en-US" dirty="0"/>
              <a:t>Menon Biosensors, Inc.: Lab-in-the-Box MENTOR </a:t>
            </a:r>
            <a:r>
              <a:rPr lang="en-US" dirty="0" err="1" smtClean="0"/>
              <a:t>Biodetectors</a:t>
            </a:r>
            <a:r>
              <a:rPr lang="tr-TR" dirty="0" smtClean="0"/>
              <a:t> / </a:t>
            </a:r>
            <a:r>
              <a:rPr lang="pt-BR" dirty="0" smtClean="0"/>
              <a:t>Meso </a:t>
            </a:r>
            <a:r>
              <a:rPr lang="pt-BR" dirty="0"/>
              <a:t>Scale Defense™: PR2 1800 </a:t>
            </a:r>
            <a:endParaRPr lang="tr-TR" dirty="0"/>
          </a:p>
          <a:p>
            <a:r>
              <a:rPr lang="tr-TR" dirty="0"/>
              <a:t>NBC-SYS: KDTB® Gold </a:t>
            </a:r>
            <a:r>
              <a:rPr lang="tr-TR" dirty="0" smtClean="0"/>
              <a:t>/ </a:t>
            </a:r>
            <a:r>
              <a:rPr lang="en-US" dirty="0" smtClean="0"/>
              <a:t>New </a:t>
            </a:r>
            <a:r>
              <a:rPr lang="en-US" dirty="0"/>
              <a:t>Horizons Diagnostics, Inc.: Smart™- II </a:t>
            </a:r>
            <a:endParaRPr lang="tr-TR" dirty="0"/>
          </a:p>
          <a:p>
            <a:r>
              <a:rPr lang="en-US" dirty="0" err="1"/>
              <a:t>PathSensors</a:t>
            </a:r>
            <a:r>
              <a:rPr lang="en-US" dirty="0"/>
              <a:t>, Inc.: CANARY® Zephyr </a:t>
            </a:r>
            <a:r>
              <a:rPr lang="tr-TR" dirty="0" smtClean="0"/>
              <a:t>/ </a:t>
            </a:r>
            <a:r>
              <a:rPr lang="en-US" dirty="0" smtClean="0"/>
              <a:t>Research </a:t>
            </a:r>
            <a:r>
              <a:rPr lang="en-US" dirty="0"/>
              <a:t>International, Inc.: RAPTOR</a:t>
            </a:r>
            <a:r>
              <a:rPr lang="en-US" dirty="0" smtClean="0"/>
              <a:t>™</a:t>
            </a:r>
            <a:r>
              <a:rPr lang="tr-TR" dirty="0" smtClean="0"/>
              <a:t> / </a:t>
            </a:r>
            <a:r>
              <a:rPr lang="tr-TR" dirty="0" err="1" smtClean="0"/>
              <a:t>Response</a:t>
            </a:r>
            <a:r>
              <a:rPr lang="tr-TR" dirty="0" smtClean="0"/>
              <a:t> </a:t>
            </a:r>
            <a:r>
              <a:rPr lang="tr-TR" dirty="0" err="1"/>
              <a:t>Biomedical</a:t>
            </a:r>
            <a:r>
              <a:rPr lang="tr-TR" dirty="0"/>
              <a:t> </a:t>
            </a:r>
            <a:r>
              <a:rPr lang="tr-TR" dirty="0" err="1"/>
              <a:t>Corp</a:t>
            </a:r>
            <a:r>
              <a:rPr lang="tr-TR" dirty="0"/>
              <a:t>.: RAMP® </a:t>
            </a:r>
          </a:p>
          <a:p>
            <a:r>
              <a:rPr lang="en-US" dirty="0" err="1"/>
              <a:t>Tetracore</a:t>
            </a:r>
            <a:r>
              <a:rPr lang="en-US" dirty="0"/>
              <a:t>, Inc.: </a:t>
            </a:r>
            <a:r>
              <a:rPr lang="en-US" dirty="0" err="1"/>
              <a:t>BioThreat</a:t>
            </a:r>
            <a:r>
              <a:rPr lang="en-US" dirty="0"/>
              <a:t> Alert® Reader MX </a:t>
            </a:r>
            <a:r>
              <a:rPr lang="tr-TR" dirty="0" smtClean="0"/>
              <a:t> TIRF </a:t>
            </a:r>
            <a:r>
              <a:rPr lang="tr-TR" dirty="0" err="1"/>
              <a:t>Labs</a:t>
            </a:r>
            <a:r>
              <a:rPr lang="tr-TR" dirty="0"/>
              <a:t>: </a:t>
            </a:r>
            <a:r>
              <a:rPr lang="tr-TR" dirty="0" err="1"/>
              <a:t>iTIRF</a:t>
            </a:r>
            <a:r>
              <a:rPr lang="tr-TR" dirty="0"/>
              <a:t>/ </a:t>
            </a:r>
            <a:r>
              <a:rPr lang="en-US" dirty="0"/>
              <a:t>TIRF Labs: TIRF </a:t>
            </a:r>
            <a:r>
              <a:rPr lang="en-US" dirty="0" smtClean="0"/>
              <a:t>Sense</a:t>
            </a:r>
            <a:endParaRPr lang="tr-TR" sz="1200" dirty="0" smtClean="0">
              <a:latin typeface="Trebuchet MS" pitchFamily="34" charset="0"/>
            </a:endParaRPr>
          </a:p>
          <a:p>
            <a:r>
              <a:rPr lang="tr-TR" sz="1200" b="1" u="sng" dirty="0" smtClean="0">
                <a:latin typeface="Trebuchet MS" pitchFamily="34" charset="0"/>
              </a:rPr>
              <a:t>PCR-</a:t>
            </a:r>
            <a:r>
              <a:rPr lang="tr-TR" sz="1200" b="1" u="sng" dirty="0" err="1" smtClean="0">
                <a:latin typeface="Trebuchet MS" pitchFamily="34" charset="0"/>
              </a:rPr>
              <a:t>Based</a:t>
            </a:r>
            <a:r>
              <a:rPr lang="tr-TR" sz="1200" b="1" u="sng" dirty="0" smtClean="0">
                <a:latin typeface="Trebuchet MS" pitchFamily="34" charset="0"/>
              </a:rPr>
              <a:t> </a:t>
            </a:r>
            <a:r>
              <a:rPr lang="tr-TR" sz="1200" b="1" u="sng" dirty="0" err="1" smtClean="0">
                <a:latin typeface="Trebuchet MS" pitchFamily="34" charset="0"/>
              </a:rPr>
              <a:t>Detection</a:t>
            </a:r>
            <a:r>
              <a:rPr lang="tr-TR" sz="1200" b="1" u="sng" dirty="0" smtClean="0">
                <a:latin typeface="Trebuchet MS" pitchFamily="34" charset="0"/>
              </a:rPr>
              <a:t> </a:t>
            </a:r>
            <a:r>
              <a:rPr lang="tr-TR" sz="1200" b="1" u="sng" dirty="0" err="1" smtClean="0">
                <a:latin typeface="Trebuchet MS" pitchFamily="34" charset="0"/>
              </a:rPr>
              <a:t>Systems</a:t>
            </a:r>
            <a:endParaRPr lang="tr-TR" sz="1200" b="1" u="sng" dirty="0" smtClean="0">
              <a:latin typeface="Trebuchet MS" pitchFamily="34" charset="0"/>
            </a:endParaRPr>
          </a:p>
          <a:p>
            <a:pPr marL="171450" indent="-171450">
              <a:buFont typeface="Wingdings" panose="05000000000000000000" pitchFamily="2" charset="2"/>
              <a:buChar char="§"/>
            </a:pPr>
            <a:r>
              <a:rPr lang="tr-TR" sz="1200" dirty="0" smtClean="0">
                <a:latin typeface="Trebuchet MS" pitchFamily="34" charset="0"/>
              </a:rPr>
              <a:t> </a:t>
            </a:r>
            <a:r>
              <a:rPr lang="tr-TR" sz="1200" dirty="0" err="1" smtClean="0">
                <a:latin typeface="Trebuchet MS" pitchFamily="34" charset="0"/>
              </a:rPr>
              <a:t>BioFire</a:t>
            </a:r>
            <a:r>
              <a:rPr lang="tr-TR" sz="1200" dirty="0" smtClean="0">
                <a:latin typeface="Trebuchet MS" pitchFamily="34" charset="0"/>
              </a:rPr>
              <a:t> </a:t>
            </a:r>
            <a:r>
              <a:rPr lang="tr-TR" sz="1200" dirty="0" err="1" smtClean="0">
                <a:latin typeface="Trebuchet MS" pitchFamily="34" charset="0"/>
              </a:rPr>
              <a:t>Defense</a:t>
            </a:r>
            <a:r>
              <a:rPr lang="tr-TR" sz="1200" dirty="0" smtClean="0">
                <a:latin typeface="Trebuchet MS" pitchFamily="34" charset="0"/>
              </a:rPr>
              <a:t>, LLC: </a:t>
            </a:r>
            <a:r>
              <a:rPr lang="tr-TR" sz="1200" dirty="0" err="1" smtClean="0">
                <a:latin typeface="Trebuchet MS" pitchFamily="34" charset="0"/>
              </a:rPr>
              <a:t>FilmArray</a:t>
            </a:r>
            <a:r>
              <a:rPr lang="tr-TR" sz="1200" dirty="0" smtClean="0">
                <a:latin typeface="Trebuchet MS" pitchFamily="34" charset="0"/>
              </a:rPr>
              <a:t>® /</a:t>
            </a:r>
            <a:r>
              <a:rPr lang="tr-TR" sz="1200" dirty="0" err="1" smtClean="0">
                <a:latin typeface="Trebuchet MS" pitchFamily="34" charset="0"/>
              </a:rPr>
              <a:t>BioFire</a:t>
            </a:r>
            <a:r>
              <a:rPr lang="tr-TR" sz="1200" dirty="0" smtClean="0">
                <a:latin typeface="Trebuchet MS" pitchFamily="34" charset="0"/>
              </a:rPr>
              <a:t> </a:t>
            </a:r>
            <a:r>
              <a:rPr lang="tr-TR" sz="1200" dirty="0" err="1" smtClean="0">
                <a:latin typeface="Trebuchet MS" pitchFamily="34" charset="0"/>
              </a:rPr>
              <a:t>Defense</a:t>
            </a:r>
            <a:r>
              <a:rPr lang="tr-TR" sz="1200" dirty="0" smtClean="0">
                <a:latin typeface="Trebuchet MS" pitchFamily="34" charset="0"/>
              </a:rPr>
              <a:t>, LLC: RAZOR® EX </a:t>
            </a:r>
          </a:p>
          <a:p>
            <a:pPr marL="171450" indent="-171450">
              <a:buFont typeface="Wingdings" panose="05000000000000000000" pitchFamily="2" charset="2"/>
              <a:buChar char="§"/>
            </a:pPr>
            <a:r>
              <a:rPr lang="tr-TR" sz="1200" dirty="0" err="1" smtClean="0">
                <a:latin typeface="Trebuchet MS" pitchFamily="34" charset="0"/>
              </a:rPr>
              <a:t>Biomeme</a:t>
            </a:r>
            <a:r>
              <a:rPr lang="tr-TR" sz="1200" dirty="0" smtClean="0">
                <a:latin typeface="Trebuchet MS" pitchFamily="34" charset="0"/>
              </a:rPr>
              <a:t>: one3™ / </a:t>
            </a:r>
            <a:r>
              <a:rPr lang="tr-TR" sz="1200" dirty="0" err="1" smtClean="0">
                <a:latin typeface="Trebuchet MS" pitchFamily="34" charset="0"/>
              </a:rPr>
              <a:t>GeneReach</a:t>
            </a:r>
            <a:r>
              <a:rPr lang="tr-TR" sz="1200" dirty="0" smtClean="0">
                <a:latin typeface="Trebuchet MS" pitchFamily="34" charset="0"/>
              </a:rPr>
              <a:t> USA: POCKIT™ </a:t>
            </a:r>
            <a:r>
              <a:rPr lang="tr-TR" sz="1200" dirty="0" err="1" smtClean="0">
                <a:latin typeface="Trebuchet MS" pitchFamily="34" charset="0"/>
              </a:rPr>
              <a:t>Nucleic</a:t>
            </a:r>
            <a:r>
              <a:rPr lang="tr-TR" sz="1200" dirty="0" smtClean="0">
                <a:latin typeface="Trebuchet MS" pitchFamily="34" charset="0"/>
              </a:rPr>
              <a:t> </a:t>
            </a:r>
            <a:r>
              <a:rPr lang="tr-TR" sz="1200" dirty="0" err="1" smtClean="0">
                <a:latin typeface="Trebuchet MS" pitchFamily="34" charset="0"/>
              </a:rPr>
              <a:t>Acid</a:t>
            </a:r>
            <a:r>
              <a:rPr lang="tr-TR" sz="1200" dirty="0" smtClean="0">
                <a:latin typeface="Trebuchet MS" pitchFamily="34" charset="0"/>
              </a:rPr>
              <a:t> Analyzer ve POCKIT™ Micro </a:t>
            </a:r>
            <a:r>
              <a:rPr lang="tr-TR" sz="1200" dirty="0" err="1" smtClean="0">
                <a:latin typeface="Trebuchet MS" pitchFamily="34" charset="0"/>
              </a:rPr>
              <a:t>Nucleic</a:t>
            </a:r>
            <a:r>
              <a:rPr lang="tr-TR" sz="1200" dirty="0" smtClean="0">
                <a:latin typeface="Trebuchet MS" pitchFamily="34" charset="0"/>
              </a:rPr>
              <a:t> </a:t>
            </a:r>
            <a:r>
              <a:rPr lang="tr-TR" sz="1200" dirty="0" err="1" smtClean="0">
                <a:latin typeface="Trebuchet MS" pitchFamily="34" charset="0"/>
              </a:rPr>
              <a:t>Acid</a:t>
            </a:r>
            <a:r>
              <a:rPr lang="tr-TR" sz="1200" dirty="0" smtClean="0">
                <a:latin typeface="Trebuchet MS" pitchFamily="34" charset="0"/>
              </a:rPr>
              <a:t> Analyzer /</a:t>
            </a:r>
            <a:r>
              <a:rPr lang="fr-FR" sz="1200" dirty="0" err="1" smtClean="0">
                <a:latin typeface="Trebuchet MS" pitchFamily="34" charset="0"/>
              </a:rPr>
              <a:t>Tetracore</a:t>
            </a:r>
            <a:r>
              <a:rPr lang="fr-FR" sz="1200" dirty="0" smtClean="0">
                <a:latin typeface="Trebuchet MS" pitchFamily="34" charset="0"/>
              </a:rPr>
              <a:t>, Inc.: T-COR 8™</a:t>
            </a:r>
            <a:endParaRPr lang="tr-TR" sz="1200" dirty="0" smtClean="0">
              <a:latin typeface="Trebuchet MS" pitchFamily="34" charset="0"/>
            </a:endParaRPr>
          </a:p>
          <a:p>
            <a:endParaRPr lang="tr-TR" sz="1200" dirty="0" smtClean="0">
              <a:latin typeface="Trebuchet MS" pitchFamily="34" charset="0"/>
            </a:endParaRPr>
          </a:p>
          <a:p>
            <a:endParaRPr lang="tr-TR" dirty="0"/>
          </a:p>
        </p:txBody>
      </p:sp>
      <p:sp>
        <p:nvSpPr>
          <p:cNvPr id="4" name="Slayt Numarası Yer Tutucusu 3"/>
          <p:cNvSpPr>
            <a:spLocks noGrp="1"/>
          </p:cNvSpPr>
          <p:nvPr>
            <p:ph type="sldNum" sz="quarter" idx="10"/>
          </p:nvPr>
        </p:nvSpPr>
        <p:spPr/>
        <p:txBody>
          <a:bodyPr/>
          <a:lstStyle/>
          <a:p>
            <a:fld id="{18EA9B18-9B05-AD4B-B2EB-2437C18393EB}" type="slidenum">
              <a:rPr lang="tr-TR" smtClean="0"/>
              <a:t>8</a:t>
            </a:fld>
            <a:endParaRPr lang="tr-TR"/>
          </a:p>
        </p:txBody>
      </p:sp>
    </p:spTree>
    <p:extLst>
      <p:ext uri="{BB962C8B-B14F-4D97-AF65-F5344CB8AC3E}">
        <p14:creationId xmlns:p14="http://schemas.microsoft.com/office/powerpoint/2010/main" val="973417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11BC964-5934-CD49-8AE5-D7956F55C857}" type="slidenum">
              <a:rPr lang="en-US" smtClean="0"/>
              <a:pPr/>
              <a:t>9</a:t>
            </a:fld>
            <a:endParaRPr lang="en-US"/>
          </a:p>
        </p:txBody>
      </p:sp>
    </p:spTree>
    <p:extLst>
      <p:ext uri="{BB962C8B-B14F-4D97-AF65-F5344CB8AC3E}">
        <p14:creationId xmlns:p14="http://schemas.microsoft.com/office/powerpoint/2010/main" val="2065238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B0221C6-8D91-4FFA-827B-952016D9A289}" type="slidenum">
              <a:rPr lang="tr-TR" sz="1200">
                <a:latin typeface="Arial" pitchFamily="34" charset="0"/>
              </a:rPr>
              <a:pPr/>
              <a:t>10</a:t>
            </a:fld>
            <a:endParaRPr lang="tr-TR" sz="1200">
              <a:latin typeface="Arial" pitchFamily="34"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algn="just" eaLnBrk="1" hangingPunct="1">
              <a:lnSpc>
                <a:spcPct val="140000"/>
              </a:lnSpc>
            </a:pPr>
            <a:r>
              <a:rPr lang="tr-TR" smtClean="0">
                <a:latin typeface="Arial" pitchFamily="34" charset="0"/>
              </a:rPr>
              <a:t>Günümüzde DSÖ, BM, NATO ve biyolojik silahlar konvansiyonu gibi kuruluşlara göre 43 mikroorganizma (15 bakteri, 24 virüs, 2 mantar ve 2 parazit) biyolojik silah olarak geliştirilme ve kullanılma potansiyeline sahiptir (9, 10). </a:t>
            </a:r>
          </a:p>
          <a:p>
            <a:pPr algn="just" eaLnBrk="1" hangingPunct="1">
              <a:lnSpc>
                <a:spcPct val="140000"/>
              </a:lnSpc>
            </a:pPr>
            <a:r>
              <a:rPr lang="tr-TR" smtClean="0">
                <a:latin typeface="Arial" pitchFamily="34" charset="0"/>
              </a:rPr>
              <a:t>Biyolojik silah üretimi amacıyla üzerinde çalışıldığı tespit edilen, biyolojik silah olarak kullanılan veya kullanılma potansiyeline sahip olan önemli mikroorganizmalar ve toksinleri ABD Hastalık Kontrol ve Önleme Merkezi (CDC) tarafından yayılım ve kullanım kolaylığı, oluşturacağı hastalık ve ölüm sayısının şiddeti ve kullanılma olasılığına dayanak üç bölümde kategorize edilmiştir (Tablo2). </a:t>
            </a:r>
          </a:p>
        </p:txBody>
      </p:sp>
    </p:spTree>
    <p:extLst>
      <p:ext uri="{BB962C8B-B14F-4D97-AF65-F5344CB8AC3E}">
        <p14:creationId xmlns:p14="http://schemas.microsoft.com/office/powerpoint/2010/main" val="10622535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Slaydı">
    <p:spTree>
      <p:nvGrpSpPr>
        <p:cNvPr id="1" name=""/>
        <p:cNvGrpSpPr/>
        <p:nvPr/>
      </p:nvGrpSpPr>
      <p:grpSpPr>
        <a:xfrm>
          <a:off x="0" y="0"/>
          <a:ext cx="0" cy="0"/>
          <a:chOff x="0" y="0"/>
          <a:chExt cx="0" cy="0"/>
        </a:xfrm>
      </p:grpSpPr>
      <p:pic>
        <p:nvPicPr>
          <p:cNvPr id="2" name="9 Resim" descr="sagliklogo.pn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5600" y="146051"/>
            <a:ext cx="1060451"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10 Metin kutusu"/>
          <p:cNvSpPr txBox="1">
            <a:spLocks noChangeArrowheads="1"/>
          </p:cNvSpPr>
          <p:nvPr userDrawn="1"/>
        </p:nvSpPr>
        <p:spPr bwMode="auto">
          <a:xfrm>
            <a:off x="1295401" y="188913"/>
            <a:ext cx="835236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defRPr/>
            </a:pPr>
            <a:r>
              <a:rPr lang="tr-TR" sz="1800">
                <a:solidFill>
                  <a:prstClr val="black"/>
                </a:solidFill>
                <a:latin typeface="Calibri" pitchFamily="34" charset="0"/>
              </a:rPr>
              <a:t>T.C. Sağlık Bakanlığı</a:t>
            </a:r>
          </a:p>
          <a:p>
            <a:pPr eaLnBrk="1" fontAlgn="base" hangingPunct="1">
              <a:spcBef>
                <a:spcPct val="0"/>
              </a:spcBef>
              <a:spcAft>
                <a:spcPct val="0"/>
              </a:spcAft>
              <a:defRPr/>
            </a:pPr>
            <a:r>
              <a:rPr lang="tr-TR" sz="1800" b="1">
                <a:solidFill>
                  <a:prstClr val="black"/>
                </a:solidFill>
                <a:cs typeface="Arial" pitchFamily="34" charset="0"/>
              </a:rPr>
              <a:t>Türkiye Halk Sağlığı Kurumu</a:t>
            </a:r>
          </a:p>
        </p:txBody>
      </p:sp>
      <p:sp>
        <p:nvSpPr>
          <p:cNvPr id="4" name="12 Dikdörtgen"/>
          <p:cNvSpPr/>
          <p:nvPr userDrawn="1"/>
        </p:nvSpPr>
        <p:spPr>
          <a:xfrm>
            <a:off x="1488018" y="836614"/>
            <a:ext cx="9984316" cy="71437"/>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endParaRPr lang="tr-TR" sz="1800">
              <a:solidFill>
                <a:prstClr val="white"/>
              </a:solidFill>
            </a:endParaRPr>
          </a:p>
        </p:txBody>
      </p:sp>
      <p:sp>
        <p:nvSpPr>
          <p:cNvPr id="5" name="3 Veri Yer Tutucusu"/>
          <p:cNvSpPr>
            <a:spLocks noGrp="1"/>
          </p:cNvSpPr>
          <p:nvPr>
            <p:ph type="dt" sz="half" idx="10"/>
          </p:nvPr>
        </p:nvSpPr>
        <p:spPr/>
        <p:txBody>
          <a:bodyPr/>
          <a:lstStyle>
            <a:lvl1pPr>
              <a:defRPr/>
            </a:lvl1pPr>
          </a:lstStyle>
          <a:p>
            <a:pPr>
              <a:defRPr/>
            </a:pPr>
            <a:fld id="{BB16AAE5-CB5D-8243-8A49-B057B44B7301}" type="datetime1">
              <a:rPr lang="tr-TR" smtClean="0">
                <a:solidFill>
                  <a:prstClr val="black">
                    <a:tint val="75000"/>
                  </a:prstClr>
                </a:solidFill>
              </a:rPr>
              <a:t>6.12.2017</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EECC3A53-EF2F-4F0B-8730-CD8F9B32A8E6}"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3095304278"/>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lick.wav"/>
          </p:stSnd>
        </p:sndAc>
      </p:transition>
    </mc:Choice>
    <mc:Fallback xmlns="">
      <p:transition spd="slow">
        <p:split orient="vert"/>
        <p:sndAc>
          <p:stSnd>
            <p:snd r:embed="rId4" name="click.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
        <p:nvSpPr>
          <p:cNvPr id="3" name="2 Dikey Metin Yer Tutucusu"/>
          <p:cNvSpPr>
            <a:spLocks noGrp="1"/>
          </p:cNvSpPr>
          <p:nvPr>
            <p:ph type="body" orient="vert" idx="1"/>
          </p:nvPr>
        </p:nvSpPr>
        <p:spPr>
          <a:xfrm>
            <a:off x="609600" y="1600201"/>
            <a:ext cx="10972800" cy="4525963"/>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8F19264D-0299-A84A-8DDB-C73431DFB72D}" type="datetime1">
              <a:rPr lang="tr-TR" smtClean="0">
                <a:solidFill>
                  <a:prstClr val="black">
                    <a:tint val="75000"/>
                  </a:prstClr>
                </a:solidFill>
              </a:rPr>
              <a:t>6.12.2017</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A15BF533-B35D-43F6-B5FF-56474D082700}"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667144769"/>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lick.wav"/>
          </p:stSnd>
        </p:sndAc>
      </p:transition>
    </mc:Choice>
    <mc:Fallback xmlns="">
      <p:transition spd="slow">
        <p:split orient="vert"/>
        <p:sndAc>
          <p:stSnd>
            <p:snd r:embed="rId3" name="click.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a:prstGeom prst="rect">
            <a:avLst/>
          </a:prstGeo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a:prstGeom prst="rect">
            <a:avLst/>
          </a:prstGeo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FF2F5B56-CDA9-AE4D-8633-07C9FF9672C3}" type="datetime1">
              <a:rPr lang="tr-TR" smtClean="0">
                <a:solidFill>
                  <a:prstClr val="black">
                    <a:tint val="75000"/>
                  </a:prstClr>
                </a:solidFill>
              </a:rPr>
              <a:t>6.12.2017</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5510B052-58BC-4481-8E9C-12BBF2E50888}"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3758817278"/>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lick.wav"/>
          </p:stSnd>
        </p:sndAc>
      </p:transition>
    </mc:Choice>
    <mc:Fallback xmlns="">
      <p:transition spd="slow">
        <p:split orient="vert"/>
        <p:sndAc>
          <p:stSnd>
            <p:snd r:embed="rId3" name="click.wav"/>
          </p:stSnd>
        </p:sndAc>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33400"/>
            <a:ext cx="10363200" cy="1143000"/>
          </a:xfrm>
          <a:prstGeom prst="rect">
            <a:avLst/>
          </a:prstGeo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914400" y="1981200"/>
            <a:ext cx="5080000" cy="4114800"/>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81200"/>
            <a:ext cx="5080000" cy="1981200"/>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4114800"/>
            <a:ext cx="5080000" cy="1981200"/>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355148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Başlık 1"/>
          <p:cNvSpPr>
            <a:spLocks noGrp="1"/>
          </p:cNvSpPr>
          <p:nvPr>
            <p:ph type="title"/>
          </p:nvPr>
        </p:nvSpPr>
        <p:spPr>
          <a:xfrm>
            <a:off x="304800" y="457200"/>
            <a:ext cx="10363200" cy="1143000"/>
          </a:xfrm>
          <a:prstGeom prst="rect">
            <a:avLst/>
          </a:prstGeo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914400" y="1981200"/>
            <a:ext cx="5080000" cy="4114800"/>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197600" y="1981200"/>
            <a:ext cx="5080000" cy="4114800"/>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914400" y="6248400"/>
            <a:ext cx="2540000" cy="457200"/>
          </a:xfrm>
        </p:spPr>
        <p:txBody>
          <a:bodyPr/>
          <a:lstStyle>
            <a:lvl1pPr>
              <a:defRPr/>
            </a:lvl1pPr>
          </a:lstStyle>
          <a:p>
            <a:fld id="{D2826C16-A6F9-4148-8A7E-BF867A99DC0A}" type="datetime1">
              <a:rPr lang="tr-TR" altLang="tr-TR" smtClean="0"/>
              <a:t>6.12.2017</a:t>
            </a:fld>
            <a:endParaRPr lang="tr-TR" altLang="tr-TR"/>
          </a:p>
        </p:txBody>
      </p:sp>
      <p:sp>
        <p:nvSpPr>
          <p:cNvPr id="6" name="Altbilgi Yer Tutucusu 5"/>
          <p:cNvSpPr>
            <a:spLocks noGrp="1"/>
          </p:cNvSpPr>
          <p:nvPr>
            <p:ph type="ftr" sz="quarter" idx="11"/>
          </p:nvPr>
        </p:nvSpPr>
        <p:spPr>
          <a:xfrm>
            <a:off x="4165600" y="6248400"/>
            <a:ext cx="3860800" cy="457200"/>
          </a:xfrm>
        </p:spPr>
        <p:txBody>
          <a:bodyPr/>
          <a:lstStyle>
            <a:lvl1pPr>
              <a:defRPr/>
            </a:lvl1pPr>
          </a:lstStyle>
          <a:p>
            <a:r>
              <a:rPr lang="tr-TR" altLang="tr-TR" smtClean="0"/>
              <a:t>Uluslararası KBRN Kongresi, 5-7 Aralık 2017, Ankara</a:t>
            </a:r>
            <a:endParaRPr lang="tr-TR" altLang="tr-TR"/>
          </a:p>
        </p:txBody>
      </p:sp>
      <p:sp>
        <p:nvSpPr>
          <p:cNvPr id="7" name="Slayt Numarası Yer Tutucusu 6"/>
          <p:cNvSpPr>
            <a:spLocks noGrp="1"/>
          </p:cNvSpPr>
          <p:nvPr>
            <p:ph type="sldNum" sz="quarter" idx="12"/>
          </p:nvPr>
        </p:nvSpPr>
        <p:spPr>
          <a:xfrm>
            <a:off x="8737600" y="6248400"/>
            <a:ext cx="2540000" cy="457200"/>
          </a:xfrm>
        </p:spPr>
        <p:txBody>
          <a:bodyPr/>
          <a:lstStyle>
            <a:lvl1pPr>
              <a:defRPr/>
            </a:lvl1pPr>
          </a:lstStyle>
          <a:p>
            <a:fld id="{7DACB8C7-66E7-4F34-8625-D629D94E99F8}" type="slidenum">
              <a:rPr lang="tr-TR" altLang="tr-TR"/>
              <a:pPr/>
              <a:t>‹#›</a:t>
            </a:fld>
            <a:endParaRPr lang="tr-TR" altLang="tr-TR"/>
          </a:p>
        </p:txBody>
      </p:sp>
    </p:spTree>
    <p:extLst>
      <p:ext uri="{BB962C8B-B14F-4D97-AF65-F5344CB8AC3E}">
        <p14:creationId xmlns:p14="http://schemas.microsoft.com/office/powerpoint/2010/main" val="3144973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
        <p:nvSpPr>
          <p:cNvPr id="3" name="2 İçerik Yer Tutucusu"/>
          <p:cNvSpPr>
            <a:spLocks noGrp="1"/>
          </p:cNvSpPr>
          <p:nvPr>
            <p:ph idx="1"/>
          </p:nvPr>
        </p:nvSpPr>
        <p:spPr>
          <a:xfrm>
            <a:off x="609600" y="1600201"/>
            <a:ext cx="10972800" cy="4525963"/>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988C4DA2-0E9C-CB4F-922C-84CB504C0760}" type="datetime1">
              <a:rPr lang="tr-TR" smtClean="0">
                <a:solidFill>
                  <a:prstClr val="black">
                    <a:tint val="75000"/>
                  </a:prstClr>
                </a:solidFill>
              </a:rPr>
              <a:t>6.12.2017</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DF703A14-49BF-4DAA-8EA4-831919352D62}"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672533951"/>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lick.wav"/>
          </p:stSnd>
        </p:sndAc>
      </p:transition>
    </mc:Choice>
    <mc:Fallback xmlns="">
      <p:transition spd="slow">
        <p:split orient="vert"/>
        <p:sndAc>
          <p:stSnd>
            <p:snd r:embed="rId3" name="click.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BD4D1FC7-0DC5-634B-9506-C05F1ECDC58D}" type="datetime1">
              <a:rPr lang="tr-TR" smtClean="0">
                <a:solidFill>
                  <a:prstClr val="black">
                    <a:tint val="75000"/>
                  </a:prstClr>
                </a:solidFill>
              </a:rPr>
              <a:t>6.12.2017</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17D7359F-F97D-4E9A-B5DC-538544CFA173}"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554262030"/>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lick.wav"/>
          </p:stSnd>
        </p:sndAc>
      </p:transition>
    </mc:Choice>
    <mc:Fallback xmlns="">
      <p:transition spd="slow">
        <p:split orient="vert"/>
        <p:sndAc>
          <p:stSnd>
            <p:snd r:embed="rId3" name="click.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lvl1pPr>
              <a:defRPr/>
            </a:lvl1pPr>
          </a:lstStyle>
          <a:p>
            <a:pPr>
              <a:defRPr/>
            </a:pPr>
            <a:fld id="{777657C4-3B40-9B4A-B966-1A34D2E4D50E}" type="datetime1">
              <a:rPr lang="tr-TR" smtClean="0">
                <a:solidFill>
                  <a:prstClr val="black">
                    <a:tint val="75000"/>
                  </a:prstClr>
                </a:solidFill>
              </a:rPr>
              <a:t>6.12.2017</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lvl1pPr>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lvl1pPr>
              <a:defRPr/>
            </a:lvl1pPr>
          </a:lstStyle>
          <a:p>
            <a:pPr>
              <a:defRPr/>
            </a:pPr>
            <a:fld id="{153B3F2B-CAEE-4C5D-8AA4-081A9CC13687}"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618903679"/>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lick.wav"/>
          </p:stSnd>
        </p:sndAc>
      </p:transition>
    </mc:Choice>
    <mc:Fallback xmlns="">
      <p:transition spd="slow">
        <p:split orient="vert"/>
        <p:sndAc>
          <p:stSnd>
            <p:snd r:embed="rId3" name="click.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lvl1pPr>
              <a:defRPr/>
            </a:lvl1pPr>
          </a:lstStyle>
          <a:p>
            <a:pPr>
              <a:defRPr/>
            </a:pPr>
            <a:fld id="{CF90DCEF-6EC2-4B4F-A512-CBB5892FC583}" type="datetime1">
              <a:rPr lang="tr-TR" smtClean="0">
                <a:solidFill>
                  <a:prstClr val="black">
                    <a:tint val="75000"/>
                  </a:prstClr>
                </a:solidFill>
              </a:rPr>
              <a:t>6.12.2017</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lvl1pPr>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lvl1pPr>
              <a:defRPr/>
            </a:lvl1pPr>
          </a:lstStyle>
          <a:p>
            <a:pPr>
              <a:defRPr/>
            </a:pPr>
            <a:fld id="{02FC2F2F-9843-4105-8306-E6FB47DE773C}"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4109153828"/>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lick.wav"/>
          </p:stSnd>
        </p:sndAc>
      </p:transition>
    </mc:Choice>
    <mc:Fallback xmlns="">
      <p:transition spd="slow">
        <p:split orient="vert"/>
        <p:sndAc>
          <p:stSnd>
            <p:snd r:embed="rId3" name="click.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a:prstGeom prst="rect">
            <a:avLst/>
          </a:prstGeom>
        </p:spPr>
        <p:txBody>
          <a:bodyPr/>
          <a:lstStyle/>
          <a:p>
            <a:r>
              <a:rPr lang="tr-TR"/>
              <a:t>Asıl başlık stili için tıklatın</a:t>
            </a:r>
          </a:p>
        </p:txBody>
      </p:sp>
      <p:sp>
        <p:nvSpPr>
          <p:cNvPr id="3" name="2 Veri Yer Tutucusu"/>
          <p:cNvSpPr>
            <a:spLocks noGrp="1"/>
          </p:cNvSpPr>
          <p:nvPr>
            <p:ph type="dt" sz="half" idx="10"/>
          </p:nvPr>
        </p:nvSpPr>
        <p:spPr/>
        <p:txBody>
          <a:bodyPr/>
          <a:lstStyle>
            <a:lvl1pPr>
              <a:defRPr/>
            </a:lvl1pPr>
          </a:lstStyle>
          <a:p>
            <a:pPr>
              <a:defRPr/>
            </a:pPr>
            <a:fld id="{603A5ACB-92CE-BF48-8B02-4C888A2ADD8D}" type="datetime1">
              <a:rPr lang="tr-TR" smtClean="0">
                <a:solidFill>
                  <a:prstClr val="black">
                    <a:tint val="75000"/>
                  </a:prstClr>
                </a:solidFill>
              </a:rPr>
              <a:t>6.12.2017</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lvl1pPr>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lvl1pPr>
              <a:defRPr/>
            </a:lvl1pPr>
          </a:lstStyle>
          <a:p>
            <a:pPr>
              <a:defRPr/>
            </a:pPr>
            <a:fld id="{F4F6DFDD-C310-46D0-97CE-EACB93D350FE}"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3990493092"/>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lick.wav"/>
          </p:stSnd>
        </p:sndAc>
      </p:transition>
    </mc:Choice>
    <mc:Fallback xmlns="">
      <p:transition spd="slow">
        <p:split orient="vert"/>
        <p:sndAc>
          <p:stSnd>
            <p:snd r:embed="rId3" name="click.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pPr>
              <a:defRPr/>
            </a:pPr>
            <a:fld id="{2C8CD949-F6B7-804B-BF7A-940E31CB87DD}" type="datetime1">
              <a:rPr lang="tr-TR" smtClean="0">
                <a:solidFill>
                  <a:prstClr val="black">
                    <a:tint val="75000"/>
                  </a:prstClr>
                </a:solidFill>
              </a:rPr>
              <a:t>6.12.2017</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lvl1pPr>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lvl1pPr>
              <a:defRPr/>
            </a:lvl1pPr>
          </a:lstStyle>
          <a:p>
            <a:pPr>
              <a:defRPr/>
            </a:pPr>
            <a:fld id="{9FCECA6B-9BB7-42E5-9442-3422512A4670}"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3843207894"/>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lick.wav"/>
          </p:stSnd>
        </p:sndAc>
      </p:transition>
    </mc:Choice>
    <mc:Fallback xmlns="">
      <p:transition spd="slow">
        <p:split orient="vert"/>
        <p:sndAc>
          <p:stSnd>
            <p:snd r:embed="rId3" name="click.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a:prstGeom prst="rect">
            <a:avLst/>
          </a:prstGeo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lvl1pPr>
              <a:defRPr/>
            </a:lvl1pPr>
          </a:lstStyle>
          <a:p>
            <a:pPr>
              <a:defRPr/>
            </a:pPr>
            <a:fld id="{695BD4FC-D5D1-4A43-9B42-6BC537E5BF7F}" type="datetime1">
              <a:rPr lang="tr-TR" smtClean="0">
                <a:solidFill>
                  <a:prstClr val="black">
                    <a:tint val="75000"/>
                  </a:prstClr>
                </a:solidFill>
              </a:rPr>
              <a:t>6.12.2017</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lvl1pPr>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lvl1pPr>
              <a:defRPr/>
            </a:lvl1pPr>
          </a:lstStyle>
          <a:p>
            <a:pPr>
              <a:defRPr/>
            </a:pPr>
            <a:fld id="{F40E7E61-0C04-4F05-83B5-18137F8CA3EE}"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523446753"/>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lick.wav"/>
          </p:stSnd>
        </p:sndAc>
      </p:transition>
    </mc:Choice>
    <mc:Fallback xmlns="">
      <p:transition spd="slow">
        <p:split orient="vert"/>
        <p:sndAc>
          <p:stSnd>
            <p:snd r:embed="rId3" name="click.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a:prstGeom prst="rect">
            <a:avLst/>
          </a:prstGeo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lvl1pPr>
              <a:defRPr/>
            </a:lvl1pPr>
          </a:lstStyle>
          <a:p>
            <a:pPr>
              <a:defRPr/>
            </a:pPr>
            <a:fld id="{5FC5EE98-4453-AC46-96CA-059BF3E7A125}" type="datetime1">
              <a:rPr lang="tr-TR" smtClean="0">
                <a:solidFill>
                  <a:prstClr val="black">
                    <a:tint val="75000"/>
                  </a:prstClr>
                </a:solidFill>
              </a:rPr>
              <a:t>6.12.2017</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lvl1pPr>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lvl1pPr>
              <a:defRPr/>
            </a:lvl1pPr>
          </a:lstStyle>
          <a:p>
            <a:pPr>
              <a:defRPr/>
            </a:pPr>
            <a:fld id="{A842F3D6-D7B1-40B0-8205-EB3AC44F026D}" type="slidenum">
              <a:rPr lang="tr-TR">
                <a:solidFill>
                  <a:prstClr val="black">
                    <a:tint val="75000"/>
                  </a:prstClr>
                </a:solidFill>
              </a:rPr>
              <a:pPr>
                <a:defRPr/>
              </a:pPr>
              <a:t>‹#›</a:t>
            </a:fld>
            <a:endParaRPr lang="tr-TR">
              <a:solidFill>
                <a:prstClr val="black">
                  <a:tint val="75000"/>
                </a:prstClr>
              </a:solidFill>
            </a:endParaRPr>
          </a:p>
        </p:txBody>
      </p:sp>
    </p:spTree>
    <p:extLst>
      <p:ext uri="{BB962C8B-B14F-4D97-AF65-F5344CB8AC3E}">
        <p14:creationId xmlns:p14="http://schemas.microsoft.com/office/powerpoint/2010/main" val="2449248304"/>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1" name="click.wav"/>
          </p:stSnd>
        </p:sndAc>
      </p:transition>
    </mc:Choice>
    <mc:Fallback xmlns="">
      <p:transition spd="slow">
        <p:split orient="vert"/>
        <p:sndAc>
          <p:stSnd>
            <p:snd r:embed="rId3" name="click.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audio" Target="../media/audio1.wav"/><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22"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54388D0-21B6-BF49-87D1-FB4F1DB94FDA}" type="datetime1">
              <a:rPr lang="tr-TR" smtClean="0">
                <a:solidFill>
                  <a:prstClr val="black">
                    <a:tint val="75000"/>
                  </a:prstClr>
                </a:solidFill>
              </a:rPr>
              <a:t>6.12.2017</a:t>
            </a:fld>
            <a:endParaRPr lang="tr-TR">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4C29F45E-11C1-4EA2-A464-40E116B97EF8}" type="slidenum">
              <a:rPr lang="tr-TR">
                <a:solidFill>
                  <a:prstClr val="black">
                    <a:tint val="75000"/>
                  </a:prstClr>
                </a:solidFill>
              </a:rPr>
              <a:pPr>
                <a:defRPr/>
              </a:pPr>
              <a:t>‹#›</a:t>
            </a:fld>
            <a:endParaRPr lang="tr-TR">
              <a:solidFill>
                <a:prstClr val="black">
                  <a:tint val="75000"/>
                </a:prstClr>
              </a:solidFill>
            </a:endParaRPr>
          </a:p>
        </p:txBody>
      </p:sp>
      <p:pic>
        <p:nvPicPr>
          <p:cNvPr id="1029" name="9 Resim" descr="sagliklogo.png"/>
          <p:cNvPicPr>
            <a:picLocks noChangeAspect="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355600" y="146051"/>
            <a:ext cx="1060451"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10 Metin kutusu"/>
          <p:cNvSpPr txBox="1">
            <a:spLocks noChangeArrowheads="1"/>
          </p:cNvSpPr>
          <p:nvPr userDrawn="1"/>
        </p:nvSpPr>
        <p:spPr bwMode="auto">
          <a:xfrm>
            <a:off x="1295401" y="188913"/>
            <a:ext cx="835236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defRPr/>
            </a:pPr>
            <a:r>
              <a:rPr lang="tr-TR" sz="1800">
                <a:solidFill>
                  <a:prstClr val="black"/>
                </a:solidFill>
                <a:latin typeface="Calibri" pitchFamily="34" charset="0"/>
              </a:rPr>
              <a:t>T.C. Sağlık Bakanlığı</a:t>
            </a:r>
          </a:p>
          <a:p>
            <a:pPr eaLnBrk="1" fontAlgn="base" hangingPunct="1">
              <a:spcBef>
                <a:spcPct val="0"/>
              </a:spcBef>
              <a:spcAft>
                <a:spcPct val="0"/>
              </a:spcAft>
              <a:defRPr/>
            </a:pPr>
            <a:r>
              <a:rPr lang="tr-TR" sz="1800" b="1">
                <a:solidFill>
                  <a:prstClr val="black"/>
                </a:solidFill>
                <a:cs typeface="Arial" pitchFamily="34" charset="0"/>
              </a:rPr>
              <a:t>Türkiye Halk Sağlığı Kurumu</a:t>
            </a:r>
          </a:p>
        </p:txBody>
      </p:sp>
      <p:sp>
        <p:nvSpPr>
          <p:cNvPr id="9" name="12 Dikdörtgen"/>
          <p:cNvSpPr/>
          <p:nvPr userDrawn="1"/>
        </p:nvSpPr>
        <p:spPr>
          <a:xfrm>
            <a:off x="1488018" y="836614"/>
            <a:ext cx="9984316" cy="71437"/>
          </a:xfrm>
          <a:prstGeom prst="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endParaRPr lang="tr-TR" sz="1800">
              <a:solidFill>
                <a:prstClr val="white"/>
              </a:solidFill>
            </a:endParaRPr>
          </a:p>
        </p:txBody>
      </p:sp>
      <p:pic>
        <p:nvPicPr>
          <p:cNvPr id="10" name="11 Resim" descr="sagliklogo-1.png"/>
          <p:cNvPicPr>
            <a:picLocks noChangeAspect="1"/>
          </p:cNvPicPr>
          <p:nvPr userDrawn="1"/>
        </p:nvPicPr>
        <p:blipFill>
          <a:blip r:embed="rId17" cstate="print">
            <a:duotone>
              <a:schemeClr val="bg2">
                <a:shade val="45000"/>
                <a:satMod val="135000"/>
              </a:schemeClr>
              <a:prstClr val="white"/>
            </a:duotone>
            <a:lum bright="10000" contrast="10000"/>
          </a:blip>
          <a:srcRect l="11243" r="23197"/>
          <a:stretch>
            <a:fillRect/>
          </a:stretch>
        </p:blipFill>
        <p:spPr>
          <a:xfrm>
            <a:off x="8832981" y="116633"/>
            <a:ext cx="3359019" cy="6657631"/>
          </a:xfrm>
          <a:prstGeom prst="rect">
            <a:avLst/>
          </a:prstGeom>
        </p:spPr>
      </p:pic>
    </p:spTree>
    <p:extLst>
      <p:ext uri="{BB962C8B-B14F-4D97-AF65-F5344CB8AC3E}">
        <p14:creationId xmlns:p14="http://schemas.microsoft.com/office/powerpoint/2010/main" val="15598895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5" r:id="rId12"/>
    <p:sldLayoutId id="2147483678" r:id="rId13"/>
  </p:sldLayoutIdLst>
  <mc:AlternateContent xmlns:mc="http://schemas.openxmlformats.org/markup-compatibility/2006" xmlns:p14="http://schemas.microsoft.com/office/powerpoint/2010/main">
    <mc:Choice Requires="p14">
      <p:transition spd="slow" p14:dur="1500">
        <p:split orient="vert"/>
        <p:sndAc>
          <p:stSnd>
            <p:snd r:embed="rId15" name="click.wav"/>
          </p:stSnd>
        </p:sndAc>
      </p:transition>
    </mc:Choice>
    <mc:Fallback xmlns="">
      <p:transition spd="slow">
        <p:split orient="vert"/>
        <p:sndAc>
          <p:stSnd>
            <p:snd r:embed="rId22" name="click.wav"/>
          </p:stSnd>
        </p:sndAc>
      </p:transition>
    </mc:Fallback>
  </mc:AlternateContent>
  <p:hf sldNum="0" hdr="0" dt="0"/>
  <p:txStyles>
    <p:titleStyle>
      <a:lvl1pPr algn="ctr" rtl="0" eaLnBrk="0" fontAlgn="base" hangingPunct="0">
        <a:spcBef>
          <a:spcPct val="0"/>
        </a:spcBef>
        <a:spcAft>
          <a:spcPct val="0"/>
        </a:spcAft>
        <a:defRPr sz="4400">
          <a:solidFill>
            <a:schemeClr val="tx2"/>
          </a:solidFill>
          <a:latin typeface="Arial" charset="0"/>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audio" Target="NUL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1.wav"/><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wmf"/><Relationship Id="rId11" Type="http://schemas.openxmlformats.org/officeDocument/2006/relationships/audio" Target="../media/audio1.wav"/><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audio" Target="../media/audio1.wav"/><Relationship Id="rId5" Type="http://schemas.openxmlformats.org/officeDocument/2006/relationships/image" Target="../media/image23.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1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21.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audio" Target="../media/audio1.wav"/><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audio" Target="../media/audio1.wav"/><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29" Type="http://schemas.openxmlformats.org/officeDocument/2006/relationships/audio" Target="../media/audio1.wav"/><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audio" Target="../media/audio1.wav"/><Relationship Id="rId7"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audio" Target="../media/audio1.wav"/><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45.jpeg"/></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7.emf"/><Relationship Id="rId11" Type="http://schemas.openxmlformats.org/officeDocument/2006/relationships/audio" Target="../media/audio1.wav"/><Relationship Id="rId5" Type="http://schemas.openxmlformats.org/officeDocument/2006/relationships/image" Target="../media/image46.jpe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0.tiff"/><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audio" Target="../media/audio1.wav"/><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image" Target="../media/image55.emf"/><Relationship Id="rId4" Type="http://schemas.openxmlformats.org/officeDocument/2006/relationships/image" Target="../media/image54.emf"/></Relationships>
</file>

<file path=ppt/slides/_rels/slide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57.emf"/><Relationship Id="rId4" Type="http://schemas.openxmlformats.org/officeDocument/2006/relationships/image" Target="../media/image56.emf"/></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59.tiff"/><Relationship Id="rId3" Type="http://schemas.openxmlformats.org/officeDocument/2006/relationships/audio" Target="../media/audio1.wav"/><Relationship Id="rId7" Type="http://schemas.openxmlformats.org/officeDocument/2006/relationships/hyperlink" Target="mailto:mdskilic@gmail.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mailto:Selcuk.kilic5@saglik.gov.tr" TargetMode="External"/><Relationship Id="rId5" Type="http://schemas.openxmlformats.org/officeDocument/2006/relationships/image" Target="../media/image58.jpeg"/><Relationship Id="rId10" Type="http://schemas.openxmlformats.org/officeDocument/2006/relationships/audio" Target="../media/audio1.wav"/><Relationship Id="rId4" Type="http://schemas.openxmlformats.org/officeDocument/2006/relationships/hyperlink" Target="http://www.google.com.tr/url?sa=i&amp;rct=j&amp;q=&amp;esrc=s&amp;frm=1&amp;source=images&amp;cd=&amp;cad=rja&amp;docid=ww_Nmqd2l7s_WM&amp;tbnid=svcSB-21vz_zeM:&amp;ved=0CAUQjRw&amp;url=http://www.thequotefactory.com/quote-by/goethe/knowing-is-not-enough-we-must/68282&amp;ei=f7aBUtf4C4HFtQay74HgAQ&amp;bvm=bv.56146854,d.Yms&amp;psig=AFQjCNHW7GZaC70AFqRqxnqMPoGu3q-nAg&amp;ust=1384318828881376" TargetMode="External"/><Relationship Id="rId9" Type="http://schemas.openxmlformats.org/officeDocument/2006/relationships/image" Target="../media/image60.tiff"/></Relationships>
</file>

<file path=ppt/slides/_rels/slide4.xml.rels><?xml version="1.0" encoding="UTF-8" standalone="yes"?>
<Relationships xmlns="http://schemas.openxmlformats.org/package/2006/relationships"><Relationship Id="rId8" Type="http://schemas.openxmlformats.org/officeDocument/2006/relationships/audio" Target="NULL"/><Relationship Id="rId3" Type="http://schemas.openxmlformats.org/officeDocument/2006/relationships/audio" Target="../media/audio1.wav"/><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wmf"/><Relationship Id="rId5" Type="http://schemas.openxmlformats.org/officeDocument/2006/relationships/image" Target="../media/image8.wmf"/><Relationship Id="rId4" Type="http://schemas.openxmlformats.org/officeDocument/2006/relationships/image" Target="../media/image7.wmf"/></Relationships>
</file>

<file path=ppt/slides/_rels/slide5.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6.xml"/><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audio" Target="../media/audio1.wav"/><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454860" y="1058778"/>
            <a:ext cx="11282279" cy="13635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tr-TR" sz="4400" b="1" dirty="0">
                <a:solidFill>
                  <a:srgbClr val="266678"/>
                </a:solidFill>
                <a:latin typeface="Trebuchet MS" panose="020B0603020202020204" pitchFamily="34" charset="0"/>
                <a:cs typeface="Arial Hebrew Scholar"/>
              </a:rPr>
              <a:t>Biyolojik Tanı: </a:t>
            </a:r>
            <a:endParaRPr lang="tr-TR" sz="4400" b="1" dirty="0" smtClean="0">
              <a:solidFill>
                <a:srgbClr val="266678"/>
              </a:solidFill>
              <a:latin typeface="Trebuchet MS" panose="020B0603020202020204" pitchFamily="34" charset="0"/>
              <a:cs typeface="Arial Hebrew Scholar"/>
            </a:endParaRPr>
          </a:p>
          <a:p>
            <a:pPr>
              <a:lnSpc>
                <a:spcPct val="100000"/>
              </a:lnSpc>
            </a:pPr>
            <a:r>
              <a:rPr lang="tr-TR" sz="4400" b="1" dirty="0" smtClean="0">
                <a:solidFill>
                  <a:srgbClr val="266678"/>
                </a:solidFill>
                <a:latin typeface="Trebuchet MS" panose="020B0603020202020204" pitchFamily="34" charset="0"/>
                <a:cs typeface="Arial Hebrew Scholar"/>
              </a:rPr>
              <a:t>Güncel </a:t>
            </a:r>
            <a:r>
              <a:rPr lang="tr-TR" sz="4400" b="1" dirty="0">
                <a:solidFill>
                  <a:srgbClr val="266678"/>
                </a:solidFill>
                <a:latin typeface="Trebuchet MS" panose="020B0603020202020204" pitchFamily="34" charset="0"/>
                <a:cs typeface="Arial Hebrew Scholar"/>
              </a:rPr>
              <a:t>Durum ve Ulusal Yetenekler</a:t>
            </a:r>
            <a:endParaRPr lang="tr-TR" sz="4400" b="1" dirty="0" smtClean="0">
              <a:solidFill>
                <a:srgbClr val="266678"/>
              </a:solidFill>
              <a:latin typeface="Trebuchet MS" panose="020B0603020202020204" pitchFamily="34" charset="0"/>
              <a:cs typeface="Arial Hebrew Scholar"/>
            </a:endParaRPr>
          </a:p>
        </p:txBody>
      </p:sp>
      <p:sp>
        <p:nvSpPr>
          <p:cNvPr id="5" name="Alt Başlık 2"/>
          <p:cNvSpPr txBox="1">
            <a:spLocks/>
          </p:cNvSpPr>
          <p:nvPr/>
        </p:nvSpPr>
        <p:spPr>
          <a:xfrm>
            <a:off x="729990" y="4931715"/>
            <a:ext cx="10732020" cy="118707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1800" b="1" i="0" u="none" strike="noStrike" kern="1200" cap="none" spc="0" normalizeH="0" baseline="0" noProof="0" dirty="0" smtClean="0">
                <a:ln>
                  <a:noFill/>
                </a:ln>
                <a:solidFill>
                  <a:schemeClr val="accent5">
                    <a:lumMod val="50000"/>
                  </a:schemeClr>
                </a:solidFill>
                <a:effectLst/>
                <a:uLnTx/>
                <a:uFillTx/>
                <a:latin typeface="Trebuchet MS" panose="020B0603020202020204" pitchFamily="34" charset="0"/>
                <a:cs typeface="Arial Hebrew Scholar"/>
              </a:rPr>
              <a:t>Prof. Dr. Selçuk KILIÇ</a:t>
            </a:r>
          </a:p>
          <a:p>
            <a:pPr lvl="0">
              <a:defRPr/>
            </a:pPr>
            <a:r>
              <a:rPr lang="tr-TR" sz="1800" b="1" dirty="0" smtClean="0">
                <a:solidFill>
                  <a:srgbClr val="2D7A8F"/>
                </a:solidFill>
                <a:latin typeface="Trebuchet MS" panose="020B0603020202020204" pitchFamily="34" charset="0"/>
                <a:cs typeface="Arial Hebrew Scholar"/>
              </a:rPr>
              <a:t>T.C. Sağlık Bakanlığı, Halk </a:t>
            </a:r>
            <a:r>
              <a:rPr lang="tr-TR" sz="1800" b="1" dirty="0">
                <a:solidFill>
                  <a:srgbClr val="2D7A8F"/>
                </a:solidFill>
                <a:latin typeface="Trebuchet MS" panose="020B0603020202020204" pitchFamily="34" charset="0"/>
                <a:cs typeface="Arial Hebrew Scholar"/>
              </a:rPr>
              <a:t>Sağlığı </a:t>
            </a:r>
            <a:r>
              <a:rPr lang="tr-TR" sz="1800" b="1" dirty="0" smtClean="0">
                <a:solidFill>
                  <a:srgbClr val="2D7A8F"/>
                </a:solidFill>
                <a:latin typeface="Trebuchet MS" panose="020B0603020202020204" pitchFamily="34" charset="0"/>
                <a:cs typeface="Arial Hebrew Scholar"/>
              </a:rPr>
              <a:t>Genel Müdürlüğü, </a:t>
            </a:r>
            <a:r>
              <a:rPr lang="tr-TR" sz="1800" b="1" dirty="0">
                <a:solidFill>
                  <a:srgbClr val="2D7A8F"/>
                </a:solidFill>
                <a:latin typeface="Trebuchet MS" panose="020B0603020202020204" pitchFamily="34" charset="0"/>
                <a:cs typeface="Arial Hebrew Scholar"/>
              </a:rPr>
              <a:t>Ulusal </a:t>
            </a:r>
            <a:r>
              <a:rPr lang="tr-TR" sz="1800" b="1" dirty="0" err="1">
                <a:solidFill>
                  <a:srgbClr val="2D7A8F"/>
                </a:solidFill>
                <a:latin typeface="Trebuchet MS" panose="020B0603020202020204" pitchFamily="34" charset="0"/>
                <a:cs typeface="Arial Hebrew Scholar"/>
              </a:rPr>
              <a:t>Biyoterör</a:t>
            </a:r>
            <a:r>
              <a:rPr lang="tr-TR" sz="1800" b="1" dirty="0">
                <a:solidFill>
                  <a:srgbClr val="2D7A8F"/>
                </a:solidFill>
                <a:latin typeface="Trebuchet MS" panose="020B0603020202020204" pitchFamily="34" charset="0"/>
                <a:cs typeface="Arial Hebrew Scholar"/>
              </a:rPr>
              <a:t> Tanı </a:t>
            </a:r>
            <a:r>
              <a:rPr lang="tr-TR" sz="1800" b="1" dirty="0" smtClean="0">
                <a:solidFill>
                  <a:srgbClr val="2D7A8F"/>
                </a:solidFill>
                <a:latin typeface="Trebuchet MS" panose="020B0603020202020204" pitchFamily="34" charset="0"/>
                <a:cs typeface="Arial Hebrew Scholar"/>
              </a:rPr>
              <a:t>Laboratuvarı, Ankara</a:t>
            </a:r>
          </a:p>
          <a:p>
            <a:pPr lvl="0">
              <a:defRPr/>
            </a:pPr>
            <a:r>
              <a:rPr lang="tr-TR" sz="1800" b="1" dirty="0" smtClean="0">
                <a:solidFill>
                  <a:srgbClr val="2D7A8F"/>
                </a:solidFill>
                <a:latin typeface="Trebuchet MS" panose="020B0603020202020204" pitchFamily="34" charset="0"/>
                <a:cs typeface="Arial Hebrew Scholar"/>
              </a:rPr>
              <a:t> </a:t>
            </a:r>
            <a:r>
              <a:rPr lang="tr-TR" sz="1800" b="1" dirty="0">
                <a:solidFill>
                  <a:srgbClr val="2D7A8F"/>
                </a:solidFill>
                <a:latin typeface="Trebuchet MS" panose="020B0603020202020204" pitchFamily="34" charset="0"/>
                <a:cs typeface="Arial Hebrew Scholar"/>
              </a:rPr>
              <a:t>Sağlık Bilimleri Üniversitesi Tıp </a:t>
            </a:r>
            <a:r>
              <a:rPr lang="tr-TR" sz="1800" b="1" dirty="0" smtClean="0">
                <a:solidFill>
                  <a:srgbClr val="2D7A8F"/>
                </a:solidFill>
                <a:latin typeface="Trebuchet MS" panose="020B0603020202020204" pitchFamily="34" charset="0"/>
                <a:cs typeface="Arial Hebrew Scholar"/>
              </a:rPr>
              <a:t>Fakültesi, İstanbul</a:t>
            </a:r>
            <a:endParaRPr kumimoji="0" lang="tr-TR" sz="1800" b="1" i="0" u="none" strike="noStrike" kern="1200" cap="none" spc="0" normalizeH="0" baseline="0" noProof="0" dirty="0" smtClean="0">
              <a:ln>
                <a:noFill/>
              </a:ln>
              <a:solidFill>
                <a:srgbClr val="2D7A8F"/>
              </a:solidFill>
              <a:effectLst/>
              <a:uLnTx/>
              <a:uFillTx/>
              <a:latin typeface="Trebuchet MS" panose="020B0603020202020204" pitchFamily="34" charset="0"/>
              <a:cs typeface="Arial Hebrew Scholar"/>
            </a:endParaRPr>
          </a:p>
        </p:txBody>
      </p:sp>
      <p:sp>
        <p:nvSpPr>
          <p:cNvPr id="9" name="Metin kutusu 8"/>
          <p:cNvSpPr txBox="1"/>
          <p:nvPr/>
        </p:nvSpPr>
        <p:spPr>
          <a:xfrm>
            <a:off x="1333500" y="505344"/>
            <a:ext cx="3420000" cy="338554"/>
          </a:xfrm>
          <a:prstGeom prst="rect">
            <a:avLst/>
          </a:prstGeom>
          <a:solidFill>
            <a:schemeClr val="bg1"/>
          </a:solidFill>
        </p:spPr>
        <p:txBody>
          <a:bodyPr wrap="square" rtlCol="0">
            <a:spAutoFit/>
          </a:bodyPr>
          <a:lstStyle/>
          <a:p>
            <a:r>
              <a:rPr lang="tr-TR" sz="1600" b="1" dirty="0" smtClean="0">
                <a:latin typeface="Trebuchet MS" panose="020B0603020202020204" pitchFamily="34" charset="0"/>
                <a:ea typeface="Arial Hebrew Scholar" charset="-79"/>
                <a:cs typeface="Arial Hebrew Scholar" charset="-79"/>
              </a:rPr>
              <a:t>Halk Sağlığı Genel Müdürlüğü</a:t>
            </a:r>
            <a:endParaRPr lang="tr-TR" sz="1600" b="1" dirty="0">
              <a:latin typeface="Trebuchet MS" panose="020B0603020202020204" pitchFamily="34" charset="0"/>
              <a:ea typeface="Arial Hebrew Scholar" charset="-79"/>
              <a:cs typeface="Arial Hebrew Scholar" charset="-79"/>
            </a:endParaRPr>
          </a:p>
        </p:txBody>
      </p:sp>
      <p:pic>
        <p:nvPicPr>
          <p:cNvPr id="6" name="Resim 5"/>
          <p:cNvPicPr>
            <a:picLocks noChangeAspect="1"/>
          </p:cNvPicPr>
          <p:nvPr/>
        </p:nvPicPr>
        <p:blipFill rotWithShape="1">
          <a:blip r:embed="rId4"/>
          <a:srcRect l="9091" t="5278" r="4456" b="5682"/>
          <a:stretch/>
        </p:blipFill>
        <p:spPr>
          <a:xfrm>
            <a:off x="10873534" y="5615768"/>
            <a:ext cx="1176952" cy="1186004"/>
          </a:xfrm>
          <a:prstGeom prst="rect">
            <a:avLst/>
          </a:prstGeom>
        </p:spPr>
      </p:pic>
      <p:pic>
        <p:nvPicPr>
          <p:cNvPr id="7" name="Resim 6"/>
          <p:cNvPicPr>
            <a:picLocks noChangeAspect="1"/>
          </p:cNvPicPr>
          <p:nvPr/>
        </p:nvPicPr>
        <p:blipFill rotWithShape="1">
          <a:blip r:embed="rId5"/>
          <a:srcRect l="3501" t="5078" b="1910"/>
          <a:stretch/>
        </p:blipFill>
        <p:spPr>
          <a:xfrm>
            <a:off x="729990" y="2808731"/>
            <a:ext cx="3227660" cy="1440000"/>
          </a:xfrm>
          <a:prstGeom prst="rect">
            <a:avLst/>
          </a:prstGeom>
        </p:spPr>
      </p:pic>
      <p:pic>
        <p:nvPicPr>
          <p:cNvPr id="8" name="Resim 7"/>
          <p:cNvPicPr>
            <a:picLocks noChangeAspect="1"/>
          </p:cNvPicPr>
          <p:nvPr/>
        </p:nvPicPr>
        <p:blipFill>
          <a:blip r:embed="rId6"/>
          <a:stretch>
            <a:fillRect/>
          </a:stretch>
        </p:blipFill>
        <p:spPr>
          <a:xfrm>
            <a:off x="5516774" y="2798831"/>
            <a:ext cx="5829060" cy="1440000"/>
          </a:xfrm>
          <a:prstGeom prst="rect">
            <a:avLst/>
          </a:prstGeom>
        </p:spPr>
      </p:pic>
    </p:spTree>
    <p:extLst>
      <p:ext uri="{BB962C8B-B14F-4D97-AF65-F5344CB8AC3E}">
        <p14:creationId xmlns:p14="http://schemas.microsoft.com/office/powerpoint/2010/main" val="2032876091"/>
      </p:ext>
    </p:extLst>
  </p:cSld>
  <p:clrMapOvr>
    <a:masterClrMapping/>
  </p:clrMapOvr>
  <p:transition spd="slow">
    <p:push dir="u"/>
    <p:sndAc>
      <p:stSnd>
        <p:snd r:embed="rId3" name="click.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2596" y="1151369"/>
            <a:ext cx="10752667" cy="1925463"/>
          </a:xfrm>
        </p:spPr>
        <p:txBody>
          <a:bodyPr/>
          <a:lstStyle/>
          <a:p>
            <a:pPr>
              <a:defRPr/>
            </a:pPr>
            <a:r>
              <a:rPr lang="tr-TR" sz="4800" b="1" dirty="0" smtClean="0">
                <a:solidFill>
                  <a:schemeClr val="accent5">
                    <a:lumMod val="50000"/>
                  </a:schemeClr>
                </a:solidFill>
                <a:latin typeface="+mn-lt"/>
              </a:rPr>
              <a:t>Biyolojik silah olarak kullanılabilecek kaç tane mikroorganizma ve ürünü vardır?</a:t>
            </a:r>
          </a:p>
        </p:txBody>
      </p:sp>
      <p:sp>
        <p:nvSpPr>
          <p:cNvPr id="16387" name="Rectangle 3"/>
          <p:cNvSpPr>
            <a:spLocks noGrp="1" noChangeArrowheads="1"/>
          </p:cNvSpPr>
          <p:nvPr>
            <p:ph type="body" idx="1"/>
          </p:nvPr>
        </p:nvSpPr>
        <p:spPr>
          <a:xfrm>
            <a:off x="1000898" y="3977075"/>
            <a:ext cx="10363200" cy="1401763"/>
          </a:xfrm>
        </p:spPr>
        <p:txBody>
          <a:bodyPr/>
          <a:lstStyle/>
          <a:p>
            <a:pPr algn="ctr">
              <a:buFontTx/>
              <a:buNone/>
            </a:pPr>
            <a:r>
              <a:rPr lang="tr-TR" sz="3600" b="1" i="1" dirty="0" smtClean="0"/>
              <a:t>Klasik olarak </a:t>
            </a:r>
            <a:r>
              <a:rPr lang="tr-TR" sz="3600" b="1" i="1" u="sng" dirty="0" smtClean="0">
                <a:solidFill>
                  <a:srgbClr val="FF0000"/>
                </a:solidFill>
              </a:rPr>
              <a:t>“</a:t>
            </a:r>
            <a:r>
              <a:rPr lang="tr-TR" sz="4400" b="1" i="1" u="sng" dirty="0" smtClean="0">
                <a:solidFill>
                  <a:srgbClr val="FF0000"/>
                </a:solidFill>
              </a:rPr>
              <a:t>43”</a:t>
            </a:r>
            <a:r>
              <a:rPr lang="tr-TR" sz="3600" b="1" i="1" dirty="0" smtClean="0"/>
              <a:t> tane potansiyel biyolojik silah ajanı vardır....</a:t>
            </a:r>
          </a:p>
        </p:txBody>
      </p:sp>
      <p:sp>
        <p:nvSpPr>
          <p:cNvPr id="6" name="Metin kutusu 5"/>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
        <p:nvSpPr>
          <p:cNvPr id="2" name="Alt Bilgi Yer Tutucusu 1"/>
          <p:cNvSpPr>
            <a:spLocks noGrp="1"/>
          </p:cNvSpPr>
          <p:nvPr>
            <p:ph type="ftr" sz="quarter" idx="11"/>
          </p:nvPr>
        </p:nvSpPr>
        <p:spPr/>
        <p:txBody>
          <a:body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Tree>
    <p:extLst>
      <p:ext uri="{BB962C8B-B14F-4D97-AF65-F5344CB8AC3E}">
        <p14:creationId xmlns:p14="http://schemas.microsoft.com/office/powerpoint/2010/main" val="2069068067"/>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4"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p:cTn id="7" dur="1000" fill="hold"/>
                                        <p:tgtEl>
                                          <p:spTgt spid="1638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6387">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163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ikdörtgen 11"/>
          <p:cNvSpPr/>
          <p:nvPr/>
        </p:nvSpPr>
        <p:spPr>
          <a:xfrm>
            <a:off x="2069903" y="2011679"/>
            <a:ext cx="9792000" cy="25920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Wingdings" panose="05000000000000000000" pitchFamily="2" charset="2"/>
              <a:buChar char="§"/>
            </a:pPr>
            <a:r>
              <a:rPr lang="tr-TR" sz="2200" b="1" dirty="0" err="1" smtClean="0">
                <a:latin typeface="Trebuchet MS" panose="020B0603020202020204" pitchFamily="34" charset="0"/>
              </a:rPr>
              <a:t>BHM’lerin</a:t>
            </a:r>
            <a:r>
              <a:rPr lang="tr-TR" sz="2200" b="1" dirty="0" smtClean="0">
                <a:latin typeface="Trebuchet MS" panose="020B0603020202020204" pitchFamily="34" charset="0"/>
              </a:rPr>
              <a:t> sayısı &gt; 50 ve öncelikli </a:t>
            </a:r>
            <a:r>
              <a:rPr lang="tr-TR" sz="2200" b="1" dirty="0">
                <a:latin typeface="Trebuchet MS" panose="020B0603020202020204" pitchFamily="34" charset="0"/>
              </a:rPr>
              <a:t>listede 10 adet patojen ve toksin yer </a:t>
            </a:r>
            <a:r>
              <a:rPr lang="tr-TR" sz="2200" b="1" dirty="0" smtClean="0">
                <a:latin typeface="Trebuchet MS" panose="020B0603020202020204" pitchFamily="34" charset="0"/>
              </a:rPr>
              <a:t>almakta (</a:t>
            </a:r>
            <a:r>
              <a:rPr lang="tr-TR" sz="2200" b="1" dirty="0">
                <a:latin typeface="Trebuchet MS" panose="020B0603020202020204" pitchFamily="34" charset="0"/>
              </a:rPr>
              <a:t>hiç bir </a:t>
            </a:r>
            <a:r>
              <a:rPr lang="tr-TR" sz="2200" b="1" dirty="0" err="1">
                <a:latin typeface="Trebuchet MS" panose="020B0603020202020204" pitchFamily="34" charset="0"/>
              </a:rPr>
              <a:t>lab</a:t>
            </a:r>
            <a:r>
              <a:rPr lang="tr-TR" sz="2200" b="1" dirty="0">
                <a:latin typeface="Trebuchet MS" panose="020B0603020202020204" pitchFamily="34" charset="0"/>
              </a:rPr>
              <a:t> tek başına yeterli değildir).</a:t>
            </a:r>
          </a:p>
          <a:p>
            <a:pPr marL="285750" indent="-285750">
              <a:buFont typeface="Wingdings" panose="05000000000000000000" pitchFamily="2" charset="2"/>
              <a:buChar char="§"/>
            </a:pPr>
            <a:r>
              <a:rPr lang="tr-TR" sz="2200" b="1" dirty="0">
                <a:latin typeface="Trebuchet MS" panose="020B0603020202020204" pitchFamily="34" charset="0"/>
              </a:rPr>
              <a:t>Konsept Farklılığı: </a:t>
            </a:r>
          </a:p>
          <a:p>
            <a:pPr marL="342900" indent="11113" algn="just">
              <a:buFont typeface="Wingdings" panose="05000000000000000000" pitchFamily="2" charset="2"/>
              <a:buChar char="ü"/>
            </a:pPr>
            <a:r>
              <a:rPr lang="tr-TR" sz="2200" b="1" dirty="0" smtClean="0">
                <a:latin typeface="Trebuchet MS" panose="020B0603020202020204" pitchFamily="34" charset="0"/>
              </a:rPr>
              <a:t>klinik </a:t>
            </a:r>
            <a:r>
              <a:rPr lang="tr-TR" sz="2200" b="1" dirty="0" err="1" smtClean="0">
                <a:latin typeface="Trebuchet MS" panose="020B0603020202020204" pitchFamily="34" charset="0"/>
              </a:rPr>
              <a:t>vs</a:t>
            </a:r>
            <a:r>
              <a:rPr lang="tr-TR" sz="2200" b="1" dirty="0" smtClean="0">
                <a:latin typeface="Trebuchet MS" panose="020B0603020202020204" pitchFamily="34" charset="0"/>
              </a:rPr>
              <a:t> farklı orijinden biyolojik materyallerin incelemeye alınması</a:t>
            </a:r>
          </a:p>
          <a:p>
            <a:pPr marL="342900" indent="11113" algn="just">
              <a:buFont typeface="Wingdings" panose="05000000000000000000" pitchFamily="2" charset="2"/>
              <a:buChar char="ü"/>
            </a:pPr>
            <a:r>
              <a:rPr lang="tr-TR" sz="2200" b="1" dirty="0" smtClean="0">
                <a:latin typeface="Trebuchet MS" panose="020B0603020202020204" pitchFamily="34" charset="0"/>
              </a:rPr>
              <a:t>Basamaklı inceleme </a:t>
            </a:r>
          </a:p>
          <a:p>
            <a:pPr marL="342900" indent="11113" algn="just">
              <a:buFont typeface="Wingdings" panose="05000000000000000000" pitchFamily="2" charset="2"/>
              <a:buChar char="ü"/>
            </a:pPr>
            <a:r>
              <a:rPr lang="tr-TR" sz="2200" b="1" dirty="0" smtClean="0">
                <a:latin typeface="Trebuchet MS" panose="020B0603020202020204" pitchFamily="34" charset="0"/>
              </a:rPr>
              <a:t>Birden farklı hedef bölge ve/veya doğrulama yöntemi  </a:t>
            </a:r>
          </a:p>
          <a:p>
            <a:pPr marL="342900" indent="11113" algn="just">
              <a:buFont typeface="Wingdings" panose="05000000000000000000" pitchFamily="2" charset="2"/>
              <a:buChar char="ü"/>
            </a:pPr>
            <a:r>
              <a:rPr lang="tr-TR" sz="2200" b="1" dirty="0" smtClean="0">
                <a:latin typeface="Trebuchet MS" panose="020B0603020202020204" pitchFamily="34" charset="0"/>
              </a:rPr>
              <a:t>7/24 çalışma düzeni</a:t>
            </a:r>
            <a:endParaRPr lang="tr-TR" sz="2200" b="1" dirty="0">
              <a:latin typeface="Trebuchet MS" panose="020B0603020202020204" pitchFamily="34" charset="0"/>
            </a:endParaRPr>
          </a:p>
        </p:txBody>
      </p:sp>
      <p:cxnSp>
        <p:nvCxnSpPr>
          <p:cNvPr id="13" name="Düz Ok Bağlayıcısı 12"/>
          <p:cNvCxnSpPr/>
          <p:nvPr/>
        </p:nvCxnSpPr>
        <p:spPr>
          <a:xfrm>
            <a:off x="6096000" y="1424192"/>
            <a:ext cx="0" cy="540000"/>
          </a:xfrm>
          <a:prstGeom prst="straightConnector1">
            <a:avLst/>
          </a:prstGeom>
          <a:ln w="508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15" name="Dikdörtgen 14"/>
          <p:cNvSpPr/>
          <p:nvPr/>
        </p:nvSpPr>
        <p:spPr>
          <a:xfrm>
            <a:off x="2069903" y="5122695"/>
            <a:ext cx="9792000" cy="136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buFont typeface="Wingdings" panose="05000000000000000000" pitchFamily="2" charset="2"/>
              <a:buChar char="§"/>
            </a:pPr>
            <a:r>
              <a:rPr lang="tr-TR" sz="2200" b="1" dirty="0">
                <a:latin typeface="Trebuchet MS" panose="020B0603020202020204" pitchFamily="34" charset="0"/>
              </a:rPr>
              <a:t>Halk Sağlığı Mikrobiyoloji Kavramı</a:t>
            </a:r>
          </a:p>
          <a:p>
            <a:pPr marL="285750" indent="-285750">
              <a:buFont typeface="Wingdings" panose="05000000000000000000" pitchFamily="2" charset="2"/>
              <a:buChar char="§"/>
            </a:pPr>
            <a:r>
              <a:rPr lang="tr-TR" sz="2200" b="1" dirty="0" smtClean="0">
                <a:latin typeface="Trebuchet MS" panose="020B0603020202020204" pitchFamily="34" charset="0"/>
              </a:rPr>
              <a:t>‘</a:t>
            </a:r>
            <a:r>
              <a:rPr lang="tr-TR" sz="2200" b="1" dirty="0" err="1" smtClean="0">
                <a:latin typeface="Trebuchet MS" panose="020B0603020202020204" pitchFamily="34" charset="0"/>
              </a:rPr>
              <a:t>Biyoterörizm</a:t>
            </a:r>
            <a:r>
              <a:rPr lang="tr-TR" sz="2200" b="1" dirty="0" smtClean="0">
                <a:latin typeface="Trebuchet MS" panose="020B0603020202020204" pitchFamily="34" charset="0"/>
              </a:rPr>
              <a:t> </a:t>
            </a:r>
            <a:r>
              <a:rPr lang="tr-TR" sz="2200" b="1" dirty="0">
                <a:latin typeface="Trebuchet MS" panose="020B0603020202020204" pitchFamily="34" charset="0"/>
              </a:rPr>
              <a:t>Laboratuvar </a:t>
            </a:r>
            <a:r>
              <a:rPr lang="tr-TR" sz="2200" b="1" dirty="0" err="1">
                <a:latin typeface="Trebuchet MS" panose="020B0603020202020204" pitchFamily="34" charset="0"/>
              </a:rPr>
              <a:t>Ağı’nın</a:t>
            </a:r>
            <a:r>
              <a:rPr lang="tr-TR" sz="2200" b="1" dirty="0">
                <a:latin typeface="Trebuchet MS" panose="020B0603020202020204" pitchFamily="34" charset="0"/>
              </a:rPr>
              <a:t>’ </a:t>
            </a:r>
            <a:r>
              <a:rPr lang="tr-TR" sz="2200" b="1" dirty="0" smtClean="0">
                <a:latin typeface="Trebuchet MS" panose="020B0603020202020204" pitchFamily="34" charset="0"/>
              </a:rPr>
              <a:t>kurulması</a:t>
            </a:r>
          </a:p>
          <a:p>
            <a:pPr marL="285750" indent="-285750">
              <a:buFont typeface="Wingdings" panose="05000000000000000000" pitchFamily="2" charset="2"/>
              <a:buChar char="§"/>
            </a:pPr>
            <a:r>
              <a:rPr lang="tr-TR" sz="2200" b="1" dirty="0" smtClean="0">
                <a:latin typeface="Trebuchet MS" panose="020B0603020202020204" pitchFamily="34" charset="0"/>
              </a:rPr>
              <a:t>Seçilmiş </a:t>
            </a:r>
            <a:r>
              <a:rPr lang="tr-TR" sz="2200" b="1" dirty="0">
                <a:latin typeface="Trebuchet MS" panose="020B0603020202020204" pitchFamily="34" charset="0"/>
              </a:rPr>
              <a:t>Ajan </a:t>
            </a:r>
            <a:r>
              <a:rPr lang="tr-TR" sz="2200" b="1" dirty="0" smtClean="0">
                <a:latin typeface="Trebuchet MS" panose="020B0603020202020204" pitchFamily="34" charset="0"/>
              </a:rPr>
              <a:t>Programının uygulanması</a:t>
            </a:r>
          </a:p>
        </p:txBody>
      </p:sp>
      <p:sp>
        <p:nvSpPr>
          <p:cNvPr id="11" name="Dikdörtgen 10"/>
          <p:cNvSpPr/>
          <p:nvPr/>
        </p:nvSpPr>
        <p:spPr>
          <a:xfrm>
            <a:off x="299512" y="3175876"/>
            <a:ext cx="1548000" cy="576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buFont typeface="Times New Roman" panose="02020603050405020304" pitchFamily="18" charset="0"/>
              <a:buNone/>
            </a:pPr>
            <a:r>
              <a:rPr lang="tr-TR" sz="2400" b="1" dirty="0" smtClean="0">
                <a:solidFill>
                  <a:schemeClr val="bg1"/>
                </a:solidFill>
                <a:latin typeface="Trebuchet MS" panose="020B0603020202020204" pitchFamily="34" charset="0"/>
                <a:cs typeface="Arial" pitchFamily="34" charset="0"/>
              </a:rPr>
              <a:t>Sorunlar</a:t>
            </a:r>
            <a:endParaRPr lang="tr-TR" sz="2400" b="1" dirty="0">
              <a:solidFill>
                <a:schemeClr val="bg1"/>
              </a:solidFill>
              <a:latin typeface="Trebuchet MS" panose="020B0603020202020204" pitchFamily="34" charset="0"/>
              <a:cs typeface="Arial" pitchFamily="34" charset="0"/>
            </a:endParaRPr>
          </a:p>
        </p:txBody>
      </p:sp>
      <p:sp>
        <p:nvSpPr>
          <p:cNvPr id="14" name="Dikdörtgen 13"/>
          <p:cNvSpPr/>
          <p:nvPr/>
        </p:nvSpPr>
        <p:spPr>
          <a:xfrm>
            <a:off x="357224" y="5467561"/>
            <a:ext cx="1548000" cy="576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buFont typeface="Times New Roman" panose="02020603050405020304" pitchFamily="18" charset="0"/>
              <a:buNone/>
            </a:pPr>
            <a:r>
              <a:rPr lang="tr-TR" sz="2400" b="1" dirty="0" smtClean="0">
                <a:solidFill>
                  <a:schemeClr val="bg1"/>
                </a:solidFill>
                <a:latin typeface="Trebuchet MS" panose="020B0603020202020204" pitchFamily="34" charset="0"/>
                <a:cs typeface="Arial" pitchFamily="34" charset="0"/>
              </a:rPr>
              <a:t>Çözümler</a:t>
            </a:r>
            <a:endParaRPr lang="tr-TR" sz="2400" b="1" dirty="0">
              <a:solidFill>
                <a:schemeClr val="bg1"/>
              </a:solidFill>
              <a:latin typeface="Trebuchet MS" panose="020B0603020202020204" pitchFamily="34" charset="0"/>
              <a:cs typeface="Arial" pitchFamily="34" charset="0"/>
            </a:endParaRPr>
          </a:p>
        </p:txBody>
      </p:sp>
      <p:cxnSp>
        <p:nvCxnSpPr>
          <p:cNvPr id="16" name="Düz Ok Bağlayıcısı 15"/>
          <p:cNvCxnSpPr/>
          <p:nvPr/>
        </p:nvCxnSpPr>
        <p:spPr>
          <a:xfrm>
            <a:off x="6096000" y="4720219"/>
            <a:ext cx="0" cy="432000"/>
          </a:xfrm>
          <a:prstGeom prst="straightConnector1">
            <a:avLst/>
          </a:prstGeom>
          <a:ln w="50800">
            <a:solidFill>
              <a:schemeClr val="bg1">
                <a:lumMod val="6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Metin kutusu 16"/>
          <p:cNvSpPr txBox="1"/>
          <p:nvPr/>
        </p:nvSpPr>
        <p:spPr>
          <a:xfrm>
            <a:off x="1267502" y="496621"/>
            <a:ext cx="3536019" cy="338554"/>
          </a:xfrm>
          <a:prstGeom prst="rect">
            <a:avLst/>
          </a:prstGeom>
          <a:solidFill>
            <a:schemeClr val="bg1"/>
          </a:solidFill>
        </p:spPr>
        <p:txBody>
          <a:bodyPr wrap="square" rtlCol="0">
            <a:spAutoFit/>
          </a:bodyPr>
          <a:lstStyle/>
          <a:p>
            <a:r>
              <a:rPr lang="tr-TR" sz="1600" b="1" dirty="0">
                <a:latin typeface="Arial Hebrew Scholar"/>
                <a:ea typeface="Arial" charset="-94"/>
                <a:cs typeface="Arial" charset="-94"/>
              </a:rPr>
              <a:t>Halk Sağlığı Genel Müdürlüğü</a:t>
            </a:r>
          </a:p>
        </p:txBody>
      </p:sp>
      <p:sp>
        <p:nvSpPr>
          <p:cNvPr id="18" name="Metin kutusu 17"/>
          <p:cNvSpPr txBox="1"/>
          <p:nvPr/>
        </p:nvSpPr>
        <p:spPr>
          <a:xfrm>
            <a:off x="210000" y="962527"/>
            <a:ext cx="11988000" cy="461665"/>
          </a:xfrm>
          <a:prstGeom prst="rect">
            <a:avLst/>
          </a:prstGeom>
          <a:noFill/>
        </p:spPr>
        <p:txBody>
          <a:bodyPr wrap="square" rtlCol="0">
            <a:spAutoFit/>
          </a:bodyPr>
          <a:lstStyle/>
          <a:p>
            <a:pPr algn="ctr"/>
            <a:r>
              <a:rPr lang="tr-TR" sz="2400" b="1" dirty="0" smtClean="0">
                <a:solidFill>
                  <a:srgbClr val="C00000"/>
                </a:solidFill>
                <a:latin typeface="Trebuchet MS" panose="020B0603020202020204" pitchFamily="34" charset="0"/>
              </a:rPr>
              <a:t>HASTANELERDE MİKROBİYOLOJİ LABORATUVARLARI’NDA BHM TANISI KONULABİLİR !</a:t>
            </a:r>
            <a:endParaRPr lang="tr-TR" sz="2400" b="1" dirty="0">
              <a:solidFill>
                <a:srgbClr val="C00000"/>
              </a:solidFill>
              <a:latin typeface="Trebuchet MS" panose="020B0603020202020204" pitchFamily="34" charset="0"/>
            </a:endParaRPr>
          </a:p>
        </p:txBody>
      </p:sp>
      <p:sp>
        <p:nvSpPr>
          <p:cNvPr id="2" name="Alt Bilgi Yer Tutucusu 1"/>
          <p:cNvSpPr>
            <a:spLocks noGrp="1"/>
          </p:cNvSpPr>
          <p:nvPr>
            <p:ph type="ftr" sz="quarter" idx="11"/>
          </p:nvPr>
        </p:nvSpPr>
        <p:spPr>
          <a:xfrm>
            <a:off x="4165600" y="6484943"/>
            <a:ext cx="3860800" cy="365125"/>
          </a:xfrm>
        </p:spPr>
        <p:txBody>
          <a:bodyPr/>
          <a:lstStyle/>
          <a:p>
            <a:pPr>
              <a:defRPr/>
            </a:pPr>
            <a:r>
              <a:rPr lang="tr-TR" b="1" dirty="0" smtClean="0">
                <a:solidFill>
                  <a:prstClr val="black">
                    <a:tint val="75000"/>
                  </a:prstClr>
                </a:solidFill>
                <a:latin typeface="Trebuchet MS" charset="-94"/>
                <a:ea typeface="Trebuchet MS" charset="-94"/>
                <a:cs typeface="Trebuchet MS" charset="-94"/>
              </a:rPr>
              <a:t>Uluslararası KBRN Kongresi, 5-7 Aralık 2017, Ankara</a:t>
            </a:r>
            <a:endParaRPr lang="tr-TR" b="1" dirty="0">
              <a:solidFill>
                <a:prstClr val="black">
                  <a:tint val="75000"/>
                </a:prstClr>
              </a:solidFill>
              <a:latin typeface="Trebuchet MS" charset="-94"/>
              <a:ea typeface="Trebuchet MS" charset="-94"/>
              <a:cs typeface="Trebuchet MS" charset="-94"/>
            </a:endParaRPr>
          </a:p>
        </p:txBody>
      </p:sp>
    </p:spTree>
    <p:extLst>
      <p:ext uri="{BB962C8B-B14F-4D97-AF65-F5344CB8AC3E}">
        <p14:creationId xmlns:p14="http://schemas.microsoft.com/office/powerpoint/2010/main" val="2114713088"/>
      </p:ext>
    </p:extLst>
  </p:cSld>
  <p:clrMapOvr>
    <a:masterClrMapping/>
  </p:clrMapOvr>
  <p:transition spd="slow">
    <p:push dir="u"/>
    <p:sndAc>
      <p:stSnd>
        <p:snd r:embed="rId3" name="click.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12" presetClass="entr" presetSubtype="4"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p:tgtEl>
                                          <p:spTgt spid="11"/>
                                        </p:tgtEl>
                                        <p:attrNameLst>
                                          <p:attrName>ppt_y</p:attrName>
                                        </p:attrNameLst>
                                      </p:cBhvr>
                                      <p:tavLst>
                                        <p:tav tm="0">
                                          <p:val>
                                            <p:strVal val="#ppt_y+#ppt_h*1.125000"/>
                                          </p:val>
                                        </p:tav>
                                        <p:tav tm="100000">
                                          <p:val>
                                            <p:strVal val="#ppt_y"/>
                                          </p:val>
                                        </p:tav>
                                      </p:tavLst>
                                    </p:anim>
                                    <p:animEffect transition="in" filter="wipe(up)">
                                      <p:cBhvr>
                                        <p:cTn id="14" dur="500"/>
                                        <p:tgtEl>
                                          <p:spTgt spid="11"/>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p:tgtEl>
                                          <p:spTgt spid="12"/>
                                        </p:tgtEl>
                                        <p:attrNameLst>
                                          <p:attrName>ppt_y</p:attrName>
                                        </p:attrNameLst>
                                      </p:cBhvr>
                                      <p:tavLst>
                                        <p:tav tm="0">
                                          <p:val>
                                            <p:strVal val="#ppt_y+#ppt_h*1.125000"/>
                                          </p:val>
                                        </p:tav>
                                        <p:tav tm="100000">
                                          <p:val>
                                            <p:strVal val="#ppt_y"/>
                                          </p:val>
                                        </p:tav>
                                      </p:tavLst>
                                    </p:anim>
                                    <p:animEffect transition="in" filter="wipe(up)">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linds(horizontal)">
                                      <p:cBhvr>
                                        <p:cTn id="23" dur="1000"/>
                                        <p:tgtEl>
                                          <p:spTgt spid="16"/>
                                        </p:tgtEl>
                                      </p:cBhvr>
                                    </p:animEffect>
                                  </p:childTnLst>
                                </p:cTn>
                              </p:par>
                            </p:childTnLst>
                          </p:cTn>
                        </p:par>
                        <p:par>
                          <p:cTn id="24" fill="hold">
                            <p:stCondLst>
                              <p:cond delay="1000"/>
                            </p:stCondLst>
                            <p:childTnLst>
                              <p:par>
                                <p:cTn id="25" presetID="3" presetClass="entr" presetSubtype="1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1000"/>
                                        <p:tgtEl>
                                          <p:spTgt spid="14"/>
                                        </p:tgtEl>
                                      </p:cBhvr>
                                    </p:animEffect>
                                  </p:childTnLst>
                                </p:cTn>
                              </p:par>
                            </p:childTnLst>
                          </p:cTn>
                        </p:par>
                        <p:par>
                          <p:cTn id="28" fill="hold">
                            <p:stCondLst>
                              <p:cond delay="2000"/>
                            </p:stCondLst>
                            <p:childTnLst>
                              <p:par>
                                <p:cTn id="29" presetID="3" presetClass="entr" presetSubtype="1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linds(horizontal)">
                                      <p:cBhvr>
                                        <p:cTn id="3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1"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title"/>
          </p:nvPr>
        </p:nvSpPr>
        <p:spPr>
          <a:xfrm>
            <a:off x="52119" y="916648"/>
            <a:ext cx="9370662" cy="809627"/>
          </a:xfrm>
        </p:spPr>
        <p:txBody>
          <a:bodyPr/>
          <a:lstStyle/>
          <a:p>
            <a:r>
              <a:rPr lang="tr-TR" dirty="0" err="1">
                <a:latin typeface="Trebuchet MS" panose="020B0603020202020204" pitchFamily="34" charset="0"/>
              </a:rPr>
              <a:t>J</a:t>
            </a:r>
            <a:r>
              <a:rPr lang="en-US" dirty="0" err="1" smtClean="0">
                <a:latin typeface="Trebuchet MS" panose="020B0603020202020204" pitchFamily="34" charset="0"/>
              </a:rPr>
              <a:t>eneri</a:t>
            </a:r>
            <a:r>
              <a:rPr lang="tr-TR" dirty="0" smtClean="0">
                <a:latin typeface="Trebuchet MS" panose="020B0603020202020204" pitchFamily="34" charset="0"/>
              </a:rPr>
              <a:t>k Biyolojik Materyal Saptama  </a:t>
            </a:r>
            <a:endParaRPr lang="en-US" dirty="0">
              <a:latin typeface="Trebuchet MS" panose="020B0603020202020204" pitchFamily="34" charset="0"/>
            </a:endParaRPr>
          </a:p>
        </p:txBody>
      </p:sp>
      <p:pic>
        <p:nvPicPr>
          <p:cNvPr id="10245" name="Picture 5"/>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1725" y="4066515"/>
            <a:ext cx="2863303" cy="1512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Lst>
        </p:spPr>
      </p:pic>
      <p:grpSp>
        <p:nvGrpSpPr>
          <p:cNvPr id="6" name="Grup 5"/>
          <p:cNvGrpSpPr>
            <a:grpSpLocks noChangeAspect="1"/>
          </p:cNvGrpSpPr>
          <p:nvPr/>
        </p:nvGrpSpPr>
        <p:grpSpPr>
          <a:xfrm>
            <a:off x="0" y="3812411"/>
            <a:ext cx="3224695" cy="2160000"/>
            <a:chOff x="7969095" y="3644107"/>
            <a:chExt cx="3708400" cy="2654300"/>
          </a:xfrm>
        </p:grpSpPr>
        <p:pic>
          <p:nvPicPr>
            <p:cNvPr id="10242" name="Picture 2"/>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9095" y="3644107"/>
              <a:ext cx="3708400" cy="26543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Lst>
          </p:spPr>
        </p:pic>
        <p:grpSp>
          <p:nvGrpSpPr>
            <p:cNvPr id="5" name="Grup 4"/>
            <p:cNvGrpSpPr/>
            <p:nvPr/>
          </p:nvGrpSpPr>
          <p:grpSpPr>
            <a:xfrm>
              <a:off x="8667752" y="3711576"/>
              <a:ext cx="2108199" cy="1936750"/>
              <a:chOff x="8667752" y="3711576"/>
              <a:chExt cx="2108199" cy="1936750"/>
            </a:xfrm>
          </p:grpSpPr>
          <p:sp>
            <p:nvSpPr>
              <p:cNvPr id="10246" name="Line 6"/>
              <p:cNvSpPr>
                <a:spLocks noChangeShapeType="1"/>
              </p:cNvSpPr>
              <p:nvPr/>
            </p:nvSpPr>
            <p:spPr bwMode="auto">
              <a:xfrm flipH="1">
                <a:off x="9571567" y="3711576"/>
                <a:ext cx="948267" cy="600075"/>
              </a:xfrm>
              <a:prstGeom prst="line">
                <a:avLst/>
              </a:prstGeom>
              <a:noFill/>
              <a:ln w="12700">
                <a:solidFill>
                  <a:schemeClr val="tx1"/>
                </a:solidFill>
                <a:round/>
                <a:headEnd type="none" w="sm" len="sm"/>
                <a:tailEnd type="stealth" w="med" len="lg"/>
              </a:ln>
              <a:effectLst>
                <a:outerShdw dist="107763" dir="8100000" algn="ctr" rotWithShape="0">
                  <a:schemeClr val="tx2"/>
                </a:outerShdw>
              </a:effectLst>
              <a:extLst>
                <a:ext uri="{909E8E84-426E-40DD-AFC4-6F175D3DCCD1}">
                  <a14:hiddenFill xmlns:a14="http://schemas.microsoft.com/office/drawing/2010/main">
                    <a:noFill/>
                  </a14:hiddenFill>
                </a:ext>
              </a:extLst>
            </p:spPr>
            <p:txBody>
              <a:bodyPr/>
              <a:lstStyle/>
              <a:p>
                <a:endParaRPr lang="tr-TR">
                  <a:latin typeface="Trebuchet MS" panose="020B0603020202020204" pitchFamily="34" charset="0"/>
                </a:endParaRPr>
              </a:p>
            </p:txBody>
          </p:sp>
          <p:sp>
            <p:nvSpPr>
              <p:cNvPr id="10247" name="Line 7"/>
              <p:cNvSpPr>
                <a:spLocks noChangeShapeType="1"/>
              </p:cNvSpPr>
              <p:nvPr/>
            </p:nvSpPr>
            <p:spPr bwMode="auto">
              <a:xfrm flipH="1" flipV="1">
                <a:off x="10248900" y="4749801"/>
                <a:ext cx="527051" cy="442913"/>
              </a:xfrm>
              <a:prstGeom prst="line">
                <a:avLst/>
              </a:prstGeom>
              <a:noFill/>
              <a:ln w="12700">
                <a:solidFill>
                  <a:schemeClr val="tx1"/>
                </a:solidFill>
                <a:round/>
                <a:headEnd type="none" w="sm" len="sm"/>
                <a:tailEnd type="stealth" w="med" len="lg"/>
              </a:ln>
              <a:effectLst>
                <a:outerShdw dist="107763" dir="8100000" algn="ctr" rotWithShape="0">
                  <a:schemeClr val="tx2"/>
                </a:outerShdw>
              </a:effectLst>
              <a:extLst>
                <a:ext uri="{909E8E84-426E-40DD-AFC4-6F175D3DCCD1}">
                  <a14:hiddenFill xmlns:a14="http://schemas.microsoft.com/office/drawing/2010/main">
                    <a:noFill/>
                  </a14:hiddenFill>
                </a:ext>
              </a:extLst>
            </p:spPr>
            <p:txBody>
              <a:bodyPr/>
              <a:lstStyle/>
              <a:p>
                <a:endParaRPr lang="tr-TR">
                  <a:latin typeface="Trebuchet MS" panose="020B0603020202020204" pitchFamily="34" charset="0"/>
                </a:endParaRPr>
              </a:p>
            </p:txBody>
          </p:sp>
          <p:sp>
            <p:nvSpPr>
              <p:cNvPr id="10248" name="Line 8"/>
              <p:cNvSpPr>
                <a:spLocks noChangeShapeType="1"/>
              </p:cNvSpPr>
              <p:nvPr/>
            </p:nvSpPr>
            <p:spPr bwMode="auto">
              <a:xfrm flipV="1">
                <a:off x="8667752" y="5348289"/>
                <a:ext cx="654049" cy="300037"/>
              </a:xfrm>
              <a:prstGeom prst="line">
                <a:avLst/>
              </a:prstGeom>
              <a:noFill/>
              <a:ln w="12700">
                <a:solidFill>
                  <a:schemeClr val="tx1"/>
                </a:solidFill>
                <a:round/>
                <a:headEnd type="none" w="sm" len="sm"/>
                <a:tailEnd type="stealth" w="med" len="lg"/>
              </a:ln>
              <a:effectLst>
                <a:outerShdw dist="107763" dir="8100000" algn="ctr" rotWithShape="0">
                  <a:schemeClr val="tx2"/>
                </a:outerShdw>
              </a:effectLst>
              <a:extLst>
                <a:ext uri="{909E8E84-426E-40DD-AFC4-6F175D3DCCD1}">
                  <a14:hiddenFill xmlns:a14="http://schemas.microsoft.com/office/drawing/2010/main">
                    <a:noFill/>
                  </a14:hiddenFill>
                </a:ext>
              </a:extLst>
            </p:spPr>
            <p:txBody>
              <a:bodyPr/>
              <a:lstStyle/>
              <a:p>
                <a:endParaRPr lang="tr-TR">
                  <a:latin typeface="Trebuchet MS" panose="020B0603020202020204" pitchFamily="34" charset="0"/>
                </a:endParaRPr>
              </a:p>
            </p:txBody>
          </p:sp>
        </p:grpSp>
      </p:grpSp>
      <p:sp>
        <p:nvSpPr>
          <p:cNvPr id="2" name="Altbilgi Yer Tutucusu 1"/>
          <p:cNvSpPr>
            <a:spLocks noGrp="1"/>
          </p:cNvSpPr>
          <p:nvPr>
            <p:ph type="ftr" sz="quarter" idx="11"/>
          </p:nvPr>
        </p:nvSpPr>
        <p:spPr>
          <a:xfrm>
            <a:off x="4127941" y="6447093"/>
            <a:ext cx="3860800" cy="365125"/>
          </a:xfrm>
        </p:spPr>
        <p:txBody>
          <a:bodyPr/>
          <a:lstStyle/>
          <a:p>
            <a:pPr>
              <a:defRPr/>
            </a:pPr>
            <a:r>
              <a:rPr lang="tr-TR" smtClean="0">
                <a:solidFill>
                  <a:prstClr val="black">
                    <a:tint val="75000"/>
                  </a:prstClr>
                </a:solidFill>
                <a:latin typeface="Trebuchet MS" panose="020B0603020202020204" pitchFamily="34" charset="0"/>
              </a:rPr>
              <a:t>Uluslararası KBRN Kongresi, 5-7 Aralık 2017, Ankara</a:t>
            </a:r>
            <a:endParaRPr lang="tr-TR" dirty="0">
              <a:solidFill>
                <a:prstClr val="black">
                  <a:tint val="75000"/>
                </a:prstClr>
              </a:solidFill>
              <a:latin typeface="Trebuchet MS" panose="020B0603020202020204" pitchFamily="34" charset="0"/>
            </a:endParaRPr>
          </a:p>
        </p:txBody>
      </p:sp>
      <p:graphicFrame>
        <p:nvGraphicFramePr>
          <p:cNvPr id="3" name="Tablo 2"/>
          <p:cNvGraphicFramePr>
            <a:graphicFrameLocks noGrp="1"/>
          </p:cNvGraphicFramePr>
          <p:nvPr>
            <p:extLst>
              <p:ext uri="{D42A27DB-BD31-4B8C-83A1-F6EECF244321}">
                <p14:modId xmlns:p14="http://schemas.microsoft.com/office/powerpoint/2010/main" val="2589464306"/>
              </p:ext>
            </p:extLst>
          </p:nvPr>
        </p:nvGraphicFramePr>
        <p:xfrm>
          <a:off x="129061" y="1882815"/>
          <a:ext cx="4241180" cy="1854200"/>
        </p:xfrm>
        <a:graphic>
          <a:graphicData uri="http://schemas.openxmlformats.org/drawingml/2006/table">
            <a:tbl>
              <a:tblPr firstRow="1" bandRow="1">
                <a:tableStyleId>{5C22544A-7EE6-4342-B048-85BDC9FD1C3A}</a:tableStyleId>
              </a:tblPr>
              <a:tblGrid>
                <a:gridCol w="2111296">
                  <a:extLst>
                    <a:ext uri="{9D8B030D-6E8A-4147-A177-3AD203B41FA5}">
                      <a16:colId xmlns:a16="http://schemas.microsoft.com/office/drawing/2014/main" val="585148849"/>
                    </a:ext>
                  </a:extLst>
                </a:gridCol>
                <a:gridCol w="2129884">
                  <a:extLst>
                    <a:ext uri="{9D8B030D-6E8A-4147-A177-3AD203B41FA5}">
                      <a16:colId xmlns:a16="http://schemas.microsoft.com/office/drawing/2014/main" val="2999775557"/>
                    </a:ext>
                  </a:extLst>
                </a:gridCol>
              </a:tblGrid>
              <a:tr h="370840">
                <a:tc>
                  <a:txBody>
                    <a:bodyPr/>
                    <a:lstStyle/>
                    <a:p>
                      <a:r>
                        <a:rPr lang="tr-TR" dirty="0" smtClean="0">
                          <a:latin typeface="Trebuchet MS" panose="020B0603020202020204" pitchFamily="34" charset="0"/>
                        </a:rPr>
                        <a:t>Ölçüm</a:t>
                      </a:r>
                      <a:endParaRPr lang="tr-TR" dirty="0">
                        <a:latin typeface="Trebuchet MS" panose="020B0603020202020204" pitchFamily="34" charset="0"/>
                      </a:endParaRPr>
                    </a:p>
                  </a:txBody>
                  <a:tcPr>
                    <a:lnB w="12700" cap="flat" cmpd="sng" algn="ctr">
                      <a:solidFill>
                        <a:schemeClr val="bg2">
                          <a:lumMod val="50000"/>
                        </a:schemeClr>
                      </a:solidFill>
                      <a:prstDash val="solid"/>
                      <a:round/>
                      <a:headEnd type="none" w="med" len="med"/>
                      <a:tailEnd type="none" w="med" len="med"/>
                    </a:lnB>
                    <a:solidFill>
                      <a:schemeClr val="bg2">
                        <a:lumMod val="50000"/>
                      </a:schemeClr>
                    </a:solidFill>
                  </a:tcPr>
                </a:tc>
                <a:tc>
                  <a:txBody>
                    <a:bodyPr/>
                    <a:lstStyle/>
                    <a:p>
                      <a:r>
                        <a:rPr lang="tr-TR" dirty="0" smtClean="0">
                          <a:latin typeface="Trebuchet MS" panose="020B0603020202020204" pitchFamily="34" charset="0"/>
                        </a:rPr>
                        <a:t>Cihaz</a:t>
                      </a:r>
                      <a:endParaRPr lang="tr-TR" dirty="0">
                        <a:latin typeface="Trebuchet MS" panose="020B0603020202020204" pitchFamily="34" charset="0"/>
                      </a:endParaRPr>
                    </a:p>
                  </a:txBody>
                  <a:tcPr>
                    <a:lnB w="12700" cap="flat" cmpd="sng" algn="ctr">
                      <a:solidFill>
                        <a:schemeClr val="bg2">
                          <a:lumMod val="50000"/>
                        </a:schemeClr>
                      </a:solidFill>
                      <a:prstDash val="solid"/>
                      <a:round/>
                      <a:headEnd type="none" w="med" len="med"/>
                      <a:tailEnd type="none" w="med" len="med"/>
                    </a:lnB>
                    <a:solidFill>
                      <a:schemeClr val="bg2">
                        <a:lumMod val="50000"/>
                      </a:schemeClr>
                    </a:solidFill>
                  </a:tcPr>
                </a:tc>
                <a:extLst>
                  <a:ext uri="{0D108BD9-81ED-4DB2-BD59-A6C34878D82A}">
                    <a16:rowId xmlns:a16="http://schemas.microsoft.com/office/drawing/2014/main" val="56674830"/>
                  </a:ext>
                </a:extLst>
              </a:tr>
              <a:tr h="370840">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err="1" smtClean="0">
                          <a:latin typeface="Trebuchet MS" panose="020B0603020202020204" pitchFamily="34" charset="0"/>
                        </a:rPr>
                        <a:t>Parti</a:t>
                      </a:r>
                      <a:r>
                        <a:rPr lang="tr-TR" dirty="0" smtClean="0">
                          <a:latin typeface="Trebuchet MS" panose="020B0603020202020204" pitchFamily="34" charset="0"/>
                        </a:rPr>
                        <a:t>kül boyutu</a:t>
                      </a:r>
                      <a:endParaRPr lang="en-US" dirty="0" smtClean="0">
                        <a:latin typeface="Trebuchet MS" panose="020B0603020202020204" pitchFamily="34" charset="0"/>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noFill/>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err="1" smtClean="0">
                          <a:latin typeface="Trebuchet MS" panose="020B0603020202020204" pitchFamily="34" charset="0"/>
                        </a:rPr>
                        <a:t>Parti</a:t>
                      </a:r>
                      <a:r>
                        <a:rPr lang="tr-TR" dirty="0" smtClean="0">
                          <a:latin typeface="Trebuchet MS" panose="020B0603020202020204" pitchFamily="34" charset="0"/>
                        </a:rPr>
                        <a:t>kül analizör </a:t>
                      </a:r>
                      <a:endParaRPr lang="en-US" dirty="0" smtClean="0">
                        <a:latin typeface="Trebuchet MS" panose="020B0603020202020204" pitchFamily="34" charset="0"/>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3356470117"/>
                  </a:ext>
                </a:extLst>
              </a:tr>
              <a:tr h="370840">
                <a:tc>
                  <a:txBody>
                    <a:bodyPr/>
                    <a:lstStyle/>
                    <a:p>
                      <a:r>
                        <a:rPr lang="en-US" dirty="0" smtClean="0">
                          <a:latin typeface="Trebuchet MS" panose="020B0603020202020204" pitchFamily="34" charset="0"/>
                        </a:rPr>
                        <a:t>ATP</a:t>
                      </a:r>
                      <a:endParaRPr lang="tr-TR" dirty="0">
                        <a:latin typeface="Trebuchet MS" panose="020B0603020202020204" pitchFamily="34" charset="0"/>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noFill/>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err="1" smtClean="0">
                          <a:latin typeface="Trebuchet MS" panose="020B0603020202020204" pitchFamily="34" charset="0"/>
                        </a:rPr>
                        <a:t>Luminomet</a:t>
                      </a:r>
                      <a:r>
                        <a:rPr lang="tr-TR" dirty="0" smtClean="0">
                          <a:latin typeface="Trebuchet MS" panose="020B0603020202020204" pitchFamily="34" charset="0"/>
                        </a:rPr>
                        <a:t>re</a:t>
                      </a:r>
                      <a:endParaRPr lang="en-US" dirty="0" smtClean="0">
                        <a:latin typeface="Trebuchet MS" panose="020B0603020202020204" pitchFamily="34" charset="0"/>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953237267"/>
                  </a:ext>
                </a:extLst>
              </a:tr>
              <a:tr h="370840">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mtClean="0">
                          <a:latin typeface="Trebuchet MS" panose="020B0603020202020204" pitchFamily="34" charset="0"/>
                        </a:rPr>
                        <a:t>Protein </a:t>
                      </a:r>
                      <a:endParaRPr lang="en-US" dirty="0" smtClean="0">
                        <a:latin typeface="Trebuchet MS" panose="020B0603020202020204" pitchFamily="34" charset="0"/>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noFill/>
                  </a:tcPr>
                </a:tc>
                <a:tc>
                  <a:txBody>
                    <a:bodyPr/>
                    <a:lstStyle/>
                    <a:p>
                      <a:r>
                        <a:rPr lang="tr-TR" dirty="0" smtClean="0">
                          <a:latin typeface="Trebuchet MS" panose="020B0603020202020204" pitchFamily="34" charset="0"/>
                        </a:rPr>
                        <a:t>K</a:t>
                      </a:r>
                      <a:r>
                        <a:rPr lang="en-US" dirty="0" err="1" smtClean="0">
                          <a:latin typeface="Trebuchet MS" panose="020B0603020202020204" pitchFamily="34" charset="0"/>
                        </a:rPr>
                        <a:t>olorimetr</a:t>
                      </a:r>
                      <a:r>
                        <a:rPr lang="tr-TR" dirty="0" smtClean="0">
                          <a:latin typeface="Trebuchet MS" panose="020B0603020202020204" pitchFamily="34" charset="0"/>
                        </a:rPr>
                        <a:t>e</a:t>
                      </a:r>
                      <a:endParaRPr lang="tr-TR" dirty="0">
                        <a:latin typeface="Trebuchet MS" panose="020B0603020202020204" pitchFamily="34" charset="0"/>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2991255600"/>
                  </a:ext>
                </a:extLst>
              </a:tr>
              <a:tr h="370840">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latin typeface="Trebuchet MS" panose="020B0603020202020204" pitchFamily="34" charset="0"/>
                        </a:rPr>
                        <a:t>DNA (Blueprints)</a:t>
                      </a: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noFill/>
                  </a:tcPr>
                </a:tc>
                <a:tc>
                  <a:txBody>
                    <a:bodyPr/>
                    <a:lstStyle/>
                    <a:p>
                      <a:r>
                        <a:rPr lang="en-US" dirty="0" smtClean="0">
                          <a:latin typeface="Trebuchet MS" panose="020B0603020202020204" pitchFamily="34" charset="0"/>
                        </a:rPr>
                        <a:t>Fluorimeter</a:t>
                      </a:r>
                      <a:endParaRPr lang="tr-TR" dirty="0">
                        <a:latin typeface="Trebuchet MS" panose="020B0603020202020204" pitchFamily="34" charset="0"/>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3619261577"/>
                  </a:ext>
                </a:extLst>
              </a:tr>
            </a:tbl>
          </a:graphicData>
        </a:graphic>
      </p:graphicFrame>
      <p:pic>
        <p:nvPicPr>
          <p:cNvPr id="14" name="Picture 4"/>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46938" y="4981210"/>
            <a:ext cx="2995084" cy="175101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Lst>
        </p:spPr>
      </p:pic>
      <p:pic>
        <p:nvPicPr>
          <p:cNvPr id="15" name="Picture 5"/>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70241" y="1684545"/>
            <a:ext cx="2529416" cy="2196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Lst>
        </p:spPr>
      </p:pic>
      <p:pic>
        <p:nvPicPr>
          <p:cNvPr id="16" name="Picture 6"/>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765115" y="3361914"/>
            <a:ext cx="3426884" cy="1584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Lst>
        </p:spPr>
      </p:pic>
      <p:pic>
        <p:nvPicPr>
          <p:cNvPr id="17" name="Picture 7"/>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3205" y="4226384"/>
            <a:ext cx="3623733" cy="2160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Lst>
        </p:spPr>
      </p:pic>
      <p:sp>
        <p:nvSpPr>
          <p:cNvPr id="18" name="Metin kutusu 17"/>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pic>
        <p:nvPicPr>
          <p:cNvPr id="25602" name="Picture 2" descr="Ultraviolet aerodynamic particle sizer®  UV-APS™ ile ilgili görsel sonucu"/>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35850" y="1753386"/>
            <a:ext cx="3658531"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708396"/>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11" name="click.wav"/>
          </p:stSnd>
        </p:sndAc>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 15"/>
          <p:cNvGrpSpPr/>
          <p:nvPr/>
        </p:nvGrpSpPr>
        <p:grpSpPr>
          <a:xfrm>
            <a:off x="433301" y="973739"/>
            <a:ext cx="11615063" cy="5213735"/>
            <a:chOff x="103475" y="692696"/>
            <a:chExt cx="9285909" cy="5213735"/>
          </a:xfrm>
        </p:grpSpPr>
        <p:sp>
          <p:nvSpPr>
            <p:cNvPr id="4" name="Dikdörtgen 3"/>
            <p:cNvSpPr/>
            <p:nvPr/>
          </p:nvSpPr>
          <p:spPr>
            <a:xfrm>
              <a:off x="179512" y="692696"/>
              <a:ext cx="8964488" cy="761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accent5">
                      <a:lumMod val="50000"/>
                    </a:schemeClr>
                  </a:solidFill>
                  <a:latin typeface="Candara" pitchFamily="34" charset="0"/>
                  <a:cs typeface="Arial" pitchFamily="34" charset="0"/>
                </a:rPr>
                <a:t>Biyolojik Harp Maddeleri Tanı Yöntemleri</a:t>
              </a:r>
            </a:p>
          </p:txBody>
        </p:sp>
        <p:cxnSp>
          <p:nvCxnSpPr>
            <p:cNvPr id="5" name="Düz Ok Bağlayıcısı 4"/>
            <p:cNvCxnSpPr/>
            <p:nvPr/>
          </p:nvCxnSpPr>
          <p:spPr>
            <a:xfrm>
              <a:off x="1475656" y="2398221"/>
              <a:ext cx="0" cy="540000"/>
            </a:xfrm>
            <a:prstGeom prst="straightConnector1">
              <a:avLst/>
            </a:prstGeom>
            <a:ln w="57150">
              <a:solidFill>
                <a:schemeClr val="accent5">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6" name="Dikdörtgen 5"/>
            <p:cNvSpPr/>
            <p:nvPr/>
          </p:nvSpPr>
          <p:spPr>
            <a:xfrm>
              <a:off x="395776" y="1750149"/>
              <a:ext cx="2160000" cy="540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andara" pitchFamily="34" charset="0"/>
                  <a:cs typeface="Arial" pitchFamily="34" charset="0"/>
                </a:rPr>
                <a:t>Kültür</a:t>
              </a:r>
            </a:p>
          </p:txBody>
        </p:sp>
        <p:sp>
          <p:nvSpPr>
            <p:cNvPr id="7" name="Dikdörtgen 6"/>
            <p:cNvSpPr/>
            <p:nvPr/>
          </p:nvSpPr>
          <p:spPr>
            <a:xfrm>
              <a:off x="3095720" y="1736872"/>
              <a:ext cx="3348488" cy="540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latin typeface="Candara" pitchFamily="34" charset="0"/>
                  <a:cs typeface="Arial" pitchFamily="34" charset="0"/>
                </a:rPr>
                <a:t>İmmünolojik Yöntemler</a:t>
              </a:r>
            </a:p>
          </p:txBody>
        </p:sp>
        <p:sp>
          <p:nvSpPr>
            <p:cNvPr id="8" name="Dikdörtgen 7"/>
            <p:cNvSpPr/>
            <p:nvPr/>
          </p:nvSpPr>
          <p:spPr>
            <a:xfrm>
              <a:off x="6964172" y="1750197"/>
              <a:ext cx="1800000" cy="540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latin typeface="Candara" pitchFamily="34" charset="0"/>
                  <a:cs typeface="Arial" pitchFamily="34" charset="0"/>
                </a:rPr>
                <a:t>Moleküler</a:t>
              </a:r>
            </a:p>
          </p:txBody>
        </p:sp>
        <p:sp>
          <p:nvSpPr>
            <p:cNvPr id="9" name="Metin kutusu 8"/>
            <p:cNvSpPr txBox="1"/>
            <p:nvPr/>
          </p:nvSpPr>
          <p:spPr>
            <a:xfrm>
              <a:off x="107504" y="3026608"/>
              <a:ext cx="2740333" cy="1107996"/>
            </a:xfrm>
            <a:prstGeom prst="rect">
              <a:avLst/>
            </a:prstGeom>
            <a:noFill/>
          </p:spPr>
          <p:txBody>
            <a:bodyPr wrap="square" rtlCol="0">
              <a:spAutoFit/>
            </a:bodyPr>
            <a:lstStyle/>
            <a:p>
              <a:pPr marL="180975" indent="-180975" algn="just">
                <a:buClr>
                  <a:schemeClr val="tx2">
                    <a:lumMod val="60000"/>
                    <a:lumOff val="40000"/>
                  </a:schemeClr>
                </a:buClr>
                <a:buFont typeface="Wingdings" panose="05000000000000000000" pitchFamily="2" charset="2"/>
                <a:buChar char="§"/>
              </a:pPr>
              <a:r>
                <a:rPr lang="tr-TR" sz="2200" dirty="0">
                  <a:latin typeface="Candara" pitchFamily="34" charset="0"/>
                </a:rPr>
                <a:t>Altın Standart</a:t>
              </a:r>
            </a:p>
            <a:p>
              <a:pPr marL="180975" indent="-180975" algn="just">
                <a:buClr>
                  <a:schemeClr val="tx2">
                    <a:lumMod val="60000"/>
                    <a:lumOff val="40000"/>
                  </a:schemeClr>
                </a:buClr>
                <a:buFont typeface="Wingdings" panose="05000000000000000000" pitchFamily="2" charset="2"/>
                <a:buChar char="§"/>
              </a:pPr>
              <a:r>
                <a:rPr lang="tr-TR" sz="2200" dirty="0">
                  <a:latin typeface="Candara" pitchFamily="34" charset="0"/>
                </a:rPr>
                <a:t> Duyarlı ancak</a:t>
              </a:r>
            </a:p>
            <a:p>
              <a:pPr marL="180975" indent="-180975" algn="just">
                <a:buClr>
                  <a:schemeClr val="tx2">
                    <a:lumMod val="60000"/>
                    <a:lumOff val="40000"/>
                  </a:schemeClr>
                </a:buClr>
                <a:buFont typeface="Wingdings" panose="05000000000000000000" pitchFamily="2" charset="2"/>
                <a:buChar char="§"/>
              </a:pPr>
              <a:r>
                <a:rPr lang="tr-TR" sz="2200" dirty="0">
                  <a:latin typeface="Candara" pitchFamily="34" charset="0"/>
                </a:rPr>
                <a:t>Zaman alıcı</a:t>
              </a:r>
            </a:p>
          </p:txBody>
        </p:sp>
        <p:sp>
          <p:nvSpPr>
            <p:cNvPr id="10" name="Metin kutusu 9"/>
            <p:cNvSpPr txBox="1"/>
            <p:nvPr/>
          </p:nvSpPr>
          <p:spPr>
            <a:xfrm>
              <a:off x="2789548" y="2938221"/>
              <a:ext cx="3744416" cy="2462213"/>
            </a:xfrm>
            <a:prstGeom prst="rect">
              <a:avLst/>
            </a:prstGeom>
            <a:noFill/>
          </p:spPr>
          <p:txBody>
            <a:bodyPr wrap="square" rtlCol="0">
              <a:spAutoFit/>
            </a:bodyPr>
            <a:lstStyle/>
            <a:p>
              <a:pPr marL="180975" lvl="1" indent="-180975" algn="just">
                <a:buClr>
                  <a:schemeClr val="tx2">
                    <a:lumMod val="60000"/>
                    <a:lumOff val="40000"/>
                  </a:schemeClr>
                </a:buClr>
                <a:buSzPct val="110000"/>
                <a:buFont typeface="Wingdings" panose="05000000000000000000" pitchFamily="2" charset="2"/>
                <a:buChar char="§"/>
              </a:pPr>
              <a:r>
                <a:rPr lang="tr-TR" sz="2200" dirty="0">
                  <a:latin typeface="Candara" pitchFamily="34" charset="0"/>
                </a:rPr>
                <a:t>Etkene özgün proteinlerin tanımlanması</a:t>
              </a:r>
            </a:p>
            <a:p>
              <a:pPr marL="180975" lvl="1" indent="-180975" algn="just">
                <a:buClr>
                  <a:schemeClr val="tx2">
                    <a:lumMod val="60000"/>
                    <a:lumOff val="40000"/>
                  </a:schemeClr>
                </a:buClr>
                <a:buSzPct val="110000"/>
                <a:buFont typeface="Wingdings" panose="05000000000000000000" pitchFamily="2" charset="2"/>
                <a:buChar char="§"/>
              </a:pPr>
              <a:r>
                <a:rPr lang="tr-TR" sz="2200" dirty="0">
                  <a:latin typeface="Candara" pitchFamily="34" charset="0"/>
                </a:rPr>
                <a:t>HHA (</a:t>
              </a:r>
              <a:r>
                <a:rPr lang="tr-TR" sz="2200" dirty="0" err="1">
                  <a:latin typeface="Candara" pitchFamily="34" charset="0"/>
                </a:rPr>
                <a:t>immün</a:t>
              </a:r>
              <a:r>
                <a:rPr lang="tr-TR" sz="2200" dirty="0">
                  <a:latin typeface="Candara" pitchFamily="34" charset="0"/>
                </a:rPr>
                <a:t> </a:t>
              </a:r>
              <a:r>
                <a:rPr lang="tr-TR" sz="2200" dirty="0" err="1">
                  <a:latin typeface="Candara" pitchFamily="34" charset="0"/>
                </a:rPr>
                <a:t>kromatografik</a:t>
              </a:r>
              <a:r>
                <a:rPr lang="tr-TR" sz="2200" dirty="0">
                  <a:latin typeface="Candara" pitchFamily="34" charset="0"/>
                </a:rPr>
                <a:t>)</a:t>
              </a:r>
            </a:p>
            <a:p>
              <a:pPr marL="180975" lvl="1" indent="-180975" algn="just">
                <a:buClr>
                  <a:schemeClr val="tx2">
                    <a:lumMod val="60000"/>
                    <a:lumOff val="40000"/>
                  </a:schemeClr>
                </a:buClr>
                <a:buSzPct val="110000"/>
                <a:buFont typeface="Wingdings" panose="05000000000000000000" pitchFamily="2" charset="2"/>
                <a:buChar char="§"/>
              </a:pPr>
              <a:r>
                <a:rPr lang="tr-TR" sz="2200" dirty="0">
                  <a:latin typeface="Candara" pitchFamily="34" charset="0"/>
                </a:rPr>
                <a:t>ELISA, </a:t>
              </a:r>
            </a:p>
            <a:p>
              <a:pPr marL="180975" lvl="1" indent="-180975" algn="just">
                <a:buClr>
                  <a:schemeClr val="tx2">
                    <a:lumMod val="60000"/>
                    <a:lumOff val="40000"/>
                  </a:schemeClr>
                </a:buClr>
                <a:buSzPct val="110000"/>
                <a:buFont typeface="Wingdings" panose="05000000000000000000" pitchFamily="2" charset="2"/>
                <a:buChar char="§"/>
              </a:pPr>
              <a:r>
                <a:rPr lang="tr-TR" sz="2200" dirty="0" smtClean="0">
                  <a:latin typeface="Candara" pitchFamily="34" charset="0"/>
                </a:rPr>
                <a:t>ECL, </a:t>
              </a:r>
              <a:endParaRPr lang="tr-TR" sz="2200" dirty="0">
                <a:latin typeface="Candara" pitchFamily="34" charset="0"/>
              </a:endParaRPr>
            </a:p>
            <a:p>
              <a:pPr marL="180975" lvl="1" indent="-180975" algn="just">
                <a:buClr>
                  <a:schemeClr val="tx2">
                    <a:lumMod val="60000"/>
                    <a:lumOff val="40000"/>
                  </a:schemeClr>
                </a:buClr>
                <a:buSzPct val="110000"/>
                <a:buFont typeface="Wingdings" panose="05000000000000000000" pitchFamily="2" charset="2"/>
                <a:buChar char="§"/>
              </a:pPr>
              <a:r>
                <a:rPr lang="tr-TR" sz="2200" dirty="0">
                  <a:latin typeface="Candara" pitchFamily="34" charset="0"/>
                </a:rPr>
                <a:t>TRF </a:t>
              </a:r>
              <a:r>
                <a:rPr lang="tr-TR" sz="2200" dirty="0" smtClean="0">
                  <a:latin typeface="Candara" pitchFamily="34" charset="0"/>
                </a:rPr>
                <a:t>(Victor)</a:t>
              </a:r>
            </a:p>
            <a:p>
              <a:pPr marL="180975" lvl="1" indent="-180975" algn="just">
                <a:buClr>
                  <a:schemeClr val="tx2">
                    <a:lumMod val="60000"/>
                    <a:lumOff val="40000"/>
                  </a:schemeClr>
                </a:buClr>
                <a:buSzPct val="110000"/>
                <a:buFont typeface="Wingdings" panose="05000000000000000000" pitchFamily="2" charset="2"/>
                <a:buChar char="§"/>
              </a:pPr>
              <a:r>
                <a:rPr lang="tr-TR" sz="2200" dirty="0" err="1" smtClean="0">
                  <a:latin typeface="Candara" pitchFamily="34" charset="0"/>
                </a:rPr>
                <a:t>Luminex</a:t>
              </a:r>
              <a:r>
                <a:rPr lang="tr-TR" sz="2200" dirty="0" smtClean="0">
                  <a:latin typeface="Candara" pitchFamily="34" charset="0"/>
                </a:rPr>
                <a:t> FC </a:t>
              </a:r>
              <a:endParaRPr lang="tr-TR" sz="2200" dirty="0">
                <a:latin typeface="Candara" pitchFamily="34" charset="0"/>
              </a:endParaRPr>
            </a:p>
          </p:txBody>
        </p:sp>
        <p:sp>
          <p:nvSpPr>
            <p:cNvPr id="11" name="Metin kutusu 10"/>
            <p:cNvSpPr txBox="1"/>
            <p:nvPr/>
          </p:nvSpPr>
          <p:spPr>
            <a:xfrm>
              <a:off x="6941112" y="2981968"/>
              <a:ext cx="2448272" cy="1311128"/>
            </a:xfrm>
            <a:prstGeom prst="rect">
              <a:avLst/>
            </a:prstGeom>
            <a:noFill/>
          </p:spPr>
          <p:txBody>
            <a:bodyPr wrap="square" rtlCol="0">
              <a:spAutoFit/>
            </a:bodyPr>
            <a:lstStyle/>
            <a:p>
              <a:pPr marL="88900" indent="-74613">
                <a:lnSpc>
                  <a:spcPct val="120000"/>
                </a:lnSpc>
                <a:buClr>
                  <a:schemeClr val="bg2">
                    <a:lumMod val="50000"/>
                  </a:schemeClr>
                </a:buClr>
                <a:buSzPct val="115000"/>
                <a:buFont typeface="Wingdings" pitchFamily="2" charset="2"/>
                <a:buChar char="§"/>
              </a:pPr>
              <a:r>
                <a:rPr lang="tr-TR" sz="2200" dirty="0">
                  <a:latin typeface="Candara" pitchFamily="34" charset="0"/>
                  <a:cs typeface="Arial" pitchFamily="34" charset="0"/>
                </a:rPr>
                <a:t> Hızlı (&lt;90 </a:t>
              </a:r>
              <a:r>
                <a:rPr lang="tr-TR" sz="2200" dirty="0" err="1">
                  <a:latin typeface="Candara" pitchFamily="34" charset="0"/>
                  <a:cs typeface="Arial" pitchFamily="34" charset="0"/>
                </a:rPr>
                <a:t>dk</a:t>
              </a:r>
              <a:r>
                <a:rPr lang="tr-TR" sz="2200" dirty="0">
                  <a:latin typeface="Candara" pitchFamily="34" charset="0"/>
                  <a:cs typeface="Arial" pitchFamily="34" charset="0"/>
                </a:rPr>
                <a:t>)</a:t>
              </a:r>
            </a:p>
            <a:p>
              <a:pPr marL="88900" indent="-74613">
                <a:lnSpc>
                  <a:spcPct val="120000"/>
                </a:lnSpc>
                <a:buClr>
                  <a:schemeClr val="bg2">
                    <a:lumMod val="50000"/>
                  </a:schemeClr>
                </a:buClr>
                <a:buSzPct val="115000"/>
                <a:buFont typeface="Wingdings" pitchFamily="2" charset="2"/>
                <a:buChar char="§"/>
              </a:pPr>
              <a:r>
                <a:rPr lang="tr-TR" sz="2200" dirty="0">
                  <a:latin typeface="Candara" pitchFamily="34" charset="0"/>
                  <a:cs typeface="Arial" pitchFamily="34" charset="0"/>
                </a:rPr>
                <a:t> Kültürden daha</a:t>
              </a:r>
              <a:r>
                <a:rPr lang="tr-TR" sz="2200" b="1" i="1" dirty="0">
                  <a:solidFill>
                    <a:srgbClr val="00B0F0"/>
                  </a:solidFill>
                  <a:latin typeface="Candara" panose="020E0502030303020204" pitchFamily="34" charset="0"/>
                  <a:cs typeface="Arial" panose="020B0604020202020204" pitchFamily="34" charset="0"/>
                </a:rPr>
                <a:t> yüksek </a:t>
              </a:r>
              <a:r>
                <a:rPr lang="tr-TR" sz="2200" dirty="0">
                  <a:latin typeface="Candara" pitchFamily="34" charset="0"/>
                  <a:cs typeface="Arial" pitchFamily="34" charset="0"/>
                </a:rPr>
                <a:t>duyarlılık </a:t>
              </a:r>
            </a:p>
          </p:txBody>
        </p:sp>
        <p:cxnSp>
          <p:nvCxnSpPr>
            <p:cNvPr id="12" name="Düz Ok Bağlayıcısı 11"/>
            <p:cNvCxnSpPr/>
            <p:nvPr/>
          </p:nvCxnSpPr>
          <p:spPr>
            <a:xfrm>
              <a:off x="4679600" y="2362269"/>
              <a:ext cx="0" cy="540000"/>
            </a:xfrm>
            <a:prstGeom prst="straightConnector1">
              <a:avLst/>
            </a:prstGeom>
            <a:ln w="57150">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3" name="Düz Ok Bağlayıcısı 12"/>
            <p:cNvCxnSpPr/>
            <p:nvPr/>
          </p:nvCxnSpPr>
          <p:spPr>
            <a:xfrm>
              <a:off x="7877216" y="2368672"/>
              <a:ext cx="0" cy="540000"/>
            </a:xfrm>
            <a:prstGeom prst="straightConnector1">
              <a:avLst/>
            </a:prstGeom>
            <a:ln w="57150">
              <a:solidFill>
                <a:schemeClr val="bg2">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Düz Ok Bağlayıcısı 13"/>
            <p:cNvCxnSpPr/>
            <p:nvPr/>
          </p:nvCxnSpPr>
          <p:spPr>
            <a:xfrm>
              <a:off x="1471627" y="4170048"/>
              <a:ext cx="0" cy="540000"/>
            </a:xfrm>
            <a:prstGeom prst="straightConnector1">
              <a:avLst/>
            </a:prstGeom>
            <a:ln w="57150">
              <a:solidFill>
                <a:schemeClr val="accent5">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Metin kutusu 14"/>
            <p:cNvSpPr txBox="1"/>
            <p:nvPr/>
          </p:nvSpPr>
          <p:spPr>
            <a:xfrm>
              <a:off x="103475" y="4798435"/>
              <a:ext cx="3172381" cy="1107996"/>
            </a:xfrm>
            <a:prstGeom prst="rect">
              <a:avLst/>
            </a:prstGeom>
            <a:noFill/>
          </p:spPr>
          <p:txBody>
            <a:bodyPr wrap="square" rtlCol="0">
              <a:spAutoFit/>
            </a:bodyPr>
            <a:lstStyle/>
            <a:p>
              <a:pPr marL="180975" indent="-180975" algn="just">
                <a:buClr>
                  <a:schemeClr val="tx2">
                    <a:lumMod val="60000"/>
                    <a:lumOff val="40000"/>
                  </a:schemeClr>
                </a:buClr>
                <a:buFont typeface="Wingdings" panose="05000000000000000000" pitchFamily="2" charset="2"/>
                <a:buChar char="§"/>
              </a:pPr>
              <a:r>
                <a:rPr lang="tr-TR" sz="2200" dirty="0">
                  <a:latin typeface="Candara" pitchFamily="34" charset="0"/>
                </a:rPr>
                <a:t>İleri tanımlama</a:t>
              </a:r>
            </a:p>
            <a:p>
              <a:pPr marL="180975" indent="-180975" algn="just">
                <a:buClr>
                  <a:schemeClr val="tx2">
                    <a:lumMod val="60000"/>
                    <a:lumOff val="40000"/>
                  </a:schemeClr>
                </a:buClr>
                <a:buFont typeface="Wingdings" panose="05000000000000000000" pitchFamily="2" charset="2"/>
                <a:buChar char="§"/>
              </a:pPr>
              <a:r>
                <a:rPr lang="tr-TR" sz="2200" dirty="0" err="1">
                  <a:latin typeface="Candara" pitchFamily="34" charset="0"/>
                </a:rPr>
                <a:t>Otomatize</a:t>
              </a:r>
              <a:r>
                <a:rPr lang="tr-TR" sz="2200" dirty="0">
                  <a:latin typeface="Candara" pitchFamily="34" charset="0"/>
                </a:rPr>
                <a:t> Sistemler</a:t>
              </a:r>
            </a:p>
            <a:p>
              <a:pPr marL="180975" indent="-180975" algn="just">
                <a:buClr>
                  <a:schemeClr val="tx2">
                    <a:lumMod val="60000"/>
                    <a:lumOff val="40000"/>
                  </a:schemeClr>
                </a:buClr>
                <a:buFont typeface="Wingdings" panose="05000000000000000000" pitchFamily="2" charset="2"/>
                <a:buChar char="§"/>
              </a:pPr>
              <a:r>
                <a:rPr lang="tr-TR" sz="2200" dirty="0">
                  <a:latin typeface="Candara" pitchFamily="34" charset="0"/>
                </a:rPr>
                <a:t>Moleküler teknikler</a:t>
              </a:r>
            </a:p>
          </p:txBody>
        </p:sp>
      </p:grpSp>
      <p:sp>
        <p:nvSpPr>
          <p:cNvPr id="17" name="Metin kutusu 16"/>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
        <p:nvSpPr>
          <p:cNvPr id="2" name="Alt Bilgi Yer Tutucusu 1"/>
          <p:cNvSpPr>
            <a:spLocks noGrp="1"/>
          </p:cNvSpPr>
          <p:nvPr>
            <p:ph type="ftr" sz="quarter" idx="11"/>
          </p:nvPr>
        </p:nvSpPr>
        <p:spPr/>
        <p:txBody>
          <a:body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Tree>
    <p:extLst>
      <p:ext uri="{BB962C8B-B14F-4D97-AF65-F5344CB8AC3E}">
        <p14:creationId xmlns:p14="http://schemas.microsoft.com/office/powerpoint/2010/main" val="357387488"/>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3" name="click.wav"/>
          </p:stSnd>
        </p:sndAc>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6" name="Rectangle 2"/>
          <p:cNvSpPr>
            <a:spLocks noGrp="1" noChangeArrowheads="1"/>
          </p:cNvSpPr>
          <p:nvPr>
            <p:ph type="title"/>
          </p:nvPr>
        </p:nvSpPr>
        <p:spPr>
          <a:xfrm>
            <a:off x="238542" y="931944"/>
            <a:ext cx="11675534" cy="770839"/>
          </a:xfrm>
        </p:spPr>
        <p:txBody>
          <a:bodyPr lIns="92075" tIns="46038" rIns="92075" bIns="46038"/>
          <a:lstStyle/>
          <a:p>
            <a:pPr>
              <a:defRPr/>
            </a:pPr>
            <a:r>
              <a:rPr lang="tr-TR" sz="4300" dirty="0" err="1" smtClean="0">
                <a:solidFill>
                  <a:schemeClr val="accent5">
                    <a:lumMod val="50000"/>
                  </a:schemeClr>
                </a:solidFill>
                <a:latin typeface="Trebuchet MS" panose="020B0603020202020204" pitchFamily="34" charset="0"/>
              </a:rPr>
              <a:t>Biyoterörizm</a:t>
            </a:r>
            <a:r>
              <a:rPr lang="tr-TR" sz="4300" dirty="0" smtClean="0">
                <a:solidFill>
                  <a:schemeClr val="accent5">
                    <a:lumMod val="50000"/>
                  </a:schemeClr>
                </a:solidFill>
                <a:latin typeface="Trebuchet MS" panose="020B0603020202020204" pitchFamily="34" charset="0"/>
              </a:rPr>
              <a:t> için Ulusal Laboratuvar Ağı (ABD)</a:t>
            </a:r>
            <a:endParaRPr lang="en-US" dirty="0" smtClean="0">
              <a:solidFill>
                <a:schemeClr val="accent5">
                  <a:lumMod val="50000"/>
                </a:schemeClr>
              </a:solidFill>
              <a:latin typeface="Trebuchet MS" panose="020B0603020202020204" pitchFamily="34" charset="0"/>
            </a:endParaRPr>
          </a:p>
        </p:txBody>
      </p:sp>
      <p:graphicFrame>
        <p:nvGraphicFramePr>
          <p:cNvPr id="57348" name="Object 3"/>
          <p:cNvGraphicFramePr>
            <a:graphicFrameLocks/>
          </p:cNvGraphicFramePr>
          <p:nvPr>
            <p:extLst>
              <p:ext uri="{D42A27DB-BD31-4B8C-83A1-F6EECF244321}">
                <p14:modId xmlns:p14="http://schemas.microsoft.com/office/powerpoint/2010/main" val="1365010045"/>
              </p:ext>
            </p:extLst>
          </p:nvPr>
        </p:nvGraphicFramePr>
        <p:xfrm>
          <a:off x="14817" y="1857375"/>
          <a:ext cx="7112000" cy="4419600"/>
        </p:xfrm>
        <a:graphic>
          <a:graphicData uri="http://schemas.openxmlformats.org/presentationml/2006/ole">
            <mc:AlternateContent xmlns:mc="http://schemas.openxmlformats.org/markup-compatibility/2006">
              <mc:Choice xmlns:v="urn:schemas-microsoft-com:vml" Requires="v">
                <p:oleObj spid="_x0000_s3176" name="Clip" r:id="rId4" imgW="3660133" imgH="2924307" progId="MS_ClipArt_Gallery.2">
                  <p:embed/>
                </p:oleObj>
              </mc:Choice>
              <mc:Fallback>
                <p:oleObj name="Clip" r:id="rId4" imgW="3660133" imgH="2924307" progId="MS_ClipArt_Gallery.2">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17" y="1857375"/>
                        <a:ext cx="71120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7349" name="Rectangle 4"/>
          <p:cNvSpPr>
            <a:spLocks noChangeArrowheads="1"/>
          </p:cNvSpPr>
          <p:nvPr/>
        </p:nvSpPr>
        <p:spPr bwMode="auto">
          <a:xfrm>
            <a:off x="2422747" y="5524501"/>
            <a:ext cx="1594347" cy="677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tr-TR" sz="1900" b="1" baseline="0" dirty="0" smtClean="0">
                <a:latin typeface="Trebuchet MS" panose="020B0603020202020204" pitchFamily="34" charset="0"/>
              </a:rPr>
              <a:t>Düzey</a:t>
            </a:r>
            <a:r>
              <a:rPr lang="en-US" sz="1900" b="1" baseline="0" dirty="0" smtClean="0">
                <a:latin typeface="Trebuchet MS" panose="020B0603020202020204" pitchFamily="34" charset="0"/>
              </a:rPr>
              <a:t>-A </a:t>
            </a:r>
            <a:r>
              <a:rPr lang="en-US" sz="1900" b="1" baseline="0" dirty="0">
                <a:latin typeface="Trebuchet MS" panose="020B0603020202020204" pitchFamily="34" charset="0"/>
              </a:rPr>
              <a:t>Lab</a:t>
            </a:r>
          </a:p>
          <a:p>
            <a:pPr algn="ctr"/>
            <a:r>
              <a:rPr lang="en-US" sz="1900" b="1" baseline="0" dirty="0">
                <a:latin typeface="Trebuchet MS" panose="020B0603020202020204" pitchFamily="34" charset="0"/>
              </a:rPr>
              <a:t>  </a:t>
            </a:r>
          </a:p>
        </p:txBody>
      </p:sp>
      <p:sp>
        <p:nvSpPr>
          <p:cNvPr id="57350" name="Rectangle 5"/>
          <p:cNvSpPr>
            <a:spLocks noChangeArrowheads="1"/>
          </p:cNvSpPr>
          <p:nvPr/>
        </p:nvSpPr>
        <p:spPr bwMode="auto">
          <a:xfrm>
            <a:off x="7126817" y="5216286"/>
            <a:ext cx="4787259" cy="708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marL="263525" indent="-263525"/>
            <a:r>
              <a:rPr lang="en-US" sz="2000" b="1" baseline="0" dirty="0">
                <a:latin typeface="Trebuchet MS" panose="020B0603020202020204" pitchFamily="34" charset="0"/>
              </a:rPr>
              <a:t> A </a:t>
            </a:r>
            <a:r>
              <a:rPr lang="en-US" sz="2000" b="1" baseline="0" dirty="0" smtClean="0">
                <a:latin typeface="Trebuchet MS" panose="020B0603020202020204" pitchFamily="34" charset="0"/>
              </a:rPr>
              <a:t>– </a:t>
            </a:r>
            <a:r>
              <a:rPr lang="tr-TR" sz="2000" b="1" baseline="0" dirty="0" smtClean="0">
                <a:latin typeface="Trebuchet MS" panose="020B0603020202020204" pitchFamily="34" charset="0"/>
              </a:rPr>
              <a:t>Ekarte edilmesi</a:t>
            </a:r>
            <a:r>
              <a:rPr lang="tr-TR" sz="2000" b="1" dirty="0" smtClean="0">
                <a:latin typeface="Trebuchet MS" panose="020B0603020202020204" pitchFamily="34" charset="0"/>
              </a:rPr>
              <a:t> ve organizmanın </a:t>
            </a:r>
          </a:p>
          <a:p>
            <a:pPr marL="263525" indent="-263525"/>
            <a:r>
              <a:rPr lang="tr-TR" sz="2000" b="1" dirty="0" smtClean="0">
                <a:latin typeface="Trebuchet MS" panose="020B0603020202020204" pitchFamily="34" charset="0"/>
              </a:rPr>
              <a:t>      bir üst merkeze yönlendirilmesi </a:t>
            </a:r>
            <a:endParaRPr lang="en-US" sz="2000" b="1" baseline="0" dirty="0">
              <a:latin typeface="Trebuchet MS" panose="020B0603020202020204" pitchFamily="34" charset="0"/>
            </a:endParaRPr>
          </a:p>
        </p:txBody>
      </p:sp>
      <p:sp>
        <p:nvSpPr>
          <p:cNvPr id="57351" name="Rectangle 6"/>
          <p:cNvSpPr>
            <a:spLocks noChangeArrowheads="1"/>
          </p:cNvSpPr>
          <p:nvPr/>
        </p:nvSpPr>
        <p:spPr bwMode="auto">
          <a:xfrm>
            <a:off x="761606" y="4632477"/>
            <a:ext cx="5000978" cy="677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ctr"/>
            <a:r>
              <a:rPr lang="tr-TR" sz="1900" b="1" baseline="0" dirty="0" smtClean="0">
                <a:latin typeface="Trebuchet MS" panose="020B0603020202020204" pitchFamily="34" charset="0"/>
              </a:rPr>
              <a:t>Düzey- </a:t>
            </a:r>
            <a:r>
              <a:rPr lang="en-US" sz="1900" b="1" baseline="0" dirty="0" smtClean="0">
                <a:latin typeface="Trebuchet MS" panose="020B0603020202020204" pitchFamily="34" charset="0"/>
              </a:rPr>
              <a:t>B </a:t>
            </a:r>
            <a:r>
              <a:rPr lang="en-US" sz="1900" b="1" baseline="0" dirty="0">
                <a:latin typeface="Trebuchet MS" panose="020B0603020202020204" pitchFamily="34" charset="0"/>
              </a:rPr>
              <a:t>Lab  </a:t>
            </a:r>
          </a:p>
          <a:p>
            <a:pPr algn="ctr"/>
            <a:r>
              <a:rPr lang="en-US" sz="1900" b="1" baseline="0" dirty="0" smtClean="0">
                <a:latin typeface="Trebuchet MS" panose="020B0603020202020204" pitchFamily="34" charset="0"/>
              </a:rPr>
              <a:t>B</a:t>
            </a:r>
            <a:r>
              <a:rPr lang="tr-TR" sz="1900" b="1" baseline="0" dirty="0" smtClean="0">
                <a:latin typeface="Trebuchet MS" panose="020B0603020202020204" pitchFamily="34" charset="0"/>
              </a:rPr>
              <a:t>GD</a:t>
            </a:r>
            <a:r>
              <a:rPr lang="en-US" sz="1900" b="1" baseline="0" dirty="0" smtClean="0">
                <a:latin typeface="Trebuchet MS" panose="020B0603020202020204" pitchFamily="34" charset="0"/>
              </a:rPr>
              <a:t>-2 </a:t>
            </a:r>
            <a:r>
              <a:rPr lang="tr-TR" sz="1900" b="1" baseline="0" dirty="0" smtClean="0">
                <a:latin typeface="Trebuchet MS" panose="020B0603020202020204" pitchFamily="34" charset="0"/>
              </a:rPr>
              <a:t>ve </a:t>
            </a:r>
            <a:r>
              <a:rPr lang="en-US" sz="1900" b="1" baseline="0" dirty="0" smtClean="0">
                <a:latin typeface="Trebuchet MS" panose="020B0603020202020204" pitchFamily="34" charset="0"/>
              </a:rPr>
              <a:t> B</a:t>
            </a:r>
            <a:r>
              <a:rPr lang="tr-TR" sz="1900" b="1" baseline="0" dirty="0" smtClean="0">
                <a:latin typeface="Trebuchet MS" panose="020B0603020202020204" pitchFamily="34" charset="0"/>
              </a:rPr>
              <a:t>GD</a:t>
            </a:r>
            <a:r>
              <a:rPr lang="en-US" sz="1900" b="1" baseline="0" dirty="0" smtClean="0">
                <a:latin typeface="Trebuchet MS" panose="020B0603020202020204" pitchFamily="34" charset="0"/>
              </a:rPr>
              <a:t>-3 </a:t>
            </a:r>
            <a:r>
              <a:rPr lang="tr-TR" sz="1900" b="1" baseline="0" dirty="0" smtClean="0">
                <a:latin typeface="Trebuchet MS" panose="020B0603020202020204" pitchFamily="34" charset="0"/>
              </a:rPr>
              <a:t>Güvenlik uygulamaları</a:t>
            </a:r>
            <a:endParaRPr lang="en-US" sz="1900" b="1" baseline="0" dirty="0">
              <a:latin typeface="Trebuchet MS" panose="020B0603020202020204" pitchFamily="34" charset="0"/>
            </a:endParaRPr>
          </a:p>
        </p:txBody>
      </p:sp>
      <p:sp>
        <p:nvSpPr>
          <p:cNvPr id="57352" name="Rectangle 7"/>
          <p:cNvSpPr>
            <a:spLocks noChangeArrowheads="1"/>
          </p:cNvSpPr>
          <p:nvPr/>
        </p:nvSpPr>
        <p:spPr bwMode="auto">
          <a:xfrm>
            <a:off x="6268806" y="4198574"/>
            <a:ext cx="4921163" cy="708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r>
              <a:rPr lang="en-US" sz="2000" b="1" baseline="0" dirty="0">
                <a:latin typeface="Trebuchet MS" panose="020B0603020202020204" pitchFamily="34" charset="0"/>
              </a:rPr>
              <a:t> B </a:t>
            </a:r>
            <a:r>
              <a:rPr lang="en-US" sz="2000" b="1" baseline="0" dirty="0" smtClean="0">
                <a:latin typeface="Trebuchet MS" panose="020B0603020202020204" pitchFamily="34" charset="0"/>
              </a:rPr>
              <a:t>– </a:t>
            </a:r>
            <a:r>
              <a:rPr lang="tr-TR" sz="2000" b="1" baseline="0" dirty="0" smtClean="0">
                <a:latin typeface="Trebuchet MS" panose="020B0603020202020204" pitchFamily="34" charset="0"/>
              </a:rPr>
              <a:t>Sınırlı Doğrulama kapasitesi ve </a:t>
            </a:r>
          </a:p>
          <a:p>
            <a:pPr marL="354013" indent="-354013"/>
            <a:r>
              <a:rPr lang="tr-TR" sz="2000" b="1" baseline="0" dirty="0" smtClean="0">
                <a:latin typeface="Trebuchet MS" panose="020B0603020202020204" pitchFamily="34" charset="0"/>
              </a:rPr>
              <a:t>       numunenin transferi</a:t>
            </a:r>
            <a:endParaRPr lang="en-US" sz="2000" b="1" baseline="0" dirty="0">
              <a:latin typeface="Trebuchet MS" panose="020B0603020202020204" pitchFamily="34" charset="0"/>
            </a:endParaRPr>
          </a:p>
        </p:txBody>
      </p:sp>
      <p:sp>
        <p:nvSpPr>
          <p:cNvPr id="57353" name="Rectangle 8"/>
          <p:cNvSpPr>
            <a:spLocks noChangeArrowheads="1"/>
          </p:cNvSpPr>
          <p:nvPr/>
        </p:nvSpPr>
        <p:spPr bwMode="auto">
          <a:xfrm>
            <a:off x="2355211" y="3740151"/>
            <a:ext cx="1676742" cy="677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a:r>
              <a:rPr lang="tr-TR" sz="1900" b="1" baseline="0" dirty="0" smtClean="0">
                <a:latin typeface="Trebuchet MS" panose="020B0603020202020204" pitchFamily="34" charset="0"/>
              </a:rPr>
              <a:t>Düzey- </a:t>
            </a:r>
            <a:r>
              <a:rPr lang="en-US" sz="1900" b="1" baseline="0" dirty="0" smtClean="0">
                <a:latin typeface="Trebuchet MS" panose="020B0603020202020204" pitchFamily="34" charset="0"/>
              </a:rPr>
              <a:t>C </a:t>
            </a:r>
            <a:r>
              <a:rPr lang="en-US" sz="1900" b="1" baseline="0" dirty="0">
                <a:latin typeface="Trebuchet MS" panose="020B0603020202020204" pitchFamily="34" charset="0"/>
              </a:rPr>
              <a:t>Lab</a:t>
            </a:r>
          </a:p>
          <a:p>
            <a:pPr algn="ctr"/>
            <a:r>
              <a:rPr lang="en-US" sz="1900" b="1" baseline="0" dirty="0">
                <a:latin typeface="Trebuchet MS" panose="020B0603020202020204" pitchFamily="34" charset="0"/>
              </a:rPr>
              <a:t> </a:t>
            </a:r>
            <a:r>
              <a:rPr lang="en-US" sz="1900" b="1" baseline="0" dirty="0" smtClean="0">
                <a:latin typeface="Trebuchet MS" panose="020B0603020202020204" pitchFamily="34" charset="0"/>
              </a:rPr>
              <a:t>B</a:t>
            </a:r>
            <a:r>
              <a:rPr lang="tr-TR" sz="1900" b="1" baseline="0" dirty="0" smtClean="0">
                <a:latin typeface="Trebuchet MS" panose="020B0603020202020204" pitchFamily="34" charset="0"/>
              </a:rPr>
              <a:t>GD</a:t>
            </a:r>
            <a:r>
              <a:rPr lang="en-US" sz="1900" b="1" baseline="0" dirty="0" smtClean="0">
                <a:latin typeface="Trebuchet MS" panose="020B0603020202020204" pitchFamily="34" charset="0"/>
              </a:rPr>
              <a:t>-3</a:t>
            </a:r>
            <a:endParaRPr lang="en-US" sz="1900" b="1" baseline="0" dirty="0">
              <a:latin typeface="Trebuchet MS" panose="020B0603020202020204" pitchFamily="34" charset="0"/>
            </a:endParaRPr>
          </a:p>
        </p:txBody>
      </p:sp>
      <p:sp>
        <p:nvSpPr>
          <p:cNvPr id="57354" name="Rectangle 9"/>
          <p:cNvSpPr>
            <a:spLocks noChangeArrowheads="1"/>
          </p:cNvSpPr>
          <p:nvPr/>
        </p:nvSpPr>
        <p:spPr bwMode="auto">
          <a:xfrm>
            <a:off x="5394574" y="3488638"/>
            <a:ext cx="4414863"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en-US" sz="2000" b="1" baseline="0" dirty="0">
                <a:latin typeface="Trebuchet MS" panose="020B0603020202020204" pitchFamily="34" charset="0"/>
              </a:rPr>
              <a:t>C </a:t>
            </a:r>
            <a:r>
              <a:rPr lang="en-US" sz="2000" b="1" baseline="0" dirty="0" smtClean="0">
                <a:latin typeface="Trebuchet MS" panose="020B0603020202020204" pitchFamily="34" charset="0"/>
              </a:rPr>
              <a:t>– </a:t>
            </a:r>
            <a:r>
              <a:rPr lang="tr-TR" sz="2000" b="1" baseline="0" dirty="0" smtClean="0">
                <a:latin typeface="Trebuchet MS" panose="020B0603020202020204" pitchFamily="34" charset="0"/>
              </a:rPr>
              <a:t>Moleküler Yöntemler (Referans)</a:t>
            </a:r>
            <a:endParaRPr lang="en-US" sz="2000" b="1" baseline="0" dirty="0">
              <a:latin typeface="Trebuchet MS" panose="020B0603020202020204" pitchFamily="34" charset="0"/>
            </a:endParaRPr>
          </a:p>
        </p:txBody>
      </p:sp>
      <p:sp>
        <p:nvSpPr>
          <p:cNvPr id="57355" name="Rectangle 11"/>
          <p:cNvSpPr>
            <a:spLocks noChangeArrowheads="1"/>
          </p:cNvSpPr>
          <p:nvPr/>
        </p:nvSpPr>
        <p:spPr bwMode="auto">
          <a:xfrm>
            <a:off x="4568002" y="2733675"/>
            <a:ext cx="5376098"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r>
              <a:rPr lang="en-US" sz="2000" b="1" baseline="0" dirty="0">
                <a:solidFill>
                  <a:srgbClr val="00B0F0"/>
                </a:solidFill>
                <a:latin typeface="Trebuchet MS" panose="020B0603020202020204" pitchFamily="34" charset="0"/>
              </a:rPr>
              <a:t>D </a:t>
            </a:r>
            <a:r>
              <a:rPr lang="en-US" sz="2000" b="1" baseline="0" dirty="0" smtClean="0">
                <a:solidFill>
                  <a:srgbClr val="00B0F0"/>
                </a:solidFill>
                <a:latin typeface="Trebuchet MS" panose="020B0603020202020204" pitchFamily="34" charset="0"/>
              </a:rPr>
              <a:t>– </a:t>
            </a:r>
            <a:r>
              <a:rPr lang="tr-TR" sz="2000" b="1" baseline="0" dirty="0" smtClean="0">
                <a:solidFill>
                  <a:srgbClr val="00B0F0"/>
                </a:solidFill>
                <a:latin typeface="Trebuchet MS" panose="020B0603020202020204" pitchFamily="34" charset="0"/>
              </a:rPr>
              <a:t>En Üst düzey </a:t>
            </a:r>
            <a:r>
              <a:rPr lang="tr-TR" sz="2000" b="1" baseline="0" dirty="0" err="1" smtClean="0">
                <a:solidFill>
                  <a:srgbClr val="00B0F0"/>
                </a:solidFill>
                <a:latin typeface="Trebuchet MS" panose="020B0603020202020204" pitchFamily="34" charset="0"/>
              </a:rPr>
              <a:t>Karakterizasyon</a:t>
            </a:r>
            <a:r>
              <a:rPr lang="tr-TR" sz="2000" b="1" baseline="0" dirty="0" smtClean="0">
                <a:solidFill>
                  <a:srgbClr val="00B0F0"/>
                </a:solidFill>
                <a:latin typeface="Trebuchet MS" panose="020B0603020202020204" pitchFamily="34" charset="0"/>
              </a:rPr>
              <a:t> (Ulusal</a:t>
            </a:r>
            <a:r>
              <a:rPr lang="en-US" sz="2000" b="1" baseline="0" dirty="0" smtClean="0">
                <a:solidFill>
                  <a:srgbClr val="00B0F0"/>
                </a:solidFill>
                <a:latin typeface="Trebuchet MS" panose="020B0603020202020204" pitchFamily="34" charset="0"/>
              </a:rPr>
              <a:t>)</a:t>
            </a:r>
            <a:endParaRPr lang="en-US" sz="2000" b="1" baseline="0" dirty="0">
              <a:solidFill>
                <a:srgbClr val="00B0F0"/>
              </a:solidFill>
              <a:latin typeface="Trebuchet MS" panose="020B0603020202020204" pitchFamily="34" charset="0"/>
            </a:endParaRPr>
          </a:p>
        </p:txBody>
      </p:sp>
      <p:sp>
        <p:nvSpPr>
          <p:cNvPr id="57356" name="Text Box 12"/>
          <p:cNvSpPr txBox="1">
            <a:spLocks noChangeArrowheads="1"/>
          </p:cNvSpPr>
          <p:nvPr/>
        </p:nvSpPr>
        <p:spPr bwMode="auto">
          <a:xfrm>
            <a:off x="2153121" y="2988514"/>
            <a:ext cx="2133600"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aseline="-25000">
                <a:solidFill>
                  <a:schemeClr val="tx1"/>
                </a:solidFill>
                <a:latin typeface="Times New Roman" pitchFamily="18" charset="0"/>
              </a:defRPr>
            </a:lvl1pPr>
            <a:lvl2pPr marL="742950" indent="-285750">
              <a:defRPr sz="2400" baseline="-25000">
                <a:solidFill>
                  <a:schemeClr val="tx1"/>
                </a:solidFill>
                <a:latin typeface="Times New Roman" pitchFamily="18" charset="0"/>
              </a:defRPr>
            </a:lvl2pPr>
            <a:lvl3pPr marL="1143000" indent="-228600">
              <a:defRPr sz="2400" baseline="-25000">
                <a:solidFill>
                  <a:schemeClr val="tx1"/>
                </a:solidFill>
                <a:latin typeface="Times New Roman" pitchFamily="18" charset="0"/>
              </a:defRPr>
            </a:lvl3pPr>
            <a:lvl4pPr marL="1600200" indent="-228600">
              <a:defRPr sz="2400" baseline="-25000">
                <a:solidFill>
                  <a:schemeClr val="tx1"/>
                </a:solidFill>
                <a:latin typeface="Times New Roman" pitchFamily="18" charset="0"/>
              </a:defRPr>
            </a:lvl4pPr>
            <a:lvl5pPr marL="2057400" indent="-228600">
              <a:defRPr sz="2400" baseline="-25000">
                <a:solidFill>
                  <a:schemeClr val="tx1"/>
                </a:solidFill>
                <a:latin typeface="Times New Roman" pitchFamily="18" charset="0"/>
              </a:defRPr>
            </a:lvl5pPr>
            <a:lvl6pPr marL="2514600" indent="-228600" eaLnBrk="0" fontAlgn="base" hangingPunct="0">
              <a:spcBef>
                <a:spcPct val="0"/>
              </a:spcBef>
              <a:spcAft>
                <a:spcPct val="0"/>
              </a:spcAft>
              <a:defRPr sz="2400" baseline="-25000">
                <a:solidFill>
                  <a:schemeClr val="tx1"/>
                </a:solidFill>
                <a:latin typeface="Times New Roman" pitchFamily="18" charset="0"/>
              </a:defRPr>
            </a:lvl6pPr>
            <a:lvl7pPr marL="2971800" indent="-228600" eaLnBrk="0" fontAlgn="base" hangingPunct="0">
              <a:spcBef>
                <a:spcPct val="0"/>
              </a:spcBef>
              <a:spcAft>
                <a:spcPct val="0"/>
              </a:spcAft>
              <a:defRPr sz="2400" baseline="-25000">
                <a:solidFill>
                  <a:schemeClr val="tx1"/>
                </a:solidFill>
                <a:latin typeface="Times New Roman" pitchFamily="18" charset="0"/>
              </a:defRPr>
            </a:lvl7pPr>
            <a:lvl8pPr marL="3429000" indent="-228600" eaLnBrk="0" fontAlgn="base" hangingPunct="0">
              <a:spcBef>
                <a:spcPct val="0"/>
              </a:spcBef>
              <a:spcAft>
                <a:spcPct val="0"/>
              </a:spcAft>
              <a:defRPr sz="2400" baseline="-25000">
                <a:solidFill>
                  <a:schemeClr val="tx1"/>
                </a:solidFill>
                <a:latin typeface="Times New Roman" pitchFamily="18" charset="0"/>
              </a:defRPr>
            </a:lvl8pPr>
            <a:lvl9pPr marL="3886200" indent="-228600" eaLnBrk="0" fontAlgn="base" hangingPunct="0">
              <a:spcBef>
                <a:spcPct val="0"/>
              </a:spcBef>
              <a:spcAft>
                <a:spcPct val="0"/>
              </a:spcAft>
              <a:defRPr sz="2400" baseline="-25000">
                <a:solidFill>
                  <a:schemeClr val="tx1"/>
                </a:solidFill>
                <a:latin typeface="Times New Roman" pitchFamily="18" charset="0"/>
              </a:defRPr>
            </a:lvl9pPr>
          </a:lstStyle>
          <a:p>
            <a:pPr algn="ctr">
              <a:lnSpc>
                <a:spcPct val="50000"/>
              </a:lnSpc>
              <a:spcBef>
                <a:spcPct val="50000"/>
              </a:spcBef>
            </a:pPr>
            <a:r>
              <a:rPr lang="tr-TR" sz="1900" b="1" baseline="0" dirty="0" smtClean="0">
                <a:latin typeface="Trebuchet MS" panose="020B0603020202020204" pitchFamily="34" charset="0"/>
              </a:rPr>
              <a:t>Düzey-</a:t>
            </a:r>
            <a:r>
              <a:rPr lang="en-US" sz="1900" b="1" baseline="0" dirty="0" smtClean="0">
                <a:latin typeface="Trebuchet MS" panose="020B0603020202020204" pitchFamily="34" charset="0"/>
              </a:rPr>
              <a:t> </a:t>
            </a:r>
            <a:r>
              <a:rPr lang="en-US" sz="1900" b="1" baseline="0" dirty="0">
                <a:latin typeface="Trebuchet MS" panose="020B0603020202020204" pitchFamily="34" charset="0"/>
              </a:rPr>
              <a:t>D Lab</a:t>
            </a:r>
          </a:p>
          <a:p>
            <a:pPr algn="ctr">
              <a:lnSpc>
                <a:spcPct val="50000"/>
              </a:lnSpc>
              <a:spcBef>
                <a:spcPct val="50000"/>
              </a:spcBef>
            </a:pPr>
            <a:r>
              <a:rPr lang="en-US" sz="1900" b="1" baseline="0" dirty="0" smtClean="0">
                <a:latin typeface="Trebuchet MS" panose="020B0603020202020204" pitchFamily="34" charset="0"/>
              </a:rPr>
              <a:t>B</a:t>
            </a:r>
            <a:r>
              <a:rPr lang="tr-TR" sz="1900" b="1" baseline="0" dirty="0" smtClean="0">
                <a:latin typeface="Trebuchet MS" panose="020B0603020202020204" pitchFamily="34" charset="0"/>
              </a:rPr>
              <a:t>GD</a:t>
            </a:r>
            <a:r>
              <a:rPr lang="en-US" sz="1900" b="1" baseline="0" dirty="0" smtClean="0">
                <a:latin typeface="Trebuchet MS" panose="020B0603020202020204" pitchFamily="34" charset="0"/>
              </a:rPr>
              <a:t>-4</a:t>
            </a:r>
            <a:endParaRPr lang="en-US" sz="1900" b="1" baseline="0" dirty="0">
              <a:latin typeface="Trebuchet MS" panose="020B0603020202020204" pitchFamily="34" charset="0"/>
            </a:endParaRPr>
          </a:p>
        </p:txBody>
      </p:sp>
      <p:sp>
        <p:nvSpPr>
          <p:cNvPr id="2" name="Altbilgi Yer Tutucusu 1"/>
          <p:cNvSpPr>
            <a:spLocks noGrp="1"/>
          </p:cNvSpPr>
          <p:nvPr>
            <p:ph type="ftr" sz="quarter" idx="11"/>
          </p:nvPr>
        </p:nvSpPr>
        <p:spPr>
          <a:xfrm>
            <a:off x="4156796" y="6403596"/>
            <a:ext cx="4224020" cy="365125"/>
          </a:xfrm>
        </p:spPr>
        <p:txBody>
          <a:bodyPr/>
          <a:lstStyle/>
          <a:p>
            <a:pPr>
              <a:defRPr/>
            </a:pPr>
            <a:r>
              <a:rPr lang="tr-TR" b="1" smtClean="0">
                <a:solidFill>
                  <a:prstClr val="black">
                    <a:tint val="75000"/>
                  </a:prstClr>
                </a:solidFill>
                <a:latin typeface="Trebuchet MS" panose="020B0603020202020204" pitchFamily="34" charset="0"/>
              </a:rPr>
              <a:t>Uluslararası KBRN Kongresi, 5-7 Aralık 2017, Ankara</a:t>
            </a:r>
            <a:endParaRPr lang="tr-TR" b="1" dirty="0">
              <a:solidFill>
                <a:prstClr val="black">
                  <a:tint val="75000"/>
                </a:prstClr>
              </a:solidFill>
              <a:latin typeface="Trebuchet MS" panose="020B0603020202020204" pitchFamily="34" charset="0"/>
            </a:endParaRPr>
          </a:p>
        </p:txBody>
      </p:sp>
      <p:sp>
        <p:nvSpPr>
          <p:cNvPr id="13" name="Metin kutusu 12"/>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Tree>
    <p:extLst>
      <p:ext uri="{BB962C8B-B14F-4D97-AF65-F5344CB8AC3E}">
        <p14:creationId xmlns:p14="http://schemas.microsoft.com/office/powerpoint/2010/main" val="1149325995"/>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6" name="click.wav"/>
          </p:stSnd>
        </p:sndAc>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323726" y="1113296"/>
            <a:ext cx="11636576"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tr-TR" dirty="0">
                <a:latin typeface="Trebuchet MS" panose="020B0603020202020204" pitchFamily="34" charset="0"/>
                <a:cs typeface="Arial Hebrew Scholar"/>
              </a:rPr>
              <a:t>	</a:t>
            </a:r>
            <a:r>
              <a:rPr lang="tr-TR" sz="3200" b="1" dirty="0" smtClean="0">
                <a:solidFill>
                  <a:schemeClr val="accent5">
                    <a:lumMod val="50000"/>
                  </a:schemeClr>
                </a:solidFill>
                <a:latin typeface="Trebuchet MS" pitchFamily="34" charset="0"/>
                <a:cs typeface="Arial Hebrew Scholar"/>
              </a:rPr>
              <a:t>LABORATUVAR DÜZEYLERİ: Şarbon Örneği</a:t>
            </a:r>
          </a:p>
          <a:p>
            <a:pPr algn="ctr"/>
            <a:r>
              <a:rPr lang="tr-TR" dirty="0">
                <a:latin typeface="Trebuchet MS" pitchFamily="34" charset="0"/>
                <a:cs typeface="Arial Hebrew Scholar"/>
              </a:rPr>
              <a:t>	</a:t>
            </a:r>
          </a:p>
          <a:p>
            <a:r>
              <a:rPr lang="tr-TR" b="1" dirty="0">
                <a:latin typeface="Trebuchet MS" pitchFamily="34" charset="0"/>
                <a:cs typeface="Arial Hebrew Scholar"/>
              </a:rPr>
              <a:t>  </a:t>
            </a:r>
            <a:r>
              <a:rPr lang="tr-TR" sz="2400" b="1" dirty="0">
                <a:solidFill>
                  <a:srgbClr val="00B0F0"/>
                </a:solidFill>
                <a:latin typeface="Trebuchet MS" pitchFamily="34" charset="0"/>
                <a:cs typeface="Arial Hebrew Scholar"/>
              </a:rPr>
              <a:t> </a:t>
            </a:r>
            <a:r>
              <a:rPr lang="tr-TR" sz="2400" b="1" dirty="0" smtClean="0">
                <a:solidFill>
                  <a:srgbClr val="00B0F0"/>
                </a:solidFill>
                <a:latin typeface="Trebuchet MS" pitchFamily="34" charset="0"/>
                <a:cs typeface="Arial Hebrew Scholar"/>
              </a:rPr>
              <a:t>Test</a:t>
            </a:r>
            <a:r>
              <a:rPr lang="tr-TR" dirty="0">
                <a:latin typeface="Trebuchet MS" pitchFamily="34" charset="0"/>
                <a:cs typeface="Arial Hebrew Scholar"/>
              </a:rPr>
              <a:t>	                          </a:t>
            </a:r>
            <a:r>
              <a:rPr lang="tr-TR" dirty="0" smtClean="0">
                <a:latin typeface="Trebuchet MS" pitchFamily="34" charset="0"/>
                <a:cs typeface="Arial Hebrew Scholar"/>
              </a:rPr>
              <a:t>              </a:t>
            </a:r>
            <a:r>
              <a:rPr lang="tr-TR" sz="2000" b="1" dirty="0" smtClean="0">
                <a:solidFill>
                  <a:srgbClr val="00B0F0"/>
                </a:solidFill>
                <a:latin typeface="Trebuchet MS" pitchFamily="34" charset="0"/>
                <a:cs typeface="Arial Hebrew Scholar"/>
              </a:rPr>
              <a:t>A</a:t>
            </a:r>
            <a:r>
              <a:rPr lang="tr-TR" sz="2000" b="1" dirty="0">
                <a:solidFill>
                  <a:srgbClr val="00B0F0"/>
                </a:solidFill>
                <a:latin typeface="Trebuchet MS" pitchFamily="34" charset="0"/>
                <a:cs typeface="Arial Hebrew Scholar"/>
              </a:rPr>
              <a:t>	B	C	D</a:t>
            </a:r>
            <a:r>
              <a:rPr lang="tr-TR" b="1" dirty="0">
                <a:latin typeface="Trebuchet MS" pitchFamily="34" charset="0"/>
                <a:cs typeface="Arial Hebrew Scholar"/>
              </a:rPr>
              <a:t>	</a:t>
            </a:r>
          </a:p>
          <a:p>
            <a:pPr marL="285750" indent="-285750">
              <a:buClr>
                <a:srgbClr val="00B0F0"/>
              </a:buClr>
              <a:buFont typeface="Wingdings" panose="05000000000000000000" pitchFamily="2" charset="2"/>
              <a:buChar char="§"/>
            </a:pPr>
            <a:r>
              <a:rPr lang="tr-TR" dirty="0">
                <a:latin typeface="Trebuchet MS" pitchFamily="34" charset="0"/>
                <a:cs typeface="Arial Hebrew Scholar"/>
              </a:rPr>
              <a:t> </a:t>
            </a:r>
            <a:r>
              <a:rPr lang="tr-TR" b="1" dirty="0">
                <a:latin typeface="Trebuchet MS" pitchFamily="34" charset="0"/>
                <a:cs typeface="Arial Hebrew Scholar"/>
              </a:rPr>
              <a:t>Gram </a:t>
            </a:r>
            <a:r>
              <a:rPr lang="tr-TR" b="1" dirty="0" smtClean="0">
                <a:latin typeface="Trebuchet MS" pitchFamily="34" charset="0"/>
                <a:cs typeface="Arial Hebrew Scholar"/>
              </a:rPr>
              <a:t>Boyama</a:t>
            </a:r>
            <a:r>
              <a:rPr lang="tr-TR" dirty="0">
                <a:latin typeface="Trebuchet MS" pitchFamily="34" charset="0"/>
                <a:cs typeface="Arial Hebrew Scholar"/>
              </a:rPr>
              <a:t>	                          </a:t>
            </a:r>
            <a:r>
              <a:rPr lang="tr-TR" dirty="0" smtClean="0">
                <a:latin typeface="Trebuchet MS" pitchFamily="34" charset="0"/>
                <a:cs typeface="Arial Hebrew Scholar"/>
              </a:rPr>
              <a:t> X</a:t>
            </a:r>
            <a:r>
              <a:rPr lang="tr-TR" dirty="0">
                <a:latin typeface="Trebuchet MS" pitchFamily="34" charset="0"/>
                <a:cs typeface="Arial Hebrew Scholar"/>
              </a:rPr>
              <a:t>	X	X	X	</a:t>
            </a:r>
          </a:p>
          <a:p>
            <a:pPr marL="285750" indent="-285750">
              <a:buClr>
                <a:srgbClr val="00B0F0"/>
              </a:buClr>
              <a:buFont typeface="Wingdings" panose="05000000000000000000" pitchFamily="2" charset="2"/>
              <a:buChar char="§"/>
            </a:pPr>
            <a:r>
              <a:rPr lang="tr-TR" dirty="0">
                <a:latin typeface="Trebuchet MS" pitchFamily="34" charset="0"/>
                <a:cs typeface="Arial Hebrew Scholar"/>
              </a:rPr>
              <a:t> </a:t>
            </a:r>
            <a:r>
              <a:rPr lang="tr-TR" b="1" dirty="0" smtClean="0">
                <a:latin typeface="Trebuchet MS" pitchFamily="34" charset="0"/>
                <a:cs typeface="Arial Hebrew Scholar"/>
              </a:rPr>
              <a:t>Kapsül </a:t>
            </a:r>
            <a:r>
              <a:rPr lang="tr-TR" dirty="0" smtClean="0">
                <a:latin typeface="Trebuchet MS" pitchFamily="34" charset="0"/>
                <a:cs typeface="Arial Hebrew Scholar"/>
              </a:rPr>
              <a:t>                                     X  </a:t>
            </a:r>
            <a:r>
              <a:rPr lang="tr-TR" dirty="0">
                <a:latin typeface="Trebuchet MS" pitchFamily="34" charset="0"/>
                <a:cs typeface="Arial Hebrew Scholar"/>
              </a:rPr>
              <a:t>	X	X	X	</a:t>
            </a:r>
          </a:p>
          <a:p>
            <a:r>
              <a:rPr lang="tr-TR" sz="2000" b="1" dirty="0" smtClean="0">
                <a:solidFill>
                  <a:srgbClr val="00B0F0"/>
                </a:solidFill>
                <a:latin typeface="Trebuchet MS" pitchFamily="34" charset="0"/>
                <a:cs typeface="Arial Hebrew Scholar"/>
              </a:rPr>
              <a:t>Rutin </a:t>
            </a:r>
            <a:r>
              <a:rPr lang="tr-TR" sz="2000" b="1" dirty="0">
                <a:solidFill>
                  <a:srgbClr val="00B0F0"/>
                </a:solidFill>
                <a:latin typeface="Trebuchet MS" pitchFamily="34" charset="0"/>
                <a:cs typeface="Arial Hebrew Scholar"/>
              </a:rPr>
              <a:t>Kültür:</a:t>
            </a:r>
            <a:r>
              <a:rPr lang="tr-TR" dirty="0">
                <a:latin typeface="Trebuchet MS" pitchFamily="34" charset="0"/>
                <a:cs typeface="Arial Hebrew Scholar"/>
              </a:rPr>
              <a:t>					</a:t>
            </a:r>
          </a:p>
          <a:p>
            <a:r>
              <a:rPr lang="tr-TR" dirty="0">
                <a:latin typeface="Trebuchet MS" pitchFamily="34" charset="0"/>
                <a:cs typeface="Arial Hebrew Scholar"/>
              </a:rPr>
              <a:t>1. </a:t>
            </a:r>
            <a:r>
              <a:rPr lang="tr-TR" b="1" dirty="0" smtClean="0">
                <a:latin typeface="Trebuchet MS" pitchFamily="34" charset="0"/>
                <a:cs typeface="Arial Hebrew Scholar"/>
              </a:rPr>
              <a:t>Koloni morfolojisi </a:t>
            </a:r>
            <a:r>
              <a:rPr lang="tr-TR" b="1" dirty="0">
                <a:latin typeface="Trebuchet MS" pitchFamily="34" charset="0"/>
                <a:cs typeface="Arial Hebrew Scholar"/>
              </a:rPr>
              <a:t>	 </a:t>
            </a:r>
            <a:r>
              <a:rPr lang="tr-TR" b="1" dirty="0" smtClean="0">
                <a:latin typeface="Trebuchet MS" pitchFamily="34" charset="0"/>
                <a:cs typeface="Arial Hebrew Scholar"/>
              </a:rPr>
              <a:t>            X</a:t>
            </a:r>
            <a:r>
              <a:rPr lang="tr-TR" b="1" dirty="0">
                <a:latin typeface="Trebuchet MS" pitchFamily="34" charset="0"/>
                <a:cs typeface="Arial Hebrew Scholar"/>
              </a:rPr>
              <a:t>	X	X	X	</a:t>
            </a:r>
          </a:p>
          <a:p>
            <a:r>
              <a:rPr lang="tr-TR" b="1" dirty="0">
                <a:latin typeface="Trebuchet MS" pitchFamily="34" charset="0"/>
                <a:cs typeface="Arial Hebrew Scholar"/>
              </a:rPr>
              <a:t>2. </a:t>
            </a:r>
            <a:r>
              <a:rPr lang="tr-TR" b="1" dirty="0" err="1" smtClean="0">
                <a:latin typeface="Trebuchet MS" pitchFamily="34" charset="0"/>
                <a:cs typeface="Arial Hebrew Scholar"/>
              </a:rPr>
              <a:t>Hemoliz</a:t>
            </a:r>
            <a:r>
              <a:rPr lang="tr-TR" b="1" dirty="0" smtClean="0">
                <a:latin typeface="Trebuchet MS" pitchFamily="34" charset="0"/>
                <a:cs typeface="Arial Hebrew Scholar"/>
              </a:rPr>
              <a:t> </a:t>
            </a:r>
            <a:r>
              <a:rPr lang="tr-TR" b="1" dirty="0">
                <a:latin typeface="Trebuchet MS" pitchFamily="34" charset="0"/>
                <a:cs typeface="Arial Hebrew Scholar"/>
              </a:rPr>
              <a:t>	                          </a:t>
            </a:r>
            <a:r>
              <a:rPr lang="tr-TR" b="1" dirty="0" smtClean="0">
                <a:latin typeface="Trebuchet MS" pitchFamily="34" charset="0"/>
                <a:cs typeface="Arial Hebrew Scholar"/>
              </a:rPr>
              <a:t> X</a:t>
            </a:r>
            <a:r>
              <a:rPr lang="tr-TR" b="1" dirty="0">
                <a:latin typeface="Trebuchet MS" pitchFamily="34" charset="0"/>
                <a:cs typeface="Arial Hebrew Scholar"/>
              </a:rPr>
              <a:t>	X	X	X	</a:t>
            </a:r>
          </a:p>
          <a:p>
            <a:r>
              <a:rPr lang="tr-TR" b="1" dirty="0">
                <a:latin typeface="Trebuchet MS" pitchFamily="34" charset="0"/>
                <a:cs typeface="Arial Hebrew Scholar"/>
              </a:rPr>
              <a:t>3. </a:t>
            </a:r>
            <a:r>
              <a:rPr lang="tr-TR" b="1" dirty="0" smtClean="0">
                <a:latin typeface="Trebuchet MS" pitchFamily="34" charset="0"/>
                <a:cs typeface="Arial Hebrew Scholar"/>
              </a:rPr>
              <a:t>Hareket                                     X</a:t>
            </a:r>
            <a:r>
              <a:rPr lang="tr-TR" b="1" dirty="0">
                <a:latin typeface="Trebuchet MS" pitchFamily="34" charset="0"/>
                <a:cs typeface="Arial Hebrew Scholar"/>
              </a:rPr>
              <a:t>	X	X	X	</a:t>
            </a:r>
          </a:p>
          <a:p>
            <a:r>
              <a:rPr lang="tr-TR" b="1" dirty="0">
                <a:latin typeface="Trebuchet MS" pitchFamily="34" charset="0"/>
                <a:cs typeface="Arial Hebrew Scholar"/>
              </a:rPr>
              <a:t>4. </a:t>
            </a:r>
            <a:r>
              <a:rPr lang="tr-TR" b="1" dirty="0" err="1" smtClean="0">
                <a:latin typeface="Trebuchet MS" pitchFamily="34" charset="0"/>
                <a:cs typeface="Arial Hebrew Scholar"/>
              </a:rPr>
              <a:t>Sporlandırma</a:t>
            </a:r>
            <a:r>
              <a:rPr lang="tr-TR" b="1" dirty="0" smtClean="0">
                <a:latin typeface="Trebuchet MS" pitchFamily="34" charset="0"/>
                <a:cs typeface="Arial Hebrew Scholar"/>
              </a:rPr>
              <a:t>                             X</a:t>
            </a:r>
            <a:r>
              <a:rPr lang="tr-TR" b="1" dirty="0">
                <a:latin typeface="Trebuchet MS" pitchFamily="34" charset="0"/>
                <a:cs typeface="Arial Hebrew Scholar"/>
              </a:rPr>
              <a:t>	X	X	X	</a:t>
            </a:r>
          </a:p>
          <a:p>
            <a:r>
              <a:rPr lang="tr-TR" sz="2000" b="1" dirty="0" smtClean="0">
                <a:solidFill>
                  <a:srgbClr val="00B0F0"/>
                </a:solidFill>
                <a:latin typeface="Trebuchet MS" pitchFamily="34" charset="0"/>
                <a:cs typeface="Arial Hebrew Scholar"/>
              </a:rPr>
              <a:t>Doğrulayıcı testler:</a:t>
            </a:r>
            <a:r>
              <a:rPr lang="tr-TR" b="1" dirty="0">
                <a:latin typeface="Trebuchet MS" pitchFamily="34" charset="0"/>
                <a:cs typeface="Arial Hebrew Scholar"/>
              </a:rPr>
              <a:t>					</a:t>
            </a:r>
          </a:p>
          <a:p>
            <a:r>
              <a:rPr lang="tr-TR" b="1" dirty="0">
                <a:latin typeface="Trebuchet MS" pitchFamily="34" charset="0"/>
                <a:cs typeface="Arial Hebrew Scholar"/>
              </a:rPr>
              <a:t>1. </a:t>
            </a:r>
            <a:r>
              <a:rPr lang="tr-TR" b="1" dirty="0" smtClean="0">
                <a:latin typeface="Trebuchet MS" pitchFamily="34" charset="0"/>
                <a:cs typeface="Arial Hebrew Scholar"/>
              </a:rPr>
              <a:t>gama-</a:t>
            </a:r>
            <a:r>
              <a:rPr lang="tr-TR" b="1" dirty="0" err="1" smtClean="0">
                <a:latin typeface="Trebuchet MS" pitchFamily="34" charset="0"/>
                <a:cs typeface="Arial Hebrew Scholar"/>
              </a:rPr>
              <a:t>fajı</a:t>
            </a:r>
            <a:r>
              <a:rPr lang="tr-TR" b="1" dirty="0" smtClean="0">
                <a:latin typeface="Trebuchet MS" pitchFamily="34" charset="0"/>
                <a:cs typeface="Arial Hebrew Scholar"/>
              </a:rPr>
              <a:t> ile </a:t>
            </a:r>
            <a:r>
              <a:rPr lang="tr-TR" b="1" dirty="0" err="1" smtClean="0">
                <a:latin typeface="Trebuchet MS" pitchFamily="34" charset="0"/>
                <a:cs typeface="Arial Hebrew Scholar"/>
              </a:rPr>
              <a:t>liziz</a:t>
            </a:r>
            <a:r>
              <a:rPr lang="tr-TR" b="1" dirty="0">
                <a:latin typeface="Trebuchet MS" pitchFamily="34" charset="0"/>
                <a:cs typeface="Arial Hebrew Scholar"/>
              </a:rPr>
              <a:t>	            </a:t>
            </a:r>
            <a:r>
              <a:rPr lang="tr-TR" b="1" dirty="0" smtClean="0">
                <a:latin typeface="Trebuchet MS" pitchFamily="34" charset="0"/>
                <a:cs typeface="Arial Hebrew Scholar"/>
              </a:rPr>
              <a:t>  X</a:t>
            </a:r>
            <a:r>
              <a:rPr lang="tr-TR" b="1" dirty="0">
                <a:latin typeface="Trebuchet MS" pitchFamily="34" charset="0"/>
                <a:cs typeface="Arial Hebrew Scholar"/>
              </a:rPr>
              <a:t>	X	X	</a:t>
            </a:r>
          </a:p>
          <a:p>
            <a:r>
              <a:rPr lang="tr-TR" b="1" dirty="0">
                <a:latin typeface="Trebuchet MS" pitchFamily="34" charset="0"/>
                <a:cs typeface="Arial Hebrew Scholar"/>
              </a:rPr>
              <a:t>2. DFA </a:t>
            </a:r>
            <a:r>
              <a:rPr lang="tr-TR" b="1" dirty="0" smtClean="0">
                <a:latin typeface="Trebuchet MS" pitchFamily="34" charset="0"/>
                <a:cs typeface="Arial Hebrew Scholar"/>
              </a:rPr>
              <a:t>(</a:t>
            </a:r>
            <a:r>
              <a:rPr lang="tr-TR" b="1" dirty="0" err="1" smtClean="0">
                <a:latin typeface="Trebuchet MS" pitchFamily="34" charset="0"/>
                <a:cs typeface="Arial Hebrew Scholar"/>
              </a:rPr>
              <a:t>PS,Hücre</a:t>
            </a:r>
            <a:r>
              <a:rPr lang="tr-TR" b="1" dirty="0" smtClean="0">
                <a:latin typeface="Trebuchet MS" pitchFamily="34" charset="0"/>
                <a:cs typeface="Arial Hebrew Scholar"/>
              </a:rPr>
              <a:t> duvarı, kapsül)   X</a:t>
            </a:r>
            <a:r>
              <a:rPr lang="tr-TR" b="1" dirty="0">
                <a:latin typeface="Trebuchet MS" pitchFamily="34" charset="0"/>
                <a:cs typeface="Arial Hebrew Scholar"/>
              </a:rPr>
              <a:t>	X	X	</a:t>
            </a:r>
          </a:p>
          <a:p>
            <a:pPr marL="285750" indent="-15875">
              <a:buClr>
                <a:srgbClr val="996600"/>
              </a:buClr>
              <a:buFont typeface="Wingdings" charset="2"/>
              <a:buChar char="ü"/>
            </a:pPr>
            <a:r>
              <a:rPr lang="tr-TR" b="1" dirty="0">
                <a:latin typeface="Trebuchet MS" pitchFamily="34" charset="0"/>
                <a:cs typeface="Arial Hebrew Scholar"/>
              </a:rPr>
              <a:t> </a:t>
            </a:r>
            <a:r>
              <a:rPr lang="tr-TR" b="1" dirty="0" err="1" smtClean="0">
                <a:latin typeface="Trebuchet MS" pitchFamily="34" charset="0"/>
                <a:cs typeface="Arial Hebrew Scholar"/>
              </a:rPr>
              <a:t>Antimikrobial</a:t>
            </a:r>
            <a:r>
              <a:rPr lang="tr-TR" b="1" dirty="0" smtClean="0">
                <a:latin typeface="Trebuchet MS" pitchFamily="34" charset="0"/>
                <a:cs typeface="Arial Hebrew Scholar"/>
              </a:rPr>
              <a:t> duyarlılık </a:t>
            </a:r>
            <a:r>
              <a:rPr lang="tr-TR" b="1" dirty="0">
                <a:latin typeface="Trebuchet MS" pitchFamily="34" charset="0"/>
                <a:cs typeface="Arial Hebrew Scholar"/>
              </a:rPr>
              <a:t>	            X	X	</a:t>
            </a:r>
          </a:p>
          <a:p>
            <a:pPr marL="285750" indent="-15875">
              <a:buClr>
                <a:srgbClr val="996600"/>
              </a:buClr>
              <a:buFont typeface="Wingdings" charset="2"/>
              <a:buChar char="ü"/>
            </a:pPr>
            <a:r>
              <a:rPr lang="tr-TR" b="1" dirty="0">
                <a:latin typeface="Trebuchet MS" pitchFamily="34" charset="0"/>
                <a:cs typeface="Arial Hebrew Scholar"/>
              </a:rPr>
              <a:t> </a:t>
            </a:r>
            <a:r>
              <a:rPr lang="tr-TR" b="1" dirty="0" smtClean="0">
                <a:latin typeface="Trebuchet MS" pitchFamily="34" charset="0"/>
                <a:cs typeface="Arial Hebrew Scholar"/>
              </a:rPr>
              <a:t>İleri teknoloji(TRF</a:t>
            </a:r>
            <a:r>
              <a:rPr lang="tr-TR" b="1" dirty="0">
                <a:latin typeface="Trebuchet MS" pitchFamily="34" charset="0"/>
                <a:cs typeface="Arial Hebrew Scholar"/>
              </a:rPr>
              <a:t>, PCR)          </a:t>
            </a:r>
            <a:r>
              <a:rPr lang="tr-TR" b="1" dirty="0" smtClean="0">
                <a:latin typeface="Trebuchet MS" pitchFamily="34" charset="0"/>
                <a:cs typeface="Arial Hebrew Scholar"/>
              </a:rPr>
              <a:t>                         X </a:t>
            </a:r>
            <a:r>
              <a:rPr lang="tr-TR" b="1" dirty="0">
                <a:latin typeface="Trebuchet MS" pitchFamily="34" charset="0"/>
                <a:cs typeface="Arial Hebrew Scholar"/>
              </a:rPr>
              <a:t>	</a:t>
            </a:r>
            <a:r>
              <a:rPr lang="tr-TR" b="1" dirty="0" smtClean="0">
                <a:latin typeface="Trebuchet MS" pitchFamily="34" charset="0"/>
                <a:cs typeface="Arial Hebrew Scholar"/>
              </a:rPr>
              <a:t>X</a:t>
            </a:r>
            <a:r>
              <a:rPr lang="tr-TR" b="1" dirty="0">
                <a:latin typeface="Trebuchet MS" pitchFamily="34" charset="0"/>
                <a:cs typeface="Arial Hebrew Scholar"/>
              </a:rPr>
              <a:t>	</a:t>
            </a:r>
          </a:p>
          <a:p>
            <a:pPr marL="285750" indent="-15875">
              <a:buClr>
                <a:srgbClr val="996600"/>
              </a:buClr>
              <a:buFont typeface="Wingdings" charset="2"/>
              <a:buChar char="ü"/>
            </a:pPr>
            <a:r>
              <a:rPr lang="tr-TR" b="1" dirty="0">
                <a:latin typeface="Trebuchet MS" pitchFamily="34" charset="0"/>
                <a:cs typeface="Arial Hebrew Scholar"/>
              </a:rPr>
              <a:t> </a:t>
            </a:r>
            <a:r>
              <a:rPr lang="tr-TR" b="1" dirty="0" smtClean="0">
                <a:latin typeface="Trebuchet MS" pitchFamily="34" charset="0"/>
                <a:cs typeface="Arial Hebrew Scholar"/>
              </a:rPr>
              <a:t>Moleküler </a:t>
            </a:r>
            <a:r>
              <a:rPr lang="tr-TR" b="1" dirty="0" err="1" smtClean="0">
                <a:latin typeface="Trebuchet MS" pitchFamily="34" charset="0"/>
                <a:cs typeface="Arial Hebrew Scholar"/>
              </a:rPr>
              <a:t>karakterizasyon</a:t>
            </a:r>
            <a:r>
              <a:rPr lang="tr-TR" b="1" dirty="0" smtClean="0">
                <a:latin typeface="Trebuchet MS" pitchFamily="34" charset="0"/>
                <a:cs typeface="Arial Hebrew Scholar"/>
              </a:rPr>
              <a:t> </a:t>
            </a:r>
            <a:r>
              <a:rPr lang="tr-TR" b="1" dirty="0">
                <a:latin typeface="Trebuchet MS" pitchFamily="34" charset="0"/>
                <a:cs typeface="Arial Hebrew Scholar"/>
              </a:rPr>
              <a:t>			</a:t>
            </a:r>
            <a:r>
              <a:rPr lang="tr-TR" b="1" dirty="0" smtClean="0">
                <a:latin typeface="Trebuchet MS" pitchFamily="34" charset="0"/>
                <a:cs typeface="Arial Hebrew Scholar"/>
              </a:rPr>
              <a:t>              X</a:t>
            </a:r>
            <a:r>
              <a:rPr lang="tr-TR" dirty="0">
                <a:latin typeface="Trebuchet MS" pitchFamily="34" charset="0"/>
                <a:cs typeface="Arial Hebrew Scholar"/>
              </a:rPr>
              <a:t>	</a:t>
            </a:r>
          </a:p>
        </p:txBody>
      </p:sp>
      <p:sp>
        <p:nvSpPr>
          <p:cNvPr id="2" name="Altbilgi Yer Tutucusu 1"/>
          <p:cNvSpPr>
            <a:spLocks noGrp="1"/>
          </p:cNvSpPr>
          <p:nvPr>
            <p:ph type="ftr" sz="quarter" idx="11"/>
          </p:nvPr>
        </p:nvSpPr>
        <p:spPr>
          <a:xfrm>
            <a:off x="4588510" y="6276341"/>
            <a:ext cx="3860800" cy="365125"/>
          </a:xfrm>
        </p:spPr>
        <p:txBody>
          <a:bodyPr/>
          <a:lstStyle/>
          <a:p>
            <a:pPr>
              <a:defRPr/>
            </a:pPr>
            <a:r>
              <a:rPr lang="tr-TR" smtClean="0">
                <a:solidFill>
                  <a:prstClr val="black">
                    <a:tint val="75000"/>
                  </a:prstClr>
                </a:solidFill>
              </a:rPr>
              <a:t>Uluslararası KBRN Kongresi, 5-7 Aralık 2017, Ankara</a:t>
            </a:r>
            <a:endParaRPr lang="tr-TR" dirty="0">
              <a:solidFill>
                <a:prstClr val="black">
                  <a:tint val="75000"/>
                </a:prstClr>
              </a:solidFill>
            </a:endParaRPr>
          </a:p>
        </p:txBody>
      </p:sp>
      <p:sp>
        <p:nvSpPr>
          <p:cNvPr id="4" name="Metin kutusu 3"/>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Tree>
    <p:extLst>
      <p:ext uri="{BB962C8B-B14F-4D97-AF65-F5344CB8AC3E}">
        <p14:creationId xmlns:p14="http://schemas.microsoft.com/office/powerpoint/2010/main" val="1335080899"/>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3" name="click.wav"/>
          </p:stSnd>
        </p:sndAc>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4861711" y="942661"/>
            <a:ext cx="37752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tr-TR" sz="3600" dirty="0">
                <a:latin typeface="Trebuchet MS" panose="020B0603020202020204" pitchFamily="34" charset="0"/>
                <a:cs typeface="Arial Hebrew Scholar"/>
              </a:rPr>
              <a:t>	</a:t>
            </a:r>
            <a:r>
              <a:rPr lang="tr-TR" sz="3600" b="1" dirty="0" smtClean="0">
                <a:solidFill>
                  <a:schemeClr val="accent5">
                    <a:lumMod val="50000"/>
                  </a:schemeClr>
                </a:solidFill>
                <a:latin typeface="Trebuchet MS" pitchFamily="34" charset="0"/>
                <a:cs typeface="Arial Hebrew Scholar"/>
              </a:rPr>
              <a:t>TULAREMİ</a:t>
            </a:r>
            <a:endParaRPr lang="tr-TR" sz="3600" b="1" dirty="0" smtClean="0">
              <a:solidFill>
                <a:schemeClr val="accent5">
                  <a:lumMod val="50000"/>
                </a:schemeClr>
              </a:solidFill>
              <a:latin typeface="Trebuchet MS" pitchFamily="34" charset="0"/>
              <a:cs typeface="Arial Hebrew Scholar"/>
            </a:endParaRPr>
          </a:p>
        </p:txBody>
      </p:sp>
      <p:sp>
        <p:nvSpPr>
          <p:cNvPr id="2" name="Altbilgi Yer Tutucusu 1"/>
          <p:cNvSpPr>
            <a:spLocks noGrp="1"/>
          </p:cNvSpPr>
          <p:nvPr>
            <p:ph type="ftr" sz="quarter" idx="11"/>
          </p:nvPr>
        </p:nvSpPr>
        <p:spPr>
          <a:xfrm>
            <a:off x="4543242" y="6492875"/>
            <a:ext cx="3860800" cy="365125"/>
          </a:xfrm>
        </p:spPr>
        <p:txBody>
          <a:bodyPr/>
          <a:lstStyle/>
          <a:p>
            <a:pPr>
              <a:defRPr/>
            </a:pPr>
            <a:r>
              <a:rPr lang="tr-TR" b="1" dirty="0" smtClean="0">
                <a:solidFill>
                  <a:prstClr val="black">
                    <a:tint val="75000"/>
                  </a:prstClr>
                </a:solidFill>
                <a:latin typeface="Trebuchet MS" panose="020B0603020202020204" pitchFamily="34" charset="0"/>
              </a:rPr>
              <a:t>Uluslararası KBRN Kongresi, 5-7 Aralık 2017, Ankara</a:t>
            </a:r>
            <a:endParaRPr lang="tr-TR" b="1" dirty="0">
              <a:solidFill>
                <a:prstClr val="black">
                  <a:tint val="75000"/>
                </a:prstClr>
              </a:solidFill>
              <a:latin typeface="Trebuchet MS" panose="020B0603020202020204" pitchFamily="34" charset="0"/>
            </a:endParaRPr>
          </a:p>
        </p:txBody>
      </p:sp>
      <p:sp>
        <p:nvSpPr>
          <p:cNvPr id="4" name="Metin kutusu 3"/>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pic>
        <p:nvPicPr>
          <p:cNvPr id="3" name="Resim 2"/>
          <p:cNvPicPr>
            <a:picLocks noChangeAspect="1"/>
          </p:cNvPicPr>
          <p:nvPr/>
        </p:nvPicPr>
        <p:blipFill>
          <a:blip r:embed="rId3"/>
          <a:stretch>
            <a:fillRect/>
          </a:stretch>
        </p:blipFill>
        <p:spPr>
          <a:xfrm>
            <a:off x="24197" y="1341630"/>
            <a:ext cx="5905496" cy="5148000"/>
          </a:xfrm>
          <a:prstGeom prst="rect">
            <a:avLst/>
          </a:prstGeom>
        </p:spPr>
      </p:pic>
      <p:sp>
        <p:nvSpPr>
          <p:cNvPr id="5" name="Dikdörtgen 4"/>
          <p:cNvSpPr/>
          <p:nvPr/>
        </p:nvSpPr>
        <p:spPr>
          <a:xfrm>
            <a:off x="5820000" y="1966053"/>
            <a:ext cx="6372000" cy="3785652"/>
          </a:xfrm>
          <a:prstGeom prst="rect">
            <a:avLst/>
          </a:prstGeom>
        </p:spPr>
        <p:txBody>
          <a:bodyPr wrap="square">
            <a:spAutoFit/>
          </a:bodyPr>
          <a:lstStyle/>
          <a:p>
            <a:pPr algn="ctr"/>
            <a:r>
              <a:rPr lang="tr-TR" sz="3200" b="1" dirty="0" smtClean="0">
                <a:solidFill>
                  <a:srgbClr val="993300"/>
                </a:solidFill>
                <a:latin typeface="Trebuchet MS" panose="020B0603020202020204" pitchFamily="34" charset="0"/>
              </a:rPr>
              <a:t>KARAKTERİZASYON</a:t>
            </a:r>
          </a:p>
          <a:p>
            <a:pPr algn="ctr"/>
            <a:endParaRPr lang="tr-TR" sz="3200" b="1" dirty="0">
              <a:solidFill>
                <a:srgbClr val="993300"/>
              </a:solidFill>
              <a:latin typeface="Trebuchet MS" panose="020B0603020202020204" pitchFamily="34" charset="0"/>
            </a:endParaRPr>
          </a:p>
          <a:p>
            <a:pPr marL="285750" indent="-285750" algn="just">
              <a:buClr>
                <a:srgbClr val="00B0F0"/>
              </a:buClr>
              <a:buSzPct val="119000"/>
              <a:buFont typeface="Wingdings" panose="05000000000000000000" pitchFamily="2" charset="2"/>
              <a:buChar char="§"/>
            </a:pPr>
            <a:r>
              <a:rPr lang="tr-TR" sz="2200" dirty="0">
                <a:solidFill>
                  <a:srgbClr val="000000"/>
                </a:solidFill>
                <a:latin typeface="Trebuchet MS" panose="020B0603020202020204" pitchFamily="34" charset="0"/>
              </a:rPr>
              <a:t>P</a:t>
            </a:r>
            <a:r>
              <a:rPr lang="tr-TR" sz="2200" dirty="0" smtClean="0">
                <a:solidFill>
                  <a:srgbClr val="000000"/>
                </a:solidFill>
                <a:latin typeface="Trebuchet MS" panose="020B0603020202020204" pitchFamily="34" charset="0"/>
              </a:rPr>
              <a:t>rotein </a:t>
            </a:r>
            <a:r>
              <a:rPr lang="tr-TR" sz="2200" dirty="0">
                <a:solidFill>
                  <a:srgbClr val="000000"/>
                </a:solidFill>
                <a:latin typeface="Trebuchet MS" panose="020B0603020202020204" pitchFamily="34" charset="0"/>
              </a:rPr>
              <a:t>profili, </a:t>
            </a:r>
            <a:endParaRPr lang="tr-TR" sz="2200" dirty="0" smtClean="0">
              <a:solidFill>
                <a:srgbClr val="000000"/>
              </a:solidFill>
              <a:latin typeface="Trebuchet MS" panose="020B0603020202020204" pitchFamily="34" charset="0"/>
            </a:endParaRPr>
          </a:p>
          <a:p>
            <a:pPr marL="285750" indent="-285750" algn="just">
              <a:buClr>
                <a:srgbClr val="00B0F0"/>
              </a:buClr>
              <a:buSzPct val="119000"/>
              <a:buFont typeface="Wingdings" panose="05000000000000000000" pitchFamily="2" charset="2"/>
              <a:buChar char="§"/>
            </a:pPr>
            <a:r>
              <a:rPr lang="tr-TR" sz="2200" dirty="0" smtClean="0">
                <a:solidFill>
                  <a:srgbClr val="000000"/>
                </a:solidFill>
                <a:latin typeface="Trebuchet MS" panose="020B0603020202020204" pitchFamily="34" charset="0"/>
              </a:rPr>
              <a:t>16s </a:t>
            </a:r>
            <a:r>
              <a:rPr lang="tr-TR" sz="2200" dirty="0" err="1">
                <a:solidFill>
                  <a:srgbClr val="000000"/>
                </a:solidFill>
                <a:latin typeface="Trebuchet MS" panose="020B0603020202020204" pitchFamily="34" charset="0"/>
              </a:rPr>
              <a:t>rRNA</a:t>
            </a:r>
            <a:r>
              <a:rPr lang="tr-TR" sz="2200" dirty="0">
                <a:solidFill>
                  <a:srgbClr val="000000"/>
                </a:solidFill>
                <a:latin typeface="Trebuchet MS" panose="020B0603020202020204" pitchFamily="34" charset="0"/>
              </a:rPr>
              <a:t> dizilimi, </a:t>
            </a:r>
            <a:endParaRPr lang="tr-TR" sz="2200" dirty="0" smtClean="0">
              <a:solidFill>
                <a:srgbClr val="000000"/>
              </a:solidFill>
              <a:latin typeface="Trebuchet MS" panose="020B0603020202020204" pitchFamily="34" charset="0"/>
            </a:endParaRPr>
          </a:p>
          <a:p>
            <a:pPr marL="285750" indent="-285750" algn="just">
              <a:buClr>
                <a:srgbClr val="00B0F0"/>
              </a:buClr>
              <a:buSzPct val="119000"/>
              <a:buFont typeface="Wingdings" panose="05000000000000000000" pitchFamily="2" charset="2"/>
              <a:buChar char="§"/>
            </a:pPr>
            <a:r>
              <a:rPr lang="tr-TR" sz="2200" dirty="0" smtClean="0">
                <a:solidFill>
                  <a:srgbClr val="000000"/>
                </a:solidFill>
                <a:latin typeface="Trebuchet MS" panose="020B0603020202020204" pitchFamily="34" charset="0"/>
              </a:rPr>
              <a:t>En az üç (3) hedef bölgeye yönelik PCR </a:t>
            </a:r>
          </a:p>
          <a:p>
            <a:pPr marL="285750" indent="-285750" algn="just">
              <a:buClr>
                <a:srgbClr val="00B0F0"/>
              </a:buClr>
              <a:buSzPct val="119000"/>
              <a:buFont typeface="Wingdings" panose="05000000000000000000" pitchFamily="2" charset="2"/>
              <a:buChar char="§"/>
            </a:pPr>
            <a:r>
              <a:rPr lang="tr-TR" sz="2200" dirty="0" err="1">
                <a:solidFill>
                  <a:srgbClr val="000000"/>
                </a:solidFill>
                <a:latin typeface="Trebuchet MS" panose="020B0603020202020204" pitchFamily="34" charset="0"/>
              </a:rPr>
              <a:t>İ</a:t>
            </a:r>
            <a:r>
              <a:rPr lang="tr-TR" sz="2200" dirty="0" err="1" smtClean="0">
                <a:solidFill>
                  <a:srgbClr val="000000"/>
                </a:solidFill>
                <a:latin typeface="Trebuchet MS" panose="020B0603020202020204" pitchFamily="34" charset="0"/>
              </a:rPr>
              <a:t>nsersiyon</a:t>
            </a:r>
            <a:r>
              <a:rPr lang="tr-TR" sz="2200" dirty="0" smtClean="0">
                <a:solidFill>
                  <a:srgbClr val="000000"/>
                </a:solidFill>
                <a:latin typeface="Trebuchet MS" panose="020B0603020202020204" pitchFamily="34" charset="0"/>
              </a:rPr>
              <a:t> </a:t>
            </a:r>
            <a:r>
              <a:rPr lang="tr-TR" sz="2200" dirty="0">
                <a:solidFill>
                  <a:srgbClr val="000000"/>
                </a:solidFill>
                <a:latin typeface="Trebuchet MS" panose="020B0603020202020204" pitchFamily="34" charset="0"/>
              </a:rPr>
              <a:t>elementi (IS) </a:t>
            </a:r>
            <a:r>
              <a:rPr lang="tr-TR" sz="2200" dirty="0" smtClean="0">
                <a:solidFill>
                  <a:srgbClr val="000000"/>
                </a:solidFill>
                <a:latin typeface="Trebuchet MS" panose="020B0603020202020204" pitchFamily="34" charset="0"/>
              </a:rPr>
              <a:t>tiplemesi</a:t>
            </a:r>
            <a:endParaRPr lang="tr-TR" sz="2200" dirty="0">
              <a:latin typeface="Trebuchet MS" panose="020B0603020202020204" pitchFamily="34" charset="0"/>
            </a:endParaRPr>
          </a:p>
          <a:p>
            <a:pPr marL="285750" indent="-285750" algn="just">
              <a:buClr>
                <a:srgbClr val="00B0F0"/>
              </a:buClr>
              <a:buSzPct val="119000"/>
              <a:buFont typeface="Wingdings" panose="05000000000000000000" pitchFamily="2" charset="2"/>
              <a:buChar char="§"/>
            </a:pPr>
            <a:r>
              <a:rPr lang="tr-TR" sz="2200" dirty="0" err="1">
                <a:latin typeface="Trebuchet MS" panose="020B0603020202020204" pitchFamily="34" charset="0"/>
              </a:rPr>
              <a:t>Pulsed-Field</a:t>
            </a:r>
            <a:r>
              <a:rPr lang="tr-TR" sz="2200" dirty="0">
                <a:latin typeface="Trebuchet MS" panose="020B0603020202020204" pitchFamily="34" charset="0"/>
              </a:rPr>
              <a:t> Jel </a:t>
            </a:r>
            <a:r>
              <a:rPr lang="tr-TR" sz="2200" dirty="0" err="1">
                <a:latin typeface="Trebuchet MS" panose="020B0603020202020204" pitchFamily="34" charset="0"/>
              </a:rPr>
              <a:t>Elektroforez</a:t>
            </a:r>
            <a:r>
              <a:rPr lang="tr-TR" sz="2200" dirty="0">
                <a:latin typeface="Trebuchet MS" panose="020B0603020202020204" pitchFamily="34" charset="0"/>
              </a:rPr>
              <a:t> (PFGE), </a:t>
            </a:r>
          </a:p>
          <a:p>
            <a:pPr marL="285750" indent="-285750" algn="just">
              <a:buClr>
                <a:srgbClr val="00B0F0"/>
              </a:buClr>
              <a:buSzPct val="119000"/>
              <a:buFont typeface="Wingdings" panose="05000000000000000000" pitchFamily="2" charset="2"/>
              <a:buChar char="§"/>
            </a:pPr>
            <a:r>
              <a:rPr lang="tr-TR" sz="2200" dirty="0" smtClean="0">
                <a:latin typeface="Trebuchet MS" panose="020B0603020202020204" pitchFamily="34" charset="0"/>
              </a:rPr>
              <a:t>Çoğaltılmış </a:t>
            </a:r>
            <a:r>
              <a:rPr lang="tr-TR" sz="2200" dirty="0">
                <a:latin typeface="Trebuchet MS" panose="020B0603020202020204" pitchFamily="34" charset="0"/>
              </a:rPr>
              <a:t>Parça Uzunluk </a:t>
            </a:r>
            <a:r>
              <a:rPr lang="tr-TR" sz="2200" dirty="0" err="1">
                <a:latin typeface="Trebuchet MS" panose="020B0603020202020204" pitchFamily="34" charset="0"/>
              </a:rPr>
              <a:t>Polimorfizm</a:t>
            </a:r>
            <a:r>
              <a:rPr lang="tr-TR" sz="2200" dirty="0">
                <a:latin typeface="Trebuchet MS" panose="020B0603020202020204" pitchFamily="34" charset="0"/>
              </a:rPr>
              <a:t> (AFLP</a:t>
            </a:r>
            <a:r>
              <a:rPr lang="tr-TR" sz="2200" dirty="0" smtClean="0">
                <a:latin typeface="Trebuchet MS" panose="020B0603020202020204" pitchFamily="34" charset="0"/>
              </a:rPr>
              <a:t>)</a:t>
            </a:r>
          </a:p>
          <a:p>
            <a:pPr marL="285750" indent="-285750" algn="just">
              <a:buClr>
                <a:srgbClr val="00B0F0"/>
              </a:buClr>
              <a:buSzPct val="119000"/>
              <a:buFont typeface="Wingdings" panose="05000000000000000000" pitchFamily="2" charset="2"/>
              <a:buChar char="§"/>
            </a:pPr>
            <a:r>
              <a:rPr lang="tr-TR" sz="2200" i="1" dirty="0" err="1" smtClean="0">
                <a:latin typeface="Trebuchet MS" panose="020B0603020202020204" pitchFamily="34" charset="0"/>
              </a:rPr>
              <a:t>sdhA’nın</a:t>
            </a:r>
            <a:r>
              <a:rPr lang="tr-TR" sz="2200" i="1" dirty="0" smtClean="0">
                <a:latin typeface="Trebuchet MS" panose="020B0603020202020204" pitchFamily="34" charset="0"/>
              </a:rPr>
              <a:t> </a:t>
            </a:r>
            <a:r>
              <a:rPr lang="tr-TR" sz="2200" dirty="0">
                <a:latin typeface="Trebuchet MS" panose="020B0603020202020204" pitchFamily="34" charset="0"/>
              </a:rPr>
              <a:t>(varsayılan bir </a:t>
            </a:r>
            <a:r>
              <a:rPr lang="tr-TR" sz="2200" dirty="0" err="1">
                <a:latin typeface="Trebuchet MS" panose="020B0603020202020204" pitchFamily="34" charset="0"/>
              </a:rPr>
              <a:t>süksinat</a:t>
            </a:r>
            <a:r>
              <a:rPr lang="tr-TR" sz="2200" dirty="0">
                <a:latin typeface="Trebuchet MS" panose="020B0603020202020204" pitchFamily="34" charset="0"/>
              </a:rPr>
              <a:t> </a:t>
            </a:r>
            <a:r>
              <a:rPr lang="tr-TR" sz="2200" dirty="0" err="1" smtClean="0">
                <a:latin typeface="Trebuchet MS" panose="020B0603020202020204" pitchFamily="34" charset="0"/>
              </a:rPr>
              <a:t>dehidrojenaz</a:t>
            </a:r>
            <a:r>
              <a:rPr lang="tr-TR" sz="2200" dirty="0" smtClean="0">
                <a:latin typeface="Trebuchet MS" panose="020B0603020202020204" pitchFamily="34" charset="0"/>
              </a:rPr>
              <a:t>) </a:t>
            </a:r>
            <a:r>
              <a:rPr lang="tr-TR" sz="2200" dirty="0">
                <a:latin typeface="Trebuchet MS" panose="020B0603020202020204" pitchFamily="34" charset="0"/>
              </a:rPr>
              <a:t>tek </a:t>
            </a:r>
            <a:r>
              <a:rPr lang="tr-TR" sz="2200" dirty="0" err="1">
                <a:latin typeface="Trebuchet MS" panose="020B0603020202020204" pitchFamily="34" charset="0"/>
              </a:rPr>
              <a:t>nükleotit</a:t>
            </a:r>
            <a:r>
              <a:rPr lang="tr-TR" sz="2200" dirty="0">
                <a:latin typeface="Trebuchet MS" panose="020B0603020202020204" pitchFamily="34" charset="0"/>
              </a:rPr>
              <a:t> </a:t>
            </a:r>
            <a:r>
              <a:rPr lang="tr-TR" sz="2200" dirty="0" err="1">
                <a:latin typeface="Trebuchet MS" panose="020B0603020202020204" pitchFamily="34" charset="0"/>
              </a:rPr>
              <a:t>polimorfizmi</a:t>
            </a:r>
            <a:r>
              <a:rPr lang="tr-TR" sz="2200" dirty="0">
                <a:latin typeface="Trebuchet MS" panose="020B0603020202020204" pitchFamily="34" charset="0"/>
              </a:rPr>
              <a:t> (SNP) </a:t>
            </a:r>
          </a:p>
        </p:txBody>
      </p:sp>
      <p:sp>
        <p:nvSpPr>
          <p:cNvPr id="7" name="Line 30"/>
          <p:cNvSpPr>
            <a:spLocks noChangeShapeType="1"/>
          </p:cNvSpPr>
          <p:nvPr/>
        </p:nvSpPr>
        <p:spPr bwMode="auto">
          <a:xfrm flipV="1">
            <a:off x="5085471" y="3980378"/>
            <a:ext cx="684000" cy="0"/>
          </a:xfrm>
          <a:prstGeom prst="line">
            <a:avLst/>
          </a:prstGeom>
          <a:noFill/>
          <a:ln w="63500">
            <a:solidFill>
              <a:schemeClr val="bg1">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tr-TR">
              <a:latin typeface="Candara" panose="020E0502030303020204" pitchFamily="34" charset="0"/>
              <a:cs typeface="Arial" pitchFamily="34" charset="0"/>
            </a:endParaRPr>
          </a:p>
        </p:txBody>
      </p:sp>
    </p:spTree>
    <p:extLst>
      <p:ext uri="{BB962C8B-B14F-4D97-AF65-F5344CB8AC3E}">
        <p14:creationId xmlns:p14="http://schemas.microsoft.com/office/powerpoint/2010/main" val="1731240767"/>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4"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barn(inVertical)">
                                      <p:cBhvr>
                                        <p:cTn id="18" dur="500"/>
                                        <p:tgtEl>
                                          <p:spTgt spid="5">
                                            <p:txEl>
                                              <p:pRg st="0" end="0"/>
                                            </p:txEl>
                                          </p:spTgt>
                                        </p:tgtEl>
                                      </p:cBhvr>
                                    </p:animEffect>
                                  </p:childTnLst>
                                </p:cTn>
                              </p:par>
                            </p:childTnLst>
                          </p:cTn>
                        </p:par>
                        <p:par>
                          <p:cTn id="19" fill="hold">
                            <p:stCondLst>
                              <p:cond delay="1500"/>
                            </p:stCondLst>
                            <p:childTnLst>
                              <p:par>
                                <p:cTn id="20" presetID="16" presetClass="entr" presetSubtype="21" fill="hold" grpId="0" nodeType="after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arn(inVertical)">
                                      <p:cBhvr>
                                        <p:cTn id="22" dur="500"/>
                                        <p:tgtEl>
                                          <p:spTgt spid="5">
                                            <p:txEl>
                                              <p:pRg st="2" end="2"/>
                                            </p:txEl>
                                          </p:spTgt>
                                        </p:tgtEl>
                                      </p:cBhvr>
                                    </p:animEffec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barn(inVertical)">
                                      <p:cBhvr>
                                        <p:cTn id="26" dur="500"/>
                                        <p:tgtEl>
                                          <p:spTgt spid="5">
                                            <p:txEl>
                                              <p:pRg st="3" end="3"/>
                                            </p:txEl>
                                          </p:spTgt>
                                        </p:tgtEl>
                                      </p:cBhvr>
                                    </p:animEffect>
                                  </p:childTnLst>
                                </p:cTn>
                              </p:par>
                            </p:childTnLst>
                          </p:cTn>
                        </p:par>
                        <p:par>
                          <p:cTn id="27" fill="hold">
                            <p:stCondLst>
                              <p:cond delay="2500"/>
                            </p:stCondLst>
                            <p:childTnLst>
                              <p:par>
                                <p:cTn id="28" presetID="16" presetClass="entr" presetSubtype="21" fill="hold" grpId="0" nodeType="after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barn(inVertical)">
                                      <p:cBhvr>
                                        <p:cTn id="30" dur="500"/>
                                        <p:tgtEl>
                                          <p:spTgt spid="5">
                                            <p:txEl>
                                              <p:pRg st="4" end="4"/>
                                            </p:txEl>
                                          </p:spTgt>
                                        </p:tgtEl>
                                      </p:cBhvr>
                                    </p:animEffect>
                                  </p:childTnLst>
                                </p:cTn>
                              </p:par>
                            </p:childTnLst>
                          </p:cTn>
                        </p:par>
                        <p:par>
                          <p:cTn id="31" fill="hold">
                            <p:stCondLst>
                              <p:cond delay="3000"/>
                            </p:stCondLst>
                            <p:childTnLst>
                              <p:par>
                                <p:cTn id="32" presetID="16" presetClass="entr" presetSubtype="21" fill="hold" grpId="0" nodeType="afterEffect">
                                  <p:stCondLst>
                                    <p:cond delay="0"/>
                                  </p:stCondLst>
                                  <p:childTnLst>
                                    <p:set>
                                      <p:cBhvr>
                                        <p:cTn id="33" dur="1" fill="hold">
                                          <p:stCondLst>
                                            <p:cond delay="0"/>
                                          </p:stCondLst>
                                        </p:cTn>
                                        <p:tgtEl>
                                          <p:spTgt spid="5">
                                            <p:txEl>
                                              <p:pRg st="5" end="5"/>
                                            </p:txEl>
                                          </p:spTgt>
                                        </p:tgtEl>
                                        <p:attrNameLst>
                                          <p:attrName>style.visibility</p:attrName>
                                        </p:attrNameLst>
                                      </p:cBhvr>
                                      <p:to>
                                        <p:strVal val="visible"/>
                                      </p:to>
                                    </p:set>
                                    <p:animEffect transition="in" filter="barn(inVertical)">
                                      <p:cBhvr>
                                        <p:cTn id="34" dur="500"/>
                                        <p:tgtEl>
                                          <p:spTgt spid="5">
                                            <p:txEl>
                                              <p:pRg st="5" end="5"/>
                                            </p:txEl>
                                          </p:spTgt>
                                        </p:tgtEl>
                                      </p:cBhvr>
                                    </p:animEffect>
                                  </p:childTnLst>
                                </p:cTn>
                              </p:par>
                            </p:childTnLst>
                          </p:cTn>
                        </p:par>
                        <p:par>
                          <p:cTn id="35" fill="hold">
                            <p:stCondLst>
                              <p:cond delay="3500"/>
                            </p:stCondLst>
                            <p:childTnLst>
                              <p:par>
                                <p:cTn id="36" presetID="16" presetClass="entr" presetSubtype="21" fill="hold" grpId="0" nodeType="afterEffect">
                                  <p:stCondLst>
                                    <p:cond delay="0"/>
                                  </p:stCondLst>
                                  <p:childTnLst>
                                    <p:set>
                                      <p:cBhvr>
                                        <p:cTn id="37" dur="1" fill="hold">
                                          <p:stCondLst>
                                            <p:cond delay="0"/>
                                          </p:stCondLst>
                                        </p:cTn>
                                        <p:tgtEl>
                                          <p:spTgt spid="5">
                                            <p:txEl>
                                              <p:pRg st="6" end="6"/>
                                            </p:txEl>
                                          </p:spTgt>
                                        </p:tgtEl>
                                        <p:attrNameLst>
                                          <p:attrName>style.visibility</p:attrName>
                                        </p:attrNameLst>
                                      </p:cBhvr>
                                      <p:to>
                                        <p:strVal val="visible"/>
                                      </p:to>
                                    </p:set>
                                    <p:animEffect transition="in" filter="barn(inVertical)">
                                      <p:cBhvr>
                                        <p:cTn id="38" dur="500"/>
                                        <p:tgtEl>
                                          <p:spTgt spid="5">
                                            <p:txEl>
                                              <p:pRg st="6" end="6"/>
                                            </p:txEl>
                                          </p:spTgt>
                                        </p:tgtEl>
                                      </p:cBhvr>
                                    </p:animEffect>
                                  </p:childTnLst>
                                </p:cTn>
                              </p:par>
                            </p:childTnLst>
                          </p:cTn>
                        </p:par>
                        <p:par>
                          <p:cTn id="39" fill="hold">
                            <p:stCondLst>
                              <p:cond delay="4000"/>
                            </p:stCondLst>
                            <p:childTnLst>
                              <p:par>
                                <p:cTn id="40" presetID="16" presetClass="entr" presetSubtype="21" fill="hold" grpId="0" nodeType="after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arn(inVertical)">
                                      <p:cBhvr>
                                        <p:cTn id="42" dur="500"/>
                                        <p:tgtEl>
                                          <p:spTgt spid="5">
                                            <p:txEl>
                                              <p:pRg st="7" end="7"/>
                                            </p:txEl>
                                          </p:spTgt>
                                        </p:tgtEl>
                                      </p:cBhvr>
                                    </p:animEffect>
                                  </p:childTnLst>
                                </p:cTn>
                              </p:par>
                            </p:childTnLst>
                          </p:cTn>
                        </p:par>
                        <p:par>
                          <p:cTn id="43" fill="hold">
                            <p:stCondLst>
                              <p:cond delay="4500"/>
                            </p:stCondLst>
                            <p:childTnLst>
                              <p:par>
                                <p:cTn id="44" presetID="16" presetClass="entr" presetSubtype="21" fill="hold" grpId="0" nodeType="afterEffect">
                                  <p:stCondLst>
                                    <p:cond delay="0"/>
                                  </p:stCondLst>
                                  <p:childTnLst>
                                    <p:set>
                                      <p:cBhvr>
                                        <p:cTn id="45" dur="1" fill="hold">
                                          <p:stCondLst>
                                            <p:cond delay="0"/>
                                          </p:stCondLst>
                                        </p:cTn>
                                        <p:tgtEl>
                                          <p:spTgt spid="5">
                                            <p:txEl>
                                              <p:pRg st="8" end="8"/>
                                            </p:txEl>
                                          </p:spTgt>
                                        </p:tgtEl>
                                        <p:attrNameLst>
                                          <p:attrName>style.visibility</p:attrName>
                                        </p:attrNameLst>
                                      </p:cBhvr>
                                      <p:to>
                                        <p:strVal val="visible"/>
                                      </p:to>
                                    </p:set>
                                    <p:animEffect transition="in" filter="barn(inVertical)">
                                      <p:cBhvr>
                                        <p:cTn id="46"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4365599" y="1011213"/>
            <a:ext cx="758969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tr-TR" sz="3600" dirty="0">
                <a:latin typeface="Trebuchet MS" panose="020B0603020202020204" pitchFamily="34" charset="0"/>
                <a:cs typeface="Arial Hebrew Scholar"/>
              </a:rPr>
              <a:t>	</a:t>
            </a:r>
            <a:r>
              <a:rPr lang="tr-TR" sz="3600" b="1" dirty="0" err="1" smtClean="0">
                <a:solidFill>
                  <a:schemeClr val="accent5">
                    <a:lumMod val="50000"/>
                  </a:schemeClr>
                </a:solidFill>
                <a:latin typeface="Trebuchet MS" pitchFamily="34" charset="0"/>
                <a:cs typeface="Arial Hebrew Scholar"/>
              </a:rPr>
              <a:t>Botilinum</a:t>
            </a:r>
            <a:r>
              <a:rPr lang="tr-TR" sz="3600" b="1" dirty="0" smtClean="0">
                <a:solidFill>
                  <a:schemeClr val="accent5">
                    <a:lumMod val="50000"/>
                  </a:schemeClr>
                </a:solidFill>
                <a:latin typeface="Trebuchet MS" pitchFamily="34" charset="0"/>
                <a:cs typeface="Arial Hebrew Scholar"/>
              </a:rPr>
              <a:t> Toksin Araştırılması</a:t>
            </a:r>
            <a:endParaRPr lang="tr-TR" sz="3600" b="1" dirty="0" smtClean="0">
              <a:solidFill>
                <a:schemeClr val="accent5">
                  <a:lumMod val="50000"/>
                </a:schemeClr>
              </a:solidFill>
              <a:latin typeface="Trebuchet MS" pitchFamily="34" charset="0"/>
              <a:cs typeface="Arial Hebrew Scholar"/>
            </a:endParaRPr>
          </a:p>
        </p:txBody>
      </p:sp>
      <p:sp>
        <p:nvSpPr>
          <p:cNvPr id="2" name="Altbilgi Yer Tutucusu 1"/>
          <p:cNvSpPr>
            <a:spLocks noGrp="1"/>
          </p:cNvSpPr>
          <p:nvPr>
            <p:ph type="ftr" sz="quarter" idx="11"/>
          </p:nvPr>
        </p:nvSpPr>
        <p:spPr>
          <a:xfrm>
            <a:off x="4543242" y="6492875"/>
            <a:ext cx="3860800" cy="365125"/>
          </a:xfrm>
        </p:spPr>
        <p:txBody>
          <a:bodyPr/>
          <a:lstStyle/>
          <a:p>
            <a:pPr>
              <a:defRPr/>
            </a:pPr>
            <a:r>
              <a:rPr lang="tr-TR" b="1" dirty="0" smtClean="0">
                <a:solidFill>
                  <a:prstClr val="black">
                    <a:tint val="75000"/>
                  </a:prstClr>
                </a:solidFill>
                <a:latin typeface="Trebuchet MS" panose="020B0603020202020204" pitchFamily="34" charset="0"/>
              </a:rPr>
              <a:t>Uluslararası KBRN Kongresi, 5-7 Aralık 2017, Ankara</a:t>
            </a:r>
            <a:endParaRPr lang="tr-TR" b="1" dirty="0">
              <a:solidFill>
                <a:prstClr val="black">
                  <a:tint val="75000"/>
                </a:prstClr>
              </a:solidFill>
              <a:latin typeface="Trebuchet MS" panose="020B0603020202020204" pitchFamily="34" charset="0"/>
            </a:endParaRPr>
          </a:p>
        </p:txBody>
      </p:sp>
      <p:sp>
        <p:nvSpPr>
          <p:cNvPr id="4" name="Metin kutusu 3"/>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
        <p:nvSpPr>
          <p:cNvPr id="5" name="Dikdörtgen 4"/>
          <p:cNvSpPr/>
          <p:nvPr/>
        </p:nvSpPr>
        <p:spPr>
          <a:xfrm>
            <a:off x="5820000" y="1966053"/>
            <a:ext cx="6372000" cy="3447098"/>
          </a:xfrm>
          <a:prstGeom prst="rect">
            <a:avLst/>
          </a:prstGeom>
        </p:spPr>
        <p:txBody>
          <a:bodyPr wrap="square">
            <a:spAutoFit/>
          </a:bodyPr>
          <a:lstStyle/>
          <a:p>
            <a:pPr algn="ctr"/>
            <a:r>
              <a:rPr lang="tr-TR" sz="3200" b="1" dirty="0" smtClean="0">
                <a:solidFill>
                  <a:srgbClr val="993300"/>
                </a:solidFill>
                <a:latin typeface="Trebuchet MS" panose="020B0603020202020204" pitchFamily="34" charset="0"/>
              </a:rPr>
              <a:t>KARAKTERİZASYON</a:t>
            </a:r>
          </a:p>
          <a:p>
            <a:pPr algn="ctr"/>
            <a:endParaRPr lang="tr-TR" sz="3200" b="1" dirty="0">
              <a:solidFill>
                <a:srgbClr val="993300"/>
              </a:solidFill>
              <a:latin typeface="Trebuchet MS" panose="020B0603020202020204" pitchFamily="34" charset="0"/>
            </a:endParaRPr>
          </a:p>
          <a:p>
            <a:pPr marL="285750" indent="-285750" algn="just">
              <a:buClr>
                <a:srgbClr val="00B0F0"/>
              </a:buClr>
              <a:buSzPct val="119000"/>
              <a:buFont typeface="Wingdings" panose="05000000000000000000" pitchFamily="2" charset="2"/>
              <a:buChar char="§"/>
            </a:pPr>
            <a:r>
              <a:rPr lang="tr-TR" sz="2200" dirty="0" err="1" smtClean="0">
                <a:solidFill>
                  <a:srgbClr val="000000"/>
                </a:solidFill>
                <a:latin typeface="Trebuchet MS" panose="020B0603020202020204" pitchFamily="34" charset="0"/>
              </a:rPr>
              <a:t>Ribotiplendirme</a:t>
            </a:r>
            <a:r>
              <a:rPr lang="tr-TR" sz="2200" dirty="0" smtClean="0">
                <a:solidFill>
                  <a:srgbClr val="000000"/>
                </a:solidFill>
                <a:latin typeface="Trebuchet MS" panose="020B0603020202020204" pitchFamily="34" charset="0"/>
              </a:rPr>
              <a:t>, </a:t>
            </a:r>
            <a:endParaRPr lang="tr-TR" sz="2200" dirty="0">
              <a:solidFill>
                <a:srgbClr val="000000"/>
              </a:solidFill>
              <a:latin typeface="Trebuchet MS" panose="020B0603020202020204" pitchFamily="34" charset="0"/>
            </a:endParaRPr>
          </a:p>
          <a:p>
            <a:pPr marL="285750" indent="-285750" algn="just">
              <a:buClr>
                <a:srgbClr val="00B0F0"/>
              </a:buClr>
              <a:buSzPct val="119000"/>
              <a:buFont typeface="Wingdings" panose="05000000000000000000" pitchFamily="2" charset="2"/>
              <a:buChar char="§"/>
            </a:pPr>
            <a:r>
              <a:rPr lang="sv-SE" sz="2200" dirty="0">
                <a:solidFill>
                  <a:srgbClr val="000000"/>
                </a:solidFill>
                <a:latin typeface="Trebuchet MS" panose="020B0603020202020204" pitchFamily="34" charset="0"/>
              </a:rPr>
              <a:t>Değişken numarası tekrar dizisi (VNTR</a:t>
            </a:r>
            <a:r>
              <a:rPr lang="sv-SE" sz="2200" dirty="0">
                <a:solidFill>
                  <a:srgbClr val="000000"/>
                </a:solidFill>
                <a:latin typeface="Trebuchet MS" panose="020B0603020202020204" pitchFamily="34" charset="0"/>
              </a:rPr>
              <a:t>)</a:t>
            </a:r>
            <a:r>
              <a:rPr lang="tr-TR" sz="2200" dirty="0">
                <a:solidFill>
                  <a:srgbClr val="000000"/>
                </a:solidFill>
                <a:latin typeface="Trebuchet MS" panose="020B0603020202020204" pitchFamily="34" charset="0"/>
              </a:rPr>
              <a:t>; Toksin A </a:t>
            </a:r>
            <a:r>
              <a:rPr lang="tr-TR" sz="2200" dirty="0" err="1">
                <a:solidFill>
                  <a:srgbClr val="000000"/>
                </a:solidFill>
                <a:latin typeface="Trebuchet MS" panose="020B0603020202020204" pitchFamily="34" charset="0"/>
              </a:rPr>
              <a:t>suş</a:t>
            </a:r>
            <a:r>
              <a:rPr lang="tr-TR" sz="2200" dirty="0">
                <a:solidFill>
                  <a:srgbClr val="000000"/>
                </a:solidFill>
                <a:latin typeface="Trebuchet MS" panose="020B0603020202020204" pitchFamily="34" charset="0"/>
              </a:rPr>
              <a:t> </a:t>
            </a:r>
            <a:r>
              <a:rPr lang="tr-TR" sz="2200" dirty="0" smtClean="0">
                <a:solidFill>
                  <a:srgbClr val="000000"/>
                </a:solidFill>
                <a:latin typeface="Trebuchet MS" panose="020B0603020202020204" pitchFamily="34" charset="0"/>
              </a:rPr>
              <a:t>ayırımı, </a:t>
            </a:r>
            <a:endParaRPr lang="tr-TR" sz="2200" dirty="0">
              <a:solidFill>
                <a:srgbClr val="000000"/>
              </a:solidFill>
              <a:latin typeface="Trebuchet MS" panose="020B0603020202020204" pitchFamily="34" charset="0"/>
            </a:endParaRPr>
          </a:p>
          <a:p>
            <a:pPr marL="285750" indent="-285750" algn="just">
              <a:buClr>
                <a:srgbClr val="00B0F0"/>
              </a:buClr>
              <a:buSzPct val="119000"/>
              <a:buFont typeface="Wingdings" panose="05000000000000000000" pitchFamily="2" charset="2"/>
              <a:buChar char="§"/>
            </a:pPr>
            <a:r>
              <a:rPr lang="tr-TR" sz="2200" dirty="0">
                <a:solidFill>
                  <a:srgbClr val="000000"/>
                </a:solidFill>
                <a:latin typeface="Trebuchet MS" panose="020B0603020202020204" pitchFamily="34" charset="0"/>
              </a:rPr>
              <a:t>Değişken alanlı jel </a:t>
            </a:r>
            <a:r>
              <a:rPr lang="tr-TR" sz="2200" dirty="0" err="1">
                <a:solidFill>
                  <a:srgbClr val="000000"/>
                </a:solidFill>
                <a:latin typeface="Trebuchet MS" panose="020B0603020202020204" pitchFamily="34" charset="0"/>
              </a:rPr>
              <a:t>elektroforezi</a:t>
            </a:r>
            <a:r>
              <a:rPr lang="tr-TR" sz="2200" dirty="0">
                <a:solidFill>
                  <a:srgbClr val="000000"/>
                </a:solidFill>
                <a:latin typeface="Trebuchet MS" panose="020B0603020202020204" pitchFamily="34" charset="0"/>
              </a:rPr>
              <a:t> (</a:t>
            </a:r>
            <a:r>
              <a:rPr lang="tr-TR" sz="2200" dirty="0" smtClean="0">
                <a:solidFill>
                  <a:srgbClr val="000000"/>
                </a:solidFill>
                <a:latin typeface="Trebuchet MS" panose="020B0603020202020204" pitchFamily="34" charset="0"/>
              </a:rPr>
              <a:t>PFGE)</a:t>
            </a:r>
          </a:p>
          <a:p>
            <a:pPr marL="285750" indent="-285750" algn="just">
              <a:buClr>
                <a:srgbClr val="00B0F0"/>
              </a:buClr>
              <a:buSzPct val="119000"/>
              <a:buFont typeface="Wingdings" panose="05000000000000000000" pitchFamily="2" charset="2"/>
              <a:buChar char="§"/>
            </a:pPr>
            <a:r>
              <a:rPr lang="tr-TR" sz="2200" dirty="0" err="1" smtClean="0">
                <a:solidFill>
                  <a:srgbClr val="000000"/>
                </a:solidFill>
                <a:latin typeface="Trebuchet MS" panose="020B0603020202020204" pitchFamily="34" charset="0"/>
              </a:rPr>
              <a:t>Pulsed-Field</a:t>
            </a:r>
            <a:r>
              <a:rPr lang="tr-TR" sz="2200" dirty="0" smtClean="0">
                <a:solidFill>
                  <a:srgbClr val="000000"/>
                </a:solidFill>
                <a:latin typeface="Trebuchet MS" panose="020B0603020202020204" pitchFamily="34" charset="0"/>
              </a:rPr>
              <a:t> </a:t>
            </a:r>
            <a:r>
              <a:rPr lang="tr-TR" sz="2200" dirty="0">
                <a:solidFill>
                  <a:srgbClr val="000000"/>
                </a:solidFill>
                <a:latin typeface="Trebuchet MS" panose="020B0603020202020204" pitchFamily="34" charset="0"/>
              </a:rPr>
              <a:t>Jel </a:t>
            </a:r>
            <a:r>
              <a:rPr lang="tr-TR" sz="2200" dirty="0" err="1">
                <a:solidFill>
                  <a:srgbClr val="000000"/>
                </a:solidFill>
                <a:latin typeface="Trebuchet MS" panose="020B0603020202020204" pitchFamily="34" charset="0"/>
              </a:rPr>
              <a:t>Elektroforez</a:t>
            </a:r>
            <a:r>
              <a:rPr lang="tr-TR" sz="2200" dirty="0">
                <a:solidFill>
                  <a:srgbClr val="000000"/>
                </a:solidFill>
                <a:latin typeface="Trebuchet MS" panose="020B0603020202020204" pitchFamily="34" charset="0"/>
              </a:rPr>
              <a:t> (PFGE), </a:t>
            </a:r>
          </a:p>
          <a:p>
            <a:pPr marL="285750" indent="-285750" algn="just">
              <a:buClr>
                <a:srgbClr val="00B0F0"/>
              </a:buClr>
              <a:buSzPct val="119000"/>
              <a:buFont typeface="Wingdings" panose="05000000000000000000" pitchFamily="2" charset="2"/>
              <a:buChar char="§"/>
            </a:pPr>
            <a:r>
              <a:rPr lang="tr-TR" sz="2200" dirty="0">
                <a:solidFill>
                  <a:srgbClr val="000000"/>
                </a:solidFill>
                <a:latin typeface="Trebuchet MS" panose="020B0603020202020204" pitchFamily="34" charset="0"/>
              </a:rPr>
              <a:t>Güçlendirilmiş </a:t>
            </a:r>
            <a:r>
              <a:rPr lang="tr-TR" sz="2200" dirty="0" err="1">
                <a:solidFill>
                  <a:srgbClr val="000000"/>
                </a:solidFill>
                <a:latin typeface="Trebuchet MS" panose="020B0603020202020204" pitchFamily="34" charset="0"/>
              </a:rPr>
              <a:t>fragment</a:t>
            </a:r>
            <a:r>
              <a:rPr lang="tr-TR" sz="2200" dirty="0">
                <a:solidFill>
                  <a:srgbClr val="000000"/>
                </a:solidFill>
                <a:latin typeface="Trebuchet MS" panose="020B0603020202020204" pitchFamily="34" charset="0"/>
              </a:rPr>
              <a:t> uzunluğu </a:t>
            </a:r>
            <a:r>
              <a:rPr lang="tr-TR" sz="2200" dirty="0" err="1">
                <a:solidFill>
                  <a:srgbClr val="000000"/>
                </a:solidFill>
                <a:latin typeface="Trebuchet MS" panose="020B0603020202020204" pitchFamily="34" charset="0"/>
              </a:rPr>
              <a:t>polimorfizmi</a:t>
            </a:r>
            <a:r>
              <a:rPr lang="tr-TR" sz="2200" dirty="0">
                <a:solidFill>
                  <a:srgbClr val="000000"/>
                </a:solidFill>
                <a:latin typeface="Trebuchet MS" panose="020B0603020202020204" pitchFamily="34" charset="0"/>
              </a:rPr>
              <a:t> (AFLP) </a:t>
            </a:r>
          </a:p>
        </p:txBody>
      </p:sp>
      <p:sp>
        <p:nvSpPr>
          <p:cNvPr id="7" name="Line 30"/>
          <p:cNvSpPr>
            <a:spLocks noChangeShapeType="1"/>
          </p:cNvSpPr>
          <p:nvPr/>
        </p:nvSpPr>
        <p:spPr bwMode="auto">
          <a:xfrm flipV="1">
            <a:off x="5085471" y="3980378"/>
            <a:ext cx="684000" cy="0"/>
          </a:xfrm>
          <a:prstGeom prst="line">
            <a:avLst/>
          </a:prstGeom>
          <a:noFill/>
          <a:ln w="63500">
            <a:solidFill>
              <a:schemeClr val="bg1">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tr-TR">
              <a:latin typeface="Candara" panose="020E0502030303020204" pitchFamily="34" charset="0"/>
              <a:cs typeface="Arial" pitchFamily="34" charset="0"/>
            </a:endParaRPr>
          </a:p>
        </p:txBody>
      </p:sp>
      <p:pic>
        <p:nvPicPr>
          <p:cNvPr id="6" name="Resim 5"/>
          <p:cNvPicPr>
            <a:picLocks noChangeAspect="1"/>
          </p:cNvPicPr>
          <p:nvPr/>
        </p:nvPicPr>
        <p:blipFill rotWithShape="1">
          <a:blip r:embed="rId3"/>
          <a:srcRect l="6353" t="7620" r="41559" b="172"/>
          <a:stretch/>
        </p:blipFill>
        <p:spPr>
          <a:xfrm>
            <a:off x="186765" y="1200875"/>
            <a:ext cx="5240706" cy="5292000"/>
          </a:xfrm>
          <a:prstGeom prst="rect">
            <a:avLst/>
          </a:prstGeom>
        </p:spPr>
      </p:pic>
    </p:spTree>
    <p:extLst>
      <p:ext uri="{BB962C8B-B14F-4D97-AF65-F5344CB8AC3E}">
        <p14:creationId xmlns:p14="http://schemas.microsoft.com/office/powerpoint/2010/main" val="668110504"/>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4"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par>
                          <p:cTn id="18" fill="hold">
                            <p:stCondLst>
                              <p:cond delay="2000"/>
                            </p:stCondLst>
                            <p:childTnLst>
                              <p:par>
                                <p:cTn id="19" presetID="16" presetClass="entr" presetSubtype="21" fill="hold" grpId="0" nodeType="after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barn(inVertical)">
                                      <p:cBhvr>
                                        <p:cTn id="21" dur="500"/>
                                        <p:tgtEl>
                                          <p:spTgt spid="5">
                                            <p:txEl>
                                              <p:pRg st="3" end="3"/>
                                            </p:txEl>
                                          </p:spTgt>
                                        </p:tgtEl>
                                      </p:cBhvr>
                                    </p:animEffect>
                                  </p:childTnLst>
                                </p:cTn>
                              </p:par>
                            </p:childTnLst>
                          </p:cTn>
                        </p:par>
                        <p:par>
                          <p:cTn id="22" fill="hold">
                            <p:stCondLst>
                              <p:cond delay="2500"/>
                            </p:stCondLst>
                            <p:childTnLst>
                              <p:par>
                                <p:cTn id="23" presetID="16" presetClass="entr" presetSubtype="21" fill="hold" grpId="0" nodeType="after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barn(inVertical)">
                                      <p:cBhvr>
                                        <p:cTn id="25" dur="500"/>
                                        <p:tgtEl>
                                          <p:spTgt spid="5">
                                            <p:txEl>
                                              <p:pRg st="4" end="4"/>
                                            </p:txEl>
                                          </p:spTgt>
                                        </p:tgtEl>
                                      </p:cBhvr>
                                    </p:animEffect>
                                  </p:childTnLst>
                                </p:cTn>
                              </p:par>
                            </p:childTnLst>
                          </p:cTn>
                        </p:par>
                        <p:par>
                          <p:cTn id="26" fill="hold">
                            <p:stCondLst>
                              <p:cond delay="3000"/>
                            </p:stCondLst>
                            <p:childTnLst>
                              <p:par>
                                <p:cTn id="27" presetID="16" presetClass="entr" presetSubtype="21" fill="hold" grpId="0" nodeType="after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Effect transition="in" filter="barn(inVertical)">
                                      <p:cBhvr>
                                        <p:cTn id="29"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262647" y="1011213"/>
            <a:ext cx="1169264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tr-TR" sz="3600" dirty="0">
                <a:latin typeface="Trebuchet MS" panose="020B0603020202020204" pitchFamily="34" charset="0"/>
                <a:cs typeface="Arial Hebrew Scholar"/>
              </a:rPr>
              <a:t>	</a:t>
            </a:r>
            <a:r>
              <a:rPr lang="tr-TR" sz="3600" b="1" dirty="0" smtClean="0">
                <a:solidFill>
                  <a:schemeClr val="accent5">
                    <a:lumMod val="50000"/>
                  </a:schemeClr>
                </a:solidFill>
                <a:latin typeface="Trebuchet MS" pitchFamily="34" charset="0"/>
                <a:cs typeface="Arial Hebrew Scholar"/>
              </a:rPr>
              <a:t>Doğrulama Aşamaları-Onay Seviyeleri</a:t>
            </a:r>
            <a:endParaRPr lang="tr-TR" sz="3600" b="1" dirty="0" smtClean="0">
              <a:solidFill>
                <a:schemeClr val="accent5">
                  <a:lumMod val="50000"/>
                </a:schemeClr>
              </a:solidFill>
              <a:latin typeface="Trebuchet MS" pitchFamily="34" charset="0"/>
              <a:cs typeface="Arial Hebrew Scholar"/>
            </a:endParaRPr>
          </a:p>
        </p:txBody>
      </p:sp>
      <p:sp>
        <p:nvSpPr>
          <p:cNvPr id="2" name="Altbilgi Yer Tutucusu 1"/>
          <p:cNvSpPr>
            <a:spLocks noGrp="1"/>
          </p:cNvSpPr>
          <p:nvPr>
            <p:ph type="ftr" sz="quarter" idx="11"/>
          </p:nvPr>
        </p:nvSpPr>
        <p:spPr>
          <a:xfrm>
            <a:off x="4543242" y="6492875"/>
            <a:ext cx="3860800" cy="365125"/>
          </a:xfrm>
        </p:spPr>
        <p:txBody>
          <a:bodyPr/>
          <a:lstStyle/>
          <a:p>
            <a:pPr>
              <a:defRPr/>
            </a:pPr>
            <a:r>
              <a:rPr lang="tr-TR" b="1" dirty="0" smtClean="0">
                <a:solidFill>
                  <a:prstClr val="black">
                    <a:tint val="75000"/>
                  </a:prstClr>
                </a:solidFill>
                <a:latin typeface="Trebuchet MS" panose="020B0603020202020204" pitchFamily="34" charset="0"/>
              </a:rPr>
              <a:t>Uluslararası KBRN Kongresi, 5-7 Aralık 2017, Ankara</a:t>
            </a:r>
            <a:endParaRPr lang="tr-TR" b="1" dirty="0">
              <a:solidFill>
                <a:prstClr val="black">
                  <a:tint val="75000"/>
                </a:prstClr>
              </a:solidFill>
              <a:latin typeface="Trebuchet MS" panose="020B0603020202020204" pitchFamily="34" charset="0"/>
            </a:endParaRPr>
          </a:p>
        </p:txBody>
      </p:sp>
      <p:sp>
        <p:nvSpPr>
          <p:cNvPr id="4" name="Metin kutusu 3"/>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
        <p:nvSpPr>
          <p:cNvPr id="7" name="Line 30"/>
          <p:cNvSpPr>
            <a:spLocks noChangeShapeType="1"/>
          </p:cNvSpPr>
          <p:nvPr/>
        </p:nvSpPr>
        <p:spPr bwMode="auto">
          <a:xfrm flipV="1">
            <a:off x="5532943" y="6110735"/>
            <a:ext cx="684000" cy="0"/>
          </a:xfrm>
          <a:prstGeom prst="line">
            <a:avLst/>
          </a:prstGeom>
          <a:noFill/>
          <a:ln w="63500">
            <a:solidFill>
              <a:schemeClr val="bg1">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tr-TR">
              <a:latin typeface="Candara" panose="020E0502030303020204" pitchFamily="34" charset="0"/>
              <a:cs typeface="Arial" pitchFamily="34" charset="0"/>
            </a:endParaRPr>
          </a:p>
        </p:txBody>
      </p:sp>
      <p:sp>
        <p:nvSpPr>
          <p:cNvPr id="3" name="Dikdörtgen 2"/>
          <p:cNvSpPr/>
          <p:nvPr/>
        </p:nvSpPr>
        <p:spPr>
          <a:xfrm>
            <a:off x="330741" y="1418873"/>
            <a:ext cx="11780196" cy="4524315"/>
          </a:xfrm>
          <a:prstGeom prst="rect">
            <a:avLst/>
          </a:prstGeom>
        </p:spPr>
        <p:txBody>
          <a:bodyPr wrap="square">
            <a:spAutoFit/>
          </a:bodyPr>
          <a:lstStyle/>
          <a:p>
            <a:r>
              <a:rPr lang="tr-TR" b="1" dirty="0">
                <a:solidFill>
                  <a:srgbClr val="000000"/>
                </a:solidFill>
                <a:latin typeface="Arial" panose="020B0604020202020204" pitchFamily="34" charset="0"/>
              </a:rPr>
              <a:t>Onay Seviyeleri </a:t>
            </a:r>
            <a:endParaRPr lang="tr-TR" dirty="0">
              <a:solidFill>
                <a:srgbClr val="000000"/>
              </a:solidFill>
              <a:latin typeface="Arial" panose="020B0604020202020204" pitchFamily="34" charset="0"/>
            </a:endParaRPr>
          </a:p>
          <a:p>
            <a:r>
              <a:rPr lang="tr-TR" b="1" dirty="0">
                <a:solidFill>
                  <a:srgbClr val="000000"/>
                </a:solidFill>
                <a:latin typeface="Arial" panose="020B0604020202020204" pitchFamily="34" charset="0"/>
              </a:rPr>
              <a:t>1. </a:t>
            </a:r>
            <a:r>
              <a:rPr lang="tr-TR" b="1" dirty="0" err="1" smtClean="0">
                <a:solidFill>
                  <a:srgbClr val="000000"/>
                </a:solidFill>
                <a:latin typeface="Arial" panose="020B0604020202020204" pitchFamily="34" charset="0"/>
              </a:rPr>
              <a:t>Varsayımsal</a:t>
            </a:r>
            <a:r>
              <a:rPr lang="tr-TR" b="1" dirty="0" smtClean="0">
                <a:solidFill>
                  <a:srgbClr val="000000"/>
                </a:solidFill>
                <a:latin typeface="Arial" panose="020B0604020202020204" pitchFamily="34" charset="0"/>
              </a:rPr>
              <a:t> (Ön tanı)  </a:t>
            </a:r>
            <a:r>
              <a:rPr lang="tr-TR" dirty="0">
                <a:solidFill>
                  <a:srgbClr val="000000"/>
                </a:solidFill>
                <a:latin typeface="Arial" panose="020B0604020202020204" pitchFamily="34" charset="0"/>
              </a:rPr>
              <a:t>tanımlama, tek bir test metodolojisi (örneğin elde taşınır deney [HHA]) </a:t>
            </a:r>
            <a:r>
              <a:rPr lang="tr-TR" dirty="0" smtClean="0">
                <a:solidFill>
                  <a:srgbClr val="000000"/>
                </a:solidFill>
                <a:latin typeface="Arial" panose="020B0604020202020204" pitchFamily="34" charset="0"/>
              </a:rPr>
              <a:t>ile tanımlama</a:t>
            </a:r>
            <a:endParaRPr lang="tr-TR" dirty="0">
              <a:solidFill>
                <a:srgbClr val="000000"/>
              </a:solidFill>
              <a:latin typeface="Arial" panose="020B0604020202020204" pitchFamily="34" charset="0"/>
            </a:endParaRPr>
          </a:p>
          <a:p>
            <a:r>
              <a:rPr lang="tr-TR" dirty="0">
                <a:solidFill>
                  <a:srgbClr val="000000"/>
                </a:solidFill>
                <a:latin typeface="Arial" panose="020B0604020202020204" pitchFamily="34" charset="0"/>
              </a:rPr>
              <a:t>2. </a:t>
            </a:r>
            <a:r>
              <a:rPr lang="tr-TR" b="1" dirty="0">
                <a:solidFill>
                  <a:srgbClr val="000000"/>
                </a:solidFill>
                <a:latin typeface="Arial" panose="020B0604020202020204" pitchFamily="34" charset="0"/>
              </a:rPr>
              <a:t>Alan doğrulayıcı </a:t>
            </a:r>
            <a:r>
              <a:rPr lang="tr-TR" dirty="0" smtClean="0">
                <a:solidFill>
                  <a:srgbClr val="000000"/>
                </a:solidFill>
                <a:latin typeface="Arial" panose="020B0604020202020204" pitchFamily="34" charset="0"/>
              </a:rPr>
              <a:t>tanımlama:  iki </a:t>
            </a:r>
            <a:r>
              <a:rPr lang="tr-TR" dirty="0">
                <a:solidFill>
                  <a:srgbClr val="000000"/>
                </a:solidFill>
                <a:latin typeface="Arial" panose="020B0604020202020204" pitchFamily="34" charset="0"/>
              </a:rPr>
              <a:t>veya daha fazla </a:t>
            </a:r>
            <a:r>
              <a:rPr lang="tr-TR" dirty="0" smtClean="0">
                <a:solidFill>
                  <a:srgbClr val="000000"/>
                </a:solidFill>
                <a:latin typeface="Arial" panose="020B0604020202020204" pitchFamily="34" charset="0"/>
              </a:rPr>
              <a:t>farklı teknik ile tanımlanma  [</a:t>
            </a:r>
            <a:r>
              <a:rPr lang="tr-TR" dirty="0">
                <a:solidFill>
                  <a:srgbClr val="000000"/>
                </a:solidFill>
                <a:latin typeface="Arial" panose="020B0604020202020204" pitchFamily="34" charset="0"/>
              </a:rPr>
              <a:t>HHA]; </a:t>
            </a:r>
            <a:r>
              <a:rPr lang="tr-TR" dirty="0" err="1">
                <a:solidFill>
                  <a:srgbClr val="000000"/>
                </a:solidFill>
                <a:latin typeface="Arial" panose="020B0604020202020204" pitchFamily="34" charset="0"/>
              </a:rPr>
              <a:t>elektrokemiluminesans</a:t>
            </a:r>
            <a:r>
              <a:rPr lang="tr-TR" dirty="0">
                <a:solidFill>
                  <a:srgbClr val="000000"/>
                </a:solidFill>
                <a:latin typeface="Arial" panose="020B0604020202020204" pitchFamily="34" charset="0"/>
              </a:rPr>
              <a:t> [ECL]; </a:t>
            </a:r>
            <a:r>
              <a:rPr lang="tr-TR" dirty="0" err="1">
                <a:solidFill>
                  <a:srgbClr val="000000"/>
                </a:solidFill>
                <a:latin typeface="Arial" panose="020B0604020202020204" pitchFamily="34" charset="0"/>
              </a:rPr>
              <a:t>immunosornban</a:t>
            </a:r>
            <a:r>
              <a:rPr lang="tr-TR" dirty="0">
                <a:solidFill>
                  <a:srgbClr val="000000"/>
                </a:solidFill>
                <a:latin typeface="Arial" panose="020B0604020202020204" pitchFamily="34" charset="0"/>
              </a:rPr>
              <a:t> deney [ELISA]), </a:t>
            </a:r>
            <a:endParaRPr lang="tr-TR" dirty="0" smtClean="0">
              <a:solidFill>
                <a:srgbClr val="000000"/>
              </a:solidFill>
              <a:latin typeface="Arial" panose="020B0604020202020204" pitchFamily="34" charset="0"/>
            </a:endParaRPr>
          </a:p>
          <a:p>
            <a:r>
              <a:rPr lang="tr-TR" dirty="0" smtClean="0">
                <a:solidFill>
                  <a:srgbClr val="000000"/>
                </a:solidFill>
                <a:latin typeface="Arial" panose="020B0604020202020204" pitchFamily="34" charset="0"/>
              </a:rPr>
              <a:t>PCR</a:t>
            </a:r>
            <a:r>
              <a:rPr lang="tr-TR" dirty="0">
                <a:solidFill>
                  <a:srgbClr val="000000"/>
                </a:solidFill>
                <a:latin typeface="Arial" panose="020B0604020202020204" pitchFamily="34" charset="0"/>
              </a:rPr>
              <a:t>) sonucu ve/veya kültür ortamı </a:t>
            </a:r>
            <a:r>
              <a:rPr lang="tr-TR" dirty="0" smtClean="0">
                <a:solidFill>
                  <a:srgbClr val="000000"/>
                </a:solidFill>
                <a:latin typeface="Arial" panose="020B0604020202020204" pitchFamily="34" charset="0"/>
              </a:rPr>
              <a:t>büyüme/</a:t>
            </a:r>
            <a:r>
              <a:rPr lang="tr-TR" dirty="0" err="1" smtClean="0">
                <a:solidFill>
                  <a:srgbClr val="000000"/>
                </a:solidFill>
                <a:latin typeface="Arial" panose="020B0604020202020204" pitchFamily="34" charset="0"/>
              </a:rPr>
              <a:t>mikroskopisi</a:t>
            </a:r>
            <a:r>
              <a:rPr lang="tr-TR" dirty="0" smtClean="0">
                <a:solidFill>
                  <a:srgbClr val="000000"/>
                </a:solidFill>
                <a:latin typeface="Arial" panose="020B0604020202020204" pitchFamily="34" charset="0"/>
              </a:rPr>
              <a:t>. </a:t>
            </a:r>
          </a:p>
          <a:p>
            <a:r>
              <a:rPr lang="tr-TR" dirty="0" smtClean="0">
                <a:solidFill>
                  <a:srgbClr val="000000"/>
                </a:solidFill>
                <a:latin typeface="Arial" panose="020B0604020202020204" pitchFamily="34" charset="0"/>
              </a:rPr>
              <a:t>3</a:t>
            </a:r>
            <a:r>
              <a:rPr lang="tr-TR" dirty="0">
                <a:solidFill>
                  <a:srgbClr val="000000"/>
                </a:solidFill>
                <a:latin typeface="Arial" panose="020B0604020202020204" pitchFamily="34" charset="0"/>
              </a:rPr>
              <a:t>. </a:t>
            </a:r>
            <a:r>
              <a:rPr lang="tr-TR" b="1" dirty="0">
                <a:solidFill>
                  <a:srgbClr val="000000"/>
                </a:solidFill>
                <a:latin typeface="Arial" panose="020B0604020202020204" pitchFamily="34" charset="0"/>
              </a:rPr>
              <a:t>Tiyatro doğrulama </a:t>
            </a:r>
            <a:r>
              <a:rPr lang="tr-TR" dirty="0">
                <a:solidFill>
                  <a:srgbClr val="000000"/>
                </a:solidFill>
                <a:latin typeface="Arial" panose="020B0604020202020204" pitchFamily="34" charset="0"/>
              </a:rPr>
              <a:t>iki veya daha fazla bağımsız </a:t>
            </a:r>
            <a:r>
              <a:rPr lang="tr-TR" dirty="0" err="1">
                <a:solidFill>
                  <a:srgbClr val="000000"/>
                </a:solidFill>
                <a:latin typeface="Arial" panose="020B0604020202020204" pitchFamily="34" charset="0"/>
              </a:rPr>
              <a:t>biyomarkerin</a:t>
            </a:r>
            <a:r>
              <a:rPr lang="tr-TR" dirty="0">
                <a:solidFill>
                  <a:srgbClr val="000000"/>
                </a:solidFill>
                <a:latin typeface="Arial" panose="020B0604020202020204" pitchFamily="34" charset="0"/>
              </a:rPr>
              <a:t> sonuçlarını kullanarak </a:t>
            </a:r>
            <a:r>
              <a:rPr lang="tr-TR" dirty="0" err="1">
                <a:solidFill>
                  <a:srgbClr val="000000"/>
                </a:solidFill>
                <a:latin typeface="Arial" panose="020B0604020202020204" pitchFamily="34" charset="0"/>
              </a:rPr>
              <a:t>biyomarkerleri</a:t>
            </a:r>
            <a:r>
              <a:rPr lang="tr-TR" dirty="0">
                <a:solidFill>
                  <a:srgbClr val="000000"/>
                </a:solidFill>
                <a:latin typeface="Arial" panose="020B0604020202020204" pitchFamily="34" charset="0"/>
              </a:rPr>
              <a:t> tespit eden cihazları, materyalleri veya teknolojileri kullanılarak yapılır (örneğin, iki veya daha fazla bağımsız metodolojiyle ya da tek metodolojiyle tespit edilen bir </a:t>
            </a:r>
            <a:r>
              <a:rPr lang="tr-TR" dirty="0" err="1">
                <a:solidFill>
                  <a:srgbClr val="000000"/>
                </a:solidFill>
                <a:latin typeface="Arial" panose="020B0604020202020204" pitchFamily="34" charset="0"/>
              </a:rPr>
              <a:t>biyomarker</a:t>
            </a:r>
            <a:r>
              <a:rPr lang="tr-TR" dirty="0">
                <a:solidFill>
                  <a:srgbClr val="000000"/>
                </a:solidFill>
                <a:latin typeface="Arial" panose="020B0604020202020204" pitchFamily="34" charset="0"/>
              </a:rPr>
              <a:t>). </a:t>
            </a:r>
            <a:endParaRPr lang="tr-TR" dirty="0" smtClean="0">
              <a:solidFill>
                <a:srgbClr val="000000"/>
              </a:solidFill>
              <a:latin typeface="Arial" panose="020B0604020202020204" pitchFamily="34" charset="0"/>
            </a:endParaRPr>
          </a:p>
          <a:p>
            <a:pPr marL="342900" indent="-342900">
              <a:buAutoNum type="arabicParenBoth"/>
            </a:pPr>
            <a:r>
              <a:rPr lang="tr-TR" dirty="0" smtClean="0">
                <a:solidFill>
                  <a:srgbClr val="000000"/>
                </a:solidFill>
                <a:latin typeface="Arial" panose="020B0604020202020204" pitchFamily="34" charset="0"/>
              </a:rPr>
              <a:t>Elde </a:t>
            </a:r>
            <a:r>
              <a:rPr lang="tr-TR" dirty="0">
                <a:solidFill>
                  <a:srgbClr val="000000"/>
                </a:solidFill>
                <a:latin typeface="Arial" panose="020B0604020202020204" pitchFamily="34" charset="0"/>
              </a:rPr>
              <a:t>taşınır </a:t>
            </a:r>
            <a:r>
              <a:rPr lang="tr-TR" dirty="0" err="1">
                <a:solidFill>
                  <a:srgbClr val="000000"/>
                </a:solidFill>
                <a:latin typeface="Arial" panose="020B0604020202020204" pitchFamily="34" charset="0"/>
              </a:rPr>
              <a:t>immunolojik</a:t>
            </a:r>
            <a:r>
              <a:rPr lang="tr-TR" dirty="0">
                <a:solidFill>
                  <a:srgbClr val="000000"/>
                </a:solidFill>
                <a:latin typeface="Arial" panose="020B0604020202020204" pitchFamily="34" charset="0"/>
              </a:rPr>
              <a:t> deney ve nükleik asit </a:t>
            </a:r>
            <a:r>
              <a:rPr lang="tr-TR" dirty="0" err="1">
                <a:solidFill>
                  <a:srgbClr val="000000"/>
                </a:solidFill>
                <a:latin typeface="Arial" panose="020B0604020202020204" pitchFamily="34" charset="0"/>
              </a:rPr>
              <a:t>amplifikasyonu</a:t>
            </a:r>
            <a:r>
              <a:rPr lang="tr-TR" dirty="0">
                <a:solidFill>
                  <a:srgbClr val="000000"/>
                </a:solidFill>
                <a:latin typeface="Arial" panose="020B0604020202020204" pitchFamily="34" charset="0"/>
              </a:rPr>
              <a:t> veya (2) farklı </a:t>
            </a:r>
            <a:r>
              <a:rPr lang="tr-TR" dirty="0" err="1">
                <a:solidFill>
                  <a:srgbClr val="000000"/>
                </a:solidFill>
                <a:latin typeface="Arial" panose="020B0604020202020204" pitchFamily="34" charset="0"/>
              </a:rPr>
              <a:t>biyomarkerler</a:t>
            </a:r>
            <a:r>
              <a:rPr lang="tr-TR" dirty="0">
                <a:solidFill>
                  <a:srgbClr val="000000"/>
                </a:solidFill>
                <a:latin typeface="Arial" panose="020B0604020202020204" pitchFamily="34" charset="0"/>
              </a:rPr>
              <a:t> (örneğin, gen hedefleri) kullanarak nükleik asit </a:t>
            </a:r>
            <a:r>
              <a:rPr lang="tr-TR" dirty="0" err="1">
                <a:solidFill>
                  <a:srgbClr val="000000"/>
                </a:solidFill>
                <a:latin typeface="Arial" panose="020B0604020202020204" pitchFamily="34" charset="0"/>
              </a:rPr>
              <a:t>amplifikasyonu</a:t>
            </a:r>
            <a:r>
              <a:rPr lang="tr-TR" dirty="0">
                <a:solidFill>
                  <a:srgbClr val="000000"/>
                </a:solidFill>
                <a:latin typeface="Arial" panose="020B0604020202020204" pitchFamily="34" charset="0"/>
              </a:rPr>
              <a:t>. Bir koruyucu sıhhiye müfrezesi sonrasında, bir muharebe destek hastanesi (CSH), ve/veya CBRN keşif varlıkları biyolojik/klinik örnekleri biyolojik tehdit ajanı olarak tanımlar ve örnek gelişmiş mikrobiyolojik kapasitelere ve kabiliyetli sağlık personeline sahip özel laboratuvara/ekibe kurye ile gönderilir. Bunlar Ordu Tıp </a:t>
            </a:r>
            <a:r>
              <a:rPr lang="tr-TR" dirty="0" err="1">
                <a:solidFill>
                  <a:srgbClr val="000000"/>
                </a:solidFill>
                <a:latin typeface="Arial" panose="020B0604020202020204" pitchFamily="34" charset="0"/>
              </a:rPr>
              <a:t>Laboravutarı</a:t>
            </a:r>
            <a:r>
              <a:rPr lang="tr-TR" dirty="0">
                <a:solidFill>
                  <a:srgbClr val="000000"/>
                </a:solidFill>
                <a:latin typeface="Arial" panose="020B0604020202020204" pitchFamily="34" charset="0"/>
              </a:rPr>
              <a:t> (AML), Amerika Birleşik Devletleri Hava Kuvvetleri (USAF) biyolojik takviye ekibi veya operasyon bölgesinde mümkün olduğun </a:t>
            </a:r>
            <a:endParaRPr lang="tr-TR" dirty="0" smtClean="0">
              <a:solidFill>
                <a:srgbClr val="000000"/>
              </a:solidFill>
              <a:latin typeface="Arial" panose="020B0604020202020204" pitchFamily="34" charset="0"/>
            </a:endParaRPr>
          </a:p>
          <a:p>
            <a:pPr marL="342900" indent="-342900">
              <a:buAutoNum type="arabicParenBoth"/>
            </a:pPr>
            <a:r>
              <a:rPr lang="tr-TR" b="1" dirty="0"/>
              <a:t>Kesin </a:t>
            </a:r>
            <a:r>
              <a:rPr lang="tr-TR" dirty="0"/>
              <a:t>tanımlama, bir malzemenin korelasyonunu tanımlar; kimyasal, biyolojik veya bilinen bir madde için radyolojik; ya da maddenin önceden bilinmemesi durumunda madde tipi sınıflandırılır ve analiz edilir. </a:t>
            </a:r>
            <a:endParaRPr lang="tr-TR" dirty="0"/>
          </a:p>
        </p:txBody>
      </p:sp>
    </p:spTree>
    <p:extLst>
      <p:ext uri="{BB962C8B-B14F-4D97-AF65-F5344CB8AC3E}">
        <p14:creationId xmlns:p14="http://schemas.microsoft.com/office/powerpoint/2010/main" val="1588930437"/>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3"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262647" y="1011213"/>
            <a:ext cx="1169264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tr-TR" sz="3600" dirty="0">
                <a:latin typeface="Trebuchet MS" panose="020B0603020202020204" pitchFamily="34" charset="0"/>
                <a:cs typeface="Arial Hebrew Scholar"/>
              </a:rPr>
              <a:t>	</a:t>
            </a:r>
            <a:r>
              <a:rPr lang="tr-TR" sz="3600" b="1" dirty="0" smtClean="0">
                <a:solidFill>
                  <a:schemeClr val="accent5">
                    <a:lumMod val="50000"/>
                  </a:schemeClr>
                </a:solidFill>
                <a:latin typeface="Trebuchet MS" pitchFamily="34" charset="0"/>
                <a:cs typeface="Arial Hebrew Scholar"/>
              </a:rPr>
              <a:t>Doğrulama Aşamaları-Onay Seviyeleri</a:t>
            </a:r>
            <a:endParaRPr lang="tr-TR" sz="3600" b="1" dirty="0" smtClean="0">
              <a:solidFill>
                <a:schemeClr val="accent5">
                  <a:lumMod val="50000"/>
                </a:schemeClr>
              </a:solidFill>
              <a:latin typeface="Trebuchet MS" pitchFamily="34" charset="0"/>
              <a:cs typeface="Arial Hebrew Scholar"/>
            </a:endParaRPr>
          </a:p>
        </p:txBody>
      </p:sp>
      <p:sp>
        <p:nvSpPr>
          <p:cNvPr id="2" name="Altbilgi Yer Tutucusu 1"/>
          <p:cNvSpPr>
            <a:spLocks noGrp="1"/>
          </p:cNvSpPr>
          <p:nvPr>
            <p:ph type="ftr" sz="quarter" idx="11"/>
          </p:nvPr>
        </p:nvSpPr>
        <p:spPr>
          <a:xfrm>
            <a:off x="4543242" y="6492875"/>
            <a:ext cx="3860800" cy="365125"/>
          </a:xfrm>
        </p:spPr>
        <p:txBody>
          <a:bodyPr/>
          <a:lstStyle/>
          <a:p>
            <a:pPr>
              <a:defRPr/>
            </a:pPr>
            <a:r>
              <a:rPr lang="tr-TR" b="1" dirty="0" smtClean="0">
                <a:solidFill>
                  <a:prstClr val="black">
                    <a:tint val="75000"/>
                  </a:prstClr>
                </a:solidFill>
                <a:latin typeface="Trebuchet MS" panose="020B0603020202020204" pitchFamily="34" charset="0"/>
              </a:rPr>
              <a:t>Uluslararası KBRN Kongresi, 5-7 Aralık 2017, Ankara</a:t>
            </a:r>
            <a:endParaRPr lang="tr-TR" b="1" dirty="0">
              <a:solidFill>
                <a:prstClr val="black">
                  <a:tint val="75000"/>
                </a:prstClr>
              </a:solidFill>
              <a:latin typeface="Trebuchet MS" panose="020B0603020202020204" pitchFamily="34" charset="0"/>
            </a:endParaRPr>
          </a:p>
        </p:txBody>
      </p:sp>
      <p:sp>
        <p:nvSpPr>
          <p:cNvPr id="4" name="Metin kutusu 3"/>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graphicFrame>
        <p:nvGraphicFramePr>
          <p:cNvPr id="5" name="Diyagram 4"/>
          <p:cNvGraphicFramePr/>
          <p:nvPr>
            <p:extLst>
              <p:ext uri="{D42A27DB-BD31-4B8C-83A1-F6EECF244321}">
                <p14:modId xmlns:p14="http://schemas.microsoft.com/office/powerpoint/2010/main" val="2156626081"/>
              </p:ext>
            </p:extLst>
          </p:nvPr>
        </p:nvGraphicFramePr>
        <p:xfrm>
          <a:off x="107004" y="-37367"/>
          <a:ext cx="11994205" cy="52920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Dikdörtgen 5"/>
          <p:cNvSpPr/>
          <p:nvPr/>
        </p:nvSpPr>
        <p:spPr>
          <a:xfrm>
            <a:off x="0" y="3407393"/>
            <a:ext cx="2198451" cy="923330"/>
          </a:xfrm>
          <a:prstGeom prst="rect">
            <a:avLst/>
          </a:prstGeom>
        </p:spPr>
        <p:txBody>
          <a:bodyPr wrap="square">
            <a:spAutoFit/>
          </a:bodyPr>
          <a:lstStyle/>
          <a:p>
            <a:pPr algn="ctr"/>
            <a:r>
              <a:rPr lang="tr-TR" b="1" dirty="0" smtClean="0">
                <a:solidFill>
                  <a:srgbClr val="000000"/>
                </a:solidFill>
                <a:latin typeface="Trebuchet MS" panose="020B0603020202020204" pitchFamily="34" charset="0"/>
              </a:rPr>
              <a:t>Tek </a:t>
            </a:r>
            <a:r>
              <a:rPr lang="tr-TR" b="1" dirty="0">
                <a:solidFill>
                  <a:srgbClr val="000000"/>
                </a:solidFill>
                <a:latin typeface="Trebuchet MS" panose="020B0603020202020204" pitchFamily="34" charset="0"/>
              </a:rPr>
              <a:t>bir test metodolojisi (örneğin </a:t>
            </a:r>
            <a:r>
              <a:rPr lang="tr-TR" b="1" dirty="0" smtClean="0">
                <a:solidFill>
                  <a:srgbClr val="000000"/>
                </a:solidFill>
                <a:latin typeface="Trebuchet MS" panose="020B0603020202020204" pitchFamily="34" charset="0"/>
              </a:rPr>
              <a:t>[</a:t>
            </a:r>
            <a:r>
              <a:rPr lang="tr-TR" b="1" dirty="0">
                <a:solidFill>
                  <a:srgbClr val="000000"/>
                </a:solidFill>
                <a:latin typeface="Trebuchet MS" panose="020B0603020202020204" pitchFamily="34" charset="0"/>
              </a:rPr>
              <a:t>HHA</a:t>
            </a:r>
            <a:r>
              <a:rPr lang="tr-TR" b="1" dirty="0" smtClean="0">
                <a:solidFill>
                  <a:srgbClr val="000000"/>
                </a:solidFill>
                <a:latin typeface="Trebuchet MS" panose="020B0603020202020204" pitchFamily="34" charset="0"/>
              </a:rPr>
              <a:t>])</a:t>
            </a:r>
            <a:endParaRPr lang="tr-TR" b="1" dirty="0">
              <a:latin typeface="Trebuchet MS" panose="020B0603020202020204" pitchFamily="34" charset="0"/>
            </a:endParaRPr>
          </a:p>
        </p:txBody>
      </p:sp>
      <p:sp>
        <p:nvSpPr>
          <p:cNvPr id="8" name="Dikdörtgen 7"/>
          <p:cNvSpPr/>
          <p:nvPr/>
        </p:nvSpPr>
        <p:spPr>
          <a:xfrm>
            <a:off x="3151763" y="3407393"/>
            <a:ext cx="2665378" cy="923330"/>
          </a:xfrm>
          <a:prstGeom prst="rect">
            <a:avLst/>
          </a:prstGeom>
        </p:spPr>
        <p:txBody>
          <a:bodyPr wrap="square">
            <a:spAutoFit/>
          </a:bodyPr>
          <a:lstStyle/>
          <a:p>
            <a:r>
              <a:rPr lang="tr-TR" dirty="0">
                <a:solidFill>
                  <a:srgbClr val="000000"/>
                </a:solidFill>
                <a:latin typeface="Arial" panose="020B0604020202020204" pitchFamily="34" charset="0"/>
              </a:rPr>
              <a:t>iki veya daha fazla farklı teknik ile tanımlanma </a:t>
            </a:r>
            <a:endParaRPr lang="tr-TR" dirty="0" smtClean="0">
              <a:solidFill>
                <a:srgbClr val="000000"/>
              </a:solidFill>
              <a:latin typeface="Arial" panose="020B0604020202020204" pitchFamily="34" charset="0"/>
            </a:endParaRPr>
          </a:p>
          <a:p>
            <a:r>
              <a:rPr lang="tr-TR" dirty="0" smtClean="0">
                <a:solidFill>
                  <a:srgbClr val="000000"/>
                </a:solidFill>
                <a:latin typeface="Arial" panose="020B0604020202020204" pitchFamily="34" charset="0"/>
              </a:rPr>
              <a:t>(HHA; ECL; ELISA), </a:t>
            </a:r>
            <a:endParaRPr lang="tr-TR" dirty="0">
              <a:solidFill>
                <a:srgbClr val="000000"/>
              </a:solidFill>
              <a:latin typeface="Arial" panose="020B0604020202020204" pitchFamily="34" charset="0"/>
            </a:endParaRPr>
          </a:p>
        </p:txBody>
      </p:sp>
      <p:sp>
        <p:nvSpPr>
          <p:cNvPr id="9" name="Dikdörtgen 8"/>
          <p:cNvSpPr/>
          <p:nvPr/>
        </p:nvSpPr>
        <p:spPr>
          <a:xfrm>
            <a:off x="6361889" y="3407393"/>
            <a:ext cx="2597286" cy="923330"/>
          </a:xfrm>
          <a:prstGeom prst="rect">
            <a:avLst/>
          </a:prstGeom>
        </p:spPr>
        <p:txBody>
          <a:bodyPr wrap="square">
            <a:spAutoFit/>
          </a:bodyPr>
          <a:lstStyle/>
          <a:p>
            <a:pPr marL="285750" indent="-285750" algn="just">
              <a:buClr>
                <a:schemeClr val="accent5">
                  <a:lumMod val="50000"/>
                </a:schemeClr>
              </a:buClr>
              <a:buFont typeface="Wingdings" panose="05000000000000000000" pitchFamily="2" charset="2"/>
              <a:buChar char="§"/>
            </a:pPr>
            <a:r>
              <a:rPr lang="tr-TR" dirty="0" smtClean="0">
                <a:solidFill>
                  <a:srgbClr val="000000"/>
                </a:solidFill>
                <a:latin typeface="Arial" panose="020B0604020202020204" pitchFamily="34" charset="0"/>
              </a:rPr>
              <a:t>HHA ve PCR </a:t>
            </a:r>
          </a:p>
          <a:p>
            <a:pPr marL="285750" indent="-285750" algn="just">
              <a:buClr>
                <a:schemeClr val="accent5">
                  <a:lumMod val="50000"/>
                </a:schemeClr>
              </a:buClr>
              <a:buFont typeface="Wingdings" panose="05000000000000000000" pitchFamily="2" charset="2"/>
              <a:buChar char="§"/>
            </a:pPr>
            <a:r>
              <a:rPr lang="tr-TR" dirty="0" smtClean="0">
                <a:solidFill>
                  <a:srgbClr val="000000"/>
                </a:solidFill>
                <a:latin typeface="Arial" panose="020B0604020202020204" pitchFamily="34" charset="0"/>
              </a:rPr>
              <a:t>PCR ve farklı hedef </a:t>
            </a:r>
            <a:r>
              <a:rPr lang="tr-TR" dirty="0" err="1" smtClean="0">
                <a:solidFill>
                  <a:srgbClr val="000000"/>
                </a:solidFill>
                <a:latin typeface="Arial" panose="020B0604020202020204" pitchFamily="34" charset="0"/>
              </a:rPr>
              <a:t>amplifikasyonu</a:t>
            </a:r>
            <a:endParaRPr lang="tr-TR" dirty="0"/>
          </a:p>
        </p:txBody>
      </p:sp>
      <p:sp>
        <p:nvSpPr>
          <p:cNvPr id="10" name="Dikdörtgen 9"/>
          <p:cNvSpPr/>
          <p:nvPr/>
        </p:nvSpPr>
        <p:spPr>
          <a:xfrm>
            <a:off x="3205500" y="5026016"/>
            <a:ext cx="8677071" cy="923330"/>
          </a:xfrm>
          <a:prstGeom prst="rect">
            <a:avLst/>
          </a:prstGeom>
        </p:spPr>
        <p:txBody>
          <a:bodyPr wrap="square">
            <a:spAutoFit/>
          </a:bodyPr>
          <a:lstStyle/>
          <a:p>
            <a:pPr algn="r">
              <a:lnSpc>
                <a:spcPct val="150000"/>
              </a:lnSpc>
              <a:buClr>
                <a:schemeClr val="accent5">
                  <a:lumMod val="50000"/>
                </a:schemeClr>
              </a:buClr>
            </a:pPr>
            <a:r>
              <a:rPr lang="tr-TR" b="1" i="1" dirty="0" smtClean="0">
                <a:solidFill>
                  <a:srgbClr val="993300"/>
                </a:solidFill>
                <a:latin typeface="Arial" panose="020B0604020202020204" pitchFamily="34" charset="0"/>
              </a:rPr>
              <a:t>Özel donatımlı onaylı/</a:t>
            </a:r>
            <a:r>
              <a:rPr lang="tr-TR" b="1" i="1" dirty="0" err="1" smtClean="0">
                <a:solidFill>
                  <a:srgbClr val="993300"/>
                </a:solidFill>
                <a:latin typeface="Arial" panose="020B0604020202020204" pitchFamily="34" charset="0"/>
              </a:rPr>
              <a:t>Akretide</a:t>
            </a:r>
            <a:r>
              <a:rPr lang="tr-TR" b="1" i="1" dirty="0" smtClean="0">
                <a:solidFill>
                  <a:srgbClr val="993300"/>
                </a:solidFill>
                <a:latin typeface="Arial" panose="020B0604020202020204" pitchFamily="34" charset="0"/>
              </a:rPr>
              <a:t> </a:t>
            </a:r>
            <a:r>
              <a:rPr lang="tr-TR" b="1" i="1" dirty="0">
                <a:solidFill>
                  <a:srgbClr val="993300"/>
                </a:solidFill>
                <a:latin typeface="Arial" panose="020B0604020202020204" pitchFamily="34" charset="0"/>
              </a:rPr>
              <a:t>referans </a:t>
            </a:r>
            <a:r>
              <a:rPr lang="tr-TR" b="1" i="1" dirty="0" smtClean="0">
                <a:solidFill>
                  <a:srgbClr val="993300"/>
                </a:solidFill>
                <a:latin typeface="Arial" panose="020B0604020202020204" pitchFamily="34" charset="0"/>
              </a:rPr>
              <a:t>laboratuvarı </a:t>
            </a:r>
          </a:p>
          <a:p>
            <a:pPr algn="r">
              <a:lnSpc>
                <a:spcPct val="150000"/>
              </a:lnSpc>
              <a:buClr>
                <a:schemeClr val="accent5">
                  <a:lumMod val="50000"/>
                </a:schemeClr>
              </a:buClr>
            </a:pPr>
            <a:r>
              <a:rPr lang="tr-TR" b="1" i="1" dirty="0">
                <a:solidFill>
                  <a:srgbClr val="993300"/>
                </a:solidFill>
                <a:latin typeface="Arial" panose="020B0604020202020204" pitchFamily="34" charset="0"/>
              </a:rPr>
              <a:t> </a:t>
            </a:r>
            <a:r>
              <a:rPr lang="tr-TR" b="1" i="1" dirty="0" smtClean="0">
                <a:solidFill>
                  <a:srgbClr val="993300"/>
                </a:solidFill>
                <a:latin typeface="Arial" panose="020B0604020202020204" pitchFamily="34" charset="0"/>
              </a:rPr>
              <a:t>     Kritik bilgi: </a:t>
            </a:r>
            <a:r>
              <a:rPr lang="tr-TR" dirty="0" smtClean="0">
                <a:solidFill>
                  <a:srgbClr val="000000"/>
                </a:solidFill>
                <a:latin typeface="Arial" panose="020B0604020202020204" pitchFamily="34" charset="0"/>
              </a:rPr>
              <a:t>ulusal </a:t>
            </a:r>
            <a:r>
              <a:rPr lang="tr-TR" dirty="0">
                <a:solidFill>
                  <a:srgbClr val="000000"/>
                </a:solidFill>
                <a:latin typeface="Arial" panose="020B0604020202020204" pitchFamily="34" charset="0"/>
              </a:rPr>
              <a:t>stratejik </a:t>
            </a:r>
            <a:r>
              <a:rPr lang="tr-TR" dirty="0" smtClean="0">
                <a:solidFill>
                  <a:srgbClr val="000000"/>
                </a:solidFill>
                <a:latin typeface="Arial" panose="020B0604020202020204" pitchFamily="34" charset="0"/>
              </a:rPr>
              <a:t>yön </a:t>
            </a:r>
            <a:r>
              <a:rPr lang="tr-TR" dirty="0">
                <a:solidFill>
                  <a:srgbClr val="000000"/>
                </a:solidFill>
                <a:latin typeface="Arial" panose="020B0604020202020204" pitchFamily="34" charset="0"/>
              </a:rPr>
              <a:t>ve entegrasyonu ile ilgili kararları </a:t>
            </a:r>
            <a:r>
              <a:rPr lang="tr-TR" dirty="0" smtClean="0">
                <a:solidFill>
                  <a:srgbClr val="000000"/>
                </a:solidFill>
                <a:latin typeface="Arial" panose="020B0604020202020204" pitchFamily="34" charset="0"/>
              </a:rPr>
              <a:t>desteklemek. </a:t>
            </a:r>
            <a:endParaRPr lang="tr-TR" dirty="0"/>
          </a:p>
        </p:txBody>
      </p:sp>
      <p:cxnSp>
        <p:nvCxnSpPr>
          <p:cNvPr id="12" name="Düz Ok Bağlayıcısı 11"/>
          <p:cNvCxnSpPr/>
          <p:nvPr/>
        </p:nvCxnSpPr>
        <p:spPr>
          <a:xfrm>
            <a:off x="11014261" y="3631131"/>
            <a:ext cx="0" cy="108000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2112701"/>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8"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2"/>
          <p:cNvSpPr>
            <a:spLocks noChangeShapeType="1"/>
          </p:cNvSpPr>
          <p:nvPr/>
        </p:nvSpPr>
        <p:spPr bwMode="auto">
          <a:xfrm flipV="1">
            <a:off x="2939895" y="1752603"/>
            <a:ext cx="1044000" cy="936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71" name="Line 3"/>
          <p:cNvSpPr>
            <a:spLocks noChangeShapeType="1"/>
          </p:cNvSpPr>
          <p:nvPr/>
        </p:nvSpPr>
        <p:spPr bwMode="auto">
          <a:xfrm>
            <a:off x="3044265" y="4535841"/>
            <a:ext cx="825088" cy="641613"/>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72" name="Line 4"/>
          <p:cNvSpPr>
            <a:spLocks noChangeShapeType="1"/>
          </p:cNvSpPr>
          <p:nvPr/>
        </p:nvSpPr>
        <p:spPr bwMode="auto">
          <a:xfrm>
            <a:off x="4013186" y="1751613"/>
            <a:ext cx="8128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73" name="Line 5"/>
          <p:cNvSpPr>
            <a:spLocks noChangeShapeType="1"/>
          </p:cNvSpPr>
          <p:nvPr/>
        </p:nvSpPr>
        <p:spPr bwMode="auto">
          <a:xfrm>
            <a:off x="3903127" y="5187392"/>
            <a:ext cx="8128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74" name="Line 6"/>
          <p:cNvSpPr>
            <a:spLocks noChangeShapeType="1"/>
          </p:cNvSpPr>
          <p:nvPr/>
        </p:nvSpPr>
        <p:spPr bwMode="auto">
          <a:xfrm flipV="1">
            <a:off x="3911586" y="2721228"/>
            <a:ext cx="9144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75" name="Line 7"/>
          <p:cNvSpPr>
            <a:spLocks noChangeShapeType="1"/>
          </p:cNvSpPr>
          <p:nvPr/>
        </p:nvSpPr>
        <p:spPr bwMode="auto">
          <a:xfrm flipV="1">
            <a:off x="3869352" y="3603857"/>
            <a:ext cx="9720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76" name="Line 8"/>
          <p:cNvSpPr>
            <a:spLocks noChangeShapeType="1"/>
          </p:cNvSpPr>
          <p:nvPr/>
        </p:nvSpPr>
        <p:spPr bwMode="auto">
          <a:xfrm>
            <a:off x="3745270" y="4429167"/>
            <a:ext cx="900000" cy="1"/>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grpSp>
        <p:nvGrpSpPr>
          <p:cNvPr id="7178" name="Group 10"/>
          <p:cNvGrpSpPr>
            <a:grpSpLocks/>
          </p:cNvGrpSpPr>
          <p:nvPr/>
        </p:nvGrpSpPr>
        <p:grpSpPr bwMode="auto">
          <a:xfrm>
            <a:off x="406411" y="2599227"/>
            <a:ext cx="3342217" cy="2027238"/>
            <a:chOff x="140" y="1623"/>
            <a:chExt cx="1579" cy="1277"/>
          </a:xfrm>
        </p:grpSpPr>
        <p:sp>
          <p:nvSpPr>
            <p:cNvPr id="7179" name="Oval 11"/>
            <p:cNvSpPr>
              <a:spLocks noChangeArrowheads="1"/>
            </p:cNvSpPr>
            <p:nvPr/>
          </p:nvSpPr>
          <p:spPr bwMode="gray">
            <a:xfrm>
              <a:off x="140" y="2097"/>
              <a:ext cx="123" cy="327"/>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80" name="Oval 12"/>
            <p:cNvSpPr>
              <a:spLocks noChangeArrowheads="1"/>
            </p:cNvSpPr>
            <p:nvPr/>
          </p:nvSpPr>
          <p:spPr bwMode="gray">
            <a:xfrm>
              <a:off x="251" y="2096"/>
              <a:ext cx="1461" cy="327"/>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81" name="Oval 13"/>
            <p:cNvSpPr>
              <a:spLocks noChangeArrowheads="1"/>
            </p:cNvSpPr>
            <p:nvPr/>
          </p:nvSpPr>
          <p:spPr bwMode="gray">
            <a:xfrm>
              <a:off x="258" y="2103"/>
              <a:ext cx="1461" cy="327"/>
            </a:xfrm>
            <a:prstGeom prst="ellipse">
              <a:avLst/>
            </a:prstGeom>
            <a:gradFill rotWithShape="1">
              <a:gsLst>
                <a:gs pos="0">
                  <a:schemeClr val="folHlink">
                    <a:gamma/>
                    <a:shade val="63529"/>
                    <a:invGamma/>
                  </a:schemeClr>
                </a:gs>
                <a:gs pos="100000">
                  <a:schemeClr val="folHlink">
                    <a:alpha val="0"/>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82" name="Oval 14"/>
            <p:cNvSpPr>
              <a:spLocks noChangeArrowheads="1"/>
            </p:cNvSpPr>
            <p:nvPr/>
          </p:nvSpPr>
          <p:spPr bwMode="gray">
            <a:xfrm>
              <a:off x="323" y="2096"/>
              <a:ext cx="1317" cy="327"/>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83" name="Oval 15"/>
            <p:cNvSpPr>
              <a:spLocks noChangeArrowheads="1"/>
            </p:cNvSpPr>
            <p:nvPr/>
          </p:nvSpPr>
          <p:spPr bwMode="gray">
            <a:xfrm>
              <a:off x="344" y="1623"/>
              <a:ext cx="1276" cy="127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84" name="Oval 16"/>
            <p:cNvSpPr>
              <a:spLocks noChangeArrowheads="1"/>
            </p:cNvSpPr>
            <p:nvPr/>
          </p:nvSpPr>
          <p:spPr bwMode="gray">
            <a:xfrm>
              <a:off x="360" y="1630"/>
              <a:ext cx="1246" cy="1246"/>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85" name="Oval 17"/>
            <p:cNvSpPr>
              <a:spLocks noChangeArrowheads="1"/>
            </p:cNvSpPr>
            <p:nvPr/>
          </p:nvSpPr>
          <p:spPr bwMode="gray">
            <a:xfrm>
              <a:off x="374" y="1642"/>
              <a:ext cx="1184" cy="1164"/>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86" name="Oval 18"/>
            <p:cNvSpPr>
              <a:spLocks noChangeArrowheads="1"/>
            </p:cNvSpPr>
            <p:nvPr/>
          </p:nvSpPr>
          <p:spPr bwMode="gray">
            <a:xfrm>
              <a:off x="443" y="1675"/>
              <a:ext cx="1053" cy="945"/>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grpSp>
      <p:sp>
        <p:nvSpPr>
          <p:cNvPr id="7188" name="AutoShape 20"/>
          <p:cNvSpPr>
            <a:spLocks noChangeArrowheads="1"/>
          </p:cNvSpPr>
          <p:nvPr/>
        </p:nvSpPr>
        <p:spPr bwMode="gray">
          <a:xfrm>
            <a:off x="4817519" y="1523013"/>
            <a:ext cx="6807200" cy="488950"/>
          </a:xfrm>
          <a:prstGeom prst="roundRect">
            <a:avLst>
              <a:gd name="adj" fmla="val 50000"/>
            </a:avLst>
          </a:prstGeom>
          <a:gradFill rotWithShape="1">
            <a:gsLst>
              <a:gs pos="0">
                <a:srgbClr val="F8F8F8"/>
              </a:gs>
              <a:gs pos="100000">
                <a:srgbClr val="F8F8F8">
                  <a:gamma/>
                  <a:shade val="76471"/>
                  <a:invGamma/>
                </a:srgbClr>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pPr fontAlgn="base">
              <a:spcBef>
                <a:spcPct val="0"/>
              </a:spcBef>
              <a:spcAft>
                <a:spcPct val="0"/>
              </a:spcAft>
            </a:pPr>
            <a:endParaRPr lang="tr-TR" sz="2000" b="1" smtClean="0">
              <a:solidFill>
                <a:srgbClr val="080808"/>
              </a:solidFill>
              <a:latin typeface="Arial" charset="-94"/>
              <a:ea typeface="Arial" charset="-94"/>
              <a:cs typeface="Arial" charset="-94"/>
            </a:endParaRPr>
          </a:p>
        </p:txBody>
      </p:sp>
      <p:sp>
        <p:nvSpPr>
          <p:cNvPr id="7189" name="Rectangle 21"/>
          <p:cNvSpPr>
            <a:spLocks noChangeArrowheads="1"/>
          </p:cNvSpPr>
          <p:nvPr/>
        </p:nvSpPr>
        <p:spPr bwMode="auto">
          <a:xfrm>
            <a:off x="5207073" y="1570936"/>
            <a:ext cx="563968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tr-TR" sz="2400" b="1" dirty="0" smtClean="0">
                <a:solidFill>
                  <a:prstClr val="black"/>
                </a:solidFill>
                <a:latin typeface="Arial" charset="-94"/>
                <a:ea typeface="Arial" charset="-94"/>
                <a:cs typeface="Arial" charset="-94"/>
              </a:rPr>
              <a:t>KBRN: Biyolojik Savunma Bileşenleri</a:t>
            </a:r>
            <a:endParaRPr lang="en-US" sz="2400" b="1" dirty="0" smtClean="0">
              <a:solidFill>
                <a:prstClr val="black"/>
              </a:solidFill>
              <a:latin typeface="Arial" charset="-94"/>
              <a:ea typeface="Arial" charset="-94"/>
              <a:cs typeface="Arial" charset="-94"/>
            </a:endParaRPr>
          </a:p>
        </p:txBody>
      </p:sp>
      <p:sp>
        <p:nvSpPr>
          <p:cNvPr id="7190" name="AutoShape 22"/>
          <p:cNvSpPr>
            <a:spLocks noChangeArrowheads="1"/>
          </p:cNvSpPr>
          <p:nvPr/>
        </p:nvSpPr>
        <p:spPr bwMode="gray">
          <a:xfrm>
            <a:off x="4698986" y="2470403"/>
            <a:ext cx="6807200" cy="488950"/>
          </a:xfrm>
          <a:prstGeom prst="roundRect">
            <a:avLst>
              <a:gd name="adj" fmla="val 50000"/>
            </a:avLst>
          </a:prstGeom>
          <a:gradFill rotWithShape="1">
            <a:gsLst>
              <a:gs pos="0">
                <a:srgbClr val="F8F8F8"/>
              </a:gs>
              <a:gs pos="100000">
                <a:srgbClr val="F8F8F8">
                  <a:gamma/>
                  <a:shade val="76471"/>
                  <a:invGamma/>
                </a:srgbClr>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pPr fontAlgn="base">
              <a:spcBef>
                <a:spcPct val="0"/>
              </a:spcBef>
              <a:spcAft>
                <a:spcPct val="0"/>
              </a:spcAft>
            </a:pPr>
            <a:endParaRPr lang="tr-TR" sz="2000" b="1" dirty="0" smtClean="0">
              <a:solidFill>
                <a:srgbClr val="080808"/>
              </a:solidFill>
              <a:latin typeface="Arial" charset="-94"/>
              <a:ea typeface="Arial" charset="-94"/>
              <a:cs typeface="Arial" charset="-94"/>
            </a:endParaRPr>
          </a:p>
        </p:txBody>
      </p:sp>
      <p:sp>
        <p:nvSpPr>
          <p:cNvPr id="7192" name="AutoShape 24"/>
          <p:cNvSpPr>
            <a:spLocks noChangeArrowheads="1"/>
          </p:cNvSpPr>
          <p:nvPr/>
        </p:nvSpPr>
        <p:spPr bwMode="gray">
          <a:xfrm>
            <a:off x="4735796" y="3378278"/>
            <a:ext cx="6807200" cy="488950"/>
          </a:xfrm>
          <a:prstGeom prst="roundRect">
            <a:avLst>
              <a:gd name="adj" fmla="val 50000"/>
            </a:avLst>
          </a:prstGeom>
          <a:gradFill rotWithShape="1">
            <a:gsLst>
              <a:gs pos="0">
                <a:srgbClr val="F8F8F8"/>
              </a:gs>
              <a:gs pos="100000">
                <a:srgbClr val="F8F8F8">
                  <a:gamma/>
                  <a:shade val="76471"/>
                  <a:invGamma/>
                </a:srgbClr>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pPr fontAlgn="base">
              <a:spcBef>
                <a:spcPct val="0"/>
              </a:spcBef>
              <a:spcAft>
                <a:spcPct val="0"/>
              </a:spcAft>
            </a:pPr>
            <a:endParaRPr lang="tr-TR" sz="2000" b="1" dirty="0" smtClean="0">
              <a:solidFill>
                <a:srgbClr val="080808"/>
              </a:solidFill>
              <a:latin typeface="Arial" charset="-94"/>
              <a:ea typeface="Arial" charset="-94"/>
              <a:cs typeface="Arial" charset="-94"/>
            </a:endParaRPr>
          </a:p>
        </p:txBody>
      </p:sp>
      <p:sp>
        <p:nvSpPr>
          <p:cNvPr id="7193" name="Rectangle 25"/>
          <p:cNvSpPr>
            <a:spLocks noChangeArrowheads="1"/>
          </p:cNvSpPr>
          <p:nvPr/>
        </p:nvSpPr>
        <p:spPr bwMode="auto">
          <a:xfrm>
            <a:off x="5632438" y="2510341"/>
            <a:ext cx="531876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tr-TR" sz="2400" b="1" dirty="0" smtClean="0">
                <a:solidFill>
                  <a:prstClr val="black"/>
                </a:solidFill>
                <a:latin typeface="Arial" charset="-94"/>
                <a:ea typeface="Arial" charset="-94"/>
                <a:cs typeface="Arial" charset="-94"/>
              </a:rPr>
              <a:t>Biyolojik Saldırı, Özellikleri ve Tanı </a:t>
            </a:r>
            <a:endParaRPr lang="en-US" sz="2400" b="1" dirty="0">
              <a:solidFill>
                <a:prstClr val="black"/>
              </a:solidFill>
              <a:latin typeface="Arial" charset="-94"/>
              <a:ea typeface="Arial" charset="-94"/>
              <a:cs typeface="Arial" charset="-94"/>
            </a:endParaRPr>
          </a:p>
        </p:txBody>
      </p:sp>
      <p:sp>
        <p:nvSpPr>
          <p:cNvPr id="7194" name="Oval 26"/>
          <p:cNvSpPr>
            <a:spLocks noChangeArrowheads="1"/>
          </p:cNvSpPr>
          <p:nvPr/>
        </p:nvSpPr>
        <p:spPr bwMode="gray">
          <a:xfrm>
            <a:off x="4698986" y="1640488"/>
            <a:ext cx="304800" cy="228600"/>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95" name="Oval 27"/>
          <p:cNvSpPr>
            <a:spLocks noChangeArrowheads="1"/>
          </p:cNvSpPr>
          <p:nvPr/>
        </p:nvSpPr>
        <p:spPr bwMode="gray">
          <a:xfrm>
            <a:off x="4715927" y="2613278"/>
            <a:ext cx="304800" cy="228600"/>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96" name="Oval 28"/>
          <p:cNvSpPr>
            <a:spLocks noChangeArrowheads="1"/>
          </p:cNvSpPr>
          <p:nvPr/>
        </p:nvSpPr>
        <p:spPr bwMode="gray">
          <a:xfrm>
            <a:off x="4715927" y="3477834"/>
            <a:ext cx="304800" cy="228600"/>
          </a:xfrm>
          <a:prstGeom prst="ellipse">
            <a:avLst/>
          </a:prstGeom>
          <a:gradFill rotWithShape="1">
            <a:gsLst>
              <a:gs pos="0">
                <a:schemeClr val="accent2"/>
              </a:gs>
              <a:gs pos="100000">
                <a:schemeClr val="accent2">
                  <a:gamma/>
                  <a:shade val="66667"/>
                  <a:invGamma/>
                </a:scheme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197" name="AutoShape 29"/>
          <p:cNvSpPr>
            <a:spLocks noChangeArrowheads="1"/>
          </p:cNvSpPr>
          <p:nvPr/>
        </p:nvSpPr>
        <p:spPr bwMode="gray">
          <a:xfrm>
            <a:off x="4817519" y="4169129"/>
            <a:ext cx="6807200" cy="488950"/>
          </a:xfrm>
          <a:prstGeom prst="roundRect">
            <a:avLst>
              <a:gd name="adj" fmla="val 50000"/>
            </a:avLst>
          </a:prstGeom>
          <a:gradFill rotWithShape="1">
            <a:gsLst>
              <a:gs pos="0">
                <a:srgbClr val="F8F8F8"/>
              </a:gs>
              <a:gs pos="100000">
                <a:srgbClr val="F8F8F8">
                  <a:gamma/>
                  <a:shade val="76471"/>
                  <a:invGamma/>
                </a:srgbClr>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pPr fontAlgn="base">
              <a:spcBef>
                <a:spcPct val="0"/>
              </a:spcBef>
              <a:spcAft>
                <a:spcPct val="0"/>
              </a:spcAft>
            </a:pPr>
            <a:endParaRPr lang="tr-TR" sz="2000" b="1" smtClean="0">
              <a:solidFill>
                <a:srgbClr val="080808"/>
              </a:solidFill>
              <a:latin typeface="Arial" charset="-94"/>
              <a:ea typeface="Arial" charset="-94"/>
              <a:cs typeface="Arial" charset="-94"/>
            </a:endParaRPr>
          </a:p>
        </p:txBody>
      </p:sp>
      <p:sp>
        <p:nvSpPr>
          <p:cNvPr id="7198" name="Rectangle 30"/>
          <p:cNvSpPr>
            <a:spLocks noChangeArrowheads="1"/>
          </p:cNvSpPr>
          <p:nvPr/>
        </p:nvSpPr>
        <p:spPr bwMode="auto">
          <a:xfrm>
            <a:off x="6320475" y="3387171"/>
            <a:ext cx="33230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fontAlgn="base" hangingPunct="0">
              <a:spcBef>
                <a:spcPct val="0"/>
              </a:spcBef>
              <a:spcAft>
                <a:spcPct val="0"/>
              </a:spcAft>
            </a:pPr>
            <a:r>
              <a:rPr lang="tr-TR" sz="2400" b="1" dirty="0">
                <a:solidFill>
                  <a:srgbClr val="000000"/>
                </a:solidFill>
                <a:latin typeface="Arial" charset="-94"/>
                <a:ea typeface="Arial" charset="-94"/>
                <a:cs typeface="Arial" charset="-94"/>
              </a:rPr>
              <a:t> </a:t>
            </a:r>
            <a:r>
              <a:rPr lang="tr-TR" sz="2400" b="1" dirty="0" smtClean="0">
                <a:solidFill>
                  <a:srgbClr val="000000"/>
                </a:solidFill>
                <a:latin typeface="Arial" charset="-94"/>
                <a:ea typeface="Arial" charset="-94"/>
                <a:cs typeface="Arial" charset="-94"/>
              </a:rPr>
              <a:t>BHM Tanı Stratejisi ?</a:t>
            </a:r>
            <a:endParaRPr lang="en-US" sz="2400" b="1" dirty="0">
              <a:solidFill>
                <a:srgbClr val="000000"/>
              </a:solidFill>
              <a:latin typeface="Arial" charset="-94"/>
              <a:ea typeface="Arial" charset="-94"/>
              <a:cs typeface="Arial" charset="-94"/>
            </a:endParaRPr>
          </a:p>
        </p:txBody>
      </p:sp>
      <p:sp>
        <p:nvSpPr>
          <p:cNvPr id="7199" name="Oval 31"/>
          <p:cNvSpPr>
            <a:spLocks noChangeArrowheads="1"/>
          </p:cNvSpPr>
          <p:nvPr/>
        </p:nvSpPr>
        <p:spPr bwMode="gray">
          <a:xfrm>
            <a:off x="4698986" y="4307241"/>
            <a:ext cx="304800" cy="228600"/>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7200" name="AutoShape 32"/>
          <p:cNvSpPr>
            <a:spLocks noChangeArrowheads="1"/>
          </p:cNvSpPr>
          <p:nvPr/>
        </p:nvSpPr>
        <p:spPr bwMode="gray">
          <a:xfrm>
            <a:off x="4817519" y="4922151"/>
            <a:ext cx="6807200" cy="488950"/>
          </a:xfrm>
          <a:prstGeom prst="roundRect">
            <a:avLst>
              <a:gd name="adj" fmla="val 50000"/>
            </a:avLst>
          </a:prstGeom>
          <a:gradFill rotWithShape="1">
            <a:gsLst>
              <a:gs pos="0">
                <a:srgbClr val="F8F8F8"/>
              </a:gs>
              <a:gs pos="100000">
                <a:srgbClr val="F8F8F8">
                  <a:gamma/>
                  <a:shade val="76471"/>
                  <a:invGamma/>
                </a:srgbClr>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pPr fontAlgn="base">
              <a:spcBef>
                <a:spcPct val="0"/>
              </a:spcBef>
              <a:spcAft>
                <a:spcPct val="0"/>
              </a:spcAft>
            </a:pPr>
            <a:r>
              <a:rPr lang="tr-TR" sz="2000" b="1" dirty="0" smtClean="0">
                <a:solidFill>
                  <a:srgbClr val="080808"/>
                </a:solidFill>
                <a:latin typeface="Arial" charset="-94"/>
                <a:ea typeface="Arial" charset="-94"/>
                <a:cs typeface="Arial" charset="-94"/>
              </a:rPr>
              <a:t>       </a:t>
            </a:r>
            <a:r>
              <a:rPr lang="tr-TR" sz="2400" b="1" dirty="0" smtClean="0">
                <a:solidFill>
                  <a:srgbClr val="080808"/>
                </a:solidFill>
                <a:latin typeface="Arial" charset="-94"/>
                <a:ea typeface="Arial" charset="-94"/>
                <a:cs typeface="Arial" charset="-94"/>
              </a:rPr>
              <a:t>Ulusal BHM Laboratuvar Tanı Kapasitesi</a:t>
            </a:r>
            <a:endParaRPr lang="tr-TR" sz="2000" b="1" dirty="0" smtClean="0">
              <a:solidFill>
                <a:srgbClr val="080808"/>
              </a:solidFill>
              <a:latin typeface="Arial" charset="-94"/>
              <a:ea typeface="Arial" charset="-94"/>
              <a:cs typeface="Arial" charset="-94"/>
            </a:endParaRPr>
          </a:p>
        </p:txBody>
      </p:sp>
      <p:sp>
        <p:nvSpPr>
          <p:cNvPr id="7201" name="Rectangle 33"/>
          <p:cNvSpPr>
            <a:spLocks noChangeArrowheads="1"/>
          </p:cNvSpPr>
          <p:nvPr/>
        </p:nvSpPr>
        <p:spPr bwMode="auto">
          <a:xfrm>
            <a:off x="5425146" y="4206028"/>
            <a:ext cx="5947397"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tr-TR" sz="2300" b="1" dirty="0" smtClean="0">
                <a:solidFill>
                  <a:srgbClr val="000000"/>
                </a:solidFill>
                <a:latin typeface="Arial" charset="-94"/>
                <a:ea typeface="Arial" charset="-94"/>
                <a:cs typeface="Arial" charset="-94"/>
              </a:rPr>
              <a:t>Tanı Stratejisine göre </a:t>
            </a:r>
            <a:r>
              <a:rPr lang="tr-TR" sz="2300" b="1" smtClean="0">
                <a:solidFill>
                  <a:srgbClr val="000000"/>
                </a:solidFill>
                <a:latin typeface="Arial" charset="-94"/>
                <a:ea typeface="Arial" charset="-94"/>
                <a:cs typeface="Arial" charset="-94"/>
              </a:rPr>
              <a:t>Laboratuvar Yapısı </a:t>
            </a:r>
            <a:endParaRPr lang="en-US" sz="2300" b="1" i="1" dirty="0">
              <a:solidFill>
                <a:srgbClr val="00B0F0"/>
              </a:solidFill>
              <a:latin typeface="Arial" charset="-94"/>
              <a:ea typeface="Arial" charset="-94"/>
              <a:cs typeface="Arial" charset="-94"/>
            </a:endParaRPr>
          </a:p>
        </p:txBody>
      </p:sp>
      <p:sp>
        <p:nvSpPr>
          <p:cNvPr id="7202" name="Oval 34"/>
          <p:cNvSpPr>
            <a:spLocks noChangeArrowheads="1"/>
          </p:cNvSpPr>
          <p:nvPr/>
        </p:nvSpPr>
        <p:spPr bwMode="gray">
          <a:xfrm>
            <a:off x="4715927" y="5055501"/>
            <a:ext cx="304800" cy="228600"/>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2" name="Metin kutusu 1"/>
          <p:cNvSpPr txBox="1"/>
          <p:nvPr/>
        </p:nvSpPr>
        <p:spPr>
          <a:xfrm>
            <a:off x="1047751" y="3211312"/>
            <a:ext cx="2313516" cy="830997"/>
          </a:xfrm>
          <a:prstGeom prst="rect">
            <a:avLst/>
          </a:prstGeom>
          <a:noFill/>
        </p:spPr>
        <p:txBody>
          <a:bodyPr wrap="square" rtlCol="0">
            <a:spAutoFit/>
          </a:bodyPr>
          <a:lstStyle/>
          <a:p>
            <a:pPr algn="ctr"/>
            <a:r>
              <a:rPr lang="tr-TR" sz="2400" b="1" dirty="0" err="1" smtClean="0">
                <a:solidFill>
                  <a:prstClr val="black"/>
                </a:solidFill>
                <a:latin typeface="Arial" charset="-94"/>
                <a:ea typeface="Arial" charset="-94"/>
                <a:cs typeface="Arial" charset="-94"/>
              </a:rPr>
              <a:t>Tularemia</a:t>
            </a:r>
            <a:r>
              <a:rPr lang="tr-TR" sz="2400" b="1" dirty="0" smtClean="0">
                <a:solidFill>
                  <a:prstClr val="black"/>
                </a:solidFill>
                <a:latin typeface="Arial" charset="-94"/>
                <a:ea typeface="Arial" charset="-94"/>
                <a:cs typeface="Arial" charset="-94"/>
              </a:rPr>
              <a:t> in </a:t>
            </a:r>
            <a:r>
              <a:rPr lang="tr-TR" sz="2400" b="1" dirty="0" err="1" smtClean="0">
                <a:solidFill>
                  <a:prstClr val="black"/>
                </a:solidFill>
                <a:latin typeface="Arial" charset="-94"/>
                <a:ea typeface="Arial" charset="-94"/>
                <a:cs typeface="Arial" charset="-94"/>
              </a:rPr>
              <a:t>Turkey</a:t>
            </a:r>
            <a:endParaRPr lang="tr-TR" sz="2400" b="1" dirty="0">
              <a:solidFill>
                <a:prstClr val="black"/>
              </a:solidFill>
              <a:latin typeface="Arial" charset="-94"/>
              <a:ea typeface="Arial" charset="-94"/>
              <a:cs typeface="Arial" charset="-94"/>
            </a:endParaRPr>
          </a:p>
        </p:txBody>
      </p:sp>
      <p:sp>
        <p:nvSpPr>
          <p:cNvPr id="37" name="Oval 11"/>
          <p:cNvSpPr>
            <a:spLocks noChangeArrowheads="1"/>
          </p:cNvSpPr>
          <p:nvPr/>
        </p:nvSpPr>
        <p:spPr bwMode="gray">
          <a:xfrm>
            <a:off x="406408" y="3336091"/>
            <a:ext cx="259766" cy="519351"/>
          </a:xfrm>
          <a:prstGeom prst="ellipse">
            <a:avLst/>
          </a:prstGeom>
          <a:gradFill rotWithShape="1">
            <a:gsLst>
              <a:gs pos="0">
                <a:srgbClr val="5BBE4E">
                  <a:gamma/>
                  <a:tint val="0"/>
                  <a:invGamma/>
                </a:srgbClr>
              </a:gs>
              <a:gs pos="50000">
                <a:srgbClr val="5BBE4E"/>
              </a:gs>
              <a:gs pos="100000">
                <a:srgbClr val="5BBE4E">
                  <a:gamma/>
                  <a:tint val="0"/>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a:defRPr/>
            </a:pPr>
            <a:endParaRPr lang="tr-TR" kern="0">
              <a:solidFill>
                <a:sysClr val="windowText" lastClr="000000"/>
              </a:solidFill>
              <a:latin typeface="Arial" charset="-94"/>
              <a:ea typeface="Arial" charset="-94"/>
              <a:cs typeface="Arial" charset="-94"/>
            </a:endParaRPr>
          </a:p>
        </p:txBody>
      </p:sp>
      <p:sp>
        <p:nvSpPr>
          <p:cNvPr id="38" name="Oval 12"/>
          <p:cNvSpPr>
            <a:spLocks noChangeArrowheads="1"/>
          </p:cNvSpPr>
          <p:nvPr/>
        </p:nvSpPr>
        <p:spPr bwMode="gray">
          <a:xfrm>
            <a:off x="641360" y="3349995"/>
            <a:ext cx="3092451" cy="519351"/>
          </a:xfrm>
          <a:prstGeom prst="ellipse">
            <a:avLst/>
          </a:prstGeom>
          <a:gradFill rotWithShape="1">
            <a:gsLst>
              <a:gs pos="0">
                <a:srgbClr val="5BBE4E">
                  <a:gamma/>
                  <a:shade val="54118"/>
                  <a:invGamma/>
                </a:srgbClr>
              </a:gs>
              <a:gs pos="50000">
                <a:srgbClr val="5BBE4E"/>
              </a:gs>
              <a:gs pos="100000">
                <a:srgbClr val="5BBE4E">
                  <a:gamma/>
                  <a:shade val="54118"/>
                  <a:invGamma/>
                </a:srgb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defRPr/>
            </a:pPr>
            <a:endParaRPr lang="tr-TR" kern="0">
              <a:solidFill>
                <a:sysClr val="windowText" lastClr="000000"/>
              </a:solidFill>
              <a:latin typeface="Arial" charset="-94"/>
              <a:ea typeface="Arial" charset="-94"/>
              <a:cs typeface="Arial" charset="-94"/>
            </a:endParaRPr>
          </a:p>
        </p:txBody>
      </p:sp>
      <p:sp>
        <p:nvSpPr>
          <p:cNvPr id="39" name="Oval 13"/>
          <p:cNvSpPr>
            <a:spLocks noChangeArrowheads="1"/>
          </p:cNvSpPr>
          <p:nvPr/>
        </p:nvSpPr>
        <p:spPr bwMode="gray">
          <a:xfrm>
            <a:off x="656169" y="3346403"/>
            <a:ext cx="3092451" cy="519351"/>
          </a:xfrm>
          <a:prstGeom prst="ellipse">
            <a:avLst/>
          </a:prstGeom>
          <a:gradFill rotWithShape="1">
            <a:gsLst>
              <a:gs pos="0">
                <a:srgbClr val="5BBE4E">
                  <a:gamma/>
                  <a:shade val="63529"/>
                  <a:invGamma/>
                </a:srgbClr>
              </a:gs>
              <a:gs pos="100000">
                <a:srgbClr val="5BBE4E">
                  <a:alpha val="0"/>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defRPr/>
            </a:pPr>
            <a:endParaRPr lang="tr-TR" kern="0">
              <a:solidFill>
                <a:sysClr val="windowText" lastClr="000000"/>
              </a:solidFill>
              <a:latin typeface="Arial" charset="-94"/>
              <a:ea typeface="Arial" charset="-94"/>
              <a:cs typeface="Arial" charset="-94"/>
            </a:endParaRPr>
          </a:p>
        </p:txBody>
      </p:sp>
      <p:sp>
        <p:nvSpPr>
          <p:cNvPr id="40" name="Oval 14"/>
          <p:cNvSpPr>
            <a:spLocks noChangeArrowheads="1"/>
          </p:cNvSpPr>
          <p:nvPr/>
        </p:nvSpPr>
        <p:spPr bwMode="gray">
          <a:xfrm>
            <a:off x="793760" y="3350792"/>
            <a:ext cx="2787651" cy="519351"/>
          </a:xfrm>
          <a:prstGeom prst="ellipse">
            <a:avLst/>
          </a:prstGeom>
          <a:solidFill>
            <a:srgbClr val="000000"/>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a:defRPr/>
            </a:pPr>
            <a:endParaRPr lang="tr-TR" kern="0">
              <a:solidFill>
                <a:sysClr val="windowText" lastClr="000000"/>
              </a:solidFill>
              <a:latin typeface="Arial" charset="-94"/>
              <a:ea typeface="Arial" charset="-94"/>
              <a:cs typeface="Arial" charset="-94"/>
            </a:endParaRPr>
          </a:p>
        </p:txBody>
      </p:sp>
      <p:sp>
        <p:nvSpPr>
          <p:cNvPr id="41" name="Oval 15"/>
          <p:cNvSpPr>
            <a:spLocks noChangeArrowheads="1"/>
          </p:cNvSpPr>
          <p:nvPr/>
        </p:nvSpPr>
        <p:spPr bwMode="gray">
          <a:xfrm>
            <a:off x="838201" y="2599230"/>
            <a:ext cx="2700867" cy="2027237"/>
          </a:xfrm>
          <a:prstGeom prst="ellipse">
            <a:avLst/>
          </a:prstGeom>
          <a:gradFill rotWithShape="1">
            <a:gsLst>
              <a:gs pos="0">
                <a:srgbClr val="D6E1E2">
                  <a:gamma/>
                  <a:shade val="46275"/>
                  <a:invGamma/>
                </a:srgbClr>
              </a:gs>
              <a:gs pos="100000">
                <a:srgbClr val="D6E1E2"/>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defRPr/>
            </a:pPr>
            <a:endParaRPr lang="tr-TR" kern="0">
              <a:solidFill>
                <a:sysClr val="windowText" lastClr="000000"/>
              </a:solidFill>
              <a:latin typeface="Arial" charset="-94"/>
              <a:ea typeface="Arial" charset="-94"/>
              <a:cs typeface="Arial" charset="-94"/>
            </a:endParaRPr>
          </a:p>
        </p:txBody>
      </p:sp>
      <p:sp>
        <p:nvSpPr>
          <p:cNvPr id="42" name="Oval 16"/>
          <p:cNvSpPr>
            <a:spLocks noChangeArrowheads="1"/>
          </p:cNvSpPr>
          <p:nvPr/>
        </p:nvSpPr>
        <p:spPr bwMode="gray">
          <a:xfrm>
            <a:off x="872079" y="2745451"/>
            <a:ext cx="2637367" cy="1978025"/>
          </a:xfrm>
          <a:prstGeom prst="ellipse">
            <a:avLst/>
          </a:prstGeom>
          <a:gradFill rotWithShape="1">
            <a:gsLst>
              <a:gs pos="0">
                <a:srgbClr val="D6E1E2">
                  <a:alpha val="0"/>
                </a:srgbClr>
              </a:gs>
              <a:gs pos="100000">
                <a:srgbClr val="D6E1E2">
                  <a:gamma/>
                  <a:tint val="34902"/>
                  <a:invGamma/>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defRPr/>
            </a:pPr>
            <a:endParaRPr lang="tr-TR" kern="0">
              <a:solidFill>
                <a:sysClr val="windowText" lastClr="000000"/>
              </a:solidFill>
              <a:latin typeface="Arial" charset="-94"/>
              <a:ea typeface="Arial" charset="-94"/>
              <a:cs typeface="Arial" charset="-94"/>
            </a:endParaRPr>
          </a:p>
        </p:txBody>
      </p:sp>
      <p:sp>
        <p:nvSpPr>
          <p:cNvPr id="43" name="Oval 17"/>
          <p:cNvSpPr>
            <a:spLocks noChangeArrowheads="1"/>
          </p:cNvSpPr>
          <p:nvPr/>
        </p:nvSpPr>
        <p:spPr bwMode="gray">
          <a:xfrm>
            <a:off x="901708" y="2613890"/>
            <a:ext cx="2506133" cy="1847850"/>
          </a:xfrm>
          <a:prstGeom prst="ellipse">
            <a:avLst/>
          </a:prstGeom>
          <a:gradFill rotWithShape="1">
            <a:gsLst>
              <a:gs pos="0">
                <a:srgbClr val="D6E1E2">
                  <a:gamma/>
                  <a:shade val="79216"/>
                  <a:invGamma/>
                </a:srgbClr>
              </a:gs>
              <a:gs pos="100000">
                <a:srgbClr val="D6E1E2">
                  <a:alpha val="4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defRPr/>
            </a:pPr>
            <a:endParaRPr lang="tr-TR" kern="0">
              <a:solidFill>
                <a:sysClr val="windowText" lastClr="000000"/>
              </a:solidFill>
              <a:latin typeface="Arial" charset="-94"/>
              <a:ea typeface="Arial" charset="-94"/>
              <a:cs typeface="Arial" charset="-94"/>
            </a:endParaRPr>
          </a:p>
        </p:txBody>
      </p:sp>
      <p:sp>
        <p:nvSpPr>
          <p:cNvPr id="44" name="Oval 18"/>
          <p:cNvSpPr>
            <a:spLocks noChangeArrowheads="1"/>
          </p:cNvSpPr>
          <p:nvPr/>
        </p:nvSpPr>
        <p:spPr bwMode="gray">
          <a:xfrm>
            <a:off x="815413" y="2775744"/>
            <a:ext cx="2228851" cy="1500187"/>
          </a:xfrm>
          <a:prstGeom prst="ellipse">
            <a:avLst/>
          </a:prstGeom>
          <a:gradFill rotWithShape="1">
            <a:gsLst>
              <a:gs pos="0">
                <a:srgbClr val="D6E1E2">
                  <a:gamma/>
                  <a:tint val="0"/>
                  <a:invGamma/>
                </a:srgbClr>
              </a:gs>
              <a:gs pos="100000">
                <a:srgbClr val="D6E1E2">
                  <a:alpha val="38000"/>
                </a:srgbClr>
              </a:gs>
            </a:gsLst>
            <a:lin ang="54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anchor="ctr"/>
          <a:lstStyle/>
          <a:p>
            <a:pPr algn="ctr">
              <a:defRPr/>
            </a:pPr>
            <a:r>
              <a:rPr lang="tr-TR" sz="3600" b="1" dirty="0">
                <a:solidFill>
                  <a:srgbClr val="000066"/>
                </a:solidFill>
                <a:latin typeface="Arial" charset="-94"/>
                <a:ea typeface="Arial" charset="-94"/>
                <a:cs typeface="Arial" charset="-94"/>
              </a:rPr>
              <a:t>Sunum </a:t>
            </a:r>
            <a:endParaRPr lang="tr-TR" sz="3600" b="1" dirty="0" smtClean="0">
              <a:solidFill>
                <a:srgbClr val="000066"/>
              </a:solidFill>
              <a:latin typeface="Arial" charset="-94"/>
              <a:ea typeface="Arial" charset="-94"/>
              <a:cs typeface="Arial" charset="-94"/>
            </a:endParaRPr>
          </a:p>
          <a:p>
            <a:pPr algn="ctr">
              <a:defRPr/>
            </a:pPr>
            <a:r>
              <a:rPr lang="tr-TR" sz="3600" b="1" dirty="0" smtClean="0">
                <a:solidFill>
                  <a:srgbClr val="000066"/>
                </a:solidFill>
                <a:latin typeface="Arial" charset="-94"/>
                <a:ea typeface="Arial" charset="-94"/>
                <a:cs typeface="Arial" charset="-94"/>
              </a:rPr>
              <a:t>İçeriği</a:t>
            </a:r>
            <a:endParaRPr lang="tr-TR" sz="3600" kern="0" dirty="0">
              <a:solidFill>
                <a:sysClr val="windowText" lastClr="000000"/>
              </a:solidFill>
              <a:latin typeface="Arial" charset="-94"/>
              <a:ea typeface="Arial" charset="-94"/>
              <a:cs typeface="Arial" charset="-94"/>
            </a:endParaRPr>
          </a:p>
        </p:txBody>
      </p:sp>
      <p:sp>
        <p:nvSpPr>
          <p:cNvPr id="52" name="Line 3"/>
          <p:cNvSpPr>
            <a:spLocks noChangeShapeType="1"/>
          </p:cNvSpPr>
          <p:nvPr/>
        </p:nvSpPr>
        <p:spPr bwMode="auto">
          <a:xfrm flipV="1">
            <a:off x="3444637" y="2701968"/>
            <a:ext cx="468000" cy="360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53" name="Line 3"/>
          <p:cNvSpPr>
            <a:spLocks noChangeShapeType="1"/>
          </p:cNvSpPr>
          <p:nvPr/>
        </p:nvSpPr>
        <p:spPr bwMode="auto">
          <a:xfrm>
            <a:off x="3396436" y="4085322"/>
            <a:ext cx="360000" cy="36000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46" name="Metin kutusu 45"/>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
        <p:nvSpPr>
          <p:cNvPr id="47" name="Line 3"/>
          <p:cNvSpPr>
            <a:spLocks noChangeShapeType="1"/>
          </p:cNvSpPr>
          <p:nvPr/>
        </p:nvSpPr>
        <p:spPr bwMode="auto">
          <a:xfrm>
            <a:off x="2679032" y="4764879"/>
            <a:ext cx="1214385" cy="1174573"/>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48" name="Line 5"/>
          <p:cNvSpPr>
            <a:spLocks noChangeShapeType="1"/>
          </p:cNvSpPr>
          <p:nvPr/>
        </p:nvSpPr>
        <p:spPr bwMode="auto">
          <a:xfrm>
            <a:off x="3927191" y="5949390"/>
            <a:ext cx="812800" cy="0"/>
          </a:xfrm>
          <a:prstGeom prst="line">
            <a:avLst/>
          </a:prstGeom>
          <a:noFill/>
          <a:ln w="12700" cap="rnd">
            <a:solidFill>
              <a:srgbClr val="00336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tr-TR" b="1" smtClean="0">
              <a:solidFill>
                <a:srgbClr val="080808"/>
              </a:solidFill>
              <a:latin typeface="Arial" charset="-94"/>
              <a:ea typeface="Arial" charset="-94"/>
              <a:cs typeface="Arial" charset="-94"/>
            </a:endParaRPr>
          </a:p>
        </p:txBody>
      </p:sp>
      <p:sp>
        <p:nvSpPr>
          <p:cNvPr id="49" name="AutoShape 32"/>
          <p:cNvSpPr>
            <a:spLocks noChangeArrowheads="1"/>
          </p:cNvSpPr>
          <p:nvPr/>
        </p:nvSpPr>
        <p:spPr bwMode="gray">
          <a:xfrm>
            <a:off x="4841583" y="5684149"/>
            <a:ext cx="6807200" cy="488950"/>
          </a:xfrm>
          <a:prstGeom prst="roundRect">
            <a:avLst>
              <a:gd name="adj" fmla="val 50000"/>
            </a:avLst>
          </a:prstGeom>
          <a:gradFill rotWithShape="1">
            <a:gsLst>
              <a:gs pos="0">
                <a:srgbClr val="F8F8F8"/>
              </a:gs>
              <a:gs pos="100000">
                <a:srgbClr val="F8F8F8">
                  <a:gamma/>
                  <a:shade val="76471"/>
                  <a:invGamma/>
                </a:srgbClr>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pPr fontAlgn="base">
              <a:spcBef>
                <a:spcPct val="0"/>
              </a:spcBef>
              <a:spcAft>
                <a:spcPct val="0"/>
              </a:spcAft>
            </a:pPr>
            <a:r>
              <a:rPr lang="tr-TR" sz="2000" b="1" dirty="0" smtClean="0">
                <a:solidFill>
                  <a:srgbClr val="080808"/>
                </a:solidFill>
                <a:latin typeface="Arial" charset="-94"/>
                <a:ea typeface="Arial" charset="-94"/>
                <a:cs typeface="Arial" charset="-94"/>
              </a:rPr>
              <a:t> </a:t>
            </a:r>
          </a:p>
        </p:txBody>
      </p:sp>
      <p:sp>
        <p:nvSpPr>
          <p:cNvPr id="50" name="Oval 34"/>
          <p:cNvSpPr>
            <a:spLocks noChangeArrowheads="1"/>
          </p:cNvSpPr>
          <p:nvPr/>
        </p:nvSpPr>
        <p:spPr bwMode="gray">
          <a:xfrm>
            <a:off x="4739991" y="5817499"/>
            <a:ext cx="304800" cy="228600"/>
          </a:xfrm>
          <a:prstGeom prst="ellipse">
            <a:avLst/>
          </a:prstGeom>
          <a:solidFill>
            <a:schemeClr val="accent5">
              <a:lumMod val="50000"/>
            </a:schemeClr>
          </a:solidFill>
          <a:ln w="19050">
            <a:solidFill>
              <a:srgbClr val="FFFFFF"/>
            </a:solidFill>
            <a:round/>
            <a:headEnd/>
            <a:tailEnd/>
          </a:ln>
          <a:effectLst>
            <a:outerShdw dist="63500" dir="2212194" algn="ctr" rotWithShape="0">
              <a:schemeClr val="bg2">
                <a:alpha val="50000"/>
              </a:schemeClr>
            </a:outerShdw>
          </a:effectLst>
        </p:spPr>
        <p:txBody>
          <a:bodyPr wrap="none" anchor="ctr"/>
          <a:lstStyle/>
          <a:p>
            <a:pPr fontAlgn="base">
              <a:spcBef>
                <a:spcPct val="0"/>
              </a:spcBef>
              <a:spcAft>
                <a:spcPct val="0"/>
              </a:spcAft>
            </a:pPr>
            <a:endParaRPr lang="tr-TR" b="1">
              <a:solidFill>
                <a:srgbClr val="080808"/>
              </a:solidFill>
              <a:latin typeface="Arial" charset="-94"/>
              <a:ea typeface="Arial" charset="-94"/>
              <a:cs typeface="Arial" charset="-94"/>
            </a:endParaRPr>
          </a:p>
        </p:txBody>
      </p:sp>
      <p:sp>
        <p:nvSpPr>
          <p:cNvPr id="56" name="Rectangle 33"/>
          <p:cNvSpPr>
            <a:spLocks noChangeArrowheads="1"/>
          </p:cNvSpPr>
          <p:nvPr/>
        </p:nvSpPr>
        <p:spPr bwMode="auto">
          <a:xfrm>
            <a:off x="6072158" y="5733290"/>
            <a:ext cx="4614812"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fontAlgn="base" hangingPunct="0">
              <a:spcBef>
                <a:spcPct val="0"/>
              </a:spcBef>
              <a:spcAft>
                <a:spcPct val="0"/>
              </a:spcAft>
            </a:pPr>
            <a:r>
              <a:rPr lang="tr-TR" sz="2300" b="1" dirty="0" smtClean="0">
                <a:solidFill>
                  <a:srgbClr val="000000"/>
                </a:solidFill>
                <a:latin typeface="Arial" charset="-94"/>
                <a:ea typeface="Arial" charset="-94"/>
                <a:cs typeface="Arial" charset="-94"/>
              </a:rPr>
              <a:t>Özet ve Yorumlar</a:t>
            </a:r>
            <a:endParaRPr lang="en-US" sz="2300" b="1" i="1" dirty="0">
              <a:solidFill>
                <a:srgbClr val="00B0F0"/>
              </a:solidFill>
              <a:latin typeface="Arial" charset="-94"/>
              <a:ea typeface="Arial" charset="-94"/>
              <a:cs typeface="Arial" charset="-94"/>
            </a:endParaRPr>
          </a:p>
        </p:txBody>
      </p:sp>
      <p:sp>
        <p:nvSpPr>
          <p:cNvPr id="4" name="Altbilgi Yer Tutucusu 3"/>
          <p:cNvSpPr>
            <a:spLocks noGrp="1"/>
          </p:cNvSpPr>
          <p:nvPr>
            <p:ph type="ftr" sz="quarter" idx="11"/>
          </p:nvPr>
        </p:nvSpPr>
        <p:spPr/>
        <p:txBody>
          <a:bodyPr/>
          <a:lstStyle/>
          <a:p>
            <a:pPr>
              <a:defRPr/>
            </a:pPr>
            <a:r>
              <a:rPr lang="tr-TR" b="1" smtClean="0">
                <a:solidFill>
                  <a:prstClr val="black">
                    <a:tint val="75000"/>
                  </a:prstClr>
                </a:solidFill>
                <a:latin typeface="Trebuchet MS" charset="-94"/>
                <a:ea typeface="Trebuchet MS" charset="-94"/>
                <a:cs typeface="Trebuchet MS" charset="-94"/>
              </a:rPr>
              <a:t>Uluslararası KBRN Kongresi, 5-7 Aralık 2017, Ankara</a:t>
            </a:r>
            <a:endParaRPr lang="tr-TR" b="1">
              <a:solidFill>
                <a:prstClr val="black">
                  <a:tint val="75000"/>
                </a:prstClr>
              </a:solidFill>
              <a:latin typeface="Trebuchet MS" charset="-94"/>
              <a:ea typeface="Trebuchet MS" charset="-94"/>
              <a:cs typeface="Trebuchet MS" charset="-94"/>
            </a:endParaRPr>
          </a:p>
        </p:txBody>
      </p:sp>
    </p:spTree>
    <p:extLst>
      <p:ext uri="{BB962C8B-B14F-4D97-AF65-F5344CB8AC3E}">
        <p14:creationId xmlns:p14="http://schemas.microsoft.com/office/powerpoint/2010/main" val="50780449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025593455"/>
              </p:ext>
            </p:extLst>
          </p:nvPr>
        </p:nvGraphicFramePr>
        <p:xfrm>
          <a:off x="99093" y="3660059"/>
          <a:ext cx="6250689" cy="2562881"/>
        </p:xfrm>
        <a:graphic>
          <a:graphicData uri="http://schemas.openxmlformats.org/drawingml/2006/table">
            <a:tbl>
              <a:tblPr firstRow="1" bandRow="1">
                <a:tableStyleId>{5940675A-B579-460E-94D1-54222C63F5DA}</a:tableStyleId>
              </a:tblPr>
              <a:tblGrid>
                <a:gridCol w="799174">
                  <a:extLst>
                    <a:ext uri="{9D8B030D-6E8A-4147-A177-3AD203B41FA5}">
                      <a16:colId xmlns:a16="http://schemas.microsoft.com/office/drawing/2014/main" val="20000"/>
                    </a:ext>
                  </a:extLst>
                </a:gridCol>
                <a:gridCol w="3116521">
                  <a:extLst>
                    <a:ext uri="{9D8B030D-6E8A-4147-A177-3AD203B41FA5}">
                      <a16:colId xmlns:a16="http://schemas.microsoft.com/office/drawing/2014/main" val="20001"/>
                    </a:ext>
                  </a:extLst>
                </a:gridCol>
                <a:gridCol w="8572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849094">
                  <a:extLst>
                    <a:ext uri="{9D8B030D-6E8A-4147-A177-3AD203B41FA5}">
                      <a16:colId xmlns:a16="http://schemas.microsoft.com/office/drawing/2014/main" val="20004"/>
                    </a:ext>
                  </a:extLst>
                </a:gridCol>
              </a:tblGrid>
              <a:tr h="327022">
                <a:tc>
                  <a:txBody>
                    <a:bodyPr/>
                    <a:lstStyle/>
                    <a:p>
                      <a:pPr algn="l"/>
                      <a:r>
                        <a:rPr lang="tr-TR" sz="1400" b="1" dirty="0" smtClean="0">
                          <a:solidFill>
                            <a:schemeClr val="tx1"/>
                          </a:solidFill>
                          <a:latin typeface="Trebuchet MS" panose="020B0603020202020204" pitchFamily="34" charset="0"/>
                          <a:cs typeface="Arial" pitchFamily="34" charset="0"/>
                        </a:rPr>
                        <a:t>Düzey</a:t>
                      </a:r>
                      <a:endParaRPr lang="tr-TR" sz="1400" b="1" dirty="0">
                        <a:solidFill>
                          <a:schemeClr val="tx1"/>
                        </a:solidFill>
                        <a:latin typeface="Trebuchet MS" panose="020B0603020202020204" pitchFamily="34" charset="0"/>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a:r>
                        <a:rPr lang="tr-TR" sz="1400" b="1" dirty="0" smtClean="0">
                          <a:solidFill>
                            <a:schemeClr val="tx1"/>
                          </a:solidFill>
                          <a:latin typeface="Trebuchet MS" panose="020B0603020202020204" pitchFamily="34" charset="0"/>
                          <a:cs typeface="Arial" pitchFamily="34" charset="0"/>
                        </a:rPr>
                        <a:t>Kullanılan Tanı Yöntemleri</a:t>
                      </a:r>
                      <a:endParaRPr lang="tr-TR" sz="1400" b="1" dirty="0">
                        <a:solidFill>
                          <a:schemeClr val="tx1"/>
                        </a:solidFill>
                        <a:latin typeface="Trebuchet MS" panose="020B0603020202020204" pitchFamily="34" charset="0"/>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a:r>
                        <a:rPr lang="tr-TR" sz="1400" b="1" dirty="0" smtClean="0">
                          <a:solidFill>
                            <a:schemeClr val="tx1"/>
                          </a:solidFill>
                          <a:latin typeface="Trebuchet MS" panose="020B0603020202020204" pitchFamily="34" charset="0"/>
                          <a:cs typeface="Arial" pitchFamily="34" charset="0"/>
                        </a:rPr>
                        <a:t>Bakteri</a:t>
                      </a:r>
                      <a:r>
                        <a:rPr lang="tr-TR" sz="1400" b="1" baseline="0" dirty="0" smtClean="0">
                          <a:solidFill>
                            <a:schemeClr val="tx1"/>
                          </a:solidFill>
                          <a:latin typeface="Trebuchet MS" panose="020B0603020202020204" pitchFamily="34" charset="0"/>
                          <a:cs typeface="Arial" pitchFamily="34" charset="0"/>
                        </a:rPr>
                        <a:t> </a:t>
                      </a:r>
                      <a:endParaRPr lang="tr-TR" sz="1400" b="1" dirty="0">
                        <a:solidFill>
                          <a:schemeClr val="tx1"/>
                        </a:solidFill>
                        <a:latin typeface="Trebuchet MS" panose="020B0603020202020204" pitchFamily="34" charset="0"/>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a:r>
                        <a:rPr lang="tr-TR" sz="1400" b="1" dirty="0" smtClean="0">
                          <a:solidFill>
                            <a:schemeClr val="tx1"/>
                          </a:solidFill>
                          <a:latin typeface="Trebuchet MS" panose="020B0603020202020204" pitchFamily="34" charset="0"/>
                          <a:cs typeface="Arial" pitchFamily="34" charset="0"/>
                        </a:rPr>
                        <a:t>Virüs</a:t>
                      </a:r>
                      <a:endParaRPr lang="tr-TR" sz="1400" b="1" dirty="0">
                        <a:solidFill>
                          <a:schemeClr val="tx1"/>
                        </a:solidFill>
                        <a:latin typeface="Trebuchet MS" panose="020B0603020202020204" pitchFamily="34" charset="0"/>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75000"/>
                      </a:schemeClr>
                    </a:solidFill>
                  </a:tcPr>
                </a:tc>
                <a:tc>
                  <a:txBody>
                    <a:bodyPr/>
                    <a:lstStyle/>
                    <a:p>
                      <a:pPr algn="ctr"/>
                      <a:r>
                        <a:rPr lang="tr-TR" sz="1400" b="1" dirty="0" smtClean="0">
                          <a:solidFill>
                            <a:schemeClr val="tx1"/>
                          </a:solidFill>
                          <a:latin typeface="Trebuchet MS" panose="020B0603020202020204" pitchFamily="34" charset="0"/>
                          <a:cs typeface="Arial" pitchFamily="34" charset="0"/>
                        </a:rPr>
                        <a:t>Toksin </a:t>
                      </a:r>
                      <a:endParaRPr lang="tr-TR" sz="1400" b="1" dirty="0">
                        <a:solidFill>
                          <a:schemeClr val="tx1"/>
                        </a:solidFill>
                        <a:latin typeface="Trebuchet MS" panose="020B0603020202020204" pitchFamily="34" charset="0"/>
                        <a:cs typeface="Arial" pitchFamily="34" charset="0"/>
                      </a:endParaRPr>
                    </a:p>
                  </a:txBody>
                  <a:tcPr anchor="ctr">
                    <a:lnL w="12700" cap="flat" cmpd="sng" algn="ctr">
                      <a:solidFill>
                        <a:schemeClr val="bg1"/>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0"/>
                  </a:ext>
                </a:extLst>
              </a:tr>
              <a:tr h="327022">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tr-TR" sz="1400" b="1" dirty="0" smtClean="0">
                          <a:solidFill>
                            <a:schemeClr val="tx1"/>
                          </a:solidFill>
                          <a:latin typeface="Trebuchet MS" panose="020B0603020202020204" pitchFamily="34" charset="0"/>
                          <a:cs typeface="Arial" pitchFamily="34" charset="0"/>
                        </a:rPr>
                        <a:t>D</a:t>
                      </a:r>
                      <a:r>
                        <a:rPr lang="tr-TR" sz="1400" b="1" baseline="0" dirty="0" smtClean="0">
                          <a:solidFill>
                            <a:schemeClr val="tx1"/>
                          </a:solidFill>
                          <a:latin typeface="Trebuchet MS" panose="020B0603020202020204" pitchFamily="34" charset="0"/>
                          <a:cs typeface="Arial" pitchFamily="34" charset="0"/>
                        </a:rPr>
                        <a:t> I</a:t>
                      </a:r>
                      <a:endParaRPr lang="tr-TR" sz="1400" b="1" dirty="0" smtClean="0">
                        <a:solidFill>
                          <a:schemeClr val="tx1"/>
                        </a:solidFill>
                        <a:latin typeface="Trebuchet MS" panose="020B0603020202020204" pitchFamily="34" charset="0"/>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1" dirty="0" smtClean="0">
                          <a:latin typeface="Trebuchet MS" panose="020B0603020202020204" pitchFamily="34" charset="0"/>
                          <a:cs typeface="Arial" pitchFamily="34" charset="0"/>
                        </a:rPr>
                        <a:t>Antijen Aranması (HHS-ICA)</a:t>
                      </a:r>
                      <a:endParaRPr lang="tr-TR" sz="1400" b="1" dirty="0" smtClean="0">
                        <a:solidFill>
                          <a:schemeClr val="bg1"/>
                        </a:solidFill>
                        <a:latin typeface="Trebuchet MS" panose="020B0603020202020204" pitchFamily="34" charset="0"/>
                        <a:cs typeface="Arial" pitchFamily="34" charset="0"/>
                      </a:endParaRPr>
                    </a:p>
                  </a:txBody>
                  <a:tcPr anchor="ctr">
                    <a:lnL w="12700" cap="flat" cmpd="sng" algn="ctr">
                      <a:solidFill>
                        <a:schemeClr val="bg1"/>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algn="ctr"/>
                      <a:r>
                        <a:rPr lang="tr-TR" sz="1400" b="1" dirty="0" smtClean="0">
                          <a:solidFill>
                            <a:schemeClr val="bg1">
                              <a:lumMod val="50000"/>
                            </a:schemeClr>
                          </a:solidFill>
                          <a:latin typeface="Trebuchet MS" panose="020B0603020202020204" pitchFamily="34" charset="0"/>
                          <a:cs typeface="Arial" pitchFamily="34" charset="0"/>
                        </a:rPr>
                        <a:t>√</a:t>
                      </a:r>
                      <a:endParaRPr lang="tr-TR" sz="1400" b="1" dirty="0">
                        <a:solidFill>
                          <a:schemeClr val="bg1">
                            <a:lumMod val="50000"/>
                          </a:schemeClr>
                        </a:solidFill>
                        <a:latin typeface="Trebuchet MS" panose="020B0603020202020204" pitchFamily="34" charset="0"/>
                        <a:cs typeface="Arial" pitchFamily="34" charset="0"/>
                      </a:endParaRP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400" b="1" dirty="0" smtClean="0">
                          <a:solidFill>
                            <a:schemeClr val="bg1">
                              <a:lumMod val="50000"/>
                            </a:schemeClr>
                          </a:solidFill>
                          <a:latin typeface="Trebuchet MS" panose="020B0603020202020204" pitchFamily="34" charset="0"/>
                          <a:cs typeface="Arial" pitchFamily="34" charset="0"/>
                        </a:rPr>
                        <a:t>√</a:t>
                      </a: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1400" b="1" dirty="0" smtClean="0">
                          <a:solidFill>
                            <a:schemeClr val="bg1">
                              <a:lumMod val="50000"/>
                            </a:schemeClr>
                          </a:solidFill>
                          <a:latin typeface="Trebuchet MS" panose="020B0603020202020204" pitchFamily="34" charset="0"/>
                          <a:cs typeface="Arial" pitchFamily="34" charset="0"/>
                        </a:rPr>
                        <a:t>√</a:t>
                      </a: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1"/>
                  </a:ext>
                </a:extLst>
              </a:tr>
              <a:tr h="304800">
                <a:tc rowSpan="2">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tr-TR" sz="1400" b="1" dirty="0" smtClean="0">
                          <a:solidFill>
                            <a:schemeClr val="tx1"/>
                          </a:solidFill>
                          <a:latin typeface="Trebuchet MS" panose="020B0603020202020204" pitchFamily="34" charset="0"/>
                          <a:cs typeface="Arial" pitchFamily="34" charset="0"/>
                        </a:rPr>
                        <a:t>D II</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1" dirty="0" smtClean="0">
                          <a:latin typeface="Trebuchet MS" panose="020B0603020202020204" pitchFamily="34" charset="0"/>
                          <a:cs typeface="Arial" pitchFamily="34" charset="0"/>
                        </a:rPr>
                        <a:t>Antijen Aranması (LFA,ELISA, DFA)</a:t>
                      </a:r>
                    </a:p>
                  </a:txBody>
                  <a:tcPr anchor="ctr">
                    <a:lnL w="12700" cap="flat" cmpd="sng" algn="ctr">
                      <a:solidFill>
                        <a:schemeClr val="bg1"/>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tr-TR" sz="1400" b="1" dirty="0" smtClean="0">
                          <a:solidFill>
                            <a:schemeClr val="bg1">
                              <a:lumMod val="50000"/>
                            </a:schemeClr>
                          </a:solidFill>
                          <a:latin typeface="Trebuchet MS" panose="020B0603020202020204" pitchFamily="34" charset="0"/>
                          <a:cs typeface="Arial" pitchFamily="34" charset="0"/>
                        </a:rPr>
                        <a:t>√</a:t>
                      </a:r>
                      <a:endParaRPr lang="tr-TR" sz="1400" b="1" dirty="0">
                        <a:solidFill>
                          <a:schemeClr val="bg1">
                            <a:lumMod val="50000"/>
                          </a:schemeClr>
                        </a:solidFill>
                        <a:latin typeface="Trebuchet MS" panose="020B0603020202020204" pitchFamily="34" charset="0"/>
                        <a:cs typeface="Arial" pitchFamily="34" charset="0"/>
                      </a:endParaRP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tr-TR" sz="1400" b="1" dirty="0" smtClean="0">
                          <a:solidFill>
                            <a:schemeClr val="bg1">
                              <a:lumMod val="50000"/>
                            </a:schemeClr>
                          </a:solidFill>
                          <a:latin typeface="Trebuchet MS" panose="020B0603020202020204" pitchFamily="34" charset="0"/>
                          <a:cs typeface="Arial" pitchFamily="34" charset="0"/>
                        </a:rPr>
                        <a:t>√</a:t>
                      </a:r>
                      <a:endParaRPr lang="tr-TR" sz="1400" b="1" dirty="0">
                        <a:solidFill>
                          <a:schemeClr val="bg1">
                            <a:lumMod val="50000"/>
                          </a:schemeClr>
                        </a:solidFill>
                        <a:latin typeface="Trebuchet MS" panose="020B0603020202020204" pitchFamily="34" charset="0"/>
                        <a:cs typeface="Arial" pitchFamily="34" charset="0"/>
                      </a:endParaRP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tr-TR" sz="1400" b="1" dirty="0" smtClean="0">
                          <a:solidFill>
                            <a:schemeClr val="bg1">
                              <a:lumMod val="50000"/>
                            </a:schemeClr>
                          </a:solidFill>
                          <a:latin typeface="Trebuchet MS" panose="020B0603020202020204" pitchFamily="34" charset="0"/>
                          <a:cs typeface="Arial" pitchFamily="34" charset="0"/>
                        </a:rPr>
                        <a:t>√</a:t>
                      </a:r>
                      <a:endParaRPr lang="tr-TR" sz="1400" b="1" dirty="0">
                        <a:solidFill>
                          <a:schemeClr val="bg1">
                            <a:lumMod val="50000"/>
                          </a:schemeClr>
                        </a:solidFill>
                        <a:latin typeface="Trebuchet MS" panose="020B0603020202020204" pitchFamily="34" charset="0"/>
                        <a:cs typeface="Arial" pitchFamily="34" charset="0"/>
                      </a:endParaRP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3"/>
                  </a:ext>
                </a:extLst>
              </a:tr>
              <a:tr h="361358">
                <a:tc vMerge="1">
                  <a:txBody>
                    <a:bodyPr/>
                    <a:lstStyle/>
                    <a:p>
                      <a:endParaRPr lang="tr-T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1" dirty="0" smtClean="0">
                          <a:latin typeface="Trebuchet MS" panose="020B0603020202020204" pitchFamily="34" charset="0"/>
                          <a:cs typeface="Arial" pitchFamily="34" charset="0"/>
                        </a:rPr>
                        <a:t>Moleküler Tanı (PCR)</a:t>
                      </a:r>
                      <a:endParaRPr lang="tr-TR" sz="1400" b="1" dirty="0" smtClean="0">
                        <a:solidFill>
                          <a:schemeClr val="bg1"/>
                        </a:solidFill>
                        <a:latin typeface="Trebuchet MS" panose="020B0603020202020204" pitchFamily="34" charset="0"/>
                        <a:cs typeface="Arial" pitchFamily="34" charset="0"/>
                      </a:endParaRPr>
                    </a:p>
                  </a:txBody>
                  <a:tcPr anchor="ctr">
                    <a:lnL w="12700" cap="flat" cmpd="sng" algn="ctr">
                      <a:solidFill>
                        <a:schemeClr val="bg1"/>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tr-TR" sz="1400" b="1" dirty="0" smtClean="0">
                          <a:solidFill>
                            <a:schemeClr val="bg1">
                              <a:lumMod val="50000"/>
                            </a:schemeClr>
                          </a:solidFill>
                          <a:latin typeface="Trebuchet MS" panose="020B0603020202020204" pitchFamily="34" charset="0"/>
                          <a:cs typeface="Arial" pitchFamily="34" charset="0"/>
                        </a:rPr>
                        <a:t>√</a:t>
                      </a:r>
                      <a:endParaRPr lang="tr-TR" sz="1400" b="1" dirty="0">
                        <a:solidFill>
                          <a:schemeClr val="bg1">
                            <a:lumMod val="50000"/>
                          </a:schemeClr>
                        </a:solidFill>
                        <a:latin typeface="Trebuchet MS" panose="020B0603020202020204" pitchFamily="34" charset="0"/>
                        <a:cs typeface="Arial" pitchFamily="34" charset="0"/>
                      </a:endParaRP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tr-TR" sz="1400" b="1" dirty="0" smtClean="0">
                          <a:solidFill>
                            <a:schemeClr val="bg1">
                              <a:lumMod val="50000"/>
                            </a:schemeClr>
                          </a:solidFill>
                          <a:latin typeface="Trebuchet MS" panose="020B0603020202020204" pitchFamily="34" charset="0"/>
                          <a:cs typeface="Arial" pitchFamily="34" charset="0"/>
                        </a:rPr>
                        <a:t>√</a:t>
                      </a:r>
                      <a:endParaRPr lang="tr-TR" sz="1400" b="1" dirty="0">
                        <a:solidFill>
                          <a:schemeClr val="bg1">
                            <a:lumMod val="50000"/>
                          </a:schemeClr>
                        </a:solidFill>
                        <a:latin typeface="Trebuchet MS" panose="020B0603020202020204" pitchFamily="34" charset="0"/>
                        <a:cs typeface="Arial" pitchFamily="34" charset="0"/>
                      </a:endParaRP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endParaRPr lang="tr-TR" sz="1400" b="1" dirty="0">
                        <a:solidFill>
                          <a:schemeClr val="bg1">
                            <a:lumMod val="50000"/>
                          </a:schemeClr>
                        </a:solidFill>
                        <a:latin typeface="Trebuchet MS" panose="020B0603020202020204" pitchFamily="34" charset="0"/>
                        <a:cs typeface="Arial" pitchFamily="34" charset="0"/>
                      </a:endParaRP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78854196"/>
                  </a:ext>
                </a:extLst>
              </a:tr>
              <a:tr h="1242679">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tr-TR" sz="1400" b="1" dirty="0" smtClean="0">
                          <a:solidFill>
                            <a:schemeClr val="tx1"/>
                          </a:solidFill>
                          <a:latin typeface="Trebuchet MS" panose="020B0603020202020204" pitchFamily="34" charset="0"/>
                          <a:cs typeface="Arial" pitchFamily="34" charset="0"/>
                        </a:rPr>
                        <a:t>DI</a:t>
                      </a:r>
                      <a:r>
                        <a:rPr lang="tr-TR" sz="1400" b="1" baseline="0" dirty="0" smtClean="0">
                          <a:solidFill>
                            <a:schemeClr val="tx1"/>
                          </a:solidFill>
                          <a:latin typeface="Trebuchet MS" panose="020B0603020202020204" pitchFamily="34" charset="0"/>
                          <a:cs typeface="Arial" pitchFamily="34" charset="0"/>
                        </a:rPr>
                        <a:t>II</a:t>
                      </a:r>
                      <a:endParaRPr lang="tr-TR" sz="1400" b="1" dirty="0" smtClean="0">
                        <a:solidFill>
                          <a:schemeClr val="tx1"/>
                        </a:solidFill>
                        <a:latin typeface="Trebuchet MS" panose="020B0603020202020204" pitchFamily="34" charset="0"/>
                        <a:cs typeface="Arial"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solidFill>
                      <a:schemeClr val="bg1">
                        <a:lumMod val="75000"/>
                      </a:schemeClr>
                    </a:solidFill>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smtClean="0">
                          <a:solidFill>
                            <a:schemeClr val="tx1"/>
                          </a:solidFill>
                          <a:latin typeface="Trebuchet MS" panose="020B0603020202020204" pitchFamily="34" charset="0"/>
                          <a:cs typeface="Arial" pitchFamily="34" charset="0"/>
                        </a:rPr>
                        <a:t>-Kültür (</a:t>
                      </a:r>
                      <a:r>
                        <a:rPr lang="tr-TR" sz="1400" b="1" dirty="0" err="1" smtClean="0">
                          <a:solidFill>
                            <a:schemeClr val="tx1"/>
                          </a:solidFill>
                          <a:latin typeface="Trebuchet MS" panose="020B0603020202020204" pitchFamily="34" charset="0"/>
                          <a:cs typeface="Arial" pitchFamily="34" charset="0"/>
                        </a:rPr>
                        <a:t>Antimikrobiyal</a:t>
                      </a:r>
                      <a:r>
                        <a:rPr lang="tr-TR" sz="1400" b="1" dirty="0" smtClean="0">
                          <a:solidFill>
                            <a:schemeClr val="tx1"/>
                          </a:solidFill>
                          <a:latin typeface="Trebuchet MS" panose="020B0603020202020204" pitchFamily="34" charset="0"/>
                          <a:cs typeface="Arial" pitchFamily="34" charset="0"/>
                        </a:rPr>
                        <a:t> duyarlılık)</a:t>
                      </a:r>
                    </a:p>
                    <a:p>
                      <a:pPr marL="0" marR="0" indent="0" algn="l" defTabSz="914400" rtl="0" eaLnBrk="1" fontAlgn="auto" latinLnBrk="0" hangingPunct="1">
                        <a:lnSpc>
                          <a:spcPct val="100000"/>
                        </a:lnSpc>
                        <a:spcBef>
                          <a:spcPts val="0"/>
                        </a:spcBef>
                        <a:spcAft>
                          <a:spcPts val="0"/>
                        </a:spcAft>
                        <a:buClrTx/>
                        <a:buSzTx/>
                        <a:buFontTx/>
                        <a:buNone/>
                        <a:tabLst/>
                        <a:defRPr/>
                      </a:pPr>
                      <a:r>
                        <a:rPr lang="tr-TR" sz="1400" b="1" dirty="0" smtClean="0">
                          <a:solidFill>
                            <a:schemeClr val="tx1"/>
                          </a:solidFill>
                          <a:latin typeface="Trebuchet MS" panose="020B0603020202020204" pitchFamily="34" charset="0"/>
                          <a:cs typeface="Arial" pitchFamily="34" charset="0"/>
                        </a:rPr>
                        <a:t>-Antijen Aranması (ECL,DFA)</a:t>
                      </a:r>
                    </a:p>
                    <a:p>
                      <a:pPr marL="0" marR="0" indent="0" algn="l" defTabSz="914400" rtl="0" eaLnBrk="1" fontAlgn="auto" latinLnBrk="0" hangingPunct="1">
                        <a:lnSpc>
                          <a:spcPct val="100000"/>
                        </a:lnSpc>
                        <a:spcBef>
                          <a:spcPts val="0"/>
                        </a:spcBef>
                        <a:spcAft>
                          <a:spcPts val="0"/>
                        </a:spcAft>
                        <a:buClrTx/>
                        <a:buSzTx/>
                        <a:buFontTx/>
                        <a:buNone/>
                        <a:tabLst/>
                        <a:defRPr/>
                      </a:pPr>
                      <a:r>
                        <a:rPr lang="tr-TR" sz="1400" b="1" dirty="0" smtClean="0">
                          <a:solidFill>
                            <a:schemeClr val="tx1"/>
                          </a:solidFill>
                          <a:latin typeface="Trebuchet MS" panose="020B0603020202020204" pitchFamily="34" charset="0"/>
                          <a:cs typeface="Arial" pitchFamily="34" charset="0"/>
                        </a:rPr>
                        <a:t>-Moleküler Tanı (PCR)</a:t>
                      </a:r>
                    </a:p>
                    <a:p>
                      <a:pPr marL="0" marR="0" indent="0" algn="l" defTabSz="914400" rtl="0" eaLnBrk="1" fontAlgn="auto" latinLnBrk="0" hangingPunct="1">
                        <a:lnSpc>
                          <a:spcPct val="100000"/>
                        </a:lnSpc>
                        <a:spcBef>
                          <a:spcPts val="0"/>
                        </a:spcBef>
                        <a:spcAft>
                          <a:spcPts val="0"/>
                        </a:spcAft>
                        <a:buClrTx/>
                        <a:buSzTx/>
                        <a:buFontTx/>
                        <a:buNone/>
                        <a:tabLst/>
                        <a:defRPr/>
                      </a:pPr>
                      <a:r>
                        <a:rPr lang="tr-TR" sz="1400" b="1" dirty="0" smtClean="0">
                          <a:solidFill>
                            <a:schemeClr val="tx1"/>
                          </a:solidFill>
                          <a:latin typeface="Trebuchet MS" panose="020B0603020202020204" pitchFamily="34" charset="0"/>
                          <a:cs typeface="Arial" pitchFamily="34" charset="0"/>
                        </a:rPr>
                        <a:t>-Moleküler </a:t>
                      </a:r>
                      <a:r>
                        <a:rPr lang="tr-TR" sz="1400" b="1" dirty="0" err="1" smtClean="0">
                          <a:solidFill>
                            <a:schemeClr val="tx1"/>
                          </a:solidFill>
                          <a:latin typeface="Trebuchet MS" panose="020B0603020202020204" pitchFamily="34" charset="0"/>
                          <a:cs typeface="Arial" pitchFamily="34" charset="0"/>
                        </a:rPr>
                        <a:t>genotiplendirme</a:t>
                      </a:r>
                      <a:endParaRPr lang="tr-TR" sz="1400" b="1" dirty="0" smtClean="0">
                        <a:solidFill>
                          <a:schemeClr val="tx1"/>
                        </a:solidFill>
                        <a:latin typeface="Trebuchet MS" panose="020B0603020202020204"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400" b="1" dirty="0" smtClean="0">
                          <a:solidFill>
                            <a:schemeClr val="tx1"/>
                          </a:solidFill>
                          <a:latin typeface="Trebuchet MS" panose="020B0603020202020204" pitchFamily="34" charset="0"/>
                          <a:cs typeface="Arial" pitchFamily="34" charset="0"/>
                        </a:rPr>
                        <a:t>-Sekans (</a:t>
                      </a:r>
                      <a:r>
                        <a:rPr lang="tr-TR" sz="1400" b="1" dirty="0" err="1" smtClean="0">
                          <a:solidFill>
                            <a:schemeClr val="tx1"/>
                          </a:solidFill>
                          <a:latin typeface="Trebuchet MS" panose="020B0603020202020204" pitchFamily="34" charset="0"/>
                          <a:cs typeface="Arial" pitchFamily="34" charset="0"/>
                        </a:rPr>
                        <a:t>Amplikon</a:t>
                      </a:r>
                      <a:r>
                        <a:rPr lang="tr-TR" sz="1400" b="1" dirty="0" smtClean="0">
                          <a:solidFill>
                            <a:schemeClr val="tx1"/>
                          </a:solidFill>
                          <a:latin typeface="Trebuchet MS" panose="020B0603020202020204" pitchFamily="34" charset="0"/>
                          <a:cs typeface="Arial" pitchFamily="34" charset="0"/>
                          <a:sym typeface="Wingdings" panose="05000000000000000000" pitchFamily="2" charset="2"/>
                        </a:rPr>
                        <a:t> Tüm genom)</a:t>
                      </a:r>
                      <a:endParaRPr lang="tr-TR" sz="1400" b="1" dirty="0" smtClean="0">
                        <a:solidFill>
                          <a:schemeClr val="tx1"/>
                        </a:solidFill>
                        <a:latin typeface="Trebuchet MS" panose="020B0603020202020204" pitchFamily="34" charset="0"/>
                        <a:cs typeface="Arial" pitchFamily="34" charset="0"/>
                      </a:endParaRPr>
                    </a:p>
                  </a:txBody>
                  <a:tcPr anchor="ctr">
                    <a:lnL w="12700" cap="flat" cmpd="sng" algn="ctr">
                      <a:solidFill>
                        <a:schemeClr val="bg1"/>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tr-TR" sz="1400" b="1" dirty="0" smtClean="0">
                          <a:solidFill>
                            <a:schemeClr val="bg1">
                              <a:lumMod val="50000"/>
                            </a:schemeClr>
                          </a:solidFill>
                          <a:latin typeface="Trebuchet MS" panose="020B0603020202020204" pitchFamily="34" charset="0"/>
                          <a:cs typeface="Arial" pitchFamily="34" charset="0"/>
                        </a:rPr>
                        <a:t>√</a:t>
                      </a:r>
                      <a:endParaRPr lang="tr-TR" sz="1400" b="1" dirty="0">
                        <a:solidFill>
                          <a:schemeClr val="bg1">
                            <a:lumMod val="50000"/>
                          </a:schemeClr>
                        </a:solidFill>
                        <a:latin typeface="Trebuchet MS" panose="020B0603020202020204" pitchFamily="34" charset="0"/>
                        <a:cs typeface="Arial" pitchFamily="34" charset="0"/>
                      </a:endParaRP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tr-TR" sz="1400" b="1" dirty="0" smtClean="0">
                          <a:solidFill>
                            <a:schemeClr val="bg1">
                              <a:lumMod val="50000"/>
                            </a:schemeClr>
                          </a:solidFill>
                          <a:latin typeface="Trebuchet MS" panose="020B0603020202020204" pitchFamily="34" charset="0"/>
                          <a:cs typeface="Arial" pitchFamily="34" charset="0"/>
                        </a:rPr>
                        <a:t>√</a:t>
                      </a:r>
                      <a:endParaRPr lang="tr-TR" sz="1400" b="1" dirty="0">
                        <a:solidFill>
                          <a:schemeClr val="bg1">
                            <a:lumMod val="50000"/>
                          </a:schemeClr>
                        </a:solidFill>
                        <a:latin typeface="Trebuchet MS" panose="020B0603020202020204" pitchFamily="34" charset="0"/>
                        <a:cs typeface="Arial" pitchFamily="34" charset="0"/>
                      </a:endParaRP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tr-TR" sz="1400" b="1" dirty="0" smtClean="0">
                          <a:solidFill>
                            <a:schemeClr val="bg1">
                              <a:lumMod val="50000"/>
                            </a:schemeClr>
                          </a:solidFill>
                          <a:latin typeface="Trebuchet MS" panose="020B0603020202020204" pitchFamily="34" charset="0"/>
                          <a:cs typeface="Arial" pitchFamily="34" charset="0"/>
                        </a:rPr>
                        <a:t>√</a:t>
                      </a:r>
                      <a:endParaRPr lang="tr-TR" sz="1400" b="1" dirty="0">
                        <a:solidFill>
                          <a:schemeClr val="bg1">
                            <a:lumMod val="50000"/>
                          </a:schemeClr>
                        </a:solidFill>
                        <a:latin typeface="Trebuchet MS" panose="020B0603020202020204" pitchFamily="34" charset="0"/>
                        <a:cs typeface="Arial" pitchFamily="34" charset="0"/>
                      </a:endParaRPr>
                    </a:p>
                  </a:txBody>
                  <a:tcPr anchor="ctr">
                    <a:lnL w="19050" cap="flat" cmpd="sng" algn="ctr">
                      <a:solidFill>
                        <a:schemeClr val="bg1">
                          <a:lumMod val="65000"/>
                        </a:schemeClr>
                      </a:solidFill>
                      <a:prstDash val="solid"/>
                      <a:round/>
                      <a:headEnd type="none" w="med" len="med"/>
                      <a:tailEnd type="none" w="med" len="med"/>
                    </a:lnL>
                    <a:lnR w="19050" cap="flat" cmpd="sng" algn="ctr">
                      <a:solidFill>
                        <a:schemeClr val="bg1">
                          <a:lumMod val="65000"/>
                        </a:schemeClr>
                      </a:solidFill>
                      <a:prstDash val="solid"/>
                      <a:round/>
                      <a:headEnd type="none" w="med" len="med"/>
                      <a:tailEnd type="none" w="med" len="med"/>
                    </a:lnR>
                    <a:lnT w="19050" cap="flat" cmpd="sng" algn="ctr">
                      <a:solidFill>
                        <a:schemeClr val="bg1">
                          <a:lumMod val="65000"/>
                        </a:schemeClr>
                      </a:solidFill>
                      <a:prstDash val="solid"/>
                      <a:round/>
                      <a:headEnd type="none" w="med" len="med"/>
                      <a:tailEnd type="none" w="med" len="med"/>
                    </a:lnT>
                    <a:lnB w="190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7" name="Resim 6"/>
          <p:cNvPicPr>
            <a:picLocks noChangeAspect="1"/>
          </p:cNvPicPr>
          <p:nvPr/>
        </p:nvPicPr>
        <p:blipFill>
          <a:blip r:embed="rId3"/>
          <a:stretch>
            <a:fillRect/>
          </a:stretch>
        </p:blipFill>
        <p:spPr>
          <a:xfrm>
            <a:off x="6349779" y="3765566"/>
            <a:ext cx="2670239" cy="2628000"/>
          </a:xfrm>
          <a:prstGeom prst="rect">
            <a:avLst/>
          </a:prstGeom>
        </p:spPr>
      </p:pic>
      <p:sp>
        <p:nvSpPr>
          <p:cNvPr id="8" name="Metin kutusu 7"/>
          <p:cNvSpPr txBox="1"/>
          <p:nvPr/>
        </p:nvSpPr>
        <p:spPr>
          <a:xfrm>
            <a:off x="7995138" y="4008704"/>
            <a:ext cx="4152029" cy="369332"/>
          </a:xfrm>
          <a:prstGeom prst="rect">
            <a:avLst/>
          </a:prstGeom>
          <a:noFill/>
        </p:spPr>
        <p:txBody>
          <a:bodyPr wrap="square" rtlCol="0">
            <a:spAutoFit/>
          </a:bodyPr>
          <a:lstStyle/>
          <a:p>
            <a:pPr algn="ctr"/>
            <a:r>
              <a:rPr lang="tr-TR" b="1" dirty="0" smtClean="0">
                <a:solidFill>
                  <a:srgbClr val="00B0F0"/>
                </a:solidFill>
                <a:latin typeface="Trebuchet MS" panose="020B0603020202020204" pitchFamily="34" charset="0"/>
              </a:rPr>
              <a:t>Ulusal Referans Laboratuvar (HSGM)</a:t>
            </a:r>
            <a:endParaRPr lang="tr-TR" b="1" dirty="0">
              <a:solidFill>
                <a:srgbClr val="00B0F0"/>
              </a:solidFill>
              <a:latin typeface="Trebuchet MS" panose="020B0603020202020204" pitchFamily="34" charset="0"/>
            </a:endParaRPr>
          </a:p>
        </p:txBody>
      </p:sp>
      <p:sp>
        <p:nvSpPr>
          <p:cNvPr id="9" name="Metin kutusu 8"/>
          <p:cNvSpPr txBox="1"/>
          <p:nvPr/>
        </p:nvSpPr>
        <p:spPr>
          <a:xfrm>
            <a:off x="8629750" y="4570284"/>
            <a:ext cx="3353293" cy="830997"/>
          </a:xfrm>
          <a:prstGeom prst="rect">
            <a:avLst/>
          </a:prstGeom>
          <a:noFill/>
        </p:spPr>
        <p:txBody>
          <a:bodyPr wrap="square" rtlCol="0">
            <a:spAutoFit/>
          </a:bodyPr>
          <a:lstStyle/>
          <a:p>
            <a:pPr algn="ctr"/>
            <a:r>
              <a:rPr lang="tr-TR" sz="1600" b="1" dirty="0" smtClean="0">
                <a:latin typeface="Trebuchet MS" panose="020B0603020202020204" pitchFamily="34" charset="0"/>
              </a:rPr>
              <a:t>Bölgesel Laboratuvar: </a:t>
            </a:r>
          </a:p>
          <a:p>
            <a:pPr algn="ctr"/>
            <a:r>
              <a:rPr lang="tr-TR" sz="1600" b="1" dirty="0" smtClean="0">
                <a:latin typeface="Trebuchet MS" panose="020B0603020202020204" pitchFamily="34" charset="0"/>
              </a:rPr>
              <a:t>Halk Sağlığı Laboratuvarları </a:t>
            </a:r>
          </a:p>
          <a:p>
            <a:pPr algn="ctr"/>
            <a:r>
              <a:rPr lang="tr-TR" sz="1600" b="1" dirty="0">
                <a:solidFill>
                  <a:srgbClr val="C00000"/>
                </a:solidFill>
                <a:latin typeface="Trebuchet MS" panose="020B0603020202020204" pitchFamily="34" charset="0"/>
              </a:rPr>
              <a:t>Doğrulayıcı</a:t>
            </a:r>
          </a:p>
        </p:txBody>
      </p:sp>
      <p:sp>
        <p:nvSpPr>
          <p:cNvPr id="10" name="Metin kutusu 9"/>
          <p:cNvSpPr txBox="1"/>
          <p:nvPr/>
        </p:nvSpPr>
        <p:spPr>
          <a:xfrm>
            <a:off x="8878946" y="5609461"/>
            <a:ext cx="3225905" cy="830997"/>
          </a:xfrm>
          <a:prstGeom prst="rect">
            <a:avLst/>
          </a:prstGeom>
          <a:noFill/>
        </p:spPr>
        <p:txBody>
          <a:bodyPr wrap="square" rtlCol="0">
            <a:spAutoFit/>
          </a:bodyPr>
          <a:lstStyle/>
          <a:p>
            <a:pPr algn="ctr"/>
            <a:r>
              <a:rPr lang="tr-TR" sz="1600" b="1" dirty="0" smtClean="0">
                <a:latin typeface="Trebuchet MS" panose="020B0603020202020204" pitchFamily="34" charset="0"/>
              </a:rPr>
              <a:t>Yerel:  Halk Sağlığı </a:t>
            </a:r>
          </a:p>
          <a:p>
            <a:pPr algn="ctr"/>
            <a:r>
              <a:rPr lang="tr-TR" sz="1600" b="1" dirty="0" smtClean="0">
                <a:latin typeface="Trebuchet MS" panose="020B0603020202020204" pitchFamily="34" charset="0"/>
              </a:rPr>
              <a:t>veya Diğer Laboratuvarlar </a:t>
            </a:r>
          </a:p>
          <a:p>
            <a:pPr algn="ctr"/>
            <a:r>
              <a:rPr lang="tr-TR" sz="1600" b="1" dirty="0" smtClean="0">
                <a:solidFill>
                  <a:srgbClr val="C00000"/>
                </a:solidFill>
                <a:latin typeface="Trebuchet MS" panose="020B0603020202020204" pitchFamily="34" charset="0"/>
              </a:rPr>
              <a:t>ilk-ön tanı</a:t>
            </a:r>
          </a:p>
        </p:txBody>
      </p:sp>
      <p:sp>
        <p:nvSpPr>
          <p:cNvPr id="11" name="Metin kutusu 10"/>
          <p:cNvSpPr txBox="1"/>
          <p:nvPr/>
        </p:nvSpPr>
        <p:spPr>
          <a:xfrm>
            <a:off x="1333500" y="494193"/>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latin typeface="Trebuchet MS" panose="020B0603020202020204" pitchFamily="34" charset="0"/>
              </a:rPr>
              <a:t>Halk Sağlığı Genel Müdürlüğü</a:t>
            </a:r>
          </a:p>
        </p:txBody>
      </p:sp>
      <p:sp>
        <p:nvSpPr>
          <p:cNvPr id="12" name="Rectangle 10"/>
          <p:cNvSpPr txBox="1">
            <a:spLocks noChangeArrowheads="1"/>
          </p:cNvSpPr>
          <p:nvPr/>
        </p:nvSpPr>
        <p:spPr>
          <a:xfrm>
            <a:off x="1870824" y="911473"/>
            <a:ext cx="9012767" cy="762000"/>
          </a:xfrm>
          <a:prstGeom prst="rect">
            <a:avLst/>
          </a:prstGeom>
          <a:noFill/>
          <a:ln/>
        </p:spPr>
        <p:txBody>
          <a:bodyPr/>
          <a:lstStyle>
            <a:lvl1pPr algn="ctr" rtl="0" eaLnBrk="0" fontAlgn="base" hangingPunct="0">
              <a:spcBef>
                <a:spcPct val="0"/>
              </a:spcBef>
              <a:spcAft>
                <a:spcPct val="0"/>
              </a:spcAft>
              <a:defRPr sz="4400">
                <a:solidFill>
                  <a:schemeClr val="tx2"/>
                </a:solidFill>
                <a:latin typeface="Arial" charset="0"/>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a:lstStyle>
          <a:p>
            <a:r>
              <a:rPr lang="tr-TR" b="1" kern="0" dirty="0" smtClean="0">
                <a:solidFill>
                  <a:schemeClr val="accent5">
                    <a:lumMod val="50000"/>
                  </a:schemeClr>
                </a:solidFill>
                <a:latin typeface="Trebuchet MS" panose="020B0603020202020204" pitchFamily="34" charset="0"/>
              </a:rPr>
              <a:t>Aşamalı Analiz Stratejisi</a:t>
            </a:r>
            <a:endParaRPr lang="en-US" b="1" kern="0" dirty="0">
              <a:solidFill>
                <a:schemeClr val="accent5">
                  <a:lumMod val="50000"/>
                </a:schemeClr>
              </a:solidFill>
              <a:latin typeface="Trebuchet MS" panose="020B0603020202020204" pitchFamily="34" charset="0"/>
            </a:endParaRPr>
          </a:p>
        </p:txBody>
      </p:sp>
      <p:sp>
        <p:nvSpPr>
          <p:cNvPr id="13" name="Rectangle 7"/>
          <p:cNvSpPr>
            <a:spLocks noChangeArrowheads="1"/>
          </p:cNvSpPr>
          <p:nvPr/>
        </p:nvSpPr>
        <p:spPr bwMode="auto">
          <a:xfrm>
            <a:off x="142412" y="1568668"/>
            <a:ext cx="1192269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lgn="just">
              <a:spcBef>
                <a:spcPct val="50000"/>
              </a:spcBef>
              <a:buFont typeface="+mj-lt"/>
              <a:buAutoNum type="alphaLcParenR"/>
            </a:pPr>
            <a:r>
              <a:rPr lang="tr-TR" sz="2000" dirty="0" smtClean="0">
                <a:latin typeface="Trebuchet MS" panose="020B0603020202020204" pitchFamily="34" charset="0"/>
              </a:rPr>
              <a:t>Elde Kullanılabilen Yöntemler (</a:t>
            </a:r>
            <a:r>
              <a:rPr lang="en-US" sz="2000" dirty="0" smtClean="0">
                <a:latin typeface="Trebuchet MS" panose="020B0603020202020204" pitchFamily="34" charset="0"/>
              </a:rPr>
              <a:t>HHA)</a:t>
            </a:r>
            <a:r>
              <a:rPr lang="tr-TR" sz="2000" dirty="0" smtClean="0">
                <a:latin typeface="Trebuchet MS" panose="020B0603020202020204" pitchFamily="34" charset="0"/>
              </a:rPr>
              <a:t>,</a:t>
            </a:r>
            <a:r>
              <a:rPr lang="en-US" sz="2000" dirty="0" smtClean="0">
                <a:latin typeface="Trebuchet MS" panose="020B0603020202020204" pitchFamily="34" charset="0"/>
              </a:rPr>
              <a:t> </a:t>
            </a:r>
            <a:r>
              <a:rPr lang="tr-TR" sz="2000" i="1" dirty="0" smtClean="0">
                <a:solidFill>
                  <a:srgbClr val="00B0F0"/>
                </a:solidFill>
                <a:latin typeface="Trebuchet MS" panose="020B0603020202020204" pitchFamily="34" charset="0"/>
              </a:rPr>
              <a:t>minimal eğitim ile hızlı ön tanı olanağı</a:t>
            </a:r>
            <a:endParaRPr lang="en-US" sz="2000" i="1" dirty="0">
              <a:solidFill>
                <a:srgbClr val="00B0F0"/>
              </a:solidFill>
              <a:latin typeface="Trebuchet MS" panose="020B0603020202020204" pitchFamily="34" charset="0"/>
            </a:endParaRPr>
          </a:p>
          <a:p>
            <a:pPr marL="342900" indent="-342900" algn="just">
              <a:spcBef>
                <a:spcPct val="50000"/>
              </a:spcBef>
              <a:buFont typeface="+mj-lt"/>
              <a:buAutoNum type="alphaLcParenR"/>
            </a:pPr>
            <a:r>
              <a:rPr lang="en-US" sz="2000" dirty="0">
                <a:latin typeface="Trebuchet MS" panose="020B0603020202020204" pitchFamily="34" charset="0"/>
              </a:rPr>
              <a:t>Real-time PCR </a:t>
            </a:r>
            <a:r>
              <a:rPr lang="tr-TR" sz="2000" dirty="0" smtClean="0">
                <a:latin typeface="Trebuchet MS" panose="020B0603020202020204" pitchFamily="34" charset="0"/>
              </a:rPr>
              <a:t>hızlı ve doğru bir şekilde HHA ile konulan </a:t>
            </a:r>
            <a:r>
              <a:rPr lang="tr-TR" sz="2000" i="1" dirty="0">
                <a:solidFill>
                  <a:srgbClr val="00B0F0"/>
                </a:solidFill>
                <a:latin typeface="Trebuchet MS" panose="020B0603020202020204" pitchFamily="34" charset="0"/>
              </a:rPr>
              <a:t>ön tanının doğrulanması </a:t>
            </a:r>
          </a:p>
          <a:p>
            <a:pPr marL="342900" indent="-342900" algn="just">
              <a:spcBef>
                <a:spcPct val="50000"/>
              </a:spcBef>
              <a:buFont typeface="+mj-lt"/>
              <a:buAutoNum type="alphaLcParenR"/>
            </a:pPr>
            <a:r>
              <a:rPr lang="tr-TR" sz="2000" dirty="0" smtClean="0">
                <a:latin typeface="Trebuchet MS" panose="020B0603020202020204" pitchFamily="34" charset="0"/>
              </a:rPr>
              <a:t>HHA ve RT-</a:t>
            </a:r>
            <a:r>
              <a:rPr lang="tr-TR" sz="2000" dirty="0" err="1" smtClean="0">
                <a:latin typeface="Trebuchet MS" panose="020B0603020202020204" pitchFamily="34" charset="0"/>
              </a:rPr>
              <a:t>PCR’ın</a:t>
            </a:r>
            <a:r>
              <a:rPr lang="tr-TR" sz="2000" dirty="0" smtClean="0">
                <a:latin typeface="Trebuchet MS" panose="020B0603020202020204" pitchFamily="34" charset="0"/>
              </a:rPr>
              <a:t> konvansiyonel </a:t>
            </a:r>
            <a:r>
              <a:rPr lang="tr-TR" sz="2000" i="1" dirty="0">
                <a:solidFill>
                  <a:srgbClr val="00B0F0"/>
                </a:solidFill>
                <a:latin typeface="Trebuchet MS" panose="020B0603020202020204" pitchFamily="34" charset="0"/>
              </a:rPr>
              <a:t>mikrobiyoloji </a:t>
            </a:r>
            <a:r>
              <a:rPr lang="tr-TR" sz="2000" dirty="0" smtClean="0">
                <a:latin typeface="Trebuchet MS" panose="020B0603020202020204" pitchFamily="34" charset="0"/>
              </a:rPr>
              <a:t>ve diğer laboratuvara dayalı </a:t>
            </a:r>
            <a:r>
              <a:rPr lang="tr-TR" sz="2000" i="1" dirty="0">
                <a:solidFill>
                  <a:srgbClr val="00B0F0"/>
                </a:solidFill>
                <a:latin typeface="Trebuchet MS" panose="020B0603020202020204" pitchFamily="34" charset="0"/>
              </a:rPr>
              <a:t>immünolojik/moleküler</a:t>
            </a:r>
            <a:r>
              <a:rPr lang="tr-TR" sz="2000" dirty="0" smtClean="0">
                <a:latin typeface="Trebuchet MS" panose="020B0603020202020204" pitchFamily="34" charset="0"/>
              </a:rPr>
              <a:t> teknikler ile kombinasyonu; </a:t>
            </a:r>
            <a:r>
              <a:rPr lang="tr-TR" sz="2000" dirty="0" err="1" smtClean="0">
                <a:latin typeface="Trebuchet MS" panose="020B0603020202020204" pitchFamily="34" charset="0"/>
              </a:rPr>
              <a:t>BHM’lerinin</a:t>
            </a:r>
            <a:r>
              <a:rPr lang="tr-TR" sz="2000" dirty="0" smtClean="0">
                <a:latin typeface="Trebuchet MS" panose="020B0603020202020204" pitchFamily="34" charset="0"/>
              </a:rPr>
              <a:t> yüksek doğrulukla, maliyet etkin ve </a:t>
            </a:r>
            <a:r>
              <a:rPr lang="en-US" sz="2000" dirty="0">
                <a:latin typeface="Trebuchet MS" panose="020B0603020202020204" pitchFamily="34" charset="0"/>
              </a:rPr>
              <a:t>state of the </a:t>
            </a:r>
            <a:r>
              <a:rPr lang="en-US" sz="2000" dirty="0" smtClean="0">
                <a:latin typeface="Trebuchet MS" panose="020B0603020202020204" pitchFamily="34" charset="0"/>
              </a:rPr>
              <a:t>art</a:t>
            </a:r>
            <a:r>
              <a:rPr lang="tr-TR" sz="2000" dirty="0" smtClean="0">
                <a:latin typeface="Trebuchet MS" panose="020B0603020202020204" pitchFamily="34" charset="0"/>
              </a:rPr>
              <a:t> saptanmasını sağlar…</a:t>
            </a:r>
          </a:p>
        </p:txBody>
      </p:sp>
      <p:sp>
        <p:nvSpPr>
          <p:cNvPr id="2" name="Alt Bilgi Yer Tutucusu 1"/>
          <p:cNvSpPr>
            <a:spLocks noGrp="1"/>
          </p:cNvSpPr>
          <p:nvPr>
            <p:ph type="ftr" sz="quarter" idx="11"/>
          </p:nvPr>
        </p:nvSpPr>
        <p:spPr/>
        <p:txBody>
          <a:body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Tree>
    <p:extLst>
      <p:ext uri="{BB962C8B-B14F-4D97-AF65-F5344CB8AC3E}">
        <p14:creationId xmlns:p14="http://schemas.microsoft.com/office/powerpoint/2010/main" val="3209213026"/>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4"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dissolv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dissolve">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dissolve">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linds(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heel(1)">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500" fill="hold"/>
                                        <p:tgtEl>
                                          <p:spTgt spid="10"/>
                                        </p:tgtEl>
                                        <p:attrNameLst>
                                          <p:attrName>ppt_w</p:attrName>
                                        </p:attrNameLst>
                                      </p:cBhvr>
                                      <p:tavLst>
                                        <p:tav tm="0">
                                          <p:val>
                                            <p:fltVal val="0"/>
                                          </p:val>
                                        </p:tav>
                                        <p:tav tm="100000">
                                          <p:val>
                                            <p:strVal val="#ppt_w"/>
                                          </p:val>
                                        </p:tav>
                                      </p:tavLst>
                                    </p:anim>
                                    <p:anim calcmode="lin" valueType="num">
                                      <p:cBhvr>
                                        <p:cTn id="33" dur="500" fill="hold"/>
                                        <p:tgtEl>
                                          <p:spTgt spid="10"/>
                                        </p:tgtEl>
                                        <p:attrNameLst>
                                          <p:attrName>ppt_h</p:attrName>
                                        </p:attrNameLst>
                                      </p:cBhvr>
                                      <p:tavLst>
                                        <p:tav tm="0">
                                          <p:val>
                                            <p:fltVal val="0"/>
                                          </p:val>
                                        </p:tav>
                                        <p:tav tm="100000">
                                          <p:val>
                                            <p:strVal val="#ppt_h"/>
                                          </p:val>
                                        </p:tav>
                                      </p:tavLst>
                                    </p:anim>
                                    <p:animEffect transition="in" filter="fade">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500" fill="hold"/>
                                        <p:tgtEl>
                                          <p:spTgt spid="8"/>
                                        </p:tgtEl>
                                        <p:attrNameLst>
                                          <p:attrName>ppt_w</p:attrName>
                                        </p:attrNameLst>
                                      </p:cBhvr>
                                      <p:tavLst>
                                        <p:tav tm="0">
                                          <p:val>
                                            <p:fltVal val="0"/>
                                          </p:val>
                                        </p:tav>
                                        <p:tav tm="100000">
                                          <p:val>
                                            <p:strVal val="#ppt_w"/>
                                          </p:val>
                                        </p:tav>
                                      </p:tavLst>
                                    </p:anim>
                                    <p:anim calcmode="lin" valueType="num">
                                      <p:cBhvr>
                                        <p:cTn id="47" dur="500" fill="hold"/>
                                        <p:tgtEl>
                                          <p:spTgt spid="8"/>
                                        </p:tgtEl>
                                        <p:attrNameLst>
                                          <p:attrName>ppt_h</p:attrName>
                                        </p:attrNameLst>
                                      </p:cBhvr>
                                      <p:tavLst>
                                        <p:tav tm="0">
                                          <p:val>
                                            <p:fltVal val="0"/>
                                          </p:val>
                                        </p:tav>
                                        <p:tav tm="100000">
                                          <p:val>
                                            <p:strVal val="#ppt_h"/>
                                          </p:val>
                                        </p:tav>
                                      </p:tavLst>
                                    </p:anim>
                                    <p:animEffect transition="in" filter="fade">
                                      <p:cBhvr>
                                        <p:cTn id="4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8"/>
          <p:cNvSpPr>
            <a:spLocks noGrp="1" noChangeArrowheads="1"/>
          </p:cNvSpPr>
          <p:nvPr>
            <p:ph type="title"/>
          </p:nvPr>
        </p:nvSpPr>
        <p:spPr>
          <a:xfrm>
            <a:off x="285258" y="2065913"/>
            <a:ext cx="5023341" cy="474550"/>
          </a:xfrm>
        </p:spPr>
        <p:txBody>
          <a:bodyPr/>
          <a:lstStyle/>
          <a:p>
            <a:pPr algn="ctr" eaLnBrk="1" hangingPunct="1"/>
            <a:r>
              <a:rPr lang="tr-TR" sz="2200" b="1" dirty="0" err="1" smtClean="0">
                <a:solidFill>
                  <a:schemeClr val="accent5">
                    <a:lumMod val="50000"/>
                  </a:schemeClr>
                </a:solidFill>
                <a:latin typeface="Trebuchet MS" pitchFamily="34" charset="0"/>
              </a:rPr>
              <a:t>Biyogüvenlik</a:t>
            </a:r>
            <a:r>
              <a:rPr lang="tr-TR" sz="2200" b="1" dirty="0" smtClean="0">
                <a:solidFill>
                  <a:schemeClr val="accent5">
                    <a:lumMod val="50000"/>
                  </a:schemeClr>
                </a:solidFill>
                <a:latin typeface="Trebuchet MS" pitchFamily="34" charset="0"/>
              </a:rPr>
              <a:t> Düzey 3  Laboratuvar</a:t>
            </a:r>
            <a:endParaRPr lang="tr-TR" sz="2200" b="1" dirty="0">
              <a:solidFill>
                <a:schemeClr val="accent5">
                  <a:lumMod val="50000"/>
                </a:schemeClr>
              </a:solidFill>
              <a:latin typeface="Trebuchet MS" pitchFamily="34" charset="0"/>
            </a:endParaRPr>
          </a:p>
        </p:txBody>
      </p:sp>
      <p:sp>
        <p:nvSpPr>
          <p:cNvPr id="11" name="Metin kutusu 10"/>
          <p:cNvSpPr txBox="1"/>
          <p:nvPr/>
        </p:nvSpPr>
        <p:spPr>
          <a:xfrm>
            <a:off x="1314045" y="477271"/>
            <a:ext cx="3420000" cy="338554"/>
          </a:xfrm>
          <a:prstGeom prst="rect">
            <a:avLst/>
          </a:prstGeom>
          <a:solidFill>
            <a:schemeClr val="bg1"/>
          </a:solidFill>
        </p:spPr>
        <p:txBody>
          <a:bodyPr wrap="square" rtlCol="0">
            <a:spAutoFit/>
          </a:bodyPr>
          <a:lstStyle/>
          <a:p>
            <a:r>
              <a:rPr lang="tr-TR" sz="1600" b="1" dirty="0" smtClean="0">
                <a:latin typeface="Trebuchet MS" pitchFamily="34" charset="0"/>
                <a:ea typeface="Arial Hebrew Scholar" charset="-79"/>
                <a:cs typeface="Arial Hebrew Scholar"/>
              </a:rPr>
              <a:t>Halk Sağlığı Genel Müdürlüğü</a:t>
            </a:r>
            <a:endParaRPr lang="tr-TR" sz="1600" b="1" dirty="0">
              <a:latin typeface="Trebuchet MS" pitchFamily="34" charset="0"/>
              <a:ea typeface="Arial Hebrew Scholar" charset="-79"/>
              <a:cs typeface="Arial Hebrew Scholar"/>
            </a:endParaRPr>
          </a:p>
        </p:txBody>
      </p:sp>
      <p:sp>
        <p:nvSpPr>
          <p:cNvPr id="3" name="Metin kutusu 2"/>
          <p:cNvSpPr txBox="1"/>
          <p:nvPr/>
        </p:nvSpPr>
        <p:spPr>
          <a:xfrm>
            <a:off x="202453" y="2473088"/>
            <a:ext cx="7928042" cy="707886"/>
          </a:xfrm>
          <a:prstGeom prst="rect">
            <a:avLst/>
          </a:prstGeom>
          <a:noFill/>
        </p:spPr>
        <p:txBody>
          <a:bodyPr wrap="square" rtlCol="0">
            <a:spAutoFit/>
          </a:bodyPr>
          <a:lstStyle/>
          <a:p>
            <a:pPr marL="342900" indent="-342900">
              <a:buClr>
                <a:srgbClr val="993300"/>
              </a:buClr>
              <a:buSzPct val="111000"/>
              <a:buFont typeface="Wingdings" charset="2"/>
              <a:buChar char="§"/>
            </a:pPr>
            <a:r>
              <a:rPr lang="tr-TR" sz="2000" dirty="0" smtClean="0">
                <a:latin typeface="Trebuchet MS" pitchFamily="34" charset="0"/>
                <a:ea typeface="Arial" charset="-94"/>
                <a:cs typeface="Arial" charset="-94"/>
              </a:rPr>
              <a:t>BGD- 3 Laboratuvar (1999 ve 2010):  İki süit </a:t>
            </a:r>
          </a:p>
          <a:p>
            <a:pPr marL="342900" indent="-342900">
              <a:buClr>
                <a:srgbClr val="993300"/>
              </a:buClr>
              <a:buSzPct val="111000"/>
              <a:buFont typeface="Wingdings" charset="2"/>
              <a:buChar char="§"/>
            </a:pPr>
            <a:r>
              <a:rPr lang="tr-TR" sz="2000" dirty="0" smtClean="0">
                <a:latin typeface="Trebuchet MS" pitchFamily="34" charset="0"/>
                <a:ea typeface="Arial" charset="-94"/>
                <a:cs typeface="Arial" charset="-94"/>
              </a:rPr>
              <a:t>Yetkilendirilmiş personel sayısı:3 uzman ve 3 analist</a:t>
            </a:r>
          </a:p>
        </p:txBody>
      </p:sp>
      <p:graphicFrame>
        <p:nvGraphicFramePr>
          <p:cNvPr id="4" name="Tablo 3"/>
          <p:cNvGraphicFramePr>
            <a:graphicFrameLocks noGrp="1"/>
          </p:cNvGraphicFramePr>
          <p:nvPr>
            <p:extLst>
              <p:ext uri="{D42A27DB-BD31-4B8C-83A1-F6EECF244321}">
                <p14:modId xmlns:p14="http://schemas.microsoft.com/office/powerpoint/2010/main" val="1764507370"/>
              </p:ext>
            </p:extLst>
          </p:nvPr>
        </p:nvGraphicFramePr>
        <p:xfrm>
          <a:off x="223735" y="3191804"/>
          <a:ext cx="7884000" cy="1097280"/>
        </p:xfrm>
        <a:graphic>
          <a:graphicData uri="http://schemas.openxmlformats.org/drawingml/2006/table">
            <a:tbl>
              <a:tblPr firstRow="1" bandRow="1">
                <a:tableStyleId>{5C22544A-7EE6-4342-B048-85BDC9FD1C3A}</a:tableStyleId>
              </a:tblPr>
              <a:tblGrid>
                <a:gridCol w="5410818">
                  <a:extLst>
                    <a:ext uri="{9D8B030D-6E8A-4147-A177-3AD203B41FA5}">
                      <a16:colId xmlns:a16="http://schemas.microsoft.com/office/drawing/2014/main" val="20000"/>
                    </a:ext>
                  </a:extLst>
                </a:gridCol>
                <a:gridCol w="2473182">
                  <a:extLst>
                    <a:ext uri="{9D8B030D-6E8A-4147-A177-3AD203B41FA5}">
                      <a16:colId xmlns:a16="http://schemas.microsoft.com/office/drawing/2014/main" val="20001"/>
                    </a:ext>
                  </a:extLst>
                </a:gridCol>
              </a:tblGrid>
              <a:tr h="370840">
                <a:tc>
                  <a:txBody>
                    <a:bodyPr/>
                    <a:lstStyle/>
                    <a:p>
                      <a:r>
                        <a:rPr lang="tr-TR" sz="2000" dirty="0" smtClean="0">
                          <a:latin typeface="Trebuchet MS" panose="020B0603020202020204" pitchFamily="34" charset="0"/>
                          <a:ea typeface="Arial" charset="-94"/>
                          <a:cs typeface="Arial" charset="-94"/>
                        </a:rPr>
                        <a:t>Bakteriyoloji </a:t>
                      </a:r>
                      <a:endParaRPr lang="tr-TR" sz="2000" dirty="0">
                        <a:latin typeface="Trebuchet MS" panose="020B0603020202020204" pitchFamily="34" charset="0"/>
                        <a:ea typeface="Arial" charset="-94"/>
                        <a:cs typeface="Arial" charset="-94"/>
                      </a:endParaRPr>
                    </a:p>
                  </a:txBody>
                  <a:tcPr anchor="ctr">
                    <a:solidFill>
                      <a:schemeClr val="bg2">
                        <a:lumMod val="50000"/>
                      </a:schemeClr>
                    </a:solidFill>
                  </a:tcPr>
                </a:tc>
                <a:tc>
                  <a:txBody>
                    <a:bodyPr/>
                    <a:lstStyle/>
                    <a:p>
                      <a:r>
                        <a:rPr lang="tr-TR" sz="2000" dirty="0" smtClean="0">
                          <a:latin typeface="Trebuchet MS" panose="020B0603020202020204" pitchFamily="34" charset="0"/>
                          <a:ea typeface="Arial" charset="-94"/>
                          <a:cs typeface="Arial" charset="-94"/>
                        </a:rPr>
                        <a:t>Viroloji </a:t>
                      </a:r>
                      <a:endParaRPr lang="tr-TR" sz="2000" dirty="0">
                        <a:latin typeface="Trebuchet MS" panose="020B0603020202020204" pitchFamily="34" charset="0"/>
                        <a:ea typeface="Arial" charset="-94"/>
                        <a:cs typeface="Arial" charset="-94"/>
                      </a:endParaRPr>
                    </a:p>
                  </a:txBody>
                  <a:tcPr anchor="ctr">
                    <a:solidFill>
                      <a:schemeClr val="bg2">
                        <a:lumMod val="50000"/>
                      </a:schemeClr>
                    </a:solidFill>
                  </a:tcPr>
                </a:tc>
                <a:extLst>
                  <a:ext uri="{0D108BD9-81ED-4DB2-BD59-A6C34878D82A}">
                    <a16:rowId xmlns:a16="http://schemas.microsoft.com/office/drawing/2014/main" val="10000"/>
                  </a:ext>
                </a:extLst>
              </a:tr>
              <a:tr h="370840">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tr-TR" sz="2000" dirty="0" smtClean="0">
                          <a:latin typeface="Trebuchet MS" panose="020B0603020202020204" pitchFamily="34" charset="0"/>
                          <a:ea typeface="Arial" charset="-94"/>
                          <a:cs typeface="Arial" charset="-94"/>
                        </a:rPr>
                        <a:t>Şarbon, </a:t>
                      </a:r>
                      <a:r>
                        <a:rPr lang="tr-TR" sz="2000" dirty="0" err="1" smtClean="0">
                          <a:latin typeface="Trebuchet MS" panose="020B0603020202020204" pitchFamily="34" charset="0"/>
                          <a:ea typeface="Arial" charset="-94"/>
                          <a:cs typeface="Arial" charset="-94"/>
                        </a:rPr>
                        <a:t>Tularemi</a:t>
                      </a:r>
                      <a:r>
                        <a:rPr lang="tr-TR" sz="2000" dirty="0" smtClean="0">
                          <a:latin typeface="Trebuchet MS" panose="020B0603020202020204" pitchFamily="34" charset="0"/>
                          <a:ea typeface="Arial" charset="-94"/>
                          <a:cs typeface="Arial" charset="-94"/>
                        </a:rPr>
                        <a:t>, </a:t>
                      </a:r>
                      <a:r>
                        <a:rPr lang="tr-TR" sz="2000" dirty="0" err="1" smtClean="0">
                          <a:latin typeface="Trebuchet MS" panose="020B0603020202020204" pitchFamily="34" charset="0"/>
                          <a:ea typeface="Arial" charset="-94"/>
                          <a:cs typeface="Arial" charset="-94"/>
                        </a:rPr>
                        <a:t>Brucella</a:t>
                      </a:r>
                      <a:r>
                        <a:rPr lang="tr-TR" sz="2000" dirty="0" smtClean="0">
                          <a:latin typeface="Trebuchet MS" panose="020B0603020202020204" pitchFamily="34" charset="0"/>
                          <a:ea typeface="Arial" charset="-94"/>
                          <a:cs typeface="Arial" charset="-94"/>
                        </a:rPr>
                        <a:t>, </a:t>
                      </a:r>
                      <a:r>
                        <a:rPr lang="tr-TR" sz="2000" dirty="0" err="1" smtClean="0">
                          <a:latin typeface="Trebuchet MS" panose="020B0603020202020204" pitchFamily="34" charset="0"/>
                          <a:ea typeface="Arial" charset="-94"/>
                          <a:cs typeface="Arial" charset="-94"/>
                        </a:rPr>
                        <a:t>Coxiella</a:t>
                      </a:r>
                      <a:r>
                        <a:rPr lang="tr-TR" sz="2000" dirty="0" smtClean="0">
                          <a:latin typeface="Trebuchet MS" panose="020B0603020202020204" pitchFamily="34" charset="0"/>
                          <a:ea typeface="Arial" charset="-94"/>
                          <a:cs typeface="Arial" charset="-94"/>
                        </a:rPr>
                        <a:t>, </a:t>
                      </a:r>
                      <a:r>
                        <a:rPr lang="tr-TR" sz="2000" dirty="0" err="1" smtClean="0">
                          <a:latin typeface="Trebuchet MS" panose="020B0603020202020204" pitchFamily="34" charset="0"/>
                          <a:ea typeface="Arial" charset="-94"/>
                          <a:cs typeface="Arial" charset="-94"/>
                        </a:rPr>
                        <a:t>Rickettsia</a:t>
                      </a:r>
                      <a:r>
                        <a:rPr lang="tr-TR" sz="2000" dirty="0" smtClean="0">
                          <a:latin typeface="Trebuchet MS" panose="020B0603020202020204" pitchFamily="34" charset="0"/>
                          <a:ea typeface="Arial" charset="-94"/>
                          <a:cs typeface="Arial" charset="-94"/>
                        </a:rPr>
                        <a:t>,</a:t>
                      </a:r>
                      <a:r>
                        <a:rPr lang="tr-TR" sz="2000" baseline="0" dirty="0" smtClean="0">
                          <a:latin typeface="Trebuchet MS" panose="020B0603020202020204" pitchFamily="34" charset="0"/>
                          <a:ea typeface="Arial" charset="-94"/>
                          <a:cs typeface="Arial" charset="-94"/>
                        </a:rPr>
                        <a:t> </a:t>
                      </a:r>
                      <a:r>
                        <a:rPr lang="tr-TR" sz="2000" baseline="0" dirty="0" err="1" smtClean="0">
                          <a:latin typeface="Trebuchet MS" panose="020B0603020202020204" pitchFamily="34" charset="0"/>
                          <a:ea typeface="Arial" charset="-94"/>
                          <a:cs typeface="Arial" charset="-94"/>
                        </a:rPr>
                        <a:t>Burkholderia</a:t>
                      </a:r>
                      <a:r>
                        <a:rPr lang="tr-TR" sz="2000" baseline="0" dirty="0" smtClean="0">
                          <a:latin typeface="Trebuchet MS" panose="020B0603020202020204" pitchFamily="34" charset="0"/>
                          <a:ea typeface="Arial" charset="-94"/>
                          <a:cs typeface="Arial" charset="-94"/>
                        </a:rPr>
                        <a:t>, </a:t>
                      </a:r>
                      <a:endParaRPr lang="tr-TR" sz="2000" dirty="0" smtClean="0">
                        <a:latin typeface="Trebuchet MS" panose="020B0603020202020204" pitchFamily="34" charset="0"/>
                        <a:ea typeface="Arial" charset="-94"/>
                        <a:cs typeface="Arial" charset="-94"/>
                      </a:endParaRPr>
                    </a:p>
                  </a:txBody>
                  <a:tcPr anchor="ctr">
                    <a:lnR w="28575" cap="flat" cmpd="sng" algn="ctr">
                      <a:solidFill>
                        <a:schemeClr val="bg2">
                          <a:lumMod val="50000"/>
                        </a:schemeClr>
                      </a:solidFill>
                      <a:prstDash val="solid"/>
                      <a:round/>
                      <a:headEnd type="none" w="med" len="med"/>
                      <a:tailEnd type="none" w="med" len="med"/>
                    </a:lnR>
                    <a:solidFill>
                      <a:schemeClr val="bg1">
                        <a:lumMod val="95000"/>
                      </a:schemeClr>
                    </a:solidFill>
                  </a:tcPr>
                </a:tc>
                <a:tc>
                  <a:txBody>
                    <a:bodyPr/>
                    <a:lstStyle/>
                    <a:p>
                      <a:r>
                        <a:rPr lang="tr-TR" sz="2000" dirty="0" err="1" smtClean="0">
                          <a:latin typeface="Trebuchet MS" panose="020B0603020202020204" pitchFamily="34" charset="0"/>
                          <a:ea typeface="Arial" charset="-94"/>
                          <a:cs typeface="Arial" charset="-94"/>
                        </a:rPr>
                        <a:t>KKKA,Hantavirüs</a:t>
                      </a:r>
                      <a:endParaRPr lang="tr-TR" sz="2000" dirty="0">
                        <a:latin typeface="Trebuchet MS" panose="020B0603020202020204" pitchFamily="34" charset="0"/>
                        <a:ea typeface="Arial" charset="-94"/>
                        <a:cs typeface="Arial" charset="-94"/>
                      </a:endParaRPr>
                    </a:p>
                  </a:txBody>
                  <a:tcPr anchor="ctr">
                    <a:lnL w="28575" cap="flat" cmpd="sng" algn="ctr">
                      <a:solidFill>
                        <a:schemeClr val="bg2">
                          <a:lumMod val="50000"/>
                        </a:schemeClr>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10001"/>
                  </a:ext>
                </a:extLst>
              </a:tr>
            </a:tbl>
          </a:graphicData>
        </a:graphic>
      </p:graphicFrame>
      <p:sp>
        <p:nvSpPr>
          <p:cNvPr id="2" name="Altbilgi Yer Tutucusu 1"/>
          <p:cNvSpPr>
            <a:spLocks noGrp="1"/>
          </p:cNvSpPr>
          <p:nvPr>
            <p:ph type="ftr" sz="quarter" idx="11"/>
          </p:nvPr>
        </p:nvSpPr>
        <p:spPr>
          <a:xfrm>
            <a:off x="3810660" y="6427601"/>
            <a:ext cx="4570681" cy="365125"/>
          </a:xfrm>
        </p:spPr>
        <p:txBody>
          <a:bodyPr/>
          <a:lstStyle/>
          <a:p>
            <a:pPr>
              <a:defRPr/>
            </a:pPr>
            <a:r>
              <a:rPr lang="tr-TR" b="1" smtClean="0">
                <a:solidFill>
                  <a:schemeClr val="bg1">
                    <a:lumMod val="50000"/>
                  </a:schemeClr>
                </a:solidFill>
                <a:latin typeface="Trebuchet MS" pitchFamily="34" charset="0"/>
              </a:rPr>
              <a:t>Uluslararası KBRN Kongresi, 5-7 Aralık 2017, Ankara</a:t>
            </a:r>
            <a:endParaRPr lang="tr-TR" b="1" dirty="0">
              <a:solidFill>
                <a:schemeClr val="bg1">
                  <a:lumMod val="50000"/>
                </a:schemeClr>
              </a:solidFill>
              <a:latin typeface="Trebuchet MS" pitchFamily="34" charset="0"/>
            </a:endParaRPr>
          </a:p>
        </p:txBody>
      </p:sp>
      <p:pic>
        <p:nvPicPr>
          <p:cNvPr id="12" name="Picture 3"/>
          <p:cNvPicPr>
            <a:picLocks noGrp="1" noChangeAspect="1" noChangeArrowheads="1"/>
          </p:cNvPicPr>
          <p:nvPr>
            <p:ph sz="half" idx="1"/>
          </p:nvPr>
        </p:nvPicPr>
        <p:blipFill>
          <a:blip r:embed="rId3" cstate="print"/>
          <a:srcRect/>
          <a:stretch>
            <a:fillRect/>
          </a:stretch>
        </p:blipFill>
        <p:spPr>
          <a:xfrm>
            <a:off x="2620963" y="4347521"/>
            <a:ext cx="2880000" cy="2160000"/>
          </a:xfrm>
          <a:noFill/>
        </p:spPr>
      </p:pic>
      <p:pic>
        <p:nvPicPr>
          <p:cNvPr id="14" name="Picture 4"/>
          <p:cNvPicPr>
            <a:picLocks noChangeAspect="1" noChangeArrowheads="1"/>
          </p:cNvPicPr>
          <p:nvPr/>
        </p:nvPicPr>
        <p:blipFill>
          <a:blip r:embed="rId4" cstate="print"/>
          <a:srcRect/>
          <a:stretch>
            <a:fillRect/>
          </a:stretch>
        </p:blipFill>
        <p:spPr bwMode="auto">
          <a:xfrm>
            <a:off x="202453" y="4347521"/>
            <a:ext cx="2418510" cy="2160000"/>
          </a:xfrm>
          <a:prstGeom prst="rect">
            <a:avLst/>
          </a:prstGeom>
          <a:noFill/>
          <a:ln w="9525">
            <a:noFill/>
            <a:miter lim="800000"/>
            <a:headEnd/>
            <a:tailEnd/>
          </a:ln>
        </p:spPr>
      </p:pic>
      <p:pic>
        <p:nvPicPr>
          <p:cNvPr id="15" name="Picture 5"/>
          <p:cNvPicPr>
            <a:picLocks noChangeAspect="1" noChangeArrowheads="1"/>
          </p:cNvPicPr>
          <p:nvPr/>
        </p:nvPicPr>
        <p:blipFill>
          <a:blip r:embed="rId5" cstate="print"/>
          <a:srcRect/>
          <a:stretch>
            <a:fillRect/>
          </a:stretch>
        </p:blipFill>
        <p:spPr bwMode="auto">
          <a:xfrm>
            <a:off x="5500963" y="4347521"/>
            <a:ext cx="2629885" cy="2160000"/>
          </a:xfrm>
          <a:prstGeom prst="rect">
            <a:avLst/>
          </a:prstGeom>
          <a:noFill/>
          <a:ln w="9525">
            <a:noFill/>
            <a:miter lim="800000"/>
            <a:headEnd/>
            <a:tailEnd/>
          </a:ln>
        </p:spPr>
      </p:pic>
      <p:sp>
        <p:nvSpPr>
          <p:cNvPr id="13" name="Metin kutusu 12"/>
          <p:cNvSpPr txBox="1"/>
          <p:nvPr/>
        </p:nvSpPr>
        <p:spPr>
          <a:xfrm>
            <a:off x="1323773" y="933702"/>
            <a:ext cx="9544455" cy="584775"/>
          </a:xfrm>
          <a:prstGeom prst="rect">
            <a:avLst/>
          </a:prstGeom>
          <a:noFill/>
        </p:spPr>
        <p:txBody>
          <a:bodyPr wrap="square" rtlCol="0">
            <a:spAutoFit/>
          </a:bodyPr>
          <a:lstStyle/>
          <a:p>
            <a:r>
              <a:rPr lang="tr-TR" sz="3200" b="1" dirty="0" smtClean="0">
                <a:solidFill>
                  <a:srgbClr val="2D7A8F"/>
                </a:solidFill>
                <a:latin typeface="Trebuchet MS" panose="020B0603020202020204" pitchFamily="34" charset="0"/>
                <a:cs typeface="Arial Hebrew Scholar"/>
              </a:rPr>
              <a:t> HSGM  Ulusal </a:t>
            </a:r>
            <a:r>
              <a:rPr lang="tr-TR" sz="3200" b="1" dirty="0" err="1">
                <a:solidFill>
                  <a:srgbClr val="2D7A8F"/>
                </a:solidFill>
                <a:latin typeface="Trebuchet MS" panose="020B0603020202020204" pitchFamily="34" charset="0"/>
                <a:cs typeface="Arial Hebrew Scholar"/>
              </a:rPr>
              <a:t>Biyoterör</a:t>
            </a:r>
            <a:r>
              <a:rPr lang="tr-TR" sz="3200" b="1" dirty="0">
                <a:solidFill>
                  <a:srgbClr val="2D7A8F"/>
                </a:solidFill>
                <a:latin typeface="Trebuchet MS" panose="020B0603020202020204" pitchFamily="34" charset="0"/>
                <a:cs typeface="Arial Hebrew Scholar"/>
              </a:rPr>
              <a:t> Tanı Laboratuvarı</a:t>
            </a:r>
            <a:r>
              <a:rPr lang="tr-TR" sz="3200" dirty="0" smtClean="0">
                <a:latin typeface="Trebuchet MS" panose="020B0603020202020204" pitchFamily="34" charset="0"/>
              </a:rPr>
              <a:t> </a:t>
            </a:r>
            <a:endParaRPr lang="tr-TR" sz="3200" dirty="0">
              <a:latin typeface="Trebuchet MS" panose="020B0603020202020204" pitchFamily="34" charset="0"/>
            </a:endParaRPr>
          </a:p>
        </p:txBody>
      </p:sp>
      <p:grpSp>
        <p:nvGrpSpPr>
          <p:cNvPr id="16" name="Grup 15"/>
          <p:cNvGrpSpPr/>
          <p:nvPr/>
        </p:nvGrpSpPr>
        <p:grpSpPr>
          <a:xfrm>
            <a:off x="1704000" y="1428542"/>
            <a:ext cx="8784000" cy="720000"/>
            <a:chOff x="1625599" y="1872205"/>
            <a:chExt cx="9046981" cy="900113"/>
          </a:xfrm>
        </p:grpSpPr>
        <p:cxnSp>
          <p:nvCxnSpPr>
            <p:cNvPr id="17" name="Dirsek Bağlayıcısı 16"/>
            <p:cNvCxnSpPr/>
            <p:nvPr/>
          </p:nvCxnSpPr>
          <p:spPr>
            <a:xfrm rot="16200000" flipH="1">
              <a:off x="7967216" y="66953"/>
              <a:ext cx="900112" cy="4510617"/>
            </a:xfrm>
            <a:prstGeom prst="bentConnector3">
              <a:avLst>
                <a:gd name="adj1" fmla="val 50000"/>
              </a:avLst>
            </a:prstGeom>
            <a:ln w="6032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Dirsek Bağlayıcısı 17"/>
            <p:cNvCxnSpPr/>
            <p:nvPr/>
          </p:nvCxnSpPr>
          <p:spPr>
            <a:xfrm rot="5400000">
              <a:off x="3431909" y="65895"/>
              <a:ext cx="900113" cy="4512733"/>
            </a:xfrm>
            <a:prstGeom prst="bentConnector3">
              <a:avLst>
                <a:gd name="adj1" fmla="val 50000"/>
              </a:avLst>
            </a:prstGeom>
            <a:ln w="60325">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grpSp>
      <p:pic>
        <p:nvPicPr>
          <p:cNvPr id="6" name="Resim 5"/>
          <p:cNvPicPr>
            <a:picLocks noChangeAspect="1"/>
          </p:cNvPicPr>
          <p:nvPr/>
        </p:nvPicPr>
        <p:blipFill>
          <a:blip r:embed="rId6"/>
          <a:stretch>
            <a:fillRect/>
          </a:stretch>
        </p:blipFill>
        <p:spPr>
          <a:xfrm>
            <a:off x="8276616" y="3624005"/>
            <a:ext cx="3814866" cy="2880000"/>
          </a:xfrm>
          <a:prstGeom prst="rect">
            <a:avLst/>
          </a:prstGeom>
        </p:spPr>
      </p:pic>
      <p:sp>
        <p:nvSpPr>
          <p:cNvPr id="19" name="Rectangle 8"/>
          <p:cNvSpPr txBox="1">
            <a:spLocks noChangeArrowheads="1"/>
          </p:cNvSpPr>
          <p:nvPr/>
        </p:nvSpPr>
        <p:spPr>
          <a:xfrm>
            <a:off x="7416800" y="2143479"/>
            <a:ext cx="4674682" cy="902970"/>
          </a:xfrm>
          <a:prstGeom prst="rect">
            <a:avLst/>
          </a:prstGeom>
        </p:spPr>
        <p:txBody>
          <a:bodyPr/>
          <a:lstStyle>
            <a:lvl1pPr algn="ctr" rtl="0" eaLnBrk="0" fontAlgn="base" hangingPunct="0">
              <a:spcBef>
                <a:spcPct val="0"/>
              </a:spcBef>
              <a:spcAft>
                <a:spcPct val="0"/>
              </a:spcAft>
              <a:defRPr sz="4400">
                <a:solidFill>
                  <a:schemeClr val="tx2"/>
                </a:solidFill>
                <a:latin typeface="Arial" charset="0"/>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a:lstStyle>
          <a:p>
            <a:pPr eaLnBrk="1" hangingPunct="1"/>
            <a:r>
              <a:rPr lang="tr-TR" sz="1800" b="1" kern="0" dirty="0" smtClean="0">
                <a:solidFill>
                  <a:schemeClr val="accent5">
                    <a:lumMod val="50000"/>
                  </a:schemeClr>
                </a:solidFill>
                <a:latin typeface="Trebuchet MS" pitchFamily="34" charset="0"/>
              </a:rPr>
              <a:t>Mobil-</a:t>
            </a:r>
            <a:r>
              <a:rPr lang="tr-TR" sz="1800" b="1" kern="0" dirty="0">
                <a:solidFill>
                  <a:schemeClr val="accent5">
                    <a:lumMod val="50000"/>
                  </a:schemeClr>
                </a:solidFill>
                <a:latin typeface="Trebuchet MS" pitchFamily="34" charset="0"/>
              </a:rPr>
              <a:t>Salgın İnceleme </a:t>
            </a:r>
            <a:r>
              <a:rPr lang="tr-TR" sz="1800" b="1" kern="0" dirty="0" smtClean="0">
                <a:solidFill>
                  <a:schemeClr val="accent5">
                    <a:lumMod val="50000"/>
                  </a:schemeClr>
                </a:solidFill>
                <a:latin typeface="Trebuchet MS" pitchFamily="34" charset="0"/>
              </a:rPr>
              <a:t>Laboratuvarı</a:t>
            </a:r>
          </a:p>
          <a:p>
            <a:pPr marL="285750" indent="-285750" algn="l" eaLnBrk="1" hangingPunct="1">
              <a:buClr>
                <a:srgbClr val="993300"/>
              </a:buClr>
              <a:buFont typeface="Wingdings" panose="05000000000000000000" pitchFamily="2" charset="2"/>
              <a:buChar char="§"/>
            </a:pPr>
            <a:r>
              <a:rPr lang="tr-TR" sz="1800" dirty="0" smtClean="0">
                <a:solidFill>
                  <a:schemeClr val="tx1"/>
                </a:solidFill>
                <a:latin typeface="Trebuchet MS" pitchFamily="34" charset="0"/>
                <a:ea typeface="Arial" charset="-94"/>
                <a:cs typeface="Arial" charset="-94"/>
              </a:rPr>
              <a:t>İki </a:t>
            </a:r>
            <a:r>
              <a:rPr lang="tr-TR" sz="1800" dirty="0" err="1" smtClean="0">
                <a:solidFill>
                  <a:schemeClr val="tx1"/>
                </a:solidFill>
                <a:latin typeface="Trebuchet MS" pitchFamily="34" charset="0"/>
                <a:ea typeface="Arial" charset="-94"/>
                <a:cs typeface="Arial" charset="-94"/>
              </a:rPr>
              <a:t>Lab</a:t>
            </a:r>
            <a:r>
              <a:rPr lang="tr-TR" sz="1800" dirty="0" smtClean="0">
                <a:solidFill>
                  <a:schemeClr val="tx1"/>
                </a:solidFill>
                <a:latin typeface="Trebuchet MS" pitchFamily="34" charset="0"/>
                <a:ea typeface="Arial" charset="-94"/>
                <a:cs typeface="Arial" charset="-94"/>
              </a:rPr>
              <a:t>. ve bir yaşam alanı</a:t>
            </a:r>
          </a:p>
          <a:p>
            <a:pPr marL="285750" indent="-285750" algn="l" eaLnBrk="1" hangingPunct="1">
              <a:buClr>
                <a:srgbClr val="993300"/>
              </a:buClr>
              <a:buFont typeface="Wingdings" panose="05000000000000000000" pitchFamily="2" charset="2"/>
              <a:buChar char="§"/>
            </a:pPr>
            <a:r>
              <a:rPr lang="tr-TR" sz="1800" dirty="0" smtClean="0">
                <a:solidFill>
                  <a:schemeClr val="tx1"/>
                </a:solidFill>
                <a:latin typeface="Trebuchet MS" pitchFamily="34" charset="0"/>
                <a:ea typeface="Arial" charset="-94"/>
                <a:cs typeface="Arial" charset="-94"/>
              </a:rPr>
              <a:t>Negatif Basınç (+)  </a:t>
            </a:r>
            <a:endParaRPr lang="tr-TR" sz="1800" dirty="0">
              <a:solidFill>
                <a:schemeClr val="tx1"/>
              </a:solidFill>
              <a:latin typeface="Trebuchet MS" pitchFamily="34" charset="0"/>
              <a:ea typeface="Arial" charset="-94"/>
              <a:cs typeface="Arial" charset="-94"/>
            </a:endParaRPr>
          </a:p>
          <a:p>
            <a:pPr eaLnBrk="1" hangingPunct="1"/>
            <a:endParaRPr lang="tr-TR" sz="1800" b="1" kern="0" dirty="0" smtClean="0">
              <a:solidFill>
                <a:schemeClr val="accent5">
                  <a:lumMod val="50000"/>
                </a:schemeClr>
              </a:solidFill>
              <a:latin typeface="Trebuchet MS" pitchFamily="34" charset="0"/>
            </a:endParaRPr>
          </a:p>
        </p:txBody>
      </p:sp>
      <p:pic>
        <p:nvPicPr>
          <p:cNvPr id="20"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t="6331" b="6343"/>
          <a:stretch/>
        </p:blipFill>
        <p:spPr bwMode="auto">
          <a:xfrm>
            <a:off x="11020737" y="25400"/>
            <a:ext cx="1124650" cy="21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2986516"/>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8" name="click.wav"/>
          </p:stSnd>
        </p:sndAc>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ltbilgi Yer Tutucusu 4"/>
          <p:cNvSpPr>
            <a:spLocks noGrp="1"/>
          </p:cNvSpPr>
          <p:nvPr>
            <p:ph type="ftr" sz="quarter" idx="11"/>
          </p:nvPr>
        </p:nvSpPr>
        <p:spPr>
          <a:xfrm>
            <a:off x="3336966" y="6369050"/>
            <a:ext cx="4222563" cy="365125"/>
          </a:xfrm>
        </p:spPr>
        <p:txBody>
          <a:bodyPr/>
          <a:lstStyle/>
          <a:p>
            <a:r>
              <a:rPr lang="en-US" b="1" smtClean="0">
                <a:latin typeface="Trebuchet MS" pitchFamily="34" charset="0"/>
              </a:rPr>
              <a:t>Uluslararası KBRN Kongresi, 5-7 Aralık 2017, Ankara</a:t>
            </a:r>
            <a:endParaRPr lang="en-US" b="1" dirty="0">
              <a:latin typeface="Trebuchet MS" pitchFamily="34" charset="0"/>
            </a:endParaRPr>
          </a:p>
        </p:txBody>
      </p:sp>
      <p:sp>
        <p:nvSpPr>
          <p:cNvPr id="13318" name="Rectangle 6"/>
          <p:cNvSpPr>
            <a:spLocks noChangeArrowheads="1"/>
          </p:cNvSpPr>
          <p:nvPr/>
        </p:nvSpPr>
        <p:spPr bwMode="auto">
          <a:xfrm>
            <a:off x="141637" y="1770412"/>
            <a:ext cx="7387319" cy="416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buClr>
                <a:schemeClr val="tx2">
                  <a:lumMod val="75000"/>
                </a:schemeClr>
              </a:buClr>
              <a:buSzPct val="116000"/>
              <a:buFont typeface="Wingdings" pitchFamily="2" charset="2"/>
              <a:buChar char="§"/>
            </a:pPr>
            <a:r>
              <a:rPr lang="tr-TR" sz="2400" b="1" dirty="0" smtClean="0">
                <a:latin typeface="Trebuchet MS" pitchFamily="34" charset="0"/>
              </a:rPr>
              <a:t>Hızlı &lt;15 dakika</a:t>
            </a:r>
            <a:endParaRPr lang="en-US" sz="2400" b="1" dirty="0">
              <a:latin typeface="Trebuchet MS" pitchFamily="34" charset="0"/>
            </a:endParaRPr>
          </a:p>
          <a:p>
            <a:pPr marL="342900" indent="-342900">
              <a:buClr>
                <a:schemeClr val="tx2">
                  <a:lumMod val="75000"/>
                </a:schemeClr>
              </a:buClr>
              <a:buSzPct val="116000"/>
              <a:buFont typeface="Wingdings" pitchFamily="2" charset="2"/>
              <a:buChar char="§"/>
            </a:pPr>
            <a:r>
              <a:rPr lang="tr-TR" sz="2400" b="1" dirty="0" smtClean="0">
                <a:latin typeface="Trebuchet MS" pitchFamily="34" charset="0"/>
              </a:rPr>
              <a:t>Minimal eğitim</a:t>
            </a:r>
            <a:endParaRPr lang="en-US" sz="2400" b="1" dirty="0">
              <a:latin typeface="Trebuchet MS" pitchFamily="34" charset="0"/>
            </a:endParaRPr>
          </a:p>
          <a:p>
            <a:pPr marL="342900" indent="-342900">
              <a:buClr>
                <a:schemeClr val="tx2">
                  <a:lumMod val="75000"/>
                </a:schemeClr>
              </a:buClr>
              <a:buSzPct val="116000"/>
              <a:buFont typeface="Wingdings" pitchFamily="2" charset="2"/>
              <a:buChar char="§"/>
            </a:pPr>
            <a:r>
              <a:rPr lang="tr-TR" sz="2400" b="1" dirty="0" smtClean="0">
                <a:latin typeface="Trebuchet MS" pitchFamily="34" charset="0"/>
              </a:rPr>
              <a:t>Basit, kolay, portatif sistem, </a:t>
            </a:r>
          </a:p>
          <a:p>
            <a:pPr marL="342900" indent="-342900">
              <a:buClr>
                <a:schemeClr val="tx2">
                  <a:lumMod val="75000"/>
                </a:schemeClr>
              </a:buClr>
              <a:buSzPct val="116000"/>
              <a:buFont typeface="Wingdings" pitchFamily="2" charset="2"/>
              <a:buChar char="§"/>
            </a:pPr>
            <a:r>
              <a:rPr lang="tr-TR" sz="2400" b="1" dirty="0" smtClean="0">
                <a:latin typeface="Trebuchet MS" pitchFamily="34" charset="0"/>
              </a:rPr>
              <a:t>Gözle değerlendirme veya okuyucu sistemler</a:t>
            </a:r>
          </a:p>
          <a:p>
            <a:pPr marL="342900" indent="-342900">
              <a:buClr>
                <a:schemeClr val="tx2">
                  <a:lumMod val="75000"/>
                </a:schemeClr>
              </a:buClr>
              <a:buSzPct val="116000"/>
              <a:buFont typeface="Wingdings" pitchFamily="2" charset="2"/>
              <a:buChar char="§"/>
            </a:pPr>
            <a:r>
              <a:rPr lang="tr-TR" sz="2400" b="1" dirty="0" smtClean="0">
                <a:latin typeface="Trebuchet MS" pitchFamily="34" charset="0"/>
              </a:rPr>
              <a:t>Çevresel  (hava ve diğer çevresel örnekler) ve klinik numunede (</a:t>
            </a:r>
            <a:r>
              <a:rPr lang="tr-TR" sz="2400" b="1" dirty="0">
                <a:latin typeface="Trebuchet MS" pitchFamily="34" charset="0"/>
              </a:rPr>
              <a:t>s</a:t>
            </a:r>
            <a:r>
              <a:rPr lang="tr-TR" sz="2400" b="1" dirty="0" smtClean="0">
                <a:latin typeface="Trebuchet MS" pitchFamily="34" charset="0"/>
              </a:rPr>
              <a:t>erum, idrar ve tükürük </a:t>
            </a:r>
            <a:r>
              <a:rPr lang="tr-TR" sz="2400" b="1" dirty="0" err="1" smtClean="0">
                <a:latin typeface="Trebuchet MS" pitchFamily="34" charset="0"/>
              </a:rPr>
              <a:t>v.b</a:t>
            </a:r>
            <a:r>
              <a:rPr lang="tr-TR" sz="2400" b="1" dirty="0" smtClean="0">
                <a:latin typeface="Trebuchet MS" pitchFamily="34" charset="0"/>
              </a:rPr>
              <a:t>.) çalışabilme</a:t>
            </a:r>
          </a:p>
          <a:p>
            <a:pPr marL="342900" indent="-342900">
              <a:buClr>
                <a:schemeClr val="tx2">
                  <a:lumMod val="75000"/>
                </a:schemeClr>
              </a:buClr>
              <a:buSzPct val="116000"/>
              <a:buFont typeface="Wingdings" pitchFamily="2" charset="2"/>
              <a:buChar char="§"/>
            </a:pPr>
            <a:r>
              <a:rPr lang="tr-TR" sz="2400" b="1" dirty="0" smtClean="0">
                <a:latin typeface="Trebuchet MS" pitchFamily="34" charset="0"/>
              </a:rPr>
              <a:t>Toksin saptanması için uygun/mükemmel (</a:t>
            </a:r>
            <a:r>
              <a:rPr lang="en-US" sz="2400" b="1" dirty="0" smtClean="0">
                <a:latin typeface="Trebuchet MS" pitchFamily="34" charset="0"/>
              </a:rPr>
              <a:t>sub-</a:t>
            </a:r>
            <a:r>
              <a:rPr lang="en-US" sz="2400" b="1" dirty="0" err="1" smtClean="0">
                <a:latin typeface="Trebuchet MS" pitchFamily="34" charset="0"/>
              </a:rPr>
              <a:t>letal</a:t>
            </a:r>
            <a:r>
              <a:rPr lang="en-US" sz="2400" b="1" dirty="0" smtClean="0">
                <a:latin typeface="Trebuchet MS" pitchFamily="34" charset="0"/>
              </a:rPr>
              <a:t> do</a:t>
            </a:r>
            <a:r>
              <a:rPr lang="tr-TR" sz="2400" b="1" dirty="0" err="1" smtClean="0">
                <a:latin typeface="Trebuchet MS" pitchFamily="34" charset="0"/>
              </a:rPr>
              <a:t>zu</a:t>
            </a:r>
            <a:r>
              <a:rPr lang="tr-TR" sz="2400" b="1" dirty="0" smtClean="0">
                <a:latin typeface="Trebuchet MS" pitchFamily="34" charset="0"/>
              </a:rPr>
              <a:t> saptayabilme)</a:t>
            </a:r>
            <a:endParaRPr lang="en-US" sz="2400" b="1" dirty="0">
              <a:latin typeface="Trebuchet MS" pitchFamily="34" charset="0"/>
            </a:endParaRPr>
          </a:p>
          <a:p>
            <a:pPr marL="342900" indent="-342900">
              <a:buClr>
                <a:schemeClr val="tx2">
                  <a:lumMod val="75000"/>
                </a:schemeClr>
              </a:buClr>
              <a:buSzPct val="116000"/>
              <a:buFont typeface="Wingdings" pitchFamily="2" charset="2"/>
              <a:buChar char="§"/>
            </a:pPr>
            <a:r>
              <a:rPr lang="tr-TR" sz="2400" b="1" dirty="0" smtClean="0">
                <a:latin typeface="Trebuchet MS" pitchFamily="34" charset="0"/>
              </a:rPr>
              <a:t>Piyasada </a:t>
            </a:r>
            <a:r>
              <a:rPr lang="en-US" sz="2400" b="1" dirty="0" smtClean="0">
                <a:latin typeface="Trebuchet MS" pitchFamily="34" charset="0"/>
              </a:rPr>
              <a:t>20 B</a:t>
            </a:r>
            <a:r>
              <a:rPr lang="tr-TR" sz="2400" b="1" dirty="0" smtClean="0">
                <a:latin typeface="Trebuchet MS" pitchFamily="34" charset="0"/>
              </a:rPr>
              <a:t>HM/</a:t>
            </a:r>
            <a:r>
              <a:rPr lang="en-US" sz="2400" b="1" dirty="0" smtClean="0">
                <a:latin typeface="Trebuchet MS" pitchFamily="34" charset="0"/>
              </a:rPr>
              <a:t>ID a</a:t>
            </a:r>
            <a:r>
              <a:rPr lang="tr-TR" sz="2400" b="1" dirty="0" err="1" smtClean="0">
                <a:latin typeface="Trebuchet MS" pitchFamily="34" charset="0"/>
              </a:rPr>
              <a:t>janı</a:t>
            </a:r>
            <a:r>
              <a:rPr lang="tr-TR" sz="2400" b="1" dirty="0" smtClean="0">
                <a:latin typeface="Trebuchet MS" pitchFamily="34" charset="0"/>
              </a:rPr>
              <a:t> için ticari kit varlığı</a:t>
            </a:r>
            <a:endParaRPr lang="en-US" sz="2400" b="1" dirty="0">
              <a:latin typeface="Trebuchet MS" pitchFamily="34" charset="0"/>
            </a:endParaRPr>
          </a:p>
        </p:txBody>
      </p:sp>
      <p:sp>
        <p:nvSpPr>
          <p:cNvPr id="13323" name="Rectangle 11"/>
          <p:cNvSpPr>
            <a:spLocks noChangeArrowheads="1"/>
          </p:cNvSpPr>
          <p:nvPr/>
        </p:nvSpPr>
        <p:spPr bwMode="auto">
          <a:xfrm>
            <a:off x="2874434" y="609600"/>
            <a:ext cx="9012767"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tr-TR" sz="4000" b="1">
              <a:solidFill>
                <a:schemeClr val="bg1"/>
              </a:solidFill>
              <a:latin typeface="Trebuchet MS" pitchFamily="34" charset="0"/>
            </a:endParaRPr>
          </a:p>
        </p:txBody>
      </p:sp>
      <p:sp>
        <p:nvSpPr>
          <p:cNvPr id="13326" name="Rectangle 14"/>
          <p:cNvSpPr>
            <a:spLocks noGrp="1" noChangeArrowheads="1"/>
          </p:cNvSpPr>
          <p:nvPr>
            <p:ph type="title"/>
          </p:nvPr>
        </p:nvSpPr>
        <p:spPr>
          <a:xfrm>
            <a:off x="120131" y="992843"/>
            <a:ext cx="7439398" cy="782782"/>
          </a:xfrm>
          <a:noFill/>
          <a:ln/>
        </p:spPr>
        <p:txBody>
          <a:bodyPr/>
          <a:lstStyle/>
          <a:p>
            <a:r>
              <a:rPr lang="en-US" sz="3600" b="1" dirty="0">
                <a:solidFill>
                  <a:srgbClr val="996600"/>
                </a:solidFill>
                <a:latin typeface="Trebuchet MS" pitchFamily="34" charset="0"/>
              </a:rPr>
              <a:t>Hand Held Assay (HHA</a:t>
            </a:r>
            <a:r>
              <a:rPr lang="en-US" sz="3600" b="1" dirty="0" smtClean="0">
                <a:solidFill>
                  <a:srgbClr val="996600"/>
                </a:solidFill>
                <a:latin typeface="Trebuchet MS" pitchFamily="34" charset="0"/>
              </a:rPr>
              <a:t>)</a:t>
            </a:r>
            <a:r>
              <a:rPr lang="tr-TR" sz="3600" b="1" dirty="0" smtClean="0">
                <a:solidFill>
                  <a:srgbClr val="996600"/>
                </a:solidFill>
                <a:latin typeface="Trebuchet MS" pitchFamily="34" charset="0"/>
              </a:rPr>
              <a:t>-LFA-LFD</a:t>
            </a:r>
            <a:endParaRPr lang="en-US" sz="3600" b="1" dirty="0">
              <a:solidFill>
                <a:srgbClr val="996600"/>
              </a:solidFill>
              <a:latin typeface="Trebuchet MS" pitchFamily="34" charset="0"/>
            </a:endParaRPr>
          </a:p>
        </p:txBody>
      </p:sp>
      <p:sp>
        <p:nvSpPr>
          <p:cNvPr id="10" name="Metin kutusu 9"/>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latin typeface="Trebuchet MS" pitchFamily="34" charset="0"/>
              </a:rPr>
              <a:t>Halk Sağlığı Genel Müdürlüğü</a:t>
            </a:r>
          </a:p>
        </p:txBody>
      </p:sp>
      <p:pic>
        <p:nvPicPr>
          <p:cNvPr id="25603"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315" t="2797" r="2315" b="6301"/>
          <a:stretch/>
        </p:blipFill>
        <p:spPr bwMode="auto">
          <a:xfrm>
            <a:off x="7873338" y="748136"/>
            <a:ext cx="4251366" cy="6008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8467987"/>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5" name="click.wav"/>
          </p:stSnd>
        </p:sndAc>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body" sz="half" idx="1"/>
          </p:nvPr>
        </p:nvSpPr>
        <p:spPr>
          <a:xfrm>
            <a:off x="241299" y="1513419"/>
            <a:ext cx="8377768" cy="2223029"/>
          </a:xfrm>
          <a:noFill/>
          <a:ln/>
        </p:spPr>
        <p:txBody>
          <a:bodyPr lIns="91440" tIns="45720" rIns="91440" bIns="45720"/>
          <a:lstStyle/>
          <a:p>
            <a:pPr marL="0" indent="0" algn="ctr">
              <a:buFontTx/>
              <a:buNone/>
            </a:pPr>
            <a:r>
              <a:rPr lang="tr-TR" sz="2800" b="1" dirty="0">
                <a:solidFill>
                  <a:srgbClr val="996600"/>
                </a:solidFill>
                <a:latin typeface="Trebuchet MS" charset="-94"/>
                <a:ea typeface="Trebuchet MS" charset="-94"/>
                <a:cs typeface="Trebuchet MS" charset="-94"/>
              </a:rPr>
              <a:t>Çok karmaşık Laboratuvar tanı sistemleri</a:t>
            </a:r>
          </a:p>
          <a:p>
            <a:pPr lvl="1">
              <a:spcBef>
                <a:spcPts val="0"/>
              </a:spcBef>
            </a:pPr>
            <a:r>
              <a:rPr lang="en-US" sz="2400" dirty="0">
                <a:latin typeface="Trebuchet MS" charset="-94"/>
                <a:ea typeface="Trebuchet MS" charset="-94"/>
                <a:cs typeface="Trebuchet MS" charset="-94"/>
              </a:rPr>
              <a:t>Magnetic field HHA</a:t>
            </a:r>
          </a:p>
          <a:p>
            <a:pPr lvl="1">
              <a:spcBef>
                <a:spcPts val="0"/>
              </a:spcBef>
            </a:pPr>
            <a:r>
              <a:rPr lang="en-US" sz="2400" dirty="0">
                <a:latin typeface="Trebuchet MS" charset="-94"/>
                <a:ea typeface="Trebuchet MS" charset="-94"/>
                <a:cs typeface="Trebuchet MS" charset="-94"/>
              </a:rPr>
              <a:t> ELISA </a:t>
            </a:r>
          </a:p>
          <a:p>
            <a:pPr lvl="1">
              <a:spcBef>
                <a:spcPts val="0"/>
              </a:spcBef>
            </a:pPr>
            <a:r>
              <a:rPr lang="en-US" sz="2400" dirty="0">
                <a:latin typeface="Trebuchet MS" charset="-94"/>
                <a:ea typeface="Trebuchet MS" charset="-94"/>
                <a:cs typeface="Trebuchet MS" charset="-94"/>
              </a:rPr>
              <a:t> ECL – </a:t>
            </a:r>
            <a:r>
              <a:rPr lang="en-US" sz="2400" dirty="0" smtClean="0">
                <a:latin typeface="Trebuchet MS" charset="-94"/>
                <a:ea typeface="Trebuchet MS" charset="-94"/>
                <a:cs typeface="Trebuchet MS" charset="-94"/>
              </a:rPr>
              <a:t>ORIGEN, USAMRIID </a:t>
            </a:r>
            <a:endParaRPr lang="en-US" sz="2400" dirty="0">
              <a:latin typeface="Trebuchet MS" charset="-94"/>
              <a:ea typeface="Trebuchet MS" charset="-94"/>
              <a:cs typeface="Trebuchet MS" charset="-94"/>
            </a:endParaRPr>
          </a:p>
          <a:p>
            <a:pPr lvl="1">
              <a:spcBef>
                <a:spcPts val="0"/>
              </a:spcBef>
            </a:pPr>
            <a:r>
              <a:rPr lang="en-US" sz="2400" dirty="0">
                <a:latin typeface="Trebuchet MS" charset="-94"/>
                <a:ea typeface="Trebuchet MS" charset="-94"/>
                <a:cs typeface="Trebuchet MS" charset="-94"/>
              </a:rPr>
              <a:t> TRF – Victor</a:t>
            </a:r>
          </a:p>
          <a:p>
            <a:pPr lvl="1">
              <a:spcBef>
                <a:spcPts val="0"/>
              </a:spcBef>
            </a:pPr>
            <a:r>
              <a:rPr lang="en-US" sz="2400" dirty="0">
                <a:latin typeface="Trebuchet MS" charset="-94"/>
                <a:ea typeface="Trebuchet MS" charset="-94"/>
                <a:cs typeface="Trebuchet MS" charset="-94"/>
              </a:rPr>
              <a:t> </a:t>
            </a:r>
            <a:r>
              <a:rPr lang="en-US" sz="2400" dirty="0" err="1">
                <a:latin typeface="Trebuchet MS" charset="-94"/>
                <a:ea typeface="Trebuchet MS" charset="-94"/>
                <a:cs typeface="Trebuchet MS" charset="-94"/>
              </a:rPr>
              <a:t>Luminex</a:t>
            </a:r>
            <a:r>
              <a:rPr lang="en-US" sz="2400" dirty="0">
                <a:latin typeface="Trebuchet MS" charset="-94"/>
                <a:ea typeface="Trebuchet MS" charset="-94"/>
                <a:cs typeface="Trebuchet MS" charset="-94"/>
              </a:rPr>
              <a:t> </a:t>
            </a:r>
            <a:r>
              <a:rPr lang="en-US" sz="2400" dirty="0" smtClean="0">
                <a:latin typeface="Trebuchet MS" charset="-94"/>
                <a:ea typeface="Trebuchet MS" charset="-94"/>
                <a:cs typeface="Trebuchet MS" charset="-94"/>
              </a:rPr>
              <a:t>FC</a:t>
            </a:r>
          </a:p>
          <a:p>
            <a:pPr lvl="1"/>
            <a:endParaRPr lang="en-US" sz="2400" b="1" dirty="0">
              <a:solidFill>
                <a:srgbClr val="99FF33"/>
              </a:solidFill>
              <a:latin typeface="Trebuchet MS" charset="-94"/>
              <a:ea typeface="Trebuchet MS" charset="-94"/>
              <a:cs typeface="Trebuchet MS" charset="-94"/>
            </a:endParaRPr>
          </a:p>
        </p:txBody>
      </p:sp>
      <p:pic>
        <p:nvPicPr>
          <p:cNvPr id="79875" name="Picture 3"/>
          <p:cNvPicPr>
            <a:picLocks noGrp="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8739717" y="1752601"/>
            <a:ext cx="3113616" cy="1141413"/>
          </a:xfrm>
          <a:ln/>
        </p:spPr>
      </p:pic>
      <p:pic>
        <p:nvPicPr>
          <p:cNvPr id="79876" name="Picture 4" descr="victor2a"/>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8739717" y="3048001"/>
            <a:ext cx="3113616" cy="1546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9877" name="Picture 5" descr="luminex10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39717" y="4724401"/>
            <a:ext cx="3113616" cy="1558925"/>
          </a:xfrm>
          <a:prstGeom prst="rect">
            <a:avLst/>
          </a:prstGeom>
          <a:noFill/>
          <a:extLst>
            <a:ext uri="{909E8E84-426E-40DD-AFC4-6F175D3DCCD1}">
              <a14:hiddenFill xmlns:a14="http://schemas.microsoft.com/office/drawing/2010/main">
                <a:solidFill>
                  <a:srgbClr val="FFFFFF"/>
                </a:solidFill>
              </a14:hiddenFill>
            </a:ext>
          </a:extLst>
        </p:spPr>
      </p:pic>
      <p:sp>
        <p:nvSpPr>
          <p:cNvPr id="79879" name="Text Box 7"/>
          <p:cNvSpPr txBox="1">
            <a:spLocks noChangeArrowheads="1"/>
          </p:cNvSpPr>
          <p:nvPr/>
        </p:nvSpPr>
        <p:spPr bwMode="auto">
          <a:xfrm>
            <a:off x="912284" y="4797426"/>
            <a:ext cx="4826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itchFamily="34" charset="0"/>
              </a:defRPr>
            </a:lvl1pPr>
            <a:lvl2pPr marL="685800" indent="-228600">
              <a:defRPr>
                <a:solidFill>
                  <a:schemeClr val="tx1"/>
                </a:solidFill>
                <a:latin typeface="Arial" pitchFamily="34" charset="0"/>
              </a:defRPr>
            </a:lvl2pPr>
            <a:lvl3pPr>
              <a:defRPr>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fontAlgn="base">
              <a:spcBef>
                <a:spcPct val="0"/>
              </a:spcBef>
              <a:spcAft>
                <a:spcPct val="0"/>
              </a:spcAft>
              <a:defRPr>
                <a:solidFill>
                  <a:schemeClr val="tx1"/>
                </a:solidFill>
                <a:latin typeface="Arial" pitchFamily="34" charset="0"/>
              </a:defRPr>
            </a:lvl6pPr>
            <a:lvl7pPr fontAlgn="base">
              <a:spcBef>
                <a:spcPct val="0"/>
              </a:spcBef>
              <a:spcAft>
                <a:spcPct val="0"/>
              </a:spcAft>
              <a:defRPr>
                <a:solidFill>
                  <a:schemeClr val="tx1"/>
                </a:solidFill>
                <a:latin typeface="Arial" pitchFamily="34" charset="0"/>
              </a:defRPr>
            </a:lvl7pPr>
            <a:lvl8pPr fontAlgn="base">
              <a:spcBef>
                <a:spcPct val="0"/>
              </a:spcBef>
              <a:spcAft>
                <a:spcPct val="0"/>
              </a:spcAft>
              <a:defRPr>
                <a:solidFill>
                  <a:schemeClr val="tx1"/>
                </a:solidFill>
                <a:latin typeface="Arial" pitchFamily="34" charset="0"/>
              </a:defRPr>
            </a:lvl8pPr>
            <a:lvl9pPr fontAlgn="base">
              <a:spcBef>
                <a:spcPct val="0"/>
              </a:spcBef>
              <a:spcAft>
                <a:spcPct val="0"/>
              </a:spcAft>
              <a:defRPr>
                <a:solidFill>
                  <a:schemeClr val="tx1"/>
                </a:solidFill>
                <a:latin typeface="Arial" pitchFamily="34" charset="0"/>
              </a:defRPr>
            </a:lvl9pPr>
          </a:lstStyle>
          <a:p>
            <a:pPr lvl="1" eaLnBrk="1" hangingPunct="1">
              <a:spcBef>
                <a:spcPct val="20000"/>
              </a:spcBef>
            </a:pPr>
            <a:r>
              <a:rPr lang="en-US" sz="1800" b="1">
                <a:solidFill>
                  <a:schemeClr val="bg1"/>
                </a:solidFill>
                <a:latin typeface="Trebuchet MS" charset="-94"/>
                <a:ea typeface="Trebuchet MS" charset="-94"/>
                <a:cs typeface="Trebuchet MS" charset="-94"/>
              </a:rPr>
              <a:t> </a:t>
            </a:r>
            <a:endParaRPr lang="en-US">
              <a:latin typeface="Trebuchet MS" charset="-94"/>
              <a:ea typeface="Trebuchet MS" charset="-94"/>
              <a:cs typeface="Trebuchet MS" charset="-94"/>
            </a:endParaRPr>
          </a:p>
        </p:txBody>
      </p:sp>
      <p:sp>
        <p:nvSpPr>
          <p:cNvPr id="79880" name="Rectangle 8"/>
          <p:cNvSpPr>
            <a:spLocks noChangeArrowheads="1"/>
          </p:cNvSpPr>
          <p:nvPr/>
        </p:nvSpPr>
        <p:spPr bwMode="auto">
          <a:xfrm>
            <a:off x="558800" y="846668"/>
            <a:ext cx="10888133"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r>
              <a:rPr lang="tr-TR" sz="4000" b="1" dirty="0">
                <a:solidFill>
                  <a:schemeClr val="accent5">
                    <a:lumMod val="50000"/>
                  </a:schemeClr>
                </a:solidFill>
                <a:latin typeface="Trebuchet MS" charset="-94"/>
                <a:ea typeface="Trebuchet MS" charset="-94"/>
                <a:cs typeface="Trebuchet MS" charset="-94"/>
              </a:rPr>
              <a:t>İ</a:t>
            </a:r>
            <a:r>
              <a:rPr lang="en-US" sz="4000" b="1" dirty="0" err="1" smtClean="0">
                <a:solidFill>
                  <a:schemeClr val="accent5">
                    <a:lumMod val="50000"/>
                  </a:schemeClr>
                </a:solidFill>
                <a:latin typeface="Trebuchet MS" charset="-94"/>
                <a:ea typeface="Trebuchet MS" charset="-94"/>
                <a:cs typeface="Trebuchet MS" charset="-94"/>
              </a:rPr>
              <a:t>mmünolojik</a:t>
            </a:r>
            <a:r>
              <a:rPr lang="en-US" sz="4000" b="1" dirty="0" smtClean="0">
                <a:solidFill>
                  <a:schemeClr val="accent5">
                    <a:lumMod val="50000"/>
                  </a:schemeClr>
                </a:solidFill>
                <a:latin typeface="Trebuchet MS" charset="-94"/>
                <a:ea typeface="Trebuchet MS" charset="-94"/>
                <a:cs typeface="Trebuchet MS" charset="-94"/>
              </a:rPr>
              <a:t> </a:t>
            </a:r>
            <a:r>
              <a:rPr lang="en-US" sz="4000" b="1" dirty="0" err="1" smtClean="0">
                <a:solidFill>
                  <a:schemeClr val="accent5">
                    <a:lumMod val="50000"/>
                  </a:schemeClr>
                </a:solidFill>
                <a:latin typeface="Trebuchet MS" charset="-94"/>
                <a:ea typeface="Trebuchet MS" charset="-94"/>
                <a:cs typeface="Trebuchet MS" charset="-94"/>
              </a:rPr>
              <a:t>Tanı</a:t>
            </a:r>
            <a:r>
              <a:rPr lang="en-US" sz="4000" b="1" dirty="0" smtClean="0">
                <a:solidFill>
                  <a:schemeClr val="accent5">
                    <a:lumMod val="50000"/>
                  </a:schemeClr>
                </a:solidFill>
                <a:latin typeface="Trebuchet MS" charset="-94"/>
                <a:ea typeface="Trebuchet MS" charset="-94"/>
                <a:cs typeface="Trebuchet MS" charset="-94"/>
              </a:rPr>
              <a:t> </a:t>
            </a:r>
            <a:r>
              <a:rPr lang="en-US" sz="4000" b="1" dirty="0" err="1" smtClean="0">
                <a:solidFill>
                  <a:schemeClr val="accent5">
                    <a:lumMod val="50000"/>
                  </a:schemeClr>
                </a:solidFill>
                <a:latin typeface="Trebuchet MS" charset="-94"/>
                <a:ea typeface="Trebuchet MS" charset="-94"/>
                <a:cs typeface="Trebuchet MS" charset="-94"/>
              </a:rPr>
              <a:t>Yöntemleri</a:t>
            </a:r>
            <a:endParaRPr lang="en-US" sz="4000" b="1" dirty="0">
              <a:solidFill>
                <a:schemeClr val="accent5">
                  <a:lumMod val="50000"/>
                </a:schemeClr>
              </a:solidFill>
              <a:latin typeface="Trebuchet MS" charset="-94"/>
              <a:ea typeface="Trebuchet MS" charset="-94"/>
              <a:cs typeface="Trebuchet MS" charset="-94"/>
            </a:endParaRPr>
          </a:p>
        </p:txBody>
      </p:sp>
      <p:sp>
        <p:nvSpPr>
          <p:cNvPr id="9" name="Metin kutusu 8"/>
          <p:cNvSpPr txBox="1"/>
          <p:nvPr/>
        </p:nvSpPr>
        <p:spPr>
          <a:xfrm>
            <a:off x="1333500" y="488411"/>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latin typeface="Trebuchet MS" charset="-94"/>
                <a:ea typeface="Trebuchet MS" charset="-94"/>
                <a:cs typeface="Trebuchet MS" charset="-94"/>
              </a:rPr>
              <a:t>Halk Sağlığı Genel Müdürlüğü</a:t>
            </a:r>
          </a:p>
        </p:txBody>
      </p:sp>
      <p:sp>
        <p:nvSpPr>
          <p:cNvPr id="10" name="Rectangle 3"/>
          <p:cNvSpPr txBox="1">
            <a:spLocks noChangeArrowheads="1"/>
          </p:cNvSpPr>
          <p:nvPr/>
        </p:nvSpPr>
        <p:spPr>
          <a:xfrm>
            <a:off x="558800" y="3914247"/>
            <a:ext cx="8060267" cy="2622020"/>
          </a:xfrm>
          <a:prstGeom prst="rect">
            <a:avLst/>
          </a:prstGeom>
          <a:noFill/>
          <a:ln/>
        </p:spPr>
        <p:txBody>
          <a:bodyPr/>
          <a:lstStyle>
            <a:lvl1pPr marL="342900" indent="-342900" algn="l" rtl="0" eaLnBrk="0" fontAlgn="base" hangingPunct="0">
              <a:spcBef>
                <a:spcPct val="20000"/>
              </a:spcBef>
              <a:spcAft>
                <a:spcPct val="0"/>
              </a:spcAft>
              <a:buChar char="•"/>
              <a:defRPr sz="3200">
                <a:solidFill>
                  <a:schemeClr val="tx1"/>
                </a:solidFill>
                <a:latin typeface="Arial" charset="0"/>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marL="0" indent="0">
              <a:buFontTx/>
              <a:buNone/>
            </a:pPr>
            <a:r>
              <a:rPr lang="en-US" sz="2400" b="1" kern="0" dirty="0" err="1" smtClean="0">
                <a:solidFill>
                  <a:srgbClr val="996600"/>
                </a:solidFill>
                <a:latin typeface="Trebuchet MS" charset="-94"/>
                <a:ea typeface="Trebuchet MS" charset="-94"/>
                <a:cs typeface="Trebuchet MS" charset="-94"/>
              </a:rPr>
              <a:t>Avantaj</a:t>
            </a:r>
            <a:r>
              <a:rPr lang="en-US" sz="2400" b="1" kern="0" dirty="0" smtClean="0">
                <a:solidFill>
                  <a:srgbClr val="996600"/>
                </a:solidFill>
                <a:latin typeface="Trebuchet MS" charset="-94"/>
                <a:ea typeface="Trebuchet MS" charset="-94"/>
                <a:cs typeface="Trebuchet MS" charset="-94"/>
              </a:rPr>
              <a:t> </a:t>
            </a:r>
            <a:r>
              <a:rPr lang="en-US" sz="2400" b="1" kern="0" dirty="0" err="1" smtClean="0">
                <a:solidFill>
                  <a:srgbClr val="996600"/>
                </a:solidFill>
                <a:latin typeface="Trebuchet MS" charset="-94"/>
                <a:ea typeface="Trebuchet MS" charset="-94"/>
                <a:cs typeface="Trebuchet MS" charset="-94"/>
              </a:rPr>
              <a:t>ve</a:t>
            </a:r>
            <a:r>
              <a:rPr lang="en-US" sz="2400" b="1" kern="0" dirty="0" smtClean="0">
                <a:solidFill>
                  <a:srgbClr val="996600"/>
                </a:solidFill>
                <a:latin typeface="Trebuchet MS" charset="-94"/>
                <a:ea typeface="Trebuchet MS" charset="-94"/>
                <a:cs typeface="Trebuchet MS" charset="-94"/>
              </a:rPr>
              <a:t> </a:t>
            </a:r>
            <a:r>
              <a:rPr lang="en-US" sz="2400" b="1" kern="0" dirty="0" err="1" smtClean="0">
                <a:solidFill>
                  <a:srgbClr val="996600"/>
                </a:solidFill>
                <a:latin typeface="Trebuchet MS" charset="-94"/>
                <a:ea typeface="Trebuchet MS" charset="-94"/>
                <a:cs typeface="Trebuchet MS" charset="-94"/>
              </a:rPr>
              <a:t>dezavantajlar</a:t>
            </a:r>
            <a:r>
              <a:rPr lang="en-US" sz="2400" b="1" kern="0" dirty="0" smtClean="0">
                <a:solidFill>
                  <a:srgbClr val="996600"/>
                </a:solidFill>
                <a:latin typeface="Trebuchet MS" charset="-94"/>
                <a:ea typeface="Trebuchet MS" charset="-94"/>
                <a:cs typeface="Trebuchet MS" charset="-94"/>
              </a:rPr>
              <a:t>;</a:t>
            </a:r>
          </a:p>
          <a:p>
            <a:pPr>
              <a:buClr>
                <a:srgbClr val="996600"/>
              </a:buClr>
              <a:buFont typeface="Wingdings" charset="2"/>
              <a:buChar char="§"/>
            </a:pPr>
            <a:r>
              <a:rPr lang="en-US" sz="2400" kern="0" dirty="0" err="1" smtClean="0">
                <a:latin typeface="Trebuchet MS" charset="-94"/>
                <a:ea typeface="Trebuchet MS" charset="-94"/>
                <a:cs typeface="Trebuchet MS" charset="-94"/>
              </a:rPr>
              <a:t>kullanım</a:t>
            </a:r>
            <a:r>
              <a:rPr lang="en-US" sz="2400" kern="0" dirty="0" smtClean="0">
                <a:latin typeface="Trebuchet MS" charset="-94"/>
                <a:ea typeface="Trebuchet MS" charset="-94"/>
                <a:cs typeface="Trebuchet MS" charset="-94"/>
              </a:rPr>
              <a:t> </a:t>
            </a:r>
            <a:r>
              <a:rPr lang="en-US" sz="2400" kern="0" dirty="0" err="1" smtClean="0">
                <a:latin typeface="Trebuchet MS" charset="-94"/>
                <a:ea typeface="Trebuchet MS" charset="-94"/>
                <a:cs typeface="Trebuchet MS" charset="-94"/>
              </a:rPr>
              <a:t>amaçları</a:t>
            </a:r>
            <a:r>
              <a:rPr lang="en-US" sz="2400" kern="0" dirty="0" smtClean="0">
                <a:latin typeface="Trebuchet MS" charset="-94"/>
                <a:ea typeface="Trebuchet MS" charset="-94"/>
                <a:cs typeface="Trebuchet MS" charset="-94"/>
              </a:rPr>
              <a:t>, </a:t>
            </a:r>
          </a:p>
          <a:p>
            <a:pPr>
              <a:buClr>
                <a:srgbClr val="996600"/>
              </a:buClr>
              <a:buFont typeface="Wingdings" charset="2"/>
              <a:buChar char="§"/>
            </a:pPr>
            <a:r>
              <a:rPr lang="en-US" sz="2400" kern="0" dirty="0" err="1">
                <a:latin typeface="Trebuchet MS" charset="-94"/>
                <a:ea typeface="Trebuchet MS" charset="-94"/>
                <a:cs typeface="Trebuchet MS" charset="-94"/>
              </a:rPr>
              <a:t>A</a:t>
            </a:r>
            <a:r>
              <a:rPr lang="en-US" sz="2400" kern="0" dirty="0" err="1" smtClean="0">
                <a:latin typeface="Trebuchet MS" charset="-94"/>
                <a:ea typeface="Trebuchet MS" charset="-94"/>
                <a:cs typeface="Trebuchet MS" charset="-94"/>
              </a:rPr>
              <a:t>nalitik</a:t>
            </a:r>
            <a:r>
              <a:rPr lang="en-US" sz="2400" kern="0" dirty="0" smtClean="0">
                <a:latin typeface="Trebuchet MS" charset="-94"/>
                <a:ea typeface="Trebuchet MS" charset="-94"/>
                <a:cs typeface="Trebuchet MS" charset="-94"/>
              </a:rPr>
              <a:t> </a:t>
            </a:r>
            <a:r>
              <a:rPr lang="en-US" sz="2400" kern="0" dirty="0" err="1" smtClean="0">
                <a:latin typeface="Trebuchet MS" charset="-94"/>
                <a:ea typeface="Trebuchet MS" charset="-94"/>
                <a:cs typeface="Trebuchet MS" charset="-94"/>
              </a:rPr>
              <a:t>kapasite</a:t>
            </a:r>
            <a:r>
              <a:rPr lang="en-US" sz="2400" kern="0" dirty="0" smtClean="0">
                <a:latin typeface="Trebuchet MS" charset="-94"/>
                <a:ea typeface="Trebuchet MS" charset="-94"/>
                <a:cs typeface="Trebuchet MS" charset="-94"/>
              </a:rPr>
              <a:t> (</a:t>
            </a:r>
            <a:r>
              <a:rPr lang="en-US" sz="2400" kern="0" dirty="0" err="1" smtClean="0">
                <a:latin typeface="Trebuchet MS" charset="-94"/>
                <a:ea typeface="Trebuchet MS" charset="-94"/>
                <a:cs typeface="Trebuchet MS" charset="-94"/>
              </a:rPr>
              <a:t>duyarlılık</a:t>
            </a:r>
            <a:r>
              <a:rPr lang="en-US" sz="2400" kern="0" dirty="0" smtClean="0">
                <a:latin typeface="Trebuchet MS" charset="-94"/>
                <a:ea typeface="Trebuchet MS" charset="-94"/>
                <a:cs typeface="Trebuchet MS" charset="-94"/>
              </a:rPr>
              <a:t> </a:t>
            </a:r>
            <a:r>
              <a:rPr lang="en-US" sz="2400" kern="0" dirty="0" err="1" smtClean="0">
                <a:latin typeface="Trebuchet MS" charset="-94"/>
                <a:ea typeface="Trebuchet MS" charset="-94"/>
                <a:cs typeface="Trebuchet MS" charset="-94"/>
              </a:rPr>
              <a:t>ve</a:t>
            </a:r>
            <a:r>
              <a:rPr lang="en-US" sz="2400" kern="0" dirty="0" smtClean="0">
                <a:latin typeface="Trebuchet MS" charset="-94"/>
                <a:ea typeface="Trebuchet MS" charset="-94"/>
                <a:cs typeface="Trebuchet MS" charset="-94"/>
              </a:rPr>
              <a:t> </a:t>
            </a:r>
            <a:r>
              <a:rPr lang="en-US" sz="2400" kern="0" dirty="0" err="1" smtClean="0">
                <a:latin typeface="Trebuchet MS" charset="-94"/>
                <a:ea typeface="Trebuchet MS" charset="-94"/>
                <a:cs typeface="Trebuchet MS" charset="-94"/>
              </a:rPr>
              <a:t>özgüllük</a:t>
            </a:r>
            <a:r>
              <a:rPr lang="en-US" sz="2400" kern="0" dirty="0" smtClean="0">
                <a:latin typeface="Trebuchet MS" charset="-94"/>
                <a:ea typeface="Trebuchet MS" charset="-94"/>
                <a:cs typeface="Trebuchet MS" charset="-94"/>
              </a:rPr>
              <a:t>), </a:t>
            </a:r>
          </a:p>
          <a:p>
            <a:pPr>
              <a:buClr>
                <a:srgbClr val="996600"/>
              </a:buClr>
              <a:buFont typeface="Wingdings" charset="2"/>
              <a:buChar char="§"/>
            </a:pPr>
            <a:r>
              <a:rPr lang="en-US" sz="2400" kern="0" dirty="0" err="1" smtClean="0">
                <a:latin typeface="Trebuchet MS" charset="-94"/>
                <a:ea typeface="Trebuchet MS" charset="-94"/>
                <a:cs typeface="Trebuchet MS" charset="-94"/>
              </a:rPr>
              <a:t>Analiz</a:t>
            </a:r>
            <a:r>
              <a:rPr lang="en-US" sz="2400" kern="0" dirty="0" smtClean="0">
                <a:latin typeface="Trebuchet MS" charset="-94"/>
                <a:ea typeface="Trebuchet MS" charset="-94"/>
                <a:cs typeface="Trebuchet MS" charset="-94"/>
              </a:rPr>
              <a:t> </a:t>
            </a:r>
            <a:r>
              <a:rPr lang="en-US" sz="2400" kern="0" dirty="0" err="1" smtClean="0">
                <a:latin typeface="Trebuchet MS" charset="-94"/>
                <a:ea typeface="Trebuchet MS" charset="-94"/>
                <a:cs typeface="Trebuchet MS" charset="-94"/>
              </a:rPr>
              <a:t>süresi</a:t>
            </a:r>
            <a:r>
              <a:rPr lang="en-US" sz="2400" kern="0" dirty="0" smtClean="0">
                <a:latin typeface="Trebuchet MS" charset="-94"/>
                <a:ea typeface="Trebuchet MS" charset="-94"/>
                <a:cs typeface="Trebuchet MS" charset="-94"/>
              </a:rPr>
              <a:t>, </a:t>
            </a:r>
          </a:p>
          <a:p>
            <a:pPr>
              <a:buClr>
                <a:srgbClr val="996600"/>
              </a:buClr>
              <a:buFont typeface="Wingdings" charset="2"/>
              <a:buChar char="§"/>
            </a:pPr>
            <a:r>
              <a:rPr lang="en-US" sz="2400" kern="0" dirty="0" err="1" smtClean="0">
                <a:latin typeface="Trebuchet MS" charset="-94"/>
                <a:ea typeface="Trebuchet MS" charset="-94"/>
                <a:cs typeface="Trebuchet MS" charset="-94"/>
              </a:rPr>
              <a:t>Sağlamlık</a:t>
            </a:r>
            <a:r>
              <a:rPr lang="en-US" sz="2400" kern="0" dirty="0" smtClean="0">
                <a:latin typeface="Trebuchet MS" charset="-94"/>
                <a:ea typeface="Trebuchet MS" charset="-94"/>
                <a:cs typeface="Trebuchet MS" charset="-94"/>
              </a:rPr>
              <a:t>,</a:t>
            </a:r>
          </a:p>
          <a:p>
            <a:pPr>
              <a:buClr>
                <a:srgbClr val="996600"/>
              </a:buClr>
              <a:buFont typeface="Wingdings" charset="2"/>
              <a:buChar char="§"/>
            </a:pPr>
            <a:r>
              <a:rPr lang="en-US" sz="2400" kern="0" dirty="0" err="1" smtClean="0">
                <a:latin typeface="Trebuchet MS" charset="-94"/>
                <a:ea typeface="Trebuchet MS" charset="-94"/>
                <a:cs typeface="Trebuchet MS" charset="-94"/>
              </a:rPr>
              <a:t>Basitlik</a:t>
            </a:r>
            <a:endParaRPr lang="en-US" sz="2400" kern="0" dirty="0" smtClean="0">
              <a:latin typeface="Trebuchet MS" charset="-94"/>
              <a:ea typeface="Trebuchet MS" charset="-94"/>
              <a:cs typeface="Trebuchet MS" charset="-94"/>
            </a:endParaRPr>
          </a:p>
        </p:txBody>
      </p:sp>
    </p:spTree>
    <p:extLst>
      <p:ext uri="{BB962C8B-B14F-4D97-AF65-F5344CB8AC3E}">
        <p14:creationId xmlns:p14="http://schemas.microsoft.com/office/powerpoint/2010/main" val="37921539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80" name="Rectangle 8"/>
          <p:cNvSpPr>
            <a:spLocks noChangeArrowheads="1"/>
          </p:cNvSpPr>
          <p:nvPr/>
        </p:nvSpPr>
        <p:spPr bwMode="auto">
          <a:xfrm>
            <a:off x="0" y="871370"/>
            <a:ext cx="11624650" cy="522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r>
              <a:rPr lang="tr-TR" sz="4000" b="1" dirty="0">
                <a:solidFill>
                  <a:schemeClr val="accent5">
                    <a:lumMod val="50000"/>
                  </a:schemeClr>
                </a:solidFill>
                <a:latin typeface="Trebuchet MS" charset="-94"/>
                <a:ea typeface="Trebuchet MS" charset="-94"/>
                <a:cs typeface="Trebuchet MS" charset="-94"/>
              </a:rPr>
              <a:t>İ</a:t>
            </a:r>
            <a:r>
              <a:rPr lang="en-US" sz="4000" b="1" dirty="0" err="1" smtClean="0">
                <a:solidFill>
                  <a:schemeClr val="accent5">
                    <a:lumMod val="50000"/>
                  </a:schemeClr>
                </a:solidFill>
                <a:latin typeface="Trebuchet MS" charset="-94"/>
                <a:ea typeface="Trebuchet MS" charset="-94"/>
                <a:cs typeface="Trebuchet MS" charset="-94"/>
              </a:rPr>
              <a:t>mmünolojik</a:t>
            </a:r>
            <a:r>
              <a:rPr lang="en-US" sz="4000" b="1" dirty="0" smtClean="0">
                <a:solidFill>
                  <a:schemeClr val="accent5">
                    <a:lumMod val="50000"/>
                  </a:schemeClr>
                </a:solidFill>
                <a:latin typeface="Trebuchet MS" charset="-94"/>
                <a:ea typeface="Trebuchet MS" charset="-94"/>
                <a:cs typeface="Trebuchet MS" charset="-94"/>
              </a:rPr>
              <a:t> </a:t>
            </a:r>
            <a:r>
              <a:rPr lang="en-US" sz="4000" b="1" dirty="0" err="1" smtClean="0">
                <a:solidFill>
                  <a:schemeClr val="accent5">
                    <a:lumMod val="50000"/>
                  </a:schemeClr>
                </a:solidFill>
                <a:latin typeface="Trebuchet MS" charset="-94"/>
                <a:ea typeface="Trebuchet MS" charset="-94"/>
                <a:cs typeface="Trebuchet MS" charset="-94"/>
              </a:rPr>
              <a:t>Tanı</a:t>
            </a:r>
            <a:r>
              <a:rPr lang="en-US" sz="4000" b="1" dirty="0" smtClean="0">
                <a:solidFill>
                  <a:schemeClr val="accent5">
                    <a:lumMod val="50000"/>
                  </a:schemeClr>
                </a:solidFill>
                <a:latin typeface="Trebuchet MS" charset="-94"/>
                <a:ea typeface="Trebuchet MS" charset="-94"/>
                <a:cs typeface="Trebuchet MS" charset="-94"/>
              </a:rPr>
              <a:t> </a:t>
            </a:r>
            <a:r>
              <a:rPr lang="en-US" sz="4000" b="1" dirty="0" err="1" smtClean="0">
                <a:solidFill>
                  <a:schemeClr val="accent5">
                    <a:lumMod val="50000"/>
                  </a:schemeClr>
                </a:solidFill>
                <a:latin typeface="Trebuchet MS" charset="-94"/>
                <a:ea typeface="Trebuchet MS" charset="-94"/>
                <a:cs typeface="Trebuchet MS" charset="-94"/>
              </a:rPr>
              <a:t>Yöntemleri</a:t>
            </a:r>
            <a:endParaRPr lang="tr-TR" sz="4000" b="1" dirty="0" smtClean="0">
              <a:solidFill>
                <a:schemeClr val="accent5">
                  <a:lumMod val="50000"/>
                </a:schemeClr>
              </a:solidFill>
              <a:latin typeface="Trebuchet MS" charset="-94"/>
              <a:ea typeface="Trebuchet MS" charset="-94"/>
              <a:cs typeface="Trebuchet MS" charset="-94"/>
            </a:endParaRPr>
          </a:p>
        </p:txBody>
      </p:sp>
      <p:sp>
        <p:nvSpPr>
          <p:cNvPr id="9" name="Metin kutusu 8"/>
          <p:cNvSpPr txBox="1"/>
          <p:nvPr/>
        </p:nvSpPr>
        <p:spPr>
          <a:xfrm>
            <a:off x="1333500" y="488411"/>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latin typeface="Trebuchet MS" charset="-94"/>
                <a:ea typeface="Trebuchet MS" charset="-94"/>
                <a:cs typeface="Trebuchet MS" charset="-94"/>
              </a:rPr>
              <a:t>Halk Sağlığı Genel Müdürlüğü</a:t>
            </a:r>
          </a:p>
        </p:txBody>
      </p:sp>
      <p:pic>
        <p:nvPicPr>
          <p:cNvPr id="5" name="Resim 4"/>
          <p:cNvPicPr>
            <a:picLocks noChangeAspect="1"/>
          </p:cNvPicPr>
          <p:nvPr/>
        </p:nvPicPr>
        <p:blipFill rotWithShape="1">
          <a:blip r:embed="rId2"/>
          <a:srcRect l="13360" t="4655" r="11641" b="2987"/>
          <a:stretch/>
        </p:blipFill>
        <p:spPr>
          <a:xfrm>
            <a:off x="7999479" y="4279894"/>
            <a:ext cx="3471262" cy="2124000"/>
          </a:xfrm>
          <a:prstGeom prst="rect">
            <a:avLst/>
          </a:prstGeom>
        </p:spPr>
      </p:pic>
      <p:pic>
        <p:nvPicPr>
          <p:cNvPr id="6" name="Resim 5"/>
          <p:cNvPicPr>
            <a:picLocks noChangeAspect="1"/>
          </p:cNvPicPr>
          <p:nvPr/>
        </p:nvPicPr>
        <p:blipFill>
          <a:blip r:embed="rId3"/>
          <a:stretch>
            <a:fillRect/>
          </a:stretch>
        </p:blipFill>
        <p:spPr>
          <a:xfrm>
            <a:off x="299717" y="1409092"/>
            <a:ext cx="5134539" cy="1692000"/>
          </a:xfrm>
          <a:prstGeom prst="rect">
            <a:avLst/>
          </a:prstGeom>
        </p:spPr>
      </p:pic>
      <p:pic>
        <p:nvPicPr>
          <p:cNvPr id="8" name="Resim 7"/>
          <p:cNvPicPr>
            <a:picLocks noChangeAspect="1"/>
          </p:cNvPicPr>
          <p:nvPr/>
        </p:nvPicPr>
        <p:blipFill>
          <a:blip r:embed="rId4"/>
          <a:stretch>
            <a:fillRect/>
          </a:stretch>
        </p:blipFill>
        <p:spPr>
          <a:xfrm>
            <a:off x="245396" y="4433795"/>
            <a:ext cx="6970216" cy="2160000"/>
          </a:xfrm>
          <a:prstGeom prst="rect">
            <a:avLst/>
          </a:prstGeom>
        </p:spPr>
      </p:pic>
      <p:sp>
        <p:nvSpPr>
          <p:cNvPr id="11" name="Rectangle 1"/>
          <p:cNvSpPr>
            <a:spLocks noChangeArrowheads="1"/>
          </p:cNvSpPr>
          <p:nvPr/>
        </p:nvSpPr>
        <p:spPr bwMode="auto">
          <a:xfrm>
            <a:off x="7813145" y="1753050"/>
            <a:ext cx="4248000" cy="23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6100" tIns="0" rIns="0" bIns="0" numCol="1" anchor="ctr" anchorCtr="0" compatLnSpc="1">
            <a:prstTxWarp prst="textNoShape">
              <a:avLst/>
            </a:prstTxWarp>
            <a:spAutoFit/>
          </a:bodyPr>
          <a:lstStyle/>
          <a:p>
            <a:pPr marL="0" marR="0" lvl="1" algn="ctr" defTabSz="914400" eaLnBrk="0" fontAlgn="base" latinLnBrk="0" hangingPunct="0">
              <a:lnSpc>
                <a:spcPct val="100000"/>
              </a:lnSpc>
              <a:spcAft>
                <a:spcPct val="0"/>
              </a:spcAft>
              <a:buClrTx/>
              <a:buSzTx/>
              <a:tabLst/>
            </a:pPr>
            <a:r>
              <a:rPr lang="tr-TR" altLang="tr-TR" sz="2200" b="1" dirty="0" smtClean="0">
                <a:solidFill>
                  <a:srgbClr val="993300"/>
                </a:solidFill>
                <a:latin typeface="Trebuchet MS" panose="020B0603020202020204" pitchFamily="34" charset="0"/>
                <a:ea typeface="Trebuchet MS" charset="-94"/>
                <a:cs typeface="Trebuchet MS" charset="-94"/>
              </a:rPr>
              <a:t>Toksin Paneli</a:t>
            </a:r>
          </a:p>
          <a:p>
            <a:pPr marL="0" marR="0" lvl="1" defTabSz="914400" eaLnBrk="0" fontAlgn="base" latinLnBrk="0" hangingPunct="0">
              <a:lnSpc>
                <a:spcPct val="100000"/>
              </a:lnSpc>
              <a:spcAft>
                <a:spcPct val="0"/>
              </a:spcAft>
              <a:buClrTx/>
              <a:buSzTx/>
              <a:buFontTx/>
              <a:buChar char="–"/>
              <a:tabLst/>
            </a:pPr>
            <a:r>
              <a:rPr lang="tr-TR" altLang="tr-TR" sz="2200" dirty="0" err="1" smtClean="0">
                <a:latin typeface="Trebuchet MS" panose="020B0603020202020204" pitchFamily="34" charset="0"/>
                <a:ea typeface="Trebuchet MS" charset="-94"/>
                <a:cs typeface="Trebuchet MS" charset="-94"/>
              </a:rPr>
              <a:t>Botulinum</a:t>
            </a:r>
            <a:r>
              <a:rPr lang="tr-TR" altLang="tr-TR" sz="2200" dirty="0" smtClean="0">
                <a:latin typeface="Trebuchet MS" panose="020B0603020202020204" pitchFamily="34" charset="0"/>
                <a:ea typeface="Trebuchet MS" charset="-94"/>
                <a:cs typeface="Trebuchet MS" charset="-94"/>
              </a:rPr>
              <a:t> </a:t>
            </a:r>
            <a:r>
              <a:rPr lang="tr-TR" altLang="tr-TR" sz="2200" dirty="0" err="1">
                <a:latin typeface="Trebuchet MS" panose="020B0603020202020204" pitchFamily="34" charset="0"/>
                <a:ea typeface="Trebuchet MS" charset="-94"/>
                <a:cs typeface="Trebuchet MS" charset="-94"/>
              </a:rPr>
              <a:t>Toxin</a:t>
            </a:r>
            <a:r>
              <a:rPr lang="tr-TR" altLang="tr-TR" sz="2200" dirty="0">
                <a:latin typeface="Trebuchet MS" panose="020B0603020202020204" pitchFamily="34" charset="0"/>
                <a:ea typeface="Trebuchet MS" charset="-94"/>
                <a:cs typeface="Trebuchet MS" charset="-94"/>
              </a:rPr>
              <a:t> </a:t>
            </a:r>
            <a:r>
              <a:rPr lang="tr-TR" altLang="tr-TR" sz="2200" dirty="0" err="1">
                <a:latin typeface="Trebuchet MS" panose="020B0603020202020204" pitchFamily="34" charset="0"/>
                <a:ea typeface="Trebuchet MS" charset="-94"/>
                <a:cs typeface="Trebuchet MS" charset="-94"/>
              </a:rPr>
              <a:t>isoform</a:t>
            </a:r>
            <a:r>
              <a:rPr lang="tr-TR" altLang="tr-TR" sz="2200" dirty="0">
                <a:latin typeface="Trebuchet MS" panose="020B0603020202020204" pitchFamily="34" charset="0"/>
                <a:ea typeface="Trebuchet MS" charset="-94"/>
                <a:cs typeface="Trebuchet MS" charset="-94"/>
              </a:rPr>
              <a:t> B</a:t>
            </a:r>
          </a:p>
          <a:p>
            <a:pPr marL="0" marR="0" lvl="1" defTabSz="914400" eaLnBrk="0" fontAlgn="base" latinLnBrk="0" hangingPunct="0">
              <a:lnSpc>
                <a:spcPct val="100000"/>
              </a:lnSpc>
              <a:spcAft>
                <a:spcPct val="0"/>
              </a:spcAft>
              <a:buClrTx/>
              <a:buSzTx/>
              <a:buFontTx/>
              <a:buChar char="–"/>
              <a:tabLst/>
            </a:pPr>
            <a:r>
              <a:rPr lang="tr-TR" altLang="tr-TR" sz="2200" dirty="0" err="1">
                <a:latin typeface="Trebuchet MS" panose="020B0603020202020204" pitchFamily="34" charset="0"/>
                <a:ea typeface="Trebuchet MS" charset="-94"/>
                <a:cs typeface="Trebuchet MS" charset="-94"/>
              </a:rPr>
              <a:t>Botulinum</a:t>
            </a:r>
            <a:r>
              <a:rPr lang="tr-TR" altLang="tr-TR" sz="2200" dirty="0">
                <a:latin typeface="Trebuchet MS" panose="020B0603020202020204" pitchFamily="34" charset="0"/>
                <a:ea typeface="Trebuchet MS" charset="-94"/>
                <a:cs typeface="Trebuchet MS" charset="-94"/>
              </a:rPr>
              <a:t> </a:t>
            </a:r>
            <a:r>
              <a:rPr lang="tr-TR" altLang="tr-TR" sz="2200" dirty="0" err="1">
                <a:latin typeface="Trebuchet MS" panose="020B0603020202020204" pitchFamily="34" charset="0"/>
                <a:ea typeface="Trebuchet MS" charset="-94"/>
                <a:cs typeface="Trebuchet MS" charset="-94"/>
              </a:rPr>
              <a:t>Toxin</a:t>
            </a:r>
            <a:r>
              <a:rPr lang="tr-TR" altLang="tr-TR" sz="2200" dirty="0">
                <a:latin typeface="Trebuchet MS" panose="020B0603020202020204" pitchFamily="34" charset="0"/>
                <a:ea typeface="Trebuchet MS" charset="-94"/>
                <a:cs typeface="Trebuchet MS" charset="-94"/>
              </a:rPr>
              <a:t> </a:t>
            </a:r>
            <a:r>
              <a:rPr lang="tr-TR" altLang="tr-TR" sz="2200" dirty="0" err="1">
                <a:latin typeface="Trebuchet MS" panose="020B0603020202020204" pitchFamily="34" charset="0"/>
                <a:ea typeface="Trebuchet MS" charset="-94"/>
                <a:cs typeface="Trebuchet MS" charset="-94"/>
              </a:rPr>
              <a:t>isoform</a:t>
            </a:r>
            <a:r>
              <a:rPr lang="tr-TR" altLang="tr-TR" sz="2200" dirty="0">
                <a:latin typeface="Trebuchet MS" panose="020B0603020202020204" pitchFamily="34" charset="0"/>
                <a:ea typeface="Trebuchet MS" charset="-94"/>
                <a:cs typeface="Trebuchet MS" charset="-94"/>
              </a:rPr>
              <a:t> E</a:t>
            </a:r>
          </a:p>
          <a:p>
            <a:pPr marL="0" marR="0" lvl="1" defTabSz="914400" eaLnBrk="0" fontAlgn="base" latinLnBrk="0" hangingPunct="0">
              <a:lnSpc>
                <a:spcPct val="100000"/>
              </a:lnSpc>
              <a:spcAft>
                <a:spcPct val="0"/>
              </a:spcAft>
              <a:buClrTx/>
              <a:buSzTx/>
              <a:buFontTx/>
              <a:buChar char="–"/>
              <a:tabLst/>
            </a:pPr>
            <a:r>
              <a:rPr lang="tr-TR" altLang="tr-TR" sz="2200" dirty="0" err="1">
                <a:latin typeface="Trebuchet MS" panose="020B0603020202020204" pitchFamily="34" charset="0"/>
                <a:ea typeface="Trebuchet MS" charset="-94"/>
                <a:cs typeface="Trebuchet MS" charset="-94"/>
              </a:rPr>
              <a:t>Botulinum</a:t>
            </a:r>
            <a:r>
              <a:rPr lang="tr-TR" altLang="tr-TR" sz="2200" dirty="0">
                <a:latin typeface="Trebuchet MS" panose="020B0603020202020204" pitchFamily="34" charset="0"/>
                <a:ea typeface="Trebuchet MS" charset="-94"/>
                <a:cs typeface="Trebuchet MS" charset="-94"/>
              </a:rPr>
              <a:t> </a:t>
            </a:r>
            <a:r>
              <a:rPr lang="tr-TR" altLang="tr-TR" sz="2200" dirty="0" err="1">
                <a:latin typeface="Trebuchet MS" panose="020B0603020202020204" pitchFamily="34" charset="0"/>
                <a:ea typeface="Trebuchet MS" charset="-94"/>
                <a:cs typeface="Trebuchet MS" charset="-94"/>
              </a:rPr>
              <a:t>Toxin</a:t>
            </a:r>
            <a:r>
              <a:rPr lang="tr-TR" altLang="tr-TR" sz="2200" dirty="0">
                <a:latin typeface="Trebuchet MS" panose="020B0603020202020204" pitchFamily="34" charset="0"/>
                <a:ea typeface="Trebuchet MS" charset="-94"/>
                <a:cs typeface="Trebuchet MS" charset="-94"/>
              </a:rPr>
              <a:t> </a:t>
            </a:r>
            <a:r>
              <a:rPr lang="tr-TR" altLang="tr-TR" sz="2200" dirty="0" err="1">
                <a:latin typeface="Trebuchet MS" panose="020B0603020202020204" pitchFamily="34" charset="0"/>
                <a:ea typeface="Trebuchet MS" charset="-94"/>
                <a:cs typeface="Trebuchet MS" charset="-94"/>
              </a:rPr>
              <a:t>isoform</a:t>
            </a:r>
            <a:r>
              <a:rPr lang="tr-TR" altLang="tr-TR" sz="2200" dirty="0">
                <a:latin typeface="Trebuchet MS" panose="020B0603020202020204" pitchFamily="34" charset="0"/>
                <a:ea typeface="Trebuchet MS" charset="-94"/>
                <a:cs typeface="Trebuchet MS" charset="-94"/>
              </a:rPr>
              <a:t> F</a:t>
            </a:r>
          </a:p>
          <a:p>
            <a:pPr marL="0" marR="0" lvl="1" defTabSz="914400" eaLnBrk="0" fontAlgn="base" latinLnBrk="0" hangingPunct="0">
              <a:lnSpc>
                <a:spcPct val="100000"/>
              </a:lnSpc>
              <a:spcAft>
                <a:spcPct val="0"/>
              </a:spcAft>
              <a:buClrTx/>
              <a:buSzTx/>
              <a:buFontTx/>
              <a:buChar char="–"/>
              <a:tabLst/>
            </a:pPr>
            <a:r>
              <a:rPr lang="tr-TR" altLang="tr-TR" sz="2200" dirty="0" err="1">
                <a:latin typeface="Trebuchet MS" panose="020B0603020202020204" pitchFamily="34" charset="0"/>
                <a:ea typeface="Trebuchet MS" charset="-94"/>
                <a:cs typeface="Trebuchet MS" charset="-94"/>
              </a:rPr>
              <a:t>Ricin</a:t>
            </a:r>
            <a:endParaRPr lang="tr-TR" altLang="tr-TR" sz="2200" dirty="0">
              <a:latin typeface="Trebuchet MS" panose="020B0603020202020204" pitchFamily="34" charset="0"/>
              <a:ea typeface="Trebuchet MS" charset="-94"/>
              <a:cs typeface="Trebuchet MS" charset="-94"/>
            </a:endParaRPr>
          </a:p>
          <a:p>
            <a:pPr marL="0" marR="0" lvl="1" defTabSz="914400" eaLnBrk="0" fontAlgn="base" latinLnBrk="0" hangingPunct="0">
              <a:lnSpc>
                <a:spcPct val="100000"/>
              </a:lnSpc>
              <a:spcAft>
                <a:spcPct val="0"/>
              </a:spcAft>
              <a:buClrTx/>
              <a:buSzTx/>
              <a:buFontTx/>
              <a:buChar char="–"/>
              <a:tabLst/>
            </a:pPr>
            <a:r>
              <a:rPr lang="tr-TR" altLang="tr-TR" sz="2200" dirty="0" err="1">
                <a:latin typeface="Trebuchet MS" panose="020B0603020202020204" pitchFamily="34" charset="0"/>
                <a:ea typeface="Trebuchet MS" charset="-94"/>
                <a:cs typeface="Trebuchet MS" charset="-94"/>
              </a:rPr>
              <a:t>Botulinum</a:t>
            </a:r>
            <a:r>
              <a:rPr lang="tr-TR" altLang="tr-TR" sz="2200" dirty="0">
                <a:latin typeface="Trebuchet MS" panose="020B0603020202020204" pitchFamily="34" charset="0"/>
                <a:ea typeface="Trebuchet MS" charset="-94"/>
                <a:cs typeface="Trebuchet MS" charset="-94"/>
              </a:rPr>
              <a:t> </a:t>
            </a:r>
            <a:r>
              <a:rPr lang="tr-TR" altLang="tr-TR" sz="2200" dirty="0" err="1">
                <a:latin typeface="Trebuchet MS" panose="020B0603020202020204" pitchFamily="34" charset="0"/>
                <a:ea typeface="Trebuchet MS" charset="-94"/>
                <a:cs typeface="Trebuchet MS" charset="-94"/>
              </a:rPr>
              <a:t>Toxin</a:t>
            </a:r>
            <a:r>
              <a:rPr lang="tr-TR" altLang="tr-TR" sz="2200" dirty="0">
                <a:latin typeface="Trebuchet MS" panose="020B0603020202020204" pitchFamily="34" charset="0"/>
                <a:ea typeface="Trebuchet MS" charset="-94"/>
                <a:cs typeface="Trebuchet MS" charset="-94"/>
              </a:rPr>
              <a:t> </a:t>
            </a:r>
            <a:r>
              <a:rPr lang="tr-TR" altLang="tr-TR" sz="2200" dirty="0" err="1">
                <a:latin typeface="Trebuchet MS" panose="020B0603020202020204" pitchFamily="34" charset="0"/>
                <a:ea typeface="Trebuchet MS" charset="-94"/>
                <a:cs typeface="Trebuchet MS" charset="-94"/>
              </a:rPr>
              <a:t>isoform</a:t>
            </a:r>
            <a:r>
              <a:rPr lang="tr-TR" altLang="tr-TR" sz="2200" dirty="0">
                <a:latin typeface="Trebuchet MS" panose="020B0603020202020204" pitchFamily="34" charset="0"/>
                <a:ea typeface="Trebuchet MS" charset="-94"/>
                <a:cs typeface="Trebuchet MS" charset="-94"/>
              </a:rPr>
              <a:t> A</a:t>
            </a:r>
          </a:p>
          <a:p>
            <a:pPr marL="0" marR="0" lvl="1" defTabSz="914400" eaLnBrk="0" fontAlgn="base" latinLnBrk="0" hangingPunct="0">
              <a:lnSpc>
                <a:spcPct val="100000"/>
              </a:lnSpc>
              <a:spcAft>
                <a:spcPct val="0"/>
              </a:spcAft>
              <a:buClrTx/>
              <a:buSzTx/>
              <a:buFontTx/>
              <a:buChar char="–"/>
              <a:tabLst/>
            </a:pPr>
            <a:r>
              <a:rPr lang="tr-TR" altLang="tr-TR" sz="2200" dirty="0" err="1">
                <a:latin typeface="Trebuchet MS" panose="020B0603020202020204" pitchFamily="34" charset="0"/>
                <a:ea typeface="Trebuchet MS" charset="-94"/>
                <a:cs typeface="Trebuchet MS" charset="-94"/>
              </a:rPr>
              <a:t>Staphylococcal</a:t>
            </a:r>
            <a:r>
              <a:rPr lang="tr-TR" altLang="tr-TR" sz="2200" dirty="0">
                <a:latin typeface="Trebuchet MS" panose="020B0603020202020204" pitchFamily="34" charset="0"/>
                <a:ea typeface="Trebuchet MS" charset="-94"/>
                <a:cs typeface="Trebuchet MS" charset="-94"/>
              </a:rPr>
              <a:t> </a:t>
            </a:r>
            <a:r>
              <a:rPr lang="tr-TR" altLang="tr-TR" sz="2200" dirty="0" err="1">
                <a:latin typeface="Trebuchet MS" panose="020B0603020202020204" pitchFamily="34" charset="0"/>
                <a:ea typeface="Trebuchet MS" charset="-94"/>
                <a:cs typeface="Trebuchet MS" charset="-94"/>
              </a:rPr>
              <a:t>Enterotoxin</a:t>
            </a:r>
            <a:r>
              <a:rPr lang="tr-TR" altLang="tr-TR" sz="2200" dirty="0">
                <a:latin typeface="Trebuchet MS" panose="020B0603020202020204" pitchFamily="34" charset="0"/>
                <a:ea typeface="Trebuchet MS" charset="-94"/>
                <a:cs typeface="Trebuchet MS" charset="-94"/>
              </a:rPr>
              <a:t> B </a:t>
            </a:r>
          </a:p>
        </p:txBody>
      </p:sp>
      <p:sp>
        <p:nvSpPr>
          <p:cNvPr id="14" name="Dikdörtgen 13"/>
          <p:cNvSpPr/>
          <p:nvPr/>
        </p:nvSpPr>
        <p:spPr>
          <a:xfrm>
            <a:off x="245395" y="3206480"/>
            <a:ext cx="6970217" cy="1200329"/>
          </a:xfrm>
          <a:prstGeom prst="rect">
            <a:avLst/>
          </a:prstGeom>
        </p:spPr>
        <p:txBody>
          <a:bodyPr wrap="square">
            <a:spAutoFit/>
          </a:bodyPr>
          <a:lstStyle/>
          <a:p>
            <a:pPr algn="ctr"/>
            <a:r>
              <a:rPr lang="en-US" b="1" dirty="0" err="1">
                <a:solidFill>
                  <a:srgbClr val="993300"/>
                </a:solidFill>
                <a:latin typeface="Trebuchet MS" panose="020B0603020202020204" pitchFamily="34" charset="0"/>
              </a:rPr>
              <a:t>Luminex’s</a:t>
            </a:r>
            <a:r>
              <a:rPr lang="en-US" b="1" dirty="0">
                <a:solidFill>
                  <a:srgbClr val="993300"/>
                </a:solidFill>
                <a:latin typeface="Trebuchet MS" panose="020B0603020202020204" pitchFamily="34" charset="0"/>
              </a:rPr>
              <a:t> </a:t>
            </a:r>
            <a:r>
              <a:rPr lang="en-US" b="1" dirty="0" err="1">
                <a:solidFill>
                  <a:srgbClr val="993300"/>
                </a:solidFill>
                <a:latin typeface="Trebuchet MS" panose="020B0603020202020204" pitchFamily="34" charset="0"/>
              </a:rPr>
              <a:t>xMAP</a:t>
            </a:r>
            <a:r>
              <a:rPr lang="en-US" b="1" dirty="0">
                <a:solidFill>
                  <a:srgbClr val="993300"/>
                </a:solidFill>
                <a:latin typeface="Trebuchet MS" panose="020B0603020202020204" pitchFamily="34" charset="0"/>
              </a:rPr>
              <a:t>® </a:t>
            </a:r>
            <a:r>
              <a:rPr lang="en-US" b="1" dirty="0" err="1" smtClean="0">
                <a:solidFill>
                  <a:srgbClr val="993300"/>
                </a:solidFill>
                <a:latin typeface="Trebuchet MS" panose="020B0603020202020204" pitchFamily="34" charset="0"/>
              </a:rPr>
              <a:t>Te</a:t>
            </a:r>
            <a:r>
              <a:rPr lang="tr-TR" b="1" dirty="0" err="1" smtClean="0">
                <a:solidFill>
                  <a:srgbClr val="993300"/>
                </a:solidFill>
                <a:latin typeface="Trebuchet MS" panose="020B0603020202020204" pitchFamily="34" charset="0"/>
              </a:rPr>
              <a:t>knolojisi</a:t>
            </a:r>
            <a:endParaRPr lang="tr-TR" b="1" dirty="0" smtClean="0">
              <a:solidFill>
                <a:srgbClr val="993300"/>
              </a:solidFill>
              <a:latin typeface="Trebuchet MS" panose="020B0603020202020204" pitchFamily="34" charset="0"/>
            </a:endParaRPr>
          </a:p>
          <a:p>
            <a:pPr algn="just"/>
            <a:r>
              <a:rPr lang="tr-TR" dirty="0" smtClean="0">
                <a:latin typeface="Trebuchet MS" panose="020B0603020202020204" pitchFamily="34" charset="0"/>
              </a:rPr>
              <a:t>ileri </a:t>
            </a:r>
            <a:r>
              <a:rPr lang="tr-TR" dirty="0" err="1" smtClean="0">
                <a:latin typeface="Trebuchet MS" panose="020B0603020202020204" pitchFamily="34" charset="0"/>
              </a:rPr>
              <a:t>fludik</a:t>
            </a:r>
            <a:r>
              <a:rPr lang="tr-TR" dirty="0" smtClean="0">
                <a:latin typeface="Trebuchet MS" panose="020B0603020202020204" pitchFamily="34" charset="0"/>
              </a:rPr>
              <a:t>, optik ve dijital sinyal işlemini birleştiren,</a:t>
            </a:r>
          </a:p>
          <a:p>
            <a:pPr algn="just"/>
            <a:r>
              <a:rPr lang="tr-TR" dirty="0" err="1" smtClean="0">
                <a:latin typeface="Trebuchet MS" panose="020B0603020202020204" pitchFamily="34" charset="0"/>
              </a:rPr>
              <a:t>Mikroküre</a:t>
            </a:r>
            <a:r>
              <a:rPr lang="tr-TR" dirty="0" smtClean="0">
                <a:latin typeface="Trebuchet MS" panose="020B0603020202020204" pitchFamily="34" charset="0"/>
              </a:rPr>
              <a:t> teknolojisi ile tek bir örnekte çoklu hedef (</a:t>
            </a:r>
            <a:r>
              <a:rPr lang="tr-TR" dirty="0" err="1">
                <a:latin typeface="Trebuchet MS" panose="020B0603020202020204" pitchFamily="34" charset="0"/>
              </a:rPr>
              <a:t>a</a:t>
            </a:r>
            <a:r>
              <a:rPr lang="tr-TR" dirty="0" err="1" smtClean="0">
                <a:latin typeface="Trebuchet MS" panose="020B0603020202020204" pitchFamily="34" charset="0"/>
              </a:rPr>
              <a:t>ntijen,antikor</a:t>
            </a:r>
            <a:r>
              <a:rPr lang="tr-TR" dirty="0" smtClean="0">
                <a:latin typeface="Trebuchet MS" panose="020B0603020202020204" pitchFamily="34" charset="0"/>
              </a:rPr>
              <a:t>, protein, DNA) analizi</a:t>
            </a:r>
            <a:endParaRPr lang="tr-TR" dirty="0">
              <a:latin typeface="Trebuchet MS" panose="020B0603020202020204" pitchFamily="34" charset="0"/>
            </a:endParaRPr>
          </a:p>
        </p:txBody>
      </p:sp>
    </p:spTree>
    <p:extLst>
      <p:ext uri="{BB962C8B-B14F-4D97-AF65-F5344CB8AC3E}">
        <p14:creationId xmlns:p14="http://schemas.microsoft.com/office/powerpoint/2010/main" val="29081201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BF46247-2D1C-8F40-BB1F-D71988432AC5}" type="slidenum">
              <a:rPr lang="en-US" smtClean="0"/>
              <a:t>25</a:t>
            </a:fld>
            <a:endParaRPr lang="en-US" dirty="0"/>
          </a:p>
        </p:txBody>
      </p:sp>
      <p:sp>
        <p:nvSpPr>
          <p:cNvPr id="3" name="TextBox 2"/>
          <p:cNvSpPr txBox="1"/>
          <p:nvPr/>
        </p:nvSpPr>
        <p:spPr>
          <a:xfrm>
            <a:off x="2535458" y="152104"/>
            <a:ext cx="7201886" cy="523220"/>
          </a:xfrm>
          <a:prstGeom prst="rect">
            <a:avLst/>
          </a:prstGeom>
          <a:noFill/>
        </p:spPr>
        <p:txBody>
          <a:bodyPr wrap="square" rtlCol="0">
            <a:spAutoFit/>
          </a:bodyPr>
          <a:lstStyle/>
          <a:p>
            <a:pPr algn="ctr"/>
            <a:r>
              <a:rPr lang="en-US" sz="2800" b="1" dirty="0"/>
              <a:t>Ricin Toxin </a:t>
            </a:r>
            <a:r>
              <a:rPr lang="mr-IN" sz="2800" b="1" dirty="0"/>
              <a:t>–</a:t>
            </a:r>
            <a:r>
              <a:rPr lang="en-US" sz="2800" b="1" dirty="0"/>
              <a:t> Confirmatory Tests</a:t>
            </a:r>
          </a:p>
        </p:txBody>
      </p:sp>
      <p:sp>
        <p:nvSpPr>
          <p:cNvPr id="4" name="Rectangle 7"/>
          <p:cNvSpPr txBox="1">
            <a:spLocks noChangeArrowheads="1"/>
          </p:cNvSpPr>
          <p:nvPr/>
        </p:nvSpPr>
        <p:spPr>
          <a:xfrm>
            <a:off x="2033532" y="984585"/>
            <a:ext cx="7962381" cy="368776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sz="2000" dirty="0"/>
              <a:t>Enzyme-linked immunosorbent assays</a:t>
            </a:r>
          </a:p>
          <a:p>
            <a:pPr lvl="1"/>
            <a:r>
              <a:rPr lang="en-US" altLang="en-US" sz="2000" dirty="0"/>
              <a:t>Blood, other body fluids</a:t>
            </a:r>
          </a:p>
          <a:p>
            <a:pPr lvl="1"/>
            <a:r>
              <a:rPr lang="en-US" altLang="en-US" sz="2000" dirty="0"/>
              <a:t>Swab sample from nasal mucosa</a:t>
            </a:r>
          </a:p>
          <a:p>
            <a:pPr lvl="1"/>
            <a:r>
              <a:rPr lang="en-US" altLang="en-US" sz="2000" dirty="0"/>
              <a:t>Swab &lt;24hr after exposure</a:t>
            </a:r>
          </a:p>
          <a:p>
            <a:pPr lvl="1"/>
            <a:endParaRPr lang="en-US" altLang="en-US" sz="2000" dirty="0"/>
          </a:p>
          <a:p>
            <a:r>
              <a:rPr lang="en-US" altLang="en-US" sz="2000" dirty="0" err="1"/>
              <a:t>Immuno-histochemical</a:t>
            </a:r>
            <a:r>
              <a:rPr lang="en-US" altLang="en-US" sz="2000" dirty="0"/>
              <a:t> techniques (tissue)</a:t>
            </a:r>
          </a:p>
          <a:p>
            <a:pPr lvl="1"/>
            <a:r>
              <a:rPr lang="en-US" altLang="en-US" sz="2000" dirty="0"/>
              <a:t>Ricin is bound quickly</a:t>
            </a:r>
          </a:p>
          <a:p>
            <a:pPr lvl="1"/>
            <a:r>
              <a:rPr lang="en-US" altLang="en-US" sz="2000" dirty="0"/>
              <a:t>Metabolized before excretion</a:t>
            </a:r>
          </a:p>
          <a:p>
            <a:pPr lvl="1"/>
            <a:r>
              <a:rPr lang="en-US" altLang="en-US" sz="2000" dirty="0"/>
              <a:t> 11% remains after 24hr (animal studies)</a:t>
            </a:r>
          </a:p>
          <a:p>
            <a:pPr lvl="1"/>
            <a:endParaRPr lang="en-US" altLang="en-US" sz="2000" dirty="0"/>
          </a:p>
          <a:p>
            <a:r>
              <a:rPr lang="en-US" altLang="en-US" sz="2000" dirty="0"/>
              <a:t>Liquid chromatography/ mass spectrometry</a:t>
            </a:r>
          </a:p>
          <a:p>
            <a:pPr lvl="1"/>
            <a:endParaRPr lang="en-US" altLang="en-US" sz="2000" dirty="0"/>
          </a:p>
          <a:p>
            <a:r>
              <a:rPr lang="en-US" altLang="en-US" sz="2000" dirty="0"/>
              <a:t>Polymerase Chain Reaction can detect residual castor bean DNA in most ricin preparations</a:t>
            </a:r>
          </a:p>
        </p:txBody>
      </p:sp>
    </p:spTree>
    <p:extLst>
      <p:ext uri="{BB962C8B-B14F-4D97-AF65-F5344CB8AC3E}">
        <p14:creationId xmlns:p14="http://schemas.microsoft.com/office/powerpoint/2010/main" val="2337509569"/>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4" name="click.wav"/>
          </p:stSnd>
        </p:sndAc>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Altbilgi Yer Tutucusu 2"/>
          <p:cNvSpPr>
            <a:spLocks noGrp="1"/>
          </p:cNvSpPr>
          <p:nvPr>
            <p:ph type="ftr" sz="quarter" idx="11"/>
          </p:nvPr>
        </p:nvSpPr>
        <p:spPr/>
        <p:txBody>
          <a:bodyPr/>
          <a:lstStyle/>
          <a:p>
            <a:r>
              <a:rPr lang="en-US" smtClean="0">
                <a:solidFill>
                  <a:schemeClr val="tx1"/>
                </a:solidFill>
                <a:latin typeface="Trebuchet MS" pitchFamily="34" charset="0"/>
              </a:rPr>
              <a:t>Uluslararası KBRN Kongresi, 5-7 Aralık 2017, Ankara</a:t>
            </a:r>
            <a:endParaRPr lang="en-US">
              <a:solidFill>
                <a:schemeClr val="tx1"/>
              </a:solidFill>
              <a:latin typeface="Trebuchet MS" pitchFamily="34" charset="0"/>
            </a:endParaRPr>
          </a:p>
        </p:txBody>
      </p:sp>
      <p:sp>
        <p:nvSpPr>
          <p:cNvPr id="28675" name="Text Box 3"/>
          <p:cNvSpPr txBox="1">
            <a:spLocks noChangeArrowheads="1"/>
          </p:cNvSpPr>
          <p:nvPr/>
        </p:nvSpPr>
        <p:spPr bwMode="auto">
          <a:xfrm>
            <a:off x="292100" y="1805698"/>
            <a:ext cx="77343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685800" indent="-228600">
              <a:defRPr sz="2400">
                <a:solidFill>
                  <a:schemeClr val="tx1"/>
                </a:solidFill>
                <a:latin typeface="Times New Roman" pitchFamily="18" charset="0"/>
              </a:defRPr>
            </a:lvl2pPr>
            <a:lvl3pPr>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marL="342900" indent="-342900">
              <a:buClr>
                <a:schemeClr val="accent3">
                  <a:lumMod val="50000"/>
                </a:schemeClr>
              </a:buClr>
              <a:buSzPct val="120000"/>
              <a:buFont typeface="Wingdings" pitchFamily="2" charset="2"/>
              <a:buChar char="§"/>
            </a:pPr>
            <a:r>
              <a:rPr lang="tr-TR" b="1" dirty="0" smtClean="0">
                <a:latin typeface="Trebuchet MS" pitchFamily="34" charset="0"/>
              </a:rPr>
              <a:t>PCR-Tabanlı Saptama Sistemleri</a:t>
            </a:r>
            <a:r>
              <a:rPr lang="en-US" b="1" dirty="0" smtClean="0">
                <a:latin typeface="Trebuchet MS" pitchFamily="34" charset="0"/>
              </a:rPr>
              <a:t> </a:t>
            </a:r>
            <a:endParaRPr lang="tr-TR" b="1" dirty="0" smtClean="0">
              <a:latin typeface="Trebuchet MS" pitchFamily="34" charset="0"/>
            </a:endParaRPr>
          </a:p>
          <a:p>
            <a:pPr marL="342900" indent="-342900">
              <a:buClr>
                <a:schemeClr val="accent3">
                  <a:lumMod val="50000"/>
                </a:schemeClr>
              </a:buClr>
              <a:buSzPct val="120000"/>
              <a:buFont typeface="Wingdings" pitchFamily="2" charset="2"/>
              <a:buChar char="§"/>
            </a:pPr>
            <a:r>
              <a:rPr lang="en-US" b="1" dirty="0" smtClean="0">
                <a:latin typeface="Trebuchet MS" pitchFamily="34" charset="0"/>
              </a:rPr>
              <a:t>Array </a:t>
            </a:r>
            <a:r>
              <a:rPr lang="en-US" b="1" dirty="0" err="1" smtClean="0">
                <a:latin typeface="Trebuchet MS" pitchFamily="34" charset="0"/>
              </a:rPr>
              <a:t>Te</a:t>
            </a:r>
            <a:r>
              <a:rPr lang="tr-TR" b="1" dirty="0" err="1" smtClean="0">
                <a:latin typeface="Trebuchet MS" pitchFamily="34" charset="0"/>
              </a:rPr>
              <a:t>knolojileri</a:t>
            </a:r>
            <a:endParaRPr lang="en-US" b="1" dirty="0">
              <a:latin typeface="Trebuchet MS" pitchFamily="34" charset="0"/>
            </a:endParaRPr>
          </a:p>
          <a:p>
            <a:pPr lvl="1"/>
            <a:r>
              <a:rPr lang="en-US" dirty="0">
                <a:latin typeface="Trebuchet MS" pitchFamily="34" charset="0"/>
              </a:rPr>
              <a:t>High-Throughput Multiplex Assays</a:t>
            </a:r>
          </a:p>
          <a:p>
            <a:pPr lvl="2">
              <a:buFontTx/>
              <a:buChar char="-"/>
            </a:pPr>
            <a:r>
              <a:rPr lang="en-US" dirty="0">
                <a:latin typeface="Trebuchet MS" pitchFamily="34" charset="0"/>
              </a:rPr>
              <a:t> </a:t>
            </a:r>
            <a:r>
              <a:rPr lang="en-US" dirty="0" err="1">
                <a:latin typeface="Trebuchet MS" pitchFamily="34" charset="0"/>
              </a:rPr>
              <a:t>Nanogen</a:t>
            </a:r>
            <a:endParaRPr lang="en-US" dirty="0">
              <a:latin typeface="Trebuchet MS" pitchFamily="34" charset="0"/>
            </a:endParaRPr>
          </a:p>
          <a:p>
            <a:pPr lvl="2">
              <a:buFontTx/>
              <a:buChar char="-"/>
            </a:pPr>
            <a:r>
              <a:rPr lang="en-US" dirty="0">
                <a:latin typeface="Trebuchet MS" pitchFamily="34" charset="0"/>
              </a:rPr>
              <a:t> </a:t>
            </a:r>
            <a:r>
              <a:rPr lang="en-US" dirty="0" err="1">
                <a:latin typeface="Trebuchet MS" pitchFamily="34" charset="0"/>
              </a:rPr>
              <a:t>CombiMatrix</a:t>
            </a:r>
            <a:endParaRPr lang="en-US" dirty="0">
              <a:latin typeface="Trebuchet MS" pitchFamily="34" charset="0"/>
            </a:endParaRPr>
          </a:p>
          <a:p>
            <a:pPr lvl="2">
              <a:buFontTx/>
              <a:buChar char="-"/>
            </a:pPr>
            <a:r>
              <a:rPr lang="en-US" dirty="0">
                <a:latin typeface="Trebuchet MS" pitchFamily="34" charset="0"/>
              </a:rPr>
              <a:t> </a:t>
            </a:r>
            <a:r>
              <a:rPr lang="en-US" dirty="0" err="1">
                <a:latin typeface="Trebuchet MS" pitchFamily="34" charset="0"/>
              </a:rPr>
              <a:t>Affymetrix</a:t>
            </a:r>
            <a:r>
              <a:rPr lang="en-US" dirty="0">
                <a:latin typeface="Trebuchet MS" pitchFamily="34" charset="0"/>
              </a:rPr>
              <a:t> </a:t>
            </a:r>
            <a:r>
              <a:rPr lang="en-US" dirty="0" err="1">
                <a:latin typeface="Trebuchet MS" pitchFamily="34" charset="0"/>
              </a:rPr>
              <a:t>Resequencing</a:t>
            </a:r>
            <a:r>
              <a:rPr lang="en-US" dirty="0">
                <a:latin typeface="Trebuchet MS" pitchFamily="34" charset="0"/>
              </a:rPr>
              <a:t> Arrays</a:t>
            </a:r>
          </a:p>
          <a:p>
            <a:pPr marL="342900" indent="-342900">
              <a:buClr>
                <a:schemeClr val="accent3">
                  <a:lumMod val="50000"/>
                </a:schemeClr>
              </a:buClr>
              <a:buSzPct val="120000"/>
              <a:buFont typeface="Wingdings" pitchFamily="2" charset="2"/>
              <a:buChar char="§"/>
            </a:pPr>
            <a:r>
              <a:rPr lang="en-US" b="1" dirty="0" smtClean="0">
                <a:latin typeface="Trebuchet MS" pitchFamily="34" charset="0"/>
              </a:rPr>
              <a:t>Se</a:t>
            </a:r>
            <a:r>
              <a:rPr lang="tr-TR" b="1" dirty="0" err="1">
                <a:latin typeface="Trebuchet MS" pitchFamily="34" charset="0"/>
              </a:rPr>
              <a:t>kanslama</a:t>
            </a:r>
            <a:r>
              <a:rPr lang="tr-TR" b="1" dirty="0">
                <a:latin typeface="Trebuchet MS" pitchFamily="34" charset="0"/>
              </a:rPr>
              <a:t> </a:t>
            </a:r>
            <a:r>
              <a:rPr lang="en-US" b="1" dirty="0" err="1">
                <a:latin typeface="Trebuchet MS" pitchFamily="34" charset="0"/>
              </a:rPr>
              <a:t>Te</a:t>
            </a:r>
            <a:r>
              <a:rPr lang="tr-TR" b="1" dirty="0" err="1">
                <a:latin typeface="Trebuchet MS" pitchFamily="34" charset="0"/>
              </a:rPr>
              <a:t>knolojileri</a:t>
            </a:r>
            <a:endParaRPr lang="en-US" b="1" dirty="0">
              <a:latin typeface="Trebuchet MS" pitchFamily="34" charset="0"/>
            </a:endParaRPr>
          </a:p>
          <a:p>
            <a:pPr lvl="2">
              <a:buFontTx/>
              <a:buChar char="-"/>
            </a:pPr>
            <a:r>
              <a:rPr lang="en-US" dirty="0" err="1" smtClean="0">
                <a:latin typeface="Trebuchet MS" pitchFamily="34" charset="0"/>
              </a:rPr>
              <a:t>Pyrosequencing</a:t>
            </a:r>
            <a:endParaRPr lang="tr-TR" dirty="0" smtClean="0">
              <a:latin typeface="Trebuchet MS" pitchFamily="34" charset="0"/>
            </a:endParaRPr>
          </a:p>
          <a:p>
            <a:pPr lvl="2">
              <a:buFontTx/>
              <a:buChar char="-"/>
            </a:pPr>
            <a:r>
              <a:rPr lang="tr-TR" dirty="0" smtClean="0">
                <a:latin typeface="Trebuchet MS" pitchFamily="34" charset="0"/>
              </a:rPr>
              <a:t>WGS</a:t>
            </a:r>
            <a:endParaRPr lang="en-US" dirty="0">
              <a:latin typeface="Trebuchet MS" pitchFamily="34" charset="0"/>
            </a:endParaRPr>
          </a:p>
        </p:txBody>
      </p:sp>
      <p:sp>
        <p:nvSpPr>
          <p:cNvPr id="28734" name="Rectangle 62"/>
          <p:cNvSpPr>
            <a:spLocks noChangeArrowheads="1"/>
          </p:cNvSpPr>
          <p:nvPr/>
        </p:nvSpPr>
        <p:spPr bwMode="auto">
          <a:xfrm>
            <a:off x="880534" y="987631"/>
            <a:ext cx="8707967"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000" b="1" dirty="0" smtClean="0">
                <a:latin typeface="Trebuchet MS" pitchFamily="34" charset="0"/>
              </a:rPr>
              <a:t>Mole</a:t>
            </a:r>
            <a:r>
              <a:rPr lang="tr-TR" sz="4000" b="1" dirty="0" err="1" smtClean="0">
                <a:latin typeface="Trebuchet MS" pitchFamily="34" charset="0"/>
              </a:rPr>
              <a:t>küler</a:t>
            </a:r>
            <a:r>
              <a:rPr lang="tr-TR" sz="4000" b="1" dirty="0" smtClean="0">
                <a:latin typeface="Trebuchet MS" pitchFamily="34" charset="0"/>
              </a:rPr>
              <a:t> Tanı </a:t>
            </a:r>
            <a:endParaRPr lang="en-US" sz="4000" b="1" dirty="0">
              <a:latin typeface="Trebuchet MS" pitchFamily="34" charset="0"/>
            </a:endParaRPr>
          </a:p>
        </p:txBody>
      </p:sp>
      <p:sp>
        <p:nvSpPr>
          <p:cNvPr id="62" name="Metin kutusu 61"/>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Tree>
    <p:extLst>
      <p:ext uri="{BB962C8B-B14F-4D97-AF65-F5344CB8AC3E}">
        <p14:creationId xmlns:p14="http://schemas.microsoft.com/office/powerpoint/2010/main" val="3836293001"/>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29" name="click.wav"/>
          </p:stSnd>
        </p:sndAc>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8" name="Rectangle 10"/>
          <p:cNvSpPr>
            <a:spLocks noChangeArrowheads="1"/>
          </p:cNvSpPr>
          <p:nvPr/>
        </p:nvSpPr>
        <p:spPr bwMode="auto">
          <a:xfrm>
            <a:off x="196851" y="913985"/>
            <a:ext cx="11797227"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tr-TR" sz="4000" b="1" dirty="0">
                <a:solidFill>
                  <a:schemeClr val="accent5">
                    <a:lumMod val="50000"/>
                  </a:schemeClr>
                </a:solidFill>
                <a:latin typeface="Trebuchet MS" panose="020B0603020202020204" pitchFamily="34" charset="0"/>
              </a:rPr>
              <a:t>Elde Taşınabilir </a:t>
            </a:r>
            <a:r>
              <a:rPr lang="en-US" sz="4000" b="1" dirty="0" smtClean="0">
                <a:solidFill>
                  <a:schemeClr val="accent5">
                    <a:lumMod val="50000"/>
                  </a:schemeClr>
                </a:solidFill>
                <a:latin typeface="Trebuchet MS" panose="020B0603020202020204" pitchFamily="34" charset="0"/>
              </a:rPr>
              <a:t>PCR</a:t>
            </a:r>
            <a:r>
              <a:rPr lang="tr-TR" sz="4000" b="1" dirty="0" smtClean="0">
                <a:solidFill>
                  <a:schemeClr val="accent5">
                    <a:lumMod val="50000"/>
                  </a:schemeClr>
                </a:solidFill>
                <a:latin typeface="Trebuchet MS" panose="020B0603020202020204" pitchFamily="34" charset="0"/>
              </a:rPr>
              <a:t> Tabanlı Sistemler</a:t>
            </a:r>
            <a:endParaRPr lang="tr-TR" sz="4000" b="1" dirty="0">
              <a:solidFill>
                <a:schemeClr val="accent5">
                  <a:lumMod val="50000"/>
                </a:schemeClr>
              </a:solidFill>
              <a:latin typeface="Trebuchet MS" panose="020B0603020202020204" pitchFamily="34" charset="0"/>
            </a:endParaRPr>
          </a:p>
        </p:txBody>
      </p:sp>
      <p:pic>
        <p:nvPicPr>
          <p:cNvPr id="63513" name="Picture 25" descr="http://www.cagt.uga.edu/images/space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034" y="5137151"/>
            <a:ext cx="14817" cy="68263"/>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138000" y="1577216"/>
            <a:ext cx="11916000" cy="4154984"/>
          </a:xfrm>
          <a:prstGeom prst="rect">
            <a:avLst/>
          </a:prstGeom>
        </p:spPr>
        <p:txBody>
          <a:bodyPr wrap="square">
            <a:spAutoFit/>
          </a:bodyPr>
          <a:lstStyle/>
          <a:p>
            <a:pPr marL="342900" indent="-342900">
              <a:buClr>
                <a:schemeClr val="accent5">
                  <a:lumMod val="50000"/>
                </a:schemeClr>
              </a:buClr>
              <a:buSzPct val="116000"/>
              <a:buFont typeface="Wingdings" pitchFamily="2" charset="2"/>
              <a:buChar char="§"/>
            </a:pPr>
            <a:r>
              <a:rPr lang="tr-TR" sz="2400" dirty="0" smtClean="0">
                <a:latin typeface="Trebuchet MS" pitchFamily="34" charset="0"/>
              </a:rPr>
              <a:t>Maliyet</a:t>
            </a:r>
            <a:r>
              <a:rPr lang="en-US" sz="2400" dirty="0" smtClean="0">
                <a:latin typeface="Trebuchet MS" pitchFamily="34" charset="0"/>
              </a:rPr>
              <a:t>: 8 </a:t>
            </a:r>
            <a:r>
              <a:rPr lang="tr-TR" sz="2400" dirty="0" smtClean="0">
                <a:latin typeface="Trebuchet MS" pitchFamily="34" charset="0"/>
              </a:rPr>
              <a:t>-</a:t>
            </a:r>
            <a:r>
              <a:rPr lang="en-US" sz="2400" dirty="0" smtClean="0">
                <a:latin typeface="Trebuchet MS" pitchFamily="34" charset="0"/>
              </a:rPr>
              <a:t>19 (</a:t>
            </a:r>
            <a:r>
              <a:rPr lang="tr-TR" sz="2400" dirty="0" smtClean="0">
                <a:latin typeface="Trebuchet MS" pitchFamily="34" charset="0"/>
              </a:rPr>
              <a:t>Tek test-ajan</a:t>
            </a:r>
            <a:r>
              <a:rPr lang="en-US" sz="2400" dirty="0" smtClean="0">
                <a:latin typeface="Trebuchet MS" pitchFamily="34" charset="0"/>
              </a:rPr>
              <a:t>) </a:t>
            </a:r>
            <a:r>
              <a:rPr lang="tr-TR" sz="2400" dirty="0" smtClean="0">
                <a:latin typeface="Trebuchet MS" pitchFamily="34" charset="0"/>
                <a:sym typeface="Wingdings" pitchFamily="2" charset="2"/>
              </a:rPr>
              <a:t> </a:t>
            </a:r>
            <a:r>
              <a:rPr lang="en-US" sz="2400" dirty="0" smtClean="0">
                <a:latin typeface="Trebuchet MS" pitchFamily="34" charset="0"/>
              </a:rPr>
              <a:t>185 </a:t>
            </a:r>
            <a:r>
              <a:rPr lang="tr-TR" sz="2400" dirty="0" smtClean="0">
                <a:latin typeface="Trebuchet MS" pitchFamily="34" charset="0"/>
              </a:rPr>
              <a:t>-</a:t>
            </a:r>
            <a:r>
              <a:rPr lang="en-US" sz="2400" dirty="0" smtClean="0">
                <a:latin typeface="Trebuchet MS" pitchFamily="34" charset="0"/>
              </a:rPr>
              <a:t> 200</a:t>
            </a:r>
            <a:r>
              <a:rPr lang="en-US" sz="2400" dirty="0">
                <a:latin typeface="Trebuchet MS" pitchFamily="34" charset="0"/>
              </a:rPr>
              <a:t>$</a:t>
            </a:r>
            <a:r>
              <a:rPr lang="en-US" sz="2400" dirty="0" smtClean="0">
                <a:latin typeface="Trebuchet MS" pitchFamily="34" charset="0"/>
              </a:rPr>
              <a:t> </a:t>
            </a:r>
            <a:r>
              <a:rPr lang="en-US" sz="2400" dirty="0">
                <a:latin typeface="Trebuchet MS" pitchFamily="34" charset="0"/>
              </a:rPr>
              <a:t>(</a:t>
            </a:r>
            <a:r>
              <a:rPr lang="en-US" sz="2400" dirty="0" smtClean="0">
                <a:latin typeface="Trebuchet MS" pitchFamily="34" charset="0"/>
              </a:rPr>
              <a:t>10-16</a:t>
            </a:r>
            <a:r>
              <a:rPr lang="tr-TR" sz="2400" dirty="0" smtClean="0">
                <a:latin typeface="Trebuchet MS" pitchFamily="34" charset="0"/>
              </a:rPr>
              <a:t> ajanın çoklu tespiti</a:t>
            </a:r>
            <a:r>
              <a:rPr lang="en-US" sz="2400" dirty="0" smtClean="0">
                <a:latin typeface="Trebuchet MS" pitchFamily="34" charset="0"/>
              </a:rPr>
              <a:t>)</a:t>
            </a:r>
            <a:endParaRPr lang="en-US" sz="2400" dirty="0">
              <a:latin typeface="Trebuchet MS" pitchFamily="34" charset="0"/>
            </a:endParaRPr>
          </a:p>
          <a:p>
            <a:pPr marL="342900" indent="-342900">
              <a:buClr>
                <a:schemeClr val="accent5">
                  <a:lumMod val="50000"/>
                </a:schemeClr>
              </a:buClr>
              <a:buSzPct val="116000"/>
              <a:buFont typeface="Wingdings" pitchFamily="2" charset="2"/>
              <a:buChar char="§"/>
            </a:pPr>
            <a:r>
              <a:rPr lang="tr-TR" sz="2400" dirty="0" smtClean="0">
                <a:latin typeface="Trebuchet MS" pitchFamily="34" charset="0"/>
              </a:rPr>
              <a:t>Cihaz maliyeti</a:t>
            </a:r>
            <a:r>
              <a:rPr lang="en-US" sz="2400" dirty="0" smtClean="0">
                <a:latin typeface="Trebuchet MS" pitchFamily="34" charset="0"/>
              </a:rPr>
              <a:t>: 899 </a:t>
            </a:r>
            <a:r>
              <a:rPr lang="tr-TR" sz="2400" dirty="0">
                <a:latin typeface="Trebuchet MS" pitchFamily="34" charset="0"/>
              </a:rPr>
              <a:t>-</a:t>
            </a:r>
            <a:r>
              <a:rPr lang="en-US" sz="2400" dirty="0" smtClean="0">
                <a:latin typeface="Trebuchet MS" pitchFamily="34" charset="0"/>
              </a:rPr>
              <a:t> 39,500$</a:t>
            </a:r>
            <a:endParaRPr lang="tr-TR" sz="2400" dirty="0">
              <a:latin typeface="Trebuchet MS" pitchFamily="34" charset="0"/>
            </a:endParaRPr>
          </a:p>
          <a:p>
            <a:r>
              <a:rPr lang="tr-TR" sz="2400" dirty="0">
                <a:latin typeface="Trebuchet MS" pitchFamily="34" charset="0"/>
              </a:rPr>
              <a:t>– </a:t>
            </a:r>
            <a:r>
              <a:rPr lang="tr-TR" sz="2400" dirty="0" err="1">
                <a:latin typeface="Trebuchet MS" pitchFamily="34" charset="0"/>
              </a:rPr>
              <a:t>FilmArray</a:t>
            </a:r>
            <a:r>
              <a:rPr lang="tr-TR" sz="2400" dirty="0">
                <a:latin typeface="Trebuchet MS" pitchFamily="34" charset="0"/>
              </a:rPr>
              <a:t>® (</a:t>
            </a:r>
            <a:r>
              <a:rPr lang="tr-TR" sz="2400" dirty="0" err="1">
                <a:latin typeface="Trebuchet MS" pitchFamily="34" charset="0"/>
              </a:rPr>
              <a:t>BioFire</a:t>
            </a:r>
            <a:r>
              <a:rPr lang="tr-TR" sz="2400" dirty="0">
                <a:latin typeface="Trebuchet MS" pitchFamily="34" charset="0"/>
              </a:rPr>
              <a:t> </a:t>
            </a:r>
            <a:r>
              <a:rPr lang="tr-TR" sz="2400" dirty="0" err="1">
                <a:latin typeface="Trebuchet MS" pitchFamily="34" charset="0"/>
              </a:rPr>
              <a:t>Diagnostics</a:t>
            </a:r>
            <a:r>
              <a:rPr lang="tr-TR" sz="2400" dirty="0" smtClean="0">
                <a:latin typeface="Trebuchet MS" pitchFamily="34" charset="0"/>
              </a:rPr>
              <a:t>)</a:t>
            </a:r>
          </a:p>
          <a:p>
            <a:endParaRPr lang="tr-TR" sz="2400" dirty="0">
              <a:latin typeface="Trebuchet MS" pitchFamily="34" charset="0"/>
            </a:endParaRPr>
          </a:p>
          <a:p>
            <a:r>
              <a:rPr lang="tr-TR" sz="2400" dirty="0">
                <a:latin typeface="Trebuchet MS" pitchFamily="34" charset="0"/>
              </a:rPr>
              <a:t>– RAZOR® EX (</a:t>
            </a:r>
            <a:r>
              <a:rPr lang="tr-TR" sz="2400" dirty="0" err="1">
                <a:latin typeface="Trebuchet MS" pitchFamily="34" charset="0"/>
              </a:rPr>
              <a:t>BioFire</a:t>
            </a:r>
            <a:r>
              <a:rPr lang="tr-TR" sz="2400" dirty="0">
                <a:latin typeface="Trebuchet MS" pitchFamily="34" charset="0"/>
              </a:rPr>
              <a:t> </a:t>
            </a:r>
            <a:r>
              <a:rPr lang="tr-TR" sz="2400" dirty="0" err="1">
                <a:latin typeface="Trebuchet MS" pitchFamily="34" charset="0"/>
              </a:rPr>
              <a:t>Diagnostics</a:t>
            </a:r>
            <a:r>
              <a:rPr lang="tr-TR" sz="2400" dirty="0">
                <a:latin typeface="Trebuchet MS" pitchFamily="34" charset="0"/>
              </a:rPr>
              <a:t>)</a:t>
            </a:r>
          </a:p>
          <a:p>
            <a:r>
              <a:rPr lang="tr-TR" sz="2400" dirty="0">
                <a:latin typeface="Trebuchet MS" pitchFamily="34" charset="0"/>
              </a:rPr>
              <a:t>– one3™ (</a:t>
            </a:r>
            <a:r>
              <a:rPr lang="tr-TR" sz="2400" dirty="0" err="1">
                <a:latin typeface="Trebuchet MS" pitchFamily="34" charset="0"/>
              </a:rPr>
              <a:t>Biomeme</a:t>
            </a:r>
            <a:r>
              <a:rPr lang="tr-TR" sz="2400" dirty="0" smtClean="0">
                <a:latin typeface="Trebuchet MS" pitchFamily="34" charset="0"/>
              </a:rPr>
              <a:t>)</a:t>
            </a:r>
          </a:p>
          <a:p>
            <a:endParaRPr lang="tr-TR" sz="2400" dirty="0">
              <a:latin typeface="Trebuchet MS" pitchFamily="34" charset="0"/>
            </a:endParaRPr>
          </a:p>
          <a:p>
            <a:r>
              <a:rPr lang="tr-TR" sz="2400" dirty="0">
                <a:latin typeface="Trebuchet MS" pitchFamily="34" charset="0"/>
              </a:rPr>
              <a:t>– POCKIT™ </a:t>
            </a:r>
            <a:r>
              <a:rPr lang="tr-TR" sz="2400" dirty="0" smtClean="0">
                <a:latin typeface="Trebuchet MS" pitchFamily="34" charset="0"/>
              </a:rPr>
              <a:t>- POCKIT</a:t>
            </a:r>
            <a:r>
              <a:rPr lang="tr-TR" sz="2400" dirty="0">
                <a:latin typeface="Trebuchet MS" pitchFamily="34" charset="0"/>
              </a:rPr>
              <a:t>™ Micro (Gene Reach USA)</a:t>
            </a:r>
          </a:p>
          <a:p>
            <a:r>
              <a:rPr lang="tr-TR" sz="2400" dirty="0" smtClean="0">
                <a:latin typeface="Trebuchet MS" pitchFamily="34" charset="0"/>
              </a:rPr>
              <a:t>-</a:t>
            </a:r>
            <a:r>
              <a:rPr lang="tr-TR" sz="2400" dirty="0" err="1" smtClean="0">
                <a:latin typeface="Trebuchet MS" pitchFamily="34" charset="0"/>
              </a:rPr>
              <a:t>Bio-seeq</a:t>
            </a:r>
            <a:endParaRPr lang="tr-TR" sz="2400" dirty="0">
              <a:latin typeface="Trebuchet MS" pitchFamily="34" charset="0"/>
            </a:endParaRPr>
          </a:p>
          <a:p>
            <a:endParaRPr lang="tr-TR" sz="2400" dirty="0" smtClean="0">
              <a:latin typeface="Trebuchet MS" pitchFamily="34" charset="0"/>
            </a:endParaRPr>
          </a:p>
          <a:p>
            <a:r>
              <a:rPr lang="tr-TR" sz="2400" dirty="0" smtClean="0">
                <a:latin typeface="Trebuchet MS" pitchFamily="34" charset="0"/>
              </a:rPr>
              <a:t>- T-COR </a:t>
            </a:r>
            <a:r>
              <a:rPr lang="tr-TR" sz="2400" dirty="0">
                <a:latin typeface="Trebuchet MS" pitchFamily="34" charset="0"/>
              </a:rPr>
              <a:t>8™ (</a:t>
            </a:r>
            <a:r>
              <a:rPr lang="tr-TR" sz="2400" dirty="0" err="1">
                <a:latin typeface="Trebuchet MS" pitchFamily="34" charset="0"/>
              </a:rPr>
              <a:t>Tetracore</a:t>
            </a:r>
            <a:r>
              <a:rPr lang="tr-TR" sz="2400" dirty="0">
                <a:latin typeface="Trebuchet MS" pitchFamily="34" charset="0"/>
              </a:rPr>
              <a:t>)</a:t>
            </a:r>
          </a:p>
        </p:txBody>
      </p:sp>
      <p:pic>
        <p:nvPicPr>
          <p:cNvPr id="10" name="Resim 9"/>
          <p:cNvPicPr>
            <a:picLocks noChangeAspect="1"/>
          </p:cNvPicPr>
          <p:nvPr/>
        </p:nvPicPr>
        <p:blipFill>
          <a:blip r:embed="rId5"/>
          <a:stretch>
            <a:fillRect/>
          </a:stretch>
        </p:blipFill>
        <p:spPr>
          <a:xfrm>
            <a:off x="3348162" y="4808275"/>
            <a:ext cx="2466975" cy="1847850"/>
          </a:xfrm>
          <a:prstGeom prst="rect">
            <a:avLst/>
          </a:prstGeom>
        </p:spPr>
      </p:pic>
      <p:pic>
        <p:nvPicPr>
          <p:cNvPr id="266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12823" y="2315229"/>
            <a:ext cx="2654305" cy="19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7"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7175"/>
          <a:stretch/>
        </p:blipFill>
        <p:spPr bwMode="auto">
          <a:xfrm>
            <a:off x="8426508" y="4342012"/>
            <a:ext cx="3721937" cy="19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Altbilgi Yer Tutucusu 4"/>
          <p:cNvSpPr>
            <a:spLocks noGrp="1"/>
          </p:cNvSpPr>
          <p:nvPr>
            <p:ph type="ftr" sz="quarter" idx="11"/>
          </p:nvPr>
        </p:nvSpPr>
        <p:spPr>
          <a:xfrm>
            <a:off x="3855160" y="6440762"/>
            <a:ext cx="4481680" cy="365125"/>
          </a:xfrm>
        </p:spPr>
        <p:txBody>
          <a:bodyPr/>
          <a:lstStyle/>
          <a:p>
            <a:r>
              <a:rPr lang="en-US" b="1" smtClean="0">
                <a:solidFill>
                  <a:schemeClr val="bg1">
                    <a:lumMod val="50000"/>
                  </a:schemeClr>
                </a:solidFill>
                <a:latin typeface="Trebuchet MS" panose="020B0603020202020204" pitchFamily="34" charset="0"/>
              </a:rPr>
              <a:t>Uluslararası KBRN Kongresi, 5-7 Aralık 2017, Ankara</a:t>
            </a:r>
            <a:endParaRPr lang="en-US" b="1" dirty="0">
              <a:solidFill>
                <a:schemeClr val="bg1">
                  <a:lumMod val="50000"/>
                </a:schemeClr>
              </a:solidFill>
              <a:latin typeface="Trebuchet MS" panose="020B0603020202020204" pitchFamily="34" charset="0"/>
            </a:endParaRPr>
          </a:p>
        </p:txBody>
      </p:sp>
      <p:pic>
        <p:nvPicPr>
          <p:cNvPr id="266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36351" y="2315229"/>
            <a:ext cx="3048000" cy="170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Resim 13"/>
          <p:cNvPicPr>
            <a:picLocks noChangeAspect="1"/>
          </p:cNvPicPr>
          <p:nvPr/>
        </p:nvPicPr>
        <p:blipFill>
          <a:blip r:embed="rId9"/>
          <a:stretch>
            <a:fillRect/>
          </a:stretch>
        </p:blipFill>
        <p:spPr>
          <a:xfrm>
            <a:off x="5882320" y="4593262"/>
            <a:ext cx="2437313" cy="1620000"/>
          </a:xfrm>
          <a:prstGeom prst="rect">
            <a:avLst/>
          </a:prstGeom>
        </p:spPr>
      </p:pic>
      <p:sp>
        <p:nvSpPr>
          <p:cNvPr id="16" name="Metin kutusu 15"/>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Tree>
    <p:extLst>
      <p:ext uri="{BB962C8B-B14F-4D97-AF65-F5344CB8AC3E}">
        <p14:creationId xmlns:p14="http://schemas.microsoft.com/office/powerpoint/2010/main" val="4200376150"/>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11" name="click.wav"/>
          </p:stSnd>
        </p:sndAc>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3943102" y="6356351"/>
            <a:ext cx="4305796" cy="365125"/>
          </a:xfrm>
        </p:spPr>
        <p:txBody>
          <a:bodyPr/>
          <a:lstStyle/>
          <a:p>
            <a:pPr>
              <a:defRPr/>
            </a:pPr>
            <a:r>
              <a:rPr lang="tr-TR" b="1" smtClean="0">
                <a:solidFill>
                  <a:schemeClr val="bg1">
                    <a:lumMod val="50000"/>
                  </a:schemeClr>
                </a:solidFill>
                <a:latin typeface="Trebuchet MS" pitchFamily="34" charset="0"/>
              </a:rPr>
              <a:t>Uluslararası KBRN Kongresi, 5-7 Aralık 2017, Ankara</a:t>
            </a:r>
            <a:endParaRPr lang="tr-TR" b="1" dirty="0">
              <a:solidFill>
                <a:schemeClr val="bg1">
                  <a:lumMod val="50000"/>
                </a:schemeClr>
              </a:solidFill>
              <a:latin typeface="Trebuchet MS" pitchFamily="34" charset="0"/>
            </a:endParaRPr>
          </a:p>
        </p:txBody>
      </p:sp>
      <p:sp>
        <p:nvSpPr>
          <p:cNvPr id="3" name="Text Box 2"/>
          <p:cNvSpPr txBox="1">
            <a:spLocks noChangeArrowheads="1"/>
          </p:cNvSpPr>
          <p:nvPr/>
        </p:nvSpPr>
        <p:spPr bwMode="auto">
          <a:xfrm>
            <a:off x="593725" y="1565275"/>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tr-TR">
              <a:latin typeface="Trebuchet MS" pitchFamily="34" charset="0"/>
            </a:endParaRPr>
          </a:p>
        </p:txBody>
      </p:sp>
      <p:sp>
        <p:nvSpPr>
          <p:cNvPr id="4" name="Text Box 3"/>
          <p:cNvSpPr txBox="1">
            <a:spLocks noChangeArrowheads="1"/>
          </p:cNvSpPr>
          <p:nvPr/>
        </p:nvSpPr>
        <p:spPr bwMode="auto">
          <a:xfrm>
            <a:off x="237505" y="826611"/>
            <a:ext cx="1156656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r>
              <a:rPr lang="tr-TR" sz="3600" b="1" dirty="0">
                <a:solidFill>
                  <a:schemeClr val="accent5">
                    <a:lumMod val="50000"/>
                  </a:schemeClr>
                </a:solidFill>
                <a:latin typeface="Trebuchet MS" pitchFamily="34" charset="0"/>
              </a:rPr>
              <a:t>Moleküler Tanı (</a:t>
            </a:r>
            <a:r>
              <a:rPr lang="tr-TR" sz="3600" b="1" dirty="0" smtClean="0">
                <a:solidFill>
                  <a:schemeClr val="accent5">
                    <a:lumMod val="50000"/>
                  </a:schemeClr>
                </a:solidFill>
                <a:latin typeface="Trebuchet MS" pitchFamily="34" charset="0"/>
              </a:rPr>
              <a:t>Mobil, Sahada Konuşlandırılmış  ve Laboratuvarda) </a:t>
            </a:r>
            <a:endParaRPr lang="en-US" sz="3600" b="1" dirty="0">
              <a:solidFill>
                <a:schemeClr val="accent5">
                  <a:lumMod val="50000"/>
                </a:schemeClr>
              </a:solidFill>
              <a:latin typeface="Trebuchet MS" pitchFamily="34" charset="0"/>
            </a:endParaRPr>
          </a:p>
        </p:txBody>
      </p:sp>
      <p:pic>
        <p:nvPicPr>
          <p:cNvPr id="5" name="Picture 4" descr="P1010051"/>
          <p:cNvPicPr>
            <a:picLocks noChangeAspect="1" noChangeArrowheads="1"/>
          </p:cNvPicPr>
          <p:nvPr/>
        </p:nvPicPr>
        <p:blipFill>
          <a:blip r:embed="rId4" cstate="print">
            <a:extLst>
              <a:ext uri="{28A0092B-C50C-407E-A947-70E740481C1C}">
                <a14:useLocalDpi xmlns:a14="http://schemas.microsoft.com/office/drawing/2010/main" val="0"/>
              </a:ext>
            </a:extLst>
          </a:blip>
          <a:srcRect l="4219" t="33012" r="937" b="9247"/>
          <a:stretch>
            <a:fillRect/>
          </a:stretch>
        </p:blipFill>
        <p:spPr bwMode="auto">
          <a:xfrm>
            <a:off x="57401" y="2528616"/>
            <a:ext cx="3663203" cy="30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txBox="1">
            <a:spLocks noChangeArrowheads="1"/>
          </p:cNvSpPr>
          <p:nvPr/>
        </p:nvSpPr>
        <p:spPr>
          <a:xfrm>
            <a:off x="3823854" y="1997118"/>
            <a:ext cx="8241475" cy="439578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Arial" charset="0"/>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algn="just">
              <a:lnSpc>
                <a:spcPct val="80000"/>
              </a:lnSpc>
              <a:buClr>
                <a:srgbClr val="993300"/>
              </a:buClr>
              <a:buSzPct val="120000"/>
              <a:buFont typeface="Wingdings" pitchFamily="2" charset="2"/>
              <a:buChar char="§"/>
            </a:pPr>
            <a:r>
              <a:rPr lang="en-US" sz="2400" dirty="0">
                <a:latin typeface="Trebuchet MS" pitchFamily="34" charset="0"/>
              </a:rPr>
              <a:t>Real-Time DNA (</a:t>
            </a:r>
            <a:r>
              <a:rPr lang="en-US" sz="2400" dirty="0" smtClean="0">
                <a:latin typeface="Trebuchet MS" pitchFamily="34" charset="0"/>
              </a:rPr>
              <a:t>PCR</a:t>
            </a:r>
            <a:endParaRPr lang="tr-TR" sz="2400" dirty="0" smtClean="0">
              <a:latin typeface="Trebuchet MS" pitchFamily="34" charset="0"/>
            </a:endParaRPr>
          </a:p>
          <a:p>
            <a:pPr algn="just">
              <a:lnSpc>
                <a:spcPct val="80000"/>
              </a:lnSpc>
              <a:buClr>
                <a:srgbClr val="993300"/>
              </a:buClr>
              <a:buSzPct val="120000"/>
              <a:buFont typeface="Wingdings" pitchFamily="2" charset="2"/>
              <a:buChar char="§"/>
            </a:pPr>
            <a:r>
              <a:rPr lang="tr-TR" sz="2400" dirty="0">
                <a:solidFill>
                  <a:srgbClr val="C00000"/>
                </a:solidFill>
                <a:latin typeface="Trebuchet MS" pitchFamily="34" charset="0"/>
              </a:rPr>
              <a:t>32 </a:t>
            </a:r>
            <a:r>
              <a:rPr lang="tr-TR" sz="2400" dirty="0" smtClean="0">
                <a:latin typeface="Trebuchet MS" pitchFamily="34" charset="0"/>
              </a:rPr>
              <a:t>örnek kapasitesi ve analizi  </a:t>
            </a:r>
            <a:r>
              <a:rPr lang="en-US" sz="2400" dirty="0" smtClean="0">
                <a:solidFill>
                  <a:srgbClr val="C00000"/>
                </a:solidFill>
                <a:latin typeface="Trebuchet MS" pitchFamily="34" charset="0"/>
              </a:rPr>
              <a:t>~45</a:t>
            </a:r>
            <a:r>
              <a:rPr lang="tr-TR" sz="2400" dirty="0" smtClean="0">
                <a:solidFill>
                  <a:srgbClr val="C00000"/>
                </a:solidFill>
                <a:latin typeface="Trebuchet MS" pitchFamily="34" charset="0"/>
              </a:rPr>
              <a:t> </a:t>
            </a:r>
            <a:r>
              <a:rPr lang="tr-TR" sz="2400" dirty="0" err="1" smtClean="0">
                <a:latin typeface="Trebuchet MS" pitchFamily="34" charset="0"/>
              </a:rPr>
              <a:t>dk</a:t>
            </a:r>
            <a:r>
              <a:rPr lang="tr-TR" sz="2400" dirty="0" smtClean="0">
                <a:latin typeface="Trebuchet MS" pitchFamily="34" charset="0"/>
              </a:rPr>
              <a:t> tamamlama</a:t>
            </a:r>
            <a:endParaRPr lang="en-US" sz="2400" dirty="0">
              <a:latin typeface="Trebuchet MS" pitchFamily="34" charset="0"/>
            </a:endParaRPr>
          </a:p>
          <a:p>
            <a:pPr algn="just">
              <a:lnSpc>
                <a:spcPct val="80000"/>
              </a:lnSpc>
              <a:buClr>
                <a:srgbClr val="993300"/>
              </a:buClr>
              <a:buSzPct val="120000"/>
              <a:buFont typeface="Wingdings" pitchFamily="2" charset="2"/>
              <a:buChar char="§"/>
            </a:pPr>
            <a:r>
              <a:rPr lang="tr-TR" sz="2400" dirty="0" smtClean="0">
                <a:latin typeface="Trebuchet MS" pitchFamily="34" charset="0"/>
              </a:rPr>
              <a:t>BHM</a:t>
            </a:r>
          </a:p>
          <a:p>
            <a:pPr indent="12700" algn="just">
              <a:lnSpc>
                <a:spcPct val="80000"/>
              </a:lnSpc>
              <a:buClr>
                <a:schemeClr val="accent5">
                  <a:lumMod val="50000"/>
                </a:schemeClr>
              </a:buClr>
              <a:buFont typeface="Wingdings" pitchFamily="2" charset="2"/>
              <a:buChar char="ü"/>
            </a:pPr>
            <a:r>
              <a:rPr lang="tr-TR" sz="2000" dirty="0" smtClean="0">
                <a:latin typeface="Trebuchet MS" pitchFamily="34" charset="0"/>
              </a:rPr>
              <a:t> </a:t>
            </a:r>
            <a:r>
              <a:rPr lang="tr-TR" sz="2000" i="1" dirty="0" err="1" smtClean="0">
                <a:latin typeface="Trebuchet MS" pitchFamily="34" charset="0"/>
              </a:rPr>
              <a:t>Bacillus</a:t>
            </a:r>
            <a:r>
              <a:rPr lang="tr-TR" sz="2000" i="1" dirty="0" smtClean="0">
                <a:latin typeface="Trebuchet MS" pitchFamily="34" charset="0"/>
              </a:rPr>
              <a:t> </a:t>
            </a:r>
            <a:r>
              <a:rPr lang="tr-TR" sz="2000" i="1" dirty="0" err="1" smtClean="0">
                <a:latin typeface="Trebuchet MS" pitchFamily="34" charset="0"/>
              </a:rPr>
              <a:t>anthracis</a:t>
            </a:r>
            <a:r>
              <a:rPr lang="tr-TR" sz="2000" i="1" dirty="0" smtClean="0">
                <a:latin typeface="Trebuchet MS" pitchFamily="34" charset="0"/>
              </a:rPr>
              <a:t> </a:t>
            </a:r>
            <a:r>
              <a:rPr lang="tr-TR" sz="2000" dirty="0" smtClean="0">
                <a:latin typeface="Trebuchet MS" pitchFamily="34" charset="0"/>
              </a:rPr>
              <a:t>(3 </a:t>
            </a:r>
            <a:r>
              <a:rPr lang="tr-TR" sz="2000" dirty="0">
                <a:latin typeface="Trebuchet MS" pitchFamily="34" charset="0"/>
              </a:rPr>
              <a:t>hedef)</a:t>
            </a:r>
            <a:endParaRPr lang="tr-TR" sz="2000" b="1" dirty="0">
              <a:latin typeface="Trebuchet MS" pitchFamily="34" charset="0"/>
            </a:endParaRPr>
          </a:p>
          <a:p>
            <a:pPr indent="12700" algn="just">
              <a:lnSpc>
                <a:spcPct val="80000"/>
              </a:lnSpc>
              <a:buClr>
                <a:schemeClr val="accent5">
                  <a:lumMod val="50000"/>
                </a:schemeClr>
              </a:buClr>
              <a:buFont typeface="Wingdings" pitchFamily="2" charset="2"/>
              <a:buChar char="ü"/>
            </a:pPr>
            <a:r>
              <a:rPr lang="tr-TR" sz="2000" i="1" dirty="0" smtClean="0">
                <a:latin typeface="Trebuchet MS" pitchFamily="34" charset="0"/>
              </a:rPr>
              <a:t> </a:t>
            </a:r>
            <a:r>
              <a:rPr lang="tr-TR" sz="2000" i="1" dirty="0" err="1" smtClean="0">
                <a:latin typeface="Trebuchet MS" pitchFamily="34" charset="0"/>
              </a:rPr>
              <a:t>Brucella</a:t>
            </a:r>
            <a:r>
              <a:rPr lang="tr-TR" sz="2000" i="1" dirty="0" smtClean="0">
                <a:latin typeface="Trebuchet MS" pitchFamily="34" charset="0"/>
              </a:rPr>
              <a:t> </a:t>
            </a:r>
            <a:r>
              <a:rPr lang="tr-TR" sz="2000" i="1" dirty="0" err="1">
                <a:latin typeface="Trebuchet MS" pitchFamily="34" charset="0"/>
              </a:rPr>
              <a:t>Spp</a:t>
            </a:r>
            <a:endParaRPr lang="tr-TR" sz="2000" b="1" i="1" dirty="0">
              <a:latin typeface="Trebuchet MS" pitchFamily="34" charset="0"/>
            </a:endParaRPr>
          </a:p>
          <a:p>
            <a:pPr indent="12700" algn="just">
              <a:lnSpc>
                <a:spcPct val="80000"/>
              </a:lnSpc>
              <a:buClr>
                <a:schemeClr val="accent5">
                  <a:lumMod val="50000"/>
                </a:schemeClr>
              </a:buClr>
              <a:buFont typeface="Wingdings" pitchFamily="2" charset="2"/>
              <a:buChar char="ü"/>
            </a:pPr>
            <a:r>
              <a:rPr lang="tr-TR" sz="2000" i="1" dirty="0" smtClean="0">
                <a:latin typeface="Trebuchet MS" pitchFamily="34" charset="0"/>
              </a:rPr>
              <a:t> F. </a:t>
            </a:r>
            <a:r>
              <a:rPr lang="tr-TR" sz="2000" i="1" dirty="0" err="1" smtClean="0">
                <a:latin typeface="Trebuchet MS" pitchFamily="34" charset="0"/>
              </a:rPr>
              <a:t>tularensis</a:t>
            </a:r>
            <a:r>
              <a:rPr lang="tr-TR" sz="2000" i="1" dirty="0" smtClean="0">
                <a:latin typeface="Trebuchet MS" pitchFamily="34" charset="0"/>
              </a:rPr>
              <a:t> </a:t>
            </a:r>
            <a:r>
              <a:rPr lang="tr-TR" sz="2000" dirty="0">
                <a:latin typeface="Trebuchet MS" pitchFamily="34" charset="0"/>
              </a:rPr>
              <a:t>(2 hedef)</a:t>
            </a:r>
            <a:endParaRPr lang="tr-TR" sz="2000" b="1" dirty="0">
              <a:latin typeface="Trebuchet MS" pitchFamily="34" charset="0"/>
            </a:endParaRPr>
          </a:p>
          <a:p>
            <a:pPr indent="12700" algn="just">
              <a:lnSpc>
                <a:spcPct val="80000"/>
              </a:lnSpc>
              <a:buClr>
                <a:schemeClr val="accent5">
                  <a:lumMod val="50000"/>
                </a:schemeClr>
              </a:buClr>
              <a:buFont typeface="Wingdings" pitchFamily="2" charset="2"/>
              <a:buChar char="ü"/>
            </a:pPr>
            <a:r>
              <a:rPr lang="tr-TR" sz="2000" i="1" dirty="0" smtClean="0">
                <a:latin typeface="Trebuchet MS" pitchFamily="34" charset="0"/>
              </a:rPr>
              <a:t> Y. </a:t>
            </a:r>
            <a:r>
              <a:rPr lang="tr-TR" sz="2000" i="1" dirty="0" err="1" smtClean="0">
                <a:latin typeface="Trebuchet MS" pitchFamily="34" charset="0"/>
              </a:rPr>
              <a:t>Pestis</a:t>
            </a:r>
            <a:r>
              <a:rPr lang="tr-TR" sz="2000" dirty="0" smtClean="0">
                <a:latin typeface="Trebuchet MS" pitchFamily="34" charset="0"/>
              </a:rPr>
              <a:t> (2 hedef)</a:t>
            </a:r>
            <a:endParaRPr lang="tr-TR" sz="2000" b="1" dirty="0" smtClean="0">
              <a:latin typeface="Trebuchet MS" pitchFamily="34" charset="0"/>
            </a:endParaRPr>
          </a:p>
          <a:p>
            <a:pPr algn="just">
              <a:lnSpc>
                <a:spcPct val="80000"/>
              </a:lnSpc>
              <a:buFontTx/>
              <a:buNone/>
            </a:pPr>
            <a:r>
              <a:rPr lang="tr-TR" sz="2000" b="1" dirty="0" smtClean="0">
                <a:latin typeface="Trebuchet MS" pitchFamily="34" charset="0"/>
              </a:rPr>
              <a:t>Diğer Patojenler</a:t>
            </a:r>
            <a:r>
              <a:rPr lang="tr-TR" sz="2000" dirty="0" smtClean="0">
                <a:latin typeface="Trebuchet MS" pitchFamily="34" charset="0"/>
              </a:rPr>
              <a:t> </a:t>
            </a:r>
            <a:endParaRPr lang="tr-TR" sz="2000" b="1" dirty="0" smtClean="0">
              <a:latin typeface="Trebuchet MS" pitchFamily="34" charset="0"/>
            </a:endParaRPr>
          </a:p>
          <a:p>
            <a:pPr indent="12700" algn="just">
              <a:lnSpc>
                <a:spcPct val="80000"/>
              </a:lnSpc>
              <a:buClr>
                <a:schemeClr val="accent5">
                  <a:lumMod val="50000"/>
                </a:schemeClr>
              </a:buClr>
              <a:buFont typeface="Wingdings" pitchFamily="2" charset="2"/>
              <a:buChar char="ü"/>
            </a:pPr>
            <a:r>
              <a:rPr lang="tr-TR" sz="2000" dirty="0" err="1" smtClean="0">
                <a:latin typeface="Trebuchet MS" pitchFamily="34" charset="0"/>
              </a:rPr>
              <a:t>Listeria</a:t>
            </a:r>
            <a:r>
              <a:rPr lang="tr-TR" sz="2000" dirty="0" smtClean="0">
                <a:latin typeface="Trebuchet MS" pitchFamily="34" charset="0"/>
              </a:rPr>
              <a:t> </a:t>
            </a:r>
            <a:r>
              <a:rPr lang="tr-TR" sz="2000" dirty="0" err="1">
                <a:latin typeface="Trebuchet MS" pitchFamily="34" charset="0"/>
              </a:rPr>
              <a:t>monocytogenes</a:t>
            </a:r>
            <a:r>
              <a:rPr lang="tr-TR" sz="2000" dirty="0">
                <a:latin typeface="Trebuchet MS" pitchFamily="34" charset="0"/>
              </a:rPr>
              <a:t> </a:t>
            </a:r>
          </a:p>
          <a:p>
            <a:pPr indent="12700" algn="just">
              <a:lnSpc>
                <a:spcPct val="80000"/>
              </a:lnSpc>
              <a:buClr>
                <a:schemeClr val="accent5">
                  <a:lumMod val="50000"/>
                </a:schemeClr>
              </a:buClr>
              <a:buFont typeface="Wingdings" pitchFamily="2" charset="2"/>
              <a:buChar char="ü"/>
            </a:pPr>
            <a:r>
              <a:rPr lang="tr-TR" sz="2000" dirty="0">
                <a:latin typeface="Trebuchet MS" pitchFamily="34" charset="0"/>
              </a:rPr>
              <a:t>E. </a:t>
            </a:r>
            <a:r>
              <a:rPr lang="tr-TR" sz="2000" dirty="0" err="1" smtClean="0">
                <a:latin typeface="Trebuchet MS" pitchFamily="34" charset="0"/>
              </a:rPr>
              <a:t>coli</a:t>
            </a:r>
            <a:r>
              <a:rPr lang="tr-TR" sz="2000" dirty="0" smtClean="0">
                <a:latin typeface="Trebuchet MS" pitchFamily="34" charset="0"/>
              </a:rPr>
              <a:t> </a:t>
            </a:r>
            <a:r>
              <a:rPr lang="tr-TR" sz="2000" dirty="0">
                <a:latin typeface="Trebuchet MS" pitchFamily="34" charset="0"/>
              </a:rPr>
              <a:t>O157 </a:t>
            </a:r>
          </a:p>
          <a:p>
            <a:pPr indent="12700" algn="just">
              <a:lnSpc>
                <a:spcPct val="80000"/>
              </a:lnSpc>
              <a:buClr>
                <a:schemeClr val="accent5">
                  <a:lumMod val="50000"/>
                </a:schemeClr>
              </a:buClr>
              <a:buFont typeface="Wingdings" pitchFamily="2" charset="2"/>
              <a:buChar char="ü"/>
            </a:pPr>
            <a:r>
              <a:rPr lang="tr-TR" sz="2000" dirty="0" err="1">
                <a:latin typeface="Trebuchet MS" pitchFamily="34" charset="0"/>
              </a:rPr>
              <a:t>Salmonella</a:t>
            </a:r>
            <a:r>
              <a:rPr lang="tr-TR" sz="2000" dirty="0">
                <a:latin typeface="Trebuchet MS" pitchFamily="34" charset="0"/>
              </a:rPr>
              <a:t> </a:t>
            </a:r>
            <a:r>
              <a:rPr lang="tr-TR" sz="2000" dirty="0" err="1" smtClean="0">
                <a:latin typeface="Trebuchet MS" pitchFamily="34" charset="0"/>
              </a:rPr>
              <a:t>Spp</a:t>
            </a:r>
            <a:r>
              <a:rPr lang="tr-TR" sz="2000" dirty="0" smtClean="0">
                <a:latin typeface="Trebuchet MS" pitchFamily="34" charset="0"/>
              </a:rPr>
              <a:t>.</a:t>
            </a:r>
            <a:endParaRPr lang="tr-TR" sz="2000" dirty="0">
              <a:latin typeface="Trebuchet MS" pitchFamily="34" charset="0"/>
            </a:endParaRPr>
          </a:p>
          <a:p>
            <a:pPr indent="12700" algn="just">
              <a:lnSpc>
                <a:spcPct val="80000"/>
              </a:lnSpc>
              <a:buClr>
                <a:schemeClr val="accent5">
                  <a:lumMod val="50000"/>
                </a:schemeClr>
              </a:buClr>
              <a:buFont typeface="Wingdings" pitchFamily="2" charset="2"/>
              <a:buChar char="ü"/>
            </a:pPr>
            <a:r>
              <a:rPr lang="tr-TR" sz="2000" dirty="0" err="1">
                <a:latin typeface="Trebuchet MS" pitchFamily="34" charset="0"/>
              </a:rPr>
              <a:t>Campylobacter</a:t>
            </a:r>
            <a:r>
              <a:rPr lang="tr-TR" sz="2000" dirty="0">
                <a:latin typeface="Trebuchet MS" pitchFamily="34" charset="0"/>
              </a:rPr>
              <a:t> </a:t>
            </a:r>
            <a:r>
              <a:rPr lang="tr-TR" sz="2000" dirty="0" err="1">
                <a:latin typeface="Trebuchet MS" pitchFamily="34" charset="0"/>
              </a:rPr>
              <a:t>spp</a:t>
            </a:r>
            <a:r>
              <a:rPr lang="tr-TR" sz="2000" dirty="0">
                <a:latin typeface="Trebuchet MS" pitchFamily="34" charset="0"/>
              </a:rPr>
              <a:t>.</a:t>
            </a:r>
          </a:p>
          <a:p>
            <a:pPr algn="just">
              <a:lnSpc>
                <a:spcPct val="80000"/>
              </a:lnSpc>
            </a:pPr>
            <a:r>
              <a:rPr lang="tr-TR" sz="2000" b="1" dirty="0" smtClean="0">
                <a:latin typeface="Trebuchet MS" pitchFamily="34" charset="0"/>
              </a:rPr>
              <a:t>PCR </a:t>
            </a:r>
            <a:r>
              <a:rPr lang="tr-TR" sz="2000" b="1" dirty="0">
                <a:latin typeface="Trebuchet MS" pitchFamily="34" charset="0"/>
              </a:rPr>
              <a:t>r</a:t>
            </a:r>
            <a:r>
              <a:rPr lang="en-US" sz="2000" b="1" dirty="0" err="1" smtClean="0">
                <a:latin typeface="Trebuchet MS" pitchFamily="34" charset="0"/>
              </a:rPr>
              <a:t>ea</a:t>
            </a:r>
            <a:r>
              <a:rPr lang="tr-TR" sz="2000" b="1" dirty="0" err="1" smtClean="0">
                <a:latin typeface="Trebuchet MS" pitchFamily="34" charset="0"/>
              </a:rPr>
              <a:t>jenleri</a:t>
            </a:r>
            <a:r>
              <a:rPr lang="tr-TR" sz="2000" b="1" dirty="0" smtClean="0">
                <a:latin typeface="Trebuchet MS" pitchFamily="34" charset="0"/>
              </a:rPr>
              <a:t>, </a:t>
            </a:r>
            <a:r>
              <a:rPr lang="en-US" sz="2000" b="1" dirty="0" smtClean="0">
                <a:latin typeface="Trebuchet MS" pitchFamily="34" charset="0"/>
              </a:rPr>
              <a:t>JPEO-CBD </a:t>
            </a:r>
            <a:r>
              <a:rPr lang="en-US" sz="2000" b="1" dirty="0">
                <a:latin typeface="Trebuchet MS" pitchFamily="34" charset="0"/>
              </a:rPr>
              <a:t>(CRP), USAMRIID, NMRC </a:t>
            </a:r>
            <a:r>
              <a:rPr lang="tr-TR" sz="2000" b="1" dirty="0" smtClean="0">
                <a:latin typeface="Trebuchet MS" pitchFamily="34" charset="0"/>
              </a:rPr>
              <a:t>ve </a:t>
            </a:r>
            <a:r>
              <a:rPr lang="en-US" sz="2000" b="1" dirty="0" smtClean="0">
                <a:latin typeface="Trebuchet MS" pitchFamily="34" charset="0"/>
              </a:rPr>
              <a:t>WRAIR</a:t>
            </a:r>
            <a:r>
              <a:rPr lang="tr-TR" sz="2000" b="1" dirty="0" smtClean="0">
                <a:latin typeface="Trebuchet MS" pitchFamily="34" charset="0"/>
              </a:rPr>
              <a:t> tedarik edilebilir.</a:t>
            </a:r>
            <a:endParaRPr lang="en-US" sz="2000" b="1" dirty="0">
              <a:latin typeface="Trebuchet MS" pitchFamily="34" charset="0"/>
            </a:endParaRPr>
          </a:p>
        </p:txBody>
      </p:sp>
      <p:sp>
        <p:nvSpPr>
          <p:cNvPr id="9" name="Metin kutusu 8"/>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Tree>
    <p:extLst>
      <p:ext uri="{BB962C8B-B14F-4D97-AF65-F5344CB8AC3E}">
        <p14:creationId xmlns:p14="http://schemas.microsoft.com/office/powerpoint/2010/main" val="2188897851"/>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5" name="click.wav"/>
          </p:stSnd>
        </p:sndAc>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ltbilgi Yer Tutucusu 4"/>
          <p:cNvSpPr>
            <a:spLocks noGrp="1"/>
          </p:cNvSpPr>
          <p:nvPr>
            <p:ph type="ftr" sz="quarter" idx="11"/>
          </p:nvPr>
        </p:nvSpPr>
        <p:spPr>
          <a:xfrm>
            <a:off x="3841370" y="6489900"/>
            <a:ext cx="4509261" cy="365125"/>
          </a:xfrm>
        </p:spPr>
        <p:txBody>
          <a:bodyPr/>
          <a:lstStyle/>
          <a:p>
            <a:r>
              <a:rPr lang="en-US" b="1" smtClean="0">
                <a:solidFill>
                  <a:schemeClr val="bg1">
                    <a:lumMod val="50000"/>
                  </a:schemeClr>
                </a:solidFill>
                <a:latin typeface="Trebuchet MS" panose="020B0603020202020204" pitchFamily="34" charset="0"/>
              </a:rPr>
              <a:t>Uluslararası</a:t>
            </a:r>
            <a:r>
              <a:rPr lang="en-US" b="1" dirty="0" smtClean="0">
                <a:solidFill>
                  <a:schemeClr val="bg1">
                    <a:lumMod val="50000"/>
                  </a:schemeClr>
                </a:solidFill>
                <a:latin typeface="Trebuchet MS" panose="020B0603020202020204" pitchFamily="34" charset="0"/>
              </a:rPr>
              <a:t> KBRN </a:t>
            </a:r>
            <a:r>
              <a:rPr lang="en-US" b="1" dirty="0" err="1" smtClean="0">
                <a:solidFill>
                  <a:schemeClr val="bg1">
                    <a:lumMod val="50000"/>
                  </a:schemeClr>
                </a:solidFill>
                <a:latin typeface="Trebuchet MS" panose="020B0603020202020204" pitchFamily="34" charset="0"/>
              </a:rPr>
              <a:t>Kongresi</a:t>
            </a:r>
            <a:r>
              <a:rPr lang="en-US" b="1" dirty="0" smtClean="0">
                <a:solidFill>
                  <a:schemeClr val="bg1">
                    <a:lumMod val="50000"/>
                  </a:schemeClr>
                </a:solidFill>
                <a:latin typeface="Trebuchet MS" panose="020B0603020202020204" pitchFamily="34" charset="0"/>
              </a:rPr>
              <a:t>, 5-7 </a:t>
            </a:r>
            <a:r>
              <a:rPr lang="en-US" b="1" dirty="0" err="1" smtClean="0">
                <a:solidFill>
                  <a:schemeClr val="bg1">
                    <a:lumMod val="50000"/>
                  </a:schemeClr>
                </a:solidFill>
                <a:latin typeface="Trebuchet MS" panose="020B0603020202020204" pitchFamily="34" charset="0"/>
              </a:rPr>
              <a:t>Aralık</a:t>
            </a:r>
            <a:r>
              <a:rPr lang="en-US" b="1" dirty="0" smtClean="0">
                <a:solidFill>
                  <a:schemeClr val="bg1">
                    <a:lumMod val="50000"/>
                  </a:schemeClr>
                </a:solidFill>
                <a:latin typeface="Trebuchet MS" panose="020B0603020202020204" pitchFamily="34" charset="0"/>
              </a:rPr>
              <a:t> 2017, Ankara</a:t>
            </a:r>
            <a:endParaRPr lang="en-US" b="1" dirty="0">
              <a:solidFill>
                <a:schemeClr val="bg1">
                  <a:lumMod val="50000"/>
                </a:schemeClr>
              </a:solidFill>
              <a:latin typeface="Trebuchet MS" panose="020B0603020202020204" pitchFamily="34" charset="0"/>
            </a:endParaRPr>
          </a:p>
        </p:txBody>
      </p:sp>
      <p:sp>
        <p:nvSpPr>
          <p:cNvPr id="63498" name="Rectangle 10"/>
          <p:cNvSpPr>
            <a:spLocks noChangeArrowheads="1"/>
          </p:cNvSpPr>
          <p:nvPr/>
        </p:nvSpPr>
        <p:spPr bwMode="auto">
          <a:xfrm>
            <a:off x="323851" y="967986"/>
            <a:ext cx="10737849"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000" b="1" dirty="0">
                <a:solidFill>
                  <a:schemeClr val="accent5">
                    <a:lumMod val="50000"/>
                  </a:schemeClr>
                </a:solidFill>
                <a:latin typeface="Trebuchet MS" panose="020B0603020202020204" pitchFamily="34" charset="0"/>
              </a:rPr>
              <a:t>Real-Time </a:t>
            </a:r>
            <a:r>
              <a:rPr lang="en-US" sz="4000" b="1" dirty="0" smtClean="0">
                <a:solidFill>
                  <a:schemeClr val="accent5">
                    <a:lumMod val="50000"/>
                  </a:schemeClr>
                </a:solidFill>
                <a:latin typeface="Trebuchet MS" panose="020B0603020202020204" pitchFamily="34" charset="0"/>
              </a:rPr>
              <a:t>PCR-</a:t>
            </a:r>
            <a:r>
              <a:rPr lang="en-US" sz="4000" b="1" dirty="0" err="1" smtClean="0">
                <a:solidFill>
                  <a:schemeClr val="accent5">
                    <a:lumMod val="50000"/>
                  </a:schemeClr>
                </a:solidFill>
                <a:latin typeface="Trebuchet MS" panose="020B0603020202020204" pitchFamily="34" charset="0"/>
              </a:rPr>
              <a:t>Tarama</a:t>
            </a:r>
            <a:r>
              <a:rPr lang="en-US" sz="4000" b="1" dirty="0" smtClean="0">
                <a:solidFill>
                  <a:schemeClr val="accent5">
                    <a:lumMod val="50000"/>
                  </a:schemeClr>
                </a:solidFill>
                <a:latin typeface="Trebuchet MS" panose="020B0603020202020204" pitchFamily="34" charset="0"/>
              </a:rPr>
              <a:t>: </a:t>
            </a:r>
            <a:r>
              <a:rPr lang="en-US" sz="4000" b="1" dirty="0" err="1" smtClean="0">
                <a:solidFill>
                  <a:schemeClr val="accent5">
                    <a:lumMod val="50000"/>
                  </a:schemeClr>
                </a:solidFill>
                <a:latin typeface="Trebuchet MS" panose="020B0603020202020204" pitchFamily="34" charset="0"/>
              </a:rPr>
              <a:t>FilmArray</a:t>
            </a:r>
            <a:r>
              <a:rPr lang="en-US" sz="4000" b="1" dirty="0" smtClean="0">
                <a:solidFill>
                  <a:schemeClr val="accent5">
                    <a:lumMod val="50000"/>
                  </a:schemeClr>
                </a:solidFill>
                <a:latin typeface="Trebuchet MS" panose="020B0603020202020204" pitchFamily="34" charset="0"/>
              </a:rPr>
              <a:t> (</a:t>
            </a:r>
            <a:r>
              <a:rPr lang="en-US" sz="4000" b="1" dirty="0" err="1" smtClean="0">
                <a:solidFill>
                  <a:schemeClr val="accent5">
                    <a:lumMod val="50000"/>
                  </a:schemeClr>
                </a:solidFill>
                <a:latin typeface="Trebuchet MS" panose="020B0603020202020204" pitchFamily="34" charset="0"/>
              </a:rPr>
              <a:t>Biofire</a:t>
            </a:r>
            <a:r>
              <a:rPr lang="en-US" sz="4000" b="1" dirty="0" smtClean="0">
                <a:solidFill>
                  <a:schemeClr val="accent5">
                    <a:lumMod val="50000"/>
                  </a:schemeClr>
                </a:solidFill>
                <a:latin typeface="Trebuchet MS" panose="020B0603020202020204" pitchFamily="34" charset="0"/>
              </a:rPr>
              <a:t>)</a:t>
            </a:r>
            <a:endParaRPr lang="en-US" sz="4000" b="1" dirty="0">
              <a:solidFill>
                <a:schemeClr val="accent5">
                  <a:lumMod val="50000"/>
                </a:schemeClr>
              </a:solidFill>
              <a:latin typeface="Trebuchet MS" panose="020B0603020202020204" pitchFamily="34" charset="0"/>
            </a:endParaRPr>
          </a:p>
        </p:txBody>
      </p:sp>
      <p:pic>
        <p:nvPicPr>
          <p:cNvPr id="63513" name="Picture 25" descr="http://www.cagt.uga.edu/images/space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034" y="5137151"/>
            <a:ext cx="14817" cy="68263"/>
          </a:xfrm>
          <a:prstGeom prst="rect">
            <a:avLst/>
          </a:prstGeom>
          <a:noFill/>
          <a:extLst>
            <a:ext uri="{909E8E84-426E-40DD-AFC4-6F175D3DCCD1}">
              <a14:hiddenFill xmlns:a14="http://schemas.microsoft.com/office/drawing/2010/main">
                <a:solidFill>
                  <a:srgbClr val="FFFFFF"/>
                </a:solidFill>
              </a14:hiddenFill>
            </a:ext>
          </a:extLst>
        </p:spPr>
      </p:pic>
      <p:pic>
        <p:nvPicPr>
          <p:cNvPr id="27650" name="Picture 2" descr="C:\Users\thsk40\Desktop\MRLBUDB\Sunumlar\Parazitoloji Kongresi 2017 Konuşma Özetleri\Veriler\biofire resim\F1.large (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00" y="1769043"/>
            <a:ext cx="5458802" cy="3996000"/>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rotWithShape="1">
          <a:blip r:embed="rId6"/>
          <a:srcRect t="30623" r="2904"/>
          <a:stretch/>
        </p:blipFill>
        <p:spPr>
          <a:xfrm>
            <a:off x="7811875" y="1692843"/>
            <a:ext cx="3529570" cy="3600000"/>
          </a:xfrm>
          <a:prstGeom prst="rect">
            <a:avLst/>
          </a:prstGeom>
        </p:spPr>
      </p:pic>
      <p:sp>
        <p:nvSpPr>
          <p:cNvPr id="3" name="Metin kutusu 2"/>
          <p:cNvSpPr txBox="1"/>
          <p:nvPr/>
        </p:nvSpPr>
        <p:spPr>
          <a:xfrm>
            <a:off x="5510502" y="5348357"/>
            <a:ext cx="6400800" cy="1200329"/>
          </a:xfrm>
          <a:prstGeom prst="rect">
            <a:avLst/>
          </a:prstGeom>
          <a:noFill/>
        </p:spPr>
        <p:txBody>
          <a:bodyPr wrap="square" rtlCol="0">
            <a:spAutoFit/>
          </a:bodyPr>
          <a:lstStyle/>
          <a:p>
            <a:pPr marL="177800" indent="-177800">
              <a:buClr>
                <a:srgbClr val="993300"/>
              </a:buClr>
              <a:buSzPct val="108000"/>
              <a:buFont typeface="Wingdings" charset="2"/>
              <a:buChar char="§"/>
            </a:pPr>
            <a:r>
              <a:rPr lang="tr-TR" dirty="0" smtClean="0">
                <a:latin typeface="Trebuchet MS" charset="-94"/>
                <a:ea typeface="Trebuchet MS" charset="-94"/>
                <a:cs typeface="Trebuchet MS" charset="-94"/>
              </a:rPr>
              <a:t>Analiz süresi </a:t>
            </a:r>
            <a:r>
              <a:rPr lang="tr-TR" b="1" dirty="0" smtClean="0">
                <a:solidFill>
                  <a:srgbClr val="C00000"/>
                </a:solidFill>
                <a:latin typeface="Trebuchet MS" charset="-94"/>
                <a:ea typeface="Trebuchet MS" charset="-94"/>
                <a:cs typeface="Trebuchet MS" charset="-94"/>
              </a:rPr>
              <a:t>&lt; 70 </a:t>
            </a:r>
            <a:r>
              <a:rPr lang="tr-TR" b="1" dirty="0" err="1" smtClean="0">
                <a:solidFill>
                  <a:srgbClr val="C00000"/>
                </a:solidFill>
                <a:latin typeface="Trebuchet MS" charset="-94"/>
                <a:ea typeface="Trebuchet MS" charset="-94"/>
                <a:cs typeface="Trebuchet MS" charset="-94"/>
              </a:rPr>
              <a:t>dk</a:t>
            </a:r>
            <a:endParaRPr lang="tr-TR" b="1" dirty="0" smtClean="0">
              <a:solidFill>
                <a:srgbClr val="C00000"/>
              </a:solidFill>
              <a:latin typeface="Trebuchet MS" charset="-94"/>
              <a:ea typeface="Trebuchet MS" charset="-94"/>
              <a:cs typeface="Trebuchet MS" charset="-94"/>
            </a:endParaRPr>
          </a:p>
          <a:p>
            <a:pPr marL="177800" indent="-177800">
              <a:buClr>
                <a:srgbClr val="993300"/>
              </a:buClr>
              <a:buSzPct val="108000"/>
              <a:buFont typeface="Wingdings" charset="2"/>
              <a:buChar char="§"/>
            </a:pPr>
            <a:r>
              <a:rPr lang="tr-TR" dirty="0" smtClean="0">
                <a:latin typeface="Trebuchet MS" charset="-94"/>
                <a:ea typeface="Trebuchet MS" charset="-94"/>
                <a:cs typeface="Trebuchet MS" charset="-94"/>
              </a:rPr>
              <a:t>Raf Ömrü: 6 ay (Oda ısısı)</a:t>
            </a:r>
          </a:p>
          <a:p>
            <a:pPr marL="177800" indent="-177800">
              <a:buClr>
                <a:srgbClr val="993300"/>
              </a:buClr>
              <a:buSzPct val="108000"/>
              <a:buFont typeface="Wingdings" charset="2"/>
              <a:buChar char="§"/>
            </a:pPr>
            <a:r>
              <a:rPr lang="tr-TR" dirty="0" smtClean="0">
                <a:latin typeface="Trebuchet MS" charset="-94"/>
                <a:ea typeface="Trebuchet MS" charset="-94"/>
                <a:cs typeface="Trebuchet MS" charset="-94"/>
              </a:rPr>
              <a:t>Analiz maliyeti: 185</a:t>
            </a:r>
            <a:r>
              <a:rPr lang="en-US" dirty="0">
                <a:latin typeface="Trebuchet MS" pitchFamily="34" charset="0"/>
              </a:rPr>
              <a:t> </a:t>
            </a:r>
            <a:r>
              <a:rPr lang="en-US" dirty="0" smtClean="0">
                <a:latin typeface="Trebuchet MS" pitchFamily="34" charset="0"/>
              </a:rPr>
              <a:t>$</a:t>
            </a:r>
            <a:r>
              <a:rPr lang="tr-TR" dirty="0" smtClean="0">
                <a:latin typeface="Trebuchet MS" charset="-94"/>
                <a:ea typeface="Trebuchet MS" charset="-94"/>
                <a:cs typeface="Trebuchet MS" charset="-94"/>
              </a:rPr>
              <a:t>/ajan; 7</a:t>
            </a:r>
            <a:r>
              <a:rPr lang="en-US" dirty="0">
                <a:latin typeface="Trebuchet MS" pitchFamily="34" charset="0"/>
              </a:rPr>
              <a:t> $</a:t>
            </a:r>
            <a:r>
              <a:rPr lang="tr-TR" dirty="0" smtClean="0">
                <a:latin typeface="Trebuchet MS" charset="-94"/>
                <a:ea typeface="Trebuchet MS" charset="-94"/>
                <a:cs typeface="Trebuchet MS" charset="-94"/>
              </a:rPr>
              <a:t> /hedef</a:t>
            </a:r>
          </a:p>
          <a:p>
            <a:pPr marL="177800" indent="-177800">
              <a:buClr>
                <a:srgbClr val="993300"/>
              </a:buClr>
              <a:buSzPct val="108000"/>
              <a:buFont typeface="Wingdings" charset="2"/>
              <a:buChar char="§"/>
            </a:pPr>
            <a:r>
              <a:rPr lang="tr-TR" dirty="0" smtClean="0">
                <a:latin typeface="Trebuchet MS" charset="-94"/>
                <a:ea typeface="Trebuchet MS" charset="-94"/>
                <a:cs typeface="Trebuchet MS" charset="-94"/>
              </a:rPr>
              <a:t>Cihaz: 52.500</a:t>
            </a:r>
            <a:r>
              <a:rPr lang="en-US" dirty="0">
                <a:latin typeface="Trebuchet MS" pitchFamily="34" charset="0"/>
              </a:rPr>
              <a:t> $</a:t>
            </a:r>
            <a:r>
              <a:rPr lang="tr-TR" dirty="0" smtClean="0">
                <a:latin typeface="Trebuchet MS" charset="-94"/>
                <a:ea typeface="Trebuchet MS" charset="-94"/>
                <a:cs typeface="Trebuchet MS" charset="-94"/>
              </a:rPr>
              <a:t> </a:t>
            </a:r>
          </a:p>
        </p:txBody>
      </p:sp>
    </p:spTree>
    <p:extLst>
      <p:ext uri="{BB962C8B-B14F-4D97-AF65-F5344CB8AC3E}">
        <p14:creationId xmlns:p14="http://schemas.microsoft.com/office/powerpoint/2010/main" val="1939468959"/>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11"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circle(in)">
                                      <p:cBhvr>
                                        <p:cTn id="7" dur="2000"/>
                                        <p:tgtEl>
                                          <p:spTgt spid="2765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p:tgtEl>
                                          <p:spTgt spid="3"/>
                                        </p:tgtEl>
                                        <p:attrNameLst>
                                          <p:attrName>ppt_y</p:attrName>
                                        </p:attrNameLst>
                                      </p:cBhvr>
                                      <p:tavLst>
                                        <p:tav tm="0">
                                          <p:val>
                                            <p:strVal val="#ppt_y+#ppt_h*1.125000"/>
                                          </p:val>
                                        </p:tav>
                                        <p:tav tm="100000">
                                          <p:val>
                                            <p:strVal val="#ppt_y"/>
                                          </p:val>
                                        </p:tav>
                                      </p:tavLst>
                                    </p:anim>
                                    <p:animEffect transition="in" filter="wipe(up)">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Metin kutusu 45"/>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
        <p:nvSpPr>
          <p:cNvPr id="4" name="Altbilgi Yer Tutucusu 3"/>
          <p:cNvSpPr>
            <a:spLocks noGrp="1"/>
          </p:cNvSpPr>
          <p:nvPr>
            <p:ph type="ftr" sz="quarter" idx="11"/>
          </p:nvPr>
        </p:nvSpPr>
        <p:spPr/>
        <p:txBody>
          <a:body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pic>
        <p:nvPicPr>
          <p:cNvPr id="51" name="Resim 50"/>
          <p:cNvPicPr>
            <a:picLocks noChangeAspect="1"/>
          </p:cNvPicPr>
          <p:nvPr/>
        </p:nvPicPr>
        <p:blipFill>
          <a:blip r:embed="rId3"/>
          <a:stretch>
            <a:fillRect/>
          </a:stretch>
        </p:blipFill>
        <p:spPr>
          <a:xfrm>
            <a:off x="2290711" y="1373487"/>
            <a:ext cx="7493000" cy="4749800"/>
          </a:xfrm>
          <a:prstGeom prst="rect">
            <a:avLst/>
          </a:prstGeom>
        </p:spPr>
      </p:pic>
    </p:spTree>
    <p:extLst>
      <p:ext uri="{BB962C8B-B14F-4D97-AF65-F5344CB8AC3E}">
        <p14:creationId xmlns:p14="http://schemas.microsoft.com/office/powerpoint/2010/main" val="877009761"/>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a:xfrm>
            <a:off x="3566160" y="6327649"/>
            <a:ext cx="4111680" cy="393828"/>
          </a:xfrm>
        </p:spPr>
        <p:txBody>
          <a:bodyPr/>
          <a:lstStyle/>
          <a:p>
            <a:pPr>
              <a:defRPr/>
            </a:pPr>
            <a:r>
              <a:rPr lang="tr-TR" b="1" smtClean="0">
                <a:solidFill>
                  <a:prstClr val="black">
                    <a:tint val="75000"/>
                  </a:prstClr>
                </a:solidFill>
                <a:latin typeface="Trebuchet MS" charset="-94"/>
                <a:ea typeface="Trebuchet MS" charset="-94"/>
                <a:cs typeface="Trebuchet MS" charset="-94"/>
              </a:rPr>
              <a:t>Uluslararası KBRN Kongresi, 5-7 Aralık 2017, Ankara</a:t>
            </a:r>
            <a:endParaRPr lang="tr-TR" b="1">
              <a:solidFill>
                <a:prstClr val="black">
                  <a:tint val="75000"/>
                </a:prstClr>
              </a:solidFill>
              <a:latin typeface="Trebuchet MS" charset="-94"/>
              <a:ea typeface="Trebuchet MS" charset="-94"/>
              <a:cs typeface="Trebuchet MS" charset="-94"/>
            </a:endParaRPr>
          </a:p>
        </p:txBody>
      </p:sp>
      <p:pic>
        <p:nvPicPr>
          <p:cNvPr id="28674" name="Picture 2"/>
          <p:cNvPicPr>
            <a:picLocks noChangeArrowheads="1"/>
          </p:cNvPicPr>
          <p:nvPr/>
        </p:nvPicPr>
        <p:blipFill rotWithShape="1">
          <a:blip r:embed="rId3">
            <a:extLst>
              <a:ext uri="{28A0092B-C50C-407E-A947-70E740481C1C}">
                <a14:useLocalDpi xmlns:a14="http://schemas.microsoft.com/office/drawing/2010/main" val="0"/>
              </a:ext>
            </a:extLst>
          </a:blip>
          <a:srcRect t="1306" r="921" b="21941"/>
          <a:stretch/>
        </p:blipFill>
        <p:spPr bwMode="auto">
          <a:xfrm>
            <a:off x="7677840" y="1125354"/>
            <a:ext cx="4299170" cy="5111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Metin kutusu 5"/>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pic>
        <p:nvPicPr>
          <p:cNvPr id="2" name="Resim 1"/>
          <p:cNvPicPr>
            <a:picLocks noChangeAspect="1"/>
          </p:cNvPicPr>
          <p:nvPr/>
        </p:nvPicPr>
        <p:blipFill>
          <a:blip r:embed="rId4"/>
          <a:stretch>
            <a:fillRect/>
          </a:stretch>
        </p:blipFill>
        <p:spPr>
          <a:xfrm>
            <a:off x="458777" y="2115197"/>
            <a:ext cx="5905500" cy="3876675"/>
          </a:xfrm>
          <a:prstGeom prst="rect">
            <a:avLst/>
          </a:prstGeom>
        </p:spPr>
      </p:pic>
      <p:sp>
        <p:nvSpPr>
          <p:cNvPr id="3" name="Metin kutusu 2"/>
          <p:cNvSpPr txBox="1"/>
          <p:nvPr/>
        </p:nvSpPr>
        <p:spPr>
          <a:xfrm>
            <a:off x="606678" y="954279"/>
            <a:ext cx="6455121" cy="954107"/>
          </a:xfrm>
          <a:prstGeom prst="rect">
            <a:avLst/>
          </a:prstGeom>
          <a:noFill/>
        </p:spPr>
        <p:txBody>
          <a:bodyPr wrap="square" rtlCol="0">
            <a:spAutoFit/>
          </a:bodyPr>
          <a:lstStyle/>
          <a:p>
            <a:r>
              <a:rPr lang="tr-TR" sz="2800" b="1" dirty="0" smtClean="0">
                <a:solidFill>
                  <a:schemeClr val="accent5">
                    <a:lumMod val="50000"/>
                  </a:schemeClr>
                </a:solidFill>
                <a:latin typeface="Trebuchet MS" panose="020B0603020202020204" pitchFamily="34" charset="0"/>
              </a:rPr>
              <a:t>TSK KBRN OKULU- </a:t>
            </a:r>
          </a:p>
          <a:p>
            <a:r>
              <a:rPr lang="tr-TR" sz="2800" b="1" dirty="0" smtClean="0">
                <a:solidFill>
                  <a:schemeClr val="accent5">
                    <a:lumMod val="50000"/>
                  </a:schemeClr>
                </a:solidFill>
                <a:latin typeface="Trebuchet MS" panose="020B0603020202020204" pitchFamily="34" charset="0"/>
              </a:rPr>
              <a:t>KBRN Mobil Arazi Laboratuvarı</a:t>
            </a:r>
            <a:endParaRPr lang="tr-TR" sz="2800" b="1" dirty="0">
              <a:solidFill>
                <a:schemeClr val="accent5">
                  <a:lumMod val="50000"/>
                </a:schemeClr>
              </a:solidFill>
              <a:latin typeface="Trebuchet MS" panose="020B0603020202020204" pitchFamily="34" charset="0"/>
            </a:endParaRPr>
          </a:p>
        </p:txBody>
      </p:sp>
    </p:spTree>
    <p:extLst>
      <p:ext uri="{BB962C8B-B14F-4D97-AF65-F5344CB8AC3E}">
        <p14:creationId xmlns:p14="http://schemas.microsoft.com/office/powerpoint/2010/main" val="2289278143"/>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5" name="click.wav"/>
          </p:stSnd>
        </p:sndAc>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a:xfrm>
            <a:off x="3986460" y="6443223"/>
            <a:ext cx="4209774" cy="365125"/>
          </a:xfrm>
        </p:spPr>
        <p:txBody>
          <a:bodyPr/>
          <a:lstStyle/>
          <a:p>
            <a:pPr>
              <a:defRPr/>
            </a:pPr>
            <a:r>
              <a:rPr lang="tr-TR" b="1" smtClean="0">
                <a:solidFill>
                  <a:schemeClr val="bg1">
                    <a:lumMod val="50000"/>
                  </a:schemeClr>
                </a:solidFill>
                <a:latin typeface="Trebuchet MS" pitchFamily="34" charset="0"/>
              </a:rPr>
              <a:t>Uluslararası KBRN Kongresi, 5-7 Aralık 2017, Ankara</a:t>
            </a:r>
            <a:endParaRPr lang="tr-TR" b="1" dirty="0">
              <a:solidFill>
                <a:schemeClr val="bg1">
                  <a:lumMod val="50000"/>
                </a:schemeClr>
              </a:solidFill>
              <a:latin typeface="Trebuchet MS" pitchFamily="34" charset="0"/>
            </a:endParaRPr>
          </a:p>
        </p:txBody>
      </p:sp>
      <p:sp>
        <p:nvSpPr>
          <p:cNvPr id="5" name="Metin kutusu 4"/>
          <p:cNvSpPr txBox="1"/>
          <p:nvPr/>
        </p:nvSpPr>
        <p:spPr>
          <a:xfrm>
            <a:off x="1333500" y="492092"/>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latin typeface="Trebuchet MS" pitchFamily="34" charset="0"/>
                <a:cs typeface="Arial Hebrew Scholar"/>
              </a:rPr>
              <a:t>Halk Sağlığı Genel Müdürlüğü</a:t>
            </a:r>
          </a:p>
        </p:txBody>
      </p:sp>
      <p:grpSp>
        <p:nvGrpSpPr>
          <p:cNvPr id="36" name="Grup 35"/>
          <p:cNvGrpSpPr/>
          <p:nvPr/>
        </p:nvGrpSpPr>
        <p:grpSpPr>
          <a:xfrm>
            <a:off x="535954" y="3442566"/>
            <a:ext cx="10746051" cy="2970960"/>
            <a:chOff x="378881" y="1882705"/>
            <a:chExt cx="10746051" cy="2970960"/>
          </a:xfrm>
        </p:grpSpPr>
        <p:grpSp>
          <p:nvGrpSpPr>
            <p:cNvPr id="28" name="Grup 27"/>
            <p:cNvGrpSpPr/>
            <p:nvPr/>
          </p:nvGrpSpPr>
          <p:grpSpPr>
            <a:xfrm>
              <a:off x="390097" y="2127387"/>
              <a:ext cx="8335410" cy="2560511"/>
              <a:chOff x="390097" y="2127387"/>
              <a:chExt cx="8335410" cy="2560511"/>
            </a:xfrm>
          </p:grpSpPr>
          <p:sp>
            <p:nvSpPr>
              <p:cNvPr id="29" name="Serbest Form 28"/>
              <p:cNvSpPr/>
              <p:nvPr/>
            </p:nvSpPr>
            <p:spPr>
              <a:xfrm>
                <a:off x="390097" y="2801281"/>
                <a:ext cx="2211553" cy="720000"/>
              </a:xfrm>
              <a:custGeom>
                <a:avLst/>
                <a:gdLst>
                  <a:gd name="connsiteX0" fmla="*/ 0 w 2211553"/>
                  <a:gd name="connsiteY0" fmla="*/ 140333 h 1403329"/>
                  <a:gd name="connsiteX1" fmla="*/ 140333 w 2211553"/>
                  <a:gd name="connsiteY1" fmla="*/ 0 h 1403329"/>
                  <a:gd name="connsiteX2" fmla="*/ 2071220 w 2211553"/>
                  <a:gd name="connsiteY2" fmla="*/ 0 h 1403329"/>
                  <a:gd name="connsiteX3" fmla="*/ 2211553 w 2211553"/>
                  <a:gd name="connsiteY3" fmla="*/ 140333 h 1403329"/>
                  <a:gd name="connsiteX4" fmla="*/ 2211553 w 2211553"/>
                  <a:gd name="connsiteY4" fmla="*/ 1262996 h 1403329"/>
                  <a:gd name="connsiteX5" fmla="*/ 2071220 w 2211553"/>
                  <a:gd name="connsiteY5" fmla="*/ 1403329 h 1403329"/>
                  <a:gd name="connsiteX6" fmla="*/ 140333 w 2211553"/>
                  <a:gd name="connsiteY6" fmla="*/ 1403329 h 1403329"/>
                  <a:gd name="connsiteX7" fmla="*/ 0 w 2211553"/>
                  <a:gd name="connsiteY7" fmla="*/ 1262996 h 1403329"/>
                  <a:gd name="connsiteX8" fmla="*/ 0 w 2211553"/>
                  <a:gd name="connsiteY8" fmla="*/ 140333 h 1403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1553" h="1403329">
                    <a:moveTo>
                      <a:pt x="0" y="140333"/>
                    </a:moveTo>
                    <a:cubicBezTo>
                      <a:pt x="0" y="62829"/>
                      <a:pt x="62829" y="0"/>
                      <a:pt x="140333" y="0"/>
                    </a:cubicBezTo>
                    <a:lnTo>
                      <a:pt x="2071220" y="0"/>
                    </a:lnTo>
                    <a:cubicBezTo>
                      <a:pt x="2148724" y="0"/>
                      <a:pt x="2211553" y="62829"/>
                      <a:pt x="2211553" y="140333"/>
                    </a:cubicBezTo>
                    <a:lnTo>
                      <a:pt x="2211553" y="1262996"/>
                    </a:lnTo>
                    <a:cubicBezTo>
                      <a:pt x="2211553" y="1340500"/>
                      <a:pt x="2148724" y="1403329"/>
                      <a:pt x="2071220" y="1403329"/>
                    </a:cubicBezTo>
                    <a:lnTo>
                      <a:pt x="140333" y="1403329"/>
                    </a:lnTo>
                    <a:cubicBezTo>
                      <a:pt x="62829" y="1403329"/>
                      <a:pt x="0" y="1340500"/>
                      <a:pt x="0" y="1262996"/>
                    </a:cubicBezTo>
                    <a:lnTo>
                      <a:pt x="0" y="140333"/>
                    </a:lnTo>
                    <a:close/>
                  </a:path>
                </a:pathLst>
              </a:custGeom>
              <a:solidFill>
                <a:schemeClr val="accent2">
                  <a:lumMod val="75000"/>
                </a:schemeClr>
              </a:solidFill>
            </p:spPr>
            <p:style>
              <a:lnRef idx="0">
                <a:schemeClr val="lt1">
                  <a:hueOff val="0"/>
                  <a:satOff val="0"/>
                  <a:lumOff val="0"/>
                  <a:alphaOff val="0"/>
                </a:schemeClr>
              </a:lnRef>
              <a:fillRef idx="3">
                <a:scrgbClr r="0" g="0" b="0"/>
              </a:fillRef>
              <a:effectRef idx="2">
                <a:schemeClr val="accent2">
                  <a:hueOff val="0"/>
                  <a:satOff val="0"/>
                  <a:lumOff val="0"/>
                  <a:alphaOff val="0"/>
                </a:schemeClr>
              </a:effectRef>
              <a:fontRef idx="minor">
                <a:schemeClr val="lt1"/>
              </a:fontRef>
            </p:style>
            <p:txBody>
              <a:bodyPr spcFirstLastPara="0" vert="horz" wrap="square" lIns="132542" tIns="132542" rIns="132542" bIns="132542" numCol="1" spcCol="1270" anchor="ctr" anchorCtr="0">
                <a:noAutofit/>
              </a:bodyPr>
              <a:lstStyle/>
              <a:p>
                <a:pPr lvl="0" algn="ctr" defTabSz="1066800">
                  <a:lnSpc>
                    <a:spcPct val="90000"/>
                  </a:lnSpc>
                  <a:spcBef>
                    <a:spcPct val="0"/>
                  </a:spcBef>
                  <a:spcAft>
                    <a:spcPct val="35000"/>
                  </a:spcAft>
                </a:pPr>
                <a:r>
                  <a:rPr lang="tr-TR" sz="2200" b="1" kern="1200" dirty="0" smtClean="0">
                    <a:latin typeface="Trebuchet MS" pitchFamily="34" charset="0"/>
                  </a:rPr>
                  <a:t>Hızlı  Ön Tanı</a:t>
                </a:r>
                <a:endParaRPr lang="tr-TR" sz="2200" b="1" kern="1200" dirty="0">
                  <a:latin typeface="Trebuchet MS" pitchFamily="34" charset="0"/>
                </a:endParaRPr>
              </a:p>
            </p:txBody>
          </p:sp>
          <p:sp>
            <p:nvSpPr>
              <p:cNvPr id="30" name="Serbest Form 29"/>
              <p:cNvSpPr/>
              <p:nvPr/>
            </p:nvSpPr>
            <p:spPr>
              <a:xfrm rot="21534191">
                <a:off x="2777539" y="2868969"/>
                <a:ext cx="497711" cy="580042"/>
              </a:xfrm>
              <a:custGeom>
                <a:avLst/>
                <a:gdLst>
                  <a:gd name="connsiteX0" fmla="*/ 0 w 497711"/>
                  <a:gd name="connsiteY0" fmla="*/ 116008 h 580042"/>
                  <a:gd name="connsiteX1" fmla="*/ 248856 w 497711"/>
                  <a:gd name="connsiteY1" fmla="*/ 116008 h 580042"/>
                  <a:gd name="connsiteX2" fmla="*/ 248856 w 497711"/>
                  <a:gd name="connsiteY2" fmla="*/ 0 h 580042"/>
                  <a:gd name="connsiteX3" fmla="*/ 497711 w 497711"/>
                  <a:gd name="connsiteY3" fmla="*/ 290021 h 580042"/>
                  <a:gd name="connsiteX4" fmla="*/ 248856 w 497711"/>
                  <a:gd name="connsiteY4" fmla="*/ 580042 h 580042"/>
                  <a:gd name="connsiteX5" fmla="*/ 248856 w 497711"/>
                  <a:gd name="connsiteY5" fmla="*/ 464034 h 580042"/>
                  <a:gd name="connsiteX6" fmla="*/ 0 w 497711"/>
                  <a:gd name="connsiteY6" fmla="*/ 464034 h 580042"/>
                  <a:gd name="connsiteX7" fmla="*/ 0 w 497711"/>
                  <a:gd name="connsiteY7" fmla="*/ 116008 h 580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711" h="580042">
                    <a:moveTo>
                      <a:pt x="0" y="116008"/>
                    </a:moveTo>
                    <a:lnTo>
                      <a:pt x="248856" y="116008"/>
                    </a:lnTo>
                    <a:lnTo>
                      <a:pt x="248856" y="0"/>
                    </a:lnTo>
                    <a:lnTo>
                      <a:pt x="497711" y="290021"/>
                    </a:lnTo>
                    <a:lnTo>
                      <a:pt x="248856" y="580042"/>
                    </a:lnTo>
                    <a:lnTo>
                      <a:pt x="248856" y="464034"/>
                    </a:lnTo>
                    <a:lnTo>
                      <a:pt x="0" y="464034"/>
                    </a:lnTo>
                    <a:lnTo>
                      <a:pt x="0" y="116008"/>
                    </a:lnTo>
                    <a:close/>
                  </a:path>
                </a:pathLst>
              </a:custGeom>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0" tIns="116007" rIns="149312" bIns="116008" numCol="1" spcCol="1270" anchor="ctr" anchorCtr="0">
                <a:noAutofit/>
              </a:bodyPr>
              <a:lstStyle/>
              <a:p>
                <a:pPr lvl="0" algn="ctr" defTabSz="889000">
                  <a:lnSpc>
                    <a:spcPct val="90000"/>
                  </a:lnSpc>
                  <a:spcBef>
                    <a:spcPct val="0"/>
                  </a:spcBef>
                  <a:spcAft>
                    <a:spcPct val="35000"/>
                  </a:spcAft>
                </a:pPr>
                <a:endParaRPr lang="tr-TR" sz="2000" b="1" kern="1200">
                  <a:latin typeface="Trebuchet MS" pitchFamily="34" charset="0"/>
                </a:endParaRPr>
              </a:p>
            </p:txBody>
          </p:sp>
          <p:sp>
            <p:nvSpPr>
              <p:cNvPr id="31" name="Serbest Form 30"/>
              <p:cNvSpPr/>
              <p:nvPr/>
            </p:nvSpPr>
            <p:spPr>
              <a:xfrm>
                <a:off x="3440698" y="2739298"/>
                <a:ext cx="2338882" cy="720000"/>
              </a:xfrm>
              <a:custGeom>
                <a:avLst/>
                <a:gdLst>
                  <a:gd name="connsiteX0" fmla="*/ 0 w 2338882"/>
                  <a:gd name="connsiteY0" fmla="*/ 140333 h 1403329"/>
                  <a:gd name="connsiteX1" fmla="*/ 140333 w 2338882"/>
                  <a:gd name="connsiteY1" fmla="*/ 0 h 1403329"/>
                  <a:gd name="connsiteX2" fmla="*/ 2198549 w 2338882"/>
                  <a:gd name="connsiteY2" fmla="*/ 0 h 1403329"/>
                  <a:gd name="connsiteX3" fmla="*/ 2338882 w 2338882"/>
                  <a:gd name="connsiteY3" fmla="*/ 140333 h 1403329"/>
                  <a:gd name="connsiteX4" fmla="*/ 2338882 w 2338882"/>
                  <a:gd name="connsiteY4" fmla="*/ 1262996 h 1403329"/>
                  <a:gd name="connsiteX5" fmla="*/ 2198549 w 2338882"/>
                  <a:gd name="connsiteY5" fmla="*/ 1403329 h 1403329"/>
                  <a:gd name="connsiteX6" fmla="*/ 140333 w 2338882"/>
                  <a:gd name="connsiteY6" fmla="*/ 1403329 h 1403329"/>
                  <a:gd name="connsiteX7" fmla="*/ 0 w 2338882"/>
                  <a:gd name="connsiteY7" fmla="*/ 1262996 h 1403329"/>
                  <a:gd name="connsiteX8" fmla="*/ 0 w 2338882"/>
                  <a:gd name="connsiteY8" fmla="*/ 140333 h 1403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38882" h="1403329">
                    <a:moveTo>
                      <a:pt x="0" y="140333"/>
                    </a:moveTo>
                    <a:cubicBezTo>
                      <a:pt x="0" y="62829"/>
                      <a:pt x="62829" y="0"/>
                      <a:pt x="140333" y="0"/>
                    </a:cubicBezTo>
                    <a:lnTo>
                      <a:pt x="2198549" y="0"/>
                    </a:lnTo>
                    <a:cubicBezTo>
                      <a:pt x="2276053" y="0"/>
                      <a:pt x="2338882" y="62829"/>
                      <a:pt x="2338882" y="140333"/>
                    </a:cubicBezTo>
                    <a:lnTo>
                      <a:pt x="2338882" y="1262996"/>
                    </a:lnTo>
                    <a:cubicBezTo>
                      <a:pt x="2338882" y="1340500"/>
                      <a:pt x="2276053" y="1403329"/>
                      <a:pt x="2198549" y="1403329"/>
                    </a:cubicBezTo>
                    <a:lnTo>
                      <a:pt x="140333" y="1403329"/>
                    </a:lnTo>
                    <a:cubicBezTo>
                      <a:pt x="62829" y="1403329"/>
                      <a:pt x="0" y="1340500"/>
                      <a:pt x="0" y="1262996"/>
                    </a:cubicBezTo>
                    <a:lnTo>
                      <a:pt x="0" y="140333"/>
                    </a:lnTo>
                    <a:close/>
                  </a:path>
                </a:pathLst>
              </a:custGeom>
              <a:solidFill>
                <a:srgbClr val="99660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17302" tIns="117302" rIns="117302" bIns="117302" numCol="1" spcCol="1270" anchor="ctr" anchorCtr="0">
                <a:noAutofit/>
              </a:bodyPr>
              <a:lstStyle/>
              <a:p>
                <a:pPr lvl="0" algn="ctr" defTabSz="889000">
                  <a:lnSpc>
                    <a:spcPct val="90000"/>
                  </a:lnSpc>
                  <a:spcBef>
                    <a:spcPct val="0"/>
                  </a:spcBef>
                  <a:spcAft>
                    <a:spcPct val="35000"/>
                  </a:spcAft>
                </a:pPr>
                <a:r>
                  <a:rPr lang="tr-TR" sz="2200" b="1" kern="1200" dirty="0" smtClean="0">
                    <a:latin typeface="Trebuchet MS" pitchFamily="34" charset="0"/>
                  </a:rPr>
                  <a:t>Moleküler Tarama</a:t>
                </a:r>
                <a:endParaRPr lang="tr-TR" sz="2200" b="1" kern="1200" dirty="0">
                  <a:latin typeface="Trebuchet MS" pitchFamily="34" charset="0"/>
                </a:endParaRPr>
              </a:p>
            </p:txBody>
          </p:sp>
          <p:sp>
            <p:nvSpPr>
              <p:cNvPr id="32" name="Serbest Form 31"/>
              <p:cNvSpPr/>
              <p:nvPr/>
            </p:nvSpPr>
            <p:spPr>
              <a:xfrm rot="19774046">
                <a:off x="5922500" y="2497934"/>
                <a:ext cx="484935" cy="580042"/>
              </a:xfrm>
              <a:custGeom>
                <a:avLst/>
                <a:gdLst>
                  <a:gd name="connsiteX0" fmla="*/ 0 w 484935"/>
                  <a:gd name="connsiteY0" fmla="*/ 116008 h 580042"/>
                  <a:gd name="connsiteX1" fmla="*/ 242468 w 484935"/>
                  <a:gd name="connsiteY1" fmla="*/ 116008 h 580042"/>
                  <a:gd name="connsiteX2" fmla="*/ 242468 w 484935"/>
                  <a:gd name="connsiteY2" fmla="*/ 0 h 580042"/>
                  <a:gd name="connsiteX3" fmla="*/ 484935 w 484935"/>
                  <a:gd name="connsiteY3" fmla="*/ 290021 h 580042"/>
                  <a:gd name="connsiteX4" fmla="*/ 242468 w 484935"/>
                  <a:gd name="connsiteY4" fmla="*/ 580042 h 580042"/>
                  <a:gd name="connsiteX5" fmla="*/ 242468 w 484935"/>
                  <a:gd name="connsiteY5" fmla="*/ 464034 h 580042"/>
                  <a:gd name="connsiteX6" fmla="*/ 0 w 484935"/>
                  <a:gd name="connsiteY6" fmla="*/ 464034 h 580042"/>
                  <a:gd name="connsiteX7" fmla="*/ 0 w 484935"/>
                  <a:gd name="connsiteY7" fmla="*/ 116008 h 580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4935" h="580042">
                    <a:moveTo>
                      <a:pt x="0" y="116008"/>
                    </a:moveTo>
                    <a:lnTo>
                      <a:pt x="242468" y="116008"/>
                    </a:lnTo>
                    <a:lnTo>
                      <a:pt x="242468" y="0"/>
                    </a:lnTo>
                    <a:lnTo>
                      <a:pt x="484935" y="290021"/>
                    </a:lnTo>
                    <a:lnTo>
                      <a:pt x="242468" y="580042"/>
                    </a:lnTo>
                    <a:lnTo>
                      <a:pt x="242468" y="464034"/>
                    </a:lnTo>
                    <a:lnTo>
                      <a:pt x="0" y="464034"/>
                    </a:lnTo>
                    <a:lnTo>
                      <a:pt x="0" y="116008"/>
                    </a:lnTo>
                    <a:close/>
                  </a:path>
                </a:pathLst>
              </a:custGeom>
              <a:solidFill>
                <a:srgbClr val="99660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 tIns="116008" rIns="145480" bIns="116007" numCol="1" spcCol="1270" anchor="ctr" anchorCtr="0">
                <a:noAutofit/>
              </a:bodyPr>
              <a:lstStyle/>
              <a:p>
                <a:pPr lvl="0" algn="ctr" defTabSz="889000">
                  <a:lnSpc>
                    <a:spcPct val="90000"/>
                  </a:lnSpc>
                  <a:spcBef>
                    <a:spcPct val="0"/>
                  </a:spcBef>
                  <a:spcAft>
                    <a:spcPct val="35000"/>
                  </a:spcAft>
                </a:pPr>
                <a:endParaRPr lang="tr-TR" sz="2000" b="1" kern="1200">
                  <a:latin typeface="Trebuchet MS" pitchFamily="34" charset="0"/>
                </a:endParaRPr>
              </a:p>
            </p:txBody>
          </p:sp>
          <p:sp>
            <p:nvSpPr>
              <p:cNvPr id="33" name="Serbest Form 32"/>
              <p:cNvSpPr/>
              <p:nvPr/>
            </p:nvSpPr>
            <p:spPr>
              <a:xfrm>
                <a:off x="6402640" y="2127387"/>
                <a:ext cx="2051995" cy="792000"/>
              </a:xfrm>
              <a:custGeom>
                <a:avLst/>
                <a:gdLst>
                  <a:gd name="connsiteX0" fmla="*/ 0 w 2051995"/>
                  <a:gd name="connsiteY0" fmla="*/ 104401 h 1044006"/>
                  <a:gd name="connsiteX1" fmla="*/ 104401 w 2051995"/>
                  <a:gd name="connsiteY1" fmla="*/ 0 h 1044006"/>
                  <a:gd name="connsiteX2" fmla="*/ 1947594 w 2051995"/>
                  <a:gd name="connsiteY2" fmla="*/ 0 h 1044006"/>
                  <a:gd name="connsiteX3" fmla="*/ 2051995 w 2051995"/>
                  <a:gd name="connsiteY3" fmla="*/ 104401 h 1044006"/>
                  <a:gd name="connsiteX4" fmla="*/ 2051995 w 2051995"/>
                  <a:gd name="connsiteY4" fmla="*/ 939605 h 1044006"/>
                  <a:gd name="connsiteX5" fmla="*/ 1947594 w 2051995"/>
                  <a:gd name="connsiteY5" fmla="*/ 1044006 h 1044006"/>
                  <a:gd name="connsiteX6" fmla="*/ 104401 w 2051995"/>
                  <a:gd name="connsiteY6" fmla="*/ 1044006 h 1044006"/>
                  <a:gd name="connsiteX7" fmla="*/ 0 w 2051995"/>
                  <a:gd name="connsiteY7" fmla="*/ 939605 h 1044006"/>
                  <a:gd name="connsiteX8" fmla="*/ 0 w 2051995"/>
                  <a:gd name="connsiteY8" fmla="*/ 104401 h 1044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1995" h="1044006">
                    <a:moveTo>
                      <a:pt x="0" y="104401"/>
                    </a:moveTo>
                    <a:cubicBezTo>
                      <a:pt x="0" y="46742"/>
                      <a:pt x="46742" y="0"/>
                      <a:pt x="104401" y="0"/>
                    </a:cubicBezTo>
                    <a:lnTo>
                      <a:pt x="1947594" y="0"/>
                    </a:lnTo>
                    <a:cubicBezTo>
                      <a:pt x="2005253" y="0"/>
                      <a:pt x="2051995" y="46742"/>
                      <a:pt x="2051995" y="104401"/>
                    </a:cubicBezTo>
                    <a:lnTo>
                      <a:pt x="2051995" y="939605"/>
                    </a:lnTo>
                    <a:cubicBezTo>
                      <a:pt x="2051995" y="997264"/>
                      <a:pt x="2005253" y="1044006"/>
                      <a:pt x="1947594" y="1044006"/>
                    </a:cubicBezTo>
                    <a:lnTo>
                      <a:pt x="104401" y="1044006"/>
                    </a:lnTo>
                    <a:cubicBezTo>
                      <a:pt x="46742" y="1044006"/>
                      <a:pt x="0" y="997264"/>
                      <a:pt x="0" y="939605"/>
                    </a:cubicBezTo>
                    <a:lnTo>
                      <a:pt x="0" y="104401"/>
                    </a:lnTo>
                    <a:close/>
                  </a:path>
                </a:pathLst>
              </a:custGeom>
              <a:solidFill>
                <a:schemeClr val="accent5">
                  <a:lumMod val="50000"/>
                </a:schemeClr>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106778" tIns="106778" rIns="106778" bIns="106778" numCol="1" spcCol="1270" anchor="ctr" anchorCtr="0">
                <a:noAutofit/>
              </a:bodyPr>
              <a:lstStyle/>
              <a:p>
                <a:pPr lvl="0" algn="ctr" defTabSz="889000">
                  <a:lnSpc>
                    <a:spcPct val="90000"/>
                  </a:lnSpc>
                  <a:spcBef>
                    <a:spcPct val="0"/>
                  </a:spcBef>
                  <a:spcAft>
                    <a:spcPct val="35000"/>
                  </a:spcAft>
                </a:pPr>
                <a:r>
                  <a:rPr lang="tr-TR" sz="2000" b="1" kern="1200" dirty="0" smtClean="0">
                    <a:latin typeface="Trebuchet MS" pitchFamily="34" charset="0"/>
                  </a:rPr>
                  <a:t>Moleküler Doğrulama</a:t>
                </a:r>
                <a:endParaRPr lang="tr-TR" sz="2000" b="1" kern="1200" dirty="0">
                  <a:latin typeface="Trebuchet MS" pitchFamily="34" charset="0"/>
                </a:endParaRPr>
              </a:p>
            </p:txBody>
          </p:sp>
          <p:sp>
            <p:nvSpPr>
              <p:cNvPr id="35" name="Serbest Form 34"/>
              <p:cNvSpPr/>
              <p:nvPr/>
            </p:nvSpPr>
            <p:spPr>
              <a:xfrm>
                <a:off x="6386625" y="3895898"/>
                <a:ext cx="2338882" cy="792000"/>
              </a:xfrm>
              <a:custGeom>
                <a:avLst/>
                <a:gdLst>
                  <a:gd name="connsiteX0" fmla="*/ 0 w 2338882"/>
                  <a:gd name="connsiteY0" fmla="*/ 104401 h 1044006"/>
                  <a:gd name="connsiteX1" fmla="*/ 104401 w 2338882"/>
                  <a:gd name="connsiteY1" fmla="*/ 0 h 1044006"/>
                  <a:gd name="connsiteX2" fmla="*/ 2234481 w 2338882"/>
                  <a:gd name="connsiteY2" fmla="*/ 0 h 1044006"/>
                  <a:gd name="connsiteX3" fmla="*/ 2338882 w 2338882"/>
                  <a:gd name="connsiteY3" fmla="*/ 104401 h 1044006"/>
                  <a:gd name="connsiteX4" fmla="*/ 2338882 w 2338882"/>
                  <a:gd name="connsiteY4" fmla="*/ 939605 h 1044006"/>
                  <a:gd name="connsiteX5" fmla="*/ 2234481 w 2338882"/>
                  <a:gd name="connsiteY5" fmla="*/ 1044006 h 1044006"/>
                  <a:gd name="connsiteX6" fmla="*/ 104401 w 2338882"/>
                  <a:gd name="connsiteY6" fmla="*/ 1044006 h 1044006"/>
                  <a:gd name="connsiteX7" fmla="*/ 0 w 2338882"/>
                  <a:gd name="connsiteY7" fmla="*/ 939605 h 1044006"/>
                  <a:gd name="connsiteX8" fmla="*/ 0 w 2338882"/>
                  <a:gd name="connsiteY8" fmla="*/ 104401 h 1044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38882" h="1044006">
                    <a:moveTo>
                      <a:pt x="0" y="104401"/>
                    </a:moveTo>
                    <a:cubicBezTo>
                      <a:pt x="0" y="46742"/>
                      <a:pt x="46742" y="0"/>
                      <a:pt x="104401" y="0"/>
                    </a:cubicBezTo>
                    <a:lnTo>
                      <a:pt x="2234481" y="0"/>
                    </a:lnTo>
                    <a:cubicBezTo>
                      <a:pt x="2292140" y="0"/>
                      <a:pt x="2338882" y="46742"/>
                      <a:pt x="2338882" y="104401"/>
                    </a:cubicBezTo>
                    <a:lnTo>
                      <a:pt x="2338882" y="939605"/>
                    </a:lnTo>
                    <a:cubicBezTo>
                      <a:pt x="2338882" y="997264"/>
                      <a:pt x="2292140" y="1044006"/>
                      <a:pt x="2234481" y="1044006"/>
                    </a:cubicBezTo>
                    <a:lnTo>
                      <a:pt x="104401" y="1044006"/>
                    </a:lnTo>
                    <a:cubicBezTo>
                      <a:pt x="46742" y="1044006"/>
                      <a:pt x="0" y="997264"/>
                      <a:pt x="0" y="939605"/>
                    </a:cubicBezTo>
                    <a:lnTo>
                      <a:pt x="0" y="104401"/>
                    </a:lnTo>
                    <a:close/>
                  </a:path>
                </a:pathLst>
              </a:custGeom>
              <a:solidFill>
                <a:schemeClr val="tx2">
                  <a:lumMod val="75000"/>
                </a:schemeClr>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txBody>
              <a:bodyPr spcFirstLastPara="0" vert="horz" wrap="square" lIns="106778" tIns="106778" rIns="106778" bIns="106778" numCol="1" spcCol="1270" anchor="ctr" anchorCtr="0">
                <a:noAutofit/>
              </a:bodyPr>
              <a:lstStyle/>
              <a:p>
                <a:pPr lvl="0" algn="ctr" defTabSz="889000">
                  <a:lnSpc>
                    <a:spcPct val="90000"/>
                  </a:lnSpc>
                  <a:spcBef>
                    <a:spcPct val="0"/>
                  </a:spcBef>
                  <a:spcAft>
                    <a:spcPct val="35000"/>
                  </a:spcAft>
                </a:pPr>
                <a:r>
                  <a:rPr lang="tr-TR" sz="2000" b="1" kern="1200" dirty="0" err="1" smtClean="0">
                    <a:latin typeface="Trebuchet MS" pitchFamily="34" charset="0"/>
                  </a:rPr>
                  <a:t>Genotiplendirme</a:t>
                </a:r>
                <a:endParaRPr lang="tr-TR" sz="2000" b="1" kern="1200" dirty="0">
                  <a:latin typeface="Trebuchet MS" pitchFamily="34" charset="0"/>
                </a:endParaRPr>
              </a:p>
            </p:txBody>
          </p:sp>
        </p:grpSp>
        <p:sp>
          <p:nvSpPr>
            <p:cNvPr id="7" name="Dikdörtgen 6"/>
            <p:cNvSpPr/>
            <p:nvPr/>
          </p:nvSpPr>
          <p:spPr>
            <a:xfrm>
              <a:off x="378881" y="4133665"/>
              <a:ext cx="2196000" cy="720000"/>
            </a:xfrm>
            <a:prstGeom prst="rect">
              <a:avLst/>
            </a:prstGeom>
            <a:solidFill>
              <a:srgbClr val="9537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2000" b="1" dirty="0" err="1">
                  <a:latin typeface="Trebuchet MS" pitchFamily="34" charset="0"/>
                </a:rPr>
                <a:t>BioThreat</a:t>
              </a:r>
              <a:r>
                <a:rPr lang="tr-TR" sz="2000" b="1" dirty="0">
                  <a:latin typeface="Trebuchet MS" pitchFamily="34" charset="0"/>
                </a:rPr>
                <a:t> </a:t>
              </a:r>
              <a:r>
                <a:rPr lang="tr-TR" sz="2000" b="1" dirty="0" err="1">
                  <a:latin typeface="Trebuchet MS" pitchFamily="34" charset="0"/>
                </a:rPr>
                <a:t>Alert</a:t>
              </a:r>
              <a:r>
                <a:rPr lang="tr-TR" sz="2000" b="1" dirty="0" smtClean="0">
                  <a:latin typeface="Trebuchet MS" pitchFamily="34" charset="0"/>
                </a:rPr>
                <a:t>®</a:t>
              </a:r>
            </a:p>
            <a:p>
              <a:pPr algn="ctr"/>
              <a:r>
                <a:rPr lang="tr-TR" sz="2000" b="1" dirty="0" smtClean="0">
                  <a:solidFill>
                    <a:schemeClr val="bg1"/>
                  </a:solidFill>
                  <a:latin typeface="Trebuchet MS" pitchFamily="34" charset="0"/>
                  <a:cs typeface="Arial" pitchFamily="34" charset="0"/>
                </a:rPr>
                <a:t>DFA</a:t>
              </a:r>
              <a:endParaRPr lang="tr-TR" sz="2400" b="1" dirty="0">
                <a:solidFill>
                  <a:schemeClr val="bg1"/>
                </a:solidFill>
                <a:latin typeface="Trebuchet MS" pitchFamily="34" charset="0"/>
                <a:cs typeface="Arial" pitchFamily="34" charset="0"/>
              </a:endParaRPr>
            </a:p>
          </p:txBody>
        </p:sp>
        <p:cxnSp>
          <p:nvCxnSpPr>
            <p:cNvPr id="8" name="Düz Ok Bağlayıcısı 7"/>
            <p:cNvCxnSpPr/>
            <p:nvPr/>
          </p:nvCxnSpPr>
          <p:spPr>
            <a:xfrm>
              <a:off x="1489475" y="3656135"/>
              <a:ext cx="0" cy="432000"/>
            </a:xfrm>
            <a:prstGeom prst="straightConnector1">
              <a:avLst/>
            </a:prstGeom>
            <a:ln w="5715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4621013" y="3619549"/>
              <a:ext cx="0" cy="432000"/>
            </a:xfrm>
            <a:prstGeom prst="straightConnector1">
              <a:avLst/>
            </a:prstGeom>
            <a:ln w="57150">
              <a:solidFill>
                <a:srgbClr val="996633"/>
              </a:solidFill>
              <a:tailEnd type="arrow"/>
            </a:ln>
          </p:spPr>
          <p:style>
            <a:lnRef idx="1">
              <a:schemeClr val="accent1"/>
            </a:lnRef>
            <a:fillRef idx="0">
              <a:schemeClr val="accent1"/>
            </a:fillRef>
            <a:effectRef idx="0">
              <a:schemeClr val="accent1"/>
            </a:effectRef>
            <a:fontRef idx="minor">
              <a:schemeClr val="tx1"/>
            </a:fontRef>
          </p:style>
        </p:cxnSp>
        <p:sp>
          <p:nvSpPr>
            <p:cNvPr id="10" name="Dikdörtgen 9"/>
            <p:cNvSpPr/>
            <p:nvPr/>
          </p:nvSpPr>
          <p:spPr>
            <a:xfrm>
              <a:off x="3515400" y="4090984"/>
              <a:ext cx="2196000" cy="720000"/>
            </a:xfrm>
            <a:prstGeom prst="rect">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defRPr/>
              </a:pPr>
              <a:r>
                <a:rPr lang="tr-TR" sz="2000" b="1" dirty="0" err="1">
                  <a:latin typeface="Trebuchet MS" pitchFamily="34" charset="0"/>
                </a:rPr>
                <a:t>FilmArray</a:t>
              </a:r>
              <a:r>
                <a:rPr lang="tr-TR" sz="2000" b="1" dirty="0">
                  <a:latin typeface="Trebuchet MS" pitchFamily="34" charset="0"/>
                </a:rPr>
                <a:t>®</a:t>
              </a:r>
              <a:endParaRPr lang="tr-TR" sz="2200" b="1" dirty="0">
                <a:solidFill>
                  <a:schemeClr val="bg1"/>
                </a:solidFill>
                <a:latin typeface="Trebuchet MS" pitchFamily="34" charset="0"/>
                <a:cs typeface="Arial" pitchFamily="34" charset="0"/>
              </a:endParaRPr>
            </a:p>
          </p:txBody>
        </p:sp>
        <p:sp>
          <p:nvSpPr>
            <p:cNvPr id="11" name="Dikdörtgen 10"/>
            <p:cNvSpPr/>
            <p:nvPr/>
          </p:nvSpPr>
          <p:spPr>
            <a:xfrm>
              <a:off x="9094675" y="2630207"/>
              <a:ext cx="1944000" cy="57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8100" lvl="1" algn="ctr"/>
              <a:r>
                <a:rPr lang="tr-TR" sz="2000" dirty="0" err="1" smtClean="0"/>
                <a:t>In-house</a:t>
              </a:r>
              <a:r>
                <a:rPr lang="tr-TR" sz="2000" dirty="0" smtClean="0"/>
                <a:t>,  </a:t>
              </a:r>
            </a:p>
            <a:p>
              <a:pPr marL="38100" lvl="1" algn="ctr"/>
              <a:r>
                <a:rPr lang="tr-TR" sz="2000" dirty="0" smtClean="0"/>
                <a:t>ticari RT-PCR</a:t>
              </a:r>
              <a:endParaRPr lang="en-US" sz="2000" dirty="0"/>
            </a:p>
          </p:txBody>
        </p:sp>
        <p:cxnSp>
          <p:nvCxnSpPr>
            <p:cNvPr id="12" name="Düz Ok Bağlayıcısı 11"/>
            <p:cNvCxnSpPr/>
            <p:nvPr/>
          </p:nvCxnSpPr>
          <p:spPr>
            <a:xfrm>
              <a:off x="8495752" y="2553290"/>
              <a:ext cx="432000" cy="324000"/>
            </a:xfrm>
            <a:prstGeom prst="straightConnector1">
              <a:avLst/>
            </a:prstGeom>
            <a:ln w="5715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a:off x="8795613" y="4304365"/>
              <a:ext cx="465646" cy="0"/>
            </a:xfrm>
            <a:prstGeom prst="straightConnector1">
              <a:avLst/>
            </a:prstGeom>
            <a:ln w="57150">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Dikdörtgen 13"/>
            <p:cNvSpPr/>
            <p:nvPr/>
          </p:nvSpPr>
          <p:spPr>
            <a:xfrm>
              <a:off x="9360932" y="3998365"/>
              <a:ext cx="1764000" cy="612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defRPr/>
              </a:pPr>
              <a:r>
                <a:rPr lang="tr-TR" sz="2000" b="1" dirty="0" smtClean="0">
                  <a:latin typeface="Trebuchet MS" pitchFamily="34" charset="0"/>
                </a:rPr>
                <a:t>MLVA</a:t>
              </a:r>
            </a:p>
            <a:p>
              <a:pPr algn="ctr">
                <a:buClr>
                  <a:srgbClr val="000000"/>
                </a:buClr>
                <a:buSzPct val="100000"/>
                <a:defRPr/>
              </a:pPr>
              <a:r>
                <a:rPr lang="tr-TR" sz="2000" b="1" dirty="0" smtClean="0">
                  <a:solidFill>
                    <a:schemeClr val="bg1"/>
                  </a:solidFill>
                  <a:latin typeface="Trebuchet MS" pitchFamily="34" charset="0"/>
                  <a:cs typeface="Arial" pitchFamily="34" charset="0"/>
                </a:rPr>
                <a:t>SNP</a:t>
              </a:r>
            </a:p>
          </p:txBody>
        </p:sp>
        <p:sp>
          <p:nvSpPr>
            <p:cNvPr id="15" name="Dikdörtgen 14"/>
            <p:cNvSpPr/>
            <p:nvPr/>
          </p:nvSpPr>
          <p:spPr>
            <a:xfrm>
              <a:off x="9094675" y="1882705"/>
              <a:ext cx="1908000" cy="57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buFont typeface="Times New Roman" panose="02020603050405020304" pitchFamily="18" charset="0"/>
                <a:buNone/>
              </a:pPr>
              <a:r>
                <a:rPr lang="tr-TR" sz="2000" b="1" dirty="0" smtClean="0">
                  <a:latin typeface="Trebuchet MS" pitchFamily="34" charset="0"/>
                </a:rPr>
                <a:t>Sekans</a:t>
              </a:r>
              <a:endParaRPr lang="tr-TR" sz="2000" b="1" dirty="0">
                <a:solidFill>
                  <a:schemeClr val="bg1"/>
                </a:solidFill>
                <a:latin typeface="Trebuchet MS" pitchFamily="34" charset="0"/>
                <a:cs typeface="Arial" pitchFamily="34" charset="0"/>
              </a:endParaRPr>
            </a:p>
          </p:txBody>
        </p:sp>
        <p:cxnSp>
          <p:nvCxnSpPr>
            <p:cNvPr id="16" name="Düz Ok Bağlayıcısı 15"/>
            <p:cNvCxnSpPr/>
            <p:nvPr/>
          </p:nvCxnSpPr>
          <p:spPr>
            <a:xfrm flipV="1">
              <a:off x="8493588" y="2213493"/>
              <a:ext cx="432000" cy="324000"/>
            </a:xfrm>
            <a:prstGeom prst="straightConnector1">
              <a:avLst/>
            </a:prstGeom>
            <a:ln w="5715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19" name="Grup 18"/>
            <p:cNvGrpSpPr/>
            <p:nvPr/>
          </p:nvGrpSpPr>
          <p:grpSpPr>
            <a:xfrm rot="3339912">
              <a:off x="5741130" y="3593994"/>
              <a:ext cx="958044" cy="691342"/>
              <a:chOff x="4992345" y="2205594"/>
              <a:chExt cx="933376" cy="691342"/>
            </a:xfrm>
          </p:grpSpPr>
          <p:sp>
            <p:nvSpPr>
              <p:cNvPr id="20" name="Sağ Ok 19"/>
              <p:cNvSpPr/>
              <p:nvPr/>
            </p:nvSpPr>
            <p:spPr>
              <a:xfrm rot="20728158">
                <a:off x="4992345" y="2205594"/>
                <a:ext cx="484286" cy="566520"/>
              </a:xfrm>
              <a:prstGeom prst="rightArrow">
                <a:avLst>
                  <a:gd name="adj1" fmla="val 60000"/>
                  <a:gd name="adj2" fmla="val 50000"/>
                </a:avLst>
              </a:prstGeom>
              <a:solidFill>
                <a:srgbClr val="996600"/>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21" name="Sağ Ok 4"/>
              <p:cNvSpPr/>
              <p:nvPr/>
            </p:nvSpPr>
            <p:spPr>
              <a:xfrm rot="12685">
                <a:off x="5586721" y="2557024"/>
                <a:ext cx="339000" cy="3399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tr-TR" sz="2000" b="1" kern="1200">
                  <a:latin typeface="Trebuchet MS" pitchFamily="34" charset="0"/>
                </a:endParaRPr>
              </a:p>
            </p:txBody>
          </p:sp>
        </p:grpSp>
      </p:grpSp>
      <p:sp>
        <p:nvSpPr>
          <p:cNvPr id="37" name="Dikdörtgen 36"/>
          <p:cNvSpPr/>
          <p:nvPr/>
        </p:nvSpPr>
        <p:spPr>
          <a:xfrm>
            <a:off x="506333" y="1120428"/>
            <a:ext cx="2520000" cy="540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defRPr/>
            </a:pPr>
            <a:r>
              <a:rPr lang="tr-TR" sz="2400" b="1" dirty="0" smtClean="0">
                <a:latin typeface="Trebuchet MS" pitchFamily="34" charset="0"/>
              </a:rPr>
              <a:t>Numune</a:t>
            </a:r>
            <a:endParaRPr lang="tr-TR" sz="2400" b="1" dirty="0">
              <a:solidFill>
                <a:schemeClr val="bg1"/>
              </a:solidFill>
              <a:latin typeface="Trebuchet MS" pitchFamily="34" charset="0"/>
              <a:cs typeface="Arial" pitchFamily="34" charset="0"/>
            </a:endParaRPr>
          </a:p>
        </p:txBody>
      </p:sp>
      <p:cxnSp>
        <p:nvCxnSpPr>
          <p:cNvPr id="38" name="Düz Ok Bağlayıcısı 37"/>
          <p:cNvCxnSpPr/>
          <p:nvPr/>
        </p:nvCxnSpPr>
        <p:spPr>
          <a:xfrm>
            <a:off x="1738407" y="1723397"/>
            <a:ext cx="0" cy="432000"/>
          </a:xfrm>
          <a:prstGeom prst="straightConnector1">
            <a:avLst/>
          </a:prstGeom>
          <a:ln w="571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9" name="Dikdörtgen 38"/>
          <p:cNvSpPr/>
          <p:nvPr/>
        </p:nvSpPr>
        <p:spPr>
          <a:xfrm>
            <a:off x="456772" y="2191078"/>
            <a:ext cx="2520000" cy="720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defRPr/>
            </a:pPr>
            <a:r>
              <a:rPr lang="tr-TR" sz="2400" b="1" dirty="0" smtClean="0">
                <a:latin typeface="Trebuchet MS" pitchFamily="34" charset="0"/>
              </a:rPr>
              <a:t>Kimyasal ?</a:t>
            </a:r>
          </a:p>
          <a:p>
            <a:pPr algn="ctr">
              <a:buClr>
                <a:srgbClr val="000000"/>
              </a:buClr>
              <a:buSzPct val="100000"/>
              <a:defRPr/>
            </a:pPr>
            <a:r>
              <a:rPr lang="tr-TR" sz="2400" b="1" dirty="0" smtClean="0">
                <a:latin typeface="Trebuchet MS" pitchFamily="34" charset="0"/>
              </a:rPr>
              <a:t>Biyolojik ?</a:t>
            </a:r>
            <a:endParaRPr lang="tr-TR" sz="2400" b="1" dirty="0">
              <a:solidFill>
                <a:schemeClr val="bg1"/>
              </a:solidFill>
              <a:latin typeface="Trebuchet MS" pitchFamily="34" charset="0"/>
              <a:cs typeface="Arial" pitchFamily="34" charset="0"/>
            </a:endParaRPr>
          </a:p>
        </p:txBody>
      </p:sp>
      <p:sp>
        <p:nvSpPr>
          <p:cNvPr id="41" name="Serbest Form 40"/>
          <p:cNvSpPr/>
          <p:nvPr/>
        </p:nvSpPr>
        <p:spPr>
          <a:xfrm rot="19469774">
            <a:off x="3455081" y="1785413"/>
            <a:ext cx="864000" cy="396000"/>
          </a:xfrm>
          <a:custGeom>
            <a:avLst/>
            <a:gdLst>
              <a:gd name="connsiteX0" fmla="*/ 0 w 1075634"/>
              <a:gd name="connsiteY0" fmla="*/ 116008 h 580042"/>
              <a:gd name="connsiteX1" fmla="*/ 785613 w 1075634"/>
              <a:gd name="connsiteY1" fmla="*/ 116008 h 580042"/>
              <a:gd name="connsiteX2" fmla="*/ 785613 w 1075634"/>
              <a:gd name="connsiteY2" fmla="*/ 0 h 580042"/>
              <a:gd name="connsiteX3" fmla="*/ 1075634 w 1075634"/>
              <a:gd name="connsiteY3" fmla="*/ 290021 h 580042"/>
              <a:gd name="connsiteX4" fmla="*/ 785613 w 1075634"/>
              <a:gd name="connsiteY4" fmla="*/ 580042 h 580042"/>
              <a:gd name="connsiteX5" fmla="*/ 785613 w 1075634"/>
              <a:gd name="connsiteY5" fmla="*/ 464034 h 580042"/>
              <a:gd name="connsiteX6" fmla="*/ 0 w 1075634"/>
              <a:gd name="connsiteY6" fmla="*/ 464034 h 580042"/>
              <a:gd name="connsiteX7" fmla="*/ 0 w 1075634"/>
              <a:gd name="connsiteY7" fmla="*/ 116008 h 580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634" h="580042">
                <a:moveTo>
                  <a:pt x="0" y="116008"/>
                </a:moveTo>
                <a:lnTo>
                  <a:pt x="785613" y="116008"/>
                </a:lnTo>
                <a:lnTo>
                  <a:pt x="785613" y="0"/>
                </a:lnTo>
                <a:lnTo>
                  <a:pt x="1075634" y="290021"/>
                </a:lnTo>
                <a:lnTo>
                  <a:pt x="785613" y="580042"/>
                </a:lnTo>
                <a:lnTo>
                  <a:pt x="785613" y="464034"/>
                </a:lnTo>
                <a:lnTo>
                  <a:pt x="0" y="464034"/>
                </a:lnTo>
                <a:lnTo>
                  <a:pt x="0" y="116008"/>
                </a:lnTo>
                <a:close/>
              </a:path>
            </a:pathLst>
          </a:custGeom>
          <a:solidFill>
            <a:schemeClr val="accent3">
              <a:lumMod val="50000"/>
            </a:schemeClr>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0" tIns="116008" rIns="174013" bIns="116008" numCol="1" spcCol="1270" anchor="ctr" anchorCtr="0">
            <a:noAutofit/>
          </a:bodyPr>
          <a:lstStyle/>
          <a:p>
            <a:pPr lvl="0" algn="ctr" defTabSz="889000">
              <a:lnSpc>
                <a:spcPct val="90000"/>
              </a:lnSpc>
              <a:spcBef>
                <a:spcPct val="0"/>
              </a:spcBef>
              <a:spcAft>
                <a:spcPct val="35000"/>
              </a:spcAft>
            </a:pPr>
            <a:endParaRPr lang="tr-TR" sz="2000" b="1" kern="1200">
              <a:latin typeface="Trebuchet MS" pitchFamily="34" charset="0"/>
            </a:endParaRPr>
          </a:p>
        </p:txBody>
      </p:sp>
      <p:sp>
        <p:nvSpPr>
          <p:cNvPr id="42" name="Dikdörtgen 41"/>
          <p:cNvSpPr/>
          <p:nvPr/>
        </p:nvSpPr>
        <p:spPr>
          <a:xfrm>
            <a:off x="4370276" y="1220259"/>
            <a:ext cx="2160000" cy="719138"/>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defRPr/>
            </a:pPr>
            <a:r>
              <a:rPr lang="tr-TR" sz="2200" b="1" dirty="0" smtClean="0">
                <a:latin typeface="Trebuchet MS" pitchFamily="34" charset="0"/>
              </a:rPr>
              <a:t>Konvansiyonel</a:t>
            </a:r>
          </a:p>
          <a:p>
            <a:pPr algn="ctr">
              <a:buClr>
                <a:srgbClr val="000000"/>
              </a:buClr>
              <a:buSzPct val="100000"/>
              <a:defRPr/>
            </a:pPr>
            <a:r>
              <a:rPr lang="tr-TR" sz="2200" b="1" dirty="0" smtClean="0">
                <a:solidFill>
                  <a:schemeClr val="bg1"/>
                </a:solidFill>
                <a:latin typeface="Trebuchet MS" pitchFamily="34" charset="0"/>
                <a:cs typeface="Arial" pitchFamily="34" charset="0"/>
              </a:rPr>
              <a:t>(Kültür)</a:t>
            </a:r>
            <a:endParaRPr lang="tr-TR" sz="2200" b="1" dirty="0">
              <a:solidFill>
                <a:schemeClr val="bg1"/>
              </a:solidFill>
              <a:latin typeface="Trebuchet MS" pitchFamily="34" charset="0"/>
              <a:cs typeface="Arial" pitchFamily="34" charset="0"/>
            </a:endParaRPr>
          </a:p>
        </p:txBody>
      </p:sp>
      <p:sp>
        <p:nvSpPr>
          <p:cNvPr id="44" name="Serbest Form 43"/>
          <p:cNvSpPr/>
          <p:nvPr/>
        </p:nvSpPr>
        <p:spPr>
          <a:xfrm rot="5400000">
            <a:off x="1317768" y="3225302"/>
            <a:ext cx="720000" cy="360000"/>
          </a:xfrm>
          <a:custGeom>
            <a:avLst/>
            <a:gdLst>
              <a:gd name="connsiteX0" fmla="*/ 0 w 1075634"/>
              <a:gd name="connsiteY0" fmla="*/ 116008 h 580042"/>
              <a:gd name="connsiteX1" fmla="*/ 785613 w 1075634"/>
              <a:gd name="connsiteY1" fmla="*/ 116008 h 580042"/>
              <a:gd name="connsiteX2" fmla="*/ 785613 w 1075634"/>
              <a:gd name="connsiteY2" fmla="*/ 0 h 580042"/>
              <a:gd name="connsiteX3" fmla="*/ 1075634 w 1075634"/>
              <a:gd name="connsiteY3" fmla="*/ 290021 h 580042"/>
              <a:gd name="connsiteX4" fmla="*/ 785613 w 1075634"/>
              <a:gd name="connsiteY4" fmla="*/ 580042 h 580042"/>
              <a:gd name="connsiteX5" fmla="*/ 785613 w 1075634"/>
              <a:gd name="connsiteY5" fmla="*/ 464034 h 580042"/>
              <a:gd name="connsiteX6" fmla="*/ 0 w 1075634"/>
              <a:gd name="connsiteY6" fmla="*/ 464034 h 580042"/>
              <a:gd name="connsiteX7" fmla="*/ 0 w 1075634"/>
              <a:gd name="connsiteY7" fmla="*/ 116008 h 580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634" h="580042">
                <a:moveTo>
                  <a:pt x="0" y="116008"/>
                </a:moveTo>
                <a:lnTo>
                  <a:pt x="785613" y="116008"/>
                </a:lnTo>
                <a:lnTo>
                  <a:pt x="785613" y="0"/>
                </a:lnTo>
                <a:lnTo>
                  <a:pt x="1075634" y="290021"/>
                </a:lnTo>
                <a:lnTo>
                  <a:pt x="785613" y="580042"/>
                </a:lnTo>
                <a:lnTo>
                  <a:pt x="785613" y="464034"/>
                </a:lnTo>
                <a:lnTo>
                  <a:pt x="0" y="464034"/>
                </a:lnTo>
                <a:lnTo>
                  <a:pt x="0" y="116008"/>
                </a:lnTo>
                <a:close/>
              </a:path>
            </a:pathLst>
          </a:custGeom>
          <a:solidFill>
            <a:schemeClr val="accent1">
              <a:lumMod val="75000"/>
            </a:schemeClr>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0" tIns="116008" rIns="174013" bIns="116008" numCol="1" spcCol="1270" anchor="ctr" anchorCtr="0">
            <a:noAutofit/>
          </a:bodyPr>
          <a:lstStyle/>
          <a:p>
            <a:pPr lvl="0" algn="ctr" defTabSz="889000">
              <a:lnSpc>
                <a:spcPct val="90000"/>
              </a:lnSpc>
              <a:spcBef>
                <a:spcPct val="0"/>
              </a:spcBef>
              <a:spcAft>
                <a:spcPct val="35000"/>
              </a:spcAft>
            </a:pPr>
            <a:endParaRPr lang="tr-TR" sz="2000" b="1" kern="1200">
              <a:latin typeface="Trebuchet MS" pitchFamily="34" charset="0"/>
            </a:endParaRPr>
          </a:p>
        </p:txBody>
      </p:sp>
      <p:sp>
        <p:nvSpPr>
          <p:cNvPr id="45" name="Serbest Form 44"/>
          <p:cNvSpPr/>
          <p:nvPr/>
        </p:nvSpPr>
        <p:spPr>
          <a:xfrm rot="1359150">
            <a:off x="3463343" y="2546771"/>
            <a:ext cx="864000" cy="396000"/>
          </a:xfrm>
          <a:custGeom>
            <a:avLst/>
            <a:gdLst>
              <a:gd name="connsiteX0" fmla="*/ 0 w 1075634"/>
              <a:gd name="connsiteY0" fmla="*/ 116008 h 580042"/>
              <a:gd name="connsiteX1" fmla="*/ 785613 w 1075634"/>
              <a:gd name="connsiteY1" fmla="*/ 116008 h 580042"/>
              <a:gd name="connsiteX2" fmla="*/ 785613 w 1075634"/>
              <a:gd name="connsiteY2" fmla="*/ 0 h 580042"/>
              <a:gd name="connsiteX3" fmla="*/ 1075634 w 1075634"/>
              <a:gd name="connsiteY3" fmla="*/ 290021 h 580042"/>
              <a:gd name="connsiteX4" fmla="*/ 785613 w 1075634"/>
              <a:gd name="connsiteY4" fmla="*/ 580042 h 580042"/>
              <a:gd name="connsiteX5" fmla="*/ 785613 w 1075634"/>
              <a:gd name="connsiteY5" fmla="*/ 464034 h 580042"/>
              <a:gd name="connsiteX6" fmla="*/ 0 w 1075634"/>
              <a:gd name="connsiteY6" fmla="*/ 464034 h 580042"/>
              <a:gd name="connsiteX7" fmla="*/ 0 w 1075634"/>
              <a:gd name="connsiteY7" fmla="*/ 116008 h 580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634" h="580042">
                <a:moveTo>
                  <a:pt x="0" y="116008"/>
                </a:moveTo>
                <a:lnTo>
                  <a:pt x="785613" y="116008"/>
                </a:lnTo>
                <a:lnTo>
                  <a:pt x="785613" y="0"/>
                </a:lnTo>
                <a:lnTo>
                  <a:pt x="1075634" y="290021"/>
                </a:lnTo>
                <a:lnTo>
                  <a:pt x="785613" y="580042"/>
                </a:lnTo>
                <a:lnTo>
                  <a:pt x="785613" y="464034"/>
                </a:lnTo>
                <a:lnTo>
                  <a:pt x="0" y="464034"/>
                </a:lnTo>
                <a:lnTo>
                  <a:pt x="0" y="116008"/>
                </a:lnTo>
                <a:close/>
              </a:path>
            </a:pathLst>
          </a:custGeom>
          <a:solidFill>
            <a:schemeClr val="accent6">
              <a:lumMod val="75000"/>
            </a:schemeClr>
          </a:solidFill>
        </p:spPr>
        <p:style>
          <a:lnRef idx="0">
            <a:schemeClr val="lt1">
              <a:hueOff val="0"/>
              <a:satOff val="0"/>
              <a:lumOff val="0"/>
              <a:alphaOff val="0"/>
            </a:schemeClr>
          </a:lnRef>
          <a:fillRef idx="3">
            <a:scrgbClr r="0" g="0" b="0"/>
          </a:fillRef>
          <a:effectRef idx="2">
            <a:schemeClr val="accent4">
              <a:hueOff val="0"/>
              <a:satOff val="0"/>
              <a:lumOff val="0"/>
              <a:alphaOff val="0"/>
            </a:schemeClr>
          </a:effectRef>
          <a:fontRef idx="minor">
            <a:schemeClr val="lt1"/>
          </a:fontRef>
        </p:style>
        <p:txBody>
          <a:bodyPr spcFirstLastPara="0" vert="horz" wrap="square" lIns="0" tIns="116008" rIns="174013" bIns="116008" numCol="1" spcCol="1270" anchor="ctr" anchorCtr="0">
            <a:noAutofit/>
          </a:bodyPr>
          <a:lstStyle/>
          <a:p>
            <a:pPr lvl="0" algn="ctr" defTabSz="889000">
              <a:lnSpc>
                <a:spcPct val="90000"/>
              </a:lnSpc>
              <a:spcBef>
                <a:spcPct val="0"/>
              </a:spcBef>
              <a:spcAft>
                <a:spcPct val="35000"/>
              </a:spcAft>
            </a:pPr>
            <a:endParaRPr lang="tr-TR" sz="2000" b="1" kern="1200">
              <a:latin typeface="Trebuchet MS" pitchFamily="34" charset="0"/>
            </a:endParaRPr>
          </a:p>
        </p:txBody>
      </p:sp>
      <p:sp>
        <p:nvSpPr>
          <p:cNvPr id="46" name="Dikdörtgen 45"/>
          <p:cNvSpPr/>
          <p:nvPr/>
        </p:nvSpPr>
        <p:spPr>
          <a:xfrm>
            <a:off x="4382809" y="2391083"/>
            <a:ext cx="2160000" cy="720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defRPr/>
            </a:pPr>
            <a:r>
              <a:rPr lang="tr-TR" sz="2400" b="1" dirty="0" smtClean="0">
                <a:latin typeface="Trebuchet MS" pitchFamily="34" charset="0"/>
              </a:rPr>
              <a:t>TOKSİN</a:t>
            </a:r>
            <a:endParaRPr lang="tr-TR" sz="2400" b="1" dirty="0">
              <a:solidFill>
                <a:schemeClr val="bg1"/>
              </a:solidFill>
              <a:latin typeface="Trebuchet MS" pitchFamily="34" charset="0"/>
              <a:cs typeface="Arial" pitchFamily="34" charset="0"/>
            </a:endParaRPr>
          </a:p>
        </p:txBody>
      </p:sp>
      <p:cxnSp>
        <p:nvCxnSpPr>
          <p:cNvPr id="47" name="Düz Ok Bağlayıcısı 46"/>
          <p:cNvCxnSpPr/>
          <p:nvPr/>
        </p:nvCxnSpPr>
        <p:spPr>
          <a:xfrm flipV="1">
            <a:off x="3165008" y="3336518"/>
            <a:ext cx="913452" cy="720001"/>
          </a:xfrm>
          <a:prstGeom prst="straightConnector1">
            <a:avLst/>
          </a:prstGeom>
          <a:ln w="57150">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0" name="Düz Ok Bağlayıcısı 49"/>
          <p:cNvCxnSpPr/>
          <p:nvPr/>
        </p:nvCxnSpPr>
        <p:spPr>
          <a:xfrm flipV="1">
            <a:off x="4911995" y="3307697"/>
            <a:ext cx="0" cy="859651"/>
          </a:xfrm>
          <a:prstGeom prst="straightConnector1">
            <a:avLst/>
          </a:prstGeom>
          <a:ln w="57150">
            <a:solidFill>
              <a:srgbClr val="996633"/>
            </a:solidFill>
            <a:tailEnd type="arrow"/>
          </a:ln>
        </p:spPr>
        <p:style>
          <a:lnRef idx="1">
            <a:schemeClr val="accent1"/>
          </a:lnRef>
          <a:fillRef idx="0">
            <a:schemeClr val="accent1"/>
          </a:fillRef>
          <a:effectRef idx="0">
            <a:schemeClr val="accent1"/>
          </a:effectRef>
          <a:fontRef idx="minor">
            <a:schemeClr val="tx1"/>
          </a:fontRef>
        </p:style>
      </p:cxnSp>
      <p:sp>
        <p:nvSpPr>
          <p:cNvPr id="57" name="Dikdörtgen 56"/>
          <p:cNvSpPr/>
          <p:nvPr/>
        </p:nvSpPr>
        <p:spPr>
          <a:xfrm>
            <a:off x="7543818" y="2002645"/>
            <a:ext cx="2748920" cy="100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85738" indent="-185738" algn="just">
              <a:buClr>
                <a:schemeClr val="bg1"/>
              </a:buClr>
              <a:buSzPct val="113000"/>
              <a:buFont typeface="Arial" pitchFamily="34" charset="0"/>
              <a:buChar char="•"/>
            </a:pPr>
            <a:r>
              <a:rPr lang="tr-TR" sz="2000" b="1" dirty="0" smtClean="0">
                <a:latin typeface="Trebuchet MS" pitchFamily="34" charset="0"/>
              </a:rPr>
              <a:t>İmmünolojik Analiz</a:t>
            </a:r>
          </a:p>
          <a:p>
            <a:pPr marL="185738" indent="-185738" algn="just">
              <a:buClr>
                <a:schemeClr val="bg1"/>
              </a:buClr>
              <a:buSzPct val="113000"/>
              <a:buFont typeface="Arial" pitchFamily="34" charset="0"/>
              <a:buChar char="•"/>
            </a:pPr>
            <a:r>
              <a:rPr lang="tr-TR" sz="2000" b="1" dirty="0">
                <a:latin typeface="Trebuchet MS" pitchFamily="34" charset="0"/>
              </a:rPr>
              <a:t>Hücre </a:t>
            </a:r>
            <a:r>
              <a:rPr lang="tr-TR" sz="2000" b="1" dirty="0" smtClean="0">
                <a:latin typeface="Trebuchet MS" pitchFamily="34" charset="0"/>
              </a:rPr>
              <a:t>Kültürü</a:t>
            </a:r>
          </a:p>
          <a:p>
            <a:pPr marL="185738" indent="-185738" algn="just">
              <a:buClr>
                <a:schemeClr val="bg1"/>
              </a:buClr>
              <a:buSzPct val="113000"/>
              <a:buFont typeface="Arial" pitchFamily="34" charset="0"/>
              <a:buChar char="•"/>
            </a:pPr>
            <a:r>
              <a:rPr lang="tr-TR" sz="2000" b="1" dirty="0">
                <a:latin typeface="Trebuchet MS" pitchFamily="34" charset="0"/>
              </a:rPr>
              <a:t>Deney </a:t>
            </a:r>
            <a:r>
              <a:rPr lang="tr-TR" sz="2000" b="1" dirty="0" smtClean="0">
                <a:latin typeface="Trebuchet MS" pitchFamily="34" charset="0"/>
              </a:rPr>
              <a:t>Hayvanları</a:t>
            </a:r>
            <a:endParaRPr lang="tr-TR" sz="2000" b="1" dirty="0">
              <a:solidFill>
                <a:schemeClr val="bg1"/>
              </a:solidFill>
              <a:latin typeface="Trebuchet MS" pitchFamily="34" charset="0"/>
              <a:cs typeface="Arial" pitchFamily="34" charset="0"/>
            </a:endParaRPr>
          </a:p>
        </p:txBody>
      </p:sp>
      <p:cxnSp>
        <p:nvCxnSpPr>
          <p:cNvPr id="58" name="Düz Ok Bağlayıcısı 57"/>
          <p:cNvCxnSpPr/>
          <p:nvPr/>
        </p:nvCxnSpPr>
        <p:spPr>
          <a:xfrm>
            <a:off x="6661050" y="2768828"/>
            <a:ext cx="540903" cy="0"/>
          </a:xfrm>
          <a:prstGeom prst="straightConnector1">
            <a:avLst/>
          </a:prstGeom>
          <a:ln w="571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 name="Dikdörtgen 1"/>
          <p:cNvSpPr/>
          <p:nvPr/>
        </p:nvSpPr>
        <p:spPr>
          <a:xfrm rot="19748494">
            <a:off x="2277393" y="2539066"/>
            <a:ext cx="9339416" cy="769441"/>
          </a:xfrm>
          <a:prstGeom prst="rect">
            <a:avLst/>
          </a:prstGeom>
        </p:spPr>
        <p:txBody>
          <a:bodyPr wrap="none">
            <a:spAutoFit/>
          </a:bodyPr>
          <a:lstStyle/>
          <a:p>
            <a:r>
              <a:rPr lang="tr-TR" sz="4400" b="1" dirty="0" err="1">
                <a:solidFill>
                  <a:srgbClr val="FF0000"/>
                </a:solidFill>
                <a:latin typeface="Trebuchet MS" pitchFamily="34" charset="0"/>
              </a:rPr>
              <a:t>Biyogüvenlik</a:t>
            </a:r>
            <a:r>
              <a:rPr lang="tr-TR" sz="4400" b="1" dirty="0">
                <a:solidFill>
                  <a:srgbClr val="FF0000"/>
                </a:solidFill>
                <a:latin typeface="Trebuchet MS" pitchFamily="34" charset="0"/>
              </a:rPr>
              <a:t> Düzey 3  Laboratuvar</a:t>
            </a:r>
            <a:endParaRPr lang="tr-TR" sz="4400" dirty="0">
              <a:solidFill>
                <a:srgbClr val="FF0000"/>
              </a:solidFill>
            </a:endParaRPr>
          </a:p>
        </p:txBody>
      </p:sp>
    </p:spTree>
    <p:extLst>
      <p:ext uri="{BB962C8B-B14F-4D97-AF65-F5344CB8AC3E}">
        <p14:creationId xmlns:p14="http://schemas.microsoft.com/office/powerpoint/2010/main" val="3357353003"/>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4"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par>
                                <p:cTn id="10" presetID="53" presetClass="entr" presetSubtype="16" fill="hold" nodeType="with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p:cTn id="12" dur="500" fill="hold"/>
                                        <p:tgtEl>
                                          <p:spTgt spid="38"/>
                                        </p:tgtEl>
                                        <p:attrNameLst>
                                          <p:attrName>ppt_w</p:attrName>
                                        </p:attrNameLst>
                                      </p:cBhvr>
                                      <p:tavLst>
                                        <p:tav tm="0">
                                          <p:val>
                                            <p:fltVal val="0"/>
                                          </p:val>
                                        </p:tav>
                                        <p:tav tm="100000">
                                          <p:val>
                                            <p:strVal val="#ppt_w"/>
                                          </p:val>
                                        </p:tav>
                                      </p:tavLst>
                                    </p:anim>
                                    <p:anim calcmode="lin" valueType="num">
                                      <p:cBhvr>
                                        <p:cTn id="13" dur="500" fill="hold"/>
                                        <p:tgtEl>
                                          <p:spTgt spid="38"/>
                                        </p:tgtEl>
                                        <p:attrNameLst>
                                          <p:attrName>ppt_h</p:attrName>
                                        </p:attrNameLst>
                                      </p:cBhvr>
                                      <p:tavLst>
                                        <p:tav tm="0">
                                          <p:val>
                                            <p:fltVal val="0"/>
                                          </p:val>
                                        </p:tav>
                                        <p:tav tm="100000">
                                          <p:val>
                                            <p:strVal val="#ppt_h"/>
                                          </p:val>
                                        </p:tav>
                                      </p:tavLst>
                                    </p:anim>
                                    <p:animEffect transition="in" filter="fade">
                                      <p:cBhvr>
                                        <p:cTn id="14" dur="500"/>
                                        <p:tgtEl>
                                          <p:spTgt spid="3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p:cTn id="17" dur="500" fill="hold"/>
                                        <p:tgtEl>
                                          <p:spTgt spid="39"/>
                                        </p:tgtEl>
                                        <p:attrNameLst>
                                          <p:attrName>ppt_w</p:attrName>
                                        </p:attrNameLst>
                                      </p:cBhvr>
                                      <p:tavLst>
                                        <p:tav tm="0">
                                          <p:val>
                                            <p:fltVal val="0"/>
                                          </p:val>
                                        </p:tav>
                                        <p:tav tm="100000">
                                          <p:val>
                                            <p:strVal val="#ppt_w"/>
                                          </p:val>
                                        </p:tav>
                                      </p:tavLst>
                                    </p:anim>
                                    <p:anim calcmode="lin" valueType="num">
                                      <p:cBhvr>
                                        <p:cTn id="18" dur="500" fill="hold"/>
                                        <p:tgtEl>
                                          <p:spTgt spid="39"/>
                                        </p:tgtEl>
                                        <p:attrNameLst>
                                          <p:attrName>ppt_h</p:attrName>
                                        </p:attrNameLst>
                                      </p:cBhvr>
                                      <p:tavLst>
                                        <p:tav tm="0">
                                          <p:val>
                                            <p:fltVal val="0"/>
                                          </p:val>
                                        </p:tav>
                                        <p:tav tm="100000">
                                          <p:val>
                                            <p:strVal val="#ppt_h"/>
                                          </p:val>
                                        </p:tav>
                                      </p:tavLst>
                                    </p:anim>
                                    <p:animEffect transition="in" filter="fade">
                                      <p:cBhvr>
                                        <p:cTn id="19" dur="5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wheel(1)">
                                      <p:cBhvr>
                                        <p:cTn id="24" dur="2000"/>
                                        <p:tgtEl>
                                          <p:spTgt spid="44"/>
                                        </p:tgtEl>
                                      </p:cBhvr>
                                    </p:animEffect>
                                  </p:childTnLst>
                                </p:cTn>
                              </p:par>
                              <p:par>
                                <p:cTn id="25" presetID="21" presetClass="entr" presetSubtype="1"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heel(1)">
                                      <p:cBhvr>
                                        <p:cTn id="27" dur="2000"/>
                                        <p:tgtEl>
                                          <p:spTgt spid="36"/>
                                        </p:tgtEl>
                                      </p:cBhvr>
                                    </p:animEffect>
                                  </p:childTnLst>
                                </p:cTn>
                              </p:par>
                              <p:par>
                                <p:cTn id="28" presetID="21" presetClass="entr" presetSubtype="1" fill="hold"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wheel(1)">
                                      <p:cBhvr>
                                        <p:cTn id="30" dur="2000"/>
                                        <p:tgtEl>
                                          <p:spTgt spid="47"/>
                                        </p:tgtEl>
                                      </p:cBhvr>
                                    </p:animEffect>
                                  </p:childTnLst>
                                </p:cTn>
                              </p:par>
                              <p:par>
                                <p:cTn id="31" presetID="21" presetClass="entr" presetSubtype="1" fill="hold" nodeType="withEffect">
                                  <p:stCondLst>
                                    <p:cond delay="0"/>
                                  </p:stCondLst>
                                  <p:childTnLst>
                                    <p:set>
                                      <p:cBhvr>
                                        <p:cTn id="32" dur="1" fill="hold">
                                          <p:stCondLst>
                                            <p:cond delay="0"/>
                                          </p:stCondLst>
                                        </p:cTn>
                                        <p:tgtEl>
                                          <p:spTgt spid="50"/>
                                        </p:tgtEl>
                                        <p:attrNameLst>
                                          <p:attrName>style.visibility</p:attrName>
                                        </p:attrNameLst>
                                      </p:cBhvr>
                                      <p:to>
                                        <p:strVal val="visible"/>
                                      </p:to>
                                    </p:set>
                                    <p:animEffect transition="in" filter="wheel(1)">
                                      <p:cBhvr>
                                        <p:cTn id="33" dur="2000"/>
                                        <p:tgtEl>
                                          <p:spTgt spid="5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1"/>
                                        </p:tgtEl>
                                        <p:attrNameLst>
                                          <p:attrName>style.visibility</p:attrName>
                                        </p:attrNameLst>
                                      </p:cBhvr>
                                      <p:to>
                                        <p:strVal val="visible"/>
                                      </p:to>
                                    </p:set>
                                    <p:anim calcmode="lin" valueType="num">
                                      <p:cBhvr>
                                        <p:cTn id="38" dur="500" fill="hold"/>
                                        <p:tgtEl>
                                          <p:spTgt spid="41"/>
                                        </p:tgtEl>
                                        <p:attrNameLst>
                                          <p:attrName>ppt_w</p:attrName>
                                        </p:attrNameLst>
                                      </p:cBhvr>
                                      <p:tavLst>
                                        <p:tav tm="0">
                                          <p:val>
                                            <p:fltVal val="0"/>
                                          </p:val>
                                        </p:tav>
                                        <p:tav tm="100000">
                                          <p:val>
                                            <p:strVal val="#ppt_w"/>
                                          </p:val>
                                        </p:tav>
                                      </p:tavLst>
                                    </p:anim>
                                    <p:anim calcmode="lin" valueType="num">
                                      <p:cBhvr>
                                        <p:cTn id="39" dur="500" fill="hold"/>
                                        <p:tgtEl>
                                          <p:spTgt spid="41"/>
                                        </p:tgtEl>
                                        <p:attrNameLst>
                                          <p:attrName>ppt_h</p:attrName>
                                        </p:attrNameLst>
                                      </p:cBhvr>
                                      <p:tavLst>
                                        <p:tav tm="0">
                                          <p:val>
                                            <p:fltVal val="0"/>
                                          </p:val>
                                        </p:tav>
                                        <p:tav tm="100000">
                                          <p:val>
                                            <p:strVal val="#ppt_h"/>
                                          </p:val>
                                        </p:tav>
                                      </p:tavLst>
                                    </p:anim>
                                    <p:animEffect transition="in" filter="fade">
                                      <p:cBhvr>
                                        <p:cTn id="40" dur="500"/>
                                        <p:tgtEl>
                                          <p:spTgt spid="41"/>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p:cTn id="43" dur="500" fill="hold"/>
                                        <p:tgtEl>
                                          <p:spTgt spid="42"/>
                                        </p:tgtEl>
                                        <p:attrNameLst>
                                          <p:attrName>ppt_w</p:attrName>
                                        </p:attrNameLst>
                                      </p:cBhvr>
                                      <p:tavLst>
                                        <p:tav tm="0">
                                          <p:val>
                                            <p:fltVal val="0"/>
                                          </p:val>
                                        </p:tav>
                                        <p:tav tm="100000">
                                          <p:val>
                                            <p:strVal val="#ppt_w"/>
                                          </p:val>
                                        </p:tav>
                                      </p:tavLst>
                                    </p:anim>
                                    <p:anim calcmode="lin" valueType="num">
                                      <p:cBhvr>
                                        <p:cTn id="44" dur="500" fill="hold"/>
                                        <p:tgtEl>
                                          <p:spTgt spid="42"/>
                                        </p:tgtEl>
                                        <p:attrNameLst>
                                          <p:attrName>ppt_h</p:attrName>
                                        </p:attrNameLst>
                                      </p:cBhvr>
                                      <p:tavLst>
                                        <p:tav tm="0">
                                          <p:val>
                                            <p:fltVal val="0"/>
                                          </p:val>
                                        </p:tav>
                                        <p:tav tm="100000">
                                          <p:val>
                                            <p:strVal val="#ppt_h"/>
                                          </p:val>
                                        </p:tav>
                                      </p:tavLst>
                                    </p:anim>
                                    <p:animEffect transition="in" filter="fade">
                                      <p:cBhvr>
                                        <p:cTn id="45" dur="500"/>
                                        <p:tgtEl>
                                          <p:spTgt spid="4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5"/>
                                        </p:tgtEl>
                                        <p:attrNameLst>
                                          <p:attrName>style.visibility</p:attrName>
                                        </p:attrNameLst>
                                      </p:cBhvr>
                                      <p:to>
                                        <p:strVal val="visible"/>
                                      </p:to>
                                    </p:set>
                                    <p:anim calcmode="lin" valueType="num">
                                      <p:cBhvr>
                                        <p:cTn id="50" dur="500" fill="hold"/>
                                        <p:tgtEl>
                                          <p:spTgt spid="45"/>
                                        </p:tgtEl>
                                        <p:attrNameLst>
                                          <p:attrName>ppt_w</p:attrName>
                                        </p:attrNameLst>
                                      </p:cBhvr>
                                      <p:tavLst>
                                        <p:tav tm="0">
                                          <p:val>
                                            <p:fltVal val="0"/>
                                          </p:val>
                                        </p:tav>
                                        <p:tav tm="100000">
                                          <p:val>
                                            <p:strVal val="#ppt_w"/>
                                          </p:val>
                                        </p:tav>
                                      </p:tavLst>
                                    </p:anim>
                                    <p:anim calcmode="lin" valueType="num">
                                      <p:cBhvr>
                                        <p:cTn id="51" dur="500" fill="hold"/>
                                        <p:tgtEl>
                                          <p:spTgt spid="45"/>
                                        </p:tgtEl>
                                        <p:attrNameLst>
                                          <p:attrName>ppt_h</p:attrName>
                                        </p:attrNameLst>
                                      </p:cBhvr>
                                      <p:tavLst>
                                        <p:tav tm="0">
                                          <p:val>
                                            <p:fltVal val="0"/>
                                          </p:val>
                                        </p:tav>
                                        <p:tav tm="100000">
                                          <p:val>
                                            <p:strVal val="#ppt_h"/>
                                          </p:val>
                                        </p:tav>
                                      </p:tavLst>
                                    </p:anim>
                                    <p:animEffect transition="in" filter="fade">
                                      <p:cBhvr>
                                        <p:cTn id="52" dur="500"/>
                                        <p:tgtEl>
                                          <p:spTgt spid="45"/>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46"/>
                                        </p:tgtEl>
                                        <p:attrNameLst>
                                          <p:attrName>style.visibility</p:attrName>
                                        </p:attrNameLst>
                                      </p:cBhvr>
                                      <p:to>
                                        <p:strVal val="visible"/>
                                      </p:to>
                                    </p:set>
                                    <p:anim calcmode="lin" valueType="num">
                                      <p:cBhvr>
                                        <p:cTn id="55" dur="500" fill="hold"/>
                                        <p:tgtEl>
                                          <p:spTgt spid="46"/>
                                        </p:tgtEl>
                                        <p:attrNameLst>
                                          <p:attrName>ppt_w</p:attrName>
                                        </p:attrNameLst>
                                      </p:cBhvr>
                                      <p:tavLst>
                                        <p:tav tm="0">
                                          <p:val>
                                            <p:fltVal val="0"/>
                                          </p:val>
                                        </p:tav>
                                        <p:tav tm="100000">
                                          <p:val>
                                            <p:strVal val="#ppt_w"/>
                                          </p:val>
                                        </p:tav>
                                      </p:tavLst>
                                    </p:anim>
                                    <p:anim calcmode="lin" valueType="num">
                                      <p:cBhvr>
                                        <p:cTn id="56" dur="500" fill="hold"/>
                                        <p:tgtEl>
                                          <p:spTgt spid="46"/>
                                        </p:tgtEl>
                                        <p:attrNameLst>
                                          <p:attrName>ppt_h</p:attrName>
                                        </p:attrNameLst>
                                      </p:cBhvr>
                                      <p:tavLst>
                                        <p:tav tm="0">
                                          <p:val>
                                            <p:fltVal val="0"/>
                                          </p:val>
                                        </p:tav>
                                        <p:tav tm="100000">
                                          <p:val>
                                            <p:strVal val="#ppt_h"/>
                                          </p:val>
                                        </p:tav>
                                      </p:tavLst>
                                    </p:anim>
                                    <p:animEffect transition="in" filter="fade">
                                      <p:cBhvr>
                                        <p:cTn id="57" dur="500"/>
                                        <p:tgtEl>
                                          <p:spTgt spid="46"/>
                                        </p:tgtEl>
                                      </p:cBhvr>
                                    </p:animEffect>
                                  </p:childTnLst>
                                </p:cTn>
                              </p:par>
                              <p:par>
                                <p:cTn id="58" presetID="53" presetClass="entr" presetSubtype="16" fill="hold" nodeType="withEffect">
                                  <p:stCondLst>
                                    <p:cond delay="0"/>
                                  </p:stCondLst>
                                  <p:childTnLst>
                                    <p:set>
                                      <p:cBhvr>
                                        <p:cTn id="59" dur="1" fill="hold">
                                          <p:stCondLst>
                                            <p:cond delay="0"/>
                                          </p:stCondLst>
                                        </p:cTn>
                                        <p:tgtEl>
                                          <p:spTgt spid="58"/>
                                        </p:tgtEl>
                                        <p:attrNameLst>
                                          <p:attrName>style.visibility</p:attrName>
                                        </p:attrNameLst>
                                      </p:cBhvr>
                                      <p:to>
                                        <p:strVal val="visible"/>
                                      </p:to>
                                    </p:set>
                                    <p:anim calcmode="lin" valueType="num">
                                      <p:cBhvr>
                                        <p:cTn id="60" dur="500" fill="hold"/>
                                        <p:tgtEl>
                                          <p:spTgt spid="58"/>
                                        </p:tgtEl>
                                        <p:attrNameLst>
                                          <p:attrName>ppt_w</p:attrName>
                                        </p:attrNameLst>
                                      </p:cBhvr>
                                      <p:tavLst>
                                        <p:tav tm="0">
                                          <p:val>
                                            <p:fltVal val="0"/>
                                          </p:val>
                                        </p:tav>
                                        <p:tav tm="100000">
                                          <p:val>
                                            <p:strVal val="#ppt_w"/>
                                          </p:val>
                                        </p:tav>
                                      </p:tavLst>
                                    </p:anim>
                                    <p:anim calcmode="lin" valueType="num">
                                      <p:cBhvr>
                                        <p:cTn id="61" dur="500" fill="hold"/>
                                        <p:tgtEl>
                                          <p:spTgt spid="58"/>
                                        </p:tgtEl>
                                        <p:attrNameLst>
                                          <p:attrName>ppt_h</p:attrName>
                                        </p:attrNameLst>
                                      </p:cBhvr>
                                      <p:tavLst>
                                        <p:tav tm="0">
                                          <p:val>
                                            <p:fltVal val="0"/>
                                          </p:val>
                                        </p:tav>
                                        <p:tav tm="100000">
                                          <p:val>
                                            <p:strVal val="#ppt_h"/>
                                          </p:val>
                                        </p:tav>
                                      </p:tavLst>
                                    </p:anim>
                                    <p:animEffect transition="in" filter="fade">
                                      <p:cBhvr>
                                        <p:cTn id="62" dur="500"/>
                                        <p:tgtEl>
                                          <p:spTgt spid="58"/>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57"/>
                                        </p:tgtEl>
                                        <p:attrNameLst>
                                          <p:attrName>style.visibility</p:attrName>
                                        </p:attrNameLst>
                                      </p:cBhvr>
                                      <p:to>
                                        <p:strVal val="visible"/>
                                      </p:to>
                                    </p:set>
                                    <p:anim calcmode="lin" valueType="num">
                                      <p:cBhvr>
                                        <p:cTn id="65" dur="500" fill="hold"/>
                                        <p:tgtEl>
                                          <p:spTgt spid="57"/>
                                        </p:tgtEl>
                                        <p:attrNameLst>
                                          <p:attrName>ppt_w</p:attrName>
                                        </p:attrNameLst>
                                      </p:cBhvr>
                                      <p:tavLst>
                                        <p:tav tm="0">
                                          <p:val>
                                            <p:fltVal val="0"/>
                                          </p:val>
                                        </p:tav>
                                        <p:tav tm="100000">
                                          <p:val>
                                            <p:strVal val="#ppt_w"/>
                                          </p:val>
                                        </p:tav>
                                      </p:tavLst>
                                    </p:anim>
                                    <p:anim calcmode="lin" valueType="num">
                                      <p:cBhvr>
                                        <p:cTn id="66" dur="500" fill="hold"/>
                                        <p:tgtEl>
                                          <p:spTgt spid="57"/>
                                        </p:tgtEl>
                                        <p:attrNameLst>
                                          <p:attrName>ppt_h</p:attrName>
                                        </p:attrNameLst>
                                      </p:cBhvr>
                                      <p:tavLst>
                                        <p:tav tm="0">
                                          <p:val>
                                            <p:fltVal val="0"/>
                                          </p:val>
                                        </p:tav>
                                        <p:tav tm="100000">
                                          <p:val>
                                            <p:strVal val="#ppt_h"/>
                                          </p:val>
                                        </p:tav>
                                      </p:tavLst>
                                    </p:anim>
                                    <p:animEffect transition="in" filter="fade">
                                      <p:cBhvr>
                                        <p:cTn id="67" dur="500"/>
                                        <p:tgtEl>
                                          <p:spTgt spid="57"/>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
                                        </p:tgtEl>
                                        <p:attrNameLst>
                                          <p:attrName>style.visibility</p:attrName>
                                        </p:attrNameLst>
                                      </p:cBhvr>
                                      <p:to>
                                        <p:strVal val="visible"/>
                                      </p:to>
                                    </p:set>
                                    <p:anim calcmode="lin" valueType="num">
                                      <p:cBhvr>
                                        <p:cTn id="72" dur="500" fill="hold"/>
                                        <p:tgtEl>
                                          <p:spTgt spid="2"/>
                                        </p:tgtEl>
                                        <p:attrNameLst>
                                          <p:attrName>ppt_w</p:attrName>
                                        </p:attrNameLst>
                                      </p:cBhvr>
                                      <p:tavLst>
                                        <p:tav tm="0">
                                          <p:val>
                                            <p:fltVal val="0"/>
                                          </p:val>
                                        </p:tav>
                                        <p:tav tm="100000">
                                          <p:val>
                                            <p:strVal val="#ppt_w"/>
                                          </p:val>
                                        </p:tav>
                                      </p:tavLst>
                                    </p:anim>
                                    <p:anim calcmode="lin" valueType="num">
                                      <p:cBhvr>
                                        <p:cTn id="73" dur="500" fill="hold"/>
                                        <p:tgtEl>
                                          <p:spTgt spid="2"/>
                                        </p:tgtEl>
                                        <p:attrNameLst>
                                          <p:attrName>ppt_h</p:attrName>
                                        </p:attrNameLst>
                                      </p:cBhvr>
                                      <p:tavLst>
                                        <p:tav tm="0">
                                          <p:val>
                                            <p:fltVal val="0"/>
                                          </p:val>
                                        </p:tav>
                                        <p:tav tm="100000">
                                          <p:val>
                                            <p:strVal val="#ppt_h"/>
                                          </p:val>
                                        </p:tav>
                                      </p:tavLst>
                                    </p:anim>
                                    <p:animEffect transition="in" filter="fade">
                                      <p:cBhvr>
                                        <p:cTn id="7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9" grpId="0" animBg="1"/>
      <p:bldP spid="41" grpId="0" animBg="1"/>
      <p:bldP spid="42" grpId="0" animBg="1"/>
      <p:bldP spid="44" grpId="0" animBg="1"/>
      <p:bldP spid="45" grpId="0" animBg="1"/>
      <p:bldP spid="46" grpId="0" animBg="1"/>
      <p:bldP spid="57" grpId="0" animBg="1"/>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90908" y="827605"/>
            <a:ext cx="10424688" cy="523220"/>
          </a:xfrm>
          <a:prstGeom prst="rect">
            <a:avLst/>
          </a:prstGeom>
          <a:noFill/>
        </p:spPr>
        <p:txBody>
          <a:bodyPr wrap="square" rtlCol="0">
            <a:spAutoFit/>
          </a:bodyPr>
          <a:lstStyle/>
          <a:p>
            <a:pPr algn="ctr"/>
            <a:r>
              <a:rPr lang="tr-TR" sz="2800" b="1" dirty="0" smtClean="0">
                <a:solidFill>
                  <a:schemeClr val="accent5">
                    <a:lumMod val="50000"/>
                  </a:schemeClr>
                </a:solidFill>
                <a:latin typeface="Trebuchet MS" panose="020B0603020202020204" pitchFamily="34" charset="0"/>
              </a:rPr>
              <a:t>Moleküler </a:t>
            </a:r>
            <a:r>
              <a:rPr lang="tr-TR" sz="2800" b="1" dirty="0">
                <a:solidFill>
                  <a:schemeClr val="accent5">
                    <a:lumMod val="50000"/>
                  </a:schemeClr>
                </a:solidFill>
                <a:latin typeface="Trebuchet MS" panose="020B0603020202020204" pitchFamily="34" charset="0"/>
              </a:rPr>
              <a:t>Tanı Teknikleri ve </a:t>
            </a:r>
            <a:r>
              <a:rPr lang="tr-TR" sz="2800" b="1" dirty="0" smtClean="0">
                <a:solidFill>
                  <a:schemeClr val="accent5">
                    <a:lumMod val="50000"/>
                  </a:schemeClr>
                </a:solidFill>
                <a:latin typeface="Trebuchet MS" panose="020B0603020202020204" pitchFamily="34" charset="0"/>
              </a:rPr>
              <a:t>BHM Ajanlar</a:t>
            </a:r>
            <a:endParaRPr lang="en-US" sz="2800" b="1" dirty="0">
              <a:solidFill>
                <a:schemeClr val="accent5">
                  <a:lumMod val="50000"/>
                </a:schemeClr>
              </a:solidFill>
              <a:latin typeface="Trebuchet MS" panose="020B0603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578109982"/>
              </p:ext>
            </p:extLst>
          </p:nvPr>
        </p:nvGraphicFramePr>
        <p:xfrm>
          <a:off x="1515701" y="1309155"/>
          <a:ext cx="9160599" cy="5091646"/>
        </p:xfrm>
        <a:graphic>
          <a:graphicData uri="http://schemas.openxmlformats.org/drawingml/2006/table">
            <a:tbl>
              <a:tblPr firstRow="1" bandRow="1">
                <a:tableStyleId>{5C22544A-7EE6-4342-B048-85BDC9FD1C3A}</a:tableStyleId>
              </a:tblPr>
              <a:tblGrid>
                <a:gridCol w="1596801">
                  <a:extLst>
                    <a:ext uri="{9D8B030D-6E8A-4147-A177-3AD203B41FA5}">
                      <a16:colId xmlns:a16="http://schemas.microsoft.com/office/drawing/2014/main" val="20000"/>
                    </a:ext>
                  </a:extLst>
                </a:gridCol>
                <a:gridCol w="1260633">
                  <a:extLst>
                    <a:ext uri="{9D8B030D-6E8A-4147-A177-3AD203B41FA5}">
                      <a16:colId xmlns:a16="http://schemas.microsoft.com/office/drawing/2014/main" val="20001"/>
                    </a:ext>
                  </a:extLst>
                </a:gridCol>
                <a:gridCol w="1260633">
                  <a:extLst>
                    <a:ext uri="{9D8B030D-6E8A-4147-A177-3AD203B41FA5}">
                      <a16:colId xmlns:a16="http://schemas.microsoft.com/office/drawing/2014/main" val="20002"/>
                    </a:ext>
                  </a:extLst>
                </a:gridCol>
                <a:gridCol w="1260633">
                  <a:extLst>
                    <a:ext uri="{9D8B030D-6E8A-4147-A177-3AD203B41FA5}">
                      <a16:colId xmlns:a16="http://schemas.microsoft.com/office/drawing/2014/main" val="20003"/>
                    </a:ext>
                  </a:extLst>
                </a:gridCol>
                <a:gridCol w="1260633">
                  <a:extLst>
                    <a:ext uri="{9D8B030D-6E8A-4147-A177-3AD203B41FA5}">
                      <a16:colId xmlns:a16="http://schemas.microsoft.com/office/drawing/2014/main" val="20004"/>
                    </a:ext>
                  </a:extLst>
                </a:gridCol>
                <a:gridCol w="1260633">
                  <a:extLst>
                    <a:ext uri="{9D8B030D-6E8A-4147-A177-3AD203B41FA5}">
                      <a16:colId xmlns:a16="http://schemas.microsoft.com/office/drawing/2014/main" val="20005"/>
                    </a:ext>
                  </a:extLst>
                </a:gridCol>
                <a:gridCol w="1260633">
                  <a:extLst>
                    <a:ext uri="{9D8B030D-6E8A-4147-A177-3AD203B41FA5}">
                      <a16:colId xmlns:a16="http://schemas.microsoft.com/office/drawing/2014/main" val="20006"/>
                    </a:ext>
                  </a:extLst>
                </a:gridCol>
              </a:tblGrid>
              <a:tr h="336766">
                <a:tc>
                  <a:txBody>
                    <a:bodyPr/>
                    <a:lstStyle/>
                    <a:p>
                      <a:r>
                        <a:rPr lang="en-US" sz="1400" dirty="0" smtClean="0"/>
                        <a:t>Agent</a:t>
                      </a:r>
                      <a:endParaRPr lang="en-US" sz="1400" dirty="0"/>
                    </a:p>
                  </a:txBody>
                  <a:tcPr>
                    <a:solidFill>
                      <a:schemeClr val="bg2">
                        <a:lumMod val="50000"/>
                      </a:schemeClr>
                    </a:solidFill>
                  </a:tcPr>
                </a:tc>
                <a:tc>
                  <a:txBody>
                    <a:bodyPr/>
                    <a:lstStyle/>
                    <a:p>
                      <a:pPr algn="ctr"/>
                      <a:r>
                        <a:rPr lang="en-US" sz="1400" dirty="0" smtClean="0"/>
                        <a:t>FIBWA Study</a:t>
                      </a:r>
                      <a:endParaRPr lang="en-US" sz="1400" dirty="0"/>
                    </a:p>
                  </a:txBody>
                  <a:tcPr>
                    <a:solidFill>
                      <a:schemeClr val="bg2">
                        <a:lumMod val="50000"/>
                      </a:schemeClr>
                    </a:solidFill>
                  </a:tcPr>
                </a:tc>
                <a:tc>
                  <a:txBody>
                    <a:bodyPr/>
                    <a:lstStyle/>
                    <a:p>
                      <a:pPr algn="ctr"/>
                      <a:r>
                        <a:rPr lang="en-US" sz="1400" dirty="0" smtClean="0"/>
                        <a:t>Real-Time</a:t>
                      </a:r>
                      <a:endParaRPr lang="en-US" sz="1400" dirty="0"/>
                    </a:p>
                  </a:txBody>
                  <a:tcPr>
                    <a:solidFill>
                      <a:schemeClr val="bg2">
                        <a:lumMod val="50000"/>
                      </a:schemeClr>
                    </a:solidFill>
                  </a:tcPr>
                </a:tc>
                <a:tc>
                  <a:txBody>
                    <a:bodyPr/>
                    <a:lstStyle/>
                    <a:p>
                      <a:pPr algn="ctr"/>
                      <a:r>
                        <a:rPr lang="en-US" sz="1400" dirty="0" smtClean="0"/>
                        <a:t>TaqMan</a:t>
                      </a:r>
                      <a:endParaRPr lang="en-US" sz="1400" dirty="0"/>
                    </a:p>
                  </a:txBody>
                  <a:tcPr>
                    <a:solidFill>
                      <a:schemeClr val="bg2">
                        <a:lumMod val="50000"/>
                      </a:schemeClr>
                    </a:solidFill>
                  </a:tcPr>
                </a:tc>
                <a:tc>
                  <a:txBody>
                    <a:bodyPr/>
                    <a:lstStyle/>
                    <a:p>
                      <a:pPr algn="ctr"/>
                      <a:r>
                        <a:rPr lang="en-US" sz="1400" dirty="0" smtClean="0"/>
                        <a:t>RT-PCR</a:t>
                      </a:r>
                      <a:endParaRPr lang="en-US" sz="1400" dirty="0"/>
                    </a:p>
                  </a:txBody>
                  <a:tcPr>
                    <a:solidFill>
                      <a:schemeClr val="bg2">
                        <a:lumMod val="50000"/>
                      </a:schemeClr>
                    </a:solidFill>
                  </a:tcPr>
                </a:tc>
                <a:tc>
                  <a:txBody>
                    <a:bodyPr/>
                    <a:lstStyle/>
                    <a:p>
                      <a:pPr algn="ctr"/>
                      <a:r>
                        <a:rPr lang="en-US" sz="1400" dirty="0" smtClean="0"/>
                        <a:t>Multiplex</a:t>
                      </a:r>
                      <a:endParaRPr lang="en-US" sz="1400" dirty="0"/>
                    </a:p>
                  </a:txBody>
                  <a:tcPr>
                    <a:solidFill>
                      <a:schemeClr val="bg2">
                        <a:lumMod val="50000"/>
                      </a:schemeClr>
                    </a:solidFill>
                  </a:tcPr>
                </a:tc>
                <a:tc>
                  <a:txBody>
                    <a:bodyPr/>
                    <a:lstStyle/>
                    <a:p>
                      <a:pPr algn="ctr"/>
                      <a:r>
                        <a:rPr lang="en-US" sz="1400" dirty="0" smtClean="0"/>
                        <a:t>Microarray</a:t>
                      </a:r>
                      <a:endParaRPr lang="en-US" sz="1400" dirty="0"/>
                    </a:p>
                  </a:txBody>
                  <a:tcPr>
                    <a:solidFill>
                      <a:schemeClr val="bg2">
                        <a:lumMod val="50000"/>
                      </a:schemeClr>
                    </a:solidFill>
                  </a:tcPr>
                </a:tc>
                <a:extLst>
                  <a:ext uri="{0D108BD9-81ED-4DB2-BD59-A6C34878D82A}">
                    <a16:rowId xmlns:a16="http://schemas.microsoft.com/office/drawing/2014/main" val="10000"/>
                  </a:ext>
                </a:extLst>
              </a:tr>
              <a:tr h="364556">
                <a:tc>
                  <a:txBody>
                    <a:bodyPr/>
                    <a:lstStyle/>
                    <a:p>
                      <a:r>
                        <a:rPr lang="en-US" sz="1400" i="1" dirty="0" smtClean="0">
                          <a:solidFill>
                            <a:schemeClr val="bg1"/>
                          </a:solidFill>
                        </a:rPr>
                        <a:t>B. anthracis</a:t>
                      </a:r>
                      <a:endParaRPr lang="en-US" sz="1400" i="1" dirty="0">
                        <a:solidFill>
                          <a:schemeClr val="bg1"/>
                        </a:solidFill>
                      </a:endParaRPr>
                    </a:p>
                  </a:txBody>
                  <a:tcPr>
                    <a:solidFill>
                      <a:schemeClr val="bg2">
                        <a:lumMod val="50000"/>
                      </a:schemeClr>
                    </a:solidFill>
                  </a:tcPr>
                </a:tc>
                <a:tc>
                  <a:txBody>
                    <a:bodyPr/>
                    <a:lstStyle/>
                    <a:p>
                      <a:pPr algn="ctr"/>
                      <a:r>
                        <a:rPr lang="en-US" sz="1800" dirty="0" smtClean="0">
                          <a:latin typeface="Wingdings"/>
                          <a:ea typeface="Wingdings"/>
                          <a:cs typeface="Wingdings"/>
                          <a:sym typeface="Wingdings"/>
                        </a:rPr>
                        <a:t></a:t>
                      </a: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01"/>
                  </a:ext>
                </a:extLst>
              </a:tr>
              <a:tr h="364556">
                <a:tc>
                  <a:txBody>
                    <a:bodyPr/>
                    <a:lstStyle/>
                    <a:p>
                      <a:r>
                        <a:rPr lang="en-US" sz="1400" i="1" dirty="0" smtClean="0">
                          <a:solidFill>
                            <a:schemeClr val="bg1"/>
                          </a:solidFill>
                        </a:rPr>
                        <a:t>F.</a:t>
                      </a:r>
                      <a:r>
                        <a:rPr lang="en-US" sz="1400" i="1" baseline="0" dirty="0" smtClean="0">
                          <a:solidFill>
                            <a:schemeClr val="bg1"/>
                          </a:solidFill>
                        </a:rPr>
                        <a:t> tularensis</a:t>
                      </a:r>
                      <a:endParaRPr lang="en-US" sz="1400" i="1" dirty="0">
                        <a:solidFill>
                          <a:schemeClr val="bg1"/>
                        </a:solidFill>
                      </a:endParaRPr>
                    </a:p>
                  </a:txBody>
                  <a:tcPr>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algn="ctr"/>
                      <a:endParaRPr lang="en-US" sz="180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02"/>
                  </a:ext>
                </a:extLst>
              </a:tr>
              <a:tr h="364556">
                <a:tc>
                  <a:txBody>
                    <a:bodyPr/>
                    <a:lstStyle/>
                    <a:p>
                      <a:r>
                        <a:rPr lang="en-US" sz="1400" i="1" dirty="0" smtClean="0">
                          <a:solidFill>
                            <a:schemeClr val="bg1"/>
                          </a:solidFill>
                        </a:rPr>
                        <a:t>Y. pestis</a:t>
                      </a:r>
                      <a:endParaRPr lang="en-US" sz="1400" i="1" dirty="0">
                        <a:solidFill>
                          <a:schemeClr val="bg1"/>
                        </a:solidFill>
                      </a:endParaRPr>
                    </a:p>
                  </a:txBody>
                  <a:tcPr>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algn="ctr"/>
                      <a:endParaRPr lang="en-US" sz="180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03"/>
                  </a:ext>
                </a:extLst>
              </a:tr>
              <a:tr h="364556">
                <a:tc>
                  <a:txBody>
                    <a:bodyPr/>
                    <a:lstStyle/>
                    <a:p>
                      <a:r>
                        <a:rPr lang="en-US" sz="1400" i="1" dirty="0" smtClean="0">
                          <a:solidFill>
                            <a:schemeClr val="bg1"/>
                          </a:solidFill>
                        </a:rPr>
                        <a:t>Ebola virus</a:t>
                      </a:r>
                      <a:endParaRPr lang="en-US" sz="1400" i="1" dirty="0">
                        <a:solidFill>
                          <a:schemeClr val="bg1"/>
                        </a:solidFill>
                      </a:endParaRPr>
                    </a:p>
                  </a:txBody>
                  <a:tcPr>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04"/>
                  </a:ext>
                </a:extLst>
              </a:tr>
              <a:tr h="364556">
                <a:tc>
                  <a:txBody>
                    <a:bodyPr/>
                    <a:lstStyle/>
                    <a:p>
                      <a:r>
                        <a:rPr lang="en-US" sz="1400" i="1" dirty="0" smtClean="0">
                          <a:solidFill>
                            <a:schemeClr val="bg1"/>
                          </a:solidFill>
                        </a:rPr>
                        <a:t>Botulinum</a:t>
                      </a:r>
                      <a:r>
                        <a:rPr lang="en-US" sz="1400" i="1" baseline="0" dirty="0" smtClean="0">
                          <a:solidFill>
                            <a:schemeClr val="bg1"/>
                          </a:solidFill>
                        </a:rPr>
                        <a:t> toxin</a:t>
                      </a:r>
                      <a:endParaRPr lang="en-US" sz="1400" i="1" dirty="0">
                        <a:solidFill>
                          <a:schemeClr val="bg1"/>
                        </a:solidFill>
                      </a:endParaRPr>
                    </a:p>
                  </a:txBody>
                  <a:tcPr>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05"/>
                  </a:ext>
                </a:extLst>
              </a:tr>
              <a:tr h="364556">
                <a:tc>
                  <a:txBody>
                    <a:bodyPr/>
                    <a:lstStyle/>
                    <a:p>
                      <a:r>
                        <a:rPr lang="en-US" sz="1400" i="1" dirty="0" smtClean="0">
                          <a:solidFill>
                            <a:schemeClr val="bg1"/>
                          </a:solidFill>
                        </a:rPr>
                        <a:t>Ricin toxin</a:t>
                      </a:r>
                      <a:endParaRPr lang="en-US" sz="1400" i="1" dirty="0">
                        <a:solidFill>
                          <a:schemeClr val="bg1"/>
                        </a:solidFill>
                      </a:endParaRPr>
                    </a:p>
                  </a:txBody>
                  <a:tcPr>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06"/>
                  </a:ext>
                </a:extLst>
              </a:tr>
              <a:tr h="364556">
                <a:tc>
                  <a:txBody>
                    <a:bodyPr/>
                    <a:lstStyle/>
                    <a:p>
                      <a:r>
                        <a:rPr lang="en-US" sz="1400" i="1" dirty="0" smtClean="0">
                          <a:solidFill>
                            <a:schemeClr val="bg1"/>
                          </a:solidFill>
                        </a:rPr>
                        <a:t>SEB* toxin</a:t>
                      </a:r>
                    </a:p>
                  </a:txBody>
                  <a:tcPr>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07"/>
                  </a:ext>
                </a:extLst>
              </a:tr>
              <a:tr h="364556">
                <a:tc>
                  <a:txBody>
                    <a:bodyPr/>
                    <a:lstStyle/>
                    <a:p>
                      <a:r>
                        <a:rPr lang="en-US" sz="1400" i="1" dirty="0" smtClean="0">
                          <a:solidFill>
                            <a:schemeClr val="bg1"/>
                          </a:solidFill>
                        </a:rPr>
                        <a:t>Brucella</a:t>
                      </a:r>
                    </a:p>
                  </a:txBody>
                  <a:tcPr>
                    <a:solidFill>
                      <a:schemeClr val="bg2">
                        <a:lumMod val="50000"/>
                      </a:schemeClr>
                    </a:solidFill>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08"/>
                  </a:ext>
                </a:extLst>
              </a:tr>
              <a:tr h="364556">
                <a:tc>
                  <a:txBody>
                    <a:bodyPr/>
                    <a:lstStyle/>
                    <a:p>
                      <a:r>
                        <a:rPr lang="en-US" sz="1400" i="1" dirty="0" smtClean="0">
                          <a:solidFill>
                            <a:schemeClr val="bg1"/>
                          </a:solidFill>
                        </a:rPr>
                        <a:t>Burkholderia</a:t>
                      </a:r>
                    </a:p>
                  </a:txBody>
                  <a:tcPr>
                    <a:solidFill>
                      <a:schemeClr val="bg2">
                        <a:lumMod val="50000"/>
                      </a:schemeClr>
                    </a:solidFill>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09"/>
                  </a:ext>
                </a:extLst>
              </a:tr>
              <a:tr h="364556">
                <a:tc>
                  <a:txBody>
                    <a:bodyPr/>
                    <a:lstStyle/>
                    <a:p>
                      <a:r>
                        <a:rPr lang="en-US" sz="1400" i="1" dirty="0" smtClean="0">
                          <a:solidFill>
                            <a:schemeClr val="bg1"/>
                          </a:solidFill>
                        </a:rPr>
                        <a:t>Q</a:t>
                      </a:r>
                      <a:r>
                        <a:rPr lang="en-US" sz="1400" i="1" baseline="0" dirty="0" smtClean="0">
                          <a:solidFill>
                            <a:schemeClr val="bg1"/>
                          </a:solidFill>
                        </a:rPr>
                        <a:t> fever</a:t>
                      </a:r>
                      <a:endParaRPr lang="en-US" sz="1400" i="1" dirty="0" smtClean="0">
                        <a:solidFill>
                          <a:schemeClr val="bg1"/>
                        </a:solidFill>
                      </a:endParaRPr>
                    </a:p>
                  </a:txBody>
                  <a:tcPr>
                    <a:solidFill>
                      <a:schemeClr val="bg2">
                        <a:lumMod val="50000"/>
                      </a:schemeClr>
                    </a:solidFill>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10"/>
                  </a:ext>
                </a:extLst>
              </a:tr>
              <a:tr h="364556">
                <a:tc>
                  <a:txBody>
                    <a:bodyPr/>
                    <a:lstStyle/>
                    <a:p>
                      <a:r>
                        <a:rPr lang="en-US" sz="1400" i="1" dirty="0" smtClean="0">
                          <a:solidFill>
                            <a:schemeClr val="bg1"/>
                          </a:solidFill>
                        </a:rPr>
                        <a:t>Smallpox</a:t>
                      </a:r>
                    </a:p>
                  </a:txBody>
                  <a:tcPr>
                    <a:solidFill>
                      <a:schemeClr val="bg2">
                        <a:lumMod val="50000"/>
                      </a:schemeClr>
                    </a:solidFill>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11"/>
                  </a:ext>
                </a:extLst>
              </a:tr>
              <a:tr h="364556">
                <a:tc>
                  <a:txBody>
                    <a:bodyPr/>
                    <a:lstStyle/>
                    <a:p>
                      <a:r>
                        <a:rPr lang="en-US" sz="1400" i="1" dirty="0" smtClean="0">
                          <a:solidFill>
                            <a:schemeClr val="bg1"/>
                          </a:solidFill>
                        </a:rPr>
                        <a:t>VEE*</a:t>
                      </a:r>
                    </a:p>
                  </a:txBody>
                  <a:tcPr>
                    <a:solidFill>
                      <a:schemeClr val="bg2">
                        <a:lumMod val="50000"/>
                      </a:schemeClr>
                    </a:solidFill>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12"/>
                  </a:ext>
                </a:extLst>
              </a:tr>
              <a:tr h="364556">
                <a:tc>
                  <a:txBody>
                    <a:bodyPr/>
                    <a:lstStyle/>
                    <a:p>
                      <a:r>
                        <a:rPr lang="en-US" sz="1400" i="1" dirty="0" smtClean="0">
                          <a:solidFill>
                            <a:schemeClr val="bg1"/>
                          </a:solidFill>
                        </a:rPr>
                        <a:t>VHF* (Incl.</a:t>
                      </a:r>
                      <a:r>
                        <a:rPr lang="en-US" sz="1400" i="1" baseline="0" dirty="0" smtClean="0">
                          <a:solidFill>
                            <a:schemeClr val="bg1"/>
                          </a:solidFill>
                        </a:rPr>
                        <a:t> </a:t>
                      </a:r>
                      <a:r>
                        <a:rPr lang="en-US" sz="1400" i="1" dirty="0" smtClean="0">
                          <a:solidFill>
                            <a:schemeClr val="bg1"/>
                          </a:solidFill>
                        </a:rPr>
                        <a:t>CCHF)</a:t>
                      </a:r>
                    </a:p>
                  </a:txBody>
                  <a:tcPr>
                    <a:solidFill>
                      <a:schemeClr val="bg2">
                        <a:lumMod val="50000"/>
                      </a:schemeClr>
                    </a:solidFill>
                  </a:tcPr>
                </a:tc>
                <a:tc>
                  <a:txBody>
                    <a:bodyPr/>
                    <a:lstStyle/>
                    <a:p>
                      <a:pPr algn="ctr"/>
                      <a:endParaRPr lang="en-US" sz="1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Wingdings"/>
                          <a:ea typeface="Wingdings"/>
                          <a:cs typeface="Wingdings"/>
                          <a:sym typeface="Wingdings"/>
                        </a:rPr>
                        <a:t></a:t>
                      </a:r>
                      <a:endParaRPr lang="en-US" sz="1800" dirty="0" smtClean="0"/>
                    </a:p>
                  </a:txBody>
                  <a:tcPr/>
                </a:tc>
                <a:extLst>
                  <a:ext uri="{0D108BD9-81ED-4DB2-BD59-A6C34878D82A}">
                    <a16:rowId xmlns:a16="http://schemas.microsoft.com/office/drawing/2014/main" val="10013"/>
                  </a:ext>
                </a:extLst>
              </a:tr>
            </a:tbl>
          </a:graphicData>
        </a:graphic>
      </p:graphicFrame>
      <p:sp>
        <p:nvSpPr>
          <p:cNvPr id="4" name="TextBox 3"/>
          <p:cNvSpPr txBox="1"/>
          <p:nvPr/>
        </p:nvSpPr>
        <p:spPr>
          <a:xfrm>
            <a:off x="275376" y="6400801"/>
            <a:ext cx="8534400" cy="307777"/>
          </a:xfrm>
          <a:prstGeom prst="rect">
            <a:avLst/>
          </a:prstGeom>
          <a:noFill/>
        </p:spPr>
        <p:txBody>
          <a:bodyPr wrap="square" rtlCol="0">
            <a:spAutoFit/>
          </a:bodyPr>
          <a:lstStyle/>
          <a:p>
            <a:r>
              <a:rPr lang="en-US" sz="1400" dirty="0">
                <a:latin typeface="Trebuchet MS" panose="020B0603020202020204" pitchFamily="34" charset="0"/>
              </a:rPr>
              <a:t>* SEB: Staphylococcal enterotoxin B, VEE: Venezuelan equine encephalitis, VHF Viral Hemorrhagic fever </a:t>
            </a:r>
          </a:p>
        </p:txBody>
      </p:sp>
    </p:spTree>
    <p:extLst>
      <p:ext uri="{BB962C8B-B14F-4D97-AF65-F5344CB8AC3E}">
        <p14:creationId xmlns:p14="http://schemas.microsoft.com/office/powerpoint/2010/main" val="574125365"/>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3" name="click.wav"/>
          </p:stSnd>
        </p:sndAc>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6336" y="1120109"/>
            <a:ext cx="5432079" cy="1316559"/>
          </a:xfrm>
        </p:spPr>
        <p:txBody>
          <a:bodyPr/>
          <a:lstStyle/>
          <a:p>
            <a:pPr algn="ctr"/>
            <a:r>
              <a:rPr lang="tr-TR" dirty="0" smtClean="0">
                <a:solidFill>
                  <a:schemeClr val="accent5">
                    <a:lumMod val="50000"/>
                  </a:schemeClr>
                </a:solidFill>
                <a:latin typeface="Trebuchet MS" panose="020B0603020202020204" pitchFamily="34" charset="0"/>
              </a:rPr>
              <a:t>Moleküler </a:t>
            </a:r>
            <a:r>
              <a:rPr lang="tr-TR" dirty="0" err="1" smtClean="0">
                <a:solidFill>
                  <a:schemeClr val="accent5">
                    <a:lumMod val="50000"/>
                  </a:schemeClr>
                </a:solidFill>
                <a:latin typeface="Trebuchet MS" panose="020B0603020202020204" pitchFamily="34" charset="0"/>
              </a:rPr>
              <a:t>Genotiplendirme</a:t>
            </a:r>
            <a:endParaRPr lang="tr-TR" dirty="0">
              <a:solidFill>
                <a:schemeClr val="accent5">
                  <a:lumMod val="50000"/>
                </a:schemeClr>
              </a:solidFill>
              <a:latin typeface="Trebuchet MS" panose="020B0603020202020204" pitchFamily="34"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569699855"/>
              </p:ext>
            </p:extLst>
          </p:nvPr>
        </p:nvGraphicFramePr>
        <p:xfrm>
          <a:off x="303300" y="2678825"/>
          <a:ext cx="11717866" cy="3840480"/>
        </p:xfrm>
        <a:graphic>
          <a:graphicData uri="http://schemas.openxmlformats.org/drawingml/2006/table">
            <a:tbl>
              <a:tblPr firstRow="1" bandRow="1">
                <a:tableStyleId>{5C22544A-7EE6-4342-B048-85BDC9FD1C3A}</a:tableStyleId>
              </a:tblPr>
              <a:tblGrid>
                <a:gridCol w="4098603">
                  <a:extLst>
                    <a:ext uri="{9D8B030D-6E8A-4147-A177-3AD203B41FA5}">
                      <a16:colId xmlns:a16="http://schemas.microsoft.com/office/drawing/2014/main" val="3257776582"/>
                    </a:ext>
                  </a:extLst>
                </a:gridCol>
                <a:gridCol w="7619263">
                  <a:extLst>
                    <a:ext uri="{9D8B030D-6E8A-4147-A177-3AD203B41FA5}">
                      <a16:colId xmlns:a16="http://schemas.microsoft.com/office/drawing/2014/main" val="3331812736"/>
                    </a:ext>
                  </a:extLst>
                </a:gridCol>
              </a:tblGrid>
              <a:tr h="424000">
                <a:tc>
                  <a:txBody>
                    <a:bodyPr/>
                    <a:lstStyle/>
                    <a:p>
                      <a:pPr algn="ctr"/>
                      <a:r>
                        <a:rPr lang="tr-TR" sz="2200" dirty="0" smtClean="0">
                          <a:latin typeface="Trebuchet MS" pitchFamily="34" charset="0"/>
                        </a:rPr>
                        <a:t>ETKEN</a:t>
                      </a:r>
                      <a:endParaRPr lang="tr-TR" sz="2200" dirty="0">
                        <a:latin typeface="Trebuchet MS" pitchFamily="34" charset="0"/>
                      </a:endParaRPr>
                    </a:p>
                  </a:txBody>
                  <a:tcPr anchor="ctr">
                    <a:solidFill>
                      <a:schemeClr val="bg2">
                        <a:lumMod val="50000"/>
                      </a:schemeClr>
                    </a:solidFill>
                  </a:tcPr>
                </a:tc>
                <a:tc>
                  <a:txBody>
                    <a:bodyPr/>
                    <a:lstStyle/>
                    <a:p>
                      <a:pPr algn="ctr"/>
                      <a:r>
                        <a:rPr lang="tr-TR" sz="2200" dirty="0" smtClean="0">
                          <a:latin typeface="Trebuchet MS" pitchFamily="34" charset="0"/>
                        </a:rPr>
                        <a:t>Yöntem</a:t>
                      </a:r>
                      <a:endParaRPr lang="tr-TR" sz="2200" dirty="0">
                        <a:latin typeface="Trebuchet MS" pitchFamily="34" charset="0"/>
                      </a:endParaRPr>
                    </a:p>
                  </a:txBody>
                  <a:tcPr anchor="ctr">
                    <a:solidFill>
                      <a:schemeClr val="bg2">
                        <a:lumMod val="50000"/>
                      </a:schemeClr>
                    </a:solidFill>
                  </a:tcPr>
                </a:tc>
                <a:extLst>
                  <a:ext uri="{0D108BD9-81ED-4DB2-BD59-A6C34878D82A}">
                    <a16:rowId xmlns:a16="http://schemas.microsoft.com/office/drawing/2014/main" val="1972839321"/>
                  </a:ext>
                </a:extLst>
              </a:tr>
              <a:tr h="424000">
                <a:tc>
                  <a:txBody>
                    <a:bodyPr/>
                    <a:lstStyle/>
                    <a:p>
                      <a:r>
                        <a:rPr lang="tr-TR" sz="2200" b="1" i="1" dirty="0" err="1" smtClean="0">
                          <a:solidFill>
                            <a:schemeClr val="bg1"/>
                          </a:solidFill>
                          <a:latin typeface="Trebuchet MS" pitchFamily="34" charset="0"/>
                        </a:rPr>
                        <a:t>Brucella</a:t>
                      </a:r>
                      <a:r>
                        <a:rPr lang="tr-TR" sz="2200" b="1" i="1" dirty="0" smtClean="0">
                          <a:solidFill>
                            <a:schemeClr val="bg1"/>
                          </a:solidFill>
                          <a:latin typeface="Trebuchet MS" pitchFamily="34" charset="0"/>
                        </a:rPr>
                        <a:t> </a:t>
                      </a:r>
                      <a:r>
                        <a:rPr lang="tr-TR" sz="2200" b="1" i="1" dirty="0" err="1" smtClean="0">
                          <a:solidFill>
                            <a:schemeClr val="bg1"/>
                          </a:solidFill>
                          <a:latin typeface="Trebuchet MS" pitchFamily="34" charset="0"/>
                        </a:rPr>
                        <a:t>spp</a:t>
                      </a:r>
                      <a:endParaRPr lang="tr-TR" sz="2200" b="1" i="1" dirty="0">
                        <a:solidFill>
                          <a:schemeClr val="bg1"/>
                        </a:solidFill>
                        <a:latin typeface="Trebuchet MS" pitchFamily="34" charset="0"/>
                      </a:endParaRPr>
                    </a:p>
                  </a:txBody>
                  <a:tcPr anchor="ctr">
                    <a:solidFill>
                      <a:schemeClr val="bg2">
                        <a:lumMod val="50000"/>
                      </a:schemeClr>
                    </a:solidFill>
                  </a:tcPr>
                </a:tc>
                <a:tc>
                  <a:txBody>
                    <a:bodyPr/>
                    <a:lstStyle/>
                    <a:p>
                      <a:r>
                        <a:rPr lang="tr-TR" sz="2200" dirty="0" smtClean="0">
                          <a:latin typeface="Trebuchet MS" pitchFamily="34" charset="0"/>
                        </a:rPr>
                        <a:t>MLVA-16, SNP</a:t>
                      </a:r>
                      <a:endParaRPr lang="tr-TR" sz="2200" dirty="0">
                        <a:latin typeface="Trebuchet MS" pitchFamily="34" charset="0"/>
                      </a:endParaRPr>
                    </a:p>
                  </a:txBody>
                  <a:tcPr anchor="ctr">
                    <a:lnR w="28575" cap="flat" cmpd="sng" algn="ctr">
                      <a:solidFill>
                        <a:schemeClr val="bg2">
                          <a:lumMod val="50000"/>
                        </a:schemeClr>
                      </a:solidFill>
                      <a:prstDash val="solid"/>
                      <a:round/>
                      <a:headEnd type="none" w="med" len="med"/>
                      <a:tailEnd type="none" w="med" len="med"/>
                    </a:lnR>
                    <a:lnB w="28575"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3138617888"/>
                  </a:ext>
                </a:extLst>
              </a:tr>
              <a:tr h="424000">
                <a:tc>
                  <a:txBody>
                    <a:bodyPr/>
                    <a:lstStyle/>
                    <a:p>
                      <a:r>
                        <a:rPr lang="tr-TR" sz="2200" b="1" i="1" dirty="0" err="1" smtClean="0">
                          <a:solidFill>
                            <a:schemeClr val="bg1"/>
                          </a:solidFill>
                          <a:latin typeface="Trebuchet MS" pitchFamily="34" charset="0"/>
                        </a:rPr>
                        <a:t>Francisella</a:t>
                      </a:r>
                      <a:r>
                        <a:rPr lang="tr-TR" sz="2200" b="1" i="1" dirty="0" smtClean="0">
                          <a:solidFill>
                            <a:schemeClr val="bg1"/>
                          </a:solidFill>
                          <a:latin typeface="Trebuchet MS" pitchFamily="34" charset="0"/>
                        </a:rPr>
                        <a:t> </a:t>
                      </a:r>
                      <a:r>
                        <a:rPr lang="tr-TR" sz="2200" b="1" i="1" dirty="0" err="1" smtClean="0">
                          <a:solidFill>
                            <a:schemeClr val="bg1"/>
                          </a:solidFill>
                          <a:latin typeface="Trebuchet MS" pitchFamily="34" charset="0"/>
                        </a:rPr>
                        <a:t>tularensis</a:t>
                      </a:r>
                      <a:endParaRPr lang="tr-TR" sz="2200" b="1" i="1" dirty="0">
                        <a:solidFill>
                          <a:schemeClr val="bg1"/>
                        </a:solidFill>
                        <a:latin typeface="Trebuchet MS" pitchFamily="34" charset="0"/>
                      </a:endParaRPr>
                    </a:p>
                  </a:txBody>
                  <a:tcPr anchor="ctr">
                    <a:solidFill>
                      <a:schemeClr val="bg2">
                        <a:lumMod val="50000"/>
                      </a:schemeClr>
                    </a:solidFill>
                  </a:tcPr>
                </a:tc>
                <a:tc>
                  <a:txBody>
                    <a:bodyPr/>
                    <a:lstStyle/>
                    <a:p>
                      <a:r>
                        <a:rPr lang="tr-TR" sz="2200" dirty="0" smtClean="0">
                          <a:latin typeface="Trebuchet MS" pitchFamily="34" charset="0"/>
                        </a:rPr>
                        <a:t>MLVA-7, SNP</a:t>
                      </a:r>
                      <a:endParaRPr lang="tr-TR" sz="2200" dirty="0">
                        <a:latin typeface="Trebuchet MS" pitchFamily="34" charset="0"/>
                      </a:endParaRPr>
                    </a:p>
                  </a:txBody>
                  <a:tcPr anchor="ctr">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3018355990"/>
                  </a:ext>
                </a:extLst>
              </a:tr>
              <a:tr h="424000">
                <a:tc>
                  <a:txBody>
                    <a:bodyPr/>
                    <a:lstStyle/>
                    <a:p>
                      <a:r>
                        <a:rPr lang="tr-TR" sz="2200" b="1" i="1" dirty="0" err="1" smtClean="0">
                          <a:solidFill>
                            <a:schemeClr val="bg1"/>
                          </a:solidFill>
                          <a:latin typeface="Trebuchet MS" pitchFamily="34" charset="0"/>
                        </a:rPr>
                        <a:t>Bacillus</a:t>
                      </a:r>
                      <a:r>
                        <a:rPr lang="tr-TR" sz="2200" b="1" i="1" dirty="0" smtClean="0">
                          <a:solidFill>
                            <a:schemeClr val="bg1"/>
                          </a:solidFill>
                          <a:latin typeface="Trebuchet MS" pitchFamily="34" charset="0"/>
                        </a:rPr>
                        <a:t> </a:t>
                      </a:r>
                      <a:r>
                        <a:rPr lang="tr-TR" sz="2200" b="1" i="1" dirty="0" err="1" smtClean="0">
                          <a:solidFill>
                            <a:schemeClr val="bg1"/>
                          </a:solidFill>
                          <a:latin typeface="Trebuchet MS" pitchFamily="34" charset="0"/>
                        </a:rPr>
                        <a:t>anthracis</a:t>
                      </a:r>
                      <a:endParaRPr lang="tr-TR" sz="2200" b="1" i="1" dirty="0">
                        <a:solidFill>
                          <a:schemeClr val="bg1"/>
                        </a:solidFill>
                        <a:latin typeface="Trebuchet MS" pitchFamily="34" charset="0"/>
                      </a:endParaRPr>
                    </a:p>
                  </a:txBody>
                  <a:tcPr anchor="ctr">
                    <a:solidFill>
                      <a:schemeClr val="bg2">
                        <a:lumMod val="50000"/>
                      </a:schemeClr>
                    </a:solidFill>
                  </a:tcPr>
                </a:tc>
                <a:tc>
                  <a:txBody>
                    <a:bodyPr/>
                    <a:lstStyle/>
                    <a:p>
                      <a:r>
                        <a:rPr lang="tr-TR" sz="2200" dirty="0" smtClean="0">
                          <a:latin typeface="Trebuchet MS" pitchFamily="34" charset="0"/>
                        </a:rPr>
                        <a:t>MLVA 25</a:t>
                      </a:r>
                      <a:endParaRPr lang="tr-TR" sz="2200" dirty="0">
                        <a:latin typeface="Trebuchet MS" pitchFamily="34" charset="0"/>
                      </a:endParaRPr>
                    </a:p>
                  </a:txBody>
                  <a:tcPr anchor="ctr">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10003"/>
                  </a:ext>
                </a:extLst>
              </a:tr>
              <a:tr h="424000">
                <a:tc>
                  <a:txBody>
                    <a:bodyPr/>
                    <a:lstStyle/>
                    <a:p>
                      <a:r>
                        <a:rPr lang="tr-TR" sz="2200" b="1" i="1" dirty="0" err="1" smtClean="0">
                          <a:solidFill>
                            <a:schemeClr val="bg1"/>
                          </a:solidFill>
                          <a:latin typeface="Trebuchet MS" pitchFamily="34" charset="0"/>
                        </a:rPr>
                        <a:t>Salmonella</a:t>
                      </a:r>
                      <a:r>
                        <a:rPr lang="tr-TR" sz="2200" b="1" i="1" dirty="0" smtClean="0">
                          <a:solidFill>
                            <a:schemeClr val="bg1"/>
                          </a:solidFill>
                          <a:latin typeface="Trebuchet MS" pitchFamily="34" charset="0"/>
                        </a:rPr>
                        <a:t> </a:t>
                      </a:r>
                      <a:r>
                        <a:rPr lang="tr-TR" sz="2200" b="1" i="1" dirty="0" err="1" smtClean="0">
                          <a:solidFill>
                            <a:schemeClr val="bg1"/>
                          </a:solidFill>
                          <a:latin typeface="Trebuchet MS" pitchFamily="34" charset="0"/>
                        </a:rPr>
                        <a:t>spp</a:t>
                      </a:r>
                      <a:endParaRPr lang="tr-TR" sz="2200" b="1" i="1" dirty="0">
                        <a:solidFill>
                          <a:schemeClr val="bg1"/>
                        </a:solidFill>
                        <a:latin typeface="Trebuchet MS" pitchFamily="34" charset="0"/>
                      </a:endParaRPr>
                    </a:p>
                  </a:txBody>
                  <a:tcPr anchor="ctr">
                    <a:solidFill>
                      <a:schemeClr val="bg2">
                        <a:lumMod val="50000"/>
                      </a:schemeClr>
                    </a:solidFill>
                  </a:tcPr>
                </a:tc>
                <a:tc>
                  <a:txBody>
                    <a:bodyPr/>
                    <a:lstStyle/>
                    <a:p>
                      <a:r>
                        <a:rPr lang="tr-TR" sz="2200" dirty="0" smtClean="0">
                          <a:latin typeface="Trebuchet MS" pitchFamily="34" charset="0"/>
                        </a:rPr>
                        <a:t>PFGE, MLVA</a:t>
                      </a:r>
                      <a:endParaRPr lang="tr-TR" sz="2200" dirty="0">
                        <a:latin typeface="Trebuchet MS" pitchFamily="34" charset="0"/>
                      </a:endParaRPr>
                    </a:p>
                  </a:txBody>
                  <a:tcPr anchor="ctr">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1983795924"/>
                  </a:ext>
                </a:extLst>
              </a:tr>
              <a:tr h="424000">
                <a:tc>
                  <a:txBody>
                    <a:bodyPr/>
                    <a:lstStyle/>
                    <a:p>
                      <a:r>
                        <a:rPr lang="tr-TR" sz="2200" b="1" i="1" dirty="0" err="1" smtClean="0">
                          <a:solidFill>
                            <a:schemeClr val="bg1"/>
                          </a:solidFill>
                          <a:latin typeface="Trebuchet MS" pitchFamily="34" charset="0"/>
                        </a:rPr>
                        <a:t>S.aureus</a:t>
                      </a:r>
                      <a:endParaRPr lang="tr-TR" sz="2200" b="1" i="1" dirty="0">
                        <a:solidFill>
                          <a:schemeClr val="bg1"/>
                        </a:solidFill>
                        <a:latin typeface="Trebuchet MS" pitchFamily="34" charset="0"/>
                      </a:endParaRPr>
                    </a:p>
                  </a:txBody>
                  <a:tcPr anchor="ctr">
                    <a:solidFill>
                      <a:schemeClr val="bg2">
                        <a:lumMod val="50000"/>
                      </a:schemeClr>
                    </a:solidFill>
                  </a:tcPr>
                </a:tc>
                <a:tc>
                  <a:txBody>
                    <a:bodyPr/>
                    <a:lstStyle/>
                    <a:p>
                      <a:r>
                        <a:rPr lang="tr-TR" sz="2200" dirty="0" smtClean="0">
                          <a:latin typeface="Trebuchet MS" pitchFamily="34" charset="0"/>
                        </a:rPr>
                        <a:t>MLST,</a:t>
                      </a:r>
                      <a:r>
                        <a:rPr lang="tr-TR" sz="2200" baseline="0" dirty="0" smtClean="0">
                          <a:latin typeface="Trebuchet MS" pitchFamily="34" charset="0"/>
                        </a:rPr>
                        <a:t> (sekans temelli SLT protein A-</a:t>
                      </a:r>
                      <a:r>
                        <a:rPr lang="tr-TR" sz="2200" baseline="0" dirty="0" err="1" smtClean="0">
                          <a:latin typeface="Trebuchet MS" pitchFamily="34" charset="0"/>
                        </a:rPr>
                        <a:t>spa</a:t>
                      </a:r>
                      <a:r>
                        <a:rPr lang="tr-TR" sz="2200" baseline="0" dirty="0" smtClean="0">
                          <a:latin typeface="Trebuchet MS" pitchFamily="34" charset="0"/>
                        </a:rPr>
                        <a:t> </a:t>
                      </a:r>
                      <a:r>
                        <a:rPr lang="tr-TR" sz="2200" baseline="0" dirty="0" err="1" smtClean="0">
                          <a:latin typeface="Trebuchet MS" pitchFamily="34" charset="0"/>
                        </a:rPr>
                        <a:t>tiplendirme</a:t>
                      </a:r>
                      <a:r>
                        <a:rPr lang="tr-TR" sz="2200" baseline="0" dirty="0" smtClean="0">
                          <a:latin typeface="Trebuchet MS" pitchFamily="34" charset="0"/>
                        </a:rPr>
                        <a:t> ) </a:t>
                      </a:r>
                      <a:endParaRPr lang="tr-TR" sz="2200" dirty="0">
                        <a:latin typeface="Trebuchet MS" pitchFamily="34" charset="0"/>
                      </a:endParaRPr>
                    </a:p>
                  </a:txBody>
                  <a:tcPr anchor="ctr">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3921714756"/>
                  </a:ext>
                </a:extLst>
              </a:tr>
              <a:tr h="424000">
                <a:tc>
                  <a:txBody>
                    <a:bodyPr/>
                    <a:lstStyle/>
                    <a:p>
                      <a:r>
                        <a:rPr lang="tr-TR" sz="2200" b="1" i="1" dirty="0" err="1" smtClean="0">
                          <a:solidFill>
                            <a:schemeClr val="bg1"/>
                          </a:solidFill>
                          <a:latin typeface="Trebuchet MS" pitchFamily="34" charset="0"/>
                        </a:rPr>
                        <a:t>Listeria</a:t>
                      </a:r>
                      <a:r>
                        <a:rPr lang="tr-TR" sz="2200" b="1" i="1" dirty="0" smtClean="0">
                          <a:solidFill>
                            <a:schemeClr val="bg1"/>
                          </a:solidFill>
                          <a:latin typeface="Trebuchet MS" pitchFamily="34" charset="0"/>
                        </a:rPr>
                        <a:t> </a:t>
                      </a:r>
                      <a:r>
                        <a:rPr lang="tr-TR" sz="2200" b="1" i="1" dirty="0" err="1" smtClean="0">
                          <a:solidFill>
                            <a:schemeClr val="bg1"/>
                          </a:solidFill>
                          <a:latin typeface="Trebuchet MS" pitchFamily="34" charset="0"/>
                        </a:rPr>
                        <a:t>monocytogenes</a:t>
                      </a:r>
                      <a:endParaRPr lang="tr-TR" sz="2200" b="1" i="1" dirty="0">
                        <a:solidFill>
                          <a:schemeClr val="bg1"/>
                        </a:solidFill>
                        <a:latin typeface="Trebuchet MS" pitchFamily="34" charset="0"/>
                      </a:endParaRPr>
                    </a:p>
                  </a:txBody>
                  <a:tcPr anchor="ctr">
                    <a:solidFill>
                      <a:schemeClr val="bg2">
                        <a:lumMod val="50000"/>
                      </a:schemeClr>
                    </a:solidFill>
                  </a:tcPr>
                </a:tc>
                <a:tc>
                  <a:txBody>
                    <a:bodyPr/>
                    <a:lstStyle/>
                    <a:p>
                      <a:r>
                        <a:rPr lang="tr-TR" sz="2200" dirty="0" smtClean="0">
                          <a:latin typeface="Trebuchet MS" pitchFamily="34" charset="0"/>
                        </a:rPr>
                        <a:t>PFGE</a:t>
                      </a:r>
                      <a:endParaRPr lang="tr-TR" sz="2200" dirty="0">
                        <a:latin typeface="Trebuchet MS" pitchFamily="34" charset="0"/>
                      </a:endParaRPr>
                    </a:p>
                  </a:txBody>
                  <a:tcPr anchor="ctr">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10006"/>
                  </a:ext>
                </a:extLst>
              </a:tr>
              <a:tr h="424000">
                <a:tc>
                  <a:txBody>
                    <a:bodyPr/>
                    <a:lstStyle/>
                    <a:p>
                      <a:r>
                        <a:rPr lang="tr-TR" sz="2200" b="1" i="1" dirty="0" err="1" smtClean="0">
                          <a:solidFill>
                            <a:schemeClr val="bg1"/>
                          </a:solidFill>
                          <a:latin typeface="Trebuchet MS" pitchFamily="34" charset="0"/>
                          <a:ea typeface="+mn-ea"/>
                          <a:cs typeface="+mn-cs"/>
                        </a:rPr>
                        <a:t>Enterik</a:t>
                      </a:r>
                      <a:r>
                        <a:rPr lang="tr-TR" sz="2200" b="1" i="1" baseline="0" dirty="0" smtClean="0">
                          <a:solidFill>
                            <a:schemeClr val="bg1"/>
                          </a:solidFill>
                          <a:latin typeface="Trebuchet MS" pitchFamily="34" charset="0"/>
                          <a:ea typeface="+mn-ea"/>
                          <a:cs typeface="+mn-cs"/>
                        </a:rPr>
                        <a:t> patojenler</a:t>
                      </a:r>
                      <a:endParaRPr lang="tr-TR" sz="2200" b="1" i="1" dirty="0">
                        <a:solidFill>
                          <a:schemeClr val="bg1"/>
                        </a:solidFill>
                        <a:latin typeface="Trebuchet MS" pitchFamily="34" charset="0"/>
                        <a:ea typeface="+mn-ea"/>
                        <a:cs typeface="+mn-cs"/>
                      </a:endParaRPr>
                    </a:p>
                  </a:txBody>
                  <a:tcPr anchor="ctr">
                    <a:solidFill>
                      <a:schemeClr val="bg2">
                        <a:lumMod val="50000"/>
                      </a:schemeClr>
                    </a:solidFill>
                  </a:tcPr>
                </a:tc>
                <a:tc>
                  <a:txBody>
                    <a:bodyPr/>
                    <a:lstStyle/>
                    <a:p>
                      <a:r>
                        <a:rPr lang="tr-TR" sz="2200" dirty="0" smtClean="0">
                          <a:latin typeface="Trebuchet MS" pitchFamily="34" charset="0"/>
                        </a:rPr>
                        <a:t>PFGE</a:t>
                      </a:r>
                      <a:endParaRPr lang="tr-TR" sz="2200" dirty="0">
                        <a:latin typeface="Trebuchet MS" pitchFamily="34" charset="0"/>
                      </a:endParaRPr>
                    </a:p>
                  </a:txBody>
                  <a:tcPr anchor="ctr">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1768058391"/>
                  </a:ext>
                </a:extLst>
              </a:tr>
              <a:tr h="424000">
                <a:tc>
                  <a:txBody>
                    <a:bodyPr/>
                    <a:lstStyle/>
                    <a:p>
                      <a:r>
                        <a:rPr lang="tr-TR" sz="2200" b="1" i="1" dirty="0" smtClean="0">
                          <a:solidFill>
                            <a:schemeClr val="bg1"/>
                          </a:solidFill>
                          <a:latin typeface="Trebuchet MS" pitchFamily="34" charset="0"/>
                        </a:rPr>
                        <a:t>MTB</a:t>
                      </a:r>
                      <a:endParaRPr lang="tr-TR" sz="2200" b="1" i="1" dirty="0">
                        <a:solidFill>
                          <a:schemeClr val="bg1"/>
                        </a:solidFill>
                        <a:latin typeface="Trebuchet MS" pitchFamily="34" charset="0"/>
                      </a:endParaRPr>
                    </a:p>
                  </a:txBody>
                  <a:tcPr anchor="ctr">
                    <a:solidFill>
                      <a:schemeClr val="bg2">
                        <a:lumMod val="50000"/>
                      </a:schemeClr>
                    </a:solidFill>
                  </a:tcPr>
                </a:tc>
                <a:tc>
                  <a:txBody>
                    <a:bodyPr/>
                    <a:lstStyle/>
                    <a:p>
                      <a:r>
                        <a:rPr lang="tr-TR" sz="2200" dirty="0" err="1" smtClean="0">
                          <a:latin typeface="Trebuchet MS" pitchFamily="34" charset="0"/>
                        </a:rPr>
                        <a:t>Spoligotyping</a:t>
                      </a:r>
                      <a:r>
                        <a:rPr lang="tr-TR" sz="2200" dirty="0" smtClean="0">
                          <a:latin typeface="Trebuchet MS" pitchFamily="34" charset="0"/>
                        </a:rPr>
                        <a:t> ve MIRU</a:t>
                      </a:r>
                      <a:endParaRPr lang="tr-TR" sz="2200" dirty="0">
                        <a:latin typeface="Trebuchet MS" pitchFamily="34" charset="0"/>
                      </a:endParaRPr>
                    </a:p>
                  </a:txBody>
                  <a:tcPr anchor="ctr">
                    <a:lnR w="28575" cap="flat" cmpd="sng" algn="ctr">
                      <a:solidFill>
                        <a:schemeClr val="bg2">
                          <a:lumMod val="50000"/>
                        </a:schemeClr>
                      </a:solidFill>
                      <a:prstDash val="solid"/>
                      <a:round/>
                      <a:headEnd type="none" w="med" len="med"/>
                      <a:tailEnd type="none" w="med" len="med"/>
                    </a:lnR>
                    <a:lnT w="28575" cap="flat" cmpd="sng" algn="ctr">
                      <a:solidFill>
                        <a:schemeClr val="bg2">
                          <a:lumMod val="50000"/>
                        </a:schemeClr>
                      </a:solidFill>
                      <a:prstDash val="solid"/>
                      <a:round/>
                      <a:headEnd type="none" w="med" len="med"/>
                      <a:tailEnd type="none" w="med" len="med"/>
                    </a:lnT>
                    <a:lnB w="28575" cap="flat" cmpd="sng" algn="ctr">
                      <a:solidFill>
                        <a:schemeClr val="bg2">
                          <a:lumMod val="50000"/>
                        </a:schemeClr>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3" name="Alt Bilgi Yer Tutucusu 2"/>
          <p:cNvSpPr>
            <a:spLocks noGrp="1"/>
          </p:cNvSpPr>
          <p:nvPr>
            <p:ph type="ftr" sz="quarter" idx="11"/>
          </p:nvPr>
        </p:nvSpPr>
        <p:spPr>
          <a:xfrm>
            <a:off x="4195621" y="6510252"/>
            <a:ext cx="3860800" cy="365125"/>
          </a:xfrm>
        </p:spPr>
        <p:txBody>
          <a:bodyPr/>
          <a:lstStyle/>
          <a:p>
            <a:pPr>
              <a:defRPr/>
            </a:pPr>
            <a:r>
              <a:rPr lang="tr-TR" b="1" smtClean="0">
                <a:solidFill>
                  <a:prstClr val="black">
                    <a:tint val="75000"/>
                  </a:prstClr>
                </a:solidFill>
                <a:latin typeface="Trebuchet MS" panose="020B0603020202020204" pitchFamily="34" charset="0"/>
              </a:rPr>
              <a:t>Uluslararası KBRN Kongresi, 5-7 Aralık 2017, Ankara</a:t>
            </a:r>
            <a:endParaRPr lang="tr-TR" b="1">
              <a:solidFill>
                <a:prstClr val="black">
                  <a:tint val="75000"/>
                </a:prstClr>
              </a:solidFill>
              <a:latin typeface="Trebuchet MS" panose="020B0603020202020204" pitchFamily="34" charset="0"/>
            </a:endParaRPr>
          </a:p>
        </p:txBody>
      </p:sp>
      <p:sp>
        <p:nvSpPr>
          <p:cNvPr id="7" name="Metin kutusu 6"/>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pic>
        <p:nvPicPr>
          <p:cNvPr id="6" name="Resim 5"/>
          <p:cNvPicPr>
            <a:picLocks noChangeAspect="1"/>
          </p:cNvPicPr>
          <p:nvPr/>
        </p:nvPicPr>
        <p:blipFill>
          <a:blip r:embed="rId3"/>
          <a:stretch>
            <a:fillRect/>
          </a:stretch>
        </p:blipFill>
        <p:spPr>
          <a:xfrm>
            <a:off x="5782613" y="1022613"/>
            <a:ext cx="6238553" cy="1620000"/>
          </a:xfrm>
          <a:prstGeom prst="rect">
            <a:avLst/>
          </a:prstGeom>
        </p:spPr>
      </p:pic>
    </p:spTree>
    <p:extLst>
      <p:ext uri="{BB962C8B-B14F-4D97-AF65-F5344CB8AC3E}">
        <p14:creationId xmlns:p14="http://schemas.microsoft.com/office/powerpoint/2010/main" val="1864594278"/>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4" name="click.wav"/>
          </p:stSnd>
        </p:sndAc>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p:cNvSpPr>
            <a:spLocks noGrp="1"/>
          </p:cNvSpPr>
          <p:nvPr>
            <p:ph type="title"/>
          </p:nvPr>
        </p:nvSpPr>
        <p:spPr>
          <a:xfrm>
            <a:off x="490331" y="920401"/>
            <a:ext cx="10972800" cy="729799"/>
          </a:xfrm>
        </p:spPr>
        <p:txBody>
          <a:bodyPr/>
          <a:lstStyle/>
          <a:p>
            <a:r>
              <a:rPr lang="tr-TR" b="1" dirty="0" smtClean="0">
                <a:latin typeface="Trebuchet MS" pitchFamily="34" charset="0"/>
              </a:rPr>
              <a:t>EKSİKLER</a:t>
            </a:r>
            <a:endParaRPr lang="tr-TR" b="1" dirty="0">
              <a:latin typeface="Trebuchet MS" pitchFamily="34" charset="0"/>
            </a:endParaRPr>
          </a:p>
        </p:txBody>
      </p:sp>
      <p:sp>
        <p:nvSpPr>
          <p:cNvPr id="7" name="İçerik Yer Tutucusu 6"/>
          <p:cNvSpPr>
            <a:spLocks noGrp="1"/>
          </p:cNvSpPr>
          <p:nvPr>
            <p:ph idx="1"/>
          </p:nvPr>
        </p:nvSpPr>
        <p:spPr>
          <a:xfrm>
            <a:off x="188845" y="1611949"/>
            <a:ext cx="11575772" cy="4782654"/>
          </a:xfrm>
        </p:spPr>
        <p:txBody>
          <a:bodyPr/>
          <a:lstStyle/>
          <a:p>
            <a:pPr algn="just"/>
            <a:r>
              <a:rPr lang="tr-TR" sz="2400" b="1" dirty="0" smtClean="0">
                <a:latin typeface="Trebuchet MS" pitchFamily="34" charset="0"/>
              </a:rPr>
              <a:t>Sahada kurulabilen KBRN laboratuvarı ve ekipler (</a:t>
            </a:r>
            <a:r>
              <a:rPr lang="en-US" sz="2400" b="1" dirty="0">
                <a:latin typeface="Trebuchet MS" pitchFamily="34" charset="0"/>
              </a:rPr>
              <a:t>Tailored </a:t>
            </a:r>
            <a:r>
              <a:rPr lang="en-US" sz="2400" b="1" dirty="0" smtClean="0">
                <a:latin typeface="Trebuchet MS" pitchFamily="34" charset="0"/>
              </a:rPr>
              <a:t>Teams</a:t>
            </a:r>
            <a:r>
              <a:rPr lang="tr-TR" sz="2400" b="1" dirty="0" smtClean="0">
                <a:latin typeface="Trebuchet MS" pitchFamily="34" charset="0"/>
              </a:rPr>
              <a:t>)</a:t>
            </a:r>
          </a:p>
          <a:p>
            <a:pPr marL="323850" lvl="1" indent="-323850" algn="just">
              <a:buClr>
                <a:srgbClr val="996600"/>
              </a:buClr>
              <a:buFont typeface="Wingdings" charset="2"/>
              <a:buChar char="§"/>
            </a:pPr>
            <a:r>
              <a:rPr lang="en-US" sz="2400" b="1" dirty="0" smtClean="0">
                <a:latin typeface="Trebuchet MS" pitchFamily="34" charset="0"/>
              </a:rPr>
              <a:t>PROFIS</a:t>
            </a:r>
            <a:r>
              <a:rPr lang="tr-TR" sz="2400" b="1" dirty="0" smtClean="0">
                <a:latin typeface="Trebuchet MS" pitchFamily="34" charset="0"/>
              </a:rPr>
              <a:t>, </a:t>
            </a:r>
            <a:r>
              <a:rPr lang="en-US" sz="2400" b="1" dirty="0" smtClean="0">
                <a:latin typeface="Trebuchet MS" pitchFamily="34" charset="0"/>
              </a:rPr>
              <a:t>PAX 13</a:t>
            </a:r>
            <a:r>
              <a:rPr lang="tr-TR" sz="2400" b="1" dirty="0" smtClean="0">
                <a:latin typeface="Trebuchet MS" pitchFamily="34" charset="0"/>
              </a:rPr>
              <a:t>,</a:t>
            </a:r>
            <a:r>
              <a:rPr lang="en-US" sz="2400" b="1" dirty="0" smtClean="0">
                <a:latin typeface="Trebuchet MS" pitchFamily="34" charset="0"/>
              </a:rPr>
              <a:t> Dragon (HMMWV)</a:t>
            </a:r>
          </a:p>
          <a:p>
            <a:pPr marL="342900" lvl="1" indent="-342900" algn="just">
              <a:buClr>
                <a:srgbClr val="996600"/>
              </a:buClr>
              <a:buFont typeface="Wingdings" charset="2"/>
              <a:buChar char="§"/>
            </a:pPr>
            <a:r>
              <a:rPr lang="en-US" sz="2400" b="1" dirty="0" err="1" smtClean="0">
                <a:latin typeface="Trebuchet MS" pitchFamily="34" charset="0"/>
              </a:rPr>
              <a:t>Sürdürülebilir</a:t>
            </a:r>
            <a:r>
              <a:rPr lang="en-US" sz="2400" b="1" dirty="0" smtClean="0">
                <a:latin typeface="Trebuchet MS" pitchFamily="34" charset="0"/>
              </a:rPr>
              <a:t> </a:t>
            </a:r>
            <a:r>
              <a:rPr lang="en-US" sz="2400" b="1" dirty="0" err="1" smtClean="0">
                <a:latin typeface="Trebuchet MS" pitchFamily="34" charset="0"/>
              </a:rPr>
              <a:t>Ulusal</a:t>
            </a:r>
            <a:r>
              <a:rPr lang="en-US" sz="2400" b="1" dirty="0" smtClean="0">
                <a:latin typeface="Trebuchet MS" pitchFamily="34" charset="0"/>
              </a:rPr>
              <a:t> </a:t>
            </a:r>
            <a:r>
              <a:rPr lang="en-US" sz="2400" b="1" dirty="0" err="1" smtClean="0">
                <a:latin typeface="Trebuchet MS" pitchFamily="34" charset="0"/>
              </a:rPr>
              <a:t>Laboratuvar</a:t>
            </a:r>
            <a:r>
              <a:rPr lang="en-US" sz="2400" b="1" dirty="0" smtClean="0">
                <a:latin typeface="Trebuchet MS" pitchFamily="34" charset="0"/>
              </a:rPr>
              <a:t> </a:t>
            </a:r>
            <a:r>
              <a:rPr lang="en-US" sz="2400" b="1" dirty="0" err="1" smtClean="0">
                <a:latin typeface="Trebuchet MS" pitchFamily="34" charset="0"/>
              </a:rPr>
              <a:t>kapasitesi</a:t>
            </a:r>
            <a:endParaRPr lang="en-US" sz="2400" b="1" dirty="0" smtClean="0">
              <a:latin typeface="Trebuchet MS" pitchFamily="34" charset="0"/>
            </a:endParaRPr>
          </a:p>
          <a:p>
            <a:pPr marL="342900" lvl="1" indent="-342900" algn="just">
              <a:buClr>
                <a:srgbClr val="996600"/>
              </a:buClr>
              <a:buFont typeface="Wingdings" charset="2"/>
              <a:buChar char="§"/>
            </a:pPr>
            <a:r>
              <a:rPr lang="en-US" sz="2400" b="1" dirty="0" err="1" smtClean="0">
                <a:latin typeface="Trebuchet MS" pitchFamily="34" charset="0"/>
              </a:rPr>
              <a:t>Ulusal</a:t>
            </a:r>
            <a:r>
              <a:rPr lang="en-US" sz="2400" b="1" dirty="0" smtClean="0">
                <a:latin typeface="Trebuchet MS" pitchFamily="34" charset="0"/>
              </a:rPr>
              <a:t> KBRN (</a:t>
            </a:r>
            <a:r>
              <a:rPr lang="en-US" sz="2400" b="1" dirty="0" err="1" smtClean="0">
                <a:latin typeface="Trebuchet MS" pitchFamily="34" charset="0"/>
              </a:rPr>
              <a:t>Biyolojik</a:t>
            </a:r>
            <a:r>
              <a:rPr lang="en-US" sz="2400" b="1" dirty="0" smtClean="0">
                <a:latin typeface="Trebuchet MS" pitchFamily="34" charset="0"/>
              </a:rPr>
              <a:t>) </a:t>
            </a:r>
            <a:r>
              <a:rPr lang="en-US" sz="2400" b="1" dirty="0" err="1" smtClean="0">
                <a:latin typeface="Trebuchet MS" pitchFamily="34" charset="0"/>
              </a:rPr>
              <a:t>Stratejik</a:t>
            </a:r>
            <a:r>
              <a:rPr lang="en-US" sz="2400" b="1" dirty="0" smtClean="0">
                <a:latin typeface="Trebuchet MS" pitchFamily="34" charset="0"/>
              </a:rPr>
              <a:t> </a:t>
            </a:r>
            <a:r>
              <a:rPr lang="en-US" sz="2400" b="1" dirty="0" err="1" smtClean="0">
                <a:latin typeface="Trebuchet MS" pitchFamily="34" charset="0"/>
              </a:rPr>
              <a:t>Eylem</a:t>
            </a:r>
            <a:r>
              <a:rPr lang="en-US" sz="2400" b="1" dirty="0" smtClean="0">
                <a:latin typeface="Trebuchet MS" pitchFamily="34" charset="0"/>
              </a:rPr>
              <a:t> </a:t>
            </a:r>
            <a:r>
              <a:rPr lang="en-US" sz="2400" b="1" dirty="0" err="1" smtClean="0">
                <a:latin typeface="Trebuchet MS" pitchFamily="34" charset="0"/>
              </a:rPr>
              <a:t>Planı</a:t>
            </a:r>
            <a:endParaRPr lang="en-US" sz="2400" b="1" dirty="0" smtClean="0">
              <a:latin typeface="Trebuchet MS" pitchFamily="34" charset="0"/>
            </a:endParaRPr>
          </a:p>
          <a:p>
            <a:pPr marL="342900" lvl="1" indent="-342900" algn="just">
              <a:buClr>
                <a:srgbClr val="996600"/>
              </a:buClr>
              <a:buFont typeface="Wingdings" charset="2"/>
              <a:buChar char="§"/>
            </a:pPr>
            <a:r>
              <a:rPr lang="en-US" sz="2400" b="1" dirty="0" smtClean="0">
                <a:latin typeface="Trebuchet MS" pitchFamily="34" charset="0"/>
              </a:rPr>
              <a:t>KB </a:t>
            </a:r>
            <a:r>
              <a:rPr lang="en-US" sz="2400" b="1" dirty="0" err="1" smtClean="0">
                <a:latin typeface="Trebuchet MS" pitchFamily="34" charset="0"/>
              </a:rPr>
              <a:t>Laboratuvar</a:t>
            </a:r>
            <a:r>
              <a:rPr lang="en-US" sz="2400" b="1" dirty="0" smtClean="0">
                <a:latin typeface="Trebuchet MS" pitchFamily="34" charset="0"/>
              </a:rPr>
              <a:t> </a:t>
            </a:r>
            <a:r>
              <a:rPr lang="en-US" sz="2400" b="1" dirty="0" err="1" smtClean="0">
                <a:latin typeface="Trebuchet MS" pitchFamily="34" charset="0"/>
              </a:rPr>
              <a:t>eğitim</a:t>
            </a:r>
            <a:r>
              <a:rPr lang="en-US" sz="2400" b="1" dirty="0" smtClean="0">
                <a:latin typeface="Trebuchet MS" pitchFamily="34" charset="0"/>
              </a:rPr>
              <a:t> </a:t>
            </a:r>
            <a:r>
              <a:rPr lang="en-US" sz="2400" b="1" dirty="0" err="1" smtClean="0">
                <a:latin typeface="Trebuchet MS" pitchFamily="34" charset="0"/>
              </a:rPr>
              <a:t>programı</a:t>
            </a:r>
            <a:endParaRPr lang="tr-TR" sz="2400" b="1" dirty="0" smtClean="0">
              <a:latin typeface="Trebuchet MS" pitchFamily="34" charset="0"/>
            </a:endParaRPr>
          </a:p>
          <a:p>
            <a:pPr marL="342900" lvl="1" indent="-342900" algn="just">
              <a:buClr>
                <a:srgbClr val="996600"/>
              </a:buClr>
              <a:buFont typeface="Wingdings" charset="2"/>
              <a:buChar char="§"/>
            </a:pPr>
            <a:r>
              <a:rPr lang="tr-TR" altLang="en-US" sz="2400" b="1" dirty="0" smtClean="0">
                <a:latin typeface="Trebuchet MS" pitchFamily="34" charset="0"/>
              </a:rPr>
              <a:t>LC/MS-MS (Toksin Analizi)</a:t>
            </a:r>
            <a:endParaRPr lang="en-US" altLang="en-US" sz="2400" b="1" dirty="0">
              <a:latin typeface="Trebuchet MS" pitchFamily="34" charset="0"/>
            </a:endParaRPr>
          </a:p>
          <a:p>
            <a:pPr marL="342900" lvl="1" indent="-342900" algn="just">
              <a:buClr>
                <a:srgbClr val="996600"/>
              </a:buClr>
              <a:buFont typeface="Wingdings" charset="2"/>
              <a:buChar char="§"/>
            </a:pPr>
            <a:endParaRPr lang="tr-TR" sz="2400" b="1" dirty="0" smtClean="0">
              <a:latin typeface="Trebuchet MS" pitchFamily="34" charset="0"/>
            </a:endParaRPr>
          </a:p>
          <a:p>
            <a:pPr marL="342900" lvl="1" indent="-342900" algn="just">
              <a:buClr>
                <a:srgbClr val="996600"/>
              </a:buClr>
              <a:buFont typeface="Wingdings" charset="2"/>
              <a:buChar char="§"/>
            </a:pPr>
            <a:endParaRPr lang="en-US" sz="2400" b="1" dirty="0" smtClean="0">
              <a:latin typeface="Trebuchet MS" pitchFamily="34" charset="0"/>
            </a:endParaRPr>
          </a:p>
          <a:p>
            <a:pPr marL="342900" lvl="1" indent="-342900" algn="just">
              <a:buFontTx/>
              <a:buChar char="•"/>
            </a:pPr>
            <a:endParaRPr lang="en-US" sz="2400" b="1" dirty="0">
              <a:latin typeface="Trebuchet MS" pitchFamily="34" charset="0"/>
            </a:endParaRPr>
          </a:p>
          <a:p>
            <a:pPr algn="just"/>
            <a:endParaRPr lang="en-US" sz="2400" b="1" dirty="0">
              <a:latin typeface="Trebuchet MS" pitchFamily="34" charset="0"/>
            </a:endParaRPr>
          </a:p>
          <a:p>
            <a:endParaRPr lang="tr-TR" sz="2400" dirty="0">
              <a:latin typeface="Trebuchet MS" pitchFamily="34" charset="0"/>
            </a:endParaRPr>
          </a:p>
        </p:txBody>
      </p:sp>
      <p:sp>
        <p:nvSpPr>
          <p:cNvPr id="4" name="Altbilgi Yer Tutucusu 3"/>
          <p:cNvSpPr>
            <a:spLocks noGrp="1"/>
          </p:cNvSpPr>
          <p:nvPr>
            <p:ph type="ftr" sz="quarter" idx="11"/>
          </p:nvPr>
        </p:nvSpPr>
        <p:spPr/>
        <p:txBody>
          <a:bodyPr/>
          <a:lstStyle/>
          <a:p>
            <a:pPr>
              <a:defRPr/>
            </a:pPr>
            <a:r>
              <a:rPr lang="tr-TR" smtClean="0">
                <a:solidFill>
                  <a:prstClr val="black">
                    <a:tint val="75000"/>
                  </a:prstClr>
                </a:solidFill>
                <a:latin typeface="Trebuchet MS" pitchFamily="34" charset="0"/>
              </a:rPr>
              <a:t>Uluslararası KBRN Kongresi, 5-7 Aralık 2017, Ankara</a:t>
            </a:r>
            <a:endParaRPr lang="tr-TR">
              <a:solidFill>
                <a:prstClr val="black">
                  <a:tint val="75000"/>
                </a:prstClr>
              </a:solidFill>
              <a:latin typeface="Trebuchet MS" pitchFamily="34" charset="0"/>
            </a:endParaRPr>
          </a:p>
        </p:txBody>
      </p:sp>
      <p:sp>
        <p:nvSpPr>
          <p:cNvPr id="6" name="Metin kutusu 5"/>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pic>
        <p:nvPicPr>
          <p:cNvPr id="10" name="Picture 4" descr="TOC &amp; 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6400" y="2155938"/>
            <a:ext cx="3962400" cy="207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DRAGON MISS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3517" y="4241953"/>
            <a:ext cx="4368800"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7950529"/>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5" name="click.wav"/>
          </p:stSnd>
        </p:sndAc>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title"/>
          </p:nvPr>
        </p:nvSpPr>
        <p:spPr>
          <a:xfrm>
            <a:off x="528953" y="946962"/>
            <a:ext cx="9174094" cy="576064"/>
          </a:xfrm>
        </p:spPr>
        <p:txBody>
          <a:bodyPr>
            <a:noAutofit/>
          </a:bodyPr>
          <a:lstStyle/>
          <a:p>
            <a:pPr defTabSz="889000">
              <a:lnSpc>
                <a:spcPct val="90000"/>
              </a:lnSpc>
              <a:spcAft>
                <a:spcPct val="35000"/>
              </a:spcAft>
            </a:pPr>
            <a:r>
              <a:rPr lang="tr-TR" sz="3600" b="1" dirty="0">
                <a:solidFill>
                  <a:schemeClr val="accent5">
                    <a:lumMod val="50000"/>
                  </a:schemeClr>
                </a:solidFill>
                <a:latin typeface="Trebuchet MS" panose="020B0603020202020204" pitchFamily="34" charset="0"/>
              </a:rPr>
              <a:t>Özelleşmiş Eğitimler: Tanı Kapasitesi</a:t>
            </a:r>
            <a:endParaRPr lang="tr-TR" sz="3600" dirty="0">
              <a:solidFill>
                <a:schemeClr val="accent5">
                  <a:lumMod val="50000"/>
                </a:schemeClr>
              </a:solidFill>
              <a:latin typeface="Trebuchet MS" panose="020B0603020202020204" pitchFamily="34" charset="0"/>
            </a:endParaRPr>
          </a:p>
        </p:txBody>
      </p:sp>
      <p:sp>
        <p:nvSpPr>
          <p:cNvPr id="3" name="Slayt Numarası Yer Tutucusu 2"/>
          <p:cNvSpPr>
            <a:spLocks noGrp="1"/>
          </p:cNvSpPr>
          <p:nvPr>
            <p:ph type="sldNum" sz="quarter" idx="12"/>
          </p:nvPr>
        </p:nvSpPr>
        <p:spPr>
          <a:xfrm>
            <a:off x="11480132" y="6418138"/>
            <a:ext cx="397340" cy="365125"/>
          </a:xfrm>
        </p:spPr>
        <p:txBody>
          <a:bodyPr/>
          <a:lstStyle/>
          <a:p>
            <a:fld id="{C963637F-F3DE-4624-84A1-2FEB4F4C917F}" type="slidenum">
              <a:rPr lang="tr-TR" smtClean="0">
                <a:latin typeface="Trebuchet MS" panose="020B0603020202020204" pitchFamily="34" charset="0"/>
              </a:rPr>
              <a:t>35</a:t>
            </a:fld>
            <a:endParaRPr lang="tr-TR" dirty="0">
              <a:latin typeface="Trebuchet MS" panose="020B0603020202020204" pitchFamily="34" charset="0"/>
            </a:endParaRPr>
          </a:p>
        </p:txBody>
      </p:sp>
      <p:sp>
        <p:nvSpPr>
          <p:cNvPr id="11" name="Dikdörtgen 10"/>
          <p:cNvSpPr/>
          <p:nvPr/>
        </p:nvSpPr>
        <p:spPr>
          <a:xfrm>
            <a:off x="3784731" y="2380180"/>
            <a:ext cx="2880320" cy="40656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Dikdörtgen 12"/>
          <p:cNvSpPr/>
          <p:nvPr/>
        </p:nvSpPr>
        <p:spPr>
          <a:xfrm>
            <a:off x="-103701" y="1973617"/>
            <a:ext cx="7416824" cy="4065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8100" tIns="25400" rIns="38100" bIns="25400" numCol="1" spcCol="1270" anchor="ctr" anchorCtr="0">
            <a:noAutofit/>
          </a:bodyPr>
          <a:lstStyle/>
          <a:p>
            <a:pPr algn="ctr" defTabSz="889000">
              <a:lnSpc>
                <a:spcPct val="90000"/>
              </a:lnSpc>
              <a:spcBef>
                <a:spcPct val="0"/>
              </a:spcBef>
              <a:spcAft>
                <a:spcPct val="35000"/>
              </a:spcAft>
            </a:pPr>
            <a:endParaRPr lang="tr-TR" sz="2400" dirty="0">
              <a:solidFill>
                <a:srgbClr val="00B0F0"/>
              </a:solidFill>
              <a:latin typeface="Trebuchet MS" panose="020B0603020202020204" pitchFamily="34" charset="0"/>
            </a:endParaRPr>
          </a:p>
        </p:txBody>
      </p:sp>
      <p:sp>
        <p:nvSpPr>
          <p:cNvPr id="26" name="Text Box 5"/>
          <p:cNvSpPr txBox="1">
            <a:spLocks noChangeArrowheads="1"/>
          </p:cNvSpPr>
          <p:nvPr/>
        </p:nvSpPr>
        <p:spPr bwMode="auto">
          <a:xfrm>
            <a:off x="2416580" y="2005571"/>
            <a:ext cx="467239" cy="4392000"/>
          </a:xfrm>
          <a:prstGeom prst="rect">
            <a:avLst/>
          </a:prstGeom>
          <a:solidFill>
            <a:schemeClr val="bg1">
              <a:lumMod val="65000"/>
            </a:schemeClr>
          </a:solidFill>
          <a:ln w="9525">
            <a:solidFill>
              <a:schemeClr val="bg2"/>
            </a:solidFill>
            <a:miter lim="800000"/>
            <a:headEnd/>
            <a:tailEnd/>
          </a:ln>
        </p:spPr>
        <p:txBody>
          <a:bodyPr vert="vert270" lIns="18000" rIns="18000" bIns="10800">
            <a:spAutoFit/>
          </a:bodyPr>
          <a:lstStyle>
            <a:lvl1pPr eaLnBrk="0" hangingPunct="0">
              <a:defRPr sz="2400" b="1">
                <a:solidFill>
                  <a:schemeClr val="tx1"/>
                </a:solidFill>
                <a:latin typeface="Times New Roman" pitchFamily="18" charset="0"/>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pPr algn="ctr" eaLnBrk="1" hangingPunct="1">
              <a:buClr>
                <a:srgbClr val="000000"/>
              </a:buClr>
              <a:buSzPct val="100000"/>
              <a:buFont typeface="Times New Roman" panose="02020603050405020304" pitchFamily="18" charset="0"/>
              <a:buNone/>
              <a:defRPr/>
            </a:pPr>
            <a:r>
              <a:rPr lang="tr-TR" sz="2800" dirty="0">
                <a:solidFill>
                  <a:schemeClr val="bg1"/>
                </a:solidFill>
                <a:latin typeface="Trebuchet MS" panose="020B0603020202020204" pitchFamily="34" charset="0"/>
                <a:cs typeface="Arial" pitchFamily="34" charset="0"/>
              </a:rPr>
              <a:t>Hedefler</a:t>
            </a:r>
            <a:endParaRPr lang="en-GB" sz="2800" dirty="0">
              <a:solidFill>
                <a:schemeClr val="bg1"/>
              </a:solidFill>
              <a:latin typeface="Trebuchet MS" panose="020B0603020202020204" pitchFamily="34" charset="0"/>
              <a:cs typeface="Arial" pitchFamily="34" charset="0"/>
            </a:endParaRPr>
          </a:p>
        </p:txBody>
      </p:sp>
      <p:sp>
        <p:nvSpPr>
          <p:cNvPr id="27" name="Text Box 6"/>
          <p:cNvSpPr txBox="1">
            <a:spLocks noChangeArrowheads="1"/>
          </p:cNvSpPr>
          <p:nvPr/>
        </p:nvSpPr>
        <p:spPr bwMode="auto">
          <a:xfrm>
            <a:off x="4361179" y="2858751"/>
            <a:ext cx="3456000" cy="400110"/>
          </a:xfrm>
          <a:prstGeom prst="rect">
            <a:avLst/>
          </a:prstGeom>
          <a:solidFill>
            <a:srgbClr val="266678"/>
          </a:solidFill>
          <a:ln>
            <a:noFill/>
          </a:ln>
          <a:extLst/>
        </p:spPr>
        <p:style>
          <a:lnRef idx="1">
            <a:schemeClr val="accent4"/>
          </a:lnRef>
          <a:fillRef idx="1001">
            <a:schemeClr val="dk2"/>
          </a:fillRef>
          <a:effectRef idx="2">
            <a:schemeClr val="accent4"/>
          </a:effectRef>
          <a:fontRef idx="minor">
            <a:schemeClr val="lt1"/>
          </a:fontRef>
        </p:style>
        <p:txBody>
          <a:bodyPr>
            <a:spAutoFit/>
          </a:bodyPr>
          <a:lstStyle>
            <a:defPPr>
              <a:defRPr lang="tr-TR"/>
            </a:defPPr>
            <a:lvl1pPr algn="ctr" eaLnBrk="0" hangingPunct="0">
              <a:spcBef>
                <a:spcPts val="400"/>
              </a:spcBef>
              <a:spcAft>
                <a:spcPts val="400"/>
              </a:spcAft>
              <a:defRPr sz="2000" b="1">
                <a:solidFill>
                  <a:schemeClr val="bg1"/>
                </a:solidFill>
                <a:latin typeface="+mj-lt"/>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r>
              <a:rPr lang="tr-TR" dirty="0">
                <a:latin typeface="Trebuchet MS" panose="020B0603020202020204" pitchFamily="34" charset="0"/>
              </a:rPr>
              <a:t>KBRN </a:t>
            </a:r>
            <a:r>
              <a:rPr lang="tr-TR" dirty="0" err="1">
                <a:latin typeface="Trebuchet MS" panose="020B0603020202020204" pitchFamily="34" charset="0"/>
              </a:rPr>
              <a:t>lab</a:t>
            </a:r>
            <a:r>
              <a:rPr lang="tr-TR" dirty="0">
                <a:latin typeface="Trebuchet MS" panose="020B0603020202020204" pitchFamily="34" charset="0"/>
              </a:rPr>
              <a:t>. Eğitim Modülleri</a:t>
            </a:r>
            <a:endParaRPr lang="en-GB" dirty="0">
              <a:latin typeface="Trebuchet MS" panose="020B0603020202020204" pitchFamily="34" charset="0"/>
            </a:endParaRPr>
          </a:p>
        </p:txBody>
      </p:sp>
      <p:sp>
        <p:nvSpPr>
          <p:cNvPr id="28" name="Text Box 7"/>
          <p:cNvSpPr txBox="1">
            <a:spLocks noChangeArrowheads="1"/>
          </p:cNvSpPr>
          <p:nvPr/>
        </p:nvSpPr>
        <p:spPr bwMode="auto">
          <a:xfrm>
            <a:off x="4330699" y="4402857"/>
            <a:ext cx="3456000" cy="400110"/>
          </a:xfrm>
          <a:prstGeom prst="rect">
            <a:avLst/>
          </a:prstGeom>
          <a:solidFill>
            <a:schemeClr val="accent3">
              <a:lumMod val="50000"/>
            </a:schemeClr>
          </a:solidFill>
          <a:ln/>
          <a:extLst/>
        </p:spPr>
        <p:style>
          <a:lnRef idx="1">
            <a:schemeClr val="accent4"/>
          </a:lnRef>
          <a:fillRef idx="1001">
            <a:schemeClr val="dk2"/>
          </a:fillRef>
          <a:effectRef idx="2">
            <a:schemeClr val="accent4"/>
          </a:effectRef>
          <a:fontRef idx="minor">
            <a:schemeClr val="lt1"/>
          </a:fontRef>
        </p:style>
        <p:txBody>
          <a:bodyPr>
            <a:spAutoFit/>
          </a:bodyPr>
          <a:lstStyle>
            <a:defPPr>
              <a:defRPr lang="tr-TR"/>
            </a:defPPr>
            <a:lvl1pPr algn="ctr" eaLnBrk="0" hangingPunct="0">
              <a:spcBef>
                <a:spcPts val="400"/>
              </a:spcBef>
              <a:spcAft>
                <a:spcPts val="400"/>
              </a:spcAft>
              <a:defRPr sz="2000" b="1">
                <a:solidFill>
                  <a:schemeClr val="bg1"/>
                </a:solidFill>
                <a:latin typeface="+mj-lt"/>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r>
              <a:rPr lang="tr-TR" dirty="0">
                <a:latin typeface="Trebuchet MS" panose="020B0603020202020204" pitchFamily="34" charset="0"/>
              </a:rPr>
              <a:t>Saha-mobil laboratuvar</a:t>
            </a:r>
            <a:endParaRPr lang="en-GB" dirty="0">
              <a:latin typeface="Trebuchet MS" panose="020B0603020202020204" pitchFamily="34" charset="0"/>
            </a:endParaRPr>
          </a:p>
        </p:txBody>
      </p:sp>
      <p:sp>
        <p:nvSpPr>
          <p:cNvPr id="29" name="Text Box 8"/>
          <p:cNvSpPr txBox="1">
            <a:spLocks noChangeArrowheads="1"/>
          </p:cNvSpPr>
          <p:nvPr/>
        </p:nvSpPr>
        <p:spPr bwMode="auto">
          <a:xfrm>
            <a:off x="4345939" y="5191801"/>
            <a:ext cx="3456000" cy="400110"/>
          </a:xfrm>
          <a:prstGeom prst="rect">
            <a:avLst/>
          </a:prstGeom>
          <a:solidFill>
            <a:schemeClr val="accent2">
              <a:lumMod val="50000"/>
            </a:schemeClr>
          </a:solidFill>
          <a:ln>
            <a:noFill/>
          </a:ln>
          <a:extLst/>
        </p:spPr>
        <p:style>
          <a:lnRef idx="1">
            <a:schemeClr val="accent4"/>
          </a:lnRef>
          <a:fillRef idx="1001">
            <a:schemeClr val="dk2"/>
          </a:fillRef>
          <a:effectRef idx="2">
            <a:schemeClr val="accent4"/>
          </a:effectRef>
          <a:fontRef idx="minor">
            <a:schemeClr val="lt1"/>
          </a:fontRef>
        </p:style>
        <p:txBody>
          <a:bodyPr>
            <a:spAutoFit/>
          </a:bodyPr>
          <a:lstStyle>
            <a:defPPr>
              <a:defRPr lang="tr-TR"/>
            </a:defPPr>
            <a:lvl1pPr algn="ctr" eaLnBrk="0" hangingPunct="0">
              <a:spcBef>
                <a:spcPts val="400"/>
              </a:spcBef>
              <a:spcAft>
                <a:spcPts val="400"/>
              </a:spcAft>
              <a:defRPr sz="2000" b="1">
                <a:solidFill>
                  <a:schemeClr val="bg1"/>
                </a:solidFill>
                <a:latin typeface="+mj-lt"/>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r>
              <a:rPr lang="tr-TR" dirty="0">
                <a:latin typeface="Trebuchet MS" panose="020B0603020202020204" pitchFamily="34" charset="0"/>
              </a:rPr>
              <a:t>Referans Laboratuvar </a:t>
            </a:r>
            <a:endParaRPr lang="en-GB" dirty="0">
              <a:latin typeface="Trebuchet MS" panose="020B0603020202020204" pitchFamily="34" charset="0"/>
            </a:endParaRPr>
          </a:p>
        </p:txBody>
      </p:sp>
      <p:sp>
        <p:nvSpPr>
          <p:cNvPr id="30" name="Text Box 9"/>
          <p:cNvSpPr txBox="1">
            <a:spLocks noChangeArrowheads="1"/>
          </p:cNvSpPr>
          <p:nvPr/>
        </p:nvSpPr>
        <p:spPr bwMode="auto">
          <a:xfrm>
            <a:off x="4345939" y="3598069"/>
            <a:ext cx="3456000" cy="400110"/>
          </a:xfrm>
          <a:prstGeom prst="rect">
            <a:avLst/>
          </a:prstGeom>
          <a:solidFill>
            <a:srgbClr val="993300"/>
          </a:solidFill>
          <a:ln>
            <a:noFill/>
          </a:ln>
          <a:extLst/>
        </p:spPr>
        <p:style>
          <a:lnRef idx="1">
            <a:schemeClr val="accent4"/>
          </a:lnRef>
          <a:fillRef idx="1001">
            <a:schemeClr val="dk2"/>
          </a:fillRef>
          <a:effectRef idx="2">
            <a:schemeClr val="accent4"/>
          </a:effectRef>
          <a:fontRef idx="minor">
            <a:schemeClr val="lt1"/>
          </a:fontRef>
        </p:style>
        <p:txBody>
          <a:bodyPr>
            <a:spAutoFit/>
          </a:bodyPr>
          <a:lstStyle>
            <a:defPPr>
              <a:defRPr lang="tr-TR"/>
            </a:defPPr>
            <a:lvl1pPr algn="ctr" eaLnBrk="0" hangingPunct="0">
              <a:spcBef>
                <a:spcPts val="400"/>
              </a:spcBef>
              <a:spcAft>
                <a:spcPts val="400"/>
              </a:spcAft>
              <a:defRPr sz="2000" b="1">
                <a:solidFill>
                  <a:schemeClr val="bg1"/>
                </a:solidFill>
                <a:latin typeface="+mj-lt"/>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r>
              <a:rPr lang="tr-TR" dirty="0">
                <a:latin typeface="Trebuchet MS" panose="020B0603020202020204" pitchFamily="34" charset="0"/>
              </a:rPr>
              <a:t>Olay yeri hızlı tanımlama</a:t>
            </a:r>
            <a:endParaRPr lang="en-GB" dirty="0">
              <a:latin typeface="Trebuchet MS" panose="020B0603020202020204" pitchFamily="34" charset="0"/>
            </a:endParaRPr>
          </a:p>
        </p:txBody>
      </p:sp>
      <p:sp>
        <p:nvSpPr>
          <p:cNvPr id="32" name="Line 18"/>
          <p:cNvSpPr>
            <a:spLocks noChangeShapeType="1"/>
          </p:cNvSpPr>
          <p:nvPr/>
        </p:nvSpPr>
        <p:spPr bwMode="auto">
          <a:xfrm flipV="1">
            <a:off x="3038553" y="2935888"/>
            <a:ext cx="1239693" cy="890317"/>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eaLnBrk="1" hangingPunct="1">
              <a:buClr>
                <a:srgbClr val="000000"/>
              </a:buClr>
              <a:buSzPct val="100000"/>
              <a:buFont typeface="Times New Roman" panose="02020603050405020304" pitchFamily="18" charset="0"/>
              <a:buNone/>
              <a:defRPr/>
            </a:pPr>
            <a:endParaRPr lang="tr-TR">
              <a:latin typeface="Trebuchet MS" panose="020B0603020202020204" pitchFamily="34" charset="0"/>
              <a:cs typeface="Arial" panose="020B0604020202020204" pitchFamily="34" charset="0"/>
            </a:endParaRPr>
          </a:p>
        </p:txBody>
      </p:sp>
      <p:sp>
        <p:nvSpPr>
          <p:cNvPr id="33" name="Line 19"/>
          <p:cNvSpPr>
            <a:spLocks noChangeShapeType="1"/>
          </p:cNvSpPr>
          <p:nvPr/>
        </p:nvSpPr>
        <p:spPr bwMode="auto">
          <a:xfrm flipV="1">
            <a:off x="2963876" y="2211035"/>
            <a:ext cx="1332000" cy="1476000"/>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eaLnBrk="1" hangingPunct="1">
              <a:buClr>
                <a:srgbClr val="000000"/>
              </a:buClr>
              <a:buSzPct val="100000"/>
              <a:buFont typeface="Times New Roman" panose="02020603050405020304" pitchFamily="18" charset="0"/>
              <a:buNone/>
              <a:defRPr/>
            </a:pPr>
            <a:endParaRPr lang="tr-TR">
              <a:latin typeface="Trebuchet MS" panose="020B0603020202020204" pitchFamily="34" charset="0"/>
              <a:cs typeface="Arial" panose="020B0604020202020204" pitchFamily="34" charset="0"/>
            </a:endParaRPr>
          </a:p>
        </p:txBody>
      </p:sp>
      <p:sp>
        <p:nvSpPr>
          <p:cNvPr id="34" name="Line 20"/>
          <p:cNvSpPr>
            <a:spLocks noChangeShapeType="1"/>
          </p:cNvSpPr>
          <p:nvPr/>
        </p:nvSpPr>
        <p:spPr bwMode="auto">
          <a:xfrm flipV="1">
            <a:off x="3206191" y="3834461"/>
            <a:ext cx="972000" cy="11113"/>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eaLnBrk="1" hangingPunct="1">
              <a:buClr>
                <a:srgbClr val="000000"/>
              </a:buClr>
              <a:buSzPct val="100000"/>
              <a:buFont typeface="Times New Roman" panose="02020603050405020304" pitchFamily="18" charset="0"/>
              <a:buNone/>
              <a:defRPr/>
            </a:pPr>
            <a:endParaRPr lang="tr-TR">
              <a:latin typeface="Trebuchet MS" panose="020B0603020202020204" pitchFamily="34" charset="0"/>
              <a:cs typeface="Arial" panose="020B0604020202020204" pitchFamily="34" charset="0"/>
            </a:endParaRPr>
          </a:p>
        </p:txBody>
      </p:sp>
      <p:sp>
        <p:nvSpPr>
          <p:cNvPr id="35" name="Line 22"/>
          <p:cNvSpPr>
            <a:spLocks noChangeShapeType="1"/>
          </p:cNvSpPr>
          <p:nvPr/>
        </p:nvSpPr>
        <p:spPr bwMode="auto">
          <a:xfrm>
            <a:off x="3067511" y="3894787"/>
            <a:ext cx="1293284" cy="796925"/>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eaLnBrk="1" hangingPunct="1">
              <a:buClr>
                <a:srgbClr val="000000"/>
              </a:buClr>
              <a:buSzPct val="100000"/>
              <a:buFont typeface="Times New Roman" panose="02020603050405020304" pitchFamily="18" charset="0"/>
              <a:buNone/>
              <a:defRPr/>
            </a:pPr>
            <a:endParaRPr lang="tr-TR">
              <a:latin typeface="Trebuchet MS" panose="020B0603020202020204" pitchFamily="34" charset="0"/>
              <a:cs typeface="Arial" panose="020B0604020202020204" pitchFamily="34" charset="0"/>
            </a:endParaRPr>
          </a:p>
        </p:txBody>
      </p:sp>
      <p:sp>
        <p:nvSpPr>
          <p:cNvPr id="36" name="Line 38"/>
          <p:cNvSpPr>
            <a:spLocks noChangeShapeType="1"/>
          </p:cNvSpPr>
          <p:nvPr/>
        </p:nvSpPr>
        <p:spPr bwMode="auto">
          <a:xfrm>
            <a:off x="3029200" y="3939754"/>
            <a:ext cx="1260000" cy="1476000"/>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eaLnBrk="1" hangingPunct="1">
              <a:buClr>
                <a:srgbClr val="000000"/>
              </a:buClr>
              <a:buSzPct val="100000"/>
              <a:buFont typeface="Times New Roman" panose="02020603050405020304" pitchFamily="18" charset="0"/>
              <a:buNone/>
              <a:defRPr/>
            </a:pPr>
            <a:endParaRPr lang="tr-TR">
              <a:latin typeface="Trebuchet MS" panose="020B0603020202020204" pitchFamily="34" charset="0"/>
              <a:cs typeface="Arial" panose="020B0604020202020204" pitchFamily="34" charset="0"/>
            </a:endParaRPr>
          </a:p>
        </p:txBody>
      </p:sp>
      <p:sp>
        <p:nvSpPr>
          <p:cNvPr id="37" name="Text Box 6"/>
          <p:cNvSpPr txBox="1">
            <a:spLocks noChangeArrowheads="1"/>
          </p:cNvSpPr>
          <p:nvPr/>
        </p:nvSpPr>
        <p:spPr bwMode="auto">
          <a:xfrm>
            <a:off x="4345939" y="1648499"/>
            <a:ext cx="3456000" cy="1015663"/>
          </a:xfrm>
          <a:prstGeom prst="rect">
            <a:avLst/>
          </a:prstGeom>
          <a:solidFill>
            <a:schemeClr val="bg2">
              <a:lumMod val="50000"/>
            </a:schemeClr>
          </a:solidFill>
          <a:ln>
            <a:noFill/>
          </a:ln>
          <a:extLst/>
        </p:spPr>
        <p:style>
          <a:lnRef idx="1">
            <a:schemeClr val="accent4"/>
          </a:lnRef>
          <a:fillRef idx="1001">
            <a:schemeClr val="dk2"/>
          </a:fillRef>
          <a:effectRef idx="2">
            <a:schemeClr val="accent4"/>
          </a:effectRef>
          <a:fontRef idx="minor">
            <a:schemeClr val="lt1"/>
          </a:fontRef>
        </p:style>
        <p:txBody>
          <a:bodyPr>
            <a:spAutoFit/>
          </a:bodyPr>
          <a:lstStyle>
            <a:lvl1pPr eaLnBrk="0" hangingPunct="0">
              <a:defRPr sz="2400" b="1">
                <a:solidFill>
                  <a:schemeClr val="tx1"/>
                </a:solidFill>
                <a:latin typeface="Times New Roman" pitchFamily="18" charset="0"/>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pPr algn="ctr">
              <a:spcBef>
                <a:spcPts val="400"/>
              </a:spcBef>
              <a:spcAft>
                <a:spcPts val="400"/>
              </a:spcAft>
            </a:pPr>
            <a:r>
              <a:rPr lang="tr-TR" sz="2000" dirty="0">
                <a:solidFill>
                  <a:schemeClr val="bg1"/>
                </a:solidFill>
                <a:latin typeface="Trebuchet MS" panose="020B0603020202020204" pitchFamily="34" charset="0"/>
              </a:rPr>
              <a:t>Beşeri, veterinerlik ve çevresel  numune alma ve inceleme </a:t>
            </a:r>
            <a:endParaRPr lang="en-GB" sz="2000" dirty="0">
              <a:solidFill>
                <a:schemeClr val="bg1"/>
              </a:solidFill>
              <a:latin typeface="Trebuchet MS" panose="020B0603020202020204" pitchFamily="34" charset="0"/>
            </a:endParaRPr>
          </a:p>
        </p:txBody>
      </p:sp>
      <p:sp>
        <p:nvSpPr>
          <p:cNvPr id="38" name="Text Box 8"/>
          <p:cNvSpPr txBox="1">
            <a:spLocks noChangeArrowheads="1"/>
          </p:cNvSpPr>
          <p:nvPr/>
        </p:nvSpPr>
        <p:spPr bwMode="auto">
          <a:xfrm>
            <a:off x="4356099" y="5883087"/>
            <a:ext cx="3456000" cy="707886"/>
          </a:xfrm>
          <a:prstGeom prst="rect">
            <a:avLst/>
          </a:prstGeom>
          <a:solidFill>
            <a:schemeClr val="tx2">
              <a:lumMod val="75000"/>
            </a:schemeClr>
          </a:solidFill>
          <a:ln>
            <a:noFill/>
          </a:ln>
          <a:extLst/>
        </p:spPr>
        <p:style>
          <a:lnRef idx="1">
            <a:schemeClr val="accent4"/>
          </a:lnRef>
          <a:fillRef idx="1001">
            <a:schemeClr val="dk2"/>
          </a:fillRef>
          <a:effectRef idx="2">
            <a:schemeClr val="accent4"/>
          </a:effectRef>
          <a:fontRef idx="minor">
            <a:schemeClr val="lt1"/>
          </a:fontRef>
        </p:style>
        <p:txBody>
          <a:bodyPr>
            <a:spAutoFit/>
          </a:bodyPr>
          <a:lstStyle>
            <a:defPPr>
              <a:defRPr lang="tr-TR"/>
            </a:defPPr>
            <a:lvl1pPr algn="ctr" eaLnBrk="0" hangingPunct="0">
              <a:spcBef>
                <a:spcPts val="400"/>
              </a:spcBef>
              <a:spcAft>
                <a:spcPts val="400"/>
              </a:spcAft>
              <a:defRPr sz="2000" b="1">
                <a:solidFill>
                  <a:schemeClr val="bg1"/>
                </a:solidFill>
                <a:latin typeface="+mj-lt"/>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r>
              <a:rPr lang="tr-TR" dirty="0">
                <a:latin typeface="Trebuchet MS" panose="020B0603020202020204" pitchFamily="34" charset="0"/>
              </a:rPr>
              <a:t>Saha (canlı ajan) uygulamaları</a:t>
            </a:r>
            <a:endParaRPr lang="en-GB" dirty="0">
              <a:latin typeface="Trebuchet MS" panose="020B0603020202020204" pitchFamily="34" charset="0"/>
            </a:endParaRPr>
          </a:p>
        </p:txBody>
      </p:sp>
      <p:sp>
        <p:nvSpPr>
          <p:cNvPr id="39" name="Line 38"/>
          <p:cNvSpPr>
            <a:spLocks noChangeShapeType="1"/>
          </p:cNvSpPr>
          <p:nvPr/>
        </p:nvSpPr>
        <p:spPr bwMode="auto">
          <a:xfrm>
            <a:off x="2963875" y="3974319"/>
            <a:ext cx="1332000" cy="2124000"/>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eaLnBrk="1" hangingPunct="1">
              <a:buClr>
                <a:srgbClr val="000000"/>
              </a:buClr>
              <a:buSzPct val="100000"/>
              <a:buFont typeface="Times New Roman" panose="02020603050405020304" pitchFamily="18" charset="0"/>
              <a:buNone/>
              <a:defRPr/>
            </a:pPr>
            <a:endParaRPr lang="tr-TR">
              <a:latin typeface="Trebuchet MS" panose="020B0603020202020204" pitchFamily="34" charset="0"/>
              <a:cs typeface="Arial" panose="020B0604020202020204" pitchFamily="34"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219" y="2232277"/>
            <a:ext cx="2054225" cy="393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Metin kutusu 23"/>
          <p:cNvSpPr txBox="1"/>
          <p:nvPr/>
        </p:nvSpPr>
        <p:spPr>
          <a:xfrm>
            <a:off x="1255676" y="482915"/>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pic>
        <p:nvPicPr>
          <p:cNvPr id="2" name="Resim 1"/>
          <p:cNvPicPr>
            <a:picLocks noChangeAspect="1"/>
          </p:cNvPicPr>
          <p:nvPr/>
        </p:nvPicPr>
        <p:blipFill>
          <a:blip r:embed="rId4"/>
          <a:stretch>
            <a:fillRect/>
          </a:stretch>
        </p:blipFill>
        <p:spPr>
          <a:xfrm>
            <a:off x="9991800" y="1591504"/>
            <a:ext cx="2074950" cy="1938534"/>
          </a:xfrm>
          <a:prstGeom prst="rect">
            <a:avLst/>
          </a:prstGeom>
        </p:spPr>
      </p:pic>
      <p:pic>
        <p:nvPicPr>
          <p:cNvPr id="4" name="Resim 3"/>
          <p:cNvPicPr>
            <a:picLocks noChangeAspect="1"/>
          </p:cNvPicPr>
          <p:nvPr/>
        </p:nvPicPr>
        <p:blipFill>
          <a:blip r:embed="rId5"/>
          <a:stretch>
            <a:fillRect/>
          </a:stretch>
        </p:blipFill>
        <p:spPr>
          <a:xfrm>
            <a:off x="8056907" y="4411126"/>
            <a:ext cx="4009843" cy="1980000"/>
          </a:xfrm>
          <a:prstGeom prst="rect">
            <a:avLst/>
          </a:prstGeom>
        </p:spPr>
      </p:pic>
    </p:spTree>
    <p:extLst>
      <p:ext uri="{BB962C8B-B14F-4D97-AF65-F5344CB8AC3E}">
        <p14:creationId xmlns:p14="http://schemas.microsoft.com/office/powerpoint/2010/main" val="1953686491"/>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6"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arn(inVertical)">
                                      <p:cBhvr>
                                        <p:cTn id="15" dur="500"/>
                                        <p:tgtEl>
                                          <p:spTgt spid="3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arn(inVertical)">
                                      <p:cBhvr>
                                        <p:cTn id="18" dur="500"/>
                                        <p:tgtEl>
                                          <p:spTgt spid="3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barn(inVertical)">
                                      <p:cBhvr>
                                        <p:cTn id="21" dur="500"/>
                                        <p:tgtEl>
                                          <p:spTgt spid="3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barn(inVertical)">
                                      <p:cBhvr>
                                        <p:cTn id="24" dur="500"/>
                                        <p:tgtEl>
                                          <p:spTgt spid="35"/>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barn(inVertical)">
                                      <p:cBhvr>
                                        <p:cTn id="27" dur="500"/>
                                        <p:tgtEl>
                                          <p:spTgt spid="3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barn(inVertical)">
                                      <p:cBhvr>
                                        <p:cTn id="30" dur="500"/>
                                        <p:tgtEl>
                                          <p:spTgt spid="39"/>
                                        </p:tgtEl>
                                      </p:cBhvr>
                                    </p:animEffect>
                                  </p:childTnLst>
                                </p:cTn>
                              </p:par>
                            </p:childTnLst>
                          </p:cTn>
                        </p:par>
                        <p:par>
                          <p:cTn id="31" fill="hold">
                            <p:stCondLst>
                              <p:cond delay="500"/>
                            </p:stCondLst>
                            <p:childTnLst>
                              <p:par>
                                <p:cTn id="32" presetID="22" presetClass="entr" presetSubtype="1" fill="hold" grpId="0" nodeType="afterEffect">
                                  <p:stCondLst>
                                    <p:cond delay="0"/>
                                  </p:stCondLst>
                                  <p:childTnLst>
                                    <p:set>
                                      <p:cBhvr>
                                        <p:cTn id="33" dur="1" fill="hold">
                                          <p:stCondLst>
                                            <p:cond delay="0"/>
                                          </p:stCondLst>
                                        </p:cTn>
                                        <p:tgtEl>
                                          <p:spTgt spid="37">
                                            <p:bg/>
                                          </p:spTgt>
                                        </p:tgtEl>
                                        <p:attrNameLst>
                                          <p:attrName>style.visibility</p:attrName>
                                        </p:attrNameLst>
                                      </p:cBhvr>
                                      <p:to>
                                        <p:strVal val="visible"/>
                                      </p:to>
                                    </p:set>
                                    <p:animEffect transition="in" filter="wipe(up)">
                                      <p:cBhvr>
                                        <p:cTn id="34" dur="500"/>
                                        <p:tgtEl>
                                          <p:spTgt spid="37">
                                            <p:bg/>
                                          </p:spTgt>
                                        </p:tgtEl>
                                      </p:cBhvr>
                                    </p:animEffect>
                                  </p:childTnLst>
                                </p:cTn>
                              </p:par>
                            </p:childTnLst>
                          </p:cTn>
                        </p:par>
                        <p:par>
                          <p:cTn id="35" fill="hold">
                            <p:stCondLst>
                              <p:cond delay="1000"/>
                            </p:stCondLst>
                            <p:childTnLst>
                              <p:par>
                                <p:cTn id="36" presetID="22" presetClass="entr" presetSubtype="1" fill="hold" grpId="0" nodeType="afterEffect">
                                  <p:stCondLst>
                                    <p:cond delay="0"/>
                                  </p:stCondLst>
                                  <p:childTnLst>
                                    <p:set>
                                      <p:cBhvr>
                                        <p:cTn id="37" dur="1" fill="hold">
                                          <p:stCondLst>
                                            <p:cond delay="0"/>
                                          </p:stCondLst>
                                        </p:cTn>
                                        <p:tgtEl>
                                          <p:spTgt spid="37">
                                            <p:txEl>
                                              <p:pRg st="0" end="0"/>
                                            </p:txEl>
                                          </p:spTgt>
                                        </p:tgtEl>
                                        <p:attrNameLst>
                                          <p:attrName>style.visibility</p:attrName>
                                        </p:attrNameLst>
                                      </p:cBhvr>
                                      <p:to>
                                        <p:strVal val="visible"/>
                                      </p:to>
                                    </p:set>
                                    <p:animEffect transition="in" filter="wipe(up)">
                                      <p:cBhvr>
                                        <p:cTn id="38" dur="500"/>
                                        <p:tgtEl>
                                          <p:spTgt spid="37">
                                            <p:txEl>
                                              <p:pRg st="0" end="0"/>
                                            </p:txEl>
                                          </p:spTgt>
                                        </p:tgtEl>
                                      </p:cBhvr>
                                    </p:animEffect>
                                  </p:childTnLst>
                                </p:cTn>
                              </p:par>
                            </p:childTnLst>
                          </p:cTn>
                        </p:par>
                        <p:par>
                          <p:cTn id="39" fill="hold">
                            <p:stCondLst>
                              <p:cond delay="1500"/>
                            </p:stCondLst>
                            <p:childTnLst>
                              <p:par>
                                <p:cTn id="40" presetID="22" presetClass="entr" presetSubtype="1" fill="hold" grpId="0" nodeType="afterEffect">
                                  <p:stCondLst>
                                    <p:cond delay="0"/>
                                  </p:stCondLst>
                                  <p:childTnLst>
                                    <p:set>
                                      <p:cBhvr>
                                        <p:cTn id="41" dur="1" fill="hold">
                                          <p:stCondLst>
                                            <p:cond delay="0"/>
                                          </p:stCondLst>
                                        </p:cTn>
                                        <p:tgtEl>
                                          <p:spTgt spid="27">
                                            <p:bg/>
                                          </p:spTgt>
                                        </p:tgtEl>
                                        <p:attrNameLst>
                                          <p:attrName>style.visibility</p:attrName>
                                        </p:attrNameLst>
                                      </p:cBhvr>
                                      <p:to>
                                        <p:strVal val="visible"/>
                                      </p:to>
                                    </p:set>
                                    <p:animEffect transition="in" filter="wipe(up)">
                                      <p:cBhvr>
                                        <p:cTn id="42" dur="500"/>
                                        <p:tgtEl>
                                          <p:spTgt spid="27">
                                            <p:bg/>
                                          </p:spTgt>
                                        </p:tgtEl>
                                      </p:cBhvr>
                                    </p:animEffect>
                                  </p:childTnLst>
                                </p:cTn>
                              </p:par>
                            </p:childTnLst>
                          </p:cTn>
                        </p:par>
                        <p:par>
                          <p:cTn id="43" fill="hold">
                            <p:stCondLst>
                              <p:cond delay="2000"/>
                            </p:stCondLst>
                            <p:childTnLst>
                              <p:par>
                                <p:cTn id="44" presetID="22" presetClass="entr" presetSubtype="1" fill="hold" grpId="0" nodeType="afterEffect">
                                  <p:stCondLst>
                                    <p:cond delay="0"/>
                                  </p:stCondLst>
                                  <p:childTnLst>
                                    <p:set>
                                      <p:cBhvr>
                                        <p:cTn id="45" dur="1" fill="hold">
                                          <p:stCondLst>
                                            <p:cond delay="0"/>
                                          </p:stCondLst>
                                        </p:cTn>
                                        <p:tgtEl>
                                          <p:spTgt spid="27">
                                            <p:txEl>
                                              <p:pRg st="0" end="0"/>
                                            </p:txEl>
                                          </p:spTgt>
                                        </p:tgtEl>
                                        <p:attrNameLst>
                                          <p:attrName>style.visibility</p:attrName>
                                        </p:attrNameLst>
                                      </p:cBhvr>
                                      <p:to>
                                        <p:strVal val="visible"/>
                                      </p:to>
                                    </p:set>
                                    <p:animEffect transition="in" filter="wipe(up)">
                                      <p:cBhvr>
                                        <p:cTn id="46" dur="500"/>
                                        <p:tgtEl>
                                          <p:spTgt spid="27">
                                            <p:txEl>
                                              <p:pRg st="0" end="0"/>
                                            </p:txEl>
                                          </p:spTgt>
                                        </p:tgtEl>
                                      </p:cBhvr>
                                    </p:animEffect>
                                  </p:childTnLst>
                                </p:cTn>
                              </p:par>
                            </p:childTnLst>
                          </p:cTn>
                        </p:par>
                        <p:par>
                          <p:cTn id="47" fill="hold">
                            <p:stCondLst>
                              <p:cond delay="2500"/>
                            </p:stCondLst>
                            <p:childTnLst>
                              <p:par>
                                <p:cTn id="48" presetID="22" presetClass="entr" presetSubtype="1" fill="hold" grpId="0" nodeType="afterEffect">
                                  <p:stCondLst>
                                    <p:cond delay="0"/>
                                  </p:stCondLst>
                                  <p:childTnLst>
                                    <p:set>
                                      <p:cBhvr>
                                        <p:cTn id="49" dur="1" fill="hold">
                                          <p:stCondLst>
                                            <p:cond delay="0"/>
                                          </p:stCondLst>
                                        </p:cTn>
                                        <p:tgtEl>
                                          <p:spTgt spid="30">
                                            <p:bg/>
                                          </p:spTgt>
                                        </p:tgtEl>
                                        <p:attrNameLst>
                                          <p:attrName>style.visibility</p:attrName>
                                        </p:attrNameLst>
                                      </p:cBhvr>
                                      <p:to>
                                        <p:strVal val="visible"/>
                                      </p:to>
                                    </p:set>
                                    <p:animEffect transition="in" filter="wipe(up)">
                                      <p:cBhvr>
                                        <p:cTn id="50" dur="500"/>
                                        <p:tgtEl>
                                          <p:spTgt spid="30">
                                            <p:bg/>
                                          </p:spTgt>
                                        </p:tgtEl>
                                      </p:cBhvr>
                                    </p:animEffect>
                                  </p:childTnLst>
                                </p:cTn>
                              </p:par>
                            </p:childTnLst>
                          </p:cTn>
                        </p:par>
                        <p:par>
                          <p:cTn id="51" fill="hold">
                            <p:stCondLst>
                              <p:cond delay="3000"/>
                            </p:stCondLst>
                            <p:childTnLst>
                              <p:par>
                                <p:cTn id="52" presetID="22" presetClass="entr" presetSubtype="1" fill="hold" grpId="0" nodeType="afterEffect">
                                  <p:stCondLst>
                                    <p:cond delay="0"/>
                                  </p:stCondLst>
                                  <p:childTnLst>
                                    <p:set>
                                      <p:cBhvr>
                                        <p:cTn id="53" dur="1" fill="hold">
                                          <p:stCondLst>
                                            <p:cond delay="0"/>
                                          </p:stCondLst>
                                        </p:cTn>
                                        <p:tgtEl>
                                          <p:spTgt spid="30">
                                            <p:txEl>
                                              <p:pRg st="0" end="0"/>
                                            </p:txEl>
                                          </p:spTgt>
                                        </p:tgtEl>
                                        <p:attrNameLst>
                                          <p:attrName>style.visibility</p:attrName>
                                        </p:attrNameLst>
                                      </p:cBhvr>
                                      <p:to>
                                        <p:strVal val="visible"/>
                                      </p:to>
                                    </p:set>
                                    <p:animEffect transition="in" filter="wipe(up)">
                                      <p:cBhvr>
                                        <p:cTn id="54" dur="500"/>
                                        <p:tgtEl>
                                          <p:spTgt spid="30">
                                            <p:txEl>
                                              <p:pRg st="0" end="0"/>
                                            </p:txEl>
                                          </p:spTgt>
                                        </p:tgtEl>
                                      </p:cBhvr>
                                    </p:animEffect>
                                  </p:childTnLst>
                                </p:cTn>
                              </p:par>
                            </p:childTnLst>
                          </p:cTn>
                        </p:par>
                        <p:par>
                          <p:cTn id="55" fill="hold">
                            <p:stCondLst>
                              <p:cond delay="3500"/>
                            </p:stCondLst>
                            <p:childTnLst>
                              <p:par>
                                <p:cTn id="56" presetID="22" presetClass="entr" presetSubtype="1" fill="hold" grpId="0" nodeType="afterEffect">
                                  <p:stCondLst>
                                    <p:cond delay="0"/>
                                  </p:stCondLst>
                                  <p:childTnLst>
                                    <p:set>
                                      <p:cBhvr>
                                        <p:cTn id="57" dur="1" fill="hold">
                                          <p:stCondLst>
                                            <p:cond delay="0"/>
                                          </p:stCondLst>
                                        </p:cTn>
                                        <p:tgtEl>
                                          <p:spTgt spid="28">
                                            <p:bg/>
                                          </p:spTgt>
                                        </p:tgtEl>
                                        <p:attrNameLst>
                                          <p:attrName>style.visibility</p:attrName>
                                        </p:attrNameLst>
                                      </p:cBhvr>
                                      <p:to>
                                        <p:strVal val="visible"/>
                                      </p:to>
                                    </p:set>
                                    <p:animEffect transition="in" filter="wipe(up)">
                                      <p:cBhvr>
                                        <p:cTn id="58" dur="500"/>
                                        <p:tgtEl>
                                          <p:spTgt spid="28">
                                            <p:bg/>
                                          </p:spTgt>
                                        </p:tgtEl>
                                      </p:cBhvr>
                                    </p:animEffect>
                                  </p:childTnLst>
                                </p:cTn>
                              </p:par>
                            </p:childTnLst>
                          </p:cTn>
                        </p:par>
                        <p:par>
                          <p:cTn id="59" fill="hold">
                            <p:stCondLst>
                              <p:cond delay="4000"/>
                            </p:stCondLst>
                            <p:childTnLst>
                              <p:par>
                                <p:cTn id="60" presetID="22" presetClass="entr" presetSubtype="1" fill="hold" grpId="0" nodeType="afterEffect">
                                  <p:stCondLst>
                                    <p:cond delay="0"/>
                                  </p:stCondLst>
                                  <p:childTnLst>
                                    <p:set>
                                      <p:cBhvr>
                                        <p:cTn id="61" dur="1" fill="hold">
                                          <p:stCondLst>
                                            <p:cond delay="0"/>
                                          </p:stCondLst>
                                        </p:cTn>
                                        <p:tgtEl>
                                          <p:spTgt spid="28">
                                            <p:txEl>
                                              <p:pRg st="0" end="0"/>
                                            </p:txEl>
                                          </p:spTgt>
                                        </p:tgtEl>
                                        <p:attrNameLst>
                                          <p:attrName>style.visibility</p:attrName>
                                        </p:attrNameLst>
                                      </p:cBhvr>
                                      <p:to>
                                        <p:strVal val="visible"/>
                                      </p:to>
                                    </p:set>
                                    <p:animEffect transition="in" filter="wipe(up)">
                                      <p:cBhvr>
                                        <p:cTn id="62" dur="500"/>
                                        <p:tgtEl>
                                          <p:spTgt spid="28">
                                            <p:txEl>
                                              <p:pRg st="0" end="0"/>
                                            </p:txEl>
                                          </p:spTgt>
                                        </p:tgtEl>
                                      </p:cBhvr>
                                    </p:animEffect>
                                  </p:childTnLst>
                                </p:cTn>
                              </p:par>
                            </p:childTnLst>
                          </p:cTn>
                        </p:par>
                        <p:par>
                          <p:cTn id="63" fill="hold">
                            <p:stCondLst>
                              <p:cond delay="4500"/>
                            </p:stCondLst>
                            <p:childTnLst>
                              <p:par>
                                <p:cTn id="64" presetID="22" presetClass="entr" presetSubtype="1" fill="hold" grpId="0" nodeType="afterEffect">
                                  <p:stCondLst>
                                    <p:cond delay="0"/>
                                  </p:stCondLst>
                                  <p:childTnLst>
                                    <p:set>
                                      <p:cBhvr>
                                        <p:cTn id="65" dur="1" fill="hold">
                                          <p:stCondLst>
                                            <p:cond delay="0"/>
                                          </p:stCondLst>
                                        </p:cTn>
                                        <p:tgtEl>
                                          <p:spTgt spid="29">
                                            <p:bg/>
                                          </p:spTgt>
                                        </p:tgtEl>
                                        <p:attrNameLst>
                                          <p:attrName>style.visibility</p:attrName>
                                        </p:attrNameLst>
                                      </p:cBhvr>
                                      <p:to>
                                        <p:strVal val="visible"/>
                                      </p:to>
                                    </p:set>
                                    <p:animEffect transition="in" filter="wipe(up)">
                                      <p:cBhvr>
                                        <p:cTn id="66" dur="500"/>
                                        <p:tgtEl>
                                          <p:spTgt spid="29">
                                            <p:bg/>
                                          </p:spTgt>
                                        </p:tgtEl>
                                      </p:cBhvr>
                                    </p:animEffect>
                                  </p:childTnLst>
                                </p:cTn>
                              </p:par>
                            </p:childTnLst>
                          </p:cTn>
                        </p:par>
                        <p:par>
                          <p:cTn id="67" fill="hold">
                            <p:stCondLst>
                              <p:cond delay="5000"/>
                            </p:stCondLst>
                            <p:childTnLst>
                              <p:par>
                                <p:cTn id="68" presetID="22" presetClass="entr" presetSubtype="1" fill="hold" grpId="0" nodeType="afterEffect">
                                  <p:stCondLst>
                                    <p:cond delay="0"/>
                                  </p:stCondLst>
                                  <p:childTnLst>
                                    <p:set>
                                      <p:cBhvr>
                                        <p:cTn id="69" dur="1" fill="hold">
                                          <p:stCondLst>
                                            <p:cond delay="0"/>
                                          </p:stCondLst>
                                        </p:cTn>
                                        <p:tgtEl>
                                          <p:spTgt spid="29">
                                            <p:txEl>
                                              <p:pRg st="0" end="0"/>
                                            </p:txEl>
                                          </p:spTgt>
                                        </p:tgtEl>
                                        <p:attrNameLst>
                                          <p:attrName>style.visibility</p:attrName>
                                        </p:attrNameLst>
                                      </p:cBhvr>
                                      <p:to>
                                        <p:strVal val="visible"/>
                                      </p:to>
                                    </p:set>
                                    <p:animEffect transition="in" filter="wipe(up)">
                                      <p:cBhvr>
                                        <p:cTn id="70" dur="500"/>
                                        <p:tgtEl>
                                          <p:spTgt spid="29">
                                            <p:txEl>
                                              <p:pRg st="0" end="0"/>
                                            </p:txEl>
                                          </p:spTgt>
                                        </p:tgtEl>
                                      </p:cBhvr>
                                    </p:animEffect>
                                  </p:childTnLst>
                                </p:cTn>
                              </p:par>
                            </p:childTnLst>
                          </p:cTn>
                        </p:par>
                        <p:par>
                          <p:cTn id="71" fill="hold">
                            <p:stCondLst>
                              <p:cond delay="5500"/>
                            </p:stCondLst>
                            <p:childTnLst>
                              <p:par>
                                <p:cTn id="72" presetID="22" presetClass="entr" presetSubtype="1" fill="hold" grpId="0" nodeType="afterEffect">
                                  <p:stCondLst>
                                    <p:cond delay="0"/>
                                  </p:stCondLst>
                                  <p:childTnLst>
                                    <p:set>
                                      <p:cBhvr>
                                        <p:cTn id="73" dur="1" fill="hold">
                                          <p:stCondLst>
                                            <p:cond delay="0"/>
                                          </p:stCondLst>
                                        </p:cTn>
                                        <p:tgtEl>
                                          <p:spTgt spid="38">
                                            <p:bg/>
                                          </p:spTgt>
                                        </p:tgtEl>
                                        <p:attrNameLst>
                                          <p:attrName>style.visibility</p:attrName>
                                        </p:attrNameLst>
                                      </p:cBhvr>
                                      <p:to>
                                        <p:strVal val="visible"/>
                                      </p:to>
                                    </p:set>
                                    <p:animEffect transition="in" filter="wipe(up)">
                                      <p:cBhvr>
                                        <p:cTn id="74" dur="500"/>
                                        <p:tgtEl>
                                          <p:spTgt spid="38">
                                            <p:bg/>
                                          </p:spTgt>
                                        </p:tgtEl>
                                      </p:cBhvr>
                                    </p:animEffect>
                                  </p:childTnLst>
                                </p:cTn>
                              </p:par>
                            </p:childTnLst>
                          </p:cTn>
                        </p:par>
                        <p:par>
                          <p:cTn id="75" fill="hold">
                            <p:stCondLst>
                              <p:cond delay="6000"/>
                            </p:stCondLst>
                            <p:childTnLst>
                              <p:par>
                                <p:cTn id="76" presetID="22" presetClass="entr" presetSubtype="1" fill="hold" grpId="0" nodeType="afterEffect">
                                  <p:stCondLst>
                                    <p:cond delay="0"/>
                                  </p:stCondLst>
                                  <p:childTnLst>
                                    <p:set>
                                      <p:cBhvr>
                                        <p:cTn id="77" dur="1" fill="hold">
                                          <p:stCondLst>
                                            <p:cond delay="0"/>
                                          </p:stCondLst>
                                        </p:cTn>
                                        <p:tgtEl>
                                          <p:spTgt spid="38">
                                            <p:txEl>
                                              <p:pRg st="0" end="0"/>
                                            </p:txEl>
                                          </p:spTgt>
                                        </p:tgtEl>
                                        <p:attrNameLst>
                                          <p:attrName>style.visibility</p:attrName>
                                        </p:attrNameLst>
                                      </p:cBhvr>
                                      <p:to>
                                        <p:strVal val="visible"/>
                                      </p:to>
                                    </p:set>
                                    <p:animEffect transition="in" filter="wipe(up)">
                                      <p:cBhvr>
                                        <p:cTn id="78" dur="500"/>
                                        <p:tgtEl>
                                          <p:spTgt spid="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6" grpId="0" animBg="1"/>
      <p:bldP spid="27" grpId="0" build="p" animBg="1"/>
      <p:bldP spid="28" grpId="0" build="p" animBg="1"/>
      <p:bldP spid="29" grpId="0" build="p" animBg="1"/>
      <p:bldP spid="30" grpId="0" build="p" animBg="1"/>
      <p:bldP spid="32" grpId="0" animBg="1"/>
      <p:bldP spid="33" grpId="0" animBg="1"/>
      <p:bldP spid="34" grpId="0" animBg="1"/>
      <p:bldP spid="35" grpId="0" animBg="1"/>
      <p:bldP spid="36" grpId="0" animBg="1"/>
      <p:bldP spid="37" grpId="0" build="p" animBg="1"/>
      <p:bldP spid="38" grpId="0" build="p" animBg="1"/>
      <p:bldP spid="3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C963637F-F3DE-4624-84A1-2FEB4F4C917F}" type="slidenum">
              <a:rPr lang="tr-TR" smtClean="0"/>
              <a:t>36</a:t>
            </a:fld>
            <a:endParaRPr lang="tr-TR"/>
          </a:p>
        </p:txBody>
      </p:sp>
      <p:grpSp>
        <p:nvGrpSpPr>
          <p:cNvPr id="9" name="Grup 8"/>
          <p:cNvGrpSpPr>
            <a:grpSpLocks noChangeAspect="1"/>
          </p:cNvGrpSpPr>
          <p:nvPr/>
        </p:nvGrpSpPr>
        <p:grpSpPr>
          <a:xfrm>
            <a:off x="924668" y="1488812"/>
            <a:ext cx="10342664" cy="1908000"/>
            <a:chOff x="179512" y="1229018"/>
            <a:chExt cx="8316000" cy="2334473"/>
          </a:xfrm>
        </p:grpSpPr>
        <p:pic>
          <p:nvPicPr>
            <p:cNvPr id="6152" name="Picture 8"/>
            <p:cNvPicPr>
              <a:picLocks noChangeAspect="1" noChangeArrowheads="1"/>
            </p:cNvPicPr>
            <p:nvPr/>
          </p:nvPicPr>
          <p:blipFill rotWithShape="1">
            <a:blip r:embed="rId4">
              <a:extLst>
                <a:ext uri="{28A0092B-C50C-407E-A947-70E740481C1C}">
                  <a14:useLocalDpi xmlns:a14="http://schemas.microsoft.com/office/drawing/2010/main" val="0"/>
                </a:ext>
              </a:extLst>
            </a:blip>
            <a:srcRect l="10763" t="25877" r="10214" b="43961"/>
            <a:stretch/>
          </p:blipFill>
          <p:spPr bwMode="auto">
            <a:xfrm>
              <a:off x="179512" y="1229018"/>
              <a:ext cx="8316000" cy="224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Metin kutusu 5"/>
            <p:cNvSpPr txBox="1"/>
            <p:nvPr/>
          </p:nvSpPr>
          <p:spPr>
            <a:xfrm>
              <a:off x="827584" y="1229018"/>
              <a:ext cx="2592288" cy="408623"/>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tr-TR" b="1" dirty="0">
                  <a:solidFill>
                    <a:schemeClr val="accent5">
                      <a:lumMod val="50000"/>
                    </a:schemeClr>
                  </a:solidFill>
                  <a:latin typeface="Candara" pitchFamily="34" charset="0"/>
                </a:rPr>
                <a:t>Sivil-Askeri Özellikler</a:t>
              </a:r>
            </a:p>
          </p:txBody>
        </p:sp>
        <p:sp>
          <p:nvSpPr>
            <p:cNvPr id="21" name="Metin kutusu 20"/>
            <p:cNvSpPr txBox="1"/>
            <p:nvPr/>
          </p:nvSpPr>
          <p:spPr>
            <a:xfrm>
              <a:off x="5076056" y="1232792"/>
              <a:ext cx="2592288" cy="408623"/>
            </a:xfrm>
            <a:prstGeom prst="round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tr-TR" b="1" dirty="0">
                  <a:solidFill>
                    <a:schemeClr val="accent5">
                      <a:lumMod val="50000"/>
                    </a:schemeClr>
                  </a:solidFill>
                  <a:latin typeface="Candara" pitchFamily="34" charset="0"/>
                </a:rPr>
                <a:t>Askeri Özellikler</a:t>
              </a:r>
            </a:p>
          </p:txBody>
        </p:sp>
        <p:sp>
          <p:nvSpPr>
            <p:cNvPr id="24" name="Metin kutusu 23"/>
            <p:cNvSpPr txBox="1"/>
            <p:nvPr/>
          </p:nvSpPr>
          <p:spPr>
            <a:xfrm>
              <a:off x="179512" y="2741186"/>
              <a:ext cx="1080120" cy="822305"/>
            </a:xfrm>
            <a:prstGeom prst="ellipse">
              <a:avLst/>
            </a:prstGeom>
            <a:solidFill>
              <a:srgbClr val="FF0000"/>
            </a:solidFill>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tr-TR" sz="1600" b="1" dirty="0">
                  <a:solidFill>
                    <a:srgbClr val="FFFF00"/>
                  </a:solidFill>
                  <a:latin typeface="Candara" pitchFamily="34" charset="0"/>
                </a:rPr>
                <a:t>Sağlık Kriz</a:t>
              </a:r>
            </a:p>
          </p:txBody>
        </p:sp>
        <p:sp>
          <p:nvSpPr>
            <p:cNvPr id="25" name="Metin kutusu 24"/>
            <p:cNvSpPr txBox="1"/>
            <p:nvPr/>
          </p:nvSpPr>
          <p:spPr>
            <a:xfrm>
              <a:off x="7415392" y="2741185"/>
              <a:ext cx="1080120" cy="476071"/>
            </a:xfrm>
            <a:prstGeom prst="ellipse">
              <a:avLst/>
            </a:prstGeom>
            <a:solidFill>
              <a:srgbClr val="FF0000"/>
            </a:solidFill>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tr-TR" sz="1600" b="1" dirty="0">
                  <a:solidFill>
                    <a:srgbClr val="FFFF00"/>
                  </a:solidFill>
                  <a:latin typeface="Candara" pitchFamily="34" charset="0"/>
                </a:rPr>
                <a:t>KBRN</a:t>
              </a:r>
            </a:p>
          </p:txBody>
        </p:sp>
      </p:grpSp>
      <p:sp>
        <p:nvSpPr>
          <p:cNvPr id="26" name="Başlık 5"/>
          <p:cNvSpPr txBox="1">
            <a:spLocks/>
          </p:cNvSpPr>
          <p:nvPr/>
        </p:nvSpPr>
        <p:spPr>
          <a:xfrm>
            <a:off x="1704985" y="909477"/>
            <a:ext cx="7416825" cy="576064"/>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889000">
              <a:lnSpc>
                <a:spcPct val="90000"/>
              </a:lnSpc>
              <a:spcAft>
                <a:spcPct val="35000"/>
              </a:spcAft>
            </a:pPr>
            <a:r>
              <a:rPr lang="tr-TR" sz="3600" b="1" dirty="0">
                <a:solidFill>
                  <a:srgbClr val="006666"/>
                </a:solidFill>
                <a:latin typeface="Candara" pitchFamily="34" charset="0"/>
              </a:rPr>
              <a:t>Özelleşmiş Eğitimler: Tanı Kapasitesi</a:t>
            </a:r>
            <a:endParaRPr lang="tr-TR" sz="3600" dirty="0">
              <a:solidFill>
                <a:srgbClr val="006666"/>
              </a:solidFill>
              <a:latin typeface="Candara" pitchFamily="34" charset="0"/>
            </a:endParaRPr>
          </a:p>
        </p:txBody>
      </p:sp>
      <p:sp>
        <p:nvSpPr>
          <p:cNvPr id="14" name="Rectangle 5"/>
          <p:cNvSpPr/>
          <p:nvPr/>
        </p:nvSpPr>
        <p:spPr>
          <a:xfrm>
            <a:off x="4632793" y="3489822"/>
            <a:ext cx="7524000" cy="3231654"/>
          </a:xfrm>
          <a:prstGeom prst="rect">
            <a:avLst/>
          </a:prstGeom>
        </p:spPr>
        <p:txBody>
          <a:bodyPr wrap="square">
            <a:spAutoFit/>
          </a:bodyPr>
          <a:lstStyle/>
          <a:p>
            <a:pPr algn="ctr">
              <a:buClr>
                <a:schemeClr val="accent5">
                  <a:lumMod val="50000"/>
                </a:schemeClr>
              </a:buClr>
            </a:pPr>
            <a:r>
              <a:rPr lang="en-US" sz="2400" b="1" dirty="0">
                <a:solidFill>
                  <a:srgbClr val="663300"/>
                </a:solidFill>
                <a:latin typeface="Trebuchet MS" panose="020B0603020202020204" pitchFamily="34" charset="0"/>
              </a:rPr>
              <a:t>Anal</a:t>
            </a:r>
            <a:r>
              <a:rPr lang="tr-TR" sz="2400" b="1" dirty="0">
                <a:solidFill>
                  <a:srgbClr val="663300"/>
                </a:solidFill>
                <a:latin typeface="Trebuchet MS" panose="020B0603020202020204" pitchFamily="34" charset="0"/>
              </a:rPr>
              <a:t>i</a:t>
            </a:r>
            <a:r>
              <a:rPr lang="en-US" sz="2400" b="1" dirty="0" err="1">
                <a:solidFill>
                  <a:srgbClr val="663300"/>
                </a:solidFill>
                <a:latin typeface="Trebuchet MS" panose="020B0603020202020204" pitchFamily="34" charset="0"/>
              </a:rPr>
              <a:t>ti</a:t>
            </a:r>
            <a:r>
              <a:rPr lang="tr-TR" sz="2400" b="1" dirty="0">
                <a:solidFill>
                  <a:srgbClr val="663300"/>
                </a:solidFill>
                <a:latin typeface="Trebuchet MS" panose="020B0603020202020204" pitchFamily="34" charset="0"/>
              </a:rPr>
              <a:t>k</a:t>
            </a:r>
            <a:r>
              <a:rPr lang="en-US" sz="2400" b="1" dirty="0">
                <a:solidFill>
                  <a:srgbClr val="663300"/>
                </a:solidFill>
                <a:latin typeface="Trebuchet MS" panose="020B0603020202020204" pitchFamily="34" charset="0"/>
              </a:rPr>
              <a:t> </a:t>
            </a:r>
            <a:r>
              <a:rPr lang="en-US" sz="2400" b="1" dirty="0" err="1">
                <a:solidFill>
                  <a:srgbClr val="663300"/>
                </a:solidFill>
                <a:latin typeface="Trebuchet MS" panose="020B0603020202020204" pitchFamily="34" charset="0"/>
              </a:rPr>
              <a:t>Laborat</a:t>
            </a:r>
            <a:r>
              <a:rPr lang="tr-TR" sz="2400" b="1" dirty="0" err="1">
                <a:solidFill>
                  <a:srgbClr val="663300"/>
                </a:solidFill>
                <a:latin typeface="Trebuchet MS" panose="020B0603020202020204" pitchFamily="34" charset="0"/>
              </a:rPr>
              <a:t>uvar</a:t>
            </a:r>
            <a:r>
              <a:rPr lang="tr-TR" sz="2400" b="1" dirty="0">
                <a:solidFill>
                  <a:srgbClr val="663300"/>
                </a:solidFill>
                <a:latin typeface="Trebuchet MS" panose="020B0603020202020204" pitchFamily="34" charset="0"/>
              </a:rPr>
              <a:t> Sistemleri </a:t>
            </a:r>
            <a:r>
              <a:rPr lang="en-US" sz="2400" b="1" dirty="0">
                <a:solidFill>
                  <a:srgbClr val="663300"/>
                </a:solidFill>
                <a:latin typeface="Trebuchet MS" panose="020B0603020202020204" pitchFamily="34" charset="0"/>
              </a:rPr>
              <a:t>(ALS)</a:t>
            </a:r>
          </a:p>
          <a:p>
            <a:pPr marL="92075" indent="-92075" algn="just">
              <a:buClr>
                <a:schemeClr val="accent5">
                  <a:lumMod val="50000"/>
                </a:schemeClr>
              </a:buClr>
              <a:buFont typeface="Wingdings" pitchFamily="2" charset="2"/>
              <a:buChar char="§"/>
            </a:pPr>
            <a:r>
              <a:rPr lang="en-US" b="1" dirty="0" smtClean="0">
                <a:solidFill>
                  <a:srgbClr val="002060"/>
                </a:solidFill>
                <a:latin typeface="Trebuchet MS" panose="020B0603020202020204" pitchFamily="34" charset="0"/>
              </a:rPr>
              <a:t>G</a:t>
            </a:r>
            <a:r>
              <a:rPr lang="tr-TR" b="1" dirty="0" smtClean="0">
                <a:solidFill>
                  <a:srgbClr val="002060"/>
                </a:solidFill>
                <a:latin typeface="Trebuchet MS" panose="020B0603020202020204" pitchFamily="34" charset="0"/>
              </a:rPr>
              <a:t>C/MS ve LC/MS-MS</a:t>
            </a:r>
            <a:endParaRPr lang="en-US" b="1" dirty="0">
              <a:solidFill>
                <a:srgbClr val="002060"/>
              </a:solidFill>
              <a:latin typeface="Trebuchet MS" panose="020B0603020202020204" pitchFamily="34" charset="0"/>
            </a:endParaRPr>
          </a:p>
          <a:p>
            <a:pPr marL="92075" indent="-92075" algn="just">
              <a:buClr>
                <a:schemeClr val="accent5">
                  <a:lumMod val="50000"/>
                </a:schemeClr>
              </a:buClr>
              <a:buFont typeface="Wingdings" pitchFamily="2" charset="2"/>
              <a:buChar char="§"/>
            </a:pPr>
            <a:r>
              <a:rPr lang="en-US" b="1" dirty="0">
                <a:solidFill>
                  <a:srgbClr val="002060"/>
                </a:solidFill>
                <a:latin typeface="Trebuchet MS" panose="020B0603020202020204" pitchFamily="34" charset="0"/>
              </a:rPr>
              <a:t>Infrared Spectroscopy (FTIR)</a:t>
            </a:r>
            <a:endParaRPr lang="tr-TR" b="1" dirty="0">
              <a:solidFill>
                <a:srgbClr val="002060"/>
              </a:solidFill>
              <a:latin typeface="Trebuchet MS" panose="020B0603020202020204" pitchFamily="34" charset="0"/>
            </a:endParaRPr>
          </a:p>
          <a:p>
            <a:pPr marL="92075" indent="-92075" algn="just">
              <a:buClr>
                <a:schemeClr val="accent5">
                  <a:lumMod val="50000"/>
                </a:schemeClr>
              </a:buClr>
              <a:buFont typeface="Wingdings" pitchFamily="2" charset="2"/>
              <a:buChar char="§"/>
            </a:pPr>
            <a:r>
              <a:rPr lang="en-US" b="1" dirty="0">
                <a:solidFill>
                  <a:srgbClr val="002060"/>
                </a:solidFill>
                <a:latin typeface="Trebuchet MS" panose="020B0603020202020204" pitchFamily="34" charset="0"/>
              </a:rPr>
              <a:t>Polarized Light Microscopy (PLM)</a:t>
            </a:r>
          </a:p>
          <a:p>
            <a:pPr marL="92075" indent="-92075" algn="just">
              <a:buClr>
                <a:schemeClr val="accent5">
                  <a:lumMod val="50000"/>
                </a:schemeClr>
              </a:buClr>
              <a:buFont typeface="Wingdings" pitchFamily="2" charset="2"/>
              <a:buChar char="§"/>
            </a:pPr>
            <a:r>
              <a:rPr lang="en-US" b="1" dirty="0">
                <a:solidFill>
                  <a:srgbClr val="002060"/>
                </a:solidFill>
                <a:latin typeface="Trebuchet MS" panose="020B0603020202020204" pitchFamily="34" charset="0"/>
              </a:rPr>
              <a:t>Raman Spectrometer</a:t>
            </a:r>
            <a:r>
              <a:rPr lang="tr-TR" b="1" dirty="0">
                <a:solidFill>
                  <a:srgbClr val="002060"/>
                </a:solidFill>
                <a:latin typeface="Trebuchet MS" panose="020B0603020202020204" pitchFamily="34" charset="0"/>
              </a:rPr>
              <a:t> ve </a:t>
            </a:r>
            <a:r>
              <a:rPr lang="en-US" b="1" dirty="0">
                <a:solidFill>
                  <a:srgbClr val="002060"/>
                </a:solidFill>
                <a:latin typeface="Trebuchet MS" panose="020B0603020202020204" pitchFamily="34" charset="0"/>
              </a:rPr>
              <a:t>Digital Melting Point </a:t>
            </a:r>
            <a:r>
              <a:rPr lang="en-US" b="1" dirty="0" smtClean="0">
                <a:solidFill>
                  <a:srgbClr val="002060"/>
                </a:solidFill>
                <a:latin typeface="Trebuchet MS" panose="020B0603020202020204" pitchFamily="34" charset="0"/>
              </a:rPr>
              <a:t>Paper/ </a:t>
            </a:r>
            <a:r>
              <a:rPr lang="en-US" b="1" dirty="0">
                <a:solidFill>
                  <a:srgbClr val="002060"/>
                </a:solidFill>
                <a:latin typeface="Trebuchet MS" panose="020B0603020202020204" pitchFamily="34" charset="0"/>
              </a:rPr>
              <a:t>Chemical Tests </a:t>
            </a:r>
          </a:p>
          <a:p>
            <a:pPr marL="92075" indent="-92075" algn="just">
              <a:buClr>
                <a:schemeClr val="accent1">
                  <a:lumMod val="50000"/>
                </a:schemeClr>
              </a:buClr>
              <a:buFont typeface="Wingdings" pitchFamily="2" charset="2"/>
              <a:buChar char="§"/>
            </a:pPr>
            <a:r>
              <a:rPr lang="en-US" b="1" dirty="0">
                <a:solidFill>
                  <a:srgbClr val="C00000"/>
                </a:solidFill>
                <a:latin typeface="Trebuchet MS" panose="020B0603020202020204" pitchFamily="34" charset="0"/>
              </a:rPr>
              <a:t>Polymerase Chain Reaction (PCR)</a:t>
            </a:r>
            <a:r>
              <a:rPr lang="tr-TR" b="1" dirty="0">
                <a:solidFill>
                  <a:srgbClr val="C00000"/>
                </a:solidFill>
                <a:latin typeface="Trebuchet MS" panose="020B0603020202020204" pitchFamily="34" charset="0"/>
              </a:rPr>
              <a:t>,</a:t>
            </a:r>
          </a:p>
          <a:p>
            <a:pPr marL="92075" indent="-92075" algn="just">
              <a:buClr>
                <a:schemeClr val="accent1">
                  <a:lumMod val="50000"/>
                </a:schemeClr>
              </a:buClr>
              <a:buFont typeface="Wingdings" pitchFamily="2" charset="2"/>
              <a:buChar char="§"/>
            </a:pPr>
            <a:r>
              <a:rPr lang="tr-TR" b="1" dirty="0">
                <a:solidFill>
                  <a:srgbClr val="C00000"/>
                </a:solidFill>
                <a:latin typeface="Trebuchet MS" panose="020B0603020202020204" pitchFamily="34" charset="0"/>
              </a:rPr>
              <a:t> </a:t>
            </a:r>
            <a:r>
              <a:rPr lang="en-US" b="1" dirty="0" err="1">
                <a:solidFill>
                  <a:srgbClr val="C00000"/>
                </a:solidFill>
                <a:latin typeface="Trebuchet MS" panose="020B0603020202020204" pitchFamily="34" charset="0"/>
              </a:rPr>
              <a:t>Electrochemiluminescence</a:t>
            </a:r>
            <a:r>
              <a:rPr lang="en-US" b="1" dirty="0">
                <a:solidFill>
                  <a:srgbClr val="C00000"/>
                </a:solidFill>
                <a:latin typeface="Trebuchet MS" panose="020B0603020202020204" pitchFamily="34" charset="0"/>
              </a:rPr>
              <a:t> (ECL)</a:t>
            </a:r>
            <a:endParaRPr lang="tr-TR" b="1" dirty="0">
              <a:solidFill>
                <a:srgbClr val="C00000"/>
              </a:solidFill>
              <a:latin typeface="Trebuchet MS" panose="020B0603020202020204" pitchFamily="34" charset="0"/>
            </a:endParaRPr>
          </a:p>
          <a:p>
            <a:pPr marL="92075" indent="-92075" algn="just">
              <a:buClr>
                <a:schemeClr val="accent1">
                  <a:lumMod val="50000"/>
                </a:schemeClr>
              </a:buClr>
              <a:buFont typeface="Wingdings" pitchFamily="2" charset="2"/>
              <a:buChar char="§"/>
            </a:pPr>
            <a:r>
              <a:rPr lang="en-US" b="1" dirty="0">
                <a:solidFill>
                  <a:srgbClr val="C00000"/>
                </a:solidFill>
                <a:latin typeface="Trebuchet MS" panose="020B0603020202020204" pitchFamily="34" charset="0"/>
              </a:rPr>
              <a:t>Hand Held Assay (</a:t>
            </a:r>
            <a:r>
              <a:rPr lang="en-US" b="1" dirty="0" err="1">
                <a:solidFill>
                  <a:srgbClr val="C00000"/>
                </a:solidFill>
                <a:latin typeface="Trebuchet MS" panose="020B0603020202020204" pitchFamily="34" charset="0"/>
              </a:rPr>
              <a:t>DoD</a:t>
            </a:r>
            <a:r>
              <a:rPr lang="en-US" b="1" dirty="0">
                <a:solidFill>
                  <a:srgbClr val="C00000"/>
                </a:solidFill>
                <a:latin typeface="Trebuchet MS" panose="020B0603020202020204" pitchFamily="34" charset="0"/>
              </a:rPr>
              <a:t>)</a:t>
            </a:r>
            <a:r>
              <a:rPr lang="tr-TR" b="1" dirty="0">
                <a:solidFill>
                  <a:srgbClr val="C00000"/>
                </a:solidFill>
                <a:latin typeface="Trebuchet MS" panose="020B0603020202020204" pitchFamily="34" charset="0"/>
              </a:rPr>
              <a:t> </a:t>
            </a:r>
            <a:r>
              <a:rPr lang="tr-TR" b="1" dirty="0" err="1">
                <a:solidFill>
                  <a:srgbClr val="C00000"/>
                </a:solidFill>
                <a:latin typeface="Trebuchet MS" panose="020B0603020202020204" pitchFamily="34" charset="0"/>
              </a:rPr>
              <a:t>assay</a:t>
            </a:r>
            <a:endParaRPr lang="en-US" b="1" dirty="0">
              <a:solidFill>
                <a:srgbClr val="C00000"/>
              </a:solidFill>
              <a:latin typeface="Trebuchet MS" panose="020B0603020202020204" pitchFamily="34" charset="0"/>
            </a:endParaRPr>
          </a:p>
          <a:p>
            <a:pPr marL="92075" indent="-92075" algn="just">
              <a:buClr>
                <a:schemeClr val="accent1">
                  <a:lumMod val="50000"/>
                </a:schemeClr>
              </a:buClr>
              <a:buFont typeface="Wingdings" pitchFamily="2" charset="2"/>
              <a:buChar char="§"/>
            </a:pPr>
            <a:r>
              <a:rPr lang="en-US" b="1" dirty="0">
                <a:solidFill>
                  <a:srgbClr val="C00000"/>
                </a:solidFill>
                <a:latin typeface="Trebuchet MS" panose="020B0603020202020204" pitchFamily="34" charset="0"/>
              </a:rPr>
              <a:t>Fluorescence Microscopy</a:t>
            </a:r>
            <a:r>
              <a:rPr lang="tr-TR" b="1" dirty="0">
                <a:solidFill>
                  <a:srgbClr val="C00000"/>
                </a:solidFill>
                <a:latin typeface="Trebuchet MS" panose="020B0603020202020204" pitchFamily="34" charset="0"/>
              </a:rPr>
              <a:t> </a:t>
            </a:r>
          </a:p>
          <a:p>
            <a:pPr marL="92075" indent="-92075" algn="just">
              <a:buClr>
                <a:schemeClr val="accent1">
                  <a:lumMod val="50000"/>
                </a:schemeClr>
              </a:buClr>
              <a:buFont typeface="Wingdings" pitchFamily="2" charset="2"/>
              <a:buChar char="§"/>
            </a:pPr>
            <a:r>
              <a:rPr lang="en-US" b="1" dirty="0">
                <a:solidFill>
                  <a:srgbClr val="C00000"/>
                </a:solidFill>
                <a:latin typeface="Trebuchet MS" panose="020B0603020202020204" pitchFamily="34" charset="0"/>
              </a:rPr>
              <a:t>Digital Photographic Microscope</a:t>
            </a:r>
          </a:p>
          <a:p>
            <a:pPr marL="92075" indent="-92075" algn="just">
              <a:buClr>
                <a:srgbClr val="996633"/>
              </a:buClr>
              <a:buFont typeface="Wingdings" pitchFamily="2" charset="2"/>
              <a:buChar char="§"/>
            </a:pPr>
            <a:r>
              <a:rPr lang="en-US" b="1" dirty="0">
                <a:solidFill>
                  <a:srgbClr val="663300"/>
                </a:solidFill>
                <a:latin typeface="Trebuchet MS" panose="020B0603020202020204" pitchFamily="34" charset="0"/>
              </a:rPr>
              <a:t>Gamma Spectroscopy</a:t>
            </a:r>
          </a:p>
        </p:txBody>
      </p:sp>
      <p:pic>
        <p:nvPicPr>
          <p:cNvPr id="1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98" y="3396812"/>
            <a:ext cx="4388695" cy="331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Metin kutusu 15"/>
          <p:cNvSpPr txBox="1"/>
          <p:nvPr/>
        </p:nvSpPr>
        <p:spPr>
          <a:xfrm>
            <a:off x="1333500" y="4926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Tree>
    <p:extLst>
      <p:ext uri="{BB962C8B-B14F-4D97-AF65-F5344CB8AC3E}">
        <p14:creationId xmlns:p14="http://schemas.microsoft.com/office/powerpoint/2010/main" val="2188803286"/>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6"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 Başlık"/>
          <p:cNvSpPr>
            <a:spLocks noGrp="1"/>
          </p:cNvSpPr>
          <p:nvPr>
            <p:ph type="title"/>
          </p:nvPr>
        </p:nvSpPr>
        <p:spPr>
          <a:xfrm>
            <a:off x="673100" y="911857"/>
            <a:ext cx="10909300" cy="704404"/>
          </a:xfrm>
          <a:noFill/>
        </p:spPr>
        <p:txBody>
          <a:bodyPr/>
          <a:lstStyle/>
          <a:p>
            <a:pPr marL="342900" indent="-342900"/>
            <a:r>
              <a:rPr lang="tr-TR" b="1" dirty="0" smtClean="0">
                <a:solidFill>
                  <a:srgbClr val="993300"/>
                </a:solidFill>
                <a:latin typeface="Trebuchet MS" charset="-94"/>
                <a:ea typeface="Trebuchet MS" charset="-94"/>
                <a:cs typeface="Trebuchet MS" charset="-94"/>
              </a:rPr>
              <a:t>PROJE</a:t>
            </a:r>
            <a:endParaRPr lang="tr-TR" b="1" dirty="0">
              <a:solidFill>
                <a:srgbClr val="993300"/>
              </a:solidFill>
              <a:latin typeface="Trebuchet MS" charset="-94"/>
              <a:ea typeface="Trebuchet MS" charset="-94"/>
              <a:cs typeface="Trebuchet MS" charset="-94"/>
            </a:endParaRPr>
          </a:p>
        </p:txBody>
      </p:sp>
      <p:sp>
        <p:nvSpPr>
          <p:cNvPr id="10" name="Dikdörtgen 9"/>
          <p:cNvSpPr/>
          <p:nvPr/>
        </p:nvSpPr>
        <p:spPr>
          <a:xfrm>
            <a:off x="2875372" y="1670011"/>
            <a:ext cx="9024000" cy="900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tr-TR" sz="2400" dirty="0">
                <a:latin typeface="Trebuchet MS" charset="-94"/>
                <a:ea typeface="Trebuchet MS" charset="-94"/>
                <a:cs typeface="Trebuchet MS" charset="-94"/>
              </a:rPr>
              <a:t>Biyolojik </a:t>
            </a:r>
            <a:r>
              <a:rPr lang="tr-TR" sz="2400" dirty="0" smtClean="0">
                <a:latin typeface="Trebuchet MS" charset="-94"/>
                <a:ea typeface="Trebuchet MS" charset="-94"/>
                <a:cs typeface="Trebuchet MS" charset="-94"/>
              </a:rPr>
              <a:t>Savunma-</a:t>
            </a:r>
          </a:p>
          <a:p>
            <a:pPr algn="ctr"/>
            <a:r>
              <a:rPr lang="tr-TR" sz="2400" dirty="0" smtClean="0">
                <a:latin typeface="Trebuchet MS" charset="-94"/>
                <a:ea typeface="Trebuchet MS" charset="-94"/>
                <a:cs typeface="Trebuchet MS" charset="-94"/>
              </a:rPr>
              <a:t>Moleküler </a:t>
            </a:r>
            <a:r>
              <a:rPr lang="tr-TR" sz="2400" dirty="0">
                <a:latin typeface="Trebuchet MS" charset="-94"/>
                <a:ea typeface="Trebuchet MS" charset="-94"/>
                <a:cs typeface="Trebuchet MS" charset="-94"/>
              </a:rPr>
              <a:t>Erken Tespit Sistemi (METS)’</a:t>
            </a:r>
            <a:r>
              <a:rPr lang="tr-TR" sz="2400" dirty="0" err="1">
                <a:latin typeface="Trebuchet MS" charset="-94"/>
                <a:ea typeface="Trebuchet MS" charset="-94"/>
                <a:cs typeface="Trebuchet MS" charset="-94"/>
              </a:rPr>
              <a:t>nin</a:t>
            </a:r>
            <a:r>
              <a:rPr lang="tr-TR" sz="2400" dirty="0">
                <a:latin typeface="Trebuchet MS" charset="-94"/>
                <a:ea typeface="Trebuchet MS" charset="-94"/>
                <a:cs typeface="Trebuchet MS" charset="-94"/>
              </a:rPr>
              <a:t> </a:t>
            </a:r>
            <a:r>
              <a:rPr lang="tr-TR" sz="2400" dirty="0" smtClean="0">
                <a:latin typeface="Trebuchet MS" charset="-94"/>
                <a:ea typeface="Trebuchet MS" charset="-94"/>
                <a:cs typeface="Trebuchet MS" charset="-94"/>
              </a:rPr>
              <a:t>Geliştirilmesi</a:t>
            </a:r>
            <a:r>
              <a:rPr lang="en-US" sz="2400" dirty="0" smtClean="0">
                <a:latin typeface="Trebuchet MS" charset="-94"/>
                <a:ea typeface="Trebuchet MS" charset="-94"/>
                <a:cs typeface="Trebuchet MS" charset="-94"/>
              </a:rPr>
              <a:t>.</a:t>
            </a:r>
            <a:endParaRPr lang="tr-TR" sz="2400" dirty="0" smtClean="0">
              <a:latin typeface="Trebuchet MS" charset="-94"/>
              <a:ea typeface="Trebuchet MS" charset="-94"/>
              <a:cs typeface="Trebuchet MS" charset="-94"/>
            </a:endParaRPr>
          </a:p>
        </p:txBody>
      </p:sp>
      <p:sp>
        <p:nvSpPr>
          <p:cNvPr id="11" name="Dikdörtgen 10"/>
          <p:cNvSpPr/>
          <p:nvPr/>
        </p:nvSpPr>
        <p:spPr>
          <a:xfrm>
            <a:off x="200727" y="1674466"/>
            <a:ext cx="2496000" cy="900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buFont typeface="Times New Roman" panose="02020603050405020304" pitchFamily="18" charset="0"/>
              <a:buNone/>
            </a:pPr>
            <a:r>
              <a:rPr lang="tr-TR" sz="2800" dirty="0" smtClean="0">
                <a:latin typeface="Trebuchet MS" charset="-94"/>
                <a:ea typeface="Trebuchet MS" charset="-94"/>
                <a:cs typeface="Trebuchet MS" charset="-94"/>
              </a:rPr>
              <a:t>Amaç</a:t>
            </a:r>
            <a:endParaRPr lang="tr-TR" sz="2800" dirty="0">
              <a:solidFill>
                <a:schemeClr val="bg1"/>
              </a:solidFill>
              <a:latin typeface="Trebuchet MS" charset="-94"/>
              <a:ea typeface="Trebuchet MS" charset="-94"/>
              <a:cs typeface="Trebuchet MS" charset="-94"/>
            </a:endParaRPr>
          </a:p>
        </p:txBody>
      </p:sp>
      <p:cxnSp>
        <p:nvCxnSpPr>
          <p:cNvPr id="14" name="Düz Ok Bağlayıcısı 13"/>
          <p:cNvCxnSpPr/>
          <p:nvPr/>
        </p:nvCxnSpPr>
        <p:spPr>
          <a:xfrm>
            <a:off x="7055723" y="4788676"/>
            <a:ext cx="0" cy="396000"/>
          </a:xfrm>
          <a:prstGeom prst="straightConnector1">
            <a:avLst/>
          </a:prstGeom>
          <a:ln w="47625">
            <a:solidFill>
              <a:schemeClr val="accent5">
                <a:lumMod val="50000"/>
              </a:schemeClr>
            </a:solidFill>
            <a:tailEnd type="arrow"/>
          </a:ln>
        </p:spPr>
        <p:style>
          <a:lnRef idx="3">
            <a:schemeClr val="accent4"/>
          </a:lnRef>
          <a:fillRef idx="0">
            <a:schemeClr val="accent4"/>
          </a:fillRef>
          <a:effectRef idx="2">
            <a:schemeClr val="accent4"/>
          </a:effectRef>
          <a:fontRef idx="minor">
            <a:schemeClr val="tx1"/>
          </a:fontRef>
        </p:style>
      </p:cxnSp>
      <p:sp>
        <p:nvSpPr>
          <p:cNvPr id="12" name="Dikdörtgen 11"/>
          <p:cNvSpPr/>
          <p:nvPr/>
        </p:nvSpPr>
        <p:spPr>
          <a:xfrm>
            <a:off x="2875007" y="2693094"/>
            <a:ext cx="9024000" cy="3564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just">
              <a:buSzPct val="122000"/>
              <a:buFont typeface="Wingdings" pitchFamily="2" charset="2"/>
              <a:buChar char="§"/>
            </a:pPr>
            <a:r>
              <a:rPr lang="tr-TR" sz="2500" dirty="0">
                <a:latin typeface="Trebuchet MS" charset="-94"/>
                <a:ea typeface="Trebuchet MS" charset="-94"/>
                <a:cs typeface="Trebuchet MS" charset="-94"/>
              </a:rPr>
              <a:t>B</a:t>
            </a:r>
            <a:r>
              <a:rPr lang="tr-TR" sz="2500" dirty="0" smtClean="0">
                <a:latin typeface="Trebuchet MS" charset="-94"/>
                <a:ea typeface="Trebuchet MS" charset="-94"/>
                <a:cs typeface="Trebuchet MS" charset="-94"/>
              </a:rPr>
              <a:t>iyolojik </a:t>
            </a:r>
            <a:r>
              <a:rPr lang="tr-TR" sz="2500" dirty="0">
                <a:latin typeface="Trebuchet MS" charset="-94"/>
                <a:ea typeface="Trebuchet MS" charset="-94"/>
                <a:cs typeface="Trebuchet MS" charset="-94"/>
              </a:rPr>
              <a:t>ajanların </a:t>
            </a:r>
            <a:r>
              <a:rPr lang="tr-TR" sz="2500" dirty="0" smtClean="0">
                <a:latin typeface="Trebuchet MS" charset="-94"/>
                <a:ea typeface="Trebuchet MS" charset="-94"/>
                <a:cs typeface="Trebuchet MS" charset="-94"/>
              </a:rPr>
              <a:t>(toplam </a:t>
            </a:r>
            <a:r>
              <a:rPr lang="tr-TR" sz="2500" dirty="0">
                <a:latin typeface="Trebuchet MS" charset="-94"/>
                <a:ea typeface="Trebuchet MS" charset="-94"/>
                <a:cs typeface="Trebuchet MS" charset="-94"/>
              </a:rPr>
              <a:t>38 farklı patojen) sahada hızlı tespiti </a:t>
            </a:r>
            <a:r>
              <a:rPr lang="tr-TR" sz="2500" dirty="0" smtClean="0">
                <a:latin typeface="Trebuchet MS" charset="-94"/>
                <a:ea typeface="Trebuchet MS" charset="-94"/>
                <a:cs typeface="Trebuchet MS" charset="-94"/>
              </a:rPr>
              <a:t>için </a:t>
            </a:r>
            <a:r>
              <a:rPr lang="tr-TR" sz="2500" dirty="0">
                <a:latin typeface="Trebuchet MS" charset="-94"/>
                <a:ea typeface="Trebuchet MS" charset="-94"/>
                <a:cs typeface="Trebuchet MS" charset="-94"/>
              </a:rPr>
              <a:t>numune tipi ve uygulamaya göre </a:t>
            </a:r>
            <a:r>
              <a:rPr lang="tr-TR" sz="2500" dirty="0" err="1">
                <a:latin typeface="Trebuchet MS" charset="-94"/>
                <a:ea typeface="Trebuchet MS" charset="-94"/>
                <a:cs typeface="Trebuchet MS" charset="-94"/>
              </a:rPr>
              <a:t>qPCR</a:t>
            </a:r>
            <a:r>
              <a:rPr lang="tr-TR" sz="2500" dirty="0">
                <a:latin typeface="Trebuchet MS" charset="-94"/>
                <a:ea typeface="Trebuchet MS" charset="-94"/>
                <a:cs typeface="Trebuchet MS" charset="-94"/>
              </a:rPr>
              <a:t> tabanlı (</a:t>
            </a:r>
            <a:r>
              <a:rPr lang="tr-TR" sz="2500" dirty="0" err="1">
                <a:latin typeface="Trebuchet MS" charset="-94"/>
                <a:ea typeface="Trebuchet MS" charset="-94"/>
                <a:cs typeface="Trebuchet MS" charset="-94"/>
              </a:rPr>
              <a:t>qMETS</a:t>
            </a:r>
            <a:r>
              <a:rPr lang="tr-TR" sz="2500" dirty="0">
                <a:latin typeface="Trebuchet MS" charset="-94"/>
                <a:ea typeface="Trebuchet MS" charset="-94"/>
                <a:cs typeface="Trebuchet MS" charset="-94"/>
              </a:rPr>
              <a:t>) veya IA tabanlı (</a:t>
            </a:r>
            <a:r>
              <a:rPr lang="tr-TR" sz="2500" dirty="0" err="1">
                <a:latin typeface="Trebuchet MS" charset="-94"/>
                <a:ea typeface="Trebuchet MS" charset="-94"/>
                <a:cs typeface="Trebuchet MS" charset="-94"/>
              </a:rPr>
              <a:t>iMETS</a:t>
            </a:r>
            <a:r>
              <a:rPr lang="tr-TR" sz="2500" dirty="0">
                <a:latin typeface="Trebuchet MS" charset="-94"/>
                <a:ea typeface="Trebuchet MS" charset="-94"/>
                <a:cs typeface="Trebuchet MS" charset="-94"/>
              </a:rPr>
              <a:t>) </a:t>
            </a:r>
            <a:r>
              <a:rPr lang="tr-TR" sz="2500" dirty="0" smtClean="0">
                <a:latin typeface="Trebuchet MS" charset="-94"/>
                <a:ea typeface="Trebuchet MS" charset="-94"/>
                <a:cs typeface="Trebuchet MS" charset="-94"/>
              </a:rPr>
              <a:t>sistemin geliştirilmesi</a:t>
            </a:r>
          </a:p>
          <a:p>
            <a:pPr marL="457200" indent="-457200" algn="just">
              <a:buSzPct val="102000"/>
              <a:buFont typeface="+mj-lt"/>
              <a:buAutoNum type="arabicParenR"/>
            </a:pPr>
            <a:r>
              <a:rPr lang="tr-TR" sz="2500" dirty="0">
                <a:latin typeface="Trebuchet MS" charset="-94"/>
                <a:ea typeface="Trebuchet MS" charset="-94"/>
                <a:cs typeface="Trebuchet MS" charset="-94"/>
              </a:rPr>
              <a:t>H</a:t>
            </a:r>
            <a:r>
              <a:rPr lang="tr-TR" sz="2500" dirty="0" smtClean="0">
                <a:latin typeface="Trebuchet MS" charset="-94"/>
                <a:ea typeface="Trebuchet MS" charset="-94"/>
                <a:cs typeface="Trebuchet MS" charset="-94"/>
              </a:rPr>
              <a:t>erhangi </a:t>
            </a:r>
            <a:r>
              <a:rPr lang="tr-TR" sz="2500" dirty="0">
                <a:latin typeface="Trebuchet MS" charset="-94"/>
                <a:ea typeface="Trebuchet MS" charset="-94"/>
                <a:cs typeface="Trebuchet MS" charset="-94"/>
              </a:rPr>
              <a:t>bir binek araçla </a:t>
            </a:r>
            <a:r>
              <a:rPr lang="tr-TR" sz="2500" dirty="0" smtClean="0">
                <a:latin typeface="Trebuchet MS" charset="-94"/>
                <a:ea typeface="Trebuchet MS" charset="-94"/>
                <a:cs typeface="Trebuchet MS" charset="-94"/>
              </a:rPr>
              <a:t>taşınabilen </a:t>
            </a:r>
            <a:r>
              <a:rPr lang="tr-TR" sz="2500" dirty="0">
                <a:latin typeface="Trebuchet MS" charset="-94"/>
                <a:ea typeface="Trebuchet MS" charset="-94"/>
                <a:cs typeface="Trebuchet MS" charset="-94"/>
              </a:rPr>
              <a:t>ve araç aküsüne bağlanarak şarj edilebilir </a:t>
            </a:r>
            <a:r>
              <a:rPr lang="tr-TR" sz="2500" dirty="0" smtClean="0">
                <a:latin typeface="Trebuchet MS" charset="-94"/>
                <a:ea typeface="Trebuchet MS" charset="-94"/>
                <a:cs typeface="Trebuchet MS" charset="-94"/>
              </a:rPr>
              <a:t>bir sistem</a:t>
            </a:r>
          </a:p>
          <a:p>
            <a:pPr marL="457200" indent="-457200" algn="just">
              <a:buSzPct val="102000"/>
              <a:buFont typeface="+mj-lt"/>
              <a:buAutoNum type="arabicParenR"/>
            </a:pPr>
            <a:r>
              <a:rPr lang="tr-TR" sz="2500" dirty="0" smtClean="0">
                <a:latin typeface="Trebuchet MS" charset="-94"/>
                <a:ea typeface="Trebuchet MS" charset="-94"/>
                <a:cs typeface="Trebuchet MS" charset="-94"/>
              </a:rPr>
              <a:t>Patojen </a:t>
            </a:r>
            <a:r>
              <a:rPr lang="tr-TR" sz="2500" dirty="0">
                <a:latin typeface="Trebuchet MS" charset="-94"/>
                <a:ea typeface="Trebuchet MS" charset="-94"/>
                <a:cs typeface="Trebuchet MS" charset="-94"/>
              </a:rPr>
              <a:t>taramasını </a:t>
            </a:r>
            <a:r>
              <a:rPr lang="tr-TR" sz="2500" dirty="0" smtClean="0">
                <a:latin typeface="Trebuchet MS" charset="-94"/>
                <a:ea typeface="Trebuchet MS" charset="-94"/>
                <a:cs typeface="Trebuchet MS" charset="-94"/>
              </a:rPr>
              <a:t>&lt;60 dk. kısa </a:t>
            </a:r>
            <a:r>
              <a:rPr lang="tr-TR" sz="2500" dirty="0">
                <a:latin typeface="Trebuchet MS" charset="-94"/>
                <a:ea typeface="Trebuchet MS" charset="-94"/>
                <a:cs typeface="Trebuchet MS" charset="-94"/>
              </a:rPr>
              <a:t>bir sürede </a:t>
            </a:r>
            <a:r>
              <a:rPr lang="tr-TR" sz="2500" dirty="0" smtClean="0">
                <a:latin typeface="Trebuchet MS" charset="-94"/>
                <a:ea typeface="Trebuchet MS" charset="-94"/>
                <a:cs typeface="Trebuchet MS" charset="-94"/>
              </a:rPr>
              <a:t>tamamlayabilmesi  </a:t>
            </a:r>
          </a:p>
          <a:p>
            <a:pPr marL="457200" indent="-457200" algn="just">
              <a:buSzPct val="102000"/>
              <a:buFont typeface="+mj-lt"/>
              <a:buAutoNum type="arabicParenR"/>
            </a:pPr>
            <a:r>
              <a:rPr lang="tr-TR" sz="2500" dirty="0" smtClean="0">
                <a:latin typeface="Trebuchet MS" charset="-94"/>
                <a:ea typeface="Trebuchet MS" charset="-94"/>
                <a:cs typeface="Trebuchet MS" charset="-94"/>
              </a:rPr>
              <a:t>METS </a:t>
            </a:r>
            <a:r>
              <a:rPr lang="tr-TR" sz="2500" dirty="0">
                <a:latin typeface="Trebuchet MS" charset="-94"/>
                <a:ea typeface="Trebuchet MS" charset="-94"/>
                <a:cs typeface="Trebuchet MS" charset="-94"/>
              </a:rPr>
              <a:t>kapsamındaki </a:t>
            </a:r>
            <a:r>
              <a:rPr lang="tr-TR" sz="2500" dirty="0" smtClean="0">
                <a:latin typeface="Trebuchet MS" charset="-94"/>
                <a:ea typeface="Trebuchet MS" charset="-94"/>
                <a:cs typeface="Trebuchet MS" charset="-94"/>
              </a:rPr>
              <a:t> tüm sarf </a:t>
            </a:r>
            <a:r>
              <a:rPr lang="tr-TR" sz="2500" dirty="0">
                <a:latin typeface="Trebuchet MS" charset="-94"/>
                <a:ea typeface="Trebuchet MS" charset="-94"/>
                <a:cs typeface="Trebuchet MS" charset="-94"/>
              </a:rPr>
              <a:t>ve cihazlar yerli üretim </a:t>
            </a:r>
            <a:r>
              <a:rPr lang="tr-TR" sz="2500" dirty="0" smtClean="0">
                <a:latin typeface="Trebuchet MS" charset="-94"/>
                <a:ea typeface="Trebuchet MS" charset="-94"/>
                <a:cs typeface="Trebuchet MS" charset="-94"/>
              </a:rPr>
              <a:t>olması </a:t>
            </a:r>
            <a:endParaRPr lang="tr-TR" sz="2500" dirty="0">
              <a:latin typeface="Trebuchet MS" charset="-94"/>
              <a:ea typeface="Trebuchet MS" charset="-94"/>
              <a:cs typeface="Trebuchet MS" charset="-94"/>
            </a:endParaRPr>
          </a:p>
        </p:txBody>
      </p:sp>
      <p:sp>
        <p:nvSpPr>
          <p:cNvPr id="15" name="Dikdörtgen 14"/>
          <p:cNvSpPr/>
          <p:nvPr/>
        </p:nvSpPr>
        <p:spPr>
          <a:xfrm>
            <a:off x="200727" y="2673014"/>
            <a:ext cx="2496000" cy="3564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7312" lvl="1" algn="ctr" defTabSz="892175"/>
            <a:r>
              <a:rPr lang="tr-TR" sz="2800" dirty="0" smtClean="0">
                <a:latin typeface="Trebuchet MS" charset="-94"/>
                <a:ea typeface="Trebuchet MS" charset="-94"/>
                <a:cs typeface="Trebuchet MS" charset="-94"/>
              </a:rPr>
              <a:t>Hedefler</a:t>
            </a:r>
            <a:endParaRPr lang="tr-TR" sz="2800" dirty="0">
              <a:latin typeface="Trebuchet MS" charset="-94"/>
              <a:ea typeface="Trebuchet MS" charset="-94"/>
              <a:cs typeface="Trebuchet MS" charset="-94"/>
            </a:endParaRPr>
          </a:p>
        </p:txBody>
      </p:sp>
      <p:sp>
        <p:nvSpPr>
          <p:cNvPr id="13" name="Metin kutusu 12"/>
          <p:cNvSpPr txBox="1"/>
          <p:nvPr/>
        </p:nvSpPr>
        <p:spPr>
          <a:xfrm>
            <a:off x="1342553" y="501316"/>
            <a:ext cx="3944556" cy="324000"/>
          </a:xfrm>
          <a:prstGeom prst="rect">
            <a:avLst/>
          </a:prstGeom>
          <a:solidFill>
            <a:schemeClr val="bg1"/>
          </a:solidFill>
        </p:spPr>
        <p:txBody>
          <a:bodyPr wrap="square" rtlCol="0">
            <a:spAutoFit/>
          </a:bodyPr>
          <a:lstStyle/>
          <a:p>
            <a:r>
              <a:rPr lang="tr-TR" b="1" dirty="0" smtClean="0">
                <a:latin typeface="Trebuchet MS" charset="-94"/>
                <a:ea typeface="Trebuchet MS" charset="-94"/>
                <a:cs typeface="Trebuchet MS" charset="-94"/>
              </a:rPr>
              <a:t>Halk Sağlığı Genel Müdürlüğü</a:t>
            </a:r>
            <a:endParaRPr lang="tr-TR" b="1" dirty="0">
              <a:latin typeface="Trebuchet MS" charset="-94"/>
              <a:ea typeface="Trebuchet MS" charset="-94"/>
              <a:cs typeface="Trebuchet MS" charset="-94"/>
            </a:endParaRPr>
          </a:p>
        </p:txBody>
      </p:sp>
      <p:sp>
        <p:nvSpPr>
          <p:cNvPr id="3" name="Alt Bilgi Yer Tutucusu 2"/>
          <p:cNvSpPr>
            <a:spLocks noGrp="1"/>
          </p:cNvSpPr>
          <p:nvPr>
            <p:ph type="ftr" sz="quarter" idx="11"/>
          </p:nvPr>
        </p:nvSpPr>
        <p:spPr/>
        <p:txBody>
          <a:body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Tree>
    <p:extLst>
      <p:ext uri="{BB962C8B-B14F-4D97-AF65-F5344CB8AC3E}">
        <p14:creationId xmlns:p14="http://schemas.microsoft.com/office/powerpoint/2010/main" val="1256955562"/>
      </p:ext>
    </p:extLst>
  </p:cSld>
  <p:clrMapOvr>
    <a:masterClrMapping/>
  </p:clrMapOvr>
  <p:transition spd="slow">
    <p:push dir="u"/>
    <p:sndAc>
      <p:stSnd>
        <p:snd r:embed="rId3" name="click.wav"/>
      </p:stSnd>
    </p:sndAc>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9410" name="Rectangle 2"/>
          <p:cNvSpPr>
            <a:spLocks noGrp="1" noChangeArrowheads="1"/>
          </p:cNvSpPr>
          <p:nvPr>
            <p:ph type="title"/>
          </p:nvPr>
        </p:nvSpPr>
        <p:spPr>
          <a:xfrm>
            <a:off x="1322175" y="840480"/>
            <a:ext cx="10367433" cy="638822"/>
          </a:xfrm>
        </p:spPr>
        <p:txBody>
          <a:bodyPr>
            <a:noAutofit/>
          </a:bodyPr>
          <a:lstStyle/>
          <a:p>
            <a:r>
              <a:rPr lang="tr-TR" sz="4000" b="1" dirty="0" smtClean="0">
                <a:solidFill>
                  <a:srgbClr val="336666"/>
                </a:solidFill>
                <a:latin typeface="Trebuchet MS" panose="020B0603020202020204" pitchFamily="34" charset="0"/>
              </a:rPr>
              <a:t>Özet ve Yorumlar</a:t>
            </a:r>
            <a:endParaRPr lang="en-US" sz="4000" b="1" dirty="0">
              <a:solidFill>
                <a:srgbClr val="336666"/>
              </a:solidFill>
              <a:latin typeface="Trebuchet MS" panose="020B0603020202020204" pitchFamily="34" charset="0"/>
            </a:endParaRPr>
          </a:p>
        </p:txBody>
      </p:sp>
      <p:cxnSp>
        <p:nvCxnSpPr>
          <p:cNvPr id="1169423" name="AutoShape 15"/>
          <p:cNvCxnSpPr>
            <a:cxnSpLocks noChangeShapeType="1"/>
          </p:cNvCxnSpPr>
          <p:nvPr/>
        </p:nvCxnSpPr>
        <p:spPr bwMode="gray">
          <a:xfrm>
            <a:off x="1601825" y="2216670"/>
            <a:ext cx="180000" cy="1440000"/>
          </a:xfrm>
          <a:prstGeom prst="straightConnector1">
            <a:avLst/>
          </a:prstGeom>
          <a:noFill/>
          <a:ln w="3175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69424" name="AutoShape 16"/>
          <p:cNvCxnSpPr>
            <a:cxnSpLocks noChangeShapeType="1"/>
          </p:cNvCxnSpPr>
          <p:nvPr/>
        </p:nvCxnSpPr>
        <p:spPr bwMode="gray">
          <a:xfrm>
            <a:off x="1860981" y="4032020"/>
            <a:ext cx="216000" cy="1764000"/>
          </a:xfrm>
          <a:prstGeom prst="straightConnector1">
            <a:avLst/>
          </a:prstGeom>
          <a:noFill/>
          <a:ln w="31750">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 name="Grup 2"/>
          <p:cNvGrpSpPr/>
          <p:nvPr/>
        </p:nvGrpSpPr>
        <p:grpSpPr>
          <a:xfrm>
            <a:off x="253991" y="1479302"/>
            <a:ext cx="11675969" cy="4971025"/>
            <a:chOff x="325966" y="1267873"/>
            <a:chExt cx="8656726" cy="4971025"/>
          </a:xfrm>
        </p:grpSpPr>
        <p:sp>
          <p:nvSpPr>
            <p:cNvPr id="1169431" name="Text Box 23"/>
            <p:cNvSpPr txBox="1">
              <a:spLocks noChangeArrowheads="1"/>
            </p:cNvSpPr>
            <p:nvPr/>
          </p:nvSpPr>
          <p:spPr bwMode="auto">
            <a:xfrm>
              <a:off x="2572316" y="4453794"/>
              <a:ext cx="6299577"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tr-TR"/>
              </a:defPPr>
              <a:lvl1pPr algn="just" eaLnBrk="0" fontAlgn="base" hangingPunct="0">
                <a:spcBef>
                  <a:spcPct val="0"/>
                </a:spcBef>
                <a:spcAft>
                  <a:spcPct val="0"/>
                </a:spcAft>
                <a:defRPr sz="2400">
                  <a:latin typeface="Calibri" pitchFamily="34" charset="0"/>
                </a:defRPr>
              </a:lvl1pPr>
            </a:lstStyle>
            <a:p>
              <a:pPr marL="177800" indent="-177800">
                <a:spcBef>
                  <a:spcPts val="0"/>
                </a:spcBef>
                <a:buClr>
                  <a:srgbClr val="336666"/>
                </a:buClr>
                <a:buSzPct val="110000"/>
                <a:buFont typeface="Wingdings" pitchFamily="2" charset="2"/>
                <a:buChar char="§"/>
              </a:pPr>
              <a:r>
                <a:rPr lang="tr-TR" sz="2200" dirty="0" smtClean="0">
                  <a:latin typeface="Trebuchet MS" panose="020B0603020202020204" pitchFamily="34" charset="0"/>
                </a:rPr>
                <a:t>Bütüncül yaklaşım ve yeni strateji  geliştirilmeli</a:t>
              </a:r>
            </a:p>
            <a:p>
              <a:pPr marL="177800" indent="-177800">
                <a:spcBef>
                  <a:spcPts val="0"/>
                </a:spcBef>
                <a:buClr>
                  <a:srgbClr val="336666"/>
                </a:buClr>
                <a:buSzPct val="110000"/>
                <a:buFont typeface="Wingdings" pitchFamily="2" charset="2"/>
                <a:buChar char="§"/>
              </a:pPr>
              <a:r>
                <a:rPr lang="tr-TR" sz="2200" dirty="0" smtClean="0">
                  <a:latin typeface="Trebuchet MS" panose="020B0603020202020204" pitchFamily="34" charset="0"/>
                </a:rPr>
                <a:t>Olay yeri ve olay yeri dışında analiz için alt yapı ve prosedürler hazırlanmalı(on-site/</a:t>
              </a:r>
              <a:r>
                <a:rPr lang="tr-TR" sz="2200" dirty="0" err="1" smtClean="0">
                  <a:latin typeface="Trebuchet MS" panose="020B0603020202020204" pitchFamily="34" charset="0"/>
                </a:rPr>
                <a:t>off</a:t>
              </a:r>
              <a:r>
                <a:rPr lang="tr-TR" sz="2200" dirty="0" smtClean="0">
                  <a:latin typeface="Trebuchet MS" panose="020B0603020202020204" pitchFamily="34" charset="0"/>
                </a:rPr>
                <a:t>-site)</a:t>
              </a:r>
            </a:p>
            <a:p>
              <a:pPr marL="177800" indent="-177800">
                <a:spcBef>
                  <a:spcPts val="0"/>
                </a:spcBef>
                <a:buClr>
                  <a:srgbClr val="336666"/>
                </a:buClr>
                <a:buSzPct val="110000"/>
                <a:buFont typeface="Wingdings" pitchFamily="2" charset="2"/>
                <a:buChar char="§"/>
              </a:pPr>
              <a:r>
                <a:rPr lang="tr-TR" sz="2200" dirty="0" smtClean="0">
                  <a:latin typeface="Trebuchet MS" panose="020B0603020202020204" pitchFamily="34" charset="0"/>
                </a:rPr>
                <a:t>Laboratuvar eğitimleri ve KBRN yüksek lisans eğitim programları</a:t>
              </a:r>
            </a:p>
            <a:p>
              <a:pPr marL="177800" indent="-177800">
                <a:spcBef>
                  <a:spcPts val="0"/>
                </a:spcBef>
                <a:buClr>
                  <a:srgbClr val="336666"/>
                </a:buClr>
                <a:buSzPct val="110000"/>
                <a:buFont typeface="Wingdings" pitchFamily="2" charset="2"/>
                <a:buChar char="§"/>
              </a:pPr>
              <a:r>
                <a:rPr lang="tr-TR" sz="2200" dirty="0" smtClean="0">
                  <a:latin typeface="Trebuchet MS" panose="020B0603020202020204" pitchFamily="34" charset="0"/>
                </a:rPr>
                <a:t>kurumsal olanakların açılması/paylaşılması</a:t>
              </a:r>
            </a:p>
          </p:txBody>
        </p:sp>
        <p:grpSp>
          <p:nvGrpSpPr>
            <p:cNvPr id="4" name="Grup 3"/>
            <p:cNvGrpSpPr/>
            <p:nvPr/>
          </p:nvGrpSpPr>
          <p:grpSpPr>
            <a:xfrm>
              <a:off x="325966" y="1267873"/>
              <a:ext cx="8656726" cy="4684674"/>
              <a:chOff x="322996" y="1183611"/>
              <a:chExt cx="9026172" cy="4584891"/>
            </a:xfrm>
          </p:grpSpPr>
          <p:grpSp>
            <p:nvGrpSpPr>
              <p:cNvPr id="1169411" name="Group 3"/>
              <p:cNvGrpSpPr>
                <a:grpSpLocks/>
              </p:cNvGrpSpPr>
              <p:nvPr/>
            </p:nvGrpSpPr>
            <p:grpSpPr bwMode="auto">
              <a:xfrm>
                <a:off x="322996" y="1217984"/>
                <a:ext cx="2160186" cy="694447"/>
                <a:chOff x="766" y="2259"/>
                <a:chExt cx="1489" cy="532"/>
              </a:xfrm>
            </p:grpSpPr>
            <p:sp>
              <p:nvSpPr>
                <p:cNvPr id="1169412" name="Freeform 4"/>
                <p:cNvSpPr>
                  <a:spLocks/>
                </p:cNvSpPr>
                <p:nvPr/>
              </p:nvSpPr>
              <p:spPr bwMode="gray">
                <a:xfrm>
                  <a:off x="851" y="2601"/>
                  <a:ext cx="1270" cy="190"/>
                </a:xfrm>
                <a:custGeom>
                  <a:avLst/>
                  <a:gdLst>
                    <a:gd name="T0" fmla="*/ 1120 w 1120"/>
                    <a:gd name="T1" fmla="*/ 252 h 252"/>
                    <a:gd name="T2" fmla="*/ 1116 w 1120"/>
                    <a:gd name="T3" fmla="*/ 250 h 252"/>
                    <a:gd name="T4" fmla="*/ 1100 w 1120"/>
                    <a:gd name="T5" fmla="*/ 246 h 252"/>
                    <a:gd name="T6" fmla="*/ 1074 w 1120"/>
                    <a:gd name="T7" fmla="*/ 240 h 252"/>
                    <a:gd name="T8" fmla="*/ 1038 w 1120"/>
                    <a:gd name="T9" fmla="*/ 232 h 252"/>
                    <a:gd name="T10" fmla="*/ 992 w 1120"/>
                    <a:gd name="T11" fmla="*/ 222 h 252"/>
                    <a:gd name="T12" fmla="*/ 938 w 1120"/>
                    <a:gd name="T13" fmla="*/ 212 h 252"/>
                    <a:gd name="T14" fmla="*/ 876 w 1120"/>
                    <a:gd name="T15" fmla="*/ 204 h 252"/>
                    <a:gd name="T16" fmla="*/ 806 w 1120"/>
                    <a:gd name="T17" fmla="*/ 196 h 252"/>
                    <a:gd name="T18" fmla="*/ 730 w 1120"/>
                    <a:gd name="T19" fmla="*/ 190 h 252"/>
                    <a:gd name="T20" fmla="*/ 646 w 1120"/>
                    <a:gd name="T21" fmla="*/ 184 h 252"/>
                    <a:gd name="T22" fmla="*/ 556 w 1120"/>
                    <a:gd name="T23" fmla="*/ 184 h 252"/>
                    <a:gd name="T24" fmla="*/ 466 w 1120"/>
                    <a:gd name="T25" fmla="*/ 184 h 252"/>
                    <a:gd name="T26" fmla="*/ 384 w 1120"/>
                    <a:gd name="T27" fmla="*/ 190 h 252"/>
                    <a:gd name="T28" fmla="*/ 308 w 1120"/>
                    <a:gd name="T29" fmla="*/ 196 h 252"/>
                    <a:gd name="T30" fmla="*/ 238 w 1120"/>
                    <a:gd name="T31" fmla="*/ 204 h 252"/>
                    <a:gd name="T32" fmla="*/ 178 w 1120"/>
                    <a:gd name="T33" fmla="*/ 212 h 252"/>
                    <a:gd name="T34" fmla="*/ 126 w 1120"/>
                    <a:gd name="T35" fmla="*/ 222 h 252"/>
                    <a:gd name="T36" fmla="*/ 82 w 1120"/>
                    <a:gd name="T37" fmla="*/ 232 h 252"/>
                    <a:gd name="T38" fmla="*/ 46 w 1120"/>
                    <a:gd name="T39" fmla="*/ 240 h 252"/>
                    <a:gd name="T40" fmla="*/ 20 w 1120"/>
                    <a:gd name="T41" fmla="*/ 246 h 252"/>
                    <a:gd name="T42" fmla="*/ 6 w 1120"/>
                    <a:gd name="T43" fmla="*/ 250 h 252"/>
                    <a:gd name="T44" fmla="*/ 0 w 1120"/>
                    <a:gd name="T45" fmla="*/ 252 h 252"/>
                    <a:gd name="T46" fmla="*/ 0 w 1120"/>
                    <a:gd name="T47" fmla="*/ 62 h 252"/>
                    <a:gd name="T48" fmla="*/ 560 w 1120"/>
                    <a:gd name="T49" fmla="*/ 0 h 252"/>
                    <a:gd name="T50" fmla="*/ 1120 w 1120"/>
                    <a:gd name="T51" fmla="*/ 62 h 252"/>
                    <a:gd name="T52" fmla="*/ 1120 w 1120"/>
                    <a:gd name="T53" fmla="*/ 252 h 252"/>
                    <a:gd name="T54" fmla="*/ 1120 w 1120"/>
                    <a:gd name="T55"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a:noFill/>
                </a:ln>
                <a:extLst>
                  <a:ext uri="{91240B29-F687-4F45-9708-019B960494DF}">
                    <a14:hiddenLine xmlns:a14="http://schemas.microsoft.com/office/drawing/2010/main" w="0">
                      <a:solidFill>
                        <a:srgbClr val="DF5908"/>
                      </a:solidFill>
                      <a:prstDash val="solid"/>
                      <a:round/>
                      <a:headEnd/>
                      <a:tailEnd/>
                    </a14:hiddenLine>
                  </a:ext>
                </a:extLst>
              </p:spPr>
              <p:txBody>
                <a:bodyPr/>
                <a:lstStyle/>
                <a:p>
                  <a:pPr algn="ctr" fontAlgn="base">
                    <a:spcBef>
                      <a:spcPct val="0"/>
                    </a:spcBef>
                    <a:spcAft>
                      <a:spcPct val="0"/>
                    </a:spcAft>
                  </a:pPr>
                  <a:endParaRPr lang="tr-TR" sz="2400" smtClean="0">
                    <a:solidFill>
                      <a:schemeClr val="bg1"/>
                    </a:solidFill>
                    <a:latin typeface="Trebuchet MS" panose="020B0603020202020204" pitchFamily="34" charset="0"/>
                  </a:endParaRPr>
                </a:p>
              </p:txBody>
            </p:sp>
            <p:sp>
              <p:nvSpPr>
                <p:cNvPr id="1169413" name="Rectangle 5"/>
                <p:cNvSpPr>
                  <a:spLocks noChangeArrowheads="1"/>
                </p:cNvSpPr>
                <p:nvPr/>
              </p:nvSpPr>
              <p:spPr bwMode="gray">
                <a:xfrm>
                  <a:off x="766" y="2259"/>
                  <a:ext cx="1489" cy="441"/>
                </a:xfrm>
                <a:prstGeom prst="rect">
                  <a:avLst/>
                </a:prstGeom>
                <a:solidFill>
                  <a:schemeClr val="accent1">
                    <a:lumMod val="75000"/>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fontAlgn="base" hangingPunct="0">
                    <a:spcBef>
                      <a:spcPct val="0"/>
                    </a:spcBef>
                    <a:spcAft>
                      <a:spcPct val="0"/>
                    </a:spcAft>
                  </a:pPr>
                  <a:r>
                    <a:rPr lang="tr-TR" sz="2800" b="1" dirty="0" smtClean="0">
                      <a:solidFill>
                        <a:schemeClr val="bg1"/>
                      </a:solidFill>
                      <a:latin typeface="Trebuchet MS" panose="020B0603020202020204" pitchFamily="34" charset="0"/>
                    </a:rPr>
                    <a:t>Mevcut Durum</a:t>
                  </a:r>
                  <a:endParaRPr lang="en-US" sz="2800" b="1" dirty="0" smtClean="0">
                    <a:solidFill>
                      <a:schemeClr val="bg1"/>
                    </a:solidFill>
                    <a:latin typeface="Trebuchet MS" panose="020B0603020202020204" pitchFamily="34" charset="0"/>
                  </a:endParaRPr>
                </a:p>
              </p:txBody>
            </p:sp>
          </p:grpSp>
          <p:grpSp>
            <p:nvGrpSpPr>
              <p:cNvPr id="1169414" name="Group 6"/>
              <p:cNvGrpSpPr>
                <a:grpSpLocks/>
              </p:cNvGrpSpPr>
              <p:nvPr/>
            </p:nvGrpSpPr>
            <p:grpSpPr bwMode="auto">
              <a:xfrm>
                <a:off x="366520" y="3148637"/>
                <a:ext cx="2160186" cy="750573"/>
                <a:chOff x="796" y="2677"/>
                <a:chExt cx="1489" cy="575"/>
              </a:xfrm>
            </p:grpSpPr>
            <p:sp>
              <p:nvSpPr>
                <p:cNvPr id="1169415" name="Freeform 7"/>
                <p:cNvSpPr>
                  <a:spLocks/>
                </p:cNvSpPr>
                <p:nvPr/>
              </p:nvSpPr>
              <p:spPr bwMode="gray">
                <a:xfrm>
                  <a:off x="881" y="3062"/>
                  <a:ext cx="1270" cy="190"/>
                </a:xfrm>
                <a:custGeom>
                  <a:avLst/>
                  <a:gdLst>
                    <a:gd name="T0" fmla="*/ 1120 w 1120"/>
                    <a:gd name="T1" fmla="*/ 252 h 252"/>
                    <a:gd name="T2" fmla="*/ 1116 w 1120"/>
                    <a:gd name="T3" fmla="*/ 250 h 252"/>
                    <a:gd name="T4" fmla="*/ 1100 w 1120"/>
                    <a:gd name="T5" fmla="*/ 246 h 252"/>
                    <a:gd name="T6" fmla="*/ 1074 w 1120"/>
                    <a:gd name="T7" fmla="*/ 240 h 252"/>
                    <a:gd name="T8" fmla="*/ 1038 w 1120"/>
                    <a:gd name="T9" fmla="*/ 232 h 252"/>
                    <a:gd name="T10" fmla="*/ 992 w 1120"/>
                    <a:gd name="T11" fmla="*/ 222 h 252"/>
                    <a:gd name="T12" fmla="*/ 938 w 1120"/>
                    <a:gd name="T13" fmla="*/ 212 h 252"/>
                    <a:gd name="T14" fmla="*/ 876 w 1120"/>
                    <a:gd name="T15" fmla="*/ 204 h 252"/>
                    <a:gd name="T16" fmla="*/ 806 w 1120"/>
                    <a:gd name="T17" fmla="*/ 196 h 252"/>
                    <a:gd name="T18" fmla="*/ 730 w 1120"/>
                    <a:gd name="T19" fmla="*/ 190 h 252"/>
                    <a:gd name="T20" fmla="*/ 646 w 1120"/>
                    <a:gd name="T21" fmla="*/ 184 h 252"/>
                    <a:gd name="T22" fmla="*/ 556 w 1120"/>
                    <a:gd name="T23" fmla="*/ 184 h 252"/>
                    <a:gd name="T24" fmla="*/ 466 w 1120"/>
                    <a:gd name="T25" fmla="*/ 184 h 252"/>
                    <a:gd name="T26" fmla="*/ 384 w 1120"/>
                    <a:gd name="T27" fmla="*/ 190 h 252"/>
                    <a:gd name="T28" fmla="*/ 308 w 1120"/>
                    <a:gd name="T29" fmla="*/ 196 h 252"/>
                    <a:gd name="T30" fmla="*/ 238 w 1120"/>
                    <a:gd name="T31" fmla="*/ 204 h 252"/>
                    <a:gd name="T32" fmla="*/ 178 w 1120"/>
                    <a:gd name="T33" fmla="*/ 212 h 252"/>
                    <a:gd name="T34" fmla="*/ 126 w 1120"/>
                    <a:gd name="T35" fmla="*/ 222 h 252"/>
                    <a:gd name="T36" fmla="*/ 82 w 1120"/>
                    <a:gd name="T37" fmla="*/ 232 h 252"/>
                    <a:gd name="T38" fmla="*/ 46 w 1120"/>
                    <a:gd name="T39" fmla="*/ 240 h 252"/>
                    <a:gd name="T40" fmla="*/ 20 w 1120"/>
                    <a:gd name="T41" fmla="*/ 246 h 252"/>
                    <a:gd name="T42" fmla="*/ 6 w 1120"/>
                    <a:gd name="T43" fmla="*/ 250 h 252"/>
                    <a:gd name="T44" fmla="*/ 0 w 1120"/>
                    <a:gd name="T45" fmla="*/ 252 h 252"/>
                    <a:gd name="T46" fmla="*/ 0 w 1120"/>
                    <a:gd name="T47" fmla="*/ 62 h 252"/>
                    <a:gd name="T48" fmla="*/ 560 w 1120"/>
                    <a:gd name="T49" fmla="*/ 0 h 252"/>
                    <a:gd name="T50" fmla="*/ 1120 w 1120"/>
                    <a:gd name="T51" fmla="*/ 62 h 252"/>
                    <a:gd name="T52" fmla="*/ 1120 w 1120"/>
                    <a:gd name="T53" fmla="*/ 252 h 252"/>
                    <a:gd name="T54" fmla="*/ 1120 w 1120"/>
                    <a:gd name="T55"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a:noFill/>
                </a:ln>
                <a:extLst>
                  <a:ext uri="{91240B29-F687-4F45-9708-019B960494DF}">
                    <a14:hiddenLine xmlns:a14="http://schemas.microsoft.com/office/drawing/2010/main" w="0">
                      <a:solidFill>
                        <a:srgbClr val="DF5908"/>
                      </a:solidFill>
                      <a:prstDash val="solid"/>
                      <a:round/>
                      <a:headEnd/>
                      <a:tailEnd/>
                    </a14:hiddenLine>
                  </a:ext>
                </a:extLst>
              </p:spPr>
              <p:txBody>
                <a:bodyPr/>
                <a:lstStyle/>
                <a:p>
                  <a:pPr algn="ctr" fontAlgn="base">
                    <a:spcBef>
                      <a:spcPct val="0"/>
                    </a:spcBef>
                    <a:spcAft>
                      <a:spcPct val="0"/>
                    </a:spcAft>
                  </a:pPr>
                  <a:endParaRPr lang="tr-TR" sz="2400" smtClean="0">
                    <a:solidFill>
                      <a:srgbClr val="000000"/>
                    </a:solidFill>
                    <a:latin typeface="Trebuchet MS" panose="020B0603020202020204" pitchFamily="34" charset="0"/>
                  </a:endParaRPr>
                </a:p>
              </p:txBody>
            </p:sp>
            <p:sp>
              <p:nvSpPr>
                <p:cNvPr id="1169416" name="Rectangle 8"/>
                <p:cNvSpPr>
                  <a:spLocks noChangeArrowheads="1"/>
                </p:cNvSpPr>
                <p:nvPr/>
              </p:nvSpPr>
              <p:spPr bwMode="gray">
                <a:xfrm>
                  <a:off x="796" y="2677"/>
                  <a:ext cx="1489" cy="441"/>
                </a:xfrm>
                <a:prstGeom prst="rect">
                  <a:avLst/>
                </a:prstGeom>
                <a:solidFill>
                  <a:schemeClr val="bg2">
                    <a:lumMod val="50000"/>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fontAlgn="base" hangingPunct="0">
                    <a:spcBef>
                      <a:spcPct val="0"/>
                    </a:spcBef>
                    <a:spcAft>
                      <a:spcPct val="0"/>
                    </a:spcAft>
                  </a:pPr>
                  <a:r>
                    <a:rPr lang="tr-TR" sz="2800" b="1" dirty="0" smtClean="0">
                      <a:solidFill>
                        <a:srgbClr val="FFFFFF"/>
                      </a:solidFill>
                      <a:latin typeface="Trebuchet MS" panose="020B0603020202020204" pitchFamily="34" charset="0"/>
                    </a:rPr>
                    <a:t>Eksiklikler</a:t>
                  </a:r>
                  <a:endParaRPr lang="en-US" sz="2800" b="1" dirty="0" smtClean="0">
                    <a:solidFill>
                      <a:srgbClr val="FFFFFF"/>
                    </a:solidFill>
                    <a:latin typeface="Trebuchet MS" panose="020B0603020202020204" pitchFamily="34" charset="0"/>
                  </a:endParaRPr>
                </a:p>
              </p:txBody>
            </p:sp>
          </p:grpSp>
          <p:grpSp>
            <p:nvGrpSpPr>
              <p:cNvPr id="1169417" name="Group 9"/>
              <p:cNvGrpSpPr>
                <a:grpSpLocks/>
              </p:cNvGrpSpPr>
              <p:nvPr/>
            </p:nvGrpSpPr>
            <p:grpSpPr bwMode="auto">
              <a:xfrm>
                <a:off x="395536" y="5089723"/>
                <a:ext cx="2248683" cy="678779"/>
                <a:chOff x="816" y="3103"/>
                <a:chExt cx="1550" cy="520"/>
              </a:xfrm>
            </p:grpSpPr>
            <p:sp>
              <p:nvSpPr>
                <p:cNvPr id="1169418" name="Freeform 10"/>
                <p:cNvSpPr>
                  <a:spLocks/>
                </p:cNvSpPr>
                <p:nvPr/>
              </p:nvSpPr>
              <p:spPr bwMode="gray">
                <a:xfrm>
                  <a:off x="901" y="3433"/>
                  <a:ext cx="1372" cy="190"/>
                </a:xfrm>
                <a:custGeom>
                  <a:avLst/>
                  <a:gdLst>
                    <a:gd name="T0" fmla="*/ 1120 w 1120"/>
                    <a:gd name="T1" fmla="*/ 252 h 252"/>
                    <a:gd name="T2" fmla="*/ 1116 w 1120"/>
                    <a:gd name="T3" fmla="*/ 250 h 252"/>
                    <a:gd name="T4" fmla="*/ 1100 w 1120"/>
                    <a:gd name="T5" fmla="*/ 246 h 252"/>
                    <a:gd name="T6" fmla="*/ 1074 w 1120"/>
                    <a:gd name="T7" fmla="*/ 240 h 252"/>
                    <a:gd name="T8" fmla="*/ 1038 w 1120"/>
                    <a:gd name="T9" fmla="*/ 232 h 252"/>
                    <a:gd name="T10" fmla="*/ 992 w 1120"/>
                    <a:gd name="T11" fmla="*/ 222 h 252"/>
                    <a:gd name="T12" fmla="*/ 938 w 1120"/>
                    <a:gd name="T13" fmla="*/ 212 h 252"/>
                    <a:gd name="T14" fmla="*/ 876 w 1120"/>
                    <a:gd name="T15" fmla="*/ 204 h 252"/>
                    <a:gd name="T16" fmla="*/ 806 w 1120"/>
                    <a:gd name="T17" fmla="*/ 196 h 252"/>
                    <a:gd name="T18" fmla="*/ 730 w 1120"/>
                    <a:gd name="T19" fmla="*/ 190 h 252"/>
                    <a:gd name="T20" fmla="*/ 646 w 1120"/>
                    <a:gd name="T21" fmla="*/ 184 h 252"/>
                    <a:gd name="T22" fmla="*/ 556 w 1120"/>
                    <a:gd name="T23" fmla="*/ 184 h 252"/>
                    <a:gd name="T24" fmla="*/ 466 w 1120"/>
                    <a:gd name="T25" fmla="*/ 184 h 252"/>
                    <a:gd name="T26" fmla="*/ 384 w 1120"/>
                    <a:gd name="T27" fmla="*/ 190 h 252"/>
                    <a:gd name="T28" fmla="*/ 308 w 1120"/>
                    <a:gd name="T29" fmla="*/ 196 h 252"/>
                    <a:gd name="T30" fmla="*/ 238 w 1120"/>
                    <a:gd name="T31" fmla="*/ 204 h 252"/>
                    <a:gd name="T32" fmla="*/ 178 w 1120"/>
                    <a:gd name="T33" fmla="*/ 212 h 252"/>
                    <a:gd name="T34" fmla="*/ 126 w 1120"/>
                    <a:gd name="T35" fmla="*/ 222 h 252"/>
                    <a:gd name="T36" fmla="*/ 82 w 1120"/>
                    <a:gd name="T37" fmla="*/ 232 h 252"/>
                    <a:gd name="T38" fmla="*/ 46 w 1120"/>
                    <a:gd name="T39" fmla="*/ 240 h 252"/>
                    <a:gd name="T40" fmla="*/ 20 w 1120"/>
                    <a:gd name="T41" fmla="*/ 246 h 252"/>
                    <a:gd name="T42" fmla="*/ 6 w 1120"/>
                    <a:gd name="T43" fmla="*/ 250 h 252"/>
                    <a:gd name="T44" fmla="*/ 0 w 1120"/>
                    <a:gd name="T45" fmla="*/ 252 h 252"/>
                    <a:gd name="T46" fmla="*/ 0 w 1120"/>
                    <a:gd name="T47" fmla="*/ 62 h 252"/>
                    <a:gd name="T48" fmla="*/ 560 w 1120"/>
                    <a:gd name="T49" fmla="*/ 0 h 252"/>
                    <a:gd name="T50" fmla="*/ 1120 w 1120"/>
                    <a:gd name="T51" fmla="*/ 62 h 252"/>
                    <a:gd name="T52" fmla="*/ 1120 w 1120"/>
                    <a:gd name="T53" fmla="*/ 252 h 252"/>
                    <a:gd name="T54" fmla="*/ 1120 w 1120"/>
                    <a:gd name="T55"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lnTo>
                        <a:pt x="1120" y="252"/>
                      </a:lnTo>
                      <a:close/>
                    </a:path>
                  </a:pathLst>
                </a:custGeom>
                <a:solidFill>
                  <a:srgbClr val="969696"/>
                </a:solidFill>
                <a:ln>
                  <a:noFill/>
                </a:ln>
                <a:extLst>
                  <a:ext uri="{91240B29-F687-4F45-9708-019B960494DF}">
                    <a14:hiddenLine xmlns:a14="http://schemas.microsoft.com/office/drawing/2010/main" w="0">
                      <a:solidFill>
                        <a:srgbClr val="DF5908"/>
                      </a:solidFill>
                      <a:prstDash val="solid"/>
                      <a:round/>
                      <a:headEnd/>
                      <a:tailEnd/>
                    </a14:hiddenLine>
                  </a:ext>
                </a:extLst>
              </p:spPr>
              <p:txBody>
                <a:bodyPr/>
                <a:lstStyle/>
                <a:p>
                  <a:pPr algn="ctr" fontAlgn="base">
                    <a:spcBef>
                      <a:spcPct val="0"/>
                    </a:spcBef>
                    <a:spcAft>
                      <a:spcPct val="0"/>
                    </a:spcAft>
                  </a:pPr>
                  <a:endParaRPr lang="tr-TR" sz="2400" smtClean="0">
                    <a:solidFill>
                      <a:srgbClr val="000000"/>
                    </a:solidFill>
                    <a:latin typeface="Trebuchet MS" panose="020B0603020202020204" pitchFamily="34" charset="0"/>
                  </a:endParaRPr>
                </a:p>
              </p:txBody>
            </p:sp>
            <p:sp>
              <p:nvSpPr>
                <p:cNvPr id="1169419" name="Rectangle 11"/>
                <p:cNvSpPr>
                  <a:spLocks noChangeArrowheads="1"/>
                </p:cNvSpPr>
                <p:nvPr/>
              </p:nvSpPr>
              <p:spPr bwMode="gray">
                <a:xfrm>
                  <a:off x="816" y="3103"/>
                  <a:ext cx="1550" cy="441"/>
                </a:xfrm>
                <a:prstGeom prst="rect">
                  <a:avLst/>
                </a:prstGeom>
                <a:solidFill>
                  <a:schemeClr val="accent5">
                    <a:lumMod val="50000"/>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ctr" eaLnBrk="0" fontAlgn="base" hangingPunct="0">
                    <a:spcBef>
                      <a:spcPct val="0"/>
                    </a:spcBef>
                    <a:spcAft>
                      <a:spcPct val="0"/>
                    </a:spcAft>
                  </a:pPr>
                  <a:r>
                    <a:rPr lang="tr-TR" sz="2800" b="1" dirty="0" smtClean="0">
                      <a:solidFill>
                        <a:schemeClr val="bg1"/>
                      </a:solidFill>
                      <a:latin typeface="Trebuchet MS" panose="020B0603020202020204" pitchFamily="34" charset="0"/>
                    </a:rPr>
                    <a:t>Neler Yapılmalı ? </a:t>
                  </a:r>
                  <a:endParaRPr lang="en-US" sz="2800" b="1" dirty="0">
                    <a:solidFill>
                      <a:schemeClr val="bg1"/>
                    </a:solidFill>
                    <a:latin typeface="Trebuchet MS" panose="020B0603020202020204" pitchFamily="34" charset="0"/>
                  </a:endParaRPr>
                </a:p>
              </p:txBody>
            </p:sp>
          </p:grpSp>
          <p:sp>
            <p:nvSpPr>
              <p:cNvPr id="1169426" name="Line 18"/>
              <p:cNvSpPr>
                <a:spLocks noChangeShapeType="1"/>
              </p:cNvSpPr>
              <p:nvPr/>
            </p:nvSpPr>
            <p:spPr bwMode="auto">
              <a:xfrm>
                <a:off x="1432222" y="2638468"/>
                <a:ext cx="7878071" cy="0"/>
              </a:xfrm>
              <a:prstGeom prst="line">
                <a:avLst/>
              </a:prstGeom>
              <a:noFill/>
              <a:ln w="47625" cap="rnd">
                <a:solidFill>
                  <a:schemeClr val="bg1">
                    <a:lumMod val="50000"/>
                  </a:schemeClr>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tr-TR" smtClean="0">
                  <a:solidFill>
                    <a:srgbClr val="000000"/>
                  </a:solidFill>
                  <a:latin typeface="Trebuchet MS" panose="020B0603020202020204" pitchFamily="34" charset="0"/>
                </a:endParaRPr>
              </a:p>
            </p:txBody>
          </p:sp>
          <p:sp>
            <p:nvSpPr>
              <p:cNvPr id="1169427" name="Line 19"/>
              <p:cNvSpPr>
                <a:spLocks noChangeShapeType="1"/>
              </p:cNvSpPr>
              <p:nvPr/>
            </p:nvSpPr>
            <p:spPr bwMode="auto">
              <a:xfrm>
                <a:off x="1640257" y="4258960"/>
                <a:ext cx="7708911" cy="0"/>
              </a:xfrm>
              <a:prstGeom prst="line">
                <a:avLst/>
              </a:prstGeom>
              <a:noFill/>
              <a:ln w="47625" cap="rnd">
                <a:solidFill>
                  <a:schemeClr val="bg1">
                    <a:lumMod val="50000"/>
                  </a:schemeClr>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tr-TR">
                  <a:solidFill>
                    <a:srgbClr val="000000"/>
                  </a:solidFill>
                  <a:latin typeface="Trebuchet MS" panose="020B0603020202020204" pitchFamily="34" charset="0"/>
                </a:endParaRPr>
              </a:p>
            </p:txBody>
          </p:sp>
          <p:sp>
            <p:nvSpPr>
              <p:cNvPr id="1169429" name="Text Box 21"/>
              <p:cNvSpPr txBox="1">
                <a:spLocks noChangeArrowheads="1"/>
              </p:cNvSpPr>
              <p:nvPr/>
            </p:nvSpPr>
            <p:spPr bwMode="auto">
              <a:xfrm>
                <a:off x="2644219" y="1183611"/>
                <a:ext cx="6449884" cy="141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7800" indent="-177800" algn="just" eaLnBrk="0" fontAlgn="base" hangingPunct="0">
                  <a:buClr>
                    <a:srgbClr val="336666"/>
                  </a:buClr>
                  <a:buSzPct val="110000"/>
                  <a:buFont typeface="Wingdings" pitchFamily="2" charset="2"/>
                  <a:buChar char="§"/>
                </a:pPr>
                <a:r>
                  <a:rPr lang="tr-TR" sz="2200" dirty="0">
                    <a:latin typeface="Trebuchet MS" panose="020B0603020202020204" pitchFamily="34" charset="0"/>
                  </a:rPr>
                  <a:t>Sağlık Bakanlığı’nın </a:t>
                </a:r>
                <a:r>
                  <a:rPr lang="tr-TR" sz="2200" dirty="0" smtClean="0">
                    <a:latin typeface="Trebuchet MS" panose="020B0603020202020204" pitchFamily="34" charset="0"/>
                  </a:rPr>
                  <a:t>“Ulusal </a:t>
                </a:r>
                <a:r>
                  <a:rPr lang="tr-TR" sz="2200" dirty="0">
                    <a:latin typeface="Trebuchet MS" panose="020B0603020202020204" pitchFamily="34" charset="0"/>
                  </a:rPr>
                  <a:t>Laboratuvar </a:t>
                </a:r>
                <a:r>
                  <a:rPr lang="tr-TR" sz="2200" dirty="0" smtClean="0">
                    <a:latin typeface="Trebuchet MS" panose="020B0603020202020204" pitchFamily="34" charset="0"/>
                  </a:rPr>
                  <a:t>Ağı” </a:t>
                </a:r>
                <a:r>
                  <a:rPr lang="tr-TR" sz="2200" dirty="0">
                    <a:latin typeface="Trebuchet MS" panose="020B0603020202020204" pitchFamily="34" charset="0"/>
                  </a:rPr>
                  <a:t>çalışmalarına verdiği önem</a:t>
                </a:r>
              </a:p>
              <a:p>
                <a:pPr marL="177800" lvl="0" indent="-177800" algn="just" eaLnBrk="0" fontAlgn="base" hangingPunct="0">
                  <a:buClr>
                    <a:srgbClr val="336666"/>
                  </a:buClr>
                  <a:buSzPct val="110000"/>
                  <a:buFont typeface="Wingdings" pitchFamily="2" charset="2"/>
                  <a:buChar char="§"/>
                </a:pPr>
                <a:r>
                  <a:rPr lang="tr-TR" sz="2200" dirty="0" smtClean="0">
                    <a:latin typeface="Trebuchet MS" panose="020B0603020202020204" pitchFamily="34" charset="0"/>
                  </a:rPr>
                  <a:t>Ulusal Laboratuvar kapasitesi kurulma aşamasında</a:t>
                </a:r>
              </a:p>
              <a:p>
                <a:pPr marL="177800" indent="-177800" algn="just" eaLnBrk="0" fontAlgn="base" hangingPunct="0">
                  <a:buClr>
                    <a:srgbClr val="336666"/>
                  </a:buClr>
                  <a:buSzPct val="110000"/>
                  <a:buFont typeface="Wingdings" pitchFamily="2" charset="2"/>
                  <a:buChar char="§"/>
                </a:pPr>
                <a:r>
                  <a:rPr lang="tr-TR" sz="2200" dirty="0" smtClean="0">
                    <a:latin typeface="Trebuchet MS" panose="020B0603020202020204" pitchFamily="34" charset="0"/>
                  </a:rPr>
                  <a:t>İki büyük Yatırım projesi</a:t>
                </a:r>
              </a:p>
            </p:txBody>
          </p:sp>
          <p:sp>
            <p:nvSpPr>
              <p:cNvPr id="1169430" name="Text Box 22"/>
              <p:cNvSpPr txBox="1">
                <a:spLocks noChangeArrowheads="1"/>
              </p:cNvSpPr>
              <p:nvPr/>
            </p:nvSpPr>
            <p:spPr bwMode="auto">
              <a:xfrm>
                <a:off x="2644219" y="2726328"/>
                <a:ext cx="6449885" cy="1415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tr-TR"/>
                </a:defPPr>
                <a:lvl1pPr algn="just" eaLnBrk="0" fontAlgn="base" hangingPunct="0">
                  <a:spcBef>
                    <a:spcPct val="0"/>
                  </a:spcBef>
                  <a:spcAft>
                    <a:spcPct val="0"/>
                  </a:spcAft>
                  <a:defRPr sz="2400">
                    <a:latin typeface="Calibri" pitchFamily="34" charset="0"/>
                  </a:defRPr>
                </a:lvl1pPr>
              </a:lstStyle>
              <a:p>
                <a:pPr marL="177800" indent="-177800">
                  <a:buClr>
                    <a:srgbClr val="336666"/>
                  </a:buClr>
                  <a:buSzPct val="110000"/>
                  <a:buFont typeface="Wingdings" pitchFamily="2" charset="2"/>
                  <a:buChar char="§"/>
                </a:pPr>
                <a:r>
                  <a:rPr lang="tr-TR" sz="2200" i="1" dirty="0">
                    <a:solidFill>
                      <a:srgbClr val="00B0F0"/>
                    </a:solidFill>
                    <a:latin typeface="Trebuchet MS" panose="020B0603020202020204" pitchFamily="34" charset="0"/>
                  </a:rPr>
                  <a:t>Ulusal otorite ? </a:t>
                </a:r>
                <a:endParaRPr lang="tr-TR" sz="2200" dirty="0">
                  <a:latin typeface="Trebuchet MS" panose="020B0603020202020204" pitchFamily="34" charset="0"/>
                </a:endParaRPr>
              </a:p>
              <a:p>
                <a:pPr marL="177800" indent="-177800">
                  <a:buClr>
                    <a:srgbClr val="336666"/>
                  </a:buClr>
                  <a:buSzPct val="110000"/>
                  <a:buFont typeface="Wingdings" pitchFamily="2" charset="2"/>
                  <a:buChar char="§"/>
                </a:pPr>
                <a:r>
                  <a:rPr lang="tr-TR" sz="2200" dirty="0" smtClean="0">
                    <a:latin typeface="Trebuchet MS" panose="020B0603020202020204" pitchFamily="34" charset="0"/>
                  </a:rPr>
                  <a:t>Çok sektörlü ve disiplinli </a:t>
                </a:r>
                <a:r>
                  <a:rPr lang="tr-TR" sz="2200" dirty="0">
                    <a:latin typeface="Trebuchet MS" panose="020B0603020202020204" pitchFamily="34" charset="0"/>
                  </a:rPr>
                  <a:t>(</a:t>
                </a:r>
                <a:r>
                  <a:rPr lang="tr-TR" sz="2200" dirty="0" smtClean="0">
                    <a:latin typeface="Trebuchet MS" panose="020B0603020202020204" pitchFamily="34" charset="0"/>
                  </a:rPr>
                  <a:t>bütüncül) </a:t>
                </a:r>
                <a:r>
                  <a:rPr lang="tr-TR" sz="2200" dirty="0">
                    <a:latin typeface="Trebuchet MS" panose="020B0603020202020204" pitchFamily="34" charset="0"/>
                  </a:rPr>
                  <a:t>yaklaşım </a:t>
                </a:r>
                <a:r>
                  <a:rPr lang="tr-TR" sz="2200" dirty="0" smtClean="0">
                    <a:latin typeface="Trebuchet MS" panose="020B0603020202020204" pitchFamily="34" charset="0"/>
                  </a:rPr>
                  <a:t>eksikliği</a:t>
                </a:r>
              </a:p>
              <a:p>
                <a:pPr marL="177800" indent="-177800">
                  <a:buClr>
                    <a:srgbClr val="336666"/>
                  </a:buClr>
                  <a:buSzPct val="110000"/>
                  <a:buFont typeface="Wingdings" pitchFamily="2" charset="2"/>
                  <a:buChar char="§"/>
                </a:pPr>
                <a:r>
                  <a:rPr lang="tr-TR" sz="2200" dirty="0" smtClean="0">
                    <a:latin typeface="Trebuchet MS" panose="020B0603020202020204" pitchFamily="34" charset="0"/>
                  </a:rPr>
                  <a:t>Nitelikli insan kaynağı </a:t>
                </a:r>
              </a:p>
              <a:p>
                <a:pPr marL="177800" indent="-177800">
                  <a:buClr>
                    <a:srgbClr val="336666"/>
                  </a:buClr>
                  <a:buSzPct val="110000"/>
                  <a:buFont typeface="Wingdings" pitchFamily="2" charset="2"/>
                  <a:buChar char="§"/>
                </a:pPr>
                <a:r>
                  <a:rPr lang="tr-TR" sz="2200" dirty="0" smtClean="0">
                    <a:latin typeface="Trebuchet MS" panose="020B0603020202020204" pitchFamily="34" charset="0"/>
                  </a:rPr>
                  <a:t>Sahada kurulabilir laboratuvar (Mobil veya </a:t>
                </a:r>
                <a:r>
                  <a:rPr lang="tr-TR" sz="2200" dirty="0" err="1" smtClean="0">
                    <a:latin typeface="Trebuchet MS" panose="020B0603020202020204" pitchFamily="34" charset="0"/>
                  </a:rPr>
                  <a:t>deployable</a:t>
                </a:r>
                <a:r>
                  <a:rPr lang="tr-TR" sz="2200" dirty="0" smtClean="0">
                    <a:latin typeface="Trebuchet MS" panose="020B0603020202020204" pitchFamily="34" charset="0"/>
                  </a:rPr>
                  <a:t>)</a:t>
                </a:r>
              </a:p>
            </p:txBody>
          </p:sp>
        </p:grpSp>
      </p:grpSp>
      <p:sp>
        <p:nvSpPr>
          <p:cNvPr id="5" name="Altbilgi Yer Tutucusu 4"/>
          <p:cNvSpPr>
            <a:spLocks noGrp="1"/>
          </p:cNvSpPr>
          <p:nvPr>
            <p:ph type="ftr" sz="quarter" idx="11"/>
          </p:nvPr>
        </p:nvSpPr>
        <p:spPr>
          <a:xfrm>
            <a:off x="4165600" y="6433261"/>
            <a:ext cx="3860800" cy="365125"/>
          </a:xfrm>
        </p:spPr>
        <p:txBody>
          <a:bodyPr/>
          <a:lstStyle/>
          <a:p>
            <a:pPr>
              <a:defRPr/>
            </a:pPr>
            <a:r>
              <a:rPr lang="tr-TR" smtClean="0">
                <a:solidFill>
                  <a:prstClr val="black">
                    <a:tint val="75000"/>
                  </a:prstClr>
                </a:solidFill>
                <a:latin typeface="Trebuchet MS" panose="020B0603020202020204" pitchFamily="34" charset="0"/>
                <a:ea typeface="Trebuchet MS" charset="-94"/>
                <a:cs typeface="Trebuchet MS" charset="-94"/>
              </a:rPr>
              <a:t>Uluslararası KBRN Kongresi, 5-7 Aralık 2017, Ankara</a:t>
            </a:r>
            <a:endParaRPr lang="tr-TR" dirty="0">
              <a:solidFill>
                <a:prstClr val="black">
                  <a:tint val="75000"/>
                </a:prstClr>
              </a:solidFill>
              <a:latin typeface="Trebuchet MS" panose="020B0603020202020204" pitchFamily="34" charset="0"/>
              <a:ea typeface="Trebuchet MS" charset="-94"/>
              <a:cs typeface="Trebuchet MS" charset="-94"/>
            </a:endParaRPr>
          </a:p>
        </p:txBody>
      </p:sp>
      <p:sp>
        <p:nvSpPr>
          <p:cNvPr id="22" name="Metin kutusu 21"/>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Tree>
    <p:extLst>
      <p:ext uri="{BB962C8B-B14F-4D97-AF65-F5344CB8AC3E}">
        <p14:creationId xmlns:p14="http://schemas.microsoft.com/office/powerpoint/2010/main" val="1239646719"/>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Başlık 1"/>
          <p:cNvSpPr>
            <a:spLocks noGrp="1"/>
          </p:cNvSpPr>
          <p:nvPr>
            <p:ph type="title"/>
          </p:nvPr>
        </p:nvSpPr>
        <p:spPr>
          <a:xfrm>
            <a:off x="5077500" y="937303"/>
            <a:ext cx="4618762" cy="724168"/>
          </a:xfrm>
        </p:spPr>
        <p:txBody>
          <a:bodyPr/>
          <a:lstStyle/>
          <a:p>
            <a:pPr algn="ctr"/>
            <a:r>
              <a:rPr lang="tr-TR" altLang="tr-TR" sz="3600" b="1" dirty="0">
                <a:solidFill>
                  <a:srgbClr val="376092"/>
                </a:solidFill>
                <a:latin typeface="Consolas" pitchFamily="49" charset="0"/>
                <a:cs typeface="Consolas" pitchFamily="49" charset="0"/>
              </a:rPr>
              <a:t> </a:t>
            </a:r>
            <a:r>
              <a:rPr lang="tr-TR" altLang="tr-TR" sz="4000" b="1" dirty="0">
                <a:solidFill>
                  <a:srgbClr val="376092"/>
                </a:solidFill>
                <a:latin typeface="Calisto MT" pitchFamily="18" charset="0"/>
                <a:cs typeface="Consolas" pitchFamily="49" charset="0"/>
              </a:rPr>
              <a:t>Son (</a:t>
            </a:r>
            <a:r>
              <a:rPr lang="tr-TR" altLang="tr-TR" sz="4000" b="1" i="1" dirty="0">
                <a:solidFill>
                  <a:srgbClr val="376092"/>
                </a:solidFill>
                <a:latin typeface="Calisto MT" pitchFamily="18" charset="0"/>
                <a:cs typeface="Consolas" pitchFamily="49" charset="0"/>
              </a:rPr>
              <a:t>ilk</a:t>
            </a:r>
            <a:r>
              <a:rPr lang="tr-TR" altLang="tr-TR" sz="4000" b="1" dirty="0">
                <a:solidFill>
                  <a:srgbClr val="376092"/>
                </a:solidFill>
                <a:latin typeface="Calisto MT" pitchFamily="18" charset="0"/>
                <a:cs typeface="Consolas" pitchFamily="49" charset="0"/>
              </a:rPr>
              <a:t>) Söz…</a:t>
            </a:r>
          </a:p>
        </p:txBody>
      </p:sp>
      <p:sp>
        <p:nvSpPr>
          <p:cNvPr id="32" name="İçerik Yer Tutucusu 2"/>
          <p:cNvSpPr txBox="1">
            <a:spLocks/>
          </p:cNvSpPr>
          <p:nvPr/>
        </p:nvSpPr>
        <p:spPr bwMode="auto">
          <a:xfrm>
            <a:off x="4975037" y="1661471"/>
            <a:ext cx="4843218" cy="2707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lvl1pPr marL="342900" indent="-342900" algn="l" defTabSz="457200" rtl="0" eaLnBrk="0" fontAlgn="base" hangingPunct="0">
              <a:spcBef>
                <a:spcPts val="700"/>
              </a:spcBef>
              <a:spcAft>
                <a:spcPts val="525"/>
              </a:spcAft>
              <a:buClr>
                <a:srgbClr val="000000"/>
              </a:buClr>
              <a:buSzPct val="100000"/>
              <a:buFont typeface="Times New Roman" pitchFamily="18" charset="0"/>
              <a:defRPr sz="2800">
                <a:solidFill>
                  <a:srgbClr val="000000"/>
                </a:solidFill>
                <a:latin typeface="+mn-lt"/>
                <a:ea typeface="+mn-ea"/>
                <a:cs typeface="+mn-cs"/>
              </a:defRPr>
            </a:lvl1pPr>
            <a:lvl2pPr marL="742950" indent="-285750" algn="l" defTabSz="457200" rtl="0" eaLnBrk="0" fontAlgn="base" hangingPunct="0">
              <a:spcBef>
                <a:spcPts val="700"/>
              </a:spcBef>
              <a:spcAft>
                <a:spcPts val="525"/>
              </a:spcAft>
              <a:buClr>
                <a:srgbClr val="000000"/>
              </a:buClr>
              <a:buSzPct val="100000"/>
              <a:buFont typeface="Times New Roman" pitchFamily="18" charset="0"/>
              <a:defRPr sz="2800">
                <a:solidFill>
                  <a:srgbClr val="000000"/>
                </a:solidFill>
                <a:latin typeface="+mn-lt"/>
                <a:ea typeface="+mn-ea"/>
              </a:defRPr>
            </a:lvl2pPr>
            <a:lvl3pPr marL="1143000" indent="-228600" algn="l" defTabSz="457200" rtl="0" eaLnBrk="0" fontAlgn="base" hangingPunct="0">
              <a:spcBef>
                <a:spcPts val="600"/>
              </a:spcBef>
              <a:spcAft>
                <a:spcPts val="450"/>
              </a:spcAft>
              <a:buClr>
                <a:srgbClr val="000000"/>
              </a:buClr>
              <a:buSzPct val="100000"/>
              <a:buFont typeface="Times New Roman" pitchFamily="18" charset="0"/>
              <a:defRPr sz="2400">
                <a:solidFill>
                  <a:srgbClr val="000000"/>
                </a:solidFill>
                <a:latin typeface="+mn-lt"/>
                <a:ea typeface="+mn-ea"/>
              </a:defRPr>
            </a:lvl3pPr>
            <a:lvl4pPr marL="1600200" indent="-228600" algn="l" defTabSz="457200" rtl="0" eaLnBrk="0" fontAlgn="base" hangingPunct="0">
              <a:spcBef>
                <a:spcPts val="500"/>
              </a:spcBef>
              <a:spcAft>
                <a:spcPts val="375"/>
              </a:spcAft>
              <a:buClr>
                <a:srgbClr val="000000"/>
              </a:buClr>
              <a:buSzPct val="100000"/>
              <a:buFont typeface="Times New Roman" pitchFamily="18" charset="0"/>
              <a:defRPr sz="2000">
                <a:solidFill>
                  <a:srgbClr val="000000"/>
                </a:solidFill>
                <a:latin typeface="+mn-lt"/>
                <a:ea typeface="+mn-ea"/>
              </a:defRPr>
            </a:lvl4pPr>
            <a:lvl5pPr marL="2057400" indent="-228600" algn="l" defTabSz="457200" rtl="0" eaLnBrk="0" fontAlgn="base" hangingPunct="0">
              <a:spcBef>
                <a:spcPts val="500"/>
              </a:spcBef>
              <a:spcAft>
                <a:spcPts val="375"/>
              </a:spcAft>
              <a:buClr>
                <a:srgbClr val="000000"/>
              </a:buClr>
              <a:buSzPct val="100000"/>
              <a:buFont typeface="Times New Roman" pitchFamily="18" charset="0"/>
              <a:defRPr sz="2000">
                <a:solidFill>
                  <a:srgbClr val="000000"/>
                </a:solidFill>
                <a:latin typeface="+mn-lt"/>
                <a:ea typeface="+mn-ea"/>
              </a:defRPr>
            </a:lvl5pPr>
            <a:lvl6pPr marL="2514600" indent="-228600" algn="l" defTabSz="457200" rtl="0" eaLnBrk="0" fontAlgn="base" hangingPunct="0">
              <a:spcBef>
                <a:spcPts val="500"/>
              </a:spcBef>
              <a:spcAft>
                <a:spcPts val="375"/>
              </a:spcAft>
              <a:buClr>
                <a:srgbClr val="000000"/>
              </a:buClr>
              <a:buSzPct val="100000"/>
              <a:buFont typeface="Times New Roman" pitchFamily="18" charset="0"/>
              <a:defRPr sz="2000">
                <a:solidFill>
                  <a:srgbClr val="000000"/>
                </a:solidFill>
                <a:latin typeface="+mn-lt"/>
                <a:ea typeface="+mn-ea"/>
              </a:defRPr>
            </a:lvl6pPr>
            <a:lvl7pPr marL="2971800" indent="-228600" algn="l" defTabSz="457200" rtl="0" eaLnBrk="0" fontAlgn="base" hangingPunct="0">
              <a:spcBef>
                <a:spcPts val="500"/>
              </a:spcBef>
              <a:spcAft>
                <a:spcPts val="375"/>
              </a:spcAft>
              <a:buClr>
                <a:srgbClr val="000000"/>
              </a:buClr>
              <a:buSzPct val="100000"/>
              <a:buFont typeface="Times New Roman" pitchFamily="18" charset="0"/>
              <a:defRPr sz="2000">
                <a:solidFill>
                  <a:srgbClr val="000000"/>
                </a:solidFill>
                <a:latin typeface="+mn-lt"/>
                <a:ea typeface="+mn-ea"/>
              </a:defRPr>
            </a:lvl7pPr>
            <a:lvl8pPr marL="3429000" indent="-228600" algn="l" defTabSz="457200" rtl="0" eaLnBrk="0" fontAlgn="base" hangingPunct="0">
              <a:spcBef>
                <a:spcPts val="500"/>
              </a:spcBef>
              <a:spcAft>
                <a:spcPts val="375"/>
              </a:spcAft>
              <a:buClr>
                <a:srgbClr val="000000"/>
              </a:buClr>
              <a:buSzPct val="100000"/>
              <a:buFont typeface="Times New Roman" pitchFamily="18" charset="0"/>
              <a:defRPr sz="2000">
                <a:solidFill>
                  <a:srgbClr val="000000"/>
                </a:solidFill>
                <a:latin typeface="+mn-lt"/>
                <a:ea typeface="+mn-ea"/>
              </a:defRPr>
            </a:lvl8pPr>
            <a:lvl9pPr marL="3886200" indent="-228600" algn="l" defTabSz="457200" rtl="0" eaLnBrk="0" fontAlgn="base" hangingPunct="0">
              <a:spcBef>
                <a:spcPts val="500"/>
              </a:spcBef>
              <a:spcAft>
                <a:spcPts val="375"/>
              </a:spcAft>
              <a:buClr>
                <a:srgbClr val="000000"/>
              </a:buClr>
              <a:buSzPct val="100000"/>
              <a:buFont typeface="Times New Roman" pitchFamily="18" charset="0"/>
              <a:defRPr sz="2000">
                <a:solidFill>
                  <a:srgbClr val="000000"/>
                </a:solidFill>
                <a:latin typeface="+mn-lt"/>
                <a:ea typeface="+mn-ea"/>
              </a:defRPr>
            </a:lvl9pPr>
          </a:lstStyle>
          <a:p>
            <a:pPr marL="0" indent="0" algn="ctr">
              <a:spcBef>
                <a:spcPts val="600"/>
              </a:spcBef>
              <a:spcAft>
                <a:spcPts val="600"/>
              </a:spcAft>
            </a:pPr>
            <a:r>
              <a:rPr lang="en-US" altLang="tr-TR" b="1" i="1" dirty="0">
                <a:latin typeface="Calisto MT" pitchFamily="18" charset="0"/>
                <a:cs typeface="Consolas" pitchFamily="49" charset="0"/>
              </a:rPr>
              <a:t>"</a:t>
            </a:r>
            <a:r>
              <a:rPr lang="tr-TR" altLang="tr-TR" b="1" dirty="0">
                <a:latin typeface="Calisto MT" pitchFamily="18" charset="0"/>
                <a:cs typeface="Consolas" pitchFamily="49" charset="0"/>
              </a:rPr>
              <a:t> </a:t>
            </a:r>
            <a:r>
              <a:rPr lang="tr-TR" altLang="tr-TR" b="1" i="1" dirty="0">
                <a:latin typeface="Calisto MT" pitchFamily="18" charset="0"/>
                <a:cs typeface="Consolas" pitchFamily="49" charset="0"/>
              </a:rPr>
              <a:t>Bilmek yeterli değildir, uygulamalıyız. </a:t>
            </a:r>
          </a:p>
          <a:p>
            <a:pPr marL="0" indent="0" algn="ctr">
              <a:spcBef>
                <a:spcPts val="600"/>
              </a:spcBef>
              <a:spcAft>
                <a:spcPts val="600"/>
              </a:spcAft>
            </a:pPr>
            <a:r>
              <a:rPr lang="tr-TR" altLang="tr-TR" b="1" i="1" dirty="0">
                <a:latin typeface="Calisto MT" pitchFamily="18" charset="0"/>
                <a:cs typeface="Consolas" pitchFamily="49" charset="0"/>
              </a:rPr>
              <a:t>İstek yeterli değildir, </a:t>
            </a:r>
          </a:p>
          <a:p>
            <a:pPr marL="0" indent="0" algn="ctr">
              <a:spcBef>
                <a:spcPts val="600"/>
              </a:spcBef>
              <a:spcAft>
                <a:spcPts val="600"/>
              </a:spcAft>
            </a:pPr>
            <a:r>
              <a:rPr lang="tr-TR" altLang="tr-TR" b="1" i="1" dirty="0">
                <a:latin typeface="Calisto MT" pitchFamily="18" charset="0"/>
                <a:cs typeface="Consolas" pitchFamily="49" charset="0"/>
              </a:rPr>
              <a:t>yapmalıyız</a:t>
            </a:r>
            <a:r>
              <a:rPr lang="en-US" altLang="tr-TR" b="1" i="1" dirty="0">
                <a:latin typeface="Calisto MT" pitchFamily="18" charset="0"/>
                <a:cs typeface="Consolas" pitchFamily="49" charset="0"/>
              </a:rPr>
              <a:t>"</a:t>
            </a:r>
            <a:r>
              <a:rPr lang="en-US" altLang="tr-TR" b="1" dirty="0">
                <a:latin typeface="Calisto MT" pitchFamily="18" charset="0"/>
                <a:cs typeface="Consolas" pitchFamily="49" charset="0"/>
              </a:rPr>
              <a:t> </a:t>
            </a:r>
            <a:br>
              <a:rPr lang="en-US" altLang="tr-TR" b="1" dirty="0">
                <a:latin typeface="Calisto MT" pitchFamily="18" charset="0"/>
                <a:cs typeface="Consolas" pitchFamily="49" charset="0"/>
              </a:rPr>
            </a:br>
            <a:r>
              <a:rPr lang="en-US" altLang="tr-TR" b="1" dirty="0">
                <a:latin typeface="Calisto MT" pitchFamily="18" charset="0"/>
                <a:cs typeface="Consolas" pitchFamily="49" charset="0"/>
              </a:rPr>
              <a:t> -Goethe </a:t>
            </a:r>
            <a:endParaRPr lang="tr-TR" altLang="tr-TR" b="1" dirty="0">
              <a:latin typeface="Calisto MT" pitchFamily="18" charset="0"/>
              <a:cs typeface="Consolas" pitchFamily="49" charset="0"/>
            </a:endParaRPr>
          </a:p>
        </p:txBody>
      </p:sp>
      <p:pic>
        <p:nvPicPr>
          <p:cNvPr id="33" name="Picture 2" descr="http://www.thequotefactory.com/irep/en/2/2P6VPLGFQJ5H1_1I7FH7C_PH_P_LS.jpg">
            <a:hlinkClick r:id="rId4"/>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520" r="9453"/>
          <a:stretch/>
        </p:blipFill>
        <p:spPr bwMode="auto">
          <a:xfrm>
            <a:off x="9620010" y="1214394"/>
            <a:ext cx="2268853" cy="32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Dikdörtgen 29"/>
          <p:cNvSpPr/>
          <p:nvPr/>
        </p:nvSpPr>
        <p:spPr>
          <a:xfrm>
            <a:off x="0" y="4815609"/>
            <a:ext cx="5908258" cy="1754326"/>
          </a:xfrm>
          <a:prstGeom prst="rect">
            <a:avLst/>
          </a:prstGeom>
        </p:spPr>
        <p:txBody>
          <a:bodyPr wrap="square">
            <a:spAutoFit/>
          </a:bodyPr>
          <a:lstStyle/>
          <a:p>
            <a:pPr algn="ctr"/>
            <a:r>
              <a:rPr lang="tr-TR" altLang="en-US" b="1" dirty="0">
                <a:solidFill>
                  <a:schemeClr val="accent5">
                    <a:lumMod val="50000"/>
                  </a:schemeClr>
                </a:solidFill>
                <a:latin typeface="Candara" pitchFamily="34" charset="0"/>
              </a:rPr>
              <a:t>Prof. Dr. Selçuk KILIÇ</a:t>
            </a:r>
            <a:br>
              <a:rPr lang="tr-TR" altLang="en-US" b="1" dirty="0">
                <a:solidFill>
                  <a:schemeClr val="accent5">
                    <a:lumMod val="50000"/>
                  </a:schemeClr>
                </a:solidFill>
                <a:latin typeface="Candara" pitchFamily="34" charset="0"/>
              </a:rPr>
            </a:br>
            <a:r>
              <a:rPr lang="tr-TR" altLang="en-US" b="1" baseline="30000" dirty="0" smtClean="0">
                <a:solidFill>
                  <a:schemeClr val="accent5">
                    <a:lumMod val="50000"/>
                  </a:schemeClr>
                </a:solidFill>
                <a:latin typeface="Candara" pitchFamily="34" charset="0"/>
              </a:rPr>
              <a:t>1</a:t>
            </a:r>
            <a:r>
              <a:rPr lang="tr-TR" altLang="en-US" b="1" dirty="0">
                <a:solidFill>
                  <a:schemeClr val="accent5">
                    <a:lumMod val="50000"/>
                  </a:schemeClr>
                </a:solidFill>
                <a:latin typeface="Candara" pitchFamily="34" charset="0"/>
              </a:rPr>
              <a:t>Halk Sağlığı Genel Müdürlüğü, Ulusal </a:t>
            </a:r>
            <a:r>
              <a:rPr lang="tr-TR" altLang="en-US" b="1" dirty="0" err="1">
                <a:solidFill>
                  <a:schemeClr val="accent5">
                    <a:lumMod val="50000"/>
                  </a:schemeClr>
                </a:solidFill>
                <a:latin typeface="Candara" pitchFamily="34" charset="0"/>
              </a:rPr>
              <a:t>Biyoterör</a:t>
            </a:r>
            <a:r>
              <a:rPr lang="tr-TR" altLang="en-US" b="1" dirty="0">
                <a:solidFill>
                  <a:schemeClr val="accent5">
                    <a:lumMod val="50000"/>
                  </a:schemeClr>
                </a:solidFill>
                <a:latin typeface="Candara" pitchFamily="34" charset="0"/>
              </a:rPr>
              <a:t> Referans Laboratuvarı</a:t>
            </a:r>
          </a:p>
          <a:p>
            <a:pPr algn="ctr"/>
            <a:r>
              <a:rPr lang="tr-TR" altLang="en-US" b="1" baseline="30000" dirty="0">
                <a:solidFill>
                  <a:schemeClr val="accent5">
                    <a:lumMod val="50000"/>
                  </a:schemeClr>
                </a:solidFill>
                <a:latin typeface="Candara" pitchFamily="34" charset="0"/>
              </a:rPr>
              <a:t>2</a:t>
            </a:r>
            <a:r>
              <a:rPr lang="tr-TR" altLang="en-US" b="1" dirty="0" smtClean="0">
                <a:solidFill>
                  <a:schemeClr val="accent5">
                    <a:lumMod val="50000"/>
                  </a:schemeClr>
                </a:solidFill>
                <a:latin typeface="Candara" pitchFamily="34" charset="0"/>
              </a:rPr>
              <a:t>Sağlık </a:t>
            </a:r>
            <a:r>
              <a:rPr lang="tr-TR" altLang="en-US" b="1" dirty="0">
                <a:solidFill>
                  <a:schemeClr val="accent5">
                    <a:lumMod val="50000"/>
                  </a:schemeClr>
                </a:solidFill>
                <a:latin typeface="Candara" pitchFamily="34" charset="0"/>
              </a:rPr>
              <a:t>Bilimleri Üniversitesi, İstanbul Tıp Fakültesi</a:t>
            </a:r>
            <a:br>
              <a:rPr lang="tr-TR" altLang="en-US" b="1" dirty="0">
                <a:solidFill>
                  <a:schemeClr val="accent5">
                    <a:lumMod val="50000"/>
                  </a:schemeClr>
                </a:solidFill>
                <a:latin typeface="Candara" pitchFamily="34" charset="0"/>
              </a:rPr>
            </a:br>
            <a:r>
              <a:rPr lang="tr-TR" altLang="en-US" b="1" dirty="0" smtClean="0">
                <a:solidFill>
                  <a:schemeClr val="accent5">
                    <a:lumMod val="50000"/>
                  </a:schemeClr>
                </a:solidFill>
                <a:latin typeface="Candara" pitchFamily="34" charset="0"/>
              </a:rPr>
              <a:t>Tel</a:t>
            </a:r>
            <a:r>
              <a:rPr lang="tr-TR" altLang="en-US" b="1" dirty="0">
                <a:solidFill>
                  <a:schemeClr val="accent5">
                    <a:lumMod val="50000"/>
                  </a:schemeClr>
                </a:solidFill>
                <a:latin typeface="Candara" pitchFamily="34" charset="0"/>
              </a:rPr>
              <a:t>: 0312- 565 5362</a:t>
            </a:r>
          </a:p>
          <a:p>
            <a:pPr algn="ctr"/>
            <a:r>
              <a:rPr lang="tr-TR" altLang="en-US" b="1" dirty="0" smtClean="0">
                <a:solidFill>
                  <a:schemeClr val="accent5">
                    <a:lumMod val="50000"/>
                  </a:schemeClr>
                </a:solidFill>
                <a:latin typeface="Candara" pitchFamily="34" charset="0"/>
                <a:hlinkClick r:id="rId6"/>
              </a:rPr>
              <a:t>Selcuk.kilic5@saglik.gov.tr</a:t>
            </a:r>
            <a:r>
              <a:rPr lang="tr-TR" altLang="en-US" b="1" dirty="0">
                <a:solidFill>
                  <a:schemeClr val="accent5">
                    <a:lumMod val="50000"/>
                  </a:schemeClr>
                </a:solidFill>
                <a:latin typeface="Candara" pitchFamily="34" charset="0"/>
              </a:rPr>
              <a:t>, </a:t>
            </a:r>
            <a:r>
              <a:rPr lang="tr-TR" altLang="en-US" b="1" dirty="0">
                <a:solidFill>
                  <a:schemeClr val="accent5">
                    <a:lumMod val="50000"/>
                  </a:schemeClr>
                </a:solidFill>
                <a:latin typeface="Candara" pitchFamily="34" charset="0"/>
                <a:hlinkClick r:id="rId7"/>
              </a:rPr>
              <a:t>mdskilic@gmail.com</a:t>
            </a:r>
            <a:endParaRPr lang="tr-TR" altLang="en-US" b="1" dirty="0">
              <a:solidFill>
                <a:schemeClr val="accent5">
                  <a:lumMod val="50000"/>
                </a:schemeClr>
              </a:solidFill>
              <a:latin typeface="Candara" pitchFamily="34" charset="0"/>
            </a:endParaRPr>
          </a:p>
        </p:txBody>
      </p:sp>
      <p:sp>
        <p:nvSpPr>
          <p:cNvPr id="8" name="Metin kutusu 7"/>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pic>
        <p:nvPicPr>
          <p:cNvPr id="9" name="Resim 8"/>
          <p:cNvPicPr>
            <a:picLocks noChangeAspect="1"/>
          </p:cNvPicPr>
          <p:nvPr/>
        </p:nvPicPr>
        <p:blipFill>
          <a:blip r:embed="rId8"/>
          <a:stretch>
            <a:fillRect/>
          </a:stretch>
        </p:blipFill>
        <p:spPr>
          <a:xfrm>
            <a:off x="224475" y="973793"/>
            <a:ext cx="4853025" cy="3240000"/>
          </a:xfrm>
          <a:prstGeom prst="rect">
            <a:avLst/>
          </a:prstGeom>
        </p:spPr>
      </p:pic>
      <p:pic>
        <p:nvPicPr>
          <p:cNvPr id="10" name="Resim 9"/>
          <p:cNvPicPr>
            <a:picLocks noChangeAspect="1"/>
          </p:cNvPicPr>
          <p:nvPr/>
        </p:nvPicPr>
        <p:blipFill rotWithShape="1">
          <a:blip r:embed="rId9"/>
          <a:srcRect t="30741"/>
          <a:stretch/>
        </p:blipFill>
        <p:spPr>
          <a:xfrm>
            <a:off x="5974847" y="4482559"/>
            <a:ext cx="5914016" cy="2304000"/>
          </a:xfrm>
          <a:prstGeom prst="rect">
            <a:avLst/>
          </a:prstGeom>
        </p:spPr>
      </p:pic>
      <p:sp>
        <p:nvSpPr>
          <p:cNvPr id="11" name="Metin kutusu 10"/>
          <p:cNvSpPr txBox="1"/>
          <p:nvPr/>
        </p:nvSpPr>
        <p:spPr>
          <a:xfrm>
            <a:off x="21529" y="4173281"/>
            <a:ext cx="5301518" cy="461665"/>
          </a:xfrm>
          <a:prstGeom prst="rect">
            <a:avLst/>
          </a:prstGeom>
          <a:noFill/>
        </p:spPr>
        <p:txBody>
          <a:bodyPr wrap="square" rtlCol="0">
            <a:spAutoFit/>
          </a:bodyPr>
          <a:lstStyle/>
          <a:p>
            <a:pPr algn="ctr"/>
            <a:r>
              <a:rPr lang="tr-TR" sz="2400" b="1" dirty="0" smtClean="0">
                <a:solidFill>
                  <a:srgbClr val="404F21"/>
                </a:solidFill>
                <a:latin typeface="Trebuchet MS" charset="-94"/>
                <a:ea typeface="Trebuchet MS" charset="-94"/>
                <a:cs typeface="Trebuchet MS" charset="-94"/>
              </a:rPr>
              <a:t>BİLKENT LABORATUVAR KOMPLEKSİ</a:t>
            </a:r>
            <a:endParaRPr lang="tr-TR" sz="2400" b="1" dirty="0">
              <a:solidFill>
                <a:srgbClr val="404F21"/>
              </a:solidFill>
              <a:latin typeface="Trebuchet MS" charset="-94"/>
              <a:ea typeface="Trebuchet MS" charset="-94"/>
              <a:cs typeface="Trebuchet MS" charset="-94"/>
            </a:endParaRPr>
          </a:p>
        </p:txBody>
      </p:sp>
    </p:spTree>
    <p:extLst>
      <p:ext uri="{BB962C8B-B14F-4D97-AF65-F5344CB8AC3E}">
        <p14:creationId xmlns:p14="http://schemas.microsoft.com/office/powerpoint/2010/main" val="715548919"/>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10" name="click.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circle(in)">
                                      <p:cBhvr>
                                        <p:cTn id="7" dur="2000"/>
                                        <p:tgtEl>
                                          <p:spTgt spid="31"/>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circle(in)">
                                      <p:cBhvr>
                                        <p:cTn id="10" dur="2000"/>
                                        <p:tgtEl>
                                          <p:spTgt spid="32"/>
                                        </p:tgtEl>
                                      </p:cBhvr>
                                    </p:animEffect>
                                  </p:childTnLst>
                                </p:cTn>
                              </p:par>
                              <p:par>
                                <p:cTn id="11" presetID="6" presetClass="entr" presetSubtype="16"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circle(in)">
                                      <p:cBhvr>
                                        <p:cTn id="13" dur="2000"/>
                                        <p:tgtEl>
                                          <p:spTgt spid="3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par>
                          <p:cTn id="19" fill="hold">
                            <p:stCondLst>
                              <p:cond delay="500"/>
                            </p:stCondLst>
                            <p:childTnLst>
                              <p:par>
                                <p:cTn id="20" presetID="21" presetClass="entr" presetSubtype="1"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2000"/>
                                        <p:tgtEl>
                                          <p:spTgt spid="9"/>
                                        </p:tgtEl>
                                      </p:cBhvr>
                                    </p:animEffect>
                                  </p:childTnLst>
                                </p:cTn>
                              </p:par>
                              <p:par>
                                <p:cTn id="23" presetID="21" presetClass="entr" presetSubtype="8"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heel(8)">
                                      <p:cBhvr>
                                        <p:cTn id="25" dur="2000"/>
                                        <p:tgtEl>
                                          <p:spTgt spid="10"/>
                                        </p:tgtEl>
                                      </p:cBhvr>
                                    </p:animEffect>
                                  </p:childTnLst>
                                </p:cTn>
                              </p:par>
                              <p:par>
                                <p:cTn id="26" presetID="21" presetClass="entr" presetSubtype="8"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heel(8)">
                                      <p:cBhvr>
                                        <p:cTn id="28"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1333500" y="505344"/>
            <a:ext cx="3744000" cy="324000"/>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grpSp>
        <p:nvGrpSpPr>
          <p:cNvPr id="8" name="Grup 7"/>
          <p:cNvGrpSpPr>
            <a:grpSpLocks noChangeAspect="1"/>
          </p:cNvGrpSpPr>
          <p:nvPr/>
        </p:nvGrpSpPr>
        <p:grpSpPr>
          <a:xfrm>
            <a:off x="0" y="1006012"/>
            <a:ext cx="11998712" cy="5782370"/>
            <a:chOff x="-114701" y="-431202"/>
            <a:chExt cx="12573845" cy="6813678"/>
          </a:xfrm>
        </p:grpSpPr>
        <p:sp>
          <p:nvSpPr>
            <p:cNvPr id="9" name="Line 2"/>
            <p:cNvSpPr>
              <a:spLocks noChangeShapeType="1"/>
            </p:cNvSpPr>
            <p:nvPr/>
          </p:nvSpPr>
          <p:spPr bwMode="auto">
            <a:xfrm flipV="1">
              <a:off x="1625600" y="2033961"/>
              <a:ext cx="0" cy="1217613"/>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10" name="Line 3"/>
            <p:cNvSpPr>
              <a:spLocks noChangeShapeType="1"/>
            </p:cNvSpPr>
            <p:nvPr/>
          </p:nvSpPr>
          <p:spPr bwMode="auto">
            <a:xfrm flipV="1">
              <a:off x="7924800" y="2110161"/>
              <a:ext cx="0" cy="1141413"/>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11" name="Line 4"/>
            <p:cNvSpPr>
              <a:spLocks noChangeShapeType="1"/>
            </p:cNvSpPr>
            <p:nvPr/>
          </p:nvSpPr>
          <p:spPr bwMode="auto">
            <a:xfrm flipV="1">
              <a:off x="9393767" y="1625973"/>
              <a:ext cx="0" cy="1625600"/>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12" name="Line 5"/>
            <p:cNvSpPr>
              <a:spLocks noChangeShapeType="1"/>
            </p:cNvSpPr>
            <p:nvPr/>
          </p:nvSpPr>
          <p:spPr bwMode="auto">
            <a:xfrm flipV="1">
              <a:off x="11074400" y="2262561"/>
              <a:ext cx="0" cy="1141413"/>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13" name="Rectangle 6"/>
            <p:cNvSpPr>
              <a:spLocks noChangeArrowheads="1"/>
            </p:cNvSpPr>
            <p:nvPr/>
          </p:nvSpPr>
          <p:spPr bwMode="auto">
            <a:xfrm>
              <a:off x="-114701" y="-431202"/>
              <a:ext cx="12573845" cy="7270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lIns="92075" tIns="46038" rIns="92075" bIns="46038" anchor="b"/>
            <a:lstStyle>
              <a:lvl1pPr>
                <a:spcBef>
                  <a:spcPct val="0"/>
                </a:spcBef>
                <a:defRPr sz="2400">
                  <a:solidFill>
                    <a:schemeClr val="tx1"/>
                  </a:solidFill>
                  <a:latin typeface="Times New Roman" pitchFamily="18" charset="0"/>
                </a:defRPr>
              </a:lvl1pPr>
              <a:lvl2pPr>
                <a:spcBef>
                  <a:spcPct val="0"/>
                </a:spcBef>
                <a:defRPr sz="2400">
                  <a:solidFill>
                    <a:schemeClr val="tx1"/>
                  </a:solidFill>
                  <a:latin typeface="Times New Roman" pitchFamily="18" charset="0"/>
                </a:defRPr>
              </a:lvl2pPr>
              <a:lvl3pPr>
                <a:spcBef>
                  <a:spcPct val="0"/>
                </a:spcBef>
                <a:defRPr sz="2400">
                  <a:solidFill>
                    <a:schemeClr val="tx1"/>
                  </a:solidFill>
                  <a:latin typeface="Times New Roman" pitchFamily="18" charset="0"/>
                </a:defRPr>
              </a:lvl3pPr>
              <a:lvl4pPr>
                <a:spcBef>
                  <a:spcPct val="0"/>
                </a:spcBef>
                <a:defRPr sz="2400">
                  <a:solidFill>
                    <a:schemeClr val="tx1"/>
                  </a:solidFill>
                  <a:latin typeface="Times New Roman" pitchFamily="18" charset="0"/>
                </a:defRPr>
              </a:lvl4pPr>
              <a:lvl5pPr>
                <a:spcBef>
                  <a:spcPct val="0"/>
                </a:spcBef>
                <a:defRPr sz="2400">
                  <a:solidFill>
                    <a:schemeClr val="tx1"/>
                  </a:solidFill>
                  <a:latin typeface="Times New Roman" pitchFamily="18" charset="0"/>
                </a:defRPr>
              </a:lvl5pPr>
              <a:lvl6pPr marL="457200" fontAlgn="base">
                <a:spcBef>
                  <a:spcPct val="0"/>
                </a:spcBef>
                <a:spcAft>
                  <a:spcPct val="0"/>
                </a:spcAft>
                <a:defRPr sz="2400">
                  <a:solidFill>
                    <a:schemeClr val="tx1"/>
                  </a:solidFill>
                  <a:latin typeface="Times New Roman" pitchFamily="18" charset="0"/>
                </a:defRPr>
              </a:lvl6pPr>
              <a:lvl7pPr marL="914400" fontAlgn="base">
                <a:spcBef>
                  <a:spcPct val="0"/>
                </a:spcBef>
                <a:spcAft>
                  <a:spcPct val="0"/>
                </a:spcAft>
                <a:defRPr sz="2400">
                  <a:solidFill>
                    <a:schemeClr val="tx1"/>
                  </a:solidFill>
                  <a:latin typeface="Times New Roman" pitchFamily="18" charset="0"/>
                </a:defRPr>
              </a:lvl7pPr>
              <a:lvl8pPr marL="1371600" fontAlgn="base">
                <a:spcBef>
                  <a:spcPct val="0"/>
                </a:spcBef>
                <a:spcAft>
                  <a:spcPct val="0"/>
                </a:spcAft>
                <a:defRPr sz="2400">
                  <a:solidFill>
                    <a:schemeClr val="tx1"/>
                  </a:solidFill>
                  <a:latin typeface="Times New Roman" pitchFamily="18" charset="0"/>
                </a:defRPr>
              </a:lvl8pPr>
              <a:lvl9pPr marL="1828800" fontAlgn="base">
                <a:spcBef>
                  <a:spcPct val="0"/>
                </a:spcBef>
                <a:spcAft>
                  <a:spcPct val="0"/>
                </a:spcAft>
                <a:defRPr sz="2400">
                  <a:solidFill>
                    <a:schemeClr val="tx1"/>
                  </a:solidFill>
                  <a:latin typeface="Times New Roman" pitchFamily="18" charset="0"/>
                </a:defRPr>
              </a:lvl9pPr>
            </a:lstStyle>
            <a:p>
              <a:pPr algn="ctr">
                <a:lnSpc>
                  <a:spcPct val="90000"/>
                </a:lnSpc>
              </a:pPr>
              <a:r>
                <a:rPr lang="tr-TR" altLang="tr-TR" sz="4000" b="1" dirty="0">
                  <a:solidFill>
                    <a:schemeClr val="accent5">
                      <a:lumMod val="50000"/>
                    </a:schemeClr>
                  </a:solidFill>
                  <a:latin typeface="Trebuchet MS" pitchFamily="34" charset="0"/>
                </a:rPr>
                <a:t>Biyolojik </a:t>
              </a:r>
              <a:r>
                <a:rPr lang="tr-TR" altLang="tr-TR" sz="4000" b="1" dirty="0" smtClean="0">
                  <a:solidFill>
                    <a:schemeClr val="accent5">
                      <a:lumMod val="50000"/>
                    </a:schemeClr>
                  </a:solidFill>
                  <a:latin typeface="Trebuchet MS" pitchFamily="34" charset="0"/>
                </a:rPr>
                <a:t>Savunma: Zamana Bağlı Bileşenler </a:t>
              </a:r>
              <a:endParaRPr lang="en-US" altLang="tr-TR" sz="4000" b="1" dirty="0">
                <a:solidFill>
                  <a:schemeClr val="accent5">
                    <a:lumMod val="50000"/>
                  </a:schemeClr>
                </a:solidFill>
                <a:latin typeface="Trebuchet MS" pitchFamily="34" charset="0"/>
              </a:endParaRPr>
            </a:p>
          </p:txBody>
        </p:sp>
        <p:sp>
          <p:nvSpPr>
            <p:cNvPr id="14" name="Rectangle 7"/>
            <p:cNvSpPr>
              <a:spLocks noChangeArrowheads="1"/>
            </p:cNvSpPr>
            <p:nvPr/>
          </p:nvSpPr>
          <p:spPr bwMode="auto">
            <a:xfrm>
              <a:off x="59268" y="4313608"/>
              <a:ext cx="3777706" cy="1136427"/>
            </a:xfrm>
            <a:prstGeom prst="rect">
              <a:avLst/>
            </a:prstGeom>
            <a:solidFill>
              <a:schemeClr val="bg1"/>
            </a:solidFill>
            <a:ln w="12700">
              <a:solidFill>
                <a:schemeClr val="bg1">
                  <a:lumMod val="75000"/>
                </a:schemeClr>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lvl1pPr marL="107950" indent="-107950">
                <a:spcBef>
                  <a:spcPct val="0"/>
                </a:spcBef>
                <a:defRPr sz="2400">
                  <a:solidFill>
                    <a:schemeClr val="tx1"/>
                  </a:solidFill>
                  <a:latin typeface="Times New Roman" pitchFamily="18" charset="0"/>
                </a:defRPr>
              </a:lvl1pPr>
              <a:lvl2pPr>
                <a:spcBef>
                  <a:spcPct val="0"/>
                </a:spcBef>
                <a:defRPr sz="2400">
                  <a:solidFill>
                    <a:schemeClr val="tx1"/>
                  </a:solidFill>
                  <a:latin typeface="Times New Roman" pitchFamily="18" charset="0"/>
                </a:defRPr>
              </a:lvl2pPr>
              <a:lvl3pPr>
                <a:spcBef>
                  <a:spcPct val="0"/>
                </a:spcBef>
                <a:defRPr sz="2400">
                  <a:solidFill>
                    <a:schemeClr val="tx1"/>
                  </a:solidFill>
                  <a:latin typeface="Times New Roman" pitchFamily="18" charset="0"/>
                </a:defRPr>
              </a:lvl3pPr>
              <a:lvl4pPr>
                <a:spcBef>
                  <a:spcPct val="0"/>
                </a:spcBef>
                <a:defRPr sz="2400">
                  <a:solidFill>
                    <a:schemeClr val="tx1"/>
                  </a:solidFill>
                  <a:latin typeface="Times New Roman" pitchFamily="18" charset="0"/>
                </a:defRPr>
              </a:lvl4pPr>
              <a:lvl5pPr>
                <a:spcBef>
                  <a:spcPct val="0"/>
                </a:spcBef>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eaLnBrk="0" hangingPunct="0">
                <a:buFontTx/>
                <a:buChar char="•"/>
              </a:pPr>
              <a:r>
                <a:rPr lang="tr-TR" altLang="tr-TR" sz="1400" b="0" dirty="0">
                  <a:latin typeface="Trebuchet MS" pitchFamily="34" charset="0"/>
                </a:rPr>
                <a:t>İstihbarat ve korunma</a:t>
              </a:r>
              <a:endParaRPr lang="en-US" altLang="tr-TR" sz="1400" b="0" dirty="0">
                <a:latin typeface="Trebuchet MS" pitchFamily="34" charset="0"/>
              </a:endParaRPr>
            </a:p>
            <a:p>
              <a:pPr eaLnBrk="0" hangingPunct="0">
                <a:buFontTx/>
                <a:buChar char="•"/>
              </a:pPr>
              <a:r>
                <a:rPr lang="tr-TR" altLang="tr-TR" sz="1400" b="0" dirty="0">
                  <a:latin typeface="Trebuchet MS" pitchFamily="34" charset="0"/>
                </a:rPr>
                <a:t>Tıbbi istihbarat ve </a:t>
              </a:r>
              <a:r>
                <a:rPr lang="tr-TR" altLang="tr-TR" sz="1400" b="0" dirty="0" err="1">
                  <a:latin typeface="Trebuchet MS" pitchFamily="34" charset="0"/>
                </a:rPr>
                <a:t>sürveyans</a:t>
              </a:r>
              <a:endParaRPr lang="en-US" altLang="tr-TR" sz="1400" b="0" dirty="0">
                <a:latin typeface="Trebuchet MS" pitchFamily="34" charset="0"/>
              </a:endParaRPr>
            </a:p>
            <a:p>
              <a:pPr eaLnBrk="0" hangingPunct="0">
                <a:buFontTx/>
                <a:buChar char="•"/>
              </a:pPr>
              <a:r>
                <a:rPr lang="tr-TR" altLang="tr-TR" sz="1400" b="0" dirty="0">
                  <a:latin typeface="Trebuchet MS" pitchFamily="34" charset="0"/>
                </a:rPr>
                <a:t>Bağışıklama</a:t>
              </a:r>
              <a:endParaRPr lang="en-US" altLang="tr-TR" sz="1400" b="0" dirty="0">
                <a:latin typeface="Trebuchet MS" pitchFamily="34" charset="0"/>
              </a:endParaRPr>
            </a:p>
            <a:p>
              <a:pPr eaLnBrk="0" hangingPunct="0">
                <a:buFontTx/>
                <a:buChar char="•"/>
              </a:pPr>
              <a:r>
                <a:rPr lang="tr-TR" altLang="tr-TR" sz="1400" b="0" dirty="0">
                  <a:latin typeface="Trebuchet MS" pitchFamily="34" charset="0"/>
                </a:rPr>
                <a:t>Tanı ve tedavi olanaklarının geliştirilmesi</a:t>
              </a:r>
              <a:endParaRPr lang="en-US" altLang="tr-TR" sz="1400" b="0" dirty="0">
                <a:latin typeface="Trebuchet MS" pitchFamily="34" charset="0"/>
              </a:endParaRPr>
            </a:p>
          </p:txBody>
        </p:sp>
        <p:sp>
          <p:nvSpPr>
            <p:cNvPr id="15" name="Line 8"/>
            <p:cNvSpPr>
              <a:spLocks noChangeShapeType="1"/>
            </p:cNvSpPr>
            <p:nvPr/>
          </p:nvSpPr>
          <p:spPr bwMode="auto">
            <a:xfrm flipV="1">
              <a:off x="4885962" y="3405561"/>
              <a:ext cx="0" cy="608013"/>
            </a:xfrm>
            <a:prstGeom prst="line">
              <a:avLst/>
            </a:prstGeom>
            <a:noFill/>
            <a:ln w="76200">
              <a:solidFill>
                <a:schemeClr val="bg1">
                  <a:lumMod val="50000"/>
                </a:schemeClr>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16" name="Rectangle 9"/>
            <p:cNvSpPr>
              <a:spLocks noChangeArrowheads="1"/>
            </p:cNvSpPr>
            <p:nvPr/>
          </p:nvSpPr>
          <p:spPr bwMode="auto">
            <a:xfrm>
              <a:off x="4061923" y="3988918"/>
              <a:ext cx="1604180" cy="1088766"/>
            </a:xfrm>
            <a:prstGeom prst="rect">
              <a:avLst/>
            </a:prstGeom>
            <a:noFill/>
            <a:ln w="1270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spAutoFit/>
            </a:bodyPr>
            <a:lstStyle/>
            <a:p>
              <a:pPr algn="ctr" eaLnBrk="0" hangingPunct="0">
                <a:spcBef>
                  <a:spcPct val="0"/>
                </a:spcBef>
              </a:pPr>
              <a:r>
                <a:rPr lang="tr-TR" altLang="tr-TR" b="0" dirty="0" smtClean="0">
                  <a:solidFill>
                    <a:schemeClr val="tx1"/>
                  </a:solidFill>
                  <a:latin typeface="Trebuchet MS" panose="020B0603020202020204" pitchFamily="34" charset="0"/>
                </a:rPr>
                <a:t>Saptama </a:t>
              </a:r>
            </a:p>
            <a:p>
              <a:pPr algn="ctr" eaLnBrk="0" hangingPunct="0">
                <a:spcBef>
                  <a:spcPct val="0"/>
                </a:spcBef>
              </a:pPr>
              <a:r>
                <a:rPr lang="tr-TR" altLang="tr-TR" b="0" dirty="0" smtClean="0">
                  <a:solidFill>
                    <a:schemeClr val="tx1"/>
                  </a:solidFill>
                  <a:latin typeface="Trebuchet MS" panose="020B0603020202020204" pitchFamily="34" charset="0"/>
                </a:rPr>
                <a:t>ve</a:t>
              </a:r>
              <a:endParaRPr lang="tr-TR" altLang="tr-TR" b="0" dirty="0">
                <a:solidFill>
                  <a:schemeClr val="tx1"/>
                </a:solidFill>
                <a:latin typeface="Trebuchet MS" panose="020B0603020202020204" pitchFamily="34" charset="0"/>
              </a:endParaRPr>
            </a:p>
            <a:p>
              <a:pPr algn="ctr" eaLnBrk="0" hangingPunct="0">
                <a:spcBef>
                  <a:spcPct val="0"/>
                </a:spcBef>
              </a:pPr>
              <a:r>
                <a:rPr lang="tr-TR" altLang="tr-TR" b="0" dirty="0">
                  <a:solidFill>
                    <a:schemeClr val="tx1"/>
                  </a:solidFill>
                  <a:latin typeface="Trebuchet MS" panose="020B0603020202020204" pitchFamily="34" charset="0"/>
                </a:rPr>
                <a:t>uyarı</a:t>
              </a:r>
              <a:endParaRPr lang="en-US" altLang="tr-TR" b="0" dirty="0">
                <a:solidFill>
                  <a:schemeClr val="tx1"/>
                </a:solidFill>
                <a:latin typeface="Trebuchet MS" panose="020B0603020202020204" pitchFamily="34" charset="0"/>
              </a:endParaRPr>
            </a:p>
          </p:txBody>
        </p:sp>
        <p:sp>
          <p:nvSpPr>
            <p:cNvPr id="17" name="Line 10"/>
            <p:cNvSpPr>
              <a:spLocks noChangeShapeType="1"/>
            </p:cNvSpPr>
            <p:nvPr/>
          </p:nvSpPr>
          <p:spPr bwMode="auto">
            <a:xfrm flipV="1">
              <a:off x="6347884" y="3405561"/>
              <a:ext cx="0" cy="608013"/>
            </a:xfrm>
            <a:prstGeom prst="line">
              <a:avLst/>
            </a:prstGeom>
            <a:noFill/>
            <a:ln w="76200">
              <a:solidFill>
                <a:schemeClr val="bg1">
                  <a:lumMod val="50000"/>
                </a:schemeClr>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18" name="Rectangle 11"/>
            <p:cNvSpPr>
              <a:spLocks noChangeArrowheads="1"/>
            </p:cNvSpPr>
            <p:nvPr/>
          </p:nvSpPr>
          <p:spPr bwMode="auto">
            <a:xfrm>
              <a:off x="5761407" y="4068268"/>
              <a:ext cx="1152560" cy="369974"/>
            </a:xfrm>
            <a:prstGeom prst="rect">
              <a:avLst/>
            </a:prstGeom>
            <a:noFill/>
            <a:ln w="1270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spcBef>
                  <a:spcPct val="0"/>
                </a:spcBef>
              </a:pPr>
              <a:r>
                <a:rPr lang="tr-TR" altLang="tr-TR" b="0">
                  <a:solidFill>
                    <a:schemeClr val="tx1"/>
                  </a:solidFill>
                  <a:latin typeface="Trebuchet MS" panose="020B0603020202020204" pitchFamily="34" charset="0"/>
                </a:rPr>
                <a:t> korunma</a:t>
              </a:r>
              <a:endParaRPr lang="en-US" altLang="tr-TR" b="0">
                <a:solidFill>
                  <a:schemeClr val="tx1"/>
                </a:solidFill>
                <a:latin typeface="Trebuchet MS" panose="020B0603020202020204" pitchFamily="34" charset="0"/>
              </a:endParaRPr>
            </a:p>
          </p:txBody>
        </p:sp>
        <p:sp>
          <p:nvSpPr>
            <p:cNvPr id="19" name="Line 12"/>
            <p:cNvSpPr>
              <a:spLocks noChangeShapeType="1"/>
            </p:cNvSpPr>
            <p:nvPr/>
          </p:nvSpPr>
          <p:spPr bwMode="auto">
            <a:xfrm flipV="1">
              <a:off x="7924800" y="3405561"/>
              <a:ext cx="0" cy="608013"/>
            </a:xfrm>
            <a:prstGeom prst="line">
              <a:avLst/>
            </a:prstGeom>
            <a:noFill/>
            <a:ln w="76200">
              <a:solidFill>
                <a:schemeClr val="bg1">
                  <a:lumMod val="50000"/>
                </a:schemeClr>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20" name="Rectangle 13"/>
            <p:cNvSpPr>
              <a:spLocks noChangeArrowheads="1"/>
            </p:cNvSpPr>
            <p:nvPr/>
          </p:nvSpPr>
          <p:spPr bwMode="auto">
            <a:xfrm>
              <a:off x="7116058" y="4059032"/>
              <a:ext cx="1619034" cy="369974"/>
            </a:xfrm>
            <a:prstGeom prst="rect">
              <a:avLst/>
            </a:prstGeom>
            <a:noFill/>
            <a:ln w="1270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spcBef>
                  <a:spcPct val="0"/>
                </a:spcBef>
              </a:pPr>
              <a:r>
                <a:rPr lang="tr-TR" altLang="tr-TR" b="0">
                  <a:solidFill>
                    <a:schemeClr val="tx1"/>
                  </a:solidFill>
                  <a:latin typeface="Trebuchet MS" panose="020B0603020202020204" pitchFamily="34" charset="0"/>
                </a:rPr>
                <a:t>Olay yönetimi</a:t>
              </a:r>
              <a:endParaRPr lang="en-US" altLang="tr-TR" b="0">
                <a:solidFill>
                  <a:schemeClr val="tx1"/>
                </a:solidFill>
                <a:latin typeface="Trebuchet MS" panose="020B0603020202020204" pitchFamily="34" charset="0"/>
              </a:endParaRPr>
            </a:p>
          </p:txBody>
        </p:sp>
        <p:sp>
          <p:nvSpPr>
            <p:cNvPr id="21" name="Line 14"/>
            <p:cNvSpPr>
              <a:spLocks noChangeShapeType="1"/>
            </p:cNvSpPr>
            <p:nvPr/>
          </p:nvSpPr>
          <p:spPr bwMode="auto">
            <a:xfrm flipV="1">
              <a:off x="9395884" y="3405561"/>
              <a:ext cx="0" cy="608013"/>
            </a:xfrm>
            <a:prstGeom prst="line">
              <a:avLst/>
            </a:prstGeom>
            <a:noFill/>
            <a:ln w="76200">
              <a:solidFill>
                <a:schemeClr val="bg1">
                  <a:lumMod val="50000"/>
                </a:schemeClr>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22" name="Rectangle 15"/>
            <p:cNvSpPr>
              <a:spLocks noChangeArrowheads="1"/>
            </p:cNvSpPr>
            <p:nvPr/>
          </p:nvSpPr>
          <p:spPr bwMode="auto">
            <a:xfrm>
              <a:off x="8987367" y="4040560"/>
              <a:ext cx="1053173" cy="739306"/>
            </a:xfrm>
            <a:prstGeom prst="rect">
              <a:avLst/>
            </a:prstGeom>
            <a:noFill/>
            <a:ln w="1270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marL="107950" indent="-107950">
                <a:spcBef>
                  <a:spcPct val="0"/>
                </a:spcBef>
                <a:defRPr sz="2400">
                  <a:solidFill>
                    <a:schemeClr val="tx1"/>
                  </a:solidFill>
                  <a:latin typeface="Times New Roman" pitchFamily="18" charset="0"/>
                </a:defRPr>
              </a:lvl1pPr>
              <a:lvl2pPr>
                <a:spcBef>
                  <a:spcPct val="0"/>
                </a:spcBef>
                <a:defRPr sz="2400">
                  <a:solidFill>
                    <a:schemeClr val="tx1"/>
                  </a:solidFill>
                  <a:latin typeface="Times New Roman" pitchFamily="18" charset="0"/>
                </a:defRPr>
              </a:lvl2pPr>
              <a:lvl3pPr>
                <a:spcBef>
                  <a:spcPct val="0"/>
                </a:spcBef>
                <a:defRPr sz="2400">
                  <a:solidFill>
                    <a:schemeClr val="tx1"/>
                  </a:solidFill>
                  <a:latin typeface="Times New Roman" pitchFamily="18" charset="0"/>
                </a:defRPr>
              </a:lvl3pPr>
              <a:lvl4pPr>
                <a:spcBef>
                  <a:spcPct val="0"/>
                </a:spcBef>
                <a:defRPr sz="2400">
                  <a:solidFill>
                    <a:schemeClr val="tx1"/>
                  </a:solidFill>
                  <a:latin typeface="Times New Roman" pitchFamily="18" charset="0"/>
                </a:defRPr>
              </a:lvl4pPr>
              <a:lvl5pPr>
                <a:spcBef>
                  <a:spcPct val="0"/>
                </a:spcBef>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marL="92075" indent="-92075" eaLnBrk="0" hangingPunct="0">
                <a:buClr>
                  <a:schemeClr val="accent5">
                    <a:lumMod val="50000"/>
                  </a:schemeClr>
                </a:buClr>
                <a:buFont typeface="Wingdings" panose="05000000000000000000" pitchFamily="2" charset="2"/>
                <a:buChar char="§"/>
              </a:pPr>
              <a:r>
                <a:rPr lang="tr-TR" altLang="tr-TR" sz="1400" b="0" dirty="0">
                  <a:latin typeface="Trebuchet MS" pitchFamily="34" charset="0"/>
                </a:rPr>
                <a:t>Tanı</a:t>
              </a:r>
              <a:endParaRPr lang="en-US" altLang="tr-TR" sz="1400" b="0" dirty="0">
                <a:latin typeface="Trebuchet MS" pitchFamily="34" charset="0"/>
              </a:endParaRPr>
            </a:p>
            <a:p>
              <a:pPr marL="92075" indent="-92075" eaLnBrk="0" hangingPunct="0">
                <a:buClr>
                  <a:schemeClr val="accent5">
                    <a:lumMod val="50000"/>
                  </a:schemeClr>
                </a:buClr>
                <a:buFont typeface="Wingdings" panose="05000000000000000000" pitchFamily="2" charset="2"/>
                <a:buChar char="§"/>
              </a:pPr>
              <a:r>
                <a:rPr lang="tr-TR" altLang="tr-TR" sz="1400" b="0" dirty="0">
                  <a:latin typeface="Trebuchet MS" pitchFamily="34" charset="0"/>
                </a:rPr>
                <a:t>Karantina</a:t>
              </a:r>
              <a:endParaRPr lang="en-US" altLang="tr-TR" sz="1400" b="0" dirty="0">
                <a:latin typeface="Trebuchet MS" pitchFamily="34" charset="0"/>
              </a:endParaRPr>
            </a:p>
            <a:p>
              <a:pPr marL="92075" indent="-92075" eaLnBrk="0" hangingPunct="0">
                <a:buClr>
                  <a:schemeClr val="accent5">
                    <a:lumMod val="50000"/>
                  </a:schemeClr>
                </a:buClr>
                <a:buFont typeface="Wingdings" panose="05000000000000000000" pitchFamily="2" charset="2"/>
                <a:buChar char="§"/>
              </a:pPr>
              <a:r>
                <a:rPr lang="en-US" altLang="tr-TR" sz="1400" b="0" dirty="0">
                  <a:latin typeface="Trebuchet MS" pitchFamily="34" charset="0"/>
                </a:rPr>
                <a:t>T</a:t>
              </a:r>
              <a:r>
                <a:rPr lang="tr-TR" altLang="tr-TR" sz="1400" b="0" dirty="0" err="1">
                  <a:latin typeface="Trebuchet MS" pitchFamily="34" charset="0"/>
                </a:rPr>
                <a:t>edavi</a:t>
              </a:r>
              <a:endParaRPr lang="en-US" altLang="tr-TR" sz="1400" b="0" dirty="0">
                <a:latin typeface="Trebuchet MS" pitchFamily="34" charset="0"/>
              </a:endParaRPr>
            </a:p>
          </p:txBody>
        </p:sp>
        <p:sp>
          <p:nvSpPr>
            <p:cNvPr id="23" name="Line 16"/>
            <p:cNvSpPr>
              <a:spLocks noChangeShapeType="1"/>
            </p:cNvSpPr>
            <p:nvPr/>
          </p:nvSpPr>
          <p:spPr bwMode="auto">
            <a:xfrm flipV="1">
              <a:off x="11074400" y="3405561"/>
              <a:ext cx="0" cy="608013"/>
            </a:xfrm>
            <a:prstGeom prst="line">
              <a:avLst/>
            </a:prstGeom>
            <a:noFill/>
            <a:ln w="76200">
              <a:solidFill>
                <a:schemeClr val="bg1">
                  <a:lumMod val="50000"/>
                </a:schemeClr>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24" name="Rectangle 17"/>
            <p:cNvSpPr>
              <a:spLocks noChangeArrowheads="1"/>
            </p:cNvSpPr>
            <p:nvPr/>
          </p:nvSpPr>
          <p:spPr bwMode="auto">
            <a:xfrm>
              <a:off x="10640238" y="4129461"/>
              <a:ext cx="976229" cy="308419"/>
            </a:xfrm>
            <a:prstGeom prst="rect">
              <a:avLst/>
            </a:prstGeom>
            <a:noFill/>
            <a:ln w="12700">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buClr>
                  <a:schemeClr val="accent5">
                    <a:lumMod val="50000"/>
                  </a:schemeClr>
                </a:buClr>
              </a:pPr>
              <a:r>
                <a:rPr lang="tr-TR" altLang="tr-TR" sz="1400" dirty="0">
                  <a:latin typeface="Trebuchet MS" pitchFamily="34" charset="0"/>
                </a:rPr>
                <a:t>Arındırma</a:t>
              </a:r>
              <a:endParaRPr lang="en-US" altLang="tr-TR" sz="1400" dirty="0">
                <a:latin typeface="Trebuchet MS" pitchFamily="34" charset="0"/>
              </a:endParaRPr>
            </a:p>
          </p:txBody>
        </p:sp>
        <p:sp>
          <p:nvSpPr>
            <p:cNvPr id="25" name="Line 18"/>
            <p:cNvSpPr>
              <a:spLocks noChangeShapeType="1"/>
            </p:cNvSpPr>
            <p:nvPr/>
          </p:nvSpPr>
          <p:spPr bwMode="auto">
            <a:xfrm flipV="1">
              <a:off x="3822700" y="1424361"/>
              <a:ext cx="0" cy="1674813"/>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26" name="Line 19"/>
            <p:cNvSpPr>
              <a:spLocks noChangeShapeType="1"/>
            </p:cNvSpPr>
            <p:nvPr/>
          </p:nvSpPr>
          <p:spPr bwMode="auto">
            <a:xfrm flipV="1">
              <a:off x="4908092" y="1971989"/>
              <a:ext cx="0" cy="1231900"/>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27" name="Line 20"/>
            <p:cNvSpPr>
              <a:spLocks noChangeShapeType="1"/>
            </p:cNvSpPr>
            <p:nvPr/>
          </p:nvSpPr>
          <p:spPr bwMode="auto">
            <a:xfrm flipV="1">
              <a:off x="6345767" y="1424361"/>
              <a:ext cx="0" cy="1751013"/>
            </a:xfrm>
            <a:prstGeom prst="line">
              <a:avLst/>
            </a:prstGeom>
            <a:noFill/>
            <a:ln w="12700">
              <a:solidFill>
                <a:schemeClr val="tx1"/>
              </a:solidFill>
              <a:prstDash val="dash"/>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sp>
          <p:nvSpPr>
            <p:cNvPr id="28" name="AutoShape 21"/>
            <p:cNvSpPr>
              <a:spLocks noChangeArrowheads="1"/>
            </p:cNvSpPr>
            <p:nvPr/>
          </p:nvSpPr>
          <p:spPr bwMode="auto">
            <a:xfrm>
              <a:off x="239185" y="3159499"/>
              <a:ext cx="2688167" cy="377825"/>
            </a:xfrm>
            <a:prstGeom prst="rightArrow">
              <a:avLst>
                <a:gd name="adj1" fmla="val 50000"/>
                <a:gd name="adj2" fmla="val 133453"/>
              </a:avLst>
            </a:prstGeom>
            <a:solidFill>
              <a:schemeClr val="bg1">
                <a:lumMod val="65000"/>
              </a:schemeClr>
            </a:solidFill>
            <a:ln w="12700">
              <a:noFill/>
              <a:miter lim="800000"/>
              <a:headEnd/>
              <a:tailEnd/>
            </a:ln>
            <a:effectLst/>
            <a:extLst/>
          </p:spPr>
          <p:txBody>
            <a:bodyPr wrap="none" anchor="ctr"/>
            <a:lstStyle/>
            <a:p>
              <a:endParaRPr lang="tr-TR">
                <a:latin typeface="Trebuchet MS" panose="020B0603020202020204" pitchFamily="34" charset="0"/>
              </a:endParaRPr>
            </a:p>
          </p:txBody>
        </p:sp>
        <p:sp>
          <p:nvSpPr>
            <p:cNvPr id="29" name="AutoShape 22"/>
            <p:cNvSpPr>
              <a:spLocks noChangeArrowheads="1"/>
            </p:cNvSpPr>
            <p:nvPr/>
          </p:nvSpPr>
          <p:spPr bwMode="auto">
            <a:xfrm>
              <a:off x="4603751" y="3121398"/>
              <a:ext cx="7518400" cy="381000"/>
            </a:xfrm>
            <a:prstGeom prst="rightArrow">
              <a:avLst>
                <a:gd name="adj1" fmla="val 50000"/>
                <a:gd name="adj2" fmla="val 370137"/>
              </a:avLst>
            </a:prstGeom>
            <a:solidFill>
              <a:schemeClr val="bg1">
                <a:lumMod val="65000"/>
              </a:schemeClr>
            </a:solidFill>
            <a:ln>
              <a:noFill/>
            </a:ln>
            <a:effectLst/>
            <a:extLst/>
          </p:spPr>
          <p:txBody>
            <a:bodyPr wrap="none" anchor="ctr"/>
            <a:lstStyle/>
            <a:p>
              <a:endParaRPr lang="tr-TR">
                <a:latin typeface="Trebuchet MS" panose="020B0603020202020204" pitchFamily="34" charset="0"/>
              </a:endParaRPr>
            </a:p>
          </p:txBody>
        </p:sp>
        <p:sp>
          <p:nvSpPr>
            <p:cNvPr id="30" name="Rectangle 23"/>
            <p:cNvSpPr>
              <a:spLocks noChangeArrowheads="1"/>
            </p:cNvSpPr>
            <p:nvPr/>
          </p:nvSpPr>
          <p:spPr bwMode="auto">
            <a:xfrm>
              <a:off x="1350143" y="1654548"/>
              <a:ext cx="692497"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b="1" dirty="0">
                  <a:solidFill>
                    <a:schemeClr val="accent5">
                      <a:lumMod val="50000"/>
                    </a:schemeClr>
                  </a:solidFill>
                  <a:latin typeface="Trebuchet MS" panose="020B0603020202020204" pitchFamily="34" charset="0"/>
                </a:rPr>
                <a:t>Yıllar</a:t>
              </a:r>
              <a:endParaRPr lang="en-US" altLang="tr-TR" sz="1600" b="1" dirty="0">
                <a:solidFill>
                  <a:schemeClr val="accent5">
                    <a:lumMod val="50000"/>
                  </a:schemeClr>
                </a:solidFill>
                <a:latin typeface="Trebuchet MS" panose="020B0603020202020204" pitchFamily="34" charset="0"/>
              </a:endParaRPr>
            </a:p>
          </p:txBody>
        </p:sp>
        <p:sp>
          <p:nvSpPr>
            <p:cNvPr id="31" name="Rectangle 24"/>
            <p:cNvSpPr>
              <a:spLocks noChangeArrowheads="1"/>
            </p:cNvSpPr>
            <p:nvPr/>
          </p:nvSpPr>
          <p:spPr bwMode="auto">
            <a:xfrm>
              <a:off x="3050681" y="1037010"/>
              <a:ext cx="1758495"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b="1" dirty="0">
                  <a:solidFill>
                    <a:schemeClr val="accent5">
                      <a:lumMod val="50000"/>
                    </a:schemeClr>
                  </a:solidFill>
                  <a:latin typeface="Trebuchet MS" panose="020B0603020202020204" pitchFamily="34" charset="0"/>
                </a:rPr>
                <a:t>Saniye-dakikalar</a:t>
              </a:r>
              <a:endParaRPr lang="en-US" altLang="tr-TR" sz="1600" b="1" dirty="0">
                <a:solidFill>
                  <a:schemeClr val="accent5">
                    <a:lumMod val="50000"/>
                  </a:schemeClr>
                </a:solidFill>
                <a:latin typeface="Trebuchet MS" panose="020B0603020202020204" pitchFamily="34" charset="0"/>
              </a:endParaRPr>
            </a:p>
          </p:txBody>
        </p:sp>
        <p:sp>
          <p:nvSpPr>
            <p:cNvPr id="32" name="Rectangle 25"/>
            <p:cNvSpPr>
              <a:spLocks noChangeArrowheads="1"/>
            </p:cNvSpPr>
            <p:nvPr/>
          </p:nvSpPr>
          <p:spPr bwMode="auto">
            <a:xfrm>
              <a:off x="4177792" y="1600573"/>
              <a:ext cx="1803379"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b="1" dirty="0">
                  <a:solidFill>
                    <a:schemeClr val="accent5">
                      <a:lumMod val="50000"/>
                    </a:schemeClr>
                  </a:solidFill>
                  <a:latin typeface="Trebuchet MS" panose="020B0603020202020204" pitchFamily="34" charset="0"/>
                </a:rPr>
                <a:t>Dakikalar-saatler</a:t>
              </a:r>
              <a:endParaRPr lang="en-US" altLang="tr-TR" sz="1600" b="1" dirty="0">
                <a:solidFill>
                  <a:schemeClr val="accent5">
                    <a:lumMod val="50000"/>
                  </a:schemeClr>
                </a:solidFill>
                <a:latin typeface="Trebuchet MS" panose="020B0603020202020204" pitchFamily="34" charset="0"/>
              </a:endParaRPr>
            </a:p>
          </p:txBody>
        </p:sp>
        <p:sp>
          <p:nvSpPr>
            <p:cNvPr id="33" name="Rectangle 26"/>
            <p:cNvSpPr>
              <a:spLocks noChangeArrowheads="1"/>
            </p:cNvSpPr>
            <p:nvPr/>
          </p:nvSpPr>
          <p:spPr bwMode="auto">
            <a:xfrm>
              <a:off x="5568370" y="1056060"/>
              <a:ext cx="1803379"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b="1" dirty="0">
                  <a:solidFill>
                    <a:schemeClr val="accent5">
                      <a:lumMod val="50000"/>
                    </a:schemeClr>
                  </a:solidFill>
                  <a:latin typeface="Trebuchet MS" panose="020B0603020202020204" pitchFamily="34" charset="0"/>
                </a:rPr>
                <a:t>Dakikalar-saatler</a:t>
              </a:r>
              <a:endParaRPr lang="en-US" altLang="tr-TR" sz="1600" b="1" dirty="0">
                <a:solidFill>
                  <a:schemeClr val="accent5">
                    <a:lumMod val="50000"/>
                  </a:schemeClr>
                </a:solidFill>
                <a:latin typeface="Trebuchet MS" panose="020B0603020202020204" pitchFamily="34" charset="0"/>
              </a:endParaRPr>
            </a:p>
          </p:txBody>
        </p:sp>
        <p:sp>
          <p:nvSpPr>
            <p:cNvPr id="34" name="Rectangle 27"/>
            <p:cNvSpPr>
              <a:spLocks noChangeArrowheads="1"/>
            </p:cNvSpPr>
            <p:nvPr/>
          </p:nvSpPr>
          <p:spPr bwMode="auto">
            <a:xfrm>
              <a:off x="7238564" y="1775198"/>
              <a:ext cx="1546898"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b="1" dirty="0">
                  <a:solidFill>
                    <a:schemeClr val="accent5">
                      <a:lumMod val="50000"/>
                    </a:schemeClr>
                  </a:solidFill>
                  <a:latin typeface="Trebuchet MS" panose="020B0603020202020204" pitchFamily="34" charset="0"/>
                </a:rPr>
                <a:t>Saatler-günler</a:t>
              </a:r>
              <a:endParaRPr lang="en-US" altLang="tr-TR" sz="1600" b="1" dirty="0">
                <a:solidFill>
                  <a:schemeClr val="accent5">
                    <a:lumMod val="50000"/>
                  </a:schemeClr>
                </a:solidFill>
                <a:latin typeface="Trebuchet MS" panose="020B0603020202020204" pitchFamily="34" charset="0"/>
              </a:endParaRPr>
            </a:p>
          </p:txBody>
        </p:sp>
        <p:sp>
          <p:nvSpPr>
            <p:cNvPr id="35" name="Freeform 28"/>
            <p:cNvSpPr>
              <a:spLocks/>
            </p:cNvSpPr>
            <p:nvPr/>
          </p:nvSpPr>
          <p:spPr bwMode="auto">
            <a:xfrm>
              <a:off x="2734734" y="2494335"/>
              <a:ext cx="2044700" cy="1690688"/>
            </a:xfrm>
            <a:custGeom>
              <a:avLst/>
              <a:gdLst>
                <a:gd name="T0" fmla="*/ 560 w 1057"/>
                <a:gd name="T1" fmla="*/ 241 h 1201"/>
                <a:gd name="T2" fmla="*/ 475 w 1057"/>
                <a:gd name="T3" fmla="*/ 105 h 1201"/>
                <a:gd name="T4" fmla="*/ 418 w 1057"/>
                <a:gd name="T5" fmla="*/ 355 h 1201"/>
                <a:gd name="T6" fmla="*/ 220 w 1057"/>
                <a:gd name="T7" fmla="*/ 201 h 1201"/>
                <a:gd name="T8" fmla="*/ 263 w 1057"/>
                <a:gd name="T9" fmla="*/ 434 h 1201"/>
                <a:gd name="T10" fmla="*/ 57 w 1057"/>
                <a:gd name="T11" fmla="*/ 459 h 1201"/>
                <a:gd name="T12" fmla="*/ 192 w 1057"/>
                <a:gd name="T13" fmla="*/ 644 h 1201"/>
                <a:gd name="T14" fmla="*/ 0 w 1057"/>
                <a:gd name="T15" fmla="*/ 715 h 1201"/>
                <a:gd name="T16" fmla="*/ 163 w 1057"/>
                <a:gd name="T17" fmla="*/ 854 h 1201"/>
                <a:gd name="T18" fmla="*/ 63 w 1057"/>
                <a:gd name="T19" fmla="*/ 990 h 1201"/>
                <a:gd name="T20" fmla="*/ 235 w 1057"/>
                <a:gd name="T21" fmla="*/ 1013 h 1201"/>
                <a:gd name="T22" fmla="*/ 240 w 1057"/>
                <a:gd name="T23" fmla="*/ 1200 h 1201"/>
                <a:gd name="T24" fmla="*/ 368 w 1057"/>
                <a:gd name="T25" fmla="*/ 1007 h 1201"/>
                <a:gd name="T26" fmla="*/ 425 w 1057"/>
                <a:gd name="T27" fmla="*/ 1095 h 1201"/>
                <a:gd name="T28" fmla="*/ 483 w 1057"/>
                <a:gd name="T29" fmla="*/ 965 h 1201"/>
                <a:gd name="T30" fmla="*/ 568 w 1057"/>
                <a:gd name="T31" fmla="*/ 1047 h 1201"/>
                <a:gd name="T32" fmla="*/ 595 w 1057"/>
                <a:gd name="T33" fmla="*/ 885 h 1201"/>
                <a:gd name="T34" fmla="*/ 730 w 1057"/>
                <a:gd name="T35" fmla="*/ 965 h 1201"/>
                <a:gd name="T36" fmla="*/ 716 w 1057"/>
                <a:gd name="T37" fmla="*/ 797 h 1201"/>
                <a:gd name="T38" fmla="*/ 923 w 1057"/>
                <a:gd name="T39" fmla="*/ 868 h 1201"/>
                <a:gd name="T40" fmla="*/ 801 w 1057"/>
                <a:gd name="T41" fmla="*/ 684 h 1201"/>
                <a:gd name="T42" fmla="*/ 893 w 1057"/>
                <a:gd name="T43" fmla="*/ 627 h 1201"/>
                <a:gd name="T44" fmla="*/ 830 w 1057"/>
                <a:gd name="T45" fmla="*/ 522 h 1201"/>
                <a:gd name="T46" fmla="*/ 1056 w 1057"/>
                <a:gd name="T47" fmla="*/ 369 h 1201"/>
                <a:gd name="T48" fmla="*/ 801 w 1057"/>
                <a:gd name="T49" fmla="*/ 363 h 1201"/>
                <a:gd name="T50" fmla="*/ 880 w 1057"/>
                <a:gd name="T51" fmla="*/ 176 h 1201"/>
                <a:gd name="T52" fmla="*/ 710 w 1057"/>
                <a:gd name="T53" fmla="*/ 321 h 1201"/>
                <a:gd name="T54" fmla="*/ 723 w 1057"/>
                <a:gd name="T55" fmla="*/ 0 h 1201"/>
                <a:gd name="T56" fmla="*/ 560 w 1057"/>
                <a:gd name="T57" fmla="*/ 241 h 1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57" h="1201">
                  <a:moveTo>
                    <a:pt x="560" y="241"/>
                  </a:moveTo>
                  <a:lnTo>
                    <a:pt x="475" y="105"/>
                  </a:lnTo>
                  <a:lnTo>
                    <a:pt x="418" y="355"/>
                  </a:lnTo>
                  <a:lnTo>
                    <a:pt x="220" y="201"/>
                  </a:lnTo>
                  <a:lnTo>
                    <a:pt x="263" y="434"/>
                  </a:lnTo>
                  <a:lnTo>
                    <a:pt x="57" y="459"/>
                  </a:lnTo>
                  <a:lnTo>
                    <a:pt x="192" y="644"/>
                  </a:lnTo>
                  <a:lnTo>
                    <a:pt x="0" y="715"/>
                  </a:lnTo>
                  <a:lnTo>
                    <a:pt x="163" y="854"/>
                  </a:lnTo>
                  <a:lnTo>
                    <a:pt x="63" y="990"/>
                  </a:lnTo>
                  <a:lnTo>
                    <a:pt x="235" y="1013"/>
                  </a:lnTo>
                  <a:lnTo>
                    <a:pt x="240" y="1200"/>
                  </a:lnTo>
                  <a:lnTo>
                    <a:pt x="368" y="1007"/>
                  </a:lnTo>
                  <a:lnTo>
                    <a:pt x="425" y="1095"/>
                  </a:lnTo>
                  <a:lnTo>
                    <a:pt x="483" y="965"/>
                  </a:lnTo>
                  <a:lnTo>
                    <a:pt x="568" y="1047"/>
                  </a:lnTo>
                  <a:lnTo>
                    <a:pt x="595" y="885"/>
                  </a:lnTo>
                  <a:lnTo>
                    <a:pt x="730" y="965"/>
                  </a:lnTo>
                  <a:lnTo>
                    <a:pt x="716" y="797"/>
                  </a:lnTo>
                  <a:lnTo>
                    <a:pt x="923" y="868"/>
                  </a:lnTo>
                  <a:lnTo>
                    <a:pt x="801" y="684"/>
                  </a:lnTo>
                  <a:lnTo>
                    <a:pt x="893" y="627"/>
                  </a:lnTo>
                  <a:lnTo>
                    <a:pt x="830" y="522"/>
                  </a:lnTo>
                  <a:lnTo>
                    <a:pt x="1056" y="369"/>
                  </a:lnTo>
                  <a:lnTo>
                    <a:pt x="801" y="363"/>
                  </a:lnTo>
                  <a:lnTo>
                    <a:pt x="880" y="176"/>
                  </a:lnTo>
                  <a:lnTo>
                    <a:pt x="710" y="321"/>
                  </a:lnTo>
                  <a:lnTo>
                    <a:pt x="723" y="0"/>
                  </a:lnTo>
                  <a:lnTo>
                    <a:pt x="560" y="241"/>
                  </a:lnTo>
                </a:path>
              </a:pathLst>
            </a:custGeom>
            <a:solidFill>
              <a:schemeClr val="accent5">
                <a:lumMod val="75000"/>
              </a:schemeClr>
            </a:solidFill>
            <a:ln>
              <a:noFill/>
            </a:ln>
            <a:effectLst/>
          </p:spPr>
          <p:txBody>
            <a:bodyPr/>
            <a:lstStyle/>
            <a:p>
              <a:endParaRPr lang="tr-TR" sz="2000" b="1" dirty="0">
                <a:solidFill>
                  <a:schemeClr val="bg1"/>
                </a:solidFill>
                <a:latin typeface="Trebuchet MS" panose="020B0603020202020204" pitchFamily="34" charset="0"/>
              </a:endParaRPr>
            </a:p>
          </p:txBody>
        </p:sp>
        <p:sp>
          <p:nvSpPr>
            <p:cNvPr id="36" name="Rectangle 29"/>
            <p:cNvSpPr>
              <a:spLocks noChangeArrowheads="1"/>
            </p:cNvSpPr>
            <p:nvPr/>
          </p:nvSpPr>
          <p:spPr bwMode="auto">
            <a:xfrm>
              <a:off x="3340292" y="2980832"/>
              <a:ext cx="829733" cy="78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pPr algn="ctr" eaLnBrk="0" hangingPunct="0">
                <a:spcBef>
                  <a:spcPct val="0"/>
                </a:spcBef>
              </a:pPr>
              <a:r>
                <a:rPr lang="en-US" altLang="tr-TR" sz="2000" b="1" dirty="0">
                  <a:solidFill>
                    <a:schemeClr val="bg1"/>
                  </a:solidFill>
                  <a:latin typeface="Trebuchet MS" panose="020B0603020202020204" pitchFamily="34" charset="0"/>
                </a:rPr>
                <a:t>Bi</a:t>
              </a:r>
              <a:r>
                <a:rPr lang="tr-TR" altLang="tr-TR" sz="2000" b="1" dirty="0">
                  <a:solidFill>
                    <a:schemeClr val="bg1"/>
                  </a:solidFill>
                  <a:latin typeface="Trebuchet MS" panose="020B0603020202020204" pitchFamily="34" charset="0"/>
                </a:rPr>
                <a:t>y</a:t>
              </a:r>
              <a:r>
                <a:rPr lang="en-US" altLang="tr-TR" sz="2000" b="1" dirty="0">
                  <a:solidFill>
                    <a:schemeClr val="bg1"/>
                  </a:solidFill>
                  <a:latin typeface="Trebuchet MS" panose="020B0603020202020204" pitchFamily="34" charset="0"/>
                </a:rPr>
                <a:t>o</a:t>
              </a:r>
              <a:r>
                <a:rPr lang="tr-TR" altLang="tr-TR" sz="2000" b="1" dirty="0">
                  <a:solidFill>
                    <a:schemeClr val="bg1"/>
                  </a:solidFill>
                  <a:latin typeface="Trebuchet MS" panose="020B0603020202020204" pitchFamily="34" charset="0"/>
                </a:rPr>
                <a:t>lojik </a:t>
              </a:r>
            </a:p>
            <a:p>
              <a:pPr algn="ctr" eaLnBrk="0" hangingPunct="0">
                <a:spcBef>
                  <a:spcPct val="0"/>
                </a:spcBef>
              </a:pPr>
              <a:r>
                <a:rPr lang="tr-TR" altLang="tr-TR" sz="2000" b="1" dirty="0">
                  <a:solidFill>
                    <a:schemeClr val="bg1"/>
                  </a:solidFill>
                  <a:latin typeface="Trebuchet MS" panose="020B0603020202020204" pitchFamily="34" charset="0"/>
                </a:rPr>
                <a:t>saldırı</a:t>
              </a:r>
              <a:endParaRPr lang="en-US" altLang="tr-TR" sz="2000" b="1" dirty="0">
                <a:solidFill>
                  <a:schemeClr val="bg1"/>
                </a:solidFill>
                <a:latin typeface="Trebuchet MS" panose="020B0603020202020204" pitchFamily="34" charset="0"/>
              </a:endParaRPr>
            </a:p>
          </p:txBody>
        </p:sp>
        <p:grpSp>
          <p:nvGrpSpPr>
            <p:cNvPr id="37" name="Group 30"/>
            <p:cNvGrpSpPr>
              <a:grpSpLocks/>
            </p:cNvGrpSpPr>
            <p:nvPr/>
          </p:nvGrpSpPr>
          <p:grpSpPr bwMode="auto">
            <a:xfrm>
              <a:off x="8250128" y="1203746"/>
              <a:ext cx="2269911" cy="468000"/>
              <a:chOff x="3888" y="864"/>
              <a:chExt cx="1296" cy="288"/>
            </a:xfrm>
            <a:noFill/>
          </p:grpSpPr>
          <p:sp>
            <p:nvSpPr>
              <p:cNvPr id="44" name="Rectangle 31"/>
              <p:cNvSpPr>
                <a:spLocks noChangeArrowheads="1"/>
              </p:cNvSpPr>
              <p:nvPr/>
            </p:nvSpPr>
            <p:spPr bwMode="auto">
              <a:xfrm>
                <a:off x="3888" y="864"/>
                <a:ext cx="1296" cy="288"/>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sz="2000" b="1">
                  <a:solidFill>
                    <a:schemeClr val="accent5">
                      <a:lumMod val="50000"/>
                    </a:schemeClr>
                  </a:solidFill>
                  <a:latin typeface="Trebuchet MS" panose="020B0603020202020204" pitchFamily="34" charset="0"/>
                </a:endParaRPr>
              </a:p>
            </p:txBody>
          </p:sp>
          <p:sp>
            <p:nvSpPr>
              <p:cNvPr id="45" name="Rectangle 32"/>
              <p:cNvSpPr>
                <a:spLocks noChangeArrowheads="1"/>
              </p:cNvSpPr>
              <p:nvPr/>
            </p:nvSpPr>
            <p:spPr bwMode="auto">
              <a:xfrm>
                <a:off x="3954" y="876"/>
                <a:ext cx="1158" cy="24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algn="ctr" eaLnBrk="0" hangingPunct="0">
                  <a:spcBef>
                    <a:spcPct val="0"/>
                  </a:spcBef>
                </a:pPr>
                <a:r>
                  <a:rPr lang="tr-TR" altLang="tr-TR" sz="2000" b="1" dirty="0">
                    <a:solidFill>
                      <a:schemeClr val="accent5">
                        <a:lumMod val="50000"/>
                      </a:schemeClr>
                    </a:solidFill>
                    <a:latin typeface="Trebuchet MS" panose="020B0603020202020204" pitchFamily="34" charset="0"/>
                  </a:rPr>
                  <a:t>Günler-haftalar</a:t>
                </a:r>
                <a:endParaRPr lang="en-US" altLang="tr-TR" sz="2000" b="1" dirty="0">
                  <a:solidFill>
                    <a:schemeClr val="accent5">
                      <a:lumMod val="50000"/>
                    </a:schemeClr>
                  </a:solidFill>
                  <a:latin typeface="Trebuchet MS" panose="020B0603020202020204" pitchFamily="34" charset="0"/>
                </a:endParaRPr>
              </a:p>
            </p:txBody>
          </p:sp>
        </p:grpSp>
        <p:sp>
          <p:nvSpPr>
            <p:cNvPr id="38" name="Rectangle 33"/>
            <p:cNvSpPr>
              <a:spLocks noChangeArrowheads="1"/>
            </p:cNvSpPr>
            <p:nvPr/>
          </p:nvSpPr>
          <p:spPr bwMode="auto">
            <a:xfrm>
              <a:off x="10520039" y="1922571"/>
              <a:ext cx="1243417" cy="339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spcBef>
                  <a:spcPct val="0"/>
                </a:spcBef>
              </a:pPr>
              <a:r>
                <a:rPr lang="tr-TR" altLang="tr-TR" sz="1600" b="1" dirty="0">
                  <a:solidFill>
                    <a:schemeClr val="accent5">
                      <a:lumMod val="50000"/>
                    </a:schemeClr>
                  </a:solidFill>
                  <a:latin typeface="Trebuchet MS" panose="020B0603020202020204" pitchFamily="34" charset="0"/>
                </a:rPr>
                <a:t>Aylar-yıllar</a:t>
              </a:r>
              <a:endParaRPr lang="en-US" altLang="tr-TR" sz="1600" b="1" dirty="0">
                <a:solidFill>
                  <a:schemeClr val="accent5">
                    <a:lumMod val="50000"/>
                  </a:schemeClr>
                </a:solidFill>
                <a:latin typeface="Trebuchet MS" panose="020B0603020202020204" pitchFamily="34" charset="0"/>
              </a:endParaRPr>
            </a:p>
          </p:txBody>
        </p:sp>
        <p:sp>
          <p:nvSpPr>
            <p:cNvPr id="39" name="Line 34"/>
            <p:cNvSpPr>
              <a:spLocks noChangeShapeType="1"/>
            </p:cNvSpPr>
            <p:nvPr/>
          </p:nvSpPr>
          <p:spPr bwMode="auto">
            <a:xfrm flipV="1">
              <a:off x="1614633" y="3464298"/>
              <a:ext cx="0" cy="792162"/>
            </a:xfrm>
            <a:prstGeom prst="line">
              <a:avLst/>
            </a:prstGeom>
            <a:noFill/>
            <a:ln w="76200">
              <a:solidFill>
                <a:schemeClr val="bg1">
                  <a:lumMod val="50000"/>
                </a:schemeClr>
              </a:solidFill>
              <a:round/>
              <a:headEnd type="none" w="sm" len="sm"/>
              <a:tailEnd type="stealth"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latin typeface="Trebuchet MS" panose="020B0603020202020204" pitchFamily="34" charset="0"/>
              </a:endParaRPr>
            </a:p>
          </p:txBody>
        </p:sp>
        <p:pic>
          <p:nvPicPr>
            <p:cNvPr id="40" name="Picture 35"/>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55026" y="4652522"/>
              <a:ext cx="1314451" cy="1231900"/>
            </a:xfrm>
            <a:prstGeom prst="rect">
              <a:avLst/>
            </a:prstGeom>
            <a:noFill/>
            <a:ln w="9525">
              <a:solidFill>
                <a:schemeClr val="bg1">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37"/>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21725" y="4876360"/>
              <a:ext cx="1512000"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38"/>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74582" y="4642648"/>
              <a:ext cx="16256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39" descr="JBPDS Machin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18945" y="5087076"/>
              <a:ext cx="97366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chemeClr val="bg1"/>
                  </a:solidFill>
                  <a:miter lim="800000"/>
                  <a:headEnd/>
                  <a:tailEnd/>
                </a14:hiddenLine>
              </a:ext>
            </a:extLst>
          </p:spPr>
        </p:pic>
      </p:grpSp>
      <p:sp>
        <p:nvSpPr>
          <p:cNvPr id="2" name="Alt Bilgi Yer Tutucusu 1"/>
          <p:cNvSpPr>
            <a:spLocks noGrp="1"/>
          </p:cNvSpPr>
          <p:nvPr>
            <p:ph type="ftr" sz="quarter" idx="11"/>
          </p:nvPr>
        </p:nvSpPr>
        <p:spPr/>
        <p:txBody>
          <a:body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Tree>
    <p:extLst>
      <p:ext uri="{BB962C8B-B14F-4D97-AF65-F5344CB8AC3E}">
        <p14:creationId xmlns:p14="http://schemas.microsoft.com/office/powerpoint/2010/main" val="4079673097"/>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8" name="click.wav"/>
          </p:stSnd>
        </p:sndAc>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20546" y="843041"/>
            <a:ext cx="4987074" cy="936104"/>
          </a:xfrm>
        </p:spPr>
        <p:txBody>
          <a:bodyPr/>
          <a:lstStyle/>
          <a:p>
            <a:r>
              <a:rPr lang="tr-TR" altLang="tr-TR" sz="4000" b="1" dirty="0" smtClean="0">
                <a:solidFill>
                  <a:srgbClr val="006666"/>
                </a:solidFill>
                <a:latin typeface="Trebuchet MS" panose="020B0603020202020204" pitchFamily="34" charset="0"/>
              </a:rPr>
              <a:t>Biyolojik Saldırı</a:t>
            </a:r>
            <a:endParaRPr lang="en-US" altLang="tr-TR" sz="4000" b="1" dirty="0">
              <a:solidFill>
                <a:srgbClr val="006666"/>
              </a:solidFill>
              <a:latin typeface="Trebuchet MS" panose="020B0603020202020204" pitchFamily="34" charset="0"/>
            </a:endParaRPr>
          </a:p>
        </p:txBody>
      </p:sp>
      <p:sp>
        <p:nvSpPr>
          <p:cNvPr id="38915" name="Rectangle 3"/>
          <p:cNvSpPr>
            <a:spLocks noGrp="1" noChangeArrowheads="1"/>
          </p:cNvSpPr>
          <p:nvPr>
            <p:ph type="body" sz="half" idx="2"/>
          </p:nvPr>
        </p:nvSpPr>
        <p:spPr>
          <a:xfrm>
            <a:off x="2623441" y="5746515"/>
            <a:ext cx="1164117" cy="517288"/>
          </a:xfrm>
        </p:spPr>
        <p:txBody>
          <a:bodyPr/>
          <a:lstStyle/>
          <a:p>
            <a:pPr marL="0" indent="0">
              <a:buNone/>
            </a:pPr>
            <a:r>
              <a:rPr lang="tr-TR" altLang="tr-TR" b="1" dirty="0" smtClean="0">
                <a:solidFill>
                  <a:srgbClr val="006666"/>
                </a:solidFill>
                <a:latin typeface="Trebuchet MS" panose="020B0603020202020204" pitchFamily="34" charset="0"/>
              </a:rPr>
              <a:t>Gizli</a:t>
            </a:r>
            <a:endParaRPr lang="en-US" altLang="tr-TR" b="1" dirty="0">
              <a:solidFill>
                <a:srgbClr val="006666"/>
              </a:solidFill>
              <a:latin typeface="Trebuchet MS" panose="020B0603020202020204" pitchFamily="34" charset="0"/>
            </a:endParaRPr>
          </a:p>
        </p:txBody>
      </p:sp>
      <p:pic>
        <p:nvPicPr>
          <p:cNvPr id="38916" name="Picture 4"/>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75951" y="2124830"/>
            <a:ext cx="3638499" cy="3276000"/>
          </a:xfrm>
          <a:noFill/>
          <a:ln/>
          <a:extLs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lt Bilgi Yer Tutucusu 1"/>
          <p:cNvSpPr>
            <a:spLocks noGrp="1"/>
          </p:cNvSpPr>
          <p:nvPr>
            <p:ph type="ftr" sz="quarter" idx="11"/>
          </p:nvPr>
        </p:nvSpPr>
        <p:spPr/>
        <p:txBody>
          <a:bodyPr/>
          <a:lstStyle/>
          <a:p>
            <a:r>
              <a:rPr lang="tr-TR" altLang="tr-TR" smtClean="0"/>
              <a:t>Uluslararası KBRN Kongresi, 5-7 Aralık 2017, Ankara</a:t>
            </a:r>
            <a:endParaRPr lang="tr-TR" altLang="tr-TR"/>
          </a:p>
        </p:txBody>
      </p:sp>
      <p:sp>
        <p:nvSpPr>
          <p:cNvPr id="8" name="Metin kutusu 7"/>
          <p:cNvSpPr txBox="1"/>
          <p:nvPr/>
        </p:nvSpPr>
        <p:spPr>
          <a:xfrm>
            <a:off x="1333500" y="494193"/>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
        <p:nvSpPr>
          <p:cNvPr id="9" name="Line 3"/>
          <p:cNvSpPr>
            <a:spLocks noChangeShapeType="1"/>
          </p:cNvSpPr>
          <p:nvPr/>
        </p:nvSpPr>
        <p:spPr bwMode="auto">
          <a:xfrm>
            <a:off x="3814450" y="2010230"/>
            <a:ext cx="0" cy="3505200"/>
          </a:xfrm>
          <a:prstGeom prst="line">
            <a:avLst/>
          </a:prstGeom>
          <a:noFill/>
          <a:ln w="9525">
            <a:solidFill>
              <a:schemeClr val="bg2"/>
            </a:solidFill>
            <a:round/>
            <a:headEnd/>
            <a:tailEnd/>
          </a:ln>
          <a:effectLst>
            <a:prstShdw prst="shdw17" dist="17961" dir="2700000">
              <a:schemeClr val="bg2">
                <a:gamma/>
                <a:shade val="60000"/>
                <a:invGamma/>
              </a:schemeClr>
            </a:prstShdw>
          </a:effectLst>
        </p:spPr>
        <p:txBody>
          <a:bodyPr/>
          <a:lstStyle/>
          <a:p>
            <a:pPr>
              <a:defRPr/>
            </a:pPr>
            <a:endParaRPr lang="tr-TR">
              <a:latin typeface="Candara" panose="020E0502030303020204" pitchFamily="34" charset="0"/>
              <a:cs typeface="Arial" pitchFamily="34" charset="0"/>
            </a:endParaRPr>
          </a:p>
        </p:txBody>
      </p:sp>
      <p:sp>
        <p:nvSpPr>
          <p:cNvPr id="10" name="Text Box 6"/>
          <p:cNvSpPr txBox="1">
            <a:spLocks noChangeArrowheads="1"/>
          </p:cNvSpPr>
          <p:nvPr/>
        </p:nvSpPr>
        <p:spPr bwMode="auto">
          <a:xfrm>
            <a:off x="4609235" y="1973803"/>
            <a:ext cx="2016000" cy="523220"/>
          </a:xfrm>
          <a:prstGeom prst="rect">
            <a:avLst/>
          </a:prstGeom>
          <a:solidFill>
            <a:schemeClr val="accent6">
              <a:lumMod val="50000"/>
            </a:schemeClr>
          </a:solidFill>
          <a:ln>
            <a:solidFill>
              <a:schemeClr val="accent1"/>
            </a:solidFill>
          </a:ln>
          <a:effectLst>
            <a:prstShdw prst="shdw17" dist="17961" dir="2700000">
              <a:srgbClr val="4D004D"/>
            </a:prstShdw>
          </a:effectLst>
          <a:extLst/>
        </p:spPr>
        <p:txBody>
          <a:bodyPr>
            <a:spAutoFit/>
          </a:bodyPr>
          <a:lstStyle>
            <a:lvl1pPr eaLnBrk="0" hangingPunct="0">
              <a:defRPr sz="2400" b="1">
                <a:solidFill>
                  <a:schemeClr val="tx1"/>
                </a:solidFill>
                <a:latin typeface="Times New Roman" pitchFamily="18" charset="0"/>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pPr algn="ctr" eaLnBrk="1" hangingPunct="1"/>
            <a:r>
              <a:rPr lang="tr-TR" sz="2800" dirty="0" smtClean="0">
                <a:solidFill>
                  <a:schemeClr val="bg1"/>
                </a:solidFill>
                <a:latin typeface="Candara" panose="020E0502030303020204" pitchFamily="34" charset="0"/>
                <a:cs typeface="Arial" pitchFamily="34" charset="0"/>
              </a:rPr>
              <a:t>Savaş Alanı</a:t>
            </a:r>
            <a:endParaRPr lang="en-GB" sz="2800" dirty="0">
              <a:solidFill>
                <a:schemeClr val="bg1"/>
              </a:solidFill>
              <a:latin typeface="Candara" panose="020E0502030303020204" pitchFamily="34" charset="0"/>
              <a:cs typeface="Arial" pitchFamily="34" charset="0"/>
            </a:endParaRPr>
          </a:p>
        </p:txBody>
      </p:sp>
      <p:sp>
        <p:nvSpPr>
          <p:cNvPr id="11" name="Text Box 7"/>
          <p:cNvSpPr txBox="1">
            <a:spLocks noChangeArrowheads="1"/>
          </p:cNvSpPr>
          <p:nvPr/>
        </p:nvSpPr>
        <p:spPr bwMode="auto">
          <a:xfrm>
            <a:off x="4562084" y="3364231"/>
            <a:ext cx="2016000" cy="900000"/>
          </a:xfrm>
          <a:prstGeom prst="rect">
            <a:avLst/>
          </a:prstGeom>
          <a:solidFill>
            <a:schemeClr val="accent5">
              <a:lumMod val="75000"/>
            </a:schemeClr>
          </a:solidFill>
          <a:ln>
            <a:noFill/>
          </a:ln>
          <a:effectLst>
            <a:prstShdw prst="shdw17" dist="17961" dir="2700000">
              <a:srgbClr val="4D004D"/>
            </a:prstShdw>
          </a:effectLst>
          <a:extLst/>
        </p:spPr>
        <p:txBody>
          <a:bodyPr>
            <a:spAutoFit/>
          </a:bodyPr>
          <a:lstStyle>
            <a:defPPr>
              <a:defRPr lang="tr-TR"/>
            </a:defPPr>
            <a:lvl1pPr algn="ctr">
              <a:spcBef>
                <a:spcPct val="50000"/>
              </a:spcBef>
              <a:defRPr sz="2400" b="1">
                <a:solidFill>
                  <a:schemeClr val="bg1"/>
                </a:solidFill>
                <a:latin typeface="Arial" pitchFamily="34" charset="0"/>
                <a:cs typeface="Arial" pitchFamily="34" charset="0"/>
              </a:defRPr>
            </a:lvl1pPr>
            <a:lvl2pPr marL="742950" indent="-285750" eaLnBrk="0" hangingPunct="0">
              <a:defRPr sz="2400" b="1">
                <a:latin typeface="Times New Roman" pitchFamily="18" charset="0"/>
                <a:cs typeface="Arial" charset="0"/>
              </a:defRPr>
            </a:lvl2pPr>
            <a:lvl3pPr marL="1143000" indent="-228600" eaLnBrk="0" hangingPunct="0">
              <a:defRPr sz="2400" b="1">
                <a:latin typeface="Times New Roman" pitchFamily="18" charset="0"/>
                <a:cs typeface="Arial" charset="0"/>
              </a:defRPr>
            </a:lvl3pPr>
            <a:lvl4pPr marL="1600200" indent="-228600" eaLnBrk="0" hangingPunct="0">
              <a:defRPr sz="2400" b="1">
                <a:latin typeface="Times New Roman" pitchFamily="18" charset="0"/>
                <a:cs typeface="Arial" charset="0"/>
              </a:defRPr>
            </a:lvl4pPr>
            <a:lvl5pPr marL="2057400" indent="-228600" eaLnBrk="0" hangingPunct="0">
              <a:defRPr sz="2400" b="1">
                <a:latin typeface="Times New Roman" pitchFamily="18" charset="0"/>
                <a:cs typeface="Arial" charset="0"/>
              </a:defRPr>
            </a:lvl5pPr>
            <a:lvl6pPr marL="2514600" indent="-228600" eaLnBrk="0" fontAlgn="base" hangingPunct="0">
              <a:spcBef>
                <a:spcPct val="0"/>
              </a:spcBef>
              <a:spcAft>
                <a:spcPct val="0"/>
              </a:spcAft>
              <a:defRPr sz="2400" b="1">
                <a:latin typeface="Times New Roman" pitchFamily="18" charset="0"/>
                <a:cs typeface="Arial" charset="0"/>
              </a:defRPr>
            </a:lvl6pPr>
            <a:lvl7pPr marL="2971800" indent="-228600" eaLnBrk="0" fontAlgn="base" hangingPunct="0">
              <a:spcBef>
                <a:spcPct val="0"/>
              </a:spcBef>
              <a:spcAft>
                <a:spcPct val="0"/>
              </a:spcAft>
              <a:defRPr sz="2400" b="1">
                <a:latin typeface="Times New Roman" pitchFamily="18" charset="0"/>
                <a:cs typeface="Arial" charset="0"/>
              </a:defRPr>
            </a:lvl7pPr>
            <a:lvl8pPr marL="3429000" indent="-228600" eaLnBrk="0" fontAlgn="base" hangingPunct="0">
              <a:spcBef>
                <a:spcPct val="0"/>
              </a:spcBef>
              <a:spcAft>
                <a:spcPct val="0"/>
              </a:spcAft>
              <a:defRPr sz="2400" b="1">
                <a:latin typeface="Times New Roman" pitchFamily="18" charset="0"/>
                <a:cs typeface="Arial" charset="0"/>
              </a:defRPr>
            </a:lvl8pPr>
            <a:lvl9pPr marL="3886200" indent="-228600" eaLnBrk="0" fontAlgn="base" hangingPunct="0">
              <a:spcBef>
                <a:spcPct val="0"/>
              </a:spcBef>
              <a:spcAft>
                <a:spcPct val="0"/>
              </a:spcAft>
              <a:defRPr sz="2400" b="1">
                <a:latin typeface="Times New Roman" pitchFamily="18" charset="0"/>
                <a:cs typeface="Arial" charset="0"/>
              </a:defRPr>
            </a:lvl9pPr>
          </a:lstStyle>
          <a:p>
            <a:r>
              <a:rPr lang="tr-TR" sz="2800" dirty="0" smtClean="0">
                <a:latin typeface="Candara" panose="020E0502030303020204" pitchFamily="34" charset="0"/>
              </a:rPr>
              <a:t>Toplu Yaşam Alanı</a:t>
            </a:r>
            <a:endParaRPr lang="en-GB" sz="2800" dirty="0">
              <a:latin typeface="Candara" panose="020E0502030303020204" pitchFamily="34" charset="0"/>
            </a:endParaRPr>
          </a:p>
        </p:txBody>
      </p:sp>
      <p:sp>
        <p:nvSpPr>
          <p:cNvPr id="12" name="Text Box 8"/>
          <p:cNvSpPr txBox="1">
            <a:spLocks noChangeArrowheads="1"/>
          </p:cNvSpPr>
          <p:nvPr/>
        </p:nvSpPr>
        <p:spPr bwMode="auto">
          <a:xfrm>
            <a:off x="4505819" y="4901830"/>
            <a:ext cx="2232000" cy="769441"/>
          </a:xfrm>
          <a:prstGeom prst="rect">
            <a:avLst/>
          </a:prstGeom>
          <a:solidFill>
            <a:srgbClr val="C05350"/>
          </a:solidFill>
          <a:ln>
            <a:noFill/>
          </a:ln>
          <a:effectLst>
            <a:prstShdw prst="shdw17" dist="17961" dir="2700000">
              <a:srgbClr val="4D004D"/>
            </a:prstShdw>
          </a:effectLst>
          <a:extLst/>
        </p:spPr>
        <p:txBody>
          <a:bodyPr>
            <a:spAutoFit/>
          </a:bodyPr>
          <a:lstStyle>
            <a:lvl1pPr eaLnBrk="0" hangingPunct="0">
              <a:defRPr sz="2400" b="1">
                <a:solidFill>
                  <a:schemeClr val="tx1"/>
                </a:solidFill>
                <a:latin typeface="Times New Roman" pitchFamily="18" charset="0"/>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pPr algn="ctr" eaLnBrk="1" hangingPunct="1">
              <a:spcBef>
                <a:spcPct val="50000"/>
              </a:spcBef>
            </a:pPr>
            <a:r>
              <a:rPr lang="tr-TR" sz="2200" dirty="0" smtClean="0">
                <a:solidFill>
                  <a:schemeClr val="bg1"/>
                </a:solidFill>
                <a:latin typeface="Candara" panose="020E0502030303020204" pitchFamily="34" charset="0"/>
                <a:cs typeface="Arial" pitchFamily="34" charset="0"/>
              </a:rPr>
              <a:t>Temaslı ve hastalık gelişimi</a:t>
            </a:r>
            <a:endParaRPr lang="en-GB" sz="2200" dirty="0">
              <a:solidFill>
                <a:schemeClr val="bg1"/>
              </a:solidFill>
              <a:latin typeface="Candara" panose="020E0502030303020204" pitchFamily="34" charset="0"/>
              <a:cs typeface="Arial" pitchFamily="34" charset="0"/>
            </a:endParaRPr>
          </a:p>
        </p:txBody>
      </p:sp>
      <p:sp>
        <p:nvSpPr>
          <p:cNvPr id="14" name="Line 19"/>
          <p:cNvSpPr>
            <a:spLocks noChangeShapeType="1"/>
          </p:cNvSpPr>
          <p:nvPr/>
        </p:nvSpPr>
        <p:spPr bwMode="auto">
          <a:xfrm flipV="1">
            <a:off x="3854135" y="2349362"/>
            <a:ext cx="612000" cy="720000"/>
          </a:xfrm>
          <a:prstGeom prst="line">
            <a:avLst/>
          </a:prstGeom>
          <a:noFill/>
          <a:ln w="63500">
            <a:solidFill>
              <a:schemeClr val="bg1">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tr-TR">
              <a:latin typeface="Candara" panose="020E0502030303020204" pitchFamily="34" charset="0"/>
              <a:cs typeface="Arial" pitchFamily="34" charset="0"/>
            </a:endParaRPr>
          </a:p>
        </p:txBody>
      </p:sp>
      <p:sp>
        <p:nvSpPr>
          <p:cNvPr id="15" name="Line 20"/>
          <p:cNvSpPr>
            <a:spLocks noChangeShapeType="1"/>
          </p:cNvSpPr>
          <p:nvPr/>
        </p:nvSpPr>
        <p:spPr bwMode="auto">
          <a:xfrm>
            <a:off x="3854135" y="4560849"/>
            <a:ext cx="557619" cy="839981"/>
          </a:xfrm>
          <a:prstGeom prst="line">
            <a:avLst/>
          </a:prstGeom>
          <a:noFill/>
          <a:ln w="63500">
            <a:solidFill>
              <a:schemeClr val="bg1">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tr-TR">
              <a:latin typeface="Candara" panose="020E0502030303020204" pitchFamily="34" charset="0"/>
              <a:cs typeface="Arial" pitchFamily="34" charset="0"/>
            </a:endParaRPr>
          </a:p>
        </p:txBody>
      </p:sp>
      <p:sp>
        <p:nvSpPr>
          <p:cNvPr id="16" name="Line 18"/>
          <p:cNvSpPr>
            <a:spLocks noChangeShapeType="1"/>
          </p:cNvSpPr>
          <p:nvPr/>
        </p:nvSpPr>
        <p:spPr bwMode="auto">
          <a:xfrm>
            <a:off x="6831528" y="2238418"/>
            <a:ext cx="540000" cy="1589"/>
          </a:xfrm>
          <a:prstGeom prst="line">
            <a:avLst/>
          </a:prstGeom>
          <a:noFill/>
          <a:ln w="63500">
            <a:solidFill>
              <a:schemeClr val="bg1">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tr-TR">
              <a:latin typeface="Candara" panose="020E0502030303020204" pitchFamily="34" charset="0"/>
              <a:cs typeface="Arial" pitchFamily="34" charset="0"/>
            </a:endParaRPr>
          </a:p>
        </p:txBody>
      </p:sp>
      <p:sp>
        <p:nvSpPr>
          <p:cNvPr id="17" name="Line 30"/>
          <p:cNvSpPr>
            <a:spLocks noChangeShapeType="1"/>
          </p:cNvSpPr>
          <p:nvPr/>
        </p:nvSpPr>
        <p:spPr bwMode="auto">
          <a:xfrm flipV="1">
            <a:off x="6831528" y="5258756"/>
            <a:ext cx="540000" cy="0"/>
          </a:xfrm>
          <a:prstGeom prst="line">
            <a:avLst/>
          </a:prstGeom>
          <a:noFill/>
          <a:ln w="63500">
            <a:solidFill>
              <a:schemeClr val="bg1">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tr-TR">
              <a:latin typeface="Candara" panose="020E0502030303020204" pitchFamily="34" charset="0"/>
              <a:cs typeface="Arial" pitchFamily="34" charset="0"/>
            </a:endParaRPr>
          </a:p>
        </p:txBody>
      </p:sp>
      <p:sp>
        <p:nvSpPr>
          <p:cNvPr id="18" name="Line 30"/>
          <p:cNvSpPr>
            <a:spLocks noChangeShapeType="1"/>
          </p:cNvSpPr>
          <p:nvPr/>
        </p:nvSpPr>
        <p:spPr bwMode="auto">
          <a:xfrm flipV="1">
            <a:off x="6740519" y="3878039"/>
            <a:ext cx="540000" cy="0"/>
          </a:xfrm>
          <a:prstGeom prst="line">
            <a:avLst/>
          </a:prstGeom>
          <a:noFill/>
          <a:ln w="63500">
            <a:solidFill>
              <a:schemeClr val="bg1">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tr-TR">
              <a:latin typeface="Candara" panose="020E0502030303020204" pitchFamily="34" charset="0"/>
              <a:cs typeface="Arial" pitchFamily="34" charset="0"/>
            </a:endParaRPr>
          </a:p>
        </p:txBody>
      </p:sp>
      <p:sp>
        <p:nvSpPr>
          <p:cNvPr id="19" name="Rectangle 3"/>
          <p:cNvSpPr txBox="1">
            <a:spLocks noChangeArrowheads="1"/>
          </p:cNvSpPr>
          <p:nvPr/>
        </p:nvSpPr>
        <p:spPr>
          <a:xfrm>
            <a:off x="1182029" y="1435935"/>
            <a:ext cx="2632421" cy="60078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Arial" charset="0"/>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marL="0" indent="0">
              <a:buNone/>
            </a:pPr>
            <a:r>
              <a:rPr lang="tr-TR" altLang="tr-TR" b="1" kern="0" dirty="0" smtClean="0">
                <a:solidFill>
                  <a:srgbClr val="006666"/>
                </a:solidFill>
                <a:latin typeface="Trebuchet MS" panose="020B0603020202020204" pitchFamily="34" charset="0"/>
              </a:rPr>
              <a:t>Belirgin-Açık</a:t>
            </a:r>
            <a:endParaRPr lang="en-US" altLang="tr-TR" b="1" kern="0" dirty="0" smtClean="0">
              <a:solidFill>
                <a:srgbClr val="006666"/>
              </a:solidFill>
              <a:latin typeface="Trebuchet MS" panose="020B0603020202020204" pitchFamily="34" charset="0"/>
            </a:endParaRPr>
          </a:p>
        </p:txBody>
      </p:sp>
      <p:sp>
        <p:nvSpPr>
          <p:cNvPr id="20" name="Rectangle 3"/>
          <p:cNvSpPr txBox="1">
            <a:spLocks noChangeArrowheads="1"/>
          </p:cNvSpPr>
          <p:nvPr/>
        </p:nvSpPr>
        <p:spPr>
          <a:xfrm>
            <a:off x="7452948" y="1244813"/>
            <a:ext cx="4612671" cy="1981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Arial" charset="0"/>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marL="457200" indent="-457200" algn="just">
              <a:buFont typeface="+mj-lt"/>
              <a:buAutoNum type="arabicParenR"/>
            </a:pPr>
            <a:r>
              <a:rPr lang="tr-TR" sz="2400" b="1" kern="0" dirty="0" smtClean="0">
                <a:latin typeface="Trebuchet MS" panose="020B0603020202020204" pitchFamily="34" charset="0"/>
              </a:rPr>
              <a:t>Uzaktan Algılama Sistemleri</a:t>
            </a:r>
          </a:p>
          <a:p>
            <a:pPr marL="457200" indent="-457200" algn="just">
              <a:buFont typeface="+mj-lt"/>
              <a:buAutoNum type="arabicParenR"/>
            </a:pPr>
            <a:r>
              <a:rPr lang="tr-TR" sz="2400" b="1" kern="0" dirty="0" smtClean="0">
                <a:latin typeface="Trebuchet MS" panose="020B0603020202020204" pitchFamily="34" charset="0"/>
              </a:rPr>
              <a:t>Mobil Detektörler</a:t>
            </a:r>
          </a:p>
          <a:p>
            <a:pPr marL="457200" indent="-457200" algn="just">
              <a:buFont typeface="+mj-lt"/>
              <a:buAutoNum type="arabicParenR"/>
            </a:pPr>
            <a:r>
              <a:rPr lang="tr-TR" sz="2400" b="1" kern="0" dirty="0" smtClean="0">
                <a:latin typeface="Trebuchet MS" panose="020B0603020202020204" pitchFamily="34" charset="0"/>
              </a:rPr>
              <a:t>El Detektörleri</a:t>
            </a:r>
          </a:p>
          <a:p>
            <a:pPr marL="457200" indent="-457200" algn="just">
              <a:buFont typeface="+mj-lt"/>
              <a:buAutoNum type="arabicParenR"/>
            </a:pPr>
            <a:r>
              <a:rPr lang="tr-TR" sz="2400" b="1" kern="0" dirty="0" smtClean="0">
                <a:latin typeface="Trebuchet MS" panose="020B0603020202020204" pitchFamily="34" charset="0"/>
              </a:rPr>
              <a:t>Mobil </a:t>
            </a:r>
            <a:r>
              <a:rPr lang="tr-TR" sz="2400" b="1" kern="0" dirty="0">
                <a:latin typeface="Trebuchet MS" panose="020B0603020202020204" pitchFamily="34" charset="0"/>
              </a:rPr>
              <a:t>Laboratuvar </a:t>
            </a:r>
          </a:p>
        </p:txBody>
      </p:sp>
      <p:sp>
        <p:nvSpPr>
          <p:cNvPr id="21" name="Rectangle 3"/>
          <p:cNvSpPr txBox="1">
            <a:spLocks noChangeArrowheads="1"/>
          </p:cNvSpPr>
          <p:nvPr/>
        </p:nvSpPr>
        <p:spPr>
          <a:xfrm>
            <a:off x="7452948" y="3382739"/>
            <a:ext cx="4612671" cy="990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Arial" charset="0"/>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marL="457200" indent="-457200" algn="just">
              <a:buFont typeface="+mj-lt"/>
              <a:buAutoNum type="arabicParenR"/>
            </a:pPr>
            <a:r>
              <a:rPr lang="tr-TR" sz="2400" b="1" kern="0" dirty="0" smtClean="0">
                <a:latin typeface="Trebuchet MS" panose="020B0603020202020204" pitchFamily="34" charset="0"/>
              </a:rPr>
              <a:t>Uzaktan Algılama Sistemleri</a:t>
            </a:r>
          </a:p>
          <a:p>
            <a:pPr marL="457200" indent="-457200" algn="just">
              <a:buFont typeface="+mj-lt"/>
              <a:buAutoNum type="arabicParenR"/>
            </a:pPr>
            <a:r>
              <a:rPr lang="tr-TR" sz="2400" b="1" kern="0" dirty="0" smtClean="0">
                <a:latin typeface="Trebuchet MS" panose="020B0603020202020204" pitchFamily="34" charset="0"/>
              </a:rPr>
              <a:t>Mobil Detektörler</a:t>
            </a:r>
          </a:p>
        </p:txBody>
      </p:sp>
      <p:sp>
        <p:nvSpPr>
          <p:cNvPr id="22" name="Rectangle 3"/>
          <p:cNvSpPr txBox="1">
            <a:spLocks noChangeArrowheads="1"/>
          </p:cNvSpPr>
          <p:nvPr/>
        </p:nvSpPr>
        <p:spPr>
          <a:xfrm>
            <a:off x="7429187" y="5044349"/>
            <a:ext cx="4563566" cy="56681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Arial" charset="0"/>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a:lstStyle>
          <a:p>
            <a:pPr marL="0" indent="0" algn="just">
              <a:buNone/>
            </a:pPr>
            <a:r>
              <a:rPr lang="tr-TR" sz="2400" b="1" kern="0" dirty="0" smtClean="0">
                <a:latin typeface="Trebuchet MS" panose="020B0603020202020204" pitchFamily="34" charset="0"/>
              </a:rPr>
              <a:t>Laboratuvar </a:t>
            </a:r>
            <a:endParaRPr lang="tr-TR" sz="2400" b="1" kern="0" dirty="0">
              <a:latin typeface="Trebuchet MS" panose="020B0603020202020204" pitchFamily="34" charset="0"/>
            </a:endParaRPr>
          </a:p>
        </p:txBody>
      </p:sp>
      <p:sp>
        <p:nvSpPr>
          <p:cNvPr id="23" name="Line 30"/>
          <p:cNvSpPr>
            <a:spLocks noChangeShapeType="1"/>
          </p:cNvSpPr>
          <p:nvPr/>
        </p:nvSpPr>
        <p:spPr bwMode="auto">
          <a:xfrm flipV="1">
            <a:off x="3908516" y="3871737"/>
            <a:ext cx="540000" cy="0"/>
          </a:xfrm>
          <a:prstGeom prst="line">
            <a:avLst/>
          </a:prstGeom>
          <a:noFill/>
          <a:ln w="63500">
            <a:solidFill>
              <a:schemeClr val="bg1">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tr-TR">
              <a:latin typeface="Candara" panose="020E0502030303020204" pitchFamily="34" charset="0"/>
              <a:cs typeface="Arial" pitchFamily="34" charset="0"/>
            </a:endParaRPr>
          </a:p>
        </p:txBody>
      </p:sp>
    </p:spTree>
    <p:extLst>
      <p:ext uri="{BB962C8B-B14F-4D97-AF65-F5344CB8AC3E}">
        <p14:creationId xmlns:p14="http://schemas.microsoft.com/office/powerpoint/2010/main" val="32634783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109" y="1597030"/>
            <a:ext cx="11135783" cy="4873625"/>
          </a:xfrm>
          <a:prstGeom prst="rect">
            <a:avLst/>
          </a:prstGeom>
          <a:noFill/>
          <a:extLst>
            <a:ext uri="{909E8E84-426E-40DD-AFC4-6F175D3DCCD1}">
              <a14:hiddenFill xmlns:a14="http://schemas.microsoft.com/office/drawing/2010/main">
                <a:solidFill>
                  <a:srgbClr val="FFFFFF"/>
                </a:solidFill>
              </a14:hiddenFill>
            </a:ext>
          </a:extLst>
        </p:spPr>
      </p:pic>
      <p:sp>
        <p:nvSpPr>
          <p:cNvPr id="3" name="Başlık 2"/>
          <p:cNvSpPr>
            <a:spLocks noGrp="1"/>
          </p:cNvSpPr>
          <p:nvPr>
            <p:ph type="title"/>
          </p:nvPr>
        </p:nvSpPr>
        <p:spPr>
          <a:xfrm>
            <a:off x="609600" y="843898"/>
            <a:ext cx="10972800" cy="638828"/>
          </a:xfrm>
        </p:spPr>
        <p:txBody>
          <a:bodyPr/>
          <a:lstStyle/>
          <a:p>
            <a:r>
              <a:rPr lang="tr-TR" dirty="0" smtClean="0">
                <a:solidFill>
                  <a:schemeClr val="accent5">
                    <a:lumMod val="50000"/>
                  </a:schemeClr>
                </a:solidFill>
                <a:latin typeface="Trebuchet MS" charset="-94"/>
                <a:ea typeface="Trebuchet MS" charset="-94"/>
                <a:cs typeface="Trebuchet MS" charset="-94"/>
              </a:rPr>
              <a:t>KBRN Teşhis </a:t>
            </a:r>
            <a:r>
              <a:rPr lang="tr-TR" smtClean="0">
                <a:solidFill>
                  <a:schemeClr val="accent5">
                    <a:lumMod val="50000"/>
                  </a:schemeClr>
                </a:solidFill>
                <a:latin typeface="Trebuchet MS" charset="-94"/>
                <a:ea typeface="Trebuchet MS" charset="-94"/>
                <a:cs typeface="Trebuchet MS" charset="-94"/>
              </a:rPr>
              <a:t>ve Tespit Sistemleri</a:t>
            </a:r>
            <a:endParaRPr lang="tr-TR">
              <a:solidFill>
                <a:schemeClr val="accent5">
                  <a:lumMod val="50000"/>
                </a:schemeClr>
              </a:solidFill>
              <a:latin typeface="Trebuchet MS" charset="-94"/>
              <a:ea typeface="Trebuchet MS" charset="-94"/>
              <a:cs typeface="Trebuchet MS" charset="-94"/>
            </a:endParaRPr>
          </a:p>
        </p:txBody>
      </p:sp>
      <p:sp>
        <p:nvSpPr>
          <p:cNvPr id="2" name="Altbilgi Yer Tutucusu 1"/>
          <p:cNvSpPr>
            <a:spLocks noGrp="1"/>
          </p:cNvSpPr>
          <p:nvPr>
            <p:ph type="ftr" sz="quarter" idx="11"/>
          </p:nvPr>
        </p:nvSpPr>
        <p:spPr>
          <a:xfrm>
            <a:off x="4165600" y="6442079"/>
            <a:ext cx="3860800" cy="365125"/>
          </a:xfrm>
        </p:spPr>
        <p:txBody>
          <a:bodyPr/>
          <a:lstStyle/>
          <a:p>
            <a:pPr>
              <a:defRPr/>
            </a:pPr>
            <a:r>
              <a:rPr lang="tr-TR" b="1" smtClean="0">
                <a:solidFill>
                  <a:schemeClr val="bg1">
                    <a:lumMod val="50000"/>
                  </a:schemeClr>
                </a:solidFill>
                <a:latin typeface="Trebuchet MS" pitchFamily="34" charset="0"/>
              </a:rPr>
              <a:t>Uluslararası KBRN Kongresi, 5-7 Aralık 2017, Ankara</a:t>
            </a:r>
            <a:endParaRPr lang="tr-TR" b="1" dirty="0">
              <a:solidFill>
                <a:schemeClr val="bg1">
                  <a:lumMod val="50000"/>
                </a:schemeClr>
              </a:solidFill>
              <a:latin typeface="Trebuchet MS" pitchFamily="34" charset="0"/>
            </a:endParaRPr>
          </a:p>
        </p:txBody>
      </p:sp>
      <p:sp>
        <p:nvSpPr>
          <p:cNvPr id="4" name="Metin kutusu 3"/>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Tree>
    <p:extLst>
      <p:ext uri="{BB962C8B-B14F-4D97-AF65-F5344CB8AC3E}">
        <p14:creationId xmlns:p14="http://schemas.microsoft.com/office/powerpoint/2010/main" val="2734915263"/>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2" name="click.wav"/>
          </p:stSnd>
        </p:sndAc>
      </p:transition>
    </mc:Choice>
    <mc:Fallback xmlns="">
      <p:transition spd="slow">
        <p:split orient="vert"/>
        <p:sndAc>
          <p:stSnd>
            <p:snd r:embed="rId4" name="click.wav"/>
          </p:stSnd>
        </p:sndAc>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0304" y="1570830"/>
            <a:ext cx="6720000" cy="50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0" y="3010830"/>
            <a:ext cx="2984811" cy="923330"/>
          </a:xfrm>
          <a:prstGeom prst="rect">
            <a:avLst/>
          </a:prstGeom>
          <a:noFill/>
        </p:spPr>
        <p:txBody>
          <a:bodyPr wrap="square" rtlCol="0">
            <a:spAutoFit/>
          </a:bodyPr>
          <a:lstStyle/>
          <a:p>
            <a:pPr marL="342900" indent="-342900">
              <a:buFont typeface="+mj-lt"/>
              <a:buAutoNum type="arabicParenR"/>
            </a:pPr>
            <a:r>
              <a:rPr lang="tr-TR" b="1" dirty="0" smtClean="0">
                <a:latin typeface="Trebuchet MS" panose="020B0603020202020204" pitchFamily="34" charset="0"/>
              </a:rPr>
              <a:t>Jenerik Biyolojik Materyal Saptama</a:t>
            </a:r>
          </a:p>
          <a:p>
            <a:pPr marL="342900" indent="-342900">
              <a:buFont typeface="+mj-lt"/>
              <a:buAutoNum type="arabicParenR"/>
            </a:pPr>
            <a:r>
              <a:rPr lang="tr-TR" b="1" dirty="0" smtClean="0">
                <a:latin typeface="Trebuchet MS" panose="020B0603020202020204" pitchFamily="34" charset="0"/>
              </a:rPr>
              <a:t>İmmünolojik Teknikler</a:t>
            </a:r>
            <a:endParaRPr lang="tr-TR" b="1" dirty="0">
              <a:latin typeface="Trebuchet MS" panose="020B0603020202020204" pitchFamily="34" charset="0"/>
            </a:endParaRPr>
          </a:p>
        </p:txBody>
      </p:sp>
      <p:sp>
        <p:nvSpPr>
          <p:cNvPr id="4" name="Metin kutusu 3"/>
          <p:cNvSpPr txBox="1"/>
          <p:nvPr/>
        </p:nvSpPr>
        <p:spPr>
          <a:xfrm>
            <a:off x="9796284" y="3056997"/>
            <a:ext cx="2395716" cy="1754326"/>
          </a:xfrm>
          <a:prstGeom prst="rect">
            <a:avLst/>
          </a:prstGeom>
          <a:noFill/>
        </p:spPr>
        <p:txBody>
          <a:bodyPr wrap="square" rtlCol="0">
            <a:spAutoFit/>
          </a:bodyPr>
          <a:lstStyle/>
          <a:p>
            <a:pPr marL="342900" indent="-342900">
              <a:buFont typeface="+mj-lt"/>
              <a:buAutoNum type="arabicParenR"/>
            </a:pPr>
            <a:r>
              <a:rPr lang="tr-TR" b="1" dirty="0" smtClean="0">
                <a:latin typeface="Trebuchet MS" panose="020B0603020202020204" pitchFamily="34" charset="0"/>
              </a:rPr>
              <a:t>Jenerik Biyolojik Materyal Saptama</a:t>
            </a:r>
          </a:p>
          <a:p>
            <a:pPr marL="342900" indent="-342900">
              <a:buFont typeface="+mj-lt"/>
              <a:buAutoNum type="arabicParenR"/>
            </a:pPr>
            <a:r>
              <a:rPr lang="tr-TR" b="1" dirty="0" smtClean="0">
                <a:latin typeface="Trebuchet MS" panose="020B0603020202020204" pitchFamily="34" charset="0"/>
              </a:rPr>
              <a:t>İmmünolojik Teknikler</a:t>
            </a:r>
          </a:p>
          <a:p>
            <a:pPr marL="342900" indent="-342900">
              <a:buFont typeface="+mj-lt"/>
              <a:buAutoNum type="arabicParenR"/>
            </a:pPr>
            <a:r>
              <a:rPr lang="tr-TR" b="1" dirty="0" smtClean="0">
                <a:latin typeface="Trebuchet MS" panose="020B0603020202020204" pitchFamily="34" charset="0"/>
              </a:rPr>
              <a:t>Moleküler tarama</a:t>
            </a:r>
            <a:endParaRPr lang="tr-TR" b="1" dirty="0">
              <a:latin typeface="Trebuchet MS" panose="020B0603020202020204" pitchFamily="34" charset="0"/>
            </a:endParaRPr>
          </a:p>
        </p:txBody>
      </p:sp>
      <p:pic>
        <p:nvPicPr>
          <p:cNvPr id="3" name="Resim 2"/>
          <p:cNvPicPr>
            <a:picLocks noChangeAspect="1"/>
          </p:cNvPicPr>
          <p:nvPr/>
        </p:nvPicPr>
        <p:blipFill>
          <a:blip r:embed="rId5"/>
          <a:stretch>
            <a:fillRect/>
          </a:stretch>
        </p:blipFill>
        <p:spPr>
          <a:xfrm>
            <a:off x="9932771" y="1570830"/>
            <a:ext cx="2122741" cy="1440000"/>
          </a:xfrm>
          <a:prstGeom prst="rect">
            <a:avLst/>
          </a:prstGeom>
        </p:spPr>
      </p:pic>
      <p:sp>
        <p:nvSpPr>
          <p:cNvPr id="6" name="Metin kutusu 5"/>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
        <p:nvSpPr>
          <p:cNvPr id="7" name="Rectangle 3"/>
          <p:cNvSpPr>
            <a:spLocks noChangeArrowheads="1"/>
          </p:cNvSpPr>
          <p:nvPr/>
        </p:nvSpPr>
        <p:spPr bwMode="auto">
          <a:xfrm>
            <a:off x="920115" y="841375"/>
            <a:ext cx="10351770" cy="683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r>
              <a:rPr lang="tr-TR" sz="4400" dirty="0" smtClean="0">
                <a:solidFill>
                  <a:schemeClr val="tx2">
                    <a:lumMod val="50000"/>
                  </a:schemeClr>
                </a:solidFill>
                <a:latin typeface="Trebuchet MS" pitchFamily="34" charset="0"/>
              </a:rPr>
              <a:t>Olay Yerinde Entegre Tanımlama</a:t>
            </a:r>
            <a:endParaRPr lang="en-US" sz="4400" dirty="0">
              <a:solidFill>
                <a:schemeClr val="tx2">
                  <a:lumMod val="50000"/>
                </a:schemeClr>
              </a:solidFill>
              <a:latin typeface="Trebuchet MS" pitchFamily="34" charset="0"/>
            </a:endParaRPr>
          </a:p>
        </p:txBody>
      </p:sp>
      <p:sp>
        <p:nvSpPr>
          <p:cNvPr id="5" name="Alt Bilgi Yer Tutucusu 4"/>
          <p:cNvSpPr>
            <a:spLocks noGrp="1"/>
          </p:cNvSpPr>
          <p:nvPr>
            <p:ph type="ftr" sz="quarter" idx="11"/>
          </p:nvPr>
        </p:nvSpPr>
        <p:spPr/>
        <p:txBody>
          <a:bodyPr/>
          <a:lstStyle/>
          <a:p>
            <a:pPr>
              <a:defRPr/>
            </a:pPr>
            <a:r>
              <a:rPr lang="tr-TR" smtClean="0">
                <a:solidFill>
                  <a:prstClr val="black">
                    <a:tint val="75000"/>
                  </a:prstClr>
                </a:solidFill>
              </a:rPr>
              <a:t>Uluslararası KBRN Kongresi, 5-7 Aralık 2017, Ankara</a:t>
            </a:r>
            <a:endParaRPr lang="tr-TR">
              <a:solidFill>
                <a:prstClr val="black">
                  <a:tint val="75000"/>
                </a:prstClr>
              </a:solidFill>
            </a:endParaRPr>
          </a:p>
        </p:txBody>
      </p:sp>
      <p:sp>
        <p:nvSpPr>
          <p:cNvPr id="8" name="Metin kutusu 7"/>
          <p:cNvSpPr txBox="1"/>
          <p:nvPr/>
        </p:nvSpPr>
        <p:spPr>
          <a:xfrm>
            <a:off x="9932771" y="5573948"/>
            <a:ext cx="2122741" cy="461665"/>
          </a:xfrm>
          <a:prstGeom prst="rect">
            <a:avLst/>
          </a:prstGeom>
          <a:noFill/>
        </p:spPr>
        <p:txBody>
          <a:bodyPr wrap="square" rtlCol="0">
            <a:spAutoFit/>
          </a:bodyPr>
          <a:lstStyle/>
          <a:p>
            <a:r>
              <a:rPr lang="tr-TR" sz="2400" b="1" dirty="0" err="1" smtClean="0">
                <a:solidFill>
                  <a:srgbClr val="993300"/>
                </a:solidFill>
                <a:latin typeface="Trebuchet MS" panose="020B0603020202020204" pitchFamily="34" charset="0"/>
              </a:rPr>
              <a:t>Sentinel</a:t>
            </a:r>
            <a:r>
              <a:rPr lang="tr-TR" sz="2400" b="1" dirty="0" smtClean="0">
                <a:solidFill>
                  <a:srgbClr val="993300"/>
                </a:solidFill>
                <a:latin typeface="Trebuchet MS" panose="020B0603020202020204" pitchFamily="34" charset="0"/>
              </a:rPr>
              <a:t> </a:t>
            </a:r>
            <a:r>
              <a:rPr lang="tr-TR" sz="2400" b="1" dirty="0" err="1" smtClean="0">
                <a:solidFill>
                  <a:srgbClr val="993300"/>
                </a:solidFill>
                <a:latin typeface="Trebuchet MS" panose="020B0603020202020204" pitchFamily="34" charset="0"/>
              </a:rPr>
              <a:t>Lab</a:t>
            </a:r>
            <a:r>
              <a:rPr lang="tr-TR" sz="2400" b="1" dirty="0" smtClean="0">
                <a:solidFill>
                  <a:srgbClr val="993300"/>
                </a:solidFill>
                <a:latin typeface="Trebuchet MS" panose="020B0603020202020204" pitchFamily="34" charset="0"/>
              </a:rPr>
              <a:t>?</a:t>
            </a:r>
            <a:endParaRPr lang="tr-TR" sz="2400" b="1" dirty="0">
              <a:solidFill>
                <a:srgbClr val="993300"/>
              </a:solidFill>
              <a:latin typeface="Trebuchet MS" panose="020B0603020202020204" pitchFamily="34" charset="0"/>
            </a:endParaRPr>
          </a:p>
        </p:txBody>
      </p:sp>
    </p:spTree>
    <p:extLst>
      <p:ext uri="{BB962C8B-B14F-4D97-AF65-F5344CB8AC3E}">
        <p14:creationId xmlns:p14="http://schemas.microsoft.com/office/powerpoint/2010/main" val="1849698586"/>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6" name="click.wav"/>
          </p:stSnd>
        </p:sndAc>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a:xfrm>
            <a:off x="3627081" y="6431385"/>
            <a:ext cx="3860800" cy="365125"/>
          </a:xfrm>
        </p:spPr>
        <p:txBody>
          <a:bodyPr/>
          <a:lstStyle/>
          <a:p>
            <a:pPr>
              <a:defRPr/>
            </a:pPr>
            <a:r>
              <a:rPr lang="tr-TR" smtClean="0">
                <a:solidFill>
                  <a:prstClr val="black">
                    <a:tint val="75000"/>
                  </a:prstClr>
                </a:solidFill>
                <a:latin typeface="Trebuchet MS" panose="020B0603020202020204" pitchFamily="34" charset="0"/>
              </a:rPr>
              <a:t>Uluslararası KBRN Kongresi, 5-7 Aralık 2017, Ankara</a:t>
            </a:r>
            <a:endParaRPr lang="tr-TR" dirty="0">
              <a:solidFill>
                <a:prstClr val="black">
                  <a:tint val="75000"/>
                </a:prstClr>
              </a:solidFill>
              <a:latin typeface="Trebuchet MS" panose="020B0603020202020204" pitchFamily="34" charset="0"/>
            </a:endParaRPr>
          </a:p>
        </p:txBody>
      </p:sp>
      <p:pic>
        <p:nvPicPr>
          <p:cNvPr id="2457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5087" b="4224"/>
          <a:stretch/>
        </p:blipFill>
        <p:spPr bwMode="auto">
          <a:xfrm>
            <a:off x="42730" y="1483672"/>
            <a:ext cx="3988028" cy="4140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Box 8"/>
          <p:cNvSpPr txBox="1">
            <a:spLocks noChangeArrowheads="1"/>
          </p:cNvSpPr>
          <p:nvPr/>
        </p:nvSpPr>
        <p:spPr bwMode="auto">
          <a:xfrm>
            <a:off x="4930758" y="5171977"/>
            <a:ext cx="2160000" cy="756000"/>
          </a:xfrm>
          <a:prstGeom prst="rect">
            <a:avLst/>
          </a:prstGeom>
          <a:solidFill>
            <a:schemeClr val="accent2">
              <a:lumMod val="75000"/>
            </a:schemeClr>
          </a:solidFill>
          <a:ln>
            <a:noFill/>
          </a:ln>
          <a:extLst/>
        </p:spPr>
        <p:style>
          <a:lnRef idx="1">
            <a:schemeClr val="accent4"/>
          </a:lnRef>
          <a:fillRef idx="1001">
            <a:schemeClr val="dk2"/>
          </a:fillRef>
          <a:effectRef idx="2">
            <a:schemeClr val="accent4"/>
          </a:effectRef>
          <a:fontRef idx="minor">
            <a:schemeClr val="lt1"/>
          </a:fontRef>
        </p:style>
        <p:txBody>
          <a:bodyPr>
            <a:spAutoFit/>
          </a:bodyPr>
          <a:lstStyle>
            <a:lvl1pPr eaLnBrk="0" hangingPunct="0">
              <a:defRPr sz="2400" b="1">
                <a:solidFill>
                  <a:schemeClr val="tx1"/>
                </a:solidFill>
                <a:latin typeface="Times New Roman" pitchFamily="18" charset="0"/>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pPr algn="ctr" eaLnBrk="1" hangingPunct="1">
              <a:spcBef>
                <a:spcPct val="50000"/>
              </a:spcBef>
              <a:buClr>
                <a:srgbClr val="000000"/>
              </a:buClr>
              <a:buSzPct val="100000"/>
              <a:buFont typeface="Times New Roman" panose="02020603050405020304" pitchFamily="18" charset="0"/>
              <a:buNone/>
              <a:defRPr/>
            </a:pPr>
            <a:r>
              <a:rPr lang="tr-TR" dirty="0" smtClean="0">
                <a:solidFill>
                  <a:schemeClr val="bg1"/>
                </a:solidFill>
                <a:latin typeface="Trebuchet MS" pitchFamily="34" charset="0"/>
              </a:rPr>
              <a:t>PCR-Tabanlı Tanımlama</a:t>
            </a:r>
            <a:endParaRPr lang="en-GB" dirty="0">
              <a:solidFill>
                <a:schemeClr val="bg1"/>
              </a:solidFill>
              <a:latin typeface="Trebuchet MS" panose="020B0603020202020204" pitchFamily="34" charset="0"/>
              <a:cs typeface="Arial" pitchFamily="34" charset="0"/>
            </a:endParaRPr>
          </a:p>
        </p:txBody>
      </p:sp>
      <p:sp>
        <p:nvSpPr>
          <p:cNvPr id="6" name="Text Box 9"/>
          <p:cNvSpPr txBox="1">
            <a:spLocks noChangeArrowheads="1"/>
          </p:cNvSpPr>
          <p:nvPr/>
        </p:nvSpPr>
        <p:spPr bwMode="auto">
          <a:xfrm>
            <a:off x="4799151" y="3413170"/>
            <a:ext cx="2196000" cy="707886"/>
          </a:xfrm>
          <a:prstGeom prst="rect">
            <a:avLst/>
          </a:prstGeom>
          <a:solidFill>
            <a:schemeClr val="accent5">
              <a:lumMod val="50000"/>
            </a:schemeClr>
          </a:solidFill>
          <a:ln/>
          <a:extLst/>
        </p:spPr>
        <p:style>
          <a:lnRef idx="1">
            <a:schemeClr val="accent4"/>
          </a:lnRef>
          <a:fillRef idx="1001">
            <a:schemeClr val="dk2"/>
          </a:fillRef>
          <a:effectRef idx="2">
            <a:schemeClr val="accent4"/>
          </a:effectRef>
          <a:fontRef idx="minor">
            <a:schemeClr val="lt1"/>
          </a:fontRef>
        </p:style>
        <p:txBody>
          <a:bodyPr lIns="54000" rIns="54000">
            <a:spAutoFit/>
          </a:bodyPr>
          <a:lstStyle>
            <a:lvl1pPr eaLnBrk="0" hangingPunct="0">
              <a:defRPr sz="2400" b="1">
                <a:solidFill>
                  <a:schemeClr val="tx1"/>
                </a:solidFill>
                <a:latin typeface="Times New Roman" pitchFamily="18" charset="0"/>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pPr algn="ctr" eaLnBrk="1" hangingPunct="1">
              <a:spcBef>
                <a:spcPct val="50000"/>
              </a:spcBef>
              <a:buClr>
                <a:srgbClr val="000000"/>
              </a:buClr>
              <a:buSzPct val="100000"/>
              <a:defRPr/>
            </a:pPr>
            <a:r>
              <a:rPr lang="en-US" sz="2000" dirty="0" err="1" smtClean="0">
                <a:solidFill>
                  <a:schemeClr val="bg1"/>
                </a:solidFill>
                <a:latin typeface="Trebuchet MS" pitchFamily="34" charset="0"/>
              </a:rPr>
              <a:t>Imm</a:t>
            </a:r>
            <a:r>
              <a:rPr lang="tr-TR" sz="2000" dirty="0" smtClean="0">
                <a:solidFill>
                  <a:schemeClr val="bg1"/>
                </a:solidFill>
                <a:latin typeface="Trebuchet MS" pitchFamily="34" charset="0"/>
              </a:rPr>
              <a:t>ü</a:t>
            </a:r>
            <a:r>
              <a:rPr lang="en-US" sz="2000" dirty="0" err="1" smtClean="0">
                <a:solidFill>
                  <a:schemeClr val="bg1"/>
                </a:solidFill>
                <a:latin typeface="Trebuchet MS" pitchFamily="34" charset="0"/>
              </a:rPr>
              <a:t>noassay</a:t>
            </a:r>
            <a:r>
              <a:rPr lang="tr-TR" sz="2000" dirty="0" smtClean="0">
                <a:solidFill>
                  <a:schemeClr val="bg1"/>
                </a:solidFill>
                <a:latin typeface="Trebuchet MS" pitchFamily="34" charset="0"/>
              </a:rPr>
              <a:t> ve diğer teknolojiler </a:t>
            </a:r>
            <a:endParaRPr lang="en-GB" sz="2000" dirty="0">
              <a:solidFill>
                <a:schemeClr val="bg1"/>
              </a:solidFill>
              <a:latin typeface="Trebuchet MS" pitchFamily="34" charset="0"/>
            </a:endParaRPr>
          </a:p>
        </p:txBody>
      </p:sp>
      <p:sp>
        <p:nvSpPr>
          <p:cNvPr id="7" name="Line 19"/>
          <p:cNvSpPr>
            <a:spLocks noChangeShapeType="1"/>
          </p:cNvSpPr>
          <p:nvPr/>
        </p:nvSpPr>
        <p:spPr bwMode="auto">
          <a:xfrm flipV="1">
            <a:off x="4045906" y="2202915"/>
            <a:ext cx="900000" cy="900000"/>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eaLnBrk="1" hangingPunct="1">
              <a:buClr>
                <a:srgbClr val="000000"/>
              </a:buClr>
              <a:buSzPct val="100000"/>
              <a:buFont typeface="Times New Roman" panose="02020603050405020304" pitchFamily="18" charset="0"/>
              <a:buNone/>
              <a:defRPr/>
            </a:pPr>
            <a:endParaRPr lang="tr-TR">
              <a:latin typeface="Trebuchet MS" panose="020B0603020202020204" pitchFamily="34" charset="0"/>
              <a:cs typeface="Arial" pitchFamily="34" charset="0"/>
            </a:endParaRPr>
          </a:p>
        </p:txBody>
      </p:sp>
      <p:sp>
        <p:nvSpPr>
          <p:cNvPr id="8" name="Line 20"/>
          <p:cNvSpPr>
            <a:spLocks noChangeShapeType="1"/>
          </p:cNvSpPr>
          <p:nvPr/>
        </p:nvSpPr>
        <p:spPr bwMode="auto">
          <a:xfrm flipV="1">
            <a:off x="4030758" y="3767113"/>
            <a:ext cx="740187" cy="0"/>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eaLnBrk="1" hangingPunct="1">
              <a:buClr>
                <a:srgbClr val="000000"/>
              </a:buClr>
              <a:buSzPct val="100000"/>
              <a:buFont typeface="Times New Roman" panose="02020603050405020304" pitchFamily="18" charset="0"/>
              <a:buNone/>
              <a:defRPr/>
            </a:pPr>
            <a:endParaRPr lang="tr-TR">
              <a:latin typeface="Trebuchet MS" panose="020B0603020202020204" pitchFamily="34" charset="0"/>
              <a:cs typeface="Arial" pitchFamily="34" charset="0"/>
            </a:endParaRPr>
          </a:p>
        </p:txBody>
      </p:sp>
      <p:sp>
        <p:nvSpPr>
          <p:cNvPr id="9" name="Line 38"/>
          <p:cNvSpPr>
            <a:spLocks noChangeShapeType="1"/>
          </p:cNvSpPr>
          <p:nvPr/>
        </p:nvSpPr>
        <p:spPr bwMode="auto">
          <a:xfrm>
            <a:off x="4030758" y="4279633"/>
            <a:ext cx="900000" cy="900000"/>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eaLnBrk="1" hangingPunct="1">
              <a:buClr>
                <a:srgbClr val="000000"/>
              </a:buClr>
              <a:buSzPct val="100000"/>
              <a:buFont typeface="Times New Roman" panose="02020603050405020304" pitchFamily="18" charset="0"/>
              <a:buNone/>
              <a:defRPr/>
            </a:pPr>
            <a:endParaRPr lang="tr-TR">
              <a:latin typeface="Trebuchet MS" panose="020B0603020202020204" pitchFamily="34" charset="0"/>
              <a:cs typeface="Arial" pitchFamily="34" charset="0"/>
            </a:endParaRPr>
          </a:p>
        </p:txBody>
      </p:sp>
      <p:sp>
        <p:nvSpPr>
          <p:cNvPr id="10" name="Text Box 6"/>
          <p:cNvSpPr txBox="1">
            <a:spLocks noChangeArrowheads="1"/>
          </p:cNvSpPr>
          <p:nvPr/>
        </p:nvSpPr>
        <p:spPr bwMode="auto">
          <a:xfrm>
            <a:off x="4976624" y="1415154"/>
            <a:ext cx="2160000" cy="720000"/>
          </a:xfrm>
          <a:prstGeom prst="rect">
            <a:avLst/>
          </a:prstGeom>
          <a:solidFill>
            <a:schemeClr val="bg2">
              <a:lumMod val="50000"/>
            </a:schemeClr>
          </a:solidFill>
          <a:ln>
            <a:noFill/>
          </a:ln>
          <a:extLst/>
        </p:spPr>
        <p:style>
          <a:lnRef idx="1">
            <a:schemeClr val="accent4"/>
          </a:lnRef>
          <a:fillRef idx="1001">
            <a:schemeClr val="dk2"/>
          </a:fillRef>
          <a:effectRef idx="2">
            <a:schemeClr val="accent4"/>
          </a:effectRef>
          <a:fontRef idx="minor">
            <a:schemeClr val="lt1"/>
          </a:fontRef>
        </p:style>
        <p:txBody>
          <a:bodyPr>
            <a:spAutoFit/>
          </a:bodyPr>
          <a:lstStyle>
            <a:lvl1pPr eaLnBrk="0" hangingPunct="0">
              <a:defRPr sz="2400" b="1">
                <a:solidFill>
                  <a:schemeClr val="tx1"/>
                </a:solidFill>
                <a:latin typeface="Times New Roman" pitchFamily="18" charset="0"/>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pPr algn="ctr" eaLnBrk="1" hangingPunct="1">
              <a:spcBef>
                <a:spcPct val="50000"/>
              </a:spcBef>
              <a:buClr>
                <a:srgbClr val="000000"/>
              </a:buClr>
              <a:buSzPct val="100000"/>
              <a:buFont typeface="Times New Roman" panose="02020603050405020304" pitchFamily="18" charset="0"/>
              <a:buNone/>
              <a:defRPr/>
            </a:pPr>
            <a:r>
              <a:rPr lang="tr-TR" sz="2000" dirty="0" smtClean="0">
                <a:solidFill>
                  <a:schemeClr val="bg1"/>
                </a:solidFill>
                <a:latin typeface="Trebuchet MS" pitchFamily="34" charset="0"/>
              </a:rPr>
              <a:t>Genel Biyolojik  </a:t>
            </a:r>
            <a:r>
              <a:rPr lang="tr-TR" sz="2000" dirty="0">
                <a:solidFill>
                  <a:schemeClr val="bg1"/>
                </a:solidFill>
                <a:latin typeface="Trebuchet MS" pitchFamily="34" charset="0"/>
              </a:rPr>
              <a:t>İ</a:t>
            </a:r>
            <a:r>
              <a:rPr lang="tr-TR" sz="2000" dirty="0" smtClean="0">
                <a:solidFill>
                  <a:schemeClr val="bg1"/>
                </a:solidFill>
                <a:latin typeface="Trebuchet MS" pitchFamily="34" charset="0"/>
              </a:rPr>
              <a:t>ndikatör testler</a:t>
            </a:r>
            <a:endParaRPr lang="en-GB" sz="2000" dirty="0">
              <a:solidFill>
                <a:schemeClr val="bg1"/>
              </a:solidFill>
              <a:latin typeface="Trebuchet MS" panose="020B0603020202020204" pitchFamily="34" charset="0"/>
              <a:cs typeface="Arial" pitchFamily="34" charset="0"/>
            </a:endParaRPr>
          </a:p>
        </p:txBody>
      </p:sp>
      <p:sp>
        <p:nvSpPr>
          <p:cNvPr id="11" name="Line 20"/>
          <p:cNvSpPr>
            <a:spLocks noChangeShapeType="1"/>
          </p:cNvSpPr>
          <p:nvPr/>
        </p:nvSpPr>
        <p:spPr bwMode="auto">
          <a:xfrm flipV="1">
            <a:off x="7168085" y="1839648"/>
            <a:ext cx="360000" cy="0"/>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eaLnBrk="1" hangingPunct="1">
              <a:buClr>
                <a:srgbClr val="000000"/>
              </a:buClr>
              <a:buSzPct val="100000"/>
              <a:buFont typeface="Times New Roman" panose="02020603050405020304" pitchFamily="18" charset="0"/>
              <a:buNone/>
              <a:defRPr/>
            </a:pPr>
            <a:endParaRPr lang="tr-TR">
              <a:latin typeface="Trebuchet MS" panose="020B0603020202020204" pitchFamily="34" charset="0"/>
              <a:cs typeface="Arial" pitchFamily="34" charset="0"/>
            </a:endParaRPr>
          </a:p>
        </p:txBody>
      </p:sp>
      <p:sp>
        <p:nvSpPr>
          <p:cNvPr id="12" name="Text Box 9"/>
          <p:cNvSpPr txBox="1">
            <a:spLocks noChangeArrowheads="1"/>
          </p:cNvSpPr>
          <p:nvPr/>
        </p:nvSpPr>
        <p:spPr bwMode="auto">
          <a:xfrm>
            <a:off x="7576318" y="2885839"/>
            <a:ext cx="4572000" cy="2031325"/>
          </a:xfrm>
          <a:prstGeom prst="rect">
            <a:avLst/>
          </a:prstGeom>
          <a:solidFill>
            <a:schemeClr val="accent5">
              <a:lumMod val="50000"/>
            </a:schemeClr>
          </a:solidFill>
          <a:ln/>
          <a:extLst/>
        </p:spPr>
        <p:style>
          <a:lnRef idx="1">
            <a:schemeClr val="accent4"/>
          </a:lnRef>
          <a:fillRef idx="1001">
            <a:schemeClr val="dk2"/>
          </a:fillRef>
          <a:effectRef idx="2">
            <a:schemeClr val="accent4"/>
          </a:effectRef>
          <a:fontRef idx="minor">
            <a:schemeClr val="lt1"/>
          </a:fontRef>
        </p:style>
        <p:txBody>
          <a:bodyPr wrap="square" lIns="54000" rIns="54000">
            <a:spAutoFit/>
          </a:bodyPr>
          <a:lstStyle>
            <a:lvl1pPr eaLnBrk="0" hangingPunct="0">
              <a:defRPr sz="2400" b="1">
                <a:solidFill>
                  <a:schemeClr val="tx1"/>
                </a:solidFill>
                <a:latin typeface="Times New Roman" pitchFamily="18" charset="0"/>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pPr marL="285750" indent="-285750" algn="just" eaLnBrk="1" hangingPunct="1">
              <a:buClr>
                <a:schemeClr val="bg1"/>
              </a:buClr>
              <a:buSzPct val="115000"/>
              <a:buFont typeface="Wingdings" panose="05000000000000000000" pitchFamily="2" charset="2"/>
              <a:buChar char="§"/>
              <a:defRPr/>
            </a:pPr>
            <a:r>
              <a:rPr lang="tr-TR" sz="1800" b="0" dirty="0">
                <a:solidFill>
                  <a:schemeClr val="bg1"/>
                </a:solidFill>
                <a:latin typeface="Trebuchet MS" pitchFamily="34" charset="0"/>
              </a:rPr>
              <a:t>HHA/ICT</a:t>
            </a:r>
          </a:p>
          <a:p>
            <a:pPr marL="285750" indent="-285750" algn="just" eaLnBrk="1" hangingPunct="1">
              <a:buClr>
                <a:schemeClr val="bg1"/>
              </a:buClr>
              <a:buSzPct val="115000"/>
              <a:buFont typeface="Wingdings" panose="05000000000000000000" pitchFamily="2" charset="2"/>
              <a:buChar char="§"/>
              <a:defRPr/>
            </a:pPr>
            <a:r>
              <a:rPr lang="tr-TR" sz="1800" b="0" dirty="0" err="1">
                <a:solidFill>
                  <a:schemeClr val="bg1"/>
                </a:solidFill>
                <a:latin typeface="Trebuchet MS" pitchFamily="34" charset="0"/>
              </a:rPr>
              <a:t>Portable</a:t>
            </a:r>
            <a:r>
              <a:rPr lang="tr-TR" sz="1800" b="0" dirty="0">
                <a:solidFill>
                  <a:schemeClr val="bg1"/>
                </a:solidFill>
                <a:latin typeface="Trebuchet MS" pitchFamily="34" charset="0"/>
              </a:rPr>
              <a:t> </a:t>
            </a:r>
            <a:r>
              <a:rPr lang="tr-TR" sz="1800" b="0" dirty="0" err="1">
                <a:solidFill>
                  <a:schemeClr val="bg1"/>
                </a:solidFill>
                <a:latin typeface="Trebuchet MS" pitchFamily="34" charset="0"/>
              </a:rPr>
              <a:t>Toxin</a:t>
            </a:r>
            <a:r>
              <a:rPr lang="tr-TR" sz="1800" b="0" dirty="0">
                <a:solidFill>
                  <a:schemeClr val="bg1"/>
                </a:solidFill>
                <a:latin typeface="Trebuchet MS" pitchFamily="34" charset="0"/>
              </a:rPr>
              <a:t> </a:t>
            </a:r>
            <a:r>
              <a:rPr lang="tr-TR" sz="1800" b="0" dirty="0" err="1">
                <a:solidFill>
                  <a:schemeClr val="bg1"/>
                </a:solidFill>
                <a:latin typeface="Trebuchet MS" pitchFamily="34" charset="0"/>
              </a:rPr>
              <a:t>Detector</a:t>
            </a:r>
            <a:endParaRPr lang="tr-TR" sz="1800" b="0" dirty="0">
              <a:solidFill>
                <a:schemeClr val="bg1"/>
              </a:solidFill>
              <a:latin typeface="Trebuchet MS" pitchFamily="34" charset="0"/>
            </a:endParaRPr>
          </a:p>
          <a:p>
            <a:pPr marL="285750" indent="-285750" algn="just" eaLnBrk="1" hangingPunct="1">
              <a:buClr>
                <a:schemeClr val="bg1"/>
              </a:buClr>
              <a:buSzPct val="115000"/>
              <a:buFont typeface="Wingdings" panose="05000000000000000000" pitchFamily="2" charset="2"/>
              <a:buChar char="§"/>
              <a:defRPr/>
            </a:pPr>
            <a:r>
              <a:rPr lang="en-US" sz="1800" b="0" dirty="0">
                <a:solidFill>
                  <a:schemeClr val="bg1"/>
                </a:solidFill>
                <a:latin typeface="Trebuchet MS" pitchFamily="34" charset="0"/>
              </a:rPr>
              <a:t>CANARY® Zephyr</a:t>
            </a:r>
            <a:endParaRPr lang="tr-TR" sz="1800" b="0" dirty="0">
              <a:solidFill>
                <a:schemeClr val="bg1"/>
              </a:solidFill>
              <a:latin typeface="Trebuchet MS" pitchFamily="34" charset="0"/>
            </a:endParaRPr>
          </a:p>
          <a:p>
            <a:pPr marL="285750" indent="-285750" algn="just" eaLnBrk="1" hangingPunct="1">
              <a:buClr>
                <a:schemeClr val="bg1"/>
              </a:buClr>
              <a:buSzPct val="115000"/>
              <a:buFont typeface="Wingdings" panose="05000000000000000000" pitchFamily="2" charset="2"/>
              <a:buChar char="§"/>
              <a:defRPr/>
            </a:pPr>
            <a:r>
              <a:rPr lang="tr-TR" sz="1800" b="0" dirty="0" err="1">
                <a:solidFill>
                  <a:schemeClr val="bg1"/>
                </a:solidFill>
                <a:latin typeface="Trebuchet MS" pitchFamily="34" charset="0"/>
              </a:rPr>
              <a:t>Raptor</a:t>
            </a:r>
            <a:endParaRPr lang="tr-TR" sz="1800" b="0" dirty="0">
              <a:solidFill>
                <a:schemeClr val="bg1"/>
              </a:solidFill>
              <a:latin typeface="Trebuchet MS" pitchFamily="34" charset="0"/>
            </a:endParaRPr>
          </a:p>
          <a:p>
            <a:pPr marL="285750" indent="-285750" algn="just" eaLnBrk="1" hangingPunct="1">
              <a:buClr>
                <a:schemeClr val="bg1"/>
              </a:buClr>
              <a:buSzPct val="115000"/>
              <a:buFont typeface="Wingdings" panose="05000000000000000000" pitchFamily="2" charset="2"/>
              <a:buChar char="§"/>
              <a:defRPr/>
            </a:pPr>
            <a:r>
              <a:rPr lang="tr-TR" sz="1800" b="0" dirty="0">
                <a:solidFill>
                  <a:schemeClr val="bg1"/>
                </a:solidFill>
                <a:latin typeface="Trebuchet MS" pitchFamily="34" charset="0"/>
              </a:rPr>
              <a:t>RAMP</a:t>
            </a:r>
          </a:p>
          <a:p>
            <a:pPr marL="285750" indent="-285750" algn="just" eaLnBrk="1" hangingPunct="1">
              <a:buClr>
                <a:schemeClr val="bg1"/>
              </a:buClr>
              <a:buSzPct val="115000"/>
              <a:buFont typeface="Wingdings" panose="05000000000000000000" pitchFamily="2" charset="2"/>
              <a:buChar char="§"/>
              <a:defRPr/>
            </a:pPr>
            <a:r>
              <a:rPr lang="en-US" sz="1800" b="0" dirty="0">
                <a:solidFill>
                  <a:schemeClr val="bg1"/>
                </a:solidFill>
                <a:latin typeface="Trebuchet MS" pitchFamily="34" charset="0"/>
              </a:rPr>
              <a:t>Smart™- II</a:t>
            </a:r>
            <a:endParaRPr lang="tr-TR" sz="1800" b="0" dirty="0">
              <a:solidFill>
                <a:schemeClr val="bg1"/>
              </a:solidFill>
              <a:latin typeface="Trebuchet MS" pitchFamily="34" charset="0"/>
            </a:endParaRPr>
          </a:p>
          <a:p>
            <a:pPr marL="285750" indent="-285750" algn="just" eaLnBrk="1" hangingPunct="1">
              <a:buClr>
                <a:schemeClr val="bg1"/>
              </a:buClr>
              <a:buSzPct val="115000"/>
              <a:buFont typeface="Wingdings" panose="05000000000000000000" pitchFamily="2" charset="2"/>
              <a:buChar char="§"/>
              <a:defRPr/>
            </a:pPr>
            <a:r>
              <a:rPr lang="en-US" sz="1800" b="0" dirty="0">
                <a:solidFill>
                  <a:schemeClr val="bg1"/>
                </a:solidFill>
                <a:latin typeface="Trebuchet MS" pitchFamily="34" charset="0"/>
              </a:rPr>
              <a:t>TIRF Sense</a:t>
            </a:r>
            <a:endParaRPr lang="en-GB" sz="1800" b="0" dirty="0">
              <a:solidFill>
                <a:schemeClr val="bg1"/>
              </a:solidFill>
              <a:latin typeface="Trebuchet MS" pitchFamily="34" charset="0"/>
            </a:endParaRPr>
          </a:p>
        </p:txBody>
      </p:sp>
      <p:sp>
        <p:nvSpPr>
          <p:cNvPr id="13" name="Line 20"/>
          <p:cNvSpPr>
            <a:spLocks noChangeShapeType="1"/>
          </p:cNvSpPr>
          <p:nvPr/>
        </p:nvSpPr>
        <p:spPr bwMode="auto">
          <a:xfrm flipV="1">
            <a:off x="7037881" y="3764037"/>
            <a:ext cx="360000" cy="0"/>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a:buClr>
                <a:srgbClr val="000000"/>
              </a:buClr>
              <a:buSzPct val="100000"/>
              <a:buFont typeface="Times New Roman" panose="02020603050405020304" pitchFamily="18" charset="0"/>
              <a:buNone/>
            </a:pPr>
            <a:endParaRPr lang="tr-TR">
              <a:latin typeface="Trebuchet MS" panose="020B0603020202020204" pitchFamily="34" charset="0"/>
              <a:cs typeface="Arial" pitchFamily="34" charset="0"/>
            </a:endParaRPr>
          </a:p>
        </p:txBody>
      </p:sp>
      <p:sp>
        <p:nvSpPr>
          <p:cNvPr id="14" name="Line 20"/>
          <p:cNvSpPr>
            <a:spLocks noChangeShapeType="1"/>
          </p:cNvSpPr>
          <p:nvPr/>
        </p:nvSpPr>
        <p:spPr bwMode="auto">
          <a:xfrm flipV="1">
            <a:off x="7127881" y="5565296"/>
            <a:ext cx="360000" cy="0"/>
          </a:xfrm>
          <a:prstGeom prst="line">
            <a:avLst/>
          </a:prstGeom>
          <a:noFill/>
          <a:ln w="44450">
            <a:solidFill>
              <a:schemeClr val="bg1">
                <a:lumMod val="50000"/>
              </a:schemeClr>
            </a:solidFill>
            <a:round/>
            <a:headEnd/>
            <a:tailEnd type="stealth" w="med" len="med"/>
          </a:ln>
          <a:extLst>
            <a:ext uri="{909E8E84-426E-40DD-AFC4-6F175D3DCCD1}">
              <a14:hiddenFill xmlns:a14="http://schemas.microsoft.com/office/drawing/2010/main">
                <a:noFill/>
              </a14:hiddenFill>
            </a:ext>
          </a:extLst>
        </p:spPr>
        <p:txBody>
          <a:bodyPr/>
          <a:lstStyle/>
          <a:p>
            <a:pPr>
              <a:buClr>
                <a:srgbClr val="000000"/>
              </a:buClr>
              <a:buSzPct val="100000"/>
              <a:buFont typeface="Times New Roman" panose="02020603050405020304" pitchFamily="18" charset="0"/>
              <a:buNone/>
            </a:pPr>
            <a:endParaRPr lang="tr-TR">
              <a:latin typeface="Trebuchet MS" panose="020B0603020202020204" pitchFamily="34" charset="0"/>
              <a:cs typeface="Arial" pitchFamily="34" charset="0"/>
            </a:endParaRPr>
          </a:p>
        </p:txBody>
      </p:sp>
      <p:sp>
        <p:nvSpPr>
          <p:cNvPr id="15" name="Text Box 8"/>
          <p:cNvSpPr txBox="1">
            <a:spLocks noChangeArrowheads="1"/>
          </p:cNvSpPr>
          <p:nvPr/>
        </p:nvSpPr>
        <p:spPr bwMode="auto">
          <a:xfrm>
            <a:off x="7576318" y="5105843"/>
            <a:ext cx="4564406" cy="1508105"/>
          </a:xfrm>
          <a:prstGeom prst="rect">
            <a:avLst/>
          </a:prstGeom>
          <a:solidFill>
            <a:schemeClr val="accent2">
              <a:lumMod val="75000"/>
            </a:schemeClr>
          </a:solidFill>
          <a:ln>
            <a:noFill/>
          </a:ln>
          <a:extLst/>
        </p:spPr>
        <p:style>
          <a:lnRef idx="1">
            <a:schemeClr val="accent4"/>
          </a:lnRef>
          <a:fillRef idx="1001">
            <a:schemeClr val="dk2"/>
          </a:fillRef>
          <a:effectRef idx="2">
            <a:schemeClr val="accent4"/>
          </a:effectRef>
          <a:fontRef idx="minor">
            <a:schemeClr val="lt1"/>
          </a:fontRef>
        </p:style>
        <p:txBody>
          <a:bodyPr wrap="square">
            <a:spAutoFit/>
          </a:bodyPr>
          <a:lstStyle>
            <a:lvl1pPr eaLnBrk="0" hangingPunct="0">
              <a:defRPr sz="2400" b="1">
                <a:solidFill>
                  <a:schemeClr val="tx1"/>
                </a:solidFill>
                <a:latin typeface="Times New Roman" pitchFamily="18" charset="0"/>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pPr marL="285750" indent="-285750" algn="just" eaLnBrk="1" hangingPunct="1">
              <a:buClr>
                <a:schemeClr val="bg1"/>
              </a:buClr>
              <a:buSzPct val="115000"/>
              <a:buFont typeface="Wingdings" panose="05000000000000000000" pitchFamily="2" charset="2"/>
              <a:buChar char="§"/>
              <a:defRPr/>
            </a:pPr>
            <a:r>
              <a:rPr lang="tr-TR" sz="1800" b="0" dirty="0" err="1">
                <a:solidFill>
                  <a:schemeClr val="bg1"/>
                </a:solidFill>
                <a:latin typeface="Trebuchet MS" pitchFamily="34" charset="0"/>
              </a:rPr>
              <a:t>BioFire</a:t>
            </a:r>
            <a:r>
              <a:rPr lang="tr-TR" sz="1800" b="0" dirty="0">
                <a:solidFill>
                  <a:schemeClr val="bg1"/>
                </a:solidFill>
                <a:latin typeface="Trebuchet MS" pitchFamily="34" charset="0"/>
              </a:rPr>
              <a:t> </a:t>
            </a:r>
            <a:r>
              <a:rPr lang="tr-TR" sz="1800" b="0" dirty="0" err="1">
                <a:solidFill>
                  <a:schemeClr val="bg1"/>
                </a:solidFill>
                <a:latin typeface="Trebuchet MS" pitchFamily="34" charset="0"/>
              </a:rPr>
              <a:t>Defense</a:t>
            </a:r>
            <a:r>
              <a:rPr lang="tr-TR" sz="1800" b="0" dirty="0">
                <a:solidFill>
                  <a:schemeClr val="bg1"/>
                </a:solidFill>
                <a:latin typeface="Trebuchet MS" pitchFamily="34" charset="0"/>
              </a:rPr>
              <a:t>, LLC: </a:t>
            </a:r>
            <a:r>
              <a:rPr lang="tr-TR" sz="1800" b="0" dirty="0" err="1">
                <a:solidFill>
                  <a:schemeClr val="bg1"/>
                </a:solidFill>
                <a:latin typeface="Trebuchet MS" pitchFamily="34" charset="0"/>
              </a:rPr>
              <a:t>FilmArray</a:t>
            </a:r>
            <a:endParaRPr lang="tr-TR" sz="1800" b="0" dirty="0">
              <a:solidFill>
                <a:schemeClr val="bg1"/>
              </a:solidFill>
              <a:latin typeface="Trebuchet MS" pitchFamily="34" charset="0"/>
            </a:endParaRPr>
          </a:p>
          <a:p>
            <a:pPr marL="285750" indent="-285750" algn="just" eaLnBrk="1" hangingPunct="1">
              <a:buClr>
                <a:schemeClr val="bg1"/>
              </a:buClr>
              <a:buSzPct val="115000"/>
              <a:buFont typeface="Wingdings" panose="05000000000000000000" pitchFamily="2" charset="2"/>
              <a:buChar char="§"/>
              <a:defRPr/>
            </a:pPr>
            <a:r>
              <a:rPr lang="tr-TR" sz="1800" b="0" dirty="0">
                <a:solidFill>
                  <a:schemeClr val="bg1"/>
                </a:solidFill>
                <a:latin typeface="Trebuchet MS" pitchFamily="34" charset="0"/>
              </a:rPr>
              <a:t>RAZOR® EX</a:t>
            </a:r>
          </a:p>
          <a:p>
            <a:pPr marL="285750" indent="-285750" algn="just" eaLnBrk="1" hangingPunct="1">
              <a:buClr>
                <a:schemeClr val="bg1"/>
              </a:buClr>
              <a:buSzPct val="115000"/>
              <a:buFont typeface="Wingdings" panose="05000000000000000000" pitchFamily="2" charset="2"/>
              <a:buChar char="§"/>
              <a:defRPr/>
            </a:pPr>
            <a:r>
              <a:rPr lang="tr-TR" sz="1800" b="0" dirty="0" err="1">
                <a:solidFill>
                  <a:schemeClr val="bg1"/>
                </a:solidFill>
                <a:latin typeface="Trebuchet MS" pitchFamily="34" charset="0"/>
              </a:rPr>
              <a:t>Biomeme</a:t>
            </a:r>
            <a:r>
              <a:rPr lang="tr-TR" sz="1800" b="0" dirty="0">
                <a:solidFill>
                  <a:schemeClr val="bg1"/>
                </a:solidFill>
                <a:latin typeface="Trebuchet MS" pitchFamily="34" charset="0"/>
              </a:rPr>
              <a:t>: one3</a:t>
            </a:r>
          </a:p>
          <a:p>
            <a:pPr marL="285750" indent="-285750" algn="just" eaLnBrk="1" hangingPunct="1">
              <a:buClr>
                <a:schemeClr val="bg1"/>
              </a:buClr>
              <a:buSzPct val="115000"/>
              <a:buFont typeface="Wingdings" panose="05000000000000000000" pitchFamily="2" charset="2"/>
              <a:buChar char="§"/>
              <a:defRPr/>
            </a:pPr>
            <a:r>
              <a:rPr lang="tr-TR" sz="1800" b="0" dirty="0">
                <a:solidFill>
                  <a:schemeClr val="bg1"/>
                </a:solidFill>
                <a:latin typeface="Trebuchet MS" pitchFamily="34" charset="0"/>
              </a:rPr>
              <a:t>POCKIT™ </a:t>
            </a:r>
            <a:r>
              <a:rPr lang="tr-TR" sz="1800" b="0" dirty="0" err="1">
                <a:solidFill>
                  <a:schemeClr val="bg1"/>
                </a:solidFill>
                <a:latin typeface="Trebuchet MS" pitchFamily="34" charset="0"/>
              </a:rPr>
              <a:t>Nucleic</a:t>
            </a:r>
            <a:r>
              <a:rPr lang="tr-TR" sz="1800" b="0" dirty="0">
                <a:solidFill>
                  <a:schemeClr val="bg1"/>
                </a:solidFill>
                <a:latin typeface="Trebuchet MS" pitchFamily="34" charset="0"/>
              </a:rPr>
              <a:t> </a:t>
            </a:r>
            <a:r>
              <a:rPr lang="tr-TR" sz="1800" b="0" dirty="0" err="1">
                <a:solidFill>
                  <a:schemeClr val="bg1"/>
                </a:solidFill>
                <a:latin typeface="Trebuchet MS" pitchFamily="34" charset="0"/>
              </a:rPr>
              <a:t>Acid</a:t>
            </a:r>
            <a:r>
              <a:rPr lang="tr-TR" sz="1800" b="0" dirty="0">
                <a:solidFill>
                  <a:schemeClr val="bg1"/>
                </a:solidFill>
                <a:latin typeface="Trebuchet MS" pitchFamily="34" charset="0"/>
              </a:rPr>
              <a:t> Analyzer/</a:t>
            </a:r>
            <a:r>
              <a:rPr lang="tr-TR" sz="1800" b="0" dirty="0" err="1">
                <a:solidFill>
                  <a:schemeClr val="bg1"/>
                </a:solidFill>
                <a:latin typeface="Trebuchet MS" pitchFamily="34" charset="0"/>
              </a:rPr>
              <a:t>micro</a:t>
            </a:r>
            <a:endParaRPr lang="tr-TR" sz="1800" b="0" dirty="0">
              <a:solidFill>
                <a:schemeClr val="bg1"/>
              </a:solidFill>
              <a:latin typeface="Trebuchet MS" pitchFamily="34" charset="0"/>
            </a:endParaRPr>
          </a:p>
          <a:p>
            <a:pPr marL="285750" indent="-285750" algn="just" eaLnBrk="1" hangingPunct="1">
              <a:buClr>
                <a:schemeClr val="bg1"/>
              </a:buClr>
              <a:buSzPct val="115000"/>
              <a:buFont typeface="Wingdings" panose="05000000000000000000" pitchFamily="2" charset="2"/>
              <a:buChar char="§"/>
              <a:defRPr/>
            </a:pPr>
            <a:r>
              <a:rPr lang="fr-FR" sz="1800" b="0" dirty="0" err="1">
                <a:solidFill>
                  <a:schemeClr val="bg1"/>
                </a:solidFill>
                <a:latin typeface="Trebuchet MS" pitchFamily="34" charset="0"/>
              </a:rPr>
              <a:t>Tetracore</a:t>
            </a:r>
            <a:r>
              <a:rPr lang="fr-FR" sz="1800" b="0" dirty="0">
                <a:solidFill>
                  <a:schemeClr val="bg1"/>
                </a:solidFill>
                <a:latin typeface="Trebuchet MS" pitchFamily="34" charset="0"/>
              </a:rPr>
              <a:t>, Inc.: T-COR 8</a:t>
            </a:r>
            <a:endParaRPr lang="en-GB" sz="1800" b="0" dirty="0">
              <a:solidFill>
                <a:schemeClr val="bg1"/>
              </a:solidFill>
              <a:latin typeface="Trebuchet MS" pitchFamily="34" charset="0"/>
            </a:endParaRPr>
          </a:p>
        </p:txBody>
      </p:sp>
      <p:sp>
        <p:nvSpPr>
          <p:cNvPr id="16" name="Text Box 9"/>
          <p:cNvSpPr txBox="1">
            <a:spLocks noChangeArrowheads="1"/>
          </p:cNvSpPr>
          <p:nvPr/>
        </p:nvSpPr>
        <p:spPr bwMode="auto">
          <a:xfrm>
            <a:off x="7562900" y="971014"/>
            <a:ext cx="4577824" cy="1754326"/>
          </a:xfrm>
          <a:prstGeom prst="rect">
            <a:avLst/>
          </a:prstGeom>
          <a:solidFill>
            <a:schemeClr val="bg2">
              <a:lumMod val="50000"/>
            </a:schemeClr>
          </a:solidFill>
          <a:ln>
            <a:noFill/>
          </a:ln>
          <a:extLst/>
        </p:spPr>
        <p:style>
          <a:lnRef idx="1">
            <a:schemeClr val="accent4"/>
          </a:lnRef>
          <a:fillRef idx="1001">
            <a:schemeClr val="dk2"/>
          </a:fillRef>
          <a:effectRef idx="2">
            <a:schemeClr val="accent4"/>
          </a:effectRef>
          <a:fontRef idx="minor">
            <a:schemeClr val="lt1"/>
          </a:fontRef>
        </p:style>
        <p:txBody>
          <a:bodyPr wrap="square">
            <a:spAutoFit/>
          </a:bodyPr>
          <a:lstStyle>
            <a:defPPr>
              <a:defRPr lang="en-US"/>
            </a:defPPr>
            <a:lvl1pPr algn="ctr">
              <a:spcBef>
                <a:spcPct val="50000"/>
              </a:spcBef>
              <a:buClr>
                <a:srgbClr val="000000"/>
              </a:buClr>
              <a:buSzPct val="100000"/>
              <a:buFont typeface="Times New Roman" panose="02020603050405020304" pitchFamily="18" charset="0"/>
              <a:buNone/>
              <a:defRPr b="1">
                <a:solidFill>
                  <a:schemeClr val="bg1"/>
                </a:solidFill>
                <a:latin typeface="Trebuchet MS" pitchFamily="34" charset="0"/>
                <a:cs typeface="Arial" charset="0"/>
              </a:defRPr>
            </a:lvl1pPr>
            <a:lvl2pPr marL="742950" indent="-285750" eaLnBrk="0" hangingPunct="0">
              <a:defRPr sz="2400" b="1">
                <a:solidFill>
                  <a:schemeClr val="tx1"/>
                </a:solidFill>
                <a:latin typeface="Times New Roman" pitchFamily="18" charset="0"/>
                <a:cs typeface="Arial" charset="0"/>
              </a:defRPr>
            </a:lvl2pPr>
            <a:lvl3pPr marL="1143000" indent="-228600" eaLnBrk="0" hangingPunct="0">
              <a:defRPr sz="2400" b="1">
                <a:solidFill>
                  <a:schemeClr val="tx1"/>
                </a:solidFill>
                <a:latin typeface="Times New Roman" pitchFamily="18" charset="0"/>
                <a:cs typeface="Arial" charset="0"/>
              </a:defRPr>
            </a:lvl3pPr>
            <a:lvl4pPr marL="1600200" indent="-228600" eaLnBrk="0" hangingPunct="0">
              <a:defRPr sz="2400" b="1">
                <a:solidFill>
                  <a:schemeClr val="tx1"/>
                </a:solidFill>
                <a:latin typeface="Times New Roman" pitchFamily="18" charset="0"/>
                <a:cs typeface="Arial" charset="0"/>
              </a:defRPr>
            </a:lvl4pPr>
            <a:lvl5pPr marL="2057400" indent="-228600" eaLnBrk="0" hangingPunct="0">
              <a:defRPr sz="2400" b="1">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b="1">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b="1">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b="1">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b="1">
                <a:solidFill>
                  <a:schemeClr val="tx1"/>
                </a:solidFill>
                <a:latin typeface="Times New Roman" pitchFamily="18" charset="0"/>
                <a:cs typeface="Arial" charset="0"/>
              </a:defRPr>
            </a:lvl9pPr>
          </a:lstStyle>
          <a:p>
            <a:pPr algn="just">
              <a:spcBef>
                <a:spcPts val="0"/>
              </a:spcBef>
            </a:pPr>
            <a:r>
              <a:rPr lang="tr-TR" b="0" dirty="0" smtClean="0"/>
              <a:t>Hızlı tarama ile biyolojik bir organizmanın varlığına dair </a:t>
            </a:r>
            <a:r>
              <a:rPr lang="tr-TR" b="0" dirty="0" err="1" smtClean="0"/>
              <a:t>indirek</a:t>
            </a:r>
            <a:r>
              <a:rPr lang="tr-TR" b="0" dirty="0" smtClean="0"/>
              <a:t> veri </a:t>
            </a:r>
          </a:p>
          <a:p>
            <a:pPr algn="just">
              <a:spcBef>
                <a:spcPts val="0"/>
              </a:spcBef>
            </a:pPr>
            <a:r>
              <a:rPr lang="tr-TR" b="0" dirty="0" smtClean="0"/>
              <a:t>-ATP</a:t>
            </a:r>
          </a:p>
          <a:p>
            <a:pPr algn="just">
              <a:spcBef>
                <a:spcPts val="0"/>
              </a:spcBef>
            </a:pPr>
            <a:r>
              <a:rPr lang="tr-TR" b="0" dirty="0"/>
              <a:t>-</a:t>
            </a:r>
            <a:r>
              <a:rPr lang="tr-TR" b="0" dirty="0" smtClean="0"/>
              <a:t>Protein (Pro+ Nişasta/</a:t>
            </a:r>
            <a:r>
              <a:rPr lang="tr-TR" b="0" dirty="0" err="1" smtClean="0"/>
              <a:t>pH</a:t>
            </a:r>
            <a:r>
              <a:rPr lang="tr-TR" b="0" dirty="0" smtClean="0"/>
              <a:t>)</a:t>
            </a:r>
          </a:p>
          <a:p>
            <a:pPr algn="just">
              <a:spcBef>
                <a:spcPts val="0"/>
              </a:spcBef>
            </a:pPr>
            <a:r>
              <a:rPr lang="tr-TR" b="0" dirty="0" smtClean="0"/>
              <a:t>-FTIR </a:t>
            </a:r>
            <a:r>
              <a:rPr lang="tr-TR" sz="1400" b="0" dirty="0" smtClean="0"/>
              <a:t>(</a:t>
            </a:r>
            <a:r>
              <a:rPr lang="tr-TR" sz="1400" b="0" dirty="0" err="1"/>
              <a:t>Fourier</a:t>
            </a:r>
            <a:r>
              <a:rPr lang="tr-TR" sz="1400" b="0" dirty="0"/>
              <a:t> Dönüşümlü </a:t>
            </a:r>
            <a:r>
              <a:rPr lang="tr-TR" sz="1400" b="0" dirty="0" err="1"/>
              <a:t>Infrared</a:t>
            </a:r>
            <a:r>
              <a:rPr lang="tr-TR" sz="1400" b="0" dirty="0"/>
              <a:t> </a:t>
            </a:r>
            <a:r>
              <a:rPr lang="tr-TR" sz="1400" b="0" dirty="0" err="1" smtClean="0"/>
              <a:t>Spektrofotometre</a:t>
            </a:r>
            <a:r>
              <a:rPr lang="tr-TR" sz="1400" b="0" dirty="0" smtClean="0"/>
              <a:t>)</a:t>
            </a:r>
          </a:p>
          <a:p>
            <a:pPr algn="just">
              <a:spcBef>
                <a:spcPts val="0"/>
              </a:spcBef>
            </a:pPr>
            <a:r>
              <a:rPr lang="tr-TR" sz="1400" b="0" dirty="0" smtClean="0"/>
              <a:t>-</a:t>
            </a:r>
            <a:r>
              <a:rPr lang="tr-TR" b="0" dirty="0"/>
              <a:t>DNA</a:t>
            </a:r>
            <a:endParaRPr lang="en-GB" b="0" dirty="0"/>
          </a:p>
        </p:txBody>
      </p:sp>
      <p:sp>
        <p:nvSpPr>
          <p:cNvPr id="17" name="Metin kutusu 16"/>
          <p:cNvSpPr txBox="1"/>
          <p:nvPr/>
        </p:nvSpPr>
        <p:spPr>
          <a:xfrm>
            <a:off x="1333500" y="505344"/>
            <a:ext cx="3744000" cy="338554"/>
          </a:xfrm>
          <a:prstGeom prst="rect">
            <a:avLst/>
          </a:prstGeom>
          <a:solidFill>
            <a:schemeClr val="bg1"/>
          </a:solidFill>
        </p:spPr>
        <p:txBody>
          <a:bodyPr wrap="square" rtlCol="0">
            <a:spAutoFit/>
          </a:bodyPr>
          <a:lstStyle>
            <a:defPPr>
              <a:defRPr lang="en-US"/>
            </a:defPPr>
            <a:lvl1pPr>
              <a:defRPr sz="1600" b="1">
                <a:latin typeface="Arial Hebrew Scholar" charset="-79"/>
                <a:ea typeface="Arial Hebrew Scholar" charset="-79"/>
                <a:cs typeface="Arial Hebrew Scholar" charset="-79"/>
              </a:defRPr>
            </a:lvl1pPr>
          </a:lstStyle>
          <a:p>
            <a:r>
              <a:rPr lang="tr-TR" dirty="0"/>
              <a:t>Halk Sağlığı Genel Müdürlüğü</a:t>
            </a:r>
          </a:p>
        </p:txBody>
      </p:sp>
    </p:spTree>
    <p:extLst>
      <p:ext uri="{BB962C8B-B14F-4D97-AF65-F5344CB8AC3E}">
        <p14:creationId xmlns:p14="http://schemas.microsoft.com/office/powerpoint/2010/main" val="2050420049"/>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5" name="click.wav"/>
          </p:stSnd>
        </p:sndAc>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Metin kutusu 19"/>
          <p:cNvSpPr txBox="1"/>
          <p:nvPr/>
        </p:nvSpPr>
        <p:spPr>
          <a:xfrm>
            <a:off x="1333500" y="489302"/>
            <a:ext cx="3670300" cy="338554"/>
          </a:xfrm>
          <a:prstGeom prst="rect">
            <a:avLst/>
          </a:prstGeom>
          <a:solidFill>
            <a:schemeClr val="bg1"/>
          </a:solidFill>
        </p:spPr>
        <p:txBody>
          <a:bodyPr wrap="square" rtlCol="0">
            <a:spAutoFit/>
          </a:bodyPr>
          <a:lstStyle/>
          <a:p>
            <a:r>
              <a:rPr lang="tr-TR" sz="1600" b="1" dirty="0" smtClean="0">
                <a:latin typeface="Trebuchet MS" panose="020B0603020202020204" pitchFamily="34" charset="0"/>
                <a:ea typeface="Arial" charset="-94"/>
                <a:cs typeface="Arial" charset="-94"/>
              </a:rPr>
              <a:t>Halk Sağlığı Genel Müdürlüğü</a:t>
            </a:r>
            <a:endParaRPr lang="tr-TR" sz="1600" b="1" dirty="0">
              <a:latin typeface="Trebuchet MS" panose="020B0603020202020204" pitchFamily="34" charset="0"/>
              <a:ea typeface="Arial" charset="-94"/>
              <a:cs typeface="Arial" charset="-94"/>
            </a:endParaRPr>
          </a:p>
        </p:txBody>
      </p:sp>
      <p:sp>
        <p:nvSpPr>
          <p:cNvPr id="21" name="Text Box 2"/>
          <p:cNvSpPr txBox="1">
            <a:spLocks noChangeArrowheads="1"/>
          </p:cNvSpPr>
          <p:nvPr/>
        </p:nvSpPr>
        <p:spPr bwMode="auto">
          <a:xfrm>
            <a:off x="1501140" y="1287780"/>
            <a:ext cx="6413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lvl="1" eaLnBrk="1" hangingPunct="1"/>
            <a:endParaRPr lang="en-US" sz="1800" b="1">
              <a:latin typeface="Trebuchet MS" pitchFamily="34" charset="0"/>
              <a:cs typeface="Arial Hebrew Scholar"/>
            </a:endParaRPr>
          </a:p>
          <a:p>
            <a:pPr eaLnBrk="1" hangingPunct="1"/>
            <a:endParaRPr lang="en-US" sz="1800" b="1">
              <a:latin typeface="Trebuchet MS" pitchFamily="34" charset="0"/>
              <a:cs typeface="Arial Hebrew Scholar"/>
            </a:endParaRPr>
          </a:p>
          <a:p>
            <a:pPr eaLnBrk="1" hangingPunct="1"/>
            <a:endParaRPr lang="en-US" sz="1800" b="1">
              <a:latin typeface="Trebuchet MS" pitchFamily="34" charset="0"/>
              <a:cs typeface="Arial Hebrew Scholar"/>
            </a:endParaRPr>
          </a:p>
          <a:p>
            <a:pPr eaLnBrk="1" hangingPunct="1">
              <a:buFontTx/>
              <a:buChar char="•"/>
            </a:pPr>
            <a:endParaRPr lang="en-US" sz="1800" b="1">
              <a:latin typeface="Trebuchet MS" pitchFamily="34" charset="0"/>
              <a:cs typeface="Arial Hebrew Scholar"/>
            </a:endParaRPr>
          </a:p>
        </p:txBody>
      </p:sp>
      <p:sp>
        <p:nvSpPr>
          <p:cNvPr id="22" name="Text Box 3"/>
          <p:cNvSpPr txBox="1">
            <a:spLocks noChangeArrowheads="1"/>
          </p:cNvSpPr>
          <p:nvPr/>
        </p:nvSpPr>
        <p:spPr bwMode="auto">
          <a:xfrm>
            <a:off x="1042886" y="971312"/>
            <a:ext cx="1012400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r>
              <a:rPr lang="tr-TR" sz="3600" b="1" dirty="0" smtClean="0">
                <a:solidFill>
                  <a:schemeClr val="accent5">
                    <a:lumMod val="50000"/>
                  </a:schemeClr>
                </a:solidFill>
                <a:latin typeface="Trebuchet MS" pitchFamily="34" charset="0"/>
                <a:cs typeface="Arial Hebrew Scholar"/>
              </a:rPr>
              <a:t>BHM</a:t>
            </a:r>
            <a:r>
              <a:rPr lang="en-US" sz="3600" b="1" dirty="0" smtClean="0">
                <a:solidFill>
                  <a:schemeClr val="accent5">
                    <a:lumMod val="50000"/>
                  </a:schemeClr>
                </a:solidFill>
                <a:latin typeface="Trebuchet MS" pitchFamily="34" charset="0"/>
                <a:cs typeface="Arial Hebrew Scholar"/>
              </a:rPr>
              <a:t> Test</a:t>
            </a:r>
            <a:r>
              <a:rPr lang="tr-TR" sz="3600" b="1" dirty="0" smtClean="0">
                <a:solidFill>
                  <a:schemeClr val="accent5">
                    <a:lumMod val="50000"/>
                  </a:schemeClr>
                </a:solidFill>
                <a:latin typeface="Trebuchet MS" pitchFamily="34" charset="0"/>
                <a:cs typeface="Arial Hebrew Scholar"/>
              </a:rPr>
              <a:t> </a:t>
            </a:r>
            <a:r>
              <a:rPr lang="en-US" sz="3600" b="1" dirty="0" err="1" smtClean="0">
                <a:solidFill>
                  <a:schemeClr val="accent5">
                    <a:lumMod val="50000"/>
                  </a:schemeClr>
                </a:solidFill>
                <a:latin typeface="Trebuchet MS" pitchFamily="34" charset="0"/>
                <a:cs typeface="Arial Hebrew Scholar"/>
              </a:rPr>
              <a:t>Strate</a:t>
            </a:r>
            <a:r>
              <a:rPr lang="tr-TR" sz="3600" b="1" dirty="0" err="1" smtClean="0">
                <a:solidFill>
                  <a:schemeClr val="accent5">
                    <a:lumMod val="50000"/>
                  </a:schemeClr>
                </a:solidFill>
                <a:latin typeface="Trebuchet MS" pitchFamily="34" charset="0"/>
                <a:cs typeface="Arial Hebrew Scholar"/>
              </a:rPr>
              <a:t>jisi</a:t>
            </a:r>
            <a:r>
              <a:rPr lang="tr-TR" sz="3600" b="1" dirty="0" smtClean="0">
                <a:solidFill>
                  <a:schemeClr val="accent5">
                    <a:lumMod val="50000"/>
                  </a:schemeClr>
                </a:solidFill>
                <a:latin typeface="Trebuchet MS" pitchFamily="34" charset="0"/>
                <a:cs typeface="Arial Hebrew Scholar"/>
              </a:rPr>
              <a:t>: Çoklu</a:t>
            </a:r>
            <a:r>
              <a:rPr lang="en-US" sz="3600" b="1" dirty="0" smtClean="0">
                <a:solidFill>
                  <a:schemeClr val="accent5">
                    <a:lumMod val="50000"/>
                  </a:schemeClr>
                </a:solidFill>
                <a:latin typeface="Trebuchet MS" pitchFamily="34" charset="0"/>
                <a:cs typeface="Arial Hebrew Scholar"/>
              </a:rPr>
              <a:t> </a:t>
            </a:r>
            <a:r>
              <a:rPr lang="tr-TR" sz="3600" b="1" dirty="0">
                <a:solidFill>
                  <a:schemeClr val="accent5">
                    <a:lumMod val="50000"/>
                  </a:schemeClr>
                </a:solidFill>
                <a:latin typeface="Trebuchet MS" pitchFamily="34" charset="0"/>
                <a:cs typeface="Arial Hebrew Scholar"/>
              </a:rPr>
              <a:t>A</a:t>
            </a:r>
            <a:r>
              <a:rPr lang="en-US" sz="3600" b="1" dirty="0" err="1" smtClean="0">
                <a:solidFill>
                  <a:schemeClr val="accent5">
                    <a:lumMod val="50000"/>
                  </a:schemeClr>
                </a:solidFill>
                <a:latin typeface="Trebuchet MS" pitchFamily="34" charset="0"/>
                <a:cs typeface="Arial Hebrew Scholar"/>
              </a:rPr>
              <a:t>lgorit</a:t>
            </a:r>
            <a:r>
              <a:rPr lang="tr-TR" sz="3600" b="1" dirty="0" err="1" smtClean="0">
                <a:solidFill>
                  <a:schemeClr val="accent5">
                    <a:lumMod val="50000"/>
                  </a:schemeClr>
                </a:solidFill>
                <a:latin typeface="Trebuchet MS" pitchFamily="34" charset="0"/>
                <a:cs typeface="Arial Hebrew Scholar"/>
              </a:rPr>
              <a:t>ma</a:t>
            </a:r>
            <a:endParaRPr lang="en-US" sz="3600" b="1" dirty="0">
              <a:solidFill>
                <a:schemeClr val="accent5">
                  <a:lumMod val="50000"/>
                </a:schemeClr>
              </a:solidFill>
              <a:latin typeface="Trebuchet MS" pitchFamily="34" charset="0"/>
              <a:cs typeface="Arial Hebrew Scholar"/>
            </a:endParaRPr>
          </a:p>
        </p:txBody>
      </p:sp>
      <p:sp>
        <p:nvSpPr>
          <p:cNvPr id="23" name="Text Box 4"/>
          <p:cNvSpPr txBox="1">
            <a:spLocks noChangeArrowheads="1"/>
          </p:cNvSpPr>
          <p:nvPr/>
        </p:nvSpPr>
        <p:spPr bwMode="auto">
          <a:xfrm>
            <a:off x="3876420" y="1601147"/>
            <a:ext cx="48774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r>
              <a:rPr lang="tr-TR" sz="2800" b="1" dirty="0" smtClean="0">
                <a:solidFill>
                  <a:srgbClr val="00B0F0"/>
                </a:solidFill>
                <a:latin typeface="Trebuchet MS" pitchFamily="34" charset="0"/>
                <a:cs typeface="Arial Hebrew Scholar"/>
              </a:rPr>
              <a:t>Pozitif Ön tanı </a:t>
            </a:r>
            <a:r>
              <a:rPr lang="en-US" sz="2800" b="1" dirty="0" smtClean="0">
                <a:solidFill>
                  <a:srgbClr val="00B0F0"/>
                </a:solidFill>
                <a:latin typeface="Trebuchet MS" pitchFamily="34" charset="0"/>
                <a:cs typeface="Arial Hebrew Scholar"/>
              </a:rPr>
              <a:t> </a:t>
            </a:r>
            <a:r>
              <a:rPr lang="tr-TR" sz="2800" b="1" dirty="0" smtClean="0">
                <a:solidFill>
                  <a:srgbClr val="00B0F0"/>
                </a:solidFill>
                <a:latin typeface="Trebuchet MS" pitchFamily="34" charset="0"/>
                <a:cs typeface="Arial Hebrew Scholar"/>
              </a:rPr>
              <a:t>ve Sonrası </a:t>
            </a:r>
            <a:r>
              <a:rPr lang="en-US" sz="2800" b="1" dirty="0" smtClean="0">
                <a:solidFill>
                  <a:srgbClr val="00B0F0"/>
                </a:solidFill>
                <a:latin typeface="Trebuchet MS" pitchFamily="34" charset="0"/>
                <a:cs typeface="Arial Hebrew Scholar"/>
              </a:rPr>
              <a:t>…</a:t>
            </a:r>
            <a:endParaRPr lang="en-US" sz="2800" b="1" dirty="0">
              <a:solidFill>
                <a:srgbClr val="00B0F0"/>
              </a:solidFill>
              <a:latin typeface="Trebuchet MS" pitchFamily="34" charset="0"/>
              <a:cs typeface="Arial Hebrew Scholar"/>
            </a:endParaRPr>
          </a:p>
        </p:txBody>
      </p:sp>
      <p:sp>
        <p:nvSpPr>
          <p:cNvPr id="24" name="Line 5"/>
          <p:cNvSpPr>
            <a:spLocks noChangeShapeType="1"/>
          </p:cNvSpPr>
          <p:nvPr/>
        </p:nvSpPr>
        <p:spPr bwMode="auto">
          <a:xfrm flipH="1">
            <a:off x="1668038" y="2183556"/>
            <a:ext cx="0" cy="612000"/>
          </a:xfrm>
          <a:prstGeom prst="line">
            <a:avLst/>
          </a:prstGeom>
          <a:noFill/>
          <a:ln w="63500">
            <a:solidFill>
              <a:schemeClr val="bg1">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atin typeface="Trebuchet MS" panose="020B0603020202020204" pitchFamily="34" charset="0"/>
              <a:cs typeface="Arial Hebrew Scholar"/>
            </a:endParaRPr>
          </a:p>
        </p:txBody>
      </p:sp>
      <p:sp>
        <p:nvSpPr>
          <p:cNvPr id="27" name="Text Box 6"/>
          <p:cNvSpPr txBox="1">
            <a:spLocks noChangeArrowheads="1"/>
          </p:cNvSpPr>
          <p:nvPr/>
        </p:nvSpPr>
        <p:spPr bwMode="auto">
          <a:xfrm>
            <a:off x="3329940" y="326898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tr-TR">
              <a:latin typeface="Trebuchet MS" panose="020B0603020202020204" pitchFamily="34" charset="0"/>
              <a:cs typeface="Arial Hebrew Scholar"/>
            </a:endParaRPr>
          </a:p>
        </p:txBody>
      </p:sp>
      <p:sp>
        <p:nvSpPr>
          <p:cNvPr id="28" name="Text Box 7"/>
          <p:cNvSpPr txBox="1">
            <a:spLocks noChangeArrowheads="1"/>
          </p:cNvSpPr>
          <p:nvPr/>
        </p:nvSpPr>
        <p:spPr bwMode="auto">
          <a:xfrm>
            <a:off x="263366" y="2808669"/>
            <a:ext cx="281570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r>
              <a:rPr lang="en-US" sz="2000" b="1" dirty="0" smtClean="0">
                <a:solidFill>
                  <a:schemeClr val="tx2">
                    <a:lumMod val="50000"/>
                  </a:schemeClr>
                </a:solidFill>
                <a:latin typeface="Trebuchet MS" pitchFamily="34" charset="0"/>
                <a:cs typeface="Arial Hebrew Scholar"/>
              </a:rPr>
              <a:t>DNA</a:t>
            </a:r>
            <a:r>
              <a:rPr lang="tr-TR" sz="2000" b="1" dirty="0" smtClean="0">
                <a:solidFill>
                  <a:schemeClr val="tx2">
                    <a:lumMod val="50000"/>
                  </a:schemeClr>
                </a:solidFill>
                <a:latin typeface="Trebuchet MS" pitchFamily="34" charset="0"/>
                <a:cs typeface="Arial Hebrew Scholar"/>
              </a:rPr>
              <a:t>/RNA Araştırılması</a:t>
            </a:r>
            <a:endParaRPr lang="en-US" sz="2000" b="1" dirty="0">
              <a:solidFill>
                <a:schemeClr val="tx2">
                  <a:lumMod val="50000"/>
                </a:schemeClr>
              </a:solidFill>
              <a:latin typeface="Trebuchet MS" pitchFamily="34" charset="0"/>
              <a:cs typeface="Arial Hebrew Scholar"/>
            </a:endParaRPr>
          </a:p>
        </p:txBody>
      </p:sp>
      <p:sp>
        <p:nvSpPr>
          <p:cNvPr id="29" name="Line 8"/>
          <p:cNvSpPr>
            <a:spLocks noChangeShapeType="1"/>
          </p:cNvSpPr>
          <p:nvPr/>
        </p:nvSpPr>
        <p:spPr bwMode="auto">
          <a:xfrm>
            <a:off x="1675144" y="3171323"/>
            <a:ext cx="0" cy="576000"/>
          </a:xfrm>
          <a:prstGeom prst="line">
            <a:avLst/>
          </a:prstGeom>
          <a:noFill/>
          <a:ln w="50800">
            <a:solidFill>
              <a:schemeClr val="tx2">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atin typeface="Trebuchet MS" panose="020B0603020202020204" pitchFamily="34" charset="0"/>
              <a:cs typeface="Arial Hebrew Scholar"/>
            </a:endParaRPr>
          </a:p>
        </p:txBody>
      </p:sp>
      <p:sp>
        <p:nvSpPr>
          <p:cNvPr id="30" name="Text Box 9"/>
          <p:cNvSpPr txBox="1">
            <a:spLocks noChangeArrowheads="1"/>
          </p:cNvSpPr>
          <p:nvPr/>
        </p:nvSpPr>
        <p:spPr bwMode="auto">
          <a:xfrm>
            <a:off x="465533" y="3726973"/>
            <a:ext cx="392953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tr-TR" sz="2000" b="1" dirty="0" smtClean="0">
                <a:solidFill>
                  <a:srgbClr val="800000"/>
                </a:solidFill>
                <a:latin typeface="Trebuchet MS" pitchFamily="34" charset="0"/>
                <a:cs typeface="Arial Hebrew Scholar"/>
              </a:rPr>
              <a:t>Çoklu Hedef Bölge Araştırılması</a:t>
            </a:r>
            <a:endParaRPr lang="en-US" sz="2000" b="1" dirty="0">
              <a:solidFill>
                <a:srgbClr val="800000"/>
              </a:solidFill>
              <a:latin typeface="Trebuchet MS" pitchFamily="34" charset="0"/>
              <a:cs typeface="Arial Hebrew Scholar"/>
            </a:endParaRPr>
          </a:p>
        </p:txBody>
      </p:sp>
      <p:sp>
        <p:nvSpPr>
          <p:cNvPr id="31" name="Line 10"/>
          <p:cNvSpPr>
            <a:spLocks noChangeShapeType="1"/>
          </p:cNvSpPr>
          <p:nvPr/>
        </p:nvSpPr>
        <p:spPr bwMode="auto">
          <a:xfrm flipH="1">
            <a:off x="806796" y="4382335"/>
            <a:ext cx="0" cy="468000"/>
          </a:xfrm>
          <a:prstGeom prst="line">
            <a:avLst/>
          </a:prstGeom>
          <a:noFill/>
          <a:ln w="50800">
            <a:solidFill>
              <a:schemeClr val="tx2">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atin typeface="Trebuchet MS" panose="020B0603020202020204" pitchFamily="34" charset="0"/>
              <a:cs typeface="Arial Hebrew Scholar"/>
            </a:endParaRPr>
          </a:p>
        </p:txBody>
      </p:sp>
      <p:sp>
        <p:nvSpPr>
          <p:cNvPr id="32" name="Line 14"/>
          <p:cNvSpPr>
            <a:spLocks noChangeShapeType="1"/>
          </p:cNvSpPr>
          <p:nvPr/>
        </p:nvSpPr>
        <p:spPr bwMode="auto">
          <a:xfrm>
            <a:off x="10627639" y="2147500"/>
            <a:ext cx="558" cy="612000"/>
          </a:xfrm>
          <a:prstGeom prst="line">
            <a:avLst/>
          </a:prstGeom>
          <a:noFill/>
          <a:ln w="63500">
            <a:solidFill>
              <a:schemeClr val="bg1">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atin typeface="Trebuchet MS" panose="020B0603020202020204" pitchFamily="34" charset="0"/>
              <a:cs typeface="Arial Hebrew Scholar"/>
            </a:endParaRPr>
          </a:p>
        </p:txBody>
      </p:sp>
      <p:sp>
        <p:nvSpPr>
          <p:cNvPr id="33" name="Text Box 15"/>
          <p:cNvSpPr txBox="1">
            <a:spLocks noChangeArrowheads="1"/>
          </p:cNvSpPr>
          <p:nvPr/>
        </p:nvSpPr>
        <p:spPr bwMode="auto">
          <a:xfrm>
            <a:off x="10172155" y="2932209"/>
            <a:ext cx="108234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tr-TR" b="1" dirty="0" smtClean="0">
                <a:solidFill>
                  <a:schemeClr val="accent1"/>
                </a:solidFill>
                <a:latin typeface="Trebuchet MS" pitchFamily="34" charset="0"/>
                <a:cs typeface="Arial Hebrew Scholar"/>
              </a:rPr>
              <a:t>Kültür</a:t>
            </a:r>
            <a:endParaRPr lang="en-US" b="1" dirty="0">
              <a:solidFill>
                <a:schemeClr val="accent1"/>
              </a:solidFill>
              <a:latin typeface="Trebuchet MS" pitchFamily="34" charset="0"/>
              <a:cs typeface="Arial Hebrew Scholar"/>
            </a:endParaRPr>
          </a:p>
        </p:txBody>
      </p:sp>
      <p:sp>
        <p:nvSpPr>
          <p:cNvPr id="34" name="Line 16"/>
          <p:cNvSpPr>
            <a:spLocks noChangeShapeType="1"/>
          </p:cNvSpPr>
          <p:nvPr/>
        </p:nvSpPr>
        <p:spPr bwMode="auto">
          <a:xfrm flipH="1">
            <a:off x="10666106" y="3497580"/>
            <a:ext cx="0" cy="381000"/>
          </a:xfrm>
          <a:prstGeom prst="line">
            <a:avLst/>
          </a:prstGeom>
          <a:noFill/>
          <a:ln w="63500">
            <a:solidFill>
              <a:schemeClr val="bg1">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atin typeface="Trebuchet MS" panose="020B0603020202020204" pitchFamily="34" charset="0"/>
              <a:cs typeface="Arial Hebrew Scholar"/>
            </a:endParaRPr>
          </a:p>
        </p:txBody>
      </p:sp>
      <p:sp>
        <p:nvSpPr>
          <p:cNvPr id="35" name="Text Box 17"/>
          <p:cNvSpPr txBox="1">
            <a:spLocks noChangeArrowheads="1"/>
          </p:cNvSpPr>
          <p:nvPr/>
        </p:nvSpPr>
        <p:spPr bwMode="auto">
          <a:xfrm>
            <a:off x="10050401" y="3959798"/>
            <a:ext cx="15263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tr-TR" sz="1800" dirty="0" smtClean="0">
                <a:latin typeface="Trebuchet MS" pitchFamily="34" charset="0"/>
                <a:cs typeface="Arial Hebrew Scholar"/>
              </a:rPr>
              <a:t>Sonucu bildir</a:t>
            </a:r>
            <a:endParaRPr lang="en-US" sz="1800" dirty="0">
              <a:latin typeface="Trebuchet MS" pitchFamily="34" charset="0"/>
              <a:cs typeface="Arial Hebrew Scholar"/>
            </a:endParaRPr>
          </a:p>
        </p:txBody>
      </p:sp>
      <p:sp>
        <p:nvSpPr>
          <p:cNvPr id="36" name="Line 18"/>
          <p:cNvSpPr>
            <a:spLocks noChangeShapeType="1"/>
          </p:cNvSpPr>
          <p:nvPr/>
        </p:nvSpPr>
        <p:spPr bwMode="auto">
          <a:xfrm flipH="1">
            <a:off x="5746586" y="4030980"/>
            <a:ext cx="0" cy="457200"/>
          </a:xfrm>
          <a:prstGeom prst="line">
            <a:avLst/>
          </a:prstGeom>
          <a:noFill/>
          <a:ln w="50800">
            <a:solidFill>
              <a:srgbClr val="99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sz="2000" b="1">
              <a:latin typeface="Trebuchet MS" panose="020B0603020202020204" pitchFamily="34" charset="0"/>
              <a:cs typeface="Arial Hebrew Scholar"/>
            </a:endParaRPr>
          </a:p>
        </p:txBody>
      </p:sp>
      <p:sp>
        <p:nvSpPr>
          <p:cNvPr id="37" name="Text Box 20"/>
          <p:cNvSpPr txBox="1">
            <a:spLocks noChangeArrowheads="1"/>
          </p:cNvSpPr>
          <p:nvPr/>
        </p:nvSpPr>
        <p:spPr bwMode="auto">
          <a:xfrm>
            <a:off x="6640863" y="4550813"/>
            <a:ext cx="120898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tr-TR" sz="2000" b="1" dirty="0" smtClean="0">
                <a:latin typeface="Trebuchet MS" pitchFamily="34" charset="0"/>
                <a:cs typeface="Arial Hebrew Scholar"/>
              </a:rPr>
              <a:t>BHM Dışı</a:t>
            </a:r>
            <a:endParaRPr lang="en-US" sz="2000" b="1" dirty="0">
              <a:latin typeface="Trebuchet MS" pitchFamily="34" charset="0"/>
              <a:cs typeface="Arial Hebrew Scholar"/>
            </a:endParaRPr>
          </a:p>
        </p:txBody>
      </p:sp>
      <p:sp>
        <p:nvSpPr>
          <p:cNvPr id="38" name="Text Box 21"/>
          <p:cNvSpPr txBox="1">
            <a:spLocks noChangeArrowheads="1"/>
          </p:cNvSpPr>
          <p:nvPr/>
        </p:nvSpPr>
        <p:spPr bwMode="auto">
          <a:xfrm>
            <a:off x="2144194" y="4850335"/>
            <a:ext cx="110639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r>
              <a:rPr lang="tr-TR" sz="1800" b="1" dirty="0">
                <a:latin typeface="Trebuchet MS" pitchFamily="34" charset="0"/>
                <a:cs typeface="Arial Hebrew Scholar"/>
              </a:rPr>
              <a:t>BHM Dışı</a:t>
            </a:r>
            <a:endParaRPr lang="en-US" sz="1800" b="1" dirty="0">
              <a:latin typeface="Trebuchet MS" pitchFamily="34" charset="0"/>
              <a:cs typeface="Arial Hebrew Scholar"/>
            </a:endParaRPr>
          </a:p>
        </p:txBody>
      </p:sp>
      <p:sp>
        <p:nvSpPr>
          <p:cNvPr id="39" name="Line 22"/>
          <p:cNvSpPr>
            <a:spLocks noChangeShapeType="1"/>
          </p:cNvSpPr>
          <p:nvPr/>
        </p:nvSpPr>
        <p:spPr bwMode="auto">
          <a:xfrm>
            <a:off x="6300388" y="2172405"/>
            <a:ext cx="0" cy="612000"/>
          </a:xfrm>
          <a:prstGeom prst="line">
            <a:avLst/>
          </a:prstGeom>
          <a:noFill/>
          <a:ln w="63500">
            <a:solidFill>
              <a:schemeClr val="bg1">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atin typeface="Trebuchet MS" panose="020B0603020202020204" pitchFamily="34" charset="0"/>
              <a:cs typeface="Arial Hebrew Scholar"/>
            </a:endParaRPr>
          </a:p>
        </p:txBody>
      </p:sp>
      <p:sp>
        <p:nvSpPr>
          <p:cNvPr id="40" name="Text Box 23"/>
          <p:cNvSpPr txBox="1">
            <a:spLocks noChangeArrowheads="1"/>
          </p:cNvSpPr>
          <p:nvPr/>
        </p:nvSpPr>
        <p:spPr bwMode="auto">
          <a:xfrm>
            <a:off x="5173506" y="2815882"/>
            <a:ext cx="228325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b="1" dirty="0">
                <a:solidFill>
                  <a:srgbClr val="993300"/>
                </a:solidFill>
                <a:latin typeface="Trebuchet MS" pitchFamily="34" charset="0"/>
                <a:cs typeface="Arial Hebrew Scholar"/>
              </a:rPr>
              <a:t>Protein </a:t>
            </a:r>
            <a:r>
              <a:rPr lang="tr-TR" sz="2000" b="1" dirty="0" smtClean="0">
                <a:solidFill>
                  <a:srgbClr val="993300"/>
                </a:solidFill>
                <a:latin typeface="Trebuchet MS" pitchFamily="34" charset="0"/>
                <a:cs typeface="Arial Hebrew Scholar"/>
              </a:rPr>
              <a:t>Araştırma</a:t>
            </a:r>
            <a:endParaRPr lang="en-US" sz="2000" b="1" dirty="0">
              <a:solidFill>
                <a:srgbClr val="993300"/>
              </a:solidFill>
              <a:latin typeface="Trebuchet MS" pitchFamily="34" charset="0"/>
              <a:cs typeface="Arial Hebrew Scholar"/>
            </a:endParaRPr>
          </a:p>
        </p:txBody>
      </p:sp>
      <p:sp>
        <p:nvSpPr>
          <p:cNvPr id="41" name="Line 24"/>
          <p:cNvSpPr>
            <a:spLocks noChangeShapeType="1"/>
          </p:cNvSpPr>
          <p:nvPr/>
        </p:nvSpPr>
        <p:spPr bwMode="auto">
          <a:xfrm flipH="1">
            <a:off x="6300388" y="3247284"/>
            <a:ext cx="0" cy="371404"/>
          </a:xfrm>
          <a:prstGeom prst="line">
            <a:avLst/>
          </a:prstGeom>
          <a:noFill/>
          <a:ln w="50800">
            <a:solidFill>
              <a:srgbClr val="99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atin typeface="Trebuchet MS" panose="020B0603020202020204" pitchFamily="34" charset="0"/>
              <a:cs typeface="Arial Hebrew Scholar"/>
            </a:endParaRPr>
          </a:p>
        </p:txBody>
      </p:sp>
      <p:sp>
        <p:nvSpPr>
          <p:cNvPr id="42" name="Text Box 25"/>
          <p:cNvSpPr txBox="1">
            <a:spLocks noChangeArrowheads="1"/>
          </p:cNvSpPr>
          <p:nvPr/>
        </p:nvSpPr>
        <p:spPr bwMode="auto">
          <a:xfrm>
            <a:off x="5262029" y="3588806"/>
            <a:ext cx="24128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tr-TR" sz="2000" b="1" dirty="0" smtClean="0">
                <a:latin typeface="Trebuchet MS" pitchFamily="34" charset="0"/>
                <a:cs typeface="Arial Hebrew Scholar"/>
              </a:rPr>
              <a:t>BHM listesinde mi?</a:t>
            </a:r>
            <a:endParaRPr lang="en-US" sz="2000" b="1" dirty="0">
              <a:latin typeface="Trebuchet MS" pitchFamily="34" charset="0"/>
              <a:cs typeface="Arial Hebrew Scholar"/>
            </a:endParaRPr>
          </a:p>
        </p:txBody>
      </p:sp>
      <p:sp>
        <p:nvSpPr>
          <p:cNvPr id="43" name="Line 27"/>
          <p:cNvSpPr>
            <a:spLocks noChangeShapeType="1"/>
          </p:cNvSpPr>
          <p:nvPr/>
        </p:nvSpPr>
        <p:spPr bwMode="auto">
          <a:xfrm flipH="1">
            <a:off x="7235650" y="5034699"/>
            <a:ext cx="0" cy="304800"/>
          </a:xfrm>
          <a:prstGeom prst="line">
            <a:avLst/>
          </a:prstGeom>
          <a:noFill/>
          <a:ln w="50800">
            <a:solidFill>
              <a:srgbClr val="99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sz="2000" b="1">
              <a:latin typeface="Trebuchet MS" panose="020B0603020202020204" pitchFamily="34" charset="0"/>
              <a:cs typeface="Arial Hebrew Scholar"/>
            </a:endParaRPr>
          </a:p>
        </p:txBody>
      </p:sp>
      <p:sp>
        <p:nvSpPr>
          <p:cNvPr id="44" name="Line 28"/>
          <p:cNvSpPr>
            <a:spLocks noChangeShapeType="1"/>
          </p:cNvSpPr>
          <p:nvPr/>
        </p:nvSpPr>
        <p:spPr bwMode="auto">
          <a:xfrm>
            <a:off x="2666437" y="5257614"/>
            <a:ext cx="0" cy="432000"/>
          </a:xfrm>
          <a:prstGeom prst="line">
            <a:avLst/>
          </a:prstGeom>
          <a:noFill/>
          <a:ln w="50800">
            <a:solidFill>
              <a:schemeClr val="tx2">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atin typeface="Trebuchet MS" panose="020B0603020202020204" pitchFamily="34" charset="0"/>
              <a:cs typeface="Arial Hebrew Scholar"/>
            </a:endParaRPr>
          </a:p>
        </p:txBody>
      </p:sp>
      <p:sp>
        <p:nvSpPr>
          <p:cNvPr id="45" name="Text Box 29"/>
          <p:cNvSpPr txBox="1">
            <a:spLocks noChangeArrowheads="1"/>
          </p:cNvSpPr>
          <p:nvPr/>
        </p:nvSpPr>
        <p:spPr bwMode="auto">
          <a:xfrm>
            <a:off x="1860432" y="5713764"/>
            <a:ext cx="16033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a:r>
              <a:rPr lang="tr-TR" sz="1800" b="1" dirty="0">
                <a:latin typeface="Trebuchet MS" pitchFamily="34" charset="0"/>
                <a:cs typeface="Arial Hebrew Scholar"/>
              </a:rPr>
              <a:t>Sonucu bildir</a:t>
            </a:r>
            <a:endParaRPr lang="en-US" sz="1800" b="1" dirty="0">
              <a:latin typeface="Trebuchet MS" pitchFamily="34" charset="0"/>
              <a:cs typeface="Arial Hebrew Scholar"/>
            </a:endParaRPr>
          </a:p>
        </p:txBody>
      </p:sp>
      <p:sp>
        <p:nvSpPr>
          <p:cNvPr id="46" name="Line 30"/>
          <p:cNvSpPr>
            <a:spLocks noChangeShapeType="1"/>
          </p:cNvSpPr>
          <p:nvPr/>
        </p:nvSpPr>
        <p:spPr bwMode="auto">
          <a:xfrm flipH="1">
            <a:off x="7228777" y="4022286"/>
            <a:ext cx="0" cy="457200"/>
          </a:xfrm>
          <a:prstGeom prst="line">
            <a:avLst/>
          </a:prstGeom>
          <a:noFill/>
          <a:ln w="50800">
            <a:solidFill>
              <a:srgbClr val="99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sz="2000" b="1">
              <a:latin typeface="Trebuchet MS" panose="020B0603020202020204" pitchFamily="34" charset="0"/>
              <a:cs typeface="Arial Hebrew Scholar"/>
            </a:endParaRPr>
          </a:p>
        </p:txBody>
      </p:sp>
      <p:sp>
        <p:nvSpPr>
          <p:cNvPr id="47" name="Text Box 32"/>
          <p:cNvSpPr txBox="1">
            <a:spLocks noChangeArrowheads="1"/>
          </p:cNvSpPr>
          <p:nvPr/>
        </p:nvSpPr>
        <p:spPr bwMode="auto">
          <a:xfrm>
            <a:off x="6468449" y="5404031"/>
            <a:ext cx="17620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r>
              <a:rPr lang="tr-TR" sz="2000" b="1" dirty="0" smtClean="0">
                <a:latin typeface="Trebuchet MS" pitchFamily="34" charset="0"/>
                <a:cs typeface="Arial Hebrew Scholar"/>
              </a:rPr>
              <a:t>Sonucu bildir</a:t>
            </a:r>
            <a:endParaRPr lang="en-US" sz="2000" b="1" dirty="0">
              <a:latin typeface="Trebuchet MS" pitchFamily="34" charset="0"/>
              <a:cs typeface="Arial Hebrew Scholar"/>
            </a:endParaRPr>
          </a:p>
        </p:txBody>
      </p:sp>
      <p:sp>
        <p:nvSpPr>
          <p:cNvPr id="48" name="Text Box 36"/>
          <p:cNvSpPr txBox="1">
            <a:spLocks noChangeArrowheads="1"/>
          </p:cNvSpPr>
          <p:nvPr/>
        </p:nvSpPr>
        <p:spPr bwMode="auto">
          <a:xfrm>
            <a:off x="395189" y="5034699"/>
            <a:ext cx="12714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r>
              <a:rPr lang="tr-TR" sz="1800" b="1" dirty="0">
                <a:latin typeface="Trebuchet MS" pitchFamily="34" charset="0"/>
                <a:cs typeface="Arial Hebrew Scholar"/>
              </a:rPr>
              <a:t>Bildir</a:t>
            </a:r>
            <a:r>
              <a:rPr lang="en-US" sz="1800" b="1" dirty="0">
                <a:latin typeface="Trebuchet MS" pitchFamily="34" charset="0"/>
                <a:cs typeface="Arial Hebrew Scholar"/>
              </a:rPr>
              <a:t> </a:t>
            </a:r>
            <a:r>
              <a:rPr lang="en-US" sz="1800" b="1" dirty="0" smtClean="0">
                <a:latin typeface="Trebuchet MS" pitchFamily="34" charset="0"/>
                <a:cs typeface="Arial Hebrew Scholar"/>
              </a:rPr>
              <a:t>(+)</a:t>
            </a:r>
            <a:endParaRPr lang="en-US" sz="1800" b="1" dirty="0">
              <a:latin typeface="Trebuchet MS" pitchFamily="34" charset="0"/>
              <a:cs typeface="Arial Hebrew Scholar"/>
            </a:endParaRPr>
          </a:p>
        </p:txBody>
      </p:sp>
      <p:sp>
        <p:nvSpPr>
          <p:cNvPr id="49" name="Line 37"/>
          <p:cNvSpPr>
            <a:spLocks noChangeShapeType="1"/>
          </p:cNvSpPr>
          <p:nvPr/>
        </p:nvSpPr>
        <p:spPr bwMode="auto">
          <a:xfrm>
            <a:off x="2660380" y="4382335"/>
            <a:ext cx="0" cy="468000"/>
          </a:xfrm>
          <a:prstGeom prst="line">
            <a:avLst/>
          </a:prstGeom>
          <a:noFill/>
          <a:ln w="50800">
            <a:solidFill>
              <a:schemeClr val="tx2">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atin typeface="Trebuchet MS" panose="020B0603020202020204" pitchFamily="34" charset="0"/>
              <a:cs typeface="Arial Hebrew Scholar"/>
            </a:endParaRPr>
          </a:p>
        </p:txBody>
      </p:sp>
      <p:sp>
        <p:nvSpPr>
          <p:cNvPr id="50" name="Rectangle 38"/>
          <p:cNvSpPr>
            <a:spLocks noChangeArrowheads="1"/>
          </p:cNvSpPr>
          <p:nvPr/>
        </p:nvSpPr>
        <p:spPr bwMode="auto">
          <a:xfrm>
            <a:off x="5170010" y="4470094"/>
            <a:ext cx="124104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tr-TR" sz="2000" b="1" dirty="0" smtClean="0">
                <a:latin typeface="Trebuchet MS" pitchFamily="34" charset="0"/>
                <a:cs typeface="Arial Hebrew Scholar"/>
              </a:rPr>
              <a:t>Bildir</a:t>
            </a:r>
            <a:r>
              <a:rPr lang="en-US" sz="2000" b="1" dirty="0" smtClean="0">
                <a:latin typeface="Trebuchet MS" pitchFamily="34" charset="0"/>
                <a:cs typeface="Arial Hebrew Scholar"/>
              </a:rPr>
              <a:t> </a:t>
            </a:r>
            <a:r>
              <a:rPr lang="en-US" sz="2000" b="1" dirty="0">
                <a:latin typeface="Trebuchet MS" pitchFamily="34" charset="0"/>
                <a:cs typeface="Arial Hebrew Scholar"/>
              </a:rPr>
              <a:t>(+)</a:t>
            </a:r>
          </a:p>
        </p:txBody>
      </p:sp>
      <p:sp>
        <p:nvSpPr>
          <p:cNvPr id="3" name="Altbilgi Yer Tutucusu 2"/>
          <p:cNvSpPr>
            <a:spLocks noGrp="1"/>
          </p:cNvSpPr>
          <p:nvPr>
            <p:ph type="ftr" sz="quarter" idx="11"/>
          </p:nvPr>
        </p:nvSpPr>
        <p:spPr/>
        <p:txBody>
          <a:bodyPr/>
          <a:lstStyle/>
          <a:p>
            <a:pPr>
              <a:defRPr/>
            </a:pPr>
            <a:r>
              <a:rPr lang="tr-TR" smtClean="0">
                <a:solidFill>
                  <a:prstClr val="black">
                    <a:tint val="75000"/>
                  </a:prstClr>
                </a:solidFill>
                <a:latin typeface="Trebuchet MS" panose="020B0603020202020204" pitchFamily="34" charset="0"/>
              </a:rPr>
              <a:t>Uluslararası KBRN Kongresi, 5-7 Aralık 2017, Ankara</a:t>
            </a:r>
            <a:endParaRPr lang="tr-TR">
              <a:solidFill>
                <a:prstClr val="black">
                  <a:tint val="75000"/>
                </a:prstClr>
              </a:solidFill>
              <a:latin typeface="Trebuchet MS" panose="020B0603020202020204" pitchFamily="34" charset="0"/>
            </a:endParaRPr>
          </a:p>
        </p:txBody>
      </p:sp>
      <p:cxnSp>
        <p:nvCxnSpPr>
          <p:cNvPr id="4" name="Düz Bağlayıcı 3"/>
          <p:cNvCxnSpPr/>
          <p:nvPr/>
        </p:nvCxnSpPr>
        <p:spPr>
          <a:xfrm flipV="1">
            <a:off x="1632033" y="2169719"/>
            <a:ext cx="9000000" cy="36056"/>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Metin kutusu 4"/>
          <p:cNvSpPr txBox="1"/>
          <p:nvPr/>
        </p:nvSpPr>
        <p:spPr>
          <a:xfrm>
            <a:off x="4990785" y="3959798"/>
            <a:ext cx="669073" cy="369332"/>
          </a:xfrm>
          <a:prstGeom prst="rect">
            <a:avLst/>
          </a:prstGeom>
          <a:noFill/>
        </p:spPr>
        <p:txBody>
          <a:bodyPr wrap="square" rtlCol="0">
            <a:spAutoFit/>
          </a:bodyPr>
          <a:lstStyle/>
          <a:p>
            <a:r>
              <a:rPr lang="tr-TR" b="1" dirty="0" smtClean="0">
                <a:solidFill>
                  <a:srgbClr val="C00000"/>
                </a:solidFill>
                <a:latin typeface="Trebuchet MS" panose="020B0603020202020204" pitchFamily="34" charset="0"/>
              </a:rPr>
              <a:t>Evet</a:t>
            </a:r>
            <a:endParaRPr lang="tr-TR" b="1" dirty="0">
              <a:solidFill>
                <a:srgbClr val="C00000"/>
              </a:solidFill>
              <a:latin typeface="Trebuchet MS" panose="020B0603020202020204" pitchFamily="34" charset="0"/>
            </a:endParaRPr>
          </a:p>
        </p:txBody>
      </p:sp>
      <p:sp>
        <p:nvSpPr>
          <p:cNvPr id="6" name="Dikdörtgen 5"/>
          <p:cNvSpPr/>
          <p:nvPr/>
        </p:nvSpPr>
        <p:spPr>
          <a:xfrm>
            <a:off x="7505294" y="4047118"/>
            <a:ext cx="726481" cy="369332"/>
          </a:xfrm>
          <a:prstGeom prst="rect">
            <a:avLst/>
          </a:prstGeom>
        </p:spPr>
        <p:txBody>
          <a:bodyPr wrap="none">
            <a:spAutoFit/>
          </a:bodyPr>
          <a:lstStyle/>
          <a:p>
            <a:r>
              <a:rPr lang="tr-TR" dirty="0" smtClean="0">
                <a:latin typeface="Trebuchet MS" panose="020B0603020202020204" pitchFamily="34" charset="0"/>
              </a:rPr>
              <a:t>Hayır</a:t>
            </a:r>
            <a:endParaRPr lang="tr-TR" dirty="0">
              <a:latin typeface="Trebuchet MS" panose="020B0603020202020204" pitchFamily="34" charset="0"/>
            </a:endParaRPr>
          </a:p>
        </p:txBody>
      </p:sp>
      <p:cxnSp>
        <p:nvCxnSpPr>
          <p:cNvPr id="8" name="Düz Ok Bağlayıcısı 7"/>
          <p:cNvCxnSpPr/>
          <p:nvPr/>
        </p:nvCxnSpPr>
        <p:spPr>
          <a:xfrm>
            <a:off x="784494" y="4382335"/>
            <a:ext cx="1908000" cy="0"/>
          </a:xfrm>
          <a:prstGeom prst="straightConnector1">
            <a:avLst/>
          </a:prstGeom>
          <a:ln w="38100">
            <a:solidFill>
              <a:schemeClr val="tx2">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51" name="Line 8"/>
          <p:cNvSpPr>
            <a:spLocks noChangeShapeType="1"/>
          </p:cNvSpPr>
          <p:nvPr/>
        </p:nvSpPr>
        <p:spPr bwMode="auto">
          <a:xfrm>
            <a:off x="1715888" y="4078633"/>
            <a:ext cx="0" cy="324000"/>
          </a:xfrm>
          <a:prstGeom prst="line">
            <a:avLst/>
          </a:prstGeom>
          <a:noFill/>
          <a:ln w="50800">
            <a:solidFill>
              <a:schemeClr val="tx2">
                <a:lumMod val="50000"/>
              </a:schemeClr>
            </a:solidFill>
            <a:round/>
            <a:headEn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latin typeface="Trebuchet MS" panose="020B0603020202020204" pitchFamily="34" charset="0"/>
              <a:cs typeface="Arial Hebrew Scholar"/>
            </a:endParaRPr>
          </a:p>
        </p:txBody>
      </p:sp>
      <p:cxnSp>
        <p:nvCxnSpPr>
          <p:cNvPr id="52" name="Düz Ok Bağlayıcısı 51"/>
          <p:cNvCxnSpPr/>
          <p:nvPr/>
        </p:nvCxnSpPr>
        <p:spPr>
          <a:xfrm>
            <a:off x="5727176" y="4027169"/>
            <a:ext cx="1512000" cy="0"/>
          </a:xfrm>
          <a:prstGeom prst="straightConnector1">
            <a:avLst/>
          </a:prstGeom>
          <a:ln w="38100">
            <a:solidFill>
              <a:srgbClr val="993300"/>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4382426"/>
      </p:ext>
    </p:extLst>
  </p:cSld>
  <p:clrMapOvr>
    <a:masterClrMapping/>
  </p:clrMapOvr>
  <mc:AlternateContent xmlns:mc="http://schemas.openxmlformats.org/markup-compatibility/2006" xmlns:p14="http://schemas.microsoft.com/office/powerpoint/2010/main">
    <mc:Choice Requires="p14">
      <p:transition spd="slow" p14:dur="1500">
        <p:split orient="vert"/>
        <p:sndAc>
          <p:stSnd>
            <p:snd r:embed="rId3" name="click.wav"/>
          </p:stSnd>
        </p:sndAc>
      </p:transition>
    </mc:Choice>
    <mc:Fallback xmlns="">
      <p:transition spd="slow">
        <p:split orient="vert"/>
        <p:sndAc>
          <p:stSnd>
            <p:snd r:embed="rId4" name="click.wav"/>
          </p:stSnd>
        </p:sndAc>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3087</TotalTime>
  <Words>3387</Words>
  <Application>Microsoft Office PowerPoint</Application>
  <PresentationFormat>Geniş ekran</PresentationFormat>
  <Paragraphs>686</Paragraphs>
  <Slides>39</Slides>
  <Notes>21</Notes>
  <HiddenSlides>0</HiddenSlides>
  <MMClips>0</MMClips>
  <ScaleCrop>false</ScaleCrop>
  <HeadingPairs>
    <vt:vector size="8" baseType="variant">
      <vt:variant>
        <vt:lpstr>Kullanılan Yazı Tipleri</vt:lpstr>
      </vt:variant>
      <vt:variant>
        <vt:i4>10</vt:i4>
      </vt:variant>
      <vt:variant>
        <vt:lpstr>Tema</vt:lpstr>
      </vt:variant>
      <vt:variant>
        <vt:i4>1</vt:i4>
      </vt:variant>
      <vt:variant>
        <vt:lpstr>Eklenmiş OLE Hizmet Programları</vt:lpstr>
      </vt:variant>
      <vt:variant>
        <vt:i4>1</vt:i4>
      </vt:variant>
      <vt:variant>
        <vt:lpstr>Slayt Başlıkları</vt:lpstr>
      </vt:variant>
      <vt:variant>
        <vt:i4>39</vt:i4>
      </vt:variant>
    </vt:vector>
  </HeadingPairs>
  <TitlesOfParts>
    <vt:vector size="51" baseType="lpstr">
      <vt:lpstr>Arial</vt:lpstr>
      <vt:lpstr>Arial Hebrew Scholar</vt:lpstr>
      <vt:lpstr>Calibri</vt:lpstr>
      <vt:lpstr>Calisto MT</vt:lpstr>
      <vt:lpstr>Candara</vt:lpstr>
      <vt:lpstr>Consolas</vt:lpstr>
      <vt:lpstr>Mangal</vt:lpstr>
      <vt:lpstr>Times New Roman</vt:lpstr>
      <vt:lpstr>Trebuchet MS</vt:lpstr>
      <vt:lpstr>Wingdings</vt:lpstr>
      <vt:lpstr>1_Office Theme</vt:lpstr>
      <vt:lpstr>Clip</vt:lpstr>
      <vt:lpstr>PowerPoint Sunusu</vt:lpstr>
      <vt:lpstr>PowerPoint Sunusu</vt:lpstr>
      <vt:lpstr>PowerPoint Sunusu</vt:lpstr>
      <vt:lpstr>PowerPoint Sunusu</vt:lpstr>
      <vt:lpstr>Biyolojik Saldırı</vt:lpstr>
      <vt:lpstr>KBRN Teşhis ve Tespit Sistemleri</vt:lpstr>
      <vt:lpstr>PowerPoint Sunusu</vt:lpstr>
      <vt:lpstr>PowerPoint Sunusu</vt:lpstr>
      <vt:lpstr>PowerPoint Sunusu</vt:lpstr>
      <vt:lpstr>Biyolojik silah olarak kullanılabilecek kaç tane mikroorganizma ve ürünü vardır?</vt:lpstr>
      <vt:lpstr>PowerPoint Sunusu</vt:lpstr>
      <vt:lpstr>Jenerik Biyolojik Materyal Saptama  </vt:lpstr>
      <vt:lpstr>PowerPoint Sunusu</vt:lpstr>
      <vt:lpstr>Biyoterörizm için Ulusal Laboratuvar Ağı (ABD)</vt:lpstr>
      <vt:lpstr>PowerPoint Sunusu</vt:lpstr>
      <vt:lpstr>PowerPoint Sunusu</vt:lpstr>
      <vt:lpstr>PowerPoint Sunusu</vt:lpstr>
      <vt:lpstr>PowerPoint Sunusu</vt:lpstr>
      <vt:lpstr>PowerPoint Sunusu</vt:lpstr>
      <vt:lpstr>PowerPoint Sunusu</vt:lpstr>
      <vt:lpstr>Biyogüvenlik Düzey 3  Laboratuvar</vt:lpstr>
      <vt:lpstr>Hand Held Assay (HHA)-LFA-LFD</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Moleküler Genotiplendirme</vt:lpstr>
      <vt:lpstr>EKSİKLER</vt:lpstr>
      <vt:lpstr>Özelleşmiş Eğitimler: Tanı Kapasitesi</vt:lpstr>
      <vt:lpstr>PowerPoint Sunusu</vt:lpstr>
      <vt:lpstr>PROJE</vt:lpstr>
      <vt:lpstr>Özet ve Yorumlar</vt:lpstr>
      <vt:lpstr> Son (ilk) Söz…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Nükleik Asit Ekstraksiyonu ve PCR Kurulum Robotu</dc:title>
  <dc:creator>mustafa kolukirik</dc:creator>
  <cp:lastModifiedBy>Selçuk Kılıç</cp:lastModifiedBy>
  <cp:revision>217</cp:revision>
  <dcterms:created xsi:type="dcterms:W3CDTF">2017-07-21T12:32:15Z</dcterms:created>
  <dcterms:modified xsi:type="dcterms:W3CDTF">2017-12-06T05:10:33Z</dcterms:modified>
</cp:coreProperties>
</file>