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4"/>
  </p:notesMasterIdLst>
  <p:handoutMasterIdLst>
    <p:handoutMasterId r:id="rId15"/>
  </p:handoutMasterIdLst>
  <p:sldIdLst>
    <p:sldId id="263" r:id="rId2"/>
    <p:sldId id="291" r:id="rId3"/>
    <p:sldId id="284" r:id="rId4"/>
    <p:sldId id="282" r:id="rId5"/>
    <p:sldId id="289" r:id="rId6"/>
    <p:sldId id="290" r:id="rId7"/>
    <p:sldId id="283" r:id="rId8"/>
    <p:sldId id="281" r:id="rId9"/>
    <p:sldId id="285" r:id="rId10"/>
    <p:sldId id="288" r:id="rId11"/>
    <p:sldId id="278" r:id="rId12"/>
    <p:sldId id="267" r:id="rId13"/>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B6"/>
    <a:srgbClr val="CCC798"/>
    <a:srgbClr val="BBA986"/>
    <a:srgbClr val="ECE9D7"/>
    <a:srgbClr val="FFFACD"/>
    <a:srgbClr val="DDF4FB"/>
    <a:srgbClr val="447CAB"/>
    <a:srgbClr val="F4F7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1" autoAdjust="0"/>
    <p:restoredTop sz="92308" autoAdjust="0"/>
  </p:normalViewPr>
  <p:slideViewPr>
    <p:cSldViewPr>
      <p:cViewPr varScale="1">
        <p:scale>
          <a:sx n="65" d="100"/>
          <a:sy n="65" d="100"/>
        </p:scale>
        <p:origin x="-930"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handoutMaster" Target="handoutMasters/handoutMaster1.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AAAC8FB-C365-44FD-B85B-C6949AF53CFA}" type="datetimeFigureOut">
              <a:rPr lang="en-GB"/>
              <a:pPr>
                <a:defRPr/>
              </a:pPr>
              <a:t>04/12/2017</a:t>
            </a:fld>
            <a:endParaRPr lang="en-GB"/>
          </a:p>
        </p:txBody>
      </p:sp>
      <p:sp>
        <p:nvSpPr>
          <p:cNvPr id="4" name="Footer Placeholder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44F625D-22DE-45F4-A6F0-B38A5D7F9BC8}"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E8BDA23-304D-45C7-B538-820A0F192506}" type="datetimeFigureOut">
              <a:rPr lang="en-GB"/>
              <a:pPr>
                <a:defRPr/>
              </a:pPr>
              <a:t>04/12/2017</a:t>
            </a:fld>
            <a:endParaRPr lang="en-GB"/>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E71C996-6271-412F-A613-67D8C9C77269}"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63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60CF861C-6067-416F-924E-9E61FBEC1EB2}" type="slidenum">
              <a:rPr lang="en-GB" altLang="en-US">
                <a:latin typeface="Calibri" panose="020F0502020204030204" pitchFamily="34" charset="0"/>
              </a:rPr>
              <a:pPr eaLnBrk="1" hangingPunct="1"/>
              <a:t>1</a:t>
            </a:fld>
            <a:endParaRPr lang="en-GB"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930275" y="739775"/>
            <a:ext cx="4938713" cy="37036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p:cNvSpPr>
            <a:spLocks noGrp="1" noChangeArrowheads="1"/>
          </p:cNvSpPr>
          <p:nvPr>
            <p:ph type="body" idx="1"/>
          </p:nvPr>
        </p:nvSpPr>
        <p:spPr bwMode="auto">
          <a:xfrm>
            <a:off x="906463" y="4691063"/>
            <a:ext cx="4984750" cy="4441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867" tIns="47433" rIns="94867" bIns="47433" numCol="1" anchor="t" anchorCtr="0" compatLnSpc="1">
            <a:prstTxWarp prst="textNoShape">
              <a:avLst/>
            </a:prstTxWarp>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931863" y="741363"/>
            <a:ext cx="4935537" cy="3702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906463" y="4689475"/>
            <a:ext cx="4984750" cy="4443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indent="-457200"/>
            <a:r>
              <a:rPr lang="en-GB" altLang="en-US"/>
              <a:t>Article X, paragraph 8, provides States Parties with the right to request and receive assistance and protection against the use or threat of use of chemical weapons if it considers that chemical weapons or riot control agents as a method of warfare have been – or will be – used against it. The Convention sets out procedures in paragraphs 9, 10 and 11 for how such a request for assistance and protection will be responded to. </a:t>
            </a:r>
          </a:p>
          <a:p>
            <a:pPr marL="457200" indent="-457200"/>
            <a:endParaRPr lang="en-GB" altLang="en-US"/>
          </a:p>
        </p:txBody>
      </p:sp>
      <p:sp>
        <p:nvSpPr>
          <p:cNvPr id="9220" name="Slide Number Placeholder 3"/>
          <p:cNvSpPr txBox="1">
            <a:spLocks noGrp="1"/>
          </p:cNvSpPr>
          <p:nvPr/>
        </p:nvSpPr>
        <p:spPr bwMode="auto">
          <a:xfrm>
            <a:off x="3851275" y="9380538"/>
            <a:ext cx="2946400" cy="493712"/>
          </a:xfrm>
          <a:prstGeom prst="rect">
            <a:avLst/>
          </a:prstGeom>
          <a:noFill/>
          <a:ln>
            <a:miter lim="800000"/>
            <a:headEnd/>
            <a:tailEnd/>
          </a:ln>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b"/>
          <a:lstStyle>
            <a:lvl1pPr defTabSz="919163" eaLnBrk="0" hangingPunct="0">
              <a:defRPr>
                <a:solidFill>
                  <a:schemeClr val="tx1"/>
                </a:solidFill>
                <a:latin typeface="Franklin Gothic Book" panose="020B0503020102020204" pitchFamily="34" charset="0"/>
                <a:cs typeface="Arial" panose="020B0604020202020204" pitchFamily="34" charset="0"/>
              </a:defRPr>
            </a:lvl1pPr>
            <a:lvl2pPr marL="742950" indent="-285750" defTabSz="919163" eaLnBrk="0" hangingPunct="0">
              <a:defRPr>
                <a:solidFill>
                  <a:schemeClr val="tx1"/>
                </a:solidFill>
                <a:latin typeface="Franklin Gothic Book" panose="020B0503020102020204" pitchFamily="34" charset="0"/>
                <a:cs typeface="Arial" panose="020B0604020202020204" pitchFamily="34" charset="0"/>
              </a:defRPr>
            </a:lvl2pPr>
            <a:lvl3pPr marL="1143000" indent="-228600" defTabSz="919163" eaLnBrk="0" hangingPunct="0">
              <a:defRPr>
                <a:solidFill>
                  <a:schemeClr val="tx1"/>
                </a:solidFill>
                <a:latin typeface="Franklin Gothic Book" panose="020B0503020102020204" pitchFamily="34" charset="0"/>
                <a:cs typeface="Arial" panose="020B0604020202020204" pitchFamily="34" charset="0"/>
              </a:defRPr>
            </a:lvl3pPr>
            <a:lvl4pPr marL="1600200" indent="-228600" defTabSz="919163" eaLnBrk="0" hangingPunct="0">
              <a:defRPr>
                <a:solidFill>
                  <a:schemeClr val="tx1"/>
                </a:solidFill>
                <a:latin typeface="Franklin Gothic Book" panose="020B0503020102020204" pitchFamily="34" charset="0"/>
                <a:cs typeface="Arial" panose="020B0604020202020204" pitchFamily="34" charset="0"/>
              </a:defRPr>
            </a:lvl4pPr>
            <a:lvl5pPr marL="2057400" indent="-228600" defTabSz="919163" eaLnBrk="0" hangingPunct="0">
              <a:defRPr>
                <a:solidFill>
                  <a:schemeClr val="tx1"/>
                </a:solidFill>
                <a:latin typeface="Franklin Gothic Book" panose="020B0503020102020204" pitchFamily="34" charset="0"/>
                <a:cs typeface="Arial" panose="020B0604020202020204" pitchFamily="34" charset="0"/>
              </a:defRPr>
            </a:lvl5pPr>
            <a:lvl6pPr marL="2514600" indent="-228600" defTabSz="919163"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defTabSz="919163"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defTabSz="919163"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defTabSz="919163"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a:fld id="{2BB11DB3-F203-48B3-8BB9-103EB7661E3A}" type="slidenum">
              <a:rPr lang="en-GB" altLang="en-US" sz="1200">
                <a:latin typeface="Times New Roman" panose="02020603050405020304" pitchFamily="18" charset="0"/>
                <a:ea typeface="ＭＳ Ｐゴシック" panose="020B0600070205080204" pitchFamily="34" charset="-128"/>
              </a:rPr>
              <a:pPr algn="r"/>
              <a:t>3</a:t>
            </a:fld>
            <a:endParaRPr lang="en-GB" altLang="en-US" sz="120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p>
        </p:txBody>
      </p:sp>
      <p:sp>
        <p:nvSpPr>
          <p:cNvPr id="21508" name="Slide Number Placeholder 3"/>
          <p:cNvSpPr txBox="1">
            <a:spLocks noGrp="1"/>
          </p:cNvSpPr>
          <p:nvPr/>
        </p:nvSpPr>
        <p:spPr bwMode="auto">
          <a:xfrm>
            <a:off x="3849688" y="9378950"/>
            <a:ext cx="2946400" cy="4937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5483F202-C1CC-4237-8DCB-FFB5CFE72CE4}" type="slidenum">
              <a:rPr lang="en-GB" altLang="en-US" sz="1200">
                <a:latin typeface="Calibri" panose="020F0502020204030204" pitchFamily="34" charset="0"/>
              </a:rPr>
              <a:pPr algn="r" eaLnBrk="1" hangingPunct="1"/>
              <a:t>8</a:t>
            </a:fld>
            <a:endParaRPr lang="en-GB"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851275" y="9380538"/>
            <a:ext cx="294640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fld id="{FEF1B871-E096-430F-A397-41CDFC3D5212}" type="slidenum">
              <a:rPr lang="en-GB" altLang="ko-KR">
                <a:ea typeface="Gulim" panose="020B0600000101010101" pitchFamily="34" charset="-127"/>
              </a:rPr>
              <a:pPr algn="r">
                <a:spcBef>
                  <a:spcPct val="0"/>
                </a:spcBef>
              </a:pPr>
              <a:t>10</a:t>
            </a:fld>
            <a:endParaRPr lang="en-GB" altLang="ko-KR">
              <a:ea typeface="Gulim" panose="020B0600000101010101" pitchFamily="34" charset="-127"/>
            </a:endParaRPr>
          </a:p>
        </p:txBody>
      </p:sp>
      <p:sp>
        <p:nvSpPr>
          <p:cNvPr id="20483" name="Rectangle 2"/>
          <p:cNvSpPr>
            <a:spLocks noGrp="1" noRot="1" noChangeAspect="1" noChangeArrowheads="1" noTextEdit="1"/>
          </p:cNvSpPr>
          <p:nvPr>
            <p:ph type="sldImg"/>
          </p:nvPr>
        </p:nvSpPr>
        <p:spPr bwMode="auto">
          <a:xfrm>
            <a:off x="931863" y="741363"/>
            <a:ext cx="4935537" cy="3702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p:cNvSpPr>
            <a:spLocks noGrp="1" noChangeArrowheads="1"/>
          </p:cNvSpPr>
          <p:nvPr>
            <p:ph type="body" idx="1"/>
          </p:nvPr>
        </p:nvSpPr>
        <p:spPr bwMode="auto">
          <a:xfrm>
            <a:off x="906463" y="4691063"/>
            <a:ext cx="4984750" cy="444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ko-KR">
              <a:ea typeface="Gulim" panose="020B0600000101010101" pitchFamily="34" charset="-127"/>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15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EB0F6722-2078-40DB-A651-95331F4D13C4}" type="slidenum">
              <a:rPr lang="en-GB" altLang="en-US">
                <a:latin typeface="Calibri" panose="020F0502020204030204" pitchFamily="34" charset="0"/>
              </a:rPr>
              <a:pPr eaLnBrk="1" hangingPunct="1"/>
              <a:t>11</a:t>
            </a:fld>
            <a:endParaRPr lang="en-GB"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D2DC497D-323C-4788-809E-937B01CDE540}" type="slidenum">
              <a:rPr lang="en-GB" altLang="en-US">
                <a:latin typeface="Calibri" panose="020F0502020204030204" pitchFamily="34" charset="0"/>
              </a:rPr>
              <a:pPr eaLnBrk="1" hangingPunct="1"/>
              <a:t>12</a:t>
            </a:fld>
            <a:endParaRPr lang="en-GB"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4" Type="http://schemas.openxmlformats.org/officeDocument/2006/relationships/image" Target="../media/image4.png"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6.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OPCW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6575" y="474663"/>
            <a:ext cx="10826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OPCW Organisation for the Prohibition of Chemical Weapons"/>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24075" y="866775"/>
            <a:ext cx="48990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2205038"/>
            <a:ext cx="9144000" cy="4652962"/>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p:nvPr userDrawn="1"/>
        </p:nvCxnSpPr>
        <p:spPr>
          <a:xfrm>
            <a:off x="1863725" y="692150"/>
            <a:ext cx="0" cy="1512888"/>
          </a:xfrm>
          <a:prstGeom prst="line">
            <a:avLst/>
          </a:prstGeom>
          <a:ln w="158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a:off x="1863725" y="2205038"/>
            <a:ext cx="0" cy="3865562"/>
          </a:xfrm>
          <a:prstGeom prst="line">
            <a:avLst/>
          </a:prstGeom>
          <a:ln w="15875">
            <a:solidFill>
              <a:schemeClr val="bg1">
                <a:alpha val="30000"/>
              </a:schemeClr>
            </a:solidFill>
          </a:ln>
        </p:spPr>
        <p:style>
          <a:lnRef idx="1">
            <a:schemeClr val="dk1"/>
          </a:lnRef>
          <a:fillRef idx="0">
            <a:schemeClr val="dk1"/>
          </a:fillRef>
          <a:effectRef idx="0">
            <a:schemeClr val="dk1"/>
          </a:effectRef>
          <a:fontRef idx="minor">
            <a:schemeClr val="tx1"/>
          </a:fontRef>
        </p:style>
      </p:cxnSp>
      <p:pic>
        <p:nvPicPr>
          <p:cNvPr id="9" name="Picture 4" descr="OPCW 20th Anniversary - 1997-2017"/>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443663" y="2168525"/>
            <a:ext cx="2398712"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051720" y="2636912"/>
            <a:ext cx="6177880" cy="2593975"/>
          </a:xfrm>
        </p:spPr>
        <p:txBody>
          <a:bodyPr anchor="b"/>
          <a:lstStyle>
            <a:lvl1pPr>
              <a:defRPr sz="5400">
                <a:ln>
                  <a:noFill/>
                </a:ln>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051720" y="5303912"/>
            <a:ext cx="5095840" cy="1066800"/>
          </a:xfrm>
        </p:spPr>
        <p:txBody>
          <a:bodyPr>
            <a:normAutofit/>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800070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userDrawn="1"/>
        </p:nvSpPr>
        <p:spPr>
          <a:xfrm>
            <a:off x="0" y="5870575"/>
            <a:ext cx="9144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Slide Number Placeholder 5"/>
          <p:cNvSpPr>
            <a:spLocks/>
          </p:cNvSpPr>
          <p:nvPr userDrawn="1"/>
        </p:nvSpPr>
        <p:spPr bwMode="auto">
          <a:xfrm>
            <a:off x="8243888" y="6362700"/>
            <a:ext cx="755650"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2081B4A0-0F83-473C-BAF7-23CFCBD6135C}" type="slidenum">
              <a:rPr lang="en-GB" altLang="en-US" sz="1200">
                <a:solidFill>
                  <a:srgbClr val="BDDCF8"/>
                </a:solidFill>
                <a:ea typeface="ＭＳ Ｐゴシック" panose="020B0600070205080204" pitchFamily="34" charset="-128"/>
              </a:rPr>
              <a:pPr algn="r" eaLnBrk="1" hangingPunct="1"/>
              <a:t>‹#›</a:t>
            </a:fld>
            <a:endParaRPr lang="en-GB" altLang="en-US" sz="1200">
              <a:solidFill>
                <a:srgbClr val="839EC2"/>
              </a:solidFill>
              <a:ea typeface="ＭＳ Ｐゴシック" panose="020B0600070205080204" pitchFamily="34" charset="-128"/>
            </a:endParaRPr>
          </a:p>
        </p:txBody>
      </p:sp>
      <p:pic>
        <p:nvPicPr>
          <p:cNvPr id="6" name="Picture 3" descr="OPCW"/>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9400" y="6024563"/>
            <a:ext cx="34290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164996" cy="40610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414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Photo with Title">
    <p:spTree>
      <p:nvGrpSpPr>
        <p:cNvPr id="1" name=""/>
        <p:cNvGrpSpPr/>
        <p:nvPr/>
      </p:nvGrpSpPr>
      <p:grpSpPr>
        <a:xfrm>
          <a:off x="0" y="0"/>
          <a:ext cx="0" cy="0"/>
          <a:chOff x="0" y="0"/>
          <a:chExt cx="0" cy="0"/>
        </a:xfrm>
      </p:grpSpPr>
      <p:sp>
        <p:nvSpPr>
          <p:cNvPr id="4" name="Slide Number Placeholder 5"/>
          <p:cNvSpPr>
            <a:spLocks/>
          </p:cNvSpPr>
          <p:nvPr userDrawn="1"/>
        </p:nvSpPr>
        <p:spPr bwMode="auto">
          <a:xfrm>
            <a:off x="8243888" y="6362700"/>
            <a:ext cx="755650"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6177EF6F-7F3D-4388-8B0C-CD21D25EE152}" type="slidenum">
              <a:rPr lang="en-GB" altLang="en-US" sz="1200">
                <a:solidFill>
                  <a:srgbClr val="839EC2"/>
                </a:solidFill>
                <a:ea typeface="ＭＳ Ｐゴシック" panose="020B0600070205080204" pitchFamily="34" charset="-128"/>
              </a:rPr>
              <a:pPr algn="r" eaLnBrk="1" hangingPunct="1"/>
              <a:t>‹#›</a:t>
            </a:fld>
            <a:endParaRPr lang="en-GB" altLang="en-US" sz="1200">
              <a:solidFill>
                <a:srgbClr val="839EC2"/>
              </a:solidFill>
              <a:ea typeface="ＭＳ Ｐゴシック" panose="020B0600070205080204" pitchFamily="34" charset="-128"/>
            </a:endParaRPr>
          </a:p>
        </p:txBody>
      </p:sp>
      <p:sp>
        <p:nvSpPr>
          <p:cNvPr id="7" name="Picture Placeholder 2"/>
          <p:cNvSpPr>
            <a:spLocks noGrp="1" noChangeAspect="1"/>
          </p:cNvSpPr>
          <p:nvPr>
            <p:ph type="pic" idx="10"/>
          </p:nvPr>
        </p:nvSpPr>
        <p:spPr>
          <a:xfrm>
            <a:off x="0" y="0"/>
            <a:ext cx="9144000" cy="6858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8" name="Title 2"/>
          <p:cNvSpPr>
            <a:spLocks noGrp="1"/>
          </p:cNvSpPr>
          <p:nvPr>
            <p:ph type="title"/>
          </p:nvPr>
        </p:nvSpPr>
        <p:spPr>
          <a:xfrm>
            <a:off x="899592" y="4581128"/>
            <a:ext cx="7344816" cy="1440160"/>
          </a:xfrm>
        </p:spPr>
        <p:txBody>
          <a:bodyPr anchor="b" anchorCtr="0"/>
          <a:lstStyle>
            <a:lvl1pPr marL="0" marR="0" indent="0" algn="ctr" defTabSz="914400" rtl="0" eaLnBrk="1" fontAlgn="auto" latinLnBrk="0" hangingPunct="1">
              <a:lnSpc>
                <a:spcPct val="100000"/>
              </a:lnSpc>
              <a:spcBef>
                <a:spcPct val="0"/>
              </a:spcBef>
              <a:spcAft>
                <a:spcPts val="0"/>
              </a:spcAft>
              <a:buClrTx/>
              <a:buSzTx/>
              <a:buFontTx/>
              <a:buNone/>
              <a:tabLst/>
              <a:defRPr baseline="0">
                <a:solidFill>
                  <a:schemeClr val="bg1"/>
                </a:solidFill>
                <a:effectLst>
                  <a:outerShdw blurRad="63500" dist="25400" dir="2700000" algn="tl" rotWithShape="0">
                    <a:prstClr val="black">
                      <a:alpha val="80000"/>
                    </a:prstClr>
                  </a:outerShdw>
                </a:effectLst>
              </a:defRPr>
            </a:lvl1pPr>
          </a:lstStyle>
          <a:p>
            <a:endParaRPr lang="en-GB" dirty="0"/>
          </a:p>
        </p:txBody>
      </p:sp>
    </p:spTree>
    <p:extLst>
      <p:ext uri="{BB962C8B-B14F-4D97-AF65-F5344CB8AC3E}">
        <p14:creationId xmlns:p14="http://schemas.microsoft.com/office/powerpoint/2010/main" val="7053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s Content">
    <p:spTree>
      <p:nvGrpSpPr>
        <p:cNvPr id="1" name=""/>
        <p:cNvGrpSpPr/>
        <p:nvPr/>
      </p:nvGrpSpPr>
      <p:grpSpPr>
        <a:xfrm>
          <a:off x="0" y="0"/>
          <a:ext cx="0" cy="0"/>
          <a:chOff x="0" y="0"/>
          <a:chExt cx="0" cy="0"/>
        </a:xfrm>
      </p:grpSpPr>
      <p:sp>
        <p:nvSpPr>
          <p:cNvPr id="5" name="Rectangle 4"/>
          <p:cNvSpPr/>
          <p:nvPr userDrawn="1"/>
        </p:nvSpPr>
        <p:spPr>
          <a:xfrm>
            <a:off x="0" y="5870575"/>
            <a:ext cx="9144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p:cNvSpPr>
          <p:nvPr userDrawn="1"/>
        </p:nvSpPr>
        <p:spPr bwMode="auto">
          <a:xfrm>
            <a:off x="8243888" y="6362700"/>
            <a:ext cx="755650"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9868EF73-1585-46F7-B02E-2EC81284577F}" type="slidenum">
              <a:rPr lang="en-GB" altLang="en-US" sz="1200">
                <a:solidFill>
                  <a:srgbClr val="BDDCF8"/>
                </a:solidFill>
                <a:ea typeface="ＭＳ Ｐゴシック" panose="020B0600070205080204" pitchFamily="34" charset="-128"/>
              </a:rPr>
              <a:pPr algn="r" eaLnBrk="1" hangingPunct="1"/>
              <a:t>‹#›</a:t>
            </a:fld>
            <a:endParaRPr lang="en-GB" altLang="en-US" sz="1200">
              <a:solidFill>
                <a:srgbClr val="839EC2"/>
              </a:solidFill>
              <a:ea typeface="ＭＳ Ｐゴシック" panose="020B0600070205080204" pitchFamily="34" charset="-128"/>
            </a:endParaRPr>
          </a:p>
        </p:txBody>
      </p:sp>
      <p:pic>
        <p:nvPicPr>
          <p:cNvPr id="7" name="Picture 3" descr="OPCW"/>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9400" y="6024563"/>
            <a:ext cx="34290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7"/>
          <p:cNvSpPr>
            <a:spLocks noGrp="1"/>
          </p:cNvSpPr>
          <p:nvPr>
            <p:ph type="title"/>
          </p:nvPr>
        </p:nvSpPr>
        <p:spPr/>
        <p:txBody>
          <a:bodyPr/>
          <a:lstStyle/>
          <a:p>
            <a:r>
              <a:rPr lang="en-US"/>
              <a:t>Click to edit Master title style</a:t>
            </a:r>
            <a:endParaRPr lang="en-GB"/>
          </a:p>
        </p:txBody>
      </p:sp>
      <p:sp>
        <p:nvSpPr>
          <p:cNvPr id="22" name="Content Placeholder 21"/>
          <p:cNvSpPr>
            <a:spLocks noGrp="1"/>
          </p:cNvSpPr>
          <p:nvPr>
            <p:ph sz="quarter" idx="10"/>
          </p:nvPr>
        </p:nvSpPr>
        <p:spPr>
          <a:xfrm>
            <a:off x="468312" y="1557338"/>
            <a:ext cx="3959672" cy="41036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4" name="Content Placeholder 21"/>
          <p:cNvSpPr>
            <a:spLocks noGrp="1"/>
          </p:cNvSpPr>
          <p:nvPr>
            <p:ph sz="quarter" idx="11"/>
          </p:nvPr>
        </p:nvSpPr>
        <p:spPr>
          <a:xfrm>
            <a:off x="4644776" y="1557338"/>
            <a:ext cx="3959672" cy="41036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71229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p:cNvSpPr/>
          <p:nvPr userDrawn="1"/>
        </p:nvSpPr>
        <p:spPr>
          <a:xfrm>
            <a:off x="0" y="5870575"/>
            <a:ext cx="9144000" cy="987425"/>
          </a:xfrm>
          <a:prstGeom prst="rect">
            <a:avLst/>
          </a:prstGeom>
          <a:gradFill>
            <a:gsLst>
              <a:gs pos="100000">
                <a:schemeClr val="accent1"/>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Slide Number Placeholder 5"/>
          <p:cNvSpPr>
            <a:spLocks/>
          </p:cNvSpPr>
          <p:nvPr userDrawn="1"/>
        </p:nvSpPr>
        <p:spPr bwMode="auto">
          <a:xfrm>
            <a:off x="8243888" y="6362700"/>
            <a:ext cx="755650" cy="323850"/>
          </a:xfrm>
          <a:prstGeom prst="bracketPair">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B21B1271-49F7-45CB-8BBE-F841E125367B}" type="slidenum">
              <a:rPr lang="en-GB" altLang="en-US" sz="1200">
                <a:solidFill>
                  <a:srgbClr val="BDDCF8"/>
                </a:solidFill>
                <a:ea typeface="ＭＳ Ｐゴシック" panose="020B0600070205080204" pitchFamily="34" charset="-128"/>
              </a:rPr>
              <a:pPr algn="r" eaLnBrk="1" hangingPunct="1"/>
              <a:t>‹#›</a:t>
            </a:fld>
            <a:endParaRPr lang="en-GB" altLang="en-US" sz="1200">
              <a:solidFill>
                <a:srgbClr val="839EC2"/>
              </a:solidFill>
              <a:ea typeface="ＭＳ Ｐゴシック" panose="020B0600070205080204" pitchFamily="34" charset="-128"/>
            </a:endParaRPr>
          </a:p>
        </p:txBody>
      </p:sp>
      <p:pic>
        <p:nvPicPr>
          <p:cNvPr id="9" name="Picture 3" descr="OPCW"/>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9400" y="6024563"/>
            <a:ext cx="34290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970784"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970784" cy="3558381"/>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10"/>
          </p:nvPr>
        </p:nvSpPr>
        <p:spPr>
          <a:xfrm>
            <a:off x="4637314" y="1535113"/>
            <a:ext cx="3970784"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11"/>
          </p:nvPr>
        </p:nvSpPr>
        <p:spPr>
          <a:xfrm>
            <a:off x="4637314" y="2174875"/>
            <a:ext cx="3970784" cy="3558381"/>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2156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End Slide">
    <p:bg>
      <p:bgPr>
        <a:gradFill rotWithShape="0">
          <a:gsLst>
            <a:gs pos="0">
              <a:schemeClr val="accent2"/>
            </a:gs>
            <a:gs pos="100000">
              <a:schemeClr val="accent1"/>
            </a:gs>
          </a:gsLst>
          <a:lin ang="5400000"/>
        </a:gradFill>
        <a:effectLst/>
      </p:bgPr>
    </p:bg>
    <p:spTree>
      <p:nvGrpSpPr>
        <p:cNvPr id="1" name=""/>
        <p:cNvGrpSpPr/>
        <p:nvPr/>
      </p:nvGrpSpPr>
      <p:grpSpPr>
        <a:xfrm>
          <a:off x="0" y="0"/>
          <a:ext cx="0" cy="0"/>
          <a:chOff x="0" y="0"/>
          <a:chExt cx="0" cy="0"/>
        </a:xfrm>
      </p:grpSpPr>
      <p:pic>
        <p:nvPicPr>
          <p:cNvPr id="2" name="Picture 2" descr="OPCW Organisation for the Prohibition of Chemical Weapons,&#10;20 Years - 1997-20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62150" y="2060575"/>
            <a:ext cx="660876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OPCW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84213" y="2346325"/>
            <a:ext cx="1154112"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8220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7"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5" Type="http://schemas.openxmlformats.org/officeDocument/2006/relationships/slideLayout" Target="../slideLayouts/slideLayout5.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147050" cy="1143000"/>
          </a:xfrm>
          <a:prstGeom prst="rect">
            <a:avLst/>
          </a:prstGeom>
        </p:spPr>
        <p:txBody>
          <a:bodyPr vert="horz" lIns="91440" tIns="45720" rIns="91440" bIns="45720" rtlCol="0" anchor="ctr">
            <a:noAutofit/>
          </a:bodyPr>
          <a:lstStyle/>
          <a:p>
            <a:r>
              <a:rPr lang="en-US" dirty="0"/>
              <a:t>Click to edit Master title style</a:t>
            </a:r>
          </a:p>
        </p:txBody>
      </p:sp>
      <p:sp>
        <p:nvSpPr>
          <p:cNvPr id="1027" name="Text Placeholder 2"/>
          <p:cNvSpPr>
            <a:spLocks noGrp="1"/>
          </p:cNvSpPr>
          <p:nvPr>
            <p:ph type="body" idx="1"/>
          </p:nvPr>
        </p:nvSpPr>
        <p:spPr bwMode="auto">
          <a:xfrm>
            <a:off x="457200" y="1600200"/>
            <a:ext cx="81470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7"/>
          <p:cNvSpPr>
            <a:spLocks noChangeArrowheads="1"/>
          </p:cNvSpPr>
          <p:nvPr userDrawn="1"/>
        </p:nvSpPr>
        <p:spPr bwMode="auto">
          <a:xfrm>
            <a:off x="8458200" y="6442075"/>
            <a:ext cx="68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ctr" eaLnBrk="1" hangingPunct="1"/>
            <a:fld id="{C66EA1F1-E0BF-4C53-B1E6-35991814FAAF}" type="slidenum">
              <a:rPr lang="en-GB" altLang="en-US" sz="1200">
                <a:solidFill>
                  <a:schemeClr val="bg1"/>
                </a:solidFill>
              </a:rPr>
              <a:pPr algn="ctr" eaLnBrk="1" hangingPunct="1"/>
              <a:t>‹#›</a:t>
            </a:fld>
            <a:endParaRPr lang="en-GB" altLang="en-US" sz="1200">
              <a:solidFill>
                <a:schemeClr val="bg1"/>
              </a:solidFill>
            </a:endParaRP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Franklin Gothic Medium" pitchFamily="34" charset="0"/>
        </a:defRPr>
      </a:lvl2pPr>
      <a:lvl3pPr algn="l" rtl="0" eaLnBrk="0" fontAlgn="base" hangingPunct="0">
        <a:spcBef>
          <a:spcPct val="0"/>
        </a:spcBef>
        <a:spcAft>
          <a:spcPct val="0"/>
        </a:spcAft>
        <a:defRPr sz="4600">
          <a:solidFill>
            <a:schemeClr val="tx2"/>
          </a:solidFill>
          <a:latin typeface="Franklin Gothic Medium" pitchFamily="34" charset="0"/>
        </a:defRPr>
      </a:lvl3pPr>
      <a:lvl4pPr algn="l" rtl="0" eaLnBrk="0" fontAlgn="base" hangingPunct="0">
        <a:spcBef>
          <a:spcPct val="0"/>
        </a:spcBef>
        <a:spcAft>
          <a:spcPct val="0"/>
        </a:spcAft>
        <a:defRPr sz="4600">
          <a:solidFill>
            <a:schemeClr val="tx2"/>
          </a:solidFill>
          <a:latin typeface="Franklin Gothic Medium" pitchFamily="34" charset="0"/>
        </a:defRPr>
      </a:lvl4pPr>
      <a:lvl5pPr algn="l" rtl="0" eaLnBrk="0" fontAlgn="base" hangingPunct="0">
        <a:spcBef>
          <a:spcPct val="0"/>
        </a:spcBef>
        <a:spcAft>
          <a:spcPct val="0"/>
        </a:spcAft>
        <a:defRPr sz="4600">
          <a:solidFill>
            <a:schemeClr val="tx2"/>
          </a:solidFill>
          <a:latin typeface="Franklin Gothic Medium" pitchFamily="34" charset="0"/>
        </a:defRPr>
      </a:lvl5pPr>
      <a:lvl6pPr marL="457200" algn="l" rtl="0" fontAlgn="base">
        <a:spcBef>
          <a:spcPct val="0"/>
        </a:spcBef>
        <a:spcAft>
          <a:spcPct val="0"/>
        </a:spcAft>
        <a:defRPr sz="4600">
          <a:solidFill>
            <a:schemeClr val="tx2"/>
          </a:solidFill>
          <a:latin typeface="Franklin Gothic Medium" pitchFamily="34" charset="0"/>
        </a:defRPr>
      </a:lvl6pPr>
      <a:lvl7pPr marL="914400" algn="l" rtl="0" fontAlgn="base">
        <a:spcBef>
          <a:spcPct val="0"/>
        </a:spcBef>
        <a:spcAft>
          <a:spcPct val="0"/>
        </a:spcAft>
        <a:defRPr sz="4600">
          <a:solidFill>
            <a:schemeClr val="tx2"/>
          </a:solidFill>
          <a:latin typeface="Franklin Gothic Medium" pitchFamily="34" charset="0"/>
        </a:defRPr>
      </a:lvl7pPr>
      <a:lvl8pPr marL="1371600" algn="l" rtl="0" fontAlgn="base">
        <a:spcBef>
          <a:spcPct val="0"/>
        </a:spcBef>
        <a:spcAft>
          <a:spcPct val="0"/>
        </a:spcAft>
        <a:defRPr sz="4600">
          <a:solidFill>
            <a:schemeClr val="tx2"/>
          </a:solidFill>
          <a:latin typeface="Franklin Gothic Medium" pitchFamily="34" charset="0"/>
        </a:defRPr>
      </a:lvl8pPr>
      <a:lvl9pPr marL="1828800" algn="l" rtl="0" fontAlgn="base">
        <a:spcBef>
          <a:spcPct val="0"/>
        </a:spcBef>
        <a:spcAft>
          <a:spcPct val="0"/>
        </a:spcAft>
        <a:defRPr sz="4600">
          <a:solidFill>
            <a:schemeClr val="tx2"/>
          </a:solidFill>
          <a:latin typeface="Franklin Gothic Medium" pitchFamily="34" charset="0"/>
        </a:defRPr>
      </a:lvl9pPr>
    </p:titleStyle>
    <p:bodyStyle>
      <a:lvl1pPr marL="342900" indent="-22860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47B1D8"/>
        </a:buClr>
        <a:buFont typeface="Arial" panose="020B0604020202020204" pitchFamily="34"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0D0E7"/>
        </a:buClr>
        <a:buFont typeface="Arial" panose="020B0604020202020204" pitchFamily="34"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FD791"/>
        </a:buClr>
        <a:buFont typeface="Arial" panose="020B0604020202020204"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4.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p:cNvSpPr>
          <p:nvPr/>
        </p:nvSpPr>
        <p:spPr bwMode="auto">
          <a:xfrm>
            <a:off x="2051050" y="2133600"/>
            <a:ext cx="617855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639763" indent="-22860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004888"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279525"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1554163"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0113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4685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29257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3829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US" altLang="en-US" sz="4800">
                <a:solidFill>
                  <a:schemeClr val="bg1"/>
                </a:solidFill>
                <a:latin typeface="Franklin Gothic Medium" panose="020B0603020102020204" pitchFamily="34" charset="0"/>
              </a:rPr>
              <a:t>Developments under Article X of the CWC</a:t>
            </a:r>
            <a:endParaRPr lang="en-GB" altLang="en-US" sz="4800">
              <a:solidFill>
                <a:schemeClr val="bg1"/>
              </a:solidFill>
              <a:latin typeface="Franklin Gothic Medium" panose="020B0603020102020204" pitchFamily="34" charset="0"/>
            </a:endParaRPr>
          </a:p>
        </p:txBody>
      </p:sp>
      <p:sp>
        <p:nvSpPr>
          <p:cNvPr id="8195" name="Subtitle 2"/>
          <p:cNvSpPr>
            <a:spLocks/>
          </p:cNvSpPr>
          <p:nvPr/>
        </p:nvSpPr>
        <p:spPr bwMode="auto">
          <a:xfrm>
            <a:off x="2051050" y="5516563"/>
            <a:ext cx="50958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639763" indent="-22860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004888"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279525"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1554163"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0113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4685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29257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3829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buFont typeface="Arial" panose="020B0604020202020204" pitchFamily="34" charset="0"/>
              <a:buNone/>
            </a:pPr>
            <a:r>
              <a:rPr lang="en-US" altLang="en-US" sz="1800">
                <a:solidFill>
                  <a:schemeClr val="bg1"/>
                </a:solidFill>
              </a:rPr>
              <a:t>Shawn DeCaluwe </a:t>
            </a:r>
          </a:p>
          <a:p>
            <a:pPr eaLnBrk="1" hangingPunct="1">
              <a:buFont typeface="Arial" panose="020B0604020202020204" pitchFamily="34" charset="0"/>
              <a:buNone/>
            </a:pPr>
            <a:r>
              <a:rPr lang="en-US" altLang="en-US" sz="1800">
                <a:solidFill>
                  <a:schemeClr val="bg1"/>
                </a:solidFill>
              </a:rPr>
              <a:t>Head, Assistance and Protection Branch</a:t>
            </a:r>
          </a:p>
          <a:p>
            <a:pPr eaLnBrk="1" hangingPunct="1">
              <a:buFont typeface="Arial" panose="020B0604020202020204" pitchFamily="34" charset="0"/>
              <a:buNone/>
            </a:pPr>
            <a:endParaRPr lang="en-GB" altLang="en-US" sz="18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슬라이드 번호 개체 틀 5"/>
          <p:cNvSpPr txBox="1">
            <a:spLocks noGrp="1"/>
          </p:cNvSpPr>
          <p:nvPr/>
        </p:nvSpPr>
        <p:spPr bwMode="auto">
          <a:xfrm>
            <a:off x="7131050" y="65722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r">
              <a:spcBef>
                <a:spcPct val="0"/>
              </a:spcBef>
              <a:buClrTx/>
              <a:buFontTx/>
              <a:buNone/>
            </a:pPr>
            <a:fld id="{FD951E70-B6E3-4F8B-A239-955C3B2A517B}" type="slidenum">
              <a:rPr lang="en-US" altLang="ko-KR" sz="1200" b="1">
                <a:solidFill>
                  <a:srgbClr val="FFFFFF"/>
                </a:solidFill>
                <a:latin typeface="Arial" panose="020B0604020202020204" pitchFamily="34" charset="0"/>
                <a:ea typeface="Gulim" panose="020B0600000101010101" pitchFamily="34" charset="-127"/>
              </a:rPr>
              <a:pPr algn="r">
                <a:spcBef>
                  <a:spcPct val="0"/>
                </a:spcBef>
                <a:buClrTx/>
                <a:buFontTx/>
                <a:buNone/>
              </a:pPr>
              <a:t>10</a:t>
            </a:fld>
            <a:endParaRPr lang="en-US" altLang="ko-KR" sz="1200" b="1">
              <a:solidFill>
                <a:srgbClr val="FFFFFF"/>
              </a:solidFill>
              <a:latin typeface="Arial" panose="020B0604020202020204" pitchFamily="34" charset="0"/>
              <a:ea typeface="Gulim" panose="020B0600000101010101" pitchFamily="34" charset="-127"/>
            </a:endParaRPr>
          </a:p>
        </p:txBody>
      </p:sp>
      <p:sp>
        <p:nvSpPr>
          <p:cNvPr id="59395" name="Rectangle 2"/>
          <p:cNvSpPr>
            <a:spLocks noGrp="1" noChangeArrowheads="1"/>
          </p:cNvSpPr>
          <p:nvPr>
            <p:ph type="title" idx="4294967295"/>
          </p:nvPr>
        </p:nvSpPr>
        <p:spPr bwMode="auto">
          <a:xfrm>
            <a:off x="457200" y="406400"/>
            <a:ext cx="8147050" cy="669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defRPr/>
            </a:pPr>
            <a:r>
              <a:rPr lang="en-GB" altLang="ko-KR" sz="4200" b="1">
                <a:latin typeface="Arial" charset="0"/>
                <a:ea typeface="굴림" pitchFamily="34" charset="-127"/>
              </a:rPr>
              <a:t>RRAM Scope of Activities</a:t>
            </a:r>
          </a:p>
        </p:txBody>
      </p:sp>
      <p:sp>
        <p:nvSpPr>
          <p:cNvPr id="14340" name="Rectangle 3"/>
          <p:cNvSpPr>
            <a:spLocks noGrp="1" noChangeArrowheads="1"/>
          </p:cNvSpPr>
          <p:nvPr>
            <p:ph type="body" idx="4294967295"/>
          </p:nvPr>
        </p:nvSpPr>
        <p:spPr>
          <a:xfrm>
            <a:off x="539750" y="1268413"/>
            <a:ext cx="8134350" cy="4608512"/>
          </a:xfrm>
          <a:noFill/>
        </p:spPr>
        <p:txBody>
          <a:bodyPr/>
          <a:lstStyle/>
          <a:p>
            <a:pPr eaLnBrk="1" hangingPunct="1">
              <a:lnSpc>
                <a:spcPct val="90000"/>
              </a:lnSpc>
              <a:spcBef>
                <a:spcPct val="60000"/>
              </a:spcBef>
              <a:buClr>
                <a:schemeClr val="tx1"/>
              </a:buClr>
            </a:pPr>
            <a:r>
              <a:rPr lang="en-GB" altLang="ko-KR" sz="2800">
                <a:ea typeface="Gulim" panose="020B0600000101010101" pitchFamily="34" charset="-127"/>
              </a:rPr>
              <a:t>Advice on response issues such as:</a:t>
            </a:r>
          </a:p>
          <a:p>
            <a:pPr lvl="1" eaLnBrk="1" hangingPunct="1">
              <a:lnSpc>
                <a:spcPct val="90000"/>
              </a:lnSpc>
              <a:spcBef>
                <a:spcPct val="60000"/>
              </a:spcBef>
              <a:buClr>
                <a:schemeClr val="tx1"/>
              </a:buClr>
            </a:pPr>
            <a:r>
              <a:rPr lang="en-GB" altLang="ko-KR" sz="2400">
                <a:ea typeface="Gulim" panose="020B0600000101010101" pitchFamily="34" charset="-127"/>
              </a:rPr>
              <a:t>Securing the affected area;</a:t>
            </a:r>
          </a:p>
          <a:p>
            <a:pPr lvl="1" eaLnBrk="1" hangingPunct="1">
              <a:lnSpc>
                <a:spcPct val="90000"/>
              </a:lnSpc>
              <a:spcBef>
                <a:spcPct val="60000"/>
              </a:spcBef>
              <a:buClr>
                <a:schemeClr val="tx1"/>
              </a:buClr>
            </a:pPr>
            <a:r>
              <a:rPr lang="en-GB" altLang="ko-KR" sz="2400">
                <a:ea typeface="Gulim" panose="020B0600000101010101" pitchFamily="34" charset="-127"/>
              </a:rPr>
              <a:t>Reconnaissance and detection;</a:t>
            </a:r>
          </a:p>
          <a:p>
            <a:pPr lvl="1" eaLnBrk="1" hangingPunct="1">
              <a:lnSpc>
                <a:spcPct val="90000"/>
              </a:lnSpc>
              <a:spcBef>
                <a:spcPct val="60000"/>
              </a:spcBef>
              <a:buClr>
                <a:schemeClr val="tx1"/>
              </a:buClr>
            </a:pPr>
            <a:r>
              <a:rPr lang="en-GB" altLang="ko-KR" sz="2400">
                <a:ea typeface="Gulim" panose="020B0600000101010101" pitchFamily="34" charset="-127"/>
              </a:rPr>
              <a:t>Decontamination; and</a:t>
            </a:r>
          </a:p>
          <a:p>
            <a:pPr lvl="1" eaLnBrk="1" hangingPunct="1">
              <a:lnSpc>
                <a:spcPct val="90000"/>
              </a:lnSpc>
              <a:spcBef>
                <a:spcPct val="60000"/>
              </a:spcBef>
              <a:buClr>
                <a:schemeClr val="tx1"/>
              </a:buClr>
            </a:pPr>
            <a:r>
              <a:rPr lang="en-GB" altLang="ko-KR" sz="2400">
                <a:ea typeface="Gulim" panose="020B0600000101010101" pitchFamily="34" charset="-127"/>
              </a:rPr>
              <a:t>treatment of casualties</a:t>
            </a:r>
          </a:p>
          <a:p>
            <a:pPr eaLnBrk="1" hangingPunct="1">
              <a:lnSpc>
                <a:spcPct val="90000"/>
              </a:lnSpc>
              <a:spcBef>
                <a:spcPct val="60000"/>
              </a:spcBef>
              <a:buClr>
                <a:schemeClr val="tx1"/>
              </a:buClr>
            </a:pPr>
            <a:r>
              <a:rPr lang="en-GB" altLang="ko-KR" sz="2800">
                <a:ea typeface="Gulim" panose="020B0600000101010101" pitchFamily="34" charset="-127"/>
              </a:rPr>
              <a:t>Sampling and analysis (on-site/off-site)</a:t>
            </a:r>
          </a:p>
          <a:p>
            <a:pPr eaLnBrk="1" hangingPunct="1">
              <a:lnSpc>
                <a:spcPct val="90000"/>
              </a:lnSpc>
              <a:spcBef>
                <a:spcPct val="60000"/>
              </a:spcBef>
              <a:buClr>
                <a:schemeClr val="tx1"/>
              </a:buClr>
            </a:pPr>
            <a:r>
              <a:rPr lang="en-GB" altLang="ko-KR" sz="2800">
                <a:ea typeface="Gulim" panose="020B0600000101010101" pitchFamily="34" charset="-127"/>
              </a:rPr>
              <a:t>Advice on necessary additional support</a:t>
            </a:r>
          </a:p>
          <a:p>
            <a:pPr eaLnBrk="1" hangingPunct="1">
              <a:spcBef>
                <a:spcPct val="60000"/>
              </a:spcBef>
              <a:buClr>
                <a:schemeClr val="tx1"/>
              </a:buClr>
            </a:pPr>
            <a:r>
              <a:rPr lang="en-GB" altLang="ko-KR" sz="2800">
                <a:ea typeface="Gulim" panose="020B0600000101010101" pitchFamily="34" charset="-127"/>
              </a:rPr>
              <a:t>Coordination with other responding organisations</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
            <a:ext cx="8147050" cy="1143000"/>
          </a:xfrm>
        </p:spPr>
        <p:txBody>
          <a:bodyPr wrap="square" numCol="1" anchorCtr="0" compatLnSpc="1">
            <a:prstTxWarp prst="textNoShape">
              <a:avLst/>
            </a:prstTxWarp>
          </a:bodyPr>
          <a:lstStyle/>
          <a:p>
            <a:pPr algn="ctr" eaLnBrk="1" hangingPunct="1">
              <a:defRPr/>
            </a:pPr>
            <a:r>
              <a:rPr lang="en-GB" altLang="en-US" dirty="0"/>
              <a:t>Discussion points</a:t>
            </a:r>
          </a:p>
        </p:txBody>
      </p:sp>
      <p:sp>
        <p:nvSpPr>
          <p:cNvPr id="15363" name="Rectangle 6"/>
          <p:cNvSpPr>
            <a:spLocks noGrp="1"/>
          </p:cNvSpPr>
          <p:nvPr>
            <p:ph type="body" sz="half" idx="4294967295"/>
          </p:nvPr>
        </p:nvSpPr>
        <p:spPr>
          <a:xfrm>
            <a:off x="179388" y="909638"/>
            <a:ext cx="4275137" cy="5183187"/>
          </a:xfrm>
        </p:spPr>
        <p:txBody>
          <a:bodyPr/>
          <a:lstStyle/>
          <a:p>
            <a:pPr algn="ctr">
              <a:buFont typeface="Arial" panose="020B0604020202020204" pitchFamily="34" charset="0"/>
              <a:buNone/>
            </a:pPr>
            <a:r>
              <a:rPr lang="en-CA" altLang="en-US" sz="2000" u="sng"/>
              <a:t>RRAM</a:t>
            </a:r>
          </a:p>
          <a:p>
            <a:pPr>
              <a:spcBef>
                <a:spcPct val="0"/>
              </a:spcBef>
            </a:pPr>
            <a:r>
              <a:rPr lang="en-CA" altLang="en-US" sz="2000"/>
              <a:t>Internal TS expertise/pre-arranged support from partner organisations</a:t>
            </a:r>
          </a:p>
          <a:p>
            <a:pPr>
              <a:spcBef>
                <a:spcPct val="0"/>
              </a:spcBef>
            </a:pPr>
            <a:endParaRPr lang="en-CA" altLang="en-US" sz="2000"/>
          </a:p>
          <a:p>
            <a:pPr>
              <a:spcBef>
                <a:spcPct val="0"/>
              </a:spcBef>
            </a:pPr>
            <a:r>
              <a:rPr lang="en-CA" altLang="en-US" sz="2000"/>
              <a:t>Rapidly deployable by DG triggered by gravity of the situation</a:t>
            </a:r>
          </a:p>
          <a:p>
            <a:pPr>
              <a:spcBef>
                <a:spcPct val="0"/>
              </a:spcBef>
            </a:pPr>
            <a:endParaRPr lang="en-CA" altLang="en-US" sz="2000"/>
          </a:p>
          <a:p>
            <a:pPr>
              <a:spcBef>
                <a:spcPct val="0"/>
              </a:spcBef>
            </a:pPr>
            <a:r>
              <a:rPr lang="en-CA" altLang="en-US" sz="2000"/>
              <a:t>Only available in cases of use</a:t>
            </a:r>
          </a:p>
          <a:p>
            <a:pPr>
              <a:spcBef>
                <a:spcPct val="0"/>
              </a:spcBef>
            </a:pPr>
            <a:endParaRPr lang="en-CA" altLang="en-US" sz="2000"/>
          </a:p>
          <a:p>
            <a:pPr>
              <a:spcBef>
                <a:spcPct val="0"/>
              </a:spcBef>
            </a:pPr>
            <a:endParaRPr lang="en-CA" altLang="en-US" sz="2000"/>
          </a:p>
          <a:p>
            <a:pPr>
              <a:spcBef>
                <a:spcPct val="0"/>
              </a:spcBef>
            </a:pPr>
            <a:r>
              <a:rPr lang="en-CA" altLang="en-US" sz="2000"/>
              <a:t>Limited resources of TS</a:t>
            </a:r>
          </a:p>
          <a:p>
            <a:pPr>
              <a:spcBef>
                <a:spcPct val="0"/>
              </a:spcBef>
            </a:pPr>
            <a:endParaRPr lang="en-CA" altLang="en-US" sz="2000"/>
          </a:p>
          <a:p>
            <a:pPr>
              <a:spcBef>
                <a:spcPct val="0"/>
              </a:spcBef>
            </a:pPr>
            <a:r>
              <a:rPr lang="en-CA" altLang="en-US" sz="2000"/>
              <a:t>Primary role of TS - advising SP on response</a:t>
            </a:r>
          </a:p>
        </p:txBody>
      </p:sp>
      <p:sp>
        <p:nvSpPr>
          <p:cNvPr id="15364" name="Rectangle 7"/>
          <p:cNvSpPr>
            <a:spLocks noGrp="1"/>
          </p:cNvSpPr>
          <p:nvPr>
            <p:ph type="body" sz="half" idx="4294967295"/>
          </p:nvPr>
        </p:nvSpPr>
        <p:spPr>
          <a:xfrm>
            <a:off x="4606925" y="909638"/>
            <a:ext cx="4141788" cy="5040312"/>
          </a:xfrm>
        </p:spPr>
        <p:txBody>
          <a:bodyPr/>
          <a:lstStyle/>
          <a:p>
            <a:pPr algn="ctr">
              <a:buFont typeface="Arial" panose="020B0604020202020204" pitchFamily="34" charset="0"/>
              <a:buNone/>
            </a:pPr>
            <a:r>
              <a:rPr lang="en-CA" altLang="en-US" sz="2000" u="sng"/>
              <a:t>Traditional Mechanism</a:t>
            </a:r>
          </a:p>
          <a:p>
            <a:pPr>
              <a:spcBef>
                <a:spcPct val="0"/>
              </a:spcBef>
            </a:pPr>
            <a:r>
              <a:rPr lang="en-CA" altLang="en-US" sz="2000"/>
              <a:t>Roster of qualified experts to supplement TS capacity</a:t>
            </a:r>
          </a:p>
          <a:p>
            <a:pPr>
              <a:spcBef>
                <a:spcPct val="0"/>
              </a:spcBef>
            </a:pPr>
            <a:endParaRPr lang="en-CA" altLang="en-US" sz="2000"/>
          </a:p>
          <a:p>
            <a:pPr>
              <a:spcBef>
                <a:spcPct val="0"/>
              </a:spcBef>
            </a:pPr>
            <a:endParaRPr lang="en-CA" altLang="en-US" sz="2000"/>
          </a:p>
          <a:p>
            <a:pPr>
              <a:spcBef>
                <a:spcPct val="0"/>
              </a:spcBef>
            </a:pPr>
            <a:r>
              <a:rPr lang="en-CA" altLang="en-US" sz="2000"/>
              <a:t>Assistance available following TS investigation and PMO decision</a:t>
            </a:r>
          </a:p>
          <a:p>
            <a:pPr>
              <a:spcBef>
                <a:spcPct val="0"/>
              </a:spcBef>
            </a:pPr>
            <a:endParaRPr lang="en-CA" altLang="en-US" sz="2000"/>
          </a:p>
          <a:p>
            <a:pPr>
              <a:spcBef>
                <a:spcPct val="0"/>
              </a:spcBef>
            </a:pPr>
            <a:r>
              <a:rPr lang="en-CA" altLang="en-US" sz="2000"/>
              <a:t>Available in response to use or threat of use</a:t>
            </a:r>
          </a:p>
          <a:p>
            <a:pPr>
              <a:spcBef>
                <a:spcPct val="0"/>
              </a:spcBef>
            </a:pPr>
            <a:endParaRPr lang="en-CA" altLang="en-US" sz="2000"/>
          </a:p>
          <a:p>
            <a:pPr>
              <a:spcBef>
                <a:spcPct val="0"/>
              </a:spcBef>
            </a:pPr>
            <a:r>
              <a:rPr lang="en-CA" altLang="en-US" sz="2000"/>
              <a:t>Combined resources of SPs</a:t>
            </a:r>
          </a:p>
          <a:p>
            <a:pPr>
              <a:spcBef>
                <a:spcPct val="0"/>
              </a:spcBef>
            </a:pPr>
            <a:endParaRPr lang="en-CA" altLang="en-US" sz="2000"/>
          </a:p>
          <a:p>
            <a:pPr>
              <a:spcBef>
                <a:spcPct val="0"/>
              </a:spcBef>
            </a:pPr>
            <a:r>
              <a:rPr lang="en-CA" altLang="en-US" sz="2000"/>
              <a:t>Primary role of TS - coordinating the delivery of SP assistance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611188" y="117930"/>
            <a:ext cx="7772400" cy="979714"/>
          </a:xfrm>
          <a:extLst/>
        </p:spPr>
        <p:txBody>
          <a:bodyPr wrap="square" numCol="1" anchorCtr="0" compatLnSpc="1">
            <a:prstTxWarp prst="textNoShape">
              <a:avLst/>
            </a:prstTxWarp>
          </a:bodyPr>
          <a:lstStyle/>
          <a:p>
            <a:pPr algn="ctr"/>
            <a:r>
              <a:rPr lang="en-US" altLang="ja-JP" b="1">
                <a:effectLst>
                  <a:outerShdw blurRad="38100" dist="38100" dir="2700000" algn="tl">
                    <a:srgbClr val="C0C0C0"/>
                  </a:outerShdw>
                </a:effectLst>
                <a:ea typeface="ＭＳ Ｐゴシック" panose="020B0600070205080204" pitchFamily="34" charset="-128"/>
              </a:rPr>
              <a:t>CWC</a:t>
            </a:r>
            <a:r>
              <a:rPr lang="en-GB" altLang="ja-JP" b="1">
                <a:ea typeface="ＭＳ Ｐゴシック" panose="020B0600070205080204" pitchFamily="34" charset="-128"/>
              </a:rPr>
              <a:t> in a nutshell</a:t>
            </a:r>
            <a:endParaRPr lang="en-GB" altLang="en-US" b="1"/>
          </a:p>
        </p:txBody>
      </p:sp>
      <p:sp>
        <p:nvSpPr>
          <p:cNvPr id="62467" name="Rectangle 3"/>
          <p:cNvSpPr>
            <a:spLocks noGrp="1" noChangeArrowheads="1"/>
          </p:cNvSpPr>
          <p:nvPr>
            <p:ph type="body" idx="4294967295"/>
          </p:nvPr>
        </p:nvSpPr>
        <p:spPr>
          <a:xfrm>
            <a:off x="392906" y="1183595"/>
            <a:ext cx="8208963" cy="4392612"/>
          </a:xfrm>
          <a:extLst/>
        </p:spPr>
        <p:txBody>
          <a:bodyPr/>
          <a:lstStyle/>
          <a:p>
            <a:pPr>
              <a:lnSpc>
                <a:spcPct val="80000"/>
              </a:lnSpc>
              <a:buFontTx/>
              <a:buChar char="•"/>
            </a:pPr>
            <a:r>
              <a:rPr lang="en-GB" altLang="en-US" sz="2000"/>
              <a:t>Entered into force on 29 April 1997 </a:t>
            </a:r>
          </a:p>
          <a:p>
            <a:pPr>
              <a:lnSpc>
                <a:spcPct val="80000"/>
              </a:lnSpc>
              <a:buFontTx/>
              <a:buNone/>
            </a:pPr>
            <a:endParaRPr lang="en-GB" altLang="en-US" sz="2000"/>
          </a:p>
          <a:p>
            <a:pPr>
              <a:lnSpc>
                <a:spcPct val="80000"/>
              </a:lnSpc>
              <a:buFontTx/>
              <a:buChar char="•"/>
            </a:pPr>
            <a:r>
              <a:rPr lang="en-GB" altLang="en-US" sz="2000">
                <a:effectLst>
                  <a:outerShdw blurRad="38100" dist="38100" dir="2700000" algn="tl">
                    <a:srgbClr val="C0C0C0"/>
                  </a:outerShdw>
                </a:effectLst>
              </a:rPr>
              <a:t>Comprised of 192 States Party to the convention</a:t>
            </a:r>
          </a:p>
          <a:p>
            <a:pPr lvl="1">
              <a:lnSpc>
                <a:spcPct val="80000"/>
              </a:lnSpc>
              <a:buFontTx/>
              <a:buNone/>
            </a:pPr>
            <a:endParaRPr lang="en-GB" altLang="en-US"/>
          </a:p>
          <a:p>
            <a:pPr>
              <a:lnSpc>
                <a:spcPct val="80000"/>
              </a:lnSpc>
              <a:buFontTx/>
              <a:buChar char="•"/>
            </a:pPr>
            <a:r>
              <a:rPr lang="en-GB" altLang="en-US" sz="2000"/>
              <a:t>Aims to eliminate an entire category of weapons of mass destruction under strict international verification </a:t>
            </a:r>
          </a:p>
          <a:p>
            <a:pPr>
              <a:lnSpc>
                <a:spcPct val="80000"/>
              </a:lnSpc>
              <a:buFontTx/>
              <a:buNone/>
            </a:pPr>
            <a:endParaRPr lang="en-GB" altLang="en-US" sz="2000"/>
          </a:p>
          <a:p>
            <a:pPr>
              <a:lnSpc>
                <a:spcPct val="80000"/>
              </a:lnSpc>
              <a:buFontTx/>
              <a:buChar char="•"/>
            </a:pPr>
            <a:r>
              <a:rPr lang="en-GB" altLang="en-US" sz="2000"/>
              <a:t>Is a comprehensive, non-discriminatory, multilateral</a:t>
            </a:r>
            <a:r>
              <a:rPr lang="en-GB" altLang="en-US" sz="2000" u="sng"/>
              <a:t> </a:t>
            </a:r>
            <a:r>
              <a:rPr lang="en-GB" altLang="en-US" sz="2000"/>
              <a:t>treaty </a:t>
            </a:r>
          </a:p>
          <a:p>
            <a:pPr>
              <a:lnSpc>
                <a:spcPct val="80000"/>
              </a:lnSpc>
              <a:buFontTx/>
              <a:buNone/>
            </a:pPr>
            <a:endParaRPr lang="en-GB" altLang="en-US" sz="2000" u="sng"/>
          </a:p>
          <a:p>
            <a:pPr>
              <a:lnSpc>
                <a:spcPct val="80000"/>
              </a:lnSpc>
              <a:buFontTx/>
              <a:buChar char="•"/>
            </a:pPr>
            <a:r>
              <a:rPr lang="en-GB" altLang="en-US" sz="2000"/>
              <a:t>Provides for the establishment of an international organisation to ensure the implementation of its provisions, including verification – the OPCW</a:t>
            </a:r>
          </a:p>
          <a:p>
            <a:pPr>
              <a:lnSpc>
                <a:spcPct val="80000"/>
              </a:lnSpc>
              <a:buFontTx/>
              <a:buChar char="•"/>
            </a:pPr>
            <a:endParaRPr lang="en-GB" altLang="en-US" sz="2000"/>
          </a:p>
          <a:p>
            <a:pPr>
              <a:lnSpc>
                <a:spcPct val="80000"/>
              </a:lnSpc>
              <a:buFontTx/>
              <a:buChar char="•"/>
            </a:pPr>
            <a:r>
              <a:rPr lang="en-GB" altLang="en-US" sz="2000"/>
              <a:t>Four pillars – disarmament, non-proliferation, international cooperation, assistance and protection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1"/>
          <p:cNvSpPr txBox="1">
            <a:spLocks noGrp="1"/>
          </p:cNvSpPr>
          <p:nvPr/>
        </p:nvSpPr>
        <p:spPr bwMode="auto">
          <a:xfrm>
            <a:off x="8318500" y="6308725"/>
            <a:ext cx="790575" cy="2159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r" eaLnBrk="1" hangingPunct="1">
              <a:spcBef>
                <a:spcPct val="0"/>
              </a:spcBef>
              <a:buClrTx/>
              <a:buFontTx/>
              <a:buNone/>
            </a:pPr>
            <a:fld id="{11017EC8-880F-42BE-97D8-76DB1B6A2061}" type="slidenum">
              <a:rPr lang="en-GB" altLang="en-US" sz="700">
                <a:latin typeface="Arial" panose="020B0604020202020204" pitchFamily="34" charset="0"/>
              </a:rPr>
              <a:pPr algn="r" eaLnBrk="1" hangingPunct="1">
                <a:spcBef>
                  <a:spcPct val="0"/>
                </a:spcBef>
                <a:buClrTx/>
                <a:buFontTx/>
                <a:buNone/>
              </a:pPr>
              <a:t>3</a:t>
            </a:fld>
            <a:endParaRPr lang="en-GB" altLang="en-US" sz="700">
              <a:latin typeface="Arial" panose="020B0604020202020204" pitchFamily="34" charset="0"/>
            </a:endParaRPr>
          </a:p>
        </p:txBody>
      </p:sp>
      <p:sp>
        <p:nvSpPr>
          <p:cNvPr id="10243" name="Rectangle 6"/>
          <p:cNvSpPr>
            <a:spLocks/>
          </p:cNvSpPr>
          <p:nvPr/>
        </p:nvSpPr>
        <p:spPr bwMode="auto">
          <a:xfrm>
            <a:off x="457200" y="115888"/>
            <a:ext cx="81470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639763" indent="-22860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004888"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279525"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1554163"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0113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4685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29257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382963"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a:spcBef>
                <a:spcPct val="0"/>
              </a:spcBef>
              <a:buClrTx/>
              <a:buFontTx/>
              <a:buNone/>
            </a:pPr>
            <a:r>
              <a:rPr lang="en-CA" altLang="en-US" sz="4200">
                <a:solidFill>
                  <a:schemeClr val="tx2"/>
                </a:solidFill>
                <a:latin typeface="Franklin Gothic Medium" panose="020B0603020102020204" pitchFamily="34" charset="0"/>
              </a:rPr>
              <a:t>Right to Request Assistance</a:t>
            </a:r>
          </a:p>
        </p:txBody>
      </p:sp>
      <p:sp>
        <p:nvSpPr>
          <p:cNvPr id="10244" name="Rectangle 7"/>
          <p:cNvSpPr>
            <a:spLocks/>
          </p:cNvSpPr>
          <p:nvPr/>
        </p:nvSpPr>
        <p:spPr bwMode="auto">
          <a:xfrm>
            <a:off x="528638" y="981075"/>
            <a:ext cx="81470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6550" indent="-177800"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896938" indent="-366713"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609725" indent="-3429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2093913" indent="-3048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540000" indent="-2667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997200" indent="-2667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3454400" indent="-2667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911600" indent="-2667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4368800" indent="-2667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buClr>
                <a:schemeClr val="tx1"/>
              </a:buClr>
            </a:pPr>
            <a:r>
              <a:rPr lang="en-CA" altLang="en-US" sz="2800"/>
              <a:t>Paragraph 8 of Article X</a:t>
            </a:r>
          </a:p>
          <a:p>
            <a:pPr lvl="1">
              <a:buClr>
                <a:schemeClr val="tx1"/>
              </a:buClr>
            </a:pPr>
            <a:r>
              <a:rPr lang="en-US" altLang="en-US" sz="2400"/>
              <a:t> Each State Party has the </a:t>
            </a:r>
            <a:r>
              <a:rPr lang="en-US" altLang="en-US" sz="2400" u="sng"/>
              <a:t>right to request </a:t>
            </a:r>
            <a:r>
              <a:rPr lang="en-US" altLang="en-US" sz="2400"/>
              <a:t>and, subject to the procedures set forth in </a:t>
            </a:r>
            <a:r>
              <a:rPr lang="en-US" altLang="en-US" sz="2400" u="sng"/>
              <a:t>paragraphs 9, 10 and 11</a:t>
            </a:r>
            <a:r>
              <a:rPr lang="en-US" altLang="en-US" sz="2400"/>
              <a:t>, to </a:t>
            </a:r>
            <a:r>
              <a:rPr lang="en-US" altLang="en-US" sz="2400" u="sng"/>
              <a:t>receive assistance and protection </a:t>
            </a:r>
            <a:r>
              <a:rPr lang="en-US" altLang="en-US" sz="2400"/>
              <a:t>against the use or threat of use of chemical weapons if it considers that:</a:t>
            </a:r>
          </a:p>
          <a:p>
            <a:pPr lvl="1">
              <a:lnSpc>
                <a:spcPct val="80000"/>
              </a:lnSpc>
              <a:buClr>
                <a:schemeClr val="tx1"/>
              </a:buClr>
              <a:buFont typeface="Arial" panose="020B0604020202020204" pitchFamily="34" charset="0"/>
              <a:buNone/>
            </a:pPr>
            <a:r>
              <a:rPr lang="en-US" altLang="en-US" sz="2400"/>
              <a:t>(a) Chemical weapons have been used against it;</a:t>
            </a:r>
          </a:p>
          <a:p>
            <a:pPr lvl="1">
              <a:lnSpc>
                <a:spcPct val="80000"/>
              </a:lnSpc>
              <a:buClr>
                <a:schemeClr val="tx1"/>
              </a:buClr>
              <a:buFont typeface="Arial" panose="020B0604020202020204" pitchFamily="34" charset="0"/>
              <a:buNone/>
            </a:pPr>
            <a:r>
              <a:rPr lang="en-US" altLang="en-US" sz="2400"/>
              <a:t>(b) Riot control agents have been used against it as a method of warfare; or</a:t>
            </a:r>
          </a:p>
          <a:p>
            <a:pPr lvl="1">
              <a:lnSpc>
                <a:spcPct val="80000"/>
              </a:lnSpc>
              <a:buClr>
                <a:schemeClr val="tx1"/>
              </a:buClr>
              <a:buFont typeface="Arial" panose="020B0604020202020204" pitchFamily="34" charset="0"/>
              <a:buNone/>
            </a:pPr>
            <a:r>
              <a:rPr lang="en-US" altLang="en-US" sz="2400"/>
              <a:t>(c) It is threatened by actions or activities of any State that are prohibited for States Parties </a:t>
            </a:r>
            <a:r>
              <a:rPr lang="en-GB" altLang="en-US" sz="2400"/>
              <a:t>by Article I.</a:t>
            </a:r>
            <a:endParaRPr lang="en-CA" altLang="en-US" sz="2400"/>
          </a:p>
          <a:p>
            <a:pPr>
              <a:buClr>
                <a:schemeClr val="tx1"/>
              </a:buClr>
            </a:pPr>
            <a:r>
              <a:rPr lang="en-CA" altLang="en-US"/>
              <a:t>The TS is prepared for its obligations under this regime with its IAU teams (investigation) and ACAT (assistance)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bwMode="auto">
          <a:xfrm>
            <a:off x="457200" y="115888"/>
            <a:ext cx="8147050"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a:defRPr/>
            </a:pPr>
            <a:r>
              <a:rPr lang="en-CA" altLang="en-US" sz="4200"/>
              <a:t>Article X Assistance Mechanism</a:t>
            </a:r>
          </a:p>
        </p:txBody>
      </p:sp>
      <p:sp>
        <p:nvSpPr>
          <p:cNvPr id="34824" name="Line 8"/>
          <p:cNvSpPr>
            <a:spLocks noChangeShapeType="1"/>
          </p:cNvSpPr>
          <p:nvPr/>
        </p:nvSpPr>
        <p:spPr bwMode="auto">
          <a:xfrm>
            <a:off x="4568825" y="2132013"/>
            <a:ext cx="360363" cy="1587"/>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32" name="Line 16"/>
          <p:cNvSpPr>
            <a:spLocks noChangeShapeType="1"/>
          </p:cNvSpPr>
          <p:nvPr/>
        </p:nvSpPr>
        <p:spPr bwMode="auto">
          <a:xfrm>
            <a:off x="3632200" y="2563813"/>
            <a:ext cx="1588" cy="287337"/>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33" name="Line 17"/>
          <p:cNvSpPr>
            <a:spLocks noChangeShapeType="1"/>
          </p:cNvSpPr>
          <p:nvPr/>
        </p:nvSpPr>
        <p:spPr bwMode="auto">
          <a:xfrm>
            <a:off x="3632200" y="3500438"/>
            <a:ext cx="1588" cy="2286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40" name="Line 24"/>
          <p:cNvSpPr>
            <a:spLocks noChangeShapeType="1"/>
          </p:cNvSpPr>
          <p:nvPr/>
        </p:nvSpPr>
        <p:spPr bwMode="auto">
          <a:xfrm>
            <a:off x="3057525" y="4724400"/>
            <a:ext cx="1588" cy="2286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41" name="Line 25"/>
          <p:cNvSpPr>
            <a:spLocks noChangeShapeType="1"/>
          </p:cNvSpPr>
          <p:nvPr/>
        </p:nvSpPr>
        <p:spPr bwMode="auto">
          <a:xfrm flipV="1">
            <a:off x="3489325" y="5372100"/>
            <a:ext cx="287338" cy="1588"/>
          </a:xfrm>
          <a:prstGeom prst="line">
            <a:avLst/>
          </a:prstGeom>
          <a:noFill/>
          <a:ln w="9525">
            <a:solidFill>
              <a:srgbClr val="FCE9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45" name="Line 29"/>
          <p:cNvSpPr>
            <a:spLocks noChangeShapeType="1"/>
          </p:cNvSpPr>
          <p:nvPr/>
        </p:nvSpPr>
        <p:spPr bwMode="auto">
          <a:xfrm>
            <a:off x="2295525" y="2085975"/>
            <a:ext cx="228600" cy="1588"/>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50" name="Line 34"/>
          <p:cNvSpPr>
            <a:spLocks noChangeShapeType="1"/>
          </p:cNvSpPr>
          <p:nvPr/>
        </p:nvSpPr>
        <p:spPr bwMode="auto">
          <a:xfrm>
            <a:off x="5073650" y="4292600"/>
            <a:ext cx="381000" cy="1588"/>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51" name="Line 35"/>
          <p:cNvSpPr>
            <a:spLocks noChangeShapeType="1"/>
          </p:cNvSpPr>
          <p:nvPr/>
        </p:nvSpPr>
        <p:spPr bwMode="auto">
          <a:xfrm flipH="1">
            <a:off x="5073650" y="4437063"/>
            <a:ext cx="304800" cy="1587"/>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4852" name="Line 36"/>
          <p:cNvSpPr>
            <a:spLocks noChangeShapeType="1"/>
          </p:cNvSpPr>
          <p:nvPr/>
        </p:nvSpPr>
        <p:spPr bwMode="auto">
          <a:xfrm>
            <a:off x="6135688" y="5372100"/>
            <a:ext cx="304800" cy="1588"/>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276" name="Text Box 42"/>
          <p:cNvSpPr txBox="1">
            <a:spLocks noChangeArrowheads="1"/>
          </p:cNvSpPr>
          <p:nvPr/>
        </p:nvSpPr>
        <p:spPr bwMode="auto">
          <a:xfrm>
            <a:off x="468313" y="1773238"/>
            <a:ext cx="1727200" cy="479425"/>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eaLnBrk="1" hangingPunct="1">
              <a:spcBef>
                <a:spcPct val="0"/>
              </a:spcBef>
              <a:buClrTx/>
              <a:buFontTx/>
              <a:buNone/>
            </a:pPr>
            <a:r>
              <a:rPr lang="en-GB" altLang="en-US" sz="1200" b="1">
                <a:latin typeface="Calibri" panose="020F0502020204030204" pitchFamily="34" charset="0"/>
              </a:rPr>
              <a:t>Request for Assistance</a:t>
            </a:r>
          </a:p>
          <a:p>
            <a:pPr algn="ctr" eaLnBrk="1" hangingPunct="1">
              <a:spcBef>
                <a:spcPct val="0"/>
              </a:spcBef>
              <a:buClrTx/>
              <a:buFontTx/>
              <a:buNone/>
            </a:pPr>
            <a:r>
              <a:rPr lang="en-GB" altLang="en-US" sz="1200" b="1">
                <a:latin typeface="Calibri" panose="020F0502020204030204" pitchFamily="34" charset="0"/>
              </a:rPr>
              <a:t> and Protection</a:t>
            </a:r>
          </a:p>
        </p:txBody>
      </p:sp>
      <p:sp>
        <p:nvSpPr>
          <p:cNvPr id="11277" name="Text Box 44"/>
          <p:cNvSpPr txBox="1">
            <a:spLocks noChangeArrowheads="1"/>
          </p:cNvSpPr>
          <p:nvPr/>
        </p:nvSpPr>
        <p:spPr bwMode="auto">
          <a:xfrm>
            <a:off x="2627313" y="1773238"/>
            <a:ext cx="1873250" cy="661987"/>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eaLnBrk="1" hangingPunct="1">
              <a:spcBef>
                <a:spcPct val="0"/>
              </a:spcBef>
              <a:buClrTx/>
              <a:buFontTx/>
              <a:buNone/>
            </a:pPr>
            <a:endParaRPr lang="en-GB" altLang="en-US" sz="1200" b="1">
              <a:latin typeface="Calibri" panose="020F0502020204030204" pitchFamily="34" charset="0"/>
            </a:endParaRPr>
          </a:p>
          <a:p>
            <a:pPr algn="ctr" eaLnBrk="1" hangingPunct="1">
              <a:spcBef>
                <a:spcPct val="0"/>
              </a:spcBef>
              <a:buClrTx/>
              <a:buFontTx/>
              <a:buNone/>
            </a:pPr>
            <a:r>
              <a:rPr lang="en-GB" altLang="en-US" sz="1200" b="1">
                <a:latin typeface="Calibri" panose="020F0502020204030204" pitchFamily="34" charset="0"/>
              </a:rPr>
              <a:t>Director-General</a:t>
            </a:r>
          </a:p>
          <a:p>
            <a:pPr algn="ctr" eaLnBrk="1" hangingPunct="1">
              <a:spcBef>
                <a:spcPct val="0"/>
              </a:spcBef>
              <a:buClrTx/>
              <a:buFontTx/>
              <a:buNone/>
            </a:pPr>
            <a:endParaRPr lang="en-GB" altLang="en-US" sz="1200" b="1">
              <a:latin typeface="Calibri" panose="020F0502020204030204" pitchFamily="34" charset="0"/>
            </a:endParaRPr>
          </a:p>
        </p:txBody>
      </p:sp>
      <p:sp>
        <p:nvSpPr>
          <p:cNvPr id="11278" name="Text Box 45"/>
          <p:cNvSpPr txBox="1">
            <a:spLocks noChangeArrowheads="1"/>
          </p:cNvSpPr>
          <p:nvPr/>
        </p:nvSpPr>
        <p:spPr bwMode="auto">
          <a:xfrm>
            <a:off x="5073650" y="1628775"/>
            <a:ext cx="1584325" cy="844550"/>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EC- Immediate </a:t>
            </a:r>
          </a:p>
          <a:p>
            <a:pPr eaLnBrk="1" hangingPunct="1">
              <a:spcBef>
                <a:spcPct val="0"/>
              </a:spcBef>
              <a:buClrTx/>
              <a:buFontTx/>
              <a:buNone/>
            </a:pPr>
            <a:r>
              <a:rPr lang="en-GB" altLang="en-US" sz="1200" b="1">
                <a:latin typeface="Calibri" panose="020F0502020204030204" pitchFamily="34" charset="0"/>
              </a:rPr>
              <a:t>All State Parties -   immediate </a:t>
            </a:r>
          </a:p>
          <a:p>
            <a:pPr eaLnBrk="1" hangingPunct="1">
              <a:spcBef>
                <a:spcPct val="0"/>
              </a:spcBef>
              <a:buClrTx/>
              <a:buFontTx/>
              <a:buNone/>
            </a:pPr>
            <a:endParaRPr lang="en-GB" altLang="en-US" sz="1200" b="1">
              <a:latin typeface="Calibri" panose="020F0502020204030204" pitchFamily="34" charset="0"/>
            </a:endParaRPr>
          </a:p>
        </p:txBody>
      </p:sp>
      <p:sp>
        <p:nvSpPr>
          <p:cNvPr id="11279" name="Text Box 47"/>
          <p:cNvSpPr txBox="1">
            <a:spLocks noChangeArrowheads="1"/>
          </p:cNvSpPr>
          <p:nvPr/>
        </p:nvSpPr>
        <p:spPr bwMode="auto">
          <a:xfrm>
            <a:off x="2552700" y="2924175"/>
            <a:ext cx="2160588" cy="473075"/>
          </a:xfrm>
          <a:prstGeom prst="rect">
            <a:avLst/>
          </a:prstGeom>
          <a:noFill/>
          <a:ln w="15875">
            <a:solidFill>
              <a:srgbClr val="0000FF"/>
            </a:solidFill>
            <a:miter lim="800000"/>
            <a:headEnd/>
            <a:tailEnd/>
          </a:ln>
          <a:extLst>
            <a:ext uri="{909E8E84-426E-40DD-AFC4-6F175D3DCCD1}">
              <a14:hiddenFill xmlns:a14="http://schemas.microsoft.com/office/drawing/2010/main">
                <a:solidFill>
                  <a:srgbClr val="C0C0C0"/>
                </a:solidFill>
              </a14:hiddenFill>
            </a:ext>
          </a:extLst>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eaLnBrk="1" hangingPunct="1">
              <a:spcBef>
                <a:spcPct val="0"/>
              </a:spcBef>
              <a:buClrTx/>
              <a:buFontTx/>
              <a:buNone/>
            </a:pPr>
            <a:r>
              <a:rPr lang="en-GB" altLang="en-US" sz="1200" b="1">
                <a:latin typeface="Calibri" panose="020F0502020204030204" pitchFamily="34" charset="0"/>
              </a:rPr>
              <a:t>Initiation of investigation</a:t>
            </a:r>
          </a:p>
          <a:p>
            <a:pPr algn="ctr" eaLnBrk="1" hangingPunct="1">
              <a:spcBef>
                <a:spcPct val="0"/>
              </a:spcBef>
              <a:buClrTx/>
              <a:buFontTx/>
              <a:buNone/>
            </a:pPr>
            <a:r>
              <a:rPr lang="en-GB" altLang="en-US" sz="1200" b="1">
                <a:latin typeface="Calibri" panose="020F0502020204030204" pitchFamily="34" charset="0"/>
              </a:rPr>
              <a:t>within 24 hrs</a:t>
            </a:r>
          </a:p>
        </p:txBody>
      </p:sp>
      <p:sp>
        <p:nvSpPr>
          <p:cNvPr id="11280" name="Text Box 48"/>
          <p:cNvSpPr txBox="1">
            <a:spLocks noChangeArrowheads="1"/>
          </p:cNvSpPr>
          <p:nvPr/>
        </p:nvSpPr>
        <p:spPr bwMode="auto">
          <a:xfrm>
            <a:off x="2336800" y="3925888"/>
            <a:ext cx="2555875" cy="655637"/>
          </a:xfrm>
          <a:prstGeom prst="rect">
            <a:avLst/>
          </a:prstGeom>
          <a:noFill/>
          <a:ln w="15875">
            <a:solidFill>
              <a:srgbClr val="0000FF"/>
            </a:solidFill>
            <a:miter lim="800000"/>
            <a:headEnd/>
            <a:tailEnd/>
          </a:ln>
          <a:extLst>
            <a:ext uri="{909E8E84-426E-40DD-AFC4-6F175D3DCCD1}">
              <a14:hiddenFill xmlns:a14="http://schemas.microsoft.com/office/drawing/2010/main">
                <a:solidFill>
                  <a:schemeClr val="folHlink"/>
                </a:solidFill>
              </a14:hiddenFill>
            </a:ext>
          </a:extLst>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Completion of investigation</a:t>
            </a:r>
          </a:p>
          <a:p>
            <a:pPr eaLnBrk="1" hangingPunct="1">
              <a:spcBef>
                <a:spcPct val="0"/>
              </a:spcBef>
              <a:buClrTx/>
              <a:buFontTx/>
              <a:buNone/>
            </a:pPr>
            <a:r>
              <a:rPr lang="en-GB" altLang="en-US" sz="1200" b="1">
                <a:latin typeface="Calibri" panose="020F0502020204030204" pitchFamily="34" charset="0"/>
              </a:rPr>
              <a:t>and make a report within 72 hrs</a:t>
            </a:r>
          </a:p>
          <a:p>
            <a:pPr eaLnBrk="1" hangingPunct="1">
              <a:spcBef>
                <a:spcPct val="0"/>
              </a:spcBef>
              <a:buClrTx/>
              <a:buFontTx/>
              <a:buNone/>
            </a:pPr>
            <a:r>
              <a:rPr lang="en-GB" altLang="en-US" sz="1200" b="1">
                <a:latin typeface="Calibri" panose="020F0502020204030204" pitchFamily="34" charset="0"/>
              </a:rPr>
              <a:t>(possible 72 hrs extensions)</a:t>
            </a:r>
          </a:p>
        </p:txBody>
      </p:sp>
      <p:sp>
        <p:nvSpPr>
          <p:cNvPr id="11281" name="Text Box 49"/>
          <p:cNvSpPr txBox="1">
            <a:spLocks noChangeArrowheads="1"/>
          </p:cNvSpPr>
          <p:nvPr/>
        </p:nvSpPr>
        <p:spPr bwMode="auto">
          <a:xfrm>
            <a:off x="5505450" y="3716338"/>
            <a:ext cx="2881313" cy="844550"/>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eaLnBrk="1" hangingPunct="1">
              <a:spcBef>
                <a:spcPct val="0"/>
              </a:spcBef>
              <a:buClrTx/>
              <a:buFontTx/>
              <a:buNone/>
            </a:pPr>
            <a:r>
              <a:rPr lang="en-GB" altLang="en-US" sz="1200" b="1">
                <a:latin typeface="Calibri" panose="020F0502020204030204" pitchFamily="34" charset="0"/>
              </a:rPr>
              <a:t>The report:</a:t>
            </a:r>
          </a:p>
          <a:p>
            <a:pPr algn="ctr" eaLnBrk="1" hangingPunct="1">
              <a:spcBef>
                <a:spcPct val="0"/>
              </a:spcBef>
              <a:buClrTx/>
              <a:buFontTx/>
              <a:buNone/>
            </a:pPr>
            <a:r>
              <a:rPr lang="en-GB" altLang="en-US" sz="1200" b="1">
                <a:latin typeface="Calibri" panose="020F0502020204030204" pitchFamily="34" charset="0"/>
              </a:rPr>
              <a:t>Establish relevant facts</a:t>
            </a:r>
          </a:p>
          <a:p>
            <a:pPr algn="ctr" eaLnBrk="1" hangingPunct="1">
              <a:spcBef>
                <a:spcPct val="0"/>
              </a:spcBef>
              <a:buClrTx/>
              <a:buFontTx/>
              <a:buNone/>
            </a:pPr>
            <a:r>
              <a:rPr lang="en-GB" altLang="en-US" sz="1200" b="1">
                <a:latin typeface="Calibri" panose="020F0502020204030204" pitchFamily="34" charset="0"/>
              </a:rPr>
              <a:t>Type and scope of</a:t>
            </a:r>
          </a:p>
          <a:p>
            <a:pPr algn="ctr" eaLnBrk="1" hangingPunct="1">
              <a:spcBef>
                <a:spcPct val="0"/>
              </a:spcBef>
              <a:buClrTx/>
              <a:buFontTx/>
              <a:buNone/>
            </a:pPr>
            <a:r>
              <a:rPr lang="en-GB" altLang="en-US" sz="1200" b="1">
                <a:latin typeface="Calibri" panose="020F0502020204030204" pitchFamily="34" charset="0"/>
              </a:rPr>
              <a:t>  supplementary assistance</a:t>
            </a:r>
          </a:p>
        </p:txBody>
      </p:sp>
      <p:sp>
        <p:nvSpPr>
          <p:cNvPr id="11282" name="Text Box 50"/>
          <p:cNvSpPr txBox="1">
            <a:spLocks noChangeArrowheads="1"/>
          </p:cNvSpPr>
          <p:nvPr/>
        </p:nvSpPr>
        <p:spPr bwMode="auto">
          <a:xfrm>
            <a:off x="752475" y="5011738"/>
            <a:ext cx="2665413" cy="473075"/>
          </a:xfrm>
          <a:prstGeom prst="rect">
            <a:avLst/>
          </a:prstGeom>
          <a:noFill/>
          <a:ln w="15875">
            <a:solidFill>
              <a:srgbClr val="0000FF"/>
            </a:solidFill>
            <a:miter lim="800000"/>
            <a:headEnd/>
            <a:tailEnd/>
          </a:ln>
          <a:extLst>
            <a:ext uri="{909E8E84-426E-40DD-AFC4-6F175D3DCCD1}">
              <a14:hiddenFill xmlns:a14="http://schemas.microsoft.com/office/drawing/2010/main">
                <a:solidFill>
                  <a:schemeClr val="folHlink"/>
                </a:solidFill>
              </a14:hiddenFill>
            </a:ext>
          </a:extLst>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Submission to the EC and decision on the report within 24 hrs</a:t>
            </a:r>
          </a:p>
        </p:txBody>
      </p:sp>
      <p:sp>
        <p:nvSpPr>
          <p:cNvPr id="11283" name="Text Box 51"/>
          <p:cNvSpPr txBox="1">
            <a:spLocks noChangeArrowheads="1"/>
          </p:cNvSpPr>
          <p:nvPr/>
        </p:nvSpPr>
        <p:spPr bwMode="auto">
          <a:xfrm>
            <a:off x="3921125" y="5011738"/>
            <a:ext cx="2160588" cy="661987"/>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Secretariat action</a:t>
            </a:r>
          </a:p>
          <a:p>
            <a:pPr eaLnBrk="1" hangingPunct="1">
              <a:spcBef>
                <a:spcPct val="0"/>
              </a:spcBef>
              <a:buClrTx/>
              <a:buFontTx/>
              <a:buNone/>
            </a:pPr>
            <a:r>
              <a:rPr lang="en-GB" altLang="en-US" sz="1200" b="1">
                <a:latin typeface="Calibri" panose="020F0502020204030204" pitchFamily="34" charset="0"/>
              </a:rPr>
              <a:t>Supplementary assistance</a:t>
            </a:r>
          </a:p>
          <a:p>
            <a:pPr eaLnBrk="1" hangingPunct="1">
              <a:spcBef>
                <a:spcPct val="0"/>
              </a:spcBef>
              <a:buClrTx/>
              <a:buFontTx/>
              <a:buNone/>
            </a:pPr>
            <a:r>
              <a:rPr lang="en-GB" altLang="en-US" sz="1200" b="1">
                <a:latin typeface="Calibri" panose="020F0502020204030204" pitchFamily="34" charset="0"/>
              </a:rPr>
              <a:t>International organisation</a:t>
            </a:r>
            <a:endParaRPr lang="en-GB" altLang="en-US" sz="2000" b="1">
              <a:latin typeface="Calibri" panose="020F0502020204030204" pitchFamily="34" charset="0"/>
            </a:endParaRPr>
          </a:p>
        </p:txBody>
      </p:sp>
      <p:sp>
        <p:nvSpPr>
          <p:cNvPr id="11284" name="Text Box 52"/>
          <p:cNvSpPr txBox="1">
            <a:spLocks noChangeArrowheads="1"/>
          </p:cNvSpPr>
          <p:nvPr/>
        </p:nvSpPr>
        <p:spPr bwMode="auto">
          <a:xfrm>
            <a:off x="6440488" y="5011738"/>
            <a:ext cx="1943100" cy="661987"/>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DG’s action to</a:t>
            </a:r>
          </a:p>
          <a:p>
            <a:pPr eaLnBrk="1" hangingPunct="1">
              <a:spcBef>
                <a:spcPct val="0"/>
              </a:spcBef>
              <a:buClrTx/>
              <a:buFontTx/>
              <a:buNone/>
            </a:pPr>
            <a:r>
              <a:rPr lang="en-GB" altLang="en-US" sz="1200" b="1">
                <a:latin typeface="Calibri" panose="020F0502020204030204" pitchFamily="34" charset="0"/>
              </a:rPr>
              <a:t> mobilise the OPCW</a:t>
            </a:r>
          </a:p>
          <a:p>
            <a:pPr eaLnBrk="1" hangingPunct="1">
              <a:spcBef>
                <a:spcPct val="0"/>
              </a:spcBef>
              <a:buClrTx/>
              <a:buFontTx/>
              <a:buNone/>
            </a:pPr>
            <a:r>
              <a:rPr lang="en-GB" altLang="en-US" sz="1200" b="1">
                <a:latin typeface="Calibri" panose="020F0502020204030204" pitchFamily="34" charset="0"/>
              </a:rPr>
              <a:t>  recourses</a:t>
            </a:r>
          </a:p>
        </p:txBody>
      </p:sp>
      <p:sp>
        <p:nvSpPr>
          <p:cNvPr id="11285" name="Text Box 47"/>
          <p:cNvSpPr txBox="1">
            <a:spLocks noChangeArrowheads="1"/>
          </p:cNvSpPr>
          <p:nvPr/>
        </p:nvSpPr>
        <p:spPr bwMode="auto">
          <a:xfrm>
            <a:off x="6153150" y="2960688"/>
            <a:ext cx="2160588" cy="296862"/>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algn="ctr" eaLnBrk="1" hangingPunct="1">
              <a:spcBef>
                <a:spcPct val="0"/>
              </a:spcBef>
              <a:buClrTx/>
              <a:buFontTx/>
              <a:buNone/>
            </a:pPr>
            <a:r>
              <a:rPr lang="en-GB" altLang="en-US" sz="1200" b="1">
                <a:latin typeface="Calibri" panose="020F0502020204030204" pitchFamily="34" charset="0"/>
              </a:rPr>
              <a:t>Assistance Delivery</a:t>
            </a:r>
          </a:p>
        </p:txBody>
      </p:sp>
      <p:sp>
        <p:nvSpPr>
          <p:cNvPr id="2" name="Line 16"/>
          <p:cNvSpPr>
            <a:spLocks noChangeShapeType="1"/>
          </p:cNvSpPr>
          <p:nvPr/>
        </p:nvSpPr>
        <p:spPr bwMode="auto">
          <a:xfrm>
            <a:off x="7521575" y="2635250"/>
            <a:ext cx="1588" cy="28892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 name="Line 17"/>
          <p:cNvSpPr>
            <a:spLocks noChangeShapeType="1"/>
          </p:cNvSpPr>
          <p:nvPr/>
        </p:nvSpPr>
        <p:spPr bwMode="auto">
          <a:xfrm>
            <a:off x="6513513" y="3355975"/>
            <a:ext cx="1587" cy="2286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 name="Line 17"/>
          <p:cNvSpPr>
            <a:spLocks noChangeShapeType="1"/>
          </p:cNvSpPr>
          <p:nvPr/>
        </p:nvSpPr>
        <p:spPr bwMode="auto">
          <a:xfrm flipH="1">
            <a:off x="5648325" y="4724400"/>
            <a:ext cx="144463" cy="2286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1289" name="Text Box 45"/>
          <p:cNvSpPr txBox="1">
            <a:spLocks noChangeArrowheads="1"/>
          </p:cNvSpPr>
          <p:nvPr/>
        </p:nvSpPr>
        <p:spPr bwMode="auto">
          <a:xfrm>
            <a:off x="7161213" y="1628775"/>
            <a:ext cx="1514475" cy="844550"/>
          </a:xfrm>
          <a:prstGeom prst="rect">
            <a:avLst/>
          </a:prstGeom>
          <a:solidFill>
            <a:srgbClr val="C0C0C0"/>
          </a:solidFill>
          <a:ln w="22225">
            <a:solidFill>
              <a:srgbClr val="0000FF"/>
            </a:solidFill>
            <a:miter lim="800000"/>
            <a:headEnd/>
            <a:tailEnd/>
          </a:ln>
        </p:spPr>
        <p:txBody>
          <a:bodyPr>
            <a:spAutoFit/>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0"/>
              </a:spcBef>
              <a:buClrTx/>
              <a:buFontTx/>
              <a:buNone/>
            </a:pPr>
            <a:r>
              <a:rPr lang="en-GB" altLang="en-US" sz="1200" b="1">
                <a:latin typeface="Calibri" panose="020F0502020204030204" pitchFamily="34" charset="0"/>
              </a:rPr>
              <a:t>Offering State Parties </a:t>
            </a:r>
          </a:p>
          <a:p>
            <a:pPr eaLnBrk="1" hangingPunct="1">
              <a:spcBef>
                <a:spcPct val="0"/>
              </a:spcBef>
              <a:buClrTx/>
              <a:buFontTx/>
              <a:buNone/>
            </a:pPr>
            <a:r>
              <a:rPr lang="en-GB" altLang="en-US" sz="1200" b="1">
                <a:latin typeface="Calibri" panose="020F0502020204030204" pitchFamily="34" charset="0"/>
              </a:rPr>
              <a:t>(7c of Art X) immediate </a:t>
            </a:r>
          </a:p>
        </p:txBody>
      </p:sp>
      <p:sp>
        <p:nvSpPr>
          <p:cNvPr id="5" name="Line 8"/>
          <p:cNvSpPr>
            <a:spLocks noChangeShapeType="1"/>
          </p:cNvSpPr>
          <p:nvPr/>
        </p:nvSpPr>
        <p:spPr bwMode="auto">
          <a:xfrm>
            <a:off x="6729413" y="2060575"/>
            <a:ext cx="360362" cy="1588"/>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 name="Line 34"/>
          <p:cNvSpPr>
            <a:spLocks noChangeShapeType="1"/>
          </p:cNvSpPr>
          <p:nvPr/>
        </p:nvSpPr>
        <p:spPr bwMode="auto">
          <a:xfrm flipV="1">
            <a:off x="6584950" y="3355975"/>
            <a:ext cx="1588" cy="217488"/>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4845"/>
                                        </p:tgtEl>
                                        <p:attrNameLst>
                                          <p:attrName>style.visibility</p:attrName>
                                        </p:attrNameLst>
                                      </p:cBhvr>
                                      <p:to>
                                        <p:strVal val="visible"/>
                                      </p:to>
                                    </p:set>
                                    <p:anim calcmode="lin" valueType="num">
                                      <p:cBhvr additive="base">
                                        <p:cTn id="7" dur="500" fill="hold"/>
                                        <p:tgtEl>
                                          <p:spTgt spid="34845"/>
                                        </p:tgtEl>
                                        <p:attrNameLst>
                                          <p:attrName>ppt_x</p:attrName>
                                        </p:attrNameLst>
                                      </p:cBhvr>
                                      <p:tavLst>
                                        <p:tav tm="0">
                                          <p:val>
                                            <p:strVal val="0-#ppt_w/2"/>
                                          </p:val>
                                        </p:tav>
                                        <p:tav tm="100000">
                                          <p:val>
                                            <p:strVal val="#ppt_x"/>
                                          </p:val>
                                        </p:tav>
                                      </p:tavLst>
                                    </p:anim>
                                    <p:anim calcmode="lin" valueType="num">
                                      <p:cBhvr additive="base">
                                        <p:cTn id="8" dur="500" fill="hold"/>
                                        <p:tgtEl>
                                          <p:spTgt spid="34845"/>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34824"/>
                                        </p:tgtEl>
                                        <p:attrNameLst>
                                          <p:attrName>style.visibility</p:attrName>
                                        </p:attrNameLst>
                                      </p:cBhvr>
                                      <p:to>
                                        <p:strVal val="visible"/>
                                      </p:to>
                                    </p:set>
                                    <p:anim calcmode="lin" valueType="num">
                                      <p:cBhvr additive="base">
                                        <p:cTn id="12" dur="500" fill="hold"/>
                                        <p:tgtEl>
                                          <p:spTgt spid="34824"/>
                                        </p:tgtEl>
                                        <p:attrNameLst>
                                          <p:attrName>ppt_x</p:attrName>
                                        </p:attrNameLst>
                                      </p:cBhvr>
                                      <p:tavLst>
                                        <p:tav tm="0">
                                          <p:val>
                                            <p:strVal val="0-#ppt_w/2"/>
                                          </p:val>
                                        </p:tav>
                                        <p:tav tm="100000">
                                          <p:val>
                                            <p:strVal val="#ppt_x"/>
                                          </p:val>
                                        </p:tav>
                                      </p:tavLst>
                                    </p:anim>
                                    <p:anim calcmode="lin" valueType="num">
                                      <p:cBhvr additive="base">
                                        <p:cTn id="13" dur="500" fill="hold"/>
                                        <p:tgtEl>
                                          <p:spTgt spid="34824"/>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34832"/>
                                        </p:tgtEl>
                                        <p:attrNameLst>
                                          <p:attrName>style.visibility</p:attrName>
                                        </p:attrNameLst>
                                      </p:cBhvr>
                                      <p:to>
                                        <p:strVal val="visible"/>
                                      </p:to>
                                    </p:set>
                                    <p:anim calcmode="lin" valueType="num">
                                      <p:cBhvr additive="base">
                                        <p:cTn id="17" dur="500" fill="hold"/>
                                        <p:tgtEl>
                                          <p:spTgt spid="34832"/>
                                        </p:tgtEl>
                                        <p:attrNameLst>
                                          <p:attrName>ppt_x</p:attrName>
                                        </p:attrNameLst>
                                      </p:cBhvr>
                                      <p:tavLst>
                                        <p:tav tm="0">
                                          <p:val>
                                            <p:strVal val="0-#ppt_w/2"/>
                                          </p:val>
                                        </p:tav>
                                        <p:tav tm="100000">
                                          <p:val>
                                            <p:strVal val="#ppt_x"/>
                                          </p:val>
                                        </p:tav>
                                      </p:tavLst>
                                    </p:anim>
                                    <p:anim calcmode="lin" valueType="num">
                                      <p:cBhvr additive="base">
                                        <p:cTn id="18" dur="500" fill="hold"/>
                                        <p:tgtEl>
                                          <p:spTgt spid="34832"/>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34833"/>
                                        </p:tgtEl>
                                        <p:attrNameLst>
                                          <p:attrName>style.visibility</p:attrName>
                                        </p:attrNameLst>
                                      </p:cBhvr>
                                      <p:to>
                                        <p:strVal val="visible"/>
                                      </p:to>
                                    </p:set>
                                    <p:anim calcmode="lin" valueType="num">
                                      <p:cBhvr additive="base">
                                        <p:cTn id="22" dur="500" fill="hold"/>
                                        <p:tgtEl>
                                          <p:spTgt spid="34833"/>
                                        </p:tgtEl>
                                        <p:attrNameLst>
                                          <p:attrName>ppt_x</p:attrName>
                                        </p:attrNameLst>
                                      </p:cBhvr>
                                      <p:tavLst>
                                        <p:tav tm="0">
                                          <p:val>
                                            <p:strVal val="0-#ppt_w/2"/>
                                          </p:val>
                                        </p:tav>
                                        <p:tav tm="100000">
                                          <p:val>
                                            <p:strVal val="#ppt_x"/>
                                          </p:val>
                                        </p:tav>
                                      </p:tavLst>
                                    </p:anim>
                                    <p:anim calcmode="lin" valueType="num">
                                      <p:cBhvr additive="base">
                                        <p:cTn id="23" dur="500" fill="hold"/>
                                        <p:tgtEl>
                                          <p:spTgt spid="34833"/>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34850"/>
                                        </p:tgtEl>
                                        <p:attrNameLst>
                                          <p:attrName>style.visibility</p:attrName>
                                        </p:attrNameLst>
                                      </p:cBhvr>
                                      <p:to>
                                        <p:strVal val="visible"/>
                                      </p:to>
                                    </p:set>
                                    <p:anim calcmode="lin" valueType="num">
                                      <p:cBhvr additive="base">
                                        <p:cTn id="27" dur="500" fill="hold"/>
                                        <p:tgtEl>
                                          <p:spTgt spid="34850"/>
                                        </p:tgtEl>
                                        <p:attrNameLst>
                                          <p:attrName>ppt_x</p:attrName>
                                        </p:attrNameLst>
                                      </p:cBhvr>
                                      <p:tavLst>
                                        <p:tav tm="0">
                                          <p:val>
                                            <p:strVal val="0-#ppt_w/2"/>
                                          </p:val>
                                        </p:tav>
                                        <p:tav tm="100000">
                                          <p:val>
                                            <p:strVal val="#ppt_x"/>
                                          </p:val>
                                        </p:tav>
                                      </p:tavLst>
                                    </p:anim>
                                    <p:anim calcmode="lin" valueType="num">
                                      <p:cBhvr additive="base">
                                        <p:cTn id="28" dur="500" fill="hold"/>
                                        <p:tgtEl>
                                          <p:spTgt spid="34850"/>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34851"/>
                                        </p:tgtEl>
                                        <p:attrNameLst>
                                          <p:attrName>style.visibility</p:attrName>
                                        </p:attrNameLst>
                                      </p:cBhvr>
                                      <p:to>
                                        <p:strVal val="visible"/>
                                      </p:to>
                                    </p:set>
                                    <p:anim calcmode="lin" valueType="num">
                                      <p:cBhvr additive="base">
                                        <p:cTn id="32" dur="500" fill="hold"/>
                                        <p:tgtEl>
                                          <p:spTgt spid="34851"/>
                                        </p:tgtEl>
                                        <p:attrNameLst>
                                          <p:attrName>ppt_x</p:attrName>
                                        </p:attrNameLst>
                                      </p:cBhvr>
                                      <p:tavLst>
                                        <p:tav tm="0">
                                          <p:val>
                                            <p:strVal val="0-#ppt_w/2"/>
                                          </p:val>
                                        </p:tav>
                                        <p:tav tm="100000">
                                          <p:val>
                                            <p:strVal val="#ppt_x"/>
                                          </p:val>
                                        </p:tav>
                                      </p:tavLst>
                                    </p:anim>
                                    <p:anim calcmode="lin" valueType="num">
                                      <p:cBhvr additive="base">
                                        <p:cTn id="33" dur="500" fill="hold"/>
                                        <p:tgtEl>
                                          <p:spTgt spid="34851"/>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p:cTn id="36" dur="1" fill="hold">
                                          <p:stCondLst>
                                            <p:cond delay="0"/>
                                          </p:stCondLst>
                                        </p:cTn>
                                        <p:tgtEl>
                                          <p:spTgt spid="34840"/>
                                        </p:tgtEl>
                                        <p:attrNameLst>
                                          <p:attrName>style.visibility</p:attrName>
                                        </p:attrNameLst>
                                      </p:cBhvr>
                                      <p:to>
                                        <p:strVal val="visible"/>
                                      </p:to>
                                    </p:set>
                                    <p:anim calcmode="lin" valueType="num">
                                      <p:cBhvr additive="base">
                                        <p:cTn id="37" dur="500" fill="hold"/>
                                        <p:tgtEl>
                                          <p:spTgt spid="34840"/>
                                        </p:tgtEl>
                                        <p:attrNameLst>
                                          <p:attrName>ppt_x</p:attrName>
                                        </p:attrNameLst>
                                      </p:cBhvr>
                                      <p:tavLst>
                                        <p:tav tm="0">
                                          <p:val>
                                            <p:strVal val="0-#ppt_w/2"/>
                                          </p:val>
                                        </p:tav>
                                        <p:tav tm="100000">
                                          <p:val>
                                            <p:strVal val="#ppt_x"/>
                                          </p:val>
                                        </p:tav>
                                      </p:tavLst>
                                    </p:anim>
                                    <p:anim calcmode="lin" valueType="num">
                                      <p:cBhvr additive="base">
                                        <p:cTn id="38" dur="500" fill="hold"/>
                                        <p:tgtEl>
                                          <p:spTgt spid="34840"/>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nodeType="afterEffect">
                                  <p:stCondLst>
                                    <p:cond delay="0"/>
                                  </p:stCondLst>
                                  <p:childTnLst>
                                    <p:set>
                                      <p:cBhvr>
                                        <p:cTn id="41" dur="1" fill="hold">
                                          <p:stCondLst>
                                            <p:cond delay="0"/>
                                          </p:stCondLst>
                                        </p:cTn>
                                        <p:tgtEl>
                                          <p:spTgt spid="34841"/>
                                        </p:tgtEl>
                                        <p:attrNameLst>
                                          <p:attrName>style.visibility</p:attrName>
                                        </p:attrNameLst>
                                      </p:cBhvr>
                                      <p:to>
                                        <p:strVal val="visible"/>
                                      </p:to>
                                    </p:set>
                                    <p:anim calcmode="lin" valueType="num">
                                      <p:cBhvr additive="base">
                                        <p:cTn id="42" dur="500" fill="hold"/>
                                        <p:tgtEl>
                                          <p:spTgt spid="34841"/>
                                        </p:tgtEl>
                                        <p:attrNameLst>
                                          <p:attrName>ppt_x</p:attrName>
                                        </p:attrNameLst>
                                      </p:cBhvr>
                                      <p:tavLst>
                                        <p:tav tm="0">
                                          <p:val>
                                            <p:strVal val="0-#ppt_w/2"/>
                                          </p:val>
                                        </p:tav>
                                        <p:tav tm="100000">
                                          <p:val>
                                            <p:strVal val="#ppt_x"/>
                                          </p:val>
                                        </p:tav>
                                      </p:tavLst>
                                    </p:anim>
                                    <p:anim calcmode="lin" valueType="num">
                                      <p:cBhvr additive="base">
                                        <p:cTn id="43" dur="500" fill="hold"/>
                                        <p:tgtEl>
                                          <p:spTgt spid="34841"/>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nodeType="afterEffect">
                                  <p:stCondLst>
                                    <p:cond delay="0"/>
                                  </p:stCondLst>
                                  <p:childTnLst>
                                    <p:set>
                                      <p:cBhvr>
                                        <p:cTn id="46" dur="1" fill="hold">
                                          <p:stCondLst>
                                            <p:cond delay="0"/>
                                          </p:stCondLst>
                                        </p:cTn>
                                        <p:tgtEl>
                                          <p:spTgt spid="34852"/>
                                        </p:tgtEl>
                                        <p:attrNameLst>
                                          <p:attrName>style.visibility</p:attrName>
                                        </p:attrNameLst>
                                      </p:cBhvr>
                                      <p:to>
                                        <p:strVal val="visible"/>
                                      </p:to>
                                    </p:set>
                                    <p:anim calcmode="lin" valueType="num">
                                      <p:cBhvr additive="base">
                                        <p:cTn id="47" dur="500" fill="hold"/>
                                        <p:tgtEl>
                                          <p:spTgt spid="34852"/>
                                        </p:tgtEl>
                                        <p:attrNameLst>
                                          <p:attrName>ppt_x</p:attrName>
                                        </p:attrNameLst>
                                      </p:cBhvr>
                                      <p:tavLst>
                                        <p:tav tm="0">
                                          <p:val>
                                            <p:strVal val="0-#ppt_w/2"/>
                                          </p:val>
                                        </p:tav>
                                        <p:tav tm="100000">
                                          <p:val>
                                            <p:strVal val="#ppt_x"/>
                                          </p:val>
                                        </p:tav>
                                      </p:tavLst>
                                    </p:anim>
                                    <p:anim calcmode="lin" valueType="num">
                                      <p:cBhvr additive="base">
                                        <p:cTn id="48" dur="500" fill="hold"/>
                                        <p:tgtEl>
                                          <p:spTgt spid="34852"/>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4500"/>
                            </p:stCondLst>
                            <p:childTnLst>
                              <p:par>
                                <p:cTn id="50" presetID="2" presetClass="entr" presetSubtype="8" fill="hold" nodeType="after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500" fill="hold"/>
                                        <p:tgtEl>
                                          <p:spTgt spid="2"/>
                                        </p:tgtEl>
                                        <p:attrNameLst>
                                          <p:attrName>ppt_x</p:attrName>
                                        </p:attrNameLst>
                                      </p:cBhvr>
                                      <p:tavLst>
                                        <p:tav tm="0">
                                          <p:val>
                                            <p:strVal val="0-#ppt_w/2"/>
                                          </p:val>
                                        </p:tav>
                                        <p:tav tm="100000">
                                          <p:val>
                                            <p:strVal val="#ppt_x"/>
                                          </p:val>
                                        </p:tav>
                                      </p:tavLst>
                                    </p:anim>
                                    <p:anim calcmode="lin" valueType="num">
                                      <p:cBhvr additive="base">
                                        <p:cTn id="53" dur="500" fill="hold"/>
                                        <p:tgtEl>
                                          <p:spTgt spid="2"/>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0"/>
                            </p:stCondLst>
                            <p:childTnLst>
                              <p:par>
                                <p:cTn id="55" presetID="2" presetClass="entr" presetSubtype="8" fill="hold" nodeType="after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0-#ppt_w/2"/>
                                          </p:val>
                                        </p:tav>
                                        <p:tav tm="100000">
                                          <p:val>
                                            <p:strVal val="#ppt_x"/>
                                          </p:val>
                                        </p:tav>
                                      </p:tavLst>
                                    </p:anim>
                                    <p:anim calcmode="lin" valueType="num">
                                      <p:cBhvr additive="base">
                                        <p:cTn id="58" dur="500" fill="hold"/>
                                        <p:tgtEl>
                                          <p:spTgt spid="3"/>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5500"/>
                            </p:stCondLst>
                            <p:childTnLst>
                              <p:par>
                                <p:cTn id="60" presetID="2" presetClass="entr" presetSubtype="8"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additive="base">
                                        <p:cTn id="62" dur="500" fill="hold"/>
                                        <p:tgtEl>
                                          <p:spTgt spid="4"/>
                                        </p:tgtEl>
                                        <p:attrNameLst>
                                          <p:attrName>ppt_x</p:attrName>
                                        </p:attrNameLst>
                                      </p:cBhvr>
                                      <p:tavLst>
                                        <p:tav tm="0">
                                          <p:val>
                                            <p:strVal val="0-#ppt_w/2"/>
                                          </p:val>
                                        </p:tav>
                                        <p:tav tm="100000">
                                          <p:val>
                                            <p:strVal val="#ppt_x"/>
                                          </p:val>
                                        </p:tav>
                                      </p:tavLst>
                                    </p:anim>
                                    <p:anim calcmode="lin" valueType="num">
                                      <p:cBhvr additive="base">
                                        <p:cTn id="63" dur="500" fill="hold"/>
                                        <p:tgtEl>
                                          <p:spTgt spid="4"/>
                                        </p:tgtEl>
                                        <p:attrNameLst>
                                          <p:attrName>ppt_y</p:attrName>
                                        </p:attrNameLst>
                                      </p:cBhvr>
                                      <p:tavLst>
                                        <p:tav tm="0">
                                          <p:val>
                                            <p:strVal val="#ppt_y"/>
                                          </p:val>
                                        </p:tav>
                                        <p:tav tm="100000">
                                          <p:val>
                                            <p:strVal val="#ppt_y"/>
                                          </p:val>
                                        </p:tav>
                                      </p:tavLst>
                                    </p:anim>
                                  </p:childTnLst>
                                </p:cTn>
                              </p:par>
                            </p:childTnLst>
                          </p:cTn>
                        </p:par>
                        <p:par>
                          <p:cTn id="64" fill="hold" nodeType="afterGroup">
                            <p:stCondLst>
                              <p:cond delay="6000"/>
                            </p:stCondLst>
                            <p:childTnLst>
                              <p:par>
                                <p:cTn id="65" presetID="2" presetClass="entr" presetSubtype="8" fill="hold" nodeType="after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0-#ppt_w/2"/>
                                          </p:val>
                                        </p:tav>
                                        <p:tav tm="100000">
                                          <p:val>
                                            <p:strVal val="#ppt_x"/>
                                          </p:val>
                                        </p:tav>
                                      </p:tavLst>
                                    </p:anim>
                                    <p:anim calcmode="lin" valueType="num">
                                      <p:cBhvr additive="base">
                                        <p:cTn id="68" dur="500" fill="hold"/>
                                        <p:tgtEl>
                                          <p:spTgt spid="5"/>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6500"/>
                            </p:stCondLst>
                            <p:childTnLst>
                              <p:par>
                                <p:cTn id="70" presetID="2" presetClass="entr" presetSubtype="8" fill="hold" nodeType="afterEffect">
                                  <p:stCondLst>
                                    <p:cond delay="0"/>
                                  </p:stCondLst>
                                  <p:childTnLst>
                                    <p:set>
                                      <p:cBhvr>
                                        <p:cTn id="71" dur="1" fill="hold">
                                          <p:stCondLst>
                                            <p:cond delay="0"/>
                                          </p:stCondLst>
                                        </p:cTn>
                                        <p:tgtEl>
                                          <p:spTgt spid="6"/>
                                        </p:tgtEl>
                                        <p:attrNameLst>
                                          <p:attrName>style.visibility</p:attrName>
                                        </p:attrNameLst>
                                      </p:cBhvr>
                                      <p:to>
                                        <p:strVal val="visible"/>
                                      </p:to>
                                    </p:set>
                                    <p:anim calcmode="lin" valueType="num">
                                      <p:cBhvr additive="base">
                                        <p:cTn id="72" dur="500" fill="hold"/>
                                        <p:tgtEl>
                                          <p:spTgt spid="6"/>
                                        </p:tgtEl>
                                        <p:attrNameLst>
                                          <p:attrName>ppt_x</p:attrName>
                                        </p:attrNameLst>
                                      </p:cBhvr>
                                      <p:tavLst>
                                        <p:tav tm="0">
                                          <p:val>
                                            <p:strVal val="0-#ppt_w/2"/>
                                          </p:val>
                                        </p:tav>
                                        <p:tav tm="100000">
                                          <p:val>
                                            <p:strVal val="#ppt_x"/>
                                          </p:val>
                                        </p:tav>
                                      </p:tavLst>
                                    </p:anim>
                                    <p:anim calcmode="lin" valueType="num">
                                      <p:cBhvr additive="base">
                                        <p:cTn id="7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a:r>
              <a:rPr lang="en-GB" altLang="en-US"/>
              <a:t>Provision of Assistance</a:t>
            </a:r>
            <a:endParaRPr lang="en-US" altLang="en-US"/>
          </a:p>
        </p:txBody>
      </p:sp>
      <p:sp>
        <p:nvSpPr>
          <p:cNvPr id="31747" name="Rectangle 3"/>
          <p:cNvSpPr>
            <a:spLocks noGrp="1" noChangeArrowheads="1"/>
          </p:cNvSpPr>
          <p:nvPr>
            <p:ph type="body" idx="4294967295"/>
          </p:nvPr>
        </p:nvSpPr>
        <p:spPr>
          <a:xfrm>
            <a:off x="468313" y="1412875"/>
            <a:ext cx="8147050" cy="4800600"/>
          </a:xfrm>
        </p:spPr>
        <p:txBody>
          <a:bodyPr/>
          <a:lstStyle/>
          <a:p>
            <a:r>
              <a:rPr lang="en-US" altLang="en-US"/>
              <a:t>Assistance means coordination and delivery to States Parties of protection against chemical weapons</a:t>
            </a:r>
            <a:endParaRPr lang="en-GB" altLang="en-US">
              <a:solidFill>
                <a:schemeClr val="bg2"/>
              </a:solidFill>
              <a:latin typeface="Calibri" panose="020F0502020204030204" pitchFamily="34" charset="0"/>
            </a:endParaRPr>
          </a:p>
        </p:txBody>
      </p:sp>
      <p:sp>
        <p:nvSpPr>
          <p:cNvPr id="7" name="Rectangle 6"/>
          <p:cNvSpPr/>
          <p:nvPr/>
        </p:nvSpPr>
        <p:spPr bwMode="auto">
          <a:xfrm>
            <a:off x="2987675" y="2492375"/>
            <a:ext cx="2879725" cy="1152525"/>
          </a:xfrm>
          <a:prstGeom prst="rect">
            <a:avLst/>
          </a:prstGeom>
          <a:solidFill>
            <a:schemeClr val="bg2">
              <a:lumMod val="40000"/>
              <a:lumOff val="60000"/>
            </a:schemeClr>
          </a:solidFill>
          <a:ln w="31750" cap="flat" cmpd="sng" algn="ctr">
            <a:solidFill>
              <a:srgbClr val="0066CC"/>
            </a:solidFill>
            <a:prstDash val="solid"/>
            <a:round/>
            <a:headEnd type="none" w="med" len="med"/>
            <a:tailEnd type="none" w="med" len="med"/>
          </a:ln>
          <a:effec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defRPr/>
            </a:pPr>
            <a:endParaRPr lang="en-US" altLang="en-US" sz="2400">
              <a:solidFill>
                <a:srgbClr val="0066CC"/>
              </a:solidFill>
              <a:latin typeface="Calibri" pitchFamily="34" charset="0"/>
              <a:cs typeface="+mn-cs"/>
            </a:endParaRPr>
          </a:p>
          <a:p>
            <a:pPr algn="ctr">
              <a:defRPr/>
            </a:pPr>
            <a:r>
              <a:rPr lang="en-US" altLang="en-US" sz="2800" b="1">
                <a:solidFill>
                  <a:srgbClr val="0066CC"/>
                </a:solidFill>
                <a:latin typeface="Calibri" pitchFamily="34" charset="0"/>
                <a:cs typeface="+mn-cs"/>
              </a:rPr>
              <a:t>Assistance</a:t>
            </a:r>
          </a:p>
        </p:txBody>
      </p:sp>
      <p:sp>
        <p:nvSpPr>
          <p:cNvPr id="31749" name="Rounded Rectangle 4"/>
          <p:cNvSpPr>
            <a:spLocks noChangeArrowheads="1"/>
          </p:cNvSpPr>
          <p:nvPr/>
        </p:nvSpPr>
        <p:spPr bwMode="auto">
          <a:xfrm>
            <a:off x="611188" y="4581525"/>
            <a:ext cx="2879725" cy="935038"/>
          </a:xfrm>
          <a:prstGeom prst="roundRect">
            <a:avLst>
              <a:gd name="adj" fmla="val 16667"/>
            </a:avLst>
          </a:prstGeom>
          <a:solidFill>
            <a:srgbClr val="CCCCCC"/>
          </a:solidFill>
          <a:ln w="31750">
            <a:solidFill>
              <a:srgbClr val="0066CC"/>
            </a:solidFill>
            <a:round/>
            <a:headEnd/>
            <a:tailEnd/>
          </a:ln>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ctr"/>
            <a:r>
              <a:rPr lang="en-US" altLang="en-US" sz="2400" b="1">
                <a:solidFill>
                  <a:schemeClr val="folHlink"/>
                </a:solidFill>
                <a:latin typeface="Calibri" panose="020F0502020204030204" pitchFamily="34" charset="0"/>
                <a:ea typeface="ＭＳ Ｐゴシック" panose="020B0600070205080204" pitchFamily="34" charset="-128"/>
              </a:rPr>
              <a:t>Coordination </a:t>
            </a:r>
          </a:p>
          <a:p>
            <a:pPr algn="ctr"/>
            <a:r>
              <a:rPr lang="en-US" altLang="en-US" sz="2400" b="1">
                <a:solidFill>
                  <a:schemeClr val="folHlink"/>
                </a:solidFill>
                <a:latin typeface="Calibri" panose="020F0502020204030204" pitchFamily="34" charset="0"/>
                <a:ea typeface="ＭＳ Ｐゴシック" panose="020B0600070205080204" pitchFamily="34" charset="-128"/>
              </a:rPr>
              <a:t>(ACAT)</a:t>
            </a:r>
          </a:p>
        </p:txBody>
      </p:sp>
      <p:sp>
        <p:nvSpPr>
          <p:cNvPr id="31750" name="Rounded Rectangle 5"/>
          <p:cNvSpPr>
            <a:spLocks noChangeArrowheads="1"/>
          </p:cNvSpPr>
          <p:nvPr/>
        </p:nvSpPr>
        <p:spPr bwMode="auto">
          <a:xfrm>
            <a:off x="5148263" y="4510088"/>
            <a:ext cx="3600450" cy="935037"/>
          </a:xfrm>
          <a:prstGeom prst="roundRect">
            <a:avLst>
              <a:gd name="adj" fmla="val 16667"/>
            </a:avLst>
          </a:prstGeom>
          <a:solidFill>
            <a:srgbClr val="CCCCCC"/>
          </a:solidFill>
          <a:ln w="31750">
            <a:solidFill>
              <a:srgbClr val="0066CC"/>
            </a:solidFill>
            <a:round/>
            <a:headEnd/>
            <a:tailEnd/>
          </a:ln>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ctr"/>
            <a:r>
              <a:rPr lang="en-US" altLang="en-US" sz="2400" b="1">
                <a:solidFill>
                  <a:schemeClr val="folHlink"/>
                </a:solidFill>
                <a:latin typeface="Calibri" panose="020F0502020204030204" pitchFamily="34" charset="0"/>
                <a:ea typeface="ＭＳ Ｐゴシック" panose="020B0600070205080204" pitchFamily="34" charset="-128"/>
              </a:rPr>
              <a:t>Delivery </a:t>
            </a:r>
          </a:p>
          <a:p>
            <a:pPr algn="ctr"/>
            <a:r>
              <a:rPr lang="en-US" altLang="en-US" sz="2400" b="1">
                <a:solidFill>
                  <a:schemeClr val="folHlink"/>
                </a:solidFill>
                <a:latin typeface="Calibri" panose="020F0502020204030204" pitchFamily="34" charset="0"/>
                <a:ea typeface="ＭＳ Ｐゴシック" panose="020B0600070205080204" pitchFamily="34" charset="-128"/>
              </a:rPr>
              <a:t>(SP assets)</a:t>
            </a:r>
          </a:p>
        </p:txBody>
      </p:sp>
      <p:cxnSp>
        <p:nvCxnSpPr>
          <p:cNvPr id="31751" name="Straight Arrow Connector 10"/>
          <p:cNvCxnSpPr>
            <a:cxnSpLocks noChangeShapeType="1"/>
          </p:cNvCxnSpPr>
          <p:nvPr/>
        </p:nvCxnSpPr>
        <p:spPr bwMode="auto">
          <a:xfrm rot="5400000">
            <a:off x="1978819" y="3645694"/>
            <a:ext cx="720725" cy="719137"/>
          </a:xfrm>
          <a:prstGeom prst="straightConnector1">
            <a:avLst/>
          </a:prstGeom>
          <a:noFill/>
          <a:ln w="31750">
            <a:solidFill>
              <a:srgbClr val="0066CC"/>
            </a:solidFill>
            <a:round/>
            <a:headEnd/>
            <a:tailEnd type="arrow" w="med" len="med"/>
          </a:ln>
          <a:extLst>
            <a:ext uri="{909E8E84-426E-40DD-AFC4-6F175D3DCCD1}">
              <a14:hiddenFill xmlns:a14="http://schemas.microsoft.com/office/drawing/2010/main">
                <a:noFill/>
              </a14:hiddenFill>
            </a:ext>
          </a:extLst>
        </p:spPr>
      </p:cxnSp>
      <p:cxnSp>
        <p:nvCxnSpPr>
          <p:cNvPr id="31752" name="Straight Arrow Connector 12"/>
          <p:cNvCxnSpPr>
            <a:cxnSpLocks noChangeShapeType="1"/>
          </p:cNvCxnSpPr>
          <p:nvPr/>
        </p:nvCxnSpPr>
        <p:spPr bwMode="auto">
          <a:xfrm>
            <a:off x="6156325" y="3644900"/>
            <a:ext cx="647700" cy="719138"/>
          </a:xfrm>
          <a:prstGeom prst="straightConnector1">
            <a:avLst/>
          </a:prstGeom>
          <a:noFill/>
          <a:ln w="31750">
            <a:solidFill>
              <a:srgbClr val="0066CC"/>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txBox="1">
            <a:spLocks noGrp="1"/>
          </p:cNvSpPr>
          <p:nvPr/>
        </p:nvSpPr>
        <p:spPr bwMode="auto">
          <a:xfrm>
            <a:off x="7235825" y="6597650"/>
            <a:ext cx="19081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r>
              <a:rPr lang="en-US" altLang="en-US" sz="800">
                <a:solidFill>
                  <a:schemeClr val="bg1"/>
                </a:solidFill>
                <a:latin typeface="Arial" panose="020B0604020202020204" pitchFamily="34" charset="0"/>
                <a:ea typeface="ＭＳ Ｐゴシック" panose="020B0600070205080204" pitchFamily="34" charset="-128"/>
              </a:rPr>
              <a:t>OPCW </a:t>
            </a:r>
            <a:endParaRPr lang="en-GB" altLang="en-US" sz="800">
              <a:solidFill>
                <a:schemeClr val="bg1"/>
              </a:solidFill>
              <a:latin typeface="Arial" panose="020B0604020202020204" pitchFamily="34" charset="0"/>
              <a:ea typeface="ＭＳ Ｐゴシック" panose="020B0600070205080204" pitchFamily="34" charset="-128"/>
            </a:endParaRPr>
          </a:p>
        </p:txBody>
      </p:sp>
      <p:sp>
        <p:nvSpPr>
          <p:cNvPr id="32771" name="Footer Placeholder 4"/>
          <p:cNvSpPr txBox="1">
            <a:spLocks noGrp="1"/>
          </p:cNvSpPr>
          <p:nvPr/>
        </p:nvSpPr>
        <p:spPr bwMode="auto">
          <a:xfrm>
            <a:off x="0" y="6597650"/>
            <a:ext cx="71643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r>
              <a:rPr lang="en-GB" altLang="en-US" sz="800">
                <a:solidFill>
                  <a:schemeClr val="bg1"/>
                </a:solidFill>
                <a:latin typeface="Arial" panose="020B0604020202020204" pitchFamily="34" charset="0"/>
                <a:ea typeface="ＭＳ Ｐゴシック" panose="020B0600070205080204" pitchFamily="34" charset="-128"/>
              </a:rPr>
              <a:t>International Cooperation and Assistance</a:t>
            </a:r>
            <a:br>
              <a:rPr lang="en-GB" altLang="en-US" sz="1000">
                <a:latin typeface="Arial" panose="020B0604020202020204" pitchFamily="34" charset="0"/>
                <a:ea typeface="ＭＳ Ｐゴシック" panose="020B0600070205080204" pitchFamily="34" charset="-128"/>
              </a:rPr>
            </a:br>
            <a:endParaRPr lang="en-GB" altLang="en-US" sz="800">
              <a:solidFill>
                <a:srgbClr val="808080"/>
              </a:solidFill>
              <a:latin typeface="Arial" panose="020B0604020202020204" pitchFamily="34" charset="0"/>
              <a:ea typeface="ＭＳ Ｐゴシック" panose="020B0600070205080204" pitchFamily="34" charset="-128"/>
            </a:endParaRPr>
          </a:p>
        </p:txBody>
      </p:sp>
      <p:sp>
        <p:nvSpPr>
          <p:cNvPr id="32772" name="Slide Number Placeholder 5"/>
          <p:cNvSpPr txBox="1">
            <a:spLocks noGrp="1"/>
          </p:cNvSpPr>
          <p:nvPr/>
        </p:nvSpPr>
        <p:spPr bwMode="auto">
          <a:xfrm>
            <a:off x="8318500" y="6308725"/>
            <a:ext cx="7905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algn="r" eaLnBrk="1" hangingPunct="1"/>
            <a:fld id="{4C3E10AB-6311-4E0B-9E63-6D8E2E60901F}" type="slidenum">
              <a:rPr lang="en-GB" altLang="en-US" sz="800">
                <a:latin typeface="Arial" panose="020B0604020202020204" pitchFamily="34" charset="0"/>
                <a:ea typeface="ＭＳ Ｐゴシック" panose="020B0600070205080204" pitchFamily="34" charset="-128"/>
              </a:rPr>
              <a:pPr algn="r" eaLnBrk="1" hangingPunct="1"/>
              <a:t>6</a:t>
            </a:fld>
            <a:endParaRPr lang="en-GB" altLang="en-US" sz="800">
              <a:latin typeface="Arial" panose="020B0604020202020204" pitchFamily="34" charset="0"/>
              <a:ea typeface="ＭＳ Ｐゴシック" panose="020B0600070205080204" pitchFamily="34" charset="-128"/>
            </a:endParaRPr>
          </a:p>
        </p:txBody>
      </p:sp>
      <p:sp>
        <p:nvSpPr>
          <p:cNvPr id="491522" name="Rectangle 2"/>
          <p:cNvSpPr>
            <a:spLocks noGrp="1" noChangeArrowheads="1"/>
          </p:cNvSpPr>
          <p:nvPr>
            <p:ph type="title" idx="4294967295"/>
          </p:nvPr>
        </p:nvSpPr>
        <p:spPr>
          <a:xfrm>
            <a:off x="468313" y="692150"/>
            <a:ext cx="8293100" cy="1071563"/>
          </a:xfrm>
        </p:spPr>
        <p:txBody>
          <a:bodyPr wrap="square" numCol="1" anchorCtr="0" compatLnSpc="1">
            <a:prstTxWarp prst="textNoShape">
              <a:avLst/>
            </a:prstTxWarp>
          </a:bodyPr>
          <a:lstStyle/>
          <a:p>
            <a:pPr algn="ctr" eaLnBrk="1" hangingPunct="1"/>
            <a:r>
              <a:rPr lang="en-GB" altLang="en-US" b="1">
                <a:solidFill>
                  <a:schemeClr val="tx1"/>
                </a:solidFill>
                <a:effectLst>
                  <a:outerShdw blurRad="38100" dist="38100" dir="2700000" algn="tl">
                    <a:srgbClr val="C0C0C0"/>
                  </a:outerShdw>
                </a:effectLst>
              </a:rPr>
              <a:t>Paragraph 7</a:t>
            </a:r>
            <a:br>
              <a:rPr lang="en-US" altLang="en-US" b="1">
                <a:solidFill>
                  <a:schemeClr val="tx1"/>
                </a:solidFill>
                <a:effectLst>
                  <a:outerShdw blurRad="38100" dist="38100" dir="2700000" algn="tl">
                    <a:srgbClr val="C0C0C0"/>
                  </a:outerShdw>
                </a:effectLst>
              </a:rPr>
            </a:br>
            <a:r>
              <a:rPr lang="en-GB" altLang="en-US" b="1">
                <a:solidFill>
                  <a:schemeClr val="tx1"/>
                </a:solidFill>
                <a:effectLst>
                  <a:outerShdw blurRad="38100" dist="38100" dir="2700000" algn="tl">
                    <a:srgbClr val="C0C0C0"/>
                  </a:outerShdw>
                </a:effectLst>
              </a:rPr>
              <a:t>Offers of assistance</a:t>
            </a:r>
          </a:p>
        </p:txBody>
      </p:sp>
      <p:sp>
        <p:nvSpPr>
          <p:cNvPr id="32774" name="Rectangle 3"/>
          <p:cNvSpPr>
            <a:spLocks noGrp="1" noChangeArrowheads="1"/>
          </p:cNvSpPr>
          <p:nvPr>
            <p:ph type="body" idx="4294967295"/>
          </p:nvPr>
        </p:nvSpPr>
        <p:spPr>
          <a:xfrm>
            <a:off x="495300" y="2463800"/>
            <a:ext cx="8229600" cy="3517900"/>
          </a:xfrm>
        </p:spPr>
        <p:txBody>
          <a:bodyPr/>
          <a:lstStyle/>
          <a:p>
            <a:pPr eaLnBrk="1" hangingPunct="1"/>
            <a:r>
              <a:rPr lang="en-GB" altLang="en-US" b="1">
                <a:solidFill>
                  <a:srgbClr val="333333"/>
                </a:solidFill>
              </a:rPr>
              <a:t>Paragraph 7a</a:t>
            </a:r>
            <a:r>
              <a:rPr lang="en-GB" altLang="en-US" b="1"/>
              <a:t> – </a:t>
            </a:r>
            <a:r>
              <a:rPr lang="en-US" altLang="en-US" b="1"/>
              <a:t>V</a:t>
            </a:r>
            <a:r>
              <a:rPr lang="en-GB" altLang="en-US" b="1"/>
              <a:t>oluntary </a:t>
            </a:r>
            <a:r>
              <a:rPr lang="en-US" altLang="en-US" b="1"/>
              <a:t>F</a:t>
            </a:r>
            <a:r>
              <a:rPr lang="en-GB" altLang="en-US" b="1"/>
              <a:t>und – €1,5</a:t>
            </a:r>
            <a:r>
              <a:rPr lang="en-US" altLang="en-US" b="1"/>
              <a:t>55</a:t>
            </a:r>
            <a:r>
              <a:rPr lang="en-GB" altLang="en-US" b="1"/>
              <a:t>,000</a:t>
            </a:r>
          </a:p>
          <a:p>
            <a:pPr eaLnBrk="1" hangingPunct="1"/>
            <a:endParaRPr lang="en-GB" altLang="en-US" b="1"/>
          </a:p>
          <a:p>
            <a:pPr eaLnBrk="1" hangingPunct="1"/>
            <a:r>
              <a:rPr lang="en-GB" altLang="en-US" b="1">
                <a:solidFill>
                  <a:srgbClr val="333333"/>
                </a:solidFill>
              </a:rPr>
              <a:t>Paragraph 7b</a:t>
            </a:r>
            <a:r>
              <a:rPr lang="en-GB" altLang="en-US" b="1"/>
              <a:t> – </a:t>
            </a:r>
            <a:r>
              <a:rPr lang="en-US" altLang="en-US" b="1"/>
              <a:t>B</a:t>
            </a:r>
            <a:r>
              <a:rPr lang="en-GB" altLang="en-US" b="1"/>
              <a:t>ilateral </a:t>
            </a:r>
            <a:r>
              <a:rPr lang="en-US" altLang="en-US" b="1"/>
              <a:t>A</a:t>
            </a:r>
            <a:r>
              <a:rPr lang="en-GB" altLang="en-US" b="1"/>
              <a:t>greement – 2 SPs</a:t>
            </a:r>
          </a:p>
          <a:p>
            <a:pPr eaLnBrk="1" hangingPunct="1"/>
            <a:endParaRPr lang="en-GB" altLang="en-US" b="1"/>
          </a:p>
          <a:p>
            <a:pPr eaLnBrk="1" hangingPunct="1"/>
            <a:r>
              <a:rPr lang="en-GB" altLang="en-US" b="1">
                <a:solidFill>
                  <a:srgbClr val="333333"/>
                </a:solidFill>
              </a:rPr>
              <a:t>Paragraph 7c</a:t>
            </a:r>
            <a:r>
              <a:rPr lang="en-GB" altLang="en-US" b="1"/>
              <a:t> – </a:t>
            </a:r>
            <a:r>
              <a:rPr lang="en-US" altLang="en-US" b="1"/>
              <a:t>U</a:t>
            </a:r>
            <a:r>
              <a:rPr lang="en-GB" altLang="en-US" b="1"/>
              <a:t>nilateral </a:t>
            </a:r>
            <a:r>
              <a:rPr lang="en-US" altLang="en-US" b="1"/>
              <a:t>O</a:t>
            </a:r>
            <a:r>
              <a:rPr lang="en-GB" altLang="en-US" b="1"/>
              <a:t>ffers – 46 SPs </a:t>
            </a:r>
          </a:p>
          <a:p>
            <a:pPr eaLnBrk="1" hangingPunct="1"/>
            <a:endParaRPr lang="en-GB"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bwMode="auto">
          <a:xfrm>
            <a:off x="323850" y="115888"/>
            <a:ext cx="8424863" cy="1143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a:defRPr/>
            </a:pPr>
            <a:r>
              <a:rPr lang="en-CA" altLang="en-US" sz="4200"/>
              <a:t>Emergency Measures of Assistance</a:t>
            </a:r>
          </a:p>
        </p:txBody>
      </p:sp>
      <p:sp>
        <p:nvSpPr>
          <p:cNvPr id="12291" name="Rectangle 3"/>
          <p:cNvSpPr>
            <a:spLocks noGrp="1"/>
          </p:cNvSpPr>
          <p:nvPr>
            <p:ph type="body" idx="4294967295"/>
          </p:nvPr>
        </p:nvSpPr>
        <p:spPr>
          <a:xfrm>
            <a:off x="457200" y="1149350"/>
            <a:ext cx="8147050" cy="4800600"/>
          </a:xfrm>
        </p:spPr>
        <p:txBody>
          <a:bodyPr/>
          <a:lstStyle/>
          <a:p>
            <a:pPr>
              <a:buClr>
                <a:schemeClr val="tx1"/>
              </a:buClr>
            </a:pPr>
            <a:r>
              <a:rPr lang="en-CA" altLang="en-US" sz="2800"/>
              <a:t>Paragraph 11 of Article X</a:t>
            </a:r>
          </a:p>
          <a:p>
            <a:pPr lvl="1">
              <a:buClr>
                <a:schemeClr val="tx1"/>
              </a:buClr>
            </a:pPr>
            <a:r>
              <a:rPr lang="en-CA" altLang="en-US" sz="2400"/>
              <a:t>If the information available from the ongoing investigation or other reliable sources would give sufficient proof that there are </a:t>
            </a:r>
            <a:r>
              <a:rPr lang="en-CA" altLang="en-US" sz="2400" u="sng"/>
              <a:t>victims</a:t>
            </a:r>
            <a:r>
              <a:rPr lang="en-CA" altLang="en-US" sz="2400"/>
              <a:t> of use of chemical weapons and </a:t>
            </a:r>
            <a:r>
              <a:rPr lang="en-CA" altLang="en-US" sz="2400" u="sng"/>
              <a:t>immediate action is indispensable</a:t>
            </a:r>
            <a:r>
              <a:rPr lang="en-CA" altLang="en-US" sz="2400"/>
              <a:t>, the Director-General shall … take </a:t>
            </a:r>
            <a:r>
              <a:rPr lang="en-CA" altLang="en-US" sz="2400" u="sng"/>
              <a:t>emergency measures of assistance</a:t>
            </a:r>
            <a:r>
              <a:rPr lang="en-CA" altLang="en-US" sz="2400"/>
              <a:t>, using the resources the Conference has placed at his disposal for such contingencies. </a:t>
            </a:r>
          </a:p>
          <a:p>
            <a:pPr>
              <a:buClr>
                <a:schemeClr val="tx1"/>
              </a:buClr>
            </a:pPr>
            <a:r>
              <a:rPr lang="en-CA" altLang="en-US" sz="2800"/>
              <a:t>DG established RRAM in 2016 to ensure that the TS could meet this obligation</a:t>
            </a:r>
          </a:p>
          <a:p>
            <a:pPr>
              <a:buClr>
                <a:schemeClr val="tx1"/>
              </a:buClr>
              <a:buFont typeface="Arial" panose="020B0604020202020204" pitchFamily="34" charset="0"/>
              <a:buNone/>
            </a:pPr>
            <a:endParaRPr lang="en-CA" altLang="en-US"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wrap="square" numCol="1" anchorCtr="0" compatLnSpc="1">
            <a:prstTxWarp prst="textNoShape">
              <a:avLst/>
            </a:prstTxWarp>
          </a:bodyPr>
          <a:lstStyle/>
          <a:p>
            <a:pPr algn="ctr" eaLnBrk="1" hangingPunct="1"/>
            <a:r>
              <a:rPr lang="en-GB" altLang="en-US"/>
              <a:t>RRAM Overview</a:t>
            </a:r>
          </a:p>
        </p:txBody>
      </p:sp>
      <p:sp>
        <p:nvSpPr>
          <p:cNvPr id="9219" name="Rectangle 3"/>
          <p:cNvSpPr>
            <a:spLocks noChangeArrowheads="1"/>
          </p:cNvSpPr>
          <p:nvPr/>
        </p:nvSpPr>
        <p:spPr bwMode="auto">
          <a:xfrm>
            <a:off x="107950" y="1195388"/>
            <a:ext cx="9036050"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1"/>
              </a:buClr>
              <a:buFont typeface="Arial" panose="020B0604020202020204" pitchFamily="34" charset="0"/>
              <a:buChar char="•"/>
              <a:defRPr sz="2400">
                <a:solidFill>
                  <a:schemeClr val="tx1"/>
                </a:solidFill>
                <a:latin typeface="Franklin Gothic Book" panose="020B0503020102020204" pitchFamily="34" charset="0"/>
              </a:defRPr>
            </a:lvl1pPr>
            <a:lvl2pPr marL="742950" indent="-285750" eaLnBrk="0" hangingPunct="0">
              <a:spcBef>
                <a:spcPct val="20000"/>
              </a:spcBef>
              <a:buClr>
                <a:schemeClr val="accent2"/>
              </a:buClr>
              <a:buFont typeface="Arial" panose="020B0604020202020204" pitchFamily="34" charset="0"/>
              <a:buChar char="•"/>
              <a:defRPr sz="2000">
                <a:solidFill>
                  <a:schemeClr val="tx1"/>
                </a:solidFill>
                <a:latin typeface="Franklin Gothic Book" panose="020B0503020102020204" pitchFamily="34" charset="0"/>
              </a:defRPr>
            </a:lvl2pPr>
            <a:lvl3pPr marL="1143000" indent="-228600" eaLnBrk="0" hangingPunct="0">
              <a:spcBef>
                <a:spcPct val="20000"/>
              </a:spcBef>
              <a:buClr>
                <a:srgbClr val="47B1D8"/>
              </a:buClr>
              <a:buFont typeface="Arial" panose="020B0604020202020204" pitchFamily="34" charset="0"/>
              <a:buChar char="•"/>
              <a:defRPr>
                <a:solidFill>
                  <a:schemeClr val="tx1"/>
                </a:solidFill>
                <a:latin typeface="Franklin Gothic Book" panose="020B0503020102020204" pitchFamily="34" charset="0"/>
              </a:defRPr>
            </a:lvl3pPr>
            <a:lvl4pPr marL="1600200" indent="-228600" eaLnBrk="0" hangingPunct="0">
              <a:spcBef>
                <a:spcPct val="20000"/>
              </a:spcBef>
              <a:buClr>
                <a:srgbClr val="90D0E7"/>
              </a:buClr>
              <a:buFont typeface="Arial" panose="020B0604020202020204" pitchFamily="34" charset="0"/>
              <a:buChar char="•"/>
              <a:defRPr sz="1600">
                <a:solidFill>
                  <a:schemeClr val="tx1"/>
                </a:solidFill>
                <a:latin typeface="Franklin Gothic Book" panose="020B0503020102020204" pitchFamily="34" charset="0"/>
              </a:defRPr>
            </a:lvl4pPr>
            <a:lvl5pPr marL="2057400" indent="-228600" eaLnBrk="0" hangingPunct="0">
              <a:spcBef>
                <a:spcPct val="20000"/>
              </a:spcBef>
              <a:buClr>
                <a:srgbClr val="CFD791"/>
              </a:buClr>
              <a:buFont typeface="Arial" panose="020B0604020202020204" pitchFamily="34" charset="0"/>
              <a:buChar char="•"/>
              <a:defRPr sz="1400">
                <a:solidFill>
                  <a:schemeClr val="tx1"/>
                </a:solidFill>
                <a:latin typeface="Franklin Gothic Book" panose="020B0503020102020204" pitchFamily="34" charset="0"/>
              </a:defRPr>
            </a:lvl5pPr>
            <a:lvl6pPr marL="25146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6pPr>
            <a:lvl7pPr marL="29718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7pPr>
            <a:lvl8pPr marL="34290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8pPr>
            <a:lvl9pPr marL="3886200" indent="-228600" eaLnBrk="0" fontAlgn="base" hangingPunct="0">
              <a:spcBef>
                <a:spcPct val="20000"/>
              </a:spcBef>
              <a:spcAft>
                <a:spcPct val="0"/>
              </a:spcAft>
              <a:buClr>
                <a:srgbClr val="CFD791"/>
              </a:buClr>
              <a:buFont typeface="Arial" panose="020B0604020202020204" pitchFamily="34" charset="0"/>
              <a:buChar char="•"/>
              <a:defRPr sz="1400">
                <a:solidFill>
                  <a:schemeClr val="tx1"/>
                </a:solidFill>
                <a:latin typeface="Franklin Gothic Book" panose="020B0503020102020204" pitchFamily="34" charset="0"/>
              </a:defRPr>
            </a:lvl9pPr>
          </a:lstStyle>
          <a:p>
            <a:pPr eaLnBrk="1" hangingPunct="1">
              <a:spcBef>
                <a:spcPct val="60000"/>
              </a:spcBef>
              <a:buClr>
                <a:srgbClr val="0000FF"/>
              </a:buClr>
              <a:buFont typeface="Arial" panose="020B0604020202020204" pitchFamily="34" charset="0"/>
              <a:buNone/>
            </a:pPr>
            <a:r>
              <a:rPr lang="en-US" altLang="ko-KR">
                <a:ea typeface="Gulim" panose="020B0600000101010101" pitchFamily="34" charset="-127"/>
              </a:rPr>
              <a:t>A proper, timely response to a use of chemical weapons by non-state actors is key.  The OPCW must be prepared to dispatch emergency measures of assistance to any State Party requiring assistance to ensure this response.. </a:t>
            </a:r>
            <a:endParaRPr lang="en-GB" altLang="ko-KR">
              <a:ea typeface="Gulim" panose="020B0600000101010101" pitchFamily="34" charset="-127"/>
            </a:endParaRPr>
          </a:p>
          <a:p>
            <a:pPr eaLnBrk="1" hangingPunct="1">
              <a:spcBef>
                <a:spcPct val="60000"/>
              </a:spcBef>
              <a:buClr>
                <a:srgbClr val="0000FF"/>
              </a:buClr>
              <a:buFont typeface="Arial" panose="020B0604020202020204" pitchFamily="34" charset="0"/>
              <a:buNone/>
            </a:pPr>
            <a:r>
              <a:rPr lang="en-GB" altLang="ko-KR">
                <a:ea typeface="Gulim" panose="020B0600000101010101" pitchFamily="34" charset="-127"/>
              </a:rPr>
              <a:t>The Technical Secretariat has enhanced its capacity and readiness to provide emergency measures of assistance to States Parties by establishing a Rapid Response and Assistance Mission (RRAM). </a:t>
            </a:r>
          </a:p>
          <a:p>
            <a:pPr eaLnBrk="1" hangingPunct="1">
              <a:spcBef>
                <a:spcPct val="60000"/>
              </a:spcBef>
              <a:buClr>
                <a:srgbClr val="0000FF"/>
              </a:buClr>
              <a:buFont typeface="Arial" panose="020B0604020202020204" pitchFamily="34" charset="0"/>
              <a:buNone/>
            </a:pPr>
            <a:r>
              <a:rPr lang="en-GB" altLang="ko-KR">
                <a:ea typeface="Gulim" panose="020B0600000101010101" pitchFamily="34" charset="-127"/>
              </a:rPr>
              <a:t>Teams deployed under the RRAM concept, consisting of experts within the Secretariat, would be available on short notice to deploy to an affected State Party </a:t>
            </a:r>
            <a:r>
              <a:rPr lang="en-GB" altLang="ko-KR" u="sng">
                <a:ea typeface="Gulim" panose="020B0600000101010101" pitchFamily="34" charset="-127"/>
              </a:rPr>
              <a:t>upon its request</a:t>
            </a:r>
            <a:r>
              <a:rPr lang="en-GB" altLang="ko-KR">
                <a:ea typeface="Gulim" panose="020B0600000101010101" pitchFamily="34" charset="-127"/>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a:defRPr/>
            </a:pPr>
            <a:r>
              <a:rPr lang="en-CA" altLang="en-US" sz="4200"/>
              <a:t>Role of RRAM</a:t>
            </a:r>
          </a:p>
        </p:txBody>
      </p:sp>
      <p:sp>
        <p:nvSpPr>
          <p:cNvPr id="13315" name="Rectangle 3"/>
          <p:cNvSpPr>
            <a:spLocks noGrp="1"/>
          </p:cNvSpPr>
          <p:nvPr>
            <p:ph type="body" idx="4294967295"/>
          </p:nvPr>
        </p:nvSpPr>
        <p:spPr>
          <a:xfrm>
            <a:off x="601663" y="1600200"/>
            <a:ext cx="8147050" cy="4800600"/>
          </a:xfrm>
        </p:spPr>
        <p:txBody>
          <a:bodyPr/>
          <a:lstStyle/>
          <a:p>
            <a:pPr marL="179388" indent="-3175" eaLnBrk="1" hangingPunct="1">
              <a:buFont typeface="Arial" panose="020B0604020202020204" pitchFamily="34" charset="0"/>
              <a:buNone/>
            </a:pPr>
            <a:r>
              <a:rPr lang="en-US" altLang="en-US" sz="3700"/>
              <a:t>The role and responsibilities of the RRAM are advisory in nature and aimed at enhancing the effectiveness of the response undertaken by the requesting State Party</a:t>
            </a:r>
            <a:endParaRPr lang="en-CA"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OPCW 20th Anniversary">
  <a:themeElements>
    <a:clrScheme name="Custom 1">
      <a:dk1>
        <a:srgbClr val="0F1B23"/>
      </a:dk1>
      <a:lt1>
        <a:srgbClr val="FFFFFF"/>
      </a:lt1>
      <a:dk2>
        <a:srgbClr val="0E4C86"/>
      </a:dk2>
      <a:lt2>
        <a:srgbClr val="C9ECFB"/>
      </a:lt2>
      <a:accent1>
        <a:srgbClr val="0E4C86"/>
      </a:accent1>
      <a:accent2>
        <a:srgbClr val="4183C1"/>
      </a:accent2>
      <a:accent3>
        <a:srgbClr val="47B1D8"/>
      </a:accent3>
      <a:accent4>
        <a:srgbClr val="90D0E7"/>
      </a:accent4>
      <a:accent5>
        <a:srgbClr val="CFD791"/>
      </a:accent5>
      <a:accent6>
        <a:srgbClr val="FFC955"/>
      </a:accent6>
      <a:hlink>
        <a:srgbClr val="47B1D8"/>
      </a:hlink>
      <a:folHlink>
        <a:srgbClr val="00629A"/>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TotalTime>
  <Words>716</Words>
  <Application>Microsoft Office PowerPoint</Application>
  <PresentationFormat>On-screen Show (4:3)</PresentationFormat>
  <Paragraphs>114</Paragraphs>
  <Slides>12</Slides>
  <Notes>7</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OPCW 20th Anniversary</vt:lpstr>
      <vt:lpstr>PowerPoint Presentation</vt:lpstr>
      <vt:lpstr>CWC in a nutshell</vt:lpstr>
      <vt:lpstr>PowerPoint Presentation</vt:lpstr>
      <vt:lpstr>Article X Assistance Mechanism</vt:lpstr>
      <vt:lpstr>Provision of Assistance</vt:lpstr>
      <vt:lpstr>Paragraph 7 Offers of assistance</vt:lpstr>
      <vt:lpstr>Emergency Measures of Assistance</vt:lpstr>
      <vt:lpstr>RRAM Overview</vt:lpstr>
      <vt:lpstr>Role of RRAM</vt:lpstr>
      <vt:lpstr>RRAM Scope of Activities</vt:lpstr>
      <vt:lpstr>Discussion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Rapid Response Assistance Mission</dc:title>
  <dc:creator/>
  <cp:lastModifiedBy/>
  <cp:revision>7</cp:revision>
  <dcterms:created xsi:type="dcterms:W3CDTF">2017-07-05T09:02:56Z</dcterms:created>
  <dcterms:modified xsi:type="dcterms:W3CDTF">2017-12-04T20:28:51Z</dcterms:modified>
</cp:coreProperties>
</file>