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284" r:id="rId4"/>
    <p:sldId id="274" r:id="rId5"/>
    <p:sldId id="285" r:id="rId6"/>
    <p:sldId id="282" r:id="rId7"/>
    <p:sldId id="286" r:id="rId8"/>
    <p:sldId id="287" r:id="rId9"/>
    <p:sldId id="283" r:id="rId10"/>
    <p:sldId id="275" r:id="rId11"/>
    <p:sldId id="288" r:id="rId12"/>
    <p:sldId id="289" r:id="rId13"/>
    <p:sldId id="290" r:id="rId14"/>
    <p:sldId id="292" r:id="rId15"/>
    <p:sldId id="293" r:id="rId16"/>
    <p:sldId id="294" r:id="rId17"/>
    <p:sldId id="295" r:id="rId18"/>
    <p:sldId id="296" r:id="rId19"/>
    <p:sldId id="297" r:id="rId20"/>
    <p:sldId id="273" r:id="rId21"/>
  </p:sldIdLst>
  <p:sldSz cx="9144000" cy="6858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767" userDrawn="1">
          <p15:clr>
            <a:srgbClr val="A4A3A4"/>
          </p15:clr>
        </p15:guide>
        <p15:guide id="3" orient="horz" pos="172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0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0CC"/>
    <a:srgbClr val="008000"/>
    <a:srgbClr val="FF0000"/>
    <a:srgbClr val="FF9966"/>
    <a:srgbClr val="000000"/>
    <a:srgbClr val="006600"/>
    <a:srgbClr val="000066"/>
    <a:srgbClr val="FFFFCC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3275" autoAdjust="0"/>
  </p:normalViewPr>
  <p:slideViewPr>
    <p:cSldViewPr snapToGrid="0" showGuides="1">
      <p:cViewPr varScale="1">
        <p:scale>
          <a:sx n="63" d="100"/>
          <a:sy n="63" d="100"/>
        </p:scale>
        <p:origin x="1620" y="72"/>
      </p:cViewPr>
      <p:guideLst>
        <p:guide pos="2767"/>
        <p:guide orient="horz" pos="17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1" d="100"/>
          <a:sy n="51" d="100"/>
        </p:scale>
        <p:origin x="2898" y="78"/>
      </p:cViewPr>
      <p:guideLst>
        <p:guide orient="horz" pos="3130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00FA30-92D5-4C25-B765-8853A8FB3F4C}" type="datetimeFigureOut">
              <a:rPr kumimoji="1" lang="ja-JP" altLang="en-US" smtClean="0"/>
              <a:t>2017/11/20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6038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A03FAF-DE34-4C6D-AA16-1DFFD97107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2573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1CEAC2-362C-400B-9BAC-14C3AD1073A9}" type="datetimeFigureOut">
              <a:rPr kumimoji="1" lang="ja-JP" altLang="en-US" smtClean="0"/>
              <a:t>2017/11/20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040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FFFB26-50F9-4F7C-AD70-990445B14E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9459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sz="1050" dirty="0">
              <a:latin typeface="+mj-ea"/>
              <a:ea typeface="+mj-ea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FFFB26-50F9-4F7C-AD70-990445B14EC7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387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sz="1050" dirty="0">
              <a:latin typeface="+mj-ea"/>
              <a:ea typeface="+mj-ea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FFFB26-50F9-4F7C-AD70-990445B14EC7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64778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FFFB26-50F9-4F7C-AD70-990445B14EC7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39013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sz="1050" b="0" dirty="0">
              <a:latin typeface="+mj-ea"/>
              <a:ea typeface="+mj-ea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FFFB26-50F9-4F7C-AD70-990445B14EC7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02591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FFFB26-50F9-4F7C-AD70-990445B14EC7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71843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FFFB26-50F9-4F7C-AD70-990445B14EC7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67821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sz="1050" dirty="0">
              <a:latin typeface="+mj-ea"/>
              <a:ea typeface="+mj-ea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FFFB26-50F9-4F7C-AD70-990445B14EC7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22509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sz="1050" b="0" dirty="0">
              <a:latin typeface="+mj-ea"/>
              <a:ea typeface="+mj-ea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FFFB26-50F9-4F7C-AD70-990445B14EC7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06776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050" b="0" dirty="0">
              <a:latin typeface="+mn-ea"/>
              <a:ea typeface="+mn-ea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FFFB26-50F9-4F7C-AD70-990445B14EC7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07960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FFFB26-50F9-4F7C-AD70-990445B14EC7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9747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FFFB26-50F9-4F7C-AD70-990445B14EC7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72562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75000"/>
              </a:lnSpc>
              <a:spcBef>
                <a:spcPts val="9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None/>
            </a:pPr>
            <a:endParaRPr kumimoji="1" lang="ja-JP" altLang="en-US" sz="1200" b="0" kern="1200" dirty="0" smtClean="0">
              <a:solidFill>
                <a:schemeClr val="tx1"/>
              </a:solidFill>
              <a:latin typeface="+mj-ea"/>
              <a:ea typeface="+mn-ea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FFFB26-50F9-4F7C-AD70-990445B14EC7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16254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FFFB26-50F9-4F7C-AD70-990445B14EC7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05096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FFFB26-50F9-4F7C-AD70-990445B14EC7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51108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FFFB26-50F9-4F7C-AD70-990445B14EC7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35554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FFFB26-50F9-4F7C-AD70-990445B14EC7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93635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kern="1200" dirty="0" smtClean="0">
              <a:solidFill>
                <a:schemeClr val="tx1"/>
              </a:solidFill>
              <a:latin typeface="+mj-ea"/>
              <a:ea typeface="+mn-ea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FFFB26-50F9-4F7C-AD70-990445B14EC7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06215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FFFB26-50F9-4F7C-AD70-990445B14EC7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44758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FFFB26-50F9-4F7C-AD70-990445B14EC7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14027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FFFB26-50F9-4F7C-AD70-990445B14EC7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7308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96524-DCC5-40D5-BF1F-1D0116A0BEA3}" type="datetimeFigureOut">
              <a:rPr kumimoji="1" lang="ja-JP" altLang="en-US" smtClean="0"/>
              <a:t>2017/11/20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56191-D30E-4F4D-B512-FE2323EB95F2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65051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96524-DCC5-40D5-BF1F-1D0116A0BEA3}" type="datetimeFigureOut">
              <a:rPr kumimoji="1" lang="ja-JP" altLang="en-US" smtClean="0"/>
              <a:t>2017/11/20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56191-D30E-4F4D-B512-FE2323EB95F2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43840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96524-DCC5-40D5-BF1F-1D0116A0BEA3}" type="datetimeFigureOut">
              <a:rPr kumimoji="1" lang="ja-JP" altLang="en-US" smtClean="0"/>
              <a:t>2017/11/20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56191-D30E-4F4D-B512-FE2323EB95F2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30491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96524-DCC5-40D5-BF1F-1D0116A0BEA3}" type="datetimeFigureOut">
              <a:rPr kumimoji="1" lang="ja-JP" altLang="en-US" smtClean="0"/>
              <a:t>2017/11/20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56191-D30E-4F4D-B512-FE2323EB95F2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38391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96524-DCC5-40D5-BF1F-1D0116A0BEA3}" type="datetimeFigureOut">
              <a:rPr kumimoji="1" lang="ja-JP" altLang="en-US" smtClean="0"/>
              <a:t>2017/11/20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56191-D30E-4F4D-B512-FE2323EB95F2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376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96524-DCC5-40D5-BF1F-1D0116A0BEA3}" type="datetimeFigureOut">
              <a:rPr kumimoji="1" lang="ja-JP" altLang="en-US" smtClean="0"/>
              <a:t>2017/11/20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56191-D30E-4F4D-B512-FE2323EB95F2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20795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96524-DCC5-40D5-BF1F-1D0116A0BEA3}" type="datetimeFigureOut">
              <a:rPr kumimoji="1" lang="ja-JP" altLang="en-US" smtClean="0"/>
              <a:t>2017/11/20</a:t>
            </a:fld>
            <a:endParaRPr kumimoji="1" lang="ja-JP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56191-D30E-4F4D-B512-FE2323EB95F2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76626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96524-DCC5-40D5-BF1F-1D0116A0BEA3}" type="datetimeFigureOut">
              <a:rPr kumimoji="1" lang="ja-JP" altLang="en-US" smtClean="0"/>
              <a:t>2017/11/20</a:t>
            </a:fld>
            <a:endParaRPr kumimoji="1" lang="ja-JP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56191-D30E-4F4D-B512-FE2323EB95F2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26155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96524-DCC5-40D5-BF1F-1D0116A0BEA3}" type="datetimeFigureOut">
              <a:rPr kumimoji="1" lang="ja-JP" altLang="en-US" smtClean="0"/>
              <a:t>2017/11/20</a:t>
            </a:fld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56191-D30E-4F4D-B512-FE2323EB95F2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43472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96524-DCC5-40D5-BF1F-1D0116A0BEA3}" type="datetimeFigureOut">
              <a:rPr kumimoji="1" lang="ja-JP" altLang="en-US" smtClean="0"/>
              <a:t>2017/11/20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56191-D30E-4F4D-B512-FE2323EB95F2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25823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dirty="0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96524-DCC5-40D5-BF1F-1D0116A0BEA3}" type="datetimeFigureOut">
              <a:rPr kumimoji="1" lang="ja-JP" altLang="en-US" smtClean="0"/>
              <a:t>2017/11/20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56191-D30E-4F4D-B512-FE2323EB95F2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22886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496524-DCC5-40D5-BF1F-1D0116A0BEA3}" type="datetimeFigureOut">
              <a:rPr kumimoji="1" lang="ja-JP" altLang="en-US" smtClean="0"/>
              <a:t>2017/11/20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756191-D30E-4F4D-B512-FE2323EB95F2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72558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utout/>
                    </a14:imgEffect>
                  </a14:imgLayer>
                </a14:imgProps>
              </a:ext>
            </a:extLst>
          </a:blip>
          <a:srcRect l="19770" r="19038" b="23762"/>
          <a:stretch/>
        </p:blipFill>
        <p:spPr>
          <a:xfrm>
            <a:off x="2036030" y="1634397"/>
            <a:ext cx="5163118" cy="43947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790" y="5010885"/>
            <a:ext cx="672860" cy="1186924"/>
          </a:xfrm>
          <a:prstGeom prst="rect">
            <a:avLst/>
          </a:prstGeom>
        </p:spPr>
      </p:pic>
      <p:sp>
        <p:nvSpPr>
          <p:cNvPr id="4" name="正方形/長方形 3"/>
          <p:cNvSpPr/>
          <p:nvPr/>
        </p:nvSpPr>
        <p:spPr>
          <a:xfrm>
            <a:off x="210541" y="29768"/>
            <a:ext cx="88418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CBRN CONGRES     05-07 DECEMBER 2017 ANKARA</a:t>
            </a:r>
            <a:endParaRPr lang="ja-JP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1152890" y="294728"/>
            <a:ext cx="7109507" cy="1323439"/>
          </a:xfrm>
          <a:prstGeom prst="rect">
            <a:avLst/>
          </a:prstGeom>
          <a:effectLst>
            <a:outerShdw blurRad="50800" dist="38100" dir="5400000" algn="t" rotWithShape="0">
              <a:schemeClr val="tx1">
                <a:alpha val="40000"/>
              </a:schemeClr>
            </a:outerShdw>
          </a:effectLst>
        </p:spPr>
        <p:txBody>
          <a:bodyPr wrap="square">
            <a:spAutoFit/>
          </a:bodyPr>
          <a:lstStyle/>
          <a:p>
            <a:r>
              <a:rPr lang="en-US" altLang="ja-JP" sz="4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Lessons Learned from the Tokyo Subway </a:t>
            </a:r>
            <a:r>
              <a:rPr lang="en-US" altLang="ja-JP" sz="40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Sarin</a:t>
            </a:r>
            <a:r>
              <a:rPr lang="en-US" altLang="ja-JP" sz="4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Incident</a:t>
            </a:r>
          </a:p>
        </p:txBody>
      </p:sp>
      <p:sp>
        <p:nvSpPr>
          <p:cNvPr id="8" name="正方形/長方形 7"/>
          <p:cNvSpPr/>
          <p:nvPr/>
        </p:nvSpPr>
        <p:spPr>
          <a:xfrm>
            <a:off x="1966749" y="4693593"/>
            <a:ext cx="5481789" cy="1631216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2800" dirty="0">
                <a:ln w="0">
                  <a:solidFill>
                    <a:srgbClr val="0000CC"/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Battalion Chief </a:t>
            </a:r>
            <a:r>
              <a:rPr lang="en-US" altLang="ja-JP" sz="2800" dirty="0" smtClean="0">
                <a:ln w="0">
                  <a:solidFill>
                    <a:srgbClr val="0000CC"/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2800" dirty="0">
                <a:ln w="0">
                  <a:solidFill>
                    <a:srgbClr val="0000CC"/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Toshio </a:t>
            </a:r>
            <a:r>
              <a:rPr lang="en-US" altLang="ja-JP" sz="2800" dirty="0" err="1" smtClean="0">
                <a:ln w="0">
                  <a:solidFill>
                    <a:srgbClr val="0000CC"/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Katsuragi</a:t>
            </a:r>
            <a:r>
              <a:rPr lang="en-US" altLang="ja-JP" sz="2800" dirty="0" smtClean="0">
                <a:ln w="0">
                  <a:solidFill>
                    <a:srgbClr val="0000CC"/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altLang="ja-JP" sz="2400" dirty="0" smtClean="0">
                <a:ln w="0">
                  <a:solidFill>
                    <a:srgbClr val="0000CC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Hazardous </a:t>
            </a:r>
            <a:r>
              <a:rPr lang="en-US" altLang="ja-JP" sz="2400" dirty="0">
                <a:ln w="0">
                  <a:solidFill>
                    <a:srgbClr val="0000CC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Material Identification </a:t>
            </a:r>
            <a:r>
              <a:rPr lang="en-US" altLang="ja-JP" sz="2400" dirty="0" smtClean="0">
                <a:ln w="0">
                  <a:solidFill>
                    <a:srgbClr val="0000CC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Section</a:t>
            </a:r>
          </a:p>
          <a:p>
            <a:r>
              <a:rPr lang="en-US" altLang="ja-JP" sz="2400" dirty="0" smtClean="0">
                <a:ln w="0">
                  <a:solidFill>
                    <a:srgbClr val="0000CC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Fire Technology and Safety Laboratory</a:t>
            </a:r>
            <a:endParaRPr lang="ja-JP" altLang="en-US" sz="2400" dirty="0" smtClean="0">
              <a:ln w="0">
                <a:solidFill>
                  <a:srgbClr val="0000CC"/>
                </a:solidFill>
              </a:ln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altLang="ja-JP" sz="2400" dirty="0" smtClean="0">
                <a:ln w="0">
                  <a:solidFill>
                    <a:srgbClr val="0000CC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TOKYO FIRE DEPARTMENT (TFD)</a:t>
            </a:r>
          </a:p>
        </p:txBody>
      </p:sp>
    </p:spTree>
    <p:extLst>
      <p:ext uri="{BB962C8B-B14F-4D97-AF65-F5344CB8AC3E}">
        <p14:creationId xmlns:p14="http://schemas.microsoft.com/office/powerpoint/2010/main" val="675487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896"/>
    </mc:Choice>
    <mc:Fallback xmlns="">
      <p:transition spd="slow" advTm="36896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8342" y="803736"/>
            <a:ext cx="3685658" cy="5321168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03736"/>
            <a:ext cx="5458342" cy="5240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011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17"/>
    </mc:Choice>
    <mc:Fallback xmlns="">
      <p:transition spd="slow" advTm="5817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4"/>
          <p:cNvSpPr>
            <a:spLocks noChangeArrowheads="1"/>
          </p:cNvSpPr>
          <p:nvPr/>
        </p:nvSpPr>
        <p:spPr bwMode="auto">
          <a:xfrm>
            <a:off x="369833" y="231731"/>
            <a:ext cx="8215711" cy="1077218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chemeClr val="accent1"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ja-JP" sz="3200" b="1" i="1" dirty="0" smtClean="0">
                <a:solidFill>
                  <a:srgbClr val="0000CC"/>
                </a:solidFill>
              </a:rPr>
              <a:t>Many injured people went to the hospital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ja-JP" sz="3200" b="1" i="1" dirty="0">
                <a:solidFill>
                  <a:srgbClr val="0000CC"/>
                </a:solidFill>
              </a:rPr>
              <a:t> </a:t>
            </a:r>
            <a:r>
              <a:rPr lang="en-US" altLang="ja-JP" sz="3200" b="1" i="1" dirty="0" smtClean="0">
                <a:solidFill>
                  <a:srgbClr val="0000CC"/>
                </a:solidFill>
              </a:rPr>
              <a:t>                                     on their own. </a:t>
            </a:r>
            <a:endParaRPr lang="ja-JP" altLang="en-US" sz="3200" b="1" i="1" dirty="0">
              <a:solidFill>
                <a:srgbClr val="0000CC"/>
              </a:solidFill>
            </a:endParaRPr>
          </a:p>
        </p:txBody>
      </p:sp>
      <p:sp>
        <p:nvSpPr>
          <p:cNvPr id="4" name="正方形/長方形 6"/>
          <p:cNvSpPr>
            <a:spLocks noChangeArrowheads="1"/>
          </p:cNvSpPr>
          <p:nvPr/>
        </p:nvSpPr>
        <p:spPr bwMode="auto">
          <a:xfrm>
            <a:off x="539749" y="1308947"/>
            <a:ext cx="8914493" cy="5533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ja-JP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・　</a:t>
            </a:r>
            <a:r>
              <a:rPr lang="en-US" altLang="ja-JP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Injured</a:t>
            </a:r>
            <a:r>
              <a:rPr lang="ja-JP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： </a:t>
            </a:r>
            <a:r>
              <a:rPr lang="en-US" altLang="ja-JP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5,510</a:t>
            </a:r>
            <a:endParaRPr lang="ja-JP" alt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ja-JP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・</a:t>
            </a:r>
            <a:r>
              <a:rPr lang="ja-JP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en-US" altLang="ja-JP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Transported by TFD : </a:t>
            </a:r>
            <a:r>
              <a:rPr lang="en-US" altLang="ja-JP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688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altLang="ja-JP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ja-JP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endParaRPr lang="ja-JP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ja-JP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endParaRPr lang="en-US" altLang="ja-JP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endParaRPr lang="en-US" altLang="ja-JP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endParaRPr lang="en-US" altLang="ja-JP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endParaRPr lang="en-US" altLang="ja-JP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endParaRPr lang="en-US" altLang="ja-JP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altLang="ja-JP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※</a:t>
            </a:r>
            <a:r>
              <a:rPr lang="ja-JP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en-US" altLang="ja-JP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TFD transported </a:t>
            </a:r>
            <a:r>
              <a:rPr lang="en-US" altLang="ja-JP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about 12% </a:t>
            </a:r>
            <a:r>
              <a:rPr lang="en-US" altLang="ja-JP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the total.</a:t>
            </a:r>
            <a:endParaRPr lang="ja-JP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テキスト ボックス 7"/>
          <p:cNvSpPr txBox="1">
            <a:spLocks noChangeArrowheads="1"/>
          </p:cNvSpPr>
          <p:nvPr/>
        </p:nvSpPr>
        <p:spPr bwMode="auto">
          <a:xfrm>
            <a:off x="6278246" y="1308947"/>
            <a:ext cx="230729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000" dirty="0" smtClean="0"/>
              <a:t>【As </a:t>
            </a:r>
            <a:r>
              <a:rPr lang="en-US" altLang="ja-JP" sz="2000" dirty="0"/>
              <a:t>of </a:t>
            </a:r>
            <a:r>
              <a:rPr lang="en-US" altLang="ja-JP" sz="2000" dirty="0" smtClean="0"/>
              <a:t> April 1955】</a:t>
            </a:r>
            <a:endParaRPr lang="ja-JP" altLang="en-US" sz="2000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8884" y="2386165"/>
            <a:ext cx="5076825" cy="387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46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9750" y="163289"/>
            <a:ext cx="3524250" cy="2828925"/>
          </a:xfrm>
          <a:prstGeom prst="rect">
            <a:avLst/>
          </a:prstGeom>
        </p:spPr>
      </p:pic>
      <p:sp>
        <p:nvSpPr>
          <p:cNvPr id="2" name="タイトル 1"/>
          <p:cNvSpPr txBox="1">
            <a:spLocks/>
          </p:cNvSpPr>
          <p:nvPr/>
        </p:nvSpPr>
        <p:spPr>
          <a:xfrm>
            <a:off x="87313" y="146050"/>
            <a:ext cx="5658394" cy="604577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chemeClr val="accent1">
                <a:alpha val="40000"/>
              </a:schemeClr>
            </a:outerShdw>
          </a:effec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ja-JP" sz="3600" b="1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Many firefighters injured.</a:t>
            </a:r>
            <a:endParaRPr lang="ja-JP" altLang="en-US" sz="3600" b="1" i="1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コンテンツ プレースホルダー 2"/>
          <p:cNvSpPr txBox="1">
            <a:spLocks/>
          </p:cNvSpPr>
          <p:nvPr/>
        </p:nvSpPr>
        <p:spPr>
          <a:xfrm>
            <a:off x="710915" y="2352938"/>
            <a:ext cx="8216560" cy="426037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altLang="ja-JP" sz="3200" b="1" dirty="0" smtClean="0">
                <a:solidFill>
                  <a:srgbClr val="FF0000"/>
                </a:solidFill>
                <a:latin typeface="Arial" panose="020B0604020202020204" pitchFamily="34" charset="0"/>
                <a:ea typeface="HGPｺﾞｼｯｸE" panose="020B0900000000000000" pitchFamily="50" charset="-128"/>
                <a:cs typeface="Arial" panose="020B0604020202020204" pitchFamily="34" charset="0"/>
              </a:rPr>
              <a:t>At Scenes</a:t>
            </a:r>
          </a:p>
          <a:p>
            <a:pPr marL="0" indent="0">
              <a:buNone/>
              <a:defRPr/>
            </a:pPr>
            <a:r>
              <a:rPr lang="ja-JP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en-US" altLang="ja-JP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incident cause seen or heard</a:t>
            </a:r>
          </a:p>
          <a:p>
            <a:pPr marL="0" indent="0">
              <a:buNone/>
              <a:defRPr/>
            </a:pPr>
            <a:r>
              <a:rPr lang="ja-JP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en-US" altLang="ja-JP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idea of what was </a:t>
            </a:r>
            <a:r>
              <a:rPr lang="en-US" altLang="ja-JP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really</a:t>
            </a:r>
            <a:r>
              <a:rPr lang="en-US" altLang="ja-JP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going on</a:t>
            </a:r>
          </a:p>
          <a:p>
            <a:pPr marL="0" indent="0">
              <a:lnSpc>
                <a:spcPct val="50000"/>
              </a:lnSpc>
              <a:buFont typeface="Arial" panose="020B0604020202020204" pitchFamily="34" charset="0"/>
              <a:buNone/>
              <a:defRPr/>
            </a:pPr>
            <a:endParaRPr lang="en-US" altLang="ja-JP" dirty="0" smtClean="0">
              <a:latin typeface="Century" panose="020406040505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altLang="ja-JP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Causes of Injuries</a:t>
            </a:r>
          </a:p>
          <a:p>
            <a:pPr marL="0" indent="0">
              <a:buNone/>
              <a:defRPr/>
            </a:pPr>
            <a:r>
              <a:rPr lang="ja-JP" altLang="en-US" dirty="0" smtClean="0">
                <a:latin typeface="Century Schoolbook" panose="02040604050505020304" pitchFamily="18" charset="0"/>
              </a:rPr>
              <a:t>　</a:t>
            </a:r>
            <a:r>
              <a:rPr lang="en-US" altLang="ja-JP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protective equipment worn</a:t>
            </a:r>
          </a:p>
          <a:p>
            <a:pPr marL="0" indent="0">
              <a:buNone/>
              <a:defRPr/>
            </a:pPr>
            <a:r>
              <a:rPr lang="ja-JP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en-US" altLang="ja-JP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Command post wrongly located </a:t>
            </a:r>
          </a:p>
          <a:p>
            <a:pPr marL="0" indent="0">
              <a:buNone/>
              <a:defRPr/>
            </a:pPr>
            <a:r>
              <a:rPr lang="ja-JP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en-US" altLang="ja-JP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Contamination inside ambulances</a:t>
            </a:r>
            <a:endParaRPr lang="ja-JP" alt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612682" y="1151499"/>
            <a:ext cx="4204247" cy="954107"/>
          </a:xfrm>
          <a:prstGeom prst="rect">
            <a:avLst/>
          </a:prstGeom>
          <a:gradFill>
            <a:gsLst>
              <a:gs pos="0">
                <a:srgbClr val="FF0000"/>
              </a:gs>
              <a:gs pos="94000">
                <a:schemeClr val="accent2"/>
              </a:gs>
            </a:gsLst>
            <a:lin ang="5400000" scaled="1"/>
          </a:gradFill>
          <a:ln>
            <a:noFill/>
          </a:ln>
          <a:effectLst>
            <a:outerShdw blurRad="50800" dist="38100" algn="l" rotWithShape="0">
              <a:srgbClr val="FF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altLang="ja-JP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Times New Roman" panose="02020603050405020304" pitchFamily="18" charset="0"/>
              </a:rPr>
              <a:t> Firefighter Injuries: </a:t>
            </a:r>
            <a:r>
              <a:rPr lang="ja-JP" altLang="en-US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Times New Roman" panose="02020603050405020304" pitchFamily="18" charset="0"/>
              </a:rPr>
              <a:t>　　</a:t>
            </a:r>
            <a:endParaRPr lang="en-US" altLang="ja-JP" sz="28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+mj-ea"/>
              <a:cs typeface="Times New Roman" panose="02020603050405020304" pitchFamily="18" charset="0"/>
            </a:endParaRPr>
          </a:p>
          <a:p>
            <a:r>
              <a:rPr lang="ja-JP" altLang="en-US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Times New Roman" panose="02020603050405020304" pitchFamily="18" charset="0"/>
              </a:rPr>
              <a:t>　</a:t>
            </a:r>
            <a:r>
              <a:rPr lang="ja-JP" altLang="en-US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Times New Roman" panose="02020603050405020304" pitchFamily="18" charset="0"/>
              </a:rPr>
              <a:t>　　　　　　　　　　　</a:t>
            </a:r>
            <a:r>
              <a:rPr lang="en-US" altLang="ja-JP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Times New Roman" panose="02020603050405020304" pitchFamily="18" charset="0"/>
              </a:rPr>
              <a:t>135</a:t>
            </a:r>
            <a:endParaRPr lang="en-US" altLang="ja-JP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0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161687" y="102241"/>
            <a:ext cx="5907088" cy="525556"/>
          </a:xfrm>
          <a:prstGeom prst="rect">
            <a:avLst/>
          </a:prstGeom>
          <a:effectLst>
            <a:outerShdw blurRad="50800" dist="38100" dir="2700000" algn="tl" rotWithShape="0">
              <a:schemeClr val="accent1">
                <a:alpha val="40000"/>
              </a:schemeClr>
            </a:outerShdw>
          </a:effec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ja-JP" sz="3600" b="1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Problems and Solutions</a:t>
            </a:r>
            <a:endParaRPr lang="ja-JP" altLang="en-US" sz="3600" b="1" i="1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テキスト プレースホルダー 2"/>
          <p:cNvSpPr txBox="1">
            <a:spLocks/>
          </p:cNvSpPr>
          <p:nvPr/>
        </p:nvSpPr>
        <p:spPr>
          <a:xfrm>
            <a:off x="690796" y="721754"/>
            <a:ext cx="2150375" cy="5048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dirty="0" smtClean="0">
                <a:solidFill>
                  <a:schemeClr val="accent2"/>
                </a:solidFill>
                <a:latin typeface="Arial Black" panose="020B0A04020102020204" pitchFamily="34" charset="0"/>
                <a:ea typeface="HGPｺﾞｼｯｸE" panose="020B0900000000000000" pitchFamily="50" charset="-128"/>
              </a:rPr>
              <a:t>Problems</a:t>
            </a:r>
            <a:endParaRPr lang="ja-JP" altLang="en-US" dirty="0" smtClean="0">
              <a:solidFill>
                <a:schemeClr val="accent2"/>
              </a:solidFill>
              <a:latin typeface="Arial Black" panose="020B0A04020102020204" pitchFamily="34" charset="0"/>
              <a:ea typeface="HGPｺﾞｼｯｸE" panose="020B0900000000000000" pitchFamily="50" charset="-128"/>
            </a:endParaRPr>
          </a:p>
        </p:txBody>
      </p:sp>
      <p:sp>
        <p:nvSpPr>
          <p:cNvPr id="7" name="テキスト プレースホルダー 4"/>
          <p:cNvSpPr txBox="1">
            <a:spLocks/>
          </p:cNvSpPr>
          <p:nvPr/>
        </p:nvSpPr>
        <p:spPr>
          <a:xfrm>
            <a:off x="5628503" y="739818"/>
            <a:ext cx="3088895" cy="4353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dirty="0" smtClean="0">
                <a:solidFill>
                  <a:schemeClr val="accent5"/>
                </a:solidFill>
                <a:latin typeface="Arial Black" panose="020B0A04020102020204" pitchFamily="34" charset="0"/>
                <a:ea typeface="HGPｺﾞｼｯｸE" panose="020B0900000000000000" pitchFamily="50" charset="-128"/>
              </a:rPr>
              <a:t>Solutions</a:t>
            </a:r>
            <a:endParaRPr lang="ja-JP" altLang="en-US" dirty="0" smtClean="0">
              <a:solidFill>
                <a:schemeClr val="accent5"/>
              </a:solidFill>
              <a:latin typeface="Arial Black" panose="020B0A04020102020204" pitchFamily="34" charset="0"/>
              <a:ea typeface="HGPｺﾞｼｯｸE" panose="020B0900000000000000" pitchFamily="50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254443" y="1497467"/>
            <a:ext cx="3640740" cy="523220"/>
          </a:xfrm>
          <a:prstGeom prst="rect">
            <a:avLst/>
          </a:prstGeom>
          <a:solidFill>
            <a:srgbClr val="FFFFFF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schemeClr val="accent2">
                <a:lumMod val="50000"/>
                <a:alpha val="40000"/>
              </a:schemeClr>
            </a:outerShdw>
          </a:effectLst>
        </p:spPr>
        <p:txBody>
          <a:bodyPr wrap="none">
            <a:spAutoFit/>
          </a:bodyPr>
          <a:lstStyle/>
          <a:p>
            <a:r>
              <a:rPr lang="en-US" altLang="ja-JP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Inability </a:t>
            </a:r>
            <a:r>
              <a:rPr lang="en-US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altLang="ja-JP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Detect </a:t>
            </a:r>
            <a:r>
              <a:rPr lang="en-US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Sarin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254443" y="2264279"/>
            <a:ext cx="3699474" cy="954107"/>
          </a:xfrm>
          <a:prstGeom prst="rect">
            <a:avLst/>
          </a:prstGeom>
          <a:solidFill>
            <a:srgbClr val="FFFFFF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schemeClr val="accent2">
                <a:lumMod val="50000"/>
                <a:alpha val="40000"/>
              </a:schemeClr>
            </a:outerShdw>
          </a:effectLst>
        </p:spPr>
        <p:txBody>
          <a:bodyPr wrap="none">
            <a:spAutoFit/>
          </a:bodyPr>
          <a:lstStyle/>
          <a:p>
            <a:r>
              <a:rPr lang="en-US" altLang="ja-JP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Lack of Chemical Agent</a:t>
            </a:r>
          </a:p>
          <a:p>
            <a:r>
              <a:rPr lang="en-US" altLang="ja-JP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Knowledge</a:t>
            </a:r>
            <a:endParaRPr lang="en-US" altLang="ja-JP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254443" y="3630817"/>
            <a:ext cx="3972562" cy="523220"/>
          </a:xfrm>
          <a:prstGeom prst="rect">
            <a:avLst/>
          </a:prstGeom>
          <a:solidFill>
            <a:srgbClr val="FFFFFF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schemeClr val="accent2">
                <a:lumMod val="50000"/>
                <a:alpha val="40000"/>
              </a:schemeClr>
            </a:outerShdw>
          </a:effectLst>
        </p:spPr>
        <p:txBody>
          <a:bodyPr wrap="none">
            <a:spAutoFit/>
          </a:bodyPr>
          <a:lstStyle/>
          <a:p>
            <a:r>
              <a:rPr lang="en-US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</a:t>
            </a:r>
            <a:r>
              <a:rPr lang="en-US" altLang="ja-JP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Firefighter Injuries</a:t>
            </a:r>
            <a:endParaRPr lang="en-US" altLang="ja-JP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254443" y="4675564"/>
            <a:ext cx="3945888" cy="523220"/>
          </a:xfrm>
          <a:prstGeom prst="rect">
            <a:avLst/>
          </a:prstGeom>
          <a:solidFill>
            <a:srgbClr val="FFFFFF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schemeClr val="accent2">
                <a:lumMod val="75000"/>
                <a:alpha val="40000"/>
              </a:schemeClr>
            </a:outerShdw>
          </a:effectLst>
        </p:spPr>
        <p:txBody>
          <a:bodyPr wrap="none">
            <a:spAutoFit/>
          </a:bodyPr>
          <a:lstStyle/>
          <a:p>
            <a:r>
              <a:rPr lang="en-US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Secondary </a:t>
            </a:r>
            <a:r>
              <a:rPr lang="en-US" altLang="ja-JP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Contamination</a:t>
            </a:r>
            <a:endParaRPr lang="en-US" altLang="ja-JP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220434" y="5690199"/>
            <a:ext cx="3737946" cy="954107"/>
          </a:xfrm>
          <a:prstGeom prst="rect">
            <a:avLst/>
          </a:prstGeom>
          <a:solidFill>
            <a:srgbClr val="FFFFFF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schemeClr val="accent2">
                <a:lumMod val="75000"/>
                <a:alpha val="40000"/>
              </a:schemeClr>
            </a:outerShdw>
          </a:effectLst>
        </p:spPr>
        <p:txBody>
          <a:bodyPr wrap="none">
            <a:spAutoFit/>
          </a:bodyPr>
          <a:lstStyle/>
          <a:p>
            <a:r>
              <a:rPr lang="en-US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Lack of </a:t>
            </a:r>
            <a:r>
              <a:rPr lang="en-US" altLang="ja-JP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Coordination</a:t>
            </a:r>
          </a:p>
          <a:p>
            <a:r>
              <a:rPr lang="ja-JP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en-US" altLang="ja-JP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US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Related Agencies</a:t>
            </a:r>
          </a:p>
        </p:txBody>
      </p:sp>
      <p:sp>
        <p:nvSpPr>
          <p:cNvPr id="14" name="正方形/長方形 13"/>
          <p:cNvSpPr/>
          <p:nvPr/>
        </p:nvSpPr>
        <p:spPr>
          <a:xfrm>
            <a:off x="5267045" y="1279592"/>
            <a:ext cx="2621361" cy="954107"/>
          </a:xfrm>
          <a:prstGeom prst="rect">
            <a:avLst/>
          </a:prstGeom>
          <a:solidFill>
            <a:srgbClr val="FFFFFF"/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schemeClr val="accent5">
                <a:lumMod val="75000"/>
                <a:alpha val="40000"/>
              </a:schemeClr>
            </a:outerShdw>
          </a:effectLst>
        </p:spPr>
        <p:txBody>
          <a:bodyPr wrap="square">
            <a:spAutoFit/>
          </a:bodyPr>
          <a:lstStyle/>
          <a:p>
            <a:r>
              <a:rPr lang="en-US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Ability </a:t>
            </a:r>
            <a:r>
              <a:rPr lang="en-US" altLang="ja-JP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Detect</a:t>
            </a:r>
          </a:p>
          <a:p>
            <a:r>
              <a:rPr lang="ja-JP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　　</a:t>
            </a:r>
            <a:r>
              <a:rPr lang="en-US" altLang="ja-JP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Protect</a:t>
            </a:r>
            <a:endParaRPr lang="en-US" altLang="ja-JP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5267044" y="3306350"/>
            <a:ext cx="2735044" cy="954107"/>
          </a:xfrm>
          <a:prstGeom prst="rect">
            <a:avLst/>
          </a:prstGeom>
          <a:solidFill>
            <a:srgbClr val="FFFFFF"/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schemeClr val="accent5">
                <a:lumMod val="75000"/>
                <a:alpha val="40000"/>
              </a:schemeClr>
            </a:outerShdw>
          </a:effectLst>
        </p:spPr>
        <p:txBody>
          <a:bodyPr wrap="none">
            <a:spAutoFit/>
          </a:bodyPr>
          <a:lstStyle/>
          <a:p>
            <a:r>
              <a:rPr lang="en-US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Safety Education </a:t>
            </a:r>
            <a:endParaRPr lang="en-US" altLang="ja-JP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ja-JP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ja-JP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en-US" altLang="ja-JP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</a:p>
        </p:txBody>
      </p:sp>
      <p:sp>
        <p:nvSpPr>
          <p:cNvPr id="16" name="正方形/長方形 15"/>
          <p:cNvSpPr/>
          <p:nvPr/>
        </p:nvSpPr>
        <p:spPr>
          <a:xfrm>
            <a:off x="5267044" y="4469270"/>
            <a:ext cx="3130985" cy="954107"/>
          </a:xfrm>
          <a:prstGeom prst="rect">
            <a:avLst/>
          </a:prstGeom>
          <a:solidFill>
            <a:srgbClr val="FFFFFF"/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schemeClr val="accent5">
                <a:lumMod val="75000"/>
                <a:alpha val="40000"/>
              </a:schemeClr>
            </a:outerShdw>
          </a:effectLst>
        </p:spPr>
        <p:txBody>
          <a:bodyPr wrap="none">
            <a:spAutoFit/>
          </a:bodyPr>
          <a:lstStyle/>
          <a:p>
            <a:r>
              <a:rPr lang="en-US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Equipment for </a:t>
            </a:r>
            <a:endParaRPr lang="en-US" altLang="ja-JP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ja-JP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ja-JP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en-US" altLang="ja-JP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Decontamination</a:t>
            </a:r>
            <a:endParaRPr lang="en-US" altLang="ja-JP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5267044" y="5694353"/>
            <a:ext cx="3648178" cy="954107"/>
          </a:xfrm>
          <a:prstGeom prst="rect">
            <a:avLst/>
          </a:prstGeom>
          <a:solidFill>
            <a:srgbClr val="FFFFFF"/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schemeClr val="accent5">
                <a:lumMod val="75000"/>
                <a:alpha val="40000"/>
              </a:schemeClr>
            </a:outerShdw>
          </a:effectLst>
        </p:spPr>
        <p:txBody>
          <a:bodyPr wrap="none">
            <a:spAutoFit/>
          </a:bodyPr>
          <a:lstStyle/>
          <a:p>
            <a:r>
              <a:rPr lang="en-US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Coordination </a:t>
            </a:r>
            <a:endParaRPr lang="en-US" altLang="ja-JP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ja-JP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en-US" altLang="ja-JP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US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Related Agencies</a:t>
            </a:r>
          </a:p>
        </p:txBody>
      </p:sp>
      <p:sp>
        <p:nvSpPr>
          <p:cNvPr id="18" name="正方形/長方形 17"/>
          <p:cNvSpPr/>
          <p:nvPr/>
        </p:nvSpPr>
        <p:spPr>
          <a:xfrm>
            <a:off x="5274069" y="2437838"/>
            <a:ext cx="3371436" cy="523220"/>
          </a:xfrm>
          <a:prstGeom prst="rect">
            <a:avLst/>
          </a:prstGeom>
          <a:solidFill>
            <a:srgbClr val="FFFFFF"/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schemeClr val="accent5">
                <a:lumMod val="75000"/>
                <a:alpha val="40000"/>
              </a:schemeClr>
            </a:outerShdw>
          </a:effectLst>
        </p:spPr>
        <p:txBody>
          <a:bodyPr wrap="none">
            <a:spAutoFit/>
          </a:bodyPr>
          <a:lstStyle/>
          <a:p>
            <a:r>
              <a:rPr lang="en-US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CBRN </a:t>
            </a:r>
            <a:r>
              <a:rPr lang="en-US" altLang="ja-JP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Specialist Unit</a:t>
            </a:r>
            <a:endParaRPr lang="en-US" altLang="ja-JP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右矢印 18"/>
          <p:cNvSpPr/>
          <p:nvPr/>
        </p:nvSpPr>
        <p:spPr>
          <a:xfrm>
            <a:off x="4350457" y="1610436"/>
            <a:ext cx="822045" cy="292252"/>
          </a:xfrm>
          <a:prstGeom prst="rightArrow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5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右矢印 19"/>
          <p:cNvSpPr/>
          <p:nvPr/>
        </p:nvSpPr>
        <p:spPr>
          <a:xfrm>
            <a:off x="4350457" y="6021126"/>
            <a:ext cx="822045" cy="292252"/>
          </a:xfrm>
          <a:prstGeom prst="rightArrow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5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右矢印 20"/>
          <p:cNvSpPr/>
          <p:nvPr/>
        </p:nvSpPr>
        <p:spPr>
          <a:xfrm>
            <a:off x="4350457" y="4831992"/>
            <a:ext cx="822045" cy="292252"/>
          </a:xfrm>
          <a:prstGeom prst="rightArrow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5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右矢印 21"/>
          <p:cNvSpPr/>
          <p:nvPr/>
        </p:nvSpPr>
        <p:spPr>
          <a:xfrm>
            <a:off x="4350457" y="3650765"/>
            <a:ext cx="822045" cy="292252"/>
          </a:xfrm>
          <a:prstGeom prst="rightArrow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5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右矢印 22"/>
          <p:cNvSpPr/>
          <p:nvPr/>
        </p:nvSpPr>
        <p:spPr>
          <a:xfrm rot="2348469">
            <a:off x="4323161" y="4154086"/>
            <a:ext cx="822045" cy="292252"/>
          </a:xfrm>
          <a:prstGeom prst="rightArrow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5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右矢印 23"/>
          <p:cNvSpPr/>
          <p:nvPr/>
        </p:nvSpPr>
        <p:spPr>
          <a:xfrm>
            <a:off x="4350457" y="2615664"/>
            <a:ext cx="822045" cy="292252"/>
          </a:xfrm>
          <a:prstGeom prst="rightArrow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5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右矢印 24"/>
          <p:cNvSpPr/>
          <p:nvPr/>
        </p:nvSpPr>
        <p:spPr>
          <a:xfrm rot="2348469">
            <a:off x="4323161" y="3118985"/>
            <a:ext cx="822045" cy="292252"/>
          </a:xfrm>
          <a:prstGeom prst="rightArrow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5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右矢印 25"/>
          <p:cNvSpPr/>
          <p:nvPr/>
        </p:nvSpPr>
        <p:spPr>
          <a:xfrm rot="2348469">
            <a:off x="4323161" y="2074941"/>
            <a:ext cx="822045" cy="292252"/>
          </a:xfrm>
          <a:prstGeom prst="rightArrow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5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241" y="102240"/>
            <a:ext cx="1086461" cy="1456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030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図 20"/>
          <p:cNvPicPr>
            <a:picLocks noChangeAspect="1"/>
          </p:cNvPicPr>
          <p:nvPr/>
        </p:nvPicPr>
        <p:blipFill rotWithShape="1">
          <a:blip r:embed="rId3"/>
          <a:srcRect t="12008" b="7700"/>
          <a:stretch/>
        </p:blipFill>
        <p:spPr>
          <a:xfrm>
            <a:off x="5090291" y="4926842"/>
            <a:ext cx="3074351" cy="1854039"/>
          </a:xfrm>
          <a:prstGeom prst="rect">
            <a:avLst/>
          </a:prstGeom>
        </p:spPr>
      </p:pic>
      <p:pic>
        <p:nvPicPr>
          <p:cNvPr id="20" name="図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832" y="4819650"/>
            <a:ext cx="3057525" cy="2038350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256" y="1946584"/>
            <a:ext cx="2514182" cy="1917399"/>
          </a:xfrm>
          <a:prstGeom prst="rect">
            <a:avLst/>
          </a:prstGeom>
        </p:spPr>
      </p:pic>
      <p:sp>
        <p:nvSpPr>
          <p:cNvPr id="2" name="テキスト ボックス 1"/>
          <p:cNvSpPr txBox="1"/>
          <p:nvPr/>
        </p:nvSpPr>
        <p:spPr>
          <a:xfrm>
            <a:off x="371695" y="4076813"/>
            <a:ext cx="3504269" cy="76944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0"/>
                  <a:shade val="30000"/>
                  <a:satMod val="115000"/>
                </a:schemeClr>
              </a:gs>
              <a:gs pos="50000">
                <a:schemeClr val="accent1">
                  <a:lumMod val="50000"/>
                  <a:shade val="67500"/>
                  <a:satMod val="115000"/>
                </a:schemeClr>
              </a:gs>
              <a:gs pos="100000">
                <a:schemeClr val="accent1">
                  <a:lumMod val="5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63500" dist="63500" dir="18900000" algn="b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Higher-level CBRN disaster</a:t>
            </a:r>
          </a:p>
          <a:p>
            <a:pPr>
              <a:defRPr/>
            </a:pPr>
            <a:r>
              <a:rPr lang="ja-JP" altLang="en-US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en-US" altLang="ja-JP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training/education                               </a:t>
            </a:r>
            <a:endParaRPr lang="en-US" altLang="ja-JP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374090" y="1129352"/>
            <a:ext cx="3365402" cy="769441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63500" dist="635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CBRN specialist unit</a:t>
            </a:r>
            <a:r>
              <a:rPr lang="en-US" altLang="ja-JP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Improved CBRN equipment</a:t>
            </a:r>
            <a:endParaRPr lang="ja-JP" altLang="en-US" sz="2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4404673" y="1129352"/>
            <a:ext cx="4493668" cy="769441"/>
          </a:xfrm>
          <a:prstGeom prst="rect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lin ang="8100000" scaled="1"/>
            <a:tileRect/>
          </a:gradFill>
          <a:ln>
            <a:noFill/>
          </a:ln>
          <a:effectLst>
            <a:outerShdw blurRad="63500" dist="63500" dir="8100000" algn="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altLang="ja-JP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New decontamination system/policy</a:t>
            </a:r>
          </a:p>
          <a:p>
            <a:r>
              <a:rPr lang="en-US" altLang="ja-JP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Deployed decontamination equipment</a:t>
            </a:r>
            <a:endParaRPr lang="en-US" altLang="ja-JP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4411829" y="4076813"/>
            <a:ext cx="4336385" cy="769441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  <a:effectLst>
            <a:outerShdw blurRad="63500" dist="63500" dir="13500000" algn="b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Closer cooperation with other bodies</a:t>
            </a:r>
          </a:p>
          <a:p>
            <a:pPr>
              <a:defRPr/>
            </a:pPr>
            <a:r>
              <a:rPr lang="en-US" altLang="ja-JP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Special Incident Advisory System</a:t>
            </a:r>
            <a:endParaRPr lang="ja-JP" altLang="en-US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118813" y="29856"/>
            <a:ext cx="8808619" cy="1077218"/>
          </a:xfrm>
          <a:prstGeom prst="rect">
            <a:avLst/>
          </a:prstGeom>
          <a:noFill/>
          <a:effectLst>
            <a:outerShdw blurRad="50800" dist="38100" dir="5400000" algn="t" rotWithShape="0">
              <a:schemeClr val="accent1">
                <a:alpha val="40000"/>
              </a:scheme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3200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Major Measures against CBRN Disasters </a:t>
            </a:r>
          </a:p>
          <a:p>
            <a:pPr>
              <a:defRPr/>
            </a:pPr>
            <a:r>
              <a:rPr lang="en-US" altLang="ja-JP" sz="3200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en-US" altLang="ja-JP" sz="3200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         since Subway </a:t>
            </a:r>
            <a:r>
              <a:rPr lang="en-US" altLang="ja-JP" sz="3200" b="1" i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Sarin</a:t>
            </a:r>
            <a:r>
              <a:rPr lang="en-US" altLang="ja-JP" sz="3200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en-US" altLang="ja-JP" sz="3200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Incident</a:t>
            </a:r>
            <a:endParaRPr lang="en-US" altLang="ja-JP" sz="3200" b="1" i="1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61907" y="2496955"/>
            <a:ext cx="1494424" cy="1246685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58267" y="2010090"/>
            <a:ext cx="524276" cy="506198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66421" y="1971990"/>
            <a:ext cx="2076450" cy="1809750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52961" y="2010090"/>
            <a:ext cx="2457450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51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26"/>
          <p:cNvSpPr txBox="1">
            <a:spLocks noChangeArrowheads="1"/>
          </p:cNvSpPr>
          <p:nvPr/>
        </p:nvSpPr>
        <p:spPr bwMode="auto">
          <a:xfrm>
            <a:off x="400962" y="174489"/>
            <a:ext cx="7427585" cy="584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>
            <a:outerShdw blurRad="50800" dist="38100" dir="5400000" algn="t" rotWithShape="0">
              <a:schemeClr val="accent1">
                <a:alpha val="40000"/>
              </a:scheme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3200" b="1" i="1" dirty="0" smtClean="0">
                <a:solidFill>
                  <a:srgbClr val="0000CC"/>
                </a:solidFill>
                <a:latin typeface="Arial" charset="0"/>
              </a:rPr>
              <a:t>Improved CBRN Equipment</a:t>
            </a:r>
            <a:endParaRPr lang="en-US" altLang="ja-JP" sz="3200" b="1" i="1" dirty="0">
              <a:solidFill>
                <a:srgbClr val="0000CC"/>
              </a:solidFill>
              <a:latin typeface="Arial" charset="0"/>
            </a:endParaRPr>
          </a:p>
        </p:txBody>
      </p:sp>
      <p:sp>
        <p:nvSpPr>
          <p:cNvPr id="5" name="テキスト ボックス 7"/>
          <p:cNvSpPr txBox="1">
            <a:spLocks noChangeArrowheads="1"/>
          </p:cNvSpPr>
          <p:nvPr/>
        </p:nvSpPr>
        <p:spPr bwMode="auto">
          <a:xfrm>
            <a:off x="1005790" y="3733770"/>
            <a:ext cx="11375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2000" dirty="0" smtClean="0">
                <a:latin typeface="Century" panose="02040604050505020304" pitchFamily="18" charset="0"/>
                <a:ea typeface="+mj-ea"/>
              </a:rPr>
              <a:t>GC-MS</a:t>
            </a:r>
            <a:endParaRPr lang="ja-JP" altLang="en-US" sz="2000" dirty="0">
              <a:latin typeface="Century" panose="02040604050505020304" pitchFamily="18" charset="0"/>
              <a:ea typeface="+mj-ea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3369440" y="3769028"/>
            <a:ext cx="8840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2000" dirty="0" smtClean="0">
                <a:latin typeface="Century" panose="02040604050505020304" pitchFamily="18" charset="0"/>
                <a:ea typeface="+mj-ea"/>
              </a:rPr>
              <a:t>FT-IR</a:t>
            </a:r>
            <a:endParaRPr lang="ja-JP" altLang="en-US" sz="2000" dirty="0">
              <a:latin typeface="Century" panose="02040604050505020304" pitchFamily="18" charset="0"/>
              <a:ea typeface="+mj-ea"/>
            </a:endParaRPr>
          </a:p>
        </p:txBody>
      </p:sp>
      <p:sp>
        <p:nvSpPr>
          <p:cNvPr id="10" name="テキスト ボックス 16"/>
          <p:cNvSpPr txBox="1">
            <a:spLocks noChangeArrowheads="1"/>
          </p:cNvSpPr>
          <p:nvPr/>
        </p:nvSpPr>
        <p:spPr bwMode="auto">
          <a:xfrm>
            <a:off x="1300957" y="5733230"/>
            <a:ext cx="305645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2000" dirty="0" smtClean="0">
                <a:latin typeface="Century" panose="02040604050505020304" pitchFamily="18" charset="0"/>
                <a:ea typeface="+mj-ea"/>
              </a:rPr>
              <a:t>Chemical agent detector</a:t>
            </a:r>
            <a:endParaRPr lang="ja-JP" altLang="en-US" sz="2000" dirty="0">
              <a:latin typeface="Century" panose="02040604050505020304" pitchFamily="18" charset="0"/>
              <a:ea typeface="+mj-ea"/>
            </a:endParaRPr>
          </a:p>
        </p:txBody>
      </p:sp>
      <p:sp>
        <p:nvSpPr>
          <p:cNvPr id="20" name="テキスト ボックス 7"/>
          <p:cNvSpPr txBox="1">
            <a:spLocks noChangeArrowheads="1"/>
          </p:cNvSpPr>
          <p:nvPr/>
        </p:nvSpPr>
        <p:spPr bwMode="auto">
          <a:xfrm>
            <a:off x="5791408" y="5889063"/>
            <a:ext cx="32981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2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Protective Clothing</a:t>
            </a:r>
            <a:endParaRPr lang="ja-JP" altLang="en-US" sz="24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1" name="テキスト ボックス 7"/>
          <p:cNvSpPr txBox="1">
            <a:spLocks noChangeArrowheads="1"/>
          </p:cNvSpPr>
          <p:nvPr/>
        </p:nvSpPr>
        <p:spPr bwMode="auto">
          <a:xfrm>
            <a:off x="2016791" y="6323921"/>
            <a:ext cx="31266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2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Measurers</a:t>
            </a:r>
            <a:endParaRPr lang="ja-JP" altLang="en-US" sz="24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710" y="1976910"/>
            <a:ext cx="2133600" cy="1781175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8216" y="1976910"/>
            <a:ext cx="1514475" cy="1733550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8116" y="4364728"/>
            <a:ext cx="800100" cy="1352550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9941" y="1703159"/>
            <a:ext cx="2152650" cy="3867150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62800" y="1703159"/>
            <a:ext cx="1981200" cy="386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20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/>
        </p:nvSpPr>
        <p:spPr>
          <a:xfrm>
            <a:off x="253581" y="130613"/>
            <a:ext cx="7471917" cy="584775"/>
          </a:xfrm>
          <a:prstGeom prst="rect">
            <a:avLst/>
          </a:prstGeom>
          <a:effectLst>
            <a:outerShdw blurRad="50800" dist="38100" dir="5400000" algn="t" rotWithShape="0">
              <a:schemeClr val="accent1">
                <a:alpha val="40000"/>
              </a:schemeClr>
            </a:outerShdw>
          </a:effectLst>
        </p:spPr>
        <p:txBody>
          <a:bodyPr wrap="none">
            <a:spAutoFit/>
          </a:bodyPr>
          <a:lstStyle/>
          <a:p>
            <a:r>
              <a:rPr lang="en-US" altLang="ja-JP" sz="3200" b="1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Decontamination System/Policy </a:t>
            </a:r>
            <a:endParaRPr lang="en-US" altLang="ja-JP" sz="3200" b="1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テキスト ボックス 4"/>
          <p:cNvSpPr txBox="1">
            <a:spLocks noChangeArrowheads="1"/>
          </p:cNvSpPr>
          <p:nvPr/>
        </p:nvSpPr>
        <p:spPr bwMode="auto">
          <a:xfrm>
            <a:off x="695900" y="940840"/>
            <a:ext cx="6200736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ja-JP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・　</a:t>
            </a:r>
            <a:r>
              <a:rPr lang="en-US" altLang="ja-JP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Decontamination tent system</a:t>
            </a:r>
            <a:endParaRPr lang="en-US" altLang="ja-JP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ja-JP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・</a:t>
            </a:r>
            <a:r>
              <a:rPr lang="ja-JP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en-US" altLang="ja-JP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Special hazmat truck (for </a:t>
            </a:r>
            <a:r>
              <a:rPr lang="en-US" altLang="ja-JP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decon</a:t>
            </a:r>
            <a:r>
              <a:rPr lang="en-US" altLang="ja-JP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ja-JP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ja-JP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・</a:t>
            </a:r>
            <a:r>
              <a:rPr lang="ja-JP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en-US" altLang="ja-JP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Decontamination manual</a:t>
            </a:r>
            <a:endParaRPr lang="en-US" altLang="ja-JP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ja-JP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・</a:t>
            </a:r>
            <a:r>
              <a:rPr lang="ja-JP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en-US" altLang="ja-JP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Equipment for the injured </a:t>
            </a:r>
            <a:endParaRPr lang="ja-JP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50" y="3551238"/>
            <a:ext cx="4076700" cy="3009900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3375" y="3551238"/>
            <a:ext cx="5000625" cy="300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52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5425" y="706067"/>
            <a:ext cx="3838575" cy="2876550"/>
          </a:xfrm>
          <a:prstGeom prst="rect">
            <a:avLst/>
          </a:prstGeom>
        </p:spPr>
      </p:pic>
      <p:sp>
        <p:nvSpPr>
          <p:cNvPr id="2" name="正方形/長方形 1"/>
          <p:cNvSpPr/>
          <p:nvPr/>
        </p:nvSpPr>
        <p:spPr>
          <a:xfrm>
            <a:off x="-64437" y="100243"/>
            <a:ext cx="9373537" cy="584775"/>
          </a:xfrm>
          <a:prstGeom prst="rect">
            <a:avLst/>
          </a:prstGeom>
          <a:effectLst>
            <a:outerShdw blurRad="50800" dist="38100" dir="2700000" algn="tl" rotWithShape="0">
              <a:schemeClr val="accent1">
                <a:alpha val="40000"/>
              </a:scheme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3200" b="1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Higher-level CBRN Disaster Training/Education</a:t>
            </a:r>
            <a:endParaRPr lang="ja-JP" altLang="en-US" sz="3200" b="1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正方形/長方形 5"/>
          <p:cNvSpPr>
            <a:spLocks noChangeArrowheads="1"/>
          </p:cNvSpPr>
          <p:nvPr/>
        </p:nvSpPr>
        <p:spPr bwMode="auto">
          <a:xfrm>
            <a:off x="489763" y="1777783"/>
            <a:ext cx="6905296" cy="289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ja-JP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・ </a:t>
            </a:r>
            <a:r>
              <a:rPr lang="en-US" altLang="ja-JP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Recruit Education/Training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ja-JP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・ </a:t>
            </a:r>
            <a:r>
              <a:rPr lang="en-US" altLang="ja-JP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Officers</a:t>
            </a:r>
            <a:r>
              <a:rPr lang="en-US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Training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ja-JP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・ </a:t>
            </a:r>
            <a:r>
              <a:rPr lang="en-US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Specialized Training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ja-JP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Chemical disaster training</a:t>
            </a:r>
            <a:endParaRPr lang="en-US" altLang="ja-JP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ja-JP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CBRN incident basic training</a:t>
            </a:r>
            <a:endParaRPr lang="en-US" altLang="ja-JP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303260" y="1281584"/>
            <a:ext cx="28037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Fire Academy </a:t>
            </a:r>
            <a:endParaRPr lang="en-US" altLang="ja-JP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303260" y="4921994"/>
            <a:ext cx="27799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Headquarters </a:t>
            </a:r>
          </a:p>
        </p:txBody>
      </p:sp>
      <p:sp>
        <p:nvSpPr>
          <p:cNvPr id="7" name="正方形/長方形 5"/>
          <p:cNvSpPr>
            <a:spLocks noChangeArrowheads="1"/>
          </p:cNvSpPr>
          <p:nvPr/>
        </p:nvSpPr>
        <p:spPr bwMode="auto">
          <a:xfrm>
            <a:off x="489764" y="5370900"/>
            <a:ext cx="6320932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ja-JP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・ </a:t>
            </a:r>
            <a:r>
              <a:rPr lang="en-US" altLang="ja-JP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Conductor HQ Education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ja-JP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・ </a:t>
            </a:r>
            <a:r>
              <a:rPr lang="en-US" altLang="ja-JP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Special </a:t>
            </a:r>
            <a:r>
              <a:rPr lang="en-US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Incident </a:t>
            </a:r>
            <a:r>
              <a:rPr lang="en-US" altLang="ja-JP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HQ </a:t>
            </a:r>
            <a:r>
              <a:rPr lang="en-US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ja-JP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endParaRPr lang="en-US" altLang="ja-JP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489" y="4060346"/>
            <a:ext cx="912080" cy="2500792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2328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250825" y="215491"/>
            <a:ext cx="6803118" cy="584775"/>
          </a:xfrm>
          <a:prstGeom prst="rect">
            <a:avLst/>
          </a:prstGeom>
          <a:effectLst>
            <a:outerShdw blurRad="50800" dist="38100" dir="5400000" algn="t" rotWithShape="0">
              <a:schemeClr val="accent1">
                <a:alpha val="40000"/>
              </a:scheme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3200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Higher-level </a:t>
            </a:r>
            <a:r>
              <a:rPr lang="en-US" altLang="ja-JP" sz="3200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CBRN Disaster Drills </a:t>
            </a:r>
            <a:r>
              <a:rPr lang="ja-JP" altLang="en-US" sz="3200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　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519004" y="1065113"/>
            <a:ext cx="7547310" cy="10310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1950" indent="-361950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en-US" altLang="ja-JP" sz="3200" dirty="0" smtClean="0">
                <a:solidFill>
                  <a:srgbClr val="008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CBRN Expert Unit</a:t>
            </a:r>
            <a:r>
              <a:rPr lang="en-US" altLang="ja-JP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Drill</a:t>
            </a:r>
            <a:r>
              <a:rPr lang="en-US" altLang="ja-JP" sz="3200" dirty="0" smtClean="0">
                <a:solidFill>
                  <a:srgbClr val="008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ja-JP" altLang="en-US" sz="2800" dirty="0">
                <a:latin typeface="+mj-ea"/>
                <a:ea typeface="+mj-ea"/>
              </a:rPr>
              <a:t>　</a:t>
            </a:r>
            <a:endParaRPr lang="en-US" altLang="ja-JP" sz="2800" dirty="0" smtClean="0">
              <a:latin typeface="+mj-ea"/>
              <a:ea typeface="+mj-ea"/>
            </a:endParaRPr>
          </a:p>
          <a:p>
            <a:pPr marL="361950" indent="-361950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en-US" altLang="ja-JP" sz="24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By Hazmat Unit and  Fire Rescue Task Forces</a:t>
            </a:r>
            <a:endParaRPr lang="en-US" altLang="ja-JP" sz="24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519004" y="2237302"/>
            <a:ext cx="846236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indent="-361950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en-US" altLang="ja-JP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 Drill</a:t>
            </a:r>
            <a:endParaRPr lang="en-US" altLang="ja-JP" sz="32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ja-JP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For Command Unit, Engine Unit, Rescue Unit, and EMS Unit</a:t>
            </a:r>
            <a:endParaRPr lang="ja-JP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503240" y="3548965"/>
            <a:ext cx="84623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indent="-361950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en-US" altLang="ja-JP" sz="320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Related Drills  </a:t>
            </a:r>
            <a:r>
              <a:rPr lang="en-US" altLang="ja-JP" sz="3200" i="1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(ex</a:t>
            </a:r>
            <a:r>
              <a:rPr lang="en-US" altLang="ja-JP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Civil Protection </a:t>
            </a:r>
            <a:r>
              <a:rPr lang="en-US" altLang="ja-JP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Drill)</a:t>
            </a:r>
            <a:endParaRPr lang="en-US" altLang="ja-JP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635" y="4688352"/>
            <a:ext cx="3181350" cy="2124075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9424" y="4095750"/>
            <a:ext cx="3686175" cy="2762250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746399" y="215491"/>
            <a:ext cx="1219200" cy="2333625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02749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 txBox="1">
            <a:spLocks/>
          </p:cNvSpPr>
          <p:nvPr/>
        </p:nvSpPr>
        <p:spPr>
          <a:xfrm>
            <a:off x="47299" y="152610"/>
            <a:ext cx="8308428" cy="478011"/>
          </a:xfrm>
          <a:prstGeom prst="rect">
            <a:avLst/>
          </a:prstGeom>
          <a:effectLst>
            <a:outerShdw blurRad="50800" dist="38100" dir="5400000" algn="t" rotWithShape="0">
              <a:schemeClr val="accent1">
                <a:alpha val="40000"/>
              </a:schemeClr>
            </a:outerShdw>
          </a:effec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ja-JP" sz="2800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Differences between Drills and Actual Disasters </a:t>
            </a:r>
            <a:endParaRPr lang="ja-JP" altLang="en-US" sz="2800" b="1" i="1" dirty="0" smtClean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コンテンツ プレースホルダー 2"/>
          <p:cNvSpPr txBox="1">
            <a:spLocks/>
          </p:cNvSpPr>
          <p:nvPr/>
        </p:nvSpPr>
        <p:spPr>
          <a:xfrm>
            <a:off x="700088" y="669779"/>
            <a:ext cx="8313283" cy="34169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  <a:defRPr/>
            </a:pPr>
            <a:r>
              <a:rPr lang="ja-JP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・ </a:t>
            </a:r>
            <a:r>
              <a:rPr lang="en-US" altLang="ja-JP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disasters are the same as drill scenarios.</a:t>
            </a:r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en-US" altLang="ja-JP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ja-JP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⇒</a:t>
            </a:r>
            <a:r>
              <a:rPr lang="en-US" altLang="ja-JP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Manuals sometimes do NOT work.</a:t>
            </a:r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ja-JP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・ </a:t>
            </a:r>
            <a:r>
              <a:rPr lang="en-US" altLang="ja-JP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Disasters happen their own way. </a:t>
            </a:r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ja-JP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⇒ </a:t>
            </a:r>
            <a:r>
              <a:rPr lang="en-US" altLang="ja-JP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cannot tell when and where disasters might occur.</a:t>
            </a:r>
            <a:r>
              <a:rPr lang="ja-JP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endParaRPr lang="en-US" altLang="ja-JP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ja-JP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・ </a:t>
            </a:r>
            <a:r>
              <a:rPr lang="en-US" altLang="ja-JP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 need flexibility, imagination, decision maker             </a:t>
            </a:r>
            <a:r>
              <a:rPr lang="ja-JP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　　</a:t>
            </a:r>
            <a:endParaRPr lang="en-US" altLang="ja-JP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ja-JP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ja-JP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judgment, and boldness.</a:t>
            </a:r>
            <a:endParaRPr lang="ja-JP" alt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100" y="4028096"/>
            <a:ext cx="3648075" cy="2686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180" y="4009046"/>
            <a:ext cx="4267200" cy="2705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2802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コンテンツ プレースホルダ 2"/>
          <p:cNvSpPr txBox="1">
            <a:spLocks/>
          </p:cNvSpPr>
          <p:nvPr/>
        </p:nvSpPr>
        <p:spPr>
          <a:xfrm>
            <a:off x="366713" y="238511"/>
            <a:ext cx="6677806" cy="648902"/>
          </a:xfrm>
          <a:prstGeom prst="rect">
            <a:avLst/>
          </a:prstGeom>
          <a:effectLst>
            <a:outerShdw blurRad="50800" dist="38100" dir="5400000" algn="t" rotWithShape="0">
              <a:schemeClr val="accent1">
                <a:alpha val="40000"/>
              </a:schemeClr>
            </a:outerShdw>
          </a:effectLst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  <a:defRPr/>
            </a:pPr>
            <a:r>
              <a:rPr lang="en-US" altLang="ja-JP" sz="3600" b="1" i="1" dirty="0" smtClean="0">
                <a:solidFill>
                  <a:srgbClr val="0000CC"/>
                </a:solidFill>
                <a:latin typeface="Arial" panose="020B0604020202020204" pitchFamily="34" charset="0"/>
                <a:ea typeface="HG丸ｺﾞｼｯｸM-PRO" panose="020F0600000000000000" pitchFamily="50" charset="-128"/>
                <a:cs typeface="Arial" panose="020B0604020202020204" pitchFamily="34" charset="0"/>
              </a:rPr>
              <a:t>Tokyo Subway </a:t>
            </a:r>
            <a:r>
              <a:rPr lang="en-US" altLang="ja-JP" sz="3600" b="1" i="1" dirty="0" err="1" smtClean="0">
                <a:solidFill>
                  <a:srgbClr val="0000CC"/>
                </a:solidFill>
                <a:latin typeface="Arial" panose="020B0604020202020204" pitchFamily="34" charset="0"/>
                <a:ea typeface="HG丸ｺﾞｼｯｸM-PRO" panose="020F0600000000000000" pitchFamily="50" charset="-128"/>
                <a:cs typeface="Arial" panose="020B0604020202020204" pitchFamily="34" charset="0"/>
              </a:rPr>
              <a:t>Sarin</a:t>
            </a:r>
            <a:r>
              <a:rPr lang="en-US" altLang="ja-JP" sz="3600" b="1" i="1" dirty="0" smtClean="0">
                <a:solidFill>
                  <a:srgbClr val="0000CC"/>
                </a:solidFill>
                <a:latin typeface="Arial" panose="020B0604020202020204" pitchFamily="34" charset="0"/>
                <a:ea typeface="HG丸ｺﾞｼｯｸM-PRO" panose="020F0600000000000000" pitchFamily="50" charset="-128"/>
                <a:cs typeface="Arial" panose="020B0604020202020204" pitchFamily="34" charset="0"/>
              </a:rPr>
              <a:t> Incident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79413" y="849313"/>
            <a:ext cx="8434387" cy="5320464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chemeClr val="accent1"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75000"/>
              </a:lnSpc>
              <a:spcBef>
                <a:spcPts val="9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None/>
            </a:pPr>
            <a:r>
              <a:rPr lang="ja-JP" altLang="en-US" sz="32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・ </a:t>
            </a:r>
            <a:r>
              <a:rPr lang="en-US" altLang="ja-JP" sz="3200" i="1" dirty="0" smtClean="0">
                <a:solidFill>
                  <a:srgbClr val="FF0000"/>
                </a:solidFill>
                <a:cs typeface="Arial" panose="020B0604020202020204" pitchFamily="34" charset="0"/>
              </a:rPr>
              <a:t>Date</a:t>
            </a:r>
          </a:p>
          <a:p>
            <a:pPr eaLnBrk="1" hangingPunct="1">
              <a:lnSpc>
                <a:spcPct val="75000"/>
              </a:lnSpc>
              <a:spcBef>
                <a:spcPts val="9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None/>
            </a:pPr>
            <a:r>
              <a:rPr lang="ja-JP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　</a:t>
            </a:r>
            <a:r>
              <a:rPr lang="en-US" altLang="ja-JP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About 8 a.m. / March </a:t>
            </a:r>
            <a:r>
              <a:rPr lang="en-US" altLang="ja-JP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(</a:t>
            </a:r>
            <a:r>
              <a:rPr lang="en-US" altLang="ja-JP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Mon.) , </a:t>
            </a:r>
            <a:r>
              <a:rPr lang="en-US" altLang="ja-JP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1995</a:t>
            </a:r>
          </a:p>
          <a:p>
            <a:pPr eaLnBrk="1" hangingPunct="1">
              <a:lnSpc>
                <a:spcPct val="75000"/>
              </a:lnSpc>
              <a:spcBef>
                <a:spcPts val="9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None/>
            </a:pPr>
            <a:endParaRPr lang="en-US" altLang="ja-JP" sz="3200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75000"/>
              </a:lnSpc>
              <a:spcBef>
                <a:spcPts val="9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None/>
            </a:pPr>
            <a:r>
              <a:rPr lang="ja-JP" altLang="en-US" sz="32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・ </a:t>
            </a:r>
            <a:r>
              <a:rPr lang="en-US" altLang="ja-JP" sz="3200" i="1" dirty="0" smtClean="0">
                <a:solidFill>
                  <a:srgbClr val="FF0000"/>
                </a:solidFill>
                <a:cs typeface="Arial" panose="020B0604020202020204" pitchFamily="34" charset="0"/>
              </a:rPr>
              <a:t>Disaster</a:t>
            </a:r>
            <a:endParaRPr lang="en-US" altLang="ja-JP" sz="3200" i="1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eaLnBrk="1" hangingPunct="1">
              <a:lnSpc>
                <a:spcPct val="75000"/>
              </a:lnSpc>
              <a:spcBef>
                <a:spcPts val="9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None/>
            </a:pPr>
            <a:r>
              <a:rPr lang="ja-JP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　</a:t>
            </a:r>
            <a:r>
              <a:rPr lang="en-US" altLang="ja-JP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Five </a:t>
            </a:r>
            <a:r>
              <a:rPr lang="en-US" altLang="ja-JP" sz="3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Aum</a:t>
            </a:r>
            <a:r>
              <a:rPr lang="en-US" altLang="ja-JP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3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Shinrikyo</a:t>
            </a:r>
            <a:r>
              <a:rPr lang="en-US" altLang="ja-JP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followers sprayed the </a:t>
            </a:r>
          </a:p>
          <a:p>
            <a:pPr eaLnBrk="1" hangingPunct="1">
              <a:lnSpc>
                <a:spcPct val="75000"/>
              </a:lnSpc>
              <a:spcBef>
                <a:spcPts val="9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ja-JP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chemical agent </a:t>
            </a:r>
            <a:r>
              <a:rPr lang="en-US" altLang="ja-JP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Sarin</a:t>
            </a:r>
            <a:r>
              <a:rPr lang="en-US" altLang="ja-JP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eaLnBrk="1" hangingPunct="1">
              <a:lnSpc>
                <a:spcPct val="75000"/>
              </a:lnSpc>
              <a:spcBef>
                <a:spcPts val="9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None/>
            </a:pPr>
            <a:r>
              <a:rPr lang="ja-JP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ja-JP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en-US" altLang="ja-JP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the subway system.</a:t>
            </a:r>
            <a:endParaRPr lang="en-US" altLang="ja-JP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75000"/>
              </a:lnSpc>
              <a:spcBef>
                <a:spcPts val="9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None/>
            </a:pPr>
            <a:endParaRPr lang="en-US" altLang="ja-JP" sz="3200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75000"/>
              </a:lnSpc>
              <a:spcBef>
                <a:spcPts val="9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None/>
            </a:pPr>
            <a:r>
              <a:rPr lang="ja-JP" altLang="en-US" sz="32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・ </a:t>
            </a:r>
            <a:r>
              <a:rPr lang="en-US" altLang="ja-JP" sz="3200" i="1" dirty="0" smtClean="0">
                <a:solidFill>
                  <a:srgbClr val="FF0000"/>
                </a:solidFill>
                <a:cs typeface="Arial" panose="020B0604020202020204" pitchFamily="34" charset="0"/>
              </a:rPr>
              <a:t>Damage</a:t>
            </a:r>
            <a:endParaRPr lang="en-US" altLang="ja-JP" sz="3200" i="1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eaLnBrk="1" hangingPunct="1">
              <a:lnSpc>
                <a:spcPct val="75000"/>
              </a:lnSpc>
              <a:spcBef>
                <a:spcPts val="9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None/>
            </a:pPr>
            <a:r>
              <a:rPr lang="ja-JP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　</a:t>
            </a:r>
            <a:r>
              <a:rPr lang="en-US" altLang="ja-JP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 deaths</a:t>
            </a:r>
          </a:p>
          <a:p>
            <a:pPr eaLnBrk="1" hangingPunct="1">
              <a:lnSpc>
                <a:spcPct val="75000"/>
              </a:lnSpc>
              <a:spcBef>
                <a:spcPts val="9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None/>
            </a:pPr>
            <a:r>
              <a:rPr lang="ja-JP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ja-JP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About 5,800 injuries</a:t>
            </a:r>
            <a:endParaRPr lang="en-US" altLang="ja-JP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7406" y="3213100"/>
            <a:ext cx="4371975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484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273"/>
    </mc:Choice>
    <mc:Fallback xmlns="">
      <p:transition spd="slow" advTm="51273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598" y="325370"/>
            <a:ext cx="6548009" cy="6235768"/>
          </a:xfrm>
          <a:prstGeom prst="rect">
            <a:avLst/>
          </a:prstGeom>
        </p:spPr>
      </p:pic>
      <p:sp>
        <p:nvSpPr>
          <p:cNvPr id="4" name="テキスト ボックス 3"/>
          <p:cNvSpPr txBox="1"/>
          <p:nvPr/>
        </p:nvSpPr>
        <p:spPr>
          <a:xfrm>
            <a:off x="2508541" y="889000"/>
            <a:ext cx="4082759" cy="1160253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1268317"/>
              </a:avLst>
            </a:prstTxWarp>
            <a:spAutoFit/>
          </a:bodyPr>
          <a:lstStyle/>
          <a:p>
            <a:pPr algn="ctr"/>
            <a:r>
              <a:rPr kumimoji="1" lang="en-US" altLang="ja-JP" sz="28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 for your attention!</a:t>
            </a:r>
          </a:p>
        </p:txBody>
      </p:sp>
    </p:spTree>
    <p:extLst>
      <p:ext uri="{BB962C8B-B14F-4D97-AF65-F5344CB8AC3E}">
        <p14:creationId xmlns:p14="http://schemas.microsoft.com/office/powerpoint/2010/main" val="417747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27"/>
            <a:ext cx="9133420" cy="4830471"/>
          </a:xfrm>
          <a:prstGeom prst="rect">
            <a:avLst/>
          </a:prstGeom>
        </p:spPr>
      </p:pic>
      <p:sp>
        <p:nvSpPr>
          <p:cNvPr id="4" name="正方形/長方形 3"/>
          <p:cNvSpPr/>
          <p:nvPr/>
        </p:nvSpPr>
        <p:spPr>
          <a:xfrm>
            <a:off x="6086031" y="2030145"/>
            <a:ext cx="1890906" cy="1037908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7" name="テキスト ボックス 66"/>
          <p:cNvSpPr txBox="1"/>
          <p:nvPr/>
        </p:nvSpPr>
        <p:spPr>
          <a:xfrm>
            <a:off x="293939" y="4802029"/>
            <a:ext cx="8518359" cy="206723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altLang="ja-JP" sz="2400" dirty="0">
                <a:solidFill>
                  <a:srgbClr val="0000CC"/>
                </a:solidFill>
                <a:latin typeface="Arial Narrow" panose="020B0606020202030204" pitchFamily="34" charset="0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Tokyo Fire </a:t>
            </a:r>
            <a:r>
              <a:rPr lang="en-US" altLang="ja-JP" sz="2400" dirty="0" smtClean="0">
                <a:solidFill>
                  <a:srgbClr val="0000CC"/>
                </a:solidFill>
                <a:latin typeface="Arial Narrow" panose="020B0606020202030204" pitchFamily="34" charset="0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Department  Resources</a:t>
            </a:r>
            <a:r>
              <a:rPr lang="ja-JP" altLang="en-US" sz="2000" dirty="0" smtClean="0">
                <a:solidFill>
                  <a:srgbClr val="0000CC"/>
                </a:solidFill>
                <a:latin typeface="Arial Narrow" panose="020B0606020202030204" pitchFamily="34" charset="0"/>
                <a:ea typeface="HGPｺﾞｼｯｸE" panose="020B0900000000000000" pitchFamily="50" charset="-128"/>
                <a:cs typeface="Times New Roman" panose="02020603050405020304" pitchFamily="18" charset="0"/>
              </a:rPr>
              <a:t> </a:t>
            </a:r>
            <a:r>
              <a:rPr lang="ja-JP" altLang="en-US" sz="2000" dirty="0" smtClean="0">
                <a:solidFill>
                  <a:srgbClr val="0000CC"/>
                </a:solidFill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  </a:t>
            </a:r>
            <a:r>
              <a:rPr lang="en-US" altLang="ja-JP" sz="14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As </a:t>
            </a:r>
            <a:r>
              <a:rPr lang="en-US" altLang="ja-JP" sz="1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of April 1, 2016</a:t>
            </a:r>
            <a:endParaRPr lang="en-US" altLang="ja-JP" sz="1400" b="1" dirty="0" smtClean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>
              <a:lnSpc>
                <a:spcPts val="2200"/>
              </a:lnSpc>
            </a:pPr>
            <a:r>
              <a:rPr lang="ja-JP" altLang="en-US" sz="2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　・ </a:t>
            </a:r>
            <a:r>
              <a:rPr lang="en-US" altLang="ja-JP" sz="2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10 fire </a:t>
            </a:r>
            <a:r>
              <a:rPr lang="en-US" altLang="ja-JP" sz="2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district HQ, </a:t>
            </a:r>
            <a:endParaRPr lang="en-US" altLang="ja-JP" sz="2000" dirty="0" smtClean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>
              <a:lnSpc>
                <a:spcPts val="2200"/>
              </a:lnSpc>
            </a:pPr>
            <a:r>
              <a:rPr lang="ja-JP" altLang="en-US" sz="2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　</a:t>
            </a:r>
            <a:r>
              <a:rPr lang="ja-JP" altLang="en-US" sz="2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</a:t>
            </a:r>
            <a:r>
              <a:rPr lang="en-US" altLang="ja-JP" sz="2000" b="1" dirty="0" smtClean="0">
                <a:latin typeface="Times New Roman" panose="02020603050405020304" pitchFamily="18" charset="0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81 fire </a:t>
            </a:r>
            <a:r>
              <a:rPr lang="en-US" altLang="ja-JP" sz="2000" b="1" dirty="0">
                <a:latin typeface="Times New Roman" panose="02020603050405020304" pitchFamily="18" charset="0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stations</a:t>
            </a:r>
            <a:r>
              <a:rPr lang="en-US" altLang="ja-JP" sz="2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en-US" altLang="ja-JP" sz="2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3 </a:t>
            </a:r>
            <a:r>
              <a:rPr lang="en-US" altLang="ja-JP" sz="2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fire </a:t>
            </a:r>
            <a:r>
              <a:rPr lang="en-US" altLang="ja-JP" sz="2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station</a:t>
            </a:r>
            <a:r>
              <a:rPr lang="ja-JP" altLang="en-US" sz="2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ja-JP" sz="2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divisions</a:t>
            </a:r>
            <a:r>
              <a:rPr lang="en-US" altLang="ja-JP" sz="2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and </a:t>
            </a:r>
            <a:r>
              <a:rPr lang="en-US" altLang="ja-JP" sz="2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208 </a:t>
            </a:r>
            <a:r>
              <a:rPr lang="en-US" altLang="ja-JP" sz="2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fire station branches</a:t>
            </a:r>
          </a:p>
          <a:p>
            <a:pPr>
              <a:lnSpc>
                <a:spcPts val="2200"/>
              </a:lnSpc>
            </a:pPr>
            <a:r>
              <a:rPr lang="ja-JP" altLang="en-US" sz="2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　・ </a:t>
            </a:r>
            <a:r>
              <a:rPr lang="en-US" altLang="ja-JP" sz="2000" b="1" dirty="0" smtClean="0">
                <a:latin typeface="Times New Roman" panose="02020603050405020304" pitchFamily="18" charset="0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18,362</a:t>
            </a:r>
            <a:r>
              <a:rPr lang="ja-JP" altLang="en-US" sz="2000" b="1" dirty="0" smtClean="0">
                <a:latin typeface="Times New Roman" panose="02020603050405020304" pitchFamily="18" charset="0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 </a:t>
            </a:r>
            <a:r>
              <a:rPr lang="en-US" altLang="ja-JP" sz="2000" b="1" dirty="0" smtClean="0">
                <a:latin typeface="Times New Roman" panose="02020603050405020304" pitchFamily="18" charset="0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Personnel</a:t>
            </a:r>
            <a:r>
              <a:rPr lang="ja-JP" altLang="en-US" sz="2000" b="1" dirty="0" smtClean="0">
                <a:latin typeface="Times New Roman" panose="02020603050405020304" pitchFamily="18" charset="0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 </a:t>
            </a:r>
            <a:endParaRPr lang="en-US" altLang="ja-JP" sz="2000" b="1" dirty="0" smtClean="0">
              <a:latin typeface="Times New Roman" panose="02020603050405020304" pitchFamily="18" charset="0"/>
              <a:ea typeface="HGP創英角ｺﾞｼｯｸUB" panose="020B0900000000000000" pitchFamily="50" charset="-128"/>
              <a:cs typeface="Times New Roman" panose="02020603050405020304" pitchFamily="18" charset="0"/>
            </a:endParaRPr>
          </a:p>
          <a:p>
            <a:pPr>
              <a:lnSpc>
                <a:spcPts val="2200"/>
              </a:lnSpc>
            </a:pPr>
            <a:r>
              <a:rPr lang="ja-JP" altLang="en-US" sz="2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　・ </a:t>
            </a:r>
            <a:r>
              <a:rPr lang="en-US" altLang="ja-JP" sz="2000" b="1" dirty="0" smtClean="0">
                <a:latin typeface="Times New Roman" panose="02020603050405020304" pitchFamily="18" charset="0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1,962</a:t>
            </a:r>
            <a:r>
              <a:rPr lang="ja-JP" altLang="en-US" sz="2000" b="1" dirty="0" smtClean="0">
                <a:latin typeface="Times New Roman" panose="02020603050405020304" pitchFamily="18" charset="0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 </a:t>
            </a:r>
            <a:r>
              <a:rPr lang="en-US" altLang="ja-JP" sz="2000" b="1" dirty="0" smtClean="0">
                <a:latin typeface="Times New Roman" panose="02020603050405020304" pitchFamily="18" charset="0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pieces of</a:t>
            </a:r>
            <a:r>
              <a:rPr lang="ja-JP" altLang="en-US" sz="2000" b="1" dirty="0" smtClean="0">
                <a:latin typeface="Times New Roman" panose="02020603050405020304" pitchFamily="18" charset="0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 </a:t>
            </a:r>
            <a:r>
              <a:rPr lang="en-US" altLang="ja-JP" sz="2000" b="1" dirty="0" smtClean="0">
                <a:latin typeface="Times New Roman" panose="02020603050405020304" pitchFamily="18" charset="0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fire apparatus</a:t>
            </a:r>
          </a:p>
          <a:p>
            <a:pPr>
              <a:lnSpc>
                <a:spcPts val="2200"/>
              </a:lnSpc>
            </a:pPr>
            <a:r>
              <a:rPr lang="ja-JP" altLang="en-US" sz="2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ja-JP" altLang="en-US" sz="2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　　　</a:t>
            </a:r>
            <a:r>
              <a:rPr lang="en-US" altLang="ja-JP" sz="2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such </a:t>
            </a:r>
            <a:r>
              <a:rPr lang="en-US" altLang="ja-JP" sz="2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as pumpers, foam trucks, aerial ladders, rescue trucks, </a:t>
            </a:r>
            <a:r>
              <a:rPr lang="en-US" altLang="ja-JP" sz="2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ambulances</a:t>
            </a:r>
            <a:r>
              <a:rPr lang="en-US" altLang="ja-JP" sz="2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endParaRPr lang="en-US" altLang="ja-JP" sz="2000" dirty="0" smtClean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>
              <a:lnSpc>
                <a:spcPts val="2200"/>
              </a:lnSpc>
            </a:pPr>
            <a:r>
              <a:rPr lang="ja-JP" altLang="en-US" sz="2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　</a:t>
            </a:r>
            <a:r>
              <a:rPr lang="ja-JP" altLang="en-US" sz="2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　　　　　　　　</a:t>
            </a:r>
            <a:r>
              <a:rPr lang="en-US" altLang="ja-JP" sz="2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fireboats and</a:t>
            </a:r>
            <a:r>
              <a:rPr lang="ja-JP" altLang="en-US" sz="2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ja-JP" sz="2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helicopters.</a:t>
            </a:r>
          </a:p>
        </p:txBody>
      </p:sp>
      <p:grpSp>
        <p:nvGrpSpPr>
          <p:cNvPr id="138" name="グループ化 137"/>
          <p:cNvGrpSpPr/>
          <p:nvPr/>
        </p:nvGrpSpPr>
        <p:grpSpPr>
          <a:xfrm>
            <a:off x="68214" y="2020798"/>
            <a:ext cx="7935994" cy="4825469"/>
            <a:chOff x="40943" y="2030145"/>
            <a:chExt cx="7935994" cy="4825469"/>
          </a:xfrm>
        </p:grpSpPr>
        <p:pic>
          <p:nvPicPr>
            <p:cNvPr id="131" name="図 13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541" y="2503256"/>
              <a:ext cx="5899440" cy="4338710"/>
            </a:xfrm>
            <a:prstGeom prst="rect">
              <a:avLst/>
            </a:prstGeom>
            <a:ln>
              <a:noFill/>
              <a:prstDash val="sysDash"/>
            </a:ln>
            <a:effectLst>
              <a:outerShdw blurRad="381000" dist="127000" dir="2700000" algn="tl" rotWithShape="0">
                <a:srgbClr val="FF0000">
                  <a:alpha val="40000"/>
                </a:srgbClr>
              </a:outerShdw>
            </a:effectLst>
          </p:spPr>
        </p:pic>
        <p:cxnSp>
          <p:nvCxnSpPr>
            <p:cNvPr id="133" name="直線コネクタ 132"/>
            <p:cNvCxnSpPr/>
            <p:nvPr/>
          </p:nvCxnSpPr>
          <p:spPr>
            <a:xfrm flipV="1">
              <a:off x="40943" y="2030145"/>
              <a:ext cx="6045088" cy="453748"/>
            </a:xfrm>
            <a:prstGeom prst="line">
              <a:avLst/>
            </a:prstGeom>
            <a:ln w="28575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直線コネクタ 136"/>
            <p:cNvCxnSpPr/>
            <p:nvPr/>
          </p:nvCxnSpPr>
          <p:spPr>
            <a:xfrm flipV="1">
              <a:off x="5950424" y="3068053"/>
              <a:ext cx="2026513" cy="3787561"/>
            </a:xfrm>
            <a:prstGeom prst="line">
              <a:avLst/>
            </a:prstGeom>
            <a:ln w="28575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0" name="コンテンツ プレースホルダ 2"/>
          <p:cNvSpPr txBox="1">
            <a:spLocks/>
          </p:cNvSpPr>
          <p:nvPr/>
        </p:nvSpPr>
        <p:spPr>
          <a:xfrm>
            <a:off x="293939" y="133394"/>
            <a:ext cx="3211275" cy="648902"/>
          </a:xfrm>
          <a:prstGeom prst="rect">
            <a:avLst/>
          </a:prstGeom>
          <a:effectLst>
            <a:outerShdw blurRad="50800" dist="38100" dir="5400000" algn="t" rotWithShape="0">
              <a:schemeClr val="accent1">
                <a:alpha val="40000"/>
              </a:schemeClr>
            </a:outerShdw>
          </a:effectLst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  <a:defRPr/>
            </a:pPr>
            <a:r>
              <a:rPr lang="en-US" altLang="ja-JP" sz="3600" b="1" i="1" dirty="0" smtClean="0">
                <a:solidFill>
                  <a:srgbClr val="0000CC"/>
                </a:solidFill>
                <a:latin typeface="Arial" panose="020B0604020202020204" pitchFamily="34" charset="0"/>
                <a:ea typeface="HG丸ｺﾞｼｯｸM-PRO" panose="020F0600000000000000" pitchFamily="50" charset="-128"/>
                <a:cs typeface="Arial" panose="020B0604020202020204" pitchFamily="34" charset="0"/>
              </a:rPr>
              <a:t>Incident Area</a:t>
            </a: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104" y="5163933"/>
            <a:ext cx="833208" cy="1397205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3783" y="349249"/>
            <a:ext cx="1190625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447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3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/>
        </p:nvSpPr>
        <p:spPr>
          <a:xfrm>
            <a:off x="108485" y="102502"/>
            <a:ext cx="3929281" cy="646331"/>
          </a:xfrm>
          <a:prstGeom prst="rect">
            <a:avLst/>
          </a:prstGeom>
          <a:effectLst>
            <a:outerShdw blurRad="50800" dist="38100" dir="5400000" algn="t" rotWithShape="0">
              <a:schemeClr val="accent1">
                <a:alpha val="40000"/>
              </a:schemeClr>
            </a:outerShdw>
          </a:effectLst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3600" b="1" i="1" kern="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TFD’s </a:t>
            </a:r>
            <a:r>
              <a:rPr lang="en-US" altLang="ja-JP" sz="3600" b="1" i="1" kern="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Response </a:t>
            </a:r>
            <a:endParaRPr lang="en-US" altLang="ja-JP" sz="3600" b="1" i="1" kern="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2399" y="4079875"/>
            <a:ext cx="3629025" cy="2752725"/>
          </a:xfrm>
          <a:prstGeom prst="rect">
            <a:avLst/>
          </a:prstGeom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72814" y="761533"/>
            <a:ext cx="8457610" cy="3484469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xtLst/>
        </p:spPr>
        <p:txBody>
          <a:bodyPr/>
          <a:lstStyle>
            <a:lvl1pPr marL="342900" indent="-3429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ts val="4500"/>
              </a:lnSpc>
              <a:spcBef>
                <a:spcPts val="9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None/>
            </a:pPr>
            <a:r>
              <a:rPr lang="ja-JP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・ </a:t>
            </a:r>
            <a:r>
              <a:rPr lang="en-US" altLang="ja-JP" sz="3600" dirty="0" smtClean="0">
                <a:cs typeface="Arial" panose="020B0604020202020204" pitchFamily="34" charset="0"/>
              </a:rPr>
              <a:t>Apparatus</a:t>
            </a:r>
            <a:r>
              <a:rPr lang="en-US" altLang="ja-JP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altLang="ja-JP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340</a:t>
            </a:r>
            <a:r>
              <a:rPr lang="en-US" altLang="ja-JP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ja-JP" sz="3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inc.</a:t>
            </a:r>
            <a:r>
              <a:rPr lang="en-US" altLang="ja-JP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131 ambulances</a:t>
            </a:r>
            <a:r>
              <a:rPr lang="en-US" altLang="ja-JP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eaLnBrk="1" hangingPunct="1">
              <a:lnSpc>
                <a:spcPts val="4500"/>
              </a:lnSpc>
              <a:spcBef>
                <a:spcPts val="9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None/>
            </a:pPr>
            <a:r>
              <a:rPr lang="ja-JP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・ </a:t>
            </a:r>
            <a:r>
              <a:rPr lang="en-US" altLang="ja-JP" sz="3600" dirty="0" smtClean="0">
                <a:cs typeface="Arial" panose="020B0604020202020204" pitchFamily="34" charset="0"/>
              </a:rPr>
              <a:t>Firefighters</a:t>
            </a:r>
            <a:r>
              <a:rPr lang="en-US" altLang="ja-JP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altLang="ja-JP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1,364</a:t>
            </a:r>
            <a:endParaRPr lang="en-US" altLang="ja-JP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ts val="4500"/>
              </a:lnSpc>
              <a:spcBef>
                <a:spcPts val="9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None/>
            </a:pPr>
            <a:r>
              <a:rPr lang="ja-JP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・ </a:t>
            </a:r>
            <a:r>
              <a:rPr lang="en-US" altLang="ja-JP" sz="3600" dirty="0" smtClean="0">
                <a:cs typeface="Arial" panose="020B0604020202020204" pitchFamily="34" charset="0"/>
              </a:rPr>
              <a:t>Activities</a:t>
            </a:r>
            <a:r>
              <a:rPr lang="en-US" altLang="ja-JP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altLang="ja-JP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Rescue, </a:t>
            </a:r>
            <a:r>
              <a:rPr lang="en-US" altLang="ja-JP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first aid</a:t>
            </a:r>
            <a:r>
              <a:rPr lang="en-US" altLang="ja-JP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ja-JP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transport</a:t>
            </a:r>
            <a:r>
              <a:rPr lang="en-US" altLang="ja-JP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eaLnBrk="1" hangingPunct="1">
              <a:lnSpc>
                <a:spcPts val="4500"/>
              </a:lnSpc>
              <a:spcBef>
                <a:spcPts val="9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ja-JP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ja-JP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gas analysis</a:t>
            </a:r>
            <a:r>
              <a:rPr lang="en-US" altLang="ja-JP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ja-JP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cleaning </a:t>
            </a:r>
            <a:endParaRPr lang="en-US" altLang="ja-JP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ts val="4500"/>
              </a:lnSpc>
              <a:spcBef>
                <a:spcPts val="9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None/>
            </a:pPr>
            <a:r>
              <a:rPr lang="ja-JP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・ </a:t>
            </a:r>
            <a:r>
              <a:rPr lang="en-US" altLang="ja-JP" sz="3600" dirty="0" smtClean="0">
                <a:cs typeface="Arial" panose="020B0604020202020204" pitchFamily="34" charset="0"/>
              </a:rPr>
              <a:t>Victims </a:t>
            </a:r>
            <a:r>
              <a:rPr lang="en-US" altLang="ja-JP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ja-JP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688</a:t>
            </a:r>
            <a:r>
              <a:rPr lang="en-US" altLang="ja-JP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ja-JP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463 taken by </a:t>
            </a:r>
            <a:r>
              <a:rPr lang="en-US" altLang="ja-JP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ambulance</a:t>
            </a:r>
            <a:r>
              <a:rPr lang="en-US" altLang="ja-JP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ja-JP" sz="3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710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993"/>
    </mc:Choice>
    <mc:Fallback xmlns="">
      <p:transition spd="slow" advTm="25993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図 6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0742"/>
            <a:ext cx="9144000" cy="5753100"/>
          </a:xfrm>
          <a:prstGeom prst="rect">
            <a:avLst/>
          </a:prstGeom>
        </p:spPr>
      </p:pic>
      <p:sp>
        <p:nvSpPr>
          <p:cNvPr id="66" name="正方形/長方形 65"/>
          <p:cNvSpPr/>
          <p:nvPr/>
        </p:nvSpPr>
        <p:spPr>
          <a:xfrm>
            <a:off x="6308036" y="79616"/>
            <a:ext cx="2782956" cy="795989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/>
          </a:p>
        </p:txBody>
      </p:sp>
      <p:cxnSp>
        <p:nvCxnSpPr>
          <p:cNvPr id="67" name="直線コネクタ 66"/>
          <p:cNvCxnSpPr/>
          <p:nvPr/>
        </p:nvCxnSpPr>
        <p:spPr>
          <a:xfrm>
            <a:off x="6461195" y="192338"/>
            <a:ext cx="914400" cy="1587"/>
          </a:xfrm>
          <a:prstGeom prst="line">
            <a:avLst/>
          </a:prstGeom>
          <a:ln w="76200">
            <a:solidFill>
              <a:srgbClr val="999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コネクタ 67"/>
          <p:cNvCxnSpPr/>
          <p:nvPr/>
        </p:nvCxnSpPr>
        <p:spPr>
          <a:xfrm>
            <a:off x="6472307" y="451652"/>
            <a:ext cx="914400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テキスト ボックス 46"/>
          <p:cNvSpPr txBox="1">
            <a:spLocks noChangeArrowheads="1"/>
          </p:cNvSpPr>
          <p:nvPr/>
        </p:nvSpPr>
        <p:spPr bwMode="auto">
          <a:xfrm>
            <a:off x="7419793" y="-9477"/>
            <a:ext cx="171713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Hibiya line</a:t>
            </a:r>
          </a:p>
          <a:p>
            <a:pPr eaLnBrk="1" hangingPunct="1"/>
            <a:r>
              <a:rPr lang="en-US" altLang="ja-JP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Marunouchi</a:t>
            </a:r>
            <a:r>
              <a:rPr lang="en-US" altLang="ja-JP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line</a:t>
            </a:r>
          </a:p>
          <a:p>
            <a:pPr eaLnBrk="1" hangingPunct="1"/>
            <a:r>
              <a:rPr lang="en-US" altLang="ja-JP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Chiyoda line</a:t>
            </a:r>
            <a:endParaRPr lang="ja-JP" altLang="en-US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1" name="直線コネクタ 70"/>
          <p:cNvCxnSpPr/>
          <p:nvPr/>
        </p:nvCxnSpPr>
        <p:spPr>
          <a:xfrm>
            <a:off x="6458566" y="735627"/>
            <a:ext cx="914400" cy="1620"/>
          </a:xfrm>
          <a:prstGeom prst="line">
            <a:avLst/>
          </a:prstGeom>
          <a:ln w="76200">
            <a:solidFill>
              <a:srgbClr val="07BD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2" name="グループ化 71"/>
          <p:cNvGrpSpPr/>
          <p:nvPr/>
        </p:nvGrpSpPr>
        <p:grpSpPr>
          <a:xfrm>
            <a:off x="-18832" y="730080"/>
            <a:ext cx="1079008" cy="941229"/>
            <a:chOff x="-18832" y="730080"/>
            <a:chExt cx="1079008" cy="941229"/>
          </a:xfrm>
        </p:grpSpPr>
        <p:sp>
          <p:nvSpPr>
            <p:cNvPr id="73" name="テキスト ボックス 72"/>
            <p:cNvSpPr txBox="1"/>
            <p:nvPr/>
          </p:nvSpPr>
          <p:spPr>
            <a:xfrm>
              <a:off x="-18832" y="730080"/>
              <a:ext cx="107900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ja-JP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Ogikubo</a:t>
              </a:r>
            </a:p>
          </p:txBody>
        </p:sp>
        <p:cxnSp>
          <p:nvCxnSpPr>
            <p:cNvPr id="74" name="直線矢印コネクタ 73"/>
            <p:cNvCxnSpPr/>
            <p:nvPr/>
          </p:nvCxnSpPr>
          <p:spPr>
            <a:xfrm>
              <a:off x="153444" y="1082870"/>
              <a:ext cx="0" cy="588439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グループ化 74"/>
          <p:cNvGrpSpPr/>
          <p:nvPr/>
        </p:nvGrpSpPr>
        <p:grpSpPr>
          <a:xfrm>
            <a:off x="490337" y="1207937"/>
            <a:ext cx="1479278" cy="687125"/>
            <a:chOff x="490337" y="1207937"/>
            <a:chExt cx="1479278" cy="687125"/>
          </a:xfrm>
        </p:grpSpPr>
        <p:sp>
          <p:nvSpPr>
            <p:cNvPr id="77" name="テキスト ボックス 76"/>
            <p:cNvSpPr txBox="1"/>
            <p:nvPr/>
          </p:nvSpPr>
          <p:spPr>
            <a:xfrm>
              <a:off x="593846" y="1207937"/>
              <a:ext cx="137576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ja-JP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Shin-</a:t>
              </a:r>
              <a:r>
                <a:rPr lang="en-US" altLang="ja-JP" b="1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koenji</a:t>
              </a:r>
              <a:endParaRPr lang="ja-JP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79" name="カギ線コネクタ 78"/>
            <p:cNvCxnSpPr/>
            <p:nvPr/>
          </p:nvCxnSpPr>
          <p:spPr>
            <a:xfrm rot="10800000" flipV="1">
              <a:off x="490337" y="1401396"/>
              <a:ext cx="143047" cy="493666"/>
            </a:xfrm>
            <a:prstGeom prst="bentConnector2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0" name="グループ化 79"/>
          <p:cNvGrpSpPr/>
          <p:nvPr/>
        </p:nvGrpSpPr>
        <p:grpSpPr>
          <a:xfrm>
            <a:off x="153443" y="2922360"/>
            <a:ext cx="1952251" cy="598172"/>
            <a:chOff x="153443" y="2922360"/>
            <a:chExt cx="1952251" cy="598172"/>
          </a:xfrm>
        </p:grpSpPr>
        <p:sp>
          <p:nvSpPr>
            <p:cNvPr id="82" name="テキスト ボックス 81"/>
            <p:cNvSpPr txBox="1"/>
            <p:nvPr/>
          </p:nvSpPr>
          <p:spPr>
            <a:xfrm>
              <a:off x="153443" y="3151200"/>
              <a:ext cx="195225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ja-JP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Nakano </a:t>
              </a:r>
              <a:r>
                <a:rPr lang="en-US" altLang="ja-JP" b="1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fujimicho</a:t>
              </a:r>
              <a:endParaRPr lang="en-US" altLang="ja-JP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84" name="直線矢印コネクタ 83"/>
            <p:cNvCxnSpPr/>
            <p:nvPr/>
          </p:nvCxnSpPr>
          <p:spPr>
            <a:xfrm flipV="1">
              <a:off x="1014229" y="2922360"/>
              <a:ext cx="0" cy="273615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5" name="グループ化 84"/>
          <p:cNvGrpSpPr/>
          <p:nvPr/>
        </p:nvGrpSpPr>
        <p:grpSpPr>
          <a:xfrm>
            <a:off x="1915747" y="3994244"/>
            <a:ext cx="2122797" cy="369332"/>
            <a:chOff x="1915747" y="3994244"/>
            <a:chExt cx="2122797" cy="369332"/>
          </a:xfrm>
        </p:grpSpPr>
        <p:sp>
          <p:nvSpPr>
            <p:cNvPr id="86" name="テキスト ボックス 85"/>
            <p:cNvSpPr txBox="1"/>
            <p:nvPr/>
          </p:nvSpPr>
          <p:spPr>
            <a:xfrm>
              <a:off x="1915747" y="3994244"/>
              <a:ext cx="1975764" cy="369332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ja-JP" b="1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Akasaka</a:t>
              </a:r>
              <a:r>
                <a:rPr lang="en-US" altLang="ja-JP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ja-JP" b="1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mitsuke</a:t>
              </a:r>
              <a:endParaRPr lang="ja-JP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87" name="直線矢印コネクタ 86"/>
            <p:cNvCxnSpPr/>
            <p:nvPr/>
          </p:nvCxnSpPr>
          <p:spPr>
            <a:xfrm flipV="1">
              <a:off x="3763617" y="4201293"/>
              <a:ext cx="274927" cy="41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9" name="グループ化 88"/>
          <p:cNvGrpSpPr/>
          <p:nvPr/>
        </p:nvGrpSpPr>
        <p:grpSpPr>
          <a:xfrm>
            <a:off x="4376584" y="448674"/>
            <a:ext cx="1904944" cy="730932"/>
            <a:chOff x="4376584" y="448674"/>
            <a:chExt cx="1904944" cy="730932"/>
          </a:xfrm>
        </p:grpSpPr>
        <p:sp>
          <p:nvSpPr>
            <p:cNvPr id="90" name="テキスト ボックス 89"/>
            <p:cNvSpPr txBox="1"/>
            <p:nvPr/>
          </p:nvSpPr>
          <p:spPr>
            <a:xfrm>
              <a:off x="4376584" y="448674"/>
              <a:ext cx="1904944" cy="376886"/>
            </a:xfrm>
            <a:prstGeom prst="rect">
              <a:avLst/>
            </a:prstGeom>
            <a:noFill/>
          </p:spPr>
          <p:txBody>
            <a:bodyPr vert="horz" wrap="square">
              <a:spAutoFit/>
            </a:bodyPr>
            <a:lstStyle/>
            <a:p>
              <a:pPr>
                <a:defRPr/>
              </a:pPr>
              <a:r>
                <a:rPr lang="en-US" altLang="ja-JP" b="1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Hongo-sanchome</a:t>
              </a:r>
              <a:endParaRPr lang="ja-JP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91" name="カギ線コネクタ 90"/>
            <p:cNvCxnSpPr/>
            <p:nvPr/>
          </p:nvCxnSpPr>
          <p:spPr>
            <a:xfrm rot="16200000" flipH="1">
              <a:off x="5799354" y="752829"/>
              <a:ext cx="354046" cy="499507"/>
            </a:xfrm>
            <a:prstGeom prst="bentConnector2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2" name="グループ化 91"/>
          <p:cNvGrpSpPr/>
          <p:nvPr/>
        </p:nvGrpSpPr>
        <p:grpSpPr>
          <a:xfrm>
            <a:off x="2266183" y="6116475"/>
            <a:ext cx="781818" cy="583755"/>
            <a:chOff x="2266183" y="6116475"/>
            <a:chExt cx="781818" cy="583755"/>
          </a:xfrm>
        </p:grpSpPr>
        <p:sp>
          <p:nvSpPr>
            <p:cNvPr id="93" name="テキスト ボックス 92"/>
            <p:cNvSpPr txBox="1"/>
            <p:nvPr/>
          </p:nvSpPr>
          <p:spPr>
            <a:xfrm>
              <a:off x="2266183" y="6330898"/>
              <a:ext cx="78181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ja-JP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Ebisu</a:t>
              </a:r>
            </a:p>
          </p:txBody>
        </p:sp>
        <p:cxnSp>
          <p:nvCxnSpPr>
            <p:cNvPr id="94" name="直線矢印コネクタ 93"/>
            <p:cNvCxnSpPr/>
            <p:nvPr/>
          </p:nvCxnSpPr>
          <p:spPr>
            <a:xfrm flipH="1" flipV="1">
              <a:off x="2716457" y="6116475"/>
              <a:ext cx="239" cy="284325"/>
            </a:xfrm>
            <a:prstGeom prst="straightConnector1">
              <a:avLst/>
            </a:prstGeom>
            <a:ln w="38100">
              <a:solidFill>
                <a:srgbClr val="0000CC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5" name="グループ化 94"/>
          <p:cNvGrpSpPr/>
          <p:nvPr/>
        </p:nvGrpSpPr>
        <p:grpSpPr>
          <a:xfrm>
            <a:off x="4068594" y="5525548"/>
            <a:ext cx="1325039" cy="696872"/>
            <a:chOff x="4068594" y="5525548"/>
            <a:chExt cx="1325039" cy="696872"/>
          </a:xfrm>
        </p:grpSpPr>
        <p:sp>
          <p:nvSpPr>
            <p:cNvPr id="96" name="テキスト ボックス 95"/>
            <p:cNvSpPr txBox="1"/>
            <p:nvPr/>
          </p:nvSpPr>
          <p:spPr>
            <a:xfrm>
              <a:off x="4068594" y="5853088"/>
              <a:ext cx="132503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ja-JP" b="1" dirty="0" err="1" smtClean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Kamiyacho</a:t>
              </a:r>
              <a:endParaRPr lang="ja-JP" altLang="en-US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97" name="直線矢印コネクタ 96"/>
            <p:cNvCxnSpPr/>
            <p:nvPr/>
          </p:nvCxnSpPr>
          <p:spPr>
            <a:xfrm flipV="1">
              <a:off x="4822031" y="5525548"/>
              <a:ext cx="0" cy="411425"/>
            </a:xfrm>
            <a:prstGeom prst="straightConnector1">
              <a:avLst/>
            </a:prstGeom>
            <a:ln w="38100">
              <a:solidFill>
                <a:srgbClr val="0000CC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" name="グループ化 98"/>
          <p:cNvGrpSpPr/>
          <p:nvPr/>
        </p:nvGrpSpPr>
        <p:grpSpPr>
          <a:xfrm>
            <a:off x="7505369" y="996320"/>
            <a:ext cx="1585623" cy="1667367"/>
            <a:chOff x="7505369" y="996320"/>
            <a:chExt cx="1585623" cy="1667367"/>
          </a:xfrm>
        </p:grpSpPr>
        <p:sp>
          <p:nvSpPr>
            <p:cNvPr id="100" name="テキスト ボックス 99"/>
            <p:cNvSpPr txBox="1"/>
            <p:nvPr/>
          </p:nvSpPr>
          <p:spPr>
            <a:xfrm>
              <a:off x="7505369" y="996320"/>
              <a:ext cx="1585623" cy="369332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ja-JP" b="1" dirty="0" err="1" smtClean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Kodemmacho</a:t>
              </a:r>
              <a:endParaRPr lang="ja-JP" altLang="en-US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1" name="フリーフォーム 100"/>
            <p:cNvSpPr/>
            <p:nvPr/>
          </p:nvSpPr>
          <p:spPr>
            <a:xfrm>
              <a:off x="8375373" y="1364974"/>
              <a:ext cx="185531" cy="1298713"/>
            </a:xfrm>
            <a:custGeom>
              <a:avLst/>
              <a:gdLst>
                <a:gd name="connsiteX0" fmla="*/ 172278 w 172278"/>
                <a:gd name="connsiteY0" fmla="*/ 0 h 1338469"/>
                <a:gd name="connsiteX1" fmla="*/ 172278 w 172278"/>
                <a:gd name="connsiteY1" fmla="*/ 1338469 h 1338469"/>
                <a:gd name="connsiteX2" fmla="*/ 0 w 172278"/>
                <a:gd name="connsiteY2" fmla="*/ 1338469 h 133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2278" h="1338469">
                  <a:moveTo>
                    <a:pt x="172278" y="0"/>
                  </a:moveTo>
                  <a:lnTo>
                    <a:pt x="172278" y="1338469"/>
                  </a:lnTo>
                  <a:lnTo>
                    <a:pt x="0" y="1338469"/>
                  </a:lnTo>
                </a:path>
              </a:pathLst>
            </a:custGeom>
            <a:noFill/>
            <a:ln w="38100">
              <a:solidFill>
                <a:srgbClr val="0000CC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02" name="グループ化 101"/>
          <p:cNvGrpSpPr/>
          <p:nvPr/>
        </p:nvGrpSpPr>
        <p:grpSpPr>
          <a:xfrm>
            <a:off x="7692530" y="4837043"/>
            <a:ext cx="1399484" cy="852778"/>
            <a:chOff x="7692530" y="4837043"/>
            <a:chExt cx="1399484" cy="852778"/>
          </a:xfrm>
        </p:grpSpPr>
        <p:sp>
          <p:nvSpPr>
            <p:cNvPr id="103" name="テキスト ボックス 61"/>
            <p:cNvSpPr txBox="1">
              <a:spLocks noChangeArrowheads="1"/>
            </p:cNvSpPr>
            <p:nvPr/>
          </p:nvSpPr>
          <p:spPr bwMode="auto">
            <a:xfrm>
              <a:off x="7692530" y="5320489"/>
              <a:ext cx="139948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/>
              <a:r>
                <a:rPr lang="en-US" altLang="ja-JP" b="1" dirty="0" err="1" smtClean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Hatchobori</a:t>
              </a:r>
              <a:endParaRPr lang="ja-JP" altLang="en-US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04" name="直線矢印コネクタ 103"/>
            <p:cNvCxnSpPr/>
            <p:nvPr/>
          </p:nvCxnSpPr>
          <p:spPr>
            <a:xfrm flipV="1">
              <a:off x="8176592" y="4837043"/>
              <a:ext cx="0" cy="536454"/>
            </a:xfrm>
            <a:prstGeom prst="straightConnector1">
              <a:avLst/>
            </a:prstGeom>
            <a:ln w="38100">
              <a:solidFill>
                <a:srgbClr val="0000CC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5" name="グループ化 104"/>
          <p:cNvGrpSpPr/>
          <p:nvPr/>
        </p:nvGrpSpPr>
        <p:grpSpPr>
          <a:xfrm>
            <a:off x="6543269" y="5335319"/>
            <a:ext cx="970714" cy="487645"/>
            <a:chOff x="6543269" y="5335319"/>
            <a:chExt cx="970714" cy="487645"/>
          </a:xfrm>
        </p:grpSpPr>
        <p:sp>
          <p:nvSpPr>
            <p:cNvPr id="106" name="テキスト ボックス 105"/>
            <p:cNvSpPr txBox="1"/>
            <p:nvPr/>
          </p:nvSpPr>
          <p:spPr>
            <a:xfrm>
              <a:off x="6543269" y="5453632"/>
              <a:ext cx="88299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ja-JP" b="1" dirty="0" err="1" smtClean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Tsukiji</a:t>
              </a:r>
              <a:endParaRPr lang="ja-JP" altLang="en-US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7" name="フリーフォーム 106"/>
            <p:cNvSpPr/>
            <p:nvPr/>
          </p:nvSpPr>
          <p:spPr>
            <a:xfrm>
              <a:off x="7368209" y="5335319"/>
              <a:ext cx="145774" cy="323359"/>
            </a:xfrm>
            <a:custGeom>
              <a:avLst/>
              <a:gdLst>
                <a:gd name="connsiteX0" fmla="*/ 0 w 106018"/>
                <a:gd name="connsiteY0" fmla="*/ 503583 h 503583"/>
                <a:gd name="connsiteX1" fmla="*/ 106018 w 106018"/>
                <a:gd name="connsiteY1" fmla="*/ 503583 h 503583"/>
                <a:gd name="connsiteX2" fmla="*/ 106018 w 106018"/>
                <a:gd name="connsiteY2" fmla="*/ 0 h 503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018" h="503583">
                  <a:moveTo>
                    <a:pt x="0" y="503583"/>
                  </a:moveTo>
                  <a:lnTo>
                    <a:pt x="106018" y="503583"/>
                  </a:lnTo>
                  <a:lnTo>
                    <a:pt x="106018" y="0"/>
                  </a:lnTo>
                </a:path>
              </a:pathLst>
            </a:custGeom>
            <a:noFill/>
            <a:ln w="38100">
              <a:solidFill>
                <a:srgbClr val="0000CC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08" name="グループ化 107"/>
          <p:cNvGrpSpPr/>
          <p:nvPr/>
        </p:nvGrpSpPr>
        <p:grpSpPr>
          <a:xfrm>
            <a:off x="7130962" y="3745420"/>
            <a:ext cx="1300833" cy="508528"/>
            <a:chOff x="7130962" y="3745420"/>
            <a:chExt cx="1300833" cy="508528"/>
          </a:xfrm>
        </p:grpSpPr>
        <p:sp>
          <p:nvSpPr>
            <p:cNvPr id="110" name="テキスト ボックス 109"/>
            <p:cNvSpPr txBox="1"/>
            <p:nvPr/>
          </p:nvSpPr>
          <p:spPr>
            <a:xfrm>
              <a:off x="7130962" y="3745420"/>
              <a:ext cx="130083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ja-JP" b="1" dirty="0" err="1" smtClean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Kayabacho</a:t>
              </a:r>
              <a:endParaRPr lang="ja-JP" altLang="en-US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1" name="フリーフォーム 110"/>
            <p:cNvSpPr/>
            <p:nvPr/>
          </p:nvSpPr>
          <p:spPr>
            <a:xfrm>
              <a:off x="7765774" y="4081670"/>
              <a:ext cx="318052" cy="172278"/>
            </a:xfrm>
            <a:custGeom>
              <a:avLst/>
              <a:gdLst>
                <a:gd name="connsiteX0" fmla="*/ 0 w 318052"/>
                <a:gd name="connsiteY0" fmla="*/ 0 h 225287"/>
                <a:gd name="connsiteX1" fmla="*/ 0 w 318052"/>
                <a:gd name="connsiteY1" fmla="*/ 225287 h 225287"/>
                <a:gd name="connsiteX2" fmla="*/ 318052 w 318052"/>
                <a:gd name="connsiteY2" fmla="*/ 225287 h 225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8052" h="225287">
                  <a:moveTo>
                    <a:pt x="0" y="0"/>
                  </a:moveTo>
                  <a:lnTo>
                    <a:pt x="0" y="225287"/>
                  </a:lnTo>
                  <a:lnTo>
                    <a:pt x="318052" y="225287"/>
                  </a:lnTo>
                </a:path>
              </a:pathLst>
            </a:custGeom>
            <a:noFill/>
            <a:ln w="38100">
              <a:solidFill>
                <a:srgbClr val="0000CC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13" name="グループ化 112"/>
          <p:cNvGrpSpPr/>
          <p:nvPr/>
        </p:nvGrpSpPr>
        <p:grpSpPr>
          <a:xfrm>
            <a:off x="7215822" y="3402635"/>
            <a:ext cx="1371588" cy="369332"/>
            <a:chOff x="7215822" y="3402635"/>
            <a:chExt cx="1371588" cy="369332"/>
          </a:xfrm>
        </p:grpSpPr>
        <p:sp>
          <p:nvSpPr>
            <p:cNvPr id="114" name="テキスト ボックス 113"/>
            <p:cNvSpPr txBox="1">
              <a:spLocks noChangeArrowheads="1"/>
            </p:cNvSpPr>
            <p:nvPr/>
          </p:nvSpPr>
          <p:spPr bwMode="auto">
            <a:xfrm>
              <a:off x="7215822" y="3402635"/>
              <a:ext cx="1242469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ja-JP" b="1" dirty="0" err="1" smtClean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Ningyocho</a:t>
              </a:r>
              <a:endParaRPr lang="ja-JP" altLang="en-US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5" name="フリーフォーム 114"/>
            <p:cNvSpPr/>
            <p:nvPr/>
          </p:nvSpPr>
          <p:spPr>
            <a:xfrm>
              <a:off x="8415130" y="3419061"/>
              <a:ext cx="172280" cy="185529"/>
            </a:xfrm>
            <a:custGeom>
              <a:avLst/>
              <a:gdLst>
                <a:gd name="connsiteX0" fmla="*/ 0 w 318052"/>
                <a:gd name="connsiteY0" fmla="*/ 92765 h 92765"/>
                <a:gd name="connsiteX1" fmla="*/ 318052 w 318052"/>
                <a:gd name="connsiteY1" fmla="*/ 92765 h 92765"/>
                <a:gd name="connsiteX2" fmla="*/ 318052 w 318052"/>
                <a:gd name="connsiteY2" fmla="*/ 0 h 92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8052" h="92765">
                  <a:moveTo>
                    <a:pt x="0" y="92765"/>
                  </a:moveTo>
                  <a:lnTo>
                    <a:pt x="318052" y="92765"/>
                  </a:lnTo>
                  <a:lnTo>
                    <a:pt x="318052" y="0"/>
                  </a:lnTo>
                </a:path>
              </a:pathLst>
            </a:custGeom>
            <a:noFill/>
            <a:ln w="38100">
              <a:solidFill>
                <a:srgbClr val="0000CC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16" name="グループ化 115"/>
          <p:cNvGrpSpPr/>
          <p:nvPr/>
        </p:nvGrpSpPr>
        <p:grpSpPr>
          <a:xfrm>
            <a:off x="4543864" y="3727291"/>
            <a:ext cx="1596887" cy="725440"/>
            <a:chOff x="4543864" y="3727291"/>
            <a:chExt cx="1596887" cy="725440"/>
          </a:xfrm>
        </p:grpSpPr>
        <p:sp>
          <p:nvSpPr>
            <p:cNvPr id="117" name="テキスト ボックス 87"/>
            <p:cNvSpPr txBox="1">
              <a:spLocks noChangeArrowheads="1"/>
            </p:cNvSpPr>
            <p:nvPr/>
          </p:nvSpPr>
          <p:spPr bwMode="auto">
            <a:xfrm>
              <a:off x="4543864" y="3727291"/>
              <a:ext cx="1596887" cy="369332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>
              <a:noFill/>
            </a:ln>
            <a:extLst/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/>
              <a:r>
                <a:rPr lang="en-US" altLang="ja-JP" b="1" dirty="0" err="1" smtClean="0">
                  <a:solidFill>
                    <a:srgbClr val="0066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Kasumigaseki</a:t>
              </a:r>
              <a:endParaRPr lang="ja-JP" altLang="en-US" b="1" dirty="0">
                <a:solidFill>
                  <a:srgbClr val="0066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18" name="直線矢印コネクタ 117"/>
            <p:cNvCxnSpPr/>
            <p:nvPr/>
          </p:nvCxnSpPr>
          <p:spPr>
            <a:xfrm>
              <a:off x="5342308" y="4081670"/>
              <a:ext cx="0" cy="371061"/>
            </a:xfrm>
            <a:prstGeom prst="straightConnector1">
              <a:avLst/>
            </a:prstGeom>
            <a:ln w="38100">
              <a:solidFill>
                <a:srgbClr val="0066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9" name="円/楕円 118"/>
          <p:cNvSpPr/>
          <p:nvPr/>
        </p:nvSpPr>
        <p:spPr>
          <a:xfrm>
            <a:off x="934716" y="2753894"/>
            <a:ext cx="159026" cy="15902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chemeClr val="accent2">
                <a:lumMod val="50000"/>
              </a:schemeClr>
            </a:solidFill>
          </a:ln>
          <a:effectLst>
            <a:glow rad="152400">
              <a:srgbClr val="FF00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0" name="角丸四角形 119"/>
          <p:cNvSpPr/>
          <p:nvPr/>
        </p:nvSpPr>
        <p:spPr>
          <a:xfrm>
            <a:off x="40799" y="1671309"/>
            <a:ext cx="225287" cy="42253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glow rad="127000">
              <a:srgbClr val="FF0000">
                <a:alpha val="40000"/>
              </a:srgb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1" name="円/楕円 120"/>
          <p:cNvSpPr/>
          <p:nvPr/>
        </p:nvSpPr>
        <p:spPr>
          <a:xfrm>
            <a:off x="398608" y="1875555"/>
            <a:ext cx="159026" cy="15902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chemeClr val="accent2">
                <a:lumMod val="50000"/>
              </a:schemeClr>
            </a:solidFill>
          </a:ln>
          <a:effectLst>
            <a:glow rad="152400">
              <a:srgbClr val="FF00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2" name="円/楕円 121"/>
          <p:cNvSpPr/>
          <p:nvPr/>
        </p:nvSpPr>
        <p:spPr>
          <a:xfrm>
            <a:off x="7421218" y="5114086"/>
            <a:ext cx="159026" cy="15902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chemeClr val="accent2">
                <a:lumMod val="50000"/>
              </a:schemeClr>
            </a:solidFill>
          </a:ln>
          <a:effectLst>
            <a:glow rad="152400">
              <a:srgbClr val="FF00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4" name="円/楕円 123"/>
          <p:cNvSpPr/>
          <p:nvPr/>
        </p:nvSpPr>
        <p:spPr>
          <a:xfrm>
            <a:off x="8233247" y="2617046"/>
            <a:ext cx="159026" cy="15902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chemeClr val="accent2">
                <a:lumMod val="50000"/>
              </a:schemeClr>
            </a:solidFill>
          </a:ln>
          <a:effectLst>
            <a:glow rad="152400">
              <a:srgbClr val="FF00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7" name="角丸四角形 126"/>
          <p:cNvSpPr/>
          <p:nvPr/>
        </p:nvSpPr>
        <p:spPr>
          <a:xfrm>
            <a:off x="1414267" y="2385390"/>
            <a:ext cx="467542" cy="19878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glow rad="127000">
              <a:srgbClr val="FF0000">
                <a:alpha val="40000"/>
              </a:srgb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28" name="グループ化 127"/>
          <p:cNvGrpSpPr/>
          <p:nvPr/>
        </p:nvGrpSpPr>
        <p:grpSpPr>
          <a:xfrm>
            <a:off x="1893927" y="2255010"/>
            <a:ext cx="1997584" cy="369332"/>
            <a:chOff x="1893927" y="2255010"/>
            <a:chExt cx="1997584" cy="369332"/>
          </a:xfrm>
        </p:grpSpPr>
        <p:sp>
          <p:nvSpPr>
            <p:cNvPr id="130" name="テキスト ボックス 129"/>
            <p:cNvSpPr txBox="1"/>
            <p:nvPr/>
          </p:nvSpPr>
          <p:spPr>
            <a:xfrm>
              <a:off x="2171955" y="2255010"/>
              <a:ext cx="1719556" cy="369332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ja-JP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Nakano-</a:t>
              </a:r>
              <a:r>
                <a:rPr lang="en-US" altLang="ja-JP" b="1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sakaue</a:t>
              </a:r>
              <a:endParaRPr lang="en-US" altLang="ja-JP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31" name="直線矢印コネクタ 130"/>
            <p:cNvCxnSpPr/>
            <p:nvPr/>
          </p:nvCxnSpPr>
          <p:spPr>
            <a:xfrm flipH="1" flipV="1">
              <a:off x="1893927" y="2436336"/>
              <a:ext cx="323433" cy="334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4" name="角丸四角形 133"/>
          <p:cNvSpPr/>
          <p:nvPr/>
        </p:nvSpPr>
        <p:spPr>
          <a:xfrm>
            <a:off x="2580458" y="5910470"/>
            <a:ext cx="494045" cy="21831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glow rad="127000">
              <a:srgbClr val="FF0000">
                <a:alpha val="40000"/>
              </a:srgb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5" name="円/楕円 134"/>
          <p:cNvSpPr/>
          <p:nvPr/>
        </p:nvSpPr>
        <p:spPr>
          <a:xfrm>
            <a:off x="4727721" y="5363542"/>
            <a:ext cx="159026" cy="15902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chemeClr val="accent2">
                <a:lumMod val="50000"/>
              </a:schemeClr>
            </a:solidFill>
          </a:ln>
          <a:effectLst>
            <a:glow rad="152400">
              <a:srgbClr val="FF00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6" name="角丸四角形 135"/>
          <p:cNvSpPr/>
          <p:nvPr/>
        </p:nvSpPr>
        <p:spPr>
          <a:xfrm>
            <a:off x="4013842" y="3988904"/>
            <a:ext cx="319619" cy="51683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glow rad="127000">
              <a:srgbClr val="FF0000">
                <a:alpha val="40000"/>
              </a:srgb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7" name="角丸四角形 136"/>
          <p:cNvSpPr/>
          <p:nvPr/>
        </p:nvSpPr>
        <p:spPr>
          <a:xfrm>
            <a:off x="5207322" y="4465776"/>
            <a:ext cx="279078" cy="53029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glow rad="127000">
              <a:srgbClr val="FF0000">
                <a:alpha val="40000"/>
              </a:srgb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8" name="角丸四角形 137"/>
          <p:cNvSpPr/>
          <p:nvPr/>
        </p:nvSpPr>
        <p:spPr>
          <a:xfrm>
            <a:off x="4704522" y="4253790"/>
            <a:ext cx="185530" cy="58325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glow rad="127000">
              <a:srgbClr val="FF0000">
                <a:alpha val="40000"/>
              </a:srgb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51" name="グループ化 150"/>
          <p:cNvGrpSpPr/>
          <p:nvPr/>
        </p:nvGrpSpPr>
        <p:grpSpPr>
          <a:xfrm>
            <a:off x="2975699" y="4755089"/>
            <a:ext cx="2053075" cy="539911"/>
            <a:chOff x="2975699" y="4755089"/>
            <a:chExt cx="2053075" cy="539911"/>
          </a:xfrm>
        </p:grpSpPr>
        <p:sp>
          <p:nvSpPr>
            <p:cNvPr id="152" name="テキスト ボックス 151"/>
            <p:cNvSpPr txBox="1"/>
            <p:nvPr/>
          </p:nvSpPr>
          <p:spPr>
            <a:xfrm>
              <a:off x="2975699" y="4925668"/>
              <a:ext cx="205307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ja-JP" b="1" dirty="0" err="1" smtClean="0">
                  <a:solidFill>
                    <a:srgbClr val="00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Kokkai-gijidomae</a:t>
              </a:r>
              <a:endParaRPr lang="ja-JP" altLang="en-US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0" name="フリーフォーム 159"/>
            <p:cNvSpPr/>
            <p:nvPr/>
          </p:nvSpPr>
          <p:spPr>
            <a:xfrm>
              <a:off x="4320209" y="4755089"/>
              <a:ext cx="384313" cy="239121"/>
            </a:xfrm>
            <a:custGeom>
              <a:avLst/>
              <a:gdLst>
                <a:gd name="connsiteX0" fmla="*/ 0 w 318052"/>
                <a:gd name="connsiteY0" fmla="*/ 251792 h 251792"/>
                <a:gd name="connsiteX1" fmla="*/ 0 w 318052"/>
                <a:gd name="connsiteY1" fmla="*/ 0 h 251792"/>
                <a:gd name="connsiteX2" fmla="*/ 318052 w 318052"/>
                <a:gd name="connsiteY2" fmla="*/ 0 h 251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8052" h="251792">
                  <a:moveTo>
                    <a:pt x="0" y="251792"/>
                  </a:moveTo>
                  <a:lnTo>
                    <a:pt x="0" y="0"/>
                  </a:lnTo>
                  <a:lnTo>
                    <a:pt x="318052" y="0"/>
                  </a:lnTo>
                </a:path>
              </a:pathLst>
            </a:custGeom>
            <a:noFill/>
            <a:ln w="38100">
              <a:solidFill>
                <a:srgbClr val="006600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61" name="角丸四角形 160"/>
          <p:cNvSpPr/>
          <p:nvPr/>
        </p:nvSpPr>
        <p:spPr>
          <a:xfrm>
            <a:off x="7855065" y="4628680"/>
            <a:ext cx="467300" cy="19773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glow rad="127000">
              <a:srgbClr val="FF0000">
                <a:alpha val="40000"/>
              </a:srgb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2" name="角丸四角形 161"/>
          <p:cNvSpPr/>
          <p:nvPr/>
        </p:nvSpPr>
        <p:spPr>
          <a:xfrm>
            <a:off x="8093603" y="4100218"/>
            <a:ext cx="520309" cy="26498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glow rad="127000">
              <a:srgbClr val="FF0000">
                <a:alpha val="40000"/>
              </a:srgb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3" name="角丸四角形 162"/>
          <p:cNvSpPr/>
          <p:nvPr/>
        </p:nvSpPr>
        <p:spPr>
          <a:xfrm>
            <a:off x="8380260" y="3233529"/>
            <a:ext cx="498697" cy="18553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glow rad="127000">
              <a:srgbClr val="FF0000">
                <a:alpha val="40000"/>
              </a:srgb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4" name="角丸四角形 163"/>
          <p:cNvSpPr/>
          <p:nvPr/>
        </p:nvSpPr>
        <p:spPr>
          <a:xfrm>
            <a:off x="6226131" y="1115171"/>
            <a:ext cx="187921" cy="50159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glow rad="127000">
              <a:srgbClr val="FF0000">
                <a:alpha val="40000"/>
              </a:srgb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5" name="角丸四角形 164"/>
          <p:cNvSpPr/>
          <p:nvPr/>
        </p:nvSpPr>
        <p:spPr>
          <a:xfrm>
            <a:off x="2283340" y="5245620"/>
            <a:ext cx="749553" cy="291547"/>
          </a:xfrm>
          <a:prstGeom prst="round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effectLst/>
            </a:endParaRPr>
          </a:p>
        </p:txBody>
      </p:sp>
      <p:sp>
        <p:nvSpPr>
          <p:cNvPr id="166" name="角丸四角形 165"/>
          <p:cNvSpPr/>
          <p:nvPr/>
        </p:nvSpPr>
        <p:spPr>
          <a:xfrm>
            <a:off x="6520070" y="3765292"/>
            <a:ext cx="584396" cy="316378"/>
          </a:xfrm>
          <a:prstGeom prst="round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effectLst/>
            </a:endParaRPr>
          </a:p>
        </p:txBody>
      </p:sp>
      <p:sp>
        <p:nvSpPr>
          <p:cNvPr id="167" name="テキスト ボックス 166"/>
          <p:cNvSpPr txBox="1"/>
          <p:nvPr/>
        </p:nvSpPr>
        <p:spPr>
          <a:xfrm>
            <a:off x="6472215" y="3745420"/>
            <a:ext cx="717508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Tokyo</a:t>
            </a:r>
            <a:endParaRPr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8" name="角丸四角形 167"/>
          <p:cNvSpPr/>
          <p:nvPr/>
        </p:nvSpPr>
        <p:spPr>
          <a:xfrm>
            <a:off x="7527235" y="1961322"/>
            <a:ext cx="967407" cy="331304"/>
          </a:xfrm>
          <a:prstGeom prst="round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effectLst/>
            </a:endParaRPr>
          </a:p>
        </p:txBody>
      </p:sp>
      <p:sp>
        <p:nvSpPr>
          <p:cNvPr id="169" name="テキスト ボックス 168"/>
          <p:cNvSpPr txBox="1"/>
          <p:nvPr/>
        </p:nvSpPr>
        <p:spPr>
          <a:xfrm>
            <a:off x="7505369" y="1952611"/>
            <a:ext cx="1081091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Akihabara</a:t>
            </a:r>
            <a:endParaRPr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0" name="角丸四角形 169"/>
          <p:cNvSpPr/>
          <p:nvPr/>
        </p:nvSpPr>
        <p:spPr>
          <a:xfrm>
            <a:off x="1804736" y="2782957"/>
            <a:ext cx="915457" cy="344556"/>
          </a:xfrm>
          <a:prstGeom prst="round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effectLst/>
            </a:endParaRPr>
          </a:p>
        </p:txBody>
      </p:sp>
      <p:sp>
        <p:nvSpPr>
          <p:cNvPr id="171" name="テキスト ボックス 170"/>
          <p:cNvSpPr txBox="1"/>
          <p:nvPr/>
        </p:nvSpPr>
        <p:spPr>
          <a:xfrm>
            <a:off x="1811435" y="2776072"/>
            <a:ext cx="919733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Shinjuku</a:t>
            </a:r>
            <a:endParaRPr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3" name="テキスト ボックス 172"/>
          <p:cNvSpPr txBox="1"/>
          <p:nvPr/>
        </p:nvSpPr>
        <p:spPr>
          <a:xfrm>
            <a:off x="2233074" y="5211658"/>
            <a:ext cx="867720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Shibuya</a:t>
            </a:r>
            <a:endParaRPr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7" name="正方形/長方形 176"/>
          <p:cNvSpPr/>
          <p:nvPr/>
        </p:nvSpPr>
        <p:spPr>
          <a:xfrm>
            <a:off x="33414" y="63188"/>
            <a:ext cx="5981125" cy="461665"/>
          </a:xfrm>
          <a:prstGeom prst="rect">
            <a:avLst/>
          </a:prstGeom>
          <a:effectLst>
            <a:outerShdw blurRad="50800" dist="38100" dir="5400000" algn="t" rotWithShape="0">
              <a:schemeClr val="accent1">
                <a:alpha val="40000"/>
              </a:scheme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2400" b="1" i="1" kern="0" dirty="0">
                <a:solidFill>
                  <a:srgbClr val="0000CC"/>
                </a:solidFill>
                <a:latin typeface="Arial" charset="0"/>
              </a:rPr>
              <a:t>Emergency Calls from Subway Stations</a:t>
            </a:r>
          </a:p>
        </p:txBody>
      </p:sp>
      <p:sp>
        <p:nvSpPr>
          <p:cNvPr id="179" name="テキスト ボックス 178"/>
          <p:cNvSpPr txBox="1"/>
          <p:nvPr/>
        </p:nvSpPr>
        <p:spPr>
          <a:xfrm>
            <a:off x="7514661" y="6142124"/>
            <a:ext cx="1364296" cy="707886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 routes  </a:t>
            </a:r>
          </a:p>
          <a:p>
            <a:r>
              <a:rPr kumimoji="1" lang="en-US" altLang="ja-JP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15 stations    </a:t>
            </a:r>
            <a:endParaRPr kumimoji="1" lang="ja-JP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9161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 tmFilter="0, 0; .2, .5; .8, .5; 1, 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500" autoRev="1" fill="hold"/>
                                        <p:tgtEl>
                                          <p:spTgt spid="10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 tmFilter="0, 0; .2, .5; .8, .5; 1, 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500" autoRev="1" fill="hold"/>
                                        <p:tgtEl>
                                          <p:spTgt spid="10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 tmFilter="0, 0; .2, .5; .8, .5; 1, 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500" autoRev="1" fill="hold"/>
                                        <p:tgtEl>
                                          <p:spTgt spid="10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 tmFilter="0, 0; .2, .5; .8, .5; 1, 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500" autoRev="1" fill="hold"/>
                                        <p:tgtEl>
                                          <p:spTgt spid="10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9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859" y="719083"/>
            <a:ext cx="8378336" cy="5435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61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 txBox="1">
            <a:spLocks/>
          </p:cNvSpPr>
          <p:nvPr/>
        </p:nvSpPr>
        <p:spPr>
          <a:xfrm>
            <a:off x="355935" y="968684"/>
            <a:ext cx="7841582" cy="49680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  <a:defRPr/>
            </a:pPr>
            <a:r>
              <a:rPr lang="en-US" altLang="ja-JP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 of terrorism: </a:t>
            </a:r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ja-JP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en-US" altLang="ja-JP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Simultaneous attacks to civilians</a:t>
            </a:r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ja-JP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en-US" altLang="ja-JP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underground spaces</a:t>
            </a:r>
          </a:p>
          <a:p>
            <a:pPr marL="514350" indent="-514350">
              <a:lnSpc>
                <a:spcPct val="100000"/>
              </a:lnSpc>
              <a:buFont typeface="Arial" charset="0"/>
              <a:buAutoNum type="arabicPlain"/>
              <a:defRPr/>
            </a:pPr>
            <a:endParaRPr lang="en-US" altLang="ja-JP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en-US" altLang="ja-JP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Difficulty in grasping the whole situation</a:t>
            </a:r>
          </a:p>
          <a:p>
            <a:pPr marL="514350" indent="-514350">
              <a:lnSpc>
                <a:spcPct val="100000"/>
              </a:lnSpc>
              <a:buFont typeface="Arial" charset="0"/>
              <a:buAutoNum type="arabicPlain"/>
              <a:defRPr/>
            </a:pPr>
            <a:endParaRPr lang="en-US" altLang="ja-JP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en-US" altLang="ja-JP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Confusion among TFD Headquarters, </a:t>
            </a:r>
            <a:r>
              <a:rPr lang="ja-JP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endParaRPr lang="en-US" altLang="ja-JP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ja-JP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en-US" altLang="ja-JP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incident scenes, and hospitals</a:t>
            </a:r>
            <a:endParaRPr lang="ja-JP" alt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355935" y="262101"/>
            <a:ext cx="2937022" cy="584775"/>
          </a:xfrm>
          <a:prstGeom prst="rect">
            <a:avLst/>
          </a:prstGeom>
          <a:effectLst>
            <a:outerShdw blurRad="50800" dist="38100" dir="5400000" algn="t" rotWithShape="0">
              <a:schemeClr val="accent1">
                <a:alpha val="40000"/>
              </a:scheme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3200" b="1" i="1" dirty="0" smtClean="0">
                <a:solidFill>
                  <a:srgbClr val="0000CC"/>
                </a:solidFill>
                <a:latin typeface="Arial" charset="0"/>
              </a:rPr>
              <a:t>Incident Facts</a:t>
            </a:r>
            <a:endParaRPr lang="ja-JP" altLang="en-US" sz="3200" b="1" i="1" dirty="0">
              <a:solidFill>
                <a:srgbClr val="0000CC"/>
              </a:solidFill>
              <a:latin typeface="Arial" charset="0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9975" y="945984"/>
            <a:ext cx="2994025" cy="216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65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4"/>
          <p:cNvSpPr>
            <a:spLocks noChangeArrowheads="1"/>
          </p:cNvSpPr>
          <p:nvPr/>
        </p:nvSpPr>
        <p:spPr bwMode="auto">
          <a:xfrm>
            <a:off x="144619" y="98688"/>
            <a:ext cx="6603090" cy="584775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chemeClr val="accent1"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3200" b="1" i="1" dirty="0">
                <a:solidFill>
                  <a:srgbClr val="0000CC"/>
                </a:solidFill>
                <a:cs typeface="Arial" panose="020B0604020202020204" pitchFamily="34" charset="0"/>
              </a:rPr>
              <a:t>Confusion </a:t>
            </a:r>
            <a:r>
              <a:rPr lang="en-US" altLang="ja-JP" sz="3200" b="1" i="1" dirty="0" smtClean="0">
                <a:solidFill>
                  <a:srgbClr val="0000CC"/>
                </a:solidFill>
                <a:cs typeface="Arial" panose="020B0604020202020204" pitchFamily="34" charset="0"/>
              </a:rPr>
              <a:t>in </a:t>
            </a:r>
            <a:r>
              <a:rPr lang="en-US" altLang="ja-JP" sz="3200" b="1" i="1" dirty="0">
                <a:solidFill>
                  <a:srgbClr val="0000CC"/>
                </a:solidFill>
                <a:cs typeface="Arial" panose="020B0604020202020204" pitchFamily="34" charset="0"/>
              </a:rPr>
              <a:t>TFD Headquarters</a:t>
            </a:r>
            <a:endParaRPr lang="ja-JP" altLang="en-US" sz="3200" b="1" i="1" dirty="0">
              <a:solidFill>
                <a:srgbClr val="0000CC"/>
              </a:solidFill>
              <a:cs typeface="Arial" panose="020B0604020202020204" pitchFamily="34" charset="0"/>
            </a:endParaRPr>
          </a:p>
        </p:txBody>
      </p:sp>
      <p:sp>
        <p:nvSpPr>
          <p:cNvPr id="3" name="正方形/長方形 5"/>
          <p:cNvSpPr>
            <a:spLocks noChangeArrowheads="1"/>
          </p:cNvSpPr>
          <p:nvPr/>
        </p:nvSpPr>
        <p:spPr bwMode="auto">
          <a:xfrm>
            <a:off x="560555" y="683463"/>
            <a:ext cx="874673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93675" indent="-193675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defRPr/>
            </a:pPr>
            <a:r>
              <a:rPr lang="ja-JP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・ </a:t>
            </a:r>
            <a:r>
              <a:rPr lang="en-US" altLang="ja-JP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Many calls </a:t>
            </a:r>
            <a:r>
              <a:rPr lang="en-US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 </a:t>
            </a:r>
            <a:r>
              <a:rPr lang="en-US" altLang="ja-JP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short time</a:t>
            </a:r>
          </a:p>
          <a:p>
            <a:pPr>
              <a:defRPr/>
            </a:pPr>
            <a:r>
              <a:rPr lang="ja-JP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・ </a:t>
            </a:r>
            <a:r>
              <a:rPr lang="en-US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Ambulance </a:t>
            </a:r>
            <a:r>
              <a:rPr lang="en-US" altLang="ja-JP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requests </a:t>
            </a:r>
            <a:r>
              <a:rPr lang="en-US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altLang="ja-JP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alleged “train explosion”</a:t>
            </a:r>
            <a:endParaRPr lang="en-US" altLang="ja-JP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ja-JP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・ </a:t>
            </a:r>
            <a:r>
              <a:rPr lang="en-US" altLang="ja-JP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Communications control and difficulty in   grasping incident facts</a:t>
            </a:r>
          </a:p>
          <a:p>
            <a:pPr>
              <a:buFont typeface="Arial" panose="020B0604020202020204" pitchFamily="34" charset="0"/>
              <a:buNone/>
            </a:pPr>
            <a:r>
              <a:rPr lang="ja-JP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・ </a:t>
            </a:r>
            <a:r>
              <a:rPr lang="en-US" altLang="ja-JP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Shortage of apparatus</a:t>
            </a:r>
            <a:endParaRPr lang="ja-JP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7"/>
          <p:cNvSpPr>
            <a:spLocks noChangeArrowheads="1"/>
          </p:cNvSpPr>
          <p:nvPr/>
        </p:nvSpPr>
        <p:spPr bwMode="auto">
          <a:xfrm>
            <a:off x="144619" y="3089804"/>
            <a:ext cx="5918608" cy="584775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chemeClr val="accent1">
                <a:alpha val="40000"/>
              </a:schemeClr>
            </a:outerShdw>
          </a:effectLst>
          <a:extLst/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3200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Confusion </a:t>
            </a:r>
            <a:r>
              <a:rPr lang="en-US" altLang="ja-JP" sz="3200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at </a:t>
            </a:r>
            <a:r>
              <a:rPr lang="en-US" altLang="ja-JP" sz="3200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Incident Scenes</a:t>
            </a:r>
            <a:endParaRPr lang="ja-JP" altLang="en-US" sz="3200" b="1" i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6" name="正方形/長方形 8"/>
          <p:cNvSpPr>
            <a:spLocks noChangeArrowheads="1"/>
          </p:cNvSpPr>
          <p:nvPr/>
        </p:nvSpPr>
        <p:spPr bwMode="auto">
          <a:xfrm>
            <a:off x="560555" y="3674579"/>
            <a:ext cx="8572500" cy="3022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93675" indent="-193675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ja-JP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・ </a:t>
            </a:r>
            <a:r>
              <a:rPr lang="en-US" altLang="ja-JP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Many incident scenes 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Difficulty in unit management</a:t>
            </a:r>
            <a:endParaRPr lang="en-US" altLang="ja-JP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ja-JP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・ </a:t>
            </a:r>
            <a:r>
              <a:rPr lang="en-US" altLang="ja-JP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Difficulty in on-scene activities due </a:t>
            </a:r>
            <a:r>
              <a:rPr lang="en-US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altLang="ja-JP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firefighters’ injuries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ja-JP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・ </a:t>
            </a:r>
            <a:r>
              <a:rPr lang="en-US" altLang="ja-JP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Difficulty in triage</a:t>
            </a:r>
            <a:endParaRPr lang="ja-JP" alt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ja-JP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・ </a:t>
            </a:r>
            <a:r>
              <a:rPr lang="en-US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Difficulty </a:t>
            </a:r>
            <a:r>
              <a:rPr lang="en-US" altLang="ja-JP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hospital selection</a:t>
            </a:r>
            <a:endParaRPr lang="ja-JP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9930" y="2279958"/>
            <a:ext cx="2143125" cy="162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02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798" y="615043"/>
            <a:ext cx="7865331" cy="5627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84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3318</TotalTime>
  <Words>452</Words>
  <Application>Microsoft Office PowerPoint</Application>
  <PresentationFormat>画面に合わせる (4:3)</PresentationFormat>
  <Paragraphs>184</Paragraphs>
  <Slides>20</Slides>
  <Notes>20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20</vt:i4>
      </vt:variant>
    </vt:vector>
  </HeadingPairs>
  <TitlesOfParts>
    <vt:vector size="35" baseType="lpstr">
      <vt:lpstr>HGPｺﾞｼｯｸE</vt:lpstr>
      <vt:lpstr>HGP創英角ｺﾞｼｯｸUB</vt:lpstr>
      <vt:lpstr>HG丸ｺﾞｼｯｸM-PRO</vt:lpstr>
      <vt:lpstr>ＭＳ Ｐゴシック</vt:lpstr>
      <vt:lpstr>ＭＳ 明朝</vt:lpstr>
      <vt:lpstr>Arial</vt:lpstr>
      <vt:lpstr>Arial Black</vt:lpstr>
      <vt:lpstr>Arial Narrow</vt:lpstr>
      <vt:lpstr>Calibri</vt:lpstr>
      <vt:lpstr>Calibri Light</vt:lpstr>
      <vt:lpstr>Century</vt:lpstr>
      <vt:lpstr>Century Schoolbook</vt:lpstr>
      <vt:lpstr>Times New Roman</vt:lpstr>
      <vt:lpstr>Wingdings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東京消防庁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事務端末001</dc:creator>
  <cp:lastModifiedBy>IT端末032</cp:lastModifiedBy>
  <cp:revision>459</cp:revision>
  <cp:lastPrinted>2017-11-20T03:55:57Z</cp:lastPrinted>
  <dcterms:created xsi:type="dcterms:W3CDTF">2017-10-30T00:42:10Z</dcterms:created>
  <dcterms:modified xsi:type="dcterms:W3CDTF">2017-11-20T03:56:00Z</dcterms:modified>
</cp:coreProperties>
</file>