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62"/>
  </p:notesMasterIdLst>
  <p:sldIdLst>
    <p:sldId id="257" r:id="rId2"/>
    <p:sldId id="395" r:id="rId3"/>
    <p:sldId id="397" r:id="rId4"/>
    <p:sldId id="398" r:id="rId5"/>
    <p:sldId id="399" r:id="rId6"/>
    <p:sldId id="400" r:id="rId7"/>
    <p:sldId id="473" r:id="rId8"/>
    <p:sldId id="502" r:id="rId9"/>
    <p:sldId id="503" r:id="rId10"/>
    <p:sldId id="445" r:id="rId11"/>
    <p:sldId id="501" r:id="rId12"/>
    <p:sldId id="390" r:id="rId13"/>
    <p:sldId id="472" r:id="rId14"/>
    <p:sldId id="474" r:id="rId15"/>
    <p:sldId id="500" r:id="rId16"/>
    <p:sldId id="476" r:id="rId17"/>
    <p:sldId id="477" r:id="rId18"/>
    <p:sldId id="478" r:id="rId19"/>
    <p:sldId id="479" r:id="rId20"/>
    <p:sldId id="434" r:id="rId21"/>
    <p:sldId id="439" r:id="rId22"/>
    <p:sldId id="403" r:id="rId23"/>
    <p:sldId id="463" r:id="rId24"/>
    <p:sldId id="447" r:id="rId25"/>
    <p:sldId id="464" r:id="rId26"/>
    <p:sldId id="451" r:id="rId27"/>
    <p:sldId id="446" r:id="rId28"/>
    <p:sldId id="448" r:id="rId29"/>
    <p:sldId id="449" r:id="rId30"/>
    <p:sldId id="363" r:id="rId31"/>
    <p:sldId id="480" r:id="rId32"/>
    <p:sldId id="481" r:id="rId33"/>
    <p:sldId id="435" r:id="rId34"/>
    <p:sldId id="409" r:id="rId35"/>
    <p:sldId id="437" r:id="rId36"/>
    <p:sldId id="405" r:id="rId37"/>
    <p:sldId id="339" r:id="rId38"/>
    <p:sldId id="469" r:id="rId39"/>
    <p:sldId id="340" r:id="rId40"/>
    <p:sldId id="485" r:id="rId41"/>
    <p:sldId id="482" r:id="rId42"/>
    <p:sldId id="483" r:id="rId43"/>
    <p:sldId id="488" r:id="rId44"/>
    <p:sldId id="489" r:id="rId45"/>
    <p:sldId id="491" r:id="rId46"/>
    <p:sldId id="493" r:id="rId47"/>
    <p:sldId id="495" r:id="rId48"/>
    <p:sldId id="496" r:id="rId49"/>
    <p:sldId id="346" r:id="rId50"/>
    <p:sldId id="347" r:id="rId51"/>
    <p:sldId id="348" r:id="rId52"/>
    <p:sldId id="349" r:id="rId53"/>
    <p:sldId id="266" r:id="rId54"/>
    <p:sldId id="506" r:id="rId55"/>
    <p:sldId id="507" r:id="rId56"/>
    <p:sldId id="508" r:id="rId57"/>
    <p:sldId id="509" r:id="rId58"/>
    <p:sldId id="510" r:id="rId59"/>
    <p:sldId id="512" r:id="rId60"/>
    <p:sldId id="511" r:id="rId6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84" autoAdjust="0"/>
    <p:restoredTop sz="94660"/>
  </p:normalViewPr>
  <p:slideViewPr>
    <p:cSldViewPr>
      <p:cViewPr>
        <p:scale>
          <a:sx n="69" d="100"/>
          <a:sy n="69" d="100"/>
        </p:scale>
        <p:origin x="-155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FDF862-CC5D-4DED-BAFA-0C68C63B1B81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451B696F-1784-4FF8-BDB9-655B07C10B86}">
      <dgm:prSet phldrT="[Text]"/>
      <dgm:spPr>
        <a:solidFill>
          <a:schemeClr val="accent4"/>
        </a:solidFill>
      </dgm:spPr>
      <dgm:t>
        <a:bodyPr rtlCol="0"/>
        <a:lstStyle/>
        <a:p>
          <a:pPr rtl="0"/>
          <a:r>
            <a:rPr lang="tr" b="1" dirty="0"/>
            <a:t>Öncül madde</a:t>
          </a:r>
          <a:endParaRPr lang="en-US" b="1" dirty="0"/>
        </a:p>
      </dgm:t>
    </dgm:pt>
    <dgm:pt modelId="{F025B6AC-FECC-4537-8902-AFF4A30DC54E}" type="parTrans" cxnId="{6E8AF07B-BCF0-4559-B029-C1E925EBA257}">
      <dgm:prSet/>
      <dgm:spPr/>
      <dgm:t>
        <a:bodyPr rtlCol="0"/>
        <a:lstStyle/>
        <a:p>
          <a:pPr rtl="0"/>
          <a:endParaRPr lang="en-US"/>
        </a:p>
      </dgm:t>
    </dgm:pt>
    <dgm:pt modelId="{254D0188-5695-4B11-9483-C93AF87F76DE}" type="sibTrans" cxnId="{6E8AF07B-BCF0-4559-B029-C1E925EBA257}">
      <dgm:prSet/>
      <dgm:spPr/>
      <dgm:t>
        <a:bodyPr rtlCol="0"/>
        <a:lstStyle/>
        <a:p>
          <a:pPr rtl="0"/>
          <a:endParaRPr lang="en-US"/>
        </a:p>
      </dgm:t>
    </dgm:pt>
    <dgm:pt modelId="{F28BDC7B-3DA6-402C-B7BE-70E9146F7F3C}">
      <dgm:prSet phldrT="[Text]"/>
      <dgm:spPr>
        <a:solidFill>
          <a:schemeClr val="accent6"/>
        </a:solidFill>
      </dgm:spPr>
      <dgm:t>
        <a:bodyPr rtlCol="0"/>
        <a:lstStyle/>
        <a:p>
          <a:pPr rtl="0"/>
          <a:r>
            <a:rPr lang="tr" b="1" dirty="0"/>
            <a:t>Öncül madde</a:t>
          </a:r>
          <a:endParaRPr lang="en-US" b="1" dirty="0"/>
        </a:p>
      </dgm:t>
    </dgm:pt>
    <dgm:pt modelId="{96C43827-B638-4317-ACA3-891CD505C384}" type="parTrans" cxnId="{14B3058F-3D2A-403D-9277-D576BF7EC77A}">
      <dgm:prSet/>
      <dgm:spPr/>
      <dgm:t>
        <a:bodyPr rtlCol="0"/>
        <a:lstStyle/>
        <a:p>
          <a:pPr rtl="0"/>
          <a:endParaRPr lang="en-US"/>
        </a:p>
      </dgm:t>
    </dgm:pt>
    <dgm:pt modelId="{F0C26485-D9B2-4C80-A465-6BD717D1A260}" type="sibTrans" cxnId="{14B3058F-3D2A-403D-9277-D576BF7EC77A}">
      <dgm:prSet/>
      <dgm:spPr/>
      <dgm:t>
        <a:bodyPr rtlCol="0"/>
        <a:lstStyle/>
        <a:p>
          <a:pPr rtl="0"/>
          <a:endParaRPr lang="en-US"/>
        </a:p>
      </dgm:t>
    </dgm:pt>
    <dgm:pt modelId="{1B9BCD7D-2D5E-463B-9F4C-2256BA65595C}">
      <dgm:prSet phldrT="[Text]"/>
      <dgm:spPr/>
      <dgm:t>
        <a:bodyPr rtlCol="0"/>
        <a:lstStyle/>
        <a:p>
          <a:pPr rtl="0"/>
          <a:r>
            <a:rPr lang="tr" b="1"/>
            <a:t>Öncül madde</a:t>
          </a:r>
          <a:endParaRPr lang="en-US" b="1" dirty="0"/>
        </a:p>
      </dgm:t>
    </dgm:pt>
    <dgm:pt modelId="{D7E6D31D-5965-42F4-BF5D-34A238F0D46D}" type="parTrans" cxnId="{A5170A9F-A777-41FC-81B7-E1D247B8E94B}">
      <dgm:prSet/>
      <dgm:spPr/>
      <dgm:t>
        <a:bodyPr rtlCol="0"/>
        <a:lstStyle/>
        <a:p>
          <a:pPr rtl="0"/>
          <a:endParaRPr lang="en-US"/>
        </a:p>
      </dgm:t>
    </dgm:pt>
    <dgm:pt modelId="{1BAC1FA1-929A-44B8-BBBE-87F4AFA68503}" type="sibTrans" cxnId="{A5170A9F-A777-41FC-81B7-E1D247B8E94B}">
      <dgm:prSet/>
      <dgm:spPr/>
      <dgm:t>
        <a:bodyPr rtlCol="0"/>
        <a:lstStyle/>
        <a:p>
          <a:pPr rtl="0"/>
          <a:endParaRPr lang="en-US"/>
        </a:p>
      </dgm:t>
    </dgm:pt>
    <dgm:pt modelId="{7C242C47-B518-4355-89D2-F3435C87CBE9}">
      <dgm:prSet phldrT="[Text]"/>
      <dgm:spPr>
        <a:solidFill>
          <a:schemeClr val="accent3"/>
        </a:solidFill>
      </dgm:spPr>
      <dgm:t>
        <a:bodyPr rtlCol="0"/>
        <a:lstStyle/>
        <a:p>
          <a:pPr rtl="0"/>
          <a:r>
            <a:rPr lang="tr" b="1" dirty="0"/>
            <a:t>CW etken maddesi</a:t>
          </a:r>
          <a:endParaRPr lang="en-US" b="1" dirty="0"/>
        </a:p>
      </dgm:t>
    </dgm:pt>
    <dgm:pt modelId="{7D03AE11-7BD4-4B20-A215-C21E5D34FD9A}" type="parTrans" cxnId="{B7C56D97-D003-4461-A9D9-3B979DD7BC1C}">
      <dgm:prSet/>
      <dgm:spPr/>
      <dgm:t>
        <a:bodyPr rtlCol="0"/>
        <a:lstStyle/>
        <a:p>
          <a:pPr rtl="0"/>
          <a:endParaRPr lang="en-US"/>
        </a:p>
      </dgm:t>
    </dgm:pt>
    <dgm:pt modelId="{1E9AB601-7FD2-4E44-BAD7-015BC32CAC23}" type="sibTrans" cxnId="{B7C56D97-D003-4461-A9D9-3B979DD7BC1C}">
      <dgm:prSet/>
      <dgm:spPr/>
      <dgm:t>
        <a:bodyPr rtlCol="0"/>
        <a:lstStyle/>
        <a:p>
          <a:pPr rtl="0"/>
          <a:endParaRPr lang="en-US"/>
        </a:p>
      </dgm:t>
    </dgm:pt>
    <dgm:pt modelId="{43C63177-416A-4473-B8D2-F3EA6E00F9CB}" type="pres">
      <dgm:prSet presAssocID="{E3FDF862-CC5D-4DED-BAFA-0C68C63B1B81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947238A-91E0-47F9-A529-686456ECBD7C}" type="pres">
      <dgm:prSet presAssocID="{E3FDF862-CC5D-4DED-BAFA-0C68C63B1B81}" presName="ellipse" presStyleLbl="trBgShp" presStyleIdx="0" presStyleCnt="1"/>
      <dgm:spPr/>
    </dgm:pt>
    <dgm:pt modelId="{AB2BC48E-4B88-4C11-AECC-6CE6BE913CD5}" type="pres">
      <dgm:prSet presAssocID="{E3FDF862-CC5D-4DED-BAFA-0C68C63B1B81}" presName="arrow1" presStyleLbl="fgShp" presStyleIdx="0" presStyleCnt="1" custLinFactNeighborY="4825"/>
      <dgm:spPr/>
    </dgm:pt>
    <dgm:pt modelId="{43187D02-F09A-4919-AB7A-F988D8FFFD61}" type="pres">
      <dgm:prSet presAssocID="{E3FDF862-CC5D-4DED-BAFA-0C68C63B1B81}" presName="rectangle" presStyleLbl="revTx" presStyleIdx="0" presStyleCnt="1" custLinFactNeighborY="6102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tr-TR"/>
        </a:p>
      </dgm:t>
    </dgm:pt>
    <dgm:pt modelId="{03FD53C2-0029-488A-A233-238FDAF0A1B2}" type="pres">
      <dgm:prSet presAssocID="{F28BDC7B-3DA6-402C-B7BE-70E9146F7F3C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165D5BC-A302-4F77-83D0-834CA7427D57}" type="pres">
      <dgm:prSet presAssocID="{1B9BCD7D-2D5E-463B-9F4C-2256BA65595C}" presName="item2" presStyleLbl="node1" presStyleIdx="1" presStyleCnt="3" custLinFactNeighborY="553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B78E1CB-2F33-46C8-A470-7455A06069F6}" type="pres">
      <dgm:prSet presAssocID="{7C242C47-B518-4355-89D2-F3435C87CBE9}" presName="item3" presStyleLbl="node1" presStyleIdx="2" presStyleCnt="3" custLinFactNeighborY="553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4CB3CEC-7471-44F7-B11E-31FFA5918371}" type="pres">
      <dgm:prSet presAssocID="{E3FDF862-CC5D-4DED-BAFA-0C68C63B1B81}" presName="funnel" presStyleLbl="trAlignAcc1" presStyleIdx="0" presStyleCnt="1" custLinFactNeighborY="2223"/>
      <dgm:spPr/>
      <dgm:t>
        <a:bodyPr/>
        <a:lstStyle/>
        <a:p>
          <a:endParaRPr lang="tr-TR"/>
        </a:p>
      </dgm:t>
    </dgm:pt>
  </dgm:ptLst>
  <dgm:cxnLst>
    <dgm:cxn modelId="{8E6913AB-79A9-4020-8468-DAD0D8EC99A7}" type="presOf" srcId="{451B696F-1784-4FF8-BDB9-655B07C10B86}" destId="{BB78E1CB-2F33-46C8-A470-7455A06069F6}" srcOrd="0" destOrd="0" presId="urn:microsoft.com/office/officeart/2005/8/layout/funnel1"/>
    <dgm:cxn modelId="{9E4DF313-EEFB-4E69-84A4-956AA1BEB36B}" type="presOf" srcId="{F28BDC7B-3DA6-402C-B7BE-70E9146F7F3C}" destId="{D165D5BC-A302-4F77-83D0-834CA7427D57}" srcOrd="0" destOrd="0" presId="urn:microsoft.com/office/officeart/2005/8/layout/funnel1"/>
    <dgm:cxn modelId="{14B3058F-3D2A-403D-9277-D576BF7EC77A}" srcId="{E3FDF862-CC5D-4DED-BAFA-0C68C63B1B81}" destId="{F28BDC7B-3DA6-402C-B7BE-70E9146F7F3C}" srcOrd="1" destOrd="0" parTransId="{96C43827-B638-4317-ACA3-891CD505C384}" sibTransId="{F0C26485-D9B2-4C80-A465-6BD717D1A260}"/>
    <dgm:cxn modelId="{A5170A9F-A777-41FC-81B7-E1D247B8E94B}" srcId="{E3FDF862-CC5D-4DED-BAFA-0C68C63B1B81}" destId="{1B9BCD7D-2D5E-463B-9F4C-2256BA65595C}" srcOrd="2" destOrd="0" parTransId="{D7E6D31D-5965-42F4-BF5D-34A238F0D46D}" sibTransId="{1BAC1FA1-929A-44B8-BBBE-87F4AFA68503}"/>
    <dgm:cxn modelId="{59C77DAE-D04C-4D9D-BFD6-1864735F0835}" type="presOf" srcId="{7C242C47-B518-4355-89D2-F3435C87CBE9}" destId="{43187D02-F09A-4919-AB7A-F988D8FFFD61}" srcOrd="0" destOrd="0" presId="urn:microsoft.com/office/officeart/2005/8/layout/funnel1"/>
    <dgm:cxn modelId="{B7C56D97-D003-4461-A9D9-3B979DD7BC1C}" srcId="{E3FDF862-CC5D-4DED-BAFA-0C68C63B1B81}" destId="{7C242C47-B518-4355-89D2-F3435C87CBE9}" srcOrd="3" destOrd="0" parTransId="{7D03AE11-7BD4-4B20-A215-C21E5D34FD9A}" sibTransId="{1E9AB601-7FD2-4E44-BAD7-015BC32CAC23}"/>
    <dgm:cxn modelId="{F9EEF15E-427C-4C25-B662-885DA2F32C11}" type="presOf" srcId="{1B9BCD7D-2D5E-463B-9F4C-2256BA65595C}" destId="{03FD53C2-0029-488A-A233-238FDAF0A1B2}" srcOrd="0" destOrd="0" presId="urn:microsoft.com/office/officeart/2005/8/layout/funnel1"/>
    <dgm:cxn modelId="{6E8AF07B-BCF0-4559-B029-C1E925EBA257}" srcId="{E3FDF862-CC5D-4DED-BAFA-0C68C63B1B81}" destId="{451B696F-1784-4FF8-BDB9-655B07C10B86}" srcOrd="0" destOrd="0" parTransId="{F025B6AC-FECC-4537-8902-AFF4A30DC54E}" sibTransId="{254D0188-5695-4B11-9483-C93AF87F76DE}"/>
    <dgm:cxn modelId="{3FFC6ED0-0B73-412B-9A10-3ACB56EF8245}" type="presOf" srcId="{E3FDF862-CC5D-4DED-BAFA-0C68C63B1B81}" destId="{43C63177-416A-4473-B8D2-F3EA6E00F9CB}" srcOrd="0" destOrd="0" presId="urn:microsoft.com/office/officeart/2005/8/layout/funnel1"/>
    <dgm:cxn modelId="{F9025A62-8136-4A5D-B5CA-B7DBA55D74A7}" type="presParOf" srcId="{43C63177-416A-4473-B8D2-F3EA6E00F9CB}" destId="{8947238A-91E0-47F9-A529-686456ECBD7C}" srcOrd="0" destOrd="0" presId="urn:microsoft.com/office/officeart/2005/8/layout/funnel1"/>
    <dgm:cxn modelId="{7012426D-681E-4C29-B655-9BAE9E9A6E24}" type="presParOf" srcId="{43C63177-416A-4473-B8D2-F3EA6E00F9CB}" destId="{AB2BC48E-4B88-4C11-AECC-6CE6BE913CD5}" srcOrd="1" destOrd="0" presId="urn:microsoft.com/office/officeart/2005/8/layout/funnel1"/>
    <dgm:cxn modelId="{AB9B312A-A63D-47AE-B35B-3A24B18CC389}" type="presParOf" srcId="{43C63177-416A-4473-B8D2-F3EA6E00F9CB}" destId="{43187D02-F09A-4919-AB7A-F988D8FFFD61}" srcOrd="2" destOrd="0" presId="urn:microsoft.com/office/officeart/2005/8/layout/funnel1"/>
    <dgm:cxn modelId="{766F0AA4-6E56-45DF-B736-170C9279B66F}" type="presParOf" srcId="{43C63177-416A-4473-B8D2-F3EA6E00F9CB}" destId="{03FD53C2-0029-488A-A233-238FDAF0A1B2}" srcOrd="3" destOrd="0" presId="urn:microsoft.com/office/officeart/2005/8/layout/funnel1"/>
    <dgm:cxn modelId="{922F2C32-C492-4925-A05B-8A60B59E3E00}" type="presParOf" srcId="{43C63177-416A-4473-B8D2-F3EA6E00F9CB}" destId="{D165D5BC-A302-4F77-83D0-834CA7427D57}" srcOrd="4" destOrd="0" presId="urn:microsoft.com/office/officeart/2005/8/layout/funnel1"/>
    <dgm:cxn modelId="{84E8F436-A739-401C-AB69-C2F9AA85A9DC}" type="presParOf" srcId="{43C63177-416A-4473-B8D2-F3EA6E00F9CB}" destId="{BB78E1CB-2F33-46C8-A470-7455A06069F6}" srcOrd="5" destOrd="0" presId="urn:microsoft.com/office/officeart/2005/8/layout/funnel1"/>
    <dgm:cxn modelId="{77D4214F-7688-46C1-9A67-D55163F9BE04}" type="presParOf" srcId="{43C63177-416A-4473-B8D2-F3EA6E00F9CB}" destId="{44CB3CEC-7471-44F7-B11E-31FFA5918371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47238A-91E0-47F9-A529-686456ECBD7C}">
      <dsp:nvSpPr>
        <dsp:cNvPr id="0" name=""/>
        <dsp:cNvSpPr/>
      </dsp:nvSpPr>
      <dsp:spPr>
        <a:xfrm>
          <a:off x="653803" y="100582"/>
          <a:ext cx="1996170" cy="693243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2BC48E-4B88-4C11-AECC-6CE6BE913CD5}">
      <dsp:nvSpPr>
        <dsp:cNvPr id="0" name=""/>
        <dsp:cNvSpPr/>
      </dsp:nvSpPr>
      <dsp:spPr>
        <a:xfrm>
          <a:off x="1461555" y="1810046"/>
          <a:ext cx="386854" cy="247587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187D02-F09A-4919-AB7A-F988D8FFFD61}">
      <dsp:nvSpPr>
        <dsp:cNvPr id="0" name=""/>
        <dsp:cNvSpPr/>
      </dsp:nvSpPr>
      <dsp:spPr>
        <a:xfrm>
          <a:off x="726531" y="2011644"/>
          <a:ext cx="1856902" cy="464225"/>
        </a:xfrm>
        <a:prstGeom prst="ellipse">
          <a:avLst/>
        </a:prstGeom>
        <a:solidFill>
          <a:schemeClr val="accent3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rtlCol="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" sz="1100" b="1" kern="1200" dirty="0"/>
            <a:t>CW etken maddesi</a:t>
          </a:r>
          <a:endParaRPr lang="en-US" sz="1100" b="1" kern="1200" dirty="0"/>
        </a:p>
      </dsp:txBody>
      <dsp:txXfrm>
        <a:off x="998468" y="2079628"/>
        <a:ext cx="1313028" cy="328257"/>
      </dsp:txXfrm>
    </dsp:sp>
    <dsp:sp modelId="{03FD53C2-0029-488A-A233-238FDAF0A1B2}">
      <dsp:nvSpPr>
        <dsp:cNvPr id="0" name=""/>
        <dsp:cNvSpPr/>
      </dsp:nvSpPr>
      <dsp:spPr>
        <a:xfrm>
          <a:off x="1379542" y="847366"/>
          <a:ext cx="696338" cy="696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rtlCol="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" sz="1200" b="1" kern="1200"/>
            <a:t>Öncül madde</a:t>
          </a:r>
          <a:endParaRPr lang="en-US" sz="1200" b="1" kern="1200" dirty="0"/>
        </a:p>
      </dsp:txBody>
      <dsp:txXfrm>
        <a:off x="1481518" y="949342"/>
        <a:ext cx="492386" cy="492386"/>
      </dsp:txXfrm>
    </dsp:sp>
    <dsp:sp modelId="{D165D5BC-A302-4F77-83D0-834CA7427D57}">
      <dsp:nvSpPr>
        <dsp:cNvPr id="0" name=""/>
        <dsp:cNvSpPr/>
      </dsp:nvSpPr>
      <dsp:spPr>
        <a:xfrm>
          <a:off x="881273" y="363521"/>
          <a:ext cx="696338" cy="696338"/>
        </a:xfrm>
        <a:prstGeom prst="ellipse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rtlCol="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" sz="1200" b="1" kern="1200" dirty="0"/>
            <a:t>Öncül madde</a:t>
          </a:r>
          <a:endParaRPr lang="en-US" sz="1200" b="1" kern="1200" dirty="0"/>
        </a:p>
      </dsp:txBody>
      <dsp:txXfrm>
        <a:off x="983249" y="465497"/>
        <a:ext cx="492386" cy="492386"/>
      </dsp:txXfrm>
    </dsp:sp>
    <dsp:sp modelId="{BB78E1CB-2F33-46C8-A470-7455A06069F6}">
      <dsp:nvSpPr>
        <dsp:cNvPr id="0" name=""/>
        <dsp:cNvSpPr/>
      </dsp:nvSpPr>
      <dsp:spPr>
        <a:xfrm>
          <a:off x="1593086" y="195162"/>
          <a:ext cx="696338" cy="696338"/>
        </a:xfrm>
        <a:prstGeom prst="ellips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rtlCol="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" sz="1200" b="1" kern="1200" dirty="0"/>
            <a:t>Öncül madde</a:t>
          </a:r>
          <a:endParaRPr lang="en-US" sz="1200" b="1" kern="1200" dirty="0"/>
        </a:p>
      </dsp:txBody>
      <dsp:txXfrm>
        <a:off x="1695062" y="297138"/>
        <a:ext cx="492386" cy="492386"/>
      </dsp:txXfrm>
    </dsp:sp>
    <dsp:sp modelId="{44CB3CEC-7471-44F7-B11E-31FFA5918371}">
      <dsp:nvSpPr>
        <dsp:cNvPr id="0" name=""/>
        <dsp:cNvSpPr/>
      </dsp:nvSpPr>
      <dsp:spPr>
        <a:xfrm>
          <a:off x="571789" y="54001"/>
          <a:ext cx="2166386" cy="1733109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EF57D9-7E76-4FE1-8B06-13B5C713636B}" type="datetimeFigureOut">
              <a:rPr lang="tr-TR" smtClean="0"/>
              <a:t>05.12.2017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12D5F2-A415-46F1-A32D-3A35CC9B37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54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720725"/>
            <a:ext cx="48006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557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F88111-C455-4209-90DB-F8501ED02976}" type="slidenum">
              <a:rPr lang="tr-TR" altLang="tr-TR" smtClean="0"/>
              <a:pPr>
                <a:defRPr/>
              </a:pPr>
              <a:t>56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22956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76181E9-6303-4A3E-A09B-6AE75F3F4720}" type="slidenum">
              <a:rPr lang="tr-TR" altLang="tr-TR">
                <a:latin typeface="Times" pitchFamily="1" charset="0"/>
              </a:rPr>
              <a:pPr/>
              <a:t>60</a:t>
            </a:fld>
            <a:endParaRPr lang="tr-TR" altLang="tr-TR">
              <a:latin typeface="Times" pitchFamily="1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 altLang="tr-TR" smtClean="0">
              <a:latin typeface="Times" pitchFamily="1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B1010-C9EF-490C-8BE2-FB49E8F73886}" type="datetime1">
              <a:rPr lang="tr-TR" smtClean="0"/>
              <a:t>05.12.2017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3505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7FDDF-8F22-4DC1-ABBA-BBAB1395FE0A}" type="datetime1">
              <a:rPr lang="tr-TR" smtClean="0"/>
              <a:t>05.12.2017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2876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888B-8B0C-4C9F-B791-C5F3F4F6C285}" type="datetime1">
              <a:rPr lang="tr-TR" smtClean="0"/>
              <a:t>05.12.2017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2504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2C192-EBA2-4274-A49B-A05ADC64A8B7}" type="datetime1">
              <a:rPr lang="tr-TR" smtClean="0"/>
              <a:t>05.12.2017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0956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9B752-A809-4417-86DE-E25A7E51D087}" type="datetime1">
              <a:rPr lang="tr-TR" smtClean="0"/>
              <a:t>05.12.2017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4890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C9431-9E1E-4740-A83D-CDF3BBEA747C}" type="datetime1">
              <a:rPr lang="tr-TR" smtClean="0"/>
              <a:t>05.12.2017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4334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75E0-9C71-4CE2-A384-9367E645A151}" type="datetime1">
              <a:rPr lang="tr-TR" smtClean="0"/>
              <a:t>05.12.2017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2723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A152C-47AC-4903-A9DE-25973DCCFDA1}" type="datetime1">
              <a:rPr lang="tr-TR" smtClean="0"/>
              <a:t>05.12.2017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0733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5F9E2-BB4B-4000-9712-0162DA335E4F}" type="datetime1">
              <a:rPr lang="tr-TR" smtClean="0"/>
              <a:t>05.12.2017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3102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073D1-A982-4843-8803-6AA8E493D66D}" type="datetime1">
              <a:rPr lang="tr-TR" smtClean="0"/>
              <a:t>05.12.2017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1004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4AA51-5C51-40FE-9388-1D0EDDE96823}" type="datetime1">
              <a:rPr lang="tr-TR" smtClean="0"/>
              <a:t>05.12.2017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420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164AA-0C25-4012-87FA-ABE60D0FC8DB}" type="datetime1">
              <a:rPr lang="tr-TR" smtClean="0"/>
              <a:t>05.12.2017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A5906-A9B6-4A3B-93A7-6CAB3E4EEE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8825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wmf"/><Relationship Id="rId5" Type="http://schemas.openxmlformats.org/officeDocument/2006/relationships/image" Target="../media/image54.wmf"/><Relationship Id="rId4" Type="http://schemas.openxmlformats.org/officeDocument/2006/relationships/image" Target="../media/image53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image" Target="../media/image63.w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hyperlink" Target="https://www.opcw.org/fileadmin/OPCW/ICA/ICB/OPCW_Report_on_Needs_and_Best_Practices_on_Chemical_Safety_and_Security_ManagementV3-2_1.2.pdf" TargetMode="Externa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hyperlink" Target="http://web.ogm.gov.tr/birimler/bolgemudurlukleri/ankara/HaberResimleri/afganhatira/turk-bayragi.jp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responsiblecare.americanchemistry.com/Responsible-Care-Program-Elements" TargetMode="External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jrs.gov/pdffiles1/bja/210678.pdf" TargetMode="Externa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imyasal silah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75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434" y="-38094"/>
            <a:ext cx="9164434" cy="3884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11560" y="4090706"/>
            <a:ext cx="8172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/>
              <a:t>Kimyasal Savunma; Sahada ve Laboratuvarda Analiz, Ulusal Yetenekler 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3410562" y="5505572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Prof. Dr. Ülker BEKER</a:t>
            </a:r>
            <a:endParaRPr lang="tr-TR" dirty="0"/>
          </a:p>
        </p:txBody>
      </p:sp>
      <p:sp>
        <p:nvSpPr>
          <p:cNvPr id="4" name="Shape 167"/>
          <p:cNvSpPr txBox="1">
            <a:spLocks/>
          </p:cNvSpPr>
          <p:nvPr/>
        </p:nvSpPr>
        <p:spPr>
          <a:xfrm>
            <a:off x="2403393" y="6177820"/>
            <a:ext cx="4316778" cy="940158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330200">
              <a:lnSpc>
                <a:spcPct val="80000"/>
              </a:lnSpc>
              <a:spcBef>
                <a:spcPts val="200"/>
              </a:spcBef>
              <a:defRPr sz="11840">
                <a:solidFill>
                  <a:srgbClr val="FFFFFF"/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pPr>
            <a:r>
              <a:rPr lang="tr-TR" sz="1400" dirty="0" smtClean="0">
                <a:solidFill>
                  <a:sysClr val="windowText" lastClr="000000"/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TÜBİTAK MAM</a:t>
            </a:r>
            <a:br>
              <a:rPr lang="tr-TR" sz="1400" dirty="0" smtClean="0">
                <a:solidFill>
                  <a:sysClr val="windowText" lastClr="000000"/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</a:br>
            <a:r>
              <a:rPr lang="tr-TR" sz="1400" dirty="0" smtClean="0">
                <a:solidFill>
                  <a:sysClr val="windowText" lastClr="000000"/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KİMYASAL TEKNOLOJİ ENSTİTÜSÜ</a:t>
            </a:r>
          </a:p>
        </p:txBody>
      </p:sp>
      <p:pic>
        <p:nvPicPr>
          <p:cNvPr id="5" name="3 Resim" descr="tubitak-mam-logo-jp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12064" y="5874904"/>
            <a:ext cx="499437" cy="566799"/>
          </a:xfrm>
          <a:prstGeom prst="rect">
            <a:avLst/>
          </a:prstGeom>
        </p:spPr>
      </p:pic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25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23499" y="3140968"/>
            <a:ext cx="826786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tr" sz="2400" b="1" dirty="0">
                <a:solidFill>
                  <a:schemeClr val="accent6">
                    <a:lumMod val="50000"/>
                  </a:schemeClr>
                </a:solidFill>
              </a:rPr>
              <a:t>Kimyasal </a:t>
            </a:r>
            <a:r>
              <a:rPr lang="tr" sz="2400" b="1" dirty="0" smtClean="0">
                <a:solidFill>
                  <a:schemeClr val="accent6">
                    <a:lumMod val="50000"/>
                  </a:schemeClr>
                </a:solidFill>
              </a:rPr>
              <a:t>savaş ajanları </a:t>
            </a:r>
            <a:r>
              <a:rPr lang="tr" sz="2400" b="1" dirty="0">
                <a:solidFill>
                  <a:schemeClr val="accent6">
                    <a:lumMod val="50000"/>
                  </a:schemeClr>
                </a:solidFill>
              </a:rPr>
              <a:t>diğer </a:t>
            </a:r>
            <a:r>
              <a:rPr lang="tr" sz="2400" b="1" dirty="0" smtClean="0">
                <a:solidFill>
                  <a:schemeClr val="accent6">
                    <a:lumMod val="50000"/>
                  </a:schemeClr>
                </a:solidFill>
              </a:rPr>
              <a:t>tehdit unsurları </a:t>
            </a:r>
            <a:r>
              <a:rPr lang="tr" sz="2400" b="1" dirty="0">
                <a:solidFill>
                  <a:schemeClr val="accent6">
                    <a:lumMod val="50000"/>
                  </a:schemeClr>
                </a:solidFill>
              </a:rPr>
              <a:t>kadar </a:t>
            </a:r>
            <a:r>
              <a:rPr lang="tr" sz="2400" b="1" dirty="0" smtClean="0">
                <a:solidFill>
                  <a:schemeClr val="accent6">
                    <a:lumMod val="50000"/>
                  </a:schemeClr>
                </a:solidFill>
              </a:rPr>
              <a:t>çok </a:t>
            </a:r>
            <a:r>
              <a:rPr lang="tr" sz="2400" b="1" dirty="0">
                <a:solidFill>
                  <a:schemeClr val="accent6">
                    <a:lumMod val="50000"/>
                  </a:schemeClr>
                </a:solidFill>
              </a:rPr>
              <a:t>ölüme neden olmamaktadır.</a:t>
            </a:r>
          </a:p>
          <a:p>
            <a:pPr>
              <a:spcBef>
                <a:spcPts val="600"/>
              </a:spcBef>
            </a:pPr>
            <a:r>
              <a:rPr lang="tr" sz="2400" b="1" dirty="0"/>
              <a:t>Ancak:</a:t>
            </a:r>
          </a:p>
          <a:p>
            <a:pPr marL="268288" lvl="1" indent="-268288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tr" sz="2400" dirty="0"/>
              <a:t>Siviller üzerinde ciddi bir psikolojik etki yapabilmektedir.</a:t>
            </a:r>
          </a:p>
          <a:p>
            <a:pPr marL="268288" lvl="1" indent="-268288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tr" sz="2400" dirty="0"/>
              <a:t>Sağlık / fiziksel durum üzerinde kalıcı etkiler </a:t>
            </a:r>
            <a:r>
              <a:rPr lang="tr" sz="2400" dirty="0" smtClean="0"/>
              <a:t>bırakabilmektedir.</a:t>
            </a:r>
            <a:endParaRPr lang="tr" sz="2400" dirty="0"/>
          </a:p>
          <a:p>
            <a:pPr marL="268288" lvl="1" indent="-268288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tr" sz="2400" dirty="0" smtClean="0"/>
              <a:t>Büyük </a:t>
            </a:r>
            <a:r>
              <a:rPr lang="tr" sz="2400" dirty="0"/>
              <a:t>alanların temizlenmesini gerektirdiği için </a:t>
            </a:r>
            <a:r>
              <a:rPr lang="tr" sz="2400" dirty="0" smtClean="0"/>
              <a:t>ciddi </a:t>
            </a:r>
            <a:r>
              <a:rPr lang="tr" sz="2400" dirty="0"/>
              <a:t>bir </a:t>
            </a:r>
            <a:r>
              <a:rPr lang="tr" sz="2400" dirty="0" smtClean="0"/>
              <a:t>ekonomik </a:t>
            </a:r>
            <a:r>
              <a:rPr lang="tr" sz="2400" dirty="0"/>
              <a:t>etkisi olmaktadır.</a:t>
            </a:r>
          </a:p>
        </p:txBody>
      </p:sp>
      <p:sp>
        <p:nvSpPr>
          <p:cNvPr id="3" name="AutoShape 11" descr="kimyasal savaş çocuk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158" name="Picture 14" descr="kimyasal savaş çocuk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52" y="353814"/>
            <a:ext cx="8090354" cy="2388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067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9872" y="692696"/>
            <a:ext cx="2667000" cy="298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6"/>
          <p:cNvSpPr/>
          <p:nvPr/>
        </p:nvSpPr>
        <p:spPr>
          <a:xfrm>
            <a:off x="3267472" y="3664496"/>
            <a:ext cx="2971800" cy="73866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rtl="0"/>
            <a:r>
              <a:rPr lang="tr" sz="1400" b="0" dirty="0"/>
              <a:t>Bir “kirli bombada” patlayıcılar ve bir radyoaktif maddeye yer verilmesi öngörülür</a:t>
            </a:r>
            <a:endParaRPr lang="en-US" sz="1400" b="0" dirty="0"/>
          </a:p>
        </p:txBody>
      </p:sp>
      <p:sp>
        <p:nvSpPr>
          <p:cNvPr id="4" name="Rectangle 7"/>
          <p:cNvSpPr/>
          <p:nvPr/>
        </p:nvSpPr>
        <p:spPr>
          <a:xfrm>
            <a:off x="323528" y="4797152"/>
            <a:ext cx="8610600" cy="132343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rtl="0">
              <a:buClr>
                <a:srgbClr val="CC6600"/>
              </a:buClr>
              <a:buSzPct val="110000"/>
            </a:pPr>
            <a:r>
              <a:rPr lang="tr" sz="2000" b="0" dirty="0"/>
              <a:t>Kimyasal silahlarda olduğu gibi kirli bombalar da çok fazla can kaybına neden olmayacaklardır; ancak </a:t>
            </a:r>
            <a:r>
              <a:rPr lang="tr" sz="2000" b="0" dirty="0" smtClean="0"/>
              <a:t>, bu </a:t>
            </a:r>
            <a:r>
              <a:rPr lang="tr" sz="2000" b="0" dirty="0"/>
              <a:t>silahlar da panik, korku ve psikolojik stres gibi etkilerinin yanında ekonomik etkisi ve muhtemelen uzun süre kendisini hissettirecek sağlık sorunlarıyla korku vermektedir </a:t>
            </a:r>
            <a:r>
              <a:rPr lang="tr" sz="2000" b="0" dirty="0" smtClean="0"/>
              <a:t>...</a:t>
            </a:r>
            <a:endParaRPr lang="en-US" sz="2000" b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898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184722" y="554388"/>
            <a:ext cx="8351840" cy="996696"/>
          </a:xfrm>
          <a:prstGeom prst="rect">
            <a:avLst/>
          </a:prstGeom>
        </p:spPr>
        <p:txBody>
          <a:bodyPr rtlCol="0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" sz="2800" b="1" dirty="0" smtClean="0">
                <a:solidFill>
                  <a:srgbClr val="002060"/>
                </a:solidFill>
              </a:rPr>
              <a:t>Kimyasal </a:t>
            </a:r>
            <a:r>
              <a:rPr lang="en-US" sz="2800" b="1" dirty="0" err="1" smtClean="0">
                <a:solidFill>
                  <a:srgbClr val="002060"/>
                </a:solidFill>
              </a:rPr>
              <a:t>emniyeti</a:t>
            </a:r>
            <a:r>
              <a:rPr lang="tr" sz="2800" b="1" dirty="0" smtClean="0">
                <a:solidFill>
                  <a:srgbClr val="002060"/>
                </a:solidFill>
              </a:rPr>
              <a:t> konusunda neden endişe duymalıyız? </a:t>
            </a:r>
            <a:endParaRPr lang="tr" sz="2800" b="1" dirty="0">
              <a:solidFill>
                <a:srgbClr val="002060"/>
              </a:solidFill>
            </a:endParaRPr>
          </a:p>
        </p:txBody>
      </p:sp>
      <p:sp>
        <p:nvSpPr>
          <p:cNvPr id="3" name="Text Placeholder 3"/>
          <p:cNvSpPr txBox="1">
            <a:spLocks/>
          </p:cNvSpPr>
          <p:nvPr/>
        </p:nvSpPr>
        <p:spPr>
          <a:xfrm>
            <a:off x="323528" y="1052736"/>
            <a:ext cx="8351840" cy="4910328"/>
          </a:xfrm>
          <a:prstGeom prst="rect">
            <a:avLst/>
          </a:prstGeom>
        </p:spPr>
        <p:txBody>
          <a:bodyPr rtlCol="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" sz="240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tr" sz="2400" dirty="0" smtClean="0"/>
              <a:t>Çeşitli amaçlarla sürekli olarak kullanılan kimyasallar tehlikeli olabilmektedir....</a:t>
            </a:r>
          </a:p>
          <a:p>
            <a:endParaRPr lang="en-US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9936" y="2924943"/>
            <a:ext cx="1959024" cy="2746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53227" y="2924944"/>
            <a:ext cx="2778125" cy="2746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924945"/>
            <a:ext cx="2633710" cy="2746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045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228600" y="556563"/>
            <a:ext cx="7616952" cy="608112"/>
          </a:xfrm>
          <a:prstGeom prst="rect">
            <a:avLst/>
          </a:prstGeom>
        </p:spPr>
        <p:txBody>
          <a:bodyPr rtlCol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" sz="2800" b="1" dirty="0" smtClean="0"/>
              <a:t>Riskler nelerdir?</a:t>
            </a:r>
            <a:endParaRPr lang="en-US" sz="28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655" y="2276872"/>
            <a:ext cx="1633481" cy="2286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 Placeholder 3"/>
          <p:cNvSpPr txBox="1">
            <a:spLocks/>
          </p:cNvSpPr>
          <p:nvPr/>
        </p:nvSpPr>
        <p:spPr>
          <a:xfrm>
            <a:off x="395536" y="1197756"/>
            <a:ext cx="8229600" cy="4910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 sz="22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1800" i="1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rtl="0">
              <a:spcBef>
                <a:spcPts val="600"/>
              </a:spcBef>
              <a:buClr>
                <a:schemeClr val="accent6">
                  <a:lumMod val="50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tr" sz="2000" dirty="0" smtClean="0">
                <a:latin typeface="+mn-lt"/>
              </a:rPr>
              <a:t>İki </a:t>
            </a:r>
            <a:r>
              <a:rPr lang="tr" sz="2000" dirty="0">
                <a:latin typeface="+mn-lt"/>
              </a:rPr>
              <a:t>kullanımı olan </a:t>
            </a:r>
            <a:r>
              <a:rPr lang="tr" sz="2000" dirty="0" smtClean="0">
                <a:latin typeface="+mn-lt"/>
              </a:rPr>
              <a:t>kimyasallar; </a:t>
            </a:r>
            <a:r>
              <a:rPr lang="tr" sz="2000" dirty="0">
                <a:latin typeface="+mn-lt"/>
              </a:rPr>
              <a:t>bir yanda meşru ve yasal bir kullanımı olan, ancak yasadışı ve gayrımeşru amaçlarla da kullanılabilecek </a:t>
            </a:r>
            <a:r>
              <a:rPr lang="tr" sz="2000" dirty="0" smtClean="0">
                <a:latin typeface="+mn-lt"/>
              </a:rPr>
              <a:t>kimyasallardır.</a:t>
            </a:r>
            <a:endParaRPr lang="tr" sz="2000" dirty="0">
              <a:latin typeface="+mn-lt"/>
            </a:endParaRPr>
          </a:p>
          <a:p>
            <a:pPr marL="342900" indent="-342900" rtl="0">
              <a:spcBef>
                <a:spcPts val="600"/>
              </a:spcBef>
              <a:buClr>
                <a:schemeClr val="accent6">
                  <a:lumMod val="50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tr" sz="2000" dirty="0">
                <a:latin typeface="+mn-lt"/>
              </a:rPr>
              <a:t>Sık rastlanan birçok kimyasal kötü niyetle de </a:t>
            </a:r>
            <a:r>
              <a:rPr lang="tr" sz="2000" dirty="0" smtClean="0">
                <a:latin typeface="+mn-lt"/>
              </a:rPr>
              <a:t>kullanılabilir.</a:t>
            </a:r>
            <a:endParaRPr lang="tr" sz="2000" dirty="0">
              <a:latin typeface="+mn-lt"/>
            </a:endParaRPr>
          </a:p>
          <a:p>
            <a:pPr marL="800100" lvl="1" indent="-342900" rtl="0">
              <a:spcBef>
                <a:spcPts val="600"/>
              </a:spcBef>
              <a:buClr>
                <a:schemeClr val="accent6">
                  <a:lumMod val="50000"/>
                </a:schemeClr>
              </a:buClr>
              <a:buSzPct val="100000"/>
              <a:buFont typeface="Courier New" panose="02070309020205020404" pitchFamily="49" charset="0"/>
              <a:buChar char="o"/>
            </a:pPr>
            <a:r>
              <a:rPr lang="tr" dirty="0">
                <a:latin typeface="+mn-lt"/>
              </a:rPr>
              <a:t>Geleneksel Kimyasal Silah (CW) aktif maddeleri</a:t>
            </a:r>
          </a:p>
          <a:p>
            <a:pPr marL="800100" lvl="1" indent="-342900" rtl="0">
              <a:spcBef>
                <a:spcPts val="600"/>
              </a:spcBef>
              <a:buClr>
                <a:schemeClr val="accent6">
                  <a:lumMod val="50000"/>
                </a:schemeClr>
              </a:buClr>
              <a:buSzPct val="100000"/>
              <a:buFont typeface="Courier New" panose="02070309020205020404" pitchFamily="49" charset="0"/>
              <a:buChar char="o"/>
            </a:pPr>
            <a:r>
              <a:rPr lang="tr" dirty="0">
                <a:latin typeface="+mn-lt"/>
              </a:rPr>
              <a:t>Doğaçlama / üstünkörü CW</a:t>
            </a:r>
          </a:p>
          <a:p>
            <a:pPr marL="800100" lvl="1" indent="-342900" rtl="0">
              <a:spcBef>
                <a:spcPts val="600"/>
              </a:spcBef>
              <a:buClr>
                <a:schemeClr val="accent6">
                  <a:lumMod val="50000"/>
                </a:schemeClr>
              </a:buClr>
              <a:buSzPct val="100000"/>
              <a:buFont typeface="Courier New" panose="02070309020205020404" pitchFamily="49" charset="0"/>
              <a:buChar char="o"/>
            </a:pPr>
            <a:r>
              <a:rPr lang="tr" dirty="0">
                <a:latin typeface="+mn-lt"/>
              </a:rPr>
              <a:t>Uyuşturucular</a:t>
            </a:r>
          </a:p>
          <a:p>
            <a:pPr marL="800100" lvl="1" indent="-342900" rtl="0">
              <a:spcBef>
                <a:spcPts val="600"/>
              </a:spcBef>
              <a:buClr>
                <a:schemeClr val="accent6">
                  <a:lumMod val="50000"/>
                </a:schemeClr>
              </a:buClr>
              <a:buSzPct val="100000"/>
              <a:buFont typeface="Courier New" panose="02070309020205020404" pitchFamily="49" charset="0"/>
              <a:buChar char="o"/>
            </a:pPr>
            <a:r>
              <a:rPr lang="tr" dirty="0">
                <a:latin typeface="+mn-lt"/>
              </a:rPr>
              <a:t>Patlayıcılar</a:t>
            </a:r>
          </a:p>
          <a:p>
            <a:pPr marL="342900" indent="-342900" rtl="0">
              <a:spcBef>
                <a:spcPts val="600"/>
              </a:spcBef>
              <a:buClr>
                <a:schemeClr val="accent6">
                  <a:lumMod val="50000"/>
                </a:schemeClr>
              </a:buClr>
              <a:buSzPct val="150000"/>
              <a:buFont typeface="Arial" panose="020B0604020202020204" pitchFamily="34" charset="0"/>
              <a:buChar char="•"/>
            </a:pPr>
            <a:endParaRPr lang="en-US" sz="2000" dirty="0">
              <a:latin typeface="+mn-lt"/>
            </a:endParaRPr>
          </a:p>
          <a:p>
            <a:pPr marL="342900" indent="-342900" rtl="0">
              <a:spcBef>
                <a:spcPts val="600"/>
              </a:spcBef>
              <a:buClr>
                <a:schemeClr val="accent6">
                  <a:lumMod val="50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tr" sz="2000" dirty="0">
                <a:latin typeface="+mn-lt"/>
              </a:rPr>
              <a:t>Geçmişten beri insanlar kimyasalları kötü niyetle </a:t>
            </a:r>
            <a:br>
              <a:rPr lang="tr" sz="2000" dirty="0">
                <a:latin typeface="+mn-lt"/>
              </a:rPr>
            </a:br>
            <a:r>
              <a:rPr lang="tr" sz="2000" dirty="0" smtClean="0">
                <a:latin typeface="+mn-lt"/>
              </a:rPr>
              <a:t>kullanmaktadır.</a:t>
            </a:r>
            <a:endParaRPr lang="en-US" sz="2000" dirty="0">
              <a:latin typeface="+mn-lt"/>
            </a:endParaRPr>
          </a:p>
          <a:p>
            <a:pPr marL="342900" indent="-342900" rtl="0">
              <a:spcBef>
                <a:spcPts val="600"/>
              </a:spcBef>
              <a:buClr>
                <a:schemeClr val="accent6">
                  <a:lumMod val="50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tr" sz="2000" dirty="0">
                <a:latin typeface="+mn-lt"/>
              </a:rPr>
              <a:t>Kimyasalları kötü niyetle kullanmak için gereken bilgilere ulaşmak </a:t>
            </a:r>
            <a:r>
              <a:rPr lang="tr" sz="2000" dirty="0" smtClean="0">
                <a:latin typeface="+mn-lt"/>
              </a:rPr>
              <a:t>kolaydır.</a:t>
            </a:r>
            <a:endParaRPr lang="tr" sz="2000" dirty="0">
              <a:latin typeface="+mn-lt"/>
            </a:endParaRPr>
          </a:p>
          <a:p>
            <a:pPr marL="800100" lvl="1" indent="-342900" rtl="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tr" dirty="0">
                <a:latin typeface="+mn-lt"/>
              </a:rPr>
              <a:t>Youtube, sohbet odaları, forumlar, bilimsel makaleler vs.</a:t>
            </a:r>
          </a:p>
          <a:p>
            <a:pPr rtl="0">
              <a:spcBef>
                <a:spcPts val="600"/>
              </a:spcBef>
            </a:pPr>
            <a:endParaRPr lang="en-US" sz="2000" dirty="0">
              <a:latin typeface="+mn-lt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530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683568" y="404664"/>
            <a:ext cx="7632848" cy="498348"/>
          </a:xfrm>
          <a:prstGeom prst="rect">
            <a:avLst/>
          </a:prstGeom>
        </p:spPr>
        <p:txBody>
          <a:bodyPr rtlCol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" sz="2400" b="1" dirty="0" smtClean="0"/>
              <a:t>Kimyasalların Sağlıkla İlgili Doğurabileceği Olası Sorunlar</a:t>
            </a:r>
            <a:endParaRPr lang="en-US" sz="2400" b="1" dirty="0"/>
          </a:p>
        </p:txBody>
      </p:sp>
      <p:graphicFrame>
        <p:nvGraphicFramePr>
          <p:cNvPr id="3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9860812"/>
              </p:ext>
            </p:extLst>
          </p:nvPr>
        </p:nvGraphicFramePr>
        <p:xfrm>
          <a:off x="683568" y="903012"/>
          <a:ext cx="7616952" cy="38457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8476">
                  <a:extLst>
                    <a:ext uri="{9D8B030D-6E8A-4147-A177-3AD203B41FA5}">
                      <a16:colId xmlns:a16="http://schemas.microsoft.com/office/drawing/2014/main" xmlns="" val="985373813"/>
                    </a:ext>
                  </a:extLst>
                </a:gridCol>
                <a:gridCol w="3808476">
                  <a:extLst>
                    <a:ext uri="{9D8B030D-6E8A-4147-A177-3AD203B41FA5}">
                      <a16:colId xmlns:a16="http://schemas.microsoft.com/office/drawing/2014/main" xmlns="" val="3703396785"/>
                    </a:ext>
                  </a:extLst>
                </a:gridCol>
              </a:tblGrid>
              <a:tr h="445357">
                <a:tc>
                  <a:txBody>
                    <a:bodyPr/>
                    <a:lstStyle/>
                    <a:p>
                      <a:pPr rtl="0"/>
                      <a:r>
                        <a:rPr lang="tr" sz="2000" dirty="0"/>
                        <a:t>Kimyasal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tr" sz="2000"/>
                        <a:t>Hastalık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20013101"/>
                  </a:ext>
                </a:extLst>
              </a:tr>
              <a:tr h="445357">
                <a:tc>
                  <a:txBody>
                    <a:bodyPr/>
                    <a:lstStyle/>
                    <a:p>
                      <a:pPr rtl="0"/>
                      <a:r>
                        <a:rPr lang="tr" sz="2000"/>
                        <a:t>Vinil Klorür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tr" sz="2000"/>
                        <a:t>Karaciğer kanseri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85621178"/>
                  </a:ext>
                </a:extLst>
              </a:tr>
              <a:tr h="445357">
                <a:tc>
                  <a:txBody>
                    <a:bodyPr/>
                    <a:lstStyle/>
                    <a:p>
                      <a:pPr rtl="0"/>
                      <a:r>
                        <a:rPr lang="tr" sz="2000" dirty="0"/>
                        <a:t>Asbest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tr" sz="2000"/>
                        <a:t>Mezotelyoma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66535626"/>
                  </a:ext>
                </a:extLst>
              </a:tr>
              <a:tr h="445357">
                <a:tc>
                  <a:txBody>
                    <a:bodyPr/>
                    <a:lstStyle/>
                    <a:p>
                      <a:pPr rtl="0"/>
                      <a:r>
                        <a:rPr lang="tr" sz="2000"/>
                        <a:t>Karbon Tetraklorür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tr" sz="2000"/>
                        <a:t>Sarılık (hepatotoksin)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42983847"/>
                  </a:ext>
                </a:extLst>
              </a:tr>
              <a:tr h="445357">
                <a:tc>
                  <a:txBody>
                    <a:bodyPr/>
                    <a:lstStyle/>
                    <a:p>
                      <a:pPr rtl="0"/>
                      <a:r>
                        <a:rPr lang="tr" sz="2000"/>
                        <a:t>Cıva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tr" sz="2000"/>
                        <a:t>CNS, ilaç sersemliği (nörotoksin)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78956924"/>
                  </a:ext>
                </a:extLst>
              </a:tr>
              <a:tr h="445357">
                <a:tc>
                  <a:txBody>
                    <a:bodyPr/>
                    <a:lstStyle/>
                    <a:p>
                      <a:pPr rtl="0"/>
                      <a:r>
                        <a:rPr lang="tr" sz="2000"/>
                        <a:t>Kurşun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tr" sz="2000"/>
                        <a:t>Doğuştan gelen kusurlar (reprotoksin)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95078643"/>
                  </a:ext>
                </a:extLst>
              </a:tr>
              <a:tr h="472575">
                <a:tc>
                  <a:txBody>
                    <a:bodyPr/>
                    <a:lstStyle/>
                    <a:p>
                      <a:pPr rtl="0"/>
                      <a:r>
                        <a:rPr lang="tr" sz="2000"/>
                        <a:t>Talidomit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tr" sz="2000"/>
                        <a:t>Gelişim bozuklukları (reprotoksin)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38610279"/>
                  </a:ext>
                </a:extLst>
              </a:tr>
              <a:tr h="445357">
                <a:tc>
                  <a:txBody>
                    <a:bodyPr/>
                    <a:lstStyle/>
                    <a:p>
                      <a:pPr rtl="0"/>
                      <a:r>
                        <a:rPr lang="tr" sz="2000" dirty="0"/>
                        <a:t>Metanol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tr" sz="2000" dirty="0"/>
                        <a:t>Körlük, ölüm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8118299"/>
                  </a:ext>
                </a:extLst>
              </a:tr>
            </a:tbl>
          </a:graphicData>
        </a:graphic>
      </p:graphicFrame>
      <p:sp>
        <p:nvSpPr>
          <p:cNvPr id="4" name="Metin kutusu 3"/>
          <p:cNvSpPr txBox="1"/>
          <p:nvPr/>
        </p:nvSpPr>
        <p:spPr>
          <a:xfrm>
            <a:off x="689947" y="4969088"/>
            <a:ext cx="762646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/>
              <a:t>Kimyasal üreten tüm fabrikalar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/>
              <a:t>Kimyasal depolar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/>
              <a:t>Tankerler (Kamyon, gemi, tren)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/>
              <a:t>Boru hatları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dirty="0" smtClean="0"/>
          </a:p>
        </p:txBody>
      </p:sp>
      <p:sp>
        <p:nvSpPr>
          <p:cNvPr id="5" name="Yuvarlatılmış Dikdörtgen 4"/>
          <p:cNvSpPr/>
          <p:nvPr/>
        </p:nvSpPr>
        <p:spPr>
          <a:xfrm>
            <a:off x="666404" y="4969088"/>
            <a:ext cx="7626469" cy="129614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623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/>
          <p:cNvSpPr txBox="1">
            <a:spLocks/>
          </p:cNvSpPr>
          <p:nvPr/>
        </p:nvSpPr>
        <p:spPr>
          <a:xfrm>
            <a:off x="323528" y="980728"/>
            <a:ext cx="9361404" cy="4910328"/>
          </a:xfrm>
          <a:prstGeom prst="rect">
            <a:avLst/>
          </a:prstGeom>
        </p:spPr>
        <p:txBody>
          <a:bodyPr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" sz="2000" dirty="0" smtClean="0"/>
              <a:t>Sinir gazı ve yakıcı kimyevi maddeleri üretmek için gereken birçok kimyasal:</a:t>
            </a:r>
          </a:p>
          <a:p>
            <a:pPr marL="342900" indent="-342900"/>
            <a:r>
              <a:rPr lang="tr" sz="2000" dirty="0" smtClean="0"/>
              <a:t>Araştırmalar açısından önemlidir.</a:t>
            </a:r>
          </a:p>
          <a:p>
            <a:pPr marL="342900" indent="-342900"/>
            <a:r>
              <a:rPr lang="tr" sz="2000" dirty="0" smtClean="0"/>
              <a:t>Belirli sektörlerde büyük ölçekte kullanıma konudur.</a:t>
            </a:r>
          </a:p>
          <a:p>
            <a:pPr marL="342900" indent="-342900"/>
            <a:r>
              <a:rPr lang="tr" sz="2000" dirty="0" smtClean="0"/>
              <a:t>Kolaylıkla satın alınabilir; bazıları evlerde bile </a:t>
            </a:r>
          </a:p>
          <a:p>
            <a:pPr marL="0" indent="0">
              <a:buNone/>
            </a:pPr>
            <a:r>
              <a:rPr lang="tr" sz="2000" dirty="0"/>
              <a:t> </a:t>
            </a:r>
            <a:r>
              <a:rPr lang="tr" sz="2000" dirty="0" smtClean="0"/>
              <a:t>     kullanılmaktadır.</a:t>
            </a:r>
          </a:p>
          <a:p>
            <a:endParaRPr lang="tr-TR" sz="2000" dirty="0" smtClean="0"/>
          </a:p>
          <a:p>
            <a:endParaRPr lang="tr-TR" sz="2000" dirty="0"/>
          </a:p>
          <a:p>
            <a:endParaRPr lang="tr-TR" sz="2000" dirty="0" smtClean="0"/>
          </a:p>
          <a:p>
            <a:r>
              <a:rPr lang="tr" sz="2000" dirty="0" smtClean="0"/>
              <a:t>Örneğin:</a:t>
            </a:r>
          </a:p>
          <a:p>
            <a:pPr marL="342900" indent="-342900"/>
            <a:r>
              <a:rPr lang="tr" sz="2000" dirty="0" smtClean="0"/>
              <a:t>Dimetil metil fosfonat (DMMP)</a:t>
            </a:r>
          </a:p>
          <a:p>
            <a:pPr marL="800100" lvl="1" indent="-342900"/>
            <a:r>
              <a:rPr lang="tr" sz="2000" dirty="0" smtClean="0"/>
              <a:t>Alevlenmeyi geciktirici ve ayrıca sinir gazı yapımında kullanılır</a:t>
            </a:r>
          </a:p>
          <a:p>
            <a:pPr marL="342900" indent="-342900"/>
            <a:r>
              <a:rPr lang="tr" sz="2000" dirty="0" smtClean="0"/>
              <a:t>Tiyodiglikol</a:t>
            </a:r>
            <a:endParaRPr lang="en-US" sz="2000" dirty="0" smtClean="0"/>
          </a:p>
          <a:p>
            <a:pPr marL="800100" lvl="1" indent="-342900"/>
            <a:r>
              <a:rPr lang="tr" sz="2000" dirty="0" smtClean="0"/>
              <a:t>Boya, kozmetik, ilaç, polimer vs. için önemli. Ayrıca hardal gazı yapımında kullanılır</a:t>
            </a:r>
          </a:p>
          <a:p>
            <a:endParaRPr lang="en-US" sz="2000" dirty="0"/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666133" y="297648"/>
            <a:ext cx="7616952" cy="498348"/>
          </a:xfrm>
          <a:prstGeom prst="rect">
            <a:avLst/>
          </a:prstGeom>
        </p:spPr>
        <p:txBody>
          <a:bodyPr rtlCol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" sz="2400" b="1" dirty="0" smtClean="0">
                <a:solidFill>
                  <a:schemeClr val="accent6">
                    <a:lumMod val="50000"/>
                  </a:schemeClr>
                </a:solidFill>
              </a:rPr>
              <a:t>Geleneksel Kimyasal Silah </a:t>
            </a:r>
            <a:r>
              <a:rPr lang="tr" sz="2400" b="1" dirty="0">
                <a:solidFill>
                  <a:schemeClr val="accent6">
                    <a:lumMod val="50000"/>
                  </a:schemeClr>
                </a:solidFill>
              </a:rPr>
              <a:t>A</a:t>
            </a:r>
            <a:r>
              <a:rPr lang="tr" sz="2400" b="1" dirty="0" smtClean="0">
                <a:solidFill>
                  <a:schemeClr val="accent6">
                    <a:lumMod val="50000"/>
                  </a:schemeClr>
                </a:solidFill>
              </a:rPr>
              <a:t>ktif Maddeleri</a:t>
            </a:r>
            <a:endParaRPr lang="tr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4" name="Diagram 4"/>
          <p:cNvGraphicFramePr/>
          <p:nvPr>
            <p:extLst>
              <p:ext uri="{D42A27DB-BD31-4B8C-83A1-F6EECF244321}">
                <p14:modId xmlns:p14="http://schemas.microsoft.com/office/powerpoint/2010/main" val="1712385610"/>
              </p:ext>
            </p:extLst>
          </p:nvPr>
        </p:nvGraphicFramePr>
        <p:xfrm>
          <a:off x="5424118" y="2062660"/>
          <a:ext cx="3309966" cy="2475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636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301752" y="439700"/>
            <a:ext cx="7616952" cy="498348"/>
          </a:xfrm>
          <a:prstGeom prst="rect">
            <a:avLst/>
          </a:prstGeom>
        </p:spPr>
        <p:txBody>
          <a:bodyPr rtlCol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" sz="2400" b="1" dirty="0" smtClean="0">
                <a:solidFill>
                  <a:schemeClr val="accent6">
                    <a:lumMod val="50000"/>
                  </a:schemeClr>
                </a:solidFill>
              </a:rPr>
              <a:t>Doğaçlama / Üstünkörü Kimyasal Silahlar</a:t>
            </a:r>
            <a:endParaRPr lang="tr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ext Placeholder 3"/>
          <p:cNvSpPr txBox="1">
            <a:spLocks/>
          </p:cNvSpPr>
          <p:nvPr/>
        </p:nvSpPr>
        <p:spPr>
          <a:xfrm>
            <a:off x="301751" y="1124744"/>
            <a:ext cx="8734745" cy="4910328"/>
          </a:xfrm>
          <a:prstGeom prst="rect">
            <a:avLst/>
          </a:prstGeom>
        </p:spPr>
        <p:txBody>
          <a:bodyPr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" dirty="0" smtClean="0"/>
              <a:t>Toksik endüstriyel, laboratuvar veya ev kimyasalları çok az ya da </a:t>
            </a:r>
            <a:r>
              <a:rPr lang="tr" dirty="0" smtClean="0"/>
              <a:t/>
            </a:r>
            <a:br>
              <a:rPr lang="tr" dirty="0" smtClean="0"/>
            </a:br>
            <a:r>
              <a:rPr lang="tr" dirty="0" smtClean="0"/>
              <a:t>hemen </a:t>
            </a:r>
            <a:r>
              <a:rPr lang="tr" dirty="0" smtClean="0"/>
              <a:t>hiç hazırlık, ekipman veya uzmanlık gerektirmeden silah </a:t>
            </a:r>
            <a:r>
              <a:rPr lang="tr" dirty="0" smtClean="0"/>
              <a:t>olarak kullanılabilmektedir</a:t>
            </a:r>
            <a:r>
              <a:rPr lang="tr" dirty="0" smtClean="0"/>
              <a:t>.</a:t>
            </a:r>
          </a:p>
          <a:p>
            <a:pPr marL="342900" indent="-342900"/>
            <a:r>
              <a:rPr lang="tr" dirty="0" smtClean="0"/>
              <a:t>Birinci Dünya Savaşında kullanılan ilk kimyasal silahlar toksik endüstriyel kimyasallardı:</a:t>
            </a:r>
          </a:p>
          <a:p>
            <a:pPr marL="800100" lvl="1" indent="-342900"/>
            <a:r>
              <a:rPr lang="tr" dirty="0" smtClean="0"/>
              <a:t>Klor</a:t>
            </a:r>
          </a:p>
          <a:p>
            <a:pPr marL="800100" lvl="1" indent="-342900"/>
            <a:r>
              <a:rPr lang="tr" dirty="0" smtClean="0"/>
              <a:t>Fosgen</a:t>
            </a:r>
          </a:p>
          <a:p>
            <a:pPr marL="800100" lvl="1" indent="-342900"/>
            <a:r>
              <a:rPr lang="tr" dirty="0" smtClean="0"/>
              <a:t>Hidrojen siyanür</a:t>
            </a:r>
          </a:p>
          <a:p>
            <a:pPr marL="342900" indent="-342900"/>
            <a:r>
              <a:rPr lang="tr" dirty="0" smtClean="0"/>
              <a:t>Silah olarak kullanılabilecek birçok son derece tehlikeli toksik endüstriyel kimyasal son derece büyük miktarlarda üretilmekte, taşınmakta ve depolanmaktadır.</a:t>
            </a:r>
          </a:p>
          <a:p>
            <a:pPr marL="800100" lvl="1" indent="-342900"/>
            <a:r>
              <a:rPr lang="tr" dirty="0" smtClean="0"/>
              <a:t>Amonyak</a:t>
            </a:r>
          </a:p>
          <a:p>
            <a:pPr marL="800100" lvl="1" indent="-342900"/>
            <a:r>
              <a:rPr lang="tr" dirty="0" smtClean="0"/>
              <a:t>Etilen oksit</a:t>
            </a:r>
          </a:p>
          <a:p>
            <a:pPr marL="800100" lvl="1" indent="-342900"/>
            <a:r>
              <a:rPr lang="tr" dirty="0" smtClean="0"/>
              <a:t>Formaldehit</a:t>
            </a:r>
          </a:p>
          <a:p>
            <a:pPr marL="800100" lvl="1" indent="-342900"/>
            <a:r>
              <a:rPr lang="tr" dirty="0" smtClean="0"/>
              <a:t>Sülfürik asit</a:t>
            </a:r>
            <a:endParaRPr lang="en-US" dirty="0" smtClean="0"/>
          </a:p>
          <a:p>
            <a:pPr marL="342900" indent="-342900"/>
            <a:endParaRPr lang="en-US" dirty="0" smtClean="0"/>
          </a:p>
          <a:p>
            <a:endParaRPr lang="en-US" dirty="0"/>
          </a:p>
        </p:txBody>
      </p:sp>
      <p:pic>
        <p:nvPicPr>
          <p:cNvPr id="8199" name="Picture 7" descr="C:\Users\B00085\AppData\Local\Microsoft\Windows\Temporary Internet Files\Content.IE5\8MVUYRJT\Que-es-el-gas-sarin-y-cuales-son-sus-efectos-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365104"/>
            <a:ext cx="3462147" cy="2308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8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868438" y="451031"/>
            <a:ext cx="7616952" cy="498348"/>
          </a:xfrm>
          <a:prstGeom prst="rect">
            <a:avLst/>
          </a:prstGeom>
        </p:spPr>
        <p:txBody>
          <a:bodyPr rtlCol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" sz="2400" b="1" dirty="0" smtClean="0">
                <a:solidFill>
                  <a:schemeClr val="accent6">
                    <a:lumMod val="50000"/>
                  </a:schemeClr>
                </a:solidFill>
              </a:rPr>
              <a:t>Doğaçlama Kimyasal Silahlara Örnek</a:t>
            </a:r>
            <a:endParaRPr lang="tr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4"/>
          <p:cNvSpPr txBox="1">
            <a:spLocks/>
          </p:cNvSpPr>
          <p:nvPr/>
        </p:nvSpPr>
        <p:spPr>
          <a:xfrm>
            <a:off x="457200" y="1570858"/>
            <a:ext cx="4040188" cy="1374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 sz="22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1800" i="1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algn="ctr" rtl="0"/>
            <a:r>
              <a:rPr lang="tr" b="1" dirty="0">
                <a:solidFill>
                  <a:schemeClr val="accent1"/>
                </a:solidFill>
              </a:rPr>
              <a:t>Meşru kullanımlar</a:t>
            </a:r>
          </a:p>
          <a:p>
            <a:pPr rtl="0"/>
            <a:r>
              <a:rPr lang="tr" dirty="0"/>
              <a:t>Haşere zehiri, böcek ilacı, yabani otları öldürmek için ilaçlar vs.</a:t>
            </a:r>
            <a:endParaRPr lang="en-US" dirty="0"/>
          </a:p>
        </p:txBody>
      </p:sp>
      <p:sp>
        <p:nvSpPr>
          <p:cNvPr id="4" name="TextBox 6"/>
          <p:cNvSpPr txBox="1"/>
          <p:nvPr/>
        </p:nvSpPr>
        <p:spPr>
          <a:xfrm>
            <a:off x="685800" y="983103"/>
            <a:ext cx="800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tr" sz="3200" b="1" u="sng" dirty="0">
                <a:latin typeface="Calibri" panose="020F0502020204030204" pitchFamily="34" charset="0"/>
              </a:rPr>
              <a:t>Böcek ilaçları</a:t>
            </a:r>
            <a:endParaRPr lang="en-US" sz="2400" b="1" u="sng" dirty="0">
              <a:latin typeface="Calibri" panose="020F0502020204030204" pitchFamily="34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83341" y="6192521"/>
            <a:ext cx="3200400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rtlCol="0">
            <a:spAutoFit/>
          </a:bodyPr>
          <a:lstStyle/>
          <a:p>
            <a:pPr rtl="0">
              <a:spcBef>
                <a:spcPct val="50000"/>
              </a:spcBef>
            </a:pPr>
            <a:r>
              <a:rPr lang="tr" sz="1200">
                <a:latin typeface="Calibri" panose="020F0502020204030204" pitchFamily="34" charset="0"/>
              </a:rPr>
              <a:t>Ann. Emerg. Med., C. 45, s. 609, Haziran 2005</a:t>
            </a:r>
          </a:p>
        </p:txBody>
      </p:sp>
      <p:pic>
        <p:nvPicPr>
          <p:cNvPr id="6" name="Picture 3" descr="C:\Users\wmalley\AppData\Local\Microsoft\Windows\Temporary Internet Files\Content.IE5\LRG5KLMD\MP900424374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541" y="3402714"/>
            <a:ext cx="2314578" cy="2314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5"/>
          <p:cNvSpPr txBox="1">
            <a:spLocks/>
          </p:cNvSpPr>
          <p:nvPr/>
        </p:nvSpPr>
        <p:spPr>
          <a:xfrm>
            <a:off x="4572000" y="1570857"/>
            <a:ext cx="4419600" cy="44861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 sz="22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1800" i="1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algn="ctr" rtl="0"/>
            <a:r>
              <a:rPr lang="tr" b="1" dirty="0">
                <a:solidFill>
                  <a:schemeClr val="accent2"/>
                </a:solidFill>
              </a:rPr>
              <a:t>Kötüye kullanım</a:t>
            </a:r>
          </a:p>
          <a:p>
            <a:pPr rtl="0">
              <a:spcBef>
                <a:spcPts val="400"/>
              </a:spcBef>
            </a:pPr>
            <a:r>
              <a:rPr lang="tr" dirty="0"/>
              <a:t>İnsanlar açısından zehirli</a:t>
            </a:r>
          </a:p>
          <a:p>
            <a:pPr lvl="1" rtl="0">
              <a:spcBef>
                <a:spcPts val="400"/>
              </a:spcBef>
              <a:buClr>
                <a:srgbClr val="000066"/>
              </a:buClr>
            </a:pPr>
            <a:r>
              <a:rPr lang="tr" dirty="0"/>
              <a:t>Çin’de 2002’de rakibinin başarısını kıskanan bir fırıncı diğerinin ürettiği pastalara fare zehiri </a:t>
            </a:r>
            <a:r>
              <a:rPr lang="tr" dirty="0" smtClean="0"/>
              <a:t>katmıştır.</a:t>
            </a:r>
            <a:endParaRPr lang="tr" dirty="0"/>
          </a:p>
          <a:p>
            <a:pPr lvl="2" rtl="0">
              <a:spcBef>
                <a:spcPts val="400"/>
              </a:spcBef>
            </a:pPr>
            <a:r>
              <a:rPr lang="tr" dirty="0"/>
              <a:t>42 kişi ölmüş, yüzlercesi de hastanelik olmuştur</a:t>
            </a:r>
            <a:endParaRPr lang="en-US" sz="2000" dirty="0"/>
          </a:p>
          <a:p>
            <a:pPr lvl="1" rtl="0">
              <a:spcBef>
                <a:spcPts val="400"/>
              </a:spcBef>
            </a:pPr>
            <a:endParaRPr lang="en-US" dirty="0"/>
          </a:p>
          <a:p>
            <a:pPr lvl="1" rtl="0">
              <a:spcBef>
                <a:spcPts val="400"/>
              </a:spcBef>
              <a:buClr>
                <a:srgbClr val="000066"/>
              </a:buClr>
            </a:pPr>
            <a:r>
              <a:rPr lang="tr" dirty="0"/>
              <a:t>Böcek ilaçları kullanılarak kasıtlı yapılan zehirlemelere başka birçok örnek gösterilebilir</a:t>
            </a:r>
          </a:p>
          <a:p>
            <a:pPr lvl="2" rtl="0">
              <a:spcBef>
                <a:spcPts val="400"/>
              </a:spcBef>
            </a:pPr>
            <a:r>
              <a:rPr lang="tr" dirty="0"/>
              <a:t>Bunların birçoğunda ciddi ölüm rakamları görülmüştür</a:t>
            </a:r>
            <a:endParaRPr lang="en-US" dirty="0"/>
          </a:p>
        </p:txBody>
      </p:sp>
      <p:pic>
        <p:nvPicPr>
          <p:cNvPr id="8" name="Picture 2" descr="C:\Users\wmalley\AppData\Local\Microsoft\Windows\Temporary Internet Files\Content.IE5\6MHSJ092\MP900314406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313" y="2757317"/>
            <a:ext cx="1905000" cy="88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545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244882" y="352010"/>
            <a:ext cx="7616952" cy="536104"/>
          </a:xfrm>
          <a:prstGeom prst="rect">
            <a:avLst/>
          </a:prstGeom>
        </p:spPr>
        <p:txBody>
          <a:bodyPr rtlCol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" sz="2400" b="1" dirty="0" smtClean="0">
                <a:solidFill>
                  <a:schemeClr val="accent6">
                    <a:lumMod val="50000"/>
                  </a:schemeClr>
                </a:solidFill>
              </a:rPr>
              <a:t>Uyuşturuculara Örnekler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ext Placeholder 3"/>
          <p:cNvSpPr txBox="1">
            <a:spLocks/>
          </p:cNvSpPr>
          <p:nvPr/>
        </p:nvSpPr>
        <p:spPr>
          <a:xfrm>
            <a:off x="301752" y="888114"/>
            <a:ext cx="8229600" cy="561363"/>
          </a:xfrm>
          <a:prstGeom prst="rect">
            <a:avLst/>
          </a:prstGeom>
        </p:spPr>
        <p:txBody>
          <a:bodyPr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" b="1" dirty="0" smtClean="0"/>
              <a:t>Örnek: psödoefedrin</a:t>
            </a:r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endParaRPr lang="en-US" dirty="0"/>
          </a:p>
        </p:txBody>
      </p:sp>
      <p:pic>
        <p:nvPicPr>
          <p:cNvPr id="4" name="Picture 8" descr="C:\Users\wmalley\AppData\Local\Microsoft\Windows\Temporary Internet Files\Content.IE5\6MHSJ092\MP900321156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303648"/>
            <a:ext cx="2609088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5"/>
          <p:cNvSpPr/>
          <p:nvPr/>
        </p:nvSpPr>
        <p:spPr>
          <a:xfrm>
            <a:off x="0" y="1463769"/>
            <a:ext cx="4572000" cy="646331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 rtl="0"/>
            <a:r>
              <a:rPr lang="tr" b="1" dirty="0">
                <a:solidFill>
                  <a:srgbClr val="00B050"/>
                </a:solidFill>
                <a:latin typeface="Calibri" panose="020F0502020204030204" pitchFamily="34" charset="0"/>
              </a:rPr>
              <a:t>Meşru kullanım</a:t>
            </a:r>
          </a:p>
          <a:p>
            <a:pPr algn="ctr" rtl="0"/>
            <a:r>
              <a:rPr lang="tr" dirty="0">
                <a:latin typeface="Calibri" panose="020F0502020204030204" pitchFamily="34" charset="0"/>
              </a:rPr>
              <a:t>Soğuk algınlığına karşı alınan ilaçlarda sıklıkla kullanılmaktadır</a:t>
            </a:r>
          </a:p>
        </p:txBody>
      </p:sp>
      <p:sp>
        <p:nvSpPr>
          <p:cNvPr id="6" name="Rectangle 6"/>
          <p:cNvSpPr/>
          <p:nvPr/>
        </p:nvSpPr>
        <p:spPr>
          <a:xfrm>
            <a:off x="4419600" y="1463769"/>
            <a:ext cx="4572000" cy="923330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 rtl="0"/>
            <a:r>
              <a:rPr lang="tr" b="1" dirty="0">
                <a:solidFill>
                  <a:srgbClr val="FF0000"/>
                </a:solidFill>
                <a:latin typeface="Calibri" panose="020F0502020204030204" pitchFamily="34" charset="0"/>
              </a:rPr>
              <a:t>Kötüye kullanım</a:t>
            </a:r>
          </a:p>
          <a:p>
            <a:pPr algn="ctr" rtl="0"/>
            <a:r>
              <a:rPr lang="tr" dirty="0">
                <a:latin typeface="Calibri" panose="020F0502020204030204" pitchFamily="34" charset="0"/>
              </a:rPr>
              <a:t>Kristal metamfetamin sentezinde kullanılan hammadde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971800" y="2655120"/>
            <a:ext cx="60198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tr" dirty="0">
                <a:latin typeface="Calibri" panose="020F0502020204030204" pitchFamily="34" charset="0"/>
              </a:rPr>
              <a:t>Büyük miktarda Sudafed satın alınmasından şüphelenen polis tarafından Haziran 2015’te Pensilvanya’da bir eve baskın </a:t>
            </a:r>
            <a:r>
              <a:rPr lang="tr" dirty="0" smtClean="0">
                <a:latin typeface="Calibri" panose="020F0502020204030204" pitchFamily="34" charset="0"/>
              </a:rPr>
              <a:t>düzenlenmiştir.</a:t>
            </a:r>
            <a:endParaRPr lang="tr" dirty="0">
              <a:latin typeface="Calibri" panose="020F0502020204030204" pitchFamily="34" charset="0"/>
            </a:endParaRP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tr" dirty="0">
                <a:latin typeface="Calibri" panose="020F0502020204030204" pitchFamily="34" charset="0"/>
              </a:rPr>
              <a:t>Polis metamfetamin üretmekte kullanılan bir laboratuvarın yanısıra çeşitli kimyasallar ve ekipmanlar bulmuştur:</a:t>
            </a:r>
          </a:p>
          <a:p>
            <a:pPr marL="742950" lvl="1" indent="-285750" rtl="0">
              <a:buFont typeface="Arial" panose="020B0604020202020204" pitchFamily="34" charset="0"/>
              <a:buChar char="•"/>
            </a:pPr>
            <a:r>
              <a:rPr lang="tr" dirty="0">
                <a:latin typeface="Calibri" panose="020F0502020204030204" pitchFamily="34" charset="0"/>
              </a:rPr>
              <a:t>Kızıl fosfor</a:t>
            </a:r>
          </a:p>
          <a:p>
            <a:pPr marL="742950" lvl="1" indent="-285750" rtl="0">
              <a:buFont typeface="Arial" panose="020B0604020202020204" pitchFamily="34" charset="0"/>
              <a:buChar char="•"/>
            </a:pPr>
            <a:r>
              <a:rPr lang="tr" dirty="0">
                <a:latin typeface="Calibri" panose="020F0502020204030204" pitchFamily="34" charset="0"/>
              </a:rPr>
              <a:t>İyot</a:t>
            </a:r>
          </a:p>
          <a:p>
            <a:pPr marL="742950" lvl="1" indent="-285750" rtl="0">
              <a:buFont typeface="Arial" panose="020B0604020202020204" pitchFamily="34" charset="0"/>
              <a:buChar char="•"/>
            </a:pPr>
            <a:r>
              <a:rPr lang="tr" dirty="0">
                <a:latin typeface="Calibri" panose="020F0502020204030204" pitchFamily="34" charset="0"/>
              </a:rPr>
              <a:t>Aseton</a:t>
            </a:r>
          </a:p>
          <a:p>
            <a:pPr marL="742950" lvl="1" indent="-285750" rtl="0">
              <a:buFont typeface="Arial" panose="020B0604020202020204" pitchFamily="34" charset="0"/>
              <a:buChar char="•"/>
            </a:pPr>
            <a:r>
              <a:rPr lang="tr" dirty="0">
                <a:latin typeface="Calibri" panose="020F0502020204030204" pitchFamily="34" charset="0"/>
              </a:rPr>
              <a:t>Muriatik asit</a:t>
            </a:r>
          </a:p>
          <a:p>
            <a:pPr marL="742950" lvl="1" indent="-285750" rtl="0">
              <a:buFont typeface="Arial" panose="020B0604020202020204" pitchFamily="34" charset="0"/>
              <a:buChar char="•"/>
            </a:pPr>
            <a:r>
              <a:rPr lang="tr" dirty="0">
                <a:latin typeface="Calibri" panose="020F0502020204030204" pitchFamily="34" charset="0"/>
              </a:rPr>
              <a:t>Sıvı amonyak</a:t>
            </a:r>
          </a:p>
          <a:p>
            <a:pPr marL="742950" lvl="1" indent="-285750" rtl="0">
              <a:buFont typeface="Arial" panose="020B0604020202020204" pitchFamily="34" charset="0"/>
              <a:buChar char="•"/>
            </a:pPr>
            <a:r>
              <a:rPr lang="tr" dirty="0">
                <a:latin typeface="Calibri" panose="020F0502020204030204" pitchFamily="34" charset="0"/>
              </a:rPr>
              <a:t>Dijital teraziler</a:t>
            </a:r>
          </a:p>
          <a:p>
            <a:pPr marL="742950" lvl="1" indent="-285750" rtl="0">
              <a:buFont typeface="Arial" panose="020B0604020202020204" pitchFamily="34" charset="0"/>
              <a:buChar char="•"/>
            </a:pPr>
            <a:r>
              <a:rPr lang="tr" dirty="0">
                <a:latin typeface="Calibri" panose="020F0502020204030204" pitchFamily="34" charset="0"/>
              </a:rPr>
              <a:t>Laboratuvar ocakları</a:t>
            </a:r>
          </a:p>
          <a:p>
            <a:pPr marL="742950" lvl="1" indent="-285750" rtl="0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8" name="Rectangle 8"/>
          <p:cNvSpPr/>
          <p:nvPr/>
        </p:nvSpPr>
        <p:spPr>
          <a:xfrm>
            <a:off x="208788" y="5994373"/>
            <a:ext cx="6870238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rtl="0"/>
            <a:r>
              <a:rPr lang="tr" sz="1400" dirty="0">
                <a:latin typeface="Calibri" panose="020F0502020204030204" pitchFamily="34" charset="0"/>
              </a:rPr>
              <a:t>http://www.lehighvalleylive.com/lehigh-county/index.ssf/2015/06/sudafed_purchases_lead_to_emma.html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919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349545" y="469891"/>
            <a:ext cx="7616952" cy="498348"/>
          </a:xfrm>
          <a:prstGeom prst="rect">
            <a:avLst/>
          </a:prstGeom>
        </p:spPr>
        <p:txBody>
          <a:bodyPr rtlCol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" sz="2400" b="1" dirty="0" smtClean="0">
                <a:solidFill>
                  <a:schemeClr val="accent6">
                    <a:lumMod val="50000"/>
                  </a:schemeClr>
                </a:solidFill>
              </a:rPr>
              <a:t>Uyuşturucular</a:t>
            </a:r>
            <a:endParaRPr lang="tr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ext Placeholder 3"/>
          <p:cNvSpPr txBox="1">
            <a:spLocks/>
          </p:cNvSpPr>
          <p:nvPr/>
        </p:nvSpPr>
        <p:spPr>
          <a:xfrm>
            <a:off x="351231" y="1130657"/>
            <a:ext cx="5223781" cy="4910328"/>
          </a:xfrm>
          <a:prstGeom prst="rect">
            <a:avLst/>
          </a:prstGeom>
        </p:spPr>
        <p:txBody>
          <a:bodyPr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" dirty="0" smtClean="0"/>
              <a:t>Meşru kullanımı olan bir dizi kimyasal yasadışı ilaç üretmek veya işlemekte de kullanılabilmektedir.</a:t>
            </a:r>
          </a:p>
          <a:p>
            <a:pPr marL="342900" indent="-342900"/>
            <a:r>
              <a:rPr lang="tr" dirty="0" smtClean="0"/>
              <a:t>Solventler</a:t>
            </a:r>
          </a:p>
          <a:p>
            <a:pPr marL="342900" indent="-342900"/>
            <a:r>
              <a:rPr lang="tr" dirty="0" smtClean="0"/>
              <a:t>Hammaddeleri oluşturmakta veya bunların yerine kullanılan maddeler</a:t>
            </a:r>
          </a:p>
          <a:p>
            <a:pPr marL="342900" indent="-342900"/>
            <a:r>
              <a:rPr lang="tr" dirty="0" smtClean="0"/>
              <a:t>Katalistler</a:t>
            </a:r>
          </a:p>
          <a:p>
            <a:pPr marL="342900" indent="-342900"/>
            <a:r>
              <a:rPr lang="tr" dirty="0" smtClean="0"/>
              <a:t>Destekleyici kimyasallar</a:t>
            </a:r>
          </a:p>
          <a:p>
            <a:r>
              <a:rPr lang="tr" dirty="0" smtClean="0"/>
              <a:t>Özel tasarım uyuşturucular gittikçe popüler bir hale gelmektedir</a:t>
            </a:r>
          </a:p>
          <a:p>
            <a:pPr marL="342900" indent="-342900"/>
            <a:r>
              <a:rPr lang="tr" dirty="0" smtClean="0"/>
              <a:t>İnsanların teknik açıdan yasaları ihlal etmemesini sağlayabilmektedir.</a:t>
            </a:r>
          </a:p>
          <a:p>
            <a:pPr marL="342900" indent="-342900"/>
            <a:r>
              <a:rPr lang="tr" dirty="0" smtClean="0"/>
              <a:t>Potansiyel olarak egzotik ya da bulunması güç başlangıç kimyasalları gerektirir.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http://www.drugtreatment.com/wp-content/uploads/2014/02/designer-drug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012" y="1700808"/>
            <a:ext cx="3361643" cy="3361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172023" y="5267255"/>
            <a:ext cx="2167619" cy="2769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rtl="0">
              <a:spcBef>
                <a:spcPct val="50000"/>
              </a:spcBef>
            </a:pPr>
            <a:r>
              <a:rPr lang="tr" sz="1200" dirty="0">
                <a:latin typeface="Calibri" panose="020F0502020204030204" pitchFamily="34" charset="0"/>
              </a:rPr>
              <a:t>www.drugtreatment.com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2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95536" y="764704"/>
            <a:ext cx="813690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/>
              <a:t>KİMYASAL SAVAŞ AJANLARI </a:t>
            </a:r>
          </a:p>
          <a:p>
            <a:endParaRPr lang="tr-TR" sz="2400" dirty="0" smtClean="0"/>
          </a:p>
          <a:p>
            <a:pPr marL="342900" indent="-342900">
              <a:buBlip>
                <a:blip r:embed="rId2"/>
              </a:buBlip>
            </a:pPr>
            <a:r>
              <a:rPr lang="tr-TR" sz="2400" dirty="0" smtClean="0"/>
              <a:t>Öldürmek</a:t>
            </a:r>
            <a:r>
              <a:rPr lang="tr-TR" sz="2400" dirty="0"/>
              <a:t>, </a:t>
            </a:r>
            <a:endParaRPr lang="tr-TR" sz="2400" dirty="0" smtClean="0"/>
          </a:p>
          <a:p>
            <a:pPr marL="342900" indent="-342900">
              <a:buBlip>
                <a:blip r:embed="rId2"/>
              </a:buBlip>
            </a:pPr>
            <a:r>
              <a:rPr lang="tr-TR" sz="2400" dirty="0" smtClean="0"/>
              <a:t>Yaralayarak </a:t>
            </a:r>
            <a:r>
              <a:rPr lang="tr-TR" sz="2400" dirty="0"/>
              <a:t>saf </a:t>
            </a:r>
            <a:r>
              <a:rPr lang="tr-TR" sz="2400" dirty="0" smtClean="0"/>
              <a:t>dışı </a:t>
            </a:r>
            <a:r>
              <a:rPr lang="tr-TR" sz="2400" dirty="0"/>
              <a:t>bırakmak</a:t>
            </a:r>
            <a:r>
              <a:rPr lang="tr-TR" sz="2400" dirty="0" smtClean="0"/>
              <a:t>,</a:t>
            </a:r>
          </a:p>
          <a:p>
            <a:pPr marL="342900" indent="-342900">
              <a:buBlip>
                <a:blip r:embed="rId2"/>
              </a:buBlip>
            </a:pPr>
            <a:r>
              <a:rPr lang="tr-TR" sz="2400" dirty="0" smtClean="0"/>
              <a:t>Kapasite </a:t>
            </a:r>
            <a:r>
              <a:rPr lang="tr-TR" sz="2400" dirty="0"/>
              <a:t>bozucu etki ile etkisiz hale getirmek, </a:t>
            </a:r>
            <a:endParaRPr lang="tr-TR" sz="2400" dirty="0" smtClean="0"/>
          </a:p>
          <a:p>
            <a:pPr marL="342900" indent="-342900">
              <a:buBlip>
                <a:blip r:embed="rId2"/>
              </a:buBlip>
            </a:pPr>
            <a:r>
              <a:rPr lang="tr-TR" sz="2400" dirty="0" smtClean="0"/>
              <a:t>Bitkisel </a:t>
            </a:r>
            <a:r>
              <a:rPr lang="tr-TR" sz="2400" dirty="0"/>
              <a:t>ve hayvansal besin kaynaklarını yok edip, besin stoklarını </a:t>
            </a:r>
            <a:r>
              <a:rPr lang="tr-TR" sz="2400" dirty="0" smtClean="0"/>
              <a:t>kirletmek,</a:t>
            </a:r>
          </a:p>
          <a:p>
            <a:pPr marL="342900" indent="-342900">
              <a:buBlip>
                <a:blip r:embed="rId2"/>
              </a:buBlip>
            </a:pPr>
            <a:r>
              <a:rPr lang="tr-TR" sz="2400" dirty="0" smtClean="0"/>
              <a:t>Ekonomik </a:t>
            </a:r>
            <a:r>
              <a:rPr lang="tr-TR" sz="2400" dirty="0"/>
              <a:t>önemi olan hedefleri </a:t>
            </a:r>
            <a:r>
              <a:rPr lang="tr-TR" sz="2400" dirty="0" smtClean="0"/>
              <a:t>işlemez </a:t>
            </a:r>
            <a:r>
              <a:rPr lang="tr-TR" sz="2400" dirty="0"/>
              <a:t>hale getirmek, </a:t>
            </a:r>
            <a:endParaRPr lang="tr-TR" sz="2400" dirty="0" smtClean="0"/>
          </a:p>
          <a:p>
            <a:pPr marL="342900" indent="-342900">
              <a:buBlip>
                <a:blip r:embed="rId2"/>
              </a:buBlip>
            </a:pPr>
            <a:r>
              <a:rPr lang="tr-TR" sz="2400" dirty="0" smtClean="0"/>
              <a:t>Askeri </a:t>
            </a:r>
            <a:r>
              <a:rPr lang="tr-TR" sz="2400" dirty="0"/>
              <a:t>ve sivil personeli koruyucu teçhizat giymek zorunda bırakarak hareket kabiliyetini azaltmak maksadıyla </a:t>
            </a:r>
            <a:r>
              <a:rPr lang="tr-TR" sz="2400" dirty="0" smtClean="0"/>
              <a:t>kullanılan, </a:t>
            </a:r>
            <a:r>
              <a:rPr lang="tr-TR" sz="2400" dirty="0"/>
              <a:t>kimyasal </a:t>
            </a:r>
            <a:r>
              <a:rPr lang="tr-TR" sz="2400" dirty="0" smtClean="0"/>
              <a:t>özelliği </a:t>
            </a:r>
            <a:r>
              <a:rPr lang="tr-TR" sz="2400" dirty="0"/>
              <a:t>sayesinde; öldürücü</a:t>
            </a:r>
            <a:r>
              <a:rPr lang="tr-TR" sz="2400" dirty="0" smtClean="0"/>
              <a:t>, yaralayıcı </a:t>
            </a:r>
            <a:r>
              <a:rPr lang="tr-TR" sz="2400" dirty="0"/>
              <a:t>ve </a:t>
            </a:r>
            <a:r>
              <a:rPr lang="tr-TR" sz="2400" dirty="0" smtClean="0"/>
              <a:t>tahriş edici </a:t>
            </a:r>
            <a:r>
              <a:rPr lang="tr-TR" sz="2400" dirty="0"/>
              <a:t>etkiler gösteren, sis ve yangın meydana getiren, </a:t>
            </a:r>
            <a:r>
              <a:rPr lang="tr-TR" sz="2400" dirty="0" smtClean="0"/>
              <a:t>katı</a:t>
            </a:r>
            <a:r>
              <a:rPr lang="tr-TR" sz="2400" dirty="0"/>
              <a:t>, sıvı, gaz veya </a:t>
            </a:r>
            <a:r>
              <a:rPr lang="tr-TR" sz="2400" dirty="0" err="1"/>
              <a:t>aerosol</a:t>
            </a:r>
            <a:r>
              <a:rPr lang="tr-TR" sz="2400" dirty="0"/>
              <a:t> halindeki </a:t>
            </a:r>
            <a:r>
              <a:rPr lang="tr-TR" sz="2400" dirty="0" smtClean="0"/>
              <a:t>maddelerdir.</a:t>
            </a:r>
            <a:endParaRPr lang="tr-TR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031" y="30832"/>
            <a:ext cx="3271837" cy="185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359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23528" y="1653689"/>
            <a:ext cx="571748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" sz="2000" b="1" dirty="0"/>
              <a:t>Felaket niteliğindeki işleme kazaları</a:t>
            </a:r>
            <a:r>
              <a:rPr lang="tr" sz="2000" b="1" dirty="0" smtClean="0"/>
              <a:t>:</a:t>
            </a:r>
          </a:p>
          <a:p>
            <a:endParaRPr lang="tr" sz="2000" b="1" dirty="0"/>
          </a:p>
          <a:p>
            <a:r>
              <a:rPr lang="tr" sz="2000" dirty="0"/>
              <a:t>1976 – Seveso, İtalya </a:t>
            </a:r>
          </a:p>
          <a:p>
            <a:r>
              <a:rPr lang="tr" sz="2000" dirty="0"/>
              <a:t>1984 – Bhopal, </a:t>
            </a:r>
            <a:r>
              <a:rPr lang="tr" sz="2000" dirty="0" smtClean="0"/>
              <a:t>Hindistan (Metil isosiyanat sızıntısı) </a:t>
            </a:r>
            <a:endParaRPr lang="tr" sz="2000" dirty="0"/>
          </a:p>
          <a:p>
            <a:r>
              <a:rPr lang="tr" sz="2000" dirty="0"/>
              <a:t>2005 - Texas City, Teksas</a:t>
            </a:r>
          </a:p>
          <a:p>
            <a:r>
              <a:rPr lang="tr" sz="2000" dirty="0"/>
              <a:t>2007 - Barton Solvents kimyasal dağıtım tesisi, Des Moines,  Iowa</a:t>
            </a:r>
          </a:p>
          <a:p>
            <a:r>
              <a:rPr lang="tr" sz="2000" dirty="0"/>
              <a:t>2008 - Allied Terminal dağıtım tesisi Chesapeake, VA</a:t>
            </a:r>
          </a:p>
        </p:txBody>
      </p:sp>
      <p:sp>
        <p:nvSpPr>
          <p:cNvPr id="3" name="Dikdörtgen 2"/>
          <p:cNvSpPr/>
          <p:nvPr/>
        </p:nvSpPr>
        <p:spPr>
          <a:xfrm>
            <a:off x="626335" y="813615"/>
            <a:ext cx="30961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" sz="2800" b="1" dirty="0">
                <a:solidFill>
                  <a:srgbClr val="002060"/>
                </a:solidFill>
              </a:rPr>
              <a:t>Endüstriyel Kazalar </a:t>
            </a:r>
          </a:p>
        </p:txBody>
      </p:sp>
      <p:sp>
        <p:nvSpPr>
          <p:cNvPr id="4" name="TextBox 7"/>
          <p:cNvSpPr txBox="1">
            <a:spLocks noChangeArrowheads="1"/>
          </p:cNvSpPr>
          <p:nvPr/>
        </p:nvSpPr>
        <p:spPr bwMode="auto">
          <a:xfrm>
            <a:off x="6318006" y="4153352"/>
            <a:ext cx="310848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rtl="0"/>
            <a:r>
              <a:rPr lang="tr" dirty="0"/>
              <a:t>3 Aralık 1984: Bhopal - Endüstriyel Kaza</a:t>
            </a:r>
          </a:p>
          <a:p>
            <a:pPr rtl="0"/>
            <a:endParaRPr lang="en-US" dirty="0"/>
          </a:p>
        </p:txBody>
      </p:sp>
      <p:pic>
        <p:nvPicPr>
          <p:cNvPr id="5" name="Picture 2" descr="https://redice.tv/a/i/n/10/13416bhopalmas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191" y="1984177"/>
            <a:ext cx="2524760" cy="1893570"/>
          </a:xfrm>
          <a:prstGeom prst="rect">
            <a:avLst/>
          </a:prstGeom>
          <a:noFill/>
        </p:spPr>
      </p:pic>
      <p:pic>
        <p:nvPicPr>
          <p:cNvPr id="6" name="Picture 6" descr="Kenyan Gas Depot Blast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72581" y="5085184"/>
            <a:ext cx="2619375" cy="1592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4832896" y="5657671"/>
            <a:ext cx="448275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rtl="0"/>
            <a:r>
              <a:rPr lang="tr" dirty="0"/>
              <a:t>25 Mayıs 2011’de Kenya’nın Nyeri kentindeki bir endüstriyel gaz patlamasında 2 kişi ölmüş </a:t>
            </a:r>
            <a:r>
              <a:rPr lang="tr" dirty="0" smtClean="0"/>
              <a:t> </a:t>
            </a:r>
            <a:r>
              <a:rPr lang="tr" dirty="0"/>
              <a:t>kişi de </a:t>
            </a:r>
            <a:r>
              <a:rPr lang="tr" dirty="0" smtClean="0"/>
              <a:t>yaralanmıştır.</a:t>
            </a:r>
            <a:endParaRPr lang="tr" dirty="0"/>
          </a:p>
          <a:p>
            <a:pPr rtl="0"/>
            <a:endParaRPr lang="en-US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852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342322" y="551688"/>
            <a:ext cx="8302696" cy="498348"/>
          </a:xfrm>
          <a:prstGeom prst="rect">
            <a:avLst/>
          </a:prstGeom>
        </p:spPr>
        <p:txBody>
          <a:bodyPr rtlCol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" sz="2400" b="1" dirty="0" smtClean="0"/>
              <a:t>Kimyevi Gaz Tesisi Saldırısı – 2015, Saint-Quentin-Fallavier, Fransa</a:t>
            </a:r>
            <a:endParaRPr lang="en-US" sz="2400" b="1" dirty="0"/>
          </a:p>
        </p:txBody>
      </p:sp>
      <p:sp>
        <p:nvSpPr>
          <p:cNvPr id="4" name="Text Placeholder 3"/>
          <p:cNvSpPr txBox="1">
            <a:spLocks/>
          </p:cNvSpPr>
          <p:nvPr/>
        </p:nvSpPr>
        <p:spPr>
          <a:xfrm>
            <a:off x="338300" y="1340768"/>
            <a:ext cx="8229600" cy="4910328"/>
          </a:xfrm>
          <a:prstGeom prst="rect">
            <a:avLst/>
          </a:prstGeom>
        </p:spPr>
        <p:txBody>
          <a:bodyPr rtlCol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600"/>
              </a:spcBef>
              <a:spcAft>
                <a:spcPts val="600"/>
              </a:spcAft>
            </a:pPr>
            <a:r>
              <a:rPr lang="tr" sz="2000" dirty="0" smtClean="0"/>
              <a:t>26 Haziran’da Yassin Salhi patronunu etkisiz hale getirmiş ve sonrasında da minibüsünü bir gaz fabrikasındaki gaz silindirleri deposuna sürmüştür.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</a:pPr>
            <a:r>
              <a:rPr lang="tr" sz="2000" dirty="0" smtClean="0"/>
              <a:t>Meydana gelen patlamada 2 kişi yaralanmıştır.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</a:pPr>
            <a:r>
              <a:rPr lang="tr" sz="2000" dirty="0" smtClean="0"/>
              <a:t>Radikal bir Selefi grupla bağlantıları olduğundan şüphelenilmektedir...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512" y="3261951"/>
            <a:ext cx="4038600" cy="26984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632" y="3289411"/>
            <a:ext cx="3597884" cy="2698413"/>
          </a:xfrm>
          <a:prstGeom prst="rect">
            <a:avLst/>
          </a:prstGeom>
        </p:spPr>
      </p:pic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372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301752" y="266009"/>
            <a:ext cx="7616952" cy="996696"/>
          </a:xfrm>
          <a:prstGeom prst="rect">
            <a:avLst/>
          </a:prstGeom>
        </p:spPr>
        <p:txBody>
          <a:bodyPr rtlCol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" b="1" dirty="0"/>
          </a:p>
        </p:txBody>
      </p:sp>
      <p:sp>
        <p:nvSpPr>
          <p:cNvPr id="3" name="Text Placeholder 3"/>
          <p:cNvSpPr txBox="1">
            <a:spLocks/>
          </p:cNvSpPr>
          <p:nvPr/>
        </p:nvSpPr>
        <p:spPr>
          <a:xfrm>
            <a:off x="301752" y="979972"/>
            <a:ext cx="5256584" cy="4910328"/>
          </a:xfrm>
          <a:prstGeom prst="rect">
            <a:avLst/>
          </a:prstGeom>
        </p:spPr>
        <p:txBody>
          <a:bodyPr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" sz="2800" b="1" dirty="0" smtClean="0"/>
              <a:t>Daha yakın dönemde ise:</a:t>
            </a:r>
          </a:p>
          <a:p>
            <a:pPr marL="0" indent="0">
              <a:buNone/>
            </a:pPr>
            <a:endParaRPr lang="tr" sz="2000" b="1" dirty="0" smtClean="0"/>
          </a:p>
          <a:p>
            <a:r>
              <a:rPr lang="tr" sz="2000" dirty="0" smtClean="0"/>
              <a:t>2013 - West Fertilizer Company’de patlama</a:t>
            </a:r>
          </a:p>
          <a:p>
            <a:pPr lvl="1"/>
            <a:r>
              <a:rPr lang="tr" sz="2000" dirty="0" smtClean="0"/>
              <a:t>15 ölü, 200 yaralı, </a:t>
            </a:r>
          </a:p>
          <a:p>
            <a:pPr lvl="1"/>
            <a:r>
              <a:rPr lang="tr" sz="2000" dirty="0" smtClean="0"/>
              <a:t>150’den fazla bina hasar görmüş ya da yıkılmıştır</a:t>
            </a:r>
          </a:p>
          <a:p>
            <a:pPr lvl="1"/>
            <a:r>
              <a:rPr lang="tr" sz="2000" dirty="0" smtClean="0"/>
              <a:t>Patlama 28 metre genişliğinde ve 3,5 metre derinliğinde bir krater oluşturmuştur.</a:t>
            </a:r>
          </a:p>
          <a:p>
            <a:pPr lvl="1"/>
            <a:r>
              <a:rPr lang="tr" sz="2000" dirty="0" smtClean="0"/>
              <a:t>Amonyum nitrat</a:t>
            </a:r>
          </a:p>
          <a:p>
            <a:pPr lvl="1"/>
            <a:r>
              <a:rPr lang="tr" sz="2000" dirty="0" smtClean="0"/>
              <a:t>(2016) Yapılan soruşturmada yangının kasıtlı olarak çıkarıldığı sonucuna varılmıştır.</a:t>
            </a:r>
          </a:p>
          <a:p>
            <a:endParaRPr lang="en-US" sz="2000" dirty="0"/>
          </a:p>
        </p:txBody>
      </p:sp>
      <p:pic>
        <p:nvPicPr>
          <p:cNvPr id="8" name="Picture 8"/>
          <p:cNvPicPr/>
          <p:nvPr/>
        </p:nvPicPr>
        <p:blipFill>
          <a:blip r:embed="rId2"/>
          <a:srcRect t="32299" r="58422" b="29113"/>
          <a:stretch>
            <a:fillRect/>
          </a:stretch>
        </p:blipFill>
        <p:spPr bwMode="auto">
          <a:xfrm>
            <a:off x="5889075" y="2204864"/>
            <a:ext cx="2817077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7"/>
          <p:cNvSpPr txBox="1">
            <a:spLocks noChangeArrowheads="1"/>
          </p:cNvSpPr>
          <p:nvPr/>
        </p:nvSpPr>
        <p:spPr bwMode="auto">
          <a:xfrm>
            <a:off x="5758176" y="4653136"/>
            <a:ext cx="310848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rtl="0"/>
            <a:r>
              <a:rPr lang="tr" i="1" dirty="0"/>
              <a:t>24 Mayıs 2011’de Kenya’nın Kariobangi kentindeki boya fabrikasında 8 kişi </a:t>
            </a:r>
            <a:r>
              <a:rPr lang="tr" i="1" dirty="0" smtClean="0"/>
              <a:t>ölmüştür.</a:t>
            </a:r>
            <a:endParaRPr lang="tr" i="1" dirty="0"/>
          </a:p>
          <a:p>
            <a:pPr rtl="0"/>
            <a:endParaRPr lang="en-US" i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270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324013" y="342162"/>
            <a:ext cx="7616952" cy="498348"/>
          </a:xfrm>
          <a:prstGeom prst="rect">
            <a:avLst/>
          </a:prstGeom>
        </p:spPr>
        <p:txBody>
          <a:bodyPr rtlCol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" sz="2800" b="1" dirty="0" smtClean="0"/>
              <a:t>Patlayıcılar</a:t>
            </a:r>
            <a:endParaRPr lang="tr" sz="2800" b="1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304799" y="1038631"/>
            <a:ext cx="8561404" cy="2462637"/>
          </a:xfrm>
          <a:prstGeom prst="rect">
            <a:avLst/>
          </a:prstGeom>
        </p:spPr>
        <p:txBody>
          <a:bodyPr rtlCol="0"/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 sz="22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1800" i="1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tr" dirty="0"/>
              <a:t>Kolaylıkla ulaşılabilen birçok kimyasal aynı zamanda patlayıcı üretmekte de kullanılabilir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tr" dirty="0"/>
              <a:t>Patlayıcılar ve el yapımı bombalar teröristlerin sıklıkla kullandıkları silahlardır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343" y="2569308"/>
            <a:ext cx="5541335" cy="3934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6"/>
          <p:cNvSpPr txBox="1"/>
          <p:nvPr/>
        </p:nvSpPr>
        <p:spPr>
          <a:xfrm>
            <a:off x="1752600" y="6553200"/>
            <a:ext cx="412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tr" sz="1200"/>
              <a:t>http://en.wikipedia.org/wiki/Boston_Marathon_bombings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917"/>
          <a:stretch/>
        </p:blipFill>
        <p:spPr bwMode="auto">
          <a:xfrm>
            <a:off x="6671643" y="2926044"/>
            <a:ext cx="2194560" cy="1369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6662377" y="4388927"/>
            <a:ext cx="2194560" cy="139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Dikdörtgen 7"/>
          <p:cNvSpPr/>
          <p:nvPr/>
        </p:nvSpPr>
        <p:spPr>
          <a:xfrm>
            <a:off x="6710363" y="4100511"/>
            <a:ext cx="809625" cy="1384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tr-TR" sz="9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TASNİF DIŞI</a:t>
            </a:r>
            <a:endParaRPr lang="tr-TR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6717318" y="5576500"/>
            <a:ext cx="809625" cy="138499"/>
          </a:xfrm>
          <a:prstGeom prst="rect">
            <a:avLst/>
          </a:prstGeom>
          <a:solidFill>
            <a:srgbClr val="BCB5AB"/>
          </a:solidFill>
        </p:spPr>
        <p:txBody>
          <a:bodyPr wrap="square" lIns="0" tIns="0" rIns="0" bIns="0">
            <a:spAutoFit/>
          </a:bodyPr>
          <a:lstStyle/>
          <a:p>
            <a:r>
              <a:rPr lang="tr-TR" sz="9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TASNİF DIŞI</a:t>
            </a:r>
            <a:endParaRPr lang="tr-TR" sz="9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Slayt Numarası Yer Tutucus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904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301752" y="477774"/>
            <a:ext cx="7616952" cy="498348"/>
          </a:xfrm>
          <a:prstGeom prst="rect">
            <a:avLst/>
          </a:prstGeom>
        </p:spPr>
        <p:txBody>
          <a:bodyPr rtlCol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" sz="2800" b="1" dirty="0" smtClean="0"/>
              <a:t>Patlayıcılar</a:t>
            </a:r>
            <a:endParaRPr lang="en-US" sz="2800" b="1" dirty="0"/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4128681" y="2175725"/>
            <a:ext cx="4669539" cy="2621428"/>
          </a:xfrm>
          <a:prstGeom prst="rect">
            <a:avLst/>
          </a:prstGeom>
        </p:spPr>
        <p:txBody>
          <a:bodyPr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tr" dirty="0" smtClean="0"/>
              <a:t>Teröristler hem ele geçirdiği askeri patlayıcıları, hem de ticari faaliyetler kapsamında erişilebilen malzemeleri ev yapımı patlayıcı üretiminde kullanmaktadır.</a:t>
            </a:r>
          </a:p>
          <a:p>
            <a:pPr>
              <a:spcBef>
                <a:spcPts val="1200"/>
              </a:spcBef>
            </a:pPr>
            <a:r>
              <a:rPr lang="tr" dirty="0" smtClean="0"/>
              <a:t>Örgüt saldırılarında her türden ev yapımı patlayıcılar kullanmaktadır.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" y="1216223"/>
            <a:ext cx="3857625" cy="2458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" y="4205644"/>
            <a:ext cx="3857625" cy="2173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7"/>
          <p:cNvSpPr/>
          <p:nvPr/>
        </p:nvSpPr>
        <p:spPr>
          <a:xfrm>
            <a:off x="304800" y="3714750"/>
            <a:ext cx="3352800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rtl="0"/>
            <a:r>
              <a:rPr lang="tr" sz="1200" b="0" dirty="0"/>
              <a:t>IŞİD’in Libya’daki </a:t>
            </a:r>
            <a:r>
              <a:rPr lang="tr" sz="1200" b="0" dirty="0" smtClean="0"/>
              <a:t>çalıştayında </a:t>
            </a:r>
            <a:r>
              <a:rPr lang="tr" sz="1200" b="0" dirty="0"/>
              <a:t>yapılan ev yapımı bombalar</a:t>
            </a:r>
            <a:endParaRPr lang="en-US" sz="1200" b="0" dirty="0"/>
          </a:p>
        </p:txBody>
      </p:sp>
      <p:sp>
        <p:nvSpPr>
          <p:cNvPr id="7" name="Rectangle 8"/>
          <p:cNvSpPr/>
          <p:nvPr/>
        </p:nvSpPr>
        <p:spPr>
          <a:xfrm>
            <a:off x="304800" y="6400800"/>
            <a:ext cx="3352800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rtl="0"/>
            <a:r>
              <a:rPr lang="tr" sz="1200" b="0" dirty="0"/>
              <a:t>Iraklı patlayıcı uzmanı bir ev yapımı bombayı etkisiz hale getirmektedir</a:t>
            </a:r>
            <a:endParaRPr lang="en-US" sz="1200" b="0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784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301752" y="228600"/>
            <a:ext cx="7616952" cy="608112"/>
          </a:xfrm>
          <a:prstGeom prst="rect">
            <a:avLst/>
          </a:prstGeom>
        </p:spPr>
        <p:txBody>
          <a:bodyPr rtlCol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" sz="2800" b="1" smtClean="0"/>
              <a:t>Patlayıcılara örnekler</a:t>
            </a:r>
            <a:endParaRPr lang="en-US" sz="2800" b="1" dirty="0"/>
          </a:p>
        </p:txBody>
      </p:sp>
      <p:sp>
        <p:nvSpPr>
          <p:cNvPr id="3" name="Content Placeholder 4"/>
          <p:cNvSpPr txBox="1">
            <a:spLocks/>
          </p:cNvSpPr>
          <p:nvPr/>
        </p:nvSpPr>
        <p:spPr>
          <a:xfrm>
            <a:off x="460364" y="1602389"/>
            <a:ext cx="4040188" cy="7620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 sz="22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1800" i="1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algn="ctr" rtl="0"/>
            <a:r>
              <a:rPr lang="tr" b="1">
                <a:solidFill>
                  <a:schemeClr val="accent1"/>
                </a:solidFill>
              </a:rPr>
              <a:t>Meşru kullanımlar</a:t>
            </a:r>
          </a:p>
          <a:p>
            <a:pPr algn="ctr" rtl="0"/>
            <a:r>
              <a:rPr lang="tr"/>
              <a:t>Saymakla bitmez</a:t>
            </a:r>
            <a:endParaRPr lang="en-US" dirty="0"/>
          </a:p>
        </p:txBody>
      </p:sp>
      <p:sp>
        <p:nvSpPr>
          <p:cNvPr id="4" name="Content Placeholder 5"/>
          <p:cNvSpPr txBox="1">
            <a:spLocks/>
          </p:cNvSpPr>
          <p:nvPr/>
        </p:nvSpPr>
        <p:spPr>
          <a:xfrm>
            <a:off x="4645025" y="1529246"/>
            <a:ext cx="4270375" cy="9174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 sz="22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1800" i="1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algn="ctr" rtl="0"/>
            <a:r>
              <a:rPr lang="tr" b="1">
                <a:solidFill>
                  <a:srgbClr val="FF0000"/>
                </a:solidFill>
              </a:rPr>
              <a:t>Kötüye kullanım</a:t>
            </a:r>
          </a:p>
          <a:p>
            <a:pPr algn="ctr" rtl="0">
              <a:spcBef>
                <a:spcPts val="400"/>
              </a:spcBef>
            </a:pPr>
            <a:r>
              <a:rPr lang="tr"/>
              <a:t>TATP yapımında hammadde</a:t>
            </a:r>
          </a:p>
        </p:txBody>
      </p:sp>
      <p:sp>
        <p:nvSpPr>
          <p:cNvPr id="5" name="TextBox 6"/>
          <p:cNvSpPr txBox="1"/>
          <p:nvPr/>
        </p:nvSpPr>
        <p:spPr>
          <a:xfrm>
            <a:off x="644525" y="889624"/>
            <a:ext cx="800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tr" sz="2400" b="1" u="sng" dirty="0">
                <a:latin typeface="Calibri" panose="020F0502020204030204" pitchFamily="34" charset="0"/>
              </a:rPr>
              <a:t>Aseton, Hidrojen Peroksit ve Asit</a:t>
            </a:r>
            <a:endParaRPr lang="en-US" sz="2400" b="1" u="sng" dirty="0">
              <a:latin typeface="Calibri" panose="020F0502020204030204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4043846"/>
            <a:ext cx="3633544" cy="2769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algn="r" rtl="0">
              <a:spcBef>
                <a:spcPct val="50000"/>
              </a:spcBef>
            </a:pPr>
            <a:r>
              <a:rPr lang="tr" sz="1200" dirty="0"/>
              <a:t>http://en.wikipedia.org/wiki/Acetone_peroxide</a:t>
            </a:r>
          </a:p>
        </p:txBody>
      </p:sp>
      <p:pic>
        <p:nvPicPr>
          <p:cNvPr id="7" name="Picture 8" descr="Acetone_peroxid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46268" y="2407610"/>
            <a:ext cx="2034190" cy="1666887"/>
          </a:xfrm>
          <a:prstGeom prst="rect">
            <a:avLst/>
          </a:prstGeom>
        </p:spPr>
      </p:pic>
      <p:sp>
        <p:nvSpPr>
          <p:cNvPr id="8" name="TextBox 3"/>
          <p:cNvSpPr txBox="1"/>
          <p:nvPr/>
        </p:nvSpPr>
        <p:spPr>
          <a:xfrm>
            <a:off x="2741120" y="2446703"/>
            <a:ext cx="6174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tr" dirty="0">
                <a:latin typeface="Calibri" panose="020F0502020204030204" pitchFamily="34" charset="0"/>
              </a:rPr>
              <a:t>Brüksel’deki Bombalama - 22 Mart 2016’da havaalanında iki, bir metro istasyonunda ise bir bomba patlamıştır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tr" dirty="0">
                <a:latin typeface="Calibri" panose="020F0502020204030204" pitchFamily="34" charset="0"/>
              </a:rPr>
              <a:t>32 kişi ölmüş, 300’den fazlası ise yaralanmıştır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tr" dirty="0">
                <a:latin typeface="Calibri" panose="020F0502020204030204" pitchFamily="34" charset="0"/>
              </a:rPr>
              <a:t>Tüm bombalarda asıl patlayıcı olarak TATP kullanılmıştır</a:t>
            </a:r>
            <a:endParaRPr lang="en-US" dirty="0">
              <a:latin typeface="Calibri" panose="020F0502020204030204" pitchFamily="34" charset="0"/>
            </a:endParaRPr>
          </a:p>
        </p:txBody>
      </p:sp>
      <p:pic>
        <p:nvPicPr>
          <p:cNvPr id="9" name="Picture 2" descr="https://upload.wikimedia.org/wikipedia/commons/thumb/3/36/Brussels_suspects_CCTV.jpg/220px-Brussels_suspects_CCT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64" y="4360145"/>
            <a:ext cx="3026870" cy="1761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upload.wikimedia.org/wikipedia/commons/thumb/e/e7/Bruxelles_est_%28re%29belle_-_22_mars_2016.jpg/220px-Bruxelles_est_%28re%29belle_-_22_mars_201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997" y="3891446"/>
            <a:ext cx="3503203" cy="197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1281660" y="6253646"/>
            <a:ext cx="4572000" cy="276999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rtl="0"/>
            <a:r>
              <a:rPr lang="tr" sz="1200">
                <a:latin typeface="Calibri" panose="020F0502020204030204" pitchFamily="34" charset="0"/>
              </a:rPr>
              <a:t>https://en.wikipedia.org/wiki/2016_Brussels_bombings</a:t>
            </a:r>
          </a:p>
        </p:txBody>
      </p:sp>
      <p:sp>
        <p:nvSpPr>
          <p:cNvPr id="12" name="Slayt Numarası Yer Tutucus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867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319169" y="501658"/>
            <a:ext cx="8230688" cy="498348"/>
          </a:xfrm>
          <a:prstGeom prst="rect">
            <a:avLst/>
          </a:prstGeom>
        </p:spPr>
        <p:txBody>
          <a:bodyPr rtlCol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" sz="2800" b="1" dirty="0" smtClean="0"/>
              <a:t>Brüksel’e yapılan saldırı - Çok sayıda örnekten sadece biri</a:t>
            </a:r>
            <a:endParaRPr lang="en-US" sz="2800" b="1" dirty="0"/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3962400" y="1219200"/>
            <a:ext cx="5181601" cy="51054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tr" dirty="0" smtClean="0"/>
              <a:t>22 Mart 2016 - üç bomba patladı</a:t>
            </a:r>
          </a:p>
          <a:p>
            <a:pPr lvl="1">
              <a:spcBef>
                <a:spcPts val="600"/>
              </a:spcBef>
            </a:pPr>
            <a:r>
              <a:rPr lang="tr" dirty="0" smtClean="0"/>
              <a:t>İki bomba Brüksel havaalanında patlatıldı</a:t>
            </a:r>
          </a:p>
          <a:p>
            <a:pPr lvl="1">
              <a:spcBef>
                <a:spcPts val="600"/>
              </a:spcBef>
            </a:pPr>
            <a:r>
              <a:rPr lang="tr" dirty="0" smtClean="0"/>
              <a:t>Bir saat sonra ise üçüncü bir bomba Maalbeek metro istasyonunda patlatıldı</a:t>
            </a:r>
          </a:p>
          <a:p>
            <a:pPr lvl="1">
              <a:spcBef>
                <a:spcPts val="600"/>
              </a:spcBef>
            </a:pPr>
            <a:r>
              <a:rPr lang="tr" dirty="0" smtClean="0"/>
              <a:t>Bombalarda TATP ve amonyum nitrat kullanılmıştı.</a:t>
            </a:r>
          </a:p>
          <a:p>
            <a:pPr lvl="1">
              <a:spcBef>
                <a:spcPts val="600"/>
              </a:spcBef>
            </a:pPr>
            <a:r>
              <a:rPr lang="tr" dirty="0" smtClean="0"/>
              <a:t>31 kişi hayatını kaybederken, 300’den fazla insan da yaralandı</a:t>
            </a:r>
          </a:p>
          <a:p>
            <a:pPr>
              <a:spcBef>
                <a:spcPts val="600"/>
              </a:spcBef>
            </a:pPr>
            <a:r>
              <a:rPr lang="tr" dirty="0" smtClean="0"/>
              <a:t>Polis tarafından teröristlerin hücre evlerine yapılan baskınlarda ele geçirilen maddeler:</a:t>
            </a:r>
          </a:p>
          <a:p>
            <a:pPr lvl="1">
              <a:spcBef>
                <a:spcPts val="600"/>
              </a:spcBef>
            </a:pPr>
            <a:r>
              <a:rPr lang="tr" dirty="0" smtClean="0"/>
              <a:t>Endişe verici miktarda TATP</a:t>
            </a:r>
          </a:p>
          <a:p>
            <a:pPr lvl="1">
              <a:spcBef>
                <a:spcPts val="600"/>
              </a:spcBef>
            </a:pPr>
            <a:r>
              <a:rPr lang="tr" dirty="0" smtClean="0"/>
              <a:t>Yüzlerce litre aseton ve peroksit</a:t>
            </a:r>
          </a:p>
          <a:p>
            <a:pPr>
              <a:spcBef>
                <a:spcPts val="600"/>
              </a:spcBef>
            </a:pPr>
            <a:r>
              <a:rPr lang="tr" dirty="0" smtClean="0"/>
              <a:t>TATP yapması güç ve oldukça tehlikeli / hassas bir maddedir</a:t>
            </a:r>
          </a:p>
          <a:p>
            <a:pPr lvl="1">
              <a:spcBef>
                <a:spcPts val="600"/>
              </a:spcBef>
            </a:pPr>
            <a:r>
              <a:rPr lang="tr" dirty="0" smtClean="0"/>
              <a:t>Bunun üretimi için bomba uzmanı bilgisine ihtiyaç duyulmuştur.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" y="1309300"/>
            <a:ext cx="3829326" cy="239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1" y="4249083"/>
            <a:ext cx="3829325" cy="2151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7"/>
          <p:cNvSpPr/>
          <p:nvPr/>
        </p:nvSpPr>
        <p:spPr>
          <a:xfrm>
            <a:off x="785061" y="6474023"/>
            <a:ext cx="2643939" cy="30777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rtl="0"/>
            <a:r>
              <a:rPr lang="tr" sz="1400" b="0"/>
              <a:t>Patlama sonrası metro vagonu</a:t>
            </a:r>
            <a:endParaRPr lang="en-US" sz="1400" b="0" dirty="0"/>
          </a:p>
        </p:txBody>
      </p:sp>
      <p:sp>
        <p:nvSpPr>
          <p:cNvPr id="7" name="Rectangle 8"/>
          <p:cNvSpPr/>
          <p:nvPr/>
        </p:nvSpPr>
        <p:spPr>
          <a:xfrm>
            <a:off x="430719" y="3733801"/>
            <a:ext cx="3303081" cy="3048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rtl="0"/>
            <a:r>
              <a:rPr lang="tr" sz="1400" b="0" dirty="0"/>
              <a:t>Patlamalar sonrası Brüksel havalimanı</a:t>
            </a:r>
            <a:endParaRPr lang="en-US" sz="1400" b="0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105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434658" y="764704"/>
            <a:ext cx="82567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" sz="2000" spc="-30" dirty="0"/>
              <a:t>KBRN tehditleri ve bunlarda kullanılacak materyalleri temin etme ve </a:t>
            </a:r>
            <a:r>
              <a:rPr lang="tr" sz="2000" spc="-30" dirty="0" smtClean="0"/>
              <a:t>oluşturma </a:t>
            </a:r>
            <a:r>
              <a:rPr lang="tr" sz="2000" spc="-30" dirty="0"/>
              <a:t>yönünde </a:t>
            </a:r>
            <a:r>
              <a:rPr lang="tr" sz="2000" spc="-30" dirty="0" smtClean="0"/>
              <a:t> teröristler net </a:t>
            </a:r>
            <a:r>
              <a:rPr lang="tr" sz="2000" spc="-30" dirty="0"/>
              <a:t>bir kararlılık </a:t>
            </a:r>
            <a:r>
              <a:rPr lang="tr" sz="2000" spc="-30" dirty="0" smtClean="0"/>
              <a:t>göstermektedir.</a:t>
            </a:r>
            <a:endParaRPr lang="en-US" altLang="en-US" sz="2000" spc="-3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" sz="2000" spc="-30" dirty="0"/>
              <a:t>En çok </a:t>
            </a:r>
            <a:r>
              <a:rPr lang="tr" sz="2000" spc="-30" dirty="0" smtClean="0"/>
              <a:t>kullanılan silah </a:t>
            </a:r>
            <a:r>
              <a:rPr lang="tr" sz="2000" spc="-30" dirty="0"/>
              <a:t>ev yapımı bombalar olsa da son dönemde kimyasal silahlardan da </a:t>
            </a:r>
            <a:r>
              <a:rPr lang="tr" sz="2000" spc="-30" dirty="0" smtClean="0"/>
              <a:t>yararlanmaktadır...</a:t>
            </a:r>
            <a:endParaRPr lang="en-US" altLang="en-US" sz="2000" spc="-3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9" y="2358029"/>
            <a:ext cx="2736303" cy="3042735"/>
          </a:xfrm>
          <a:prstGeom prst="rect">
            <a:avLst/>
          </a:prstGeom>
        </p:spPr>
      </p:pic>
      <p:sp>
        <p:nvSpPr>
          <p:cNvPr id="5" name="TextBox 6"/>
          <p:cNvSpPr txBox="1"/>
          <p:nvPr/>
        </p:nvSpPr>
        <p:spPr>
          <a:xfrm>
            <a:off x="467545" y="5760353"/>
            <a:ext cx="3888432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rtl="0"/>
            <a:r>
              <a:rPr lang="tr" sz="1200" b="0" dirty="0"/>
              <a:t>IŞİD tarafından kullanılan bombalarda çocuk oyuncaklarından ev yapımı bomba parçası yapmakta yararlanılmaktadır.</a:t>
            </a:r>
            <a:endParaRPr lang="en-US" sz="1200" b="0" dirty="0"/>
          </a:p>
        </p:txBody>
      </p:sp>
      <p:sp>
        <p:nvSpPr>
          <p:cNvPr id="6" name="Dikdörtgen 5"/>
          <p:cNvSpPr/>
          <p:nvPr/>
        </p:nvSpPr>
        <p:spPr>
          <a:xfrm>
            <a:off x="-22783" y="6404256"/>
            <a:ext cx="385150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tr" sz="1200" dirty="0"/>
              <a:t>http://www.dailymail.co.uk/news/article-3327357/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8317" y="2417439"/>
            <a:ext cx="3124200" cy="2341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008317" y="5085184"/>
            <a:ext cx="31242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" sz="1200" b="0" dirty="0" smtClean="0"/>
              <a:t>Kimyasallar </a:t>
            </a:r>
            <a:r>
              <a:rPr lang="tr" sz="1200" b="0" dirty="0"/>
              <a:t>taşıyan bir 120 mm havan </a:t>
            </a:r>
            <a:r>
              <a:rPr lang="tr" sz="1200" b="0" dirty="0" smtClean="0"/>
              <a:t>mermisi</a:t>
            </a:r>
          </a:p>
          <a:p>
            <a:endParaRPr lang="tr" sz="1200" b="1" dirty="0"/>
          </a:p>
          <a:p>
            <a:r>
              <a:rPr lang="tr" sz="1200" dirty="0" smtClean="0"/>
              <a:t>Merminin </a:t>
            </a:r>
            <a:r>
              <a:rPr lang="tr" sz="1200" dirty="0"/>
              <a:t>düştüğü yere yakın bazı askerlerin hastalanması ışığında mermide kimyasal maddeler olduğundan şüphe edilmektedir.</a:t>
            </a:r>
          </a:p>
          <a:p>
            <a:pPr rtl="0"/>
            <a:endParaRPr lang="en-US" sz="1200" b="0" dirty="0"/>
          </a:p>
        </p:txBody>
      </p:sp>
      <p:sp>
        <p:nvSpPr>
          <p:cNvPr id="9" name="Dikdörtgen 8"/>
          <p:cNvSpPr/>
          <p:nvPr/>
        </p:nvSpPr>
        <p:spPr>
          <a:xfrm>
            <a:off x="4716016" y="6142646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Tx/>
              <a:buChar char="•"/>
            </a:pPr>
            <a:endParaRPr lang="en-US" altLang="en-US" sz="1000" dirty="0"/>
          </a:p>
          <a:p>
            <a:r>
              <a:rPr lang="tr" sz="1200" dirty="0" smtClean="0"/>
              <a:t>http</a:t>
            </a:r>
            <a:r>
              <a:rPr lang="tr" sz="1200" dirty="0"/>
              <a:t>://www.nytimes.com/2015/07/18/world/middleeast/islamic-state-isis-chemical-weapons-iraq-syria.html</a:t>
            </a:r>
          </a:p>
          <a:p>
            <a:pPr>
              <a:buFontTx/>
              <a:buChar char="•"/>
            </a:pPr>
            <a:endParaRPr lang="en-US" altLang="en-US" sz="1000" dirty="0"/>
          </a:p>
          <a:p>
            <a:pPr>
              <a:buFontTx/>
              <a:buChar char="•"/>
            </a:pPr>
            <a:endParaRPr lang="en-US" altLang="en-US" sz="1000" dirty="0"/>
          </a:p>
          <a:p>
            <a:endParaRPr lang="en-US" altLang="en-US" sz="1000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988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07685" y="404664"/>
            <a:ext cx="7616952" cy="601662"/>
          </a:xfrm>
          <a:prstGeom prst="rect">
            <a:avLst/>
          </a:prstGeom>
        </p:spPr>
        <p:txBody>
          <a:bodyPr rtlCol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" sz="2400" b="1" dirty="0" smtClean="0"/>
              <a:t>Anders Breivik - 2011 Oslo, Norveç</a:t>
            </a:r>
            <a:endParaRPr lang="en-US" sz="2400" b="1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63500" y="920750"/>
            <a:ext cx="8865393" cy="1752600"/>
          </a:xfrm>
          <a:prstGeom prst="rect">
            <a:avLst/>
          </a:prstGeom>
          <a:noFill/>
        </p:spPr>
        <p:txBody>
          <a:bodyPr rtlCol="0">
            <a:normAutofit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600"/>
              </a:spcBef>
              <a:spcAft>
                <a:spcPts val="600"/>
              </a:spcAft>
            </a:pPr>
            <a:r>
              <a:rPr lang="tr" dirty="0" smtClean="0"/>
              <a:t>Amonyum nitrat bazlı bir patlayıcıyla dolu bir minibüs Oslo’da devlet binalarının olduğu bir semtte park edilmiş ve sonrasında uzaktan kumanda ile patlatılmıştır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</a:pPr>
            <a:r>
              <a:rPr lang="tr" dirty="0" smtClean="0"/>
              <a:t>Eylemi gerçekleştiren Anders Breivik bu saldırıyı gerçekleştirmek için gereken kimyasalları, teçhizatı ve eğitimi yıllar içerisinde temin etmiştir</a:t>
            </a:r>
          </a:p>
          <a:p>
            <a:pPr marL="342900" indent="-342900"/>
            <a:endParaRPr lang="en-US" dirty="0"/>
          </a:p>
        </p:txBody>
      </p:sp>
      <p:sp>
        <p:nvSpPr>
          <p:cNvPr id="4" name="AutoShape 2" descr="https://encrypted-tbn1.gstatic.com/images?q=tbn:ANd9GcRGYtXOPmNDsJIWvarXBia7DfEKLo1LxCO3GbeuPWyuS3hxrmSchA"/>
          <p:cNvSpPr>
            <a:spLocks noChangeAspect="1" noChangeArrowheads="1"/>
          </p:cNvSpPr>
          <p:nvPr/>
        </p:nvSpPr>
        <p:spPr bwMode="auto">
          <a:xfrm>
            <a:off x="63500" y="-136525"/>
            <a:ext cx="2895600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US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844" y="2819400"/>
            <a:ext cx="4105728" cy="3088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91000" y="2819400"/>
            <a:ext cx="4933390" cy="3098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1"/>
          <p:cNvSpPr txBox="1"/>
          <p:nvPr/>
        </p:nvSpPr>
        <p:spPr>
          <a:xfrm>
            <a:off x="407685" y="5943600"/>
            <a:ext cx="3496470" cy="30777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rtl="0"/>
            <a:r>
              <a:rPr lang="tr" sz="1400" dirty="0"/>
              <a:t>Oslo’daki bombalamanın genel görünümü</a:t>
            </a:r>
            <a:endParaRPr lang="en-US" sz="1400" dirty="0"/>
          </a:p>
        </p:txBody>
      </p:sp>
      <p:sp>
        <p:nvSpPr>
          <p:cNvPr id="8" name="TextBox 12"/>
          <p:cNvSpPr txBox="1"/>
          <p:nvPr/>
        </p:nvSpPr>
        <p:spPr>
          <a:xfrm>
            <a:off x="4419600" y="5943600"/>
            <a:ext cx="4310795" cy="30777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rtl="0"/>
            <a:r>
              <a:rPr lang="tr" sz="1400"/>
              <a:t>Araçtaki bombanın neden olduğu hasarın görünümü</a:t>
            </a:r>
            <a:endParaRPr lang="en-US" sz="140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359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308648" y="477774"/>
            <a:ext cx="8724583" cy="498348"/>
          </a:xfrm>
          <a:prstGeom prst="rect">
            <a:avLst/>
          </a:prstGeom>
        </p:spPr>
        <p:txBody>
          <a:bodyPr rtlCol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" sz="2800" b="1" dirty="0" smtClean="0"/>
              <a:t>Manchester Arena Saldırısı – 2017, Manchester, İngiltere</a:t>
            </a:r>
            <a:endParaRPr lang="en-US" sz="2800" b="1" dirty="0"/>
          </a:p>
        </p:txBody>
      </p:sp>
      <p:sp>
        <p:nvSpPr>
          <p:cNvPr id="3" name="Text Placeholder 3"/>
          <p:cNvSpPr txBox="1">
            <a:spLocks/>
          </p:cNvSpPr>
          <p:nvPr/>
        </p:nvSpPr>
        <p:spPr>
          <a:xfrm>
            <a:off x="301752" y="3992404"/>
            <a:ext cx="8229600" cy="2436875"/>
          </a:xfrm>
          <a:prstGeom prst="rect">
            <a:avLst/>
          </a:prstGeom>
        </p:spPr>
        <p:txBody>
          <a:bodyPr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600"/>
              </a:spcBef>
            </a:pPr>
            <a:r>
              <a:rPr lang="tr" dirty="0" smtClean="0"/>
              <a:t>Konserdeki son şarkıdan sonra, insanlar alanı terk ederken bir ev yapımı patlayıcı patlatılmıştır</a:t>
            </a:r>
          </a:p>
          <a:p>
            <a:pPr marL="342900" indent="-342900">
              <a:spcBef>
                <a:spcPts val="600"/>
              </a:spcBef>
            </a:pPr>
            <a:r>
              <a:rPr lang="tr" dirty="0" smtClean="0"/>
              <a:t>22 kişi ölmüş, 116 kişi de yaralanmıştır</a:t>
            </a:r>
          </a:p>
          <a:p>
            <a:pPr marL="342900" indent="-342900">
              <a:spcBef>
                <a:spcPts val="600"/>
              </a:spcBef>
            </a:pPr>
            <a:r>
              <a:rPr lang="tr" dirty="0" smtClean="0"/>
              <a:t>22 yaşında Salman Abedi adlı bir kişinin intihar bombacısı olduğu tespit edilmiştir</a:t>
            </a:r>
          </a:p>
          <a:p>
            <a:pPr marL="800100" lvl="1" indent="-342900">
              <a:spcBef>
                <a:spcPts val="600"/>
              </a:spcBef>
            </a:pPr>
            <a:r>
              <a:rPr lang="tr" dirty="0" smtClean="0"/>
              <a:t>Abedi’nin eylemi kendi başına gerçekleştirdiği düşünülmektedir</a:t>
            </a:r>
            <a:endParaRPr lang="en-US" dirty="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500187"/>
            <a:ext cx="4572000" cy="238601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37" t="9198" r="6558" b="9198"/>
          <a:stretch/>
        </p:blipFill>
        <p:spPr>
          <a:xfrm>
            <a:off x="4648200" y="1533258"/>
            <a:ext cx="4495800" cy="2352942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2895600" y="2882900"/>
            <a:ext cx="1625600" cy="292388"/>
          </a:xfrm>
          <a:prstGeom prst="rect">
            <a:avLst/>
          </a:prstGeom>
          <a:solidFill>
            <a:srgbClr val="017E80"/>
          </a:solidFill>
        </p:spPr>
        <p:txBody>
          <a:bodyPr wrap="square">
            <a:spAutoFit/>
          </a:bodyPr>
          <a:lstStyle/>
          <a:p>
            <a:r>
              <a:rPr lang="tr-TR" sz="1300" dirty="0">
                <a:solidFill>
                  <a:srgbClr val="C3EAD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Fuayedeki patlama</a:t>
            </a:r>
            <a:endParaRPr lang="tr-TR" sz="1300" dirty="0"/>
          </a:p>
        </p:txBody>
      </p:sp>
      <p:sp>
        <p:nvSpPr>
          <p:cNvPr id="7" name="Dikdörtgen 6"/>
          <p:cNvSpPr/>
          <p:nvPr/>
        </p:nvSpPr>
        <p:spPr>
          <a:xfrm>
            <a:off x="4712018" y="1562911"/>
            <a:ext cx="569595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tr-TR" sz="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Manchester Arena</a:t>
            </a:r>
            <a:endParaRPr lang="tr-TR" sz="800" dirty="0"/>
          </a:p>
        </p:txBody>
      </p:sp>
      <p:sp>
        <p:nvSpPr>
          <p:cNvPr id="8" name="Dikdörtgen 7"/>
          <p:cNvSpPr/>
          <p:nvPr/>
        </p:nvSpPr>
        <p:spPr>
          <a:xfrm>
            <a:off x="5200174" y="1915336"/>
            <a:ext cx="569595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tr-TR" sz="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Arena giriş/çıkışı</a:t>
            </a:r>
            <a:endParaRPr lang="tr-TR" sz="800" dirty="0"/>
          </a:p>
        </p:txBody>
      </p:sp>
      <p:sp>
        <p:nvSpPr>
          <p:cNvPr id="9" name="Dikdörtgen 8"/>
          <p:cNvSpPr/>
          <p:nvPr/>
        </p:nvSpPr>
        <p:spPr>
          <a:xfrm>
            <a:off x="6356351" y="1866870"/>
            <a:ext cx="273050" cy="2000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tr-TR" sz="8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Gişe</a:t>
            </a:r>
          </a:p>
          <a:p>
            <a:endParaRPr lang="tr-TR" sz="500" dirty="0"/>
          </a:p>
        </p:txBody>
      </p:sp>
      <p:sp>
        <p:nvSpPr>
          <p:cNvPr id="10" name="Dikdörtgen 9"/>
          <p:cNvSpPr/>
          <p:nvPr/>
        </p:nvSpPr>
        <p:spPr>
          <a:xfrm>
            <a:off x="6292850" y="2987675"/>
            <a:ext cx="695325" cy="246221"/>
          </a:xfrm>
          <a:prstGeom prst="rect">
            <a:avLst/>
          </a:prstGeom>
          <a:solidFill>
            <a:srgbClr val="158181"/>
          </a:solidFill>
        </p:spPr>
        <p:txBody>
          <a:bodyPr wrap="square" lIns="0" tIns="0" rIns="0" bIns="0">
            <a:spAutoFit/>
          </a:bodyPr>
          <a:lstStyle/>
          <a:p>
            <a:r>
              <a:rPr lang="tr-TR" sz="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Patlamanın yaklaşık yeri</a:t>
            </a:r>
            <a:endParaRPr lang="tr-TR" sz="800" dirty="0">
              <a:solidFill>
                <a:schemeClr val="bg1"/>
              </a:solidFill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6570028" y="3534568"/>
            <a:ext cx="430848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tr-TR" sz="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Victoria </a:t>
            </a:r>
            <a:r>
              <a:rPr lang="tr-TR" sz="6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Station’a</a:t>
            </a:r>
            <a:r>
              <a:rPr lang="tr-TR" sz="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giden </a:t>
            </a:r>
            <a:r>
              <a:rPr lang="tr-TR" sz="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köprü</a:t>
            </a:r>
          </a:p>
          <a:p>
            <a:endParaRPr lang="tr-TR" sz="200" dirty="0"/>
          </a:p>
        </p:txBody>
      </p:sp>
      <p:sp>
        <p:nvSpPr>
          <p:cNvPr id="12" name="Slayt Numarası Yer Tutucus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261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title"/>
          </p:nvPr>
        </p:nvSpPr>
        <p:spPr>
          <a:xfrm>
            <a:off x="505052" y="174519"/>
            <a:ext cx="7777162" cy="706438"/>
          </a:xfrm>
        </p:spPr>
        <p:txBody>
          <a:bodyPr/>
          <a:lstStyle/>
          <a:p>
            <a:r>
              <a:rPr lang="tr-TR" altLang="tr-TR" dirty="0" smtClean="0">
                <a:latin typeface="+mn-lt"/>
                <a:ea typeface="ＭＳ Ｐゴシック" pitchFamily="34" charset="-128"/>
              </a:rPr>
              <a:t>Kimyasal Savaş Ajanları</a:t>
            </a:r>
          </a:p>
        </p:txBody>
      </p:sp>
      <p:pic>
        <p:nvPicPr>
          <p:cNvPr id="819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07063" y="4845050"/>
            <a:ext cx="26098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5 Metin kutusu"/>
          <p:cNvSpPr txBox="1">
            <a:spLocks noChangeArrowheads="1"/>
          </p:cNvSpPr>
          <p:nvPr/>
        </p:nvSpPr>
        <p:spPr bwMode="auto">
          <a:xfrm>
            <a:off x="398736" y="836712"/>
            <a:ext cx="820571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altLang="tr-TR" sz="2400" dirty="0">
                <a:cs typeface="Arial" pitchFamily="34" charset="0"/>
              </a:rPr>
              <a:t>Toksik özelliklerine göre kimyasal savaş ajanları:</a:t>
            </a:r>
          </a:p>
          <a:p>
            <a:pPr>
              <a:lnSpc>
                <a:spcPct val="150000"/>
              </a:lnSpc>
            </a:pPr>
            <a:r>
              <a:rPr lang="tr-TR" altLang="tr-TR" sz="2400" dirty="0">
                <a:cs typeface="Arial" pitchFamily="34" charset="0"/>
              </a:rPr>
              <a:t>•   </a:t>
            </a:r>
            <a:r>
              <a:rPr lang="tr-TR" altLang="tr-TR" sz="2400" b="1" dirty="0">
                <a:cs typeface="Arial" pitchFamily="34" charset="0"/>
              </a:rPr>
              <a:t>Sinir Ajanları (Tabun, Sarin, Soman ve VX)</a:t>
            </a:r>
          </a:p>
          <a:p>
            <a:pPr>
              <a:lnSpc>
                <a:spcPct val="150000"/>
              </a:lnSpc>
            </a:pPr>
            <a:r>
              <a:rPr lang="tr-TR" altLang="tr-TR" sz="2400" dirty="0">
                <a:cs typeface="Arial" pitchFamily="34" charset="0"/>
              </a:rPr>
              <a:t>•   Yakıcı Ajanlar (Hardal Gazı, Azotlu Hardal Gazı ve </a:t>
            </a:r>
            <a:r>
              <a:rPr lang="tr-TR" altLang="tr-TR" sz="2400" dirty="0" err="1">
                <a:cs typeface="Arial" pitchFamily="34" charset="0"/>
              </a:rPr>
              <a:t>Levisit</a:t>
            </a:r>
            <a:r>
              <a:rPr lang="tr-TR" altLang="tr-TR" sz="2400" dirty="0">
                <a:cs typeface="Arial" pitchFamily="34" charset="0"/>
              </a:rPr>
              <a:t> )</a:t>
            </a:r>
          </a:p>
          <a:p>
            <a:pPr>
              <a:lnSpc>
                <a:spcPct val="150000"/>
              </a:lnSpc>
            </a:pPr>
            <a:r>
              <a:rPr lang="tr-TR" altLang="tr-TR" sz="2400" dirty="0">
                <a:cs typeface="Arial" pitchFamily="34" charset="0"/>
              </a:rPr>
              <a:t>•   </a:t>
            </a:r>
            <a:r>
              <a:rPr lang="tr-TR" altLang="tr-TR" sz="2400" b="1" dirty="0">
                <a:cs typeface="Arial" pitchFamily="34" charset="0"/>
              </a:rPr>
              <a:t>Akciğer </a:t>
            </a:r>
            <a:r>
              <a:rPr lang="tr-TR" altLang="tr-TR" sz="2400" b="1" dirty="0" err="1">
                <a:cs typeface="Arial" pitchFamily="34" charset="0"/>
              </a:rPr>
              <a:t>İritanları</a:t>
            </a:r>
            <a:r>
              <a:rPr lang="tr-TR" altLang="tr-TR" sz="2400" b="1" dirty="0">
                <a:cs typeface="Arial" pitchFamily="34" charset="0"/>
              </a:rPr>
              <a:t> (Fosgen)</a:t>
            </a:r>
          </a:p>
          <a:p>
            <a:pPr>
              <a:lnSpc>
                <a:spcPct val="150000"/>
              </a:lnSpc>
            </a:pPr>
            <a:r>
              <a:rPr lang="tr-TR" altLang="tr-TR" sz="2400" dirty="0">
                <a:cs typeface="Arial" pitchFamily="34" charset="0"/>
              </a:rPr>
              <a:t>•   Kan Zehirleri (Siyanürler, Hidrojen Sülfür ) </a:t>
            </a:r>
          </a:p>
          <a:p>
            <a:pPr>
              <a:lnSpc>
                <a:spcPct val="150000"/>
              </a:lnSpc>
            </a:pPr>
            <a:r>
              <a:rPr lang="tr-TR" altLang="tr-TR" sz="2400" dirty="0">
                <a:cs typeface="Arial" pitchFamily="34" charset="0"/>
              </a:rPr>
              <a:t>•   </a:t>
            </a:r>
            <a:r>
              <a:rPr lang="tr-TR" altLang="tr-TR" sz="2400" b="1" dirty="0">
                <a:cs typeface="Arial" pitchFamily="34" charset="0"/>
              </a:rPr>
              <a:t>Kapasite Bozucu Ajanlar (BZ ve LSD)</a:t>
            </a:r>
          </a:p>
          <a:p>
            <a:pPr>
              <a:lnSpc>
                <a:spcPct val="150000"/>
              </a:lnSpc>
            </a:pPr>
            <a:r>
              <a:rPr lang="tr-TR" altLang="tr-TR" sz="2400" dirty="0">
                <a:cs typeface="Arial" pitchFamily="34" charset="0"/>
              </a:rPr>
              <a:t>•   Kargaşa Kontrol Ajanları (CN, CS, CR ve DM)</a:t>
            </a:r>
          </a:p>
          <a:p>
            <a:pPr>
              <a:lnSpc>
                <a:spcPct val="150000"/>
              </a:lnSpc>
            </a:pPr>
            <a:r>
              <a:rPr lang="tr-TR" altLang="tr-TR" sz="2400" dirty="0">
                <a:cs typeface="Arial" pitchFamily="34" charset="0"/>
              </a:rPr>
              <a:t>•   </a:t>
            </a:r>
            <a:r>
              <a:rPr lang="tr-TR" altLang="tr-TR" sz="2400" b="1" dirty="0">
                <a:cs typeface="Arial" pitchFamily="34" charset="0"/>
              </a:rPr>
              <a:t>Bitki Öldürücü Ajanlar </a:t>
            </a: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4868863"/>
            <a:ext cx="2555875" cy="170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9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D7FCE14-3B12-43B8-9E8B-D21CF89F1318}" type="slidenum">
              <a:rPr lang="en-US" altLang="tr-TR"/>
              <a:pPr/>
              <a:t>3</a:t>
            </a:fld>
            <a:endParaRPr lang="en-US" altLang="tr-TR"/>
          </a:p>
        </p:txBody>
      </p:sp>
      <p:pic>
        <p:nvPicPr>
          <p:cNvPr id="820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113" y="4948238"/>
            <a:ext cx="2481262" cy="164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1989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94805" y="3551840"/>
            <a:ext cx="4050334" cy="227351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94805" y="1292952"/>
            <a:ext cx="4050334" cy="227037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304" y="1296924"/>
            <a:ext cx="4033501" cy="227037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7663" y="3559780"/>
            <a:ext cx="4033501" cy="2269308"/>
          </a:xfrm>
          <a:prstGeom prst="rect">
            <a:avLst/>
          </a:prstGeom>
        </p:spPr>
      </p:pic>
      <p:sp>
        <p:nvSpPr>
          <p:cNvPr id="14" name="Title 2"/>
          <p:cNvSpPr txBox="1">
            <a:spLocks noGrp="1"/>
          </p:cNvSpPr>
          <p:nvPr>
            <p:ph type="title"/>
          </p:nvPr>
        </p:nvSpPr>
        <p:spPr>
          <a:xfrm>
            <a:off x="1979712" y="625880"/>
            <a:ext cx="5662236" cy="360040"/>
          </a:xfrm>
          <a:prstGeom prst="rect">
            <a:avLst/>
          </a:prstGeom>
        </p:spPr>
        <p:txBody>
          <a:bodyPr rtlCol="0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" sz="2400" b="1" dirty="0" smtClean="0">
                <a:latin typeface="+mn-lt"/>
              </a:rPr>
              <a:t>Kimyasal Güvenliği ve Emniyeti</a:t>
            </a:r>
            <a:endParaRPr lang="tr" sz="2400" b="1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8200" y="3070761"/>
            <a:ext cx="4033501" cy="461665"/>
          </a:xfrm>
          <a:prstGeom prst="rect">
            <a:avLst/>
          </a:prstGeom>
          <a:gradFill>
            <a:gsLst>
              <a:gs pos="0">
                <a:srgbClr val="CC3300">
                  <a:alpha val="0"/>
                </a:srgbClr>
              </a:gs>
              <a:gs pos="33000">
                <a:srgbClr val="CC3300"/>
              </a:gs>
            </a:gsLst>
            <a:lin ang="0" scaled="0"/>
          </a:gradFill>
          <a:effectLst/>
        </p:spPr>
        <p:txBody>
          <a:bodyPr wrap="square" rtlCol="0">
            <a:spAutoFit/>
          </a:bodyPr>
          <a:lstStyle/>
          <a:p>
            <a:pPr algn="r" rtl="0"/>
            <a:r>
              <a:rPr lang="tr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İnsani Kapasiteyi Geliştirmek</a:t>
            </a:r>
            <a:endParaRPr lang="en-US" sz="2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0346" y="3574820"/>
            <a:ext cx="4033501" cy="461665"/>
          </a:xfrm>
          <a:prstGeom prst="rect">
            <a:avLst/>
          </a:prstGeom>
          <a:gradFill>
            <a:gsLst>
              <a:gs pos="0">
                <a:srgbClr val="095C57">
                  <a:alpha val="0"/>
                </a:srgbClr>
              </a:gs>
              <a:gs pos="33000">
                <a:srgbClr val="095C57"/>
              </a:gs>
            </a:gsLst>
            <a:lin ang="0" scaled="0"/>
          </a:gradFill>
          <a:effectLst/>
        </p:spPr>
        <p:txBody>
          <a:bodyPr wrap="square" rtlCol="0">
            <a:spAutoFit/>
          </a:bodyPr>
          <a:lstStyle/>
          <a:p>
            <a:pPr algn="r" rtl="0"/>
            <a:r>
              <a:rPr lang="tr" sz="24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Analiz</a:t>
            </a:r>
            <a:endParaRPr lang="en-US" sz="2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94805" y="3070761"/>
            <a:ext cx="4016668" cy="461665"/>
          </a:xfrm>
          <a:prstGeom prst="rect">
            <a:avLst/>
          </a:prstGeom>
          <a:gradFill>
            <a:gsLst>
              <a:gs pos="100000">
                <a:srgbClr val="FF9900">
                  <a:alpha val="0"/>
                </a:srgbClr>
              </a:gs>
              <a:gs pos="33000">
                <a:srgbClr val="FF9900"/>
              </a:gs>
            </a:gsLst>
            <a:lin ang="0" scaled="0"/>
          </a:gradFill>
          <a:effectLst/>
        </p:spPr>
        <p:txBody>
          <a:bodyPr wrap="square" rtlCol="0">
            <a:spAutoFit/>
          </a:bodyPr>
          <a:lstStyle/>
          <a:p>
            <a:pPr rtl="0"/>
            <a:r>
              <a:rPr lang="tr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Risk Yönetimi</a:t>
            </a:r>
            <a:endParaRPr lang="en-US" sz="2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94805" y="3574820"/>
            <a:ext cx="4033501" cy="461665"/>
          </a:xfrm>
          <a:prstGeom prst="rect">
            <a:avLst/>
          </a:prstGeom>
          <a:gradFill>
            <a:gsLst>
              <a:gs pos="100000">
                <a:srgbClr val="30A6CD">
                  <a:alpha val="0"/>
                </a:srgbClr>
              </a:gs>
              <a:gs pos="33000">
                <a:srgbClr val="30A6CD"/>
              </a:gs>
            </a:gsLst>
            <a:lin ang="0" scaled="0"/>
          </a:gradFill>
          <a:effectLst/>
        </p:spPr>
        <p:txBody>
          <a:bodyPr wrap="square" rtlCol="0">
            <a:spAutoFit/>
          </a:bodyPr>
          <a:lstStyle/>
          <a:p>
            <a:pPr rtl="0"/>
            <a:r>
              <a:rPr lang="tr" sz="24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Sağlık Güvenliği</a:t>
            </a:r>
            <a:endParaRPr lang="en-US" sz="2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174581" y="3559780"/>
            <a:ext cx="8083835" cy="0"/>
          </a:xfrm>
          <a:prstGeom prst="line">
            <a:avLst/>
          </a:prstGeom>
          <a:ln>
            <a:gradFill>
              <a:gsLst>
                <a:gs pos="0">
                  <a:schemeClr val="bg1">
                    <a:alpha val="0"/>
                  </a:schemeClr>
                </a:gs>
                <a:gs pos="66000">
                  <a:schemeClr val="bg1"/>
                </a:gs>
                <a:gs pos="33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873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301752" y="477774"/>
            <a:ext cx="7616952" cy="498348"/>
          </a:xfrm>
          <a:prstGeom prst="rect">
            <a:avLst/>
          </a:prstGeom>
        </p:spPr>
        <p:txBody>
          <a:bodyPr rtlCol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" sz="2400" b="1" dirty="0" smtClean="0">
                <a:solidFill>
                  <a:srgbClr val="002060"/>
                </a:solidFill>
              </a:rPr>
              <a:t>Kimyasal Güvenliği ve Emniyeti Kontrolleri: Güvenliğin Amacı</a:t>
            </a:r>
            <a:endParaRPr lang="tr" sz="2400" b="1" dirty="0">
              <a:solidFill>
                <a:srgbClr val="002060"/>
              </a:solidFill>
            </a:endParaRPr>
          </a:p>
        </p:txBody>
      </p:sp>
      <p:pic>
        <p:nvPicPr>
          <p:cNvPr id="3" name="Picture 7" descr="C:\Program Files (x86)\Microsoft Office\MEDIA\CAGCAT10\j0205466.wmf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1200" y="1812600"/>
            <a:ext cx="1447800" cy="1440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13"/>
          <p:cNvSpPr txBox="1">
            <a:spLocks/>
          </p:cNvSpPr>
          <p:nvPr/>
        </p:nvSpPr>
        <p:spPr>
          <a:xfrm>
            <a:off x="381000" y="4006149"/>
            <a:ext cx="8382000" cy="2819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 sz="22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1800" i="1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rtl="0">
              <a:buFont typeface="+mj-lt"/>
              <a:buAutoNum type="arabicPeriod"/>
            </a:pPr>
            <a:r>
              <a:rPr lang="tr" dirty="0"/>
              <a:t>Tehdidi ortadan kaldırmak</a:t>
            </a:r>
          </a:p>
          <a:p>
            <a:pPr marL="457200" indent="-457200" rtl="0">
              <a:buFont typeface="+mj-lt"/>
              <a:buAutoNum type="arabicPeriod"/>
            </a:pPr>
            <a:r>
              <a:rPr lang="tr" dirty="0"/>
              <a:t>Yolu kapatmak</a:t>
            </a:r>
          </a:p>
          <a:p>
            <a:pPr marL="457200" indent="-457200" rtl="0">
              <a:buFont typeface="+mj-lt"/>
              <a:buAutoNum type="arabicPeriod"/>
            </a:pPr>
            <a:r>
              <a:rPr lang="tr" dirty="0"/>
              <a:t>Varlıkları korumak</a:t>
            </a:r>
          </a:p>
          <a:p>
            <a:pPr rtl="0"/>
            <a:endParaRPr lang="en-US" dirty="0"/>
          </a:p>
          <a:p>
            <a:r>
              <a:rPr lang="tr" b="1" dirty="0">
                <a:solidFill>
                  <a:schemeClr val="accent5"/>
                </a:solidFill>
              </a:rPr>
              <a:t>Kimyasal </a:t>
            </a:r>
            <a:r>
              <a:rPr lang="en-US" b="1" dirty="0" err="1">
                <a:solidFill>
                  <a:schemeClr val="accent5"/>
                </a:solidFill>
              </a:rPr>
              <a:t>Güvenlik</a:t>
            </a:r>
            <a:r>
              <a:rPr lang="en-US" b="1" dirty="0">
                <a:solidFill>
                  <a:schemeClr val="accent5"/>
                </a:solidFill>
              </a:rPr>
              <a:t> </a:t>
            </a:r>
            <a:r>
              <a:rPr lang="tr" b="1" dirty="0">
                <a:solidFill>
                  <a:schemeClr val="accent5"/>
                </a:solidFill>
              </a:rPr>
              <a:t>Kontrolleri: Kimyasalları (varlıkları) insanlardan korumak</a:t>
            </a:r>
            <a:endParaRPr lang="en-US" b="1" dirty="0">
              <a:solidFill>
                <a:schemeClr val="accent5"/>
              </a:solidFill>
            </a:endParaRPr>
          </a:p>
        </p:txBody>
      </p:sp>
      <p:sp>
        <p:nvSpPr>
          <p:cNvPr id="5" name="Text Box 64"/>
          <p:cNvSpPr txBox="1">
            <a:spLocks noChangeArrowheads="1"/>
          </p:cNvSpPr>
          <p:nvPr/>
        </p:nvSpPr>
        <p:spPr bwMode="auto">
          <a:xfrm>
            <a:off x="1278635" y="1579119"/>
            <a:ext cx="157320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rtl="0" eaLnBrk="1" hangingPunct="1"/>
            <a:r>
              <a:rPr lang="tr" sz="2400">
                <a:ea typeface="ＭＳ Ｐゴシック" charset="-128"/>
              </a:rPr>
              <a:t>TEHDİT</a:t>
            </a:r>
            <a:endParaRPr lang="en-US" sz="2400" dirty="0">
              <a:ea typeface="ＭＳ Ｐゴシック" charset="-128"/>
            </a:endParaRPr>
          </a:p>
        </p:txBody>
      </p:sp>
      <p:sp>
        <p:nvSpPr>
          <p:cNvPr id="6" name="Text Box 65"/>
          <p:cNvSpPr txBox="1">
            <a:spLocks noChangeArrowheads="1"/>
          </p:cNvSpPr>
          <p:nvPr/>
        </p:nvSpPr>
        <p:spPr bwMode="auto">
          <a:xfrm>
            <a:off x="6612867" y="3497669"/>
            <a:ext cx="12522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rtl="0" eaLnBrk="1" hangingPunct="1"/>
            <a:r>
              <a:rPr lang="tr" sz="2400">
                <a:ea typeface="ＭＳ Ｐゴシック" charset="-128"/>
              </a:rPr>
              <a:t>VARLIKLAR</a:t>
            </a:r>
          </a:p>
        </p:txBody>
      </p:sp>
      <p:sp>
        <p:nvSpPr>
          <p:cNvPr id="7" name="Text Box 66"/>
          <p:cNvSpPr txBox="1">
            <a:spLocks noChangeArrowheads="1"/>
          </p:cNvSpPr>
          <p:nvPr/>
        </p:nvSpPr>
        <p:spPr bwMode="auto">
          <a:xfrm>
            <a:off x="3890109" y="1905000"/>
            <a:ext cx="80021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algn="ctr" rtl="0" eaLnBrk="1" hangingPunct="1"/>
            <a:r>
              <a:rPr lang="tr" sz="2400" dirty="0">
                <a:ea typeface="ＭＳ Ｐゴシック" charset="-128"/>
              </a:rPr>
              <a:t>YOL</a:t>
            </a:r>
          </a:p>
        </p:txBody>
      </p:sp>
      <p:cxnSp>
        <p:nvCxnSpPr>
          <p:cNvPr id="8" name="Straight Arrow Connector 9"/>
          <p:cNvCxnSpPr/>
          <p:nvPr/>
        </p:nvCxnSpPr>
        <p:spPr>
          <a:xfrm>
            <a:off x="3384550" y="2421297"/>
            <a:ext cx="2041526" cy="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C:\Users\wmalley\AppData\Local\Microsoft\Windows\Temporary Internet Files\Content.IE5\16ATN3GL\MC900290865[1].wm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0812" y="1904999"/>
            <a:ext cx="1983387" cy="2042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wmalley\AppData\Local\Microsoft\Windows\Temporary Internet Files\Content.IE5\WH834HKP\MC900013132[1].wmf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6001" y="1363500"/>
            <a:ext cx="624923" cy="180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wmalley\AppData\Local\Microsoft\Windows\Temporary Internet Files\Content.IE5\6MHSJ092\MC900383952[1].wmf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4901" y="1668116"/>
            <a:ext cx="1136578" cy="1257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wmalley\AppData\Local\Microsoft\Windows\Temporary Internet Files\Content.IE5\LRG5KLMD\MC900287501[1].wmf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32034" y="1837619"/>
            <a:ext cx="957470" cy="1438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ayt Numarası Yer Tutucusu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417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301752" y="298704"/>
            <a:ext cx="7616952" cy="996696"/>
          </a:xfrm>
          <a:prstGeom prst="rect">
            <a:avLst/>
          </a:prstGeom>
        </p:spPr>
        <p:txBody>
          <a:bodyPr rtlCol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" sz="2400" b="1" dirty="0" smtClean="0">
                <a:solidFill>
                  <a:srgbClr val="002060"/>
                </a:solidFill>
              </a:rPr>
              <a:t>Kimyasal Güvenliği ve Emniyeti Kontrolleri: </a:t>
            </a:r>
            <a:r>
              <a:rPr lang="en-US" sz="2400" b="1" dirty="0" err="1" smtClean="0">
                <a:solidFill>
                  <a:srgbClr val="002060"/>
                </a:solidFill>
              </a:rPr>
              <a:t>Emniyet</a:t>
            </a:r>
            <a:r>
              <a:rPr lang="tr" sz="2400" b="1" dirty="0" smtClean="0">
                <a:solidFill>
                  <a:srgbClr val="002060"/>
                </a:solidFill>
              </a:rPr>
              <a:t>in Amacı</a:t>
            </a:r>
            <a:endParaRPr lang="tr" sz="24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13"/>
          <p:cNvSpPr txBox="1">
            <a:spLocks/>
          </p:cNvSpPr>
          <p:nvPr/>
        </p:nvSpPr>
        <p:spPr>
          <a:xfrm>
            <a:off x="383078" y="3963573"/>
            <a:ext cx="8382000" cy="24522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 sz="22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1800" i="1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rtl="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" dirty="0"/>
              <a:t>Kaynağı ortadan kaldırmak</a:t>
            </a:r>
          </a:p>
          <a:p>
            <a:pPr marL="457200" indent="-457200" rtl="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" dirty="0"/>
              <a:t>Yolu kapatmak</a:t>
            </a:r>
          </a:p>
          <a:p>
            <a:pPr marL="457200" indent="-457200" rtl="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" dirty="0"/>
              <a:t>Alıcıyı korumak</a:t>
            </a:r>
          </a:p>
          <a:p>
            <a:pPr rtl="0">
              <a:spcBef>
                <a:spcPts val="600"/>
              </a:spcBef>
              <a:spcAft>
                <a:spcPts val="600"/>
              </a:spcAft>
            </a:pPr>
            <a:endParaRPr lang="en-US" sz="1400" dirty="0"/>
          </a:p>
          <a:p>
            <a:pPr rtl="0">
              <a:spcBef>
                <a:spcPts val="600"/>
              </a:spcBef>
              <a:spcAft>
                <a:spcPts val="600"/>
              </a:spcAft>
            </a:pPr>
            <a:r>
              <a:rPr lang="tr" sz="2400" b="1" dirty="0">
                <a:solidFill>
                  <a:schemeClr val="accent5"/>
                </a:solidFill>
              </a:rPr>
              <a:t>Kimyasal </a:t>
            </a:r>
            <a:r>
              <a:rPr lang="en-US" sz="2400" b="1" dirty="0" err="1">
                <a:solidFill>
                  <a:schemeClr val="accent5"/>
                </a:solidFill>
              </a:rPr>
              <a:t>Emniyet</a:t>
            </a:r>
            <a:r>
              <a:rPr lang="tr" sz="2400" b="1" dirty="0">
                <a:solidFill>
                  <a:schemeClr val="accent5"/>
                </a:solidFill>
              </a:rPr>
              <a:t>i Kontrolleri: İnsanları Kimyasallardan Korumak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sp>
        <p:nvSpPr>
          <p:cNvPr id="4" name="Text Box 64"/>
          <p:cNvSpPr txBox="1">
            <a:spLocks noChangeArrowheads="1"/>
          </p:cNvSpPr>
          <p:nvPr/>
        </p:nvSpPr>
        <p:spPr bwMode="auto">
          <a:xfrm>
            <a:off x="1278636" y="1579119"/>
            <a:ext cx="161696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rtl="0" eaLnBrk="1" hangingPunct="1"/>
            <a:r>
              <a:rPr lang="tr" sz="2400">
                <a:ea typeface="ＭＳ Ｐゴシック" charset="-128"/>
              </a:rPr>
              <a:t>KAYNAK</a:t>
            </a:r>
          </a:p>
        </p:txBody>
      </p:sp>
      <p:sp>
        <p:nvSpPr>
          <p:cNvPr id="5" name="Text Box 65"/>
          <p:cNvSpPr txBox="1">
            <a:spLocks noChangeArrowheads="1"/>
          </p:cNvSpPr>
          <p:nvPr/>
        </p:nvSpPr>
        <p:spPr bwMode="auto">
          <a:xfrm>
            <a:off x="7086600" y="2421297"/>
            <a:ext cx="1576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rtl="0" eaLnBrk="1" hangingPunct="1"/>
            <a:r>
              <a:rPr lang="tr" sz="2400">
                <a:ea typeface="ＭＳ Ｐゴシック" charset="-128"/>
              </a:rPr>
              <a:t>ALICI</a:t>
            </a:r>
          </a:p>
        </p:txBody>
      </p:sp>
      <p:sp>
        <p:nvSpPr>
          <p:cNvPr id="6" name="Text Box 66"/>
          <p:cNvSpPr txBox="1">
            <a:spLocks noChangeArrowheads="1"/>
          </p:cNvSpPr>
          <p:nvPr/>
        </p:nvSpPr>
        <p:spPr bwMode="auto">
          <a:xfrm>
            <a:off x="3890109" y="1905000"/>
            <a:ext cx="80021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algn="ctr" rtl="0" eaLnBrk="1" hangingPunct="1"/>
            <a:r>
              <a:rPr lang="tr" sz="2400" dirty="0">
                <a:ea typeface="ＭＳ Ｐゴシック" charset="-128"/>
              </a:rPr>
              <a:t>YOL</a:t>
            </a:r>
          </a:p>
        </p:txBody>
      </p:sp>
      <p:cxnSp>
        <p:nvCxnSpPr>
          <p:cNvPr id="7" name="Straight Arrow Connector 8"/>
          <p:cNvCxnSpPr/>
          <p:nvPr/>
        </p:nvCxnSpPr>
        <p:spPr>
          <a:xfrm>
            <a:off x="3384550" y="2421297"/>
            <a:ext cx="2041526" cy="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6" descr="C:\Users\wmalley\AppData\Local\Microsoft\Windows\Temporary Internet Files\Content.IE5\6MHSJ092\MC900018432[1].wmf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2813" y="2036318"/>
            <a:ext cx="2660475" cy="1468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7" descr="MCj01861640000[1]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53906" y="1295400"/>
            <a:ext cx="1785094" cy="2559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ayt Numarası Yer Tutucus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680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11560" y="476672"/>
            <a:ext cx="835292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" sz="2000" b="1" dirty="0"/>
              <a:t>İnsani Kapasiteyi Geliştirmek</a:t>
            </a:r>
          </a:p>
          <a:p>
            <a:pPr marL="362480" indent="-362480">
              <a:buFont typeface="Arial" panose="020B0604020202020204" pitchFamily="34" charset="0"/>
              <a:buChar char="•"/>
            </a:pPr>
            <a:r>
              <a:rPr lang="tr" dirty="0"/>
              <a:t>Güvenlik ve emniyet riski yönetimi eğitimi</a:t>
            </a:r>
          </a:p>
          <a:p>
            <a:pPr marL="362480" indent="-362480">
              <a:buFont typeface="Arial" panose="020B0604020202020204" pitchFamily="34" charset="0"/>
              <a:buChar char="•"/>
            </a:pPr>
            <a:r>
              <a:rPr lang="tr" dirty="0"/>
              <a:t>Yerel eğitim merkezlerinin kurulması ve eğitimciler</a:t>
            </a:r>
          </a:p>
          <a:p>
            <a:pPr marL="362480" indent="-362480">
              <a:buFont typeface="Arial" panose="020B0604020202020204" pitchFamily="34" charset="0"/>
              <a:buChar char="•"/>
            </a:pPr>
            <a:r>
              <a:rPr lang="tr" dirty="0"/>
              <a:t>Kolluk kuvvetlerine özel </a:t>
            </a:r>
            <a:r>
              <a:rPr lang="tr" dirty="0" smtClean="0"/>
              <a:t>eğitimler</a:t>
            </a:r>
          </a:p>
          <a:p>
            <a:endParaRPr lang="tr" dirty="0"/>
          </a:p>
          <a:p>
            <a:r>
              <a:rPr lang="tr" sz="2000" b="1" dirty="0"/>
              <a:t>Risk Yönetimi</a:t>
            </a:r>
          </a:p>
          <a:p>
            <a:pPr marL="362480" indent="-362480">
              <a:buFont typeface="Arial" panose="020B0604020202020204" pitchFamily="34" charset="0"/>
              <a:buChar char="•"/>
            </a:pPr>
            <a:r>
              <a:rPr lang="tr" dirty="0"/>
              <a:t>Risk yönetimi standartları ve düzenleyici çerçeveler</a:t>
            </a:r>
          </a:p>
          <a:p>
            <a:pPr marL="362480" indent="-362480">
              <a:buFont typeface="Arial" panose="020B0604020202020204" pitchFamily="34" charset="0"/>
              <a:buChar char="•"/>
            </a:pPr>
            <a:r>
              <a:rPr lang="tr" dirty="0"/>
              <a:t>Temel risk yönetimi programı belgeleri</a:t>
            </a:r>
          </a:p>
          <a:p>
            <a:pPr marL="362480" indent="-362480">
              <a:buFont typeface="Arial" panose="020B0604020202020204" pitchFamily="34" charset="0"/>
              <a:buChar char="•"/>
            </a:pPr>
            <a:r>
              <a:rPr lang="tr" dirty="0"/>
              <a:t>Laboratuvar tasarımı / programlama uzmanlığı</a:t>
            </a:r>
          </a:p>
          <a:p>
            <a:pPr marL="362480" indent="-362480">
              <a:buFont typeface="Arial" panose="020B0604020202020204" pitchFamily="34" charset="0"/>
              <a:buChar char="•"/>
            </a:pPr>
            <a:r>
              <a:rPr lang="tr" dirty="0"/>
              <a:t>Tesise özel güvenlik ve emniyet tehditleri, açıkları ve risk değerlendirmeleri</a:t>
            </a:r>
          </a:p>
          <a:p>
            <a:pPr marL="362480" indent="-362480">
              <a:buFont typeface="Arial" panose="020B0604020202020204" pitchFamily="34" charset="0"/>
              <a:buChar char="•"/>
            </a:pPr>
            <a:r>
              <a:rPr lang="tr" dirty="0"/>
              <a:t>Güvenlik ve emniyet </a:t>
            </a:r>
            <a:r>
              <a:rPr lang="tr" dirty="0" smtClean="0"/>
              <a:t>güncellemeleri</a:t>
            </a:r>
          </a:p>
          <a:p>
            <a:endParaRPr lang="tr" dirty="0"/>
          </a:p>
          <a:p>
            <a:r>
              <a:rPr lang="tr" b="1" dirty="0"/>
              <a:t>Analiz</a:t>
            </a:r>
          </a:p>
          <a:p>
            <a:pPr marL="362480" indent="-362480">
              <a:buFont typeface="Arial" panose="020B0604020202020204" pitchFamily="34" charset="0"/>
              <a:buChar char="•"/>
            </a:pPr>
            <a:r>
              <a:rPr lang="tr" dirty="0"/>
              <a:t>Global, bölgesel ve ülke düzeyinde biyolojik ve kimyasal madde sektörlerinin analizi</a:t>
            </a:r>
          </a:p>
          <a:p>
            <a:pPr marL="362480" indent="-362480">
              <a:buFont typeface="Arial" panose="020B0604020202020204" pitchFamily="34" charset="0"/>
              <a:buChar char="•"/>
            </a:pPr>
            <a:r>
              <a:rPr lang="tr" dirty="0"/>
              <a:t>Laboratuvar sistemlerinin ağ analizleri</a:t>
            </a:r>
          </a:p>
          <a:p>
            <a:pPr marL="362480" indent="-362480">
              <a:buFont typeface="Arial" panose="020B0604020202020204" pitchFamily="34" charset="0"/>
              <a:buChar char="•"/>
            </a:pPr>
            <a:r>
              <a:rPr lang="tr" dirty="0"/>
              <a:t>Hastalık yayılım </a:t>
            </a:r>
            <a:r>
              <a:rPr lang="tr" dirty="0" smtClean="0"/>
              <a:t>modellemesi</a:t>
            </a:r>
          </a:p>
          <a:p>
            <a:pPr marL="362480" indent="-362480">
              <a:buFont typeface="Arial" panose="020B0604020202020204" pitchFamily="34" charset="0"/>
              <a:buChar char="•"/>
            </a:pPr>
            <a:endParaRPr lang="tr" b="1" dirty="0"/>
          </a:p>
          <a:p>
            <a:r>
              <a:rPr lang="tr" b="1" dirty="0"/>
              <a:t>Sağlık Güvenliği</a:t>
            </a:r>
          </a:p>
          <a:p>
            <a:pPr marL="362480" indent="-362480">
              <a:buFont typeface="Arial" panose="020B0604020202020204" pitchFamily="34" charset="0"/>
              <a:buChar char="•"/>
            </a:pPr>
            <a:r>
              <a:rPr lang="tr" dirty="0"/>
              <a:t>Gözetim ve kontrol</a:t>
            </a:r>
          </a:p>
          <a:p>
            <a:pPr marL="362480" indent="-362480">
              <a:buFont typeface="Arial" panose="020B0604020202020204" pitchFamily="34" charset="0"/>
              <a:buChar char="•"/>
            </a:pPr>
            <a:r>
              <a:rPr lang="tr" dirty="0"/>
              <a:t>Halk sağlığı ve hayvan sağlığı</a:t>
            </a:r>
          </a:p>
          <a:p>
            <a:pPr marL="362480" indent="-362480">
              <a:buFont typeface="Arial" panose="020B0604020202020204" pitchFamily="34" charset="0"/>
              <a:buChar char="•"/>
            </a:pPr>
            <a:r>
              <a:rPr lang="tr" dirty="0"/>
              <a:t>Olayların tespiti ve verilecek yanıt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88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395536" y="645631"/>
            <a:ext cx="7616952" cy="498348"/>
          </a:xfrm>
          <a:prstGeom prst="rect">
            <a:avLst/>
          </a:prstGeom>
        </p:spPr>
        <p:txBody>
          <a:bodyPr rtlCol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" sz="2400" b="1" dirty="0" smtClean="0">
                <a:solidFill>
                  <a:schemeClr val="accent6">
                    <a:lumMod val="50000"/>
                  </a:schemeClr>
                </a:solidFill>
              </a:rPr>
              <a:t>Kimyasal güvenliği konusundaki tehditler nelerdir?</a:t>
            </a:r>
            <a:endParaRPr lang="tr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ext Placeholder 3"/>
          <p:cNvSpPr txBox="1">
            <a:spLocks/>
          </p:cNvSpPr>
          <p:nvPr/>
        </p:nvSpPr>
        <p:spPr>
          <a:xfrm>
            <a:off x="301752" y="1621908"/>
            <a:ext cx="5668933" cy="4910328"/>
          </a:xfrm>
          <a:prstGeom prst="rect">
            <a:avLst/>
          </a:prstGeom>
        </p:spPr>
        <p:txBody>
          <a:bodyPr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600"/>
              </a:spcBef>
            </a:pPr>
            <a:r>
              <a:rPr lang="tr" sz="2000" dirty="0" smtClean="0"/>
              <a:t>Tesislere sınırsız erişim</a:t>
            </a:r>
          </a:p>
          <a:p>
            <a:pPr marL="800100" lvl="1" indent="-342900">
              <a:spcBef>
                <a:spcPts val="600"/>
              </a:spcBef>
            </a:pPr>
            <a:r>
              <a:rPr lang="tr" sz="2000" dirty="0" smtClean="0"/>
              <a:t>Kimyasal depolama alanları</a:t>
            </a:r>
          </a:p>
          <a:p>
            <a:pPr marL="800100" lvl="1" indent="-342900">
              <a:spcBef>
                <a:spcPts val="600"/>
              </a:spcBef>
            </a:pPr>
            <a:r>
              <a:rPr lang="tr" sz="2000" dirty="0" smtClean="0"/>
              <a:t>Analiz laboratuvarları</a:t>
            </a:r>
          </a:p>
          <a:p>
            <a:pPr marL="800100" lvl="1" indent="-342900">
              <a:spcBef>
                <a:spcPts val="600"/>
              </a:spcBef>
            </a:pPr>
            <a:r>
              <a:rPr lang="tr" sz="2000" dirty="0" smtClean="0"/>
              <a:t>Gübre / kimyasal atık alanları</a:t>
            </a:r>
          </a:p>
          <a:p>
            <a:pPr marL="800100" lvl="1" indent="-342900">
              <a:spcBef>
                <a:spcPts val="600"/>
              </a:spcBef>
            </a:pPr>
            <a:r>
              <a:rPr lang="tr" sz="2000" dirty="0" smtClean="0"/>
              <a:t>Şantiyeler</a:t>
            </a:r>
          </a:p>
          <a:p>
            <a:pPr marL="342900" indent="-342900">
              <a:spcBef>
                <a:spcPts val="600"/>
              </a:spcBef>
            </a:pPr>
            <a:r>
              <a:rPr lang="tr" sz="2000" dirty="0" smtClean="0"/>
              <a:t>Kimyasalların satın alınmasında herhangi bir kontrol veya emniyet kontrolü bulunmayışı</a:t>
            </a:r>
          </a:p>
          <a:p>
            <a:pPr marL="342900" indent="-342900">
              <a:spcBef>
                <a:spcPts val="600"/>
              </a:spcBef>
            </a:pPr>
            <a:r>
              <a:rPr lang="tr" sz="2000" dirty="0" smtClean="0"/>
              <a:t>Sevkiyat veya teslim alma alanlarının koruma altında olmayışı</a:t>
            </a:r>
          </a:p>
          <a:p>
            <a:pPr marL="0" indent="0">
              <a:spcBef>
                <a:spcPts val="600"/>
              </a:spcBef>
              <a:buNone/>
            </a:pPr>
            <a:endParaRPr lang="en-US" dirty="0"/>
          </a:p>
        </p:txBody>
      </p:sp>
      <p:pic>
        <p:nvPicPr>
          <p:cNvPr id="5" name="Picture 4" descr="2479095Lar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66546" y="1525178"/>
            <a:ext cx="2550833" cy="232858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050" name="Picture 2" descr="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348" y="4077072"/>
            <a:ext cx="2047228" cy="2694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495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51520" y="332656"/>
            <a:ext cx="7616952" cy="604608"/>
          </a:xfrm>
          <a:prstGeom prst="rect">
            <a:avLst/>
          </a:prstGeom>
        </p:spPr>
        <p:txBody>
          <a:bodyPr rtlCol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" sz="2800" b="1" dirty="0" smtClean="0"/>
              <a:t>Çözüm....</a:t>
            </a:r>
            <a:endParaRPr lang="en-US" sz="2800" b="1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323528" y="980728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tr" sz="2400" dirty="0" smtClean="0"/>
              <a:t>Tehlikeli kimyasal maddeleri güvenli, emniyetli ve sorumlu bir biçimde tespit edebilme, işleme ve kontrol edebilme kapasitesini güçlendirmek </a:t>
            </a:r>
          </a:p>
          <a:p>
            <a:pPr lvl="1">
              <a:spcBef>
                <a:spcPts val="600"/>
              </a:spcBef>
            </a:pPr>
            <a:r>
              <a:rPr lang="tr" sz="2000" dirty="0" smtClean="0"/>
              <a:t>Kimyasal maddelerin, ekipmanın ve uzmanlığın dünya genelinde sorumlu bir biçimde kullanımını teşvik etmek,</a:t>
            </a:r>
          </a:p>
          <a:p>
            <a:pPr lvl="1">
              <a:spcBef>
                <a:spcPts val="600"/>
              </a:spcBef>
            </a:pPr>
            <a:r>
              <a:rPr lang="tr" sz="2000" dirty="0"/>
              <a:t>K</a:t>
            </a:r>
            <a:r>
              <a:rPr lang="tr" sz="2000" dirty="0" smtClean="0"/>
              <a:t>imyasal maddelerin kazara veya kasıtlı bir biçimde amaç dışı kullanımı ile ilgili risklerin anlaşılması ve yönetiminde gelişme sağlamak,  </a:t>
            </a:r>
          </a:p>
          <a:p>
            <a:pPr lvl="1">
              <a:spcBef>
                <a:spcPts val="600"/>
              </a:spcBef>
            </a:pPr>
            <a:r>
              <a:rPr lang="tr" sz="2000" dirty="0" smtClean="0"/>
              <a:t>Global ortaklıkları ve risk yönetimi standartlarına uluslararası düzlemde uyumu teşvik etmek...</a:t>
            </a:r>
          </a:p>
          <a:p>
            <a:pPr>
              <a:spcBef>
                <a:spcPts val="600"/>
              </a:spcBef>
            </a:pPr>
            <a:endParaRPr lang="en-US" sz="2400" dirty="0" smtClean="0"/>
          </a:p>
          <a:p>
            <a:pPr>
              <a:spcBef>
                <a:spcPts val="600"/>
              </a:spcBef>
            </a:pPr>
            <a:endParaRPr lang="en-US" sz="2400" dirty="0"/>
          </a:p>
        </p:txBody>
      </p:sp>
      <p:grpSp>
        <p:nvGrpSpPr>
          <p:cNvPr id="4" name="Group 3"/>
          <p:cNvGrpSpPr/>
          <p:nvPr/>
        </p:nvGrpSpPr>
        <p:grpSpPr>
          <a:xfrm>
            <a:off x="467544" y="4221087"/>
            <a:ext cx="8290790" cy="1920874"/>
            <a:chOff x="-10886" y="4191000"/>
            <a:chExt cx="9154886" cy="1920875"/>
          </a:xfrm>
        </p:grpSpPr>
        <p:pic>
          <p:nvPicPr>
            <p:cNvPr id="5" name="Picture 6" descr="2479095Large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038975" y="4191000"/>
              <a:ext cx="2105025" cy="19208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6" name="Picture 2" descr="C:\Users\mfinley-trv\Desktop\Afghanistan_June2011 001.jpg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0886" y="4191000"/>
              <a:ext cx="2875694" cy="1920875"/>
            </a:xfrm>
            <a:prstGeom prst="rect">
              <a:avLst/>
            </a:prstGeom>
            <a:noFill/>
          </p:spPr>
        </p:pic>
        <p:pic>
          <p:nvPicPr>
            <p:cNvPr id="7" name="Picture 8" descr="C:\Users\csmcnei\Documents\VN MARCH PICS\IMG_0019.JPG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8100" y="4191000"/>
              <a:ext cx="1920874" cy="1920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Picture 4" descr="DSC_0089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254587" y="4191000"/>
              <a:ext cx="2889279" cy="1920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9" name="Straight Connector 10"/>
            <p:cNvCxnSpPr/>
            <p:nvPr/>
          </p:nvCxnSpPr>
          <p:spPr>
            <a:xfrm>
              <a:off x="2262188" y="4343400"/>
              <a:ext cx="0" cy="1655463"/>
            </a:xfrm>
            <a:prstGeom prst="line">
              <a:avLst/>
            </a:prstGeom>
            <a:ln>
              <a:gradFill>
                <a:gsLst>
                  <a:gs pos="0">
                    <a:schemeClr val="bg1">
                      <a:alpha val="0"/>
                    </a:schemeClr>
                  </a:gs>
                  <a:gs pos="33000">
                    <a:schemeClr val="bg1"/>
                  </a:gs>
                  <a:gs pos="66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0"/>
              </a:gra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11"/>
            <p:cNvCxnSpPr/>
            <p:nvPr/>
          </p:nvCxnSpPr>
          <p:spPr>
            <a:xfrm>
              <a:off x="5142548" y="4343400"/>
              <a:ext cx="0" cy="1655463"/>
            </a:xfrm>
            <a:prstGeom prst="line">
              <a:avLst/>
            </a:prstGeom>
            <a:ln>
              <a:gradFill>
                <a:gsLst>
                  <a:gs pos="0">
                    <a:schemeClr val="bg1">
                      <a:alpha val="0"/>
                    </a:schemeClr>
                  </a:gs>
                  <a:gs pos="33000">
                    <a:schemeClr val="bg1"/>
                  </a:gs>
                  <a:gs pos="66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0"/>
              </a:gra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2"/>
            <p:cNvCxnSpPr/>
            <p:nvPr/>
          </p:nvCxnSpPr>
          <p:spPr>
            <a:xfrm>
              <a:off x="7047548" y="4343400"/>
              <a:ext cx="0" cy="1655463"/>
            </a:xfrm>
            <a:prstGeom prst="line">
              <a:avLst/>
            </a:prstGeom>
            <a:ln>
              <a:gradFill>
                <a:gsLst>
                  <a:gs pos="0">
                    <a:schemeClr val="bg1">
                      <a:alpha val="0"/>
                    </a:schemeClr>
                  </a:gs>
                  <a:gs pos="33000">
                    <a:schemeClr val="bg1"/>
                  </a:gs>
                  <a:gs pos="66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0"/>
              </a:gra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Slayt Numarası Yer Tutucus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212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301752" y="228600"/>
            <a:ext cx="8613648" cy="996696"/>
          </a:xfrm>
          <a:prstGeom prst="rect">
            <a:avLst/>
          </a:prstGeom>
        </p:spPr>
        <p:txBody>
          <a:bodyPr rtlCol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" sz="2800" b="1" dirty="0" smtClean="0"/>
              <a:t>Kimyasal Kazaları Sonucunda Daha Katı Kontroller ve Gözetim Mekanizmaları Uygulamaya Alınmıştır</a:t>
            </a:r>
            <a:endParaRPr lang="en-US" sz="2800" b="1" dirty="0"/>
          </a:p>
        </p:txBody>
      </p:sp>
      <p:sp>
        <p:nvSpPr>
          <p:cNvPr id="3" name="Text Placeholder 3"/>
          <p:cNvSpPr txBox="1">
            <a:spLocks/>
          </p:cNvSpPr>
          <p:nvPr/>
        </p:nvSpPr>
        <p:spPr>
          <a:xfrm>
            <a:off x="301752" y="1234913"/>
            <a:ext cx="8613648" cy="5315736"/>
          </a:xfrm>
          <a:prstGeom prst="rect">
            <a:avLst/>
          </a:prstGeom>
        </p:spPr>
        <p:txBody>
          <a:bodyPr rtlCol="0">
            <a:normAutofit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600"/>
              </a:spcBef>
            </a:pPr>
            <a:r>
              <a:rPr lang="tr" sz="2400" dirty="0" smtClean="0"/>
              <a:t>Ülkeler özelinde bu alandaki yasal </a:t>
            </a:r>
            <a:br>
              <a:rPr lang="tr" sz="2400" dirty="0" smtClean="0"/>
            </a:br>
            <a:r>
              <a:rPr lang="tr" sz="2400" dirty="0" smtClean="0"/>
              <a:t>düzenlemeler geliştirilmiştir</a:t>
            </a:r>
          </a:p>
          <a:p>
            <a:pPr marL="342900" indent="-342900">
              <a:spcBef>
                <a:spcPts val="600"/>
              </a:spcBef>
            </a:pPr>
            <a:r>
              <a:rPr lang="tr" sz="2400" dirty="0" smtClean="0"/>
              <a:t>Uluslararası ölçekteki düzenlemeler de</a:t>
            </a:r>
            <a:br>
              <a:rPr lang="tr" sz="2400" dirty="0" smtClean="0"/>
            </a:br>
            <a:r>
              <a:rPr lang="tr" sz="2400" dirty="0" smtClean="0"/>
              <a:t>geliştirilmiştir</a:t>
            </a:r>
          </a:p>
          <a:p>
            <a:pPr marL="800100" lvl="1" indent="-342900">
              <a:spcBef>
                <a:spcPts val="600"/>
              </a:spcBef>
            </a:pPr>
            <a:r>
              <a:rPr lang="tr" sz="2200" dirty="0" smtClean="0"/>
              <a:t>IATA </a:t>
            </a:r>
            <a:r>
              <a:rPr lang="tr" i="1" dirty="0" smtClean="0"/>
              <a:t>(</a:t>
            </a:r>
            <a:r>
              <a:rPr lang="tr-TR" i="1" dirty="0" err="1"/>
              <a:t>The</a:t>
            </a:r>
            <a:r>
              <a:rPr lang="tr-TR" i="1" dirty="0"/>
              <a:t> International </a:t>
            </a:r>
            <a:r>
              <a:rPr lang="tr-TR" i="1" dirty="0" err="1"/>
              <a:t>Air</a:t>
            </a:r>
            <a:r>
              <a:rPr lang="tr-TR" i="1" dirty="0"/>
              <a:t> Transport </a:t>
            </a:r>
            <a:r>
              <a:rPr lang="tr-TR" i="1" dirty="0" err="1" smtClean="0"/>
              <a:t>Association</a:t>
            </a:r>
            <a:r>
              <a:rPr lang="tr-TR" i="1" dirty="0" smtClean="0"/>
              <a:t>)</a:t>
            </a:r>
            <a:endParaRPr lang="en-US" i="1" dirty="0" smtClean="0"/>
          </a:p>
          <a:p>
            <a:pPr marL="800100" lvl="1" indent="-342900">
              <a:spcBef>
                <a:spcPts val="600"/>
              </a:spcBef>
            </a:pPr>
            <a:r>
              <a:rPr lang="tr" sz="2200" dirty="0" smtClean="0"/>
              <a:t>GHS </a:t>
            </a:r>
            <a:r>
              <a:rPr lang="tr" i="1" dirty="0" smtClean="0"/>
              <a:t>(</a:t>
            </a:r>
            <a:r>
              <a:rPr lang="en-US" i="1" dirty="0"/>
              <a:t>The </a:t>
            </a:r>
            <a:r>
              <a:rPr lang="en-US" b="1" i="1" dirty="0"/>
              <a:t>Globally Harmonized System</a:t>
            </a:r>
            <a:r>
              <a:rPr lang="en-US" i="1" dirty="0"/>
              <a:t> of Classification and Labelling of Chemicals</a:t>
            </a:r>
            <a:r>
              <a:rPr lang="tr" i="1" dirty="0" smtClean="0"/>
              <a:t>)</a:t>
            </a:r>
            <a:endParaRPr lang="en-US" i="1" dirty="0" smtClean="0"/>
          </a:p>
          <a:p>
            <a:pPr marL="800100" lvl="1" indent="-342900">
              <a:spcBef>
                <a:spcPts val="600"/>
              </a:spcBef>
            </a:pPr>
            <a:r>
              <a:rPr lang="tr" sz="2200" dirty="0" smtClean="0"/>
              <a:t>REACH </a:t>
            </a:r>
            <a:r>
              <a:rPr lang="tr" i="1" dirty="0" smtClean="0"/>
              <a:t>(</a:t>
            </a:r>
            <a:r>
              <a:rPr lang="tr-TR" i="1" dirty="0"/>
              <a:t>kimyasalların kaydı, değerlendirilmesi, izni ve kısıtlanmasını öngören </a:t>
            </a:r>
            <a:r>
              <a:rPr lang="tr-TR" i="1" dirty="0" smtClean="0"/>
              <a:t> </a:t>
            </a:r>
            <a:r>
              <a:rPr lang="tr-TR" i="1" dirty="0"/>
              <a:t>Avrupa Birliği mevzuatı</a:t>
            </a:r>
            <a:r>
              <a:rPr lang="tr" i="1" dirty="0" smtClean="0"/>
              <a:t>)</a:t>
            </a:r>
            <a:endParaRPr lang="en-US" i="1" dirty="0" smtClean="0"/>
          </a:p>
          <a:p>
            <a:pPr marL="342900" indent="-342900">
              <a:spcBef>
                <a:spcPts val="600"/>
              </a:spcBef>
            </a:pPr>
            <a:r>
              <a:rPr lang="tr" sz="2400" dirty="0" smtClean="0"/>
              <a:t>Tabii afetler sonrasında çevre sorunları</a:t>
            </a:r>
          </a:p>
          <a:p>
            <a:pPr marL="800100" lvl="1" indent="-342900">
              <a:spcBef>
                <a:spcPts val="600"/>
              </a:spcBef>
            </a:pPr>
            <a:r>
              <a:rPr lang="tr" sz="2200" dirty="0" smtClean="0"/>
              <a:t>Depremler, siklonlar, kasırgalar, seller</a:t>
            </a:r>
          </a:p>
          <a:p>
            <a:pPr marL="342900" indent="-342900">
              <a:spcBef>
                <a:spcPts val="600"/>
              </a:spcBef>
            </a:pPr>
            <a:r>
              <a:rPr lang="tr" sz="2400" dirty="0" smtClean="0"/>
              <a:t>Kamuoyunun artan bilinci</a:t>
            </a:r>
          </a:p>
          <a:p>
            <a:pPr marL="342900" indent="-342900">
              <a:spcBef>
                <a:spcPts val="600"/>
              </a:spcBef>
            </a:pPr>
            <a:r>
              <a:rPr lang="tr" sz="2400" dirty="0" smtClean="0"/>
              <a:t>Medyada daha fazla yer bulma</a:t>
            </a:r>
          </a:p>
          <a:p>
            <a:pPr marL="342900" indent="-342900">
              <a:spcBef>
                <a:spcPts val="600"/>
              </a:spcBef>
            </a:pPr>
            <a:r>
              <a:rPr lang="tr" sz="2400" dirty="0" smtClean="0"/>
              <a:t>Kamuoyunun bu konuda azalan</a:t>
            </a:r>
            <a:br>
              <a:rPr lang="tr" sz="2400" dirty="0" smtClean="0"/>
            </a:br>
            <a:r>
              <a:rPr lang="tr" sz="2400" dirty="0" smtClean="0"/>
              <a:t>toleransı</a:t>
            </a:r>
          </a:p>
          <a:p>
            <a:pPr marL="342900" indent="-342900">
              <a:spcBef>
                <a:spcPts val="600"/>
              </a:spcBef>
            </a:pPr>
            <a:endParaRPr lang="en-US" dirty="0"/>
          </a:p>
        </p:txBody>
      </p:sp>
      <p:pic>
        <p:nvPicPr>
          <p:cNvPr id="4" name="Picture 6" descr="MCBD07043_0000[1]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0994" y="1225296"/>
            <a:ext cx="1753883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MCj02405150000[1]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6400" y="4648200"/>
            <a:ext cx="1371600" cy="2080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658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 txBox="1">
            <a:spLocks/>
          </p:cNvSpPr>
          <p:nvPr/>
        </p:nvSpPr>
        <p:spPr>
          <a:xfrm>
            <a:off x="707849" y="446712"/>
            <a:ext cx="7886700" cy="65665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3600" b="1" dirty="0">
                <a:solidFill>
                  <a:srgbClr val="0000FF"/>
                </a:solidFill>
                <a:latin typeface="+mn-lt"/>
              </a:rPr>
              <a:t>Avrupa Birliğindeki gelişmeler</a:t>
            </a:r>
          </a:p>
        </p:txBody>
      </p:sp>
      <p:sp>
        <p:nvSpPr>
          <p:cNvPr id="3" name="İçerik Yer Tutucusu 2"/>
          <p:cNvSpPr txBox="1">
            <a:spLocks/>
          </p:cNvSpPr>
          <p:nvPr/>
        </p:nvSpPr>
        <p:spPr>
          <a:xfrm>
            <a:off x="296994" y="1342208"/>
            <a:ext cx="7886700" cy="485895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tr-TR" dirty="0"/>
              <a:t>01.06.1974 - </a:t>
            </a:r>
            <a:r>
              <a:rPr lang="tr-TR" altLang="tr-TR" dirty="0"/>
              <a:t>FILXBOROUGH, </a:t>
            </a:r>
            <a:r>
              <a:rPr lang="tr-TR" dirty="0"/>
              <a:t>İngiltere - </a:t>
            </a:r>
            <a:r>
              <a:rPr lang="tr-TR" dirty="0" err="1"/>
              <a:t>siklohekzan</a:t>
            </a:r>
            <a:endParaRPr lang="tr-TR" dirty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tr-TR" altLang="tr-TR" dirty="0">
                <a:solidFill>
                  <a:srgbClr val="000000"/>
                </a:solidFill>
              </a:rPr>
              <a:t>10.06.1976 - SEVESO, İtalya - TCDD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tr-TR" altLang="tr-TR" dirty="0">
              <a:solidFill>
                <a:srgbClr val="000000"/>
              </a:solidFill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tr-TR" dirty="0">
                <a:cs typeface="Arial" charset="0"/>
              </a:rPr>
              <a:t>19.11.1984 - MEXICO CITY, Meksika - LPG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tr-TR" altLang="tr-TR" dirty="0"/>
              <a:t>03.12.1984 - BHOPAL, Hindistan - Metil </a:t>
            </a:r>
            <a:r>
              <a:rPr lang="tr-TR" altLang="tr-TR" dirty="0" err="1"/>
              <a:t>izosiyanat</a:t>
            </a:r>
            <a:endParaRPr lang="tr-TR" altLang="tr-TR" dirty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tr-TR" dirty="0">
              <a:solidFill>
                <a:prstClr val="black"/>
              </a:solidFill>
              <a:cs typeface="Arial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tr-TR" dirty="0">
                <a:solidFill>
                  <a:prstClr val="black"/>
                </a:solidFill>
                <a:cs typeface="Arial" charset="0"/>
              </a:rPr>
              <a:t>01.11.</a:t>
            </a:r>
            <a:r>
              <a:rPr lang="en-US" dirty="0">
                <a:solidFill>
                  <a:prstClr val="black"/>
                </a:solidFill>
                <a:cs typeface="Arial" charset="0"/>
              </a:rPr>
              <a:t>1986</a:t>
            </a:r>
            <a:r>
              <a:rPr lang="tr-TR" dirty="0">
                <a:solidFill>
                  <a:prstClr val="black"/>
                </a:solidFill>
                <a:cs typeface="Arial" charset="0"/>
              </a:rPr>
              <a:t> -</a:t>
            </a:r>
            <a:r>
              <a:rPr lang="tr-TR" dirty="0">
                <a:cs typeface="Arial" charset="0"/>
              </a:rPr>
              <a:t>BASEL</a:t>
            </a:r>
            <a:r>
              <a:rPr lang="tr-TR" dirty="0">
                <a:solidFill>
                  <a:prstClr val="black"/>
                </a:solidFill>
                <a:cs typeface="Arial" charset="0"/>
              </a:rPr>
              <a:t>, İsviçre - Pestisit</a:t>
            </a:r>
            <a:endParaRPr lang="tr-TR" dirty="0">
              <a:latin typeface="Arial" charset="0"/>
              <a:cs typeface="Arial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tr-TR" altLang="tr-TR" dirty="0"/>
              <a:t>30.01.2000 - BAIA MARE, Romanya - Siyanür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tr-TR" altLang="tr-TR" dirty="0"/>
              <a:t>13.05.2000 - ENSCHEDE, Hollanda - Havai fişek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tr-TR" altLang="tr-TR" dirty="0">
              <a:solidFill>
                <a:srgbClr val="000000"/>
              </a:solidFill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tr-TR" altLang="tr-TR" dirty="0">
                <a:solidFill>
                  <a:srgbClr val="000000"/>
                </a:solidFill>
              </a:rPr>
              <a:t>GHS, CLP  -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6886979" y="1671094"/>
            <a:ext cx="2593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altLang="tr-TR" b="1" dirty="0">
                <a:solidFill>
                  <a:srgbClr val="FF0000"/>
                </a:solidFill>
              </a:rPr>
              <a:t>SEVESO I Directive (82/501/EEC)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6903085" y="2609562"/>
            <a:ext cx="2432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  <a:latin typeface="Calibri" pitchFamily="34" charset="0"/>
              </a:rPr>
              <a:t>SEVESO II Directive (96/82/EC)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6977018" y="3706479"/>
            <a:ext cx="18960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tr-TR" b="1" dirty="0">
                <a:solidFill>
                  <a:srgbClr val="FF0000"/>
                </a:solidFill>
              </a:rPr>
              <a:t>DIRECTIVE 2003/105/EC</a:t>
            </a:r>
            <a:r>
              <a:rPr lang="tr-TR" altLang="tr-TR" b="1" dirty="0">
                <a:solidFill>
                  <a:srgbClr val="FF0000"/>
                </a:solidFill>
              </a:rPr>
              <a:t> </a:t>
            </a:r>
            <a:r>
              <a:rPr lang="en-US" altLang="tr-TR" b="1" dirty="0">
                <a:solidFill>
                  <a:srgbClr val="FF0000"/>
                </a:solidFill>
              </a:rPr>
              <a:t>of 16 December 2003</a:t>
            </a:r>
          </a:p>
          <a:p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6918927" y="5546740"/>
            <a:ext cx="18875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tr-TR" b="1" dirty="0">
                <a:solidFill>
                  <a:srgbClr val="FF0000"/>
                </a:solidFill>
                <a:latin typeface="Calibri" panose="020F0502020204030204" pitchFamily="34" charset="0"/>
              </a:rPr>
              <a:t>DIRECTIVE 2012/18/EU</a:t>
            </a:r>
            <a:r>
              <a:rPr lang="tr-TR" altLang="tr-TR" b="1" dirty="0">
                <a:solidFill>
                  <a:srgbClr val="FF0000"/>
                </a:solidFill>
                <a:latin typeface="Calibri" panose="020F0502020204030204" pitchFamily="34" charset="0"/>
              </a:rPr>
              <a:t> of 4 </a:t>
            </a:r>
            <a:r>
              <a:rPr lang="tr-TR" altLang="tr-TR" b="1" dirty="0" err="1">
                <a:solidFill>
                  <a:srgbClr val="FF0000"/>
                </a:solidFill>
                <a:latin typeface="Calibri" panose="020F0502020204030204" pitchFamily="34" charset="0"/>
              </a:rPr>
              <a:t>July</a:t>
            </a:r>
            <a:r>
              <a:rPr lang="tr-TR" altLang="tr-TR" b="1" dirty="0">
                <a:solidFill>
                  <a:srgbClr val="FF0000"/>
                </a:solidFill>
                <a:latin typeface="Calibri" panose="020F0502020204030204" pitchFamily="34" charset="0"/>
              </a:rPr>
              <a:t> 2012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1842028" y="5708720"/>
            <a:ext cx="314348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600" dirty="0"/>
              <a:t>Mevzuat değişikliği</a:t>
            </a:r>
          </a:p>
        </p:txBody>
      </p:sp>
      <p:sp>
        <p:nvSpPr>
          <p:cNvPr id="10" name="Sağ Ok 9"/>
          <p:cNvSpPr/>
          <p:nvPr/>
        </p:nvSpPr>
        <p:spPr>
          <a:xfrm>
            <a:off x="6544969" y="1711611"/>
            <a:ext cx="373958" cy="369332"/>
          </a:xfrm>
          <a:prstGeom prst="right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Sağ Ok 10"/>
          <p:cNvSpPr/>
          <p:nvPr/>
        </p:nvSpPr>
        <p:spPr>
          <a:xfrm>
            <a:off x="6544969" y="2701105"/>
            <a:ext cx="373958" cy="369332"/>
          </a:xfrm>
          <a:prstGeom prst="right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Sağ Ok 11"/>
          <p:cNvSpPr/>
          <p:nvPr/>
        </p:nvSpPr>
        <p:spPr>
          <a:xfrm>
            <a:off x="6529127" y="4048006"/>
            <a:ext cx="373958" cy="369332"/>
          </a:xfrm>
          <a:prstGeom prst="right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Sağ Ok 12"/>
          <p:cNvSpPr/>
          <p:nvPr/>
        </p:nvSpPr>
        <p:spPr>
          <a:xfrm>
            <a:off x="6398322" y="5823739"/>
            <a:ext cx="373958" cy="369332"/>
          </a:xfrm>
          <a:prstGeom prst="right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050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53" y="244828"/>
            <a:ext cx="1030384" cy="915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ayt Numarası Yer Tutucusu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576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/>
          <p:nvPr/>
        </p:nvSpPr>
        <p:spPr>
          <a:xfrm>
            <a:off x="623955" y="1064930"/>
            <a:ext cx="7992888" cy="707886"/>
          </a:xfrm>
          <a:prstGeom prst="rect">
            <a:avLst/>
          </a:prstGeom>
          <a:solidFill>
            <a:srgbClr val="7030A0">
              <a:alpha val="38000"/>
            </a:srgbClr>
          </a:solidFill>
        </p:spPr>
        <p:txBody>
          <a:bodyPr wrap="square" rtlCol="0">
            <a:spAutoFit/>
          </a:bodyPr>
          <a:lstStyle/>
          <a:p>
            <a:pPr marL="177800" indent="-177800" rtl="0">
              <a:buFont typeface="Arial" panose="020B0604020202020204" pitchFamily="34" charset="0"/>
              <a:buChar char="•"/>
            </a:pPr>
            <a:r>
              <a:rPr lang="tr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zehirli </a:t>
            </a:r>
            <a:r>
              <a:rPr lang="tr" sz="2000" dirty="0">
                <a:solidFill>
                  <a:srgbClr val="000000"/>
                </a:solidFill>
                <a:latin typeface="Calibri" panose="020F0502020204030204" pitchFamily="34" charset="0"/>
              </a:rPr>
              <a:t>kimyasalların </a:t>
            </a:r>
            <a:r>
              <a:rPr lang="tr" sz="2000" b="1" i="1" u="sng" dirty="0">
                <a:solidFill>
                  <a:srgbClr val="C00000"/>
                </a:solidFill>
                <a:latin typeface="Calibri" panose="020F0502020204030204" pitchFamily="34" charset="0"/>
              </a:rPr>
              <a:t>kasıtlı bir şekilde salınmasını</a:t>
            </a:r>
            <a:r>
              <a:rPr lang="tr" sz="2000" dirty="0">
                <a:solidFill>
                  <a:srgbClr val="000000"/>
                </a:solidFill>
                <a:latin typeface="Calibri" panose="020F0502020204030204" pitchFamily="34" charset="0"/>
              </a:rPr>
              <a:t> önlemek ve </a:t>
            </a:r>
            <a:endParaRPr lang="tr-TR" sz="20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177800" indent="-177800" rtl="0">
              <a:buFont typeface="Arial" panose="020B0604020202020204" pitchFamily="34" charset="0"/>
              <a:buChar char="•"/>
            </a:pPr>
            <a:r>
              <a:rPr lang="tr" sz="2000" dirty="0">
                <a:solidFill>
                  <a:srgbClr val="000000"/>
                </a:solidFill>
                <a:latin typeface="Calibri" panose="020F0502020204030204" pitchFamily="34" charset="0"/>
              </a:rPr>
              <a:t>bu tür durumlar meydana geldiğinde etkiyi </a:t>
            </a:r>
            <a:r>
              <a:rPr lang="tr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ortadan kaldırıcı uygulamalar. 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3" name="Group 18"/>
          <p:cNvGrpSpPr/>
          <p:nvPr/>
        </p:nvGrpSpPr>
        <p:grpSpPr>
          <a:xfrm>
            <a:off x="623954" y="1772816"/>
            <a:ext cx="7992888" cy="1107996"/>
            <a:chOff x="3731712" y="1978130"/>
            <a:chExt cx="7017925" cy="1107996"/>
          </a:xfrm>
        </p:grpSpPr>
        <p:sp>
          <p:nvSpPr>
            <p:cNvPr id="4" name="Rectangle 15"/>
            <p:cNvSpPr/>
            <p:nvPr/>
          </p:nvSpPr>
          <p:spPr>
            <a:xfrm>
              <a:off x="3731712" y="2378240"/>
              <a:ext cx="7017925" cy="707886"/>
            </a:xfrm>
            <a:prstGeom prst="rect">
              <a:avLst/>
            </a:prstGeom>
            <a:solidFill>
              <a:srgbClr val="7030A0">
                <a:alpha val="33000"/>
              </a:srgbClr>
            </a:solidFill>
          </p:spPr>
          <p:txBody>
            <a:bodyPr wrap="square" rIns="0" rtlCol="0">
              <a:spAutoFit/>
            </a:bodyPr>
            <a:lstStyle/>
            <a:p>
              <a:pPr marL="177800" indent="-177800" rtl="0">
                <a:buFont typeface="Arial" panose="020B0604020202020204" pitchFamily="34" charset="0"/>
                <a:buChar char="•"/>
                <a:tabLst>
                  <a:tab pos="1077913" algn="l"/>
                </a:tabLst>
              </a:pPr>
              <a:r>
                <a:rPr lang="tr" sz="2000" dirty="0">
                  <a:solidFill>
                    <a:srgbClr val="000000"/>
                  </a:solidFill>
                  <a:latin typeface="Calibri" panose="020F0502020204030204" pitchFamily="34" charset="0"/>
                </a:rPr>
                <a:t>zehirli kimyasalları veya kimyasal silahlar için </a:t>
              </a:r>
              <a:r>
                <a:rPr lang="tr" sz="2000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ham </a:t>
              </a:r>
              <a:r>
                <a:rPr lang="tr" sz="2000" i="1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maddeleri </a:t>
              </a:r>
              <a:r>
                <a:rPr lang="tr" sz="2000" b="1" i="1" u="sng" dirty="0">
                  <a:solidFill>
                    <a:srgbClr val="000000"/>
                  </a:solidFill>
                  <a:latin typeface="Calibri" panose="020F0502020204030204" pitchFamily="34" charset="0"/>
                </a:rPr>
                <a:t>temin etme girişimlerini</a:t>
              </a:r>
              <a:r>
                <a:rPr lang="tr" sz="2000" i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 önlemek</a:t>
              </a:r>
              <a:endParaRPr lang="en-US" sz="2000" i="1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" name="Rectangle 17"/>
            <p:cNvSpPr/>
            <p:nvPr/>
          </p:nvSpPr>
          <p:spPr>
            <a:xfrm>
              <a:off x="3731713" y="1978130"/>
              <a:ext cx="3999108" cy="400110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rtl="0"/>
              <a:r>
                <a:rPr lang="tr" sz="2000" dirty="0">
                  <a:solidFill>
                    <a:srgbClr val="000000"/>
                  </a:solidFill>
                  <a:latin typeface="Calibri" panose="020F0502020204030204" pitchFamily="34" charset="0"/>
                </a:rPr>
                <a:t>ayrıca aşağıdaki </a:t>
              </a:r>
              <a:r>
                <a:rPr lang="tr" sz="2000" b="1" i="1" u="sng" dirty="0">
                  <a:solidFill>
                    <a:srgbClr val="000000"/>
                  </a:solidFill>
                  <a:latin typeface="Calibri" panose="020F0502020204030204" pitchFamily="34" charset="0"/>
                </a:rPr>
                <a:t>politikaları</a:t>
              </a:r>
              <a:r>
                <a:rPr lang="tr" sz="2000" dirty="0">
                  <a:solidFill>
                    <a:srgbClr val="000000"/>
                  </a:solidFill>
                  <a:latin typeface="Calibri" panose="020F0502020204030204" pitchFamily="34" charset="0"/>
                </a:rPr>
                <a:t> da içerir:</a:t>
              </a:r>
            </a:p>
          </p:txBody>
        </p:sp>
      </p:grpSp>
      <p:sp>
        <p:nvSpPr>
          <p:cNvPr id="6" name="Dikdörtgen 5"/>
          <p:cNvSpPr/>
          <p:nvPr/>
        </p:nvSpPr>
        <p:spPr>
          <a:xfrm>
            <a:off x="623955" y="525181"/>
            <a:ext cx="6742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lvl="0" indent="-177800"/>
            <a:r>
              <a:rPr lang="tr" sz="2400" b="1" dirty="0">
                <a:solidFill>
                  <a:srgbClr val="7030A0"/>
                </a:solidFill>
                <a:latin typeface="Calibri" panose="020F0502020204030204" pitchFamily="34" charset="0"/>
              </a:rPr>
              <a:t>“Kimyasal güvenliği” </a:t>
            </a:r>
            <a:r>
              <a:rPr lang="tr" sz="2400" dirty="0">
                <a:solidFill>
                  <a:srgbClr val="000000"/>
                </a:solidFill>
                <a:latin typeface="Calibri" panose="020F0502020204030204" pitchFamily="34" charset="0"/>
              </a:rPr>
              <a:t>aşağıdaki </a:t>
            </a:r>
            <a:r>
              <a:rPr lang="tr" sz="2400" b="1" i="1" u="sng" dirty="0">
                <a:solidFill>
                  <a:srgbClr val="000000"/>
                </a:solidFill>
                <a:latin typeface="Calibri" panose="020F0502020204030204" pitchFamily="34" charset="0"/>
              </a:rPr>
              <a:t>tedbirlerle</a:t>
            </a:r>
            <a:r>
              <a:rPr lang="tr" sz="2400" dirty="0">
                <a:solidFill>
                  <a:srgbClr val="000000"/>
                </a:solidFill>
                <a:latin typeface="Calibri" panose="020F0502020204030204" pitchFamily="34" charset="0"/>
              </a:rPr>
              <a:t> ilgilidir:</a:t>
            </a:r>
          </a:p>
        </p:txBody>
      </p:sp>
      <p:sp>
        <p:nvSpPr>
          <p:cNvPr id="7" name="Dikdörtgen 6"/>
          <p:cNvSpPr/>
          <p:nvPr/>
        </p:nvSpPr>
        <p:spPr>
          <a:xfrm>
            <a:off x="623955" y="5320952"/>
            <a:ext cx="7992887" cy="615553"/>
          </a:xfrm>
          <a:prstGeom prst="rect">
            <a:avLst/>
          </a:prstGeom>
          <a:solidFill>
            <a:srgbClr val="C45911"/>
          </a:solidFill>
        </p:spPr>
        <p:txBody>
          <a:bodyPr wrap="square" lIns="0" tIns="0" rIns="0" bIns="0">
            <a:spAutoFit/>
          </a:bodyPr>
          <a:lstStyle/>
          <a:p>
            <a:r>
              <a:rPr lang="tr-TR" sz="2000" b="1" dirty="0">
                <a:solidFill>
                  <a:schemeClr val="bg1"/>
                </a:solidFill>
                <a:ea typeface="Times New Roman" panose="02020603050405020304" pitchFamily="18" charset="0"/>
              </a:rPr>
              <a:t>Kimyasal Emniyeti ve Güvenliğinin Yönetimine ilişkin </a:t>
            </a:r>
            <a:r>
              <a:rPr lang="tr-TR" sz="2000" b="1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İhtiyaçlar ve</a:t>
            </a:r>
          </a:p>
          <a:p>
            <a:r>
              <a:rPr lang="tr-TR" sz="2000" b="1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tr-TR" sz="2000" b="1" dirty="0">
                <a:solidFill>
                  <a:schemeClr val="bg1"/>
                </a:solidFill>
                <a:ea typeface="Times New Roman" panose="02020603050405020304" pitchFamily="18" charset="0"/>
              </a:rPr>
              <a:t>En İyi </a:t>
            </a:r>
            <a:r>
              <a:rPr lang="tr-TR" sz="2000" b="1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Uygulamalar</a:t>
            </a:r>
            <a:endParaRPr lang="tr-TR" sz="2000" b="1" dirty="0">
              <a:solidFill>
                <a:schemeClr val="bg1"/>
              </a:solidFill>
            </a:endParaRPr>
          </a:p>
        </p:txBody>
      </p:sp>
      <p:sp>
        <p:nvSpPr>
          <p:cNvPr id="8" name="Rectangle 3"/>
          <p:cNvSpPr/>
          <p:nvPr/>
        </p:nvSpPr>
        <p:spPr>
          <a:xfrm>
            <a:off x="611559" y="5964420"/>
            <a:ext cx="7992887" cy="461665"/>
          </a:xfrm>
          <a:prstGeom prst="rect">
            <a:avLst/>
          </a:prstGeom>
        </p:spPr>
        <p:txBody>
          <a:bodyPr wrap="square" lIns="36000" rIns="0" rtlCol="0">
            <a:spAutoFit/>
          </a:bodyPr>
          <a:lstStyle/>
          <a:p>
            <a:pPr rtl="0"/>
            <a:r>
              <a:rPr lang="tr" sz="1200" dirty="0">
                <a:hlinkClick r:id="rId2"/>
              </a:rPr>
              <a:t>https://www.opcw.org/fileadmin/OPCW/ICA/ICB/OPCW_Report_on_Needs_and_Best_Practices_on_Chemical_Safety_and_Security_ManagementV3-2_1.2.pdf</a:t>
            </a:r>
            <a:endParaRPr lang="en-US" sz="1200" dirty="0"/>
          </a:p>
        </p:txBody>
      </p:sp>
      <p:sp>
        <p:nvSpPr>
          <p:cNvPr id="15" name="Rectangle 8"/>
          <p:cNvSpPr/>
          <p:nvPr/>
        </p:nvSpPr>
        <p:spPr>
          <a:xfrm>
            <a:off x="435490" y="2949556"/>
            <a:ext cx="5689153" cy="224676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rtl="0"/>
            <a:r>
              <a:rPr lang="tr" sz="2000" dirty="0">
                <a:solidFill>
                  <a:srgbClr val="000000"/>
                </a:solidFill>
                <a:latin typeface="Calibri" panose="020F0502020204030204" pitchFamily="34" charset="0"/>
              </a:rPr>
              <a:t>Kimyasal emniyeti aşağıdaki </a:t>
            </a:r>
            <a:r>
              <a:rPr lang="tr" sz="20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konuları da </a:t>
            </a:r>
            <a:r>
              <a:rPr lang="tr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içerir:</a:t>
            </a:r>
            <a:endParaRPr lang="tr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174625" indent="-174625" rtl="0">
              <a:buFont typeface="Arial" panose="020B0604020202020204" pitchFamily="34" charset="0"/>
              <a:buChar char="•"/>
            </a:pPr>
            <a:r>
              <a:rPr lang="tr" sz="2000" b="1" i="1" dirty="0">
                <a:solidFill>
                  <a:srgbClr val="006600"/>
                </a:solidFill>
                <a:latin typeface="Calibri" panose="020F0502020204030204" pitchFamily="34" charset="0"/>
              </a:rPr>
              <a:t>iş emniyeti, </a:t>
            </a:r>
            <a:endParaRPr lang="tr-TR" sz="2000" b="1" i="1" dirty="0">
              <a:solidFill>
                <a:srgbClr val="006600"/>
              </a:solidFill>
              <a:latin typeface="Calibri" panose="020F0502020204030204" pitchFamily="34" charset="0"/>
            </a:endParaRPr>
          </a:p>
          <a:p>
            <a:pPr marL="174625" indent="-174625" rtl="0">
              <a:buFont typeface="Arial" panose="020B0604020202020204" pitchFamily="34" charset="0"/>
              <a:buChar char="•"/>
            </a:pPr>
            <a:r>
              <a:rPr lang="tr" sz="2000" b="1" i="1" dirty="0">
                <a:solidFill>
                  <a:srgbClr val="006600"/>
                </a:solidFill>
                <a:latin typeface="Calibri" panose="020F0502020204030204" pitchFamily="34" charset="0"/>
              </a:rPr>
              <a:t>kamu emniyeti, </a:t>
            </a:r>
            <a:endParaRPr lang="tr-TR" sz="2000" b="1" i="1" dirty="0">
              <a:solidFill>
                <a:srgbClr val="006600"/>
              </a:solidFill>
              <a:latin typeface="Calibri" panose="020F0502020204030204" pitchFamily="34" charset="0"/>
            </a:endParaRPr>
          </a:p>
          <a:p>
            <a:pPr marL="174625" indent="-174625" rtl="0">
              <a:buFont typeface="Arial" panose="020B0604020202020204" pitchFamily="34" charset="0"/>
              <a:buChar char="•"/>
            </a:pPr>
            <a:r>
              <a:rPr lang="tr" sz="2000" b="1" i="1" dirty="0">
                <a:solidFill>
                  <a:srgbClr val="006600"/>
                </a:solidFill>
                <a:latin typeface="Calibri" panose="020F0502020204030204" pitchFamily="34" charset="0"/>
              </a:rPr>
              <a:t>süreç emniyeti, </a:t>
            </a:r>
            <a:endParaRPr lang="tr-TR" sz="2000" b="1" i="1" dirty="0">
              <a:solidFill>
                <a:srgbClr val="006600"/>
              </a:solidFill>
              <a:latin typeface="Calibri" panose="020F0502020204030204" pitchFamily="34" charset="0"/>
            </a:endParaRPr>
          </a:p>
          <a:p>
            <a:pPr marL="174625" indent="-174625" rtl="0">
              <a:buFont typeface="Arial" panose="020B0604020202020204" pitchFamily="34" charset="0"/>
              <a:buChar char="•"/>
            </a:pPr>
            <a:r>
              <a:rPr lang="tr" sz="2000" b="1" i="1" dirty="0">
                <a:solidFill>
                  <a:srgbClr val="006600"/>
                </a:solidFill>
                <a:latin typeface="Calibri" panose="020F0502020204030204" pitchFamily="34" charset="0"/>
              </a:rPr>
              <a:t>çevre emniyeti, </a:t>
            </a:r>
            <a:endParaRPr lang="tr-TR" sz="2000" b="1" i="1" dirty="0">
              <a:solidFill>
                <a:srgbClr val="006600"/>
              </a:solidFill>
              <a:latin typeface="Calibri" panose="020F0502020204030204" pitchFamily="34" charset="0"/>
            </a:endParaRPr>
          </a:p>
          <a:p>
            <a:pPr marL="174625" indent="-174625" rtl="0">
              <a:buFont typeface="Arial" panose="020B0604020202020204" pitchFamily="34" charset="0"/>
              <a:buChar char="•"/>
            </a:pPr>
            <a:r>
              <a:rPr lang="tr" sz="2000" b="1" i="1" dirty="0">
                <a:solidFill>
                  <a:srgbClr val="006600"/>
                </a:solidFill>
                <a:latin typeface="Calibri" panose="020F0502020204030204" pitchFamily="34" charset="0"/>
              </a:rPr>
              <a:t>tüketici emniyeti </a:t>
            </a:r>
            <a:r>
              <a:rPr lang="tr" sz="2000" b="1" i="1" dirty="0">
                <a:latin typeface="Calibri" panose="020F0502020204030204" pitchFamily="34" charset="0"/>
              </a:rPr>
              <a:t>ve</a:t>
            </a:r>
            <a:r>
              <a:rPr lang="tr" sz="2000" b="1" i="1" dirty="0">
                <a:solidFill>
                  <a:srgbClr val="006600"/>
                </a:solidFill>
                <a:latin typeface="Calibri" panose="020F0502020204030204" pitchFamily="34" charset="0"/>
              </a:rPr>
              <a:t> </a:t>
            </a:r>
            <a:endParaRPr lang="tr-TR" sz="2000" b="1" i="1" dirty="0">
              <a:solidFill>
                <a:srgbClr val="006600"/>
              </a:solidFill>
              <a:latin typeface="Calibri" panose="020F0502020204030204" pitchFamily="34" charset="0"/>
            </a:endParaRPr>
          </a:p>
          <a:p>
            <a:pPr marL="174625" indent="-174625" rtl="0">
              <a:buFont typeface="Arial" panose="020B0604020202020204" pitchFamily="34" charset="0"/>
              <a:buChar char="•"/>
            </a:pPr>
            <a:r>
              <a:rPr lang="tr" sz="2000" b="1" i="1" dirty="0">
                <a:solidFill>
                  <a:srgbClr val="006600"/>
                </a:solidFill>
                <a:latin typeface="Calibri" panose="020F0502020204030204" pitchFamily="34" charset="0"/>
              </a:rPr>
              <a:t>nakliye emniyeti. </a:t>
            </a:r>
            <a:endParaRPr lang="tr-TR" sz="2000" b="1" i="1" dirty="0">
              <a:solidFill>
                <a:srgbClr val="006600"/>
              </a:solidFill>
              <a:latin typeface="Calibri" panose="020F0502020204030204" pitchFamily="34" charset="0"/>
            </a:endParaRPr>
          </a:p>
        </p:txBody>
      </p:sp>
      <p:grpSp>
        <p:nvGrpSpPr>
          <p:cNvPr id="16" name="Group 23"/>
          <p:cNvGrpSpPr/>
          <p:nvPr/>
        </p:nvGrpSpPr>
        <p:grpSpPr>
          <a:xfrm>
            <a:off x="2810897" y="3373969"/>
            <a:ext cx="6054645" cy="1754472"/>
            <a:chOff x="6384734" y="2906973"/>
            <a:chExt cx="2864701" cy="1433015"/>
          </a:xfrm>
        </p:grpSpPr>
        <p:pic>
          <p:nvPicPr>
            <p:cNvPr id="17" name="Picture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4734" y="2906973"/>
              <a:ext cx="121501" cy="1433015"/>
            </a:xfrm>
            <a:prstGeom prst="rect">
              <a:avLst/>
            </a:prstGeom>
          </p:spPr>
        </p:pic>
        <p:sp>
          <p:nvSpPr>
            <p:cNvPr id="18" name="Rectangle 9"/>
            <p:cNvSpPr/>
            <p:nvPr/>
          </p:nvSpPr>
          <p:spPr>
            <a:xfrm>
              <a:off x="6506235" y="2920409"/>
              <a:ext cx="2743200" cy="1015663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rtl="0"/>
              <a:r>
                <a:rPr lang="en-US" sz="2000" b="1" i="1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İ</a:t>
              </a:r>
              <a:r>
                <a:rPr lang="tr" sz="2000" b="1" i="1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laveten:</a:t>
              </a:r>
              <a:endParaRPr lang="tr" sz="2000" b="1" i="1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  <a:p>
              <a:pPr marL="85725" indent="-85725" rtl="0">
                <a:buFont typeface="Arial" panose="020B0604020202020204" pitchFamily="34" charset="0"/>
                <a:buChar char="•"/>
              </a:pPr>
              <a:r>
                <a:rPr lang="tr" sz="2000" i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diğer </a:t>
              </a:r>
              <a:r>
                <a:rPr lang="tr" sz="2000" i="1" u="sng" dirty="0">
                  <a:solidFill>
                    <a:srgbClr val="0000CC"/>
                  </a:solidFill>
                  <a:latin typeface="Calibri" panose="020F0502020204030204" pitchFamily="34" charset="0"/>
                </a:rPr>
                <a:t>uluslararası konvansiyonlar</a:t>
              </a:r>
              <a:r>
                <a:rPr lang="tr" sz="2000" i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 </a:t>
              </a:r>
              <a:r>
                <a:rPr lang="tr" sz="2000" i="1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ve </a:t>
              </a:r>
              <a:endParaRPr lang="tr-TR" sz="2000" i="1" dirty="0" smtClean="0">
                <a:solidFill>
                  <a:srgbClr val="000000"/>
                </a:solidFill>
                <a:latin typeface="Calibri" panose="020F0502020204030204" pitchFamily="34" charset="0"/>
              </a:endParaRPr>
            </a:p>
            <a:p>
              <a:pPr marL="85725" indent="-85725" rtl="0">
                <a:buFont typeface="Arial" panose="020B0604020202020204" pitchFamily="34" charset="0"/>
                <a:buChar char="•"/>
              </a:pPr>
              <a:r>
                <a:rPr lang="tr" sz="2000" i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diğer bazı </a:t>
              </a:r>
              <a:r>
                <a:rPr lang="tr" sz="2000" i="1" u="sng" dirty="0">
                  <a:solidFill>
                    <a:srgbClr val="0000CC"/>
                  </a:solidFill>
                  <a:latin typeface="Calibri" panose="020F0502020204030204" pitchFamily="34" charset="0"/>
                </a:rPr>
                <a:t>uluslararası kurumlar</a:t>
              </a:r>
              <a:r>
                <a:rPr lang="tr" sz="2000" i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 ve </a:t>
              </a:r>
              <a:r>
                <a:rPr lang="tr" sz="2000" i="1" u="sng" dirty="0">
                  <a:solidFill>
                    <a:srgbClr val="0000CC"/>
                  </a:solidFill>
                  <a:latin typeface="Calibri" panose="020F0502020204030204" pitchFamily="34" charset="0"/>
                </a:rPr>
                <a:t>öncü kuruluşlar</a:t>
              </a:r>
              <a:r>
                <a:rPr lang="tr" sz="2000" i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.</a:t>
              </a:r>
              <a:endParaRPr lang="en-US" sz="2000" i="1" dirty="0">
                <a:solidFill>
                  <a:srgbClr val="0000CC"/>
                </a:solidFill>
              </a:endParaRPr>
            </a:p>
          </p:txBody>
        </p:sp>
      </p:grp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487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3783" y="476672"/>
            <a:ext cx="7886700" cy="903642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0000FF"/>
                </a:solidFill>
                <a:latin typeface="Calibri" pitchFamily="34" charset="0"/>
              </a:rPr>
              <a:t>Türkiye’deki gelişmeler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33783" y="1553329"/>
            <a:ext cx="7886700" cy="4351338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SzPct val="80000"/>
              <a:buFont typeface="Wingdings" panose="05000000000000000000" pitchFamily="2" charset="2"/>
              <a:buChar char="q"/>
            </a:pPr>
            <a:r>
              <a:rPr lang="tr-TR" dirty="0" smtClean="0"/>
              <a:t>Büyük </a:t>
            </a:r>
            <a:r>
              <a:rPr lang="tr-TR" dirty="0"/>
              <a:t>Endüstriyel Kazaların Önlenmesi ve Etkilerinin Azaltılması Hakkında Yönetmelik (R.G. 30.12.2013 – 28867 </a:t>
            </a:r>
            <a:r>
              <a:rPr lang="tr-TR" dirty="0" err="1"/>
              <a:t>Mük</a:t>
            </a:r>
            <a:r>
              <a:rPr lang="tr-TR" dirty="0"/>
              <a:t>.)</a:t>
            </a:r>
          </a:p>
          <a:p>
            <a:pPr>
              <a:buClr>
                <a:srgbClr val="FF0000"/>
              </a:buClr>
              <a:buSzPct val="80000"/>
              <a:buFont typeface="Wingdings" panose="05000000000000000000" pitchFamily="2" charset="2"/>
              <a:buChar char="q"/>
            </a:pPr>
            <a:r>
              <a:rPr lang="tr-TR" dirty="0"/>
              <a:t>Büyük Endüstriyel Kazalarla İlgili Hazırlanacak </a:t>
            </a:r>
            <a:r>
              <a:rPr lang="en-US" b="1" i="1" u="sng" dirty="0" err="1">
                <a:solidFill>
                  <a:srgbClr val="FF0000"/>
                </a:solidFill>
              </a:rPr>
              <a:t>Emniyet</a:t>
            </a:r>
            <a:r>
              <a:rPr lang="tr-TR" b="1" i="1" u="sng" dirty="0">
                <a:solidFill>
                  <a:srgbClr val="FF0000"/>
                </a:solidFill>
              </a:rPr>
              <a:t> Raporu </a:t>
            </a:r>
            <a:r>
              <a:rPr lang="tr-TR" dirty="0"/>
              <a:t>Tebliği (R.G.24.01.2015 – 29246)</a:t>
            </a:r>
          </a:p>
          <a:p>
            <a:pPr>
              <a:buClr>
                <a:srgbClr val="FF0000"/>
              </a:buClr>
              <a:buSzPct val="80000"/>
              <a:buFont typeface="Wingdings" panose="05000000000000000000" pitchFamily="2" charset="2"/>
              <a:buChar char="q"/>
            </a:pPr>
            <a:r>
              <a:rPr lang="tr-TR" dirty="0"/>
              <a:t>Büyük Kaza Önleme </a:t>
            </a:r>
            <a:r>
              <a:rPr lang="tr-TR" b="1" i="1" u="sng" dirty="0">
                <a:solidFill>
                  <a:srgbClr val="FF0000"/>
                </a:solidFill>
              </a:rPr>
              <a:t>Politika Belgesi </a:t>
            </a:r>
            <a:r>
              <a:rPr lang="tr-TR" dirty="0"/>
              <a:t>Tebliği (</a:t>
            </a:r>
            <a:r>
              <a:rPr lang="tr-TR" dirty="0" err="1"/>
              <a:t>r.G</a:t>
            </a:r>
            <a:r>
              <a:rPr lang="tr-TR" dirty="0"/>
              <a:t>. 04.08.2015 – 29435)</a:t>
            </a:r>
          </a:p>
          <a:p>
            <a:pPr marL="0" indent="0">
              <a:buClr>
                <a:srgbClr val="FF0000"/>
              </a:buClr>
              <a:buSzPct val="80000"/>
              <a:buNone/>
            </a:pPr>
            <a:endParaRPr lang="tr-TR" dirty="0"/>
          </a:p>
        </p:txBody>
      </p:sp>
      <p:graphicFrame>
        <p:nvGraphicFramePr>
          <p:cNvPr id="5" name="5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5275685"/>
              </p:ext>
            </p:extLst>
          </p:nvPr>
        </p:nvGraphicFramePr>
        <p:xfrm>
          <a:off x="1475656" y="3861048"/>
          <a:ext cx="5832648" cy="1994565"/>
        </p:xfrm>
        <a:graphic>
          <a:graphicData uri="http://schemas.openxmlformats.org/drawingml/2006/table">
            <a:tbl>
              <a:tblPr/>
              <a:tblGrid>
                <a:gridCol w="38039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287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Konu</a:t>
                      </a:r>
                    </a:p>
                  </a:txBody>
                  <a:tcPr marL="7144" marR="714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Tarih</a:t>
                      </a:r>
                    </a:p>
                  </a:txBody>
                  <a:tcPr marL="7144" marR="714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Bildirim</a:t>
                      </a:r>
                    </a:p>
                  </a:txBody>
                  <a:tcPr marL="40500" marR="81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30.12.2013</a:t>
                      </a:r>
                    </a:p>
                  </a:txBody>
                  <a:tcPr marL="7144" marR="714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BEKÖP</a:t>
                      </a:r>
                    </a:p>
                  </a:txBody>
                  <a:tcPr marL="40500" marR="81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31.12.2018</a:t>
                      </a:r>
                    </a:p>
                  </a:txBody>
                  <a:tcPr marL="7144" marR="714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Emniyet</a:t>
                      </a: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Raporu</a:t>
                      </a:r>
                    </a:p>
                  </a:txBody>
                  <a:tcPr marL="40500" marR="81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31.12.2018</a:t>
                      </a:r>
                    </a:p>
                  </a:txBody>
                  <a:tcPr marL="7144" marR="714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Dahili Acil durum Planı</a:t>
                      </a:r>
                    </a:p>
                  </a:txBody>
                  <a:tcPr marL="40500" marR="81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01.01.2016</a:t>
                      </a:r>
                    </a:p>
                  </a:txBody>
                  <a:tcPr marL="7144" marR="714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Kaza meydana gelme frekansı 1x10</a:t>
                      </a:r>
                      <a:r>
                        <a:rPr lang="tr-TR" sz="1800" b="0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-4</a:t>
                      </a: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/yıl </a:t>
                      </a:r>
                    </a:p>
                  </a:txBody>
                  <a:tcPr marL="40500" marR="81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01.01.2017 ?</a:t>
                      </a:r>
                    </a:p>
                  </a:txBody>
                  <a:tcPr marL="7144" marR="714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Harici Acil Durum Planı</a:t>
                      </a:r>
                    </a:p>
                  </a:txBody>
                  <a:tcPr marL="40500" marR="81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01.01.2017 ?</a:t>
                      </a:r>
                    </a:p>
                  </a:txBody>
                  <a:tcPr marL="7144" marR="714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1475656" y="3357886"/>
            <a:ext cx="34370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/>
              <a:t>Sorumluluklar</a:t>
            </a:r>
          </a:p>
        </p:txBody>
      </p:sp>
      <p:pic>
        <p:nvPicPr>
          <p:cNvPr id="7" name="Picture 6" descr="Resim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404664"/>
            <a:ext cx="1043906" cy="926467"/>
          </a:xfrm>
          <a:prstGeom prst="rect">
            <a:avLst/>
          </a:prstGeom>
          <a:noFill/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384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title"/>
          </p:nvPr>
        </p:nvSpPr>
        <p:spPr>
          <a:xfrm>
            <a:off x="395288" y="0"/>
            <a:ext cx="7777162" cy="706438"/>
          </a:xfrm>
        </p:spPr>
        <p:txBody>
          <a:bodyPr>
            <a:normAutofit/>
          </a:bodyPr>
          <a:lstStyle/>
          <a:p>
            <a:r>
              <a:rPr lang="tr-TR" altLang="tr-TR" sz="2400" b="1" dirty="0" smtClean="0">
                <a:solidFill>
                  <a:schemeClr val="accent6">
                    <a:lumMod val="50000"/>
                  </a:schemeClr>
                </a:solidFill>
                <a:ea typeface="ＭＳ Ｐゴシック" pitchFamily="34" charset="-128"/>
              </a:rPr>
              <a:t>Kimyasal Savaş Ajanları</a:t>
            </a:r>
          </a:p>
        </p:txBody>
      </p:sp>
      <p:sp>
        <p:nvSpPr>
          <p:cNvPr id="8199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D7FCE14-3B12-43B8-9E8B-D21CF89F1318}" type="slidenum">
              <a:rPr lang="en-US" altLang="tr-TR"/>
              <a:pPr/>
              <a:t>4</a:t>
            </a:fld>
            <a:endParaRPr lang="en-US" alt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590" r="3313" b="7324"/>
          <a:stretch>
            <a:fillRect/>
          </a:stretch>
        </p:blipFill>
        <p:spPr bwMode="auto">
          <a:xfrm>
            <a:off x="238992" y="548680"/>
            <a:ext cx="8636554" cy="6016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134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301752" y="568128"/>
            <a:ext cx="8613648" cy="600229"/>
          </a:xfrm>
          <a:prstGeom prst="rect">
            <a:avLst/>
          </a:prstGeom>
        </p:spPr>
        <p:txBody>
          <a:bodyPr rtlCol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" sz="2800" b="1" dirty="0" smtClean="0"/>
              <a:t>Kimyasal Yönetiminde Global Trendler:  Genel Bakış </a:t>
            </a:r>
            <a:endParaRPr lang="tr" sz="2800" b="1" dirty="0"/>
          </a:p>
        </p:txBody>
      </p:sp>
      <p:sp>
        <p:nvSpPr>
          <p:cNvPr id="3" name="Text Placeholder 3"/>
          <p:cNvSpPr txBox="1">
            <a:spLocks/>
          </p:cNvSpPr>
          <p:nvPr/>
        </p:nvSpPr>
        <p:spPr>
          <a:xfrm>
            <a:off x="301752" y="1412748"/>
            <a:ext cx="8229600" cy="4910328"/>
          </a:xfrm>
          <a:prstGeom prst="rect">
            <a:avLst/>
          </a:prstGeom>
        </p:spPr>
        <p:txBody>
          <a:bodyPr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" dirty="0" smtClean="0"/>
              <a:t>Kimyasal Silahlar ve Hammadde Yönetimi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</a:pPr>
            <a:r>
              <a:rPr lang="tr" dirty="0" smtClean="0"/>
              <a:t>OPCW/CWC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</a:pPr>
            <a:r>
              <a:rPr lang="tr" dirty="0" smtClean="0"/>
              <a:t>Ulusal Makamlar</a:t>
            </a:r>
            <a:endParaRPr lang="en-US" dirty="0" smtClean="0"/>
          </a:p>
          <a:p>
            <a:pPr marL="342900" indent="-342900">
              <a:spcBef>
                <a:spcPts val="600"/>
              </a:spcBef>
              <a:spcAft>
                <a:spcPts val="600"/>
              </a:spcAft>
            </a:pPr>
            <a:r>
              <a:rPr lang="tr" dirty="0" smtClean="0"/>
              <a:t>BM’nin 1540 Sayılı Kararı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</a:pPr>
            <a:r>
              <a:rPr lang="tr" dirty="0" smtClean="0"/>
              <a:t>Avustralya Grubu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</a:pPr>
            <a:r>
              <a:rPr lang="tr" dirty="0" smtClean="0"/>
              <a:t>Uluslararası Kimyasal Yönetiminde Stratejik Yaklaşım - SAICM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" dirty="0" smtClean="0"/>
              <a:t>Gönüllülük Esasına Dayanan Programlar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Ü</a:t>
            </a:r>
            <a:r>
              <a:rPr lang="az-Cyrl-AZ" dirty="0" smtClean="0"/>
              <a:t>ҫ</a:t>
            </a:r>
            <a:r>
              <a:rPr lang="en-US" dirty="0" smtClean="0"/>
              <a:t>l</a:t>
            </a:r>
            <a:r>
              <a:rPr lang="el-GR" dirty="0" smtClean="0"/>
              <a:t>ϋ</a:t>
            </a:r>
            <a:r>
              <a:rPr lang="en-US" dirty="0" smtClean="0"/>
              <a:t> </a:t>
            </a:r>
            <a:r>
              <a:rPr lang="tr" dirty="0" smtClean="0"/>
              <a:t>Sorumlu</a:t>
            </a:r>
            <a:r>
              <a:rPr lang="en-US" dirty="0" smtClean="0"/>
              <a:t>k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</a:pPr>
            <a:r>
              <a:rPr lang="tr" dirty="0" smtClean="0"/>
              <a:t>Ulusal Kimyasal Dağıtımcıları Birliği (NACD)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</a:pPr>
            <a:r>
              <a:rPr lang="tr" dirty="0" smtClean="0"/>
              <a:t>SOCMA / ChemStewards</a:t>
            </a:r>
            <a:endParaRPr lang="en-US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566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539552" y="888762"/>
            <a:ext cx="7616952" cy="498348"/>
          </a:xfrm>
          <a:prstGeom prst="rect">
            <a:avLst/>
          </a:prstGeom>
        </p:spPr>
        <p:txBody>
          <a:bodyPr rtlCol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" sz="2400" b="1" dirty="0" smtClean="0"/>
              <a:t>Kimyasal Silahların Yasaklanması Teşkilatı (OPCW)</a:t>
            </a:r>
            <a:endParaRPr lang="en-US" sz="2400" b="1" dirty="0"/>
          </a:p>
        </p:txBody>
      </p:sp>
      <p:sp>
        <p:nvSpPr>
          <p:cNvPr id="3" name="Text Placeholder 3"/>
          <p:cNvSpPr txBox="1">
            <a:spLocks/>
          </p:cNvSpPr>
          <p:nvPr/>
        </p:nvSpPr>
        <p:spPr>
          <a:xfrm>
            <a:off x="376851" y="1772816"/>
            <a:ext cx="8229600" cy="2723756"/>
          </a:xfrm>
          <a:prstGeom prst="rect">
            <a:avLst/>
          </a:prstGeom>
        </p:spPr>
        <p:txBody>
          <a:bodyPr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tr" sz="2400" dirty="0" smtClean="0"/>
              <a:t>1997’de Kimyasal Silahlar Sözleşmesine (CWC) uyumu teşvik ve kontrol etmek üzere kurulmuştur</a:t>
            </a:r>
          </a:p>
          <a:p>
            <a:pPr marL="342900" indent="-342900"/>
            <a:r>
              <a:rPr lang="tr" sz="2400" dirty="0" smtClean="0"/>
              <a:t>Misyonunu gerçekleştirmek için Birleşmiş Milletler ve diğer kuruluşlarla birlikte çalışır</a:t>
            </a:r>
          </a:p>
          <a:p>
            <a:pPr marL="342900" indent="-342900"/>
            <a:r>
              <a:rPr lang="tr" sz="2400" dirty="0" smtClean="0"/>
              <a:t>Eylül 2015 itibarıyla 192 devlet CWC’nin bağlayıcılığını kabul etmiştir</a:t>
            </a:r>
          </a:p>
          <a:p>
            <a:pPr marL="800100" lvl="1" indent="-342900"/>
            <a:r>
              <a:rPr lang="tr" sz="2400" dirty="0" smtClean="0"/>
              <a:t>Halen sözleşmeyi imzalamamış ya da onaylamamış (ya da her iki işlemi de yapmamış) 4 devlet bulunmaktadır</a:t>
            </a:r>
          </a:p>
          <a:p>
            <a:pPr marL="800100" lvl="1" indent="-342900"/>
            <a:r>
              <a:rPr lang="tr" sz="2400" dirty="0" smtClean="0"/>
              <a:t>Dünyanın bilinen kimyasal silah stoklarının %90 kadarı yok edilmiştir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904" y="279162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04800" y="5867400"/>
            <a:ext cx="2661819" cy="40011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rtl="0"/>
            <a:r>
              <a:rPr lang="tr" sz="2000" dirty="0">
                <a:latin typeface="Calibri" panose="020F0502020204030204" pitchFamily="34" charset="0"/>
              </a:rPr>
              <a:t>https://www.opcw.org/</a:t>
            </a:r>
          </a:p>
        </p:txBody>
      </p:sp>
      <p:sp>
        <p:nvSpPr>
          <p:cNvPr id="6" name="Rectangle 5"/>
          <p:cNvSpPr/>
          <p:nvPr/>
        </p:nvSpPr>
        <p:spPr>
          <a:xfrm>
            <a:off x="347766" y="6248009"/>
            <a:ext cx="4665060" cy="40011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rtl="0"/>
            <a:r>
              <a:rPr lang="tr" sz="2000" dirty="0">
                <a:latin typeface="Calibri" panose="020F0502020204030204" pitchFamily="34" charset="0"/>
              </a:rPr>
              <a:t>http://disarmament.un.org/treaties/t/cwc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169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479943" y="1113204"/>
            <a:ext cx="7616952" cy="498348"/>
          </a:xfrm>
          <a:prstGeom prst="rect">
            <a:avLst/>
          </a:prstGeom>
        </p:spPr>
        <p:txBody>
          <a:bodyPr rtlCol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" sz="2400" b="1" dirty="0" smtClean="0"/>
              <a:t>Ulusal Makamlar</a:t>
            </a:r>
            <a:endParaRPr lang="en-US" sz="2400" b="1" dirty="0"/>
          </a:p>
        </p:txBody>
      </p:sp>
      <p:sp>
        <p:nvSpPr>
          <p:cNvPr id="3" name="Text Placeholder 3"/>
          <p:cNvSpPr txBox="1">
            <a:spLocks/>
          </p:cNvSpPr>
          <p:nvPr/>
        </p:nvSpPr>
        <p:spPr>
          <a:xfrm>
            <a:off x="417387" y="1844824"/>
            <a:ext cx="8229600" cy="3888460"/>
          </a:xfrm>
          <a:prstGeom prst="rect">
            <a:avLst/>
          </a:prstGeom>
        </p:spPr>
        <p:txBody>
          <a:bodyPr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600"/>
              </a:spcBef>
              <a:spcAft>
                <a:spcPts val="600"/>
              </a:spcAft>
            </a:pPr>
            <a:r>
              <a:rPr lang="tr" sz="2000" dirty="0" smtClean="0"/>
              <a:t>CWC’yi imzalamış tüm devletlerin sözleşmenin etkin biçimde uygulanmasını sağlamaya yönelik bir Ulusal Kurum oluşturması gerekmektedir.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</a:pPr>
            <a:r>
              <a:rPr lang="tr" sz="2000" dirty="0" smtClean="0"/>
              <a:t>Ulusal Makamların sorumlulukları arasında aşağıdakiler yer alır: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</a:pPr>
            <a:r>
              <a:rPr lang="tr" sz="2000" dirty="0" smtClean="0"/>
              <a:t>İlgili ülkede konuyla ilgili tesislere yapılan OPCW denetimlerine eşlik etmek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</a:pPr>
            <a:r>
              <a:rPr lang="tr" sz="2000" dirty="0" smtClean="0"/>
              <a:t>İlk bildirimleri ve yıllık bildirimleri yapmak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</a:pPr>
            <a:r>
              <a:rPr lang="tr" sz="2000" dirty="0" smtClean="0"/>
              <a:t>Kimyasal saldırı riski altındaki ya da kimyasal silahtan zarar görmüş Devletlere destek olmak ve koruma sağlamak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</a:pPr>
            <a:r>
              <a:rPr lang="tr" sz="2000" dirty="0" smtClean="0"/>
              <a:t>Kimyanın barışçıl kullanımlarını desteklemek</a:t>
            </a:r>
            <a:endParaRPr lang="en-US" sz="2000" dirty="0"/>
          </a:p>
        </p:txBody>
      </p:sp>
      <p:sp>
        <p:nvSpPr>
          <p:cNvPr id="4" name="Rectangle 4"/>
          <p:cNvSpPr/>
          <p:nvPr/>
        </p:nvSpPr>
        <p:spPr>
          <a:xfrm>
            <a:off x="171894" y="6323076"/>
            <a:ext cx="8720586" cy="3077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rtl="0"/>
            <a:r>
              <a:rPr lang="tr" sz="1400" dirty="0"/>
              <a:t>https://www.opcw.org/about-opcw/member-states/national-authorities/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942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301752" y="1023689"/>
            <a:ext cx="7616952" cy="661987"/>
          </a:xfrm>
          <a:prstGeom prst="rect">
            <a:avLst/>
          </a:prstGeom>
        </p:spPr>
        <p:txBody>
          <a:bodyPr rtlCol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" sz="2400" b="1" dirty="0" smtClean="0">
                <a:solidFill>
                  <a:srgbClr val="002060"/>
                </a:solidFill>
              </a:rPr>
              <a:t>1540 Sayılı Birleşmiş Milletler Kararı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3" name="Text Placeholder 3"/>
          <p:cNvSpPr txBox="1">
            <a:spLocks/>
          </p:cNvSpPr>
          <p:nvPr/>
        </p:nvSpPr>
        <p:spPr>
          <a:xfrm>
            <a:off x="301752" y="2132856"/>
            <a:ext cx="8359458" cy="4910328"/>
          </a:xfrm>
          <a:prstGeom prst="rect">
            <a:avLst/>
          </a:prstGeom>
        </p:spPr>
        <p:txBody>
          <a:bodyPr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tr" sz="2000" dirty="0" smtClean="0"/>
              <a:t>BM Güvenlik Konseyi Nisan 2004’te kitle imha silahlarının yayılmasının önlenmesi konusunda 1540 sayılı kararı oybirliği ile kabul etmiştir.</a:t>
            </a:r>
          </a:p>
          <a:p>
            <a:pPr marL="800100" lvl="1" indent="-342900"/>
            <a:r>
              <a:rPr lang="tr" sz="2000" dirty="0" smtClean="0"/>
              <a:t>Bu karar tüm üye devletlerin yasal ve düzenleyici tedbirleri geliştirme ve uygulama yönündeki yükümlülüklerini oluşturur</a:t>
            </a:r>
          </a:p>
          <a:p>
            <a:pPr marL="342900" indent="-342900"/>
            <a:r>
              <a:rPr lang="tr" sz="2000" dirty="0" smtClean="0"/>
              <a:t>1540 sayılı karar aynı zamanda kimyasal silahların devlet dışı aktörler arasında yayılmasını da bir tehdit olarak algılamaktadır</a:t>
            </a:r>
          </a:p>
          <a:p>
            <a:pPr marL="800100" lvl="1" indent="-342900"/>
            <a:r>
              <a:rPr lang="tr" sz="2000" dirty="0" smtClean="0"/>
              <a:t>Tüm devletlerin devlet dışı aktörlerin kitle imha silahları konusundaki faaliyetlerini yasaklamasını şart koşar</a:t>
            </a:r>
            <a:endParaRPr lang="en-US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304800"/>
            <a:ext cx="136207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28600" y="6172200"/>
            <a:ext cx="3550780" cy="40011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rtl="0"/>
            <a:r>
              <a:rPr lang="tr" sz="2000">
                <a:latin typeface="Calibri" panose="020F0502020204030204" pitchFamily="34" charset="0"/>
              </a:rPr>
              <a:t>http://www.un.org/en/sc/1540/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394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301752" y="604664"/>
            <a:ext cx="7616952" cy="752128"/>
          </a:xfrm>
          <a:prstGeom prst="rect">
            <a:avLst/>
          </a:prstGeom>
        </p:spPr>
        <p:txBody>
          <a:bodyPr rtlCol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" sz="2800" b="1" dirty="0" smtClean="0"/>
              <a:t>Avustralya Grubu</a:t>
            </a:r>
            <a:endParaRPr lang="en-US" sz="2800" b="1" dirty="0"/>
          </a:p>
        </p:txBody>
      </p:sp>
      <p:sp>
        <p:nvSpPr>
          <p:cNvPr id="3" name="Text Placeholder 3"/>
          <p:cNvSpPr txBox="1">
            <a:spLocks/>
          </p:cNvSpPr>
          <p:nvPr/>
        </p:nvSpPr>
        <p:spPr>
          <a:xfrm>
            <a:off x="301752" y="1566672"/>
            <a:ext cx="8229600" cy="4910328"/>
          </a:xfrm>
          <a:prstGeom prst="rect">
            <a:avLst/>
          </a:prstGeom>
        </p:spPr>
        <p:txBody>
          <a:bodyPr rtlCol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tr" sz="2400" smtClean="0"/>
              <a:t>1985’te, 1984’te Irak’ın Kimyasal Silah kullanmasına bir yanıt olarak start almıştır</a:t>
            </a:r>
          </a:p>
          <a:p>
            <a:pPr marL="800100" lvl="1" indent="-342900"/>
            <a:r>
              <a:rPr lang="tr" sz="2200" smtClean="0"/>
              <a:t>15 ülke ve Avrupa Komisyonunun katılımıyla başlamıştır</a:t>
            </a:r>
          </a:p>
          <a:p>
            <a:pPr marL="800100" lvl="1" indent="-342900"/>
            <a:r>
              <a:rPr lang="tr" sz="2200" smtClean="0"/>
              <a:t>Katılan ülkelerin sayısı bugün 41 artı Avrupa Birliği rakamına ulaşmıştır</a:t>
            </a:r>
          </a:p>
          <a:p>
            <a:pPr marL="342900" indent="-342900"/>
            <a:r>
              <a:rPr lang="tr" sz="2400" smtClean="0"/>
              <a:t>Avustralya Grubu ihracat ya da yeniden sevkiyat yapan ülkelerin kimyasal ve biyolojik silahların (CBW) yayılmasına yardımcı olma riskini asgariye çekebilmesini sağlama amacına yönelik gayrıresmi bir düzenlemedir</a:t>
            </a:r>
          </a:p>
          <a:p>
            <a:pPr marL="800100" lvl="1" indent="-342900"/>
            <a:r>
              <a:rPr lang="tr" sz="2200" i="1" smtClean="0"/>
              <a:t>Avustralya Grubunun üyeleri yasal olarak bağlayıcı yükümlülükler üstlenmemektedir</a:t>
            </a:r>
            <a:endParaRPr lang="tr" sz="2200" i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04800"/>
            <a:ext cx="3790950" cy="327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28600" y="6248400"/>
            <a:ext cx="3915111" cy="40011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rtl="0"/>
            <a:r>
              <a:rPr lang="tr" sz="2000">
                <a:latin typeface="Calibri" panose="020F0502020204030204" pitchFamily="34" charset="0"/>
              </a:rPr>
              <a:t>http://www.australiagroup.net/en/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739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301752" y="228600"/>
            <a:ext cx="7394448" cy="996696"/>
          </a:xfrm>
          <a:prstGeom prst="rect">
            <a:avLst/>
          </a:prstGeom>
        </p:spPr>
        <p:txBody>
          <a:bodyPr rtlCol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" sz="2800" b="1" dirty="0" smtClean="0"/>
              <a:t>Uluslararası Kimyasal Yönetiminde </a:t>
            </a:r>
            <a:br>
              <a:rPr lang="tr" sz="2800" b="1" dirty="0" smtClean="0"/>
            </a:br>
            <a:r>
              <a:rPr lang="tr" sz="2800" b="1" dirty="0" smtClean="0"/>
              <a:t>Stratejik Yaklaşım (SAICM)</a:t>
            </a:r>
            <a:endParaRPr lang="en-US" sz="2800" b="1" dirty="0"/>
          </a:p>
        </p:txBody>
      </p:sp>
      <p:sp>
        <p:nvSpPr>
          <p:cNvPr id="3" name="Text Placeholder 3"/>
          <p:cNvSpPr txBox="1">
            <a:spLocks/>
          </p:cNvSpPr>
          <p:nvPr/>
        </p:nvSpPr>
        <p:spPr>
          <a:xfrm>
            <a:off x="301752" y="1412748"/>
            <a:ext cx="8229600" cy="4910328"/>
          </a:xfrm>
          <a:prstGeom prst="rect">
            <a:avLst/>
          </a:prstGeom>
        </p:spPr>
        <p:txBody>
          <a:bodyPr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tr" dirty="0" smtClean="0"/>
              <a:t>2006’da Uluslararası Kimyasal Yönetimi Konferansında kabul edilmiştir</a:t>
            </a:r>
          </a:p>
          <a:p>
            <a:pPr marL="342900" indent="-342900"/>
            <a:r>
              <a:rPr lang="tr" dirty="0" smtClean="0"/>
              <a:t>Kimyasalların makul bir biçimde yönetilmesini sağlamaya yönelik politika çerçevesi</a:t>
            </a:r>
          </a:p>
          <a:p>
            <a:pPr marL="342900" indent="-342900"/>
            <a:r>
              <a:rPr lang="tr" dirty="0" smtClean="0"/>
              <a:t>Amacı, 2020’ye gelindiğinde kimyasalların üretim ve kullanımında çevre ve insan sağlığı üzerindeki ciddi olumsuz etkilerini asgariye çekmeyi sağlamaktır</a:t>
            </a:r>
          </a:p>
          <a:p>
            <a:pPr marL="342900" indent="-342900"/>
            <a:r>
              <a:rPr lang="tr" dirty="0" smtClean="0"/>
              <a:t>Kimyasalın yaşam döngüsünün tüm aşamalarında sürdürülebilir gelişmeyi teşvik etmeye odaklanır</a:t>
            </a:r>
          </a:p>
          <a:p>
            <a:pPr marL="342900" indent="-342900"/>
            <a:r>
              <a:rPr lang="tr" dirty="0" smtClean="0"/>
              <a:t>Son dönemde önemli görülen konular arasında şunlar (da) yer alır:</a:t>
            </a:r>
          </a:p>
          <a:p>
            <a:pPr marL="800100" lvl="1" indent="-342900"/>
            <a:r>
              <a:rPr lang="tr" dirty="0" smtClean="0"/>
              <a:t>Boyalardaki kurşun</a:t>
            </a:r>
          </a:p>
          <a:p>
            <a:pPr marL="800100" lvl="1" indent="-342900"/>
            <a:r>
              <a:rPr lang="tr" dirty="0" smtClean="0"/>
              <a:t>Ürünlerdeki kimyasallar</a:t>
            </a:r>
          </a:p>
          <a:p>
            <a:pPr marL="800100" lvl="1" indent="-342900"/>
            <a:r>
              <a:rPr lang="tr" dirty="0" smtClean="0"/>
              <a:t>Çevrede uzun süreler bozulmadan kalan farmasötik kirleticiler</a:t>
            </a:r>
          </a:p>
          <a:p>
            <a:pPr marL="800100" lvl="1" indent="-342900"/>
            <a:r>
              <a:rPr lang="tr" dirty="0" smtClean="0"/>
              <a:t>Son derece tehlikeli böcek ilaçları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81000"/>
            <a:ext cx="201005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04800" y="6248400"/>
            <a:ext cx="2618281" cy="40011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rtl="0"/>
            <a:r>
              <a:rPr lang="tr" sz="2000">
                <a:latin typeface="Calibri" panose="020F0502020204030204" pitchFamily="34" charset="0"/>
              </a:rPr>
              <a:t>http://www.saicm.org/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922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301752" y="764704"/>
            <a:ext cx="7616952" cy="709249"/>
          </a:xfrm>
          <a:prstGeom prst="rect">
            <a:avLst/>
          </a:prstGeom>
        </p:spPr>
        <p:txBody>
          <a:bodyPr rtlCol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err="1" smtClean="0"/>
              <a:t>Üçlü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Sorumluluk</a:t>
            </a:r>
            <a:r>
              <a:rPr lang="en-US" sz="2800" b="1" dirty="0" smtClean="0"/>
              <a:t> </a:t>
            </a:r>
            <a:r>
              <a:rPr lang="tr" sz="2800" b="1" dirty="0" smtClean="0"/>
              <a:t>Güvenlik Kuralları</a:t>
            </a:r>
            <a:endParaRPr lang="tr" sz="2800" b="1" dirty="0"/>
          </a:p>
        </p:txBody>
      </p:sp>
      <p:sp>
        <p:nvSpPr>
          <p:cNvPr id="3" name="Text Placeholder 3"/>
          <p:cNvSpPr txBox="1">
            <a:spLocks/>
          </p:cNvSpPr>
          <p:nvPr/>
        </p:nvSpPr>
        <p:spPr>
          <a:xfrm>
            <a:off x="239486" y="1905000"/>
            <a:ext cx="8229600" cy="4165431"/>
          </a:xfrm>
          <a:prstGeom prst="rect">
            <a:avLst/>
          </a:prstGeom>
        </p:spPr>
        <p:txBody>
          <a:bodyPr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tr" smtClean="0"/>
              <a:t>1985’te Kanada Kimya Sektörü Birliğince hayata geçirilmiştir</a:t>
            </a:r>
          </a:p>
          <a:p>
            <a:pPr marL="800100" lvl="1" indent="-342900"/>
            <a:r>
              <a:rPr lang="tr" smtClean="0"/>
              <a:t>Bugün 60 kadar ulusal kimyasal üretim birliği tarafından uygulanmaktadır</a:t>
            </a:r>
          </a:p>
          <a:p>
            <a:pPr marL="342900" indent="-342900"/>
            <a:r>
              <a:rPr lang="tr" smtClean="0"/>
              <a:t>Sektörün çevre, sağlık, emniyet ve güvenlik performansını sürekli olarak geliştirmeye yönelik global inisiyatifidir</a:t>
            </a:r>
          </a:p>
          <a:p>
            <a:pPr marL="342900" indent="-342900"/>
            <a:r>
              <a:rPr lang="tr" smtClean="0"/>
              <a:t>13 yönetim uygulaması </a:t>
            </a:r>
            <a:endParaRPr lang="en-US" smtClean="0"/>
          </a:p>
          <a:p>
            <a:pPr marL="800100" lvl="1" indent="-342900"/>
            <a:r>
              <a:rPr lang="tr" smtClean="0"/>
              <a:t>Tesis güvenliği, siber güvenlik ve nakliye / değer zinciri güvenliği </a:t>
            </a:r>
            <a:endParaRPr lang="en-US" smtClean="0"/>
          </a:p>
          <a:p>
            <a:pPr marL="800100" lvl="1" indent="-342900"/>
            <a:r>
              <a:rPr lang="tr" smtClean="0"/>
              <a:t>Şirketler güvenlik açığı değerlendirmesi (SVA) yapmalıdır</a:t>
            </a:r>
            <a:endParaRPr lang="en-US" smtClean="0"/>
          </a:p>
          <a:p>
            <a:pPr marL="800100" lvl="1" indent="-342900"/>
            <a:r>
              <a:rPr lang="tr" smtClean="0"/>
              <a:t>Katı bir takvim doğrultusunda güvenlik geliştirmelerini uygulamak</a:t>
            </a:r>
            <a:endParaRPr lang="en-US" smtClean="0"/>
          </a:p>
          <a:p>
            <a:pPr marL="800100" lvl="1" indent="-342900"/>
            <a:r>
              <a:rPr lang="tr" smtClean="0"/>
              <a:t>SVA’dan gereken fiziksel tesis güvenliği tedbirlerinin bağımsız biçimde teyidi</a:t>
            </a:r>
            <a:endParaRPr lang="en-US" smtClean="0"/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8" t="16017" r="12231" b="10649"/>
          <a:stretch/>
        </p:blipFill>
        <p:spPr bwMode="auto">
          <a:xfrm>
            <a:off x="7086600" y="228600"/>
            <a:ext cx="1828800" cy="1418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"/>
          <p:cNvSpPr/>
          <p:nvPr/>
        </p:nvSpPr>
        <p:spPr>
          <a:xfrm>
            <a:off x="152400" y="6219033"/>
            <a:ext cx="6477000" cy="615553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rtl="0"/>
            <a:r>
              <a:rPr lang="tr" sz="2000">
                <a:latin typeface="Calibri" panose="020F0502020204030204" pitchFamily="34" charset="0"/>
              </a:rPr>
              <a:t>http://www.icca-chem.org/en/Home/Responsible-care/</a:t>
            </a:r>
          </a:p>
          <a:p>
            <a:pPr rtl="0"/>
            <a:endParaRPr lang="en-US" sz="1400" u="sng" dirty="0">
              <a:latin typeface="Calibri" panose="020F0502020204030204" pitchFamily="34" charset="0"/>
              <a:hlinkClick r:id="rId3"/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871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301752" y="228600"/>
            <a:ext cx="7013448" cy="996696"/>
          </a:xfrm>
          <a:prstGeom prst="rect">
            <a:avLst/>
          </a:prstGeom>
        </p:spPr>
        <p:txBody>
          <a:bodyPr rtlCol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" sz="2800" b="1" dirty="0" smtClean="0"/>
              <a:t>Ulusal Kimyasal Dağıtımcıları Birliği </a:t>
            </a:r>
            <a:br>
              <a:rPr lang="tr" sz="2800" b="1" dirty="0" smtClean="0"/>
            </a:br>
            <a:r>
              <a:rPr lang="tr" sz="2800" b="1" dirty="0" smtClean="0"/>
              <a:t>(NACD) Güvenlik Kuralları</a:t>
            </a:r>
            <a:endParaRPr lang="tr" sz="2800" b="1" dirty="0"/>
          </a:p>
        </p:txBody>
      </p:sp>
      <p:sp>
        <p:nvSpPr>
          <p:cNvPr id="3" name="Text Placeholder 3"/>
          <p:cNvSpPr txBox="1">
            <a:spLocks/>
          </p:cNvSpPr>
          <p:nvPr/>
        </p:nvSpPr>
        <p:spPr>
          <a:xfrm>
            <a:off x="301752" y="1458491"/>
            <a:ext cx="8229600" cy="5128237"/>
          </a:xfrm>
          <a:prstGeom prst="rect">
            <a:avLst/>
          </a:prstGeom>
        </p:spPr>
        <p:txBody>
          <a:bodyPr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tr" dirty="0" smtClean="0"/>
              <a:t>NACD 1971’de kurulmuştur</a:t>
            </a:r>
          </a:p>
          <a:p>
            <a:pPr marL="800100" lvl="1" indent="-342900"/>
            <a:r>
              <a:rPr lang="tr" dirty="0" smtClean="0"/>
              <a:t>Kuruluşun hedefi kimyasal dağıtım sektöründe profesyonel yaklaşımın geliştirilmesi ve duyurulmasının yanında sektöre gözetim sağlamaktır</a:t>
            </a:r>
            <a:endParaRPr lang="en-US" dirty="0" smtClean="0"/>
          </a:p>
          <a:p>
            <a:pPr marL="342900" indent="-342900"/>
            <a:r>
              <a:rPr lang="tr" dirty="0" smtClean="0"/>
              <a:t>Üyelerin tesis ve kimyasal nakliye operasyonlarının güvenliğini ele alan güvenlik programları geliştirmek </a:t>
            </a:r>
            <a:endParaRPr lang="en-US" dirty="0" smtClean="0"/>
          </a:p>
          <a:p>
            <a:pPr marL="342900" indent="-342900"/>
            <a:r>
              <a:rPr lang="tr" dirty="0" smtClean="0"/>
              <a:t>Sözleşmeli motorlu nakliyecileri, nakliyecinin kimyasalların nakli sırasında saptırma, hırsızlık veya kaçırmaya karşı savunma da dâhil olmak üzere güvenliğini sağlayabilme yeteneğini de kapsayan seçim kriterleri ışığında sorgulamak</a:t>
            </a:r>
            <a:endParaRPr lang="en-US" dirty="0" smtClean="0"/>
          </a:p>
          <a:p>
            <a:pPr marL="342900" indent="-342900"/>
            <a:r>
              <a:rPr lang="tr" dirty="0" smtClean="0"/>
              <a:t>Kamunun düzenlemelerince öngörülen şekilde müşterilerin kimyasal satın alma yetkinliğini belirlemek</a:t>
            </a:r>
            <a:endParaRPr lang="en-US" dirty="0" smtClean="0"/>
          </a:p>
          <a:p>
            <a:pPr marL="342900" indent="-342900"/>
            <a:r>
              <a:rPr lang="tr" dirty="0" smtClean="0"/>
              <a:t>Güvenlik tedbirlerinin uygulanmasını bağımsız bir üçüncü şahıs teyit kuruluşu üzerinden teyit etmek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Rectangle 4"/>
          <p:cNvSpPr/>
          <p:nvPr/>
        </p:nvSpPr>
        <p:spPr>
          <a:xfrm>
            <a:off x="334883" y="6274712"/>
            <a:ext cx="2598725" cy="40011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rtl="0"/>
            <a:r>
              <a:rPr lang="tr" sz="2000">
                <a:latin typeface="Calibri" panose="020F0502020204030204" pitchFamily="34" charset="0"/>
              </a:rPr>
              <a:t>http://www.nacd.com/</a:t>
            </a:r>
            <a:endParaRPr lang="en-US" sz="2000" dirty="0">
              <a:latin typeface="Calibri" panose="020F0502020204030204" pitchFamily="34" charset="0"/>
            </a:endParaRPr>
          </a:p>
        </p:txBody>
      </p:sp>
      <p:sp>
        <p:nvSpPr>
          <p:cNvPr id="5" name="AutoShape 2" descr="Image result for nacd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60338"/>
            <a:ext cx="2114550" cy="1229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880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291120" y="477774"/>
            <a:ext cx="7616952" cy="498348"/>
          </a:xfrm>
          <a:prstGeom prst="rect">
            <a:avLst/>
          </a:prstGeom>
        </p:spPr>
        <p:txBody>
          <a:bodyPr rtlCol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" sz="2800" b="1" dirty="0" smtClean="0"/>
              <a:t>SOCMA / ChemStewards - Güvenlik</a:t>
            </a:r>
            <a:endParaRPr lang="tr" sz="2800" b="1" dirty="0"/>
          </a:p>
        </p:txBody>
      </p:sp>
      <p:sp>
        <p:nvSpPr>
          <p:cNvPr id="3" name="Text Placeholder 3"/>
          <p:cNvSpPr txBox="1">
            <a:spLocks/>
          </p:cNvSpPr>
          <p:nvPr/>
        </p:nvSpPr>
        <p:spPr>
          <a:xfrm>
            <a:off x="301752" y="1676400"/>
            <a:ext cx="8229600" cy="4646676"/>
          </a:xfrm>
          <a:prstGeom prst="rect">
            <a:avLst/>
          </a:prstGeom>
        </p:spPr>
        <p:txBody>
          <a:bodyPr rtlCol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tr" sz="2400" smtClean="0"/>
              <a:t>Tesislere performans optimizasyonu, parasal tasarruf ve her anlamda iyi kurumsal vatandaş olmada yardımcı olmak üzere tasarlanmış bir EHS&amp;S yönetim programı</a:t>
            </a:r>
          </a:p>
          <a:p>
            <a:pPr marL="342900" indent="-342900"/>
            <a:r>
              <a:rPr lang="tr" sz="2400" smtClean="0"/>
              <a:t>Üyeler şunları yapmalıdır: </a:t>
            </a:r>
          </a:p>
          <a:p>
            <a:pPr marL="800100" lvl="1" indent="-342900"/>
            <a:r>
              <a:rPr lang="tr" sz="2200" smtClean="0"/>
              <a:t>Gereken durumlarda CFATS’ye katılmak...</a:t>
            </a:r>
            <a:endParaRPr lang="en-US" sz="2200" smtClean="0"/>
          </a:p>
          <a:p>
            <a:pPr marL="800100" lvl="1" indent="-342900"/>
            <a:r>
              <a:rPr lang="tr" sz="2200" smtClean="0"/>
              <a:t>Bunun gerekmediği durumlarda bir SOCMA Güvenlik Açığı Değerlendirmesi veya İç Güvenlik Bakanlığı VCAT gerçekleştirmelidirler </a:t>
            </a:r>
            <a:endParaRPr lang="en-US" sz="2200" smtClean="0"/>
          </a:p>
          <a:p>
            <a:pPr marL="800100" lvl="1" indent="-342900"/>
            <a:r>
              <a:rPr lang="tr" sz="2200" smtClean="0"/>
              <a:t>Karşı Tedbirlerin Belirlenmesi</a:t>
            </a:r>
          </a:p>
          <a:p>
            <a:pPr marL="800100" lvl="1" indent="-342900"/>
            <a:r>
              <a:rPr lang="tr" sz="2200" smtClean="0"/>
              <a:t>Karşı Tedbirlerin Doğrulanması </a:t>
            </a:r>
            <a:endParaRPr lang="en-US" sz="2200" smtClean="0"/>
          </a:p>
          <a:p>
            <a:pPr marL="800100" lvl="1" indent="-342900"/>
            <a:r>
              <a:rPr lang="tr" sz="2200" smtClean="0"/>
              <a:t>Tesis için bir Tesis Güvenlik Planı [SSP] bulunması beklenir </a:t>
            </a:r>
            <a:endParaRPr lang="en-US" sz="220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528" t="8065" r="13805" b="10752"/>
          <a:stretch/>
        </p:blipFill>
        <p:spPr bwMode="auto">
          <a:xfrm>
            <a:off x="6019800" y="182496"/>
            <a:ext cx="2935592" cy="1057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"/>
          <p:cNvSpPr/>
          <p:nvPr/>
        </p:nvSpPr>
        <p:spPr>
          <a:xfrm>
            <a:off x="228600" y="6282230"/>
            <a:ext cx="4724400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lvl="0" algn="ctr" rtl="0"/>
            <a:r>
              <a:rPr lang="tr" sz="2000">
                <a:solidFill>
                  <a:prstClr val="black"/>
                </a:solidFill>
                <a:latin typeface="Calibri" panose="020F0502020204030204" pitchFamily="34" charset="0"/>
              </a:rPr>
              <a:t>http://www.socma.com/chemstewards/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796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447328"/>
          </a:xfrm>
        </p:spPr>
        <p:txBody>
          <a:bodyPr>
            <a:normAutofit/>
          </a:bodyPr>
          <a:lstStyle/>
          <a:p>
            <a:r>
              <a:rPr lang="tr-TR" sz="2400" b="1" dirty="0">
                <a:solidFill>
                  <a:srgbClr val="002060"/>
                </a:solidFill>
              </a:rPr>
              <a:t>Kurumsal Sorumluluk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8113065"/>
              </p:ext>
            </p:extLst>
          </p:nvPr>
        </p:nvGraphicFramePr>
        <p:xfrm>
          <a:off x="539552" y="1449680"/>
          <a:ext cx="8229600" cy="3779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2000" dirty="0"/>
                        <a:t>Bakanlık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/>
                        <a:t>Görevi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dirty="0"/>
                        <a:t>Çalışma ve Sosyal Güvenlik Bakanlığı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/>
                        <a:t>İş Sağlığı ve Güvenliği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dirty="0"/>
                        <a:t>Ulaştırma</a:t>
                      </a:r>
                      <a:r>
                        <a:rPr lang="tr-TR" sz="2000" baseline="0" dirty="0"/>
                        <a:t>, Denizcilik ve Haberleşme Bakanlığı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/>
                        <a:t>Kimyasalların taşınması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dirty="0"/>
                        <a:t>Sağlık Bakanlığı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/>
                        <a:t>Biyosidaller</a:t>
                      </a:r>
                      <a:r>
                        <a:rPr lang="tr-TR" sz="2000" dirty="0"/>
                        <a:t>, Tehlikeli Kimyasalların</a:t>
                      </a:r>
                      <a:r>
                        <a:rPr lang="tr-TR" sz="2000" baseline="0" dirty="0"/>
                        <a:t> Kullanımı</a:t>
                      </a:r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dirty="0"/>
                        <a:t>Gıda, Tarım ve Hayvancılık Bakanlığı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/>
                        <a:t>Bitki</a:t>
                      </a:r>
                      <a:r>
                        <a:rPr lang="tr-TR" sz="2000" baseline="0" dirty="0"/>
                        <a:t> koruma, Gıda güvenliği</a:t>
                      </a:r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dirty="0"/>
                        <a:t>Bilim, Sanayi ve Teknoloji Bakanlığı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/>
                        <a:t>Kimyasal silahlar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dirty="0"/>
                        <a:t>Ekonomi Bakanlığı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/>
                        <a:t>Kimyasalların</a:t>
                      </a:r>
                      <a:r>
                        <a:rPr lang="tr-TR" sz="2000" baseline="0" dirty="0"/>
                        <a:t> ithali ve ihracatı</a:t>
                      </a:r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dirty="0"/>
                        <a:t>Gümrük ve Ticaret Bakanlığı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/>
                        <a:t>Kimyasalların</a:t>
                      </a:r>
                      <a:r>
                        <a:rPr lang="tr-TR" sz="2000" baseline="0" dirty="0"/>
                        <a:t> gümrük denetimi</a:t>
                      </a:r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049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title"/>
          </p:nvPr>
        </p:nvSpPr>
        <p:spPr>
          <a:xfrm>
            <a:off x="395288" y="0"/>
            <a:ext cx="7777162" cy="706438"/>
          </a:xfrm>
        </p:spPr>
        <p:txBody>
          <a:bodyPr>
            <a:normAutofit/>
          </a:bodyPr>
          <a:lstStyle/>
          <a:p>
            <a:r>
              <a:rPr lang="tr-TR" altLang="tr-TR" sz="2400" b="1" dirty="0" smtClean="0">
                <a:solidFill>
                  <a:schemeClr val="accent6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Kimyasal Savaş Ajanları</a:t>
            </a:r>
          </a:p>
        </p:txBody>
      </p:sp>
      <p:sp>
        <p:nvSpPr>
          <p:cNvPr id="8199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D7FCE14-3B12-43B8-9E8B-D21CF89F1318}" type="slidenum">
              <a:rPr lang="en-US" altLang="tr-TR"/>
              <a:pPr/>
              <a:t>5</a:t>
            </a:fld>
            <a:endParaRPr lang="en-US" alt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662" r="3214" b="6654"/>
          <a:stretch>
            <a:fillRect/>
          </a:stretch>
        </p:blipFill>
        <p:spPr bwMode="auto">
          <a:xfrm>
            <a:off x="300610" y="620688"/>
            <a:ext cx="8447854" cy="5925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1827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531912"/>
          </a:xfrm>
        </p:spPr>
        <p:txBody>
          <a:bodyPr>
            <a:normAutofit/>
          </a:bodyPr>
          <a:lstStyle/>
          <a:p>
            <a:r>
              <a:rPr lang="tr-TR" sz="2400" b="1" dirty="0">
                <a:solidFill>
                  <a:srgbClr val="002060"/>
                </a:solidFill>
              </a:rPr>
              <a:t>Yasal Çerçeve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1713681"/>
              </p:ext>
            </p:extLst>
          </p:nvPr>
        </p:nvGraphicFramePr>
        <p:xfrm>
          <a:off x="-31812" y="396240"/>
          <a:ext cx="9217024" cy="6461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701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468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2000" dirty="0"/>
                        <a:t>Mevzuatın Adı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b="0" baseline="0" dirty="0"/>
                        <a:t>6331 sayılı İSG Kanunu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b="0" dirty="0"/>
                        <a:t>5201 sayılı </a:t>
                      </a:r>
                      <a:endParaRPr lang="tr-TR" sz="20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r-T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Harp </a:t>
                      </a:r>
                      <a:r>
                        <a:rPr lang="en-US" sz="20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Araç</a:t>
                      </a:r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</a:t>
                      </a:r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Gereçleri</a:t>
                      </a:r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İle </a:t>
                      </a:r>
                      <a:r>
                        <a:rPr lang="en-US" sz="20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Silâh</a:t>
                      </a:r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Mühimmat</a:t>
                      </a:r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 </a:t>
                      </a:r>
                      <a:r>
                        <a:rPr lang="en-US" sz="20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Patlayici</a:t>
                      </a:r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Madde</a:t>
                      </a:r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Üreten</a:t>
                      </a:r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Sanayi</a:t>
                      </a:r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Kuruluşlarinin</a:t>
                      </a:r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Denetimi</a:t>
                      </a:r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Hakkinda</a:t>
                      </a:r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Kanun</a:t>
                      </a:r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tr-TR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2000" b="0" dirty="0"/>
                        <a:t>İzinler, Genelkurmay</a:t>
                      </a:r>
                      <a:r>
                        <a:rPr lang="tr-TR" sz="2000" b="0" baseline="0" dirty="0"/>
                        <a:t> ve ilgili Bakanlıkların olumlu görüşü alınarak </a:t>
                      </a:r>
                      <a:r>
                        <a:rPr lang="tr-TR" sz="2000" b="0" dirty="0"/>
                        <a:t>Milli Savunma Bakanlığı’ndan alınır.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tr-TR" sz="2000" b="0" baseline="0" dirty="0"/>
                        <a:t>Kanun dışı faaliyetlere ilişkin hapis ve para cezaları belirtilmiştir.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tr-TR" sz="2000" b="0" baseline="0" dirty="0"/>
                        <a:t>5201 &amp; 5202 sayılı Kanunlar gereğince </a:t>
                      </a:r>
                      <a:r>
                        <a:rPr lang="tr-TR" sz="2000" dirty="0"/>
                        <a:t>Tesis Güvenlik ve Üretim İzin Belgesi denetimleri Milli</a:t>
                      </a:r>
                      <a:r>
                        <a:rPr lang="tr-TR" sz="2000" baseline="0" dirty="0"/>
                        <a:t> Savunma </a:t>
                      </a:r>
                      <a:r>
                        <a:rPr lang="tr-TR" sz="2000" dirty="0"/>
                        <a:t>Bakanlığı</a:t>
                      </a:r>
                      <a:r>
                        <a:rPr lang="tr-TR" sz="2000" baseline="0" dirty="0"/>
                        <a:t> ve Bilim, Sanayi Teknoloji Bakanlıkları ortak heyeti</a:t>
                      </a:r>
                      <a:endParaRPr lang="tr-TR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b="0" dirty="0"/>
                        <a:t>5564 sayılı </a:t>
                      </a:r>
                      <a:r>
                        <a:rPr lang="en-US" sz="20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Kimyasal</a:t>
                      </a:r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Silahlarin</a:t>
                      </a:r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Geliştirilmesi</a:t>
                      </a:r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Üretimi</a:t>
                      </a:r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Stoklanmas</a:t>
                      </a:r>
                      <a:r>
                        <a:rPr lang="tr-TR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ı</a:t>
                      </a:r>
                      <a:r>
                        <a:rPr lang="en-US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 </a:t>
                      </a:r>
                      <a:r>
                        <a:rPr lang="en-US" sz="20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Kullan</a:t>
                      </a:r>
                      <a:r>
                        <a:rPr lang="tr-TR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ı</a:t>
                      </a:r>
                      <a:r>
                        <a:rPr lang="en-US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tr-TR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ı</a:t>
                      </a:r>
                      <a:r>
                        <a:rPr lang="en-US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tr-TR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ı</a:t>
                      </a:r>
                      <a:r>
                        <a:rPr lang="en-US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 </a:t>
                      </a:r>
                      <a:r>
                        <a:rPr lang="en-US" sz="20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Yasaklanmas</a:t>
                      </a:r>
                      <a:r>
                        <a:rPr lang="tr-TR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ı</a:t>
                      </a:r>
                      <a:r>
                        <a:rPr lang="en-US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Hakk</a:t>
                      </a:r>
                      <a:r>
                        <a:rPr lang="tr-TR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ı</a:t>
                      </a:r>
                      <a:r>
                        <a:rPr lang="en-US" sz="20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nda</a:t>
                      </a:r>
                      <a:r>
                        <a:rPr lang="en-US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Kanun</a:t>
                      </a:r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tr-TR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2000" b="0" dirty="0"/>
                        <a:t>İzinler</a:t>
                      </a:r>
                      <a:r>
                        <a:rPr lang="tr-TR" sz="2000" b="0" baseline="0" dirty="0"/>
                        <a:t> </a:t>
                      </a:r>
                      <a:r>
                        <a:rPr lang="tr-TR" sz="2000" b="0" baseline="0" dirty="0" err="1"/>
                        <a:t>Bilim,Sanayi</a:t>
                      </a:r>
                      <a:r>
                        <a:rPr lang="tr-TR" sz="2000" b="0" baseline="0" dirty="0"/>
                        <a:t> ve Teknoloji Bakanlığından alınır.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2000" b="0" baseline="0" dirty="0"/>
                        <a:t>1, 2 ve 3 sayılı cetvellerde belirtilen </a:t>
                      </a:r>
                      <a:r>
                        <a:rPr lang="tr-TR" sz="2000" b="0" baseline="0" dirty="0" err="1"/>
                        <a:t>toksik</a:t>
                      </a:r>
                      <a:r>
                        <a:rPr lang="tr-TR" sz="2000" b="0" baseline="0" dirty="0"/>
                        <a:t> kimyasal maddelere ve bunların </a:t>
                      </a:r>
                      <a:r>
                        <a:rPr lang="tr-TR" sz="2000" b="0" baseline="0" dirty="0" err="1"/>
                        <a:t>prekürsörlerine</a:t>
                      </a:r>
                      <a:r>
                        <a:rPr lang="tr-TR" sz="2000" b="0" baseline="0" dirty="0"/>
                        <a:t> ilişkin düzenlemeleri belirtir.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2000" b="0" baseline="0" dirty="0"/>
                        <a:t>Kanun dışı faaliyetlere ilişkin hapis ve para cezaları belirtilmiştir.</a:t>
                      </a:r>
                      <a:endParaRPr lang="tr-TR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50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7121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229600" cy="451520"/>
          </a:xfrm>
        </p:spPr>
        <p:txBody>
          <a:bodyPr>
            <a:normAutofit fontScale="90000"/>
          </a:bodyPr>
          <a:lstStyle/>
          <a:p>
            <a:r>
              <a:rPr lang="tr-TR" dirty="0"/>
              <a:t>Yasal Çerçeve (devam)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5979991"/>
              </p:ext>
            </p:extLst>
          </p:nvPr>
        </p:nvGraphicFramePr>
        <p:xfrm>
          <a:off x="0" y="1268760"/>
          <a:ext cx="9144000" cy="55892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1646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793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99231">
                <a:tc>
                  <a:txBody>
                    <a:bodyPr/>
                    <a:lstStyle/>
                    <a:p>
                      <a:r>
                        <a:rPr lang="tr-TR" sz="2000" dirty="0"/>
                        <a:t>Mevzuatın Adı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48939">
                <a:tc>
                  <a:txBody>
                    <a:bodyPr/>
                    <a:lstStyle/>
                    <a:p>
                      <a:endParaRPr lang="tr-TR" sz="20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r-T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Kimyasalların Kaydı, Değerlendirilmesi, İzni ve</a:t>
                      </a:r>
                    </a:p>
                    <a:p>
                      <a:r>
                        <a:rPr lang="tr-T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Kısıtlanması Hakkında Yönetmelik (23.06.2017)</a:t>
                      </a:r>
                      <a:endParaRPr lang="tr-TR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ton ve üzeri ithal madde kayıt ettirilmeden kullanılamayacak.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  <a:r>
                        <a:rPr lang="tr-TR" sz="20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madde ve madde grubuna yasaklama ve kısıtlama gelmiştir.</a:t>
                      </a:r>
                      <a:endParaRPr lang="tr-TR" sz="20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Kimyasalların Envanteri ve Kontrolü Hakkında Yönetmelik yürürlükten kalkmıştır.</a:t>
                      </a:r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063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Kimyasal Maddelerle Çalışmalarda Sağlık ve Güvenlik Önlemleri Hakkında Yönetmelik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2000" dirty="0"/>
                        <a:t>Çalışan</a:t>
                      </a:r>
                      <a:r>
                        <a:rPr lang="tr-TR" sz="2000" baseline="0" dirty="0"/>
                        <a:t> sağlığı odaklıdır.</a:t>
                      </a:r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347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Kimyasal, Biyolojik, Radyolojik ve Nükleer Tehlikelere Dair Görev Yönetmeliği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2000" dirty="0"/>
                        <a:t>Bakanlık, valilik ve STK’lardan oluşan 22 Kurum ve Kuruluşun</a:t>
                      </a:r>
                      <a:r>
                        <a:rPr lang="tr-TR" sz="2000" baseline="0" dirty="0"/>
                        <a:t> görev ve sorumlulukları belirtilmiştir.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2000" baseline="0" dirty="0"/>
                        <a:t>11 Eylül 2009’da KBRN yönergesi yayınlanmıştır. </a:t>
                      </a:r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51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152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229600" cy="667544"/>
          </a:xfrm>
        </p:spPr>
        <p:txBody>
          <a:bodyPr>
            <a:normAutofit/>
          </a:bodyPr>
          <a:lstStyle/>
          <a:p>
            <a:r>
              <a:rPr lang="tr-TR" sz="2000" b="1" dirty="0"/>
              <a:t>Yasal Çerçeve (devam)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4018939"/>
              </p:ext>
            </p:extLst>
          </p:nvPr>
        </p:nvGraphicFramePr>
        <p:xfrm>
          <a:off x="0" y="1600200"/>
          <a:ext cx="9144000" cy="377301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1646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793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41394">
                <a:tc>
                  <a:txBody>
                    <a:bodyPr/>
                    <a:lstStyle/>
                    <a:p>
                      <a:r>
                        <a:rPr lang="tr-TR" sz="1800" dirty="0"/>
                        <a:t>Mevzuatın Adı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618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Büyük Endüstriyel Kazaların Önlenmesi ve Etkilerinin Azaltılması Hakkında Yönetmelik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618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Kontrole Tabi Kimyasal Maddeler Hakkında Yönetmelik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07903">
                <a:tc>
                  <a:txBody>
                    <a:bodyPr/>
                    <a:lstStyle/>
                    <a:p>
                      <a:r>
                        <a:rPr lang="tr-TR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Maddelerin Ve Karışımların </a:t>
                      </a:r>
                      <a:r>
                        <a:rPr lang="tr-TR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Fiziko</a:t>
                      </a:r>
                      <a:r>
                        <a:rPr lang="tr-TR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-Kimyasal, </a:t>
                      </a:r>
                      <a:r>
                        <a:rPr lang="tr-TR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Toksikolojik</a:t>
                      </a:r>
                      <a:r>
                        <a:rPr lang="tr-TR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ve </a:t>
                      </a:r>
                      <a:r>
                        <a:rPr lang="tr-TR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Ekotoksikolojik</a:t>
                      </a:r>
                      <a:r>
                        <a:rPr lang="tr-TR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Özelliklerinin Belirlenmesinde Uygulanacak Test Yöntemleri Hakkında Yönetmelik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52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63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5147" y="73824"/>
            <a:ext cx="2755972" cy="355803"/>
          </a:xfrm>
          <a:prstGeom prst="rect">
            <a:avLst/>
          </a:prstGeom>
          <a:solidFill>
            <a:srgbClr val="99FF33">
              <a:alpha val="62000"/>
            </a:srgbClr>
          </a:solidFill>
        </p:spPr>
        <p:txBody>
          <a:bodyPr wrap="square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tr" sz="1600" b="1" i="1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Şunu unutmamak gerekir:</a:t>
            </a:r>
            <a:endParaRPr lang="tr-TR" sz="1600" b="1" i="1" dirty="0">
              <a:solidFill>
                <a:prstClr val="black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" y="537883"/>
            <a:ext cx="4572000" cy="523220"/>
          </a:xfrm>
          <a:prstGeom prst="rect">
            <a:avLst/>
          </a:prstGeom>
          <a:solidFill>
            <a:srgbClr val="FFFF00"/>
          </a:solidFill>
        </p:spPr>
        <p:txBody>
          <a:bodyPr wrap="square" lIns="0" rIns="0" rtlCol="0">
            <a:spAutoFit/>
          </a:bodyPr>
          <a:lstStyle/>
          <a:p>
            <a:pPr algn="ctr" rtl="0"/>
            <a:r>
              <a:rPr lang="tr" sz="1400" b="1" i="1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KANUN UYGULAMA BİRİMLERİ</a:t>
            </a:r>
            <a:r>
              <a:rPr lang="tr" sz="1200" b="1" i="1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olarak,</a:t>
            </a:r>
          </a:p>
          <a:p>
            <a:pPr algn="ctr" rtl="0"/>
            <a:r>
              <a:rPr lang="tr" sz="1400" b="1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“Yerleşik Polis” ve “Özel Güvenlik Kuvvetleri”</a:t>
            </a:r>
          </a:p>
        </p:txBody>
      </p:sp>
      <p:sp>
        <p:nvSpPr>
          <p:cNvPr id="4" name="Rectangle 3"/>
          <p:cNvSpPr/>
          <p:nvPr/>
        </p:nvSpPr>
        <p:spPr>
          <a:xfrm>
            <a:off x="107576" y="1147483"/>
            <a:ext cx="4576968" cy="1495859"/>
          </a:xfrm>
          <a:prstGeom prst="rect">
            <a:avLst/>
          </a:prstGeom>
          <a:solidFill>
            <a:srgbClr val="FFFF00">
              <a:alpha val="40000"/>
            </a:srgbClr>
          </a:solidFill>
        </p:spPr>
        <p:txBody>
          <a:bodyPr wrap="square" lIns="0" rIns="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tr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aşağıdakilere etkili müdahale edebilir: </a:t>
            </a:r>
          </a:p>
          <a:p>
            <a:pPr marL="268288" indent="-174625" rtl="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tr" sz="1400" b="1" i="1" dirty="0">
                <a:solidFill>
                  <a:srgbClr val="0000C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fiziksel </a:t>
            </a:r>
            <a:r>
              <a:rPr lang="tr" sz="1400" b="1" i="1" dirty="0" smtClean="0">
                <a:solidFill>
                  <a:srgbClr val="0000C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olay/vakalar </a:t>
            </a:r>
            <a:r>
              <a:rPr lang="tr" sz="1400" b="1" i="1" dirty="0">
                <a:solidFill>
                  <a:srgbClr val="0000C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(zorla girmeler/terör eylemleri)</a:t>
            </a:r>
          </a:p>
          <a:p>
            <a:pPr marL="268288" indent="-174625" rtl="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tr" sz="1400" b="1" i="1" dirty="0">
                <a:solidFill>
                  <a:srgbClr val="0000C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durdurmayı/şiddetin yayılmasını önleme</a:t>
            </a:r>
            <a:endParaRPr lang="tr-TR" sz="1400" b="1" i="1" dirty="0" smtClean="0">
              <a:solidFill>
                <a:srgbClr val="0000CC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8288" indent="-174625" rtl="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tr" sz="1400" b="1" i="1" dirty="0">
                <a:solidFill>
                  <a:srgbClr val="0000C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suçluların, yasa dışı ürünlerin/kimyasalların akışının takibi</a:t>
            </a:r>
            <a:endParaRPr lang="tr-TR" sz="1400" b="1" i="1" dirty="0" smtClean="0">
              <a:solidFill>
                <a:srgbClr val="0000CC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8288" indent="-174625" rtl="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tr" sz="1400" b="1" i="1" dirty="0">
                <a:solidFill>
                  <a:srgbClr val="0000C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kamusal alanların gözetimi ve korunması</a:t>
            </a:r>
            <a:endParaRPr lang="tr-TR" sz="1400" b="1" i="1" dirty="0">
              <a:solidFill>
                <a:srgbClr val="0000CC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68947" y="891451"/>
            <a:ext cx="1111625" cy="31034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tr" sz="1400" b="1" i="1" u="sng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ancak</a:t>
            </a:r>
          </a:p>
        </p:txBody>
      </p:sp>
      <p:sp>
        <p:nvSpPr>
          <p:cNvPr id="6" name="Rectangle 5"/>
          <p:cNvSpPr/>
          <p:nvPr/>
        </p:nvSpPr>
        <p:spPr>
          <a:xfrm>
            <a:off x="4684544" y="1111348"/>
            <a:ext cx="4417255" cy="32284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93663" rtl="0">
              <a:lnSpc>
                <a:spcPct val="107000"/>
              </a:lnSpc>
              <a:spcAft>
                <a:spcPts val="300"/>
              </a:spcAft>
            </a:pPr>
            <a:r>
              <a:rPr lang="tr" sz="1400" b="1" u="sng">
                <a:solidFill>
                  <a:srgbClr val="002060"/>
                </a:solidFill>
              </a:rPr>
              <a:t>Polis kuvvetleri tesis güvenliğinde uzman </a:t>
            </a:r>
            <a:r>
              <a:rPr lang="tr" sz="1400" b="1" i="1">
                <a:solidFill>
                  <a:srgbClr val="002060"/>
                </a:solidFill>
              </a:rPr>
              <a:t>değildir</a:t>
            </a:r>
            <a:endParaRPr lang="tr-TR" sz="1400" b="1" i="1" u="sng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40813" y="1396255"/>
            <a:ext cx="4332849" cy="461024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txBody>
          <a:bodyPr wrap="square" lIns="0" tIns="0" rIns="0" bIns="0" rtlCol="0">
            <a:spAutoFit/>
          </a:bodyPr>
          <a:lstStyle/>
          <a:p>
            <a:pPr marL="93663" rtl="0">
              <a:lnSpc>
                <a:spcPct val="107000"/>
              </a:lnSpc>
              <a:spcAft>
                <a:spcPts val="300"/>
              </a:spcAft>
            </a:pPr>
            <a:r>
              <a:rPr lang="tr" sz="1400" b="1" dirty="0"/>
              <a:t>ve </a:t>
            </a:r>
            <a:r>
              <a:rPr lang="tr" sz="1200" b="1" i="1" dirty="0"/>
              <a:t>genellikle</a:t>
            </a:r>
            <a:r>
              <a:rPr lang="tr" sz="1400" b="1" dirty="0"/>
              <a:t> aşağıdaki konularda gerekli bilgiler/yönetim ayrıntılarıyla ilgili tam olarak uzman değillerdir:</a:t>
            </a:r>
            <a:endParaRPr lang="tr-TR" sz="1400" b="1" i="1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738468" y="1901816"/>
            <a:ext cx="4332849" cy="768480"/>
          </a:xfrm>
          <a:prstGeom prst="rect">
            <a:avLst/>
          </a:prstGeom>
          <a:solidFill>
            <a:srgbClr val="FFFF00">
              <a:alpha val="40000"/>
            </a:srgbClr>
          </a:solidFill>
        </p:spPr>
        <p:txBody>
          <a:bodyPr wrap="square" lIns="0" tIns="0" rIns="0" bIns="0" rtlCol="0">
            <a:spAutoFit/>
          </a:bodyPr>
          <a:lstStyle/>
          <a:p>
            <a:pPr marL="268288" indent="-174625" rtl="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tr" sz="1400" b="1" i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tesise özel </a:t>
            </a:r>
            <a:r>
              <a:rPr lang="tr" sz="1400" b="1" i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operasyonlar/prosesler/kimyasal </a:t>
            </a:r>
            <a:r>
              <a:rPr lang="tr" sz="1400" b="1" i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stokları</a:t>
            </a:r>
            <a:endParaRPr lang="tr-TR" sz="1400" b="1" i="1" dirty="0" smtClean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8288" indent="-174625" rtl="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tr" sz="1400" b="1" i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tesis güvenliği zafiyetleri</a:t>
            </a:r>
            <a:endParaRPr lang="tr-TR" sz="1400" b="1" i="1" dirty="0" smtClean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8288" indent="-174625" rtl="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tr" sz="1400" b="1" i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tesise özel </a:t>
            </a:r>
            <a:r>
              <a:rPr lang="tr" sz="1400" b="1" i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teknik olaylara müdahale </a:t>
            </a:r>
            <a:r>
              <a:rPr lang="tr" sz="1400" b="1" i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ayrıntıları </a:t>
            </a:r>
            <a:endParaRPr lang="tr-TR" sz="1400" b="1" i="1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3250601"/>
            <a:ext cx="4572000" cy="523220"/>
          </a:xfrm>
          <a:prstGeom prst="rect">
            <a:avLst/>
          </a:prstGeom>
          <a:solidFill>
            <a:srgbClr val="FFC000"/>
          </a:solidFill>
        </p:spPr>
        <p:txBody>
          <a:bodyPr wrap="square" lIns="0" rIns="0" rtlCol="0">
            <a:spAutoFit/>
          </a:bodyPr>
          <a:lstStyle/>
          <a:p>
            <a:pPr algn="ctr" rtl="0"/>
            <a:r>
              <a:rPr lang="tr" sz="1400" b="1" i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ÖZEL GÜVENLİK BİRİMLERİ </a:t>
            </a:r>
            <a:r>
              <a:rPr lang="tr" sz="1200" b="1" i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olarak,</a:t>
            </a:r>
          </a:p>
          <a:p>
            <a:pPr algn="ctr" rtl="0"/>
            <a:r>
              <a:rPr lang="tr" sz="1400" b="1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“Tesis Güvenliği” Personeli</a:t>
            </a:r>
            <a:endParaRPr lang="tr-TR" sz="1400" b="1" dirty="0" smtClean="0">
              <a:solidFill>
                <a:srgbClr val="00206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7574" y="3846138"/>
            <a:ext cx="4464426" cy="1459182"/>
          </a:xfrm>
          <a:prstGeom prst="rect">
            <a:avLst/>
          </a:prstGeom>
          <a:solidFill>
            <a:srgbClr val="FFFF00">
              <a:alpha val="40000"/>
            </a:srgbClr>
          </a:solidFill>
        </p:spPr>
        <p:txBody>
          <a:bodyPr wrap="square" lIns="0" rIns="0" rtlCol="0">
            <a:spAutoFit/>
          </a:bodyPr>
          <a:lstStyle/>
          <a:p>
            <a:pPr marL="93663" rtl="0">
              <a:lnSpc>
                <a:spcPct val="107000"/>
              </a:lnSpc>
              <a:spcAft>
                <a:spcPts val="300"/>
              </a:spcAft>
            </a:pPr>
            <a:r>
              <a:rPr lang="tr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Tesis Güvenliği Amirleri:</a:t>
            </a:r>
          </a:p>
          <a:p>
            <a:pPr marL="379413" indent="-204788" rtl="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 b="1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tr" sz="1400" b="1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enellikle, </a:t>
            </a:r>
            <a:r>
              <a:rPr lang="tr" sz="14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aşağıdaki </a:t>
            </a:r>
            <a:r>
              <a:rPr lang="tr" sz="1400" b="1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niteliklere sahip, </a:t>
            </a:r>
            <a:r>
              <a:rPr lang="tr" sz="1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eski </a:t>
            </a:r>
            <a:r>
              <a:rPr lang="tr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ordu/güvenlik geçmişi olan kişilerden oluşur</a:t>
            </a:r>
            <a:r>
              <a:rPr lang="tr" sz="14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450850" indent="-174625" rtl="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tr" sz="1400" b="1" i="1" dirty="0">
                <a:solidFill>
                  <a:srgbClr val="0000C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güvenlik konularında uzmanlık ve</a:t>
            </a:r>
            <a:endParaRPr lang="tr-TR" sz="1400" b="1" i="1" dirty="0" smtClean="0">
              <a:solidFill>
                <a:srgbClr val="0000CC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850" indent="-174625" rtl="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tr" sz="1400" b="1" i="1" dirty="0">
                <a:solidFill>
                  <a:srgbClr val="0000C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bilgi ağları</a:t>
            </a:r>
            <a:endParaRPr lang="tr-TR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7574" y="5317308"/>
            <a:ext cx="4464426" cy="619272"/>
          </a:xfrm>
          <a:prstGeom prst="rect">
            <a:avLst/>
          </a:prstGeom>
          <a:solidFill>
            <a:srgbClr val="FFFF00">
              <a:alpha val="40000"/>
            </a:srgbClr>
          </a:solidFill>
        </p:spPr>
        <p:txBody>
          <a:bodyPr wrap="square" lIns="0" rIns="0" rtlCol="0">
            <a:spAutoFit/>
          </a:bodyPr>
          <a:lstStyle/>
          <a:p>
            <a:pPr marL="379413" indent="-204788" rtl="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tr" sz="14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ve </a:t>
            </a:r>
            <a:r>
              <a:rPr lang="tr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tesise özel güvenlik/Emniyet yönetimi sorunlarında bilgi sahibi/donanımlı olma. </a:t>
            </a:r>
            <a:endParaRPr lang="tr-TR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231948" y="3493989"/>
            <a:ext cx="1434904" cy="32284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tr" sz="1400" b="1" i="1" u="sng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bu bağlamda,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72000" y="3889124"/>
            <a:ext cx="4572000" cy="35580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93663" rtl="0">
              <a:lnSpc>
                <a:spcPct val="107000"/>
              </a:lnSpc>
              <a:spcAft>
                <a:spcPts val="300"/>
              </a:spcAft>
            </a:pPr>
            <a:r>
              <a:rPr lang="tr" sz="1600" b="1" spc="-40" dirty="0">
                <a:solidFill>
                  <a:srgbClr val="002060"/>
                </a:solidFill>
              </a:rPr>
              <a:t>Özel güvenlik personeli </a:t>
            </a:r>
            <a:r>
              <a:rPr lang="tr" sz="1600" b="1" u="sng" spc="-40" dirty="0">
                <a:solidFill>
                  <a:srgbClr val="002060"/>
                </a:solidFill>
              </a:rPr>
              <a:t>tesis güvenliğinde uzmandır</a:t>
            </a:r>
            <a:r>
              <a:rPr lang="tr" sz="1600" b="1" spc="-40" dirty="0">
                <a:solidFill>
                  <a:srgbClr val="002060"/>
                </a:solidFill>
              </a:rPr>
              <a:t> </a:t>
            </a:r>
            <a:r>
              <a:rPr lang="tr" sz="1200" i="1" spc="-40" dirty="0">
                <a:solidFill>
                  <a:srgbClr val="002060"/>
                </a:solidFill>
              </a:rPr>
              <a:t>ve</a:t>
            </a:r>
            <a:endParaRPr lang="tr-TR" sz="1400" i="1" spc="-40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773706" y="4219763"/>
            <a:ext cx="4262717" cy="1321837"/>
          </a:xfrm>
          <a:prstGeom prst="rect">
            <a:avLst/>
          </a:prstGeom>
          <a:solidFill>
            <a:srgbClr val="FFC000">
              <a:alpha val="60000"/>
            </a:srgbClr>
          </a:solidFill>
        </p:spPr>
        <p:txBody>
          <a:bodyPr wrap="square" lIns="0" rIns="0" rtlCol="0">
            <a:spAutoFit/>
          </a:bodyPr>
          <a:lstStyle/>
          <a:p>
            <a:pPr marL="71438" rtl="0">
              <a:lnSpc>
                <a:spcPct val="107000"/>
              </a:lnSpc>
              <a:spcAft>
                <a:spcPts val="300"/>
              </a:spcAft>
            </a:pPr>
            <a:r>
              <a:rPr lang="en-US" sz="1400" b="1" i="1" u="sng" dirty="0" smtClean="0">
                <a:solidFill>
                  <a:srgbClr val="002060"/>
                </a:solidFill>
              </a:rPr>
              <a:t>A</a:t>
            </a:r>
            <a:r>
              <a:rPr lang="tr" sz="1400" b="1" i="1" u="sng" dirty="0" smtClean="0">
                <a:solidFill>
                  <a:srgbClr val="002060"/>
                </a:solidFill>
              </a:rPr>
              <a:t>şağıdaki kısıtlı yetki ve yasal yükümlülükleri taşırlar: </a:t>
            </a:r>
            <a:endParaRPr lang="tr" sz="1400" b="1" i="1" u="sng" dirty="0">
              <a:solidFill>
                <a:srgbClr val="002060"/>
              </a:solidFill>
            </a:endParaRPr>
          </a:p>
          <a:p>
            <a:pPr marL="268288" indent="-196850" rtl="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tr" sz="1400" b="1" i="1" u="sng" dirty="0">
                <a:solidFill>
                  <a:srgbClr val="002060"/>
                </a:solidFill>
              </a:rPr>
              <a:t>sadece </a:t>
            </a:r>
            <a:r>
              <a:rPr lang="tr" sz="1400" b="1" dirty="0">
                <a:solidFill>
                  <a:srgbClr val="002060"/>
                </a:solidFill>
              </a:rPr>
              <a:t>tesise özel güvenlik prosedürlerini tesis içinde uygulama yetkisi </a:t>
            </a:r>
            <a:r>
              <a:rPr lang="tr" sz="1400" b="1" i="1" dirty="0">
                <a:solidFill>
                  <a:srgbClr val="002060"/>
                </a:solidFill>
              </a:rPr>
              <a:t>ve</a:t>
            </a:r>
            <a:endParaRPr lang="tr-TR" sz="1400" b="1" i="1" dirty="0" smtClean="0">
              <a:solidFill>
                <a:srgbClr val="002060"/>
              </a:solidFill>
            </a:endParaRPr>
          </a:p>
          <a:p>
            <a:pPr marL="268288" indent="-196850" rtl="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tr" sz="14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tesis güvenliği konuları hakkında Kanun Uygulama Kurumlarına bilgi verme/bilgi paylaşma yükümlülüğü</a:t>
            </a:r>
            <a:endParaRPr lang="tr-TR" sz="1400" b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3786" y="6396335"/>
            <a:ext cx="4827495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rtl="0"/>
            <a:r>
              <a:rPr lang="tr" sz="1200">
                <a:solidFill>
                  <a:srgbClr val="0070C0"/>
                </a:solidFill>
                <a:hlinkClick r:id="rId2"/>
              </a:rPr>
              <a:t>https://www.ncjrs.gov/pdffiles1/bja/210678.pdf</a:t>
            </a:r>
            <a:endParaRPr lang="tr-TR" sz="1200" dirty="0" smtClean="0">
              <a:solidFill>
                <a:srgbClr val="0070C0"/>
              </a:solidFill>
            </a:endParaRPr>
          </a:p>
          <a:p>
            <a:pPr rtl="0"/>
            <a:endParaRPr lang="en-US" sz="1200" dirty="0">
              <a:solidFill>
                <a:srgbClr val="0070C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204483"/>
            <a:ext cx="9036423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rtl="0"/>
            <a:r>
              <a:rPr lang="tr" sz="1200">
                <a:solidFill>
                  <a:srgbClr val="0070C0"/>
                </a:solidFill>
              </a:rPr>
              <a:t>Ülke Güvenliğini Güçlendirmek için Özel Sektörden Yararlanma: Kanun Uygulama Kurumu-Özel Güvenlik Şirketi Ortaklıkları</a:t>
            </a:r>
            <a:endParaRPr lang="en-US" sz="1200" dirty="0">
              <a:solidFill>
                <a:srgbClr val="0070C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072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title"/>
          </p:nvPr>
        </p:nvSpPr>
        <p:spPr>
          <a:xfrm>
            <a:off x="467544" y="1426418"/>
            <a:ext cx="7777162" cy="706438"/>
          </a:xfrm>
        </p:spPr>
        <p:txBody>
          <a:bodyPr>
            <a:normAutofit/>
          </a:bodyPr>
          <a:lstStyle/>
          <a:p>
            <a:r>
              <a:rPr lang="tr-TR" altLang="tr-TR" sz="2400" b="1" dirty="0" err="1" smtClean="0">
                <a:latin typeface="Futura Bk BT" charset="0"/>
                <a:ea typeface="ＭＳ Ｐゴシック" pitchFamily="34" charset="-128"/>
              </a:rPr>
              <a:t>Kolorimetrik</a:t>
            </a:r>
            <a:r>
              <a:rPr lang="tr-TR" altLang="tr-TR" sz="2400" b="1" dirty="0" smtClean="0">
                <a:latin typeface="Futura Bk BT" charset="0"/>
                <a:ea typeface="ＭＳ Ｐゴシック" pitchFamily="34" charset="-128"/>
              </a:rPr>
              <a:t> Yöntemlerle KSA Tespiti</a:t>
            </a:r>
          </a:p>
        </p:txBody>
      </p:sp>
      <p:sp>
        <p:nvSpPr>
          <p:cNvPr id="8197" name="5 Metin kutusu"/>
          <p:cNvSpPr txBox="1">
            <a:spLocks noChangeArrowheads="1"/>
          </p:cNvSpPr>
          <p:nvPr/>
        </p:nvSpPr>
        <p:spPr bwMode="auto">
          <a:xfrm>
            <a:off x="467544" y="2132856"/>
            <a:ext cx="8136904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altLang="tr-TR" sz="2000" dirty="0" smtClean="0">
                <a:latin typeface="Calibri" pitchFamily="34" charset="0"/>
                <a:cs typeface="Arial" pitchFamily="34" charset="0"/>
              </a:rPr>
              <a:t>Kimyasal </a:t>
            </a:r>
            <a:r>
              <a:rPr lang="tr-TR" altLang="tr-TR" sz="2000" dirty="0">
                <a:latin typeface="Calibri" pitchFamily="34" charset="0"/>
                <a:cs typeface="Arial" pitchFamily="34" charset="0"/>
              </a:rPr>
              <a:t>savaş </a:t>
            </a:r>
            <a:r>
              <a:rPr lang="tr-TR" altLang="tr-TR" sz="2000" dirty="0" smtClean="0">
                <a:latin typeface="Calibri" pitchFamily="34" charset="0"/>
                <a:cs typeface="Arial" pitchFamily="34" charset="0"/>
              </a:rPr>
              <a:t>ajanlarının belli </a:t>
            </a:r>
            <a:r>
              <a:rPr lang="tr-TR" altLang="tr-TR" sz="2000" dirty="0" err="1" smtClean="0">
                <a:latin typeface="Calibri" pitchFamily="34" charset="0"/>
                <a:cs typeface="Arial" pitchFamily="34" charset="0"/>
              </a:rPr>
              <a:t>substrat</a:t>
            </a:r>
            <a:r>
              <a:rPr lang="tr-TR" altLang="tr-TR" sz="2000" dirty="0" smtClean="0">
                <a:latin typeface="Calibri" pitchFamily="34" charset="0"/>
                <a:cs typeface="Arial" pitchFamily="34" charset="0"/>
              </a:rPr>
              <a:t> veya solüsyonlar ile reaksiyonu </a:t>
            </a:r>
          </a:p>
          <a:p>
            <a:pPr>
              <a:lnSpc>
                <a:spcPct val="150000"/>
              </a:lnSpc>
            </a:pPr>
            <a:r>
              <a:rPr lang="tr-TR" altLang="tr-TR" sz="2000" dirty="0" smtClean="0">
                <a:latin typeface="Calibri" pitchFamily="34" charset="0"/>
                <a:cs typeface="Arial" pitchFamily="34" charset="0"/>
              </a:rPr>
              <a:t>sonucu renk değiştirmesi prensibine dayanır.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altLang="tr-TR" sz="2000" dirty="0" smtClean="0">
                <a:latin typeface="Calibri" pitchFamily="34" charset="0"/>
                <a:cs typeface="Arial" pitchFamily="34" charset="0"/>
              </a:rPr>
              <a:t>Genellikle kağıt, tüp veya kit şeklinde bulunurlar.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altLang="tr-TR" sz="2000" dirty="0" smtClean="0">
                <a:latin typeface="Calibri" pitchFamily="34" charset="0"/>
                <a:cs typeface="Arial" pitchFamily="34" charset="0"/>
              </a:rPr>
              <a:t>Kağıt ürünler en ucuz ve kullanımı daha </a:t>
            </a:r>
            <a:r>
              <a:rPr lang="tr-TR" altLang="tr-TR" sz="2000" dirty="0">
                <a:latin typeface="Calibri" pitchFamily="34" charset="0"/>
                <a:cs typeface="Arial" pitchFamily="34" charset="0"/>
              </a:rPr>
              <a:t>kolaydır. Sıvı kimyasalların tespitinde </a:t>
            </a:r>
            <a:endParaRPr lang="tr-TR" altLang="tr-TR" sz="2000" dirty="0" smtClean="0">
              <a:latin typeface="Calibri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tr-TR" altLang="tr-TR" sz="2000" dirty="0" smtClean="0">
                <a:latin typeface="Calibri" pitchFamily="34" charset="0"/>
                <a:cs typeface="Arial" pitchFamily="34" charset="0"/>
              </a:rPr>
              <a:t>kullanılır.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altLang="tr-TR" sz="2000" dirty="0" smtClean="0">
                <a:latin typeface="Calibri" pitchFamily="34" charset="0"/>
                <a:cs typeface="Arial" pitchFamily="34" charset="0"/>
              </a:rPr>
              <a:t>Tüp şeklindeki ürünler gaz ve buhar formundaki kimyasalların tespitinde kullanılır.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altLang="tr-TR" sz="2000" dirty="0" smtClean="0">
                <a:latin typeface="Calibri" pitchFamily="34" charset="0"/>
                <a:cs typeface="Arial" pitchFamily="34" charset="0"/>
              </a:rPr>
              <a:t>Kitler çoklu numunelerinde kullanılan tüp ve kağıt ürün kombinasyonudur.</a:t>
            </a:r>
          </a:p>
        </p:txBody>
      </p:sp>
      <p:sp>
        <p:nvSpPr>
          <p:cNvPr id="8199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D7FCE14-3B12-43B8-9E8B-D21CF89F1318}" type="slidenum">
              <a:rPr lang="en-US" altLang="tr-TR"/>
              <a:pPr/>
              <a:t>54</a:t>
            </a:fld>
            <a:endParaRPr lang="en-US" altLang="tr-TR"/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-180528" y="425629"/>
            <a:ext cx="8640763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tr-TR" altLang="tr-TR" sz="3600" b="1" dirty="0">
                <a:solidFill>
                  <a:srgbClr val="C00000"/>
                </a:solidFill>
                <a:latin typeface="Calibri" pitchFamily="34" charset="0"/>
              </a:rPr>
              <a:t>Kimyasal Savaş </a:t>
            </a:r>
            <a:r>
              <a:rPr lang="tr-TR" altLang="tr-TR" sz="3600" b="1" dirty="0" smtClean="0">
                <a:solidFill>
                  <a:srgbClr val="C00000"/>
                </a:solidFill>
                <a:latin typeface="Calibri" pitchFamily="34" charset="0"/>
              </a:rPr>
              <a:t>Ajanı Analizi</a:t>
            </a:r>
            <a:endParaRPr lang="tr-TR" altLang="tr-TR" sz="2400" dirty="0">
              <a:solidFill>
                <a:srgbClr val="59595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07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title"/>
          </p:nvPr>
        </p:nvSpPr>
        <p:spPr>
          <a:xfrm>
            <a:off x="361116" y="124773"/>
            <a:ext cx="7777162" cy="706438"/>
          </a:xfrm>
        </p:spPr>
        <p:txBody>
          <a:bodyPr>
            <a:normAutofit/>
          </a:bodyPr>
          <a:lstStyle/>
          <a:p>
            <a:r>
              <a:rPr lang="tr-TR" altLang="tr-TR" sz="2400" b="1" dirty="0" smtClean="0">
                <a:solidFill>
                  <a:schemeClr val="accent6">
                    <a:lumMod val="50000"/>
                  </a:schemeClr>
                </a:solidFill>
                <a:latin typeface="Futura Bk BT" charset="0"/>
                <a:ea typeface="ＭＳ Ｐゴシック" pitchFamily="34" charset="-128"/>
              </a:rPr>
              <a:t>Ticari Örnekler</a:t>
            </a:r>
          </a:p>
        </p:txBody>
      </p:sp>
      <p:sp>
        <p:nvSpPr>
          <p:cNvPr id="8197" name="5 Metin kutusu"/>
          <p:cNvSpPr txBox="1">
            <a:spLocks noChangeArrowheads="1"/>
          </p:cNvSpPr>
          <p:nvPr/>
        </p:nvSpPr>
        <p:spPr bwMode="auto">
          <a:xfrm>
            <a:off x="793857" y="2692400"/>
            <a:ext cx="3360664" cy="506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tr-TR" altLang="tr-TR" sz="2000" dirty="0" smtClean="0">
                <a:solidFill>
                  <a:srgbClr val="002060"/>
                </a:solidFill>
                <a:latin typeface="Calibri" pitchFamily="34" charset="0"/>
                <a:cs typeface="Arial" pitchFamily="34" charset="0"/>
              </a:rPr>
              <a:t>Test kağıdı şeklindeki örnekler </a:t>
            </a:r>
            <a:endParaRPr lang="tr-TR" altLang="tr-TR" sz="2000" b="1" dirty="0">
              <a:solidFill>
                <a:srgbClr val="00206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8199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D7FCE14-3B12-43B8-9E8B-D21CF89F1318}" type="slidenum">
              <a:rPr lang="en-US" altLang="tr-TR"/>
              <a:pPr/>
              <a:t>55</a:t>
            </a:fld>
            <a:endParaRPr lang="en-US" alt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61" y="842311"/>
            <a:ext cx="3724275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6317" y="831211"/>
            <a:ext cx="2609850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040" y="1026473"/>
            <a:ext cx="2333625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41" y="3248572"/>
            <a:ext cx="276225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315925"/>
            <a:ext cx="2971800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5 Metin kutusu"/>
          <p:cNvSpPr txBox="1">
            <a:spLocks noChangeArrowheads="1"/>
          </p:cNvSpPr>
          <p:nvPr/>
        </p:nvSpPr>
        <p:spPr bwMode="auto">
          <a:xfrm>
            <a:off x="453466" y="5772697"/>
            <a:ext cx="2656625" cy="506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tr-TR" altLang="tr-TR" sz="2000" dirty="0" smtClean="0">
                <a:solidFill>
                  <a:srgbClr val="002060"/>
                </a:solidFill>
                <a:latin typeface="Calibri" pitchFamily="34" charset="0"/>
                <a:cs typeface="Arial" pitchFamily="34" charset="0"/>
              </a:rPr>
              <a:t>Tüp şeklindeki örnekler </a:t>
            </a:r>
            <a:endParaRPr lang="tr-TR" altLang="tr-TR" sz="2000" b="1" dirty="0">
              <a:solidFill>
                <a:srgbClr val="002060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539762"/>
            <a:ext cx="2419350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5 Metin kutusu"/>
          <p:cNvSpPr txBox="1">
            <a:spLocks noChangeArrowheads="1"/>
          </p:cNvSpPr>
          <p:nvPr/>
        </p:nvSpPr>
        <p:spPr bwMode="auto">
          <a:xfrm>
            <a:off x="5076056" y="5801961"/>
            <a:ext cx="1346331" cy="506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tr-TR" altLang="tr-TR" sz="2000" dirty="0" smtClean="0">
                <a:solidFill>
                  <a:srgbClr val="002060"/>
                </a:solidFill>
                <a:latin typeface="Calibri" pitchFamily="34" charset="0"/>
                <a:cs typeface="Arial" pitchFamily="34" charset="0"/>
              </a:rPr>
              <a:t>Ticari kitler</a:t>
            </a:r>
            <a:endParaRPr lang="tr-TR" altLang="tr-TR" sz="2000" b="1" dirty="0">
              <a:solidFill>
                <a:srgbClr val="002060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04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title"/>
          </p:nvPr>
        </p:nvSpPr>
        <p:spPr>
          <a:xfrm>
            <a:off x="395536" y="188640"/>
            <a:ext cx="7777162" cy="706438"/>
          </a:xfrm>
        </p:spPr>
        <p:txBody>
          <a:bodyPr>
            <a:normAutofit/>
          </a:bodyPr>
          <a:lstStyle/>
          <a:p>
            <a:r>
              <a:rPr lang="tr-TR" altLang="tr-TR" sz="2400" b="1" dirty="0" smtClean="0">
                <a:solidFill>
                  <a:schemeClr val="accent6">
                    <a:lumMod val="50000"/>
                  </a:schemeClr>
                </a:solidFill>
                <a:latin typeface="Futura Bk BT" charset="0"/>
                <a:ea typeface="ＭＳ Ｐゴシック" pitchFamily="34" charset="-128"/>
              </a:rPr>
              <a:t>Kimyasal Tespit Hassasiyetleri</a:t>
            </a:r>
          </a:p>
        </p:txBody>
      </p:sp>
      <p:sp>
        <p:nvSpPr>
          <p:cNvPr id="8199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D7FCE14-3B12-43B8-9E8B-D21CF89F1318}" type="slidenum">
              <a:rPr lang="en-US" altLang="tr-TR"/>
              <a:pPr/>
              <a:t>56</a:t>
            </a:fld>
            <a:endParaRPr lang="en-US" alt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477" y="1052736"/>
            <a:ext cx="7162062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7" y="3717032"/>
            <a:ext cx="6368487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153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Başlık"/>
          <p:cNvSpPr>
            <a:spLocks noGrp="1"/>
          </p:cNvSpPr>
          <p:nvPr>
            <p:ph type="title"/>
          </p:nvPr>
        </p:nvSpPr>
        <p:spPr>
          <a:xfrm>
            <a:off x="251520" y="1052736"/>
            <a:ext cx="7777162" cy="706438"/>
          </a:xfrm>
        </p:spPr>
        <p:txBody>
          <a:bodyPr/>
          <a:lstStyle/>
          <a:p>
            <a:r>
              <a:rPr lang="tr-TR" altLang="tr-TR" dirty="0" smtClean="0">
                <a:latin typeface="+mn-lt"/>
                <a:ea typeface="ＭＳ Ｐゴシック" pitchFamily="34" charset="-128"/>
              </a:rPr>
              <a:t>Avantajlar</a:t>
            </a:r>
          </a:p>
        </p:txBody>
      </p:sp>
      <p:sp>
        <p:nvSpPr>
          <p:cNvPr id="10243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A2023A3-BCCD-4046-B81E-9DB00940848E}" type="slidenum">
              <a:rPr lang="en-US" altLang="tr-TR"/>
              <a:pPr/>
              <a:t>57</a:t>
            </a:fld>
            <a:endParaRPr lang="en-US" altLang="tr-TR" dirty="0"/>
          </a:p>
        </p:txBody>
      </p:sp>
      <p:sp>
        <p:nvSpPr>
          <p:cNvPr id="10244" name="5 Metin kutusu"/>
          <p:cNvSpPr txBox="1">
            <a:spLocks noChangeArrowheads="1"/>
          </p:cNvSpPr>
          <p:nvPr/>
        </p:nvSpPr>
        <p:spPr bwMode="auto">
          <a:xfrm>
            <a:off x="107255" y="2060848"/>
            <a:ext cx="8785225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tr-TR" altLang="tr-TR" sz="2400" dirty="0" smtClean="0">
                <a:latin typeface="Calibri" pitchFamily="34" charset="0"/>
                <a:cs typeface="Arial" pitchFamily="34" charset="0"/>
              </a:rPr>
              <a:t>Kullanımı kolay</a:t>
            </a:r>
          </a:p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tr-TR" altLang="tr-TR" sz="2400" dirty="0" smtClean="0">
                <a:latin typeface="Calibri" pitchFamily="34" charset="0"/>
                <a:cs typeface="Arial" pitchFamily="34" charset="0"/>
              </a:rPr>
              <a:t>Ucuz</a:t>
            </a:r>
          </a:p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tr-TR" altLang="tr-TR" sz="2400" dirty="0" smtClean="0">
                <a:latin typeface="Calibri" pitchFamily="34" charset="0"/>
                <a:cs typeface="Arial" pitchFamily="34" charset="0"/>
              </a:rPr>
              <a:t>Hızlı analiz</a:t>
            </a:r>
          </a:p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tr-TR" altLang="tr-TR" sz="2400" dirty="0" smtClean="0">
                <a:latin typeface="Calibri" pitchFamily="34" charset="0"/>
                <a:cs typeface="Arial" pitchFamily="34" charset="0"/>
              </a:rPr>
              <a:t>Spesifik bir kimyasal sınıfına karşı renk değişimi verdiklerinden hassasiyetleri yüksek, yanlış alarm oranı düşük</a:t>
            </a:r>
            <a:endParaRPr lang="tr-TR" altLang="tr-TR" sz="2400" dirty="0">
              <a:latin typeface="Calibri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endParaRPr lang="tr-TR" altLang="tr-TR" sz="2400" dirty="0"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66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Başlık"/>
          <p:cNvSpPr>
            <a:spLocks noGrp="1"/>
          </p:cNvSpPr>
          <p:nvPr>
            <p:ph type="title"/>
          </p:nvPr>
        </p:nvSpPr>
        <p:spPr>
          <a:xfrm>
            <a:off x="126545" y="764704"/>
            <a:ext cx="7777162" cy="706438"/>
          </a:xfrm>
        </p:spPr>
        <p:txBody>
          <a:bodyPr>
            <a:normAutofit/>
          </a:bodyPr>
          <a:lstStyle/>
          <a:p>
            <a:r>
              <a:rPr lang="tr-TR" altLang="tr-TR" sz="2400" b="1" dirty="0" smtClean="0">
                <a:solidFill>
                  <a:schemeClr val="accent6">
                    <a:lumMod val="50000"/>
                  </a:schemeClr>
                </a:solidFill>
                <a:latin typeface="Futura Bk BT" charset="0"/>
                <a:ea typeface="ＭＳ Ｐゴシック" pitchFamily="34" charset="-128"/>
              </a:rPr>
              <a:t>Dezavantajlar</a:t>
            </a:r>
          </a:p>
        </p:txBody>
      </p:sp>
      <p:sp>
        <p:nvSpPr>
          <p:cNvPr id="10243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A2023A3-BCCD-4046-B81E-9DB00940848E}" type="slidenum">
              <a:rPr lang="en-US" altLang="tr-TR"/>
              <a:pPr/>
              <a:t>58</a:t>
            </a:fld>
            <a:endParaRPr lang="en-US" altLang="tr-TR" dirty="0"/>
          </a:p>
        </p:txBody>
      </p:sp>
      <p:sp>
        <p:nvSpPr>
          <p:cNvPr id="10244" name="5 Metin kutusu"/>
          <p:cNvSpPr txBox="1">
            <a:spLocks noChangeArrowheads="1"/>
          </p:cNvSpPr>
          <p:nvPr/>
        </p:nvSpPr>
        <p:spPr bwMode="auto">
          <a:xfrm>
            <a:off x="126545" y="1628800"/>
            <a:ext cx="8785225" cy="3072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tr-TR" altLang="tr-TR" sz="2000" dirty="0" smtClean="0">
                <a:latin typeface="Calibri" pitchFamily="34" charset="0"/>
                <a:cs typeface="Arial" pitchFamily="34" charset="0"/>
              </a:rPr>
              <a:t>Seçiciliklerinden dolayı farklı tip kimyasal ajanların tespiti için farklı </a:t>
            </a:r>
            <a:r>
              <a:rPr lang="tr-TR" altLang="tr-TR" sz="2000" dirty="0" err="1" smtClean="0">
                <a:latin typeface="Calibri" pitchFamily="34" charset="0"/>
                <a:cs typeface="Arial" pitchFamily="34" charset="0"/>
              </a:rPr>
              <a:t>kolorimetrik</a:t>
            </a:r>
            <a:r>
              <a:rPr lang="tr-TR" altLang="tr-TR" sz="2000" dirty="0" smtClean="0">
                <a:latin typeface="Calibri" pitchFamily="34" charset="0"/>
                <a:cs typeface="Arial" pitchFamily="34" charset="0"/>
              </a:rPr>
              <a:t> </a:t>
            </a:r>
            <a:r>
              <a:rPr lang="tr-TR" altLang="tr-TR" sz="2000" dirty="0" err="1" smtClean="0">
                <a:latin typeface="Calibri" pitchFamily="34" charset="0"/>
                <a:cs typeface="Arial" pitchFamily="34" charset="0"/>
              </a:rPr>
              <a:t>dedektörler</a:t>
            </a:r>
            <a:r>
              <a:rPr lang="tr-TR" altLang="tr-TR" sz="2000" dirty="0" smtClean="0">
                <a:latin typeface="Calibri" pitchFamily="34" charset="0"/>
                <a:cs typeface="Arial" pitchFamily="34" charset="0"/>
              </a:rPr>
              <a:t> gerekli</a:t>
            </a:r>
          </a:p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tr-TR" altLang="tr-TR" sz="2000" dirty="0" smtClean="0">
                <a:latin typeface="Calibri" pitchFamily="34" charset="0"/>
                <a:cs typeface="Arial" pitchFamily="34" charset="0"/>
              </a:rPr>
              <a:t>Kitler ile bu problem giderilebilir.</a:t>
            </a:r>
          </a:p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tr-TR" altLang="tr-TR" sz="2000" dirty="0" smtClean="0">
                <a:latin typeface="Calibri" pitchFamily="34" charset="0"/>
                <a:cs typeface="Arial" pitchFamily="34" charset="0"/>
              </a:rPr>
              <a:t>Renk değişimi prensibine dayandığı için görsel bir yöntem (Kişisel görme sorunları veya aydınlık-karanlık ortamlarda sorun olabilir)</a:t>
            </a:r>
          </a:p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tr-TR" altLang="tr-TR" sz="2000" dirty="0" smtClean="0">
                <a:latin typeface="Calibri" pitchFamily="34" charset="0"/>
                <a:cs typeface="Arial" pitchFamily="34" charset="0"/>
              </a:rPr>
              <a:t>Depolama sırasında neme maruz kaldığında güvenilmez sonuçlar verebilir.</a:t>
            </a:r>
            <a:endParaRPr lang="tr-TR" altLang="tr-TR" sz="2000" dirty="0">
              <a:latin typeface="Calibri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endParaRPr lang="tr-TR" altLang="tr-TR" sz="2800" dirty="0"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11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331640" y="216222"/>
            <a:ext cx="6480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chemeClr val="accent6">
                    <a:lumMod val="50000"/>
                  </a:schemeClr>
                </a:solidFill>
              </a:rPr>
              <a:t>GC-MS ile KİMYASAL AJAN ANALİZİ</a:t>
            </a:r>
            <a:endParaRPr lang="tr-TR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559570" y="836712"/>
            <a:ext cx="8260902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Kimyasal ajanlar çok farklı yapıda olduğundan kolon ve </a:t>
            </a:r>
            <a:r>
              <a:rPr lang="tr-TR" sz="2000" dirty="0" err="1" smtClean="0"/>
              <a:t>dedektör</a:t>
            </a:r>
            <a:r>
              <a:rPr lang="tr-TR" sz="2000" dirty="0" smtClean="0"/>
              <a:t> seçimi  yapılarak çok analizlerin </a:t>
            </a:r>
            <a:r>
              <a:rPr lang="tr-TR" sz="2000" dirty="0" err="1" smtClean="0"/>
              <a:t>sensivitesi</a:t>
            </a:r>
            <a:r>
              <a:rPr lang="tr-TR" sz="2000" dirty="0" smtClean="0"/>
              <a:t> artırılabilir.</a:t>
            </a:r>
          </a:p>
          <a:p>
            <a:endParaRPr lang="tr-TR" sz="2000" dirty="0"/>
          </a:p>
          <a:p>
            <a:r>
              <a:rPr lang="tr-TR" sz="2000" dirty="0" smtClean="0"/>
              <a:t>Ancak kimyasal silahların uygulandığı alanda bulunabilecek diğer ajanlar nedeni </a:t>
            </a:r>
            <a:r>
              <a:rPr lang="tr-TR" sz="2000" dirty="0"/>
              <a:t>i</a:t>
            </a:r>
            <a:r>
              <a:rPr lang="tr-TR" sz="2000" dirty="0" smtClean="0"/>
              <a:t>le analiz sonucunda kirlilikten dolayı piklerde değişiklikler olacaktır.</a:t>
            </a:r>
          </a:p>
          <a:p>
            <a:endParaRPr lang="tr-TR" sz="2000" dirty="0"/>
          </a:p>
          <a:p>
            <a:r>
              <a:rPr lang="tr-TR" sz="2000" dirty="0" smtClean="0"/>
              <a:t>Yapılan </a:t>
            </a:r>
            <a:r>
              <a:rPr lang="tr-TR" sz="2000" dirty="0"/>
              <a:t>çalışmalarda k</a:t>
            </a:r>
            <a:r>
              <a:rPr lang="tr-TR" sz="2000" dirty="0" smtClean="0"/>
              <a:t>imyasal yapı polaritelerinin geniş bir yelpazede olması nedeniyle bilinmeyen yapı analizlerinde 2 farklı </a:t>
            </a:r>
            <a:r>
              <a:rPr lang="tr-TR" sz="2000" dirty="0" err="1" smtClean="0"/>
              <a:t>kapiler</a:t>
            </a:r>
            <a:r>
              <a:rPr lang="tr-TR" sz="2000" dirty="0" smtClean="0"/>
              <a:t> GC kolonu kullanılmasının yarar sağlayacağı öngörülmektedir.</a:t>
            </a:r>
          </a:p>
          <a:p>
            <a:endParaRPr lang="tr-TR" sz="2000" dirty="0"/>
          </a:p>
          <a:p>
            <a:r>
              <a:rPr lang="tr-TR" sz="2000" dirty="0" smtClean="0"/>
              <a:t>Kimyasal savaş ajanları numuneleri genellikle sahadan ve çoğunlukla havadan alınan örnekleme ile yapıldığından numuneleri havadan </a:t>
            </a:r>
            <a:r>
              <a:rPr lang="tr-TR" sz="2000" dirty="0" err="1" smtClean="0"/>
              <a:t>adsorbe</a:t>
            </a:r>
            <a:r>
              <a:rPr lang="tr-TR" sz="2000" dirty="0" smtClean="0"/>
              <a:t> ederek yapısında yoğunlaştırabilen tüplerin kullanımı önemlidir.</a:t>
            </a:r>
          </a:p>
          <a:p>
            <a:endParaRPr lang="tr-TR" sz="2000" dirty="0"/>
          </a:p>
          <a:p>
            <a:r>
              <a:rPr lang="tr-TR" sz="2000" dirty="0" smtClean="0"/>
              <a:t>Kimyasal savaş ajanları çabuk </a:t>
            </a:r>
            <a:r>
              <a:rPr lang="tr-TR" sz="2000" dirty="0" err="1" smtClean="0"/>
              <a:t>bozunurlar</a:t>
            </a:r>
            <a:r>
              <a:rPr lang="tr-TR" sz="2000" dirty="0" smtClean="0"/>
              <a:t>  ortamdan alındıkları için kirlilikleri yüksektir.</a:t>
            </a:r>
          </a:p>
          <a:p>
            <a:endParaRPr lang="tr-TR" sz="2000" dirty="0"/>
          </a:p>
          <a:p>
            <a:r>
              <a:rPr lang="tr-TR" sz="2000" dirty="0" smtClean="0"/>
              <a:t>Diğer bir karmaşa da henüz bilinen kimyasal savaş ajanı listesine dahil edilmeyen ajanların yapıları hakkındaki kargaşadır.</a:t>
            </a:r>
            <a:endParaRPr lang="tr-TR" sz="2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59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684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title"/>
          </p:nvPr>
        </p:nvSpPr>
        <p:spPr>
          <a:xfrm>
            <a:off x="395288" y="0"/>
            <a:ext cx="7777162" cy="706438"/>
          </a:xfrm>
        </p:spPr>
        <p:txBody>
          <a:bodyPr>
            <a:normAutofit/>
          </a:bodyPr>
          <a:lstStyle/>
          <a:p>
            <a:r>
              <a:rPr lang="tr-TR" altLang="tr-TR" sz="2400" b="1" dirty="0" smtClean="0">
                <a:solidFill>
                  <a:schemeClr val="accent6">
                    <a:lumMod val="50000"/>
                  </a:schemeClr>
                </a:solidFill>
                <a:ea typeface="ＭＳ Ｐゴシック" pitchFamily="34" charset="-128"/>
              </a:rPr>
              <a:t>Kimyasal Savaş Ajanları</a:t>
            </a:r>
          </a:p>
        </p:txBody>
      </p:sp>
      <p:sp>
        <p:nvSpPr>
          <p:cNvPr id="8199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D7FCE14-3B12-43B8-9E8B-D21CF89F1318}" type="slidenum">
              <a:rPr lang="en-US" altLang="tr-TR"/>
              <a:pPr/>
              <a:t>6</a:t>
            </a:fld>
            <a:endParaRPr lang="en-US" alt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724" r="2802" b="7509"/>
          <a:stretch>
            <a:fillRect/>
          </a:stretch>
        </p:blipFill>
        <p:spPr bwMode="auto">
          <a:xfrm>
            <a:off x="220331" y="620688"/>
            <a:ext cx="8568952" cy="587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9820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11188" y="1365250"/>
            <a:ext cx="7772400" cy="4799013"/>
          </a:xfrm>
        </p:spPr>
        <p:txBody>
          <a:bodyPr lIns="92075" tIns="46038" rIns="92075" bIns="46038"/>
          <a:lstStyle/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tr-TR" altLang="tr-TR" sz="8000" b="1" i="1" dirty="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ea typeface="ＭＳ Ｐゴシック" pitchFamily="34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tr-TR" altLang="tr-TR" sz="6300" b="1" dirty="0" smtClean="0">
                <a:latin typeface="Calibri" pitchFamily="34" charset="0"/>
                <a:ea typeface="ＭＳ Ｐゴシック" pitchFamily="34" charset="-128"/>
              </a:rPr>
              <a:t>Teşekkür Ederim.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tr-TR" altLang="tr-TR" sz="3600" b="1" dirty="0" smtClean="0">
              <a:latin typeface="Calibri" pitchFamily="34" charset="0"/>
              <a:ea typeface="ＭＳ Ｐゴシック" pitchFamily="34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tr-TR" altLang="tr-TR" sz="3600" b="1" dirty="0" smtClean="0">
              <a:latin typeface="Calibri" pitchFamily="34" charset="0"/>
              <a:ea typeface="ＭＳ Ｐゴシック" pitchFamily="34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tr-TR" altLang="tr-TR" sz="1400" b="1" dirty="0" smtClean="0">
                <a:latin typeface="Calibri" pitchFamily="34" charset="0"/>
                <a:ea typeface="ＭＳ Ｐゴシック" pitchFamily="34" charset="-128"/>
              </a:rPr>
              <a:t>TÜBİTAK MAM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tr-TR" altLang="tr-TR" sz="1400" b="1" dirty="0" smtClean="0">
                <a:latin typeface="Calibri" pitchFamily="34" charset="0"/>
                <a:ea typeface="ＭＳ Ｐゴシック" pitchFamily="34" charset="-128"/>
              </a:rPr>
              <a:t>PK. 21, 41470 GEBZE-KOCAELİ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tr-TR" altLang="tr-TR" sz="1400" b="1" dirty="0" smtClean="0">
                <a:latin typeface="Calibri" pitchFamily="34" charset="0"/>
                <a:ea typeface="ＭＳ Ｐゴシック" pitchFamily="34" charset="-128"/>
              </a:rPr>
              <a:t>Tel: +90-262-677 20 00 ; Faks: +90-262-641 23 09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tr-TR" altLang="tr-TR" sz="1400" b="1" dirty="0" smtClean="0">
                <a:latin typeface="Calibri" pitchFamily="34" charset="0"/>
                <a:ea typeface="ＭＳ Ｐゴシック" pitchFamily="34" charset="-128"/>
              </a:rPr>
              <a:t>www.mam.gov.tr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tr-TR" altLang="tr-TR" sz="2400" b="1" dirty="0" smtClean="0"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177155" name="Text Box 3"/>
          <p:cNvSpPr txBox="1">
            <a:spLocks noChangeArrowheads="1"/>
          </p:cNvSpPr>
          <p:nvPr/>
        </p:nvSpPr>
        <p:spPr bwMode="auto">
          <a:xfrm>
            <a:off x="288925" y="5791200"/>
            <a:ext cx="3521075" cy="7016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tr-TR" sz="2800" b="1" baseline="30000">
              <a:solidFill>
                <a:srgbClr val="33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AU" sz="3200" b="1" baseline="30000">
              <a:latin typeface="Times New Roman Tur" pitchFamily="18" charset="0"/>
              <a:ea typeface="+mn-ea"/>
            </a:endParaRPr>
          </a:p>
        </p:txBody>
      </p:sp>
      <p:sp>
        <p:nvSpPr>
          <p:cNvPr id="21508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457200" y="6356350"/>
            <a:ext cx="21336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l"/>
            <a:fld id="{0ED80CDC-F7AA-45F0-951C-1A8609AD35F5}" type="slidenum">
              <a:rPr lang="tr-TR" altLang="tr-TR"/>
              <a:pPr algn="l"/>
              <a:t>60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240651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179512" y="228600"/>
            <a:ext cx="7616952" cy="392088"/>
          </a:xfrm>
          <a:prstGeom prst="rect">
            <a:avLst/>
          </a:prstGeom>
        </p:spPr>
        <p:txBody>
          <a:bodyPr rtlCol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" sz="2400" b="1" dirty="0" smtClean="0"/>
              <a:t>Kimyasal Silah Aktif Maddelerinin Sınıflandırması</a:t>
            </a:r>
            <a:endParaRPr lang="en-US" sz="2400" b="1" dirty="0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267654"/>
              </p:ext>
            </p:extLst>
          </p:nvPr>
        </p:nvGraphicFramePr>
        <p:xfrm>
          <a:off x="179512" y="692696"/>
          <a:ext cx="8782050" cy="57480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669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288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409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4534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959610">
                <a:tc>
                  <a:txBody>
                    <a:bodyPr/>
                    <a:lstStyle/>
                    <a:p>
                      <a:pPr marL="36000" marR="359410" indent="0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KİMYASAL SAVAŞTA KULLANILAN MADDENİN TÜRÜ</a:t>
                      </a:r>
                      <a:endParaRPr lang="tr-TR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3812" marR="23812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8AAE7"/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ÖRNEK</a:t>
                      </a:r>
                      <a:endParaRPr lang="tr-TR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3812" marR="23812" marT="0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8AAE7"/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457200" indent="0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MARUZİYET MEKANİZMASI</a:t>
                      </a:r>
                      <a:endParaRPr lang="tr-TR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3812" marR="23812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8AAE7"/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İNSANLAR AÇISINDAN SONUÇLARI</a:t>
                      </a:r>
                      <a:endParaRPr lang="tr-TR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3812" marR="23812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8AA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4591">
                <a:tc>
                  <a:txBody>
                    <a:bodyPr/>
                    <a:lstStyle/>
                    <a:p>
                      <a:pPr marL="3600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Boğucu maddeler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3812" marR="23812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>
                        <a:lnSpc>
                          <a:spcPts val="1535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Klor, fosgen, </a:t>
                      </a:r>
                      <a:r>
                        <a:rPr lang="tr-TR" sz="16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difosgen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3812" marR="23812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Teneffüs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3812" marR="23812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Solunum sistemi üzerinde hasar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3812" marR="23812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0062">
                <a:tc>
                  <a:txBody>
                    <a:bodyPr/>
                    <a:lstStyle/>
                    <a:p>
                      <a:pPr marL="3600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Yakıcı maddeler / hardal gazı 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3812" marR="23812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7E8"/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>
                        <a:lnSpc>
                          <a:spcPts val="1535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Kükürtlü hardal gazı, nitrojenli hardal gazı, </a:t>
                      </a:r>
                      <a:r>
                        <a:rPr lang="tr-TR" sz="16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levisit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3812" marR="23812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7E8"/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67310" indent="0">
                        <a:lnSpc>
                          <a:spcPts val="1535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Teneffüs, cilt ve gözlerle temas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3812" marR="23812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7E8"/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106680" indent="0">
                        <a:lnSpc>
                          <a:spcPts val="1535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Körlük, yanık, ciltte kabarma, solunum sisteminin zarar görmesi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3812" marR="23812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1373">
                <a:tc>
                  <a:txBody>
                    <a:bodyPr/>
                    <a:lstStyle/>
                    <a:p>
                      <a:pPr marL="3600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Kanda etki eden maddeler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3812" marR="23812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423545" indent="0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Arsin, hidrojen siyanür, siyanojen klorür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3812" marR="23812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Teneffüs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3812" marR="23812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Nefes alamama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3812" marR="23812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8752">
                <a:tc>
                  <a:txBody>
                    <a:bodyPr/>
                    <a:lstStyle/>
                    <a:p>
                      <a:pPr marL="3600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Sinir gazları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3812" marR="23812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7E8"/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Sarin; fosfor, soman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3812" marR="23812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7E8"/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67310" indent="0">
                        <a:lnSpc>
                          <a:spcPts val="1535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Teneffüs, ciltle temas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3812" marR="23812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7E8"/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Nefes alamama, kramp, kusma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3812" marR="23812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35781">
                <a:tc>
                  <a:txBody>
                    <a:bodyPr/>
                    <a:lstStyle/>
                    <a:p>
                      <a:pPr marL="36000" marR="125095" indent="0">
                        <a:lnSpc>
                          <a:spcPts val="1535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Kitle dağıtmada kullanılan maddeler (biber gazı)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3812" marR="23812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>
                        <a:lnSpc>
                          <a:spcPts val="1585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Kloroasetofenon, kloropikrin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3812" marR="23812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67310" indent="0">
                        <a:lnSpc>
                          <a:spcPts val="1535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Teneffüs, cilt ve gözlerle temas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3812" marR="23812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>
                        <a:lnSpc>
                          <a:spcPts val="1535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Gözlerde ve solunum sisteminde yanma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3812" marR="23812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6016">
                <a:tc>
                  <a:txBody>
                    <a:bodyPr/>
                    <a:lstStyle/>
                    <a:p>
                      <a:pPr marL="3600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Psikotomimetik</a:t>
                      </a: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maddeler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3812" marR="23812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7E8"/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3-Küniklüdinil </a:t>
                      </a:r>
                      <a:r>
                        <a:rPr lang="tr-TR" sz="16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benzilat</a:t>
                      </a: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</a:p>
                    <a:p>
                      <a:pPr marL="3600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Fenisiklidin</a:t>
                      </a: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LSD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3812" marR="23812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7E8"/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Teneffüs, enjeksiyon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3812" marR="23812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7E8"/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>
                        <a:lnSpc>
                          <a:spcPts val="1535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His kaybı, felç, psikoz, halüsinasyon, koma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3812" marR="23812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68324">
                <a:tc>
                  <a:txBody>
                    <a:bodyPr/>
                    <a:lstStyle/>
                    <a:p>
                      <a:pPr marL="3600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Zehirli maddeler</a:t>
                      </a:r>
                    </a:p>
                    <a:p>
                      <a:pPr marL="3600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3812" marR="23812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Botilinum</a:t>
                      </a: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stafilokok</a:t>
                      </a:r>
                    </a:p>
                    <a:p>
                      <a:pPr marL="3600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Enterotoksin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600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3812" marR="23812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713105" indent="0">
                        <a:lnSpc>
                          <a:spcPts val="1535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Yutma, teneffüs</a:t>
                      </a:r>
                    </a:p>
                    <a:p>
                      <a:pPr marL="36000" marR="713105" indent="0">
                        <a:lnSpc>
                          <a:spcPts val="1535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3812" marR="23812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374650" indent="0">
                        <a:lnSpc>
                          <a:spcPts val="1535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Felç, nefes alamama, kramp, ishal, kusma</a:t>
                      </a:r>
                    </a:p>
                    <a:p>
                      <a:pPr marL="36000" marR="374650" indent="0">
                        <a:lnSpc>
                          <a:spcPts val="1535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3812" marR="23812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25636">
                <a:tc gridSpan="4"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Kaynak: OPCW. "Kimyasal Madde Türleri". Erişim adresi: http://www.opcw.org/</a:t>
                      </a:r>
                      <a:r>
                        <a:rPr lang="tr-TR" sz="160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about-chemical-weapons</a:t>
                      </a:r>
                      <a:r>
                        <a:rPr lang="tr-TR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tr-TR" sz="160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types</a:t>
                      </a:r>
                      <a:r>
                        <a:rPr lang="tr-TR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-of-</a:t>
                      </a:r>
                      <a:r>
                        <a:rPr lang="tr-TR" sz="160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chemical</a:t>
                      </a:r>
                      <a:r>
                        <a:rPr lang="tr-TR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tr-TR" sz="160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agent</a:t>
                      </a:r>
                      <a:r>
                        <a:rPr lang="tr-TR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/.</a:t>
                      </a:r>
                      <a:endParaRPr lang="tr-TR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3812" marR="23812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64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45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336334" y="178544"/>
            <a:ext cx="3867198" cy="498348"/>
          </a:xfrm>
          <a:prstGeom prst="rect">
            <a:avLst/>
          </a:prstGeom>
        </p:spPr>
        <p:txBody>
          <a:bodyPr rtlCol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" sz="2400" b="1" dirty="0" smtClean="0">
                <a:solidFill>
                  <a:schemeClr val="accent6">
                    <a:lumMod val="50000"/>
                  </a:schemeClr>
                </a:solidFill>
              </a:rPr>
              <a:t>Kimyasal Silahlara Örnek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298864" y="4063994"/>
            <a:ext cx="4320480" cy="2117953"/>
          </a:xfrm>
          <a:prstGeom prst="rect">
            <a:avLst/>
          </a:prstGeom>
        </p:spPr>
        <p:txBody>
          <a:bodyPr rtlCol="0"/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 sz="22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1800" i="1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rtl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tr" sz="2000" dirty="0"/>
              <a:t>IŞİD’in </a:t>
            </a:r>
            <a:r>
              <a:rPr lang="tr" sz="2000" dirty="0" smtClean="0"/>
              <a:t>kullandığı </a:t>
            </a:r>
            <a:r>
              <a:rPr lang="tr" sz="2000" dirty="0"/>
              <a:t>kimyasallar arasında klor, kükürtlü hardal gazı ve sarin gazı (şüphe düzeyinde) </a:t>
            </a:r>
            <a:r>
              <a:rPr lang="tr" sz="2000" dirty="0" smtClean="0"/>
              <a:t>sayılmaktadır.</a:t>
            </a:r>
            <a:endParaRPr lang="tr" sz="2000" dirty="0"/>
          </a:p>
          <a:p>
            <a:pPr marL="285750" indent="-285750" rtl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tr" sz="2000" dirty="0" smtClean="0"/>
              <a:t>Irak </a:t>
            </a:r>
            <a:r>
              <a:rPr lang="tr" sz="2000" dirty="0"/>
              <a:t>ve Suriye’de kimyasal madde kullanılan bir dizi saldırının ilki 2014’te gerçekleştirilmiştir</a:t>
            </a:r>
          </a:p>
          <a:p>
            <a:pPr marL="285750" indent="-285750" rtl="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3904" y="620688"/>
            <a:ext cx="3321496" cy="2481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6"/>
          <p:cNvSpPr txBox="1"/>
          <p:nvPr/>
        </p:nvSpPr>
        <p:spPr>
          <a:xfrm>
            <a:off x="5845811" y="3342853"/>
            <a:ext cx="2817682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rtl="0"/>
            <a:r>
              <a:rPr lang="tr" sz="1200" b="0" dirty="0"/>
              <a:t>Patlama sonrasında oluştuğu tahmin edilen klor gazı bulutu</a:t>
            </a:r>
            <a:endParaRPr lang="en-US" sz="1200" b="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0200" y="4038600"/>
            <a:ext cx="3650012" cy="17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8"/>
          <p:cNvSpPr txBox="1"/>
          <p:nvPr/>
        </p:nvSpPr>
        <p:spPr>
          <a:xfrm>
            <a:off x="5486400" y="5867400"/>
            <a:ext cx="3429000" cy="27699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 rtl="0"/>
            <a:r>
              <a:rPr lang="tr" sz="1200" b="0" spc="-30" dirty="0"/>
              <a:t>Kobani’deki kimyasal silah saldırılarının kurbanları</a:t>
            </a:r>
            <a:endParaRPr lang="en-US" sz="1200" b="0" spc="-30" dirty="0"/>
          </a:p>
        </p:txBody>
      </p:sp>
      <p:sp>
        <p:nvSpPr>
          <p:cNvPr id="8" name="Dikdörtgen 7"/>
          <p:cNvSpPr/>
          <p:nvPr/>
        </p:nvSpPr>
        <p:spPr>
          <a:xfrm>
            <a:off x="308615" y="634419"/>
            <a:ext cx="444326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sz="2000" b="1" dirty="0"/>
              <a:t>Suriye iç savaşı: Sinir gazı dehşeti geri döndü</a:t>
            </a:r>
          </a:p>
          <a:p>
            <a:pPr fontAlgn="base"/>
            <a:endParaRPr lang="tr-TR" sz="2000" dirty="0" smtClean="0"/>
          </a:p>
          <a:p>
            <a:pPr fontAlgn="base"/>
            <a:r>
              <a:rPr lang="tr-TR" sz="2000" dirty="0" smtClean="0"/>
              <a:t>Ağustos </a:t>
            </a:r>
            <a:r>
              <a:rPr lang="tr-TR" sz="2000" dirty="0"/>
              <a:t>2013'teki Sarin saldırılarının ardından bazılarına izlemesi zor, korkunç video çekimlerinin de eşlik ettiği, yasaklanmış sinir gazının kullanıldığını öne süren sayısız iddia ortaya atıldı.</a:t>
            </a:r>
          </a:p>
          <a:p>
            <a:pPr fontAlgn="base"/>
            <a:endParaRPr lang="tr-TR" sz="2000" dirty="0"/>
          </a:p>
          <a:p>
            <a:pPr fontAlgn="base"/>
            <a:endParaRPr lang="tr-TR" sz="200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079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301752" y="228600"/>
            <a:ext cx="7616952" cy="996696"/>
          </a:xfrm>
          <a:prstGeom prst="rect">
            <a:avLst/>
          </a:prstGeom>
        </p:spPr>
        <p:txBody>
          <a:bodyPr rtlCol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" sz="2800" b="1" dirty="0" smtClean="0"/>
              <a:t>Kimyasal Silahlara Örnek</a:t>
            </a:r>
            <a:endParaRPr lang="en-US" sz="2800" b="1" dirty="0"/>
          </a:p>
        </p:txBody>
      </p:sp>
      <p:sp>
        <p:nvSpPr>
          <p:cNvPr id="3" name="Text Placeholder 3"/>
          <p:cNvSpPr txBox="1">
            <a:spLocks/>
          </p:cNvSpPr>
          <p:nvPr/>
        </p:nvSpPr>
        <p:spPr>
          <a:xfrm>
            <a:off x="3921207" y="837413"/>
            <a:ext cx="4823461" cy="5331767"/>
          </a:xfrm>
          <a:prstGeom prst="rect">
            <a:avLst/>
          </a:prstGeom>
        </p:spPr>
        <p:txBody>
          <a:bodyPr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/>
            <a:r>
              <a:rPr lang="tr" sz="1900" dirty="0" smtClean="0"/>
              <a:t>IŞİD Irak’ın Taza kentinde, Mart 2016’da 3 gün boyunca kimyasal madde içeren (içerdiğinden şüphe edilen) saldırılar gerçekleştirmiştir.</a:t>
            </a:r>
          </a:p>
          <a:p>
            <a:pPr marL="266700" indent="-266700"/>
            <a:r>
              <a:rPr lang="tr" sz="1900" dirty="0" smtClean="0"/>
              <a:t>Bir ölüm ve 800’den fazla yaralanma/etkilenme meydana gelirken </a:t>
            </a:r>
            <a:br>
              <a:rPr lang="tr" sz="1900" dirty="0" smtClean="0"/>
            </a:br>
            <a:r>
              <a:rPr lang="tr" sz="1900" dirty="0" smtClean="0"/>
              <a:t>61 kişinin ek tedavi ve testlere ihtiyacı olmuştur</a:t>
            </a:r>
          </a:p>
          <a:p>
            <a:pPr marL="266700" indent="-266700"/>
            <a:r>
              <a:rPr lang="tr" sz="1900" dirty="0" smtClean="0"/>
              <a:t>Kimyasal silah (Taza’nın 6 km batısındaki) Bashir’den roketlerle atılmıştır</a:t>
            </a:r>
          </a:p>
          <a:p>
            <a:pPr marL="266700" indent="-266700"/>
            <a:r>
              <a:rPr lang="tr" sz="1900" dirty="0" smtClean="0"/>
              <a:t>Saldırı sonucu ortaya çıkan semptomlar sülfürlü hardal gazı ile tutarlıdır</a:t>
            </a:r>
            <a:endParaRPr lang="en-US" sz="1900" dirty="0" smtClean="0"/>
          </a:p>
          <a:p>
            <a:pPr lvl="1">
              <a:spcBef>
                <a:spcPts val="600"/>
              </a:spcBef>
            </a:pPr>
            <a:r>
              <a:rPr lang="tr" sz="2000" dirty="0"/>
              <a:t>Kükürtlü hardal gazı ve klorun bir kombinasyonunun kullanıldığı tahmin edilmektedir</a:t>
            </a:r>
          </a:p>
          <a:p>
            <a:pPr lvl="1">
              <a:spcBef>
                <a:spcPts val="600"/>
              </a:spcBef>
            </a:pPr>
            <a:r>
              <a:rPr lang="tr" sz="2000" dirty="0"/>
              <a:t>Görgü şahitleri kalıcı bir kötü kokudan bahsetmişlerdir</a:t>
            </a:r>
            <a:endParaRPr lang="en-US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69" y="4005064"/>
            <a:ext cx="3695700" cy="200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"/>
          <p:cNvSpPr/>
          <p:nvPr/>
        </p:nvSpPr>
        <p:spPr>
          <a:xfrm>
            <a:off x="59871" y="6116364"/>
            <a:ext cx="3902529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 rtl="0"/>
            <a:r>
              <a:rPr lang="tr" sz="1200" b="0" dirty="0"/>
              <a:t>http://www.jordantimes.com/news/region/iraq-medics-screen-800-people-after-chemical-attack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07"/>
          <a:stretch/>
        </p:blipFill>
        <p:spPr bwMode="auto">
          <a:xfrm>
            <a:off x="252072" y="726948"/>
            <a:ext cx="3710328" cy="2454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7"/>
          <p:cNvSpPr/>
          <p:nvPr/>
        </p:nvSpPr>
        <p:spPr>
          <a:xfrm>
            <a:off x="202236" y="3287268"/>
            <a:ext cx="3810000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 rtl="0"/>
            <a:r>
              <a:rPr lang="tr" sz="1200" b="0" dirty="0"/>
              <a:t>https://www.ksl.com/?nid=235&amp;sid=38861351&amp;title=iraqi-officials-is-chemical-attacks-kill-child-wound-600</a:t>
            </a:r>
          </a:p>
        </p:txBody>
      </p:sp>
      <p:sp>
        <p:nvSpPr>
          <p:cNvPr id="8" name="Rectangle 8"/>
          <p:cNvSpPr/>
          <p:nvPr/>
        </p:nvSpPr>
        <p:spPr>
          <a:xfrm>
            <a:off x="4139633" y="6308283"/>
            <a:ext cx="4876801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 rtl="0"/>
            <a:r>
              <a:rPr lang="tr" sz="1200" b="0" dirty="0"/>
              <a:t>http://www.cbsnews.com/news/iraqi-officials-isis-chemical-weapons-attacks-kill-child-wound-600/</a:t>
            </a:r>
          </a:p>
        </p:txBody>
      </p:sp>
      <p:sp>
        <p:nvSpPr>
          <p:cNvPr id="9" name="Rectangle 9"/>
          <p:cNvSpPr/>
          <p:nvPr/>
        </p:nvSpPr>
        <p:spPr>
          <a:xfrm>
            <a:off x="4128561" y="6030681"/>
            <a:ext cx="3027945" cy="276999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rtl="0"/>
            <a:r>
              <a:rPr lang="tr" sz="1200" dirty="0"/>
              <a:t>https://www.usaid.gov/crisis/iraq/fy16/fs03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107769" y="3681314"/>
            <a:ext cx="1135005" cy="1384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tr-TR" sz="900" dirty="0">
                <a:solidFill>
                  <a:srgbClr val="949496"/>
                </a:solidFill>
              </a:rPr>
              <a:t>KAYNAK: ESRI</a:t>
            </a:r>
            <a:endParaRPr lang="tr-TR" sz="100" dirty="0">
              <a:solidFill>
                <a:srgbClr val="94949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5906-A9B6-4A3B-93A7-6CAB3E4EEE1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963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7725</TotalTime>
  <Words>3637</Words>
  <Application>Microsoft Office PowerPoint</Application>
  <PresentationFormat>Ekran Gösterisi (4:3)</PresentationFormat>
  <Paragraphs>654</Paragraphs>
  <Slides>60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60</vt:i4>
      </vt:variant>
    </vt:vector>
  </HeadingPairs>
  <TitlesOfParts>
    <vt:vector size="61" baseType="lpstr">
      <vt:lpstr>Office Teması</vt:lpstr>
      <vt:lpstr>PowerPoint Sunusu</vt:lpstr>
      <vt:lpstr>PowerPoint Sunusu</vt:lpstr>
      <vt:lpstr>Kimyasal Savaş Ajanları</vt:lpstr>
      <vt:lpstr>Kimyasal Savaş Ajanları</vt:lpstr>
      <vt:lpstr>Kimyasal Savaş Ajanları</vt:lpstr>
      <vt:lpstr>Kimyasal Savaş Ajanları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Kimyasal Güvenliği ve Emniyeti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Türkiye’deki gelişmeler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Kurumsal Sorumluluk</vt:lpstr>
      <vt:lpstr>Yasal Çerçeve</vt:lpstr>
      <vt:lpstr>Yasal Çerçeve (devam)</vt:lpstr>
      <vt:lpstr>Yasal Çerçeve (devam)</vt:lpstr>
      <vt:lpstr>PowerPoint Sunusu</vt:lpstr>
      <vt:lpstr>Kolorimetrik Yöntemlerle KSA Tespiti</vt:lpstr>
      <vt:lpstr>Ticari Örnekler</vt:lpstr>
      <vt:lpstr>Kimyasal Tespit Hassasiyetleri</vt:lpstr>
      <vt:lpstr>Avantajlar</vt:lpstr>
      <vt:lpstr>Dezavantajlar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B00085</dc:creator>
  <cp:lastModifiedBy>B00085</cp:lastModifiedBy>
  <cp:revision>218</cp:revision>
  <dcterms:created xsi:type="dcterms:W3CDTF">2017-11-27T19:46:12Z</dcterms:created>
  <dcterms:modified xsi:type="dcterms:W3CDTF">2017-12-05T10:55:26Z</dcterms:modified>
</cp:coreProperties>
</file>