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93" r:id="rId2"/>
    <p:sldId id="378" r:id="rId3"/>
    <p:sldId id="371" r:id="rId4"/>
    <p:sldId id="318" r:id="rId5"/>
    <p:sldId id="326" r:id="rId6"/>
    <p:sldId id="330" r:id="rId7"/>
    <p:sldId id="376" r:id="rId8"/>
    <p:sldId id="332" r:id="rId9"/>
    <p:sldId id="377" r:id="rId10"/>
    <p:sldId id="364" r:id="rId11"/>
    <p:sldId id="335" r:id="rId12"/>
    <p:sldId id="374" r:id="rId13"/>
    <p:sldId id="339" r:id="rId14"/>
    <p:sldId id="366" r:id="rId15"/>
    <p:sldId id="353" r:id="rId16"/>
    <p:sldId id="368" r:id="rId17"/>
    <p:sldId id="372" r:id="rId18"/>
    <p:sldId id="363" r:id="rId19"/>
    <p:sldId id="334" r:id="rId20"/>
    <p:sldId id="291" r:id="rId21"/>
  </p:sldIdLst>
  <p:sldSz cx="9144000" cy="6858000" type="screen4x3"/>
  <p:notesSz cx="9906000" cy="67945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0FF00"/>
    <a:srgbClr val="009900"/>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ferSingleView="1">
    <p:restoredLeft sz="47809" autoAdjust="0"/>
    <p:restoredTop sz="67104" autoAdjust="0"/>
  </p:normalViewPr>
  <p:slideViewPr>
    <p:cSldViewPr>
      <p:cViewPr varScale="1">
        <p:scale>
          <a:sx n="73" d="100"/>
          <a:sy n="73" d="100"/>
        </p:scale>
        <p:origin x="1866" y="66"/>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image" Target="../media/image3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292895" cy="339357"/>
          </a:xfrm>
          <a:prstGeom prst="rect">
            <a:avLst/>
          </a:prstGeom>
        </p:spPr>
        <p:txBody>
          <a:bodyPr vert="horz" lIns="88093" tIns="44047" rIns="88093" bIns="44047" rtlCol="0"/>
          <a:lstStyle>
            <a:lvl1pPr algn="l">
              <a:defRPr sz="1200"/>
            </a:lvl1pPr>
          </a:lstStyle>
          <a:p>
            <a:endParaRPr lang="en-GB"/>
          </a:p>
        </p:txBody>
      </p:sp>
      <p:sp>
        <p:nvSpPr>
          <p:cNvPr id="3" name="Date Placeholder 2"/>
          <p:cNvSpPr>
            <a:spLocks noGrp="1"/>
          </p:cNvSpPr>
          <p:nvPr>
            <p:ph type="dt" sz="quarter" idx="1"/>
          </p:nvPr>
        </p:nvSpPr>
        <p:spPr>
          <a:xfrm>
            <a:off x="5610891" y="0"/>
            <a:ext cx="4292895" cy="339357"/>
          </a:xfrm>
          <a:prstGeom prst="rect">
            <a:avLst/>
          </a:prstGeom>
        </p:spPr>
        <p:txBody>
          <a:bodyPr vert="horz" lIns="88093" tIns="44047" rIns="88093" bIns="44047" rtlCol="0"/>
          <a:lstStyle>
            <a:lvl1pPr algn="r">
              <a:defRPr sz="1200"/>
            </a:lvl1pPr>
          </a:lstStyle>
          <a:p>
            <a:fld id="{A7D50DF3-BDE0-4A73-8E32-45B4FAAD8DD9}" type="datetimeFigureOut">
              <a:rPr lang="en-GB" smtClean="0"/>
              <a:t>06/12/2017</a:t>
            </a:fld>
            <a:endParaRPr lang="en-GB"/>
          </a:p>
        </p:txBody>
      </p:sp>
      <p:sp>
        <p:nvSpPr>
          <p:cNvPr id="4" name="Footer Placeholder 3"/>
          <p:cNvSpPr>
            <a:spLocks noGrp="1"/>
          </p:cNvSpPr>
          <p:nvPr>
            <p:ph type="ftr" sz="quarter" idx="2"/>
          </p:nvPr>
        </p:nvSpPr>
        <p:spPr>
          <a:xfrm>
            <a:off x="1" y="6454090"/>
            <a:ext cx="4292895" cy="339357"/>
          </a:xfrm>
          <a:prstGeom prst="rect">
            <a:avLst/>
          </a:prstGeom>
        </p:spPr>
        <p:txBody>
          <a:bodyPr vert="horz" lIns="88093" tIns="44047" rIns="88093" bIns="44047" rtlCol="0" anchor="b"/>
          <a:lstStyle>
            <a:lvl1pPr algn="l">
              <a:defRPr sz="1200"/>
            </a:lvl1pPr>
          </a:lstStyle>
          <a:p>
            <a:endParaRPr lang="en-GB"/>
          </a:p>
        </p:txBody>
      </p:sp>
      <p:sp>
        <p:nvSpPr>
          <p:cNvPr id="5" name="Slide Number Placeholder 4"/>
          <p:cNvSpPr>
            <a:spLocks noGrp="1"/>
          </p:cNvSpPr>
          <p:nvPr>
            <p:ph type="sldNum" sz="quarter" idx="3"/>
          </p:nvPr>
        </p:nvSpPr>
        <p:spPr>
          <a:xfrm>
            <a:off x="5610891" y="6454090"/>
            <a:ext cx="4292895" cy="339357"/>
          </a:xfrm>
          <a:prstGeom prst="rect">
            <a:avLst/>
          </a:prstGeom>
        </p:spPr>
        <p:txBody>
          <a:bodyPr vert="horz" lIns="88093" tIns="44047" rIns="88093" bIns="44047" rtlCol="0" anchor="b"/>
          <a:lstStyle>
            <a:lvl1pPr algn="r">
              <a:defRPr sz="1200"/>
            </a:lvl1pPr>
          </a:lstStyle>
          <a:p>
            <a:fld id="{B08CD2FE-F050-4AB9-B077-1DE6DAA4FE51}" type="slidenum">
              <a:rPr lang="en-GB" smtClean="0"/>
              <a:t>‹#›</a:t>
            </a:fld>
            <a:endParaRPr lang="en-GB"/>
          </a:p>
        </p:txBody>
      </p:sp>
    </p:spTree>
    <p:extLst>
      <p:ext uri="{BB962C8B-B14F-4D97-AF65-F5344CB8AC3E}">
        <p14:creationId xmlns:p14="http://schemas.microsoft.com/office/powerpoint/2010/main" val="11337741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293679" cy="340051"/>
          </a:xfrm>
          <a:prstGeom prst="rect">
            <a:avLst/>
          </a:prstGeom>
        </p:spPr>
        <p:txBody>
          <a:bodyPr vert="horz" lIns="91269" tIns="45634" rIns="91269" bIns="45634" rtlCol="0"/>
          <a:lstStyle>
            <a:lvl1pPr algn="l">
              <a:defRPr sz="1200"/>
            </a:lvl1pPr>
          </a:lstStyle>
          <a:p>
            <a:endParaRPr lang="en-GB"/>
          </a:p>
        </p:txBody>
      </p:sp>
      <p:sp>
        <p:nvSpPr>
          <p:cNvPr id="3" name="Date Placeholder 2"/>
          <p:cNvSpPr>
            <a:spLocks noGrp="1"/>
          </p:cNvSpPr>
          <p:nvPr>
            <p:ph type="dt" idx="1"/>
          </p:nvPr>
        </p:nvSpPr>
        <p:spPr>
          <a:xfrm>
            <a:off x="5610011" y="0"/>
            <a:ext cx="4293679" cy="340051"/>
          </a:xfrm>
          <a:prstGeom prst="rect">
            <a:avLst/>
          </a:prstGeom>
        </p:spPr>
        <p:txBody>
          <a:bodyPr vert="horz" lIns="91269" tIns="45634" rIns="91269" bIns="45634" rtlCol="0"/>
          <a:lstStyle>
            <a:lvl1pPr algn="r">
              <a:defRPr sz="1200"/>
            </a:lvl1pPr>
          </a:lstStyle>
          <a:p>
            <a:fld id="{5E945880-6D3B-45FB-851F-AFC0D1D23A0C}" type="datetimeFigureOut">
              <a:rPr lang="en-GB" smtClean="0"/>
              <a:t>06/12/2017</a:t>
            </a:fld>
            <a:endParaRPr lang="en-GB"/>
          </a:p>
        </p:txBody>
      </p:sp>
      <p:sp>
        <p:nvSpPr>
          <p:cNvPr id="4" name="Slide Image Placeholder 3"/>
          <p:cNvSpPr>
            <a:spLocks noGrp="1" noRot="1" noChangeAspect="1"/>
          </p:cNvSpPr>
          <p:nvPr>
            <p:ph type="sldImg" idx="2"/>
          </p:nvPr>
        </p:nvSpPr>
        <p:spPr>
          <a:xfrm>
            <a:off x="3255963" y="511175"/>
            <a:ext cx="3394075" cy="2546350"/>
          </a:xfrm>
          <a:prstGeom prst="rect">
            <a:avLst/>
          </a:prstGeom>
          <a:noFill/>
          <a:ln w="12700">
            <a:solidFill>
              <a:prstClr val="black"/>
            </a:solidFill>
          </a:ln>
        </p:spPr>
        <p:txBody>
          <a:bodyPr vert="horz" lIns="91269" tIns="45634" rIns="91269" bIns="45634" rtlCol="0" anchor="ctr"/>
          <a:lstStyle/>
          <a:p>
            <a:endParaRPr lang="en-GB"/>
          </a:p>
        </p:txBody>
      </p:sp>
      <p:sp>
        <p:nvSpPr>
          <p:cNvPr id="5" name="Notes Placeholder 4"/>
          <p:cNvSpPr>
            <a:spLocks noGrp="1"/>
          </p:cNvSpPr>
          <p:nvPr>
            <p:ph type="body" sz="quarter" idx="3"/>
          </p:nvPr>
        </p:nvSpPr>
        <p:spPr>
          <a:xfrm>
            <a:off x="990143" y="3227770"/>
            <a:ext cx="7925725" cy="3057200"/>
          </a:xfrm>
          <a:prstGeom prst="rect">
            <a:avLst/>
          </a:prstGeom>
        </p:spPr>
        <p:txBody>
          <a:bodyPr vert="horz" lIns="91269" tIns="45634" rIns="91269" bIns="4563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1" y="6453363"/>
            <a:ext cx="4293679" cy="340051"/>
          </a:xfrm>
          <a:prstGeom prst="rect">
            <a:avLst/>
          </a:prstGeom>
        </p:spPr>
        <p:txBody>
          <a:bodyPr vert="horz" lIns="91269" tIns="45634" rIns="91269" bIns="45634" rtlCol="0" anchor="b"/>
          <a:lstStyle>
            <a:lvl1pPr algn="l">
              <a:defRPr sz="1200"/>
            </a:lvl1pPr>
          </a:lstStyle>
          <a:p>
            <a:endParaRPr lang="en-GB"/>
          </a:p>
        </p:txBody>
      </p:sp>
      <p:sp>
        <p:nvSpPr>
          <p:cNvPr id="7" name="Slide Number Placeholder 6"/>
          <p:cNvSpPr>
            <a:spLocks noGrp="1"/>
          </p:cNvSpPr>
          <p:nvPr>
            <p:ph type="sldNum" sz="quarter" idx="5"/>
          </p:nvPr>
        </p:nvSpPr>
        <p:spPr>
          <a:xfrm>
            <a:off x="5610011" y="6453363"/>
            <a:ext cx="4293679" cy="340051"/>
          </a:xfrm>
          <a:prstGeom prst="rect">
            <a:avLst/>
          </a:prstGeom>
        </p:spPr>
        <p:txBody>
          <a:bodyPr vert="horz" lIns="91269" tIns="45634" rIns="91269" bIns="45634" rtlCol="0" anchor="b"/>
          <a:lstStyle>
            <a:lvl1pPr algn="r">
              <a:defRPr sz="1200"/>
            </a:lvl1pPr>
          </a:lstStyle>
          <a:p>
            <a:fld id="{5750A1E1-C8D9-4447-9192-37BA973CD27A}" type="slidenum">
              <a:rPr lang="en-GB" smtClean="0"/>
              <a:t>‹#›</a:t>
            </a:fld>
            <a:endParaRPr lang="en-GB"/>
          </a:p>
        </p:txBody>
      </p:sp>
    </p:spTree>
    <p:extLst>
      <p:ext uri="{BB962C8B-B14F-4D97-AF65-F5344CB8AC3E}">
        <p14:creationId xmlns:p14="http://schemas.microsoft.com/office/powerpoint/2010/main" val="4008544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50A1E1-C8D9-4447-9192-37BA973CD27A}" type="slidenum">
              <a:rPr lang="en-GB" smtClean="0"/>
              <a:t>1</a:t>
            </a:fld>
            <a:endParaRPr lang="en-GB" dirty="0"/>
          </a:p>
        </p:txBody>
      </p:sp>
    </p:spTree>
    <p:extLst>
      <p:ext uri="{BB962C8B-B14F-4D97-AF65-F5344CB8AC3E}">
        <p14:creationId xmlns:p14="http://schemas.microsoft.com/office/powerpoint/2010/main" val="8721019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1" name="Rectangle 4"/>
          <p:cNvSpPr>
            <a:spLocks noGrp="1" noRot="1" noChangeAspect="1" noChangeArrowheads="1" noTextEdit="1"/>
          </p:cNvSpPr>
          <p:nvPr>
            <p:ph type="sldImg"/>
          </p:nvPr>
        </p:nvSpPr>
        <p:spPr>
          <a:xfrm>
            <a:off x="5894388" y="314325"/>
            <a:ext cx="2092325" cy="1570038"/>
          </a:xfrm>
          <a:ln/>
        </p:spPr>
      </p:sp>
      <p:sp>
        <p:nvSpPr>
          <p:cNvPr id="45062" name="Rectangle 5"/>
          <p:cNvSpPr>
            <a:spLocks noGrp="1" noChangeArrowheads="1"/>
          </p:cNvSpPr>
          <p:nvPr>
            <p:ph type="body" idx="1"/>
          </p:nvPr>
        </p:nvSpPr>
        <p:spPr>
          <a:xfrm>
            <a:off x="1449449" y="1987084"/>
            <a:ext cx="11542800" cy="1883463"/>
          </a:xfrm>
          <a:prstGeom prst="rect">
            <a:avLst/>
          </a:prstGeo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88209" tIns="44105" rIns="88209" bIns="44105"/>
          <a:lstStyle/>
          <a:p>
            <a:endParaRPr lang="en-US" dirty="0"/>
          </a:p>
        </p:txBody>
      </p:sp>
    </p:spTree>
    <p:extLst>
      <p:ext uri="{BB962C8B-B14F-4D97-AF65-F5344CB8AC3E}">
        <p14:creationId xmlns:p14="http://schemas.microsoft.com/office/powerpoint/2010/main" val="27707008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5" name="Rectangle 4"/>
          <p:cNvSpPr>
            <a:spLocks noGrp="1" noRot="1" noChangeAspect="1" noChangeArrowheads="1" noTextEdit="1"/>
          </p:cNvSpPr>
          <p:nvPr>
            <p:ph type="sldImg"/>
          </p:nvPr>
        </p:nvSpPr>
        <p:spPr>
          <a:xfrm>
            <a:off x="5894388" y="314325"/>
            <a:ext cx="2092325" cy="1570038"/>
          </a:xfrm>
          <a:ln/>
        </p:spPr>
      </p:sp>
      <p:sp>
        <p:nvSpPr>
          <p:cNvPr id="46086" name="Rectangle 5"/>
          <p:cNvSpPr>
            <a:spLocks noGrp="1" noChangeArrowheads="1"/>
          </p:cNvSpPr>
          <p:nvPr>
            <p:ph type="body" idx="1"/>
          </p:nvPr>
        </p:nvSpPr>
        <p:spPr>
          <a:xfrm>
            <a:off x="1449449" y="1987084"/>
            <a:ext cx="11542800" cy="1883463"/>
          </a:xfrm>
          <a:prstGeom prst="rect">
            <a:avLst/>
          </a:prstGeo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88209" tIns="44105" rIns="88209" bIns="44105"/>
          <a:lstStyle/>
          <a:p>
            <a:endParaRPr lang="en-AU" altLang="en-US" dirty="0" smtClean="0"/>
          </a:p>
        </p:txBody>
      </p:sp>
    </p:spTree>
    <p:extLst>
      <p:ext uri="{BB962C8B-B14F-4D97-AF65-F5344CB8AC3E}">
        <p14:creationId xmlns:p14="http://schemas.microsoft.com/office/powerpoint/2010/main" val="17909161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a:xfrm>
            <a:off x="1717464" y="2276427"/>
            <a:ext cx="10451637" cy="1235940"/>
          </a:xfrm>
          <a:prstGeom prst="rect">
            <a:avLst/>
          </a:prstGeom>
        </p:spPr>
        <p:txBody>
          <a:bodyPr/>
          <a:lstStyle/>
          <a:p>
            <a:endParaRPr lang="en-US" dirty="0"/>
          </a:p>
        </p:txBody>
      </p:sp>
    </p:spTree>
    <p:extLst>
      <p:ext uri="{BB962C8B-B14F-4D97-AF65-F5344CB8AC3E}">
        <p14:creationId xmlns:p14="http://schemas.microsoft.com/office/powerpoint/2010/main" val="23500728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a:xfrm>
            <a:off x="1849558" y="2162532"/>
            <a:ext cx="10180821" cy="2048636"/>
          </a:xfrm>
          <a:prstGeom prst="rect">
            <a:avLst/>
          </a:prstGeom>
        </p:spPr>
        <p:txBody>
          <a:bodyPr/>
          <a:lstStyle/>
          <a:p>
            <a:endParaRPr lang="en-US" dirty="0"/>
          </a:p>
        </p:txBody>
      </p:sp>
    </p:spTree>
    <p:extLst>
      <p:ext uri="{BB962C8B-B14F-4D97-AF65-F5344CB8AC3E}">
        <p14:creationId xmlns:p14="http://schemas.microsoft.com/office/powerpoint/2010/main" val="38154644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a:xfrm>
            <a:off x="1388878" y="2191061"/>
            <a:ext cx="11102163" cy="1792685"/>
          </a:xfrm>
          <a:prstGeom prst="rect">
            <a:avLst/>
          </a:prstGeom>
        </p:spPr>
        <p:txBody>
          <a:bodyPr/>
          <a:lstStyle/>
          <a:p>
            <a:endParaRPr lang="en-US"/>
          </a:p>
        </p:txBody>
      </p:sp>
    </p:spTree>
    <p:extLst>
      <p:ext uri="{BB962C8B-B14F-4D97-AF65-F5344CB8AC3E}">
        <p14:creationId xmlns:p14="http://schemas.microsoft.com/office/powerpoint/2010/main" val="1327992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6376988" y="352425"/>
            <a:ext cx="2339975" cy="1754188"/>
          </a:xfrm>
        </p:spPr>
      </p:sp>
      <p:sp>
        <p:nvSpPr>
          <p:cNvPr id="3" name="Заметки 2"/>
          <p:cNvSpPr>
            <a:spLocks noGrp="1"/>
          </p:cNvSpPr>
          <p:nvPr>
            <p:ph type="body" idx="1"/>
          </p:nvPr>
        </p:nvSpPr>
        <p:spPr>
          <a:xfrm>
            <a:off x="1849558" y="2162532"/>
            <a:ext cx="10180821" cy="2048636"/>
          </a:xfrm>
          <a:prstGeom prst="rect">
            <a:avLst/>
          </a:prstGeom>
        </p:spPr>
        <p:txBody>
          <a:bodyPr/>
          <a:lstStyle/>
          <a:p>
            <a:endParaRPr lang="en-US" sz="1000" dirty="0">
              <a:latin typeface="Times New Roman" pitchFamily="18" charset="0"/>
              <a:cs typeface="Times New Roman" pitchFamily="18" charset="0"/>
            </a:endParaRPr>
          </a:p>
        </p:txBody>
      </p:sp>
    </p:spTree>
    <p:extLst>
      <p:ext uri="{BB962C8B-B14F-4D97-AF65-F5344CB8AC3E}">
        <p14:creationId xmlns:p14="http://schemas.microsoft.com/office/powerpoint/2010/main" val="6896961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6376988" y="352425"/>
            <a:ext cx="2339975" cy="1754188"/>
          </a:xfrm>
        </p:spPr>
      </p:sp>
      <p:sp>
        <p:nvSpPr>
          <p:cNvPr id="3" name="Заметки 2"/>
          <p:cNvSpPr>
            <a:spLocks noGrp="1"/>
          </p:cNvSpPr>
          <p:nvPr>
            <p:ph type="body" idx="1"/>
          </p:nvPr>
        </p:nvSpPr>
        <p:spPr>
          <a:xfrm>
            <a:off x="1849558" y="2162532"/>
            <a:ext cx="10180821" cy="2048636"/>
          </a:xfrm>
          <a:prstGeom prst="rect">
            <a:avLst/>
          </a:prstGeom>
        </p:spPr>
        <p:txBody>
          <a:bodyPr/>
          <a:lstStyle/>
          <a:p>
            <a:endParaRPr lang="en-US" sz="1000" dirty="0">
              <a:latin typeface="Times New Roman" pitchFamily="18" charset="0"/>
              <a:cs typeface="Times New Roman" pitchFamily="18" charset="0"/>
            </a:endParaRPr>
          </a:p>
        </p:txBody>
      </p:sp>
    </p:spTree>
    <p:extLst>
      <p:ext uri="{BB962C8B-B14F-4D97-AF65-F5344CB8AC3E}">
        <p14:creationId xmlns:p14="http://schemas.microsoft.com/office/powerpoint/2010/main" val="5914448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6376988" y="352425"/>
            <a:ext cx="2339975" cy="1754188"/>
          </a:xfrm>
        </p:spPr>
      </p:sp>
      <p:sp>
        <p:nvSpPr>
          <p:cNvPr id="3" name="Заметки 2"/>
          <p:cNvSpPr>
            <a:spLocks noGrp="1"/>
          </p:cNvSpPr>
          <p:nvPr>
            <p:ph type="body" idx="1"/>
          </p:nvPr>
        </p:nvSpPr>
        <p:spPr>
          <a:xfrm>
            <a:off x="1849558" y="2162532"/>
            <a:ext cx="10180821" cy="2048636"/>
          </a:xfrm>
          <a:prstGeom prst="rect">
            <a:avLst/>
          </a:prstGeom>
        </p:spPr>
        <p:txBody>
          <a:bodyPr/>
          <a:lstStyle/>
          <a:p>
            <a:endParaRPr lang="en-US" sz="1000" dirty="0">
              <a:latin typeface="Times New Roman" pitchFamily="18" charset="0"/>
              <a:cs typeface="Times New Roman" pitchFamily="18" charset="0"/>
            </a:endParaRPr>
          </a:p>
        </p:txBody>
      </p:sp>
    </p:spTree>
    <p:extLst>
      <p:ext uri="{BB962C8B-B14F-4D97-AF65-F5344CB8AC3E}">
        <p14:creationId xmlns:p14="http://schemas.microsoft.com/office/powerpoint/2010/main" val="1515573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4"/>
          <p:cNvSpPr>
            <a:spLocks noGrp="1" noRot="1" noChangeAspect="1" noChangeArrowheads="1" noTextEdit="1"/>
          </p:cNvSpPr>
          <p:nvPr>
            <p:ph type="sldImg"/>
          </p:nvPr>
        </p:nvSpPr>
        <p:spPr>
          <a:xfrm>
            <a:off x="990600" y="766763"/>
            <a:ext cx="5118100" cy="3838575"/>
          </a:xfrm>
          <a:ln/>
        </p:spPr>
      </p:sp>
      <p:sp>
        <p:nvSpPr>
          <p:cNvPr id="57347" name="Rectangle 5"/>
          <p:cNvSpPr>
            <a:spLocks noGrp="1" noChangeArrowheads="1"/>
          </p:cNvSpPr>
          <p:nvPr>
            <p:ph type="body" idx="1"/>
          </p:nvPr>
        </p:nvSpPr>
        <p:spPr>
          <a:xfrm>
            <a:off x="709599" y="4862015"/>
            <a:ext cx="5680103" cy="4605085"/>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lIns="95028" tIns="47514" rIns="95028" bIns="47514"/>
          <a:lstStyle/>
          <a:p>
            <a:pPr marL="0" marR="0" indent="0" algn="l" defTabSz="912813" rtl="0" eaLnBrk="0" fontAlgn="base" latinLnBrk="0" hangingPunct="0">
              <a:lnSpc>
                <a:spcPct val="100000"/>
              </a:lnSpc>
              <a:spcBef>
                <a:spcPct val="30000"/>
              </a:spcBef>
              <a:spcAft>
                <a:spcPct val="0"/>
              </a:spcAft>
              <a:buClrTx/>
              <a:buSzTx/>
              <a:buFontTx/>
              <a:buNone/>
              <a:tabLst/>
              <a:defRPr/>
            </a:pPr>
            <a:r>
              <a:rPr lang="en-US" altLang="en-US" baseline="0" dirty="0" smtClean="0">
                <a:cs typeface="Arial" pitchFamily="34" charset="0"/>
              </a:rPr>
              <a:t>Practical goal of emergency preparedness is to assure that in case of lose control over the radiation source a</a:t>
            </a:r>
            <a:r>
              <a:rPr lang="en-US" altLang="en-US" dirty="0" smtClean="0">
                <a:cs typeface="Arial" pitchFamily="34" charset="0"/>
              </a:rPr>
              <a:t>ll together:</a:t>
            </a:r>
          </a:p>
          <a:p>
            <a:pPr marL="228600" indent="-228600">
              <a:buFont typeface="+mj-lt"/>
              <a:buAutoNum type="arabicPeriod"/>
            </a:pPr>
            <a:r>
              <a:rPr lang="en-US" altLang="en-US" dirty="0" smtClean="0">
                <a:cs typeface="Arial" pitchFamily="34" charset="0"/>
              </a:rPr>
              <a:t>Emergency</a:t>
            </a:r>
            <a:r>
              <a:rPr lang="en-US" altLang="en-US" baseline="0" dirty="0" smtClean="0">
                <a:cs typeface="Arial" pitchFamily="34" charset="0"/>
              </a:rPr>
              <a:t> preparedness category based on hazard assessment,</a:t>
            </a:r>
          </a:p>
          <a:p>
            <a:pPr marL="228600" indent="-228600">
              <a:buFont typeface="+mj-lt"/>
              <a:buAutoNum type="arabicPeriod"/>
            </a:pPr>
            <a:r>
              <a:rPr lang="en-US" altLang="en-US" baseline="0" dirty="0" smtClean="0">
                <a:cs typeface="Arial" pitchFamily="34" charset="0"/>
              </a:rPr>
              <a:t>Emergency class based on facility conditions, and</a:t>
            </a:r>
          </a:p>
          <a:p>
            <a:pPr marL="228600" indent="-228600">
              <a:buFont typeface="+mj-lt"/>
              <a:buAutoNum type="arabicPeriod"/>
            </a:pPr>
            <a:r>
              <a:rPr lang="en-US" altLang="en-US" baseline="0" dirty="0" smtClean="0">
                <a:cs typeface="Arial" pitchFamily="34" charset="0"/>
              </a:rPr>
              <a:t>Emergency planning zone based on generic criteria and source properties </a:t>
            </a:r>
          </a:p>
          <a:p>
            <a:r>
              <a:rPr lang="en-US" altLang="en-US" baseline="0" dirty="0" smtClean="0">
                <a:cs typeface="Arial" pitchFamily="34" charset="0"/>
              </a:rPr>
              <a:t>will be timely evaluated to provide a basis for concept of operations which should be followed in implementation of the protection strategy.</a:t>
            </a:r>
          </a:p>
          <a:p>
            <a:r>
              <a:rPr lang="en-US" altLang="en-US" baseline="0" dirty="0" smtClean="0">
                <a:cs typeface="Arial" pitchFamily="34" charset="0"/>
              </a:rPr>
              <a:t>Different jurisdictions shall be responsible for evaluation:</a:t>
            </a:r>
          </a:p>
          <a:p>
            <a:pPr marL="228600" indent="-228600">
              <a:buFont typeface="+mj-lt"/>
              <a:buAutoNum type="arabicPeriod"/>
            </a:pPr>
            <a:r>
              <a:rPr lang="en-US" altLang="en-US" baseline="0" dirty="0" smtClean="0">
                <a:cs typeface="Arial" pitchFamily="34" charset="0"/>
              </a:rPr>
              <a:t>Government has the primary responsibility on categorization of hazards and definition of Emergency Preparedness Category (EPC) of facility or area;</a:t>
            </a:r>
          </a:p>
          <a:p>
            <a:pPr marL="228600" indent="-228600">
              <a:buFont typeface="+mj-lt"/>
              <a:buAutoNum type="arabicPeriod"/>
            </a:pPr>
            <a:r>
              <a:rPr lang="en-US" altLang="en-US" baseline="0" dirty="0" smtClean="0">
                <a:cs typeface="Arial" pitchFamily="34" charset="0"/>
              </a:rPr>
              <a:t>Local authorities has the primary responsibility on definition emergency planning zones and corresponding population to be protected;</a:t>
            </a:r>
          </a:p>
          <a:p>
            <a:pPr marL="228600" indent="-228600">
              <a:buFont typeface="+mj-lt"/>
              <a:buAutoNum type="arabicPeriod"/>
            </a:pPr>
            <a:r>
              <a:rPr lang="en-US" altLang="en-US" baseline="0" dirty="0" smtClean="0">
                <a:cs typeface="Arial" pitchFamily="34" charset="0"/>
              </a:rPr>
              <a:t>Operator has the primary responsibility for classification of emergency to initiate a response.</a:t>
            </a:r>
          </a:p>
          <a:p>
            <a:endParaRPr lang="en-US" altLang="en-US" baseline="0" dirty="0" smtClean="0">
              <a:cs typeface="Arial" pitchFamily="34" charset="0"/>
            </a:endParaRPr>
          </a:p>
        </p:txBody>
      </p:sp>
      <p:sp>
        <p:nvSpPr>
          <p:cNvPr id="57351" name="Номер слайда 2"/>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eaLnBrk="0" hangingPunct="0">
              <a:defRPr kumimoji="1" sz="1000">
                <a:solidFill>
                  <a:schemeClr val="tx1"/>
                </a:solidFill>
                <a:latin typeface="Arial" pitchFamily="34" charset="0"/>
                <a:cs typeface="Arial" pitchFamily="34" charset="0"/>
              </a:defRPr>
            </a:lvl1pPr>
            <a:lvl2pPr marL="769919" indent="-296123" eaLnBrk="0" hangingPunct="0">
              <a:defRPr kumimoji="1" sz="1000">
                <a:solidFill>
                  <a:schemeClr val="tx1"/>
                </a:solidFill>
                <a:latin typeface="Arial" pitchFamily="34" charset="0"/>
                <a:cs typeface="Arial" pitchFamily="34" charset="0"/>
              </a:defRPr>
            </a:lvl2pPr>
            <a:lvl3pPr marL="1184491" indent="-236898" eaLnBrk="0" hangingPunct="0">
              <a:defRPr kumimoji="1" sz="1000">
                <a:solidFill>
                  <a:schemeClr val="tx1"/>
                </a:solidFill>
                <a:latin typeface="Arial" pitchFamily="34" charset="0"/>
                <a:cs typeface="Arial" pitchFamily="34" charset="0"/>
              </a:defRPr>
            </a:lvl3pPr>
            <a:lvl4pPr marL="1658287" indent="-236898" eaLnBrk="0" hangingPunct="0">
              <a:defRPr kumimoji="1" sz="1000">
                <a:solidFill>
                  <a:schemeClr val="tx1"/>
                </a:solidFill>
                <a:latin typeface="Arial" pitchFamily="34" charset="0"/>
                <a:cs typeface="Arial" pitchFamily="34" charset="0"/>
              </a:defRPr>
            </a:lvl4pPr>
            <a:lvl5pPr marL="2132084" indent="-236898" eaLnBrk="0" hangingPunct="0">
              <a:defRPr kumimoji="1" sz="1000">
                <a:solidFill>
                  <a:schemeClr val="tx1"/>
                </a:solidFill>
                <a:latin typeface="Arial" pitchFamily="34" charset="0"/>
                <a:cs typeface="Arial" pitchFamily="34" charset="0"/>
              </a:defRPr>
            </a:lvl5pPr>
            <a:lvl6pPr marL="2605880" indent="-236898" eaLnBrk="0" fontAlgn="base" hangingPunct="0">
              <a:spcBef>
                <a:spcPct val="0"/>
              </a:spcBef>
              <a:spcAft>
                <a:spcPct val="0"/>
              </a:spcAft>
              <a:defRPr kumimoji="1" sz="1000">
                <a:solidFill>
                  <a:schemeClr val="tx1"/>
                </a:solidFill>
                <a:latin typeface="Arial" pitchFamily="34" charset="0"/>
                <a:cs typeface="Arial" pitchFamily="34" charset="0"/>
              </a:defRPr>
            </a:lvl6pPr>
            <a:lvl7pPr marL="3079676" indent="-236898" eaLnBrk="0" fontAlgn="base" hangingPunct="0">
              <a:spcBef>
                <a:spcPct val="0"/>
              </a:spcBef>
              <a:spcAft>
                <a:spcPct val="0"/>
              </a:spcAft>
              <a:defRPr kumimoji="1" sz="1000">
                <a:solidFill>
                  <a:schemeClr val="tx1"/>
                </a:solidFill>
                <a:latin typeface="Arial" pitchFamily="34" charset="0"/>
                <a:cs typeface="Arial" pitchFamily="34" charset="0"/>
              </a:defRPr>
            </a:lvl7pPr>
            <a:lvl8pPr marL="3553473" indent="-236898" eaLnBrk="0" fontAlgn="base" hangingPunct="0">
              <a:spcBef>
                <a:spcPct val="0"/>
              </a:spcBef>
              <a:spcAft>
                <a:spcPct val="0"/>
              </a:spcAft>
              <a:defRPr kumimoji="1" sz="1000">
                <a:solidFill>
                  <a:schemeClr val="tx1"/>
                </a:solidFill>
                <a:latin typeface="Arial" pitchFamily="34" charset="0"/>
                <a:cs typeface="Arial" pitchFamily="34" charset="0"/>
              </a:defRPr>
            </a:lvl8pPr>
            <a:lvl9pPr marL="4027269" indent="-236898" eaLnBrk="0" fontAlgn="base" hangingPunct="0">
              <a:spcBef>
                <a:spcPct val="0"/>
              </a:spcBef>
              <a:spcAft>
                <a:spcPct val="0"/>
              </a:spcAft>
              <a:defRPr kumimoji="1" sz="1000">
                <a:solidFill>
                  <a:schemeClr val="tx1"/>
                </a:solidFill>
                <a:latin typeface="Arial" pitchFamily="34" charset="0"/>
                <a:cs typeface="Arial" pitchFamily="34" charset="0"/>
              </a:defRPr>
            </a:lvl9pPr>
          </a:lstStyle>
          <a:p>
            <a:fld id="{1561ADF2-7D01-4914-9349-DCA9BB5D9642}" type="slidenum">
              <a:rPr kumimoji="0" lang="en-GB" altLang="en-US" smtClean="0">
                <a:latin typeface="Times New Roman" pitchFamily="18" charset="0"/>
              </a:rPr>
              <a:pPr/>
              <a:t>18</a:t>
            </a:fld>
            <a:endParaRPr kumimoji="0" lang="en-GB" altLang="en-US" smtClean="0">
              <a:latin typeface="Times New Roman" pitchFamily="18" charset="0"/>
            </a:endParaRPr>
          </a:p>
        </p:txBody>
      </p:sp>
    </p:spTree>
    <p:extLst>
      <p:ext uri="{BB962C8B-B14F-4D97-AF65-F5344CB8AC3E}">
        <p14:creationId xmlns:p14="http://schemas.microsoft.com/office/powerpoint/2010/main" val="11433344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a:xfrm>
            <a:off x="1388878" y="2191061"/>
            <a:ext cx="11102163" cy="1792685"/>
          </a:xfrm>
          <a:prstGeom prst="rect">
            <a:avLst/>
          </a:prstGeom>
        </p:spPr>
        <p:txBody>
          <a:bodyPr/>
          <a:lstStyle/>
          <a:p>
            <a:endParaRPr lang="en-US"/>
          </a:p>
        </p:txBody>
      </p:sp>
    </p:spTree>
    <p:extLst>
      <p:ext uri="{BB962C8B-B14F-4D97-AF65-F5344CB8AC3E}">
        <p14:creationId xmlns:p14="http://schemas.microsoft.com/office/powerpoint/2010/main" val="4290895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1" name="Rectangle 4"/>
          <p:cNvSpPr>
            <a:spLocks noGrp="1" noRot="1" noChangeAspect="1" noChangeArrowheads="1" noTextEdit="1"/>
          </p:cNvSpPr>
          <p:nvPr>
            <p:ph type="sldImg"/>
          </p:nvPr>
        </p:nvSpPr>
        <p:spPr>
          <a:xfrm>
            <a:off x="3398838" y="474663"/>
            <a:ext cx="3149600" cy="2362200"/>
          </a:xfrm>
          <a:ln/>
        </p:spPr>
      </p:sp>
      <p:sp>
        <p:nvSpPr>
          <p:cNvPr id="45062" name="Rectangle 5"/>
          <p:cNvSpPr>
            <a:spLocks noGrp="1" noChangeArrowheads="1"/>
          </p:cNvSpPr>
          <p:nvPr>
            <p:ph type="body" idx="1"/>
          </p:nvPr>
        </p:nvSpPr>
        <p:spPr>
          <a:xfrm>
            <a:off x="1038771" y="2993160"/>
            <a:ext cx="8272340" cy="2837077"/>
          </a:xfrm>
          <a:prstGeom prst="rect">
            <a:avLst/>
          </a:prstGeo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91560" tIns="45781" rIns="91560" bIns="45781"/>
          <a:lstStyle/>
          <a:p>
            <a:endParaRPr lang="en-US" altLang="en-US" dirty="0" smtClean="0"/>
          </a:p>
        </p:txBody>
      </p:sp>
    </p:spTree>
    <p:extLst>
      <p:ext uri="{BB962C8B-B14F-4D97-AF65-F5344CB8AC3E}">
        <p14:creationId xmlns:p14="http://schemas.microsoft.com/office/powerpoint/2010/main" val="41842454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Thank you!</a:t>
            </a:r>
            <a:endParaRPr lang="en-GB" dirty="0"/>
          </a:p>
        </p:txBody>
      </p:sp>
      <p:sp>
        <p:nvSpPr>
          <p:cNvPr id="4" name="Slide Number Placeholder 3"/>
          <p:cNvSpPr>
            <a:spLocks noGrp="1"/>
          </p:cNvSpPr>
          <p:nvPr>
            <p:ph type="sldNum" sz="quarter" idx="10"/>
          </p:nvPr>
        </p:nvSpPr>
        <p:spPr/>
        <p:txBody>
          <a:bodyPr/>
          <a:lstStyle/>
          <a:p>
            <a:fld id="{5750A1E1-C8D9-4447-9192-37BA973CD27A}" type="slidenum">
              <a:rPr lang="en-GB" smtClean="0"/>
              <a:t>20</a:t>
            </a:fld>
            <a:endParaRPr lang="en-GB"/>
          </a:p>
        </p:txBody>
      </p:sp>
    </p:spTree>
    <p:extLst>
      <p:ext uri="{BB962C8B-B14F-4D97-AF65-F5344CB8AC3E}">
        <p14:creationId xmlns:p14="http://schemas.microsoft.com/office/powerpoint/2010/main" val="2449169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24763C52-0264-4252-8BCB-B17AE058FC51}" type="slidenum">
              <a:rPr lang="en-GB" smtClean="0"/>
              <a:pPr/>
              <a:t>3</a:t>
            </a:fld>
            <a:endParaRPr lang="en-GB" smtClean="0"/>
          </a:p>
        </p:txBody>
      </p:sp>
      <p:sp>
        <p:nvSpPr>
          <p:cNvPr id="19459" name="Rectangle 2"/>
          <p:cNvSpPr>
            <a:spLocks noGrp="1" noRot="1" noChangeAspect="1" noChangeArrowheads="1" noTextEdit="1"/>
          </p:cNvSpPr>
          <p:nvPr>
            <p:ph type="sldImg"/>
          </p:nvPr>
        </p:nvSpPr>
        <p:spPr>
          <a:xfrm>
            <a:off x="1143000" y="685800"/>
            <a:ext cx="4572000" cy="3429000"/>
          </a:xfrm>
          <a:ln/>
        </p:spPr>
      </p:sp>
      <p:sp>
        <p:nvSpPr>
          <p:cNvPr id="19460" name="Rectangle 3"/>
          <p:cNvSpPr>
            <a:spLocks noGrp="1" noChangeArrowheads="1"/>
          </p:cNvSpPr>
          <p:nvPr>
            <p:ph type="body" idx="1"/>
          </p:nvPr>
        </p:nvSpPr>
        <p:spPr>
          <a:xfrm>
            <a:off x="915525" y="4344358"/>
            <a:ext cx="5026951" cy="4114587"/>
          </a:xfrm>
          <a:noFill/>
          <a:ln w="9525"/>
        </p:spPr>
        <p:txBody>
          <a:bodyPr/>
          <a:lstStyle/>
          <a:p>
            <a:pPr marL="0" marR="0" indent="0" algn="l" defTabSz="912813" rtl="0" eaLnBrk="0" fontAlgn="base" latinLnBrk="0" hangingPunct="0">
              <a:lnSpc>
                <a:spcPct val="100000"/>
              </a:lnSpc>
              <a:spcBef>
                <a:spcPct val="30000"/>
              </a:spcBef>
              <a:spcAft>
                <a:spcPct val="0"/>
              </a:spcAft>
              <a:buClrTx/>
              <a:buSzTx/>
              <a:buFontTx/>
              <a:buNone/>
              <a:tabLst/>
              <a:defRPr/>
            </a:pPr>
            <a:r>
              <a:rPr lang="en-US" altLang="en-US" dirty="0" smtClean="0"/>
              <a:t>The slide aggravates</a:t>
            </a:r>
            <a:r>
              <a:rPr lang="en-US" altLang="en-US" baseline="0" dirty="0" smtClean="0"/>
              <a:t> the major points to be learned from the lesson.</a:t>
            </a:r>
            <a:endParaRPr lang="en-US" altLang="en-US" dirty="0" smtClean="0"/>
          </a:p>
          <a:p>
            <a:endParaRPr lang="ru-RU" altLang="en-US" smtClean="0">
              <a:latin typeface="Times New Roman" panose="02020603050405020304" pitchFamily="18" charset="0"/>
              <a:cs typeface="Arial" panose="020B0604020202020204" pitchFamily="34" charset="0"/>
            </a:endParaRPr>
          </a:p>
          <a:p>
            <a:endParaRPr lang="en-AU" dirty="0" smtClean="0"/>
          </a:p>
        </p:txBody>
      </p:sp>
      <p:sp>
        <p:nvSpPr>
          <p:cNvPr id="19462" name="Rectangle 3"/>
          <p:cNvSpPr>
            <a:spLocks noGrp="1" noChangeArrowheads="1"/>
          </p:cNvSpPr>
          <p:nvPr>
            <p:ph type="dt" sz="quarter" idx="1"/>
          </p:nvPr>
        </p:nvSpPr>
        <p:spPr>
          <a:noFill/>
        </p:spPr>
        <p:txBody>
          <a:bodyPr/>
          <a:lstStyle/>
          <a:p>
            <a:r>
              <a:rPr lang="en-GB" smtClean="0"/>
              <a:t>Fundamentals of Dose Assessment</a:t>
            </a:r>
          </a:p>
        </p:txBody>
      </p:sp>
    </p:spTree>
    <p:extLst>
      <p:ext uri="{BB962C8B-B14F-4D97-AF65-F5344CB8AC3E}">
        <p14:creationId xmlns:p14="http://schemas.microsoft.com/office/powerpoint/2010/main" val="40938508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Tree>
    <p:extLst>
      <p:ext uri="{BB962C8B-B14F-4D97-AF65-F5344CB8AC3E}">
        <p14:creationId xmlns:p14="http://schemas.microsoft.com/office/powerpoint/2010/main" val="39773416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a:xfrm>
            <a:off x="1388878" y="2191061"/>
            <a:ext cx="11102163" cy="1792685"/>
          </a:xfrm>
          <a:prstGeom prst="rect">
            <a:avLst/>
          </a:prstGeom>
        </p:spPr>
        <p:txBody>
          <a:bodyPr/>
          <a:lstStyle/>
          <a:p>
            <a:endParaRPr lang="en-US"/>
          </a:p>
        </p:txBody>
      </p:sp>
    </p:spTree>
    <p:extLst>
      <p:ext uri="{BB962C8B-B14F-4D97-AF65-F5344CB8AC3E}">
        <p14:creationId xmlns:p14="http://schemas.microsoft.com/office/powerpoint/2010/main" val="29426053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a:xfrm>
            <a:off x="1388878" y="2191061"/>
            <a:ext cx="11102163" cy="1792685"/>
          </a:xfrm>
          <a:prstGeom prst="rect">
            <a:avLst/>
          </a:prstGeom>
        </p:spPr>
        <p:txBody>
          <a:bodyPr/>
          <a:lstStyle/>
          <a:p>
            <a:endParaRPr lang="en-US"/>
          </a:p>
        </p:txBody>
      </p:sp>
    </p:spTree>
    <p:extLst>
      <p:ext uri="{BB962C8B-B14F-4D97-AF65-F5344CB8AC3E}">
        <p14:creationId xmlns:p14="http://schemas.microsoft.com/office/powerpoint/2010/main" val="6838278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7763" y="685800"/>
            <a:ext cx="4559300" cy="3419475"/>
          </a:xfrm>
        </p:spPr>
      </p:sp>
      <p:sp>
        <p:nvSpPr>
          <p:cNvPr id="3" name="Notes Placeholder 2"/>
          <p:cNvSpPr>
            <a:spLocks noGrp="1"/>
          </p:cNvSpPr>
          <p:nvPr>
            <p:ph type="body" idx="1"/>
          </p:nvPr>
        </p:nvSpPr>
        <p:spPr/>
        <p:txBody>
          <a:bodyPr/>
          <a:lstStyle/>
          <a:p>
            <a:pPr algn="just"/>
            <a:endParaRPr lang="en-US" dirty="0" smtClean="0"/>
          </a:p>
        </p:txBody>
      </p:sp>
      <p:sp>
        <p:nvSpPr>
          <p:cNvPr id="5" name="Date Placeholder 4"/>
          <p:cNvSpPr>
            <a:spLocks noGrp="1"/>
          </p:cNvSpPr>
          <p:nvPr>
            <p:ph type="dt" idx="11"/>
          </p:nvPr>
        </p:nvSpPr>
        <p:spPr/>
        <p:txBody>
          <a:bodyPr/>
          <a:lstStyle/>
          <a:p>
            <a:endParaRPr lang="en-GB" dirty="0">
              <a:solidFill>
                <a:prstClr val="black"/>
              </a:solidFill>
            </a:endParaRPr>
          </a:p>
        </p:txBody>
      </p:sp>
    </p:spTree>
    <p:extLst>
      <p:ext uri="{BB962C8B-B14F-4D97-AF65-F5344CB8AC3E}">
        <p14:creationId xmlns:p14="http://schemas.microsoft.com/office/powerpoint/2010/main" val="35413468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1" name="Rectangle 4"/>
          <p:cNvSpPr>
            <a:spLocks noGrp="1" noRot="1" noChangeAspect="1" noChangeArrowheads="1" noTextEdit="1"/>
          </p:cNvSpPr>
          <p:nvPr>
            <p:ph type="sldImg"/>
          </p:nvPr>
        </p:nvSpPr>
        <p:spPr>
          <a:xfrm>
            <a:off x="5894388" y="314325"/>
            <a:ext cx="2092325" cy="1570038"/>
          </a:xfrm>
          <a:ln/>
        </p:spPr>
      </p:sp>
      <p:sp>
        <p:nvSpPr>
          <p:cNvPr id="45062" name="Rectangle 5"/>
          <p:cNvSpPr>
            <a:spLocks noGrp="1" noChangeArrowheads="1"/>
          </p:cNvSpPr>
          <p:nvPr>
            <p:ph type="body" idx="1"/>
          </p:nvPr>
        </p:nvSpPr>
        <p:spPr>
          <a:xfrm>
            <a:off x="1449449" y="1987084"/>
            <a:ext cx="11542800" cy="1883463"/>
          </a:xfrm>
          <a:prstGeom prst="rect">
            <a:avLst/>
          </a:prstGeo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88209" tIns="44105" rIns="88209" bIns="44105"/>
          <a:lstStyle/>
          <a:p>
            <a:endParaRPr lang="en-US" dirty="0"/>
          </a:p>
        </p:txBody>
      </p:sp>
    </p:spTree>
    <p:extLst>
      <p:ext uri="{BB962C8B-B14F-4D97-AF65-F5344CB8AC3E}">
        <p14:creationId xmlns:p14="http://schemas.microsoft.com/office/powerpoint/2010/main" val="18820121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xfrm>
            <a:off x="3135313" y="481013"/>
            <a:ext cx="3549650" cy="26622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1321481" y="3259723"/>
            <a:ext cx="7274039" cy="3088040"/>
          </a:xfrm>
          <a:prstGeom prst="rect">
            <a:avLst/>
          </a:prstGeom>
        </p:spPr>
        <p:txBody>
          <a:bodyPr/>
          <a:lstStyle/>
          <a:p>
            <a:pPr algn="just" defTabSz="912607" eaLnBrk="1" fontAlgn="auto" hangingPunct="1">
              <a:spcBef>
                <a:spcPts val="0"/>
              </a:spcBef>
              <a:spcAft>
                <a:spcPts val="0"/>
              </a:spcAft>
              <a:defRPr/>
            </a:pPr>
            <a:endParaRPr lang="en-GB" dirty="0">
              <a:solidFill>
                <a:srgbClr val="000000"/>
              </a:solidFill>
            </a:endParaRPr>
          </a:p>
        </p:txBody>
      </p:sp>
      <p:sp>
        <p:nvSpPr>
          <p:cNvPr id="4" name="Номер слайда 3"/>
          <p:cNvSpPr>
            <a:spLocks noGrp="1"/>
          </p:cNvSpPr>
          <p:nvPr>
            <p:ph type="sldNum" sz="quarter" idx="11"/>
          </p:nvPr>
        </p:nvSpPr>
        <p:spPr/>
        <p:txBody>
          <a:bodyPr/>
          <a:lstStyle/>
          <a:p>
            <a:pPr>
              <a:defRPr/>
            </a:pPr>
            <a:fld id="{609B5D5C-C003-4FAC-9066-7F643325C5BE}" type="slidenum">
              <a:rPr lang="en-US" sz="1000">
                <a:cs typeface="Arial" pitchFamily="34" charset="0"/>
              </a:rPr>
              <a:pPr>
                <a:defRPr/>
              </a:pPr>
              <a:t>9</a:t>
            </a:fld>
            <a:endParaRPr lang="en-US" sz="1000" dirty="0">
              <a:cs typeface="Arial" pitchFamily="34" charset="0"/>
            </a:endParaRPr>
          </a:p>
        </p:txBody>
      </p:sp>
    </p:spTree>
    <p:extLst>
      <p:ext uri="{BB962C8B-B14F-4D97-AF65-F5344CB8AC3E}">
        <p14:creationId xmlns:p14="http://schemas.microsoft.com/office/powerpoint/2010/main" val="20468909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23527" y="1772816"/>
            <a:ext cx="8568953" cy="1080120"/>
          </a:xfrm>
        </p:spPr>
        <p:txBody>
          <a:bodyPr/>
          <a:lstStyle>
            <a:lvl1pPr algn="l">
              <a:defRPr>
                <a:solidFill>
                  <a:schemeClr val="bg1"/>
                </a:solidFill>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323527" y="3573016"/>
            <a:ext cx="8568953" cy="1608584"/>
          </a:xfrm>
        </p:spPr>
        <p:txBody>
          <a:bodyPr>
            <a:normAutofit/>
          </a:bodyPr>
          <a:lstStyle>
            <a:lvl1pPr marL="0" indent="0" algn="l">
              <a:buNone/>
              <a:defRPr sz="2800" b="1">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3528" y="174778"/>
            <a:ext cx="2508796" cy="805950"/>
          </a:xfrm>
          <a:prstGeom prst="rect">
            <a:avLst/>
          </a:prstGeom>
        </p:spPr>
      </p:pic>
    </p:spTree>
    <p:extLst>
      <p:ext uri="{BB962C8B-B14F-4D97-AF65-F5344CB8AC3E}">
        <p14:creationId xmlns:p14="http://schemas.microsoft.com/office/powerpoint/2010/main" val="317893433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10" name="Footer Placeholder 9"/>
          <p:cNvSpPr>
            <a:spLocks noGrp="1"/>
          </p:cNvSpPr>
          <p:nvPr>
            <p:ph type="ftr" sz="quarter" idx="11"/>
          </p:nvPr>
        </p:nvSpPr>
        <p:spPr>
          <a:xfrm>
            <a:off x="1691680" y="6482725"/>
            <a:ext cx="6780808" cy="293688"/>
          </a:xfrm>
          <a:prstGeom prst="rect">
            <a:avLst/>
          </a:prstGeom>
        </p:spPr>
        <p:txBody>
          <a:bodyPr/>
          <a:lstStyle>
            <a:lvl1pPr>
              <a:defRPr sz="1200"/>
            </a:lvl1pPr>
          </a:lstStyle>
          <a:p>
            <a:pPr algn="r"/>
            <a:r>
              <a:rPr lang="en-US" dirty="0" smtClean="0"/>
              <a:t>Lessons Learned From Past Emergencies: From Chernobyl to Fukushima</a:t>
            </a:r>
            <a:endParaRPr lang="en-US" dirty="0"/>
          </a:p>
        </p:txBody>
      </p:sp>
      <p:sp>
        <p:nvSpPr>
          <p:cNvPr id="11" name="Slide Number Placeholder 10"/>
          <p:cNvSpPr>
            <a:spLocks noGrp="1"/>
          </p:cNvSpPr>
          <p:nvPr>
            <p:ph type="sldNum" sz="quarter" idx="12"/>
          </p:nvPr>
        </p:nvSpPr>
        <p:spPr/>
        <p:txBody>
          <a:bodyPr/>
          <a:lstStyle>
            <a:lvl1pPr>
              <a:defRPr sz="1200" b="1"/>
            </a:lvl1p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192189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5" name="Slide Number Placeholder 14"/>
          <p:cNvSpPr>
            <a:spLocks noGrp="1"/>
          </p:cNvSpPr>
          <p:nvPr>
            <p:ph type="sldNum" sz="quarter" idx="12"/>
          </p:nvPr>
        </p:nvSpPr>
        <p:spPr>
          <a:xfrm>
            <a:off x="8472488" y="6519688"/>
            <a:ext cx="509587" cy="293688"/>
          </a:xfrm>
        </p:spPr>
        <p:txBody>
          <a:bodyPr/>
          <a:lstStyle/>
          <a:p>
            <a:fld id="{75438AA2-A647-4DD3-8964-BF4D566E7557}" type="slidenum">
              <a:rPr lang="en-US" smtClean="0"/>
              <a:pPr/>
              <a:t>‹#›</a:t>
            </a:fld>
            <a:endParaRPr lang="en-US"/>
          </a:p>
        </p:txBody>
      </p:sp>
      <p:sp>
        <p:nvSpPr>
          <p:cNvPr id="7" name="Footer Placeholder 9"/>
          <p:cNvSpPr>
            <a:spLocks noGrp="1"/>
          </p:cNvSpPr>
          <p:nvPr>
            <p:ph type="ftr" sz="quarter" idx="11"/>
          </p:nvPr>
        </p:nvSpPr>
        <p:spPr>
          <a:xfrm>
            <a:off x="1691680" y="6519688"/>
            <a:ext cx="6780808" cy="293688"/>
          </a:xfrm>
        </p:spPr>
        <p:txBody>
          <a:bodyPr/>
          <a:lstStyle/>
          <a:p>
            <a:r>
              <a:rPr lang="en-US" smtClean="0"/>
              <a:t>Lessons Learned From Past Emergencies: From Chernobyl to Fukushima</a:t>
            </a:r>
            <a:endParaRPr lang="en-US" dirty="0"/>
          </a:p>
        </p:txBody>
      </p:sp>
    </p:spTree>
    <p:extLst>
      <p:ext uri="{BB962C8B-B14F-4D97-AF65-F5344CB8AC3E}">
        <p14:creationId xmlns:p14="http://schemas.microsoft.com/office/powerpoint/2010/main" val="1844507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p:nvPr/>
        </p:nvSpPr>
        <p:spPr>
          <a:xfrm flipH="1" flipV="1">
            <a:off x="0" y="5301208"/>
            <a:ext cx="6372200" cy="1556792"/>
          </a:xfrm>
          <a:prstGeom prst="rect">
            <a:avLst/>
          </a:prstGeom>
          <a:gradFill flip="none" rotWithShape="1">
            <a:gsLst>
              <a:gs pos="48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0" y="0"/>
            <a:ext cx="9143999" cy="2132856"/>
          </a:xfrm>
          <a:prstGeom prst="rect">
            <a:avLst/>
          </a:prstGeom>
          <a:gradFill flip="none" rotWithShape="1">
            <a:gsLst>
              <a:gs pos="56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7"/>
          <p:cNvSpPr>
            <a:spLocks noGrp="1" noChangeArrowheads="1"/>
          </p:cNvSpPr>
          <p:nvPr>
            <p:ph type="sldNum" sz="quarter" idx="4"/>
          </p:nvPr>
        </p:nvSpPr>
        <p:spPr bwMode="white">
          <a:xfrm>
            <a:off x="8472488" y="6482725"/>
            <a:ext cx="509587"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tx2"/>
                </a:solidFill>
                <a:latin typeface="+mn-lt"/>
              </a:defRPr>
            </a:lvl1pPr>
          </a:lstStyle>
          <a:p>
            <a:fld id="{23A0628E-C12F-4F8C-9895-BCD5E30100D3}" type="slidenum">
              <a:rPr lang="en-US" smtClean="0"/>
              <a:pPr/>
              <a:t>‹#›</a:t>
            </a:fld>
            <a:endParaRPr lang="en-US" dirty="0"/>
          </a:p>
        </p:txBody>
      </p:sp>
      <p:sp>
        <p:nvSpPr>
          <p:cNvPr id="2" name="Title Placeholder 1"/>
          <p:cNvSpPr>
            <a:spLocks noGrp="1"/>
          </p:cNvSpPr>
          <p:nvPr>
            <p:ph type="title"/>
          </p:nvPr>
        </p:nvSpPr>
        <p:spPr>
          <a:xfrm>
            <a:off x="251519" y="116632"/>
            <a:ext cx="6691705" cy="864096"/>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251520" y="1268760"/>
            <a:ext cx="8712968" cy="485740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64288" y="135562"/>
            <a:ext cx="1758648" cy="564966"/>
          </a:xfrm>
          <a:prstGeom prst="rect">
            <a:avLst/>
          </a:prstGeom>
        </p:spPr>
      </p:pic>
      <p:sp>
        <p:nvSpPr>
          <p:cNvPr id="12" name="Footer Placeholder 9"/>
          <p:cNvSpPr>
            <a:spLocks noGrp="1"/>
          </p:cNvSpPr>
          <p:nvPr>
            <p:ph type="ftr" sz="quarter" idx="3"/>
          </p:nvPr>
        </p:nvSpPr>
        <p:spPr>
          <a:xfrm>
            <a:off x="1691680" y="6482725"/>
            <a:ext cx="6780808" cy="293688"/>
          </a:xfrm>
          <a:prstGeom prst="rect">
            <a:avLst/>
          </a:prstGeom>
        </p:spPr>
        <p:txBody>
          <a:bodyPr/>
          <a:lstStyle/>
          <a:p>
            <a:r>
              <a:rPr lang="en-US" smtClean="0"/>
              <a:t>Lessons Learned From Past Emergencies: From Chernobyl to Fukushima</a:t>
            </a:r>
            <a:endParaRPr lang="en-US" dirty="0"/>
          </a:p>
        </p:txBody>
      </p:sp>
    </p:spTree>
    <p:extLst>
      <p:ext uri="{BB962C8B-B14F-4D97-AF65-F5344CB8AC3E}">
        <p14:creationId xmlns:p14="http://schemas.microsoft.com/office/powerpoint/2010/main" val="1243750791"/>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Lst>
  <p:timing>
    <p:tnLst>
      <p:par>
        <p:cTn id="1" dur="indefinite" restart="never" nodeType="tmRoot"/>
      </p:par>
    </p:tnLst>
  </p:timing>
  <p:hf hdr="0" dt="0"/>
  <p:txStyles>
    <p:titleStyle>
      <a:lvl1pPr algn="l" defTabSz="914400" rtl="0" eaLnBrk="1" latinLnBrk="0" hangingPunct="1">
        <a:spcBef>
          <a:spcPct val="0"/>
        </a:spcBef>
        <a:buNone/>
        <a:defRPr sz="2900" b="1" kern="1200">
          <a:solidFill>
            <a:schemeClr val="tx2"/>
          </a:solidFill>
          <a:latin typeface="Arial "/>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000000"/>
          </a:solidFill>
          <a:latin typeface="Arial "/>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000000"/>
          </a:solidFill>
          <a:latin typeface="Arial "/>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000000"/>
          </a:solidFill>
          <a:latin typeface="Arial "/>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000000"/>
          </a:solidFill>
          <a:latin typeface="Arial "/>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000000"/>
          </a:solidFill>
          <a:latin typeface="Arial "/>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33.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32.emf"/><Relationship Id="rId4" Type="http://schemas.openxmlformats.org/officeDocument/2006/relationships/oleObject" Target="../embeddings/oleObject1.bin"/></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4.jpeg"/><Relationship Id="rId18" Type="http://schemas.openxmlformats.org/officeDocument/2006/relationships/image" Target="../media/image19.jpeg"/><Relationship Id="rId3" Type="http://schemas.openxmlformats.org/officeDocument/2006/relationships/image" Target="../media/image4.jpeg"/><Relationship Id="rId7" Type="http://schemas.openxmlformats.org/officeDocument/2006/relationships/image" Target="../media/image8.jpeg"/><Relationship Id="rId12" Type="http://schemas.openxmlformats.org/officeDocument/2006/relationships/image" Target="../media/image13.jpeg"/><Relationship Id="rId17" Type="http://schemas.openxmlformats.org/officeDocument/2006/relationships/image" Target="../media/image18.jpeg"/><Relationship Id="rId2" Type="http://schemas.openxmlformats.org/officeDocument/2006/relationships/notesSlide" Target="../notesSlides/notesSlide2.xml"/><Relationship Id="rId16" Type="http://schemas.openxmlformats.org/officeDocument/2006/relationships/image" Target="../media/image17.jpeg"/><Relationship Id="rId20"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7.jpeg"/><Relationship Id="rId11" Type="http://schemas.openxmlformats.org/officeDocument/2006/relationships/image" Target="../media/image12.jpeg"/><Relationship Id="rId5" Type="http://schemas.openxmlformats.org/officeDocument/2006/relationships/image" Target="../media/image6.jpeg"/><Relationship Id="rId15" Type="http://schemas.openxmlformats.org/officeDocument/2006/relationships/image" Target="../media/image16.jpeg"/><Relationship Id="rId10" Type="http://schemas.openxmlformats.org/officeDocument/2006/relationships/image" Target="../media/image11.jpeg"/><Relationship Id="rId19" Type="http://schemas.openxmlformats.org/officeDocument/2006/relationships/image" Target="../media/image20.png"/><Relationship Id="rId4" Type="http://schemas.openxmlformats.org/officeDocument/2006/relationships/image" Target="../media/image5.jpeg"/><Relationship Id="rId9" Type="http://schemas.openxmlformats.org/officeDocument/2006/relationships/image" Target="../media/image10.jpeg"/><Relationship Id="rId14" Type="http://schemas.openxmlformats.org/officeDocument/2006/relationships/image" Target="../media/image15.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323528" y="1556792"/>
            <a:ext cx="8568953" cy="1872208"/>
          </a:xfrm>
        </p:spPr>
        <p:txBody>
          <a:bodyPr>
            <a:noAutofit/>
          </a:bodyPr>
          <a:lstStyle/>
          <a:p>
            <a:r>
              <a:rPr lang="en-US" sz="4000" dirty="0">
                <a:solidFill>
                  <a:srgbClr val="FFFF00"/>
                </a:solidFill>
              </a:rPr>
              <a:t>Lessons Learned From Past Emergencies: </a:t>
            </a:r>
            <a:r>
              <a:rPr lang="en-US" sz="4000" dirty="0" smtClean="0">
                <a:solidFill>
                  <a:srgbClr val="FFFF00"/>
                </a:solidFill>
              </a:rPr>
              <a:t/>
            </a:r>
            <a:br>
              <a:rPr lang="en-US" sz="4000" dirty="0" smtClean="0">
                <a:solidFill>
                  <a:srgbClr val="FFFF00"/>
                </a:solidFill>
              </a:rPr>
            </a:br>
            <a:r>
              <a:rPr lang="en-US" sz="4000" dirty="0" smtClean="0">
                <a:solidFill>
                  <a:srgbClr val="FFFF00"/>
                </a:solidFill>
              </a:rPr>
              <a:t>From </a:t>
            </a:r>
            <a:r>
              <a:rPr lang="en-US" sz="4000" dirty="0">
                <a:solidFill>
                  <a:srgbClr val="FFFF00"/>
                </a:solidFill>
              </a:rPr>
              <a:t>Chernobyl to Fukushima</a:t>
            </a:r>
            <a:endParaRPr lang="en-GB" sz="4000" dirty="0">
              <a:solidFill>
                <a:srgbClr val="FFFF00"/>
              </a:solidFill>
            </a:endParaRPr>
          </a:p>
        </p:txBody>
      </p:sp>
      <p:sp>
        <p:nvSpPr>
          <p:cNvPr id="4" name="Subtitle 3"/>
          <p:cNvSpPr>
            <a:spLocks noGrp="1"/>
          </p:cNvSpPr>
          <p:nvPr>
            <p:ph type="subTitle" idx="1"/>
          </p:nvPr>
        </p:nvSpPr>
        <p:spPr>
          <a:xfrm>
            <a:off x="323527" y="3140968"/>
            <a:ext cx="5904657" cy="3384376"/>
          </a:xfrm>
        </p:spPr>
        <p:txBody>
          <a:bodyPr>
            <a:normAutofit/>
          </a:bodyPr>
          <a:lstStyle/>
          <a:p>
            <a:pPr lvl="0"/>
            <a:endParaRPr lang="en-US" dirty="0" smtClean="0">
              <a:solidFill>
                <a:srgbClr val="99CCFF"/>
              </a:solidFill>
            </a:endParaRPr>
          </a:p>
          <a:p>
            <a:pPr lvl="0"/>
            <a:endParaRPr lang="en-US" b="0" i="1" dirty="0">
              <a:solidFill>
                <a:srgbClr val="99CCFF"/>
              </a:solidFill>
            </a:endParaRPr>
          </a:p>
          <a:p>
            <a:pPr lvl="0"/>
            <a:r>
              <a:rPr lang="en-US" b="0" i="1" dirty="0" smtClean="0">
                <a:solidFill>
                  <a:schemeClr val="bg1"/>
                </a:solidFill>
              </a:rPr>
              <a:t>Vladimir Kutkov</a:t>
            </a:r>
          </a:p>
          <a:p>
            <a:r>
              <a:rPr lang="en-US" b="0" dirty="0" smtClean="0">
                <a:solidFill>
                  <a:schemeClr val="bg1"/>
                </a:solidFill>
              </a:rPr>
              <a:t>Incident and Emergency Centre,</a:t>
            </a:r>
          </a:p>
          <a:p>
            <a:r>
              <a:rPr lang="en-US" b="0" dirty="0" smtClean="0">
                <a:solidFill>
                  <a:schemeClr val="bg1"/>
                </a:solidFill>
              </a:rPr>
              <a:t>International Atomic Energy </a:t>
            </a:r>
            <a:r>
              <a:rPr lang="en-US" b="0" dirty="0">
                <a:solidFill>
                  <a:schemeClr val="bg1"/>
                </a:solidFill>
              </a:rPr>
              <a:t>Agency</a:t>
            </a:r>
            <a:endParaRPr lang="en-GB" dirty="0">
              <a:solidFill>
                <a:schemeClr val="bg1"/>
              </a:solidFill>
            </a:endParaRPr>
          </a:p>
        </p:txBody>
      </p:sp>
    </p:spTree>
    <p:extLst>
      <p:ext uri="{BB962C8B-B14F-4D97-AF65-F5344CB8AC3E}">
        <p14:creationId xmlns:p14="http://schemas.microsoft.com/office/powerpoint/2010/main" val="14575700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a:spLocks noGrp="1"/>
          </p:cNvSpPr>
          <p:nvPr>
            <p:ph type="title"/>
          </p:nvPr>
        </p:nvSpPr>
        <p:spPr>
          <a:xfrm>
            <a:off x="251519" y="116632"/>
            <a:ext cx="6840761" cy="864096"/>
          </a:xfrm>
        </p:spPr>
        <p:txBody>
          <a:bodyPr anchor="t" anchorCtr="0">
            <a:noAutofit/>
          </a:bodyPr>
          <a:lstStyle/>
          <a:p>
            <a:r>
              <a:rPr lang="en-US" altLang="en-US" sz="2900" dirty="0"/>
              <a:t>Protective actions in EPD and beyond</a:t>
            </a:r>
            <a:endParaRPr lang="ru-RU" altLang="en-US" sz="2900" dirty="0"/>
          </a:p>
        </p:txBody>
      </p:sp>
      <p:grpSp>
        <p:nvGrpSpPr>
          <p:cNvPr id="4" name="Группа 3"/>
          <p:cNvGrpSpPr/>
          <p:nvPr/>
        </p:nvGrpSpPr>
        <p:grpSpPr>
          <a:xfrm>
            <a:off x="66675" y="908720"/>
            <a:ext cx="8960820" cy="5553280"/>
            <a:chOff x="66675" y="908720"/>
            <a:chExt cx="8960820" cy="5553280"/>
          </a:xfrm>
        </p:grpSpPr>
        <p:sp>
          <p:nvSpPr>
            <p:cNvPr id="2" name="Прямоугольник 1"/>
            <p:cNvSpPr/>
            <p:nvPr/>
          </p:nvSpPr>
          <p:spPr>
            <a:xfrm>
              <a:off x="66675" y="908720"/>
              <a:ext cx="8960820" cy="555328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000000"/>
                </a:solidFill>
              </a:endParaRPr>
            </a:p>
          </p:txBody>
        </p:sp>
        <p:grpSp>
          <p:nvGrpSpPr>
            <p:cNvPr id="26" name="Группа 3"/>
            <p:cNvGrpSpPr>
              <a:grpSpLocks/>
            </p:cNvGrpSpPr>
            <p:nvPr/>
          </p:nvGrpSpPr>
          <p:grpSpPr bwMode="auto">
            <a:xfrm>
              <a:off x="5868144" y="1124744"/>
              <a:ext cx="2943366" cy="4102893"/>
              <a:chOff x="5847408" y="1260296"/>
              <a:chExt cx="3073768" cy="4235729"/>
            </a:xfrm>
          </p:grpSpPr>
          <p:sp>
            <p:nvSpPr>
              <p:cNvPr id="27" name="Text Box 14"/>
              <p:cNvSpPr txBox="1">
                <a:spLocks noChangeArrowheads="1"/>
              </p:cNvSpPr>
              <p:nvPr/>
            </p:nvSpPr>
            <p:spPr bwMode="auto">
              <a:xfrm>
                <a:off x="6575702" y="1260296"/>
                <a:ext cx="2345474" cy="896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99CCFF"/>
                  </a:buClr>
                  <a:buSzPct val="110000"/>
                  <a:buChar char="•"/>
                  <a:defRPr sz="3200">
                    <a:solidFill>
                      <a:srgbClr val="FFFFCC"/>
                    </a:solidFill>
                    <a:latin typeface="Arial" pitchFamily="34" charset="0"/>
                  </a:defRPr>
                </a:lvl1pPr>
                <a:lvl2pPr marL="742950" indent="-285750" eaLnBrk="0" hangingPunct="0">
                  <a:spcBef>
                    <a:spcPct val="20000"/>
                  </a:spcBef>
                  <a:buClr>
                    <a:srgbClr val="99CCFF"/>
                  </a:buClr>
                  <a:buSzPct val="110000"/>
                  <a:buChar char="•"/>
                  <a:defRPr sz="2800">
                    <a:solidFill>
                      <a:srgbClr val="FFFFCC"/>
                    </a:solidFill>
                    <a:latin typeface="Arial" pitchFamily="34" charset="0"/>
                  </a:defRPr>
                </a:lvl2pPr>
                <a:lvl3pPr marL="1143000" indent="-228600" eaLnBrk="0" hangingPunct="0">
                  <a:spcBef>
                    <a:spcPct val="20000"/>
                  </a:spcBef>
                  <a:buClr>
                    <a:srgbClr val="99CCFF"/>
                  </a:buClr>
                  <a:buSzPct val="110000"/>
                  <a:buChar char="•"/>
                  <a:defRPr sz="2400">
                    <a:solidFill>
                      <a:srgbClr val="FFFFCC"/>
                    </a:solidFill>
                    <a:latin typeface="Arial" pitchFamily="34" charset="0"/>
                  </a:defRPr>
                </a:lvl3pPr>
                <a:lvl4pPr marL="1600200" indent="-228600" eaLnBrk="0" hangingPunct="0">
                  <a:spcBef>
                    <a:spcPct val="20000"/>
                  </a:spcBef>
                  <a:buClr>
                    <a:srgbClr val="99CCFF"/>
                  </a:buClr>
                  <a:buSzPct val="110000"/>
                  <a:buChar char="–"/>
                  <a:defRPr sz="2000">
                    <a:solidFill>
                      <a:srgbClr val="FFFFCC"/>
                    </a:solidFill>
                    <a:latin typeface="Arial" pitchFamily="34" charset="0"/>
                  </a:defRPr>
                </a:lvl4pPr>
                <a:lvl5pPr marL="2057400" indent="-228600" eaLnBrk="0" hangingPunct="0">
                  <a:spcBef>
                    <a:spcPct val="20000"/>
                  </a:spcBef>
                  <a:buClr>
                    <a:srgbClr val="99CCFF"/>
                  </a:buClr>
                  <a:buSzPct val="110000"/>
                  <a:buChar char="»"/>
                  <a:defRPr sz="2000">
                    <a:solidFill>
                      <a:srgbClr val="FFFFCC"/>
                    </a:solidFill>
                    <a:latin typeface="Arial" pitchFamily="34" charset="0"/>
                  </a:defRPr>
                </a:lvl5pPr>
                <a:lvl6pPr marL="25146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6pPr>
                <a:lvl7pPr marL="29718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7pPr>
                <a:lvl8pPr marL="34290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8pPr>
                <a:lvl9pPr marL="38862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9pPr>
              </a:lstStyle>
              <a:p>
                <a:pPr>
                  <a:lnSpc>
                    <a:spcPct val="90000"/>
                  </a:lnSpc>
                  <a:spcBef>
                    <a:spcPct val="50000"/>
                  </a:spcBef>
                  <a:buClrTx/>
                  <a:buSzTx/>
                  <a:buFontTx/>
                  <a:buNone/>
                </a:pPr>
                <a:r>
                  <a:rPr lang="en-US" altLang="en-US" sz="2800" b="1" dirty="0">
                    <a:solidFill>
                      <a:srgbClr val="FF0000"/>
                    </a:solidFill>
                  </a:rPr>
                  <a:t>Evacuated zone</a:t>
                </a:r>
                <a:endParaRPr lang="ru-RU" altLang="en-US" sz="2000" b="1" dirty="0">
                  <a:solidFill>
                    <a:srgbClr val="FF0000"/>
                  </a:solidFill>
                </a:endParaRPr>
              </a:p>
            </p:txBody>
          </p:sp>
          <p:sp>
            <p:nvSpPr>
              <p:cNvPr id="28" name="Text Box 16"/>
              <p:cNvSpPr txBox="1">
                <a:spLocks noChangeArrowheads="1"/>
              </p:cNvSpPr>
              <p:nvPr/>
            </p:nvSpPr>
            <p:spPr bwMode="auto">
              <a:xfrm>
                <a:off x="6575702" y="2199736"/>
                <a:ext cx="2345474" cy="169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99CCFF"/>
                  </a:buClr>
                  <a:buSzPct val="110000"/>
                  <a:buChar char="•"/>
                  <a:defRPr sz="3200">
                    <a:solidFill>
                      <a:srgbClr val="FFFFCC"/>
                    </a:solidFill>
                    <a:latin typeface="Arial" pitchFamily="34" charset="0"/>
                  </a:defRPr>
                </a:lvl1pPr>
                <a:lvl2pPr marL="742950" indent="-285750" eaLnBrk="0" hangingPunct="0">
                  <a:spcBef>
                    <a:spcPct val="20000"/>
                  </a:spcBef>
                  <a:buClr>
                    <a:srgbClr val="99CCFF"/>
                  </a:buClr>
                  <a:buSzPct val="110000"/>
                  <a:buChar char="•"/>
                  <a:defRPr sz="2800">
                    <a:solidFill>
                      <a:srgbClr val="FFFFCC"/>
                    </a:solidFill>
                    <a:latin typeface="Arial" pitchFamily="34" charset="0"/>
                  </a:defRPr>
                </a:lvl2pPr>
                <a:lvl3pPr marL="1143000" indent="-228600" eaLnBrk="0" hangingPunct="0">
                  <a:spcBef>
                    <a:spcPct val="20000"/>
                  </a:spcBef>
                  <a:buClr>
                    <a:srgbClr val="99CCFF"/>
                  </a:buClr>
                  <a:buSzPct val="110000"/>
                  <a:buChar char="•"/>
                  <a:defRPr sz="2400">
                    <a:solidFill>
                      <a:srgbClr val="FFFFCC"/>
                    </a:solidFill>
                    <a:latin typeface="Arial" pitchFamily="34" charset="0"/>
                  </a:defRPr>
                </a:lvl3pPr>
                <a:lvl4pPr marL="1600200" indent="-228600" eaLnBrk="0" hangingPunct="0">
                  <a:spcBef>
                    <a:spcPct val="20000"/>
                  </a:spcBef>
                  <a:buClr>
                    <a:srgbClr val="99CCFF"/>
                  </a:buClr>
                  <a:buSzPct val="110000"/>
                  <a:buChar char="–"/>
                  <a:defRPr sz="2000">
                    <a:solidFill>
                      <a:srgbClr val="FFFFCC"/>
                    </a:solidFill>
                    <a:latin typeface="Arial" pitchFamily="34" charset="0"/>
                  </a:defRPr>
                </a:lvl4pPr>
                <a:lvl5pPr marL="2057400" indent="-228600" eaLnBrk="0" hangingPunct="0">
                  <a:spcBef>
                    <a:spcPct val="20000"/>
                  </a:spcBef>
                  <a:buClr>
                    <a:srgbClr val="99CCFF"/>
                  </a:buClr>
                  <a:buSzPct val="110000"/>
                  <a:buChar char="»"/>
                  <a:defRPr sz="2000">
                    <a:solidFill>
                      <a:srgbClr val="FFFFCC"/>
                    </a:solidFill>
                    <a:latin typeface="Arial" pitchFamily="34" charset="0"/>
                  </a:defRPr>
                </a:lvl5pPr>
                <a:lvl6pPr marL="25146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6pPr>
                <a:lvl7pPr marL="29718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7pPr>
                <a:lvl8pPr marL="34290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8pPr>
                <a:lvl9pPr marL="38862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9pPr>
              </a:lstStyle>
              <a:p>
                <a:pPr>
                  <a:lnSpc>
                    <a:spcPct val="90000"/>
                  </a:lnSpc>
                  <a:spcBef>
                    <a:spcPct val="50000"/>
                  </a:spcBef>
                  <a:buClrTx/>
                  <a:buSzTx/>
                  <a:buFontTx/>
                  <a:buNone/>
                </a:pPr>
                <a:r>
                  <a:rPr lang="en-US" altLang="en-US" sz="2800" b="1" dirty="0">
                    <a:solidFill>
                      <a:srgbClr val="000000"/>
                    </a:solidFill>
                  </a:rPr>
                  <a:t>Urgent protective actions, e.g. </a:t>
                </a:r>
                <a:r>
                  <a:rPr lang="en-US" altLang="en-US" sz="2800" b="1" dirty="0">
                    <a:solidFill>
                      <a:srgbClr val="FF0000"/>
                    </a:solidFill>
                  </a:rPr>
                  <a:t>evacuation</a:t>
                </a:r>
                <a:endParaRPr lang="ru-RU" altLang="en-US" sz="2800" b="1" dirty="0">
                  <a:solidFill>
                    <a:srgbClr val="FF0000"/>
                  </a:solidFill>
                </a:endParaRPr>
              </a:p>
            </p:txBody>
          </p:sp>
          <p:sp>
            <p:nvSpPr>
              <p:cNvPr id="29" name="Text Box 19"/>
              <p:cNvSpPr txBox="1">
                <a:spLocks noChangeArrowheads="1"/>
              </p:cNvSpPr>
              <p:nvPr/>
            </p:nvSpPr>
            <p:spPr bwMode="auto">
              <a:xfrm>
                <a:off x="6575702" y="3799287"/>
                <a:ext cx="2345474" cy="169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99CCFF"/>
                  </a:buClr>
                  <a:buSzPct val="110000"/>
                  <a:buChar char="•"/>
                  <a:defRPr sz="3200">
                    <a:solidFill>
                      <a:srgbClr val="FFFFCC"/>
                    </a:solidFill>
                    <a:latin typeface="Arial" pitchFamily="34" charset="0"/>
                  </a:defRPr>
                </a:lvl1pPr>
                <a:lvl2pPr marL="742950" indent="-285750" eaLnBrk="0" hangingPunct="0">
                  <a:spcBef>
                    <a:spcPct val="20000"/>
                  </a:spcBef>
                  <a:buClr>
                    <a:srgbClr val="99CCFF"/>
                  </a:buClr>
                  <a:buSzPct val="110000"/>
                  <a:buChar char="•"/>
                  <a:defRPr sz="2800">
                    <a:solidFill>
                      <a:srgbClr val="FFFFCC"/>
                    </a:solidFill>
                    <a:latin typeface="Arial" pitchFamily="34" charset="0"/>
                  </a:defRPr>
                </a:lvl2pPr>
                <a:lvl3pPr marL="1143000" indent="-228600" eaLnBrk="0" hangingPunct="0">
                  <a:spcBef>
                    <a:spcPct val="20000"/>
                  </a:spcBef>
                  <a:buClr>
                    <a:srgbClr val="99CCFF"/>
                  </a:buClr>
                  <a:buSzPct val="110000"/>
                  <a:buChar char="•"/>
                  <a:defRPr sz="2400">
                    <a:solidFill>
                      <a:srgbClr val="FFFFCC"/>
                    </a:solidFill>
                    <a:latin typeface="Arial" pitchFamily="34" charset="0"/>
                  </a:defRPr>
                </a:lvl3pPr>
                <a:lvl4pPr marL="1600200" indent="-228600" eaLnBrk="0" hangingPunct="0">
                  <a:spcBef>
                    <a:spcPct val="20000"/>
                  </a:spcBef>
                  <a:buClr>
                    <a:srgbClr val="99CCFF"/>
                  </a:buClr>
                  <a:buSzPct val="110000"/>
                  <a:buChar char="–"/>
                  <a:defRPr sz="2000">
                    <a:solidFill>
                      <a:srgbClr val="FFFFCC"/>
                    </a:solidFill>
                    <a:latin typeface="Arial" pitchFamily="34" charset="0"/>
                  </a:defRPr>
                </a:lvl4pPr>
                <a:lvl5pPr marL="2057400" indent="-228600" eaLnBrk="0" hangingPunct="0">
                  <a:spcBef>
                    <a:spcPct val="20000"/>
                  </a:spcBef>
                  <a:buClr>
                    <a:srgbClr val="99CCFF"/>
                  </a:buClr>
                  <a:buSzPct val="110000"/>
                  <a:buChar char="»"/>
                  <a:defRPr sz="2000">
                    <a:solidFill>
                      <a:srgbClr val="FFFFCC"/>
                    </a:solidFill>
                    <a:latin typeface="Arial" pitchFamily="34" charset="0"/>
                  </a:defRPr>
                </a:lvl5pPr>
                <a:lvl6pPr marL="25146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6pPr>
                <a:lvl7pPr marL="29718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7pPr>
                <a:lvl8pPr marL="34290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8pPr>
                <a:lvl9pPr marL="38862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9pPr>
              </a:lstStyle>
              <a:p>
                <a:pPr>
                  <a:lnSpc>
                    <a:spcPct val="90000"/>
                  </a:lnSpc>
                  <a:spcBef>
                    <a:spcPct val="50000"/>
                  </a:spcBef>
                  <a:buClrTx/>
                  <a:buSzTx/>
                  <a:buFontTx/>
                  <a:buNone/>
                </a:pPr>
                <a:r>
                  <a:rPr lang="en-US" altLang="en-US" sz="2800" b="1" dirty="0">
                    <a:solidFill>
                      <a:srgbClr val="000000"/>
                    </a:solidFill>
                  </a:rPr>
                  <a:t>Early protective actions, e.g. </a:t>
                </a:r>
                <a:r>
                  <a:rPr lang="en-US" altLang="en-US" sz="2800" b="1" dirty="0">
                    <a:solidFill>
                      <a:srgbClr val="FF0000"/>
                    </a:solidFill>
                  </a:rPr>
                  <a:t>relocation</a:t>
                </a:r>
                <a:endParaRPr lang="ru-RU" altLang="en-US" sz="2800" b="1" dirty="0">
                  <a:solidFill>
                    <a:srgbClr val="FF0000"/>
                  </a:solidFill>
                </a:endParaRPr>
              </a:p>
            </p:txBody>
          </p:sp>
          <p:sp>
            <p:nvSpPr>
              <p:cNvPr id="30" name="Прямоугольник 1"/>
              <p:cNvSpPr>
                <a:spLocks noChangeArrowheads="1"/>
              </p:cNvSpPr>
              <p:nvPr/>
            </p:nvSpPr>
            <p:spPr bwMode="auto">
              <a:xfrm>
                <a:off x="5847408" y="2264780"/>
                <a:ext cx="668808" cy="3460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4659" tIns="42330" rIns="84659" bIns="42330"/>
              <a:lstStyle>
                <a:lvl1pPr eaLnBrk="0" hangingPunct="0">
                  <a:defRPr kumimoji="1" sz="1000">
                    <a:solidFill>
                      <a:schemeClr val="tx1"/>
                    </a:solidFill>
                    <a:latin typeface="Arial" pitchFamily="34" charset="0"/>
                    <a:cs typeface="Arial" pitchFamily="34" charset="0"/>
                  </a:defRPr>
                </a:lvl1pPr>
                <a:lvl2pPr marL="742950" indent="-285750" eaLnBrk="0" hangingPunct="0">
                  <a:defRPr kumimoji="1" sz="1000">
                    <a:solidFill>
                      <a:schemeClr val="tx1"/>
                    </a:solidFill>
                    <a:latin typeface="Arial" pitchFamily="34" charset="0"/>
                    <a:cs typeface="Arial" pitchFamily="34" charset="0"/>
                  </a:defRPr>
                </a:lvl2pPr>
                <a:lvl3pPr marL="1143000" indent="-228600" eaLnBrk="0" hangingPunct="0">
                  <a:defRPr kumimoji="1" sz="1000">
                    <a:solidFill>
                      <a:schemeClr val="tx1"/>
                    </a:solidFill>
                    <a:latin typeface="Arial" pitchFamily="34" charset="0"/>
                    <a:cs typeface="Arial" pitchFamily="34" charset="0"/>
                  </a:defRPr>
                </a:lvl3pPr>
                <a:lvl4pPr marL="1600200" indent="-228600" eaLnBrk="0" hangingPunct="0">
                  <a:defRPr kumimoji="1" sz="1000">
                    <a:solidFill>
                      <a:schemeClr val="tx1"/>
                    </a:solidFill>
                    <a:latin typeface="Arial" pitchFamily="34" charset="0"/>
                    <a:cs typeface="Arial" pitchFamily="34" charset="0"/>
                  </a:defRPr>
                </a:lvl4pPr>
                <a:lvl5pPr marL="2057400" indent="-228600" eaLnBrk="0" hangingPunct="0">
                  <a:defRPr kumimoji="1" sz="1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kumimoji="1" sz="1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kumimoji="1" sz="1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kumimoji="1" sz="1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kumimoji="1" sz="1000">
                    <a:solidFill>
                      <a:schemeClr val="tx1"/>
                    </a:solidFill>
                    <a:latin typeface="Arial" pitchFamily="34" charset="0"/>
                    <a:cs typeface="Arial" pitchFamily="34" charset="0"/>
                  </a:defRPr>
                </a:lvl9pPr>
              </a:lstStyle>
              <a:p>
                <a:pPr eaLnBrk="1" hangingPunct="1"/>
                <a:endParaRPr lang="en-US" altLang="en-US" sz="1050">
                  <a:solidFill>
                    <a:schemeClr val="bg2"/>
                  </a:solidFill>
                </a:endParaRPr>
              </a:p>
            </p:txBody>
          </p:sp>
          <p:sp>
            <p:nvSpPr>
              <p:cNvPr id="32" name="Прямоугольник 27"/>
              <p:cNvSpPr>
                <a:spLocks noChangeArrowheads="1"/>
              </p:cNvSpPr>
              <p:nvPr/>
            </p:nvSpPr>
            <p:spPr bwMode="auto">
              <a:xfrm>
                <a:off x="5847408" y="1371600"/>
                <a:ext cx="668808" cy="346075"/>
              </a:xfrm>
              <a:prstGeom prst="rect">
                <a:avLst/>
              </a:prstGeom>
              <a:solidFill>
                <a:srgbClr val="FF33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4659" tIns="42330" rIns="84659" bIns="42330"/>
              <a:lstStyle>
                <a:lvl1pPr eaLnBrk="0" hangingPunct="0">
                  <a:defRPr kumimoji="1" sz="1000">
                    <a:solidFill>
                      <a:schemeClr val="tx1"/>
                    </a:solidFill>
                    <a:latin typeface="Arial" pitchFamily="34" charset="0"/>
                    <a:cs typeface="Arial" pitchFamily="34" charset="0"/>
                  </a:defRPr>
                </a:lvl1pPr>
                <a:lvl2pPr marL="742950" indent="-285750" eaLnBrk="0" hangingPunct="0">
                  <a:defRPr kumimoji="1" sz="1000">
                    <a:solidFill>
                      <a:schemeClr val="tx1"/>
                    </a:solidFill>
                    <a:latin typeface="Arial" pitchFamily="34" charset="0"/>
                    <a:cs typeface="Arial" pitchFamily="34" charset="0"/>
                  </a:defRPr>
                </a:lvl2pPr>
                <a:lvl3pPr marL="1143000" indent="-228600" eaLnBrk="0" hangingPunct="0">
                  <a:defRPr kumimoji="1" sz="1000">
                    <a:solidFill>
                      <a:schemeClr val="tx1"/>
                    </a:solidFill>
                    <a:latin typeface="Arial" pitchFamily="34" charset="0"/>
                    <a:cs typeface="Arial" pitchFamily="34" charset="0"/>
                  </a:defRPr>
                </a:lvl3pPr>
                <a:lvl4pPr marL="1600200" indent="-228600" eaLnBrk="0" hangingPunct="0">
                  <a:defRPr kumimoji="1" sz="1000">
                    <a:solidFill>
                      <a:schemeClr val="tx1"/>
                    </a:solidFill>
                    <a:latin typeface="Arial" pitchFamily="34" charset="0"/>
                    <a:cs typeface="Arial" pitchFamily="34" charset="0"/>
                  </a:defRPr>
                </a:lvl4pPr>
                <a:lvl5pPr marL="2057400" indent="-228600" eaLnBrk="0" hangingPunct="0">
                  <a:defRPr kumimoji="1" sz="1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kumimoji="1" sz="1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kumimoji="1" sz="1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kumimoji="1" sz="1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kumimoji="1" sz="1000">
                    <a:solidFill>
                      <a:schemeClr val="tx1"/>
                    </a:solidFill>
                    <a:latin typeface="Arial" pitchFamily="34" charset="0"/>
                    <a:cs typeface="Arial" pitchFamily="34" charset="0"/>
                  </a:defRPr>
                </a:lvl9pPr>
              </a:lstStyle>
              <a:p>
                <a:pPr eaLnBrk="1" hangingPunct="1"/>
                <a:endParaRPr lang="en-US" altLang="en-US" sz="1050">
                  <a:solidFill>
                    <a:schemeClr val="bg2"/>
                  </a:solidFill>
                </a:endParaRPr>
              </a:p>
            </p:txBody>
          </p:sp>
          <p:sp>
            <p:nvSpPr>
              <p:cNvPr id="33" name="Прямоугольник 28"/>
              <p:cNvSpPr>
                <a:spLocks noChangeArrowheads="1"/>
              </p:cNvSpPr>
              <p:nvPr/>
            </p:nvSpPr>
            <p:spPr bwMode="auto">
              <a:xfrm>
                <a:off x="5847408" y="3886201"/>
                <a:ext cx="668808" cy="34607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4659" tIns="42330" rIns="84659" bIns="42330"/>
              <a:lstStyle>
                <a:lvl1pPr eaLnBrk="0" hangingPunct="0">
                  <a:defRPr kumimoji="1" sz="1000">
                    <a:solidFill>
                      <a:schemeClr val="tx1"/>
                    </a:solidFill>
                    <a:latin typeface="Arial" pitchFamily="34" charset="0"/>
                    <a:cs typeface="Arial" pitchFamily="34" charset="0"/>
                  </a:defRPr>
                </a:lvl1pPr>
                <a:lvl2pPr marL="742950" indent="-285750" eaLnBrk="0" hangingPunct="0">
                  <a:defRPr kumimoji="1" sz="1000">
                    <a:solidFill>
                      <a:schemeClr val="tx1"/>
                    </a:solidFill>
                    <a:latin typeface="Arial" pitchFamily="34" charset="0"/>
                    <a:cs typeface="Arial" pitchFamily="34" charset="0"/>
                  </a:defRPr>
                </a:lvl2pPr>
                <a:lvl3pPr marL="1143000" indent="-228600" eaLnBrk="0" hangingPunct="0">
                  <a:defRPr kumimoji="1" sz="1000">
                    <a:solidFill>
                      <a:schemeClr val="tx1"/>
                    </a:solidFill>
                    <a:latin typeface="Arial" pitchFamily="34" charset="0"/>
                    <a:cs typeface="Arial" pitchFamily="34" charset="0"/>
                  </a:defRPr>
                </a:lvl3pPr>
                <a:lvl4pPr marL="1600200" indent="-228600" eaLnBrk="0" hangingPunct="0">
                  <a:defRPr kumimoji="1" sz="1000">
                    <a:solidFill>
                      <a:schemeClr val="tx1"/>
                    </a:solidFill>
                    <a:latin typeface="Arial" pitchFamily="34" charset="0"/>
                    <a:cs typeface="Arial" pitchFamily="34" charset="0"/>
                  </a:defRPr>
                </a:lvl4pPr>
                <a:lvl5pPr marL="2057400" indent="-228600" eaLnBrk="0" hangingPunct="0">
                  <a:defRPr kumimoji="1" sz="1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kumimoji="1" sz="1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kumimoji="1" sz="1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kumimoji="1" sz="1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kumimoji="1" sz="1000">
                    <a:solidFill>
                      <a:schemeClr val="tx1"/>
                    </a:solidFill>
                    <a:latin typeface="Arial" pitchFamily="34" charset="0"/>
                    <a:cs typeface="Arial" pitchFamily="34" charset="0"/>
                  </a:defRPr>
                </a:lvl9pPr>
              </a:lstStyle>
              <a:p>
                <a:pPr eaLnBrk="1" hangingPunct="1"/>
                <a:endParaRPr lang="en-US" altLang="en-US" sz="1050">
                  <a:solidFill>
                    <a:schemeClr val="bg2"/>
                  </a:solidFill>
                </a:endParaRPr>
              </a:p>
            </p:txBody>
          </p:sp>
        </p:grpSp>
        <p:pic>
          <p:nvPicPr>
            <p:cNvPr id="23" name="Рисунок 22"/>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133941" y="1157563"/>
              <a:ext cx="5935941" cy="4053600"/>
            </a:xfrm>
            <a:prstGeom prst="rect">
              <a:avLst/>
            </a:prstGeom>
          </p:spPr>
        </p:pic>
        <p:grpSp>
          <p:nvGrpSpPr>
            <p:cNvPr id="3" name="Группа 2"/>
            <p:cNvGrpSpPr/>
            <p:nvPr/>
          </p:nvGrpSpPr>
          <p:grpSpPr>
            <a:xfrm>
              <a:off x="131763" y="5157192"/>
              <a:ext cx="8569326" cy="1255728"/>
              <a:chOff x="131763" y="5157192"/>
              <a:chExt cx="8569326" cy="1255728"/>
            </a:xfrm>
          </p:grpSpPr>
          <p:sp>
            <p:nvSpPr>
              <p:cNvPr id="8" name="Text Box 14"/>
              <p:cNvSpPr txBox="1">
                <a:spLocks noChangeArrowheads="1"/>
              </p:cNvSpPr>
              <p:nvPr/>
            </p:nvSpPr>
            <p:spPr bwMode="auto">
              <a:xfrm>
                <a:off x="6352278" y="5350875"/>
                <a:ext cx="2348811" cy="8683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99CCFF"/>
                  </a:buClr>
                  <a:buSzPct val="110000"/>
                  <a:buChar char="•"/>
                  <a:defRPr sz="3200">
                    <a:solidFill>
                      <a:srgbClr val="FFFFCC"/>
                    </a:solidFill>
                    <a:latin typeface="Arial" pitchFamily="34" charset="0"/>
                  </a:defRPr>
                </a:lvl1pPr>
                <a:lvl2pPr marL="742950" indent="-285750" eaLnBrk="0" hangingPunct="0">
                  <a:spcBef>
                    <a:spcPct val="20000"/>
                  </a:spcBef>
                  <a:buClr>
                    <a:srgbClr val="99CCFF"/>
                  </a:buClr>
                  <a:buSzPct val="110000"/>
                  <a:buChar char="•"/>
                  <a:defRPr sz="2800">
                    <a:solidFill>
                      <a:srgbClr val="FFFFCC"/>
                    </a:solidFill>
                    <a:latin typeface="Arial" pitchFamily="34" charset="0"/>
                  </a:defRPr>
                </a:lvl2pPr>
                <a:lvl3pPr marL="1143000" indent="-228600" eaLnBrk="0" hangingPunct="0">
                  <a:spcBef>
                    <a:spcPct val="20000"/>
                  </a:spcBef>
                  <a:buClr>
                    <a:srgbClr val="99CCFF"/>
                  </a:buClr>
                  <a:buSzPct val="110000"/>
                  <a:buChar char="•"/>
                  <a:defRPr sz="2400">
                    <a:solidFill>
                      <a:srgbClr val="FFFFCC"/>
                    </a:solidFill>
                    <a:latin typeface="Arial" pitchFamily="34" charset="0"/>
                  </a:defRPr>
                </a:lvl3pPr>
                <a:lvl4pPr marL="1600200" indent="-228600" eaLnBrk="0" hangingPunct="0">
                  <a:spcBef>
                    <a:spcPct val="20000"/>
                  </a:spcBef>
                  <a:buClr>
                    <a:srgbClr val="99CCFF"/>
                  </a:buClr>
                  <a:buSzPct val="110000"/>
                  <a:buChar char="–"/>
                  <a:defRPr sz="2000">
                    <a:solidFill>
                      <a:srgbClr val="FFFFCC"/>
                    </a:solidFill>
                    <a:latin typeface="Arial" pitchFamily="34" charset="0"/>
                  </a:defRPr>
                </a:lvl4pPr>
                <a:lvl5pPr marL="2057400" indent="-228600" eaLnBrk="0" hangingPunct="0">
                  <a:spcBef>
                    <a:spcPct val="20000"/>
                  </a:spcBef>
                  <a:buClr>
                    <a:srgbClr val="99CCFF"/>
                  </a:buClr>
                  <a:buSzPct val="110000"/>
                  <a:buChar char="»"/>
                  <a:defRPr sz="2000">
                    <a:solidFill>
                      <a:srgbClr val="FFFFCC"/>
                    </a:solidFill>
                    <a:latin typeface="Arial" pitchFamily="34" charset="0"/>
                  </a:defRPr>
                </a:lvl5pPr>
                <a:lvl6pPr marL="25146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6pPr>
                <a:lvl7pPr marL="29718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7pPr>
                <a:lvl8pPr marL="34290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8pPr>
                <a:lvl9pPr marL="38862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9pPr>
              </a:lstStyle>
              <a:p>
                <a:pPr>
                  <a:lnSpc>
                    <a:spcPct val="90000"/>
                  </a:lnSpc>
                  <a:spcBef>
                    <a:spcPct val="50000"/>
                  </a:spcBef>
                  <a:buClrTx/>
                  <a:buSzTx/>
                  <a:buFontTx/>
                  <a:buNone/>
                </a:pPr>
                <a:r>
                  <a:rPr lang="en-US" altLang="en-US" sz="2800" b="1" dirty="0" smtClean="0">
                    <a:solidFill>
                      <a:srgbClr val="000000"/>
                    </a:solidFill>
                  </a:rPr>
                  <a:t>≥ 100 </a:t>
                </a:r>
                <a:r>
                  <a:rPr lang="en-US" altLang="en-US" sz="2800" b="1" dirty="0">
                    <a:solidFill>
                      <a:srgbClr val="000000"/>
                    </a:solidFill>
                  </a:rPr>
                  <a:t>mSv </a:t>
                </a:r>
                <a:br>
                  <a:rPr lang="en-US" altLang="en-US" sz="2800" b="1" dirty="0">
                    <a:solidFill>
                      <a:srgbClr val="000000"/>
                    </a:solidFill>
                  </a:rPr>
                </a:br>
                <a:r>
                  <a:rPr lang="en-US" altLang="en-US" sz="2800" b="1" dirty="0">
                    <a:solidFill>
                      <a:srgbClr val="000000"/>
                    </a:solidFill>
                  </a:rPr>
                  <a:t>in 1</a:t>
                </a:r>
                <a:r>
                  <a:rPr lang="en-US" altLang="en-US" sz="2800" b="1" baseline="30000" dirty="0">
                    <a:solidFill>
                      <a:srgbClr val="000000"/>
                    </a:solidFill>
                  </a:rPr>
                  <a:t>st</a:t>
                </a:r>
                <a:r>
                  <a:rPr lang="en-US" altLang="en-US" sz="2800" b="1" dirty="0">
                    <a:solidFill>
                      <a:srgbClr val="000000"/>
                    </a:solidFill>
                  </a:rPr>
                  <a:t> year</a:t>
                </a:r>
                <a:endParaRPr lang="ru-RU" altLang="en-US" sz="2000" b="1" dirty="0">
                  <a:solidFill>
                    <a:srgbClr val="000000"/>
                  </a:solidFill>
                </a:endParaRPr>
              </a:p>
            </p:txBody>
          </p:sp>
          <p:sp>
            <p:nvSpPr>
              <p:cNvPr id="16" name="Прямоугольник 1"/>
              <p:cNvSpPr>
                <a:spLocks noChangeArrowheads="1"/>
              </p:cNvSpPr>
              <p:nvPr/>
            </p:nvSpPr>
            <p:spPr bwMode="auto">
              <a:xfrm rot="16200000">
                <a:off x="2792530" y="5612019"/>
                <a:ext cx="668337" cy="3460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714" tIns="45857" rIns="91714" bIns="45857"/>
              <a:lstStyle>
                <a:lvl1pPr eaLnBrk="0" hangingPunct="0">
                  <a:defRPr kumimoji="1" sz="1000">
                    <a:solidFill>
                      <a:schemeClr val="tx1"/>
                    </a:solidFill>
                    <a:latin typeface="Arial" pitchFamily="34" charset="0"/>
                    <a:cs typeface="Arial" pitchFamily="34" charset="0"/>
                  </a:defRPr>
                </a:lvl1pPr>
                <a:lvl2pPr marL="742950" indent="-285750" eaLnBrk="0" hangingPunct="0">
                  <a:defRPr kumimoji="1" sz="1000">
                    <a:solidFill>
                      <a:schemeClr val="tx1"/>
                    </a:solidFill>
                    <a:latin typeface="Arial" pitchFamily="34" charset="0"/>
                    <a:cs typeface="Arial" pitchFamily="34" charset="0"/>
                  </a:defRPr>
                </a:lvl2pPr>
                <a:lvl3pPr marL="1143000" indent="-228600" eaLnBrk="0" hangingPunct="0">
                  <a:defRPr kumimoji="1" sz="1000">
                    <a:solidFill>
                      <a:schemeClr val="tx1"/>
                    </a:solidFill>
                    <a:latin typeface="Arial" pitchFamily="34" charset="0"/>
                    <a:cs typeface="Arial" pitchFamily="34" charset="0"/>
                  </a:defRPr>
                </a:lvl3pPr>
                <a:lvl4pPr marL="1600200" indent="-228600" eaLnBrk="0" hangingPunct="0">
                  <a:defRPr kumimoji="1" sz="1000">
                    <a:solidFill>
                      <a:schemeClr val="tx1"/>
                    </a:solidFill>
                    <a:latin typeface="Arial" pitchFamily="34" charset="0"/>
                    <a:cs typeface="Arial" pitchFamily="34" charset="0"/>
                  </a:defRPr>
                </a:lvl4pPr>
                <a:lvl5pPr marL="2057400" indent="-228600" eaLnBrk="0" hangingPunct="0">
                  <a:defRPr kumimoji="1" sz="1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kumimoji="1" sz="1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kumimoji="1" sz="1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kumimoji="1" sz="1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kumimoji="1" sz="1000">
                    <a:solidFill>
                      <a:schemeClr val="tx1"/>
                    </a:solidFill>
                    <a:latin typeface="Arial" pitchFamily="34" charset="0"/>
                    <a:cs typeface="Arial" pitchFamily="34" charset="0"/>
                  </a:defRPr>
                </a:lvl9pPr>
              </a:lstStyle>
              <a:p>
                <a:pPr eaLnBrk="1" hangingPunct="1"/>
                <a:endParaRPr lang="en-US" altLang="en-US">
                  <a:solidFill>
                    <a:srgbClr val="000000"/>
                  </a:solidFill>
                </a:endParaRPr>
              </a:p>
            </p:txBody>
          </p:sp>
          <p:sp>
            <p:nvSpPr>
              <p:cNvPr id="18" name="Прямоугольник 28"/>
              <p:cNvSpPr>
                <a:spLocks noChangeArrowheads="1"/>
              </p:cNvSpPr>
              <p:nvPr/>
            </p:nvSpPr>
            <p:spPr bwMode="auto">
              <a:xfrm rot="16200000">
                <a:off x="5614428" y="5612019"/>
                <a:ext cx="668337" cy="34607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714" tIns="45857" rIns="91714" bIns="45857"/>
              <a:lstStyle>
                <a:lvl1pPr eaLnBrk="0" hangingPunct="0">
                  <a:defRPr kumimoji="1" sz="1000">
                    <a:solidFill>
                      <a:schemeClr val="tx1"/>
                    </a:solidFill>
                    <a:latin typeface="Arial" pitchFamily="34" charset="0"/>
                    <a:cs typeface="Arial" pitchFamily="34" charset="0"/>
                  </a:defRPr>
                </a:lvl1pPr>
                <a:lvl2pPr marL="742950" indent="-285750" eaLnBrk="0" hangingPunct="0">
                  <a:defRPr kumimoji="1" sz="1000">
                    <a:solidFill>
                      <a:schemeClr val="tx1"/>
                    </a:solidFill>
                    <a:latin typeface="Arial" pitchFamily="34" charset="0"/>
                    <a:cs typeface="Arial" pitchFamily="34" charset="0"/>
                  </a:defRPr>
                </a:lvl2pPr>
                <a:lvl3pPr marL="1143000" indent="-228600" eaLnBrk="0" hangingPunct="0">
                  <a:defRPr kumimoji="1" sz="1000">
                    <a:solidFill>
                      <a:schemeClr val="tx1"/>
                    </a:solidFill>
                    <a:latin typeface="Arial" pitchFamily="34" charset="0"/>
                    <a:cs typeface="Arial" pitchFamily="34" charset="0"/>
                  </a:defRPr>
                </a:lvl3pPr>
                <a:lvl4pPr marL="1600200" indent="-228600" eaLnBrk="0" hangingPunct="0">
                  <a:defRPr kumimoji="1" sz="1000">
                    <a:solidFill>
                      <a:schemeClr val="tx1"/>
                    </a:solidFill>
                    <a:latin typeface="Arial" pitchFamily="34" charset="0"/>
                    <a:cs typeface="Arial" pitchFamily="34" charset="0"/>
                  </a:defRPr>
                </a:lvl4pPr>
                <a:lvl5pPr marL="2057400" indent="-228600" eaLnBrk="0" hangingPunct="0">
                  <a:defRPr kumimoji="1" sz="1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kumimoji="1" sz="1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kumimoji="1" sz="1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kumimoji="1" sz="1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kumimoji="1" sz="1000">
                    <a:solidFill>
                      <a:schemeClr val="tx1"/>
                    </a:solidFill>
                    <a:latin typeface="Arial" pitchFamily="34" charset="0"/>
                    <a:cs typeface="Arial" pitchFamily="34" charset="0"/>
                  </a:defRPr>
                </a:lvl9pPr>
              </a:lstStyle>
              <a:p>
                <a:pPr eaLnBrk="1" hangingPunct="1"/>
                <a:endParaRPr lang="en-US" altLang="en-US">
                  <a:solidFill>
                    <a:srgbClr val="000000"/>
                  </a:solidFill>
                </a:endParaRPr>
              </a:p>
            </p:txBody>
          </p:sp>
          <p:sp>
            <p:nvSpPr>
              <p:cNvPr id="20" name="Text Box 14"/>
              <p:cNvSpPr txBox="1">
                <a:spLocks noChangeArrowheads="1"/>
              </p:cNvSpPr>
              <p:nvPr/>
            </p:nvSpPr>
            <p:spPr bwMode="auto">
              <a:xfrm>
                <a:off x="3530379" y="5351091"/>
                <a:ext cx="2014537" cy="86793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99CCFF"/>
                  </a:buClr>
                  <a:buSzPct val="110000"/>
                  <a:buChar char="•"/>
                  <a:defRPr sz="3200">
                    <a:solidFill>
                      <a:srgbClr val="FFFFCC"/>
                    </a:solidFill>
                    <a:latin typeface="Arial" pitchFamily="34" charset="0"/>
                  </a:defRPr>
                </a:lvl1pPr>
                <a:lvl2pPr marL="742950" indent="-285750" eaLnBrk="0" hangingPunct="0">
                  <a:spcBef>
                    <a:spcPct val="20000"/>
                  </a:spcBef>
                  <a:buClr>
                    <a:srgbClr val="99CCFF"/>
                  </a:buClr>
                  <a:buSzPct val="110000"/>
                  <a:buChar char="•"/>
                  <a:defRPr sz="2800">
                    <a:solidFill>
                      <a:srgbClr val="FFFFCC"/>
                    </a:solidFill>
                    <a:latin typeface="Arial" pitchFamily="34" charset="0"/>
                  </a:defRPr>
                </a:lvl2pPr>
                <a:lvl3pPr marL="1143000" indent="-228600" eaLnBrk="0" hangingPunct="0">
                  <a:spcBef>
                    <a:spcPct val="20000"/>
                  </a:spcBef>
                  <a:buClr>
                    <a:srgbClr val="99CCFF"/>
                  </a:buClr>
                  <a:buSzPct val="110000"/>
                  <a:buChar char="•"/>
                  <a:defRPr sz="2400">
                    <a:solidFill>
                      <a:srgbClr val="FFFFCC"/>
                    </a:solidFill>
                    <a:latin typeface="Arial" pitchFamily="34" charset="0"/>
                  </a:defRPr>
                </a:lvl3pPr>
                <a:lvl4pPr marL="1600200" indent="-228600" eaLnBrk="0" hangingPunct="0">
                  <a:spcBef>
                    <a:spcPct val="20000"/>
                  </a:spcBef>
                  <a:buClr>
                    <a:srgbClr val="99CCFF"/>
                  </a:buClr>
                  <a:buSzPct val="110000"/>
                  <a:buChar char="–"/>
                  <a:defRPr sz="2000">
                    <a:solidFill>
                      <a:srgbClr val="FFFFCC"/>
                    </a:solidFill>
                    <a:latin typeface="Arial" pitchFamily="34" charset="0"/>
                  </a:defRPr>
                </a:lvl4pPr>
                <a:lvl5pPr marL="2057400" indent="-228600" eaLnBrk="0" hangingPunct="0">
                  <a:spcBef>
                    <a:spcPct val="20000"/>
                  </a:spcBef>
                  <a:buClr>
                    <a:srgbClr val="99CCFF"/>
                  </a:buClr>
                  <a:buSzPct val="110000"/>
                  <a:buChar char="»"/>
                  <a:defRPr sz="2000">
                    <a:solidFill>
                      <a:srgbClr val="FFFFCC"/>
                    </a:solidFill>
                    <a:latin typeface="Arial" pitchFamily="34" charset="0"/>
                  </a:defRPr>
                </a:lvl5pPr>
                <a:lvl6pPr marL="25146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6pPr>
                <a:lvl7pPr marL="29718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7pPr>
                <a:lvl8pPr marL="34290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8pPr>
                <a:lvl9pPr marL="38862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9pPr>
              </a:lstStyle>
              <a:p>
                <a:pPr>
                  <a:lnSpc>
                    <a:spcPct val="90000"/>
                  </a:lnSpc>
                  <a:spcBef>
                    <a:spcPct val="50000"/>
                  </a:spcBef>
                  <a:buClrTx/>
                  <a:buSzTx/>
                  <a:buFontTx/>
                  <a:buNone/>
                </a:pPr>
                <a:r>
                  <a:rPr lang="en-US" altLang="en-US" sz="2800" dirty="0">
                    <a:solidFill>
                      <a:srgbClr val="000000"/>
                    </a:solidFill>
                  </a:rPr>
                  <a:t>≥ </a:t>
                </a:r>
                <a:r>
                  <a:rPr lang="en-US" altLang="en-US" sz="2800" b="1" dirty="0" smtClean="0">
                    <a:solidFill>
                      <a:srgbClr val="000000"/>
                    </a:solidFill>
                    <a:latin typeface="+mn-lt"/>
                  </a:rPr>
                  <a:t>100 </a:t>
                </a:r>
                <a:r>
                  <a:rPr lang="en-US" altLang="en-US" sz="2800" b="1" dirty="0">
                    <a:solidFill>
                      <a:srgbClr val="000000"/>
                    </a:solidFill>
                    <a:latin typeface="+mn-lt"/>
                  </a:rPr>
                  <a:t>mSv </a:t>
                </a:r>
                <a:br>
                  <a:rPr lang="en-US" altLang="en-US" sz="2800" b="1" dirty="0">
                    <a:solidFill>
                      <a:srgbClr val="000000"/>
                    </a:solidFill>
                    <a:latin typeface="+mn-lt"/>
                  </a:rPr>
                </a:br>
                <a:r>
                  <a:rPr lang="en-US" altLang="en-US" sz="2800" b="1" dirty="0" smtClean="0">
                    <a:solidFill>
                      <a:srgbClr val="000000"/>
                    </a:solidFill>
                    <a:latin typeface="+mn-lt"/>
                  </a:rPr>
                  <a:t>in 7 days</a:t>
                </a:r>
                <a:endParaRPr lang="ru-RU" altLang="en-US" sz="2800" b="1" dirty="0">
                  <a:solidFill>
                    <a:srgbClr val="000000"/>
                  </a:solidFill>
                  <a:latin typeface="+mn-lt"/>
                </a:endParaRPr>
              </a:p>
            </p:txBody>
          </p:sp>
          <p:sp>
            <p:nvSpPr>
              <p:cNvPr id="19" name="Прямоугольник 27"/>
              <p:cNvSpPr>
                <a:spLocks noChangeArrowheads="1"/>
              </p:cNvSpPr>
              <p:nvPr/>
            </p:nvSpPr>
            <p:spPr bwMode="auto">
              <a:xfrm rot="16200000">
                <a:off x="-29368" y="5612019"/>
                <a:ext cx="668337" cy="34607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714" tIns="45857" rIns="91714" bIns="45857"/>
              <a:lstStyle>
                <a:lvl1pPr eaLnBrk="0" hangingPunct="0">
                  <a:defRPr kumimoji="1" sz="1000">
                    <a:solidFill>
                      <a:schemeClr val="tx1"/>
                    </a:solidFill>
                    <a:latin typeface="Arial" pitchFamily="34" charset="0"/>
                    <a:cs typeface="Arial" pitchFamily="34" charset="0"/>
                  </a:defRPr>
                </a:lvl1pPr>
                <a:lvl2pPr marL="742950" indent="-285750" eaLnBrk="0" hangingPunct="0">
                  <a:defRPr kumimoji="1" sz="1000">
                    <a:solidFill>
                      <a:schemeClr val="tx1"/>
                    </a:solidFill>
                    <a:latin typeface="Arial" pitchFamily="34" charset="0"/>
                    <a:cs typeface="Arial" pitchFamily="34" charset="0"/>
                  </a:defRPr>
                </a:lvl2pPr>
                <a:lvl3pPr marL="1143000" indent="-228600" eaLnBrk="0" hangingPunct="0">
                  <a:defRPr kumimoji="1" sz="1000">
                    <a:solidFill>
                      <a:schemeClr val="tx1"/>
                    </a:solidFill>
                    <a:latin typeface="Arial" pitchFamily="34" charset="0"/>
                    <a:cs typeface="Arial" pitchFamily="34" charset="0"/>
                  </a:defRPr>
                </a:lvl3pPr>
                <a:lvl4pPr marL="1600200" indent="-228600" eaLnBrk="0" hangingPunct="0">
                  <a:defRPr kumimoji="1" sz="1000">
                    <a:solidFill>
                      <a:schemeClr val="tx1"/>
                    </a:solidFill>
                    <a:latin typeface="Arial" pitchFamily="34" charset="0"/>
                    <a:cs typeface="Arial" pitchFamily="34" charset="0"/>
                  </a:defRPr>
                </a:lvl4pPr>
                <a:lvl5pPr marL="2057400" indent="-228600" eaLnBrk="0" hangingPunct="0">
                  <a:defRPr kumimoji="1" sz="1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kumimoji="1" sz="1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kumimoji="1" sz="1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kumimoji="1" sz="1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kumimoji="1" sz="1000">
                    <a:solidFill>
                      <a:schemeClr val="tx1"/>
                    </a:solidFill>
                    <a:latin typeface="Arial" pitchFamily="34" charset="0"/>
                    <a:cs typeface="Arial" pitchFamily="34" charset="0"/>
                  </a:defRPr>
                </a:lvl9pPr>
              </a:lstStyle>
              <a:p>
                <a:pPr eaLnBrk="1" hangingPunct="1"/>
                <a:endParaRPr lang="en-US" altLang="en-US">
                  <a:solidFill>
                    <a:srgbClr val="000000"/>
                  </a:solidFill>
                </a:endParaRPr>
              </a:p>
            </p:txBody>
          </p:sp>
          <p:sp>
            <p:nvSpPr>
              <p:cNvPr id="21" name="Text Box 14"/>
              <p:cNvSpPr txBox="1">
                <a:spLocks noChangeArrowheads="1"/>
              </p:cNvSpPr>
              <p:nvPr/>
            </p:nvSpPr>
            <p:spPr bwMode="auto">
              <a:xfrm>
                <a:off x="708481" y="5157192"/>
                <a:ext cx="2014537" cy="125572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99CCFF"/>
                  </a:buClr>
                  <a:buSzPct val="110000"/>
                  <a:buChar char="•"/>
                  <a:defRPr sz="3200">
                    <a:solidFill>
                      <a:srgbClr val="FFFFCC"/>
                    </a:solidFill>
                    <a:latin typeface="Arial" pitchFamily="34" charset="0"/>
                  </a:defRPr>
                </a:lvl1pPr>
                <a:lvl2pPr marL="742950" indent="-285750" eaLnBrk="0" hangingPunct="0">
                  <a:spcBef>
                    <a:spcPct val="20000"/>
                  </a:spcBef>
                  <a:buClr>
                    <a:srgbClr val="99CCFF"/>
                  </a:buClr>
                  <a:buSzPct val="110000"/>
                  <a:buChar char="•"/>
                  <a:defRPr sz="2800">
                    <a:solidFill>
                      <a:srgbClr val="FFFFCC"/>
                    </a:solidFill>
                    <a:latin typeface="Arial" pitchFamily="34" charset="0"/>
                  </a:defRPr>
                </a:lvl2pPr>
                <a:lvl3pPr marL="1143000" indent="-228600" eaLnBrk="0" hangingPunct="0">
                  <a:spcBef>
                    <a:spcPct val="20000"/>
                  </a:spcBef>
                  <a:buClr>
                    <a:srgbClr val="99CCFF"/>
                  </a:buClr>
                  <a:buSzPct val="110000"/>
                  <a:buChar char="•"/>
                  <a:defRPr sz="2400">
                    <a:solidFill>
                      <a:srgbClr val="FFFFCC"/>
                    </a:solidFill>
                    <a:latin typeface="Arial" pitchFamily="34" charset="0"/>
                  </a:defRPr>
                </a:lvl3pPr>
                <a:lvl4pPr marL="1600200" indent="-228600" eaLnBrk="0" hangingPunct="0">
                  <a:spcBef>
                    <a:spcPct val="20000"/>
                  </a:spcBef>
                  <a:buClr>
                    <a:srgbClr val="99CCFF"/>
                  </a:buClr>
                  <a:buSzPct val="110000"/>
                  <a:buChar char="–"/>
                  <a:defRPr sz="2000">
                    <a:solidFill>
                      <a:srgbClr val="FFFFCC"/>
                    </a:solidFill>
                    <a:latin typeface="Arial" pitchFamily="34" charset="0"/>
                  </a:defRPr>
                </a:lvl4pPr>
                <a:lvl5pPr marL="2057400" indent="-228600" eaLnBrk="0" hangingPunct="0">
                  <a:spcBef>
                    <a:spcPct val="20000"/>
                  </a:spcBef>
                  <a:buClr>
                    <a:srgbClr val="99CCFF"/>
                  </a:buClr>
                  <a:buSzPct val="110000"/>
                  <a:buChar char="»"/>
                  <a:defRPr sz="2000">
                    <a:solidFill>
                      <a:srgbClr val="FFFFCC"/>
                    </a:solidFill>
                    <a:latin typeface="Arial" pitchFamily="34" charset="0"/>
                  </a:defRPr>
                </a:lvl5pPr>
                <a:lvl6pPr marL="25146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6pPr>
                <a:lvl7pPr marL="29718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7pPr>
                <a:lvl8pPr marL="34290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8pPr>
                <a:lvl9pPr marL="38862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9pPr>
              </a:lstStyle>
              <a:p>
                <a:pPr>
                  <a:lnSpc>
                    <a:spcPct val="90000"/>
                  </a:lnSpc>
                  <a:spcBef>
                    <a:spcPct val="50000"/>
                  </a:spcBef>
                  <a:buClrTx/>
                  <a:buSzTx/>
                  <a:buFontTx/>
                  <a:buNone/>
                </a:pPr>
                <a:r>
                  <a:rPr lang="en-US" altLang="en-US" sz="2800" dirty="0">
                    <a:solidFill>
                      <a:srgbClr val="000000"/>
                    </a:solidFill>
                  </a:rPr>
                  <a:t>≥ </a:t>
                </a:r>
                <a:r>
                  <a:rPr lang="en-US" altLang="en-US" sz="2800" b="1" dirty="0" smtClean="0">
                    <a:solidFill>
                      <a:srgbClr val="000000"/>
                    </a:solidFill>
                    <a:latin typeface="+mn-lt"/>
                  </a:rPr>
                  <a:t>100 </a:t>
                </a:r>
                <a:r>
                  <a:rPr lang="en-US" altLang="en-US" sz="2800" b="1" dirty="0">
                    <a:solidFill>
                      <a:srgbClr val="000000"/>
                    </a:solidFill>
                    <a:latin typeface="+mn-lt"/>
                  </a:rPr>
                  <a:t>mSv </a:t>
                </a:r>
                <a:br>
                  <a:rPr lang="en-US" altLang="en-US" sz="2800" b="1" dirty="0">
                    <a:solidFill>
                      <a:srgbClr val="000000"/>
                    </a:solidFill>
                    <a:latin typeface="+mn-lt"/>
                  </a:rPr>
                </a:br>
                <a:r>
                  <a:rPr lang="en-US" altLang="en-US" sz="2800" b="1" dirty="0" smtClean="0">
                    <a:solidFill>
                      <a:srgbClr val="000000"/>
                    </a:solidFill>
                    <a:latin typeface="+mn-lt"/>
                  </a:rPr>
                  <a:t>during deposition</a:t>
                </a:r>
                <a:endParaRPr lang="ru-RU" altLang="en-US" sz="2800" b="1" dirty="0">
                  <a:solidFill>
                    <a:srgbClr val="000000"/>
                  </a:solidFill>
                  <a:latin typeface="+mn-lt"/>
                </a:endParaRPr>
              </a:p>
            </p:txBody>
          </p:sp>
        </p:grpSp>
      </p:grpSp>
      <p:sp>
        <p:nvSpPr>
          <p:cNvPr id="10" name="Нижний колонтитул 9"/>
          <p:cNvSpPr>
            <a:spLocks noGrp="1"/>
          </p:cNvSpPr>
          <p:nvPr>
            <p:ph type="ftr" sz="quarter" idx="11"/>
          </p:nvPr>
        </p:nvSpPr>
        <p:spPr/>
        <p:txBody>
          <a:bodyPr/>
          <a:lstStyle/>
          <a:p>
            <a:pPr algn="r"/>
            <a:r>
              <a:rPr lang="en-US" smtClean="0"/>
              <a:t>Lessons Learned From Past Emergencies: From Chernobyl to Fukushima</a:t>
            </a:r>
            <a:endParaRPr lang="en-US" dirty="0"/>
          </a:p>
        </p:txBody>
      </p:sp>
      <p:sp>
        <p:nvSpPr>
          <p:cNvPr id="11" name="Номер слайда 10"/>
          <p:cNvSpPr>
            <a:spLocks noGrp="1"/>
          </p:cNvSpPr>
          <p:nvPr>
            <p:ph type="sldNum" sz="quarter" idx="12"/>
          </p:nvPr>
        </p:nvSpPr>
        <p:spPr/>
        <p:txBody>
          <a:bodyPr/>
          <a:lstStyle/>
          <a:p>
            <a:fld id="{23A0628E-C12F-4F8C-9895-BCD5E30100D3}" type="slidenum">
              <a:rPr lang="en-US" smtClean="0"/>
              <a:pPr/>
              <a:t>10</a:t>
            </a:fld>
            <a:endParaRPr lang="en-US" dirty="0"/>
          </a:p>
        </p:txBody>
      </p:sp>
    </p:spTree>
    <p:extLst>
      <p:ext uri="{BB962C8B-B14F-4D97-AF65-F5344CB8AC3E}">
        <p14:creationId xmlns:p14="http://schemas.microsoft.com/office/powerpoint/2010/main" val="13681875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a:spLocks noGrp="1"/>
          </p:cNvSpPr>
          <p:nvPr>
            <p:ph type="title"/>
          </p:nvPr>
        </p:nvSpPr>
        <p:spPr>
          <a:xfrm>
            <a:off x="251519" y="116632"/>
            <a:ext cx="6795473" cy="864096"/>
          </a:xfrm>
        </p:spPr>
        <p:txBody>
          <a:bodyPr anchor="t" anchorCtr="0">
            <a:noAutofit/>
          </a:bodyPr>
          <a:lstStyle/>
          <a:p>
            <a:r>
              <a:rPr lang="en-AU" altLang="en-US" dirty="0">
                <a:sym typeface="Webdings" pitchFamily="18" charset="2"/>
              </a:rPr>
              <a:t>The Fukushima Daiichi </a:t>
            </a:r>
            <a:r>
              <a:rPr lang="en-AU" altLang="en-US" dirty="0" smtClean="0">
                <a:sym typeface="Webdings" pitchFamily="18" charset="2"/>
              </a:rPr>
              <a:t>Accident. </a:t>
            </a:r>
            <a:r>
              <a:rPr lang="en-AU" altLang="en-US" dirty="0">
                <a:sym typeface="Webdings" pitchFamily="18" charset="2"/>
              </a:rPr>
              <a:t/>
            </a:r>
            <a:br>
              <a:rPr lang="en-AU" altLang="en-US" dirty="0">
                <a:sym typeface="Webdings" pitchFamily="18" charset="2"/>
              </a:rPr>
            </a:br>
            <a:r>
              <a:rPr lang="en-AU" altLang="en-US" dirty="0" smtClean="0">
                <a:sym typeface="Webdings" pitchFamily="18" charset="2"/>
              </a:rPr>
              <a:t>Report by the Director General (2015)</a:t>
            </a:r>
            <a:endParaRPr lang="en-GB" altLang="en-US" dirty="0" smtClean="0"/>
          </a:p>
        </p:txBody>
      </p:sp>
      <p:pic>
        <p:nvPicPr>
          <p:cNvPr id="16" name="Рисунок 1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99036" y="1200976"/>
            <a:ext cx="3703997" cy="5215734"/>
          </a:xfrm>
          <a:prstGeom prst="rect">
            <a:avLst/>
          </a:prstGeom>
          <a:ln>
            <a:solidFill>
              <a:srgbClr val="000000"/>
            </a:solidFill>
          </a:ln>
        </p:spPr>
      </p:pic>
      <p:grpSp>
        <p:nvGrpSpPr>
          <p:cNvPr id="5" name="Группа 4"/>
          <p:cNvGrpSpPr/>
          <p:nvPr/>
        </p:nvGrpSpPr>
        <p:grpSpPr>
          <a:xfrm>
            <a:off x="4818278" y="1200976"/>
            <a:ext cx="3858178" cy="5202460"/>
            <a:chOff x="4633928" y="1019409"/>
            <a:chExt cx="4002194" cy="5433927"/>
          </a:xfrm>
        </p:grpSpPr>
        <p:pic>
          <p:nvPicPr>
            <p:cNvPr id="12" name="Рисунок 11"/>
            <p:cNvPicPr>
              <a:picLocks noChangeAspect="1"/>
            </p:cNvPicPr>
            <p:nvPr/>
          </p:nvPicPr>
          <p:blipFill>
            <a:blip r:embed="rId4"/>
            <a:stretch>
              <a:fillRect/>
            </a:stretch>
          </p:blipFill>
          <p:spPr>
            <a:xfrm>
              <a:off x="4633928" y="1019409"/>
              <a:ext cx="3055537" cy="4321604"/>
            </a:xfrm>
            <a:prstGeom prst="rect">
              <a:avLst/>
            </a:prstGeom>
            <a:ln>
              <a:solidFill>
                <a:srgbClr val="00004D"/>
              </a:solidFill>
            </a:ln>
          </p:spPr>
        </p:pic>
        <p:pic>
          <p:nvPicPr>
            <p:cNvPr id="19" name="Рисунок 18"/>
            <p:cNvPicPr>
              <a:picLocks noChangeAspect="1"/>
            </p:cNvPicPr>
            <p:nvPr/>
          </p:nvPicPr>
          <p:blipFill>
            <a:blip r:embed="rId4"/>
            <a:stretch>
              <a:fillRect/>
            </a:stretch>
          </p:blipFill>
          <p:spPr>
            <a:xfrm>
              <a:off x="4886718" y="1313518"/>
              <a:ext cx="3055537" cy="4321604"/>
            </a:xfrm>
            <a:prstGeom prst="rect">
              <a:avLst/>
            </a:prstGeom>
            <a:ln>
              <a:solidFill>
                <a:srgbClr val="00004D"/>
              </a:solidFill>
            </a:ln>
          </p:spPr>
        </p:pic>
        <p:pic>
          <p:nvPicPr>
            <p:cNvPr id="20" name="Рисунок 19"/>
            <p:cNvPicPr>
              <a:picLocks noChangeAspect="1"/>
            </p:cNvPicPr>
            <p:nvPr/>
          </p:nvPicPr>
          <p:blipFill>
            <a:blip r:embed="rId4"/>
            <a:stretch>
              <a:fillRect/>
            </a:stretch>
          </p:blipFill>
          <p:spPr>
            <a:xfrm>
              <a:off x="5082084" y="1556792"/>
              <a:ext cx="3055537" cy="4321604"/>
            </a:xfrm>
            <a:prstGeom prst="rect">
              <a:avLst/>
            </a:prstGeom>
            <a:ln>
              <a:solidFill>
                <a:srgbClr val="00004D"/>
              </a:solidFill>
            </a:ln>
          </p:spPr>
        </p:pic>
        <p:pic>
          <p:nvPicPr>
            <p:cNvPr id="21" name="Рисунок 20"/>
            <p:cNvPicPr>
              <a:picLocks noChangeAspect="1"/>
            </p:cNvPicPr>
            <p:nvPr/>
          </p:nvPicPr>
          <p:blipFill>
            <a:blip r:embed="rId4"/>
            <a:stretch>
              <a:fillRect/>
            </a:stretch>
          </p:blipFill>
          <p:spPr>
            <a:xfrm>
              <a:off x="5334874" y="1843700"/>
              <a:ext cx="3055537" cy="4321604"/>
            </a:xfrm>
            <a:prstGeom prst="rect">
              <a:avLst/>
            </a:prstGeom>
            <a:ln>
              <a:solidFill>
                <a:srgbClr val="00004D"/>
              </a:solidFill>
            </a:ln>
          </p:spPr>
        </p:pic>
        <p:pic>
          <p:nvPicPr>
            <p:cNvPr id="22" name="Рисунок 21"/>
            <p:cNvPicPr>
              <a:picLocks noChangeAspect="1"/>
            </p:cNvPicPr>
            <p:nvPr/>
          </p:nvPicPr>
          <p:blipFill>
            <a:blip r:embed="rId4"/>
            <a:stretch>
              <a:fillRect/>
            </a:stretch>
          </p:blipFill>
          <p:spPr>
            <a:xfrm>
              <a:off x="5580585" y="2131732"/>
              <a:ext cx="3055537" cy="4321604"/>
            </a:xfrm>
            <a:prstGeom prst="rect">
              <a:avLst/>
            </a:prstGeom>
            <a:ln>
              <a:solidFill>
                <a:srgbClr val="00004D"/>
              </a:solidFill>
            </a:ln>
          </p:spPr>
        </p:pic>
      </p:grpSp>
      <p:sp>
        <p:nvSpPr>
          <p:cNvPr id="7" name="Нижний колонтитул 6"/>
          <p:cNvSpPr>
            <a:spLocks noGrp="1"/>
          </p:cNvSpPr>
          <p:nvPr>
            <p:ph type="ftr" sz="quarter" idx="11"/>
          </p:nvPr>
        </p:nvSpPr>
        <p:spPr/>
        <p:txBody>
          <a:bodyPr/>
          <a:lstStyle/>
          <a:p>
            <a:pPr algn="r"/>
            <a:r>
              <a:rPr lang="en-US" smtClean="0"/>
              <a:t>Lessons Learned From Past Emergencies: From Chernobyl to Fukushima</a:t>
            </a:r>
            <a:endParaRPr lang="en-US" dirty="0"/>
          </a:p>
        </p:txBody>
      </p:sp>
      <p:sp>
        <p:nvSpPr>
          <p:cNvPr id="8" name="Номер слайда 7"/>
          <p:cNvSpPr>
            <a:spLocks noGrp="1"/>
          </p:cNvSpPr>
          <p:nvPr>
            <p:ph type="sldNum" sz="quarter" idx="12"/>
          </p:nvPr>
        </p:nvSpPr>
        <p:spPr/>
        <p:txBody>
          <a:bodyPr/>
          <a:lstStyle/>
          <a:p>
            <a:fld id="{23A0628E-C12F-4F8C-9895-BCD5E30100D3}" type="slidenum">
              <a:rPr lang="en-US" smtClean="0"/>
              <a:pPr/>
              <a:t>11</a:t>
            </a:fld>
            <a:endParaRPr lang="en-US" dirty="0"/>
          </a:p>
        </p:txBody>
      </p:sp>
    </p:spTree>
    <p:extLst>
      <p:ext uri="{BB962C8B-B14F-4D97-AF65-F5344CB8AC3E}">
        <p14:creationId xmlns:p14="http://schemas.microsoft.com/office/powerpoint/2010/main" val="32045518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900" dirty="0" smtClean="0"/>
              <a:t>Events at Fukushima-Daiichi NPP</a:t>
            </a:r>
            <a:endParaRPr lang="en-US" sz="2900" dirty="0"/>
          </a:p>
        </p:txBody>
      </p:sp>
      <p:sp>
        <p:nvSpPr>
          <p:cNvPr id="5" name="TextBox 4"/>
          <p:cNvSpPr txBox="1"/>
          <p:nvPr/>
        </p:nvSpPr>
        <p:spPr>
          <a:xfrm>
            <a:off x="251519" y="1196752"/>
            <a:ext cx="8640962" cy="5139869"/>
          </a:xfrm>
          <a:prstGeom prst="rect">
            <a:avLst/>
          </a:prstGeom>
          <a:noFill/>
        </p:spPr>
        <p:txBody>
          <a:bodyPr wrap="square" rtlCol="0">
            <a:spAutoFit/>
          </a:bodyPr>
          <a:lstStyle/>
          <a:p>
            <a:pPr marL="1436688" indent="-1436688">
              <a:spcAft>
                <a:spcPts val="1200"/>
              </a:spcAft>
            </a:pPr>
            <a:r>
              <a:rPr lang="ru-RU" sz="2400" b="1" dirty="0" smtClean="0">
                <a:solidFill>
                  <a:srgbClr val="FF0000"/>
                </a:solidFill>
              </a:rPr>
              <a:t>11 </a:t>
            </a:r>
            <a:r>
              <a:rPr lang="en-US" sz="2400" b="1" dirty="0">
                <a:solidFill>
                  <a:srgbClr val="FF0000"/>
                </a:solidFill>
              </a:rPr>
              <a:t>March</a:t>
            </a:r>
            <a:r>
              <a:rPr lang="en-US" sz="2400" b="1" dirty="0" smtClean="0">
                <a:solidFill>
                  <a:srgbClr val="FF0000"/>
                </a:solidFill>
              </a:rPr>
              <a:t>,	</a:t>
            </a:r>
            <a:r>
              <a:rPr lang="ru-RU" sz="2400" dirty="0" smtClean="0">
                <a:solidFill>
                  <a:srgbClr val="000000"/>
                </a:solidFill>
              </a:rPr>
              <a:t>14:46</a:t>
            </a:r>
            <a:r>
              <a:rPr lang="en-US" sz="2400" b="0" dirty="0" smtClean="0">
                <a:solidFill>
                  <a:srgbClr val="000000"/>
                </a:solidFill>
              </a:rPr>
              <a:t> </a:t>
            </a:r>
            <a:r>
              <a:rPr lang="ru-RU" sz="2400" b="0" dirty="0" smtClean="0">
                <a:solidFill>
                  <a:srgbClr val="000000"/>
                </a:solidFill>
              </a:rPr>
              <a:t>= </a:t>
            </a:r>
            <a:r>
              <a:rPr lang="en-US" sz="2400" b="0" dirty="0">
                <a:solidFill>
                  <a:srgbClr val="000000"/>
                </a:solidFill>
              </a:rPr>
              <a:t>Great East Japan </a:t>
            </a:r>
            <a:r>
              <a:rPr lang="en-US" sz="2400" b="0" dirty="0" smtClean="0">
                <a:solidFill>
                  <a:srgbClr val="000000"/>
                </a:solidFill>
              </a:rPr>
              <a:t>Earthquake. </a:t>
            </a:r>
          </a:p>
          <a:p>
            <a:pPr marL="1436688">
              <a:spcAft>
                <a:spcPts val="1200"/>
              </a:spcAft>
              <a:buClr>
                <a:srgbClr val="FFFF00"/>
              </a:buClr>
            </a:pPr>
            <a:r>
              <a:rPr lang="ru-RU" sz="2400" dirty="0">
                <a:solidFill>
                  <a:srgbClr val="000000"/>
                </a:solidFill>
              </a:rPr>
              <a:t>15:36 </a:t>
            </a:r>
            <a:r>
              <a:rPr lang="ru-RU" sz="2400" b="0" dirty="0" smtClean="0">
                <a:solidFill>
                  <a:srgbClr val="000000"/>
                </a:solidFill>
              </a:rPr>
              <a:t>= </a:t>
            </a:r>
            <a:r>
              <a:rPr lang="en-US" sz="2400" b="0" dirty="0" smtClean="0">
                <a:solidFill>
                  <a:srgbClr val="000000"/>
                </a:solidFill>
              </a:rPr>
              <a:t>2-nd </a:t>
            </a:r>
            <a:r>
              <a:rPr lang="en-US" sz="2400" b="0" dirty="0">
                <a:solidFill>
                  <a:srgbClr val="000000"/>
                </a:solidFill>
              </a:rPr>
              <a:t>tsunami wave started flooding site (estimated inundation </a:t>
            </a:r>
            <a:r>
              <a:rPr lang="en-US" sz="2400" b="0" dirty="0" smtClean="0">
                <a:solidFill>
                  <a:srgbClr val="000000"/>
                </a:solidFill>
              </a:rPr>
              <a:t>height above </a:t>
            </a:r>
            <a:r>
              <a:rPr lang="en-US" sz="2400" b="0" dirty="0" err="1">
                <a:solidFill>
                  <a:srgbClr val="000000"/>
                </a:solidFill>
              </a:rPr>
              <a:t>Onahama</a:t>
            </a:r>
            <a:r>
              <a:rPr lang="en-US" sz="2400" b="0" dirty="0">
                <a:solidFill>
                  <a:srgbClr val="000000"/>
                </a:solidFill>
              </a:rPr>
              <a:t> </a:t>
            </a:r>
            <a:r>
              <a:rPr lang="en-US" sz="2400" b="0" dirty="0" smtClean="0">
                <a:solidFill>
                  <a:srgbClr val="000000"/>
                </a:solidFill>
              </a:rPr>
              <a:t>Port </a:t>
            </a:r>
            <a:r>
              <a:rPr lang="en-US" sz="2400" b="0" dirty="0">
                <a:solidFill>
                  <a:srgbClr val="000000"/>
                </a:solidFill>
              </a:rPr>
              <a:t>+14.5 m</a:t>
            </a:r>
            <a:r>
              <a:rPr lang="en-US" sz="2400" b="0" dirty="0" smtClean="0">
                <a:solidFill>
                  <a:srgbClr val="000000"/>
                </a:solidFill>
              </a:rPr>
              <a:t>).</a:t>
            </a:r>
          </a:p>
          <a:p>
            <a:pPr marL="1436688">
              <a:spcAft>
                <a:spcPts val="1200"/>
              </a:spcAft>
              <a:buClr>
                <a:srgbClr val="FFFF00"/>
              </a:buClr>
            </a:pPr>
            <a:r>
              <a:rPr lang="ru-RU" sz="2400" b="1" dirty="0">
                <a:solidFill>
                  <a:srgbClr val="FF0000"/>
                </a:solidFill>
              </a:rPr>
              <a:t>15:36 </a:t>
            </a:r>
            <a:r>
              <a:rPr lang="ru-RU" sz="2400" dirty="0">
                <a:solidFill>
                  <a:srgbClr val="000000"/>
                </a:solidFill>
              </a:rPr>
              <a:t>(</a:t>
            </a:r>
            <a:r>
              <a:rPr lang="ru-RU" sz="2400" b="1" dirty="0">
                <a:solidFill>
                  <a:srgbClr val="FF0000"/>
                </a:solidFill>
              </a:rPr>
              <a:t>+0:00</a:t>
            </a:r>
            <a:r>
              <a:rPr lang="ru-RU" sz="2400" dirty="0">
                <a:solidFill>
                  <a:srgbClr val="000000"/>
                </a:solidFill>
              </a:rPr>
              <a:t>) = </a:t>
            </a:r>
            <a:r>
              <a:rPr lang="en-US" sz="2400" b="1" dirty="0" smtClean="0">
                <a:solidFill>
                  <a:srgbClr val="FF0000"/>
                </a:solidFill>
              </a:rPr>
              <a:t>Blackout of the Fukushima Daiichi NPP</a:t>
            </a:r>
            <a:r>
              <a:rPr lang="en-US" sz="2400" dirty="0">
                <a:solidFill>
                  <a:srgbClr val="000000"/>
                </a:solidFill>
              </a:rPr>
              <a:t>.</a:t>
            </a:r>
          </a:p>
          <a:p>
            <a:pPr marL="1436688">
              <a:spcAft>
                <a:spcPts val="1200"/>
              </a:spcAft>
              <a:buClr>
                <a:srgbClr val="FFFF00"/>
              </a:buClr>
            </a:pPr>
            <a:r>
              <a:rPr lang="ru-RU" sz="2400" dirty="0" smtClean="0">
                <a:solidFill>
                  <a:srgbClr val="000000"/>
                </a:solidFill>
              </a:rPr>
              <a:t>1</a:t>
            </a:r>
            <a:r>
              <a:rPr lang="en-US" sz="2400" dirty="0" smtClean="0">
                <a:solidFill>
                  <a:srgbClr val="000000"/>
                </a:solidFill>
              </a:rPr>
              <a:t>6</a:t>
            </a:r>
            <a:r>
              <a:rPr lang="ru-RU" sz="2400" dirty="0" smtClean="0">
                <a:solidFill>
                  <a:srgbClr val="000000"/>
                </a:solidFill>
              </a:rPr>
              <a:t>:</a:t>
            </a:r>
            <a:r>
              <a:rPr lang="en-US" sz="2400" dirty="0" smtClean="0">
                <a:solidFill>
                  <a:srgbClr val="000000"/>
                </a:solidFill>
              </a:rPr>
              <a:t>45</a:t>
            </a:r>
            <a:r>
              <a:rPr lang="ru-RU" sz="2400" dirty="0" smtClean="0">
                <a:solidFill>
                  <a:srgbClr val="000000"/>
                </a:solidFill>
              </a:rPr>
              <a:t> (</a:t>
            </a:r>
            <a:r>
              <a:rPr lang="ru-RU" sz="2400" b="1" dirty="0" smtClean="0">
                <a:solidFill>
                  <a:srgbClr val="FF0000"/>
                </a:solidFill>
              </a:rPr>
              <a:t>+</a:t>
            </a:r>
            <a:r>
              <a:rPr lang="en-US" sz="2400" b="1" dirty="0" smtClean="0">
                <a:solidFill>
                  <a:srgbClr val="FF0000"/>
                </a:solidFill>
              </a:rPr>
              <a:t>1</a:t>
            </a:r>
            <a:r>
              <a:rPr lang="ru-RU" sz="2400" b="1" dirty="0" smtClean="0">
                <a:solidFill>
                  <a:srgbClr val="FF0000"/>
                </a:solidFill>
              </a:rPr>
              <a:t>:0</a:t>
            </a:r>
            <a:r>
              <a:rPr lang="en-US" sz="2400" b="1" dirty="0" smtClean="0">
                <a:solidFill>
                  <a:srgbClr val="FF0000"/>
                </a:solidFill>
              </a:rPr>
              <a:t>9</a:t>
            </a:r>
            <a:r>
              <a:rPr lang="ru-RU" sz="2400" dirty="0" smtClean="0">
                <a:solidFill>
                  <a:srgbClr val="000000"/>
                </a:solidFill>
              </a:rPr>
              <a:t>)</a:t>
            </a:r>
            <a:r>
              <a:rPr lang="en-US" sz="2400" dirty="0" smtClean="0">
                <a:solidFill>
                  <a:srgbClr val="000000"/>
                </a:solidFill>
              </a:rPr>
              <a:t> </a:t>
            </a:r>
            <a:r>
              <a:rPr lang="en-US" sz="2400" b="0" dirty="0" smtClean="0">
                <a:solidFill>
                  <a:srgbClr val="000000"/>
                </a:solidFill>
              </a:rPr>
              <a:t>= </a:t>
            </a:r>
            <a:r>
              <a:rPr lang="en-US" sz="2400" b="0" dirty="0" err="1" smtClean="0">
                <a:solidFill>
                  <a:srgbClr val="000000"/>
                </a:solidFill>
              </a:rPr>
              <a:t>TEPCO</a:t>
            </a:r>
            <a:r>
              <a:rPr lang="en-US" sz="2400" b="0" dirty="0" smtClean="0">
                <a:solidFill>
                  <a:srgbClr val="000000"/>
                </a:solidFill>
              </a:rPr>
              <a:t> (operator)  </a:t>
            </a:r>
            <a:r>
              <a:rPr lang="en-US" sz="2400" b="0" dirty="0">
                <a:solidFill>
                  <a:srgbClr val="000000"/>
                </a:solidFill>
              </a:rPr>
              <a:t>reported an event classified as a </a:t>
            </a:r>
            <a:r>
              <a:rPr lang="en-US" sz="2400" b="1" dirty="0">
                <a:solidFill>
                  <a:srgbClr val="FF0000"/>
                </a:solidFill>
              </a:rPr>
              <a:t>nuclear </a:t>
            </a:r>
            <a:r>
              <a:rPr lang="en-US" sz="2400" b="1" dirty="0" smtClean="0">
                <a:solidFill>
                  <a:srgbClr val="FF0000"/>
                </a:solidFill>
              </a:rPr>
              <a:t>emergency</a:t>
            </a:r>
            <a:r>
              <a:rPr lang="en-US" sz="2400" dirty="0">
                <a:solidFill>
                  <a:srgbClr val="000000"/>
                </a:solidFill>
              </a:rPr>
              <a:t>.</a:t>
            </a:r>
            <a:r>
              <a:rPr lang="en-US" sz="2400" b="1" dirty="0" smtClean="0">
                <a:solidFill>
                  <a:srgbClr val="FF0000"/>
                </a:solidFill>
              </a:rPr>
              <a:t> </a:t>
            </a:r>
          </a:p>
          <a:p>
            <a:pPr marL="1436688">
              <a:spcAft>
                <a:spcPts val="1200"/>
              </a:spcAft>
              <a:buClr>
                <a:srgbClr val="FFFF00"/>
              </a:buClr>
            </a:pPr>
            <a:r>
              <a:rPr lang="ru-RU" sz="2400" dirty="0">
                <a:solidFill>
                  <a:srgbClr val="000000"/>
                </a:solidFill>
              </a:rPr>
              <a:t>19:03 (</a:t>
            </a:r>
            <a:r>
              <a:rPr lang="ru-RU" sz="2400" b="1" dirty="0">
                <a:solidFill>
                  <a:srgbClr val="FF0000"/>
                </a:solidFill>
              </a:rPr>
              <a:t>+3:27</a:t>
            </a:r>
            <a:r>
              <a:rPr lang="ru-RU" sz="2400" dirty="0">
                <a:solidFill>
                  <a:srgbClr val="000000"/>
                </a:solidFill>
              </a:rPr>
              <a:t>)</a:t>
            </a:r>
            <a:r>
              <a:rPr lang="en-US" sz="2400" dirty="0">
                <a:solidFill>
                  <a:srgbClr val="000000"/>
                </a:solidFill>
              </a:rPr>
              <a:t> </a:t>
            </a:r>
            <a:r>
              <a:rPr lang="ru-RU" sz="2400" dirty="0">
                <a:solidFill>
                  <a:srgbClr val="000000"/>
                </a:solidFill>
              </a:rPr>
              <a:t>= </a:t>
            </a:r>
            <a:r>
              <a:rPr lang="en-US" sz="2400" b="1" dirty="0">
                <a:solidFill>
                  <a:srgbClr val="FF0000"/>
                </a:solidFill>
              </a:rPr>
              <a:t>Declaration of a nuclear emergency </a:t>
            </a:r>
            <a:r>
              <a:rPr lang="en-US" sz="2400" dirty="0">
                <a:solidFill>
                  <a:srgbClr val="000000"/>
                </a:solidFill>
              </a:rPr>
              <a:t>by the national Government and establishment of Nuclear Emergency Response Headquarters (</a:t>
            </a:r>
            <a:r>
              <a:rPr lang="en-US" sz="2400" dirty="0" err="1">
                <a:solidFill>
                  <a:srgbClr val="000000"/>
                </a:solidFill>
              </a:rPr>
              <a:t>NERHQ</a:t>
            </a:r>
            <a:r>
              <a:rPr lang="en-US" sz="2400" dirty="0" smtClean="0">
                <a:solidFill>
                  <a:srgbClr val="000000"/>
                </a:solidFill>
              </a:rPr>
              <a:t>).</a:t>
            </a:r>
            <a:endParaRPr lang="en-US" sz="2400" dirty="0">
              <a:solidFill>
                <a:srgbClr val="000000"/>
              </a:solidFill>
            </a:endParaRPr>
          </a:p>
        </p:txBody>
      </p:sp>
      <p:sp>
        <p:nvSpPr>
          <p:cNvPr id="8" name="Нижний колонтитул 7"/>
          <p:cNvSpPr>
            <a:spLocks noGrp="1"/>
          </p:cNvSpPr>
          <p:nvPr>
            <p:ph type="ftr" sz="quarter" idx="11"/>
          </p:nvPr>
        </p:nvSpPr>
        <p:spPr/>
        <p:txBody>
          <a:bodyPr/>
          <a:lstStyle/>
          <a:p>
            <a:pPr algn="r"/>
            <a:r>
              <a:rPr lang="en-US" smtClean="0"/>
              <a:t>Lessons Learned From Past Emergencies: From Chernobyl to Fukushima</a:t>
            </a:r>
            <a:endParaRPr lang="en-US" dirty="0"/>
          </a:p>
        </p:txBody>
      </p:sp>
      <p:sp>
        <p:nvSpPr>
          <p:cNvPr id="9" name="Номер слайда 8"/>
          <p:cNvSpPr>
            <a:spLocks noGrp="1"/>
          </p:cNvSpPr>
          <p:nvPr>
            <p:ph type="sldNum" sz="quarter" idx="12"/>
          </p:nvPr>
        </p:nvSpPr>
        <p:spPr/>
        <p:txBody>
          <a:bodyPr/>
          <a:lstStyle/>
          <a:p>
            <a:fld id="{23A0628E-C12F-4F8C-9895-BCD5E30100D3}" type="slidenum">
              <a:rPr lang="en-US" smtClean="0"/>
              <a:pPr/>
              <a:t>12</a:t>
            </a:fld>
            <a:endParaRPr lang="en-US" dirty="0"/>
          </a:p>
        </p:txBody>
      </p:sp>
    </p:spTree>
    <p:extLst>
      <p:ext uri="{BB962C8B-B14F-4D97-AF65-F5344CB8AC3E}">
        <p14:creationId xmlns:p14="http://schemas.microsoft.com/office/powerpoint/2010/main" val="18028344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dirty="0" smtClean="0"/>
              <a:t>Japan (2011): Framework </a:t>
            </a:r>
            <a:r>
              <a:rPr lang="en-US" dirty="0"/>
              <a:t>for urgent protective actions</a:t>
            </a:r>
          </a:p>
        </p:txBody>
      </p:sp>
      <p:graphicFrame>
        <p:nvGraphicFramePr>
          <p:cNvPr id="9" name="Объект 8"/>
          <p:cNvGraphicFramePr>
            <a:graphicFrameLocks noChangeAspect="1"/>
          </p:cNvGraphicFramePr>
          <p:nvPr>
            <p:extLst>
              <p:ext uri="{D42A27DB-BD31-4B8C-83A1-F6EECF244321}">
                <p14:modId xmlns:p14="http://schemas.microsoft.com/office/powerpoint/2010/main" val="3187318958"/>
              </p:ext>
            </p:extLst>
          </p:nvPr>
        </p:nvGraphicFramePr>
        <p:xfrm>
          <a:off x="827584" y="1001713"/>
          <a:ext cx="7512869" cy="5410049"/>
        </p:xfrm>
        <a:graphic>
          <a:graphicData uri="http://schemas.openxmlformats.org/presentationml/2006/ole">
            <mc:AlternateContent xmlns:mc="http://schemas.openxmlformats.org/markup-compatibility/2006">
              <mc:Choice xmlns:v="urn:schemas-microsoft-com:vml" Requires="v">
                <p:oleObj spid="_x0000_s5199" name="Visio" r:id="rId4" imgW="10708278" imgH="7687056" progId="Visio.Drawing.11">
                  <p:embed/>
                </p:oleObj>
              </mc:Choice>
              <mc:Fallback>
                <p:oleObj name="Visio" r:id="rId4" imgW="10708278" imgH="7687056" progId="Visio.Drawing.11">
                  <p:embed/>
                  <p:pic>
                    <p:nvPicPr>
                      <p:cNvPr id="0" name=""/>
                      <p:cNvPicPr>
                        <a:picLocks noChangeAspect="1" noChangeArrowheads="1"/>
                      </p:cNvPicPr>
                      <p:nvPr/>
                    </p:nvPicPr>
                    <p:blipFill>
                      <a:blip r:embed="rId5"/>
                      <a:srcRect/>
                      <a:stretch>
                        <a:fillRect/>
                      </a:stretch>
                    </p:blipFill>
                    <p:spPr bwMode="auto">
                      <a:xfrm>
                        <a:off x="827584" y="1001713"/>
                        <a:ext cx="7512869" cy="5410049"/>
                      </a:xfrm>
                      <a:prstGeom prst="rect">
                        <a:avLst/>
                      </a:prstGeom>
                      <a:noFill/>
                    </p:spPr>
                  </p:pic>
                </p:oleObj>
              </mc:Fallback>
            </mc:AlternateContent>
          </a:graphicData>
        </a:graphic>
      </p:graphicFrame>
      <p:graphicFrame>
        <p:nvGraphicFramePr>
          <p:cNvPr id="6" name="Объект 5"/>
          <p:cNvGraphicFramePr>
            <a:graphicFrameLocks noChangeAspect="1"/>
          </p:cNvGraphicFramePr>
          <p:nvPr>
            <p:extLst>
              <p:ext uri="{D42A27DB-BD31-4B8C-83A1-F6EECF244321}">
                <p14:modId xmlns:p14="http://schemas.microsoft.com/office/powerpoint/2010/main" val="4041848340"/>
              </p:ext>
            </p:extLst>
          </p:nvPr>
        </p:nvGraphicFramePr>
        <p:xfrm>
          <a:off x="823913" y="1006475"/>
          <a:ext cx="7512050" cy="5410200"/>
        </p:xfrm>
        <a:graphic>
          <a:graphicData uri="http://schemas.openxmlformats.org/presentationml/2006/ole">
            <mc:AlternateContent xmlns:mc="http://schemas.openxmlformats.org/markup-compatibility/2006">
              <mc:Choice xmlns:v="urn:schemas-microsoft-com:vml" Requires="v">
                <p:oleObj spid="_x0000_s5200" name="Visio" r:id="rId6" imgW="10708278" imgH="7687056" progId="Visio.Drawing.11">
                  <p:embed/>
                </p:oleObj>
              </mc:Choice>
              <mc:Fallback>
                <p:oleObj name="Visio" r:id="rId6" imgW="10708278" imgH="7687056" progId="Visio.Drawing.11">
                  <p:embed/>
                  <p:pic>
                    <p:nvPicPr>
                      <p:cNvPr id="0" name=""/>
                      <p:cNvPicPr>
                        <a:picLocks noChangeAspect="1" noChangeArrowheads="1"/>
                      </p:cNvPicPr>
                      <p:nvPr/>
                    </p:nvPicPr>
                    <p:blipFill>
                      <a:blip r:embed="rId7"/>
                      <a:srcRect/>
                      <a:stretch>
                        <a:fillRect/>
                      </a:stretch>
                    </p:blipFill>
                    <p:spPr bwMode="auto">
                      <a:xfrm>
                        <a:off x="823913" y="1006475"/>
                        <a:ext cx="7512050" cy="5410200"/>
                      </a:xfrm>
                      <a:prstGeom prst="rect">
                        <a:avLst/>
                      </a:prstGeom>
                      <a:noFill/>
                    </p:spPr>
                  </p:pic>
                </p:oleObj>
              </mc:Fallback>
            </mc:AlternateContent>
          </a:graphicData>
        </a:graphic>
      </p:graphicFrame>
      <p:sp>
        <p:nvSpPr>
          <p:cNvPr id="7" name="Нижний колонтитул 6"/>
          <p:cNvSpPr>
            <a:spLocks noGrp="1"/>
          </p:cNvSpPr>
          <p:nvPr>
            <p:ph type="ftr" sz="quarter" idx="11"/>
          </p:nvPr>
        </p:nvSpPr>
        <p:spPr/>
        <p:txBody>
          <a:bodyPr/>
          <a:lstStyle/>
          <a:p>
            <a:pPr algn="r"/>
            <a:r>
              <a:rPr lang="en-US" smtClean="0"/>
              <a:t>Lessons Learned From Past Emergencies: From Chernobyl to Fukushima</a:t>
            </a:r>
            <a:endParaRPr lang="en-US" dirty="0"/>
          </a:p>
        </p:txBody>
      </p:sp>
      <p:sp>
        <p:nvSpPr>
          <p:cNvPr id="8" name="Номер слайда 7"/>
          <p:cNvSpPr>
            <a:spLocks noGrp="1"/>
          </p:cNvSpPr>
          <p:nvPr>
            <p:ph type="sldNum" sz="quarter" idx="12"/>
          </p:nvPr>
        </p:nvSpPr>
        <p:spPr/>
        <p:txBody>
          <a:bodyPr/>
          <a:lstStyle/>
          <a:p>
            <a:fld id="{23A0628E-C12F-4F8C-9895-BCD5E30100D3}" type="slidenum">
              <a:rPr lang="en-US" smtClean="0"/>
              <a:pPr/>
              <a:t>13</a:t>
            </a:fld>
            <a:endParaRPr lang="en-US" dirty="0"/>
          </a:p>
        </p:txBody>
      </p:sp>
    </p:spTree>
    <p:extLst>
      <p:ext uri="{BB962C8B-B14F-4D97-AF65-F5344CB8AC3E}">
        <p14:creationId xmlns:p14="http://schemas.microsoft.com/office/powerpoint/2010/main" val="1891222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2900" dirty="0"/>
              <a:t>Events </a:t>
            </a:r>
            <a:r>
              <a:rPr lang="en-US" sz="2900" dirty="0" smtClean="0"/>
              <a:t>in vicinity of Fukushima Daiichi </a:t>
            </a:r>
            <a:r>
              <a:rPr lang="en-US" sz="2900" dirty="0"/>
              <a:t>NPP</a:t>
            </a:r>
          </a:p>
        </p:txBody>
      </p:sp>
      <p:sp>
        <p:nvSpPr>
          <p:cNvPr id="5" name="TextBox 4"/>
          <p:cNvSpPr txBox="1"/>
          <p:nvPr/>
        </p:nvSpPr>
        <p:spPr>
          <a:xfrm>
            <a:off x="251519" y="1268760"/>
            <a:ext cx="8730556" cy="5447645"/>
          </a:xfrm>
          <a:prstGeom prst="rect">
            <a:avLst/>
          </a:prstGeom>
          <a:noFill/>
        </p:spPr>
        <p:txBody>
          <a:bodyPr wrap="square" rtlCol="0">
            <a:spAutoFit/>
          </a:bodyPr>
          <a:lstStyle/>
          <a:p>
            <a:pPr marL="1528763" indent="-1528763" defTabSz="895350">
              <a:spcAft>
                <a:spcPts val="1800"/>
              </a:spcAft>
              <a:tabLst>
                <a:tab pos="1789113" algn="l"/>
              </a:tabLst>
            </a:pPr>
            <a:r>
              <a:rPr lang="ru-RU" sz="2400" b="1" dirty="0">
                <a:solidFill>
                  <a:srgbClr val="FF0000"/>
                </a:solidFill>
              </a:rPr>
              <a:t>11 </a:t>
            </a:r>
            <a:r>
              <a:rPr lang="en-US" sz="2400" b="1" dirty="0" smtClean="0">
                <a:solidFill>
                  <a:srgbClr val="FF0000"/>
                </a:solidFill>
              </a:rPr>
              <a:t>March, </a:t>
            </a:r>
            <a:r>
              <a:rPr lang="ru-RU" sz="2400" dirty="0" smtClean="0">
                <a:solidFill>
                  <a:srgbClr val="000000"/>
                </a:solidFill>
              </a:rPr>
              <a:t>20:50 </a:t>
            </a:r>
            <a:r>
              <a:rPr lang="ru-RU" sz="2400" dirty="0">
                <a:solidFill>
                  <a:srgbClr val="000000"/>
                </a:solidFill>
              </a:rPr>
              <a:t>(</a:t>
            </a:r>
            <a:r>
              <a:rPr lang="ru-RU" sz="2400" b="1" dirty="0">
                <a:solidFill>
                  <a:srgbClr val="FF0000"/>
                </a:solidFill>
              </a:rPr>
              <a:t>+5:14</a:t>
            </a:r>
            <a:r>
              <a:rPr lang="ru-RU" sz="2400" dirty="0" smtClean="0">
                <a:solidFill>
                  <a:srgbClr val="000000"/>
                </a:solidFill>
              </a:rPr>
              <a:t>)</a:t>
            </a:r>
            <a:r>
              <a:rPr lang="en-US" sz="2400" dirty="0" smtClean="0">
                <a:solidFill>
                  <a:srgbClr val="000000"/>
                </a:solidFill>
              </a:rPr>
              <a:t> </a:t>
            </a:r>
            <a:r>
              <a:rPr lang="ru-RU" sz="2400" dirty="0" smtClean="0">
                <a:solidFill>
                  <a:srgbClr val="000000"/>
                </a:solidFill>
              </a:rPr>
              <a:t>= </a:t>
            </a:r>
            <a:r>
              <a:rPr lang="en-US" sz="2400" dirty="0">
                <a:solidFill>
                  <a:srgbClr val="000000"/>
                </a:solidFill>
              </a:rPr>
              <a:t>Fukushima </a:t>
            </a:r>
            <a:r>
              <a:rPr lang="en-US" sz="2400" dirty="0" smtClean="0">
                <a:solidFill>
                  <a:srgbClr val="000000"/>
                </a:solidFill>
              </a:rPr>
              <a:t>Prefect </a:t>
            </a:r>
            <a:r>
              <a:rPr lang="en-US" sz="2400" b="0" dirty="0">
                <a:solidFill>
                  <a:srgbClr val="000000"/>
                </a:solidFill>
              </a:rPr>
              <a:t>issued an </a:t>
            </a:r>
            <a:r>
              <a:rPr lang="en-US" sz="2400" b="1" dirty="0">
                <a:solidFill>
                  <a:srgbClr val="FF0000"/>
                </a:solidFill>
              </a:rPr>
              <a:t>evacuation</a:t>
            </a:r>
            <a:r>
              <a:rPr lang="en-US" sz="2400" b="0" dirty="0">
                <a:solidFill>
                  <a:schemeClr val="tx1"/>
                </a:solidFill>
              </a:rPr>
              <a:t> </a:t>
            </a:r>
            <a:r>
              <a:rPr lang="en-US" sz="2400" b="0" dirty="0">
                <a:solidFill>
                  <a:srgbClr val="000000"/>
                </a:solidFill>
              </a:rPr>
              <a:t>order for an area of </a:t>
            </a:r>
            <a:r>
              <a:rPr lang="en-US" sz="2400" b="1" dirty="0">
                <a:solidFill>
                  <a:srgbClr val="FF0000"/>
                </a:solidFill>
              </a:rPr>
              <a:t>2 km radius </a:t>
            </a:r>
            <a:r>
              <a:rPr lang="en-US" sz="2400" b="0" dirty="0">
                <a:solidFill>
                  <a:srgbClr val="000000"/>
                </a:solidFill>
              </a:rPr>
              <a:t>around Fukushima Daiichi NPP</a:t>
            </a:r>
            <a:r>
              <a:rPr lang="ru-RU" sz="2400" dirty="0" smtClean="0"/>
              <a:t>.</a:t>
            </a:r>
            <a:endParaRPr lang="en-US" sz="2400" dirty="0" smtClean="0"/>
          </a:p>
          <a:p>
            <a:pPr marL="1528763" indent="-1528763">
              <a:spcAft>
                <a:spcPts val="1800"/>
              </a:spcAft>
              <a:tabLst>
                <a:tab pos="1528763" algn="l"/>
              </a:tabLst>
            </a:pPr>
            <a:r>
              <a:rPr lang="en-US" sz="2400" dirty="0" smtClean="0">
                <a:solidFill>
                  <a:srgbClr val="000000"/>
                </a:solidFill>
              </a:rPr>
              <a:t>	21:23 (</a:t>
            </a:r>
            <a:r>
              <a:rPr lang="en-US" sz="2400" b="1" dirty="0" smtClean="0">
                <a:solidFill>
                  <a:srgbClr val="FF0000"/>
                </a:solidFill>
              </a:rPr>
              <a:t>+5:43</a:t>
            </a:r>
            <a:r>
              <a:rPr lang="en-US" sz="2400" dirty="0" smtClean="0">
                <a:solidFill>
                  <a:srgbClr val="000000"/>
                </a:solidFill>
              </a:rPr>
              <a:t>)</a:t>
            </a:r>
            <a:r>
              <a:rPr lang="en-US" sz="2400" b="0" dirty="0">
                <a:solidFill>
                  <a:srgbClr val="000000"/>
                </a:solidFill>
              </a:rPr>
              <a:t> = National Government issued </a:t>
            </a:r>
            <a:r>
              <a:rPr lang="en-US" sz="2400" b="0" dirty="0" smtClean="0">
                <a:solidFill>
                  <a:srgbClr val="000000"/>
                </a:solidFill>
              </a:rPr>
              <a:t>an </a:t>
            </a:r>
            <a:r>
              <a:rPr lang="en-US" sz="2400" b="1" dirty="0" smtClean="0">
                <a:solidFill>
                  <a:srgbClr val="FF0000"/>
                </a:solidFill>
              </a:rPr>
              <a:t>evacuation</a:t>
            </a:r>
            <a:r>
              <a:rPr lang="en-US" sz="2400" b="0" dirty="0" smtClean="0">
                <a:solidFill>
                  <a:schemeClr val="tx1"/>
                </a:solidFill>
              </a:rPr>
              <a:t> </a:t>
            </a:r>
            <a:r>
              <a:rPr lang="en-US" sz="2400" b="0" dirty="0">
                <a:solidFill>
                  <a:srgbClr val="000000"/>
                </a:solidFill>
              </a:rPr>
              <a:t>order for an area of </a:t>
            </a:r>
            <a:r>
              <a:rPr lang="en-US" sz="2400" b="1" dirty="0">
                <a:solidFill>
                  <a:srgbClr val="FF0000"/>
                </a:solidFill>
              </a:rPr>
              <a:t>3 km </a:t>
            </a:r>
            <a:r>
              <a:rPr lang="en-US" sz="2400" b="1" dirty="0" smtClean="0">
                <a:solidFill>
                  <a:srgbClr val="FF0000"/>
                </a:solidFill>
              </a:rPr>
              <a:t>radius</a:t>
            </a:r>
            <a:r>
              <a:rPr lang="en-US" sz="2400" b="0" dirty="0" smtClean="0">
                <a:solidFill>
                  <a:schemeClr val="tx1"/>
                </a:solidFill>
              </a:rPr>
              <a:t>. </a:t>
            </a:r>
          </a:p>
          <a:p>
            <a:pPr marL="719138" indent="-719138">
              <a:spcAft>
                <a:spcPts val="1800"/>
              </a:spcAft>
              <a:tabLst>
                <a:tab pos="1528763" algn="l"/>
              </a:tabLst>
            </a:pPr>
            <a:r>
              <a:rPr lang="ru-RU" sz="2400" b="1" dirty="0">
                <a:solidFill>
                  <a:srgbClr val="FF0000"/>
                </a:solidFill>
              </a:rPr>
              <a:t>1</a:t>
            </a:r>
            <a:r>
              <a:rPr lang="en-US" sz="2400" b="1" dirty="0">
                <a:solidFill>
                  <a:srgbClr val="FF0000"/>
                </a:solidFill>
              </a:rPr>
              <a:t>2</a:t>
            </a:r>
            <a:r>
              <a:rPr lang="ru-RU" sz="2400" b="1" dirty="0">
                <a:solidFill>
                  <a:srgbClr val="FF0000"/>
                </a:solidFill>
              </a:rPr>
              <a:t> </a:t>
            </a:r>
            <a:r>
              <a:rPr lang="en-US" sz="2400" b="1" dirty="0" smtClean="0">
                <a:solidFill>
                  <a:srgbClr val="FF0000"/>
                </a:solidFill>
              </a:rPr>
              <a:t>March,	</a:t>
            </a:r>
            <a:r>
              <a:rPr lang="en-US" sz="2400" dirty="0" smtClean="0">
                <a:solidFill>
                  <a:srgbClr val="000000"/>
                </a:solidFill>
              </a:rPr>
              <a:t>05</a:t>
            </a:r>
            <a:r>
              <a:rPr lang="ru-RU" sz="2400" dirty="0">
                <a:solidFill>
                  <a:srgbClr val="000000"/>
                </a:solidFill>
              </a:rPr>
              <a:t>:</a:t>
            </a:r>
            <a:r>
              <a:rPr lang="en-US" sz="2400" dirty="0">
                <a:solidFill>
                  <a:srgbClr val="000000"/>
                </a:solidFill>
              </a:rPr>
              <a:t>44</a:t>
            </a:r>
            <a:r>
              <a:rPr lang="ru-RU" sz="2400" dirty="0">
                <a:solidFill>
                  <a:srgbClr val="000000"/>
                </a:solidFill>
              </a:rPr>
              <a:t> (</a:t>
            </a:r>
            <a:r>
              <a:rPr lang="ru-RU" sz="2400" b="1" dirty="0">
                <a:solidFill>
                  <a:srgbClr val="FF0000"/>
                </a:solidFill>
              </a:rPr>
              <a:t>+</a:t>
            </a:r>
            <a:r>
              <a:rPr lang="en-US" sz="2400" b="1" dirty="0">
                <a:solidFill>
                  <a:srgbClr val="FF0000"/>
                </a:solidFill>
              </a:rPr>
              <a:t>14</a:t>
            </a:r>
            <a:r>
              <a:rPr lang="ru-RU" sz="2400" b="1" dirty="0">
                <a:solidFill>
                  <a:srgbClr val="FF0000"/>
                </a:solidFill>
              </a:rPr>
              <a:t>:</a:t>
            </a:r>
            <a:r>
              <a:rPr lang="en-US" sz="2400" b="1" dirty="0">
                <a:solidFill>
                  <a:srgbClr val="FF0000"/>
                </a:solidFill>
              </a:rPr>
              <a:t>00</a:t>
            </a:r>
            <a:r>
              <a:rPr lang="ru-RU" sz="2400" dirty="0">
                <a:solidFill>
                  <a:srgbClr val="000000"/>
                </a:solidFill>
              </a:rPr>
              <a:t>)</a:t>
            </a:r>
            <a:r>
              <a:rPr lang="en-US" sz="2400" dirty="0">
                <a:solidFill>
                  <a:srgbClr val="000000"/>
                </a:solidFill>
              </a:rPr>
              <a:t> </a:t>
            </a:r>
            <a:r>
              <a:rPr lang="ru-RU" sz="2400" dirty="0">
                <a:solidFill>
                  <a:srgbClr val="000000"/>
                </a:solidFill>
              </a:rPr>
              <a:t>= </a:t>
            </a:r>
            <a:r>
              <a:rPr lang="en-US" sz="2400" dirty="0">
                <a:solidFill>
                  <a:srgbClr val="000000"/>
                </a:solidFill>
              </a:rPr>
              <a:t>National Government issued an </a:t>
            </a:r>
            <a:r>
              <a:rPr lang="en-US" sz="2400" dirty="0" smtClean="0">
                <a:solidFill>
                  <a:srgbClr val="000000"/>
                </a:solidFill>
              </a:rPr>
              <a:t>	</a:t>
            </a:r>
            <a:r>
              <a:rPr lang="en-US" sz="2400" b="1" dirty="0" smtClean="0">
                <a:solidFill>
                  <a:srgbClr val="FF0000"/>
                </a:solidFill>
              </a:rPr>
              <a:t>evacuation</a:t>
            </a:r>
            <a:r>
              <a:rPr lang="en-US" sz="2400" dirty="0" smtClean="0"/>
              <a:t> </a:t>
            </a:r>
            <a:r>
              <a:rPr lang="en-US" sz="2400" dirty="0">
                <a:solidFill>
                  <a:srgbClr val="000000"/>
                </a:solidFill>
              </a:rPr>
              <a:t>order for an area of </a:t>
            </a:r>
            <a:r>
              <a:rPr lang="en-US" sz="2400" b="1" dirty="0">
                <a:solidFill>
                  <a:srgbClr val="FF0000"/>
                </a:solidFill>
              </a:rPr>
              <a:t>10 km </a:t>
            </a:r>
            <a:r>
              <a:rPr lang="en-US" sz="2400" b="1" dirty="0" smtClean="0">
                <a:solidFill>
                  <a:srgbClr val="FF0000"/>
                </a:solidFill>
              </a:rPr>
              <a:t>radius</a:t>
            </a:r>
            <a:r>
              <a:rPr lang="en-US" sz="2400" dirty="0" smtClean="0"/>
              <a:t>. </a:t>
            </a:r>
            <a:endParaRPr lang="en-US" sz="2400" dirty="0"/>
          </a:p>
          <a:p>
            <a:pPr marL="1528763" indent="-1528763">
              <a:spcAft>
                <a:spcPts val="1800"/>
              </a:spcAft>
            </a:pPr>
            <a:r>
              <a:rPr lang="en-US" sz="2400" dirty="0">
                <a:solidFill>
                  <a:srgbClr val="000000"/>
                </a:solidFill>
              </a:rPr>
              <a:t>	</a:t>
            </a:r>
            <a:r>
              <a:rPr lang="en-US" sz="2400" dirty="0" smtClean="0">
                <a:solidFill>
                  <a:srgbClr val="000000"/>
                </a:solidFill>
              </a:rPr>
              <a:t>18:25 </a:t>
            </a:r>
            <a:r>
              <a:rPr lang="en-US" sz="2400" dirty="0">
                <a:solidFill>
                  <a:srgbClr val="000000"/>
                </a:solidFill>
              </a:rPr>
              <a:t>(</a:t>
            </a:r>
            <a:r>
              <a:rPr lang="en-US" sz="2400" b="1" dirty="0">
                <a:solidFill>
                  <a:srgbClr val="FF0000"/>
                </a:solidFill>
              </a:rPr>
              <a:t>+26:40</a:t>
            </a:r>
            <a:r>
              <a:rPr lang="en-US" sz="2400" dirty="0">
                <a:solidFill>
                  <a:srgbClr val="000000"/>
                </a:solidFill>
              </a:rPr>
              <a:t>) = National Government issued an </a:t>
            </a:r>
            <a:r>
              <a:rPr lang="en-US" sz="2400" b="1" dirty="0" smtClean="0">
                <a:solidFill>
                  <a:srgbClr val="FF0000"/>
                </a:solidFill>
              </a:rPr>
              <a:t>evacuation</a:t>
            </a:r>
            <a:r>
              <a:rPr lang="en-US" sz="2400" dirty="0" smtClean="0"/>
              <a:t> </a:t>
            </a:r>
            <a:r>
              <a:rPr lang="en-US" sz="2400" dirty="0">
                <a:solidFill>
                  <a:srgbClr val="000000"/>
                </a:solidFill>
              </a:rPr>
              <a:t>order for an area of </a:t>
            </a:r>
            <a:r>
              <a:rPr lang="en-US" sz="2400" b="1" dirty="0">
                <a:solidFill>
                  <a:srgbClr val="FF0000"/>
                </a:solidFill>
              </a:rPr>
              <a:t>20 km </a:t>
            </a:r>
            <a:r>
              <a:rPr lang="en-US" sz="2400" b="1" dirty="0" smtClean="0">
                <a:solidFill>
                  <a:srgbClr val="FF0000"/>
                </a:solidFill>
              </a:rPr>
              <a:t>radius</a:t>
            </a:r>
            <a:r>
              <a:rPr lang="en-US" sz="2400" dirty="0" smtClean="0"/>
              <a:t>. </a:t>
            </a:r>
            <a:endParaRPr lang="en-US" sz="2400" dirty="0"/>
          </a:p>
          <a:p>
            <a:pPr marL="1528763" indent="-1528763" defTabSz="765175" fontAlgn="base">
              <a:spcBef>
                <a:spcPct val="0"/>
              </a:spcBef>
              <a:spcAft>
                <a:spcPct val="0"/>
              </a:spcAft>
            </a:pPr>
            <a:r>
              <a:rPr lang="ru-RU" sz="2400" b="1" dirty="0">
                <a:solidFill>
                  <a:srgbClr val="FF0000"/>
                </a:solidFill>
              </a:rPr>
              <a:t>1</a:t>
            </a:r>
            <a:r>
              <a:rPr lang="en-US" sz="2400" b="1" dirty="0">
                <a:solidFill>
                  <a:srgbClr val="FF0000"/>
                </a:solidFill>
              </a:rPr>
              <a:t>5</a:t>
            </a:r>
            <a:r>
              <a:rPr lang="ru-RU" sz="2400" b="1" dirty="0">
                <a:solidFill>
                  <a:srgbClr val="FF0000"/>
                </a:solidFill>
              </a:rPr>
              <a:t> </a:t>
            </a:r>
            <a:r>
              <a:rPr lang="en-US" sz="2400" b="1" dirty="0" smtClean="0">
                <a:solidFill>
                  <a:srgbClr val="FF0000"/>
                </a:solidFill>
              </a:rPr>
              <a:t>March,	</a:t>
            </a:r>
            <a:r>
              <a:rPr kumimoji="1" lang="en-US" altLang="ja-JP" sz="2400" b="1" dirty="0" smtClean="0">
                <a:solidFill>
                  <a:srgbClr val="FF0000"/>
                </a:solidFill>
                <a:ea typeface="MS PGothic" pitchFamily="34" charset="-128"/>
                <a:cs typeface="Times New Roman" pitchFamily="18" charset="0"/>
              </a:rPr>
              <a:t>15:00 </a:t>
            </a:r>
            <a:r>
              <a:rPr kumimoji="1" lang="en-US" altLang="ja-JP" sz="2400" b="1" dirty="0">
                <a:solidFill>
                  <a:srgbClr val="FF0000"/>
                </a:solidFill>
                <a:ea typeface="MS PGothic" pitchFamily="34" charset="-128"/>
                <a:cs typeface="Times New Roman" pitchFamily="18" charset="0"/>
              </a:rPr>
              <a:t>(+90:00) </a:t>
            </a:r>
            <a:r>
              <a:rPr kumimoji="1" lang="en-US" altLang="ja-JP" sz="2400" dirty="0">
                <a:solidFill>
                  <a:srgbClr val="000000"/>
                </a:solidFill>
                <a:ea typeface="MS PGothic" pitchFamily="34" charset="-128"/>
                <a:cs typeface="Times New Roman" pitchFamily="18" charset="0"/>
              </a:rPr>
              <a:t>= </a:t>
            </a:r>
            <a:r>
              <a:rPr kumimoji="1" lang="en-US" altLang="ja-JP" sz="2400" dirty="0">
                <a:solidFill>
                  <a:srgbClr val="FF0000"/>
                </a:solidFill>
                <a:ea typeface="MS PGothic" pitchFamily="34" charset="-128"/>
                <a:cs typeface="Times New Roman" pitchFamily="18" charset="0"/>
              </a:rPr>
              <a:t>Evacuation</a:t>
            </a:r>
            <a:r>
              <a:rPr kumimoji="1" lang="en-US" altLang="ja-JP" sz="2400" dirty="0">
                <a:solidFill>
                  <a:srgbClr val="000000"/>
                </a:solidFill>
                <a:ea typeface="MS PGothic" pitchFamily="34" charset="-128"/>
                <a:cs typeface="Times New Roman" pitchFamily="18" charset="0"/>
              </a:rPr>
              <a:t> of all residents within area of the </a:t>
            </a:r>
            <a:r>
              <a:rPr kumimoji="1" lang="en-US" altLang="ja-JP" sz="2400" b="1" dirty="0">
                <a:solidFill>
                  <a:srgbClr val="FF0000"/>
                </a:solidFill>
                <a:ea typeface="MS PGothic" pitchFamily="34" charset="-128"/>
                <a:cs typeface="Times New Roman" pitchFamily="18" charset="0"/>
              </a:rPr>
              <a:t>20 km radius </a:t>
            </a:r>
            <a:r>
              <a:rPr kumimoji="1" lang="en-US" altLang="ja-JP" sz="2400" dirty="0" smtClean="0">
                <a:solidFill>
                  <a:srgbClr val="000000"/>
                </a:solidFill>
                <a:ea typeface="MS PGothic" pitchFamily="34" charset="-128"/>
                <a:cs typeface="Times New Roman" pitchFamily="18" charset="0"/>
              </a:rPr>
              <a:t>had </a:t>
            </a:r>
            <a:r>
              <a:rPr kumimoji="1" lang="en-US" altLang="ja-JP" sz="2400" dirty="0">
                <a:solidFill>
                  <a:srgbClr val="000000"/>
                </a:solidFill>
                <a:ea typeface="MS PGothic" pitchFamily="34" charset="-128"/>
                <a:cs typeface="Times New Roman" pitchFamily="18" charset="0"/>
              </a:rPr>
              <a:t>been </a:t>
            </a:r>
            <a:r>
              <a:rPr kumimoji="1" lang="en-US" altLang="ja-JP" sz="2400" b="1" dirty="0">
                <a:solidFill>
                  <a:srgbClr val="FF0000"/>
                </a:solidFill>
                <a:ea typeface="MS PGothic" pitchFamily="34" charset="-128"/>
                <a:cs typeface="Times New Roman" pitchFamily="18" charset="0"/>
              </a:rPr>
              <a:t>completed</a:t>
            </a:r>
            <a:r>
              <a:rPr kumimoji="1" lang="en-US" altLang="ja-JP" sz="2400" dirty="0">
                <a:solidFill>
                  <a:srgbClr val="000000"/>
                </a:solidFill>
                <a:ea typeface="MS PGothic" pitchFamily="34" charset="-128"/>
                <a:cs typeface="Times New Roman" pitchFamily="18" charset="0"/>
              </a:rPr>
              <a:t> </a:t>
            </a:r>
            <a:endParaRPr lang="en-US" sz="2400" dirty="0"/>
          </a:p>
          <a:p>
            <a:pPr>
              <a:spcAft>
                <a:spcPts val="1800"/>
              </a:spcAft>
            </a:pPr>
            <a:endParaRPr lang="en-US" sz="2400" b="0" dirty="0">
              <a:solidFill>
                <a:schemeClr val="tx1"/>
              </a:solidFill>
            </a:endParaRPr>
          </a:p>
        </p:txBody>
      </p:sp>
      <p:sp>
        <p:nvSpPr>
          <p:cNvPr id="8" name="Нижний колонтитул 7"/>
          <p:cNvSpPr>
            <a:spLocks noGrp="1"/>
          </p:cNvSpPr>
          <p:nvPr>
            <p:ph type="ftr" sz="quarter" idx="11"/>
          </p:nvPr>
        </p:nvSpPr>
        <p:spPr/>
        <p:txBody>
          <a:bodyPr/>
          <a:lstStyle/>
          <a:p>
            <a:pPr algn="r"/>
            <a:r>
              <a:rPr lang="en-US" smtClean="0"/>
              <a:t>Lessons Learned From Past Emergencies: From Chernobyl to Fukushima</a:t>
            </a:r>
            <a:endParaRPr lang="en-US" dirty="0"/>
          </a:p>
        </p:txBody>
      </p:sp>
      <p:sp>
        <p:nvSpPr>
          <p:cNvPr id="9" name="Номер слайда 8"/>
          <p:cNvSpPr>
            <a:spLocks noGrp="1"/>
          </p:cNvSpPr>
          <p:nvPr>
            <p:ph type="sldNum" sz="quarter" idx="12"/>
          </p:nvPr>
        </p:nvSpPr>
        <p:spPr/>
        <p:txBody>
          <a:bodyPr/>
          <a:lstStyle/>
          <a:p>
            <a:fld id="{23A0628E-C12F-4F8C-9895-BCD5E30100D3}" type="slidenum">
              <a:rPr lang="en-US" smtClean="0"/>
              <a:pPr/>
              <a:t>14</a:t>
            </a:fld>
            <a:endParaRPr lang="en-US" dirty="0"/>
          </a:p>
        </p:txBody>
      </p:sp>
    </p:spTree>
    <p:extLst>
      <p:ext uri="{BB962C8B-B14F-4D97-AF65-F5344CB8AC3E}">
        <p14:creationId xmlns:p14="http://schemas.microsoft.com/office/powerpoint/2010/main" val="31209985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ln>
            <a:noFill/>
          </a:ln>
        </p:spPr>
        <p:txBody>
          <a:bodyPr/>
          <a:lstStyle/>
          <a:p>
            <a:r>
              <a:rPr lang="en-US" dirty="0"/>
              <a:t>Observations and lessons</a:t>
            </a:r>
          </a:p>
        </p:txBody>
      </p:sp>
      <p:sp>
        <p:nvSpPr>
          <p:cNvPr id="3" name="Объект 2"/>
          <p:cNvSpPr>
            <a:spLocks noGrp="1"/>
          </p:cNvSpPr>
          <p:nvPr>
            <p:ph idx="4294967295"/>
          </p:nvPr>
        </p:nvSpPr>
        <p:spPr>
          <a:xfrm>
            <a:off x="539552" y="1125538"/>
            <a:ext cx="8164711" cy="5183782"/>
          </a:xfrm>
          <a:prstGeom prst="rect">
            <a:avLst/>
          </a:prstGeom>
        </p:spPr>
        <p:txBody>
          <a:bodyPr>
            <a:normAutofit lnSpcReduction="10000"/>
          </a:bodyPr>
          <a:lstStyle/>
          <a:p>
            <a:pPr marL="0" indent="0">
              <a:buNone/>
            </a:pPr>
            <a:r>
              <a:rPr lang="en-US" sz="2800" dirty="0"/>
              <a:t>Arrangements need to be in place to allow decisions to be made on the </a:t>
            </a:r>
            <a:r>
              <a:rPr lang="en-US" sz="2800" dirty="0">
                <a:solidFill>
                  <a:srgbClr val="FF0000"/>
                </a:solidFill>
              </a:rPr>
              <a:t>implementation of predetermined urgent protective actions for the public based on predefined plant conditions</a:t>
            </a:r>
            <a:r>
              <a:rPr lang="en-US" sz="2800" dirty="0"/>
              <a:t>.</a:t>
            </a:r>
          </a:p>
          <a:p>
            <a:pPr>
              <a:buClr>
                <a:srgbClr val="FF0000"/>
              </a:buClr>
              <a:buFont typeface="Wingdings" panose="05000000000000000000" pitchFamily="2" charset="2"/>
              <a:buChar char="ü"/>
            </a:pPr>
            <a:r>
              <a:rPr lang="en-US" sz="2800" dirty="0"/>
              <a:t>These arrangements are necessary because </a:t>
            </a:r>
            <a:r>
              <a:rPr lang="en-US" sz="2800" dirty="0">
                <a:solidFill>
                  <a:srgbClr val="FF0000"/>
                </a:solidFill>
              </a:rPr>
              <a:t>decision support systems, including those using computer models, may not be able to predict the size and timing of a radioactive release </a:t>
            </a:r>
            <a:r>
              <a:rPr lang="en-US" sz="2800" dirty="0"/>
              <a:t>(the source term), the movement of plumes, deposition levels or resulting doses quickly or accurately enough in an emergency to be able to provide the sole basis for decisions on initial urgent protective actions</a:t>
            </a:r>
            <a:r>
              <a:rPr lang="en-US" sz="2800" dirty="0" smtClean="0"/>
              <a:t>.</a:t>
            </a:r>
            <a:endParaRPr lang="en-US" sz="2800" dirty="0"/>
          </a:p>
        </p:txBody>
      </p:sp>
      <p:sp>
        <p:nvSpPr>
          <p:cNvPr id="8" name="Нижний колонтитул 7"/>
          <p:cNvSpPr>
            <a:spLocks noGrp="1"/>
          </p:cNvSpPr>
          <p:nvPr>
            <p:ph type="ftr" sz="quarter" idx="11"/>
          </p:nvPr>
        </p:nvSpPr>
        <p:spPr/>
        <p:txBody>
          <a:bodyPr/>
          <a:lstStyle/>
          <a:p>
            <a:pPr algn="r"/>
            <a:r>
              <a:rPr lang="en-US" smtClean="0"/>
              <a:t>Lessons Learned From Past Emergencies: From Chernobyl to Fukushima</a:t>
            </a:r>
            <a:endParaRPr lang="en-US" dirty="0"/>
          </a:p>
        </p:txBody>
      </p:sp>
      <p:sp>
        <p:nvSpPr>
          <p:cNvPr id="9" name="Номер слайда 8"/>
          <p:cNvSpPr>
            <a:spLocks noGrp="1"/>
          </p:cNvSpPr>
          <p:nvPr>
            <p:ph type="sldNum" sz="quarter" idx="12"/>
          </p:nvPr>
        </p:nvSpPr>
        <p:spPr/>
        <p:txBody>
          <a:bodyPr/>
          <a:lstStyle/>
          <a:p>
            <a:fld id="{23A0628E-C12F-4F8C-9895-BCD5E30100D3}" type="slidenum">
              <a:rPr lang="en-US" smtClean="0"/>
              <a:pPr/>
              <a:t>15</a:t>
            </a:fld>
            <a:endParaRPr lang="en-US" dirty="0"/>
          </a:p>
        </p:txBody>
      </p:sp>
    </p:spTree>
    <p:extLst>
      <p:ext uri="{BB962C8B-B14F-4D97-AF65-F5344CB8AC3E}">
        <p14:creationId xmlns:p14="http://schemas.microsoft.com/office/powerpoint/2010/main" val="32571340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ln>
            <a:noFill/>
          </a:ln>
        </p:spPr>
        <p:txBody>
          <a:bodyPr/>
          <a:lstStyle/>
          <a:p>
            <a:r>
              <a:rPr lang="en-US" dirty="0"/>
              <a:t>Observations and </a:t>
            </a:r>
            <a:r>
              <a:rPr lang="en-US" dirty="0" smtClean="0"/>
              <a:t>lessons (2)</a:t>
            </a:r>
            <a:endParaRPr lang="en-US" dirty="0"/>
          </a:p>
        </p:txBody>
      </p:sp>
      <p:sp>
        <p:nvSpPr>
          <p:cNvPr id="3" name="Объект 2"/>
          <p:cNvSpPr>
            <a:spLocks noGrp="1"/>
          </p:cNvSpPr>
          <p:nvPr>
            <p:ph idx="4294967295"/>
          </p:nvPr>
        </p:nvSpPr>
        <p:spPr>
          <a:xfrm>
            <a:off x="251519" y="1125537"/>
            <a:ext cx="8730555" cy="5357187"/>
          </a:xfrm>
          <a:prstGeom prst="rect">
            <a:avLst/>
          </a:prstGeom>
        </p:spPr>
        <p:txBody>
          <a:bodyPr>
            <a:normAutofit lnSpcReduction="10000"/>
          </a:bodyPr>
          <a:lstStyle/>
          <a:p>
            <a:pPr>
              <a:spcBef>
                <a:spcPts val="0"/>
              </a:spcBef>
              <a:buClr>
                <a:srgbClr val="FF0000"/>
              </a:buClr>
              <a:buFont typeface="Wingdings" panose="05000000000000000000" pitchFamily="2" charset="2"/>
              <a:buChar char="ü"/>
            </a:pPr>
            <a:r>
              <a:rPr lang="en-US" sz="2800" dirty="0" smtClean="0"/>
              <a:t>At </a:t>
            </a:r>
            <a:r>
              <a:rPr lang="en-US" sz="2800" dirty="0"/>
              <a:t>the </a:t>
            </a:r>
            <a:r>
              <a:rPr lang="en-US" sz="2800" dirty="0">
                <a:solidFill>
                  <a:srgbClr val="FF0000"/>
                </a:solidFill>
              </a:rPr>
              <a:t>preparedness stage</a:t>
            </a:r>
            <a:r>
              <a:rPr lang="en-US" sz="2800" dirty="0"/>
              <a:t>, there is a need to develop an </a:t>
            </a:r>
            <a:r>
              <a:rPr lang="en-US" sz="2800" dirty="0">
                <a:solidFill>
                  <a:srgbClr val="FF0000"/>
                </a:solidFill>
              </a:rPr>
              <a:t>emergency classification system based on observable conditions and measurable criteria </a:t>
            </a:r>
            <a:r>
              <a:rPr lang="en-US" sz="2800" dirty="0"/>
              <a:t>(</a:t>
            </a:r>
            <a:r>
              <a:rPr lang="en-US" sz="2800" dirty="0">
                <a:solidFill>
                  <a:srgbClr val="FF0000"/>
                </a:solidFill>
              </a:rPr>
              <a:t>emergency action levels</a:t>
            </a:r>
            <a:r>
              <a:rPr lang="en-US" sz="2800" dirty="0" smtClean="0"/>
              <a:t>).</a:t>
            </a:r>
            <a:br>
              <a:rPr lang="en-US" sz="2800" dirty="0" smtClean="0"/>
            </a:br>
            <a:r>
              <a:rPr lang="en-US" sz="1900" dirty="0" smtClean="0"/>
              <a:t> </a:t>
            </a:r>
            <a:r>
              <a:rPr lang="en-US" sz="2800" dirty="0" smtClean="0"/>
              <a:t/>
            </a:r>
            <a:br>
              <a:rPr lang="en-US" sz="2800" dirty="0" smtClean="0"/>
            </a:br>
            <a:r>
              <a:rPr lang="en-US" sz="2800" dirty="0" smtClean="0"/>
              <a:t>This </a:t>
            </a:r>
            <a:r>
              <a:rPr lang="en-US" sz="2800" dirty="0"/>
              <a:t>system enables the declaration of an emergency shortly after the detection of conditions at a plant that indicate actual or projected damage to the fuel and </a:t>
            </a:r>
            <a:r>
              <a:rPr lang="en-US" sz="2800" dirty="0">
                <a:solidFill>
                  <a:srgbClr val="FF0000"/>
                </a:solidFill>
              </a:rPr>
              <a:t>initiation of predetermined urgent protective actions for the public (in the predefined zones) promptly following classification of the emergency by the operator</a:t>
            </a:r>
            <a:r>
              <a:rPr lang="en-US" sz="2800" dirty="0"/>
              <a:t>. This emergency classification system needs to cover a full range of abnormal plant conditions.</a:t>
            </a:r>
          </a:p>
        </p:txBody>
      </p:sp>
      <p:sp>
        <p:nvSpPr>
          <p:cNvPr id="8" name="Нижний колонтитул 7"/>
          <p:cNvSpPr>
            <a:spLocks noGrp="1"/>
          </p:cNvSpPr>
          <p:nvPr>
            <p:ph type="ftr" sz="quarter" idx="11"/>
          </p:nvPr>
        </p:nvSpPr>
        <p:spPr/>
        <p:txBody>
          <a:bodyPr/>
          <a:lstStyle/>
          <a:p>
            <a:pPr algn="r"/>
            <a:r>
              <a:rPr lang="en-US" smtClean="0"/>
              <a:t>Lessons Learned From Past Emergencies: From Chernobyl to Fukushima</a:t>
            </a:r>
            <a:endParaRPr lang="en-US" dirty="0"/>
          </a:p>
        </p:txBody>
      </p:sp>
      <p:sp>
        <p:nvSpPr>
          <p:cNvPr id="9" name="Номер слайда 8"/>
          <p:cNvSpPr>
            <a:spLocks noGrp="1"/>
          </p:cNvSpPr>
          <p:nvPr>
            <p:ph type="sldNum" sz="quarter" idx="12"/>
          </p:nvPr>
        </p:nvSpPr>
        <p:spPr/>
        <p:txBody>
          <a:bodyPr/>
          <a:lstStyle/>
          <a:p>
            <a:fld id="{23A0628E-C12F-4F8C-9895-BCD5E30100D3}" type="slidenum">
              <a:rPr lang="en-US" smtClean="0"/>
              <a:pPr/>
              <a:t>16</a:t>
            </a:fld>
            <a:endParaRPr lang="en-US" dirty="0"/>
          </a:p>
        </p:txBody>
      </p:sp>
    </p:spTree>
    <p:extLst>
      <p:ext uri="{BB962C8B-B14F-4D97-AF65-F5344CB8AC3E}">
        <p14:creationId xmlns:p14="http://schemas.microsoft.com/office/powerpoint/2010/main" val="22664359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ln>
            <a:noFill/>
          </a:ln>
        </p:spPr>
        <p:txBody>
          <a:bodyPr>
            <a:noAutofit/>
          </a:bodyPr>
          <a:lstStyle/>
          <a:p>
            <a:r>
              <a:rPr lang="en-US" dirty="0" smtClean="0"/>
              <a:t>Three pillars of protection strategy</a:t>
            </a:r>
            <a:endParaRPr lang="en-US" dirty="0"/>
          </a:p>
        </p:txBody>
      </p:sp>
      <p:sp>
        <p:nvSpPr>
          <p:cNvPr id="3" name="Объект 2"/>
          <p:cNvSpPr>
            <a:spLocks noGrp="1"/>
          </p:cNvSpPr>
          <p:nvPr>
            <p:ph idx="4294967295"/>
          </p:nvPr>
        </p:nvSpPr>
        <p:spPr>
          <a:xfrm>
            <a:off x="251519" y="1125537"/>
            <a:ext cx="8730555" cy="5357187"/>
          </a:xfrm>
          <a:prstGeom prst="rect">
            <a:avLst/>
          </a:prstGeom>
        </p:spPr>
        <p:txBody>
          <a:bodyPr>
            <a:normAutofit/>
          </a:bodyPr>
          <a:lstStyle/>
          <a:p>
            <a:pPr>
              <a:spcBef>
                <a:spcPts val="0"/>
              </a:spcBef>
              <a:buClr>
                <a:srgbClr val="FF0000"/>
              </a:buClr>
              <a:buFont typeface="Wingdings" panose="05000000000000000000" pitchFamily="2" charset="2"/>
              <a:buChar char="ü"/>
            </a:pPr>
            <a:r>
              <a:rPr lang="en-US" sz="2800" b="1" dirty="0" smtClean="0">
                <a:solidFill>
                  <a:srgbClr val="FF0000"/>
                </a:solidFill>
              </a:rPr>
              <a:t>Hazard assessment </a:t>
            </a:r>
            <a:r>
              <a:rPr lang="en-US" sz="2800" dirty="0" smtClean="0"/>
              <a:t>and classification of facilities and territories in terms of </a:t>
            </a:r>
            <a:r>
              <a:rPr lang="en-US" sz="2800" b="1" dirty="0" smtClean="0">
                <a:solidFill>
                  <a:srgbClr val="FF0000"/>
                </a:solidFill>
              </a:rPr>
              <a:t>Emergency Preparedness Category</a:t>
            </a:r>
            <a:r>
              <a:rPr lang="en-US" sz="2800" dirty="0" smtClean="0"/>
              <a:t>.</a:t>
            </a:r>
          </a:p>
          <a:p>
            <a:pPr>
              <a:spcBef>
                <a:spcPts val="0"/>
              </a:spcBef>
              <a:buClr>
                <a:srgbClr val="FF0000"/>
              </a:buClr>
              <a:buFont typeface="Wingdings" panose="05000000000000000000" pitchFamily="2" charset="2"/>
              <a:buChar char="ü"/>
            </a:pPr>
            <a:r>
              <a:rPr lang="en-US" sz="2800" dirty="0" smtClean="0"/>
              <a:t>Establishing the </a:t>
            </a:r>
            <a:r>
              <a:rPr lang="en-US" sz="2800" b="1" dirty="0" smtClean="0">
                <a:solidFill>
                  <a:srgbClr val="FF0000"/>
                </a:solidFill>
              </a:rPr>
              <a:t>emergency planning zones and distances</a:t>
            </a:r>
            <a:r>
              <a:rPr lang="en-US" sz="2800" dirty="0" smtClean="0"/>
              <a:t> for timely implementation of precautionary, urgent and early protective and other actions.</a:t>
            </a:r>
          </a:p>
          <a:p>
            <a:pPr>
              <a:spcBef>
                <a:spcPts val="0"/>
              </a:spcBef>
              <a:buClr>
                <a:srgbClr val="FF0000"/>
              </a:buClr>
              <a:buFont typeface="Wingdings" panose="05000000000000000000" pitchFamily="2" charset="2"/>
              <a:buChar char="ü"/>
            </a:pPr>
            <a:r>
              <a:rPr lang="en-US" sz="2800" dirty="0" smtClean="0"/>
              <a:t>Establishing the </a:t>
            </a:r>
            <a:r>
              <a:rPr lang="en-US" sz="2800" b="1" dirty="0" smtClean="0">
                <a:solidFill>
                  <a:srgbClr val="FF0000"/>
                </a:solidFill>
              </a:rPr>
              <a:t>emergency classification </a:t>
            </a:r>
            <a:r>
              <a:rPr lang="en-US" sz="2800" dirty="0" smtClean="0"/>
              <a:t>for timely classification of the accident at NPP and declaration of the nuclear emergency.</a:t>
            </a:r>
          </a:p>
          <a:p>
            <a:pPr>
              <a:spcBef>
                <a:spcPts val="0"/>
              </a:spcBef>
              <a:buClr>
                <a:srgbClr val="FF0000"/>
              </a:buClr>
              <a:buFont typeface="Wingdings" panose="05000000000000000000" pitchFamily="2" charset="2"/>
              <a:buChar char="ü"/>
            </a:pPr>
            <a:r>
              <a:rPr lang="en-US" sz="2800" b="1" dirty="0" smtClean="0">
                <a:solidFill>
                  <a:srgbClr val="FF0000"/>
                </a:solidFill>
              </a:rPr>
              <a:t>Coordination of the emergency preparedness and response</a:t>
            </a:r>
            <a:r>
              <a:rPr lang="en-US" sz="2800" b="1" dirty="0" smtClean="0"/>
              <a:t> </a:t>
            </a:r>
            <a:r>
              <a:rPr lang="en-US" sz="2800" dirty="0" smtClean="0"/>
              <a:t>at all levels of response.</a:t>
            </a:r>
            <a:endParaRPr lang="en-US" sz="2800" dirty="0"/>
          </a:p>
        </p:txBody>
      </p:sp>
      <p:sp>
        <p:nvSpPr>
          <p:cNvPr id="8" name="Нижний колонтитул 7"/>
          <p:cNvSpPr>
            <a:spLocks noGrp="1"/>
          </p:cNvSpPr>
          <p:nvPr>
            <p:ph type="ftr" sz="quarter" idx="11"/>
          </p:nvPr>
        </p:nvSpPr>
        <p:spPr/>
        <p:txBody>
          <a:bodyPr/>
          <a:lstStyle/>
          <a:p>
            <a:pPr algn="r"/>
            <a:r>
              <a:rPr lang="en-US" smtClean="0"/>
              <a:t>Lessons Learned From Past Emergencies: From Chernobyl to Fukushima</a:t>
            </a:r>
            <a:endParaRPr lang="en-US" dirty="0"/>
          </a:p>
        </p:txBody>
      </p:sp>
      <p:sp>
        <p:nvSpPr>
          <p:cNvPr id="9" name="Номер слайда 8"/>
          <p:cNvSpPr>
            <a:spLocks noGrp="1"/>
          </p:cNvSpPr>
          <p:nvPr>
            <p:ph type="sldNum" sz="quarter" idx="12"/>
          </p:nvPr>
        </p:nvSpPr>
        <p:spPr/>
        <p:txBody>
          <a:bodyPr/>
          <a:lstStyle/>
          <a:p>
            <a:fld id="{23A0628E-C12F-4F8C-9895-BCD5E30100D3}" type="slidenum">
              <a:rPr lang="en-US" smtClean="0"/>
              <a:pPr/>
              <a:t>17</a:t>
            </a:fld>
            <a:endParaRPr lang="en-US" dirty="0"/>
          </a:p>
        </p:txBody>
      </p:sp>
    </p:spTree>
    <p:extLst>
      <p:ext uri="{BB962C8B-B14F-4D97-AF65-F5344CB8AC3E}">
        <p14:creationId xmlns:p14="http://schemas.microsoft.com/office/powerpoint/2010/main" val="34011519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олилиния 6"/>
          <p:cNvSpPr/>
          <p:nvPr/>
        </p:nvSpPr>
        <p:spPr>
          <a:xfrm>
            <a:off x="0" y="1374781"/>
            <a:ext cx="8820472" cy="4803950"/>
          </a:xfrm>
          <a:custGeom>
            <a:avLst/>
            <a:gdLst>
              <a:gd name="connsiteX0" fmla="*/ 875212 w 8817429"/>
              <a:gd name="connsiteY0" fmla="*/ 4924697 h 5355771"/>
              <a:gd name="connsiteX1" fmla="*/ 809897 w 8817429"/>
              <a:gd name="connsiteY1" fmla="*/ 4885509 h 5355771"/>
              <a:gd name="connsiteX2" fmla="*/ 783772 w 8817429"/>
              <a:gd name="connsiteY2" fmla="*/ 4833257 h 5355771"/>
              <a:gd name="connsiteX3" fmla="*/ 731520 w 8817429"/>
              <a:gd name="connsiteY3" fmla="*/ 4781006 h 5355771"/>
              <a:gd name="connsiteX4" fmla="*/ 679269 w 8817429"/>
              <a:gd name="connsiteY4" fmla="*/ 4702629 h 5355771"/>
              <a:gd name="connsiteX5" fmla="*/ 653143 w 8817429"/>
              <a:gd name="connsiteY5" fmla="*/ 4663440 h 5355771"/>
              <a:gd name="connsiteX6" fmla="*/ 613954 w 8817429"/>
              <a:gd name="connsiteY6" fmla="*/ 4624251 h 5355771"/>
              <a:gd name="connsiteX7" fmla="*/ 587829 w 8817429"/>
              <a:gd name="connsiteY7" fmla="*/ 4572000 h 5355771"/>
              <a:gd name="connsiteX8" fmla="*/ 574766 w 8817429"/>
              <a:gd name="connsiteY8" fmla="*/ 4519749 h 5355771"/>
              <a:gd name="connsiteX9" fmla="*/ 548640 w 8817429"/>
              <a:gd name="connsiteY9" fmla="*/ 4480560 h 5355771"/>
              <a:gd name="connsiteX10" fmla="*/ 522514 w 8817429"/>
              <a:gd name="connsiteY10" fmla="*/ 4415246 h 5355771"/>
              <a:gd name="connsiteX11" fmla="*/ 496389 w 8817429"/>
              <a:gd name="connsiteY11" fmla="*/ 4271554 h 5355771"/>
              <a:gd name="connsiteX12" fmla="*/ 470263 w 8817429"/>
              <a:gd name="connsiteY12" fmla="*/ 4219303 h 5355771"/>
              <a:gd name="connsiteX13" fmla="*/ 418012 w 8817429"/>
              <a:gd name="connsiteY13" fmla="*/ 4049486 h 5355771"/>
              <a:gd name="connsiteX14" fmla="*/ 404949 w 8817429"/>
              <a:gd name="connsiteY14" fmla="*/ 3997234 h 5355771"/>
              <a:gd name="connsiteX15" fmla="*/ 378823 w 8817429"/>
              <a:gd name="connsiteY15" fmla="*/ 3918857 h 5355771"/>
              <a:gd name="connsiteX16" fmla="*/ 352697 w 8817429"/>
              <a:gd name="connsiteY16" fmla="*/ 3827417 h 5355771"/>
              <a:gd name="connsiteX17" fmla="*/ 313509 w 8817429"/>
              <a:gd name="connsiteY17" fmla="*/ 3644537 h 5355771"/>
              <a:gd name="connsiteX18" fmla="*/ 274320 w 8817429"/>
              <a:gd name="connsiteY18" fmla="*/ 3540034 h 5355771"/>
              <a:gd name="connsiteX19" fmla="*/ 248194 w 8817429"/>
              <a:gd name="connsiteY19" fmla="*/ 3370217 h 5355771"/>
              <a:gd name="connsiteX20" fmla="*/ 222069 w 8817429"/>
              <a:gd name="connsiteY20" fmla="*/ 3187337 h 5355771"/>
              <a:gd name="connsiteX21" fmla="*/ 195943 w 8817429"/>
              <a:gd name="connsiteY21" fmla="*/ 3122023 h 5355771"/>
              <a:gd name="connsiteX22" fmla="*/ 156754 w 8817429"/>
              <a:gd name="connsiteY22" fmla="*/ 3017520 h 5355771"/>
              <a:gd name="connsiteX23" fmla="*/ 117566 w 8817429"/>
              <a:gd name="connsiteY23" fmla="*/ 2743200 h 5355771"/>
              <a:gd name="connsiteX24" fmla="*/ 91440 w 8817429"/>
              <a:gd name="connsiteY24" fmla="*/ 2638697 h 5355771"/>
              <a:gd name="connsiteX25" fmla="*/ 52252 w 8817429"/>
              <a:gd name="connsiteY25" fmla="*/ 2364377 h 5355771"/>
              <a:gd name="connsiteX26" fmla="*/ 26126 w 8817429"/>
              <a:gd name="connsiteY26" fmla="*/ 2011680 h 5355771"/>
              <a:gd name="connsiteX27" fmla="*/ 0 w 8817429"/>
              <a:gd name="connsiteY27" fmla="*/ 1711234 h 5355771"/>
              <a:gd name="connsiteX28" fmla="*/ 13063 w 8817429"/>
              <a:gd name="connsiteY28" fmla="*/ 1332411 h 5355771"/>
              <a:gd name="connsiteX29" fmla="*/ 52252 w 8817429"/>
              <a:gd name="connsiteY29" fmla="*/ 1097280 h 5355771"/>
              <a:gd name="connsiteX30" fmla="*/ 78377 w 8817429"/>
              <a:gd name="connsiteY30" fmla="*/ 966651 h 5355771"/>
              <a:gd name="connsiteX31" fmla="*/ 91440 w 8817429"/>
              <a:gd name="connsiteY31" fmla="*/ 888274 h 5355771"/>
              <a:gd name="connsiteX32" fmla="*/ 117566 w 8817429"/>
              <a:gd name="connsiteY32" fmla="*/ 849086 h 5355771"/>
              <a:gd name="connsiteX33" fmla="*/ 169817 w 8817429"/>
              <a:gd name="connsiteY33" fmla="*/ 731520 h 5355771"/>
              <a:gd name="connsiteX34" fmla="*/ 209006 w 8817429"/>
              <a:gd name="connsiteY34" fmla="*/ 692331 h 5355771"/>
              <a:gd name="connsiteX35" fmla="*/ 287383 w 8817429"/>
              <a:gd name="connsiteY35" fmla="*/ 600891 h 5355771"/>
              <a:gd name="connsiteX36" fmla="*/ 326572 w 8817429"/>
              <a:gd name="connsiteY36" fmla="*/ 574766 h 5355771"/>
              <a:gd name="connsiteX37" fmla="*/ 391886 w 8817429"/>
              <a:gd name="connsiteY37" fmla="*/ 522514 h 5355771"/>
              <a:gd name="connsiteX38" fmla="*/ 431074 w 8817429"/>
              <a:gd name="connsiteY38" fmla="*/ 496389 h 5355771"/>
              <a:gd name="connsiteX39" fmla="*/ 613954 w 8817429"/>
              <a:gd name="connsiteY39" fmla="*/ 365760 h 5355771"/>
              <a:gd name="connsiteX40" fmla="*/ 666206 w 8817429"/>
              <a:gd name="connsiteY40" fmla="*/ 326571 h 5355771"/>
              <a:gd name="connsiteX41" fmla="*/ 705394 w 8817429"/>
              <a:gd name="connsiteY41" fmla="*/ 287383 h 5355771"/>
              <a:gd name="connsiteX42" fmla="*/ 796834 w 8817429"/>
              <a:gd name="connsiteY42" fmla="*/ 274320 h 5355771"/>
              <a:gd name="connsiteX43" fmla="*/ 901337 w 8817429"/>
              <a:gd name="connsiteY43" fmla="*/ 235131 h 5355771"/>
              <a:gd name="connsiteX44" fmla="*/ 953589 w 8817429"/>
              <a:gd name="connsiteY44" fmla="*/ 222069 h 5355771"/>
              <a:gd name="connsiteX45" fmla="*/ 1071154 w 8817429"/>
              <a:gd name="connsiteY45" fmla="*/ 195943 h 5355771"/>
              <a:gd name="connsiteX46" fmla="*/ 1423852 w 8817429"/>
              <a:gd name="connsiteY46" fmla="*/ 143691 h 5355771"/>
              <a:gd name="connsiteX47" fmla="*/ 1606732 w 8817429"/>
              <a:gd name="connsiteY47" fmla="*/ 130629 h 5355771"/>
              <a:gd name="connsiteX48" fmla="*/ 1881052 w 8817429"/>
              <a:gd name="connsiteY48" fmla="*/ 91440 h 5355771"/>
              <a:gd name="connsiteX49" fmla="*/ 1920240 w 8817429"/>
              <a:gd name="connsiteY49" fmla="*/ 78377 h 5355771"/>
              <a:gd name="connsiteX50" fmla="*/ 2233749 w 8817429"/>
              <a:gd name="connsiteY50" fmla="*/ 13063 h 5355771"/>
              <a:gd name="connsiteX51" fmla="*/ 2442754 w 8817429"/>
              <a:gd name="connsiteY51" fmla="*/ 0 h 5355771"/>
              <a:gd name="connsiteX52" fmla="*/ 2873829 w 8817429"/>
              <a:gd name="connsiteY52" fmla="*/ 39189 h 5355771"/>
              <a:gd name="connsiteX53" fmla="*/ 3082834 w 8817429"/>
              <a:gd name="connsiteY53" fmla="*/ 78377 h 5355771"/>
              <a:gd name="connsiteX54" fmla="*/ 3383280 w 8817429"/>
              <a:gd name="connsiteY54" fmla="*/ 104503 h 5355771"/>
              <a:gd name="connsiteX55" fmla="*/ 3749040 w 8817429"/>
              <a:gd name="connsiteY55" fmla="*/ 169817 h 5355771"/>
              <a:gd name="connsiteX56" fmla="*/ 3971109 w 8817429"/>
              <a:gd name="connsiteY56" fmla="*/ 195943 h 5355771"/>
              <a:gd name="connsiteX57" fmla="*/ 4493623 w 8817429"/>
              <a:gd name="connsiteY57" fmla="*/ 300446 h 5355771"/>
              <a:gd name="connsiteX58" fmla="*/ 4781006 w 8817429"/>
              <a:gd name="connsiteY58" fmla="*/ 352697 h 5355771"/>
              <a:gd name="connsiteX59" fmla="*/ 5172892 w 8817429"/>
              <a:gd name="connsiteY59" fmla="*/ 483326 h 5355771"/>
              <a:gd name="connsiteX60" fmla="*/ 5460274 w 8817429"/>
              <a:gd name="connsiteY60" fmla="*/ 561703 h 5355771"/>
              <a:gd name="connsiteX61" fmla="*/ 5630092 w 8817429"/>
              <a:gd name="connsiteY61" fmla="*/ 640080 h 5355771"/>
              <a:gd name="connsiteX62" fmla="*/ 6387737 w 8817429"/>
              <a:gd name="connsiteY62" fmla="*/ 953589 h 5355771"/>
              <a:gd name="connsiteX63" fmla="*/ 6701246 w 8817429"/>
              <a:gd name="connsiteY63" fmla="*/ 1058091 h 5355771"/>
              <a:gd name="connsiteX64" fmla="*/ 7093132 w 8817429"/>
              <a:gd name="connsiteY64" fmla="*/ 1293223 h 5355771"/>
              <a:gd name="connsiteX65" fmla="*/ 7262949 w 8817429"/>
              <a:gd name="connsiteY65" fmla="*/ 1410789 h 5355771"/>
              <a:gd name="connsiteX66" fmla="*/ 7837714 w 8817429"/>
              <a:gd name="connsiteY66" fmla="*/ 1737360 h 5355771"/>
              <a:gd name="connsiteX67" fmla="*/ 7916092 w 8817429"/>
              <a:gd name="connsiteY67" fmla="*/ 1802674 h 5355771"/>
              <a:gd name="connsiteX68" fmla="*/ 8072846 w 8817429"/>
              <a:gd name="connsiteY68" fmla="*/ 2024743 h 5355771"/>
              <a:gd name="connsiteX69" fmla="*/ 8164286 w 8817429"/>
              <a:gd name="connsiteY69" fmla="*/ 2103120 h 5355771"/>
              <a:gd name="connsiteX70" fmla="*/ 8281852 w 8817429"/>
              <a:gd name="connsiteY70" fmla="*/ 2259874 h 5355771"/>
              <a:gd name="connsiteX71" fmla="*/ 8477794 w 8817429"/>
              <a:gd name="connsiteY71" fmla="*/ 2508069 h 5355771"/>
              <a:gd name="connsiteX72" fmla="*/ 8647612 w 8817429"/>
              <a:gd name="connsiteY72" fmla="*/ 2913017 h 5355771"/>
              <a:gd name="connsiteX73" fmla="*/ 8660674 w 8817429"/>
              <a:gd name="connsiteY73" fmla="*/ 2978331 h 5355771"/>
              <a:gd name="connsiteX74" fmla="*/ 8765177 w 8817429"/>
              <a:gd name="connsiteY74" fmla="*/ 3435531 h 5355771"/>
              <a:gd name="connsiteX75" fmla="*/ 8778240 w 8817429"/>
              <a:gd name="connsiteY75" fmla="*/ 3513909 h 5355771"/>
              <a:gd name="connsiteX76" fmla="*/ 8817429 w 8817429"/>
              <a:gd name="connsiteY76" fmla="*/ 3918857 h 5355771"/>
              <a:gd name="connsiteX77" fmla="*/ 8778240 w 8817429"/>
              <a:gd name="connsiteY77" fmla="*/ 4284617 h 5355771"/>
              <a:gd name="connsiteX78" fmla="*/ 8686800 w 8817429"/>
              <a:gd name="connsiteY78" fmla="*/ 4441371 h 5355771"/>
              <a:gd name="connsiteX79" fmla="*/ 8595360 w 8817429"/>
              <a:gd name="connsiteY79" fmla="*/ 4611189 h 5355771"/>
              <a:gd name="connsiteX80" fmla="*/ 8543109 w 8817429"/>
              <a:gd name="connsiteY80" fmla="*/ 4676503 h 5355771"/>
              <a:gd name="connsiteX81" fmla="*/ 8347166 w 8817429"/>
              <a:gd name="connsiteY81" fmla="*/ 4794069 h 5355771"/>
              <a:gd name="connsiteX82" fmla="*/ 8294914 w 8817429"/>
              <a:gd name="connsiteY82" fmla="*/ 4833257 h 5355771"/>
              <a:gd name="connsiteX83" fmla="*/ 8216537 w 8817429"/>
              <a:gd name="connsiteY83" fmla="*/ 4911634 h 5355771"/>
              <a:gd name="connsiteX84" fmla="*/ 8007532 w 8817429"/>
              <a:gd name="connsiteY84" fmla="*/ 4976949 h 5355771"/>
              <a:gd name="connsiteX85" fmla="*/ 7889966 w 8817429"/>
              <a:gd name="connsiteY85" fmla="*/ 5016137 h 5355771"/>
              <a:gd name="connsiteX86" fmla="*/ 7759337 w 8817429"/>
              <a:gd name="connsiteY86" fmla="*/ 5120640 h 5355771"/>
              <a:gd name="connsiteX87" fmla="*/ 7720149 w 8817429"/>
              <a:gd name="connsiteY87" fmla="*/ 5146766 h 5355771"/>
              <a:gd name="connsiteX88" fmla="*/ 7184572 w 8817429"/>
              <a:gd name="connsiteY88" fmla="*/ 5238206 h 5355771"/>
              <a:gd name="connsiteX89" fmla="*/ 6453052 w 8817429"/>
              <a:gd name="connsiteY89" fmla="*/ 5212080 h 5355771"/>
              <a:gd name="connsiteX90" fmla="*/ 6139543 w 8817429"/>
              <a:gd name="connsiteY90" fmla="*/ 5199017 h 5355771"/>
              <a:gd name="connsiteX91" fmla="*/ 5852160 w 8817429"/>
              <a:gd name="connsiteY91" fmla="*/ 5238206 h 5355771"/>
              <a:gd name="connsiteX92" fmla="*/ 5603966 w 8817429"/>
              <a:gd name="connsiteY92" fmla="*/ 5264331 h 5355771"/>
              <a:gd name="connsiteX93" fmla="*/ 5172892 w 8817429"/>
              <a:gd name="connsiteY93" fmla="*/ 5277394 h 5355771"/>
              <a:gd name="connsiteX94" fmla="*/ 4127863 w 8817429"/>
              <a:gd name="connsiteY94" fmla="*/ 5316583 h 5355771"/>
              <a:gd name="connsiteX95" fmla="*/ 3997234 w 8817429"/>
              <a:gd name="connsiteY95" fmla="*/ 5342709 h 5355771"/>
              <a:gd name="connsiteX96" fmla="*/ 3696789 w 8817429"/>
              <a:gd name="connsiteY96" fmla="*/ 5355771 h 5355771"/>
              <a:gd name="connsiteX97" fmla="*/ 3566160 w 8817429"/>
              <a:gd name="connsiteY97" fmla="*/ 5329646 h 5355771"/>
              <a:gd name="connsiteX98" fmla="*/ 3461657 w 8817429"/>
              <a:gd name="connsiteY98" fmla="*/ 5290457 h 5355771"/>
              <a:gd name="connsiteX99" fmla="*/ 3357154 w 8817429"/>
              <a:gd name="connsiteY99" fmla="*/ 5277394 h 5355771"/>
              <a:gd name="connsiteX100" fmla="*/ 3187337 w 8817429"/>
              <a:gd name="connsiteY100" fmla="*/ 5251269 h 5355771"/>
              <a:gd name="connsiteX101" fmla="*/ 2873829 w 8817429"/>
              <a:gd name="connsiteY101" fmla="*/ 5185954 h 5355771"/>
              <a:gd name="connsiteX102" fmla="*/ 2612572 w 8817429"/>
              <a:gd name="connsiteY102" fmla="*/ 5212080 h 5355771"/>
              <a:gd name="connsiteX103" fmla="*/ 2259874 w 8817429"/>
              <a:gd name="connsiteY103" fmla="*/ 5185954 h 5355771"/>
              <a:gd name="connsiteX104" fmla="*/ 1815737 w 8817429"/>
              <a:gd name="connsiteY104" fmla="*/ 5159829 h 5355771"/>
              <a:gd name="connsiteX105" fmla="*/ 1123406 w 8817429"/>
              <a:gd name="connsiteY105" fmla="*/ 5120640 h 5355771"/>
              <a:gd name="connsiteX106" fmla="*/ 1058092 w 8817429"/>
              <a:gd name="connsiteY106" fmla="*/ 5081451 h 5355771"/>
              <a:gd name="connsiteX107" fmla="*/ 1005840 w 8817429"/>
              <a:gd name="connsiteY107" fmla="*/ 5055326 h 5355771"/>
              <a:gd name="connsiteX108" fmla="*/ 940526 w 8817429"/>
              <a:gd name="connsiteY108" fmla="*/ 5003074 h 5355771"/>
              <a:gd name="connsiteX109" fmla="*/ 888274 w 8817429"/>
              <a:gd name="connsiteY109" fmla="*/ 4924697 h 5355771"/>
              <a:gd name="connsiteX110" fmla="*/ 875212 w 8817429"/>
              <a:gd name="connsiteY110" fmla="*/ 4924697 h 5355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8817429" h="5355771">
                <a:moveTo>
                  <a:pt x="875212" y="4924697"/>
                </a:moveTo>
                <a:cubicBezTo>
                  <a:pt x="853440" y="4911634"/>
                  <a:pt x="827850" y="4903462"/>
                  <a:pt x="809897" y="4885509"/>
                </a:cubicBezTo>
                <a:cubicBezTo>
                  <a:pt x="796127" y="4871739"/>
                  <a:pt x="795456" y="4848835"/>
                  <a:pt x="783772" y="4833257"/>
                </a:cubicBezTo>
                <a:cubicBezTo>
                  <a:pt x="768993" y="4813552"/>
                  <a:pt x="746907" y="4800240"/>
                  <a:pt x="731520" y="4781006"/>
                </a:cubicBezTo>
                <a:cubicBezTo>
                  <a:pt x="711905" y="4756487"/>
                  <a:pt x="696686" y="4728755"/>
                  <a:pt x="679269" y="4702629"/>
                </a:cubicBezTo>
                <a:cubicBezTo>
                  <a:pt x="670560" y="4689566"/>
                  <a:pt x="664244" y="4674541"/>
                  <a:pt x="653143" y="4663440"/>
                </a:cubicBezTo>
                <a:lnTo>
                  <a:pt x="613954" y="4624251"/>
                </a:lnTo>
                <a:cubicBezTo>
                  <a:pt x="605246" y="4606834"/>
                  <a:pt x="594666" y="4590233"/>
                  <a:pt x="587829" y="4572000"/>
                </a:cubicBezTo>
                <a:cubicBezTo>
                  <a:pt x="581525" y="4555190"/>
                  <a:pt x="581838" y="4536250"/>
                  <a:pt x="574766" y="4519749"/>
                </a:cubicBezTo>
                <a:cubicBezTo>
                  <a:pt x="568581" y="4505319"/>
                  <a:pt x="555661" y="4494602"/>
                  <a:pt x="548640" y="4480560"/>
                </a:cubicBezTo>
                <a:cubicBezTo>
                  <a:pt x="538153" y="4459587"/>
                  <a:pt x="531223" y="4437017"/>
                  <a:pt x="522514" y="4415246"/>
                </a:cubicBezTo>
                <a:cubicBezTo>
                  <a:pt x="520320" y="4402080"/>
                  <a:pt x="502476" y="4289816"/>
                  <a:pt x="496389" y="4271554"/>
                </a:cubicBezTo>
                <a:cubicBezTo>
                  <a:pt x="490231" y="4253080"/>
                  <a:pt x="478972" y="4236720"/>
                  <a:pt x="470263" y="4219303"/>
                </a:cubicBezTo>
                <a:cubicBezTo>
                  <a:pt x="440681" y="4100976"/>
                  <a:pt x="477833" y="4243905"/>
                  <a:pt x="418012" y="4049486"/>
                </a:cubicBezTo>
                <a:cubicBezTo>
                  <a:pt x="412732" y="4032327"/>
                  <a:pt x="410108" y="4014430"/>
                  <a:pt x="404949" y="3997234"/>
                </a:cubicBezTo>
                <a:cubicBezTo>
                  <a:pt x="397036" y="3970857"/>
                  <a:pt x="386922" y="3945178"/>
                  <a:pt x="378823" y="3918857"/>
                </a:cubicBezTo>
                <a:cubicBezTo>
                  <a:pt x="369500" y="3888559"/>
                  <a:pt x="359825" y="3858305"/>
                  <a:pt x="352697" y="3827417"/>
                </a:cubicBezTo>
                <a:cubicBezTo>
                  <a:pt x="322789" y="3697818"/>
                  <a:pt x="360891" y="3796160"/>
                  <a:pt x="313509" y="3644537"/>
                </a:cubicBezTo>
                <a:cubicBezTo>
                  <a:pt x="302412" y="3609027"/>
                  <a:pt x="285261" y="3575592"/>
                  <a:pt x="274320" y="3540034"/>
                </a:cubicBezTo>
                <a:cubicBezTo>
                  <a:pt x="261288" y="3497681"/>
                  <a:pt x="253076" y="3406018"/>
                  <a:pt x="248194" y="3370217"/>
                </a:cubicBezTo>
                <a:cubicBezTo>
                  <a:pt x="239874" y="3309203"/>
                  <a:pt x="234755" y="3247595"/>
                  <a:pt x="222069" y="3187337"/>
                </a:cubicBezTo>
                <a:cubicBezTo>
                  <a:pt x="217238" y="3164391"/>
                  <a:pt x="203358" y="3144268"/>
                  <a:pt x="195943" y="3122023"/>
                </a:cubicBezTo>
                <a:cubicBezTo>
                  <a:pt x="160371" y="3015308"/>
                  <a:pt x="210201" y="3124411"/>
                  <a:pt x="156754" y="3017520"/>
                </a:cubicBezTo>
                <a:cubicBezTo>
                  <a:pt x="155101" y="3005123"/>
                  <a:pt x="130218" y="2802242"/>
                  <a:pt x="117566" y="2743200"/>
                </a:cubicBezTo>
                <a:cubicBezTo>
                  <a:pt x="110042" y="2708091"/>
                  <a:pt x="100149" y="2673531"/>
                  <a:pt x="91440" y="2638697"/>
                </a:cubicBezTo>
                <a:cubicBezTo>
                  <a:pt x="50263" y="2062222"/>
                  <a:pt x="108577" y="2702333"/>
                  <a:pt x="52252" y="2364377"/>
                </a:cubicBezTo>
                <a:cubicBezTo>
                  <a:pt x="41971" y="2302688"/>
                  <a:pt x="28979" y="2048771"/>
                  <a:pt x="26126" y="2011680"/>
                </a:cubicBezTo>
                <a:cubicBezTo>
                  <a:pt x="18416" y="1911450"/>
                  <a:pt x="8709" y="1811383"/>
                  <a:pt x="0" y="1711234"/>
                </a:cubicBezTo>
                <a:cubicBezTo>
                  <a:pt x="4354" y="1584960"/>
                  <a:pt x="7053" y="1458617"/>
                  <a:pt x="13063" y="1332411"/>
                </a:cubicBezTo>
                <a:cubicBezTo>
                  <a:pt x="21498" y="1155281"/>
                  <a:pt x="7695" y="1208671"/>
                  <a:pt x="52252" y="1097280"/>
                </a:cubicBezTo>
                <a:cubicBezTo>
                  <a:pt x="60960" y="1053737"/>
                  <a:pt x="70194" y="1010296"/>
                  <a:pt x="78377" y="966651"/>
                </a:cubicBezTo>
                <a:cubicBezTo>
                  <a:pt x="83258" y="940619"/>
                  <a:pt x="83064" y="913401"/>
                  <a:pt x="91440" y="888274"/>
                </a:cubicBezTo>
                <a:cubicBezTo>
                  <a:pt x="96405" y="873380"/>
                  <a:pt x="108857" y="862149"/>
                  <a:pt x="117566" y="849086"/>
                </a:cubicBezTo>
                <a:cubicBezTo>
                  <a:pt x="136551" y="792131"/>
                  <a:pt x="135318" y="772920"/>
                  <a:pt x="169817" y="731520"/>
                </a:cubicBezTo>
                <a:cubicBezTo>
                  <a:pt x="181644" y="717328"/>
                  <a:pt x="197179" y="706523"/>
                  <a:pt x="209006" y="692331"/>
                </a:cubicBezTo>
                <a:cubicBezTo>
                  <a:pt x="266782" y="623000"/>
                  <a:pt x="195811" y="679381"/>
                  <a:pt x="287383" y="600891"/>
                </a:cubicBezTo>
                <a:cubicBezTo>
                  <a:pt x="299303" y="590674"/>
                  <a:pt x="314012" y="584186"/>
                  <a:pt x="326572" y="574766"/>
                </a:cubicBezTo>
                <a:cubicBezTo>
                  <a:pt x="348877" y="558037"/>
                  <a:pt x="369581" y="539243"/>
                  <a:pt x="391886" y="522514"/>
                </a:cubicBezTo>
                <a:cubicBezTo>
                  <a:pt x="404445" y="513094"/>
                  <a:pt x="419457" y="506949"/>
                  <a:pt x="431074" y="496389"/>
                </a:cubicBezTo>
                <a:cubicBezTo>
                  <a:pt x="574626" y="365888"/>
                  <a:pt x="477899" y="411112"/>
                  <a:pt x="613954" y="365760"/>
                </a:cubicBezTo>
                <a:cubicBezTo>
                  <a:pt x="631371" y="352697"/>
                  <a:pt x="649676" y="340740"/>
                  <a:pt x="666206" y="326571"/>
                </a:cubicBezTo>
                <a:cubicBezTo>
                  <a:pt x="680232" y="314549"/>
                  <a:pt x="688242" y="294244"/>
                  <a:pt x="705394" y="287383"/>
                </a:cubicBezTo>
                <a:cubicBezTo>
                  <a:pt x="733981" y="275948"/>
                  <a:pt x="766354" y="278674"/>
                  <a:pt x="796834" y="274320"/>
                </a:cubicBezTo>
                <a:cubicBezTo>
                  <a:pt x="831668" y="261257"/>
                  <a:pt x="866043" y="246896"/>
                  <a:pt x="901337" y="235131"/>
                </a:cubicBezTo>
                <a:cubicBezTo>
                  <a:pt x="918369" y="229454"/>
                  <a:pt x="936095" y="226106"/>
                  <a:pt x="953589" y="222069"/>
                </a:cubicBezTo>
                <a:lnTo>
                  <a:pt x="1071154" y="195943"/>
                </a:lnTo>
                <a:cubicBezTo>
                  <a:pt x="1197228" y="111894"/>
                  <a:pt x="1097155" y="169482"/>
                  <a:pt x="1423852" y="143691"/>
                </a:cubicBezTo>
                <a:lnTo>
                  <a:pt x="1606732" y="130629"/>
                </a:lnTo>
                <a:cubicBezTo>
                  <a:pt x="1860219" y="74298"/>
                  <a:pt x="1573615" y="132432"/>
                  <a:pt x="1881052" y="91440"/>
                </a:cubicBezTo>
                <a:cubicBezTo>
                  <a:pt x="1894701" y="89620"/>
                  <a:pt x="1906799" y="81364"/>
                  <a:pt x="1920240" y="78377"/>
                </a:cubicBezTo>
                <a:cubicBezTo>
                  <a:pt x="2024445" y="55220"/>
                  <a:pt x="2128183" y="28898"/>
                  <a:pt x="2233749" y="13063"/>
                </a:cubicBezTo>
                <a:cubicBezTo>
                  <a:pt x="2302781" y="2708"/>
                  <a:pt x="2373086" y="4354"/>
                  <a:pt x="2442754" y="0"/>
                </a:cubicBezTo>
                <a:cubicBezTo>
                  <a:pt x="2586446" y="13063"/>
                  <a:pt x="2730614" y="21653"/>
                  <a:pt x="2873829" y="39189"/>
                </a:cubicBezTo>
                <a:cubicBezTo>
                  <a:pt x="2944186" y="47804"/>
                  <a:pt x="3012527" y="69363"/>
                  <a:pt x="3082834" y="78377"/>
                </a:cubicBezTo>
                <a:cubicBezTo>
                  <a:pt x="3182544" y="91160"/>
                  <a:pt x="3283131" y="95794"/>
                  <a:pt x="3383280" y="104503"/>
                </a:cubicBezTo>
                <a:cubicBezTo>
                  <a:pt x="3505200" y="126274"/>
                  <a:pt x="3626663" y="150781"/>
                  <a:pt x="3749040" y="169817"/>
                </a:cubicBezTo>
                <a:cubicBezTo>
                  <a:pt x="3822688" y="181273"/>
                  <a:pt x="3897488" y="184319"/>
                  <a:pt x="3971109" y="195943"/>
                </a:cubicBezTo>
                <a:cubicBezTo>
                  <a:pt x="4170315" y="227397"/>
                  <a:pt x="4297998" y="262275"/>
                  <a:pt x="4493623" y="300446"/>
                </a:cubicBezTo>
                <a:cubicBezTo>
                  <a:pt x="4589186" y="319092"/>
                  <a:pt x="4686989" y="327385"/>
                  <a:pt x="4781006" y="352697"/>
                </a:cubicBezTo>
                <a:cubicBezTo>
                  <a:pt x="4913966" y="388494"/>
                  <a:pt x="5041286" y="442832"/>
                  <a:pt x="5172892" y="483326"/>
                </a:cubicBezTo>
                <a:cubicBezTo>
                  <a:pt x="5267794" y="512527"/>
                  <a:pt x="5366348" y="529500"/>
                  <a:pt x="5460274" y="561703"/>
                </a:cubicBezTo>
                <a:cubicBezTo>
                  <a:pt x="5519248" y="581923"/>
                  <a:pt x="5572664" y="615815"/>
                  <a:pt x="5630092" y="640080"/>
                </a:cubicBezTo>
                <a:cubicBezTo>
                  <a:pt x="5881856" y="746459"/>
                  <a:pt x="6128447" y="867160"/>
                  <a:pt x="6387737" y="953589"/>
                </a:cubicBezTo>
                <a:cubicBezTo>
                  <a:pt x="6492240" y="988423"/>
                  <a:pt x="6601995" y="1010304"/>
                  <a:pt x="6701246" y="1058091"/>
                </a:cubicBezTo>
                <a:cubicBezTo>
                  <a:pt x="6838503" y="1124177"/>
                  <a:pt x="6964119" y="1212214"/>
                  <a:pt x="7093132" y="1293223"/>
                </a:cubicBezTo>
                <a:cubicBezTo>
                  <a:pt x="7151438" y="1329834"/>
                  <a:pt x="7202201" y="1378390"/>
                  <a:pt x="7262949" y="1410789"/>
                </a:cubicBezTo>
                <a:cubicBezTo>
                  <a:pt x="7503477" y="1539070"/>
                  <a:pt x="7635694" y="1595946"/>
                  <a:pt x="7837714" y="1737360"/>
                </a:cubicBezTo>
                <a:cubicBezTo>
                  <a:pt x="7865575" y="1756862"/>
                  <a:pt x="7894125" y="1776713"/>
                  <a:pt x="7916092" y="1802674"/>
                </a:cubicBezTo>
                <a:cubicBezTo>
                  <a:pt x="8167468" y="2099753"/>
                  <a:pt x="7763116" y="1692889"/>
                  <a:pt x="8072846" y="2024743"/>
                </a:cubicBezTo>
                <a:cubicBezTo>
                  <a:pt x="8100237" y="2054091"/>
                  <a:pt x="8137615" y="2073116"/>
                  <a:pt x="8164286" y="2103120"/>
                </a:cubicBezTo>
                <a:cubicBezTo>
                  <a:pt x="8207679" y="2151936"/>
                  <a:pt x="8240255" y="2209519"/>
                  <a:pt x="8281852" y="2259874"/>
                </a:cubicBezTo>
                <a:cubicBezTo>
                  <a:pt x="8412535" y="2418069"/>
                  <a:pt x="8395673" y="2358759"/>
                  <a:pt x="8477794" y="2508069"/>
                </a:cubicBezTo>
                <a:cubicBezTo>
                  <a:pt x="8559596" y="2656800"/>
                  <a:pt x="8590317" y="2741131"/>
                  <a:pt x="8647612" y="2913017"/>
                </a:cubicBezTo>
                <a:cubicBezTo>
                  <a:pt x="8654633" y="2934080"/>
                  <a:pt x="8655493" y="2956742"/>
                  <a:pt x="8660674" y="2978331"/>
                </a:cubicBezTo>
                <a:cubicBezTo>
                  <a:pt x="8737019" y="3296436"/>
                  <a:pt x="8712187" y="3157332"/>
                  <a:pt x="8765177" y="3435531"/>
                </a:cubicBezTo>
                <a:cubicBezTo>
                  <a:pt x="8770133" y="3461550"/>
                  <a:pt x="8774814" y="3487645"/>
                  <a:pt x="8778240" y="3513909"/>
                </a:cubicBezTo>
                <a:cubicBezTo>
                  <a:pt x="8807130" y="3735395"/>
                  <a:pt x="8802645" y="3711880"/>
                  <a:pt x="8817429" y="3918857"/>
                </a:cubicBezTo>
                <a:cubicBezTo>
                  <a:pt x="8804366" y="4040777"/>
                  <a:pt x="8807979" y="4165660"/>
                  <a:pt x="8778240" y="4284617"/>
                </a:cubicBezTo>
                <a:cubicBezTo>
                  <a:pt x="8763569" y="4343302"/>
                  <a:pt x="8686800" y="4441371"/>
                  <a:pt x="8686800" y="4441371"/>
                </a:cubicBezTo>
                <a:cubicBezTo>
                  <a:pt x="8663609" y="4534135"/>
                  <a:pt x="8680298" y="4492275"/>
                  <a:pt x="8595360" y="4611189"/>
                </a:cubicBezTo>
                <a:cubicBezTo>
                  <a:pt x="8579155" y="4633877"/>
                  <a:pt x="8563833" y="4657852"/>
                  <a:pt x="8543109" y="4676503"/>
                </a:cubicBezTo>
                <a:cubicBezTo>
                  <a:pt x="8500919" y="4714474"/>
                  <a:pt x="8387256" y="4769398"/>
                  <a:pt x="8347166" y="4794069"/>
                </a:cubicBezTo>
                <a:cubicBezTo>
                  <a:pt x="8328624" y="4805479"/>
                  <a:pt x="8311097" y="4818693"/>
                  <a:pt x="8294914" y="4833257"/>
                </a:cubicBezTo>
                <a:cubicBezTo>
                  <a:pt x="8267451" y="4857973"/>
                  <a:pt x="8248835" y="4893691"/>
                  <a:pt x="8216537" y="4911634"/>
                </a:cubicBezTo>
                <a:cubicBezTo>
                  <a:pt x="8123099" y="4963544"/>
                  <a:pt x="8087026" y="4952489"/>
                  <a:pt x="8007532" y="4976949"/>
                </a:cubicBezTo>
                <a:cubicBezTo>
                  <a:pt x="7968050" y="4989097"/>
                  <a:pt x="7929155" y="5003074"/>
                  <a:pt x="7889966" y="5016137"/>
                </a:cubicBezTo>
                <a:cubicBezTo>
                  <a:pt x="7846423" y="5050971"/>
                  <a:pt x="7803535" y="5086641"/>
                  <a:pt x="7759337" y="5120640"/>
                </a:cubicBezTo>
                <a:cubicBezTo>
                  <a:pt x="7746893" y="5130212"/>
                  <a:pt x="7735043" y="5141801"/>
                  <a:pt x="7720149" y="5146766"/>
                </a:cubicBezTo>
                <a:cubicBezTo>
                  <a:pt x="7422186" y="5246087"/>
                  <a:pt x="7485616" y="5223154"/>
                  <a:pt x="7184572" y="5238206"/>
                </a:cubicBezTo>
                <a:lnTo>
                  <a:pt x="6453052" y="5212080"/>
                </a:lnTo>
                <a:cubicBezTo>
                  <a:pt x="6348532" y="5208160"/>
                  <a:pt x="6244038" y="5194474"/>
                  <a:pt x="6139543" y="5199017"/>
                </a:cubicBezTo>
                <a:cubicBezTo>
                  <a:pt x="6042953" y="5203217"/>
                  <a:pt x="5948130" y="5226502"/>
                  <a:pt x="5852160" y="5238206"/>
                </a:cubicBezTo>
                <a:cubicBezTo>
                  <a:pt x="5769583" y="5248276"/>
                  <a:pt x="5687016" y="5259540"/>
                  <a:pt x="5603966" y="5264331"/>
                </a:cubicBezTo>
                <a:cubicBezTo>
                  <a:pt x="5460447" y="5272611"/>
                  <a:pt x="5316583" y="5273040"/>
                  <a:pt x="5172892" y="5277394"/>
                </a:cubicBezTo>
                <a:cubicBezTo>
                  <a:pt x="4640197" y="5348421"/>
                  <a:pt x="5284144" y="5270331"/>
                  <a:pt x="4127863" y="5316583"/>
                </a:cubicBezTo>
                <a:cubicBezTo>
                  <a:pt x="4083493" y="5318358"/>
                  <a:pt x="4041457" y="5338689"/>
                  <a:pt x="3997234" y="5342709"/>
                </a:cubicBezTo>
                <a:cubicBezTo>
                  <a:pt x="3897403" y="5351784"/>
                  <a:pt x="3796937" y="5351417"/>
                  <a:pt x="3696789" y="5355771"/>
                </a:cubicBezTo>
                <a:cubicBezTo>
                  <a:pt x="3653246" y="5347063"/>
                  <a:pt x="3608945" y="5341531"/>
                  <a:pt x="3566160" y="5329646"/>
                </a:cubicBezTo>
                <a:cubicBezTo>
                  <a:pt x="3530314" y="5319689"/>
                  <a:pt x="3497749" y="5299480"/>
                  <a:pt x="3461657" y="5290457"/>
                </a:cubicBezTo>
                <a:cubicBezTo>
                  <a:pt x="3427600" y="5281943"/>
                  <a:pt x="3391907" y="5282359"/>
                  <a:pt x="3357154" y="5277394"/>
                </a:cubicBezTo>
                <a:cubicBezTo>
                  <a:pt x="3300458" y="5269295"/>
                  <a:pt x="3243737" y="5261222"/>
                  <a:pt x="3187337" y="5251269"/>
                </a:cubicBezTo>
                <a:cubicBezTo>
                  <a:pt x="2925194" y="5205009"/>
                  <a:pt x="2997522" y="5227186"/>
                  <a:pt x="2873829" y="5185954"/>
                </a:cubicBezTo>
                <a:cubicBezTo>
                  <a:pt x="2786743" y="5194663"/>
                  <a:pt x="2700060" y="5209715"/>
                  <a:pt x="2612572" y="5212080"/>
                </a:cubicBezTo>
                <a:cubicBezTo>
                  <a:pt x="2470692" y="5215915"/>
                  <a:pt x="2391182" y="5194907"/>
                  <a:pt x="2259874" y="5185954"/>
                </a:cubicBezTo>
                <a:lnTo>
                  <a:pt x="1815737" y="5159829"/>
                </a:lnTo>
                <a:cubicBezTo>
                  <a:pt x="1130583" y="5124991"/>
                  <a:pt x="1863120" y="5173477"/>
                  <a:pt x="1123406" y="5120640"/>
                </a:cubicBezTo>
                <a:cubicBezTo>
                  <a:pt x="1101635" y="5107577"/>
                  <a:pt x="1080287" y="5093781"/>
                  <a:pt x="1058092" y="5081451"/>
                </a:cubicBezTo>
                <a:cubicBezTo>
                  <a:pt x="1041069" y="5071994"/>
                  <a:pt x="1020800" y="5067792"/>
                  <a:pt x="1005840" y="5055326"/>
                </a:cubicBezTo>
                <a:cubicBezTo>
                  <a:pt x="927055" y="4989673"/>
                  <a:pt x="1034093" y="5034264"/>
                  <a:pt x="940526" y="5003074"/>
                </a:cubicBezTo>
                <a:lnTo>
                  <a:pt x="888274" y="4924697"/>
                </a:lnTo>
                <a:lnTo>
                  <a:pt x="875212" y="4924697"/>
                </a:lnTo>
                <a:close/>
              </a:path>
            </a:pathLst>
          </a:custGeom>
          <a:solidFill>
            <a:schemeClr val="accent5">
              <a:lumMod val="20000"/>
              <a:lumOff val="80000"/>
            </a:schemeClr>
          </a:solidFill>
          <a:ln w="76200">
            <a:solidFill>
              <a:srgbClr val="00FF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Скругленный прямоугольник 5"/>
          <p:cNvSpPr/>
          <p:nvPr/>
        </p:nvSpPr>
        <p:spPr>
          <a:xfrm>
            <a:off x="1043608" y="5558568"/>
            <a:ext cx="7584284" cy="822760"/>
          </a:xfrm>
          <a:prstGeom prst="roundRect">
            <a:avLst/>
          </a:prstGeom>
          <a:solidFill>
            <a:srgbClr val="00FF00"/>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79" name="Rectangle 2"/>
          <p:cNvSpPr>
            <a:spLocks noGrp="1" noChangeArrowheads="1"/>
          </p:cNvSpPr>
          <p:nvPr>
            <p:ph type="title"/>
          </p:nvPr>
        </p:nvSpPr>
        <p:spPr>
          <a:xfrm>
            <a:off x="179513" y="116632"/>
            <a:ext cx="6984776" cy="864096"/>
          </a:xfrm>
        </p:spPr>
        <p:txBody>
          <a:bodyPr>
            <a:noAutofit/>
          </a:bodyPr>
          <a:lstStyle/>
          <a:p>
            <a:pPr>
              <a:defRPr/>
            </a:pPr>
            <a:r>
              <a:rPr lang="en-US" dirty="0" smtClean="0"/>
              <a:t>IAEA: Framework for </a:t>
            </a:r>
            <a:r>
              <a:rPr lang="en-US" sz="2900" dirty="0" smtClean="0"/>
              <a:t>urgent protective actions</a:t>
            </a:r>
            <a:endParaRPr lang="en-GB" sz="2900" dirty="0" smtClean="0">
              <a:solidFill>
                <a:schemeClr val="accent5"/>
              </a:solidFill>
              <a:ea typeface="ＭＳ Ｐゴシック" pitchFamily="34" charset="-128"/>
            </a:endParaRPr>
          </a:p>
        </p:txBody>
      </p:sp>
      <p:grpSp>
        <p:nvGrpSpPr>
          <p:cNvPr id="19492" name="Группа 10"/>
          <p:cNvGrpSpPr>
            <a:grpSpLocks/>
          </p:cNvGrpSpPr>
          <p:nvPr/>
        </p:nvGrpSpPr>
        <p:grpSpPr bwMode="auto">
          <a:xfrm>
            <a:off x="1142997" y="5737552"/>
            <a:ext cx="7300919" cy="523220"/>
            <a:chOff x="699775" y="5691513"/>
            <a:chExt cx="7301225" cy="523115"/>
          </a:xfrm>
        </p:grpSpPr>
        <p:sp>
          <p:nvSpPr>
            <p:cNvPr id="19494" name="TextBox 8"/>
            <p:cNvSpPr txBox="1">
              <a:spLocks noChangeArrowheads="1"/>
            </p:cNvSpPr>
            <p:nvPr/>
          </p:nvSpPr>
          <p:spPr bwMode="auto">
            <a:xfrm>
              <a:off x="699775" y="5691513"/>
              <a:ext cx="2272025" cy="523115"/>
            </a:xfrm>
            <a:prstGeom prst="rect">
              <a:avLst/>
            </a:prstGeom>
            <a:solidFill>
              <a:srgbClr val="00FF00"/>
            </a:solidFill>
            <a:ln w="9525">
              <a:solidFill>
                <a:srgbClr val="000000"/>
              </a:solidFill>
              <a:prstDash val="solid"/>
              <a:miter lim="800000"/>
              <a:headEnd/>
              <a:tailEnd/>
            </a:ln>
            <a:extLst/>
          </p:spPr>
          <p:txBody>
            <a:bodyPr anchor="ctr">
              <a:spAutoFit/>
            </a:bodyPr>
            <a:lstStyle>
              <a:lvl1pPr eaLnBrk="0" hangingPunct="0">
                <a:spcBef>
                  <a:spcPct val="20000"/>
                </a:spcBef>
                <a:buClr>
                  <a:srgbClr val="99CCFF"/>
                </a:buClr>
                <a:buSzPct val="110000"/>
                <a:buChar char="•"/>
                <a:defRPr sz="3200">
                  <a:solidFill>
                    <a:srgbClr val="FFFFCC"/>
                  </a:solidFill>
                  <a:latin typeface="Arial" pitchFamily="34" charset="0"/>
                </a:defRPr>
              </a:lvl1pPr>
              <a:lvl2pPr marL="742950" indent="-285750" eaLnBrk="0" hangingPunct="0">
                <a:spcBef>
                  <a:spcPct val="20000"/>
                </a:spcBef>
                <a:buClr>
                  <a:srgbClr val="99CCFF"/>
                </a:buClr>
                <a:buSzPct val="110000"/>
                <a:buChar char="•"/>
                <a:defRPr sz="2800">
                  <a:solidFill>
                    <a:srgbClr val="FFFFCC"/>
                  </a:solidFill>
                  <a:latin typeface="Arial" pitchFamily="34" charset="0"/>
                </a:defRPr>
              </a:lvl2pPr>
              <a:lvl3pPr marL="1143000" indent="-228600" eaLnBrk="0" hangingPunct="0">
                <a:spcBef>
                  <a:spcPct val="20000"/>
                </a:spcBef>
                <a:buClr>
                  <a:srgbClr val="99CCFF"/>
                </a:buClr>
                <a:buSzPct val="110000"/>
                <a:buChar char="•"/>
                <a:defRPr sz="2400">
                  <a:solidFill>
                    <a:srgbClr val="FFFFCC"/>
                  </a:solidFill>
                  <a:latin typeface="Arial" pitchFamily="34" charset="0"/>
                </a:defRPr>
              </a:lvl3pPr>
              <a:lvl4pPr marL="1600200" indent="-228600" eaLnBrk="0" hangingPunct="0">
                <a:spcBef>
                  <a:spcPct val="20000"/>
                </a:spcBef>
                <a:buClr>
                  <a:srgbClr val="99CCFF"/>
                </a:buClr>
                <a:buSzPct val="110000"/>
                <a:buChar char="–"/>
                <a:defRPr sz="2000">
                  <a:solidFill>
                    <a:srgbClr val="FFFFCC"/>
                  </a:solidFill>
                  <a:latin typeface="Arial" pitchFamily="34" charset="0"/>
                </a:defRPr>
              </a:lvl4pPr>
              <a:lvl5pPr marL="2057400" indent="-228600" eaLnBrk="0" hangingPunct="0">
                <a:spcBef>
                  <a:spcPct val="20000"/>
                </a:spcBef>
                <a:buClr>
                  <a:srgbClr val="99CCFF"/>
                </a:buClr>
                <a:buSzPct val="110000"/>
                <a:buChar char="»"/>
                <a:defRPr sz="2000">
                  <a:solidFill>
                    <a:srgbClr val="FFFFCC"/>
                  </a:solidFill>
                  <a:latin typeface="Arial" pitchFamily="34" charset="0"/>
                </a:defRPr>
              </a:lvl5pPr>
              <a:lvl6pPr marL="25146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6pPr>
              <a:lvl7pPr marL="29718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7pPr>
              <a:lvl8pPr marL="34290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8pPr>
              <a:lvl9pPr marL="38862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9pPr>
            </a:lstStyle>
            <a:p>
              <a:pPr eaLnBrk="1" hangingPunct="1">
                <a:spcBef>
                  <a:spcPct val="0"/>
                </a:spcBef>
                <a:buClrTx/>
                <a:buSzTx/>
                <a:buFontTx/>
                <a:buNone/>
              </a:pPr>
              <a:r>
                <a:rPr lang="en-US" altLang="en-US" sz="2800">
                  <a:solidFill>
                    <a:srgbClr val="000000"/>
                  </a:solidFill>
                </a:rPr>
                <a:t>Government</a:t>
              </a:r>
              <a:endParaRPr lang="en-GB" altLang="en-US" sz="2800">
                <a:solidFill>
                  <a:srgbClr val="000000"/>
                </a:solidFill>
              </a:endParaRPr>
            </a:p>
          </p:txBody>
        </p:sp>
        <p:sp>
          <p:nvSpPr>
            <p:cNvPr id="19495" name="TextBox 39"/>
            <p:cNvSpPr txBox="1">
              <a:spLocks noChangeArrowheads="1"/>
            </p:cNvSpPr>
            <p:nvPr/>
          </p:nvSpPr>
          <p:spPr bwMode="auto">
            <a:xfrm>
              <a:off x="3084778" y="5691513"/>
              <a:ext cx="1850416" cy="523115"/>
            </a:xfrm>
            <a:prstGeom prst="rect">
              <a:avLst/>
            </a:prstGeom>
            <a:solidFill>
              <a:srgbClr val="3366CC"/>
            </a:solidFill>
            <a:ln w="9525">
              <a:solidFill>
                <a:srgbClr val="000000"/>
              </a:solidFill>
              <a:prstDash val="solid"/>
              <a:miter lim="800000"/>
              <a:headEnd/>
              <a:tailEnd/>
            </a:ln>
            <a:extLst/>
          </p:spPr>
          <p:txBody>
            <a:bodyPr anchor="ctr">
              <a:spAutoFit/>
            </a:bodyPr>
            <a:lstStyle>
              <a:lvl1pPr eaLnBrk="0" hangingPunct="0">
                <a:spcBef>
                  <a:spcPct val="20000"/>
                </a:spcBef>
                <a:buClr>
                  <a:srgbClr val="99CCFF"/>
                </a:buClr>
                <a:buSzPct val="110000"/>
                <a:buChar char="•"/>
                <a:defRPr sz="3200">
                  <a:solidFill>
                    <a:srgbClr val="FFFFCC"/>
                  </a:solidFill>
                  <a:latin typeface="Arial" pitchFamily="34" charset="0"/>
                </a:defRPr>
              </a:lvl1pPr>
              <a:lvl2pPr marL="742950" indent="-285750" eaLnBrk="0" hangingPunct="0">
                <a:spcBef>
                  <a:spcPct val="20000"/>
                </a:spcBef>
                <a:buClr>
                  <a:srgbClr val="99CCFF"/>
                </a:buClr>
                <a:buSzPct val="110000"/>
                <a:buChar char="•"/>
                <a:defRPr sz="2800">
                  <a:solidFill>
                    <a:srgbClr val="FFFFCC"/>
                  </a:solidFill>
                  <a:latin typeface="Arial" pitchFamily="34" charset="0"/>
                </a:defRPr>
              </a:lvl2pPr>
              <a:lvl3pPr marL="1143000" indent="-228600" eaLnBrk="0" hangingPunct="0">
                <a:spcBef>
                  <a:spcPct val="20000"/>
                </a:spcBef>
                <a:buClr>
                  <a:srgbClr val="99CCFF"/>
                </a:buClr>
                <a:buSzPct val="110000"/>
                <a:buChar char="•"/>
                <a:defRPr sz="2400">
                  <a:solidFill>
                    <a:srgbClr val="FFFFCC"/>
                  </a:solidFill>
                  <a:latin typeface="Arial" pitchFamily="34" charset="0"/>
                </a:defRPr>
              </a:lvl3pPr>
              <a:lvl4pPr marL="1600200" indent="-228600" eaLnBrk="0" hangingPunct="0">
                <a:spcBef>
                  <a:spcPct val="20000"/>
                </a:spcBef>
                <a:buClr>
                  <a:srgbClr val="99CCFF"/>
                </a:buClr>
                <a:buSzPct val="110000"/>
                <a:buChar char="–"/>
                <a:defRPr sz="2000">
                  <a:solidFill>
                    <a:srgbClr val="FFFFCC"/>
                  </a:solidFill>
                  <a:latin typeface="Arial" pitchFamily="34" charset="0"/>
                </a:defRPr>
              </a:lvl4pPr>
              <a:lvl5pPr marL="2057400" indent="-228600" eaLnBrk="0" hangingPunct="0">
                <a:spcBef>
                  <a:spcPct val="20000"/>
                </a:spcBef>
                <a:buClr>
                  <a:srgbClr val="99CCFF"/>
                </a:buClr>
                <a:buSzPct val="110000"/>
                <a:buChar char="»"/>
                <a:defRPr sz="2000">
                  <a:solidFill>
                    <a:srgbClr val="FFFFCC"/>
                  </a:solidFill>
                  <a:latin typeface="Arial" pitchFamily="34" charset="0"/>
                </a:defRPr>
              </a:lvl5pPr>
              <a:lvl6pPr marL="25146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6pPr>
              <a:lvl7pPr marL="29718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7pPr>
              <a:lvl8pPr marL="34290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8pPr>
              <a:lvl9pPr marL="38862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9pPr>
            </a:lstStyle>
            <a:p>
              <a:pPr eaLnBrk="1" hangingPunct="1">
                <a:spcBef>
                  <a:spcPct val="0"/>
                </a:spcBef>
                <a:buClrTx/>
                <a:buSzTx/>
                <a:buFontTx/>
                <a:buNone/>
              </a:pPr>
              <a:r>
                <a:rPr lang="en-US" altLang="en-US" sz="2800" b="1" dirty="0">
                  <a:solidFill>
                    <a:srgbClr val="FFFF00"/>
                  </a:solidFill>
                </a:rPr>
                <a:t>Operator</a:t>
              </a:r>
              <a:endParaRPr lang="en-GB" altLang="en-US" sz="2800" b="1" dirty="0">
                <a:solidFill>
                  <a:srgbClr val="FFFF00"/>
                </a:solidFill>
              </a:endParaRPr>
            </a:p>
          </p:txBody>
        </p:sp>
        <p:sp>
          <p:nvSpPr>
            <p:cNvPr id="19496" name="TextBox 40"/>
            <p:cNvSpPr txBox="1">
              <a:spLocks noChangeArrowheads="1"/>
            </p:cNvSpPr>
            <p:nvPr/>
          </p:nvSpPr>
          <p:spPr bwMode="auto">
            <a:xfrm>
              <a:off x="5048171" y="5691513"/>
              <a:ext cx="2952829" cy="523115"/>
            </a:xfrm>
            <a:prstGeom prst="rect">
              <a:avLst/>
            </a:prstGeom>
            <a:solidFill>
              <a:srgbClr val="00FFFF"/>
            </a:solidFill>
            <a:ln w="9525">
              <a:solidFill>
                <a:srgbClr val="000000"/>
              </a:solidFill>
              <a:prstDash val="solid"/>
              <a:miter lim="800000"/>
              <a:headEnd/>
              <a:tailEnd/>
            </a:ln>
            <a:extLst/>
          </p:spPr>
          <p:txBody>
            <a:bodyPr anchor="ctr">
              <a:spAutoFit/>
            </a:bodyPr>
            <a:lstStyle>
              <a:lvl1pPr eaLnBrk="0" hangingPunct="0">
                <a:spcBef>
                  <a:spcPct val="20000"/>
                </a:spcBef>
                <a:buClr>
                  <a:srgbClr val="99CCFF"/>
                </a:buClr>
                <a:buSzPct val="110000"/>
                <a:buChar char="•"/>
                <a:defRPr sz="3200">
                  <a:solidFill>
                    <a:srgbClr val="FFFFCC"/>
                  </a:solidFill>
                  <a:latin typeface="Arial" pitchFamily="34" charset="0"/>
                </a:defRPr>
              </a:lvl1pPr>
              <a:lvl2pPr marL="742950" indent="-285750" eaLnBrk="0" hangingPunct="0">
                <a:spcBef>
                  <a:spcPct val="20000"/>
                </a:spcBef>
                <a:buClr>
                  <a:srgbClr val="99CCFF"/>
                </a:buClr>
                <a:buSzPct val="110000"/>
                <a:buChar char="•"/>
                <a:defRPr sz="2800">
                  <a:solidFill>
                    <a:srgbClr val="FFFFCC"/>
                  </a:solidFill>
                  <a:latin typeface="Arial" pitchFamily="34" charset="0"/>
                </a:defRPr>
              </a:lvl2pPr>
              <a:lvl3pPr marL="1143000" indent="-228600" eaLnBrk="0" hangingPunct="0">
                <a:spcBef>
                  <a:spcPct val="20000"/>
                </a:spcBef>
                <a:buClr>
                  <a:srgbClr val="99CCFF"/>
                </a:buClr>
                <a:buSzPct val="110000"/>
                <a:buChar char="•"/>
                <a:defRPr sz="2400">
                  <a:solidFill>
                    <a:srgbClr val="FFFFCC"/>
                  </a:solidFill>
                  <a:latin typeface="Arial" pitchFamily="34" charset="0"/>
                </a:defRPr>
              </a:lvl3pPr>
              <a:lvl4pPr marL="1600200" indent="-228600" eaLnBrk="0" hangingPunct="0">
                <a:spcBef>
                  <a:spcPct val="20000"/>
                </a:spcBef>
                <a:buClr>
                  <a:srgbClr val="99CCFF"/>
                </a:buClr>
                <a:buSzPct val="110000"/>
                <a:buChar char="–"/>
                <a:defRPr sz="2000">
                  <a:solidFill>
                    <a:srgbClr val="FFFFCC"/>
                  </a:solidFill>
                  <a:latin typeface="Arial" pitchFamily="34" charset="0"/>
                </a:defRPr>
              </a:lvl4pPr>
              <a:lvl5pPr marL="2057400" indent="-228600" eaLnBrk="0" hangingPunct="0">
                <a:spcBef>
                  <a:spcPct val="20000"/>
                </a:spcBef>
                <a:buClr>
                  <a:srgbClr val="99CCFF"/>
                </a:buClr>
                <a:buSzPct val="110000"/>
                <a:buChar char="»"/>
                <a:defRPr sz="2000">
                  <a:solidFill>
                    <a:srgbClr val="FFFFCC"/>
                  </a:solidFill>
                  <a:latin typeface="Arial" pitchFamily="34" charset="0"/>
                </a:defRPr>
              </a:lvl5pPr>
              <a:lvl6pPr marL="25146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6pPr>
              <a:lvl7pPr marL="29718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7pPr>
              <a:lvl8pPr marL="34290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8pPr>
              <a:lvl9pPr marL="38862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9pPr>
            </a:lstStyle>
            <a:p>
              <a:pPr eaLnBrk="1" hangingPunct="1">
                <a:spcBef>
                  <a:spcPct val="0"/>
                </a:spcBef>
                <a:buClrTx/>
                <a:buSzTx/>
                <a:buFontTx/>
                <a:buNone/>
              </a:pPr>
              <a:r>
                <a:rPr lang="en-US" altLang="en-US" sz="2800">
                  <a:solidFill>
                    <a:srgbClr val="000000"/>
                  </a:solidFill>
                </a:rPr>
                <a:t>Local Authorities</a:t>
              </a:r>
              <a:endParaRPr lang="en-GB" altLang="en-US" sz="2800">
                <a:solidFill>
                  <a:srgbClr val="000000"/>
                </a:solidFill>
              </a:endParaRPr>
            </a:p>
          </p:txBody>
        </p:sp>
      </p:grpSp>
      <p:grpSp>
        <p:nvGrpSpPr>
          <p:cNvPr id="66" name="Группа 65"/>
          <p:cNvGrpSpPr/>
          <p:nvPr/>
        </p:nvGrpSpPr>
        <p:grpSpPr>
          <a:xfrm>
            <a:off x="62814" y="862013"/>
            <a:ext cx="8973682" cy="4696555"/>
            <a:chOff x="0" y="862013"/>
            <a:chExt cx="8973682" cy="4696555"/>
          </a:xfrm>
        </p:grpSpPr>
        <p:grpSp>
          <p:nvGrpSpPr>
            <p:cNvPr id="67" name="Группа 66"/>
            <p:cNvGrpSpPr/>
            <p:nvPr/>
          </p:nvGrpSpPr>
          <p:grpSpPr>
            <a:xfrm>
              <a:off x="0" y="862013"/>
              <a:ext cx="8973682" cy="4696555"/>
              <a:chOff x="0" y="862013"/>
              <a:chExt cx="8973682" cy="4696555"/>
            </a:xfrm>
          </p:grpSpPr>
          <p:cxnSp>
            <p:nvCxnSpPr>
              <p:cNvPr id="71" name="Прямая со стрелкой 2"/>
              <p:cNvCxnSpPr>
                <a:cxnSpLocks noChangeShapeType="1"/>
              </p:cNvCxnSpPr>
              <p:nvPr/>
            </p:nvCxnSpPr>
            <p:spPr bwMode="auto">
              <a:xfrm flipV="1">
                <a:off x="4703762" y="1532103"/>
                <a:ext cx="1588" cy="2022180"/>
              </a:xfrm>
              <a:prstGeom prst="straightConnector1">
                <a:avLst/>
              </a:prstGeom>
              <a:noFill/>
              <a:ln w="76200" algn="ctr">
                <a:solidFill>
                  <a:srgbClr val="FF3300"/>
                </a:solidFill>
                <a:round/>
                <a:headEnd/>
                <a:tailEnd/>
              </a:ln>
              <a:extLst>
                <a:ext uri="{909E8E84-426E-40DD-AFC4-6F175D3DCCD1}">
                  <a14:hiddenFill xmlns:a14="http://schemas.microsoft.com/office/drawing/2010/main">
                    <a:noFill/>
                  </a14:hiddenFill>
                </a:ext>
              </a:extLst>
            </p:spPr>
          </p:cxnSp>
          <p:cxnSp>
            <p:nvCxnSpPr>
              <p:cNvPr id="72" name="Прямая со стрелкой 34"/>
              <p:cNvCxnSpPr>
                <a:cxnSpLocks noChangeShapeType="1"/>
              </p:cNvCxnSpPr>
              <p:nvPr/>
            </p:nvCxnSpPr>
            <p:spPr bwMode="auto">
              <a:xfrm>
                <a:off x="4679759" y="3486179"/>
                <a:ext cx="1039813" cy="1182700"/>
              </a:xfrm>
              <a:prstGeom prst="straightConnector1">
                <a:avLst/>
              </a:prstGeom>
              <a:noFill/>
              <a:ln w="76200" algn="ctr">
                <a:solidFill>
                  <a:srgbClr val="FF3300"/>
                </a:solidFill>
                <a:round/>
                <a:headEnd/>
                <a:tailEnd/>
              </a:ln>
              <a:extLst>
                <a:ext uri="{909E8E84-426E-40DD-AFC4-6F175D3DCCD1}">
                  <a14:hiddenFill xmlns:a14="http://schemas.microsoft.com/office/drawing/2010/main">
                    <a:noFill/>
                  </a14:hiddenFill>
                </a:ext>
              </a:extLst>
            </p:spPr>
          </p:cxnSp>
          <p:cxnSp>
            <p:nvCxnSpPr>
              <p:cNvPr id="73" name="Прямая соединительная линия 40"/>
              <p:cNvCxnSpPr>
                <a:cxnSpLocks noChangeShapeType="1"/>
              </p:cNvCxnSpPr>
              <p:nvPr/>
            </p:nvCxnSpPr>
            <p:spPr bwMode="auto">
              <a:xfrm>
                <a:off x="4019359" y="4672054"/>
                <a:ext cx="1727200" cy="0"/>
              </a:xfrm>
              <a:prstGeom prst="line">
                <a:avLst/>
              </a:prstGeom>
              <a:noFill/>
              <a:ln w="76200" algn="ctr">
                <a:solidFill>
                  <a:srgbClr val="FF3300"/>
                </a:solidFill>
                <a:round/>
                <a:headEnd/>
                <a:tailEnd/>
              </a:ln>
              <a:extLst>
                <a:ext uri="{909E8E84-426E-40DD-AFC4-6F175D3DCCD1}">
                  <a14:hiddenFill xmlns:a14="http://schemas.microsoft.com/office/drawing/2010/main">
                    <a:noFill/>
                  </a14:hiddenFill>
                </a:ext>
              </a:extLst>
            </p:spPr>
          </p:cxnSp>
          <p:cxnSp>
            <p:nvCxnSpPr>
              <p:cNvPr id="74" name="Прямая соединительная линия 2"/>
              <p:cNvCxnSpPr>
                <a:cxnSpLocks noChangeShapeType="1"/>
              </p:cNvCxnSpPr>
              <p:nvPr/>
            </p:nvCxnSpPr>
            <p:spPr bwMode="auto">
              <a:xfrm flipV="1">
                <a:off x="3068447" y="3486179"/>
                <a:ext cx="3735801" cy="15875"/>
              </a:xfrm>
              <a:prstGeom prst="line">
                <a:avLst/>
              </a:prstGeom>
              <a:noFill/>
              <a:ln w="76200" algn="ctr">
                <a:solidFill>
                  <a:srgbClr val="009900"/>
                </a:solidFill>
                <a:round/>
                <a:headEnd/>
                <a:tailEnd type="arrow" w="med" len="med"/>
              </a:ln>
              <a:extLst>
                <a:ext uri="{909E8E84-426E-40DD-AFC4-6F175D3DCCD1}">
                  <a14:hiddenFill xmlns:a14="http://schemas.microsoft.com/office/drawing/2010/main">
                    <a:noFill/>
                  </a14:hiddenFill>
                </a:ext>
              </a:extLst>
            </p:spPr>
          </p:cxnSp>
          <p:sp>
            <p:nvSpPr>
              <p:cNvPr id="75" name="Прямоугольник 5"/>
              <p:cNvSpPr>
                <a:spLocks noChangeArrowheads="1"/>
              </p:cNvSpPr>
              <p:nvPr/>
            </p:nvSpPr>
            <p:spPr bwMode="auto">
              <a:xfrm>
                <a:off x="5864034" y="3713193"/>
                <a:ext cx="1462463" cy="481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000">
                    <a:solidFill>
                      <a:schemeClr val="tx1"/>
                    </a:solidFill>
                    <a:latin typeface="Arial" pitchFamily="34" charset="0"/>
                    <a:cs typeface="Arial" pitchFamily="34" charset="0"/>
                  </a:defRPr>
                </a:lvl1pPr>
                <a:lvl2pPr marL="742950" indent="-285750" eaLnBrk="0" hangingPunct="0">
                  <a:defRPr kumimoji="1" sz="1000">
                    <a:solidFill>
                      <a:schemeClr val="tx1"/>
                    </a:solidFill>
                    <a:latin typeface="Arial" pitchFamily="34" charset="0"/>
                    <a:cs typeface="Arial" pitchFamily="34" charset="0"/>
                  </a:defRPr>
                </a:lvl2pPr>
                <a:lvl3pPr marL="1143000" indent="-228600" eaLnBrk="0" hangingPunct="0">
                  <a:defRPr kumimoji="1" sz="1000">
                    <a:solidFill>
                      <a:schemeClr val="tx1"/>
                    </a:solidFill>
                    <a:latin typeface="Arial" pitchFamily="34" charset="0"/>
                    <a:cs typeface="Arial" pitchFamily="34" charset="0"/>
                  </a:defRPr>
                </a:lvl3pPr>
                <a:lvl4pPr marL="1600200" indent="-228600" eaLnBrk="0" hangingPunct="0">
                  <a:defRPr kumimoji="1" sz="1000">
                    <a:solidFill>
                      <a:schemeClr val="tx1"/>
                    </a:solidFill>
                    <a:latin typeface="Arial" pitchFamily="34" charset="0"/>
                    <a:cs typeface="Arial" pitchFamily="34" charset="0"/>
                  </a:defRPr>
                </a:lvl4pPr>
                <a:lvl5pPr marL="2057400" indent="-228600" eaLnBrk="0" hangingPunct="0">
                  <a:defRPr kumimoji="1" sz="1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kumimoji="1" sz="1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kumimoji="1" sz="1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kumimoji="1" sz="1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kumimoji="1" sz="1000">
                    <a:solidFill>
                      <a:schemeClr val="tx1"/>
                    </a:solidFill>
                    <a:latin typeface="Arial" pitchFamily="34" charset="0"/>
                    <a:cs typeface="Arial" pitchFamily="34" charset="0"/>
                  </a:defRPr>
                </a:lvl9pPr>
              </a:lstStyle>
              <a:p>
                <a:pPr algn="r" eaLnBrk="1" hangingPunct="1">
                  <a:lnSpc>
                    <a:spcPct val="90000"/>
                  </a:lnSpc>
                </a:pPr>
                <a:r>
                  <a:rPr lang="en-US" altLang="ja-JP" sz="2800" b="1" dirty="0">
                    <a:solidFill>
                      <a:srgbClr val="000000"/>
                    </a:solidFill>
                    <a:effectLst>
                      <a:outerShdw blurRad="38100" dist="38100" dir="2700000" algn="tl">
                        <a:srgbClr val="000000">
                          <a:alpha val="43137"/>
                        </a:srgbClr>
                      </a:outerShdw>
                    </a:effectLst>
                    <a:ea typeface="ＭＳ Ｐゴシック" pitchFamily="34" charset="-128"/>
                  </a:rPr>
                  <a:t>Hazard</a:t>
                </a:r>
                <a:endParaRPr lang="ru-RU" altLang="ja-JP" sz="2800" b="1" dirty="0">
                  <a:solidFill>
                    <a:srgbClr val="000000"/>
                  </a:solidFill>
                  <a:effectLst>
                    <a:outerShdw blurRad="38100" dist="38100" dir="2700000" algn="tl">
                      <a:srgbClr val="000000">
                        <a:alpha val="43137"/>
                      </a:srgbClr>
                    </a:outerShdw>
                  </a:effectLst>
                </a:endParaRPr>
              </a:p>
            </p:txBody>
          </p:sp>
          <p:cxnSp>
            <p:nvCxnSpPr>
              <p:cNvPr id="76" name="Прямая соединительная линия 13"/>
              <p:cNvCxnSpPr>
                <a:cxnSpLocks noChangeShapeType="1"/>
              </p:cNvCxnSpPr>
              <p:nvPr/>
            </p:nvCxnSpPr>
            <p:spPr bwMode="auto">
              <a:xfrm flipH="1" flipV="1">
                <a:off x="3027172" y="862013"/>
                <a:ext cx="7938" cy="2660678"/>
              </a:xfrm>
              <a:prstGeom prst="line">
                <a:avLst/>
              </a:prstGeom>
              <a:noFill/>
              <a:ln w="76200" algn="ctr">
                <a:solidFill>
                  <a:srgbClr val="003399"/>
                </a:solidFill>
                <a:round/>
                <a:headEnd/>
                <a:tailEnd type="arrow" w="med" len="med"/>
              </a:ln>
              <a:extLst>
                <a:ext uri="{909E8E84-426E-40DD-AFC4-6F175D3DCCD1}">
                  <a14:hiddenFill xmlns:a14="http://schemas.microsoft.com/office/drawing/2010/main">
                    <a:noFill/>
                  </a14:hiddenFill>
                </a:ext>
              </a:extLst>
            </p:spPr>
          </p:cxnSp>
          <p:sp>
            <p:nvSpPr>
              <p:cNvPr id="77" name="Прямоугольник 14"/>
              <p:cNvSpPr>
                <a:spLocks noChangeArrowheads="1"/>
              </p:cNvSpPr>
              <p:nvPr/>
            </p:nvSpPr>
            <p:spPr bwMode="auto">
              <a:xfrm rot="16200000">
                <a:off x="1353936" y="1853860"/>
                <a:ext cx="2260624" cy="480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000">
                    <a:solidFill>
                      <a:schemeClr val="tx1"/>
                    </a:solidFill>
                    <a:latin typeface="Arial" pitchFamily="34" charset="0"/>
                    <a:cs typeface="Arial" pitchFamily="34" charset="0"/>
                  </a:defRPr>
                </a:lvl1pPr>
                <a:lvl2pPr marL="742950" indent="-285750" eaLnBrk="0" hangingPunct="0">
                  <a:defRPr kumimoji="1" sz="1000">
                    <a:solidFill>
                      <a:schemeClr val="tx1"/>
                    </a:solidFill>
                    <a:latin typeface="Arial" pitchFamily="34" charset="0"/>
                    <a:cs typeface="Arial" pitchFamily="34" charset="0"/>
                  </a:defRPr>
                </a:lvl2pPr>
                <a:lvl3pPr marL="1143000" indent="-228600" eaLnBrk="0" hangingPunct="0">
                  <a:defRPr kumimoji="1" sz="1000">
                    <a:solidFill>
                      <a:schemeClr val="tx1"/>
                    </a:solidFill>
                    <a:latin typeface="Arial" pitchFamily="34" charset="0"/>
                    <a:cs typeface="Arial" pitchFamily="34" charset="0"/>
                  </a:defRPr>
                </a:lvl3pPr>
                <a:lvl4pPr marL="1600200" indent="-228600" eaLnBrk="0" hangingPunct="0">
                  <a:defRPr kumimoji="1" sz="1000">
                    <a:solidFill>
                      <a:schemeClr val="tx1"/>
                    </a:solidFill>
                    <a:latin typeface="Arial" pitchFamily="34" charset="0"/>
                    <a:cs typeface="Arial" pitchFamily="34" charset="0"/>
                  </a:defRPr>
                </a:lvl4pPr>
                <a:lvl5pPr marL="2057400" indent="-228600" eaLnBrk="0" hangingPunct="0">
                  <a:defRPr kumimoji="1" sz="1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kumimoji="1" sz="1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kumimoji="1" sz="1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kumimoji="1" sz="1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kumimoji="1" sz="1000">
                    <a:solidFill>
                      <a:schemeClr val="tx1"/>
                    </a:solidFill>
                    <a:latin typeface="Arial" pitchFamily="34" charset="0"/>
                    <a:cs typeface="Arial" pitchFamily="34" charset="0"/>
                  </a:defRPr>
                </a:lvl9pPr>
              </a:lstStyle>
              <a:p>
                <a:pPr eaLnBrk="1" hangingPunct="1">
                  <a:lnSpc>
                    <a:spcPct val="90000"/>
                  </a:lnSpc>
                </a:pPr>
                <a:r>
                  <a:rPr lang="en-US" altLang="ja-JP" sz="2800" b="1" dirty="0">
                    <a:solidFill>
                      <a:srgbClr val="000000"/>
                    </a:solidFill>
                    <a:effectLst>
                      <a:outerShdw blurRad="38100" dist="38100" dir="2700000" algn="tl">
                        <a:srgbClr val="000000">
                          <a:alpha val="43137"/>
                        </a:srgbClr>
                      </a:outerShdw>
                    </a:effectLst>
                    <a:ea typeface="ＭＳ Ｐゴシック" pitchFamily="34" charset="-128"/>
                  </a:rPr>
                  <a:t>Emergency</a:t>
                </a:r>
                <a:endParaRPr lang="ru-RU" altLang="ja-JP" sz="2800" b="1" dirty="0">
                  <a:solidFill>
                    <a:srgbClr val="000000"/>
                  </a:solidFill>
                  <a:effectLst>
                    <a:outerShdw blurRad="38100" dist="38100" dir="2700000" algn="tl">
                      <a:srgbClr val="000000">
                        <a:alpha val="43137"/>
                      </a:srgbClr>
                    </a:outerShdw>
                  </a:effectLst>
                </a:endParaRPr>
              </a:p>
            </p:txBody>
          </p:sp>
          <p:cxnSp>
            <p:nvCxnSpPr>
              <p:cNvPr id="78" name="Прямая соединительная линия 18"/>
              <p:cNvCxnSpPr>
                <a:cxnSpLocks noChangeShapeType="1"/>
              </p:cNvCxnSpPr>
              <p:nvPr/>
            </p:nvCxnSpPr>
            <p:spPr bwMode="auto">
              <a:xfrm>
                <a:off x="3009709" y="3468716"/>
                <a:ext cx="1543050" cy="1812944"/>
              </a:xfrm>
              <a:prstGeom prst="line">
                <a:avLst/>
              </a:prstGeom>
              <a:noFill/>
              <a:ln w="76200" algn="ctr">
                <a:solidFill>
                  <a:srgbClr val="00FFFF"/>
                </a:solidFill>
                <a:round/>
                <a:headEnd/>
                <a:tailEnd type="arrow" w="med" len="med"/>
              </a:ln>
              <a:extLst>
                <a:ext uri="{909E8E84-426E-40DD-AFC4-6F175D3DCCD1}">
                  <a14:hiddenFill xmlns:a14="http://schemas.microsoft.com/office/drawing/2010/main">
                    <a:noFill/>
                  </a14:hiddenFill>
                </a:ext>
              </a:extLst>
            </p:spPr>
          </p:cxnSp>
          <p:sp>
            <p:nvSpPr>
              <p:cNvPr id="79" name="Прямоугольник 19"/>
              <p:cNvSpPr>
                <a:spLocks noChangeArrowheads="1"/>
              </p:cNvSpPr>
              <p:nvPr/>
            </p:nvSpPr>
            <p:spPr bwMode="auto">
              <a:xfrm rot="2929000">
                <a:off x="2071458" y="4190941"/>
                <a:ext cx="217975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000">
                    <a:solidFill>
                      <a:schemeClr val="tx1"/>
                    </a:solidFill>
                    <a:latin typeface="Arial" pitchFamily="34" charset="0"/>
                    <a:cs typeface="Arial" pitchFamily="34" charset="0"/>
                  </a:defRPr>
                </a:lvl1pPr>
                <a:lvl2pPr marL="742950" indent="-285750" eaLnBrk="0" hangingPunct="0">
                  <a:defRPr kumimoji="1" sz="1000">
                    <a:solidFill>
                      <a:schemeClr val="tx1"/>
                    </a:solidFill>
                    <a:latin typeface="Arial" pitchFamily="34" charset="0"/>
                    <a:cs typeface="Arial" pitchFamily="34" charset="0"/>
                  </a:defRPr>
                </a:lvl2pPr>
                <a:lvl3pPr marL="1143000" indent="-228600" eaLnBrk="0" hangingPunct="0">
                  <a:defRPr kumimoji="1" sz="1000">
                    <a:solidFill>
                      <a:schemeClr val="tx1"/>
                    </a:solidFill>
                    <a:latin typeface="Arial" pitchFamily="34" charset="0"/>
                    <a:cs typeface="Arial" pitchFamily="34" charset="0"/>
                  </a:defRPr>
                </a:lvl3pPr>
                <a:lvl4pPr marL="1600200" indent="-228600" eaLnBrk="0" hangingPunct="0">
                  <a:defRPr kumimoji="1" sz="1000">
                    <a:solidFill>
                      <a:schemeClr val="tx1"/>
                    </a:solidFill>
                    <a:latin typeface="Arial" pitchFamily="34" charset="0"/>
                    <a:cs typeface="Arial" pitchFamily="34" charset="0"/>
                  </a:defRPr>
                </a:lvl4pPr>
                <a:lvl5pPr marL="2057400" indent="-228600" eaLnBrk="0" hangingPunct="0">
                  <a:defRPr kumimoji="1" sz="1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kumimoji="1" sz="1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kumimoji="1" sz="1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kumimoji="1" sz="1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kumimoji="1" sz="1000">
                    <a:solidFill>
                      <a:schemeClr val="tx1"/>
                    </a:solidFill>
                    <a:latin typeface="Arial" pitchFamily="34" charset="0"/>
                    <a:cs typeface="Arial" pitchFamily="34" charset="0"/>
                  </a:defRPr>
                </a:lvl9pPr>
              </a:lstStyle>
              <a:p>
                <a:pPr algn="r" eaLnBrk="1" hangingPunct="1">
                  <a:lnSpc>
                    <a:spcPct val="90000"/>
                  </a:lnSpc>
                </a:pPr>
                <a:r>
                  <a:rPr lang="en-US" altLang="ja-JP" sz="2800" b="1" dirty="0">
                    <a:solidFill>
                      <a:srgbClr val="000000"/>
                    </a:solidFill>
                    <a:effectLst>
                      <a:outerShdw blurRad="38100" dist="38100" dir="2700000" algn="tl">
                        <a:srgbClr val="000000">
                          <a:alpha val="43137"/>
                        </a:srgbClr>
                      </a:outerShdw>
                    </a:effectLst>
                    <a:ea typeface="ＭＳ Ｐゴシック" pitchFamily="34" charset="-128"/>
                  </a:rPr>
                  <a:t>Territory</a:t>
                </a:r>
                <a:endParaRPr lang="ru-RU" altLang="ja-JP" sz="2400" b="1" dirty="0">
                  <a:solidFill>
                    <a:srgbClr val="000000"/>
                  </a:solidFill>
                  <a:effectLst>
                    <a:outerShdw blurRad="38100" dist="38100" dir="2700000" algn="tl">
                      <a:srgbClr val="000000">
                        <a:alpha val="43137"/>
                      </a:srgbClr>
                    </a:outerShdw>
                  </a:effectLst>
                </a:endParaRPr>
              </a:p>
            </p:txBody>
          </p:sp>
          <p:cxnSp>
            <p:nvCxnSpPr>
              <p:cNvPr id="80" name="Прямая соединительная линия 24"/>
              <p:cNvCxnSpPr>
                <a:cxnSpLocks noChangeShapeType="1"/>
              </p:cNvCxnSpPr>
              <p:nvPr/>
            </p:nvCxnSpPr>
            <p:spPr bwMode="auto">
              <a:xfrm>
                <a:off x="3027172" y="1590684"/>
                <a:ext cx="977900" cy="1252550"/>
              </a:xfrm>
              <a:prstGeom prst="line">
                <a:avLst/>
              </a:prstGeom>
              <a:noFill/>
              <a:ln w="76200" algn="ctr">
                <a:solidFill>
                  <a:srgbClr val="FF3300"/>
                </a:solidFill>
                <a:round/>
                <a:headEnd/>
                <a:tailEnd/>
              </a:ln>
              <a:extLst>
                <a:ext uri="{909E8E84-426E-40DD-AFC4-6F175D3DCCD1}">
                  <a14:hiddenFill xmlns:a14="http://schemas.microsoft.com/office/drawing/2010/main">
                    <a:noFill/>
                  </a14:hiddenFill>
                </a:ext>
              </a:extLst>
            </p:spPr>
          </p:cxnSp>
          <p:cxnSp>
            <p:nvCxnSpPr>
              <p:cNvPr id="81" name="Прямая соединительная линия 25"/>
              <p:cNvCxnSpPr>
                <a:cxnSpLocks noChangeShapeType="1"/>
              </p:cNvCxnSpPr>
              <p:nvPr/>
            </p:nvCxnSpPr>
            <p:spPr bwMode="auto">
              <a:xfrm>
                <a:off x="4005072" y="2787672"/>
                <a:ext cx="0" cy="1963758"/>
              </a:xfrm>
              <a:prstGeom prst="line">
                <a:avLst/>
              </a:prstGeom>
              <a:noFill/>
              <a:ln w="76200" algn="ctr">
                <a:solidFill>
                  <a:srgbClr val="FF3300"/>
                </a:solidFill>
                <a:round/>
                <a:headEnd/>
                <a:tailEnd/>
              </a:ln>
              <a:extLst>
                <a:ext uri="{909E8E84-426E-40DD-AFC4-6F175D3DCCD1}">
                  <a14:hiddenFill xmlns:a14="http://schemas.microsoft.com/office/drawing/2010/main">
                    <a:noFill/>
                  </a14:hiddenFill>
                </a:ext>
              </a:extLst>
            </p:spPr>
          </p:cxnSp>
          <p:cxnSp>
            <p:nvCxnSpPr>
              <p:cNvPr id="82" name="Прямая соединительная линия 27"/>
              <p:cNvCxnSpPr>
                <a:cxnSpLocks noChangeShapeType="1"/>
              </p:cNvCxnSpPr>
              <p:nvPr/>
            </p:nvCxnSpPr>
            <p:spPr bwMode="auto">
              <a:xfrm flipH="1">
                <a:off x="5733065" y="3371878"/>
                <a:ext cx="26988" cy="1312876"/>
              </a:xfrm>
              <a:prstGeom prst="line">
                <a:avLst/>
              </a:prstGeom>
              <a:noFill/>
              <a:ln w="76200" algn="ctr">
                <a:solidFill>
                  <a:srgbClr val="FF3300"/>
                </a:solidFill>
                <a:round/>
                <a:headEnd type="arrow" w="med" len="med"/>
                <a:tailEnd/>
              </a:ln>
              <a:extLst>
                <a:ext uri="{909E8E84-426E-40DD-AFC4-6F175D3DCCD1}">
                  <a14:hiddenFill xmlns:a14="http://schemas.microsoft.com/office/drawing/2010/main">
                    <a:noFill/>
                  </a14:hiddenFill>
                </a:ext>
              </a:extLst>
            </p:spPr>
          </p:cxnSp>
          <p:cxnSp>
            <p:nvCxnSpPr>
              <p:cNvPr id="83" name="Прямая соединительная линия 35"/>
              <p:cNvCxnSpPr>
                <a:cxnSpLocks noChangeShapeType="1"/>
              </p:cNvCxnSpPr>
              <p:nvPr/>
            </p:nvCxnSpPr>
            <p:spPr bwMode="auto">
              <a:xfrm>
                <a:off x="3995936" y="2843234"/>
                <a:ext cx="1161240" cy="9120"/>
              </a:xfrm>
              <a:prstGeom prst="line">
                <a:avLst/>
              </a:prstGeom>
              <a:noFill/>
              <a:ln w="76200" algn="ctr">
                <a:solidFill>
                  <a:srgbClr val="FF3300"/>
                </a:solidFill>
                <a:round/>
                <a:headEnd/>
                <a:tailEnd type="arrow" w="med" len="med"/>
              </a:ln>
              <a:extLst>
                <a:ext uri="{909E8E84-426E-40DD-AFC4-6F175D3DCCD1}">
                  <a14:hiddenFill xmlns:a14="http://schemas.microsoft.com/office/drawing/2010/main">
                    <a:noFill/>
                  </a14:hiddenFill>
                </a:ext>
              </a:extLst>
            </p:spPr>
          </p:cxnSp>
          <p:cxnSp>
            <p:nvCxnSpPr>
              <p:cNvPr id="84" name="Прямая соединительная линия 37"/>
              <p:cNvCxnSpPr>
                <a:cxnSpLocks noChangeShapeType="1"/>
                <a:stCxn id="88" idx="4"/>
              </p:cNvCxnSpPr>
              <p:nvPr/>
            </p:nvCxnSpPr>
            <p:spPr bwMode="auto">
              <a:xfrm flipH="1">
                <a:off x="4003484" y="4799055"/>
                <a:ext cx="794" cy="0"/>
              </a:xfrm>
              <a:prstGeom prst="line">
                <a:avLst/>
              </a:prstGeom>
              <a:noFill/>
              <a:ln w="76200" algn="ctr">
                <a:solidFill>
                  <a:srgbClr val="FF3300"/>
                </a:solidFill>
                <a:round/>
                <a:headEnd/>
                <a:tailEnd/>
              </a:ln>
              <a:extLst>
                <a:ext uri="{909E8E84-426E-40DD-AFC4-6F175D3DCCD1}">
                  <a14:hiddenFill xmlns:a14="http://schemas.microsoft.com/office/drawing/2010/main">
                    <a:noFill/>
                  </a14:hiddenFill>
                </a:ext>
              </a:extLst>
            </p:spPr>
          </p:cxnSp>
          <p:cxnSp>
            <p:nvCxnSpPr>
              <p:cNvPr id="85" name="Прямая соединительная линия 40"/>
              <p:cNvCxnSpPr>
                <a:cxnSpLocks noChangeShapeType="1"/>
              </p:cNvCxnSpPr>
              <p:nvPr/>
            </p:nvCxnSpPr>
            <p:spPr bwMode="auto">
              <a:xfrm>
                <a:off x="2971609" y="1535120"/>
                <a:ext cx="1725613" cy="0"/>
              </a:xfrm>
              <a:prstGeom prst="line">
                <a:avLst/>
              </a:prstGeom>
              <a:noFill/>
              <a:ln w="76200" algn="ctr">
                <a:solidFill>
                  <a:srgbClr val="FF3300"/>
                </a:solidFill>
                <a:round/>
                <a:headEnd/>
                <a:tailEnd/>
              </a:ln>
              <a:extLst>
                <a:ext uri="{909E8E84-426E-40DD-AFC4-6F175D3DCCD1}">
                  <a14:hiddenFill xmlns:a14="http://schemas.microsoft.com/office/drawing/2010/main">
                    <a:noFill/>
                  </a14:hiddenFill>
                </a:ext>
              </a:extLst>
            </p:spPr>
          </p:cxnSp>
          <p:cxnSp>
            <p:nvCxnSpPr>
              <p:cNvPr id="86" name="Прямая соединительная линия 42"/>
              <p:cNvCxnSpPr>
                <a:cxnSpLocks noChangeShapeType="1"/>
              </p:cNvCxnSpPr>
              <p:nvPr/>
            </p:nvCxnSpPr>
            <p:spPr bwMode="auto">
              <a:xfrm>
                <a:off x="4716016" y="1533533"/>
                <a:ext cx="688398" cy="868372"/>
              </a:xfrm>
              <a:prstGeom prst="line">
                <a:avLst/>
              </a:prstGeom>
              <a:noFill/>
              <a:ln w="76200" algn="ctr">
                <a:solidFill>
                  <a:srgbClr val="FF3300"/>
                </a:solidFill>
                <a:round/>
                <a:headEnd/>
                <a:tailEnd type="arrow" w="med" len="med"/>
              </a:ln>
              <a:extLst>
                <a:ext uri="{909E8E84-426E-40DD-AFC4-6F175D3DCCD1}">
                  <a14:hiddenFill xmlns:a14="http://schemas.microsoft.com/office/drawing/2010/main">
                    <a:noFill/>
                  </a14:hiddenFill>
                </a:ext>
              </a:extLst>
            </p:spPr>
          </p:cxnSp>
          <p:sp>
            <p:nvSpPr>
              <p:cNvPr id="87" name="Овал 17"/>
              <p:cNvSpPr>
                <a:spLocks noChangeArrowheads="1"/>
              </p:cNvSpPr>
              <p:nvPr/>
            </p:nvSpPr>
            <p:spPr bwMode="auto">
              <a:xfrm>
                <a:off x="4544822" y="3373465"/>
                <a:ext cx="319087" cy="317503"/>
              </a:xfrm>
              <a:prstGeom prst="ellipse">
                <a:avLst/>
              </a:prstGeom>
              <a:solidFill>
                <a:srgbClr val="00FF00"/>
              </a:solidFill>
              <a:ln w="76200" algn="ctr">
                <a:solidFill>
                  <a:srgbClr val="FF0000"/>
                </a:solidFill>
                <a:round/>
                <a:headEnd type="none" w="sm" len="sm"/>
                <a:tailEnd type="none" w="sm" len="sm"/>
              </a:ln>
            </p:spPr>
            <p:txBody>
              <a:bodyPr lIns="91714" tIns="45857" rIns="91714" bIns="45857"/>
              <a:lstStyle>
                <a:lvl1pPr eaLnBrk="0" hangingPunct="0">
                  <a:defRPr kumimoji="1" sz="1000">
                    <a:solidFill>
                      <a:schemeClr val="tx1"/>
                    </a:solidFill>
                    <a:latin typeface="Arial" pitchFamily="34" charset="0"/>
                    <a:cs typeface="Arial" pitchFamily="34" charset="0"/>
                  </a:defRPr>
                </a:lvl1pPr>
                <a:lvl2pPr marL="742950" indent="-285750" eaLnBrk="0" hangingPunct="0">
                  <a:defRPr kumimoji="1" sz="1000">
                    <a:solidFill>
                      <a:schemeClr val="tx1"/>
                    </a:solidFill>
                    <a:latin typeface="Arial" pitchFamily="34" charset="0"/>
                    <a:cs typeface="Arial" pitchFamily="34" charset="0"/>
                  </a:defRPr>
                </a:lvl2pPr>
                <a:lvl3pPr marL="1143000" indent="-228600" eaLnBrk="0" hangingPunct="0">
                  <a:defRPr kumimoji="1" sz="1000">
                    <a:solidFill>
                      <a:schemeClr val="tx1"/>
                    </a:solidFill>
                    <a:latin typeface="Arial" pitchFamily="34" charset="0"/>
                    <a:cs typeface="Arial" pitchFamily="34" charset="0"/>
                  </a:defRPr>
                </a:lvl3pPr>
                <a:lvl4pPr marL="1600200" indent="-228600" eaLnBrk="0" hangingPunct="0">
                  <a:defRPr kumimoji="1" sz="1000">
                    <a:solidFill>
                      <a:schemeClr val="tx1"/>
                    </a:solidFill>
                    <a:latin typeface="Arial" pitchFamily="34" charset="0"/>
                    <a:cs typeface="Arial" pitchFamily="34" charset="0"/>
                  </a:defRPr>
                </a:lvl4pPr>
                <a:lvl5pPr marL="2057400" indent="-228600" eaLnBrk="0" hangingPunct="0">
                  <a:defRPr kumimoji="1" sz="1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kumimoji="1" sz="1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kumimoji="1" sz="1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kumimoji="1" sz="1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kumimoji="1" sz="1000">
                    <a:solidFill>
                      <a:schemeClr val="tx1"/>
                    </a:solidFill>
                    <a:latin typeface="Arial" pitchFamily="34" charset="0"/>
                    <a:cs typeface="Arial" pitchFamily="34" charset="0"/>
                  </a:defRPr>
                </a:lvl9pPr>
              </a:lstStyle>
              <a:p>
                <a:pPr eaLnBrk="1" hangingPunct="1"/>
                <a:endParaRPr lang="en-US" altLang="en-US"/>
              </a:p>
            </p:txBody>
          </p:sp>
          <p:sp>
            <p:nvSpPr>
              <p:cNvPr id="88" name="Овал 16"/>
              <p:cNvSpPr>
                <a:spLocks noChangeArrowheads="1"/>
              </p:cNvSpPr>
              <p:nvPr/>
            </p:nvSpPr>
            <p:spPr bwMode="auto">
              <a:xfrm>
                <a:off x="3844734" y="4481552"/>
                <a:ext cx="319088" cy="317503"/>
              </a:xfrm>
              <a:prstGeom prst="ellipse">
                <a:avLst/>
              </a:prstGeom>
              <a:solidFill>
                <a:srgbClr val="00FFFF"/>
              </a:solidFill>
              <a:ln w="76200" algn="ctr">
                <a:solidFill>
                  <a:srgbClr val="FF0000"/>
                </a:solidFill>
                <a:round/>
                <a:headEnd type="none" w="sm" len="sm"/>
                <a:tailEnd type="none" w="sm" len="sm"/>
              </a:ln>
            </p:spPr>
            <p:txBody>
              <a:bodyPr lIns="91714" tIns="45857" rIns="91714" bIns="45857"/>
              <a:lstStyle>
                <a:lvl1pPr eaLnBrk="0" hangingPunct="0">
                  <a:defRPr kumimoji="1" sz="1000">
                    <a:solidFill>
                      <a:schemeClr val="tx1"/>
                    </a:solidFill>
                    <a:latin typeface="Arial" pitchFamily="34" charset="0"/>
                    <a:cs typeface="Arial" pitchFamily="34" charset="0"/>
                  </a:defRPr>
                </a:lvl1pPr>
                <a:lvl2pPr marL="742950" indent="-285750" eaLnBrk="0" hangingPunct="0">
                  <a:defRPr kumimoji="1" sz="1000">
                    <a:solidFill>
                      <a:schemeClr val="tx1"/>
                    </a:solidFill>
                    <a:latin typeface="Arial" pitchFamily="34" charset="0"/>
                    <a:cs typeface="Arial" pitchFamily="34" charset="0"/>
                  </a:defRPr>
                </a:lvl2pPr>
                <a:lvl3pPr marL="1143000" indent="-228600" eaLnBrk="0" hangingPunct="0">
                  <a:defRPr kumimoji="1" sz="1000">
                    <a:solidFill>
                      <a:schemeClr val="tx1"/>
                    </a:solidFill>
                    <a:latin typeface="Arial" pitchFamily="34" charset="0"/>
                    <a:cs typeface="Arial" pitchFamily="34" charset="0"/>
                  </a:defRPr>
                </a:lvl3pPr>
                <a:lvl4pPr marL="1600200" indent="-228600" eaLnBrk="0" hangingPunct="0">
                  <a:defRPr kumimoji="1" sz="1000">
                    <a:solidFill>
                      <a:schemeClr val="tx1"/>
                    </a:solidFill>
                    <a:latin typeface="Arial" pitchFamily="34" charset="0"/>
                    <a:cs typeface="Arial" pitchFamily="34" charset="0"/>
                  </a:defRPr>
                </a:lvl4pPr>
                <a:lvl5pPr marL="2057400" indent="-228600" eaLnBrk="0" hangingPunct="0">
                  <a:defRPr kumimoji="1" sz="1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kumimoji="1" sz="1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kumimoji="1" sz="1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kumimoji="1" sz="1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kumimoji="1" sz="1000">
                    <a:solidFill>
                      <a:schemeClr val="tx1"/>
                    </a:solidFill>
                    <a:latin typeface="Arial" pitchFamily="34" charset="0"/>
                    <a:cs typeface="Arial" pitchFamily="34" charset="0"/>
                  </a:defRPr>
                </a:lvl9pPr>
              </a:lstStyle>
              <a:p>
                <a:pPr eaLnBrk="1" hangingPunct="1"/>
                <a:endParaRPr lang="en-US" altLang="en-US"/>
              </a:p>
            </p:txBody>
          </p:sp>
          <p:sp>
            <p:nvSpPr>
              <p:cNvPr id="89" name="Овал 3"/>
              <p:cNvSpPr>
                <a:spLocks noChangeArrowheads="1"/>
              </p:cNvSpPr>
              <p:nvPr/>
            </p:nvSpPr>
            <p:spPr bwMode="auto">
              <a:xfrm>
                <a:off x="2868422" y="1374781"/>
                <a:ext cx="319087" cy="319090"/>
              </a:xfrm>
              <a:prstGeom prst="ellipse">
                <a:avLst/>
              </a:prstGeom>
              <a:solidFill>
                <a:srgbClr val="0070C0"/>
              </a:solidFill>
              <a:ln w="57150" algn="ctr">
                <a:solidFill>
                  <a:srgbClr val="FF0000"/>
                </a:solidFill>
                <a:round/>
                <a:headEnd type="none" w="sm" len="sm"/>
                <a:tailEnd type="none" w="sm" len="sm"/>
              </a:ln>
            </p:spPr>
            <p:txBody>
              <a:bodyPr lIns="91714" tIns="45857" rIns="91714" bIns="45857"/>
              <a:lstStyle>
                <a:lvl1pPr eaLnBrk="0" hangingPunct="0">
                  <a:defRPr kumimoji="1" sz="1000">
                    <a:solidFill>
                      <a:schemeClr val="tx1"/>
                    </a:solidFill>
                    <a:latin typeface="Arial" pitchFamily="34" charset="0"/>
                    <a:cs typeface="Arial" pitchFamily="34" charset="0"/>
                  </a:defRPr>
                </a:lvl1pPr>
                <a:lvl2pPr marL="742950" indent="-285750" eaLnBrk="0" hangingPunct="0">
                  <a:defRPr kumimoji="1" sz="1000">
                    <a:solidFill>
                      <a:schemeClr val="tx1"/>
                    </a:solidFill>
                    <a:latin typeface="Arial" pitchFamily="34" charset="0"/>
                    <a:cs typeface="Arial" pitchFamily="34" charset="0"/>
                  </a:defRPr>
                </a:lvl2pPr>
                <a:lvl3pPr marL="1143000" indent="-228600" eaLnBrk="0" hangingPunct="0">
                  <a:defRPr kumimoji="1" sz="1000">
                    <a:solidFill>
                      <a:schemeClr val="tx1"/>
                    </a:solidFill>
                    <a:latin typeface="Arial" pitchFamily="34" charset="0"/>
                    <a:cs typeface="Arial" pitchFamily="34" charset="0"/>
                  </a:defRPr>
                </a:lvl3pPr>
                <a:lvl4pPr marL="1600200" indent="-228600" eaLnBrk="0" hangingPunct="0">
                  <a:defRPr kumimoji="1" sz="1000">
                    <a:solidFill>
                      <a:schemeClr val="tx1"/>
                    </a:solidFill>
                    <a:latin typeface="Arial" pitchFamily="34" charset="0"/>
                    <a:cs typeface="Arial" pitchFamily="34" charset="0"/>
                  </a:defRPr>
                </a:lvl4pPr>
                <a:lvl5pPr marL="2057400" indent="-228600" eaLnBrk="0" hangingPunct="0">
                  <a:defRPr kumimoji="1" sz="1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kumimoji="1" sz="1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kumimoji="1" sz="1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kumimoji="1" sz="1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kumimoji="1" sz="1000">
                    <a:solidFill>
                      <a:schemeClr val="tx1"/>
                    </a:solidFill>
                    <a:latin typeface="Arial" pitchFamily="34" charset="0"/>
                    <a:cs typeface="Arial" pitchFamily="34" charset="0"/>
                  </a:defRPr>
                </a:lvl9pPr>
              </a:lstStyle>
              <a:p>
                <a:pPr eaLnBrk="1" hangingPunct="1"/>
                <a:endParaRPr lang="en-US" altLang="en-US"/>
              </a:p>
            </p:txBody>
          </p:sp>
          <p:sp>
            <p:nvSpPr>
              <p:cNvPr id="90" name="Прямоугольник 9"/>
              <p:cNvSpPr>
                <a:spLocks noChangeArrowheads="1"/>
              </p:cNvSpPr>
              <p:nvPr/>
            </p:nvSpPr>
            <p:spPr bwMode="auto">
              <a:xfrm>
                <a:off x="0" y="1708160"/>
                <a:ext cx="2209800" cy="954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000">
                    <a:solidFill>
                      <a:schemeClr val="tx1"/>
                    </a:solidFill>
                    <a:latin typeface="Arial" pitchFamily="34" charset="0"/>
                    <a:cs typeface="Arial" pitchFamily="34" charset="0"/>
                  </a:defRPr>
                </a:lvl1pPr>
                <a:lvl2pPr marL="742950" indent="-285750" eaLnBrk="0" hangingPunct="0">
                  <a:defRPr kumimoji="1" sz="1000">
                    <a:solidFill>
                      <a:schemeClr val="tx1"/>
                    </a:solidFill>
                    <a:latin typeface="Arial" pitchFamily="34" charset="0"/>
                    <a:cs typeface="Arial" pitchFamily="34" charset="0"/>
                  </a:defRPr>
                </a:lvl2pPr>
                <a:lvl3pPr marL="1143000" indent="-228600" eaLnBrk="0" hangingPunct="0">
                  <a:defRPr kumimoji="1" sz="1000">
                    <a:solidFill>
                      <a:schemeClr val="tx1"/>
                    </a:solidFill>
                    <a:latin typeface="Arial" pitchFamily="34" charset="0"/>
                    <a:cs typeface="Arial" pitchFamily="34" charset="0"/>
                  </a:defRPr>
                </a:lvl3pPr>
                <a:lvl4pPr marL="1600200" indent="-228600" eaLnBrk="0" hangingPunct="0">
                  <a:defRPr kumimoji="1" sz="1000">
                    <a:solidFill>
                      <a:schemeClr val="tx1"/>
                    </a:solidFill>
                    <a:latin typeface="Arial" pitchFamily="34" charset="0"/>
                    <a:cs typeface="Arial" pitchFamily="34" charset="0"/>
                  </a:defRPr>
                </a:lvl4pPr>
                <a:lvl5pPr marL="2057400" indent="-228600" eaLnBrk="0" hangingPunct="0">
                  <a:defRPr kumimoji="1" sz="1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kumimoji="1" sz="1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kumimoji="1" sz="1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kumimoji="1" sz="1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kumimoji="1" sz="1000">
                    <a:solidFill>
                      <a:schemeClr val="tx1"/>
                    </a:solidFill>
                    <a:latin typeface="Arial" pitchFamily="34" charset="0"/>
                    <a:cs typeface="Arial" pitchFamily="34" charset="0"/>
                  </a:defRPr>
                </a:lvl9pPr>
              </a:lstStyle>
              <a:p>
                <a:pPr algn="r" eaLnBrk="1" hangingPunct="1"/>
                <a:r>
                  <a:rPr lang="en-US" altLang="en-US" sz="2800" b="1" dirty="0">
                    <a:solidFill>
                      <a:schemeClr val="bg2">
                        <a:lumMod val="10000"/>
                      </a:schemeClr>
                    </a:solidFill>
                  </a:rPr>
                  <a:t>Emergency class</a:t>
                </a:r>
                <a:endParaRPr lang="en-GB" altLang="en-US" sz="2800" dirty="0">
                  <a:solidFill>
                    <a:schemeClr val="bg2">
                      <a:lumMod val="10000"/>
                    </a:schemeClr>
                  </a:solidFill>
                </a:endParaRPr>
              </a:p>
            </p:txBody>
          </p:sp>
          <p:sp>
            <p:nvSpPr>
              <p:cNvPr id="91" name="Прямоугольник 35"/>
              <p:cNvSpPr>
                <a:spLocks noChangeArrowheads="1"/>
              </p:cNvSpPr>
              <p:nvPr/>
            </p:nvSpPr>
            <p:spPr bwMode="auto">
              <a:xfrm>
                <a:off x="5711634" y="4173573"/>
                <a:ext cx="26670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000">
                    <a:solidFill>
                      <a:schemeClr val="tx1"/>
                    </a:solidFill>
                    <a:latin typeface="Arial" pitchFamily="34" charset="0"/>
                    <a:cs typeface="Arial" pitchFamily="34" charset="0"/>
                  </a:defRPr>
                </a:lvl1pPr>
                <a:lvl2pPr marL="742950" indent="-285750" eaLnBrk="0" hangingPunct="0">
                  <a:defRPr kumimoji="1" sz="1000">
                    <a:solidFill>
                      <a:schemeClr val="tx1"/>
                    </a:solidFill>
                    <a:latin typeface="Arial" pitchFamily="34" charset="0"/>
                    <a:cs typeface="Arial" pitchFamily="34" charset="0"/>
                  </a:defRPr>
                </a:lvl2pPr>
                <a:lvl3pPr marL="1143000" indent="-228600" eaLnBrk="0" hangingPunct="0">
                  <a:defRPr kumimoji="1" sz="1000">
                    <a:solidFill>
                      <a:schemeClr val="tx1"/>
                    </a:solidFill>
                    <a:latin typeface="Arial" pitchFamily="34" charset="0"/>
                    <a:cs typeface="Arial" pitchFamily="34" charset="0"/>
                  </a:defRPr>
                </a:lvl3pPr>
                <a:lvl4pPr marL="1600200" indent="-228600" eaLnBrk="0" hangingPunct="0">
                  <a:defRPr kumimoji="1" sz="1000">
                    <a:solidFill>
                      <a:schemeClr val="tx1"/>
                    </a:solidFill>
                    <a:latin typeface="Arial" pitchFamily="34" charset="0"/>
                    <a:cs typeface="Arial" pitchFamily="34" charset="0"/>
                  </a:defRPr>
                </a:lvl4pPr>
                <a:lvl5pPr marL="2057400" indent="-228600" eaLnBrk="0" hangingPunct="0">
                  <a:defRPr kumimoji="1" sz="1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kumimoji="1" sz="1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kumimoji="1" sz="1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kumimoji="1" sz="1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kumimoji="1" sz="1000">
                    <a:solidFill>
                      <a:schemeClr val="tx1"/>
                    </a:solidFill>
                    <a:latin typeface="Arial" pitchFamily="34" charset="0"/>
                    <a:cs typeface="Arial" pitchFamily="34" charset="0"/>
                  </a:defRPr>
                </a:lvl9pPr>
              </a:lstStyle>
              <a:p>
                <a:pPr algn="ctr" eaLnBrk="1" hangingPunct="1"/>
                <a:r>
                  <a:rPr lang="en-US" altLang="en-US" sz="2800" b="1" dirty="0" smtClean="0">
                    <a:solidFill>
                      <a:schemeClr val="bg2">
                        <a:lumMod val="10000"/>
                      </a:schemeClr>
                    </a:solidFill>
                  </a:rPr>
                  <a:t>Emergency preparedness category</a:t>
                </a:r>
                <a:endParaRPr lang="en-GB" altLang="en-US" sz="2800" dirty="0">
                  <a:solidFill>
                    <a:schemeClr val="bg2">
                      <a:lumMod val="10000"/>
                    </a:schemeClr>
                  </a:solidFill>
                </a:endParaRPr>
              </a:p>
            </p:txBody>
          </p:sp>
          <p:sp>
            <p:nvSpPr>
              <p:cNvPr id="92" name="Прямоугольник 36"/>
              <p:cNvSpPr>
                <a:spLocks noChangeArrowheads="1"/>
              </p:cNvSpPr>
              <p:nvPr/>
            </p:nvSpPr>
            <p:spPr bwMode="auto">
              <a:xfrm>
                <a:off x="482408" y="4020993"/>
                <a:ext cx="2714626" cy="1385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742950" eaLnBrk="0" hangingPunct="0">
                  <a:defRPr kumimoji="1" sz="1000">
                    <a:solidFill>
                      <a:schemeClr val="tx1"/>
                    </a:solidFill>
                    <a:latin typeface="Arial" pitchFamily="34" charset="0"/>
                    <a:cs typeface="Arial" pitchFamily="34" charset="0"/>
                  </a:defRPr>
                </a:lvl1pPr>
                <a:lvl2pPr marL="742950" indent="-285750" defTabSz="742950" eaLnBrk="0" hangingPunct="0">
                  <a:defRPr kumimoji="1" sz="1000">
                    <a:solidFill>
                      <a:schemeClr val="tx1"/>
                    </a:solidFill>
                    <a:latin typeface="Arial" pitchFamily="34" charset="0"/>
                    <a:cs typeface="Arial" pitchFamily="34" charset="0"/>
                  </a:defRPr>
                </a:lvl2pPr>
                <a:lvl3pPr marL="1143000" indent="-228600" defTabSz="742950" eaLnBrk="0" hangingPunct="0">
                  <a:defRPr kumimoji="1" sz="1000">
                    <a:solidFill>
                      <a:schemeClr val="tx1"/>
                    </a:solidFill>
                    <a:latin typeface="Arial" pitchFamily="34" charset="0"/>
                    <a:cs typeface="Arial" pitchFamily="34" charset="0"/>
                  </a:defRPr>
                </a:lvl3pPr>
                <a:lvl4pPr marL="1600200" indent="-228600" defTabSz="742950" eaLnBrk="0" hangingPunct="0">
                  <a:defRPr kumimoji="1" sz="1000">
                    <a:solidFill>
                      <a:schemeClr val="tx1"/>
                    </a:solidFill>
                    <a:latin typeface="Arial" pitchFamily="34" charset="0"/>
                    <a:cs typeface="Arial" pitchFamily="34" charset="0"/>
                  </a:defRPr>
                </a:lvl4pPr>
                <a:lvl5pPr marL="2057400" indent="-228600" defTabSz="742950" eaLnBrk="0" hangingPunct="0">
                  <a:defRPr kumimoji="1" sz="1000">
                    <a:solidFill>
                      <a:schemeClr val="tx1"/>
                    </a:solidFill>
                    <a:latin typeface="Arial" pitchFamily="34" charset="0"/>
                    <a:cs typeface="Arial" pitchFamily="34" charset="0"/>
                  </a:defRPr>
                </a:lvl5pPr>
                <a:lvl6pPr marL="2514600" indent="-228600" defTabSz="742950" eaLnBrk="0" fontAlgn="base" hangingPunct="0">
                  <a:spcBef>
                    <a:spcPct val="0"/>
                  </a:spcBef>
                  <a:spcAft>
                    <a:spcPct val="0"/>
                  </a:spcAft>
                  <a:defRPr kumimoji="1" sz="1000">
                    <a:solidFill>
                      <a:schemeClr val="tx1"/>
                    </a:solidFill>
                    <a:latin typeface="Arial" pitchFamily="34" charset="0"/>
                    <a:cs typeface="Arial" pitchFamily="34" charset="0"/>
                  </a:defRPr>
                </a:lvl6pPr>
                <a:lvl7pPr marL="2971800" indent="-228600" defTabSz="742950" eaLnBrk="0" fontAlgn="base" hangingPunct="0">
                  <a:spcBef>
                    <a:spcPct val="0"/>
                  </a:spcBef>
                  <a:spcAft>
                    <a:spcPct val="0"/>
                  </a:spcAft>
                  <a:defRPr kumimoji="1" sz="1000">
                    <a:solidFill>
                      <a:schemeClr val="tx1"/>
                    </a:solidFill>
                    <a:latin typeface="Arial" pitchFamily="34" charset="0"/>
                    <a:cs typeface="Arial" pitchFamily="34" charset="0"/>
                  </a:defRPr>
                </a:lvl7pPr>
                <a:lvl8pPr marL="3429000" indent="-228600" defTabSz="742950" eaLnBrk="0" fontAlgn="base" hangingPunct="0">
                  <a:spcBef>
                    <a:spcPct val="0"/>
                  </a:spcBef>
                  <a:spcAft>
                    <a:spcPct val="0"/>
                  </a:spcAft>
                  <a:defRPr kumimoji="1" sz="1000">
                    <a:solidFill>
                      <a:schemeClr val="tx1"/>
                    </a:solidFill>
                    <a:latin typeface="Arial" pitchFamily="34" charset="0"/>
                    <a:cs typeface="Arial" pitchFamily="34" charset="0"/>
                  </a:defRPr>
                </a:lvl8pPr>
                <a:lvl9pPr marL="3886200" indent="-228600" defTabSz="742950" eaLnBrk="0" fontAlgn="base" hangingPunct="0">
                  <a:spcBef>
                    <a:spcPct val="0"/>
                  </a:spcBef>
                  <a:spcAft>
                    <a:spcPct val="0"/>
                  </a:spcAft>
                  <a:defRPr kumimoji="1" sz="1000">
                    <a:solidFill>
                      <a:schemeClr val="tx1"/>
                    </a:solidFill>
                    <a:latin typeface="Arial" pitchFamily="34" charset="0"/>
                    <a:cs typeface="Arial" pitchFamily="34" charset="0"/>
                  </a:defRPr>
                </a:lvl9pPr>
              </a:lstStyle>
              <a:p>
                <a:pPr eaLnBrk="1" hangingPunct="1"/>
                <a:r>
                  <a:rPr lang="en-US" altLang="en-US" sz="2800" b="1" dirty="0">
                    <a:solidFill>
                      <a:schemeClr val="bg2">
                        <a:lumMod val="10000"/>
                      </a:schemeClr>
                    </a:solidFill>
                  </a:rPr>
                  <a:t>Emergency         	planning </a:t>
                </a:r>
                <a:br>
                  <a:rPr lang="en-US" altLang="en-US" sz="2800" b="1" dirty="0">
                    <a:solidFill>
                      <a:schemeClr val="bg2">
                        <a:lumMod val="10000"/>
                      </a:schemeClr>
                    </a:solidFill>
                  </a:rPr>
                </a:br>
                <a:r>
                  <a:rPr lang="en-US" altLang="en-US" sz="2800" b="1" dirty="0">
                    <a:solidFill>
                      <a:schemeClr val="bg2">
                        <a:lumMod val="10000"/>
                      </a:schemeClr>
                    </a:solidFill>
                  </a:rPr>
                  <a:t>		zones</a:t>
                </a:r>
                <a:endParaRPr lang="en-GB" altLang="en-US" sz="2800" dirty="0">
                  <a:solidFill>
                    <a:schemeClr val="bg2">
                      <a:lumMod val="10000"/>
                    </a:schemeClr>
                  </a:solidFill>
                </a:endParaRPr>
              </a:p>
            </p:txBody>
          </p:sp>
          <p:grpSp>
            <p:nvGrpSpPr>
              <p:cNvPr id="93" name="Group 43"/>
              <p:cNvGrpSpPr>
                <a:grpSpLocks/>
              </p:cNvGrpSpPr>
              <p:nvPr/>
            </p:nvGrpSpPr>
            <p:grpSpPr bwMode="auto">
              <a:xfrm>
                <a:off x="5724128" y="1431932"/>
                <a:ext cx="3249554" cy="2112984"/>
                <a:chOff x="5411035" y="-3802063"/>
                <a:chExt cx="4433094" cy="2078037"/>
              </a:xfrm>
            </p:grpSpPr>
            <p:pic>
              <p:nvPicPr>
                <p:cNvPr id="94" name="Рисунок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20877041">
                  <a:off x="5411035" y="-3802063"/>
                  <a:ext cx="4433094" cy="207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 name="Прямоугольник 47"/>
                <p:cNvSpPr>
                  <a:spLocks noChangeArrowheads="1"/>
                </p:cNvSpPr>
                <p:nvPr/>
              </p:nvSpPr>
              <p:spPr bwMode="auto">
                <a:xfrm rot="20853820">
                  <a:off x="5713502" y="-3165763"/>
                  <a:ext cx="3431035" cy="85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a:spAutoFit/>
                </a:bodyPr>
                <a:lstStyle>
                  <a:lvl1pPr eaLnBrk="0" hangingPunct="0">
                    <a:defRPr kumimoji="1" sz="1000">
                      <a:solidFill>
                        <a:schemeClr val="tx1"/>
                      </a:solidFill>
                      <a:latin typeface="Arial" pitchFamily="34" charset="0"/>
                      <a:cs typeface="Arial" pitchFamily="34" charset="0"/>
                    </a:defRPr>
                  </a:lvl1pPr>
                  <a:lvl2pPr marL="742950" indent="-285750" eaLnBrk="0" hangingPunct="0">
                    <a:defRPr kumimoji="1" sz="1000">
                      <a:solidFill>
                        <a:schemeClr val="tx1"/>
                      </a:solidFill>
                      <a:latin typeface="Arial" pitchFamily="34" charset="0"/>
                      <a:cs typeface="Arial" pitchFamily="34" charset="0"/>
                    </a:defRPr>
                  </a:lvl2pPr>
                  <a:lvl3pPr marL="1143000" indent="-228600" eaLnBrk="0" hangingPunct="0">
                    <a:defRPr kumimoji="1" sz="1000">
                      <a:solidFill>
                        <a:schemeClr val="tx1"/>
                      </a:solidFill>
                      <a:latin typeface="Arial" pitchFamily="34" charset="0"/>
                      <a:cs typeface="Arial" pitchFamily="34" charset="0"/>
                    </a:defRPr>
                  </a:lvl3pPr>
                  <a:lvl4pPr marL="1600200" indent="-228600" eaLnBrk="0" hangingPunct="0">
                    <a:defRPr kumimoji="1" sz="1000">
                      <a:solidFill>
                        <a:schemeClr val="tx1"/>
                      </a:solidFill>
                      <a:latin typeface="Arial" pitchFamily="34" charset="0"/>
                      <a:cs typeface="Arial" pitchFamily="34" charset="0"/>
                    </a:defRPr>
                  </a:lvl4pPr>
                  <a:lvl5pPr marL="2057400" indent="-228600" eaLnBrk="0" hangingPunct="0">
                    <a:defRPr kumimoji="1" sz="1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kumimoji="1" sz="1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kumimoji="1" sz="1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kumimoji="1" sz="1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kumimoji="1" sz="1000">
                      <a:solidFill>
                        <a:schemeClr val="tx1"/>
                      </a:solidFill>
                      <a:latin typeface="Arial" pitchFamily="34" charset="0"/>
                      <a:cs typeface="Arial" pitchFamily="34" charset="0"/>
                    </a:defRPr>
                  </a:lvl9pPr>
                </a:lstStyle>
                <a:p>
                  <a:pPr algn="ctr" eaLnBrk="1" hangingPunct="1">
                    <a:lnSpc>
                      <a:spcPct val="90000"/>
                    </a:lnSpc>
                  </a:pPr>
                  <a:r>
                    <a:rPr lang="en-US" altLang="ja-JP" sz="2800" b="1" dirty="0" smtClean="0">
                      <a:solidFill>
                        <a:srgbClr val="000000"/>
                      </a:solidFill>
                      <a:ea typeface="ＭＳ Ｐゴシック" pitchFamily="34" charset="-128"/>
                    </a:rPr>
                    <a:t>Protective actions</a:t>
                  </a:r>
                  <a:endParaRPr lang="ru-RU" altLang="ja-JP" sz="2800" b="1" dirty="0">
                    <a:solidFill>
                      <a:srgbClr val="000000"/>
                    </a:solidFill>
                  </a:endParaRPr>
                </a:p>
              </p:txBody>
            </p:sp>
          </p:grpSp>
        </p:grpSp>
        <p:grpSp>
          <p:nvGrpSpPr>
            <p:cNvPr id="68" name="Группа 67"/>
            <p:cNvGrpSpPr/>
            <p:nvPr/>
          </p:nvGrpSpPr>
          <p:grpSpPr>
            <a:xfrm>
              <a:off x="5220072" y="2388394"/>
              <a:ext cx="927910" cy="927920"/>
              <a:chOff x="6884450" y="2388394"/>
              <a:chExt cx="927910" cy="927920"/>
            </a:xfrm>
          </p:grpSpPr>
          <p:sp>
            <p:nvSpPr>
              <p:cNvPr id="69" name="Oval 8"/>
              <p:cNvSpPr>
                <a:spLocks noChangeArrowheads="1"/>
              </p:cNvSpPr>
              <p:nvPr/>
            </p:nvSpPr>
            <p:spPr bwMode="auto">
              <a:xfrm>
                <a:off x="6884450" y="2388394"/>
                <a:ext cx="927910" cy="927920"/>
              </a:xfrm>
              <a:prstGeom prst="ellipse">
                <a:avLst/>
              </a:prstGeom>
              <a:solidFill>
                <a:srgbClr val="FFFF00"/>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lIns="91714" tIns="45857" rIns="91714" bIns="45857"/>
              <a:lstStyle>
                <a:lvl1pPr eaLnBrk="0" hangingPunct="0">
                  <a:defRPr kumimoji="1" sz="1000">
                    <a:solidFill>
                      <a:schemeClr val="tx1"/>
                    </a:solidFill>
                    <a:latin typeface="Arial" pitchFamily="34" charset="0"/>
                    <a:cs typeface="Arial" pitchFamily="34" charset="0"/>
                  </a:defRPr>
                </a:lvl1pPr>
                <a:lvl2pPr marL="742950" indent="-285750" eaLnBrk="0" hangingPunct="0">
                  <a:defRPr kumimoji="1" sz="1000">
                    <a:solidFill>
                      <a:schemeClr val="tx1"/>
                    </a:solidFill>
                    <a:latin typeface="Arial" pitchFamily="34" charset="0"/>
                    <a:cs typeface="Arial" pitchFamily="34" charset="0"/>
                  </a:defRPr>
                </a:lvl2pPr>
                <a:lvl3pPr marL="1143000" indent="-228600" eaLnBrk="0" hangingPunct="0">
                  <a:defRPr kumimoji="1" sz="1000">
                    <a:solidFill>
                      <a:schemeClr val="tx1"/>
                    </a:solidFill>
                    <a:latin typeface="Arial" pitchFamily="34" charset="0"/>
                    <a:cs typeface="Arial" pitchFamily="34" charset="0"/>
                  </a:defRPr>
                </a:lvl3pPr>
                <a:lvl4pPr marL="1600200" indent="-228600" eaLnBrk="0" hangingPunct="0">
                  <a:defRPr kumimoji="1" sz="1000">
                    <a:solidFill>
                      <a:schemeClr val="tx1"/>
                    </a:solidFill>
                    <a:latin typeface="Arial" pitchFamily="34" charset="0"/>
                    <a:cs typeface="Arial" pitchFamily="34" charset="0"/>
                  </a:defRPr>
                </a:lvl4pPr>
                <a:lvl5pPr marL="2057400" indent="-228600" eaLnBrk="0" hangingPunct="0">
                  <a:defRPr kumimoji="1" sz="1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kumimoji="1" sz="1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kumimoji="1" sz="1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kumimoji="1" sz="1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kumimoji="1" sz="1000">
                    <a:solidFill>
                      <a:schemeClr val="tx1"/>
                    </a:solidFill>
                    <a:latin typeface="Arial" pitchFamily="34" charset="0"/>
                    <a:cs typeface="Arial" pitchFamily="34" charset="0"/>
                  </a:defRPr>
                </a:lvl9pPr>
              </a:lstStyle>
              <a:p>
                <a:pPr algn="just" eaLnBrk="1" hangingPunct="1">
                  <a:lnSpc>
                    <a:spcPct val="130000"/>
                  </a:lnSpc>
                </a:pPr>
                <a:endParaRPr lang="en-US" altLang="en-US"/>
              </a:p>
            </p:txBody>
          </p:sp>
          <p:sp>
            <p:nvSpPr>
              <p:cNvPr id="70" name="Oval 19"/>
              <p:cNvSpPr>
                <a:spLocks noChangeArrowheads="1"/>
              </p:cNvSpPr>
              <p:nvPr/>
            </p:nvSpPr>
            <p:spPr bwMode="auto">
              <a:xfrm>
                <a:off x="7092280" y="2612119"/>
                <a:ext cx="480466" cy="480471"/>
              </a:xfrm>
              <a:prstGeom prst="ellipse">
                <a:avLst/>
              </a:prstGeom>
              <a:solidFill>
                <a:srgbClr val="000000"/>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lIns="91714" tIns="45857" rIns="91714" bIns="45857"/>
              <a:lstStyle>
                <a:lvl1pPr eaLnBrk="0" hangingPunct="0">
                  <a:defRPr kumimoji="1" sz="1000">
                    <a:solidFill>
                      <a:schemeClr val="tx1"/>
                    </a:solidFill>
                    <a:latin typeface="Arial" pitchFamily="34" charset="0"/>
                    <a:cs typeface="Arial" pitchFamily="34" charset="0"/>
                  </a:defRPr>
                </a:lvl1pPr>
                <a:lvl2pPr marL="742950" indent="-285750" eaLnBrk="0" hangingPunct="0">
                  <a:defRPr kumimoji="1" sz="1000">
                    <a:solidFill>
                      <a:schemeClr val="tx1"/>
                    </a:solidFill>
                    <a:latin typeface="Arial" pitchFamily="34" charset="0"/>
                    <a:cs typeface="Arial" pitchFamily="34" charset="0"/>
                  </a:defRPr>
                </a:lvl2pPr>
                <a:lvl3pPr marL="1143000" indent="-228600" eaLnBrk="0" hangingPunct="0">
                  <a:defRPr kumimoji="1" sz="1000">
                    <a:solidFill>
                      <a:schemeClr val="tx1"/>
                    </a:solidFill>
                    <a:latin typeface="Arial" pitchFamily="34" charset="0"/>
                    <a:cs typeface="Arial" pitchFamily="34" charset="0"/>
                  </a:defRPr>
                </a:lvl3pPr>
                <a:lvl4pPr marL="1600200" indent="-228600" eaLnBrk="0" hangingPunct="0">
                  <a:defRPr kumimoji="1" sz="1000">
                    <a:solidFill>
                      <a:schemeClr val="tx1"/>
                    </a:solidFill>
                    <a:latin typeface="Arial" pitchFamily="34" charset="0"/>
                    <a:cs typeface="Arial" pitchFamily="34" charset="0"/>
                  </a:defRPr>
                </a:lvl4pPr>
                <a:lvl5pPr marL="2057400" indent="-228600" eaLnBrk="0" hangingPunct="0">
                  <a:defRPr kumimoji="1" sz="1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kumimoji="1" sz="1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kumimoji="1" sz="1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kumimoji="1" sz="1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kumimoji="1" sz="1000">
                    <a:solidFill>
                      <a:schemeClr val="tx1"/>
                    </a:solidFill>
                    <a:latin typeface="Arial" pitchFamily="34" charset="0"/>
                    <a:cs typeface="Arial" pitchFamily="34" charset="0"/>
                  </a:defRPr>
                </a:lvl9pPr>
              </a:lstStyle>
              <a:p>
                <a:pPr algn="just" eaLnBrk="1" hangingPunct="1">
                  <a:lnSpc>
                    <a:spcPct val="130000"/>
                  </a:lnSpc>
                </a:pPr>
                <a:endParaRPr lang="en-US" altLang="en-US"/>
              </a:p>
            </p:txBody>
          </p:sp>
        </p:grpSp>
      </p:grpSp>
      <p:sp>
        <p:nvSpPr>
          <p:cNvPr id="4" name="Нижний колонтитул 3"/>
          <p:cNvSpPr>
            <a:spLocks noGrp="1"/>
          </p:cNvSpPr>
          <p:nvPr>
            <p:ph type="ftr" sz="quarter" idx="11"/>
          </p:nvPr>
        </p:nvSpPr>
        <p:spPr/>
        <p:txBody>
          <a:bodyPr/>
          <a:lstStyle/>
          <a:p>
            <a:pPr algn="r"/>
            <a:r>
              <a:rPr lang="en-US" smtClean="0"/>
              <a:t>Lessons Learned From Past Emergencies: From Chernobyl to Fukushima</a:t>
            </a:r>
            <a:endParaRPr lang="en-US" dirty="0"/>
          </a:p>
        </p:txBody>
      </p:sp>
      <p:sp>
        <p:nvSpPr>
          <p:cNvPr id="5" name="Номер слайда 4"/>
          <p:cNvSpPr>
            <a:spLocks noGrp="1"/>
          </p:cNvSpPr>
          <p:nvPr>
            <p:ph type="sldNum" sz="quarter" idx="12"/>
          </p:nvPr>
        </p:nvSpPr>
        <p:spPr/>
        <p:txBody>
          <a:bodyPr/>
          <a:lstStyle/>
          <a:p>
            <a:fld id="{23A0628E-C12F-4F8C-9895-BCD5E30100D3}" type="slidenum">
              <a:rPr lang="en-US" smtClean="0"/>
              <a:pPr/>
              <a:t>18</a:t>
            </a:fld>
            <a:endParaRPr lang="en-US" dirty="0"/>
          </a:p>
        </p:txBody>
      </p:sp>
    </p:spTree>
    <p:extLst>
      <p:ext uri="{BB962C8B-B14F-4D97-AF65-F5344CB8AC3E}">
        <p14:creationId xmlns:p14="http://schemas.microsoft.com/office/powerpoint/2010/main" val="25491564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dirty="0" smtClean="0"/>
              <a:t>IAEA: Emergency planning zones and distances (EPR-NPP </a:t>
            </a:r>
            <a:r>
              <a:rPr lang="en-US" dirty="0" err="1" smtClean="0"/>
              <a:t>PPA</a:t>
            </a:r>
            <a:r>
              <a:rPr lang="en-US" dirty="0" smtClean="0"/>
              <a:t> 2013)</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609480020"/>
              </p:ext>
            </p:extLst>
          </p:nvPr>
        </p:nvGraphicFramePr>
        <p:xfrm>
          <a:off x="300186" y="1345699"/>
          <a:ext cx="8520286" cy="4829578"/>
        </p:xfrm>
        <a:graphic>
          <a:graphicData uri="http://schemas.openxmlformats.org/drawingml/2006/table">
            <a:tbl>
              <a:tblPr firstRow="1" firstCol="1" bandRow="1">
                <a:tableStyleId>{073A0DAA-6AF3-43AB-8588-CEC1D06C72B9}</a:tableStyleId>
              </a:tblPr>
              <a:tblGrid>
                <a:gridCol w="1296416"/>
                <a:gridCol w="3611935"/>
                <a:gridCol w="3611935"/>
              </a:tblGrid>
              <a:tr h="772493">
                <a:tc rowSpan="2">
                  <a:txBody>
                    <a:bodyPr/>
                    <a:lstStyle/>
                    <a:p>
                      <a:pPr marL="0" algn="ctr" defTabSz="914400" rtl="0" eaLnBrk="1" latinLnBrk="0" hangingPunct="1">
                        <a:lnSpc>
                          <a:spcPct val="115000"/>
                        </a:lnSpc>
                        <a:spcAft>
                          <a:spcPts val="0"/>
                        </a:spcAft>
                      </a:pPr>
                      <a:r>
                        <a:rPr lang="en-GB" sz="2800" b="1" kern="1200" dirty="0" smtClean="0">
                          <a:solidFill>
                            <a:srgbClr val="000000"/>
                          </a:solidFill>
                          <a:effectLst/>
                          <a:latin typeface="+mn-lt"/>
                          <a:ea typeface="+mn-ea"/>
                          <a:cs typeface="+mn-cs"/>
                        </a:rPr>
                        <a:t>Zone</a:t>
                      </a:r>
                      <a:endParaRPr lang="en-GB" sz="2800" b="1" kern="1200" dirty="0">
                        <a:solidFill>
                          <a:srgbClr val="000000"/>
                        </a:solidFill>
                        <a:effectLst/>
                        <a:latin typeface="+mn-lt"/>
                        <a:ea typeface="+mn-ea"/>
                        <a:cs typeface="+mn-cs"/>
                      </a:endParaRPr>
                    </a:p>
                  </a:txBody>
                  <a:tcPr marL="68591" marR="68591" marT="0" marB="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bg1">
                        <a:lumMod val="85000"/>
                      </a:schemeClr>
                    </a:solidFill>
                  </a:tcPr>
                </a:tc>
                <a:tc gridSpan="2">
                  <a:txBody>
                    <a:bodyPr/>
                    <a:lstStyle/>
                    <a:p>
                      <a:pPr algn="ctr">
                        <a:lnSpc>
                          <a:spcPct val="115000"/>
                        </a:lnSpc>
                        <a:spcAft>
                          <a:spcPts val="0"/>
                        </a:spcAft>
                      </a:pPr>
                      <a:r>
                        <a:rPr lang="en-GB" sz="2800" b="1" kern="1200" dirty="0" smtClean="0">
                          <a:solidFill>
                            <a:srgbClr val="000000"/>
                          </a:solidFill>
                          <a:effectLst/>
                          <a:latin typeface="+mn-lt"/>
                          <a:ea typeface="+mn-ea"/>
                          <a:cs typeface="+mn-cs"/>
                        </a:rPr>
                        <a:t>Power MW(</a:t>
                      </a:r>
                      <a:r>
                        <a:rPr lang="en-GB" sz="2800" b="1" kern="1200" dirty="0" err="1" smtClean="0">
                          <a:solidFill>
                            <a:srgbClr val="000000"/>
                          </a:solidFill>
                          <a:effectLst/>
                          <a:latin typeface="+mn-lt"/>
                          <a:ea typeface="+mn-ea"/>
                          <a:cs typeface="+mn-cs"/>
                        </a:rPr>
                        <a:t>th</a:t>
                      </a:r>
                      <a:r>
                        <a:rPr lang="en-GB" sz="2800" b="1" kern="1200" dirty="0" smtClean="0">
                          <a:solidFill>
                            <a:srgbClr val="000000"/>
                          </a:solidFill>
                          <a:effectLst/>
                          <a:latin typeface="+mn-lt"/>
                          <a:ea typeface="+mn-ea"/>
                          <a:cs typeface="+mn-cs"/>
                        </a:rPr>
                        <a:t>)</a:t>
                      </a:r>
                      <a:endParaRPr lang="en-GB" sz="2800" b="1" kern="1200" dirty="0">
                        <a:solidFill>
                          <a:srgbClr val="000000"/>
                        </a:solidFill>
                        <a:effectLst/>
                        <a:latin typeface="+mn-lt"/>
                        <a:ea typeface="+mn-ea"/>
                        <a:cs typeface="+mn-cs"/>
                      </a:endParaRPr>
                    </a:p>
                  </a:txBody>
                  <a:tcPr marL="68591" marR="68591" marT="0" marB="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en-GB"/>
                    </a:p>
                  </a:txBody>
                  <a:tcPr/>
                </a:tc>
              </a:tr>
              <a:tr h="772493">
                <a:tc vMerge="1">
                  <a:txBody>
                    <a:bodyPr/>
                    <a:lstStyle/>
                    <a:p>
                      <a:pPr algn="ctr">
                        <a:lnSpc>
                          <a:spcPct val="115000"/>
                        </a:lnSpc>
                        <a:spcAft>
                          <a:spcPts val="0"/>
                        </a:spcAft>
                      </a:pPr>
                      <a:endParaRPr lang="en-GB" sz="3200" b="1" kern="1200" dirty="0">
                        <a:ln>
                          <a:solidFill>
                            <a:srgbClr val="FFFFFF"/>
                          </a:solidFill>
                        </a:ln>
                        <a:solidFill>
                          <a:srgbClr val="000000"/>
                        </a:solidFill>
                        <a:effectLst/>
                        <a:latin typeface="+mn-lt"/>
                        <a:ea typeface="+mn-ea"/>
                        <a:cs typeface="+mn-cs"/>
                      </a:endParaRPr>
                    </a:p>
                  </a:txBody>
                  <a:tcPr marL="68591" marR="68591" marT="0" marB="0" anchor="ctr">
                    <a:lnL w="38100" cap="flat" cmpd="sng" algn="ctr">
                      <a:solidFill>
                        <a:srgbClr val="FFFF00"/>
                      </a:solidFill>
                      <a:prstDash val="solid"/>
                      <a:round/>
                      <a:headEnd type="none" w="med" len="med"/>
                      <a:tailEnd type="none" w="med" len="med"/>
                    </a:lnL>
                    <a:lnR w="38100" cap="flat" cmpd="sng" algn="ctr">
                      <a:solidFill>
                        <a:srgbClr val="FFFF00"/>
                      </a:solidFill>
                      <a:prstDash val="solid"/>
                      <a:round/>
                      <a:headEnd type="none" w="med" len="med"/>
                      <a:tailEnd type="none" w="med" len="med"/>
                    </a:lnR>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no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2800" b="1" kern="1200" dirty="0" smtClean="0">
                          <a:solidFill>
                            <a:srgbClr val="FF0000"/>
                          </a:solidFill>
                          <a:effectLst/>
                          <a:latin typeface="+mn-lt"/>
                          <a:ea typeface="+mn-ea"/>
                          <a:cs typeface="+mn-cs"/>
                        </a:rPr>
                        <a:t>≥ 1000 MW(</a:t>
                      </a:r>
                      <a:r>
                        <a:rPr lang="en-GB" sz="2800" b="1" kern="1200" dirty="0" err="1" smtClean="0">
                          <a:solidFill>
                            <a:srgbClr val="FF0000"/>
                          </a:solidFill>
                          <a:effectLst/>
                          <a:latin typeface="+mn-lt"/>
                          <a:ea typeface="+mn-ea"/>
                          <a:cs typeface="+mn-cs"/>
                        </a:rPr>
                        <a:t>th</a:t>
                      </a:r>
                      <a:r>
                        <a:rPr lang="en-GB" sz="2800" b="1" kern="1200" dirty="0" smtClean="0">
                          <a:solidFill>
                            <a:srgbClr val="FF0000"/>
                          </a:solidFill>
                          <a:effectLst/>
                          <a:latin typeface="+mn-lt"/>
                          <a:ea typeface="+mn-ea"/>
                          <a:cs typeface="+mn-cs"/>
                        </a:rPr>
                        <a:t>)</a:t>
                      </a:r>
                    </a:p>
                  </a:txBody>
                  <a:tcPr marL="68591" marR="68591" marT="0" marB="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2800" b="1" kern="1200" dirty="0" smtClean="0">
                          <a:solidFill>
                            <a:srgbClr val="000000"/>
                          </a:solidFill>
                          <a:effectLst/>
                          <a:latin typeface="+mn-lt"/>
                          <a:ea typeface="+mn-ea"/>
                          <a:cs typeface="+mn-cs"/>
                        </a:rPr>
                        <a:t>100 to 1000 MW(</a:t>
                      </a:r>
                      <a:r>
                        <a:rPr lang="en-GB" sz="2800" b="1" kern="1200" dirty="0" err="1" smtClean="0">
                          <a:solidFill>
                            <a:srgbClr val="000000"/>
                          </a:solidFill>
                          <a:effectLst/>
                          <a:latin typeface="+mn-lt"/>
                          <a:ea typeface="+mn-ea"/>
                          <a:cs typeface="+mn-cs"/>
                        </a:rPr>
                        <a:t>th</a:t>
                      </a:r>
                      <a:r>
                        <a:rPr lang="en-GB" sz="2800" b="1" kern="1200" dirty="0" smtClean="0">
                          <a:solidFill>
                            <a:srgbClr val="000000"/>
                          </a:solidFill>
                          <a:effectLst/>
                          <a:latin typeface="+mn-lt"/>
                          <a:ea typeface="+mn-ea"/>
                          <a:cs typeface="+mn-cs"/>
                        </a:rPr>
                        <a:t>)</a:t>
                      </a:r>
                    </a:p>
                  </a:txBody>
                  <a:tcPr marL="68591" marR="68591" marT="0" marB="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bg1">
                        <a:lumMod val="85000"/>
                      </a:schemeClr>
                    </a:solidFill>
                  </a:tcPr>
                </a:tc>
              </a:tr>
              <a:tr h="821148">
                <a:tc>
                  <a:txBody>
                    <a:bodyPr/>
                    <a:lstStyle/>
                    <a:p>
                      <a:pPr marL="900113" indent="-900113" algn="ctr">
                        <a:lnSpc>
                          <a:spcPct val="115000"/>
                        </a:lnSpc>
                        <a:spcAft>
                          <a:spcPts val="0"/>
                        </a:spcAft>
                      </a:pPr>
                      <a:r>
                        <a:rPr lang="en-GB" sz="3200" b="1" kern="1200" dirty="0" smtClean="0">
                          <a:solidFill>
                            <a:srgbClr val="000000"/>
                          </a:solidFill>
                          <a:effectLst/>
                          <a:latin typeface="+mn-lt"/>
                          <a:ea typeface="+mn-ea"/>
                          <a:cs typeface="+mn-cs"/>
                        </a:rPr>
                        <a:t>PAZ</a:t>
                      </a:r>
                      <a:endParaRPr lang="en-GB" sz="3200" b="1" kern="1200" dirty="0">
                        <a:solidFill>
                          <a:srgbClr val="000000"/>
                        </a:solidFill>
                        <a:effectLst/>
                        <a:latin typeface="+mn-lt"/>
                        <a:ea typeface="+mn-ea"/>
                        <a:cs typeface="+mn-cs"/>
                      </a:endParaRPr>
                    </a:p>
                  </a:txBody>
                  <a:tcPr marL="68591" marR="68591" marT="0" marB="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0000"/>
                    </a:solidFill>
                  </a:tcPr>
                </a:tc>
                <a:tc gridSpan="2">
                  <a:txBody>
                    <a:bodyPr/>
                    <a:lstStyle/>
                    <a:p>
                      <a:pPr marL="630555" indent="-630555" algn="ctr">
                        <a:lnSpc>
                          <a:spcPct val="115000"/>
                        </a:lnSpc>
                        <a:spcAft>
                          <a:spcPts val="0"/>
                        </a:spcAft>
                      </a:pPr>
                      <a:r>
                        <a:rPr lang="en-GB" sz="3200" b="1" kern="1200" dirty="0" smtClean="0">
                          <a:solidFill>
                            <a:srgbClr val="FF0000"/>
                          </a:solidFill>
                          <a:effectLst/>
                          <a:latin typeface="+mn-lt"/>
                          <a:ea typeface="+mn-ea"/>
                          <a:cs typeface="+mn-cs"/>
                        </a:rPr>
                        <a:t>3 to 5 km</a:t>
                      </a:r>
                      <a:endParaRPr lang="en-GB" sz="3200" b="1" kern="1200" dirty="0">
                        <a:solidFill>
                          <a:srgbClr val="FF0000"/>
                        </a:solidFill>
                        <a:effectLst/>
                        <a:latin typeface="+mn-lt"/>
                        <a:ea typeface="+mn-ea"/>
                        <a:cs typeface="+mn-cs"/>
                      </a:endParaRPr>
                    </a:p>
                  </a:txBody>
                  <a:tcPr marL="68591" marR="68591" marT="0" marB="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hMerge="1">
                  <a:txBody>
                    <a:bodyPr/>
                    <a:lstStyle/>
                    <a:p>
                      <a:endParaRPr lang="en-GB"/>
                    </a:p>
                  </a:txBody>
                  <a:tcPr/>
                </a:tc>
              </a:tr>
              <a:tr h="821148">
                <a:tc>
                  <a:txBody>
                    <a:bodyPr/>
                    <a:lstStyle/>
                    <a:p>
                      <a:pPr marL="898525" indent="-1085850" algn="ctr">
                        <a:lnSpc>
                          <a:spcPct val="115000"/>
                        </a:lnSpc>
                        <a:spcAft>
                          <a:spcPts val="0"/>
                        </a:spcAft>
                        <a:tabLst>
                          <a:tab pos="900113" algn="l"/>
                        </a:tabLst>
                      </a:pPr>
                      <a:r>
                        <a:rPr lang="en-GB" sz="3200" b="1" kern="1200" dirty="0" smtClean="0">
                          <a:solidFill>
                            <a:srgbClr val="000000"/>
                          </a:solidFill>
                          <a:effectLst/>
                          <a:latin typeface="+mn-lt"/>
                          <a:ea typeface="+mn-ea"/>
                          <a:cs typeface="+mn-cs"/>
                        </a:rPr>
                        <a:t>UPZ</a:t>
                      </a:r>
                      <a:endParaRPr lang="en-GB" sz="3200" b="1" kern="1200" dirty="0">
                        <a:solidFill>
                          <a:srgbClr val="000000"/>
                        </a:solidFill>
                        <a:effectLst/>
                        <a:latin typeface="+mn-lt"/>
                        <a:ea typeface="+mn-ea"/>
                        <a:cs typeface="+mn-cs"/>
                      </a:endParaRPr>
                    </a:p>
                  </a:txBody>
                  <a:tcPr marL="68591" marR="68591" marT="0" marB="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00"/>
                    </a:solidFill>
                  </a:tcPr>
                </a:tc>
                <a:tc gridSpan="2">
                  <a:txBody>
                    <a:bodyPr/>
                    <a:lstStyle/>
                    <a:p>
                      <a:pPr marL="630555" indent="-630555" algn="ctr">
                        <a:lnSpc>
                          <a:spcPct val="115000"/>
                        </a:lnSpc>
                        <a:spcAft>
                          <a:spcPts val="0"/>
                        </a:spcAft>
                      </a:pPr>
                      <a:r>
                        <a:rPr lang="en-GB" sz="3200" b="1" kern="1200" dirty="0">
                          <a:solidFill>
                            <a:srgbClr val="FF0000"/>
                          </a:solidFill>
                          <a:effectLst/>
                          <a:latin typeface="+mn-lt"/>
                          <a:ea typeface="+mn-ea"/>
                          <a:cs typeface="+mn-cs"/>
                        </a:rPr>
                        <a:t>15 to </a:t>
                      </a:r>
                      <a:r>
                        <a:rPr lang="en-GB" sz="3200" b="1" kern="1200" dirty="0" smtClean="0">
                          <a:solidFill>
                            <a:srgbClr val="FF0000"/>
                          </a:solidFill>
                          <a:effectLst/>
                          <a:latin typeface="+mn-lt"/>
                          <a:ea typeface="+mn-ea"/>
                          <a:cs typeface="+mn-cs"/>
                        </a:rPr>
                        <a:t>30 km</a:t>
                      </a:r>
                      <a:endParaRPr lang="en-GB" sz="3200" b="1" kern="1200" dirty="0">
                        <a:solidFill>
                          <a:srgbClr val="FF0000"/>
                        </a:solidFill>
                        <a:effectLst/>
                        <a:latin typeface="+mn-lt"/>
                        <a:ea typeface="+mn-ea"/>
                        <a:cs typeface="+mn-cs"/>
                      </a:endParaRPr>
                    </a:p>
                  </a:txBody>
                  <a:tcPr marL="68591" marR="68591" marT="0" marB="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hMerge="1">
                  <a:txBody>
                    <a:bodyPr/>
                    <a:lstStyle/>
                    <a:p>
                      <a:endParaRPr lang="en-GB"/>
                    </a:p>
                  </a:txBody>
                  <a:tcPr/>
                </a:tc>
              </a:tr>
              <a:tr h="821148">
                <a:tc>
                  <a:txBody>
                    <a:bodyPr/>
                    <a:lstStyle/>
                    <a:p>
                      <a:pPr marL="898525" indent="-1085850" algn="ctr">
                        <a:lnSpc>
                          <a:spcPct val="115000"/>
                        </a:lnSpc>
                        <a:spcAft>
                          <a:spcPts val="0"/>
                        </a:spcAft>
                      </a:pPr>
                      <a:r>
                        <a:rPr lang="en-GB" sz="3200" b="1" kern="1200" dirty="0" smtClean="0">
                          <a:solidFill>
                            <a:srgbClr val="000000"/>
                          </a:solidFill>
                          <a:effectLst/>
                          <a:latin typeface="+mn-lt"/>
                          <a:ea typeface="+mn-ea"/>
                          <a:cs typeface="+mn-cs"/>
                        </a:rPr>
                        <a:t>EPD</a:t>
                      </a:r>
                      <a:endParaRPr lang="en-GB" sz="3200" b="1" kern="1200" dirty="0">
                        <a:solidFill>
                          <a:srgbClr val="000000"/>
                        </a:solidFill>
                        <a:effectLst/>
                        <a:latin typeface="+mn-lt"/>
                        <a:ea typeface="+mn-ea"/>
                        <a:cs typeface="+mn-cs"/>
                      </a:endParaRPr>
                    </a:p>
                  </a:txBody>
                  <a:tcPr marL="68591" marR="68591" marT="0" marB="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00FF00"/>
                    </a:solidFill>
                  </a:tcPr>
                </a:tc>
                <a:tc>
                  <a:txBody>
                    <a:bodyPr/>
                    <a:lstStyle/>
                    <a:p>
                      <a:pPr marL="630555" indent="-630555" algn="ctr">
                        <a:lnSpc>
                          <a:spcPct val="115000"/>
                        </a:lnSpc>
                        <a:spcAft>
                          <a:spcPts val="0"/>
                        </a:spcAft>
                      </a:pPr>
                      <a:r>
                        <a:rPr lang="en-GB" sz="3200" b="1" kern="1200" dirty="0" smtClean="0">
                          <a:solidFill>
                            <a:srgbClr val="FF0000"/>
                          </a:solidFill>
                          <a:effectLst/>
                          <a:latin typeface="+mn-lt"/>
                          <a:ea typeface="+mn-ea"/>
                          <a:cs typeface="+mn-cs"/>
                        </a:rPr>
                        <a:t>100 km</a:t>
                      </a:r>
                      <a:endParaRPr lang="en-GB" sz="3200" b="1" kern="1200" dirty="0">
                        <a:solidFill>
                          <a:srgbClr val="FF0000"/>
                        </a:solidFill>
                        <a:effectLst/>
                        <a:latin typeface="+mn-lt"/>
                        <a:ea typeface="+mn-ea"/>
                        <a:cs typeface="+mn-cs"/>
                      </a:endParaRPr>
                    </a:p>
                  </a:txBody>
                  <a:tcPr marL="68591" marR="68591" marT="0" marB="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a:txBody>
                    <a:bodyPr/>
                    <a:lstStyle/>
                    <a:p>
                      <a:pPr marL="630555" indent="-630555" algn="ctr">
                        <a:lnSpc>
                          <a:spcPct val="115000"/>
                        </a:lnSpc>
                        <a:spcAft>
                          <a:spcPts val="0"/>
                        </a:spcAft>
                      </a:pPr>
                      <a:r>
                        <a:rPr lang="en-GB" sz="3200" b="1" kern="1200" dirty="0" smtClean="0">
                          <a:solidFill>
                            <a:srgbClr val="000000"/>
                          </a:solidFill>
                          <a:effectLst/>
                          <a:latin typeface="+mn-lt"/>
                          <a:ea typeface="+mn-ea"/>
                          <a:cs typeface="+mn-cs"/>
                        </a:rPr>
                        <a:t>50 km</a:t>
                      </a:r>
                      <a:endParaRPr lang="en-GB" sz="3200" b="1" kern="1200" dirty="0">
                        <a:solidFill>
                          <a:srgbClr val="000000"/>
                        </a:solidFill>
                        <a:effectLst/>
                        <a:latin typeface="+mn-lt"/>
                        <a:ea typeface="+mn-ea"/>
                        <a:cs typeface="+mn-cs"/>
                      </a:endParaRPr>
                    </a:p>
                  </a:txBody>
                  <a:tcPr marL="68591" marR="68591" marT="0" marB="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r>
              <a:tr h="821148">
                <a:tc>
                  <a:txBody>
                    <a:bodyPr/>
                    <a:lstStyle/>
                    <a:p>
                      <a:pPr marL="898525" marR="0" indent="-1085850" algn="ctr" defTabSz="914400" rtl="0" eaLnBrk="1" fontAlgn="auto" latinLnBrk="0" hangingPunct="1">
                        <a:lnSpc>
                          <a:spcPct val="115000"/>
                        </a:lnSpc>
                        <a:spcBef>
                          <a:spcPts val="0"/>
                        </a:spcBef>
                        <a:spcAft>
                          <a:spcPts val="0"/>
                        </a:spcAft>
                        <a:buClrTx/>
                        <a:buSzTx/>
                        <a:buFontTx/>
                        <a:buNone/>
                        <a:tabLst/>
                        <a:defRPr/>
                      </a:pPr>
                      <a:r>
                        <a:rPr lang="en-GB" sz="3200" b="1" kern="1200" dirty="0" smtClean="0">
                          <a:solidFill>
                            <a:srgbClr val="000000"/>
                          </a:solidFill>
                          <a:effectLst/>
                          <a:latin typeface="+mn-lt"/>
                          <a:ea typeface="+mn-ea"/>
                          <a:cs typeface="+mn-cs"/>
                        </a:rPr>
                        <a:t>ICPD</a:t>
                      </a:r>
                      <a:endParaRPr lang="en-GB" sz="3200" b="1" kern="1200" dirty="0">
                        <a:solidFill>
                          <a:srgbClr val="000000"/>
                        </a:solidFill>
                        <a:effectLst/>
                        <a:latin typeface="+mn-lt"/>
                        <a:ea typeface="+mn-ea"/>
                        <a:cs typeface="+mn-cs"/>
                      </a:endParaRPr>
                    </a:p>
                  </a:txBody>
                  <a:tcPr marL="68591" marR="68591" marT="0" marB="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00FFFF"/>
                    </a:solidFill>
                  </a:tcPr>
                </a:tc>
                <a:tc>
                  <a:txBody>
                    <a:bodyPr/>
                    <a:lstStyle/>
                    <a:p>
                      <a:pPr marL="630555" indent="-630555" algn="ctr">
                        <a:lnSpc>
                          <a:spcPct val="115000"/>
                        </a:lnSpc>
                        <a:spcAft>
                          <a:spcPts val="0"/>
                        </a:spcAft>
                      </a:pPr>
                      <a:r>
                        <a:rPr lang="en-GB" sz="3200" b="1" kern="1200" dirty="0" smtClean="0">
                          <a:solidFill>
                            <a:srgbClr val="FF0000"/>
                          </a:solidFill>
                          <a:effectLst/>
                          <a:latin typeface="+mn-lt"/>
                          <a:ea typeface="+mn-ea"/>
                          <a:cs typeface="+mn-cs"/>
                        </a:rPr>
                        <a:t>300 km</a:t>
                      </a:r>
                      <a:endParaRPr lang="en-GB" sz="3200" b="1" kern="1200" dirty="0">
                        <a:solidFill>
                          <a:srgbClr val="FF0000"/>
                        </a:solidFill>
                        <a:effectLst/>
                        <a:latin typeface="+mn-lt"/>
                        <a:ea typeface="+mn-ea"/>
                        <a:cs typeface="+mn-cs"/>
                      </a:endParaRPr>
                    </a:p>
                  </a:txBody>
                  <a:tcPr marL="68591" marR="68591" marT="0" marB="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a:txBody>
                    <a:bodyPr/>
                    <a:lstStyle/>
                    <a:p>
                      <a:pPr marL="630555" indent="-630555" algn="ctr">
                        <a:lnSpc>
                          <a:spcPct val="115000"/>
                        </a:lnSpc>
                        <a:spcAft>
                          <a:spcPts val="0"/>
                        </a:spcAft>
                      </a:pPr>
                      <a:r>
                        <a:rPr lang="en-GB" sz="3200" b="1" kern="1200" dirty="0" smtClean="0">
                          <a:solidFill>
                            <a:srgbClr val="000000"/>
                          </a:solidFill>
                          <a:effectLst/>
                          <a:latin typeface="+mn-lt"/>
                          <a:ea typeface="+mn-ea"/>
                          <a:cs typeface="+mn-cs"/>
                        </a:rPr>
                        <a:t>100 km</a:t>
                      </a:r>
                      <a:endParaRPr lang="en-GB" sz="3200" b="1" kern="1200" dirty="0">
                        <a:solidFill>
                          <a:srgbClr val="000000"/>
                        </a:solidFill>
                        <a:effectLst/>
                        <a:latin typeface="+mn-lt"/>
                        <a:ea typeface="+mn-ea"/>
                        <a:cs typeface="+mn-cs"/>
                      </a:endParaRPr>
                    </a:p>
                  </a:txBody>
                  <a:tcPr marL="68591" marR="68591" marT="0" marB="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r>
            </a:tbl>
          </a:graphicData>
        </a:graphic>
      </p:graphicFrame>
      <p:sp>
        <p:nvSpPr>
          <p:cNvPr id="8" name="Нижний колонтитул 7"/>
          <p:cNvSpPr>
            <a:spLocks noGrp="1"/>
          </p:cNvSpPr>
          <p:nvPr>
            <p:ph type="ftr" sz="quarter" idx="11"/>
          </p:nvPr>
        </p:nvSpPr>
        <p:spPr/>
        <p:txBody>
          <a:bodyPr/>
          <a:lstStyle/>
          <a:p>
            <a:pPr algn="r"/>
            <a:r>
              <a:rPr lang="en-US" smtClean="0"/>
              <a:t>Lessons Learned From Past Emergencies: From Chernobyl to Fukushima</a:t>
            </a:r>
            <a:endParaRPr lang="en-US" dirty="0"/>
          </a:p>
        </p:txBody>
      </p:sp>
      <p:sp>
        <p:nvSpPr>
          <p:cNvPr id="9" name="Номер слайда 8"/>
          <p:cNvSpPr>
            <a:spLocks noGrp="1"/>
          </p:cNvSpPr>
          <p:nvPr>
            <p:ph type="sldNum" sz="quarter" idx="12"/>
          </p:nvPr>
        </p:nvSpPr>
        <p:spPr/>
        <p:txBody>
          <a:bodyPr/>
          <a:lstStyle/>
          <a:p>
            <a:fld id="{23A0628E-C12F-4F8C-9895-BCD5E30100D3}" type="slidenum">
              <a:rPr lang="en-US" smtClean="0"/>
              <a:pPr/>
              <a:t>19</a:t>
            </a:fld>
            <a:endParaRPr lang="en-US" dirty="0"/>
          </a:p>
        </p:txBody>
      </p:sp>
    </p:spTree>
    <p:extLst>
      <p:ext uri="{BB962C8B-B14F-4D97-AF65-F5344CB8AC3E}">
        <p14:creationId xmlns:p14="http://schemas.microsoft.com/office/powerpoint/2010/main" val="37536083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a:spLocks noGrp="1"/>
          </p:cNvSpPr>
          <p:nvPr>
            <p:ph type="title"/>
          </p:nvPr>
        </p:nvSpPr>
        <p:spPr/>
        <p:txBody>
          <a:bodyPr anchor="t" anchorCtr="0">
            <a:normAutofit/>
          </a:bodyPr>
          <a:lstStyle/>
          <a:p>
            <a:r>
              <a:rPr lang="en-AU" altLang="en-US" dirty="0">
                <a:sym typeface="Webdings" pitchFamily="18" charset="2"/>
              </a:rPr>
              <a:t>Introduction: Learning Lessons</a:t>
            </a:r>
            <a:endParaRPr lang="en-GB" altLang="en-US" dirty="0" smtClean="0"/>
          </a:p>
        </p:txBody>
      </p:sp>
      <p:sp>
        <p:nvSpPr>
          <p:cNvPr id="7173" name="Oval 3"/>
          <p:cNvSpPr>
            <a:spLocks noChangeArrowheads="1"/>
          </p:cNvSpPr>
          <p:nvPr/>
        </p:nvSpPr>
        <p:spPr bwMode="auto">
          <a:xfrm>
            <a:off x="-3276600" y="1165225"/>
            <a:ext cx="838200" cy="8382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round/>
                <a:headEnd type="none" w="sm" len="sm"/>
                <a:tailEnd type="none" w="sm" len="sm"/>
              </a14:hiddenLine>
            </a:ext>
          </a:extLst>
        </p:spPr>
        <p:txBody>
          <a:bodyPr lIns="91714" tIns="45857" rIns="91714" bIns="45857"/>
          <a:lstStyle>
            <a:lvl1pPr algn="l" eaLnBrk="0" hangingPunct="0">
              <a:spcBef>
                <a:spcPct val="20000"/>
              </a:spcBef>
              <a:buClr>
                <a:srgbClr val="99CCFF"/>
              </a:buClr>
              <a:buSzPct val="110000"/>
              <a:buChar char="•"/>
              <a:defRPr sz="3200">
                <a:solidFill>
                  <a:srgbClr val="FFFFCC"/>
                </a:solidFill>
                <a:latin typeface="Arial" charset="0"/>
              </a:defRPr>
            </a:lvl1pPr>
            <a:lvl2pPr marL="742950" indent="-285750" algn="l" eaLnBrk="0" hangingPunct="0">
              <a:spcBef>
                <a:spcPct val="20000"/>
              </a:spcBef>
              <a:buClr>
                <a:srgbClr val="99CCFF"/>
              </a:buClr>
              <a:buSzPct val="110000"/>
              <a:buChar char="•"/>
              <a:defRPr sz="2800">
                <a:solidFill>
                  <a:srgbClr val="FFFFCC"/>
                </a:solidFill>
                <a:latin typeface="Arial" charset="0"/>
              </a:defRPr>
            </a:lvl2pPr>
            <a:lvl3pPr marL="1143000" indent="-228600" algn="l" eaLnBrk="0" hangingPunct="0">
              <a:spcBef>
                <a:spcPct val="20000"/>
              </a:spcBef>
              <a:buClr>
                <a:srgbClr val="99CCFF"/>
              </a:buClr>
              <a:buSzPct val="110000"/>
              <a:buChar char="•"/>
              <a:defRPr sz="2400">
                <a:solidFill>
                  <a:srgbClr val="FFFFCC"/>
                </a:solidFill>
                <a:latin typeface="Arial" charset="0"/>
              </a:defRPr>
            </a:lvl3pPr>
            <a:lvl4pPr marL="1600200" indent="-228600" algn="l" eaLnBrk="0" hangingPunct="0">
              <a:spcBef>
                <a:spcPct val="20000"/>
              </a:spcBef>
              <a:buClr>
                <a:srgbClr val="99CCFF"/>
              </a:buClr>
              <a:buSzPct val="110000"/>
              <a:buChar char="–"/>
              <a:defRPr sz="2000">
                <a:solidFill>
                  <a:srgbClr val="FFFFCC"/>
                </a:solidFill>
                <a:latin typeface="Arial" charset="0"/>
              </a:defRPr>
            </a:lvl4pPr>
            <a:lvl5pPr marL="2057400" indent="-228600" algn="l" eaLnBrk="0" hangingPunct="0">
              <a:spcBef>
                <a:spcPct val="20000"/>
              </a:spcBef>
              <a:buClr>
                <a:srgbClr val="99CCFF"/>
              </a:buClr>
              <a:buSzPct val="110000"/>
              <a:buChar char="»"/>
              <a:defRPr sz="2000">
                <a:solidFill>
                  <a:srgbClr val="FFFFCC"/>
                </a:solidFill>
                <a:latin typeface="Arial" charset="0"/>
              </a:defRPr>
            </a:lvl5pPr>
            <a:lvl6pPr marL="2514600" indent="-228600" eaLnBrk="0" fontAlgn="base" hangingPunct="0">
              <a:spcBef>
                <a:spcPct val="20000"/>
              </a:spcBef>
              <a:spcAft>
                <a:spcPct val="0"/>
              </a:spcAft>
              <a:buClr>
                <a:srgbClr val="99CCFF"/>
              </a:buClr>
              <a:buSzPct val="110000"/>
              <a:buChar char="»"/>
              <a:defRPr sz="2000">
                <a:solidFill>
                  <a:srgbClr val="FFFFCC"/>
                </a:solidFill>
                <a:latin typeface="Arial" charset="0"/>
              </a:defRPr>
            </a:lvl6pPr>
            <a:lvl7pPr marL="2971800" indent="-228600" eaLnBrk="0" fontAlgn="base" hangingPunct="0">
              <a:spcBef>
                <a:spcPct val="20000"/>
              </a:spcBef>
              <a:spcAft>
                <a:spcPct val="0"/>
              </a:spcAft>
              <a:buClr>
                <a:srgbClr val="99CCFF"/>
              </a:buClr>
              <a:buSzPct val="110000"/>
              <a:buChar char="»"/>
              <a:defRPr sz="2000">
                <a:solidFill>
                  <a:srgbClr val="FFFFCC"/>
                </a:solidFill>
                <a:latin typeface="Arial" charset="0"/>
              </a:defRPr>
            </a:lvl7pPr>
            <a:lvl8pPr marL="3429000" indent="-228600" eaLnBrk="0" fontAlgn="base" hangingPunct="0">
              <a:spcBef>
                <a:spcPct val="20000"/>
              </a:spcBef>
              <a:spcAft>
                <a:spcPct val="0"/>
              </a:spcAft>
              <a:buClr>
                <a:srgbClr val="99CCFF"/>
              </a:buClr>
              <a:buSzPct val="110000"/>
              <a:buChar char="»"/>
              <a:defRPr sz="2000">
                <a:solidFill>
                  <a:srgbClr val="FFFFCC"/>
                </a:solidFill>
                <a:latin typeface="Arial" charset="0"/>
              </a:defRPr>
            </a:lvl8pPr>
            <a:lvl9pPr marL="3886200" indent="-228600" eaLnBrk="0" fontAlgn="base" hangingPunct="0">
              <a:spcBef>
                <a:spcPct val="20000"/>
              </a:spcBef>
              <a:spcAft>
                <a:spcPct val="0"/>
              </a:spcAft>
              <a:buClr>
                <a:srgbClr val="99CCFF"/>
              </a:buClr>
              <a:buSzPct val="110000"/>
              <a:buChar char="»"/>
              <a:defRPr sz="2000">
                <a:solidFill>
                  <a:srgbClr val="FFFFCC"/>
                </a:solidFill>
                <a:latin typeface="Arial" charset="0"/>
              </a:defRPr>
            </a:lvl9pPr>
          </a:lstStyle>
          <a:p>
            <a:pPr algn="just" eaLnBrk="1" hangingPunct="1">
              <a:spcBef>
                <a:spcPct val="0"/>
              </a:spcBef>
              <a:buClrTx/>
              <a:buSzTx/>
              <a:buFontTx/>
              <a:buNone/>
            </a:pPr>
            <a:endParaRPr lang="en-US" altLang="en-US" sz="1000">
              <a:solidFill>
                <a:schemeClr val="tx1"/>
              </a:solidFill>
            </a:endParaRPr>
          </a:p>
        </p:txBody>
      </p:sp>
      <p:grpSp>
        <p:nvGrpSpPr>
          <p:cNvPr id="33" name="Group 3"/>
          <p:cNvGrpSpPr>
            <a:grpSpLocks/>
          </p:cNvGrpSpPr>
          <p:nvPr/>
        </p:nvGrpSpPr>
        <p:grpSpPr bwMode="auto">
          <a:xfrm>
            <a:off x="533400" y="1219201"/>
            <a:ext cx="7349731" cy="4441385"/>
            <a:chOff x="158" y="624"/>
            <a:chExt cx="5602" cy="3566"/>
          </a:xfrm>
        </p:grpSpPr>
        <p:pic>
          <p:nvPicPr>
            <p:cNvPr id="34"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3" y="2226"/>
              <a:ext cx="984" cy="1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64" y="672"/>
              <a:ext cx="1000" cy="1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6"/>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152" y="2016"/>
              <a:ext cx="976" cy="1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7"/>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029" y="786"/>
              <a:ext cx="963" cy="1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8"/>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2125" y="1327"/>
              <a:ext cx="980" cy="1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9"/>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2154" y="2568"/>
              <a:ext cx="1017" cy="14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 name="Picture 10"/>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2976" y="624"/>
              <a:ext cx="968" cy="14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 name="Picture 11"/>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2989" y="1698"/>
              <a:ext cx="1017" cy="1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12"/>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2971" y="2750"/>
              <a:ext cx="936" cy="1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Picture 13"/>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3840" y="672"/>
              <a:ext cx="1026" cy="14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 name="Picture 14"/>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4805" y="1056"/>
              <a:ext cx="955" cy="1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 name="Picture 15"/>
            <p:cNvPicPr>
              <a:picLocks noChangeAspect="1" noChangeArrowheads="1"/>
            </p:cNvPicPr>
            <p:nvPr/>
          </p:nvPicPr>
          <p:blipFill>
            <a:blip r:embed="rId14">
              <a:extLst>
                <a:ext uri="{28A0092B-C50C-407E-A947-70E740481C1C}">
                  <a14:useLocalDpi xmlns:a14="http://schemas.microsoft.com/office/drawing/2010/main"/>
                </a:ext>
              </a:extLst>
            </a:blip>
            <a:srcRect/>
            <a:stretch>
              <a:fillRect/>
            </a:stretch>
          </p:blipFill>
          <p:spPr bwMode="auto">
            <a:xfrm>
              <a:off x="3949" y="1938"/>
              <a:ext cx="890" cy="1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 name="Picture 16"/>
            <p:cNvPicPr>
              <a:picLocks noChangeAspect="1" noChangeArrowheads="1"/>
            </p:cNvPicPr>
            <p:nvPr/>
          </p:nvPicPr>
          <p:blipFill>
            <a:blip r:embed="rId15">
              <a:extLst>
                <a:ext uri="{28A0092B-C50C-407E-A947-70E740481C1C}">
                  <a14:useLocalDpi xmlns:a14="http://schemas.microsoft.com/office/drawing/2010/main"/>
                </a:ext>
              </a:extLst>
            </a:blip>
            <a:srcRect/>
            <a:stretch>
              <a:fillRect/>
            </a:stretch>
          </p:blipFill>
          <p:spPr bwMode="auto">
            <a:xfrm>
              <a:off x="4815" y="2448"/>
              <a:ext cx="945" cy="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 name="Picture 17"/>
            <p:cNvPicPr>
              <a:picLocks noChangeAspect="1" noChangeArrowheads="1"/>
            </p:cNvPicPr>
            <p:nvPr/>
          </p:nvPicPr>
          <p:blipFill>
            <a:blip r:embed="rId16">
              <a:extLst>
                <a:ext uri="{28A0092B-C50C-407E-A947-70E740481C1C}">
                  <a14:useLocalDpi xmlns:a14="http://schemas.microsoft.com/office/drawing/2010/main"/>
                </a:ext>
              </a:extLst>
            </a:blip>
            <a:srcRect/>
            <a:stretch>
              <a:fillRect/>
            </a:stretch>
          </p:blipFill>
          <p:spPr bwMode="auto">
            <a:xfrm>
              <a:off x="1156" y="2568"/>
              <a:ext cx="998" cy="1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 name="Picture 18"/>
            <p:cNvPicPr>
              <a:picLocks noChangeAspect="1" noChangeArrowheads="1"/>
            </p:cNvPicPr>
            <p:nvPr/>
          </p:nvPicPr>
          <p:blipFill>
            <a:blip r:embed="rId17">
              <a:extLst>
                <a:ext uri="{28A0092B-C50C-407E-A947-70E740481C1C}">
                  <a14:useLocalDpi xmlns:a14="http://schemas.microsoft.com/office/drawing/2010/main"/>
                </a:ext>
              </a:extLst>
            </a:blip>
            <a:srcRect/>
            <a:stretch>
              <a:fillRect/>
            </a:stretch>
          </p:blipFill>
          <p:spPr bwMode="auto">
            <a:xfrm>
              <a:off x="158" y="799"/>
              <a:ext cx="988" cy="1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 name="Picture 19" descr="Cochabamba_report"/>
            <p:cNvPicPr>
              <a:picLocks noChangeAspect="1" noChangeArrowheads="1"/>
            </p:cNvPicPr>
            <p:nvPr/>
          </p:nvPicPr>
          <p:blipFill>
            <a:blip r:embed="rId18">
              <a:extLst>
                <a:ext uri="{28A0092B-C50C-407E-A947-70E740481C1C}">
                  <a14:useLocalDpi xmlns:a14="http://schemas.microsoft.com/office/drawing/2010/main"/>
                </a:ext>
              </a:extLst>
            </a:blip>
            <a:srcRect/>
            <a:stretch>
              <a:fillRect/>
            </a:stretch>
          </p:blipFill>
          <p:spPr bwMode="auto">
            <a:xfrm>
              <a:off x="3878" y="2614"/>
              <a:ext cx="1004" cy="1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0" name="Рисунок 49"/>
          <p:cNvPicPr>
            <a:picLocks noChangeAspect="1" noChangeArrowheads="1"/>
          </p:cNvPicPr>
          <p:nvPr/>
        </p:nvPicPr>
        <p:blipFill>
          <a:blip r:embed="rId19">
            <a:extLst>
              <a:ext uri="{28A0092B-C50C-407E-A947-70E740481C1C}">
                <a14:useLocalDpi xmlns:a14="http://schemas.microsoft.com/office/drawing/2010/main"/>
              </a:ext>
            </a:extLst>
          </a:blip>
          <a:srcRect/>
          <a:stretch>
            <a:fillRect/>
          </a:stretch>
        </p:blipFill>
        <p:spPr bwMode="auto">
          <a:xfrm>
            <a:off x="2636838" y="1143695"/>
            <a:ext cx="3639353" cy="51656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1" name="Picture 2" descr="\\NS-Home\NS-Home\VILARWELTP\Desktop\fukushima-700x140.jpg"/>
          <p:cNvPicPr>
            <a:picLocks noChangeAspect="1" noChangeArrowheads="1"/>
          </p:cNvPicPr>
          <p:nvPr/>
        </p:nvPicPr>
        <p:blipFill>
          <a:blip r:embed="rId20">
            <a:extLst>
              <a:ext uri="{28A0092B-C50C-407E-A947-70E740481C1C}">
                <a14:useLocalDpi xmlns:a14="http://schemas.microsoft.com/office/drawing/2010/main"/>
              </a:ext>
            </a:extLst>
          </a:blip>
          <a:srcRect/>
          <a:stretch>
            <a:fillRect/>
          </a:stretch>
        </p:blipFill>
        <p:spPr bwMode="auto">
          <a:xfrm rot="-1863937">
            <a:off x="540998" y="3121491"/>
            <a:ext cx="7404252" cy="1479722"/>
          </a:xfrm>
          <a:prstGeom prst="rect">
            <a:avLst/>
          </a:prstGeom>
          <a:noFill/>
          <a:ln w="76200">
            <a:solidFill>
              <a:srgbClr val="FF3300"/>
            </a:solidFill>
            <a:miter lim="800000"/>
            <a:headEnd/>
            <a:tailEnd/>
          </a:ln>
          <a:extLst>
            <a:ext uri="{909E8E84-426E-40DD-AFC4-6F175D3DCCD1}">
              <a14:hiddenFill xmlns:a14="http://schemas.microsoft.com/office/drawing/2010/main">
                <a:solidFill>
                  <a:srgbClr val="FFFFFF"/>
                </a:solidFill>
              </a14:hiddenFill>
            </a:ext>
          </a:extLst>
        </p:spPr>
      </p:pic>
      <p:sp>
        <p:nvSpPr>
          <p:cNvPr id="4" name="Нижний колонтитул 3"/>
          <p:cNvSpPr>
            <a:spLocks noGrp="1"/>
          </p:cNvSpPr>
          <p:nvPr>
            <p:ph type="ftr" sz="quarter" idx="11"/>
          </p:nvPr>
        </p:nvSpPr>
        <p:spPr/>
        <p:txBody>
          <a:bodyPr/>
          <a:lstStyle/>
          <a:p>
            <a:pPr algn="r"/>
            <a:r>
              <a:rPr lang="en-US" smtClean="0"/>
              <a:t>Lessons Learned From Past Emergencies: From Chernobyl to Fukushima</a:t>
            </a:r>
            <a:endParaRPr lang="en-US" dirty="0"/>
          </a:p>
        </p:txBody>
      </p:sp>
      <p:sp>
        <p:nvSpPr>
          <p:cNvPr id="5" name="Номер слайда 4"/>
          <p:cNvSpPr>
            <a:spLocks noGrp="1"/>
          </p:cNvSpPr>
          <p:nvPr>
            <p:ph type="sldNum" sz="quarter" idx="12"/>
          </p:nvPr>
        </p:nvSpPr>
        <p:spPr/>
        <p:txBody>
          <a:bodyPr/>
          <a:lstStyle/>
          <a:p>
            <a:fld id="{23A0628E-C12F-4F8C-9895-BCD5E30100D3}" type="slidenum">
              <a:rPr lang="en-US" smtClean="0"/>
              <a:pPr/>
              <a:t>2</a:t>
            </a:fld>
            <a:endParaRPr lang="en-US" dirty="0"/>
          </a:p>
        </p:txBody>
      </p:sp>
    </p:spTree>
    <p:extLst>
      <p:ext uri="{BB962C8B-B14F-4D97-AF65-F5344CB8AC3E}">
        <p14:creationId xmlns:p14="http://schemas.microsoft.com/office/powerpoint/2010/main" val="3145427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barn(inVertical)">
                                      <p:cBhvr>
                                        <p:cTn id="7" dur="500"/>
                                        <p:tgtEl>
                                          <p:spTgt spid="5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ctrTitle"/>
          </p:nvPr>
        </p:nvSpPr>
        <p:spPr>
          <a:xfrm>
            <a:off x="323527" y="4365104"/>
            <a:ext cx="8568953" cy="1080120"/>
          </a:xfrm>
        </p:spPr>
        <p:txBody>
          <a:bodyPr>
            <a:normAutofit/>
          </a:bodyPr>
          <a:lstStyle/>
          <a:p>
            <a:r>
              <a:rPr lang="en-GB" sz="4400" b="0" i="1" dirty="0" smtClean="0">
                <a:latin typeface="+mj-lt"/>
              </a:rPr>
              <a:t>Thank you!</a:t>
            </a:r>
            <a:endParaRPr lang="en-GB" sz="4400" b="0" i="1" dirty="0">
              <a:latin typeface="+mj-lt"/>
            </a:endParaRPr>
          </a:p>
        </p:txBody>
      </p:sp>
    </p:spTree>
    <p:extLst>
      <p:ext uri="{BB962C8B-B14F-4D97-AF65-F5344CB8AC3E}">
        <p14:creationId xmlns:p14="http://schemas.microsoft.com/office/powerpoint/2010/main" val="11511851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p:nvPr>
        </p:nvSpPr>
        <p:spPr/>
        <p:txBody>
          <a:bodyPr anchor="t" anchorCtr="0">
            <a:noAutofit/>
          </a:bodyPr>
          <a:lstStyle/>
          <a:p>
            <a:r>
              <a:rPr lang="en-GB" altLang="en-US" dirty="0" smtClean="0"/>
              <a:t>Lessons </a:t>
            </a:r>
            <a:r>
              <a:rPr lang="en-GB" altLang="en-US" dirty="0" smtClean="0"/>
              <a:t>for safety </a:t>
            </a:r>
            <a:r>
              <a:rPr lang="en-GB" altLang="en-US" dirty="0" smtClean="0"/>
              <a:t>of a Nuclear Power Programme</a:t>
            </a:r>
            <a:endParaRPr lang="en-AU" dirty="0" smtClean="0"/>
          </a:p>
        </p:txBody>
      </p:sp>
      <p:sp>
        <p:nvSpPr>
          <p:cNvPr id="2" name="Прямоугольник 1"/>
          <p:cNvSpPr/>
          <p:nvPr/>
        </p:nvSpPr>
        <p:spPr>
          <a:xfrm>
            <a:off x="467544" y="1340768"/>
            <a:ext cx="8064432" cy="5093702"/>
          </a:xfrm>
          <a:prstGeom prst="rect">
            <a:avLst/>
          </a:prstGeom>
        </p:spPr>
        <p:txBody>
          <a:bodyPr wrap="square">
            <a:spAutoFit/>
          </a:bodyPr>
          <a:lstStyle/>
          <a:p>
            <a:pPr marL="342900" indent="-342900">
              <a:lnSpc>
                <a:spcPts val="3000"/>
              </a:lnSpc>
              <a:spcAft>
                <a:spcPts val="3000"/>
              </a:spcAft>
              <a:buClr>
                <a:srgbClr val="FF0000"/>
              </a:buClr>
              <a:buFont typeface="Wingdings" panose="05000000000000000000" pitchFamily="2" charset="2"/>
              <a:buChar char="ü"/>
            </a:pPr>
            <a:r>
              <a:rPr lang="en-GB" altLang="en-US" sz="2800" dirty="0" smtClean="0">
                <a:solidFill>
                  <a:srgbClr val="000000"/>
                </a:solidFill>
              </a:rPr>
              <a:t>To be </a:t>
            </a:r>
            <a:r>
              <a:rPr lang="en-GB" altLang="en-US" sz="2800" dirty="0" smtClean="0">
                <a:solidFill>
                  <a:srgbClr val="FF0000"/>
                </a:solidFill>
              </a:rPr>
              <a:t>prepared for response to nuclear emergency at the first </a:t>
            </a:r>
            <a:r>
              <a:rPr lang="en-US" altLang="en-US" sz="2800" dirty="0" smtClean="0">
                <a:solidFill>
                  <a:srgbClr val="FF0000"/>
                </a:solidFill>
              </a:rPr>
              <a:t>nuclear </a:t>
            </a:r>
            <a:r>
              <a:rPr lang="en-US" altLang="en-US" sz="2800" dirty="0">
                <a:solidFill>
                  <a:srgbClr val="FF0000"/>
                </a:solidFill>
              </a:rPr>
              <a:t>power plant</a:t>
            </a:r>
            <a:r>
              <a:rPr lang="en-GB" altLang="en-US" sz="2800" dirty="0" smtClean="0">
                <a:solidFill>
                  <a:srgbClr val="FF0000"/>
                </a:solidFill>
              </a:rPr>
              <a:t> </a:t>
            </a:r>
            <a:r>
              <a:rPr lang="en-GB" altLang="en-US" sz="2800" dirty="0" smtClean="0">
                <a:solidFill>
                  <a:srgbClr val="000000"/>
                </a:solidFill>
              </a:rPr>
              <a:t>(NPP) is the key challenge for </a:t>
            </a:r>
            <a:r>
              <a:rPr lang="en-GB" altLang="en-US" sz="2800" dirty="0" smtClean="0">
                <a:solidFill>
                  <a:srgbClr val="FF0000"/>
                </a:solidFill>
              </a:rPr>
              <a:t>Member State embarking on a Nuclear Power Programme</a:t>
            </a:r>
            <a:r>
              <a:rPr lang="en-GB" altLang="en-US" sz="2800" dirty="0" smtClean="0">
                <a:solidFill>
                  <a:srgbClr val="000000"/>
                </a:solidFill>
              </a:rPr>
              <a:t>.</a:t>
            </a:r>
          </a:p>
          <a:p>
            <a:pPr marL="342900" indent="-342900">
              <a:lnSpc>
                <a:spcPts val="3000"/>
              </a:lnSpc>
              <a:spcAft>
                <a:spcPts val="3000"/>
              </a:spcAft>
              <a:buClr>
                <a:srgbClr val="FF0000"/>
              </a:buClr>
              <a:buFont typeface="Wingdings" panose="05000000000000000000" pitchFamily="2" charset="2"/>
              <a:buChar char="ü"/>
            </a:pPr>
            <a:r>
              <a:rPr lang="en-GB" altLang="en-US" sz="2800" dirty="0" smtClean="0">
                <a:solidFill>
                  <a:srgbClr val="000000"/>
                </a:solidFill>
              </a:rPr>
              <a:t>T</a:t>
            </a:r>
            <a:r>
              <a:rPr lang="en-US" altLang="en-US" sz="2800" dirty="0">
                <a:solidFill>
                  <a:srgbClr val="000000"/>
                </a:solidFill>
              </a:rPr>
              <a:t>he </a:t>
            </a:r>
            <a:r>
              <a:rPr lang="en-US" altLang="en-US" sz="2800" dirty="0">
                <a:solidFill>
                  <a:srgbClr val="FF0000"/>
                </a:solidFill>
              </a:rPr>
              <a:t>IAEA </a:t>
            </a:r>
            <a:r>
              <a:rPr lang="en-US" altLang="en-US" sz="2800" dirty="0" smtClean="0">
                <a:solidFill>
                  <a:srgbClr val="FF0000"/>
                </a:solidFill>
              </a:rPr>
              <a:t>assists </a:t>
            </a:r>
            <a:r>
              <a:rPr lang="en-US" altLang="en-US" sz="2800" dirty="0">
                <a:solidFill>
                  <a:srgbClr val="FF0000"/>
                </a:solidFill>
              </a:rPr>
              <a:t>the Member States to develop an adequate level of preparedness and capability for response to radiation emergencies</a:t>
            </a:r>
            <a:r>
              <a:rPr lang="en-US" altLang="en-US" sz="2800" dirty="0">
                <a:solidFill>
                  <a:srgbClr val="000000"/>
                </a:solidFill>
              </a:rPr>
              <a:t> </a:t>
            </a:r>
            <a:r>
              <a:rPr lang="en-US" altLang="en-US" sz="2800" dirty="0" smtClean="0">
                <a:solidFill>
                  <a:srgbClr val="000000"/>
                </a:solidFill>
              </a:rPr>
              <a:t>before </a:t>
            </a:r>
            <a:r>
              <a:rPr lang="en-US" altLang="en-US" sz="2800" dirty="0">
                <a:solidFill>
                  <a:srgbClr val="000000"/>
                </a:solidFill>
              </a:rPr>
              <a:t>commissioning the first </a:t>
            </a:r>
            <a:r>
              <a:rPr lang="en-US" altLang="en-US" sz="2800" dirty="0" smtClean="0">
                <a:solidFill>
                  <a:srgbClr val="000000"/>
                </a:solidFill>
              </a:rPr>
              <a:t>NPP and </a:t>
            </a:r>
            <a:r>
              <a:rPr lang="en-US" altLang="en-US" sz="2800" dirty="0">
                <a:solidFill>
                  <a:srgbClr val="000000"/>
                </a:solidFill>
              </a:rPr>
              <a:t>to enable emergency preparedness and response to be maintained during the life of the </a:t>
            </a:r>
            <a:r>
              <a:rPr lang="en-US" altLang="en-US" sz="2800" dirty="0" smtClean="0">
                <a:solidFill>
                  <a:srgbClr val="000000"/>
                </a:solidFill>
              </a:rPr>
              <a:t>facility</a:t>
            </a:r>
            <a:r>
              <a:rPr lang="en-US" altLang="en-US" sz="2800" dirty="0">
                <a:solidFill>
                  <a:srgbClr val="000000"/>
                </a:solidFill>
              </a:rPr>
              <a:t> </a:t>
            </a:r>
            <a:r>
              <a:rPr lang="en-US" altLang="en-US" sz="2800" dirty="0" smtClean="0">
                <a:solidFill>
                  <a:srgbClr val="000000"/>
                </a:solidFill>
              </a:rPr>
              <a:t>in line with international requirements in </a:t>
            </a:r>
            <a:r>
              <a:rPr lang="en-US" altLang="en-US" sz="2800" b="1" dirty="0" smtClean="0">
                <a:solidFill>
                  <a:srgbClr val="FF0000"/>
                </a:solidFill>
              </a:rPr>
              <a:t>GSR Part 7</a:t>
            </a:r>
            <a:r>
              <a:rPr lang="en-US" altLang="en-US" sz="2800" dirty="0" smtClean="0">
                <a:solidFill>
                  <a:srgbClr val="000000"/>
                </a:solidFill>
              </a:rPr>
              <a:t>.</a:t>
            </a:r>
          </a:p>
        </p:txBody>
      </p:sp>
      <p:sp>
        <p:nvSpPr>
          <p:cNvPr id="7" name="Нижний колонтитул 6"/>
          <p:cNvSpPr>
            <a:spLocks noGrp="1"/>
          </p:cNvSpPr>
          <p:nvPr>
            <p:ph type="ftr" sz="quarter" idx="11"/>
          </p:nvPr>
        </p:nvSpPr>
        <p:spPr/>
        <p:txBody>
          <a:bodyPr/>
          <a:lstStyle/>
          <a:p>
            <a:pPr algn="r"/>
            <a:r>
              <a:rPr lang="en-US" smtClean="0"/>
              <a:t>Lessons Learned From Past Emergencies: From Chernobyl to Fukushima</a:t>
            </a:r>
            <a:endParaRPr lang="en-US" dirty="0"/>
          </a:p>
        </p:txBody>
      </p:sp>
      <p:sp>
        <p:nvSpPr>
          <p:cNvPr id="8" name="Номер слайда 7"/>
          <p:cNvSpPr>
            <a:spLocks noGrp="1"/>
          </p:cNvSpPr>
          <p:nvPr>
            <p:ph type="sldNum" sz="quarter" idx="12"/>
          </p:nvPr>
        </p:nvSpPr>
        <p:spPr/>
        <p:txBody>
          <a:bodyPr/>
          <a:lstStyle/>
          <a:p>
            <a:fld id="{23A0628E-C12F-4F8C-9895-BCD5E30100D3}" type="slidenum">
              <a:rPr lang="en-US" smtClean="0"/>
              <a:pPr/>
              <a:t>3</a:t>
            </a:fld>
            <a:endParaRPr lang="en-US" dirty="0"/>
          </a:p>
        </p:txBody>
      </p:sp>
    </p:spTree>
    <p:extLst>
      <p:ext uri="{BB962C8B-B14F-4D97-AF65-F5344CB8AC3E}">
        <p14:creationId xmlns:p14="http://schemas.microsoft.com/office/powerpoint/2010/main" val="39923746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altLang="en-US" sz="2900" dirty="0" smtClean="0"/>
              <a:t>General Safety Requirements Part 7</a:t>
            </a:r>
            <a:endParaRPr lang="ru-RU" sz="2900" dirty="0"/>
          </a:p>
        </p:txBody>
      </p:sp>
      <p:sp>
        <p:nvSpPr>
          <p:cNvPr id="6" name="Прямоугольник 5"/>
          <p:cNvSpPr/>
          <p:nvPr/>
        </p:nvSpPr>
        <p:spPr>
          <a:xfrm>
            <a:off x="4283968" y="1593568"/>
            <a:ext cx="4608512" cy="3539430"/>
          </a:xfrm>
          <a:prstGeom prst="rect">
            <a:avLst/>
          </a:prstGeom>
        </p:spPr>
        <p:txBody>
          <a:bodyPr wrap="square">
            <a:spAutoFit/>
          </a:bodyPr>
          <a:lstStyle/>
          <a:p>
            <a:r>
              <a:rPr lang="en-US" sz="3200" b="0" dirty="0" smtClean="0">
                <a:solidFill>
                  <a:srgbClr val="FF0000"/>
                </a:solidFill>
              </a:rPr>
              <a:t>Preparedness and Response for a Nuclear and Radiological Emergency</a:t>
            </a:r>
            <a:endParaRPr lang="ru-RU" sz="3200" b="0" dirty="0" smtClean="0">
              <a:solidFill>
                <a:srgbClr val="FF0000"/>
              </a:solidFill>
            </a:endParaRPr>
          </a:p>
          <a:p>
            <a:r>
              <a:rPr lang="en-US" sz="3200" b="0" dirty="0" smtClean="0">
                <a:solidFill>
                  <a:schemeClr val="tx1"/>
                </a:solidFill>
              </a:rPr>
              <a:t>General </a:t>
            </a:r>
            <a:r>
              <a:rPr lang="en-US" sz="3200" b="0" dirty="0">
                <a:solidFill>
                  <a:schemeClr val="tx1"/>
                </a:solidFill>
              </a:rPr>
              <a:t>Safety Requirements Part </a:t>
            </a:r>
            <a:r>
              <a:rPr lang="en-US" sz="3200" b="0" dirty="0" smtClean="0">
                <a:solidFill>
                  <a:schemeClr val="tx1"/>
                </a:solidFill>
              </a:rPr>
              <a:t>7</a:t>
            </a:r>
            <a:endParaRPr lang="en-US" sz="3200" b="0" dirty="0">
              <a:solidFill>
                <a:schemeClr val="tx1"/>
              </a:solidFill>
            </a:endParaRPr>
          </a:p>
          <a:p>
            <a:r>
              <a:rPr lang="en-US" sz="3200" b="0" dirty="0">
                <a:solidFill>
                  <a:schemeClr val="tx1"/>
                </a:solidFill>
              </a:rPr>
              <a:t>No. </a:t>
            </a:r>
            <a:r>
              <a:rPr lang="en-US" sz="3200" b="1" dirty="0">
                <a:solidFill>
                  <a:srgbClr val="FF0000"/>
                </a:solidFill>
              </a:rPr>
              <a:t>GSR Part </a:t>
            </a:r>
            <a:r>
              <a:rPr lang="en-US" sz="3200" b="1" dirty="0" smtClean="0">
                <a:solidFill>
                  <a:srgbClr val="FF0000"/>
                </a:solidFill>
              </a:rPr>
              <a:t>7</a:t>
            </a:r>
            <a:r>
              <a:rPr lang="ru-RU" sz="3200" b="1" dirty="0" smtClean="0">
                <a:solidFill>
                  <a:schemeClr val="tx1"/>
                </a:solidFill>
              </a:rPr>
              <a:t> </a:t>
            </a:r>
            <a:r>
              <a:rPr lang="ru-RU" sz="3200" b="0" dirty="0" smtClean="0">
                <a:solidFill>
                  <a:schemeClr val="tx1"/>
                </a:solidFill>
              </a:rPr>
              <a:t>(</a:t>
            </a:r>
            <a:r>
              <a:rPr lang="ru-RU" sz="3200" b="1" dirty="0" smtClean="0">
                <a:solidFill>
                  <a:srgbClr val="FF0000"/>
                </a:solidFill>
              </a:rPr>
              <a:t>201</a:t>
            </a:r>
            <a:r>
              <a:rPr lang="en-US" sz="3200" b="1" dirty="0" smtClean="0">
                <a:solidFill>
                  <a:srgbClr val="FF0000"/>
                </a:solidFill>
              </a:rPr>
              <a:t>5</a:t>
            </a:r>
            <a:r>
              <a:rPr lang="ru-RU" sz="3200" b="0" dirty="0" smtClean="0">
                <a:solidFill>
                  <a:schemeClr val="tx1"/>
                </a:solidFill>
              </a:rPr>
              <a:t>)</a:t>
            </a:r>
            <a:endParaRPr lang="en-US" sz="3200" b="0" dirty="0">
              <a:solidFill>
                <a:schemeClr val="tx1"/>
              </a:solidFill>
            </a:endParaRPr>
          </a:p>
        </p:txBody>
      </p:sp>
      <p:pic>
        <p:nvPicPr>
          <p:cNvPr id="5" name="Рисунок 4"/>
          <p:cNvPicPr>
            <a:picLocks noChangeAspect="1"/>
          </p:cNvPicPr>
          <p:nvPr/>
        </p:nvPicPr>
        <p:blipFill>
          <a:blip r:embed="rId3"/>
          <a:stretch>
            <a:fillRect/>
          </a:stretch>
        </p:blipFill>
        <p:spPr>
          <a:xfrm>
            <a:off x="539552" y="1268413"/>
            <a:ext cx="3356611" cy="5054897"/>
          </a:xfrm>
          <a:prstGeom prst="rect">
            <a:avLst/>
          </a:prstGeom>
          <a:ln>
            <a:solidFill>
              <a:srgbClr val="000000"/>
            </a:solidFill>
          </a:ln>
        </p:spPr>
      </p:pic>
      <p:sp>
        <p:nvSpPr>
          <p:cNvPr id="9" name="Нижний колонтитул 8"/>
          <p:cNvSpPr>
            <a:spLocks noGrp="1"/>
          </p:cNvSpPr>
          <p:nvPr>
            <p:ph type="ftr" sz="quarter" idx="11"/>
          </p:nvPr>
        </p:nvSpPr>
        <p:spPr/>
        <p:txBody>
          <a:bodyPr/>
          <a:lstStyle/>
          <a:p>
            <a:pPr algn="r"/>
            <a:r>
              <a:rPr lang="en-US" smtClean="0"/>
              <a:t>Lessons Learned From Past Emergencies: From Chernobyl to Fukushima</a:t>
            </a:r>
            <a:endParaRPr lang="en-US" dirty="0"/>
          </a:p>
        </p:txBody>
      </p:sp>
      <p:sp>
        <p:nvSpPr>
          <p:cNvPr id="10" name="Номер слайда 9"/>
          <p:cNvSpPr>
            <a:spLocks noGrp="1"/>
          </p:cNvSpPr>
          <p:nvPr>
            <p:ph type="sldNum" sz="quarter" idx="12"/>
          </p:nvPr>
        </p:nvSpPr>
        <p:spPr/>
        <p:txBody>
          <a:bodyPr/>
          <a:lstStyle/>
          <a:p>
            <a:fld id="{23A0628E-C12F-4F8C-9895-BCD5E30100D3}" type="slidenum">
              <a:rPr lang="en-US" smtClean="0"/>
              <a:pPr/>
              <a:t>4</a:t>
            </a:fld>
            <a:endParaRPr lang="en-US" dirty="0"/>
          </a:p>
        </p:txBody>
      </p:sp>
    </p:spTree>
    <p:extLst>
      <p:ext uri="{BB962C8B-B14F-4D97-AF65-F5344CB8AC3E}">
        <p14:creationId xmlns:p14="http://schemas.microsoft.com/office/powerpoint/2010/main" val="9515480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dirty="0" smtClean="0"/>
              <a:t>Protective actions as a components of protection strategy </a:t>
            </a:r>
            <a:endParaRPr lang="en-US" dirty="0"/>
          </a:p>
        </p:txBody>
      </p:sp>
      <p:sp>
        <p:nvSpPr>
          <p:cNvPr id="5" name="TextBox 4"/>
          <p:cNvSpPr txBox="1"/>
          <p:nvPr/>
        </p:nvSpPr>
        <p:spPr>
          <a:xfrm>
            <a:off x="179388" y="1169451"/>
            <a:ext cx="8713092" cy="5124480"/>
          </a:xfrm>
          <a:prstGeom prst="rect">
            <a:avLst/>
          </a:prstGeom>
          <a:noFill/>
        </p:spPr>
        <p:txBody>
          <a:bodyPr wrap="square" rtlCol="0">
            <a:spAutoFit/>
          </a:bodyPr>
          <a:lstStyle/>
          <a:p>
            <a:pPr marL="457200" lvl="0" indent="-457200">
              <a:spcAft>
                <a:spcPts val="600"/>
              </a:spcAft>
              <a:buClr>
                <a:srgbClr val="FF0000"/>
              </a:buClr>
              <a:buFont typeface="Wingdings" panose="05000000000000000000" pitchFamily="2" charset="2"/>
              <a:buChar char="ü"/>
            </a:pPr>
            <a:r>
              <a:rPr lang="en-US" sz="2400" b="1" dirty="0">
                <a:solidFill>
                  <a:srgbClr val="FF0000"/>
                </a:solidFill>
              </a:rPr>
              <a:t>Precautionary protective actions </a:t>
            </a:r>
            <a:r>
              <a:rPr lang="en-US" sz="2400" dirty="0">
                <a:solidFill>
                  <a:srgbClr val="000000"/>
                </a:solidFill>
              </a:rPr>
              <a:t>to prevent deterministic health effects. To be implemented before the major release and beginning of the exposure of the public.</a:t>
            </a:r>
            <a:endParaRPr lang="en-GB" sz="2400" dirty="0">
              <a:solidFill>
                <a:srgbClr val="000000"/>
              </a:solidFill>
            </a:endParaRPr>
          </a:p>
          <a:p>
            <a:pPr marL="457200" lvl="0" indent="-457200">
              <a:spcAft>
                <a:spcPts val="600"/>
              </a:spcAft>
              <a:buClr>
                <a:srgbClr val="FF0000"/>
              </a:buClr>
              <a:buFont typeface="Wingdings" panose="05000000000000000000" pitchFamily="2" charset="2"/>
              <a:buChar char="ü"/>
            </a:pPr>
            <a:r>
              <a:rPr lang="en-US" sz="2400" b="1" dirty="0">
                <a:solidFill>
                  <a:srgbClr val="FF0000"/>
                </a:solidFill>
              </a:rPr>
              <a:t>Urgent protective actions </a:t>
            </a:r>
            <a:r>
              <a:rPr lang="en-US" sz="2400" dirty="0">
                <a:solidFill>
                  <a:srgbClr val="000000"/>
                </a:solidFill>
              </a:rPr>
              <a:t>to limit risk of stochastic health effects. To be implemented in hours-days after the severe release took place to correct the precautionary protective actions.</a:t>
            </a:r>
            <a:endParaRPr lang="en-GB" sz="2400" dirty="0">
              <a:solidFill>
                <a:srgbClr val="000000"/>
              </a:solidFill>
            </a:endParaRPr>
          </a:p>
          <a:p>
            <a:pPr marL="457200" lvl="0" indent="-457200">
              <a:spcAft>
                <a:spcPts val="600"/>
              </a:spcAft>
              <a:buClr>
                <a:srgbClr val="FF0000"/>
              </a:buClr>
              <a:buFont typeface="Wingdings" panose="05000000000000000000" pitchFamily="2" charset="2"/>
              <a:buChar char="ü"/>
            </a:pPr>
            <a:r>
              <a:rPr lang="en-US" sz="2400" b="1" dirty="0">
                <a:solidFill>
                  <a:srgbClr val="FF0000"/>
                </a:solidFill>
              </a:rPr>
              <a:t>Early protective actions </a:t>
            </a:r>
            <a:r>
              <a:rPr lang="en-US" sz="2400" dirty="0">
                <a:solidFill>
                  <a:srgbClr val="000000"/>
                </a:solidFill>
              </a:rPr>
              <a:t>to limit risk of stochastic health </a:t>
            </a:r>
            <a:r>
              <a:rPr lang="en-US" sz="2400" dirty="0" smtClean="0">
                <a:solidFill>
                  <a:srgbClr val="000000"/>
                </a:solidFill>
              </a:rPr>
              <a:t>effects.. To be implemented in weeks-months after the severe release took place. </a:t>
            </a:r>
            <a:endParaRPr lang="en-GB" sz="2400" dirty="0">
              <a:solidFill>
                <a:srgbClr val="000000"/>
              </a:solidFill>
            </a:endParaRPr>
          </a:p>
          <a:p>
            <a:pPr marL="457200" indent="-457200">
              <a:spcAft>
                <a:spcPts val="600"/>
              </a:spcAft>
              <a:buClr>
                <a:srgbClr val="FF0000"/>
              </a:buClr>
              <a:buFont typeface="Wingdings" panose="05000000000000000000" pitchFamily="2" charset="2"/>
              <a:buChar char="ü"/>
            </a:pPr>
            <a:r>
              <a:rPr lang="en-US" sz="2400" b="1" dirty="0">
                <a:solidFill>
                  <a:srgbClr val="FF0000"/>
                </a:solidFill>
              </a:rPr>
              <a:t>Transition from emergency exposure situation </a:t>
            </a:r>
            <a:r>
              <a:rPr lang="en-US" sz="2400" dirty="0">
                <a:solidFill>
                  <a:srgbClr val="000000"/>
                </a:solidFill>
              </a:rPr>
              <a:t>to planned or existing exposure situation. To be implemented in month-years prior to termination of the emergency.</a:t>
            </a:r>
            <a:endParaRPr lang="en-US" sz="2400" b="0" dirty="0">
              <a:solidFill>
                <a:srgbClr val="000000"/>
              </a:solidFill>
            </a:endParaRPr>
          </a:p>
        </p:txBody>
      </p:sp>
      <p:sp>
        <p:nvSpPr>
          <p:cNvPr id="8" name="Нижний колонтитул 7"/>
          <p:cNvSpPr>
            <a:spLocks noGrp="1"/>
          </p:cNvSpPr>
          <p:nvPr>
            <p:ph type="ftr" sz="quarter" idx="11"/>
          </p:nvPr>
        </p:nvSpPr>
        <p:spPr/>
        <p:txBody>
          <a:bodyPr/>
          <a:lstStyle/>
          <a:p>
            <a:pPr algn="r"/>
            <a:r>
              <a:rPr lang="en-US" smtClean="0"/>
              <a:t>Lessons Learned From Past Emergencies: From Chernobyl to Fukushima</a:t>
            </a:r>
            <a:endParaRPr lang="en-US" dirty="0"/>
          </a:p>
        </p:txBody>
      </p:sp>
      <p:sp>
        <p:nvSpPr>
          <p:cNvPr id="9" name="Номер слайда 8"/>
          <p:cNvSpPr>
            <a:spLocks noGrp="1"/>
          </p:cNvSpPr>
          <p:nvPr>
            <p:ph type="sldNum" sz="quarter" idx="12"/>
          </p:nvPr>
        </p:nvSpPr>
        <p:spPr/>
        <p:txBody>
          <a:bodyPr/>
          <a:lstStyle/>
          <a:p>
            <a:fld id="{23A0628E-C12F-4F8C-9895-BCD5E30100D3}" type="slidenum">
              <a:rPr lang="en-US" smtClean="0"/>
              <a:pPr/>
              <a:t>5</a:t>
            </a:fld>
            <a:endParaRPr lang="en-US" dirty="0"/>
          </a:p>
        </p:txBody>
      </p:sp>
    </p:spTree>
    <p:extLst>
      <p:ext uri="{BB962C8B-B14F-4D97-AF65-F5344CB8AC3E}">
        <p14:creationId xmlns:p14="http://schemas.microsoft.com/office/powerpoint/2010/main" val="17807738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2900" dirty="0" smtClean="0"/>
              <a:t>Precautionary and urgent protective actions</a:t>
            </a:r>
            <a:endParaRPr lang="en-US" sz="2900" dirty="0"/>
          </a:p>
        </p:txBody>
      </p:sp>
      <p:sp>
        <p:nvSpPr>
          <p:cNvPr id="5" name="TextBox 4"/>
          <p:cNvSpPr txBox="1"/>
          <p:nvPr/>
        </p:nvSpPr>
        <p:spPr>
          <a:xfrm>
            <a:off x="251519" y="1232216"/>
            <a:ext cx="8730556" cy="5262979"/>
          </a:xfrm>
          <a:prstGeom prst="rect">
            <a:avLst/>
          </a:prstGeom>
          <a:noFill/>
        </p:spPr>
        <p:txBody>
          <a:bodyPr wrap="square" rtlCol="0">
            <a:spAutoFit/>
          </a:bodyPr>
          <a:lstStyle/>
          <a:p>
            <a:r>
              <a:rPr lang="en-US" sz="2400" b="0" dirty="0" smtClean="0">
                <a:solidFill>
                  <a:srgbClr val="000000"/>
                </a:solidFill>
              </a:rPr>
              <a:t>Upon declaration of the </a:t>
            </a:r>
            <a:r>
              <a:rPr lang="en-US" sz="2400" b="1" dirty="0" smtClean="0">
                <a:solidFill>
                  <a:srgbClr val="FF0000"/>
                </a:solidFill>
              </a:rPr>
              <a:t>General emergency </a:t>
            </a:r>
            <a:r>
              <a:rPr lang="en-US" sz="2400" dirty="0" smtClean="0">
                <a:solidFill>
                  <a:srgbClr val="000000"/>
                </a:solidFill>
              </a:rPr>
              <a:t>(nuclear) using the</a:t>
            </a:r>
            <a:r>
              <a:rPr lang="en-US" sz="2400" dirty="0" smtClean="0"/>
              <a:t> </a:t>
            </a:r>
            <a:r>
              <a:rPr lang="en-US" sz="2400" dirty="0" smtClean="0">
                <a:solidFill>
                  <a:srgbClr val="FF0000"/>
                </a:solidFill>
              </a:rPr>
              <a:t>Emergency Action Levels </a:t>
            </a:r>
            <a:r>
              <a:rPr lang="en-US" altLang="en-US" sz="2400" dirty="0" smtClean="0"/>
              <a:t>(</a:t>
            </a:r>
            <a:r>
              <a:rPr lang="en-US" altLang="en-US" sz="2400" b="1" dirty="0" smtClean="0">
                <a:solidFill>
                  <a:srgbClr val="FF0000"/>
                </a:solidFill>
              </a:rPr>
              <a:t>EALs</a:t>
            </a:r>
            <a:r>
              <a:rPr lang="en-US" altLang="en-US" sz="2400" dirty="0" smtClean="0"/>
              <a:t>) </a:t>
            </a:r>
            <a:r>
              <a:rPr lang="en-US" sz="2400" dirty="0" smtClean="0">
                <a:solidFill>
                  <a:srgbClr val="000000"/>
                </a:solidFill>
              </a:rPr>
              <a:t>for emergency classification</a:t>
            </a:r>
          </a:p>
          <a:p>
            <a:pPr marL="514350" indent="-514350">
              <a:lnSpc>
                <a:spcPct val="90000"/>
              </a:lnSpc>
              <a:spcBef>
                <a:spcPct val="50000"/>
              </a:spcBef>
              <a:buClr>
                <a:srgbClr val="000000"/>
              </a:buClr>
              <a:buSzTx/>
              <a:buFontTx/>
              <a:buAutoNum type="arabicPeriod"/>
            </a:pPr>
            <a:r>
              <a:rPr lang="en-US" sz="2400" dirty="0" smtClean="0">
                <a:solidFill>
                  <a:srgbClr val="000000"/>
                </a:solidFill>
              </a:rPr>
              <a:t>The </a:t>
            </a:r>
            <a:r>
              <a:rPr lang="en-US" sz="2400" b="1" dirty="0" smtClean="0">
                <a:solidFill>
                  <a:srgbClr val="FF0000"/>
                </a:solidFill>
              </a:rPr>
              <a:t>first</a:t>
            </a:r>
            <a:r>
              <a:rPr lang="en-US" sz="2400" dirty="0" smtClean="0"/>
              <a:t> </a:t>
            </a:r>
            <a:r>
              <a:rPr lang="en-US" sz="2400" b="1" dirty="0">
                <a:solidFill>
                  <a:srgbClr val="FF0000"/>
                </a:solidFill>
              </a:rPr>
              <a:t>priority</a:t>
            </a:r>
            <a:r>
              <a:rPr lang="en-US" sz="2400" dirty="0" smtClean="0"/>
              <a:t> – </a:t>
            </a:r>
            <a:r>
              <a:rPr lang="en-US" sz="2400" dirty="0" smtClean="0">
                <a:solidFill>
                  <a:srgbClr val="FF0000"/>
                </a:solidFill>
              </a:rPr>
              <a:t>Evacuate</a:t>
            </a:r>
            <a:r>
              <a:rPr lang="en-US" sz="2400" dirty="0" smtClean="0"/>
              <a:t> </a:t>
            </a:r>
            <a:r>
              <a:rPr lang="en-US" sz="2400" b="0" dirty="0" smtClean="0">
                <a:solidFill>
                  <a:srgbClr val="000000"/>
                </a:solidFill>
              </a:rPr>
              <a:t>the public from </a:t>
            </a:r>
            <a:r>
              <a:rPr lang="en-US" altLang="en-US" sz="2400" dirty="0" smtClean="0">
                <a:solidFill>
                  <a:srgbClr val="FF0000"/>
                </a:solidFill>
              </a:rPr>
              <a:t>Precautionary Actions Zone</a:t>
            </a:r>
            <a:r>
              <a:rPr lang="en-US" altLang="en-US" sz="2400" dirty="0" smtClean="0"/>
              <a:t> (</a:t>
            </a:r>
            <a:r>
              <a:rPr lang="en-US" altLang="en-US" sz="2400" b="1" dirty="0">
                <a:solidFill>
                  <a:srgbClr val="FF0000"/>
                </a:solidFill>
              </a:rPr>
              <a:t>PAZ</a:t>
            </a:r>
            <a:r>
              <a:rPr lang="en-US" altLang="en-US" sz="2400" dirty="0" smtClean="0"/>
              <a:t>) </a:t>
            </a:r>
            <a:r>
              <a:rPr lang="en-US" altLang="en-US" sz="2400" b="0" dirty="0" smtClean="0">
                <a:solidFill>
                  <a:srgbClr val="000000"/>
                </a:solidFill>
              </a:rPr>
              <a:t>even in hard conditions</a:t>
            </a:r>
          </a:p>
          <a:p>
            <a:pPr marL="514350" indent="-514350">
              <a:lnSpc>
                <a:spcPct val="90000"/>
              </a:lnSpc>
              <a:spcBef>
                <a:spcPct val="50000"/>
              </a:spcBef>
              <a:buClr>
                <a:srgbClr val="000000"/>
              </a:buClr>
              <a:buFontTx/>
              <a:buAutoNum type="arabicPeriod"/>
            </a:pPr>
            <a:r>
              <a:rPr lang="en-US" sz="2400" dirty="0">
                <a:solidFill>
                  <a:srgbClr val="000000"/>
                </a:solidFill>
              </a:rPr>
              <a:t>The</a:t>
            </a:r>
            <a:r>
              <a:rPr lang="en-US" sz="2400" dirty="0"/>
              <a:t> </a:t>
            </a:r>
            <a:r>
              <a:rPr lang="en-US" sz="2400" b="1" dirty="0" smtClean="0">
                <a:solidFill>
                  <a:srgbClr val="FF0000"/>
                </a:solidFill>
              </a:rPr>
              <a:t>second priority </a:t>
            </a:r>
            <a:r>
              <a:rPr lang="en-US" sz="2400" dirty="0" smtClean="0"/>
              <a:t>– </a:t>
            </a:r>
            <a:r>
              <a:rPr lang="en-US" sz="2400" dirty="0" smtClean="0">
                <a:solidFill>
                  <a:srgbClr val="FF0000"/>
                </a:solidFill>
              </a:rPr>
              <a:t>Evacuate</a:t>
            </a:r>
            <a:r>
              <a:rPr lang="en-US" sz="2400" b="0" dirty="0" smtClean="0">
                <a:solidFill>
                  <a:schemeClr val="tx1"/>
                </a:solidFill>
              </a:rPr>
              <a:t> </a:t>
            </a:r>
            <a:r>
              <a:rPr lang="en-US" sz="2400" b="0" dirty="0" smtClean="0">
                <a:solidFill>
                  <a:srgbClr val="000000"/>
                </a:solidFill>
              </a:rPr>
              <a:t>the </a:t>
            </a:r>
            <a:r>
              <a:rPr lang="en-US" sz="2400" b="0" dirty="0">
                <a:solidFill>
                  <a:srgbClr val="000000"/>
                </a:solidFill>
              </a:rPr>
              <a:t>public from </a:t>
            </a:r>
            <a:r>
              <a:rPr lang="en-US" altLang="en-US" sz="2400" dirty="0" smtClean="0">
                <a:solidFill>
                  <a:srgbClr val="000000"/>
                </a:solidFill>
              </a:rPr>
              <a:t>Urgent </a:t>
            </a:r>
            <a:r>
              <a:rPr lang="en-US" altLang="en-US" sz="2400" dirty="0" smtClean="0">
                <a:solidFill>
                  <a:srgbClr val="FF0000"/>
                </a:solidFill>
              </a:rPr>
              <a:t>Protective Action </a:t>
            </a:r>
            <a:r>
              <a:rPr lang="en-US" altLang="en-US" sz="2400" dirty="0">
                <a:solidFill>
                  <a:srgbClr val="FF0000"/>
                </a:solidFill>
              </a:rPr>
              <a:t>Planning Zone </a:t>
            </a:r>
            <a:r>
              <a:rPr lang="en-US" altLang="en-US" sz="2400" dirty="0" smtClean="0"/>
              <a:t>(</a:t>
            </a:r>
            <a:r>
              <a:rPr lang="en-US" altLang="en-US" sz="2400" b="1" dirty="0" smtClean="0">
                <a:solidFill>
                  <a:srgbClr val="FF0000"/>
                </a:solidFill>
              </a:rPr>
              <a:t>UPZ</a:t>
            </a:r>
            <a:r>
              <a:rPr lang="en-US" altLang="en-US" sz="2400" dirty="0"/>
              <a:t>) </a:t>
            </a:r>
            <a:endParaRPr lang="en-US" altLang="en-US" sz="2400" dirty="0" smtClean="0"/>
          </a:p>
          <a:p>
            <a:pPr marL="514350" indent="-514350">
              <a:lnSpc>
                <a:spcPct val="90000"/>
              </a:lnSpc>
              <a:spcBef>
                <a:spcPct val="50000"/>
              </a:spcBef>
              <a:buClr>
                <a:srgbClr val="000000"/>
              </a:buClr>
              <a:buFontTx/>
              <a:buAutoNum type="arabicPeriod"/>
            </a:pPr>
            <a:r>
              <a:rPr lang="en-US" altLang="en-US" sz="2400" dirty="0" smtClean="0">
                <a:solidFill>
                  <a:srgbClr val="000000"/>
                </a:solidFill>
              </a:rPr>
              <a:t>The</a:t>
            </a:r>
            <a:r>
              <a:rPr lang="en-US" altLang="en-US" sz="2400" dirty="0" smtClean="0"/>
              <a:t> </a:t>
            </a:r>
            <a:r>
              <a:rPr lang="en-US" altLang="en-US" sz="2400" b="1" dirty="0">
                <a:solidFill>
                  <a:srgbClr val="FF0000"/>
                </a:solidFill>
              </a:rPr>
              <a:t>third priority </a:t>
            </a:r>
            <a:r>
              <a:rPr lang="en-US" altLang="en-US" sz="2400" dirty="0" smtClean="0"/>
              <a:t>– </a:t>
            </a:r>
            <a:r>
              <a:rPr lang="en-US" altLang="en-US" sz="2400" dirty="0" smtClean="0">
                <a:solidFill>
                  <a:srgbClr val="000000"/>
                </a:solidFill>
              </a:rPr>
              <a:t>Stop consumption of local produce at </a:t>
            </a:r>
            <a:r>
              <a:rPr lang="en-US" altLang="en-US" sz="2400" dirty="0">
                <a:solidFill>
                  <a:srgbClr val="FF0000"/>
                </a:solidFill>
              </a:rPr>
              <a:t>Ingestion and </a:t>
            </a:r>
            <a:r>
              <a:rPr lang="en-US" altLang="en-US" sz="2400" dirty="0" smtClean="0">
                <a:solidFill>
                  <a:srgbClr val="FF0000"/>
                </a:solidFill>
              </a:rPr>
              <a:t>Commodities Planning Distance</a:t>
            </a:r>
            <a:r>
              <a:rPr lang="en-US" altLang="en-US" sz="2400" dirty="0" smtClean="0"/>
              <a:t> (</a:t>
            </a:r>
            <a:r>
              <a:rPr lang="en-US" altLang="en-US" sz="2400" b="1" dirty="0" smtClean="0">
                <a:solidFill>
                  <a:srgbClr val="FF0000"/>
                </a:solidFill>
              </a:rPr>
              <a:t>ICPD</a:t>
            </a:r>
            <a:r>
              <a:rPr lang="en-US" altLang="en-US" sz="2400" dirty="0" smtClean="0"/>
              <a:t>) </a:t>
            </a:r>
          </a:p>
          <a:p>
            <a:pPr marL="514350" indent="-514350">
              <a:lnSpc>
                <a:spcPct val="90000"/>
              </a:lnSpc>
              <a:spcBef>
                <a:spcPct val="50000"/>
              </a:spcBef>
              <a:buClr>
                <a:srgbClr val="000000"/>
              </a:buClr>
              <a:buFontTx/>
              <a:buAutoNum type="arabicPeriod"/>
            </a:pPr>
            <a:r>
              <a:rPr lang="en-US" altLang="en-US" sz="2400" dirty="0" smtClean="0">
                <a:solidFill>
                  <a:srgbClr val="FF0000"/>
                </a:solidFill>
              </a:rPr>
              <a:t>After</a:t>
            </a:r>
            <a:r>
              <a:rPr lang="en-US" altLang="en-US" sz="2400" b="1" dirty="0" smtClean="0">
                <a:solidFill>
                  <a:srgbClr val="FF0000"/>
                </a:solidFill>
              </a:rPr>
              <a:t> deposition </a:t>
            </a:r>
            <a:r>
              <a:rPr lang="en-US" altLang="en-US" sz="2400" dirty="0" smtClean="0">
                <a:solidFill>
                  <a:srgbClr val="000000"/>
                </a:solidFill>
              </a:rPr>
              <a:t>of the released material on the ground</a:t>
            </a:r>
            <a:r>
              <a:rPr lang="en-US" altLang="en-US" sz="2400" dirty="0" smtClean="0"/>
              <a:t> - </a:t>
            </a:r>
            <a:r>
              <a:rPr lang="en-US" altLang="en-US" sz="2400" dirty="0" smtClean="0">
                <a:solidFill>
                  <a:srgbClr val="FF0000"/>
                </a:solidFill>
              </a:rPr>
              <a:t>Monitor</a:t>
            </a:r>
            <a:r>
              <a:rPr lang="en-US" altLang="en-US" sz="2400" dirty="0" smtClean="0"/>
              <a:t> </a:t>
            </a:r>
            <a:r>
              <a:rPr lang="en-US" altLang="en-US" sz="2400" dirty="0" smtClean="0">
                <a:solidFill>
                  <a:srgbClr val="000000"/>
                </a:solidFill>
              </a:rPr>
              <a:t>the territory at </a:t>
            </a:r>
            <a:r>
              <a:rPr lang="en-US" altLang="en-US" sz="2400" dirty="0" smtClean="0">
                <a:solidFill>
                  <a:srgbClr val="FF0000"/>
                </a:solidFill>
              </a:rPr>
              <a:t>Extended Planning Distance </a:t>
            </a:r>
            <a:r>
              <a:rPr lang="en-US" altLang="en-US" sz="2400" dirty="0"/>
              <a:t>(</a:t>
            </a:r>
            <a:r>
              <a:rPr lang="en-US" altLang="en-US" sz="2400" b="1" dirty="0">
                <a:solidFill>
                  <a:srgbClr val="FF0000"/>
                </a:solidFill>
              </a:rPr>
              <a:t>EPD</a:t>
            </a:r>
            <a:r>
              <a:rPr lang="en-US" altLang="en-US" sz="2400" dirty="0"/>
              <a:t>) </a:t>
            </a:r>
            <a:r>
              <a:rPr lang="en-US" altLang="en-US" sz="2400" dirty="0" smtClean="0">
                <a:solidFill>
                  <a:srgbClr val="000000"/>
                </a:solidFill>
              </a:rPr>
              <a:t>against</a:t>
            </a:r>
            <a:r>
              <a:rPr lang="en-US" altLang="en-US" sz="2400" dirty="0" smtClean="0"/>
              <a:t> </a:t>
            </a:r>
            <a:r>
              <a:rPr lang="en-US" altLang="en-US" sz="2400" dirty="0" smtClean="0">
                <a:solidFill>
                  <a:srgbClr val="FF0000"/>
                </a:solidFill>
              </a:rPr>
              <a:t>Operational Intervention Levels </a:t>
            </a:r>
            <a:r>
              <a:rPr lang="en-US" altLang="en-US" sz="2400" dirty="0" smtClean="0"/>
              <a:t>(</a:t>
            </a:r>
            <a:r>
              <a:rPr lang="en-US" altLang="en-US" sz="2400" b="1" dirty="0" smtClean="0">
                <a:solidFill>
                  <a:srgbClr val="FF0000"/>
                </a:solidFill>
              </a:rPr>
              <a:t>OILs</a:t>
            </a:r>
            <a:r>
              <a:rPr lang="en-US" altLang="en-US" sz="2400" dirty="0"/>
              <a:t>)</a:t>
            </a:r>
            <a:r>
              <a:rPr lang="en-US" altLang="en-US" sz="2400" dirty="0" smtClean="0"/>
              <a:t> </a:t>
            </a:r>
            <a:r>
              <a:rPr lang="en-US" altLang="en-US" sz="2400" dirty="0">
                <a:solidFill>
                  <a:srgbClr val="000000"/>
                </a:solidFill>
              </a:rPr>
              <a:t>to r</a:t>
            </a:r>
            <a:r>
              <a:rPr lang="en-US" altLang="en-US" sz="2400" dirty="0" smtClean="0">
                <a:solidFill>
                  <a:srgbClr val="000000"/>
                </a:solidFill>
              </a:rPr>
              <a:t>ecognize areas from which the public has to be evacuated</a:t>
            </a:r>
            <a:endParaRPr lang="ru-RU" altLang="en-US" sz="2400" dirty="0"/>
          </a:p>
        </p:txBody>
      </p:sp>
      <p:sp>
        <p:nvSpPr>
          <p:cNvPr id="6" name="Нижний колонтитул 5"/>
          <p:cNvSpPr>
            <a:spLocks noGrp="1"/>
          </p:cNvSpPr>
          <p:nvPr>
            <p:ph type="ftr" sz="quarter" idx="11"/>
          </p:nvPr>
        </p:nvSpPr>
        <p:spPr/>
        <p:txBody>
          <a:bodyPr/>
          <a:lstStyle/>
          <a:p>
            <a:pPr algn="r"/>
            <a:r>
              <a:rPr lang="en-US" smtClean="0"/>
              <a:t>Lessons Learned From Past Emergencies: From Chernobyl to Fukushima</a:t>
            </a:r>
            <a:endParaRPr lang="en-US" dirty="0"/>
          </a:p>
        </p:txBody>
      </p:sp>
      <p:sp>
        <p:nvSpPr>
          <p:cNvPr id="7" name="Номер слайда 6"/>
          <p:cNvSpPr>
            <a:spLocks noGrp="1"/>
          </p:cNvSpPr>
          <p:nvPr>
            <p:ph type="sldNum" sz="quarter" idx="12"/>
          </p:nvPr>
        </p:nvSpPr>
        <p:spPr/>
        <p:txBody>
          <a:bodyPr/>
          <a:lstStyle/>
          <a:p>
            <a:fld id="{23A0628E-C12F-4F8C-9895-BCD5E30100D3}" type="slidenum">
              <a:rPr lang="en-US" smtClean="0"/>
              <a:pPr/>
              <a:t>6</a:t>
            </a:fld>
            <a:endParaRPr lang="en-US" dirty="0"/>
          </a:p>
        </p:txBody>
      </p:sp>
    </p:spTree>
    <p:extLst>
      <p:ext uri="{BB962C8B-B14F-4D97-AF65-F5344CB8AC3E}">
        <p14:creationId xmlns:p14="http://schemas.microsoft.com/office/powerpoint/2010/main" val="42379133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4876800" y="3802536"/>
            <a:ext cx="2919389" cy="461665"/>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pPr fontAlgn="base">
              <a:spcBef>
                <a:spcPct val="0"/>
              </a:spcBef>
              <a:spcAft>
                <a:spcPct val="0"/>
              </a:spcAft>
            </a:pPr>
            <a:r>
              <a:rPr kumimoji="1" lang="en-GB" sz="2400" b="1" dirty="0" smtClean="0">
                <a:solidFill>
                  <a:srgbClr val="000000"/>
                </a:solidFill>
              </a:rPr>
              <a:t>Blackout for hours</a:t>
            </a:r>
            <a:endParaRPr kumimoji="1" lang="en-GB" sz="2400" b="1" dirty="0">
              <a:solidFill>
                <a:srgbClr val="000000"/>
              </a:solidFill>
            </a:endParaRPr>
          </a:p>
        </p:txBody>
      </p:sp>
      <p:sp>
        <p:nvSpPr>
          <p:cNvPr id="18" name="TextBox 17"/>
          <p:cNvSpPr txBox="1"/>
          <p:nvPr/>
        </p:nvSpPr>
        <p:spPr>
          <a:xfrm>
            <a:off x="4876800" y="5119935"/>
            <a:ext cx="3861570" cy="461665"/>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pPr fontAlgn="base">
              <a:spcBef>
                <a:spcPct val="0"/>
              </a:spcBef>
              <a:spcAft>
                <a:spcPct val="0"/>
              </a:spcAft>
            </a:pPr>
            <a:r>
              <a:rPr kumimoji="1" lang="en-GB" sz="2400" b="1" dirty="0">
                <a:solidFill>
                  <a:srgbClr val="000000"/>
                </a:solidFill>
              </a:rPr>
              <a:t>Temperature above </a:t>
            </a:r>
            <a:r>
              <a:rPr kumimoji="1" lang="en-GB" sz="2400" b="1" dirty="0" smtClean="0">
                <a:solidFill>
                  <a:srgbClr val="000000"/>
                </a:solidFill>
              </a:rPr>
              <a:t>## °K</a:t>
            </a:r>
            <a:endParaRPr kumimoji="1" lang="en-GB" sz="2400" b="1" dirty="0">
              <a:solidFill>
                <a:srgbClr val="000000"/>
              </a:solidFill>
            </a:endParaRPr>
          </a:p>
        </p:txBody>
      </p:sp>
      <p:sp>
        <p:nvSpPr>
          <p:cNvPr id="19" name="TextBox 18"/>
          <p:cNvSpPr txBox="1"/>
          <p:nvPr/>
        </p:nvSpPr>
        <p:spPr>
          <a:xfrm>
            <a:off x="4876800" y="4470872"/>
            <a:ext cx="3555782" cy="461665"/>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pPr fontAlgn="base">
              <a:spcBef>
                <a:spcPct val="0"/>
              </a:spcBef>
              <a:spcAft>
                <a:spcPct val="0"/>
              </a:spcAft>
            </a:pPr>
            <a:r>
              <a:rPr kumimoji="1" lang="en-GB" sz="2400" b="1" dirty="0">
                <a:solidFill>
                  <a:srgbClr val="000000"/>
                </a:solidFill>
              </a:rPr>
              <a:t>Pressure above </a:t>
            </a:r>
            <a:r>
              <a:rPr kumimoji="1" lang="en-GB" sz="2400" b="1" dirty="0" smtClean="0">
                <a:solidFill>
                  <a:srgbClr val="000000"/>
                </a:solidFill>
              </a:rPr>
              <a:t>## </a:t>
            </a:r>
            <a:r>
              <a:rPr kumimoji="1" lang="en-GB" sz="2400" b="1" dirty="0" err="1" smtClean="0">
                <a:solidFill>
                  <a:srgbClr val="000000"/>
                </a:solidFill>
              </a:rPr>
              <a:t>hPa</a:t>
            </a:r>
            <a:endParaRPr kumimoji="1" lang="en-GB" sz="2400" b="1" dirty="0">
              <a:solidFill>
                <a:srgbClr val="000000"/>
              </a:solidFill>
            </a:endParaRPr>
          </a:p>
        </p:txBody>
      </p:sp>
      <p:sp>
        <p:nvSpPr>
          <p:cNvPr id="21" name="TextBox 20"/>
          <p:cNvSpPr txBox="1"/>
          <p:nvPr/>
        </p:nvSpPr>
        <p:spPr>
          <a:xfrm>
            <a:off x="4876800" y="5775647"/>
            <a:ext cx="3999813" cy="461665"/>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pPr fontAlgn="base">
              <a:spcBef>
                <a:spcPct val="0"/>
              </a:spcBef>
              <a:spcAft>
                <a:spcPct val="0"/>
              </a:spcAft>
            </a:pPr>
            <a:r>
              <a:rPr kumimoji="1" lang="en-GB" sz="2400" b="1" dirty="0">
                <a:solidFill>
                  <a:srgbClr val="000000"/>
                </a:solidFill>
              </a:rPr>
              <a:t>Dose rate above </a:t>
            </a:r>
            <a:r>
              <a:rPr kumimoji="1" lang="en-GB" sz="2400" b="1" dirty="0" smtClean="0">
                <a:solidFill>
                  <a:srgbClr val="000000"/>
                </a:solidFill>
              </a:rPr>
              <a:t>## mSv/h</a:t>
            </a:r>
            <a:endParaRPr kumimoji="1" lang="en-GB" sz="2400" b="1" dirty="0">
              <a:solidFill>
                <a:srgbClr val="000000"/>
              </a:solidFill>
            </a:endParaRPr>
          </a:p>
        </p:txBody>
      </p:sp>
      <p:sp>
        <p:nvSpPr>
          <p:cNvPr id="2" name="Title 1"/>
          <p:cNvSpPr>
            <a:spLocks noGrp="1"/>
          </p:cNvSpPr>
          <p:nvPr>
            <p:ph type="title"/>
          </p:nvPr>
        </p:nvSpPr>
        <p:spPr/>
        <p:txBody>
          <a:bodyPr>
            <a:normAutofit/>
          </a:bodyPr>
          <a:lstStyle/>
          <a:p>
            <a:r>
              <a:rPr lang="en-GB" dirty="0" smtClean="0"/>
              <a:t>Emergency Action Levels (EALs)</a:t>
            </a:r>
            <a:endParaRPr lang="en-US" dirty="0"/>
          </a:p>
        </p:txBody>
      </p:sp>
      <p:sp>
        <p:nvSpPr>
          <p:cNvPr id="9" name="Content Placeholder 2"/>
          <p:cNvSpPr txBox="1">
            <a:spLocks/>
          </p:cNvSpPr>
          <p:nvPr/>
        </p:nvSpPr>
        <p:spPr bwMode="black">
          <a:xfrm>
            <a:off x="40181" y="1072494"/>
            <a:ext cx="8593138" cy="2360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99CCFF"/>
              </a:buClr>
              <a:buSzPct val="110000"/>
              <a:buChar char="•"/>
              <a:defRPr sz="3200">
                <a:solidFill>
                  <a:srgbClr val="FFFFCC"/>
                </a:solidFill>
                <a:latin typeface="+mn-lt"/>
                <a:ea typeface="+mn-ea"/>
                <a:cs typeface="+mn-cs"/>
              </a:defRPr>
            </a:lvl1pPr>
            <a:lvl2pPr marL="742950" indent="-285750" algn="l" rtl="0" eaLnBrk="1" fontAlgn="base" hangingPunct="1">
              <a:spcBef>
                <a:spcPct val="20000"/>
              </a:spcBef>
              <a:spcAft>
                <a:spcPct val="0"/>
              </a:spcAft>
              <a:buClr>
                <a:srgbClr val="99CCFF"/>
              </a:buClr>
              <a:buSzPct val="110000"/>
              <a:buChar char="•"/>
              <a:defRPr sz="2800">
                <a:solidFill>
                  <a:srgbClr val="FFFFCC"/>
                </a:solidFill>
                <a:latin typeface="+mn-lt"/>
              </a:defRPr>
            </a:lvl2pPr>
            <a:lvl3pPr marL="1143000" indent="-228600" algn="l" rtl="0" eaLnBrk="1" fontAlgn="base" hangingPunct="1">
              <a:spcBef>
                <a:spcPct val="20000"/>
              </a:spcBef>
              <a:spcAft>
                <a:spcPct val="0"/>
              </a:spcAft>
              <a:buClr>
                <a:srgbClr val="99CCFF"/>
              </a:buClr>
              <a:buSzPct val="110000"/>
              <a:buChar char="•"/>
              <a:defRPr sz="2400">
                <a:solidFill>
                  <a:srgbClr val="FFFFCC"/>
                </a:solidFill>
                <a:latin typeface="+mn-lt"/>
              </a:defRPr>
            </a:lvl3pPr>
            <a:lvl4pPr marL="1600200" indent="-228600" algn="l" rtl="0" eaLnBrk="1" fontAlgn="base" hangingPunct="1">
              <a:spcBef>
                <a:spcPct val="20000"/>
              </a:spcBef>
              <a:spcAft>
                <a:spcPct val="0"/>
              </a:spcAft>
              <a:buClr>
                <a:srgbClr val="99CCFF"/>
              </a:buClr>
              <a:buSzPct val="110000"/>
              <a:buChar char="•"/>
              <a:defRPr sz="2400">
                <a:solidFill>
                  <a:srgbClr val="FFFFCC"/>
                </a:solidFill>
                <a:latin typeface="+mn-lt"/>
              </a:defRPr>
            </a:lvl4pPr>
            <a:lvl5pPr marL="2057400" indent="-228600" algn="l" rtl="0" eaLnBrk="1" fontAlgn="base" hangingPunct="1">
              <a:spcBef>
                <a:spcPct val="20000"/>
              </a:spcBef>
              <a:spcAft>
                <a:spcPct val="0"/>
              </a:spcAft>
              <a:buClr>
                <a:srgbClr val="99CCFF"/>
              </a:buClr>
              <a:buSzPct val="110000"/>
              <a:buChar char="•"/>
              <a:defRPr sz="2400">
                <a:solidFill>
                  <a:srgbClr val="FFFFCC"/>
                </a:solidFill>
                <a:latin typeface="+mn-lt"/>
              </a:defRPr>
            </a:lvl5pPr>
            <a:lvl6pPr marL="2514600" indent="-228600" algn="l" rtl="0" eaLnBrk="1" fontAlgn="base" hangingPunct="1">
              <a:spcBef>
                <a:spcPct val="20000"/>
              </a:spcBef>
              <a:spcAft>
                <a:spcPct val="0"/>
              </a:spcAft>
              <a:buClr>
                <a:srgbClr val="99CCFF"/>
              </a:buClr>
              <a:buSzPct val="110000"/>
              <a:buChar char="•"/>
              <a:defRPr sz="2400">
                <a:solidFill>
                  <a:srgbClr val="FFFFCC"/>
                </a:solidFill>
                <a:latin typeface="+mn-lt"/>
              </a:defRPr>
            </a:lvl6pPr>
            <a:lvl7pPr marL="2971800" indent="-228600" algn="l" rtl="0" eaLnBrk="1" fontAlgn="base" hangingPunct="1">
              <a:spcBef>
                <a:spcPct val="20000"/>
              </a:spcBef>
              <a:spcAft>
                <a:spcPct val="0"/>
              </a:spcAft>
              <a:buClr>
                <a:srgbClr val="99CCFF"/>
              </a:buClr>
              <a:buSzPct val="110000"/>
              <a:buChar char="•"/>
              <a:defRPr sz="2400">
                <a:solidFill>
                  <a:srgbClr val="FFFFCC"/>
                </a:solidFill>
                <a:latin typeface="+mn-lt"/>
              </a:defRPr>
            </a:lvl7pPr>
            <a:lvl8pPr marL="3429000" indent="-228600" algn="l" rtl="0" eaLnBrk="1" fontAlgn="base" hangingPunct="1">
              <a:spcBef>
                <a:spcPct val="20000"/>
              </a:spcBef>
              <a:spcAft>
                <a:spcPct val="0"/>
              </a:spcAft>
              <a:buClr>
                <a:srgbClr val="99CCFF"/>
              </a:buClr>
              <a:buSzPct val="110000"/>
              <a:buChar char="•"/>
              <a:defRPr sz="2400">
                <a:solidFill>
                  <a:srgbClr val="FFFFCC"/>
                </a:solidFill>
                <a:latin typeface="+mn-lt"/>
              </a:defRPr>
            </a:lvl8pPr>
            <a:lvl9pPr marL="3886200" indent="-228600" algn="l" rtl="0" eaLnBrk="1" fontAlgn="base" hangingPunct="1">
              <a:spcBef>
                <a:spcPct val="20000"/>
              </a:spcBef>
              <a:spcAft>
                <a:spcPct val="0"/>
              </a:spcAft>
              <a:buClr>
                <a:srgbClr val="99CCFF"/>
              </a:buClr>
              <a:buSzPct val="110000"/>
              <a:buChar char="•"/>
              <a:defRPr sz="2400">
                <a:solidFill>
                  <a:srgbClr val="FFFFCC"/>
                </a:solidFill>
                <a:latin typeface="+mn-lt"/>
              </a:defRPr>
            </a:lvl9pPr>
          </a:lstStyle>
          <a:p>
            <a:pPr algn="ctr">
              <a:buClr>
                <a:srgbClr val="FF0000"/>
              </a:buClr>
              <a:buFont typeface="Wingdings" panose="05000000000000000000" pitchFamily="2" charset="2"/>
              <a:buChar char="ü"/>
            </a:pPr>
            <a:r>
              <a:rPr lang="en-GB" sz="2800" b="1" dirty="0" smtClean="0">
                <a:solidFill>
                  <a:srgbClr val="FF0000"/>
                </a:solidFill>
              </a:rPr>
              <a:t>EALs</a:t>
            </a:r>
            <a:r>
              <a:rPr lang="en-GB" sz="2800" dirty="0" smtClean="0">
                <a:solidFill>
                  <a:srgbClr val="000000"/>
                </a:solidFill>
              </a:rPr>
              <a:t> are specific, </a:t>
            </a:r>
            <a:r>
              <a:rPr lang="en-GB" sz="2800" dirty="0" smtClean="0">
                <a:solidFill>
                  <a:srgbClr val="FF0000"/>
                </a:solidFill>
              </a:rPr>
              <a:t>predetermined and observable criteria </a:t>
            </a:r>
            <a:r>
              <a:rPr lang="en-GB" sz="2800" dirty="0" smtClean="0">
                <a:solidFill>
                  <a:srgbClr val="000000"/>
                </a:solidFill>
              </a:rPr>
              <a:t>to detect, recognize and determine the </a:t>
            </a:r>
            <a:r>
              <a:rPr lang="en-GB" sz="2800" dirty="0" smtClean="0">
                <a:solidFill>
                  <a:srgbClr val="FF0000"/>
                </a:solidFill>
              </a:rPr>
              <a:t>emergency class</a:t>
            </a:r>
          </a:p>
          <a:p>
            <a:pPr algn="ctr"/>
            <a:endParaRPr lang="en-GB" sz="1800" dirty="0" smtClean="0">
              <a:solidFill>
                <a:schemeClr val="tx1"/>
              </a:solidFill>
            </a:endParaRPr>
          </a:p>
          <a:p>
            <a:pPr marL="0" indent="0" algn="ctr">
              <a:buNone/>
            </a:pPr>
            <a:r>
              <a:rPr lang="en-GB" sz="2800" dirty="0" smtClean="0">
                <a:solidFill>
                  <a:srgbClr val="000000"/>
                </a:solidFill>
              </a:rPr>
              <a:t>Initiate </a:t>
            </a:r>
            <a:r>
              <a:rPr lang="en-GB" sz="2800" b="1" dirty="0" smtClean="0">
                <a:solidFill>
                  <a:srgbClr val="FF0000"/>
                </a:solidFill>
              </a:rPr>
              <a:t>pre-planned response</a:t>
            </a:r>
            <a:endParaRPr lang="en-GB" sz="2800" b="1" dirty="0">
              <a:solidFill>
                <a:srgbClr val="FF0000"/>
              </a:solidFill>
            </a:endParaRPr>
          </a:p>
        </p:txBody>
      </p:sp>
      <p:sp>
        <p:nvSpPr>
          <p:cNvPr id="10" name="Down Arrow 9"/>
          <p:cNvSpPr/>
          <p:nvPr/>
        </p:nvSpPr>
        <p:spPr>
          <a:xfrm>
            <a:off x="4146800" y="2513730"/>
            <a:ext cx="730000" cy="38100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EAEAEA"/>
              </a:solidFill>
            </a:endParaRPr>
          </a:p>
        </p:txBody>
      </p:sp>
      <p:grpSp>
        <p:nvGrpSpPr>
          <p:cNvPr id="4" name="Группа 3"/>
          <p:cNvGrpSpPr/>
          <p:nvPr/>
        </p:nvGrpSpPr>
        <p:grpSpPr>
          <a:xfrm>
            <a:off x="251520" y="3573016"/>
            <a:ext cx="4437460" cy="2947425"/>
            <a:chOff x="253905" y="3211246"/>
            <a:chExt cx="4437460" cy="2947425"/>
          </a:xfrm>
        </p:grpSpPr>
        <p:pic>
          <p:nvPicPr>
            <p:cNvPr id="1741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905" y="4194934"/>
              <a:ext cx="2296208" cy="1963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ounded Rectangular Callout 4"/>
            <p:cNvSpPr/>
            <p:nvPr/>
          </p:nvSpPr>
          <p:spPr bwMode="auto">
            <a:xfrm>
              <a:off x="325913" y="3211246"/>
              <a:ext cx="2088232" cy="779984"/>
            </a:xfrm>
            <a:prstGeom prst="wedgeRoundRectCallout">
              <a:avLst>
                <a:gd name="adj1" fmla="val 11158"/>
                <a:gd name="adj2" fmla="val 155325"/>
                <a:gd name="adj3" fmla="val 16667"/>
              </a:avLst>
            </a:prstGeom>
            <a:solidFill>
              <a:srgbClr val="FFFFFF"/>
            </a:solidFill>
            <a:ln w="19050" cap="flat" cmpd="sng" algn="ctr">
              <a:solidFill>
                <a:srgbClr val="000000"/>
              </a:solidFill>
              <a:prstDash val="solid"/>
              <a:round/>
              <a:headEnd type="none" w="sm" len="sm"/>
              <a:tailEnd type="none" w="sm" len="sm"/>
            </a:ln>
            <a:effectLst/>
            <a:extLst/>
          </p:spPr>
          <p:txBody>
            <a:bodyPr vert="horz" wrap="none" lIns="91440" tIns="45720" rIns="91440" bIns="45720" numCol="1" rtlCol="0" anchor="t" anchorCtr="0" compatLnSpc="1">
              <a:prstTxWarp prst="textNoShape">
                <a:avLst/>
              </a:prstTxWarp>
            </a:bodyPr>
            <a:lstStyle/>
            <a:p>
              <a:pPr algn="ctr" fontAlgn="base">
                <a:spcBef>
                  <a:spcPct val="0"/>
                </a:spcBef>
                <a:spcAft>
                  <a:spcPct val="0"/>
                </a:spcAft>
              </a:pPr>
              <a:r>
                <a:rPr lang="en-GB" sz="2000" b="1" dirty="0" smtClean="0">
                  <a:solidFill>
                    <a:srgbClr val="FF0000"/>
                  </a:solidFill>
                  <a:latin typeface="+mn-lt"/>
                  <a:cs typeface="Arial" charset="0"/>
                </a:rPr>
                <a:t>Enable to</a:t>
              </a:r>
              <a:endParaRPr lang="en-GB" sz="2000" b="1" dirty="0">
                <a:solidFill>
                  <a:srgbClr val="FF0000"/>
                </a:solidFill>
                <a:latin typeface="+mn-lt"/>
                <a:cs typeface="Arial" charset="0"/>
              </a:endParaRPr>
            </a:p>
            <a:p>
              <a:pPr algn="ctr" fontAlgn="base">
                <a:spcBef>
                  <a:spcPct val="0"/>
                </a:spcBef>
                <a:spcAft>
                  <a:spcPct val="0"/>
                </a:spcAft>
              </a:pPr>
              <a:r>
                <a:rPr lang="en-GB" sz="2000" b="1" dirty="0" smtClean="0">
                  <a:solidFill>
                    <a:srgbClr val="FF0000"/>
                  </a:solidFill>
                  <a:latin typeface="+mn-lt"/>
                  <a:cs typeface="Arial" charset="0"/>
                </a:rPr>
                <a:t>protect core</a:t>
              </a:r>
              <a:r>
                <a:rPr lang="en-GB" sz="2000" b="1" dirty="0">
                  <a:solidFill>
                    <a:srgbClr val="FF0000"/>
                  </a:solidFill>
                  <a:latin typeface="+mn-lt"/>
                  <a:cs typeface="Arial" charset="0"/>
                </a:rPr>
                <a:t>!</a:t>
              </a:r>
            </a:p>
          </p:txBody>
        </p:sp>
        <p:sp>
          <p:nvSpPr>
            <p:cNvPr id="12" name="Rounded Rectangular Callout 11"/>
            <p:cNvSpPr/>
            <p:nvPr/>
          </p:nvSpPr>
          <p:spPr bwMode="auto">
            <a:xfrm>
              <a:off x="2915816" y="4939437"/>
              <a:ext cx="1775549" cy="1078129"/>
            </a:xfrm>
            <a:prstGeom prst="wedgeRoundRectCallout">
              <a:avLst>
                <a:gd name="adj1" fmla="val -115184"/>
                <a:gd name="adj2" fmla="val -37200"/>
                <a:gd name="adj3" fmla="val 16667"/>
              </a:avLst>
            </a:prstGeom>
            <a:solidFill>
              <a:srgbClr val="FFFFFF"/>
            </a:solidFill>
            <a:ln w="19050" cap="flat" cmpd="sng" algn="ctr">
              <a:solidFill>
                <a:srgbClr val="000000"/>
              </a:solidFill>
              <a:prstDash val="solid"/>
              <a:round/>
              <a:headEnd type="none" w="sm" len="sm"/>
              <a:tailEnd type="none" w="sm" len="sm"/>
            </a:ln>
            <a:effectLst/>
            <a:extLst/>
          </p:spPr>
          <p:txBody>
            <a:bodyPr vert="horz" wrap="none" lIns="91440" tIns="45720" rIns="91440" bIns="45720" numCol="1" rtlCol="0" anchor="t" anchorCtr="0" compatLnSpc="1">
              <a:prstTxWarp prst="textNoShape">
                <a:avLst/>
              </a:prstTxWarp>
            </a:bodyPr>
            <a:lstStyle/>
            <a:p>
              <a:pPr algn="ctr" fontAlgn="base">
                <a:spcBef>
                  <a:spcPct val="0"/>
                </a:spcBef>
                <a:spcAft>
                  <a:spcPct val="0"/>
                </a:spcAft>
              </a:pPr>
              <a:r>
                <a:rPr lang="en-GB" sz="2000" b="1" dirty="0" smtClean="0">
                  <a:solidFill>
                    <a:srgbClr val="000000"/>
                  </a:solidFill>
                  <a:latin typeface="+mn-lt"/>
                  <a:cs typeface="Arial" charset="0"/>
                </a:rPr>
                <a:t>Declare</a:t>
              </a:r>
              <a:endParaRPr lang="en-GB" sz="2000" b="1" dirty="0">
                <a:solidFill>
                  <a:srgbClr val="000000"/>
                </a:solidFill>
                <a:latin typeface="+mn-lt"/>
                <a:cs typeface="Arial" charset="0"/>
              </a:endParaRPr>
            </a:p>
            <a:p>
              <a:pPr algn="ctr" fontAlgn="base">
                <a:spcBef>
                  <a:spcPct val="0"/>
                </a:spcBef>
                <a:spcAft>
                  <a:spcPct val="0"/>
                </a:spcAft>
              </a:pPr>
              <a:r>
                <a:rPr lang="en-GB" sz="2000" b="1" dirty="0" smtClean="0">
                  <a:solidFill>
                    <a:srgbClr val="000000"/>
                  </a:solidFill>
                  <a:latin typeface="+mn-lt"/>
                  <a:cs typeface="Arial" charset="0"/>
                </a:rPr>
                <a:t>the </a:t>
              </a:r>
              <a:r>
                <a:rPr lang="en-GB" sz="2000" b="1" dirty="0">
                  <a:solidFill>
                    <a:srgbClr val="FF0000"/>
                  </a:solidFill>
                  <a:latin typeface="+mn-lt"/>
                  <a:cs typeface="Arial" charset="0"/>
                </a:rPr>
                <a:t>General</a:t>
              </a:r>
            </a:p>
            <a:p>
              <a:pPr algn="ctr" fontAlgn="base">
                <a:spcBef>
                  <a:spcPct val="0"/>
                </a:spcBef>
                <a:spcAft>
                  <a:spcPct val="0"/>
                </a:spcAft>
              </a:pPr>
              <a:r>
                <a:rPr lang="en-GB" sz="2000" b="1" dirty="0" smtClean="0">
                  <a:solidFill>
                    <a:srgbClr val="FF0000"/>
                  </a:solidFill>
                  <a:latin typeface="+mn-lt"/>
                  <a:cs typeface="Arial" charset="0"/>
                </a:rPr>
                <a:t>Emergency!</a:t>
              </a:r>
              <a:endParaRPr lang="en-GB" sz="2000" b="1" dirty="0">
                <a:solidFill>
                  <a:srgbClr val="FF0000"/>
                </a:solidFill>
                <a:latin typeface="+mn-lt"/>
                <a:cs typeface="Arial" charset="0"/>
              </a:endParaRPr>
            </a:p>
          </p:txBody>
        </p:sp>
      </p:grpSp>
      <p:sp>
        <p:nvSpPr>
          <p:cNvPr id="7" name="Нижний колонтитул 6"/>
          <p:cNvSpPr>
            <a:spLocks noGrp="1"/>
          </p:cNvSpPr>
          <p:nvPr>
            <p:ph type="ftr" sz="quarter" idx="11"/>
          </p:nvPr>
        </p:nvSpPr>
        <p:spPr/>
        <p:txBody>
          <a:bodyPr/>
          <a:lstStyle/>
          <a:p>
            <a:pPr algn="r"/>
            <a:r>
              <a:rPr lang="en-US" smtClean="0"/>
              <a:t>Lessons Learned From Past Emergencies: From Chernobyl to Fukushima</a:t>
            </a:r>
            <a:endParaRPr lang="en-US" dirty="0"/>
          </a:p>
        </p:txBody>
      </p:sp>
      <p:sp>
        <p:nvSpPr>
          <p:cNvPr id="8" name="Номер слайда 7"/>
          <p:cNvSpPr>
            <a:spLocks noGrp="1"/>
          </p:cNvSpPr>
          <p:nvPr>
            <p:ph type="sldNum" sz="quarter" idx="12"/>
          </p:nvPr>
        </p:nvSpPr>
        <p:spPr/>
        <p:txBody>
          <a:bodyPr/>
          <a:lstStyle/>
          <a:p>
            <a:fld id="{23A0628E-C12F-4F8C-9895-BCD5E30100D3}" type="slidenum">
              <a:rPr lang="en-US" smtClean="0"/>
              <a:pPr/>
              <a:t>7</a:t>
            </a:fld>
            <a:endParaRPr lang="en-US" dirty="0"/>
          </a:p>
        </p:txBody>
      </p:sp>
    </p:spTree>
    <p:extLst>
      <p:ext uri="{BB962C8B-B14F-4D97-AF65-F5344CB8AC3E}">
        <p14:creationId xmlns:p14="http://schemas.microsoft.com/office/powerpoint/2010/main" val="99380643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1000"/>
                                        <p:tgtEl>
                                          <p:spTgt spid="19"/>
                                        </p:tgtEl>
                                      </p:cBhvr>
                                    </p:animEffect>
                                    <p:anim calcmode="lin" valueType="num">
                                      <p:cBhvr>
                                        <p:cTn id="18" dur="1000" fill="hold"/>
                                        <p:tgtEl>
                                          <p:spTgt spid="19"/>
                                        </p:tgtEl>
                                        <p:attrNameLst>
                                          <p:attrName>ppt_x</p:attrName>
                                        </p:attrNameLst>
                                      </p:cBhvr>
                                      <p:tavLst>
                                        <p:tav tm="0">
                                          <p:val>
                                            <p:strVal val="#ppt_x"/>
                                          </p:val>
                                        </p:tav>
                                        <p:tav tm="100000">
                                          <p:val>
                                            <p:strVal val="#ppt_x"/>
                                          </p:val>
                                        </p:tav>
                                      </p:tavLst>
                                    </p:anim>
                                    <p:anim calcmode="lin" valueType="num">
                                      <p:cBhvr>
                                        <p:cTn id="19" dur="1000" fill="hold"/>
                                        <p:tgtEl>
                                          <p:spTgt spid="1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1000"/>
                                        <p:tgtEl>
                                          <p:spTgt spid="21"/>
                                        </p:tgtEl>
                                      </p:cBhvr>
                                    </p:animEffect>
                                    <p:anim calcmode="lin" valueType="num">
                                      <p:cBhvr>
                                        <p:cTn id="23" dur="1000" fill="hold"/>
                                        <p:tgtEl>
                                          <p:spTgt spid="21"/>
                                        </p:tgtEl>
                                        <p:attrNameLst>
                                          <p:attrName>ppt_x</p:attrName>
                                        </p:attrNameLst>
                                      </p:cBhvr>
                                      <p:tavLst>
                                        <p:tav tm="0">
                                          <p:val>
                                            <p:strVal val="#ppt_x"/>
                                          </p:val>
                                        </p:tav>
                                        <p:tav tm="100000">
                                          <p:val>
                                            <p:strVal val="#ppt_x"/>
                                          </p:val>
                                        </p:tav>
                                      </p:tavLst>
                                    </p:anim>
                                    <p:anim calcmode="lin" valueType="num">
                                      <p:cBhvr>
                                        <p:cTn id="2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xit" presetSubtype="0" fill="hold" grpId="1" nodeType="clickEffect">
                                  <p:stCondLst>
                                    <p:cond delay="0"/>
                                  </p:stCondLst>
                                  <p:childTnLst>
                                    <p:animEffect transition="out" filter="fade">
                                      <p:cBhvr>
                                        <p:cTn id="28" dur="1000"/>
                                        <p:tgtEl>
                                          <p:spTgt spid="17"/>
                                        </p:tgtEl>
                                      </p:cBhvr>
                                    </p:animEffect>
                                    <p:anim calcmode="lin" valueType="num">
                                      <p:cBhvr>
                                        <p:cTn id="29" dur="1000"/>
                                        <p:tgtEl>
                                          <p:spTgt spid="17"/>
                                        </p:tgtEl>
                                        <p:attrNameLst>
                                          <p:attrName>ppt_x</p:attrName>
                                        </p:attrNameLst>
                                      </p:cBhvr>
                                      <p:tavLst>
                                        <p:tav tm="0">
                                          <p:val>
                                            <p:strVal val="ppt_x"/>
                                          </p:val>
                                        </p:tav>
                                        <p:tav tm="100000">
                                          <p:val>
                                            <p:strVal val="ppt_x"/>
                                          </p:val>
                                        </p:tav>
                                      </p:tavLst>
                                    </p:anim>
                                    <p:anim calcmode="lin" valueType="num">
                                      <p:cBhvr>
                                        <p:cTn id="30" dur="1000"/>
                                        <p:tgtEl>
                                          <p:spTgt spid="17"/>
                                        </p:tgtEl>
                                        <p:attrNameLst>
                                          <p:attrName>ppt_y</p:attrName>
                                        </p:attrNameLst>
                                      </p:cBhvr>
                                      <p:tavLst>
                                        <p:tav tm="0">
                                          <p:val>
                                            <p:strVal val="ppt_y"/>
                                          </p:val>
                                        </p:tav>
                                        <p:tav tm="100000">
                                          <p:val>
                                            <p:strVal val="ppt_y+.1"/>
                                          </p:val>
                                        </p:tav>
                                      </p:tavLst>
                                    </p:anim>
                                    <p:set>
                                      <p:cBhvr>
                                        <p:cTn id="31" dur="1" fill="hold">
                                          <p:stCondLst>
                                            <p:cond delay="999"/>
                                          </p:stCondLst>
                                        </p:cTn>
                                        <p:tgtEl>
                                          <p:spTgt spid="17"/>
                                        </p:tgtEl>
                                        <p:attrNameLst>
                                          <p:attrName>style.visibility</p:attrName>
                                        </p:attrNameLst>
                                      </p:cBhvr>
                                      <p:to>
                                        <p:strVal val="hidden"/>
                                      </p:to>
                                    </p:set>
                                  </p:childTnLst>
                                </p:cTn>
                              </p:par>
                              <p:par>
                                <p:cTn id="32" presetID="42" presetClass="exit" presetSubtype="0" fill="hold" grpId="1" nodeType="withEffect">
                                  <p:stCondLst>
                                    <p:cond delay="0"/>
                                  </p:stCondLst>
                                  <p:childTnLst>
                                    <p:animEffect transition="out" filter="fade">
                                      <p:cBhvr>
                                        <p:cTn id="33" dur="1000"/>
                                        <p:tgtEl>
                                          <p:spTgt spid="18"/>
                                        </p:tgtEl>
                                      </p:cBhvr>
                                    </p:animEffect>
                                    <p:anim calcmode="lin" valueType="num">
                                      <p:cBhvr>
                                        <p:cTn id="34" dur="1000"/>
                                        <p:tgtEl>
                                          <p:spTgt spid="18"/>
                                        </p:tgtEl>
                                        <p:attrNameLst>
                                          <p:attrName>ppt_x</p:attrName>
                                        </p:attrNameLst>
                                      </p:cBhvr>
                                      <p:tavLst>
                                        <p:tav tm="0">
                                          <p:val>
                                            <p:strVal val="ppt_x"/>
                                          </p:val>
                                        </p:tav>
                                        <p:tav tm="100000">
                                          <p:val>
                                            <p:strVal val="ppt_x"/>
                                          </p:val>
                                        </p:tav>
                                      </p:tavLst>
                                    </p:anim>
                                    <p:anim calcmode="lin" valueType="num">
                                      <p:cBhvr>
                                        <p:cTn id="35" dur="1000"/>
                                        <p:tgtEl>
                                          <p:spTgt spid="18"/>
                                        </p:tgtEl>
                                        <p:attrNameLst>
                                          <p:attrName>ppt_y</p:attrName>
                                        </p:attrNameLst>
                                      </p:cBhvr>
                                      <p:tavLst>
                                        <p:tav tm="0">
                                          <p:val>
                                            <p:strVal val="ppt_y"/>
                                          </p:val>
                                        </p:tav>
                                        <p:tav tm="100000">
                                          <p:val>
                                            <p:strVal val="ppt_y+.1"/>
                                          </p:val>
                                        </p:tav>
                                      </p:tavLst>
                                    </p:anim>
                                    <p:set>
                                      <p:cBhvr>
                                        <p:cTn id="36" dur="1" fill="hold">
                                          <p:stCondLst>
                                            <p:cond delay="999"/>
                                          </p:stCondLst>
                                        </p:cTn>
                                        <p:tgtEl>
                                          <p:spTgt spid="18"/>
                                        </p:tgtEl>
                                        <p:attrNameLst>
                                          <p:attrName>style.visibility</p:attrName>
                                        </p:attrNameLst>
                                      </p:cBhvr>
                                      <p:to>
                                        <p:strVal val="hidden"/>
                                      </p:to>
                                    </p:set>
                                  </p:childTnLst>
                                </p:cTn>
                              </p:par>
                              <p:par>
                                <p:cTn id="37" presetID="42" presetClass="exit" presetSubtype="0" fill="hold" grpId="1" nodeType="withEffect">
                                  <p:stCondLst>
                                    <p:cond delay="0"/>
                                  </p:stCondLst>
                                  <p:childTnLst>
                                    <p:animEffect transition="out" filter="fade">
                                      <p:cBhvr>
                                        <p:cTn id="38" dur="1000"/>
                                        <p:tgtEl>
                                          <p:spTgt spid="19"/>
                                        </p:tgtEl>
                                      </p:cBhvr>
                                    </p:animEffect>
                                    <p:anim calcmode="lin" valueType="num">
                                      <p:cBhvr>
                                        <p:cTn id="39" dur="1000"/>
                                        <p:tgtEl>
                                          <p:spTgt spid="19"/>
                                        </p:tgtEl>
                                        <p:attrNameLst>
                                          <p:attrName>ppt_x</p:attrName>
                                        </p:attrNameLst>
                                      </p:cBhvr>
                                      <p:tavLst>
                                        <p:tav tm="0">
                                          <p:val>
                                            <p:strVal val="ppt_x"/>
                                          </p:val>
                                        </p:tav>
                                        <p:tav tm="100000">
                                          <p:val>
                                            <p:strVal val="ppt_x"/>
                                          </p:val>
                                        </p:tav>
                                      </p:tavLst>
                                    </p:anim>
                                    <p:anim calcmode="lin" valueType="num">
                                      <p:cBhvr>
                                        <p:cTn id="40" dur="1000"/>
                                        <p:tgtEl>
                                          <p:spTgt spid="19"/>
                                        </p:tgtEl>
                                        <p:attrNameLst>
                                          <p:attrName>ppt_y</p:attrName>
                                        </p:attrNameLst>
                                      </p:cBhvr>
                                      <p:tavLst>
                                        <p:tav tm="0">
                                          <p:val>
                                            <p:strVal val="ppt_y"/>
                                          </p:val>
                                        </p:tav>
                                        <p:tav tm="100000">
                                          <p:val>
                                            <p:strVal val="ppt_y+.1"/>
                                          </p:val>
                                        </p:tav>
                                      </p:tavLst>
                                    </p:anim>
                                    <p:set>
                                      <p:cBhvr>
                                        <p:cTn id="41" dur="1" fill="hold">
                                          <p:stCondLst>
                                            <p:cond delay="999"/>
                                          </p:stCondLst>
                                        </p:cTn>
                                        <p:tgtEl>
                                          <p:spTgt spid="19"/>
                                        </p:tgtEl>
                                        <p:attrNameLst>
                                          <p:attrName>style.visibility</p:attrName>
                                        </p:attrNameLst>
                                      </p:cBhvr>
                                      <p:to>
                                        <p:strVal val="hidden"/>
                                      </p:to>
                                    </p:set>
                                  </p:childTnLst>
                                </p:cTn>
                              </p:par>
                              <p:par>
                                <p:cTn id="42" presetID="42" presetClass="exit" presetSubtype="0" fill="hold" grpId="1" nodeType="withEffect">
                                  <p:stCondLst>
                                    <p:cond delay="0"/>
                                  </p:stCondLst>
                                  <p:childTnLst>
                                    <p:animEffect transition="out" filter="fade">
                                      <p:cBhvr>
                                        <p:cTn id="43" dur="1000"/>
                                        <p:tgtEl>
                                          <p:spTgt spid="21"/>
                                        </p:tgtEl>
                                      </p:cBhvr>
                                    </p:animEffect>
                                    <p:anim calcmode="lin" valueType="num">
                                      <p:cBhvr>
                                        <p:cTn id="44" dur="1000"/>
                                        <p:tgtEl>
                                          <p:spTgt spid="21"/>
                                        </p:tgtEl>
                                        <p:attrNameLst>
                                          <p:attrName>ppt_x</p:attrName>
                                        </p:attrNameLst>
                                      </p:cBhvr>
                                      <p:tavLst>
                                        <p:tav tm="0">
                                          <p:val>
                                            <p:strVal val="ppt_x"/>
                                          </p:val>
                                        </p:tav>
                                        <p:tav tm="100000">
                                          <p:val>
                                            <p:strVal val="ppt_x"/>
                                          </p:val>
                                        </p:tav>
                                      </p:tavLst>
                                    </p:anim>
                                    <p:anim calcmode="lin" valueType="num">
                                      <p:cBhvr>
                                        <p:cTn id="45" dur="1000"/>
                                        <p:tgtEl>
                                          <p:spTgt spid="21"/>
                                        </p:tgtEl>
                                        <p:attrNameLst>
                                          <p:attrName>ppt_y</p:attrName>
                                        </p:attrNameLst>
                                      </p:cBhvr>
                                      <p:tavLst>
                                        <p:tav tm="0">
                                          <p:val>
                                            <p:strVal val="ppt_y"/>
                                          </p:val>
                                        </p:tav>
                                        <p:tav tm="100000">
                                          <p:val>
                                            <p:strVal val="ppt_y+.1"/>
                                          </p:val>
                                        </p:tav>
                                      </p:tavLst>
                                    </p:anim>
                                    <p:set>
                                      <p:cBhvr>
                                        <p:cTn id="46" dur="1" fill="hold">
                                          <p:stCondLst>
                                            <p:cond delay="9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P spid="18" grpId="0" animBg="1"/>
      <p:bldP spid="18" grpId="1" animBg="1"/>
      <p:bldP spid="19" grpId="0" animBg="1"/>
      <p:bldP spid="19" grpId="1" animBg="1"/>
      <p:bldP spid="21" grpId="0" animBg="1"/>
      <p:bldP spid="21"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a:spLocks noGrp="1"/>
          </p:cNvSpPr>
          <p:nvPr>
            <p:ph type="title"/>
          </p:nvPr>
        </p:nvSpPr>
        <p:spPr/>
        <p:txBody>
          <a:bodyPr anchor="t" anchorCtr="0">
            <a:noAutofit/>
          </a:bodyPr>
          <a:lstStyle/>
          <a:p>
            <a:r>
              <a:rPr lang="en-US" altLang="en-US" sz="2900" dirty="0" smtClean="0"/>
              <a:t>Protective actions in PAZ and UPZ</a:t>
            </a:r>
            <a:endParaRPr lang="ru-RU" altLang="en-US" sz="2900" dirty="0"/>
          </a:p>
        </p:txBody>
      </p:sp>
      <p:grpSp>
        <p:nvGrpSpPr>
          <p:cNvPr id="22" name="Группа 21"/>
          <p:cNvGrpSpPr/>
          <p:nvPr/>
        </p:nvGrpSpPr>
        <p:grpSpPr>
          <a:xfrm>
            <a:off x="66675" y="908720"/>
            <a:ext cx="8960820" cy="5553280"/>
            <a:chOff x="66675" y="908720"/>
            <a:chExt cx="8960820" cy="5553280"/>
          </a:xfrm>
          <a:solidFill>
            <a:schemeClr val="bg1"/>
          </a:solidFill>
        </p:grpSpPr>
        <p:sp>
          <p:nvSpPr>
            <p:cNvPr id="2" name="Прямоугольник 1"/>
            <p:cNvSpPr/>
            <p:nvPr/>
          </p:nvSpPr>
          <p:spPr>
            <a:xfrm>
              <a:off x="66675" y="908720"/>
              <a:ext cx="8960820" cy="555328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000000"/>
                </a:solidFill>
              </a:endParaRPr>
            </a:p>
          </p:txBody>
        </p:sp>
        <p:grpSp>
          <p:nvGrpSpPr>
            <p:cNvPr id="6" name="Группа 5"/>
            <p:cNvGrpSpPr>
              <a:grpSpLocks/>
            </p:cNvGrpSpPr>
            <p:nvPr/>
          </p:nvGrpSpPr>
          <p:grpSpPr bwMode="auto">
            <a:xfrm>
              <a:off x="507188" y="5157192"/>
              <a:ext cx="8193900" cy="1255728"/>
              <a:chOff x="699420" y="5157190"/>
              <a:chExt cx="8193060" cy="1255729"/>
            </a:xfrm>
            <a:grpFill/>
          </p:grpSpPr>
          <p:sp>
            <p:nvSpPr>
              <p:cNvPr id="7" name="Text Box 14"/>
              <p:cNvSpPr txBox="1">
                <a:spLocks noChangeArrowheads="1"/>
              </p:cNvSpPr>
              <p:nvPr/>
            </p:nvSpPr>
            <p:spPr bwMode="auto">
              <a:xfrm>
                <a:off x="699420" y="5157190"/>
                <a:ext cx="2534978" cy="125572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99CCFF"/>
                  </a:buClr>
                  <a:buSzPct val="110000"/>
                  <a:buChar char="•"/>
                  <a:defRPr sz="3200">
                    <a:solidFill>
                      <a:srgbClr val="FFFFCC"/>
                    </a:solidFill>
                    <a:latin typeface="Arial" pitchFamily="34" charset="0"/>
                  </a:defRPr>
                </a:lvl1pPr>
                <a:lvl2pPr marL="742950" indent="-285750" eaLnBrk="0" hangingPunct="0">
                  <a:spcBef>
                    <a:spcPct val="20000"/>
                  </a:spcBef>
                  <a:buClr>
                    <a:srgbClr val="99CCFF"/>
                  </a:buClr>
                  <a:buSzPct val="110000"/>
                  <a:buChar char="•"/>
                  <a:defRPr sz="2800">
                    <a:solidFill>
                      <a:srgbClr val="FFFFCC"/>
                    </a:solidFill>
                    <a:latin typeface="Arial" pitchFamily="34" charset="0"/>
                  </a:defRPr>
                </a:lvl2pPr>
                <a:lvl3pPr marL="1143000" indent="-228600" eaLnBrk="0" hangingPunct="0">
                  <a:spcBef>
                    <a:spcPct val="20000"/>
                  </a:spcBef>
                  <a:buClr>
                    <a:srgbClr val="99CCFF"/>
                  </a:buClr>
                  <a:buSzPct val="110000"/>
                  <a:buChar char="•"/>
                  <a:defRPr sz="2400">
                    <a:solidFill>
                      <a:srgbClr val="FFFFCC"/>
                    </a:solidFill>
                    <a:latin typeface="Arial" pitchFamily="34" charset="0"/>
                  </a:defRPr>
                </a:lvl3pPr>
                <a:lvl4pPr marL="1600200" indent="-228600" eaLnBrk="0" hangingPunct="0">
                  <a:spcBef>
                    <a:spcPct val="20000"/>
                  </a:spcBef>
                  <a:buClr>
                    <a:srgbClr val="99CCFF"/>
                  </a:buClr>
                  <a:buSzPct val="110000"/>
                  <a:buChar char="–"/>
                  <a:defRPr sz="2000">
                    <a:solidFill>
                      <a:srgbClr val="FFFFCC"/>
                    </a:solidFill>
                    <a:latin typeface="Arial" pitchFamily="34" charset="0"/>
                  </a:defRPr>
                </a:lvl4pPr>
                <a:lvl5pPr marL="2057400" indent="-228600" eaLnBrk="0" hangingPunct="0">
                  <a:spcBef>
                    <a:spcPct val="20000"/>
                  </a:spcBef>
                  <a:buClr>
                    <a:srgbClr val="99CCFF"/>
                  </a:buClr>
                  <a:buSzPct val="110000"/>
                  <a:buChar char="»"/>
                  <a:defRPr sz="2000">
                    <a:solidFill>
                      <a:srgbClr val="FFFFCC"/>
                    </a:solidFill>
                    <a:latin typeface="Arial" pitchFamily="34" charset="0"/>
                  </a:defRPr>
                </a:lvl5pPr>
                <a:lvl6pPr marL="25146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6pPr>
                <a:lvl7pPr marL="29718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7pPr>
                <a:lvl8pPr marL="34290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8pPr>
                <a:lvl9pPr marL="38862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9pPr>
              </a:lstStyle>
              <a:p>
                <a:pPr>
                  <a:lnSpc>
                    <a:spcPct val="90000"/>
                  </a:lnSpc>
                  <a:spcBef>
                    <a:spcPct val="50000"/>
                  </a:spcBef>
                  <a:buClrTx/>
                  <a:buSzTx/>
                  <a:buFontTx/>
                  <a:buNone/>
                </a:pPr>
                <a:r>
                  <a:rPr lang="en-US" altLang="en-US" sz="2800" dirty="0">
                    <a:solidFill>
                      <a:srgbClr val="000000"/>
                    </a:solidFill>
                  </a:rPr>
                  <a:t>≥ 1 </a:t>
                </a:r>
                <a:r>
                  <a:rPr lang="en-US" altLang="en-US" sz="2800" b="1" dirty="0">
                    <a:solidFill>
                      <a:srgbClr val="000000"/>
                    </a:solidFill>
                  </a:rPr>
                  <a:t>Gy </a:t>
                </a:r>
                <a:r>
                  <a:rPr lang="en-US" altLang="en-US" sz="2800" b="1" dirty="0" smtClean="0">
                    <a:solidFill>
                      <a:srgbClr val="000000"/>
                    </a:solidFill>
                  </a:rPr>
                  <a:t/>
                </a:r>
                <a:br>
                  <a:rPr lang="en-US" altLang="en-US" sz="2800" b="1" dirty="0" smtClean="0">
                    <a:solidFill>
                      <a:srgbClr val="000000"/>
                    </a:solidFill>
                  </a:rPr>
                </a:br>
                <a:r>
                  <a:rPr lang="en-US" altLang="en-US" sz="2800" dirty="0" smtClean="0">
                    <a:solidFill>
                      <a:srgbClr val="000000"/>
                    </a:solidFill>
                  </a:rPr>
                  <a:t>during</a:t>
                </a:r>
                <a:r>
                  <a:rPr lang="en-US" altLang="en-US" sz="2800" b="1" dirty="0" smtClean="0">
                    <a:solidFill>
                      <a:srgbClr val="000000"/>
                    </a:solidFill>
                  </a:rPr>
                  <a:t>  </a:t>
                </a:r>
                <a:r>
                  <a:rPr lang="en-US" altLang="en-US" sz="2800" b="1" dirty="0">
                    <a:solidFill>
                      <a:srgbClr val="000000"/>
                    </a:solidFill>
                  </a:rPr>
                  <a:t/>
                </a:r>
                <a:br>
                  <a:rPr lang="en-US" altLang="en-US" sz="2800" b="1" dirty="0">
                    <a:solidFill>
                      <a:srgbClr val="000000"/>
                    </a:solidFill>
                  </a:rPr>
                </a:br>
                <a:r>
                  <a:rPr lang="en-US" altLang="en-US" sz="2800" b="1" dirty="0" smtClean="0">
                    <a:solidFill>
                      <a:srgbClr val="000000"/>
                    </a:solidFill>
                  </a:rPr>
                  <a:t>deposition</a:t>
                </a:r>
                <a:endParaRPr lang="ru-RU" altLang="en-US" sz="2800" b="1" dirty="0">
                  <a:solidFill>
                    <a:srgbClr val="000000"/>
                  </a:solidFill>
                </a:endParaRPr>
              </a:p>
            </p:txBody>
          </p:sp>
          <p:sp>
            <p:nvSpPr>
              <p:cNvPr id="8" name="Text Box 14"/>
              <p:cNvSpPr txBox="1">
                <a:spLocks noChangeArrowheads="1"/>
              </p:cNvSpPr>
              <p:nvPr/>
            </p:nvSpPr>
            <p:spPr bwMode="auto">
              <a:xfrm>
                <a:off x="6543910" y="5297488"/>
                <a:ext cx="2348570" cy="8683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99CCFF"/>
                  </a:buClr>
                  <a:buSzPct val="110000"/>
                  <a:buChar char="•"/>
                  <a:defRPr sz="3200">
                    <a:solidFill>
                      <a:srgbClr val="FFFFCC"/>
                    </a:solidFill>
                    <a:latin typeface="Arial" pitchFamily="34" charset="0"/>
                  </a:defRPr>
                </a:lvl1pPr>
                <a:lvl2pPr marL="742950" indent="-285750" eaLnBrk="0" hangingPunct="0">
                  <a:spcBef>
                    <a:spcPct val="20000"/>
                  </a:spcBef>
                  <a:buClr>
                    <a:srgbClr val="99CCFF"/>
                  </a:buClr>
                  <a:buSzPct val="110000"/>
                  <a:buChar char="•"/>
                  <a:defRPr sz="2800">
                    <a:solidFill>
                      <a:srgbClr val="FFFFCC"/>
                    </a:solidFill>
                    <a:latin typeface="Arial" pitchFamily="34" charset="0"/>
                  </a:defRPr>
                </a:lvl2pPr>
                <a:lvl3pPr marL="1143000" indent="-228600" eaLnBrk="0" hangingPunct="0">
                  <a:spcBef>
                    <a:spcPct val="20000"/>
                  </a:spcBef>
                  <a:buClr>
                    <a:srgbClr val="99CCFF"/>
                  </a:buClr>
                  <a:buSzPct val="110000"/>
                  <a:buChar char="•"/>
                  <a:defRPr sz="2400">
                    <a:solidFill>
                      <a:srgbClr val="FFFFCC"/>
                    </a:solidFill>
                    <a:latin typeface="Arial" pitchFamily="34" charset="0"/>
                  </a:defRPr>
                </a:lvl3pPr>
                <a:lvl4pPr marL="1600200" indent="-228600" eaLnBrk="0" hangingPunct="0">
                  <a:spcBef>
                    <a:spcPct val="20000"/>
                  </a:spcBef>
                  <a:buClr>
                    <a:srgbClr val="99CCFF"/>
                  </a:buClr>
                  <a:buSzPct val="110000"/>
                  <a:buChar char="–"/>
                  <a:defRPr sz="2000">
                    <a:solidFill>
                      <a:srgbClr val="FFFFCC"/>
                    </a:solidFill>
                    <a:latin typeface="Arial" pitchFamily="34" charset="0"/>
                  </a:defRPr>
                </a:lvl4pPr>
                <a:lvl5pPr marL="2057400" indent="-228600" eaLnBrk="0" hangingPunct="0">
                  <a:spcBef>
                    <a:spcPct val="20000"/>
                  </a:spcBef>
                  <a:buClr>
                    <a:srgbClr val="99CCFF"/>
                  </a:buClr>
                  <a:buSzPct val="110000"/>
                  <a:buChar char="»"/>
                  <a:defRPr sz="2000">
                    <a:solidFill>
                      <a:srgbClr val="FFFFCC"/>
                    </a:solidFill>
                    <a:latin typeface="Arial" pitchFamily="34" charset="0"/>
                  </a:defRPr>
                </a:lvl5pPr>
                <a:lvl6pPr marL="25146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6pPr>
                <a:lvl7pPr marL="29718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7pPr>
                <a:lvl8pPr marL="34290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8pPr>
                <a:lvl9pPr marL="38862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9pPr>
              </a:lstStyle>
              <a:p>
                <a:pPr>
                  <a:lnSpc>
                    <a:spcPct val="90000"/>
                  </a:lnSpc>
                  <a:spcBef>
                    <a:spcPct val="50000"/>
                  </a:spcBef>
                  <a:buClrTx/>
                  <a:buSzTx/>
                  <a:buFontTx/>
                  <a:buNone/>
                </a:pPr>
                <a:r>
                  <a:rPr lang="en-US" altLang="en-US" sz="2800" b="1" dirty="0" smtClean="0">
                    <a:solidFill>
                      <a:srgbClr val="000000"/>
                    </a:solidFill>
                  </a:rPr>
                  <a:t>≥ 100 </a:t>
                </a:r>
                <a:r>
                  <a:rPr lang="en-US" altLang="en-US" sz="2800" b="1" dirty="0">
                    <a:solidFill>
                      <a:srgbClr val="000000"/>
                    </a:solidFill>
                  </a:rPr>
                  <a:t>mSv </a:t>
                </a:r>
                <a:br>
                  <a:rPr lang="en-US" altLang="en-US" sz="2800" b="1" dirty="0">
                    <a:solidFill>
                      <a:srgbClr val="000000"/>
                    </a:solidFill>
                  </a:rPr>
                </a:br>
                <a:r>
                  <a:rPr lang="en-US" altLang="en-US" sz="2800" b="1" dirty="0">
                    <a:solidFill>
                      <a:srgbClr val="000000"/>
                    </a:solidFill>
                  </a:rPr>
                  <a:t>in 1</a:t>
                </a:r>
                <a:r>
                  <a:rPr lang="en-US" altLang="en-US" sz="2800" b="1" baseline="30000" dirty="0">
                    <a:solidFill>
                      <a:srgbClr val="000000"/>
                    </a:solidFill>
                  </a:rPr>
                  <a:t>st</a:t>
                </a:r>
                <a:r>
                  <a:rPr lang="en-US" altLang="en-US" sz="2800" b="1" dirty="0">
                    <a:solidFill>
                      <a:srgbClr val="000000"/>
                    </a:solidFill>
                  </a:rPr>
                  <a:t> year</a:t>
                </a:r>
                <a:endParaRPr lang="ru-RU" altLang="en-US" sz="2000" b="1" dirty="0">
                  <a:solidFill>
                    <a:srgbClr val="000000"/>
                  </a:solidFill>
                </a:endParaRPr>
              </a:p>
            </p:txBody>
          </p:sp>
        </p:grpSp>
        <p:grpSp>
          <p:nvGrpSpPr>
            <p:cNvPr id="9" name="Группа 3"/>
            <p:cNvGrpSpPr>
              <a:grpSpLocks/>
            </p:cNvGrpSpPr>
            <p:nvPr/>
          </p:nvGrpSpPr>
          <p:grpSpPr bwMode="auto">
            <a:xfrm>
              <a:off x="5846764" y="933317"/>
              <a:ext cx="3164690" cy="4238755"/>
              <a:chOff x="5847408" y="1068840"/>
              <a:chExt cx="3163435" cy="4239558"/>
            </a:xfrm>
            <a:grpFill/>
          </p:grpSpPr>
          <p:sp>
            <p:nvSpPr>
              <p:cNvPr id="10" name="Text Box 14"/>
              <p:cNvSpPr txBox="1">
                <a:spLocks noChangeArrowheads="1"/>
              </p:cNvSpPr>
              <p:nvPr/>
            </p:nvSpPr>
            <p:spPr bwMode="auto">
              <a:xfrm>
                <a:off x="6575702" y="1068840"/>
                <a:ext cx="2345474" cy="142219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99CCFF"/>
                  </a:buClr>
                  <a:buSzPct val="110000"/>
                  <a:buChar char="•"/>
                  <a:defRPr sz="3200">
                    <a:solidFill>
                      <a:srgbClr val="FFFFCC"/>
                    </a:solidFill>
                    <a:latin typeface="Arial" pitchFamily="34" charset="0"/>
                  </a:defRPr>
                </a:lvl1pPr>
                <a:lvl2pPr marL="742950" indent="-285750" eaLnBrk="0" hangingPunct="0">
                  <a:spcBef>
                    <a:spcPct val="20000"/>
                  </a:spcBef>
                  <a:buClr>
                    <a:srgbClr val="99CCFF"/>
                  </a:buClr>
                  <a:buSzPct val="110000"/>
                  <a:buChar char="•"/>
                  <a:defRPr sz="2800">
                    <a:solidFill>
                      <a:srgbClr val="FFFFCC"/>
                    </a:solidFill>
                    <a:latin typeface="Arial" pitchFamily="34" charset="0"/>
                  </a:defRPr>
                </a:lvl2pPr>
                <a:lvl3pPr marL="1143000" indent="-228600" eaLnBrk="0" hangingPunct="0">
                  <a:spcBef>
                    <a:spcPct val="20000"/>
                  </a:spcBef>
                  <a:buClr>
                    <a:srgbClr val="99CCFF"/>
                  </a:buClr>
                  <a:buSzPct val="110000"/>
                  <a:buChar char="•"/>
                  <a:defRPr sz="2400">
                    <a:solidFill>
                      <a:srgbClr val="FFFFCC"/>
                    </a:solidFill>
                    <a:latin typeface="Arial" pitchFamily="34" charset="0"/>
                  </a:defRPr>
                </a:lvl3pPr>
                <a:lvl4pPr marL="1600200" indent="-228600" eaLnBrk="0" hangingPunct="0">
                  <a:spcBef>
                    <a:spcPct val="20000"/>
                  </a:spcBef>
                  <a:buClr>
                    <a:srgbClr val="99CCFF"/>
                  </a:buClr>
                  <a:buSzPct val="110000"/>
                  <a:buChar char="–"/>
                  <a:defRPr sz="2000">
                    <a:solidFill>
                      <a:srgbClr val="FFFFCC"/>
                    </a:solidFill>
                    <a:latin typeface="Arial" pitchFamily="34" charset="0"/>
                  </a:defRPr>
                </a:lvl4pPr>
                <a:lvl5pPr marL="2057400" indent="-228600" eaLnBrk="0" hangingPunct="0">
                  <a:spcBef>
                    <a:spcPct val="20000"/>
                  </a:spcBef>
                  <a:buClr>
                    <a:srgbClr val="99CCFF"/>
                  </a:buClr>
                  <a:buSzPct val="110000"/>
                  <a:buChar char="»"/>
                  <a:defRPr sz="2000">
                    <a:solidFill>
                      <a:srgbClr val="FFFFCC"/>
                    </a:solidFill>
                    <a:latin typeface="Arial" pitchFamily="34" charset="0"/>
                  </a:defRPr>
                </a:lvl5pPr>
                <a:lvl6pPr marL="25146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6pPr>
                <a:lvl7pPr marL="29718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7pPr>
                <a:lvl8pPr marL="34290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8pPr>
                <a:lvl9pPr marL="38862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9pPr>
              </a:lstStyle>
              <a:p>
                <a:pPr>
                  <a:lnSpc>
                    <a:spcPct val="90000"/>
                  </a:lnSpc>
                  <a:spcBef>
                    <a:spcPct val="50000"/>
                  </a:spcBef>
                  <a:buClrTx/>
                  <a:buSzTx/>
                  <a:buNone/>
                </a:pPr>
                <a:r>
                  <a:rPr lang="en-US" altLang="en-US" sz="2400" b="1" dirty="0" smtClean="0">
                    <a:solidFill>
                      <a:srgbClr val="FF0000"/>
                    </a:solidFill>
                  </a:rPr>
                  <a:t>Precautionary protective actions</a:t>
                </a:r>
                <a:r>
                  <a:rPr lang="en-US" altLang="en-US" sz="2400" dirty="0">
                    <a:solidFill>
                      <a:srgbClr val="000000"/>
                    </a:solidFill>
                  </a:rPr>
                  <a:t>, e.g. </a:t>
                </a:r>
                <a:r>
                  <a:rPr lang="en-US" altLang="en-US" sz="2400" dirty="0" smtClean="0">
                    <a:solidFill>
                      <a:srgbClr val="000000"/>
                    </a:solidFill>
                  </a:rPr>
                  <a:t>evacuation</a:t>
                </a:r>
                <a:endParaRPr lang="ru-RU" altLang="en-US" sz="2400" b="1" dirty="0">
                  <a:solidFill>
                    <a:srgbClr val="000000"/>
                  </a:solidFill>
                </a:endParaRPr>
              </a:p>
            </p:txBody>
          </p:sp>
          <p:sp>
            <p:nvSpPr>
              <p:cNvPr id="11" name="Text Box 16"/>
              <p:cNvSpPr txBox="1">
                <a:spLocks noChangeArrowheads="1"/>
              </p:cNvSpPr>
              <p:nvPr/>
            </p:nvSpPr>
            <p:spPr bwMode="auto">
              <a:xfrm>
                <a:off x="6559666" y="2502907"/>
                <a:ext cx="2451177" cy="142219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99CCFF"/>
                  </a:buClr>
                  <a:buSzPct val="110000"/>
                  <a:buChar char="•"/>
                  <a:defRPr sz="3200">
                    <a:solidFill>
                      <a:srgbClr val="FFFFCC"/>
                    </a:solidFill>
                    <a:latin typeface="Arial" pitchFamily="34" charset="0"/>
                  </a:defRPr>
                </a:lvl1pPr>
                <a:lvl2pPr marL="742950" indent="-285750" eaLnBrk="0" hangingPunct="0">
                  <a:spcBef>
                    <a:spcPct val="20000"/>
                  </a:spcBef>
                  <a:buClr>
                    <a:srgbClr val="99CCFF"/>
                  </a:buClr>
                  <a:buSzPct val="110000"/>
                  <a:buChar char="•"/>
                  <a:defRPr sz="2800">
                    <a:solidFill>
                      <a:srgbClr val="FFFFCC"/>
                    </a:solidFill>
                    <a:latin typeface="Arial" pitchFamily="34" charset="0"/>
                  </a:defRPr>
                </a:lvl2pPr>
                <a:lvl3pPr marL="1143000" indent="-228600" eaLnBrk="0" hangingPunct="0">
                  <a:spcBef>
                    <a:spcPct val="20000"/>
                  </a:spcBef>
                  <a:buClr>
                    <a:srgbClr val="99CCFF"/>
                  </a:buClr>
                  <a:buSzPct val="110000"/>
                  <a:buChar char="•"/>
                  <a:defRPr sz="2400">
                    <a:solidFill>
                      <a:srgbClr val="FFFFCC"/>
                    </a:solidFill>
                    <a:latin typeface="Arial" pitchFamily="34" charset="0"/>
                  </a:defRPr>
                </a:lvl3pPr>
                <a:lvl4pPr marL="1600200" indent="-228600" eaLnBrk="0" hangingPunct="0">
                  <a:spcBef>
                    <a:spcPct val="20000"/>
                  </a:spcBef>
                  <a:buClr>
                    <a:srgbClr val="99CCFF"/>
                  </a:buClr>
                  <a:buSzPct val="110000"/>
                  <a:buChar char="–"/>
                  <a:defRPr sz="2000">
                    <a:solidFill>
                      <a:srgbClr val="FFFFCC"/>
                    </a:solidFill>
                    <a:latin typeface="Arial" pitchFamily="34" charset="0"/>
                  </a:defRPr>
                </a:lvl4pPr>
                <a:lvl5pPr marL="2057400" indent="-228600" eaLnBrk="0" hangingPunct="0">
                  <a:spcBef>
                    <a:spcPct val="20000"/>
                  </a:spcBef>
                  <a:buClr>
                    <a:srgbClr val="99CCFF"/>
                  </a:buClr>
                  <a:buSzPct val="110000"/>
                  <a:buChar char="»"/>
                  <a:defRPr sz="2000">
                    <a:solidFill>
                      <a:srgbClr val="FFFFCC"/>
                    </a:solidFill>
                    <a:latin typeface="Arial" pitchFamily="34" charset="0"/>
                  </a:defRPr>
                </a:lvl5pPr>
                <a:lvl6pPr marL="25146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6pPr>
                <a:lvl7pPr marL="29718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7pPr>
                <a:lvl8pPr marL="34290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8pPr>
                <a:lvl9pPr marL="38862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9pPr>
              </a:lstStyle>
              <a:p>
                <a:pPr>
                  <a:lnSpc>
                    <a:spcPct val="90000"/>
                  </a:lnSpc>
                  <a:spcBef>
                    <a:spcPct val="50000"/>
                  </a:spcBef>
                  <a:buClrTx/>
                  <a:buSzTx/>
                  <a:buNone/>
                </a:pPr>
                <a:r>
                  <a:rPr lang="en-US" altLang="en-US" sz="2400" b="1" dirty="0" smtClean="0">
                    <a:solidFill>
                      <a:srgbClr val="FF0000"/>
                    </a:solidFill>
                  </a:rPr>
                  <a:t>Urgent </a:t>
                </a:r>
                <a:r>
                  <a:rPr lang="en-US" altLang="en-US" sz="2400" b="1" dirty="0">
                    <a:solidFill>
                      <a:srgbClr val="FF0000"/>
                    </a:solidFill>
                  </a:rPr>
                  <a:t>protective action </a:t>
                </a:r>
                <a:r>
                  <a:rPr lang="en-US" altLang="en-US" sz="2400" b="1" dirty="0" smtClean="0">
                    <a:solidFill>
                      <a:srgbClr val="FF0000"/>
                    </a:solidFill>
                  </a:rPr>
                  <a:t>zone</a:t>
                </a:r>
                <a:r>
                  <a:rPr lang="en-US" altLang="en-US" sz="2400" dirty="0">
                    <a:solidFill>
                      <a:srgbClr val="000000"/>
                    </a:solidFill>
                  </a:rPr>
                  <a:t>, e.g. </a:t>
                </a:r>
                <a:r>
                  <a:rPr lang="en-US" altLang="en-US" sz="2400" dirty="0" smtClean="0">
                    <a:solidFill>
                      <a:srgbClr val="000000"/>
                    </a:solidFill>
                  </a:rPr>
                  <a:t>evacuation</a:t>
                </a:r>
                <a:endParaRPr lang="ru-RU" altLang="en-US" sz="2400" b="1" dirty="0">
                  <a:solidFill>
                    <a:srgbClr val="000000"/>
                  </a:solidFill>
                </a:endParaRPr>
              </a:p>
            </p:txBody>
          </p:sp>
          <p:sp>
            <p:nvSpPr>
              <p:cNvPr id="12" name="Text Box 19"/>
              <p:cNvSpPr txBox="1">
                <a:spLocks noChangeArrowheads="1"/>
              </p:cNvSpPr>
              <p:nvPr/>
            </p:nvSpPr>
            <p:spPr bwMode="auto">
              <a:xfrm>
                <a:off x="6575702" y="3886201"/>
                <a:ext cx="2345474" cy="142219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99CCFF"/>
                  </a:buClr>
                  <a:buSzPct val="110000"/>
                  <a:buChar char="•"/>
                  <a:defRPr sz="3200">
                    <a:solidFill>
                      <a:srgbClr val="FFFFCC"/>
                    </a:solidFill>
                    <a:latin typeface="Arial" pitchFamily="34" charset="0"/>
                  </a:defRPr>
                </a:lvl1pPr>
                <a:lvl2pPr marL="742950" indent="-285750" eaLnBrk="0" hangingPunct="0">
                  <a:spcBef>
                    <a:spcPct val="20000"/>
                  </a:spcBef>
                  <a:buClr>
                    <a:srgbClr val="99CCFF"/>
                  </a:buClr>
                  <a:buSzPct val="110000"/>
                  <a:buChar char="•"/>
                  <a:defRPr sz="2800">
                    <a:solidFill>
                      <a:srgbClr val="FFFFCC"/>
                    </a:solidFill>
                    <a:latin typeface="Arial" pitchFamily="34" charset="0"/>
                  </a:defRPr>
                </a:lvl2pPr>
                <a:lvl3pPr marL="1143000" indent="-228600" eaLnBrk="0" hangingPunct="0">
                  <a:spcBef>
                    <a:spcPct val="20000"/>
                  </a:spcBef>
                  <a:buClr>
                    <a:srgbClr val="99CCFF"/>
                  </a:buClr>
                  <a:buSzPct val="110000"/>
                  <a:buChar char="•"/>
                  <a:defRPr sz="2400">
                    <a:solidFill>
                      <a:srgbClr val="FFFFCC"/>
                    </a:solidFill>
                    <a:latin typeface="Arial" pitchFamily="34" charset="0"/>
                  </a:defRPr>
                </a:lvl3pPr>
                <a:lvl4pPr marL="1600200" indent="-228600" eaLnBrk="0" hangingPunct="0">
                  <a:spcBef>
                    <a:spcPct val="20000"/>
                  </a:spcBef>
                  <a:buClr>
                    <a:srgbClr val="99CCFF"/>
                  </a:buClr>
                  <a:buSzPct val="110000"/>
                  <a:buChar char="–"/>
                  <a:defRPr sz="2000">
                    <a:solidFill>
                      <a:srgbClr val="FFFFCC"/>
                    </a:solidFill>
                    <a:latin typeface="Arial" pitchFamily="34" charset="0"/>
                  </a:defRPr>
                </a:lvl4pPr>
                <a:lvl5pPr marL="2057400" indent="-228600" eaLnBrk="0" hangingPunct="0">
                  <a:spcBef>
                    <a:spcPct val="20000"/>
                  </a:spcBef>
                  <a:buClr>
                    <a:srgbClr val="99CCFF"/>
                  </a:buClr>
                  <a:buSzPct val="110000"/>
                  <a:buChar char="»"/>
                  <a:defRPr sz="2000">
                    <a:solidFill>
                      <a:srgbClr val="FFFFCC"/>
                    </a:solidFill>
                    <a:latin typeface="Arial" pitchFamily="34" charset="0"/>
                  </a:defRPr>
                </a:lvl5pPr>
                <a:lvl6pPr marL="25146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6pPr>
                <a:lvl7pPr marL="29718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7pPr>
                <a:lvl8pPr marL="34290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8pPr>
                <a:lvl9pPr marL="38862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9pPr>
              </a:lstStyle>
              <a:p>
                <a:pPr>
                  <a:lnSpc>
                    <a:spcPct val="90000"/>
                  </a:lnSpc>
                  <a:spcBef>
                    <a:spcPct val="50000"/>
                  </a:spcBef>
                  <a:buClrTx/>
                  <a:buSzTx/>
                  <a:buFontTx/>
                  <a:buNone/>
                </a:pPr>
                <a:r>
                  <a:rPr lang="en-US" altLang="en-US" sz="2400" b="1" dirty="0" smtClean="0">
                    <a:solidFill>
                      <a:srgbClr val="FF0000"/>
                    </a:solidFill>
                  </a:rPr>
                  <a:t>Field/aeria</a:t>
                </a:r>
                <a:r>
                  <a:rPr lang="en-US" altLang="en-US" sz="2400" dirty="0" smtClean="0">
                    <a:solidFill>
                      <a:srgbClr val="FF0000"/>
                    </a:solidFill>
                  </a:rPr>
                  <a:t>l </a:t>
                </a:r>
                <a:r>
                  <a:rPr lang="en-US" altLang="en-US" sz="2400" dirty="0" smtClean="0">
                    <a:solidFill>
                      <a:srgbClr val="000000"/>
                    </a:solidFill>
                  </a:rPr>
                  <a:t>monitoring against OIL1 and OIL2</a:t>
                </a:r>
                <a:endParaRPr lang="en-GB" altLang="en-US" sz="1800" b="1" dirty="0">
                  <a:solidFill>
                    <a:srgbClr val="000000"/>
                  </a:solidFill>
                </a:endParaRPr>
              </a:p>
            </p:txBody>
          </p:sp>
          <p:sp>
            <p:nvSpPr>
              <p:cNvPr id="13" name="Прямоугольник 1"/>
              <p:cNvSpPr>
                <a:spLocks noChangeArrowheads="1"/>
              </p:cNvSpPr>
              <p:nvPr/>
            </p:nvSpPr>
            <p:spPr bwMode="auto">
              <a:xfrm>
                <a:off x="5847408" y="2628900"/>
                <a:ext cx="668808" cy="3460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714" tIns="45857" rIns="91714" bIns="45857"/>
              <a:lstStyle>
                <a:lvl1pPr eaLnBrk="0" hangingPunct="0">
                  <a:defRPr kumimoji="1" sz="1000">
                    <a:solidFill>
                      <a:schemeClr val="tx1"/>
                    </a:solidFill>
                    <a:latin typeface="Arial" pitchFamily="34" charset="0"/>
                    <a:cs typeface="Arial" pitchFamily="34" charset="0"/>
                  </a:defRPr>
                </a:lvl1pPr>
                <a:lvl2pPr marL="742950" indent="-285750" eaLnBrk="0" hangingPunct="0">
                  <a:defRPr kumimoji="1" sz="1000">
                    <a:solidFill>
                      <a:schemeClr val="tx1"/>
                    </a:solidFill>
                    <a:latin typeface="Arial" pitchFamily="34" charset="0"/>
                    <a:cs typeface="Arial" pitchFamily="34" charset="0"/>
                  </a:defRPr>
                </a:lvl2pPr>
                <a:lvl3pPr marL="1143000" indent="-228600" eaLnBrk="0" hangingPunct="0">
                  <a:defRPr kumimoji="1" sz="1000">
                    <a:solidFill>
                      <a:schemeClr val="tx1"/>
                    </a:solidFill>
                    <a:latin typeface="Arial" pitchFamily="34" charset="0"/>
                    <a:cs typeface="Arial" pitchFamily="34" charset="0"/>
                  </a:defRPr>
                </a:lvl3pPr>
                <a:lvl4pPr marL="1600200" indent="-228600" eaLnBrk="0" hangingPunct="0">
                  <a:defRPr kumimoji="1" sz="1000">
                    <a:solidFill>
                      <a:schemeClr val="tx1"/>
                    </a:solidFill>
                    <a:latin typeface="Arial" pitchFamily="34" charset="0"/>
                    <a:cs typeface="Arial" pitchFamily="34" charset="0"/>
                  </a:defRPr>
                </a:lvl4pPr>
                <a:lvl5pPr marL="2057400" indent="-228600" eaLnBrk="0" hangingPunct="0">
                  <a:defRPr kumimoji="1" sz="1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kumimoji="1" sz="1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kumimoji="1" sz="1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kumimoji="1" sz="1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kumimoji="1" sz="1000">
                    <a:solidFill>
                      <a:schemeClr val="tx1"/>
                    </a:solidFill>
                    <a:latin typeface="Arial" pitchFamily="34" charset="0"/>
                    <a:cs typeface="Arial" pitchFamily="34" charset="0"/>
                  </a:defRPr>
                </a:lvl9pPr>
              </a:lstStyle>
              <a:p>
                <a:pPr eaLnBrk="1" hangingPunct="1"/>
                <a:endParaRPr lang="en-US" altLang="en-US">
                  <a:solidFill>
                    <a:srgbClr val="000000"/>
                  </a:solidFill>
                </a:endParaRPr>
              </a:p>
            </p:txBody>
          </p:sp>
          <p:sp>
            <p:nvSpPr>
              <p:cNvPr id="14" name="Прямоугольник 27"/>
              <p:cNvSpPr>
                <a:spLocks noChangeArrowheads="1"/>
              </p:cNvSpPr>
              <p:nvPr/>
            </p:nvSpPr>
            <p:spPr bwMode="auto">
              <a:xfrm>
                <a:off x="5847408" y="1371600"/>
                <a:ext cx="668808" cy="34607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714" tIns="45857" rIns="91714" bIns="45857"/>
              <a:lstStyle>
                <a:lvl1pPr eaLnBrk="0" hangingPunct="0">
                  <a:defRPr kumimoji="1" sz="1000">
                    <a:solidFill>
                      <a:schemeClr val="tx1"/>
                    </a:solidFill>
                    <a:latin typeface="Arial" pitchFamily="34" charset="0"/>
                    <a:cs typeface="Arial" pitchFamily="34" charset="0"/>
                  </a:defRPr>
                </a:lvl1pPr>
                <a:lvl2pPr marL="742950" indent="-285750" eaLnBrk="0" hangingPunct="0">
                  <a:defRPr kumimoji="1" sz="1000">
                    <a:solidFill>
                      <a:schemeClr val="tx1"/>
                    </a:solidFill>
                    <a:latin typeface="Arial" pitchFamily="34" charset="0"/>
                    <a:cs typeface="Arial" pitchFamily="34" charset="0"/>
                  </a:defRPr>
                </a:lvl2pPr>
                <a:lvl3pPr marL="1143000" indent="-228600" eaLnBrk="0" hangingPunct="0">
                  <a:defRPr kumimoji="1" sz="1000">
                    <a:solidFill>
                      <a:schemeClr val="tx1"/>
                    </a:solidFill>
                    <a:latin typeface="Arial" pitchFamily="34" charset="0"/>
                    <a:cs typeface="Arial" pitchFamily="34" charset="0"/>
                  </a:defRPr>
                </a:lvl3pPr>
                <a:lvl4pPr marL="1600200" indent="-228600" eaLnBrk="0" hangingPunct="0">
                  <a:defRPr kumimoji="1" sz="1000">
                    <a:solidFill>
                      <a:schemeClr val="tx1"/>
                    </a:solidFill>
                    <a:latin typeface="Arial" pitchFamily="34" charset="0"/>
                    <a:cs typeface="Arial" pitchFamily="34" charset="0"/>
                  </a:defRPr>
                </a:lvl4pPr>
                <a:lvl5pPr marL="2057400" indent="-228600" eaLnBrk="0" hangingPunct="0">
                  <a:defRPr kumimoji="1" sz="1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kumimoji="1" sz="1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kumimoji="1" sz="1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kumimoji="1" sz="1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kumimoji="1" sz="1000">
                    <a:solidFill>
                      <a:schemeClr val="tx1"/>
                    </a:solidFill>
                    <a:latin typeface="Arial" pitchFamily="34" charset="0"/>
                    <a:cs typeface="Arial" pitchFamily="34" charset="0"/>
                  </a:defRPr>
                </a:lvl9pPr>
              </a:lstStyle>
              <a:p>
                <a:pPr eaLnBrk="1" hangingPunct="1"/>
                <a:endParaRPr lang="en-US" altLang="en-US">
                  <a:solidFill>
                    <a:srgbClr val="000000"/>
                  </a:solidFill>
                </a:endParaRPr>
              </a:p>
            </p:txBody>
          </p:sp>
          <p:sp>
            <p:nvSpPr>
              <p:cNvPr id="15" name="Прямоугольник 28"/>
              <p:cNvSpPr>
                <a:spLocks noChangeArrowheads="1"/>
              </p:cNvSpPr>
              <p:nvPr/>
            </p:nvSpPr>
            <p:spPr bwMode="auto">
              <a:xfrm>
                <a:off x="5847408" y="3886201"/>
                <a:ext cx="668808" cy="34607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714" tIns="45857" rIns="91714" bIns="45857"/>
              <a:lstStyle>
                <a:lvl1pPr eaLnBrk="0" hangingPunct="0">
                  <a:defRPr kumimoji="1" sz="1000">
                    <a:solidFill>
                      <a:schemeClr val="tx1"/>
                    </a:solidFill>
                    <a:latin typeface="Arial" pitchFamily="34" charset="0"/>
                    <a:cs typeface="Arial" pitchFamily="34" charset="0"/>
                  </a:defRPr>
                </a:lvl1pPr>
                <a:lvl2pPr marL="742950" indent="-285750" eaLnBrk="0" hangingPunct="0">
                  <a:defRPr kumimoji="1" sz="1000">
                    <a:solidFill>
                      <a:schemeClr val="tx1"/>
                    </a:solidFill>
                    <a:latin typeface="Arial" pitchFamily="34" charset="0"/>
                    <a:cs typeface="Arial" pitchFamily="34" charset="0"/>
                  </a:defRPr>
                </a:lvl2pPr>
                <a:lvl3pPr marL="1143000" indent="-228600" eaLnBrk="0" hangingPunct="0">
                  <a:defRPr kumimoji="1" sz="1000">
                    <a:solidFill>
                      <a:schemeClr val="tx1"/>
                    </a:solidFill>
                    <a:latin typeface="Arial" pitchFamily="34" charset="0"/>
                    <a:cs typeface="Arial" pitchFamily="34" charset="0"/>
                  </a:defRPr>
                </a:lvl3pPr>
                <a:lvl4pPr marL="1600200" indent="-228600" eaLnBrk="0" hangingPunct="0">
                  <a:defRPr kumimoji="1" sz="1000">
                    <a:solidFill>
                      <a:schemeClr val="tx1"/>
                    </a:solidFill>
                    <a:latin typeface="Arial" pitchFamily="34" charset="0"/>
                    <a:cs typeface="Arial" pitchFamily="34" charset="0"/>
                  </a:defRPr>
                </a:lvl4pPr>
                <a:lvl5pPr marL="2057400" indent="-228600" eaLnBrk="0" hangingPunct="0">
                  <a:defRPr kumimoji="1" sz="1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kumimoji="1" sz="1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kumimoji="1" sz="1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kumimoji="1" sz="1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kumimoji="1" sz="1000">
                    <a:solidFill>
                      <a:schemeClr val="tx1"/>
                    </a:solidFill>
                    <a:latin typeface="Arial" pitchFamily="34" charset="0"/>
                    <a:cs typeface="Arial" pitchFamily="34" charset="0"/>
                  </a:defRPr>
                </a:lvl9pPr>
              </a:lstStyle>
              <a:p>
                <a:pPr eaLnBrk="1" hangingPunct="1"/>
                <a:endParaRPr lang="en-US" altLang="en-US">
                  <a:solidFill>
                    <a:srgbClr val="000000"/>
                  </a:solidFill>
                </a:endParaRPr>
              </a:p>
            </p:txBody>
          </p:sp>
        </p:grpSp>
        <p:sp>
          <p:nvSpPr>
            <p:cNvPr id="16" name="Прямоугольник 1"/>
            <p:cNvSpPr>
              <a:spLocks noChangeArrowheads="1"/>
            </p:cNvSpPr>
            <p:nvPr/>
          </p:nvSpPr>
          <p:spPr bwMode="auto">
            <a:xfrm rot="-5400000">
              <a:off x="2778919" y="5458619"/>
              <a:ext cx="668337" cy="3460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714" tIns="45857" rIns="91714" bIns="45857"/>
            <a:lstStyle>
              <a:lvl1pPr eaLnBrk="0" hangingPunct="0">
                <a:defRPr kumimoji="1" sz="1000">
                  <a:solidFill>
                    <a:schemeClr val="tx1"/>
                  </a:solidFill>
                  <a:latin typeface="Arial" pitchFamily="34" charset="0"/>
                  <a:cs typeface="Arial" pitchFamily="34" charset="0"/>
                </a:defRPr>
              </a:lvl1pPr>
              <a:lvl2pPr marL="742950" indent="-285750" eaLnBrk="0" hangingPunct="0">
                <a:defRPr kumimoji="1" sz="1000">
                  <a:solidFill>
                    <a:schemeClr val="tx1"/>
                  </a:solidFill>
                  <a:latin typeface="Arial" pitchFamily="34" charset="0"/>
                  <a:cs typeface="Arial" pitchFamily="34" charset="0"/>
                </a:defRPr>
              </a:lvl2pPr>
              <a:lvl3pPr marL="1143000" indent="-228600" eaLnBrk="0" hangingPunct="0">
                <a:defRPr kumimoji="1" sz="1000">
                  <a:solidFill>
                    <a:schemeClr val="tx1"/>
                  </a:solidFill>
                  <a:latin typeface="Arial" pitchFamily="34" charset="0"/>
                  <a:cs typeface="Arial" pitchFamily="34" charset="0"/>
                </a:defRPr>
              </a:lvl3pPr>
              <a:lvl4pPr marL="1600200" indent="-228600" eaLnBrk="0" hangingPunct="0">
                <a:defRPr kumimoji="1" sz="1000">
                  <a:solidFill>
                    <a:schemeClr val="tx1"/>
                  </a:solidFill>
                  <a:latin typeface="Arial" pitchFamily="34" charset="0"/>
                  <a:cs typeface="Arial" pitchFamily="34" charset="0"/>
                </a:defRPr>
              </a:lvl4pPr>
              <a:lvl5pPr marL="2057400" indent="-228600" eaLnBrk="0" hangingPunct="0">
                <a:defRPr kumimoji="1" sz="1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kumimoji="1" sz="1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kumimoji="1" sz="1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kumimoji="1" sz="1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kumimoji="1" sz="1000">
                  <a:solidFill>
                    <a:schemeClr val="tx1"/>
                  </a:solidFill>
                  <a:latin typeface="Arial" pitchFamily="34" charset="0"/>
                  <a:cs typeface="Arial" pitchFamily="34" charset="0"/>
                </a:defRPr>
              </a:lvl9pPr>
            </a:lstStyle>
            <a:p>
              <a:pPr eaLnBrk="1" hangingPunct="1"/>
              <a:endParaRPr lang="en-US" altLang="en-US">
                <a:solidFill>
                  <a:srgbClr val="000000"/>
                </a:solidFill>
              </a:endParaRPr>
            </a:p>
          </p:txBody>
        </p:sp>
        <p:sp>
          <p:nvSpPr>
            <p:cNvPr id="17" name="Прямоугольник 27"/>
            <p:cNvSpPr>
              <a:spLocks noChangeArrowheads="1"/>
            </p:cNvSpPr>
            <p:nvPr/>
          </p:nvSpPr>
          <p:spPr bwMode="auto">
            <a:xfrm rot="-5400000">
              <a:off x="-29368" y="5458619"/>
              <a:ext cx="668337" cy="34607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714" tIns="45857" rIns="91714" bIns="45857"/>
            <a:lstStyle>
              <a:lvl1pPr eaLnBrk="0" hangingPunct="0">
                <a:defRPr kumimoji="1" sz="1000">
                  <a:solidFill>
                    <a:schemeClr val="tx1"/>
                  </a:solidFill>
                  <a:latin typeface="Arial" pitchFamily="34" charset="0"/>
                  <a:cs typeface="Arial" pitchFamily="34" charset="0"/>
                </a:defRPr>
              </a:lvl1pPr>
              <a:lvl2pPr marL="742950" indent="-285750" eaLnBrk="0" hangingPunct="0">
                <a:defRPr kumimoji="1" sz="1000">
                  <a:solidFill>
                    <a:schemeClr val="tx1"/>
                  </a:solidFill>
                  <a:latin typeface="Arial" pitchFamily="34" charset="0"/>
                  <a:cs typeface="Arial" pitchFamily="34" charset="0"/>
                </a:defRPr>
              </a:lvl2pPr>
              <a:lvl3pPr marL="1143000" indent="-228600" eaLnBrk="0" hangingPunct="0">
                <a:defRPr kumimoji="1" sz="1000">
                  <a:solidFill>
                    <a:schemeClr val="tx1"/>
                  </a:solidFill>
                  <a:latin typeface="Arial" pitchFamily="34" charset="0"/>
                  <a:cs typeface="Arial" pitchFamily="34" charset="0"/>
                </a:defRPr>
              </a:lvl3pPr>
              <a:lvl4pPr marL="1600200" indent="-228600" eaLnBrk="0" hangingPunct="0">
                <a:defRPr kumimoji="1" sz="1000">
                  <a:solidFill>
                    <a:schemeClr val="tx1"/>
                  </a:solidFill>
                  <a:latin typeface="Arial" pitchFamily="34" charset="0"/>
                  <a:cs typeface="Arial" pitchFamily="34" charset="0"/>
                </a:defRPr>
              </a:lvl4pPr>
              <a:lvl5pPr marL="2057400" indent="-228600" eaLnBrk="0" hangingPunct="0">
                <a:defRPr kumimoji="1" sz="1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kumimoji="1" sz="1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kumimoji="1" sz="1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kumimoji="1" sz="1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kumimoji="1" sz="1000">
                  <a:solidFill>
                    <a:schemeClr val="tx1"/>
                  </a:solidFill>
                  <a:latin typeface="Arial" pitchFamily="34" charset="0"/>
                  <a:cs typeface="Arial" pitchFamily="34" charset="0"/>
                </a:defRPr>
              </a:lvl9pPr>
            </a:lstStyle>
            <a:p>
              <a:pPr eaLnBrk="1" hangingPunct="1"/>
              <a:endParaRPr lang="en-US" altLang="en-US">
                <a:solidFill>
                  <a:srgbClr val="000000"/>
                </a:solidFill>
              </a:endParaRPr>
            </a:p>
          </p:txBody>
        </p:sp>
        <p:sp>
          <p:nvSpPr>
            <p:cNvPr id="18" name="Прямоугольник 28"/>
            <p:cNvSpPr>
              <a:spLocks noChangeArrowheads="1"/>
            </p:cNvSpPr>
            <p:nvPr/>
          </p:nvSpPr>
          <p:spPr bwMode="auto">
            <a:xfrm rot="-5400000">
              <a:off x="5590382" y="5458619"/>
              <a:ext cx="668337" cy="34607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714" tIns="45857" rIns="91714" bIns="45857"/>
            <a:lstStyle>
              <a:lvl1pPr eaLnBrk="0" hangingPunct="0">
                <a:defRPr kumimoji="1" sz="1000">
                  <a:solidFill>
                    <a:schemeClr val="tx1"/>
                  </a:solidFill>
                  <a:latin typeface="Arial" pitchFamily="34" charset="0"/>
                  <a:cs typeface="Arial" pitchFamily="34" charset="0"/>
                </a:defRPr>
              </a:lvl1pPr>
              <a:lvl2pPr marL="742950" indent="-285750" eaLnBrk="0" hangingPunct="0">
                <a:defRPr kumimoji="1" sz="1000">
                  <a:solidFill>
                    <a:schemeClr val="tx1"/>
                  </a:solidFill>
                  <a:latin typeface="Arial" pitchFamily="34" charset="0"/>
                  <a:cs typeface="Arial" pitchFamily="34" charset="0"/>
                </a:defRPr>
              </a:lvl2pPr>
              <a:lvl3pPr marL="1143000" indent="-228600" eaLnBrk="0" hangingPunct="0">
                <a:defRPr kumimoji="1" sz="1000">
                  <a:solidFill>
                    <a:schemeClr val="tx1"/>
                  </a:solidFill>
                  <a:latin typeface="Arial" pitchFamily="34" charset="0"/>
                  <a:cs typeface="Arial" pitchFamily="34" charset="0"/>
                </a:defRPr>
              </a:lvl3pPr>
              <a:lvl4pPr marL="1600200" indent="-228600" eaLnBrk="0" hangingPunct="0">
                <a:defRPr kumimoji="1" sz="1000">
                  <a:solidFill>
                    <a:schemeClr val="tx1"/>
                  </a:solidFill>
                  <a:latin typeface="Arial" pitchFamily="34" charset="0"/>
                  <a:cs typeface="Arial" pitchFamily="34" charset="0"/>
                </a:defRPr>
              </a:lvl4pPr>
              <a:lvl5pPr marL="2057400" indent="-228600" eaLnBrk="0" hangingPunct="0">
                <a:defRPr kumimoji="1" sz="1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kumimoji="1" sz="1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kumimoji="1" sz="1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kumimoji="1" sz="1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kumimoji="1" sz="1000">
                  <a:solidFill>
                    <a:schemeClr val="tx1"/>
                  </a:solidFill>
                  <a:latin typeface="Arial" pitchFamily="34" charset="0"/>
                  <a:cs typeface="Arial" pitchFamily="34" charset="0"/>
                </a:defRPr>
              </a:lvl9pPr>
            </a:lstStyle>
            <a:p>
              <a:pPr eaLnBrk="1" hangingPunct="1"/>
              <a:endParaRPr lang="en-US" altLang="en-US">
                <a:solidFill>
                  <a:srgbClr val="000000"/>
                </a:solidFill>
              </a:endParaRPr>
            </a:p>
          </p:txBody>
        </p:sp>
        <p:sp>
          <p:nvSpPr>
            <p:cNvPr id="20" name="Text Box 14"/>
            <p:cNvSpPr txBox="1">
              <a:spLocks noChangeArrowheads="1"/>
            </p:cNvSpPr>
            <p:nvPr/>
          </p:nvSpPr>
          <p:spPr bwMode="auto">
            <a:xfrm>
              <a:off x="3373438" y="5157192"/>
              <a:ext cx="2014537" cy="125572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99CCFF"/>
                </a:buClr>
                <a:buSzPct val="110000"/>
                <a:buChar char="•"/>
                <a:defRPr sz="3200">
                  <a:solidFill>
                    <a:srgbClr val="FFFFCC"/>
                  </a:solidFill>
                  <a:latin typeface="Arial" pitchFamily="34" charset="0"/>
                </a:defRPr>
              </a:lvl1pPr>
              <a:lvl2pPr marL="742950" indent="-285750" eaLnBrk="0" hangingPunct="0">
                <a:spcBef>
                  <a:spcPct val="20000"/>
                </a:spcBef>
                <a:buClr>
                  <a:srgbClr val="99CCFF"/>
                </a:buClr>
                <a:buSzPct val="110000"/>
                <a:buChar char="•"/>
                <a:defRPr sz="2800">
                  <a:solidFill>
                    <a:srgbClr val="FFFFCC"/>
                  </a:solidFill>
                  <a:latin typeface="Arial" pitchFamily="34" charset="0"/>
                </a:defRPr>
              </a:lvl2pPr>
              <a:lvl3pPr marL="1143000" indent="-228600" eaLnBrk="0" hangingPunct="0">
                <a:spcBef>
                  <a:spcPct val="20000"/>
                </a:spcBef>
                <a:buClr>
                  <a:srgbClr val="99CCFF"/>
                </a:buClr>
                <a:buSzPct val="110000"/>
                <a:buChar char="•"/>
                <a:defRPr sz="2400">
                  <a:solidFill>
                    <a:srgbClr val="FFFFCC"/>
                  </a:solidFill>
                  <a:latin typeface="Arial" pitchFamily="34" charset="0"/>
                </a:defRPr>
              </a:lvl3pPr>
              <a:lvl4pPr marL="1600200" indent="-228600" eaLnBrk="0" hangingPunct="0">
                <a:spcBef>
                  <a:spcPct val="20000"/>
                </a:spcBef>
                <a:buClr>
                  <a:srgbClr val="99CCFF"/>
                </a:buClr>
                <a:buSzPct val="110000"/>
                <a:buChar char="–"/>
                <a:defRPr sz="2000">
                  <a:solidFill>
                    <a:srgbClr val="FFFFCC"/>
                  </a:solidFill>
                  <a:latin typeface="Arial" pitchFamily="34" charset="0"/>
                </a:defRPr>
              </a:lvl4pPr>
              <a:lvl5pPr marL="2057400" indent="-228600" eaLnBrk="0" hangingPunct="0">
                <a:spcBef>
                  <a:spcPct val="20000"/>
                </a:spcBef>
                <a:buClr>
                  <a:srgbClr val="99CCFF"/>
                </a:buClr>
                <a:buSzPct val="110000"/>
                <a:buChar char="»"/>
                <a:defRPr sz="2000">
                  <a:solidFill>
                    <a:srgbClr val="FFFFCC"/>
                  </a:solidFill>
                  <a:latin typeface="Arial" pitchFamily="34" charset="0"/>
                </a:defRPr>
              </a:lvl5pPr>
              <a:lvl6pPr marL="25146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6pPr>
              <a:lvl7pPr marL="29718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7pPr>
              <a:lvl8pPr marL="34290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8pPr>
              <a:lvl9pPr marL="3886200" indent="-228600" eaLnBrk="0" fontAlgn="base" hangingPunct="0">
                <a:spcBef>
                  <a:spcPct val="20000"/>
                </a:spcBef>
                <a:spcAft>
                  <a:spcPct val="0"/>
                </a:spcAft>
                <a:buClr>
                  <a:srgbClr val="99CCFF"/>
                </a:buClr>
                <a:buSzPct val="110000"/>
                <a:buChar char="»"/>
                <a:defRPr sz="2000">
                  <a:solidFill>
                    <a:srgbClr val="FFFFCC"/>
                  </a:solidFill>
                  <a:latin typeface="Arial" pitchFamily="34" charset="0"/>
                </a:defRPr>
              </a:lvl9pPr>
            </a:lstStyle>
            <a:p>
              <a:pPr>
                <a:lnSpc>
                  <a:spcPct val="90000"/>
                </a:lnSpc>
                <a:spcBef>
                  <a:spcPct val="50000"/>
                </a:spcBef>
                <a:buClrTx/>
                <a:buSzTx/>
                <a:buFontTx/>
                <a:buNone/>
              </a:pPr>
              <a:r>
                <a:rPr lang="en-US" altLang="en-US" sz="2800" dirty="0">
                  <a:solidFill>
                    <a:srgbClr val="000000"/>
                  </a:solidFill>
                </a:rPr>
                <a:t>≥ </a:t>
              </a:r>
              <a:r>
                <a:rPr lang="en-US" altLang="en-US" sz="2800" b="1" dirty="0" smtClean="0">
                  <a:solidFill>
                    <a:srgbClr val="000000"/>
                  </a:solidFill>
                  <a:latin typeface="+mn-lt"/>
                </a:rPr>
                <a:t>100 </a:t>
              </a:r>
              <a:r>
                <a:rPr lang="en-US" altLang="en-US" sz="2800" b="1" dirty="0">
                  <a:solidFill>
                    <a:srgbClr val="000000"/>
                  </a:solidFill>
                  <a:latin typeface="+mn-lt"/>
                </a:rPr>
                <a:t>mSv </a:t>
              </a:r>
              <a:br>
                <a:rPr lang="en-US" altLang="en-US" sz="2800" b="1" dirty="0">
                  <a:solidFill>
                    <a:srgbClr val="000000"/>
                  </a:solidFill>
                  <a:latin typeface="+mn-lt"/>
                </a:rPr>
              </a:br>
              <a:r>
                <a:rPr lang="en-US" altLang="en-US" sz="2800" b="1" dirty="0" smtClean="0">
                  <a:solidFill>
                    <a:srgbClr val="000000"/>
                  </a:solidFill>
                  <a:latin typeface="+mn-lt"/>
                </a:rPr>
                <a:t>during deposition</a:t>
              </a:r>
              <a:endParaRPr lang="ru-RU" altLang="en-US" sz="2800" b="1" dirty="0">
                <a:solidFill>
                  <a:srgbClr val="000000"/>
                </a:solidFill>
                <a:latin typeface="+mn-lt"/>
              </a:endParaRPr>
            </a:p>
          </p:txBody>
        </p:sp>
        <p:pic>
          <p:nvPicPr>
            <p:cNvPr id="3" name="Рисунок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9126" y="1163933"/>
              <a:ext cx="5934606" cy="4052688"/>
            </a:xfrm>
            <a:prstGeom prst="rect">
              <a:avLst/>
            </a:prstGeom>
            <a:grpFill/>
          </p:spPr>
        </p:pic>
      </p:grpSp>
      <p:sp>
        <p:nvSpPr>
          <p:cNvPr id="23" name="Нижний колонтитул 22"/>
          <p:cNvSpPr>
            <a:spLocks noGrp="1"/>
          </p:cNvSpPr>
          <p:nvPr>
            <p:ph type="ftr" sz="quarter" idx="11"/>
          </p:nvPr>
        </p:nvSpPr>
        <p:spPr/>
        <p:txBody>
          <a:bodyPr/>
          <a:lstStyle/>
          <a:p>
            <a:pPr algn="r"/>
            <a:r>
              <a:rPr lang="en-US" smtClean="0"/>
              <a:t>Lessons Learned From Past Emergencies: From Chernobyl to Fukushima</a:t>
            </a:r>
            <a:endParaRPr lang="en-US" dirty="0"/>
          </a:p>
        </p:txBody>
      </p:sp>
      <p:sp>
        <p:nvSpPr>
          <p:cNvPr id="24" name="Номер слайда 23"/>
          <p:cNvSpPr>
            <a:spLocks noGrp="1"/>
          </p:cNvSpPr>
          <p:nvPr>
            <p:ph type="sldNum" sz="quarter" idx="12"/>
          </p:nvPr>
        </p:nvSpPr>
        <p:spPr/>
        <p:txBody>
          <a:bodyPr/>
          <a:lstStyle/>
          <a:p>
            <a:fld id="{23A0628E-C12F-4F8C-9895-BCD5E30100D3}" type="slidenum">
              <a:rPr lang="en-US" smtClean="0"/>
              <a:pPr/>
              <a:t>8</a:t>
            </a:fld>
            <a:endParaRPr lang="en-US" dirty="0"/>
          </a:p>
        </p:txBody>
      </p:sp>
    </p:spTree>
    <p:extLst>
      <p:ext uri="{BB962C8B-B14F-4D97-AF65-F5344CB8AC3E}">
        <p14:creationId xmlns:p14="http://schemas.microsoft.com/office/powerpoint/2010/main" val="25492131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noAutofit/>
          </a:bodyPr>
          <a:lstStyle/>
          <a:p>
            <a:pPr eaLnBrk="1" hangingPunct="1"/>
            <a:r>
              <a:rPr lang="en-GB" altLang="en-US" dirty="0" smtClean="0"/>
              <a:t>Operational interventional </a:t>
            </a:r>
            <a:r>
              <a:rPr lang="en-GB" altLang="en-US" dirty="0" smtClean="0"/>
              <a:t>Levels (</a:t>
            </a:r>
            <a:r>
              <a:rPr lang="en-GB" altLang="en-US" dirty="0" smtClean="0"/>
              <a:t>OILs)</a:t>
            </a:r>
            <a:endParaRPr lang="en-US" altLang="en-US" dirty="0" smtClean="0"/>
          </a:p>
        </p:txBody>
      </p:sp>
      <p:sp>
        <p:nvSpPr>
          <p:cNvPr id="37892" name="TextBox 4"/>
          <p:cNvSpPr txBox="1">
            <a:spLocks noChangeArrowheads="1"/>
          </p:cNvSpPr>
          <p:nvPr/>
        </p:nvSpPr>
        <p:spPr bwMode="auto">
          <a:xfrm>
            <a:off x="251519" y="1248384"/>
            <a:ext cx="8730555" cy="213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4396" tIns="42198" rIns="84396" bIns="42198">
            <a:spAutoFit/>
          </a:bodyPr>
          <a:lstStyle>
            <a:lvl1pPr eaLnBrk="0" hangingPunct="0">
              <a:spcBef>
                <a:spcPct val="20000"/>
              </a:spcBef>
              <a:buClr>
                <a:srgbClr val="99CCFF"/>
              </a:buClr>
              <a:buSzPct val="110000"/>
              <a:buChar char="•"/>
              <a:defRPr sz="3200">
                <a:solidFill>
                  <a:srgbClr val="FFFFCC"/>
                </a:solidFill>
                <a:latin typeface="Arial" pitchFamily="34" charset="0"/>
              </a:defRPr>
            </a:lvl1pPr>
            <a:lvl2pPr marL="742950" indent="-285750" eaLnBrk="0" hangingPunct="0">
              <a:spcBef>
                <a:spcPct val="20000"/>
              </a:spcBef>
              <a:buClr>
                <a:srgbClr val="99CCFF"/>
              </a:buClr>
              <a:buSzPct val="110000"/>
              <a:buChar char="•"/>
              <a:defRPr sz="2800">
                <a:solidFill>
                  <a:srgbClr val="FFFFCC"/>
                </a:solidFill>
                <a:latin typeface="Arial" pitchFamily="34" charset="0"/>
              </a:defRPr>
            </a:lvl2pPr>
            <a:lvl3pPr marL="1143000" indent="-228600" eaLnBrk="0" hangingPunct="0">
              <a:spcBef>
                <a:spcPct val="20000"/>
              </a:spcBef>
              <a:buClr>
                <a:srgbClr val="99CCFF"/>
              </a:buClr>
              <a:buSzPct val="110000"/>
              <a:buChar char="•"/>
              <a:defRPr sz="2400">
                <a:solidFill>
                  <a:srgbClr val="FFFFCC"/>
                </a:solidFill>
                <a:latin typeface="Arial" pitchFamily="34" charset="0"/>
              </a:defRPr>
            </a:lvl3pPr>
            <a:lvl4pPr marL="1600200" indent="-228600" eaLnBrk="0" hangingPunct="0">
              <a:spcBef>
                <a:spcPct val="20000"/>
              </a:spcBef>
              <a:buClr>
                <a:srgbClr val="99CCFF"/>
              </a:buClr>
              <a:buSzPct val="110000"/>
              <a:buChar char="•"/>
              <a:defRPr sz="2400">
                <a:solidFill>
                  <a:srgbClr val="FFFFCC"/>
                </a:solidFill>
                <a:latin typeface="Arial" pitchFamily="34" charset="0"/>
              </a:defRPr>
            </a:lvl4pPr>
            <a:lvl5pPr marL="2057400" indent="-228600" eaLnBrk="0" hangingPunct="0">
              <a:spcBef>
                <a:spcPct val="20000"/>
              </a:spcBef>
              <a:buClr>
                <a:srgbClr val="99CCFF"/>
              </a:buClr>
              <a:buSzPct val="110000"/>
              <a:buChar char="•"/>
              <a:defRPr sz="2400">
                <a:solidFill>
                  <a:srgbClr val="FFFFCC"/>
                </a:solidFill>
                <a:latin typeface="Arial" pitchFamily="34" charset="0"/>
              </a:defRPr>
            </a:lvl5pPr>
            <a:lvl6pPr marL="2514600" indent="-228600" eaLnBrk="0" fontAlgn="base" hangingPunct="0">
              <a:spcBef>
                <a:spcPct val="20000"/>
              </a:spcBef>
              <a:spcAft>
                <a:spcPct val="0"/>
              </a:spcAft>
              <a:buClr>
                <a:srgbClr val="99CCFF"/>
              </a:buClr>
              <a:buSzPct val="110000"/>
              <a:buChar char="•"/>
              <a:defRPr sz="2400">
                <a:solidFill>
                  <a:srgbClr val="FFFFCC"/>
                </a:solidFill>
                <a:latin typeface="Arial" pitchFamily="34" charset="0"/>
              </a:defRPr>
            </a:lvl6pPr>
            <a:lvl7pPr marL="2971800" indent="-228600" eaLnBrk="0" fontAlgn="base" hangingPunct="0">
              <a:spcBef>
                <a:spcPct val="20000"/>
              </a:spcBef>
              <a:spcAft>
                <a:spcPct val="0"/>
              </a:spcAft>
              <a:buClr>
                <a:srgbClr val="99CCFF"/>
              </a:buClr>
              <a:buSzPct val="110000"/>
              <a:buChar char="•"/>
              <a:defRPr sz="2400">
                <a:solidFill>
                  <a:srgbClr val="FFFFCC"/>
                </a:solidFill>
                <a:latin typeface="Arial" pitchFamily="34" charset="0"/>
              </a:defRPr>
            </a:lvl7pPr>
            <a:lvl8pPr marL="3429000" indent="-228600" eaLnBrk="0" fontAlgn="base" hangingPunct="0">
              <a:spcBef>
                <a:spcPct val="20000"/>
              </a:spcBef>
              <a:spcAft>
                <a:spcPct val="0"/>
              </a:spcAft>
              <a:buClr>
                <a:srgbClr val="99CCFF"/>
              </a:buClr>
              <a:buSzPct val="110000"/>
              <a:buChar char="•"/>
              <a:defRPr sz="2400">
                <a:solidFill>
                  <a:srgbClr val="FFFFCC"/>
                </a:solidFill>
                <a:latin typeface="Arial" pitchFamily="34" charset="0"/>
              </a:defRPr>
            </a:lvl8pPr>
            <a:lvl9pPr marL="3886200" indent="-228600" eaLnBrk="0" fontAlgn="base" hangingPunct="0">
              <a:spcBef>
                <a:spcPct val="20000"/>
              </a:spcBef>
              <a:spcAft>
                <a:spcPct val="0"/>
              </a:spcAft>
              <a:buClr>
                <a:srgbClr val="99CCFF"/>
              </a:buClr>
              <a:buSzPct val="110000"/>
              <a:buChar char="•"/>
              <a:defRPr sz="2400">
                <a:solidFill>
                  <a:srgbClr val="FFFFCC"/>
                </a:solidFill>
                <a:latin typeface="Arial" pitchFamily="34" charset="0"/>
              </a:defRPr>
            </a:lvl9pPr>
          </a:lstStyle>
          <a:p>
            <a:pPr algn="ctr" eaLnBrk="1" hangingPunct="1">
              <a:spcBef>
                <a:spcPct val="0"/>
              </a:spcBef>
              <a:buClrTx/>
              <a:buSzTx/>
              <a:buFontTx/>
              <a:buNone/>
            </a:pPr>
            <a:r>
              <a:rPr lang="en-GB" altLang="en-US" sz="2585" dirty="0">
                <a:solidFill>
                  <a:srgbClr val="000000"/>
                </a:solidFill>
              </a:rPr>
              <a:t>OILs – a </a:t>
            </a:r>
            <a:r>
              <a:rPr lang="en-GB" altLang="en-US" sz="2585" b="1" dirty="0">
                <a:solidFill>
                  <a:srgbClr val="FF0000"/>
                </a:solidFill>
              </a:rPr>
              <a:t>predetermined default operational triggers for quantities that are measured by a field monitoring</a:t>
            </a:r>
            <a:r>
              <a:rPr lang="en-GB" altLang="en-US" sz="2585" dirty="0">
                <a:solidFill>
                  <a:srgbClr val="000000"/>
                </a:solidFill>
              </a:rPr>
              <a:t> instrument or determined by laboratory analysis.</a:t>
            </a:r>
          </a:p>
          <a:p>
            <a:pPr algn="ctr" eaLnBrk="1" hangingPunct="1">
              <a:spcBef>
                <a:spcPct val="0"/>
              </a:spcBef>
              <a:buClrTx/>
              <a:buSzTx/>
              <a:buFontTx/>
              <a:buNone/>
            </a:pPr>
            <a:endParaRPr lang="en-GB" altLang="en-US" sz="2954" dirty="0">
              <a:solidFill>
                <a:srgbClr val="000000"/>
              </a:solidFill>
            </a:endParaRPr>
          </a:p>
          <a:p>
            <a:pPr algn="ctr" eaLnBrk="1" hangingPunct="1">
              <a:spcBef>
                <a:spcPct val="0"/>
              </a:spcBef>
              <a:buClrTx/>
              <a:buSzTx/>
              <a:buFontTx/>
              <a:buNone/>
            </a:pPr>
            <a:r>
              <a:rPr lang="en-GB" sz="2400" dirty="0">
                <a:solidFill>
                  <a:srgbClr val="000000"/>
                </a:solidFill>
              </a:rPr>
              <a:t>Initiate </a:t>
            </a:r>
            <a:r>
              <a:rPr lang="en-GB" altLang="en-US" sz="2585" b="1" dirty="0" smtClean="0">
                <a:solidFill>
                  <a:srgbClr val="FF0000"/>
                </a:solidFill>
              </a:rPr>
              <a:t>expanded protective </a:t>
            </a:r>
            <a:r>
              <a:rPr lang="en-GB" altLang="en-US" sz="2400" dirty="0">
                <a:solidFill>
                  <a:srgbClr val="000000"/>
                </a:solidFill>
              </a:rPr>
              <a:t>and</a:t>
            </a:r>
            <a:r>
              <a:rPr lang="en-GB" altLang="en-US" sz="2585" b="1" dirty="0">
                <a:solidFill>
                  <a:srgbClr val="FF0000"/>
                </a:solidFill>
              </a:rPr>
              <a:t> other response actions</a:t>
            </a:r>
          </a:p>
        </p:txBody>
      </p:sp>
      <p:sp>
        <p:nvSpPr>
          <p:cNvPr id="18" name="Down Arrow 17"/>
          <p:cNvSpPr/>
          <p:nvPr/>
        </p:nvSpPr>
        <p:spPr>
          <a:xfrm>
            <a:off x="3974125" y="2538048"/>
            <a:ext cx="1192823" cy="366346"/>
          </a:xfrm>
          <a:prstGeom prst="downArrow">
            <a:avLst/>
          </a:prstGeom>
          <a:solidFill>
            <a:srgbClr val="FFFF00"/>
          </a:solidFill>
          <a:ln w="38100">
            <a:solidFill>
              <a:srgbClr val="FF0000"/>
            </a:solidFill>
          </a:ln>
        </p:spPr>
        <p:style>
          <a:lnRef idx="1">
            <a:schemeClr val="accent1"/>
          </a:lnRef>
          <a:fillRef idx="2">
            <a:schemeClr val="accent1"/>
          </a:fillRef>
          <a:effectRef idx="1">
            <a:schemeClr val="accent1"/>
          </a:effectRef>
          <a:fontRef idx="minor">
            <a:schemeClr val="dk1"/>
          </a:fontRef>
        </p:style>
        <p:txBody>
          <a:bodyPr lIns="84396" tIns="42198" rIns="84396" bIns="42198" anchor="ctr">
            <a:scene3d>
              <a:camera prst="orthographicFront"/>
              <a:lightRig rig="balanced" dir="t">
                <a:rot lat="0" lon="0" rev="2100000"/>
              </a:lightRig>
            </a:scene3d>
            <a:sp3d extrusionH="57150" prstMaterial="metal">
              <a:bevelT w="38100" h="25400"/>
              <a:contourClr>
                <a:schemeClr val="bg2"/>
              </a:contourClr>
            </a:sp3d>
          </a:bodyPr>
          <a:lstStyle/>
          <a:p>
            <a:pPr algn="ctr">
              <a:defRPr/>
            </a:pPr>
            <a:endParaRPr lang="en-US" sz="1662" b="1">
              <a:ln w="50800"/>
              <a:solidFill>
                <a:srgbClr val="000099">
                  <a:shade val="50000"/>
                </a:srgbClr>
              </a:solidFill>
            </a:endParaRPr>
          </a:p>
        </p:txBody>
      </p:sp>
      <p:grpSp>
        <p:nvGrpSpPr>
          <p:cNvPr id="9" name="Группа 8"/>
          <p:cNvGrpSpPr/>
          <p:nvPr/>
        </p:nvGrpSpPr>
        <p:grpSpPr>
          <a:xfrm>
            <a:off x="4704938" y="3525818"/>
            <a:ext cx="1909039" cy="2294792"/>
            <a:chOff x="93663" y="3535363"/>
            <a:chExt cx="2068126" cy="2486025"/>
          </a:xfrm>
        </p:grpSpPr>
        <p:pic>
          <p:nvPicPr>
            <p:cNvPr id="37901" name="Picture 4" descr="U:\Guidance\Draft\Tom\Decision Makers Project\Manual Drafts\Visio Files\ExpoPathways\11_Ground_monitorin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779" y="4392613"/>
              <a:ext cx="2043088" cy="162877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37902" name="TextBox 14"/>
            <p:cNvSpPr txBox="1">
              <a:spLocks noChangeArrowheads="1"/>
            </p:cNvSpPr>
            <p:nvPr/>
          </p:nvSpPr>
          <p:spPr bwMode="auto">
            <a:xfrm>
              <a:off x="93663" y="3535363"/>
              <a:ext cx="2061318" cy="646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4396" tIns="42198" rIns="84396" bIns="42198">
              <a:spAutoFit/>
            </a:bodyPr>
            <a:lstStyle>
              <a:lvl1pPr eaLnBrk="0" hangingPunct="0">
                <a:spcBef>
                  <a:spcPct val="20000"/>
                </a:spcBef>
                <a:buClr>
                  <a:srgbClr val="99CCFF"/>
                </a:buClr>
                <a:buSzPct val="110000"/>
                <a:buChar char="•"/>
                <a:defRPr sz="3200">
                  <a:solidFill>
                    <a:srgbClr val="FFFFCC"/>
                  </a:solidFill>
                  <a:latin typeface="Arial" pitchFamily="34" charset="0"/>
                </a:defRPr>
              </a:lvl1pPr>
              <a:lvl2pPr marL="742950" indent="-285750" eaLnBrk="0" hangingPunct="0">
                <a:spcBef>
                  <a:spcPct val="20000"/>
                </a:spcBef>
                <a:buClr>
                  <a:srgbClr val="99CCFF"/>
                </a:buClr>
                <a:buSzPct val="110000"/>
                <a:buChar char="•"/>
                <a:defRPr sz="2800">
                  <a:solidFill>
                    <a:srgbClr val="FFFFCC"/>
                  </a:solidFill>
                  <a:latin typeface="Arial" pitchFamily="34" charset="0"/>
                </a:defRPr>
              </a:lvl2pPr>
              <a:lvl3pPr marL="1143000" indent="-228600" eaLnBrk="0" hangingPunct="0">
                <a:spcBef>
                  <a:spcPct val="20000"/>
                </a:spcBef>
                <a:buClr>
                  <a:srgbClr val="99CCFF"/>
                </a:buClr>
                <a:buSzPct val="110000"/>
                <a:buChar char="•"/>
                <a:defRPr sz="2400">
                  <a:solidFill>
                    <a:srgbClr val="FFFFCC"/>
                  </a:solidFill>
                  <a:latin typeface="Arial" pitchFamily="34" charset="0"/>
                </a:defRPr>
              </a:lvl3pPr>
              <a:lvl4pPr marL="1600200" indent="-228600" eaLnBrk="0" hangingPunct="0">
                <a:spcBef>
                  <a:spcPct val="20000"/>
                </a:spcBef>
                <a:buClr>
                  <a:srgbClr val="99CCFF"/>
                </a:buClr>
                <a:buSzPct val="110000"/>
                <a:buChar char="•"/>
                <a:defRPr sz="2400">
                  <a:solidFill>
                    <a:srgbClr val="FFFFCC"/>
                  </a:solidFill>
                  <a:latin typeface="Arial" pitchFamily="34" charset="0"/>
                </a:defRPr>
              </a:lvl4pPr>
              <a:lvl5pPr marL="2057400" indent="-228600" eaLnBrk="0" hangingPunct="0">
                <a:spcBef>
                  <a:spcPct val="20000"/>
                </a:spcBef>
                <a:buClr>
                  <a:srgbClr val="99CCFF"/>
                </a:buClr>
                <a:buSzPct val="110000"/>
                <a:buChar char="•"/>
                <a:defRPr sz="2400">
                  <a:solidFill>
                    <a:srgbClr val="FFFFCC"/>
                  </a:solidFill>
                  <a:latin typeface="Arial" pitchFamily="34" charset="0"/>
                </a:defRPr>
              </a:lvl5pPr>
              <a:lvl6pPr marL="2514600" indent="-228600" eaLnBrk="0" fontAlgn="base" hangingPunct="0">
                <a:spcBef>
                  <a:spcPct val="20000"/>
                </a:spcBef>
                <a:spcAft>
                  <a:spcPct val="0"/>
                </a:spcAft>
                <a:buClr>
                  <a:srgbClr val="99CCFF"/>
                </a:buClr>
                <a:buSzPct val="110000"/>
                <a:buChar char="•"/>
                <a:defRPr sz="2400">
                  <a:solidFill>
                    <a:srgbClr val="FFFFCC"/>
                  </a:solidFill>
                  <a:latin typeface="Arial" pitchFamily="34" charset="0"/>
                </a:defRPr>
              </a:lvl6pPr>
              <a:lvl7pPr marL="2971800" indent="-228600" eaLnBrk="0" fontAlgn="base" hangingPunct="0">
                <a:spcBef>
                  <a:spcPct val="20000"/>
                </a:spcBef>
                <a:spcAft>
                  <a:spcPct val="0"/>
                </a:spcAft>
                <a:buClr>
                  <a:srgbClr val="99CCFF"/>
                </a:buClr>
                <a:buSzPct val="110000"/>
                <a:buChar char="•"/>
                <a:defRPr sz="2400">
                  <a:solidFill>
                    <a:srgbClr val="FFFFCC"/>
                  </a:solidFill>
                  <a:latin typeface="Arial" pitchFamily="34" charset="0"/>
                </a:defRPr>
              </a:lvl7pPr>
              <a:lvl8pPr marL="3429000" indent="-228600" eaLnBrk="0" fontAlgn="base" hangingPunct="0">
                <a:spcBef>
                  <a:spcPct val="20000"/>
                </a:spcBef>
                <a:spcAft>
                  <a:spcPct val="0"/>
                </a:spcAft>
                <a:buClr>
                  <a:srgbClr val="99CCFF"/>
                </a:buClr>
                <a:buSzPct val="110000"/>
                <a:buChar char="•"/>
                <a:defRPr sz="2400">
                  <a:solidFill>
                    <a:srgbClr val="FFFFCC"/>
                  </a:solidFill>
                  <a:latin typeface="Arial" pitchFamily="34" charset="0"/>
                </a:defRPr>
              </a:lvl8pPr>
              <a:lvl9pPr marL="3886200" indent="-228600" eaLnBrk="0" fontAlgn="base" hangingPunct="0">
                <a:spcBef>
                  <a:spcPct val="20000"/>
                </a:spcBef>
                <a:spcAft>
                  <a:spcPct val="0"/>
                </a:spcAft>
                <a:buClr>
                  <a:srgbClr val="99CCFF"/>
                </a:buClr>
                <a:buSzPct val="110000"/>
                <a:buChar char="•"/>
                <a:defRPr sz="2400">
                  <a:solidFill>
                    <a:srgbClr val="FFFFCC"/>
                  </a:solidFill>
                  <a:latin typeface="Arial" pitchFamily="34" charset="0"/>
                </a:defRPr>
              </a:lvl9pPr>
            </a:lstStyle>
            <a:p>
              <a:pPr algn="ctr" eaLnBrk="1" hangingPunct="1">
                <a:spcBef>
                  <a:spcPct val="0"/>
                </a:spcBef>
                <a:buClrTx/>
                <a:buSzTx/>
                <a:buFontTx/>
                <a:buNone/>
              </a:pPr>
              <a:r>
                <a:rPr lang="en-GB" altLang="en-US" sz="1662" b="1" dirty="0">
                  <a:solidFill>
                    <a:srgbClr val="000000"/>
                  </a:solidFill>
                </a:rPr>
                <a:t>Dose rate above</a:t>
              </a:r>
            </a:p>
            <a:p>
              <a:pPr algn="ctr" eaLnBrk="1" hangingPunct="1">
                <a:spcBef>
                  <a:spcPct val="0"/>
                </a:spcBef>
                <a:buClrTx/>
                <a:buSzTx/>
                <a:buFontTx/>
                <a:buNone/>
              </a:pPr>
              <a:r>
                <a:rPr lang="en-GB" altLang="en-US" sz="1662" b="1" dirty="0">
                  <a:solidFill>
                    <a:srgbClr val="000000"/>
                  </a:solidFill>
                </a:rPr>
                <a:t>the ground</a:t>
              </a:r>
            </a:p>
          </p:txBody>
        </p:sp>
        <p:sp>
          <p:nvSpPr>
            <p:cNvPr id="4" name="TextBox 3"/>
            <p:cNvSpPr txBox="1"/>
            <p:nvPr/>
          </p:nvSpPr>
          <p:spPr>
            <a:xfrm>
              <a:off x="1392134" y="4373241"/>
              <a:ext cx="769655" cy="1023197"/>
            </a:xfrm>
            <a:prstGeom prst="rect">
              <a:avLst/>
            </a:prstGeom>
            <a:solidFill>
              <a:srgbClr val="FFFFFF"/>
            </a:solidFill>
            <a:ln w="76200">
              <a:solidFill>
                <a:srgbClr val="FF0000"/>
              </a:solidFill>
            </a:ln>
          </p:spPr>
          <p:txBody>
            <a:bodyPr wrap="none" rtlCol="0">
              <a:spAutoFit/>
            </a:bodyPr>
            <a:lstStyle/>
            <a:p>
              <a:r>
                <a:rPr lang="en-US" sz="1846" b="1" dirty="0">
                  <a:solidFill>
                    <a:srgbClr val="FF0000"/>
                  </a:solidFill>
                </a:rPr>
                <a:t>OIL1</a:t>
              </a:r>
            </a:p>
            <a:p>
              <a:r>
                <a:rPr lang="en-US" sz="1846" b="1" dirty="0">
                  <a:solidFill>
                    <a:srgbClr val="FF0000"/>
                  </a:solidFill>
                </a:rPr>
                <a:t>OIL2</a:t>
              </a:r>
            </a:p>
            <a:p>
              <a:r>
                <a:rPr lang="en-US" sz="1846" b="1" dirty="0">
                  <a:solidFill>
                    <a:srgbClr val="FF0000"/>
                  </a:solidFill>
                </a:rPr>
                <a:t>OIL3</a:t>
              </a:r>
              <a:endParaRPr lang="en-GB" sz="1846" b="1" dirty="0">
                <a:solidFill>
                  <a:srgbClr val="FF0000"/>
                </a:solidFill>
              </a:endParaRPr>
            </a:p>
          </p:txBody>
        </p:sp>
      </p:grpSp>
      <p:grpSp>
        <p:nvGrpSpPr>
          <p:cNvPr id="7" name="Группа 6"/>
          <p:cNvGrpSpPr/>
          <p:nvPr/>
        </p:nvGrpSpPr>
        <p:grpSpPr>
          <a:xfrm>
            <a:off x="450927" y="3526551"/>
            <a:ext cx="2196629" cy="2300378"/>
            <a:chOff x="4456170" y="3536951"/>
            <a:chExt cx="2379682" cy="2492077"/>
          </a:xfrm>
        </p:grpSpPr>
        <p:pic>
          <p:nvPicPr>
            <p:cNvPr id="37898" name="Picture 2" descr="U:\Guidance\Draft\Tom\Decision Makers Project\Manual Drafts\Visio Files\ExpoPathways\12_Skin_monitoring.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85537" y="4392613"/>
              <a:ext cx="2305021"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9" name="TextBox 9"/>
            <p:cNvSpPr txBox="1">
              <a:spLocks noChangeArrowheads="1"/>
            </p:cNvSpPr>
            <p:nvPr/>
          </p:nvSpPr>
          <p:spPr bwMode="auto">
            <a:xfrm>
              <a:off x="4456170" y="3536951"/>
              <a:ext cx="2363758" cy="646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4396" tIns="42198" rIns="84396" bIns="42198">
              <a:spAutoFit/>
            </a:bodyPr>
            <a:lstStyle>
              <a:lvl1pPr eaLnBrk="0" hangingPunct="0">
                <a:spcBef>
                  <a:spcPct val="20000"/>
                </a:spcBef>
                <a:buClr>
                  <a:srgbClr val="99CCFF"/>
                </a:buClr>
                <a:buSzPct val="110000"/>
                <a:buChar char="•"/>
                <a:defRPr sz="3200">
                  <a:solidFill>
                    <a:srgbClr val="FFFFCC"/>
                  </a:solidFill>
                  <a:latin typeface="Arial" pitchFamily="34" charset="0"/>
                </a:defRPr>
              </a:lvl1pPr>
              <a:lvl2pPr marL="742950" indent="-285750" eaLnBrk="0" hangingPunct="0">
                <a:spcBef>
                  <a:spcPct val="20000"/>
                </a:spcBef>
                <a:buClr>
                  <a:srgbClr val="99CCFF"/>
                </a:buClr>
                <a:buSzPct val="110000"/>
                <a:buChar char="•"/>
                <a:defRPr sz="2800">
                  <a:solidFill>
                    <a:srgbClr val="FFFFCC"/>
                  </a:solidFill>
                  <a:latin typeface="Arial" pitchFamily="34" charset="0"/>
                </a:defRPr>
              </a:lvl2pPr>
              <a:lvl3pPr marL="1143000" indent="-228600" eaLnBrk="0" hangingPunct="0">
                <a:spcBef>
                  <a:spcPct val="20000"/>
                </a:spcBef>
                <a:buClr>
                  <a:srgbClr val="99CCFF"/>
                </a:buClr>
                <a:buSzPct val="110000"/>
                <a:buChar char="•"/>
                <a:defRPr sz="2400">
                  <a:solidFill>
                    <a:srgbClr val="FFFFCC"/>
                  </a:solidFill>
                  <a:latin typeface="Arial" pitchFamily="34" charset="0"/>
                </a:defRPr>
              </a:lvl3pPr>
              <a:lvl4pPr marL="1600200" indent="-228600" eaLnBrk="0" hangingPunct="0">
                <a:spcBef>
                  <a:spcPct val="20000"/>
                </a:spcBef>
                <a:buClr>
                  <a:srgbClr val="99CCFF"/>
                </a:buClr>
                <a:buSzPct val="110000"/>
                <a:buChar char="•"/>
                <a:defRPr sz="2400">
                  <a:solidFill>
                    <a:srgbClr val="FFFFCC"/>
                  </a:solidFill>
                  <a:latin typeface="Arial" pitchFamily="34" charset="0"/>
                </a:defRPr>
              </a:lvl4pPr>
              <a:lvl5pPr marL="2057400" indent="-228600" eaLnBrk="0" hangingPunct="0">
                <a:spcBef>
                  <a:spcPct val="20000"/>
                </a:spcBef>
                <a:buClr>
                  <a:srgbClr val="99CCFF"/>
                </a:buClr>
                <a:buSzPct val="110000"/>
                <a:buChar char="•"/>
                <a:defRPr sz="2400">
                  <a:solidFill>
                    <a:srgbClr val="FFFFCC"/>
                  </a:solidFill>
                  <a:latin typeface="Arial" pitchFamily="34" charset="0"/>
                </a:defRPr>
              </a:lvl5pPr>
              <a:lvl6pPr marL="2514600" indent="-228600" eaLnBrk="0" fontAlgn="base" hangingPunct="0">
                <a:spcBef>
                  <a:spcPct val="20000"/>
                </a:spcBef>
                <a:spcAft>
                  <a:spcPct val="0"/>
                </a:spcAft>
                <a:buClr>
                  <a:srgbClr val="99CCFF"/>
                </a:buClr>
                <a:buSzPct val="110000"/>
                <a:buChar char="•"/>
                <a:defRPr sz="2400">
                  <a:solidFill>
                    <a:srgbClr val="FFFFCC"/>
                  </a:solidFill>
                  <a:latin typeface="Arial" pitchFamily="34" charset="0"/>
                </a:defRPr>
              </a:lvl6pPr>
              <a:lvl7pPr marL="2971800" indent="-228600" eaLnBrk="0" fontAlgn="base" hangingPunct="0">
                <a:spcBef>
                  <a:spcPct val="20000"/>
                </a:spcBef>
                <a:spcAft>
                  <a:spcPct val="0"/>
                </a:spcAft>
                <a:buClr>
                  <a:srgbClr val="99CCFF"/>
                </a:buClr>
                <a:buSzPct val="110000"/>
                <a:buChar char="•"/>
                <a:defRPr sz="2400">
                  <a:solidFill>
                    <a:srgbClr val="FFFFCC"/>
                  </a:solidFill>
                  <a:latin typeface="Arial" pitchFamily="34" charset="0"/>
                </a:defRPr>
              </a:lvl7pPr>
              <a:lvl8pPr marL="3429000" indent="-228600" eaLnBrk="0" fontAlgn="base" hangingPunct="0">
                <a:spcBef>
                  <a:spcPct val="20000"/>
                </a:spcBef>
                <a:spcAft>
                  <a:spcPct val="0"/>
                </a:spcAft>
                <a:buClr>
                  <a:srgbClr val="99CCFF"/>
                </a:buClr>
                <a:buSzPct val="110000"/>
                <a:buChar char="•"/>
                <a:defRPr sz="2400">
                  <a:solidFill>
                    <a:srgbClr val="FFFFCC"/>
                  </a:solidFill>
                  <a:latin typeface="Arial" pitchFamily="34" charset="0"/>
                </a:defRPr>
              </a:lvl8pPr>
              <a:lvl9pPr marL="3886200" indent="-228600" eaLnBrk="0" fontAlgn="base" hangingPunct="0">
                <a:spcBef>
                  <a:spcPct val="20000"/>
                </a:spcBef>
                <a:spcAft>
                  <a:spcPct val="0"/>
                </a:spcAft>
                <a:buClr>
                  <a:srgbClr val="99CCFF"/>
                </a:buClr>
                <a:buSzPct val="110000"/>
                <a:buChar char="•"/>
                <a:defRPr sz="2400">
                  <a:solidFill>
                    <a:srgbClr val="FFFFCC"/>
                  </a:solidFill>
                  <a:latin typeface="Arial" pitchFamily="34" charset="0"/>
                </a:defRPr>
              </a:lvl9pPr>
            </a:lstStyle>
            <a:p>
              <a:pPr algn="ctr" eaLnBrk="1" hangingPunct="1">
                <a:spcBef>
                  <a:spcPct val="0"/>
                </a:spcBef>
                <a:buClrTx/>
                <a:buSzTx/>
                <a:buFontTx/>
                <a:buNone/>
              </a:pPr>
              <a:r>
                <a:rPr lang="en-GB" altLang="en-US" sz="1662" b="1">
                  <a:solidFill>
                    <a:srgbClr val="000000"/>
                  </a:solidFill>
                </a:rPr>
                <a:t>Dose rate from skin contamination</a:t>
              </a:r>
            </a:p>
          </p:txBody>
        </p:sp>
        <p:sp>
          <p:nvSpPr>
            <p:cNvPr id="19" name="TextBox 18"/>
            <p:cNvSpPr txBox="1"/>
            <p:nvPr/>
          </p:nvSpPr>
          <p:spPr>
            <a:xfrm>
              <a:off x="6066197" y="5621278"/>
              <a:ext cx="769655" cy="407750"/>
            </a:xfrm>
            <a:prstGeom prst="rect">
              <a:avLst/>
            </a:prstGeom>
            <a:solidFill>
              <a:srgbClr val="FFFFFF"/>
            </a:solidFill>
            <a:ln w="76200">
              <a:solidFill>
                <a:srgbClr val="FF0000"/>
              </a:solidFill>
            </a:ln>
          </p:spPr>
          <p:txBody>
            <a:bodyPr wrap="none" rtlCol="0">
              <a:spAutoFit/>
            </a:bodyPr>
            <a:lstStyle/>
            <a:p>
              <a:r>
                <a:rPr lang="en-US" sz="1846" b="1" dirty="0">
                  <a:solidFill>
                    <a:srgbClr val="000000"/>
                  </a:solidFill>
                </a:rPr>
                <a:t>OIL4</a:t>
              </a:r>
              <a:endParaRPr lang="en-GB" sz="1846" b="1" dirty="0">
                <a:solidFill>
                  <a:srgbClr val="000000"/>
                </a:solidFill>
              </a:endParaRPr>
            </a:p>
          </p:txBody>
        </p:sp>
      </p:grpSp>
      <p:grpSp>
        <p:nvGrpSpPr>
          <p:cNvPr id="8" name="Группа 7"/>
          <p:cNvGrpSpPr/>
          <p:nvPr/>
        </p:nvGrpSpPr>
        <p:grpSpPr>
          <a:xfrm>
            <a:off x="2644405" y="3526453"/>
            <a:ext cx="1956888" cy="2293519"/>
            <a:chOff x="6910414" y="3536742"/>
            <a:chExt cx="2119962" cy="2484646"/>
          </a:xfrm>
        </p:grpSpPr>
        <p:pic>
          <p:nvPicPr>
            <p:cNvPr id="37897" name="Picture 2" descr="U:\Guidance\Draft\Tom\Decision Makers Project\Manual Drafts\Visio Files\ExpoPathways\14_Thyroid_monitoring_CONTACT_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10414" y="4392613"/>
              <a:ext cx="2098649"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00" name="TextBox 11"/>
            <p:cNvSpPr txBox="1">
              <a:spLocks noChangeArrowheads="1"/>
            </p:cNvSpPr>
            <p:nvPr/>
          </p:nvSpPr>
          <p:spPr bwMode="auto">
            <a:xfrm>
              <a:off x="7037363" y="3536742"/>
              <a:ext cx="1844752" cy="646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4396" tIns="42198" rIns="84396" bIns="42198">
              <a:spAutoFit/>
            </a:bodyPr>
            <a:lstStyle>
              <a:lvl1pPr eaLnBrk="0" hangingPunct="0">
                <a:spcBef>
                  <a:spcPct val="20000"/>
                </a:spcBef>
                <a:buClr>
                  <a:srgbClr val="99CCFF"/>
                </a:buClr>
                <a:buSzPct val="110000"/>
                <a:buChar char="•"/>
                <a:defRPr sz="3200">
                  <a:solidFill>
                    <a:srgbClr val="FFFFCC"/>
                  </a:solidFill>
                  <a:latin typeface="Arial" pitchFamily="34" charset="0"/>
                </a:defRPr>
              </a:lvl1pPr>
              <a:lvl2pPr marL="742950" indent="-285750" eaLnBrk="0" hangingPunct="0">
                <a:spcBef>
                  <a:spcPct val="20000"/>
                </a:spcBef>
                <a:buClr>
                  <a:srgbClr val="99CCFF"/>
                </a:buClr>
                <a:buSzPct val="110000"/>
                <a:buChar char="•"/>
                <a:defRPr sz="2800">
                  <a:solidFill>
                    <a:srgbClr val="FFFFCC"/>
                  </a:solidFill>
                  <a:latin typeface="Arial" pitchFamily="34" charset="0"/>
                </a:defRPr>
              </a:lvl2pPr>
              <a:lvl3pPr marL="1143000" indent="-228600" eaLnBrk="0" hangingPunct="0">
                <a:spcBef>
                  <a:spcPct val="20000"/>
                </a:spcBef>
                <a:buClr>
                  <a:srgbClr val="99CCFF"/>
                </a:buClr>
                <a:buSzPct val="110000"/>
                <a:buChar char="•"/>
                <a:defRPr sz="2400">
                  <a:solidFill>
                    <a:srgbClr val="FFFFCC"/>
                  </a:solidFill>
                  <a:latin typeface="Arial" pitchFamily="34" charset="0"/>
                </a:defRPr>
              </a:lvl3pPr>
              <a:lvl4pPr marL="1600200" indent="-228600" eaLnBrk="0" hangingPunct="0">
                <a:spcBef>
                  <a:spcPct val="20000"/>
                </a:spcBef>
                <a:buClr>
                  <a:srgbClr val="99CCFF"/>
                </a:buClr>
                <a:buSzPct val="110000"/>
                <a:buChar char="•"/>
                <a:defRPr sz="2400">
                  <a:solidFill>
                    <a:srgbClr val="FFFFCC"/>
                  </a:solidFill>
                  <a:latin typeface="Arial" pitchFamily="34" charset="0"/>
                </a:defRPr>
              </a:lvl4pPr>
              <a:lvl5pPr marL="2057400" indent="-228600" eaLnBrk="0" hangingPunct="0">
                <a:spcBef>
                  <a:spcPct val="20000"/>
                </a:spcBef>
                <a:buClr>
                  <a:srgbClr val="99CCFF"/>
                </a:buClr>
                <a:buSzPct val="110000"/>
                <a:buChar char="•"/>
                <a:defRPr sz="2400">
                  <a:solidFill>
                    <a:srgbClr val="FFFFCC"/>
                  </a:solidFill>
                  <a:latin typeface="Arial" pitchFamily="34" charset="0"/>
                </a:defRPr>
              </a:lvl5pPr>
              <a:lvl6pPr marL="2514600" indent="-228600" eaLnBrk="0" fontAlgn="base" hangingPunct="0">
                <a:spcBef>
                  <a:spcPct val="20000"/>
                </a:spcBef>
                <a:spcAft>
                  <a:spcPct val="0"/>
                </a:spcAft>
                <a:buClr>
                  <a:srgbClr val="99CCFF"/>
                </a:buClr>
                <a:buSzPct val="110000"/>
                <a:buChar char="•"/>
                <a:defRPr sz="2400">
                  <a:solidFill>
                    <a:srgbClr val="FFFFCC"/>
                  </a:solidFill>
                  <a:latin typeface="Arial" pitchFamily="34" charset="0"/>
                </a:defRPr>
              </a:lvl6pPr>
              <a:lvl7pPr marL="2971800" indent="-228600" eaLnBrk="0" fontAlgn="base" hangingPunct="0">
                <a:spcBef>
                  <a:spcPct val="20000"/>
                </a:spcBef>
                <a:spcAft>
                  <a:spcPct val="0"/>
                </a:spcAft>
                <a:buClr>
                  <a:srgbClr val="99CCFF"/>
                </a:buClr>
                <a:buSzPct val="110000"/>
                <a:buChar char="•"/>
                <a:defRPr sz="2400">
                  <a:solidFill>
                    <a:srgbClr val="FFFFCC"/>
                  </a:solidFill>
                  <a:latin typeface="Arial" pitchFamily="34" charset="0"/>
                </a:defRPr>
              </a:lvl7pPr>
              <a:lvl8pPr marL="3429000" indent="-228600" eaLnBrk="0" fontAlgn="base" hangingPunct="0">
                <a:spcBef>
                  <a:spcPct val="20000"/>
                </a:spcBef>
                <a:spcAft>
                  <a:spcPct val="0"/>
                </a:spcAft>
                <a:buClr>
                  <a:srgbClr val="99CCFF"/>
                </a:buClr>
                <a:buSzPct val="110000"/>
                <a:buChar char="•"/>
                <a:defRPr sz="2400">
                  <a:solidFill>
                    <a:srgbClr val="FFFFCC"/>
                  </a:solidFill>
                  <a:latin typeface="Arial" pitchFamily="34" charset="0"/>
                </a:defRPr>
              </a:lvl8pPr>
              <a:lvl9pPr marL="3886200" indent="-228600" eaLnBrk="0" fontAlgn="base" hangingPunct="0">
                <a:spcBef>
                  <a:spcPct val="20000"/>
                </a:spcBef>
                <a:spcAft>
                  <a:spcPct val="0"/>
                </a:spcAft>
                <a:buClr>
                  <a:srgbClr val="99CCFF"/>
                </a:buClr>
                <a:buSzPct val="110000"/>
                <a:buChar char="•"/>
                <a:defRPr sz="2400">
                  <a:solidFill>
                    <a:srgbClr val="FFFFCC"/>
                  </a:solidFill>
                  <a:latin typeface="Arial" pitchFamily="34" charset="0"/>
                </a:defRPr>
              </a:lvl9pPr>
            </a:lstStyle>
            <a:p>
              <a:pPr algn="ctr" eaLnBrk="1" hangingPunct="1">
                <a:spcBef>
                  <a:spcPct val="0"/>
                </a:spcBef>
                <a:buClrTx/>
                <a:buSzTx/>
                <a:buFontTx/>
                <a:buNone/>
              </a:pPr>
              <a:r>
                <a:rPr lang="en-GB" altLang="en-US" sz="1662" b="1" dirty="0">
                  <a:solidFill>
                    <a:srgbClr val="000000"/>
                  </a:solidFill>
                </a:rPr>
                <a:t>Dose rate from thyroid </a:t>
              </a:r>
            </a:p>
          </p:txBody>
        </p:sp>
        <p:sp>
          <p:nvSpPr>
            <p:cNvPr id="20" name="TextBox 19"/>
            <p:cNvSpPr txBox="1"/>
            <p:nvPr/>
          </p:nvSpPr>
          <p:spPr>
            <a:xfrm>
              <a:off x="8260721" y="4373241"/>
              <a:ext cx="769655" cy="407750"/>
            </a:xfrm>
            <a:prstGeom prst="rect">
              <a:avLst/>
            </a:prstGeom>
            <a:solidFill>
              <a:srgbClr val="FFFFFF"/>
            </a:solidFill>
            <a:ln w="76200">
              <a:solidFill>
                <a:srgbClr val="FF0000"/>
              </a:solidFill>
            </a:ln>
          </p:spPr>
          <p:txBody>
            <a:bodyPr wrap="none" rtlCol="0">
              <a:spAutoFit/>
            </a:bodyPr>
            <a:lstStyle/>
            <a:p>
              <a:r>
                <a:rPr lang="en-US" sz="1846" b="1" dirty="0">
                  <a:solidFill>
                    <a:srgbClr val="FF0000"/>
                  </a:solidFill>
                </a:rPr>
                <a:t>OIL8</a:t>
              </a:r>
              <a:endParaRPr lang="en-GB" sz="1846" b="1" dirty="0">
                <a:solidFill>
                  <a:srgbClr val="FF0000"/>
                </a:solidFill>
              </a:endParaRPr>
            </a:p>
          </p:txBody>
        </p:sp>
      </p:grpSp>
      <p:grpSp>
        <p:nvGrpSpPr>
          <p:cNvPr id="10" name="Группа 9"/>
          <p:cNvGrpSpPr/>
          <p:nvPr/>
        </p:nvGrpSpPr>
        <p:grpSpPr>
          <a:xfrm>
            <a:off x="6746892" y="3533410"/>
            <a:ext cx="1953378" cy="2293519"/>
            <a:chOff x="2268854" y="3536742"/>
            <a:chExt cx="2116160" cy="2484646"/>
          </a:xfrm>
        </p:grpSpPr>
        <p:pic>
          <p:nvPicPr>
            <p:cNvPr id="37903" name="Picture 5" descr="U:\Guidance\Draft\Tom\Decision Makers Project\Manual Drafts\Visio Files\ExpoPathways\13_Food_monitoring_Cs137 and I13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68854" y="4392613"/>
              <a:ext cx="2100236"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04" name="TextBox 15"/>
            <p:cNvSpPr txBox="1">
              <a:spLocks noChangeArrowheads="1"/>
            </p:cNvSpPr>
            <p:nvPr/>
          </p:nvSpPr>
          <p:spPr bwMode="auto">
            <a:xfrm>
              <a:off x="2311385" y="3536742"/>
              <a:ext cx="2015173" cy="646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4396" tIns="42198" rIns="84396" bIns="42198">
              <a:spAutoFit/>
            </a:bodyPr>
            <a:lstStyle>
              <a:lvl1pPr eaLnBrk="0" hangingPunct="0">
                <a:spcBef>
                  <a:spcPct val="20000"/>
                </a:spcBef>
                <a:buClr>
                  <a:srgbClr val="99CCFF"/>
                </a:buClr>
                <a:buSzPct val="110000"/>
                <a:buChar char="•"/>
                <a:defRPr sz="3200">
                  <a:solidFill>
                    <a:srgbClr val="FFFFCC"/>
                  </a:solidFill>
                  <a:latin typeface="Arial" pitchFamily="34" charset="0"/>
                </a:defRPr>
              </a:lvl1pPr>
              <a:lvl2pPr marL="742950" indent="-285750" eaLnBrk="0" hangingPunct="0">
                <a:spcBef>
                  <a:spcPct val="20000"/>
                </a:spcBef>
                <a:buClr>
                  <a:srgbClr val="99CCFF"/>
                </a:buClr>
                <a:buSzPct val="110000"/>
                <a:buChar char="•"/>
                <a:defRPr sz="2800">
                  <a:solidFill>
                    <a:srgbClr val="FFFFCC"/>
                  </a:solidFill>
                  <a:latin typeface="Arial" pitchFamily="34" charset="0"/>
                </a:defRPr>
              </a:lvl2pPr>
              <a:lvl3pPr marL="1143000" indent="-228600" eaLnBrk="0" hangingPunct="0">
                <a:spcBef>
                  <a:spcPct val="20000"/>
                </a:spcBef>
                <a:buClr>
                  <a:srgbClr val="99CCFF"/>
                </a:buClr>
                <a:buSzPct val="110000"/>
                <a:buChar char="•"/>
                <a:defRPr sz="2400">
                  <a:solidFill>
                    <a:srgbClr val="FFFFCC"/>
                  </a:solidFill>
                  <a:latin typeface="Arial" pitchFamily="34" charset="0"/>
                </a:defRPr>
              </a:lvl3pPr>
              <a:lvl4pPr marL="1600200" indent="-228600" eaLnBrk="0" hangingPunct="0">
                <a:spcBef>
                  <a:spcPct val="20000"/>
                </a:spcBef>
                <a:buClr>
                  <a:srgbClr val="99CCFF"/>
                </a:buClr>
                <a:buSzPct val="110000"/>
                <a:buChar char="•"/>
                <a:defRPr sz="2400">
                  <a:solidFill>
                    <a:srgbClr val="FFFFCC"/>
                  </a:solidFill>
                  <a:latin typeface="Arial" pitchFamily="34" charset="0"/>
                </a:defRPr>
              </a:lvl4pPr>
              <a:lvl5pPr marL="2057400" indent="-228600" eaLnBrk="0" hangingPunct="0">
                <a:spcBef>
                  <a:spcPct val="20000"/>
                </a:spcBef>
                <a:buClr>
                  <a:srgbClr val="99CCFF"/>
                </a:buClr>
                <a:buSzPct val="110000"/>
                <a:buChar char="•"/>
                <a:defRPr sz="2400">
                  <a:solidFill>
                    <a:srgbClr val="FFFFCC"/>
                  </a:solidFill>
                  <a:latin typeface="Arial" pitchFamily="34" charset="0"/>
                </a:defRPr>
              </a:lvl5pPr>
              <a:lvl6pPr marL="2514600" indent="-228600" eaLnBrk="0" fontAlgn="base" hangingPunct="0">
                <a:spcBef>
                  <a:spcPct val="20000"/>
                </a:spcBef>
                <a:spcAft>
                  <a:spcPct val="0"/>
                </a:spcAft>
                <a:buClr>
                  <a:srgbClr val="99CCFF"/>
                </a:buClr>
                <a:buSzPct val="110000"/>
                <a:buChar char="•"/>
                <a:defRPr sz="2400">
                  <a:solidFill>
                    <a:srgbClr val="FFFFCC"/>
                  </a:solidFill>
                  <a:latin typeface="Arial" pitchFamily="34" charset="0"/>
                </a:defRPr>
              </a:lvl6pPr>
              <a:lvl7pPr marL="2971800" indent="-228600" eaLnBrk="0" fontAlgn="base" hangingPunct="0">
                <a:spcBef>
                  <a:spcPct val="20000"/>
                </a:spcBef>
                <a:spcAft>
                  <a:spcPct val="0"/>
                </a:spcAft>
                <a:buClr>
                  <a:srgbClr val="99CCFF"/>
                </a:buClr>
                <a:buSzPct val="110000"/>
                <a:buChar char="•"/>
                <a:defRPr sz="2400">
                  <a:solidFill>
                    <a:srgbClr val="FFFFCC"/>
                  </a:solidFill>
                  <a:latin typeface="Arial" pitchFamily="34" charset="0"/>
                </a:defRPr>
              </a:lvl7pPr>
              <a:lvl8pPr marL="3429000" indent="-228600" eaLnBrk="0" fontAlgn="base" hangingPunct="0">
                <a:spcBef>
                  <a:spcPct val="20000"/>
                </a:spcBef>
                <a:spcAft>
                  <a:spcPct val="0"/>
                </a:spcAft>
                <a:buClr>
                  <a:srgbClr val="99CCFF"/>
                </a:buClr>
                <a:buSzPct val="110000"/>
                <a:buChar char="•"/>
                <a:defRPr sz="2400">
                  <a:solidFill>
                    <a:srgbClr val="FFFFCC"/>
                  </a:solidFill>
                  <a:latin typeface="Arial" pitchFamily="34" charset="0"/>
                </a:defRPr>
              </a:lvl8pPr>
              <a:lvl9pPr marL="3886200" indent="-228600" eaLnBrk="0" fontAlgn="base" hangingPunct="0">
                <a:spcBef>
                  <a:spcPct val="20000"/>
                </a:spcBef>
                <a:spcAft>
                  <a:spcPct val="0"/>
                </a:spcAft>
                <a:buClr>
                  <a:srgbClr val="99CCFF"/>
                </a:buClr>
                <a:buSzPct val="110000"/>
                <a:buChar char="•"/>
                <a:defRPr sz="2400">
                  <a:solidFill>
                    <a:srgbClr val="FFFFCC"/>
                  </a:solidFill>
                  <a:latin typeface="Arial" pitchFamily="34" charset="0"/>
                </a:defRPr>
              </a:lvl9pPr>
            </a:lstStyle>
            <a:p>
              <a:pPr algn="ctr" eaLnBrk="1" hangingPunct="1">
                <a:spcBef>
                  <a:spcPct val="0"/>
                </a:spcBef>
                <a:buClrTx/>
                <a:buSzTx/>
                <a:buFontTx/>
                <a:buNone/>
              </a:pPr>
              <a:r>
                <a:rPr lang="en-GB" altLang="en-US" sz="1662" b="1" dirty="0">
                  <a:solidFill>
                    <a:srgbClr val="000000"/>
                  </a:solidFill>
                </a:rPr>
                <a:t>Food and water concentrations</a:t>
              </a:r>
            </a:p>
          </p:txBody>
        </p:sp>
        <p:sp>
          <p:nvSpPr>
            <p:cNvPr id="21" name="TextBox 20"/>
            <p:cNvSpPr txBox="1"/>
            <p:nvPr/>
          </p:nvSpPr>
          <p:spPr>
            <a:xfrm>
              <a:off x="3615359" y="4373240"/>
              <a:ext cx="769655" cy="1023197"/>
            </a:xfrm>
            <a:prstGeom prst="rect">
              <a:avLst/>
            </a:prstGeom>
            <a:solidFill>
              <a:srgbClr val="FFFFFF"/>
            </a:solidFill>
            <a:ln w="76200">
              <a:solidFill>
                <a:srgbClr val="FF0000"/>
              </a:solidFill>
            </a:ln>
          </p:spPr>
          <p:txBody>
            <a:bodyPr wrap="none" rtlCol="0">
              <a:spAutoFit/>
            </a:bodyPr>
            <a:lstStyle/>
            <a:p>
              <a:r>
                <a:rPr lang="en-US" sz="1846" b="1" dirty="0">
                  <a:solidFill>
                    <a:srgbClr val="FF0000"/>
                  </a:solidFill>
                </a:rPr>
                <a:t>OIL5</a:t>
              </a:r>
            </a:p>
            <a:p>
              <a:r>
                <a:rPr lang="en-US" sz="1846" b="1" dirty="0">
                  <a:solidFill>
                    <a:srgbClr val="FF0000"/>
                  </a:solidFill>
                </a:rPr>
                <a:t>OIL6</a:t>
              </a:r>
            </a:p>
            <a:p>
              <a:r>
                <a:rPr lang="en-US" sz="1846" b="1" dirty="0">
                  <a:solidFill>
                    <a:srgbClr val="FF0000"/>
                  </a:solidFill>
                </a:rPr>
                <a:t>OIL7</a:t>
              </a:r>
              <a:endParaRPr lang="en-GB" sz="1846" b="1" dirty="0">
                <a:solidFill>
                  <a:srgbClr val="FF0000"/>
                </a:solidFill>
              </a:endParaRPr>
            </a:p>
          </p:txBody>
        </p:sp>
      </p:grpSp>
      <p:sp>
        <p:nvSpPr>
          <p:cNvPr id="12" name="Нижний колонтитул 11"/>
          <p:cNvSpPr>
            <a:spLocks noGrp="1"/>
          </p:cNvSpPr>
          <p:nvPr>
            <p:ph type="ftr" sz="quarter" idx="11"/>
          </p:nvPr>
        </p:nvSpPr>
        <p:spPr/>
        <p:txBody>
          <a:bodyPr/>
          <a:lstStyle/>
          <a:p>
            <a:pPr algn="r"/>
            <a:r>
              <a:rPr lang="en-US" smtClean="0"/>
              <a:t>Lessons Learned From Past Emergencies: From Chernobyl to Fukushima</a:t>
            </a:r>
            <a:endParaRPr lang="en-US" dirty="0"/>
          </a:p>
        </p:txBody>
      </p:sp>
      <p:sp>
        <p:nvSpPr>
          <p:cNvPr id="13" name="Номер слайда 12"/>
          <p:cNvSpPr>
            <a:spLocks noGrp="1"/>
          </p:cNvSpPr>
          <p:nvPr>
            <p:ph type="sldNum" sz="quarter" idx="12"/>
          </p:nvPr>
        </p:nvSpPr>
        <p:spPr/>
        <p:txBody>
          <a:bodyPr/>
          <a:lstStyle/>
          <a:p>
            <a:fld id="{23A0628E-C12F-4F8C-9895-BCD5E30100D3}" type="slidenum">
              <a:rPr lang="en-US" smtClean="0"/>
              <a:pPr/>
              <a:t>9</a:t>
            </a:fld>
            <a:endParaRPr lang="en-US" dirty="0"/>
          </a:p>
        </p:txBody>
      </p:sp>
    </p:spTree>
    <p:extLst>
      <p:ext uri="{BB962C8B-B14F-4D97-AF65-F5344CB8AC3E}">
        <p14:creationId xmlns:p14="http://schemas.microsoft.com/office/powerpoint/2010/main" val="235461626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Custom 2">
      <a:dk1>
        <a:srgbClr val="003399"/>
      </a:dk1>
      <a:lt1>
        <a:sysClr val="window" lastClr="FFFFFF"/>
      </a:lt1>
      <a:dk2>
        <a:srgbClr val="3366CC"/>
      </a:dk2>
      <a:lt2>
        <a:srgbClr val="DBDBDD"/>
      </a:lt2>
      <a:accent1>
        <a:srgbClr val="6699CC"/>
      </a:accent1>
      <a:accent2>
        <a:srgbClr val="FF9900"/>
      </a:accent2>
      <a:accent3>
        <a:srgbClr val="99CC00"/>
      </a:accent3>
      <a:accent4>
        <a:srgbClr val="8681B8"/>
      </a:accent4>
      <a:accent5>
        <a:srgbClr val="32A14C"/>
      </a:accent5>
      <a:accent6>
        <a:srgbClr val="99CCFF"/>
      </a:accent6>
      <a:hlink>
        <a:srgbClr val="6699CC"/>
      </a:hlink>
      <a:folHlink>
        <a:srgbClr val="8681B8"/>
      </a:folHlink>
    </a:clrScheme>
    <a:fontScheme name="procureme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3332</TotalTime>
  <Words>1231</Words>
  <Application>Microsoft Office PowerPoint</Application>
  <PresentationFormat>Экран (4:3)</PresentationFormat>
  <Paragraphs>173</Paragraphs>
  <Slides>20</Slides>
  <Notes>20</Notes>
  <HiddenSlides>0</HiddenSlides>
  <MMClips>0</MMClips>
  <ScaleCrop>false</ScaleCrop>
  <HeadingPairs>
    <vt:vector size="8" baseType="variant">
      <vt:variant>
        <vt:lpstr>Использованные шрифты</vt:lpstr>
      </vt:variant>
      <vt:variant>
        <vt:i4>8</vt:i4>
      </vt:variant>
      <vt:variant>
        <vt:lpstr>Тема</vt:lpstr>
      </vt:variant>
      <vt:variant>
        <vt:i4>1</vt:i4>
      </vt:variant>
      <vt:variant>
        <vt:lpstr>Внедренные серверы OLE</vt:lpstr>
      </vt:variant>
      <vt:variant>
        <vt:i4>1</vt:i4>
      </vt:variant>
      <vt:variant>
        <vt:lpstr>Заголовки слайдов</vt:lpstr>
      </vt:variant>
      <vt:variant>
        <vt:i4>20</vt:i4>
      </vt:variant>
    </vt:vector>
  </HeadingPairs>
  <TitlesOfParts>
    <vt:vector size="30" baseType="lpstr">
      <vt:lpstr>MS PGothic</vt:lpstr>
      <vt:lpstr>MS PGothic</vt:lpstr>
      <vt:lpstr>Arial</vt:lpstr>
      <vt:lpstr>Arial </vt:lpstr>
      <vt:lpstr>Calibri</vt:lpstr>
      <vt:lpstr>Times New Roman</vt:lpstr>
      <vt:lpstr>Webdings</vt:lpstr>
      <vt:lpstr>Wingdings</vt:lpstr>
      <vt:lpstr>Office Theme</vt:lpstr>
      <vt:lpstr>Visio</vt:lpstr>
      <vt:lpstr>Lessons Learned From Past Emergencies:  From Chernobyl to Fukushima</vt:lpstr>
      <vt:lpstr>Introduction: Learning Lessons</vt:lpstr>
      <vt:lpstr>Lessons for safety of a Nuclear Power Programme</vt:lpstr>
      <vt:lpstr>General Safety Requirements Part 7</vt:lpstr>
      <vt:lpstr>Protective actions as a components of protection strategy </vt:lpstr>
      <vt:lpstr>Precautionary and urgent protective actions</vt:lpstr>
      <vt:lpstr>Emergency Action Levels (EALs)</vt:lpstr>
      <vt:lpstr>Protective actions in PAZ and UPZ</vt:lpstr>
      <vt:lpstr>Operational interventional Levels (OILs)</vt:lpstr>
      <vt:lpstr>Protective actions in EPD and beyond</vt:lpstr>
      <vt:lpstr>The Fukushima Daiichi Accident.  Report by the Director General (2015)</vt:lpstr>
      <vt:lpstr>Events at Fukushima-Daiichi NPP</vt:lpstr>
      <vt:lpstr>Japan (2011): Framework for urgent protective actions</vt:lpstr>
      <vt:lpstr>Events in vicinity of Fukushima Daiichi NPP</vt:lpstr>
      <vt:lpstr>Observations and lessons</vt:lpstr>
      <vt:lpstr>Observations and lessons (2)</vt:lpstr>
      <vt:lpstr>Three pillars of protection strategy</vt:lpstr>
      <vt:lpstr>IAEA: Framework for urgent protective actions</vt:lpstr>
      <vt:lpstr>IAEA: Emergency planning zones and distances (EPR-NPP PPA 2013)</vt:lpstr>
      <vt:lpstr>Thank you!</vt:lpstr>
    </vt:vector>
  </TitlesOfParts>
  <Company>IAEA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SCHLOSMAN, Anna</dc:creator>
  <cp:lastModifiedBy>Vladimir Kutkov</cp:lastModifiedBy>
  <cp:revision>216</cp:revision>
  <cp:lastPrinted>2017-12-01T15:29:05Z</cp:lastPrinted>
  <dcterms:created xsi:type="dcterms:W3CDTF">2014-07-03T09:13:58Z</dcterms:created>
  <dcterms:modified xsi:type="dcterms:W3CDTF">2017-12-06T06:51:01Z</dcterms:modified>
</cp:coreProperties>
</file>