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0" r:id="rId4"/>
  </p:sldMasterIdLst>
  <p:notesMasterIdLst>
    <p:notesMasterId r:id="rId27"/>
  </p:notesMasterIdLst>
  <p:handoutMasterIdLst>
    <p:handoutMasterId r:id="rId28"/>
  </p:handoutMasterIdLst>
  <p:sldIdLst>
    <p:sldId id="554" r:id="rId5"/>
    <p:sldId id="516" r:id="rId6"/>
    <p:sldId id="521" r:id="rId7"/>
    <p:sldId id="583" r:id="rId8"/>
    <p:sldId id="652" r:id="rId9"/>
    <p:sldId id="653" r:id="rId10"/>
    <p:sldId id="524" r:id="rId11"/>
    <p:sldId id="655" r:id="rId12"/>
    <p:sldId id="527" r:id="rId13"/>
    <p:sldId id="637" r:id="rId14"/>
    <p:sldId id="639" r:id="rId15"/>
    <p:sldId id="656" r:id="rId16"/>
    <p:sldId id="657" r:id="rId17"/>
    <p:sldId id="658" r:id="rId18"/>
    <p:sldId id="659" r:id="rId19"/>
    <p:sldId id="660" r:id="rId20"/>
    <p:sldId id="550" r:id="rId21"/>
    <p:sldId id="610" r:id="rId22"/>
    <p:sldId id="661" r:id="rId23"/>
    <p:sldId id="649" r:id="rId24"/>
    <p:sldId id="650" r:id="rId25"/>
    <p:sldId id="651" r:id="rId26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58">
          <p15:clr>
            <a:srgbClr val="A4A3A4"/>
          </p15:clr>
        </p15:guide>
        <p15:guide id="2" pos="326">
          <p15:clr>
            <a:srgbClr val="A4A3A4"/>
          </p15:clr>
        </p15:guide>
        <p15:guide id="3" orient="horz" pos="25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F37"/>
    <a:srgbClr val="FF99CC"/>
    <a:srgbClr val="FFFFEF"/>
    <a:srgbClr val="FFFFD9"/>
    <a:srgbClr val="FFCC99"/>
    <a:srgbClr val="FFFFFF"/>
    <a:srgbClr val="FFFFCC"/>
    <a:srgbClr val="333333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preferSingleView="1">
    <p:restoredLeft sz="18652" autoAdjust="0"/>
    <p:restoredTop sz="91006" autoAdjust="0"/>
  </p:normalViewPr>
  <p:slideViewPr>
    <p:cSldViewPr>
      <p:cViewPr varScale="1">
        <p:scale>
          <a:sx n="73" d="100"/>
          <a:sy n="73" d="100"/>
        </p:scale>
        <p:origin x="18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076"/>
    </p:cViewPr>
  </p:sorterViewPr>
  <p:notesViewPr>
    <p:cSldViewPr>
      <p:cViewPr>
        <p:scale>
          <a:sx n="66" d="100"/>
          <a:sy n="66" d="100"/>
        </p:scale>
        <p:origin x="-3552" y="-420"/>
      </p:cViewPr>
      <p:guideLst>
        <p:guide orient="horz" pos="258"/>
        <p:guide pos="326"/>
        <p:guide orient="horz" pos="25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1"/>
            <a:ext cx="2944879" cy="49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18" tIns="46109" rIns="92218" bIns="4610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31" y="11"/>
            <a:ext cx="2944879" cy="49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18" tIns="46109" rIns="92218" bIns="4610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10622"/>
            <a:ext cx="2944879" cy="49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18" tIns="46109" rIns="92218" bIns="4610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31" y="9410622"/>
            <a:ext cx="2944879" cy="49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18" tIns="46109" rIns="92218" bIns="4610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1"/>
            <a:ext cx="2944879" cy="495379"/>
          </a:xfrm>
          <a:prstGeom prst="rect">
            <a:avLst/>
          </a:prstGeom>
        </p:spPr>
        <p:txBody>
          <a:bodyPr vert="horz" lIns="92218" tIns="46109" rIns="92218" bIns="4610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998" y="11"/>
            <a:ext cx="2944878" cy="495379"/>
          </a:xfrm>
          <a:prstGeom prst="rect">
            <a:avLst/>
          </a:prstGeom>
        </p:spPr>
        <p:txBody>
          <a:bodyPr vert="horz" lIns="92218" tIns="46109" rIns="92218" bIns="4610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8" tIns="46109" rIns="92218" bIns="4610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974" y="4706113"/>
            <a:ext cx="5436575" cy="4456827"/>
          </a:xfrm>
          <a:prstGeom prst="rect">
            <a:avLst/>
          </a:prstGeom>
        </p:spPr>
        <p:txBody>
          <a:bodyPr vert="horz" lIns="92218" tIns="46109" rIns="92218" bIns="46109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09044"/>
            <a:ext cx="2944879" cy="495379"/>
          </a:xfrm>
          <a:prstGeom prst="rect">
            <a:avLst/>
          </a:prstGeom>
        </p:spPr>
        <p:txBody>
          <a:bodyPr vert="horz" lIns="92218" tIns="46109" rIns="92218" bIns="4610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998" y="9409044"/>
            <a:ext cx="2944878" cy="495379"/>
          </a:xfrm>
          <a:prstGeom prst="rect">
            <a:avLst/>
          </a:prstGeom>
        </p:spPr>
        <p:txBody>
          <a:bodyPr vert="horz" lIns="92218" tIns="46109" rIns="92218" bIns="46109" rtlCol="0" anchor="b"/>
          <a:lstStyle>
            <a:lvl1pPr algn="r">
              <a:defRPr sz="1200"/>
            </a:lvl1pPr>
          </a:lstStyle>
          <a:p>
            <a:fld id="{529E7B8E-93E5-4882-902D-5CB648B877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6855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3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05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72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49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07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-24269" y="27018"/>
            <a:ext cx="2536826" cy="455682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prstClr val="black"/>
                </a:solidFill>
              </a:rPr>
              <a:t>Optimization of Nuclear and Radiological</a:t>
            </a:r>
            <a:br>
              <a:rPr lang="en-GB" dirty="0">
                <a:solidFill>
                  <a:prstClr val="black"/>
                </a:solidFill>
              </a:rPr>
            </a:br>
            <a:r>
              <a:rPr lang="en-GB" dirty="0">
                <a:solidFill>
                  <a:prstClr val="black"/>
                </a:solidFill>
              </a:rPr>
              <a:t>Emergency Preparedness and Response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>
          <a:xfrm>
            <a:off x="3823101" y="2"/>
            <a:ext cx="2998207" cy="455682"/>
          </a:xfrm>
        </p:spPr>
        <p:txBody>
          <a:bodyPr/>
          <a:lstStyle/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/>
                </a:solidFill>
              </a:rPr>
              <a:t>IAEA Training in Emergency Preparedness and Response</a:t>
            </a: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9A2D59E-903F-4C70-818D-F6077F11FC68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866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849558" y="2162532"/>
            <a:ext cx="10180821" cy="20486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95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559175" y="542925"/>
            <a:ext cx="3525838" cy="2644775"/>
          </a:xfrm>
          <a:ln/>
        </p:spPr>
      </p:sp>
      <p:sp>
        <p:nvSpPr>
          <p:cNvPr id="67590" name="Notes Placeholder 2"/>
          <p:cNvSpPr>
            <a:spLocks noGrp="1"/>
          </p:cNvSpPr>
          <p:nvPr>
            <p:ph type="body" idx="1"/>
          </p:nvPr>
        </p:nvSpPr>
        <p:spPr>
          <a:xfrm>
            <a:off x="1325516" y="3257439"/>
            <a:ext cx="7296255" cy="3085877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9381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559175" y="542925"/>
            <a:ext cx="3525838" cy="2644775"/>
          </a:xfrm>
          <a:ln/>
        </p:spPr>
      </p:sp>
      <p:sp>
        <p:nvSpPr>
          <p:cNvPr id="67590" name="Notes Placeholder 2"/>
          <p:cNvSpPr>
            <a:spLocks noGrp="1"/>
          </p:cNvSpPr>
          <p:nvPr>
            <p:ph type="body" idx="1"/>
          </p:nvPr>
        </p:nvSpPr>
        <p:spPr>
          <a:xfrm>
            <a:off x="1325516" y="3257439"/>
            <a:ext cx="7296255" cy="3085877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36003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70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256338" y="360363"/>
            <a:ext cx="2339975" cy="1755775"/>
          </a:xfrm>
          <a:ln/>
        </p:spPr>
      </p:sp>
      <p:sp>
        <p:nvSpPr>
          <p:cNvPr id="67590" name="Notes Placeholder 2"/>
          <p:cNvSpPr>
            <a:spLocks noGrp="1"/>
          </p:cNvSpPr>
          <p:nvPr>
            <p:ph type="body" idx="1"/>
          </p:nvPr>
        </p:nvSpPr>
        <p:spPr>
          <a:xfrm>
            <a:off x="1849558" y="2162532"/>
            <a:ext cx="10180821" cy="2048636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152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256338" y="360363"/>
            <a:ext cx="2339975" cy="1755775"/>
          </a:xfrm>
          <a:ln/>
        </p:spPr>
      </p:sp>
      <p:sp>
        <p:nvSpPr>
          <p:cNvPr id="67590" name="Notes Placeholder 2"/>
          <p:cNvSpPr>
            <a:spLocks noGrp="1"/>
          </p:cNvSpPr>
          <p:nvPr>
            <p:ph type="body" idx="1"/>
          </p:nvPr>
        </p:nvSpPr>
        <p:spPr>
          <a:xfrm>
            <a:off x="1849558" y="2162532"/>
            <a:ext cx="10180821" cy="2048636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29323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052" y="4704854"/>
            <a:ext cx="4980405" cy="4457470"/>
          </a:xfrm>
          <a:noFill/>
        </p:spPr>
        <p:txBody>
          <a:bodyPr lIns="92590" tIns="46296" rIns="92590" bIns="46296"/>
          <a:lstStyle/>
          <a:p>
            <a:pPr marL="806745" indent="-806745">
              <a:tabLst>
                <a:tab pos="1076188" algn="l"/>
              </a:tabLst>
              <a:defRPr/>
            </a:pPr>
            <a:endParaRPr lang="ru-RU" baseline="0" dirty="0"/>
          </a:p>
        </p:txBody>
      </p:sp>
      <p:sp>
        <p:nvSpPr>
          <p:cNvPr id="56326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1" y="1"/>
            <a:ext cx="3245316" cy="646882"/>
          </a:xfrm>
          <a:noFill/>
        </p:spPr>
        <p:txBody>
          <a:bodyPr/>
          <a:lstStyle>
            <a:lvl1pPr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5984" indent="-279224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6898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56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0415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7175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3934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0693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97452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kumimoji="0" lang="en-GB" sz="1000" dirty="0">
                <a:solidFill>
                  <a:srgbClr val="000000"/>
                </a:solidFill>
                <a:latin typeface="Times New Roman" pitchFamily="18" charset="0"/>
              </a:rPr>
              <a:t>Optimization of Nuclear and Radiological</a:t>
            </a:r>
            <a:br>
              <a:rPr kumimoji="0" lang="en-GB" sz="1000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0" lang="en-GB" sz="1000" dirty="0">
                <a:solidFill>
                  <a:srgbClr val="000000"/>
                </a:solidFill>
                <a:latin typeface="Times New Roman" pitchFamily="18" charset="0"/>
              </a:rPr>
              <a:t>Emergency Preparedness and Response</a:t>
            </a:r>
          </a:p>
        </p:txBody>
      </p:sp>
      <p:sp>
        <p:nvSpPr>
          <p:cNvPr id="56327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01657" y="1"/>
            <a:ext cx="2971834" cy="494763"/>
          </a:xfrm>
          <a:noFill/>
        </p:spPr>
        <p:txBody>
          <a:bodyPr/>
          <a:lstStyle>
            <a:lvl1pPr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5984" indent="-279224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6898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56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0415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7175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3934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0693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97452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>
              <a:defRPr/>
            </a:pPr>
            <a:endParaRPr kumimoji="0" lang="en-GB" sz="1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Rectangle 6"/>
          <p:cNvSpPr>
            <a:spLocks noGrp="1" noChangeAspect="1" noChangeArrowheads="1"/>
          </p:cNvSpPr>
          <p:nvPr>
            <p:ph type="ftr" sz="quarter" idx="4"/>
          </p:nvPr>
        </p:nvSpPr>
        <p:spPr>
          <a:xfrm>
            <a:off x="227097" y="9274151"/>
            <a:ext cx="2944282" cy="495301"/>
          </a:xfrm>
          <a:noFill/>
        </p:spPr>
        <p:txBody>
          <a:bodyPr/>
          <a:lstStyle>
            <a:lvl1pPr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5984" indent="-279224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6898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56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0415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7175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3934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0693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97452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kumimoji="0" lang="en-GB" dirty="0" smtClean="0">
                <a:latin typeface="Times New Roman" pitchFamily="18" charset="0"/>
              </a:rPr>
              <a:t>IAEA Training in Emergency Preparedness and Response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222827" y="9274151"/>
            <a:ext cx="570105" cy="495301"/>
          </a:xfrm>
          <a:noFill/>
        </p:spPr>
        <p:txBody>
          <a:bodyPr/>
          <a:lstStyle>
            <a:lvl1pPr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5984" indent="-279224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6898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56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0415" indent="-223380" eaLnBrk="0" hangingPunct="0"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7175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3934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0693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97452" indent="-22338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1783B16-C226-46E3-97AA-D003343302D2}" type="slidenum">
              <a:rPr kumimoji="0" lang="en-GB" smtClean="0">
                <a:latin typeface="Times New Roman" pitchFamily="18" charset="0"/>
              </a:rPr>
              <a:pPr/>
              <a:t>7</a:t>
            </a:fld>
            <a:endParaRPr kumimoji="0" lang="en-GB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4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1761" indent="-285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1171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7640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4108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GB" altLang="en-US" sz="1000">
              <a:solidFill>
                <a:prstClr val="black"/>
              </a:solidFill>
            </a:endParaRP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1761" indent="-285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1171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7640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4108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000">
                <a:solidFill>
                  <a:prstClr val="black"/>
                </a:solidFill>
              </a:rPr>
              <a:t>IAEA Training in Emergency Preparedness and Response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1761" indent="-285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1171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7640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4108" indent="-2282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F587D0F-13FA-47C4-AF0C-CB18D1D49377}" type="slidenum">
              <a:rPr lang="en-GB" altLang="en-US" sz="1200">
                <a:solidFill>
                  <a:prstClr val="black"/>
                </a:solidFill>
              </a:rPr>
              <a:pPr/>
              <a:t>8</a:t>
            </a:fld>
            <a:endParaRPr lang="en-GB" altLang="en-US" sz="1200">
              <a:solidFill>
                <a:prstClr val="black"/>
              </a:solidFill>
            </a:endParaRP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812" y="4705075"/>
            <a:ext cx="5050653" cy="4457938"/>
          </a:xfrm>
          <a:noFill/>
        </p:spPr>
        <p:txBody>
          <a:bodyPr/>
          <a:lstStyle/>
          <a:p>
            <a:pPr algn="just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12670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38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en-US" smtClean="0">
                <a:latin typeface="Times New Roman" pitchFamily="18" charset="0"/>
              </a:rPr>
              <a:t>Training in Emergency Preparedness and Response for Countries Embarking on the Use of Nuclear Power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kumimoji="0" lang="en-GB" altLang="en-US" smtClean="0">
              <a:latin typeface="Times New Roman" pitchFamily="18" charset="0"/>
            </a:endParaRPr>
          </a:p>
        </p:txBody>
      </p:sp>
      <p:sp>
        <p:nvSpPr>
          <p:cNvPr id="46084" name="Rectangle 6"/>
          <p:cNvSpPr>
            <a:spLocks noGrp="1" noChangeAspect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en-US" smtClean="0">
                <a:latin typeface="Times New Roman" pitchFamily="18" charset="0"/>
              </a:rPr>
              <a:t>IAEA Training in Emergency Preparedness and Response</a:t>
            </a:r>
          </a:p>
        </p:txBody>
      </p:sp>
      <p:sp>
        <p:nvSpPr>
          <p:cNvPr id="46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8A735D1-440B-465F-96D8-8CF6A90F3955}" type="slidenum">
              <a:rPr kumimoji="0" lang="en-GB" altLang="en-US" smtClean="0">
                <a:latin typeface="Times New Roman" pitchFamily="18" charset="0"/>
              </a:rPr>
              <a:pPr/>
              <a:t>10</a:t>
            </a:fld>
            <a:endParaRPr kumimoji="0" lang="en-GB" altLang="en-US" smtClean="0">
              <a:latin typeface="Times New Roman" pitchFamily="18" charset="0"/>
            </a:endParaRPr>
          </a:p>
        </p:txBody>
      </p:sp>
      <p:sp>
        <p:nvSpPr>
          <p:cNvPr id="46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6638" y="762000"/>
            <a:ext cx="4953000" cy="3714750"/>
          </a:xfrm>
          <a:ln/>
        </p:spPr>
      </p:sp>
      <p:sp>
        <p:nvSpPr>
          <p:cNvPr id="460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4438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en-US" smtClean="0">
                <a:latin typeface="Times New Roman" pitchFamily="18" charset="0"/>
              </a:rPr>
              <a:t>Training in Emergency Preparedness and Response for Countries Embarking on the Use of Nuclear Power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kumimoji="0" lang="en-GB" altLang="en-US" smtClean="0">
              <a:latin typeface="Times New Roman" pitchFamily="18" charset="0"/>
            </a:endParaRPr>
          </a:p>
        </p:txBody>
      </p:sp>
      <p:sp>
        <p:nvSpPr>
          <p:cNvPr id="46084" name="Rectangle 6"/>
          <p:cNvSpPr>
            <a:spLocks noGrp="1" noChangeAspect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en-US" smtClean="0">
                <a:latin typeface="Times New Roman" pitchFamily="18" charset="0"/>
              </a:rPr>
              <a:t>IAEA Training in Emergency Preparedness and Response</a:t>
            </a:r>
          </a:p>
        </p:txBody>
      </p:sp>
      <p:sp>
        <p:nvSpPr>
          <p:cNvPr id="46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1761" indent="-285293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1171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7640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4108" indent="-228234" eaLnBrk="0" hangingPunct="0"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0577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7045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3514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79982" indent="-228234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8A735D1-440B-465F-96D8-8CF6A90F3955}" type="slidenum">
              <a:rPr kumimoji="0" lang="en-GB" altLang="en-US" smtClean="0">
                <a:latin typeface="Times New Roman" pitchFamily="18" charset="0"/>
              </a:rPr>
              <a:pPr/>
              <a:t>11</a:t>
            </a:fld>
            <a:endParaRPr kumimoji="0" lang="en-GB" altLang="en-US" smtClean="0">
              <a:latin typeface="Times New Roman" pitchFamily="18" charset="0"/>
            </a:endParaRPr>
          </a:p>
        </p:txBody>
      </p:sp>
      <p:sp>
        <p:nvSpPr>
          <p:cNvPr id="46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6638" y="762000"/>
            <a:ext cx="4953000" cy="3714750"/>
          </a:xfrm>
          <a:ln/>
        </p:spPr>
      </p:sp>
      <p:sp>
        <p:nvSpPr>
          <p:cNvPr id="460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9115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E7B8E-93E5-4882-902D-5CB648B877E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5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691680" y="6482725"/>
            <a:ext cx="6780808" cy="293688"/>
          </a:xfrm>
        </p:spPr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6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smtClean="0"/>
              <a:t>Protection Strategy for Nuclear Emergencies According to the IAEA Safety Standards</a:t>
            </a: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8407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9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568953" cy="187220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Protection Strategy for Nuclear Emergencies According to the IAEA Safety </a:t>
            </a:r>
            <a:r>
              <a:rPr lang="en-US" sz="4000" dirty="0" smtClean="0">
                <a:solidFill>
                  <a:srgbClr val="FFFF00"/>
                </a:solidFill>
              </a:rPr>
              <a:t>Standards</a:t>
            </a:r>
            <a:endParaRPr lang="en-GB" sz="4000" dirty="0">
              <a:solidFill>
                <a:srgbClr val="FFFF00"/>
              </a:solidFill>
            </a:endParaRPr>
          </a:p>
        </p:txBody>
      </p:sp>
      <p:sp>
        <p:nvSpPr>
          <p:cNvPr id="8" name="Subtitle 3"/>
          <p:cNvSpPr>
            <a:spLocks noGrp="1"/>
          </p:cNvSpPr>
          <p:nvPr>
            <p:ph type="subTitle" idx="1"/>
          </p:nvPr>
        </p:nvSpPr>
        <p:spPr>
          <a:xfrm>
            <a:off x="323527" y="3140968"/>
            <a:ext cx="6264697" cy="3384376"/>
          </a:xfrm>
        </p:spPr>
        <p:txBody>
          <a:bodyPr anchor="b">
            <a:normAutofit lnSpcReduction="10000"/>
          </a:bodyPr>
          <a:lstStyle/>
          <a:p>
            <a:pPr lvl="0"/>
            <a:endParaRPr lang="en-US" dirty="0" smtClean="0">
              <a:solidFill>
                <a:srgbClr val="99CCFF"/>
              </a:solidFill>
            </a:endParaRPr>
          </a:p>
          <a:p>
            <a:pPr lvl="0"/>
            <a:r>
              <a:rPr lang="en-US" b="0" i="1" dirty="0" smtClean="0">
                <a:solidFill>
                  <a:schemeClr val="bg1"/>
                </a:solidFill>
              </a:rPr>
              <a:t>Vladimir Kutkov,</a:t>
            </a:r>
          </a:p>
          <a:p>
            <a:r>
              <a:rPr lang="en-US" b="0" i="1" dirty="0">
                <a:solidFill>
                  <a:schemeClr val="bg1"/>
                </a:solidFill>
              </a:rPr>
              <a:t>Svetlana  </a:t>
            </a:r>
            <a:r>
              <a:rPr lang="en-US" b="0" i="1" dirty="0" err="1">
                <a:solidFill>
                  <a:schemeClr val="bg1"/>
                </a:solidFill>
              </a:rPr>
              <a:t>Nestoroska</a:t>
            </a:r>
            <a:r>
              <a:rPr lang="en-US" b="0" i="1" dirty="0">
                <a:solidFill>
                  <a:schemeClr val="bg1"/>
                </a:solidFill>
              </a:rPr>
              <a:t> </a:t>
            </a:r>
            <a:r>
              <a:rPr lang="en-US" b="0" i="1" dirty="0" err="1" smtClean="0">
                <a:solidFill>
                  <a:schemeClr val="bg1"/>
                </a:solidFill>
              </a:rPr>
              <a:t>Madjunarova</a:t>
            </a:r>
            <a:r>
              <a:rPr lang="en-US" b="0" i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b="0" i="1" dirty="0" smtClean="0">
                <a:solidFill>
                  <a:schemeClr val="bg1"/>
                </a:solidFill>
              </a:rPr>
              <a:t>Philip Vilar Welter</a:t>
            </a:r>
            <a:br>
              <a:rPr lang="en-US" b="0" i="1" dirty="0" smtClean="0">
                <a:solidFill>
                  <a:schemeClr val="bg1"/>
                </a:solidFill>
              </a:rPr>
            </a:br>
            <a:r>
              <a:rPr lang="en-US" b="0" i="1" dirty="0" smtClean="0">
                <a:solidFill>
                  <a:schemeClr val="bg1"/>
                </a:solidFill>
              </a:rPr>
              <a:t/>
            </a:r>
            <a:br>
              <a:rPr lang="en-US" b="0" i="1" dirty="0" smtClean="0">
                <a:solidFill>
                  <a:schemeClr val="bg1"/>
                </a:solidFill>
              </a:rPr>
            </a:br>
            <a:r>
              <a:rPr lang="en-US" b="0" dirty="0" smtClean="0">
                <a:solidFill>
                  <a:schemeClr val="bg1"/>
                </a:solidFill>
              </a:rPr>
              <a:t>Incident and Emergency Centre,</a:t>
            </a:r>
          </a:p>
          <a:p>
            <a:r>
              <a:rPr lang="en-US" b="0" dirty="0" smtClean="0">
                <a:solidFill>
                  <a:schemeClr val="bg1"/>
                </a:solidFill>
              </a:rPr>
              <a:t>International Atomic Energy </a:t>
            </a:r>
            <a:r>
              <a:rPr lang="en-US" b="0" dirty="0">
                <a:solidFill>
                  <a:schemeClr val="bg1"/>
                </a:solidFill>
              </a:rPr>
              <a:t>Agency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290689"/>
            <a:ext cx="2304256" cy="337095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Development of Protection Strategy</a:t>
            </a:r>
            <a:endParaRPr lang="en-GB" alt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22531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25719816"/>
              </p:ext>
            </p:extLst>
          </p:nvPr>
        </p:nvGraphicFramePr>
        <p:xfrm>
          <a:off x="1689100" y="1419146"/>
          <a:ext cx="7454900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Visio" r:id="rId5" imgW="14211632" imgH="9489440" progId="Visio.Drawing.11">
                  <p:embed/>
                </p:oleObj>
              </mc:Choice>
              <mc:Fallback>
                <p:oleObj name="Visio" r:id="rId5" imgW="14211632" imgH="94894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1419146"/>
                        <a:ext cx="7454900" cy="497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59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Development of Protection Strategy</a:t>
            </a: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715" y="1290688"/>
            <a:ext cx="3490782" cy="525695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290689"/>
            <a:ext cx="2304256" cy="3370955"/>
          </a:xfrm>
          <a:prstGeom prst="rect">
            <a:avLst/>
          </a:prstGeom>
          <a:ln>
            <a:solidFill>
              <a:srgbClr val="000000"/>
            </a:solidFill>
          </a:ln>
        </p:spPr>
      </p:pic>
      <p:graphicFrame>
        <p:nvGraphicFramePr>
          <p:cNvPr id="22531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25093740"/>
              </p:ext>
            </p:extLst>
          </p:nvPr>
        </p:nvGraphicFramePr>
        <p:xfrm>
          <a:off x="1689100" y="1412776"/>
          <a:ext cx="7454900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5" name="Visio" r:id="rId6" imgW="14211632" imgH="9489440" progId="Visio.Drawing.11">
                  <p:embed/>
                </p:oleObj>
              </mc:Choice>
              <mc:Fallback>
                <p:oleObj name="Visio" r:id="rId6" imgW="14211632" imgH="94894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1412776"/>
                        <a:ext cx="7454900" cy="497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1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Projected, Residual and Received dose in perspective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152400" y="1346200"/>
          <a:ext cx="87376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Visio" r:id="rId4" imgW="18780782" imgH="11300460" progId="Visio.Drawing.11">
                  <p:embed/>
                </p:oleObj>
              </mc:Choice>
              <mc:Fallback>
                <p:oleObj name="Visio" r:id="rId4" imgW="18780782" imgH="11300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346200"/>
                        <a:ext cx="8737600" cy="5245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28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Projected, Residual and Received dose in perspective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152400" y="1346200"/>
          <a:ext cx="87376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Visio" r:id="rId4" imgW="18780782" imgH="11300460" progId="Visio.Drawing.11">
                  <p:embed/>
                </p:oleObj>
              </mc:Choice>
              <mc:Fallback>
                <p:oleObj name="Visio" r:id="rId4" imgW="18780782" imgH="11300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346200"/>
                        <a:ext cx="8737600" cy="5245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286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Projected, Residual and Received dose in perspective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152400" y="1346200"/>
          <a:ext cx="87376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Visio" r:id="rId4" imgW="18780782" imgH="11300460" progId="Visio.Drawing.11">
                  <p:embed/>
                </p:oleObj>
              </mc:Choice>
              <mc:Fallback>
                <p:oleObj name="Visio" r:id="rId4" imgW="18780782" imgH="11300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346200"/>
                        <a:ext cx="8737600" cy="5245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611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Projected, Residual and Received dose in perspective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152400" y="1346200"/>
          <a:ext cx="87376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Visio" r:id="rId4" imgW="18780782" imgH="11300460" progId="Visio.Drawing.11">
                  <p:embed/>
                </p:oleObj>
              </mc:Choice>
              <mc:Fallback>
                <p:oleObj name="Visio" r:id="rId4" imgW="18780782" imgH="11300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346200"/>
                        <a:ext cx="8737600" cy="5245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6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Projected, Residual and Received dose in perspective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152400" y="1346200"/>
          <a:ext cx="87376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Visio" r:id="rId4" imgW="18780782" imgH="11300460" progId="Visio.Drawing.11">
                  <p:embed/>
                </p:oleObj>
              </mc:Choice>
              <mc:Fallback>
                <p:oleObj name="Visio" r:id="rId4" imgW="18780782" imgH="11300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346200"/>
                        <a:ext cx="8737600" cy="5245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1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IAEA’s </a:t>
            </a:r>
            <a:r>
              <a:rPr lang="en-GB" dirty="0"/>
              <a:t>Generic </a:t>
            </a:r>
            <a:r>
              <a:rPr lang="en-GB" dirty="0" smtClean="0"/>
              <a:t>Criteria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33400" y="1196975"/>
            <a:ext cx="8610600" cy="2016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Levels for the projected dose</a:t>
            </a:r>
            <a:r>
              <a:rPr lang="en-GB" dirty="0"/>
              <a:t>, or the </a:t>
            </a:r>
            <a:r>
              <a:rPr lang="en-GB" dirty="0">
                <a:solidFill>
                  <a:srgbClr val="FF0000"/>
                </a:solidFill>
              </a:rPr>
              <a:t>dose that has been received</a:t>
            </a:r>
            <a:r>
              <a:rPr lang="en-GB" dirty="0"/>
              <a:t>, at which protective actions and other response actions are to be taken</a:t>
            </a:r>
            <a:r>
              <a:rPr lang="en-GB" dirty="0" smtClean="0"/>
              <a:t>.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881762"/>
              </p:ext>
            </p:extLst>
          </p:nvPr>
        </p:nvGraphicFramePr>
        <p:xfrm>
          <a:off x="1092200" y="2857500"/>
          <a:ext cx="7124700" cy="374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9" name="Visio" r:id="rId3" imgW="9710079" imgH="5323840" progId="Visio.Drawing.11">
                  <p:embed/>
                </p:oleObj>
              </mc:Choice>
              <mc:Fallback>
                <p:oleObj name="Visio" r:id="rId3" imgW="9710079" imgH="53238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00" y="2857500"/>
                        <a:ext cx="7124700" cy="374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6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IAEA’s </a:t>
            </a:r>
            <a:r>
              <a:rPr lang="en-GB" dirty="0" smtClean="0"/>
              <a:t>Generic </a:t>
            </a:r>
            <a:r>
              <a:rPr lang="en-GB" dirty="0" smtClean="0"/>
              <a:t>Criteria </a:t>
            </a:r>
            <a:r>
              <a:rPr lang="ru-RU" dirty="0"/>
              <a:t>(</a:t>
            </a:r>
            <a:r>
              <a:rPr lang="en-US" dirty="0"/>
              <a:t>2)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550863" y="1412875"/>
            <a:ext cx="8593137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Radiological Basis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rgbClr val="FF0000"/>
                </a:solidFill>
              </a:rPr>
              <a:t>Below generic </a:t>
            </a:r>
            <a:r>
              <a:rPr lang="en-GB" sz="3000" dirty="0" smtClean="0">
                <a:solidFill>
                  <a:srgbClr val="FF0000"/>
                </a:solidFill>
              </a:rPr>
              <a:t>criteria</a:t>
            </a:r>
            <a:r>
              <a:rPr lang="en-GB" sz="3000" dirty="0" smtClean="0"/>
              <a:t>, there will </a:t>
            </a:r>
            <a:r>
              <a:rPr lang="en-GB" sz="3000" dirty="0" smtClean="0">
                <a:solidFill>
                  <a:srgbClr val="FF0000"/>
                </a:solidFill>
              </a:rPr>
              <a:t>not be any severe deterministic effects</a:t>
            </a:r>
            <a:r>
              <a:rPr lang="en-GB" sz="3000" dirty="0" smtClean="0"/>
              <a:t>  or an </a:t>
            </a:r>
            <a:r>
              <a:rPr lang="en-GB" sz="3000" dirty="0" smtClean="0">
                <a:solidFill>
                  <a:srgbClr val="FF0000"/>
                </a:solidFill>
              </a:rPr>
              <a:t>observable increase in the incidence of cancer </a:t>
            </a:r>
            <a:r>
              <a:rPr lang="en-GB" sz="3000" dirty="0" smtClean="0"/>
              <a:t>(even in a very large exposed group)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3000" dirty="0"/>
              <a:t>Consistent with </a:t>
            </a:r>
            <a:r>
              <a:rPr lang="en-GB" sz="3000" dirty="0">
                <a:solidFill>
                  <a:srgbClr val="FF0000"/>
                </a:solidFill>
              </a:rPr>
              <a:t>UNSCEAR 2000</a:t>
            </a:r>
            <a:r>
              <a:rPr lang="en-GB" sz="3000" dirty="0"/>
              <a:t> and </a:t>
            </a:r>
            <a:r>
              <a:rPr lang="en-GB" sz="3000" dirty="0">
                <a:solidFill>
                  <a:srgbClr val="FF0000"/>
                </a:solidFill>
              </a:rPr>
              <a:t>2010</a:t>
            </a:r>
            <a:r>
              <a:rPr lang="en-GB" sz="3000" dirty="0"/>
              <a:t>:</a:t>
            </a:r>
          </a:p>
          <a:p>
            <a:pPr lvl="2">
              <a:buClr>
                <a:srgbClr val="FF0000"/>
              </a:buClr>
            </a:pPr>
            <a:r>
              <a:rPr lang="en-GB" sz="2800" dirty="0"/>
              <a:t>Observations are frequently </a:t>
            </a:r>
            <a:r>
              <a:rPr lang="en-GB" sz="2800" dirty="0">
                <a:solidFill>
                  <a:srgbClr val="FF0000"/>
                </a:solidFill>
              </a:rPr>
              <a:t>unable to reveal clear evidence of an increased incidence of radiation induced health effects at low doses </a:t>
            </a:r>
            <a:r>
              <a:rPr lang="en-GB" sz="2800" dirty="0"/>
              <a:t>(less than </a:t>
            </a:r>
            <a:r>
              <a:rPr lang="en-GB" sz="2800" dirty="0">
                <a:solidFill>
                  <a:srgbClr val="FF0000"/>
                </a:solidFill>
              </a:rPr>
              <a:t>100-200 </a:t>
            </a:r>
            <a:r>
              <a:rPr lang="en-GB" sz="2800" dirty="0" smtClean="0">
                <a:solidFill>
                  <a:srgbClr val="FF0000"/>
                </a:solidFill>
              </a:rPr>
              <a:t>mGy </a:t>
            </a:r>
            <a:r>
              <a:rPr lang="en-GB" sz="2800" dirty="0" smtClean="0"/>
              <a:t>in whole body)</a:t>
            </a:r>
            <a:endParaRPr lang="en-GB" sz="2800" dirty="0"/>
          </a:p>
          <a:p>
            <a:pPr marL="457200" lvl="1" indent="0">
              <a:buNone/>
            </a:pPr>
            <a:endParaRPr lang="en-GB" sz="3000" dirty="0" smtClean="0"/>
          </a:p>
          <a:p>
            <a:pPr lvl="1"/>
            <a:endParaRPr lang="en-GB" sz="3000" dirty="0" smtClean="0"/>
          </a:p>
          <a:p>
            <a:endParaRPr lang="en-GB" sz="3500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9777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protection strategy</a:t>
            </a:r>
            <a:endParaRPr lang="en-US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136525" y="1124744"/>
          <a:ext cx="8901113" cy="521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Visio" r:id="rId4" imgW="22976878" imgH="13868400" progId="Visio.Drawing.11">
                  <p:embed/>
                </p:oleObj>
              </mc:Choice>
              <mc:Fallback>
                <p:oleObj name="Visio" r:id="rId4" imgW="22976878" imgH="1386840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1124744"/>
                        <a:ext cx="8901113" cy="521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Lessons Learned From Past Emergencies: From Chernobyl to Fukushima</a:t>
            </a:r>
            <a:endParaRPr lang="en-US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 smtClean="0"/>
              <a:t>General Safety Requirements Part 7</a:t>
            </a:r>
            <a:endParaRPr lang="en-GB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524000"/>
            <a:ext cx="5256213" cy="5218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2800" b="1" dirty="0">
                <a:solidFill>
                  <a:srgbClr val="FF0000"/>
                </a:solidFill>
              </a:rPr>
              <a:t>Requirement </a:t>
            </a:r>
            <a:r>
              <a:rPr lang="en-GB" altLang="en-US" sz="2800" b="1" dirty="0" smtClean="0">
                <a:solidFill>
                  <a:srgbClr val="FF0000"/>
                </a:solidFill>
              </a:rPr>
              <a:t>5</a:t>
            </a:r>
            <a:endParaRPr lang="en-GB" altLang="en-US" sz="2400" dirty="0" smtClean="0"/>
          </a:p>
          <a:p>
            <a:pPr marL="400050" lvl="1" indent="0">
              <a:buNone/>
            </a:pPr>
            <a:r>
              <a:rPr lang="en-GB" altLang="en-US" dirty="0" smtClean="0"/>
              <a:t>The </a:t>
            </a:r>
            <a:r>
              <a:rPr lang="en-GB" altLang="en-US" b="1" dirty="0" smtClean="0">
                <a:solidFill>
                  <a:srgbClr val="FF0000"/>
                </a:solidFill>
              </a:rPr>
              <a:t>government shall </a:t>
            </a:r>
            <a:r>
              <a:rPr lang="en-GB" altLang="en-US" dirty="0" smtClean="0"/>
              <a:t>ensure that </a:t>
            </a:r>
            <a:r>
              <a:rPr lang="en-GB" altLang="en-US" b="1" dirty="0" smtClean="0">
                <a:solidFill>
                  <a:srgbClr val="FF0000"/>
                </a:solidFill>
              </a:rPr>
              <a:t>protection strategies </a:t>
            </a:r>
            <a:r>
              <a:rPr lang="en-GB" altLang="en-US" dirty="0" smtClean="0"/>
              <a:t>are </a:t>
            </a:r>
            <a:r>
              <a:rPr lang="en-GB" altLang="en-US" i="1" dirty="0" smtClean="0">
                <a:solidFill>
                  <a:srgbClr val="FF0000"/>
                </a:solidFill>
              </a:rPr>
              <a:t>developed</a:t>
            </a:r>
            <a:r>
              <a:rPr lang="en-GB" altLang="en-US" dirty="0" smtClean="0"/>
              <a:t>, </a:t>
            </a:r>
            <a:r>
              <a:rPr lang="en-GB" altLang="en-US" i="1" dirty="0" smtClean="0">
                <a:solidFill>
                  <a:srgbClr val="FF0000"/>
                </a:solidFill>
              </a:rPr>
              <a:t>justified</a:t>
            </a:r>
            <a:r>
              <a:rPr lang="en-GB" altLang="en-US" dirty="0" smtClean="0">
                <a:solidFill>
                  <a:srgbClr val="FF0000"/>
                </a:solidFill>
              </a:rPr>
              <a:t> </a:t>
            </a:r>
            <a:r>
              <a:rPr lang="en-GB" altLang="en-US" dirty="0" smtClean="0"/>
              <a:t>and </a:t>
            </a:r>
            <a:r>
              <a:rPr lang="en-GB" altLang="en-US" i="1" dirty="0" smtClean="0">
                <a:solidFill>
                  <a:srgbClr val="FF0000"/>
                </a:solidFill>
              </a:rPr>
              <a:t>optimized</a:t>
            </a:r>
            <a:r>
              <a:rPr lang="en-GB" altLang="en-US" dirty="0" smtClean="0"/>
              <a:t> at the </a:t>
            </a:r>
            <a:r>
              <a:rPr lang="en-GB" altLang="en-US" i="1" dirty="0">
                <a:solidFill>
                  <a:srgbClr val="FF0000"/>
                </a:solidFill>
              </a:rPr>
              <a:t>preparedness stage </a:t>
            </a:r>
            <a:r>
              <a:rPr lang="en-GB" altLang="en-US" dirty="0" smtClean="0"/>
              <a:t>for taking protective actions and other response actions effectively in a nuclear or radiological emergency.</a:t>
            </a:r>
            <a:endParaRPr lang="en-GB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39" y="1187004"/>
            <a:ext cx="3449196" cy="5194324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34621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Optimization of protection strategy</a:t>
            </a:r>
            <a:endParaRPr lang="en-GB" dirty="0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5D2BF-40DD-4153-8CA3-FA72C0D116D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7544" y="1282700"/>
            <a:ext cx="4299719" cy="4779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>
                <a:srgbClr val="FFFF00"/>
              </a:buClr>
              <a:buNone/>
            </a:pPr>
            <a:r>
              <a:rPr lang="en-US" sz="2800" dirty="0" smtClean="0"/>
              <a:t>At </a:t>
            </a:r>
            <a:r>
              <a:rPr lang="en-US" sz="2800" b="1" dirty="0" smtClean="0">
                <a:solidFill>
                  <a:srgbClr val="FF0000"/>
                </a:solidFill>
              </a:rPr>
              <a:t>preparedness phase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800" b="0" dirty="0" smtClean="0">
                <a:solidFill>
                  <a:srgbClr val="FF0000"/>
                </a:solidFill>
              </a:rPr>
              <a:t>Discussion with the stakeholders and involved parties on concepts of operations for development of the </a:t>
            </a:r>
            <a:r>
              <a:rPr lang="en-US" sz="2800" dirty="0" smtClean="0"/>
              <a:t>generically optimized National Radiation Emergency Plan </a:t>
            </a:r>
            <a:r>
              <a:rPr lang="en-US" sz="2800" b="0" dirty="0" smtClean="0"/>
              <a:t>(NREP).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314041"/>
            <a:ext cx="3779207" cy="25235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2022" y="3861857"/>
            <a:ext cx="3779206" cy="251947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076056" y="1174486"/>
            <a:ext cx="3779209" cy="5308240"/>
            <a:chOff x="7992157" y="775129"/>
            <a:chExt cx="3779209" cy="4898258"/>
          </a:xfrm>
        </p:grpSpPr>
        <p:pic>
          <p:nvPicPr>
            <p:cNvPr id="8" name="Picture 7" descr="InterRas-output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775129"/>
              <a:ext cx="3706757" cy="2710912"/>
            </a:xfrm>
            <a:prstGeom prst="rect">
              <a:avLst/>
            </a:prstGeom>
            <a:noFill/>
            <a:ln w="571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992157" y="3569702"/>
              <a:ext cx="3779209" cy="2103685"/>
            </a:xfrm>
            <a:prstGeom prst="rect">
              <a:avLst/>
            </a:prstGeom>
            <a:solidFill>
              <a:schemeClr val="tx1"/>
            </a:solidFill>
            <a:ln w="762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RODOS</a:t>
              </a:r>
              <a:endParaRPr 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endParaRPr>
            </a:p>
            <a:p>
              <a:pPr algn="ctr"/>
              <a:r>
                <a:rPr lang="en-US" b="1" dirty="0" err="1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COSYMA</a:t>
              </a:r>
              <a: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/>
              </a:r>
              <a:b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</a:br>
              <a: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NOSTRADAMUS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SPEEDI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RASCAL</a:t>
              </a:r>
              <a:b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</a:br>
              <a:r>
                <a:rPr lang="en-US" b="1" dirty="0" smtClean="0">
                  <a:solidFill>
                    <a:schemeClr val="bg1"/>
                  </a:solidFill>
                  <a:latin typeface="SimHei" panose="02010609060101010101" pitchFamily="49" charset="-122"/>
                  <a:ea typeface="SimHei" panose="02010609060101010101" pitchFamily="49" charset="-122"/>
                </a:rPr>
                <a:t>…</a:t>
              </a:r>
              <a:endParaRPr 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67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Optimization of protection strategy (2)</a:t>
            </a:r>
            <a:endParaRPr lang="en-GB" dirty="0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5D2BF-40DD-4153-8CA3-FA72C0D116D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644" y="1778595"/>
            <a:ext cx="8740775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>
                <a:srgbClr val="FFFF00"/>
              </a:buClr>
              <a:buNone/>
            </a:pPr>
            <a:r>
              <a:rPr lang="en-US" sz="2800" dirty="0" smtClean="0"/>
              <a:t>At </a:t>
            </a:r>
            <a:r>
              <a:rPr lang="en-US" sz="2800" b="1" dirty="0" smtClean="0">
                <a:solidFill>
                  <a:srgbClr val="FF0000"/>
                </a:solidFill>
              </a:rPr>
              <a:t>response phase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800" b="0" dirty="0" smtClean="0">
                <a:solidFill>
                  <a:srgbClr val="FF0000"/>
                </a:solidFill>
              </a:rPr>
              <a:t>Implementation under </a:t>
            </a:r>
            <a:br>
              <a:rPr lang="en-US" sz="2800" b="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Incident Command and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Control System</a:t>
            </a:r>
            <a:r>
              <a:rPr lang="en-US" sz="2800" b="0" dirty="0" smtClean="0">
                <a:solidFill>
                  <a:schemeClr val="tx1"/>
                </a:solidFill>
              </a:rPr>
              <a:t> </a:t>
            </a:r>
            <a:r>
              <a:rPr lang="en-US" sz="2800" b="0" dirty="0" smtClean="0"/>
              <a:t>the </a:t>
            </a:r>
            <a:r>
              <a:rPr lang="en-US" sz="2800" b="0" dirty="0" smtClean="0">
                <a:solidFill>
                  <a:srgbClr val="FF0000"/>
                </a:solidFill>
              </a:rPr>
              <a:t/>
            </a:r>
            <a:br>
              <a:rPr lang="en-US" sz="2800" b="0" dirty="0" smtClean="0">
                <a:solidFill>
                  <a:srgbClr val="FF0000"/>
                </a:solidFill>
              </a:rPr>
            </a:br>
            <a:r>
              <a:rPr lang="en-US" sz="2800" b="0" dirty="0" smtClean="0">
                <a:solidFill>
                  <a:srgbClr val="FF0000"/>
                </a:solidFill>
              </a:rPr>
              <a:t>pre-optimized concept </a:t>
            </a:r>
            <a:br>
              <a:rPr lang="en-US" sz="2800" b="0" dirty="0" smtClean="0">
                <a:solidFill>
                  <a:srgbClr val="FF0000"/>
                </a:solidFill>
              </a:rPr>
            </a:br>
            <a:r>
              <a:rPr lang="en-US" sz="2800" b="0" dirty="0" smtClean="0">
                <a:solidFill>
                  <a:srgbClr val="FF0000"/>
                </a:solidFill>
              </a:rPr>
              <a:t>of operation from </a:t>
            </a:r>
            <a:r>
              <a:rPr lang="en-US" sz="2800" dirty="0" smtClean="0">
                <a:solidFill>
                  <a:srgbClr val="FF0000"/>
                </a:solidFill>
              </a:rPr>
              <a:t>NREP</a:t>
            </a:r>
            <a:r>
              <a:rPr lang="en-US" sz="2800" b="0" dirty="0" smtClean="0">
                <a:solidFill>
                  <a:srgbClr val="FF0000"/>
                </a:solidFill>
              </a:rPr>
              <a:t> </a:t>
            </a:r>
            <a:br>
              <a:rPr lang="en-US" sz="2800" b="0" dirty="0" smtClean="0">
                <a:solidFill>
                  <a:srgbClr val="FF0000"/>
                </a:solidFill>
              </a:rPr>
            </a:br>
            <a:r>
              <a:rPr lang="en-US" sz="2800" b="0" dirty="0" smtClean="0"/>
              <a:t>for actual conditions and given emergency planning zone or distance.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800" b="0" dirty="0" smtClean="0">
                <a:solidFill>
                  <a:srgbClr val="FF0000"/>
                </a:solidFill>
              </a:rPr>
              <a:t>If the </a:t>
            </a:r>
            <a:r>
              <a:rPr lang="en-US" sz="2800" b="0" dirty="0">
                <a:solidFill>
                  <a:srgbClr val="FF0000"/>
                </a:solidFill>
              </a:rPr>
              <a:t>actual </a:t>
            </a:r>
            <a:r>
              <a:rPr lang="en-US" sz="2800" b="0" dirty="0" smtClean="0">
                <a:solidFill>
                  <a:srgbClr val="FF0000"/>
                </a:solidFill>
              </a:rPr>
              <a:t>conditions will be beyond the accounted in </a:t>
            </a:r>
            <a:r>
              <a:rPr lang="en-US" sz="2800" dirty="0" smtClean="0"/>
              <a:t>NREP</a:t>
            </a:r>
            <a:r>
              <a:rPr lang="en-US" sz="2800" b="0" dirty="0" smtClean="0"/>
              <a:t>, the </a:t>
            </a:r>
            <a:r>
              <a:rPr lang="en-US" sz="2800" dirty="0" smtClean="0">
                <a:solidFill>
                  <a:srgbClr val="FF0000"/>
                </a:solidFill>
              </a:rPr>
              <a:t>Contingency plan </a:t>
            </a:r>
            <a:r>
              <a:rPr lang="en-US" sz="2800" b="0" dirty="0" smtClean="0"/>
              <a:t>has to be activated to adjust the pre-planned operations.</a:t>
            </a:r>
            <a:endParaRPr lang="en-US" sz="2800" b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542" y="1169714"/>
            <a:ext cx="4437855" cy="283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0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23527" y="4365104"/>
            <a:ext cx="8568953" cy="1080120"/>
          </a:xfrm>
        </p:spPr>
        <p:txBody>
          <a:bodyPr>
            <a:normAutofit/>
          </a:bodyPr>
          <a:lstStyle/>
          <a:p>
            <a:r>
              <a:rPr lang="en-GB" sz="4400" b="0" i="1" dirty="0" smtClean="0">
                <a:latin typeface="+mj-lt"/>
              </a:rPr>
              <a:t>Thank you!</a:t>
            </a:r>
            <a:endParaRPr lang="en-GB" sz="4400" b="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900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Protection Strategy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175851"/>
            <a:ext cx="8640960" cy="5111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 smtClean="0"/>
              <a:t>Describes </a:t>
            </a:r>
            <a:r>
              <a:rPr lang="en-GB" sz="2800" dirty="0"/>
              <a:t>in a comprehensive </a:t>
            </a:r>
            <a:r>
              <a:rPr lang="en-GB" sz="2800" dirty="0" smtClean="0"/>
              <a:t>manner: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FF0000"/>
                </a:solidFill>
              </a:rPr>
              <a:t>What </a:t>
            </a:r>
            <a:r>
              <a:rPr lang="en-GB" dirty="0">
                <a:solidFill>
                  <a:srgbClr val="FF0000"/>
                </a:solidFill>
              </a:rPr>
              <a:t>needs to be achieved in response to a nuclear or radiological emergency </a:t>
            </a:r>
            <a:endParaRPr lang="en-GB" dirty="0" smtClean="0">
              <a:solidFill>
                <a:srgbClr val="FF0000"/>
              </a:solidFill>
            </a:endParaRPr>
          </a:p>
          <a:p>
            <a:pPr lvl="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i="1" dirty="0" smtClean="0"/>
              <a:t>From </a:t>
            </a:r>
            <a:r>
              <a:rPr lang="en-GB" sz="2800" i="1" dirty="0"/>
              <a:t>the time the emergency is declared until the emergency is </a:t>
            </a:r>
            <a:r>
              <a:rPr lang="en-GB" sz="2800" i="1" dirty="0" smtClean="0"/>
              <a:t>terminated</a:t>
            </a:r>
            <a:r>
              <a:rPr lang="en-GB" sz="2800" dirty="0" smtClean="0"/>
              <a:t> </a:t>
            </a:r>
          </a:p>
          <a:p>
            <a:pPr lvl="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For large scale emergency, the strategy may extend in the longer term within the framework of an existing exposure situation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FF0000"/>
                </a:solidFill>
              </a:rPr>
              <a:t>How </a:t>
            </a:r>
            <a:r>
              <a:rPr lang="en-GB" dirty="0">
                <a:solidFill>
                  <a:srgbClr val="FF0000"/>
                </a:solidFill>
              </a:rPr>
              <a:t>this will be achieved </a:t>
            </a:r>
            <a:r>
              <a:rPr lang="en-GB" dirty="0" smtClean="0">
                <a:solidFill>
                  <a:srgbClr val="FF0000"/>
                </a:solidFill>
              </a:rPr>
              <a:t>implementing </a:t>
            </a:r>
            <a:r>
              <a:rPr lang="en-GB" dirty="0">
                <a:solidFill>
                  <a:srgbClr val="FF0000"/>
                </a:solidFill>
              </a:rPr>
              <a:t>a justified and optimized set of protective actions and other response </a:t>
            </a:r>
            <a:r>
              <a:rPr lang="en-GB" dirty="0" smtClean="0">
                <a:solidFill>
                  <a:srgbClr val="FF0000"/>
                </a:solidFill>
              </a:rPr>
              <a:t>actions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0336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Protection Strategy (cont.)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196975"/>
            <a:ext cx="8640960" cy="5111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Generic </a:t>
            </a:r>
            <a:r>
              <a:rPr lang="en-GB" sz="2800" dirty="0"/>
              <a:t>approach aimed:</a:t>
            </a:r>
          </a:p>
          <a:p>
            <a:pPr lvl="1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To </a:t>
            </a:r>
            <a:r>
              <a:rPr lang="en-GB" dirty="0"/>
              <a:t>define </a:t>
            </a:r>
            <a:r>
              <a:rPr lang="en-GB" dirty="0" smtClean="0"/>
              <a:t>the </a:t>
            </a:r>
            <a:r>
              <a:rPr lang="en-GB" dirty="0" smtClean="0">
                <a:solidFill>
                  <a:srgbClr val="FF0000"/>
                </a:solidFill>
              </a:rPr>
              <a:t>implementation</a:t>
            </a:r>
            <a:r>
              <a:rPr lang="en-GB" dirty="0" smtClean="0"/>
              <a:t> </a:t>
            </a:r>
            <a:r>
              <a:rPr lang="en-GB" dirty="0"/>
              <a:t>of </a:t>
            </a:r>
            <a:r>
              <a:rPr lang="en-GB" dirty="0">
                <a:solidFill>
                  <a:srgbClr val="FF0000"/>
                </a:solidFill>
              </a:rPr>
              <a:t>effective and efficient </a:t>
            </a:r>
            <a:r>
              <a:rPr lang="en-GB" dirty="0" smtClean="0">
                <a:solidFill>
                  <a:srgbClr val="FF0000"/>
                </a:solidFill>
              </a:rPr>
              <a:t>set of emergency </a:t>
            </a:r>
            <a:r>
              <a:rPr lang="en-GB" dirty="0">
                <a:solidFill>
                  <a:srgbClr val="FF0000"/>
                </a:solidFill>
              </a:rPr>
              <a:t>response </a:t>
            </a:r>
            <a:r>
              <a:rPr lang="en-GB" dirty="0" smtClean="0">
                <a:solidFill>
                  <a:srgbClr val="FF0000"/>
                </a:solidFill>
              </a:rPr>
              <a:t>actions </a:t>
            </a:r>
            <a:r>
              <a:rPr lang="en-GB" dirty="0" smtClean="0"/>
              <a:t>in an </a:t>
            </a:r>
            <a:r>
              <a:rPr lang="en-GB" dirty="0" smtClean="0">
                <a:solidFill>
                  <a:srgbClr val="FF0000"/>
                </a:solidFill>
              </a:rPr>
              <a:t>emergency response</a:t>
            </a:r>
            <a:endParaRPr lang="en-GB" dirty="0">
              <a:solidFill>
                <a:srgbClr val="FF0000"/>
              </a:solidFill>
            </a:endParaRPr>
          </a:p>
          <a:p>
            <a:pPr lvl="1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dirty="0"/>
              <a:t>To guide </a:t>
            </a:r>
            <a:r>
              <a:rPr lang="en-GB" dirty="0" smtClean="0"/>
              <a:t>the </a:t>
            </a:r>
            <a:r>
              <a:rPr lang="en-GB" dirty="0" smtClean="0">
                <a:solidFill>
                  <a:srgbClr val="FF0000"/>
                </a:solidFill>
              </a:rPr>
              <a:t>establishment </a:t>
            </a:r>
            <a:r>
              <a:rPr lang="en-GB" dirty="0">
                <a:solidFill>
                  <a:srgbClr val="FF0000"/>
                </a:solidFill>
              </a:rPr>
              <a:t>of adequate emergency </a:t>
            </a:r>
            <a:r>
              <a:rPr lang="en-GB" dirty="0" smtClean="0">
                <a:solidFill>
                  <a:srgbClr val="FF0000"/>
                </a:solidFill>
              </a:rPr>
              <a:t>arrangements</a:t>
            </a:r>
            <a:r>
              <a:rPr lang="en-GB" dirty="0" smtClean="0"/>
              <a:t> at the </a:t>
            </a:r>
            <a:r>
              <a:rPr lang="en-GB" dirty="0" smtClean="0">
                <a:solidFill>
                  <a:srgbClr val="FF0000"/>
                </a:solidFill>
              </a:rPr>
              <a:t>preparedness stage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 smtClean="0"/>
              <a:t>Such as plans, procedures, equipment, tools, training and exercise programmes etc.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735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0404" y="5008115"/>
            <a:ext cx="8352929" cy="633377"/>
          </a:xfrm>
          <a:prstGeom prst="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251519" y="2780928"/>
            <a:ext cx="8352929" cy="864096"/>
          </a:xfrm>
          <a:prstGeom prst="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Goals of protection strategy</a:t>
            </a:r>
            <a:endParaRPr lang="en-GB" sz="2900" dirty="0"/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1519" y="1268760"/>
            <a:ext cx="8640961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regain control</a:t>
            </a:r>
            <a:r>
              <a:rPr lang="en-US" sz="2800" dirty="0"/>
              <a:t> of the situation and to mitigate consequences;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save lives</a:t>
            </a:r>
            <a:r>
              <a:rPr lang="en-US" sz="2800" dirty="0"/>
              <a:t>;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avoid or to minimize severe deterministic effects</a:t>
            </a:r>
            <a:r>
              <a:rPr lang="en-US" sz="2800" dirty="0"/>
              <a:t>;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/>
              <a:t>To </a:t>
            </a:r>
            <a:r>
              <a:rPr lang="en-US" sz="2800" dirty="0"/>
              <a:t>render</a:t>
            </a:r>
            <a:r>
              <a:rPr lang="en-US" sz="2800" b="1" dirty="0">
                <a:solidFill>
                  <a:srgbClr val="FF0000"/>
                </a:solidFill>
              </a:rPr>
              <a:t> first aid</a:t>
            </a:r>
            <a:r>
              <a:rPr lang="en-US" sz="2800" dirty="0"/>
              <a:t>, to provide </a:t>
            </a:r>
            <a:r>
              <a:rPr lang="en-US" sz="2800" b="1" dirty="0">
                <a:solidFill>
                  <a:srgbClr val="FF0000"/>
                </a:solidFill>
              </a:rPr>
              <a:t>critical medical treatment</a:t>
            </a:r>
            <a:r>
              <a:rPr lang="en-US" sz="2800" dirty="0"/>
              <a:t> and to manage </a:t>
            </a:r>
            <a:r>
              <a:rPr lang="en-US" sz="2800" dirty="0" smtClean="0"/>
              <a:t>the </a:t>
            </a:r>
            <a:r>
              <a:rPr lang="en-US" sz="2800" b="1" dirty="0" smtClean="0">
                <a:solidFill>
                  <a:srgbClr val="FF0000"/>
                </a:solidFill>
              </a:rPr>
              <a:t>treatment </a:t>
            </a:r>
            <a:r>
              <a:rPr lang="en-US" sz="2800" b="1" dirty="0">
                <a:solidFill>
                  <a:srgbClr val="FF0000"/>
                </a:solidFill>
              </a:rPr>
              <a:t>of radiation injuries</a:t>
            </a:r>
            <a:r>
              <a:rPr lang="en-US" sz="2800" dirty="0" smtClean="0"/>
              <a:t>;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reduce the risk of stochastic effects</a:t>
            </a:r>
            <a:r>
              <a:rPr lang="en-US" sz="2800" dirty="0" smtClean="0"/>
              <a:t>;</a:t>
            </a:r>
            <a:endParaRPr lang="en-US" sz="2800" b="0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smtClean="0"/>
              <a:t>Lessons Learned From Past Emergencies: From Chernobyl to Fukushima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9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Goals of </a:t>
            </a:r>
            <a:r>
              <a:rPr lang="en-US" dirty="0"/>
              <a:t>protection </a:t>
            </a:r>
            <a:r>
              <a:rPr lang="en-US" dirty="0" smtClean="0"/>
              <a:t>strategy (</a:t>
            </a:r>
            <a:r>
              <a:rPr lang="en-US" dirty="0"/>
              <a:t>2</a:t>
            </a:r>
            <a:r>
              <a:rPr lang="en-US" sz="2900" dirty="0" smtClean="0"/>
              <a:t>)</a:t>
            </a:r>
            <a:endParaRPr lang="en-GB" sz="2900" dirty="0"/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1519" y="1268760"/>
            <a:ext cx="8640961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arenR" startAt="6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keep the public informed </a:t>
            </a:r>
            <a:r>
              <a:rPr lang="en-US" sz="2800" dirty="0"/>
              <a:t>and to maintain public trust;</a:t>
            </a:r>
          </a:p>
          <a:p>
            <a:pPr marL="514350" indent="-514350">
              <a:buFont typeface="+mj-lt"/>
              <a:buAutoNum type="alphaLcParenR" startAt="6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mitigate, to the extent practicable, non-radiological consequences</a:t>
            </a:r>
            <a:r>
              <a:rPr lang="en-US" sz="2800" dirty="0"/>
              <a:t>;</a:t>
            </a:r>
          </a:p>
          <a:p>
            <a:pPr marL="514350" indent="-514350">
              <a:buFont typeface="+mj-lt"/>
              <a:buAutoNum type="alphaLcParenR" startAt="6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protect, to the extent practicable, property and the environment</a:t>
            </a:r>
            <a:r>
              <a:rPr lang="en-US" sz="2800" dirty="0"/>
              <a:t>;</a:t>
            </a:r>
          </a:p>
          <a:p>
            <a:pPr marL="514350" indent="-514350">
              <a:buFont typeface="+mj-lt"/>
              <a:buAutoNum type="alphaLcParenR" startAt="6"/>
            </a:pPr>
            <a:r>
              <a:rPr lang="en-US" sz="2800" dirty="0" smtClean="0"/>
              <a:t>To </a:t>
            </a:r>
            <a:r>
              <a:rPr lang="en-US" sz="2800" b="1" dirty="0">
                <a:solidFill>
                  <a:srgbClr val="FF0000"/>
                </a:solidFill>
              </a:rPr>
              <a:t>prepare, to the extent practicable</a:t>
            </a:r>
            <a:r>
              <a:rPr lang="en-US" sz="2800" dirty="0"/>
              <a:t>, for the </a:t>
            </a:r>
            <a:r>
              <a:rPr lang="en-US" sz="2800" b="1" dirty="0">
                <a:solidFill>
                  <a:srgbClr val="FF0000"/>
                </a:solidFill>
              </a:rPr>
              <a:t>resumption of normal </a:t>
            </a:r>
            <a:r>
              <a:rPr lang="en-US" sz="2800" b="1" dirty="0" smtClean="0">
                <a:solidFill>
                  <a:srgbClr val="FF0000"/>
                </a:solidFill>
              </a:rPr>
              <a:t>social and </a:t>
            </a:r>
            <a:r>
              <a:rPr lang="en-US" sz="2800" b="1" dirty="0">
                <a:solidFill>
                  <a:srgbClr val="FF0000"/>
                </a:solidFill>
              </a:rPr>
              <a:t>economic activity</a:t>
            </a:r>
            <a:r>
              <a:rPr lang="en-US" sz="2800" dirty="0"/>
              <a:t>.</a:t>
            </a:r>
            <a:endParaRPr lang="en-US" sz="2800" b="0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Lessons Learned From Past Emergencies: From Chernobyl to Fukushima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8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Dose Concepts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66725" y="1125538"/>
            <a:ext cx="8677275" cy="51831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rgbClr val="FF0000"/>
                </a:solidFill>
              </a:rPr>
              <a:t>Residual dose</a:t>
            </a:r>
            <a:r>
              <a:rPr lang="en-GB" sz="2800" dirty="0"/>
              <a:t>: The dose that would be expected to be received from the initiation of the event through a specified period of time (e.g. one year), with account taken of the implementation of the protection strategy, if any.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b="1" dirty="0" smtClean="0">
                <a:solidFill>
                  <a:srgbClr val="FF0000"/>
                </a:solidFill>
              </a:rPr>
              <a:t>Projected </a:t>
            </a:r>
            <a:r>
              <a:rPr lang="en-GB" sz="2800" b="1" dirty="0">
                <a:solidFill>
                  <a:srgbClr val="FF0000"/>
                </a:solidFill>
              </a:rPr>
              <a:t>dose</a:t>
            </a:r>
            <a:r>
              <a:rPr lang="en-GB" sz="2800" dirty="0"/>
              <a:t>: The dose that would be expected to be received if </a:t>
            </a:r>
            <a:r>
              <a:rPr lang="en-GB" sz="2800" dirty="0" smtClean="0"/>
              <a:t>protective </a:t>
            </a:r>
            <a:r>
              <a:rPr lang="en-GB" sz="2800" dirty="0"/>
              <a:t>actions were not </a:t>
            </a:r>
            <a:r>
              <a:rPr lang="en-GB" sz="2800" dirty="0" smtClean="0"/>
              <a:t>taken.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b="1" dirty="0" smtClean="0">
                <a:solidFill>
                  <a:srgbClr val="FF0000"/>
                </a:solidFill>
              </a:rPr>
              <a:t>Received dose</a:t>
            </a:r>
            <a:r>
              <a:rPr lang="en-GB" sz="2800" dirty="0" smtClean="0"/>
              <a:t>: </a:t>
            </a:r>
            <a:r>
              <a:rPr lang="en-GB" sz="2800" dirty="0"/>
              <a:t>The dose that is incurred after protective actions have been fully implemented (or a after a decision has been taken not to implement any protective actions</a:t>
            </a:r>
            <a:r>
              <a:rPr lang="en-GB" sz="2800" dirty="0" smtClean="0"/>
              <a:t>).</a:t>
            </a:r>
            <a:endParaRPr lang="en-US" sz="28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069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/>
              <a:t>Dose concepts (2)</a:t>
            </a:r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0525" y="1196975"/>
            <a:ext cx="8753475" cy="4968875"/>
          </a:xfrm>
        </p:spPr>
        <p:txBody>
          <a:bodyPr/>
          <a:lstStyle/>
          <a:p>
            <a:pPr marL="1071563" indent="-1071563">
              <a:buFontTx/>
              <a:buNone/>
              <a:tabLst>
                <a:tab pos="1077913" algn="l"/>
              </a:tabLst>
            </a:pPr>
            <a:r>
              <a:rPr lang="en-GB" sz="2400" i="1" dirty="0"/>
              <a:t>	</a:t>
            </a:r>
            <a:endParaRPr lang="en-GB" altLang="en-US" sz="2000" dirty="0">
              <a:solidFill>
                <a:srgbClr val="FFFFFF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altLang="en-US" sz="2000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77319" y="1196752"/>
            <a:ext cx="8262705" cy="4824536"/>
            <a:chOff x="477319" y="1196752"/>
            <a:chExt cx="8262705" cy="4824536"/>
          </a:xfrm>
        </p:grpSpPr>
        <p:sp>
          <p:nvSpPr>
            <p:cNvPr id="4" name="Полилиния 3"/>
            <p:cNvSpPr/>
            <p:nvPr/>
          </p:nvSpPr>
          <p:spPr>
            <a:xfrm>
              <a:off x="6157511" y="1196752"/>
              <a:ext cx="2582513" cy="4824536"/>
            </a:xfrm>
            <a:custGeom>
              <a:avLst/>
              <a:gdLst>
                <a:gd name="connsiteX0" fmla="*/ 0 w 2582513"/>
                <a:gd name="connsiteY0" fmla="*/ 258251 h 4824536"/>
                <a:gd name="connsiteX1" fmla="*/ 258251 w 2582513"/>
                <a:gd name="connsiteY1" fmla="*/ 0 h 4824536"/>
                <a:gd name="connsiteX2" fmla="*/ 2324262 w 2582513"/>
                <a:gd name="connsiteY2" fmla="*/ 0 h 4824536"/>
                <a:gd name="connsiteX3" fmla="*/ 2582513 w 2582513"/>
                <a:gd name="connsiteY3" fmla="*/ 258251 h 4824536"/>
                <a:gd name="connsiteX4" fmla="*/ 2582513 w 2582513"/>
                <a:gd name="connsiteY4" fmla="*/ 4566285 h 4824536"/>
                <a:gd name="connsiteX5" fmla="*/ 2324262 w 2582513"/>
                <a:gd name="connsiteY5" fmla="*/ 4824536 h 4824536"/>
                <a:gd name="connsiteX6" fmla="*/ 258251 w 2582513"/>
                <a:gd name="connsiteY6" fmla="*/ 4824536 h 4824536"/>
                <a:gd name="connsiteX7" fmla="*/ 0 w 2582513"/>
                <a:gd name="connsiteY7" fmla="*/ 4566285 h 4824536"/>
                <a:gd name="connsiteX8" fmla="*/ 0 w 2582513"/>
                <a:gd name="connsiteY8" fmla="*/ 258251 h 482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2513" h="4824536">
                  <a:moveTo>
                    <a:pt x="0" y="258251"/>
                  </a:moveTo>
                  <a:cubicBezTo>
                    <a:pt x="0" y="115623"/>
                    <a:pt x="115623" y="0"/>
                    <a:pt x="258251" y="0"/>
                  </a:cubicBezTo>
                  <a:lnTo>
                    <a:pt x="2324262" y="0"/>
                  </a:lnTo>
                  <a:cubicBezTo>
                    <a:pt x="2466890" y="0"/>
                    <a:pt x="2582513" y="115623"/>
                    <a:pt x="2582513" y="258251"/>
                  </a:cubicBezTo>
                  <a:lnTo>
                    <a:pt x="2582513" y="4566285"/>
                  </a:lnTo>
                  <a:cubicBezTo>
                    <a:pt x="2582513" y="4708913"/>
                    <a:pt x="2466890" y="4824536"/>
                    <a:pt x="2324262" y="4824536"/>
                  </a:cubicBezTo>
                  <a:lnTo>
                    <a:pt x="258251" y="4824536"/>
                  </a:lnTo>
                  <a:cubicBezTo>
                    <a:pt x="115623" y="4824536"/>
                    <a:pt x="0" y="4708913"/>
                    <a:pt x="0" y="4566285"/>
                  </a:cubicBezTo>
                  <a:lnTo>
                    <a:pt x="0" y="258251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0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3514336" numCol="1" spcCol="1270" anchor="ctr" anchorCtr="0">
              <a:no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sz="3600" b="1" dirty="0">
                  <a:solidFill>
                    <a:srgbClr val="000000"/>
                  </a:solidFill>
                </a:rPr>
                <a:t>Generic criteria</a:t>
              </a:r>
              <a:endParaRPr lang="es-ES_tradnl" sz="3600" b="1" dirty="0">
                <a:solidFill>
                  <a:srgbClr val="000000"/>
                </a:solidFill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313956" y="1196752"/>
              <a:ext cx="2582513" cy="4824536"/>
            </a:xfrm>
            <a:custGeom>
              <a:avLst/>
              <a:gdLst>
                <a:gd name="connsiteX0" fmla="*/ 0 w 2582513"/>
                <a:gd name="connsiteY0" fmla="*/ 258251 h 4824536"/>
                <a:gd name="connsiteX1" fmla="*/ 258251 w 2582513"/>
                <a:gd name="connsiteY1" fmla="*/ 0 h 4824536"/>
                <a:gd name="connsiteX2" fmla="*/ 2324262 w 2582513"/>
                <a:gd name="connsiteY2" fmla="*/ 0 h 4824536"/>
                <a:gd name="connsiteX3" fmla="*/ 2582513 w 2582513"/>
                <a:gd name="connsiteY3" fmla="*/ 258251 h 4824536"/>
                <a:gd name="connsiteX4" fmla="*/ 2582513 w 2582513"/>
                <a:gd name="connsiteY4" fmla="*/ 4566285 h 4824536"/>
                <a:gd name="connsiteX5" fmla="*/ 2324262 w 2582513"/>
                <a:gd name="connsiteY5" fmla="*/ 4824536 h 4824536"/>
                <a:gd name="connsiteX6" fmla="*/ 258251 w 2582513"/>
                <a:gd name="connsiteY6" fmla="*/ 4824536 h 4824536"/>
                <a:gd name="connsiteX7" fmla="*/ 0 w 2582513"/>
                <a:gd name="connsiteY7" fmla="*/ 4566285 h 4824536"/>
                <a:gd name="connsiteX8" fmla="*/ 0 w 2582513"/>
                <a:gd name="connsiteY8" fmla="*/ 258251 h 482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2513" h="4824536">
                  <a:moveTo>
                    <a:pt x="0" y="258251"/>
                  </a:moveTo>
                  <a:cubicBezTo>
                    <a:pt x="0" y="115623"/>
                    <a:pt x="115623" y="0"/>
                    <a:pt x="258251" y="0"/>
                  </a:cubicBezTo>
                  <a:lnTo>
                    <a:pt x="2324262" y="0"/>
                  </a:lnTo>
                  <a:cubicBezTo>
                    <a:pt x="2466890" y="0"/>
                    <a:pt x="2582513" y="115623"/>
                    <a:pt x="2582513" y="258251"/>
                  </a:cubicBezTo>
                  <a:lnTo>
                    <a:pt x="2582513" y="4566285"/>
                  </a:lnTo>
                  <a:cubicBezTo>
                    <a:pt x="2582513" y="4708913"/>
                    <a:pt x="2466890" y="4824536"/>
                    <a:pt x="2324262" y="4824536"/>
                  </a:cubicBezTo>
                  <a:lnTo>
                    <a:pt x="258251" y="4824536"/>
                  </a:lnTo>
                  <a:cubicBezTo>
                    <a:pt x="115623" y="4824536"/>
                    <a:pt x="0" y="4708913"/>
                    <a:pt x="0" y="4566285"/>
                  </a:cubicBezTo>
                  <a:lnTo>
                    <a:pt x="0" y="258251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0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3514336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1200" dirty="0" smtClean="0">
                  <a:solidFill>
                    <a:srgbClr val="000000"/>
                  </a:solidFill>
                </a:rPr>
                <a:t>Generic criteria</a:t>
              </a:r>
              <a:endParaRPr lang="es-ES_tradnl" sz="3600" b="1" kern="12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428330" y="2645333"/>
              <a:ext cx="2066010" cy="879072"/>
            </a:xfrm>
            <a:custGeom>
              <a:avLst/>
              <a:gdLst>
                <a:gd name="connsiteX0" fmla="*/ 0 w 2066010"/>
                <a:gd name="connsiteY0" fmla="*/ 87907 h 879072"/>
                <a:gd name="connsiteX1" fmla="*/ 87907 w 2066010"/>
                <a:gd name="connsiteY1" fmla="*/ 0 h 879072"/>
                <a:gd name="connsiteX2" fmla="*/ 1978103 w 2066010"/>
                <a:gd name="connsiteY2" fmla="*/ 0 h 879072"/>
                <a:gd name="connsiteX3" fmla="*/ 2066010 w 2066010"/>
                <a:gd name="connsiteY3" fmla="*/ 87907 h 879072"/>
                <a:gd name="connsiteX4" fmla="*/ 2066010 w 2066010"/>
                <a:gd name="connsiteY4" fmla="*/ 791165 h 879072"/>
                <a:gd name="connsiteX5" fmla="*/ 1978103 w 2066010"/>
                <a:gd name="connsiteY5" fmla="*/ 879072 h 879072"/>
                <a:gd name="connsiteX6" fmla="*/ 87907 w 2066010"/>
                <a:gd name="connsiteY6" fmla="*/ 879072 h 879072"/>
                <a:gd name="connsiteX7" fmla="*/ 0 w 2066010"/>
                <a:gd name="connsiteY7" fmla="*/ 791165 h 879072"/>
                <a:gd name="connsiteX8" fmla="*/ 0 w 2066010"/>
                <a:gd name="connsiteY8" fmla="*/ 87907 h 87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6010" h="879072">
                  <a:moveTo>
                    <a:pt x="0" y="87907"/>
                  </a:moveTo>
                  <a:cubicBezTo>
                    <a:pt x="0" y="39357"/>
                    <a:pt x="39357" y="0"/>
                    <a:pt x="87907" y="0"/>
                  </a:cubicBezTo>
                  <a:lnTo>
                    <a:pt x="1978103" y="0"/>
                  </a:lnTo>
                  <a:cubicBezTo>
                    <a:pt x="2026653" y="0"/>
                    <a:pt x="2066010" y="39357"/>
                    <a:pt x="2066010" y="87907"/>
                  </a:cubicBezTo>
                  <a:lnTo>
                    <a:pt x="2066010" y="791165"/>
                  </a:lnTo>
                  <a:cubicBezTo>
                    <a:pt x="2066010" y="839715"/>
                    <a:pt x="2026653" y="879072"/>
                    <a:pt x="1978103" y="879072"/>
                  </a:cubicBezTo>
                  <a:lnTo>
                    <a:pt x="87907" y="879072"/>
                  </a:lnTo>
                  <a:cubicBezTo>
                    <a:pt x="39357" y="879072"/>
                    <a:pt x="0" y="839715"/>
                    <a:pt x="0" y="791165"/>
                  </a:cubicBezTo>
                  <a:lnTo>
                    <a:pt x="0" y="87907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547" tIns="63847" rIns="76547" bIns="63847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kern="1200" dirty="0" smtClean="0">
                  <a:solidFill>
                    <a:srgbClr val="FFFF00"/>
                  </a:solidFill>
                </a:rPr>
                <a:t>Received dose</a:t>
              </a:r>
              <a:endParaRPr lang="es-ES_tradnl" b="1" kern="1200" dirty="0">
                <a:solidFill>
                  <a:srgbClr val="FFFF0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428330" y="3824997"/>
              <a:ext cx="2066010" cy="1953842"/>
            </a:xfrm>
            <a:custGeom>
              <a:avLst/>
              <a:gdLst>
                <a:gd name="connsiteX0" fmla="*/ 0 w 2066010"/>
                <a:gd name="connsiteY0" fmla="*/ 195384 h 1953842"/>
                <a:gd name="connsiteX1" fmla="*/ 195384 w 2066010"/>
                <a:gd name="connsiteY1" fmla="*/ 0 h 1953842"/>
                <a:gd name="connsiteX2" fmla="*/ 1870626 w 2066010"/>
                <a:gd name="connsiteY2" fmla="*/ 0 h 1953842"/>
                <a:gd name="connsiteX3" fmla="*/ 2066010 w 2066010"/>
                <a:gd name="connsiteY3" fmla="*/ 195384 h 1953842"/>
                <a:gd name="connsiteX4" fmla="*/ 2066010 w 2066010"/>
                <a:gd name="connsiteY4" fmla="*/ 1758458 h 1953842"/>
                <a:gd name="connsiteX5" fmla="*/ 1870626 w 2066010"/>
                <a:gd name="connsiteY5" fmla="*/ 1953842 h 1953842"/>
                <a:gd name="connsiteX6" fmla="*/ 195384 w 2066010"/>
                <a:gd name="connsiteY6" fmla="*/ 1953842 h 1953842"/>
                <a:gd name="connsiteX7" fmla="*/ 0 w 2066010"/>
                <a:gd name="connsiteY7" fmla="*/ 1758458 h 1953842"/>
                <a:gd name="connsiteX8" fmla="*/ 0 w 2066010"/>
                <a:gd name="connsiteY8" fmla="*/ 195384 h 19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6010" h="1953842">
                  <a:moveTo>
                    <a:pt x="0" y="195384"/>
                  </a:moveTo>
                  <a:cubicBezTo>
                    <a:pt x="0" y="87476"/>
                    <a:pt x="87476" y="0"/>
                    <a:pt x="195384" y="0"/>
                  </a:cubicBezTo>
                  <a:lnTo>
                    <a:pt x="1870626" y="0"/>
                  </a:lnTo>
                  <a:cubicBezTo>
                    <a:pt x="1978534" y="0"/>
                    <a:pt x="2066010" y="87476"/>
                    <a:pt x="2066010" y="195384"/>
                  </a:cubicBezTo>
                  <a:lnTo>
                    <a:pt x="2066010" y="1758458"/>
                  </a:lnTo>
                  <a:cubicBezTo>
                    <a:pt x="2066010" y="1866366"/>
                    <a:pt x="1978534" y="1953842"/>
                    <a:pt x="1870626" y="1953842"/>
                  </a:cubicBezTo>
                  <a:lnTo>
                    <a:pt x="195384" y="1953842"/>
                  </a:lnTo>
                  <a:cubicBezTo>
                    <a:pt x="87476" y="1953842"/>
                    <a:pt x="0" y="1866366"/>
                    <a:pt x="0" y="1758458"/>
                  </a:cubicBezTo>
                  <a:lnTo>
                    <a:pt x="0" y="195384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106" tIns="99136" rIns="113106" bIns="99136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>
                  <a:solidFill>
                    <a:srgbClr val="000000"/>
                  </a:solidFill>
                </a:rPr>
                <a:t>Basis to </a:t>
              </a:r>
              <a:r>
                <a:rPr lang="en-US" sz="2200" b="1" i="1" kern="1200" dirty="0" smtClean="0">
                  <a:solidFill>
                    <a:srgbClr val="000000"/>
                  </a:solidFill>
                </a:rPr>
                <a:t>implement medical actions</a:t>
              </a:r>
              <a:endParaRPr lang="es-ES_tradnl" sz="2200" b="1" i="1" kern="1200" dirty="0">
                <a:solidFill>
                  <a:srgbClr val="00000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477319" y="1196752"/>
              <a:ext cx="2582513" cy="4824536"/>
            </a:xfrm>
            <a:custGeom>
              <a:avLst/>
              <a:gdLst>
                <a:gd name="connsiteX0" fmla="*/ 0 w 2582513"/>
                <a:gd name="connsiteY0" fmla="*/ 258251 h 4824536"/>
                <a:gd name="connsiteX1" fmla="*/ 258251 w 2582513"/>
                <a:gd name="connsiteY1" fmla="*/ 0 h 4824536"/>
                <a:gd name="connsiteX2" fmla="*/ 2324262 w 2582513"/>
                <a:gd name="connsiteY2" fmla="*/ 0 h 4824536"/>
                <a:gd name="connsiteX3" fmla="*/ 2582513 w 2582513"/>
                <a:gd name="connsiteY3" fmla="*/ 258251 h 4824536"/>
                <a:gd name="connsiteX4" fmla="*/ 2582513 w 2582513"/>
                <a:gd name="connsiteY4" fmla="*/ 4566285 h 4824536"/>
                <a:gd name="connsiteX5" fmla="*/ 2324262 w 2582513"/>
                <a:gd name="connsiteY5" fmla="*/ 4824536 h 4824536"/>
                <a:gd name="connsiteX6" fmla="*/ 258251 w 2582513"/>
                <a:gd name="connsiteY6" fmla="*/ 4824536 h 4824536"/>
                <a:gd name="connsiteX7" fmla="*/ 0 w 2582513"/>
                <a:gd name="connsiteY7" fmla="*/ 4566285 h 4824536"/>
                <a:gd name="connsiteX8" fmla="*/ 0 w 2582513"/>
                <a:gd name="connsiteY8" fmla="*/ 258251 h 482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2513" h="4824536">
                  <a:moveTo>
                    <a:pt x="0" y="258251"/>
                  </a:moveTo>
                  <a:cubicBezTo>
                    <a:pt x="0" y="115623"/>
                    <a:pt x="115623" y="0"/>
                    <a:pt x="258251" y="0"/>
                  </a:cubicBezTo>
                  <a:lnTo>
                    <a:pt x="2324262" y="0"/>
                  </a:lnTo>
                  <a:cubicBezTo>
                    <a:pt x="2466890" y="0"/>
                    <a:pt x="2582513" y="115623"/>
                    <a:pt x="2582513" y="258251"/>
                  </a:cubicBezTo>
                  <a:lnTo>
                    <a:pt x="2582513" y="4566285"/>
                  </a:lnTo>
                  <a:cubicBezTo>
                    <a:pt x="2582513" y="4708913"/>
                    <a:pt x="2466890" y="4824536"/>
                    <a:pt x="2324262" y="4824536"/>
                  </a:cubicBezTo>
                  <a:lnTo>
                    <a:pt x="258251" y="4824536"/>
                  </a:lnTo>
                  <a:cubicBezTo>
                    <a:pt x="115623" y="4824536"/>
                    <a:pt x="0" y="4708913"/>
                    <a:pt x="0" y="4566285"/>
                  </a:cubicBezTo>
                  <a:lnTo>
                    <a:pt x="0" y="258251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0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3514336" numCol="1" spcCol="1270" anchor="ctr" anchorCtr="0">
              <a:no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sz="3600" b="1" dirty="0">
                  <a:solidFill>
                    <a:srgbClr val="000000"/>
                  </a:solidFill>
                </a:rPr>
                <a:t>Reference level</a:t>
              </a:r>
              <a:endParaRPr lang="es-ES_tradnl" sz="3600" b="1" dirty="0">
                <a:solidFill>
                  <a:srgbClr val="00000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735570" y="2660261"/>
              <a:ext cx="2066010" cy="832370"/>
            </a:xfrm>
            <a:custGeom>
              <a:avLst/>
              <a:gdLst>
                <a:gd name="connsiteX0" fmla="*/ 0 w 2066010"/>
                <a:gd name="connsiteY0" fmla="*/ 83237 h 832370"/>
                <a:gd name="connsiteX1" fmla="*/ 83237 w 2066010"/>
                <a:gd name="connsiteY1" fmla="*/ 0 h 832370"/>
                <a:gd name="connsiteX2" fmla="*/ 1982773 w 2066010"/>
                <a:gd name="connsiteY2" fmla="*/ 0 h 832370"/>
                <a:gd name="connsiteX3" fmla="*/ 2066010 w 2066010"/>
                <a:gd name="connsiteY3" fmla="*/ 83237 h 832370"/>
                <a:gd name="connsiteX4" fmla="*/ 2066010 w 2066010"/>
                <a:gd name="connsiteY4" fmla="*/ 749133 h 832370"/>
                <a:gd name="connsiteX5" fmla="*/ 1982773 w 2066010"/>
                <a:gd name="connsiteY5" fmla="*/ 832370 h 832370"/>
                <a:gd name="connsiteX6" fmla="*/ 83237 w 2066010"/>
                <a:gd name="connsiteY6" fmla="*/ 832370 h 832370"/>
                <a:gd name="connsiteX7" fmla="*/ 0 w 2066010"/>
                <a:gd name="connsiteY7" fmla="*/ 749133 h 832370"/>
                <a:gd name="connsiteX8" fmla="*/ 0 w 2066010"/>
                <a:gd name="connsiteY8" fmla="*/ 83237 h 83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6010" h="832370">
                  <a:moveTo>
                    <a:pt x="0" y="83237"/>
                  </a:moveTo>
                  <a:cubicBezTo>
                    <a:pt x="0" y="37266"/>
                    <a:pt x="37266" y="0"/>
                    <a:pt x="83237" y="0"/>
                  </a:cubicBezTo>
                  <a:lnTo>
                    <a:pt x="1982773" y="0"/>
                  </a:lnTo>
                  <a:cubicBezTo>
                    <a:pt x="2028744" y="0"/>
                    <a:pt x="2066010" y="37266"/>
                    <a:pt x="2066010" y="83237"/>
                  </a:cubicBezTo>
                  <a:lnTo>
                    <a:pt x="2066010" y="749133"/>
                  </a:lnTo>
                  <a:cubicBezTo>
                    <a:pt x="2066010" y="795104"/>
                    <a:pt x="2028744" y="832370"/>
                    <a:pt x="1982773" y="832370"/>
                  </a:cubicBezTo>
                  <a:lnTo>
                    <a:pt x="83237" y="832370"/>
                  </a:lnTo>
                  <a:cubicBezTo>
                    <a:pt x="37266" y="832370"/>
                    <a:pt x="0" y="795104"/>
                    <a:pt x="0" y="749133"/>
                  </a:cubicBezTo>
                  <a:lnTo>
                    <a:pt x="0" y="83237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179" tIns="62479" rIns="75179" bIns="62479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kern="1200" dirty="0" smtClean="0">
                  <a:solidFill>
                    <a:srgbClr val="FFFF00"/>
                  </a:solidFill>
                </a:rPr>
                <a:t>Residual dose</a:t>
              </a:r>
              <a:endParaRPr lang="es-ES_tradnl" b="1" kern="1200" dirty="0">
                <a:solidFill>
                  <a:srgbClr val="FFFF0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05790" y="3784803"/>
              <a:ext cx="2066010" cy="1993654"/>
            </a:xfrm>
            <a:custGeom>
              <a:avLst/>
              <a:gdLst>
                <a:gd name="connsiteX0" fmla="*/ 0 w 2066010"/>
                <a:gd name="connsiteY0" fmla="*/ 199365 h 1993654"/>
                <a:gd name="connsiteX1" fmla="*/ 199365 w 2066010"/>
                <a:gd name="connsiteY1" fmla="*/ 0 h 1993654"/>
                <a:gd name="connsiteX2" fmla="*/ 1866645 w 2066010"/>
                <a:gd name="connsiteY2" fmla="*/ 0 h 1993654"/>
                <a:gd name="connsiteX3" fmla="*/ 2066010 w 2066010"/>
                <a:gd name="connsiteY3" fmla="*/ 199365 h 1993654"/>
                <a:gd name="connsiteX4" fmla="*/ 2066010 w 2066010"/>
                <a:gd name="connsiteY4" fmla="*/ 1794289 h 1993654"/>
                <a:gd name="connsiteX5" fmla="*/ 1866645 w 2066010"/>
                <a:gd name="connsiteY5" fmla="*/ 1993654 h 1993654"/>
                <a:gd name="connsiteX6" fmla="*/ 199365 w 2066010"/>
                <a:gd name="connsiteY6" fmla="*/ 1993654 h 1993654"/>
                <a:gd name="connsiteX7" fmla="*/ 0 w 2066010"/>
                <a:gd name="connsiteY7" fmla="*/ 1794289 h 1993654"/>
                <a:gd name="connsiteX8" fmla="*/ 0 w 2066010"/>
                <a:gd name="connsiteY8" fmla="*/ 199365 h 199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6010" h="1993654">
                  <a:moveTo>
                    <a:pt x="0" y="199365"/>
                  </a:moveTo>
                  <a:cubicBezTo>
                    <a:pt x="0" y="89259"/>
                    <a:pt x="89259" y="0"/>
                    <a:pt x="199365" y="0"/>
                  </a:cubicBezTo>
                  <a:lnTo>
                    <a:pt x="1866645" y="0"/>
                  </a:lnTo>
                  <a:cubicBezTo>
                    <a:pt x="1976751" y="0"/>
                    <a:pt x="2066010" y="89259"/>
                    <a:pt x="2066010" y="199365"/>
                  </a:cubicBezTo>
                  <a:lnTo>
                    <a:pt x="2066010" y="1794289"/>
                  </a:lnTo>
                  <a:cubicBezTo>
                    <a:pt x="2066010" y="1904395"/>
                    <a:pt x="1976751" y="1993654"/>
                    <a:pt x="1866645" y="1993654"/>
                  </a:cubicBezTo>
                  <a:lnTo>
                    <a:pt x="199365" y="1993654"/>
                  </a:lnTo>
                  <a:cubicBezTo>
                    <a:pt x="89259" y="1993654"/>
                    <a:pt x="0" y="1904395"/>
                    <a:pt x="0" y="1794289"/>
                  </a:cubicBezTo>
                  <a:lnTo>
                    <a:pt x="0" y="199365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272" tIns="100302" rIns="114272" bIns="100302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>
                  <a:solidFill>
                    <a:srgbClr val="000000"/>
                  </a:solidFill>
                </a:rPr>
                <a:t>Basis to </a:t>
              </a:r>
              <a:r>
                <a:rPr lang="en-US" sz="2200" b="1" i="1" kern="1200" dirty="0" smtClean="0">
                  <a:solidFill>
                    <a:srgbClr val="000000"/>
                  </a:solidFill>
                </a:rPr>
                <a:t>optimize </a:t>
              </a:r>
              <a:r>
                <a:rPr lang="en-US" sz="2200" kern="1200" dirty="0" smtClean="0">
                  <a:solidFill>
                    <a:srgbClr val="000000"/>
                  </a:solidFill>
                </a:rPr>
                <a:t>and to</a:t>
              </a:r>
              <a:r>
                <a:rPr lang="en-US" sz="2200" b="1" kern="1200" dirty="0" smtClean="0">
                  <a:solidFill>
                    <a:srgbClr val="000000"/>
                  </a:solidFill>
                </a:rPr>
                <a:t> </a:t>
              </a:r>
              <a:r>
                <a:rPr lang="en-US" sz="2200" b="1" i="1" kern="1200" dirty="0" smtClean="0">
                  <a:solidFill>
                    <a:srgbClr val="000000"/>
                  </a:solidFill>
                </a:rPr>
                <a:t>judge effectiveness of protection strategy</a:t>
              </a:r>
              <a:endParaRPr lang="es-ES_tradnl" sz="2200" b="1" i="1" kern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5" name="Полилиния 14"/>
          <p:cNvSpPr/>
          <p:nvPr/>
        </p:nvSpPr>
        <p:spPr>
          <a:xfrm>
            <a:off x="3543818" y="2636910"/>
            <a:ext cx="2066010" cy="879072"/>
          </a:xfrm>
          <a:custGeom>
            <a:avLst/>
            <a:gdLst>
              <a:gd name="connsiteX0" fmla="*/ 0 w 2066010"/>
              <a:gd name="connsiteY0" fmla="*/ 87907 h 879072"/>
              <a:gd name="connsiteX1" fmla="*/ 87907 w 2066010"/>
              <a:gd name="connsiteY1" fmla="*/ 0 h 879072"/>
              <a:gd name="connsiteX2" fmla="*/ 1978103 w 2066010"/>
              <a:gd name="connsiteY2" fmla="*/ 0 h 879072"/>
              <a:gd name="connsiteX3" fmla="*/ 2066010 w 2066010"/>
              <a:gd name="connsiteY3" fmla="*/ 87907 h 879072"/>
              <a:gd name="connsiteX4" fmla="*/ 2066010 w 2066010"/>
              <a:gd name="connsiteY4" fmla="*/ 791165 h 879072"/>
              <a:gd name="connsiteX5" fmla="*/ 1978103 w 2066010"/>
              <a:gd name="connsiteY5" fmla="*/ 879072 h 879072"/>
              <a:gd name="connsiteX6" fmla="*/ 87907 w 2066010"/>
              <a:gd name="connsiteY6" fmla="*/ 879072 h 879072"/>
              <a:gd name="connsiteX7" fmla="*/ 0 w 2066010"/>
              <a:gd name="connsiteY7" fmla="*/ 791165 h 879072"/>
              <a:gd name="connsiteX8" fmla="*/ 0 w 2066010"/>
              <a:gd name="connsiteY8" fmla="*/ 87907 h 87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010" h="879072">
                <a:moveTo>
                  <a:pt x="0" y="87907"/>
                </a:moveTo>
                <a:cubicBezTo>
                  <a:pt x="0" y="39357"/>
                  <a:pt x="39357" y="0"/>
                  <a:pt x="87907" y="0"/>
                </a:cubicBezTo>
                <a:lnTo>
                  <a:pt x="1978103" y="0"/>
                </a:lnTo>
                <a:cubicBezTo>
                  <a:pt x="2026653" y="0"/>
                  <a:pt x="2066010" y="39357"/>
                  <a:pt x="2066010" y="87907"/>
                </a:cubicBezTo>
                <a:lnTo>
                  <a:pt x="2066010" y="791165"/>
                </a:lnTo>
                <a:cubicBezTo>
                  <a:pt x="2066010" y="839715"/>
                  <a:pt x="2026653" y="879072"/>
                  <a:pt x="1978103" y="879072"/>
                </a:cubicBezTo>
                <a:lnTo>
                  <a:pt x="87907" y="879072"/>
                </a:lnTo>
                <a:cubicBezTo>
                  <a:pt x="39357" y="879072"/>
                  <a:pt x="0" y="839715"/>
                  <a:pt x="0" y="791165"/>
                </a:cubicBezTo>
                <a:lnTo>
                  <a:pt x="0" y="87907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547" tIns="63847" rIns="76547" bIns="63847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1200" dirty="0" smtClean="0">
                <a:solidFill>
                  <a:srgbClr val="FFFF00"/>
                </a:solidFill>
              </a:rPr>
              <a:t>Projected dose</a:t>
            </a:r>
            <a:endParaRPr lang="es-ES_tradnl" b="1" kern="1200" dirty="0">
              <a:solidFill>
                <a:srgbClr val="FFFF00"/>
              </a:solidFill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3543818" y="3824997"/>
            <a:ext cx="2066010" cy="1953842"/>
          </a:xfrm>
          <a:custGeom>
            <a:avLst/>
            <a:gdLst>
              <a:gd name="connsiteX0" fmla="*/ 0 w 2066010"/>
              <a:gd name="connsiteY0" fmla="*/ 195384 h 1953842"/>
              <a:gd name="connsiteX1" fmla="*/ 195384 w 2066010"/>
              <a:gd name="connsiteY1" fmla="*/ 0 h 1953842"/>
              <a:gd name="connsiteX2" fmla="*/ 1870626 w 2066010"/>
              <a:gd name="connsiteY2" fmla="*/ 0 h 1953842"/>
              <a:gd name="connsiteX3" fmla="*/ 2066010 w 2066010"/>
              <a:gd name="connsiteY3" fmla="*/ 195384 h 1953842"/>
              <a:gd name="connsiteX4" fmla="*/ 2066010 w 2066010"/>
              <a:gd name="connsiteY4" fmla="*/ 1758458 h 1953842"/>
              <a:gd name="connsiteX5" fmla="*/ 1870626 w 2066010"/>
              <a:gd name="connsiteY5" fmla="*/ 1953842 h 1953842"/>
              <a:gd name="connsiteX6" fmla="*/ 195384 w 2066010"/>
              <a:gd name="connsiteY6" fmla="*/ 1953842 h 1953842"/>
              <a:gd name="connsiteX7" fmla="*/ 0 w 2066010"/>
              <a:gd name="connsiteY7" fmla="*/ 1758458 h 1953842"/>
              <a:gd name="connsiteX8" fmla="*/ 0 w 2066010"/>
              <a:gd name="connsiteY8" fmla="*/ 195384 h 195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010" h="1953842">
                <a:moveTo>
                  <a:pt x="0" y="195384"/>
                </a:moveTo>
                <a:cubicBezTo>
                  <a:pt x="0" y="87476"/>
                  <a:pt x="87476" y="0"/>
                  <a:pt x="195384" y="0"/>
                </a:cubicBezTo>
                <a:lnTo>
                  <a:pt x="1870626" y="0"/>
                </a:lnTo>
                <a:cubicBezTo>
                  <a:pt x="1978534" y="0"/>
                  <a:pt x="2066010" y="87476"/>
                  <a:pt x="2066010" y="195384"/>
                </a:cubicBezTo>
                <a:lnTo>
                  <a:pt x="2066010" y="1758458"/>
                </a:lnTo>
                <a:cubicBezTo>
                  <a:pt x="2066010" y="1866366"/>
                  <a:pt x="1978534" y="1953842"/>
                  <a:pt x="1870626" y="1953842"/>
                </a:cubicBezTo>
                <a:lnTo>
                  <a:pt x="195384" y="1953842"/>
                </a:lnTo>
                <a:cubicBezTo>
                  <a:pt x="87476" y="1953842"/>
                  <a:pt x="0" y="1866366"/>
                  <a:pt x="0" y="1758458"/>
                </a:cubicBezTo>
                <a:lnTo>
                  <a:pt x="0" y="195384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6" tIns="99136" rIns="113106" bIns="99136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000000"/>
                </a:solidFill>
              </a:rPr>
              <a:t>Basis to </a:t>
            </a:r>
            <a:r>
              <a:rPr lang="en-US" sz="2200" b="1" i="1" kern="1200" dirty="0" smtClean="0">
                <a:solidFill>
                  <a:srgbClr val="000000"/>
                </a:solidFill>
              </a:rPr>
              <a:t>implement protection strategy</a:t>
            </a:r>
            <a:endParaRPr lang="es-ES_tradnl" sz="2200" b="1" i="1" kern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Reference level of residual dose</a:t>
            </a:r>
            <a:endParaRPr lang="es-ES_trad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Protection Strategy for Nuclear Emergencies According to the IAEA Safety Standards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0525" y="1268413"/>
            <a:ext cx="8753475" cy="4827587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800" dirty="0" smtClean="0"/>
              <a:t>The level of </a:t>
            </a:r>
            <a:r>
              <a:rPr lang="en-US" sz="2800" dirty="0" smtClean="0">
                <a:solidFill>
                  <a:srgbClr val="FF0000"/>
                </a:solidFill>
              </a:rPr>
              <a:t>residual </a:t>
            </a:r>
            <a:r>
              <a:rPr lang="en-GB" sz="2800" dirty="0" smtClean="0">
                <a:solidFill>
                  <a:srgbClr val="FF0000"/>
                </a:solidFill>
              </a:rPr>
              <a:t>dose</a:t>
            </a:r>
            <a:r>
              <a:rPr lang="en-GB" sz="2800" dirty="0" smtClean="0"/>
              <a:t>: </a:t>
            </a:r>
          </a:p>
          <a:p>
            <a:pPr lvl="1"/>
            <a:r>
              <a:rPr lang="en-GB" dirty="0" smtClean="0"/>
              <a:t>Above which it is not appropriate to allow exposures to occur</a:t>
            </a:r>
          </a:p>
          <a:p>
            <a:pPr lvl="1"/>
            <a:r>
              <a:rPr lang="en-GB" dirty="0" smtClean="0"/>
              <a:t>Below which optimization of protection and safety would continue to be implemented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800" dirty="0" smtClean="0"/>
              <a:t>Role: tool for </a:t>
            </a:r>
            <a:r>
              <a:rPr lang="en-GB" sz="2800" dirty="0" smtClean="0">
                <a:solidFill>
                  <a:srgbClr val="FF0000"/>
                </a:solidFill>
              </a:rPr>
              <a:t>optimization of protection strategy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800" dirty="0" smtClean="0"/>
              <a:t>A </a:t>
            </a:r>
            <a:r>
              <a:rPr lang="en-GB" sz="2800" dirty="0" smtClean="0">
                <a:solidFill>
                  <a:srgbClr val="FF0000"/>
                </a:solidFill>
              </a:rPr>
              <a:t>residual effective dose </a:t>
            </a:r>
            <a:r>
              <a:rPr lang="en-GB" sz="2800" dirty="0" smtClean="0"/>
              <a:t>in the range </a:t>
            </a:r>
            <a:r>
              <a:rPr lang="en-GB" sz="2800" dirty="0" smtClean="0">
                <a:solidFill>
                  <a:srgbClr val="FF0000"/>
                </a:solidFill>
              </a:rPr>
              <a:t>20 – 100 mSv, acute or annual</a:t>
            </a:r>
            <a:r>
              <a:rPr lang="en-GB" sz="2800" dirty="0" smtClean="0"/>
              <a:t>, via all exposure pathways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800" dirty="0" smtClean="0"/>
              <a:t>Reflects </a:t>
            </a:r>
            <a:r>
              <a:rPr lang="en-GB" sz="2800" dirty="0" smtClean="0">
                <a:solidFill>
                  <a:srgbClr val="FF0000"/>
                </a:solidFill>
              </a:rPr>
              <a:t>radiological basis </a:t>
            </a:r>
            <a:r>
              <a:rPr lang="en-GB" sz="2800" dirty="0" smtClean="0"/>
              <a:t>for </a:t>
            </a:r>
            <a:r>
              <a:rPr lang="en-GB" sz="2800" dirty="0" smtClean="0">
                <a:solidFill>
                  <a:srgbClr val="FF0000"/>
                </a:solidFill>
              </a:rPr>
              <a:t>radiation protection in emergency exposure situation</a:t>
            </a:r>
          </a:p>
        </p:txBody>
      </p:sp>
    </p:spTree>
    <p:extLst>
      <p:ext uri="{BB962C8B-B14F-4D97-AF65-F5344CB8AC3E}">
        <p14:creationId xmlns:p14="http://schemas.microsoft.com/office/powerpoint/2010/main" val="314155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532D2AC94AEE468C48DF250152750A" ma:contentTypeVersion="0" ma:contentTypeDescription="Create a new document." ma:contentTypeScope="" ma:versionID="408bb6dba0a698e821ecb1e224eb611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8D34C7-326D-44D8-B38C-E31301F9F5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3142F0-28AC-4BD5-B5EE-DABE831E7A07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88A2CD-1FF2-4F96-9E61-21AC2C3953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18021</TotalTime>
  <Words>1038</Words>
  <Application>Microsoft Office PowerPoint</Application>
  <PresentationFormat>Экран (4:3)</PresentationFormat>
  <Paragraphs>145</Paragraphs>
  <Slides>22</Slides>
  <Notes>18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SimHei</vt:lpstr>
      <vt:lpstr>Arial</vt:lpstr>
      <vt:lpstr>Arial </vt:lpstr>
      <vt:lpstr>Calibri</vt:lpstr>
      <vt:lpstr>Times New Roman</vt:lpstr>
      <vt:lpstr>Wingdings</vt:lpstr>
      <vt:lpstr>Theme1</vt:lpstr>
      <vt:lpstr>Visio</vt:lpstr>
      <vt:lpstr>Protection Strategy for Nuclear Emergencies According to the IAEA Safety Standards</vt:lpstr>
      <vt:lpstr>General Safety Requirements Part 7</vt:lpstr>
      <vt:lpstr>Protection Strategy</vt:lpstr>
      <vt:lpstr>Protection Strategy (cont.)</vt:lpstr>
      <vt:lpstr>Goals of protection strategy</vt:lpstr>
      <vt:lpstr>Goals of protection strategy (2)</vt:lpstr>
      <vt:lpstr>Dose Concepts</vt:lpstr>
      <vt:lpstr>Dose concepts (2)</vt:lpstr>
      <vt:lpstr>Reference level of residual dose</vt:lpstr>
      <vt:lpstr>Development of Protection Strategy</vt:lpstr>
      <vt:lpstr>Development of Protection Strategy</vt:lpstr>
      <vt:lpstr>Projected, Residual and Received dose in perspective</vt:lpstr>
      <vt:lpstr>Projected, Residual and Received dose in perspective</vt:lpstr>
      <vt:lpstr>Projected, Residual and Received dose in perspective</vt:lpstr>
      <vt:lpstr>Projected, Residual and Received dose in perspective</vt:lpstr>
      <vt:lpstr>Projected, Residual and Received dose in perspective</vt:lpstr>
      <vt:lpstr>IAEA’s Generic Criteria</vt:lpstr>
      <vt:lpstr>IAEA’s Generic Criteria (2)</vt:lpstr>
      <vt:lpstr>Overall protection strategy</vt:lpstr>
      <vt:lpstr>Optimization of protection strategy</vt:lpstr>
      <vt:lpstr>Optimization of protection strategy (2)</vt:lpstr>
      <vt:lpstr>Thank you!</vt:lpstr>
    </vt:vector>
  </TitlesOfParts>
  <Company>IAEA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Vladimir KUTKOV</dc:creator>
  <cp:lastModifiedBy>Vladimir Kutkov</cp:lastModifiedBy>
  <cp:revision>1778</cp:revision>
  <cp:lastPrinted>2017-11-29T12:42:26Z</cp:lastPrinted>
  <dcterms:created xsi:type="dcterms:W3CDTF">2011-11-08T15:34:09Z</dcterms:created>
  <dcterms:modified xsi:type="dcterms:W3CDTF">2017-12-06T06:50:30Z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0x010100A6532D2AC94AEE468C48DF250152750A</vt:lpwstr>
  </property>
</Properties>
</file>