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95"/>
  </p:notesMasterIdLst>
  <p:sldIdLst>
    <p:sldId id="627" r:id="rId6"/>
    <p:sldId id="680" r:id="rId7"/>
    <p:sldId id="287" r:id="rId8"/>
    <p:sldId id="261" r:id="rId9"/>
    <p:sldId id="672" r:id="rId10"/>
    <p:sldId id="673" r:id="rId11"/>
    <p:sldId id="675" r:id="rId12"/>
    <p:sldId id="593" r:id="rId13"/>
    <p:sldId id="594" r:id="rId14"/>
    <p:sldId id="595" r:id="rId15"/>
    <p:sldId id="596" r:id="rId16"/>
    <p:sldId id="421" r:id="rId17"/>
    <p:sldId id="460" r:id="rId18"/>
    <p:sldId id="597" r:id="rId19"/>
    <p:sldId id="602" r:id="rId20"/>
    <p:sldId id="429" r:id="rId21"/>
    <p:sldId id="409" r:id="rId22"/>
    <p:sldId id="416" r:id="rId23"/>
    <p:sldId id="684" r:id="rId24"/>
    <p:sldId id="600" r:id="rId25"/>
    <p:sldId id="410" r:id="rId26"/>
    <p:sldId id="598" r:id="rId27"/>
    <p:sldId id="601" r:id="rId28"/>
    <p:sldId id="456" r:id="rId29"/>
    <p:sldId id="640" r:id="rId30"/>
    <p:sldId id="452" r:id="rId31"/>
    <p:sldId id="603" r:id="rId32"/>
    <p:sldId id="604" r:id="rId33"/>
    <p:sldId id="605" r:id="rId34"/>
    <p:sldId id="277" r:id="rId35"/>
    <p:sldId id="682" r:id="rId36"/>
    <p:sldId id="686" r:id="rId37"/>
    <p:sldId id="692" r:id="rId38"/>
    <p:sldId id="691" r:id="rId39"/>
    <p:sldId id="582" r:id="rId40"/>
    <p:sldId id="449" r:id="rId41"/>
    <p:sldId id="713" r:id="rId42"/>
    <p:sldId id="710" r:id="rId43"/>
    <p:sldId id="712" r:id="rId44"/>
    <p:sldId id="288" r:id="rId45"/>
    <p:sldId id="290" r:id="rId46"/>
    <p:sldId id="709" r:id="rId47"/>
    <p:sldId id="291" r:id="rId48"/>
    <p:sldId id="606" r:id="rId49"/>
    <p:sldId id="607" r:id="rId50"/>
    <p:sldId id="294" r:id="rId51"/>
    <p:sldId id="295" r:id="rId52"/>
    <p:sldId id="296" r:id="rId53"/>
    <p:sldId id="608" r:id="rId54"/>
    <p:sldId id="609" r:id="rId55"/>
    <p:sldId id="711" r:id="rId56"/>
    <p:sldId id="300" r:id="rId57"/>
    <p:sldId id="611" r:id="rId58"/>
    <p:sldId id="645" r:id="rId59"/>
    <p:sldId id="626" r:id="rId60"/>
    <p:sldId id="612" r:id="rId61"/>
    <p:sldId id="613" r:id="rId62"/>
    <p:sldId id="614" r:id="rId63"/>
    <p:sldId id="615" r:id="rId64"/>
    <p:sldId id="616" r:id="rId65"/>
    <p:sldId id="617" r:id="rId66"/>
    <p:sldId id="618" r:id="rId67"/>
    <p:sldId id="693" r:id="rId68"/>
    <p:sldId id="619" r:id="rId69"/>
    <p:sldId id="695" r:id="rId70"/>
    <p:sldId id="697" r:id="rId71"/>
    <p:sldId id="698" r:id="rId72"/>
    <p:sldId id="496" r:id="rId73"/>
    <p:sldId id="564" r:id="rId74"/>
    <p:sldId id="589" r:id="rId75"/>
    <p:sldId id="590" r:id="rId76"/>
    <p:sldId id="585" r:id="rId77"/>
    <p:sldId id="586" r:id="rId78"/>
    <p:sldId id="638" r:id="rId79"/>
    <p:sldId id="679" r:id="rId80"/>
    <p:sldId id="704" r:id="rId81"/>
    <p:sldId id="705" r:id="rId82"/>
    <p:sldId id="706" r:id="rId83"/>
    <p:sldId id="707" r:id="rId84"/>
    <p:sldId id="708" r:id="rId85"/>
    <p:sldId id="717" r:id="rId86"/>
    <p:sldId id="718" r:id="rId87"/>
    <p:sldId id="719" r:id="rId88"/>
    <p:sldId id="699" r:id="rId89"/>
    <p:sldId id="702" r:id="rId90"/>
    <p:sldId id="701" r:id="rId91"/>
    <p:sldId id="714" r:id="rId92"/>
    <p:sldId id="715" r:id="rId93"/>
    <p:sldId id="632" r:id="rId94"/>
  </p:sldIdLst>
  <p:sldSz cx="9144000" cy="6858000" type="screen4x3"/>
  <p:notesSz cx="7099300" cy="10234613"/>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7201F"/>
    <a:srgbClr val="0000FF"/>
    <a:srgbClr val="640A0A"/>
    <a:srgbClr val="843F06"/>
    <a:srgbClr val="792D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85" autoAdjust="0"/>
    <p:restoredTop sz="93910" autoAdjust="0"/>
  </p:normalViewPr>
  <p:slideViewPr>
    <p:cSldViewPr>
      <p:cViewPr varScale="1">
        <p:scale>
          <a:sx n="63" d="100"/>
          <a:sy n="63" d="100"/>
        </p:scale>
        <p:origin x="1493"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97"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400CBD-ACCE-4637-9248-700FB3748FE9}"/>
              </a:ext>
            </a:extLst>
          </p:cNvPr>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EE5F782B-EC0C-482E-B519-BEC46EB733B8}"/>
              </a:ext>
            </a:extLst>
          </p:cNvPr>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A8202BF1-648B-44E2-9019-9303D25DDDD1}" type="datetimeFigureOut">
              <a:rPr lang="en-US"/>
              <a:pPr>
                <a:defRPr/>
              </a:pPr>
              <a:t>12/6/2017</a:t>
            </a:fld>
            <a:endParaRPr lang="en-US" dirty="0"/>
          </a:p>
        </p:txBody>
      </p:sp>
      <p:sp>
        <p:nvSpPr>
          <p:cNvPr id="4" name="Slide Image Placeholder 3">
            <a:extLst>
              <a:ext uri="{FF2B5EF4-FFF2-40B4-BE49-F238E27FC236}">
                <a16:creationId xmlns:a16="http://schemas.microsoft.com/office/drawing/2014/main" id="{9863B1C7-4B98-4E29-A390-3D3E6F54F18B}"/>
              </a:ext>
            </a:extLst>
          </p:cNvPr>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dirty="0"/>
          </a:p>
        </p:txBody>
      </p:sp>
      <p:sp>
        <p:nvSpPr>
          <p:cNvPr id="5" name="Notes Placeholder 4">
            <a:extLst>
              <a:ext uri="{FF2B5EF4-FFF2-40B4-BE49-F238E27FC236}">
                <a16:creationId xmlns:a16="http://schemas.microsoft.com/office/drawing/2014/main" id="{A87B257E-925F-4E06-8B0D-87716AE29BC0}"/>
              </a:ext>
            </a:extLst>
          </p:cNvPr>
          <p:cNvSpPr>
            <a:spLocks noGrp="1"/>
          </p:cNvSpPr>
          <p:nvPr>
            <p:ph type="body" sz="quarter" idx="3"/>
          </p:nvPr>
        </p:nvSpPr>
        <p:spPr>
          <a:xfrm>
            <a:off x="709613" y="4860925"/>
            <a:ext cx="5680075" cy="4605338"/>
          </a:xfrm>
          <a:prstGeom prst="rect">
            <a:avLst/>
          </a:prstGeom>
        </p:spPr>
        <p:txBody>
          <a:bodyPr vert="horz" lIns="99048" tIns="49524" rIns="99048" bIns="4952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E020744-462E-4006-8998-D14930438702}"/>
              </a:ext>
            </a:extLst>
          </p:cNvPr>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AAEC2317-2BEE-4568-9BB5-A5A73C24D0E9}"/>
              </a:ext>
            </a:extLst>
          </p:cNvPr>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pPr>
              <a:defRPr/>
            </a:pPr>
            <a:fld id="{F8EFD2A1-9CBA-463B-9F1B-D35B264415FB}"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toxipedia.org/display/toxipedia/Operation+Davey+Jones'+Locker"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marinelink.com/maritime/north-atlantic"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F937C820-4D4D-448A-AC59-D7C0FC7582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D7453BA-17B9-47F0-AA37-DD2BF1529008}" type="slidenum">
              <a:rPr lang="en-GB" altLang="ru-RU" smtClean="0">
                <a:latin typeface="Arial" panose="020B0604020202020204" pitchFamily="34" charset="0"/>
              </a:rPr>
              <a:pPr/>
              <a:t>1</a:t>
            </a:fld>
            <a:endParaRPr lang="en-GB" altLang="ru-RU">
              <a:latin typeface="Arial" panose="020B0604020202020204" pitchFamily="34" charset="0"/>
            </a:endParaRPr>
          </a:p>
        </p:txBody>
      </p:sp>
      <p:sp>
        <p:nvSpPr>
          <p:cNvPr id="8195" name="Rectangle 2">
            <a:extLst>
              <a:ext uri="{FF2B5EF4-FFF2-40B4-BE49-F238E27FC236}">
                <a16:creationId xmlns:a16="http://schemas.microsoft.com/office/drawing/2014/main" id="{2AF652A7-3D55-4296-B1E1-0B2BF47FDC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6" name="Rectangle 3">
            <a:extLst>
              <a:ext uri="{FF2B5EF4-FFF2-40B4-BE49-F238E27FC236}">
                <a16:creationId xmlns:a16="http://schemas.microsoft.com/office/drawing/2014/main" id="{EEAAE2A0-4687-44D3-B253-1298EB53508F}"/>
              </a:ext>
            </a:extLst>
          </p:cNvPr>
          <p:cNvSpPr>
            <a:spLocks noGrp="1" noChangeArrowheads="1"/>
          </p:cNvSpPr>
          <p:nvPr>
            <p:ph type="body" idx="1"/>
          </p:nvPr>
        </p:nvSpPr>
        <p:spPr bwMode="auto">
          <a:xfrm>
            <a:off x="946150" y="4862513"/>
            <a:ext cx="5207000" cy="4603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ru-RU"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B6694041-A87D-49E4-B3E7-F5DB5DE7FD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85EF751F-90CD-48DF-9FA4-C0AE67B246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CAMDS is where the U.S. Army’s first formal chemical weapons destruction efforts began. For more than 25 years, CAMDS developed and tested chemical weapons destruction methods and procedures, destroying more than 363,000 pounds of chemical agents and more than 40,000 munitions during that time.</a:t>
            </a:r>
          </a:p>
          <a:p>
            <a:pPr eaLnBrk="1" hangingPunct="1">
              <a:spcBef>
                <a:spcPct val="0"/>
              </a:spcBef>
            </a:pPr>
            <a:endParaRPr lang="ru-RU" altLang="en-US"/>
          </a:p>
        </p:txBody>
      </p:sp>
      <p:sp>
        <p:nvSpPr>
          <p:cNvPr id="46084" name="Slide Number Placeholder 3">
            <a:extLst>
              <a:ext uri="{FF2B5EF4-FFF2-40B4-BE49-F238E27FC236}">
                <a16:creationId xmlns:a16="http://schemas.microsoft.com/office/drawing/2014/main" id="{6BC45A72-9BF5-4FAE-B278-8735C9E901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D689B71-765B-4F6B-B652-70986FC30576}" type="slidenum">
              <a:rPr lang="en-US" altLang="en-US" smtClean="0"/>
              <a:pPr/>
              <a:t>29</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a:extLst>
              <a:ext uri="{FF2B5EF4-FFF2-40B4-BE49-F238E27FC236}">
                <a16:creationId xmlns:a16="http://schemas.microsoft.com/office/drawing/2014/main" id="{8E95A73B-42B0-41E2-9036-FB45EFEF35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Espace réservé des commentaires 2">
            <a:extLst>
              <a:ext uri="{FF2B5EF4-FFF2-40B4-BE49-F238E27FC236}">
                <a16:creationId xmlns:a16="http://schemas.microsoft.com/office/drawing/2014/main" id="{81DFCB12-51AF-4E0B-9619-57DFCD43F3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Composition of the Convention on Chemical Weapons: A preamble, which makes reference to the Geneva Protocol and the Biological and toxin Weapons Convention, 24 articles, an annex on chemical, which comprises guidelines for Schedules of chemicals and the Schedules of chemicals: </a:t>
            </a:r>
          </a:p>
          <a:p>
            <a:pPr eaLnBrk="1" hangingPunct="1">
              <a:spcBef>
                <a:spcPct val="0"/>
              </a:spcBef>
            </a:pPr>
            <a:r>
              <a:rPr lang="en-GB" altLang="en-US" b="1"/>
              <a:t>Schedule I</a:t>
            </a:r>
            <a:r>
              <a:rPr lang="en-GB" altLang="en-US"/>
              <a:t> chemicals have few, or no uses outside chemical weapons</a:t>
            </a:r>
            <a:endParaRPr lang="en-GB" altLang="en-US" b="1"/>
          </a:p>
          <a:p>
            <a:pPr eaLnBrk="1" hangingPunct="1">
              <a:spcBef>
                <a:spcPct val="0"/>
              </a:spcBef>
            </a:pPr>
            <a:r>
              <a:rPr lang="en-GB" altLang="en-US" b="1"/>
              <a:t>Schedule II</a:t>
            </a:r>
            <a:r>
              <a:rPr lang="en-GB" altLang="en-US"/>
              <a:t> chemicals have legitimate small-scale applications.</a:t>
            </a:r>
          </a:p>
          <a:p>
            <a:pPr eaLnBrk="1" hangingPunct="1">
              <a:spcBef>
                <a:spcPct val="0"/>
              </a:spcBef>
            </a:pPr>
            <a:r>
              <a:rPr lang="en-GB" altLang="en-US" b="1"/>
              <a:t>Schedule III </a:t>
            </a:r>
            <a:r>
              <a:rPr lang="en-GB" altLang="en-US"/>
              <a:t>chemicals have large-scale uses apart from chemical weapons. An example is phosgene, which was used has a chemical weapon and is a precursor in the manufacture of many legitimate organic compound.</a:t>
            </a:r>
          </a:p>
          <a:p>
            <a:pPr eaLnBrk="1" hangingPunct="1">
              <a:spcBef>
                <a:spcPct val="0"/>
              </a:spcBef>
            </a:pPr>
            <a:r>
              <a:rPr lang="en-GB" altLang="en-US"/>
              <a:t>An Annex on Implementation and Verification</a:t>
            </a:r>
          </a:p>
          <a:p>
            <a:pPr eaLnBrk="1" hangingPunct="1">
              <a:spcBef>
                <a:spcPct val="0"/>
              </a:spcBef>
            </a:pPr>
            <a:r>
              <a:rPr lang="en-GB" altLang="en-US"/>
              <a:t>An Annex on Confidentiality</a:t>
            </a:r>
          </a:p>
        </p:txBody>
      </p:sp>
      <p:sp>
        <p:nvSpPr>
          <p:cNvPr id="50180" name="Espace réservé du numéro de diapositive 3">
            <a:extLst>
              <a:ext uri="{FF2B5EF4-FFF2-40B4-BE49-F238E27FC236}">
                <a16:creationId xmlns:a16="http://schemas.microsoft.com/office/drawing/2014/main" id="{9CE40431-8AE4-4E8D-AEE0-3704B6C60D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288481-FB8A-4C1F-9643-F2FB3E0FA6F4}" type="slidenum">
              <a:rPr lang="en-GB" altLang="en-US" smtClean="0">
                <a:ea typeface="MS PGothic" panose="020B0600070205080204" pitchFamily="34" charset="-128"/>
              </a:rPr>
              <a:pPr>
                <a:spcBef>
                  <a:spcPct val="0"/>
                </a:spcBef>
              </a:pPr>
              <a:t>32</a:t>
            </a:fld>
            <a:endParaRPr lang="en-GB" altLang="en-US">
              <a:ea typeface="MS PGothic"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10EC0657-53AF-42B5-8683-F0AB557E5995}"/>
              </a:ext>
            </a:extLst>
          </p:cNvPr>
          <p:cNvSpPr txBox="1">
            <a:spLocks noGrp="1" noChangeArrowheads="1"/>
          </p:cNvSpPr>
          <p:nvPr/>
        </p:nvSpPr>
        <p:spPr bwMode="auto">
          <a:xfrm>
            <a:off x="4022725" y="9720263"/>
            <a:ext cx="307498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491" tIns="47745" rIns="95491" bIns="47745" anchor="b"/>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fld id="{D2581426-6CC5-4019-B65F-11D1AAFC593A}" type="slidenum">
              <a:rPr lang="en-GB" altLang="en-US" sz="1200">
                <a:latin typeface="Arial" panose="020B0604020202020204" pitchFamily="34" charset="0"/>
              </a:rPr>
              <a:pPr algn="r" eaLnBrk="1" hangingPunct="1"/>
              <a:t>35</a:t>
            </a:fld>
            <a:endParaRPr lang="en-GB" altLang="en-US" sz="1200">
              <a:latin typeface="Arial" panose="020B0604020202020204" pitchFamily="34" charset="0"/>
            </a:endParaRPr>
          </a:p>
        </p:txBody>
      </p:sp>
      <p:sp>
        <p:nvSpPr>
          <p:cNvPr id="54275" name="Rectangle 2">
            <a:extLst>
              <a:ext uri="{FF2B5EF4-FFF2-40B4-BE49-F238E27FC236}">
                <a16:creationId xmlns:a16="http://schemas.microsoft.com/office/drawing/2014/main" id="{CB9FA71A-3942-436D-A4AC-12B8629FF2A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6" name="Rectangle 3">
            <a:extLst>
              <a:ext uri="{FF2B5EF4-FFF2-40B4-BE49-F238E27FC236}">
                <a16:creationId xmlns:a16="http://schemas.microsoft.com/office/drawing/2014/main" id="{1301FB91-596D-49C9-8239-69A558290D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929" tIns="47463" rIns="94929" bIns="47463" numCol="1" anchor="t" anchorCtr="0" compatLnSpc="1">
            <a:prstTxWarp prst="textNoShape">
              <a:avLst/>
            </a:prstTxWarp>
          </a:bodyPr>
          <a:lstStyle/>
          <a:p>
            <a:pPr eaLnBrk="1" hangingPunct="1">
              <a:spcBef>
                <a:spcPct val="0"/>
              </a:spcBef>
            </a:pPr>
            <a:r>
              <a:rPr lang="en-GB" altLang="en-US" b="1"/>
              <a:t>This slide shows one more time the progress achieved by individual possessor SP in destroying their respective declared Category 1 CW stockpiles. </a:t>
            </a:r>
          </a:p>
          <a:p>
            <a:pPr eaLnBrk="1" hangingPunct="1">
              <a:spcBef>
                <a:spcPct val="0"/>
              </a:spcBef>
            </a:pPr>
            <a:endParaRPr lang="en-GB" altLang="en-US" b="1"/>
          </a:p>
          <a:p>
            <a:pPr eaLnBrk="1" hangingPunct="1">
              <a:spcBef>
                <a:spcPct val="0"/>
              </a:spcBef>
            </a:pPr>
            <a:r>
              <a:rPr lang="en-GB" altLang="en-US" b="1"/>
              <a:t>Albania , India, ASP, Lybia and Syria have completed the destruction of their declared Cat 1 stockpiles.  </a:t>
            </a:r>
          </a:p>
          <a:p>
            <a:pPr eaLnBrk="1" hangingPunct="1">
              <a:spcBef>
                <a:spcPct val="0"/>
              </a:spcBef>
            </a:pPr>
            <a:endParaRPr lang="en-GB" altLang="en-US" b="1"/>
          </a:p>
          <a:p>
            <a:pPr eaLnBrk="1" hangingPunct="1">
              <a:spcBef>
                <a:spcPct val="0"/>
              </a:spcBef>
            </a:pPr>
            <a:r>
              <a:rPr lang="en-GB" altLang="en-US" b="1"/>
              <a:t>1) During the inter session  period, the destruction progress for US stands at 89.8%.</a:t>
            </a:r>
          </a:p>
          <a:p>
            <a:pPr eaLnBrk="1" hangingPunct="1">
              <a:spcBef>
                <a:spcPct val="0"/>
              </a:spcBef>
            </a:pPr>
            <a:endParaRPr lang="en-GB" altLang="en-US" b="1"/>
          </a:p>
          <a:p>
            <a:pPr eaLnBrk="1" hangingPunct="1">
              <a:spcBef>
                <a:spcPct val="0"/>
              </a:spcBef>
            </a:pPr>
            <a:r>
              <a:rPr lang="en-GB" altLang="en-US" b="1"/>
              <a:t>2) At the RF CWDFs, the overall progress reached 83.2%.</a:t>
            </a:r>
          </a:p>
          <a:p>
            <a:pPr eaLnBrk="1" hangingPunct="1">
              <a:spcBef>
                <a:spcPct val="0"/>
              </a:spcBef>
            </a:pPr>
            <a:endParaRPr lang="en-GB" altLang="en-US" b="1"/>
          </a:p>
          <a:p>
            <a:pPr eaLnBrk="1" hangingPunct="1">
              <a:spcBef>
                <a:spcPct val="0"/>
              </a:spcBef>
            </a:pPr>
            <a:r>
              <a:rPr lang="en-GB" altLang="en-US" b="1"/>
              <a:t>3) As for Syrian Arab Republic, the overall progress amounted to 100%.</a:t>
            </a:r>
            <a:endParaRPr lang="en-GB" altLang="en-US" b="1" i="1"/>
          </a:p>
          <a:p>
            <a:pPr eaLnBrk="1" hangingPunct="1">
              <a:spcBef>
                <a:spcPct val="0"/>
              </a:spcBef>
            </a:pPr>
            <a:endParaRPr lang="en-GB" altLang="en-US" b="1"/>
          </a:p>
          <a:p>
            <a:pPr eaLnBrk="1" hangingPunct="1">
              <a:spcBef>
                <a:spcPct val="0"/>
              </a:spcBef>
            </a:pPr>
            <a:r>
              <a:rPr lang="en-GB" altLang="en-US" b="1"/>
              <a:t>Summing up, the overall progress was at 86.4%. </a:t>
            </a:r>
          </a:p>
          <a:p>
            <a:pPr eaLnBrk="1" hangingPunct="1">
              <a:spcBef>
                <a:spcPct val="0"/>
              </a:spcBef>
            </a:pPr>
            <a:endParaRPr lang="en-GB" altLang="en-US" b="1"/>
          </a:p>
          <a:p>
            <a:pPr eaLnBrk="1" hangingPunct="1">
              <a:spcBef>
                <a:spcPct val="0"/>
              </a:spcBef>
            </a:pPr>
            <a:endParaRPr lang="en-GB" altLang="en-US" b="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189B55EB-BE85-43F1-925A-863542B8D3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2FF3B62-8432-4CC9-AE51-187911D88154}" type="slidenum">
              <a:rPr lang="en-GB" altLang="ru-RU" smtClean="0">
                <a:latin typeface="Arial" panose="020B0604020202020204" pitchFamily="34" charset="0"/>
              </a:rPr>
              <a:pPr/>
              <a:t>40</a:t>
            </a:fld>
            <a:endParaRPr lang="en-GB" altLang="ru-RU">
              <a:latin typeface="Arial" panose="020B0604020202020204" pitchFamily="34" charset="0"/>
            </a:endParaRPr>
          </a:p>
        </p:txBody>
      </p:sp>
      <p:sp>
        <p:nvSpPr>
          <p:cNvPr id="60419" name="Rectangle 2">
            <a:extLst>
              <a:ext uri="{FF2B5EF4-FFF2-40B4-BE49-F238E27FC236}">
                <a16:creationId xmlns:a16="http://schemas.microsoft.com/office/drawing/2014/main" id="{995632C5-DAA8-4DFF-84DB-7ED06D69E150}"/>
              </a:ext>
            </a:extLst>
          </p:cNvPr>
          <p:cNvSpPr>
            <a:spLocks noGrp="1" noRot="1" noChangeAspect="1" noChangeArrowheads="1" noTextEdit="1"/>
          </p:cNvSpPr>
          <p:nvPr>
            <p:ph type="sldImg"/>
          </p:nvPr>
        </p:nvSpPr>
        <p:spPr bwMode="auto">
          <a:xfrm>
            <a:off x="973138" y="765175"/>
            <a:ext cx="5135562" cy="3852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6691" name="Rectangle 3">
            <a:extLst>
              <a:ext uri="{FF2B5EF4-FFF2-40B4-BE49-F238E27FC236}">
                <a16:creationId xmlns:a16="http://schemas.microsoft.com/office/drawing/2014/main" id="{5E9A5A1C-4D3C-4850-9CD8-CC12278139E2}"/>
              </a:ext>
            </a:extLst>
          </p:cNvPr>
          <p:cNvSpPr>
            <a:spLocks noGrp="1" noChangeArrowheads="1"/>
          </p:cNvSpPr>
          <p:nvPr>
            <p:ph type="body" idx="1"/>
          </p:nvPr>
        </p:nvSpPr>
        <p:spPr/>
        <p:txBody>
          <a:bodyPr/>
          <a:lstStyle/>
          <a:p>
            <a:pPr marL="234224" indent="-234224" algn="just" eaLnBrk="1" fontAlgn="auto" hangingPunct="1">
              <a:spcBef>
                <a:spcPts val="0"/>
              </a:spcBef>
              <a:spcAft>
                <a:spcPts val="0"/>
              </a:spcAft>
              <a:defRPr/>
            </a:pPr>
            <a:r>
              <a:rPr lang="en-GB" sz="1000" b="1" dirty="0">
                <a:effectLst>
                  <a:outerShdw blurRad="38100" dist="38100" dir="2700000" algn="tl">
                    <a:srgbClr val="C0C0C0"/>
                  </a:outerShdw>
                </a:effectLst>
                <a:latin typeface="Arial" pitchFamily="34" charset="0"/>
                <a:cs typeface="Arial" pitchFamily="34" charset="0"/>
              </a:rPr>
              <a:t>5. </a:t>
            </a:r>
            <a:r>
              <a:rPr lang="en-GB" sz="1000" dirty="0">
                <a:effectLst>
                  <a:outerShdw blurRad="38100" dist="38100" dir="2700000" algn="tl">
                    <a:srgbClr val="C0C0C0"/>
                  </a:outerShdw>
                </a:effectLst>
                <a:latin typeface="Arial" pitchFamily="34" charset="0"/>
                <a:cs typeface="Arial" pitchFamily="34" charset="0"/>
              </a:rPr>
              <a:t>On the other hand the CWC is also set a number of requirements to the  Inspecting State Parties on how to destroy the CW stockpiles as following:</a:t>
            </a:r>
          </a:p>
          <a:p>
            <a:pPr marL="234224" indent="-234224" algn="just" eaLnBrk="1" fontAlgn="auto" hangingPunct="1">
              <a:spcBef>
                <a:spcPts val="0"/>
              </a:spcBef>
              <a:spcAft>
                <a:spcPts val="0"/>
              </a:spcAft>
              <a:defRPr/>
            </a:pPr>
            <a:endParaRPr lang="en-GB" sz="1000" b="1" dirty="0">
              <a:effectLst>
                <a:outerShdw blurRad="38100" dist="38100" dir="2700000" algn="tl">
                  <a:srgbClr val="C0C0C0"/>
                </a:outerShdw>
              </a:effectLst>
              <a:latin typeface="Arial" pitchFamily="34" charset="0"/>
              <a:cs typeface="Arial" pitchFamily="34" charset="0"/>
            </a:endParaRPr>
          </a:p>
          <a:p>
            <a:pPr eaLnBrk="1" fontAlgn="auto" hangingPunct="1">
              <a:spcBef>
                <a:spcPts val="0"/>
              </a:spcBef>
              <a:spcAft>
                <a:spcPts val="0"/>
              </a:spcAft>
              <a:buFont typeface="Arial" pitchFamily="34" charset="0"/>
              <a:buChar char="•"/>
              <a:defRPr/>
            </a:pPr>
            <a:r>
              <a:rPr lang="en-GB" sz="1000" dirty="0">
                <a:solidFill>
                  <a:srgbClr val="606060"/>
                </a:solidFill>
              </a:rPr>
              <a:t>only at specifically designated and appropriately designed and equipped facilities (par. 13, Part IV(A),VA)</a:t>
            </a:r>
          </a:p>
          <a:p>
            <a:pPr eaLnBrk="1" fontAlgn="auto" hangingPunct="1">
              <a:spcBef>
                <a:spcPts val="0"/>
              </a:spcBef>
              <a:spcAft>
                <a:spcPts val="0"/>
              </a:spcAft>
              <a:buFont typeface="Arial" pitchFamily="34" charset="0"/>
              <a:buNone/>
              <a:defRPr/>
            </a:pPr>
            <a:endParaRPr lang="en-GB" sz="1000" dirty="0">
              <a:solidFill>
                <a:srgbClr val="606060"/>
              </a:solidFill>
            </a:endParaRPr>
          </a:p>
          <a:p>
            <a:pPr eaLnBrk="1" fontAlgn="auto" hangingPunct="1">
              <a:spcBef>
                <a:spcPts val="0"/>
              </a:spcBef>
              <a:spcAft>
                <a:spcPts val="0"/>
              </a:spcAft>
              <a:buFont typeface="Arial" pitchFamily="34" charset="0"/>
              <a:buChar char="•"/>
              <a:defRPr/>
            </a:pPr>
            <a:r>
              <a:rPr lang="en-GB" sz="1000" dirty="0">
                <a:solidFill>
                  <a:srgbClr val="606060"/>
                </a:solidFill>
              </a:rPr>
              <a:t>CWDFs to be constructed and operated in a manner to ensure the destruction of CW in an irreversible way (par.12 and 14, Part IV(A) </a:t>
            </a:r>
          </a:p>
          <a:p>
            <a:pPr eaLnBrk="1" fontAlgn="auto" hangingPunct="1">
              <a:spcBef>
                <a:spcPts val="0"/>
              </a:spcBef>
              <a:spcAft>
                <a:spcPts val="0"/>
              </a:spcAft>
              <a:buFont typeface="Arial" pitchFamily="34" charset="0"/>
              <a:buChar char="•"/>
              <a:defRPr/>
            </a:pPr>
            <a:endParaRPr lang="en-GB" sz="1000" dirty="0">
              <a:solidFill>
                <a:srgbClr val="606060"/>
              </a:solidFill>
            </a:endParaRPr>
          </a:p>
          <a:p>
            <a:pPr eaLnBrk="1" fontAlgn="auto" hangingPunct="1">
              <a:spcBef>
                <a:spcPts val="0"/>
              </a:spcBef>
              <a:spcAft>
                <a:spcPts val="0"/>
              </a:spcAft>
              <a:buFont typeface="Arial" pitchFamily="34" charset="0"/>
              <a:buChar char="•"/>
              <a:defRPr/>
            </a:pPr>
            <a:r>
              <a:rPr lang="en-GB" sz="1000" dirty="0">
                <a:solidFill>
                  <a:srgbClr val="606060"/>
                </a:solidFill>
              </a:rPr>
              <a:t>during destruction of CW the SP shall assign the highest priority to ensuring the safety of people and protection of the environment (par.10, Art.IV and par.3, Art.VII)</a:t>
            </a:r>
          </a:p>
          <a:p>
            <a:pPr marL="234224" indent="-234224" algn="just" eaLnBrk="1" fontAlgn="auto" hangingPunct="1">
              <a:spcBef>
                <a:spcPts val="0"/>
              </a:spcBef>
              <a:spcAft>
                <a:spcPts val="0"/>
              </a:spcAft>
              <a:defRPr/>
            </a:pPr>
            <a:endParaRPr lang="en-GB" sz="1000" b="1" dirty="0">
              <a:effectLst>
                <a:outerShdw blurRad="38100" dist="38100" dir="2700000" algn="tl">
                  <a:srgbClr val="C0C0C0"/>
                </a:outerShdw>
              </a:effectLst>
              <a:latin typeface="Arial" pitchFamily="34" charset="0"/>
              <a:cs typeface="Arial" pitchFamily="34" charset="0"/>
            </a:endParaRPr>
          </a:p>
          <a:p>
            <a:pPr marL="234224" indent="-234224" algn="just" eaLnBrk="1" fontAlgn="auto" hangingPunct="1">
              <a:spcBef>
                <a:spcPts val="0"/>
              </a:spcBef>
              <a:spcAft>
                <a:spcPts val="0"/>
              </a:spcAft>
              <a:defRPr/>
            </a:pPr>
            <a:endParaRPr lang="en-GB" sz="1000" b="1" dirty="0">
              <a:effectLst>
                <a:outerShdw blurRad="38100" dist="38100" dir="2700000" algn="tl">
                  <a:srgbClr val="C0C0C0"/>
                </a:outerShdw>
              </a:effectLst>
              <a:latin typeface="Arial" pitchFamily="34" charset="0"/>
              <a:cs typeface="Arial" pitchFamily="34" charset="0"/>
            </a:endParaRPr>
          </a:p>
          <a:p>
            <a:pPr marL="234224" indent="-234224" algn="just" eaLnBrk="1" fontAlgn="auto" hangingPunct="1">
              <a:spcBef>
                <a:spcPts val="0"/>
              </a:spcBef>
              <a:spcAft>
                <a:spcPts val="0"/>
              </a:spcAft>
              <a:defRPr/>
            </a:pPr>
            <a:endParaRPr lang="en-GB" sz="1000" b="1" dirty="0">
              <a:solidFill>
                <a:srgbClr val="00FF00"/>
              </a:solidFill>
              <a:effectLst>
                <a:outerShdw blurRad="38100" dist="38100" dir="2700000" algn="tl">
                  <a:srgbClr val="C0C0C0"/>
                </a:outerShdw>
              </a:effectLst>
              <a:latin typeface="Arial" pitchFamily="34" charset="0"/>
              <a:cs typeface="Arial" pitchFamily="34" charset="0"/>
            </a:endParaRPr>
          </a:p>
          <a:p>
            <a:pPr marL="761225" lvl="1" indent="-292779" eaLnBrk="1" fontAlgn="auto" hangingPunct="1">
              <a:spcBef>
                <a:spcPts val="0"/>
              </a:spcBef>
              <a:spcAft>
                <a:spcPts val="0"/>
              </a:spcAft>
              <a:defRPr/>
            </a:pPr>
            <a:endParaRPr lang="en-GB" sz="1000" b="1" dirty="0">
              <a:latin typeface="Arial" pitchFamily="34" charset="0"/>
              <a:cs typeface="Arial" pitchFamily="34" charset="0"/>
            </a:endParaRPr>
          </a:p>
          <a:p>
            <a:pPr marL="234224" indent="-234224" eaLnBrk="1" fontAlgn="auto" hangingPunct="1">
              <a:spcBef>
                <a:spcPts val="0"/>
              </a:spcBef>
              <a:spcAft>
                <a:spcPts val="0"/>
              </a:spcAft>
              <a:defRPr/>
            </a:pPr>
            <a:endParaRPr lang="en-GB" altLang="zh-CN" sz="1000" b="1" dirty="0">
              <a:effectLst>
                <a:outerShdw blurRad="38100" dist="38100" dir="2700000" algn="tl">
                  <a:srgbClr val="C0C0C0"/>
                </a:outerShdw>
              </a:effectLst>
              <a:latin typeface="Arial" pitchFamily="34" charset="0"/>
              <a:cs typeface="Arial" pitchFamily="34" charset="0"/>
            </a:endParaRPr>
          </a:p>
          <a:p>
            <a:pPr marL="234224" indent="-234224" eaLnBrk="1" fontAlgn="auto" hangingPunct="1">
              <a:spcBef>
                <a:spcPts val="0"/>
              </a:spcBef>
              <a:spcAft>
                <a:spcPts val="0"/>
              </a:spcAft>
              <a:defRPr/>
            </a:pPr>
            <a:endParaRPr lang="en-GB" altLang="zh-CN" sz="1000" b="1" dirty="0">
              <a:effectLst>
                <a:outerShdw blurRad="38100" dist="38100" dir="2700000" algn="tl">
                  <a:srgbClr val="C0C0C0"/>
                </a:outerShdw>
              </a:effectLst>
              <a:latin typeface="Arial" pitchFamily="34" charset="0"/>
              <a:cs typeface="Arial" pitchFamily="34" charset="0"/>
            </a:endParaRPr>
          </a:p>
          <a:p>
            <a:pPr marL="234224" indent="-234224" eaLnBrk="1" fontAlgn="auto" hangingPunct="1">
              <a:spcBef>
                <a:spcPts val="0"/>
              </a:spcBef>
              <a:spcAft>
                <a:spcPts val="0"/>
              </a:spcAft>
              <a:defRPr/>
            </a:pPr>
            <a:endParaRPr lang="en-GB" sz="1000" b="1" dirty="0">
              <a:effectLst>
                <a:outerShdw blurRad="38100" dist="38100" dir="2700000" algn="tl">
                  <a:srgbClr val="C0C0C0"/>
                </a:outerShdw>
              </a:effectLst>
              <a:latin typeface="Arial" pitchFamily="34" charset="0"/>
              <a:cs typeface="Arial" pitchFamily="34" charset="0"/>
            </a:endParaRPr>
          </a:p>
          <a:p>
            <a:pPr marL="234224" indent="-234224" eaLnBrk="1" fontAlgn="auto" hangingPunct="1">
              <a:spcBef>
                <a:spcPts val="0"/>
              </a:spcBef>
              <a:spcAft>
                <a:spcPts val="0"/>
              </a:spcAft>
              <a:defRPr/>
            </a:pPr>
            <a:endParaRPr lang="en-GB" sz="1000" b="1" dirty="0">
              <a:effectLst>
                <a:outerShdw blurRad="38100" dist="38100" dir="2700000" algn="tl">
                  <a:srgbClr val="C0C0C0"/>
                </a:outerShdw>
              </a:effectLst>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9693ADE3-6FE3-423E-8586-EE6A6BF249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A20CC976-A8ED-4D39-AC56-B96ECD8246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62468" name="Slide Number Placeholder 3">
            <a:extLst>
              <a:ext uri="{FF2B5EF4-FFF2-40B4-BE49-F238E27FC236}">
                <a16:creationId xmlns:a16="http://schemas.microsoft.com/office/drawing/2014/main" id="{D1CEB278-DE18-47A8-BD56-292387BE26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07EF148-AC81-485A-BB01-3D22283DA195}" type="slidenum">
              <a:rPr lang="en-GB" altLang="ru-RU" smtClean="0">
                <a:latin typeface="Arial" panose="020B0604020202020204" pitchFamily="34" charset="0"/>
              </a:rPr>
              <a:pPr/>
              <a:t>41</a:t>
            </a:fld>
            <a:endParaRPr lang="en-GB" altLang="ru-RU">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94C79D94-419C-47BE-90D1-2FE44C960A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55C6F81B-EDFA-4046-86FE-ADD64E5FDF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65540" name="Slide Number Placeholder 3">
            <a:extLst>
              <a:ext uri="{FF2B5EF4-FFF2-40B4-BE49-F238E27FC236}">
                <a16:creationId xmlns:a16="http://schemas.microsoft.com/office/drawing/2014/main" id="{460823A1-10BB-44E7-AB71-DB1F810ECC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D75410E-ACC7-422E-9403-BF193DF1A761}" type="slidenum">
              <a:rPr lang="en-GB" altLang="ru-RU" smtClean="0">
                <a:latin typeface="Arial" panose="020B0604020202020204" pitchFamily="34" charset="0"/>
              </a:rPr>
              <a:pPr/>
              <a:t>43</a:t>
            </a:fld>
            <a:endParaRPr lang="en-GB" altLang="ru-RU">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800CFF36-D989-48AF-87EE-18951B81CA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4DC7C405-C5C5-44F9-87DE-8C9D11F0E2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67588" name="Slide Number Placeholder 3">
            <a:extLst>
              <a:ext uri="{FF2B5EF4-FFF2-40B4-BE49-F238E27FC236}">
                <a16:creationId xmlns:a16="http://schemas.microsoft.com/office/drawing/2014/main" id="{537A48FA-05DE-4F65-8EF5-81F7A86469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2487153-B1D3-4FCB-9625-9B8F8B4EABE2}" type="slidenum">
              <a:rPr lang="en-GB" altLang="ru-RU" smtClean="0">
                <a:latin typeface="Arial" panose="020B0604020202020204" pitchFamily="34" charset="0"/>
              </a:rPr>
              <a:pPr/>
              <a:t>44</a:t>
            </a:fld>
            <a:endParaRPr lang="en-GB" altLang="ru-RU">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8A8F8833-13F2-4900-9B63-C94063D558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AFD4E16B-4797-4DA7-B66A-1D021B0085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69636" name="Slide Number Placeholder 3">
            <a:extLst>
              <a:ext uri="{FF2B5EF4-FFF2-40B4-BE49-F238E27FC236}">
                <a16:creationId xmlns:a16="http://schemas.microsoft.com/office/drawing/2014/main" id="{DAAB2BBF-35F9-46AE-B685-C64E6996E8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F0BE9B6-EF8D-43F9-B098-49E22C1B8B02}" type="slidenum">
              <a:rPr lang="en-GB" altLang="ru-RU" smtClean="0">
                <a:latin typeface="Arial" panose="020B0604020202020204" pitchFamily="34" charset="0"/>
              </a:rPr>
              <a:pPr/>
              <a:t>45</a:t>
            </a:fld>
            <a:endParaRPr lang="en-GB" altLang="ru-RU">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74517B4F-9EBE-45C6-860A-C36B5A8D09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FCB2B7A4-91CB-4136-B888-4F50BDED9B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71684" name="Slide Number Placeholder 3">
            <a:extLst>
              <a:ext uri="{FF2B5EF4-FFF2-40B4-BE49-F238E27FC236}">
                <a16:creationId xmlns:a16="http://schemas.microsoft.com/office/drawing/2014/main" id="{5C6220F5-3EBC-40EB-A8B9-89FCF970AF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3069AE0-83A5-4B46-96C9-CA02921FD9E7}" type="slidenum">
              <a:rPr lang="en-GB" altLang="ru-RU" smtClean="0">
                <a:latin typeface="Arial" panose="020B0604020202020204" pitchFamily="34" charset="0"/>
              </a:rPr>
              <a:pPr/>
              <a:t>46</a:t>
            </a:fld>
            <a:endParaRPr lang="en-GB" altLang="ru-RU">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76E25E2E-5311-4758-AE08-707BBC062B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18696059-461F-497B-A496-2F3E922B5F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73732" name="Slide Number Placeholder 3">
            <a:extLst>
              <a:ext uri="{FF2B5EF4-FFF2-40B4-BE49-F238E27FC236}">
                <a16:creationId xmlns:a16="http://schemas.microsoft.com/office/drawing/2014/main" id="{40C61CB4-8204-4B99-9D4D-4F37800BD3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425761C-7138-40CE-9901-7C0A1D0D12A7}" type="slidenum">
              <a:rPr lang="en-GB" altLang="ru-RU" smtClean="0">
                <a:latin typeface="Arial" panose="020B0604020202020204" pitchFamily="34" charset="0"/>
              </a:rPr>
              <a:pPr/>
              <a:t>47</a:t>
            </a:fld>
            <a:endParaRPr lang="en-GB" altLang="ru-RU">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8DDFDFE8-41A4-431E-9AFD-F693A682DD9F}"/>
              </a:ext>
            </a:extLst>
          </p:cNvPr>
          <p:cNvSpPr txBox="1">
            <a:spLocks noGrp="1" noChangeArrowheads="1"/>
          </p:cNvSpPr>
          <p:nvPr/>
        </p:nvSpPr>
        <p:spPr bwMode="auto">
          <a:xfrm>
            <a:off x="3897313" y="9675813"/>
            <a:ext cx="31654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6005" tIns="48002" rIns="96005" bIns="48002" anchor="b"/>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fld id="{46999022-367D-4023-9414-B7A588220ABE}" type="slidenum">
              <a:rPr lang="en-GB" altLang="en-US">
                <a:latin typeface="Times New Roman" panose="02020603050405020304" pitchFamily="18" charset="0"/>
              </a:rPr>
              <a:pPr algn="r"/>
              <a:t>2</a:t>
            </a:fld>
            <a:endParaRPr lang="en-GB" altLang="en-US">
              <a:latin typeface="Times New Roman" panose="02020603050405020304" pitchFamily="18" charset="0"/>
            </a:endParaRPr>
          </a:p>
        </p:txBody>
      </p:sp>
      <p:sp>
        <p:nvSpPr>
          <p:cNvPr id="10243" name="Rectangle 2">
            <a:extLst>
              <a:ext uri="{FF2B5EF4-FFF2-40B4-BE49-F238E27FC236}">
                <a16:creationId xmlns:a16="http://schemas.microsoft.com/office/drawing/2014/main" id="{B2D26233-53C1-4196-AE88-8DBAC95A62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4" name="Rectangle 3">
            <a:extLst>
              <a:ext uri="{FF2B5EF4-FFF2-40B4-BE49-F238E27FC236}">
                <a16:creationId xmlns:a16="http://schemas.microsoft.com/office/drawing/2014/main" id="{F3EBBF4E-1DB5-4DF7-B308-5B03C155CD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9713" indent="-239713" eaLnBrk="1" hangingPunct="1">
              <a:spcBef>
                <a:spcPct val="0"/>
              </a:spcBef>
            </a:pPr>
            <a:endParaRPr lang="en-GB" altLang="en-US" b="1">
              <a:latin typeface="Arial" panose="020B0604020202020204" pitchFamily="34" charset="0"/>
            </a:endParaRPr>
          </a:p>
          <a:p>
            <a:pPr marL="239713" indent="-239713" eaLnBrk="1" hangingPunct="1">
              <a:spcBef>
                <a:spcPct val="0"/>
              </a:spcBef>
            </a:pPr>
            <a:endParaRPr lang="en-GB" altLang="en-US" b="1">
              <a:latin typeface="Arial" panose="020B0604020202020204" pitchFamily="34" charset="0"/>
            </a:endParaRPr>
          </a:p>
          <a:p>
            <a:pPr marL="239713" indent="-239713" eaLnBrk="1" hangingPunct="1">
              <a:spcBef>
                <a:spcPct val="0"/>
              </a:spcBef>
            </a:pPr>
            <a:r>
              <a:rPr lang="en-GB" altLang="en-US" sz="1300"/>
              <a:t>As per page one of Profile brochure </a:t>
            </a:r>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A96CEC39-3DAC-4E78-ADE8-6381BF204D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072726E4-2897-4FDA-8111-EBFB159A40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75780" name="Slide Number Placeholder 3">
            <a:extLst>
              <a:ext uri="{FF2B5EF4-FFF2-40B4-BE49-F238E27FC236}">
                <a16:creationId xmlns:a16="http://schemas.microsoft.com/office/drawing/2014/main" id="{E8769E0A-E046-4BD8-A99D-2977ADC32F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2AF817C-D844-4BC5-9D77-411064E760C8}" type="slidenum">
              <a:rPr lang="en-GB" altLang="ru-RU" smtClean="0">
                <a:latin typeface="Arial" panose="020B0604020202020204" pitchFamily="34" charset="0"/>
              </a:rPr>
              <a:pPr/>
              <a:t>48</a:t>
            </a:fld>
            <a:endParaRPr lang="en-GB" altLang="ru-RU">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E9FCCE66-A0DA-44A0-A3B4-7129BA0FC9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0701A5E2-E194-4BA4-BAA6-70A2A69DA0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77828" name="Slide Number Placeholder 3">
            <a:extLst>
              <a:ext uri="{FF2B5EF4-FFF2-40B4-BE49-F238E27FC236}">
                <a16:creationId xmlns:a16="http://schemas.microsoft.com/office/drawing/2014/main" id="{E4C23DA5-6472-4F77-B7D2-E28063C2F4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E4A06D-C936-4D62-B94D-AA7CA0B4CEF6}" type="slidenum">
              <a:rPr lang="en-GB" altLang="ru-RU" smtClean="0">
                <a:latin typeface="Arial" panose="020B0604020202020204" pitchFamily="34" charset="0"/>
              </a:rPr>
              <a:pPr/>
              <a:t>49</a:t>
            </a:fld>
            <a:endParaRPr lang="en-GB" altLang="ru-RU">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FDCEDC75-82E4-4C39-8CD0-247F9C928E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934C0394-867F-4E8A-8DF4-437C842475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79876" name="Slide Number Placeholder 3">
            <a:extLst>
              <a:ext uri="{FF2B5EF4-FFF2-40B4-BE49-F238E27FC236}">
                <a16:creationId xmlns:a16="http://schemas.microsoft.com/office/drawing/2014/main" id="{4A0CA282-C9FC-4BD8-A53E-84355A1F25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3627E1-E90B-4109-81F5-1E68868654CA}" type="slidenum">
              <a:rPr lang="en-GB" altLang="ru-RU" smtClean="0">
                <a:latin typeface="Arial" panose="020B0604020202020204" pitchFamily="34" charset="0"/>
              </a:rPr>
              <a:pPr/>
              <a:t>50</a:t>
            </a:fld>
            <a:endParaRPr lang="en-GB" altLang="ru-RU">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B4C74825-A1F0-44FB-BBB9-B5E3067729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D2DB6D77-4BA7-4CAD-837D-084358D989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82948" name="Slide Number Placeholder 3">
            <a:extLst>
              <a:ext uri="{FF2B5EF4-FFF2-40B4-BE49-F238E27FC236}">
                <a16:creationId xmlns:a16="http://schemas.microsoft.com/office/drawing/2014/main" id="{2B6BBE6B-A5C7-4A2F-9531-2F063E8209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05E7944-BC98-4F4A-A429-FA3DDF512146}" type="slidenum">
              <a:rPr lang="en-GB" altLang="ru-RU" smtClean="0">
                <a:latin typeface="Arial" panose="020B0604020202020204" pitchFamily="34" charset="0"/>
              </a:rPr>
              <a:pPr/>
              <a:t>52</a:t>
            </a:fld>
            <a:endParaRPr lang="en-GB" altLang="ru-RU">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0C31733D-EEB7-4A2E-8878-3997BD02EF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3D55282C-19F9-4B17-B85D-3089098F1E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84996" name="Slide Number Placeholder 3">
            <a:extLst>
              <a:ext uri="{FF2B5EF4-FFF2-40B4-BE49-F238E27FC236}">
                <a16:creationId xmlns:a16="http://schemas.microsoft.com/office/drawing/2014/main" id="{CD14D957-8C1B-458C-BD09-808C3113DF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45A9494-E0BE-4BFB-8839-A85B47F1822F}" type="slidenum">
              <a:rPr lang="en-GB" altLang="ru-RU" smtClean="0">
                <a:latin typeface="Arial" panose="020B0604020202020204" pitchFamily="34" charset="0"/>
              </a:rPr>
              <a:pPr/>
              <a:t>53</a:t>
            </a:fld>
            <a:endParaRPr lang="en-GB" altLang="ru-RU">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560F0FA6-FB25-45A6-87AC-68974A180B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ADD9C949-98C6-4F32-B08A-DC5D789D5E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ru-RU"/>
          </a:p>
        </p:txBody>
      </p:sp>
      <p:sp>
        <p:nvSpPr>
          <p:cNvPr id="90116" name="Slide Number Placeholder 3">
            <a:extLst>
              <a:ext uri="{FF2B5EF4-FFF2-40B4-BE49-F238E27FC236}">
                <a16:creationId xmlns:a16="http://schemas.microsoft.com/office/drawing/2014/main" id="{1657FBA7-75AA-4069-B1E2-6C75157D41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60413" indent="-292100">
              <a:defRPr>
                <a:solidFill>
                  <a:schemeClr val="tx1"/>
                </a:solidFill>
                <a:latin typeface="Calibri" panose="020F0502020204030204" pitchFamily="34" charset="0"/>
                <a:cs typeface="Arial" panose="020B0604020202020204" pitchFamily="34" charset="0"/>
              </a:defRPr>
            </a:lvl2pPr>
            <a:lvl3pPr marL="1169988" indent="-233363">
              <a:defRPr>
                <a:solidFill>
                  <a:schemeClr val="tx1"/>
                </a:solidFill>
                <a:latin typeface="Calibri" panose="020F0502020204030204" pitchFamily="34" charset="0"/>
                <a:cs typeface="Arial" panose="020B0604020202020204" pitchFamily="34" charset="0"/>
              </a:defRPr>
            </a:lvl3pPr>
            <a:lvl4pPr marL="1638300" indent="-233363">
              <a:defRPr>
                <a:solidFill>
                  <a:schemeClr val="tx1"/>
                </a:solidFill>
                <a:latin typeface="Calibri" panose="020F0502020204030204" pitchFamily="34" charset="0"/>
                <a:cs typeface="Arial" panose="020B0604020202020204" pitchFamily="34" charset="0"/>
              </a:defRPr>
            </a:lvl4pPr>
            <a:lvl5pPr marL="2106613" indent="-233363">
              <a:defRPr>
                <a:solidFill>
                  <a:schemeClr val="tx1"/>
                </a:solidFill>
                <a:latin typeface="Calibri" panose="020F0502020204030204" pitchFamily="34" charset="0"/>
                <a:cs typeface="Arial" panose="020B0604020202020204" pitchFamily="34" charset="0"/>
              </a:defRPr>
            </a:lvl5pPr>
            <a:lvl6pPr marL="25638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10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782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35413" indent="-2333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994398-2A6E-49EB-9577-7DDB039E1259}" type="slidenum">
              <a:rPr lang="en-GB" altLang="ru-RU" smtClean="0">
                <a:latin typeface="Arial" panose="020B0604020202020204" pitchFamily="34" charset="0"/>
              </a:rPr>
              <a:pPr/>
              <a:t>57</a:t>
            </a:fld>
            <a:endParaRPr lang="en-GB" altLang="ru-RU">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17E1680B-E714-44AD-8387-45AA7490C3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BA124D2B-8E5F-4264-BEA3-937AD849AE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According to experts, the stockpile of chemical weapons abandoned by the Japanese army in China, in the order of 400 thousand artillery shells, bombs and canisters of mustard gas and other chemical agents . According to the calculations of Tokyo, the Imperial army left in China about 700 million of charges with poisonous substances. To date, 15 provinces in China found more than 150 people are buried hazardous ammunition.</a:t>
            </a:r>
            <a:br>
              <a:rPr lang="en-US" altLang="en-US"/>
            </a:br>
            <a:r>
              <a:rPr lang="en-US" altLang="en-US"/>
              <a:t>Chemical weapons and threatens to poison the waters of the Sea of ​​Japan . Shortly after the Second World War, the Kwantung Army was flooded in the eastern part of the Inland Sea tens of thousands of aerial bombs filled with agents. Ammunition with mustard gas , lewisite , and other OS were packed in wooden boxes and hidden in an abandoned coal mine near the town of Mina ( Yamaguchi Prefecture ), where stored for months - until mid- November 1945 . Then, under the supervision of U.S. military experts deadly cargo was transported to the port of Ube , loaded on ships and sunk in 18 km from the port at a depth of 30 m.</a:t>
            </a:r>
          </a:p>
          <a:p>
            <a:pPr eaLnBrk="1" hangingPunct="1">
              <a:spcBef>
                <a:spcPct val="0"/>
              </a:spcBef>
            </a:pPr>
            <a:endParaRPr lang="en-US" altLang="en-US"/>
          </a:p>
          <a:p>
            <a:pPr eaLnBrk="1" hangingPunct="1">
              <a:spcBef>
                <a:spcPct val="0"/>
              </a:spcBef>
            </a:pPr>
            <a:r>
              <a:rPr lang="en-GB" altLang="en-US"/>
              <a:t>China reported that more than 3,000 injuries had resulted from chemical weapons left in that country by Japan during World War II</a:t>
            </a:r>
            <a:endParaRPr lang="ru-RU" altLang="en-US"/>
          </a:p>
          <a:p>
            <a:pPr eaLnBrk="1" hangingPunct="1">
              <a:spcBef>
                <a:spcPct val="0"/>
              </a:spcBef>
            </a:pPr>
            <a:endParaRPr lang="ru-RU" altLang="en-US"/>
          </a:p>
        </p:txBody>
      </p:sp>
      <p:sp>
        <p:nvSpPr>
          <p:cNvPr id="93188" name="Slide Number Placeholder 3">
            <a:extLst>
              <a:ext uri="{FF2B5EF4-FFF2-40B4-BE49-F238E27FC236}">
                <a16:creationId xmlns:a16="http://schemas.microsoft.com/office/drawing/2014/main" id="{1D83EB4A-62D0-409E-A195-D24014D71A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D900BD4-2627-4785-9F8D-C4B0DF53C078}" type="slidenum">
              <a:rPr lang="en-US" altLang="en-US" smtClean="0"/>
              <a:pPr/>
              <a:t>59</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E6AF1A53-8FA8-45A8-8837-7283970AAA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0E1880B8-2682-4048-896D-16456FE1CD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a:p>
        </p:txBody>
      </p:sp>
      <p:sp>
        <p:nvSpPr>
          <p:cNvPr id="101380" name="Slide Number Placeholder 3">
            <a:extLst>
              <a:ext uri="{FF2B5EF4-FFF2-40B4-BE49-F238E27FC236}">
                <a16:creationId xmlns:a16="http://schemas.microsoft.com/office/drawing/2014/main" id="{126267A2-ACD9-4D5F-8279-743EF27DB0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4AF52B9-92E1-462E-93C4-FB2EE844B2C9}" type="slidenum">
              <a:rPr lang="en-US" altLang="en-US" smtClean="0"/>
              <a:pPr/>
              <a:t>66</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D2EE2F75-4A47-4DA3-9C77-D509E3FEC5D0}" type="slidenum">
              <a:rPr lang="en-IE" smtClean="0"/>
              <a:t>83</a:t>
            </a:fld>
            <a:endParaRPr lang="en-IE" dirty="0"/>
          </a:p>
        </p:txBody>
      </p:sp>
    </p:spTree>
    <p:extLst>
      <p:ext uri="{BB962C8B-B14F-4D97-AF65-F5344CB8AC3E}">
        <p14:creationId xmlns:p14="http://schemas.microsoft.com/office/powerpoint/2010/main" val="8289199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6">
            <a:extLst>
              <a:ext uri="{FF2B5EF4-FFF2-40B4-BE49-F238E27FC236}">
                <a16:creationId xmlns:a16="http://schemas.microsoft.com/office/drawing/2014/main" id="{7ABD3E13-FF86-478D-B44C-F40F462398D8}"/>
              </a:ext>
            </a:extLst>
          </p:cNvPr>
          <p:cNvSpPr txBox="1">
            <a:spLocks noGrp="1" noChangeArrowheads="1"/>
          </p:cNvSpPr>
          <p:nvPr/>
        </p:nvSpPr>
        <p:spPr bwMode="auto">
          <a:xfrm>
            <a:off x="3765550" y="8643938"/>
            <a:ext cx="30575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22" tIns="44311" rIns="88622" bIns="44311"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91C4C120-8F13-4526-AD90-A85F4332AB19}" type="slidenum">
              <a:rPr lang="en-GB" altLang="en-US" sz="1800">
                <a:latin typeface="Times New Roman" panose="02020603050405020304" pitchFamily="18" charset="0"/>
                <a:ea typeface="MS PGothic" panose="020B0600070205080204" pitchFamily="34" charset="-128"/>
              </a:rPr>
              <a:pPr algn="r" eaLnBrk="1" hangingPunct="1">
                <a:spcBef>
                  <a:spcPct val="0"/>
                </a:spcBef>
              </a:pPr>
              <a:t>88</a:t>
            </a:fld>
            <a:endParaRPr lang="en-GB" altLang="en-US" sz="1800">
              <a:latin typeface="Times New Roman" panose="02020603050405020304" pitchFamily="18" charset="0"/>
              <a:ea typeface="MS PGothic" panose="020B0600070205080204" pitchFamily="34" charset="-128"/>
            </a:endParaRPr>
          </a:p>
        </p:txBody>
      </p:sp>
      <p:sp>
        <p:nvSpPr>
          <p:cNvPr id="122883" name="Rectangle 2">
            <a:extLst>
              <a:ext uri="{FF2B5EF4-FFF2-40B4-BE49-F238E27FC236}">
                <a16:creationId xmlns:a16="http://schemas.microsoft.com/office/drawing/2014/main" id="{38B9509F-35EC-4CF6-91F6-AAA2C0EB08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4" name="Rectangle 3">
            <a:extLst>
              <a:ext uri="{FF2B5EF4-FFF2-40B4-BE49-F238E27FC236}">
                <a16:creationId xmlns:a16="http://schemas.microsoft.com/office/drawing/2014/main" id="{B19F8B26-9F3E-4E94-B925-19C7A43CBA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0663" indent="-220663" eaLnBrk="1" hangingPunct="1">
              <a:spcBef>
                <a:spcPct val="0"/>
              </a:spcBef>
            </a:pPr>
            <a:endParaRPr lang="en-GB" altLang="en-US" b="1">
              <a:latin typeface="Arial" panose="020B0604020202020204" pitchFamily="34" charset="0"/>
            </a:endParaRPr>
          </a:p>
          <a:p>
            <a:pPr marL="220663" indent="-220663" eaLnBrk="1" hangingPunct="1">
              <a:spcBef>
                <a:spcPct val="0"/>
              </a:spcBef>
            </a:pPr>
            <a:endParaRPr lang="en-GB" altLang="en-US" b="1">
              <a:latin typeface="Arial" panose="020B0604020202020204" pitchFamily="34" charset="0"/>
            </a:endParaRPr>
          </a:p>
          <a:p>
            <a:pPr marL="220663" indent="-220663" eaLnBrk="1" hangingPunct="1">
              <a:spcBef>
                <a:spcPct val="0"/>
              </a:spcBef>
            </a:pPr>
            <a:r>
              <a:rPr lang="en-GB" altLang="en-US"/>
              <a:t>As per page one of Profile brochure </a:t>
            </a:r>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3F53C223-BEF0-45E9-8347-0CD3D8DCED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99CC8B34-837C-48F4-BF2F-AF0C1EAE06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Experiments to develop new antidotes for mustard gas. Experience is performed by physicians.</a:t>
            </a:r>
            <a:endParaRPr lang="ru-RU" altLang="en-US"/>
          </a:p>
        </p:txBody>
      </p:sp>
      <p:sp>
        <p:nvSpPr>
          <p:cNvPr id="17412" name="Slide Number Placeholder 3">
            <a:extLst>
              <a:ext uri="{FF2B5EF4-FFF2-40B4-BE49-F238E27FC236}">
                <a16:creationId xmlns:a16="http://schemas.microsoft.com/office/drawing/2014/main" id="{05769CCD-B244-4F56-85A6-EE56EA5623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D855851-1F55-41AE-9291-D9EB68112A20}" type="slidenum">
              <a:rPr lang="en-US" altLang="en-US" smtClean="0"/>
              <a:pPr/>
              <a:t>8</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2C1D367-D984-4636-8329-1C344EA836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06673D5F-515B-4249-BDC2-4B0EE98EF7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1508" name="Slide Number Placeholder 3">
            <a:extLst>
              <a:ext uri="{FF2B5EF4-FFF2-40B4-BE49-F238E27FC236}">
                <a16:creationId xmlns:a16="http://schemas.microsoft.com/office/drawing/2014/main" id="{8B7EF377-80E6-4609-8636-6081012C14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E759354-1224-4423-AC5D-0D5421EF916A}" type="slidenum">
              <a:rPr lang="en-US" altLang="en-US" smtClean="0"/>
              <a:pPr/>
              <a:t>11</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14F7D057-92EE-4407-91BB-07EA302806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84DB7983-B0C2-40DA-AD7E-53F4AAE960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The first methods of disposal were burial at sea. The British buried many tons of German gas collected after World War II in the Baltic Sea. The United States conducted </a:t>
            </a:r>
            <a:r>
              <a:rPr lang="en-GB" altLang="en-US" u="sng">
                <a:hlinkClick r:id="rId3"/>
              </a:rPr>
              <a:t>Operation Davey Jones' Locker</a:t>
            </a:r>
            <a:r>
              <a:rPr lang="en-GB" altLang="en-US"/>
              <a:t> from 1946-1948 in which German ships were filled with chemical munitions and scuttled in the North Sea and Skaggerak Straight between Norway and Denmark .</a:t>
            </a:r>
          </a:p>
          <a:p>
            <a:pPr eaLnBrk="1" hangingPunct="1">
              <a:spcBef>
                <a:spcPct val="0"/>
              </a:spcBef>
            </a:pPr>
            <a:endParaRPr lang="en-GB" altLang="en-US"/>
          </a:p>
          <a:p>
            <a:pPr eaLnBrk="1" hangingPunct="1">
              <a:spcBef>
                <a:spcPct val="0"/>
              </a:spcBef>
            </a:pPr>
            <a:r>
              <a:rPr lang="en-US" altLang="en-US"/>
              <a:t>In 1946, the port of Wolgast near Peenemunde on 42 trains in compliance with all security measures were delivered 35,000 tons of chemical munitions Third Reich</a:t>
            </a:r>
            <a:br>
              <a:rPr lang="en-US" altLang="en-US"/>
            </a:br>
            <a:br>
              <a:rPr lang="en-US" altLang="en-US"/>
            </a:br>
            <a:r>
              <a:rPr lang="en-US" altLang="en-US"/>
              <a:t>Command of the Soviet troops in the British zone chartered commercial vessels capable of carrying a voyage of 200-300 tons expedition was headed by commander KP Terekov . As a result of the operation from 2 June to 28 December 1947 in the Baltic Sea was sunk 35,000 tons of chemical weapons. Another 5,000 tons buried at 65-70 miles south- west of the port of Liepaja. Another 30,000 - to the south of the island Christiansen , north of the Danish island of Bornholm.</a:t>
            </a:r>
            <a:br>
              <a:rPr lang="en-US" altLang="en-US"/>
            </a:br>
            <a:endParaRPr lang="en-US" altLang="en-US"/>
          </a:p>
          <a:p>
            <a:pPr eaLnBrk="1" hangingPunct="1">
              <a:spcBef>
                <a:spcPct val="0"/>
              </a:spcBef>
            </a:pPr>
            <a:r>
              <a:rPr lang="en-US" altLang="en-US"/>
              <a:t>Total Soviet military sank in the Baltic Sea :</a:t>
            </a:r>
            <a:br>
              <a:rPr lang="en-US" altLang="en-US"/>
            </a:br>
            <a:r>
              <a:rPr lang="en-US" altLang="en-US"/>
              <a:t> </a:t>
            </a:r>
            <a:br>
              <a:rPr lang="en-US" altLang="en-US"/>
            </a:br>
            <a:r>
              <a:rPr lang="en-US" altLang="en-US"/>
              <a:t>- 250 -pound bombs filled with mustard - 71,469 ;</a:t>
            </a:r>
            <a:br>
              <a:rPr lang="en-US" altLang="en-US"/>
            </a:br>
            <a:r>
              <a:rPr lang="en-US" altLang="en-US"/>
              <a:t> </a:t>
            </a:r>
            <a:br>
              <a:rPr lang="en-US" altLang="en-US"/>
            </a:br>
            <a:r>
              <a:rPr lang="en-US" altLang="en-US"/>
              <a:t>- 250 kg and 500 kg aerial bombs filled hloratsetofenom , difinilhlorarsinom and arsine oil and 50 kg of aerial bombs filled adamites - 14 258 ;</a:t>
            </a:r>
            <a:br>
              <a:rPr lang="en-US" altLang="en-US"/>
            </a:br>
            <a:r>
              <a:rPr lang="en-US" altLang="en-US"/>
              <a:t> </a:t>
            </a:r>
            <a:br>
              <a:rPr lang="en-US" altLang="en-US"/>
            </a:br>
            <a:r>
              <a:rPr lang="en-US" altLang="en-US"/>
              <a:t>- Caliber artillery shells 7.5 cm, 10.5 cm and 15 cm, filled with mustard , - 408,565 ;</a:t>
            </a:r>
            <a:br>
              <a:rPr lang="en-US" altLang="en-US"/>
            </a:br>
            <a:r>
              <a:rPr lang="en-US" altLang="en-US"/>
              <a:t> </a:t>
            </a:r>
            <a:br>
              <a:rPr lang="en-US" altLang="en-US"/>
            </a:br>
            <a:r>
              <a:rPr lang="en-US" altLang="en-US"/>
              <a:t>- Chemical bombs of 20 kg and 50 kg, filled with mustard - 34,592 ;</a:t>
            </a:r>
            <a:br>
              <a:rPr lang="en-US" altLang="en-US"/>
            </a:br>
            <a:r>
              <a:rPr lang="en-US" altLang="en-US"/>
              <a:t> </a:t>
            </a:r>
            <a:br>
              <a:rPr lang="en-US" altLang="en-US"/>
            </a:br>
            <a:r>
              <a:rPr lang="en-US" altLang="en-US"/>
              <a:t>- Flue chemical min caliber 10 cm - 10,420 ;</a:t>
            </a:r>
            <a:br>
              <a:rPr lang="en-US" altLang="en-US"/>
            </a:br>
            <a:r>
              <a:rPr lang="en-US" altLang="en-US"/>
              <a:t> </a:t>
            </a:r>
            <a:br>
              <a:rPr lang="en-US" altLang="en-US"/>
            </a:br>
            <a:r>
              <a:rPr lang="en-US" altLang="en-US"/>
              <a:t>- Process tanks containing 1,506 tons of mustard - 1004 ;</a:t>
            </a:r>
            <a:br>
              <a:rPr lang="en-US" altLang="en-US"/>
            </a:br>
            <a:r>
              <a:rPr lang="en-US" altLang="en-US"/>
              <a:t> </a:t>
            </a:r>
            <a:br>
              <a:rPr lang="en-US" altLang="en-US"/>
            </a:br>
            <a:r>
              <a:rPr lang="en-US" altLang="en-US"/>
              <a:t>- 8429 barrels in which there were 1,030 tonnes and adamsite difinilhlorarsina ;</a:t>
            </a:r>
            <a:br>
              <a:rPr lang="en-US" altLang="en-US"/>
            </a:br>
            <a:r>
              <a:rPr lang="en-US" altLang="en-US"/>
              <a:t> </a:t>
            </a:r>
            <a:br>
              <a:rPr lang="en-US" altLang="en-US"/>
            </a:br>
            <a:r>
              <a:rPr lang="en-US" altLang="en-US"/>
              <a:t>- 169 tonnes of technological capacities of toxic substances, which are cyanide salt, chloroarsine , tsianarsin and akselarsin</a:t>
            </a:r>
          </a:p>
          <a:p>
            <a:pPr eaLnBrk="1" hangingPunct="1">
              <a:spcBef>
                <a:spcPct val="0"/>
              </a:spcBef>
            </a:pPr>
            <a:endParaRPr lang="en-US" altLang="en-US"/>
          </a:p>
          <a:p>
            <a:pPr eaLnBrk="1" hangingPunct="1">
              <a:spcBef>
                <a:spcPct val="0"/>
              </a:spcBef>
            </a:pPr>
            <a:r>
              <a:rPr lang="en-US" altLang="en-US"/>
              <a:t>Chemical weapons discovered in West Germany U.S. and British occupation forces (about 240,000 tonnes), at the end of 1945 and in early 1946 moved into temporary storage facility near the German port of Kiel and Emden. There also brought older German and British ships, large passenger ships, as well as from all over Europe gathered damaged vessels. Such vehicles, according to one source, was collected 42 units, on the other - 50.</a:t>
            </a:r>
          </a:p>
          <a:p>
            <a:pPr eaLnBrk="1" hangingPunct="1">
              <a:spcBef>
                <a:spcPct val="0"/>
              </a:spcBef>
            </a:pPr>
            <a:endParaRPr lang="en-US" altLang="en-US"/>
          </a:p>
          <a:p>
            <a:pPr eaLnBrk="1" hangingPunct="1">
              <a:spcBef>
                <a:spcPct val="0"/>
              </a:spcBef>
            </a:pPr>
            <a:r>
              <a:rPr lang="ru-RU" altLang="en-US" sz="1300"/>
              <a:t>По приказу правительств Англии и США десятки кораблей, загруженных химическими бомбами, снарядами и минами, а также емкостями с отравляющими веществами, своим ходом или на буксире были доставлены к местам затопления. Всего в шести районах акваторий Европы на морском дне осталось лежать 302 875</a:t>
            </a:r>
            <a:r>
              <a:rPr lang="en-GB" altLang="en-US" sz="1300"/>
              <a:t> </a:t>
            </a:r>
            <a:r>
              <a:rPr lang="ru-RU" altLang="en-US" sz="1300"/>
              <a:t>т отравляющих веществ. Кроме этого, 120 тысяч т английского химического оружия покоится в неустановленных местах Атлантического океана и в западной части пролива Ла-Манш.</a:t>
            </a:r>
          </a:p>
          <a:p>
            <a:pPr eaLnBrk="1" hangingPunct="1">
              <a:spcBef>
                <a:spcPct val="0"/>
              </a:spcBef>
            </a:pPr>
            <a:r>
              <a:rPr lang="en-GB" altLang="en-US" sz="1300"/>
              <a:t> </a:t>
            </a:r>
            <a:endParaRPr lang="ru-RU" altLang="en-US" sz="1300"/>
          </a:p>
          <a:p>
            <a:pPr eaLnBrk="1" hangingPunct="1">
              <a:spcBef>
                <a:spcPct val="0"/>
              </a:spcBef>
            </a:pPr>
            <a:r>
              <a:rPr lang="ru-RU" altLang="en-US" sz="1300"/>
              <a:t>Значительная часть германских химических боеприпасов была тайно вывезена в СССР, Англию, Францию и другие страны. </a:t>
            </a:r>
          </a:p>
          <a:p>
            <a:pPr eaLnBrk="1" hangingPunct="1">
              <a:spcBef>
                <a:spcPct val="0"/>
              </a:spcBef>
            </a:pPr>
            <a:br>
              <a:rPr lang="en-GB" altLang="en-US"/>
            </a:br>
            <a:endParaRPr lang="ru-RU" altLang="en-US"/>
          </a:p>
        </p:txBody>
      </p:sp>
      <p:sp>
        <p:nvSpPr>
          <p:cNvPr id="23556" name="Slide Number Placeholder 3">
            <a:extLst>
              <a:ext uri="{FF2B5EF4-FFF2-40B4-BE49-F238E27FC236}">
                <a16:creationId xmlns:a16="http://schemas.microsoft.com/office/drawing/2014/main" id="{3FBFD100-9496-48D3-B66F-3A02337A9A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C61E612-74C5-4D8A-B4AD-A76E70A6177B}" type="slidenum">
              <a:rPr lang="en-US" altLang="en-US" smtClean="0"/>
              <a:pPr/>
              <a:t>12</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978267D0-8CD8-41B2-9C3A-8D20A20E23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0CFE9566-F57A-4938-9D77-D8B1E50EB0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5604" name="Slide Number Placeholder 3">
            <a:extLst>
              <a:ext uri="{FF2B5EF4-FFF2-40B4-BE49-F238E27FC236}">
                <a16:creationId xmlns:a16="http://schemas.microsoft.com/office/drawing/2014/main" id="{C3804968-2CF0-4E6A-9086-8E5DD9A9E7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2F283C8-7D29-4C9B-9287-98926FA8C982}" type="slidenum">
              <a:rPr lang="en-US" altLang="en-US" smtClean="0"/>
              <a:pPr/>
              <a:t>13</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08F08B0-352E-4981-BA07-7AE922D3A4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55A4386F-8AF9-4C43-9108-22378DEFE4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89013" eaLnBrk="1" hangingPunct="1">
              <a:spcBef>
                <a:spcPct val="0"/>
              </a:spcBef>
            </a:pPr>
            <a:r>
              <a:rPr lang="en-GB" altLang="en-US" b="1"/>
              <a:t>Estimates suggest that in excess of one million tonnes of munitions were dumped in Beaufort's Dyke (Irish Sea), some 168,000 tonnes in Skagerrak and some 300,000 tonnes in the North Sea...There are 148 individual dumpsites spread from Iceland to Gibralter</a:t>
            </a:r>
            <a:endParaRPr lang="ru-RU" altLang="en-US"/>
          </a:p>
          <a:p>
            <a:pPr defTabSz="989013" eaLnBrk="1" hangingPunct="1">
              <a:spcBef>
                <a:spcPct val="0"/>
              </a:spcBef>
            </a:pPr>
            <a:r>
              <a:rPr lang="en-GB" altLang="en-US" b="1"/>
              <a:t>Disposals in the Beaufort Trench</a:t>
            </a:r>
            <a:endParaRPr lang="ru-RU" altLang="en-US"/>
          </a:p>
          <a:p>
            <a:pPr defTabSz="989013" eaLnBrk="1" hangingPunct="1">
              <a:spcBef>
                <a:spcPct val="0"/>
              </a:spcBef>
            </a:pPr>
            <a:r>
              <a:rPr lang="en-GB" altLang="en-US"/>
              <a:t>The Beaufort Trench is an area of deep water between Scotland and Northern Ireland that has been used for dumping munitions since WW1. A large number of munitions, including chemical weapons, were dumped there after the end of WW2. Detailed information is not currently available. </a:t>
            </a:r>
            <a:endParaRPr lang="ru-RU" altLang="en-US"/>
          </a:p>
          <a:p>
            <a:pPr defTabSz="989013" eaLnBrk="1" hangingPunct="1">
              <a:spcBef>
                <a:spcPct val="0"/>
              </a:spcBef>
            </a:pPr>
            <a:r>
              <a:rPr lang="en-GB" altLang="en-US"/>
              <a:t>The following is an extract from </a:t>
            </a:r>
            <a:r>
              <a:rPr lang="en-GB" altLang="en-US" b="1" i="1"/>
              <a:t>Hansard</a:t>
            </a:r>
            <a:r>
              <a:rPr lang="en-GB" altLang="en-US"/>
              <a:t> (UK Parliament - written answers) on 23 Apr 2002 - see External resource #4. Dr Moonie was the UK Junior Defence Minister at that time and Mrs. Curtis-Thomas was Member of Parliament for Crosby (Merseyside). </a:t>
            </a:r>
            <a:endParaRPr lang="ru-RU" altLang="en-US"/>
          </a:p>
          <a:p>
            <a:pPr defTabSz="989013" eaLnBrk="1" hangingPunct="1">
              <a:spcBef>
                <a:spcPct val="0"/>
              </a:spcBef>
            </a:pPr>
            <a:endParaRPr lang="ru-RU" altLang="en-US"/>
          </a:p>
        </p:txBody>
      </p:sp>
      <p:sp>
        <p:nvSpPr>
          <p:cNvPr id="29700" name="Slide Number Placeholder 3">
            <a:extLst>
              <a:ext uri="{FF2B5EF4-FFF2-40B4-BE49-F238E27FC236}">
                <a16:creationId xmlns:a16="http://schemas.microsoft.com/office/drawing/2014/main" id="{E552A1AA-E94A-48F8-85F0-218BC144BD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E007E66-59DE-4E23-8AC8-72B8A416817C}" type="slidenum">
              <a:rPr lang="en-US" altLang="en-US" smtClean="0"/>
              <a:pPr/>
              <a:t>16</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D2543216-90E0-4811-820F-5997876C3C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F9492B2B-4F79-4947-BED1-BFEE79E32D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United States never used nerve agents on the battlefield. However, continued testing and</a:t>
            </a:r>
          </a:p>
          <a:p>
            <a:pPr eaLnBrk="1" hangingPunct="1">
              <a:spcBef>
                <a:spcPct val="0"/>
              </a:spcBef>
            </a:pPr>
            <a:r>
              <a:rPr lang="en-US" altLang="en-US"/>
              <a:t>long-term storage created dangers that eventually impacted the entire U.S. chemical weapons program. </a:t>
            </a:r>
          </a:p>
          <a:p>
            <a:pPr eaLnBrk="1" hangingPunct="1">
              <a:spcBef>
                <a:spcPct val="0"/>
              </a:spcBef>
            </a:pPr>
            <a:r>
              <a:rPr lang="en-US" altLang="en-US"/>
              <a:t>In 1968, VX apparently leaked from an aerial spray tank which was believed to be empty, and drifted across Skull Valley over the borders of Dugway Proving Ground, Utah, and sickened or killed 6000 sheep.</a:t>
            </a:r>
          </a:p>
          <a:p>
            <a:pPr eaLnBrk="1" hangingPunct="1">
              <a:spcBef>
                <a:spcPct val="0"/>
              </a:spcBef>
            </a:pPr>
            <a:r>
              <a:rPr lang="en-US" altLang="en-US"/>
              <a:t> In 1969, GB leaked from a Navy bomb, part of a secret chemical weapons stockpile stored on the island of Okinawa, injuring 23 soldiers and one civilian. As a direct result of these accidents, President Richard Nixon issued an executive order in 1969 to halt U.S. production </a:t>
            </a:r>
            <a:r>
              <a:rPr lang="en-GB" altLang="en-US"/>
              <a:t>of chemical warfare agents</a:t>
            </a:r>
            <a:endParaRPr lang="ru-RU" altLang="en-US"/>
          </a:p>
          <a:p>
            <a:pPr eaLnBrk="1" hangingPunct="1">
              <a:spcBef>
                <a:spcPct val="0"/>
              </a:spcBef>
            </a:pPr>
            <a:endParaRPr lang="ru-RU" altLang="en-US"/>
          </a:p>
        </p:txBody>
      </p:sp>
      <p:sp>
        <p:nvSpPr>
          <p:cNvPr id="31748" name="Slide Number Placeholder 3">
            <a:extLst>
              <a:ext uri="{FF2B5EF4-FFF2-40B4-BE49-F238E27FC236}">
                <a16:creationId xmlns:a16="http://schemas.microsoft.com/office/drawing/2014/main" id="{4C35563D-9DD3-4E61-BCEB-D282F09E5B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9400846-0D57-4874-A6DD-2EB1B329F565}" type="slidenum">
              <a:rPr lang="en-US" altLang="en-US" smtClean="0"/>
              <a:pPr/>
              <a:t>17</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EA714708-AF8A-4BE7-8A41-C1766E51C0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27D80841-0BE7-43C3-98F7-7D8702AA98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89013" eaLnBrk="1" hangingPunct="1">
              <a:spcBef>
                <a:spcPct val="0"/>
              </a:spcBef>
            </a:pPr>
            <a:r>
              <a:rPr lang="en-GB" altLang="en-US"/>
              <a:t>The last disposal of chemical weapons at sea by the US Government was on August 18, 1970, when 12,508 M55 sarin rockets, three 155 mm sarin projectiles, and one M23 VX land mine were dumped in the Atlantic Ocean 250 miles east of Cape Kennedy, Florida.  Earlier at-sea disposals by the US Government include an unknown number of mustard projectiles off Charleston; 16,000 one-hundred-pound mustard bombs off Oahu; 1,154 fifty-five-gallon drums of arsenic trichloride and 924 ten-pound white phosphorus cluster bombs in “Disposal Area Number 1” in the </a:t>
            </a:r>
            <a:r>
              <a:rPr lang="en-GB" altLang="en-US" u="sng">
                <a:hlinkClick r:id="rId3"/>
              </a:rPr>
              <a:t>North Atlantic</a:t>
            </a:r>
            <a:r>
              <a:rPr lang="en-GB" altLang="en-US"/>
              <a:t>; twenty 1000-pound hydrogen cyanide bombs and 1,100 one-thousand-pound cyanogen chloride bombs off Waianae, Hawaii; an unspecified quantity of mustard projectiles in the Gulf of Mexico south of New Orleans; three phosgene bombs (German origin) in the Gulf of Mexico; 887 containers of lewisite in the Pacific Ocean twelve miles off the Aleutian Islands; and 301,000 mustard bombs (of 115 pounds each) in the Pacific Ocean 117 miles off San Francisco.  The above list is just a sampling of the full list – and the full list is acknowledged to be highly incomplete</a:t>
            </a:r>
            <a:endParaRPr lang="ru-RU" altLang="en-US"/>
          </a:p>
          <a:p>
            <a:pPr defTabSz="989013" eaLnBrk="1" hangingPunct="1">
              <a:spcBef>
                <a:spcPct val="0"/>
              </a:spcBef>
            </a:pPr>
            <a:endParaRPr lang="ru-RU" altLang="en-US"/>
          </a:p>
        </p:txBody>
      </p:sp>
      <p:sp>
        <p:nvSpPr>
          <p:cNvPr id="33796" name="Slide Number Placeholder 3">
            <a:extLst>
              <a:ext uri="{FF2B5EF4-FFF2-40B4-BE49-F238E27FC236}">
                <a16:creationId xmlns:a16="http://schemas.microsoft.com/office/drawing/2014/main" id="{DA692BD8-A531-4988-8E48-3882048B76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C042766-867F-4402-A82C-16F279EE683B}" type="slidenum">
              <a:rPr lang="en-US" altLang="en-US" smtClean="0"/>
              <a:pPr/>
              <a:t>18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00745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3986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39369C3E-9D24-4098-A839-B447A4E2971D}"/>
              </a:ext>
            </a:extLst>
          </p:cNvPr>
          <p:cNvSpPr>
            <a:spLocks noGrp="1"/>
          </p:cNvSpPr>
          <p:nvPr>
            <p:ph type="dt" sz="half" idx="10"/>
          </p:nvPr>
        </p:nvSpPr>
        <p:spPr/>
        <p:txBody>
          <a:bodyPr/>
          <a:lstStyle>
            <a:lvl1pPr>
              <a:defRPr/>
            </a:lvl1pPr>
          </a:lstStyle>
          <a:p>
            <a:pPr>
              <a:defRPr/>
            </a:pPr>
            <a:fld id="{4C6B9689-AA08-4F52-825C-719A1073116B}" type="datetimeFigureOut">
              <a:rPr lang="en-US"/>
              <a:pPr>
                <a:defRPr/>
              </a:pPr>
              <a:t>12/6/2017</a:t>
            </a:fld>
            <a:endParaRPr lang="en-US" dirty="0"/>
          </a:p>
        </p:txBody>
      </p:sp>
      <p:sp>
        <p:nvSpPr>
          <p:cNvPr id="4" name="Footer Placeholder 4">
            <a:extLst>
              <a:ext uri="{FF2B5EF4-FFF2-40B4-BE49-F238E27FC236}">
                <a16:creationId xmlns:a16="http://schemas.microsoft.com/office/drawing/2014/main" id="{DCB80EC4-A610-4FC2-A21A-651C3E4134A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7B95803-2B09-4DB8-91EB-76D0E388F1E6}"/>
              </a:ext>
            </a:extLst>
          </p:cNvPr>
          <p:cNvSpPr>
            <a:spLocks noGrp="1"/>
          </p:cNvSpPr>
          <p:nvPr>
            <p:ph type="sldNum" sz="quarter" idx="12"/>
          </p:nvPr>
        </p:nvSpPr>
        <p:spPr/>
        <p:txBody>
          <a:bodyPr/>
          <a:lstStyle>
            <a:lvl1pPr>
              <a:defRPr/>
            </a:lvl1pPr>
          </a:lstStyle>
          <a:p>
            <a:pPr>
              <a:defRPr/>
            </a:pPr>
            <a:fld id="{FCA91475-BED5-4D61-BE3D-E7B70BA275A7}" type="slidenum">
              <a:rPr lang="en-US" altLang="en-US"/>
              <a:pPr>
                <a:defRPr/>
              </a:pPr>
              <a:t>‹#›</a:t>
            </a:fld>
            <a:endParaRPr lang="en-US" altLang="en-US" dirty="0"/>
          </a:p>
        </p:txBody>
      </p:sp>
    </p:spTree>
    <p:extLst>
      <p:ext uri="{BB962C8B-B14F-4D97-AF65-F5344CB8AC3E}">
        <p14:creationId xmlns:p14="http://schemas.microsoft.com/office/powerpoint/2010/main" val="3663216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457200"/>
            <a:ext cx="8229600" cy="1371600"/>
          </a:xfrm>
        </p:spPr>
        <p:txBody>
          <a:bodyPr/>
          <a:lstStyle/>
          <a:p>
            <a:r>
              <a:rPr lang="en-US"/>
              <a:t>Click to edit Master title style</a:t>
            </a:r>
            <a:endParaRPr lang="en-GB"/>
          </a:p>
        </p:txBody>
      </p:sp>
      <p:sp>
        <p:nvSpPr>
          <p:cNvPr id="3" name="Content Placeholder 2"/>
          <p:cNvSpPr>
            <a:spLocks noGrp="1"/>
          </p:cNvSpPr>
          <p:nvPr>
            <p:ph sz="quarter" idx="1"/>
          </p:nvPr>
        </p:nvSpPr>
        <p:spPr>
          <a:xfrm>
            <a:off x="457200" y="19812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9812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57200" y="40005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4648200" y="40005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a:extLst>
              <a:ext uri="{FF2B5EF4-FFF2-40B4-BE49-F238E27FC236}">
                <a16:creationId xmlns:a16="http://schemas.microsoft.com/office/drawing/2014/main" id="{3A843EE7-67ED-4C24-847E-42C81D258F73}"/>
              </a:ext>
            </a:extLst>
          </p:cNvPr>
          <p:cNvSpPr>
            <a:spLocks noGrp="1"/>
          </p:cNvSpPr>
          <p:nvPr>
            <p:ph type="ftr" sz="quarter" idx="10"/>
          </p:nvPr>
        </p:nvSpPr>
        <p:spPr>
          <a:xfrm>
            <a:off x="3124200" y="6248400"/>
            <a:ext cx="2895600" cy="457200"/>
          </a:xfrm>
        </p:spPr>
        <p:txBody>
          <a:bodyPr/>
          <a:lstStyle>
            <a:lvl1pPr>
              <a:defRPr dirty="0"/>
            </a:lvl1pPr>
          </a:lstStyle>
          <a:p>
            <a:pPr>
              <a:defRPr/>
            </a:pPr>
            <a:endParaRPr lang="en-US"/>
          </a:p>
        </p:txBody>
      </p:sp>
      <p:sp>
        <p:nvSpPr>
          <p:cNvPr id="8" name="Slide Number Placeholder 7">
            <a:extLst>
              <a:ext uri="{FF2B5EF4-FFF2-40B4-BE49-F238E27FC236}">
                <a16:creationId xmlns:a16="http://schemas.microsoft.com/office/drawing/2014/main" id="{CA2099D0-C0E9-4E0F-81D6-BCF5791FB265}"/>
              </a:ext>
            </a:extLst>
          </p:cNvPr>
          <p:cNvSpPr>
            <a:spLocks noGrp="1"/>
          </p:cNvSpPr>
          <p:nvPr>
            <p:ph type="sldNum" sz="quarter" idx="11"/>
          </p:nvPr>
        </p:nvSpPr>
        <p:spPr>
          <a:xfrm>
            <a:off x="6553200" y="6248400"/>
            <a:ext cx="2133600" cy="457200"/>
          </a:xfrm>
        </p:spPr>
        <p:txBody>
          <a:bodyPr/>
          <a:lstStyle>
            <a:lvl1pPr>
              <a:defRPr/>
            </a:lvl1pPr>
          </a:lstStyle>
          <a:p>
            <a:pPr>
              <a:defRPr/>
            </a:pPr>
            <a:fld id="{909011CE-EA8F-4BB3-890B-4AF064C28395}" type="slidenum">
              <a:rPr lang="ar-SA" altLang="en-US"/>
              <a:pPr>
                <a:defRPr/>
              </a:pPr>
              <a:t>‹#›</a:t>
            </a:fld>
            <a:endParaRPr lang="en-US" altLang="en-US" dirty="0"/>
          </a:p>
        </p:txBody>
      </p:sp>
      <p:sp>
        <p:nvSpPr>
          <p:cNvPr id="9" name="Date Placeholder 8">
            <a:extLst>
              <a:ext uri="{FF2B5EF4-FFF2-40B4-BE49-F238E27FC236}">
                <a16:creationId xmlns:a16="http://schemas.microsoft.com/office/drawing/2014/main" id="{0CC6EFEE-53F2-43E1-BC6A-2B29581E17C8}"/>
              </a:ext>
            </a:extLst>
          </p:cNvPr>
          <p:cNvSpPr>
            <a:spLocks noGrp="1"/>
          </p:cNvSpPr>
          <p:nvPr>
            <p:ph type="dt" sz="half" idx="12"/>
          </p:nvPr>
        </p:nvSpPr>
        <p:spPr>
          <a:xfrm>
            <a:off x="457200" y="6245225"/>
            <a:ext cx="2133600" cy="476250"/>
          </a:xfrm>
        </p:spPr>
        <p:txBody>
          <a:bodyPr/>
          <a:lstStyle>
            <a:lvl1pPr>
              <a:defRPr dirty="0"/>
            </a:lvl1pPr>
          </a:lstStyle>
          <a:p>
            <a:pPr>
              <a:defRPr/>
            </a:pPr>
            <a:endParaRPr lang="en-US"/>
          </a:p>
        </p:txBody>
      </p:sp>
    </p:spTree>
    <p:extLst>
      <p:ext uri="{BB962C8B-B14F-4D97-AF65-F5344CB8AC3E}">
        <p14:creationId xmlns:p14="http://schemas.microsoft.com/office/powerpoint/2010/main" val="3359291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FF7FFC-9683-49A5-ABB0-A03CB6E60DDF}"/>
              </a:ext>
            </a:extLst>
          </p:cNvPr>
          <p:cNvSpPr>
            <a:spLocks noGrp="1"/>
          </p:cNvSpPr>
          <p:nvPr>
            <p:ph type="dt" sz="half" idx="10"/>
          </p:nvPr>
        </p:nvSpPr>
        <p:spPr/>
        <p:txBody>
          <a:bodyPr/>
          <a:lstStyle>
            <a:lvl1pPr>
              <a:defRPr/>
            </a:lvl1pPr>
          </a:lstStyle>
          <a:p>
            <a:pPr>
              <a:defRPr/>
            </a:pPr>
            <a:fld id="{FFCB34FE-B1F5-43DB-88A2-E5D4ADFAEC28}" type="datetimeFigureOut">
              <a:rPr lang="en-US"/>
              <a:pPr>
                <a:defRPr/>
              </a:pPr>
              <a:t>12/6/2017</a:t>
            </a:fld>
            <a:endParaRPr lang="en-US" dirty="0"/>
          </a:p>
        </p:txBody>
      </p:sp>
      <p:sp>
        <p:nvSpPr>
          <p:cNvPr id="5" name="Footer Placeholder 4">
            <a:extLst>
              <a:ext uri="{FF2B5EF4-FFF2-40B4-BE49-F238E27FC236}">
                <a16:creationId xmlns:a16="http://schemas.microsoft.com/office/drawing/2014/main" id="{96063BBB-7759-4C11-8A6E-D8F40274E1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D374960-FADF-41E1-91F7-60CCD074D8C0}"/>
              </a:ext>
            </a:extLst>
          </p:cNvPr>
          <p:cNvSpPr>
            <a:spLocks noGrp="1"/>
          </p:cNvSpPr>
          <p:nvPr>
            <p:ph type="sldNum" sz="quarter" idx="12"/>
          </p:nvPr>
        </p:nvSpPr>
        <p:spPr/>
        <p:txBody>
          <a:bodyPr/>
          <a:lstStyle>
            <a:lvl1pPr>
              <a:defRPr/>
            </a:lvl1pPr>
          </a:lstStyle>
          <a:p>
            <a:pPr>
              <a:defRPr/>
            </a:pPr>
            <a:fld id="{DE2384EA-6671-4942-A440-A75FEAFD1ACC}" type="slidenum">
              <a:rPr lang="en-US" altLang="en-US"/>
              <a:pPr>
                <a:defRPr/>
              </a:pPr>
              <a:t>‹#›</a:t>
            </a:fld>
            <a:endParaRPr lang="en-US" altLang="en-US" dirty="0"/>
          </a:p>
        </p:txBody>
      </p:sp>
    </p:spTree>
    <p:extLst>
      <p:ext uri="{BB962C8B-B14F-4D97-AF65-F5344CB8AC3E}">
        <p14:creationId xmlns:p14="http://schemas.microsoft.com/office/powerpoint/2010/main" val="1600639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373197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3">
            <a:extLst>
              <a:ext uri="{FF2B5EF4-FFF2-40B4-BE49-F238E27FC236}">
                <a16:creationId xmlns:a16="http://schemas.microsoft.com/office/drawing/2014/main" id="{86AF72EA-EC8B-4429-A8E3-97CC508F60A6}"/>
              </a:ext>
            </a:extLst>
          </p:cNvPr>
          <p:cNvSpPr>
            <a:spLocks noGrp="1"/>
          </p:cNvSpPr>
          <p:nvPr>
            <p:ph type="dt" sz="half" idx="10"/>
          </p:nvPr>
        </p:nvSpPr>
        <p:spPr/>
        <p:txBody>
          <a:bodyPr/>
          <a:lstStyle>
            <a:lvl1pPr>
              <a:defRPr/>
            </a:lvl1pPr>
          </a:lstStyle>
          <a:p>
            <a:pPr>
              <a:defRPr/>
            </a:pPr>
            <a:fld id="{1ECF16E4-9655-4693-9DCE-60291A20973F}" type="datetimeFigureOut">
              <a:rPr lang="en-US"/>
              <a:pPr>
                <a:defRPr/>
              </a:pPr>
              <a:t>12/6/2017</a:t>
            </a:fld>
            <a:endParaRPr lang="en-US" dirty="0"/>
          </a:p>
        </p:txBody>
      </p:sp>
      <p:sp>
        <p:nvSpPr>
          <p:cNvPr id="6" name="Footer Placeholder 4">
            <a:extLst>
              <a:ext uri="{FF2B5EF4-FFF2-40B4-BE49-F238E27FC236}">
                <a16:creationId xmlns:a16="http://schemas.microsoft.com/office/drawing/2014/main" id="{4E6B96CC-BAEC-4F2B-B894-91A2F4F9C47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4DC8FF3-6741-4CD8-A58C-ECD60A2390A9}"/>
              </a:ext>
            </a:extLst>
          </p:cNvPr>
          <p:cNvSpPr>
            <a:spLocks noGrp="1"/>
          </p:cNvSpPr>
          <p:nvPr>
            <p:ph type="sldNum" sz="quarter" idx="12"/>
          </p:nvPr>
        </p:nvSpPr>
        <p:spPr/>
        <p:txBody>
          <a:bodyPr/>
          <a:lstStyle>
            <a:lvl1pPr>
              <a:defRPr/>
            </a:lvl1pPr>
          </a:lstStyle>
          <a:p>
            <a:pPr>
              <a:defRPr/>
            </a:pPr>
            <a:fld id="{F55940FC-83BF-4BCB-A957-CE4BFD8008F6}" type="slidenum">
              <a:rPr lang="en-US" altLang="en-US"/>
              <a:pPr>
                <a:defRPr/>
              </a:pPr>
              <a:t>‹#›</a:t>
            </a:fld>
            <a:endParaRPr lang="en-US" altLang="en-US" dirty="0"/>
          </a:p>
        </p:txBody>
      </p:sp>
    </p:spTree>
    <p:extLst>
      <p:ext uri="{BB962C8B-B14F-4D97-AF65-F5344CB8AC3E}">
        <p14:creationId xmlns:p14="http://schemas.microsoft.com/office/powerpoint/2010/main" val="2734391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7" name="Date Placeholder 3">
            <a:extLst>
              <a:ext uri="{FF2B5EF4-FFF2-40B4-BE49-F238E27FC236}">
                <a16:creationId xmlns:a16="http://schemas.microsoft.com/office/drawing/2014/main" id="{FFB0DD22-FC0A-48DC-A460-114DD8611AB6}"/>
              </a:ext>
            </a:extLst>
          </p:cNvPr>
          <p:cNvSpPr>
            <a:spLocks noGrp="1"/>
          </p:cNvSpPr>
          <p:nvPr>
            <p:ph type="dt" sz="half" idx="10"/>
          </p:nvPr>
        </p:nvSpPr>
        <p:spPr/>
        <p:txBody>
          <a:bodyPr/>
          <a:lstStyle>
            <a:lvl1pPr>
              <a:defRPr/>
            </a:lvl1pPr>
          </a:lstStyle>
          <a:p>
            <a:pPr>
              <a:defRPr/>
            </a:pPr>
            <a:fld id="{A091C5A3-10D6-42DD-9135-C26A96E2498F}" type="datetimeFigureOut">
              <a:rPr lang="en-US"/>
              <a:pPr>
                <a:defRPr/>
              </a:pPr>
              <a:t>12/6/2017</a:t>
            </a:fld>
            <a:endParaRPr lang="en-US" dirty="0"/>
          </a:p>
        </p:txBody>
      </p:sp>
      <p:sp>
        <p:nvSpPr>
          <p:cNvPr id="8" name="Footer Placeholder 4">
            <a:extLst>
              <a:ext uri="{FF2B5EF4-FFF2-40B4-BE49-F238E27FC236}">
                <a16:creationId xmlns:a16="http://schemas.microsoft.com/office/drawing/2014/main" id="{42257FB9-FDAB-4E2E-8514-2BE25185FF1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DB49A02-BC5A-4E8B-ACDE-DF5D1FD11CEC}"/>
              </a:ext>
            </a:extLst>
          </p:cNvPr>
          <p:cNvSpPr>
            <a:spLocks noGrp="1"/>
          </p:cNvSpPr>
          <p:nvPr>
            <p:ph type="sldNum" sz="quarter" idx="12"/>
          </p:nvPr>
        </p:nvSpPr>
        <p:spPr/>
        <p:txBody>
          <a:bodyPr/>
          <a:lstStyle>
            <a:lvl1pPr>
              <a:defRPr/>
            </a:lvl1pPr>
          </a:lstStyle>
          <a:p>
            <a:pPr>
              <a:defRPr/>
            </a:pPr>
            <a:fld id="{8921F9EB-3AEA-4F40-A50A-972771B7CD39}" type="slidenum">
              <a:rPr lang="en-US" altLang="en-US"/>
              <a:pPr>
                <a:defRPr/>
              </a:pPr>
              <a:t>‹#›</a:t>
            </a:fld>
            <a:endParaRPr lang="en-US" altLang="en-US" dirty="0"/>
          </a:p>
        </p:txBody>
      </p:sp>
    </p:spTree>
    <p:extLst>
      <p:ext uri="{BB962C8B-B14F-4D97-AF65-F5344CB8AC3E}">
        <p14:creationId xmlns:p14="http://schemas.microsoft.com/office/powerpoint/2010/main" val="349926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05B2288-2E43-4519-92A3-16B07C37E1B7}"/>
              </a:ext>
            </a:extLst>
          </p:cNvPr>
          <p:cNvSpPr>
            <a:spLocks noGrp="1"/>
          </p:cNvSpPr>
          <p:nvPr>
            <p:ph type="dt" sz="half" idx="10"/>
          </p:nvPr>
        </p:nvSpPr>
        <p:spPr/>
        <p:txBody>
          <a:bodyPr/>
          <a:lstStyle>
            <a:lvl1pPr>
              <a:defRPr/>
            </a:lvl1pPr>
          </a:lstStyle>
          <a:p>
            <a:pPr>
              <a:defRPr/>
            </a:pPr>
            <a:fld id="{C3EA936B-3B89-4ABB-8A6E-60BFFCD345A3}" type="datetimeFigureOut">
              <a:rPr lang="en-US"/>
              <a:pPr>
                <a:defRPr/>
              </a:pPr>
              <a:t>12/6/2017</a:t>
            </a:fld>
            <a:endParaRPr lang="en-US" dirty="0"/>
          </a:p>
        </p:txBody>
      </p:sp>
      <p:sp>
        <p:nvSpPr>
          <p:cNvPr id="4" name="Footer Placeholder 4">
            <a:extLst>
              <a:ext uri="{FF2B5EF4-FFF2-40B4-BE49-F238E27FC236}">
                <a16:creationId xmlns:a16="http://schemas.microsoft.com/office/drawing/2014/main" id="{E726312C-21FE-42E3-8054-409873FFCC8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82A4488-3188-4058-B7BE-31CBAD1ED85C}"/>
              </a:ext>
            </a:extLst>
          </p:cNvPr>
          <p:cNvSpPr>
            <a:spLocks noGrp="1"/>
          </p:cNvSpPr>
          <p:nvPr>
            <p:ph type="sldNum" sz="quarter" idx="12"/>
          </p:nvPr>
        </p:nvSpPr>
        <p:spPr/>
        <p:txBody>
          <a:bodyPr/>
          <a:lstStyle>
            <a:lvl1pPr>
              <a:defRPr/>
            </a:lvl1pPr>
          </a:lstStyle>
          <a:p>
            <a:pPr>
              <a:defRPr/>
            </a:pPr>
            <a:fld id="{B6AFF277-64AB-4EF9-8B64-7DFDF3145145}" type="slidenum">
              <a:rPr lang="en-US" altLang="en-US"/>
              <a:pPr>
                <a:defRPr/>
              </a:pPr>
              <a:t>‹#›</a:t>
            </a:fld>
            <a:endParaRPr lang="en-US" altLang="en-US" dirty="0"/>
          </a:p>
        </p:txBody>
      </p:sp>
    </p:spTree>
    <p:extLst>
      <p:ext uri="{BB962C8B-B14F-4D97-AF65-F5344CB8AC3E}">
        <p14:creationId xmlns:p14="http://schemas.microsoft.com/office/powerpoint/2010/main" val="97842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A1B55C-A9EE-43BC-8746-F5F785EBE95E}"/>
              </a:ext>
            </a:extLst>
          </p:cNvPr>
          <p:cNvSpPr>
            <a:spLocks noGrp="1"/>
          </p:cNvSpPr>
          <p:nvPr>
            <p:ph type="dt" sz="half" idx="10"/>
          </p:nvPr>
        </p:nvSpPr>
        <p:spPr/>
        <p:txBody>
          <a:bodyPr/>
          <a:lstStyle>
            <a:lvl1pPr>
              <a:defRPr/>
            </a:lvl1pPr>
          </a:lstStyle>
          <a:p>
            <a:pPr>
              <a:defRPr/>
            </a:pPr>
            <a:fld id="{6660F82E-AE9A-47BC-9D89-460C2981417A}" type="datetimeFigureOut">
              <a:rPr lang="en-US"/>
              <a:pPr>
                <a:defRPr/>
              </a:pPr>
              <a:t>12/6/2017</a:t>
            </a:fld>
            <a:endParaRPr lang="en-US" dirty="0"/>
          </a:p>
        </p:txBody>
      </p:sp>
      <p:sp>
        <p:nvSpPr>
          <p:cNvPr id="3" name="Footer Placeholder 4">
            <a:extLst>
              <a:ext uri="{FF2B5EF4-FFF2-40B4-BE49-F238E27FC236}">
                <a16:creationId xmlns:a16="http://schemas.microsoft.com/office/drawing/2014/main" id="{5A75B51C-4C90-4AF6-A091-A4E0F3010F0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AFA5D9F-C217-4C76-9C86-24614E18313D}"/>
              </a:ext>
            </a:extLst>
          </p:cNvPr>
          <p:cNvSpPr>
            <a:spLocks noGrp="1"/>
          </p:cNvSpPr>
          <p:nvPr>
            <p:ph type="sldNum" sz="quarter" idx="12"/>
          </p:nvPr>
        </p:nvSpPr>
        <p:spPr/>
        <p:txBody>
          <a:bodyPr/>
          <a:lstStyle>
            <a:lvl1pPr>
              <a:defRPr/>
            </a:lvl1pPr>
          </a:lstStyle>
          <a:p>
            <a:pPr>
              <a:defRPr/>
            </a:pPr>
            <a:fld id="{2D34824B-DC83-4FC7-9505-76FE6E462D96}" type="slidenum">
              <a:rPr lang="en-US" altLang="en-US"/>
              <a:pPr>
                <a:defRPr/>
              </a:pPr>
              <a:t>‹#›</a:t>
            </a:fld>
            <a:endParaRPr lang="en-US" altLang="en-US" dirty="0"/>
          </a:p>
        </p:txBody>
      </p:sp>
    </p:spTree>
    <p:extLst>
      <p:ext uri="{BB962C8B-B14F-4D97-AF65-F5344CB8AC3E}">
        <p14:creationId xmlns:p14="http://schemas.microsoft.com/office/powerpoint/2010/main" val="2583316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F36B3AE-D8BF-438A-BA68-606AAA338784}"/>
              </a:ext>
            </a:extLst>
          </p:cNvPr>
          <p:cNvSpPr>
            <a:spLocks noGrp="1"/>
          </p:cNvSpPr>
          <p:nvPr>
            <p:ph type="dt" sz="half" idx="10"/>
          </p:nvPr>
        </p:nvSpPr>
        <p:spPr/>
        <p:txBody>
          <a:bodyPr/>
          <a:lstStyle>
            <a:lvl1pPr>
              <a:defRPr/>
            </a:lvl1pPr>
          </a:lstStyle>
          <a:p>
            <a:pPr>
              <a:defRPr/>
            </a:pPr>
            <a:fld id="{2A452913-79EF-42DA-8331-DD46D1C314C4}" type="datetimeFigureOut">
              <a:rPr lang="en-US"/>
              <a:pPr>
                <a:defRPr/>
              </a:pPr>
              <a:t>12/6/2017</a:t>
            </a:fld>
            <a:endParaRPr lang="en-US" dirty="0"/>
          </a:p>
        </p:txBody>
      </p:sp>
      <p:sp>
        <p:nvSpPr>
          <p:cNvPr id="6" name="Footer Placeholder 4">
            <a:extLst>
              <a:ext uri="{FF2B5EF4-FFF2-40B4-BE49-F238E27FC236}">
                <a16:creationId xmlns:a16="http://schemas.microsoft.com/office/drawing/2014/main" id="{0D002B20-55C6-4956-9747-4F9B24A1A25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FA3E2D6-DB84-4D9D-AE67-9CAF3A3FD8D4}"/>
              </a:ext>
            </a:extLst>
          </p:cNvPr>
          <p:cNvSpPr>
            <a:spLocks noGrp="1"/>
          </p:cNvSpPr>
          <p:nvPr>
            <p:ph type="sldNum" sz="quarter" idx="12"/>
          </p:nvPr>
        </p:nvSpPr>
        <p:spPr/>
        <p:txBody>
          <a:bodyPr/>
          <a:lstStyle>
            <a:lvl1pPr>
              <a:defRPr/>
            </a:lvl1pPr>
          </a:lstStyle>
          <a:p>
            <a:pPr>
              <a:defRPr/>
            </a:pPr>
            <a:fld id="{4E9B5B2F-64FA-4D27-BB7F-386C8699D57D}" type="slidenum">
              <a:rPr lang="en-US" altLang="en-US"/>
              <a:pPr>
                <a:defRPr/>
              </a:pPr>
              <a:t>‹#›</a:t>
            </a:fld>
            <a:endParaRPr lang="en-US" altLang="en-US" dirty="0"/>
          </a:p>
        </p:txBody>
      </p:sp>
    </p:spTree>
    <p:extLst>
      <p:ext uri="{BB962C8B-B14F-4D97-AF65-F5344CB8AC3E}">
        <p14:creationId xmlns:p14="http://schemas.microsoft.com/office/powerpoint/2010/main" val="2608176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B028C34-78B0-40D7-9FAB-FF406DB82A6D}"/>
              </a:ext>
            </a:extLst>
          </p:cNvPr>
          <p:cNvSpPr>
            <a:spLocks noGrp="1"/>
          </p:cNvSpPr>
          <p:nvPr>
            <p:ph type="dt" sz="half" idx="10"/>
          </p:nvPr>
        </p:nvSpPr>
        <p:spPr/>
        <p:txBody>
          <a:bodyPr/>
          <a:lstStyle>
            <a:lvl1pPr>
              <a:defRPr/>
            </a:lvl1pPr>
          </a:lstStyle>
          <a:p>
            <a:pPr>
              <a:defRPr/>
            </a:pPr>
            <a:fld id="{A9D8D019-10F8-4502-B63D-7DB87CD90C5A}" type="datetimeFigureOut">
              <a:rPr lang="en-US"/>
              <a:pPr>
                <a:defRPr/>
              </a:pPr>
              <a:t>12/6/2017</a:t>
            </a:fld>
            <a:endParaRPr lang="en-US" dirty="0"/>
          </a:p>
        </p:txBody>
      </p:sp>
      <p:sp>
        <p:nvSpPr>
          <p:cNvPr id="6" name="Footer Placeholder 4">
            <a:extLst>
              <a:ext uri="{FF2B5EF4-FFF2-40B4-BE49-F238E27FC236}">
                <a16:creationId xmlns:a16="http://schemas.microsoft.com/office/drawing/2014/main" id="{084F95F8-C528-4CA4-B4C5-95E6B292DDA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503B948-71AC-4DF6-A6DE-F9378871CA43}"/>
              </a:ext>
            </a:extLst>
          </p:cNvPr>
          <p:cNvSpPr>
            <a:spLocks noGrp="1"/>
          </p:cNvSpPr>
          <p:nvPr>
            <p:ph type="sldNum" sz="quarter" idx="12"/>
          </p:nvPr>
        </p:nvSpPr>
        <p:spPr/>
        <p:txBody>
          <a:bodyPr/>
          <a:lstStyle>
            <a:lvl1pPr>
              <a:defRPr/>
            </a:lvl1pPr>
          </a:lstStyle>
          <a:p>
            <a:pPr>
              <a:defRPr/>
            </a:pPr>
            <a:fld id="{E332771B-1DA2-4A83-A1BD-B273D586ECB6}" type="slidenum">
              <a:rPr lang="en-US" altLang="en-US"/>
              <a:pPr>
                <a:defRPr/>
              </a:pPr>
              <a:t>‹#›</a:t>
            </a:fld>
            <a:endParaRPr lang="en-US" altLang="en-US" dirty="0"/>
          </a:p>
        </p:txBody>
      </p:sp>
    </p:spTree>
    <p:extLst>
      <p:ext uri="{BB962C8B-B14F-4D97-AF65-F5344CB8AC3E}">
        <p14:creationId xmlns:p14="http://schemas.microsoft.com/office/powerpoint/2010/main" val="549103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AE4171F-9888-4DA0-B19B-2BE8500B6CD7}"/>
              </a:ext>
            </a:extLst>
          </p:cNvPr>
          <p:cNvSpPr>
            <a:spLocks noGrp="1"/>
          </p:cNvSpPr>
          <p:nvPr>
            <p:ph type="title"/>
          </p:nvPr>
        </p:nvSpPr>
        <p:spPr bwMode="auto">
          <a:xfrm>
            <a:off x="457200" y="990600"/>
            <a:ext cx="8229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US" altLang="en-US"/>
          </a:p>
        </p:txBody>
      </p:sp>
      <p:sp>
        <p:nvSpPr>
          <p:cNvPr id="1027" name="Text Placeholder 2">
            <a:extLst>
              <a:ext uri="{FF2B5EF4-FFF2-40B4-BE49-F238E27FC236}">
                <a16:creationId xmlns:a16="http://schemas.microsoft.com/office/drawing/2014/main" id="{32D6DB33-590C-46A6-A629-91DCE08EE91C}"/>
              </a:ext>
            </a:extLst>
          </p:cNvPr>
          <p:cNvSpPr>
            <a:spLocks noGrp="1"/>
          </p:cNvSpPr>
          <p:nvPr>
            <p:ph type="body" idx="1"/>
          </p:nvPr>
        </p:nvSpPr>
        <p:spPr bwMode="auto">
          <a:xfrm>
            <a:off x="457200" y="1981200"/>
            <a:ext cx="822960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4" name="Date Placeholder 3">
            <a:extLst>
              <a:ext uri="{FF2B5EF4-FFF2-40B4-BE49-F238E27FC236}">
                <a16:creationId xmlns:a16="http://schemas.microsoft.com/office/drawing/2014/main" id="{CF11BFCF-072D-45AA-8D0D-03990F2D04F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37049BD-27C9-44D9-9ED1-94409D53BEC9}" type="datetimeFigureOut">
              <a:rPr lang="en-US"/>
              <a:pPr>
                <a:defRPr/>
              </a:pPr>
              <a:t>12/6/2017</a:t>
            </a:fld>
            <a:endParaRPr lang="en-US" dirty="0"/>
          </a:p>
        </p:txBody>
      </p:sp>
      <p:sp>
        <p:nvSpPr>
          <p:cNvPr id="5" name="Footer Placeholder 4">
            <a:extLst>
              <a:ext uri="{FF2B5EF4-FFF2-40B4-BE49-F238E27FC236}">
                <a16:creationId xmlns:a16="http://schemas.microsoft.com/office/drawing/2014/main" id="{49344538-6F8A-4D74-9909-3C7E7AB6BE9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611B468-747B-42D3-9339-759AF4BDEFC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ED4DEF0-66CA-4E20-AA70-D0CA17838D57}" type="slidenum">
              <a:rPr lang="en-US" altLang="en-US"/>
              <a:pPr>
                <a:defRPr/>
              </a:pPr>
              <a:t>‹#›</a:t>
            </a:fld>
            <a:endParaRPr lang="en-US" altLang="en-US" dirty="0"/>
          </a:p>
        </p:txBody>
      </p:sp>
      <p:sp>
        <p:nvSpPr>
          <p:cNvPr id="9" name="Rectangle 8">
            <a:extLst>
              <a:ext uri="{FF2B5EF4-FFF2-40B4-BE49-F238E27FC236}">
                <a16:creationId xmlns:a16="http://schemas.microsoft.com/office/drawing/2014/main" id="{33BDF216-C8ED-4CCA-9763-C00ACEC54551}"/>
              </a:ext>
            </a:extLst>
          </p:cNvPr>
          <p:cNvSpPr/>
          <p:nvPr userDrawn="1"/>
        </p:nvSpPr>
        <p:spPr>
          <a:xfrm>
            <a:off x="0" y="6400800"/>
            <a:ext cx="9144000" cy="457200"/>
          </a:xfrm>
          <a:prstGeom prst="rect">
            <a:avLst/>
          </a:prstGeom>
          <a:solidFill>
            <a:srgbClr val="640A0A"/>
          </a:solidFill>
          <a:ln>
            <a:solidFill>
              <a:srgbClr val="640A0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fontAlgn="auto" hangingPunct="1">
              <a:spcBef>
                <a:spcPts val="0"/>
              </a:spcBef>
              <a:spcAft>
                <a:spcPts val="0"/>
              </a:spcAft>
              <a:defRPr/>
            </a:pPr>
            <a:r>
              <a:rPr lang="en-US" dirty="0"/>
              <a:t>Ensure safety  and security</a:t>
            </a:r>
          </a:p>
        </p:txBody>
      </p:sp>
      <p:pic>
        <p:nvPicPr>
          <p:cNvPr id="1032" name="Picture 10">
            <a:extLst>
              <a:ext uri="{FF2B5EF4-FFF2-40B4-BE49-F238E27FC236}">
                <a16:creationId xmlns:a16="http://schemas.microsoft.com/office/drawing/2014/main" id="{7204023C-9B2E-4B13-BB6A-95AE2B602A7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04800" y="273050"/>
            <a:ext cx="19050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7" r:id="rId1"/>
    <p:sldLayoutId id="2147483719" r:id="rId2"/>
    <p:sldLayoutId id="2147483728" r:id="rId3"/>
    <p:sldLayoutId id="2147483720" r:id="rId4"/>
    <p:sldLayoutId id="2147483721" r:id="rId5"/>
    <p:sldLayoutId id="2147483722" r:id="rId6"/>
    <p:sldLayoutId id="2147483723" r:id="rId7"/>
    <p:sldLayoutId id="2147483724" r:id="rId8"/>
    <p:sldLayoutId id="2147483725" r:id="rId9"/>
    <p:sldLayoutId id="2147483729" r:id="rId10"/>
    <p:sldLayoutId id="2147483726" r:id="rId11"/>
    <p:sldLayoutId id="214748373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jpeg"/><Relationship Id="rId1" Type="http://schemas.openxmlformats.org/officeDocument/2006/relationships/slideLayout" Target="../slideLayouts/slideLayout12.xml"/><Relationship Id="rId5" Type="http://schemas.openxmlformats.org/officeDocument/2006/relationships/image" Target="../media/image40.wmf"/><Relationship Id="rId4" Type="http://schemas.openxmlformats.org/officeDocument/2006/relationships/image" Target="../media/image39.wmf"/></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 Id="rId5" Type="http://schemas.openxmlformats.org/officeDocument/2006/relationships/image" Target="../media/image47.jpeg"/><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xml"/><Relationship Id="rId5" Type="http://schemas.openxmlformats.org/officeDocument/2006/relationships/image" Target="../media/image53.jpeg"/><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6.emf"/><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69.jpeg"/><Relationship Id="rId4" Type="http://schemas.openxmlformats.org/officeDocument/2006/relationships/image" Target="../media/image68.jpeg"/></Relationships>
</file>

<file path=ppt/slides/_rels/slide4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4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4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jpeg"/></Relationships>
</file>

<file path=ppt/slides/_rels/slide5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png"/><Relationship Id="rId4" Type="http://schemas.openxmlformats.org/officeDocument/2006/relationships/image" Target="../media/image89.jpeg"/></Relationships>
</file>

<file path=ppt/slides/_rels/slide5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5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06.jpeg"/><Relationship Id="rId4" Type="http://schemas.openxmlformats.org/officeDocument/2006/relationships/image" Target="../media/image10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1.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6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1.xml"/><Relationship Id="rId5" Type="http://schemas.openxmlformats.org/officeDocument/2006/relationships/image" Target="../media/image115.jpeg"/><Relationship Id="rId4" Type="http://schemas.openxmlformats.org/officeDocument/2006/relationships/image" Target="../media/image114.jpeg"/></Relationships>
</file>

<file path=ppt/slides/_rels/slide6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16.jpeg"/><Relationship Id="rId1" Type="http://schemas.openxmlformats.org/officeDocument/2006/relationships/slideLayout" Target="../slideLayouts/slideLayout1.xml"/><Relationship Id="rId4" Type="http://schemas.openxmlformats.org/officeDocument/2006/relationships/image" Target="../media/image117.jpeg"/></Relationships>
</file>

<file path=ppt/slides/_rels/slide6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6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 Id="rId4" Type="http://schemas.openxmlformats.org/officeDocument/2006/relationships/image" Target="../media/image130.jpeg"/></Relationships>
</file>

<file path=ppt/slides/_rels/slide68.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png"/><Relationship Id="rId1" Type="http://schemas.openxmlformats.org/officeDocument/2006/relationships/slideLayout" Target="../slideLayouts/slideLayout7.xml"/><Relationship Id="rId4" Type="http://schemas.openxmlformats.org/officeDocument/2006/relationships/image" Target="../media/image133.png"/></Relationships>
</file>

<file path=ppt/slides/_rels/slide69.xml.rels><?xml version="1.0" encoding="UTF-8" standalone="yes"?>
<Relationships xmlns="http://schemas.openxmlformats.org/package/2006/relationships"><Relationship Id="rId3" Type="http://schemas.openxmlformats.org/officeDocument/2006/relationships/image" Target="../media/image135.jpeg"/><Relationship Id="rId7" Type="http://schemas.openxmlformats.org/officeDocument/2006/relationships/image" Target="../media/image139.jpeg"/><Relationship Id="rId2" Type="http://schemas.openxmlformats.org/officeDocument/2006/relationships/image" Target="../media/image134.jpeg"/><Relationship Id="rId1" Type="http://schemas.openxmlformats.org/officeDocument/2006/relationships/slideLayout" Target="../slideLayouts/slideLayout1.xml"/><Relationship Id="rId6" Type="http://schemas.openxmlformats.org/officeDocument/2006/relationships/image" Target="../media/image138.jpeg"/><Relationship Id="rId5" Type="http://schemas.openxmlformats.org/officeDocument/2006/relationships/image" Target="../media/image137.jpeg"/><Relationship Id="rId4" Type="http://schemas.openxmlformats.org/officeDocument/2006/relationships/image" Target="../media/image136.pn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48.wmf"/><Relationship Id="rId2" Type="http://schemas.openxmlformats.org/officeDocument/2006/relationships/image" Target="../media/image147.wmf"/><Relationship Id="rId1" Type="http://schemas.openxmlformats.org/officeDocument/2006/relationships/slideLayout" Target="../slideLayouts/slideLayout12.xml"/><Relationship Id="rId5" Type="http://schemas.openxmlformats.org/officeDocument/2006/relationships/image" Target="../media/image150.wmf"/><Relationship Id="rId4" Type="http://schemas.openxmlformats.org/officeDocument/2006/relationships/image" Target="../media/image149.w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51.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83.xml.rels><?xml version="1.0" encoding="UTF-8" standalone="yes"?>
<Relationships xmlns="http://schemas.openxmlformats.org/package/2006/relationships"><Relationship Id="rId3" Type="http://schemas.openxmlformats.org/officeDocument/2006/relationships/image" Target="../media/image155.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57.png"/><Relationship Id="rId4" Type="http://schemas.openxmlformats.org/officeDocument/2006/relationships/image" Target="../media/image156.PNG"/></Relationships>
</file>

<file path=ppt/slides/_rels/slide84.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image" Target="../media/image160.jpeg"/><Relationship Id="rId1" Type="http://schemas.openxmlformats.org/officeDocument/2006/relationships/slideLayout" Target="../slideLayouts/slideLayout2.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s>
</file>

<file path=ppt/slides/_rels/slide86.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2372" name="Text Box 4">
            <a:extLst>
              <a:ext uri="{FF2B5EF4-FFF2-40B4-BE49-F238E27FC236}">
                <a16:creationId xmlns:a16="http://schemas.microsoft.com/office/drawing/2014/main" id="{DCEDF482-FD2B-450A-8395-DCEFEEB3F19A}"/>
              </a:ext>
            </a:extLst>
          </p:cNvPr>
          <p:cNvSpPr txBox="1">
            <a:spLocks noChangeArrowheads="1"/>
          </p:cNvSpPr>
          <p:nvPr/>
        </p:nvSpPr>
        <p:spPr bwMode="auto">
          <a:xfrm>
            <a:off x="323850" y="1371600"/>
            <a:ext cx="7239000" cy="2432050"/>
          </a:xfrm>
          <a:prstGeom prst="rect">
            <a:avLst/>
          </a:prstGeom>
          <a:noFill/>
          <a:ln w="9525">
            <a:noFill/>
            <a:miter lim="800000"/>
            <a:headEnd/>
            <a:tailEnd/>
          </a:ln>
          <a:effectLst/>
        </p:spPr>
        <p:txBody>
          <a:bodyPr>
            <a:spAutoFit/>
          </a:bodyPr>
          <a:lstStyle/>
          <a:p>
            <a:pPr algn="ctr" fontAlgn="auto">
              <a:spcBef>
                <a:spcPts val="0"/>
              </a:spcBef>
              <a:spcAft>
                <a:spcPts val="0"/>
              </a:spcAft>
              <a:defRPr/>
            </a:pPr>
            <a:r>
              <a:rPr lang="en-GB" sz="4800" dirty="0">
                <a:solidFill>
                  <a:schemeClr val="accent2">
                    <a:lumMod val="75000"/>
                  </a:schemeClr>
                </a:solidFill>
                <a:effectLst>
                  <a:outerShdw blurRad="38100" dist="38100" dir="2700000" algn="tl">
                    <a:srgbClr val="000000">
                      <a:alpha val="43137"/>
                    </a:srgbClr>
                  </a:outerShdw>
                </a:effectLst>
                <a:latin typeface="+mn-lt"/>
                <a:cs typeface="+mn-cs"/>
              </a:rPr>
              <a:t>Chemical weapons destruction technologies</a:t>
            </a:r>
            <a:endParaRPr lang="en-GB" sz="2800" dirty="0">
              <a:solidFill>
                <a:schemeClr val="accent2">
                  <a:lumMod val="75000"/>
                </a:schemeClr>
              </a:solidFill>
              <a:effectLst>
                <a:outerShdw blurRad="38100" dist="38100" dir="2700000" algn="tl">
                  <a:srgbClr val="000000">
                    <a:alpha val="43137"/>
                  </a:srgbClr>
                </a:outerShdw>
              </a:effectLst>
              <a:latin typeface="+mn-lt"/>
              <a:cs typeface="+mn-cs"/>
            </a:endParaRPr>
          </a:p>
          <a:p>
            <a:pPr algn="ctr" fontAlgn="auto">
              <a:spcBef>
                <a:spcPts val="0"/>
              </a:spcBef>
              <a:spcAft>
                <a:spcPts val="0"/>
              </a:spcAft>
              <a:defRPr/>
            </a:pPr>
            <a:endParaRPr lang="en-GB" sz="2800" dirty="0">
              <a:solidFill>
                <a:srgbClr val="0070C0"/>
              </a:solidFill>
              <a:latin typeface="+mn-lt"/>
              <a:cs typeface="+mn-cs"/>
            </a:endParaRPr>
          </a:p>
          <a:p>
            <a:pPr algn="ctr" fontAlgn="auto">
              <a:spcBef>
                <a:spcPts val="0"/>
              </a:spcBef>
              <a:spcAft>
                <a:spcPts val="0"/>
              </a:spcAft>
              <a:defRPr/>
            </a:pPr>
            <a:r>
              <a:rPr lang="en-GB" sz="2800" dirty="0">
                <a:solidFill>
                  <a:schemeClr val="accent2">
                    <a:lumMod val="75000"/>
                  </a:schemeClr>
                </a:solidFill>
                <a:latin typeface="+mn-lt"/>
                <a:cs typeface="+mn-cs"/>
              </a:rPr>
              <a:t>International CBRN Congress</a:t>
            </a:r>
            <a:endParaRPr lang="en-GB" sz="2800" dirty="0">
              <a:solidFill>
                <a:schemeClr val="accent2">
                  <a:lumMod val="75000"/>
                </a:schemeClr>
              </a:solidFill>
              <a:effectLst>
                <a:outerShdw blurRad="38100" dist="38100" dir="2700000" algn="tl">
                  <a:srgbClr val="000000">
                    <a:alpha val="43137"/>
                  </a:srgbClr>
                </a:outerShdw>
              </a:effectLst>
              <a:latin typeface="Trebuchet MS" pitchFamily="34" charset="0"/>
            </a:endParaRPr>
          </a:p>
        </p:txBody>
      </p:sp>
      <p:pic>
        <p:nvPicPr>
          <p:cNvPr id="6" name="Picture 3">
            <a:extLst>
              <a:ext uri="{FF2B5EF4-FFF2-40B4-BE49-F238E27FC236}">
                <a16:creationId xmlns:a16="http://schemas.microsoft.com/office/drawing/2014/main" id="{D1243D74-4EC0-4F7A-9A33-FD2FE56F43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5471" y="609601"/>
            <a:ext cx="1556657" cy="1676400"/>
          </a:xfrm>
          <a:prstGeom prst="rect">
            <a:avLst/>
          </a:prstGeom>
          <a:noFill/>
          <a:ln>
            <a:noFill/>
          </a:ln>
          <a:effectLst>
            <a:glow rad="2286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a:extLst>
              <a:ext uri="{FF2B5EF4-FFF2-40B4-BE49-F238E27FC236}">
                <a16:creationId xmlns:a16="http://schemas.microsoft.com/office/drawing/2014/main" id="{5035460B-F256-4135-9C6E-FB23B358F5DC}"/>
              </a:ext>
            </a:extLst>
          </p:cNvPr>
          <p:cNvSpPr txBox="1">
            <a:spLocks noChangeArrowheads="1"/>
          </p:cNvSpPr>
          <p:nvPr/>
        </p:nvSpPr>
        <p:spPr bwMode="auto">
          <a:xfrm>
            <a:off x="1752600" y="4191000"/>
            <a:ext cx="4579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IE" altLang="ru-RU" sz="2400" b="1" dirty="0">
                <a:solidFill>
                  <a:schemeClr val="accent2">
                    <a:lumMod val="75000"/>
                  </a:schemeClr>
                </a:solidFill>
              </a:rPr>
              <a:t>Dr. </a:t>
            </a:r>
            <a:r>
              <a:rPr lang="fr-FR" altLang="ru-RU" sz="2400" b="1" dirty="0">
                <a:solidFill>
                  <a:schemeClr val="accent2">
                    <a:lumMod val="75000"/>
                  </a:schemeClr>
                </a:solidFill>
              </a:rPr>
              <a:t>Yaugen Ryzhykau</a:t>
            </a:r>
          </a:p>
          <a:p>
            <a:pPr algn="ctr" eaLnBrk="1" hangingPunct="1">
              <a:defRPr/>
            </a:pPr>
            <a:r>
              <a:rPr lang="fr-FR" altLang="ru-RU" sz="2400" b="1" dirty="0">
                <a:solidFill>
                  <a:schemeClr val="accent2">
                    <a:lumMod val="75000"/>
                  </a:schemeClr>
                </a:solidFill>
              </a:rPr>
              <a:t>Senior Consultant/</a:t>
            </a:r>
            <a:r>
              <a:rPr lang="en-GB" altLang="ru-RU" sz="2400" b="1" dirty="0">
                <a:solidFill>
                  <a:schemeClr val="accent2">
                    <a:lumMod val="75000"/>
                  </a:schemeClr>
                </a:solidFill>
              </a:rPr>
              <a:t>Special</a:t>
            </a:r>
            <a:r>
              <a:rPr lang="fr-FR" altLang="ru-RU" sz="2400" b="1" dirty="0">
                <a:solidFill>
                  <a:schemeClr val="accent2">
                    <a:lumMod val="75000"/>
                  </a:schemeClr>
                </a:solidFill>
              </a:rPr>
              <a:t> Project</a:t>
            </a:r>
          </a:p>
          <a:p>
            <a:pPr algn="ctr" eaLnBrk="1" hangingPunct="1">
              <a:defRPr/>
            </a:pPr>
            <a:r>
              <a:rPr lang="fr-FR" altLang="ru-RU" sz="2400" b="1" dirty="0">
                <a:solidFill>
                  <a:schemeClr val="accent2">
                    <a:lumMod val="75000"/>
                  </a:schemeClr>
                </a:solidFill>
              </a:rPr>
              <a:t>Hotzone Solutions Group</a:t>
            </a:r>
            <a:endParaRPr lang="en-US" altLang="ru-RU" sz="2400" b="1" dirty="0">
              <a:solidFill>
                <a:schemeClr val="accent2">
                  <a:lumMod val="75000"/>
                </a:schemeClr>
              </a:solidFill>
            </a:endParaRPr>
          </a:p>
        </p:txBody>
      </p:sp>
      <p:sp>
        <p:nvSpPr>
          <p:cNvPr id="3" name="TextBox 2">
            <a:extLst>
              <a:ext uri="{FF2B5EF4-FFF2-40B4-BE49-F238E27FC236}">
                <a16:creationId xmlns:a16="http://schemas.microsoft.com/office/drawing/2014/main" id="{9D63CF37-2657-4F2B-AD8A-B966FD835ECE}"/>
              </a:ext>
            </a:extLst>
          </p:cNvPr>
          <p:cNvSpPr txBox="1"/>
          <p:nvPr/>
        </p:nvSpPr>
        <p:spPr>
          <a:xfrm>
            <a:off x="3024188" y="5456238"/>
            <a:ext cx="2036762" cy="646112"/>
          </a:xfrm>
          <a:prstGeom prst="rect">
            <a:avLst/>
          </a:prstGeom>
          <a:noFill/>
        </p:spPr>
        <p:txBody>
          <a:bodyPr wrap="none">
            <a:spAutoFit/>
          </a:bodyPr>
          <a:lstStyle/>
          <a:p>
            <a:pPr algn="ctr" eaLnBrk="1" hangingPunct="1">
              <a:defRPr/>
            </a:pPr>
            <a:r>
              <a:rPr lang="en-IE" dirty="0">
                <a:solidFill>
                  <a:schemeClr val="accent2">
                    <a:lumMod val="75000"/>
                  </a:schemeClr>
                </a:solidFill>
              </a:rPr>
              <a:t>Ankara, Turkey</a:t>
            </a:r>
          </a:p>
          <a:p>
            <a:pPr algn="ctr" eaLnBrk="1" hangingPunct="1">
              <a:defRPr/>
            </a:pPr>
            <a:r>
              <a:rPr lang="en-IE" dirty="0">
                <a:solidFill>
                  <a:schemeClr val="accent2">
                    <a:lumMod val="75000"/>
                  </a:schemeClr>
                </a:solidFill>
              </a:rPr>
              <a:t>5-7 December 2017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082372"/>
                                        </p:tgtEl>
                                        <p:attrNameLst>
                                          <p:attrName>style.visibility</p:attrName>
                                        </p:attrNameLst>
                                      </p:cBhvr>
                                      <p:to>
                                        <p:strVal val="visible"/>
                                      </p:to>
                                    </p:set>
                                    <p:animEffect transition="in" filter="blinds(horizontal)">
                                      <p:cBhvr>
                                        <p:cTn id="13" dur="500"/>
                                        <p:tgtEl>
                                          <p:spTgt spid="108237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500"/>
                                        <p:tgtEl>
                                          <p:spTgt spid="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2372" grpId="0"/>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E85505B-5AA0-413C-8D54-02C3D81E5494}"/>
              </a:ext>
            </a:extLst>
          </p:cNvPr>
          <p:cNvSpPr>
            <a:spLocks noGrp="1"/>
          </p:cNvSpPr>
          <p:nvPr>
            <p:ph type="subTitle" idx="1"/>
          </p:nvPr>
        </p:nvSpPr>
        <p:spPr>
          <a:xfrm>
            <a:off x="3200400" y="1447800"/>
            <a:ext cx="2922588" cy="2590800"/>
          </a:xfrm>
        </p:spPr>
        <p:txBody>
          <a:bodyPr rtlCol="0">
            <a:normAutofit fontScale="85000" lnSpcReduction="20000"/>
          </a:bodyPr>
          <a:lstStyle/>
          <a:p>
            <a:pPr algn="l" eaLnBrk="1" fontAlgn="auto" hangingPunct="1">
              <a:spcAft>
                <a:spcPts val="0"/>
              </a:spcAft>
              <a:defRPr/>
            </a:pPr>
            <a:r>
              <a:rPr lang="en-GB" sz="1600" dirty="0">
                <a:solidFill>
                  <a:schemeClr val="bg1">
                    <a:lumMod val="50000"/>
                  </a:schemeClr>
                </a:solidFill>
              </a:rPr>
              <a:t>Chemical treatment</a:t>
            </a:r>
            <a:br>
              <a:rPr lang="en-GB" sz="1600" dirty="0">
                <a:solidFill>
                  <a:schemeClr val="bg1">
                    <a:lumMod val="50000"/>
                  </a:schemeClr>
                </a:solidFill>
              </a:rPr>
            </a:br>
            <a:r>
              <a:rPr lang="en-GB" sz="1600" dirty="0">
                <a:solidFill>
                  <a:schemeClr val="bg1">
                    <a:lumMod val="50000"/>
                  </a:schemeClr>
                </a:solidFill>
              </a:rPr>
              <a:t>- For mustard gas, use </a:t>
            </a:r>
          </a:p>
          <a:p>
            <a:pPr algn="l" eaLnBrk="1" fontAlgn="auto" hangingPunct="1">
              <a:spcAft>
                <a:spcPts val="0"/>
              </a:spcAft>
              <a:defRPr/>
            </a:pPr>
            <a:r>
              <a:rPr lang="en-GB" sz="1600" dirty="0">
                <a:solidFill>
                  <a:schemeClr val="bg1">
                    <a:lumMod val="50000"/>
                  </a:schemeClr>
                </a:solidFill>
              </a:rPr>
              <a:t>calcium hypochlorite.</a:t>
            </a:r>
            <a:br>
              <a:rPr lang="en-GB" sz="1600" dirty="0">
                <a:solidFill>
                  <a:schemeClr val="bg1">
                    <a:lumMod val="50000"/>
                  </a:schemeClr>
                </a:solidFill>
              </a:rPr>
            </a:br>
            <a:r>
              <a:rPr lang="en-GB" sz="1600" dirty="0">
                <a:solidFill>
                  <a:schemeClr val="bg1">
                    <a:lumMod val="50000"/>
                  </a:schemeClr>
                </a:solidFill>
              </a:rPr>
              <a:t>- Wash rubber products 30</a:t>
            </a:r>
          </a:p>
          <a:p>
            <a:pPr algn="l" eaLnBrk="1" fontAlgn="auto" hangingPunct="1">
              <a:spcAft>
                <a:spcPts val="0"/>
              </a:spcAft>
              <a:defRPr/>
            </a:pPr>
            <a:r>
              <a:rPr lang="en-GB" sz="1600" dirty="0">
                <a:solidFill>
                  <a:schemeClr val="bg1">
                    <a:lumMod val="50000"/>
                  </a:schemeClr>
                </a:solidFill>
              </a:rPr>
              <a:t> minutes after exposure. </a:t>
            </a:r>
          </a:p>
          <a:p>
            <a:pPr algn="l" eaLnBrk="1" fontAlgn="auto" hangingPunct="1">
              <a:spcAft>
                <a:spcPts val="0"/>
              </a:spcAft>
              <a:defRPr/>
            </a:pPr>
            <a:r>
              <a:rPr lang="en-GB" sz="1600" dirty="0">
                <a:solidFill>
                  <a:schemeClr val="bg1">
                    <a:lumMod val="50000"/>
                  </a:schemeClr>
                </a:solidFill>
              </a:rPr>
              <a:t>Wet-heat treatment</a:t>
            </a:r>
            <a:br>
              <a:rPr lang="en-GB" sz="1600" dirty="0">
                <a:solidFill>
                  <a:schemeClr val="bg1">
                    <a:lumMod val="50000"/>
                  </a:schemeClr>
                </a:solidFill>
              </a:rPr>
            </a:br>
            <a:r>
              <a:rPr lang="en-GB" sz="1600" dirty="0">
                <a:solidFill>
                  <a:schemeClr val="bg1">
                    <a:lumMod val="50000"/>
                  </a:schemeClr>
                </a:solidFill>
              </a:rPr>
              <a:t>- Steam: 20 minutes</a:t>
            </a:r>
            <a:br>
              <a:rPr lang="en-GB" sz="1600" dirty="0">
                <a:solidFill>
                  <a:schemeClr val="bg1">
                    <a:lumMod val="50000"/>
                  </a:schemeClr>
                </a:solidFill>
              </a:rPr>
            </a:br>
            <a:r>
              <a:rPr lang="en-GB" sz="1600" dirty="0">
                <a:solidFill>
                  <a:schemeClr val="bg1">
                    <a:lumMod val="50000"/>
                  </a:schemeClr>
                </a:solidFill>
              </a:rPr>
              <a:t>- Boil: 15 minutes</a:t>
            </a:r>
            <a:br>
              <a:rPr lang="en-GB" sz="1600" dirty="0">
                <a:solidFill>
                  <a:schemeClr val="bg1">
                    <a:lumMod val="50000"/>
                  </a:schemeClr>
                </a:solidFill>
              </a:rPr>
            </a:br>
            <a:r>
              <a:rPr lang="en-GB" sz="1600" dirty="0">
                <a:solidFill>
                  <a:schemeClr val="bg1">
                    <a:lumMod val="50000"/>
                  </a:schemeClr>
                </a:solidFill>
              </a:rPr>
              <a:t>- Hot water (80 degrees </a:t>
            </a:r>
          </a:p>
          <a:p>
            <a:pPr algn="l" eaLnBrk="1" fontAlgn="auto" hangingPunct="1">
              <a:spcAft>
                <a:spcPts val="0"/>
              </a:spcAft>
              <a:defRPr/>
            </a:pPr>
            <a:r>
              <a:rPr lang="en-GB" sz="1600" dirty="0">
                <a:solidFill>
                  <a:schemeClr val="bg1">
                    <a:lumMod val="50000"/>
                  </a:schemeClr>
                </a:solidFill>
              </a:rPr>
              <a:t>Celsius): 30 minutes</a:t>
            </a:r>
          </a:p>
          <a:p>
            <a:pPr algn="l" eaLnBrk="1" fontAlgn="auto" hangingPunct="1">
              <a:spcAft>
                <a:spcPts val="0"/>
              </a:spcAft>
              <a:defRPr/>
            </a:pPr>
            <a:r>
              <a:rPr lang="en-GB" sz="2200" dirty="0">
                <a:solidFill>
                  <a:schemeClr val="tx1"/>
                </a:solidFill>
                <a:effectLst>
                  <a:outerShdw blurRad="38100" dist="38100" dir="2700000" algn="tl">
                    <a:srgbClr val="000000">
                      <a:alpha val="43137"/>
                    </a:srgbClr>
                  </a:outerShdw>
                </a:effectLst>
              </a:rPr>
              <a:t>Dry-heat treatment</a:t>
            </a:r>
            <a:br>
              <a:rPr lang="en-GB" sz="2200" dirty="0">
                <a:solidFill>
                  <a:schemeClr val="bg1">
                    <a:lumMod val="50000"/>
                  </a:schemeClr>
                </a:solidFill>
              </a:rPr>
            </a:br>
            <a:r>
              <a:rPr lang="en-GB" sz="2200" dirty="0">
                <a:solidFill>
                  <a:schemeClr val="tx1"/>
                </a:solidFill>
                <a:effectLst>
                  <a:outerShdw blurRad="38100" dist="38100" dir="2700000" algn="tl">
                    <a:srgbClr val="000000">
                      <a:alpha val="43137"/>
                    </a:srgbClr>
                  </a:outerShdw>
                </a:effectLst>
              </a:rPr>
              <a:t>- Incinerate</a:t>
            </a:r>
          </a:p>
        </p:txBody>
      </p:sp>
      <p:pic>
        <p:nvPicPr>
          <p:cNvPr id="19459" name="Picture 2" descr="C:\Users\Yaugen\Desktop\gas_attack_14.jpg">
            <a:extLst>
              <a:ext uri="{FF2B5EF4-FFF2-40B4-BE49-F238E27FC236}">
                <a16:creationId xmlns:a16="http://schemas.microsoft.com/office/drawing/2014/main" id="{2FB8E516-6068-4304-A389-BACA9F37B6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29305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2" descr="C:\Users\Yaugen\Desktop\gas_attack_15.jpg">
            <a:extLst>
              <a:ext uri="{FF2B5EF4-FFF2-40B4-BE49-F238E27FC236}">
                <a16:creationId xmlns:a16="http://schemas.microsoft.com/office/drawing/2014/main" id="{1EE58B25-A730-4116-8B27-F5DBB71ED7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7575" y="1447800"/>
            <a:ext cx="31464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F39231B-29F2-4B03-8445-1FEF8C51D480}"/>
              </a:ext>
            </a:extLst>
          </p:cNvPr>
          <p:cNvSpPr txBox="1"/>
          <p:nvPr/>
        </p:nvSpPr>
        <p:spPr>
          <a:xfrm>
            <a:off x="3135313" y="4038600"/>
            <a:ext cx="5059362" cy="2370138"/>
          </a:xfrm>
          <a:prstGeom prst="rect">
            <a:avLst/>
          </a:prstGeom>
          <a:noFill/>
        </p:spPr>
        <p:txBody>
          <a:bodyPr wrap="none">
            <a:spAutoFit/>
          </a:bodyPr>
          <a:lstStyle/>
          <a:p>
            <a:pPr eaLnBrk="1" fontAlgn="auto" hangingPunct="1">
              <a:spcBef>
                <a:spcPts val="0"/>
              </a:spcBef>
              <a:spcAft>
                <a:spcPts val="0"/>
              </a:spcAft>
              <a:defRPr/>
            </a:pPr>
            <a:r>
              <a:rPr lang="en-GB" sz="1600" dirty="0">
                <a:solidFill>
                  <a:schemeClr val="bg1">
                    <a:lumMod val="50000"/>
                  </a:schemeClr>
                </a:solidFill>
                <a:latin typeface="+mn-lt"/>
                <a:cs typeface="+mn-cs"/>
              </a:rPr>
              <a:t>Wash and wipe</a:t>
            </a:r>
          </a:p>
          <a:p>
            <a:pPr eaLnBrk="1" fontAlgn="auto" hangingPunct="1">
              <a:spcBef>
                <a:spcPts val="0"/>
              </a:spcBef>
              <a:spcAft>
                <a:spcPts val="0"/>
              </a:spcAft>
              <a:defRPr/>
            </a:pPr>
            <a:r>
              <a:rPr lang="en-GB" sz="1600" dirty="0">
                <a:solidFill>
                  <a:schemeClr val="bg1">
                    <a:lumMod val="50000"/>
                  </a:schemeClr>
                </a:solidFill>
                <a:latin typeface="+mn-lt"/>
                <a:cs typeface="+mn-cs"/>
              </a:rPr>
              <a:t>Sun-dry</a:t>
            </a:r>
            <a:br>
              <a:rPr lang="en-GB" sz="1600" dirty="0">
                <a:solidFill>
                  <a:schemeClr val="bg1">
                    <a:lumMod val="50000"/>
                  </a:schemeClr>
                </a:solidFill>
                <a:latin typeface="+mn-lt"/>
                <a:cs typeface="+mn-cs"/>
              </a:rPr>
            </a:br>
            <a:r>
              <a:rPr lang="en-GB" sz="1600" dirty="0">
                <a:solidFill>
                  <a:schemeClr val="bg1">
                    <a:lumMod val="50000"/>
                  </a:schemeClr>
                </a:solidFill>
                <a:latin typeface="+mn-lt"/>
                <a:cs typeface="+mn-cs"/>
              </a:rPr>
              <a:t>- Winter: 5 days</a:t>
            </a:r>
            <a:br>
              <a:rPr lang="en-GB" sz="1600" dirty="0">
                <a:solidFill>
                  <a:schemeClr val="bg1">
                    <a:lumMod val="50000"/>
                  </a:schemeClr>
                </a:solidFill>
                <a:latin typeface="+mn-lt"/>
                <a:cs typeface="+mn-cs"/>
              </a:rPr>
            </a:br>
            <a:r>
              <a:rPr lang="en-GB" sz="1600" dirty="0">
                <a:solidFill>
                  <a:schemeClr val="bg1">
                    <a:lumMod val="50000"/>
                  </a:schemeClr>
                </a:solidFill>
                <a:latin typeface="+mn-lt"/>
                <a:cs typeface="+mn-cs"/>
              </a:rPr>
              <a:t>- Spring/Autumn: 1 to 3 days</a:t>
            </a:r>
            <a:br>
              <a:rPr lang="en-GB" sz="1600" dirty="0">
                <a:solidFill>
                  <a:schemeClr val="bg1">
                    <a:lumMod val="50000"/>
                  </a:schemeClr>
                </a:solidFill>
                <a:latin typeface="+mn-lt"/>
                <a:cs typeface="+mn-cs"/>
              </a:rPr>
            </a:br>
            <a:r>
              <a:rPr lang="en-GB" sz="1600" dirty="0">
                <a:solidFill>
                  <a:schemeClr val="bg1">
                    <a:lumMod val="50000"/>
                  </a:schemeClr>
                </a:solidFill>
                <a:latin typeface="+mn-lt"/>
                <a:cs typeface="+mn-cs"/>
              </a:rPr>
              <a:t>- Summer: 8 hours</a:t>
            </a:r>
          </a:p>
          <a:p>
            <a:pPr eaLnBrk="1" fontAlgn="auto" hangingPunct="1">
              <a:spcBef>
                <a:spcPts val="0"/>
              </a:spcBef>
              <a:spcAft>
                <a:spcPts val="0"/>
              </a:spcAft>
              <a:defRPr/>
            </a:pPr>
            <a:r>
              <a:rPr lang="en-GB" sz="2000" dirty="0">
                <a:effectLst>
                  <a:outerShdw blurRad="38100" dist="38100" dir="2700000" algn="tl">
                    <a:srgbClr val="000000">
                      <a:alpha val="43137"/>
                    </a:srgbClr>
                  </a:outerShdw>
                </a:effectLst>
                <a:latin typeface="+mn-lt"/>
                <a:cs typeface="+mn-cs"/>
              </a:rPr>
              <a:t>Burial</a:t>
            </a:r>
            <a:br>
              <a:rPr lang="en-GB" sz="1600" dirty="0">
                <a:solidFill>
                  <a:schemeClr val="bg1">
                    <a:lumMod val="50000"/>
                  </a:schemeClr>
                </a:solidFill>
                <a:latin typeface="+mn-lt"/>
                <a:cs typeface="+mn-cs"/>
              </a:rPr>
            </a:br>
            <a:r>
              <a:rPr lang="en-GB" sz="1600" dirty="0">
                <a:solidFill>
                  <a:schemeClr val="bg1">
                    <a:lumMod val="50000"/>
                  </a:schemeClr>
                </a:solidFill>
                <a:latin typeface="+mn-lt"/>
                <a:cs typeface="+mn-cs"/>
              </a:rPr>
              <a:t>- Disappearance of gas odor is a </a:t>
            </a:r>
          </a:p>
          <a:p>
            <a:pPr eaLnBrk="1" fontAlgn="auto" hangingPunct="1">
              <a:spcBef>
                <a:spcPts val="0"/>
              </a:spcBef>
              <a:spcAft>
                <a:spcPts val="0"/>
              </a:spcAft>
              <a:defRPr/>
            </a:pPr>
            <a:r>
              <a:rPr lang="en-GB" sz="1600" dirty="0">
                <a:solidFill>
                  <a:schemeClr val="bg1">
                    <a:lumMod val="50000"/>
                  </a:schemeClr>
                </a:solidFill>
                <a:latin typeface="+mn-lt"/>
                <a:cs typeface="+mn-cs"/>
              </a:rPr>
              <a:t>   sign of decontamination.</a:t>
            </a:r>
            <a:br>
              <a:rPr lang="en-GB" sz="1600" dirty="0">
                <a:solidFill>
                  <a:schemeClr val="bg1">
                    <a:lumMod val="50000"/>
                  </a:schemeClr>
                </a:solidFill>
                <a:latin typeface="+mn-lt"/>
                <a:cs typeface="+mn-cs"/>
              </a:rPr>
            </a:br>
            <a:r>
              <a:rPr lang="en-GB" sz="1600" dirty="0">
                <a:solidFill>
                  <a:schemeClr val="bg1">
                    <a:lumMod val="50000"/>
                  </a:schemeClr>
                </a:solidFill>
                <a:latin typeface="+mn-lt"/>
                <a:cs typeface="+mn-cs"/>
              </a:rPr>
              <a:t>- Do not allow residual gas indoors when decontaminating </a:t>
            </a:r>
          </a:p>
        </p:txBody>
      </p:sp>
      <p:sp>
        <p:nvSpPr>
          <p:cNvPr id="19462" name="TextBox 5">
            <a:extLst>
              <a:ext uri="{FF2B5EF4-FFF2-40B4-BE49-F238E27FC236}">
                <a16:creationId xmlns:a16="http://schemas.microsoft.com/office/drawing/2014/main" id="{4BBF3E5A-E293-4551-9F2D-167DCDC12640}"/>
              </a:ext>
            </a:extLst>
          </p:cNvPr>
          <p:cNvSpPr txBox="1">
            <a:spLocks noChangeArrowheads="1"/>
          </p:cNvSpPr>
          <p:nvPr/>
        </p:nvSpPr>
        <p:spPr bwMode="auto">
          <a:xfrm>
            <a:off x="152400" y="5943600"/>
            <a:ext cx="15573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000"/>
              <a:t>National Archives of Japan</a:t>
            </a:r>
            <a:endParaRPr lang="ru-RU" altLang="en-US" sz="1000"/>
          </a:p>
        </p:txBody>
      </p:sp>
      <p:sp>
        <p:nvSpPr>
          <p:cNvPr id="8" name="Oval 7">
            <a:extLst>
              <a:ext uri="{FF2B5EF4-FFF2-40B4-BE49-F238E27FC236}">
                <a16:creationId xmlns:a16="http://schemas.microsoft.com/office/drawing/2014/main" id="{D3CD5AE7-3A44-407A-9239-8C0042237611}"/>
              </a:ext>
            </a:extLst>
          </p:cNvPr>
          <p:cNvSpPr/>
          <p:nvPr/>
        </p:nvSpPr>
        <p:spPr>
          <a:xfrm>
            <a:off x="1143000" y="4191000"/>
            <a:ext cx="1905000" cy="1752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9" name="Oval 8">
            <a:extLst>
              <a:ext uri="{FF2B5EF4-FFF2-40B4-BE49-F238E27FC236}">
                <a16:creationId xmlns:a16="http://schemas.microsoft.com/office/drawing/2014/main" id="{1A0279B1-8E13-42C6-9F51-94FA0501DCC6}"/>
              </a:ext>
            </a:extLst>
          </p:cNvPr>
          <p:cNvSpPr/>
          <p:nvPr/>
        </p:nvSpPr>
        <p:spPr>
          <a:xfrm>
            <a:off x="7162800" y="4267200"/>
            <a:ext cx="1752600" cy="1676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7" name="TextBox 6">
            <a:extLst>
              <a:ext uri="{FF2B5EF4-FFF2-40B4-BE49-F238E27FC236}">
                <a16:creationId xmlns:a16="http://schemas.microsoft.com/office/drawing/2014/main" id="{4D3B4756-DDF7-4C6F-8706-5E4A0F1FEFA6}"/>
              </a:ext>
            </a:extLst>
          </p:cNvPr>
          <p:cNvSpPr txBox="1"/>
          <p:nvPr/>
        </p:nvSpPr>
        <p:spPr>
          <a:xfrm>
            <a:off x="2209800" y="725488"/>
            <a:ext cx="6305550" cy="647700"/>
          </a:xfrm>
          <a:prstGeom prst="rect">
            <a:avLst/>
          </a:prstGeom>
          <a:noFill/>
        </p:spPr>
        <p:txBody>
          <a:bodyPr>
            <a:spAutoFit/>
          </a:bodyPr>
          <a:lstStyle/>
          <a:p>
            <a:pPr eaLnBrk="1" fontAlgn="auto" hangingPunct="1">
              <a:spcBef>
                <a:spcPts val="0"/>
              </a:spcBef>
              <a:spcAft>
                <a:spcPts val="0"/>
              </a:spcAft>
              <a:defRPr/>
            </a:pPr>
            <a:r>
              <a:rPr lang="en-GB" sz="3600" dirty="0">
                <a:solidFill>
                  <a:schemeClr val="accent2">
                    <a:lumMod val="75000"/>
                  </a:schemeClr>
                </a:solidFill>
                <a:effectLst>
                  <a:outerShdw blurRad="38100" dist="38100" dir="2700000" algn="tl">
                    <a:srgbClr val="000000">
                      <a:alpha val="43137"/>
                    </a:srgbClr>
                  </a:outerShdw>
                </a:effectLst>
                <a:latin typeface="+mn-lt"/>
                <a:cs typeface="+mn-cs"/>
              </a:rPr>
              <a:t>Blister Gas Decontamination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B028D-4EA1-4A6A-9234-D4E7BD54285F}"/>
              </a:ext>
            </a:extLst>
          </p:cNvPr>
          <p:cNvSpPr>
            <a:spLocks noGrp="1"/>
          </p:cNvSpPr>
          <p:nvPr>
            <p:ph type="ctrTitle"/>
          </p:nvPr>
        </p:nvSpPr>
        <p:spPr>
          <a:xfrm>
            <a:off x="609600" y="744538"/>
            <a:ext cx="8382000" cy="914400"/>
          </a:xfrm>
        </p:spPr>
        <p:txBody>
          <a:bodyPr rtlCol="0">
            <a:noAutofit/>
          </a:bodyPr>
          <a:lstStyle/>
          <a:p>
            <a:pPr eaLnBrk="1" fontAlgn="auto" hangingPunct="1">
              <a:spcAft>
                <a:spcPts val="0"/>
              </a:spcAft>
              <a:defRPr/>
            </a:pPr>
            <a:r>
              <a:rPr lang="fy-NL" sz="3600" b="1" dirty="0">
                <a:solidFill>
                  <a:schemeClr val="accent2">
                    <a:lumMod val="75000"/>
                  </a:schemeClr>
                </a:solidFill>
              </a:rPr>
              <a:t>World War II chemical weapons stockpiles</a:t>
            </a:r>
            <a:endParaRPr lang="ru-RU" sz="3600" b="1" dirty="0">
              <a:solidFill>
                <a:schemeClr val="accent2">
                  <a:lumMod val="75000"/>
                </a:schemeClr>
              </a:solidFill>
            </a:endParaRPr>
          </a:p>
        </p:txBody>
      </p:sp>
      <p:graphicFrame>
        <p:nvGraphicFramePr>
          <p:cNvPr id="4" name="Table 3">
            <a:extLst>
              <a:ext uri="{FF2B5EF4-FFF2-40B4-BE49-F238E27FC236}">
                <a16:creationId xmlns:a16="http://schemas.microsoft.com/office/drawing/2014/main" id="{8EB4114D-CD8D-47DB-BCB0-BBB8570A0819}"/>
              </a:ext>
            </a:extLst>
          </p:cNvPr>
          <p:cNvGraphicFramePr>
            <a:graphicFrameLocks noGrp="1"/>
          </p:cNvGraphicFramePr>
          <p:nvPr/>
        </p:nvGraphicFramePr>
        <p:xfrm>
          <a:off x="381000" y="1828800"/>
          <a:ext cx="8534401" cy="3241674"/>
        </p:xfrm>
        <a:graphic>
          <a:graphicData uri="http://schemas.openxmlformats.org/drawingml/2006/table">
            <a:tbl>
              <a:tblPr firstRow="1" bandRow="1">
                <a:tableStyleId>{5C22544A-7EE6-4342-B048-85BDC9FD1C3A}</a:tableStyleId>
              </a:tblPr>
              <a:tblGrid>
                <a:gridCol w="2362201">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tblGrid>
              <a:tr h="609730">
                <a:tc>
                  <a:txBody>
                    <a:bodyPr/>
                    <a:lstStyle/>
                    <a:p>
                      <a:r>
                        <a:rPr lang="fy-NL" sz="2400" dirty="0"/>
                        <a:t>Country</a:t>
                      </a:r>
                      <a:endParaRPr lang="en-GB" sz="2400" dirty="0"/>
                    </a:p>
                  </a:txBody>
                  <a:tcPr marT="45730" marB="45730"/>
                </a:tc>
                <a:tc>
                  <a:txBody>
                    <a:bodyPr/>
                    <a:lstStyle/>
                    <a:p>
                      <a:r>
                        <a:rPr lang="fy-NL" sz="2400" dirty="0"/>
                        <a:t>1940  (metric tonnes)</a:t>
                      </a:r>
                      <a:endParaRPr lang="en-GB" sz="2400" dirty="0"/>
                    </a:p>
                  </a:txBody>
                  <a:tcPr marT="45730" marB="45730"/>
                </a:tc>
                <a:tc>
                  <a:txBody>
                    <a:bodyPr/>
                    <a:lstStyle/>
                    <a:p>
                      <a:r>
                        <a:rPr lang="fy-NL" sz="2400" dirty="0"/>
                        <a:t>1945 (metric tonnes)</a:t>
                      </a:r>
                      <a:endParaRPr lang="en-GB" sz="2400" dirty="0"/>
                    </a:p>
                  </a:txBody>
                  <a:tcPr marT="45730" marB="45730"/>
                </a:tc>
                <a:extLst>
                  <a:ext uri="{0D108BD9-81ED-4DB2-BD59-A6C34878D82A}">
                    <a16:rowId xmlns:a16="http://schemas.microsoft.com/office/drawing/2014/main" val="10000"/>
                  </a:ext>
                </a:extLst>
              </a:tr>
              <a:tr h="505131">
                <a:tc>
                  <a:txBody>
                    <a:bodyPr/>
                    <a:lstStyle/>
                    <a:p>
                      <a:r>
                        <a:rPr lang="fy-NL" sz="2400" dirty="0"/>
                        <a:t>Germany</a:t>
                      </a:r>
                      <a:endParaRPr lang="en-GB" sz="2400" dirty="0"/>
                    </a:p>
                  </a:txBody>
                  <a:tcPr marT="45730" marB="45730"/>
                </a:tc>
                <a:tc>
                  <a:txBody>
                    <a:bodyPr/>
                    <a:lstStyle/>
                    <a:p>
                      <a:r>
                        <a:rPr lang="fy-NL" sz="2400" dirty="0"/>
                        <a:t>15</a:t>
                      </a:r>
                      <a:r>
                        <a:rPr lang="fy-NL" sz="2400" baseline="0" dirty="0"/>
                        <a:t> 000</a:t>
                      </a:r>
                      <a:endParaRPr lang="en-GB" sz="2400" dirty="0"/>
                    </a:p>
                  </a:txBody>
                  <a:tcPr marT="45730" marB="45730"/>
                </a:tc>
                <a:tc>
                  <a:txBody>
                    <a:bodyPr/>
                    <a:lstStyle/>
                    <a:p>
                      <a:r>
                        <a:rPr lang="fy-NL" sz="2400" dirty="0"/>
                        <a:t>250 000</a:t>
                      </a:r>
                      <a:endParaRPr lang="en-GB" sz="2400" dirty="0"/>
                    </a:p>
                  </a:txBody>
                  <a:tcPr marT="45730" marB="45730"/>
                </a:tc>
                <a:extLst>
                  <a:ext uri="{0D108BD9-81ED-4DB2-BD59-A6C34878D82A}">
                    <a16:rowId xmlns:a16="http://schemas.microsoft.com/office/drawing/2014/main" val="10001"/>
                  </a:ext>
                </a:extLst>
              </a:tr>
              <a:tr h="551691">
                <a:tc>
                  <a:txBody>
                    <a:bodyPr/>
                    <a:lstStyle/>
                    <a:p>
                      <a:r>
                        <a:rPr lang="fy-NL" sz="2400" dirty="0"/>
                        <a:t>United Kingdom</a:t>
                      </a:r>
                      <a:endParaRPr lang="en-GB" sz="2400" dirty="0"/>
                    </a:p>
                  </a:txBody>
                  <a:tcPr marT="45730" marB="45730"/>
                </a:tc>
                <a:tc>
                  <a:txBody>
                    <a:bodyPr/>
                    <a:lstStyle/>
                    <a:p>
                      <a:r>
                        <a:rPr lang="fy-NL" sz="2400" dirty="0"/>
                        <a:t>1 500</a:t>
                      </a:r>
                      <a:endParaRPr lang="en-GB" sz="2400" dirty="0"/>
                    </a:p>
                  </a:txBody>
                  <a:tcPr marT="45730" marB="45730"/>
                </a:tc>
                <a:tc>
                  <a:txBody>
                    <a:bodyPr/>
                    <a:lstStyle/>
                    <a:p>
                      <a:r>
                        <a:rPr lang="fy-NL" sz="2400" dirty="0"/>
                        <a:t>60 000</a:t>
                      </a:r>
                      <a:endParaRPr lang="en-GB" sz="2400" dirty="0"/>
                    </a:p>
                  </a:txBody>
                  <a:tcPr marT="45730" marB="45730"/>
                </a:tc>
                <a:extLst>
                  <a:ext uri="{0D108BD9-81ED-4DB2-BD59-A6C34878D82A}">
                    <a16:rowId xmlns:a16="http://schemas.microsoft.com/office/drawing/2014/main" val="10002"/>
                  </a:ext>
                </a:extLst>
              </a:tr>
              <a:tr h="505131">
                <a:tc>
                  <a:txBody>
                    <a:bodyPr/>
                    <a:lstStyle/>
                    <a:p>
                      <a:r>
                        <a:rPr lang="fy-NL" sz="2400" dirty="0"/>
                        <a:t>USA</a:t>
                      </a:r>
                      <a:endParaRPr lang="en-GB" sz="2400" dirty="0"/>
                    </a:p>
                  </a:txBody>
                  <a:tcPr marT="45730" marB="45730"/>
                </a:tc>
                <a:tc>
                  <a:txBody>
                    <a:bodyPr/>
                    <a:lstStyle/>
                    <a:p>
                      <a:r>
                        <a:rPr lang="fy-NL" sz="2400" dirty="0"/>
                        <a:t>1 500</a:t>
                      </a:r>
                      <a:endParaRPr lang="en-GB" sz="2400" dirty="0"/>
                    </a:p>
                  </a:txBody>
                  <a:tcPr marT="45730" marB="45730"/>
                </a:tc>
                <a:tc>
                  <a:txBody>
                    <a:bodyPr/>
                    <a:lstStyle/>
                    <a:p>
                      <a:r>
                        <a:rPr lang="fy-NL" sz="2400" dirty="0"/>
                        <a:t>135 000</a:t>
                      </a:r>
                      <a:endParaRPr lang="en-GB" sz="2400" dirty="0"/>
                    </a:p>
                  </a:txBody>
                  <a:tcPr marT="45730" marB="45730"/>
                </a:tc>
                <a:extLst>
                  <a:ext uri="{0D108BD9-81ED-4DB2-BD59-A6C34878D82A}">
                    <a16:rowId xmlns:a16="http://schemas.microsoft.com/office/drawing/2014/main" val="10003"/>
                  </a:ext>
                </a:extLst>
              </a:tr>
              <a:tr h="505131">
                <a:tc>
                  <a:txBody>
                    <a:bodyPr/>
                    <a:lstStyle/>
                    <a:p>
                      <a:r>
                        <a:rPr lang="fy-NL" sz="2400" dirty="0"/>
                        <a:t>Japan</a:t>
                      </a:r>
                      <a:endParaRPr lang="en-GB" sz="2400" dirty="0"/>
                    </a:p>
                  </a:txBody>
                  <a:tcPr marT="45730" marB="45730"/>
                </a:tc>
                <a:tc>
                  <a:txBody>
                    <a:bodyPr/>
                    <a:lstStyle/>
                    <a:p>
                      <a:r>
                        <a:rPr lang="fy-NL" sz="2400" dirty="0"/>
                        <a:t>5 000</a:t>
                      </a:r>
                      <a:endParaRPr lang="en-GB" sz="2400" dirty="0"/>
                    </a:p>
                  </a:txBody>
                  <a:tcPr marT="45730" marB="45730"/>
                </a:tc>
                <a:tc>
                  <a:txBody>
                    <a:bodyPr/>
                    <a:lstStyle/>
                    <a:p>
                      <a:r>
                        <a:rPr lang="fy-NL" sz="2400" dirty="0"/>
                        <a:t>10 000</a:t>
                      </a:r>
                      <a:endParaRPr lang="en-GB" sz="2400" dirty="0"/>
                    </a:p>
                  </a:txBody>
                  <a:tcPr marT="45730" marB="45730"/>
                </a:tc>
                <a:extLst>
                  <a:ext uri="{0D108BD9-81ED-4DB2-BD59-A6C34878D82A}">
                    <a16:rowId xmlns:a16="http://schemas.microsoft.com/office/drawing/2014/main" val="10004"/>
                  </a:ext>
                </a:extLst>
              </a:tr>
              <a:tr h="564860">
                <a:tc>
                  <a:txBody>
                    <a:bodyPr/>
                    <a:lstStyle/>
                    <a:p>
                      <a:r>
                        <a:rPr lang="fy-NL" sz="2400" dirty="0"/>
                        <a:t>Russia</a:t>
                      </a:r>
                      <a:endParaRPr lang="en-GB" sz="2400" dirty="0"/>
                    </a:p>
                  </a:txBody>
                  <a:tcPr marT="45730" marB="45730"/>
                </a:tc>
                <a:tc>
                  <a:txBody>
                    <a:bodyPr/>
                    <a:lstStyle/>
                    <a:p>
                      <a:r>
                        <a:rPr lang="fy-NL" sz="2400" dirty="0"/>
                        <a:t>3</a:t>
                      </a:r>
                      <a:r>
                        <a:rPr lang="fy-NL" sz="2400" baseline="0" dirty="0"/>
                        <a:t> 800* (40 000**)</a:t>
                      </a:r>
                      <a:endParaRPr lang="en-GB" sz="2400" dirty="0"/>
                    </a:p>
                  </a:txBody>
                  <a:tcPr marT="45730" marB="45730"/>
                </a:tc>
                <a:tc>
                  <a:txBody>
                    <a:bodyPr/>
                    <a:lstStyle/>
                    <a:p>
                      <a:r>
                        <a:rPr lang="fy-NL" sz="2400" dirty="0"/>
                        <a:t>122 400 + 40 000</a:t>
                      </a:r>
                      <a:endParaRPr lang="en-GB" sz="2400" dirty="0"/>
                    </a:p>
                  </a:txBody>
                  <a:tcPr marT="45730" marB="45730"/>
                </a:tc>
                <a:extLst>
                  <a:ext uri="{0D108BD9-81ED-4DB2-BD59-A6C34878D82A}">
                    <a16:rowId xmlns:a16="http://schemas.microsoft.com/office/drawing/2014/main" val="10005"/>
                  </a:ext>
                </a:extLst>
              </a:tr>
            </a:tbl>
          </a:graphicData>
        </a:graphic>
      </p:graphicFrame>
      <p:sp>
        <p:nvSpPr>
          <p:cNvPr id="20513" name="TextBox 5">
            <a:extLst>
              <a:ext uri="{FF2B5EF4-FFF2-40B4-BE49-F238E27FC236}">
                <a16:creationId xmlns:a16="http://schemas.microsoft.com/office/drawing/2014/main" id="{E866C8BC-6A79-48C3-BB01-06EED3ABE279}"/>
              </a:ext>
            </a:extLst>
          </p:cNvPr>
          <p:cNvSpPr txBox="1">
            <a:spLocks noChangeArrowheads="1"/>
          </p:cNvSpPr>
          <p:nvPr/>
        </p:nvSpPr>
        <p:spPr bwMode="auto">
          <a:xfrm>
            <a:off x="381000" y="5486400"/>
            <a:ext cx="5356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y-NL" altLang="en-US" sz="1600"/>
              <a:t>*Mustard gas produseed before WWII (1936); </a:t>
            </a:r>
          </a:p>
          <a:p>
            <a:pPr eaLnBrk="1" hangingPunct="1">
              <a:spcBef>
                <a:spcPct val="0"/>
              </a:spcBef>
              <a:buFontTx/>
              <a:buNone/>
            </a:pPr>
            <a:r>
              <a:rPr lang="fy-NL" altLang="en-US" sz="1600"/>
              <a:t>** Total quantity of chemical agents in bombs as of 1.12.1936 </a:t>
            </a:r>
            <a:endParaRPr lang="en-GB" altLang="en-US" sz="1600"/>
          </a:p>
        </p:txBody>
      </p:sp>
      <p:sp>
        <p:nvSpPr>
          <p:cNvPr id="3" name="TextBox 2">
            <a:extLst>
              <a:ext uri="{FF2B5EF4-FFF2-40B4-BE49-F238E27FC236}">
                <a16:creationId xmlns:a16="http://schemas.microsoft.com/office/drawing/2014/main" id="{A151ACDE-A312-4B5A-9946-00B6E4ECBEA4}"/>
              </a:ext>
            </a:extLst>
          </p:cNvPr>
          <p:cNvSpPr txBox="1"/>
          <p:nvPr/>
        </p:nvSpPr>
        <p:spPr>
          <a:xfrm>
            <a:off x="6096000" y="5410200"/>
            <a:ext cx="2290763" cy="1077913"/>
          </a:xfrm>
          <a:prstGeom prst="rect">
            <a:avLst/>
          </a:prstGeom>
          <a:noFill/>
        </p:spPr>
        <p:txBody>
          <a:bodyPr wrap="none">
            <a:spAutoFit/>
          </a:bodyPr>
          <a:lstStyle/>
          <a:p>
            <a:pPr eaLnBrk="1" fontAlgn="auto" hangingPunct="1">
              <a:spcBef>
                <a:spcPts val="0"/>
              </a:spcBef>
              <a:spcAft>
                <a:spcPts val="0"/>
              </a:spcAft>
              <a:defRPr/>
            </a:pPr>
            <a:r>
              <a:rPr lang="en-GB" sz="3200" b="1" dirty="0">
                <a:solidFill>
                  <a:srgbClr val="FF0000"/>
                </a:solidFill>
              </a:rPr>
              <a:t>617400 ????</a:t>
            </a:r>
          </a:p>
          <a:p>
            <a:pPr eaLnBrk="1" fontAlgn="auto" hangingPunct="1">
              <a:spcBef>
                <a:spcPts val="0"/>
              </a:spcBef>
              <a:spcAft>
                <a:spcPts val="0"/>
              </a:spcAft>
              <a:defRPr/>
            </a:pPr>
            <a:endParaRPr lang="ru-RU" sz="3200" dirty="0">
              <a:solidFill>
                <a:srgbClr val="FF0000"/>
              </a:solidFill>
              <a:effectLst>
                <a:outerShdw blurRad="38100" dist="38100" dir="2700000" algn="tl">
                  <a:srgbClr val="000000">
                    <a:alpha val="43137"/>
                  </a:srgbClr>
                </a:outerShdw>
              </a:effectLst>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4BBC7-24EC-4633-BCD6-604F63D5C08F}"/>
              </a:ext>
            </a:extLst>
          </p:cNvPr>
          <p:cNvSpPr>
            <a:spLocks noGrp="1"/>
          </p:cNvSpPr>
          <p:nvPr>
            <p:ph type="ctrTitle"/>
          </p:nvPr>
        </p:nvSpPr>
        <p:spPr>
          <a:xfrm>
            <a:off x="685800" y="914400"/>
            <a:ext cx="7924800" cy="838200"/>
          </a:xfrm>
        </p:spPr>
        <p:txBody>
          <a:bodyPr rtlCol="0">
            <a:normAutofit/>
          </a:bodyPr>
          <a:lstStyle/>
          <a:p>
            <a:pPr eaLnBrk="1" fontAlgn="auto" hangingPunct="1">
              <a:spcAft>
                <a:spcPts val="0"/>
              </a:spcAft>
              <a:defRPr/>
            </a:pPr>
            <a:r>
              <a:rPr lang="en-GB" sz="3600" b="1" dirty="0">
                <a:solidFill>
                  <a:schemeClr val="accent2">
                    <a:lumMod val="75000"/>
                  </a:schemeClr>
                </a:solidFill>
              </a:rPr>
              <a:t>CW disposal methods after WW II</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1850206E-97F8-4429-9D87-45DA0602FEF4}"/>
              </a:ext>
            </a:extLst>
          </p:cNvPr>
          <p:cNvSpPr>
            <a:spLocks noGrp="1"/>
          </p:cNvSpPr>
          <p:nvPr>
            <p:ph type="subTitle" idx="1"/>
          </p:nvPr>
        </p:nvSpPr>
        <p:spPr>
          <a:xfrm>
            <a:off x="533400" y="1905000"/>
            <a:ext cx="8077200" cy="4267200"/>
          </a:xfrm>
        </p:spPr>
        <p:txBody>
          <a:bodyPr rtlCol="0">
            <a:normAutofit fontScale="92500"/>
          </a:bodyPr>
          <a:lstStyle/>
          <a:p>
            <a:pPr algn="l" eaLnBrk="1" fontAlgn="auto" hangingPunct="1">
              <a:spcAft>
                <a:spcPts val="0"/>
              </a:spcAft>
              <a:defRPr/>
            </a:pPr>
            <a:r>
              <a:rPr lang="en-GB" dirty="0">
                <a:solidFill>
                  <a:schemeClr val="bg1">
                    <a:lumMod val="50000"/>
                  </a:schemeClr>
                </a:solidFill>
              </a:rPr>
              <a:t>Chemical weapons were destroyed at that time by many methods:</a:t>
            </a:r>
          </a:p>
          <a:p>
            <a:pPr marL="457200" indent="-457200" algn="l" eaLnBrk="1" fontAlgn="auto" hangingPunct="1">
              <a:spcAft>
                <a:spcPts val="0"/>
              </a:spcAft>
              <a:buFont typeface="Arial" panose="020B0604020202020204" pitchFamily="34" charset="0"/>
              <a:buChar char="•"/>
              <a:defRPr/>
            </a:pPr>
            <a:r>
              <a:rPr lang="en-GB" dirty="0">
                <a:solidFill>
                  <a:schemeClr val="bg1">
                    <a:lumMod val="50000"/>
                  </a:schemeClr>
                </a:solidFill>
              </a:rPr>
              <a:t>burial in the ground</a:t>
            </a:r>
          </a:p>
          <a:p>
            <a:pPr marL="457200" indent="-457200" algn="l" eaLnBrk="1" fontAlgn="auto" hangingPunct="1">
              <a:spcAft>
                <a:spcPts val="0"/>
              </a:spcAft>
              <a:buFont typeface="Arial" panose="020B0604020202020204" pitchFamily="34" charset="0"/>
              <a:buChar char="•"/>
              <a:defRPr/>
            </a:pPr>
            <a:r>
              <a:rPr lang="en-GB" dirty="0">
                <a:solidFill>
                  <a:schemeClr val="bg1">
                    <a:lumMod val="50000"/>
                  </a:schemeClr>
                </a:solidFill>
              </a:rPr>
              <a:t>disposal at sea </a:t>
            </a:r>
            <a:endParaRPr lang="ru-RU" dirty="0">
              <a:solidFill>
                <a:schemeClr val="bg1">
                  <a:lumMod val="50000"/>
                </a:schemeClr>
              </a:solidFill>
            </a:endParaRPr>
          </a:p>
          <a:p>
            <a:pPr marL="457200" indent="-457200" algn="l" eaLnBrk="1" fontAlgn="auto" hangingPunct="1">
              <a:spcAft>
                <a:spcPts val="0"/>
              </a:spcAft>
              <a:buFont typeface="Arial" panose="020B0604020202020204" pitchFamily="34" charset="0"/>
              <a:buChar char="•"/>
              <a:defRPr/>
            </a:pPr>
            <a:r>
              <a:rPr lang="en-GB" dirty="0">
                <a:solidFill>
                  <a:schemeClr val="bg1">
                    <a:lumMod val="50000"/>
                  </a:schemeClr>
                </a:solidFill>
              </a:rPr>
              <a:t>burning at storage sites/proving grounds in special incinerators and open pits</a:t>
            </a:r>
          </a:p>
          <a:p>
            <a:pPr marL="457200" indent="-457200" algn="l" eaLnBrk="1" fontAlgn="auto" hangingPunct="1">
              <a:spcAft>
                <a:spcPts val="0"/>
              </a:spcAft>
              <a:buFont typeface="Arial" panose="020B0604020202020204" pitchFamily="34" charset="0"/>
              <a:buChar char="•"/>
              <a:defRPr/>
            </a:pPr>
            <a:r>
              <a:rPr lang="en-GB" dirty="0">
                <a:solidFill>
                  <a:schemeClr val="bg1">
                    <a:lumMod val="50000"/>
                  </a:schemeClr>
                </a:solidFill>
              </a:rPr>
              <a:t>explosion of chemical artillery shells and aircraft bombs on specially equipped firing ranges</a:t>
            </a:r>
            <a:endParaRPr lang="ru-RU" dirty="0">
              <a:solidFill>
                <a:schemeClr val="bg1">
                  <a:lumMod val="50000"/>
                </a:schemeClr>
              </a:solidFill>
            </a:endParaRPr>
          </a:p>
          <a:p>
            <a:pPr eaLnBrk="1" fontAlgn="auto" hangingPunct="1">
              <a:spcAft>
                <a:spcPts val="0"/>
              </a:spcAft>
              <a:defRPr/>
            </a:pP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3C3A7-80B3-4532-B375-FF6A06C000C4}"/>
              </a:ext>
            </a:extLst>
          </p:cNvPr>
          <p:cNvSpPr>
            <a:spLocks noGrp="1"/>
          </p:cNvSpPr>
          <p:nvPr>
            <p:ph type="ctrTitle"/>
          </p:nvPr>
        </p:nvSpPr>
        <p:spPr>
          <a:xfrm>
            <a:off x="685800" y="914400"/>
            <a:ext cx="7772400" cy="541338"/>
          </a:xfrm>
        </p:spPr>
        <p:txBody>
          <a:bodyPr rtlCol="0">
            <a:noAutofit/>
          </a:bodyPr>
          <a:lstStyle/>
          <a:p>
            <a:pPr eaLnBrk="1" fontAlgn="auto" hangingPunct="1">
              <a:spcAft>
                <a:spcPts val="0"/>
              </a:spcAft>
              <a:defRPr/>
            </a:pPr>
            <a:r>
              <a:rPr lang="en-GB" sz="3600" b="1" dirty="0">
                <a:solidFill>
                  <a:schemeClr val="accent2">
                    <a:lumMod val="75000"/>
                  </a:schemeClr>
                </a:solidFill>
              </a:rPr>
              <a:t>German CW disposal</a:t>
            </a:r>
            <a:endParaRPr lang="ru-RU" sz="3600" b="1" dirty="0">
              <a:solidFill>
                <a:schemeClr val="accent2">
                  <a:lumMod val="75000"/>
                </a:schemeClr>
              </a:solidFill>
            </a:endParaRPr>
          </a:p>
        </p:txBody>
      </p:sp>
      <p:pic>
        <p:nvPicPr>
          <p:cNvPr id="24579" name="Picture 2">
            <a:extLst>
              <a:ext uri="{FF2B5EF4-FFF2-40B4-BE49-F238E27FC236}">
                <a16:creationId xmlns:a16="http://schemas.microsoft.com/office/drawing/2014/main" id="{7C120E7F-8649-4B5B-8F0A-3A7E4F598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38" y="1712913"/>
            <a:ext cx="3652837" cy="450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3">
            <a:extLst>
              <a:ext uri="{FF2B5EF4-FFF2-40B4-BE49-F238E27FC236}">
                <a16:creationId xmlns:a16="http://schemas.microsoft.com/office/drawing/2014/main" id="{2570D096-60E1-4707-8ED5-AC5877CA92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8275" y="3363913"/>
            <a:ext cx="371792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AA1B5EAC-97D9-49E7-8DE0-D0A32B0DE0B3}"/>
              </a:ext>
            </a:extLst>
          </p:cNvPr>
          <p:cNvSpPr/>
          <p:nvPr/>
        </p:nvSpPr>
        <p:spPr>
          <a:xfrm>
            <a:off x="398463" y="2209800"/>
            <a:ext cx="2730500" cy="461963"/>
          </a:xfrm>
          <a:prstGeom prst="rect">
            <a:avLst/>
          </a:prstGeom>
        </p:spPr>
        <p:txBody>
          <a:bodyPr wrap="none">
            <a:spAutoFit/>
          </a:bodyPr>
          <a:lstStyle/>
          <a:p>
            <a:pPr eaLnBrk="1" fontAlgn="auto" hangingPunct="1">
              <a:spcBef>
                <a:spcPts val="0"/>
              </a:spcBef>
              <a:spcAft>
                <a:spcPts val="0"/>
              </a:spcAft>
              <a:defRPr/>
            </a:pPr>
            <a:r>
              <a:rPr lang="en-GB" sz="2400" dirty="0">
                <a:solidFill>
                  <a:schemeClr val="bg1"/>
                </a:solidFill>
                <a:effectLst>
                  <a:outerShdw blurRad="38100" dist="38100" dir="2700000" algn="tl">
                    <a:srgbClr val="000000">
                      <a:alpha val="43137"/>
                    </a:srgbClr>
                  </a:outerShdw>
                </a:effectLst>
                <a:latin typeface="+mn-lt"/>
                <a:cs typeface="+mn-cs"/>
              </a:rPr>
              <a:t>Burial in the ground </a:t>
            </a:r>
            <a:endParaRPr lang="ru-RU" sz="2400" dirty="0">
              <a:solidFill>
                <a:schemeClr val="bg1"/>
              </a:solidFill>
              <a:effectLst>
                <a:outerShdw blurRad="38100" dist="38100" dir="2700000" algn="tl">
                  <a:srgbClr val="000000">
                    <a:alpha val="43137"/>
                  </a:srgbClr>
                </a:outerShdw>
              </a:effectLst>
              <a:latin typeface="+mn-lt"/>
              <a:cs typeface="+mn-cs"/>
            </a:endParaRPr>
          </a:p>
        </p:txBody>
      </p:sp>
      <p:sp>
        <p:nvSpPr>
          <p:cNvPr id="5" name="Rectangle 4">
            <a:extLst>
              <a:ext uri="{FF2B5EF4-FFF2-40B4-BE49-F238E27FC236}">
                <a16:creationId xmlns:a16="http://schemas.microsoft.com/office/drawing/2014/main" id="{7A165B48-12B1-429C-BB8C-2FC21643F0D2}"/>
              </a:ext>
            </a:extLst>
          </p:cNvPr>
          <p:cNvSpPr/>
          <p:nvPr/>
        </p:nvSpPr>
        <p:spPr>
          <a:xfrm>
            <a:off x="4002088" y="5343525"/>
            <a:ext cx="3986212" cy="830263"/>
          </a:xfrm>
          <a:prstGeom prst="rect">
            <a:avLst/>
          </a:prstGeom>
        </p:spPr>
        <p:txBody>
          <a:bodyPr wrap="none">
            <a:spAutoFit/>
          </a:bodyPr>
          <a:lstStyle/>
          <a:p>
            <a:pPr algn="ctr" eaLnBrk="1" fontAlgn="auto" hangingPunct="1">
              <a:spcBef>
                <a:spcPts val="0"/>
              </a:spcBef>
              <a:spcAft>
                <a:spcPts val="0"/>
              </a:spcAft>
              <a:defRPr/>
            </a:pPr>
            <a:r>
              <a:rPr lang="en-GB" sz="2400" dirty="0">
                <a:solidFill>
                  <a:schemeClr val="bg1"/>
                </a:solidFill>
                <a:effectLst>
                  <a:outerShdw blurRad="38100" dist="38100" dir="2700000" algn="tl">
                    <a:srgbClr val="000000">
                      <a:alpha val="43137"/>
                    </a:srgbClr>
                  </a:outerShdw>
                </a:effectLst>
                <a:latin typeface="+mn-lt"/>
                <a:cs typeface="+mn-cs"/>
              </a:rPr>
              <a:t>Explosion of chemical artillery </a:t>
            </a:r>
          </a:p>
          <a:p>
            <a:pPr algn="ctr" eaLnBrk="1" fontAlgn="auto" hangingPunct="1">
              <a:spcBef>
                <a:spcPts val="0"/>
              </a:spcBef>
              <a:spcAft>
                <a:spcPts val="0"/>
              </a:spcAft>
              <a:defRPr/>
            </a:pPr>
            <a:r>
              <a:rPr lang="en-GB" sz="2400" dirty="0">
                <a:solidFill>
                  <a:schemeClr val="bg1"/>
                </a:solidFill>
                <a:effectLst>
                  <a:outerShdw blurRad="38100" dist="38100" dir="2700000" algn="tl">
                    <a:srgbClr val="000000">
                      <a:alpha val="43137"/>
                    </a:srgbClr>
                  </a:outerShdw>
                </a:effectLst>
                <a:latin typeface="+mn-lt"/>
                <a:cs typeface="+mn-cs"/>
              </a:rPr>
              <a:t>shells </a:t>
            </a:r>
            <a:endParaRPr lang="ru-RU" sz="2400" dirty="0">
              <a:solidFill>
                <a:schemeClr val="bg1"/>
              </a:solidFill>
              <a:effectLst>
                <a:outerShdw blurRad="38100" dist="38100" dir="2700000" algn="tl">
                  <a:srgbClr val="000000">
                    <a:alpha val="43137"/>
                  </a:srgbClr>
                </a:outerShdw>
              </a:effectLst>
              <a:latin typeface="+mn-lt"/>
              <a:cs typeface="+mn-cs"/>
            </a:endParaRPr>
          </a:p>
        </p:txBody>
      </p:sp>
      <p:pic>
        <p:nvPicPr>
          <p:cNvPr id="24583" name="Picture 2">
            <a:extLst>
              <a:ext uri="{FF2B5EF4-FFF2-40B4-BE49-F238E27FC236}">
                <a16:creationId xmlns:a16="http://schemas.microsoft.com/office/drawing/2014/main" id="{BDDCEC8A-03C2-43BD-9EF3-0BB7EDBF6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697038"/>
            <a:ext cx="2908300"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0FA488F-6402-46E2-9911-E8BF8C0A2FE6}"/>
              </a:ext>
            </a:extLst>
          </p:cNvPr>
          <p:cNvSpPr txBox="1"/>
          <p:nvPr/>
        </p:nvSpPr>
        <p:spPr>
          <a:xfrm>
            <a:off x="7104063" y="3398838"/>
            <a:ext cx="1184275" cy="460375"/>
          </a:xfrm>
          <a:prstGeom prst="rect">
            <a:avLst/>
          </a:prstGeom>
          <a:noFill/>
        </p:spPr>
        <p:txBody>
          <a:bodyPr wrap="none">
            <a:spAutoFit/>
          </a:bodyPr>
          <a:lstStyle/>
          <a:p>
            <a:pPr eaLnBrk="1" hangingPunct="1">
              <a:defRPr/>
            </a:pPr>
            <a:r>
              <a:rPr lang="en-IE" sz="2400" dirty="0">
                <a:solidFill>
                  <a:schemeClr val="bg1"/>
                </a:solidFill>
                <a:effectLst>
                  <a:outerShdw blurRad="38100" dist="38100" dir="2700000" algn="tl">
                    <a:srgbClr val="000000">
                      <a:alpha val="43137"/>
                    </a:srgbClr>
                  </a:outerShdw>
                </a:effectLst>
              </a:rPr>
              <a:t>Burning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A4E09-A960-489F-88EF-66C41DB2ED63}"/>
              </a:ext>
            </a:extLst>
          </p:cNvPr>
          <p:cNvSpPr>
            <a:spLocks noGrp="1"/>
          </p:cNvSpPr>
          <p:nvPr>
            <p:ph type="title"/>
          </p:nvPr>
        </p:nvSpPr>
        <p:spPr>
          <a:xfrm>
            <a:off x="457200" y="914400"/>
            <a:ext cx="8229600" cy="822325"/>
          </a:xfrm>
        </p:spPr>
        <p:txBody>
          <a:bodyPr rtlCol="0">
            <a:normAutofit fontScale="90000"/>
          </a:bodyPr>
          <a:lstStyle/>
          <a:p>
            <a:pPr eaLnBrk="1" fontAlgn="auto" hangingPunct="1">
              <a:spcAft>
                <a:spcPts val="0"/>
              </a:spcAft>
              <a:defRPr/>
            </a:pPr>
            <a:r>
              <a:rPr lang="en-GB" sz="4000" b="1" dirty="0">
                <a:solidFill>
                  <a:schemeClr val="accent2">
                    <a:lumMod val="75000"/>
                  </a:schemeClr>
                </a:solidFill>
              </a:rPr>
              <a:t>CW disposal after WWII</a:t>
            </a:r>
            <a:br>
              <a:rPr lang="ru-RU" dirty="0">
                <a:solidFill>
                  <a:srgbClr val="00B0F0"/>
                </a:solidFill>
                <a:effectLst>
                  <a:outerShdw blurRad="38100" dist="38100" dir="2700000" algn="tl">
                    <a:srgbClr val="000000">
                      <a:alpha val="43137"/>
                    </a:srgbClr>
                  </a:outerShdw>
                </a:effectLst>
              </a:rPr>
            </a:br>
            <a:endParaRPr lang="ru-RU" dirty="0">
              <a:solidFill>
                <a:srgbClr val="00B0F0"/>
              </a:solidFill>
              <a:effectLst>
                <a:outerShdw blurRad="38100" dist="38100" dir="2700000" algn="tl">
                  <a:srgbClr val="000000">
                    <a:alpha val="43137"/>
                  </a:srgbClr>
                </a:outerShdw>
              </a:effectLst>
            </a:endParaRPr>
          </a:p>
        </p:txBody>
      </p:sp>
      <p:pic>
        <p:nvPicPr>
          <p:cNvPr id="26627" name="Picture 1">
            <a:extLst>
              <a:ext uri="{FF2B5EF4-FFF2-40B4-BE49-F238E27FC236}">
                <a16:creationId xmlns:a16="http://schemas.microsoft.com/office/drawing/2014/main" id="{09F47107-4F34-42E8-A7E0-A9D4727C6AE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600200"/>
            <a:ext cx="3048000" cy="4681538"/>
          </a:xfrm>
        </p:spPr>
      </p:pic>
      <p:pic>
        <p:nvPicPr>
          <p:cNvPr id="26628" name="Picture 2">
            <a:extLst>
              <a:ext uri="{FF2B5EF4-FFF2-40B4-BE49-F238E27FC236}">
                <a16:creationId xmlns:a16="http://schemas.microsoft.com/office/drawing/2014/main" id="{6A5AF2AD-5EFA-4811-9BAE-7456CEF48D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1100" y="1600200"/>
            <a:ext cx="53117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1734B17-FCE6-4A13-BA78-9E474F5F7F75}"/>
              </a:ext>
            </a:extLst>
          </p:cNvPr>
          <p:cNvSpPr txBox="1"/>
          <p:nvPr/>
        </p:nvSpPr>
        <p:spPr>
          <a:xfrm>
            <a:off x="914400" y="3429000"/>
            <a:ext cx="1751013" cy="461963"/>
          </a:xfrm>
          <a:prstGeom prst="rect">
            <a:avLst/>
          </a:prstGeom>
          <a:noFill/>
        </p:spPr>
        <p:txBody>
          <a:bodyPr wrap="none">
            <a:spAutoFit/>
          </a:bodyPr>
          <a:lstStyle/>
          <a:p>
            <a:pPr eaLnBrk="1" fontAlgn="auto" hangingPunct="1">
              <a:spcBef>
                <a:spcPts val="0"/>
              </a:spcBef>
              <a:spcAft>
                <a:spcPts val="0"/>
              </a:spcAft>
              <a:defRPr/>
            </a:pPr>
            <a:r>
              <a:rPr lang="fy-NL" sz="2400" b="1" dirty="0">
                <a:solidFill>
                  <a:schemeClr val="bg1"/>
                </a:solidFill>
                <a:effectLst>
                  <a:outerShdw blurRad="38100" dist="38100" dir="2700000" algn="tl">
                    <a:srgbClr val="000000">
                      <a:alpha val="43137"/>
                    </a:srgbClr>
                  </a:outerShdw>
                </a:effectLst>
                <a:latin typeface="+mn-lt"/>
                <a:cs typeface="+mn-cs"/>
              </a:rPr>
              <a:t>Mustard gas</a:t>
            </a:r>
            <a:endParaRPr lang="en-GB" sz="2400" b="1" dirty="0">
              <a:solidFill>
                <a:schemeClr val="bg1"/>
              </a:solidFill>
              <a:effectLst>
                <a:outerShdw blurRad="38100" dist="38100" dir="2700000" algn="tl">
                  <a:srgbClr val="000000">
                    <a:alpha val="43137"/>
                  </a:srgbClr>
                </a:outerShdw>
              </a:effectLst>
              <a:latin typeface="+mn-lt"/>
              <a:cs typeface="+mn-cs"/>
            </a:endParaRPr>
          </a:p>
        </p:txBody>
      </p:sp>
      <p:sp>
        <p:nvSpPr>
          <p:cNvPr id="6" name="TextBox 5">
            <a:extLst>
              <a:ext uri="{FF2B5EF4-FFF2-40B4-BE49-F238E27FC236}">
                <a16:creationId xmlns:a16="http://schemas.microsoft.com/office/drawing/2014/main" id="{849536CB-88A5-4173-9A42-BF4BD6B29E32}"/>
              </a:ext>
            </a:extLst>
          </p:cNvPr>
          <p:cNvSpPr txBox="1"/>
          <p:nvPr/>
        </p:nvSpPr>
        <p:spPr>
          <a:xfrm>
            <a:off x="7391400" y="4953000"/>
            <a:ext cx="1489075" cy="461963"/>
          </a:xfrm>
          <a:prstGeom prst="rect">
            <a:avLst/>
          </a:prstGeom>
          <a:noFill/>
        </p:spPr>
        <p:txBody>
          <a:bodyPr wrap="none">
            <a:spAutoFit/>
          </a:bodyPr>
          <a:lstStyle/>
          <a:p>
            <a:pPr eaLnBrk="1" fontAlgn="auto" hangingPunct="1">
              <a:spcBef>
                <a:spcPts val="0"/>
              </a:spcBef>
              <a:spcAft>
                <a:spcPts val="0"/>
              </a:spcAft>
              <a:defRPr/>
            </a:pPr>
            <a:r>
              <a:rPr lang="fy-NL" sz="2400" b="1" dirty="0">
                <a:solidFill>
                  <a:schemeClr val="bg1"/>
                </a:solidFill>
                <a:effectLst>
                  <a:outerShdw blurRad="38100" dist="38100" dir="2700000" algn="tl">
                    <a:srgbClr val="000000">
                      <a:alpha val="43137"/>
                    </a:srgbClr>
                  </a:outerShdw>
                </a:effectLst>
                <a:latin typeface="+mn-lt"/>
                <a:cs typeface="+mn-cs"/>
              </a:rPr>
              <a:t>Phosgene</a:t>
            </a:r>
            <a:r>
              <a:rPr lang="fy-NL" sz="2400" dirty="0">
                <a:solidFill>
                  <a:schemeClr val="bg1"/>
                </a:solidFill>
                <a:effectLst>
                  <a:outerShdw blurRad="38100" dist="38100" dir="2700000" algn="tl">
                    <a:srgbClr val="000000">
                      <a:alpha val="43137"/>
                    </a:srgbClr>
                  </a:outerShdw>
                </a:effectLst>
                <a:latin typeface="+mn-lt"/>
                <a:cs typeface="+mn-cs"/>
              </a:rPr>
              <a:t> </a:t>
            </a:r>
            <a:endParaRPr lang="en-GB" sz="2400" dirty="0">
              <a:solidFill>
                <a:schemeClr val="bg1"/>
              </a:solidFill>
              <a:effectLst>
                <a:outerShdw blurRad="38100" dist="38100" dir="2700000" algn="tl">
                  <a:srgbClr val="000000">
                    <a:alpha val="43137"/>
                  </a:srgbClr>
                </a:outerShdw>
              </a:effectLst>
              <a:latin typeface="+mn-lt"/>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CEA1D1FC-EF2C-43AA-9E33-A6EBA22AC5FC}"/>
              </a:ext>
            </a:extLst>
          </p:cNvPr>
          <p:cNvSpPr>
            <a:spLocks noGrp="1"/>
          </p:cNvSpPr>
          <p:nvPr>
            <p:ph type="ctrTitle"/>
          </p:nvPr>
        </p:nvSpPr>
        <p:spPr/>
        <p:txBody>
          <a:bodyPr/>
          <a:lstStyle/>
          <a:p>
            <a:pPr eaLnBrk="1" hangingPunct="1"/>
            <a:endParaRPr lang="ru-RU" altLang="en-US"/>
          </a:p>
        </p:txBody>
      </p:sp>
      <p:sp>
        <p:nvSpPr>
          <p:cNvPr id="3" name="Subtitle 2">
            <a:extLst>
              <a:ext uri="{FF2B5EF4-FFF2-40B4-BE49-F238E27FC236}">
                <a16:creationId xmlns:a16="http://schemas.microsoft.com/office/drawing/2014/main" id="{B6B7D6E3-3939-41F4-844D-CF73B8B2D21B}"/>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27652" name="Picture 3" descr="http://s3.uploads.ru/3ZM5K.jpg">
            <a:extLst>
              <a:ext uri="{FF2B5EF4-FFF2-40B4-BE49-F238E27FC236}">
                <a16:creationId xmlns:a16="http://schemas.microsoft.com/office/drawing/2014/main" id="{DDDFB44E-D3A8-4FE1-A2E1-50EBC0A290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6400"/>
            <a:ext cx="65532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66B4F66-D86A-4773-9B9F-7AFE8AD371A8}"/>
              </a:ext>
            </a:extLst>
          </p:cNvPr>
          <p:cNvSpPr txBox="1"/>
          <p:nvPr/>
        </p:nvSpPr>
        <p:spPr>
          <a:xfrm>
            <a:off x="239713" y="1030288"/>
            <a:ext cx="8923337" cy="646112"/>
          </a:xfrm>
          <a:prstGeom prst="rect">
            <a:avLst/>
          </a:prstGeom>
          <a:noFill/>
        </p:spPr>
        <p:txBody>
          <a:bodyPr wrap="none">
            <a:spAutoFit/>
          </a:bodyPr>
          <a:lstStyle/>
          <a:p>
            <a:pPr eaLnBrk="1" fontAlgn="auto" hangingPunct="1">
              <a:spcBef>
                <a:spcPts val="0"/>
              </a:spcBef>
              <a:spcAft>
                <a:spcPts val="0"/>
              </a:spcAft>
              <a:defRPr/>
            </a:pPr>
            <a:r>
              <a:rPr lang="fy-NL" sz="3600" b="1" dirty="0">
                <a:solidFill>
                  <a:schemeClr val="accent2">
                    <a:lumMod val="75000"/>
                  </a:schemeClr>
                </a:solidFill>
                <a:latin typeface="+mn-lt"/>
                <a:cs typeface="+mn-cs"/>
              </a:rPr>
              <a:t>German CW dumped in Bultic sea after WW II</a:t>
            </a:r>
            <a:endParaRPr lang="en-GB" sz="3600" b="1" dirty="0">
              <a:solidFill>
                <a:schemeClr val="accent2">
                  <a:lumMod val="75000"/>
                </a:schemeClr>
              </a:solidFill>
              <a:latin typeface="+mn-lt"/>
              <a:cs typeface="+mn-cs"/>
            </a:endParaRPr>
          </a:p>
        </p:txBody>
      </p:sp>
      <p:pic>
        <p:nvPicPr>
          <p:cNvPr id="2" name="Picture 1">
            <a:extLst>
              <a:ext uri="{FF2B5EF4-FFF2-40B4-BE49-F238E27FC236}">
                <a16:creationId xmlns:a16="http://schemas.microsoft.com/office/drawing/2014/main" id="{B8FDFAC2-C8E8-41F4-A08A-F8B0ED25D1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2438400"/>
            <a:ext cx="3810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258C979-8F11-49C9-B454-E67FD3E7F4C8}"/>
              </a:ext>
            </a:extLst>
          </p:cNvPr>
          <p:cNvSpPr>
            <a:spLocks noGrp="1"/>
          </p:cNvSpPr>
          <p:nvPr>
            <p:ph type="subTitle" idx="1"/>
          </p:nvPr>
        </p:nvSpPr>
        <p:spPr>
          <a:xfrm>
            <a:off x="4495800" y="1524000"/>
            <a:ext cx="4114800" cy="4495800"/>
          </a:xfrm>
        </p:spPr>
        <p:txBody>
          <a:bodyPr rtlCol="0">
            <a:normAutofit fontScale="92500" lnSpcReduction="10000"/>
          </a:bodyPr>
          <a:lstStyle/>
          <a:p>
            <a:pPr algn="l" eaLnBrk="1" fontAlgn="auto" hangingPunct="1">
              <a:spcAft>
                <a:spcPts val="0"/>
              </a:spcAft>
              <a:defRPr/>
            </a:pPr>
            <a:r>
              <a:rPr lang="en-GB" sz="2400" b="1" dirty="0">
                <a:solidFill>
                  <a:schemeClr val="bg1">
                    <a:lumMod val="50000"/>
                  </a:schemeClr>
                </a:solidFill>
              </a:rPr>
              <a:t>Estimates suggest that in excess of one million tonnes of munitions were dumped in Beaufort's Dyke (Irish Sea), some 180,000 tonnes* in Skagerrak and some 300,000 tonnes in the North Sea...There are 148 individual dumpsites spread from Iceland to Gibralter</a:t>
            </a:r>
            <a:endParaRPr lang="en-GB" sz="2400" dirty="0">
              <a:solidFill>
                <a:schemeClr val="bg1">
                  <a:lumMod val="50000"/>
                </a:schemeClr>
              </a:solidFill>
            </a:endParaRPr>
          </a:p>
          <a:p>
            <a:pPr eaLnBrk="1" fontAlgn="auto" hangingPunct="1">
              <a:spcAft>
                <a:spcPts val="0"/>
              </a:spcAft>
              <a:defRPr/>
            </a:pPr>
            <a:endParaRPr lang="en-GB" sz="2400" dirty="0"/>
          </a:p>
          <a:p>
            <a:pPr algn="l" eaLnBrk="1" fontAlgn="auto" hangingPunct="1">
              <a:spcAft>
                <a:spcPts val="0"/>
              </a:spcAft>
              <a:defRPr/>
            </a:pPr>
            <a:r>
              <a:rPr lang="en-GB" sz="1900" dirty="0"/>
              <a:t>*Vic Rodrick, “Sea Shells: Deadly Harvest of Munitions is Washed up on Scotland’s Beaches,” </a:t>
            </a:r>
            <a:r>
              <a:rPr lang="en-GB" sz="1900" i="1" dirty="0"/>
              <a:t>Red Orbit,</a:t>
            </a:r>
          </a:p>
          <a:p>
            <a:pPr algn="l" eaLnBrk="1" fontAlgn="auto" hangingPunct="1">
              <a:spcAft>
                <a:spcPts val="0"/>
              </a:spcAft>
              <a:defRPr/>
            </a:pPr>
            <a:r>
              <a:rPr lang="en-GB" sz="1900" dirty="0"/>
              <a:t>1 October 2006</a:t>
            </a:r>
            <a:endParaRPr lang="en-GB" sz="1900" b="1" dirty="0"/>
          </a:p>
        </p:txBody>
      </p:sp>
      <p:pic>
        <p:nvPicPr>
          <p:cNvPr id="28675" name="image_1" descr="Munitions dumps in the North Sea area">
            <a:extLst>
              <a:ext uri="{FF2B5EF4-FFF2-40B4-BE49-F238E27FC236}">
                <a16:creationId xmlns:a16="http://schemas.microsoft.com/office/drawing/2014/main" id="{FA3D2196-4CFE-45BF-AEF3-015699FB9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447800"/>
            <a:ext cx="396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A8E86B6-9ABF-4CAF-8546-F88B2E319082}"/>
              </a:ext>
            </a:extLst>
          </p:cNvPr>
          <p:cNvSpPr txBox="1"/>
          <p:nvPr/>
        </p:nvSpPr>
        <p:spPr>
          <a:xfrm>
            <a:off x="1676400" y="723900"/>
            <a:ext cx="7292975" cy="646113"/>
          </a:xfrm>
          <a:prstGeom prst="rect">
            <a:avLst/>
          </a:prstGeom>
          <a:noFill/>
        </p:spPr>
        <p:txBody>
          <a:bodyPr wrap="none">
            <a:spAutoFit/>
          </a:bodyPr>
          <a:lstStyle/>
          <a:p>
            <a:pPr eaLnBrk="1" fontAlgn="auto" hangingPunct="1">
              <a:spcBef>
                <a:spcPts val="0"/>
              </a:spcBef>
              <a:spcAft>
                <a:spcPts val="0"/>
              </a:spcAft>
              <a:defRPr/>
            </a:pPr>
            <a:r>
              <a:rPr lang="en-GB" sz="3600" b="1" dirty="0">
                <a:solidFill>
                  <a:schemeClr val="accent2">
                    <a:lumMod val="75000"/>
                  </a:schemeClr>
                </a:solidFill>
                <a:latin typeface="+mn-lt"/>
                <a:cs typeface="+mn-cs"/>
              </a:rPr>
              <a:t>CW dumping at West coast of Europe</a:t>
            </a:r>
            <a:endParaRPr lang="ru-RU" sz="3600" b="1" dirty="0">
              <a:solidFill>
                <a:schemeClr val="accent2">
                  <a:lumMod val="75000"/>
                </a:schemeClr>
              </a:solidFill>
              <a:latin typeface="+mn-lt"/>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5FCC59E1-5CC6-459C-8344-4500D1A9F03D}"/>
              </a:ext>
            </a:extLst>
          </p:cNvPr>
          <p:cNvSpPr>
            <a:spLocks noGrp="1"/>
          </p:cNvSpPr>
          <p:nvPr>
            <p:ph type="ctrTitle"/>
          </p:nvPr>
        </p:nvSpPr>
        <p:spPr/>
        <p:txBody>
          <a:bodyPr/>
          <a:lstStyle/>
          <a:p>
            <a:pPr eaLnBrk="1" hangingPunct="1"/>
            <a:endParaRPr lang="ru-RU" altLang="en-US"/>
          </a:p>
        </p:txBody>
      </p:sp>
      <p:sp>
        <p:nvSpPr>
          <p:cNvPr id="3" name="Subtitle 2">
            <a:extLst>
              <a:ext uri="{FF2B5EF4-FFF2-40B4-BE49-F238E27FC236}">
                <a16:creationId xmlns:a16="http://schemas.microsoft.com/office/drawing/2014/main" id="{A167D562-864B-46C7-B61D-0A0DFF15803F}"/>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30724" name="Picture 2">
            <a:extLst>
              <a:ext uri="{FF2B5EF4-FFF2-40B4-BE49-F238E27FC236}">
                <a16:creationId xmlns:a16="http://schemas.microsoft.com/office/drawing/2014/main" id="{A289494D-8EB1-4154-BBFB-FAF0B2B90B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371600"/>
            <a:ext cx="8235950" cy="477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Box 5">
            <a:extLst>
              <a:ext uri="{FF2B5EF4-FFF2-40B4-BE49-F238E27FC236}">
                <a16:creationId xmlns:a16="http://schemas.microsoft.com/office/drawing/2014/main" id="{6295779A-9855-4ADB-9BB3-72DE616DF57D}"/>
              </a:ext>
            </a:extLst>
          </p:cNvPr>
          <p:cNvSpPr txBox="1">
            <a:spLocks noChangeArrowheads="1"/>
          </p:cNvSpPr>
          <p:nvPr/>
        </p:nvSpPr>
        <p:spPr bwMode="auto">
          <a:xfrm>
            <a:off x="1524000" y="6096000"/>
            <a:ext cx="5243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http://cns.miis.edu/stories/090806_cw_dumping.htm</a:t>
            </a:r>
            <a:endParaRPr lang="ru-RU" altLang="en-US" sz="1800"/>
          </a:p>
        </p:txBody>
      </p:sp>
      <p:sp>
        <p:nvSpPr>
          <p:cNvPr id="7" name="TextBox 6">
            <a:extLst>
              <a:ext uri="{FF2B5EF4-FFF2-40B4-BE49-F238E27FC236}">
                <a16:creationId xmlns:a16="http://schemas.microsoft.com/office/drawing/2014/main" id="{EC4FC373-308C-45D8-8A33-62859009AC0A}"/>
              </a:ext>
            </a:extLst>
          </p:cNvPr>
          <p:cNvSpPr txBox="1"/>
          <p:nvPr/>
        </p:nvSpPr>
        <p:spPr>
          <a:xfrm>
            <a:off x="2590800" y="685800"/>
            <a:ext cx="4764088" cy="646113"/>
          </a:xfrm>
          <a:prstGeom prst="rect">
            <a:avLst/>
          </a:prstGeom>
          <a:noFill/>
        </p:spPr>
        <p:txBody>
          <a:bodyPr wrap="none">
            <a:spAutoFit/>
          </a:bodyPr>
          <a:lstStyle/>
          <a:p>
            <a:pPr eaLnBrk="1" fontAlgn="auto" hangingPunct="1">
              <a:spcBef>
                <a:spcPts val="0"/>
              </a:spcBef>
              <a:spcAft>
                <a:spcPts val="0"/>
              </a:spcAft>
              <a:defRPr/>
            </a:pPr>
            <a:r>
              <a:rPr lang="fy-NL" sz="3600" b="1" dirty="0">
                <a:solidFill>
                  <a:schemeClr val="accent2">
                    <a:lumMod val="75000"/>
                  </a:schemeClr>
                </a:solidFill>
                <a:latin typeface="+mn-lt"/>
                <a:cs typeface="+mn-cs"/>
              </a:rPr>
              <a:t>CW dumped by the USA</a:t>
            </a:r>
            <a:endParaRPr lang="en-GB" sz="3600" b="1" dirty="0">
              <a:solidFill>
                <a:schemeClr val="accent2">
                  <a:lumMod val="75000"/>
                </a:schemeClr>
              </a:solidFill>
              <a:latin typeface="+mn-lt"/>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E554F-B3DF-4DCD-8D56-39D3BAA8059C}"/>
              </a:ext>
            </a:extLst>
          </p:cNvPr>
          <p:cNvSpPr>
            <a:spLocks noGrp="1"/>
          </p:cNvSpPr>
          <p:nvPr>
            <p:ph type="ctrTitle"/>
          </p:nvPr>
        </p:nvSpPr>
        <p:spPr>
          <a:xfrm>
            <a:off x="685800" y="990600"/>
            <a:ext cx="7772400" cy="914400"/>
          </a:xfrm>
        </p:spPr>
        <p:txBody>
          <a:bodyPr rtlCol="0">
            <a:normAutofit fontScale="90000"/>
          </a:bodyPr>
          <a:lstStyle/>
          <a:p>
            <a:pPr eaLnBrk="1" fontAlgn="auto" hangingPunct="1">
              <a:spcAft>
                <a:spcPts val="0"/>
              </a:spcAft>
              <a:defRPr/>
            </a:pPr>
            <a:br>
              <a:rPr lang="ru-RU" dirty="0"/>
            </a:br>
            <a:endParaRPr lang="ru-RU" dirty="0"/>
          </a:p>
        </p:txBody>
      </p:sp>
      <p:pic>
        <p:nvPicPr>
          <p:cNvPr id="21506" name="Picture 2" descr="C:\Users\holrem\Desktop\6.jpg">
            <a:extLst>
              <a:ext uri="{FF2B5EF4-FFF2-40B4-BE49-F238E27FC236}">
                <a16:creationId xmlns:a16="http://schemas.microsoft.com/office/drawing/2014/main" id="{37225673-483D-4A61-9751-EC7C95785C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9075" y="914400"/>
            <a:ext cx="6248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403305A-105C-469D-B22E-079798227414}"/>
              </a:ext>
            </a:extLst>
          </p:cNvPr>
          <p:cNvSpPr txBox="1"/>
          <p:nvPr/>
        </p:nvSpPr>
        <p:spPr>
          <a:xfrm>
            <a:off x="228600" y="1981200"/>
            <a:ext cx="2676525" cy="3046413"/>
          </a:xfrm>
          <a:prstGeom prst="rect">
            <a:avLst/>
          </a:prstGeom>
          <a:noFill/>
        </p:spPr>
        <p:txBody>
          <a:bodyPr>
            <a:spAutoFit/>
          </a:bodyPr>
          <a:lstStyle/>
          <a:p>
            <a:pPr eaLnBrk="1" fontAlgn="auto" hangingPunct="1">
              <a:spcBef>
                <a:spcPts val="0"/>
              </a:spcBef>
              <a:spcAft>
                <a:spcPts val="0"/>
              </a:spcAft>
              <a:defRPr/>
            </a:pPr>
            <a:r>
              <a:rPr lang="en-GB" sz="2000" b="1" dirty="0">
                <a:latin typeface="+mn-lt"/>
                <a:cs typeface="+mn-cs"/>
              </a:rPr>
              <a:t>Disposal By Scuttling </a:t>
            </a:r>
            <a:br>
              <a:rPr lang="en-GB" sz="2000" b="1" dirty="0">
                <a:latin typeface="+mn-lt"/>
                <a:cs typeface="+mn-cs"/>
              </a:rPr>
            </a:br>
            <a:r>
              <a:rPr lang="en-GB" sz="2000" dirty="0">
                <a:solidFill>
                  <a:schemeClr val="bg1">
                    <a:lumMod val="50000"/>
                  </a:schemeClr>
                </a:solidFill>
                <a:latin typeface="+mn-lt"/>
                <a:cs typeface="+mn-cs"/>
              </a:rPr>
              <a:t>The SS William Ralston filled with 301,000 mustard gas bombs </a:t>
            </a:r>
          </a:p>
          <a:p>
            <a:pPr eaLnBrk="1" fontAlgn="auto" hangingPunct="1">
              <a:spcBef>
                <a:spcPts val="0"/>
              </a:spcBef>
              <a:spcAft>
                <a:spcPts val="0"/>
              </a:spcAft>
              <a:defRPr/>
            </a:pPr>
            <a:r>
              <a:rPr lang="en-GB" sz="2000" dirty="0">
                <a:solidFill>
                  <a:schemeClr val="bg1">
                    <a:lumMod val="50000"/>
                  </a:schemeClr>
                </a:solidFill>
                <a:latin typeface="+mn-lt"/>
                <a:cs typeface="+mn-cs"/>
              </a:rPr>
              <a:t>and 1,500 1-ton canisters of Lewisite -- sinks in the Pacific off San Fransico in 1958. </a:t>
            </a:r>
            <a:r>
              <a:rPr lang="en-GB" sz="1600" dirty="0">
                <a:solidFill>
                  <a:schemeClr val="bg1">
                    <a:lumMod val="50000"/>
                  </a:schemeClr>
                </a:solidFill>
                <a:latin typeface="+mn-lt"/>
                <a:cs typeface="+mn-cs"/>
              </a:rPr>
              <a:t>(Photo courtesy of the U.S. Army) </a:t>
            </a:r>
            <a:endParaRPr lang="ru-RU" sz="1600" dirty="0">
              <a:solidFill>
                <a:schemeClr val="bg1">
                  <a:lumMod val="50000"/>
                </a:schemeClr>
              </a:solidFill>
              <a:latin typeface="+mn-lt"/>
              <a:cs typeface="+mn-cs"/>
            </a:endParaRPr>
          </a:p>
        </p:txBody>
      </p:sp>
      <p:sp>
        <p:nvSpPr>
          <p:cNvPr id="5" name="TextBox 4">
            <a:extLst>
              <a:ext uri="{FF2B5EF4-FFF2-40B4-BE49-F238E27FC236}">
                <a16:creationId xmlns:a16="http://schemas.microsoft.com/office/drawing/2014/main" id="{2C8CBC31-862F-4E4C-82DB-1E9159677A70}"/>
              </a:ext>
            </a:extLst>
          </p:cNvPr>
          <p:cNvSpPr txBox="1"/>
          <p:nvPr/>
        </p:nvSpPr>
        <p:spPr>
          <a:xfrm>
            <a:off x="1460500" y="744538"/>
            <a:ext cx="7029450" cy="646112"/>
          </a:xfrm>
          <a:prstGeom prst="rect">
            <a:avLst/>
          </a:prstGeom>
          <a:noFill/>
        </p:spPr>
        <p:txBody>
          <a:bodyPr wrap="none">
            <a:spAutoFit/>
          </a:bodyPr>
          <a:lstStyle/>
          <a:p>
            <a:pPr eaLnBrk="1" fontAlgn="auto" hangingPunct="1">
              <a:spcBef>
                <a:spcPts val="0"/>
              </a:spcBef>
              <a:spcAft>
                <a:spcPts val="0"/>
              </a:spcAft>
              <a:defRPr/>
            </a:pPr>
            <a:r>
              <a:rPr lang="en-GB" sz="3600" dirty="0">
                <a:solidFill>
                  <a:schemeClr val="accent2">
                    <a:lumMod val="75000"/>
                  </a:schemeClr>
                </a:solidFill>
                <a:effectLst>
                  <a:outerShdw blurRad="38100" dist="38100" dir="2700000" algn="tl">
                    <a:srgbClr val="000000">
                      <a:alpha val="43137"/>
                    </a:srgbClr>
                  </a:outerShdw>
                </a:effectLst>
                <a:latin typeface="+mn-lt"/>
                <a:cs typeface="+mn-cs"/>
              </a:rPr>
              <a:t>USA  CW disposal at sea after WW II </a:t>
            </a:r>
            <a:endParaRPr lang="ru-RU" sz="3600" dirty="0">
              <a:solidFill>
                <a:schemeClr val="accent2">
                  <a:lumMod val="75000"/>
                </a:schemeClr>
              </a:solidFill>
              <a:effectLst>
                <a:outerShdw blurRad="38100" dist="38100" dir="2700000" algn="tl">
                  <a:srgbClr val="000000">
                    <a:alpha val="43137"/>
                  </a:srgbClr>
                </a:outerShdw>
              </a:effectLst>
              <a:latin typeface="+mn-lt"/>
              <a:cs typeface="+mn-cs"/>
            </a:endParaRPr>
          </a:p>
        </p:txBody>
      </p:sp>
      <p:pic>
        <p:nvPicPr>
          <p:cNvPr id="7" name="Picture 2">
            <a:extLst>
              <a:ext uri="{FF2B5EF4-FFF2-40B4-BE49-F238E27FC236}">
                <a16:creationId xmlns:a16="http://schemas.microsoft.com/office/drawing/2014/main" id="{1F8F6928-55E3-4F9C-A8D3-9DF8F944DC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9725" y="1598613"/>
            <a:ext cx="3619500" cy="470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arn(inVertical)">
                                      <p:cBhvr>
                                        <p:cTn id="7" dur="500"/>
                                        <p:tgtEl>
                                          <p:spTgt spid="21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5F31F76-B868-4E77-9DAA-C449A8D6E28F}"/>
              </a:ext>
            </a:extLst>
          </p:cNvPr>
          <p:cNvSpPr>
            <a:spLocks noGrp="1"/>
          </p:cNvSpPr>
          <p:nvPr>
            <p:ph type="ctrTitle"/>
          </p:nvPr>
        </p:nvSpPr>
        <p:spPr>
          <a:xfrm>
            <a:off x="395288" y="2636838"/>
            <a:ext cx="3790950" cy="1266825"/>
          </a:xfrm>
        </p:spPr>
        <p:txBody>
          <a:bodyPr/>
          <a:lstStyle/>
          <a:p>
            <a:pPr algn="l" eaLnBrk="1" hangingPunct="1"/>
            <a:br>
              <a:rPr lang="en-GB" altLang="en-US" sz="1800" b="1"/>
            </a:br>
            <a:r>
              <a:rPr lang="en-GB" altLang="en-US" sz="2000" b="1">
                <a:solidFill>
                  <a:schemeClr val="bg1"/>
                </a:solidFill>
              </a:rPr>
              <a:t>Concrete-encased M55 rockets </a:t>
            </a:r>
            <a:r>
              <a:rPr lang="en-GB" altLang="en-US" sz="2000">
                <a:solidFill>
                  <a:schemeClr val="bg1"/>
                </a:solidFill>
              </a:rPr>
              <a:t>full of nerve gas are loaded into a sea. (Photo courtesy of the U.S. Army)</a:t>
            </a:r>
            <a:br>
              <a:rPr lang="ru-RU" altLang="en-US" sz="2000">
                <a:solidFill>
                  <a:schemeClr val="bg1"/>
                </a:solidFill>
              </a:rPr>
            </a:br>
            <a:endParaRPr lang="ru-RU" altLang="en-US" sz="2000">
              <a:solidFill>
                <a:schemeClr val="bg1"/>
              </a:solidFill>
            </a:endParaRPr>
          </a:p>
        </p:txBody>
      </p:sp>
      <p:sp>
        <p:nvSpPr>
          <p:cNvPr id="18438" name="TextBox 3">
            <a:extLst>
              <a:ext uri="{FF2B5EF4-FFF2-40B4-BE49-F238E27FC236}">
                <a16:creationId xmlns:a16="http://schemas.microsoft.com/office/drawing/2014/main" id="{7C0C1BE3-E10A-4C6D-B288-B1C1BFB68D1D}"/>
              </a:ext>
            </a:extLst>
          </p:cNvPr>
          <p:cNvSpPr txBox="1">
            <a:spLocks noChangeArrowheads="1"/>
          </p:cNvSpPr>
          <p:nvPr/>
        </p:nvSpPr>
        <p:spPr bwMode="auto">
          <a:xfrm>
            <a:off x="4743450" y="2781300"/>
            <a:ext cx="46799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solidFill>
                  <a:schemeClr val="bg1"/>
                </a:solidFill>
              </a:rPr>
              <a:t>Shipments (Photo courtesy of the U.S. Army) </a:t>
            </a:r>
            <a:br>
              <a:rPr lang="en-GB" altLang="en-US" sz="2000" b="1">
                <a:solidFill>
                  <a:schemeClr val="bg1"/>
                </a:solidFill>
              </a:rPr>
            </a:br>
            <a:r>
              <a:rPr lang="en-GB" altLang="en-US" sz="2000">
                <a:solidFill>
                  <a:schemeClr val="bg1"/>
                </a:solidFill>
              </a:rPr>
              <a:t>Chemical warfare agents destined for ocean disposal were often shipped to port via railroad car.  This 1968 shipment likely was of Lewisite, a blister agent, and dumped off the coast of South Carolina</a:t>
            </a:r>
            <a:br>
              <a:rPr lang="ru-RU" altLang="en-US" sz="2000">
                <a:solidFill>
                  <a:schemeClr val="bg1"/>
                </a:solidFill>
              </a:rPr>
            </a:br>
            <a:endParaRPr lang="ru-RU" altLang="en-US" sz="2000">
              <a:solidFill>
                <a:schemeClr val="bg1"/>
              </a:solidFill>
            </a:endParaRPr>
          </a:p>
        </p:txBody>
      </p:sp>
      <p:pic>
        <p:nvPicPr>
          <p:cNvPr id="18436" name="Picture 2" descr="C:\Users\holrem\Desktop\3.jpg">
            <a:extLst>
              <a:ext uri="{FF2B5EF4-FFF2-40B4-BE49-F238E27FC236}">
                <a16:creationId xmlns:a16="http://schemas.microsoft.com/office/drawing/2014/main" id="{15A094AC-1003-4FB8-A5F3-CC8034A99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09800"/>
            <a:ext cx="4608513"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2" descr="C:\Users\holrem\Desktop\8.jpg">
            <a:extLst>
              <a:ext uri="{FF2B5EF4-FFF2-40B4-BE49-F238E27FC236}">
                <a16:creationId xmlns:a16="http://schemas.microsoft.com/office/drawing/2014/main" id="{97265516-FAA2-4847-A129-2F426537A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1863" y="2209800"/>
            <a:ext cx="4402137"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16114CE-9569-4779-B79D-9FB056A21085}"/>
              </a:ext>
            </a:extLst>
          </p:cNvPr>
          <p:cNvSpPr txBox="1"/>
          <p:nvPr/>
        </p:nvSpPr>
        <p:spPr>
          <a:xfrm>
            <a:off x="1447800" y="1150366"/>
            <a:ext cx="6905625" cy="646113"/>
          </a:xfrm>
          <a:prstGeom prst="rect">
            <a:avLst/>
          </a:prstGeom>
          <a:noFill/>
        </p:spPr>
        <p:txBody>
          <a:bodyPr wrap="none">
            <a:spAutoFit/>
          </a:bodyPr>
          <a:lstStyle/>
          <a:p>
            <a:pPr eaLnBrk="1" fontAlgn="auto" hangingPunct="1">
              <a:spcBef>
                <a:spcPts val="0"/>
              </a:spcBef>
              <a:spcAft>
                <a:spcPts val="0"/>
              </a:spcAft>
              <a:defRPr/>
            </a:pPr>
            <a:r>
              <a:rPr lang="en-GB" sz="3600" b="1" dirty="0">
                <a:solidFill>
                  <a:schemeClr val="accent2">
                    <a:lumMod val="75000"/>
                  </a:schemeClr>
                </a:solidFill>
                <a:latin typeface="+mn-lt"/>
              </a:rPr>
              <a:t>US  CW disposal at sea after WW II </a:t>
            </a:r>
            <a:endParaRPr lang="ru-RU" sz="3600" b="1" dirty="0">
              <a:solidFill>
                <a:schemeClr val="accent2">
                  <a:lumMod val="75000"/>
                </a:schemeClr>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5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8436"/>
                                        </p:tgtEl>
                                        <p:attrNameLst>
                                          <p:attrName>style.visibility</p:attrName>
                                        </p:attrNameLst>
                                      </p:cBhvr>
                                      <p:to>
                                        <p:strVal val="visible"/>
                                      </p:to>
                                    </p:set>
                                    <p:animEffect transition="in" filter="fade">
                                      <p:cBhvr>
                                        <p:cTn id="12" dur="500"/>
                                        <p:tgtEl>
                                          <p:spTgt spid="184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8"/>
                                        </p:tgtEl>
                                        <p:attrNameLst>
                                          <p:attrName>style.visibility</p:attrName>
                                        </p:attrNameLst>
                                      </p:cBhvr>
                                      <p:to>
                                        <p:strVal val="visible"/>
                                      </p:to>
                                    </p:set>
                                    <p:animEffect transition="in" filter="fade">
                                      <p:cBhvr>
                                        <p:cTn id="17" dur="500"/>
                                        <p:tgtEl>
                                          <p:spTgt spid="184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8437"/>
                                        </p:tgtEl>
                                        <p:attrNameLst>
                                          <p:attrName>style.visibility</p:attrName>
                                        </p:attrNameLst>
                                      </p:cBhvr>
                                      <p:to>
                                        <p:strVal val="visible"/>
                                      </p:to>
                                    </p:set>
                                    <p:animEffect transition="in" filter="fade">
                                      <p:cBhvr>
                                        <p:cTn id="22"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1">
            <a:extLst>
              <a:ext uri="{FF2B5EF4-FFF2-40B4-BE49-F238E27FC236}">
                <a16:creationId xmlns:a16="http://schemas.microsoft.com/office/drawing/2014/main" id="{E082B494-AB6B-4074-9101-D1C2CBFFA934}"/>
              </a:ext>
            </a:extLst>
          </p:cNvPr>
          <p:cNvSpPr>
            <a:spLocks noGrp="1"/>
          </p:cNvSpPr>
          <p:nvPr>
            <p:ph type="ftr" sz="quarter" idx="11"/>
          </p:nvPr>
        </p:nvSpPr>
        <p:spPr bwMode="auto">
          <a:xfrm>
            <a:off x="0" y="6308725"/>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fontAlgn="base">
              <a:spcBef>
                <a:spcPct val="0"/>
              </a:spcBef>
              <a:spcAft>
                <a:spcPct val="0"/>
              </a:spcAft>
              <a:buFontTx/>
              <a:buNone/>
            </a:pPr>
            <a:r>
              <a:rPr lang="en-US" altLang="en-US" sz="1400">
                <a:solidFill>
                  <a:srgbClr val="EAEAEA"/>
                </a:solidFill>
                <a:latin typeface="Arial" panose="020B0604020202020204" pitchFamily="34" charset="0"/>
                <a:cs typeface="Arial" panose="020B0604020202020204" pitchFamily="34" charset="0"/>
              </a:rPr>
              <a:t>HZS Company Profile</a:t>
            </a:r>
          </a:p>
        </p:txBody>
      </p:sp>
      <p:sp>
        <p:nvSpPr>
          <p:cNvPr id="7" name="TextBox 6">
            <a:extLst>
              <a:ext uri="{FF2B5EF4-FFF2-40B4-BE49-F238E27FC236}">
                <a16:creationId xmlns:a16="http://schemas.microsoft.com/office/drawing/2014/main" id="{8186F31B-330A-4BB7-B024-CC4193EACE36}"/>
              </a:ext>
            </a:extLst>
          </p:cNvPr>
          <p:cNvSpPr txBox="1"/>
          <p:nvPr/>
        </p:nvSpPr>
        <p:spPr>
          <a:xfrm>
            <a:off x="2051050" y="692150"/>
            <a:ext cx="5113338" cy="708025"/>
          </a:xfrm>
          <a:prstGeom prst="rect">
            <a:avLst/>
          </a:prstGeom>
          <a:noFill/>
        </p:spPr>
        <p:txBody>
          <a:bodyPr>
            <a:spAutoFit/>
          </a:bodyPr>
          <a:lstStyle/>
          <a:p>
            <a:pPr algn="ctr" eaLnBrk="1" fontAlgn="auto" hangingPunct="1">
              <a:spcAft>
                <a:spcPts val="0"/>
              </a:spcAft>
              <a:defRPr/>
            </a:pPr>
            <a:r>
              <a:rPr lang="en-GB" sz="4000" b="1" dirty="0">
                <a:solidFill>
                  <a:schemeClr val="accent2">
                    <a:lumMod val="75000"/>
                  </a:schemeClr>
                </a:solidFill>
                <a:latin typeface="Arial" panose="020B0604020202020204" pitchFamily="34" charset="0"/>
              </a:rPr>
              <a:t>Hotzone Solutions</a:t>
            </a:r>
          </a:p>
        </p:txBody>
      </p:sp>
      <p:pic>
        <p:nvPicPr>
          <p:cNvPr id="1026" name="Picture 2" descr="JoomlaWorks Simple Image Rotator">
            <a:extLst>
              <a:ext uri="{FF2B5EF4-FFF2-40B4-BE49-F238E27FC236}">
                <a16:creationId xmlns:a16="http://schemas.microsoft.com/office/drawing/2014/main" id="{F5C4CF24-CA49-4849-A7B2-D77CADF05C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844824"/>
            <a:ext cx="8352928" cy="30243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2BED3-D1B4-4929-9FEA-5F45FE234281}"/>
              </a:ext>
            </a:extLst>
          </p:cNvPr>
          <p:cNvSpPr>
            <a:spLocks noGrp="1"/>
          </p:cNvSpPr>
          <p:nvPr>
            <p:ph type="ctrTitle"/>
          </p:nvPr>
        </p:nvSpPr>
        <p:spPr>
          <a:xfrm>
            <a:off x="6248400" y="2667000"/>
            <a:ext cx="2209800" cy="1470025"/>
          </a:xfrm>
        </p:spPr>
        <p:txBody>
          <a:bodyPr rtlCol="0">
            <a:normAutofit fontScale="90000"/>
          </a:bodyPr>
          <a:lstStyle/>
          <a:p>
            <a:pPr eaLnBrk="1" fontAlgn="auto" hangingPunct="1">
              <a:spcAft>
                <a:spcPts val="0"/>
              </a:spcAft>
              <a:defRPr/>
            </a:pPr>
            <a:br>
              <a:rPr lang="en-GB" sz="2700" b="1" dirty="0"/>
            </a:br>
            <a:r>
              <a:rPr lang="en-GB" sz="2700" b="1" dirty="0"/>
              <a:t>Chemical dumping</a:t>
            </a:r>
            <a:br>
              <a:rPr lang="en-GB" sz="2700" b="1" dirty="0"/>
            </a:br>
            <a:br>
              <a:rPr lang="ru-RU" sz="2700" dirty="0"/>
            </a:br>
            <a:r>
              <a:rPr lang="en-GB" sz="2700" dirty="0">
                <a:solidFill>
                  <a:schemeClr val="bg1">
                    <a:lumMod val="50000"/>
                  </a:schemeClr>
                </a:solidFill>
              </a:rPr>
              <a:t>In 1964, mustard gas canisters are pushed into the Atlantic . </a:t>
            </a:r>
            <a:r>
              <a:rPr lang="en-GB" sz="1800" dirty="0">
                <a:solidFill>
                  <a:schemeClr val="bg1">
                    <a:lumMod val="50000"/>
                  </a:schemeClr>
                </a:solidFill>
              </a:rPr>
              <a:t>(Photo courtesy of the U.S. Army) </a:t>
            </a:r>
            <a:br>
              <a:rPr lang="ru-RU" dirty="0">
                <a:solidFill>
                  <a:schemeClr val="bg1">
                    <a:lumMod val="50000"/>
                  </a:schemeClr>
                </a:solidFill>
              </a:rPr>
            </a:br>
            <a:endParaRPr lang="ru-RU" dirty="0">
              <a:solidFill>
                <a:schemeClr val="bg1">
                  <a:lumMod val="50000"/>
                </a:schemeClr>
              </a:solidFill>
            </a:endParaRPr>
          </a:p>
        </p:txBody>
      </p:sp>
      <p:pic>
        <p:nvPicPr>
          <p:cNvPr id="35843" name="Picture 2" descr="C:\Users\holrem\Desktop\5.jpg">
            <a:extLst>
              <a:ext uri="{FF2B5EF4-FFF2-40B4-BE49-F238E27FC236}">
                <a16:creationId xmlns:a16="http://schemas.microsoft.com/office/drawing/2014/main" id="{C49419B6-6B57-44FA-A038-D465F38BF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41475"/>
            <a:ext cx="5410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098EA43-8ADD-47B1-B15C-2736A6F1F28B}"/>
              </a:ext>
            </a:extLst>
          </p:cNvPr>
          <p:cNvSpPr txBox="1"/>
          <p:nvPr/>
        </p:nvSpPr>
        <p:spPr>
          <a:xfrm>
            <a:off x="1219200" y="841375"/>
            <a:ext cx="7181850" cy="647700"/>
          </a:xfrm>
          <a:prstGeom prst="rect">
            <a:avLst/>
          </a:prstGeom>
          <a:noFill/>
        </p:spPr>
        <p:txBody>
          <a:bodyPr wrap="none">
            <a:spAutoFit/>
          </a:bodyPr>
          <a:lstStyle/>
          <a:p>
            <a:pPr eaLnBrk="1" fontAlgn="auto" hangingPunct="1">
              <a:spcBef>
                <a:spcPts val="0"/>
              </a:spcBef>
              <a:spcAft>
                <a:spcPts val="0"/>
              </a:spcAft>
              <a:defRPr/>
            </a:pPr>
            <a:r>
              <a:rPr lang="en-GB" sz="3600" b="1" dirty="0">
                <a:solidFill>
                  <a:schemeClr val="accent2">
                    <a:lumMod val="75000"/>
                  </a:schemeClr>
                </a:solidFill>
                <a:latin typeface="+mn-lt"/>
                <a:cs typeface="+mn-cs"/>
              </a:rPr>
              <a:t>USA  CW disposal at sea after WW II </a:t>
            </a:r>
            <a:endParaRPr lang="ru-RU" sz="3600" b="1" dirty="0">
              <a:solidFill>
                <a:schemeClr val="accent2">
                  <a:lumMod val="75000"/>
                </a:schemeClr>
              </a:solidFill>
              <a:latin typeface="+mn-lt"/>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19643DA6-9B60-41C3-B64D-66F2A42DF1AD}"/>
              </a:ext>
            </a:extLst>
          </p:cNvPr>
          <p:cNvSpPr>
            <a:spLocks noGrp="1"/>
          </p:cNvSpPr>
          <p:nvPr>
            <p:ph type="ctrTitle"/>
          </p:nvPr>
        </p:nvSpPr>
        <p:spPr/>
        <p:txBody>
          <a:bodyPr/>
          <a:lstStyle/>
          <a:p>
            <a:pPr eaLnBrk="1" hangingPunct="1"/>
            <a:endParaRPr lang="ru-RU" altLang="en-US"/>
          </a:p>
        </p:txBody>
      </p:sp>
      <p:sp>
        <p:nvSpPr>
          <p:cNvPr id="3" name="Subtitle 2">
            <a:extLst>
              <a:ext uri="{FF2B5EF4-FFF2-40B4-BE49-F238E27FC236}">
                <a16:creationId xmlns:a16="http://schemas.microsoft.com/office/drawing/2014/main" id="{4362CB13-C512-4519-B703-C52265F2FFB8}"/>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36868" name="Picture 2">
            <a:extLst>
              <a:ext uri="{FF2B5EF4-FFF2-40B4-BE49-F238E27FC236}">
                <a16:creationId xmlns:a16="http://schemas.microsoft.com/office/drawing/2014/main" id="{4E543821-58BF-43CA-B6D4-CB18166D5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4000"/>
            <a:ext cx="6816725"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9" name="TextBox 4">
            <a:extLst>
              <a:ext uri="{FF2B5EF4-FFF2-40B4-BE49-F238E27FC236}">
                <a16:creationId xmlns:a16="http://schemas.microsoft.com/office/drawing/2014/main" id="{F3C71EE2-8ADA-49E2-ADA8-6E78AA8DE34B}"/>
              </a:ext>
            </a:extLst>
          </p:cNvPr>
          <p:cNvSpPr txBox="1">
            <a:spLocks noChangeArrowheads="1"/>
          </p:cNvSpPr>
          <p:nvPr/>
        </p:nvSpPr>
        <p:spPr bwMode="auto">
          <a:xfrm>
            <a:off x="1752600" y="6019800"/>
            <a:ext cx="46688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a:t>http://cns.miis.edu/stories/090806_cw_dumping.htm</a:t>
            </a:r>
            <a:endParaRPr lang="ru-RU" altLang="en-US" sz="1600"/>
          </a:p>
        </p:txBody>
      </p:sp>
      <p:sp>
        <p:nvSpPr>
          <p:cNvPr id="6" name="TextBox 5">
            <a:extLst>
              <a:ext uri="{FF2B5EF4-FFF2-40B4-BE49-F238E27FC236}">
                <a16:creationId xmlns:a16="http://schemas.microsoft.com/office/drawing/2014/main" id="{7007B7A0-718E-403D-A03F-3E208886C0CA}"/>
              </a:ext>
            </a:extLst>
          </p:cNvPr>
          <p:cNvSpPr txBox="1"/>
          <p:nvPr/>
        </p:nvSpPr>
        <p:spPr>
          <a:xfrm>
            <a:off x="533400" y="838200"/>
            <a:ext cx="8407400" cy="646113"/>
          </a:xfrm>
          <a:prstGeom prst="rect">
            <a:avLst/>
          </a:prstGeom>
          <a:noFill/>
        </p:spPr>
        <p:txBody>
          <a:bodyPr wrap="none">
            <a:spAutoFit/>
          </a:bodyPr>
          <a:lstStyle/>
          <a:p>
            <a:pPr eaLnBrk="1" fontAlgn="auto" hangingPunct="1">
              <a:spcBef>
                <a:spcPts val="0"/>
              </a:spcBef>
              <a:spcAft>
                <a:spcPts val="0"/>
              </a:spcAft>
              <a:defRPr/>
            </a:pPr>
            <a:r>
              <a:rPr lang="fy-NL" sz="3600" b="1" dirty="0">
                <a:solidFill>
                  <a:schemeClr val="accent2">
                    <a:lumMod val="75000"/>
                  </a:schemeClr>
                </a:solidFill>
                <a:latin typeface="+mn-lt"/>
                <a:cs typeface="+mn-cs"/>
              </a:rPr>
              <a:t>CW dumped by Russia, Japan and Australia</a:t>
            </a:r>
            <a:endParaRPr lang="en-GB" sz="3600" b="1" dirty="0">
              <a:solidFill>
                <a:schemeClr val="accent2">
                  <a:lumMod val="75000"/>
                </a:schemeClr>
              </a:solidFill>
              <a:latin typeface="+mn-lt"/>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32D52-07BC-4421-B6ED-E07162F41A4E}"/>
              </a:ext>
            </a:extLst>
          </p:cNvPr>
          <p:cNvSpPr>
            <a:spLocks noGrp="1"/>
          </p:cNvSpPr>
          <p:nvPr>
            <p:ph type="ctrTitle"/>
          </p:nvPr>
        </p:nvSpPr>
        <p:spPr>
          <a:xfrm>
            <a:off x="914400" y="838200"/>
            <a:ext cx="7772400" cy="762000"/>
          </a:xfrm>
        </p:spPr>
        <p:txBody>
          <a:bodyPr rtlCol="0">
            <a:normAutofit/>
          </a:bodyPr>
          <a:lstStyle/>
          <a:p>
            <a:pPr eaLnBrk="1" fontAlgn="auto" hangingPunct="1">
              <a:spcAft>
                <a:spcPts val="0"/>
              </a:spcAft>
              <a:defRPr/>
            </a:pPr>
            <a:r>
              <a:rPr lang="en-GB" sz="3600" b="1" dirty="0">
                <a:solidFill>
                  <a:schemeClr val="accent2">
                    <a:lumMod val="75000"/>
                  </a:schemeClr>
                </a:solidFill>
              </a:rPr>
              <a:t>CW destruction in Australia after WW II</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6BB3E11B-EDB1-4B79-88E1-EF7574E2AF66}"/>
              </a:ext>
            </a:extLst>
          </p:cNvPr>
          <p:cNvSpPr>
            <a:spLocks noGrp="1"/>
          </p:cNvSpPr>
          <p:nvPr>
            <p:ph type="subTitle" idx="1"/>
          </p:nvPr>
        </p:nvSpPr>
        <p:spPr>
          <a:xfrm>
            <a:off x="4800600" y="1905000"/>
            <a:ext cx="3962400" cy="3962400"/>
          </a:xfrm>
        </p:spPr>
        <p:txBody>
          <a:bodyPr rtlCol="0">
            <a:normAutofit fontScale="92500"/>
          </a:bodyPr>
          <a:lstStyle/>
          <a:p>
            <a:pPr algn="l" eaLnBrk="1" fontAlgn="auto" hangingPunct="1">
              <a:spcAft>
                <a:spcPts val="0"/>
              </a:spcAft>
              <a:defRPr/>
            </a:pPr>
            <a:r>
              <a:rPr lang="en-US" sz="2600" dirty="0">
                <a:solidFill>
                  <a:schemeClr val="bg1">
                    <a:lumMod val="50000"/>
                  </a:schemeClr>
                </a:solidFill>
              </a:rPr>
              <a:t>Mustard gas stocks burning at Newnes State Forest, west of Sydney, in early 1946. Burning</a:t>
            </a:r>
          </a:p>
          <a:p>
            <a:pPr algn="l" eaLnBrk="1" fontAlgn="auto" hangingPunct="1">
              <a:spcAft>
                <a:spcPts val="0"/>
              </a:spcAft>
              <a:defRPr/>
            </a:pPr>
            <a:r>
              <a:rPr lang="en-US" sz="2600" dirty="0">
                <a:solidFill>
                  <a:schemeClr val="bg1">
                    <a:lumMod val="50000"/>
                  </a:schemeClr>
                </a:solidFill>
              </a:rPr>
              <a:t>was found to be an  effective method of disposing of bulk supplies of mustard. The bright flare in the center is the result of two cases of thermite incendiaries which had been mixed with the mustard stocks</a:t>
            </a:r>
            <a:endParaRPr lang="ru-RU" sz="2600" dirty="0">
              <a:solidFill>
                <a:schemeClr val="bg1">
                  <a:lumMod val="50000"/>
                </a:schemeClr>
              </a:solidFill>
            </a:endParaRPr>
          </a:p>
          <a:p>
            <a:pPr eaLnBrk="1" fontAlgn="auto" hangingPunct="1">
              <a:spcAft>
                <a:spcPts val="0"/>
              </a:spcAft>
              <a:defRPr/>
            </a:pPr>
            <a:endParaRPr lang="ru-RU" dirty="0"/>
          </a:p>
        </p:txBody>
      </p:sp>
      <p:pic>
        <p:nvPicPr>
          <p:cNvPr id="37892" name="Picture 3">
            <a:extLst>
              <a:ext uri="{FF2B5EF4-FFF2-40B4-BE49-F238E27FC236}">
                <a16:creationId xmlns:a16="http://schemas.microsoft.com/office/drawing/2014/main" id="{C633E22D-F37A-4BF4-9EC1-0A79A511E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52600"/>
            <a:ext cx="3886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1758-B6F5-475C-8402-60D034697840}"/>
              </a:ext>
            </a:extLst>
          </p:cNvPr>
          <p:cNvSpPr>
            <a:spLocks noGrp="1"/>
          </p:cNvSpPr>
          <p:nvPr>
            <p:ph type="title"/>
          </p:nvPr>
        </p:nvSpPr>
        <p:spPr>
          <a:xfrm>
            <a:off x="533400" y="685800"/>
            <a:ext cx="8229600" cy="609600"/>
          </a:xfrm>
        </p:spPr>
        <p:txBody>
          <a:bodyPr rtlCol="0">
            <a:noAutofit/>
          </a:bodyPr>
          <a:lstStyle/>
          <a:p>
            <a:pPr eaLnBrk="1" fontAlgn="auto" hangingPunct="1">
              <a:spcAft>
                <a:spcPts val="0"/>
              </a:spcAft>
              <a:defRPr/>
            </a:pPr>
            <a:r>
              <a:rPr lang="fy-NL" sz="3600" b="1" dirty="0">
                <a:solidFill>
                  <a:schemeClr val="accent2">
                    <a:lumMod val="75000"/>
                  </a:schemeClr>
                </a:solidFill>
              </a:rPr>
              <a:t>CW disposed at the land and sea </a:t>
            </a:r>
            <a:r>
              <a:rPr lang="en-GB" sz="3600" b="1" dirty="0">
                <a:solidFill>
                  <a:schemeClr val="accent2">
                    <a:lumMod val="75000"/>
                  </a:schemeClr>
                </a:solidFill>
              </a:rPr>
              <a:t>in USSR</a:t>
            </a:r>
            <a:r>
              <a:rPr lang="fy-NL" sz="3600" b="1" dirty="0">
                <a:solidFill>
                  <a:schemeClr val="accent2">
                    <a:lumMod val="75000"/>
                  </a:schemeClr>
                </a:solidFill>
              </a:rPr>
              <a:t> </a:t>
            </a:r>
            <a:endParaRPr lang="ru-RU" sz="3600" b="1" dirty="0">
              <a:solidFill>
                <a:schemeClr val="accent2">
                  <a:lumMod val="75000"/>
                </a:schemeClr>
              </a:solidFill>
            </a:endParaRPr>
          </a:p>
        </p:txBody>
      </p:sp>
      <p:pic>
        <p:nvPicPr>
          <p:cNvPr id="38915" name="Picture 2">
            <a:extLst>
              <a:ext uri="{FF2B5EF4-FFF2-40B4-BE49-F238E27FC236}">
                <a16:creationId xmlns:a16="http://schemas.microsoft.com/office/drawing/2014/main" id="{A4E2455E-97DE-4A40-B66F-58504017ED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344613"/>
            <a:ext cx="6477000" cy="47307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4" name="Picture 2">
            <a:extLst>
              <a:ext uri="{FF2B5EF4-FFF2-40B4-BE49-F238E27FC236}">
                <a16:creationId xmlns:a16="http://schemas.microsoft.com/office/drawing/2014/main" id="{53E040B9-0E27-4846-8125-B1738F940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286000"/>
            <a:ext cx="23018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a:extLst>
              <a:ext uri="{FF2B5EF4-FFF2-40B4-BE49-F238E27FC236}">
                <a16:creationId xmlns:a16="http://schemas.microsoft.com/office/drawing/2014/main" id="{9D09E58D-A938-4424-8C0E-07C99D840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505200"/>
            <a:ext cx="20955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8" name="TextBox 6">
            <a:extLst>
              <a:ext uri="{FF2B5EF4-FFF2-40B4-BE49-F238E27FC236}">
                <a16:creationId xmlns:a16="http://schemas.microsoft.com/office/drawing/2014/main" id="{1E95AF91-91E5-4EF4-8803-D76FFF75D07F}"/>
              </a:ext>
            </a:extLst>
          </p:cNvPr>
          <p:cNvSpPr txBox="1">
            <a:spLocks noChangeArrowheads="1"/>
          </p:cNvSpPr>
          <p:nvPr/>
        </p:nvSpPr>
        <p:spPr bwMode="auto">
          <a:xfrm>
            <a:off x="1143000" y="6096000"/>
            <a:ext cx="46688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a:t>http://cns.miis.edu/stories/090806_cw_dumping.htm</a:t>
            </a:r>
            <a:endParaRPr lang="ru-RU" altLang="en-US" sz="1600"/>
          </a:p>
        </p:txBody>
      </p:sp>
      <p:pic>
        <p:nvPicPr>
          <p:cNvPr id="18437" name="Picture 5">
            <a:extLst>
              <a:ext uri="{FF2B5EF4-FFF2-40B4-BE49-F238E27FC236}">
                <a16:creationId xmlns:a16="http://schemas.microsoft.com/office/drawing/2014/main" id="{E1975E2C-A639-4DA5-9F67-B3A4A17F22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1295400"/>
            <a:ext cx="1258888"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barn(inVertical)">
                                      <p:cBhvr>
                                        <p:cTn id="7" dur="500"/>
                                        <p:tgtEl>
                                          <p:spTgt spid="18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nodeType="clickEffect">
                                  <p:stCondLst>
                                    <p:cond delay="0"/>
                                  </p:stCondLst>
                                  <p:childTnLst>
                                    <p:set>
                                      <p:cBhvr>
                                        <p:cTn id="11" dur="1" fill="hold">
                                          <p:stCondLst>
                                            <p:cond delay="0"/>
                                          </p:stCondLst>
                                        </p:cTn>
                                        <p:tgtEl>
                                          <p:spTgt spid="18434"/>
                                        </p:tgtEl>
                                        <p:attrNameLst>
                                          <p:attrName>style.visibility</p:attrName>
                                        </p:attrNameLst>
                                      </p:cBhvr>
                                      <p:to>
                                        <p:strVal val="visible"/>
                                      </p:to>
                                    </p:set>
                                    <p:anim calcmode="lin" valueType="num">
                                      <p:cBhvr>
                                        <p:cTn id="12" dur="500" fill="hold"/>
                                        <p:tgtEl>
                                          <p:spTgt spid="18434"/>
                                        </p:tgtEl>
                                        <p:attrNameLst>
                                          <p:attrName>ppt_w</p:attrName>
                                        </p:attrNameLst>
                                      </p:cBhvr>
                                      <p:tavLst>
                                        <p:tav tm="0">
                                          <p:val>
                                            <p:fltVal val="0"/>
                                          </p:val>
                                        </p:tav>
                                        <p:tav tm="100000">
                                          <p:val>
                                            <p:strVal val="#ppt_w"/>
                                          </p:val>
                                        </p:tav>
                                      </p:tavLst>
                                    </p:anim>
                                    <p:anim calcmode="lin" valueType="num">
                                      <p:cBhvr>
                                        <p:cTn id="13" dur="500" fill="hold"/>
                                        <p:tgtEl>
                                          <p:spTgt spid="18434"/>
                                        </p:tgtEl>
                                        <p:attrNameLst>
                                          <p:attrName>ppt_h</p:attrName>
                                        </p:attrNameLst>
                                      </p:cBhvr>
                                      <p:tavLst>
                                        <p:tav tm="0">
                                          <p:val>
                                            <p:fltVal val="0"/>
                                          </p:val>
                                        </p:tav>
                                        <p:tav tm="100000">
                                          <p:val>
                                            <p:strVal val="#ppt_h"/>
                                          </p:val>
                                        </p:tav>
                                      </p:tavLst>
                                    </p:anim>
                                    <p:animEffect transition="in" filter="fade">
                                      <p:cBhvr>
                                        <p:cTn id="14" dur="500"/>
                                        <p:tgtEl>
                                          <p:spTgt spid="1843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18437"/>
                                        </p:tgtEl>
                                        <p:attrNameLst>
                                          <p:attrName>style.visibility</p:attrName>
                                        </p:attrNameLst>
                                      </p:cBhvr>
                                      <p:to>
                                        <p:strVal val="visible"/>
                                      </p:to>
                                    </p:set>
                                    <p:animEffect transition="in" filter="wipe(down)">
                                      <p:cBhvr>
                                        <p:cTn id="19"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BB374-68F1-4939-A413-C8AD3142D6B8}"/>
              </a:ext>
            </a:extLst>
          </p:cNvPr>
          <p:cNvSpPr>
            <a:spLocks noGrp="1"/>
          </p:cNvSpPr>
          <p:nvPr>
            <p:ph type="ctrTitle"/>
          </p:nvPr>
        </p:nvSpPr>
        <p:spPr>
          <a:xfrm>
            <a:off x="990600" y="685800"/>
            <a:ext cx="7772400" cy="685800"/>
          </a:xfrm>
        </p:spPr>
        <p:txBody>
          <a:bodyPr rtlCol="0">
            <a:normAutofit/>
          </a:bodyPr>
          <a:lstStyle/>
          <a:p>
            <a:pPr eaLnBrk="1" fontAlgn="auto" hangingPunct="1">
              <a:spcAft>
                <a:spcPts val="0"/>
              </a:spcAft>
              <a:defRPr/>
            </a:pPr>
            <a:r>
              <a:rPr lang="en-GB" sz="3600" b="1" dirty="0">
                <a:solidFill>
                  <a:schemeClr val="accent2">
                    <a:lumMod val="75000"/>
                  </a:schemeClr>
                </a:solidFill>
              </a:rPr>
              <a:t>Chemical weapons destruction in Iraq</a:t>
            </a:r>
            <a:endParaRPr lang="ru-RU" sz="3600" b="1" dirty="0">
              <a:solidFill>
                <a:schemeClr val="accent2">
                  <a:lumMod val="75000"/>
                </a:schemeClr>
              </a:solidFill>
            </a:endParaRPr>
          </a:p>
        </p:txBody>
      </p:sp>
      <p:pic>
        <p:nvPicPr>
          <p:cNvPr id="39939" name="Picture 2" descr="D:\CW\Pics\img161.jpg">
            <a:extLst>
              <a:ext uri="{FF2B5EF4-FFF2-40B4-BE49-F238E27FC236}">
                <a16:creationId xmlns:a16="http://schemas.microsoft.com/office/drawing/2014/main" id="{596F7F93-88BA-4F6D-BDC3-F976E4F13D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524000"/>
            <a:ext cx="338455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3" descr="D:\CW\Pics\img162.jpg">
            <a:extLst>
              <a:ext uri="{FF2B5EF4-FFF2-40B4-BE49-F238E27FC236}">
                <a16:creationId xmlns:a16="http://schemas.microsoft.com/office/drawing/2014/main" id="{F0EC3439-C0CB-4BCC-AA95-019863D816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493838"/>
            <a:ext cx="3581400" cy="480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6" name="Rectangle 14">
            <a:extLst>
              <a:ext uri="{FF2B5EF4-FFF2-40B4-BE49-F238E27FC236}">
                <a16:creationId xmlns:a16="http://schemas.microsoft.com/office/drawing/2014/main" id="{EDE34F4B-A65F-4B7D-9B0F-EBA0B88240AF}"/>
              </a:ext>
            </a:extLst>
          </p:cNvPr>
          <p:cNvSpPr>
            <a:spLocks noGrp="1" noChangeArrowheads="1"/>
          </p:cNvSpPr>
          <p:nvPr>
            <p:ph type="title" sz="quarter"/>
          </p:nvPr>
        </p:nvSpPr>
        <p:spPr/>
        <p:txBody>
          <a:bodyPr rtlCol="0">
            <a:normAutofit/>
          </a:bodyPr>
          <a:lstStyle/>
          <a:p>
            <a:pPr eaLnBrk="1" fontAlgn="auto" hangingPunct="1">
              <a:spcAft>
                <a:spcPts val="0"/>
              </a:spcAft>
              <a:defRPr/>
            </a:pPr>
            <a:r>
              <a:rPr lang="en-US" sz="3600" b="1" dirty="0">
                <a:solidFill>
                  <a:schemeClr val="accent2">
                    <a:lumMod val="75000"/>
                  </a:schemeClr>
                </a:solidFill>
              </a:rPr>
              <a:t>Destruction means in Iraq in1992-1994</a:t>
            </a:r>
          </a:p>
        </p:txBody>
      </p:sp>
      <p:pic>
        <p:nvPicPr>
          <p:cNvPr id="40963" name="Picture 4">
            <a:extLst>
              <a:ext uri="{FF2B5EF4-FFF2-40B4-BE49-F238E27FC236}">
                <a16:creationId xmlns:a16="http://schemas.microsoft.com/office/drawing/2014/main" id="{632D6309-5699-459A-9F41-D123F95BE5F5}"/>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85800" y="1828800"/>
            <a:ext cx="3581400" cy="2019300"/>
          </a:xfrm>
        </p:spPr>
      </p:pic>
      <p:pic>
        <p:nvPicPr>
          <p:cNvPr id="40964" name="Picture 7">
            <a:extLst>
              <a:ext uri="{FF2B5EF4-FFF2-40B4-BE49-F238E27FC236}">
                <a16:creationId xmlns:a16="http://schemas.microsoft.com/office/drawing/2014/main" id="{80E00459-1EDB-4AC6-8134-93E8BEC9BF67}"/>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800600" y="1828800"/>
            <a:ext cx="3657600" cy="2019300"/>
          </a:xfrm>
        </p:spPr>
      </p:pic>
      <p:pic>
        <p:nvPicPr>
          <p:cNvPr id="40965" name="Picture 10">
            <a:extLst>
              <a:ext uri="{FF2B5EF4-FFF2-40B4-BE49-F238E27FC236}">
                <a16:creationId xmlns:a16="http://schemas.microsoft.com/office/drawing/2014/main" id="{4665AE06-5C42-49F7-B111-676F82C11EB0}"/>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85800" y="4000500"/>
            <a:ext cx="3581400" cy="2095500"/>
          </a:xfrm>
        </p:spPr>
      </p:pic>
      <p:pic>
        <p:nvPicPr>
          <p:cNvPr id="40966" name="Picture 13">
            <a:extLst>
              <a:ext uri="{FF2B5EF4-FFF2-40B4-BE49-F238E27FC236}">
                <a16:creationId xmlns:a16="http://schemas.microsoft.com/office/drawing/2014/main" id="{CC265906-47AF-4584-B3A0-377E1E44E263}"/>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4800600" y="4000500"/>
            <a:ext cx="3657600" cy="20955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AC182-001E-4DC1-B019-EFF4B8C4E377}"/>
              </a:ext>
            </a:extLst>
          </p:cNvPr>
          <p:cNvSpPr>
            <a:spLocks noGrp="1"/>
          </p:cNvSpPr>
          <p:nvPr>
            <p:ph type="ctrTitle"/>
          </p:nvPr>
        </p:nvSpPr>
        <p:spPr>
          <a:xfrm>
            <a:off x="685800" y="838200"/>
            <a:ext cx="7772400" cy="1371600"/>
          </a:xfrm>
        </p:spPr>
        <p:txBody>
          <a:bodyPr rtlCol="0">
            <a:normAutofit fontScale="90000"/>
          </a:bodyPr>
          <a:lstStyle/>
          <a:p>
            <a:pPr eaLnBrk="1" fontAlgn="auto" hangingPunct="1">
              <a:spcAft>
                <a:spcPts val="0"/>
              </a:spcAft>
              <a:defRPr/>
            </a:pPr>
            <a:br>
              <a:rPr lang="en-US" dirty="0">
                <a:solidFill>
                  <a:srgbClr val="000000"/>
                </a:solidFill>
              </a:rPr>
            </a:br>
            <a:br>
              <a:rPr lang="en-US" dirty="0">
                <a:solidFill>
                  <a:srgbClr val="000000"/>
                </a:solidFill>
              </a:rPr>
            </a:br>
            <a:br>
              <a:rPr lang="en-US" dirty="0">
                <a:solidFill>
                  <a:srgbClr val="000000"/>
                </a:solidFill>
              </a:rPr>
            </a:br>
            <a:endParaRPr lang="ru-RU" dirty="0"/>
          </a:p>
        </p:txBody>
      </p:sp>
      <p:sp>
        <p:nvSpPr>
          <p:cNvPr id="3" name="Subtitle 2">
            <a:extLst>
              <a:ext uri="{FF2B5EF4-FFF2-40B4-BE49-F238E27FC236}">
                <a16:creationId xmlns:a16="http://schemas.microsoft.com/office/drawing/2014/main" id="{B1D7DF05-1CA5-4035-AAB3-3952CB415AF6}"/>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41988" name="Picture 2">
            <a:extLst>
              <a:ext uri="{FF2B5EF4-FFF2-40B4-BE49-F238E27FC236}">
                <a16:creationId xmlns:a16="http://schemas.microsoft.com/office/drawing/2014/main" id="{6F1EDC6E-AF44-4A1B-BBF9-884F2B5C81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622550"/>
            <a:ext cx="5294313" cy="362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9" name="Picture 2">
            <a:extLst>
              <a:ext uri="{FF2B5EF4-FFF2-40B4-BE49-F238E27FC236}">
                <a16:creationId xmlns:a16="http://schemas.microsoft.com/office/drawing/2014/main" id="{6807D2B4-BF12-452F-9EAE-0C2D2AF8A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4975" y="2668588"/>
            <a:ext cx="3476625"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2E2B8FE2-8882-42B0-9D15-FC7F845A9354}"/>
              </a:ext>
            </a:extLst>
          </p:cNvPr>
          <p:cNvSpPr/>
          <p:nvPr/>
        </p:nvSpPr>
        <p:spPr>
          <a:xfrm>
            <a:off x="622300" y="914400"/>
            <a:ext cx="8077200" cy="1200150"/>
          </a:xfrm>
          <a:prstGeom prst="rect">
            <a:avLst/>
          </a:prstGeom>
        </p:spPr>
        <p:txBody>
          <a:bodyPr>
            <a:spAutoFit/>
          </a:bodyPr>
          <a:lstStyle/>
          <a:p>
            <a:pPr algn="ctr" eaLnBrk="1" fontAlgn="auto" hangingPunct="1">
              <a:spcBef>
                <a:spcPts val="0"/>
              </a:spcBef>
              <a:spcAft>
                <a:spcPts val="0"/>
              </a:spcAft>
              <a:defRPr/>
            </a:pPr>
            <a:r>
              <a:rPr lang="en-US" sz="3600" b="1" dirty="0">
                <a:solidFill>
                  <a:schemeClr val="accent2">
                    <a:lumMod val="75000"/>
                  </a:schemeClr>
                </a:solidFill>
                <a:latin typeface="+mn-lt"/>
                <a:cs typeface="+mn-cs"/>
              </a:rPr>
              <a:t>Destruction of  chemical weapons stockpiled in Iraq in 1998</a:t>
            </a:r>
            <a:endParaRPr lang="ru-RU" sz="3600" b="1" dirty="0">
              <a:solidFill>
                <a:schemeClr val="accent2">
                  <a:lumMod val="75000"/>
                </a:schemeClr>
              </a:solidFill>
              <a:latin typeface="+mn-lt"/>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5A7A0-A832-40E7-A328-0A68AC56E449}"/>
              </a:ext>
            </a:extLst>
          </p:cNvPr>
          <p:cNvSpPr>
            <a:spLocks noGrp="1"/>
          </p:cNvSpPr>
          <p:nvPr>
            <p:ph type="ctrTitle"/>
          </p:nvPr>
        </p:nvSpPr>
        <p:spPr>
          <a:xfrm>
            <a:off x="838200" y="685800"/>
            <a:ext cx="7772400" cy="1470025"/>
          </a:xfrm>
        </p:spPr>
        <p:txBody>
          <a:bodyPr rtlCol="0">
            <a:normAutofit/>
          </a:bodyPr>
          <a:lstStyle/>
          <a:p>
            <a:pPr eaLnBrk="1" fontAlgn="auto" hangingPunct="1">
              <a:spcAft>
                <a:spcPts val="0"/>
              </a:spcAft>
              <a:defRPr/>
            </a:pPr>
            <a:r>
              <a:rPr lang="en-GB" sz="3600" b="1" dirty="0">
                <a:solidFill>
                  <a:schemeClr val="accent2">
                    <a:lumMod val="75000"/>
                  </a:schemeClr>
                </a:solidFill>
              </a:rPr>
              <a:t>CW destruction technologies under development in Soviet Union in 80-90s</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1D1AD7DC-9A43-4926-B44A-482B123A89A1}"/>
              </a:ext>
            </a:extLst>
          </p:cNvPr>
          <p:cNvSpPr>
            <a:spLocks noGrp="1"/>
          </p:cNvSpPr>
          <p:nvPr>
            <p:ph type="subTitle" idx="1"/>
          </p:nvPr>
        </p:nvSpPr>
        <p:spPr>
          <a:xfrm>
            <a:off x="0" y="2155825"/>
            <a:ext cx="3505200" cy="4587875"/>
          </a:xfrm>
        </p:spPr>
        <p:txBody>
          <a:bodyPr rtlCol="0">
            <a:normAutofit fontScale="40000" lnSpcReduction="20000"/>
          </a:bodyPr>
          <a:lstStyle/>
          <a:p>
            <a:pPr marL="685800" indent="-685800" algn="l" eaLnBrk="1" fontAlgn="auto" hangingPunct="1">
              <a:spcAft>
                <a:spcPts val="0"/>
              </a:spcAft>
              <a:buFont typeface="Wingdings" panose="05000000000000000000" pitchFamily="2" charset="2"/>
              <a:buChar char="q"/>
              <a:defRPr/>
            </a:pPr>
            <a:r>
              <a:rPr lang="en-GB" sz="4800" dirty="0">
                <a:solidFill>
                  <a:schemeClr val="bg1">
                    <a:lumMod val="50000"/>
                  </a:schemeClr>
                </a:solidFill>
              </a:rPr>
              <a:t>burial in ultra-deep wells</a:t>
            </a:r>
          </a:p>
          <a:p>
            <a:pPr marL="685800" indent="-685800" algn="l" eaLnBrk="1" fontAlgn="auto" hangingPunct="1">
              <a:spcAft>
                <a:spcPts val="0"/>
              </a:spcAft>
              <a:buFont typeface="Wingdings" panose="05000000000000000000" pitchFamily="2" charset="2"/>
              <a:buChar char="q"/>
              <a:defRPr/>
            </a:pPr>
            <a:r>
              <a:rPr lang="en-GB" sz="4800" dirty="0">
                <a:solidFill>
                  <a:schemeClr val="bg1">
                    <a:lumMod val="50000"/>
                  </a:schemeClr>
                </a:solidFill>
              </a:rPr>
              <a:t>dropping of CW in volcanoes</a:t>
            </a:r>
          </a:p>
          <a:p>
            <a:pPr marL="685800" indent="-685800" algn="l" eaLnBrk="1" fontAlgn="auto" hangingPunct="1">
              <a:spcAft>
                <a:spcPts val="0"/>
              </a:spcAft>
              <a:buFont typeface="Wingdings" panose="05000000000000000000" pitchFamily="2" charset="2"/>
              <a:buChar char="q"/>
              <a:defRPr/>
            </a:pPr>
            <a:r>
              <a:rPr lang="en-GB" sz="4800" dirty="0">
                <a:solidFill>
                  <a:schemeClr val="bg1">
                    <a:lumMod val="50000"/>
                  </a:schemeClr>
                </a:solidFill>
              </a:rPr>
              <a:t>destruction of CW in industrial blast furnaces</a:t>
            </a:r>
          </a:p>
          <a:p>
            <a:pPr marL="685800" indent="-685800" algn="l" eaLnBrk="1" fontAlgn="auto" hangingPunct="1">
              <a:spcAft>
                <a:spcPts val="0"/>
              </a:spcAft>
              <a:buFont typeface="Wingdings" panose="05000000000000000000" pitchFamily="2" charset="2"/>
              <a:buChar char="q"/>
              <a:defRPr/>
            </a:pPr>
            <a:r>
              <a:rPr lang="en-GB" sz="4800" dirty="0">
                <a:solidFill>
                  <a:schemeClr val="bg1">
                    <a:lumMod val="50000"/>
                  </a:schemeClr>
                </a:solidFill>
              </a:rPr>
              <a:t>using of micro wave energy</a:t>
            </a:r>
          </a:p>
          <a:p>
            <a:pPr marL="685800" indent="-685800" algn="l" eaLnBrk="1" fontAlgn="auto" hangingPunct="1">
              <a:spcAft>
                <a:spcPts val="0"/>
              </a:spcAft>
              <a:buFont typeface="Wingdings" panose="05000000000000000000" pitchFamily="2" charset="2"/>
              <a:buChar char="q"/>
              <a:defRPr/>
            </a:pPr>
            <a:r>
              <a:rPr lang="fy-NL" sz="4800" dirty="0">
                <a:solidFill>
                  <a:schemeClr val="bg1">
                    <a:lumMod val="50000"/>
                  </a:schemeClr>
                </a:solidFill>
              </a:rPr>
              <a:t>production of phosporous containing fertlisers</a:t>
            </a:r>
          </a:p>
          <a:p>
            <a:pPr marL="685800" indent="-685800" algn="l" eaLnBrk="1" fontAlgn="auto" hangingPunct="1">
              <a:spcAft>
                <a:spcPts val="0"/>
              </a:spcAft>
              <a:buFont typeface="Wingdings" panose="05000000000000000000" pitchFamily="2" charset="2"/>
              <a:buChar char="q"/>
              <a:defRPr/>
            </a:pPr>
            <a:r>
              <a:rPr lang="fy-NL" sz="4800" dirty="0">
                <a:solidFill>
                  <a:schemeClr val="bg1">
                    <a:lumMod val="50000"/>
                  </a:schemeClr>
                </a:solidFill>
              </a:rPr>
              <a:t>burning together with misailes fuel</a:t>
            </a:r>
            <a:endParaRPr lang="ru-RU" sz="4800" dirty="0">
              <a:solidFill>
                <a:schemeClr val="bg1">
                  <a:lumMod val="50000"/>
                </a:schemeClr>
              </a:solidFill>
            </a:endParaRPr>
          </a:p>
          <a:p>
            <a:pPr marL="685800" indent="-685800" algn="l" eaLnBrk="1" fontAlgn="auto" hangingPunct="1">
              <a:spcAft>
                <a:spcPts val="0"/>
              </a:spcAft>
              <a:buFont typeface="Wingdings" panose="05000000000000000000" pitchFamily="2" charset="2"/>
              <a:buChar char="q"/>
              <a:defRPr/>
            </a:pPr>
            <a:r>
              <a:rPr lang="en-GB" sz="4800" dirty="0">
                <a:solidFill>
                  <a:schemeClr val="bg1">
                    <a:lumMod val="50000"/>
                  </a:schemeClr>
                </a:solidFill>
              </a:rPr>
              <a:t>nuclear explosion at Novaya Zemlya</a:t>
            </a:r>
          </a:p>
          <a:p>
            <a:pPr marL="457200" indent="-457200" algn="l" eaLnBrk="1" fontAlgn="auto" hangingPunct="1">
              <a:spcAft>
                <a:spcPts val="0"/>
              </a:spcAft>
              <a:buFont typeface="Arial" panose="020B0604020202020204" pitchFamily="34" charset="0"/>
              <a:buChar char="•"/>
              <a:defRPr/>
            </a:pPr>
            <a:endParaRPr lang="en-GB" dirty="0">
              <a:solidFill>
                <a:schemeClr val="bg1">
                  <a:lumMod val="50000"/>
                </a:schemeClr>
              </a:solidFill>
            </a:endParaRPr>
          </a:p>
          <a:p>
            <a:pPr marL="457200" indent="-457200" algn="l" eaLnBrk="1" fontAlgn="auto" hangingPunct="1">
              <a:spcAft>
                <a:spcPts val="0"/>
              </a:spcAft>
              <a:buFont typeface="Arial" panose="020B0604020202020204" pitchFamily="34" charset="0"/>
              <a:buChar char="•"/>
              <a:defRPr/>
            </a:pPr>
            <a:endParaRPr lang="en-GB" dirty="0"/>
          </a:p>
          <a:p>
            <a:pPr marL="457200" indent="-457200" algn="l" eaLnBrk="1" fontAlgn="auto" hangingPunct="1">
              <a:spcAft>
                <a:spcPts val="0"/>
              </a:spcAft>
              <a:buFont typeface="Arial" panose="020B0604020202020204" pitchFamily="34" charset="0"/>
              <a:buChar char="•"/>
              <a:defRPr/>
            </a:pPr>
            <a:endParaRPr lang="en-GB" dirty="0"/>
          </a:p>
          <a:p>
            <a:pPr marL="457200" indent="-457200" eaLnBrk="1" fontAlgn="auto" hangingPunct="1">
              <a:spcAft>
                <a:spcPts val="0"/>
              </a:spcAft>
              <a:buFont typeface="Arial" panose="020B0604020202020204" pitchFamily="34" charset="0"/>
              <a:buChar char="•"/>
              <a:defRPr/>
            </a:pPr>
            <a:endParaRPr lang="en-GB" dirty="0"/>
          </a:p>
          <a:p>
            <a:pPr marL="457200" indent="-457200" eaLnBrk="1" fontAlgn="auto" hangingPunct="1">
              <a:spcAft>
                <a:spcPts val="0"/>
              </a:spcAft>
              <a:buFont typeface="Arial" panose="020B0604020202020204" pitchFamily="34" charset="0"/>
              <a:buChar char="•"/>
              <a:defRPr/>
            </a:pPr>
            <a:endParaRPr lang="ru-RU" dirty="0"/>
          </a:p>
        </p:txBody>
      </p:sp>
      <p:pic>
        <p:nvPicPr>
          <p:cNvPr id="43012" name="Picture 2">
            <a:extLst>
              <a:ext uri="{FF2B5EF4-FFF2-40B4-BE49-F238E27FC236}">
                <a16:creationId xmlns:a16="http://schemas.microsoft.com/office/drawing/2014/main" id="{F6423300-D283-4402-BFEE-4E5172E7FB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084388"/>
            <a:ext cx="548322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3">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F153080D-F6E8-4CDB-9EB7-5AD4CA4FA368}"/>
              </a:ext>
            </a:extLst>
          </p:cNvPr>
          <p:cNvSpPr>
            <a:spLocks noGrp="1"/>
          </p:cNvSpPr>
          <p:nvPr>
            <p:ph type="ctrTitle"/>
          </p:nvPr>
        </p:nvSpPr>
        <p:spPr/>
        <p:txBody>
          <a:bodyPr/>
          <a:lstStyle/>
          <a:p>
            <a:pPr eaLnBrk="1" hangingPunct="1"/>
            <a:endParaRPr lang="ru-RU" altLang="en-US"/>
          </a:p>
        </p:txBody>
      </p:sp>
      <p:sp>
        <p:nvSpPr>
          <p:cNvPr id="3" name="Subtitle 2">
            <a:extLst>
              <a:ext uri="{FF2B5EF4-FFF2-40B4-BE49-F238E27FC236}">
                <a16:creationId xmlns:a16="http://schemas.microsoft.com/office/drawing/2014/main" id="{092A88C9-CC24-49E4-B662-B2A6A818F9AC}"/>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44036" name="Picture 2">
            <a:extLst>
              <a:ext uri="{FF2B5EF4-FFF2-40B4-BE49-F238E27FC236}">
                <a16:creationId xmlns:a16="http://schemas.microsoft.com/office/drawing/2014/main" id="{1407BDF3-3FC6-4955-84A4-43354ADA9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81200"/>
            <a:ext cx="4913313" cy="300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7" name="Picture 4">
            <a:extLst>
              <a:ext uri="{FF2B5EF4-FFF2-40B4-BE49-F238E27FC236}">
                <a16:creationId xmlns:a16="http://schemas.microsoft.com/office/drawing/2014/main" id="{9ACA278D-E12C-441D-8604-B6BCA7E71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419600"/>
            <a:ext cx="2684463"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2">
            <a:extLst>
              <a:ext uri="{FF2B5EF4-FFF2-40B4-BE49-F238E27FC236}">
                <a16:creationId xmlns:a16="http://schemas.microsoft.com/office/drawing/2014/main" id="{CE4CA004-7BEA-4CFE-9DDE-58ED7B607C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1981200"/>
            <a:ext cx="3924300"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696F696A-ACDA-423F-B5BC-B781F85FE257}"/>
              </a:ext>
            </a:extLst>
          </p:cNvPr>
          <p:cNvSpPr txBox="1"/>
          <p:nvPr/>
        </p:nvSpPr>
        <p:spPr>
          <a:xfrm>
            <a:off x="455613" y="781050"/>
            <a:ext cx="8713787" cy="1200150"/>
          </a:xfrm>
          <a:prstGeom prst="rect">
            <a:avLst/>
          </a:prstGeom>
          <a:noFill/>
        </p:spPr>
        <p:txBody>
          <a:bodyPr wrap="none">
            <a:spAutoFit/>
          </a:bodyPr>
          <a:lstStyle/>
          <a:p>
            <a:pPr algn="ctr" eaLnBrk="1" fontAlgn="auto" hangingPunct="1">
              <a:spcBef>
                <a:spcPts val="0"/>
              </a:spcBef>
              <a:spcAft>
                <a:spcPts val="0"/>
              </a:spcAft>
              <a:defRPr/>
            </a:pPr>
            <a:r>
              <a:rPr lang="en-GB" sz="3600" b="1" dirty="0">
                <a:solidFill>
                  <a:schemeClr val="accent2">
                    <a:lumMod val="75000"/>
                  </a:schemeClr>
                </a:solidFill>
                <a:latin typeface="+mn-lt"/>
                <a:cs typeface="+mn-cs"/>
              </a:rPr>
              <a:t>Mobile complex for destruction </a:t>
            </a:r>
          </a:p>
          <a:p>
            <a:pPr algn="ctr" eaLnBrk="1" fontAlgn="auto" hangingPunct="1">
              <a:spcBef>
                <a:spcPts val="0"/>
              </a:spcBef>
              <a:spcAft>
                <a:spcPts val="0"/>
              </a:spcAft>
              <a:defRPr/>
            </a:pPr>
            <a:r>
              <a:rPr lang="en-GB" sz="3600" b="1" dirty="0">
                <a:solidFill>
                  <a:schemeClr val="accent2">
                    <a:lumMod val="75000"/>
                  </a:schemeClr>
                </a:solidFill>
                <a:latin typeface="+mn-lt"/>
                <a:cs typeface="+mn-cs"/>
              </a:rPr>
              <a:t>of munitions in hazardous conditions, Russia</a:t>
            </a:r>
            <a:endParaRPr lang="ru-RU" sz="3600" b="1" dirty="0">
              <a:solidFill>
                <a:schemeClr val="accent2">
                  <a:lumMod val="75000"/>
                </a:schemeClr>
              </a:solidFill>
              <a:latin typeface="+mn-lt"/>
              <a:cs typeface="+mn-cs"/>
            </a:endParaRPr>
          </a:p>
        </p:txBody>
      </p:sp>
      <p:pic>
        <p:nvPicPr>
          <p:cNvPr id="44040" name="Picture 2" descr="C:\Users\Yaugen\Pictures\img171.jpg">
            <a:extLst>
              <a:ext uri="{FF2B5EF4-FFF2-40B4-BE49-F238E27FC236}">
                <a16:creationId xmlns:a16="http://schemas.microsoft.com/office/drawing/2014/main" id="{7844863B-D795-47AF-9A1F-B88C7EA165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259263"/>
            <a:ext cx="2924175"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1" name="TextBox 9">
            <a:extLst>
              <a:ext uri="{FF2B5EF4-FFF2-40B4-BE49-F238E27FC236}">
                <a16:creationId xmlns:a16="http://schemas.microsoft.com/office/drawing/2014/main" id="{AC3D2F13-490C-4A25-B5FB-DD3ECC080F30}"/>
              </a:ext>
            </a:extLst>
          </p:cNvPr>
          <p:cNvSpPr txBox="1">
            <a:spLocks noChangeArrowheads="1"/>
          </p:cNvSpPr>
          <p:nvPr/>
        </p:nvSpPr>
        <p:spPr bwMode="auto">
          <a:xfrm>
            <a:off x="2895600" y="5105400"/>
            <a:ext cx="2743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y-NL" altLang="en-US" sz="1800"/>
              <a:t>Capacity up to 300 kg </a:t>
            </a:r>
          </a:p>
          <a:p>
            <a:pPr eaLnBrk="1" hangingPunct="1">
              <a:spcBef>
                <a:spcPct val="0"/>
              </a:spcBef>
              <a:buFontTx/>
              <a:buNone/>
            </a:pPr>
            <a:r>
              <a:rPr lang="fy-NL" altLang="en-US" sz="1800"/>
              <a:t>of nerve agent per day </a:t>
            </a:r>
          </a:p>
          <a:p>
            <a:pPr eaLnBrk="1" hangingPunct="1">
              <a:spcBef>
                <a:spcPct val="0"/>
              </a:spcBef>
              <a:buFontTx/>
              <a:buNone/>
            </a:pPr>
            <a:r>
              <a:rPr lang="fy-NL" altLang="en-US" sz="1800"/>
              <a:t>using </a:t>
            </a:r>
            <a:r>
              <a:rPr lang="en-GB" altLang="en-US" sz="1800"/>
              <a:t> monoethanolamine (MEA)  water solution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600C-1C09-46F6-9575-5F798A494085}"/>
              </a:ext>
            </a:extLst>
          </p:cNvPr>
          <p:cNvSpPr>
            <a:spLocks noGrp="1"/>
          </p:cNvSpPr>
          <p:nvPr>
            <p:ph type="ctrTitle"/>
          </p:nvPr>
        </p:nvSpPr>
        <p:spPr>
          <a:xfrm>
            <a:off x="1066800" y="609600"/>
            <a:ext cx="7772400" cy="1219200"/>
          </a:xfrm>
        </p:spPr>
        <p:txBody>
          <a:bodyPr rtlCol="0">
            <a:normAutofit/>
          </a:bodyPr>
          <a:lstStyle/>
          <a:p>
            <a:pPr eaLnBrk="1" fontAlgn="auto" hangingPunct="1">
              <a:spcAft>
                <a:spcPts val="0"/>
              </a:spcAft>
              <a:defRPr/>
            </a:pPr>
            <a:r>
              <a:rPr lang="en-US" sz="3600" b="1" dirty="0">
                <a:solidFill>
                  <a:schemeClr val="accent2">
                    <a:lumMod val="75000"/>
                  </a:schemeClr>
                </a:solidFill>
              </a:rPr>
              <a:t>Chemical Agent Munitions </a:t>
            </a:r>
            <a:br>
              <a:rPr lang="en-US" sz="3600" b="1" dirty="0">
                <a:solidFill>
                  <a:schemeClr val="accent2">
                    <a:lumMod val="75000"/>
                  </a:schemeClr>
                </a:solidFill>
              </a:rPr>
            </a:br>
            <a:r>
              <a:rPr lang="en-US" sz="3600" b="1" dirty="0">
                <a:solidFill>
                  <a:schemeClr val="accent2">
                    <a:lumMod val="75000"/>
                  </a:schemeClr>
                </a:solidFill>
              </a:rPr>
              <a:t>Disposal System  (CAMDS) Tooele, Utah</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8A8AB277-0CEC-44F1-B9CC-26E9A01D91B0}"/>
              </a:ext>
            </a:extLst>
          </p:cNvPr>
          <p:cNvSpPr>
            <a:spLocks noGrp="1"/>
          </p:cNvSpPr>
          <p:nvPr>
            <p:ph type="subTitle" idx="1"/>
          </p:nvPr>
        </p:nvSpPr>
        <p:spPr>
          <a:xfrm>
            <a:off x="5486400" y="1905000"/>
            <a:ext cx="3657600" cy="3763963"/>
          </a:xfrm>
        </p:spPr>
        <p:txBody>
          <a:bodyPr rtlCol="0">
            <a:normAutofit fontScale="70000" lnSpcReduction="20000"/>
          </a:bodyPr>
          <a:lstStyle/>
          <a:p>
            <a:pPr algn="l" eaLnBrk="1" fontAlgn="auto" hangingPunct="1">
              <a:spcAft>
                <a:spcPts val="0"/>
              </a:spcAft>
              <a:defRPr/>
            </a:pPr>
            <a:r>
              <a:rPr lang="en-US" dirty="0">
                <a:solidFill>
                  <a:schemeClr val="bg1">
                    <a:lumMod val="50000"/>
                  </a:schemeClr>
                </a:solidFill>
              </a:rPr>
              <a:t>CAMDS is where the U.S. Army’s first formal chemical weapons destruction efforts began. For more than 25 years, CAMDS developed and tested chemical weapons destruction methods and procedures, destroying more than 363,000 pounds of chemical agents and more than 40,000 munitions during that time</a:t>
            </a:r>
          </a:p>
          <a:p>
            <a:pPr eaLnBrk="1" fontAlgn="auto" hangingPunct="1">
              <a:spcAft>
                <a:spcPts val="0"/>
              </a:spcAft>
              <a:defRPr/>
            </a:pPr>
            <a:endParaRPr lang="ru-RU" dirty="0"/>
          </a:p>
        </p:txBody>
      </p:sp>
      <p:pic>
        <p:nvPicPr>
          <p:cNvPr id="45060" name="Picture 2">
            <a:extLst>
              <a:ext uri="{FF2B5EF4-FFF2-40B4-BE49-F238E27FC236}">
                <a16:creationId xmlns:a16="http://schemas.microsoft.com/office/drawing/2014/main" id="{E5988C46-8C74-4275-B564-DE86C91F6B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905000"/>
            <a:ext cx="532606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1" name="Picture 3">
            <a:extLst>
              <a:ext uri="{FF2B5EF4-FFF2-40B4-BE49-F238E27FC236}">
                <a16:creationId xmlns:a16="http://schemas.microsoft.com/office/drawing/2014/main" id="{608F95D1-F287-4DC8-9239-4FEB9E33D4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8800" y="4891088"/>
            <a:ext cx="2006600" cy="142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39ED9-2509-4A81-84DB-B076F8F4D042}"/>
              </a:ext>
            </a:extLst>
          </p:cNvPr>
          <p:cNvSpPr>
            <a:spLocks noGrp="1"/>
          </p:cNvSpPr>
          <p:nvPr>
            <p:ph type="ctrTitle"/>
          </p:nvPr>
        </p:nvSpPr>
        <p:spPr>
          <a:xfrm>
            <a:off x="822325" y="990600"/>
            <a:ext cx="7772400" cy="835025"/>
          </a:xfrm>
        </p:spPr>
        <p:txBody>
          <a:bodyPr rtlCol="0">
            <a:normAutofit/>
          </a:bodyPr>
          <a:lstStyle/>
          <a:p>
            <a:pPr eaLnBrk="1" fontAlgn="auto" hangingPunct="1">
              <a:spcAft>
                <a:spcPts val="0"/>
              </a:spcAft>
              <a:defRPr/>
            </a:pPr>
            <a:r>
              <a:rPr lang="en-GB" sz="4000" dirty="0">
                <a:solidFill>
                  <a:schemeClr val="accent2">
                    <a:lumMod val="75000"/>
                  </a:schemeClr>
                </a:solidFill>
                <a:effectLst>
                  <a:outerShdw blurRad="38100" dist="38100" dir="2700000" algn="tl">
                    <a:srgbClr val="000000">
                      <a:alpha val="43137"/>
                    </a:srgbClr>
                  </a:outerShdw>
                </a:effectLst>
              </a:rPr>
              <a:t>Content </a:t>
            </a:r>
          </a:p>
        </p:txBody>
      </p:sp>
      <p:sp>
        <p:nvSpPr>
          <p:cNvPr id="3" name="Subtitle 2">
            <a:extLst>
              <a:ext uri="{FF2B5EF4-FFF2-40B4-BE49-F238E27FC236}">
                <a16:creationId xmlns:a16="http://schemas.microsoft.com/office/drawing/2014/main" id="{40B09920-3BFC-4669-8EF9-DF749416ED27}"/>
              </a:ext>
            </a:extLst>
          </p:cNvPr>
          <p:cNvSpPr>
            <a:spLocks noGrp="1"/>
          </p:cNvSpPr>
          <p:nvPr>
            <p:ph type="subTitle" idx="1"/>
          </p:nvPr>
        </p:nvSpPr>
        <p:spPr>
          <a:xfrm>
            <a:off x="625475" y="2362200"/>
            <a:ext cx="8001000" cy="3505200"/>
          </a:xfrm>
        </p:spPr>
        <p:txBody>
          <a:bodyPr rtlCol="0">
            <a:noAutofit/>
          </a:bodyPr>
          <a:lstStyle/>
          <a:p>
            <a:pPr marL="342900" indent="-342900" algn="l" eaLnBrk="1" fontAlgn="auto" hangingPunct="1">
              <a:spcAft>
                <a:spcPts val="0"/>
              </a:spcAft>
              <a:buFont typeface="Wingdings" panose="05000000000000000000" pitchFamily="2" charset="2"/>
              <a:buChar char="q"/>
              <a:defRPr/>
            </a:pPr>
            <a:r>
              <a:rPr lang="en-GB" sz="2800" dirty="0"/>
              <a:t>Chemical weapons (CW) destruction technologies after World War I &amp; II </a:t>
            </a:r>
          </a:p>
          <a:p>
            <a:pPr marL="342900" indent="-342900" algn="l" eaLnBrk="1" fontAlgn="auto" hangingPunct="1">
              <a:spcAft>
                <a:spcPts val="0"/>
              </a:spcAft>
              <a:buFont typeface="Wingdings" panose="05000000000000000000" pitchFamily="2" charset="2"/>
              <a:buChar char="q"/>
              <a:defRPr/>
            </a:pPr>
            <a:r>
              <a:rPr lang="en-GB" sz="2800" dirty="0"/>
              <a:t>CWC and progress of CW destruction under the OPCW verification since EIF</a:t>
            </a:r>
          </a:p>
          <a:p>
            <a:pPr marL="342900" indent="-342900" algn="l" eaLnBrk="1" fontAlgn="auto" hangingPunct="1">
              <a:spcAft>
                <a:spcPts val="0"/>
              </a:spcAft>
              <a:buFont typeface="Wingdings" panose="05000000000000000000" pitchFamily="2" charset="2"/>
              <a:buChar char="q"/>
              <a:defRPr/>
            </a:pPr>
            <a:r>
              <a:rPr lang="en-GB" sz="2800" dirty="0"/>
              <a:t>CWC requirements and CW destruction technologies</a:t>
            </a:r>
          </a:p>
          <a:p>
            <a:pPr marL="342900" indent="-342900" algn="l" eaLnBrk="1" fontAlgn="auto" hangingPunct="1">
              <a:spcAft>
                <a:spcPts val="0"/>
              </a:spcAft>
              <a:buFont typeface="Wingdings" panose="05000000000000000000" pitchFamily="2" charset="2"/>
              <a:buChar char="q"/>
              <a:defRPr/>
            </a:pPr>
            <a:r>
              <a:rPr lang="en-GB" sz="2800" dirty="0"/>
              <a:t>HZS Mobile Hazardous Material Treatment Unit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a:extLst>
              <a:ext uri="{FF2B5EF4-FFF2-40B4-BE49-F238E27FC236}">
                <a16:creationId xmlns:a16="http://schemas.microsoft.com/office/drawing/2014/main" id="{36B3C5AF-74F1-419C-972A-75A4FC6C5B89}"/>
              </a:ext>
            </a:extLst>
          </p:cNvPr>
          <p:cNvSpPr>
            <a:spLocks noChangeArrowheads="1"/>
          </p:cNvSpPr>
          <p:nvPr/>
        </p:nvSpPr>
        <p:spPr bwMode="auto">
          <a:xfrm>
            <a:off x="685800" y="2209800"/>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auto" hangingPunct="1">
              <a:spcBef>
                <a:spcPts val="0"/>
              </a:spcBef>
              <a:spcAft>
                <a:spcPts val="0"/>
              </a:spcAft>
              <a:defRPr/>
            </a:pPr>
            <a:endParaRPr lang="en-GB" sz="4400" dirty="0">
              <a:solidFill>
                <a:srgbClr val="00B0F0"/>
              </a:solidFill>
              <a:latin typeface="Centaur-Bold" pitchFamily="2" charset="0"/>
              <a:cs typeface="+mn-cs"/>
            </a:endParaRPr>
          </a:p>
          <a:p>
            <a:pPr algn="ctr" eaLnBrk="1" fontAlgn="auto" hangingPunct="1">
              <a:spcBef>
                <a:spcPts val="0"/>
              </a:spcBef>
              <a:spcAft>
                <a:spcPts val="0"/>
              </a:spcAft>
              <a:defRPr/>
            </a:pPr>
            <a:r>
              <a:rPr lang="en-GB" sz="4400" b="1" dirty="0">
                <a:solidFill>
                  <a:schemeClr val="accent2">
                    <a:lumMod val="75000"/>
                  </a:schemeClr>
                </a:solidFill>
                <a:latin typeface="+mj-lt"/>
                <a:cs typeface="+mn-cs"/>
              </a:rPr>
              <a:t>CWC and progress of CW destruction under the OPCW verification since EIF</a:t>
            </a:r>
          </a:p>
          <a:p>
            <a:pPr algn="ctr" eaLnBrk="1" fontAlgn="auto" hangingPunct="1">
              <a:spcBef>
                <a:spcPts val="0"/>
              </a:spcBef>
              <a:spcAft>
                <a:spcPts val="0"/>
              </a:spcAft>
              <a:defRPr/>
            </a:pPr>
            <a:endParaRPr lang="en-GB" altLang="ru-RU" sz="4400" dirty="0">
              <a:latin typeface="Centaur-Bold" pitchFamily="2" charset="0"/>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4" descr="C:\Users\holrem\Desktop\Chemical_weapons_stockpile.png">
            <a:extLst>
              <a:ext uri="{FF2B5EF4-FFF2-40B4-BE49-F238E27FC236}">
                <a16:creationId xmlns:a16="http://schemas.microsoft.com/office/drawing/2014/main" id="{C1F5D00D-3696-4398-ABCB-8F4019A88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7313" y="1765300"/>
            <a:ext cx="311943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3C9247A-9F4E-455B-BAE2-27647ADF1596}"/>
              </a:ext>
            </a:extLst>
          </p:cNvPr>
          <p:cNvSpPr>
            <a:spLocks noGrp="1"/>
          </p:cNvSpPr>
          <p:nvPr>
            <p:ph type="ctrTitle"/>
          </p:nvPr>
        </p:nvSpPr>
        <p:spPr>
          <a:xfrm>
            <a:off x="457200" y="762000"/>
            <a:ext cx="8929688" cy="974725"/>
          </a:xfrm>
        </p:spPr>
        <p:txBody>
          <a:bodyPr>
            <a:noAutofit/>
          </a:bodyPr>
          <a:lstStyle/>
          <a:p>
            <a:pPr eaLnBrk="1" hangingPunct="1">
              <a:defRPr/>
            </a:pPr>
            <a:r>
              <a:rPr lang="en-GB" altLang="en-US" sz="3600" b="1" dirty="0">
                <a:solidFill>
                  <a:schemeClr val="accent2">
                    <a:lumMod val="75000"/>
                  </a:schemeClr>
                </a:solidFill>
                <a:ea typeface="MS PGothic" panose="020B0600070205080204" pitchFamily="34" charset="-128"/>
              </a:rPr>
              <a:t>USSR CW offensive  and defensive programmes in 60s-70s</a:t>
            </a:r>
          </a:p>
        </p:txBody>
      </p:sp>
      <p:pic>
        <p:nvPicPr>
          <p:cNvPr id="15363" name="Picture 2" descr="C:\Users\holrem\Desktop\3032579926.jpg">
            <a:extLst>
              <a:ext uri="{FF2B5EF4-FFF2-40B4-BE49-F238E27FC236}">
                <a16:creationId xmlns:a16="http://schemas.microsoft.com/office/drawing/2014/main" id="{031518F5-A85C-4421-B98E-E51337D18C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 y="1765300"/>
            <a:ext cx="3551238"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descr="C:\Users\holrem\Desktop\cbomb.jpg">
            <a:extLst>
              <a:ext uri="{FF2B5EF4-FFF2-40B4-BE49-F238E27FC236}">
                <a16:creationId xmlns:a16="http://schemas.microsoft.com/office/drawing/2014/main" id="{49776AA4-A09E-4353-9562-DA69C49BD3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888" y="3476625"/>
            <a:ext cx="43307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5">
            <a:extLst>
              <a:ext uri="{FF2B5EF4-FFF2-40B4-BE49-F238E27FC236}">
                <a16:creationId xmlns:a16="http://schemas.microsoft.com/office/drawing/2014/main" id="{B12CF0E2-AA51-403A-9AA3-E1417A10A4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650" y="3810000"/>
            <a:ext cx="2511425"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circle(in)">
                                      <p:cBhvr>
                                        <p:cTn id="7" dur="2000"/>
                                        <p:tgtEl>
                                          <p:spTgt spid="15363"/>
                                        </p:tgtEl>
                                      </p:cBhvr>
                                    </p:animEffect>
                                  </p:childTnLst>
                                </p:cTn>
                              </p:par>
                              <p:par>
                                <p:cTn id="8" presetID="6" presetClass="entr" presetSubtype="16" fill="hold" nodeType="withEffect">
                                  <p:stCondLst>
                                    <p:cond delay="0"/>
                                  </p:stCondLst>
                                  <p:childTnLst>
                                    <p:set>
                                      <p:cBhvr>
                                        <p:cTn id="9" dur="1" fill="hold">
                                          <p:stCondLst>
                                            <p:cond delay="0"/>
                                          </p:stCondLst>
                                        </p:cTn>
                                        <p:tgtEl>
                                          <p:spTgt spid="15366"/>
                                        </p:tgtEl>
                                        <p:attrNameLst>
                                          <p:attrName>style.visibility</p:attrName>
                                        </p:attrNameLst>
                                      </p:cBhvr>
                                      <p:to>
                                        <p:strVal val="visible"/>
                                      </p:to>
                                    </p:set>
                                    <p:animEffect transition="in" filter="circle(in)">
                                      <p:cBhvr>
                                        <p:cTn id="10" dur="2000"/>
                                        <p:tgtEl>
                                          <p:spTgt spid="1536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nodeType="clickEffect">
                                  <p:stCondLst>
                                    <p:cond delay="0"/>
                                  </p:stCondLst>
                                  <p:childTnLst>
                                    <p:set>
                                      <p:cBhvr>
                                        <p:cTn id="14" dur="1" fill="hold">
                                          <p:stCondLst>
                                            <p:cond delay="0"/>
                                          </p:stCondLst>
                                        </p:cTn>
                                        <p:tgtEl>
                                          <p:spTgt spid="15365"/>
                                        </p:tgtEl>
                                        <p:attrNameLst>
                                          <p:attrName>style.visibility</p:attrName>
                                        </p:attrNameLst>
                                      </p:cBhvr>
                                      <p:to>
                                        <p:strVal val="visible"/>
                                      </p:to>
                                    </p:set>
                                    <p:animEffect transition="in" filter="circle(in)">
                                      <p:cBhvr>
                                        <p:cTn id="15" dur="2000"/>
                                        <p:tgtEl>
                                          <p:spTgt spid="15365"/>
                                        </p:tgtEl>
                                      </p:cBhvr>
                                    </p:animEffect>
                                  </p:childTnLst>
                                </p:cTn>
                              </p:par>
                              <p:par>
                                <p:cTn id="16" presetID="6" presetClass="entr" presetSubtype="16" fill="hold" nodeType="withEffect">
                                  <p:stCondLst>
                                    <p:cond delay="0"/>
                                  </p:stCondLst>
                                  <p:childTnLst>
                                    <p:set>
                                      <p:cBhvr>
                                        <p:cTn id="17" dur="1" fill="hold">
                                          <p:stCondLst>
                                            <p:cond delay="0"/>
                                          </p:stCondLst>
                                        </p:cTn>
                                        <p:tgtEl>
                                          <p:spTgt spid="15364"/>
                                        </p:tgtEl>
                                        <p:attrNameLst>
                                          <p:attrName>style.visibility</p:attrName>
                                        </p:attrNameLst>
                                      </p:cBhvr>
                                      <p:to>
                                        <p:strVal val="visible"/>
                                      </p:to>
                                    </p:set>
                                    <p:animEffect transition="in" filter="circle(in)">
                                      <p:cBhvr>
                                        <p:cTn id="18"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5AA154-23C3-4043-9009-6B14BF6DD90C}"/>
              </a:ext>
            </a:extLst>
          </p:cNvPr>
          <p:cNvSpPr>
            <a:spLocks noGrp="1"/>
          </p:cNvSpPr>
          <p:nvPr>
            <p:ph type="title"/>
          </p:nvPr>
        </p:nvSpPr>
        <p:spPr/>
        <p:txBody>
          <a:bodyPr>
            <a:normAutofit/>
          </a:bodyPr>
          <a:lstStyle/>
          <a:p>
            <a:pPr eaLnBrk="1" hangingPunct="1">
              <a:defRPr/>
            </a:pPr>
            <a:r>
              <a:rPr lang="en-GB" altLang="en-US" sz="3600" b="1" dirty="0">
                <a:solidFill>
                  <a:schemeClr val="accent2">
                    <a:lumMod val="75000"/>
                  </a:schemeClr>
                </a:solidFill>
                <a:ea typeface="MS PGothic" panose="020B0600070205080204" pitchFamily="34" charset="-128"/>
              </a:rPr>
              <a:t>CW Disarmament Start Points in the US</a:t>
            </a:r>
          </a:p>
        </p:txBody>
      </p:sp>
      <p:sp>
        <p:nvSpPr>
          <p:cNvPr id="21507" name="Espace réservé du contenu 2">
            <a:extLst>
              <a:ext uri="{FF2B5EF4-FFF2-40B4-BE49-F238E27FC236}">
                <a16:creationId xmlns:a16="http://schemas.microsoft.com/office/drawing/2014/main" id="{D4893841-8293-4CED-AA51-E55CFF1208D6}"/>
              </a:ext>
            </a:extLst>
          </p:cNvPr>
          <p:cNvSpPr>
            <a:spLocks noGrp="1"/>
          </p:cNvSpPr>
          <p:nvPr>
            <p:ph idx="1"/>
          </p:nvPr>
        </p:nvSpPr>
        <p:spPr>
          <a:xfrm>
            <a:off x="250825" y="1727200"/>
            <a:ext cx="8642350" cy="3962400"/>
          </a:xfrm>
        </p:spPr>
        <p:txBody>
          <a:bodyPr/>
          <a:lstStyle/>
          <a:p>
            <a:pPr algn="just" eaLnBrk="1" hangingPunct="1">
              <a:lnSpc>
                <a:spcPct val="80000"/>
              </a:lnSpc>
              <a:buFont typeface="Wingdings" panose="05000000000000000000" pitchFamily="2" charset="2"/>
              <a:buChar char="q"/>
              <a:defRPr/>
            </a:pPr>
            <a:r>
              <a:rPr lang="en-GB" altLang="en-US" sz="2400" dirty="0">
                <a:solidFill>
                  <a:schemeClr val="bg1">
                    <a:lumMod val="50000"/>
                  </a:schemeClr>
                </a:solidFill>
              </a:rPr>
              <a:t>CW munitions leaking at storage facilities, including M55 rockets in dangerous condition</a:t>
            </a:r>
          </a:p>
          <a:p>
            <a:pPr algn="just" eaLnBrk="1" hangingPunct="1">
              <a:lnSpc>
                <a:spcPct val="80000"/>
              </a:lnSpc>
              <a:buFont typeface="Wingdings" panose="05000000000000000000" pitchFamily="2" charset="2"/>
              <a:buChar char="q"/>
              <a:defRPr/>
            </a:pPr>
            <a:r>
              <a:rPr lang="en-GB" altLang="en-US" sz="2400" dirty="0">
                <a:solidFill>
                  <a:schemeClr val="bg1">
                    <a:lumMod val="50000"/>
                  </a:schemeClr>
                </a:solidFill>
              </a:rPr>
              <a:t>Operation CHASE (Cut Holes and Sink 'Em) was a US DoD program that involved the disposal of unwanted munitions at sea from 1964 into 1970s. Number of incidents occurred with CW during its transportation for dumping at sea and large scale marina environment damage </a:t>
            </a:r>
          </a:p>
          <a:p>
            <a:pPr algn="just" eaLnBrk="1" hangingPunct="1">
              <a:lnSpc>
                <a:spcPct val="80000"/>
              </a:lnSpc>
              <a:buFont typeface="Wingdings" panose="05000000000000000000" pitchFamily="2" charset="2"/>
              <a:buChar char="q"/>
              <a:defRPr/>
            </a:pPr>
            <a:r>
              <a:rPr lang="en-GB" altLang="en-US" sz="2400" dirty="0">
                <a:solidFill>
                  <a:schemeClr val="bg1">
                    <a:lumMod val="50000"/>
                  </a:schemeClr>
                </a:solidFill>
              </a:rPr>
              <a:t>VX sprayed accidentally over large territory at Dugway Proving Ground which cause death of almost 6.5 thousands of sheep and horses  which all mentioned events have triggered the protest movement around the US </a:t>
            </a:r>
          </a:p>
          <a:p>
            <a:pPr algn="just" eaLnBrk="1" hangingPunct="1">
              <a:lnSpc>
                <a:spcPct val="80000"/>
              </a:lnSpc>
              <a:buFont typeface="Wingdings" panose="05000000000000000000" pitchFamily="2" charset="2"/>
              <a:buChar char="q"/>
              <a:defRPr/>
            </a:pPr>
            <a:r>
              <a:rPr lang="en-GB" altLang="en-US" sz="2400" dirty="0">
                <a:solidFill>
                  <a:schemeClr val="bg1">
                    <a:lumMod val="50000"/>
                  </a:schemeClr>
                </a:solidFill>
              </a:rPr>
              <a:t>Nixon Administration initiated  review its CW policy in 1968 and subsequently unilaterally renounced the use of CW, in late 1969 </a:t>
            </a:r>
          </a:p>
          <a:p>
            <a:pPr marL="0" indent="0" algn="just" eaLnBrk="1" hangingPunct="1">
              <a:lnSpc>
                <a:spcPct val="80000"/>
              </a:lnSpc>
              <a:buFont typeface="Arial" panose="020B0604020202020204" pitchFamily="34" charset="0"/>
              <a:buNone/>
              <a:defRPr/>
            </a:pPr>
            <a:endParaRPr lang="en-GB" altLang="en-US" sz="2500" dirty="0">
              <a:solidFill>
                <a:schemeClr val="bg1"/>
              </a:solidFill>
            </a:endParaRPr>
          </a:p>
          <a:p>
            <a:pPr algn="just" eaLnBrk="1" hangingPunct="1">
              <a:lnSpc>
                <a:spcPct val="80000"/>
              </a:lnSpc>
              <a:defRPr/>
            </a:pPr>
            <a:endParaRPr lang="en-GB" altLang="en-US" sz="2500" dirty="0">
              <a:solidFill>
                <a:schemeClr val="bg1"/>
              </a:solidFill>
            </a:endParaRPr>
          </a:p>
          <a:p>
            <a:pPr algn="just" eaLnBrk="1" hangingPunct="1">
              <a:lnSpc>
                <a:spcPct val="80000"/>
              </a:lnSpc>
              <a:defRPr/>
            </a:pPr>
            <a:endParaRPr lang="en-GB" altLang="en-US" sz="2500" dirty="0">
              <a:solidFill>
                <a:srgbClr val="0070C0"/>
              </a:solidFill>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21507">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1669E-15B5-4146-8ED9-428A4CCDE66B}"/>
              </a:ext>
            </a:extLst>
          </p:cNvPr>
          <p:cNvSpPr>
            <a:spLocks noGrp="1"/>
          </p:cNvSpPr>
          <p:nvPr>
            <p:ph type="ctrTitle"/>
          </p:nvPr>
        </p:nvSpPr>
        <p:spPr>
          <a:xfrm>
            <a:off x="457200" y="838200"/>
            <a:ext cx="7772400" cy="457200"/>
          </a:xfrm>
        </p:spPr>
        <p:txBody>
          <a:bodyPr rtlCol="0">
            <a:normAutofit fontScale="90000"/>
          </a:bodyPr>
          <a:lstStyle/>
          <a:p>
            <a:pPr eaLnBrk="1" fontAlgn="auto" hangingPunct="1">
              <a:spcAft>
                <a:spcPts val="0"/>
              </a:spcAft>
              <a:defRPr/>
            </a:pPr>
            <a:r>
              <a:rPr lang="en-GB" sz="3600" b="1" dirty="0">
                <a:solidFill>
                  <a:schemeClr val="accent2">
                    <a:lumMod val="75000"/>
                  </a:schemeClr>
                </a:solidFill>
              </a:rPr>
              <a:t>The CWC and OPCW</a:t>
            </a:r>
            <a:endParaRPr lang="en-GB" sz="3600" dirty="0">
              <a:solidFill>
                <a:schemeClr val="accent2">
                  <a:lumMod val="75000"/>
                </a:schemeClr>
              </a:solidFill>
            </a:endParaRPr>
          </a:p>
        </p:txBody>
      </p:sp>
      <p:sp>
        <p:nvSpPr>
          <p:cNvPr id="33795" name="Subtitle 2">
            <a:extLst>
              <a:ext uri="{FF2B5EF4-FFF2-40B4-BE49-F238E27FC236}">
                <a16:creationId xmlns:a16="http://schemas.microsoft.com/office/drawing/2014/main" id="{E4241DBD-75D1-4D5E-BC68-2C083A53865F}"/>
              </a:ext>
            </a:extLst>
          </p:cNvPr>
          <p:cNvSpPr>
            <a:spLocks noGrp="1"/>
          </p:cNvSpPr>
          <p:nvPr>
            <p:ph type="subTitle" idx="1"/>
          </p:nvPr>
        </p:nvSpPr>
        <p:spPr>
          <a:xfrm>
            <a:off x="152400" y="1524000"/>
            <a:ext cx="3508375" cy="4724400"/>
          </a:xfrm>
        </p:spPr>
        <p:txBody>
          <a:bodyPr/>
          <a:lstStyle/>
          <a:p>
            <a:pPr marL="342900" indent="-342900" algn="l" eaLnBrk="1" hangingPunct="1">
              <a:buFont typeface="Wingdings" panose="05000000000000000000" pitchFamily="2" charset="2"/>
              <a:buChar char="q"/>
              <a:defRPr/>
            </a:pPr>
            <a:r>
              <a:rPr lang="en-GB" altLang="en-US" sz="2000" dirty="0">
                <a:solidFill>
                  <a:schemeClr val="bg1">
                    <a:lumMod val="50000"/>
                  </a:schemeClr>
                </a:solidFill>
              </a:rPr>
              <a:t>Negotiations concluded in 1992 and the draft CWC was subsequently endorsed by the UNGA</a:t>
            </a:r>
          </a:p>
          <a:p>
            <a:pPr marL="342900" indent="-342900" algn="l" eaLnBrk="1" hangingPunct="1">
              <a:buFont typeface="Wingdings" panose="05000000000000000000" pitchFamily="2" charset="2"/>
              <a:buChar char="q"/>
              <a:defRPr/>
            </a:pPr>
            <a:r>
              <a:rPr lang="en-GB" altLang="en-US" sz="2000" b="1" dirty="0">
                <a:solidFill>
                  <a:schemeClr val="bg1">
                    <a:lumMod val="50000"/>
                  </a:schemeClr>
                </a:solidFill>
              </a:rPr>
              <a:t>13-15 January 1993 </a:t>
            </a:r>
            <a:r>
              <a:rPr lang="en-GB" altLang="en-US" sz="2000" dirty="0">
                <a:solidFill>
                  <a:schemeClr val="bg1">
                    <a:lumMod val="50000"/>
                  </a:schemeClr>
                </a:solidFill>
              </a:rPr>
              <a:t>- Signing Ceremony of the CWC , UNESCO Headquarters, Paris: Secretary-General Boutros Boutros-Ghali </a:t>
            </a:r>
          </a:p>
          <a:p>
            <a:pPr marL="342900" indent="-342900" algn="l" eaLnBrk="1" hangingPunct="1">
              <a:buFont typeface="Wingdings" panose="05000000000000000000" pitchFamily="2" charset="2"/>
              <a:buChar char="q"/>
              <a:defRPr/>
            </a:pPr>
            <a:r>
              <a:rPr lang="en-GB" sz="2000" dirty="0">
                <a:solidFill>
                  <a:schemeClr val="bg1">
                    <a:lumMod val="50000"/>
                  </a:schemeClr>
                </a:solidFill>
              </a:rPr>
              <a:t>Its entry into force was prepared for by a Preparatory Commission working in The Hague between February 1993 and 29 April 1997</a:t>
            </a:r>
          </a:p>
          <a:p>
            <a:pPr algn="l" eaLnBrk="1" hangingPunct="1">
              <a:defRPr/>
            </a:pPr>
            <a:endParaRPr lang="en-GB" altLang="en-US" sz="2000" dirty="0">
              <a:solidFill>
                <a:schemeClr val="bg1">
                  <a:lumMod val="50000"/>
                </a:schemeClr>
              </a:solidFill>
            </a:endParaRPr>
          </a:p>
        </p:txBody>
      </p:sp>
      <p:pic>
        <p:nvPicPr>
          <p:cNvPr id="51204" name="Picture 2" descr="http://legal.un.org/avl/images/ha/cpdpsucw/09-l.jpg">
            <a:extLst>
              <a:ext uri="{FF2B5EF4-FFF2-40B4-BE49-F238E27FC236}">
                <a16:creationId xmlns:a16="http://schemas.microsoft.com/office/drawing/2014/main" id="{AD930453-1BE6-432B-A596-F0A92EC13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0775" y="1600200"/>
            <a:ext cx="53863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8">
            <a:extLst>
              <a:ext uri="{FF2B5EF4-FFF2-40B4-BE49-F238E27FC236}">
                <a16:creationId xmlns:a16="http://schemas.microsoft.com/office/drawing/2014/main" id="{9065EB0E-6827-4B58-8AE9-DA41607F6D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138" y="1295400"/>
            <a:ext cx="8220075" cy="462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F29207E-B74B-46ED-B2B8-D3393CB6183B}"/>
              </a:ext>
            </a:extLst>
          </p:cNvPr>
          <p:cNvSpPr>
            <a:spLocks noGrp="1"/>
          </p:cNvSpPr>
          <p:nvPr>
            <p:ph type="ctrTitle"/>
          </p:nvPr>
        </p:nvSpPr>
        <p:spPr>
          <a:xfrm>
            <a:off x="236538" y="655638"/>
            <a:ext cx="8682037" cy="796925"/>
          </a:xfrm>
        </p:spPr>
        <p:txBody>
          <a:bodyPr>
            <a:normAutofit/>
          </a:bodyPr>
          <a:lstStyle/>
          <a:p>
            <a:pPr eaLnBrk="1" hangingPunct="1">
              <a:defRPr/>
            </a:pPr>
            <a:r>
              <a:rPr lang="en-GB" altLang="en-US" sz="3600" b="1" dirty="0">
                <a:solidFill>
                  <a:schemeClr val="accent2">
                    <a:lumMod val="75000"/>
                  </a:schemeClr>
                </a:solidFill>
              </a:rPr>
              <a:t>Participation in the CWC as of 2017</a:t>
            </a:r>
          </a:p>
        </p:txBody>
      </p:sp>
      <p:sp>
        <p:nvSpPr>
          <p:cNvPr id="52228" name="Rectangle 7">
            <a:extLst>
              <a:ext uri="{FF2B5EF4-FFF2-40B4-BE49-F238E27FC236}">
                <a16:creationId xmlns:a16="http://schemas.microsoft.com/office/drawing/2014/main" id="{71D3523C-AB33-438D-AEEC-BA4DDDA51136}"/>
              </a:ext>
            </a:extLst>
          </p:cNvPr>
          <p:cNvSpPr>
            <a:spLocks noChangeArrowheads="1"/>
          </p:cNvSpPr>
          <p:nvPr/>
        </p:nvSpPr>
        <p:spPr bwMode="auto">
          <a:xfrm>
            <a:off x="592138" y="2408238"/>
            <a:ext cx="75088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400" b="1">
                <a:solidFill>
                  <a:srgbClr val="C00000"/>
                </a:solidFill>
              </a:rPr>
              <a:t>Has achieved almost universal adherence</a:t>
            </a:r>
          </a:p>
          <a:p>
            <a:pPr eaLnBrk="1" hangingPunct="1">
              <a:spcBef>
                <a:spcPct val="0"/>
              </a:spcBef>
              <a:buFontTx/>
              <a:buNone/>
            </a:pPr>
            <a:r>
              <a:rPr lang="en-GB" altLang="en-US" sz="2400" b="1">
                <a:solidFill>
                  <a:srgbClr val="C00000"/>
                </a:solidFill>
              </a:rPr>
              <a:t>192  - States Parties covering,</a:t>
            </a:r>
          </a:p>
          <a:p>
            <a:pPr eaLnBrk="1" hangingPunct="1">
              <a:spcBef>
                <a:spcPct val="0"/>
              </a:spcBef>
              <a:buFontTx/>
              <a:buNone/>
            </a:pPr>
            <a:r>
              <a:rPr lang="en-GB" altLang="en-US" sz="2400" b="1">
                <a:solidFill>
                  <a:srgbClr val="C00000"/>
                </a:solidFill>
              </a:rPr>
              <a:t>1  - Signatory States (Israel) </a:t>
            </a:r>
          </a:p>
          <a:p>
            <a:pPr eaLnBrk="1" hangingPunct="1">
              <a:spcBef>
                <a:spcPct val="0"/>
              </a:spcBef>
              <a:buFontTx/>
              <a:buNone/>
            </a:pPr>
            <a:r>
              <a:rPr lang="en-GB" altLang="en-US" sz="2400" b="1">
                <a:solidFill>
                  <a:srgbClr val="C00000"/>
                </a:solidFill>
              </a:rPr>
              <a:t>3 -  States that have yet to take any treaty action (DPRK, Egypt and  South Sudan)</a:t>
            </a:r>
            <a:br>
              <a:rPr lang="en-GB" altLang="en-US" sz="2400" b="1">
                <a:solidFill>
                  <a:srgbClr val="C00000"/>
                </a:solidFill>
              </a:rPr>
            </a:br>
            <a:r>
              <a:rPr lang="en-GB" altLang="en-US" sz="2400" b="1">
                <a:solidFill>
                  <a:srgbClr val="C00000"/>
                </a:solidFill>
              </a:rPr>
              <a:t>98% of the global population</a:t>
            </a:r>
          </a:p>
        </p:txBody>
      </p:sp>
      <p:sp>
        <p:nvSpPr>
          <p:cNvPr id="52229" name="Rectangle 5">
            <a:extLst>
              <a:ext uri="{FF2B5EF4-FFF2-40B4-BE49-F238E27FC236}">
                <a16:creationId xmlns:a16="http://schemas.microsoft.com/office/drawing/2014/main" id="{2170FA7A-4C3F-48B2-AF2F-944AC68D4F3D}"/>
              </a:ext>
            </a:extLst>
          </p:cNvPr>
          <p:cNvSpPr>
            <a:spLocks noChangeArrowheads="1"/>
          </p:cNvSpPr>
          <p:nvPr/>
        </p:nvSpPr>
        <p:spPr bwMode="auto">
          <a:xfrm>
            <a:off x="860425" y="4879975"/>
            <a:ext cx="846931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a:t>       </a:t>
            </a:r>
            <a:r>
              <a:rPr lang="en-GB" altLang="en-US" sz="1400"/>
              <a:t>Signed and ratified           Acceded or succeeded</a:t>
            </a:r>
            <a:r>
              <a:rPr lang="en-GB" altLang="en-US" sz="1400">
                <a:solidFill>
                  <a:srgbClr val="0070C0"/>
                </a:solidFill>
              </a:rPr>
              <a:t>     </a:t>
            </a:r>
          </a:p>
          <a:p>
            <a:pPr algn="ctr" eaLnBrk="1" hangingPunct="1">
              <a:spcBef>
                <a:spcPct val="0"/>
              </a:spcBef>
              <a:buFontTx/>
              <a:buNone/>
            </a:pPr>
            <a:r>
              <a:rPr lang="en-GB" altLang="en-US" sz="1400">
                <a:solidFill>
                  <a:srgbClr val="0070C0"/>
                </a:solidFill>
              </a:rPr>
              <a:t>         </a:t>
            </a:r>
            <a:r>
              <a:rPr lang="en-GB" altLang="en-US" sz="1400"/>
              <a:t>Only signed                Non-signatory</a:t>
            </a:r>
          </a:p>
        </p:txBody>
      </p:sp>
      <p:sp>
        <p:nvSpPr>
          <p:cNvPr id="7" name="Rectangle 6">
            <a:extLst>
              <a:ext uri="{FF2B5EF4-FFF2-40B4-BE49-F238E27FC236}">
                <a16:creationId xmlns:a16="http://schemas.microsoft.com/office/drawing/2014/main" id="{F6D9EBF8-1E69-46E5-A015-A7DE511385A4}"/>
              </a:ext>
            </a:extLst>
          </p:cNvPr>
          <p:cNvSpPr/>
          <p:nvPr/>
        </p:nvSpPr>
        <p:spPr>
          <a:xfrm>
            <a:off x="3362325" y="5057775"/>
            <a:ext cx="142875" cy="13811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0" name="Rectangle 9">
            <a:extLst>
              <a:ext uri="{FF2B5EF4-FFF2-40B4-BE49-F238E27FC236}">
                <a16:creationId xmlns:a16="http://schemas.microsoft.com/office/drawing/2014/main" id="{DC9F64C4-B36F-4811-8FE0-9B248654B7E8}"/>
              </a:ext>
            </a:extLst>
          </p:cNvPr>
          <p:cNvSpPr/>
          <p:nvPr/>
        </p:nvSpPr>
        <p:spPr>
          <a:xfrm>
            <a:off x="5095875" y="5075238"/>
            <a:ext cx="142875" cy="142875"/>
          </a:xfrm>
          <a:prstGeom prst="rect">
            <a:avLst/>
          </a:prstGeom>
          <a:solidFill>
            <a:srgbClr val="00602B"/>
          </a:solidFill>
          <a:ln>
            <a:solidFill>
              <a:srgbClr val="00763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1" name="Rectangle 10">
            <a:extLst>
              <a:ext uri="{FF2B5EF4-FFF2-40B4-BE49-F238E27FC236}">
                <a16:creationId xmlns:a16="http://schemas.microsoft.com/office/drawing/2014/main" id="{9239144D-EAEC-433F-828C-F2495DE988B2}"/>
              </a:ext>
            </a:extLst>
          </p:cNvPr>
          <p:cNvSpPr/>
          <p:nvPr/>
        </p:nvSpPr>
        <p:spPr>
          <a:xfrm flipH="1">
            <a:off x="3362325" y="5357813"/>
            <a:ext cx="142875" cy="14605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2" name="Rectangle 11">
            <a:extLst>
              <a:ext uri="{FF2B5EF4-FFF2-40B4-BE49-F238E27FC236}">
                <a16:creationId xmlns:a16="http://schemas.microsoft.com/office/drawing/2014/main" id="{7545D67B-95E8-4088-90AD-C21B6E512FBC}"/>
              </a:ext>
            </a:extLst>
          </p:cNvPr>
          <p:cNvSpPr/>
          <p:nvPr/>
        </p:nvSpPr>
        <p:spPr>
          <a:xfrm>
            <a:off x="5094288" y="5367338"/>
            <a:ext cx="144462" cy="1365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6F445FF-F86E-4A57-873C-CC21632F0477}"/>
              </a:ext>
            </a:extLst>
          </p:cNvPr>
          <p:cNvSpPr>
            <a:spLocks noGrp="1" noRot="1" noChangeArrowheads="1"/>
          </p:cNvSpPr>
          <p:nvPr>
            <p:ph type="title" idx="4294967295"/>
          </p:nvPr>
        </p:nvSpPr>
        <p:spPr>
          <a:xfrm>
            <a:off x="-30163" y="835025"/>
            <a:ext cx="9859963" cy="715963"/>
          </a:xfrm>
          <a:extLst/>
        </p:spPr>
        <p:txBody>
          <a:bodyPr rtlCol="0">
            <a:noAutofit/>
          </a:bodyPr>
          <a:lstStyle/>
          <a:p>
            <a:pPr eaLnBrk="1" fontAlgn="auto" hangingPunct="1">
              <a:spcAft>
                <a:spcPts val="0"/>
              </a:spcAft>
              <a:defRPr/>
            </a:pPr>
            <a:r>
              <a:rPr lang="en-GB" altLang="en-US" sz="3100" b="1" dirty="0">
                <a:solidFill>
                  <a:schemeClr val="accent2">
                    <a:lumMod val="75000"/>
                  </a:schemeClr>
                </a:solidFill>
                <a:latin typeface="Trebuchet MS" pitchFamily="34" charset="0"/>
                <a:cs typeface="Times New Roman" pitchFamily="18" charset="0"/>
              </a:rPr>
              <a:t>Category 1 CW Stockpile Destroyed</a:t>
            </a:r>
            <a:br>
              <a:rPr lang="en-GB" altLang="en-US" sz="3100" b="1" dirty="0">
                <a:solidFill>
                  <a:schemeClr val="accent2">
                    <a:lumMod val="75000"/>
                  </a:schemeClr>
                </a:solidFill>
                <a:latin typeface="Trebuchet MS" pitchFamily="34" charset="0"/>
                <a:cs typeface="Times New Roman" pitchFamily="18" charset="0"/>
              </a:rPr>
            </a:br>
            <a:r>
              <a:rPr lang="en-GB" altLang="en-US" sz="3100" b="1" dirty="0">
                <a:solidFill>
                  <a:schemeClr val="accent2">
                    <a:lumMod val="75000"/>
                  </a:schemeClr>
                </a:solidFill>
                <a:latin typeface="Trebuchet MS" pitchFamily="34" charset="0"/>
                <a:cs typeface="Times New Roman" pitchFamily="18" charset="0"/>
              </a:rPr>
              <a:t> as at 31 October 2017</a:t>
            </a:r>
          </a:p>
        </p:txBody>
      </p:sp>
      <p:graphicFrame>
        <p:nvGraphicFramePr>
          <p:cNvPr id="1254403" name="Object 3">
            <a:extLst>
              <a:ext uri="{FF2B5EF4-FFF2-40B4-BE49-F238E27FC236}">
                <a16:creationId xmlns:a16="http://schemas.microsoft.com/office/drawing/2014/main" id="{9FE1B573-C97B-410B-B7AB-94160AE3231C}"/>
              </a:ext>
            </a:extLst>
          </p:cNvPr>
          <p:cNvGraphicFramePr>
            <a:graphicFrameLocks noGrp="1" noChangeAspect="1"/>
          </p:cNvGraphicFramePr>
          <p:nvPr>
            <p:ph sz="half" idx="4294967295"/>
          </p:nvPr>
        </p:nvGraphicFramePr>
        <p:xfrm>
          <a:off x="468313" y="1679575"/>
          <a:ext cx="10972800" cy="5089525"/>
        </p:xfrm>
        <a:graphic>
          <a:graphicData uri="http://schemas.openxmlformats.org/presentationml/2006/ole">
            <mc:AlternateContent xmlns:mc="http://schemas.openxmlformats.org/markup-compatibility/2006">
              <mc:Choice xmlns:v="urn:schemas-microsoft-com:vml" Requires="v">
                <p:oleObj spid="_x0000_s53277" name="Chart" r:id="rId4" imgW="178355740" imgH="124420440" progId="MSGraph.Chart.8">
                  <p:embed followColorScheme="full"/>
                </p:oleObj>
              </mc:Choice>
              <mc:Fallback>
                <p:oleObj name="Chart" r:id="rId4" imgW="178355740" imgH="124420440" progId="MSGraph.Chart.8">
                  <p:embed followColorScheme="full"/>
                  <p:pic>
                    <p:nvPicPr>
                      <p:cNvPr id="0"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679575"/>
                        <a:ext cx="10972800" cy="508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6564" name="Text Box 6">
            <a:extLst>
              <a:ext uri="{FF2B5EF4-FFF2-40B4-BE49-F238E27FC236}">
                <a16:creationId xmlns:a16="http://schemas.microsoft.com/office/drawing/2014/main" id="{91FD6831-6B95-479C-8D44-FDC546F1CAA6}"/>
              </a:ext>
            </a:extLst>
          </p:cNvPr>
          <p:cNvSpPr txBox="1">
            <a:spLocks noChangeArrowheads="1"/>
          </p:cNvSpPr>
          <p:nvPr/>
        </p:nvSpPr>
        <p:spPr bwMode="auto">
          <a:xfrm>
            <a:off x="1182688" y="5561013"/>
            <a:ext cx="911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100%</a:t>
            </a:r>
          </a:p>
        </p:txBody>
      </p:sp>
      <p:sp>
        <p:nvSpPr>
          <p:cNvPr id="66565" name="Text Box 7">
            <a:extLst>
              <a:ext uri="{FF2B5EF4-FFF2-40B4-BE49-F238E27FC236}">
                <a16:creationId xmlns:a16="http://schemas.microsoft.com/office/drawing/2014/main" id="{615B4654-A5A8-433E-848C-0D22AE59D598}"/>
              </a:ext>
            </a:extLst>
          </p:cNvPr>
          <p:cNvSpPr txBox="1">
            <a:spLocks noChangeArrowheads="1"/>
          </p:cNvSpPr>
          <p:nvPr/>
        </p:nvSpPr>
        <p:spPr bwMode="auto">
          <a:xfrm>
            <a:off x="2617788" y="5557838"/>
            <a:ext cx="666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100%</a:t>
            </a:r>
          </a:p>
        </p:txBody>
      </p:sp>
      <p:sp>
        <p:nvSpPr>
          <p:cNvPr id="66566" name="Text Box 8">
            <a:extLst>
              <a:ext uri="{FF2B5EF4-FFF2-40B4-BE49-F238E27FC236}">
                <a16:creationId xmlns:a16="http://schemas.microsoft.com/office/drawing/2014/main" id="{04D28BE4-0CE6-4C62-950C-7352490A0D76}"/>
              </a:ext>
            </a:extLst>
          </p:cNvPr>
          <p:cNvSpPr txBox="1">
            <a:spLocks noChangeArrowheads="1"/>
          </p:cNvSpPr>
          <p:nvPr/>
        </p:nvSpPr>
        <p:spPr bwMode="auto">
          <a:xfrm>
            <a:off x="3352800" y="5561013"/>
            <a:ext cx="666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100%</a:t>
            </a:r>
          </a:p>
        </p:txBody>
      </p:sp>
      <p:sp>
        <p:nvSpPr>
          <p:cNvPr id="66567" name="Text Box 9">
            <a:extLst>
              <a:ext uri="{FF2B5EF4-FFF2-40B4-BE49-F238E27FC236}">
                <a16:creationId xmlns:a16="http://schemas.microsoft.com/office/drawing/2014/main" id="{DE0305B5-ADA5-4711-B7A3-BC131FC69F6B}"/>
              </a:ext>
            </a:extLst>
          </p:cNvPr>
          <p:cNvSpPr txBox="1">
            <a:spLocks noChangeArrowheads="1"/>
          </p:cNvSpPr>
          <p:nvPr/>
        </p:nvSpPr>
        <p:spPr bwMode="auto">
          <a:xfrm>
            <a:off x="4214813" y="5557838"/>
            <a:ext cx="666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100%</a:t>
            </a:r>
          </a:p>
        </p:txBody>
      </p:sp>
      <p:sp>
        <p:nvSpPr>
          <p:cNvPr id="66568" name="Text Box 10">
            <a:extLst>
              <a:ext uri="{FF2B5EF4-FFF2-40B4-BE49-F238E27FC236}">
                <a16:creationId xmlns:a16="http://schemas.microsoft.com/office/drawing/2014/main" id="{92B84DF8-3309-46C9-B03E-4121F4BB931C}"/>
              </a:ext>
            </a:extLst>
          </p:cNvPr>
          <p:cNvSpPr txBox="1">
            <a:spLocks noChangeArrowheads="1"/>
          </p:cNvSpPr>
          <p:nvPr/>
        </p:nvSpPr>
        <p:spPr bwMode="auto">
          <a:xfrm>
            <a:off x="4943475" y="5557838"/>
            <a:ext cx="738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100%</a:t>
            </a:r>
          </a:p>
        </p:txBody>
      </p:sp>
      <p:sp>
        <p:nvSpPr>
          <p:cNvPr id="66569" name="Text Box 6">
            <a:extLst>
              <a:ext uri="{FF2B5EF4-FFF2-40B4-BE49-F238E27FC236}">
                <a16:creationId xmlns:a16="http://schemas.microsoft.com/office/drawing/2014/main" id="{2ACD0516-43E6-4806-B237-B6FD024B9597}"/>
              </a:ext>
            </a:extLst>
          </p:cNvPr>
          <p:cNvSpPr txBox="1">
            <a:spLocks noChangeArrowheads="1"/>
          </p:cNvSpPr>
          <p:nvPr/>
        </p:nvSpPr>
        <p:spPr bwMode="auto">
          <a:xfrm>
            <a:off x="2073275" y="3481388"/>
            <a:ext cx="911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90.58%</a:t>
            </a:r>
          </a:p>
        </p:txBody>
      </p:sp>
      <p:sp>
        <p:nvSpPr>
          <p:cNvPr id="66570" name="Text Box 6">
            <a:extLst>
              <a:ext uri="{FF2B5EF4-FFF2-40B4-BE49-F238E27FC236}">
                <a16:creationId xmlns:a16="http://schemas.microsoft.com/office/drawing/2014/main" id="{F06B1143-C4A9-45C8-8485-19733CA1991B}"/>
              </a:ext>
            </a:extLst>
          </p:cNvPr>
          <p:cNvSpPr txBox="1">
            <a:spLocks noChangeArrowheads="1"/>
          </p:cNvSpPr>
          <p:nvPr/>
        </p:nvSpPr>
        <p:spPr bwMode="auto">
          <a:xfrm>
            <a:off x="6400800" y="1776413"/>
            <a:ext cx="911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96.29%</a:t>
            </a:r>
          </a:p>
        </p:txBody>
      </p:sp>
      <p:sp>
        <p:nvSpPr>
          <p:cNvPr id="66571" name="Text Box 6">
            <a:extLst>
              <a:ext uri="{FF2B5EF4-FFF2-40B4-BE49-F238E27FC236}">
                <a16:creationId xmlns:a16="http://schemas.microsoft.com/office/drawing/2014/main" id="{9D4603A9-4A97-4A54-83CC-F8D8EEA3FBD4}"/>
              </a:ext>
            </a:extLst>
          </p:cNvPr>
          <p:cNvSpPr txBox="1">
            <a:spLocks noChangeArrowheads="1"/>
          </p:cNvSpPr>
          <p:nvPr/>
        </p:nvSpPr>
        <p:spPr bwMode="auto">
          <a:xfrm>
            <a:off x="5651500" y="5557838"/>
            <a:ext cx="911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b="1">
                <a:latin typeface="Times New Roman" panose="02020603050405020304" pitchFamily="18" charset="0"/>
              </a:rPr>
              <a:t>100%</a:t>
            </a:r>
          </a:p>
        </p:txBody>
      </p:sp>
      <p:graphicFrame>
        <p:nvGraphicFramePr>
          <p:cNvPr id="2" name="Table 1">
            <a:extLst>
              <a:ext uri="{FF2B5EF4-FFF2-40B4-BE49-F238E27FC236}">
                <a16:creationId xmlns:a16="http://schemas.microsoft.com/office/drawing/2014/main" id="{BB5CD554-268A-4E9A-89A5-5D0352965BF1}"/>
              </a:ext>
            </a:extLst>
          </p:cNvPr>
          <p:cNvGraphicFramePr>
            <a:graphicFrameLocks noGrp="1"/>
          </p:cNvGraphicFramePr>
          <p:nvPr/>
        </p:nvGraphicFramePr>
        <p:xfrm>
          <a:off x="7239000" y="2487613"/>
          <a:ext cx="1828800" cy="2376866"/>
        </p:xfrm>
        <a:graphic>
          <a:graphicData uri="http://schemas.openxmlformats.org/drawingml/2006/table">
            <a:tbl>
              <a:tblPr firstRow="1" bandRow="1">
                <a:tableStyleId>{2D5ABB26-0587-4C30-8999-92F81FD0307C}</a:tableStyleId>
              </a:tblPr>
              <a:tblGrid>
                <a:gridCol w="874643">
                  <a:extLst>
                    <a:ext uri="{9D8B030D-6E8A-4147-A177-3AD203B41FA5}">
                      <a16:colId xmlns:a16="http://schemas.microsoft.com/office/drawing/2014/main" val="807438258"/>
                    </a:ext>
                  </a:extLst>
                </a:gridCol>
                <a:gridCol w="954157">
                  <a:extLst>
                    <a:ext uri="{9D8B030D-6E8A-4147-A177-3AD203B41FA5}">
                      <a16:colId xmlns:a16="http://schemas.microsoft.com/office/drawing/2014/main" val="489232610"/>
                    </a:ext>
                  </a:extLst>
                </a:gridCol>
              </a:tblGrid>
              <a:tr h="365618">
                <a:tc>
                  <a:txBody>
                    <a:bodyPr/>
                    <a:lstStyle/>
                    <a:p>
                      <a:r>
                        <a:rPr lang="en-IE" sz="1800" dirty="0"/>
                        <a:t>SPs</a:t>
                      </a:r>
                    </a:p>
                  </a:txBody>
                  <a:tcPr marT="45679" marB="45679"/>
                </a:tc>
                <a:tc>
                  <a:txBody>
                    <a:bodyPr/>
                    <a:lstStyle/>
                    <a:p>
                      <a:r>
                        <a:rPr lang="en-IE" sz="1600" dirty="0"/>
                        <a:t>MTs</a:t>
                      </a:r>
                    </a:p>
                  </a:txBody>
                  <a:tcPr marT="45679" marB="45679"/>
                </a:tc>
                <a:extLst>
                  <a:ext uri="{0D108BD9-81ED-4DB2-BD59-A6C34878D82A}">
                    <a16:rowId xmlns:a16="http://schemas.microsoft.com/office/drawing/2014/main" val="878665047"/>
                  </a:ext>
                </a:extLst>
              </a:tr>
              <a:tr h="335145">
                <a:tc>
                  <a:txBody>
                    <a:bodyPr/>
                    <a:lstStyle/>
                    <a:p>
                      <a:r>
                        <a:rPr lang="en-IE" sz="1600" dirty="0"/>
                        <a:t>Albania</a:t>
                      </a:r>
                    </a:p>
                  </a:txBody>
                  <a:tcPr marT="45679" marB="45679"/>
                </a:tc>
                <a:tc>
                  <a:txBody>
                    <a:bodyPr/>
                    <a:lstStyle/>
                    <a:p>
                      <a:r>
                        <a:rPr lang="en-IE" sz="1400" dirty="0"/>
                        <a:t>15.1</a:t>
                      </a:r>
                    </a:p>
                  </a:txBody>
                  <a:tcPr marT="45679" marB="45679"/>
                </a:tc>
                <a:extLst>
                  <a:ext uri="{0D108BD9-81ED-4DB2-BD59-A6C34878D82A}">
                    <a16:rowId xmlns:a16="http://schemas.microsoft.com/office/drawing/2014/main" val="1620027727"/>
                  </a:ext>
                </a:extLst>
              </a:tr>
              <a:tr h="335145">
                <a:tc>
                  <a:txBody>
                    <a:bodyPr/>
                    <a:lstStyle/>
                    <a:p>
                      <a:r>
                        <a:rPr lang="en-IE" sz="1600" dirty="0"/>
                        <a:t>A SP</a:t>
                      </a:r>
                    </a:p>
                  </a:txBody>
                  <a:tcPr marT="45679" marB="45679"/>
                </a:tc>
                <a:tc>
                  <a:txBody>
                    <a:bodyPr/>
                    <a:lstStyle/>
                    <a:p>
                      <a:r>
                        <a:rPr lang="en-IE" sz="1400" dirty="0"/>
                        <a:t>601.1</a:t>
                      </a:r>
                    </a:p>
                  </a:txBody>
                  <a:tcPr marT="45679" marB="45679"/>
                </a:tc>
                <a:extLst>
                  <a:ext uri="{0D108BD9-81ED-4DB2-BD59-A6C34878D82A}">
                    <a16:rowId xmlns:a16="http://schemas.microsoft.com/office/drawing/2014/main" val="3367141883"/>
                  </a:ext>
                </a:extLst>
              </a:tr>
              <a:tr h="335145">
                <a:tc>
                  <a:txBody>
                    <a:bodyPr/>
                    <a:lstStyle/>
                    <a:p>
                      <a:r>
                        <a:rPr lang="en-IE" sz="1600" dirty="0"/>
                        <a:t>India</a:t>
                      </a:r>
                    </a:p>
                  </a:txBody>
                  <a:tcPr marT="45679" marB="45679"/>
                </a:tc>
                <a:tc>
                  <a:txBody>
                    <a:bodyPr/>
                    <a:lstStyle/>
                    <a:p>
                      <a:r>
                        <a:rPr lang="en-IE" sz="1400" dirty="0"/>
                        <a:t>1052.0</a:t>
                      </a:r>
                    </a:p>
                  </a:txBody>
                  <a:tcPr marT="45679" marB="45679"/>
                </a:tc>
                <a:extLst>
                  <a:ext uri="{0D108BD9-81ED-4DB2-BD59-A6C34878D82A}">
                    <a16:rowId xmlns:a16="http://schemas.microsoft.com/office/drawing/2014/main" val="3719409131"/>
                  </a:ext>
                </a:extLst>
              </a:tr>
              <a:tr h="335145">
                <a:tc>
                  <a:txBody>
                    <a:bodyPr/>
                    <a:lstStyle/>
                    <a:p>
                      <a:r>
                        <a:rPr lang="en-IE" sz="1600" dirty="0"/>
                        <a:t>Libya</a:t>
                      </a:r>
                    </a:p>
                  </a:txBody>
                  <a:tcPr marT="45679" marB="45679"/>
                </a:tc>
                <a:tc>
                  <a:txBody>
                    <a:bodyPr/>
                    <a:lstStyle/>
                    <a:p>
                      <a:r>
                        <a:rPr lang="en-IE" sz="1400" dirty="0"/>
                        <a:t>26.3</a:t>
                      </a:r>
                    </a:p>
                  </a:txBody>
                  <a:tcPr marT="45679" marB="45679"/>
                </a:tc>
                <a:extLst>
                  <a:ext uri="{0D108BD9-81ED-4DB2-BD59-A6C34878D82A}">
                    <a16:rowId xmlns:a16="http://schemas.microsoft.com/office/drawing/2014/main" val="2565081408"/>
                  </a:ext>
                </a:extLst>
              </a:tr>
              <a:tr h="335145">
                <a:tc>
                  <a:txBody>
                    <a:bodyPr/>
                    <a:lstStyle/>
                    <a:p>
                      <a:r>
                        <a:rPr lang="en-IE" sz="1600" dirty="0"/>
                        <a:t>Syria</a:t>
                      </a:r>
                    </a:p>
                  </a:txBody>
                  <a:tcPr marT="45679" marB="45679"/>
                </a:tc>
                <a:tc>
                  <a:txBody>
                    <a:bodyPr/>
                    <a:lstStyle/>
                    <a:p>
                      <a:r>
                        <a:rPr lang="en-IE" sz="1400" dirty="0"/>
                        <a:t>1062,6</a:t>
                      </a:r>
                    </a:p>
                  </a:txBody>
                  <a:tcPr marT="45679" marB="45679"/>
                </a:tc>
                <a:extLst>
                  <a:ext uri="{0D108BD9-81ED-4DB2-BD59-A6C34878D82A}">
                    <a16:rowId xmlns:a16="http://schemas.microsoft.com/office/drawing/2014/main" val="1693810975"/>
                  </a:ext>
                </a:extLst>
              </a:tr>
              <a:tr h="335145">
                <a:tc>
                  <a:txBody>
                    <a:bodyPr/>
                    <a:lstStyle/>
                    <a:p>
                      <a:r>
                        <a:rPr lang="en-IE" sz="1600" dirty="0"/>
                        <a:t>Russia</a:t>
                      </a:r>
                    </a:p>
                  </a:txBody>
                  <a:tcPr marT="45679" marB="45679"/>
                </a:tc>
                <a:tc>
                  <a:txBody>
                    <a:bodyPr/>
                    <a:lstStyle/>
                    <a:p>
                      <a:r>
                        <a:rPr lang="en-IE" sz="1400" dirty="0"/>
                        <a:t>39,967.00</a:t>
                      </a:r>
                    </a:p>
                  </a:txBody>
                  <a:tcPr marT="45679" marB="45679"/>
                </a:tc>
                <a:extLst>
                  <a:ext uri="{0D108BD9-81ED-4DB2-BD59-A6C34878D82A}">
                    <a16:rowId xmlns:a16="http://schemas.microsoft.com/office/drawing/2014/main" val="2536932809"/>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54403"/>
                                        </p:tgtEl>
                                        <p:attrNameLst>
                                          <p:attrName>style.visibility</p:attrName>
                                        </p:attrNameLst>
                                      </p:cBhvr>
                                      <p:to>
                                        <p:strVal val="visible"/>
                                      </p:to>
                                    </p:set>
                                    <p:animEffect transition="in" filter="circle(in)">
                                      <p:cBhvr>
                                        <p:cTn id="7" dur="2000"/>
                                        <p:tgtEl>
                                          <p:spTgt spid="125440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66564"/>
                                        </p:tgtEl>
                                        <p:attrNameLst>
                                          <p:attrName>style.visibility</p:attrName>
                                        </p:attrNameLst>
                                      </p:cBhvr>
                                      <p:to>
                                        <p:strVal val="visible"/>
                                      </p:to>
                                    </p:set>
                                    <p:animEffect transition="in" filter="wheel(1)">
                                      <p:cBhvr>
                                        <p:cTn id="10" dur="2000"/>
                                        <p:tgtEl>
                                          <p:spTgt spid="6656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6565"/>
                                        </p:tgtEl>
                                        <p:attrNameLst>
                                          <p:attrName>style.visibility</p:attrName>
                                        </p:attrNameLst>
                                      </p:cBhvr>
                                      <p:to>
                                        <p:strVal val="visible"/>
                                      </p:to>
                                    </p:set>
                                    <p:animEffect transition="in" filter="wheel(1)">
                                      <p:cBhvr>
                                        <p:cTn id="13" dur="2000"/>
                                        <p:tgtEl>
                                          <p:spTgt spid="6656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6566"/>
                                        </p:tgtEl>
                                        <p:attrNameLst>
                                          <p:attrName>style.visibility</p:attrName>
                                        </p:attrNameLst>
                                      </p:cBhvr>
                                      <p:to>
                                        <p:strVal val="visible"/>
                                      </p:to>
                                    </p:set>
                                    <p:animEffect transition="in" filter="wheel(1)">
                                      <p:cBhvr>
                                        <p:cTn id="16" dur="2000"/>
                                        <p:tgtEl>
                                          <p:spTgt spid="6656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66567"/>
                                        </p:tgtEl>
                                        <p:attrNameLst>
                                          <p:attrName>style.visibility</p:attrName>
                                        </p:attrNameLst>
                                      </p:cBhvr>
                                      <p:to>
                                        <p:strVal val="visible"/>
                                      </p:to>
                                    </p:set>
                                    <p:animEffect transition="in" filter="wheel(1)">
                                      <p:cBhvr>
                                        <p:cTn id="19" dur="2000"/>
                                        <p:tgtEl>
                                          <p:spTgt spid="66567"/>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66568"/>
                                        </p:tgtEl>
                                        <p:attrNameLst>
                                          <p:attrName>style.visibility</p:attrName>
                                        </p:attrNameLst>
                                      </p:cBhvr>
                                      <p:to>
                                        <p:strVal val="visible"/>
                                      </p:to>
                                    </p:set>
                                    <p:animEffect transition="in" filter="wheel(1)">
                                      <p:cBhvr>
                                        <p:cTn id="22" dur="2000"/>
                                        <p:tgtEl>
                                          <p:spTgt spid="66568"/>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66571"/>
                                        </p:tgtEl>
                                        <p:attrNameLst>
                                          <p:attrName>style.visibility</p:attrName>
                                        </p:attrNameLst>
                                      </p:cBhvr>
                                      <p:to>
                                        <p:strVal val="visible"/>
                                      </p:to>
                                    </p:set>
                                    <p:animEffect transition="in" filter="wheel(1)">
                                      <p:cBhvr>
                                        <p:cTn id="25" dur="2000"/>
                                        <p:tgtEl>
                                          <p:spTgt spid="66571"/>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66570"/>
                                        </p:tgtEl>
                                        <p:attrNameLst>
                                          <p:attrName>style.visibility</p:attrName>
                                        </p:attrNameLst>
                                      </p:cBhvr>
                                      <p:to>
                                        <p:strVal val="visible"/>
                                      </p:to>
                                    </p:set>
                                    <p:animEffect transition="in" filter="wheel(1)">
                                      <p:cBhvr>
                                        <p:cTn id="28" dur="2000"/>
                                        <p:tgtEl>
                                          <p:spTgt spid="66570"/>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66569"/>
                                        </p:tgtEl>
                                        <p:attrNameLst>
                                          <p:attrName>style.visibility</p:attrName>
                                        </p:attrNameLst>
                                      </p:cBhvr>
                                      <p:to>
                                        <p:strVal val="visible"/>
                                      </p:to>
                                    </p:set>
                                    <p:animEffect transition="in" filter="wheel(1)">
                                      <p:cBhvr>
                                        <p:cTn id="31" dur="2000"/>
                                        <p:tgtEl>
                                          <p:spTgt spid="6656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16"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fltVal val="0"/>
                                          </p:val>
                                        </p:tav>
                                        <p:tav tm="100000">
                                          <p:val>
                                            <p:strVal val="#ppt_h"/>
                                          </p:val>
                                        </p:tav>
                                      </p:tavLst>
                                    </p:anim>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254403" grpId="0"/>
      <p:bldP spid="66564" grpId="0"/>
      <p:bldP spid="66565" grpId="0"/>
      <p:bldP spid="66566" grpId="0"/>
      <p:bldP spid="66567" grpId="0"/>
      <p:bldP spid="66568" grpId="0"/>
      <p:bldP spid="66569" grpId="0"/>
      <p:bldP spid="66570" grpId="0"/>
      <p:bldP spid="6657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A075A-B923-4CEF-BB63-9CFD3D0CB597}"/>
              </a:ext>
            </a:extLst>
          </p:cNvPr>
          <p:cNvSpPr>
            <a:spLocks noGrp="1"/>
          </p:cNvSpPr>
          <p:nvPr>
            <p:ph type="ctrTitle"/>
          </p:nvPr>
        </p:nvSpPr>
        <p:spPr/>
        <p:txBody>
          <a:bodyPr rtlCol="0">
            <a:normAutofit/>
          </a:bodyPr>
          <a:lstStyle/>
          <a:p>
            <a:pPr eaLnBrk="1" fontAlgn="auto" hangingPunct="1">
              <a:spcAft>
                <a:spcPts val="0"/>
              </a:spcAft>
              <a:defRPr/>
            </a:pPr>
            <a:r>
              <a:rPr lang="en-GB" b="1" dirty="0">
                <a:solidFill>
                  <a:schemeClr val="accent2">
                    <a:lumMod val="75000"/>
                  </a:schemeClr>
                </a:solidFill>
              </a:rPr>
              <a:t>CWC requirements and CW destruction technologies</a:t>
            </a:r>
            <a:endParaRPr lang="ru-RU" b="1" dirty="0">
              <a:solidFill>
                <a:schemeClr val="accent2">
                  <a:lumMod val="75000"/>
                </a:scheme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a:extLst>
              <a:ext uri="{FF2B5EF4-FFF2-40B4-BE49-F238E27FC236}">
                <a16:creationId xmlns:a16="http://schemas.microsoft.com/office/drawing/2014/main" id="{EC015DA8-872E-4DB1-86AB-9BDD8493D6C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CB529B5-E551-46E1-A8AE-91AC0CE8431D}" type="slidenum">
              <a:rPr lang="en-US" altLang="en-US" sz="1200" smtClean="0">
                <a:latin typeface="Arial" panose="020B0604020202020204" pitchFamily="34" charset="0"/>
              </a:rPr>
              <a:pPr>
                <a:spcBef>
                  <a:spcPct val="0"/>
                </a:spcBef>
                <a:buFontTx/>
                <a:buNone/>
              </a:pPr>
              <a:t>37</a:t>
            </a:fld>
            <a:endParaRPr lang="en-US" altLang="en-US" sz="1200">
              <a:latin typeface="Arial" panose="020B0604020202020204" pitchFamily="34" charset="0"/>
            </a:endParaRPr>
          </a:p>
        </p:txBody>
      </p:sp>
      <p:sp>
        <p:nvSpPr>
          <p:cNvPr id="182274" name="Rectangle 2">
            <a:extLst>
              <a:ext uri="{FF2B5EF4-FFF2-40B4-BE49-F238E27FC236}">
                <a16:creationId xmlns:a16="http://schemas.microsoft.com/office/drawing/2014/main" id="{75A5878D-6B30-47AC-9547-D0663B878D2F}"/>
              </a:ext>
            </a:extLst>
          </p:cNvPr>
          <p:cNvSpPr>
            <a:spLocks noGrp="1" noChangeArrowheads="1"/>
          </p:cNvSpPr>
          <p:nvPr>
            <p:ph type="title"/>
          </p:nvPr>
        </p:nvSpPr>
        <p:spPr>
          <a:xfrm>
            <a:off x="493713" y="838200"/>
            <a:ext cx="8220075" cy="1143000"/>
          </a:xfrm>
        </p:spPr>
        <p:txBody>
          <a:bodyPr/>
          <a:lstStyle/>
          <a:p>
            <a:pPr eaLnBrk="1" hangingPunct="1">
              <a:defRPr/>
            </a:pPr>
            <a:r>
              <a:rPr lang="en-GB" sz="3600" b="1" dirty="0">
                <a:solidFill>
                  <a:schemeClr val="accent2">
                    <a:lumMod val="75000"/>
                  </a:schemeClr>
                </a:solidFill>
              </a:rPr>
              <a:t>What has been declared?</a:t>
            </a:r>
          </a:p>
        </p:txBody>
      </p:sp>
      <p:sp>
        <p:nvSpPr>
          <p:cNvPr id="182275" name="Rectangle 3">
            <a:extLst>
              <a:ext uri="{FF2B5EF4-FFF2-40B4-BE49-F238E27FC236}">
                <a16:creationId xmlns:a16="http://schemas.microsoft.com/office/drawing/2014/main" id="{08554243-55D6-4A32-832A-CD7113FF4EAD}"/>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r>
              <a:rPr lang="en-GB" sz="2800" dirty="0">
                <a:solidFill>
                  <a:schemeClr val="bg1">
                    <a:lumMod val="50000"/>
                  </a:schemeClr>
                </a:solidFill>
              </a:rPr>
              <a:t>Chemicals:</a:t>
            </a:r>
          </a:p>
          <a:p>
            <a:pPr eaLnBrk="1" hangingPunct="1">
              <a:lnSpc>
                <a:spcPct val="90000"/>
              </a:lnSpc>
              <a:buFont typeface="Wingdings" panose="05000000000000000000" pitchFamily="2" charset="2"/>
              <a:buChar char="Ø"/>
              <a:defRPr/>
            </a:pPr>
            <a:r>
              <a:rPr lang="en-GB" sz="2800" dirty="0">
                <a:solidFill>
                  <a:schemeClr val="bg1">
                    <a:lumMod val="50000"/>
                  </a:schemeClr>
                </a:solidFill>
              </a:rPr>
              <a:t>Nerve agents, blister agents, binary nerve agents, choking, other</a:t>
            </a:r>
          </a:p>
          <a:p>
            <a:pPr eaLnBrk="1" hangingPunct="1">
              <a:lnSpc>
                <a:spcPct val="90000"/>
              </a:lnSpc>
              <a:buFont typeface="Wingdings" panose="05000000000000000000" pitchFamily="2" charset="2"/>
              <a:buNone/>
              <a:defRPr/>
            </a:pPr>
            <a:r>
              <a:rPr lang="en-GB" sz="2800" dirty="0">
                <a:solidFill>
                  <a:schemeClr val="bg1">
                    <a:lumMod val="50000"/>
                  </a:schemeClr>
                </a:solidFill>
              </a:rPr>
              <a:t>Form of storage:</a:t>
            </a:r>
          </a:p>
          <a:p>
            <a:pPr eaLnBrk="1" hangingPunct="1">
              <a:lnSpc>
                <a:spcPct val="80000"/>
              </a:lnSpc>
              <a:buFont typeface="Wingdings" panose="05000000000000000000" pitchFamily="2" charset="2"/>
              <a:buChar char="Ø"/>
              <a:defRPr/>
            </a:pPr>
            <a:r>
              <a:rPr lang="en-GB" sz="2800" dirty="0">
                <a:solidFill>
                  <a:schemeClr val="bg1">
                    <a:lumMod val="50000"/>
                  </a:schemeClr>
                </a:solidFill>
              </a:rPr>
              <a:t>Munitions (rockets/rocket warheads, projectiles, spray tanks, mines, bombs, etc.)</a:t>
            </a:r>
          </a:p>
          <a:p>
            <a:pPr eaLnBrk="1" hangingPunct="1">
              <a:lnSpc>
                <a:spcPct val="80000"/>
              </a:lnSpc>
              <a:buFont typeface="Wingdings" panose="05000000000000000000" pitchFamily="2" charset="2"/>
              <a:buChar char="Ø"/>
              <a:defRPr/>
            </a:pPr>
            <a:r>
              <a:rPr lang="en-GB" sz="2800" dirty="0">
                <a:solidFill>
                  <a:schemeClr val="bg1">
                    <a:lumMod val="50000"/>
                  </a:schemeClr>
                </a:solidFill>
              </a:rPr>
              <a:t>Containers (mainly bulk – 1m</a:t>
            </a:r>
            <a:r>
              <a:rPr lang="en-GB" sz="2800" baseline="30000" dirty="0">
                <a:solidFill>
                  <a:schemeClr val="bg1">
                    <a:lumMod val="50000"/>
                  </a:schemeClr>
                </a:solidFill>
              </a:rPr>
              <a:t>3</a:t>
            </a:r>
            <a:r>
              <a:rPr lang="en-GB" sz="2800" dirty="0">
                <a:solidFill>
                  <a:schemeClr val="bg1">
                    <a:lumMod val="50000"/>
                  </a:schemeClr>
                </a:solidFill>
              </a:rPr>
              <a:t> to 50 m</a:t>
            </a:r>
            <a:r>
              <a:rPr lang="en-GB" sz="2800" baseline="30000" dirty="0">
                <a:solidFill>
                  <a:schemeClr val="bg1">
                    <a:lumMod val="50000"/>
                  </a:schemeClr>
                </a:solidFill>
              </a:rPr>
              <a:t>3</a:t>
            </a:r>
            <a:r>
              <a:rPr lang="en-GB" sz="2800" dirty="0">
                <a:solidFill>
                  <a:schemeClr val="bg1">
                    <a:lumMod val="50000"/>
                  </a:schemeClr>
                </a:solidFill>
              </a:rPr>
              <a:t>)</a:t>
            </a:r>
          </a:p>
          <a:p>
            <a:pPr eaLnBrk="1" hangingPunct="1">
              <a:lnSpc>
                <a:spcPct val="90000"/>
              </a:lnSpc>
              <a:buFont typeface="Wingdings" panose="05000000000000000000" pitchFamily="2" charset="2"/>
              <a:buNone/>
              <a:defRPr/>
            </a:pPr>
            <a:r>
              <a:rPr lang="en-GB" sz="2800" dirty="0">
                <a:solidFill>
                  <a:schemeClr val="bg1">
                    <a:lumMod val="50000"/>
                  </a:schemeClr>
                </a:solidFill>
              </a:rPr>
              <a:t>Other:</a:t>
            </a:r>
          </a:p>
          <a:p>
            <a:pPr eaLnBrk="1" hangingPunct="1">
              <a:lnSpc>
                <a:spcPct val="90000"/>
              </a:lnSpc>
              <a:buFont typeface="Wingdings" panose="05000000000000000000" pitchFamily="2" charset="2"/>
              <a:buChar char="Ø"/>
              <a:defRPr/>
            </a:pPr>
            <a:r>
              <a:rPr lang="en-GB" sz="2800" dirty="0">
                <a:solidFill>
                  <a:schemeClr val="bg1">
                    <a:lumMod val="50000"/>
                  </a:schemeClr>
                </a:solidFill>
              </a:rPr>
              <a:t>Unfilled munitions, rocket motors, fuses, busters, shipping &amp; firing tubes, etc.</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a:extLst>
              <a:ext uri="{FF2B5EF4-FFF2-40B4-BE49-F238E27FC236}">
                <a16:creationId xmlns:a16="http://schemas.microsoft.com/office/drawing/2014/main" id="{A781ED38-D101-4710-B84F-07FAD9891985}"/>
              </a:ext>
            </a:extLst>
          </p:cNvPr>
          <p:cNvSpPr>
            <a:spLocks noGrp="1"/>
          </p:cNvSpPr>
          <p:nvPr>
            <p:ph type="dt" sz="quarter" idx="10"/>
          </p:nvPr>
        </p:nvSpPr>
        <p:spPr/>
        <p:txBody>
          <a:bodyPr/>
          <a:lstStyle/>
          <a:p>
            <a:pPr>
              <a:defRPr/>
            </a:pPr>
            <a:fld id="{4C7A0161-3A25-407B-9E24-0EF4F1DFA269}" type="datetime1">
              <a:rPr lang="en-US"/>
              <a:pPr>
                <a:defRPr/>
              </a:pPr>
              <a:t>12/6/2017</a:t>
            </a:fld>
            <a:endParaRPr lang="en-US" dirty="0"/>
          </a:p>
        </p:txBody>
      </p:sp>
      <p:sp>
        <p:nvSpPr>
          <p:cNvPr id="5" name="Footer Placeholder 2">
            <a:extLst>
              <a:ext uri="{FF2B5EF4-FFF2-40B4-BE49-F238E27FC236}">
                <a16:creationId xmlns:a16="http://schemas.microsoft.com/office/drawing/2014/main" id="{4696F8C7-7B23-4FFE-BCBF-D785BDC75D56}"/>
              </a:ext>
            </a:extLst>
          </p:cNvPr>
          <p:cNvSpPr>
            <a:spLocks noGrp="1"/>
          </p:cNvSpPr>
          <p:nvPr>
            <p:ph type="ftr" sz="quarter" idx="11"/>
          </p:nvPr>
        </p:nvSpPr>
        <p:spPr/>
        <p:txBody>
          <a:bodyPr/>
          <a:lstStyle/>
          <a:p>
            <a:pPr>
              <a:defRPr/>
            </a:pPr>
            <a:r>
              <a:rPr lang="en-US"/>
              <a:t>OPCW Inspector Training</a:t>
            </a:r>
          </a:p>
        </p:txBody>
      </p:sp>
      <p:sp>
        <p:nvSpPr>
          <p:cNvPr id="57348" name="Slide Number Placeholder 3">
            <a:extLst>
              <a:ext uri="{FF2B5EF4-FFF2-40B4-BE49-F238E27FC236}">
                <a16:creationId xmlns:a16="http://schemas.microsoft.com/office/drawing/2014/main" id="{A04275B7-8FFE-4449-BC5A-3B2716DE6C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E60E9A7-AD19-40E3-8BDE-5BB1F7553328}" type="slidenum">
              <a:rPr lang="en-US" altLang="en-US" sz="1200" smtClean="0">
                <a:latin typeface="Arial" panose="020B0604020202020204" pitchFamily="34" charset="0"/>
              </a:rPr>
              <a:pPr>
                <a:spcBef>
                  <a:spcPct val="0"/>
                </a:spcBef>
                <a:buFontTx/>
                <a:buNone/>
              </a:pPr>
              <a:t>38</a:t>
            </a:fld>
            <a:endParaRPr lang="en-US" altLang="en-US" sz="1200">
              <a:latin typeface="Arial" panose="020B0604020202020204" pitchFamily="34" charset="0"/>
            </a:endParaRPr>
          </a:p>
        </p:txBody>
      </p:sp>
      <p:pic>
        <p:nvPicPr>
          <p:cNvPr id="57349" name="Picture 2" descr="auto0">
            <a:extLst>
              <a:ext uri="{FF2B5EF4-FFF2-40B4-BE49-F238E27FC236}">
                <a16:creationId xmlns:a16="http://schemas.microsoft.com/office/drawing/2014/main" id="{BDEE44C5-9292-4DFE-A55D-47CC2AE2F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
            <a:ext cx="91440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Oval 4">
            <a:extLst>
              <a:ext uri="{FF2B5EF4-FFF2-40B4-BE49-F238E27FC236}">
                <a16:creationId xmlns:a16="http://schemas.microsoft.com/office/drawing/2014/main" id="{5A84D1B4-D4D9-44AD-A0C4-B47C585F9E31}"/>
              </a:ext>
            </a:extLst>
          </p:cNvPr>
          <p:cNvSpPr>
            <a:spLocks noChangeArrowheads="1"/>
          </p:cNvSpPr>
          <p:nvPr/>
        </p:nvSpPr>
        <p:spPr bwMode="auto">
          <a:xfrm>
            <a:off x="250825" y="0"/>
            <a:ext cx="935038" cy="1052513"/>
          </a:xfrm>
          <a:prstGeom prst="ellipse">
            <a:avLst/>
          </a:prstGeom>
          <a:solidFill>
            <a:schemeClr val="tx2"/>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ru-RU" altLang="en-US" sz="1800">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DA7FE42C-DDCC-4A36-845D-C2E3B0E21456}"/>
              </a:ext>
            </a:extLst>
          </p:cNvPr>
          <p:cNvSpPr>
            <a:spLocks noGrp="1" noChangeArrowheads="1"/>
          </p:cNvSpPr>
          <p:nvPr>
            <p:ph type="title" sz="quarter"/>
          </p:nvPr>
        </p:nvSpPr>
        <p:spPr>
          <a:xfrm>
            <a:off x="457200" y="609600"/>
            <a:ext cx="8229600" cy="801688"/>
          </a:xfrm>
        </p:spPr>
        <p:txBody>
          <a:bodyPr/>
          <a:lstStyle/>
          <a:p>
            <a:pPr eaLnBrk="1" hangingPunct="1">
              <a:defRPr/>
            </a:pPr>
            <a:r>
              <a:rPr lang="en-GB" altLang="en-US" sz="3600" b="1" dirty="0">
                <a:solidFill>
                  <a:schemeClr val="accent2">
                    <a:lumMod val="75000"/>
                  </a:schemeClr>
                </a:solidFill>
              </a:rPr>
              <a:t>Stockpiled RF and USA CW</a:t>
            </a:r>
          </a:p>
        </p:txBody>
      </p:sp>
      <p:pic>
        <p:nvPicPr>
          <p:cNvPr id="58371" name="Picture 3" descr="IMG_0094">
            <a:extLst>
              <a:ext uri="{FF2B5EF4-FFF2-40B4-BE49-F238E27FC236}">
                <a16:creationId xmlns:a16="http://schemas.microsoft.com/office/drawing/2014/main" id="{5FF8DE8D-3102-435A-9DBE-B90397A94CF7}"/>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98425" y="1411288"/>
            <a:ext cx="3232150" cy="2393950"/>
          </a:xfrm>
          <a:noFill/>
          <a:effectLst>
            <a:outerShdw dist="107763" dir="2700000" algn="ctr" rotWithShape="0">
              <a:srgbClr val="808080">
                <a:alpha val="50000"/>
              </a:srgbClr>
            </a:outerShdw>
          </a:effectLst>
          <a:extLst>
            <a:ext uri="{91240B29-F687-4F45-9708-019B960494DF}">
              <a14:hiddenLine xmlns:a14="http://schemas.microsoft.com/office/drawing/2010/main" w="9525" algn="ctr">
                <a:solidFill>
                  <a:srgbClr val="000000"/>
                </a:solidFill>
                <a:miter lim="800000"/>
                <a:headEnd/>
                <a:tailEnd/>
              </a14:hiddenLine>
            </a:ext>
          </a:extLst>
        </p:spPr>
      </p:pic>
      <p:pic>
        <p:nvPicPr>
          <p:cNvPr id="58372" name="Picture 4" descr="ARSENAL">
            <a:extLst>
              <a:ext uri="{FF2B5EF4-FFF2-40B4-BE49-F238E27FC236}">
                <a16:creationId xmlns:a16="http://schemas.microsoft.com/office/drawing/2014/main" id="{61C9BF18-C006-4EDC-8234-E865C7887B62}"/>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172200" y="1317625"/>
            <a:ext cx="2751138" cy="248761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373" name="Picture 5" descr="539w">
            <a:extLst>
              <a:ext uri="{FF2B5EF4-FFF2-40B4-BE49-F238E27FC236}">
                <a16:creationId xmlns:a16="http://schemas.microsoft.com/office/drawing/2014/main" id="{E78BC5DF-7540-4E24-B5BA-E905C999E3EE}"/>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95250" y="3986213"/>
            <a:ext cx="3298825" cy="23622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374" name="Picture 6" descr="screen_20050809134752_gb_105mm">
            <a:extLst>
              <a:ext uri="{FF2B5EF4-FFF2-40B4-BE49-F238E27FC236}">
                <a16:creationId xmlns:a16="http://schemas.microsoft.com/office/drawing/2014/main" id="{E3B2D34E-B297-463A-8E41-F070486C99EE}"/>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791200" y="4076700"/>
            <a:ext cx="3219450" cy="227171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375" name="Picture 7" descr="bilde?Site=B2&amp;Date=20090825&amp;Category=NEWS01&amp;ArtNo=908250344&amp;Ref=V1&amp;Profile=1008&amp;MaxW=550&amp;MaxH=650&amp;title=0">
            <a:extLst>
              <a:ext uri="{FF2B5EF4-FFF2-40B4-BE49-F238E27FC236}">
                <a16:creationId xmlns:a16="http://schemas.microsoft.com/office/drawing/2014/main" id="{D308E94A-5537-47F2-BCE0-A8AE7FEDFB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325" y="2438400"/>
            <a:ext cx="3343275"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09BF8308-1956-4F1C-9356-3DFBE905A42E}"/>
              </a:ext>
            </a:extLst>
          </p:cNvPr>
          <p:cNvSpPr>
            <a:spLocks noGrp="1" noChangeArrowheads="1"/>
          </p:cNvSpPr>
          <p:nvPr>
            <p:ph type="ctrTitle"/>
          </p:nvPr>
        </p:nvSpPr>
        <p:spPr/>
        <p:txBody>
          <a:bodyPr rtlCol="0">
            <a:noAutofit/>
          </a:bodyPr>
          <a:lstStyle/>
          <a:p>
            <a:pPr marL="342900" indent="-342900" eaLnBrk="1" fontAlgn="auto" hangingPunct="1">
              <a:spcAft>
                <a:spcPts val="0"/>
              </a:spcAft>
              <a:defRPr/>
            </a:pPr>
            <a:r>
              <a:rPr lang="en-GB" dirty="0">
                <a:solidFill>
                  <a:schemeClr val="accent2">
                    <a:lumMod val="75000"/>
                  </a:schemeClr>
                </a:solidFill>
                <a:effectLst>
                  <a:outerShdw blurRad="38100" dist="38100" dir="2700000" algn="tl">
                    <a:srgbClr val="000000">
                      <a:alpha val="43137"/>
                    </a:srgbClr>
                  </a:outerShdw>
                </a:effectLst>
              </a:rPr>
              <a:t>Chemical weapons (CW) destruction technologies after World War I &amp; II</a:t>
            </a:r>
            <a:r>
              <a:rPr lang="en-GB" dirty="0">
                <a:solidFill>
                  <a:srgbClr val="00B0F0"/>
                </a:solidFill>
                <a:effectLst>
                  <a:outerShdw blurRad="38100" dist="38100" dir="2700000" algn="tl">
                    <a:srgbClr val="000000">
                      <a:alpha val="43137"/>
                    </a:srgbClr>
                  </a:outerShdw>
                </a:effectLst>
              </a:rPr>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D5C168D-CD18-4DA6-96B1-C58B3E09104A}"/>
              </a:ext>
            </a:extLst>
          </p:cNvPr>
          <p:cNvSpPr>
            <a:spLocks noGrp="1" noRot="1" noChangeArrowheads="1"/>
          </p:cNvSpPr>
          <p:nvPr>
            <p:ph type="title" idx="4294967295"/>
          </p:nvPr>
        </p:nvSpPr>
        <p:spPr>
          <a:xfrm>
            <a:off x="533400" y="838200"/>
            <a:ext cx="8229600" cy="731838"/>
          </a:xfrm>
          <a:extLst/>
        </p:spPr>
        <p:txBody>
          <a:bodyPr rtlCol="0">
            <a:normAutofit/>
          </a:bodyPr>
          <a:lstStyle/>
          <a:p>
            <a:pPr eaLnBrk="1" fontAlgn="auto" hangingPunct="1">
              <a:spcAft>
                <a:spcPts val="0"/>
              </a:spcAft>
              <a:defRPr/>
            </a:pPr>
            <a:r>
              <a:rPr lang="en-GB" altLang="ru-RU" sz="3600" b="1" dirty="0">
                <a:solidFill>
                  <a:schemeClr val="accent2">
                    <a:lumMod val="75000"/>
                  </a:schemeClr>
                </a:solidFill>
              </a:rPr>
              <a:t>Obligations of the States Parties</a:t>
            </a:r>
          </a:p>
        </p:txBody>
      </p:sp>
      <p:sp>
        <p:nvSpPr>
          <p:cNvPr id="22532" name="Rectangle 4">
            <a:extLst>
              <a:ext uri="{FF2B5EF4-FFF2-40B4-BE49-F238E27FC236}">
                <a16:creationId xmlns:a16="http://schemas.microsoft.com/office/drawing/2014/main" id="{D43F1799-B697-4196-9BE6-05F84F9D8502}"/>
              </a:ext>
            </a:extLst>
          </p:cNvPr>
          <p:cNvSpPr>
            <a:spLocks noGrp="1" noChangeArrowheads="1"/>
          </p:cNvSpPr>
          <p:nvPr>
            <p:ph type="body" idx="1"/>
          </p:nvPr>
        </p:nvSpPr>
        <p:spPr>
          <a:xfrm>
            <a:off x="457200" y="1600200"/>
            <a:ext cx="8229600" cy="4572000"/>
          </a:xfrm>
        </p:spPr>
        <p:txBody>
          <a:bodyPr rtlCol="0">
            <a:normAutofit fontScale="92500"/>
          </a:bodyPr>
          <a:lstStyle/>
          <a:p>
            <a:pPr eaLnBrk="1" fontAlgn="auto" hangingPunct="1">
              <a:spcAft>
                <a:spcPts val="0"/>
              </a:spcAft>
              <a:buSzPct val="50000"/>
              <a:buFont typeface="Wingdings" pitchFamily="2" charset="2"/>
              <a:buNone/>
              <a:defRPr/>
            </a:pPr>
            <a:r>
              <a:rPr lang="en-GB" dirty="0">
                <a:solidFill>
                  <a:schemeClr val="accent2">
                    <a:lumMod val="75000"/>
                  </a:schemeClr>
                </a:solidFill>
                <a:latin typeface="+mj-lt"/>
              </a:rPr>
              <a:t>How CWs are to be destroyed:</a:t>
            </a:r>
          </a:p>
          <a:p>
            <a:pPr eaLnBrk="1" fontAlgn="auto" hangingPunct="1">
              <a:spcAft>
                <a:spcPts val="0"/>
              </a:spcAft>
              <a:buFont typeface="Wingdings" panose="05000000000000000000" pitchFamily="2" charset="2"/>
              <a:buChar char="q"/>
              <a:defRPr/>
            </a:pPr>
            <a:r>
              <a:rPr lang="en-GB" sz="2400" dirty="0">
                <a:solidFill>
                  <a:schemeClr val="bg1">
                    <a:lumMod val="50000"/>
                  </a:schemeClr>
                </a:solidFill>
                <a:latin typeface="+mj-lt"/>
              </a:rPr>
              <a:t>only at specifically designated and appropriately designed and equipped facilities (par. 13, Part IV(A),VA)</a:t>
            </a:r>
          </a:p>
          <a:p>
            <a:pPr eaLnBrk="1" fontAlgn="auto" hangingPunct="1">
              <a:spcAft>
                <a:spcPts val="0"/>
              </a:spcAft>
              <a:buFont typeface="Wingdings" panose="05000000000000000000" pitchFamily="2" charset="2"/>
              <a:buChar char="q"/>
              <a:defRPr/>
            </a:pPr>
            <a:r>
              <a:rPr lang="en-GB" sz="2400" dirty="0">
                <a:solidFill>
                  <a:schemeClr val="bg1">
                    <a:lumMod val="50000"/>
                  </a:schemeClr>
                </a:solidFill>
                <a:latin typeface="+mj-lt"/>
              </a:rPr>
              <a:t>CWDFs to be constructed and operated in a manner to ensure the destruction of CW in an irreversible way (par.12 and 14, Part IV(A) </a:t>
            </a:r>
          </a:p>
          <a:p>
            <a:pPr eaLnBrk="1" fontAlgn="auto" hangingPunct="1">
              <a:spcAft>
                <a:spcPts val="0"/>
              </a:spcAft>
              <a:buFont typeface="Wingdings" panose="05000000000000000000" pitchFamily="2" charset="2"/>
              <a:buChar char="q"/>
              <a:defRPr/>
            </a:pPr>
            <a:r>
              <a:rPr lang="en-GB" sz="2400" dirty="0">
                <a:solidFill>
                  <a:schemeClr val="bg1">
                    <a:lumMod val="50000"/>
                  </a:schemeClr>
                </a:solidFill>
                <a:latin typeface="+mj-lt"/>
              </a:rPr>
              <a:t>during destruction of CW the SP shall assign the highest priority to ensuring the safety of people and protection of the environment (par.10, Art.IV and par.3, Art.VII)</a:t>
            </a:r>
          </a:p>
          <a:p>
            <a:pPr eaLnBrk="1" fontAlgn="auto" hangingPunct="1">
              <a:spcAft>
                <a:spcPts val="0"/>
              </a:spcAft>
              <a:buFont typeface="Wingdings" panose="05000000000000000000" pitchFamily="2" charset="2"/>
              <a:buChar char="q"/>
              <a:defRPr/>
            </a:pPr>
            <a:r>
              <a:rPr lang="en-GB" sz="2400" dirty="0">
                <a:solidFill>
                  <a:schemeClr val="bg1">
                    <a:lumMod val="50000"/>
                  </a:schemeClr>
                </a:solidFill>
              </a:rPr>
              <a:t>in accordance with general and detailed annual plans (par.1(a)(v), Art. III) </a:t>
            </a:r>
          </a:p>
          <a:p>
            <a:pPr eaLnBrk="1" fontAlgn="auto" hangingPunct="1">
              <a:spcAft>
                <a:spcPts val="0"/>
              </a:spcAft>
              <a:buFont typeface="Wingdings" panose="05000000000000000000" pitchFamily="2" charset="2"/>
              <a:buChar char="q"/>
              <a:defRPr/>
            </a:pPr>
            <a:r>
              <a:rPr lang="en-GB" sz="2400" dirty="0">
                <a:solidFill>
                  <a:schemeClr val="bg1">
                    <a:lumMod val="50000"/>
                  </a:schemeClr>
                </a:solidFill>
              </a:rPr>
              <a:t>the destruction process can be verified under the provisions of the CWC (par.14, Part IV(A),VA)</a:t>
            </a:r>
          </a:p>
          <a:p>
            <a:pPr eaLnBrk="1" fontAlgn="auto" hangingPunct="1">
              <a:spcAft>
                <a:spcPts val="0"/>
              </a:spcAft>
              <a:defRPr/>
            </a:pPr>
            <a:endParaRPr lang="en-GB" sz="2400" dirty="0">
              <a:solidFill>
                <a:schemeClr val="bg1">
                  <a:lumMod val="50000"/>
                </a:schemeClr>
              </a:solidFill>
              <a:latin typeface="+mj-lt"/>
            </a:endParaRPr>
          </a:p>
          <a:p>
            <a:pPr eaLnBrk="1" fontAlgn="auto" hangingPunct="1">
              <a:spcAft>
                <a:spcPts val="0"/>
              </a:spcAft>
              <a:buSzPct val="50000"/>
              <a:buFont typeface="Wingdings" pitchFamily="2" charset="2"/>
              <a:buChar char="ü"/>
              <a:defRPr/>
            </a:pPr>
            <a:endParaRPr lang="en-GB" sz="2400" dirty="0">
              <a:solidFill>
                <a:srgbClr val="606060"/>
              </a:solidFill>
              <a:latin typeface="Arial" charset="0"/>
            </a:endParaRPr>
          </a:p>
          <a:p>
            <a:pPr eaLnBrk="1" fontAlgn="auto" hangingPunct="1">
              <a:spcAft>
                <a:spcPts val="0"/>
              </a:spcAft>
              <a:buFont typeface="Wingdings" pitchFamily="2" charset="2"/>
              <a:buNone/>
              <a:defRPr/>
            </a:pPr>
            <a:endParaRPr lang="en-GB" dirty="0">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2532">
                                            <p:txEl>
                                              <p:pRg st="1" end="1"/>
                                            </p:txEl>
                                          </p:spTgt>
                                        </p:tgtEl>
                                      </p:cBhvr>
                                    </p:animEffect>
                                    <p:animScale>
                                      <p:cBhvr>
                                        <p:cTn id="7" dur="250" autoRev="1" fill="hold"/>
                                        <p:tgtEl>
                                          <p:spTgt spid="22532">
                                            <p:txEl>
                                              <p:pRg st="1" end="1"/>
                                            </p:txEl>
                                          </p:spTgt>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22532">
                                            <p:txEl>
                                              <p:pRg st="2" end="2"/>
                                            </p:txEl>
                                          </p:spTgt>
                                        </p:tgtEl>
                                      </p:cBhvr>
                                    </p:animEffect>
                                    <p:animScale>
                                      <p:cBhvr>
                                        <p:cTn id="12" dur="250" autoRev="1" fill="hold"/>
                                        <p:tgtEl>
                                          <p:spTgt spid="22532">
                                            <p:txEl>
                                              <p:pRg st="2" end="2"/>
                                            </p:txEl>
                                          </p:spTgt>
                                        </p:tgtEl>
                                      </p:cBhvr>
                                      <p:by x="105000" y="105000"/>
                                    </p:animScale>
                                  </p:childTnLst>
                                </p:cTn>
                              </p:par>
                            </p:childTnLst>
                          </p:cTn>
                        </p:par>
                      </p:childTnLst>
                    </p:cTn>
                  </p:par>
                  <p:par>
                    <p:cTn id="13" fill="hold" nodeType="clickPar">
                      <p:stCondLst>
                        <p:cond delay="indefinite"/>
                      </p:stCondLst>
                      <p:childTnLst>
                        <p:par>
                          <p:cTn id="14" fill="hold" nodeType="withGroup">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22532">
                                            <p:txEl>
                                              <p:pRg st="3" end="3"/>
                                            </p:txEl>
                                          </p:spTgt>
                                        </p:tgtEl>
                                      </p:cBhvr>
                                    </p:animEffect>
                                    <p:animScale>
                                      <p:cBhvr>
                                        <p:cTn id="17" dur="250" autoRev="1" fill="hold"/>
                                        <p:tgtEl>
                                          <p:spTgt spid="22532">
                                            <p:txEl>
                                              <p:pRg st="3" end="3"/>
                                            </p:txEl>
                                          </p:spTgt>
                                        </p:tgtEl>
                                      </p:cBhvr>
                                      <p:by x="105000" y="105000"/>
                                    </p:animScale>
                                  </p:childTnLst>
                                </p:cTn>
                              </p:par>
                            </p:childTnLst>
                          </p:cTn>
                        </p:par>
                      </p:childTnLst>
                    </p:cTn>
                  </p:par>
                  <p:par>
                    <p:cTn id="18" fill="hold" nodeType="clickPar">
                      <p:stCondLst>
                        <p:cond delay="indefinite"/>
                      </p:stCondLst>
                      <p:childTnLst>
                        <p:par>
                          <p:cTn id="19" fill="hold" nodeType="withGroup">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22532">
                                            <p:txEl>
                                              <p:pRg st="4" end="4"/>
                                            </p:txEl>
                                          </p:spTgt>
                                        </p:tgtEl>
                                      </p:cBhvr>
                                    </p:animEffect>
                                    <p:animScale>
                                      <p:cBhvr>
                                        <p:cTn id="22" dur="250" autoRev="1" fill="hold"/>
                                        <p:tgtEl>
                                          <p:spTgt spid="22532">
                                            <p:txEl>
                                              <p:pRg st="4" end="4"/>
                                            </p:txEl>
                                          </p:spTgt>
                                        </p:tgtEl>
                                      </p:cBhvr>
                                      <p:by x="105000" y="105000"/>
                                    </p:animScale>
                                  </p:childTnLst>
                                </p:cTn>
                              </p:par>
                            </p:childTnLst>
                          </p:cTn>
                        </p:par>
                      </p:childTnLst>
                    </p:cTn>
                  </p:par>
                  <p:par>
                    <p:cTn id="23" fill="hold" nodeType="clickPar">
                      <p:stCondLst>
                        <p:cond delay="indefinite"/>
                      </p:stCondLst>
                      <p:childTnLst>
                        <p:par>
                          <p:cTn id="24" fill="hold" nodeType="withGroup">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22532">
                                            <p:txEl>
                                              <p:pRg st="5" end="5"/>
                                            </p:txEl>
                                          </p:spTgt>
                                        </p:tgtEl>
                                      </p:cBhvr>
                                    </p:animEffect>
                                    <p:animScale>
                                      <p:cBhvr>
                                        <p:cTn id="27" dur="250" autoRev="1" fill="hold"/>
                                        <p:tgtEl>
                                          <p:spTgt spid="22532">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C28FA22-7290-4F41-9123-A612FB47159A}"/>
              </a:ext>
            </a:extLst>
          </p:cNvPr>
          <p:cNvSpPr>
            <a:spLocks noGrp="1" noChangeArrowheads="1"/>
          </p:cNvSpPr>
          <p:nvPr>
            <p:ph type="title"/>
          </p:nvPr>
        </p:nvSpPr>
        <p:spPr/>
        <p:txBody>
          <a:bodyPr rtlCol="0">
            <a:normAutofit/>
          </a:bodyPr>
          <a:lstStyle/>
          <a:p>
            <a:pPr eaLnBrk="1" fontAlgn="auto" hangingPunct="1">
              <a:spcAft>
                <a:spcPts val="0"/>
              </a:spcAft>
              <a:defRPr/>
            </a:pPr>
            <a:r>
              <a:rPr lang="en-GB" altLang="ru-RU" sz="3600" b="1" dirty="0">
                <a:solidFill>
                  <a:schemeClr val="accent2">
                    <a:lumMod val="75000"/>
                  </a:schemeClr>
                </a:solidFill>
              </a:rPr>
              <a:t>CW destruction technologies used</a:t>
            </a:r>
          </a:p>
        </p:txBody>
      </p:sp>
      <p:sp>
        <p:nvSpPr>
          <p:cNvPr id="1356803" name="Rectangle 3">
            <a:extLst>
              <a:ext uri="{FF2B5EF4-FFF2-40B4-BE49-F238E27FC236}">
                <a16:creationId xmlns:a16="http://schemas.microsoft.com/office/drawing/2014/main" id="{EE92BD5C-E1E3-4C6D-9545-62064724206B}"/>
              </a:ext>
            </a:extLst>
          </p:cNvPr>
          <p:cNvSpPr>
            <a:spLocks noGrp="1" noChangeArrowheads="1"/>
          </p:cNvSpPr>
          <p:nvPr>
            <p:ph type="body" idx="1"/>
          </p:nvPr>
        </p:nvSpPr>
        <p:spPr/>
        <p:txBody>
          <a:bodyPr rtlCol="0">
            <a:normAutofit/>
          </a:bodyPr>
          <a:lstStyle/>
          <a:p>
            <a:pPr eaLnBrk="1" fontAlgn="auto" hangingPunct="1">
              <a:spcAft>
                <a:spcPts val="0"/>
              </a:spcAft>
              <a:buFont typeface="Wingdings" pitchFamily="2" charset="2"/>
              <a:buNone/>
              <a:defRPr/>
            </a:pPr>
            <a:r>
              <a:rPr lang="fy-NL" altLang="zh-CN" dirty="0">
                <a:solidFill>
                  <a:srgbClr val="0000FF"/>
                </a:solidFill>
                <a:latin typeface="Arial" charset="0"/>
              </a:rPr>
              <a:t>	</a:t>
            </a:r>
            <a:r>
              <a:rPr lang="fy-NL" altLang="zh-CN" dirty="0">
                <a:solidFill>
                  <a:schemeClr val="accent2">
                    <a:lumMod val="75000"/>
                  </a:schemeClr>
                </a:solidFill>
                <a:latin typeface="+mj-lt"/>
              </a:rPr>
              <a:t>Three main groups</a:t>
            </a:r>
            <a:r>
              <a:rPr lang="en-GB" altLang="zh-CN" dirty="0">
                <a:solidFill>
                  <a:schemeClr val="accent2">
                    <a:lumMod val="75000"/>
                  </a:schemeClr>
                </a:solidFill>
                <a:latin typeface="+mj-lt"/>
              </a:rPr>
              <a:t> of </a:t>
            </a:r>
            <a:r>
              <a:rPr lang="fy-NL" altLang="zh-CN" dirty="0">
                <a:solidFill>
                  <a:schemeClr val="accent2">
                    <a:lumMod val="75000"/>
                  </a:schemeClr>
                </a:solidFill>
                <a:latin typeface="+mj-lt"/>
              </a:rPr>
              <a:t>CW destruction technologies used by the States Parties and verified under the OPCW verification regime:</a:t>
            </a:r>
          </a:p>
          <a:p>
            <a:pPr eaLnBrk="1" fontAlgn="auto" hangingPunct="1">
              <a:spcAft>
                <a:spcPts val="0"/>
              </a:spcAft>
              <a:buFont typeface="Wingdings" panose="05000000000000000000" pitchFamily="2" charset="2"/>
              <a:buChar char="q"/>
              <a:defRPr/>
            </a:pPr>
            <a:r>
              <a:rPr lang="fy-NL" sz="2800" dirty="0">
                <a:solidFill>
                  <a:schemeClr val="bg1">
                    <a:lumMod val="50000"/>
                  </a:schemeClr>
                </a:solidFill>
                <a:latin typeface="+mj-lt"/>
              </a:rPr>
              <a:t>high temperature destruction technologies</a:t>
            </a:r>
          </a:p>
          <a:p>
            <a:pPr eaLnBrk="1" fontAlgn="auto" hangingPunct="1">
              <a:spcAft>
                <a:spcPts val="0"/>
              </a:spcAft>
              <a:buFont typeface="Wingdings" panose="05000000000000000000" pitchFamily="2" charset="2"/>
              <a:buChar char="q"/>
              <a:defRPr/>
            </a:pPr>
            <a:r>
              <a:rPr lang="fy-NL" sz="2800" dirty="0">
                <a:solidFill>
                  <a:schemeClr val="bg1">
                    <a:lumMod val="50000"/>
                  </a:schemeClr>
                </a:solidFill>
                <a:latin typeface="+mj-lt"/>
              </a:rPr>
              <a:t>low-temperature destruction technologies; and,</a:t>
            </a:r>
          </a:p>
          <a:p>
            <a:pPr eaLnBrk="1" fontAlgn="auto" hangingPunct="1">
              <a:spcAft>
                <a:spcPts val="0"/>
              </a:spcAft>
              <a:buFont typeface="Wingdings" panose="05000000000000000000" pitchFamily="2" charset="2"/>
              <a:buChar char="q"/>
              <a:defRPr/>
            </a:pPr>
            <a:r>
              <a:rPr lang="fy-NL" sz="2800" dirty="0">
                <a:solidFill>
                  <a:schemeClr val="bg1">
                    <a:lumMod val="50000"/>
                  </a:schemeClr>
                </a:solidFill>
                <a:latin typeface="+mj-lt"/>
              </a:rPr>
              <a:t>explosives use detonation technologies</a:t>
            </a:r>
          </a:p>
          <a:p>
            <a:pPr eaLnBrk="1" fontAlgn="auto" hangingPunct="1">
              <a:spcAft>
                <a:spcPts val="0"/>
              </a:spcAft>
              <a:buFont typeface="Wingdings" panose="05000000000000000000" pitchFamily="2" charset="2"/>
              <a:buChar char="q"/>
              <a:defRPr/>
            </a:pPr>
            <a:r>
              <a:rPr lang="fy-NL" sz="2800" i="1" dirty="0">
                <a:solidFill>
                  <a:schemeClr val="accent2">
                    <a:lumMod val="75000"/>
                  </a:schemeClr>
                </a:solidFill>
                <a:latin typeface="+mj-lt"/>
              </a:rPr>
              <a:t>combined technologies and post treatment</a:t>
            </a:r>
          </a:p>
          <a:p>
            <a:pPr eaLnBrk="1" fontAlgn="auto" hangingPunct="1">
              <a:spcAft>
                <a:spcPts val="0"/>
              </a:spcAft>
              <a:buFont typeface="Wingdings" panose="05000000000000000000" pitchFamily="2" charset="2"/>
              <a:buChar char="q"/>
              <a:defRPr/>
            </a:pPr>
            <a:r>
              <a:rPr lang="fy-NL" sz="2800" i="1" dirty="0">
                <a:solidFill>
                  <a:schemeClr val="accent2">
                    <a:lumMod val="75000"/>
                  </a:schemeClr>
                </a:solidFill>
                <a:latin typeface="+mj-lt"/>
              </a:rPr>
              <a:t>other methods</a:t>
            </a:r>
          </a:p>
          <a:p>
            <a:pPr eaLnBrk="1" fontAlgn="auto" hangingPunct="1">
              <a:spcAft>
                <a:spcPts val="0"/>
              </a:spcAft>
              <a:buFont typeface="Wingdings" pitchFamily="2" charset="2"/>
              <a:buNone/>
              <a:defRPr/>
            </a:pPr>
            <a:endParaRPr lang="en-GB" sz="2400" dirty="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56803">
                                            <p:txEl>
                                              <p:pRg st="0" end="0"/>
                                            </p:txEl>
                                          </p:spTgt>
                                        </p:tgtEl>
                                        <p:attrNameLst>
                                          <p:attrName>style.visibility</p:attrName>
                                        </p:attrNameLst>
                                      </p:cBhvr>
                                      <p:to>
                                        <p:strVal val="visible"/>
                                      </p:to>
                                    </p:set>
                                    <p:animEffect transition="in" filter="wipe(up)">
                                      <p:cBhvr>
                                        <p:cTn id="7" dur="500"/>
                                        <p:tgtEl>
                                          <p:spTgt spid="1356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56803">
                                            <p:txEl>
                                              <p:pRg st="1" end="1"/>
                                            </p:txEl>
                                          </p:spTgt>
                                        </p:tgtEl>
                                        <p:attrNameLst>
                                          <p:attrName>style.visibility</p:attrName>
                                        </p:attrNameLst>
                                      </p:cBhvr>
                                      <p:to>
                                        <p:strVal val="visible"/>
                                      </p:to>
                                    </p:set>
                                    <p:animEffect transition="in" filter="wipe(up)">
                                      <p:cBhvr>
                                        <p:cTn id="12" dur="500"/>
                                        <p:tgtEl>
                                          <p:spTgt spid="13568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356803">
                                            <p:txEl>
                                              <p:pRg st="2" end="2"/>
                                            </p:txEl>
                                          </p:spTgt>
                                        </p:tgtEl>
                                        <p:attrNameLst>
                                          <p:attrName>style.visibility</p:attrName>
                                        </p:attrNameLst>
                                      </p:cBhvr>
                                      <p:to>
                                        <p:strVal val="visible"/>
                                      </p:to>
                                    </p:set>
                                    <p:animEffect transition="in" filter="wipe(up)">
                                      <p:cBhvr>
                                        <p:cTn id="17" dur="500"/>
                                        <p:tgtEl>
                                          <p:spTgt spid="13568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56803">
                                            <p:txEl>
                                              <p:pRg st="3" end="3"/>
                                            </p:txEl>
                                          </p:spTgt>
                                        </p:tgtEl>
                                        <p:attrNameLst>
                                          <p:attrName>style.visibility</p:attrName>
                                        </p:attrNameLst>
                                      </p:cBhvr>
                                      <p:to>
                                        <p:strVal val="visible"/>
                                      </p:to>
                                    </p:set>
                                    <p:animEffect transition="in" filter="wipe(up)">
                                      <p:cBhvr>
                                        <p:cTn id="22" dur="500"/>
                                        <p:tgtEl>
                                          <p:spTgt spid="135680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56803">
                                            <p:txEl>
                                              <p:pRg st="4" end="4"/>
                                            </p:txEl>
                                          </p:spTgt>
                                        </p:tgtEl>
                                        <p:attrNameLst>
                                          <p:attrName>style.visibility</p:attrName>
                                        </p:attrNameLst>
                                      </p:cBhvr>
                                      <p:to>
                                        <p:strVal val="visible"/>
                                      </p:to>
                                    </p:set>
                                    <p:animEffect transition="in" filter="wipe(up)">
                                      <p:cBhvr>
                                        <p:cTn id="27" dur="500"/>
                                        <p:tgtEl>
                                          <p:spTgt spid="135680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356803">
                                            <p:txEl>
                                              <p:pRg st="5" end="5"/>
                                            </p:txEl>
                                          </p:spTgt>
                                        </p:tgtEl>
                                        <p:attrNameLst>
                                          <p:attrName>style.visibility</p:attrName>
                                        </p:attrNameLst>
                                      </p:cBhvr>
                                      <p:to>
                                        <p:strVal val="visible"/>
                                      </p:to>
                                    </p:set>
                                    <p:animEffect transition="in" filter="wipe(up)">
                                      <p:cBhvr>
                                        <p:cTn id="32" dur="500"/>
                                        <p:tgtEl>
                                          <p:spTgt spid="13568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680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5">
            <a:extLst>
              <a:ext uri="{FF2B5EF4-FFF2-40B4-BE49-F238E27FC236}">
                <a16:creationId xmlns:a16="http://schemas.microsoft.com/office/drawing/2014/main" id="{117298E9-F035-4521-9881-17D151990F0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A5822D2-25C8-4F90-A340-EA5C2DF13D29}" type="slidenum">
              <a:rPr lang="en-US" altLang="en-US" sz="1200" smtClean="0">
                <a:solidFill>
                  <a:srgbClr val="898989"/>
                </a:solidFill>
              </a:rPr>
              <a:pPr>
                <a:spcBef>
                  <a:spcPct val="0"/>
                </a:spcBef>
                <a:buFontTx/>
                <a:buNone/>
              </a:pPr>
              <a:t>42</a:t>
            </a:fld>
            <a:endParaRPr lang="en-US" altLang="en-US" sz="1200">
              <a:solidFill>
                <a:srgbClr val="898989"/>
              </a:solidFill>
            </a:endParaRPr>
          </a:p>
        </p:txBody>
      </p:sp>
      <p:sp>
        <p:nvSpPr>
          <p:cNvPr id="232452" name="Rectangle 4">
            <a:extLst>
              <a:ext uri="{FF2B5EF4-FFF2-40B4-BE49-F238E27FC236}">
                <a16:creationId xmlns:a16="http://schemas.microsoft.com/office/drawing/2014/main" id="{D3713D1F-E3D4-486E-BE8E-4A65D8282F0E}"/>
              </a:ext>
            </a:extLst>
          </p:cNvPr>
          <p:cNvSpPr>
            <a:spLocks noGrp="1" noChangeArrowheads="1"/>
          </p:cNvSpPr>
          <p:nvPr>
            <p:ph type="title"/>
          </p:nvPr>
        </p:nvSpPr>
        <p:spPr>
          <a:xfrm>
            <a:off x="-1066800" y="517525"/>
            <a:ext cx="11353800" cy="1035050"/>
          </a:xfrm>
        </p:spPr>
        <p:txBody>
          <a:bodyPr/>
          <a:lstStyle/>
          <a:p>
            <a:pPr eaLnBrk="1" hangingPunct="1">
              <a:defRPr/>
            </a:pPr>
            <a:r>
              <a:rPr lang="en-GB" altLang="en-US" sz="3600" b="1" dirty="0">
                <a:solidFill>
                  <a:schemeClr val="accent2">
                    <a:lumMod val="75000"/>
                  </a:schemeClr>
                </a:solidFill>
              </a:rPr>
              <a:t>Simplified diagram of projectiles processing</a:t>
            </a:r>
          </a:p>
        </p:txBody>
      </p:sp>
      <p:pic>
        <p:nvPicPr>
          <p:cNvPr id="63492" name="Picture 6" descr="auto0">
            <a:extLst>
              <a:ext uri="{FF2B5EF4-FFF2-40B4-BE49-F238E27FC236}">
                <a16:creationId xmlns:a16="http://schemas.microsoft.com/office/drawing/2014/main" id="{B20AD589-9893-4133-8560-8D2334F70D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543050"/>
            <a:ext cx="8001000" cy="4735513"/>
          </a:xfr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4E806334-E9A4-45B0-A731-0EA6B33BB164}"/>
              </a:ext>
            </a:extLst>
          </p:cNvPr>
          <p:cNvSpPr>
            <a:spLocks noGrp="1"/>
          </p:cNvSpPr>
          <p:nvPr>
            <p:ph type="ctrTitle"/>
          </p:nvPr>
        </p:nvSpPr>
        <p:spPr>
          <a:xfrm>
            <a:off x="242888" y="838200"/>
            <a:ext cx="8585200" cy="738188"/>
          </a:xfrm>
        </p:spPr>
        <p:txBody>
          <a:bodyPr rtlCol="0">
            <a:noAutofit/>
          </a:bodyPr>
          <a:lstStyle/>
          <a:p>
            <a:pPr eaLnBrk="1" fontAlgn="auto" hangingPunct="1">
              <a:spcAft>
                <a:spcPts val="0"/>
              </a:spcAft>
              <a:defRPr/>
            </a:pPr>
            <a:r>
              <a:rPr lang="fy-NL" altLang="ru-RU" sz="3600" dirty="0">
                <a:solidFill>
                  <a:schemeClr val="accent2">
                    <a:lumMod val="75000"/>
                  </a:schemeClr>
                </a:solidFill>
                <a:effectLst>
                  <a:outerShdw blurRad="38100" dist="38100" dir="2700000" algn="tl">
                    <a:srgbClr val="000000">
                      <a:alpha val="43137"/>
                    </a:srgbClr>
                  </a:outerShdw>
                </a:effectLst>
              </a:rPr>
              <a:t>High temperature destruction technologies</a:t>
            </a:r>
          </a:p>
        </p:txBody>
      </p:sp>
      <p:sp>
        <p:nvSpPr>
          <p:cNvPr id="3" name="Subtitle 2">
            <a:extLst>
              <a:ext uri="{FF2B5EF4-FFF2-40B4-BE49-F238E27FC236}">
                <a16:creationId xmlns:a16="http://schemas.microsoft.com/office/drawing/2014/main" id="{01AD292B-F615-4FE3-A9F6-24E08DDCDBA5}"/>
              </a:ext>
            </a:extLst>
          </p:cNvPr>
          <p:cNvSpPr>
            <a:spLocks noGrp="1"/>
          </p:cNvSpPr>
          <p:nvPr>
            <p:ph type="subTitle" idx="1"/>
          </p:nvPr>
        </p:nvSpPr>
        <p:spPr>
          <a:xfrm>
            <a:off x="223838" y="1606550"/>
            <a:ext cx="2792412" cy="2562225"/>
          </a:xfrm>
        </p:spPr>
        <p:txBody>
          <a:bodyPr rtlCol="0">
            <a:normAutofit lnSpcReduction="10000"/>
          </a:bodyPr>
          <a:lstStyle/>
          <a:p>
            <a:pPr algn="l" eaLnBrk="1" fontAlgn="auto" hangingPunct="1">
              <a:lnSpc>
                <a:spcPct val="80000"/>
              </a:lnSpc>
              <a:spcBef>
                <a:spcPct val="0"/>
              </a:spcBef>
              <a:spcAft>
                <a:spcPts val="0"/>
              </a:spcAft>
              <a:defRPr/>
            </a:pPr>
            <a:r>
              <a:rPr lang="en-GB" altLang="zh-CN" sz="2000" dirty="0">
                <a:solidFill>
                  <a:schemeClr val="accent2">
                    <a:lumMod val="75000"/>
                  </a:schemeClr>
                </a:solidFill>
                <a:latin typeface="+mj-lt"/>
              </a:rPr>
              <a:t>Baseline incineration </a:t>
            </a:r>
            <a:r>
              <a:rPr lang="en-GB" altLang="zh-CN" sz="2000" dirty="0">
                <a:solidFill>
                  <a:schemeClr val="bg1">
                    <a:lumMod val="50000"/>
                  </a:schemeClr>
                </a:solidFill>
                <a:latin typeface="+mj-lt"/>
              </a:rPr>
              <a:t>of chemical warfare agents (1500</a:t>
            </a:r>
            <a:r>
              <a:rPr lang="en-GB" altLang="zh-CN" sz="2000" baseline="30000" dirty="0">
                <a:solidFill>
                  <a:schemeClr val="bg1">
                    <a:lumMod val="50000"/>
                  </a:schemeClr>
                </a:solidFill>
                <a:latin typeface="+mj-lt"/>
              </a:rPr>
              <a:t>0</a:t>
            </a:r>
            <a:r>
              <a:rPr lang="en-GB" altLang="zh-CN" sz="2000" dirty="0">
                <a:solidFill>
                  <a:schemeClr val="bg1">
                    <a:lumMod val="50000"/>
                  </a:schemeClr>
                </a:solidFill>
                <a:latin typeface="+mj-lt"/>
              </a:rPr>
              <a:t>C) followed by high temperature treatment of munitions bodies in metal parts furnace (MPF) and  body deformation or cut. The same was used at JACADS, ANCDF, UMCDF and PBCDF</a:t>
            </a:r>
          </a:p>
          <a:p>
            <a:pPr eaLnBrk="1" fontAlgn="auto" hangingPunct="1">
              <a:lnSpc>
                <a:spcPct val="80000"/>
              </a:lnSpc>
              <a:spcAft>
                <a:spcPts val="0"/>
              </a:spcAft>
              <a:defRPr/>
            </a:pPr>
            <a:endParaRPr lang="fy-NL" sz="2400" dirty="0">
              <a:latin typeface="Arial" charset="0"/>
            </a:endParaRPr>
          </a:p>
        </p:txBody>
      </p:sp>
      <p:pic>
        <p:nvPicPr>
          <p:cNvPr id="64516" name="Picture 4" descr="msoA16C7">
            <a:extLst>
              <a:ext uri="{FF2B5EF4-FFF2-40B4-BE49-F238E27FC236}">
                <a16:creationId xmlns:a16="http://schemas.microsoft.com/office/drawing/2014/main" id="{31CD00B8-6BF1-48BD-AFE3-E00CD6FB4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8488" y="1966913"/>
            <a:ext cx="56388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4" descr="071">
            <a:extLst>
              <a:ext uri="{FF2B5EF4-FFF2-40B4-BE49-F238E27FC236}">
                <a16:creationId xmlns:a16="http://schemas.microsoft.com/office/drawing/2014/main" id="{9F0E6821-E80C-483A-A840-CA9A0C0DF0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675" y="4168775"/>
            <a:ext cx="2738438"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7">
            <a:extLst>
              <a:ext uri="{FF2B5EF4-FFF2-40B4-BE49-F238E27FC236}">
                <a16:creationId xmlns:a16="http://schemas.microsoft.com/office/drawing/2014/main" id="{D8184173-56CD-48F7-8FC4-3BEF81331120}"/>
              </a:ext>
            </a:extLst>
          </p:cNvPr>
          <p:cNvSpPr txBox="1">
            <a:spLocks noChangeArrowheads="1"/>
          </p:cNvSpPr>
          <p:nvPr/>
        </p:nvSpPr>
        <p:spPr bwMode="auto">
          <a:xfrm>
            <a:off x="3236913" y="1966913"/>
            <a:ext cx="5540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t>Tooele Chemical Agent Disposal Facility, Utah, USA</a:t>
            </a:r>
          </a:p>
        </p:txBody>
      </p:sp>
      <p:sp>
        <p:nvSpPr>
          <p:cNvPr id="2" name="TextBox 1">
            <a:extLst>
              <a:ext uri="{FF2B5EF4-FFF2-40B4-BE49-F238E27FC236}">
                <a16:creationId xmlns:a16="http://schemas.microsoft.com/office/drawing/2014/main" id="{4621FD6A-06B8-4B2B-9F29-95F7785A81EC}"/>
              </a:ext>
            </a:extLst>
          </p:cNvPr>
          <p:cNvSpPr txBox="1">
            <a:spLocks noChangeArrowheads="1"/>
          </p:cNvSpPr>
          <p:nvPr/>
        </p:nvSpPr>
        <p:spPr bwMode="auto">
          <a:xfrm>
            <a:off x="3505200" y="2438400"/>
            <a:ext cx="4603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IE" altLang="en-US" b="1"/>
              <a:t>Area Ten Liquid Incinerator (ATLIC),</a:t>
            </a:r>
            <a:r>
              <a:rPr lang="en-GB" altLang="en-US" b="1"/>
              <a:t> Utah, USA</a:t>
            </a:r>
            <a:r>
              <a:rPr lang="en-IE" alt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246">
                                            <p:txEl>
                                              <p:pRg st="0" end="0"/>
                                            </p:txEl>
                                          </p:spTgt>
                                        </p:tgtEl>
                                        <p:attrNameLst>
                                          <p:attrName>style.visibility</p:attrName>
                                        </p:attrNameLst>
                                      </p:cBhvr>
                                      <p:to>
                                        <p:strVal val="visible"/>
                                      </p:to>
                                    </p:set>
                                    <p:animEffect transition="in" filter="fade">
                                      <p:cBhvr>
                                        <p:cTn id="7" dur="500"/>
                                        <p:tgtEl>
                                          <p:spTgt spid="102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E12054C-C4AE-40C7-AC9E-EC393747E8E3}"/>
              </a:ext>
            </a:extLst>
          </p:cNvPr>
          <p:cNvSpPr>
            <a:spLocks noGrp="1" noChangeArrowheads="1"/>
          </p:cNvSpPr>
          <p:nvPr>
            <p:ph type="title"/>
          </p:nvPr>
        </p:nvSpPr>
        <p:spPr>
          <a:xfrm>
            <a:off x="352425" y="993775"/>
            <a:ext cx="8483600" cy="633413"/>
          </a:xfrm>
        </p:spPr>
        <p:txBody>
          <a:bodyPr rtlCol="0">
            <a:noAutofit/>
          </a:bodyPr>
          <a:lstStyle/>
          <a:p>
            <a:pPr eaLnBrk="1" fontAlgn="auto" hangingPunct="1">
              <a:spcAft>
                <a:spcPts val="0"/>
              </a:spcAft>
              <a:defRPr/>
            </a:pPr>
            <a:r>
              <a:rPr lang="fy-NL" altLang="ru-RU" sz="3600" dirty="0">
                <a:solidFill>
                  <a:schemeClr val="accent2">
                    <a:lumMod val="75000"/>
                  </a:schemeClr>
                </a:solidFill>
                <a:effectLst>
                  <a:outerShdw blurRad="38100" dist="38100" dir="2700000" algn="tl">
                    <a:srgbClr val="000000">
                      <a:alpha val="43137"/>
                    </a:srgbClr>
                  </a:outerShdw>
                </a:effectLst>
              </a:rPr>
              <a:t>High temperature destruction technologies</a:t>
            </a:r>
            <a:endParaRPr lang="en-GB" altLang="ru-RU" sz="3600" dirty="0">
              <a:solidFill>
                <a:schemeClr val="accent2">
                  <a:lumMod val="75000"/>
                </a:schemeClr>
              </a:solidFill>
              <a:effectLst>
                <a:outerShdw blurRad="38100" dist="38100" dir="2700000" algn="tl">
                  <a:srgbClr val="000000">
                    <a:alpha val="43137"/>
                  </a:srgbClr>
                </a:outerShdw>
              </a:effectLst>
            </a:endParaRPr>
          </a:p>
        </p:txBody>
      </p:sp>
      <p:pic>
        <p:nvPicPr>
          <p:cNvPr id="66563" name="Picture 4" descr="PLANT 8">
            <a:extLst>
              <a:ext uri="{FF2B5EF4-FFF2-40B4-BE49-F238E27FC236}">
                <a16:creationId xmlns:a16="http://schemas.microsoft.com/office/drawing/2014/main" id="{B53D4685-0F51-425B-8F27-113D8F7ADA9B}"/>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895600" y="1892300"/>
            <a:ext cx="6059488" cy="4395788"/>
          </a:xfrm>
          <a:noFill/>
        </p:spPr>
      </p:pic>
      <p:sp>
        <p:nvSpPr>
          <p:cNvPr id="10244" name="Text Box 5">
            <a:extLst>
              <a:ext uri="{FF2B5EF4-FFF2-40B4-BE49-F238E27FC236}">
                <a16:creationId xmlns:a16="http://schemas.microsoft.com/office/drawing/2014/main" id="{A5CDD548-AE5C-4390-8265-2B8E9AE72AC4}"/>
              </a:ext>
            </a:extLst>
          </p:cNvPr>
          <p:cNvSpPr txBox="1">
            <a:spLocks noChangeArrowheads="1"/>
          </p:cNvSpPr>
          <p:nvPr/>
        </p:nvSpPr>
        <p:spPr bwMode="auto">
          <a:xfrm>
            <a:off x="333375" y="1828800"/>
            <a:ext cx="1997075" cy="344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buClr>
                <a:schemeClr val="folHlink"/>
              </a:buClr>
              <a:buFont typeface="Wingdings" pitchFamily="2" charset="2"/>
              <a:buNone/>
              <a:defRPr/>
            </a:pPr>
            <a:r>
              <a:rPr lang="en-GB" altLang="zh-CN" sz="2000" dirty="0">
                <a:solidFill>
                  <a:schemeClr val="accent2">
                    <a:lumMod val="75000"/>
                  </a:schemeClr>
                </a:solidFill>
                <a:latin typeface="+mj-lt"/>
              </a:rPr>
              <a:t>Incineration</a:t>
            </a:r>
            <a:r>
              <a:rPr lang="en-GB" altLang="zh-CN" sz="2000" b="1" dirty="0">
                <a:solidFill>
                  <a:srgbClr val="777777"/>
                </a:solidFill>
                <a:latin typeface="+mj-lt"/>
              </a:rPr>
              <a:t> </a:t>
            </a:r>
            <a:r>
              <a:rPr lang="en-GB" altLang="zh-CN" sz="2000" dirty="0">
                <a:solidFill>
                  <a:schemeClr val="bg1">
                    <a:lumMod val="50000"/>
                  </a:schemeClr>
                </a:solidFill>
                <a:latin typeface="+mj-lt"/>
              </a:rPr>
              <a:t>of chemical warfare agent (1200</a:t>
            </a:r>
            <a:r>
              <a:rPr lang="en-GB" altLang="zh-CN" sz="2000" baseline="30000" dirty="0">
                <a:solidFill>
                  <a:schemeClr val="bg1">
                    <a:lumMod val="50000"/>
                  </a:schemeClr>
                </a:solidFill>
                <a:latin typeface="+mj-lt"/>
              </a:rPr>
              <a:t>0</a:t>
            </a:r>
            <a:r>
              <a:rPr lang="en-GB" altLang="zh-CN" sz="2000" dirty="0">
                <a:solidFill>
                  <a:schemeClr val="bg1">
                    <a:lumMod val="50000"/>
                  </a:schemeClr>
                </a:solidFill>
                <a:latin typeface="+mj-lt"/>
              </a:rPr>
              <a:t>C). Munitions bodies and emptied tanks treatment  (700</a:t>
            </a:r>
            <a:r>
              <a:rPr lang="en-GB" altLang="zh-CN" sz="2000" baseline="30000" dirty="0">
                <a:solidFill>
                  <a:schemeClr val="bg1">
                    <a:lumMod val="50000"/>
                  </a:schemeClr>
                </a:solidFill>
                <a:latin typeface="+mj-lt"/>
              </a:rPr>
              <a:t>0</a:t>
            </a:r>
            <a:r>
              <a:rPr lang="en-GB" altLang="zh-CN" sz="2000" dirty="0">
                <a:solidFill>
                  <a:schemeClr val="bg1">
                    <a:lumMod val="50000"/>
                  </a:schemeClr>
                </a:solidFill>
                <a:latin typeface="+mj-lt"/>
              </a:rPr>
              <a:t>C) in metal parts furnace (MPF) and  body cut</a:t>
            </a:r>
          </a:p>
          <a:p>
            <a:pPr eaLnBrk="1" fontAlgn="auto" hangingPunct="1">
              <a:spcBef>
                <a:spcPts val="0"/>
              </a:spcBef>
              <a:spcAft>
                <a:spcPts val="0"/>
              </a:spcAft>
              <a:defRPr/>
            </a:pPr>
            <a:endParaRPr lang="en-GB" altLang="ru-RU" dirty="0"/>
          </a:p>
        </p:txBody>
      </p:sp>
      <p:sp>
        <p:nvSpPr>
          <p:cNvPr id="66565" name="Text Box 6">
            <a:extLst>
              <a:ext uri="{FF2B5EF4-FFF2-40B4-BE49-F238E27FC236}">
                <a16:creationId xmlns:a16="http://schemas.microsoft.com/office/drawing/2014/main" id="{D43BDD88-8FFF-44F1-8C43-F355434CA910}"/>
              </a:ext>
            </a:extLst>
          </p:cNvPr>
          <p:cNvSpPr txBox="1">
            <a:spLocks noChangeArrowheads="1"/>
          </p:cNvSpPr>
          <p:nvPr/>
        </p:nvSpPr>
        <p:spPr bwMode="auto">
          <a:xfrm>
            <a:off x="4800600" y="2063750"/>
            <a:ext cx="1466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t>CWDF, India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314847F4-1C2C-4467-B9D4-9128522D5471}"/>
              </a:ext>
            </a:extLst>
          </p:cNvPr>
          <p:cNvSpPr>
            <a:spLocks noGrp="1"/>
          </p:cNvSpPr>
          <p:nvPr>
            <p:ph type="ctrTitle"/>
          </p:nvPr>
        </p:nvSpPr>
        <p:spPr>
          <a:xfrm>
            <a:off x="-1600200" y="914400"/>
            <a:ext cx="12039600" cy="568325"/>
          </a:xfrm>
        </p:spPr>
        <p:txBody>
          <a:bodyPr rtlCol="0">
            <a:noAutofit/>
          </a:bodyPr>
          <a:lstStyle/>
          <a:p>
            <a:pPr eaLnBrk="1" fontAlgn="auto" hangingPunct="1">
              <a:spcAft>
                <a:spcPts val="0"/>
              </a:spcAft>
              <a:defRPr/>
            </a:pPr>
            <a:r>
              <a:rPr lang="fy-NL" altLang="ru-RU" sz="3600" dirty="0">
                <a:solidFill>
                  <a:schemeClr val="accent2">
                    <a:lumMod val="75000"/>
                  </a:schemeClr>
                </a:solidFill>
                <a:effectLst>
                  <a:outerShdw blurRad="38100" dist="38100" dir="2700000" algn="tl">
                    <a:srgbClr val="000000">
                      <a:alpha val="43137"/>
                    </a:srgbClr>
                  </a:outerShdw>
                </a:effectLst>
              </a:rPr>
              <a:t>High temperature destruction technologies</a:t>
            </a:r>
          </a:p>
        </p:txBody>
      </p:sp>
      <p:sp>
        <p:nvSpPr>
          <p:cNvPr id="3" name="Subtitle 2">
            <a:extLst>
              <a:ext uri="{FF2B5EF4-FFF2-40B4-BE49-F238E27FC236}">
                <a16:creationId xmlns:a16="http://schemas.microsoft.com/office/drawing/2014/main" id="{9C593AF0-D498-4373-B32B-3471D1BEA1FD}"/>
              </a:ext>
            </a:extLst>
          </p:cNvPr>
          <p:cNvSpPr>
            <a:spLocks noGrp="1"/>
          </p:cNvSpPr>
          <p:nvPr>
            <p:ph type="subTitle" idx="1"/>
          </p:nvPr>
        </p:nvSpPr>
        <p:spPr/>
        <p:txBody>
          <a:bodyPr rtlCol="0">
            <a:normAutofit/>
          </a:bodyPr>
          <a:lstStyle/>
          <a:p>
            <a:pPr eaLnBrk="1" fontAlgn="auto" hangingPunct="1">
              <a:spcAft>
                <a:spcPts val="0"/>
              </a:spcAft>
              <a:defRPr/>
            </a:pPr>
            <a:endParaRPr lang="fy-NL" dirty="0"/>
          </a:p>
        </p:txBody>
      </p:sp>
      <p:pic>
        <p:nvPicPr>
          <p:cNvPr id="68612" name="Picture 2">
            <a:extLst>
              <a:ext uri="{FF2B5EF4-FFF2-40B4-BE49-F238E27FC236}">
                <a16:creationId xmlns:a16="http://schemas.microsoft.com/office/drawing/2014/main" id="{C253CAAD-87CA-49DB-944C-68970A9095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752600"/>
            <a:ext cx="6096000" cy="454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Box 4">
            <a:extLst>
              <a:ext uri="{FF2B5EF4-FFF2-40B4-BE49-F238E27FC236}">
                <a16:creationId xmlns:a16="http://schemas.microsoft.com/office/drawing/2014/main" id="{BE0082E8-B81A-465E-A419-E127EE95B0CF}"/>
              </a:ext>
            </a:extLst>
          </p:cNvPr>
          <p:cNvSpPr txBox="1">
            <a:spLocks noChangeArrowheads="1"/>
          </p:cNvSpPr>
          <p:nvPr/>
        </p:nvSpPr>
        <p:spPr bwMode="auto">
          <a:xfrm>
            <a:off x="152400" y="1781175"/>
            <a:ext cx="2743200" cy="1323975"/>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GB" altLang="zh-CN" sz="2000" dirty="0">
                <a:solidFill>
                  <a:schemeClr val="accent2">
                    <a:lumMod val="75000"/>
                  </a:schemeClr>
                </a:solidFill>
                <a:latin typeface="+mn-lt"/>
                <a:cs typeface="+mn-cs"/>
              </a:rPr>
              <a:t>Pyrolysis</a:t>
            </a:r>
            <a:r>
              <a:rPr lang="en-GB" altLang="zh-CN" sz="2000" dirty="0">
                <a:latin typeface="+mn-lt"/>
                <a:cs typeface="+mn-cs"/>
              </a:rPr>
              <a:t> </a:t>
            </a:r>
            <a:r>
              <a:rPr lang="en-GB" altLang="zh-CN" sz="2000" dirty="0">
                <a:solidFill>
                  <a:schemeClr val="bg1">
                    <a:lumMod val="50000"/>
                  </a:schemeClr>
                </a:solidFill>
                <a:latin typeface="+mn-lt"/>
                <a:cs typeface="+mn-cs"/>
              </a:rPr>
              <a:t>in N</a:t>
            </a:r>
            <a:r>
              <a:rPr lang="en-GB" altLang="zh-CN" sz="2000" baseline="-25000" dirty="0">
                <a:solidFill>
                  <a:schemeClr val="bg1">
                    <a:lumMod val="50000"/>
                  </a:schemeClr>
                </a:solidFill>
                <a:latin typeface="+mn-lt"/>
                <a:cs typeface="+mn-cs"/>
              </a:rPr>
              <a:t>2 </a:t>
            </a:r>
            <a:r>
              <a:rPr lang="en-GB" altLang="zh-CN" sz="2000" dirty="0">
                <a:solidFill>
                  <a:schemeClr val="bg1">
                    <a:lumMod val="50000"/>
                  </a:schemeClr>
                </a:solidFill>
                <a:latin typeface="+mn-lt"/>
                <a:cs typeface="+mn-cs"/>
              </a:rPr>
              <a:t>atmosphere (600-800</a:t>
            </a:r>
            <a:r>
              <a:rPr lang="en-GB" altLang="zh-CN" sz="2000" baseline="30000" dirty="0">
                <a:solidFill>
                  <a:schemeClr val="bg1">
                    <a:lumMod val="50000"/>
                  </a:schemeClr>
                </a:solidFill>
                <a:latin typeface="+mn-lt"/>
                <a:cs typeface="+mn-cs"/>
              </a:rPr>
              <a:t>0</a:t>
            </a:r>
            <a:r>
              <a:rPr lang="en-GB" altLang="zh-CN" sz="2000" dirty="0">
                <a:solidFill>
                  <a:schemeClr val="bg1">
                    <a:lumMod val="50000"/>
                  </a:schemeClr>
                </a:solidFill>
                <a:latin typeface="+mn-lt"/>
                <a:cs typeface="+mn-cs"/>
              </a:rPr>
              <a:t>C, 18 h) followed by </a:t>
            </a:r>
            <a:r>
              <a:rPr lang="en-GB" altLang="zh-CN" sz="2000" dirty="0">
                <a:solidFill>
                  <a:schemeClr val="accent2">
                    <a:lumMod val="75000"/>
                  </a:schemeClr>
                </a:solidFill>
                <a:latin typeface="+mn-lt"/>
                <a:cs typeface="+mn-cs"/>
              </a:rPr>
              <a:t>incineration</a:t>
            </a:r>
            <a:r>
              <a:rPr lang="en-GB" altLang="zh-CN" sz="2000" dirty="0">
                <a:solidFill>
                  <a:srgbClr val="0000FF"/>
                </a:solidFill>
                <a:latin typeface="+mn-lt"/>
                <a:cs typeface="+mn-cs"/>
              </a:rPr>
              <a:t> </a:t>
            </a:r>
            <a:r>
              <a:rPr lang="en-GB" altLang="zh-CN" sz="2000" dirty="0">
                <a:solidFill>
                  <a:schemeClr val="bg1">
                    <a:lumMod val="50000"/>
                  </a:schemeClr>
                </a:solidFill>
                <a:latin typeface="+mn-lt"/>
                <a:cs typeface="+mn-cs"/>
              </a:rPr>
              <a:t>(1100</a:t>
            </a:r>
            <a:r>
              <a:rPr lang="en-GB" altLang="zh-CN" sz="2000" baseline="30000" dirty="0">
                <a:solidFill>
                  <a:schemeClr val="bg1">
                    <a:lumMod val="50000"/>
                  </a:schemeClr>
                </a:solidFill>
                <a:latin typeface="+mn-lt"/>
                <a:cs typeface="+mn-cs"/>
              </a:rPr>
              <a:t>0</a:t>
            </a:r>
            <a:r>
              <a:rPr lang="en-GB" altLang="zh-CN" sz="2000" dirty="0">
                <a:solidFill>
                  <a:schemeClr val="bg1">
                    <a:lumMod val="50000"/>
                  </a:schemeClr>
                </a:solidFill>
                <a:latin typeface="+mn-lt"/>
                <a:cs typeface="+mn-cs"/>
              </a:rPr>
              <a:t>C) </a:t>
            </a:r>
          </a:p>
        </p:txBody>
      </p:sp>
      <p:pic>
        <p:nvPicPr>
          <p:cNvPr id="68614" name="Picture 3">
            <a:extLst>
              <a:ext uri="{FF2B5EF4-FFF2-40B4-BE49-F238E27FC236}">
                <a16:creationId xmlns:a16="http://schemas.microsoft.com/office/drawing/2014/main" id="{386EB6C6-E603-4919-A8B4-4B27A1208F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200400"/>
            <a:ext cx="2576513"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TextBox 6">
            <a:extLst>
              <a:ext uri="{FF2B5EF4-FFF2-40B4-BE49-F238E27FC236}">
                <a16:creationId xmlns:a16="http://schemas.microsoft.com/office/drawing/2014/main" id="{72CD0EE6-3453-44E1-B600-772906E14C34}"/>
              </a:ext>
            </a:extLst>
          </p:cNvPr>
          <p:cNvSpPr txBox="1">
            <a:spLocks noChangeArrowheads="1"/>
          </p:cNvSpPr>
          <p:nvPr/>
        </p:nvSpPr>
        <p:spPr bwMode="auto">
          <a:xfrm>
            <a:off x="2743200" y="1828800"/>
            <a:ext cx="64976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ru-RU" sz="2000" b="1">
                <a:solidFill>
                  <a:srgbClr val="F2F2F2"/>
                </a:solidFill>
                <a:latin typeface="Arial" panose="020B0604020202020204" pitchFamily="34" charset="0"/>
              </a:rPr>
              <a:t>Qaf-Molla chemical weapons destruction facility, Albania </a:t>
            </a:r>
            <a:endParaRPr lang="fy-NL" altLang="ru-RU" sz="2000" b="1">
              <a:solidFill>
                <a:srgbClr val="F2F2F2"/>
              </a:solidFill>
              <a:latin typeface="Arial" panose="020B0604020202020204" pitchFamily="34" charset="0"/>
            </a:endParaRPr>
          </a:p>
        </p:txBody>
      </p:sp>
      <p:pic>
        <p:nvPicPr>
          <p:cNvPr id="68616" name="Picture 2">
            <a:extLst>
              <a:ext uri="{FF2B5EF4-FFF2-40B4-BE49-F238E27FC236}">
                <a16:creationId xmlns:a16="http://schemas.microsoft.com/office/drawing/2014/main" id="{128C7D3B-CA0C-49E3-B327-4549C83441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257800"/>
            <a:ext cx="1524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9420AB2-57B2-45A0-A436-47525ABDAE84}"/>
              </a:ext>
            </a:extLst>
          </p:cNvPr>
          <p:cNvSpPr>
            <a:spLocks noGrp="1" noChangeArrowheads="1"/>
          </p:cNvSpPr>
          <p:nvPr>
            <p:ph type="title"/>
          </p:nvPr>
        </p:nvSpPr>
        <p:spPr>
          <a:xfrm>
            <a:off x="317500" y="990600"/>
            <a:ext cx="8518525" cy="609600"/>
          </a:xfrm>
        </p:spPr>
        <p:txBody>
          <a:bodyPr rtlCol="0">
            <a:noAutofit/>
          </a:bodyPr>
          <a:lstStyle/>
          <a:p>
            <a:pPr eaLnBrk="1" fontAlgn="auto" hangingPunct="1">
              <a:spcAft>
                <a:spcPts val="0"/>
              </a:spcAft>
              <a:defRPr/>
            </a:pPr>
            <a:r>
              <a:rPr lang="fy-NL" altLang="ru-RU" sz="3600" b="1" dirty="0">
                <a:solidFill>
                  <a:schemeClr val="accent2">
                    <a:lumMod val="75000"/>
                  </a:schemeClr>
                </a:solidFill>
              </a:rPr>
              <a:t>Low-temperature destruction technologies</a:t>
            </a:r>
            <a:endParaRPr lang="en-GB" altLang="ru-RU" sz="3600" b="1" dirty="0">
              <a:solidFill>
                <a:schemeClr val="accent2">
                  <a:lumMod val="75000"/>
                </a:schemeClr>
              </a:solidFill>
            </a:endParaRPr>
          </a:p>
        </p:txBody>
      </p:sp>
      <p:pic>
        <p:nvPicPr>
          <p:cNvPr id="70659" name="Picture 4" descr="PIC_001666">
            <a:extLst>
              <a:ext uri="{FF2B5EF4-FFF2-40B4-BE49-F238E27FC236}">
                <a16:creationId xmlns:a16="http://schemas.microsoft.com/office/drawing/2014/main" id="{D5596111-6100-4E8E-B0B3-DF7BDA8DC9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650" y="1970088"/>
            <a:ext cx="4432300" cy="3128962"/>
          </a:xfrm>
          <a:prstGeom prst="rect">
            <a:avLst/>
          </a:prstGeom>
          <a:noFill/>
          <a:ln>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a:extLst>
              <a:ext uri="{FF2B5EF4-FFF2-40B4-BE49-F238E27FC236}">
                <a16:creationId xmlns:a16="http://schemas.microsoft.com/office/drawing/2014/main" id="{3446E663-BF55-4C74-AD24-8E64CEE7770D}"/>
              </a:ext>
            </a:extLst>
          </p:cNvPr>
          <p:cNvSpPr txBox="1">
            <a:spLocks noChangeArrowheads="1"/>
          </p:cNvSpPr>
          <p:nvPr/>
        </p:nvSpPr>
        <p:spPr bwMode="auto">
          <a:xfrm>
            <a:off x="228600" y="1966913"/>
            <a:ext cx="3810000" cy="1323975"/>
          </a:xfrm>
          <a:prstGeom prst="rect">
            <a:avLst/>
          </a:prstGeom>
          <a:noFill/>
          <a:ln w="9525">
            <a:noFill/>
            <a:miter lim="800000"/>
            <a:headEnd/>
            <a:tailEnd/>
          </a:ln>
          <a:effectLst/>
        </p:spPr>
        <p:txBody>
          <a:bodyPr>
            <a:spAutoFit/>
          </a:bodyPr>
          <a:lstStyle/>
          <a:p>
            <a:pPr eaLnBrk="1" fontAlgn="auto" hangingPunct="1">
              <a:spcBef>
                <a:spcPts val="0"/>
              </a:spcBef>
              <a:spcAft>
                <a:spcPts val="0"/>
              </a:spcAft>
              <a:defRPr/>
            </a:pPr>
            <a:r>
              <a:rPr lang="en-GB" sz="2000" b="1" dirty="0">
                <a:solidFill>
                  <a:schemeClr val="accent2">
                    <a:lumMod val="75000"/>
                  </a:schemeClr>
                </a:solidFill>
                <a:latin typeface="+mn-lt"/>
                <a:cs typeface="+mn-cs"/>
              </a:rPr>
              <a:t>One step process. Chemical neutralisation</a:t>
            </a:r>
            <a:r>
              <a:rPr lang="en-GB" sz="2000" dirty="0">
                <a:solidFill>
                  <a:schemeClr val="accent2">
                    <a:lumMod val="75000"/>
                  </a:schemeClr>
                </a:solidFill>
                <a:latin typeface="+mn-lt"/>
                <a:cs typeface="+mn-cs"/>
              </a:rPr>
              <a:t> </a:t>
            </a:r>
            <a:r>
              <a:rPr lang="en-GB" sz="2000" dirty="0">
                <a:solidFill>
                  <a:schemeClr val="bg1">
                    <a:lumMod val="50000"/>
                  </a:schemeClr>
                </a:solidFill>
                <a:latin typeface="+mn-lt"/>
                <a:cs typeface="+mn-cs"/>
              </a:rPr>
              <a:t>followed by liquid waste reduction (water evaporation)</a:t>
            </a:r>
          </a:p>
        </p:txBody>
      </p:sp>
      <p:pic>
        <p:nvPicPr>
          <p:cNvPr id="70661" name="Picture 4" descr="Фото026">
            <a:extLst>
              <a:ext uri="{FF2B5EF4-FFF2-40B4-BE49-F238E27FC236}">
                <a16:creationId xmlns:a16="http://schemas.microsoft.com/office/drawing/2014/main" id="{0E124706-0E72-4509-A5C2-DFC6B127F02A}"/>
              </a:ext>
            </a:extLst>
          </p:cNvPr>
          <p:cNvPicPr>
            <a:picLocks noGrp="1" noChangeAspect="1" noChangeArrowheads="1"/>
          </p:cNvPicPr>
          <p:nvPr>
            <p:ph type="body" idx="4294967295"/>
          </p:nvPr>
        </p:nvPicPr>
        <p:blipFill>
          <a:blip r:embed="rId4">
            <a:extLst>
              <a:ext uri="{28A0092B-C50C-407E-A947-70E740481C1C}">
                <a14:useLocalDpi xmlns:a14="http://schemas.microsoft.com/office/drawing/2010/main" val="0"/>
              </a:ext>
            </a:extLst>
          </a:blip>
          <a:srcRect/>
          <a:stretch>
            <a:fillRect/>
          </a:stretch>
        </p:blipFill>
        <p:spPr>
          <a:xfrm>
            <a:off x="174625" y="3322638"/>
            <a:ext cx="4092575" cy="2925762"/>
          </a:xfrm>
          <a:effectLst>
            <a:outerShdw dist="107763" dir="2700000" algn="ctr" rotWithShape="0">
              <a:srgbClr val="808080">
                <a:alpha val="50000"/>
              </a:srgbClr>
            </a:outerShdw>
          </a:effectLst>
        </p:spPr>
      </p:pic>
      <p:sp>
        <p:nvSpPr>
          <p:cNvPr id="70662" name="Text Box 8">
            <a:extLst>
              <a:ext uri="{FF2B5EF4-FFF2-40B4-BE49-F238E27FC236}">
                <a16:creationId xmlns:a16="http://schemas.microsoft.com/office/drawing/2014/main" id="{50E7DB3D-0F8B-4C2E-9BF3-17D5BB6E3559}"/>
              </a:ext>
            </a:extLst>
          </p:cNvPr>
          <p:cNvSpPr txBox="1">
            <a:spLocks noChangeArrowheads="1"/>
          </p:cNvSpPr>
          <p:nvPr/>
        </p:nvSpPr>
        <p:spPr bwMode="auto">
          <a:xfrm>
            <a:off x="4464050" y="2070100"/>
            <a:ext cx="4635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000" b="1"/>
              <a:t>Gorny CWDF, Russia</a:t>
            </a:r>
          </a:p>
        </p:txBody>
      </p:sp>
      <p:sp>
        <p:nvSpPr>
          <p:cNvPr id="70663" name="Text Box 9">
            <a:extLst>
              <a:ext uri="{FF2B5EF4-FFF2-40B4-BE49-F238E27FC236}">
                <a16:creationId xmlns:a16="http://schemas.microsoft.com/office/drawing/2014/main" id="{C0A914AB-00C7-44AA-AC50-3E706A8613E1}"/>
              </a:ext>
            </a:extLst>
          </p:cNvPr>
          <p:cNvSpPr txBox="1">
            <a:spLocks noChangeArrowheads="1"/>
          </p:cNvSpPr>
          <p:nvPr/>
        </p:nvSpPr>
        <p:spPr bwMode="auto">
          <a:xfrm>
            <a:off x="1074738" y="3436938"/>
            <a:ext cx="3221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ru-RU" sz="2000" b="1">
                <a:solidFill>
                  <a:schemeClr val="bg1"/>
                </a:solidFill>
                <a:latin typeface="Arial" panose="020B0604020202020204" pitchFamily="34" charset="0"/>
              </a:rPr>
              <a:t>Kambarka CWDF, Russia</a:t>
            </a:r>
          </a:p>
        </p:txBody>
      </p:sp>
      <p:pic>
        <p:nvPicPr>
          <p:cNvPr id="70664" name="Picture 9">
            <a:extLst>
              <a:ext uri="{FF2B5EF4-FFF2-40B4-BE49-F238E27FC236}">
                <a16:creationId xmlns:a16="http://schemas.microsoft.com/office/drawing/2014/main" id="{D3CE54E0-27C2-4D29-9771-8BB5B1FC78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3425" y="4191000"/>
            <a:ext cx="3143250"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B8FCFF0-13E8-4422-B780-31567D63E6B5}"/>
              </a:ext>
            </a:extLst>
          </p:cNvPr>
          <p:cNvSpPr>
            <a:spLocks noGrp="1" noChangeArrowheads="1"/>
          </p:cNvSpPr>
          <p:nvPr>
            <p:ph type="title" idx="4294967295"/>
          </p:nvPr>
        </p:nvSpPr>
        <p:spPr>
          <a:xfrm>
            <a:off x="317500" y="942975"/>
            <a:ext cx="8518525" cy="666750"/>
          </a:xfrm>
          <a:extLst/>
        </p:spPr>
        <p:txBody>
          <a:bodyPr rtlCol="0">
            <a:noAutofit/>
          </a:bodyPr>
          <a:lstStyle/>
          <a:p>
            <a:pPr eaLnBrk="1" fontAlgn="auto" hangingPunct="1">
              <a:spcAft>
                <a:spcPts val="0"/>
              </a:spcAft>
              <a:defRPr/>
            </a:pPr>
            <a:r>
              <a:rPr lang="fy-NL" altLang="ru-RU" sz="3600" b="1" dirty="0">
                <a:solidFill>
                  <a:schemeClr val="accent2">
                    <a:lumMod val="75000"/>
                  </a:schemeClr>
                </a:solidFill>
              </a:rPr>
              <a:t>Low-temperature destruction technologies</a:t>
            </a:r>
            <a:endParaRPr lang="en-GB" altLang="ru-RU" sz="3600" b="1" dirty="0">
              <a:solidFill>
                <a:schemeClr val="accent2">
                  <a:lumMod val="75000"/>
                </a:schemeClr>
              </a:solidFill>
            </a:endParaRPr>
          </a:p>
        </p:txBody>
      </p:sp>
      <p:sp>
        <p:nvSpPr>
          <p:cNvPr id="62467" name="Text Box 3">
            <a:extLst>
              <a:ext uri="{FF2B5EF4-FFF2-40B4-BE49-F238E27FC236}">
                <a16:creationId xmlns:a16="http://schemas.microsoft.com/office/drawing/2014/main" id="{10D0BDB1-887C-4A6B-B88D-57E6C938489F}"/>
              </a:ext>
            </a:extLst>
          </p:cNvPr>
          <p:cNvSpPr txBox="1">
            <a:spLocks noChangeArrowheads="1"/>
          </p:cNvSpPr>
          <p:nvPr/>
        </p:nvSpPr>
        <p:spPr bwMode="auto">
          <a:xfrm>
            <a:off x="182563" y="1752600"/>
            <a:ext cx="4362450" cy="1508125"/>
          </a:xfrm>
          <a:prstGeom prst="rect">
            <a:avLst/>
          </a:prstGeom>
          <a:noFill/>
          <a:ln w="9525">
            <a:noFill/>
            <a:miter lim="800000"/>
            <a:headEnd/>
            <a:tailEnd/>
          </a:ln>
          <a:effectLst/>
        </p:spPr>
        <p:txBody>
          <a:bodyPr>
            <a:spAutoFit/>
          </a:bodyPr>
          <a:lstStyle/>
          <a:p>
            <a:pPr eaLnBrk="1" fontAlgn="auto" hangingPunct="1">
              <a:spcBef>
                <a:spcPts val="0"/>
              </a:spcBef>
              <a:spcAft>
                <a:spcPts val="0"/>
              </a:spcAft>
              <a:defRPr/>
            </a:pPr>
            <a:r>
              <a:rPr lang="en-GB" dirty="0">
                <a:solidFill>
                  <a:schemeClr val="accent2">
                    <a:lumMod val="75000"/>
                  </a:schemeClr>
                </a:solidFill>
                <a:latin typeface="+mn-lt"/>
                <a:cs typeface="+mn-cs"/>
              </a:rPr>
              <a:t>Two steps process. Chemical neutralisation </a:t>
            </a:r>
            <a:r>
              <a:rPr lang="en-GB" dirty="0">
                <a:solidFill>
                  <a:schemeClr val="bg1">
                    <a:lumMod val="50000"/>
                  </a:schemeClr>
                </a:solidFill>
                <a:latin typeface="+mn-lt"/>
                <a:cs typeface="+mn-cs"/>
              </a:rPr>
              <a:t>followed by neutralent incineration at commercial waste treatment facility (NECDF) or followed by biodegradation (ABCDF) or followed by wet air oxidation (PBBDF</a:t>
            </a:r>
            <a:r>
              <a:rPr lang="en-GB" sz="2000" dirty="0">
                <a:solidFill>
                  <a:schemeClr val="bg1">
                    <a:lumMod val="50000"/>
                  </a:schemeClr>
                </a:solidFill>
                <a:latin typeface="+mn-lt"/>
                <a:cs typeface="+mn-cs"/>
              </a:rPr>
              <a:t>)</a:t>
            </a:r>
          </a:p>
        </p:txBody>
      </p:sp>
      <p:pic>
        <p:nvPicPr>
          <p:cNvPr id="72708" name="Picture 4">
            <a:extLst>
              <a:ext uri="{FF2B5EF4-FFF2-40B4-BE49-F238E27FC236}">
                <a16:creationId xmlns:a16="http://schemas.microsoft.com/office/drawing/2014/main" id="{AB7987FA-F551-4151-8CB6-B1B3EC8055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638" y="1752600"/>
            <a:ext cx="4195762"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5">
            <a:extLst>
              <a:ext uri="{FF2B5EF4-FFF2-40B4-BE49-F238E27FC236}">
                <a16:creationId xmlns:a16="http://schemas.microsoft.com/office/drawing/2014/main" id="{38C6BF5A-D286-49BA-B09B-DEB1A77A17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563" y="3184525"/>
            <a:ext cx="4362450"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6">
            <a:extLst>
              <a:ext uri="{FF2B5EF4-FFF2-40B4-BE49-F238E27FC236}">
                <a16:creationId xmlns:a16="http://schemas.microsoft.com/office/drawing/2014/main" id="{C7A23A62-5BD1-4B4B-9917-596E7F9413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7800" y="4610100"/>
            <a:ext cx="2265363"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Rectangle 8">
            <a:extLst>
              <a:ext uri="{FF2B5EF4-FFF2-40B4-BE49-F238E27FC236}">
                <a16:creationId xmlns:a16="http://schemas.microsoft.com/office/drawing/2014/main" id="{C348BB40-7D40-4864-A1F0-6AA8A7F3598F}"/>
              </a:ext>
            </a:extLst>
          </p:cNvPr>
          <p:cNvSpPr>
            <a:spLocks noChangeArrowheads="1"/>
          </p:cNvSpPr>
          <p:nvPr/>
        </p:nvSpPr>
        <p:spPr bwMode="auto">
          <a:xfrm>
            <a:off x="179388" y="3316288"/>
            <a:ext cx="432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ru-RU" sz="1600" b="1">
                <a:solidFill>
                  <a:schemeClr val="bg1"/>
                </a:solidFill>
                <a:latin typeface="Arial" panose="020B0604020202020204" pitchFamily="34" charset="0"/>
              </a:rPr>
              <a:t>Newport Chemical Agent Disposal Facility,</a:t>
            </a:r>
          </a:p>
          <a:p>
            <a:pPr algn="ctr">
              <a:spcBef>
                <a:spcPct val="0"/>
              </a:spcBef>
              <a:buFontTx/>
              <a:buNone/>
            </a:pPr>
            <a:r>
              <a:rPr lang="en-GB" altLang="ru-RU" sz="1600" b="1">
                <a:solidFill>
                  <a:schemeClr val="bg1"/>
                </a:solidFill>
                <a:latin typeface="Arial" panose="020B0604020202020204" pitchFamily="34" charset="0"/>
              </a:rPr>
              <a:t> USA</a:t>
            </a:r>
          </a:p>
        </p:txBody>
      </p:sp>
      <p:sp>
        <p:nvSpPr>
          <p:cNvPr id="2" name="Rectangle 1">
            <a:extLst>
              <a:ext uri="{FF2B5EF4-FFF2-40B4-BE49-F238E27FC236}">
                <a16:creationId xmlns:a16="http://schemas.microsoft.com/office/drawing/2014/main" id="{BFDB46A7-EA5C-46CC-8347-A275D9054265}"/>
              </a:ext>
            </a:extLst>
          </p:cNvPr>
          <p:cNvSpPr/>
          <p:nvPr/>
        </p:nvSpPr>
        <p:spPr>
          <a:xfrm>
            <a:off x="4532313" y="1790700"/>
            <a:ext cx="4572000" cy="708025"/>
          </a:xfrm>
          <a:prstGeom prst="rect">
            <a:avLst/>
          </a:prstGeom>
        </p:spPr>
        <p:txBody>
          <a:bodyPr>
            <a:spAutoFit/>
          </a:bodyPr>
          <a:lstStyle/>
          <a:p>
            <a:pPr algn="ctr" eaLnBrk="1" fontAlgn="auto" hangingPunct="1">
              <a:spcBef>
                <a:spcPts val="0"/>
              </a:spcBef>
              <a:spcAft>
                <a:spcPts val="0"/>
              </a:spcAft>
              <a:defRPr/>
            </a:pPr>
            <a:r>
              <a:rPr lang="en-GB" altLang="ru-RU" sz="2000" b="1" dirty="0">
                <a:solidFill>
                  <a:schemeClr val="bg1"/>
                </a:solidFill>
                <a:effectLst>
                  <a:outerShdw blurRad="38100" dist="38100" dir="2700000" algn="tl">
                    <a:srgbClr val="000000">
                      <a:alpha val="43137"/>
                    </a:srgbClr>
                  </a:outerShdw>
                </a:effectLst>
                <a:latin typeface="+mn-lt"/>
                <a:cs typeface="+mn-cs"/>
              </a:rPr>
              <a:t>Newport Chemical Agent Disposal Facility,  USA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Shchuch'ye Chemical Weapons Destruction Facility">
            <a:extLst>
              <a:ext uri="{FF2B5EF4-FFF2-40B4-BE49-F238E27FC236}">
                <a16:creationId xmlns:a16="http://schemas.microsoft.com/office/drawing/2014/main" id="{6F0BE103-633D-468F-B881-16E43DBD4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2763" y="1752600"/>
            <a:ext cx="4603750"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2">
            <a:extLst>
              <a:ext uri="{FF2B5EF4-FFF2-40B4-BE49-F238E27FC236}">
                <a16:creationId xmlns:a16="http://schemas.microsoft.com/office/drawing/2014/main" id="{B284A1E0-91EB-4627-BB49-0ED5E97C1D10}"/>
              </a:ext>
            </a:extLst>
          </p:cNvPr>
          <p:cNvSpPr txBox="1">
            <a:spLocks noChangeArrowheads="1"/>
          </p:cNvSpPr>
          <p:nvPr/>
        </p:nvSpPr>
        <p:spPr bwMode="auto">
          <a:xfrm>
            <a:off x="4495800" y="1676400"/>
            <a:ext cx="41036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r>
              <a:rPr lang="en-GB" altLang="ru-RU" sz="2000" b="1" dirty="0">
                <a:solidFill>
                  <a:schemeClr val="bg1"/>
                </a:solidFill>
                <a:effectLst>
                  <a:outerShdw blurRad="38100" dist="38100" dir="2700000" algn="tl">
                    <a:srgbClr val="000000">
                      <a:alpha val="43137"/>
                    </a:srgbClr>
                  </a:outerShdw>
                </a:effectLst>
              </a:rPr>
              <a:t>Shchuch'ye Chemical Weapons </a:t>
            </a:r>
          </a:p>
          <a:p>
            <a:pPr algn="ctr" eaLnBrk="1" fontAlgn="auto" hangingPunct="1">
              <a:spcBef>
                <a:spcPts val="0"/>
              </a:spcBef>
              <a:spcAft>
                <a:spcPts val="0"/>
              </a:spcAft>
              <a:defRPr/>
            </a:pPr>
            <a:r>
              <a:rPr lang="en-GB" altLang="ru-RU" sz="2000" b="1" dirty="0">
                <a:solidFill>
                  <a:schemeClr val="bg1"/>
                </a:solidFill>
                <a:effectLst>
                  <a:outerShdw blurRad="38100" dist="38100" dir="2700000" algn="tl">
                    <a:srgbClr val="000000">
                      <a:alpha val="43137"/>
                    </a:srgbClr>
                  </a:outerShdw>
                </a:effectLst>
              </a:rPr>
              <a:t>Destruction Facility, Russia</a:t>
            </a:r>
          </a:p>
        </p:txBody>
      </p:sp>
      <p:sp>
        <p:nvSpPr>
          <p:cNvPr id="14340" name="TextBox 3">
            <a:extLst>
              <a:ext uri="{FF2B5EF4-FFF2-40B4-BE49-F238E27FC236}">
                <a16:creationId xmlns:a16="http://schemas.microsoft.com/office/drawing/2014/main" id="{F28E5F14-4B31-49A8-90B9-0C7B9EB9E379}"/>
              </a:ext>
            </a:extLst>
          </p:cNvPr>
          <p:cNvSpPr txBox="1">
            <a:spLocks noChangeArrowheads="1"/>
          </p:cNvSpPr>
          <p:nvPr/>
        </p:nvSpPr>
        <p:spPr bwMode="auto">
          <a:xfrm>
            <a:off x="295275" y="1838325"/>
            <a:ext cx="374332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defRPr/>
            </a:pPr>
            <a:r>
              <a:rPr lang="en-GB" altLang="ru-RU" sz="2000" dirty="0">
                <a:solidFill>
                  <a:schemeClr val="accent2">
                    <a:lumMod val="75000"/>
                  </a:schemeClr>
                </a:solidFill>
                <a:latin typeface="Arial" panose="020B0604020202020204" pitchFamily="34" charset="0"/>
                <a:cs typeface="Arial" panose="020B0604020202020204" pitchFamily="34" charset="0"/>
              </a:rPr>
              <a:t>Two steps process. Chemical neutralisation </a:t>
            </a:r>
            <a:r>
              <a:rPr lang="en-GB" altLang="ru-RU" sz="2000" dirty="0">
                <a:solidFill>
                  <a:schemeClr val="bg1">
                    <a:lumMod val="50000"/>
                  </a:schemeClr>
                </a:solidFill>
                <a:latin typeface="Arial" panose="020B0604020202020204" pitchFamily="34" charset="0"/>
                <a:cs typeface="Arial" panose="020B0604020202020204" pitchFamily="34" charset="0"/>
              </a:rPr>
              <a:t>followed by reaction mass bituminisation </a:t>
            </a:r>
            <a:r>
              <a:rPr lang="en-GB" altLang="ru-RU" sz="2000" dirty="0">
                <a:latin typeface="Arial" panose="020B0604020202020204" pitchFamily="34" charset="0"/>
                <a:ea typeface="Adobe Fan Heiti Std B" pitchFamily="34" charset="-128"/>
                <a:cs typeface="Arial" panose="020B0604020202020204" pitchFamily="34" charset="0"/>
              </a:rPr>
              <a:t>Shchuch'ye (</a:t>
            </a:r>
            <a:r>
              <a:rPr lang="en-GB" altLang="ru-RU" sz="2000" dirty="0">
                <a:solidFill>
                  <a:schemeClr val="bg1">
                    <a:lumMod val="50000"/>
                  </a:schemeClr>
                </a:solidFill>
                <a:latin typeface="Arial" panose="020B0604020202020204" pitchFamily="34" charset="0"/>
                <a:cs typeface="Arial" panose="020B0604020202020204" pitchFamily="34" charset="0"/>
              </a:rPr>
              <a:t>same process to be used at Kizner</a:t>
            </a:r>
            <a:r>
              <a:rPr lang="en-GB" altLang="ru-RU" sz="2000" dirty="0">
                <a:solidFill>
                  <a:schemeClr val="bg1">
                    <a:lumMod val="50000"/>
                  </a:schemeClr>
                </a:solidFill>
                <a:latin typeface="+mj-lt"/>
              </a:rPr>
              <a:t>)</a:t>
            </a:r>
          </a:p>
        </p:txBody>
      </p:sp>
      <p:pic>
        <p:nvPicPr>
          <p:cNvPr id="74757" name="Picture 4" descr="&amp;Kcy;&amp;acy;&amp;zcy;&amp;acy;&amp;ncy;&amp;scy;&amp;kcy;&amp;icy;&amp;jcy; &amp;pcy;&amp;ocy;&amp;rcy;&amp;ocy;&amp;khcy;&amp;ocy;&amp;vcy;&amp;ocy;&amp;jcy; &amp;zcy;&amp;acy;&amp;vcy;&amp;ocy;&amp;dcy;">
            <a:extLst>
              <a:ext uri="{FF2B5EF4-FFF2-40B4-BE49-F238E27FC236}">
                <a16:creationId xmlns:a16="http://schemas.microsoft.com/office/drawing/2014/main" id="{6BA7D898-449D-4554-B182-4DD33F155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4600575"/>
            <a:ext cx="22002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6" descr="&amp;Kcy;&amp;acy;&amp;rcy;&amp;tcy;&amp;icy;&amp;ncy;&amp;kcy;&amp;acy; 94 &amp;icy;&amp;zcy; 196">
            <a:extLst>
              <a:ext uri="{FF2B5EF4-FFF2-40B4-BE49-F238E27FC236}">
                <a16:creationId xmlns:a16="http://schemas.microsoft.com/office/drawing/2014/main" id="{7B1D3B39-9346-40B6-805F-03085D58A2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7613" y="4591050"/>
            <a:ext cx="2608262"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8" descr="http://www.media.nakanune.ru/images/pictures/image_big_8763.jpg">
            <a:extLst>
              <a:ext uri="{FF2B5EF4-FFF2-40B4-BE49-F238E27FC236}">
                <a16:creationId xmlns:a16="http://schemas.microsoft.com/office/drawing/2014/main" id="{30B8ED16-A98C-4C55-8554-A3803DBD09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3505200"/>
            <a:ext cx="395128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Box 7">
            <a:extLst>
              <a:ext uri="{FF2B5EF4-FFF2-40B4-BE49-F238E27FC236}">
                <a16:creationId xmlns:a16="http://schemas.microsoft.com/office/drawing/2014/main" id="{4C674170-DDAD-4F2B-A766-A8BD0084C45B}"/>
              </a:ext>
            </a:extLst>
          </p:cNvPr>
          <p:cNvSpPr txBox="1">
            <a:spLocks noChangeArrowheads="1"/>
          </p:cNvSpPr>
          <p:nvPr/>
        </p:nvSpPr>
        <p:spPr bwMode="auto">
          <a:xfrm>
            <a:off x="-838200" y="749300"/>
            <a:ext cx="11049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r>
              <a:rPr lang="fy-NL" altLang="ru-RU" sz="3600" b="1" dirty="0">
                <a:solidFill>
                  <a:schemeClr val="accent2">
                    <a:lumMod val="75000"/>
                  </a:schemeClr>
                </a:solidFill>
                <a:latin typeface="+mj-lt"/>
              </a:rPr>
              <a:t>Low-temperature destruction technologies</a:t>
            </a:r>
            <a:endParaRPr lang="en-GB" altLang="ru-RU" sz="3600" b="1" dirty="0">
              <a:solidFill>
                <a:schemeClr val="accent2">
                  <a:lumMod val="75000"/>
                </a:schemeClr>
              </a:solidFill>
              <a:latin typeface="+mj-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006A776-FBA1-48CE-BC49-AE669FB09063}"/>
              </a:ext>
            </a:extLst>
          </p:cNvPr>
          <p:cNvSpPr>
            <a:spLocks noGrp="1" noChangeArrowheads="1"/>
          </p:cNvSpPr>
          <p:nvPr>
            <p:ph type="title"/>
          </p:nvPr>
        </p:nvSpPr>
        <p:spPr>
          <a:xfrm>
            <a:off x="533400" y="914400"/>
            <a:ext cx="8447088" cy="633413"/>
          </a:xfrm>
        </p:spPr>
        <p:txBody>
          <a:bodyPr rtlCol="0">
            <a:noAutofit/>
          </a:bodyPr>
          <a:lstStyle/>
          <a:p>
            <a:pPr eaLnBrk="1" fontAlgn="auto" hangingPunct="1">
              <a:spcAft>
                <a:spcPts val="0"/>
              </a:spcAft>
              <a:defRPr/>
            </a:pPr>
            <a:r>
              <a:rPr lang="fy-NL" altLang="ru-RU" sz="3600" b="1" dirty="0">
                <a:solidFill>
                  <a:schemeClr val="accent2">
                    <a:lumMod val="75000"/>
                  </a:schemeClr>
                </a:solidFill>
              </a:rPr>
              <a:t>Low-temperature destruction technologies</a:t>
            </a:r>
            <a:endParaRPr lang="en-GB" altLang="ru-RU" sz="3600" b="1" dirty="0">
              <a:solidFill>
                <a:schemeClr val="accent2">
                  <a:lumMod val="75000"/>
                </a:schemeClr>
              </a:solidFill>
            </a:endParaRPr>
          </a:p>
        </p:txBody>
      </p:sp>
      <p:pic>
        <p:nvPicPr>
          <p:cNvPr id="76803" name="Picture 4">
            <a:extLst>
              <a:ext uri="{FF2B5EF4-FFF2-40B4-BE49-F238E27FC236}">
                <a16:creationId xmlns:a16="http://schemas.microsoft.com/office/drawing/2014/main" id="{E3656368-243B-4EE4-B685-4A9EE5A3A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7913" y="1820863"/>
            <a:ext cx="5362575" cy="336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1" descr="IMG_0109.JPG">
            <a:extLst>
              <a:ext uri="{FF2B5EF4-FFF2-40B4-BE49-F238E27FC236}">
                <a16:creationId xmlns:a16="http://schemas.microsoft.com/office/drawing/2014/main" id="{FFCE15EE-67A3-49BC-9C89-3B58BD193E69}"/>
              </a:ext>
            </a:extLst>
          </p:cNvPr>
          <p:cNvPicPr>
            <a:picLocks noGrp="1" noChangeAspect="1" noChangeArrowheads="1"/>
          </p:cNvPicPr>
          <p:nvPr isPhoto="1">
            <p:ph type="body" idx="1"/>
          </p:nvPr>
        </p:nvPicPr>
        <p:blipFill>
          <a:blip r:embed="rId4">
            <a:extLst>
              <a:ext uri="{28A0092B-C50C-407E-A947-70E740481C1C}">
                <a14:useLocalDpi xmlns:a14="http://schemas.microsoft.com/office/drawing/2010/main" val="0"/>
              </a:ext>
            </a:extLst>
          </a:blip>
          <a:srcRect/>
          <a:stretch>
            <a:fillRect/>
          </a:stretch>
        </p:blipFill>
        <p:spPr>
          <a:xfrm>
            <a:off x="163513" y="3810000"/>
            <a:ext cx="3349625" cy="2513013"/>
          </a:xfrm>
          <a:noFill/>
        </p:spPr>
      </p:pic>
      <p:pic>
        <p:nvPicPr>
          <p:cNvPr id="76805" name="Picture 1" descr="IMG_0130.JPG">
            <a:extLst>
              <a:ext uri="{FF2B5EF4-FFF2-40B4-BE49-F238E27FC236}">
                <a16:creationId xmlns:a16="http://schemas.microsoft.com/office/drawing/2014/main" id="{A80D1293-C3D7-4F79-B22C-B523D50FC796}"/>
              </a:ext>
            </a:extLst>
          </p:cNvPr>
          <p:cNvPicPr>
            <a:picLocks noGrp="1" noChangeAspect="1"/>
          </p:cNvPicPr>
          <p:nvPr isPhoto="1"/>
        </p:nvPicPr>
        <p:blipFill>
          <a:blip r:embed="rId5">
            <a:extLst>
              <a:ext uri="{28A0092B-C50C-407E-A947-70E740481C1C}">
                <a14:useLocalDpi xmlns:a14="http://schemas.microsoft.com/office/drawing/2010/main" val="0"/>
              </a:ext>
            </a:extLst>
          </a:blip>
          <a:srcRect/>
          <a:stretch>
            <a:fillRect/>
          </a:stretch>
        </p:blipFill>
        <p:spPr bwMode="auto">
          <a:xfrm>
            <a:off x="6118225" y="4681538"/>
            <a:ext cx="2420938"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6" name="Rectangle 8">
            <a:extLst>
              <a:ext uri="{FF2B5EF4-FFF2-40B4-BE49-F238E27FC236}">
                <a16:creationId xmlns:a16="http://schemas.microsoft.com/office/drawing/2014/main" id="{8812C275-1224-4461-B316-A405A354CE31}"/>
              </a:ext>
            </a:extLst>
          </p:cNvPr>
          <p:cNvSpPr>
            <a:spLocks noChangeArrowheads="1"/>
          </p:cNvSpPr>
          <p:nvPr/>
        </p:nvSpPr>
        <p:spPr bwMode="auto">
          <a:xfrm>
            <a:off x="4267200" y="1828800"/>
            <a:ext cx="457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ru-RU" sz="2000" b="1">
                <a:latin typeface="Arial" panose="020B0604020202020204" pitchFamily="34" charset="0"/>
              </a:rPr>
              <a:t>Ruwagha Hydrolysis Neutralisation </a:t>
            </a:r>
          </a:p>
          <a:p>
            <a:pPr algn="ctr" eaLnBrk="1" hangingPunct="1">
              <a:spcBef>
                <a:spcPct val="0"/>
              </a:spcBef>
              <a:buFontTx/>
              <a:buNone/>
            </a:pPr>
            <a:r>
              <a:rPr lang="en-GB" altLang="ru-RU" sz="2000" b="1">
                <a:latin typeface="Arial" panose="020B0604020202020204" pitchFamily="34" charset="0"/>
              </a:rPr>
              <a:t>System 1, Libya </a:t>
            </a:r>
          </a:p>
        </p:txBody>
      </p:sp>
      <p:sp>
        <p:nvSpPr>
          <p:cNvPr id="7" name="TextBox 6">
            <a:extLst>
              <a:ext uri="{FF2B5EF4-FFF2-40B4-BE49-F238E27FC236}">
                <a16:creationId xmlns:a16="http://schemas.microsoft.com/office/drawing/2014/main" id="{D598AC7C-2CAA-4DCD-A761-11D6E9ED951E}"/>
              </a:ext>
            </a:extLst>
          </p:cNvPr>
          <p:cNvSpPr txBox="1"/>
          <p:nvPr/>
        </p:nvSpPr>
        <p:spPr>
          <a:xfrm>
            <a:off x="457200" y="1952625"/>
            <a:ext cx="2762250" cy="1631950"/>
          </a:xfrm>
          <a:prstGeom prst="rect">
            <a:avLst/>
          </a:prstGeom>
          <a:noFill/>
        </p:spPr>
        <p:txBody>
          <a:bodyPr>
            <a:spAutoFit/>
          </a:bodyPr>
          <a:lstStyle/>
          <a:p>
            <a:pPr eaLnBrk="1" fontAlgn="auto" hangingPunct="1">
              <a:spcBef>
                <a:spcPts val="0"/>
              </a:spcBef>
              <a:spcAft>
                <a:spcPts val="0"/>
              </a:spcAft>
              <a:defRPr/>
            </a:pPr>
            <a:r>
              <a:rPr lang="en-GB" sz="2000" dirty="0">
                <a:solidFill>
                  <a:schemeClr val="accent2">
                    <a:lumMod val="75000"/>
                  </a:schemeClr>
                </a:solidFill>
                <a:latin typeface="+mn-lt"/>
                <a:cs typeface="+mn-cs"/>
              </a:rPr>
              <a:t>Two steps process. Chemical neutralisation </a:t>
            </a:r>
            <a:r>
              <a:rPr lang="en-GB" sz="2000" dirty="0">
                <a:solidFill>
                  <a:schemeClr val="bg1">
                    <a:lumMod val="50000"/>
                  </a:schemeClr>
                </a:solidFill>
                <a:latin typeface="+mn-lt"/>
                <a:cs typeface="+mn-cs"/>
              </a:rPr>
              <a:t>followed by reaction mass cementation (RHNS1)</a:t>
            </a:r>
          </a:p>
        </p:txBody>
      </p:sp>
      <p:pic>
        <p:nvPicPr>
          <p:cNvPr id="76808" name="Picture 3" descr="C:\Users\holrem\Desktop\IMG_0765v1.jpg">
            <a:extLst>
              <a:ext uri="{FF2B5EF4-FFF2-40B4-BE49-F238E27FC236}">
                <a16:creationId xmlns:a16="http://schemas.microsoft.com/office/drawing/2014/main" id="{6B8C8219-09AE-437B-B25D-DCF8F22C0E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21088" y="4502150"/>
            <a:ext cx="2025650"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merican soldiers during World War I stage a photo illustrating the ill effects of forgetting one's gas mask.">
            <a:extLst>
              <a:ext uri="{FF2B5EF4-FFF2-40B4-BE49-F238E27FC236}">
                <a16:creationId xmlns:a16="http://schemas.microsoft.com/office/drawing/2014/main" id="{DA615F65-6EB0-4F14-BC00-DDCF70439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054100"/>
            <a:ext cx="8610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229D08C-58C9-478F-B723-3CA5F8E7F2A1}"/>
              </a:ext>
            </a:extLst>
          </p:cNvPr>
          <p:cNvSpPr txBox="1"/>
          <p:nvPr/>
        </p:nvSpPr>
        <p:spPr>
          <a:xfrm>
            <a:off x="2908300" y="407988"/>
            <a:ext cx="3716338" cy="646112"/>
          </a:xfrm>
          <a:prstGeom prst="rect">
            <a:avLst/>
          </a:prstGeom>
          <a:noFill/>
        </p:spPr>
        <p:txBody>
          <a:bodyPr wrap="none">
            <a:spAutoFit/>
          </a:bodyPr>
          <a:lstStyle/>
          <a:p>
            <a:pPr eaLnBrk="1" fontAlgn="auto" hangingPunct="1">
              <a:spcBef>
                <a:spcPts val="0"/>
              </a:spcBef>
              <a:spcAft>
                <a:spcPts val="0"/>
              </a:spcAft>
              <a:defRPr/>
            </a:pPr>
            <a:r>
              <a:rPr lang="en-GB" altLang="ru-RU" sz="3600" b="1" dirty="0">
                <a:solidFill>
                  <a:schemeClr val="accent2">
                    <a:lumMod val="75000"/>
                  </a:schemeClr>
                </a:solidFill>
                <a:latin typeface="+mn-lt"/>
                <a:cs typeface="+mn-cs"/>
              </a:rPr>
              <a:t>CW in World War I</a:t>
            </a:r>
            <a:endParaRPr lang="ru-RU" sz="3600" b="1" dirty="0">
              <a:solidFill>
                <a:schemeClr val="accent2">
                  <a:lumMod val="75000"/>
                </a:schemeClr>
              </a:solidFill>
              <a:latin typeface="+mn-lt"/>
              <a:cs typeface="+mn-cs"/>
            </a:endParaRPr>
          </a:p>
        </p:txBody>
      </p:sp>
      <p:sp>
        <p:nvSpPr>
          <p:cNvPr id="9" name="Cloud Callout 8">
            <a:extLst>
              <a:ext uri="{FF2B5EF4-FFF2-40B4-BE49-F238E27FC236}">
                <a16:creationId xmlns:a16="http://schemas.microsoft.com/office/drawing/2014/main" id="{EE0F6727-F426-4554-86C2-E8859A29388E}"/>
              </a:ext>
            </a:extLst>
          </p:cNvPr>
          <p:cNvSpPr/>
          <p:nvPr/>
        </p:nvSpPr>
        <p:spPr>
          <a:xfrm>
            <a:off x="762000" y="1219200"/>
            <a:ext cx="3429000" cy="762000"/>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10" name="Rectangle 9">
            <a:extLst>
              <a:ext uri="{FF2B5EF4-FFF2-40B4-BE49-F238E27FC236}">
                <a16:creationId xmlns:a16="http://schemas.microsoft.com/office/drawing/2014/main" id="{94B6F6CC-5262-4EB5-A9F4-613328D507D6}"/>
              </a:ext>
            </a:extLst>
          </p:cNvPr>
          <p:cNvSpPr/>
          <p:nvPr/>
        </p:nvSpPr>
        <p:spPr>
          <a:xfrm>
            <a:off x="914400" y="1371600"/>
            <a:ext cx="3217863" cy="369888"/>
          </a:xfrm>
          <a:prstGeom prst="rect">
            <a:avLst/>
          </a:prstGeom>
        </p:spPr>
        <p:txBody>
          <a:bodyPr wrap="none">
            <a:spAutoFit/>
          </a:bodyPr>
          <a:lstStyle/>
          <a:p>
            <a:pPr eaLnBrk="1" fontAlgn="auto" hangingPunct="1">
              <a:spcBef>
                <a:spcPts val="0"/>
              </a:spcBef>
              <a:spcAft>
                <a:spcPts val="0"/>
              </a:spcAft>
              <a:defRPr/>
            </a:pPr>
            <a:r>
              <a:rPr lang="en-GB" dirty="0">
                <a:solidFill>
                  <a:srgbClr val="FF0000"/>
                </a:solidFill>
                <a:effectLst>
                  <a:outerShdw blurRad="38100" dist="38100" dir="2700000" algn="tl">
                    <a:srgbClr val="000000">
                      <a:alpha val="43137"/>
                    </a:srgbClr>
                  </a:outerShdw>
                </a:effectLst>
                <a:latin typeface="Gulim" pitchFamily="34" charset="-127"/>
                <a:ea typeface="Gulim" pitchFamily="34" charset="-127"/>
                <a:cs typeface="+mn-cs"/>
              </a:rPr>
              <a:t>Gas! Gas! Gas! Quick boys!</a:t>
            </a:r>
          </a:p>
        </p:txBody>
      </p:sp>
      <p:sp>
        <p:nvSpPr>
          <p:cNvPr id="4" name="Rectangle 3">
            <a:extLst>
              <a:ext uri="{FF2B5EF4-FFF2-40B4-BE49-F238E27FC236}">
                <a16:creationId xmlns:a16="http://schemas.microsoft.com/office/drawing/2014/main" id="{042A0B7B-F7DD-4B0F-80F1-E16E24D390BF}"/>
              </a:ext>
            </a:extLst>
          </p:cNvPr>
          <p:cNvSpPr/>
          <p:nvPr/>
        </p:nvSpPr>
        <p:spPr>
          <a:xfrm>
            <a:off x="381000" y="2182813"/>
            <a:ext cx="8496300" cy="3970337"/>
          </a:xfrm>
          <a:prstGeom prst="rect">
            <a:avLst/>
          </a:prstGeom>
        </p:spPr>
        <p:txBody>
          <a:bodyPr>
            <a:spAutoFit/>
          </a:bodyPr>
          <a:lstStyle/>
          <a:p>
            <a:pPr eaLnBrk="1" fontAlgn="auto" hangingPunct="1">
              <a:lnSpc>
                <a:spcPct val="150000"/>
              </a:lnSpc>
              <a:spcAft>
                <a:spcPts val="0"/>
              </a:spcAft>
              <a:defRPr/>
            </a:pPr>
            <a:r>
              <a:rPr lang="en-GB" altLang="ru-RU" sz="2400" b="1" u="sng" dirty="0">
                <a:solidFill>
                  <a:srgbClr val="FF0000"/>
                </a:solidFill>
                <a:effectLst>
                  <a:outerShdw blurRad="38100" dist="38100" dir="2700000" algn="tl">
                    <a:srgbClr val="000000">
                      <a:alpha val="43137"/>
                    </a:srgbClr>
                  </a:outerShdw>
                </a:effectLst>
              </a:rPr>
              <a:t>August 1914: </a:t>
            </a:r>
            <a:r>
              <a:rPr lang="en-GB" altLang="ru-RU" sz="2400" b="1" dirty="0">
                <a:solidFill>
                  <a:srgbClr val="FF0000"/>
                </a:solidFill>
                <a:effectLst>
                  <a:outerShdw blurRad="38100" dist="38100" dir="2700000" algn="tl">
                    <a:srgbClr val="000000">
                      <a:alpha val="43137"/>
                    </a:srgbClr>
                  </a:outerShdw>
                </a:effectLst>
              </a:rPr>
              <a:t>tear gas (ethyl bromoacetate)  in grenades and artillery shells (chloroacetone ) in November 1914</a:t>
            </a:r>
          </a:p>
          <a:p>
            <a:pPr eaLnBrk="1" fontAlgn="auto" hangingPunct="1">
              <a:lnSpc>
                <a:spcPct val="150000"/>
              </a:lnSpc>
              <a:spcAft>
                <a:spcPts val="0"/>
              </a:spcAft>
              <a:defRPr/>
            </a:pPr>
            <a:r>
              <a:rPr lang="en-GB" altLang="ru-RU" sz="2400" b="1" u="sng" dirty="0">
                <a:solidFill>
                  <a:srgbClr val="FF0000"/>
                </a:solidFill>
                <a:effectLst>
                  <a:outerShdw blurRad="38100" dist="38100" dir="2700000" algn="tl">
                    <a:srgbClr val="000000">
                      <a:alpha val="43137"/>
                    </a:srgbClr>
                  </a:outerShdw>
                </a:effectLst>
              </a:rPr>
              <a:t>October 1914: </a:t>
            </a:r>
            <a:r>
              <a:rPr lang="en-GB" altLang="zh-CN" sz="2400" b="1" dirty="0">
                <a:solidFill>
                  <a:srgbClr val="FF0000"/>
                </a:solidFill>
                <a:effectLst>
                  <a:outerShdw blurRad="38100" dist="38100" dir="2700000" algn="tl">
                    <a:srgbClr val="000000">
                      <a:alpha val="43137"/>
                    </a:srgbClr>
                  </a:outerShdw>
                </a:effectLst>
              </a:rPr>
              <a:t>o-dianisidine sulphate (</a:t>
            </a:r>
            <a:r>
              <a:rPr lang="en-GB" altLang="ru-RU" sz="2400" b="1" dirty="0">
                <a:solidFill>
                  <a:srgbClr val="FF0000"/>
                </a:solidFill>
                <a:effectLst>
                  <a:outerShdw blurRad="38100" dist="38100" dir="2700000" algn="tl">
                    <a:srgbClr val="000000">
                      <a:alpha val="43137"/>
                    </a:srgbClr>
                  </a:outerShdw>
                </a:effectLst>
              </a:rPr>
              <a:t>“sneezing powder”)</a:t>
            </a:r>
          </a:p>
          <a:p>
            <a:pPr eaLnBrk="1" fontAlgn="auto" hangingPunct="1">
              <a:lnSpc>
                <a:spcPct val="150000"/>
              </a:lnSpc>
              <a:spcAft>
                <a:spcPts val="0"/>
              </a:spcAft>
              <a:defRPr/>
            </a:pPr>
            <a:r>
              <a:rPr lang="en-GB" altLang="ru-RU" sz="2400" b="1" u="sng" dirty="0">
                <a:solidFill>
                  <a:srgbClr val="FF0000"/>
                </a:solidFill>
                <a:effectLst>
                  <a:outerShdw blurRad="38100" dist="38100" dir="2700000" algn="tl">
                    <a:srgbClr val="000000">
                      <a:alpha val="43137"/>
                    </a:srgbClr>
                  </a:outerShdw>
                </a:effectLst>
              </a:rPr>
              <a:t>November 1914: </a:t>
            </a:r>
            <a:r>
              <a:rPr lang="en-GB" altLang="ru-RU" sz="2400" b="1" dirty="0">
                <a:solidFill>
                  <a:srgbClr val="FF0000"/>
                </a:solidFill>
                <a:effectLst>
                  <a:outerShdw blurRad="38100" dist="38100" dir="2700000" algn="tl">
                    <a:srgbClr val="000000">
                      <a:alpha val="43137"/>
                    </a:srgbClr>
                  </a:outerShdw>
                </a:effectLst>
              </a:rPr>
              <a:t>xylyl bromide</a:t>
            </a:r>
          </a:p>
          <a:p>
            <a:pPr eaLnBrk="1" fontAlgn="auto" hangingPunct="1">
              <a:lnSpc>
                <a:spcPct val="150000"/>
              </a:lnSpc>
              <a:spcAft>
                <a:spcPts val="0"/>
              </a:spcAft>
              <a:defRPr/>
            </a:pPr>
            <a:r>
              <a:rPr lang="en-GB" altLang="ru-RU" sz="2400" b="1" u="sng" dirty="0">
                <a:solidFill>
                  <a:srgbClr val="FF0000"/>
                </a:solidFill>
                <a:effectLst>
                  <a:outerShdw blurRad="38100" dist="38100" dir="2700000" algn="tl">
                    <a:srgbClr val="000000">
                      <a:alpha val="43137"/>
                    </a:srgbClr>
                  </a:outerShdw>
                </a:effectLst>
              </a:rPr>
              <a:t>April 1915: </a:t>
            </a:r>
            <a:r>
              <a:rPr lang="en-GB" altLang="ru-RU" sz="2400" b="1" dirty="0">
                <a:solidFill>
                  <a:srgbClr val="FF0000"/>
                </a:solidFill>
                <a:effectLst>
                  <a:outerShdw blurRad="38100" dist="38100" dir="2700000" algn="tl">
                    <a:srgbClr val="000000">
                      <a:alpha val="43137"/>
                    </a:srgbClr>
                  </a:outerShdw>
                </a:effectLst>
              </a:rPr>
              <a:t>chlorine</a:t>
            </a:r>
          </a:p>
          <a:p>
            <a:pPr eaLnBrk="1" fontAlgn="auto" hangingPunct="1">
              <a:lnSpc>
                <a:spcPct val="150000"/>
              </a:lnSpc>
              <a:spcAft>
                <a:spcPts val="0"/>
              </a:spcAft>
              <a:defRPr/>
            </a:pPr>
            <a:r>
              <a:rPr lang="en-GB" altLang="ru-RU" sz="2400" b="1" u="sng" dirty="0">
                <a:solidFill>
                  <a:srgbClr val="FF0000"/>
                </a:solidFill>
                <a:effectLst>
                  <a:outerShdw blurRad="38100" dist="38100" dir="2700000" algn="tl">
                    <a:srgbClr val="000000">
                      <a:alpha val="43137"/>
                    </a:srgbClr>
                  </a:outerShdw>
                </a:effectLst>
              </a:rPr>
              <a:t>December 1915: </a:t>
            </a:r>
            <a:r>
              <a:rPr lang="en-GB" altLang="ru-RU" sz="2400" b="1" dirty="0">
                <a:solidFill>
                  <a:srgbClr val="FF0000"/>
                </a:solidFill>
                <a:effectLst>
                  <a:outerShdw blurRad="38100" dist="38100" dir="2700000" algn="tl">
                    <a:srgbClr val="000000">
                      <a:alpha val="43137"/>
                    </a:srgbClr>
                  </a:outerShdw>
                </a:effectLst>
              </a:rPr>
              <a:t>phosgene</a:t>
            </a:r>
          </a:p>
          <a:p>
            <a:pPr eaLnBrk="1" fontAlgn="auto" hangingPunct="1">
              <a:lnSpc>
                <a:spcPct val="150000"/>
              </a:lnSpc>
              <a:spcAft>
                <a:spcPts val="0"/>
              </a:spcAft>
              <a:defRPr/>
            </a:pPr>
            <a:r>
              <a:rPr lang="en-GB" altLang="ru-RU" sz="2400" b="1" u="sng" dirty="0">
                <a:solidFill>
                  <a:srgbClr val="FF0000"/>
                </a:solidFill>
                <a:effectLst>
                  <a:outerShdw blurRad="38100" dist="38100" dir="2700000" algn="tl">
                    <a:srgbClr val="000000">
                      <a:alpha val="43137"/>
                    </a:srgbClr>
                  </a:outerShdw>
                </a:effectLst>
              </a:rPr>
              <a:t>July 1917: </a:t>
            </a:r>
            <a:r>
              <a:rPr lang="en-GB" altLang="ru-RU" sz="2400" b="1" dirty="0">
                <a:solidFill>
                  <a:srgbClr val="FF0000"/>
                </a:solidFill>
                <a:effectLst>
                  <a:outerShdw blurRad="38100" dist="38100" dir="2700000" algn="tl">
                    <a:srgbClr val="000000">
                      <a:alpha val="43137"/>
                    </a:srgbClr>
                  </a:outerShdw>
                </a:effectLst>
              </a:rPr>
              <a:t>mustard agent (“yperite”)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amond(in)">
                                      <p:cBhvr>
                                        <p:cTn id="7" dur="20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circle(in)">
                                      <p:cBhvr>
                                        <p:cTn id="22" dur="2000"/>
                                        <p:tgtEl>
                                          <p:spTgt spid="4">
                                            <p:txEl>
                                              <p:pRg st="0" end="0"/>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circle(in)">
                                      <p:cBhvr>
                                        <p:cTn id="25" dur="2000"/>
                                        <p:tgtEl>
                                          <p:spTgt spid="4">
                                            <p:txEl>
                                              <p:pRg st="1" end="1"/>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circle(in)">
                                      <p:cBhvr>
                                        <p:cTn id="28" dur="2000"/>
                                        <p:tgtEl>
                                          <p:spTgt spid="4">
                                            <p:txEl>
                                              <p:pRg st="2" end="2"/>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circle(in)">
                                      <p:cBhvr>
                                        <p:cTn id="31" dur="2000"/>
                                        <p:tgtEl>
                                          <p:spTgt spid="4">
                                            <p:txEl>
                                              <p:pRg st="3" end="3"/>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circle(in)">
                                      <p:cBhvr>
                                        <p:cTn id="34" dur="2000"/>
                                        <p:tgtEl>
                                          <p:spTgt spid="4">
                                            <p:txEl>
                                              <p:pRg st="4" end="4"/>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circle(in)">
                                      <p:cBhvr>
                                        <p:cTn id="37"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F92A1EA-7B48-4696-A087-5057099D5572}"/>
              </a:ext>
            </a:extLst>
          </p:cNvPr>
          <p:cNvSpPr>
            <a:spLocks noGrp="1" noChangeArrowheads="1"/>
          </p:cNvSpPr>
          <p:nvPr>
            <p:ph type="title"/>
          </p:nvPr>
        </p:nvSpPr>
        <p:spPr>
          <a:xfrm>
            <a:off x="190500" y="1081088"/>
            <a:ext cx="8782050" cy="1062037"/>
          </a:xfrm>
        </p:spPr>
        <p:txBody>
          <a:bodyPr rtlCol="0">
            <a:noAutofit/>
          </a:bodyPr>
          <a:lstStyle/>
          <a:p>
            <a:pPr eaLnBrk="1" fontAlgn="auto" hangingPunct="1">
              <a:spcAft>
                <a:spcPts val="0"/>
              </a:spcAft>
              <a:defRPr/>
            </a:pPr>
            <a:r>
              <a:rPr lang="fy-NL" altLang="ru-RU" sz="3600" b="1" dirty="0">
                <a:solidFill>
                  <a:schemeClr val="accent2">
                    <a:lumMod val="75000"/>
                  </a:schemeClr>
                </a:solidFill>
              </a:rPr>
              <a:t>Combination of Low and High-temperatures destruction technologies</a:t>
            </a:r>
            <a:endParaRPr lang="en-US" altLang="ru-RU" sz="3600" b="1" dirty="0">
              <a:solidFill>
                <a:schemeClr val="accent2">
                  <a:lumMod val="75000"/>
                </a:schemeClr>
              </a:solidFill>
            </a:endParaRPr>
          </a:p>
        </p:txBody>
      </p:sp>
      <p:sp>
        <p:nvSpPr>
          <p:cNvPr id="17411" name="Rectangle 3">
            <a:extLst>
              <a:ext uri="{FF2B5EF4-FFF2-40B4-BE49-F238E27FC236}">
                <a16:creationId xmlns:a16="http://schemas.microsoft.com/office/drawing/2014/main" id="{3E0207DA-4BB8-4387-8F88-37B7DC7A5139}"/>
              </a:ext>
            </a:extLst>
          </p:cNvPr>
          <p:cNvSpPr>
            <a:spLocks noGrp="1" noChangeArrowheads="1"/>
          </p:cNvSpPr>
          <p:nvPr>
            <p:ph type="body" idx="1"/>
          </p:nvPr>
        </p:nvSpPr>
        <p:spPr>
          <a:xfrm>
            <a:off x="333375" y="2190750"/>
            <a:ext cx="8324850" cy="3124200"/>
          </a:xfrm>
          <a:extLst/>
        </p:spPr>
        <p:txBody>
          <a:bodyPr rtlCol="0">
            <a:normAutofit/>
          </a:bodyPr>
          <a:lstStyle/>
          <a:p>
            <a:pPr eaLnBrk="1" fontAlgn="auto" hangingPunct="1">
              <a:spcAft>
                <a:spcPts val="0"/>
              </a:spcAft>
              <a:buFont typeface="Wingdings" pitchFamily="2" charset="2"/>
              <a:buNone/>
              <a:defRPr/>
            </a:pPr>
            <a:r>
              <a:rPr lang="en-US" altLang="ru-RU" dirty="0"/>
              <a:t>	</a:t>
            </a:r>
          </a:p>
          <a:p>
            <a:pPr eaLnBrk="1" fontAlgn="auto" hangingPunct="1">
              <a:spcAft>
                <a:spcPts val="0"/>
              </a:spcAft>
              <a:buFont typeface="Wingdings" pitchFamily="2" charset="2"/>
              <a:buNone/>
              <a:defRPr/>
            </a:pPr>
            <a:r>
              <a:rPr lang="en-US" altLang="ru-RU" dirty="0">
                <a:solidFill>
                  <a:srgbClr val="0000FF"/>
                </a:solidFill>
              </a:rPr>
              <a:t>	</a:t>
            </a:r>
            <a:r>
              <a:rPr lang="en-US" altLang="ru-RU" dirty="0">
                <a:solidFill>
                  <a:schemeClr val="accent2">
                    <a:lumMod val="75000"/>
                  </a:schemeClr>
                </a:solidFill>
                <a:latin typeface="+mj-lt"/>
              </a:rPr>
              <a:t>CWDF at ASP</a:t>
            </a:r>
          </a:p>
          <a:p>
            <a:pPr eaLnBrk="1" fontAlgn="auto" hangingPunct="1">
              <a:spcAft>
                <a:spcPts val="0"/>
              </a:spcAft>
              <a:buFont typeface="Wingdings" pitchFamily="2" charset="2"/>
              <a:buNone/>
              <a:defRPr/>
            </a:pPr>
            <a:r>
              <a:rPr lang="en-US" altLang="ru-RU" dirty="0">
                <a:latin typeface="+mj-lt"/>
              </a:rPr>
              <a:t>	Hydrolysis followed by incineration of neutralent as well as direct incineration has been used  by ASP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a:extLst>
              <a:ext uri="{FF2B5EF4-FFF2-40B4-BE49-F238E27FC236}">
                <a16:creationId xmlns:a16="http://schemas.microsoft.com/office/drawing/2014/main" id="{9F95C862-86B8-4E86-879F-E5CBA085CACC}"/>
              </a:ext>
            </a:extLst>
          </p:cNvPr>
          <p:cNvSpPr>
            <a:spLocks noGrp="1"/>
          </p:cNvSpPr>
          <p:nvPr>
            <p:ph type="dt" sz="quarter" idx="10"/>
          </p:nvPr>
        </p:nvSpPr>
        <p:spPr/>
        <p:txBody>
          <a:bodyPr/>
          <a:lstStyle/>
          <a:p>
            <a:pPr>
              <a:defRPr/>
            </a:pPr>
            <a:fld id="{940EBB78-6862-4413-8F06-2BCA8629BE03}" type="datetime1">
              <a:rPr lang="en-US"/>
              <a:pPr>
                <a:defRPr/>
              </a:pPr>
              <a:t>12/6/2017</a:t>
            </a:fld>
            <a:endParaRPr lang="en-US" dirty="0"/>
          </a:p>
        </p:txBody>
      </p:sp>
      <p:sp>
        <p:nvSpPr>
          <p:cNvPr id="5" name="Footer Placeholder 2">
            <a:extLst>
              <a:ext uri="{FF2B5EF4-FFF2-40B4-BE49-F238E27FC236}">
                <a16:creationId xmlns:a16="http://schemas.microsoft.com/office/drawing/2014/main" id="{9B99ACD2-DE9D-4A14-B528-9D760EF3BE87}"/>
              </a:ext>
            </a:extLst>
          </p:cNvPr>
          <p:cNvSpPr>
            <a:spLocks noGrp="1"/>
          </p:cNvSpPr>
          <p:nvPr>
            <p:ph type="ftr" sz="quarter" idx="11"/>
          </p:nvPr>
        </p:nvSpPr>
        <p:spPr/>
        <p:txBody>
          <a:bodyPr/>
          <a:lstStyle/>
          <a:p>
            <a:pPr>
              <a:defRPr/>
            </a:pPr>
            <a:r>
              <a:rPr lang="en-US"/>
              <a:t>OPCW Inspector Training</a:t>
            </a:r>
          </a:p>
        </p:txBody>
      </p:sp>
      <p:sp>
        <p:nvSpPr>
          <p:cNvPr id="80900" name="Slide Number Placeholder 3">
            <a:extLst>
              <a:ext uri="{FF2B5EF4-FFF2-40B4-BE49-F238E27FC236}">
                <a16:creationId xmlns:a16="http://schemas.microsoft.com/office/drawing/2014/main" id="{1368128F-0B88-4049-9BF0-F371EA0A746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5427736-9949-4172-B609-F656669215C3}" type="slidenum">
              <a:rPr lang="en-US" altLang="en-US" sz="1200" smtClean="0">
                <a:latin typeface="Arial" panose="020B0604020202020204" pitchFamily="34" charset="0"/>
              </a:rPr>
              <a:pPr>
                <a:spcBef>
                  <a:spcPct val="0"/>
                </a:spcBef>
                <a:buFontTx/>
                <a:buNone/>
              </a:pPr>
              <a:t>51</a:t>
            </a:fld>
            <a:endParaRPr lang="en-US" altLang="en-US" sz="1200">
              <a:latin typeface="Arial" panose="020B0604020202020204" pitchFamily="34" charset="0"/>
            </a:endParaRPr>
          </a:p>
        </p:txBody>
      </p:sp>
      <p:pic>
        <p:nvPicPr>
          <p:cNvPr id="80901" name="Picture 2" descr="auto0">
            <a:extLst>
              <a:ext uri="{FF2B5EF4-FFF2-40B4-BE49-F238E27FC236}">
                <a16:creationId xmlns:a16="http://schemas.microsoft.com/office/drawing/2014/main" id="{0F3C026B-1FD2-47E2-A6E1-186FC12C53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Oval 3">
            <a:extLst>
              <a:ext uri="{FF2B5EF4-FFF2-40B4-BE49-F238E27FC236}">
                <a16:creationId xmlns:a16="http://schemas.microsoft.com/office/drawing/2014/main" id="{39D0F275-FE10-4EC0-BDC9-DB2D7C6398A4}"/>
              </a:ext>
            </a:extLst>
          </p:cNvPr>
          <p:cNvSpPr>
            <a:spLocks noChangeArrowheads="1"/>
          </p:cNvSpPr>
          <p:nvPr/>
        </p:nvSpPr>
        <p:spPr bwMode="auto">
          <a:xfrm>
            <a:off x="0" y="188913"/>
            <a:ext cx="1331913" cy="936625"/>
          </a:xfrm>
          <a:prstGeom prst="ellipse">
            <a:avLst/>
          </a:prstGeom>
          <a:solidFill>
            <a:srgbClr val="FFFFFF"/>
          </a:solidFill>
          <a:ln w="9525">
            <a:solidFill>
              <a:srgbClr val="FFFF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ru-RU" altLang="en-US" sz="1800">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27B71A3-7872-4327-B77F-84989E3F6EEE}"/>
              </a:ext>
            </a:extLst>
          </p:cNvPr>
          <p:cNvSpPr>
            <a:spLocks noGrp="1" noChangeArrowheads="1"/>
          </p:cNvSpPr>
          <p:nvPr>
            <p:ph type="title"/>
          </p:nvPr>
        </p:nvSpPr>
        <p:spPr>
          <a:xfrm>
            <a:off x="457200" y="838200"/>
            <a:ext cx="8229600" cy="731838"/>
          </a:xfrm>
        </p:spPr>
        <p:txBody>
          <a:bodyPr rtlCol="0">
            <a:noAutofit/>
          </a:bodyPr>
          <a:lstStyle/>
          <a:p>
            <a:pPr eaLnBrk="1" fontAlgn="auto" hangingPunct="1">
              <a:spcAft>
                <a:spcPts val="0"/>
              </a:spcAft>
              <a:defRPr/>
            </a:pPr>
            <a:r>
              <a:rPr lang="fy-NL" altLang="ru-RU" sz="3600" b="1" dirty="0">
                <a:solidFill>
                  <a:schemeClr val="accent2">
                    <a:lumMod val="75000"/>
                  </a:schemeClr>
                </a:solidFill>
              </a:rPr>
              <a:t>Explosives use detonation technologies</a:t>
            </a:r>
            <a:endParaRPr lang="en-GB" altLang="ru-RU" sz="3600" b="1" dirty="0">
              <a:solidFill>
                <a:schemeClr val="accent2">
                  <a:lumMod val="75000"/>
                </a:schemeClr>
              </a:solidFill>
            </a:endParaRPr>
          </a:p>
        </p:txBody>
      </p:sp>
      <p:pic>
        <p:nvPicPr>
          <p:cNvPr id="81923" name="Picture 4" descr="Explosive Destruction System (EDS) Phase 2">
            <a:extLst>
              <a:ext uri="{FF2B5EF4-FFF2-40B4-BE49-F238E27FC236}">
                <a16:creationId xmlns:a16="http://schemas.microsoft.com/office/drawing/2014/main" id="{377F3463-AB78-4783-B3D3-EA00CCE83F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7925" y="1585913"/>
            <a:ext cx="5289550"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4" name="Picture 5" descr="Explosive Destruction System’s (EDS) #2">
            <a:extLst>
              <a:ext uri="{FF2B5EF4-FFF2-40B4-BE49-F238E27FC236}">
                <a16:creationId xmlns:a16="http://schemas.microsoft.com/office/drawing/2014/main" id="{FCE68D8D-E0CA-4875-8D79-08C24BA20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38" y="3856038"/>
            <a:ext cx="3313112"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5">
            <a:extLst>
              <a:ext uri="{FF2B5EF4-FFF2-40B4-BE49-F238E27FC236}">
                <a16:creationId xmlns:a16="http://schemas.microsoft.com/office/drawing/2014/main" id="{9998463B-1F32-423B-912A-A320ADF9760C}"/>
              </a:ext>
            </a:extLst>
          </p:cNvPr>
          <p:cNvSpPr txBox="1">
            <a:spLocks noChangeArrowheads="1"/>
          </p:cNvSpPr>
          <p:nvPr/>
        </p:nvSpPr>
        <p:spPr bwMode="auto">
          <a:xfrm>
            <a:off x="346075" y="1593850"/>
            <a:ext cx="3352800" cy="1754188"/>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GB" dirty="0">
                <a:solidFill>
                  <a:schemeClr val="bg1">
                    <a:lumMod val="65000"/>
                  </a:schemeClr>
                </a:solidFill>
                <a:latin typeface="+mn-lt"/>
                <a:cs typeface="+mn-cs"/>
              </a:rPr>
              <a:t>The</a:t>
            </a:r>
            <a:r>
              <a:rPr lang="en-GB" dirty="0">
                <a:solidFill>
                  <a:schemeClr val="accent2">
                    <a:lumMod val="75000"/>
                  </a:schemeClr>
                </a:solidFill>
                <a:latin typeface="+mn-lt"/>
                <a:cs typeface="+mn-cs"/>
              </a:rPr>
              <a:t> EDS </a:t>
            </a:r>
            <a:r>
              <a:rPr lang="en-GB" dirty="0">
                <a:solidFill>
                  <a:schemeClr val="bg1">
                    <a:lumMod val="50000"/>
                  </a:schemeClr>
                </a:solidFill>
                <a:latin typeface="+mn-lt"/>
                <a:cs typeface="+mn-cs"/>
              </a:rPr>
              <a:t>uses cutting charges to explosively open chemical munitions, destroying their explosive elements before the chemical agent is neutralized (DPG-EDS, AB-EDS and PB-EDS)</a:t>
            </a:r>
          </a:p>
        </p:txBody>
      </p:sp>
      <p:pic>
        <p:nvPicPr>
          <p:cNvPr id="81926" name="Picture 2">
            <a:extLst>
              <a:ext uri="{FF2B5EF4-FFF2-40B4-BE49-F238E27FC236}">
                <a16:creationId xmlns:a16="http://schemas.microsoft.com/office/drawing/2014/main" id="{CF8E033D-18A0-48BF-A351-D2316824E4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2700" y="4362450"/>
            <a:ext cx="2644775" cy="198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31024E13-269C-48F4-97FC-0F0AE5A22023}"/>
              </a:ext>
            </a:extLst>
          </p:cNvPr>
          <p:cNvSpPr>
            <a:spLocks noGrp="1" noChangeArrowheads="1"/>
          </p:cNvSpPr>
          <p:nvPr>
            <p:ph type="title"/>
          </p:nvPr>
        </p:nvSpPr>
        <p:spPr>
          <a:xfrm>
            <a:off x="-533400" y="979488"/>
            <a:ext cx="10591800" cy="633412"/>
          </a:xfrm>
        </p:spPr>
        <p:txBody>
          <a:bodyPr rtlCol="0">
            <a:noAutofit/>
          </a:bodyPr>
          <a:lstStyle/>
          <a:p>
            <a:pPr eaLnBrk="1" fontAlgn="auto" hangingPunct="1">
              <a:spcAft>
                <a:spcPts val="0"/>
              </a:spcAft>
              <a:defRPr/>
            </a:pPr>
            <a:r>
              <a:rPr lang="fy-NL" altLang="ru-RU" sz="3600" b="1" dirty="0">
                <a:solidFill>
                  <a:schemeClr val="accent2">
                    <a:lumMod val="75000"/>
                  </a:schemeClr>
                </a:solidFill>
              </a:rPr>
              <a:t>Explosives/high temperature use detonation technologies</a:t>
            </a:r>
            <a:endParaRPr lang="en-GB" altLang="ru-RU" sz="3600" b="1" dirty="0">
              <a:solidFill>
                <a:schemeClr val="accent2">
                  <a:lumMod val="75000"/>
                </a:schemeClr>
              </a:solidFill>
            </a:endParaRPr>
          </a:p>
        </p:txBody>
      </p:sp>
      <p:pic>
        <p:nvPicPr>
          <p:cNvPr id="83971" name="Picture 5">
            <a:extLst>
              <a:ext uri="{FF2B5EF4-FFF2-40B4-BE49-F238E27FC236}">
                <a16:creationId xmlns:a16="http://schemas.microsoft.com/office/drawing/2014/main" id="{3F4EE97F-1E98-4B2B-AAF8-3B29C38CC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911725"/>
            <a:ext cx="1895475"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Picture 6">
            <a:extLst>
              <a:ext uri="{FF2B5EF4-FFF2-40B4-BE49-F238E27FC236}">
                <a16:creationId xmlns:a16="http://schemas.microsoft.com/office/drawing/2014/main" id="{ACE7F08B-3B2F-457D-B819-E584828B3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4895850"/>
            <a:ext cx="1828800"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Box 8">
            <a:extLst>
              <a:ext uri="{FF2B5EF4-FFF2-40B4-BE49-F238E27FC236}">
                <a16:creationId xmlns:a16="http://schemas.microsoft.com/office/drawing/2014/main" id="{C79503CB-BCEC-418C-9C90-80DD2C770A9E}"/>
              </a:ext>
            </a:extLst>
          </p:cNvPr>
          <p:cNvSpPr txBox="1">
            <a:spLocks noChangeArrowheads="1"/>
          </p:cNvSpPr>
          <p:nvPr/>
        </p:nvSpPr>
        <p:spPr bwMode="auto">
          <a:xfrm>
            <a:off x="304800" y="1773238"/>
            <a:ext cx="3743325" cy="2554287"/>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GB" sz="1600" dirty="0">
                <a:solidFill>
                  <a:schemeClr val="accent2">
                    <a:lumMod val="75000"/>
                  </a:schemeClr>
                </a:solidFill>
                <a:latin typeface="+mn-lt"/>
                <a:cs typeface="+mn-cs"/>
              </a:rPr>
              <a:t>SDC. </a:t>
            </a:r>
            <a:r>
              <a:rPr lang="en-GB" sz="1600" dirty="0">
                <a:solidFill>
                  <a:schemeClr val="bg2">
                    <a:lumMod val="75000"/>
                  </a:schemeClr>
                </a:solidFill>
                <a:latin typeface="+mn-lt"/>
                <a:cs typeface="+mn-cs"/>
              </a:rPr>
              <a:t>The boxed munitions are dropped onto a heated (550°C-600°C) shrapnel (scrap) bed at the bottom of the detonation chamber, resulting in deflagration, detonation, or burning of the munition’s explosive fill. The chemical agent in the munitions is destroyed by the shock wave from the detonation or by decomposition due to the high heat in the chamber (Anniston, USA), Libya</a:t>
            </a:r>
          </a:p>
        </p:txBody>
      </p:sp>
      <p:pic>
        <p:nvPicPr>
          <p:cNvPr id="83974" name="Picture 9">
            <a:extLst>
              <a:ext uri="{FF2B5EF4-FFF2-40B4-BE49-F238E27FC236}">
                <a16:creationId xmlns:a16="http://schemas.microsoft.com/office/drawing/2014/main" id="{0226BB18-AD1D-4F2B-971B-BB168698BE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163" y="4268788"/>
            <a:ext cx="2085975"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5" name="Picture 2" descr="Static Detonation Chamber">
            <a:extLst>
              <a:ext uri="{FF2B5EF4-FFF2-40B4-BE49-F238E27FC236}">
                <a16:creationId xmlns:a16="http://schemas.microsoft.com/office/drawing/2014/main" id="{1E1BEC2A-F84A-443B-8F84-1F51990E1E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5788" y="1828800"/>
            <a:ext cx="4214812"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TextBox 8">
            <a:extLst>
              <a:ext uri="{FF2B5EF4-FFF2-40B4-BE49-F238E27FC236}">
                <a16:creationId xmlns:a16="http://schemas.microsoft.com/office/drawing/2014/main" id="{D0B187B6-FFC3-49A8-89A9-DFC34FC343F3}"/>
              </a:ext>
            </a:extLst>
          </p:cNvPr>
          <p:cNvSpPr txBox="1">
            <a:spLocks noChangeArrowheads="1"/>
          </p:cNvSpPr>
          <p:nvPr/>
        </p:nvSpPr>
        <p:spPr bwMode="auto">
          <a:xfrm>
            <a:off x="4481513" y="1828800"/>
            <a:ext cx="4129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000" b="1">
                <a:solidFill>
                  <a:schemeClr val="bg1"/>
                </a:solidFill>
              </a:rPr>
              <a:t>Anniston Chemicals Disposal Facility, </a:t>
            </a:r>
          </a:p>
          <a:p>
            <a:pPr algn="ctr" eaLnBrk="1" hangingPunct="1">
              <a:spcBef>
                <a:spcPct val="0"/>
              </a:spcBef>
              <a:buFontTx/>
              <a:buNone/>
            </a:pPr>
            <a:r>
              <a:rPr lang="en-GB" altLang="en-US" sz="2000" b="1">
                <a:solidFill>
                  <a:schemeClr val="bg1"/>
                </a:solidFill>
              </a:rPr>
              <a:t>Alabama,  USA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116E-13F0-4B5D-84B6-0DA8C9C68E04}"/>
              </a:ext>
            </a:extLst>
          </p:cNvPr>
          <p:cNvSpPr>
            <a:spLocks noGrp="1"/>
          </p:cNvSpPr>
          <p:nvPr>
            <p:ph type="ctrTitle"/>
          </p:nvPr>
        </p:nvSpPr>
        <p:spPr>
          <a:xfrm>
            <a:off x="-152400" y="873125"/>
            <a:ext cx="9448800" cy="765175"/>
          </a:xfrm>
        </p:spPr>
        <p:txBody>
          <a:bodyPr rtlCol="0">
            <a:noAutofit/>
          </a:bodyPr>
          <a:lstStyle/>
          <a:p>
            <a:pPr eaLnBrk="1" fontAlgn="auto" hangingPunct="1">
              <a:spcAft>
                <a:spcPts val="0"/>
              </a:spcAft>
              <a:defRPr/>
            </a:pPr>
            <a:r>
              <a:rPr lang="en-GB" sz="3600" b="1" dirty="0">
                <a:solidFill>
                  <a:schemeClr val="accent2">
                    <a:lumMod val="75000"/>
                  </a:schemeClr>
                </a:solidFill>
              </a:rPr>
              <a:t>Static Detonation Chamber at Ruwagha, Libya</a:t>
            </a:r>
          </a:p>
        </p:txBody>
      </p:sp>
      <p:sp>
        <p:nvSpPr>
          <p:cNvPr id="3" name="Subtitle 2">
            <a:extLst>
              <a:ext uri="{FF2B5EF4-FFF2-40B4-BE49-F238E27FC236}">
                <a16:creationId xmlns:a16="http://schemas.microsoft.com/office/drawing/2014/main" id="{F6E429D2-1A4B-4DA1-B79E-A7B049A35A41}"/>
              </a:ext>
            </a:extLst>
          </p:cNvPr>
          <p:cNvSpPr>
            <a:spLocks noGrp="1"/>
          </p:cNvSpPr>
          <p:nvPr>
            <p:ph type="subTitle" idx="1"/>
          </p:nvPr>
        </p:nvSpPr>
        <p:spPr>
          <a:xfrm>
            <a:off x="1600200" y="2438400"/>
            <a:ext cx="6400800" cy="1752600"/>
          </a:xfrm>
        </p:spPr>
        <p:txBody>
          <a:bodyPr rtlCol="0">
            <a:normAutofit/>
          </a:bodyPr>
          <a:lstStyle/>
          <a:p>
            <a:pPr eaLnBrk="1" fontAlgn="auto" hangingPunct="1">
              <a:spcAft>
                <a:spcPts val="0"/>
              </a:spcAft>
              <a:defRPr/>
            </a:pPr>
            <a:endParaRPr lang="en-GB" dirty="0"/>
          </a:p>
        </p:txBody>
      </p:sp>
      <p:pic>
        <p:nvPicPr>
          <p:cNvPr id="86020" name="Picture 2">
            <a:extLst>
              <a:ext uri="{FF2B5EF4-FFF2-40B4-BE49-F238E27FC236}">
                <a16:creationId xmlns:a16="http://schemas.microsoft.com/office/drawing/2014/main" id="{1639F38D-B525-4EC1-8ED2-71D8335C62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752600"/>
            <a:ext cx="6596063" cy="449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9AFA2F1B-1F29-4329-9962-A90CB294F899}"/>
              </a:ext>
            </a:extLst>
          </p:cNvPr>
          <p:cNvSpPr txBox="1">
            <a:spLocks noChangeArrowheads="1"/>
          </p:cNvSpPr>
          <p:nvPr/>
        </p:nvSpPr>
        <p:spPr bwMode="auto">
          <a:xfrm>
            <a:off x="1509713" y="1981200"/>
            <a:ext cx="6784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a:solidFill>
                  <a:schemeClr val="bg1"/>
                </a:solidFill>
              </a:rPr>
              <a:t>On 26 January 2014 Libya completed destruction of </a:t>
            </a:r>
          </a:p>
          <a:p>
            <a:pPr algn="ctr" eaLnBrk="1" hangingPunct="1">
              <a:spcBef>
                <a:spcPct val="0"/>
              </a:spcBef>
              <a:buFontTx/>
              <a:buNone/>
            </a:pPr>
            <a:r>
              <a:rPr lang="en-GB" altLang="en-US" sz="2400" b="1">
                <a:solidFill>
                  <a:schemeClr val="bg1"/>
                </a:solidFill>
              </a:rPr>
              <a:t>all Category 1 CW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B6133-A5DB-4B10-A955-7C9A902B6ACE}"/>
              </a:ext>
            </a:extLst>
          </p:cNvPr>
          <p:cNvSpPr>
            <a:spLocks noGrp="1"/>
          </p:cNvSpPr>
          <p:nvPr>
            <p:ph type="ctrTitle"/>
          </p:nvPr>
        </p:nvSpPr>
        <p:spPr>
          <a:xfrm>
            <a:off x="457200" y="552450"/>
            <a:ext cx="8305800" cy="1152525"/>
          </a:xfrm>
        </p:spPr>
        <p:txBody>
          <a:bodyPr rtlCol="0">
            <a:noAutofit/>
          </a:bodyPr>
          <a:lstStyle/>
          <a:p>
            <a:pPr eaLnBrk="1" fontAlgn="auto" hangingPunct="1">
              <a:spcAft>
                <a:spcPts val="0"/>
              </a:spcAft>
              <a:defRPr/>
            </a:pPr>
            <a:r>
              <a:rPr lang="en-US" sz="3600" b="1" dirty="0">
                <a:solidFill>
                  <a:schemeClr val="accent2">
                    <a:lumMod val="75000"/>
                  </a:schemeClr>
                </a:solidFill>
              </a:rPr>
              <a:t>SDC and Off-Gas Treatment System (OGT)</a:t>
            </a:r>
            <a:endParaRPr lang="en-GB" sz="3600" b="1" dirty="0">
              <a:solidFill>
                <a:schemeClr val="accent2">
                  <a:lumMod val="75000"/>
                </a:schemeClr>
              </a:solidFill>
            </a:endParaRPr>
          </a:p>
        </p:txBody>
      </p:sp>
      <p:pic>
        <p:nvPicPr>
          <p:cNvPr id="87043" name="Picture 4" descr="figure 15">
            <a:extLst>
              <a:ext uri="{FF2B5EF4-FFF2-40B4-BE49-F238E27FC236}">
                <a16:creationId xmlns:a16="http://schemas.microsoft.com/office/drawing/2014/main" id="{CEE6672C-4078-4C25-A45C-9202486054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646" b="11336"/>
          <a:stretch>
            <a:fillRect/>
          </a:stretch>
        </p:blipFill>
        <p:spPr bwMode="auto">
          <a:xfrm>
            <a:off x="228600" y="1676400"/>
            <a:ext cx="37020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5" descr="Iso-Rack1">
            <a:extLst>
              <a:ext uri="{FF2B5EF4-FFF2-40B4-BE49-F238E27FC236}">
                <a16:creationId xmlns:a16="http://schemas.microsoft.com/office/drawing/2014/main" id="{B79508D0-B30D-420F-93CF-59210F6E3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514600"/>
            <a:ext cx="5302250" cy="3781425"/>
          </a:xfrm>
          <a:prstGeom prst="rect">
            <a:avLst/>
          </a:prstGeom>
          <a:solidFill>
            <a:srgbClr val="F9FBF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7C44981-F439-4B6A-A8CD-981F6660A7A5}"/>
              </a:ext>
            </a:extLst>
          </p:cNvPr>
          <p:cNvSpPr txBox="1"/>
          <p:nvPr/>
        </p:nvSpPr>
        <p:spPr>
          <a:xfrm>
            <a:off x="228600" y="4114800"/>
            <a:ext cx="3048000" cy="4032250"/>
          </a:xfrm>
          <a:prstGeom prst="rect">
            <a:avLst/>
          </a:prstGeom>
          <a:noFill/>
        </p:spPr>
        <p:txBody>
          <a:bodyPr>
            <a:spAutoFit/>
          </a:bodyPr>
          <a:lstStyle/>
          <a:p>
            <a:pPr eaLnBrk="1" fontAlgn="auto" hangingPunct="1">
              <a:spcBef>
                <a:spcPts val="0"/>
              </a:spcBef>
              <a:spcAft>
                <a:spcPts val="0"/>
              </a:spcAft>
              <a:buFont typeface="Arial" pitchFamily="34" charset="0"/>
              <a:buChar char="•"/>
              <a:defRPr/>
            </a:pPr>
            <a:r>
              <a:rPr lang="en-US" sz="2000" dirty="0">
                <a:solidFill>
                  <a:schemeClr val="bg1">
                    <a:lumMod val="50000"/>
                  </a:schemeClr>
                </a:solidFill>
                <a:latin typeface="+mn-lt"/>
                <a:cs typeface="+mn-cs"/>
              </a:rPr>
              <a:t>Thermal Oxidizer</a:t>
            </a:r>
          </a:p>
          <a:p>
            <a:pPr eaLnBrk="1" fontAlgn="auto" hangingPunct="1">
              <a:spcBef>
                <a:spcPts val="0"/>
              </a:spcBef>
              <a:spcAft>
                <a:spcPts val="0"/>
              </a:spcAft>
              <a:buFont typeface="Arial" pitchFamily="34" charset="0"/>
              <a:buChar char="•"/>
              <a:defRPr/>
            </a:pPr>
            <a:r>
              <a:rPr lang="en-US" sz="2000" dirty="0">
                <a:solidFill>
                  <a:schemeClr val="bg1">
                    <a:lumMod val="50000"/>
                  </a:schemeClr>
                </a:solidFill>
                <a:latin typeface="+mn-lt"/>
                <a:cs typeface="+mn-cs"/>
              </a:rPr>
              <a:t>Venturi Quench</a:t>
            </a:r>
          </a:p>
          <a:p>
            <a:pPr eaLnBrk="1" fontAlgn="auto" hangingPunct="1">
              <a:spcBef>
                <a:spcPts val="0"/>
              </a:spcBef>
              <a:spcAft>
                <a:spcPts val="0"/>
              </a:spcAft>
              <a:buFont typeface="Arial" pitchFamily="34" charset="0"/>
              <a:buChar char="•"/>
              <a:defRPr/>
            </a:pPr>
            <a:r>
              <a:rPr lang="en-US" sz="2000" dirty="0">
                <a:solidFill>
                  <a:schemeClr val="bg1">
                    <a:lumMod val="50000"/>
                  </a:schemeClr>
                </a:solidFill>
                <a:latin typeface="+mn-lt"/>
                <a:cs typeface="+mn-cs"/>
              </a:rPr>
              <a:t> Acid Scrubber</a:t>
            </a:r>
          </a:p>
          <a:p>
            <a:pPr eaLnBrk="1" fontAlgn="auto" hangingPunct="1">
              <a:spcBef>
                <a:spcPts val="0"/>
              </a:spcBef>
              <a:spcAft>
                <a:spcPts val="0"/>
              </a:spcAft>
              <a:buFont typeface="Arial" pitchFamily="34" charset="0"/>
              <a:buChar char="•"/>
              <a:defRPr/>
            </a:pPr>
            <a:r>
              <a:rPr lang="en-US" sz="2000" dirty="0">
                <a:solidFill>
                  <a:schemeClr val="bg1">
                    <a:lumMod val="50000"/>
                  </a:schemeClr>
                </a:solidFill>
                <a:latin typeface="+mn-lt"/>
                <a:cs typeface="+mn-cs"/>
              </a:rPr>
              <a:t>Neutral Scrubber</a:t>
            </a:r>
          </a:p>
          <a:p>
            <a:pPr eaLnBrk="1" fontAlgn="auto" hangingPunct="1">
              <a:spcBef>
                <a:spcPts val="0"/>
              </a:spcBef>
              <a:spcAft>
                <a:spcPts val="0"/>
              </a:spcAft>
              <a:buFont typeface="Arial" pitchFamily="34" charset="0"/>
              <a:buChar char="•"/>
              <a:defRPr/>
            </a:pPr>
            <a:r>
              <a:rPr lang="en-US" sz="2000" dirty="0">
                <a:solidFill>
                  <a:schemeClr val="bg1">
                    <a:lumMod val="50000"/>
                  </a:schemeClr>
                </a:solidFill>
                <a:latin typeface="+mn-lt"/>
                <a:cs typeface="+mn-cs"/>
              </a:rPr>
              <a:t>Safeguard filter </a:t>
            </a:r>
          </a:p>
          <a:p>
            <a:pPr eaLnBrk="1" fontAlgn="auto" hangingPunct="1">
              <a:spcBef>
                <a:spcPts val="0"/>
              </a:spcBef>
              <a:spcAft>
                <a:spcPts val="0"/>
              </a:spcAft>
              <a:buFont typeface="Arial" pitchFamily="34" charset="0"/>
              <a:buChar char="•"/>
              <a:defRPr/>
            </a:pPr>
            <a:r>
              <a:rPr lang="en-US" sz="2000" dirty="0">
                <a:solidFill>
                  <a:schemeClr val="bg1">
                    <a:lumMod val="50000"/>
                  </a:schemeClr>
                </a:solidFill>
                <a:latin typeface="+mn-lt"/>
                <a:cs typeface="+mn-cs"/>
              </a:rPr>
              <a:t>Induced Draft Fan</a:t>
            </a:r>
          </a:p>
          <a:p>
            <a:pPr eaLnBrk="1" fontAlgn="auto" hangingPunct="1">
              <a:spcBef>
                <a:spcPts val="0"/>
              </a:spcBef>
              <a:spcAft>
                <a:spcPts val="0"/>
              </a:spcAft>
              <a:buFont typeface="Arial" pitchFamily="34" charset="0"/>
              <a:buChar char="•"/>
              <a:defRPr/>
            </a:pPr>
            <a:r>
              <a:rPr lang="en-US" sz="2000" dirty="0">
                <a:solidFill>
                  <a:schemeClr val="bg1">
                    <a:lumMod val="50000"/>
                  </a:schemeClr>
                </a:solidFill>
                <a:latin typeface="+mn-lt"/>
                <a:cs typeface="+mn-cs"/>
              </a:rPr>
              <a:t>Stack</a:t>
            </a:r>
            <a:endParaRPr lang="en-GB" sz="2000" dirty="0">
              <a:solidFill>
                <a:schemeClr val="bg1">
                  <a:lumMod val="50000"/>
                </a:schemeClr>
              </a:solidFill>
              <a:latin typeface="+mn-lt"/>
              <a:cs typeface="+mn-cs"/>
            </a:endParaRPr>
          </a:p>
          <a:p>
            <a:pPr eaLnBrk="1" fontAlgn="auto" hangingPunct="1">
              <a:spcBef>
                <a:spcPts val="0"/>
              </a:spcBef>
              <a:spcAft>
                <a:spcPts val="0"/>
              </a:spcAft>
              <a:buFont typeface="Arial" pitchFamily="34" charset="0"/>
              <a:buChar char="•"/>
              <a:defRPr/>
            </a:pPr>
            <a:endParaRPr lang="en-GB" sz="2000" b="1" dirty="0">
              <a:latin typeface="+mn-lt"/>
              <a:cs typeface="+mn-cs"/>
            </a:endParaRPr>
          </a:p>
          <a:p>
            <a:pPr eaLnBrk="1" fontAlgn="auto" hangingPunct="1">
              <a:spcBef>
                <a:spcPts val="0"/>
              </a:spcBef>
              <a:spcAft>
                <a:spcPts val="0"/>
              </a:spcAft>
              <a:buFont typeface="Arial" pitchFamily="34" charset="0"/>
              <a:buChar char="•"/>
              <a:defRPr/>
            </a:pPr>
            <a:endParaRPr lang="en-GB" sz="2000" b="1" dirty="0">
              <a:latin typeface="+mn-lt"/>
              <a:cs typeface="+mn-cs"/>
            </a:endParaRPr>
          </a:p>
          <a:p>
            <a:pPr eaLnBrk="1" fontAlgn="auto" hangingPunct="1">
              <a:spcBef>
                <a:spcPts val="0"/>
              </a:spcBef>
              <a:spcAft>
                <a:spcPts val="0"/>
              </a:spcAft>
              <a:buFont typeface="Arial" pitchFamily="34" charset="0"/>
              <a:buChar char="•"/>
              <a:defRPr/>
            </a:pPr>
            <a:endParaRPr lang="en-GB" sz="2000" b="1" dirty="0">
              <a:latin typeface="+mn-lt"/>
              <a:cs typeface="+mn-cs"/>
            </a:endParaRPr>
          </a:p>
          <a:p>
            <a:pPr eaLnBrk="1" fontAlgn="auto" hangingPunct="1">
              <a:spcBef>
                <a:spcPts val="0"/>
              </a:spcBef>
              <a:spcAft>
                <a:spcPts val="0"/>
              </a:spcAft>
              <a:buFont typeface="Arial" pitchFamily="34" charset="0"/>
              <a:buChar char="•"/>
              <a:defRPr/>
            </a:pPr>
            <a:endParaRPr lang="en-GB" sz="2000" b="1" dirty="0">
              <a:latin typeface="+mn-lt"/>
              <a:cs typeface="+mn-cs"/>
            </a:endParaRPr>
          </a:p>
          <a:p>
            <a:pPr eaLnBrk="1" fontAlgn="auto" hangingPunct="1">
              <a:spcBef>
                <a:spcPts val="0"/>
              </a:spcBef>
              <a:spcAft>
                <a:spcPts val="0"/>
              </a:spcAft>
              <a:buFont typeface="Arial" pitchFamily="34" charset="0"/>
              <a:buChar char="•"/>
              <a:defRPr/>
            </a:pPr>
            <a:endParaRPr lang="en-GB" b="1" dirty="0">
              <a:latin typeface="+mn-lt"/>
              <a:cs typeface="+mn-cs"/>
            </a:endParaRPr>
          </a:p>
          <a:p>
            <a:pPr eaLnBrk="1" fontAlgn="auto" hangingPunct="1">
              <a:spcBef>
                <a:spcPts val="0"/>
              </a:spcBef>
              <a:spcAft>
                <a:spcPts val="0"/>
              </a:spcAft>
              <a:defRPr/>
            </a:pPr>
            <a:endParaRPr lang="en-GB" dirty="0">
              <a:latin typeface="+mn-lt"/>
              <a:cs typeface="+mn-cs"/>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BD20B-D836-4AEF-ADE4-70CFF7DAADA9}"/>
              </a:ext>
            </a:extLst>
          </p:cNvPr>
          <p:cNvSpPr>
            <a:spLocks noGrp="1"/>
          </p:cNvSpPr>
          <p:nvPr>
            <p:ph type="ctrTitle"/>
          </p:nvPr>
        </p:nvSpPr>
        <p:spPr>
          <a:xfrm>
            <a:off x="598488" y="685800"/>
            <a:ext cx="8382000" cy="838200"/>
          </a:xfrm>
        </p:spPr>
        <p:txBody>
          <a:bodyPr rtlCol="0">
            <a:noAutofit/>
          </a:bodyPr>
          <a:lstStyle/>
          <a:p>
            <a:pPr eaLnBrk="1" fontAlgn="auto" hangingPunct="1">
              <a:spcAft>
                <a:spcPts val="0"/>
              </a:spcAft>
              <a:defRPr/>
            </a:pPr>
            <a:r>
              <a:rPr lang="fy-NL" altLang="ru-RU" sz="3600" b="1" dirty="0">
                <a:solidFill>
                  <a:schemeClr val="accent2">
                    <a:lumMod val="75000"/>
                  </a:schemeClr>
                </a:solidFill>
              </a:rPr>
              <a:t>Explosives use detonation technologies</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871410EC-D2E0-41C1-88E1-F9B36E1D5F22}"/>
              </a:ext>
            </a:extLst>
          </p:cNvPr>
          <p:cNvSpPr>
            <a:spLocks noGrp="1"/>
          </p:cNvSpPr>
          <p:nvPr>
            <p:ph type="subTitle" idx="1"/>
          </p:nvPr>
        </p:nvSpPr>
        <p:spPr>
          <a:xfrm>
            <a:off x="4495800" y="1524000"/>
            <a:ext cx="3962400" cy="1981200"/>
          </a:xfrm>
        </p:spPr>
        <p:txBody>
          <a:bodyPr rtlCol="0">
            <a:normAutofit fontScale="70000" lnSpcReduction="20000"/>
          </a:bodyPr>
          <a:lstStyle/>
          <a:p>
            <a:pPr algn="l" eaLnBrk="1" fontAlgn="auto" hangingPunct="1">
              <a:spcAft>
                <a:spcPts val="0"/>
              </a:spcAft>
              <a:defRPr/>
            </a:pPr>
            <a:r>
              <a:rPr lang="en-US" b="1" dirty="0">
                <a:solidFill>
                  <a:schemeClr val="accent2">
                    <a:lumMod val="75000"/>
                  </a:schemeClr>
                </a:solidFill>
              </a:rPr>
              <a:t>TDC</a:t>
            </a:r>
            <a:r>
              <a:rPr lang="en-US" b="1" dirty="0"/>
              <a:t> </a:t>
            </a:r>
            <a:r>
              <a:rPr lang="en-US" dirty="0">
                <a:solidFill>
                  <a:schemeClr val="bg1">
                    <a:lumMod val="50000"/>
                  </a:schemeClr>
                </a:solidFill>
              </a:rPr>
              <a:t>Transportable Detonation Chamber.</a:t>
            </a:r>
            <a:br>
              <a:rPr lang="en-US" dirty="0">
                <a:solidFill>
                  <a:schemeClr val="bg1">
                    <a:lumMod val="50000"/>
                  </a:schemeClr>
                </a:solidFill>
              </a:rPr>
            </a:br>
            <a:r>
              <a:rPr lang="en-US" dirty="0">
                <a:solidFill>
                  <a:schemeClr val="bg1">
                    <a:lumMod val="50000"/>
                  </a:schemeClr>
                </a:solidFill>
              </a:rPr>
              <a:t>Simplified process flow diagram. Destruction of Old Chemical Weapons at Columboola </a:t>
            </a:r>
            <a:br>
              <a:rPr lang="en-US" dirty="0">
                <a:solidFill>
                  <a:schemeClr val="bg1">
                    <a:lumMod val="50000"/>
                  </a:schemeClr>
                </a:solidFill>
              </a:rPr>
            </a:br>
            <a:r>
              <a:rPr lang="en-US" dirty="0">
                <a:solidFill>
                  <a:schemeClr val="bg1">
                    <a:lumMod val="50000"/>
                  </a:schemeClr>
                </a:solidFill>
              </a:rPr>
              <a:t> </a:t>
            </a:r>
            <a:r>
              <a:rPr lang="en-US" sz="2300" dirty="0">
                <a:solidFill>
                  <a:schemeClr val="bg1">
                    <a:lumMod val="50000"/>
                  </a:schemeClr>
                </a:solidFill>
              </a:rPr>
              <a:t>(Image: Copyright CH2MHILL</a:t>
            </a:r>
            <a:r>
              <a:rPr lang="en-US" dirty="0">
                <a:solidFill>
                  <a:schemeClr val="bg1">
                    <a:lumMod val="50000"/>
                  </a:schemeClr>
                </a:solidFill>
              </a:rPr>
              <a:t>)</a:t>
            </a:r>
            <a:endParaRPr lang="ru-RU" dirty="0">
              <a:solidFill>
                <a:schemeClr val="bg1">
                  <a:lumMod val="50000"/>
                </a:schemeClr>
              </a:solidFill>
            </a:endParaRPr>
          </a:p>
        </p:txBody>
      </p:sp>
      <p:pic>
        <p:nvPicPr>
          <p:cNvPr id="88068" name="Picture 2">
            <a:extLst>
              <a:ext uri="{FF2B5EF4-FFF2-40B4-BE49-F238E27FC236}">
                <a16:creationId xmlns:a16="http://schemas.microsoft.com/office/drawing/2014/main" id="{18070FA3-86F2-4302-A5A9-F23F5E0145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37338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69" name="Picture 1" descr="K:\CW\Pics\ACWA_TDC.jpg">
            <a:extLst>
              <a:ext uri="{FF2B5EF4-FFF2-40B4-BE49-F238E27FC236}">
                <a16:creationId xmlns:a16="http://schemas.microsoft.com/office/drawing/2014/main" id="{1D8BACAC-E775-4785-8C57-F515EDEF45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657600"/>
            <a:ext cx="4789488"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0214915-E644-4375-AA64-9F61B4CA35DE}"/>
              </a:ext>
            </a:extLst>
          </p:cNvPr>
          <p:cNvSpPr txBox="1"/>
          <p:nvPr/>
        </p:nvSpPr>
        <p:spPr>
          <a:xfrm>
            <a:off x="152400" y="3657600"/>
            <a:ext cx="4038600" cy="2800350"/>
          </a:xfrm>
          <a:prstGeom prst="rect">
            <a:avLst/>
          </a:prstGeom>
          <a:noFill/>
        </p:spPr>
        <p:txBody>
          <a:bodyPr>
            <a:spAutoFit/>
          </a:bodyPr>
          <a:lstStyle/>
          <a:p>
            <a:pPr eaLnBrk="1" fontAlgn="auto" hangingPunct="1">
              <a:spcBef>
                <a:spcPts val="0"/>
              </a:spcBef>
              <a:spcAft>
                <a:spcPts val="0"/>
              </a:spcAft>
              <a:defRPr/>
            </a:pPr>
            <a:r>
              <a:rPr lang="en-GB" sz="1600" dirty="0">
                <a:solidFill>
                  <a:schemeClr val="bg1">
                    <a:lumMod val="50000"/>
                  </a:schemeClr>
                </a:solidFill>
                <a:latin typeface="+mn-lt"/>
                <a:cs typeface="+mn-cs"/>
              </a:rPr>
              <a:t>The </a:t>
            </a:r>
            <a:r>
              <a:rPr lang="en-GB" sz="1600" dirty="0">
                <a:solidFill>
                  <a:schemeClr val="accent2">
                    <a:lumMod val="75000"/>
                  </a:schemeClr>
                </a:solidFill>
                <a:latin typeface="+mn-lt"/>
                <a:cs typeface="+mn-cs"/>
              </a:rPr>
              <a:t>TDC</a:t>
            </a:r>
            <a:r>
              <a:rPr lang="en-GB" sz="1600" dirty="0">
                <a:solidFill>
                  <a:schemeClr val="bg1">
                    <a:lumMod val="50000"/>
                  </a:schemeClr>
                </a:solidFill>
                <a:latin typeface="+mn-lt"/>
                <a:cs typeface="+mn-cs"/>
              </a:rPr>
              <a:t> is a self-contained system, which includes a detonation chamber, an expansion chamber and an emission control system. It destroys munitions that are wrapped in explosive by detonating them within the fully-enclosed chamber. Applications of the TDC include destruction of recovered chemical weapons in Poelkapelle, Belgium, and at Schofield Barracks, Hawaii. Currently, the TDC is undergoing testing at Aberdeen Proving Ground, Md.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963FC8C-230E-4030-B9BC-DFD79FD0B12B}"/>
              </a:ext>
            </a:extLst>
          </p:cNvPr>
          <p:cNvSpPr>
            <a:spLocks noGrp="1" noChangeArrowheads="1"/>
          </p:cNvSpPr>
          <p:nvPr>
            <p:ph type="title"/>
          </p:nvPr>
        </p:nvSpPr>
        <p:spPr>
          <a:xfrm>
            <a:off x="457200" y="838200"/>
            <a:ext cx="8229600" cy="731838"/>
          </a:xfrm>
        </p:spPr>
        <p:txBody>
          <a:bodyPr rtlCol="0">
            <a:noAutofit/>
          </a:bodyPr>
          <a:lstStyle/>
          <a:p>
            <a:pPr eaLnBrk="1" fontAlgn="auto" hangingPunct="1">
              <a:spcAft>
                <a:spcPts val="0"/>
              </a:spcAft>
              <a:defRPr/>
            </a:pPr>
            <a:r>
              <a:rPr lang="fy-NL" altLang="ru-RU" sz="3600" b="1" dirty="0">
                <a:solidFill>
                  <a:schemeClr val="accent2">
                    <a:lumMod val="75000"/>
                  </a:schemeClr>
                </a:solidFill>
              </a:rPr>
              <a:t>Explosives use detonation technologies</a:t>
            </a:r>
            <a:endParaRPr lang="en-GB" altLang="ru-RU" sz="3600" b="1" dirty="0">
              <a:solidFill>
                <a:schemeClr val="accent2">
                  <a:lumMod val="75000"/>
                </a:schemeClr>
              </a:solidFill>
            </a:endParaRPr>
          </a:p>
        </p:txBody>
      </p:sp>
      <p:sp>
        <p:nvSpPr>
          <p:cNvPr id="4" name="Text Placeholder 3">
            <a:extLst>
              <a:ext uri="{FF2B5EF4-FFF2-40B4-BE49-F238E27FC236}">
                <a16:creationId xmlns:a16="http://schemas.microsoft.com/office/drawing/2014/main" id="{D5C90CF4-02E7-4315-81D5-A20C243A9412}"/>
              </a:ext>
            </a:extLst>
          </p:cNvPr>
          <p:cNvSpPr txBox="1">
            <a:spLocks noGrp="1"/>
          </p:cNvSpPr>
          <p:nvPr>
            <p:ph type="body" idx="1"/>
          </p:nvPr>
        </p:nvSpPr>
        <p:spPr>
          <a:xfrm>
            <a:off x="-85725" y="1681163"/>
            <a:ext cx="3743325" cy="2586037"/>
          </a:xfrm>
        </p:spPr>
        <p:txBody>
          <a:bodyPr rtlCol="0">
            <a:spAutoFit/>
          </a:bodyPr>
          <a:lstStyle/>
          <a:p>
            <a:pPr eaLnBrk="1" fontAlgn="auto" hangingPunct="1">
              <a:spcAft>
                <a:spcPts val="0"/>
              </a:spcAft>
              <a:buFont typeface="Wingdings" pitchFamily="2" charset="2"/>
              <a:buNone/>
              <a:defRPr/>
            </a:pPr>
            <a:r>
              <a:rPr lang="en-GB" sz="1600" dirty="0">
                <a:solidFill>
                  <a:srgbClr val="0000FF"/>
                </a:solidFill>
              </a:rPr>
              <a:t>	</a:t>
            </a:r>
            <a:r>
              <a:rPr lang="en-GB" sz="1800" dirty="0">
                <a:solidFill>
                  <a:schemeClr val="accent2">
                    <a:lumMod val="75000"/>
                  </a:schemeClr>
                </a:solidFill>
                <a:latin typeface="+mj-lt"/>
              </a:rPr>
              <a:t>DAVINCH </a:t>
            </a:r>
            <a:r>
              <a:rPr lang="en-GB" sz="1200" baseline="30000" dirty="0">
                <a:solidFill>
                  <a:schemeClr val="accent2">
                    <a:lumMod val="75000"/>
                  </a:schemeClr>
                </a:solidFill>
              </a:rPr>
              <a:t>TM</a:t>
            </a:r>
            <a:r>
              <a:rPr lang="en-GB" sz="1200" baseline="30000" dirty="0">
                <a:solidFill>
                  <a:schemeClr val="accent2">
                    <a:lumMod val="75000"/>
                  </a:schemeClr>
                </a:solidFill>
                <a:latin typeface="+mj-lt"/>
              </a:rPr>
              <a:t> </a:t>
            </a:r>
            <a:r>
              <a:rPr lang="en-GB" sz="1800" dirty="0">
                <a:solidFill>
                  <a:schemeClr val="accent2">
                    <a:lumMod val="75000"/>
                  </a:schemeClr>
                </a:solidFill>
                <a:latin typeface="+mj-lt"/>
              </a:rPr>
              <a:t>(</a:t>
            </a:r>
            <a:r>
              <a:rPr lang="en-GB" sz="1800" dirty="0">
                <a:solidFill>
                  <a:schemeClr val="accent2">
                    <a:lumMod val="75000"/>
                  </a:schemeClr>
                </a:solidFill>
              </a:rPr>
              <a:t>Detonation of Ammunition in a Vacuum Integrated Chamber) </a:t>
            </a:r>
            <a:r>
              <a:rPr lang="en-GB" sz="1800" dirty="0">
                <a:solidFill>
                  <a:schemeClr val="bg1">
                    <a:lumMod val="50000"/>
                  </a:schemeClr>
                </a:solidFill>
                <a:latin typeface="+mj-lt"/>
              </a:rPr>
              <a:t>operation is based on the process uses a detonation chamber in which chemical munitions are destroyed when donor charges surrounding the munitions are detonated. Up to 60 kg of explosives</a:t>
            </a:r>
          </a:p>
        </p:txBody>
      </p:sp>
      <p:pic>
        <p:nvPicPr>
          <p:cNvPr id="89092" name="Picture 4">
            <a:extLst>
              <a:ext uri="{FF2B5EF4-FFF2-40B4-BE49-F238E27FC236}">
                <a16:creationId xmlns:a16="http://schemas.microsoft.com/office/drawing/2014/main" id="{6EEEA76C-015E-49D6-883E-33DC9B1E0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681163"/>
            <a:ext cx="5289550"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1">
            <a:extLst>
              <a:ext uri="{FF2B5EF4-FFF2-40B4-BE49-F238E27FC236}">
                <a16:creationId xmlns:a16="http://schemas.microsoft.com/office/drawing/2014/main" id="{523A6B44-90E8-4C8F-AF31-E9E692D27B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267200"/>
            <a:ext cx="293528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129C8-1D20-4B89-A2C8-49E194C3E387}"/>
              </a:ext>
            </a:extLst>
          </p:cNvPr>
          <p:cNvSpPr>
            <a:spLocks noGrp="1"/>
          </p:cNvSpPr>
          <p:nvPr>
            <p:ph type="ctrTitle"/>
          </p:nvPr>
        </p:nvSpPr>
        <p:spPr>
          <a:xfrm>
            <a:off x="914400" y="609600"/>
            <a:ext cx="7772400" cy="762000"/>
          </a:xfrm>
        </p:spPr>
        <p:txBody>
          <a:bodyPr rtlCol="0">
            <a:normAutofit/>
          </a:bodyPr>
          <a:lstStyle/>
          <a:p>
            <a:pPr eaLnBrk="1" fontAlgn="auto" hangingPunct="1">
              <a:spcAft>
                <a:spcPts val="0"/>
              </a:spcAft>
              <a:defRPr/>
            </a:pPr>
            <a:r>
              <a:rPr lang="en-GB" sz="3600" b="1" dirty="0">
                <a:solidFill>
                  <a:schemeClr val="accent2">
                    <a:lumMod val="75000"/>
                  </a:schemeClr>
                </a:solidFill>
              </a:rPr>
              <a:t>OCW destruction in Belgium</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A2B796A7-84E6-4A15-8907-964583CC7340}"/>
              </a:ext>
            </a:extLst>
          </p:cNvPr>
          <p:cNvSpPr>
            <a:spLocks noGrp="1"/>
          </p:cNvSpPr>
          <p:nvPr>
            <p:ph type="subTitle" idx="1"/>
          </p:nvPr>
        </p:nvSpPr>
        <p:spPr>
          <a:xfrm>
            <a:off x="4038600" y="1508125"/>
            <a:ext cx="2514600" cy="914400"/>
          </a:xfrm>
        </p:spPr>
        <p:txBody>
          <a:bodyPr rtlCol="0">
            <a:normAutofit/>
          </a:bodyPr>
          <a:lstStyle/>
          <a:p>
            <a:pPr eaLnBrk="1" fontAlgn="auto" hangingPunct="1">
              <a:spcAft>
                <a:spcPts val="0"/>
              </a:spcAft>
              <a:defRPr/>
            </a:pPr>
            <a:r>
              <a:rPr lang="en-GB" sz="2000" dirty="0">
                <a:solidFill>
                  <a:schemeClr val="bg1">
                    <a:lumMod val="50000"/>
                  </a:schemeClr>
                </a:solidFill>
              </a:rPr>
              <a:t>3000- 5000 chemical</a:t>
            </a:r>
          </a:p>
          <a:p>
            <a:pPr eaLnBrk="1" fontAlgn="auto" hangingPunct="1">
              <a:spcAft>
                <a:spcPts val="0"/>
              </a:spcAft>
              <a:defRPr/>
            </a:pPr>
            <a:r>
              <a:rPr lang="en-GB" sz="2000" dirty="0">
                <a:solidFill>
                  <a:schemeClr val="bg1">
                    <a:lumMod val="50000"/>
                  </a:schemeClr>
                </a:solidFill>
              </a:rPr>
              <a:t> munitions per year </a:t>
            </a:r>
            <a:endParaRPr lang="ru-RU" sz="2000" dirty="0">
              <a:solidFill>
                <a:schemeClr val="bg1">
                  <a:lumMod val="50000"/>
                </a:schemeClr>
              </a:solidFill>
            </a:endParaRPr>
          </a:p>
        </p:txBody>
      </p:sp>
      <p:pic>
        <p:nvPicPr>
          <p:cNvPr id="91140" name="Picture 2">
            <a:extLst>
              <a:ext uri="{FF2B5EF4-FFF2-40B4-BE49-F238E27FC236}">
                <a16:creationId xmlns:a16="http://schemas.microsoft.com/office/drawing/2014/main" id="{7125BF3D-BF6A-46D1-9DBB-CCFE5B6BE4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650" y="1393825"/>
            <a:ext cx="3689350" cy="234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1" name="Picture 3">
            <a:extLst>
              <a:ext uri="{FF2B5EF4-FFF2-40B4-BE49-F238E27FC236}">
                <a16:creationId xmlns:a16="http://schemas.microsoft.com/office/drawing/2014/main" id="{E369E0EE-00DB-48EB-8E61-16A744815F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3811588"/>
            <a:ext cx="3689350" cy="248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2" name="Picture 4">
            <a:extLst>
              <a:ext uri="{FF2B5EF4-FFF2-40B4-BE49-F238E27FC236}">
                <a16:creationId xmlns:a16="http://schemas.microsoft.com/office/drawing/2014/main" id="{C5C31B1E-CF0F-407A-898F-55E1BAD237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1763" y="2349500"/>
            <a:ext cx="3200400" cy="260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3" name="Picture 2">
            <a:extLst>
              <a:ext uri="{FF2B5EF4-FFF2-40B4-BE49-F238E27FC236}">
                <a16:creationId xmlns:a16="http://schemas.microsoft.com/office/drawing/2014/main" id="{17E040B1-B78D-4C8D-9CCF-18A056968D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9000" y="1292225"/>
            <a:ext cx="1722438" cy="236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4" name="Picture 2">
            <a:extLst>
              <a:ext uri="{FF2B5EF4-FFF2-40B4-BE49-F238E27FC236}">
                <a16:creationId xmlns:a16="http://schemas.microsoft.com/office/drawing/2014/main" id="{FE06DA4F-49A0-437D-B2C4-99D642F1B0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42088" y="3741738"/>
            <a:ext cx="2419350" cy="259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977" name="TextBox 8">
            <a:extLst>
              <a:ext uri="{FF2B5EF4-FFF2-40B4-BE49-F238E27FC236}">
                <a16:creationId xmlns:a16="http://schemas.microsoft.com/office/drawing/2014/main" id="{8B204F59-CC56-4C80-911C-6229BEC41835}"/>
              </a:ext>
            </a:extLst>
          </p:cNvPr>
          <p:cNvSpPr txBox="1">
            <a:spLocks noChangeArrowheads="1"/>
          </p:cNvSpPr>
          <p:nvPr/>
        </p:nvSpPr>
        <p:spPr bwMode="auto">
          <a:xfrm>
            <a:off x="4343400" y="5105400"/>
            <a:ext cx="20367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fy-NL" altLang="en-US" sz="2000" b="1" dirty="0">
                <a:solidFill>
                  <a:schemeClr val="accent2">
                    <a:lumMod val="75000"/>
                  </a:schemeClr>
                </a:solidFill>
              </a:rPr>
              <a:t>DAVINCH and </a:t>
            </a:r>
          </a:p>
          <a:p>
            <a:pPr algn="ctr" eaLnBrk="1" hangingPunct="1">
              <a:defRPr/>
            </a:pPr>
            <a:r>
              <a:rPr lang="fy-NL" altLang="en-US" sz="2000" b="1" dirty="0">
                <a:solidFill>
                  <a:schemeClr val="accent2">
                    <a:lumMod val="75000"/>
                  </a:schemeClr>
                </a:solidFill>
              </a:rPr>
              <a:t>low temperature </a:t>
            </a:r>
          </a:p>
          <a:p>
            <a:pPr algn="ctr" eaLnBrk="1" hangingPunct="1">
              <a:defRPr/>
            </a:pPr>
            <a:r>
              <a:rPr lang="fy-NL" altLang="en-US" sz="2000" b="1" dirty="0">
                <a:solidFill>
                  <a:schemeClr val="accent2">
                    <a:lumMod val="75000"/>
                  </a:schemeClr>
                </a:solidFill>
              </a:rPr>
              <a:t>neutralisation </a:t>
            </a:r>
            <a:endParaRPr lang="en-GB" altLang="en-US" sz="2000" b="1" dirty="0">
              <a:solidFill>
                <a:schemeClr val="accent2">
                  <a:lumMod val="75000"/>
                </a:schemeClr>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2BD06-5083-474E-BBD4-52B357AFA680}"/>
              </a:ext>
            </a:extLst>
          </p:cNvPr>
          <p:cNvSpPr>
            <a:spLocks noGrp="1"/>
          </p:cNvSpPr>
          <p:nvPr>
            <p:ph type="ctrTitle"/>
          </p:nvPr>
        </p:nvSpPr>
        <p:spPr>
          <a:xfrm>
            <a:off x="1219200" y="533400"/>
            <a:ext cx="7772400" cy="838200"/>
          </a:xfrm>
        </p:spPr>
        <p:txBody>
          <a:bodyPr rtlCol="0">
            <a:normAutofit/>
          </a:bodyPr>
          <a:lstStyle/>
          <a:p>
            <a:pPr eaLnBrk="1" fontAlgn="auto" hangingPunct="1">
              <a:spcAft>
                <a:spcPts val="0"/>
              </a:spcAft>
              <a:defRPr/>
            </a:pPr>
            <a:r>
              <a:rPr lang="en-GB" sz="3600" b="1" dirty="0">
                <a:solidFill>
                  <a:schemeClr val="accent2">
                    <a:lumMod val="75000"/>
                  </a:schemeClr>
                </a:solidFill>
              </a:rPr>
              <a:t>OCW destruction in Japan</a:t>
            </a:r>
            <a:endParaRPr lang="ru-RU" sz="3600" b="1" dirty="0">
              <a:solidFill>
                <a:schemeClr val="accent2">
                  <a:lumMod val="75000"/>
                </a:schemeClr>
              </a:solidFill>
            </a:endParaRPr>
          </a:p>
        </p:txBody>
      </p:sp>
      <p:pic>
        <p:nvPicPr>
          <p:cNvPr id="92163" name="Picture 2">
            <a:extLst>
              <a:ext uri="{FF2B5EF4-FFF2-40B4-BE49-F238E27FC236}">
                <a16:creationId xmlns:a16="http://schemas.microsoft.com/office/drawing/2014/main" id="{7DBADE11-72AD-4073-B0B8-05C6F7EEAF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1524000"/>
            <a:ext cx="4606925"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64" name="Picture 4" descr="Japanese diver at Kanda harbour">
            <a:extLst>
              <a:ext uri="{FF2B5EF4-FFF2-40B4-BE49-F238E27FC236}">
                <a16:creationId xmlns:a16="http://schemas.microsoft.com/office/drawing/2014/main" id="{882C094D-8612-44DC-9E00-C19A175DD5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1541463"/>
            <a:ext cx="2224088" cy="33353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2165" name="Picture 3">
            <a:extLst>
              <a:ext uri="{FF2B5EF4-FFF2-40B4-BE49-F238E27FC236}">
                <a16:creationId xmlns:a16="http://schemas.microsoft.com/office/drawing/2014/main" id="{C797F48E-5736-4573-8DB0-03BC82AE48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8050" y="4114800"/>
            <a:ext cx="3322638"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9" name="TextBox 6">
            <a:extLst>
              <a:ext uri="{FF2B5EF4-FFF2-40B4-BE49-F238E27FC236}">
                <a16:creationId xmlns:a16="http://schemas.microsoft.com/office/drawing/2014/main" id="{77AFCF6E-21C0-4620-AE12-266BBF9FA7AA}"/>
              </a:ext>
            </a:extLst>
          </p:cNvPr>
          <p:cNvSpPr txBox="1">
            <a:spLocks noChangeArrowheads="1"/>
          </p:cNvSpPr>
          <p:nvPr/>
        </p:nvSpPr>
        <p:spPr bwMode="auto">
          <a:xfrm>
            <a:off x="1066800" y="5486400"/>
            <a:ext cx="1169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fy-NL" altLang="en-US" sz="2000" b="1" dirty="0">
                <a:solidFill>
                  <a:schemeClr val="accent2">
                    <a:lumMod val="75000"/>
                  </a:schemeClr>
                </a:solidFill>
              </a:rPr>
              <a:t>DAVINCH</a:t>
            </a:r>
            <a:endParaRPr lang="en-GB" altLang="en-US" sz="2000" b="1" dirty="0">
              <a:solidFill>
                <a:schemeClr val="accent2">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6E8E1C9-A8D3-4A7A-8C35-574A8F5C607C}"/>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4" name="Picture 3" descr="imagenes">
            <a:extLst>
              <a:ext uri="{FF2B5EF4-FFF2-40B4-BE49-F238E27FC236}">
                <a16:creationId xmlns:a16="http://schemas.microsoft.com/office/drawing/2014/main" id="{CE14D3B5-8FC1-4044-AAF4-4C934A480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1350963"/>
            <a:ext cx="7315200" cy="475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fotos">
            <a:extLst>
              <a:ext uri="{FF2B5EF4-FFF2-40B4-BE49-F238E27FC236}">
                <a16:creationId xmlns:a16="http://schemas.microsoft.com/office/drawing/2014/main" id="{E8F03829-B3F4-4CF8-A821-33D63EA4C1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3463" y="2286000"/>
            <a:ext cx="5472112"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FA2D104-09B5-4724-8C27-12162F2B69E1}"/>
              </a:ext>
            </a:extLst>
          </p:cNvPr>
          <p:cNvSpPr txBox="1"/>
          <p:nvPr/>
        </p:nvSpPr>
        <p:spPr>
          <a:xfrm>
            <a:off x="2147888" y="669925"/>
            <a:ext cx="6078537" cy="646113"/>
          </a:xfrm>
          <a:prstGeom prst="rect">
            <a:avLst/>
          </a:prstGeom>
          <a:noFill/>
        </p:spPr>
        <p:txBody>
          <a:bodyPr wrap="none">
            <a:spAutoFit/>
          </a:bodyPr>
          <a:lstStyle/>
          <a:p>
            <a:pPr eaLnBrk="1" fontAlgn="auto" hangingPunct="1">
              <a:spcBef>
                <a:spcPts val="0"/>
              </a:spcBef>
              <a:spcAft>
                <a:spcPts val="0"/>
              </a:spcAft>
              <a:defRPr/>
            </a:pPr>
            <a:r>
              <a:rPr lang="en-GB" sz="3600" b="1" dirty="0">
                <a:solidFill>
                  <a:schemeClr val="accent2">
                    <a:lumMod val="75000"/>
                  </a:schemeClr>
                </a:solidFill>
                <a:latin typeface="+mn-lt"/>
                <a:cs typeface="+mn-cs"/>
              </a:rPr>
              <a:t>Production of CW during WW I</a:t>
            </a:r>
            <a:endParaRPr lang="ru-RU" sz="3600" b="1" dirty="0">
              <a:solidFill>
                <a:schemeClr val="accent2">
                  <a:lumMod val="75000"/>
                </a:schemeClr>
              </a:solidFill>
              <a:latin typeface="+mn-lt"/>
              <a:cs typeface="+mn-cs"/>
            </a:endParaRPr>
          </a:p>
        </p:txBody>
      </p:sp>
      <p:sp>
        <p:nvSpPr>
          <p:cNvPr id="7" name="Rectangle 6">
            <a:extLst>
              <a:ext uri="{FF2B5EF4-FFF2-40B4-BE49-F238E27FC236}">
                <a16:creationId xmlns:a16="http://schemas.microsoft.com/office/drawing/2014/main" id="{1ED0809E-70AB-48D1-AD9E-9E7F7A748348}"/>
              </a:ext>
            </a:extLst>
          </p:cNvPr>
          <p:cNvSpPr>
            <a:spLocks noChangeArrowheads="1"/>
          </p:cNvSpPr>
          <p:nvPr/>
        </p:nvSpPr>
        <p:spPr bwMode="auto">
          <a:xfrm>
            <a:off x="5486400" y="2514600"/>
            <a:ext cx="28384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solidFill>
                  <a:srgbClr val="FF0000"/>
                </a:solidFill>
              </a:rPr>
              <a:t>120 mm projectiles filling station with gas</a:t>
            </a:r>
            <a:endParaRPr lang="ru-RU" altLang="en-US" sz="2800" b="1">
              <a:solidFill>
                <a:srgbClr val="FF0000"/>
              </a:solidFill>
            </a:endParaRPr>
          </a:p>
        </p:txBody>
      </p:sp>
      <p:sp>
        <p:nvSpPr>
          <p:cNvPr id="2" name="Title 1">
            <a:extLst>
              <a:ext uri="{FF2B5EF4-FFF2-40B4-BE49-F238E27FC236}">
                <a16:creationId xmlns:a16="http://schemas.microsoft.com/office/drawing/2014/main" id="{75B2435B-FCC7-487F-9D39-EAB176E76674}"/>
              </a:ext>
            </a:extLst>
          </p:cNvPr>
          <p:cNvSpPr>
            <a:spLocks noGrp="1"/>
          </p:cNvSpPr>
          <p:nvPr>
            <p:ph type="ctrTitle"/>
          </p:nvPr>
        </p:nvSpPr>
        <p:spPr>
          <a:xfrm>
            <a:off x="1143000" y="1524000"/>
            <a:ext cx="6934200" cy="1143000"/>
          </a:xfrm>
        </p:spPr>
        <p:txBody>
          <a:bodyPr/>
          <a:lstStyle/>
          <a:p>
            <a:pPr eaLnBrk="1" hangingPunct="1"/>
            <a:r>
              <a:rPr lang="en-US" altLang="en-US" sz="2800" b="1">
                <a:solidFill>
                  <a:schemeClr val="bg1"/>
                </a:solidFill>
              </a:rPr>
              <a:t>Pont-de-Claix - factory for the </a:t>
            </a:r>
            <a:br>
              <a:rPr lang="en-US" altLang="en-US" sz="2800" b="1">
                <a:solidFill>
                  <a:schemeClr val="bg1"/>
                </a:solidFill>
              </a:rPr>
            </a:br>
            <a:r>
              <a:rPr lang="en-US" altLang="en-US" sz="2800" b="1">
                <a:solidFill>
                  <a:schemeClr val="bg1"/>
                </a:solidFill>
              </a:rPr>
              <a:t>production of toxic gases, 1916</a:t>
            </a:r>
            <a:br>
              <a:rPr lang="en-US" altLang="en-US" sz="2800"/>
            </a:br>
            <a:endParaRPr lang="ru-RU" altLang="en-US" sz="2800"/>
          </a:p>
        </p:txBody>
      </p:sp>
      <p:pic>
        <p:nvPicPr>
          <p:cNvPr id="8" name="Picture 3">
            <a:extLst>
              <a:ext uri="{FF2B5EF4-FFF2-40B4-BE49-F238E27FC236}">
                <a16:creationId xmlns:a16="http://schemas.microsoft.com/office/drawing/2014/main" id="{03DB8616-E06D-406D-8ACA-C551B1BD12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250" y="2871788"/>
            <a:ext cx="3733800" cy="316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255D97CE-7079-425F-8AFD-A9B04F237A20}"/>
              </a:ext>
            </a:extLst>
          </p:cNvPr>
          <p:cNvSpPr>
            <a:spLocks noChangeArrowheads="1"/>
          </p:cNvSpPr>
          <p:nvPr/>
        </p:nvSpPr>
        <p:spPr bwMode="auto">
          <a:xfrm>
            <a:off x="692150" y="2771775"/>
            <a:ext cx="457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solidFill>
                  <a:srgbClr val="FF0000"/>
                </a:solidFill>
              </a:rPr>
              <a:t>Livens Projectile filling at </a:t>
            </a:r>
          </a:p>
          <a:p>
            <a:pPr algn="ctr" eaLnBrk="1" hangingPunct="1">
              <a:spcBef>
                <a:spcPct val="0"/>
              </a:spcBef>
              <a:buFontTx/>
              <a:buNone/>
            </a:pPr>
            <a:r>
              <a:rPr lang="en-US" altLang="en-US" sz="2800" b="1">
                <a:solidFill>
                  <a:srgbClr val="FF0000"/>
                </a:solidFill>
              </a:rPr>
              <a:t>Edgewood Arsenal</a:t>
            </a:r>
            <a:endParaRPr lang="en-IE" altLang="en-US" sz="2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6" presetClass="entr" presetSubtype="16"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1" presetClass="entr" presetSubtype="1"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wheel(1)">
                                      <p:cBhvr>
                                        <p:cTn id="35" dur="2000"/>
                                        <p:tgtEl>
                                          <p:spTgt spid="9">
                                            <p:txEl>
                                              <p:pRg st="0" end="0"/>
                                            </p:txEl>
                                          </p:spTgt>
                                        </p:tgtEl>
                                      </p:cBhvr>
                                    </p:animEffect>
                                  </p:childTnLst>
                                </p:cTn>
                              </p:par>
                              <p:par>
                                <p:cTn id="36" presetID="21" presetClass="entr" presetSubtype="1" fill="hold" nodeType="withEffect">
                                  <p:stCondLst>
                                    <p:cond delay="0"/>
                                  </p:stCondLst>
                                  <p:childTnLst>
                                    <p:set>
                                      <p:cBhvr>
                                        <p:cTn id="37" dur="1" fill="hold">
                                          <p:stCondLst>
                                            <p:cond delay="0"/>
                                          </p:stCondLst>
                                        </p:cTn>
                                        <p:tgtEl>
                                          <p:spTgt spid="9">
                                            <p:txEl>
                                              <p:pRg st="1" end="1"/>
                                            </p:txEl>
                                          </p:spTgt>
                                        </p:tgtEl>
                                        <p:attrNameLst>
                                          <p:attrName>style.visibility</p:attrName>
                                        </p:attrNameLst>
                                      </p:cBhvr>
                                      <p:to>
                                        <p:strVal val="visible"/>
                                      </p:to>
                                    </p:set>
                                    <p:animEffect transition="in" filter="wheel(1)">
                                      <p:cBhvr>
                                        <p:cTn id="38"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C137F-D74E-400B-A540-9B55322D5455}"/>
              </a:ext>
            </a:extLst>
          </p:cNvPr>
          <p:cNvSpPr>
            <a:spLocks noGrp="1"/>
          </p:cNvSpPr>
          <p:nvPr>
            <p:ph type="ctrTitle"/>
          </p:nvPr>
        </p:nvSpPr>
        <p:spPr>
          <a:xfrm>
            <a:off x="838200" y="838200"/>
            <a:ext cx="7772400" cy="533400"/>
          </a:xfrm>
        </p:spPr>
        <p:txBody>
          <a:bodyPr rtlCol="0">
            <a:noAutofit/>
          </a:bodyPr>
          <a:lstStyle/>
          <a:p>
            <a:pPr eaLnBrk="1" fontAlgn="auto" hangingPunct="1">
              <a:spcAft>
                <a:spcPts val="0"/>
              </a:spcAft>
              <a:defRPr/>
            </a:pPr>
            <a:r>
              <a:rPr lang="en-GB" sz="3600" b="1" dirty="0">
                <a:solidFill>
                  <a:schemeClr val="accent2">
                    <a:lumMod val="75000"/>
                  </a:schemeClr>
                </a:solidFill>
              </a:rPr>
              <a:t>OCW destruction in Germany</a:t>
            </a:r>
            <a:endParaRPr lang="ru-RU" sz="3600" b="1" dirty="0">
              <a:solidFill>
                <a:schemeClr val="accent2">
                  <a:lumMod val="75000"/>
                </a:schemeClr>
              </a:solidFill>
            </a:endParaRPr>
          </a:p>
        </p:txBody>
      </p:sp>
      <p:pic>
        <p:nvPicPr>
          <p:cNvPr id="94211" name="Picture 3">
            <a:extLst>
              <a:ext uri="{FF2B5EF4-FFF2-40B4-BE49-F238E27FC236}">
                <a16:creationId xmlns:a16="http://schemas.microsoft.com/office/drawing/2014/main" id="{0439132F-6D88-4734-81E1-7A040D24D0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62100"/>
            <a:ext cx="3810000" cy="264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2" name="Picture 4">
            <a:extLst>
              <a:ext uri="{FF2B5EF4-FFF2-40B4-BE49-F238E27FC236}">
                <a16:creationId xmlns:a16="http://schemas.microsoft.com/office/drawing/2014/main" id="{5516A5C9-A413-4A6A-9F4D-2B325E2C2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741488"/>
            <a:ext cx="2667000" cy="189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3" name="Picture 5">
            <a:extLst>
              <a:ext uri="{FF2B5EF4-FFF2-40B4-BE49-F238E27FC236}">
                <a16:creationId xmlns:a16="http://schemas.microsoft.com/office/drawing/2014/main" id="{FF6BE5AA-5182-4137-87D0-7C478E1D90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2971800"/>
            <a:ext cx="27432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4" name="Picture 6">
            <a:extLst>
              <a:ext uri="{FF2B5EF4-FFF2-40B4-BE49-F238E27FC236}">
                <a16:creationId xmlns:a16="http://schemas.microsoft.com/office/drawing/2014/main" id="{371A1B97-3D00-45BA-8589-459A519FB7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932238"/>
            <a:ext cx="3429000" cy="235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5" name="Picture 7">
            <a:extLst>
              <a:ext uri="{FF2B5EF4-FFF2-40B4-BE49-F238E27FC236}">
                <a16:creationId xmlns:a16="http://schemas.microsoft.com/office/drawing/2014/main" id="{FEE74A7D-1752-408A-82BF-CA6DEEFD16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00" y="4343400"/>
            <a:ext cx="2819400" cy="19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5" name="TextBox 8">
            <a:extLst>
              <a:ext uri="{FF2B5EF4-FFF2-40B4-BE49-F238E27FC236}">
                <a16:creationId xmlns:a16="http://schemas.microsoft.com/office/drawing/2014/main" id="{3010D206-7851-40BE-9DD9-861EBFC3A684}"/>
              </a:ext>
            </a:extLst>
          </p:cNvPr>
          <p:cNvSpPr txBox="1">
            <a:spLocks noChangeArrowheads="1"/>
          </p:cNvSpPr>
          <p:nvPr/>
        </p:nvSpPr>
        <p:spPr bwMode="auto">
          <a:xfrm>
            <a:off x="3543300" y="5106988"/>
            <a:ext cx="26336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fy-NL" altLang="en-US" b="1" dirty="0">
                <a:solidFill>
                  <a:schemeClr val="accent2">
                    <a:lumMod val="75000"/>
                  </a:schemeClr>
                </a:solidFill>
              </a:rPr>
              <a:t>Pyrolisis and  incineration</a:t>
            </a:r>
          </a:p>
          <a:p>
            <a:pPr algn="ctr" eaLnBrk="1" hangingPunct="1">
              <a:defRPr/>
            </a:pPr>
            <a:r>
              <a:rPr lang="fy-NL" altLang="en-US" b="1" dirty="0">
                <a:solidFill>
                  <a:schemeClr val="accent2">
                    <a:lumMod val="75000"/>
                  </a:schemeClr>
                </a:solidFill>
              </a:rPr>
              <a:t> </a:t>
            </a:r>
            <a:endParaRPr lang="en-GB" altLang="en-US" b="1" dirty="0">
              <a:solidFill>
                <a:schemeClr val="accent2">
                  <a:lumMod val="75000"/>
                </a:schemeClr>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C022F-07E1-46CF-8D13-198CCC3EC288}"/>
              </a:ext>
            </a:extLst>
          </p:cNvPr>
          <p:cNvSpPr>
            <a:spLocks noGrp="1"/>
          </p:cNvSpPr>
          <p:nvPr>
            <p:ph type="ctrTitle"/>
          </p:nvPr>
        </p:nvSpPr>
        <p:spPr>
          <a:xfrm>
            <a:off x="685800" y="838200"/>
            <a:ext cx="7772400" cy="685800"/>
          </a:xfrm>
        </p:spPr>
        <p:txBody>
          <a:bodyPr rtlCol="0">
            <a:normAutofit/>
          </a:bodyPr>
          <a:lstStyle/>
          <a:p>
            <a:pPr eaLnBrk="1" fontAlgn="auto" hangingPunct="1">
              <a:spcAft>
                <a:spcPts val="0"/>
              </a:spcAft>
              <a:defRPr/>
            </a:pPr>
            <a:r>
              <a:rPr lang="en-GB" sz="3600" b="1" dirty="0">
                <a:solidFill>
                  <a:schemeClr val="accent2">
                    <a:lumMod val="75000"/>
                  </a:schemeClr>
                </a:solidFill>
              </a:rPr>
              <a:t>OCW destruction in Italy</a:t>
            </a:r>
            <a:endParaRPr lang="ru-RU" sz="3600" b="1" dirty="0">
              <a:solidFill>
                <a:schemeClr val="accent2">
                  <a:lumMod val="75000"/>
                </a:schemeClr>
              </a:solidFill>
            </a:endParaRPr>
          </a:p>
        </p:txBody>
      </p:sp>
      <p:pic>
        <p:nvPicPr>
          <p:cNvPr id="95235" name="Picture 2">
            <a:extLst>
              <a:ext uri="{FF2B5EF4-FFF2-40B4-BE49-F238E27FC236}">
                <a16:creationId xmlns:a16="http://schemas.microsoft.com/office/drawing/2014/main" id="{4D50662F-5502-427E-B7E3-16E9EF915E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28800"/>
            <a:ext cx="2905125" cy="290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36" name="Picture 5" descr="Italian 100-105mm  compressed">
            <a:extLst>
              <a:ext uri="{FF2B5EF4-FFF2-40B4-BE49-F238E27FC236}">
                <a16:creationId xmlns:a16="http://schemas.microsoft.com/office/drawing/2014/main" id="{2889BA63-EBE4-444D-B88A-920DFD4A8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88" y="1541463"/>
            <a:ext cx="2217737" cy="33353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5237" name="Picture 3">
            <a:extLst>
              <a:ext uri="{FF2B5EF4-FFF2-40B4-BE49-F238E27FC236}">
                <a16:creationId xmlns:a16="http://schemas.microsoft.com/office/drawing/2014/main" id="{32881120-1D3B-47A5-9C73-B5039A2777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7100" y="1565275"/>
            <a:ext cx="1962150" cy="317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38" name="Picture 4">
            <a:extLst>
              <a:ext uri="{FF2B5EF4-FFF2-40B4-BE49-F238E27FC236}">
                <a16:creationId xmlns:a16="http://schemas.microsoft.com/office/drawing/2014/main" id="{2D251E91-119C-45F4-9EE2-272C7A18A8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4343400"/>
            <a:ext cx="32766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8" name="TextBox 7">
            <a:extLst>
              <a:ext uri="{FF2B5EF4-FFF2-40B4-BE49-F238E27FC236}">
                <a16:creationId xmlns:a16="http://schemas.microsoft.com/office/drawing/2014/main" id="{833EE886-6556-465D-8C88-D77BD9EC4902}"/>
              </a:ext>
            </a:extLst>
          </p:cNvPr>
          <p:cNvSpPr txBox="1">
            <a:spLocks noChangeArrowheads="1"/>
          </p:cNvSpPr>
          <p:nvPr/>
        </p:nvSpPr>
        <p:spPr bwMode="auto">
          <a:xfrm>
            <a:off x="6096000" y="4953000"/>
            <a:ext cx="28432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fy-NL" altLang="en-US" b="1" dirty="0">
                <a:solidFill>
                  <a:schemeClr val="accent2">
                    <a:lumMod val="75000"/>
                  </a:schemeClr>
                </a:solidFill>
              </a:rPr>
              <a:t>Low temperature hydrolisis </a:t>
            </a:r>
          </a:p>
          <a:p>
            <a:pPr algn="ctr" eaLnBrk="1" hangingPunct="1">
              <a:defRPr/>
            </a:pPr>
            <a:r>
              <a:rPr lang="fy-NL" altLang="en-US" b="1" dirty="0">
                <a:solidFill>
                  <a:schemeClr val="accent2">
                    <a:lumMod val="75000"/>
                  </a:schemeClr>
                </a:solidFill>
              </a:rPr>
              <a:t>and neutralisation.</a:t>
            </a:r>
          </a:p>
          <a:p>
            <a:pPr algn="ctr" eaLnBrk="1" hangingPunct="1">
              <a:defRPr/>
            </a:pPr>
            <a:r>
              <a:rPr lang="fy-NL" altLang="en-US" b="1" dirty="0">
                <a:solidFill>
                  <a:schemeClr val="accent2">
                    <a:lumMod val="75000"/>
                  </a:schemeClr>
                </a:solidFill>
              </a:rPr>
              <a:t>Incapsulation</a:t>
            </a:r>
            <a:endParaRPr lang="en-GB" altLang="en-US" b="1" dirty="0">
              <a:solidFill>
                <a:schemeClr val="accent2">
                  <a:lumMod val="75000"/>
                </a:schemeClr>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C99AA-D00B-45AE-A4C1-4BCB3E85E779}"/>
              </a:ext>
            </a:extLst>
          </p:cNvPr>
          <p:cNvSpPr>
            <a:spLocks noGrp="1"/>
          </p:cNvSpPr>
          <p:nvPr>
            <p:ph type="ctrTitle"/>
          </p:nvPr>
        </p:nvSpPr>
        <p:spPr>
          <a:xfrm>
            <a:off x="685800" y="762000"/>
            <a:ext cx="7772400" cy="838200"/>
          </a:xfrm>
        </p:spPr>
        <p:txBody>
          <a:bodyPr rtlCol="0">
            <a:normAutofit/>
          </a:bodyPr>
          <a:lstStyle/>
          <a:p>
            <a:pPr eaLnBrk="1" fontAlgn="auto" hangingPunct="1">
              <a:spcAft>
                <a:spcPts val="0"/>
              </a:spcAft>
              <a:defRPr/>
            </a:pPr>
            <a:r>
              <a:rPr lang="en-GB" sz="3600" b="1" dirty="0">
                <a:solidFill>
                  <a:schemeClr val="accent2">
                    <a:lumMod val="75000"/>
                  </a:schemeClr>
                </a:solidFill>
              </a:rPr>
              <a:t>OCW destruction in Australia</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6BD5453E-B350-477F-B1CB-B2B792E13155}"/>
              </a:ext>
            </a:extLst>
          </p:cNvPr>
          <p:cNvSpPr>
            <a:spLocks noGrp="1"/>
          </p:cNvSpPr>
          <p:nvPr>
            <p:ph type="subTitle" idx="1"/>
          </p:nvPr>
        </p:nvSpPr>
        <p:spPr>
          <a:xfrm>
            <a:off x="4267200" y="5029200"/>
            <a:ext cx="4572000" cy="990600"/>
          </a:xfrm>
        </p:spPr>
        <p:txBody>
          <a:bodyPr rtlCol="0">
            <a:noAutofit/>
          </a:bodyPr>
          <a:lstStyle/>
          <a:p>
            <a:pPr algn="l" eaLnBrk="1" fontAlgn="auto" hangingPunct="1">
              <a:spcAft>
                <a:spcPts val="0"/>
              </a:spcAft>
              <a:defRPr/>
            </a:pPr>
            <a:r>
              <a:rPr lang="en-US" sz="1800" dirty="0">
                <a:solidFill>
                  <a:schemeClr val="bg1">
                    <a:lumMod val="50000"/>
                  </a:schemeClr>
                </a:solidFill>
              </a:rPr>
              <a:t>Department of Defence has destroyed</a:t>
            </a:r>
          </a:p>
          <a:p>
            <a:pPr algn="l" eaLnBrk="1" fontAlgn="auto" hangingPunct="1">
              <a:spcAft>
                <a:spcPts val="0"/>
              </a:spcAft>
              <a:defRPr/>
            </a:pPr>
            <a:r>
              <a:rPr lang="en-US" sz="1800" dirty="0">
                <a:solidFill>
                  <a:schemeClr val="bg1">
                    <a:lumMod val="50000"/>
                  </a:schemeClr>
                </a:solidFill>
              </a:rPr>
              <a:t>144 mustard gas shells uncovered at Columboola, between Chinchilla and Miles using </a:t>
            </a:r>
            <a:r>
              <a:rPr lang="en-US" sz="1800" b="1" dirty="0">
                <a:solidFill>
                  <a:schemeClr val="accent2">
                    <a:lumMod val="75000"/>
                  </a:schemeClr>
                </a:solidFill>
              </a:rPr>
              <a:t>TCD</a:t>
            </a:r>
            <a:endParaRPr lang="ru-RU" sz="1800" b="1" dirty="0">
              <a:solidFill>
                <a:schemeClr val="accent2">
                  <a:lumMod val="75000"/>
                </a:schemeClr>
              </a:solidFill>
            </a:endParaRPr>
          </a:p>
        </p:txBody>
      </p:sp>
      <p:pic>
        <p:nvPicPr>
          <p:cNvPr id="96260" name="Picture 3">
            <a:extLst>
              <a:ext uri="{FF2B5EF4-FFF2-40B4-BE49-F238E27FC236}">
                <a16:creationId xmlns:a16="http://schemas.microsoft.com/office/drawing/2014/main" id="{1F2EF453-FCBB-4200-BAC0-90386B29D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752600"/>
            <a:ext cx="3676650"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1" name="Picture 4">
            <a:extLst>
              <a:ext uri="{FF2B5EF4-FFF2-40B4-BE49-F238E27FC236}">
                <a16:creationId xmlns:a16="http://schemas.microsoft.com/office/drawing/2014/main" id="{3BB8229E-33D6-445D-81AD-0F2E137542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038600"/>
            <a:ext cx="3371850"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2" name="Picture 2">
            <a:extLst>
              <a:ext uri="{FF2B5EF4-FFF2-40B4-BE49-F238E27FC236}">
                <a16:creationId xmlns:a16="http://schemas.microsoft.com/office/drawing/2014/main" id="{5B91A2C0-17D6-42DE-9006-25FDE06D2A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752600"/>
            <a:ext cx="4830763"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84CD1-F50B-4148-8AFD-08180F8B906A}"/>
              </a:ext>
            </a:extLst>
          </p:cNvPr>
          <p:cNvSpPr>
            <a:spLocks noGrp="1"/>
          </p:cNvSpPr>
          <p:nvPr>
            <p:ph type="ctrTitle"/>
          </p:nvPr>
        </p:nvSpPr>
        <p:spPr>
          <a:xfrm>
            <a:off x="609600" y="914400"/>
            <a:ext cx="7772400" cy="609600"/>
          </a:xfrm>
        </p:spPr>
        <p:txBody>
          <a:bodyPr/>
          <a:lstStyle/>
          <a:p>
            <a:pPr eaLnBrk="1" hangingPunct="1">
              <a:defRPr/>
            </a:pPr>
            <a:r>
              <a:rPr lang="en-GB" sz="3600" b="1" dirty="0">
                <a:solidFill>
                  <a:schemeClr val="accent2">
                    <a:lumMod val="75000"/>
                  </a:schemeClr>
                </a:solidFill>
              </a:rPr>
              <a:t>ACW destruction in China</a:t>
            </a:r>
            <a:endParaRPr lang="en-IE" sz="3600" b="1" dirty="0"/>
          </a:p>
        </p:txBody>
      </p:sp>
      <p:pic>
        <p:nvPicPr>
          <p:cNvPr id="97283" name="Picture 4">
            <a:extLst>
              <a:ext uri="{FF2B5EF4-FFF2-40B4-BE49-F238E27FC236}">
                <a16:creationId xmlns:a16="http://schemas.microsoft.com/office/drawing/2014/main" id="{171C5DA2-727D-41C9-8DF6-AA369A0651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49400"/>
            <a:ext cx="2743200"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4" name="Picture 5">
            <a:extLst>
              <a:ext uri="{FF2B5EF4-FFF2-40B4-BE49-F238E27FC236}">
                <a16:creationId xmlns:a16="http://schemas.microsoft.com/office/drawing/2014/main" id="{18779F19-0A33-4EC4-89EB-1289A1996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025" y="1828800"/>
            <a:ext cx="2930525"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5" name="Picture 6">
            <a:extLst>
              <a:ext uri="{FF2B5EF4-FFF2-40B4-BE49-F238E27FC236}">
                <a16:creationId xmlns:a16="http://schemas.microsoft.com/office/drawing/2014/main" id="{BCF624F3-1162-496E-A76E-61CC5CAE86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8050" y="4130675"/>
            <a:ext cx="3041650"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6" name="Picture 7">
            <a:extLst>
              <a:ext uri="{FF2B5EF4-FFF2-40B4-BE49-F238E27FC236}">
                <a16:creationId xmlns:a16="http://schemas.microsoft.com/office/drawing/2014/main" id="{17BDA4FC-1D01-4D07-B598-9A1B2154B6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050" y="3841750"/>
            <a:ext cx="5695950"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7" name="Picture 8">
            <a:extLst>
              <a:ext uri="{FF2B5EF4-FFF2-40B4-BE49-F238E27FC236}">
                <a16:creationId xmlns:a16="http://schemas.microsoft.com/office/drawing/2014/main" id="{3C9C4D3D-0E8B-47C2-AE2C-7EBC72B583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8050" y="1981200"/>
            <a:ext cx="3041650"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096AD93-D8E8-4AB7-8498-C62300F3819C}"/>
              </a:ext>
            </a:extLst>
          </p:cNvPr>
          <p:cNvSpPr txBox="1"/>
          <p:nvPr/>
        </p:nvSpPr>
        <p:spPr>
          <a:xfrm>
            <a:off x="5946775" y="1352550"/>
            <a:ext cx="3100388" cy="647700"/>
          </a:xfrm>
          <a:prstGeom prst="rect">
            <a:avLst/>
          </a:prstGeom>
          <a:noFill/>
        </p:spPr>
        <p:txBody>
          <a:bodyPr>
            <a:spAutoFit/>
          </a:bodyPr>
          <a:lstStyle/>
          <a:p>
            <a:pPr algn="ctr">
              <a:defRPr/>
            </a:pPr>
            <a:r>
              <a:rPr lang="en-IE" dirty="0">
                <a:solidFill>
                  <a:schemeClr val="tx1">
                    <a:lumMod val="50000"/>
                    <a:lumOff val="50000"/>
                  </a:schemeClr>
                </a:solidFill>
              </a:rPr>
              <a:t>A few millions of munitions are expected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40C2C-CE94-4B15-8E1B-17BB0E8EFD22}"/>
              </a:ext>
            </a:extLst>
          </p:cNvPr>
          <p:cNvSpPr>
            <a:spLocks noGrp="1"/>
          </p:cNvSpPr>
          <p:nvPr>
            <p:ph type="ctrTitle"/>
          </p:nvPr>
        </p:nvSpPr>
        <p:spPr>
          <a:xfrm>
            <a:off x="685800" y="838200"/>
            <a:ext cx="7772400" cy="762000"/>
          </a:xfrm>
        </p:spPr>
        <p:txBody>
          <a:bodyPr rtlCol="0">
            <a:normAutofit/>
          </a:bodyPr>
          <a:lstStyle/>
          <a:p>
            <a:pPr eaLnBrk="1" fontAlgn="auto" hangingPunct="1">
              <a:spcAft>
                <a:spcPts val="0"/>
              </a:spcAft>
              <a:defRPr/>
            </a:pPr>
            <a:r>
              <a:rPr lang="en-GB" sz="3600" b="1" dirty="0">
                <a:solidFill>
                  <a:schemeClr val="accent2">
                    <a:lumMod val="75000"/>
                  </a:schemeClr>
                </a:solidFill>
              </a:rPr>
              <a:t>Reaction mass post treatment</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2EF8275D-42EE-415C-816B-FC2B85FFA638}"/>
              </a:ext>
            </a:extLst>
          </p:cNvPr>
          <p:cNvSpPr>
            <a:spLocks noGrp="1"/>
          </p:cNvSpPr>
          <p:nvPr>
            <p:ph type="subTitle" idx="1"/>
          </p:nvPr>
        </p:nvSpPr>
        <p:spPr>
          <a:xfrm>
            <a:off x="381000" y="1771650"/>
            <a:ext cx="3581400" cy="4181475"/>
          </a:xfrm>
        </p:spPr>
        <p:txBody>
          <a:bodyPr rtlCol="0">
            <a:normAutofit fontScale="70000" lnSpcReduction="20000"/>
          </a:bodyPr>
          <a:lstStyle/>
          <a:p>
            <a:pPr marL="457200" indent="-457200" algn="l" eaLnBrk="1" fontAlgn="auto" hangingPunct="1">
              <a:spcAft>
                <a:spcPts val="0"/>
              </a:spcAft>
              <a:buFont typeface="Wingdings" panose="05000000000000000000" pitchFamily="2" charset="2"/>
              <a:buChar char="q"/>
              <a:defRPr/>
            </a:pPr>
            <a:r>
              <a:rPr lang="en-GB" dirty="0">
                <a:solidFill>
                  <a:schemeClr val="bg1">
                    <a:lumMod val="50000"/>
                  </a:schemeClr>
                </a:solidFill>
              </a:rPr>
              <a:t>Russian nerve agents neutralisation technology – incineration and/or bituminisation</a:t>
            </a:r>
          </a:p>
          <a:p>
            <a:pPr marL="457200" indent="-457200" algn="l" eaLnBrk="1" fontAlgn="auto" hangingPunct="1">
              <a:spcAft>
                <a:spcPts val="0"/>
              </a:spcAft>
              <a:buFont typeface="Wingdings" panose="05000000000000000000" pitchFamily="2" charset="2"/>
              <a:buChar char="q"/>
              <a:defRPr/>
            </a:pPr>
            <a:r>
              <a:rPr lang="en-GB" dirty="0">
                <a:solidFill>
                  <a:schemeClr val="bg1">
                    <a:lumMod val="50000"/>
                  </a:schemeClr>
                </a:solidFill>
              </a:rPr>
              <a:t>Newport  VX neutralisation – mixing with the industrial waste and its incineration</a:t>
            </a:r>
          </a:p>
          <a:p>
            <a:pPr marL="457200" indent="-457200" algn="l" eaLnBrk="1" fontAlgn="auto" hangingPunct="1">
              <a:spcAft>
                <a:spcPts val="0"/>
              </a:spcAft>
              <a:buFont typeface="Wingdings" panose="05000000000000000000" pitchFamily="2" charset="2"/>
              <a:buChar char="q"/>
              <a:defRPr/>
            </a:pPr>
            <a:r>
              <a:rPr lang="en-GB" dirty="0">
                <a:solidFill>
                  <a:schemeClr val="bg1">
                    <a:lumMod val="50000"/>
                  </a:schemeClr>
                </a:solidFill>
              </a:rPr>
              <a:t>Aberdeen and Blue Grass HD neutralisation – biodegradation</a:t>
            </a:r>
          </a:p>
          <a:p>
            <a:pPr marL="457200" indent="-457200" algn="l" eaLnBrk="1" fontAlgn="auto" hangingPunct="1">
              <a:spcAft>
                <a:spcPts val="0"/>
              </a:spcAft>
              <a:buFont typeface="Wingdings" panose="05000000000000000000" pitchFamily="2" charset="2"/>
              <a:buChar char="q"/>
              <a:defRPr/>
            </a:pPr>
            <a:r>
              <a:rPr lang="en-GB" dirty="0">
                <a:solidFill>
                  <a:schemeClr val="bg1">
                    <a:lumMod val="50000"/>
                  </a:schemeClr>
                </a:solidFill>
              </a:rPr>
              <a:t>Pine Bluff and </a:t>
            </a:r>
            <a:r>
              <a:rPr lang="en-IE" dirty="0"/>
              <a:t>Pueblo  - </a:t>
            </a:r>
            <a:r>
              <a:rPr lang="en-GB" dirty="0">
                <a:solidFill>
                  <a:schemeClr val="bg1">
                    <a:lumMod val="50000"/>
                  </a:schemeClr>
                </a:solidFill>
              </a:rPr>
              <a:t>Wet Air Oxidation</a:t>
            </a:r>
            <a:r>
              <a:rPr lang="en-US" dirty="0">
                <a:solidFill>
                  <a:schemeClr val="bg1">
                    <a:lumMod val="50000"/>
                  </a:schemeClr>
                </a:solidFill>
              </a:rPr>
              <a:t> in Deer Park, Texas</a:t>
            </a:r>
            <a:endParaRPr lang="en-GB" dirty="0">
              <a:solidFill>
                <a:schemeClr val="bg1">
                  <a:lumMod val="50000"/>
                </a:schemeClr>
              </a:solidFill>
            </a:endParaRPr>
          </a:p>
          <a:p>
            <a:pPr marL="457200" indent="-457200" algn="l" eaLnBrk="1" fontAlgn="auto" hangingPunct="1">
              <a:spcAft>
                <a:spcPts val="0"/>
              </a:spcAft>
              <a:buFont typeface="Arial" panose="020B0604020202020204" pitchFamily="34" charset="0"/>
              <a:buChar char="•"/>
              <a:defRPr/>
            </a:pPr>
            <a:endParaRPr lang="en-GB" dirty="0">
              <a:solidFill>
                <a:schemeClr val="bg1">
                  <a:lumMod val="50000"/>
                </a:schemeClr>
              </a:solidFill>
            </a:endParaRPr>
          </a:p>
          <a:p>
            <a:pPr eaLnBrk="1" fontAlgn="auto" hangingPunct="1">
              <a:spcAft>
                <a:spcPts val="0"/>
              </a:spcAft>
              <a:defRPr/>
            </a:pPr>
            <a:endParaRPr lang="ru-RU" dirty="0"/>
          </a:p>
        </p:txBody>
      </p:sp>
      <p:pic>
        <p:nvPicPr>
          <p:cNvPr id="98308" name="Picture 2">
            <a:extLst>
              <a:ext uri="{FF2B5EF4-FFF2-40B4-BE49-F238E27FC236}">
                <a16:creationId xmlns:a16="http://schemas.microsoft.com/office/drawing/2014/main" id="{166904F2-D9EA-4AB8-ACD5-401B7B84D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860800"/>
            <a:ext cx="32639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309" name="Picture 4">
            <a:extLst>
              <a:ext uri="{FF2B5EF4-FFF2-40B4-BE49-F238E27FC236}">
                <a16:creationId xmlns:a16="http://schemas.microsoft.com/office/drawing/2014/main" id="{B24B12DC-056D-43E2-B8EC-C095BE0C1B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752600"/>
            <a:ext cx="3676650"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a:extLst>
              <a:ext uri="{FF2B5EF4-FFF2-40B4-BE49-F238E27FC236}">
                <a16:creationId xmlns:a16="http://schemas.microsoft.com/office/drawing/2014/main" id="{7194E96D-6A4D-4ADF-9F70-1F07814A78B4}"/>
              </a:ext>
            </a:extLst>
          </p:cNvPr>
          <p:cNvSpPr>
            <a:spLocks noGrp="1" noChangeArrowheads="1"/>
          </p:cNvSpPr>
          <p:nvPr>
            <p:ph type="title" idx="4294967295"/>
          </p:nvPr>
        </p:nvSpPr>
        <p:spPr>
          <a:xfrm>
            <a:off x="1025525" y="842963"/>
            <a:ext cx="7772400" cy="685800"/>
          </a:xfrm>
        </p:spPr>
        <p:txBody>
          <a:bodyPr rtlCol="0">
            <a:normAutofit fontScale="90000"/>
          </a:bodyPr>
          <a:lstStyle/>
          <a:p>
            <a:pPr marL="762000" indent="-762000" eaLnBrk="1" fontAlgn="auto" hangingPunct="1">
              <a:spcAft>
                <a:spcPts val="0"/>
              </a:spcAft>
              <a:defRPr/>
            </a:pPr>
            <a:r>
              <a:rPr lang="en-GB" sz="4000" b="1" dirty="0">
                <a:solidFill>
                  <a:schemeClr val="accent2">
                    <a:lumMod val="75000"/>
                  </a:schemeClr>
                </a:solidFill>
              </a:rPr>
              <a:t>Category 2 CW destruction in Libya</a:t>
            </a:r>
            <a:br>
              <a:rPr lang="en-GB" sz="3600" dirty="0">
                <a:solidFill>
                  <a:srgbClr val="00B0F0"/>
                </a:solidFill>
                <a:effectLst>
                  <a:outerShdw blurRad="38100" dist="38100" dir="2700000" algn="tl">
                    <a:srgbClr val="000000"/>
                  </a:outerShdw>
                </a:effectLst>
              </a:rPr>
            </a:br>
            <a:endParaRPr lang="en-GB" sz="2400" dirty="0">
              <a:solidFill>
                <a:srgbClr val="00B0F0"/>
              </a:solidFill>
              <a:effectLst>
                <a:outerShdw blurRad="38100" dist="38100" dir="2700000" algn="tl">
                  <a:srgbClr val="000000"/>
                </a:outerShdw>
              </a:effectLst>
            </a:endParaRPr>
          </a:p>
        </p:txBody>
      </p:sp>
      <p:pic>
        <p:nvPicPr>
          <p:cNvPr id="99331" name="Picture 4" descr="Picture 030">
            <a:extLst>
              <a:ext uri="{FF2B5EF4-FFF2-40B4-BE49-F238E27FC236}">
                <a16:creationId xmlns:a16="http://schemas.microsoft.com/office/drawing/2014/main" id="{D6E30BB4-CB2B-4989-BB32-96E4A865E263}"/>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143000" y="1528763"/>
            <a:ext cx="6932613" cy="4765675"/>
          </a:xfrm>
        </p:spPr>
      </p:pic>
      <p:pic>
        <p:nvPicPr>
          <p:cNvPr id="4" name="Picture 4" descr="Picture 164">
            <a:extLst>
              <a:ext uri="{FF2B5EF4-FFF2-40B4-BE49-F238E27FC236}">
                <a16:creationId xmlns:a16="http://schemas.microsoft.com/office/drawing/2014/main" id="{BC4248DB-E887-4641-BF80-68B022C7DE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435100"/>
            <a:ext cx="6927850" cy="485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IMG_0808">
            <a:extLst>
              <a:ext uri="{FF2B5EF4-FFF2-40B4-BE49-F238E27FC236}">
                <a16:creationId xmlns:a16="http://schemas.microsoft.com/office/drawing/2014/main" id="{9399D075-9EAB-49DD-A51C-2C15EF0CB68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05000" y="1768475"/>
            <a:ext cx="5873750" cy="4513263"/>
          </a:xfrm>
        </p:spPr>
      </p:pic>
      <p:sp>
        <p:nvSpPr>
          <p:cNvPr id="266245" name="Rectangle 5">
            <a:extLst>
              <a:ext uri="{FF2B5EF4-FFF2-40B4-BE49-F238E27FC236}">
                <a16:creationId xmlns:a16="http://schemas.microsoft.com/office/drawing/2014/main" id="{D5B5E8FB-74A5-45A1-A96C-A915365B5EDD}"/>
              </a:ext>
            </a:extLst>
          </p:cNvPr>
          <p:cNvSpPr>
            <a:spLocks noGrp="1" noChangeArrowheads="1"/>
          </p:cNvSpPr>
          <p:nvPr>
            <p:ph type="title"/>
          </p:nvPr>
        </p:nvSpPr>
        <p:spPr>
          <a:xfrm>
            <a:off x="-28575" y="1219200"/>
            <a:ext cx="9448800" cy="865188"/>
          </a:xfrm>
        </p:spPr>
        <p:txBody>
          <a:bodyPr rtlCol="0">
            <a:noAutofit/>
          </a:bodyPr>
          <a:lstStyle/>
          <a:p>
            <a:pPr eaLnBrk="1" fontAlgn="auto" hangingPunct="1">
              <a:spcAft>
                <a:spcPts val="0"/>
              </a:spcAft>
              <a:defRPr/>
            </a:pPr>
            <a:r>
              <a:rPr lang="en-GB" sz="3600" b="1" dirty="0">
                <a:solidFill>
                  <a:schemeClr val="accent2">
                    <a:lumMod val="75000"/>
                  </a:schemeClr>
                </a:solidFill>
              </a:rPr>
              <a:t>Precursors (PCL</a:t>
            </a:r>
            <a:r>
              <a:rPr lang="en-GB" sz="3600" b="1" baseline="-25000" dirty="0">
                <a:solidFill>
                  <a:schemeClr val="accent2">
                    <a:lumMod val="75000"/>
                  </a:schemeClr>
                </a:solidFill>
              </a:rPr>
              <a:t>3 </a:t>
            </a:r>
            <a:r>
              <a:rPr lang="en-GB" sz="3600" b="1" dirty="0">
                <a:solidFill>
                  <a:schemeClr val="accent2">
                    <a:lumMod val="75000"/>
                  </a:schemeClr>
                </a:solidFill>
              </a:rPr>
              <a:t>and </a:t>
            </a:r>
            <a:r>
              <a:rPr lang="en-IE" sz="3600" b="1" dirty="0">
                <a:solidFill>
                  <a:schemeClr val="accent2">
                    <a:lumMod val="75000"/>
                  </a:schemeClr>
                </a:solidFill>
              </a:rPr>
              <a:t>SOCl</a:t>
            </a:r>
            <a:r>
              <a:rPr lang="en-IE" sz="3600" b="1" baseline="-25000" dirty="0">
                <a:solidFill>
                  <a:schemeClr val="accent2">
                    <a:lumMod val="75000"/>
                  </a:schemeClr>
                </a:solidFill>
              </a:rPr>
              <a:t>2</a:t>
            </a:r>
            <a:r>
              <a:rPr lang="en-GB" sz="3600" b="1" dirty="0">
                <a:solidFill>
                  <a:schemeClr val="accent2">
                    <a:lumMod val="75000"/>
                  </a:schemeClr>
                </a:solidFill>
              </a:rPr>
              <a:t>) destruction</a:t>
            </a:r>
            <a:br>
              <a:rPr lang="en-GB" sz="3600" b="1" dirty="0">
                <a:solidFill>
                  <a:schemeClr val="accent2">
                    <a:lumMod val="75000"/>
                  </a:schemeClr>
                </a:solidFill>
              </a:rPr>
            </a:br>
            <a:r>
              <a:rPr lang="en-GB" sz="3600" b="1" dirty="0">
                <a:solidFill>
                  <a:schemeClr val="accent2">
                    <a:lumMod val="75000"/>
                  </a:schemeClr>
                </a:solidFill>
              </a:rPr>
              <a:t> in Libya</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9" name="Rectangle 5">
            <a:extLst>
              <a:ext uri="{FF2B5EF4-FFF2-40B4-BE49-F238E27FC236}">
                <a16:creationId xmlns:a16="http://schemas.microsoft.com/office/drawing/2014/main" id="{A1FBEB1C-2191-4C2B-A994-BFDAC312AECA}"/>
              </a:ext>
            </a:extLst>
          </p:cNvPr>
          <p:cNvSpPr>
            <a:spLocks noGrp="1" noChangeArrowheads="1"/>
          </p:cNvSpPr>
          <p:nvPr>
            <p:ph type="title" idx="4294967295"/>
          </p:nvPr>
        </p:nvSpPr>
        <p:spPr>
          <a:xfrm>
            <a:off x="227013" y="533400"/>
            <a:ext cx="8916987" cy="1143000"/>
          </a:xfrm>
        </p:spPr>
        <p:txBody>
          <a:bodyPr rtlCol="0">
            <a:noAutofit/>
          </a:bodyPr>
          <a:lstStyle/>
          <a:p>
            <a:pPr marL="762000" indent="-762000" eaLnBrk="1" fontAlgn="auto" hangingPunct="1">
              <a:spcAft>
                <a:spcPts val="0"/>
              </a:spcAft>
              <a:defRPr/>
            </a:pPr>
            <a:r>
              <a:rPr lang="en-GB" sz="3600" b="1" dirty="0">
                <a:solidFill>
                  <a:schemeClr val="accent2">
                    <a:lumMod val="75000"/>
                  </a:schemeClr>
                </a:solidFill>
              </a:rPr>
              <a:t>PCl</a:t>
            </a:r>
            <a:r>
              <a:rPr lang="en-GB" sz="3600" b="1" baseline="-25000" dirty="0">
                <a:solidFill>
                  <a:schemeClr val="accent2">
                    <a:lumMod val="75000"/>
                  </a:schemeClr>
                </a:solidFill>
              </a:rPr>
              <a:t>3</a:t>
            </a:r>
            <a:r>
              <a:rPr lang="en-GB" sz="3600" b="1" dirty="0">
                <a:solidFill>
                  <a:schemeClr val="accent2">
                    <a:lumMod val="75000"/>
                  </a:schemeClr>
                </a:solidFill>
              </a:rPr>
              <a:t> hydrolysis modelling</a:t>
            </a:r>
          </a:p>
        </p:txBody>
      </p:sp>
      <p:pic>
        <p:nvPicPr>
          <p:cNvPr id="102403" name="Picture 4" descr="DSC00802">
            <a:extLst>
              <a:ext uri="{FF2B5EF4-FFF2-40B4-BE49-F238E27FC236}">
                <a16:creationId xmlns:a16="http://schemas.microsoft.com/office/drawing/2014/main" id="{7D86E967-2967-48DC-9BC8-4716B2FAEDEA}"/>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400" y="1676400"/>
            <a:ext cx="4033838" cy="3225800"/>
          </a:xfrm>
        </p:spPr>
      </p:pic>
      <p:pic>
        <p:nvPicPr>
          <p:cNvPr id="102404" name="Picture 4" descr="DSC00806">
            <a:extLst>
              <a:ext uri="{FF2B5EF4-FFF2-40B4-BE49-F238E27FC236}">
                <a16:creationId xmlns:a16="http://schemas.microsoft.com/office/drawing/2014/main" id="{7D5A24F1-0E62-45D1-8EAF-5CB39A8D4B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6400"/>
            <a:ext cx="3455988"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5" name="Content Placeholder 5">
            <a:extLst>
              <a:ext uri="{FF2B5EF4-FFF2-40B4-BE49-F238E27FC236}">
                <a16:creationId xmlns:a16="http://schemas.microsoft.com/office/drawing/2014/main" id="{698BEE77-4A1A-4432-AE74-F5E4746F4D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648200"/>
            <a:ext cx="2084388"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D7C4AFB8-BDA6-4EA8-AAE3-7B74AFD78B76}"/>
              </a:ext>
            </a:extLst>
          </p:cNvPr>
          <p:cNvSpPr>
            <a:spLocks noGrp="1" noChangeArrowheads="1"/>
          </p:cNvSpPr>
          <p:nvPr>
            <p:ph type="title" idx="4294967295"/>
          </p:nvPr>
        </p:nvSpPr>
        <p:spPr>
          <a:xfrm>
            <a:off x="838200" y="533400"/>
            <a:ext cx="7772400" cy="936625"/>
          </a:xfrm>
        </p:spPr>
        <p:txBody>
          <a:bodyPr rtlCol="0">
            <a:normAutofit/>
          </a:bodyPr>
          <a:lstStyle/>
          <a:p>
            <a:pPr eaLnBrk="1" fontAlgn="auto" hangingPunct="1">
              <a:spcAft>
                <a:spcPts val="0"/>
              </a:spcAft>
              <a:defRPr/>
            </a:pPr>
            <a:r>
              <a:rPr lang="en-GB" sz="3600" b="1" dirty="0">
                <a:solidFill>
                  <a:schemeClr val="accent2">
                    <a:lumMod val="75000"/>
                  </a:schemeClr>
                </a:solidFill>
              </a:rPr>
              <a:t>Category 3 CW destruction in Libya</a:t>
            </a:r>
          </a:p>
        </p:txBody>
      </p:sp>
      <p:pic>
        <p:nvPicPr>
          <p:cNvPr id="103427" name="Picture 4" descr="Bulldozer and bombs">
            <a:extLst>
              <a:ext uri="{FF2B5EF4-FFF2-40B4-BE49-F238E27FC236}">
                <a16:creationId xmlns:a16="http://schemas.microsoft.com/office/drawing/2014/main" id="{884B9B7D-DCF7-4DF5-B043-8887F15B78F1}"/>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733800" y="1371600"/>
            <a:ext cx="3721100" cy="2386013"/>
          </a:xfrm>
        </p:spPr>
      </p:pic>
      <p:pic>
        <p:nvPicPr>
          <p:cNvPr id="103428" name="Picture 7" descr="Libya Cat3 Row of Libyan bombs">
            <a:extLst>
              <a:ext uri="{FF2B5EF4-FFF2-40B4-BE49-F238E27FC236}">
                <a16:creationId xmlns:a16="http://schemas.microsoft.com/office/drawing/2014/main" id="{FA8F2EBC-F694-4CA2-BCF0-327BB5553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6002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9" name="Picture 4" descr="Libya Cat3 Crushed bombs">
            <a:extLst>
              <a:ext uri="{FF2B5EF4-FFF2-40B4-BE49-F238E27FC236}">
                <a16:creationId xmlns:a16="http://schemas.microsoft.com/office/drawing/2014/main" id="{D435FA93-4B95-4626-B9CC-D34D08BE3F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3963" y="3352800"/>
            <a:ext cx="25908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07898-1B17-4BD6-8B78-D46292A8011E}"/>
              </a:ext>
            </a:extLst>
          </p:cNvPr>
          <p:cNvSpPr>
            <a:spLocks noGrp="1"/>
          </p:cNvSpPr>
          <p:nvPr>
            <p:ph type="ctrTitle"/>
          </p:nvPr>
        </p:nvSpPr>
        <p:spPr>
          <a:xfrm>
            <a:off x="1592263" y="490538"/>
            <a:ext cx="8196262" cy="558800"/>
          </a:xfrm>
        </p:spPr>
        <p:txBody>
          <a:bodyPr rtlCol="0">
            <a:noAutofit/>
          </a:bodyPr>
          <a:lstStyle/>
          <a:p>
            <a:pPr eaLnBrk="1" fontAlgn="auto" hangingPunct="1">
              <a:spcAft>
                <a:spcPts val="0"/>
              </a:spcAft>
              <a:defRPr/>
            </a:pPr>
            <a:r>
              <a:rPr lang="en-GB" sz="3600" b="1" dirty="0">
                <a:solidFill>
                  <a:schemeClr val="accent2">
                    <a:lumMod val="75000"/>
                  </a:schemeClr>
                </a:solidFill>
              </a:rPr>
              <a:t>Syrian CW (HD and DF) destruction </a:t>
            </a:r>
            <a:br>
              <a:rPr lang="en-GB" sz="3600" b="1" dirty="0">
                <a:solidFill>
                  <a:schemeClr val="accent2">
                    <a:lumMod val="75000"/>
                  </a:schemeClr>
                </a:solidFill>
              </a:rPr>
            </a:br>
            <a:r>
              <a:rPr lang="en-GB" sz="3600" b="1" dirty="0">
                <a:solidFill>
                  <a:schemeClr val="accent2">
                    <a:lumMod val="75000"/>
                  </a:schemeClr>
                </a:solidFill>
              </a:rPr>
              <a:t>at MV CAPE RAY </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6B307A54-5E0B-474F-A513-96E6DC02E329}"/>
              </a:ext>
            </a:extLst>
          </p:cNvPr>
          <p:cNvSpPr>
            <a:spLocks noGrp="1"/>
          </p:cNvSpPr>
          <p:nvPr>
            <p:ph type="subTitle" idx="1"/>
          </p:nvPr>
        </p:nvSpPr>
        <p:spPr>
          <a:xfrm>
            <a:off x="1289050" y="3195638"/>
            <a:ext cx="6373813" cy="1735137"/>
          </a:xfrm>
        </p:spPr>
        <p:txBody>
          <a:bodyPr rtlCol="0">
            <a:normAutofit/>
          </a:bodyPr>
          <a:lstStyle/>
          <a:p>
            <a:pPr eaLnBrk="1" fontAlgn="auto" hangingPunct="1">
              <a:spcAft>
                <a:spcPts val="0"/>
              </a:spcAft>
              <a:defRPr/>
            </a:pPr>
            <a:endParaRPr lang="ru-RU" dirty="0"/>
          </a:p>
        </p:txBody>
      </p:sp>
      <p:pic>
        <p:nvPicPr>
          <p:cNvPr id="104452" name="Picture 2">
            <a:extLst>
              <a:ext uri="{FF2B5EF4-FFF2-40B4-BE49-F238E27FC236}">
                <a16:creationId xmlns:a16="http://schemas.microsoft.com/office/drawing/2014/main" id="{11FAD4D4-5693-4AE7-89D0-BFF6721421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447800"/>
            <a:ext cx="6740525" cy="468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reeform 4">
            <a:extLst>
              <a:ext uri="{FF2B5EF4-FFF2-40B4-BE49-F238E27FC236}">
                <a16:creationId xmlns:a16="http://schemas.microsoft.com/office/drawing/2014/main" id="{4B6AB662-8FA9-452B-96CB-A942F96E6FD4}"/>
              </a:ext>
            </a:extLst>
          </p:cNvPr>
          <p:cNvSpPr/>
          <p:nvPr/>
        </p:nvSpPr>
        <p:spPr>
          <a:xfrm>
            <a:off x="4891088" y="5022850"/>
            <a:ext cx="2252662" cy="949325"/>
          </a:xfrm>
          <a:custGeom>
            <a:avLst/>
            <a:gdLst>
              <a:gd name="connsiteX0" fmla="*/ 2209800 w 2209800"/>
              <a:gd name="connsiteY0" fmla="*/ 480060 h 960120"/>
              <a:gd name="connsiteX1" fmla="*/ 2186940 w 2209800"/>
              <a:gd name="connsiteY1" fmla="*/ 518160 h 960120"/>
              <a:gd name="connsiteX2" fmla="*/ 2164080 w 2209800"/>
              <a:gd name="connsiteY2" fmla="*/ 525780 h 960120"/>
              <a:gd name="connsiteX3" fmla="*/ 2118360 w 2209800"/>
              <a:gd name="connsiteY3" fmla="*/ 556260 h 960120"/>
              <a:gd name="connsiteX4" fmla="*/ 2049780 w 2209800"/>
              <a:gd name="connsiteY4" fmla="*/ 609600 h 960120"/>
              <a:gd name="connsiteX5" fmla="*/ 1988820 w 2209800"/>
              <a:gd name="connsiteY5" fmla="*/ 640080 h 960120"/>
              <a:gd name="connsiteX6" fmla="*/ 1851660 w 2209800"/>
              <a:gd name="connsiteY6" fmla="*/ 731520 h 960120"/>
              <a:gd name="connsiteX7" fmla="*/ 1828800 w 2209800"/>
              <a:gd name="connsiteY7" fmla="*/ 746760 h 960120"/>
              <a:gd name="connsiteX8" fmla="*/ 1805940 w 2209800"/>
              <a:gd name="connsiteY8" fmla="*/ 762000 h 960120"/>
              <a:gd name="connsiteX9" fmla="*/ 1783080 w 2209800"/>
              <a:gd name="connsiteY9" fmla="*/ 769620 h 960120"/>
              <a:gd name="connsiteX10" fmla="*/ 1737360 w 2209800"/>
              <a:gd name="connsiteY10" fmla="*/ 800100 h 960120"/>
              <a:gd name="connsiteX11" fmla="*/ 1691640 w 2209800"/>
              <a:gd name="connsiteY11" fmla="*/ 822960 h 960120"/>
              <a:gd name="connsiteX12" fmla="*/ 1661160 w 2209800"/>
              <a:gd name="connsiteY12" fmla="*/ 838200 h 960120"/>
              <a:gd name="connsiteX13" fmla="*/ 1607820 w 2209800"/>
              <a:gd name="connsiteY13" fmla="*/ 876300 h 960120"/>
              <a:gd name="connsiteX14" fmla="*/ 1554480 w 2209800"/>
              <a:gd name="connsiteY14" fmla="*/ 899160 h 960120"/>
              <a:gd name="connsiteX15" fmla="*/ 1531620 w 2209800"/>
              <a:gd name="connsiteY15" fmla="*/ 914400 h 960120"/>
              <a:gd name="connsiteX16" fmla="*/ 1508760 w 2209800"/>
              <a:gd name="connsiteY16" fmla="*/ 922020 h 960120"/>
              <a:gd name="connsiteX17" fmla="*/ 1485900 w 2209800"/>
              <a:gd name="connsiteY17" fmla="*/ 937260 h 960120"/>
              <a:gd name="connsiteX18" fmla="*/ 1447800 w 2209800"/>
              <a:gd name="connsiteY18" fmla="*/ 944880 h 960120"/>
              <a:gd name="connsiteX19" fmla="*/ 1135380 w 2209800"/>
              <a:gd name="connsiteY19" fmla="*/ 952500 h 960120"/>
              <a:gd name="connsiteX20" fmla="*/ 1097280 w 2209800"/>
              <a:gd name="connsiteY20" fmla="*/ 960120 h 960120"/>
              <a:gd name="connsiteX21" fmla="*/ 792480 w 2209800"/>
              <a:gd name="connsiteY21" fmla="*/ 944880 h 960120"/>
              <a:gd name="connsiteX22" fmla="*/ 685800 w 2209800"/>
              <a:gd name="connsiteY22" fmla="*/ 922020 h 960120"/>
              <a:gd name="connsiteX23" fmla="*/ 632460 w 2209800"/>
              <a:gd name="connsiteY23" fmla="*/ 891540 h 960120"/>
              <a:gd name="connsiteX24" fmla="*/ 609600 w 2209800"/>
              <a:gd name="connsiteY24" fmla="*/ 883920 h 960120"/>
              <a:gd name="connsiteX25" fmla="*/ 563880 w 2209800"/>
              <a:gd name="connsiteY25" fmla="*/ 853440 h 960120"/>
              <a:gd name="connsiteX26" fmla="*/ 510540 w 2209800"/>
              <a:gd name="connsiteY26" fmla="*/ 838200 h 960120"/>
              <a:gd name="connsiteX27" fmla="*/ 449580 w 2209800"/>
              <a:gd name="connsiteY27" fmla="*/ 815340 h 960120"/>
              <a:gd name="connsiteX28" fmla="*/ 396240 w 2209800"/>
              <a:gd name="connsiteY28" fmla="*/ 777240 h 960120"/>
              <a:gd name="connsiteX29" fmla="*/ 373380 w 2209800"/>
              <a:gd name="connsiteY29" fmla="*/ 754380 h 960120"/>
              <a:gd name="connsiteX30" fmla="*/ 320040 w 2209800"/>
              <a:gd name="connsiteY30" fmla="*/ 723900 h 960120"/>
              <a:gd name="connsiteX31" fmla="*/ 297180 w 2209800"/>
              <a:gd name="connsiteY31" fmla="*/ 716280 h 960120"/>
              <a:gd name="connsiteX32" fmla="*/ 274320 w 2209800"/>
              <a:gd name="connsiteY32" fmla="*/ 701040 h 960120"/>
              <a:gd name="connsiteX33" fmla="*/ 228600 w 2209800"/>
              <a:gd name="connsiteY33" fmla="*/ 685800 h 960120"/>
              <a:gd name="connsiteX34" fmla="*/ 190500 w 2209800"/>
              <a:gd name="connsiteY34" fmla="*/ 647700 h 960120"/>
              <a:gd name="connsiteX35" fmla="*/ 175260 w 2209800"/>
              <a:gd name="connsiteY35" fmla="*/ 624840 h 960120"/>
              <a:gd name="connsiteX36" fmla="*/ 152400 w 2209800"/>
              <a:gd name="connsiteY36" fmla="*/ 617220 h 960120"/>
              <a:gd name="connsiteX37" fmla="*/ 99060 w 2209800"/>
              <a:gd name="connsiteY37" fmla="*/ 594360 h 960120"/>
              <a:gd name="connsiteX38" fmla="*/ 76200 w 2209800"/>
              <a:gd name="connsiteY38" fmla="*/ 571500 h 960120"/>
              <a:gd name="connsiteX39" fmla="*/ 30480 w 2209800"/>
              <a:gd name="connsiteY39" fmla="*/ 495300 h 960120"/>
              <a:gd name="connsiteX40" fmla="*/ 15240 w 2209800"/>
              <a:gd name="connsiteY40" fmla="*/ 449580 h 960120"/>
              <a:gd name="connsiteX41" fmla="*/ 0 w 2209800"/>
              <a:gd name="connsiteY41" fmla="*/ 388620 h 960120"/>
              <a:gd name="connsiteX42" fmla="*/ 7620 w 2209800"/>
              <a:gd name="connsiteY42" fmla="*/ 213360 h 960120"/>
              <a:gd name="connsiteX43" fmla="*/ 30480 w 2209800"/>
              <a:gd name="connsiteY43" fmla="*/ 91440 h 960120"/>
              <a:gd name="connsiteX44" fmla="*/ 45720 w 2209800"/>
              <a:gd name="connsiteY44" fmla="*/ 68580 h 960120"/>
              <a:gd name="connsiteX45" fmla="*/ 91440 w 2209800"/>
              <a:gd name="connsiteY45" fmla="*/ 45720 h 960120"/>
              <a:gd name="connsiteX46" fmla="*/ 129540 w 2209800"/>
              <a:gd name="connsiteY46" fmla="*/ 15240 h 960120"/>
              <a:gd name="connsiteX47" fmla="*/ 152400 w 2209800"/>
              <a:gd name="connsiteY47" fmla="*/ 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09800" h="960120">
                <a:moveTo>
                  <a:pt x="2209800" y="480060"/>
                </a:moveTo>
                <a:cubicBezTo>
                  <a:pt x="2202180" y="492760"/>
                  <a:pt x="2197413" y="507687"/>
                  <a:pt x="2186940" y="518160"/>
                </a:cubicBezTo>
                <a:cubicBezTo>
                  <a:pt x="2181260" y="523840"/>
                  <a:pt x="2171101" y="521879"/>
                  <a:pt x="2164080" y="525780"/>
                </a:cubicBezTo>
                <a:cubicBezTo>
                  <a:pt x="2148069" y="534675"/>
                  <a:pt x="2131312" y="543308"/>
                  <a:pt x="2118360" y="556260"/>
                </a:cubicBezTo>
                <a:cubicBezTo>
                  <a:pt x="2093273" y="581347"/>
                  <a:pt x="2086238" y="591371"/>
                  <a:pt x="2049780" y="609600"/>
                </a:cubicBezTo>
                <a:cubicBezTo>
                  <a:pt x="2029460" y="619760"/>
                  <a:pt x="2007723" y="627478"/>
                  <a:pt x="1988820" y="640080"/>
                </a:cubicBezTo>
                <a:lnTo>
                  <a:pt x="1851660" y="731520"/>
                </a:lnTo>
                <a:lnTo>
                  <a:pt x="1828800" y="746760"/>
                </a:lnTo>
                <a:cubicBezTo>
                  <a:pt x="1821180" y="751840"/>
                  <a:pt x="1814628" y="759104"/>
                  <a:pt x="1805940" y="762000"/>
                </a:cubicBezTo>
                <a:cubicBezTo>
                  <a:pt x="1798320" y="764540"/>
                  <a:pt x="1790101" y="765719"/>
                  <a:pt x="1783080" y="769620"/>
                </a:cubicBezTo>
                <a:cubicBezTo>
                  <a:pt x="1767069" y="778515"/>
                  <a:pt x="1754736" y="794308"/>
                  <a:pt x="1737360" y="800100"/>
                </a:cubicBezTo>
                <a:cubicBezTo>
                  <a:pt x="1695447" y="814071"/>
                  <a:pt x="1733000" y="799325"/>
                  <a:pt x="1691640" y="822960"/>
                </a:cubicBezTo>
                <a:cubicBezTo>
                  <a:pt x="1681777" y="828596"/>
                  <a:pt x="1670793" y="832180"/>
                  <a:pt x="1661160" y="838200"/>
                </a:cubicBezTo>
                <a:cubicBezTo>
                  <a:pt x="1617547" y="865458"/>
                  <a:pt x="1645434" y="854806"/>
                  <a:pt x="1607820" y="876300"/>
                </a:cubicBezTo>
                <a:cubicBezTo>
                  <a:pt x="1496826" y="939725"/>
                  <a:pt x="1639968" y="856416"/>
                  <a:pt x="1554480" y="899160"/>
                </a:cubicBezTo>
                <a:cubicBezTo>
                  <a:pt x="1546289" y="903256"/>
                  <a:pt x="1539811" y="910304"/>
                  <a:pt x="1531620" y="914400"/>
                </a:cubicBezTo>
                <a:cubicBezTo>
                  <a:pt x="1524436" y="917992"/>
                  <a:pt x="1515944" y="918428"/>
                  <a:pt x="1508760" y="922020"/>
                </a:cubicBezTo>
                <a:cubicBezTo>
                  <a:pt x="1500569" y="926116"/>
                  <a:pt x="1494475" y="934044"/>
                  <a:pt x="1485900" y="937260"/>
                </a:cubicBezTo>
                <a:cubicBezTo>
                  <a:pt x="1473773" y="941808"/>
                  <a:pt x="1460739" y="944317"/>
                  <a:pt x="1447800" y="944880"/>
                </a:cubicBezTo>
                <a:cubicBezTo>
                  <a:pt x="1343727" y="949405"/>
                  <a:pt x="1239520" y="949960"/>
                  <a:pt x="1135380" y="952500"/>
                </a:cubicBezTo>
                <a:cubicBezTo>
                  <a:pt x="1122680" y="955040"/>
                  <a:pt x="1110232" y="960120"/>
                  <a:pt x="1097280" y="960120"/>
                </a:cubicBezTo>
                <a:cubicBezTo>
                  <a:pt x="913325" y="960120"/>
                  <a:pt x="917388" y="958759"/>
                  <a:pt x="792480" y="944880"/>
                </a:cubicBezTo>
                <a:cubicBezTo>
                  <a:pt x="727333" y="923164"/>
                  <a:pt x="762700" y="931633"/>
                  <a:pt x="685800" y="922020"/>
                </a:cubicBezTo>
                <a:cubicBezTo>
                  <a:pt x="662842" y="906715"/>
                  <a:pt x="659530" y="903141"/>
                  <a:pt x="632460" y="891540"/>
                </a:cubicBezTo>
                <a:cubicBezTo>
                  <a:pt x="625077" y="888376"/>
                  <a:pt x="616621" y="887821"/>
                  <a:pt x="609600" y="883920"/>
                </a:cubicBezTo>
                <a:cubicBezTo>
                  <a:pt x="593589" y="875025"/>
                  <a:pt x="581649" y="857882"/>
                  <a:pt x="563880" y="853440"/>
                </a:cubicBezTo>
                <a:cubicBezTo>
                  <a:pt x="548413" y="849573"/>
                  <a:pt x="525844" y="844759"/>
                  <a:pt x="510540" y="838200"/>
                </a:cubicBezTo>
                <a:cubicBezTo>
                  <a:pt x="454754" y="814292"/>
                  <a:pt x="505775" y="829389"/>
                  <a:pt x="449580" y="815340"/>
                </a:cubicBezTo>
                <a:cubicBezTo>
                  <a:pt x="431488" y="803279"/>
                  <a:pt x="412780" y="791417"/>
                  <a:pt x="396240" y="777240"/>
                </a:cubicBezTo>
                <a:cubicBezTo>
                  <a:pt x="388058" y="770227"/>
                  <a:pt x="381659" y="761279"/>
                  <a:pt x="373380" y="754380"/>
                </a:cubicBezTo>
                <a:cubicBezTo>
                  <a:pt x="359875" y="743126"/>
                  <a:pt x="335384" y="730476"/>
                  <a:pt x="320040" y="723900"/>
                </a:cubicBezTo>
                <a:cubicBezTo>
                  <a:pt x="312657" y="720736"/>
                  <a:pt x="304364" y="719872"/>
                  <a:pt x="297180" y="716280"/>
                </a:cubicBezTo>
                <a:cubicBezTo>
                  <a:pt x="288989" y="712184"/>
                  <a:pt x="282689" y="704759"/>
                  <a:pt x="274320" y="701040"/>
                </a:cubicBezTo>
                <a:cubicBezTo>
                  <a:pt x="259640" y="694516"/>
                  <a:pt x="228600" y="685800"/>
                  <a:pt x="228600" y="685800"/>
                </a:cubicBezTo>
                <a:cubicBezTo>
                  <a:pt x="187960" y="624840"/>
                  <a:pt x="241300" y="698500"/>
                  <a:pt x="190500" y="647700"/>
                </a:cubicBezTo>
                <a:cubicBezTo>
                  <a:pt x="184024" y="641224"/>
                  <a:pt x="182411" y="630561"/>
                  <a:pt x="175260" y="624840"/>
                </a:cubicBezTo>
                <a:cubicBezTo>
                  <a:pt x="168988" y="619822"/>
                  <a:pt x="159783" y="620384"/>
                  <a:pt x="152400" y="617220"/>
                </a:cubicBezTo>
                <a:cubicBezTo>
                  <a:pt x="86488" y="588972"/>
                  <a:pt x="152671" y="612230"/>
                  <a:pt x="99060" y="594360"/>
                </a:cubicBezTo>
                <a:cubicBezTo>
                  <a:pt x="91440" y="586740"/>
                  <a:pt x="82816" y="580006"/>
                  <a:pt x="76200" y="571500"/>
                </a:cubicBezTo>
                <a:cubicBezTo>
                  <a:pt x="61467" y="552558"/>
                  <a:pt x="40238" y="519694"/>
                  <a:pt x="30480" y="495300"/>
                </a:cubicBezTo>
                <a:cubicBezTo>
                  <a:pt x="24514" y="480385"/>
                  <a:pt x="18390" y="465332"/>
                  <a:pt x="15240" y="449580"/>
                </a:cubicBezTo>
                <a:cubicBezTo>
                  <a:pt x="6045" y="403604"/>
                  <a:pt x="11716" y="423767"/>
                  <a:pt x="0" y="388620"/>
                </a:cubicBezTo>
                <a:cubicBezTo>
                  <a:pt x="2540" y="330200"/>
                  <a:pt x="4083" y="271728"/>
                  <a:pt x="7620" y="213360"/>
                </a:cubicBezTo>
                <a:cubicBezTo>
                  <a:pt x="9139" y="188290"/>
                  <a:pt x="12013" y="119141"/>
                  <a:pt x="30480" y="91440"/>
                </a:cubicBezTo>
                <a:cubicBezTo>
                  <a:pt x="35560" y="83820"/>
                  <a:pt x="39244" y="75056"/>
                  <a:pt x="45720" y="68580"/>
                </a:cubicBezTo>
                <a:cubicBezTo>
                  <a:pt x="60492" y="53808"/>
                  <a:pt x="72847" y="51918"/>
                  <a:pt x="91440" y="45720"/>
                </a:cubicBezTo>
                <a:cubicBezTo>
                  <a:pt x="117131" y="7184"/>
                  <a:pt x="92734" y="33643"/>
                  <a:pt x="129540" y="15240"/>
                </a:cubicBezTo>
                <a:cubicBezTo>
                  <a:pt x="137731" y="11144"/>
                  <a:pt x="152400" y="0"/>
                  <a:pt x="15240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6" name="Freeform 5">
            <a:extLst>
              <a:ext uri="{FF2B5EF4-FFF2-40B4-BE49-F238E27FC236}">
                <a16:creationId xmlns:a16="http://schemas.microsoft.com/office/drawing/2014/main" id="{38B8A7ED-F7C2-4D3D-8ADE-735EABD3BF77}"/>
              </a:ext>
            </a:extLst>
          </p:cNvPr>
          <p:cNvSpPr/>
          <p:nvPr/>
        </p:nvSpPr>
        <p:spPr>
          <a:xfrm>
            <a:off x="1463675" y="3871913"/>
            <a:ext cx="5718175" cy="1885950"/>
          </a:xfrm>
          <a:custGeom>
            <a:avLst/>
            <a:gdLst>
              <a:gd name="connsiteX0" fmla="*/ 5608320 w 5608320"/>
              <a:gd name="connsiteY0" fmla="*/ 1638300 h 1905000"/>
              <a:gd name="connsiteX1" fmla="*/ 5509260 w 5608320"/>
              <a:gd name="connsiteY1" fmla="*/ 1676400 h 1905000"/>
              <a:gd name="connsiteX2" fmla="*/ 5463540 w 5608320"/>
              <a:gd name="connsiteY2" fmla="*/ 1699260 h 1905000"/>
              <a:gd name="connsiteX3" fmla="*/ 5394960 w 5608320"/>
              <a:gd name="connsiteY3" fmla="*/ 1729740 h 1905000"/>
              <a:gd name="connsiteX4" fmla="*/ 5341620 w 5608320"/>
              <a:gd name="connsiteY4" fmla="*/ 1767840 h 1905000"/>
              <a:gd name="connsiteX5" fmla="*/ 5318760 w 5608320"/>
              <a:gd name="connsiteY5" fmla="*/ 1783080 h 1905000"/>
              <a:gd name="connsiteX6" fmla="*/ 5273040 w 5608320"/>
              <a:gd name="connsiteY6" fmla="*/ 1790700 h 1905000"/>
              <a:gd name="connsiteX7" fmla="*/ 5242560 w 5608320"/>
              <a:gd name="connsiteY7" fmla="*/ 1798320 h 1905000"/>
              <a:gd name="connsiteX8" fmla="*/ 5181600 w 5608320"/>
              <a:gd name="connsiteY8" fmla="*/ 1821180 h 1905000"/>
              <a:gd name="connsiteX9" fmla="*/ 5135880 w 5608320"/>
              <a:gd name="connsiteY9" fmla="*/ 1828800 h 1905000"/>
              <a:gd name="connsiteX10" fmla="*/ 5036820 w 5608320"/>
              <a:gd name="connsiteY10" fmla="*/ 1859280 h 1905000"/>
              <a:gd name="connsiteX11" fmla="*/ 5006340 w 5608320"/>
              <a:gd name="connsiteY11" fmla="*/ 1866900 h 1905000"/>
              <a:gd name="connsiteX12" fmla="*/ 4945380 w 5608320"/>
              <a:gd name="connsiteY12" fmla="*/ 1874520 h 1905000"/>
              <a:gd name="connsiteX13" fmla="*/ 4884420 w 5608320"/>
              <a:gd name="connsiteY13" fmla="*/ 1889760 h 1905000"/>
              <a:gd name="connsiteX14" fmla="*/ 4853940 w 5608320"/>
              <a:gd name="connsiteY14" fmla="*/ 1897380 h 1905000"/>
              <a:gd name="connsiteX15" fmla="*/ 4800600 w 5608320"/>
              <a:gd name="connsiteY15" fmla="*/ 1905000 h 1905000"/>
              <a:gd name="connsiteX16" fmla="*/ 4541520 w 5608320"/>
              <a:gd name="connsiteY16" fmla="*/ 1897380 h 1905000"/>
              <a:gd name="connsiteX17" fmla="*/ 4046220 w 5608320"/>
              <a:gd name="connsiteY17" fmla="*/ 1889760 h 1905000"/>
              <a:gd name="connsiteX18" fmla="*/ 3977640 w 5608320"/>
              <a:gd name="connsiteY18" fmla="*/ 1874520 h 1905000"/>
              <a:gd name="connsiteX19" fmla="*/ 3840480 w 5608320"/>
              <a:gd name="connsiteY19" fmla="*/ 1851660 h 1905000"/>
              <a:gd name="connsiteX20" fmla="*/ 3779520 w 5608320"/>
              <a:gd name="connsiteY20" fmla="*/ 1836420 h 1905000"/>
              <a:gd name="connsiteX21" fmla="*/ 3733800 w 5608320"/>
              <a:gd name="connsiteY21" fmla="*/ 1821180 h 1905000"/>
              <a:gd name="connsiteX22" fmla="*/ 3710940 w 5608320"/>
              <a:gd name="connsiteY22" fmla="*/ 1813560 h 1905000"/>
              <a:gd name="connsiteX23" fmla="*/ 3619500 w 5608320"/>
              <a:gd name="connsiteY23" fmla="*/ 1798320 h 1905000"/>
              <a:gd name="connsiteX24" fmla="*/ 3558540 w 5608320"/>
              <a:gd name="connsiteY24" fmla="*/ 1783080 h 1905000"/>
              <a:gd name="connsiteX25" fmla="*/ 3444240 w 5608320"/>
              <a:gd name="connsiteY25" fmla="*/ 1790700 h 1905000"/>
              <a:gd name="connsiteX26" fmla="*/ 3307080 w 5608320"/>
              <a:gd name="connsiteY26" fmla="*/ 1798320 h 1905000"/>
              <a:gd name="connsiteX27" fmla="*/ 3268980 w 5608320"/>
              <a:gd name="connsiteY27" fmla="*/ 1813560 h 1905000"/>
              <a:gd name="connsiteX28" fmla="*/ 3246120 w 5608320"/>
              <a:gd name="connsiteY28" fmla="*/ 1821180 h 1905000"/>
              <a:gd name="connsiteX29" fmla="*/ 3208020 w 5608320"/>
              <a:gd name="connsiteY29" fmla="*/ 1828800 h 1905000"/>
              <a:gd name="connsiteX30" fmla="*/ 3177540 w 5608320"/>
              <a:gd name="connsiteY30" fmla="*/ 1836420 h 1905000"/>
              <a:gd name="connsiteX31" fmla="*/ 3063240 w 5608320"/>
              <a:gd name="connsiteY31" fmla="*/ 1844040 h 1905000"/>
              <a:gd name="connsiteX32" fmla="*/ 2948940 w 5608320"/>
              <a:gd name="connsiteY32" fmla="*/ 1836420 h 1905000"/>
              <a:gd name="connsiteX33" fmla="*/ 2918460 w 5608320"/>
              <a:gd name="connsiteY33" fmla="*/ 1828800 h 1905000"/>
              <a:gd name="connsiteX34" fmla="*/ 2849880 w 5608320"/>
              <a:gd name="connsiteY34" fmla="*/ 1805940 h 1905000"/>
              <a:gd name="connsiteX35" fmla="*/ 2827020 w 5608320"/>
              <a:gd name="connsiteY35" fmla="*/ 1798320 h 1905000"/>
              <a:gd name="connsiteX36" fmla="*/ 2804160 w 5608320"/>
              <a:gd name="connsiteY36" fmla="*/ 1790700 h 1905000"/>
              <a:gd name="connsiteX37" fmla="*/ 2781300 w 5608320"/>
              <a:gd name="connsiteY37" fmla="*/ 1775460 h 1905000"/>
              <a:gd name="connsiteX38" fmla="*/ 2758440 w 5608320"/>
              <a:gd name="connsiteY38" fmla="*/ 1752600 h 1905000"/>
              <a:gd name="connsiteX39" fmla="*/ 2727960 w 5608320"/>
              <a:gd name="connsiteY39" fmla="*/ 1706880 h 1905000"/>
              <a:gd name="connsiteX40" fmla="*/ 2705100 w 5608320"/>
              <a:gd name="connsiteY40" fmla="*/ 1691640 h 1905000"/>
              <a:gd name="connsiteX41" fmla="*/ 2674620 w 5608320"/>
              <a:gd name="connsiteY41" fmla="*/ 1645920 h 1905000"/>
              <a:gd name="connsiteX42" fmla="*/ 2651760 w 5608320"/>
              <a:gd name="connsiteY42" fmla="*/ 1623060 h 1905000"/>
              <a:gd name="connsiteX43" fmla="*/ 2598420 w 5608320"/>
              <a:gd name="connsiteY43" fmla="*/ 1554480 h 1905000"/>
              <a:gd name="connsiteX44" fmla="*/ 2590800 w 5608320"/>
              <a:gd name="connsiteY44" fmla="*/ 1531620 h 1905000"/>
              <a:gd name="connsiteX45" fmla="*/ 2567940 w 5608320"/>
              <a:gd name="connsiteY45" fmla="*/ 1508760 h 1905000"/>
              <a:gd name="connsiteX46" fmla="*/ 2499360 w 5608320"/>
              <a:gd name="connsiteY46" fmla="*/ 1478280 h 1905000"/>
              <a:gd name="connsiteX47" fmla="*/ 2407920 w 5608320"/>
              <a:gd name="connsiteY47" fmla="*/ 1463040 h 1905000"/>
              <a:gd name="connsiteX48" fmla="*/ 2362200 w 5608320"/>
              <a:gd name="connsiteY48" fmla="*/ 1455420 h 1905000"/>
              <a:gd name="connsiteX49" fmla="*/ 2339340 w 5608320"/>
              <a:gd name="connsiteY49" fmla="*/ 1447800 h 1905000"/>
              <a:gd name="connsiteX50" fmla="*/ 2270760 w 5608320"/>
              <a:gd name="connsiteY50" fmla="*/ 1440180 h 1905000"/>
              <a:gd name="connsiteX51" fmla="*/ 2194560 w 5608320"/>
              <a:gd name="connsiteY51" fmla="*/ 1424940 h 1905000"/>
              <a:gd name="connsiteX52" fmla="*/ 2141220 w 5608320"/>
              <a:gd name="connsiteY52" fmla="*/ 1417320 h 1905000"/>
              <a:gd name="connsiteX53" fmla="*/ 2080260 w 5608320"/>
              <a:gd name="connsiteY53" fmla="*/ 1402080 h 1905000"/>
              <a:gd name="connsiteX54" fmla="*/ 2057400 w 5608320"/>
              <a:gd name="connsiteY54" fmla="*/ 1394460 h 1905000"/>
              <a:gd name="connsiteX55" fmla="*/ 1981200 w 5608320"/>
              <a:gd name="connsiteY55" fmla="*/ 1379220 h 1905000"/>
              <a:gd name="connsiteX56" fmla="*/ 1958340 w 5608320"/>
              <a:gd name="connsiteY56" fmla="*/ 1371600 h 1905000"/>
              <a:gd name="connsiteX57" fmla="*/ 1927860 w 5608320"/>
              <a:gd name="connsiteY57" fmla="*/ 1363980 h 1905000"/>
              <a:gd name="connsiteX58" fmla="*/ 1889760 w 5608320"/>
              <a:gd name="connsiteY58" fmla="*/ 1348740 h 1905000"/>
              <a:gd name="connsiteX59" fmla="*/ 1821180 w 5608320"/>
              <a:gd name="connsiteY59" fmla="*/ 1333500 h 1905000"/>
              <a:gd name="connsiteX60" fmla="*/ 1767840 w 5608320"/>
              <a:gd name="connsiteY60" fmla="*/ 1318260 h 1905000"/>
              <a:gd name="connsiteX61" fmla="*/ 1722120 w 5608320"/>
              <a:gd name="connsiteY61" fmla="*/ 1310640 h 1905000"/>
              <a:gd name="connsiteX62" fmla="*/ 1623060 w 5608320"/>
              <a:gd name="connsiteY62" fmla="*/ 1287780 h 1905000"/>
              <a:gd name="connsiteX63" fmla="*/ 1554480 w 5608320"/>
              <a:gd name="connsiteY63" fmla="*/ 1280160 h 1905000"/>
              <a:gd name="connsiteX64" fmla="*/ 1409700 w 5608320"/>
              <a:gd name="connsiteY64" fmla="*/ 1287780 h 1905000"/>
              <a:gd name="connsiteX65" fmla="*/ 1356360 w 5608320"/>
              <a:gd name="connsiteY65" fmla="*/ 1295400 h 1905000"/>
              <a:gd name="connsiteX66" fmla="*/ 1219200 w 5608320"/>
              <a:gd name="connsiteY66" fmla="*/ 1310640 h 1905000"/>
              <a:gd name="connsiteX67" fmla="*/ 1165860 w 5608320"/>
              <a:gd name="connsiteY67" fmla="*/ 1318260 h 1905000"/>
              <a:gd name="connsiteX68" fmla="*/ 861060 w 5608320"/>
              <a:gd name="connsiteY68" fmla="*/ 1325880 h 1905000"/>
              <a:gd name="connsiteX69" fmla="*/ 716280 w 5608320"/>
              <a:gd name="connsiteY69" fmla="*/ 1325880 h 1905000"/>
              <a:gd name="connsiteX70" fmla="*/ 670560 w 5608320"/>
              <a:gd name="connsiteY70" fmla="*/ 1310640 h 1905000"/>
              <a:gd name="connsiteX71" fmla="*/ 601980 w 5608320"/>
              <a:gd name="connsiteY71" fmla="*/ 1280160 h 1905000"/>
              <a:gd name="connsiteX72" fmla="*/ 457200 w 5608320"/>
              <a:gd name="connsiteY72" fmla="*/ 1272540 h 1905000"/>
              <a:gd name="connsiteX73" fmla="*/ 434340 w 5608320"/>
              <a:gd name="connsiteY73" fmla="*/ 1264920 h 1905000"/>
              <a:gd name="connsiteX74" fmla="*/ 373380 w 5608320"/>
              <a:gd name="connsiteY74" fmla="*/ 1249680 h 1905000"/>
              <a:gd name="connsiteX75" fmla="*/ 342900 w 5608320"/>
              <a:gd name="connsiteY75" fmla="*/ 1242060 h 1905000"/>
              <a:gd name="connsiteX76" fmla="*/ 320040 w 5608320"/>
              <a:gd name="connsiteY76" fmla="*/ 1234440 h 1905000"/>
              <a:gd name="connsiteX77" fmla="*/ 266700 w 5608320"/>
              <a:gd name="connsiteY77" fmla="*/ 1196340 h 1905000"/>
              <a:gd name="connsiteX78" fmla="*/ 243840 w 5608320"/>
              <a:gd name="connsiteY78" fmla="*/ 1188720 h 1905000"/>
              <a:gd name="connsiteX79" fmla="*/ 198120 w 5608320"/>
              <a:gd name="connsiteY79" fmla="*/ 1158240 h 1905000"/>
              <a:gd name="connsiteX80" fmla="*/ 144780 w 5608320"/>
              <a:gd name="connsiteY80" fmla="*/ 1135380 h 1905000"/>
              <a:gd name="connsiteX81" fmla="*/ 114300 w 5608320"/>
              <a:gd name="connsiteY81" fmla="*/ 1112520 h 1905000"/>
              <a:gd name="connsiteX82" fmla="*/ 38100 w 5608320"/>
              <a:gd name="connsiteY82" fmla="*/ 1005840 h 1905000"/>
              <a:gd name="connsiteX83" fmla="*/ 15240 w 5608320"/>
              <a:gd name="connsiteY83" fmla="*/ 960120 h 1905000"/>
              <a:gd name="connsiteX84" fmla="*/ 0 w 5608320"/>
              <a:gd name="connsiteY84" fmla="*/ 883920 h 1905000"/>
              <a:gd name="connsiteX85" fmla="*/ 7620 w 5608320"/>
              <a:gd name="connsiteY85" fmla="*/ 723900 h 1905000"/>
              <a:gd name="connsiteX86" fmla="*/ 22860 w 5608320"/>
              <a:gd name="connsiteY86" fmla="*/ 518160 h 1905000"/>
              <a:gd name="connsiteX87" fmla="*/ 30480 w 5608320"/>
              <a:gd name="connsiteY87" fmla="*/ 198120 h 1905000"/>
              <a:gd name="connsiteX88" fmla="*/ 45720 w 5608320"/>
              <a:gd name="connsiteY88" fmla="*/ 167640 h 1905000"/>
              <a:gd name="connsiteX89" fmla="*/ 106680 w 5608320"/>
              <a:gd name="connsiteY89" fmla="*/ 106680 h 1905000"/>
              <a:gd name="connsiteX90" fmla="*/ 160020 w 5608320"/>
              <a:gd name="connsiteY90" fmla="*/ 76200 h 1905000"/>
              <a:gd name="connsiteX91" fmla="*/ 182880 w 5608320"/>
              <a:gd name="connsiteY91" fmla="*/ 68580 h 1905000"/>
              <a:gd name="connsiteX92" fmla="*/ 228600 w 5608320"/>
              <a:gd name="connsiteY92" fmla="*/ 38100 h 1905000"/>
              <a:gd name="connsiteX93" fmla="*/ 251460 w 5608320"/>
              <a:gd name="connsiteY93" fmla="*/ 22860 h 1905000"/>
              <a:gd name="connsiteX94" fmla="*/ 419100 w 5608320"/>
              <a:gd name="connsiteY94" fmla="*/ 7620 h 1905000"/>
              <a:gd name="connsiteX95" fmla="*/ 739140 w 5608320"/>
              <a:gd name="connsiteY95" fmla="*/ 0 h 1905000"/>
              <a:gd name="connsiteX96" fmla="*/ 777240 w 5608320"/>
              <a:gd name="connsiteY96" fmla="*/ 7620 h 1905000"/>
              <a:gd name="connsiteX97" fmla="*/ 830580 w 5608320"/>
              <a:gd name="connsiteY97" fmla="*/ 30480 h 1905000"/>
              <a:gd name="connsiteX98" fmla="*/ 853440 w 5608320"/>
              <a:gd name="connsiteY98" fmla="*/ 45720 h 1905000"/>
              <a:gd name="connsiteX99" fmla="*/ 876300 w 5608320"/>
              <a:gd name="connsiteY99" fmla="*/ 68580 h 1905000"/>
              <a:gd name="connsiteX100" fmla="*/ 922020 w 5608320"/>
              <a:gd name="connsiteY100" fmla="*/ 83820 h 1905000"/>
              <a:gd name="connsiteX101" fmla="*/ 1257300 w 5608320"/>
              <a:gd name="connsiteY101" fmla="*/ 7620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608320" h="1905000">
                <a:moveTo>
                  <a:pt x="5608320" y="1638300"/>
                </a:moveTo>
                <a:cubicBezTo>
                  <a:pt x="5558792" y="1654809"/>
                  <a:pt x="5559853" y="1653050"/>
                  <a:pt x="5509260" y="1676400"/>
                </a:cubicBezTo>
                <a:cubicBezTo>
                  <a:pt x="5493789" y="1683540"/>
                  <a:pt x="5479052" y="1692209"/>
                  <a:pt x="5463540" y="1699260"/>
                </a:cubicBezTo>
                <a:cubicBezTo>
                  <a:pt x="5423624" y="1717404"/>
                  <a:pt x="5430424" y="1709475"/>
                  <a:pt x="5394960" y="1729740"/>
                </a:cubicBezTo>
                <a:cubicBezTo>
                  <a:pt x="5377002" y="1740002"/>
                  <a:pt x="5357975" y="1756158"/>
                  <a:pt x="5341620" y="1767840"/>
                </a:cubicBezTo>
                <a:cubicBezTo>
                  <a:pt x="5334168" y="1773163"/>
                  <a:pt x="5327448" y="1780184"/>
                  <a:pt x="5318760" y="1783080"/>
                </a:cubicBezTo>
                <a:cubicBezTo>
                  <a:pt x="5304103" y="1787966"/>
                  <a:pt x="5288190" y="1787670"/>
                  <a:pt x="5273040" y="1790700"/>
                </a:cubicBezTo>
                <a:cubicBezTo>
                  <a:pt x="5262771" y="1792754"/>
                  <a:pt x="5252495" y="1795008"/>
                  <a:pt x="5242560" y="1798320"/>
                </a:cubicBezTo>
                <a:cubicBezTo>
                  <a:pt x="5230695" y="1802275"/>
                  <a:pt x="5197651" y="1817613"/>
                  <a:pt x="5181600" y="1821180"/>
                </a:cubicBezTo>
                <a:cubicBezTo>
                  <a:pt x="5166518" y="1824532"/>
                  <a:pt x="5151120" y="1826260"/>
                  <a:pt x="5135880" y="1828800"/>
                </a:cubicBezTo>
                <a:cubicBezTo>
                  <a:pt x="5078333" y="1851819"/>
                  <a:pt x="5111050" y="1840723"/>
                  <a:pt x="5036820" y="1859280"/>
                </a:cubicBezTo>
                <a:cubicBezTo>
                  <a:pt x="5026660" y="1861820"/>
                  <a:pt x="5016732" y="1865601"/>
                  <a:pt x="5006340" y="1866900"/>
                </a:cubicBezTo>
                <a:cubicBezTo>
                  <a:pt x="4986020" y="1869440"/>
                  <a:pt x="4965507" y="1870746"/>
                  <a:pt x="4945380" y="1874520"/>
                </a:cubicBezTo>
                <a:cubicBezTo>
                  <a:pt x="4924793" y="1878380"/>
                  <a:pt x="4904740" y="1884680"/>
                  <a:pt x="4884420" y="1889760"/>
                </a:cubicBezTo>
                <a:cubicBezTo>
                  <a:pt x="4874260" y="1892300"/>
                  <a:pt x="4864307" y="1895899"/>
                  <a:pt x="4853940" y="1897380"/>
                </a:cubicBezTo>
                <a:lnTo>
                  <a:pt x="4800600" y="1905000"/>
                </a:lnTo>
                <a:lnTo>
                  <a:pt x="4541520" y="1897380"/>
                </a:lnTo>
                <a:cubicBezTo>
                  <a:pt x="4376434" y="1894045"/>
                  <a:pt x="4211204" y="1896449"/>
                  <a:pt x="4046220" y="1889760"/>
                </a:cubicBezTo>
                <a:cubicBezTo>
                  <a:pt x="4022822" y="1888811"/>
                  <a:pt x="4000603" y="1879113"/>
                  <a:pt x="3977640" y="1874520"/>
                </a:cubicBezTo>
                <a:cubicBezTo>
                  <a:pt x="3932115" y="1865415"/>
                  <a:pt x="3885767" y="1862111"/>
                  <a:pt x="3840480" y="1851660"/>
                </a:cubicBezTo>
                <a:cubicBezTo>
                  <a:pt x="3820071" y="1846950"/>
                  <a:pt x="3799391" y="1843044"/>
                  <a:pt x="3779520" y="1836420"/>
                </a:cubicBezTo>
                <a:lnTo>
                  <a:pt x="3733800" y="1821180"/>
                </a:lnTo>
                <a:cubicBezTo>
                  <a:pt x="3726180" y="1818640"/>
                  <a:pt x="3718732" y="1815508"/>
                  <a:pt x="3710940" y="1813560"/>
                </a:cubicBezTo>
                <a:cubicBezTo>
                  <a:pt x="3624103" y="1791851"/>
                  <a:pt x="3762204" y="1825077"/>
                  <a:pt x="3619500" y="1798320"/>
                </a:cubicBezTo>
                <a:cubicBezTo>
                  <a:pt x="3598913" y="1794460"/>
                  <a:pt x="3558540" y="1783080"/>
                  <a:pt x="3558540" y="1783080"/>
                </a:cubicBezTo>
                <a:lnTo>
                  <a:pt x="3444240" y="1790700"/>
                </a:lnTo>
                <a:cubicBezTo>
                  <a:pt x="3398533" y="1793470"/>
                  <a:pt x="3352486" y="1792397"/>
                  <a:pt x="3307080" y="1798320"/>
                </a:cubicBezTo>
                <a:cubicBezTo>
                  <a:pt x="3293517" y="1800089"/>
                  <a:pt x="3281787" y="1808757"/>
                  <a:pt x="3268980" y="1813560"/>
                </a:cubicBezTo>
                <a:cubicBezTo>
                  <a:pt x="3261459" y="1816380"/>
                  <a:pt x="3253912" y="1819232"/>
                  <a:pt x="3246120" y="1821180"/>
                </a:cubicBezTo>
                <a:cubicBezTo>
                  <a:pt x="3233555" y="1824321"/>
                  <a:pt x="3220663" y="1825990"/>
                  <a:pt x="3208020" y="1828800"/>
                </a:cubicBezTo>
                <a:cubicBezTo>
                  <a:pt x="3197797" y="1831072"/>
                  <a:pt x="3187955" y="1835324"/>
                  <a:pt x="3177540" y="1836420"/>
                </a:cubicBezTo>
                <a:cubicBezTo>
                  <a:pt x="3139565" y="1840417"/>
                  <a:pt x="3101340" y="1841500"/>
                  <a:pt x="3063240" y="1844040"/>
                </a:cubicBezTo>
                <a:cubicBezTo>
                  <a:pt x="3025140" y="1841500"/>
                  <a:pt x="2986915" y="1840417"/>
                  <a:pt x="2948940" y="1836420"/>
                </a:cubicBezTo>
                <a:cubicBezTo>
                  <a:pt x="2938525" y="1835324"/>
                  <a:pt x="2928491" y="1831809"/>
                  <a:pt x="2918460" y="1828800"/>
                </a:cubicBezTo>
                <a:cubicBezTo>
                  <a:pt x="2895380" y="1821876"/>
                  <a:pt x="2872740" y="1813560"/>
                  <a:pt x="2849880" y="1805940"/>
                </a:cubicBezTo>
                <a:lnTo>
                  <a:pt x="2827020" y="1798320"/>
                </a:lnTo>
                <a:cubicBezTo>
                  <a:pt x="2819400" y="1795780"/>
                  <a:pt x="2810843" y="1795155"/>
                  <a:pt x="2804160" y="1790700"/>
                </a:cubicBezTo>
                <a:cubicBezTo>
                  <a:pt x="2796540" y="1785620"/>
                  <a:pt x="2788335" y="1781323"/>
                  <a:pt x="2781300" y="1775460"/>
                </a:cubicBezTo>
                <a:cubicBezTo>
                  <a:pt x="2773021" y="1768561"/>
                  <a:pt x="2765056" y="1761106"/>
                  <a:pt x="2758440" y="1752600"/>
                </a:cubicBezTo>
                <a:cubicBezTo>
                  <a:pt x="2747195" y="1738142"/>
                  <a:pt x="2743200" y="1717040"/>
                  <a:pt x="2727960" y="1706880"/>
                </a:cubicBezTo>
                <a:lnTo>
                  <a:pt x="2705100" y="1691640"/>
                </a:lnTo>
                <a:cubicBezTo>
                  <a:pt x="2694940" y="1676400"/>
                  <a:pt x="2687572" y="1658872"/>
                  <a:pt x="2674620" y="1645920"/>
                </a:cubicBezTo>
                <a:cubicBezTo>
                  <a:pt x="2667000" y="1638300"/>
                  <a:pt x="2658376" y="1631566"/>
                  <a:pt x="2651760" y="1623060"/>
                </a:cubicBezTo>
                <a:cubicBezTo>
                  <a:pt x="2587959" y="1541030"/>
                  <a:pt x="2650319" y="1606379"/>
                  <a:pt x="2598420" y="1554480"/>
                </a:cubicBezTo>
                <a:cubicBezTo>
                  <a:pt x="2595880" y="1546860"/>
                  <a:pt x="2595255" y="1538303"/>
                  <a:pt x="2590800" y="1531620"/>
                </a:cubicBezTo>
                <a:cubicBezTo>
                  <a:pt x="2584822" y="1522654"/>
                  <a:pt x="2576219" y="1515659"/>
                  <a:pt x="2567940" y="1508760"/>
                </a:cubicBezTo>
                <a:cubicBezTo>
                  <a:pt x="2548525" y="1492580"/>
                  <a:pt x="2524280" y="1482433"/>
                  <a:pt x="2499360" y="1478280"/>
                </a:cubicBezTo>
                <a:lnTo>
                  <a:pt x="2407920" y="1463040"/>
                </a:lnTo>
                <a:cubicBezTo>
                  <a:pt x="2392680" y="1460500"/>
                  <a:pt x="2376857" y="1460306"/>
                  <a:pt x="2362200" y="1455420"/>
                </a:cubicBezTo>
                <a:cubicBezTo>
                  <a:pt x="2354580" y="1452880"/>
                  <a:pt x="2347263" y="1449120"/>
                  <a:pt x="2339340" y="1447800"/>
                </a:cubicBezTo>
                <a:cubicBezTo>
                  <a:pt x="2316652" y="1444019"/>
                  <a:pt x="2293559" y="1443220"/>
                  <a:pt x="2270760" y="1440180"/>
                </a:cubicBezTo>
                <a:cubicBezTo>
                  <a:pt x="2158914" y="1425267"/>
                  <a:pt x="2277850" y="1440084"/>
                  <a:pt x="2194560" y="1424940"/>
                </a:cubicBezTo>
                <a:cubicBezTo>
                  <a:pt x="2176889" y="1421727"/>
                  <a:pt x="2159000" y="1419860"/>
                  <a:pt x="2141220" y="1417320"/>
                </a:cubicBezTo>
                <a:cubicBezTo>
                  <a:pt x="2088965" y="1399902"/>
                  <a:pt x="2153822" y="1420470"/>
                  <a:pt x="2080260" y="1402080"/>
                </a:cubicBezTo>
                <a:cubicBezTo>
                  <a:pt x="2072468" y="1400132"/>
                  <a:pt x="2065226" y="1396266"/>
                  <a:pt x="2057400" y="1394460"/>
                </a:cubicBezTo>
                <a:cubicBezTo>
                  <a:pt x="2032160" y="1388635"/>
                  <a:pt x="2005774" y="1387411"/>
                  <a:pt x="1981200" y="1379220"/>
                </a:cubicBezTo>
                <a:cubicBezTo>
                  <a:pt x="1973580" y="1376680"/>
                  <a:pt x="1966063" y="1373807"/>
                  <a:pt x="1958340" y="1371600"/>
                </a:cubicBezTo>
                <a:cubicBezTo>
                  <a:pt x="1948270" y="1368723"/>
                  <a:pt x="1937795" y="1367292"/>
                  <a:pt x="1927860" y="1363980"/>
                </a:cubicBezTo>
                <a:cubicBezTo>
                  <a:pt x="1914884" y="1359655"/>
                  <a:pt x="1902736" y="1353065"/>
                  <a:pt x="1889760" y="1348740"/>
                </a:cubicBezTo>
                <a:cubicBezTo>
                  <a:pt x="1866293" y="1340918"/>
                  <a:pt x="1845338" y="1339539"/>
                  <a:pt x="1821180" y="1333500"/>
                </a:cubicBezTo>
                <a:cubicBezTo>
                  <a:pt x="1763080" y="1318975"/>
                  <a:pt x="1839106" y="1332513"/>
                  <a:pt x="1767840" y="1318260"/>
                </a:cubicBezTo>
                <a:cubicBezTo>
                  <a:pt x="1752690" y="1315230"/>
                  <a:pt x="1737227" y="1313877"/>
                  <a:pt x="1722120" y="1310640"/>
                </a:cubicBezTo>
                <a:cubicBezTo>
                  <a:pt x="1687698" y="1303264"/>
                  <a:pt x="1657520" y="1292703"/>
                  <a:pt x="1623060" y="1287780"/>
                </a:cubicBezTo>
                <a:cubicBezTo>
                  <a:pt x="1600290" y="1284527"/>
                  <a:pt x="1577340" y="1282700"/>
                  <a:pt x="1554480" y="1280160"/>
                </a:cubicBezTo>
                <a:cubicBezTo>
                  <a:pt x="1506220" y="1282700"/>
                  <a:pt x="1457884" y="1284074"/>
                  <a:pt x="1409700" y="1287780"/>
                </a:cubicBezTo>
                <a:cubicBezTo>
                  <a:pt x="1391792" y="1289158"/>
                  <a:pt x="1374193" y="1293260"/>
                  <a:pt x="1356360" y="1295400"/>
                </a:cubicBezTo>
                <a:cubicBezTo>
                  <a:pt x="1310686" y="1300881"/>
                  <a:pt x="1264739" y="1304134"/>
                  <a:pt x="1219200" y="1310640"/>
                </a:cubicBezTo>
                <a:cubicBezTo>
                  <a:pt x="1201420" y="1313180"/>
                  <a:pt x="1183804" y="1317496"/>
                  <a:pt x="1165860" y="1318260"/>
                </a:cubicBezTo>
                <a:cubicBezTo>
                  <a:pt x="1064320" y="1322581"/>
                  <a:pt x="962660" y="1323340"/>
                  <a:pt x="861060" y="1325880"/>
                </a:cubicBezTo>
                <a:cubicBezTo>
                  <a:pt x="793851" y="1334281"/>
                  <a:pt x="790917" y="1339051"/>
                  <a:pt x="716280" y="1325880"/>
                </a:cubicBezTo>
                <a:cubicBezTo>
                  <a:pt x="700460" y="1323088"/>
                  <a:pt x="683926" y="1319551"/>
                  <a:pt x="670560" y="1310640"/>
                </a:cubicBezTo>
                <a:cubicBezTo>
                  <a:pt x="648513" y="1295942"/>
                  <a:pt x="631516" y="1281715"/>
                  <a:pt x="601980" y="1280160"/>
                </a:cubicBezTo>
                <a:lnTo>
                  <a:pt x="457200" y="1272540"/>
                </a:lnTo>
                <a:cubicBezTo>
                  <a:pt x="449580" y="1270000"/>
                  <a:pt x="442089" y="1267033"/>
                  <a:pt x="434340" y="1264920"/>
                </a:cubicBezTo>
                <a:cubicBezTo>
                  <a:pt x="414133" y="1259409"/>
                  <a:pt x="393700" y="1254760"/>
                  <a:pt x="373380" y="1249680"/>
                </a:cubicBezTo>
                <a:cubicBezTo>
                  <a:pt x="363220" y="1247140"/>
                  <a:pt x="352835" y="1245372"/>
                  <a:pt x="342900" y="1242060"/>
                </a:cubicBezTo>
                <a:lnTo>
                  <a:pt x="320040" y="1234440"/>
                </a:lnTo>
                <a:cubicBezTo>
                  <a:pt x="313137" y="1229263"/>
                  <a:pt x="277842" y="1201911"/>
                  <a:pt x="266700" y="1196340"/>
                </a:cubicBezTo>
                <a:cubicBezTo>
                  <a:pt x="259516" y="1192748"/>
                  <a:pt x="250861" y="1192621"/>
                  <a:pt x="243840" y="1188720"/>
                </a:cubicBezTo>
                <a:cubicBezTo>
                  <a:pt x="227829" y="1179825"/>
                  <a:pt x="214503" y="1166431"/>
                  <a:pt x="198120" y="1158240"/>
                </a:cubicBezTo>
                <a:cubicBezTo>
                  <a:pt x="160456" y="1139408"/>
                  <a:pt x="178416" y="1146592"/>
                  <a:pt x="144780" y="1135380"/>
                </a:cubicBezTo>
                <a:cubicBezTo>
                  <a:pt x="134620" y="1127760"/>
                  <a:pt x="122882" y="1121882"/>
                  <a:pt x="114300" y="1112520"/>
                </a:cubicBezTo>
                <a:cubicBezTo>
                  <a:pt x="92319" y="1088540"/>
                  <a:pt x="55173" y="1039986"/>
                  <a:pt x="38100" y="1005840"/>
                </a:cubicBezTo>
                <a:cubicBezTo>
                  <a:pt x="6552" y="942744"/>
                  <a:pt x="58916" y="1025634"/>
                  <a:pt x="15240" y="960120"/>
                </a:cubicBezTo>
                <a:cubicBezTo>
                  <a:pt x="10205" y="939980"/>
                  <a:pt x="0" y="902603"/>
                  <a:pt x="0" y="883920"/>
                </a:cubicBezTo>
                <a:cubicBezTo>
                  <a:pt x="0" y="830520"/>
                  <a:pt x="4658" y="777218"/>
                  <a:pt x="7620" y="723900"/>
                </a:cubicBezTo>
                <a:cubicBezTo>
                  <a:pt x="12447" y="637009"/>
                  <a:pt x="15936" y="601253"/>
                  <a:pt x="22860" y="518160"/>
                </a:cubicBezTo>
                <a:cubicBezTo>
                  <a:pt x="25400" y="411480"/>
                  <a:pt x="23535" y="304604"/>
                  <a:pt x="30480" y="198120"/>
                </a:cubicBezTo>
                <a:cubicBezTo>
                  <a:pt x="31219" y="186785"/>
                  <a:pt x="39876" y="177380"/>
                  <a:pt x="45720" y="167640"/>
                </a:cubicBezTo>
                <a:cubicBezTo>
                  <a:pt x="81832" y="107453"/>
                  <a:pt x="60232" y="133221"/>
                  <a:pt x="106680" y="106680"/>
                </a:cubicBezTo>
                <a:cubicBezTo>
                  <a:pt x="144944" y="84815"/>
                  <a:pt x="113966" y="95937"/>
                  <a:pt x="160020" y="76200"/>
                </a:cubicBezTo>
                <a:cubicBezTo>
                  <a:pt x="167403" y="73036"/>
                  <a:pt x="175859" y="72481"/>
                  <a:pt x="182880" y="68580"/>
                </a:cubicBezTo>
                <a:cubicBezTo>
                  <a:pt x="198891" y="59685"/>
                  <a:pt x="213360" y="48260"/>
                  <a:pt x="228600" y="38100"/>
                </a:cubicBezTo>
                <a:cubicBezTo>
                  <a:pt x="236220" y="33020"/>
                  <a:pt x="242427" y="24366"/>
                  <a:pt x="251460" y="22860"/>
                </a:cubicBezTo>
                <a:cubicBezTo>
                  <a:pt x="326300" y="10387"/>
                  <a:pt x="310870" y="11352"/>
                  <a:pt x="419100" y="7620"/>
                </a:cubicBezTo>
                <a:cubicBezTo>
                  <a:pt x="525747" y="3943"/>
                  <a:pt x="632460" y="2540"/>
                  <a:pt x="739140" y="0"/>
                </a:cubicBezTo>
                <a:cubicBezTo>
                  <a:pt x="751840" y="2540"/>
                  <a:pt x="764675" y="4479"/>
                  <a:pt x="777240" y="7620"/>
                </a:cubicBezTo>
                <a:cubicBezTo>
                  <a:pt x="796237" y="12369"/>
                  <a:pt x="813618" y="20788"/>
                  <a:pt x="830580" y="30480"/>
                </a:cubicBezTo>
                <a:cubicBezTo>
                  <a:pt x="838531" y="35024"/>
                  <a:pt x="846405" y="39857"/>
                  <a:pt x="853440" y="45720"/>
                </a:cubicBezTo>
                <a:cubicBezTo>
                  <a:pt x="861719" y="52619"/>
                  <a:pt x="866880" y="63347"/>
                  <a:pt x="876300" y="68580"/>
                </a:cubicBezTo>
                <a:cubicBezTo>
                  <a:pt x="890343" y="76382"/>
                  <a:pt x="922020" y="83820"/>
                  <a:pt x="922020" y="83820"/>
                </a:cubicBezTo>
                <a:cubicBezTo>
                  <a:pt x="1135304" y="73156"/>
                  <a:pt x="1023557" y="76200"/>
                  <a:pt x="1257300" y="7620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7" name="Freeform 6">
            <a:extLst>
              <a:ext uri="{FF2B5EF4-FFF2-40B4-BE49-F238E27FC236}">
                <a16:creationId xmlns:a16="http://schemas.microsoft.com/office/drawing/2014/main" id="{0C54AC65-1243-421C-B90A-AC03D49D0D8E}"/>
              </a:ext>
            </a:extLst>
          </p:cNvPr>
          <p:cNvSpPr/>
          <p:nvPr/>
        </p:nvSpPr>
        <p:spPr>
          <a:xfrm>
            <a:off x="1716088" y="3055938"/>
            <a:ext cx="1755775" cy="882650"/>
          </a:xfrm>
          <a:custGeom>
            <a:avLst/>
            <a:gdLst>
              <a:gd name="connsiteX0" fmla="*/ 0 w 1722120"/>
              <a:gd name="connsiteY0" fmla="*/ 891540 h 891540"/>
              <a:gd name="connsiteX1" fmla="*/ 53340 w 1722120"/>
              <a:gd name="connsiteY1" fmla="*/ 853440 h 891540"/>
              <a:gd name="connsiteX2" fmla="*/ 76200 w 1722120"/>
              <a:gd name="connsiteY2" fmla="*/ 845820 h 891540"/>
              <a:gd name="connsiteX3" fmla="*/ 99060 w 1722120"/>
              <a:gd name="connsiteY3" fmla="*/ 822960 h 891540"/>
              <a:gd name="connsiteX4" fmla="*/ 129540 w 1722120"/>
              <a:gd name="connsiteY4" fmla="*/ 800100 h 891540"/>
              <a:gd name="connsiteX5" fmla="*/ 167640 w 1722120"/>
              <a:gd name="connsiteY5" fmla="*/ 762000 h 891540"/>
              <a:gd name="connsiteX6" fmla="*/ 198120 w 1722120"/>
              <a:gd name="connsiteY6" fmla="*/ 708660 h 891540"/>
              <a:gd name="connsiteX7" fmla="*/ 228600 w 1722120"/>
              <a:gd name="connsiteY7" fmla="*/ 693420 h 891540"/>
              <a:gd name="connsiteX8" fmla="*/ 274320 w 1722120"/>
              <a:gd name="connsiteY8" fmla="*/ 662940 h 891540"/>
              <a:gd name="connsiteX9" fmla="*/ 297180 w 1722120"/>
              <a:gd name="connsiteY9" fmla="*/ 640080 h 891540"/>
              <a:gd name="connsiteX10" fmla="*/ 312420 w 1722120"/>
              <a:gd name="connsiteY10" fmla="*/ 617220 h 891540"/>
              <a:gd name="connsiteX11" fmla="*/ 335280 w 1722120"/>
              <a:gd name="connsiteY11" fmla="*/ 601980 h 891540"/>
              <a:gd name="connsiteX12" fmla="*/ 373380 w 1722120"/>
              <a:gd name="connsiteY12" fmla="*/ 533400 h 891540"/>
              <a:gd name="connsiteX13" fmla="*/ 396240 w 1722120"/>
              <a:gd name="connsiteY13" fmla="*/ 518160 h 891540"/>
              <a:gd name="connsiteX14" fmla="*/ 419100 w 1722120"/>
              <a:gd name="connsiteY14" fmla="*/ 495300 h 891540"/>
              <a:gd name="connsiteX15" fmla="*/ 441960 w 1722120"/>
              <a:gd name="connsiteY15" fmla="*/ 487680 h 891540"/>
              <a:gd name="connsiteX16" fmla="*/ 464820 w 1722120"/>
              <a:gd name="connsiteY16" fmla="*/ 472440 h 891540"/>
              <a:gd name="connsiteX17" fmla="*/ 502920 w 1722120"/>
              <a:gd name="connsiteY17" fmla="*/ 426720 h 891540"/>
              <a:gd name="connsiteX18" fmla="*/ 518160 w 1722120"/>
              <a:gd name="connsiteY18" fmla="*/ 403860 h 891540"/>
              <a:gd name="connsiteX19" fmla="*/ 541020 w 1722120"/>
              <a:gd name="connsiteY19" fmla="*/ 388620 h 891540"/>
              <a:gd name="connsiteX20" fmla="*/ 601980 w 1722120"/>
              <a:gd name="connsiteY20" fmla="*/ 365760 h 891540"/>
              <a:gd name="connsiteX21" fmla="*/ 624840 w 1722120"/>
              <a:gd name="connsiteY21" fmla="*/ 350520 h 891540"/>
              <a:gd name="connsiteX22" fmla="*/ 678180 w 1722120"/>
              <a:gd name="connsiteY22" fmla="*/ 327660 h 891540"/>
              <a:gd name="connsiteX23" fmla="*/ 701040 w 1722120"/>
              <a:gd name="connsiteY23" fmla="*/ 304800 h 891540"/>
              <a:gd name="connsiteX24" fmla="*/ 769620 w 1722120"/>
              <a:gd name="connsiteY24" fmla="*/ 259080 h 891540"/>
              <a:gd name="connsiteX25" fmla="*/ 792480 w 1722120"/>
              <a:gd name="connsiteY25" fmla="*/ 243840 h 891540"/>
              <a:gd name="connsiteX26" fmla="*/ 815340 w 1722120"/>
              <a:gd name="connsiteY26" fmla="*/ 228600 h 891540"/>
              <a:gd name="connsiteX27" fmla="*/ 883920 w 1722120"/>
              <a:gd name="connsiteY27" fmla="*/ 205740 h 891540"/>
              <a:gd name="connsiteX28" fmla="*/ 906780 w 1722120"/>
              <a:gd name="connsiteY28" fmla="*/ 198120 h 891540"/>
              <a:gd name="connsiteX29" fmla="*/ 929640 w 1722120"/>
              <a:gd name="connsiteY29" fmla="*/ 182880 h 891540"/>
              <a:gd name="connsiteX30" fmla="*/ 952500 w 1722120"/>
              <a:gd name="connsiteY30" fmla="*/ 175260 h 891540"/>
              <a:gd name="connsiteX31" fmla="*/ 975360 w 1722120"/>
              <a:gd name="connsiteY31" fmla="*/ 160020 h 891540"/>
              <a:gd name="connsiteX32" fmla="*/ 1021080 w 1722120"/>
              <a:gd name="connsiteY32" fmla="*/ 144780 h 891540"/>
              <a:gd name="connsiteX33" fmla="*/ 1043940 w 1722120"/>
              <a:gd name="connsiteY33" fmla="*/ 137160 h 891540"/>
              <a:gd name="connsiteX34" fmla="*/ 1066800 w 1722120"/>
              <a:gd name="connsiteY34" fmla="*/ 121920 h 891540"/>
              <a:gd name="connsiteX35" fmla="*/ 1127760 w 1722120"/>
              <a:gd name="connsiteY35" fmla="*/ 106680 h 891540"/>
              <a:gd name="connsiteX36" fmla="*/ 1150620 w 1722120"/>
              <a:gd name="connsiteY36" fmla="*/ 99060 h 891540"/>
              <a:gd name="connsiteX37" fmla="*/ 1409700 w 1722120"/>
              <a:gd name="connsiteY37" fmla="*/ 91440 h 891540"/>
              <a:gd name="connsiteX38" fmla="*/ 1455420 w 1722120"/>
              <a:gd name="connsiteY38" fmla="*/ 68580 h 891540"/>
              <a:gd name="connsiteX39" fmla="*/ 1463040 w 1722120"/>
              <a:gd name="connsiteY39" fmla="*/ 45720 h 891540"/>
              <a:gd name="connsiteX40" fmla="*/ 1539240 w 1722120"/>
              <a:gd name="connsiteY40" fmla="*/ 7620 h 891540"/>
              <a:gd name="connsiteX41" fmla="*/ 1577340 w 1722120"/>
              <a:gd name="connsiteY41" fmla="*/ 0 h 891540"/>
              <a:gd name="connsiteX42" fmla="*/ 1668780 w 1722120"/>
              <a:gd name="connsiteY42" fmla="*/ 7620 h 891540"/>
              <a:gd name="connsiteX43" fmla="*/ 1691640 w 1722120"/>
              <a:gd name="connsiteY43" fmla="*/ 15240 h 891540"/>
              <a:gd name="connsiteX44" fmla="*/ 1722120 w 1722120"/>
              <a:gd name="connsiteY44" fmla="*/ 30480 h 89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22120" h="891540">
                <a:moveTo>
                  <a:pt x="0" y="891540"/>
                </a:moveTo>
                <a:cubicBezTo>
                  <a:pt x="17780" y="878840"/>
                  <a:pt x="34604" y="864682"/>
                  <a:pt x="53340" y="853440"/>
                </a:cubicBezTo>
                <a:cubicBezTo>
                  <a:pt x="60228" y="849307"/>
                  <a:pt x="69517" y="850275"/>
                  <a:pt x="76200" y="845820"/>
                </a:cubicBezTo>
                <a:cubicBezTo>
                  <a:pt x="85166" y="839842"/>
                  <a:pt x="90878" y="829973"/>
                  <a:pt x="99060" y="822960"/>
                </a:cubicBezTo>
                <a:cubicBezTo>
                  <a:pt x="108703" y="814695"/>
                  <a:pt x="120560" y="809080"/>
                  <a:pt x="129540" y="800100"/>
                </a:cubicBezTo>
                <a:cubicBezTo>
                  <a:pt x="180340" y="749300"/>
                  <a:pt x="106680" y="802640"/>
                  <a:pt x="167640" y="762000"/>
                </a:cubicBezTo>
                <a:cubicBezTo>
                  <a:pt x="175386" y="738762"/>
                  <a:pt x="176592" y="727113"/>
                  <a:pt x="198120" y="708660"/>
                </a:cubicBezTo>
                <a:cubicBezTo>
                  <a:pt x="206745" y="701268"/>
                  <a:pt x="218860" y="699264"/>
                  <a:pt x="228600" y="693420"/>
                </a:cubicBezTo>
                <a:cubicBezTo>
                  <a:pt x="244306" y="683996"/>
                  <a:pt x="261368" y="675892"/>
                  <a:pt x="274320" y="662940"/>
                </a:cubicBezTo>
                <a:cubicBezTo>
                  <a:pt x="281940" y="655320"/>
                  <a:pt x="290281" y="648359"/>
                  <a:pt x="297180" y="640080"/>
                </a:cubicBezTo>
                <a:cubicBezTo>
                  <a:pt x="303043" y="633045"/>
                  <a:pt x="305944" y="623696"/>
                  <a:pt x="312420" y="617220"/>
                </a:cubicBezTo>
                <a:cubicBezTo>
                  <a:pt x="318896" y="610744"/>
                  <a:pt x="327660" y="607060"/>
                  <a:pt x="335280" y="601980"/>
                </a:cubicBezTo>
                <a:cubicBezTo>
                  <a:pt x="343221" y="578158"/>
                  <a:pt x="350921" y="548372"/>
                  <a:pt x="373380" y="533400"/>
                </a:cubicBezTo>
                <a:cubicBezTo>
                  <a:pt x="381000" y="528320"/>
                  <a:pt x="389205" y="524023"/>
                  <a:pt x="396240" y="518160"/>
                </a:cubicBezTo>
                <a:cubicBezTo>
                  <a:pt x="404519" y="511261"/>
                  <a:pt x="410134" y="501278"/>
                  <a:pt x="419100" y="495300"/>
                </a:cubicBezTo>
                <a:cubicBezTo>
                  <a:pt x="425783" y="490845"/>
                  <a:pt x="434776" y="491272"/>
                  <a:pt x="441960" y="487680"/>
                </a:cubicBezTo>
                <a:cubicBezTo>
                  <a:pt x="450151" y="483584"/>
                  <a:pt x="457200" y="477520"/>
                  <a:pt x="464820" y="472440"/>
                </a:cubicBezTo>
                <a:cubicBezTo>
                  <a:pt x="502658" y="415683"/>
                  <a:pt x="454027" y="485392"/>
                  <a:pt x="502920" y="426720"/>
                </a:cubicBezTo>
                <a:cubicBezTo>
                  <a:pt x="508783" y="419685"/>
                  <a:pt x="511684" y="410336"/>
                  <a:pt x="518160" y="403860"/>
                </a:cubicBezTo>
                <a:cubicBezTo>
                  <a:pt x="524636" y="397384"/>
                  <a:pt x="533069" y="393164"/>
                  <a:pt x="541020" y="388620"/>
                </a:cubicBezTo>
                <a:cubicBezTo>
                  <a:pt x="572012" y="370910"/>
                  <a:pt x="568644" y="374094"/>
                  <a:pt x="601980" y="365760"/>
                </a:cubicBezTo>
                <a:cubicBezTo>
                  <a:pt x="609600" y="360680"/>
                  <a:pt x="616422" y="354128"/>
                  <a:pt x="624840" y="350520"/>
                </a:cubicBezTo>
                <a:cubicBezTo>
                  <a:pt x="666704" y="332578"/>
                  <a:pt x="644420" y="355793"/>
                  <a:pt x="678180" y="327660"/>
                </a:cubicBezTo>
                <a:cubicBezTo>
                  <a:pt x="686459" y="320761"/>
                  <a:pt x="692534" y="311416"/>
                  <a:pt x="701040" y="304800"/>
                </a:cubicBezTo>
                <a:lnTo>
                  <a:pt x="769620" y="259080"/>
                </a:lnTo>
                <a:lnTo>
                  <a:pt x="792480" y="243840"/>
                </a:lnTo>
                <a:cubicBezTo>
                  <a:pt x="800100" y="238760"/>
                  <a:pt x="806652" y="231496"/>
                  <a:pt x="815340" y="228600"/>
                </a:cubicBezTo>
                <a:lnTo>
                  <a:pt x="883920" y="205740"/>
                </a:lnTo>
                <a:cubicBezTo>
                  <a:pt x="891540" y="203200"/>
                  <a:pt x="900097" y="202575"/>
                  <a:pt x="906780" y="198120"/>
                </a:cubicBezTo>
                <a:cubicBezTo>
                  <a:pt x="914400" y="193040"/>
                  <a:pt x="921449" y="186976"/>
                  <a:pt x="929640" y="182880"/>
                </a:cubicBezTo>
                <a:cubicBezTo>
                  <a:pt x="936824" y="179288"/>
                  <a:pt x="945316" y="178852"/>
                  <a:pt x="952500" y="175260"/>
                </a:cubicBezTo>
                <a:cubicBezTo>
                  <a:pt x="960691" y="171164"/>
                  <a:pt x="966991" y="163739"/>
                  <a:pt x="975360" y="160020"/>
                </a:cubicBezTo>
                <a:cubicBezTo>
                  <a:pt x="990040" y="153496"/>
                  <a:pt x="1005840" y="149860"/>
                  <a:pt x="1021080" y="144780"/>
                </a:cubicBezTo>
                <a:cubicBezTo>
                  <a:pt x="1028700" y="142240"/>
                  <a:pt x="1037257" y="141615"/>
                  <a:pt x="1043940" y="137160"/>
                </a:cubicBezTo>
                <a:cubicBezTo>
                  <a:pt x="1051560" y="132080"/>
                  <a:pt x="1058609" y="126016"/>
                  <a:pt x="1066800" y="121920"/>
                </a:cubicBezTo>
                <a:cubicBezTo>
                  <a:pt x="1084218" y="113211"/>
                  <a:pt x="1110370" y="111027"/>
                  <a:pt x="1127760" y="106680"/>
                </a:cubicBezTo>
                <a:cubicBezTo>
                  <a:pt x="1135552" y="104732"/>
                  <a:pt x="1142600" y="99494"/>
                  <a:pt x="1150620" y="99060"/>
                </a:cubicBezTo>
                <a:cubicBezTo>
                  <a:pt x="1236891" y="94397"/>
                  <a:pt x="1323340" y="93980"/>
                  <a:pt x="1409700" y="91440"/>
                </a:cubicBezTo>
                <a:cubicBezTo>
                  <a:pt x="1424759" y="86420"/>
                  <a:pt x="1444677" y="82009"/>
                  <a:pt x="1455420" y="68580"/>
                </a:cubicBezTo>
                <a:cubicBezTo>
                  <a:pt x="1460438" y="62308"/>
                  <a:pt x="1457360" y="51400"/>
                  <a:pt x="1463040" y="45720"/>
                </a:cubicBezTo>
                <a:cubicBezTo>
                  <a:pt x="1491131" y="17629"/>
                  <a:pt x="1506053" y="14995"/>
                  <a:pt x="1539240" y="7620"/>
                </a:cubicBezTo>
                <a:cubicBezTo>
                  <a:pt x="1551883" y="4810"/>
                  <a:pt x="1564640" y="2540"/>
                  <a:pt x="1577340" y="0"/>
                </a:cubicBezTo>
                <a:cubicBezTo>
                  <a:pt x="1607820" y="2540"/>
                  <a:pt x="1638463" y="3578"/>
                  <a:pt x="1668780" y="7620"/>
                </a:cubicBezTo>
                <a:cubicBezTo>
                  <a:pt x="1676742" y="8682"/>
                  <a:pt x="1684456" y="11648"/>
                  <a:pt x="1691640" y="15240"/>
                </a:cubicBezTo>
                <a:cubicBezTo>
                  <a:pt x="1724938" y="31889"/>
                  <a:pt x="1703033" y="30480"/>
                  <a:pt x="1722120" y="30480"/>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sp>
        <p:nvSpPr>
          <p:cNvPr id="9" name="Freeform 8">
            <a:extLst>
              <a:ext uri="{FF2B5EF4-FFF2-40B4-BE49-F238E27FC236}">
                <a16:creationId xmlns:a16="http://schemas.microsoft.com/office/drawing/2014/main" id="{9B1564FF-076B-46D7-AF89-CFC1B9466798}"/>
              </a:ext>
            </a:extLst>
          </p:cNvPr>
          <p:cNvSpPr/>
          <p:nvPr/>
        </p:nvSpPr>
        <p:spPr>
          <a:xfrm>
            <a:off x="3200400" y="2000250"/>
            <a:ext cx="554038" cy="1130300"/>
          </a:xfrm>
          <a:custGeom>
            <a:avLst/>
            <a:gdLst>
              <a:gd name="connsiteX0" fmla="*/ 0 w 556728"/>
              <a:gd name="connsiteY0" fmla="*/ 1143000 h 1143000"/>
              <a:gd name="connsiteX1" fmla="*/ 45720 w 556728"/>
              <a:gd name="connsiteY1" fmla="*/ 1043940 h 1143000"/>
              <a:gd name="connsiteX2" fmla="*/ 68580 w 556728"/>
              <a:gd name="connsiteY2" fmla="*/ 1021080 h 1143000"/>
              <a:gd name="connsiteX3" fmla="*/ 83820 w 556728"/>
              <a:gd name="connsiteY3" fmla="*/ 998220 h 1143000"/>
              <a:gd name="connsiteX4" fmla="*/ 114300 w 556728"/>
              <a:gd name="connsiteY4" fmla="*/ 975360 h 1143000"/>
              <a:gd name="connsiteX5" fmla="*/ 152400 w 556728"/>
              <a:gd name="connsiteY5" fmla="*/ 944880 h 1143000"/>
              <a:gd name="connsiteX6" fmla="*/ 190500 w 556728"/>
              <a:gd name="connsiteY6" fmla="*/ 876300 h 1143000"/>
              <a:gd name="connsiteX7" fmla="*/ 205740 w 556728"/>
              <a:gd name="connsiteY7" fmla="*/ 853440 h 1143000"/>
              <a:gd name="connsiteX8" fmla="*/ 220980 w 556728"/>
              <a:gd name="connsiteY8" fmla="*/ 800100 h 1143000"/>
              <a:gd name="connsiteX9" fmla="*/ 236220 w 556728"/>
              <a:gd name="connsiteY9" fmla="*/ 777240 h 1143000"/>
              <a:gd name="connsiteX10" fmla="*/ 243840 w 556728"/>
              <a:gd name="connsiteY10" fmla="*/ 746760 h 1143000"/>
              <a:gd name="connsiteX11" fmla="*/ 274320 w 556728"/>
              <a:gd name="connsiteY11" fmla="*/ 701040 h 1143000"/>
              <a:gd name="connsiteX12" fmla="*/ 297180 w 556728"/>
              <a:gd name="connsiteY12" fmla="*/ 655320 h 1143000"/>
              <a:gd name="connsiteX13" fmla="*/ 320040 w 556728"/>
              <a:gd name="connsiteY13" fmla="*/ 640080 h 1143000"/>
              <a:gd name="connsiteX14" fmla="*/ 342900 w 556728"/>
              <a:gd name="connsiteY14" fmla="*/ 594360 h 1143000"/>
              <a:gd name="connsiteX15" fmla="*/ 365760 w 556728"/>
              <a:gd name="connsiteY15" fmla="*/ 525780 h 1143000"/>
              <a:gd name="connsiteX16" fmla="*/ 388620 w 556728"/>
              <a:gd name="connsiteY16" fmla="*/ 457200 h 1143000"/>
              <a:gd name="connsiteX17" fmla="*/ 396240 w 556728"/>
              <a:gd name="connsiteY17" fmla="*/ 434340 h 1143000"/>
              <a:gd name="connsiteX18" fmla="*/ 403860 w 556728"/>
              <a:gd name="connsiteY18" fmla="*/ 403860 h 1143000"/>
              <a:gd name="connsiteX19" fmla="*/ 426720 w 556728"/>
              <a:gd name="connsiteY19" fmla="*/ 350520 h 1143000"/>
              <a:gd name="connsiteX20" fmla="*/ 434340 w 556728"/>
              <a:gd name="connsiteY20" fmla="*/ 320040 h 1143000"/>
              <a:gd name="connsiteX21" fmla="*/ 449580 w 556728"/>
              <a:gd name="connsiteY21" fmla="*/ 297180 h 1143000"/>
              <a:gd name="connsiteX22" fmla="*/ 464820 w 556728"/>
              <a:gd name="connsiteY22" fmla="*/ 251460 h 1143000"/>
              <a:gd name="connsiteX23" fmla="*/ 510540 w 556728"/>
              <a:gd name="connsiteY23" fmla="*/ 182880 h 1143000"/>
              <a:gd name="connsiteX24" fmla="*/ 525780 w 556728"/>
              <a:gd name="connsiteY24" fmla="*/ 160020 h 1143000"/>
              <a:gd name="connsiteX25" fmla="*/ 541020 w 556728"/>
              <a:gd name="connsiteY25" fmla="*/ 137160 h 1143000"/>
              <a:gd name="connsiteX26" fmla="*/ 556260 w 556728"/>
              <a:gd name="connsiteY26" fmla="*/ 38100 h 1143000"/>
              <a:gd name="connsiteX27" fmla="*/ 556260 w 556728"/>
              <a:gd name="connsiteY27"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56728" h="1143000">
                <a:moveTo>
                  <a:pt x="0" y="1143000"/>
                </a:moveTo>
                <a:cubicBezTo>
                  <a:pt x="8988" y="1120530"/>
                  <a:pt x="33521" y="1056139"/>
                  <a:pt x="45720" y="1043940"/>
                </a:cubicBezTo>
                <a:cubicBezTo>
                  <a:pt x="53340" y="1036320"/>
                  <a:pt x="61681" y="1029359"/>
                  <a:pt x="68580" y="1021080"/>
                </a:cubicBezTo>
                <a:cubicBezTo>
                  <a:pt x="74443" y="1014045"/>
                  <a:pt x="77344" y="1004696"/>
                  <a:pt x="83820" y="998220"/>
                </a:cubicBezTo>
                <a:cubicBezTo>
                  <a:pt x="92800" y="989240"/>
                  <a:pt x="105320" y="984340"/>
                  <a:pt x="114300" y="975360"/>
                </a:cubicBezTo>
                <a:cubicBezTo>
                  <a:pt x="148767" y="940893"/>
                  <a:pt x="107896" y="959715"/>
                  <a:pt x="152400" y="944880"/>
                </a:cubicBezTo>
                <a:cubicBezTo>
                  <a:pt x="165812" y="904644"/>
                  <a:pt x="155565" y="928703"/>
                  <a:pt x="190500" y="876300"/>
                </a:cubicBezTo>
                <a:lnTo>
                  <a:pt x="205740" y="853440"/>
                </a:lnTo>
                <a:cubicBezTo>
                  <a:pt x="208181" y="843674"/>
                  <a:pt x="215514" y="811032"/>
                  <a:pt x="220980" y="800100"/>
                </a:cubicBezTo>
                <a:cubicBezTo>
                  <a:pt x="225076" y="791909"/>
                  <a:pt x="231140" y="784860"/>
                  <a:pt x="236220" y="777240"/>
                </a:cubicBezTo>
                <a:cubicBezTo>
                  <a:pt x="238760" y="767080"/>
                  <a:pt x="239156" y="756127"/>
                  <a:pt x="243840" y="746760"/>
                </a:cubicBezTo>
                <a:cubicBezTo>
                  <a:pt x="252031" y="730377"/>
                  <a:pt x="268528" y="718416"/>
                  <a:pt x="274320" y="701040"/>
                </a:cubicBezTo>
                <a:cubicBezTo>
                  <a:pt x="280518" y="682447"/>
                  <a:pt x="282408" y="670092"/>
                  <a:pt x="297180" y="655320"/>
                </a:cubicBezTo>
                <a:cubicBezTo>
                  <a:pt x="303656" y="648844"/>
                  <a:pt x="312420" y="645160"/>
                  <a:pt x="320040" y="640080"/>
                </a:cubicBezTo>
                <a:cubicBezTo>
                  <a:pt x="347830" y="556710"/>
                  <a:pt x="303509" y="682990"/>
                  <a:pt x="342900" y="594360"/>
                </a:cubicBezTo>
                <a:lnTo>
                  <a:pt x="365760" y="525780"/>
                </a:lnTo>
                <a:lnTo>
                  <a:pt x="388620" y="457200"/>
                </a:lnTo>
                <a:cubicBezTo>
                  <a:pt x="391160" y="449580"/>
                  <a:pt x="394292" y="442132"/>
                  <a:pt x="396240" y="434340"/>
                </a:cubicBezTo>
                <a:cubicBezTo>
                  <a:pt x="398780" y="424180"/>
                  <a:pt x="400983" y="413930"/>
                  <a:pt x="403860" y="403860"/>
                </a:cubicBezTo>
                <a:cubicBezTo>
                  <a:pt x="418998" y="350877"/>
                  <a:pt x="402336" y="415544"/>
                  <a:pt x="426720" y="350520"/>
                </a:cubicBezTo>
                <a:cubicBezTo>
                  <a:pt x="430397" y="340714"/>
                  <a:pt x="430215" y="329666"/>
                  <a:pt x="434340" y="320040"/>
                </a:cubicBezTo>
                <a:cubicBezTo>
                  <a:pt x="437948" y="311622"/>
                  <a:pt x="445861" y="305549"/>
                  <a:pt x="449580" y="297180"/>
                </a:cubicBezTo>
                <a:cubicBezTo>
                  <a:pt x="456104" y="282500"/>
                  <a:pt x="455909" y="264826"/>
                  <a:pt x="464820" y="251460"/>
                </a:cubicBezTo>
                <a:lnTo>
                  <a:pt x="510540" y="182880"/>
                </a:lnTo>
                <a:lnTo>
                  <a:pt x="525780" y="160020"/>
                </a:lnTo>
                <a:lnTo>
                  <a:pt x="541020" y="137160"/>
                </a:lnTo>
                <a:cubicBezTo>
                  <a:pt x="544564" y="115897"/>
                  <a:pt x="554626" y="57710"/>
                  <a:pt x="556260" y="38100"/>
                </a:cubicBezTo>
                <a:cubicBezTo>
                  <a:pt x="557315" y="25444"/>
                  <a:pt x="556260" y="12700"/>
                  <a:pt x="55626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8" name="TextBox 7">
            <a:extLst>
              <a:ext uri="{FF2B5EF4-FFF2-40B4-BE49-F238E27FC236}">
                <a16:creationId xmlns:a16="http://schemas.microsoft.com/office/drawing/2014/main" id="{A2D73431-7876-4A6E-8A39-1442C4310F7A}"/>
              </a:ext>
            </a:extLst>
          </p:cNvPr>
          <p:cNvSpPr txBox="1">
            <a:spLocks noChangeArrowheads="1"/>
          </p:cNvSpPr>
          <p:nvPr/>
        </p:nvSpPr>
        <p:spPr bwMode="auto">
          <a:xfrm>
            <a:off x="1828800" y="2895600"/>
            <a:ext cx="4222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4000">
                <a:solidFill>
                  <a:srgbClr val="FFC000"/>
                </a:solidFill>
              </a:rPr>
              <a:t>?</a:t>
            </a:r>
          </a:p>
        </p:txBody>
      </p:sp>
      <p:sp>
        <p:nvSpPr>
          <p:cNvPr id="10" name="TextBox 9">
            <a:extLst>
              <a:ext uri="{FF2B5EF4-FFF2-40B4-BE49-F238E27FC236}">
                <a16:creationId xmlns:a16="http://schemas.microsoft.com/office/drawing/2014/main" id="{E8C5770F-DEC5-4E77-A492-E5647D861A79}"/>
              </a:ext>
            </a:extLst>
          </p:cNvPr>
          <p:cNvSpPr txBox="1">
            <a:spLocks noChangeArrowheads="1"/>
          </p:cNvSpPr>
          <p:nvPr/>
        </p:nvSpPr>
        <p:spPr bwMode="auto">
          <a:xfrm>
            <a:off x="2646363" y="3055938"/>
            <a:ext cx="7556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9600">
                <a:solidFill>
                  <a:srgbClr val="FFFF00"/>
                </a:solidFill>
              </a:rPr>
              <a:t>?</a:t>
            </a:r>
          </a:p>
        </p:txBody>
      </p:sp>
      <p:pic>
        <p:nvPicPr>
          <p:cNvPr id="196610" name="Picture 2">
            <a:extLst>
              <a:ext uri="{FF2B5EF4-FFF2-40B4-BE49-F238E27FC236}">
                <a16:creationId xmlns:a16="http://schemas.microsoft.com/office/drawing/2014/main" id="{B44D4848-0AB9-4531-9A1A-E10C19A6F1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962400"/>
            <a:ext cx="1963738" cy="196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A6841B67-108D-4095-8E22-5121B344F176}"/>
              </a:ext>
            </a:extLst>
          </p:cNvPr>
          <p:cNvSpPr txBox="1">
            <a:spLocks noChangeArrowheads="1"/>
          </p:cNvSpPr>
          <p:nvPr/>
        </p:nvSpPr>
        <p:spPr bwMode="auto">
          <a:xfrm>
            <a:off x="3205163" y="3055938"/>
            <a:ext cx="49704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solidFill>
                  <a:srgbClr val="FFFF00"/>
                </a:solidFill>
              </a:rPr>
              <a:t>France said that it was prepared to offer expertise, </a:t>
            </a:r>
          </a:p>
          <a:p>
            <a:pPr eaLnBrk="1" hangingPunct="1">
              <a:spcBef>
                <a:spcPct val="0"/>
              </a:spcBef>
              <a:buFontTx/>
              <a:buNone/>
            </a:pPr>
            <a:r>
              <a:rPr lang="en-GB" altLang="en-US" sz="1800">
                <a:solidFill>
                  <a:srgbClr val="FFFF00"/>
                </a:solidFill>
              </a:rPr>
              <a:t>but denied that it had been approached </a:t>
            </a:r>
          </a:p>
          <a:p>
            <a:pPr eaLnBrk="1" hangingPunct="1">
              <a:spcBef>
                <a:spcPct val="0"/>
              </a:spcBef>
              <a:buFontTx/>
              <a:buNone/>
            </a:pPr>
            <a:r>
              <a:rPr lang="en-GB" altLang="en-US" sz="1800">
                <a:solidFill>
                  <a:srgbClr val="FFFF00"/>
                </a:solidFill>
              </a:rPr>
              <a:t>to destroy the chemicals</a:t>
            </a:r>
            <a:r>
              <a:rPr lang="en-GB" altLang="en-US" sz="1800"/>
              <a:t>.</a:t>
            </a:r>
          </a:p>
        </p:txBody>
      </p:sp>
      <p:pic>
        <p:nvPicPr>
          <p:cNvPr id="14" name="Picture 2">
            <a:extLst>
              <a:ext uri="{FF2B5EF4-FFF2-40B4-BE49-F238E27FC236}">
                <a16:creationId xmlns:a16="http://schemas.microsoft.com/office/drawing/2014/main" id="{FE8DA970-8C22-463B-AA41-43960E552F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447800"/>
            <a:ext cx="6692900" cy="471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6" name="Picture 2">
            <a:extLst>
              <a:ext uri="{FF2B5EF4-FFF2-40B4-BE49-F238E27FC236}">
                <a16:creationId xmlns:a16="http://schemas.microsoft.com/office/drawing/2014/main" id="{5F716DCF-0E0A-4CE1-93F8-B70EB0046B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1447800"/>
            <a:ext cx="7078663"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AA83966F-3F31-4E6F-8F8E-DA1C819C89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8888" y="1447800"/>
            <a:ext cx="7667625" cy="477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id="{0B9708A4-FFE5-43B9-8F4F-F938BAA60A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8888" y="1447800"/>
            <a:ext cx="7667625" cy="477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barn(inVertical)">
                                      <p:cBhvr>
                                        <p:cTn id="7" dur="500"/>
                                        <p:tgtEl>
                                          <p:spTgt spid="1966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xit" presetSubtype="1" fill="hold" nodeType="clickEffect">
                                  <p:stCondLst>
                                    <p:cond delay="0"/>
                                  </p:stCondLst>
                                  <p:childTnLst>
                                    <p:animEffect transition="out" filter="wheel(1)">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xit" presetSubtype="10" fill="hold" nodeType="clickEffect">
                                  <p:stCondLst>
                                    <p:cond delay="0"/>
                                  </p:stCondLst>
                                  <p:childTnLst>
                                    <p:animEffect transition="out" filter="randombar(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 calcmode="lin" valueType="num">
                                      <p:cBhvr>
                                        <p:cTn id="22"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8">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 presetClass="exit" presetSubtype="10" fill="hold" nodeType="clickEffect">
                                  <p:stCondLst>
                                    <p:cond delay="0"/>
                                  </p:stCondLst>
                                  <p:childTnLst>
                                    <p:animEffect transition="out" filter="checkerboard(across)">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xit" presetSubtype="32" fill="hold" nodeType="clickEffect">
                                  <p:stCondLst>
                                    <p:cond delay="0"/>
                                  </p:stCondLst>
                                  <p:childTnLst>
                                    <p:anim calcmode="lin" valueType="num">
                                      <p:cBhvr>
                                        <p:cTn id="47" dur="500"/>
                                        <p:tgtEl>
                                          <p:spTgt spid="6"/>
                                        </p:tgtEl>
                                        <p:attrNameLst>
                                          <p:attrName>ppt_w</p:attrName>
                                        </p:attrNameLst>
                                      </p:cBhvr>
                                      <p:tavLst>
                                        <p:tav tm="0">
                                          <p:val>
                                            <p:strVal val="ppt_w"/>
                                          </p:val>
                                        </p:tav>
                                        <p:tav tm="100000">
                                          <p:val>
                                            <p:fltVal val="0"/>
                                          </p:val>
                                        </p:tav>
                                      </p:tavLst>
                                    </p:anim>
                                    <p:anim calcmode="lin" valueType="num">
                                      <p:cBhvr>
                                        <p:cTn id="48" dur="500"/>
                                        <p:tgtEl>
                                          <p:spTgt spid="6"/>
                                        </p:tgtEl>
                                        <p:attrNameLst>
                                          <p:attrName>ppt_h</p:attrName>
                                        </p:attrNameLst>
                                      </p:cBhvr>
                                      <p:tavLst>
                                        <p:tav tm="0">
                                          <p:val>
                                            <p:strVal val="ppt_h"/>
                                          </p:val>
                                        </p:tav>
                                        <p:tav tm="100000">
                                          <p:val>
                                            <p:fltVal val="0"/>
                                          </p:val>
                                        </p:tav>
                                      </p:tavLst>
                                    </p:anim>
                                    <p:animEffect transition="out" filter="fade">
                                      <p:cBhvr>
                                        <p:cTn id="49" dur="500"/>
                                        <p:tgtEl>
                                          <p:spTgt spid="6"/>
                                        </p:tgtEl>
                                      </p:cBhvr>
                                    </p:animEffect>
                                    <p:set>
                                      <p:cBhvr>
                                        <p:cTn id="50" dur="1" fill="hold">
                                          <p:stCondLst>
                                            <p:cond delay="499"/>
                                          </p:stCondLst>
                                        </p:cTn>
                                        <p:tgtEl>
                                          <p:spTgt spid="6"/>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6" presetClass="entr" presetSubtype="16"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circle(in)">
                                      <p:cBhvr>
                                        <p:cTn id="55" dur="2000"/>
                                        <p:tgtEl>
                                          <p:spTgt spid="14"/>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6" presetClass="entr" presetSubtype="21" fill="hold" nodeType="clickEffect">
                                  <p:stCondLst>
                                    <p:cond delay="0"/>
                                  </p:stCondLst>
                                  <p:childTnLst>
                                    <p:set>
                                      <p:cBhvr>
                                        <p:cTn id="59" dur="1" fill="hold">
                                          <p:stCondLst>
                                            <p:cond delay="0"/>
                                          </p:stCondLst>
                                        </p:cTn>
                                        <p:tgtEl>
                                          <p:spTgt spid="26626"/>
                                        </p:tgtEl>
                                        <p:attrNameLst>
                                          <p:attrName>style.visibility</p:attrName>
                                        </p:attrNameLst>
                                      </p:cBhvr>
                                      <p:to>
                                        <p:strVal val="visible"/>
                                      </p:to>
                                    </p:set>
                                    <p:animEffect transition="in" filter="barn(inVertical)">
                                      <p:cBhvr>
                                        <p:cTn id="60" dur="500"/>
                                        <p:tgtEl>
                                          <p:spTgt spid="26626"/>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53" presetClass="entr" presetSubtype="16"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Effect transition="in" filter="fade">
                                      <p:cBhvr>
                                        <p:cTn id="67" dur="500"/>
                                        <p:tgtEl>
                                          <p:spTgt spid="1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53" presetClass="entr" presetSubtype="16" fill="hold" nodeType="clickEffect">
                                  <p:stCondLst>
                                    <p:cond delay="0"/>
                                  </p:stCondLst>
                                  <p:childTnLst>
                                    <p:set>
                                      <p:cBhvr>
                                        <p:cTn id="71" dur="1" fill="hold">
                                          <p:stCondLst>
                                            <p:cond delay="0"/>
                                          </p:stCondLst>
                                        </p:cTn>
                                        <p:tgtEl>
                                          <p:spTgt spid="12"/>
                                        </p:tgtEl>
                                        <p:attrNameLst>
                                          <p:attrName>style.visibility</p:attrName>
                                        </p:attrNameLst>
                                      </p:cBhvr>
                                      <p:to>
                                        <p:strVal val="visible"/>
                                      </p:to>
                                    </p:set>
                                    <p:anim calcmode="lin" valueType="num">
                                      <p:cBhvr>
                                        <p:cTn id="72" dur="500" fill="hold"/>
                                        <p:tgtEl>
                                          <p:spTgt spid="12"/>
                                        </p:tgtEl>
                                        <p:attrNameLst>
                                          <p:attrName>ppt_w</p:attrName>
                                        </p:attrNameLst>
                                      </p:cBhvr>
                                      <p:tavLst>
                                        <p:tav tm="0">
                                          <p:val>
                                            <p:fltVal val="0"/>
                                          </p:val>
                                        </p:tav>
                                        <p:tav tm="100000">
                                          <p:val>
                                            <p:strVal val="#ppt_w"/>
                                          </p:val>
                                        </p:tav>
                                      </p:tavLst>
                                    </p:anim>
                                    <p:anim calcmode="lin" valueType="num">
                                      <p:cBhvr>
                                        <p:cTn id="73" dur="500" fill="hold"/>
                                        <p:tgtEl>
                                          <p:spTgt spid="12"/>
                                        </p:tgtEl>
                                        <p:attrNameLst>
                                          <p:attrName>ppt_h</p:attrName>
                                        </p:attrNameLst>
                                      </p:cBhvr>
                                      <p:tavLst>
                                        <p:tav tm="0">
                                          <p:val>
                                            <p:fltVal val="0"/>
                                          </p:val>
                                        </p:tav>
                                        <p:tav tm="100000">
                                          <p:val>
                                            <p:strVal val="#ppt_h"/>
                                          </p:val>
                                        </p:tav>
                                      </p:tavLst>
                                    </p:anim>
                                    <p:animEffect transition="in" filter="fade">
                                      <p:cBhvr>
                                        <p:cTn id="7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793D-BE8A-4744-AE8B-48494D183B0C}"/>
              </a:ext>
            </a:extLst>
          </p:cNvPr>
          <p:cNvSpPr>
            <a:spLocks noGrp="1"/>
          </p:cNvSpPr>
          <p:nvPr>
            <p:ph type="ctrTitle"/>
          </p:nvPr>
        </p:nvSpPr>
        <p:spPr>
          <a:xfrm>
            <a:off x="685800" y="762000"/>
            <a:ext cx="8001000" cy="763588"/>
          </a:xfrm>
        </p:spPr>
        <p:txBody>
          <a:bodyPr rtlCol="0">
            <a:normAutofit/>
          </a:bodyPr>
          <a:lstStyle/>
          <a:p>
            <a:pPr eaLnBrk="1" fontAlgn="auto" hangingPunct="1">
              <a:spcAft>
                <a:spcPts val="0"/>
              </a:spcAft>
              <a:defRPr/>
            </a:pPr>
            <a:r>
              <a:rPr lang="en-GB" sz="3600" b="1" dirty="0">
                <a:solidFill>
                  <a:schemeClr val="accent2">
                    <a:lumMod val="75000"/>
                  </a:schemeClr>
                </a:solidFill>
              </a:rPr>
              <a:t>Employment of CW by French artillery</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08EB9595-6484-45A5-B2E8-204DA8200CF8}"/>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15364" name="Picture 2">
            <a:extLst>
              <a:ext uri="{FF2B5EF4-FFF2-40B4-BE49-F238E27FC236}">
                <a16:creationId xmlns:a16="http://schemas.microsoft.com/office/drawing/2014/main" id="{940B1D6C-16F7-4FCD-9909-05B6D95972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5588"/>
            <a:ext cx="7129463" cy="472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5" name="Rectangle 3">
            <a:extLst>
              <a:ext uri="{FF2B5EF4-FFF2-40B4-BE49-F238E27FC236}">
                <a16:creationId xmlns:a16="http://schemas.microsoft.com/office/drawing/2014/main" id="{3AD5788C-A731-4281-9A87-AE1F59B6C213}"/>
              </a:ext>
            </a:extLst>
          </p:cNvPr>
          <p:cNvSpPr>
            <a:spLocks noChangeArrowheads="1"/>
          </p:cNvSpPr>
          <p:nvPr/>
        </p:nvSpPr>
        <p:spPr bwMode="auto">
          <a:xfrm>
            <a:off x="1143000" y="1646238"/>
            <a:ext cx="1692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ru-RU" sz="1800" b="1">
                <a:solidFill>
                  <a:srgbClr val="FF0000"/>
                </a:solidFill>
                <a:latin typeface="Times New Roman" panose="02020603050405020304" pitchFamily="18" charset="0"/>
                <a:cs typeface="Times New Roman" panose="02020603050405020304" pitchFamily="18" charset="0"/>
              </a:rPr>
              <a:t>143,000.00 tons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0C248-2C23-4D39-BF93-CFC0380F5E10}"/>
              </a:ext>
            </a:extLst>
          </p:cNvPr>
          <p:cNvSpPr>
            <a:spLocks noGrp="1"/>
          </p:cNvSpPr>
          <p:nvPr>
            <p:ph type="ctrTitle"/>
          </p:nvPr>
        </p:nvSpPr>
        <p:spPr>
          <a:xfrm>
            <a:off x="990600" y="762000"/>
            <a:ext cx="7543800" cy="708025"/>
          </a:xfrm>
        </p:spPr>
        <p:txBody>
          <a:bodyPr rtlCol="0">
            <a:normAutofit/>
          </a:bodyPr>
          <a:lstStyle/>
          <a:p>
            <a:pPr eaLnBrk="1" fontAlgn="auto" hangingPunct="1">
              <a:spcAft>
                <a:spcPts val="0"/>
              </a:spcAft>
              <a:defRPr/>
            </a:pPr>
            <a:r>
              <a:rPr lang="fy-NL" sz="3600" b="1" dirty="0">
                <a:solidFill>
                  <a:schemeClr val="accent2">
                    <a:lumMod val="75000"/>
                  </a:schemeClr>
                </a:solidFill>
              </a:rPr>
              <a:t>Field Deploeble Hydrolysis System</a:t>
            </a:r>
            <a:endParaRPr lang="en-GB" sz="3600" b="1" dirty="0">
              <a:solidFill>
                <a:schemeClr val="accent2">
                  <a:lumMod val="75000"/>
                </a:schemeClr>
              </a:solidFill>
            </a:endParaRPr>
          </a:p>
        </p:txBody>
      </p:sp>
      <p:sp>
        <p:nvSpPr>
          <p:cNvPr id="3" name="Subtitle 2">
            <a:extLst>
              <a:ext uri="{FF2B5EF4-FFF2-40B4-BE49-F238E27FC236}">
                <a16:creationId xmlns:a16="http://schemas.microsoft.com/office/drawing/2014/main" id="{B1A456EA-0583-4417-A225-1ED2B6BDE49C}"/>
              </a:ext>
            </a:extLst>
          </p:cNvPr>
          <p:cNvSpPr>
            <a:spLocks noGrp="1"/>
          </p:cNvSpPr>
          <p:nvPr>
            <p:ph type="subTitle" idx="1"/>
          </p:nvPr>
        </p:nvSpPr>
        <p:spPr/>
        <p:txBody>
          <a:bodyPr rtlCol="0">
            <a:normAutofit/>
          </a:bodyPr>
          <a:lstStyle/>
          <a:p>
            <a:pPr eaLnBrk="1" fontAlgn="auto" hangingPunct="1">
              <a:spcAft>
                <a:spcPts val="0"/>
              </a:spcAft>
              <a:defRPr/>
            </a:pPr>
            <a:endParaRPr lang="en-GB" dirty="0"/>
          </a:p>
        </p:txBody>
      </p:sp>
      <p:pic>
        <p:nvPicPr>
          <p:cNvPr id="105476" name="Picture 2">
            <a:extLst>
              <a:ext uri="{FF2B5EF4-FFF2-40B4-BE49-F238E27FC236}">
                <a16:creationId xmlns:a16="http://schemas.microsoft.com/office/drawing/2014/main" id="{BB6AF2FA-115C-46A6-AFB6-E1AEFBF86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839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Users\holrem\Desktop\rtx146i0-1-522x293.jpg">
            <a:extLst>
              <a:ext uri="{FF2B5EF4-FFF2-40B4-BE49-F238E27FC236}">
                <a16:creationId xmlns:a16="http://schemas.microsoft.com/office/drawing/2014/main" id="{1BD34EF2-E915-4044-9954-A32CBC09C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495425"/>
            <a:ext cx="8610600" cy="471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4A00D-D83A-4ADD-B97C-23164D615DB0}"/>
              </a:ext>
            </a:extLst>
          </p:cNvPr>
          <p:cNvSpPr>
            <a:spLocks noGrp="1"/>
          </p:cNvSpPr>
          <p:nvPr>
            <p:ph type="ctrTitle"/>
          </p:nvPr>
        </p:nvSpPr>
        <p:spPr>
          <a:xfrm>
            <a:off x="914400" y="838200"/>
            <a:ext cx="7772400" cy="533400"/>
          </a:xfrm>
        </p:spPr>
        <p:txBody>
          <a:bodyPr rtlCol="0">
            <a:normAutofit fontScale="90000"/>
          </a:bodyPr>
          <a:lstStyle/>
          <a:p>
            <a:pPr eaLnBrk="1" fontAlgn="auto" hangingPunct="1">
              <a:spcAft>
                <a:spcPts val="0"/>
              </a:spcAft>
              <a:defRPr/>
            </a:pPr>
            <a:r>
              <a:rPr lang="en-GB" b="1" dirty="0">
                <a:solidFill>
                  <a:schemeClr val="accent2">
                    <a:lumMod val="75000"/>
                  </a:schemeClr>
                </a:solidFill>
              </a:rPr>
              <a:t>Precursors </a:t>
            </a:r>
            <a:r>
              <a:rPr lang="en-GB" sz="4000" b="1" dirty="0">
                <a:solidFill>
                  <a:schemeClr val="accent2">
                    <a:lumMod val="75000"/>
                  </a:schemeClr>
                </a:solidFill>
              </a:rPr>
              <a:t>destruction</a:t>
            </a:r>
            <a:r>
              <a:rPr lang="en-GB" b="1" dirty="0">
                <a:solidFill>
                  <a:schemeClr val="accent2">
                    <a:lumMod val="75000"/>
                  </a:schemeClr>
                </a:solidFill>
              </a:rPr>
              <a:t> sites</a:t>
            </a:r>
          </a:p>
        </p:txBody>
      </p:sp>
      <p:sp>
        <p:nvSpPr>
          <p:cNvPr id="3" name="Subtitle 2">
            <a:extLst>
              <a:ext uri="{FF2B5EF4-FFF2-40B4-BE49-F238E27FC236}">
                <a16:creationId xmlns:a16="http://schemas.microsoft.com/office/drawing/2014/main" id="{73C20C65-8807-49F9-806C-B8F69053EF19}"/>
              </a:ext>
            </a:extLst>
          </p:cNvPr>
          <p:cNvSpPr>
            <a:spLocks noGrp="1"/>
          </p:cNvSpPr>
          <p:nvPr>
            <p:ph type="subTitle" idx="1"/>
          </p:nvPr>
        </p:nvSpPr>
        <p:spPr>
          <a:xfrm>
            <a:off x="30163" y="1862138"/>
            <a:ext cx="4343400" cy="1954212"/>
          </a:xfrm>
        </p:spPr>
        <p:txBody>
          <a:bodyPr rtlCol="0">
            <a:normAutofit fontScale="25000" lnSpcReduction="20000"/>
          </a:bodyPr>
          <a:lstStyle/>
          <a:p>
            <a:pPr algn="l" eaLnBrk="1" fontAlgn="auto" hangingPunct="1">
              <a:spcAft>
                <a:spcPts val="0"/>
              </a:spcAft>
              <a:defRPr/>
            </a:pPr>
            <a:r>
              <a:rPr lang="en-GB" sz="9600" b="1" dirty="0"/>
              <a:t>Danish and Norwegian Vessels</a:t>
            </a:r>
            <a:endParaRPr lang="en-GB" sz="9600" dirty="0"/>
          </a:p>
          <a:p>
            <a:pPr marL="173038" indent="-173038" algn="l" eaLnBrk="1" fontAlgn="auto" hangingPunct="1">
              <a:spcAft>
                <a:spcPts val="0"/>
              </a:spcAft>
              <a:buFont typeface="Arial" panose="020B0604020202020204" pitchFamily="34" charset="0"/>
              <a:buChar char="•"/>
              <a:defRPr/>
            </a:pPr>
            <a:r>
              <a:rPr lang="en-GB" sz="8000" dirty="0">
                <a:solidFill>
                  <a:schemeClr val="tx1"/>
                </a:solidFill>
              </a:rPr>
              <a:t>UK (Veolia)  -</a:t>
            </a:r>
            <a:r>
              <a:rPr lang="en-GB" sz="8000" dirty="0"/>
              <a:t>B salt, B &amp; BB solution (priority 1 chemicals) </a:t>
            </a:r>
          </a:p>
          <a:p>
            <a:pPr marL="173038" indent="-173038" algn="l" eaLnBrk="1" fontAlgn="auto" hangingPunct="1">
              <a:spcAft>
                <a:spcPts val="0"/>
              </a:spcAft>
              <a:buFont typeface="Arial" panose="020B0604020202020204" pitchFamily="34" charset="0"/>
              <a:buChar char="•"/>
              <a:defRPr/>
            </a:pPr>
            <a:r>
              <a:rPr lang="en-GB" sz="8000" dirty="0">
                <a:solidFill>
                  <a:schemeClr val="tx1"/>
                </a:solidFill>
              </a:rPr>
              <a:t>Finland (Ekokem) - </a:t>
            </a:r>
            <a:r>
              <a:rPr lang="en-GB" sz="8000" dirty="0"/>
              <a:t>Priority 2 chemicals (organic) + Substance A + DF effluent (RM) (from Cape Ray)</a:t>
            </a:r>
          </a:p>
          <a:p>
            <a:pPr marL="173038" indent="-173038" algn="l" eaLnBrk="1" fontAlgn="auto" hangingPunct="1">
              <a:spcAft>
                <a:spcPts val="0"/>
              </a:spcAft>
              <a:buFont typeface="Arial" panose="020B0604020202020204" pitchFamily="34" charset="0"/>
              <a:buChar char="•"/>
              <a:defRPr/>
            </a:pPr>
            <a:r>
              <a:rPr lang="en-GB" sz="8000" dirty="0">
                <a:solidFill>
                  <a:schemeClr val="tx1"/>
                </a:solidFill>
              </a:rPr>
              <a:t>USA (Veolia) </a:t>
            </a:r>
            <a:r>
              <a:rPr lang="en-GB" sz="8000" dirty="0"/>
              <a:t>- Priority 2 chemicals (inorganic) </a:t>
            </a:r>
          </a:p>
          <a:p>
            <a:pPr marL="173038" indent="-173038" algn="l" eaLnBrk="1" fontAlgn="auto" hangingPunct="1">
              <a:spcAft>
                <a:spcPts val="0"/>
              </a:spcAft>
              <a:buFont typeface="Arial" panose="020B0604020202020204" pitchFamily="34" charset="0"/>
              <a:buChar char="•"/>
              <a:defRPr/>
            </a:pPr>
            <a:r>
              <a:rPr lang="en-GB" sz="8000" dirty="0">
                <a:solidFill>
                  <a:schemeClr val="tx1"/>
                </a:solidFill>
              </a:rPr>
              <a:t>Germany (GEKA mbH) - </a:t>
            </a:r>
            <a:r>
              <a:rPr lang="en-GB" sz="8000" dirty="0"/>
              <a:t>Mustard effluent (RM) from Cape Ray</a:t>
            </a:r>
          </a:p>
          <a:p>
            <a:pPr eaLnBrk="1" fontAlgn="auto" hangingPunct="1">
              <a:spcAft>
                <a:spcPts val="0"/>
              </a:spcAft>
              <a:defRPr/>
            </a:pPr>
            <a:endParaRPr lang="en-GB" sz="8000" dirty="0"/>
          </a:p>
        </p:txBody>
      </p:sp>
      <p:pic>
        <p:nvPicPr>
          <p:cNvPr id="106500" name="Picture 2">
            <a:extLst>
              <a:ext uri="{FF2B5EF4-FFF2-40B4-BE49-F238E27FC236}">
                <a16:creationId xmlns:a16="http://schemas.microsoft.com/office/drawing/2014/main" id="{DCC39277-B258-4244-83FC-EF353EB2E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563" y="1828800"/>
            <a:ext cx="46609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5D023-E84C-43B3-9012-AABDBCC03D27}"/>
              </a:ext>
            </a:extLst>
          </p:cNvPr>
          <p:cNvSpPr>
            <a:spLocks noGrp="1"/>
          </p:cNvSpPr>
          <p:nvPr>
            <p:ph type="ctrTitle"/>
          </p:nvPr>
        </p:nvSpPr>
        <p:spPr>
          <a:xfrm>
            <a:off x="914400" y="685800"/>
            <a:ext cx="7772400" cy="1066800"/>
          </a:xfrm>
        </p:spPr>
        <p:txBody>
          <a:bodyPr rtlCol="0">
            <a:normAutofit/>
          </a:bodyPr>
          <a:lstStyle/>
          <a:p>
            <a:pPr eaLnBrk="1" fontAlgn="auto" hangingPunct="1">
              <a:spcAft>
                <a:spcPts val="0"/>
              </a:spcAft>
              <a:defRPr/>
            </a:pPr>
            <a:r>
              <a:rPr lang="fy-NL" sz="3200" b="1" dirty="0">
                <a:solidFill>
                  <a:schemeClr val="accent2">
                    <a:lumMod val="75000"/>
                  </a:schemeClr>
                </a:solidFill>
              </a:rPr>
              <a:t>Hith temperature industrial waste treatment used for CWC purposes</a:t>
            </a:r>
            <a:endParaRPr lang="en-GB" b="1" dirty="0">
              <a:solidFill>
                <a:schemeClr val="accent2">
                  <a:lumMod val="75000"/>
                </a:schemeClr>
              </a:solidFill>
            </a:endParaRPr>
          </a:p>
        </p:txBody>
      </p:sp>
      <p:sp>
        <p:nvSpPr>
          <p:cNvPr id="3" name="Subtitle 2">
            <a:extLst>
              <a:ext uri="{FF2B5EF4-FFF2-40B4-BE49-F238E27FC236}">
                <a16:creationId xmlns:a16="http://schemas.microsoft.com/office/drawing/2014/main" id="{621B2CB3-6FE6-4EF2-9905-54E56662EFFE}"/>
              </a:ext>
            </a:extLst>
          </p:cNvPr>
          <p:cNvSpPr>
            <a:spLocks noGrp="1"/>
          </p:cNvSpPr>
          <p:nvPr>
            <p:ph type="subTitle" idx="1"/>
          </p:nvPr>
        </p:nvSpPr>
        <p:spPr>
          <a:xfrm>
            <a:off x="190500" y="3910013"/>
            <a:ext cx="3022600" cy="1828800"/>
          </a:xfrm>
        </p:spPr>
        <p:txBody>
          <a:bodyPr rtlCol="0">
            <a:normAutofit fontScale="25000" lnSpcReduction="20000"/>
          </a:bodyPr>
          <a:lstStyle/>
          <a:p>
            <a:pPr eaLnBrk="1" fontAlgn="auto" hangingPunct="1">
              <a:spcAft>
                <a:spcPts val="0"/>
              </a:spcAft>
              <a:defRPr/>
            </a:pPr>
            <a:endParaRPr lang="en-GB" dirty="0"/>
          </a:p>
          <a:p>
            <a:pPr algn="l" eaLnBrk="1" fontAlgn="auto" hangingPunct="1">
              <a:spcAft>
                <a:spcPts val="0"/>
              </a:spcAft>
              <a:defRPr/>
            </a:pPr>
            <a:r>
              <a:rPr lang="en-GB" sz="9600" b="1" dirty="0">
                <a:solidFill>
                  <a:schemeClr val="tx1"/>
                </a:solidFill>
              </a:rPr>
              <a:t>CW disposal facility </a:t>
            </a:r>
          </a:p>
          <a:p>
            <a:pPr algn="l" eaLnBrk="1" fontAlgn="auto" hangingPunct="1">
              <a:spcAft>
                <a:spcPts val="0"/>
              </a:spcAft>
              <a:defRPr/>
            </a:pPr>
            <a:r>
              <a:rPr lang="en-GB" sz="9600" b="1" dirty="0">
                <a:solidFill>
                  <a:schemeClr val="tx1"/>
                </a:solidFill>
              </a:rPr>
              <a:t>of GEKA mbH in Munster, Germany</a:t>
            </a:r>
            <a:br>
              <a:rPr lang="en-GB" dirty="0">
                <a:solidFill>
                  <a:schemeClr val="tx1"/>
                </a:solidFill>
              </a:rPr>
            </a:br>
            <a:br>
              <a:rPr lang="en-GB" sz="6400" dirty="0">
                <a:solidFill>
                  <a:schemeClr val="tx1"/>
                </a:solidFill>
              </a:rPr>
            </a:br>
            <a:r>
              <a:rPr lang="en-GB" sz="6400" dirty="0">
                <a:solidFill>
                  <a:schemeClr val="tx1"/>
                </a:solidFill>
              </a:rPr>
              <a:t>Disposal of HD effluent, incineration - 90 days</a:t>
            </a:r>
          </a:p>
        </p:txBody>
      </p:sp>
      <p:pic>
        <p:nvPicPr>
          <p:cNvPr id="107524" name="Picture 2" descr="C:\Users\holrem\Desktop\geka-test_02.jpg">
            <a:extLst>
              <a:ext uri="{FF2B5EF4-FFF2-40B4-BE49-F238E27FC236}">
                <a16:creationId xmlns:a16="http://schemas.microsoft.com/office/drawing/2014/main" id="{7319410C-C384-47B0-9053-302B9593C3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5975" y="3806825"/>
            <a:ext cx="56896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3" descr="C:\Users\holrem\Desktop\9.16-Incineration.jpg">
            <a:extLst>
              <a:ext uri="{FF2B5EF4-FFF2-40B4-BE49-F238E27FC236}">
                <a16:creationId xmlns:a16="http://schemas.microsoft.com/office/drawing/2014/main" id="{8A9AA776-27CA-48FE-93DB-E7BEB6D8C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808163"/>
            <a:ext cx="563880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6" name="TextBox 3">
            <a:extLst>
              <a:ext uri="{FF2B5EF4-FFF2-40B4-BE49-F238E27FC236}">
                <a16:creationId xmlns:a16="http://schemas.microsoft.com/office/drawing/2014/main" id="{1CADC6B0-9045-47DC-A10C-72DB56603F20}"/>
              </a:ext>
            </a:extLst>
          </p:cNvPr>
          <p:cNvSpPr txBox="1">
            <a:spLocks noChangeArrowheads="1"/>
          </p:cNvSpPr>
          <p:nvPr/>
        </p:nvSpPr>
        <p:spPr bwMode="auto">
          <a:xfrm>
            <a:off x="5899150" y="1704975"/>
            <a:ext cx="3178175"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400" b="1">
                <a:solidFill>
                  <a:srgbClr val="000000"/>
                </a:solidFill>
              </a:rPr>
              <a:t>Veolia Environmental </a:t>
            </a:r>
          </a:p>
          <a:p>
            <a:pPr eaLnBrk="1" hangingPunct="1">
              <a:spcBef>
                <a:spcPct val="0"/>
              </a:spcBef>
              <a:buFontTx/>
              <a:buNone/>
            </a:pPr>
            <a:r>
              <a:rPr lang="en-GB" altLang="en-US" sz="2400" b="1">
                <a:solidFill>
                  <a:srgbClr val="000000"/>
                </a:solidFill>
              </a:rPr>
              <a:t>Services Technical  </a:t>
            </a:r>
          </a:p>
          <a:p>
            <a:pPr eaLnBrk="1" hangingPunct="1">
              <a:spcBef>
                <a:spcPct val="0"/>
              </a:spcBef>
              <a:buFontTx/>
              <a:buNone/>
            </a:pPr>
            <a:r>
              <a:rPr lang="en-GB" altLang="en-US" sz="2400" b="1">
                <a:solidFill>
                  <a:srgbClr val="000000"/>
                </a:solidFill>
              </a:rPr>
              <a:t>Solutions, LLC (U.S.A.)</a:t>
            </a:r>
          </a:p>
          <a:p>
            <a:pPr eaLnBrk="1" hangingPunct="1">
              <a:spcBef>
                <a:spcPct val="0"/>
              </a:spcBef>
              <a:buFontTx/>
              <a:buNone/>
            </a:pPr>
            <a:r>
              <a:rPr lang="en-GB" altLang="en-US" sz="1600"/>
              <a:t>Destruction of inorganic </a:t>
            </a:r>
          </a:p>
          <a:p>
            <a:pPr eaLnBrk="1" hangingPunct="1">
              <a:spcBef>
                <a:spcPct val="0"/>
              </a:spcBef>
              <a:buFontTx/>
              <a:buNone/>
            </a:pPr>
            <a:r>
              <a:rPr lang="en-GB" altLang="en-US" sz="1600"/>
              <a:t>P2 chemicals  by mixing with </a:t>
            </a:r>
          </a:p>
          <a:p>
            <a:pPr eaLnBrk="1" hangingPunct="1">
              <a:spcBef>
                <a:spcPct val="0"/>
              </a:spcBef>
              <a:buFontTx/>
              <a:buNone/>
            </a:pPr>
            <a:r>
              <a:rPr lang="en-GB" altLang="en-US" sz="1600"/>
              <a:t>other waste and incineration -150 days</a:t>
            </a:r>
            <a:endParaRPr lang="en-GB" altLang="en-US" sz="1600" b="1"/>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06B69-03FD-414A-971C-52E92F3BE032}"/>
              </a:ext>
            </a:extLst>
          </p:cNvPr>
          <p:cNvSpPr>
            <a:spLocks noGrp="1"/>
          </p:cNvSpPr>
          <p:nvPr>
            <p:ph type="ctrTitle"/>
          </p:nvPr>
        </p:nvSpPr>
        <p:spPr>
          <a:xfrm>
            <a:off x="762000" y="914400"/>
            <a:ext cx="7772400" cy="685800"/>
          </a:xfrm>
        </p:spPr>
        <p:txBody>
          <a:bodyPr rtlCol="0">
            <a:noAutofit/>
          </a:bodyPr>
          <a:lstStyle/>
          <a:p>
            <a:pPr eaLnBrk="1" fontAlgn="auto" hangingPunct="1">
              <a:spcAft>
                <a:spcPts val="0"/>
              </a:spcAft>
              <a:defRPr/>
            </a:pPr>
            <a:r>
              <a:rPr lang="fy-NL" sz="3200" b="1" dirty="0">
                <a:solidFill>
                  <a:schemeClr val="accent2">
                    <a:lumMod val="75000"/>
                  </a:schemeClr>
                </a:solidFill>
              </a:rPr>
              <a:t>Hith temperature industrial waste treatment used for CWC purposes</a:t>
            </a:r>
            <a:endParaRPr lang="en-GB" sz="3200" b="1" dirty="0">
              <a:solidFill>
                <a:schemeClr val="accent2">
                  <a:lumMod val="75000"/>
                </a:schemeClr>
              </a:solidFill>
            </a:endParaRPr>
          </a:p>
        </p:txBody>
      </p:sp>
      <p:pic>
        <p:nvPicPr>
          <p:cNvPr id="108547" name="Picture 3" descr="C:\Users\Yaugen\Desktop\timthumb.php.jpg">
            <a:extLst>
              <a:ext uri="{FF2B5EF4-FFF2-40B4-BE49-F238E27FC236}">
                <a16:creationId xmlns:a16="http://schemas.microsoft.com/office/drawing/2014/main" id="{87337B1E-B2F9-4E52-B95B-D86211896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997325"/>
            <a:ext cx="5619750"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8" name="TextBox 5">
            <a:extLst>
              <a:ext uri="{FF2B5EF4-FFF2-40B4-BE49-F238E27FC236}">
                <a16:creationId xmlns:a16="http://schemas.microsoft.com/office/drawing/2014/main" id="{9C8949E5-0CDD-4C8A-B709-8F46F7F9CC66}"/>
              </a:ext>
            </a:extLst>
          </p:cNvPr>
          <p:cNvSpPr txBox="1">
            <a:spLocks noChangeArrowheads="1"/>
          </p:cNvSpPr>
          <p:nvPr/>
        </p:nvSpPr>
        <p:spPr bwMode="auto">
          <a:xfrm>
            <a:off x="65088" y="4419600"/>
            <a:ext cx="321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400" b="1"/>
              <a:t>Ekokem OY AB (Finland</a:t>
            </a:r>
            <a:r>
              <a:rPr lang="en-GB" altLang="en-US" sz="1800" b="1"/>
              <a:t>)</a:t>
            </a:r>
            <a:endParaRPr lang="en-GB" altLang="en-US" sz="1800"/>
          </a:p>
        </p:txBody>
      </p:sp>
      <p:sp>
        <p:nvSpPr>
          <p:cNvPr id="108549" name="TextBox 6">
            <a:extLst>
              <a:ext uri="{FF2B5EF4-FFF2-40B4-BE49-F238E27FC236}">
                <a16:creationId xmlns:a16="http://schemas.microsoft.com/office/drawing/2014/main" id="{E1E2535F-E4BD-4B4F-B05A-6152AAB742D7}"/>
              </a:ext>
            </a:extLst>
          </p:cNvPr>
          <p:cNvSpPr txBox="1">
            <a:spLocks noChangeArrowheads="1"/>
          </p:cNvSpPr>
          <p:nvPr/>
        </p:nvSpPr>
        <p:spPr bwMode="auto">
          <a:xfrm>
            <a:off x="4965700" y="1828800"/>
            <a:ext cx="36449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400" b="1"/>
              <a:t>Veolia Waste disposal</a:t>
            </a:r>
          </a:p>
          <a:p>
            <a:pPr eaLnBrk="1" hangingPunct="1">
              <a:spcBef>
                <a:spcPct val="0"/>
              </a:spcBef>
              <a:buFontTx/>
              <a:buNone/>
            </a:pPr>
            <a:r>
              <a:rPr lang="en-GB" altLang="en-US" sz="2400" b="1"/>
              <a:t>site in Ellesmere </a:t>
            </a:r>
          </a:p>
          <a:p>
            <a:pPr eaLnBrk="1" hangingPunct="1">
              <a:spcBef>
                <a:spcPct val="0"/>
              </a:spcBef>
              <a:buFontTx/>
              <a:buNone/>
            </a:pPr>
            <a:r>
              <a:rPr lang="en-GB" altLang="en-US" sz="2400" b="1"/>
              <a:t>Port, UK</a:t>
            </a:r>
          </a:p>
          <a:p>
            <a:pPr eaLnBrk="1" hangingPunct="1">
              <a:spcBef>
                <a:spcPct val="0"/>
              </a:spcBef>
              <a:buFontTx/>
              <a:buNone/>
            </a:pPr>
            <a:r>
              <a:rPr lang="en-GB" altLang="en-US" sz="1600"/>
              <a:t>Temperature Incinerator</a:t>
            </a:r>
          </a:p>
          <a:p>
            <a:pPr eaLnBrk="1" hangingPunct="1">
              <a:spcBef>
                <a:spcPct val="0"/>
              </a:spcBef>
              <a:buFontTx/>
              <a:buNone/>
            </a:pPr>
            <a:r>
              <a:rPr lang="en-GB" altLang="en-US" sz="1600"/>
              <a:t>Destruction of subst. B, BB  - 30 days</a:t>
            </a:r>
            <a:endParaRPr lang="en-GB" altLang="en-US" sz="1600" b="1"/>
          </a:p>
        </p:txBody>
      </p:sp>
      <p:pic>
        <p:nvPicPr>
          <p:cNvPr id="108550" name="Picture 2" descr="C:\Users\holrem\Desktop\GRJ270214VEOLIA-4.jpg">
            <a:extLst>
              <a:ext uri="{FF2B5EF4-FFF2-40B4-BE49-F238E27FC236}">
                <a16:creationId xmlns:a16="http://schemas.microsoft.com/office/drawing/2014/main" id="{52524427-BE18-4A28-8D43-32A888A884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 y="1752600"/>
            <a:ext cx="44196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Box 2">
            <a:extLst>
              <a:ext uri="{FF2B5EF4-FFF2-40B4-BE49-F238E27FC236}">
                <a16:creationId xmlns:a16="http://schemas.microsoft.com/office/drawing/2014/main" id="{40CCD2E2-00C4-497C-9F79-BE04C5D553CB}"/>
              </a:ext>
            </a:extLst>
          </p:cNvPr>
          <p:cNvSpPr txBox="1">
            <a:spLocks noChangeArrowheads="1"/>
          </p:cNvSpPr>
          <p:nvPr/>
        </p:nvSpPr>
        <p:spPr bwMode="auto">
          <a:xfrm>
            <a:off x="65088" y="4881563"/>
            <a:ext cx="298291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a:t>Disposal of DF effluent 290 days</a:t>
            </a:r>
          </a:p>
          <a:p>
            <a:pPr eaLnBrk="1" hangingPunct="1">
              <a:spcBef>
                <a:spcPct val="0"/>
              </a:spcBef>
              <a:buFontTx/>
              <a:buNone/>
            </a:pPr>
            <a:r>
              <a:rPr lang="en-GB" altLang="en-US" sz="1600"/>
              <a:t>Destruction  by incineration </a:t>
            </a:r>
          </a:p>
          <a:p>
            <a:pPr eaLnBrk="1" hangingPunct="1">
              <a:spcBef>
                <a:spcPct val="0"/>
              </a:spcBef>
              <a:buFontTx/>
              <a:buNone/>
            </a:pPr>
            <a:r>
              <a:rPr lang="en-GB" altLang="en-US" sz="1600"/>
              <a:t>of subst. A  and organic P2 </a:t>
            </a:r>
          </a:p>
          <a:p>
            <a:pPr eaLnBrk="1" hangingPunct="1">
              <a:spcBef>
                <a:spcPct val="0"/>
              </a:spcBef>
              <a:buFontTx/>
              <a:buNone/>
            </a:pPr>
            <a:r>
              <a:rPr lang="en-GB" altLang="en-US" sz="1600"/>
              <a:t>Chemicals 177 days (43 days for subst. A  and 134 days for P2 chemicals)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D260D9F-2D9D-44C6-B7F1-F82FE3B27A8D}"/>
              </a:ext>
            </a:extLst>
          </p:cNvPr>
          <p:cNvSpPr>
            <a:spLocks noGrp="1" noChangeArrowheads="1"/>
          </p:cNvSpPr>
          <p:nvPr>
            <p:ph type="title" sz="quarter"/>
          </p:nvPr>
        </p:nvSpPr>
        <p:spPr/>
        <p:txBody>
          <a:bodyPr rtlCol="0">
            <a:normAutofit/>
          </a:bodyPr>
          <a:lstStyle/>
          <a:p>
            <a:pPr eaLnBrk="1" fontAlgn="auto" hangingPunct="1">
              <a:spcAft>
                <a:spcPts val="0"/>
              </a:spcAft>
              <a:defRPr/>
            </a:pPr>
            <a:r>
              <a:rPr lang="en-US" sz="3600" b="1" dirty="0">
                <a:solidFill>
                  <a:schemeClr val="accent2">
                    <a:lumMod val="75000"/>
                  </a:schemeClr>
                </a:solidFill>
              </a:rPr>
              <a:t>Al Muthana Site, Iraq</a:t>
            </a:r>
          </a:p>
        </p:txBody>
      </p:sp>
      <p:grpSp>
        <p:nvGrpSpPr>
          <p:cNvPr id="109571" name="Group 12">
            <a:extLst>
              <a:ext uri="{FF2B5EF4-FFF2-40B4-BE49-F238E27FC236}">
                <a16:creationId xmlns:a16="http://schemas.microsoft.com/office/drawing/2014/main" id="{3934DD0D-5988-4242-A2FB-8CAEBB532056}"/>
              </a:ext>
            </a:extLst>
          </p:cNvPr>
          <p:cNvGrpSpPr>
            <a:grpSpLocks/>
          </p:cNvGrpSpPr>
          <p:nvPr/>
        </p:nvGrpSpPr>
        <p:grpSpPr bwMode="auto">
          <a:xfrm>
            <a:off x="838200" y="1905000"/>
            <a:ext cx="7543800" cy="4495800"/>
            <a:chOff x="288" y="1593"/>
            <a:chExt cx="2544" cy="1862"/>
          </a:xfrm>
        </p:grpSpPr>
        <p:pic>
          <p:nvPicPr>
            <p:cNvPr id="109572" name="Picture 4">
              <a:extLst>
                <a:ext uri="{FF2B5EF4-FFF2-40B4-BE49-F238E27FC236}">
                  <a16:creationId xmlns:a16="http://schemas.microsoft.com/office/drawing/2014/main" id="{B7FA4F09-D22B-4E82-B6A7-B3C9A7A147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593"/>
              <a:ext cx="2544"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3" name="Picture 6">
              <a:extLst>
                <a:ext uri="{FF2B5EF4-FFF2-40B4-BE49-F238E27FC236}">
                  <a16:creationId xmlns:a16="http://schemas.microsoft.com/office/drawing/2014/main" id="{341D62F8-DE7A-4BA0-9F43-CD7CF1F53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 y="2064"/>
              <a:ext cx="2544"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4" name="Picture 8">
              <a:extLst>
                <a:ext uri="{FF2B5EF4-FFF2-40B4-BE49-F238E27FC236}">
                  <a16:creationId xmlns:a16="http://schemas.microsoft.com/office/drawing/2014/main" id="{6C7D1618-264F-42EE-BB8F-91F3DF57ED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2544"/>
              <a:ext cx="2544"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5" name="Picture 10">
              <a:extLst>
                <a:ext uri="{FF2B5EF4-FFF2-40B4-BE49-F238E27FC236}">
                  <a16:creationId xmlns:a16="http://schemas.microsoft.com/office/drawing/2014/main" id="{82FEA220-2B7C-46F6-8A95-4B7D0CB118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 y="3024"/>
              <a:ext cx="2544" cy="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1A597-C2D8-479F-A6B3-B7EA1898CE4F}"/>
              </a:ext>
            </a:extLst>
          </p:cNvPr>
          <p:cNvSpPr>
            <a:spLocks noGrp="1"/>
          </p:cNvSpPr>
          <p:nvPr>
            <p:ph type="ctrTitle"/>
          </p:nvPr>
        </p:nvSpPr>
        <p:spPr>
          <a:xfrm>
            <a:off x="838200" y="838200"/>
            <a:ext cx="7772400" cy="609600"/>
          </a:xfrm>
        </p:spPr>
        <p:txBody>
          <a:bodyPr rtlCol="0">
            <a:noAutofit/>
          </a:bodyPr>
          <a:lstStyle/>
          <a:p>
            <a:pPr eaLnBrk="1" fontAlgn="auto" hangingPunct="1">
              <a:spcAft>
                <a:spcPts val="0"/>
              </a:spcAft>
              <a:defRPr/>
            </a:pPr>
            <a:r>
              <a:rPr lang="en-US" sz="3600" b="1" dirty="0">
                <a:solidFill>
                  <a:schemeClr val="accent2">
                    <a:lumMod val="75000"/>
                  </a:schemeClr>
                </a:solidFill>
              </a:rPr>
              <a:t>Al Muthana Site “destruction method”</a:t>
            </a:r>
            <a:endParaRPr lang="en-GB" sz="3600" b="1" dirty="0">
              <a:solidFill>
                <a:schemeClr val="accent2">
                  <a:lumMod val="75000"/>
                </a:schemeClr>
              </a:solidFill>
            </a:endParaRPr>
          </a:p>
        </p:txBody>
      </p:sp>
      <p:sp>
        <p:nvSpPr>
          <p:cNvPr id="3" name="Subtitle 2">
            <a:extLst>
              <a:ext uri="{FF2B5EF4-FFF2-40B4-BE49-F238E27FC236}">
                <a16:creationId xmlns:a16="http://schemas.microsoft.com/office/drawing/2014/main" id="{3C90427F-FE49-4B65-B846-6159CCBA277C}"/>
              </a:ext>
            </a:extLst>
          </p:cNvPr>
          <p:cNvSpPr>
            <a:spLocks noGrp="1"/>
          </p:cNvSpPr>
          <p:nvPr>
            <p:ph type="subTitle" idx="1"/>
          </p:nvPr>
        </p:nvSpPr>
        <p:spPr>
          <a:xfrm>
            <a:off x="304800" y="1676400"/>
            <a:ext cx="8610600" cy="4572000"/>
          </a:xfrm>
        </p:spPr>
        <p:txBody>
          <a:bodyPr rtlCol="0">
            <a:normAutofit fontScale="85000" lnSpcReduction="20000"/>
          </a:bodyPr>
          <a:lstStyle/>
          <a:p>
            <a:pPr marL="457200" indent="-457200" algn="l" eaLnBrk="1" hangingPunct="1">
              <a:buFont typeface="Wingdings" panose="05000000000000000000" pitchFamily="2" charset="2"/>
              <a:buChar char="q"/>
              <a:defRPr/>
            </a:pPr>
            <a:r>
              <a:rPr lang="en-GB" dirty="0"/>
              <a:t>In its national statement to the Twenty-First Session of the Conference, Iraq informed the Conference about its intent to start the destruction operations of the remnants of chemical weapons in March 2017. Pursuant to Article III, 1(a)(v) and Part IV(A), Paragraphs 53 and 56 of the Verification Annex, the Secretariat began consultations with Iraq with the view to assist it in the development of the general plan for destruction, the facility agreement and the agreed detailed plan for verification</a:t>
            </a:r>
          </a:p>
          <a:p>
            <a:pPr marL="457200" indent="-457200" algn="l" eaLnBrk="1" hangingPunct="1">
              <a:buFont typeface="Wingdings" panose="05000000000000000000" pitchFamily="2" charset="2"/>
              <a:buChar char="q"/>
              <a:defRPr/>
            </a:pPr>
            <a:r>
              <a:rPr lang="en-GB" dirty="0"/>
              <a:t>OPCW is considering destruction method for “chemical waste” in Bunkers is capsulation of entire bunkers with liquid concrete </a:t>
            </a:r>
          </a:p>
          <a:p>
            <a:pPr marL="457200" indent="-457200" algn="l" eaLnBrk="1" fontAlgn="auto" hangingPunct="1">
              <a:spcAft>
                <a:spcPts val="0"/>
              </a:spcAft>
              <a:buFont typeface="Arial" panose="020B0604020202020204" pitchFamily="34" charset="0"/>
              <a:buChar char="•"/>
              <a:defRPr/>
            </a:pPr>
            <a:endParaRPr lang="en-GB"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E525C-1E6E-4A71-AB15-7450025842C9}"/>
              </a:ext>
            </a:extLst>
          </p:cNvPr>
          <p:cNvSpPr>
            <a:spLocks noGrp="1"/>
          </p:cNvSpPr>
          <p:nvPr>
            <p:ph type="ctrTitle"/>
          </p:nvPr>
        </p:nvSpPr>
        <p:spPr>
          <a:xfrm>
            <a:off x="685800" y="2133600"/>
            <a:ext cx="7772400" cy="1470025"/>
          </a:xfrm>
        </p:spPr>
        <p:txBody>
          <a:bodyPr/>
          <a:lstStyle/>
          <a:p>
            <a:pPr eaLnBrk="1" hangingPunct="1">
              <a:defRPr/>
            </a:pPr>
            <a:r>
              <a:rPr lang="en-GB" b="1" spc="-125" dirty="0">
                <a:solidFill>
                  <a:srgbClr val="630909"/>
                </a:solidFill>
                <a:latin typeface="+mn-lt"/>
                <a:ea typeface="MS Reference Sans Serif" charset="0"/>
                <a:cs typeface="Arial" panose="020B0604020202020204" pitchFamily="34" charset="0"/>
              </a:rPr>
              <a:t>Hotzone Solutions  </a:t>
            </a:r>
            <a:br>
              <a:rPr lang="en-GB" b="1" spc="-125" dirty="0">
                <a:solidFill>
                  <a:srgbClr val="630909"/>
                </a:solidFill>
                <a:latin typeface="+mn-lt"/>
                <a:ea typeface="MS Reference Sans Serif" charset="0"/>
                <a:cs typeface="Arial" panose="020B0604020202020204" pitchFamily="34" charset="0"/>
              </a:rPr>
            </a:br>
            <a:r>
              <a:rPr lang="en-GB" b="1" spc="-125" dirty="0">
                <a:solidFill>
                  <a:srgbClr val="630909"/>
                </a:solidFill>
                <a:latin typeface="+mn-lt"/>
                <a:ea typeface="MS Reference Sans Serif" charset="0"/>
                <a:cs typeface="Arial" panose="020B0604020202020204" pitchFamily="34" charset="0"/>
              </a:rPr>
              <a:t>Mobile </a:t>
            </a:r>
            <a:r>
              <a:rPr lang="en-GB" b="1" spc="-275" dirty="0">
                <a:solidFill>
                  <a:srgbClr val="630909"/>
                </a:solidFill>
                <a:latin typeface="+mn-lt"/>
                <a:ea typeface="MS Reference Sans Serif" charset="0"/>
                <a:cs typeface="Arial" panose="020B0604020202020204" pitchFamily="34" charset="0"/>
              </a:rPr>
              <a:t>Hazardous </a:t>
            </a:r>
            <a:r>
              <a:rPr lang="en-GB" b="1" spc="-105" dirty="0">
                <a:solidFill>
                  <a:srgbClr val="630909"/>
                </a:solidFill>
                <a:latin typeface="+mn-lt"/>
                <a:ea typeface="MS Reference Sans Serif" charset="0"/>
                <a:cs typeface="Arial" panose="020B0604020202020204" pitchFamily="34" charset="0"/>
              </a:rPr>
              <a:t>Material </a:t>
            </a:r>
            <a:br>
              <a:rPr lang="en-GB" b="1" spc="-105" dirty="0">
                <a:solidFill>
                  <a:srgbClr val="630909"/>
                </a:solidFill>
                <a:latin typeface="+mn-lt"/>
                <a:ea typeface="MS Reference Sans Serif" charset="0"/>
                <a:cs typeface="Arial" panose="020B0604020202020204" pitchFamily="34" charset="0"/>
              </a:rPr>
            </a:br>
            <a:r>
              <a:rPr lang="en-GB" b="1" spc="-190" dirty="0">
                <a:solidFill>
                  <a:srgbClr val="630909"/>
                </a:solidFill>
                <a:latin typeface="+mn-lt"/>
                <a:ea typeface="MS Reference Sans Serif" charset="0"/>
                <a:cs typeface="Arial" panose="020B0604020202020204" pitchFamily="34" charset="0"/>
              </a:rPr>
              <a:t>Treatment</a:t>
            </a:r>
            <a:r>
              <a:rPr lang="en-GB" b="1" spc="-150" dirty="0">
                <a:solidFill>
                  <a:srgbClr val="630909"/>
                </a:solidFill>
                <a:latin typeface="+mn-lt"/>
                <a:ea typeface="MS Reference Sans Serif" charset="0"/>
                <a:cs typeface="Arial" panose="020B0604020202020204" pitchFamily="34" charset="0"/>
              </a:rPr>
              <a:t> </a:t>
            </a:r>
            <a:r>
              <a:rPr lang="en-GB" b="1" spc="-135" dirty="0">
                <a:solidFill>
                  <a:srgbClr val="630909"/>
                </a:solidFill>
                <a:latin typeface="+mn-lt"/>
                <a:ea typeface="MS Reference Sans Serif" charset="0"/>
                <a:cs typeface="Arial" panose="020B0604020202020204" pitchFamily="34" charset="0"/>
              </a:rPr>
              <a:t>Unit</a:t>
            </a:r>
            <a:endParaRPr lang="en-IE" b="1" dirty="0">
              <a:latin typeface="+mn-lt"/>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E2C63-B3FF-4DA5-A972-139F55F435F6}"/>
              </a:ext>
            </a:extLst>
          </p:cNvPr>
          <p:cNvSpPr>
            <a:spLocks noGrp="1"/>
          </p:cNvSpPr>
          <p:nvPr>
            <p:ph type="ctrTitle"/>
          </p:nvPr>
        </p:nvSpPr>
        <p:spPr>
          <a:xfrm>
            <a:off x="176467" y="857250"/>
            <a:ext cx="8382000" cy="609600"/>
          </a:xfrm>
        </p:spPr>
        <p:txBody>
          <a:bodyPr>
            <a:noAutofit/>
          </a:bodyPr>
          <a:lstStyle/>
          <a:p>
            <a:pPr eaLnBrk="1" hangingPunct="1">
              <a:defRPr/>
            </a:pPr>
            <a:r>
              <a:rPr lang="en-IE" sz="3600" b="1" dirty="0">
                <a:solidFill>
                  <a:schemeClr val="accent2">
                    <a:lumMod val="75000"/>
                  </a:schemeClr>
                </a:solidFill>
                <a:latin typeface="+mn-lt"/>
                <a:cs typeface="Arial" panose="020B0604020202020204" pitchFamily="34" charset="0"/>
              </a:rPr>
              <a:t>Waste treatment by plasma technology</a:t>
            </a:r>
          </a:p>
        </p:txBody>
      </p:sp>
      <p:sp>
        <p:nvSpPr>
          <p:cNvPr id="3" name="Subtitle 2">
            <a:extLst>
              <a:ext uri="{FF2B5EF4-FFF2-40B4-BE49-F238E27FC236}">
                <a16:creationId xmlns:a16="http://schemas.microsoft.com/office/drawing/2014/main" id="{49FDAC5F-E796-44EB-BA9D-6D5DECC8EC06}"/>
              </a:ext>
            </a:extLst>
          </p:cNvPr>
          <p:cNvSpPr>
            <a:spLocks noGrp="1"/>
          </p:cNvSpPr>
          <p:nvPr>
            <p:ph type="subTitle" idx="1"/>
          </p:nvPr>
        </p:nvSpPr>
        <p:spPr>
          <a:xfrm>
            <a:off x="304800" y="1754570"/>
            <a:ext cx="8404225" cy="4876800"/>
          </a:xfrm>
        </p:spPr>
        <p:txBody>
          <a:bodyPr>
            <a:normAutofit fontScale="92500" lnSpcReduction="20000"/>
          </a:bodyPr>
          <a:lstStyle/>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Universality for different type of waste</a:t>
            </a:r>
          </a:p>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Cost competitive</a:t>
            </a:r>
          </a:p>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Environmentally friendly</a:t>
            </a:r>
          </a:p>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Produces no harmful emissions or toxic waste/slag</a:t>
            </a:r>
          </a:p>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Meets regulatory requirements worldwide</a:t>
            </a:r>
            <a:endParaRPr lang="ru-RU" sz="3100" dirty="0">
              <a:solidFill>
                <a:schemeClr val="bg1">
                  <a:lumMod val="50000"/>
                </a:schemeClr>
              </a:solidFill>
              <a:latin typeface="Arial" panose="020B0604020202020204" pitchFamily="34" charset="0"/>
              <a:cs typeface="Arial" panose="020B0604020202020204" pitchFamily="34" charset="0"/>
            </a:endParaRPr>
          </a:p>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Simple to operate and requires low maintenance</a:t>
            </a:r>
          </a:p>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Proven to be safe</a:t>
            </a:r>
          </a:p>
          <a:p>
            <a:pPr marL="571500" indent="-571500" algn="l" eaLnBrk="1" hangingPunct="1">
              <a:buFont typeface="Wingdings" panose="05000000000000000000" pitchFamily="2" charset="2"/>
              <a:buChar char="q"/>
              <a:defRPr/>
            </a:pPr>
            <a:r>
              <a:rPr lang="en-GB" sz="3100" dirty="0">
                <a:solidFill>
                  <a:schemeClr val="bg1">
                    <a:lumMod val="50000"/>
                  </a:schemeClr>
                </a:solidFill>
                <a:latin typeface="Arial" panose="020B0604020202020204" pitchFamily="34" charset="0"/>
                <a:cs typeface="Arial" panose="020B0604020202020204" pitchFamily="34" charset="0"/>
              </a:rPr>
              <a:t>Production of clean alloyed slag which could be used as construction material </a:t>
            </a:r>
          </a:p>
          <a:p>
            <a:pPr eaLnBrk="1" hangingPunct="1">
              <a:defRPr/>
            </a:pPr>
            <a:endParaRPr lang="en-IE" dirty="0"/>
          </a:p>
        </p:txBody>
      </p:sp>
      <p:sp>
        <p:nvSpPr>
          <p:cNvPr id="4" name="TextBox 3">
            <a:extLst>
              <a:ext uri="{FF2B5EF4-FFF2-40B4-BE49-F238E27FC236}">
                <a16:creationId xmlns:a16="http://schemas.microsoft.com/office/drawing/2014/main" id="{F37E8766-4B6D-4FFE-8DD6-ACA54C1EE830}"/>
              </a:ext>
            </a:extLst>
          </p:cNvPr>
          <p:cNvSpPr txBox="1"/>
          <p:nvPr/>
        </p:nvSpPr>
        <p:spPr>
          <a:xfrm>
            <a:off x="6729667" y="1367632"/>
            <a:ext cx="1828800" cy="647700"/>
          </a:xfrm>
          <a:prstGeom prst="rect">
            <a:avLst/>
          </a:prstGeom>
          <a:noFill/>
        </p:spPr>
        <p:txBody>
          <a:bodyPr>
            <a:spAutoFit/>
          </a:bodyPr>
          <a:lstStyle/>
          <a:p>
            <a:pPr algn="ctr" eaLnBrk="1" hangingPunct="1">
              <a:defRPr/>
            </a:pPr>
            <a:r>
              <a:rPr lang="en-IE" sz="3600" b="1" dirty="0">
                <a:solidFill>
                  <a:schemeClr val="accent2">
                    <a:lumMod val="75000"/>
                  </a:schemeClr>
                </a:solidFill>
                <a:latin typeface="+mn-lt"/>
              </a:rPr>
              <a:t>Why?</a:t>
            </a:r>
            <a:endParaRPr lang="en-IE" sz="3600" dirty="0">
              <a:solidFill>
                <a:schemeClr val="accent2">
                  <a:lumMod val="75000"/>
                </a:schemeClr>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6A9DE25-0D99-4A22-ACB2-7819FFC630BB}"/>
              </a:ext>
            </a:extLst>
          </p:cNvPr>
          <p:cNvSpPr txBox="1">
            <a:spLocks noChangeArrowheads="1"/>
          </p:cNvSpPr>
          <p:nvPr/>
        </p:nvSpPr>
        <p:spPr bwMode="auto">
          <a:xfrm>
            <a:off x="381000" y="1911350"/>
            <a:ext cx="8382000" cy="432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355600" indent="-342900">
              <a:spcBef>
                <a:spcPct val="20000"/>
              </a:spcBef>
              <a:buFont typeface="Arial" panose="020B0604020202020204" pitchFamily="34" charset="0"/>
              <a:buChar char="•"/>
              <a:tabLst>
                <a:tab pos="355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355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355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355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355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9pPr>
          </a:lstStyle>
          <a:p>
            <a:pPr eaLnBrk="1" hangingPunct="1">
              <a:lnSpc>
                <a:spcPct val="150000"/>
              </a:lnSpc>
              <a:spcBef>
                <a:spcPts val="100"/>
              </a:spcBef>
              <a:buFont typeface="Wingdings" panose="05000000000000000000" pitchFamily="2" charset="2"/>
              <a:buChar char="q"/>
            </a:pPr>
            <a:r>
              <a:rPr lang="en-US" altLang="en-US" sz="2400">
                <a:solidFill>
                  <a:srgbClr val="7F7F7F"/>
                </a:solidFill>
                <a:latin typeface="Arial" panose="020B0604020202020204" pitchFamily="34" charset="0"/>
              </a:rPr>
              <a:t>Much higher degree of hazardous material destruction with the  simultaneous decrease of the exhaust gas volume</a:t>
            </a:r>
          </a:p>
          <a:p>
            <a:pPr eaLnBrk="1" hangingPunct="1">
              <a:spcBef>
                <a:spcPts val="1200"/>
              </a:spcBef>
              <a:buFont typeface="Wingdings" panose="05000000000000000000" pitchFamily="2" charset="2"/>
              <a:buChar char="q"/>
            </a:pPr>
            <a:r>
              <a:rPr lang="en-US" altLang="en-US" sz="2400">
                <a:solidFill>
                  <a:srgbClr val="7F7F7F"/>
                </a:solidFill>
                <a:latin typeface="Arial" panose="020B0604020202020204" pitchFamily="34" charset="0"/>
              </a:rPr>
              <a:t>Much higher degree of control of the process</a:t>
            </a:r>
          </a:p>
          <a:p>
            <a:pPr eaLnBrk="1" hangingPunct="1">
              <a:lnSpc>
                <a:spcPct val="150000"/>
              </a:lnSpc>
              <a:spcBef>
                <a:spcPct val="0"/>
              </a:spcBef>
              <a:buFont typeface="Wingdings" panose="05000000000000000000" pitchFamily="2" charset="2"/>
              <a:buChar char="q"/>
            </a:pPr>
            <a:r>
              <a:rPr lang="en-US" altLang="en-US" sz="2400">
                <a:solidFill>
                  <a:srgbClr val="7F7F7F"/>
                </a:solidFill>
                <a:latin typeface="Arial" panose="020B0604020202020204" pitchFamily="34" charset="0"/>
              </a:rPr>
              <a:t>Much lower weight and dimensions of the reactor and the installation</a:t>
            </a:r>
          </a:p>
          <a:p>
            <a:pPr eaLnBrk="1" hangingPunct="1">
              <a:spcBef>
                <a:spcPts val="1200"/>
              </a:spcBef>
              <a:buFont typeface="Wingdings" panose="05000000000000000000" pitchFamily="2" charset="2"/>
              <a:buChar char="q"/>
            </a:pPr>
            <a:r>
              <a:rPr lang="en-US" altLang="en-US" sz="2400">
                <a:solidFill>
                  <a:srgbClr val="7F7F7F"/>
                </a:solidFill>
                <a:latin typeface="Arial" panose="020B0604020202020204" pitchFamily="34" charset="0"/>
              </a:rPr>
              <a:t>Easy  and less costly maintenance</a:t>
            </a:r>
            <a:endParaRPr lang="en-IE" altLang="en-US" sz="2400">
              <a:solidFill>
                <a:srgbClr val="7F7F7F"/>
              </a:solidFill>
              <a:latin typeface="Arial" panose="020B0604020202020204" pitchFamily="34" charset="0"/>
            </a:endParaRPr>
          </a:p>
          <a:p>
            <a:pPr eaLnBrk="1" hangingPunct="1">
              <a:spcBef>
                <a:spcPts val="1200"/>
              </a:spcBef>
              <a:buFont typeface="Wingdings" panose="05000000000000000000" pitchFamily="2" charset="2"/>
              <a:buChar char="q"/>
            </a:pPr>
            <a:r>
              <a:rPr lang="en-IE" altLang="en-US" sz="2400">
                <a:solidFill>
                  <a:srgbClr val="7F7F7F"/>
                </a:solidFill>
                <a:latin typeface="Arial" panose="020B0604020202020204" pitchFamily="34" charset="0"/>
              </a:rPr>
              <a:t>Much faster process activation</a:t>
            </a:r>
            <a:r>
              <a:rPr lang="ru-RU" altLang="en-US" sz="2400">
                <a:solidFill>
                  <a:srgbClr val="7F7F7F"/>
                </a:solidFill>
                <a:latin typeface="Arial" panose="020B0604020202020204" pitchFamily="34" charset="0"/>
              </a:rPr>
              <a:t> </a:t>
            </a:r>
            <a:r>
              <a:rPr lang="en-IE" altLang="en-US" sz="2400">
                <a:solidFill>
                  <a:srgbClr val="7F7F7F"/>
                </a:solidFill>
                <a:latin typeface="Arial" panose="020B0604020202020204" pitchFamily="34" charset="0"/>
              </a:rPr>
              <a:t>and easy to shutdown</a:t>
            </a:r>
            <a:endParaRPr lang="en-US" altLang="en-US" sz="2400">
              <a:solidFill>
                <a:srgbClr val="7F7F7F"/>
              </a:solidFill>
              <a:latin typeface="Arial" panose="020B0604020202020204" pitchFamily="34" charset="0"/>
            </a:endParaRPr>
          </a:p>
          <a:p>
            <a:pPr eaLnBrk="1" hangingPunct="1">
              <a:spcBef>
                <a:spcPts val="1200"/>
              </a:spcBef>
              <a:buFont typeface="Wingdings" panose="05000000000000000000" pitchFamily="2" charset="2"/>
              <a:buChar char="q"/>
            </a:pPr>
            <a:r>
              <a:rPr lang="en-US" altLang="en-US" sz="2400">
                <a:solidFill>
                  <a:srgbClr val="7F7F7F"/>
                </a:solidFill>
                <a:latin typeface="Arial" panose="020B0604020202020204" pitchFamily="34" charset="0"/>
              </a:rPr>
              <a:t>Increased safety</a:t>
            </a:r>
          </a:p>
        </p:txBody>
      </p:sp>
      <p:sp>
        <p:nvSpPr>
          <p:cNvPr id="4" name="object 4">
            <a:extLst>
              <a:ext uri="{FF2B5EF4-FFF2-40B4-BE49-F238E27FC236}">
                <a16:creationId xmlns:a16="http://schemas.microsoft.com/office/drawing/2014/main" id="{571BB9CA-726A-442C-835A-60194F49EC00}"/>
              </a:ext>
            </a:extLst>
          </p:cNvPr>
          <p:cNvSpPr>
            <a:spLocks noGrp="1"/>
          </p:cNvSpPr>
          <p:nvPr>
            <p:ph type="sldNum" sz="quarter" idx="12"/>
          </p:nvPr>
        </p:nvSpPr>
        <p:spPr>
          <a:xfrm>
            <a:off x="6553200" y="6477000"/>
            <a:ext cx="2503488" cy="292100"/>
          </a:xfrm>
        </p:spPr>
        <p:txBody>
          <a:bodyPr lIns="0" tIns="14604" rIns="0" bIns="0" rtlCol="0">
            <a:spAutoFit/>
          </a:bodyPr>
          <a:lstStyle/>
          <a:p>
            <a:pPr marL="12700" algn="l" fontAlgn="auto">
              <a:spcBef>
                <a:spcPts val="114"/>
              </a:spcBef>
              <a:spcAft>
                <a:spcPts val="0"/>
              </a:spcAft>
              <a:defRPr/>
            </a:pPr>
            <a:r>
              <a:rPr sz="1800" kern="0" spc="-130" dirty="0">
                <a:solidFill>
                  <a:schemeClr val="tx1"/>
                </a:solidFill>
              </a:rPr>
              <a:t>Ensure </a:t>
            </a:r>
            <a:r>
              <a:rPr sz="1800" kern="0" spc="-80" dirty="0">
                <a:solidFill>
                  <a:schemeClr val="tx1"/>
                </a:solidFill>
              </a:rPr>
              <a:t>safety </a:t>
            </a:r>
            <a:r>
              <a:rPr sz="1800" kern="0" spc="-85" dirty="0">
                <a:solidFill>
                  <a:schemeClr val="tx1"/>
                </a:solidFill>
              </a:rPr>
              <a:t>and  </a:t>
            </a:r>
            <a:r>
              <a:rPr sz="1800" kern="0" spc="-90" dirty="0">
                <a:solidFill>
                  <a:schemeClr val="tx1"/>
                </a:solidFill>
              </a:rPr>
              <a:t>security</a:t>
            </a:r>
            <a:endParaRPr sz="1800" kern="0" dirty="0">
              <a:solidFill>
                <a:schemeClr val="tx1"/>
              </a:solidFill>
            </a:endParaRPr>
          </a:p>
        </p:txBody>
      </p:sp>
      <p:sp>
        <p:nvSpPr>
          <p:cNvPr id="113668" name="object 3">
            <a:extLst>
              <a:ext uri="{FF2B5EF4-FFF2-40B4-BE49-F238E27FC236}">
                <a16:creationId xmlns:a16="http://schemas.microsoft.com/office/drawing/2014/main" id="{27E86AF7-35F0-4A9F-83FD-5FD6EED2EF8D}"/>
              </a:ext>
            </a:extLst>
          </p:cNvPr>
          <p:cNvSpPr>
            <a:spLocks noGrp="1"/>
          </p:cNvSpPr>
          <p:nvPr>
            <p:ph type="title"/>
          </p:nvPr>
        </p:nvSpPr>
        <p:spPr>
          <a:xfrm>
            <a:off x="141288" y="790575"/>
            <a:ext cx="8915400" cy="1120775"/>
          </a:xfrm>
        </p:spPr>
        <p:txBody>
          <a:bodyPr lIns="0" tIns="12700" rIns="0" bIns="0">
            <a:spAutoFit/>
          </a:bodyPr>
          <a:lstStyle/>
          <a:p>
            <a:pPr marL="1466850" indent="-1454150" eaLnBrk="1" hangingPunct="1">
              <a:spcBef>
                <a:spcPts val="100"/>
              </a:spcBef>
            </a:pPr>
            <a:r>
              <a:rPr lang="en-US" altLang="en-US" sz="3600" b="1">
                <a:solidFill>
                  <a:srgbClr val="953735"/>
                </a:solidFill>
                <a:cs typeface="Arial" panose="020B0604020202020204" pitchFamily="34" charset="0"/>
              </a:rPr>
              <a:t>Plasma Reactor Compared to Traditional </a:t>
            </a:r>
            <a:br>
              <a:rPr lang="en-IE" altLang="en-US" sz="3600" b="1">
                <a:solidFill>
                  <a:srgbClr val="953735"/>
                </a:solidFill>
                <a:cs typeface="Arial" panose="020B0604020202020204" pitchFamily="34" charset="0"/>
              </a:rPr>
            </a:br>
            <a:r>
              <a:rPr lang="en-US" altLang="en-US" sz="3600" b="1">
                <a:solidFill>
                  <a:srgbClr val="953735"/>
                </a:solidFill>
                <a:cs typeface="Arial" panose="020B0604020202020204" pitchFamily="34" charset="0"/>
              </a:rPr>
              <a:t> Combustion Furnace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A3C57-41BA-46EA-ADB1-AC58A1C2F917}"/>
              </a:ext>
            </a:extLst>
          </p:cNvPr>
          <p:cNvSpPr>
            <a:spLocks noGrp="1"/>
          </p:cNvSpPr>
          <p:nvPr>
            <p:ph type="ctrTitle"/>
          </p:nvPr>
        </p:nvSpPr>
        <p:spPr>
          <a:xfrm>
            <a:off x="647700" y="762000"/>
            <a:ext cx="7772400" cy="1470025"/>
          </a:xfrm>
        </p:spPr>
        <p:txBody>
          <a:bodyPr>
            <a:normAutofit/>
          </a:bodyPr>
          <a:lstStyle/>
          <a:p>
            <a:pPr eaLnBrk="1" hangingPunct="1">
              <a:defRPr/>
            </a:pPr>
            <a:r>
              <a:rPr lang="fy-NL" sz="3600" b="1" dirty="0">
                <a:solidFill>
                  <a:schemeClr val="accent2">
                    <a:lumMod val="75000"/>
                  </a:schemeClr>
                </a:solidFill>
                <a:latin typeface="+mn-lt"/>
                <a:cs typeface="Arial" panose="020B0604020202020204" pitchFamily="34" charset="0"/>
              </a:rPr>
              <a:t>Needs for universal and mobile destruction technology</a:t>
            </a:r>
            <a:endParaRPr lang="en-GB" sz="3600" b="1" dirty="0">
              <a:solidFill>
                <a:schemeClr val="accent2">
                  <a:lumMod val="75000"/>
                </a:schemeClr>
              </a:solidFill>
              <a:latin typeface="+mn-lt"/>
              <a:cs typeface="Arial" panose="020B0604020202020204" pitchFamily="34" charset="0"/>
            </a:endParaRPr>
          </a:p>
        </p:txBody>
      </p:sp>
      <p:sp>
        <p:nvSpPr>
          <p:cNvPr id="3" name="Subtitle 2">
            <a:extLst>
              <a:ext uri="{FF2B5EF4-FFF2-40B4-BE49-F238E27FC236}">
                <a16:creationId xmlns:a16="http://schemas.microsoft.com/office/drawing/2014/main" id="{08BBEEAE-2113-42B5-B9B5-4672BA569320}"/>
              </a:ext>
            </a:extLst>
          </p:cNvPr>
          <p:cNvSpPr>
            <a:spLocks noGrp="1"/>
          </p:cNvSpPr>
          <p:nvPr>
            <p:ph type="subTitle" idx="1"/>
          </p:nvPr>
        </p:nvSpPr>
        <p:spPr>
          <a:xfrm>
            <a:off x="381000" y="2514600"/>
            <a:ext cx="8305800" cy="3581400"/>
          </a:xfrm>
        </p:spPr>
        <p:txBody>
          <a:bodyPr/>
          <a:lstStyle/>
          <a:p>
            <a:pPr marL="457200" indent="-457200" algn="l" eaLnBrk="1" hangingPunct="1">
              <a:buFont typeface="Wingdings" panose="05000000000000000000" pitchFamily="2" charset="2"/>
              <a:buChar char="q"/>
              <a:defRPr/>
            </a:pPr>
            <a:r>
              <a:rPr lang="fy-NL" sz="2800" dirty="0">
                <a:solidFill>
                  <a:schemeClr val="bg1">
                    <a:lumMod val="50000"/>
                  </a:schemeClr>
                </a:solidFill>
              </a:rPr>
              <a:t>Large  varaites of toxic chemicals (CWA and precuesors) and reaction masses (waste)</a:t>
            </a:r>
          </a:p>
          <a:p>
            <a:pPr marL="457200" indent="-457200" algn="l" eaLnBrk="1" hangingPunct="1">
              <a:buFont typeface="Wingdings" panose="05000000000000000000" pitchFamily="2" charset="2"/>
              <a:buChar char="q"/>
              <a:defRPr/>
            </a:pPr>
            <a:r>
              <a:rPr lang="fy-NL" sz="2800" dirty="0">
                <a:solidFill>
                  <a:schemeClr val="bg1">
                    <a:lumMod val="50000"/>
                  </a:schemeClr>
                </a:solidFill>
              </a:rPr>
              <a:t> Remote location</a:t>
            </a:r>
          </a:p>
          <a:p>
            <a:pPr marL="457200" indent="-457200" algn="l" eaLnBrk="1" hangingPunct="1">
              <a:buFont typeface="Wingdings" panose="05000000000000000000" pitchFamily="2" charset="2"/>
              <a:buChar char="q"/>
              <a:defRPr/>
            </a:pPr>
            <a:r>
              <a:rPr lang="fy-NL" sz="2800" dirty="0">
                <a:solidFill>
                  <a:schemeClr val="bg1">
                    <a:lumMod val="50000"/>
                  </a:schemeClr>
                </a:solidFill>
              </a:rPr>
              <a:t> Abcence of comersial waste treatment facilities</a:t>
            </a:r>
          </a:p>
          <a:p>
            <a:pPr marL="457200" indent="-457200" algn="l" eaLnBrk="1" hangingPunct="1">
              <a:buFont typeface="Wingdings" panose="05000000000000000000" pitchFamily="2" charset="2"/>
              <a:buChar char="q"/>
              <a:defRPr/>
            </a:pPr>
            <a:r>
              <a:rPr lang="fy-NL" sz="2800" dirty="0">
                <a:solidFill>
                  <a:schemeClr val="bg1">
                    <a:lumMod val="50000"/>
                  </a:schemeClr>
                </a:solidFill>
              </a:rPr>
              <a:t> Limited technological and technical capabilituies</a:t>
            </a:r>
          </a:p>
          <a:p>
            <a:pPr marL="457200" indent="-457200" algn="l" eaLnBrk="1" hangingPunct="1">
              <a:buFont typeface="Wingdings" panose="05000000000000000000" pitchFamily="2" charset="2"/>
              <a:buChar char="q"/>
              <a:defRPr/>
            </a:pPr>
            <a:r>
              <a:rPr lang="fy-NL" sz="2800" dirty="0">
                <a:solidFill>
                  <a:schemeClr val="bg1">
                    <a:lumMod val="50000"/>
                  </a:schemeClr>
                </a:solidFill>
              </a:rPr>
              <a:t> Limited timeframe and finance</a:t>
            </a:r>
          </a:p>
          <a:p>
            <a:pPr algn="l" eaLnBrk="1" hangingPunct="1">
              <a:buFont typeface="Arial" panose="020B0604020202020204" pitchFamily="34" charset="0"/>
              <a:buChar char="•"/>
              <a:defRPr/>
            </a:pPr>
            <a:endParaRPr lang="fy-NL" dirty="0"/>
          </a:p>
          <a:p>
            <a:pPr algn="l" eaLnBrk="1" hangingPunct="1">
              <a:buFont typeface="Arial" panose="020B0604020202020204" pitchFamily="34" charset="0"/>
              <a:buChar char="•"/>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F3FC3-E34A-4B39-9085-D9CE7BE2B88E}"/>
              </a:ext>
            </a:extLst>
          </p:cNvPr>
          <p:cNvSpPr>
            <a:spLocks noGrp="1"/>
          </p:cNvSpPr>
          <p:nvPr>
            <p:ph type="ctrTitle"/>
          </p:nvPr>
        </p:nvSpPr>
        <p:spPr>
          <a:xfrm>
            <a:off x="1042988" y="381000"/>
            <a:ext cx="7772400" cy="762000"/>
          </a:xfrm>
        </p:spPr>
        <p:txBody>
          <a:bodyPr rtlCol="0">
            <a:normAutofit/>
          </a:bodyPr>
          <a:lstStyle/>
          <a:p>
            <a:pPr eaLnBrk="1" fontAlgn="auto" hangingPunct="1">
              <a:spcAft>
                <a:spcPts val="0"/>
              </a:spcAft>
              <a:defRPr/>
            </a:pPr>
            <a:r>
              <a:rPr lang="en-US" sz="3600" b="1" dirty="0">
                <a:solidFill>
                  <a:schemeClr val="accent2">
                    <a:lumMod val="75000"/>
                  </a:schemeClr>
                </a:solidFill>
              </a:rPr>
              <a:t>Disposal of CW, WW I</a:t>
            </a:r>
            <a:endParaRPr lang="ru-RU" sz="3600" b="1" dirty="0">
              <a:solidFill>
                <a:schemeClr val="accent2">
                  <a:lumMod val="75000"/>
                </a:schemeClr>
              </a:solidFill>
            </a:endParaRPr>
          </a:p>
        </p:txBody>
      </p:sp>
      <p:sp>
        <p:nvSpPr>
          <p:cNvPr id="3" name="Subtitle 2">
            <a:extLst>
              <a:ext uri="{FF2B5EF4-FFF2-40B4-BE49-F238E27FC236}">
                <a16:creationId xmlns:a16="http://schemas.microsoft.com/office/drawing/2014/main" id="{7AB24005-41CF-4437-A7B1-4367959116B9}"/>
              </a:ext>
            </a:extLst>
          </p:cNvPr>
          <p:cNvSpPr>
            <a:spLocks noGrp="1"/>
          </p:cNvSpPr>
          <p:nvPr>
            <p:ph type="subTitle" idx="1"/>
          </p:nvPr>
        </p:nvSpPr>
        <p:spPr/>
        <p:txBody>
          <a:bodyPr rtlCol="0">
            <a:normAutofit/>
          </a:bodyPr>
          <a:lstStyle/>
          <a:p>
            <a:pPr eaLnBrk="1" fontAlgn="auto" hangingPunct="1">
              <a:spcAft>
                <a:spcPts val="0"/>
              </a:spcAft>
              <a:defRPr/>
            </a:pPr>
            <a:endParaRPr lang="ru-RU" dirty="0"/>
          </a:p>
        </p:txBody>
      </p:sp>
      <p:pic>
        <p:nvPicPr>
          <p:cNvPr id="16388" name="Picture 3" descr="imagenes">
            <a:extLst>
              <a:ext uri="{FF2B5EF4-FFF2-40B4-BE49-F238E27FC236}">
                <a16:creationId xmlns:a16="http://schemas.microsoft.com/office/drawing/2014/main" id="{33E47506-8547-435C-B3BD-9A5F8BBCD3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143000"/>
            <a:ext cx="83058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010F0BEB-5656-4648-8E9F-4EC1D8ABC5AF}"/>
              </a:ext>
            </a:extLst>
          </p:cNvPr>
          <p:cNvSpPr txBox="1">
            <a:spLocks noChangeArrowheads="1"/>
          </p:cNvSpPr>
          <p:nvPr/>
        </p:nvSpPr>
        <p:spPr bwMode="auto">
          <a:xfrm>
            <a:off x="381000" y="1495425"/>
            <a:ext cx="7312025"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355600" indent="-342900">
              <a:spcBef>
                <a:spcPct val="20000"/>
              </a:spcBef>
              <a:buFont typeface="Arial" panose="020B0604020202020204" pitchFamily="34" charset="0"/>
              <a:buChar char="•"/>
              <a:tabLst>
                <a:tab pos="355600" algn="l"/>
              </a:tabLst>
              <a:defRPr sz="3200">
                <a:solidFill>
                  <a:schemeClr val="tx1"/>
                </a:solidFill>
                <a:latin typeface="Calibri" panose="020F0502020204030204" pitchFamily="34" charset="0"/>
              </a:defRPr>
            </a:lvl1pPr>
            <a:lvl2pPr marL="755650" indent="-285750">
              <a:spcBef>
                <a:spcPct val="20000"/>
              </a:spcBef>
              <a:buFont typeface="Arial" panose="020B0604020202020204" pitchFamily="34" charset="0"/>
              <a:buChar char="–"/>
              <a:tabLst>
                <a:tab pos="355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355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355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355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Calibri" panose="020F0502020204030204" pitchFamily="34" charset="0"/>
              </a:defRPr>
            </a:lvl9pPr>
          </a:lstStyle>
          <a:p>
            <a:pPr eaLnBrk="1" hangingPunct="1">
              <a:spcBef>
                <a:spcPts val="100"/>
              </a:spcBef>
              <a:buFont typeface="Wingdings" panose="05000000000000000000" pitchFamily="2" charset="2"/>
              <a:buChar char="q"/>
            </a:pPr>
            <a:r>
              <a:rPr lang="en-IE" altLang="en-US" sz="1800">
                <a:solidFill>
                  <a:srgbClr val="7F7F7F"/>
                </a:solidFill>
                <a:latin typeface="Arial" panose="020B0604020202020204" pitchFamily="34" charset="0"/>
              </a:rPr>
              <a:t>MHTMTU – Complete mobile </a:t>
            </a:r>
            <a:r>
              <a:rPr lang="en-US" altLang="en-US" sz="1800">
                <a:solidFill>
                  <a:srgbClr val="7F7F7F"/>
                </a:solidFill>
                <a:latin typeface="Arial" panose="020B0604020202020204" pitchFamily="34" charset="0"/>
              </a:rPr>
              <a:t>plasma plant for treatment of </a:t>
            </a:r>
            <a:r>
              <a:rPr lang="ru-RU" altLang="en-US" sz="1800">
                <a:solidFill>
                  <a:srgbClr val="7F7F7F"/>
                </a:solidFill>
                <a:latin typeface="Arial" panose="020B0604020202020204" pitchFamily="34" charset="0"/>
              </a:rPr>
              <a:t> </a:t>
            </a:r>
            <a:r>
              <a:rPr lang="en-US" altLang="en-US" sz="1800">
                <a:solidFill>
                  <a:srgbClr val="7F7F7F"/>
                </a:solidFill>
                <a:latin typeface="Arial" panose="020B0604020202020204" pitchFamily="34" charset="0"/>
              </a:rPr>
              <a:t>hazardous materials</a:t>
            </a:r>
          </a:p>
          <a:p>
            <a:pPr eaLnBrk="1" hangingPunct="1">
              <a:spcBef>
                <a:spcPts val="1300"/>
              </a:spcBef>
              <a:buFont typeface="Wingdings" panose="05000000000000000000" pitchFamily="2" charset="2"/>
              <a:buChar char="q"/>
            </a:pPr>
            <a:r>
              <a:rPr lang="en-US" altLang="en-US" sz="1800">
                <a:solidFill>
                  <a:srgbClr val="7F7F7F"/>
                </a:solidFill>
                <a:latin typeface="Arial" panose="020B0604020202020204" pitchFamily="34" charset="0"/>
              </a:rPr>
              <a:t>Configured and optimized for destruction and conversion of:</a:t>
            </a:r>
          </a:p>
          <a:p>
            <a:pPr lvl="1" eaLnBrk="1" hangingPunct="1">
              <a:spcBef>
                <a:spcPts val="1200"/>
              </a:spcBef>
              <a:buFont typeface="Wingdings" panose="05000000000000000000" pitchFamily="2" charset="2"/>
              <a:buChar char="q"/>
            </a:pPr>
            <a:r>
              <a:rPr lang="en-US" altLang="en-US" sz="1600" b="1">
                <a:solidFill>
                  <a:srgbClr val="7F7F7F"/>
                </a:solidFill>
                <a:latin typeface="Arial" panose="020B0604020202020204" pitchFamily="34" charset="0"/>
              </a:rPr>
              <a:t>Solid and/or liquid material</a:t>
            </a:r>
            <a:endParaRPr lang="en-US" altLang="en-US" sz="1600">
              <a:solidFill>
                <a:srgbClr val="7F7F7F"/>
              </a:solidFill>
              <a:latin typeface="Arial" panose="020B0604020202020204" pitchFamily="34" charset="0"/>
            </a:endParaRPr>
          </a:p>
          <a:p>
            <a:pPr lvl="1" eaLnBrk="1" hangingPunct="1">
              <a:lnSpc>
                <a:spcPct val="140000"/>
              </a:lnSpc>
              <a:spcBef>
                <a:spcPts val="375"/>
              </a:spcBef>
              <a:buFont typeface="Wingdings" panose="05000000000000000000" pitchFamily="2" charset="2"/>
              <a:buChar char="q"/>
            </a:pPr>
            <a:r>
              <a:rPr lang="en-US" altLang="en-US" sz="1600" b="1">
                <a:solidFill>
                  <a:srgbClr val="7F7F7F"/>
                </a:solidFill>
                <a:latin typeface="Arial" panose="020B0604020202020204" pitchFamily="34" charset="0"/>
              </a:rPr>
              <a:t>Chemical waste, including </a:t>
            </a:r>
            <a:r>
              <a:rPr lang="en-IE" altLang="en-US" sz="1600" b="1">
                <a:solidFill>
                  <a:srgbClr val="7F7F7F"/>
                </a:solidFill>
                <a:latin typeface="Arial" panose="020B0604020202020204" pitchFamily="34" charset="0"/>
              </a:rPr>
              <a:t> polychlorinated biphenyls (l</a:t>
            </a:r>
            <a:r>
              <a:rPr lang="en-US" altLang="en-US" sz="1600" b="1">
                <a:solidFill>
                  <a:srgbClr val="7F7F7F"/>
                </a:solidFill>
                <a:latin typeface="Arial" panose="020B0604020202020204" pitchFamily="34" charset="0"/>
              </a:rPr>
              <a:t>PCBs</a:t>
            </a:r>
            <a:r>
              <a:rPr lang="en-IE" altLang="en-US" sz="1600" b="1">
                <a:solidFill>
                  <a:srgbClr val="7F7F7F"/>
                </a:solidFill>
                <a:latin typeface="Arial" panose="020B0604020202020204" pitchFamily="34" charset="0"/>
              </a:rPr>
              <a:t>)</a:t>
            </a:r>
            <a:r>
              <a:rPr lang="en-US" altLang="en-US" sz="1600" b="1">
                <a:solidFill>
                  <a:srgbClr val="7F7F7F"/>
                </a:solidFill>
                <a:latin typeface="Arial" panose="020B0604020202020204" pitchFamily="34" charset="0"/>
              </a:rPr>
              <a:t>, mineral oils, plastics, heavy metals, asbestos,  pesticides, highly toxic chemicals</a:t>
            </a:r>
            <a:r>
              <a:rPr lang="en-IE" altLang="en-US" sz="1600" b="1">
                <a:solidFill>
                  <a:srgbClr val="7F7F7F"/>
                </a:solidFill>
                <a:latin typeface="Arial" panose="020B0604020202020204" pitchFamily="34" charset="0"/>
              </a:rPr>
              <a:t>, including </a:t>
            </a:r>
            <a:r>
              <a:rPr lang="en-US" altLang="en-US" sz="1600" b="1">
                <a:solidFill>
                  <a:srgbClr val="7F7F7F"/>
                </a:solidFill>
                <a:latin typeface="Arial" panose="020B0604020202020204" pitchFamily="34" charset="0"/>
              </a:rPr>
              <a:t>chemical warfare agents, etc.</a:t>
            </a:r>
            <a:endParaRPr lang="en-US" altLang="en-US" sz="1600">
              <a:solidFill>
                <a:srgbClr val="7F7F7F"/>
              </a:solidFill>
              <a:latin typeface="Arial" panose="020B0604020202020204" pitchFamily="34" charset="0"/>
            </a:endParaRPr>
          </a:p>
          <a:p>
            <a:pPr lvl="1" eaLnBrk="1" hangingPunct="1">
              <a:spcBef>
                <a:spcPts val="1150"/>
              </a:spcBef>
              <a:buFont typeface="Wingdings" panose="05000000000000000000" pitchFamily="2" charset="2"/>
              <a:buChar char="q"/>
            </a:pPr>
            <a:r>
              <a:rPr lang="en-US" altLang="en-US" sz="1600" b="1">
                <a:solidFill>
                  <a:srgbClr val="7F7F7F"/>
                </a:solidFill>
                <a:latin typeface="Arial" panose="020B0604020202020204" pitchFamily="34" charset="0"/>
              </a:rPr>
              <a:t>Medical </a:t>
            </a:r>
            <a:r>
              <a:rPr lang="ru-RU" altLang="en-US" sz="1600" b="1">
                <a:solidFill>
                  <a:srgbClr val="7F7F7F"/>
                </a:solidFill>
                <a:latin typeface="Arial" panose="020B0604020202020204" pitchFamily="34" charset="0"/>
              </a:rPr>
              <a:t> </a:t>
            </a:r>
            <a:r>
              <a:rPr lang="en-IE" altLang="en-US" sz="1600" b="1">
                <a:solidFill>
                  <a:srgbClr val="7F7F7F"/>
                </a:solidFill>
                <a:latin typeface="Arial" panose="020B0604020202020204" pitchFamily="34" charset="0"/>
              </a:rPr>
              <a:t>and  bio </a:t>
            </a:r>
            <a:r>
              <a:rPr lang="en-US" altLang="en-US" sz="1600" b="1">
                <a:solidFill>
                  <a:srgbClr val="7F7F7F"/>
                </a:solidFill>
                <a:latin typeface="Arial" panose="020B0604020202020204" pitchFamily="34" charset="0"/>
              </a:rPr>
              <a:t>waste</a:t>
            </a:r>
            <a:endParaRPr lang="en-US" altLang="en-US" sz="1600">
              <a:solidFill>
                <a:srgbClr val="7F7F7F"/>
              </a:solidFill>
              <a:latin typeface="Arial" panose="020B0604020202020204" pitchFamily="34" charset="0"/>
            </a:endParaRPr>
          </a:p>
          <a:p>
            <a:pPr lvl="1" eaLnBrk="1" hangingPunct="1">
              <a:spcBef>
                <a:spcPts val="1150"/>
              </a:spcBef>
              <a:buFont typeface="Wingdings" panose="05000000000000000000" pitchFamily="2" charset="2"/>
              <a:buChar char="q"/>
            </a:pPr>
            <a:r>
              <a:rPr lang="en-US" altLang="en-US" sz="1600" b="1">
                <a:solidFill>
                  <a:srgbClr val="7F7F7F"/>
                </a:solidFill>
                <a:latin typeface="Arial" panose="020B0604020202020204" pitchFamily="34" charset="0"/>
              </a:rPr>
              <a:t>Radioactive waste</a:t>
            </a:r>
            <a:endParaRPr lang="en-US" altLang="en-US" sz="1600">
              <a:solidFill>
                <a:srgbClr val="7F7F7F"/>
              </a:solidFill>
              <a:latin typeface="Arial" panose="020B0604020202020204" pitchFamily="34" charset="0"/>
            </a:endParaRPr>
          </a:p>
          <a:p>
            <a:pPr lvl="1" eaLnBrk="1" hangingPunct="1">
              <a:spcBef>
                <a:spcPts val="1150"/>
              </a:spcBef>
              <a:buFont typeface="Wingdings" panose="05000000000000000000" pitchFamily="2" charset="2"/>
              <a:buChar char="q"/>
            </a:pPr>
            <a:r>
              <a:rPr lang="en-US" altLang="en-US" sz="1600" b="1">
                <a:solidFill>
                  <a:srgbClr val="7F7F7F"/>
                </a:solidFill>
                <a:latin typeface="Arial" panose="020B0604020202020204" pitchFamily="34" charset="0"/>
              </a:rPr>
              <a:t>Industrial sludge</a:t>
            </a:r>
            <a:endParaRPr lang="en-US" altLang="en-US" sz="1600">
              <a:solidFill>
                <a:srgbClr val="7F7F7F"/>
              </a:solidFill>
              <a:latin typeface="Arial" panose="020B0604020202020204" pitchFamily="34" charset="0"/>
            </a:endParaRPr>
          </a:p>
        </p:txBody>
      </p:sp>
      <p:pic>
        <p:nvPicPr>
          <p:cNvPr id="7" name="Picture 6">
            <a:extLst>
              <a:ext uri="{FF2B5EF4-FFF2-40B4-BE49-F238E27FC236}">
                <a16:creationId xmlns:a16="http://schemas.microsoft.com/office/drawing/2014/main" id="{44BB6E0D-95E8-4728-82A5-EED152415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200" y="3809111"/>
            <a:ext cx="3467800" cy="2044176"/>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115716" name="object 3">
            <a:extLst>
              <a:ext uri="{FF2B5EF4-FFF2-40B4-BE49-F238E27FC236}">
                <a16:creationId xmlns:a16="http://schemas.microsoft.com/office/drawing/2014/main" id="{5B84814F-5F3E-44D0-8906-36338666D9B6}"/>
              </a:ext>
            </a:extLst>
          </p:cNvPr>
          <p:cNvSpPr>
            <a:spLocks noGrp="1"/>
          </p:cNvSpPr>
          <p:nvPr>
            <p:ph type="title"/>
          </p:nvPr>
        </p:nvSpPr>
        <p:spPr>
          <a:xfrm>
            <a:off x="2286000" y="333375"/>
            <a:ext cx="6477000" cy="1120775"/>
          </a:xfrm>
        </p:spPr>
        <p:txBody>
          <a:bodyPr lIns="0" tIns="12065" rIns="0" bIns="0">
            <a:spAutoFit/>
          </a:bodyPr>
          <a:lstStyle/>
          <a:p>
            <a:pPr marL="12700" eaLnBrk="1" hangingPunct="1">
              <a:spcBef>
                <a:spcPts val="100"/>
              </a:spcBef>
            </a:pPr>
            <a:r>
              <a:rPr lang="en-US" altLang="en-US" sz="3600" b="1">
                <a:solidFill>
                  <a:srgbClr val="953735"/>
                </a:solidFill>
                <a:latin typeface="Arial" panose="020B0604020202020204" pitchFamily="34" charset="0"/>
                <a:cs typeface="Arial" panose="020B0604020202020204" pitchFamily="34" charset="0"/>
              </a:rPr>
              <a:t>Mobile Hazardous </a:t>
            </a:r>
            <a:r>
              <a:rPr lang="en-US" altLang="en-US" sz="3600" b="1">
                <a:solidFill>
                  <a:srgbClr val="953735"/>
                </a:solidFill>
                <a:latin typeface="Arial" panose="020B0604020202020204" pitchFamily="34" charset="0"/>
                <a:ea typeface="MS Reference Sans Serif" panose="020B0604030504040204" pitchFamily="34" charset="0"/>
                <a:cs typeface="Arial" panose="020B0604020202020204" pitchFamily="34" charset="0"/>
              </a:rPr>
              <a:t>Material</a:t>
            </a:r>
            <a:r>
              <a:rPr lang="en-US" altLang="en-US" sz="3600" b="1">
                <a:solidFill>
                  <a:srgbClr val="953735"/>
                </a:solidFill>
                <a:latin typeface="Arial" panose="020B0604020202020204" pitchFamily="34" charset="0"/>
                <a:cs typeface="Arial" panose="020B0604020202020204" pitchFamily="34" charset="0"/>
              </a:rPr>
              <a:t> Treatment Unit  (MHMTU)</a:t>
            </a:r>
          </a:p>
        </p:txBody>
      </p:sp>
      <p:sp>
        <p:nvSpPr>
          <p:cNvPr id="8" name="object 2">
            <a:extLst>
              <a:ext uri="{FF2B5EF4-FFF2-40B4-BE49-F238E27FC236}">
                <a16:creationId xmlns:a16="http://schemas.microsoft.com/office/drawing/2014/main" id="{61AEC0A0-EABD-4544-BB6B-5304B05BB02F}"/>
              </a:ext>
            </a:extLst>
          </p:cNvPr>
          <p:cNvSpPr txBox="1"/>
          <p:nvPr/>
        </p:nvSpPr>
        <p:spPr>
          <a:xfrm>
            <a:off x="398463" y="5210175"/>
            <a:ext cx="7831137" cy="1176338"/>
          </a:xfrm>
          <a:prstGeom prst="rect">
            <a:avLst/>
          </a:prstGeom>
        </p:spPr>
        <p:txBody>
          <a:bodyPr lIns="0" tIns="12700" rIns="0" bIns="0">
            <a:spAutoFit/>
          </a:bodyPr>
          <a:lstStyle/>
          <a:p>
            <a:pPr marL="355600" indent="-342900" eaLnBrk="1" hangingPunct="1">
              <a:spcBef>
                <a:spcPts val="1250"/>
              </a:spcBef>
              <a:buFont typeface="Wingdings" panose="05000000000000000000" pitchFamily="2" charset="2"/>
              <a:buChar char="q"/>
              <a:tabLst>
                <a:tab pos="355600" algn="l"/>
              </a:tabLst>
              <a:defRPr/>
            </a:pPr>
            <a:r>
              <a:rPr spc="-35" dirty="0">
                <a:solidFill>
                  <a:schemeClr val="bg1">
                    <a:lumMod val="50000"/>
                  </a:schemeClr>
                </a:solidFill>
                <a:latin typeface="Arial"/>
                <a:cs typeface="Arial"/>
              </a:rPr>
              <a:t>Modular: </a:t>
            </a:r>
            <a:r>
              <a:rPr spc="-105" dirty="0">
                <a:solidFill>
                  <a:schemeClr val="bg1">
                    <a:lumMod val="50000"/>
                  </a:schemeClr>
                </a:solidFill>
                <a:latin typeface="Arial"/>
                <a:cs typeface="Arial"/>
              </a:rPr>
              <a:t>assembled </a:t>
            </a:r>
            <a:r>
              <a:rPr spc="-20" dirty="0">
                <a:solidFill>
                  <a:schemeClr val="bg1">
                    <a:lumMod val="50000"/>
                  </a:schemeClr>
                </a:solidFill>
                <a:latin typeface="Arial"/>
                <a:cs typeface="Arial"/>
              </a:rPr>
              <a:t>from</a:t>
            </a:r>
            <a:r>
              <a:rPr spc="-145" dirty="0">
                <a:solidFill>
                  <a:schemeClr val="bg1">
                    <a:lumMod val="50000"/>
                  </a:schemeClr>
                </a:solidFill>
                <a:latin typeface="Arial"/>
                <a:cs typeface="Arial"/>
              </a:rPr>
              <a:t> </a:t>
            </a:r>
            <a:r>
              <a:rPr spc="-55" dirty="0">
                <a:solidFill>
                  <a:schemeClr val="bg1">
                    <a:lumMod val="50000"/>
                  </a:schemeClr>
                </a:solidFill>
                <a:latin typeface="Arial"/>
                <a:cs typeface="Arial"/>
              </a:rPr>
              <a:t>parts</a:t>
            </a:r>
            <a:r>
              <a:rPr lang="en-IE" spc="-55" dirty="0">
                <a:solidFill>
                  <a:schemeClr val="bg1">
                    <a:lumMod val="50000"/>
                  </a:schemeClr>
                </a:solidFill>
                <a:latin typeface="Arial"/>
                <a:cs typeface="Arial"/>
              </a:rPr>
              <a:t> and components</a:t>
            </a:r>
            <a:endParaRPr dirty="0">
              <a:solidFill>
                <a:schemeClr val="bg1">
                  <a:lumMod val="50000"/>
                </a:schemeClr>
              </a:solidFill>
              <a:latin typeface="Arial"/>
              <a:cs typeface="Arial"/>
            </a:endParaRPr>
          </a:p>
          <a:p>
            <a:pPr marL="355600" indent="-342900" eaLnBrk="1" hangingPunct="1">
              <a:spcBef>
                <a:spcPts val="1295"/>
              </a:spcBef>
              <a:buFont typeface="Wingdings" panose="05000000000000000000" pitchFamily="2" charset="2"/>
              <a:buChar char="q"/>
              <a:tabLst>
                <a:tab pos="355600" algn="l"/>
              </a:tabLst>
              <a:defRPr/>
            </a:pPr>
            <a:r>
              <a:rPr spc="-95" dirty="0">
                <a:solidFill>
                  <a:schemeClr val="bg1">
                    <a:lumMod val="50000"/>
                  </a:schemeClr>
                </a:solidFill>
                <a:latin typeface="Arial"/>
                <a:cs typeface="Arial"/>
              </a:rPr>
              <a:t>Compact: </a:t>
            </a:r>
            <a:r>
              <a:rPr spc="-15" dirty="0">
                <a:solidFill>
                  <a:schemeClr val="bg1">
                    <a:lumMod val="50000"/>
                  </a:schemeClr>
                </a:solidFill>
                <a:latin typeface="Arial"/>
                <a:cs typeface="Arial"/>
              </a:rPr>
              <a:t>fits </a:t>
            </a:r>
            <a:r>
              <a:rPr spc="-10" dirty="0">
                <a:solidFill>
                  <a:schemeClr val="bg1">
                    <a:lumMod val="50000"/>
                  </a:schemeClr>
                </a:solidFill>
                <a:latin typeface="Arial"/>
                <a:cs typeface="Arial"/>
              </a:rPr>
              <a:t>into </a:t>
            </a:r>
            <a:r>
              <a:rPr spc="-140" dirty="0">
                <a:solidFill>
                  <a:schemeClr val="bg1">
                    <a:lumMod val="50000"/>
                  </a:schemeClr>
                </a:solidFill>
                <a:latin typeface="Arial"/>
                <a:cs typeface="Arial"/>
              </a:rPr>
              <a:t>a </a:t>
            </a:r>
            <a:r>
              <a:rPr spc="-95" dirty="0">
                <a:solidFill>
                  <a:schemeClr val="bg1">
                    <a:lumMod val="50000"/>
                  </a:schemeClr>
                </a:solidFill>
                <a:latin typeface="Arial"/>
                <a:cs typeface="Arial"/>
              </a:rPr>
              <a:t>20 </a:t>
            </a:r>
            <a:r>
              <a:rPr spc="-35" dirty="0">
                <a:solidFill>
                  <a:schemeClr val="bg1">
                    <a:lumMod val="50000"/>
                  </a:schemeClr>
                </a:solidFill>
                <a:latin typeface="Arial"/>
                <a:cs typeface="Arial"/>
              </a:rPr>
              <a:t>feet </a:t>
            </a:r>
            <a:r>
              <a:rPr spc="-85" dirty="0">
                <a:solidFill>
                  <a:schemeClr val="bg1">
                    <a:lumMod val="50000"/>
                  </a:schemeClr>
                </a:solidFill>
                <a:latin typeface="Arial"/>
                <a:cs typeface="Arial"/>
              </a:rPr>
              <a:t>general </a:t>
            </a:r>
            <a:r>
              <a:rPr spc="-75" dirty="0">
                <a:solidFill>
                  <a:schemeClr val="bg1">
                    <a:lumMod val="50000"/>
                  </a:schemeClr>
                </a:solidFill>
                <a:latin typeface="Arial"/>
                <a:cs typeface="Arial"/>
              </a:rPr>
              <a:t>purpose shipping</a:t>
            </a:r>
            <a:r>
              <a:rPr spc="-130" dirty="0">
                <a:solidFill>
                  <a:schemeClr val="bg1">
                    <a:lumMod val="50000"/>
                  </a:schemeClr>
                </a:solidFill>
                <a:latin typeface="Arial"/>
                <a:cs typeface="Arial"/>
              </a:rPr>
              <a:t> </a:t>
            </a:r>
            <a:endParaRPr lang="en-IE" spc="-130" dirty="0">
              <a:solidFill>
                <a:schemeClr val="bg1">
                  <a:lumMod val="50000"/>
                </a:schemeClr>
              </a:solidFill>
              <a:latin typeface="Arial"/>
              <a:cs typeface="Arial"/>
            </a:endParaRPr>
          </a:p>
          <a:p>
            <a:pPr marL="298450" indent="-285750" eaLnBrk="1" hangingPunct="1">
              <a:spcBef>
                <a:spcPts val="1295"/>
              </a:spcBef>
              <a:buFont typeface="Wingdings" panose="05000000000000000000" pitchFamily="2" charset="2"/>
              <a:buChar char="q"/>
              <a:tabLst>
                <a:tab pos="355600" algn="l"/>
              </a:tabLst>
              <a:defRPr/>
            </a:pPr>
            <a:r>
              <a:rPr lang="en-IE" spc="-55" dirty="0">
                <a:solidFill>
                  <a:schemeClr val="bg1">
                    <a:lumMod val="50000"/>
                  </a:schemeClr>
                </a:solidFill>
                <a:latin typeface="Arial"/>
                <a:cs typeface="Arial"/>
              </a:rPr>
              <a:t>	</a:t>
            </a:r>
            <a:r>
              <a:rPr spc="-55" dirty="0">
                <a:solidFill>
                  <a:schemeClr val="bg1">
                    <a:lumMod val="50000"/>
                  </a:schemeClr>
                </a:solidFill>
                <a:latin typeface="Arial"/>
                <a:cs typeface="Arial"/>
              </a:rPr>
              <a:t>container</a:t>
            </a:r>
            <a:r>
              <a:rPr lang="en-IE" spc="-55" dirty="0">
                <a:solidFill>
                  <a:schemeClr val="bg1">
                    <a:lumMod val="50000"/>
                  </a:schemeClr>
                </a:solidFill>
                <a:latin typeface="Arial"/>
                <a:cs typeface="Arial"/>
              </a:rPr>
              <a:t> or other appropriate mobile platform depends of required capacity</a:t>
            </a:r>
            <a:endParaRPr dirty="0">
              <a:solidFill>
                <a:schemeClr val="bg1">
                  <a:lumMod val="50000"/>
                </a:schemeClr>
              </a:solidFill>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fade">
                                      <p:cBhvr>
                                        <p:cTn id="34" dur="1000"/>
                                        <p:tgtEl>
                                          <p:spTgt spid="2">
                                            <p:txEl>
                                              <p:pRg st="5" end="5"/>
                                            </p:txEl>
                                          </p:spTgt>
                                        </p:tgtEl>
                                      </p:cBhvr>
                                    </p:animEffect>
                                    <p:anim calcmode="lin" valueType="num">
                                      <p:cBhvr>
                                        <p:cTn id="3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fade">
                                      <p:cBhvr>
                                        <p:cTn id="39" dur="1000"/>
                                        <p:tgtEl>
                                          <p:spTgt spid="2">
                                            <p:txEl>
                                              <p:pRg st="6" end="6"/>
                                            </p:txEl>
                                          </p:spTgt>
                                        </p:tgtEl>
                                      </p:cBhvr>
                                    </p:animEffect>
                                    <p:anim calcmode="lin" valueType="num">
                                      <p:cBhvr>
                                        <p:cTn id="4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42" presetClass="entr" presetSubtype="0" fill="hold" nodeType="clickEffect">
                                  <p:stCondLst>
                                    <p:cond delay="0"/>
                                  </p:stCondLst>
                                  <p:childTnLst>
                                    <p:set>
                                      <p:cBhvr>
                                        <p:cTn id="45" dur="1" fill="hold">
                                          <p:stCondLst>
                                            <p:cond delay="0"/>
                                          </p:stCondLst>
                                        </p:cTn>
                                        <p:tgtEl>
                                          <p:spTgt spid="8">
                                            <p:txEl>
                                              <p:pRg st="0" end="0"/>
                                            </p:txEl>
                                          </p:spTgt>
                                        </p:tgtEl>
                                        <p:attrNameLst>
                                          <p:attrName>style.visibility</p:attrName>
                                        </p:attrNameLst>
                                      </p:cBhvr>
                                      <p:to>
                                        <p:strVal val="visible"/>
                                      </p:to>
                                    </p:set>
                                    <p:animEffect transition="in" filter="fade">
                                      <p:cBhvr>
                                        <p:cTn id="46" dur="1000"/>
                                        <p:tgtEl>
                                          <p:spTgt spid="8">
                                            <p:txEl>
                                              <p:pRg st="0" end="0"/>
                                            </p:txEl>
                                          </p:spTgt>
                                        </p:tgtEl>
                                      </p:cBhvr>
                                    </p:animEffect>
                                    <p:anim calcmode="lin" valueType="num">
                                      <p:cBhvr>
                                        <p:cTn id="4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42" presetClass="entr" presetSubtype="0" fill="hold" nodeType="clickEffect">
                                  <p:stCondLst>
                                    <p:cond delay="0"/>
                                  </p:stCondLst>
                                  <p:childTnLst>
                                    <p:set>
                                      <p:cBhvr>
                                        <p:cTn id="52" dur="1" fill="hold">
                                          <p:stCondLst>
                                            <p:cond delay="0"/>
                                          </p:stCondLst>
                                        </p:cTn>
                                        <p:tgtEl>
                                          <p:spTgt spid="8">
                                            <p:txEl>
                                              <p:pRg st="1" end="1"/>
                                            </p:txEl>
                                          </p:spTgt>
                                        </p:tgtEl>
                                        <p:attrNameLst>
                                          <p:attrName>style.visibility</p:attrName>
                                        </p:attrNameLst>
                                      </p:cBhvr>
                                      <p:to>
                                        <p:strVal val="visible"/>
                                      </p:to>
                                    </p:set>
                                    <p:animEffect transition="in" filter="fade">
                                      <p:cBhvr>
                                        <p:cTn id="53" dur="1000"/>
                                        <p:tgtEl>
                                          <p:spTgt spid="8">
                                            <p:txEl>
                                              <p:pRg st="1" end="1"/>
                                            </p:txEl>
                                          </p:spTgt>
                                        </p:tgtEl>
                                      </p:cBhvr>
                                    </p:animEffect>
                                    <p:anim calcmode="lin" valueType="num">
                                      <p:cBhvr>
                                        <p:cTn id="5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42" presetClass="entr" presetSubtype="0" fill="hold" nodeType="clickEffect">
                                  <p:stCondLst>
                                    <p:cond delay="0"/>
                                  </p:stCondLst>
                                  <p:childTnLst>
                                    <p:set>
                                      <p:cBhvr>
                                        <p:cTn id="59" dur="1" fill="hold">
                                          <p:stCondLst>
                                            <p:cond delay="0"/>
                                          </p:stCondLst>
                                        </p:cTn>
                                        <p:tgtEl>
                                          <p:spTgt spid="8">
                                            <p:txEl>
                                              <p:pRg st="2" end="2"/>
                                            </p:txEl>
                                          </p:spTgt>
                                        </p:tgtEl>
                                        <p:attrNameLst>
                                          <p:attrName>style.visibility</p:attrName>
                                        </p:attrNameLst>
                                      </p:cBhvr>
                                      <p:to>
                                        <p:strVal val="visible"/>
                                      </p:to>
                                    </p:set>
                                    <p:animEffect transition="in" filter="fade">
                                      <p:cBhvr>
                                        <p:cTn id="60" dur="1000"/>
                                        <p:tgtEl>
                                          <p:spTgt spid="8">
                                            <p:txEl>
                                              <p:pRg st="2" end="2"/>
                                            </p:txEl>
                                          </p:spTgt>
                                        </p:tgtEl>
                                      </p:cBhvr>
                                    </p:animEffect>
                                    <p:anim calcmode="lin" valueType="num">
                                      <p:cBhvr>
                                        <p:cTn id="6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62"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45" presetClass="entr" presetSubtype="0"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fade">
                                      <p:cBhvr>
                                        <p:cTn id="67" dur="2000"/>
                                        <p:tgtEl>
                                          <p:spTgt spid="7"/>
                                        </p:tgtEl>
                                      </p:cBhvr>
                                    </p:animEffect>
                                    <p:anim calcmode="lin" valueType="num">
                                      <p:cBhvr>
                                        <p:cTn id="68" dur="2000" fill="hold"/>
                                        <p:tgtEl>
                                          <p:spTgt spid="7"/>
                                        </p:tgtEl>
                                        <p:attrNameLst>
                                          <p:attrName>ppt_w</p:attrName>
                                        </p:attrNameLst>
                                      </p:cBhvr>
                                      <p:tavLst>
                                        <p:tav tm="0" fmla="#ppt_w*sin(2.5*pi*$)">
                                          <p:val>
                                            <p:fltVal val="0"/>
                                          </p:val>
                                        </p:tav>
                                        <p:tav tm="100000">
                                          <p:val>
                                            <p:fltVal val="1"/>
                                          </p:val>
                                        </p:tav>
                                      </p:tavLst>
                                    </p:anim>
                                    <p:anim calcmode="lin" valueType="num">
                                      <p:cBhvr>
                                        <p:cTn id="6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55065" y="534858"/>
            <a:ext cx="6857999" cy="566822"/>
          </a:xfrm>
          <a:prstGeom prst="rect">
            <a:avLst/>
          </a:prstGeom>
        </p:spPr>
        <p:txBody>
          <a:bodyPr vert="horz" wrap="square" lIns="0" tIns="12700" rIns="0" bIns="0" rtlCol="0">
            <a:spAutoFit/>
          </a:bodyPr>
          <a:lstStyle/>
          <a:p>
            <a:pPr marL="12700">
              <a:lnSpc>
                <a:spcPct val="100000"/>
              </a:lnSpc>
              <a:spcBef>
                <a:spcPts val="100"/>
              </a:spcBef>
            </a:pPr>
            <a:r>
              <a:rPr sz="3600" b="1" spc="-345" dirty="0">
                <a:solidFill>
                  <a:schemeClr val="accent2">
                    <a:lumMod val="75000"/>
                  </a:schemeClr>
                </a:solidFill>
              </a:rPr>
              <a:t>DC  </a:t>
            </a:r>
            <a:r>
              <a:rPr sz="3600" b="1" spc="-215" dirty="0">
                <a:solidFill>
                  <a:schemeClr val="accent2">
                    <a:lumMod val="75000"/>
                  </a:schemeClr>
                </a:solidFill>
              </a:rPr>
              <a:t>Plasma </a:t>
            </a:r>
            <a:r>
              <a:rPr sz="3600" b="1" spc="-265" dirty="0">
                <a:solidFill>
                  <a:schemeClr val="accent2">
                    <a:lumMod val="75000"/>
                  </a:schemeClr>
                </a:solidFill>
              </a:rPr>
              <a:t>Torch </a:t>
            </a:r>
            <a:r>
              <a:rPr sz="3600" b="1" spc="-130" dirty="0">
                <a:solidFill>
                  <a:schemeClr val="accent2">
                    <a:lumMod val="75000"/>
                  </a:schemeClr>
                </a:solidFill>
              </a:rPr>
              <a:t>in</a:t>
            </a:r>
            <a:r>
              <a:rPr sz="3600" b="1" spc="-85" dirty="0">
                <a:solidFill>
                  <a:schemeClr val="accent2">
                    <a:lumMod val="75000"/>
                  </a:schemeClr>
                </a:solidFill>
              </a:rPr>
              <a:t> </a:t>
            </a:r>
            <a:r>
              <a:rPr sz="3600" b="1" spc="-170" dirty="0">
                <a:solidFill>
                  <a:schemeClr val="accent2">
                    <a:lumMod val="75000"/>
                  </a:schemeClr>
                </a:solidFill>
              </a:rPr>
              <a:t>Action</a:t>
            </a:r>
          </a:p>
        </p:txBody>
      </p:sp>
      <p:sp>
        <p:nvSpPr>
          <p:cNvPr id="3" name="object 3"/>
          <p:cNvSpPr/>
          <p:nvPr/>
        </p:nvSpPr>
        <p:spPr>
          <a:xfrm>
            <a:off x="626363" y="1236725"/>
            <a:ext cx="3544824" cy="2603754"/>
          </a:xfrm>
          <a:prstGeom prst="rect">
            <a:avLst/>
          </a:prstGeom>
          <a:blipFill>
            <a:blip r:embed="rId4" cstate="print"/>
            <a:stretch>
              <a:fillRect/>
            </a:stretch>
          </a:blipFill>
        </p:spPr>
        <p:txBody>
          <a:bodyPr wrap="square" lIns="0" tIns="0" rIns="0" bIns="0" rtlCol="0"/>
          <a:lstStyle/>
          <a:p>
            <a:endParaRPr dirty="0"/>
          </a:p>
        </p:txBody>
      </p:sp>
      <p:sp>
        <p:nvSpPr>
          <p:cNvPr id="4" name="object 4"/>
          <p:cNvSpPr/>
          <p:nvPr/>
        </p:nvSpPr>
        <p:spPr>
          <a:xfrm>
            <a:off x="4953000" y="1190667"/>
            <a:ext cx="3581400" cy="2568394"/>
          </a:xfrm>
          <a:prstGeom prst="rect">
            <a:avLst/>
          </a:prstGeom>
          <a:blipFill>
            <a:blip r:embed="rId5" cstate="print"/>
            <a:stretch>
              <a:fillRect/>
            </a:stretch>
          </a:blipFill>
        </p:spPr>
        <p:txBody>
          <a:bodyPr wrap="square" lIns="0" tIns="0" rIns="0" bIns="0" rtlCol="0"/>
          <a:lstStyle/>
          <a:p>
            <a:endParaRPr dirty="0"/>
          </a:p>
        </p:txBody>
      </p:sp>
      <p:sp>
        <p:nvSpPr>
          <p:cNvPr id="5" name="object 5"/>
          <p:cNvSpPr txBox="1"/>
          <p:nvPr/>
        </p:nvSpPr>
        <p:spPr>
          <a:xfrm>
            <a:off x="457201" y="3840479"/>
            <a:ext cx="4225444" cy="2351926"/>
          </a:xfrm>
          <a:prstGeom prst="rect">
            <a:avLst/>
          </a:prstGeom>
        </p:spPr>
        <p:txBody>
          <a:bodyPr vert="horz" wrap="square" lIns="0" tIns="12700" rIns="0" bIns="0" rtlCol="0">
            <a:spAutoFit/>
          </a:bodyPr>
          <a:lstStyle/>
          <a:p>
            <a:pPr marL="12700">
              <a:lnSpc>
                <a:spcPct val="100000"/>
              </a:lnSpc>
              <a:spcBef>
                <a:spcPts val="100"/>
              </a:spcBef>
            </a:pPr>
            <a:r>
              <a:rPr sz="1600" b="1" dirty="0">
                <a:latin typeface="Arial" panose="020B0604020202020204" pitchFamily="34" charset="0"/>
                <a:cs typeface="Arial" panose="020B0604020202020204" pitchFamily="34" charset="0"/>
              </a:rPr>
              <a:t>Characteristics of plasma</a:t>
            </a:r>
            <a:r>
              <a:rPr sz="1600" b="1" spc="-70" dirty="0">
                <a:latin typeface="Arial" panose="020B0604020202020204" pitchFamily="34" charset="0"/>
                <a:cs typeface="Arial" panose="020B0604020202020204" pitchFamily="34" charset="0"/>
              </a:rPr>
              <a:t> </a:t>
            </a:r>
            <a:r>
              <a:rPr sz="1600" b="1" spc="-5" dirty="0">
                <a:latin typeface="Arial" panose="020B0604020202020204" pitchFamily="34" charset="0"/>
                <a:cs typeface="Arial" panose="020B0604020202020204" pitchFamily="34" charset="0"/>
              </a:rPr>
              <a:t>torch:</a:t>
            </a:r>
            <a:endParaRPr sz="1600" dirty="0">
              <a:latin typeface="Arial" panose="020B0604020202020204" pitchFamily="34" charset="0"/>
              <a:cs typeface="Arial" panose="020B0604020202020204" pitchFamily="34" charset="0"/>
            </a:endParaRPr>
          </a:p>
          <a:p>
            <a:pPr marL="298450" indent="-285750">
              <a:lnSpc>
                <a:spcPct val="100000"/>
              </a:lnSpc>
              <a:spcBef>
                <a:spcPts val="1200"/>
              </a:spcBef>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Current: </a:t>
            </a:r>
            <a:r>
              <a:rPr sz="1400" b="1" spc="-30" dirty="0">
                <a:latin typeface="Arial" panose="020B0604020202020204" pitchFamily="34" charset="0"/>
                <a:cs typeface="Arial" panose="020B0604020202020204" pitchFamily="34" charset="0"/>
              </a:rPr>
              <a:t>110 </a:t>
            </a:r>
            <a:r>
              <a:rPr sz="1400" b="1" spc="-5" dirty="0">
                <a:latin typeface="Arial" panose="020B0604020202020204" pitchFamily="34" charset="0"/>
                <a:cs typeface="Arial" panose="020B0604020202020204" pitchFamily="34" charset="0"/>
              </a:rPr>
              <a:t>А – 210</a:t>
            </a:r>
            <a:r>
              <a:rPr sz="1400" b="1" spc="-25"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А</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20" dirty="0">
                <a:latin typeface="Arial" panose="020B0604020202020204" pitchFamily="34" charset="0"/>
                <a:cs typeface="Arial" panose="020B0604020202020204" pitchFamily="34" charset="0"/>
              </a:rPr>
              <a:t>Voltage: </a:t>
            </a:r>
            <a:r>
              <a:rPr sz="1400" b="1" spc="-5" dirty="0">
                <a:latin typeface="Arial" panose="020B0604020202020204" pitchFamily="34" charset="0"/>
                <a:cs typeface="Arial" panose="020B0604020202020204" pitchFamily="34" charset="0"/>
              </a:rPr>
              <a:t>200 V – 320</a:t>
            </a:r>
            <a:r>
              <a:rPr sz="1400" b="1" spc="-10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V</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10" dirty="0">
                <a:latin typeface="Arial" panose="020B0604020202020204" pitchFamily="34" charset="0"/>
                <a:cs typeface="Arial" panose="020B0604020202020204" pitchFamily="34" charset="0"/>
              </a:rPr>
              <a:t>Power: </a:t>
            </a:r>
            <a:r>
              <a:rPr sz="1400" b="1" spc="-5" dirty="0">
                <a:latin typeface="Arial" panose="020B0604020202020204" pitchFamily="34" charset="0"/>
                <a:cs typeface="Arial" panose="020B0604020202020204" pitchFamily="34" charset="0"/>
              </a:rPr>
              <a:t>50</a:t>
            </a:r>
            <a:r>
              <a:rPr sz="1400" b="1" spc="-25" dirty="0">
                <a:latin typeface="Arial" panose="020B0604020202020204" pitchFamily="34" charset="0"/>
                <a:cs typeface="Arial" panose="020B0604020202020204" pitchFamily="34" charset="0"/>
              </a:rPr>
              <a:t> </a:t>
            </a:r>
            <a:r>
              <a:rPr sz="1400" b="1" spc="-15" dirty="0">
                <a:latin typeface="Arial" panose="020B0604020202020204" pitchFamily="34" charset="0"/>
                <a:cs typeface="Arial" panose="020B0604020202020204" pitchFamily="34" charset="0"/>
              </a:rPr>
              <a:t>kW</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30" dirty="0">
                <a:latin typeface="Arial" panose="020B0604020202020204" pitchFamily="34" charset="0"/>
                <a:cs typeface="Arial" panose="020B0604020202020204" pitchFamily="34" charset="0"/>
              </a:rPr>
              <a:t>Total </a:t>
            </a:r>
            <a:r>
              <a:rPr sz="1400" b="1" spc="-5" dirty="0">
                <a:latin typeface="Arial" panose="020B0604020202020204" pitchFamily="34" charset="0"/>
                <a:cs typeface="Arial" panose="020B0604020202020204" pitchFamily="34" charset="0"/>
              </a:rPr>
              <a:t>plasma forming gas (air) consumption: 15 </a:t>
            </a:r>
            <a:r>
              <a:rPr sz="1400" b="1" dirty="0">
                <a:latin typeface="Arial" panose="020B0604020202020204" pitchFamily="34" charset="0"/>
                <a:cs typeface="Arial" panose="020B0604020202020204" pitchFamily="34" charset="0"/>
              </a:rPr>
              <a:t>m</a:t>
            </a:r>
            <a:r>
              <a:rPr sz="1350" b="1" baseline="24691" dirty="0">
                <a:latin typeface="Arial" panose="020B0604020202020204" pitchFamily="34" charset="0"/>
                <a:cs typeface="Arial" panose="020B0604020202020204" pitchFamily="34" charset="0"/>
              </a:rPr>
              <a:t>3</a:t>
            </a:r>
            <a:r>
              <a:rPr sz="1400" b="1" dirty="0">
                <a:latin typeface="Arial" panose="020B0604020202020204" pitchFamily="34" charset="0"/>
                <a:cs typeface="Arial" panose="020B0604020202020204" pitchFamily="34" charset="0"/>
              </a:rPr>
              <a:t>/h </a:t>
            </a:r>
            <a:r>
              <a:rPr sz="1400" b="1" spc="-5" dirty="0">
                <a:latin typeface="Arial" panose="020B0604020202020204" pitchFamily="34" charset="0"/>
                <a:cs typeface="Arial" panose="020B0604020202020204" pitchFamily="34" charset="0"/>
              </a:rPr>
              <a:t>– 18</a:t>
            </a:r>
            <a:r>
              <a:rPr sz="1400" b="1" spc="100" dirty="0">
                <a:latin typeface="Arial" panose="020B0604020202020204" pitchFamily="34" charset="0"/>
                <a:cs typeface="Arial" panose="020B0604020202020204" pitchFamily="34" charset="0"/>
              </a:rPr>
              <a:t> </a:t>
            </a:r>
            <a:r>
              <a:rPr sz="1400" b="1" dirty="0">
                <a:latin typeface="Arial" panose="020B0604020202020204" pitchFamily="34" charset="0"/>
                <a:cs typeface="Arial" panose="020B0604020202020204" pitchFamily="34" charset="0"/>
              </a:rPr>
              <a:t>m</a:t>
            </a:r>
            <a:r>
              <a:rPr sz="1350" b="1" baseline="24691" dirty="0">
                <a:latin typeface="Arial" panose="020B0604020202020204" pitchFamily="34" charset="0"/>
                <a:cs typeface="Arial" panose="020B0604020202020204" pitchFamily="34" charset="0"/>
              </a:rPr>
              <a:t>3</a:t>
            </a:r>
            <a:r>
              <a:rPr sz="1400" b="1" dirty="0">
                <a:latin typeface="Arial" panose="020B0604020202020204" pitchFamily="34" charset="0"/>
                <a:cs typeface="Arial" panose="020B0604020202020204" pitchFamily="34" charset="0"/>
              </a:rPr>
              <a:t>/h</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Inlet cooling water temperature:</a:t>
            </a:r>
            <a:r>
              <a:rPr sz="1400" b="1" spc="-15"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15°C</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Outlet cooling water temperature: 50°C–</a:t>
            </a:r>
            <a:r>
              <a:rPr sz="1400" b="1" spc="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65°C</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Plasma flow temperature: 4000°C</a:t>
            </a:r>
            <a:r>
              <a:rPr sz="1400" b="1" spc="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a:t>
            </a:r>
            <a:r>
              <a:rPr lang="en-IE" sz="1400" b="1" spc="-5"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5000°C</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Efficiency:</a:t>
            </a:r>
            <a:r>
              <a:rPr sz="1400" b="1" spc="-4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75%</a:t>
            </a:r>
            <a:endParaRPr sz="1400" dirty="0">
              <a:latin typeface="Arial" panose="020B0604020202020204" pitchFamily="34" charset="0"/>
              <a:cs typeface="Arial" panose="020B0604020202020204" pitchFamily="34" charset="0"/>
            </a:endParaRPr>
          </a:p>
        </p:txBody>
      </p:sp>
      <p:sp>
        <p:nvSpPr>
          <p:cNvPr id="6" name="object 6"/>
          <p:cNvSpPr txBox="1">
            <a:spLocks noGrp="1"/>
          </p:cNvSpPr>
          <p:nvPr>
            <p:ph type="sldNum" sz="quarter" idx="7"/>
          </p:nvPr>
        </p:nvSpPr>
        <p:spPr>
          <a:xfrm>
            <a:off x="6560057" y="6463538"/>
            <a:ext cx="2503170" cy="291746"/>
          </a:xfrm>
          <a:prstGeom prst="rect">
            <a:avLst/>
          </a:prstGeom>
        </p:spPr>
        <p:txBody>
          <a:bodyPr vert="horz" wrap="square" lIns="0" tIns="14604" rIns="0" bIns="0" rtlCol="0">
            <a:spAutoFit/>
          </a:bodyPr>
          <a:lstStyle/>
          <a:p>
            <a:pPr marL="12700">
              <a:lnSpc>
                <a:spcPct val="100000"/>
              </a:lnSpc>
              <a:spcBef>
                <a:spcPts val="114"/>
              </a:spcBef>
            </a:pPr>
            <a:r>
              <a:rPr spc="-130" dirty="0"/>
              <a:t>Ensure </a:t>
            </a:r>
            <a:r>
              <a:rPr spc="-80" dirty="0"/>
              <a:t>safety </a:t>
            </a:r>
            <a:r>
              <a:rPr spc="-85" dirty="0"/>
              <a:t>and  </a:t>
            </a:r>
            <a:r>
              <a:rPr spc="-150" dirty="0"/>
              <a:t>se</a:t>
            </a:r>
            <a:r>
              <a:rPr lang="en-IE" spc="-150" dirty="0"/>
              <a:t>c</a:t>
            </a:r>
            <a:r>
              <a:rPr sz="1800" spc="-150" dirty="0"/>
              <a:t>urity</a:t>
            </a:r>
            <a:endParaRPr sz="1800" dirty="0"/>
          </a:p>
        </p:txBody>
      </p:sp>
      <p:pic>
        <p:nvPicPr>
          <p:cNvPr id="7" name="plasma2.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251785" y="3616143"/>
            <a:ext cx="3435015" cy="2576261"/>
          </a:xfrm>
          <a:prstGeom prst="rect">
            <a:avLst/>
          </a:prstGeom>
        </p:spPr>
      </p:pic>
    </p:spTree>
    <p:extLst>
      <p:ext uri="{BB962C8B-B14F-4D97-AF65-F5344CB8AC3E}">
        <p14:creationId xmlns:p14="http://schemas.microsoft.com/office/powerpoint/2010/main" val="36912435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1" y="576632"/>
            <a:ext cx="7767826" cy="566822"/>
          </a:xfrm>
          <a:prstGeom prst="rect">
            <a:avLst/>
          </a:prstGeom>
        </p:spPr>
        <p:txBody>
          <a:bodyPr vert="horz" wrap="square" lIns="0" tIns="12700" rIns="0" bIns="0" rtlCol="0">
            <a:spAutoFit/>
          </a:bodyPr>
          <a:lstStyle/>
          <a:p>
            <a:pPr marL="12700">
              <a:lnSpc>
                <a:spcPct val="100000"/>
              </a:lnSpc>
              <a:spcBef>
                <a:spcPts val="100"/>
              </a:spcBef>
            </a:pPr>
            <a:r>
              <a:rPr sz="3600" b="1" spc="-345" dirty="0">
                <a:solidFill>
                  <a:schemeClr val="accent2">
                    <a:lumMod val="75000"/>
                  </a:schemeClr>
                </a:solidFill>
              </a:rPr>
              <a:t>DC  </a:t>
            </a:r>
            <a:r>
              <a:rPr sz="3600" b="1" spc="-215" dirty="0">
                <a:solidFill>
                  <a:schemeClr val="accent2">
                    <a:lumMod val="75000"/>
                  </a:schemeClr>
                </a:solidFill>
              </a:rPr>
              <a:t>Plasma </a:t>
            </a:r>
            <a:r>
              <a:rPr sz="3600" b="1" spc="-265" dirty="0">
                <a:solidFill>
                  <a:schemeClr val="accent2">
                    <a:lumMod val="75000"/>
                  </a:schemeClr>
                </a:solidFill>
              </a:rPr>
              <a:t>Torch </a:t>
            </a:r>
            <a:r>
              <a:rPr sz="3600" b="1" spc="-130" dirty="0">
                <a:solidFill>
                  <a:schemeClr val="accent2">
                    <a:lumMod val="75000"/>
                  </a:schemeClr>
                </a:solidFill>
              </a:rPr>
              <a:t>in</a:t>
            </a:r>
            <a:r>
              <a:rPr sz="3600" b="1" spc="-85" dirty="0">
                <a:solidFill>
                  <a:schemeClr val="accent2">
                    <a:lumMod val="75000"/>
                  </a:schemeClr>
                </a:solidFill>
              </a:rPr>
              <a:t> </a:t>
            </a:r>
            <a:r>
              <a:rPr sz="3600" b="1" spc="-170" dirty="0">
                <a:solidFill>
                  <a:schemeClr val="accent2">
                    <a:lumMod val="75000"/>
                  </a:schemeClr>
                </a:solidFill>
              </a:rPr>
              <a:t>Action</a:t>
            </a:r>
          </a:p>
        </p:txBody>
      </p:sp>
      <p:sp>
        <p:nvSpPr>
          <p:cNvPr id="3" name="object 3"/>
          <p:cNvSpPr/>
          <p:nvPr/>
        </p:nvSpPr>
        <p:spPr>
          <a:xfrm>
            <a:off x="626363" y="1236725"/>
            <a:ext cx="3544824" cy="2603754"/>
          </a:xfrm>
          <a:prstGeom prst="rect">
            <a:avLst/>
          </a:prstGeom>
          <a:blipFill>
            <a:blip r:embed="rId4" cstate="print"/>
            <a:stretch>
              <a:fillRect/>
            </a:stretch>
          </a:blipFill>
        </p:spPr>
        <p:txBody>
          <a:bodyPr wrap="square" lIns="0" tIns="0" rIns="0" bIns="0" rtlCol="0"/>
          <a:lstStyle/>
          <a:p>
            <a:endParaRPr dirty="0"/>
          </a:p>
        </p:txBody>
      </p:sp>
      <p:sp>
        <p:nvSpPr>
          <p:cNvPr id="4" name="object 4"/>
          <p:cNvSpPr/>
          <p:nvPr/>
        </p:nvSpPr>
        <p:spPr>
          <a:xfrm>
            <a:off x="4953000" y="1190667"/>
            <a:ext cx="3581400" cy="2568394"/>
          </a:xfrm>
          <a:prstGeom prst="rect">
            <a:avLst/>
          </a:prstGeom>
          <a:blipFill>
            <a:blip r:embed="rId5" cstate="print"/>
            <a:stretch>
              <a:fillRect/>
            </a:stretch>
          </a:blipFill>
        </p:spPr>
        <p:txBody>
          <a:bodyPr wrap="square" lIns="0" tIns="0" rIns="0" bIns="0" rtlCol="0"/>
          <a:lstStyle/>
          <a:p>
            <a:endParaRPr dirty="0"/>
          </a:p>
        </p:txBody>
      </p:sp>
      <p:sp>
        <p:nvSpPr>
          <p:cNvPr id="5" name="object 5"/>
          <p:cNvSpPr txBox="1"/>
          <p:nvPr/>
        </p:nvSpPr>
        <p:spPr>
          <a:xfrm>
            <a:off x="457201" y="3840479"/>
            <a:ext cx="4225444" cy="2351926"/>
          </a:xfrm>
          <a:prstGeom prst="rect">
            <a:avLst/>
          </a:prstGeom>
        </p:spPr>
        <p:txBody>
          <a:bodyPr vert="horz" wrap="square" lIns="0" tIns="12700" rIns="0" bIns="0" rtlCol="0">
            <a:spAutoFit/>
          </a:bodyPr>
          <a:lstStyle/>
          <a:p>
            <a:pPr marL="12700">
              <a:lnSpc>
                <a:spcPct val="100000"/>
              </a:lnSpc>
              <a:spcBef>
                <a:spcPts val="100"/>
              </a:spcBef>
            </a:pPr>
            <a:r>
              <a:rPr sz="1600" b="1" dirty="0">
                <a:latin typeface="Arial" panose="020B0604020202020204" pitchFamily="34" charset="0"/>
                <a:cs typeface="Arial" panose="020B0604020202020204" pitchFamily="34" charset="0"/>
              </a:rPr>
              <a:t>Characteristics of plasma</a:t>
            </a:r>
            <a:r>
              <a:rPr sz="1600" b="1" spc="-70" dirty="0">
                <a:latin typeface="Arial" panose="020B0604020202020204" pitchFamily="34" charset="0"/>
                <a:cs typeface="Arial" panose="020B0604020202020204" pitchFamily="34" charset="0"/>
              </a:rPr>
              <a:t> </a:t>
            </a:r>
            <a:r>
              <a:rPr sz="1600" b="1" spc="-5" dirty="0">
                <a:latin typeface="Arial" panose="020B0604020202020204" pitchFamily="34" charset="0"/>
                <a:cs typeface="Arial" panose="020B0604020202020204" pitchFamily="34" charset="0"/>
              </a:rPr>
              <a:t>torch:</a:t>
            </a:r>
            <a:endParaRPr sz="1600" dirty="0">
              <a:latin typeface="Arial" panose="020B0604020202020204" pitchFamily="34" charset="0"/>
              <a:cs typeface="Arial" panose="020B0604020202020204" pitchFamily="34" charset="0"/>
            </a:endParaRPr>
          </a:p>
          <a:p>
            <a:pPr marL="298450" indent="-285750">
              <a:lnSpc>
                <a:spcPct val="100000"/>
              </a:lnSpc>
              <a:spcBef>
                <a:spcPts val="1200"/>
              </a:spcBef>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Current: </a:t>
            </a:r>
            <a:r>
              <a:rPr sz="1400" b="1" spc="-30" dirty="0">
                <a:latin typeface="Arial" panose="020B0604020202020204" pitchFamily="34" charset="0"/>
                <a:cs typeface="Arial" panose="020B0604020202020204" pitchFamily="34" charset="0"/>
              </a:rPr>
              <a:t>110 </a:t>
            </a:r>
            <a:r>
              <a:rPr sz="1400" b="1" spc="-5" dirty="0">
                <a:latin typeface="Arial" panose="020B0604020202020204" pitchFamily="34" charset="0"/>
                <a:cs typeface="Arial" panose="020B0604020202020204" pitchFamily="34" charset="0"/>
              </a:rPr>
              <a:t>А – 210</a:t>
            </a:r>
            <a:r>
              <a:rPr sz="1400" b="1" spc="-25"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А</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20" dirty="0">
                <a:latin typeface="Arial" panose="020B0604020202020204" pitchFamily="34" charset="0"/>
                <a:cs typeface="Arial" panose="020B0604020202020204" pitchFamily="34" charset="0"/>
              </a:rPr>
              <a:t>Voltage: </a:t>
            </a:r>
            <a:r>
              <a:rPr sz="1400" b="1" spc="-5" dirty="0">
                <a:latin typeface="Arial" panose="020B0604020202020204" pitchFamily="34" charset="0"/>
                <a:cs typeface="Arial" panose="020B0604020202020204" pitchFamily="34" charset="0"/>
              </a:rPr>
              <a:t>200 V – 320</a:t>
            </a:r>
            <a:r>
              <a:rPr sz="1400" b="1" spc="-10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V</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10" dirty="0">
                <a:latin typeface="Arial" panose="020B0604020202020204" pitchFamily="34" charset="0"/>
                <a:cs typeface="Arial" panose="020B0604020202020204" pitchFamily="34" charset="0"/>
              </a:rPr>
              <a:t>Power: </a:t>
            </a:r>
            <a:r>
              <a:rPr sz="1400" b="1" spc="-5" dirty="0">
                <a:latin typeface="Arial" panose="020B0604020202020204" pitchFamily="34" charset="0"/>
                <a:cs typeface="Arial" panose="020B0604020202020204" pitchFamily="34" charset="0"/>
              </a:rPr>
              <a:t>50</a:t>
            </a:r>
            <a:r>
              <a:rPr sz="1400" b="1" spc="-25" dirty="0">
                <a:latin typeface="Arial" panose="020B0604020202020204" pitchFamily="34" charset="0"/>
                <a:cs typeface="Arial" panose="020B0604020202020204" pitchFamily="34" charset="0"/>
              </a:rPr>
              <a:t> </a:t>
            </a:r>
            <a:r>
              <a:rPr sz="1400" b="1" spc="-15" dirty="0">
                <a:latin typeface="Arial" panose="020B0604020202020204" pitchFamily="34" charset="0"/>
                <a:cs typeface="Arial" panose="020B0604020202020204" pitchFamily="34" charset="0"/>
              </a:rPr>
              <a:t>kW</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30" dirty="0">
                <a:latin typeface="Arial" panose="020B0604020202020204" pitchFamily="34" charset="0"/>
                <a:cs typeface="Arial" panose="020B0604020202020204" pitchFamily="34" charset="0"/>
              </a:rPr>
              <a:t>Total </a:t>
            </a:r>
            <a:r>
              <a:rPr sz="1400" b="1" spc="-5" dirty="0">
                <a:latin typeface="Arial" panose="020B0604020202020204" pitchFamily="34" charset="0"/>
                <a:cs typeface="Arial" panose="020B0604020202020204" pitchFamily="34" charset="0"/>
              </a:rPr>
              <a:t>plasma forming gas (air) consumption: 15 </a:t>
            </a:r>
            <a:r>
              <a:rPr sz="1400" b="1" dirty="0">
                <a:latin typeface="Arial" panose="020B0604020202020204" pitchFamily="34" charset="0"/>
                <a:cs typeface="Arial" panose="020B0604020202020204" pitchFamily="34" charset="0"/>
              </a:rPr>
              <a:t>m</a:t>
            </a:r>
            <a:r>
              <a:rPr sz="1350" b="1" baseline="24691" dirty="0">
                <a:latin typeface="Arial" panose="020B0604020202020204" pitchFamily="34" charset="0"/>
                <a:cs typeface="Arial" panose="020B0604020202020204" pitchFamily="34" charset="0"/>
              </a:rPr>
              <a:t>3</a:t>
            </a:r>
            <a:r>
              <a:rPr sz="1400" b="1" dirty="0">
                <a:latin typeface="Arial" panose="020B0604020202020204" pitchFamily="34" charset="0"/>
                <a:cs typeface="Arial" panose="020B0604020202020204" pitchFamily="34" charset="0"/>
              </a:rPr>
              <a:t>/h </a:t>
            </a:r>
            <a:r>
              <a:rPr sz="1400" b="1" spc="-5" dirty="0">
                <a:latin typeface="Arial" panose="020B0604020202020204" pitchFamily="34" charset="0"/>
                <a:cs typeface="Arial" panose="020B0604020202020204" pitchFamily="34" charset="0"/>
              </a:rPr>
              <a:t>– 18</a:t>
            </a:r>
            <a:r>
              <a:rPr sz="1400" b="1" spc="100" dirty="0">
                <a:latin typeface="Arial" panose="020B0604020202020204" pitchFamily="34" charset="0"/>
                <a:cs typeface="Arial" panose="020B0604020202020204" pitchFamily="34" charset="0"/>
              </a:rPr>
              <a:t> </a:t>
            </a:r>
            <a:r>
              <a:rPr sz="1400" b="1" dirty="0">
                <a:latin typeface="Arial" panose="020B0604020202020204" pitchFamily="34" charset="0"/>
                <a:cs typeface="Arial" panose="020B0604020202020204" pitchFamily="34" charset="0"/>
              </a:rPr>
              <a:t>m</a:t>
            </a:r>
            <a:r>
              <a:rPr sz="1350" b="1" baseline="24691" dirty="0">
                <a:latin typeface="Arial" panose="020B0604020202020204" pitchFamily="34" charset="0"/>
                <a:cs typeface="Arial" panose="020B0604020202020204" pitchFamily="34" charset="0"/>
              </a:rPr>
              <a:t>3</a:t>
            </a:r>
            <a:r>
              <a:rPr sz="1400" b="1" dirty="0">
                <a:latin typeface="Arial" panose="020B0604020202020204" pitchFamily="34" charset="0"/>
                <a:cs typeface="Arial" panose="020B0604020202020204" pitchFamily="34" charset="0"/>
              </a:rPr>
              <a:t>/h</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Inlet cooling water temperature:</a:t>
            </a:r>
            <a:r>
              <a:rPr sz="1400" b="1" spc="-15"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15°C</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Outlet cooling water temperature: 50°C–</a:t>
            </a:r>
            <a:r>
              <a:rPr sz="1400" b="1" spc="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65°C</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Plasma flow temperature: 4000°C</a:t>
            </a:r>
            <a:r>
              <a:rPr sz="1400" b="1" spc="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a:t>
            </a:r>
            <a:r>
              <a:rPr lang="en-IE" sz="1400" b="1" spc="-5"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5000°C</a:t>
            </a:r>
            <a:endParaRPr sz="1400" dirty="0">
              <a:latin typeface="Arial" panose="020B0604020202020204" pitchFamily="34" charset="0"/>
              <a:cs typeface="Arial" panose="020B0604020202020204" pitchFamily="34" charset="0"/>
            </a:endParaRPr>
          </a:p>
          <a:p>
            <a:pPr marL="298450" indent="-285750">
              <a:lnSpc>
                <a:spcPct val="100000"/>
              </a:lnSpc>
              <a:buFont typeface="Wingdings" panose="05000000000000000000" pitchFamily="2" charset="2"/>
              <a:buChar char="ü"/>
              <a:tabLst>
                <a:tab pos="297815" algn="l"/>
                <a:tab pos="298450" algn="l"/>
              </a:tabLst>
            </a:pPr>
            <a:r>
              <a:rPr sz="1400" b="1" spc="-5" dirty="0">
                <a:latin typeface="Arial" panose="020B0604020202020204" pitchFamily="34" charset="0"/>
                <a:cs typeface="Arial" panose="020B0604020202020204" pitchFamily="34" charset="0"/>
              </a:rPr>
              <a:t>Efficiency:</a:t>
            </a:r>
            <a:r>
              <a:rPr sz="1400" b="1" spc="-40" dirty="0">
                <a:latin typeface="Arial" panose="020B0604020202020204" pitchFamily="34" charset="0"/>
                <a:cs typeface="Arial" panose="020B0604020202020204" pitchFamily="34" charset="0"/>
              </a:rPr>
              <a:t> </a:t>
            </a:r>
            <a:r>
              <a:rPr sz="1400" b="1" spc="-5" dirty="0">
                <a:latin typeface="Arial" panose="020B0604020202020204" pitchFamily="34" charset="0"/>
                <a:cs typeface="Arial" panose="020B0604020202020204" pitchFamily="34" charset="0"/>
              </a:rPr>
              <a:t>75%</a:t>
            </a:r>
            <a:endParaRPr sz="1400" dirty="0">
              <a:latin typeface="Arial" panose="020B0604020202020204" pitchFamily="34" charset="0"/>
              <a:cs typeface="Arial" panose="020B0604020202020204" pitchFamily="34" charset="0"/>
            </a:endParaRPr>
          </a:p>
        </p:txBody>
      </p:sp>
      <p:sp>
        <p:nvSpPr>
          <p:cNvPr id="6" name="object 6"/>
          <p:cNvSpPr txBox="1">
            <a:spLocks noGrp="1"/>
          </p:cNvSpPr>
          <p:nvPr>
            <p:ph type="sldNum" sz="quarter" idx="7"/>
          </p:nvPr>
        </p:nvSpPr>
        <p:spPr>
          <a:xfrm>
            <a:off x="6560057" y="6463538"/>
            <a:ext cx="2503170" cy="291746"/>
          </a:xfrm>
          <a:prstGeom prst="rect">
            <a:avLst/>
          </a:prstGeom>
        </p:spPr>
        <p:txBody>
          <a:bodyPr vert="horz" wrap="square" lIns="0" tIns="14604" rIns="0" bIns="0" rtlCol="0">
            <a:spAutoFit/>
          </a:bodyPr>
          <a:lstStyle/>
          <a:p>
            <a:pPr marL="12700">
              <a:lnSpc>
                <a:spcPct val="100000"/>
              </a:lnSpc>
              <a:spcBef>
                <a:spcPts val="114"/>
              </a:spcBef>
            </a:pPr>
            <a:r>
              <a:rPr spc="-130" dirty="0"/>
              <a:t>Ensure </a:t>
            </a:r>
            <a:r>
              <a:rPr spc="-80" dirty="0"/>
              <a:t>safety </a:t>
            </a:r>
            <a:r>
              <a:rPr spc="-85" dirty="0"/>
              <a:t>and  </a:t>
            </a:r>
            <a:r>
              <a:rPr spc="-150" dirty="0"/>
              <a:t>se</a:t>
            </a:r>
            <a:r>
              <a:rPr lang="en-IE" spc="-150" dirty="0"/>
              <a:t>c</a:t>
            </a:r>
            <a:r>
              <a:rPr sz="1800" spc="-150" dirty="0"/>
              <a:t>urity</a:t>
            </a:r>
            <a:endParaRPr sz="1800" dirty="0"/>
          </a:p>
        </p:txBody>
      </p:sp>
      <p:pic>
        <p:nvPicPr>
          <p:cNvPr id="7" name="plasma2.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85125" y="3730444"/>
            <a:ext cx="2849275" cy="2136956"/>
          </a:xfrm>
          <a:prstGeom prst="rect">
            <a:avLst/>
          </a:prstGeom>
        </p:spPr>
      </p:pic>
    </p:spTree>
    <p:extLst>
      <p:ext uri="{BB962C8B-B14F-4D97-AF65-F5344CB8AC3E}">
        <p14:creationId xmlns:p14="http://schemas.microsoft.com/office/powerpoint/2010/main" val="30744562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6454" y="581036"/>
            <a:ext cx="7772400" cy="1107996"/>
          </a:xfrm>
        </p:spPr>
        <p:txBody>
          <a:bodyPr/>
          <a:lstStyle/>
          <a:p>
            <a:pPr algn="ctr"/>
            <a:r>
              <a:rPr lang="en-IE" sz="3600" b="1" dirty="0">
                <a:solidFill>
                  <a:schemeClr val="accent2">
                    <a:lumMod val="75000"/>
                  </a:schemeClr>
                </a:solidFill>
              </a:rPr>
              <a:t>Shaft type furnace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 y="1440027"/>
            <a:ext cx="2740152" cy="4800599"/>
          </a:xfrm>
          <a:prstGeom prst="rect">
            <a:avLst/>
          </a:prstGeom>
        </p:spPr>
      </p:pic>
      <p:sp>
        <p:nvSpPr>
          <p:cNvPr id="5" name="Rectangle 4"/>
          <p:cNvSpPr/>
          <p:nvPr/>
        </p:nvSpPr>
        <p:spPr>
          <a:xfrm>
            <a:off x="2781300" y="2514600"/>
            <a:ext cx="3048000" cy="2031325"/>
          </a:xfrm>
          <a:prstGeom prst="rect">
            <a:avLst/>
          </a:prstGeom>
        </p:spPr>
        <p:txBody>
          <a:bodyPr wrap="square">
            <a:spAutoFit/>
          </a:bodyPr>
          <a:lstStyle/>
          <a:p>
            <a:r>
              <a:rPr lang="ru-RU" b="1" dirty="0"/>
              <a:t>1 – </a:t>
            </a:r>
            <a:r>
              <a:rPr lang="en-IE" b="1" dirty="0"/>
              <a:t>feeding unit</a:t>
            </a:r>
            <a:br>
              <a:rPr lang="ru-RU" b="1" dirty="0"/>
            </a:br>
            <a:r>
              <a:rPr lang="ru-RU" b="1" dirty="0"/>
              <a:t>2 – </a:t>
            </a:r>
            <a:r>
              <a:rPr lang="en-IE" b="1" dirty="0"/>
              <a:t>shaft</a:t>
            </a:r>
            <a:br>
              <a:rPr lang="ru-RU" b="1" dirty="0"/>
            </a:br>
            <a:r>
              <a:rPr lang="ru-RU" b="1" dirty="0"/>
              <a:t>3 – </a:t>
            </a:r>
            <a:r>
              <a:rPr lang="en-IE" b="1" dirty="0"/>
              <a:t>waste melting part</a:t>
            </a:r>
            <a:br>
              <a:rPr lang="ru-RU" b="1" dirty="0"/>
            </a:br>
            <a:r>
              <a:rPr lang="ru-RU" b="1" dirty="0"/>
              <a:t>4 –</a:t>
            </a:r>
            <a:r>
              <a:rPr lang="en-GB" b="1" dirty="0"/>
              <a:t>receiver of slag</a:t>
            </a:r>
            <a:br>
              <a:rPr lang="ru-RU" b="1" dirty="0"/>
            </a:br>
            <a:r>
              <a:rPr lang="ru-RU" b="1" dirty="0"/>
              <a:t>5 – </a:t>
            </a:r>
            <a:r>
              <a:rPr lang="en-IE" b="1" dirty="0"/>
              <a:t>plasma torch</a:t>
            </a:r>
            <a:br>
              <a:rPr lang="ru-RU" b="1" dirty="0"/>
            </a:br>
            <a:r>
              <a:rPr lang="ru-RU" b="1" dirty="0"/>
              <a:t>6 – </a:t>
            </a:r>
            <a:r>
              <a:rPr lang="en-IE" b="1" dirty="0"/>
              <a:t>Slag discharge assembly</a:t>
            </a:r>
            <a:br>
              <a:rPr lang="ru-RU" b="1" dirty="0"/>
            </a:br>
            <a:r>
              <a:rPr lang="ru-RU" b="1" dirty="0"/>
              <a:t>7 – </a:t>
            </a:r>
            <a:r>
              <a:rPr lang="en-IE" b="1" dirty="0"/>
              <a:t>syngas outlet</a:t>
            </a:r>
            <a:endParaRPr lang="en-IE"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1799892"/>
            <a:ext cx="2883838" cy="4180178"/>
          </a:xfrm>
          <a:prstGeom prst="rect">
            <a:avLst/>
          </a:prstGeom>
        </p:spPr>
      </p:pic>
      <p:pic>
        <p:nvPicPr>
          <p:cNvPr id="7" name="Picture 6"/>
          <p:cNvPicPr>
            <a:picLocks noChangeAspect="1"/>
          </p:cNvPicPr>
          <p:nvPr/>
        </p:nvPicPr>
        <p:blipFill>
          <a:blip r:embed="rId5"/>
          <a:stretch>
            <a:fillRect/>
          </a:stretch>
        </p:blipFill>
        <p:spPr>
          <a:xfrm>
            <a:off x="6299989" y="6423568"/>
            <a:ext cx="2615411" cy="493819"/>
          </a:xfrm>
          <a:prstGeom prst="rect">
            <a:avLst/>
          </a:prstGeom>
        </p:spPr>
      </p:pic>
      <p:sp>
        <p:nvSpPr>
          <p:cNvPr id="8" name="TextBox 7"/>
          <p:cNvSpPr txBox="1"/>
          <p:nvPr/>
        </p:nvSpPr>
        <p:spPr>
          <a:xfrm>
            <a:off x="3623246" y="5015913"/>
            <a:ext cx="2233560" cy="1200329"/>
          </a:xfrm>
          <a:prstGeom prst="rect">
            <a:avLst/>
          </a:prstGeom>
          <a:noFill/>
        </p:spPr>
        <p:txBody>
          <a:bodyPr wrap="none" rtlCol="0">
            <a:spAutoFit/>
          </a:bodyPr>
          <a:lstStyle/>
          <a:p>
            <a:pPr marL="285750" indent="-285750">
              <a:buFont typeface="Wingdings" panose="05000000000000000000" pitchFamily="2" charset="2"/>
              <a:buChar char="ü"/>
            </a:pPr>
            <a:r>
              <a:rPr lang="en-IE" b="1" dirty="0"/>
              <a:t>2.5 m high</a:t>
            </a:r>
          </a:p>
          <a:p>
            <a:pPr marL="285750" indent="-285750">
              <a:buFont typeface="Wingdings" panose="05000000000000000000" pitchFamily="2" charset="2"/>
              <a:buChar char="ü"/>
            </a:pPr>
            <a:r>
              <a:rPr lang="en-IE" b="1" dirty="0"/>
              <a:t>1.5 m diameter</a:t>
            </a:r>
          </a:p>
          <a:p>
            <a:pPr marL="285750" indent="-285750">
              <a:buFont typeface="Wingdings" panose="05000000000000000000" pitchFamily="2" charset="2"/>
              <a:buChar char="ü"/>
            </a:pPr>
            <a:r>
              <a:rPr lang="en-IE" b="1" dirty="0"/>
              <a:t>6.5 tonnes  weight</a:t>
            </a:r>
          </a:p>
          <a:p>
            <a:r>
              <a:rPr lang="en-IE" dirty="0"/>
              <a:t> </a:t>
            </a:r>
          </a:p>
        </p:txBody>
      </p:sp>
    </p:spTree>
    <p:extLst>
      <p:ext uri="{BB962C8B-B14F-4D97-AF65-F5344CB8AC3E}">
        <p14:creationId xmlns:p14="http://schemas.microsoft.com/office/powerpoint/2010/main" val="403469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wheel(1)">
                                      <p:cBhvr>
                                        <p:cTn id="24" dur="2000"/>
                                        <p:tgtEl>
                                          <p:spTgt spid="8">
                                            <p:txEl>
                                              <p:pRg st="0" end="0"/>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wheel(1)">
                                      <p:cBhvr>
                                        <p:cTn id="27" dur="2000"/>
                                        <p:tgtEl>
                                          <p:spTgt spid="8">
                                            <p:txEl>
                                              <p:pRg st="1" end="1"/>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8">
                                            <p:txEl>
                                              <p:pRg st="2" end="2"/>
                                            </p:txEl>
                                          </p:spTgt>
                                        </p:tgtEl>
                                        <p:attrNameLst>
                                          <p:attrName>style.visibility</p:attrName>
                                        </p:attrNameLst>
                                      </p:cBhvr>
                                      <p:to>
                                        <p:strVal val="visible"/>
                                      </p:to>
                                    </p:set>
                                    <p:animEffect transition="in" filter="wheel(1)">
                                      <p:cBhvr>
                                        <p:cTn id="30"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67C0CF32-555F-44B4-B0D0-64B55A3563E5}"/>
              </a:ext>
            </a:extLst>
          </p:cNvPr>
          <p:cNvSpPr txBox="1">
            <a:spLocks noGrp="1"/>
          </p:cNvSpPr>
          <p:nvPr>
            <p:ph type="title"/>
          </p:nvPr>
        </p:nvSpPr>
        <p:spPr>
          <a:xfrm>
            <a:off x="1930400" y="647700"/>
            <a:ext cx="6934200" cy="1120775"/>
          </a:xfrm>
        </p:spPr>
        <p:txBody>
          <a:bodyPr lIns="0" tIns="12700" rIns="0" bIns="0" rtlCol="0">
            <a:spAutoFit/>
          </a:bodyPr>
          <a:lstStyle/>
          <a:p>
            <a:pPr marL="12700" eaLnBrk="1" hangingPunct="1">
              <a:spcBef>
                <a:spcPts val="100"/>
              </a:spcBef>
              <a:defRPr/>
            </a:pPr>
            <a:r>
              <a:rPr lang="en-IE" sz="3600" b="1" spc="-100" dirty="0">
                <a:solidFill>
                  <a:schemeClr val="accent2">
                    <a:lumMod val="75000"/>
                  </a:schemeClr>
                </a:solidFill>
              </a:rPr>
              <a:t>3D  diagram of MHMTU components integration</a:t>
            </a:r>
            <a:endParaRPr sz="3600" b="1" spc="-235" dirty="0">
              <a:solidFill>
                <a:schemeClr val="accent2">
                  <a:lumMod val="75000"/>
                </a:schemeClr>
              </a:solidFill>
            </a:endParaRPr>
          </a:p>
        </p:txBody>
      </p:sp>
      <p:pic>
        <p:nvPicPr>
          <p:cNvPr id="117763" name="Picture 5">
            <a:extLst>
              <a:ext uri="{FF2B5EF4-FFF2-40B4-BE49-F238E27FC236}">
                <a16:creationId xmlns:a16="http://schemas.microsoft.com/office/drawing/2014/main" id="{FBAEFE57-CA1D-433E-AA59-BD27CE1FF0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850" y="1716088"/>
            <a:ext cx="7778750"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4C702B65-1DC7-422B-BCB7-1945A7BD4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057400"/>
            <a:ext cx="1709738"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20CFEF1-9E54-4008-97E0-AA07A2F97B63}"/>
              </a:ext>
            </a:extLst>
          </p:cNvPr>
          <p:cNvSpPr txBox="1">
            <a:spLocks noGrp="1"/>
          </p:cNvSpPr>
          <p:nvPr>
            <p:ph type="title"/>
          </p:nvPr>
        </p:nvSpPr>
        <p:spPr>
          <a:xfrm>
            <a:off x="2717800" y="430213"/>
            <a:ext cx="5435600" cy="566737"/>
          </a:xfrm>
        </p:spPr>
        <p:txBody>
          <a:bodyPr lIns="0" tIns="12065" rIns="0" bIns="0" rtlCol="0">
            <a:spAutoFit/>
          </a:bodyPr>
          <a:lstStyle/>
          <a:p>
            <a:pPr marL="12700" eaLnBrk="1" hangingPunct="1">
              <a:spcBef>
                <a:spcPts val="95"/>
              </a:spcBef>
              <a:defRPr/>
            </a:pPr>
            <a:r>
              <a:rPr sz="3600" b="1" spc="-140" dirty="0">
                <a:solidFill>
                  <a:schemeClr val="accent2">
                    <a:lumMod val="75000"/>
                  </a:schemeClr>
                </a:solidFill>
              </a:rPr>
              <a:t>MHMTU: </a:t>
            </a:r>
            <a:r>
              <a:rPr sz="3600" b="1" spc="-270" dirty="0">
                <a:solidFill>
                  <a:schemeClr val="accent2">
                    <a:lumMod val="75000"/>
                  </a:schemeClr>
                </a:solidFill>
              </a:rPr>
              <a:t>True</a:t>
            </a:r>
            <a:r>
              <a:rPr sz="3600" b="1" spc="-254" dirty="0">
                <a:solidFill>
                  <a:schemeClr val="accent2">
                    <a:lumMod val="75000"/>
                  </a:schemeClr>
                </a:solidFill>
              </a:rPr>
              <a:t> </a:t>
            </a:r>
            <a:r>
              <a:rPr sz="3600" b="1" spc="-114" dirty="0">
                <a:solidFill>
                  <a:schemeClr val="accent2">
                    <a:lumMod val="75000"/>
                  </a:schemeClr>
                </a:solidFill>
              </a:rPr>
              <a:t>Mobility</a:t>
            </a:r>
            <a:endParaRPr sz="3600" b="1" dirty="0">
              <a:solidFill>
                <a:schemeClr val="accent2">
                  <a:lumMod val="75000"/>
                </a:schemeClr>
              </a:solidFill>
            </a:endParaRPr>
          </a:p>
        </p:txBody>
      </p:sp>
      <p:sp>
        <p:nvSpPr>
          <p:cNvPr id="118787" name="object 4">
            <a:extLst>
              <a:ext uri="{FF2B5EF4-FFF2-40B4-BE49-F238E27FC236}">
                <a16:creationId xmlns:a16="http://schemas.microsoft.com/office/drawing/2014/main" id="{5869B174-3989-43CA-851A-EEC48AB3F4BF}"/>
              </a:ext>
            </a:extLst>
          </p:cNvPr>
          <p:cNvSpPr>
            <a:spLocks noChangeArrowheads="1"/>
          </p:cNvSpPr>
          <p:nvPr/>
        </p:nvSpPr>
        <p:spPr bwMode="auto">
          <a:xfrm>
            <a:off x="177800" y="1250950"/>
            <a:ext cx="3751263" cy="2820988"/>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18788" name="object 5">
            <a:extLst>
              <a:ext uri="{FF2B5EF4-FFF2-40B4-BE49-F238E27FC236}">
                <a16:creationId xmlns:a16="http://schemas.microsoft.com/office/drawing/2014/main" id="{1F68C11A-ED72-4083-8A3F-828ECED6E9D0}"/>
              </a:ext>
            </a:extLst>
          </p:cNvPr>
          <p:cNvSpPr>
            <a:spLocks/>
          </p:cNvSpPr>
          <p:nvPr/>
        </p:nvSpPr>
        <p:spPr bwMode="auto">
          <a:xfrm>
            <a:off x="180975" y="1250950"/>
            <a:ext cx="3783013" cy="2820988"/>
          </a:xfrm>
          <a:custGeom>
            <a:avLst/>
            <a:gdLst>
              <a:gd name="T0" fmla="*/ 0 w 4305300"/>
              <a:gd name="T1" fmla="*/ 2469309 h 3222625"/>
              <a:gd name="T2" fmla="*/ 3324086 w 4305300"/>
              <a:gd name="T3" fmla="*/ 2469309 h 3222625"/>
              <a:gd name="T4" fmla="*/ 3324086 w 4305300"/>
              <a:gd name="T5" fmla="*/ 0 h 3222625"/>
              <a:gd name="T6" fmla="*/ 0 w 4305300"/>
              <a:gd name="T7" fmla="*/ 0 h 3222625"/>
              <a:gd name="T8" fmla="*/ 0 w 4305300"/>
              <a:gd name="T9" fmla="*/ 2469309 h 3222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05300" h="3222625">
                <a:moveTo>
                  <a:pt x="0" y="3222497"/>
                </a:moveTo>
                <a:lnTo>
                  <a:pt x="4305300" y="3222497"/>
                </a:lnTo>
                <a:lnTo>
                  <a:pt x="4305300" y="0"/>
                </a:lnTo>
                <a:lnTo>
                  <a:pt x="0" y="0"/>
                </a:lnTo>
                <a:lnTo>
                  <a:pt x="0" y="3222497"/>
                </a:lnTo>
                <a:close/>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E"/>
          </a:p>
        </p:txBody>
      </p:sp>
      <p:sp>
        <p:nvSpPr>
          <p:cNvPr id="118789" name="object 6">
            <a:extLst>
              <a:ext uri="{FF2B5EF4-FFF2-40B4-BE49-F238E27FC236}">
                <a16:creationId xmlns:a16="http://schemas.microsoft.com/office/drawing/2014/main" id="{031E5D56-F417-40C2-95B1-10933297D2C6}"/>
              </a:ext>
            </a:extLst>
          </p:cNvPr>
          <p:cNvSpPr>
            <a:spLocks noChangeArrowheads="1"/>
          </p:cNvSpPr>
          <p:nvPr/>
        </p:nvSpPr>
        <p:spPr bwMode="auto">
          <a:xfrm>
            <a:off x="6386513" y="1082675"/>
            <a:ext cx="2611437" cy="2001838"/>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18790" name="object 7">
            <a:extLst>
              <a:ext uri="{FF2B5EF4-FFF2-40B4-BE49-F238E27FC236}">
                <a16:creationId xmlns:a16="http://schemas.microsoft.com/office/drawing/2014/main" id="{37F36F22-16F9-46C6-B1E6-CA918C581DEA}"/>
              </a:ext>
            </a:extLst>
          </p:cNvPr>
          <p:cNvSpPr>
            <a:spLocks noChangeArrowheads="1"/>
          </p:cNvSpPr>
          <p:nvPr/>
        </p:nvSpPr>
        <p:spPr bwMode="auto">
          <a:xfrm>
            <a:off x="6518275" y="1146175"/>
            <a:ext cx="2438400" cy="1828800"/>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18791" name="object 8">
            <a:extLst>
              <a:ext uri="{FF2B5EF4-FFF2-40B4-BE49-F238E27FC236}">
                <a16:creationId xmlns:a16="http://schemas.microsoft.com/office/drawing/2014/main" id="{D52FB062-9D1F-4F57-A45A-860BE232F5F4}"/>
              </a:ext>
            </a:extLst>
          </p:cNvPr>
          <p:cNvSpPr>
            <a:spLocks/>
          </p:cNvSpPr>
          <p:nvPr/>
        </p:nvSpPr>
        <p:spPr bwMode="auto">
          <a:xfrm>
            <a:off x="6453188" y="1154113"/>
            <a:ext cx="2476500" cy="1866900"/>
          </a:xfrm>
          <a:custGeom>
            <a:avLst/>
            <a:gdLst>
              <a:gd name="T0" fmla="*/ 0 w 2476500"/>
              <a:gd name="T1" fmla="*/ 1866900 h 1866900"/>
              <a:gd name="T2" fmla="*/ 2476500 w 2476500"/>
              <a:gd name="T3" fmla="*/ 1866900 h 1866900"/>
              <a:gd name="T4" fmla="*/ 2476500 w 2476500"/>
              <a:gd name="T5" fmla="*/ 0 h 1866900"/>
              <a:gd name="T6" fmla="*/ 0 w 2476500"/>
              <a:gd name="T7" fmla="*/ 0 h 1866900"/>
              <a:gd name="T8" fmla="*/ 0 w 2476500"/>
              <a:gd name="T9" fmla="*/ 1866900 h 18669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76500" h="1866900">
                <a:moveTo>
                  <a:pt x="0" y="1866900"/>
                </a:moveTo>
                <a:lnTo>
                  <a:pt x="2476500" y="1866900"/>
                </a:lnTo>
                <a:lnTo>
                  <a:pt x="2476500" y="0"/>
                </a:lnTo>
                <a:lnTo>
                  <a:pt x="0" y="0"/>
                </a:lnTo>
                <a:lnTo>
                  <a:pt x="0" y="1866900"/>
                </a:lnTo>
                <a:close/>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E"/>
          </a:p>
        </p:txBody>
      </p:sp>
      <p:sp>
        <p:nvSpPr>
          <p:cNvPr id="118792" name="object 11">
            <a:extLst>
              <a:ext uri="{FF2B5EF4-FFF2-40B4-BE49-F238E27FC236}">
                <a16:creationId xmlns:a16="http://schemas.microsoft.com/office/drawing/2014/main" id="{AC1D35F5-30F8-4888-8E05-7ACDA08E8EB2}"/>
              </a:ext>
            </a:extLst>
          </p:cNvPr>
          <p:cNvSpPr>
            <a:spLocks/>
          </p:cNvSpPr>
          <p:nvPr/>
        </p:nvSpPr>
        <p:spPr bwMode="auto">
          <a:xfrm>
            <a:off x="4724400" y="4302125"/>
            <a:ext cx="4205288" cy="1897063"/>
          </a:xfrm>
          <a:custGeom>
            <a:avLst/>
            <a:gdLst>
              <a:gd name="T0" fmla="*/ 0 w 3848100"/>
              <a:gd name="T1" fmla="*/ 1397582 h 2574925"/>
              <a:gd name="T2" fmla="*/ 4595631 w 3848100"/>
              <a:gd name="T3" fmla="*/ 1397582 h 2574925"/>
              <a:gd name="T4" fmla="*/ 4595631 w 3848100"/>
              <a:gd name="T5" fmla="*/ 0 h 2574925"/>
              <a:gd name="T6" fmla="*/ 0 w 3848100"/>
              <a:gd name="T7" fmla="*/ 0 h 2574925"/>
              <a:gd name="T8" fmla="*/ 0 w 3848100"/>
              <a:gd name="T9" fmla="*/ 1397582 h 25749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48100" h="2574925">
                <a:moveTo>
                  <a:pt x="0" y="2574798"/>
                </a:moveTo>
                <a:lnTo>
                  <a:pt x="3848100" y="2574798"/>
                </a:lnTo>
                <a:lnTo>
                  <a:pt x="3848100" y="0"/>
                </a:lnTo>
                <a:lnTo>
                  <a:pt x="0" y="0"/>
                </a:lnTo>
                <a:lnTo>
                  <a:pt x="0" y="2574798"/>
                </a:lnTo>
                <a:close/>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E"/>
          </a:p>
        </p:txBody>
      </p:sp>
      <p:pic>
        <p:nvPicPr>
          <p:cNvPr id="118793" name="Picture 13">
            <a:extLst>
              <a:ext uri="{FF2B5EF4-FFF2-40B4-BE49-F238E27FC236}">
                <a16:creationId xmlns:a16="http://schemas.microsoft.com/office/drawing/2014/main" id="{1D540DD7-A9DE-4B74-B153-48B4EC897E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4330700"/>
            <a:ext cx="405288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4" name="Picture 14">
            <a:extLst>
              <a:ext uri="{FF2B5EF4-FFF2-40B4-BE49-F238E27FC236}">
                <a16:creationId xmlns:a16="http://schemas.microsoft.com/office/drawing/2014/main" id="{854E0972-02E2-4B9D-8380-57F7D13A672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3363" y="4435475"/>
            <a:ext cx="3019425" cy="17811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91E92A0F-6F1A-478F-8E0F-3B7845706C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599506">
            <a:off x="1645333" y="2076371"/>
            <a:ext cx="5665382" cy="3800126"/>
          </a:xfrm>
          <a:prstGeom prst="rect">
            <a:avLst/>
          </a:prstGeom>
          <a:effectLst>
            <a:softEdge rad="6350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3557B-9F7F-41D6-98EA-312E181A38E0}"/>
              </a:ext>
            </a:extLst>
          </p:cNvPr>
          <p:cNvSpPr>
            <a:spLocks noGrp="1"/>
          </p:cNvSpPr>
          <p:nvPr>
            <p:ph type="ctrTitle"/>
          </p:nvPr>
        </p:nvSpPr>
        <p:spPr>
          <a:xfrm>
            <a:off x="723900" y="838200"/>
            <a:ext cx="8153400" cy="609600"/>
          </a:xfrm>
        </p:spPr>
        <p:txBody>
          <a:bodyPr>
            <a:normAutofit fontScale="90000"/>
          </a:bodyPr>
          <a:lstStyle/>
          <a:p>
            <a:pPr eaLnBrk="1" hangingPunct="1">
              <a:defRPr/>
            </a:pPr>
            <a:r>
              <a:rPr lang="en-IE" b="1" dirty="0">
                <a:solidFill>
                  <a:srgbClr val="680000"/>
                </a:solidFill>
              </a:rPr>
              <a:t>New MHMTU fully integrated system</a:t>
            </a:r>
            <a:endParaRPr lang="en-IE" dirty="0">
              <a:solidFill>
                <a:srgbClr val="680000"/>
              </a:solidFill>
            </a:endParaRPr>
          </a:p>
        </p:txBody>
      </p:sp>
      <p:pic>
        <p:nvPicPr>
          <p:cNvPr id="119811" name="Picture 4">
            <a:extLst>
              <a:ext uri="{FF2B5EF4-FFF2-40B4-BE49-F238E27FC236}">
                <a16:creationId xmlns:a16="http://schemas.microsoft.com/office/drawing/2014/main" id="{50D31FB2-4ED9-47C8-BCB2-5AE83243E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60513"/>
            <a:ext cx="7315200"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13940-0034-450E-9306-10EC587445C2}"/>
              </a:ext>
            </a:extLst>
          </p:cNvPr>
          <p:cNvSpPr>
            <a:spLocks noGrp="1"/>
          </p:cNvSpPr>
          <p:nvPr>
            <p:ph type="ctrTitle"/>
          </p:nvPr>
        </p:nvSpPr>
        <p:spPr>
          <a:xfrm>
            <a:off x="304800" y="1028700"/>
            <a:ext cx="8216900" cy="876300"/>
          </a:xfrm>
        </p:spPr>
        <p:txBody>
          <a:bodyPr>
            <a:normAutofit fontScale="90000"/>
          </a:bodyPr>
          <a:lstStyle/>
          <a:p>
            <a:pPr eaLnBrk="1" hangingPunct="1">
              <a:defRPr/>
            </a:pPr>
            <a:br>
              <a:rPr lang="en-GB" sz="4000" dirty="0"/>
            </a:br>
            <a:r>
              <a:rPr lang="en-GB" sz="4000" b="1" dirty="0">
                <a:solidFill>
                  <a:srgbClr val="5C0000"/>
                </a:solidFill>
                <a:latin typeface="Arial" panose="020B0604020202020204" pitchFamily="34" charset="0"/>
                <a:cs typeface="Arial" panose="020B0604020202020204" pitchFamily="34" charset="0"/>
              </a:rPr>
              <a:t>HZS offers plasma reactors/furnaces</a:t>
            </a:r>
            <a:br>
              <a:rPr lang="en-GB" dirty="0"/>
            </a:br>
            <a:endParaRPr lang="en-IE" dirty="0"/>
          </a:p>
        </p:txBody>
      </p:sp>
      <p:graphicFrame>
        <p:nvGraphicFramePr>
          <p:cNvPr id="4" name="Table 3">
            <a:extLst>
              <a:ext uri="{FF2B5EF4-FFF2-40B4-BE49-F238E27FC236}">
                <a16:creationId xmlns:a16="http://schemas.microsoft.com/office/drawing/2014/main" id="{B3F7C18D-0FD3-464A-9550-1C15719A67B0}"/>
              </a:ext>
            </a:extLst>
          </p:cNvPr>
          <p:cNvGraphicFramePr>
            <a:graphicFrameLocks noGrp="1"/>
          </p:cNvGraphicFramePr>
          <p:nvPr/>
        </p:nvGraphicFramePr>
        <p:xfrm>
          <a:off x="457200" y="2057400"/>
          <a:ext cx="8229600" cy="4114800"/>
        </p:xfrm>
        <a:graphic>
          <a:graphicData uri="http://schemas.openxmlformats.org/drawingml/2006/table">
            <a:tbl>
              <a:tblPr firstRow="1" bandRow="1">
                <a:tableStyleId>{5C22544A-7EE6-4342-B048-85BDC9FD1C3A}</a:tableStyleId>
              </a:tblPr>
              <a:tblGrid>
                <a:gridCol w="3829616">
                  <a:extLst>
                    <a:ext uri="{9D8B030D-6E8A-4147-A177-3AD203B41FA5}">
                      <a16:colId xmlns:a16="http://schemas.microsoft.com/office/drawing/2014/main" val="973832040"/>
                    </a:ext>
                  </a:extLst>
                </a:gridCol>
                <a:gridCol w="4399984">
                  <a:extLst>
                    <a:ext uri="{9D8B030D-6E8A-4147-A177-3AD203B41FA5}">
                      <a16:colId xmlns:a16="http://schemas.microsoft.com/office/drawing/2014/main" val="1772082381"/>
                    </a:ext>
                  </a:extLst>
                </a:gridCol>
              </a:tblGrid>
              <a:tr h="508176">
                <a:tc>
                  <a:txBody>
                    <a:bodyPr/>
                    <a:lstStyle/>
                    <a:p>
                      <a:pPr algn="ctr"/>
                      <a:r>
                        <a:rPr lang="en-IE" sz="2000" dirty="0">
                          <a:latin typeface="Arial" panose="020B0604020202020204" pitchFamily="34" charset="0"/>
                          <a:cs typeface="Arial" panose="020B0604020202020204" pitchFamily="34" charset="0"/>
                        </a:rPr>
                        <a:t>Waste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Product</a:t>
                      </a:r>
                    </a:p>
                  </a:txBody>
                  <a:tcPr/>
                </a:tc>
                <a:extLst>
                  <a:ext uri="{0D108BD9-81ED-4DB2-BD59-A6C34878D82A}">
                    <a16:rowId xmlns:a16="http://schemas.microsoft.com/office/drawing/2014/main" val="592526759"/>
                  </a:ext>
                </a:extLst>
              </a:tr>
              <a:tr h="515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Municipal Solid Waste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Plasma Furnace 500kg/hour </a:t>
                      </a:r>
                    </a:p>
                  </a:txBody>
                  <a:tcPr/>
                </a:tc>
                <a:extLst>
                  <a:ext uri="{0D108BD9-81ED-4DB2-BD59-A6C34878D82A}">
                    <a16:rowId xmlns:a16="http://schemas.microsoft.com/office/drawing/2014/main" val="3373654334"/>
                  </a:ext>
                </a:extLst>
              </a:tr>
              <a:tr h="515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Biomass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Plasma Furnace 500kg/hour</a:t>
                      </a:r>
                    </a:p>
                  </a:txBody>
                  <a:tcPr/>
                </a:tc>
                <a:extLst>
                  <a:ext uri="{0D108BD9-81ED-4DB2-BD59-A6C34878D82A}">
                    <a16:rowId xmlns:a16="http://schemas.microsoft.com/office/drawing/2014/main" val="2435302599"/>
                  </a:ext>
                </a:extLst>
              </a:tr>
              <a:tr h="515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Scrap Tires and Plastic Waste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Plasma Furnace 500kg/hour</a:t>
                      </a:r>
                    </a:p>
                  </a:txBody>
                  <a:tcPr/>
                </a:tc>
                <a:extLst>
                  <a:ext uri="{0D108BD9-81ED-4DB2-BD59-A6C34878D82A}">
                    <a16:rowId xmlns:a16="http://schemas.microsoft.com/office/drawing/2014/main" val="363350289"/>
                  </a:ext>
                </a:extLst>
              </a:tr>
              <a:tr h="515232">
                <a:tc>
                  <a:txBody>
                    <a:bodyPr/>
                    <a:lstStyle/>
                    <a:p>
                      <a:pPr algn="l"/>
                      <a:r>
                        <a:rPr lang="en-IE" sz="2000" dirty="0">
                          <a:latin typeface="Arial" panose="020B0604020202020204" pitchFamily="34" charset="0"/>
                          <a:cs typeface="Arial" panose="020B0604020202020204" pitchFamily="34" charset="0"/>
                        </a:rPr>
                        <a:t>Medical and Biological Waste</a:t>
                      </a:r>
                    </a:p>
                  </a:txBody>
                  <a:tcPr/>
                </a:tc>
                <a:tc>
                  <a:txBody>
                    <a:bodyPr/>
                    <a:lstStyle/>
                    <a:p>
                      <a:pPr algn="l"/>
                      <a:r>
                        <a:rPr lang="en-IE" sz="2000" dirty="0">
                          <a:latin typeface="Arial" panose="020B0604020202020204" pitchFamily="34" charset="0"/>
                          <a:cs typeface="Arial" panose="020B0604020202020204" pitchFamily="34" charset="0"/>
                        </a:rPr>
                        <a:t>Plasma Furnace 50-250 kg/hour</a:t>
                      </a:r>
                    </a:p>
                  </a:txBody>
                  <a:tcPr/>
                </a:tc>
                <a:extLst>
                  <a:ext uri="{0D108BD9-81ED-4DB2-BD59-A6C34878D82A}">
                    <a16:rowId xmlns:a16="http://schemas.microsoft.com/office/drawing/2014/main" val="1266764745"/>
                  </a:ext>
                </a:extLst>
              </a:tr>
              <a:tr h="515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Chemical and Industrial Waste</a:t>
                      </a:r>
                    </a:p>
                  </a:txBody>
                  <a:tcPr/>
                </a:tc>
                <a:tc>
                  <a:txBody>
                    <a:bodyPr/>
                    <a:lstStyle/>
                    <a:p>
                      <a:pPr algn="l"/>
                      <a:r>
                        <a:rPr lang="en-IE" sz="2000" dirty="0">
                          <a:latin typeface="Arial" panose="020B0604020202020204" pitchFamily="34" charset="0"/>
                          <a:cs typeface="Arial" panose="020B0604020202020204" pitchFamily="34" charset="0"/>
                        </a:rPr>
                        <a:t>Plasma Reactor 50 -250 kg/hour</a:t>
                      </a:r>
                    </a:p>
                  </a:txBody>
                  <a:tcPr/>
                </a:tc>
                <a:extLst>
                  <a:ext uri="{0D108BD9-81ED-4DB2-BD59-A6C34878D82A}">
                    <a16:rowId xmlns:a16="http://schemas.microsoft.com/office/drawing/2014/main" val="1726166591"/>
                  </a:ext>
                </a:extLst>
              </a:tr>
              <a:tr h="515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Sludge and Power Plant Fly Ash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Plasma Furnace 50-150 kg/hour</a:t>
                      </a:r>
                    </a:p>
                  </a:txBody>
                  <a:tcPr/>
                </a:tc>
                <a:extLst>
                  <a:ext uri="{0D108BD9-81ED-4DB2-BD59-A6C34878D82A}">
                    <a16:rowId xmlns:a16="http://schemas.microsoft.com/office/drawing/2014/main" val="4241741263"/>
                  </a:ext>
                </a:extLst>
              </a:tr>
              <a:tr h="515232">
                <a:tc>
                  <a:txBody>
                    <a:bodyPr/>
                    <a:lstStyle/>
                    <a:p>
                      <a:pPr algn="l"/>
                      <a:r>
                        <a:rPr lang="en-IE" sz="2000" dirty="0">
                          <a:latin typeface="Arial" panose="020B0604020202020204" pitchFamily="34" charset="0"/>
                          <a:cs typeface="Arial" panose="020B0604020202020204" pitchFamily="34" charset="0"/>
                        </a:rPr>
                        <a:t>Low - Level Radioactive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latin typeface="Arial" panose="020B0604020202020204" pitchFamily="34" charset="0"/>
                          <a:cs typeface="Arial" panose="020B0604020202020204" pitchFamily="34" charset="0"/>
                        </a:rPr>
                        <a:t>Plasma Furnace 100 – 150 kg/hour</a:t>
                      </a:r>
                    </a:p>
                  </a:txBody>
                  <a:tcPr/>
                </a:tc>
                <a:extLst>
                  <a:ext uri="{0D108BD9-81ED-4DB2-BD59-A6C34878D82A}">
                    <a16:rowId xmlns:a16="http://schemas.microsoft.com/office/drawing/2014/main" val="1529064790"/>
                  </a:ext>
                </a:extLst>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Footer Placeholder 1">
            <a:extLst>
              <a:ext uri="{FF2B5EF4-FFF2-40B4-BE49-F238E27FC236}">
                <a16:creationId xmlns:a16="http://schemas.microsoft.com/office/drawing/2014/main" id="{7BA4719C-3087-493B-B917-3689262D2D55}"/>
              </a:ext>
            </a:extLst>
          </p:cNvPr>
          <p:cNvSpPr>
            <a:spLocks noGrp="1"/>
          </p:cNvSpPr>
          <p:nvPr>
            <p:ph type="ftr" sz="quarter" idx="11"/>
          </p:nvPr>
        </p:nvSpPr>
        <p:spPr bwMode="auto">
          <a:xfrm>
            <a:off x="0" y="6400800"/>
            <a:ext cx="2895600" cy="365125"/>
          </a:xfrm>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l" eaLnBrk="1" fontAlgn="base" hangingPunct="1">
              <a:spcBef>
                <a:spcPct val="0"/>
              </a:spcBef>
              <a:spcAft>
                <a:spcPct val="0"/>
              </a:spcAft>
              <a:defRPr/>
            </a:pPr>
            <a:endParaRPr lang="ru-RU" altLang="en-US" sz="1400">
              <a:solidFill>
                <a:srgbClr val="EAEAEA"/>
              </a:solidFill>
              <a:latin typeface="Arial" pitchFamily="34" charset="0"/>
            </a:endParaRPr>
          </a:p>
        </p:txBody>
      </p:sp>
      <p:sp>
        <p:nvSpPr>
          <p:cNvPr id="7" name="TextBox 6">
            <a:extLst>
              <a:ext uri="{FF2B5EF4-FFF2-40B4-BE49-F238E27FC236}">
                <a16:creationId xmlns:a16="http://schemas.microsoft.com/office/drawing/2014/main" id="{EF7E2E8F-A7FA-4203-A93A-D369AAC8BD7C}"/>
              </a:ext>
            </a:extLst>
          </p:cNvPr>
          <p:cNvSpPr txBox="1"/>
          <p:nvPr/>
        </p:nvSpPr>
        <p:spPr>
          <a:xfrm>
            <a:off x="2057400" y="990600"/>
            <a:ext cx="5113338" cy="708025"/>
          </a:xfrm>
          <a:prstGeom prst="rect">
            <a:avLst/>
          </a:prstGeom>
          <a:noFill/>
        </p:spPr>
        <p:txBody>
          <a:bodyPr>
            <a:spAutoFit/>
          </a:bodyPr>
          <a:lstStyle/>
          <a:p>
            <a:pPr algn="ctr" eaLnBrk="1" fontAlgn="auto" hangingPunct="1">
              <a:spcAft>
                <a:spcPts val="0"/>
              </a:spcAft>
              <a:defRPr/>
            </a:pPr>
            <a:r>
              <a:rPr lang="en-GB" sz="4000" b="1" dirty="0">
                <a:solidFill>
                  <a:schemeClr val="accent2">
                    <a:lumMod val="75000"/>
                  </a:schemeClr>
                </a:solidFill>
                <a:latin typeface="Arial" panose="020B0604020202020204" pitchFamily="34" charset="0"/>
                <a:cs typeface="Arial" charset="0"/>
              </a:rPr>
              <a:t>Hotzone Solutions</a:t>
            </a:r>
          </a:p>
        </p:txBody>
      </p:sp>
      <p:pic>
        <p:nvPicPr>
          <p:cNvPr id="1026" name="Picture 2" descr="JoomlaWorks Simple Image Rotator">
            <a:extLst>
              <a:ext uri="{FF2B5EF4-FFF2-40B4-BE49-F238E27FC236}">
                <a16:creationId xmlns:a16="http://schemas.microsoft.com/office/drawing/2014/main" id="{92A2BFF9-C714-4A7B-8E59-28A57569E43E}"/>
              </a:ext>
            </a:extLst>
          </p:cNvPr>
          <p:cNvPicPr>
            <a:picLocks noChangeAspect="1" noChangeArrowheads="1"/>
          </p:cNvPicPr>
          <p:nvPr/>
        </p:nvPicPr>
        <p:blipFill>
          <a:blip r:embed="rId3" cstate="print">
            <a:extLst/>
          </a:blip>
          <a:srcRect/>
          <a:stretch>
            <a:fillRect/>
          </a:stretch>
        </p:blipFill>
        <p:spPr bwMode="auto">
          <a:xfrm>
            <a:off x="395536" y="2209800"/>
            <a:ext cx="8352928" cy="3641576"/>
          </a:xfrm>
          <a:prstGeom prst="rect">
            <a:avLst/>
          </a:prstGeom>
          <a:ln>
            <a:noFill/>
          </a:ln>
          <a:effectLst>
            <a:softEdge rad="112500"/>
          </a:effectLs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7166F-6CC7-4BC6-A0C8-1C26BA99D271}"/>
              </a:ext>
            </a:extLst>
          </p:cNvPr>
          <p:cNvSpPr>
            <a:spLocks noGrp="1"/>
          </p:cNvSpPr>
          <p:nvPr>
            <p:ph type="ctrTitle"/>
          </p:nvPr>
        </p:nvSpPr>
        <p:spPr/>
        <p:txBody>
          <a:bodyPr rtlCol="0">
            <a:normAutofit/>
          </a:bodyPr>
          <a:lstStyle/>
          <a:p>
            <a:pPr eaLnBrk="1" fontAlgn="auto" hangingPunct="1">
              <a:spcAft>
                <a:spcPts val="0"/>
              </a:spcAft>
              <a:defRPr/>
            </a:pPr>
            <a:r>
              <a:rPr lang="en-GB" sz="7200" dirty="0">
                <a:solidFill>
                  <a:schemeClr val="accent2">
                    <a:lumMod val="75000"/>
                  </a:schemeClr>
                </a:solidFill>
                <a:effectLst>
                  <a:outerShdw blurRad="38100" dist="38100" dir="2700000" algn="tl">
                    <a:srgbClr val="000000">
                      <a:alpha val="43137"/>
                    </a:srgbClr>
                  </a:outerShdw>
                </a:effectLst>
                <a:latin typeface="SD Viewer Edge Font" panose="020B0609000000000000" pitchFamily="50" charset="0"/>
              </a:rPr>
              <a:t>Thank you</a:t>
            </a:r>
          </a:p>
        </p:txBody>
      </p:sp>
      <p:sp>
        <p:nvSpPr>
          <p:cNvPr id="4" name="TextBox 3">
            <a:extLst>
              <a:ext uri="{FF2B5EF4-FFF2-40B4-BE49-F238E27FC236}">
                <a16:creationId xmlns:a16="http://schemas.microsoft.com/office/drawing/2014/main" id="{2EA5C64C-913F-49A5-8ABC-56A1FF91CD5A}"/>
              </a:ext>
            </a:extLst>
          </p:cNvPr>
          <p:cNvSpPr txBox="1"/>
          <p:nvPr/>
        </p:nvSpPr>
        <p:spPr>
          <a:xfrm>
            <a:off x="1676400" y="3810000"/>
            <a:ext cx="6400800" cy="1200150"/>
          </a:xfrm>
          <a:prstGeom prst="rect">
            <a:avLst/>
          </a:prstGeom>
          <a:noFill/>
        </p:spPr>
        <p:txBody>
          <a:bodyPr>
            <a:spAutoFit/>
          </a:bodyPr>
          <a:lstStyle/>
          <a:p>
            <a:pPr algn="ctr" eaLnBrk="1" fontAlgn="auto" hangingPunct="1">
              <a:spcBef>
                <a:spcPts val="0"/>
              </a:spcBef>
              <a:spcAft>
                <a:spcPts val="0"/>
              </a:spcAft>
              <a:defRPr/>
            </a:pPr>
            <a:r>
              <a:rPr lang="en-GB" sz="7200" dirty="0">
                <a:solidFill>
                  <a:schemeClr val="accent2">
                    <a:lumMod val="75000"/>
                  </a:schemeClr>
                </a:solidFill>
                <a:effectLst>
                  <a:outerShdw blurRad="38100" dist="38100" dir="2700000" algn="tl">
                    <a:srgbClr val="000000">
                      <a:alpha val="43137"/>
                    </a:srgbClr>
                  </a:outerShdw>
                </a:effectLst>
                <a:latin typeface="SD Viewer Edge Font" panose="020B0609000000000000" pitchFamily="50" charset="0"/>
                <a:cs typeface="+mn-cs"/>
              </a:rPr>
              <a:t>Questions ?</a:t>
            </a:r>
            <a:endParaRPr lang="en-GB" sz="7200" dirty="0">
              <a:solidFill>
                <a:schemeClr val="accent2">
                  <a:lumMod val="75000"/>
                </a:schemeClr>
              </a:solidFill>
              <a:latin typeface="+mn-lt"/>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EBA90-3090-45FB-8436-4E1929214B9F}"/>
              </a:ext>
            </a:extLst>
          </p:cNvPr>
          <p:cNvSpPr>
            <a:spLocks noGrp="1"/>
          </p:cNvSpPr>
          <p:nvPr>
            <p:ph type="ctrTitle"/>
          </p:nvPr>
        </p:nvSpPr>
        <p:spPr>
          <a:xfrm>
            <a:off x="3352800" y="2286000"/>
            <a:ext cx="2057400" cy="1981200"/>
          </a:xfrm>
        </p:spPr>
        <p:txBody>
          <a:bodyPr rtlCol="0">
            <a:normAutofit fontScale="90000"/>
          </a:bodyPr>
          <a:lstStyle/>
          <a:p>
            <a:pPr eaLnBrk="1" fontAlgn="auto" hangingPunct="1">
              <a:spcAft>
                <a:spcPts val="0"/>
              </a:spcAft>
              <a:defRPr/>
            </a:pPr>
            <a:r>
              <a:rPr lang="en-GB" sz="2200" dirty="0">
                <a:solidFill>
                  <a:schemeClr val="bg1">
                    <a:lumMod val="50000"/>
                  </a:schemeClr>
                </a:solidFill>
                <a:effectLst>
                  <a:outerShdw blurRad="38100" dist="38100" dir="2700000" algn="tl">
                    <a:srgbClr val="000000">
                      <a:alpha val="43137"/>
                    </a:srgbClr>
                  </a:outerShdw>
                </a:effectLst>
              </a:rPr>
              <a:t>No environmentally friendly </a:t>
            </a:r>
            <a:br>
              <a:rPr lang="en-GB" sz="2200" dirty="0">
                <a:solidFill>
                  <a:schemeClr val="bg1">
                    <a:lumMod val="50000"/>
                  </a:schemeClr>
                </a:solidFill>
                <a:effectLst>
                  <a:outerShdw blurRad="38100" dist="38100" dir="2700000" algn="tl">
                    <a:srgbClr val="000000">
                      <a:alpha val="43137"/>
                    </a:srgbClr>
                  </a:outerShdw>
                </a:effectLst>
              </a:rPr>
            </a:br>
            <a:r>
              <a:rPr lang="en-GB" sz="2200" dirty="0">
                <a:solidFill>
                  <a:schemeClr val="bg1">
                    <a:lumMod val="50000"/>
                  </a:schemeClr>
                </a:solidFill>
                <a:effectLst>
                  <a:outerShdw blurRad="38100" dist="38100" dir="2700000" algn="tl">
                    <a:srgbClr val="000000">
                      <a:alpha val="43137"/>
                    </a:srgbClr>
                  </a:outerShdw>
                </a:effectLst>
              </a:rPr>
              <a:t>destruction method developed  after WW I</a:t>
            </a:r>
            <a:br>
              <a:rPr lang="ru-RU" sz="2200" dirty="0">
                <a:solidFill>
                  <a:srgbClr val="00B0F0"/>
                </a:solidFill>
                <a:effectLst>
                  <a:outerShdw blurRad="38100" dist="38100" dir="2700000" algn="tl">
                    <a:srgbClr val="000000">
                      <a:alpha val="43137"/>
                    </a:srgbClr>
                  </a:outerShdw>
                </a:effectLst>
              </a:rPr>
            </a:br>
            <a:endParaRPr lang="ru-RU" sz="2200" dirty="0"/>
          </a:p>
        </p:txBody>
      </p:sp>
      <p:pic>
        <p:nvPicPr>
          <p:cNvPr id="18435" name="Picture 8" descr="expl-pr.jpg                                                    00037137Macintosh HD                   B8D9BFD5:">
            <a:extLst>
              <a:ext uri="{FF2B5EF4-FFF2-40B4-BE49-F238E27FC236}">
                <a16:creationId xmlns:a16="http://schemas.microsoft.com/office/drawing/2014/main" id="{24B24AA3-2A45-4551-B6AB-A99FA6D53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3276600" cy="483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descr="Дегазация русских окопов.">
            <a:extLst>
              <a:ext uri="{FF2B5EF4-FFF2-40B4-BE49-F238E27FC236}">
                <a16:creationId xmlns:a16="http://schemas.microsoft.com/office/drawing/2014/main" id="{95C7BE3B-BD1C-4EBF-A963-ABE420C4E8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470025"/>
            <a:ext cx="3429000" cy="477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E969BC3-EB39-4185-9016-5F0BAD6F9D94}"/>
              </a:ext>
            </a:extLst>
          </p:cNvPr>
          <p:cNvSpPr txBox="1"/>
          <p:nvPr/>
        </p:nvSpPr>
        <p:spPr>
          <a:xfrm>
            <a:off x="2982913" y="609600"/>
            <a:ext cx="3833812" cy="646113"/>
          </a:xfrm>
          <a:prstGeom prst="rect">
            <a:avLst/>
          </a:prstGeom>
          <a:noFill/>
        </p:spPr>
        <p:txBody>
          <a:bodyPr wrap="none">
            <a:spAutoFit/>
          </a:bodyPr>
          <a:lstStyle/>
          <a:p>
            <a:pPr algn="ctr" eaLnBrk="1" fontAlgn="auto" hangingPunct="1">
              <a:spcBef>
                <a:spcPts val="0"/>
              </a:spcBef>
              <a:spcAft>
                <a:spcPts val="0"/>
              </a:spcAft>
              <a:defRPr/>
            </a:pPr>
            <a:r>
              <a:rPr lang="en-GB" sz="3600" b="1" dirty="0">
                <a:solidFill>
                  <a:schemeClr val="accent2">
                    <a:lumMod val="75000"/>
                  </a:schemeClr>
                </a:solidFill>
                <a:latin typeface="+mn-lt"/>
                <a:cs typeface="+mn-cs"/>
              </a:rPr>
              <a:t>CW disposal, WW I</a:t>
            </a:r>
            <a:endParaRPr lang="ru-RU" sz="3600" b="1" dirty="0">
              <a:solidFill>
                <a:schemeClr val="accent2">
                  <a:lumMod val="75000"/>
                </a:schemeClr>
              </a:solidFill>
              <a:latin typeface="+mn-lt"/>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67BA60AC2FD9478F6E859216BDE350" ma:contentTypeVersion="4" ma:contentTypeDescription="Create a new document." ma:contentTypeScope="" ma:versionID="dd8757d0de8cadc962134ba627c0a929">
  <xsd:schema xmlns:xsd="http://www.w3.org/2001/XMLSchema" xmlns:xs="http://www.w3.org/2001/XMLSchema" xmlns:p="http://schemas.microsoft.com/office/2006/metadata/properties" xmlns:ns2="2f931dda-3b82-4d14-9115-b65c943bef17" targetNamespace="http://schemas.microsoft.com/office/2006/metadata/properties" ma:root="true" ma:fieldsID="7effbf1f9bd61b56f694c80c9f3f0010" ns2:_="">
    <xsd:import namespace="2f931dda-3b82-4d14-9115-b65c943bef17"/>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931dda-3b82-4d14-9115-b65c943bef1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57BC59A-67A8-4A83-9310-5525276BBAC3}">
  <ds:schemaRefs>
    <ds:schemaRef ds:uri="http://schemas.microsoft.com/sharepoint/events"/>
  </ds:schemaRefs>
</ds:datastoreItem>
</file>

<file path=customXml/itemProps2.xml><?xml version="1.0" encoding="utf-8"?>
<ds:datastoreItem xmlns:ds="http://schemas.openxmlformats.org/officeDocument/2006/customXml" ds:itemID="{4DE14FB4-295B-4F6F-818E-30F8C9F9F7DD}">
  <ds:schemaRefs>
    <ds:schemaRef ds:uri="http://schemas.microsoft.com/sharepoint/v3/contenttype/forms"/>
  </ds:schemaRefs>
</ds:datastoreItem>
</file>

<file path=customXml/itemProps3.xml><?xml version="1.0" encoding="utf-8"?>
<ds:datastoreItem xmlns:ds="http://schemas.openxmlformats.org/officeDocument/2006/customXml" ds:itemID="{59E1DB06-CD7F-4EF9-B69F-1122BFB875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931dda-3b82-4d14-9115-b65c943bef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663870C-6483-43D3-8FB6-98384FE40A72}">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2f931dda-3b82-4d14-9115-b65c943bef1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12933</TotalTime>
  <Words>3730</Words>
  <Application>Microsoft Office PowerPoint</Application>
  <PresentationFormat>On-screen Show (4:3)</PresentationFormat>
  <Paragraphs>506</Paragraphs>
  <Slides>89</Slides>
  <Notes>29</Notes>
  <HiddenSlides>0</HiddenSlides>
  <MMClips>2</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89</vt:i4>
      </vt:variant>
    </vt:vector>
  </HeadingPairs>
  <TitlesOfParts>
    <vt:vector size="103" baseType="lpstr">
      <vt:lpstr>MS PGothic</vt:lpstr>
      <vt:lpstr>宋体</vt:lpstr>
      <vt:lpstr>Adobe Fan Heiti Std B</vt:lpstr>
      <vt:lpstr>Arial</vt:lpstr>
      <vt:lpstr>Calibri</vt:lpstr>
      <vt:lpstr>Centaur-Bold</vt:lpstr>
      <vt:lpstr>Gulim</vt:lpstr>
      <vt:lpstr>MS Reference Sans Serif</vt:lpstr>
      <vt:lpstr>SD Viewer Edge Font</vt:lpstr>
      <vt:lpstr>Times New Roman</vt:lpstr>
      <vt:lpstr>Trebuchet MS</vt:lpstr>
      <vt:lpstr>Wingdings</vt:lpstr>
      <vt:lpstr>Office Theme</vt:lpstr>
      <vt:lpstr>Chart</vt:lpstr>
      <vt:lpstr>PowerPoint Presentation</vt:lpstr>
      <vt:lpstr>PowerPoint Presentation</vt:lpstr>
      <vt:lpstr>Content </vt:lpstr>
      <vt:lpstr>Chemical weapons (CW) destruction technologies after World War I &amp; II </vt:lpstr>
      <vt:lpstr>PowerPoint Presentation</vt:lpstr>
      <vt:lpstr>Pont-de-Claix - factory for the  production of toxic gases, 1916 </vt:lpstr>
      <vt:lpstr>Employment of CW by French artillery</vt:lpstr>
      <vt:lpstr>Disposal of CW, WW I</vt:lpstr>
      <vt:lpstr>No environmentally friendly  destruction method developed  after WW I </vt:lpstr>
      <vt:lpstr>PowerPoint Presentation</vt:lpstr>
      <vt:lpstr>World War II chemical weapons stockpiles</vt:lpstr>
      <vt:lpstr>CW disposal methods after WW II</vt:lpstr>
      <vt:lpstr>German CW disposal</vt:lpstr>
      <vt:lpstr>CW disposal after WWII </vt:lpstr>
      <vt:lpstr>PowerPoint Presentation</vt:lpstr>
      <vt:lpstr>PowerPoint Presentation</vt:lpstr>
      <vt:lpstr>PowerPoint Presentation</vt:lpstr>
      <vt:lpstr> </vt:lpstr>
      <vt:lpstr> Concrete-encased M55 rockets full of nerve gas are loaded into a sea. (Photo courtesy of the U.S. Army) </vt:lpstr>
      <vt:lpstr> Chemical dumping  In 1964, mustard gas canisters are pushed into the Atlantic . (Photo courtesy of the U.S. Army)  </vt:lpstr>
      <vt:lpstr>PowerPoint Presentation</vt:lpstr>
      <vt:lpstr>CW destruction in Australia after WW II</vt:lpstr>
      <vt:lpstr>CW disposed at the land and sea in USSR </vt:lpstr>
      <vt:lpstr>Chemical weapons destruction in Iraq</vt:lpstr>
      <vt:lpstr>Destruction means in Iraq in1992-1994</vt:lpstr>
      <vt:lpstr>   </vt:lpstr>
      <vt:lpstr>CW destruction technologies under development in Soviet Union in 80-90s</vt:lpstr>
      <vt:lpstr>PowerPoint Presentation</vt:lpstr>
      <vt:lpstr>Chemical Agent Munitions  Disposal System  (CAMDS) Tooele, Utah</vt:lpstr>
      <vt:lpstr>PowerPoint Presentation</vt:lpstr>
      <vt:lpstr>USSR CW offensive  and defensive programmes in 60s-70s</vt:lpstr>
      <vt:lpstr>CW Disarmament Start Points in the US</vt:lpstr>
      <vt:lpstr>The CWC and OPCW</vt:lpstr>
      <vt:lpstr>Participation in the CWC as of 2017</vt:lpstr>
      <vt:lpstr>Category 1 CW Stockpile Destroyed  as at 31 October 2017</vt:lpstr>
      <vt:lpstr>CWC requirements and CW destruction technologies</vt:lpstr>
      <vt:lpstr>What has been declared?</vt:lpstr>
      <vt:lpstr>PowerPoint Presentation</vt:lpstr>
      <vt:lpstr>Stockpiled RF and USA CW</vt:lpstr>
      <vt:lpstr>Obligations of the States Parties</vt:lpstr>
      <vt:lpstr>CW destruction technologies used</vt:lpstr>
      <vt:lpstr>Simplified diagram of projectiles processing</vt:lpstr>
      <vt:lpstr>High temperature destruction technologies</vt:lpstr>
      <vt:lpstr>High temperature destruction technologies</vt:lpstr>
      <vt:lpstr>High temperature destruction technologies</vt:lpstr>
      <vt:lpstr>Low-temperature destruction technologies</vt:lpstr>
      <vt:lpstr>Low-temperature destruction technologies</vt:lpstr>
      <vt:lpstr>PowerPoint Presentation</vt:lpstr>
      <vt:lpstr>Low-temperature destruction technologies</vt:lpstr>
      <vt:lpstr>Combination of Low and High-temperatures destruction technologies</vt:lpstr>
      <vt:lpstr>PowerPoint Presentation</vt:lpstr>
      <vt:lpstr>Explosives use detonation technologies</vt:lpstr>
      <vt:lpstr>Explosives/high temperature use detonation technologies</vt:lpstr>
      <vt:lpstr>Static Detonation Chamber at Ruwagha, Libya</vt:lpstr>
      <vt:lpstr>SDC and Off-Gas Treatment System (OGT)</vt:lpstr>
      <vt:lpstr>Explosives use detonation technologies</vt:lpstr>
      <vt:lpstr>Explosives use detonation technologies</vt:lpstr>
      <vt:lpstr>OCW destruction in Belgium</vt:lpstr>
      <vt:lpstr>OCW destruction in Japan</vt:lpstr>
      <vt:lpstr>OCW destruction in Germany</vt:lpstr>
      <vt:lpstr>OCW destruction in Italy</vt:lpstr>
      <vt:lpstr>OCW destruction in Australia</vt:lpstr>
      <vt:lpstr>ACW destruction in China</vt:lpstr>
      <vt:lpstr>Reaction mass post treatment</vt:lpstr>
      <vt:lpstr>Category 2 CW destruction in Libya </vt:lpstr>
      <vt:lpstr>Precursors (PCL3 and SOCl2) destruction  in Libya</vt:lpstr>
      <vt:lpstr>PCl3 hydrolysis modelling</vt:lpstr>
      <vt:lpstr>Category 3 CW destruction in Libya</vt:lpstr>
      <vt:lpstr>Syrian CW (HD and DF) destruction  at MV CAPE RAY </vt:lpstr>
      <vt:lpstr>Field Deploeble Hydrolysis System</vt:lpstr>
      <vt:lpstr>Precursors destruction sites</vt:lpstr>
      <vt:lpstr>Hith temperature industrial waste treatment used for CWC purposes</vt:lpstr>
      <vt:lpstr>Hith temperature industrial waste treatment used for CWC purposes</vt:lpstr>
      <vt:lpstr>Al Muthana Site, Iraq</vt:lpstr>
      <vt:lpstr>Al Muthana Site “destruction method”</vt:lpstr>
      <vt:lpstr>Hotzone Solutions   Mobile Hazardous Material  Treatment Unit</vt:lpstr>
      <vt:lpstr>Waste treatment by plasma technology</vt:lpstr>
      <vt:lpstr>Plasma Reactor Compared to Traditional   Combustion Furnace</vt:lpstr>
      <vt:lpstr>Needs for universal and mobile destruction technology</vt:lpstr>
      <vt:lpstr>Mobile Hazardous Material Treatment Unit  (MHMTU)</vt:lpstr>
      <vt:lpstr>DC  Plasma Torch in Action</vt:lpstr>
      <vt:lpstr>DC  Plasma Torch in Action</vt:lpstr>
      <vt:lpstr>Shaft type furnace</vt:lpstr>
      <vt:lpstr>3D  diagram of MHMTU components integration</vt:lpstr>
      <vt:lpstr>MHMTU: True Mobility</vt:lpstr>
      <vt:lpstr>New MHMTU fully integrated system</vt:lpstr>
      <vt:lpstr> HZS offers plasma reactors/furnaces </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taiana</dc:creator>
  <cp:lastModifiedBy>Yaugen Ryzhykau</cp:lastModifiedBy>
  <cp:revision>381</cp:revision>
  <cp:lastPrinted>2013-11-28T21:55:33Z</cp:lastPrinted>
  <dcterms:created xsi:type="dcterms:W3CDTF">2011-02-08T14:40:08Z</dcterms:created>
  <dcterms:modified xsi:type="dcterms:W3CDTF">2017-12-06T21:47:32Z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0x0101000567BA60AC2FD9478F6E859216BDE350</vt:lpwstr>
  </property>
  <property fmtid="{D5CDD505-2E9C-101B-9397-08002B2CF9AE}" pid="3" name="_dlc_DocIdItemGuid">
    <vt:lpwstr>dca0b784-61c7-4f4f-93c3-98935713f97d</vt:lpwstr>
  </property>
  <property fmtid="{D5CDD505-2E9C-101B-9397-08002B2CF9AE}" pid="4" name="_dlc_DocId">
    <vt:lpwstr>HZSDENHAAG00-102-4</vt:lpwstr>
  </property>
  <property fmtid="{D5CDD505-2E9C-101B-9397-08002B2CF9AE}" pid="5" name="_dlc_DocIdUrl">
    <vt:lpwstr>https://hotzonesolutionsnl.sharepoint.com/Finance%20and%20Adminstration/_layouts/DocIdRedir.aspx?ID=HZSDENHAAG00-102-4, HZSDENHAAG00-102-4</vt:lpwstr>
  </property>
</Properties>
</file>