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8" r:id="rId2"/>
    <p:sldId id="309" r:id="rId3"/>
    <p:sldId id="310" r:id="rId4"/>
    <p:sldId id="316" r:id="rId5"/>
    <p:sldId id="317" r:id="rId6"/>
    <p:sldId id="318" r:id="rId7"/>
    <p:sldId id="319" r:id="rId8"/>
    <p:sldId id="326" r:id="rId9"/>
    <p:sldId id="325" r:id="rId10"/>
    <p:sldId id="320" r:id="rId11"/>
    <p:sldId id="321" r:id="rId12"/>
    <p:sldId id="341" r:id="rId13"/>
    <p:sldId id="322" r:id="rId14"/>
    <p:sldId id="334" r:id="rId15"/>
    <p:sldId id="342" r:id="rId16"/>
    <p:sldId id="343" r:id="rId17"/>
    <p:sldId id="327" r:id="rId18"/>
    <p:sldId id="328" r:id="rId19"/>
    <p:sldId id="329" r:id="rId20"/>
    <p:sldId id="330" r:id="rId21"/>
    <p:sldId id="331" r:id="rId22"/>
    <p:sldId id="335" r:id="rId23"/>
    <p:sldId id="340" r:id="rId24"/>
    <p:sldId id="336" r:id="rId25"/>
    <p:sldId id="344" r:id="rId26"/>
    <p:sldId id="337" r:id="rId27"/>
    <p:sldId id="338" r:id="rId28"/>
    <p:sldId id="339" r:id="rId29"/>
    <p:sldId id="323" r:id="rId30"/>
    <p:sldId id="345" r:id="rId31"/>
    <p:sldId id="346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ema Uygulanmış Stil 1 - Vurgu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014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2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7653A7-A460-4A00-86E6-79D11508C489}" type="doc">
      <dgm:prSet loTypeId="urn:microsoft.com/office/officeart/2005/8/layout/list1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E60DBB87-D1EA-4259-BB97-0CF29004DAAE}">
      <dgm:prSet phldrT="[Metin]"/>
      <dgm:spPr/>
      <dgm:t>
        <a:bodyPr/>
        <a:lstStyle/>
        <a:p>
          <a:r>
            <a:rPr lang="tr-TR" dirty="0" smtClean="0"/>
            <a:t>Yükseköğretim Kurulu</a:t>
          </a:r>
          <a:endParaRPr lang="tr-TR" dirty="0"/>
        </a:p>
      </dgm:t>
    </dgm:pt>
    <dgm:pt modelId="{3345BA21-1446-4D5F-9897-3A8BF9978214}" type="parTrans" cxnId="{0CB0F35B-41D4-4D6E-A4A9-BFD8222502EF}">
      <dgm:prSet/>
      <dgm:spPr/>
      <dgm:t>
        <a:bodyPr/>
        <a:lstStyle/>
        <a:p>
          <a:endParaRPr lang="tr-TR"/>
        </a:p>
      </dgm:t>
    </dgm:pt>
    <dgm:pt modelId="{30BC6B5C-EC4B-4CC9-968B-C22FD67F3F52}" type="sibTrans" cxnId="{0CB0F35B-41D4-4D6E-A4A9-BFD8222502EF}">
      <dgm:prSet/>
      <dgm:spPr/>
      <dgm:t>
        <a:bodyPr/>
        <a:lstStyle/>
        <a:p>
          <a:endParaRPr lang="tr-TR"/>
        </a:p>
      </dgm:t>
    </dgm:pt>
    <dgm:pt modelId="{55BFA695-745D-4252-AF6B-92C784A952C0}">
      <dgm:prSet phldrT="[Metin]"/>
      <dgm:spPr/>
      <dgm:t>
        <a:bodyPr/>
        <a:lstStyle/>
        <a:p>
          <a:r>
            <a:rPr lang="tr-TR" dirty="0" smtClean="0"/>
            <a:t>Milli Savunma Bakanlığı</a:t>
          </a:r>
          <a:endParaRPr lang="tr-TR" dirty="0"/>
        </a:p>
      </dgm:t>
    </dgm:pt>
    <dgm:pt modelId="{6CEADDA5-75DF-4FFD-96A4-91E65AFA5155}" type="parTrans" cxnId="{FD7E7C92-114B-45AD-8E73-26CFCD6845EE}">
      <dgm:prSet/>
      <dgm:spPr/>
      <dgm:t>
        <a:bodyPr/>
        <a:lstStyle/>
        <a:p>
          <a:endParaRPr lang="tr-TR"/>
        </a:p>
      </dgm:t>
    </dgm:pt>
    <dgm:pt modelId="{C5126FD5-51A1-44A2-ABAF-5560664DE20D}" type="sibTrans" cxnId="{FD7E7C92-114B-45AD-8E73-26CFCD6845EE}">
      <dgm:prSet/>
      <dgm:spPr/>
      <dgm:t>
        <a:bodyPr/>
        <a:lstStyle/>
        <a:p>
          <a:endParaRPr lang="tr-TR"/>
        </a:p>
      </dgm:t>
    </dgm:pt>
    <dgm:pt modelId="{82F6BBAD-B00F-4EF4-940A-872C3E14252D}">
      <dgm:prSet phldrT="[Metin]"/>
      <dgm:spPr/>
      <dgm:t>
        <a:bodyPr/>
        <a:lstStyle/>
        <a:p>
          <a:r>
            <a:rPr lang="tr-TR" dirty="0" smtClean="0"/>
            <a:t>TAEK, </a:t>
          </a:r>
          <a:r>
            <a:rPr lang="tr-TR" dirty="0" smtClean="0"/>
            <a:t>TÜBİTAK, KIZILAY</a:t>
          </a:r>
          <a:endParaRPr lang="tr-TR" dirty="0"/>
        </a:p>
      </dgm:t>
    </dgm:pt>
    <dgm:pt modelId="{90476B94-AB44-4D99-8AEF-C28BEDBBFC06}" type="parTrans" cxnId="{74979784-90D4-4586-9DDE-137358E252E7}">
      <dgm:prSet/>
      <dgm:spPr/>
      <dgm:t>
        <a:bodyPr/>
        <a:lstStyle/>
        <a:p>
          <a:endParaRPr lang="tr-TR"/>
        </a:p>
      </dgm:t>
    </dgm:pt>
    <dgm:pt modelId="{79B3C745-C21D-4807-A2A5-4B5F34118770}" type="sibTrans" cxnId="{74979784-90D4-4586-9DDE-137358E252E7}">
      <dgm:prSet/>
      <dgm:spPr/>
      <dgm:t>
        <a:bodyPr/>
        <a:lstStyle/>
        <a:p>
          <a:endParaRPr lang="tr-TR"/>
        </a:p>
      </dgm:t>
    </dgm:pt>
    <dgm:pt modelId="{49A643D3-9A63-4CC7-B587-75D7A8C2F41C}">
      <dgm:prSet/>
      <dgm:spPr/>
      <dgm:t>
        <a:bodyPr/>
        <a:lstStyle/>
        <a:p>
          <a:r>
            <a:rPr lang="tr-TR" dirty="0" smtClean="0"/>
            <a:t>Sağlık </a:t>
          </a:r>
          <a:r>
            <a:rPr lang="tr-TR" dirty="0" smtClean="0"/>
            <a:t>Bakanlığı, </a:t>
          </a:r>
          <a:r>
            <a:rPr lang="tr-TR" dirty="0" smtClean="0"/>
            <a:t>Kamu HK</a:t>
          </a:r>
          <a:endParaRPr lang="tr-TR" dirty="0"/>
        </a:p>
      </dgm:t>
    </dgm:pt>
    <dgm:pt modelId="{36F5E515-8324-4166-9503-8F56F9948980}" type="parTrans" cxnId="{3F5BD40B-2989-4876-B7CF-25E2BEE2BDC0}">
      <dgm:prSet/>
      <dgm:spPr/>
      <dgm:t>
        <a:bodyPr/>
        <a:lstStyle/>
        <a:p>
          <a:endParaRPr lang="tr-TR"/>
        </a:p>
      </dgm:t>
    </dgm:pt>
    <dgm:pt modelId="{C580BE8E-5DF2-434F-A4A2-818EE3A60AED}" type="sibTrans" cxnId="{3F5BD40B-2989-4876-B7CF-25E2BEE2BDC0}">
      <dgm:prSet/>
      <dgm:spPr/>
      <dgm:t>
        <a:bodyPr/>
        <a:lstStyle/>
        <a:p>
          <a:endParaRPr lang="tr-TR"/>
        </a:p>
      </dgm:t>
    </dgm:pt>
    <dgm:pt modelId="{14A152CC-FEE7-4273-BF66-2F860B16FA6D}">
      <dgm:prSet/>
      <dgm:spPr/>
      <dgm:t>
        <a:bodyPr/>
        <a:lstStyle/>
        <a:p>
          <a:r>
            <a:rPr lang="tr-TR" dirty="0" smtClean="0"/>
            <a:t>Üniversiteler</a:t>
          </a:r>
          <a:endParaRPr lang="tr-TR" dirty="0"/>
        </a:p>
      </dgm:t>
    </dgm:pt>
    <dgm:pt modelId="{8184426B-2182-40A2-9A64-CF461AF7D66E}" type="parTrans" cxnId="{223DB3D8-2C1E-4897-A2EA-3754956A572C}">
      <dgm:prSet/>
      <dgm:spPr/>
      <dgm:t>
        <a:bodyPr/>
        <a:lstStyle/>
        <a:p>
          <a:endParaRPr lang="tr-TR"/>
        </a:p>
      </dgm:t>
    </dgm:pt>
    <dgm:pt modelId="{2A421648-D5C9-4BB7-9FBD-ECB9C3DE854C}" type="sibTrans" cxnId="{223DB3D8-2C1E-4897-A2EA-3754956A572C}">
      <dgm:prSet/>
      <dgm:spPr/>
      <dgm:t>
        <a:bodyPr/>
        <a:lstStyle/>
        <a:p>
          <a:endParaRPr lang="tr-TR"/>
        </a:p>
      </dgm:t>
    </dgm:pt>
    <dgm:pt modelId="{AA94B68C-72C3-4EFC-8AE8-8B5D2D687076}">
      <dgm:prSet phldrT="[Metin]"/>
      <dgm:spPr/>
      <dgm:t>
        <a:bodyPr/>
        <a:lstStyle/>
        <a:p>
          <a:r>
            <a:rPr lang="tr-TR" dirty="0" smtClean="0"/>
            <a:t>AFAD</a:t>
          </a:r>
          <a:endParaRPr lang="tr-TR" dirty="0"/>
        </a:p>
      </dgm:t>
    </dgm:pt>
    <dgm:pt modelId="{CC33C0E2-CD53-4971-9F8F-761F77C52058}" type="parTrans" cxnId="{7D659C8C-763E-49E1-9434-1A0A3BF1188C}">
      <dgm:prSet/>
      <dgm:spPr/>
      <dgm:t>
        <a:bodyPr/>
        <a:lstStyle/>
        <a:p>
          <a:endParaRPr lang="tr-TR"/>
        </a:p>
      </dgm:t>
    </dgm:pt>
    <dgm:pt modelId="{C17D0C87-8573-45A1-ABEE-273A76BCCDCA}" type="sibTrans" cxnId="{7D659C8C-763E-49E1-9434-1A0A3BF1188C}">
      <dgm:prSet/>
      <dgm:spPr/>
      <dgm:t>
        <a:bodyPr/>
        <a:lstStyle/>
        <a:p>
          <a:endParaRPr lang="tr-TR"/>
        </a:p>
      </dgm:t>
    </dgm:pt>
    <dgm:pt modelId="{6DAA16AD-D70F-428F-8CA0-FAE34843C685}" type="pres">
      <dgm:prSet presAssocID="{087653A7-A460-4A00-86E6-79D11508C48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D7E052D2-3DBB-4A07-B34A-BAE9BBDDA5AF}" type="pres">
      <dgm:prSet presAssocID="{E60DBB87-D1EA-4259-BB97-0CF29004DAAE}" presName="parentLin" presStyleCnt="0"/>
      <dgm:spPr/>
    </dgm:pt>
    <dgm:pt modelId="{FFF70D22-2E47-4F31-8A5C-8F2EE9279B53}" type="pres">
      <dgm:prSet presAssocID="{E60DBB87-D1EA-4259-BB97-0CF29004DAAE}" presName="parentLeftMargin" presStyleLbl="node1" presStyleIdx="0" presStyleCnt="6"/>
      <dgm:spPr/>
      <dgm:t>
        <a:bodyPr/>
        <a:lstStyle/>
        <a:p>
          <a:endParaRPr lang="tr-TR"/>
        </a:p>
      </dgm:t>
    </dgm:pt>
    <dgm:pt modelId="{BEE84EA4-4533-43C6-9C3A-A3C000EF088E}" type="pres">
      <dgm:prSet presAssocID="{E60DBB87-D1EA-4259-BB97-0CF29004DAAE}" presName="parentText" presStyleLbl="node1" presStyleIdx="0" presStyleCnt="6" custLinFactNeighborX="2262" custLinFactNeighborY="101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3F2ACD5-5656-4D77-B9B8-58571E3E5D5B}" type="pres">
      <dgm:prSet presAssocID="{E60DBB87-D1EA-4259-BB97-0CF29004DAAE}" presName="negativeSpace" presStyleCnt="0"/>
      <dgm:spPr/>
    </dgm:pt>
    <dgm:pt modelId="{04104C4B-08F8-469C-9AB9-804C744BA23E}" type="pres">
      <dgm:prSet presAssocID="{E60DBB87-D1EA-4259-BB97-0CF29004DAAE}" presName="childText" presStyleLbl="conFgAcc1" presStyleIdx="0" presStyleCnt="6">
        <dgm:presLayoutVars>
          <dgm:bulletEnabled val="1"/>
        </dgm:presLayoutVars>
      </dgm:prSet>
      <dgm:spPr/>
    </dgm:pt>
    <dgm:pt modelId="{EC2827F1-E250-43DB-8DB1-8E85D50F1C61}" type="pres">
      <dgm:prSet presAssocID="{30BC6B5C-EC4B-4CC9-968B-C22FD67F3F52}" presName="spaceBetweenRectangles" presStyleCnt="0"/>
      <dgm:spPr/>
    </dgm:pt>
    <dgm:pt modelId="{F17276E3-A904-40A9-9B05-68D407111253}" type="pres">
      <dgm:prSet presAssocID="{49A643D3-9A63-4CC7-B587-75D7A8C2F41C}" presName="parentLin" presStyleCnt="0"/>
      <dgm:spPr/>
    </dgm:pt>
    <dgm:pt modelId="{7AEFB084-1222-457F-84E8-D00C6D7A420B}" type="pres">
      <dgm:prSet presAssocID="{49A643D3-9A63-4CC7-B587-75D7A8C2F41C}" presName="parentLeftMargin" presStyleLbl="node1" presStyleIdx="0" presStyleCnt="6"/>
      <dgm:spPr/>
      <dgm:t>
        <a:bodyPr/>
        <a:lstStyle/>
        <a:p>
          <a:endParaRPr lang="tr-TR"/>
        </a:p>
      </dgm:t>
    </dgm:pt>
    <dgm:pt modelId="{95824156-73EF-4D7D-8BCF-A293C569BD79}" type="pres">
      <dgm:prSet presAssocID="{49A643D3-9A63-4CC7-B587-75D7A8C2F41C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2A6794F-C593-48F7-97E4-D48741184010}" type="pres">
      <dgm:prSet presAssocID="{49A643D3-9A63-4CC7-B587-75D7A8C2F41C}" presName="negativeSpace" presStyleCnt="0"/>
      <dgm:spPr/>
    </dgm:pt>
    <dgm:pt modelId="{A26D31B8-8740-433E-9D65-BF9F8DBD13AF}" type="pres">
      <dgm:prSet presAssocID="{49A643D3-9A63-4CC7-B587-75D7A8C2F41C}" presName="childText" presStyleLbl="conFgAcc1" presStyleIdx="1" presStyleCnt="6">
        <dgm:presLayoutVars>
          <dgm:bulletEnabled val="1"/>
        </dgm:presLayoutVars>
      </dgm:prSet>
      <dgm:spPr/>
    </dgm:pt>
    <dgm:pt modelId="{494E3BD7-04EF-458A-ABCC-E5FB6BD083E2}" type="pres">
      <dgm:prSet presAssocID="{C580BE8E-5DF2-434F-A4A2-818EE3A60AED}" presName="spaceBetweenRectangles" presStyleCnt="0"/>
      <dgm:spPr/>
    </dgm:pt>
    <dgm:pt modelId="{E4D34C69-4FC9-4B77-B729-957B4AE8C6CC}" type="pres">
      <dgm:prSet presAssocID="{55BFA695-745D-4252-AF6B-92C784A952C0}" presName="parentLin" presStyleCnt="0"/>
      <dgm:spPr/>
    </dgm:pt>
    <dgm:pt modelId="{8A4A8D29-FE52-468C-AB4C-3F5F9A65FB67}" type="pres">
      <dgm:prSet presAssocID="{55BFA695-745D-4252-AF6B-92C784A952C0}" presName="parentLeftMargin" presStyleLbl="node1" presStyleIdx="1" presStyleCnt="6"/>
      <dgm:spPr/>
      <dgm:t>
        <a:bodyPr/>
        <a:lstStyle/>
        <a:p>
          <a:endParaRPr lang="tr-TR"/>
        </a:p>
      </dgm:t>
    </dgm:pt>
    <dgm:pt modelId="{0FF17B11-A788-4B18-A3CB-0FFDE7DBB39B}" type="pres">
      <dgm:prSet presAssocID="{55BFA695-745D-4252-AF6B-92C784A952C0}" presName="parentText" presStyleLbl="node1" presStyleIdx="2" presStyleCnt="6" custScaleX="99122" custLinFactNeighborX="11979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253CD89-E6CC-42A0-A0F1-E6288F308BDC}" type="pres">
      <dgm:prSet presAssocID="{55BFA695-745D-4252-AF6B-92C784A952C0}" presName="negativeSpace" presStyleCnt="0"/>
      <dgm:spPr/>
    </dgm:pt>
    <dgm:pt modelId="{18C2810D-198B-433E-A30D-B2F1A66494FE}" type="pres">
      <dgm:prSet presAssocID="{55BFA695-745D-4252-AF6B-92C784A952C0}" presName="childText" presStyleLbl="conFgAcc1" presStyleIdx="2" presStyleCnt="6">
        <dgm:presLayoutVars>
          <dgm:bulletEnabled val="1"/>
        </dgm:presLayoutVars>
      </dgm:prSet>
      <dgm:spPr/>
    </dgm:pt>
    <dgm:pt modelId="{738C3147-826D-449B-90FA-1862B0634E3D}" type="pres">
      <dgm:prSet presAssocID="{C5126FD5-51A1-44A2-ABAF-5560664DE20D}" presName="spaceBetweenRectangles" presStyleCnt="0"/>
      <dgm:spPr/>
    </dgm:pt>
    <dgm:pt modelId="{FF693ACE-A34F-4768-86DE-316866AB0090}" type="pres">
      <dgm:prSet presAssocID="{AA94B68C-72C3-4EFC-8AE8-8B5D2D687076}" presName="parentLin" presStyleCnt="0"/>
      <dgm:spPr/>
    </dgm:pt>
    <dgm:pt modelId="{7BC02261-7351-41D9-B682-BE17139C4438}" type="pres">
      <dgm:prSet presAssocID="{AA94B68C-72C3-4EFC-8AE8-8B5D2D687076}" presName="parentLeftMargin" presStyleLbl="node1" presStyleIdx="2" presStyleCnt="6"/>
      <dgm:spPr/>
      <dgm:t>
        <a:bodyPr/>
        <a:lstStyle/>
        <a:p>
          <a:endParaRPr lang="tr-TR"/>
        </a:p>
      </dgm:t>
    </dgm:pt>
    <dgm:pt modelId="{9EFDFFC1-A112-436E-BB91-ADF45A0DB648}" type="pres">
      <dgm:prSet presAssocID="{AA94B68C-72C3-4EFC-8AE8-8B5D2D687076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5BD6CF9-BB56-4D86-9002-21D9511A9698}" type="pres">
      <dgm:prSet presAssocID="{AA94B68C-72C3-4EFC-8AE8-8B5D2D687076}" presName="negativeSpace" presStyleCnt="0"/>
      <dgm:spPr/>
    </dgm:pt>
    <dgm:pt modelId="{1F753313-7B03-48CF-AE14-CF250DE36425}" type="pres">
      <dgm:prSet presAssocID="{AA94B68C-72C3-4EFC-8AE8-8B5D2D687076}" presName="childText" presStyleLbl="conFgAcc1" presStyleIdx="3" presStyleCnt="6">
        <dgm:presLayoutVars>
          <dgm:bulletEnabled val="1"/>
        </dgm:presLayoutVars>
      </dgm:prSet>
      <dgm:spPr/>
    </dgm:pt>
    <dgm:pt modelId="{774776FF-A1E2-428B-AC32-964455B999B6}" type="pres">
      <dgm:prSet presAssocID="{C17D0C87-8573-45A1-ABEE-273A76BCCDCA}" presName="spaceBetweenRectangles" presStyleCnt="0"/>
      <dgm:spPr/>
    </dgm:pt>
    <dgm:pt modelId="{1B9C130E-7832-4DCD-93DD-AB87F5FA16E6}" type="pres">
      <dgm:prSet presAssocID="{82F6BBAD-B00F-4EF4-940A-872C3E14252D}" presName="parentLin" presStyleCnt="0"/>
      <dgm:spPr/>
    </dgm:pt>
    <dgm:pt modelId="{A38B6A83-EAFF-4B4A-9D14-17E6CEA8222F}" type="pres">
      <dgm:prSet presAssocID="{82F6BBAD-B00F-4EF4-940A-872C3E14252D}" presName="parentLeftMargin" presStyleLbl="node1" presStyleIdx="3" presStyleCnt="6"/>
      <dgm:spPr/>
      <dgm:t>
        <a:bodyPr/>
        <a:lstStyle/>
        <a:p>
          <a:endParaRPr lang="tr-TR"/>
        </a:p>
      </dgm:t>
    </dgm:pt>
    <dgm:pt modelId="{D9C869B3-2891-4344-936C-D237896288AB}" type="pres">
      <dgm:prSet presAssocID="{82F6BBAD-B00F-4EF4-940A-872C3E14252D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076BFA9-030E-47F7-8DD0-E332C21DB7F9}" type="pres">
      <dgm:prSet presAssocID="{82F6BBAD-B00F-4EF4-940A-872C3E14252D}" presName="negativeSpace" presStyleCnt="0"/>
      <dgm:spPr/>
    </dgm:pt>
    <dgm:pt modelId="{90DC91A8-7A13-456E-B3C1-32ED4B4D38CF}" type="pres">
      <dgm:prSet presAssocID="{82F6BBAD-B00F-4EF4-940A-872C3E14252D}" presName="childText" presStyleLbl="conFgAcc1" presStyleIdx="4" presStyleCnt="6">
        <dgm:presLayoutVars>
          <dgm:bulletEnabled val="1"/>
        </dgm:presLayoutVars>
      </dgm:prSet>
      <dgm:spPr/>
    </dgm:pt>
    <dgm:pt modelId="{584924BA-64B0-4170-B1AA-0520C2466533}" type="pres">
      <dgm:prSet presAssocID="{79B3C745-C21D-4807-A2A5-4B5F34118770}" presName="spaceBetweenRectangles" presStyleCnt="0"/>
      <dgm:spPr/>
    </dgm:pt>
    <dgm:pt modelId="{24CAEBB5-E5A3-408F-ADF4-0A14C6687304}" type="pres">
      <dgm:prSet presAssocID="{14A152CC-FEE7-4273-BF66-2F860B16FA6D}" presName="parentLin" presStyleCnt="0"/>
      <dgm:spPr/>
    </dgm:pt>
    <dgm:pt modelId="{FE9DD8DB-8EFD-4F11-BDD6-3A644A6FCA58}" type="pres">
      <dgm:prSet presAssocID="{14A152CC-FEE7-4273-BF66-2F860B16FA6D}" presName="parentLeftMargin" presStyleLbl="node1" presStyleIdx="4" presStyleCnt="6"/>
      <dgm:spPr/>
      <dgm:t>
        <a:bodyPr/>
        <a:lstStyle/>
        <a:p>
          <a:endParaRPr lang="tr-TR"/>
        </a:p>
      </dgm:t>
    </dgm:pt>
    <dgm:pt modelId="{918C0ED4-4A11-4896-AB40-ED0E1417E877}" type="pres">
      <dgm:prSet presAssocID="{14A152CC-FEE7-4273-BF66-2F860B16FA6D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BC49D8F-DE37-4771-BDFC-B40387E64F19}" type="pres">
      <dgm:prSet presAssocID="{14A152CC-FEE7-4273-BF66-2F860B16FA6D}" presName="negativeSpace" presStyleCnt="0"/>
      <dgm:spPr/>
    </dgm:pt>
    <dgm:pt modelId="{3210C46C-CA77-4726-B3FC-865F5FC98B19}" type="pres">
      <dgm:prSet presAssocID="{14A152CC-FEE7-4273-BF66-2F860B16FA6D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8E760D51-4954-44DC-B477-579B378AA409}" type="presOf" srcId="{E60DBB87-D1EA-4259-BB97-0CF29004DAAE}" destId="{FFF70D22-2E47-4F31-8A5C-8F2EE9279B53}" srcOrd="0" destOrd="0" presId="urn:microsoft.com/office/officeart/2005/8/layout/list1"/>
    <dgm:cxn modelId="{841BDB64-09B8-4E04-8208-9FF3C78672C1}" type="presOf" srcId="{55BFA695-745D-4252-AF6B-92C784A952C0}" destId="{0FF17B11-A788-4B18-A3CB-0FFDE7DBB39B}" srcOrd="1" destOrd="0" presId="urn:microsoft.com/office/officeart/2005/8/layout/list1"/>
    <dgm:cxn modelId="{85E92B22-6313-4A34-B6FE-A6942EAB84C8}" type="presOf" srcId="{AA94B68C-72C3-4EFC-8AE8-8B5D2D687076}" destId="{9EFDFFC1-A112-436E-BB91-ADF45A0DB648}" srcOrd="1" destOrd="0" presId="urn:microsoft.com/office/officeart/2005/8/layout/list1"/>
    <dgm:cxn modelId="{FD7E7C92-114B-45AD-8E73-26CFCD6845EE}" srcId="{087653A7-A460-4A00-86E6-79D11508C489}" destId="{55BFA695-745D-4252-AF6B-92C784A952C0}" srcOrd="2" destOrd="0" parTransId="{6CEADDA5-75DF-4FFD-96A4-91E65AFA5155}" sibTransId="{C5126FD5-51A1-44A2-ABAF-5560664DE20D}"/>
    <dgm:cxn modelId="{9BC02C80-A5CB-46D3-93F9-7F9B72E31DE8}" type="presOf" srcId="{14A152CC-FEE7-4273-BF66-2F860B16FA6D}" destId="{918C0ED4-4A11-4896-AB40-ED0E1417E877}" srcOrd="1" destOrd="0" presId="urn:microsoft.com/office/officeart/2005/8/layout/list1"/>
    <dgm:cxn modelId="{2FC11663-D085-4829-BF4A-7A8559DDDD96}" type="presOf" srcId="{087653A7-A460-4A00-86E6-79D11508C489}" destId="{6DAA16AD-D70F-428F-8CA0-FAE34843C685}" srcOrd="0" destOrd="0" presId="urn:microsoft.com/office/officeart/2005/8/layout/list1"/>
    <dgm:cxn modelId="{33DB9E77-489D-40FC-BE96-0F1D9F1FE69F}" type="presOf" srcId="{E60DBB87-D1EA-4259-BB97-0CF29004DAAE}" destId="{BEE84EA4-4533-43C6-9C3A-A3C000EF088E}" srcOrd="1" destOrd="0" presId="urn:microsoft.com/office/officeart/2005/8/layout/list1"/>
    <dgm:cxn modelId="{74979784-90D4-4586-9DDE-137358E252E7}" srcId="{087653A7-A460-4A00-86E6-79D11508C489}" destId="{82F6BBAD-B00F-4EF4-940A-872C3E14252D}" srcOrd="4" destOrd="0" parTransId="{90476B94-AB44-4D99-8AEF-C28BEDBBFC06}" sibTransId="{79B3C745-C21D-4807-A2A5-4B5F34118770}"/>
    <dgm:cxn modelId="{4A533D29-F826-41E5-B0CB-3B1E324BD6B1}" type="presOf" srcId="{55BFA695-745D-4252-AF6B-92C784A952C0}" destId="{8A4A8D29-FE52-468C-AB4C-3F5F9A65FB67}" srcOrd="0" destOrd="0" presId="urn:microsoft.com/office/officeart/2005/8/layout/list1"/>
    <dgm:cxn modelId="{0CB0F35B-41D4-4D6E-A4A9-BFD8222502EF}" srcId="{087653A7-A460-4A00-86E6-79D11508C489}" destId="{E60DBB87-D1EA-4259-BB97-0CF29004DAAE}" srcOrd="0" destOrd="0" parTransId="{3345BA21-1446-4D5F-9897-3A8BF9978214}" sibTransId="{30BC6B5C-EC4B-4CC9-968B-C22FD67F3F52}"/>
    <dgm:cxn modelId="{7F8BFD40-AEA2-402F-9463-ABC5499A9AB6}" type="presOf" srcId="{14A152CC-FEE7-4273-BF66-2F860B16FA6D}" destId="{FE9DD8DB-8EFD-4F11-BDD6-3A644A6FCA58}" srcOrd="0" destOrd="0" presId="urn:microsoft.com/office/officeart/2005/8/layout/list1"/>
    <dgm:cxn modelId="{A198517C-C4F8-461C-A77D-A881268A97C4}" type="presOf" srcId="{82F6BBAD-B00F-4EF4-940A-872C3E14252D}" destId="{D9C869B3-2891-4344-936C-D237896288AB}" srcOrd="1" destOrd="0" presId="urn:microsoft.com/office/officeart/2005/8/layout/list1"/>
    <dgm:cxn modelId="{3C0BDFE6-B94C-46C8-B872-23070D0777C9}" type="presOf" srcId="{82F6BBAD-B00F-4EF4-940A-872C3E14252D}" destId="{A38B6A83-EAFF-4B4A-9D14-17E6CEA8222F}" srcOrd="0" destOrd="0" presId="urn:microsoft.com/office/officeart/2005/8/layout/list1"/>
    <dgm:cxn modelId="{223DB3D8-2C1E-4897-A2EA-3754956A572C}" srcId="{087653A7-A460-4A00-86E6-79D11508C489}" destId="{14A152CC-FEE7-4273-BF66-2F860B16FA6D}" srcOrd="5" destOrd="0" parTransId="{8184426B-2182-40A2-9A64-CF461AF7D66E}" sibTransId="{2A421648-D5C9-4BB7-9FBD-ECB9C3DE854C}"/>
    <dgm:cxn modelId="{B47A2FDF-634F-4F07-9A27-71578AFBB130}" type="presOf" srcId="{49A643D3-9A63-4CC7-B587-75D7A8C2F41C}" destId="{7AEFB084-1222-457F-84E8-D00C6D7A420B}" srcOrd="0" destOrd="0" presId="urn:microsoft.com/office/officeart/2005/8/layout/list1"/>
    <dgm:cxn modelId="{7D659C8C-763E-49E1-9434-1A0A3BF1188C}" srcId="{087653A7-A460-4A00-86E6-79D11508C489}" destId="{AA94B68C-72C3-4EFC-8AE8-8B5D2D687076}" srcOrd="3" destOrd="0" parTransId="{CC33C0E2-CD53-4971-9F8F-761F77C52058}" sibTransId="{C17D0C87-8573-45A1-ABEE-273A76BCCDCA}"/>
    <dgm:cxn modelId="{3F5BD40B-2989-4876-B7CF-25E2BEE2BDC0}" srcId="{087653A7-A460-4A00-86E6-79D11508C489}" destId="{49A643D3-9A63-4CC7-B587-75D7A8C2F41C}" srcOrd="1" destOrd="0" parTransId="{36F5E515-8324-4166-9503-8F56F9948980}" sibTransId="{C580BE8E-5DF2-434F-A4A2-818EE3A60AED}"/>
    <dgm:cxn modelId="{F25D1335-CB3D-451A-BC50-CF0CE3F40DFA}" type="presOf" srcId="{49A643D3-9A63-4CC7-B587-75D7A8C2F41C}" destId="{95824156-73EF-4D7D-8BCF-A293C569BD79}" srcOrd="1" destOrd="0" presId="urn:microsoft.com/office/officeart/2005/8/layout/list1"/>
    <dgm:cxn modelId="{E3C0931B-8BCE-43BA-8451-C1762A0C6F3E}" type="presOf" srcId="{AA94B68C-72C3-4EFC-8AE8-8B5D2D687076}" destId="{7BC02261-7351-41D9-B682-BE17139C4438}" srcOrd="0" destOrd="0" presId="urn:microsoft.com/office/officeart/2005/8/layout/list1"/>
    <dgm:cxn modelId="{E93D67B1-4F32-47DE-AE71-DB3739E67203}" type="presParOf" srcId="{6DAA16AD-D70F-428F-8CA0-FAE34843C685}" destId="{D7E052D2-3DBB-4A07-B34A-BAE9BBDDA5AF}" srcOrd="0" destOrd="0" presId="urn:microsoft.com/office/officeart/2005/8/layout/list1"/>
    <dgm:cxn modelId="{7C62B8FE-9259-4428-9F3C-1361AABDA167}" type="presParOf" srcId="{D7E052D2-3DBB-4A07-B34A-BAE9BBDDA5AF}" destId="{FFF70D22-2E47-4F31-8A5C-8F2EE9279B53}" srcOrd="0" destOrd="0" presId="urn:microsoft.com/office/officeart/2005/8/layout/list1"/>
    <dgm:cxn modelId="{4112F5AA-674A-4C7F-AB98-46A8E23BF4AC}" type="presParOf" srcId="{D7E052D2-3DBB-4A07-B34A-BAE9BBDDA5AF}" destId="{BEE84EA4-4533-43C6-9C3A-A3C000EF088E}" srcOrd="1" destOrd="0" presId="urn:microsoft.com/office/officeart/2005/8/layout/list1"/>
    <dgm:cxn modelId="{A8353270-60A2-4FCE-958A-02EB8DAE2C47}" type="presParOf" srcId="{6DAA16AD-D70F-428F-8CA0-FAE34843C685}" destId="{73F2ACD5-5656-4D77-B9B8-58571E3E5D5B}" srcOrd="1" destOrd="0" presId="urn:microsoft.com/office/officeart/2005/8/layout/list1"/>
    <dgm:cxn modelId="{808F1B14-21A0-484E-86EA-49E3814AFAF4}" type="presParOf" srcId="{6DAA16AD-D70F-428F-8CA0-FAE34843C685}" destId="{04104C4B-08F8-469C-9AB9-804C744BA23E}" srcOrd="2" destOrd="0" presId="urn:microsoft.com/office/officeart/2005/8/layout/list1"/>
    <dgm:cxn modelId="{0676546D-8422-46E6-BD53-AB517BC94557}" type="presParOf" srcId="{6DAA16AD-D70F-428F-8CA0-FAE34843C685}" destId="{EC2827F1-E250-43DB-8DB1-8E85D50F1C61}" srcOrd="3" destOrd="0" presId="urn:microsoft.com/office/officeart/2005/8/layout/list1"/>
    <dgm:cxn modelId="{06B90C57-4BBA-416C-B27F-DFE7DBBE597B}" type="presParOf" srcId="{6DAA16AD-D70F-428F-8CA0-FAE34843C685}" destId="{F17276E3-A904-40A9-9B05-68D407111253}" srcOrd="4" destOrd="0" presId="urn:microsoft.com/office/officeart/2005/8/layout/list1"/>
    <dgm:cxn modelId="{FE0CCE17-2E61-424F-82EF-0E9EB145D2AF}" type="presParOf" srcId="{F17276E3-A904-40A9-9B05-68D407111253}" destId="{7AEFB084-1222-457F-84E8-D00C6D7A420B}" srcOrd="0" destOrd="0" presId="urn:microsoft.com/office/officeart/2005/8/layout/list1"/>
    <dgm:cxn modelId="{6C654A9F-38E9-43B2-8142-81A466E81ECF}" type="presParOf" srcId="{F17276E3-A904-40A9-9B05-68D407111253}" destId="{95824156-73EF-4D7D-8BCF-A293C569BD79}" srcOrd="1" destOrd="0" presId="urn:microsoft.com/office/officeart/2005/8/layout/list1"/>
    <dgm:cxn modelId="{9BF9F57F-D363-44B9-95C8-268AB1D4F89F}" type="presParOf" srcId="{6DAA16AD-D70F-428F-8CA0-FAE34843C685}" destId="{A2A6794F-C593-48F7-97E4-D48741184010}" srcOrd="5" destOrd="0" presId="urn:microsoft.com/office/officeart/2005/8/layout/list1"/>
    <dgm:cxn modelId="{D91EF790-FF44-441D-BCAF-2DF8D77F3D92}" type="presParOf" srcId="{6DAA16AD-D70F-428F-8CA0-FAE34843C685}" destId="{A26D31B8-8740-433E-9D65-BF9F8DBD13AF}" srcOrd="6" destOrd="0" presId="urn:microsoft.com/office/officeart/2005/8/layout/list1"/>
    <dgm:cxn modelId="{1706B0C2-6EC4-4712-A779-6C74B68920FF}" type="presParOf" srcId="{6DAA16AD-D70F-428F-8CA0-FAE34843C685}" destId="{494E3BD7-04EF-458A-ABCC-E5FB6BD083E2}" srcOrd="7" destOrd="0" presId="urn:microsoft.com/office/officeart/2005/8/layout/list1"/>
    <dgm:cxn modelId="{4C4D8758-439E-474D-B0B3-8EEA84F53670}" type="presParOf" srcId="{6DAA16AD-D70F-428F-8CA0-FAE34843C685}" destId="{E4D34C69-4FC9-4B77-B729-957B4AE8C6CC}" srcOrd="8" destOrd="0" presId="urn:microsoft.com/office/officeart/2005/8/layout/list1"/>
    <dgm:cxn modelId="{7D0A3E6E-C617-4575-B674-58D64A63F202}" type="presParOf" srcId="{E4D34C69-4FC9-4B77-B729-957B4AE8C6CC}" destId="{8A4A8D29-FE52-468C-AB4C-3F5F9A65FB67}" srcOrd="0" destOrd="0" presId="urn:microsoft.com/office/officeart/2005/8/layout/list1"/>
    <dgm:cxn modelId="{72692E40-1763-4DAC-BCCB-9BDD39B39222}" type="presParOf" srcId="{E4D34C69-4FC9-4B77-B729-957B4AE8C6CC}" destId="{0FF17B11-A788-4B18-A3CB-0FFDE7DBB39B}" srcOrd="1" destOrd="0" presId="urn:microsoft.com/office/officeart/2005/8/layout/list1"/>
    <dgm:cxn modelId="{2005D659-019C-476D-9E63-2706B502B9FC}" type="presParOf" srcId="{6DAA16AD-D70F-428F-8CA0-FAE34843C685}" destId="{E253CD89-E6CC-42A0-A0F1-E6288F308BDC}" srcOrd="9" destOrd="0" presId="urn:microsoft.com/office/officeart/2005/8/layout/list1"/>
    <dgm:cxn modelId="{D5C34575-08A5-438C-A490-14AAC9609A11}" type="presParOf" srcId="{6DAA16AD-D70F-428F-8CA0-FAE34843C685}" destId="{18C2810D-198B-433E-A30D-B2F1A66494FE}" srcOrd="10" destOrd="0" presId="urn:microsoft.com/office/officeart/2005/8/layout/list1"/>
    <dgm:cxn modelId="{27F0E6E7-6165-4F89-80DE-FC8E802E510C}" type="presParOf" srcId="{6DAA16AD-D70F-428F-8CA0-FAE34843C685}" destId="{738C3147-826D-449B-90FA-1862B0634E3D}" srcOrd="11" destOrd="0" presId="urn:microsoft.com/office/officeart/2005/8/layout/list1"/>
    <dgm:cxn modelId="{1EBF2328-AC9D-4741-A2DF-8A6B11B55A46}" type="presParOf" srcId="{6DAA16AD-D70F-428F-8CA0-FAE34843C685}" destId="{FF693ACE-A34F-4768-86DE-316866AB0090}" srcOrd="12" destOrd="0" presId="urn:microsoft.com/office/officeart/2005/8/layout/list1"/>
    <dgm:cxn modelId="{C27F0755-CC4D-4926-B9C3-F55E8AA2E877}" type="presParOf" srcId="{FF693ACE-A34F-4768-86DE-316866AB0090}" destId="{7BC02261-7351-41D9-B682-BE17139C4438}" srcOrd="0" destOrd="0" presId="urn:microsoft.com/office/officeart/2005/8/layout/list1"/>
    <dgm:cxn modelId="{6188F065-DFCD-4C9F-A73E-BA5DF9304D0A}" type="presParOf" srcId="{FF693ACE-A34F-4768-86DE-316866AB0090}" destId="{9EFDFFC1-A112-436E-BB91-ADF45A0DB648}" srcOrd="1" destOrd="0" presId="urn:microsoft.com/office/officeart/2005/8/layout/list1"/>
    <dgm:cxn modelId="{A2821C8D-76EF-438C-9670-66FE369F0890}" type="presParOf" srcId="{6DAA16AD-D70F-428F-8CA0-FAE34843C685}" destId="{15BD6CF9-BB56-4D86-9002-21D9511A9698}" srcOrd="13" destOrd="0" presId="urn:microsoft.com/office/officeart/2005/8/layout/list1"/>
    <dgm:cxn modelId="{A4FCE229-87F2-4C02-889E-1EADDD511241}" type="presParOf" srcId="{6DAA16AD-D70F-428F-8CA0-FAE34843C685}" destId="{1F753313-7B03-48CF-AE14-CF250DE36425}" srcOrd="14" destOrd="0" presId="urn:microsoft.com/office/officeart/2005/8/layout/list1"/>
    <dgm:cxn modelId="{C77DA12D-B7AC-4EAD-9580-24C772830FDC}" type="presParOf" srcId="{6DAA16AD-D70F-428F-8CA0-FAE34843C685}" destId="{774776FF-A1E2-428B-AC32-964455B999B6}" srcOrd="15" destOrd="0" presId="urn:microsoft.com/office/officeart/2005/8/layout/list1"/>
    <dgm:cxn modelId="{55785452-0355-413B-AB87-678A0DD1488B}" type="presParOf" srcId="{6DAA16AD-D70F-428F-8CA0-FAE34843C685}" destId="{1B9C130E-7832-4DCD-93DD-AB87F5FA16E6}" srcOrd="16" destOrd="0" presId="urn:microsoft.com/office/officeart/2005/8/layout/list1"/>
    <dgm:cxn modelId="{C3D91F73-178B-4766-B212-A48B0F664E3D}" type="presParOf" srcId="{1B9C130E-7832-4DCD-93DD-AB87F5FA16E6}" destId="{A38B6A83-EAFF-4B4A-9D14-17E6CEA8222F}" srcOrd="0" destOrd="0" presId="urn:microsoft.com/office/officeart/2005/8/layout/list1"/>
    <dgm:cxn modelId="{18EECBAA-B71C-4C51-8011-AD8DC0B173BC}" type="presParOf" srcId="{1B9C130E-7832-4DCD-93DD-AB87F5FA16E6}" destId="{D9C869B3-2891-4344-936C-D237896288AB}" srcOrd="1" destOrd="0" presId="urn:microsoft.com/office/officeart/2005/8/layout/list1"/>
    <dgm:cxn modelId="{D3168864-08E5-465B-9AFA-B02D2B1D0A8F}" type="presParOf" srcId="{6DAA16AD-D70F-428F-8CA0-FAE34843C685}" destId="{0076BFA9-030E-47F7-8DD0-E332C21DB7F9}" srcOrd="17" destOrd="0" presId="urn:microsoft.com/office/officeart/2005/8/layout/list1"/>
    <dgm:cxn modelId="{085F4AFF-9256-4DA7-A6FD-E341099CC990}" type="presParOf" srcId="{6DAA16AD-D70F-428F-8CA0-FAE34843C685}" destId="{90DC91A8-7A13-456E-B3C1-32ED4B4D38CF}" srcOrd="18" destOrd="0" presId="urn:microsoft.com/office/officeart/2005/8/layout/list1"/>
    <dgm:cxn modelId="{2AD19753-B85B-4AB4-B810-ECB8B8F36EC8}" type="presParOf" srcId="{6DAA16AD-D70F-428F-8CA0-FAE34843C685}" destId="{584924BA-64B0-4170-B1AA-0520C2466533}" srcOrd="19" destOrd="0" presId="urn:microsoft.com/office/officeart/2005/8/layout/list1"/>
    <dgm:cxn modelId="{F0D3294A-09E2-4907-AB90-753567480A05}" type="presParOf" srcId="{6DAA16AD-D70F-428F-8CA0-FAE34843C685}" destId="{24CAEBB5-E5A3-408F-ADF4-0A14C6687304}" srcOrd="20" destOrd="0" presId="urn:microsoft.com/office/officeart/2005/8/layout/list1"/>
    <dgm:cxn modelId="{7CDE8A29-7925-45CD-9C58-0B1E3EF6E95D}" type="presParOf" srcId="{24CAEBB5-E5A3-408F-ADF4-0A14C6687304}" destId="{FE9DD8DB-8EFD-4F11-BDD6-3A644A6FCA58}" srcOrd="0" destOrd="0" presId="urn:microsoft.com/office/officeart/2005/8/layout/list1"/>
    <dgm:cxn modelId="{D6BE74D3-67B3-4F5D-9226-A1AADF694A02}" type="presParOf" srcId="{24CAEBB5-E5A3-408F-ADF4-0A14C6687304}" destId="{918C0ED4-4A11-4896-AB40-ED0E1417E877}" srcOrd="1" destOrd="0" presId="urn:microsoft.com/office/officeart/2005/8/layout/list1"/>
    <dgm:cxn modelId="{DDAD0BC3-51E9-4C74-B72E-5B4EA7C9BF74}" type="presParOf" srcId="{6DAA16AD-D70F-428F-8CA0-FAE34843C685}" destId="{4BC49D8F-DE37-4771-BDFC-B40387E64F19}" srcOrd="21" destOrd="0" presId="urn:microsoft.com/office/officeart/2005/8/layout/list1"/>
    <dgm:cxn modelId="{96C402DE-E7E6-4B47-A012-D7F57F31255E}" type="presParOf" srcId="{6DAA16AD-D70F-428F-8CA0-FAE34843C685}" destId="{3210C46C-CA77-4726-B3FC-865F5FC98B19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104C4B-08F8-469C-9AB9-804C744BA23E}">
      <dsp:nvSpPr>
        <dsp:cNvPr id="0" name=""/>
        <dsp:cNvSpPr/>
      </dsp:nvSpPr>
      <dsp:spPr>
        <a:xfrm>
          <a:off x="0" y="277107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E84EA4-4533-43C6-9C3A-A3C000EF088E}">
      <dsp:nvSpPr>
        <dsp:cNvPr id="0" name=""/>
        <dsp:cNvSpPr/>
      </dsp:nvSpPr>
      <dsp:spPr>
        <a:xfrm>
          <a:off x="311694" y="16837"/>
          <a:ext cx="4267200" cy="5313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Yükseköğretim Kurulu</a:t>
          </a:r>
          <a:endParaRPr lang="tr-TR" sz="1800" kern="1200" dirty="0"/>
        </a:p>
      </dsp:txBody>
      <dsp:txXfrm>
        <a:off x="337633" y="42776"/>
        <a:ext cx="4215322" cy="479482"/>
      </dsp:txXfrm>
    </dsp:sp>
    <dsp:sp modelId="{A26D31B8-8740-433E-9D65-BF9F8DBD13AF}">
      <dsp:nvSpPr>
        <dsp:cNvPr id="0" name=""/>
        <dsp:cNvSpPr/>
      </dsp:nvSpPr>
      <dsp:spPr>
        <a:xfrm>
          <a:off x="0" y="1093587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936304"/>
              <a:satOff val="-1168"/>
              <a:lumOff val="27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5824156-73EF-4D7D-8BCF-A293C569BD79}">
      <dsp:nvSpPr>
        <dsp:cNvPr id="0" name=""/>
        <dsp:cNvSpPr/>
      </dsp:nvSpPr>
      <dsp:spPr>
        <a:xfrm>
          <a:off x="304800" y="827907"/>
          <a:ext cx="4267200" cy="531360"/>
        </a:xfrm>
        <a:prstGeom prst="roundRect">
          <a:avLst/>
        </a:prstGeom>
        <a:gradFill rotWithShape="0">
          <a:gsLst>
            <a:gs pos="0">
              <a:schemeClr val="accent2">
                <a:hueOff val="936304"/>
                <a:satOff val="-1168"/>
                <a:lumOff val="275"/>
                <a:alphaOff val="0"/>
                <a:shade val="51000"/>
                <a:satMod val="130000"/>
              </a:schemeClr>
            </a:gs>
            <a:gs pos="80000">
              <a:schemeClr val="accent2">
                <a:hueOff val="936304"/>
                <a:satOff val="-1168"/>
                <a:lumOff val="275"/>
                <a:alphaOff val="0"/>
                <a:shade val="93000"/>
                <a:satMod val="130000"/>
              </a:schemeClr>
            </a:gs>
            <a:gs pos="100000">
              <a:schemeClr val="accent2">
                <a:hueOff val="936304"/>
                <a:satOff val="-1168"/>
                <a:lumOff val="27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Sağlık </a:t>
          </a:r>
          <a:r>
            <a:rPr lang="tr-TR" sz="1800" kern="1200" dirty="0" smtClean="0"/>
            <a:t>Bakanlığı, </a:t>
          </a:r>
          <a:r>
            <a:rPr lang="tr-TR" sz="1800" kern="1200" dirty="0" smtClean="0"/>
            <a:t>Kamu HK</a:t>
          </a:r>
          <a:endParaRPr lang="tr-TR" sz="1800" kern="1200" dirty="0"/>
        </a:p>
      </dsp:txBody>
      <dsp:txXfrm>
        <a:off x="330739" y="853846"/>
        <a:ext cx="4215322" cy="479482"/>
      </dsp:txXfrm>
    </dsp:sp>
    <dsp:sp modelId="{18C2810D-198B-433E-A30D-B2F1A66494FE}">
      <dsp:nvSpPr>
        <dsp:cNvPr id="0" name=""/>
        <dsp:cNvSpPr/>
      </dsp:nvSpPr>
      <dsp:spPr>
        <a:xfrm>
          <a:off x="0" y="1910067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872608"/>
              <a:satOff val="-2336"/>
              <a:lumOff val="54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FF17B11-A788-4B18-A3CB-0FFDE7DBB39B}">
      <dsp:nvSpPr>
        <dsp:cNvPr id="0" name=""/>
        <dsp:cNvSpPr/>
      </dsp:nvSpPr>
      <dsp:spPr>
        <a:xfrm>
          <a:off x="341311" y="1644387"/>
          <a:ext cx="4229733" cy="531360"/>
        </a:xfrm>
        <a:prstGeom prst="roundRect">
          <a:avLst/>
        </a:prstGeom>
        <a:gradFill rotWithShape="0">
          <a:gsLst>
            <a:gs pos="0">
              <a:schemeClr val="accent2">
                <a:hueOff val="1872608"/>
                <a:satOff val="-2336"/>
                <a:lumOff val="549"/>
                <a:alphaOff val="0"/>
                <a:shade val="51000"/>
                <a:satMod val="130000"/>
              </a:schemeClr>
            </a:gs>
            <a:gs pos="80000">
              <a:schemeClr val="accent2">
                <a:hueOff val="1872608"/>
                <a:satOff val="-2336"/>
                <a:lumOff val="549"/>
                <a:alphaOff val="0"/>
                <a:shade val="93000"/>
                <a:satMod val="130000"/>
              </a:schemeClr>
            </a:gs>
            <a:gs pos="100000">
              <a:schemeClr val="accent2">
                <a:hueOff val="1872608"/>
                <a:satOff val="-2336"/>
                <a:lumOff val="54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Milli Savunma Bakanlığı</a:t>
          </a:r>
          <a:endParaRPr lang="tr-TR" sz="1800" kern="1200" dirty="0"/>
        </a:p>
      </dsp:txBody>
      <dsp:txXfrm>
        <a:off x="367250" y="1670326"/>
        <a:ext cx="4177855" cy="479482"/>
      </dsp:txXfrm>
    </dsp:sp>
    <dsp:sp modelId="{1F753313-7B03-48CF-AE14-CF250DE36425}">
      <dsp:nvSpPr>
        <dsp:cNvPr id="0" name=""/>
        <dsp:cNvSpPr/>
      </dsp:nvSpPr>
      <dsp:spPr>
        <a:xfrm>
          <a:off x="0" y="2726548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808911"/>
              <a:satOff val="-3503"/>
              <a:lumOff val="82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EFDFFC1-A112-436E-BB91-ADF45A0DB648}">
      <dsp:nvSpPr>
        <dsp:cNvPr id="0" name=""/>
        <dsp:cNvSpPr/>
      </dsp:nvSpPr>
      <dsp:spPr>
        <a:xfrm>
          <a:off x="304800" y="2460867"/>
          <a:ext cx="4267200" cy="531360"/>
        </a:xfrm>
        <a:prstGeom prst="roundRect">
          <a:avLst/>
        </a:prstGeom>
        <a:gradFill rotWithShape="0">
          <a:gsLst>
            <a:gs pos="0">
              <a:schemeClr val="accent2">
                <a:hueOff val="2808911"/>
                <a:satOff val="-3503"/>
                <a:lumOff val="824"/>
                <a:alphaOff val="0"/>
                <a:shade val="51000"/>
                <a:satMod val="130000"/>
              </a:schemeClr>
            </a:gs>
            <a:gs pos="80000">
              <a:schemeClr val="accent2">
                <a:hueOff val="2808911"/>
                <a:satOff val="-3503"/>
                <a:lumOff val="824"/>
                <a:alphaOff val="0"/>
                <a:shade val="93000"/>
                <a:satMod val="130000"/>
              </a:schemeClr>
            </a:gs>
            <a:gs pos="100000">
              <a:schemeClr val="accent2">
                <a:hueOff val="2808911"/>
                <a:satOff val="-3503"/>
                <a:lumOff val="82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AFAD</a:t>
          </a:r>
          <a:endParaRPr lang="tr-TR" sz="1800" kern="1200" dirty="0"/>
        </a:p>
      </dsp:txBody>
      <dsp:txXfrm>
        <a:off x="330739" y="2486806"/>
        <a:ext cx="4215322" cy="479482"/>
      </dsp:txXfrm>
    </dsp:sp>
    <dsp:sp modelId="{90DC91A8-7A13-456E-B3C1-32ED4B4D38CF}">
      <dsp:nvSpPr>
        <dsp:cNvPr id="0" name=""/>
        <dsp:cNvSpPr/>
      </dsp:nvSpPr>
      <dsp:spPr>
        <a:xfrm>
          <a:off x="0" y="3543028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745215"/>
              <a:satOff val="-4671"/>
              <a:lumOff val="109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9C869B3-2891-4344-936C-D237896288AB}">
      <dsp:nvSpPr>
        <dsp:cNvPr id="0" name=""/>
        <dsp:cNvSpPr/>
      </dsp:nvSpPr>
      <dsp:spPr>
        <a:xfrm>
          <a:off x="304800" y="3277348"/>
          <a:ext cx="4267200" cy="531360"/>
        </a:xfrm>
        <a:prstGeom prst="roundRect">
          <a:avLst/>
        </a:prstGeom>
        <a:gradFill rotWithShape="0">
          <a:gsLst>
            <a:gs pos="0">
              <a:schemeClr val="accent2">
                <a:hueOff val="3745215"/>
                <a:satOff val="-4671"/>
                <a:lumOff val="1098"/>
                <a:alphaOff val="0"/>
                <a:shade val="51000"/>
                <a:satMod val="130000"/>
              </a:schemeClr>
            </a:gs>
            <a:gs pos="80000">
              <a:schemeClr val="accent2">
                <a:hueOff val="3745215"/>
                <a:satOff val="-4671"/>
                <a:lumOff val="1098"/>
                <a:alphaOff val="0"/>
                <a:shade val="93000"/>
                <a:satMod val="130000"/>
              </a:schemeClr>
            </a:gs>
            <a:gs pos="100000">
              <a:schemeClr val="accent2">
                <a:hueOff val="3745215"/>
                <a:satOff val="-4671"/>
                <a:lumOff val="109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TAEK, </a:t>
          </a:r>
          <a:r>
            <a:rPr lang="tr-TR" sz="1800" kern="1200" dirty="0" smtClean="0"/>
            <a:t>TÜBİTAK, KIZILAY</a:t>
          </a:r>
          <a:endParaRPr lang="tr-TR" sz="1800" kern="1200" dirty="0"/>
        </a:p>
      </dsp:txBody>
      <dsp:txXfrm>
        <a:off x="330739" y="3303287"/>
        <a:ext cx="4215322" cy="479482"/>
      </dsp:txXfrm>
    </dsp:sp>
    <dsp:sp modelId="{3210C46C-CA77-4726-B3FC-865F5FC98B19}">
      <dsp:nvSpPr>
        <dsp:cNvPr id="0" name=""/>
        <dsp:cNvSpPr/>
      </dsp:nvSpPr>
      <dsp:spPr>
        <a:xfrm>
          <a:off x="0" y="4359508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18C0ED4-4A11-4896-AB40-ED0E1417E877}">
      <dsp:nvSpPr>
        <dsp:cNvPr id="0" name=""/>
        <dsp:cNvSpPr/>
      </dsp:nvSpPr>
      <dsp:spPr>
        <a:xfrm>
          <a:off x="304800" y="4093828"/>
          <a:ext cx="4267200" cy="531360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Üniversiteler</a:t>
          </a:r>
          <a:endParaRPr lang="tr-TR" sz="1800" kern="1200" dirty="0"/>
        </a:p>
      </dsp:txBody>
      <dsp:txXfrm>
        <a:off x="330739" y="4119767"/>
        <a:ext cx="4215322" cy="479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6835DA-0CD7-4CCE-94FB-C85F276B9310}" type="datetimeFigureOut">
              <a:rPr lang="tr-TR" smtClean="0"/>
              <a:pPr/>
              <a:t>05.12.2017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3B04EB-C8FE-410C-B319-26D47C57FED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2899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3B04EB-C8FE-410C-B319-26D47C57FEDD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8213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05.12.2017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05.12.2017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05.12.2017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05.12.2017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05.12.2017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05.12.2017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05.12.2017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05.12.2017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05.12.2017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05.12.2017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05.12.2017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05.12.2017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yök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534" y="357167"/>
            <a:ext cx="4339458" cy="2339240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2204864"/>
            <a:ext cx="9144000" cy="2232248"/>
          </a:xfrm>
        </p:spPr>
        <p:txBody>
          <a:bodyPr>
            <a:noAutofit/>
          </a:bodyPr>
          <a:lstStyle/>
          <a:p>
            <a:r>
              <a:rPr lang="tr-TR" sz="4800" b="1" dirty="0" smtClean="0">
                <a:solidFill>
                  <a:srgbClr val="FF0000"/>
                </a:solidFill>
              </a:rPr>
              <a:t>Yükseköğretimde KBRN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75656" y="5060673"/>
            <a:ext cx="6912768" cy="1224136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Zeliha KOÇAK TUFAN</a:t>
            </a:r>
          </a:p>
          <a:p>
            <a:pPr algn="r"/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YÖK Yürütme Kurulu Üyesi</a:t>
            </a:r>
          </a:p>
          <a:p>
            <a:pPr algn="r"/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Aralık 2017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5400" dirty="0" smtClean="0"/>
              <a:t>	   </a:t>
            </a:r>
            <a:endParaRPr lang="tr-TR" sz="5400" dirty="0"/>
          </a:p>
        </p:txBody>
      </p:sp>
      <p:pic>
        <p:nvPicPr>
          <p:cNvPr id="15364" name="Picture 4" descr="Yükseköğretim Kurulu Başkanı Prof. Dr. M. A. Yekta Saraç: “Bu zor günlerde Yükseköğretim Kurulu olarak görevimizi en iyi şekilde ve eksiksiz olarak yapmaya gayret ediyoruz. Adaylara başarılar dileriz.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51" y="446"/>
            <a:ext cx="2483767" cy="126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143000" y="1752600"/>
            <a:ext cx="6934200" cy="4378325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tr-TR" sz="3200" dirty="0" smtClean="0"/>
              <a:t>Akademik bilgi birikimi eksik</a:t>
            </a:r>
          </a:p>
          <a:p>
            <a:pPr>
              <a:spcAft>
                <a:spcPts val="1200"/>
              </a:spcAft>
            </a:pPr>
            <a:r>
              <a:rPr lang="tr-TR" sz="3200" dirty="0" smtClean="0"/>
              <a:t>Temel eğitim seviyesi sınırlı</a:t>
            </a:r>
          </a:p>
          <a:p>
            <a:pPr>
              <a:spcAft>
                <a:spcPts val="1200"/>
              </a:spcAft>
            </a:pPr>
            <a:r>
              <a:rPr lang="tr-TR" sz="3200" dirty="0" smtClean="0"/>
              <a:t>Standart prosedürler yok</a:t>
            </a:r>
          </a:p>
          <a:p>
            <a:pPr>
              <a:spcAft>
                <a:spcPts val="1200"/>
              </a:spcAft>
            </a:pPr>
            <a:r>
              <a:rPr lang="tr-TR" sz="3200" dirty="0" smtClean="0"/>
              <a:t>Paydaşlar yetersiz</a:t>
            </a:r>
          </a:p>
          <a:p>
            <a:pPr>
              <a:spcAft>
                <a:spcPts val="1200"/>
              </a:spcAft>
            </a:pPr>
            <a:r>
              <a:rPr lang="tr-TR" sz="3200" dirty="0" smtClean="0"/>
              <a:t>Halk bilgisiz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18772354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5400" dirty="0" smtClean="0"/>
              <a:t>	   </a:t>
            </a:r>
            <a:endParaRPr lang="tr-TR" sz="5400" dirty="0"/>
          </a:p>
        </p:txBody>
      </p:sp>
      <p:pic>
        <p:nvPicPr>
          <p:cNvPr id="15364" name="Picture 4" descr="Yükseköğretim Kurulu Başkanı Prof. Dr. M. A. Yekta Saraç: “Bu zor günlerde Yükseköğretim Kurulu olarak görevimizi en iyi şekilde ve eksiksiz olarak yapmaya gayret ediyoruz. Adaylara başarılar dileriz.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51" y="446"/>
            <a:ext cx="2483767" cy="126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143000" y="1752600"/>
            <a:ext cx="6934200" cy="4378325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tr-TR" sz="3200" dirty="0" smtClean="0"/>
              <a:t>Mevzuat yetersiz</a:t>
            </a:r>
          </a:p>
          <a:p>
            <a:pPr>
              <a:spcAft>
                <a:spcPts val="1200"/>
              </a:spcAft>
            </a:pPr>
            <a:r>
              <a:rPr lang="tr-TR" sz="3200" dirty="0" smtClean="0"/>
              <a:t>Surveyans yetersiz</a:t>
            </a:r>
          </a:p>
          <a:p>
            <a:pPr>
              <a:spcAft>
                <a:spcPts val="1200"/>
              </a:spcAft>
            </a:pPr>
            <a:r>
              <a:rPr lang="tr-TR" sz="3200" dirty="0" smtClean="0"/>
              <a:t>Kriz yönetimi yetersiz</a:t>
            </a:r>
          </a:p>
          <a:p>
            <a:pPr>
              <a:spcAft>
                <a:spcPts val="1200"/>
              </a:spcAft>
            </a:pPr>
            <a:r>
              <a:rPr lang="tr-TR" sz="3200" dirty="0" smtClean="0"/>
              <a:t>Alt yapı yetersiz</a:t>
            </a:r>
          </a:p>
          <a:p>
            <a:pPr>
              <a:spcAft>
                <a:spcPts val="1200"/>
              </a:spcAft>
            </a:pPr>
            <a:r>
              <a:rPr lang="tr-TR" sz="3200" dirty="0" smtClean="0"/>
              <a:t>Erken uyarı sistemi yok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69271796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144016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tr-TR" sz="4400" dirty="0" smtClean="0"/>
              <a:t>NEDEN YÖK ÜSTÜNE DÜŞENLERİ YAPMIYOR?</a:t>
            </a:r>
            <a:endParaRPr lang="tr-TR" sz="4400" dirty="0"/>
          </a:p>
        </p:txBody>
      </p:sp>
      <p:sp>
        <p:nvSpPr>
          <p:cNvPr id="4" name="Dikdörtgen 2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5400" dirty="0" smtClean="0"/>
              <a:t>	   </a:t>
            </a:r>
            <a:endParaRPr lang="tr-TR" sz="5400" dirty="0"/>
          </a:p>
        </p:txBody>
      </p:sp>
      <p:pic>
        <p:nvPicPr>
          <p:cNvPr id="5" name="Picture 4" descr="Yükseköğretim Kurulu Başkanı Prof. Dr. M. A. Yekta Saraç: “Bu zor günlerde Yükseköğretim Kurulu olarak görevimizi en iyi şekilde ve eksiksiz olarak yapmaya gayret ediyoruz. Adaylara başarılar dileriz.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51" y="446"/>
            <a:ext cx="2483767" cy="126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3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5400" dirty="0" smtClean="0"/>
              <a:t>	   </a:t>
            </a:r>
            <a:endParaRPr lang="tr-TR" sz="5400" dirty="0"/>
          </a:p>
        </p:txBody>
      </p:sp>
      <p:pic>
        <p:nvPicPr>
          <p:cNvPr id="15364" name="Picture 4" descr="Yükseköğretim Kurulu Başkanı Prof. Dr. M. A. Yekta Saraç: “Bu zor günlerde Yükseköğretim Kurulu olarak görevimizi en iyi şekilde ve eksiksiz olarak yapmaya gayret ediyoruz. Adaylara başarılar dileriz.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51" y="446"/>
            <a:ext cx="2483767" cy="126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1094184" y="1412776"/>
            <a:ext cx="7582272" cy="5400600"/>
          </a:xfrm>
        </p:spPr>
        <p:txBody>
          <a:bodyPr>
            <a:noAutofit/>
          </a:bodyPr>
          <a:lstStyle/>
          <a:p>
            <a:r>
              <a:rPr lang="tr-TR" sz="2000" dirty="0" smtClean="0"/>
              <a:t>49 üniversitede</a:t>
            </a:r>
          </a:p>
          <a:p>
            <a:r>
              <a:rPr lang="tr-TR" sz="2000" dirty="0" smtClean="0"/>
              <a:t>165 üzerinde program yürütülmektedir</a:t>
            </a:r>
          </a:p>
          <a:p>
            <a:pPr lvl="1"/>
            <a:r>
              <a:rPr lang="tr-TR" sz="2000" dirty="0" smtClean="0"/>
              <a:t>Afet yönetimi</a:t>
            </a:r>
          </a:p>
          <a:p>
            <a:pPr lvl="1"/>
            <a:r>
              <a:rPr lang="tr-TR" sz="2000" dirty="0" smtClean="0"/>
              <a:t>Afet yönetimi ve uygulama merkezi</a:t>
            </a:r>
          </a:p>
          <a:p>
            <a:pPr lvl="1"/>
            <a:r>
              <a:rPr lang="tr-TR" sz="2000" dirty="0" smtClean="0"/>
              <a:t>Acil yardım ve afet yönetimi</a:t>
            </a:r>
          </a:p>
          <a:p>
            <a:pPr lvl="1"/>
            <a:r>
              <a:rPr lang="tr-TR" sz="2000" dirty="0" smtClean="0"/>
              <a:t>Afetlerde sağlık yönetimi</a:t>
            </a:r>
          </a:p>
          <a:p>
            <a:pPr lvl="1"/>
            <a:r>
              <a:rPr lang="tr-TR" sz="2000" dirty="0" smtClean="0"/>
              <a:t>Afet tıbbı</a:t>
            </a:r>
          </a:p>
          <a:p>
            <a:pPr lvl="1"/>
            <a:r>
              <a:rPr lang="tr-TR" sz="2000" dirty="0" smtClean="0"/>
              <a:t>Afet yönetimi mühendisliği…..</a:t>
            </a:r>
          </a:p>
          <a:p>
            <a:r>
              <a:rPr lang="tr-TR" sz="2000" dirty="0" smtClean="0"/>
              <a:t>Öğretim şekli</a:t>
            </a:r>
          </a:p>
          <a:p>
            <a:pPr lvl="1"/>
            <a:r>
              <a:rPr lang="tr-TR" sz="2000" dirty="0" smtClean="0"/>
              <a:t>Birinci öğretim-İkinci öğretim</a:t>
            </a:r>
          </a:p>
          <a:p>
            <a:pPr lvl="1"/>
            <a:r>
              <a:rPr lang="tr-TR" sz="2000" dirty="0" smtClean="0"/>
              <a:t>Uzaktan öğretim-açık öğretim</a:t>
            </a:r>
          </a:p>
          <a:p>
            <a:pPr lvl="1"/>
            <a:r>
              <a:rPr lang="tr-TR" sz="2000" dirty="0" smtClean="0"/>
              <a:t>Önlisans-Lisans-Lisans tamamlama</a:t>
            </a:r>
          </a:p>
          <a:p>
            <a:pPr lvl="1"/>
            <a:r>
              <a:rPr lang="tr-TR" sz="2000" dirty="0" smtClean="0"/>
              <a:t>Yüksek lisans-Doktora ……</a:t>
            </a:r>
            <a:endParaRPr lang="tr-TR" sz="2000" dirty="0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2246312" y="266700"/>
            <a:ext cx="6934200" cy="73536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Acil ve Afet yönetimi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84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4900" y="1844824"/>
            <a:ext cx="6934200" cy="4378325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18 Üniversitede</a:t>
            </a:r>
          </a:p>
          <a:p>
            <a:r>
              <a:rPr lang="tr-TR" dirty="0" smtClean="0"/>
              <a:t>33 program yürütülmektedir </a:t>
            </a:r>
            <a:endParaRPr lang="tr-TR" dirty="0"/>
          </a:p>
          <a:p>
            <a:pPr lvl="1"/>
            <a:r>
              <a:rPr lang="tr-TR" dirty="0" smtClean="0"/>
              <a:t>Nükleer Teknoloji ve Radyasyon Güvenliği</a:t>
            </a:r>
          </a:p>
          <a:p>
            <a:pPr lvl="1"/>
            <a:r>
              <a:rPr lang="tr-TR" dirty="0" smtClean="0"/>
              <a:t>Nükleer Fizik</a:t>
            </a:r>
          </a:p>
          <a:p>
            <a:pPr lvl="1"/>
            <a:r>
              <a:rPr lang="tr-TR" dirty="0" smtClean="0"/>
              <a:t>Nükleer Bilimler</a:t>
            </a:r>
          </a:p>
          <a:p>
            <a:pPr lvl="1"/>
            <a:r>
              <a:rPr lang="tr-TR" dirty="0" smtClean="0"/>
              <a:t>Nükleer Enerji Mühendisliği</a:t>
            </a:r>
          </a:p>
          <a:p>
            <a:pPr lvl="1"/>
            <a:r>
              <a:rPr lang="tr-TR" dirty="0" smtClean="0"/>
              <a:t>Nükleer Tıp</a:t>
            </a:r>
          </a:p>
          <a:p>
            <a:pPr lvl="1"/>
            <a:r>
              <a:rPr lang="tr-TR" dirty="0" smtClean="0"/>
              <a:t>Nükleer Tıp Teknikleri</a:t>
            </a:r>
          </a:p>
          <a:p>
            <a:pPr lvl="1"/>
            <a:r>
              <a:rPr lang="tr-TR" dirty="0" smtClean="0"/>
              <a:t>Nükleer Enerji ve Enerji Sistemleri</a:t>
            </a:r>
          </a:p>
          <a:p>
            <a:pPr lvl="1"/>
            <a:r>
              <a:rPr lang="tr-TR" dirty="0" smtClean="0"/>
              <a:t>Nükleer Uygulamalar</a:t>
            </a:r>
          </a:p>
          <a:p>
            <a:pPr lvl="1"/>
            <a:r>
              <a:rPr lang="tr-TR" dirty="0" smtClean="0"/>
              <a:t>Nükleer Teknoloji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0" y="-27384"/>
            <a:ext cx="9144000" cy="126876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5400" dirty="0" smtClean="0"/>
              <a:t>	   </a:t>
            </a:r>
            <a:endParaRPr lang="tr-TR" sz="5400" dirty="0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2987824" y="253951"/>
            <a:ext cx="5338936" cy="706090"/>
          </a:xfrm>
        </p:spPr>
        <p:txBody>
          <a:bodyPr>
            <a:no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Nükleer Enerji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8" name="Picture 4" descr="Yükseköğretim Kurulu Başkanı Prof. Dr. M. A. Yekta Saraç: “Bu zor günlerde Yükseköğretim Kurulu olarak görevimizi en iyi şekilde ve eksiksiz olarak yapmaya gayret ediyoruz. Adaylara başarılar dileriz.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51" y="446"/>
            <a:ext cx="2483767" cy="126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420823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6670374"/>
              </p:ext>
            </p:extLst>
          </p:nvPr>
        </p:nvGraphicFramePr>
        <p:xfrm>
          <a:off x="395536" y="1556784"/>
          <a:ext cx="8280921" cy="50577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80520"/>
                <a:gridCol w="648072"/>
                <a:gridCol w="720080"/>
                <a:gridCol w="936104"/>
                <a:gridCol w="604868"/>
                <a:gridCol w="691277"/>
              </a:tblGrid>
              <a:tr h="414491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</a:rPr>
                        <a:t>PROGRAM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</a:rPr>
                        <a:t>DR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LİSANS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ÖNLİSANS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YL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</a:rPr>
                        <a:t>Genel Toplam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9001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</a:rPr>
                        <a:t>HIZLANDIRICI VE DEDEKTÖR TEKNOLOJİLERİ (YL) (TEZLİ)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 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 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 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5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600" u="none" strike="noStrike">
                          <a:effectLst/>
                        </a:rPr>
                        <a:t>5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9001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</a:rPr>
                        <a:t>NÜKLEER BİLİMLER (DR)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22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600" u="none" strike="noStrike">
                          <a:effectLst/>
                        </a:rPr>
                        <a:t>22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9001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</a:rPr>
                        <a:t>NÜKLEER BİLİMLER (YL) (TEZLİ)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 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51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600" u="none" strike="noStrike">
                          <a:effectLst/>
                        </a:rPr>
                        <a:t>51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9001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</a:rPr>
                        <a:t>NÜKLEER ENERJİ MÜHENDİSLİĞİ (DR)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22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</a:rPr>
                        <a:t> 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 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 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600" u="none" strike="noStrike">
                          <a:effectLst/>
                        </a:rPr>
                        <a:t>22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9001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</a:rPr>
                        <a:t>NÜKLEER ENERJİ MÜHENDİSLİĞİ (YL) (TEZLİ)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 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 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</a:rPr>
                        <a:t> 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46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600" u="none" strike="noStrike">
                          <a:effectLst/>
                        </a:rPr>
                        <a:t>46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9001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</a:rPr>
                        <a:t>NÜKLEER ENERJİ MÜHENDİSLİĞİ PR.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 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404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 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 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600" u="none" strike="noStrike">
                          <a:effectLst/>
                        </a:rPr>
                        <a:t>404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9001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</a:rPr>
                        <a:t>NÜKLEER ENERJİ VE ENERJİ SİSTEMLERİ (YL) (TEZLİ)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 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43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600" u="none" strike="noStrike">
                          <a:effectLst/>
                        </a:rPr>
                        <a:t>43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9001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</a:rPr>
                        <a:t>NÜKLEER FİZİK (DR)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20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600" u="none" strike="noStrike">
                          <a:effectLst/>
                        </a:rPr>
                        <a:t>20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9001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</a:rPr>
                        <a:t>NÜKLEER FİZİK (YL) (TEZLİ)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 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28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600" u="none" strike="noStrike">
                          <a:effectLst/>
                        </a:rPr>
                        <a:t>28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9001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</a:rPr>
                        <a:t>NÜKLEER TEKNOLOJİ (DR)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10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600" u="none" strike="noStrike">
                          <a:effectLst/>
                        </a:rPr>
                        <a:t>10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9001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</a:rPr>
                        <a:t>NÜKLEER TIP (DR)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1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 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</a:rPr>
                        <a:t> 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 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600" u="none" strike="noStrike">
                          <a:effectLst/>
                        </a:rPr>
                        <a:t>1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9001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</a:rPr>
                        <a:t>NÜKLEER TIP (YL) (TEZLİ)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 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 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 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3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600" u="none" strike="noStrike">
                          <a:effectLst/>
                        </a:rPr>
                        <a:t>3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9001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</a:rPr>
                        <a:t>NÜKLEER TIP TEKNİKLERİ PR.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 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 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166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</a:rPr>
                        <a:t> 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600" u="none" strike="noStrike">
                          <a:effectLst/>
                        </a:rPr>
                        <a:t>166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9001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</a:rPr>
                        <a:t>NÜKLEER UYGULAMALAR (DR)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17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 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 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</a:rPr>
                        <a:t> 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600" u="none" strike="noStrike">
                          <a:effectLst/>
                        </a:rPr>
                        <a:t>17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9001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</a:rPr>
                        <a:t>RADYOLOJİK BİLİMLER (DR)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5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 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 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 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600" u="none" strike="noStrike">
                          <a:effectLst/>
                        </a:rPr>
                        <a:t>5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9001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</a:rPr>
                        <a:t>SAĞLIK FİZİĞİ (YL) (İNGİLİZCE) (TEZLİ)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 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 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 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</a:rPr>
                        <a:t>5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600" u="none" strike="noStrike">
                          <a:effectLst/>
                        </a:rPr>
                        <a:t>5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9001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</a:rPr>
                        <a:t>SAĞLIK FİZİĞİ (YL) (TEZLİ)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 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 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 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</a:rPr>
                        <a:t>37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600" u="none" strike="noStrike">
                          <a:effectLst/>
                        </a:rPr>
                        <a:t>37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9001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</a:rPr>
                        <a:t>Genel Toplam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97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404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166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</a:rPr>
                        <a:t>218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600" u="none" strike="noStrike" dirty="0">
                          <a:effectLst/>
                        </a:rPr>
                        <a:t>885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5" name="Dikdörtgen 2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5400" dirty="0" smtClean="0"/>
              <a:t>	   </a:t>
            </a:r>
            <a:endParaRPr lang="tr-TR" sz="5400" dirty="0"/>
          </a:p>
        </p:txBody>
      </p:sp>
      <p:pic>
        <p:nvPicPr>
          <p:cNvPr id="6" name="Picture 4" descr="Yükseköğretim Kurulu Başkanı Prof. Dr. M. A. Yekta Saraç: “Bu zor günlerde Yükseköğretim Kurulu olarak görevimizi en iyi şekilde ve eksiksiz olarak yapmaya gayret ediyoruz. Adaylara başarılar dileriz.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51" y="446"/>
            <a:ext cx="2483767" cy="126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43491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064028"/>
              </p:ext>
            </p:extLst>
          </p:nvPr>
        </p:nvGraphicFramePr>
        <p:xfrm>
          <a:off x="467544" y="1772816"/>
          <a:ext cx="7859216" cy="42472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59216"/>
              </a:tblGrid>
              <a:tr h="757295">
                <a:tc>
                  <a:txBody>
                    <a:bodyPr/>
                    <a:lstStyle/>
                    <a:p>
                      <a:pPr algn="l" fontAlgn="b"/>
                      <a:endParaRPr lang="tr-T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18395">
                <a:tc>
                  <a:txBody>
                    <a:bodyPr/>
                    <a:lstStyle/>
                    <a:p>
                      <a:pPr algn="l" fontAlgn="b"/>
                      <a:r>
                        <a:rPr lang="tr-TR" sz="2800" u="none" strike="noStrike" dirty="0" smtClean="0">
                          <a:effectLst/>
                        </a:rPr>
                        <a:t>Radyasyon Güvenliği Ve Koruma</a:t>
                      </a:r>
                      <a:endParaRPr lang="tr-T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18395">
                <a:tc>
                  <a:txBody>
                    <a:bodyPr/>
                    <a:lstStyle/>
                    <a:p>
                      <a:pPr algn="l" fontAlgn="b"/>
                      <a:r>
                        <a:rPr lang="tr-TR" sz="2800" u="none" strike="noStrike" dirty="0" smtClean="0">
                          <a:effectLst/>
                        </a:rPr>
                        <a:t>Nükleer Teknoloji Ve Radyasyon Güvenliği Pr.</a:t>
                      </a:r>
                      <a:endParaRPr lang="tr-T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18395">
                <a:tc>
                  <a:txBody>
                    <a:bodyPr/>
                    <a:lstStyle/>
                    <a:p>
                      <a:pPr algn="l" fontAlgn="b"/>
                      <a:r>
                        <a:rPr lang="tr-TR" sz="2800" u="none" strike="noStrike" dirty="0" smtClean="0">
                          <a:effectLst/>
                        </a:rPr>
                        <a:t>Radyasyon Onkolojisi (Yl) (Tıp)</a:t>
                      </a:r>
                      <a:endParaRPr lang="tr-T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18395">
                <a:tc>
                  <a:txBody>
                    <a:bodyPr/>
                    <a:lstStyle/>
                    <a:p>
                      <a:pPr algn="l" fontAlgn="b"/>
                      <a:r>
                        <a:rPr lang="tr-TR" sz="2800" u="none" strike="noStrike" dirty="0" smtClean="0">
                          <a:effectLst/>
                        </a:rPr>
                        <a:t>Radyasyon Onkolojisi (Yl)</a:t>
                      </a:r>
                      <a:endParaRPr lang="tr-T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18395">
                <a:tc>
                  <a:txBody>
                    <a:bodyPr/>
                    <a:lstStyle/>
                    <a:p>
                      <a:pPr algn="l" fontAlgn="b"/>
                      <a:r>
                        <a:rPr lang="tr-TR" sz="2800" u="none" strike="noStrike" dirty="0" smtClean="0">
                          <a:effectLst/>
                        </a:rPr>
                        <a:t>Radyasyon Onkolojisi (Sağlık Fiziği Programı)</a:t>
                      </a:r>
                      <a:endParaRPr lang="tr-T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18395">
                <a:tc>
                  <a:txBody>
                    <a:bodyPr/>
                    <a:lstStyle/>
                    <a:p>
                      <a:pPr algn="l" fontAlgn="b"/>
                      <a:r>
                        <a:rPr lang="tr-TR" sz="2800" u="none" strike="noStrike" dirty="0" smtClean="0">
                          <a:effectLst/>
                        </a:rPr>
                        <a:t>Radyasyon Bilim Ve Teknoloji (Yl)</a:t>
                      </a:r>
                      <a:endParaRPr lang="tr-T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18395">
                <a:tc>
                  <a:txBody>
                    <a:bodyPr/>
                    <a:lstStyle/>
                    <a:p>
                      <a:pPr algn="l" fontAlgn="b"/>
                      <a:r>
                        <a:rPr lang="tr-TR" sz="2800" u="none" strike="noStrike" dirty="0" smtClean="0">
                          <a:effectLst/>
                        </a:rPr>
                        <a:t>Nükleer Teknoloji Ve Radyasyon Güvenliği Pr.</a:t>
                      </a:r>
                      <a:endParaRPr lang="tr-T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18395">
                <a:tc>
                  <a:txBody>
                    <a:bodyPr/>
                    <a:lstStyle/>
                    <a:p>
                      <a:pPr algn="l" fontAlgn="b"/>
                      <a:endParaRPr lang="tr-T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</a:tbl>
          </a:graphicData>
        </a:graphic>
      </p:graphicFrame>
      <p:sp>
        <p:nvSpPr>
          <p:cNvPr id="5" name="Dikdörtgen 2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5400" dirty="0" smtClean="0"/>
              <a:t>	   </a:t>
            </a:r>
            <a:endParaRPr lang="tr-TR" sz="5400" dirty="0"/>
          </a:p>
        </p:txBody>
      </p:sp>
      <p:pic>
        <p:nvPicPr>
          <p:cNvPr id="6" name="Picture 4" descr="Yükseköğretim Kurulu Başkanı Prof. Dr. M. A. Yekta Saraç: “Bu zor günlerde Yükseköğretim Kurulu olarak görevimizi en iyi şekilde ve eksiksiz olarak yapmaya gayret ediyoruz. Adaylara başarılar dileriz.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51" y="446"/>
            <a:ext cx="2483767" cy="126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Unvan 1"/>
          <p:cNvSpPr txBox="1">
            <a:spLocks/>
          </p:cNvSpPr>
          <p:nvPr/>
        </p:nvSpPr>
        <p:spPr>
          <a:xfrm>
            <a:off x="2987824" y="253951"/>
            <a:ext cx="5338936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smtClean="0">
                <a:solidFill>
                  <a:schemeClr val="bg1"/>
                </a:solidFill>
              </a:rPr>
              <a:t>Radyasyon 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323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711" y="964504"/>
            <a:ext cx="8205559" cy="493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818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841" y="601248"/>
            <a:ext cx="8503433" cy="573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315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405" y="676404"/>
            <a:ext cx="8454073" cy="5571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58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Yuvarlatılmış Dikdörtgen"/>
          <p:cNvSpPr/>
          <p:nvPr/>
        </p:nvSpPr>
        <p:spPr>
          <a:xfrm>
            <a:off x="3059832" y="3212976"/>
            <a:ext cx="2772308" cy="1698238"/>
          </a:xfrm>
          <a:prstGeom prst="round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/>
              <a:t>İstatistikler</a:t>
            </a:r>
            <a:endParaRPr lang="tr-TR" sz="2400" b="1" dirty="0"/>
          </a:p>
        </p:txBody>
      </p:sp>
      <p:sp>
        <p:nvSpPr>
          <p:cNvPr id="7" name="6 Yuvarlatılmış Dikdörtgen"/>
          <p:cNvSpPr/>
          <p:nvPr/>
        </p:nvSpPr>
        <p:spPr>
          <a:xfrm>
            <a:off x="5832140" y="4797152"/>
            <a:ext cx="2788721" cy="1728192"/>
          </a:xfrm>
          <a:prstGeom prst="round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err="1" smtClean="0"/>
              <a:t>Çalıştay</a:t>
            </a:r>
            <a:endParaRPr lang="tr-TR" sz="2400" b="1" dirty="0" smtClean="0"/>
          </a:p>
        </p:txBody>
      </p:sp>
      <p:sp>
        <p:nvSpPr>
          <p:cNvPr id="3" name="Dikdörtgen 2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5400" dirty="0" smtClean="0"/>
              <a:t>		SUNUM PLANI</a:t>
            </a:r>
            <a:endParaRPr lang="tr-TR" sz="5400" dirty="0"/>
          </a:p>
        </p:txBody>
      </p:sp>
      <p:pic>
        <p:nvPicPr>
          <p:cNvPr id="15364" name="Picture 4" descr="Yükseköğretim Kurulu Başkanı Prof. Dr. M. A. Yekta Saraç: “Bu zor günlerde Yükseköğretim Kurulu olarak görevimizi en iyi şekilde ve eksiksiz olarak yapmaya gayret ediyoruz. Adaylara başarılar dileriz.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51" y="446"/>
            <a:ext cx="2483767" cy="126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Yuvarlatılmış Dikdörtgen 8"/>
          <p:cNvSpPr/>
          <p:nvPr/>
        </p:nvSpPr>
        <p:spPr>
          <a:xfrm>
            <a:off x="323528" y="1599972"/>
            <a:ext cx="2988332" cy="1613003"/>
          </a:xfrm>
          <a:prstGeom prst="round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dirty="0" smtClean="0"/>
              <a:t>Mevzuat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16600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1219200"/>
            <a:ext cx="78486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297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347" y="588723"/>
            <a:ext cx="8031697" cy="5300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40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1" y="1196752"/>
            <a:ext cx="9028560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0" y="-27384"/>
            <a:ext cx="9144000" cy="126876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5400" dirty="0" smtClean="0"/>
              <a:t>	   </a:t>
            </a:r>
            <a:endParaRPr lang="tr-TR" sz="54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" t="29829" r="1903" b="17707"/>
          <a:stretch/>
        </p:blipFill>
        <p:spPr bwMode="auto">
          <a:xfrm>
            <a:off x="23986" y="4077072"/>
            <a:ext cx="8991600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Yuvarlatılmış Dikdörtgen 3"/>
          <p:cNvSpPr/>
          <p:nvPr/>
        </p:nvSpPr>
        <p:spPr>
          <a:xfrm>
            <a:off x="6156176" y="1916832"/>
            <a:ext cx="1656184" cy="86409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/>
              <a:t>KBRN</a:t>
            </a:r>
            <a:endParaRPr lang="tr-TR" sz="2800" b="1" dirty="0"/>
          </a:p>
        </p:txBody>
      </p:sp>
      <p:sp>
        <p:nvSpPr>
          <p:cNvPr id="8" name="Yuvarlatılmış Dikdörtgen 7"/>
          <p:cNvSpPr/>
          <p:nvPr/>
        </p:nvSpPr>
        <p:spPr>
          <a:xfrm>
            <a:off x="6156176" y="4077072"/>
            <a:ext cx="1656184" cy="86409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/>
              <a:t>AFET</a:t>
            </a:r>
            <a:endParaRPr lang="tr-TR" sz="2800" b="1" dirty="0"/>
          </a:p>
        </p:txBody>
      </p:sp>
      <p:pic>
        <p:nvPicPr>
          <p:cNvPr id="9" name="Picture 4" descr="Yükseköğretim Kurulu Başkanı Prof. Dr. M. A. Yekta Saraç: “Bu zor günlerde Yükseköğretim Kurulu olarak görevimizi en iyi şekilde ve eksiksiz olarak yapmaya gayret ediyoruz. Adaylara başarılar dileriz.”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51" y="446"/>
            <a:ext cx="2483767" cy="126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460328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5400" dirty="0" smtClean="0"/>
              <a:t>	   </a:t>
            </a:r>
            <a:endParaRPr lang="tr-TR" sz="5400" dirty="0"/>
          </a:p>
        </p:txBody>
      </p:sp>
      <p:pic>
        <p:nvPicPr>
          <p:cNvPr id="15364" name="Picture 4" descr="Yükseköğretim Kurulu Başkanı Prof. Dr. M. A. Yekta Saraç: “Bu zor günlerde Yükseköğretim Kurulu olarak görevimizi en iyi şekilde ve eksiksiz olarak yapmaya gayret ediyoruz. Adaylara başarılar dileriz.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51" y="446"/>
            <a:ext cx="2483767" cy="126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yök işleri\ayök-kbrn\resimler\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16" y="1412776"/>
            <a:ext cx="7914368" cy="444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18318" y="6093296"/>
            <a:ext cx="2307363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tr-TR" dirty="0" smtClean="0"/>
              <a:t>26 Nisan 2017</a:t>
            </a:r>
          </a:p>
          <a:p>
            <a:pPr algn="ctr"/>
            <a:r>
              <a:rPr lang="tr-TR" dirty="0" smtClean="0"/>
              <a:t>Yüksek Öğretim Kurulu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755423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-18256" y="13708"/>
            <a:ext cx="9144000" cy="126876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5400" dirty="0" smtClean="0"/>
              <a:t>		</a:t>
            </a:r>
            <a:endParaRPr lang="tr-TR" sz="5400" dirty="0"/>
          </a:p>
        </p:txBody>
      </p:sp>
      <p:pic>
        <p:nvPicPr>
          <p:cNvPr id="15364" name="Picture 4" descr="Yükseköğretim Kurulu Başkanı Prof. Dr. M. A. Yekta Saraç: “Bu zor günlerde Yükseköğretim Kurulu olarak görevimizi en iyi şekilde ve eksiksiz olarak yapmaya gayret ediyoruz. Adaylara başarılar dileriz.”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51" y="446"/>
            <a:ext cx="2483767" cy="126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Unvan 1"/>
          <p:cNvSpPr>
            <a:spLocks noGrp="1"/>
          </p:cNvSpPr>
          <p:nvPr>
            <p:ph type="title"/>
          </p:nvPr>
        </p:nvSpPr>
        <p:spPr>
          <a:xfrm>
            <a:off x="540830" y="87213"/>
            <a:ext cx="10515600" cy="1325563"/>
          </a:xfrm>
        </p:spPr>
        <p:txBody>
          <a:bodyPr>
            <a:normAutofit/>
          </a:bodyPr>
          <a:lstStyle/>
          <a:p>
            <a:r>
              <a:rPr lang="tr-TR" sz="2000" b="1" dirty="0">
                <a:solidFill>
                  <a:schemeClr val="bg1"/>
                </a:solidFill>
              </a:rPr>
              <a:t>YÜKSEKÖĞRETİM KURULUNDA </a:t>
            </a:r>
            <a:r>
              <a:rPr lang="tr-TR" sz="2000" b="1" dirty="0" smtClean="0">
                <a:solidFill>
                  <a:schemeClr val="bg1"/>
                </a:solidFill>
              </a:rPr>
              <a:t>KBRN </a:t>
            </a:r>
            <a:br>
              <a:rPr lang="tr-TR" sz="2000" b="1" dirty="0" smtClean="0">
                <a:solidFill>
                  <a:schemeClr val="bg1"/>
                </a:solidFill>
              </a:rPr>
            </a:br>
            <a:r>
              <a:rPr lang="tr-TR" sz="2000" b="1" dirty="0" smtClean="0">
                <a:solidFill>
                  <a:schemeClr val="bg1"/>
                </a:solidFill>
              </a:rPr>
              <a:t>DEĞERLENDİRME </a:t>
            </a:r>
            <a:r>
              <a:rPr lang="tr-TR" sz="2000" b="1" dirty="0">
                <a:solidFill>
                  <a:schemeClr val="bg1"/>
                </a:solidFill>
              </a:rPr>
              <a:t>TOPLANTISI</a:t>
            </a:r>
            <a:r>
              <a:rPr lang="tr-TR" sz="2000" dirty="0">
                <a:solidFill>
                  <a:schemeClr val="bg1"/>
                </a:solidFill>
              </a:rPr>
              <a:t/>
            </a:r>
            <a:br>
              <a:rPr lang="tr-TR" sz="2000" dirty="0">
                <a:solidFill>
                  <a:schemeClr val="bg1"/>
                </a:solidFill>
              </a:rPr>
            </a:br>
            <a:endParaRPr lang="tr-TR" sz="2000" dirty="0">
              <a:solidFill>
                <a:schemeClr val="bg1"/>
              </a:solidFill>
            </a:endParaRPr>
          </a:p>
        </p:txBody>
      </p:sp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2922330949"/>
              </p:ext>
            </p:extLst>
          </p:nvPr>
        </p:nvGraphicFramePr>
        <p:xfrm>
          <a:off x="1505744" y="1628800"/>
          <a:ext cx="609600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9652115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5068612"/>
              </p:ext>
            </p:extLst>
          </p:nvPr>
        </p:nvGraphicFramePr>
        <p:xfrm>
          <a:off x="683568" y="1700808"/>
          <a:ext cx="8064896" cy="48245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64896"/>
              </a:tblGrid>
              <a:tr h="5040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2000" dirty="0" smtClean="0">
                          <a:effectLst/>
                        </a:rPr>
                        <a:t>Prof</a:t>
                      </a:r>
                      <a:r>
                        <a:rPr lang="tr-TR" sz="2000" dirty="0">
                          <a:effectLst/>
                        </a:rPr>
                        <a:t>. Dr. M.A. Yekta SARAÇ -Yükseköğretim Kurulu Başkanı</a:t>
                      </a:r>
                      <a:endParaRPr lang="tr-TR" sz="20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55396" marR="55396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68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2000" dirty="0">
                          <a:effectLst/>
                        </a:rPr>
                        <a:t>Yükseköğretimde KBRN Mevcut Durumun Analizi ve Gelecek </a:t>
                      </a:r>
                      <a:r>
                        <a:rPr lang="tr-TR" sz="2000" dirty="0" smtClean="0">
                          <a:effectLst/>
                        </a:rPr>
                        <a:t>Planlamas</a:t>
                      </a:r>
                      <a:endParaRPr lang="tr-TR" sz="2000" dirty="0">
                        <a:effectLst/>
                      </a:endParaRPr>
                    </a:p>
                  </a:txBody>
                  <a:tcPr marL="55396" marR="55396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871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2000" dirty="0">
                          <a:effectLst/>
                        </a:rPr>
                        <a:t>Türkiye ve KBRN Gerçeği </a:t>
                      </a:r>
                    </a:p>
                  </a:txBody>
                  <a:tcPr marL="55396" marR="55396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2000" dirty="0">
                          <a:effectLst/>
                        </a:rPr>
                        <a:t>Tıbbi KBRN </a:t>
                      </a:r>
                    </a:p>
                  </a:txBody>
                  <a:tcPr marL="55396" marR="55396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423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2000" dirty="0">
                          <a:effectLst/>
                        </a:rPr>
                        <a:t>Tıbbi Olmayan KBRN </a:t>
                      </a:r>
                    </a:p>
                  </a:txBody>
                  <a:tcPr marL="55396" marR="55396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423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2000" dirty="0">
                          <a:effectLst/>
                        </a:rPr>
                        <a:t>Sağlık Bilimleri Üniversitesi ve </a:t>
                      </a:r>
                      <a:r>
                        <a:rPr lang="tr-TR" sz="2000" dirty="0" smtClean="0">
                          <a:effectLst/>
                        </a:rPr>
                        <a:t>KBRN</a:t>
                      </a:r>
                      <a:endParaRPr lang="tr-TR" sz="2000" dirty="0">
                        <a:effectLst/>
                      </a:endParaRPr>
                    </a:p>
                  </a:txBody>
                  <a:tcPr marL="55396" marR="55396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698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tr-TR" sz="20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55396" marR="55396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6979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2000" dirty="0">
                          <a:effectLst/>
                        </a:rPr>
                        <a:t>Grup Çalışmaları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</a:rPr>
                        <a:t>        Grup </a:t>
                      </a:r>
                      <a:r>
                        <a:rPr lang="tr-TR" sz="2000" dirty="0">
                          <a:effectLst/>
                        </a:rPr>
                        <a:t>1: Kimyasal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</a:rPr>
                        <a:t>        Grup </a:t>
                      </a:r>
                      <a:r>
                        <a:rPr lang="tr-TR" sz="2000" dirty="0">
                          <a:effectLst/>
                        </a:rPr>
                        <a:t>2: Tıbbi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</a:rPr>
                        <a:t>        Grup </a:t>
                      </a:r>
                      <a:r>
                        <a:rPr lang="tr-TR" sz="2000" dirty="0">
                          <a:effectLst/>
                        </a:rPr>
                        <a:t>3: Radyoaktif ve </a:t>
                      </a:r>
                      <a:r>
                        <a:rPr lang="tr-TR" sz="2000" dirty="0" smtClean="0">
                          <a:effectLst/>
                        </a:rPr>
                        <a:t>Nükleer</a:t>
                      </a:r>
                      <a:endParaRPr lang="tr-TR" sz="2000" dirty="0">
                        <a:effectLst/>
                      </a:endParaRPr>
                    </a:p>
                  </a:txBody>
                  <a:tcPr marL="55396" marR="55396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Dikdörtgen 2"/>
          <p:cNvSpPr/>
          <p:nvPr/>
        </p:nvSpPr>
        <p:spPr>
          <a:xfrm>
            <a:off x="-18256" y="13708"/>
            <a:ext cx="9144000" cy="126876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5400" dirty="0" smtClean="0"/>
              <a:t>		</a:t>
            </a:r>
            <a:endParaRPr lang="tr-TR" sz="5400" dirty="0"/>
          </a:p>
        </p:txBody>
      </p:sp>
      <p:pic>
        <p:nvPicPr>
          <p:cNvPr id="6" name="Picture 4" descr="Yükseköğretim Kurulu Başkanı Prof. Dr. M. A. Yekta Saraç: “Bu zor günlerde Yükseköğretim Kurulu olarak görevimizi en iyi şekilde ve eksiksiz olarak yapmaya gayret ediyoruz. Adaylara başarılar dileriz.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51" y="446"/>
            <a:ext cx="2483767" cy="126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Unvan 1"/>
          <p:cNvSpPr txBox="1">
            <a:spLocks/>
          </p:cNvSpPr>
          <p:nvPr/>
        </p:nvSpPr>
        <p:spPr>
          <a:xfrm>
            <a:off x="540830" y="8721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000" b="1" smtClean="0">
                <a:solidFill>
                  <a:schemeClr val="bg1"/>
                </a:solidFill>
              </a:rPr>
              <a:t>YÜKSEKÖĞRETİM KURULUNDA KBRN </a:t>
            </a:r>
            <a:br>
              <a:rPr lang="tr-TR" sz="2000" b="1" smtClean="0">
                <a:solidFill>
                  <a:schemeClr val="bg1"/>
                </a:solidFill>
              </a:rPr>
            </a:br>
            <a:r>
              <a:rPr lang="tr-TR" sz="2000" b="1" smtClean="0">
                <a:solidFill>
                  <a:schemeClr val="bg1"/>
                </a:solidFill>
              </a:rPr>
              <a:t>DEĞERLENDİRME TOPLANTISI</a:t>
            </a:r>
            <a:r>
              <a:rPr lang="tr-TR" sz="2000" smtClean="0">
                <a:solidFill>
                  <a:schemeClr val="bg1"/>
                </a:solidFill>
              </a:rPr>
              <a:t/>
            </a:r>
            <a:br>
              <a:rPr lang="tr-TR" sz="2000" smtClean="0">
                <a:solidFill>
                  <a:schemeClr val="bg1"/>
                </a:solidFill>
              </a:rPr>
            </a:br>
            <a:endParaRPr lang="tr-T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737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5400" dirty="0" smtClean="0"/>
              <a:t>	   </a:t>
            </a:r>
            <a:endParaRPr lang="tr-TR" sz="5400" dirty="0"/>
          </a:p>
        </p:txBody>
      </p:sp>
      <p:pic>
        <p:nvPicPr>
          <p:cNvPr id="15364" name="Picture 4" descr="Yükseköğretim Kurulu Başkanı Prof. Dr. M. A. Yekta Saraç: “Bu zor günlerde Yükseköğretim Kurulu olarak görevimizi en iyi şekilde ve eksiksiz olarak yapmaya gayret ediyoruz. Adaylara başarılar dileriz.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51" y="446"/>
            <a:ext cx="2483767" cy="126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41788">
            <a:off x="211931" y="726447"/>
            <a:ext cx="4322186" cy="2642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Resim 5" descr="C:\Users\mehmet.ozer\AppData\Local\Microsoft\Windows\INetCache\Content.Word\1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58854">
            <a:off x="5394443" y="742920"/>
            <a:ext cx="2974975" cy="2078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3" name="Picture 3" descr="1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9185">
            <a:off x="203611" y="4972390"/>
            <a:ext cx="5745163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1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35867">
            <a:off x="5070468" y="3228652"/>
            <a:ext cx="3911725" cy="2353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Resim 4" descr="C:\Users\mehmet.ozer\AppData\Local\Microsoft\Windows\INetCache\Content.Word\13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40" y="2230437"/>
            <a:ext cx="5760720" cy="2397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661558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5400" dirty="0" smtClean="0"/>
              <a:t>	   </a:t>
            </a:r>
            <a:endParaRPr lang="tr-TR" sz="5400" dirty="0"/>
          </a:p>
        </p:txBody>
      </p:sp>
      <p:pic>
        <p:nvPicPr>
          <p:cNvPr id="15364" name="Picture 4" descr="Yükseköğretim Kurulu Başkanı Prof. Dr. M. A. Yekta Saraç: “Bu zor günlerde Yükseköğretim Kurulu olarak görevimizi en iyi şekilde ve eksiksiz olarak yapmaya gayret ediyoruz. Adaylara başarılar dileriz.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51" y="446"/>
            <a:ext cx="2483767" cy="126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43531" y="2060848"/>
            <a:ext cx="7856937" cy="267765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sz="2400" b="1" dirty="0"/>
              <a:t>Kısa vadede</a:t>
            </a:r>
            <a:r>
              <a:rPr lang="tr-TR" sz="2400" dirty="0"/>
              <a:t>;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tr-TR" sz="2400" dirty="0"/>
              <a:t>İhtiyaçların belirlenmesi için tüm </a:t>
            </a:r>
            <a:r>
              <a:rPr lang="tr-TR" sz="2400" b="1" dirty="0"/>
              <a:t>paydaş kurumlarla görüşmeler</a:t>
            </a:r>
            <a:r>
              <a:rPr lang="tr-TR" sz="2400" dirty="0"/>
              <a:t> yapılması,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tr-TR" sz="2400" b="1" dirty="0"/>
              <a:t>Üniversitelerde</a:t>
            </a:r>
            <a:r>
              <a:rPr lang="tr-TR" sz="2400" dirty="0"/>
              <a:t> mevcut durumun (üniversiteler, fakülteler, laboratuvar ve hastaneler) ve insan kaynakları </a:t>
            </a:r>
            <a:r>
              <a:rPr lang="tr-TR" sz="2400" b="1" dirty="0" smtClean="0"/>
              <a:t>belirlenmesi</a:t>
            </a:r>
            <a:r>
              <a:rPr lang="tr-TR" sz="2400" dirty="0" smtClean="0"/>
              <a:t> </a:t>
            </a:r>
            <a:endParaRPr lang="tr-TR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tr-TR" sz="2400" dirty="0"/>
              <a:t>Bu bilgilerin sağlanması için bir </a:t>
            </a:r>
            <a:r>
              <a:rPr lang="tr-TR" sz="2400" b="1" dirty="0"/>
              <a:t>anket çalışmasının</a:t>
            </a:r>
            <a:r>
              <a:rPr lang="tr-TR" sz="2400" dirty="0"/>
              <a:t> yapılması,</a:t>
            </a:r>
          </a:p>
        </p:txBody>
      </p:sp>
    </p:spTree>
    <p:extLst>
      <p:ext uri="{BB962C8B-B14F-4D97-AF65-F5344CB8AC3E}">
        <p14:creationId xmlns:p14="http://schemas.microsoft.com/office/powerpoint/2010/main" val="182350250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5400" dirty="0" smtClean="0"/>
              <a:t>	   </a:t>
            </a:r>
            <a:endParaRPr lang="tr-TR" sz="5400" dirty="0"/>
          </a:p>
        </p:txBody>
      </p:sp>
      <p:pic>
        <p:nvPicPr>
          <p:cNvPr id="15364" name="Picture 4" descr="Yükseköğretim Kurulu Başkanı Prof. Dr. M. A. Yekta Saraç: “Bu zor günlerde Yükseköğretim Kurulu olarak görevimizi en iyi şekilde ve eksiksiz olarak yapmaya gayret ediyoruz. Adaylara başarılar dileriz.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51" y="446"/>
            <a:ext cx="2483767" cy="126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51520" y="1700808"/>
            <a:ext cx="8496944" cy="440120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sz="2800" b="1" dirty="0"/>
              <a:t>Orta-uzun vadede ise;</a:t>
            </a:r>
            <a:endParaRPr lang="tr-TR" sz="2800" dirty="0"/>
          </a:p>
          <a:p>
            <a:pPr marL="268288" lvl="0" indent="-268288">
              <a:buFont typeface="Arial" panose="020B0604020202020204" pitchFamily="34" charset="0"/>
              <a:buChar char="•"/>
            </a:pPr>
            <a:r>
              <a:rPr lang="tr-TR" sz="2800" b="1" dirty="0" smtClean="0"/>
              <a:t>Eğitici havuzunun</a:t>
            </a:r>
            <a:r>
              <a:rPr lang="tr-TR" sz="2800" dirty="0" smtClean="0"/>
              <a:t> </a:t>
            </a:r>
            <a:r>
              <a:rPr lang="tr-TR" sz="2800" dirty="0"/>
              <a:t>oluşturulması</a:t>
            </a:r>
          </a:p>
          <a:p>
            <a:pPr marL="268288" lvl="0" indent="-268288">
              <a:buFont typeface="Arial" panose="020B0604020202020204" pitchFamily="34" charset="0"/>
              <a:buChar char="•"/>
            </a:pPr>
            <a:r>
              <a:rPr lang="tr-TR" sz="2800" b="1" dirty="0" smtClean="0"/>
              <a:t>KBRN </a:t>
            </a:r>
            <a:r>
              <a:rPr lang="tr-TR" sz="2800" b="1" dirty="0"/>
              <a:t>derslerinin </a:t>
            </a:r>
            <a:r>
              <a:rPr lang="tr-TR" sz="2800" b="1" dirty="0" smtClean="0"/>
              <a:t>artırılması</a:t>
            </a:r>
            <a:r>
              <a:rPr lang="tr-TR" sz="2800" dirty="0" smtClean="0"/>
              <a:t> </a:t>
            </a:r>
          </a:p>
          <a:p>
            <a:pPr marL="268288" lvl="0" indent="-268288">
              <a:buFont typeface="Arial" panose="020B0604020202020204" pitchFamily="34" charset="0"/>
              <a:buChar char="•"/>
            </a:pPr>
            <a:r>
              <a:rPr lang="tr-TR" sz="2800" dirty="0" smtClean="0"/>
              <a:t>KBRN’nin </a:t>
            </a:r>
            <a:r>
              <a:rPr lang="tr-TR" sz="2800" dirty="0"/>
              <a:t>bir </a:t>
            </a:r>
            <a:r>
              <a:rPr lang="tr-TR" sz="2800" b="1" dirty="0"/>
              <a:t>doçentlik alanı</a:t>
            </a:r>
            <a:r>
              <a:rPr lang="tr-TR" sz="2800" dirty="0"/>
              <a:t> olması </a:t>
            </a:r>
            <a:endParaRPr lang="tr-TR" sz="2800" dirty="0"/>
          </a:p>
          <a:p>
            <a:pPr marL="268288" lvl="0" indent="-268288">
              <a:buFont typeface="Arial" panose="020B0604020202020204" pitchFamily="34" charset="0"/>
              <a:buChar char="•"/>
            </a:pPr>
            <a:r>
              <a:rPr lang="tr-TR" sz="2800" dirty="0" smtClean="0"/>
              <a:t>Üniversitelerinde </a:t>
            </a:r>
            <a:r>
              <a:rPr lang="tr-TR" sz="2800" b="1" dirty="0"/>
              <a:t>“ KBRN”nin ana dal</a:t>
            </a:r>
            <a:r>
              <a:rPr lang="tr-TR" sz="2800" dirty="0"/>
              <a:t> olarak yer </a:t>
            </a:r>
            <a:r>
              <a:rPr lang="tr-TR" sz="2800" dirty="0" smtClean="0"/>
              <a:t>alması</a:t>
            </a:r>
            <a:endParaRPr lang="tr-TR" sz="2800" dirty="0"/>
          </a:p>
          <a:p>
            <a:pPr marL="268288" lvl="0" indent="-268288">
              <a:buFont typeface="Arial" panose="020B0604020202020204" pitchFamily="34" charset="0"/>
              <a:buChar char="•"/>
            </a:pPr>
            <a:r>
              <a:rPr lang="tr-TR" sz="2800" b="1" dirty="0"/>
              <a:t>KBRN </a:t>
            </a:r>
            <a:r>
              <a:rPr lang="tr-TR" sz="2800" dirty="0" smtClean="0"/>
              <a:t>konularının </a:t>
            </a:r>
            <a:r>
              <a:rPr lang="tr-TR" sz="2800" dirty="0"/>
              <a:t>öncelikli alanlar olarak </a:t>
            </a:r>
            <a:r>
              <a:rPr lang="tr-TR" sz="2800" dirty="0" smtClean="0"/>
              <a:t>belirlenmesi</a:t>
            </a:r>
            <a:endParaRPr lang="tr-TR" sz="2800" dirty="0"/>
          </a:p>
          <a:p>
            <a:pPr marL="268288" lvl="0" indent="-268288">
              <a:buFont typeface="Arial" panose="020B0604020202020204" pitchFamily="34" charset="0"/>
              <a:buChar char="•"/>
            </a:pPr>
            <a:r>
              <a:rPr lang="tr-TR" sz="2800" b="1" dirty="0"/>
              <a:t>Bilimsel çalışmalara</a:t>
            </a:r>
            <a:r>
              <a:rPr lang="tr-TR" sz="2800" dirty="0"/>
              <a:t> fon desteğinin artırılması</a:t>
            </a:r>
          </a:p>
          <a:p>
            <a:pPr marL="268288" lvl="0" indent="-268288">
              <a:buFont typeface="Arial" panose="020B0604020202020204" pitchFamily="34" charset="0"/>
              <a:buChar char="•"/>
            </a:pPr>
            <a:r>
              <a:rPr lang="tr-TR" sz="2800" b="1" dirty="0" smtClean="0"/>
              <a:t>KBRN </a:t>
            </a:r>
            <a:r>
              <a:rPr lang="tr-TR" sz="2800" b="1" dirty="0"/>
              <a:t>Bilimsel Danışma </a:t>
            </a:r>
            <a:r>
              <a:rPr lang="tr-TR" sz="2800" b="1" dirty="0" smtClean="0"/>
              <a:t>Kurulu’</a:t>
            </a:r>
            <a:r>
              <a:rPr lang="tr-TR" sz="2800" dirty="0" smtClean="0"/>
              <a:t>nun</a:t>
            </a:r>
            <a:r>
              <a:rPr lang="tr-TR" sz="2800" b="1" dirty="0" smtClean="0"/>
              <a:t> </a:t>
            </a:r>
            <a:r>
              <a:rPr lang="tr-TR" sz="2800" dirty="0"/>
              <a:t>oluşturulması</a:t>
            </a:r>
          </a:p>
          <a:p>
            <a:pPr marL="268288" lvl="0" indent="-268288">
              <a:buFont typeface="Arial" panose="020B0604020202020204" pitchFamily="34" charset="0"/>
              <a:buChar char="•"/>
            </a:pPr>
            <a:r>
              <a:rPr lang="tr-TR" sz="2800" b="1" dirty="0" smtClean="0"/>
              <a:t>KBRN </a:t>
            </a:r>
            <a:r>
              <a:rPr lang="tr-TR" sz="2800" b="1" dirty="0"/>
              <a:t>Enstitüleri </a:t>
            </a:r>
            <a:r>
              <a:rPr lang="tr-TR" sz="2800" dirty="0"/>
              <a:t>(Tıbbi/Tıbbi olmayan/Enstitüler) </a:t>
            </a:r>
            <a:r>
              <a:rPr lang="tr-TR" sz="2800" dirty="0" smtClean="0"/>
              <a:t>kurulması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82428834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5400" dirty="0" smtClean="0"/>
              <a:t>	   </a:t>
            </a:r>
            <a:endParaRPr lang="tr-TR" sz="5400" dirty="0"/>
          </a:p>
        </p:txBody>
      </p:sp>
      <p:pic>
        <p:nvPicPr>
          <p:cNvPr id="15364" name="Picture 4" descr="Yükseköğretim Kurulu Başkanı Prof. Dr. M. A. Yekta Saraç: “Bu zor günlerde Yükseköğretim Kurulu olarak görevimizi en iyi şekilde ve eksiksiz olarak yapmaya gayret ediyoruz. Adaylara başarılar dileriz.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51" y="446"/>
            <a:ext cx="2483767" cy="126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11560" y="4869160"/>
            <a:ext cx="7992888" cy="170713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tr-TR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Milli </a:t>
            </a:r>
            <a:r>
              <a:rPr lang="tr-T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Savunma </a:t>
            </a:r>
            <a:r>
              <a:rPr lang="tr-TR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Üniversitesi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tr-T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tr-TR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KBRN-P </a:t>
            </a:r>
            <a:r>
              <a:rPr lang="tr-TR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Savunması Bilimleri, </a:t>
            </a:r>
            <a:r>
              <a:rPr lang="tr-TR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lisansüstü eğitimler</a:t>
            </a:r>
            <a:endParaRPr lang="tr-T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323528" y="1700808"/>
            <a:ext cx="6984776" cy="108337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tr-T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Sağlık Bilimleri </a:t>
            </a:r>
            <a:r>
              <a:rPr lang="tr-TR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Üniversitesi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tr-T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tr-TR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Tıbbi KBRN  yüksek lisans ve doktora </a:t>
            </a:r>
          </a:p>
        </p:txBody>
      </p:sp>
      <p:sp>
        <p:nvSpPr>
          <p:cNvPr id="5" name="Dikdörtgen 4"/>
          <p:cNvSpPr/>
          <p:nvPr/>
        </p:nvSpPr>
        <p:spPr>
          <a:xfrm>
            <a:off x="2141984" y="3284169"/>
            <a:ext cx="6462464" cy="122495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tr-TR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Gebze Teknik </a:t>
            </a:r>
            <a:r>
              <a:rPr lang="tr-TR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Üniversitesi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tr-TR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Savunma Enstitüsü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27529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5400" dirty="0" smtClean="0"/>
              <a:t>	   </a:t>
            </a:r>
            <a:endParaRPr lang="tr-TR" sz="5400" dirty="0"/>
          </a:p>
        </p:txBody>
      </p:sp>
      <p:pic>
        <p:nvPicPr>
          <p:cNvPr id="15364" name="Picture 4" descr="Yükseköğretim Kurulu Başkanı Prof. Dr. M. A. Yekta Saraç: “Bu zor günlerde Yükseköğretim Kurulu olarak görevimizi en iyi şekilde ve eksiksiz olarak yapmaya gayret ediyoruz. Adaylara başarılar dileriz.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51" y="446"/>
            <a:ext cx="2483767" cy="126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1619672" y="2060848"/>
            <a:ext cx="5832648" cy="35394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tr-TR" sz="2800" b="1" dirty="0" smtClean="0"/>
          </a:p>
          <a:p>
            <a:pPr algn="ctr"/>
            <a:r>
              <a:rPr lang="tr-TR" sz="2800" b="1" dirty="0" smtClean="0"/>
              <a:t>03.05.2012 </a:t>
            </a:r>
            <a:r>
              <a:rPr lang="tr-TR" sz="2800" b="1" dirty="0"/>
              <a:t>Tarih ve  28281 Sayılı Resmi Gazete </a:t>
            </a:r>
            <a:br>
              <a:rPr lang="tr-TR" sz="2800" b="1" dirty="0"/>
            </a:br>
            <a:r>
              <a:rPr lang="tr-TR" sz="2800" b="1" dirty="0"/>
              <a:t/>
            </a:r>
            <a:br>
              <a:rPr lang="tr-TR" sz="2800" b="1" dirty="0"/>
            </a:br>
            <a:r>
              <a:rPr lang="tr-TR" sz="2800" b="1" dirty="0"/>
              <a:t>KİMYASAL, BİYOLOJİK, RADYOLOJİK VE NÜKLEER TEHLİKELERE DAİR GÖREV </a:t>
            </a:r>
            <a:r>
              <a:rPr lang="tr-TR" sz="2800" b="1" dirty="0" smtClean="0"/>
              <a:t>YÖNETMELİĞİ</a:t>
            </a:r>
          </a:p>
          <a:p>
            <a:pPr algn="ctr"/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1089188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Paydaşlarla görüşmeler</a:t>
            </a:r>
          </a:p>
          <a:p>
            <a:pPr lvl="1"/>
            <a:r>
              <a:rPr lang="tr-TR" dirty="0" smtClean="0"/>
              <a:t>Milli Savunma Üniversitesi</a:t>
            </a:r>
          </a:p>
          <a:p>
            <a:pPr lvl="1"/>
            <a:r>
              <a:rPr lang="tr-TR" dirty="0" smtClean="0"/>
              <a:t>Sağlık Bilimleri Üniversitesi</a:t>
            </a:r>
          </a:p>
          <a:p>
            <a:pPr lvl="1"/>
            <a:r>
              <a:rPr lang="tr-TR" dirty="0" smtClean="0"/>
              <a:t>AFAD</a:t>
            </a:r>
            <a:endParaRPr lang="tr-TR" dirty="0"/>
          </a:p>
        </p:txBody>
      </p:sp>
      <p:sp>
        <p:nvSpPr>
          <p:cNvPr id="4" name="Dikdörtgen 2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5400" dirty="0" smtClean="0"/>
              <a:t>	   </a:t>
            </a:r>
            <a:endParaRPr lang="tr-TR" sz="5400" dirty="0"/>
          </a:p>
        </p:txBody>
      </p:sp>
      <p:pic>
        <p:nvPicPr>
          <p:cNvPr id="5" name="Picture 4" descr="Yükseköğretim Kurulu Başkanı Prof. Dr. M. A. Yekta Saraç: “Bu zor günlerde Yükseköğretim Kurulu olarak görevimizi en iyi şekilde ve eksiksiz olarak yapmaya gayret ediyoruz. Adaylara başarılar dileriz.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51" y="446"/>
            <a:ext cx="2483767" cy="126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452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8536" y="2924944"/>
            <a:ext cx="5266928" cy="936103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 anchorCtr="0">
            <a:normAutofit/>
          </a:bodyPr>
          <a:lstStyle/>
          <a:p>
            <a:pPr marL="0" indent="0" algn="ctr">
              <a:buNone/>
            </a:pPr>
            <a:r>
              <a:rPr lang="tr-TR" sz="4000" dirty="0" smtClean="0"/>
              <a:t>Teşekkürler </a:t>
            </a:r>
            <a:endParaRPr lang="tr-TR" sz="4000" dirty="0"/>
          </a:p>
        </p:txBody>
      </p:sp>
      <p:sp>
        <p:nvSpPr>
          <p:cNvPr id="4" name="Dikdörtgen 2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5400" dirty="0" smtClean="0"/>
              <a:t>	   </a:t>
            </a:r>
            <a:endParaRPr lang="tr-TR" sz="5400" dirty="0"/>
          </a:p>
        </p:txBody>
      </p:sp>
      <p:pic>
        <p:nvPicPr>
          <p:cNvPr id="5" name="Picture 4" descr="Yükseköğretim Kurulu Başkanı Prof. Dr. M. A. Yekta Saraç: “Bu zor günlerde Yükseköğretim Kurulu olarak görevimizi en iyi şekilde ve eksiksiz olarak yapmaya gayret ediyoruz. Adaylara başarılar dileriz.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51" y="446"/>
            <a:ext cx="2483767" cy="126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192008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5400" dirty="0" smtClean="0"/>
              <a:t>	   </a:t>
            </a:r>
            <a:endParaRPr lang="tr-TR" sz="5400" dirty="0"/>
          </a:p>
        </p:txBody>
      </p:sp>
      <p:pic>
        <p:nvPicPr>
          <p:cNvPr id="15364" name="Picture 4" descr="Yükseköğretim Kurulu Başkanı Prof. Dr. M. A. Yekta Saraç: “Bu zor günlerde Yükseköğretim Kurulu olarak görevimizi en iyi şekilde ve eksiksiz olarak yapmaya gayret ediyoruz. Adaylara başarılar dileriz.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51" y="446"/>
            <a:ext cx="2483767" cy="126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9552" y="1556792"/>
            <a:ext cx="8064896" cy="73536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r-TR" dirty="0" smtClean="0"/>
              <a:t>İkinci Bölüm- Görev ve sorumluluklar</a:t>
            </a:r>
            <a:endParaRPr lang="tr-TR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67544" y="2492896"/>
            <a:ext cx="4176464" cy="4286101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tr-TR" sz="1800" dirty="0"/>
              <a:t>Afet ve Acil Durum Yönetimi </a:t>
            </a:r>
            <a:r>
              <a:rPr lang="tr-TR" sz="1800" dirty="0" smtClean="0"/>
              <a:t>Başkanlığı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tr-TR" sz="1800" dirty="0" smtClean="0"/>
              <a:t>Genel Kurmay Başkanlığı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tr-TR" sz="1800" dirty="0" smtClean="0"/>
              <a:t>Bilim</a:t>
            </a:r>
            <a:r>
              <a:rPr lang="tr-TR" sz="1800" dirty="0"/>
              <a:t>, Sanayi ve Teknoloji </a:t>
            </a:r>
            <a:r>
              <a:rPr lang="tr-TR" sz="1800" dirty="0" smtClean="0"/>
              <a:t>Bakanlığı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tr-TR" sz="1800" dirty="0"/>
              <a:t>Çevre ve Şehircilik </a:t>
            </a:r>
            <a:r>
              <a:rPr lang="tr-TR" sz="1800" dirty="0" smtClean="0"/>
              <a:t>Bakanlığı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tr-TR" sz="1800" dirty="0"/>
              <a:t>Dışişleri </a:t>
            </a:r>
            <a:r>
              <a:rPr lang="tr-TR" sz="1800" dirty="0" smtClean="0"/>
              <a:t>Bakanlığı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tr-TR" sz="1800" dirty="0"/>
              <a:t>Gıda, Tarım ve Hayvancılık </a:t>
            </a:r>
            <a:r>
              <a:rPr lang="tr-TR" sz="1800" dirty="0" smtClean="0"/>
              <a:t>Bakanlığı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tr-TR" sz="1800" dirty="0"/>
              <a:t>Gümrük ve Ticaret </a:t>
            </a:r>
            <a:r>
              <a:rPr lang="tr-TR" sz="1800" dirty="0" smtClean="0"/>
              <a:t>Bakanlığı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tr-TR" sz="1800" dirty="0"/>
              <a:t>İçişleri </a:t>
            </a:r>
            <a:r>
              <a:rPr lang="tr-TR" sz="1800" dirty="0" smtClean="0"/>
              <a:t>Bakanlığı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tr-TR" sz="1800" dirty="0"/>
              <a:t>Maliye </a:t>
            </a:r>
            <a:r>
              <a:rPr lang="tr-TR" sz="1800" dirty="0" smtClean="0"/>
              <a:t>Bakanlığı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tr-TR" sz="1800" dirty="0"/>
              <a:t>Milli Eğitim </a:t>
            </a:r>
            <a:r>
              <a:rPr lang="tr-TR" sz="1800" dirty="0" smtClean="0"/>
              <a:t>Bakanlığı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tr-TR" sz="1800" dirty="0"/>
              <a:t>Orman ve Su İşleri </a:t>
            </a:r>
            <a:r>
              <a:rPr lang="tr-TR" sz="1800" dirty="0" smtClean="0"/>
              <a:t>Bakanlığı</a:t>
            </a:r>
          </a:p>
          <a:p>
            <a:pPr marL="0" indent="0">
              <a:spcAft>
                <a:spcPts val="600"/>
              </a:spcAft>
              <a:buNone/>
            </a:pPr>
            <a:endParaRPr lang="tr-TR" sz="1800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4716016" y="2420888"/>
            <a:ext cx="4032448" cy="428610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itchFamily="34" charset="0"/>
              <a:buNone/>
            </a:pPr>
            <a:r>
              <a:rPr lang="tr-TR" sz="1800" smtClean="0"/>
              <a:t>Sağlık Bakanlığı</a:t>
            </a:r>
          </a:p>
          <a:p>
            <a:pPr marL="0" indent="0">
              <a:spcAft>
                <a:spcPts val="600"/>
              </a:spcAft>
              <a:buFont typeface="Arial" pitchFamily="34" charset="0"/>
              <a:buNone/>
            </a:pPr>
            <a:r>
              <a:rPr lang="tr-TR" sz="1800" smtClean="0"/>
              <a:t>Ulaştırma, Denizcilik ve Haberleşme  Bakanlığı</a:t>
            </a:r>
          </a:p>
          <a:p>
            <a:pPr marL="0" indent="0">
              <a:spcAft>
                <a:spcPts val="600"/>
              </a:spcAft>
              <a:buFont typeface="Arial" pitchFamily="34" charset="0"/>
              <a:buNone/>
            </a:pPr>
            <a:r>
              <a:rPr lang="tr-TR" sz="1800" smtClean="0"/>
              <a:t>Türkiye Atom Enerjisi Kurumu Başkanlığı</a:t>
            </a:r>
          </a:p>
          <a:p>
            <a:pPr marL="0" indent="0">
              <a:spcAft>
                <a:spcPts val="600"/>
              </a:spcAft>
              <a:buFont typeface="Arial" pitchFamily="34" charset="0"/>
              <a:buNone/>
            </a:pPr>
            <a:r>
              <a:rPr lang="tr-TR" sz="1800" smtClean="0"/>
              <a:t>Türkiye Bilimsel ve Teknolojik Araştırma Kurumu Başkanlığı</a:t>
            </a:r>
          </a:p>
          <a:p>
            <a:pPr marL="0" indent="0">
              <a:spcAft>
                <a:spcPts val="600"/>
              </a:spcAft>
              <a:buFont typeface="Arial" pitchFamily="34" charset="0"/>
              <a:buNone/>
            </a:pPr>
            <a:r>
              <a:rPr lang="tr-TR" sz="1800" smtClean="0"/>
              <a:t>Yükseköğretim Kurulu Başkanlığı</a:t>
            </a:r>
          </a:p>
          <a:p>
            <a:pPr marL="0" indent="0">
              <a:spcAft>
                <a:spcPts val="600"/>
              </a:spcAft>
              <a:buFont typeface="Arial" pitchFamily="34" charset="0"/>
              <a:buNone/>
            </a:pPr>
            <a:r>
              <a:rPr lang="tr-TR" sz="1800" smtClean="0"/>
              <a:t>Valilikler</a:t>
            </a:r>
          </a:p>
          <a:p>
            <a:pPr marL="0" indent="0">
              <a:spcAft>
                <a:spcPts val="600"/>
              </a:spcAft>
              <a:buFont typeface="Arial" pitchFamily="34" charset="0"/>
              <a:buNone/>
            </a:pPr>
            <a:r>
              <a:rPr lang="tr-TR" sz="1800" smtClean="0"/>
              <a:t>Kızılay Genel Başkanlığı</a:t>
            </a:r>
          </a:p>
          <a:p>
            <a:pPr marL="0" indent="0">
              <a:spcAft>
                <a:spcPts val="600"/>
              </a:spcAft>
              <a:buFont typeface="Arial" pitchFamily="34" charset="0"/>
              <a:buNone/>
            </a:pPr>
            <a:r>
              <a:rPr lang="tr-TR" sz="1800" smtClean="0"/>
              <a:t>Basın ve yayın kuruluşları</a:t>
            </a:r>
          </a:p>
          <a:p>
            <a:pPr marL="0" indent="0">
              <a:spcAft>
                <a:spcPts val="600"/>
              </a:spcAft>
              <a:buFont typeface="Arial" pitchFamily="34" charset="0"/>
              <a:buNone/>
            </a:pPr>
            <a:r>
              <a:rPr lang="tr-TR" sz="1800" smtClean="0"/>
              <a:t>Sivil toplum kuruluşları</a:t>
            </a:r>
            <a:endParaRPr lang="tr-TR" sz="1800" dirty="0"/>
          </a:p>
        </p:txBody>
      </p:sp>
      <p:sp>
        <p:nvSpPr>
          <p:cNvPr id="7" name="Rectangle 5"/>
          <p:cNvSpPr/>
          <p:nvPr/>
        </p:nvSpPr>
        <p:spPr>
          <a:xfrm>
            <a:off x="4716016" y="4653136"/>
            <a:ext cx="3672408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422003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5400" dirty="0" smtClean="0"/>
              <a:t>	   </a:t>
            </a:r>
            <a:endParaRPr lang="tr-TR" sz="5400" dirty="0"/>
          </a:p>
        </p:txBody>
      </p:sp>
      <p:pic>
        <p:nvPicPr>
          <p:cNvPr id="15364" name="Picture 4" descr="Yükseköğretim Kurulu Başkanı Prof. Dr. M. A. Yekta Saraç: “Bu zor günlerde Yükseköğretim Kurulu olarak görevimizi en iyi şekilde ve eksiksiz olarak yapmaya gayret ediyoruz. Adaylara başarılar dileriz.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51" y="446"/>
            <a:ext cx="2483767" cy="126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251520" y="1268760"/>
            <a:ext cx="8820472" cy="1584176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/>
            </a:r>
            <a:br>
              <a:rPr lang="tr-TR" sz="2400" b="1" dirty="0" smtClean="0"/>
            </a:br>
            <a:r>
              <a:rPr lang="tr-TR" sz="2400" b="1" dirty="0" smtClean="0"/>
              <a:t>İKİNCİ </a:t>
            </a:r>
            <a:r>
              <a:rPr lang="tr-TR" sz="2400" b="1" dirty="0"/>
              <a:t>BÖLÜM</a:t>
            </a:r>
            <a:br>
              <a:rPr lang="tr-TR" sz="2400" b="1" dirty="0"/>
            </a:br>
            <a:r>
              <a:rPr lang="tr-TR" sz="2400" b="1" dirty="0"/>
              <a:t>5. Madde 18. </a:t>
            </a:r>
            <a:r>
              <a:rPr lang="tr-TR" sz="2400" b="1" dirty="0" smtClean="0"/>
              <a:t>bendi:</a:t>
            </a:r>
            <a:br>
              <a:rPr lang="tr-TR" sz="2400" b="1" dirty="0" smtClean="0"/>
            </a:br>
            <a:r>
              <a:rPr lang="tr-TR" sz="2400" b="1" dirty="0" smtClean="0"/>
              <a:t/>
            </a:r>
            <a:br>
              <a:rPr lang="tr-TR" sz="2400" b="1" dirty="0" smtClean="0"/>
            </a:br>
            <a:r>
              <a:rPr lang="tr-TR" altLang="tr-TR" sz="23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Yükseköğretim </a:t>
            </a:r>
            <a:r>
              <a:rPr lang="tr-TR" altLang="tr-TR" sz="2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Kurulu </a:t>
            </a:r>
            <a:r>
              <a:rPr lang="tr-TR" altLang="tr-TR" sz="23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Başkanlığının </a:t>
            </a:r>
            <a:r>
              <a:rPr lang="tr-TR" altLang="tr-TR" sz="2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görev ve </a:t>
            </a:r>
            <a:r>
              <a:rPr lang="tr-TR" altLang="tr-TR" sz="23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sorumlulukları</a:t>
            </a:r>
            <a:endParaRPr lang="tr-TR" sz="2300" b="1" dirty="0"/>
          </a:p>
        </p:txBody>
      </p:sp>
      <p:sp>
        <p:nvSpPr>
          <p:cNvPr id="2" name="Dikdörtgen 1"/>
          <p:cNvSpPr/>
          <p:nvPr/>
        </p:nvSpPr>
        <p:spPr>
          <a:xfrm>
            <a:off x="683568" y="2924944"/>
            <a:ext cx="8064896" cy="378565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358775" eaLnBrk="0" fontAlgn="base" hangingPunct="0">
              <a:spcBef>
                <a:spcPts val="1200"/>
              </a:spcBef>
              <a:spcAft>
                <a:spcPts val="1200"/>
              </a:spcAft>
            </a:pPr>
            <a:r>
              <a:rPr lang="tr-TR" altLang="tr-T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(a) KBRN tehdit ve tehlikelerine karşı </a:t>
            </a:r>
            <a:r>
              <a:rPr lang="tr-TR" altLang="tr-T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eğitim, araştırma, geliştirme ve analiz çalışmalarıyla</a:t>
            </a:r>
            <a:r>
              <a:rPr lang="tr-TR" altLang="tr-T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ilgili olarak üniversitelerin veya üniversite hastanelerinin </a:t>
            </a:r>
            <a:r>
              <a:rPr lang="tr-TR" altLang="tr-T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bilimsel ve akademik destek </a:t>
            </a:r>
            <a:r>
              <a:rPr lang="tr-TR" altLang="tr-T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sağlaması hususunda gerekli düzenlemeleri yapar.</a:t>
            </a:r>
            <a:endParaRPr lang="tr-TR" altLang="tr-TR" sz="2000" dirty="0"/>
          </a:p>
          <a:p>
            <a:pPr lvl="0" indent="358775" eaLnBrk="0" fontAlgn="base" hangingPunct="0">
              <a:spcBef>
                <a:spcPts val="1200"/>
              </a:spcBef>
              <a:spcAft>
                <a:spcPts val="1200"/>
              </a:spcAft>
            </a:pPr>
            <a:r>
              <a:rPr lang="tr-TR" altLang="tr-T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Sağlık Bakanlığı ile koordineli olarak bünyelerinde </a:t>
            </a:r>
            <a:r>
              <a:rPr lang="tr-TR" altLang="tr-T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seyyar ve sabit </a:t>
            </a:r>
            <a:r>
              <a:rPr lang="tr-TR" altLang="tr-TR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laboratuarı</a:t>
            </a:r>
            <a:r>
              <a:rPr lang="tr-TR" altLang="tr-T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bulunan üniversite ve üniversite hastanelerinin imkânlarından yararlanılması ile ilgili gerekli düzenlemeleri yapar.</a:t>
            </a:r>
            <a:endParaRPr lang="tr-TR" altLang="tr-TR" sz="2000" dirty="0"/>
          </a:p>
          <a:p>
            <a:pPr lvl="0" indent="358775" eaLnBrk="0" fontAlgn="base" hangingPunct="0">
              <a:spcBef>
                <a:spcPts val="1200"/>
              </a:spcBef>
              <a:spcAft>
                <a:spcPts val="1200"/>
              </a:spcAft>
            </a:pPr>
            <a:r>
              <a:rPr lang="tr-TR" altLang="tr-T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Sağlık Bakanlığı ile koordineli olarak, olaylardan etkilenen veya yaralanan şahısların üniversite hastanelerinde</a:t>
            </a:r>
            <a:r>
              <a:rPr lang="tr-TR" altLang="tr-T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bakım ve tedavi</a:t>
            </a:r>
            <a:r>
              <a:rPr lang="tr-TR" altLang="tr-T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leri için gerekli düzenlemeleri yapar.</a:t>
            </a:r>
            <a:endParaRPr lang="tr-TR" altLang="tr-TR" sz="2000" dirty="0"/>
          </a:p>
        </p:txBody>
      </p:sp>
    </p:spTree>
    <p:extLst>
      <p:ext uri="{BB962C8B-B14F-4D97-AF65-F5344CB8AC3E}">
        <p14:creationId xmlns:p14="http://schemas.microsoft.com/office/powerpoint/2010/main" val="92414144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5400" dirty="0" smtClean="0"/>
              <a:t>	   </a:t>
            </a:r>
            <a:endParaRPr lang="tr-TR" sz="5400" dirty="0"/>
          </a:p>
        </p:txBody>
      </p:sp>
      <p:pic>
        <p:nvPicPr>
          <p:cNvPr id="15364" name="Picture 4" descr="Yükseköğretim Kurulu Başkanı Prof. Dr. M. A. Yekta Saraç: “Bu zor günlerde Yükseköğretim Kurulu olarak görevimizi en iyi şekilde ve eksiksiz olarak yapmaya gayret ediyoruz. Adaylara başarılar dileriz.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51" y="446"/>
            <a:ext cx="2483767" cy="126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11560" y="2564904"/>
            <a:ext cx="8229600" cy="2764904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tr-TR" sz="3600" dirty="0" smtClean="0"/>
              <a:t>Bilimsel ve akademik destek</a:t>
            </a:r>
          </a:p>
          <a:p>
            <a:pPr>
              <a:spcAft>
                <a:spcPts val="1200"/>
              </a:spcAft>
            </a:pPr>
            <a:r>
              <a:rPr lang="tr-TR" sz="3600" dirty="0" smtClean="0"/>
              <a:t>Tanıda destek</a:t>
            </a:r>
          </a:p>
          <a:p>
            <a:pPr>
              <a:spcAft>
                <a:spcPts val="1200"/>
              </a:spcAft>
            </a:pPr>
            <a:r>
              <a:rPr lang="tr-TR" sz="3600" dirty="0" smtClean="0"/>
              <a:t>Tedavide destek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716869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5400" dirty="0" smtClean="0"/>
              <a:t>	   </a:t>
            </a:r>
            <a:endParaRPr lang="tr-TR" sz="5400" dirty="0"/>
          </a:p>
        </p:txBody>
      </p:sp>
      <p:pic>
        <p:nvPicPr>
          <p:cNvPr id="15364" name="Picture 4" descr="Yükseköğretim Kurulu Başkanı Prof. Dr. M. A. Yekta Saraç: “Bu zor günlerde Yükseköğretim Kurulu olarak görevimizi en iyi şekilde ve eksiksiz olarak yapmaya gayret ediyoruz. Adaylara başarılar dileriz.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51" y="446"/>
            <a:ext cx="2483767" cy="126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İçerik Yer Tutucusu 2"/>
          <p:cNvSpPr>
            <a:spLocks noGrp="1"/>
          </p:cNvSpPr>
          <p:nvPr>
            <p:ph idx="1"/>
          </p:nvPr>
        </p:nvSpPr>
        <p:spPr>
          <a:xfrm>
            <a:off x="1143000" y="1752600"/>
            <a:ext cx="6934200" cy="4378325"/>
          </a:xfrm>
        </p:spPr>
        <p:txBody>
          <a:bodyPr/>
          <a:lstStyle/>
          <a:p>
            <a:pPr marL="0" indent="0" algn="ctr">
              <a:buNone/>
            </a:pPr>
            <a:r>
              <a:rPr lang="tr-TR" sz="3200" dirty="0"/>
              <a:t>Yönetmelikte bulunan </a:t>
            </a:r>
            <a:r>
              <a:rPr lang="tr-TR" sz="3200" b="1" dirty="0"/>
              <a:t>‘bir yıl içinde yönerge hazırlanması’ </a:t>
            </a:r>
            <a:r>
              <a:rPr lang="tr-TR" sz="3200" dirty="0"/>
              <a:t> istemi Haziran ayında </a:t>
            </a:r>
            <a:r>
              <a:rPr lang="tr-TR" sz="3200" b="1" dirty="0" smtClean="0"/>
              <a:t>03.06.2012</a:t>
            </a:r>
            <a:r>
              <a:rPr lang="tr-TR" sz="3200" dirty="0" smtClean="0"/>
              <a:t> tarihinde bir </a:t>
            </a:r>
            <a:r>
              <a:rPr lang="tr-TR" sz="3200" dirty="0"/>
              <a:t>yazı ile </a:t>
            </a:r>
            <a:r>
              <a:rPr lang="tr-TR" sz="3200" dirty="0" smtClean="0"/>
              <a:t>rektörlüklere duyurularak her üniversitenin kendi </a:t>
            </a:r>
            <a:r>
              <a:rPr lang="tr-TR" sz="3200" b="1" dirty="0" smtClean="0"/>
              <a:t>‘Kimyasal, Biyolojk Radyolojik </a:t>
            </a:r>
            <a:r>
              <a:rPr lang="tr-TR" sz="3200" b="1" dirty="0"/>
              <a:t>ve Nükleer </a:t>
            </a:r>
            <a:r>
              <a:rPr lang="tr-TR" sz="3200" b="1" dirty="0" smtClean="0"/>
              <a:t>Tehlikelere İlişkin </a:t>
            </a:r>
            <a:r>
              <a:rPr lang="tr-TR" sz="3200" b="1" dirty="0"/>
              <a:t>Görev </a:t>
            </a:r>
            <a:r>
              <a:rPr lang="tr-TR" sz="3200" b="1" dirty="0" smtClean="0"/>
              <a:t>Yönergesi’</a:t>
            </a:r>
            <a:r>
              <a:rPr lang="tr-TR" sz="3200" dirty="0" smtClean="0"/>
              <a:t>ni hazırlaması istenmiştir</a:t>
            </a:r>
          </a:p>
          <a:p>
            <a:pPr algn="ctr"/>
            <a:endParaRPr lang="tr-TR" sz="3200" dirty="0"/>
          </a:p>
          <a:p>
            <a:pPr algn="ctr"/>
            <a:endParaRPr lang="tr-TR" sz="3200" dirty="0" smtClean="0"/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11446469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61568">
            <a:off x="648567" y="1926974"/>
            <a:ext cx="5618607" cy="130597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803359">
            <a:off x="3059832" y="3567989"/>
            <a:ext cx="5705475" cy="139065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126" y="5517457"/>
            <a:ext cx="6460146" cy="935879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5400" dirty="0" smtClean="0"/>
              <a:t>	   </a:t>
            </a:r>
            <a:endParaRPr lang="tr-TR" sz="5400" dirty="0"/>
          </a:p>
        </p:txBody>
      </p:sp>
      <p:pic>
        <p:nvPicPr>
          <p:cNvPr id="9" name="Picture 4" descr="Yükseköğretim Kurulu Başkanı Prof. Dr. M. A. Yekta Saraç: “Bu zor günlerde Yükseköğretim Kurulu olarak görevimizi en iyi şekilde ve eksiksiz olarak yapmaya gayret ediyoruz. Adaylara başarılar dileriz.”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51" y="446"/>
            <a:ext cx="2483767" cy="126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0128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5400" dirty="0" smtClean="0"/>
              <a:t>	   </a:t>
            </a:r>
            <a:endParaRPr lang="tr-TR" sz="5400" dirty="0"/>
          </a:p>
        </p:txBody>
      </p:sp>
      <p:pic>
        <p:nvPicPr>
          <p:cNvPr id="15364" name="Picture 4" descr="Yükseköğretim Kurulu Başkanı Prof. Dr. M. A. Yekta Saraç: “Bu zor günlerde Yükseköğretim Kurulu olarak görevimizi en iyi şekilde ve eksiksiz olarak yapmaya gayret ediyoruz. Adaylara başarılar dileriz.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51" y="446"/>
            <a:ext cx="2483767" cy="126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755576" y="1858987"/>
            <a:ext cx="7704856" cy="4378325"/>
          </a:xfrm>
        </p:spPr>
        <p:txBody>
          <a:bodyPr/>
          <a:lstStyle/>
          <a:p>
            <a:pPr marL="0" indent="0" algn="ctr">
              <a:buNone/>
            </a:pPr>
            <a:endParaRPr lang="tr-TR" sz="3200" dirty="0" smtClean="0"/>
          </a:p>
          <a:p>
            <a:pPr marL="0" indent="0" algn="ctr">
              <a:buNone/>
            </a:pPr>
            <a:r>
              <a:rPr lang="tr-TR" sz="3200" dirty="0" smtClean="0"/>
              <a:t>21-22.02.2017 </a:t>
            </a:r>
            <a:r>
              <a:rPr lang="tr-TR" sz="3200" dirty="0"/>
              <a:t>tarihlerinde </a:t>
            </a:r>
            <a:r>
              <a:rPr lang="tr-TR" sz="3200" b="1" dirty="0"/>
              <a:t>Ankara’da Afet ve Acil Durum Yönetimi (AFAD) Başkanlığında </a:t>
            </a:r>
            <a:r>
              <a:rPr lang="tr-TR" sz="3200" b="1" dirty="0" smtClean="0"/>
              <a:t>Kimyasal </a:t>
            </a:r>
            <a:r>
              <a:rPr lang="tr-TR" sz="3200" b="1" dirty="0"/>
              <a:t>Biyolojik, Radyolojik ve Nükleer (KBRN) Tehlikeler </a:t>
            </a:r>
            <a:r>
              <a:rPr lang="tr-TR" sz="3200" dirty="0"/>
              <a:t>konusunda bir eşgüdüm toplantısı yapılmıştır.</a:t>
            </a:r>
          </a:p>
        </p:txBody>
      </p:sp>
    </p:spTree>
    <p:extLst>
      <p:ext uri="{BB962C8B-B14F-4D97-AF65-F5344CB8AC3E}">
        <p14:creationId xmlns:p14="http://schemas.microsoft.com/office/powerpoint/2010/main" val="351886774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1213</TotalTime>
  <Words>766</Words>
  <Application>Microsoft Office PowerPoint</Application>
  <PresentationFormat>On-screen Show (4:3)</PresentationFormat>
  <Paragraphs>257</Paragraphs>
  <Slides>31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Ofis Teması</vt:lpstr>
      <vt:lpstr>Yükseköğretimde KBRN</vt:lpstr>
      <vt:lpstr>PowerPoint Presentation</vt:lpstr>
      <vt:lpstr>PowerPoint Presentation</vt:lpstr>
      <vt:lpstr>İkinci Bölüm- Görev ve sorumluluklar</vt:lpstr>
      <vt:lpstr> İKİNCİ BÖLÜM 5. Madde 18. bendi:  Yükseköğretim Kurulu Başkanlığının görev ve sorumlulukları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Acil ve Afet yönetimi</vt:lpstr>
      <vt:lpstr>Nükleer Enerji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YÜKSEKÖĞRETİM KURULUNDA KBRN  DEĞERLENDİRME TOPLANTISI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Higher Education &amp; Women</dc:title>
  <dc:creator>TUFAN</dc:creator>
  <cp:lastModifiedBy>SONY</cp:lastModifiedBy>
  <cp:revision>72</cp:revision>
  <dcterms:created xsi:type="dcterms:W3CDTF">2016-11-13T07:31:31Z</dcterms:created>
  <dcterms:modified xsi:type="dcterms:W3CDTF">2017-12-05T09:00:53Z</dcterms:modified>
</cp:coreProperties>
</file>