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8"/>
  </p:notesMasterIdLst>
  <p:sldIdLst>
    <p:sldId id="781" r:id="rId2"/>
    <p:sldId id="277" r:id="rId3"/>
    <p:sldId id="846" r:id="rId4"/>
    <p:sldId id="296" r:id="rId5"/>
    <p:sldId id="864" r:id="rId6"/>
    <p:sldId id="847" r:id="rId7"/>
    <p:sldId id="291" r:id="rId8"/>
    <p:sldId id="849" r:id="rId9"/>
    <p:sldId id="340" r:id="rId10"/>
    <p:sldId id="358" r:id="rId11"/>
    <p:sldId id="850" r:id="rId12"/>
    <p:sldId id="851" r:id="rId13"/>
    <p:sldId id="852" r:id="rId14"/>
    <p:sldId id="853" r:id="rId15"/>
    <p:sldId id="854" r:id="rId16"/>
    <p:sldId id="855" r:id="rId17"/>
    <p:sldId id="856" r:id="rId18"/>
    <p:sldId id="264" r:id="rId19"/>
    <p:sldId id="284" r:id="rId20"/>
    <p:sldId id="258" r:id="rId21"/>
    <p:sldId id="857" r:id="rId22"/>
    <p:sldId id="309" r:id="rId23"/>
    <p:sldId id="286" r:id="rId24"/>
    <p:sldId id="287" r:id="rId25"/>
    <p:sldId id="288" r:id="rId26"/>
    <p:sldId id="289" r:id="rId27"/>
    <p:sldId id="290" r:id="rId28"/>
    <p:sldId id="865" r:id="rId29"/>
    <p:sldId id="866" r:id="rId30"/>
    <p:sldId id="867" r:id="rId31"/>
    <p:sldId id="859" r:id="rId32"/>
    <p:sldId id="862" r:id="rId33"/>
    <p:sldId id="863" r:id="rId34"/>
    <p:sldId id="848" r:id="rId35"/>
    <p:sldId id="486" r:id="rId36"/>
    <p:sldId id="780" r:id="rId37"/>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028" autoAdjust="0"/>
  </p:normalViewPr>
  <p:slideViewPr>
    <p:cSldViewPr>
      <p:cViewPr varScale="1">
        <p:scale>
          <a:sx n="54" d="100"/>
          <a:sy n="54" d="100"/>
        </p:scale>
        <p:origin x="1056" y="28"/>
      </p:cViewPr>
      <p:guideLst>
        <p:guide orient="horz" pos="2160"/>
        <p:guide pos="3840"/>
      </p:guideLst>
    </p:cSldViewPr>
  </p:slideViewPr>
  <p:notesTextViewPr>
    <p:cViewPr>
      <p:scale>
        <a:sx n="99" d="100"/>
        <a:sy n="99"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endParaRPr lang="de-DE"/>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endParaRPr lang="de-DE"/>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endParaRPr lang="de-DE"/>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fld id="{956F64B7-06DF-4BDE-A921-C235980E7CA9}" type="slidenum">
              <a:rPr lang="de-DE"/>
              <a:pPr/>
              <a:t>‹#›</a:t>
            </a:fld>
            <a:endParaRPr lang="de-DE"/>
          </a:p>
        </p:txBody>
      </p:sp>
    </p:spTree>
    <p:extLst>
      <p:ext uri="{BB962C8B-B14F-4D97-AF65-F5344CB8AC3E}">
        <p14:creationId xmlns:p14="http://schemas.microsoft.com/office/powerpoint/2010/main" val="30123871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6"/>
          <p:cNvSpPr txBox="1">
            <a:spLocks noGrp="1" noChangeArrowheads="1"/>
          </p:cNvSpPr>
          <p:nvPr/>
        </p:nvSpPr>
        <p:spPr bwMode="auto">
          <a:xfrm>
            <a:off x="3764867" y="8644716"/>
            <a:ext cx="3058362" cy="425372"/>
          </a:xfrm>
          <a:prstGeom prst="rect">
            <a:avLst/>
          </a:prstGeom>
          <a:noFill/>
          <a:ln w="12700">
            <a:noFill/>
            <a:miter lim="800000"/>
            <a:headEnd/>
            <a:tailEnd/>
          </a:ln>
        </p:spPr>
        <p:txBody>
          <a:bodyPr lIns="88615" tIns="44307" rIns="88615" bIns="44307" anchor="b"/>
          <a:lstStyle/>
          <a:p>
            <a:pPr algn="r" eaLnBrk="0" hangingPunct="0"/>
            <a:fld id="{FA5E6039-79F9-435A-948D-6D9D814262AB}" type="slidenum">
              <a:rPr lang="en-GB">
                <a:solidFill>
                  <a:schemeClr val="tx1"/>
                </a:solidFill>
                <a:latin typeface="Times New Roman" pitchFamily="18" charset="0"/>
              </a:rPr>
              <a:pPr algn="r" eaLnBrk="0" hangingPunct="0"/>
              <a:t>2</a:t>
            </a:fld>
            <a:endParaRPr lang="en-GB">
              <a:solidFill>
                <a:schemeClr val="tx1"/>
              </a:solidFill>
              <a:latin typeface="Times New Roman" pitchFamily="18"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noFill/>
          <a:ln w="9525"/>
        </p:spPr>
        <p:txBody>
          <a:bodyPr/>
          <a:lstStyle/>
          <a:p>
            <a:pPr marL="221536" indent="-221536"/>
            <a:endParaRPr lang="en-GB" b="1" dirty="0">
              <a:latin typeface="Arial" charset="0"/>
            </a:endParaRPr>
          </a:p>
          <a:p>
            <a:pPr marL="221536" indent="-221536"/>
            <a:endParaRPr lang="en-GB" b="1" dirty="0">
              <a:latin typeface="Arial" charset="0"/>
            </a:endParaRPr>
          </a:p>
          <a:p>
            <a:pPr marL="221536" indent="-221536"/>
            <a:endParaRPr lang="en-US" dirty="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61C4-BC0E-8A02-202F-EE066802C954}"/>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7E9D1099-285C-7336-363E-0EC60CCD4DF2}"/>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12</a:t>
            </a:fld>
            <a:endParaRPr lang="en-GB">
              <a:latin typeface="Arial" pitchFamily="34" charset="0"/>
            </a:endParaRPr>
          </a:p>
        </p:txBody>
      </p:sp>
      <p:sp>
        <p:nvSpPr>
          <p:cNvPr id="77827" name="Rectangle 10">
            <a:extLst>
              <a:ext uri="{FF2B5EF4-FFF2-40B4-BE49-F238E27FC236}">
                <a16:creationId xmlns:a16="http://schemas.microsoft.com/office/drawing/2014/main" id="{EB93D91B-1E19-2860-CFAD-3BAF24B00641}"/>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12</a:t>
            </a:fld>
            <a:endParaRPr lang="en-GB" sz="800" b="1">
              <a:latin typeface="Arial" pitchFamily="34" charset="0"/>
            </a:endParaRPr>
          </a:p>
        </p:txBody>
      </p:sp>
      <p:sp>
        <p:nvSpPr>
          <p:cNvPr id="77828" name="Rectangle 2">
            <a:extLst>
              <a:ext uri="{FF2B5EF4-FFF2-40B4-BE49-F238E27FC236}">
                <a16:creationId xmlns:a16="http://schemas.microsoft.com/office/drawing/2014/main" id="{0B14647B-684D-A539-67D6-09E2433EA84E}"/>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04715990-0980-69A0-7205-D85684134584}"/>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606803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F4BE1-3DDE-2B2C-FFCB-DB282A804B33}"/>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248755C0-7717-62BC-E4BC-6534991D6548}"/>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13</a:t>
            </a:fld>
            <a:endParaRPr lang="en-GB">
              <a:latin typeface="Arial" pitchFamily="34" charset="0"/>
            </a:endParaRPr>
          </a:p>
        </p:txBody>
      </p:sp>
      <p:sp>
        <p:nvSpPr>
          <p:cNvPr id="77827" name="Rectangle 10">
            <a:extLst>
              <a:ext uri="{FF2B5EF4-FFF2-40B4-BE49-F238E27FC236}">
                <a16:creationId xmlns:a16="http://schemas.microsoft.com/office/drawing/2014/main" id="{B21093D5-DCE8-0663-2976-FC904998374D}"/>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13</a:t>
            </a:fld>
            <a:endParaRPr lang="en-GB" sz="800" b="1">
              <a:latin typeface="Arial" pitchFamily="34" charset="0"/>
            </a:endParaRPr>
          </a:p>
        </p:txBody>
      </p:sp>
      <p:sp>
        <p:nvSpPr>
          <p:cNvPr id="77828" name="Rectangle 2">
            <a:extLst>
              <a:ext uri="{FF2B5EF4-FFF2-40B4-BE49-F238E27FC236}">
                <a16:creationId xmlns:a16="http://schemas.microsoft.com/office/drawing/2014/main" id="{8744BA84-E534-3C42-3E15-8A844C8F4C5F}"/>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72CE4903-2973-DB16-E128-415B2E7F480C}"/>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1689335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ADF30-2AC7-403D-B21B-EDDF166BB6F0}"/>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D45E9AD3-308E-FEBF-652D-58EF65671ADD}"/>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14</a:t>
            </a:fld>
            <a:endParaRPr lang="en-GB">
              <a:latin typeface="Arial" pitchFamily="34" charset="0"/>
            </a:endParaRPr>
          </a:p>
        </p:txBody>
      </p:sp>
      <p:sp>
        <p:nvSpPr>
          <p:cNvPr id="77827" name="Rectangle 10">
            <a:extLst>
              <a:ext uri="{FF2B5EF4-FFF2-40B4-BE49-F238E27FC236}">
                <a16:creationId xmlns:a16="http://schemas.microsoft.com/office/drawing/2014/main" id="{98180331-E2A4-73CE-B8D0-28112C195F99}"/>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14</a:t>
            </a:fld>
            <a:endParaRPr lang="en-GB" sz="800" b="1">
              <a:latin typeface="Arial" pitchFamily="34" charset="0"/>
            </a:endParaRPr>
          </a:p>
        </p:txBody>
      </p:sp>
      <p:sp>
        <p:nvSpPr>
          <p:cNvPr id="77828" name="Rectangle 2">
            <a:extLst>
              <a:ext uri="{FF2B5EF4-FFF2-40B4-BE49-F238E27FC236}">
                <a16:creationId xmlns:a16="http://schemas.microsoft.com/office/drawing/2014/main" id="{2A6321E0-8115-CFF0-E50F-88C7752D4A9B}"/>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B2AF1CF4-F6E4-64B1-9FAD-83F7425021EC}"/>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2298506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1B233-9348-BA48-E01F-FC2E32E4EDE3}"/>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11C1ED66-CD9F-AD2C-294A-A2B77AE49D1A}"/>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15</a:t>
            </a:fld>
            <a:endParaRPr lang="en-GB">
              <a:latin typeface="Arial" pitchFamily="34" charset="0"/>
            </a:endParaRPr>
          </a:p>
        </p:txBody>
      </p:sp>
      <p:sp>
        <p:nvSpPr>
          <p:cNvPr id="77827" name="Rectangle 10">
            <a:extLst>
              <a:ext uri="{FF2B5EF4-FFF2-40B4-BE49-F238E27FC236}">
                <a16:creationId xmlns:a16="http://schemas.microsoft.com/office/drawing/2014/main" id="{331BC1F6-A413-D5C6-DCAB-CA729FE7186D}"/>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15</a:t>
            </a:fld>
            <a:endParaRPr lang="en-GB" sz="800" b="1">
              <a:latin typeface="Arial" pitchFamily="34" charset="0"/>
            </a:endParaRPr>
          </a:p>
        </p:txBody>
      </p:sp>
      <p:sp>
        <p:nvSpPr>
          <p:cNvPr id="77828" name="Rectangle 2">
            <a:extLst>
              <a:ext uri="{FF2B5EF4-FFF2-40B4-BE49-F238E27FC236}">
                <a16:creationId xmlns:a16="http://schemas.microsoft.com/office/drawing/2014/main" id="{775B4D24-D7E6-BD28-C272-23AA89E2FA51}"/>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CB68C726-E864-1C27-012E-56CFBB175063}"/>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3893872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20B0-835A-0B6F-B3D7-2CC0CCC23B44}"/>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5F030E82-B393-7222-1BCA-7E7FF93D84E8}"/>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16</a:t>
            </a:fld>
            <a:endParaRPr lang="en-GB">
              <a:latin typeface="Arial" pitchFamily="34" charset="0"/>
            </a:endParaRPr>
          </a:p>
        </p:txBody>
      </p:sp>
      <p:sp>
        <p:nvSpPr>
          <p:cNvPr id="77827" name="Rectangle 10">
            <a:extLst>
              <a:ext uri="{FF2B5EF4-FFF2-40B4-BE49-F238E27FC236}">
                <a16:creationId xmlns:a16="http://schemas.microsoft.com/office/drawing/2014/main" id="{B3C8F819-A91E-84F4-87FD-B4E3346711C2}"/>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16</a:t>
            </a:fld>
            <a:endParaRPr lang="en-GB" sz="800" b="1">
              <a:latin typeface="Arial" pitchFamily="34" charset="0"/>
            </a:endParaRPr>
          </a:p>
        </p:txBody>
      </p:sp>
      <p:sp>
        <p:nvSpPr>
          <p:cNvPr id="77828" name="Rectangle 2">
            <a:extLst>
              <a:ext uri="{FF2B5EF4-FFF2-40B4-BE49-F238E27FC236}">
                <a16:creationId xmlns:a16="http://schemas.microsoft.com/office/drawing/2014/main" id="{E40831D6-F5E6-C236-D5A9-4C7A6084FC28}"/>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B20549E5-469C-7D19-0C3A-16D28BA24026}"/>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769732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4059-6803-CEF3-F867-8F5BB389D644}"/>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8AC60F00-6077-3E6E-1377-5CD3994FE5C1}"/>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17</a:t>
            </a:fld>
            <a:endParaRPr lang="en-GB">
              <a:latin typeface="Arial" pitchFamily="34" charset="0"/>
            </a:endParaRPr>
          </a:p>
        </p:txBody>
      </p:sp>
      <p:sp>
        <p:nvSpPr>
          <p:cNvPr id="77827" name="Rectangle 10">
            <a:extLst>
              <a:ext uri="{FF2B5EF4-FFF2-40B4-BE49-F238E27FC236}">
                <a16:creationId xmlns:a16="http://schemas.microsoft.com/office/drawing/2014/main" id="{1888921A-C206-5597-A5E9-5ECD11C9F0DD}"/>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17</a:t>
            </a:fld>
            <a:endParaRPr lang="en-GB" sz="800" b="1">
              <a:latin typeface="Arial" pitchFamily="34" charset="0"/>
            </a:endParaRPr>
          </a:p>
        </p:txBody>
      </p:sp>
      <p:sp>
        <p:nvSpPr>
          <p:cNvPr id="77828" name="Rectangle 2">
            <a:extLst>
              <a:ext uri="{FF2B5EF4-FFF2-40B4-BE49-F238E27FC236}">
                <a16:creationId xmlns:a16="http://schemas.microsoft.com/office/drawing/2014/main" id="{AB934E4C-D7F2-36D2-03D8-D590FF7D743C}"/>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726B9283-8439-4AB1-7EDC-CBCC0848DDAB}"/>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786972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a) </a:t>
            </a:r>
            <a:r>
              <a:rPr lang="en-US" sz="1400" b="0" i="0" u="none" strike="noStrike" cap="none">
                <a:solidFill>
                  <a:schemeClr val="dk1"/>
                </a:solidFill>
                <a:latin typeface="Calibri"/>
                <a:ea typeface="Calibri"/>
                <a:cs typeface="Calibri"/>
                <a:sym typeface="Calibri"/>
              </a:rPr>
              <a:t>Successful decontamination is based upon the immediate removal of contamination.</a:t>
            </a:r>
            <a:r>
              <a:rPr lang="en-US" sz="1200" b="0" i="0" u="none" strike="noStrike" cap="none">
                <a:solidFill>
                  <a:schemeClr val="dk1"/>
                </a:solidFill>
                <a:latin typeface="Calibri"/>
                <a:ea typeface="Calibri"/>
                <a:cs typeface="Calibri"/>
                <a:sym typeface="Calibri"/>
              </a:rPr>
              <a:t> The earlier the process of decontamination is initiated, the better the chances are of reducing the risk of personal injury. Conducting initial decontamination will reduce the risk of spreading the contamination and possible penetration of the IPE.</a:t>
            </a:r>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b) ... </a:t>
            </a:r>
            <a:r>
              <a:rPr lang="en-US" sz="1400" b="0" i="0" u="none" strike="noStrike" cap="none">
                <a:solidFill>
                  <a:schemeClr val="dk1"/>
                </a:solidFill>
                <a:latin typeface="Calibri"/>
                <a:ea typeface="Calibri"/>
                <a:cs typeface="Calibri"/>
                <a:sym typeface="Calibri"/>
              </a:rPr>
              <a:t>Set-up of the CCS (?) must be done in an area free of contamination, but as close to the area of operations as possible</a:t>
            </a:r>
            <a:r>
              <a:rPr lang="en-US" sz="1200" b="0" i="0" u="none" strike="noStrike" cap="none">
                <a:solidFill>
                  <a:schemeClr val="dk1"/>
                </a:solidFill>
                <a:latin typeface="Calibri"/>
                <a:ea typeface="Calibri"/>
                <a:cs typeface="Calibri"/>
                <a:sym typeface="Calibri"/>
              </a:rPr>
              <a:t> ..once all safety issues, including the fragmentation radius for unexploded ammunition, have been taken into consideration</a:t>
            </a:r>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c) …</a:t>
            </a:r>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d) ... </a:t>
            </a:r>
            <a:r>
              <a:rPr lang="en-US" sz="1400" b="0" i="0" u="none" strike="noStrike" cap="none">
                <a:solidFill>
                  <a:schemeClr val="dk1"/>
                </a:solidFill>
                <a:latin typeface="Calibri"/>
                <a:ea typeface="Calibri"/>
                <a:cs typeface="Calibri"/>
                <a:sym typeface="Calibri"/>
              </a:rPr>
              <a:t>Based on the resources available, personnel are to decontaminate equipment and material that is durable</a:t>
            </a:r>
            <a:r>
              <a:rPr lang="en-US" sz="1200" b="0" i="0" u="none" strike="noStrike" cap="none">
                <a:solidFill>
                  <a:schemeClr val="dk1"/>
                </a:solidFill>
                <a:latin typeface="Calibri"/>
                <a:ea typeface="Calibri"/>
                <a:cs typeface="Calibri"/>
                <a:sym typeface="Calibri"/>
              </a:rPr>
              <a:t> . Equipment that will be used in follow-on operations, and not believed to be contaminated can be used by next team re-entering hot zone</a:t>
            </a:r>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e)... Therefore, operations are to be conducted using the minimum number of people using the minimum amount of equipment for the minimum length of time to safely complete the task</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Knowledge of:</a:t>
            </a:r>
            <a:endParaRPr/>
          </a:p>
          <a:p>
            <a:pPr marL="455612" marR="0" lvl="0" indent="-171450" algn="l" rtl="0">
              <a:spcBef>
                <a:spcPts val="0"/>
              </a:spcBef>
              <a:spcAft>
                <a:spcPts val="0"/>
              </a:spcAft>
              <a:buClr>
                <a:schemeClr val="dk1"/>
              </a:buClr>
              <a:buSzPts val="1200"/>
              <a:buFont typeface="Arial"/>
              <a:buChar char="•"/>
            </a:pPr>
            <a:r>
              <a:rPr lang="en-US" sz="1200" b="0" i="1" u="none" strike="noStrike" cap="none">
                <a:solidFill>
                  <a:schemeClr val="dk1"/>
                </a:solidFill>
                <a:latin typeface="Calibri"/>
                <a:ea typeface="Calibri"/>
                <a:cs typeface="Calibri"/>
                <a:sym typeface="Calibri"/>
              </a:rPr>
              <a:t>contaminating agent,</a:t>
            </a:r>
            <a:endParaRPr/>
          </a:p>
          <a:p>
            <a:pPr marL="455612" marR="0" lvl="0" indent="-171450" algn="l" rtl="0">
              <a:spcBef>
                <a:spcPts val="0"/>
              </a:spcBef>
              <a:spcAft>
                <a:spcPts val="0"/>
              </a:spcAft>
              <a:buClr>
                <a:schemeClr val="dk1"/>
              </a:buClr>
              <a:buSzPts val="1200"/>
              <a:buFont typeface="Arial"/>
              <a:buChar char="•"/>
            </a:pPr>
            <a:r>
              <a:rPr lang="en-US" sz="1200" b="0" i="1" u="none" strike="noStrike" cap="none">
                <a:solidFill>
                  <a:schemeClr val="dk1"/>
                </a:solidFill>
                <a:latin typeface="Calibri"/>
                <a:ea typeface="Calibri"/>
                <a:cs typeface="Calibri"/>
                <a:sym typeface="Calibri"/>
              </a:rPr>
              <a:t>capabilities and efficiency of decon. equipment,</a:t>
            </a:r>
            <a:endParaRPr/>
          </a:p>
          <a:p>
            <a:pPr marL="455612" marR="0" lvl="0" indent="-171450" algn="l" rtl="0">
              <a:spcBef>
                <a:spcPts val="0"/>
              </a:spcBef>
              <a:spcAft>
                <a:spcPts val="0"/>
              </a:spcAft>
              <a:buClr>
                <a:schemeClr val="dk1"/>
              </a:buClr>
              <a:buSzPts val="1200"/>
              <a:buFont typeface="Arial"/>
              <a:buChar char="•"/>
            </a:pPr>
            <a:r>
              <a:rPr lang="en-US" sz="1200" b="0" i="1" u="none" strike="noStrike" cap="none">
                <a:solidFill>
                  <a:schemeClr val="dk1"/>
                </a:solidFill>
                <a:latin typeface="Calibri"/>
                <a:ea typeface="Calibri"/>
                <a:cs typeface="Calibri"/>
                <a:sym typeface="Calibri"/>
              </a:rPr>
              <a:t>decontaminants, </a:t>
            </a:r>
            <a:endParaRPr/>
          </a:p>
          <a:p>
            <a:pPr marL="455612" marR="0" lvl="0" indent="-171450" algn="l" rtl="0">
              <a:spcBef>
                <a:spcPts val="0"/>
              </a:spcBef>
              <a:spcAft>
                <a:spcPts val="0"/>
              </a:spcAft>
              <a:buClr>
                <a:schemeClr val="dk1"/>
              </a:buClr>
              <a:buSzPts val="1200"/>
              <a:buFont typeface="Arial"/>
              <a:buChar char="•"/>
            </a:pPr>
            <a:r>
              <a:rPr lang="en-US" sz="1200" b="0" i="1" u="none" strike="noStrike" cap="none">
                <a:solidFill>
                  <a:schemeClr val="dk1"/>
                </a:solidFill>
                <a:latin typeface="Calibri"/>
                <a:ea typeface="Calibri"/>
                <a:cs typeface="Calibri"/>
                <a:sym typeface="Calibri"/>
              </a:rPr>
              <a:t>adequate choice of decontamination method,</a:t>
            </a:r>
            <a:r>
              <a:rPr lang="en-US" sz="1200" b="0" i="0" u="none" strike="noStrike" cap="none">
                <a:solidFill>
                  <a:schemeClr val="dk1"/>
                </a:solidFill>
                <a:latin typeface="Calibri"/>
                <a:ea typeface="Calibri"/>
                <a:cs typeface="Calibri"/>
                <a:sym typeface="Calibri"/>
              </a:rPr>
              <a:t> </a:t>
            </a:r>
            <a:endParaRPr/>
          </a:p>
          <a:p>
            <a:pPr marL="284162"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a:p>
            <a:pPr marL="284162" marR="0" lvl="0" indent="0" algn="l" rtl="0">
              <a:spcBef>
                <a:spcPts val="0"/>
              </a:spcBef>
              <a:spcAft>
                <a:spcPts val="0"/>
              </a:spcAft>
              <a:buClr>
                <a:schemeClr val="dk1"/>
              </a:buClr>
              <a:buSzPts val="1200"/>
              <a:buFont typeface="Arial"/>
              <a:buNone/>
            </a:pPr>
            <a:r>
              <a:rPr lang="en-US" sz="1200" b="0" i="0" u="none" strike="noStrike" cap="none">
                <a:solidFill>
                  <a:schemeClr val="dk1"/>
                </a:solidFill>
                <a:latin typeface="Calibri"/>
                <a:ea typeface="Calibri"/>
                <a:cs typeface="Calibri"/>
                <a:sym typeface="Calibri"/>
              </a:rPr>
              <a:t>are basic conditions for successful decontamination in minimum time and resources used.</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1" u="sng" strike="noStrike" cap="none">
              <a:solidFill>
                <a:srgbClr val="FFFF99"/>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4" name="Google Shape;404;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92" name="Google Shape;59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lgn="just">
              <a:lnSpc>
                <a:spcPct val="80000"/>
              </a:lnSpc>
              <a:buNone/>
            </a:pPr>
            <a:endParaRPr lang="en-GB" altLang="en-US" sz="1200" b="1" dirty="0">
              <a:solidFill>
                <a:schemeClr val="tx2"/>
              </a:solidFill>
              <a:latin typeface="Times New Roman" panose="02020603050405020304" pitchFamily="18" charset="0"/>
              <a:cs typeface="Times New Roman" panose="02020603050405020304" pitchFamily="18" charset="0"/>
            </a:endParaRPr>
          </a:p>
          <a:p>
            <a:pPr marL="0" indent="0" algn="just">
              <a:lnSpc>
                <a:spcPct val="80000"/>
              </a:lnSpc>
              <a:buNone/>
            </a:pPr>
            <a:r>
              <a:rPr lang="en-GB" altLang="en-US" sz="1200" b="1" dirty="0">
                <a:solidFill>
                  <a:schemeClr val="tx2"/>
                </a:solidFill>
                <a:latin typeface="Times New Roman" panose="02020603050405020304" pitchFamily="18" charset="0"/>
                <a:cs typeface="Times New Roman" panose="02020603050405020304" pitchFamily="18" charset="0"/>
              </a:rPr>
              <a:t>IMMEDIATE DECON</a:t>
            </a:r>
          </a:p>
          <a:p>
            <a:pPr marL="268288" indent="-268288" algn="just">
              <a:lnSpc>
                <a:spcPct val="80000"/>
              </a:lnSpc>
            </a:pPr>
            <a:r>
              <a:rPr lang="en-GB" altLang="en-US" sz="1200" dirty="0">
                <a:latin typeface="Times New Roman" panose="02020603050405020304" pitchFamily="18" charset="0"/>
                <a:cs typeface="Times New Roman" panose="02020603050405020304" pitchFamily="18" charset="0"/>
              </a:rPr>
              <a:t>It saves lives and permits the use of individual equipment and key systems.</a:t>
            </a:r>
          </a:p>
          <a:p>
            <a:pPr marL="0" indent="0" algn="just">
              <a:lnSpc>
                <a:spcPct val="80000"/>
              </a:lnSpc>
              <a:buNone/>
            </a:pPr>
            <a:r>
              <a:rPr lang="en-GB" altLang="en-US" sz="1200" b="1" dirty="0">
                <a:solidFill>
                  <a:schemeClr val="tx2"/>
                </a:solidFill>
                <a:latin typeface="Times New Roman" panose="02020603050405020304" pitchFamily="18" charset="0"/>
                <a:cs typeface="Times New Roman" panose="02020603050405020304" pitchFamily="18" charset="0"/>
              </a:rPr>
              <a:t>OPERATIONAL DECON</a:t>
            </a:r>
          </a:p>
          <a:p>
            <a:pPr marL="268288" indent="-268288" algn="just">
              <a:lnSpc>
                <a:spcPct val="80000"/>
              </a:lnSpc>
            </a:pPr>
            <a:r>
              <a:rPr lang="en-GB" altLang="en-US" sz="1200" dirty="0">
                <a:latin typeface="Times New Roman" panose="02020603050405020304" pitchFamily="18" charset="0"/>
                <a:cs typeface="Times New Roman" panose="02020603050405020304" pitchFamily="18" charset="0"/>
              </a:rPr>
              <a:t>It reduces the spread and the level of contamination. In some cases, when combined with weathering, IPE levels may be reduced without further </a:t>
            </a:r>
            <a:r>
              <a:rPr lang="en-GB" altLang="en-US" sz="1200" dirty="0" err="1">
                <a:latin typeface="Times New Roman" panose="02020603050405020304" pitchFamily="18" charset="0"/>
                <a:cs typeface="Times New Roman" panose="02020603050405020304" pitchFamily="18" charset="0"/>
              </a:rPr>
              <a:t>decon</a:t>
            </a:r>
            <a:r>
              <a:rPr lang="en-GB" altLang="en-US" sz="1200" dirty="0">
                <a:latin typeface="Times New Roman" panose="02020603050405020304" pitchFamily="18" charset="0"/>
                <a:cs typeface="Times New Roman" panose="02020603050405020304" pitchFamily="18" charset="0"/>
              </a:rPr>
              <a:t>.</a:t>
            </a:r>
          </a:p>
          <a:p>
            <a:pPr marL="0" indent="0" algn="just">
              <a:lnSpc>
                <a:spcPct val="80000"/>
              </a:lnSpc>
              <a:buNone/>
            </a:pPr>
            <a:r>
              <a:rPr lang="en-GB" altLang="en-US" sz="1200" b="1" dirty="0">
                <a:solidFill>
                  <a:schemeClr val="tx2"/>
                </a:solidFill>
                <a:latin typeface="Times New Roman" panose="02020603050405020304" pitchFamily="18" charset="0"/>
                <a:cs typeface="Times New Roman" panose="02020603050405020304" pitchFamily="18" charset="0"/>
              </a:rPr>
              <a:t>THOROUGH DECON</a:t>
            </a:r>
          </a:p>
          <a:p>
            <a:pPr marL="268288" indent="-268288" algn="just">
              <a:lnSpc>
                <a:spcPct val="80000"/>
              </a:lnSpc>
            </a:pPr>
            <a:r>
              <a:rPr lang="en-GB" altLang="en-US" sz="1200" dirty="0">
                <a:latin typeface="Times New Roman" panose="02020603050405020304" pitchFamily="18" charset="0"/>
                <a:cs typeface="Times New Roman" panose="02020603050405020304" pitchFamily="18" charset="0"/>
              </a:rPr>
              <a:t>It removes the unit from the operation but allows it to return quickly with restore</a:t>
            </a:r>
          </a:p>
          <a:p>
            <a:pPr marL="0" indent="0" algn="just">
              <a:lnSpc>
                <a:spcPct val="80000"/>
              </a:lnSpc>
              <a:buNone/>
            </a:pPr>
            <a:r>
              <a:rPr lang="en-GB" altLang="en-US" sz="1200" b="1" dirty="0">
                <a:solidFill>
                  <a:schemeClr val="tx2"/>
                </a:solidFill>
                <a:latin typeface="Times New Roman" panose="02020603050405020304" pitchFamily="18" charset="0"/>
                <a:cs typeface="Times New Roman" panose="02020603050405020304" pitchFamily="18" charset="0"/>
              </a:rPr>
              <a:t>CLEARANCE</a:t>
            </a:r>
          </a:p>
          <a:p>
            <a:pPr marL="268288" indent="-268288" algn="just">
              <a:lnSpc>
                <a:spcPct val="80000"/>
              </a:lnSpc>
            </a:pPr>
            <a:r>
              <a:rPr lang="en-GB" altLang="en-US" sz="1200" dirty="0">
                <a:latin typeface="Times New Roman" panose="02020603050405020304" pitchFamily="18" charset="0"/>
                <a:cs typeface="Times New Roman" panose="02020603050405020304" pitchFamily="18" charset="0"/>
              </a:rPr>
              <a:t>Full return to normal - civilian</a:t>
            </a:r>
          </a:p>
          <a:p>
            <a:pPr marL="0" lvl="0" indent="0">
              <a:spcBef>
                <a:spcPts val="0"/>
              </a:spcBef>
              <a:spcAft>
                <a:spcPts val="0"/>
              </a:spcAft>
              <a:buNone/>
            </a:pPr>
            <a:endParaRPr dirty="0"/>
          </a:p>
        </p:txBody>
      </p:sp>
      <p:sp>
        <p:nvSpPr>
          <p:cNvPr id="89" name="Google Shape;8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DF390-392C-CAD5-DD98-E2579158A5C5}"/>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5E533E70-70D8-1186-1012-DC874C5F62CF}"/>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21</a:t>
            </a:fld>
            <a:endParaRPr lang="en-GB">
              <a:latin typeface="Arial" pitchFamily="34" charset="0"/>
            </a:endParaRPr>
          </a:p>
        </p:txBody>
      </p:sp>
      <p:sp>
        <p:nvSpPr>
          <p:cNvPr id="77827" name="Rectangle 10">
            <a:extLst>
              <a:ext uri="{FF2B5EF4-FFF2-40B4-BE49-F238E27FC236}">
                <a16:creationId xmlns:a16="http://schemas.microsoft.com/office/drawing/2014/main" id="{0D7D58BE-3880-F773-3596-8C56E7D9AC5C}"/>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21</a:t>
            </a:fld>
            <a:endParaRPr lang="en-GB" sz="800" b="1">
              <a:latin typeface="Arial" pitchFamily="34" charset="0"/>
            </a:endParaRPr>
          </a:p>
        </p:txBody>
      </p:sp>
      <p:sp>
        <p:nvSpPr>
          <p:cNvPr id="77828" name="Rectangle 2">
            <a:extLst>
              <a:ext uri="{FF2B5EF4-FFF2-40B4-BE49-F238E27FC236}">
                <a16:creationId xmlns:a16="http://schemas.microsoft.com/office/drawing/2014/main" id="{B48E8538-C5B9-1ACC-5251-9A5F7100A062}"/>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33962397-EC81-CF05-A077-F2181B818491}"/>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4267465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820FD-393A-F10A-F706-F53CE291175D}"/>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ED157E5F-1F25-CA27-9CBB-66C3284413E6}"/>
              </a:ext>
            </a:extLst>
          </p:cNvPr>
          <p:cNvSpPr>
            <a:spLocks noGrp="1" noChangeArrowheads="1"/>
          </p:cNvSpPr>
          <p:nvPr>
            <p:ph type="hdr" sz="quarter"/>
          </p:nvPr>
        </p:nvSpPr>
        <p:spPr>
          <a:ln/>
        </p:spPr>
        <p:txBody>
          <a:bodyPr/>
          <a:lstStyle/>
          <a:p>
            <a:r>
              <a:rPr lang="en-US" altLang="de-DE"/>
              <a:t>Joint CBRN SchoolJoint NBC School</a:t>
            </a:r>
          </a:p>
        </p:txBody>
      </p:sp>
      <p:sp>
        <p:nvSpPr>
          <p:cNvPr id="8" name="Rectangle 3">
            <a:extLst>
              <a:ext uri="{FF2B5EF4-FFF2-40B4-BE49-F238E27FC236}">
                <a16:creationId xmlns:a16="http://schemas.microsoft.com/office/drawing/2014/main" id="{39AD65C3-AC3B-6338-C385-EB822D234DFF}"/>
              </a:ext>
            </a:extLst>
          </p:cNvPr>
          <p:cNvSpPr>
            <a:spLocks noGrp="1" noChangeArrowheads="1"/>
          </p:cNvSpPr>
          <p:nvPr>
            <p:ph type="dt" idx="1"/>
          </p:nvPr>
        </p:nvSpPr>
        <p:spPr>
          <a:ln/>
        </p:spPr>
        <p:txBody>
          <a:bodyPr/>
          <a:lstStyle/>
          <a:p>
            <a:r>
              <a:rPr lang="en-US" altLang="de-DE"/>
              <a:t>17-02-200919-02-2008</a:t>
            </a:r>
          </a:p>
        </p:txBody>
      </p:sp>
      <p:sp>
        <p:nvSpPr>
          <p:cNvPr id="10" name="Rectangle 7">
            <a:extLst>
              <a:ext uri="{FF2B5EF4-FFF2-40B4-BE49-F238E27FC236}">
                <a16:creationId xmlns:a16="http://schemas.microsoft.com/office/drawing/2014/main" id="{3BE2DEBF-F685-B748-610F-2B61D3F29EC3}"/>
              </a:ext>
            </a:extLst>
          </p:cNvPr>
          <p:cNvSpPr>
            <a:spLocks noGrp="1" noChangeArrowheads="1"/>
          </p:cNvSpPr>
          <p:nvPr>
            <p:ph type="sldNum" sz="quarter" idx="5"/>
          </p:nvPr>
        </p:nvSpPr>
        <p:spPr>
          <a:ln/>
        </p:spPr>
        <p:txBody>
          <a:bodyPr/>
          <a:lstStyle/>
          <a:p>
            <a:fld id="{81981DF7-D158-4A3E-8667-5FEE7DC15E9F}" type="slidenum">
              <a:rPr lang="en-US" altLang="de-DE"/>
              <a:pPr/>
              <a:t>3</a:t>
            </a:fld>
            <a:endParaRPr lang="en-US" altLang="de-DE"/>
          </a:p>
        </p:txBody>
      </p:sp>
      <p:sp>
        <p:nvSpPr>
          <p:cNvPr id="45058" name="Rectangle 2">
            <a:extLst>
              <a:ext uri="{FF2B5EF4-FFF2-40B4-BE49-F238E27FC236}">
                <a16:creationId xmlns:a16="http://schemas.microsoft.com/office/drawing/2014/main" id="{17697E52-1E56-14EC-E746-0AA2E6E47D69}"/>
              </a:ext>
            </a:extLst>
          </p:cNvPr>
          <p:cNvSpPr txBox="1">
            <a:spLocks noGrp="1" noChangeArrowheads="1"/>
          </p:cNvSpPr>
          <p:nvPr/>
        </p:nvSpPr>
        <p:spPr bwMode="auto">
          <a:xfrm>
            <a:off x="533400" y="447675"/>
            <a:ext cx="58674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1000"/>
              <a:t>Joint NBC School</a:t>
            </a:r>
          </a:p>
        </p:txBody>
      </p:sp>
      <p:sp>
        <p:nvSpPr>
          <p:cNvPr id="45059" name="Rectangle 3">
            <a:extLst>
              <a:ext uri="{FF2B5EF4-FFF2-40B4-BE49-F238E27FC236}">
                <a16:creationId xmlns:a16="http://schemas.microsoft.com/office/drawing/2014/main" id="{F6913CAD-C663-FF3A-C5A1-76FC9B25EF2A}"/>
              </a:ext>
            </a:extLst>
          </p:cNvPr>
          <p:cNvSpPr txBox="1">
            <a:spLocks noGrp="1" noChangeArrowheads="1"/>
          </p:cNvSpPr>
          <p:nvPr/>
        </p:nvSpPr>
        <p:spPr bwMode="auto">
          <a:xfrm>
            <a:off x="531813" y="114300"/>
            <a:ext cx="29987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800"/>
              <a:t>19-02-2008</a:t>
            </a:r>
          </a:p>
        </p:txBody>
      </p:sp>
      <p:sp>
        <p:nvSpPr>
          <p:cNvPr id="45060" name="Rectangle 7">
            <a:extLst>
              <a:ext uri="{FF2B5EF4-FFF2-40B4-BE49-F238E27FC236}">
                <a16:creationId xmlns:a16="http://schemas.microsoft.com/office/drawing/2014/main" id="{BED80726-0EEB-A4FE-1F1F-9134079E84E2}"/>
              </a:ext>
            </a:extLst>
          </p:cNvPr>
          <p:cNvSpPr txBox="1">
            <a:spLocks noGrp="1" noChangeArrowheads="1"/>
          </p:cNvSpPr>
          <p:nvPr/>
        </p:nvSpPr>
        <p:spPr bwMode="auto">
          <a:xfrm>
            <a:off x="6615113" y="8951913"/>
            <a:ext cx="230187"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pPr algn="ctr"/>
            <a:fld id="{0D1D7FB5-F816-4CA1-8892-99704730A908}" type="slidenum">
              <a:rPr lang="en-US" altLang="de-DE" sz="1000"/>
              <a:pPr algn="ctr"/>
              <a:t>3</a:t>
            </a:fld>
            <a:endParaRPr lang="en-US" altLang="de-DE" sz="1000"/>
          </a:p>
        </p:txBody>
      </p:sp>
      <p:sp>
        <p:nvSpPr>
          <p:cNvPr id="45061" name="Rectangle 2">
            <a:extLst>
              <a:ext uri="{FF2B5EF4-FFF2-40B4-BE49-F238E27FC236}">
                <a16:creationId xmlns:a16="http://schemas.microsoft.com/office/drawing/2014/main" id="{4D40F203-1563-3EA6-DD46-0FD3968124CC}"/>
              </a:ext>
            </a:extLst>
          </p:cNvPr>
          <p:cNvSpPr>
            <a:spLocks noGrp="1" noRot="1" noChangeAspect="1" noChangeArrowheads="1" noTextEdit="1"/>
          </p:cNvSpPr>
          <p:nvPr>
            <p:ph type="sldImg"/>
          </p:nvPr>
        </p:nvSpPr>
        <p:spPr>
          <a:xfrm>
            <a:off x="-65088" y="361950"/>
            <a:ext cx="6280151" cy="3533775"/>
          </a:xfrm>
          <a:ln/>
        </p:spPr>
      </p:sp>
      <p:sp>
        <p:nvSpPr>
          <p:cNvPr id="45062" name="Rectangle 3">
            <a:extLst>
              <a:ext uri="{FF2B5EF4-FFF2-40B4-BE49-F238E27FC236}">
                <a16:creationId xmlns:a16="http://schemas.microsoft.com/office/drawing/2014/main" id="{161D1FCA-7137-FDA2-CF26-1E8FCE40A411}"/>
              </a:ext>
            </a:extLst>
          </p:cNvPr>
          <p:cNvSpPr>
            <a:spLocks noGrp="1" noChangeArrowheads="1"/>
          </p:cNvSpPr>
          <p:nvPr>
            <p:ph type="body" idx="1"/>
          </p:nvPr>
        </p:nvSpPr>
        <p:spPr>
          <a:xfrm>
            <a:off x="233363" y="4060825"/>
            <a:ext cx="6464300" cy="5075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de-DE"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23609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607" name="Google Shape;6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615" name="Google Shape;61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624" name="Google Shape;62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635" name="Google Shape;63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644" name="Google Shape;64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D9C1B-41EA-31E0-14C5-0D9583F08612}"/>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ADF1F8AE-0342-11BC-962A-021485CEAF8A}"/>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28</a:t>
            </a:fld>
            <a:endParaRPr lang="en-GB">
              <a:latin typeface="Arial" pitchFamily="34" charset="0"/>
            </a:endParaRPr>
          </a:p>
        </p:txBody>
      </p:sp>
      <p:sp>
        <p:nvSpPr>
          <p:cNvPr id="77827" name="Rectangle 10">
            <a:extLst>
              <a:ext uri="{FF2B5EF4-FFF2-40B4-BE49-F238E27FC236}">
                <a16:creationId xmlns:a16="http://schemas.microsoft.com/office/drawing/2014/main" id="{423B5B1E-37F6-917B-F20A-33EDEBBE811F}"/>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28</a:t>
            </a:fld>
            <a:endParaRPr lang="en-GB" sz="800" b="1">
              <a:latin typeface="Arial" pitchFamily="34" charset="0"/>
            </a:endParaRPr>
          </a:p>
        </p:txBody>
      </p:sp>
      <p:sp>
        <p:nvSpPr>
          <p:cNvPr id="77828" name="Rectangle 2">
            <a:extLst>
              <a:ext uri="{FF2B5EF4-FFF2-40B4-BE49-F238E27FC236}">
                <a16:creationId xmlns:a16="http://schemas.microsoft.com/office/drawing/2014/main" id="{398B587B-C0B1-D2FF-DA09-8C7C7A75B5E5}"/>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AFE19AEF-B204-BECB-C32E-C3F1C936E9A9}"/>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3158892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061B6-2FE4-7072-147E-45B0CD2D6418}"/>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22422A5C-4521-B143-749D-45BF0A096E45}"/>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29</a:t>
            </a:fld>
            <a:endParaRPr lang="en-GB">
              <a:latin typeface="Arial" pitchFamily="34" charset="0"/>
            </a:endParaRPr>
          </a:p>
        </p:txBody>
      </p:sp>
      <p:sp>
        <p:nvSpPr>
          <p:cNvPr id="77827" name="Rectangle 10">
            <a:extLst>
              <a:ext uri="{FF2B5EF4-FFF2-40B4-BE49-F238E27FC236}">
                <a16:creationId xmlns:a16="http://schemas.microsoft.com/office/drawing/2014/main" id="{6A254309-773C-ECFD-365F-1269E81CE24E}"/>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29</a:t>
            </a:fld>
            <a:endParaRPr lang="en-GB" sz="800" b="1">
              <a:latin typeface="Arial" pitchFamily="34" charset="0"/>
            </a:endParaRPr>
          </a:p>
        </p:txBody>
      </p:sp>
      <p:sp>
        <p:nvSpPr>
          <p:cNvPr id="77828" name="Rectangle 2">
            <a:extLst>
              <a:ext uri="{FF2B5EF4-FFF2-40B4-BE49-F238E27FC236}">
                <a16:creationId xmlns:a16="http://schemas.microsoft.com/office/drawing/2014/main" id="{842038C3-2466-4217-88BC-F554886A0CAE}"/>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BD6B3065-EC63-950A-F786-5CF111CA8DFB}"/>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1523720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7CEBD-00FB-5738-F48C-ACE18FE98F5D}"/>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4A6CB5CE-81EF-E035-35E9-CE67D9B54CA6}"/>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30</a:t>
            </a:fld>
            <a:endParaRPr lang="en-GB">
              <a:latin typeface="Arial" pitchFamily="34" charset="0"/>
            </a:endParaRPr>
          </a:p>
        </p:txBody>
      </p:sp>
      <p:sp>
        <p:nvSpPr>
          <p:cNvPr id="77827" name="Rectangle 10">
            <a:extLst>
              <a:ext uri="{FF2B5EF4-FFF2-40B4-BE49-F238E27FC236}">
                <a16:creationId xmlns:a16="http://schemas.microsoft.com/office/drawing/2014/main" id="{97EEE019-E8E6-84E2-5CA1-68E6440920F4}"/>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30</a:t>
            </a:fld>
            <a:endParaRPr lang="en-GB" sz="800" b="1">
              <a:latin typeface="Arial" pitchFamily="34" charset="0"/>
            </a:endParaRPr>
          </a:p>
        </p:txBody>
      </p:sp>
      <p:sp>
        <p:nvSpPr>
          <p:cNvPr id="77828" name="Rectangle 2">
            <a:extLst>
              <a:ext uri="{FF2B5EF4-FFF2-40B4-BE49-F238E27FC236}">
                <a16:creationId xmlns:a16="http://schemas.microsoft.com/office/drawing/2014/main" id="{80FF35A6-07CD-8716-D7D7-81A1B56AA597}"/>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38BA7D64-970C-F47B-EE69-ACD51BD66BA9}"/>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1005902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8DFFC-D6BF-9E0C-A90D-19238D050BB4}"/>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E20D47FB-C1DC-E1FE-ECBB-DD53F2B4935F}"/>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31</a:t>
            </a:fld>
            <a:endParaRPr lang="en-GB">
              <a:latin typeface="Arial" pitchFamily="34" charset="0"/>
            </a:endParaRPr>
          </a:p>
        </p:txBody>
      </p:sp>
      <p:sp>
        <p:nvSpPr>
          <p:cNvPr id="77827" name="Rectangle 10">
            <a:extLst>
              <a:ext uri="{FF2B5EF4-FFF2-40B4-BE49-F238E27FC236}">
                <a16:creationId xmlns:a16="http://schemas.microsoft.com/office/drawing/2014/main" id="{B5DEA05D-C8F4-3972-2C1E-EE0A2094C154}"/>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31</a:t>
            </a:fld>
            <a:endParaRPr lang="en-GB" sz="800" b="1">
              <a:latin typeface="Arial" pitchFamily="34" charset="0"/>
            </a:endParaRPr>
          </a:p>
        </p:txBody>
      </p:sp>
      <p:sp>
        <p:nvSpPr>
          <p:cNvPr id="77828" name="Rectangle 2">
            <a:extLst>
              <a:ext uri="{FF2B5EF4-FFF2-40B4-BE49-F238E27FC236}">
                <a16:creationId xmlns:a16="http://schemas.microsoft.com/office/drawing/2014/main" id="{41ABB3F3-476A-D4F2-F8A5-B95691161DD9}"/>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821F0C3E-1F38-2BB7-E41A-5BBE1633EF8C}"/>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3447551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3A801-9DC0-23E2-A285-477A34A51F6B}"/>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F12E7C66-D27F-2E9F-85C6-67D96E2AF75F}"/>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32</a:t>
            </a:fld>
            <a:endParaRPr lang="en-GB">
              <a:latin typeface="Arial" pitchFamily="34" charset="0"/>
            </a:endParaRPr>
          </a:p>
        </p:txBody>
      </p:sp>
      <p:sp>
        <p:nvSpPr>
          <p:cNvPr id="77827" name="Rectangle 10">
            <a:extLst>
              <a:ext uri="{FF2B5EF4-FFF2-40B4-BE49-F238E27FC236}">
                <a16:creationId xmlns:a16="http://schemas.microsoft.com/office/drawing/2014/main" id="{394AABC4-9F86-8D0F-00B7-5910C944C246}"/>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32</a:t>
            </a:fld>
            <a:endParaRPr lang="en-GB" sz="800" b="1">
              <a:latin typeface="Arial" pitchFamily="34" charset="0"/>
            </a:endParaRPr>
          </a:p>
        </p:txBody>
      </p:sp>
      <p:sp>
        <p:nvSpPr>
          <p:cNvPr id="77828" name="Rectangle 2">
            <a:extLst>
              <a:ext uri="{FF2B5EF4-FFF2-40B4-BE49-F238E27FC236}">
                <a16:creationId xmlns:a16="http://schemas.microsoft.com/office/drawing/2014/main" id="{0EE70BDE-BB14-A646-4255-9E72CB0C360B}"/>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54F13FA3-E593-0E49-8969-FEC9134953CD}"/>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458051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1DD18169-78EB-457A-A5B1-B9FDE9AC3153}"/>
              </a:ext>
            </a:extLst>
          </p:cNvPr>
          <p:cNvSpPr>
            <a:spLocks noGrp="1" noChangeArrowheads="1"/>
          </p:cNvSpPr>
          <p:nvPr>
            <p:ph type="hdr" sz="quarter"/>
          </p:nvPr>
        </p:nvSpPr>
        <p:spPr>
          <a:ln/>
        </p:spPr>
        <p:txBody>
          <a:bodyPr/>
          <a:lstStyle/>
          <a:p>
            <a:r>
              <a:rPr lang="en-US" altLang="de-DE"/>
              <a:t>Joint CBRN SchoolJoint NBC School</a:t>
            </a:r>
          </a:p>
        </p:txBody>
      </p:sp>
      <p:sp>
        <p:nvSpPr>
          <p:cNvPr id="8" name="Rectangle 3">
            <a:extLst>
              <a:ext uri="{FF2B5EF4-FFF2-40B4-BE49-F238E27FC236}">
                <a16:creationId xmlns:a16="http://schemas.microsoft.com/office/drawing/2014/main" id="{FC263E36-33A7-423F-985F-FCCD389F53C4}"/>
              </a:ext>
            </a:extLst>
          </p:cNvPr>
          <p:cNvSpPr>
            <a:spLocks noGrp="1" noChangeArrowheads="1"/>
          </p:cNvSpPr>
          <p:nvPr>
            <p:ph type="dt" idx="1"/>
          </p:nvPr>
        </p:nvSpPr>
        <p:spPr>
          <a:ln/>
        </p:spPr>
        <p:txBody>
          <a:bodyPr/>
          <a:lstStyle/>
          <a:p>
            <a:r>
              <a:rPr lang="en-US" altLang="de-DE"/>
              <a:t>17-02-200919-02-2008</a:t>
            </a:r>
          </a:p>
        </p:txBody>
      </p:sp>
      <p:sp>
        <p:nvSpPr>
          <p:cNvPr id="10" name="Rectangle 7">
            <a:extLst>
              <a:ext uri="{FF2B5EF4-FFF2-40B4-BE49-F238E27FC236}">
                <a16:creationId xmlns:a16="http://schemas.microsoft.com/office/drawing/2014/main" id="{6A4A9132-3250-4305-BCB7-8C201BD99B8A}"/>
              </a:ext>
            </a:extLst>
          </p:cNvPr>
          <p:cNvSpPr>
            <a:spLocks noGrp="1" noChangeArrowheads="1"/>
          </p:cNvSpPr>
          <p:nvPr>
            <p:ph type="sldNum" sz="quarter" idx="5"/>
          </p:nvPr>
        </p:nvSpPr>
        <p:spPr>
          <a:ln/>
        </p:spPr>
        <p:txBody>
          <a:bodyPr/>
          <a:lstStyle/>
          <a:p>
            <a:fld id="{81981DF7-D158-4A3E-8667-5FEE7DC15E9F}" type="slidenum">
              <a:rPr lang="en-US" altLang="de-DE"/>
              <a:pPr/>
              <a:t>4</a:t>
            </a:fld>
            <a:endParaRPr lang="en-US" altLang="de-DE"/>
          </a:p>
        </p:txBody>
      </p:sp>
      <p:sp>
        <p:nvSpPr>
          <p:cNvPr id="45058" name="Rectangle 2">
            <a:extLst>
              <a:ext uri="{FF2B5EF4-FFF2-40B4-BE49-F238E27FC236}">
                <a16:creationId xmlns:a16="http://schemas.microsoft.com/office/drawing/2014/main" id="{CA1D33FA-E508-4439-8C0D-EA90A99297B0}"/>
              </a:ext>
            </a:extLst>
          </p:cNvPr>
          <p:cNvSpPr txBox="1">
            <a:spLocks noGrp="1" noChangeArrowheads="1"/>
          </p:cNvSpPr>
          <p:nvPr/>
        </p:nvSpPr>
        <p:spPr bwMode="auto">
          <a:xfrm>
            <a:off x="533400" y="447675"/>
            <a:ext cx="58674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1000"/>
              <a:t>Joint NBC School</a:t>
            </a:r>
          </a:p>
        </p:txBody>
      </p:sp>
      <p:sp>
        <p:nvSpPr>
          <p:cNvPr id="45059" name="Rectangle 3">
            <a:extLst>
              <a:ext uri="{FF2B5EF4-FFF2-40B4-BE49-F238E27FC236}">
                <a16:creationId xmlns:a16="http://schemas.microsoft.com/office/drawing/2014/main" id="{AB58A7CB-B441-4339-A0B2-B240A24DD6E4}"/>
              </a:ext>
            </a:extLst>
          </p:cNvPr>
          <p:cNvSpPr txBox="1">
            <a:spLocks noGrp="1" noChangeArrowheads="1"/>
          </p:cNvSpPr>
          <p:nvPr/>
        </p:nvSpPr>
        <p:spPr bwMode="auto">
          <a:xfrm>
            <a:off x="531813" y="114300"/>
            <a:ext cx="29987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800"/>
              <a:t>19-02-2008</a:t>
            </a:r>
          </a:p>
        </p:txBody>
      </p:sp>
      <p:sp>
        <p:nvSpPr>
          <p:cNvPr id="45060" name="Rectangle 7">
            <a:extLst>
              <a:ext uri="{FF2B5EF4-FFF2-40B4-BE49-F238E27FC236}">
                <a16:creationId xmlns:a16="http://schemas.microsoft.com/office/drawing/2014/main" id="{2E6F53C2-5A30-4BD0-895C-F5E465388C84}"/>
              </a:ext>
            </a:extLst>
          </p:cNvPr>
          <p:cNvSpPr txBox="1">
            <a:spLocks noGrp="1" noChangeArrowheads="1"/>
          </p:cNvSpPr>
          <p:nvPr/>
        </p:nvSpPr>
        <p:spPr bwMode="auto">
          <a:xfrm>
            <a:off x="6615113" y="8951913"/>
            <a:ext cx="230187"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pPr algn="ctr"/>
            <a:fld id="{0D1D7FB5-F816-4CA1-8892-99704730A908}" type="slidenum">
              <a:rPr lang="en-US" altLang="de-DE" sz="1000"/>
              <a:pPr algn="ctr"/>
              <a:t>4</a:t>
            </a:fld>
            <a:endParaRPr lang="en-US" altLang="de-DE" sz="1000"/>
          </a:p>
        </p:txBody>
      </p:sp>
      <p:sp>
        <p:nvSpPr>
          <p:cNvPr id="45061" name="Rectangle 2">
            <a:extLst>
              <a:ext uri="{FF2B5EF4-FFF2-40B4-BE49-F238E27FC236}">
                <a16:creationId xmlns:a16="http://schemas.microsoft.com/office/drawing/2014/main" id="{FD7A1A02-3C15-4E9A-AA38-BA4139E238FE}"/>
              </a:ext>
            </a:extLst>
          </p:cNvPr>
          <p:cNvSpPr>
            <a:spLocks noGrp="1" noRot="1" noChangeAspect="1" noChangeArrowheads="1" noTextEdit="1"/>
          </p:cNvSpPr>
          <p:nvPr>
            <p:ph type="sldImg"/>
          </p:nvPr>
        </p:nvSpPr>
        <p:spPr>
          <a:xfrm>
            <a:off x="-65088" y="361950"/>
            <a:ext cx="6280151" cy="3533775"/>
          </a:xfrm>
          <a:ln/>
        </p:spPr>
      </p:sp>
      <p:sp>
        <p:nvSpPr>
          <p:cNvPr id="45062" name="Rectangle 3">
            <a:extLst>
              <a:ext uri="{FF2B5EF4-FFF2-40B4-BE49-F238E27FC236}">
                <a16:creationId xmlns:a16="http://schemas.microsoft.com/office/drawing/2014/main" id="{DFDB7EFA-16E0-4957-86F0-E4FDBFBD6377}"/>
              </a:ext>
            </a:extLst>
          </p:cNvPr>
          <p:cNvSpPr>
            <a:spLocks noGrp="1" noChangeArrowheads="1"/>
          </p:cNvSpPr>
          <p:nvPr>
            <p:ph type="body" idx="1"/>
          </p:nvPr>
        </p:nvSpPr>
        <p:spPr>
          <a:xfrm>
            <a:off x="233363" y="4060825"/>
            <a:ext cx="6464300" cy="5075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de-DE" sz="2000" dirty="0">
              <a:latin typeface="Verdana" panose="020B0604030504040204" pitchFamily="34" charset="0"/>
              <a:ea typeface="Verdana" panose="020B060403050404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D3713-4C5E-1426-4250-309271592420}"/>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1CED3FDC-81E2-90F3-7030-0EA2DF68D030}"/>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33</a:t>
            </a:fld>
            <a:endParaRPr lang="en-GB">
              <a:latin typeface="Arial" pitchFamily="34" charset="0"/>
            </a:endParaRPr>
          </a:p>
        </p:txBody>
      </p:sp>
      <p:sp>
        <p:nvSpPr>
          <p:cNvPr id="77827" name="Rectangle 10">
            <a:extLst>
              <a:ext uri="{FF2B5EF4-FFF2-40B4-BE49-F238E27FC236}">
                <a16:creationId xmlns:a16="http://schemas.microsoft.com/office/drawing/2014/main" id="{5DAB3634-54C6-A910-3165-283BD4778DA6}"/>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33</a:t>
            </a:fld>
            <a:endParaRPr lang="en-GB" sz="800" b="1">
              <a:latin typeface="Arial" pitchFamily="34" charset="0"/>
            </a:endParaRPr>
          </a:p>
        </p:txBody>
      </p:sp>
      <p:sp>
        <p:nvSpPr>
          <p:cNvPr id="77828" name="Rectangle 2">
            <a:extLst>
              <a:ext uri="{FF2B5EF4-FFF2-40B4-BE49-F238E27FC236}">
                <a16:creationId xmlns:a16="http://schemas.microsoft.com/office/drawing/2014/main" id="{46606BD0-6D0F-822F-91EC-5B3922231876}"/>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83D3C78E-C151-69E1-EE67-8C2191325821}"/>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119878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62807-0FE8-F21C-53A5-B281DED2F367}"/>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A20D5D1B-77B3-CC94-EB73-B5F5FF195B22}"/>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34</a:t>
            </a:fld>
            <a:endParaRPr lang="en-GB">
              <a:latin typeface="Arial" pitchFamily="34" charset="0"/>
            </a:endParaRPr>
          </a:p>
        </p:txBody>
      </p:sp>
      <p:sp>
        <p:nvSpPr>
          <p:cNvPr id="77827" name="Rectangle 10">
            <a:extLst>
              <a:ext uri="{FF2B5EF4-FFF2-40B4-BE49-F238E27FC236}">
                <a16:creationId xmlns:a16="http://schemas.microsoft.com/office/drawing/2014/main" id="{382CD223-4AEB-6571-81E0-F535DCAE3A00}"/>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34</a:t>
            </a:fld>
            <a:endParaRPr lang="en-GB" sz="800" b="1">
              <a:latin typeface="Arial" pitchFamily="34" charset="0"/>
            </a:endParaRPr>
          </a:p>
        </p:txBody>
      </p:sp>
      <p:sp>
        <p:nvSpPr>
          <p:cNvPr id="77828" name="Rectangle 2">
            <a:extLst>
              <a:ext uri="{FF2B5EF4-FFF2-40B4-BE49-F238E27FC236}">
                <a16:creationId xmlns:a16="http://schemas.microsoft.com/office/drawing/2014/main" id="{E80ECFEE-3183-3AB0-C23F-B6652FD4A9B8}"/>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305D9EC3-DF88-15C2-645A-3ABF4D27EFB0}"/>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164672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CB705-2D49-6EA9-84FC-AC34E99210FD}"/>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A2A45E7E-F7D0-0F77-E814-58C3F7DDAF16}"/>
              </a:ext>
            </a:extLst>
          </p:cNvPr>
          <p:cNvSpPr>
            <a:spLocks noGrp="1" noChangeArrowheads="1"/>
          </p:cNvSpPr>
          <p:nvPr>
            <p:ph type="hdr" sz="quarter"/>
          </p:nvPr>
        </p:nvSpPr>
        <p:spPr>
          <a:ln/>
        </p:spPr>
        <p:txBody>
          <a:bodyPr/>
          <a:lstStyle/>
          <a:p>
            <a:r>
              <a:rPr lang="en-US" altLang="de-DE"/>
              <a:t>Joint CBRN SchoolJoint NBC School</a:t>
            </a:r>
          </a:p>
        </p:txBody>
      </p:sp>
      <p:sp>
        <p:nvSpPr>
          <p:cNvPr id="8" name="Rectangle 3">
            <a:extLst>
              <a:ext uri="{FF2B5EF4-FFF2-40B4-BE49-F238E27FC236}">
                <a16:creationId xmlns:a16="http://schemas.microsoft.com/office/drawing/2014/main" id="{C369064B-C286-9247-00DD-557C92988E76}"/>
              </a:ext>
            </a:extLst>
          </p:cNvPr>
          <p:cNvSpPr>
            <a:spLocks noGrp="1" noChangeArrowheads="1"/>
          </p:cNvSpPr>
          <p:nvPr>
            <p:ph type="dt" idx="1"/>
          </p:nvPr>
        </p:nvSpPr>
        <p:spPr>
          <a:ln/>
        </p:spPr>
        <p:txBody>
          <a:bodyPr/>
          <a:lstStyle/>
          <a:p>
            <a:r>
              <a:rPr lang="en-US" altLang="de-DE"/>
              <a:t>17-02-200919-02-2008</a:t>
            </a:r>
          </a:p>
        </p:txBody>
      </p:sp>
      <p:sp>
        <p:nvSpPr>
          <p:cNvPr id="10" name="Rectangle 7">
            <a:extLst>
              <a:ext uri="{FF2B5EF4-FFF2-40B4-BE49-F238E27FC236}">
                <a16:creationId xmlns:a16="http://schemas.microsoft.com/office/drawing/2014/main" id="{61358EF7-18A9-5646-9D66-F3D5E726B8AD}"/>
              </a:ext>
            </a:extLst>
          </p:cNvPr>
          <p:cNvSpPr>
            <a:spLocks noGrp="1" noChangeArrowheads="1"/>
          </p:cNvSpPr>
          <p:nvPr>
            <p:ph type="sldNum" sz="quarter" idx="5"/>
          </p:nvPr>
        </p:nvSpPr>
        <p:spPr>
          <a:ln/>
        </p:spPr>
        <p:txBody>
          <a:bodyPr/>
          <a:lstStyle/>
          <a:p>
            <a:fld id="{81981DF7-D158-4A3E-8667-5FEE7DC15E9F}" type="slidenum">
              <a:rPr lang="en-US" altLang="de-DE"/>
              <a:pPr/>
              <a:t>5</a:t>
            </a:fld>
            <a:endParaRPr lang="en-US" altLang="de-DE"/>
          </a:p>
        </p:txBody>
      </p:sp>
      <p:sp>
        <p:nvSpPr>
          <p:cNvPr id="45058" name="Rectangle 2">
            <a:extLst>
              <a:ext uri="{FF2B5EF4-FFF2-40B4-BE49-F238E27FC236}">
                <a16:creationId xmlns:a16="http://schemas.microsoft.com/office/drawing/2014/main" id="{5B85F9F0-48B8-F6DE-E3B6-ACAECDDB8252}"/>
              </a:ext>
            </a:extLst>
          </p:cNvPr>
          <p:cNvSpPr txBox="1">
            <a:spLocks noGrp="1" noChangeArrowheads="1"/>
          </p:cNvSpPr>
          <p:nvPr/>
        </p:nvSpPr>
        <p:spPr bwMode="auto">
          <a:xfrm>
            <a:off x="533400" y="447675"/>
            <a:ext cx="58674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1000"/>
              <a:t>Joint NBC School</a:t>
            </a:r>
          </a:p>
        </p:txBody>
      </p:sp>
      <p:sp>
        <p:nvSpPr>
          <p:cNvPr id="45059" name="Rectangle 3">
            <a:extLst>
              <a:ext uri="{FF2B5EF4-FFF2-40B4-BE49-F238E27FC236}">
                <a16:creationId xmlns:a16="http://schemas.microsoft.com/office/drawing/2014/main" id="{B06F68EA-CD1F-2D0B-F2F7-5B6989C110C8}"/>
              </a:ext>
            </a:extLst>
          </p:cNvPr>
          <p:cNvSpPr txBox="1">
            <a:spLocks noGrp="1" noChangeArrowheads="1"/>
          </p:cNvSpPr>
          <p:nvPr/>
        </p:nvSpPr>
        <p:spPr bwMode="auto">
          <a:xfrm>
            <a:off x="531813" y="114300"/>
            <a:ext cx="29987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800"/>
              <a:t>19-02-2008</a:t>
            </a:r>
          </a:p>
        </p:txBody>
      </p:sp>
      <p:sp>
        <p:nvSpPr>
          <p:cNvPr id="45060" name="Rectangle 7">
            <a:extLst>
              <a:ext uri="{FF2B5EF4-FFF2-40B4-BE49-F238E27FC236}">
                <a16:creationId xmlns:a16="http://schemas.microsoft.com/office/drawing/2014/main" id="{06443F97-D7E2-5B9C-EF3F-323DD7737406}"/>
              </a:ext>
            </a:extLst>
          </p:cNvPr>
          <p:cNvSpPr txBox="1">
            <a:spLocks noGrp="1" noChangeArrowheads="1"/>
          </p:cNvSpPr>
          <p:nvPr/>
        </p:nvSpPr>
        <p:spPr bwMode="auto">
          <a:xfrm>
            <a:off x="6615113" y="8951913"/>
            <a:ext cx="230187"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pPr algn="ctr"/>
            <a:fld id="{0D1D7FB5-F816-4CA1-8892-99704730A908}" type="slidenum">
              <a:rPr lang="en-US" altLang="de-DE" sz="1000"/>
              <a:pPr algn="ctr"/>
              <a:t>5</a:t>
            </a:fld>
            <a:endParaRPr lang="en-US" altLang="de-DE" sz="1000"/>
          </a:p>
        </p:txBody>
      </p:sp>
      <p:sp>
        <p:nvSpPr>
          <p:cNvPr id="45061" name="Rectangle 2">
            <a:extLst>
              <a:ext uri="{FF2B5EF4-FFF2-40B4-BE49-F238E27FC236}">
                <a16:creationId xmlns:a16="http://schemas.microsoft.com/office/drawing/2014/main" id="{7B37C1F9-2531-509B-43DF-158C46687310}"/>
              </a:ext>
            </a:extLst>
          </p:cNvPr>
          <p:cNvSpPr>
            <a:spLocks noGrp="1" noRot="1" noChangeAspect="1" noChangeArrowheads="1" noTextEdit="1"/>
          </p:cNvSpPr>
          <p:nvPr>
            <p:ph type="sldImg"/>
          </p:nvPr>
        </p:nvSpPr>
        <p:spPr>
          <a:xfrm>
            <a:off x="-65088" y="361950"/>
            <a:ext cx="6280151" cy="3533775"/>
          </a:xfrm>
          <a:ln/>
        </p:spPr>
      </p:sp>
      <p:sp>
        <p:nvSpPr>
          <p:cNvPr id="45062" name="Rectangle 3">
            <a:extLst>
              <a:ext uri="{FF2B5EF4-FFF2-40B4-BE49-F238E27FC236}">
                <a16:creationId xmlns:a16="http://schemas.microsoft.com/office/drawing/2014/main" id="{3B119582-64C6-3187-420E-EDBA419FFB03}"/>
              </a:ext>
            </a:extLst>
          </p:cNvPr>
          <p:cNvSpPr>
            <a:spLocks noGrp="1" noChangeArrowheads="1"/>
          </p:cNvSpPr>
          <p:nvPr>
            <p:ph type="body" idx="1"/>
          </p:nvPr>
        </p:nvSpPr>
        <p:spPr>
          <a:xfrm>
            <a:off x="233363" y="4060825"/>
            <a:ext cx="6464300" cy="5075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de-DE"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07756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686C1-5F04-87D7-9188-76D2FB69D5B9}"/>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FC67B3F0-42A9-CA09-5D56-21DA233B5B90}"/>
              </a:ext>
            </a:extLst>
          </p:cNvPr>
          <p:cNvSpPr>
            <a:spLocks noGrp="1" noChangeArrowheads="1"/>
          </p:cNvSpPr>
          <p:nvPr>
            <p:ph type="hdr" sz="quarter"/>
          </p:nvPr>
        </p:nvSpPr>
        <p:spPr>
          <a:ln/>
        </p:spPr>
        <p:txBody>
          <a:bodyPr/>
          <a:lstStyle/>
          <a:p>
            <a:r>
              <a:rPr lang="en-US" altLang="de-DE"/>
              <a:t>Joint CBRN SchoolJoint NBC School</a:t>
            </a:r>
          </a:p>
        </p:txBody>
      </p:sp>
      <p:sp>
        <p:nvSpPr>
          <p:cNvPr id="8" name="Rectangle 3">
            <a:extLst>
              <a:ext uri="{FF2B5EF4-FFF2-40B4-BE49-F238E27FC236}">
                <a16:creationId xmlns:a16="http://schemas.microsoft.com/office/drawing/2014/main" id="{D18E2075-EBF6-E3AF-42C0-B680AAD963D4}"/>
              </a:ext>
            </a:extLst>
          </p:cNvPr>
          <p:cNvSpPr>
            <a:spLocks noGrp="1" noChangeArrowheads="1"/>
          </p:cNvSpPr>
          <p:nvPr>
            <p:ph type="dt" idx="1"/>
          </p:nvPr>
        </p:nvSpPr>
        <p:spPr>
          <a:ln/>
        </p:spPr>
        <p:txBody>
          <a:bodyPr/>
          <a:lstStyle/>
          <a:p>
            <a:r>
              <a:rPr lang="en-US" altLang="de-DE"/>
              <a:t>17-02-200919-02-2008</a:t>
            </a:r>
          </a:p>
        </p:txBody>
      </p:sp>
      <p:sp>
        <p:nvSpPr>
          <p:cNvPr id="10" name="Rectangle 7">
            <a:extLst>
              <a:ext uri="{FF2B5EF4-FFF2-40B4-BE49-F238E27FC236}">
                <a16:creationId xmlns:a16="http://schemas.microsoft.com/office/drawing/2014/main" id="{C917D762-250E-8ACA-FECB-4E95D49BD668}"/>
              </a:ext>
            </a:extLst>
          </p:cNvPr>
          <p:cNvSpPr>
            <a:spLocks noGrp="1" noChangeArrowheads="1"/>
          </p:cNvSpPr>
          <p:nvPr>
            <p:ph type="sldNum" sz="quarter" idx="5"/>
          </p:nvPr>
        </p:nvSpPr>
        <p:spPr>
          <a:ln/>
        </p:spPr>
        <p:txBody>
          <a:bodyPr/>
          <a:lstStyle/>
          <a:p>
            <a:fld id="{81981DF7-D158-4A3E-8667-5FEE7DC15E9F}" type="slidenum">
              <a:rPr lang="en-US" altLang="de-DE"/>
              <a:pPr/>
              <a:t>6</a:t>
            </a:fld>
            <a:endParaRPr lang="en-US" altLang="de-DE"/>
          </a:p>
        </p:txBody>
      </p:sp>
      <p:sp>
        <p:nvSpPr>
          <p:cNvPr id="45058" name="Rectangle 2">
            <a:extLst>
              <a:ext uri="{FF2B5EF4-FFF2-40B4-BE49-F238E27FC236}">
                <a16:creationId xmlns:a16="http://schemas.microsoft.com/office/drawing/2014/main" id="{343D06C3-70EC-D625-477A-F740BE0A6477}"/>
              </a:ext>
            </a:extLst>
          </p:cNvPr>
          <p:cNvSpPr txBox="1">
            <a:spLocks noGrp="1" noChangeArrowheads="1"/>
          </p:cNvSpPr>
          <p:nvPr/>
        </p:nvSpPr>
        <p:spPr bwMode="auto">
          <a:xfrm>
            <a:off x="533400" y="447675"/>
            <a:ext cx="58674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1000"/>
              <a:t>Joint NBC School</a:t>
            </a:r>
          </a:p>
        </p:txBody>
      </p:sp>
      <p:sp>
        <p:nvSpPr>
          <p:cNvPr id="45059" name="Rectangle 3">
            <a:extLst>
              <a:ext uri="{FF2B5EF4-FFF2-40B4-BE49-F238E27FC236}">
                <a16:creationId xmlns:a16="http://schemas.microsoft.com/office/drawing/2014/main" id="{D760892E-DE5D-5DA6-DBF9-FD2ADC2BE489}"/>
              </a:ext>
            </a:extLst>
          </p:cNvPr>
          <p:cNvSpPr txBox="1">
            <a:spLocks noGrp="1" noChangeArrowheads="1"/>
          </p:cNvSpPr>
          <p:nvPr/>
        </p:nvSpPr>
        <p:spPr bwMode="auto">
          <a:xfrm>
            <a:off x="531813" y="114300"/>
            <a:ext cx="29987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r>
              <a:rPr lang="en-US" altLang="de-DE" sz="800"/>
              <a:t>19-02-2008</a:t>
            </a:r>
          </a:p>
        </p:txBody>
      </p:sp>
      <p:sp>
        <p:nvSpPr>
          <p:cNvPr id="45060" name="Rectangle 7">
            <a:extLst>
              <a:ext uri="{FF2B5EF4-FFF2-40B4-BE49-F238E27FC236}">
                <a16:creationId xmlns:a16="http://schemas.microsoft.com/office/drawing/2014/main" id="{55D699B2-9275-777C-1014-7198B91F3CC6}"/>
              </a:ext>
            </a:extLst>
          </p:cNvPr>
          <p:cNvSpPr txBox="1">
            <a:spLocks noGrp="1" noChangeArrowheads="1"/>
          </p:cNvSpPr>
          <p:nvPr/>
        </p:nvSpPr>
        <p:spPr bwMode="auto">
          <a:xfrm>
            <a:off x="6615113" y="8951913"/>
            <a:ext cx="230187"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933450">
              <a:defRPr sz="2400">
                <a:solidFill>
                  <a:schemeClr val="tx1"/>
                </a:solidFill>
                <a:latin typeface="Arial" panose="020B0604020202020204" pitchFamily="34" charset="0"/>
              </a:defRPr>
            </a:lvl1pPr>
            <a:lvl2pPr marL="742950" indent="-285750" defTabSz="933450">
              <a:defRPr sz="2400">
                <a:solidFill>
                  <a:schemeClr val="tx1"/>
                </a:solidFill>
                <a:latin typeface="Arial" panose="020B0604020202020204" pitchFamily="34" charset="0"/>
              </a:defRPr>
            </a:lvl2pPr>
            <a:lvl3pPr marL="1143000" indent="-228600" defTabSz="933450">
              <a:defRPr sz="2400">
                <a:solidFill>
                  <a:schemeClr val="tx1"/>
                </a:solidFill>
                <a:latin typeface="Arial" panose="020B0604020202020204" pitchFamily="34" charset="0"/>
              </a:defRPr>
            </a:lvl3pPr>
            <a:lvl4pPr marL="1600200" indent="-228600" defTabSz="933450">
              <a:defRPr sz="2400">
                <a:solidFill>
                  <a:schemeClr val="tx1"/>
                </a:solidFill>
                <a:latin typeface="Arial" panose="020B0604020202020204" pitchFamily="34" charset="0"/>
              </a:defRPr>
            </a:lvl4pPr>
            <a:lvl5pPr marL="2057400" indent="-228600" defTabSz="933450">
              <a:defRPr sz="24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Arial" panose="020B0604020202020204" pitchFamily="34" charset="0"/>
              </a:defRPr>
            </a:lvl9pPr>
          </a:lstStyle>
          <a:p>
            <a:pPr algn="ctr"/>
            <a:fld id="{0D1D7FB5-F816-4CA1-8892-99704730A908}" type="slidenum">
              <a:rPr lang="en-US" altLang="de-DE" sz="1000"/>
              <a:pPr algn="ctr"/>
              <a:t>6</a:t>
            </a:fld>
            <a:endParaRPr lang="en-US" altLang="de-DE" sz="1000"/>
          </a:p>
        </p:txBody>
      </p:sp>
      <p:sp>
        <p:nvSpPr>
          <p:cNvPr id="45061" name="Rectangle 2">
            <a:extLst>
              <a:ext uri="{FF2B5EF4-FFF2-40B4-BE49-F238E27FC236}">
                <a16:creationId xmlns:a16="http://schemas.microsoft.com/office/drawing/2014/main" id="{74D8EEDC-61EA-42A5-FD30-46B6597F4B57}"/>
              </a:ext>
            </a:extLst>
          </p:cNvPr>
          <p:cNvSpPr>
            <a:spLocks noGrp="1" noRot="1" noChangeAspect="1" noChangeArrowheads="1" noTextEdit="1"/>
          </p:cNvSpPr>
          <p:nvPr>
            <p:ph type="sldImg"/>
          </p:nvPr>
        </p:nvSpPr>
        <p:spPr>
          <a:xfrm>
            <a:off x="-65088" y="361950"/>
            <a:ext cx="6280151" cy="3533775"/>
          </a:xfrm>
          <a:ln/>
        </p:spPr>
      </p:sp>
      <p:sp>
        <p:nvSpPr>
          <p:cNvPr id="45062" name="Rectangle 3">
            <a:extLst>
              <a:ext uri="{FF2B5EF4-FFF2-40B4-BE49-F238E27FC236}">
                <a16:creationId xmlns:a16="http://schemas.microsoft.com/office/drawing/2014/main" id="{CA12CB13-31FA-399B-BA2E-48E2C5369FE6}"/>
              </a:ext>
            </a:extLst>
          </p:cNvPr>
          <p:cNvSpPr>
            <a:spLocks noGrp="1" noChangeArrowheads="1"/>
          </p:cNvSpPr>
          <p:nvPr>
            <p:ph type="body" idx="1"/>
          </p:nvPr>
        </p:nvSpPr>
        <p:spPr>
          <a:xfrm>
            <a:off x="233363" y="4060825"/>
            <a:ext cx="6464300" cy="5075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de-DE"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61621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7</a:t>
            </a:fld>
            <a:endParaRPr lang="en-GB">
              <a:latin typeface="Arial" pitchFamily="34" charset="0"/>
            </a:endParaRPr>
          </a:p>
        </p:txBody>
      </p:sp>
      <p:sp>
        <p:nvSpPr>
          <p:cNvPr id="77827" name="Rectangle 10"/>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7</a:t>
            </a:fld>
            <a:endParaRPr lang="en-GB" sz="800" b="1">
              <a:latin typeface="Arial" pitchFamily="34" charset="0"/>
            </a:endParaRPr>
          </a:p>
        </p:txBody>
      </p:sp>
      <p:sp>
        <p:nvSpPr>
          <p:cNvPr id="77828" name="Rectangle 2"/>
          <p:cNvSpPr>
            <a:spLocks noGrp="1" noRot="1" noChangeAspect="1" noChangeArrowheads="1" noTextEdit="1"/>
          </p:cNvSpPr>
          <p:nvPr>
            <p:ph type="sldImg"/>
          </p:nvPr>
        </p:nvSpPr>
        <p:spPr>
          <a:xfrm>
            <a:off x="387350" y="687388"/>
            <a:ext cx="6091238" cy="3427412"/>
          </a:xfrm>
          <a:ln/>
        </p:spPr>
      </p:sp>
      <p:sp>
        <p:nvSpPr>
          <p:cNvPr id="77829" name="Rectangle 3"/>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r>
              <a:rPr lang="en-GB" sz="2800" b="0" i="0" dirty="0">
                <a:solidFill>
                  <a:srgbClr val="212121"/>
                </a:solidFill>
                <a:effectLst/>
                <a:latin typeface="Cambria" panose="02040503050406030204" pitchFamily="18" charset="0"/>
              </a:rPr>
              <a:t>* Drugs abuse suspected, nerve agent suspicion on later PM 5</a:t>
            </a:r>
            <a:r>
              <a:rPr lang="en-GB" sz="2800" b="0" i="0" baseline="30000" dirty="0">
                <a:solidFill>
                  <a:srgbClr val="212121"/>
                </a:solidFill>
                <a:effectLst/>
                <a:latin typeface="Cambria" panose="02040503050406030204" pitchFamily="18" charset="0"/>
              </a:rPr>
              <a:t>th</a:t>
            </a:r>
            <a:r>
              <a:rPr lang="en-GB" sz="2800" b="0" i="0" dirty="0">
                <a:solidFill>
                  <a:srgbClr val="212121"/>
                </a:solidFill>
                <a:effectLst/>
                <a:latin typeface="Cambria" panose="02040503050406030204" pitchFamily="18" charset="0"/>
              </a:rPr>
              <a:t> MAR, confirmed on 06</a:t>
            </a:r>
            <a:r>
              <a:rPr lang="en-GB" sz="2800" b="0" i="0" baseline="30000" dirty="0">
                <a:solidFill>
                  <a:srgbClr val="212121"/>
                </a:solidFill>
                <a:effectLst/>
                <a:latin typeface="Cambria" panose="02040503050406030204" pitchFamily="18" charset="0"/>
              </a:rPr>
              <a:t>th</a:t>
            </a:r>
            <a:r>
              <a:rPr lang="en-GB" sz="2800" b="0" i="0" dirty="0">
                <a:solidFill>
                  <a:srgbClr val="212121"/>
                </a:solidFill>
                <a:effectLst/>
                <a:latin typeface="Cambria" panose="02040503050406030204" pitchFamily="18" charset="0"/>
              </a:rPr>
              <a:t> MAR</a:t>
            </a:r>
          </a:p>
          <a:p>
            <a:pPr algn="l">
              <a:spcBef>
                <a:spcPts val="1000"/>
              </a:spcBef>
              <a:spcAft>
                <a:spcPts val="1000"/>
              </a:spcAft>
            </a:pPr>
            <a:r>
              <a:rPr lang="en-GB" sz="2800" b="0" i="0" dirty="0">
                <a:solidFill>
                  <a:srgbClr val="212121"/>
                </a:solidFill>
                <a:effectLst/>
                <a:latin typeface="Cambria" panose="02040503050406030204" pitchFamily="18" charset="0"/>
              </a:rPr>
              <a:t>** </a:t>
            </a:r>
            <a:r>
              <a:rPr lang="en-GB" sz="4000" b="0" i="0" dirty="0">
                <a:solidFill>
                  <a:srgbClr val="4A4A4A"/>
                </a:solidFill>
                <a:effectLst/>
                <a:latin typeface="Sky Text"/>
              </a:rPr>
              <a:t>Five Salisbury locations are identified as </a:t>
            </a:r>
            <a:r>
              <a:rPr lang="en-GB" sz="4000" b="1" i="0" u="none" strike="noStrike" dirty="0">
                <a:solidFill>
                  <a:srgbClr val="4A4A4A"/>
                </a:solidFill>
                <a:effectLst/>
                <a:latin typeface="Sky Text"/>
              </a:rPr>
              <a:t>possible sources</a:t>
            </a:r>
            <a:endParaRPr lang="en-GB" sz="2800" b="0" i="0" dirty="0">
              <a:solidFill>
                <a:srgbClr val="212121"/>
              </a:solidFill>
              <a:effectLst/>
              <a:latin typeface="Cambria" panose="020405030504060302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D3EDF-4DB3-F8B0-30B4-C6BB00889A04}"/>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E571A6FF-BE2E-5B08-4388-CEEFBC543BB9}"/>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8</a:t>
            </a:fld>
            <a:endParaRPr lang="en-GB">
              <a:latin typeface="Arial" pitchFamily="34" charset="0"/>
            </a:endParaRPr>
          </a:p>
        </p:txBody>
      </p:sp>
      <p:sp>
        <p:nvSpPr>
          <p:cNvPr id="77827" name="Rectangle 10">
            <a:extLst>
              <a:ext uri="{FF2B5EF4-FFF2-40B4-BE49-F238E27FC236}">
                <a16:creationId xmlns:a16="http://schemas.microsoft.com/office/drawing/2014/main" id="{1664BBF8-B63B-9A36-B6BB-2DF7DD4C6BD2}"/>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8</a:t>
            </a:fld>
            <a:endParaRPr lang="en-GB" sz="800" b="1">
              <a:latin typeface="Arial" pitchFamily="34" charset="0"/>
            </a:endParaRPr>
          </a:p>
        </p:txBody>
      </p:sp>
      <p:sp>
        <p:nvSpPr>
          <p:cNvPr id="77828" name="Rectangle 2">
            <a:extLst>
              <a:ext uri="{FF2B5EF4-FFF2-40B4-BE49-F238E27FC236}">
                <a16:creationId xmlns:a16="http://schemas.microsoft.com/office/drawing/2014/main" id="{F5834C80-4D1E-28B5-26EC-80705A9DD1A7}"/>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86BE194E-E12B-3A29-3B7D-5A7395E8A450}"/>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r>
              <a:rPr lang="en-GB" sz="2800" b="0" i="0" dirty="0">
                <a:solidFill>
                  <a:srgbClr val="212121"/>
                </a:solidFill>
                <a:effectLst/>
                <a:latin typeface="Cambria" panose="02040503050406030204" pitchFamily="18" charset="0"/>
              </a:rPr>
              <a:t>* Drugs abuse suspected, </a:t>
            </a:r>
          </a:p>
        </p:txBody>
      </p:sp>
    </p:spTree>
    <p:extLst>
      <p:ext uri="{BB962C8B-B14F-4D97-AF65-F5344CB8AC3E}">
        <p14:creationId xmlns:p14="http://schemas.microsoft.com/office/powerpoint/2010/main" val="3766215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5851A811-7081-4A65-27F5-9F000D6D272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2A69E4C-F651-489F-BE3E-5EEFA8572599}" type="slidenum">
              <a:rPr lang="en-GB" altLang="en-US"/>
              <a:pPr>
                <a:spcBef>
                  <a:spcPct val="0"/>
                </a:spcBef>
              </a:pPr>
              <a:t>9</a:t>
            </a:fld>
            <a:endParaRPr lang="en-GB" altLang="en-US"/>
          </a:p>
        </p:txBody>
      </p:sp>
      <p:sp>
        <p:nvSpPr>
          <p:cNvPr id="15363" name="Rectangle 2">
            <a:extLst>
              <a:ext uri="{FF2B5EF4-FFF2-40B4-BE49-F238E27FC236}">
                <a16:creationId xmlns:a16="http://schemas.microsoft.com/office/drawing/2014/main" id="{4D9B1E39-C5B4-376C-5274-201C7F87712D}"/>
              </a:ext>
            </a:extLst>
          </p:cNvPr>
          <p:cNvSpPr>
            <a:spLocks noGrp="1" noRot="1" noChangeAspect="1" noChangeArrowheads="1" noTextEdit="1"/>
          </p:cNvSpPr>
          <p:nvPr>
            <p:ph type="sldImg"/>
          </p:nvPr>
        </p:nvSpPr>
        <p:spPr>
          <a:xfrm>
            <a:off x="382588" y="684213"/>
            <a:ext cx="6096000" cy="3429000"/>
          </a:xfrm>
          <a:ln/>
        </p:spPr>
      </p:sp>
      <p:sp>
        <p:nvSpPr>
          <p:cNvPr id="15364" name="Rectangle 3">
            <a:extLst>
              <a:ext uri="{FF2B5EF4-FFF2-40B4-BE49-F238E27FC236}">
                <a16:creationId xmlns:a16="http://schemas.microsoft.com/office/drawing/2014/main" id="{48A42428-9A4B-8694-0D6E-FD6997312103}"/>
              </a:ext>
            </a:extLst>
          </p:cNvPr>
          <p:cNvSpPr>
            <a:spLocks noGrp="1" noChangeArrowheads="1"/>
          </p:cNvSpPr>
          <p:nvPr>
            <p:ph type="body" idx="1"/>
          </p:nvPr>
        </p:nvSpPr>
        <p:spPr>
          <a:xfrm>
            <a:off x="914400" y="4343400"/>
            <a:ext cx="5029200" cy="41163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28600" indent="-228600" eaLnBrk="1" hangingPunct="1"/>
            <a:r>
              <a:rPr lang="en-US" altLang="en-US" sz="1000" b="1" u="sng">
                <a:latin typeface="Arial" panose="020B0604020202020204" pitchFamily="34" charset="0"/>
                <a:cs typeface="Arial" panose="020B0604020202020204" pitchFamily="34" charset="0"/>
              </a:rPr>
              <a:t>Instructor Notes</a:t>
            </a:r>
          </a:p>
          <a:p>
            <a:pPr marL="228600" indent="-228600" eaLnBrk="1" hangingPunct="1"/>
            <a:endParaRPr lang="en-US" altLang="en-US" sz="1000">
              <a:latin typeface="Arial" panose="020B0604020202020204" pitchFamily="34" charset="0"/>
              <a:cs typeface="Arial" panose="020B0604020202020204" pitchFamily="34" charset="0"/>
            </a:endParaRPr>
          </a:p>
          <a:p>
            <a:pPr marL="228600" indent="-228600" eaLnBrk="1" hangingPunct="1"/>
            <a:r>
              <a:rPr lang="en-US" altLang="en-US" sz="1000">
                <a:latin typeface="Arial" panose="020B0604020202020204" pitchFamily="34" charset="0"/>
                <a:cs typeface="Arial" panose="020B0604020202020204" pitchFamily="34" charset="0"/>
              </a:rPr>
              <a:t>It should be pointed out that the ICS organization does not match the administrative structure of any single agency or jurisdiction.  This was done on purpose to ensure that incident management would not be compromised by or confused with existing agency structures.</a:t>
            </a:r>
          </a:p>
          <a:p>
            <a:pPr marL="228600" indent="-228600" eaLnBrk="1" hangingPunct="1"/>
            <a:endParaRPr lang="en-US" altLang="en-US" sz="1000">
              <a:latin typeface="Arial" panose="020B0604020202020204" pitchFamily="34" charset="0"/>
              <a:cs typeface="Arial" panose="020B0604020202020204" pitchFamily="34" charset="0"/>
            </a:endParaRPr>
          </a:p>
          <a:p>
            <a:pPr marL="228600" indent="-228600" eaLnBrk="1" hangingPunct="1"/>
            <a:r>
              <a:rPr lang="en-US" altLang="en-US" sz="1000">
                <a:latin typeface="Arial" panose="020B0604020202020204" pitchFamily="34" charset="0"/>
                <a:cs typeface="Arial" panose="020B0604020202020204" pitchFamily="34" charset="0"/>
              </a:rPr>
              <a:t>Stress that every incident requires a certain number of incident functions to be performed:</a:t>
            </a:r>
          </a:p>
          <a:p>
            <a:pPr marL="228600" indent="-228600" eaLnBrk="1" hangingPunct="1">
              <a:buFontTx/>
              <a:buAutoNum type="arabicPeriod"/>
            </a:pPr>
            <a:r>
              <a:rPr lang="en-US" altLang="en-US" sz="1000">
                <a:latin typeface="Arial" panose="020B0604020202020204" pitchFamily="34" charset="0"/>
                <a:cs typeface="Arial" panose="020B0604020202020204" pitchFamily="34" charset="0"/>
              </a:rPr>
              <a:t>The problem must be identified and assessed.</a:t>
            </a:r>
          </a:p>
          <a:p>
            <a:pPr marL="228600" indent="-228600" eaLnBrk="1" hangingPunct="1">
              <a:buFontTx/>
              <a:buAutoNum type="arabicPeriod"/>
            </a:pPr>
            <a:r>
              <a:rPr lang="en-US" altLang="en-US" sz="1000">
                <a:latin typeface="Arial" panose="020B0604020202020204" pitchFamily="34" charset="0"/>
                <a:cs typeface="Arial" panose="020B0604020202020204" pitchFamily="34" charset="0"/>
              </a:rPr>
              <a:t>A plan must be developed and implemented.</a:t>
            </a:r>
          </a:p>
          <a:p>
            <a:pPr marL="228600" indent="-228600" eaLnBrk="1" hangingPunct="1">
              <a:buFontTx/>
              <a:buAutoNum type="arabicPeriod"/>
            </a:pPr>
            <a:r>
              <a:rPr lang="en-US" altLang="en-US" sz="1000">
                <a:latin typeface="Arial" panose="020B0604020202020204" pitchFamily="34" charset="0"/>
                <a:cs typeface="Arial" panose="020B0604020202020204" pitchFamily="34" charset="0"/>
              </a:rPr>
              <a:t>The necessary resources must be procured and paid for.</a:t>
            </a:r>
          </a:p>
          <a:p>
            <a:pPr marL="228600" indent="-228600" eaLnBrk="1" hangingPunct="1"/>
            <a:endParaRPr lang="en-US" altLang="en-US" sz="1000">
              <a:latin typeface="Arial" panose="020B0604020202020204" pitchFamily="34" charset="0"/>
              <a:cs typeface="Arial" panose="020B0604020202020204" pitchFamily="34" charset="0"/>
            </a:endParaRPr>
          </a:p>
          <a:p>
            <a:pPr marL="228600" indent="-228600" eaLnBrk="1" hangingPunct="1"/>
            <a:r>
              <a:rPr lang="en-US" altLang="en-US" sz="1000">
                <a:latin typeface="Arial" panose="020B0604020202020204" pitchFamily="34" charset="0"/>
                <a:cs typeface="Arial" panose="020B0604020202020204" pitchFamily="34" charset="0"/>
              </a:rPr>
              <a:t>The above five management functions are the foundation of ICS and apply to a routine emergency, organizing for a major non-emergency event, or managing a response to a major disaster:</a:t>
            </a:r>
          </a:p>
          <a:p>
            <a:pPr marL="228600" indent="-228600" eaLnBrk="1" hangingPunct="1">
              <a:buFontTx/>
              <a:buChar char="•"/>
            </a:pPr>
            <a:r>
              <a:rPr lang="en-US" altLang="en-US" sz="1000">
                <a:latin typeface="Arial" panose="020B0604020202020204" pitchFamily="34" charset="0"/>
                <a:cs typeface="Arial" panose="020B0604020202020204" pitchFamily="34" charset="0"/>
              </a:rPr>
              <a:t>Incident Command – sets incident objectives, strategies and priorities and has overall responsibility.</a:t>
            </a:r>
          </a:p>
          <a:p>
            <a:pPr marL="228600" indent="-228600" eaLnBrk="1" hangingPunct="1">
              <a:buFontTx/>
              <a:buChar char="•"/>
            </a:pPr>
            <a:r>
              <a:rPr lang="en-US" altLang="en-US" sz="1000">
                <a:latin typeface="Arial" panose="020B0604020202020204" pitchFamily="34" charset="0"/>
                <a:cs typeface="Arial" panose="020B0604020202020204" pitchFamily="34" charset="0"/>
              </a:rPr>
              <a:t>Operations – develops tactical objectives, conducts tactical operations to carry out the plan and directs all tactical resources.</a:t>
            </a:r>
          </a:p>
          <a:p>
            <a:pPr marL="228600" indent="-228600" eaLnBrk="1" hangingPunct="1">
              <a:buFontTx/>
              <a:buChar char="•"/>
            </a:pPr>
            <a:r>
              <a:rPr lang="en-US" altLang="en-US" sz="1000">
                <a:latin typeface="Arial" panose="020B0604020202020204" pitchFamily="34" charset="0"/>
                <a:cs typeface="Arial" panose="020B0604020202020204" pitchFamily="34" charset="0"/>
              </a:rPr>
              <a:t>Planning – prepares Incident Action Plan to meet incident objectives, collects and evaluates information, and maintains both resource status and incident documentation.</a:t>
            </a:r>
          </a:p>
          <a:p>
            <a:pPr marL="228600" indent="-228600" eaLnBrk="1" hangingPunct="1">
              <a:buFontTx/>
              <a:buChar char="•"/>
            </a:pPr>
            <a:r>
              <a:rPr lang="en-US" altLang="en-US" sz="1000">
                <a:latin typeface="Arial" panose="020B0604020202020204" pitchFamily="34" charset="0"/>
                <a:cs typeface="Arial" panose="020B0604020202020204" pitchFamily="34" charset="0"/>
              </a:rPr>
              <a:t>Logistics – provides support, resources, and all services to meet operational objectives.</a:t>
            </a:r>
          </a:p>
          <a:p>
            <a:pPr marL="228600" indent="-228600" eaLnBrk="1" hangingPunct="1">
              <a:buFontTx/>
              <a:buChar char="•"/>
            </a:pPr>
            <a:r>
              <a:rPr lang="en-US" altLang="en-US" sz="1000">
                <a:latin typeface="Arial" panose="020B0604020202020204" pitchFamily="34" charset="0"/>
                <a:cs typeface="Arial" panose="020B0604020202020204" pitchFamily="34" charset="0"/>
              </a:rPr>
              <a:t>Finance/Administration – monitors costs, provides accounting, procurement, time recording, and cost analyses.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DC2B6-47B0-7C3A-AF5F-CA704615D6F3}"/>
            </a:ext>
          </a:extLst>
        </p:cNvPr>
        <p:cNvGrpSpPr/>
        <p:nvPr/>
      </p:nvGrpSpPr>
      <p:grpSpPr>
        <a:xfrm>
          <a:off x="0" y="0"/>
          <a:ext cx="0" cy="0"/>
          <a:chOff x="0" y="0"/>
          <a:chExt cx="0" cy="0"/>
        </a:xfrm>
      </p:grpSpPr>
      <p:sp>
        <p:nvSpPr>
          <p:cNvPr id="77826" name="Rectangle 7">
            <a:extLst>
              <a:ext uri="{FF2B5EF4-FFF2-40B4-BE49-F238E27FC236}">
                <a16:creationId xmlns:a16="http://schemas.microsoft.com/office/drawing/2014/main" id="{972827F1-5D46-CF77-2E3B-CB659CA29580}"/>
              </a:ext>
            </a:extLst>
          </p:cNvPr>
          <p:cNvSpPr>
            <a:spLocks noGrp="1" noChangeArrowheads="1"/>
          </p:cNvSpPr>
          <p:nvPr>
            <p:ph type="sldNum" sz="quarter" idx="5"/>
          </p:nvPr>
        </p:nvSpPr>
        <p:spPr>
          <a:noFill/>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3A138D0E-9B73-4EDD-91E3-9985659F2D4A}" type="slidenum">
              <a:rPr lang="en-GB">
                <a:latin typeface="Arial" pitchFamily="34" charset="0"/>
              </a:rPr>
              <a:pPr eaLnBrk="1" hangingPunct="1"/>
              <a:t>11</a:t>
            </a:fld>
            <a:endParaRPr lang="en-GB">
              <a:latin typeface="Arial" pitchFamily="34" charset="0"/>
            </a:endParaRPr>
          </a:p>
        </p:txBody>
      </p:sp>
      <p:sp>
        <p:nvSpPr>
          <p:cNvPr id="77827" name="Rectangle 10">
            <a:extLst>
              <a:ext uri="{FF2B5EF4-FFF2-40B4-BE49-F238E27FC236}">
                <a16:creationId xmlns:a16="http://schemas.microsoft.com/office/drawing/2014/main" id="{F70212B1-6379-0252-1E92-6BCF9EDB6647}"/>
              </a:ext>
            </a:extLst>
          </p:cNvPr>
          <p:cNvSpPr txBox="1">
            <a:spLocks noGrp="1" noChangeArrowheads="1"/>
          </p:cNvSpPr>
          <p:nvPr/>
        </p:nvSpPr>
        <p:spPr bwMode="auto">
          <a:xfrm>
            <a:off x="3886200" y="868203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47" tIns="46324" rIns="92647" bIns="46324" anchor="b"/>
          <a:lstStyle>
            <a:lvl1pPr defTabSz="927100" eaLnBrk="0" hangingPunct="0">
              <a:defRPr>
                <a:solidFill>
                  <a:schemeClr val="tx1"/>
                </a:solidFill>
                <a:latin typeface="Verdana" pitchFamily="34" charset="0"/>
              </a:defRPr>
            </a:lvl1pPr>
            <a:lvl2pPr marL="742950" indent="-285750" defTabSz="927100" eaLnBrk="0" hangingPunct="0">
              <a:defRPr>
                <a:solidFill>
                  <a:schemeClr val="tx1"/>
                </a:solidFill>
                <a:latin typeface="Verdana" pitchFamily="34" charset="0"/>
              </a:defRPr>
            </a:lvl2pPr>
            <a:lvl3pPr marL="1143000" indent="-228600" defTabSz="927100" eaLnBrk="0" hangingPunct="0">
              <a:defRPr>
                <a:solidFill>
                  <a:schemeClr val="tx1"/>
                </a:solidFill>
                <a:latin typeface="Verdana" pitchFamily="34" charset="0"/>
              </a:defRPr>
            </a:lvl3pPr>
            <a:lvl4pPr marL="1600200" indent="-228600" defTabSz="927100" eaLnBrk="0" hangingPunct="0">
              <a:defRPr>
                <a:solidFill>
                  <a:schemeClr val="tx1"/>
                </a:solidFill>
                <a:latin typeface="Verdana" pitchFamily="34" charset="0"/>
              </a:defRPr>
            </a:lvl4pPr>
            <a:lvl5pPr marL="2057400" indent="-228600" defTabSz="927100" eaLnBrk="0" hangingPunct="0">
              <a:defRPr>
                <a:solidFill>
                  <a:schemeClr val="tx1"/>
                </a:solidFill>
                <a:latin typeface="Verdana" pitchFamily="34" charset="0"/>
              </a:defRPr>
            </a:lvl5pPr>
            <a:lvl6pPr marL="2514600" indent="-228600" defTabSz="927100" eaLnBrk="0" fontAlgn="base" hangingPunct="0">
              <a:spcBef>
                <a:spcPct val="0"/>
              </a:spcBef>
              <a:spcAft>
                <a:spcPct val="0"/>
              </a:spcAft>
              <a:defRPr>
                <a:solidFill>
                  <a:schemeClr val="tx1"/>
                </a:solidFill>
                <a:latin typeface="Verdana" pitchFamily="34" charset="0"/>
              </a:defRPr>
            </a:lvl6pPr>
            <a:lvl7pPr marL="2971800" indent="-228600" defTabSz="927100" eaLnBrk="0" fontAlgn="base" hangingPunct="0">
              <a:spcBef>
                <a:spcPct val="0"/>
              </a:spcBef>
              <a:spcAft>
                <a:spcPct val="0"/>
              </a:spcAft>
              <a:defRPr>
                <a:solidFill>
                  <a:schemeClr val="tx1"/>
                </a:solidFill>
                <a:latin typeface="Verdana" pitchFamily="34" charset="0"/>
              </a:defRPr>
            </a:lvl7pPr>
            <a:lvl8pPr marL="3429000" indent="-228600" defTabSz="927100" eaLnBrk="0" fontAlgn="base" hangingPunct="0">
              <a:spcBef>
                <a:spcPct val="0"/>
              </a:spcBef>
              <a:spcAft>
                <a:spcPct val="0"/>
              </a:spcAft>
              <a:defRPr>
                <a:solidFill>
                  <a:schemeClr val="tx1"/>
                </a:solidFill>
                <a:latin typeface="Verdana" pitchFamily="34" charset="0"/>
              </a:defRPr>
            </a:lvl8pPr>
            <a:lvl9pPr marL="3886200" indent="-228600" defTabSz="927100" eaLnBrk="0" fontAlgn="base" hangingPunct="0">
              <a:spcBef>
                <a:spcPct val="0"/>
              </a:spcBef>
              <a:spcAft>
                <a:spcPct val="0"/>
              </a:spcAft>
              <a:defRPr>
                <a:solidFill>
                  <a:schemeClr val="tx1"/>
                </a:solidFill>
                <a:latin typeface="Verdana" pitchFamily="34" charset="0"/>
              </a:defRPr>
            </a:lvl9pPr>
          </a:lstStyle>
          <a:p>
            <a:pPr algn="r"/>
            <a:fld id="{096E2659-B1E8-4B44-B5F8-E6DB677A3118}" type="slidenum">
              <a:rPr lang="en-GB" sz="800" b="1">
                <a:latin typeface="Arial" pitchFamily="34" charset="0"/>
              </a:rPr>
              <a:pPr algn="r"/>
              <a:t>11</a:t>
            </a:fld>
            <a:endParaRPr lang="en-GB" sz="800" b="1">
              <a:latin typeface="Arial" pitchFamily="34" charset="0"/>
            </a:endParaRPr>
          </a:p>
        </p:txBody>
      </p:sp>
      <p:sp>
        <p:nvSpPr>
          <p:cNvPr id="77828" name="Rectangle 2">
            <a:extLst>
              <a:ext uri="{FF2B5EF4-FFF2-40B4-BE49-F238E27FC236}">
                <a16:creationId xmlns:a16="http://schemas.microsoft.com/office/drawing/2014/main" id="{55145EDF-2FB5-2E28-244F-B100F26E4951}"/>
              </a:ext>
            </a:extLst>
          </p:cNvPr>
          <p:cNvSpPr>
            <a:spLocks noGrp="1" noRot="1" noChangeAspect="1" noChangeArrowheads="1" noTextEdit="1"/>
          </p:cNvSpPr>
          <p:nvPr>
            <p:ph type="sldImg"/>
          </p:nvPr>
        </p:nvSpPr>
        <p:spPr>
          <a:xfrm>
            <a:off x="387350" y="687388"/>
            <a:ext cx="6091238" cy="3427412"/>
          </a:xfrm>
          <a:ln/>
        </p:spPr>
      </p:sp>
      <p:sp>
        <p:nvSpPr>
          <p:cNvPr id="77829" name="Rectangle 3">
            <a:extLst>
              <a:ext uri="{FF2B5EF4-FFF2-40B4-BE49-F238E27FC236}">
                <a16:creationId xmlns:a16="http://schemas.microsoft.com/office/drawing/2014/main" id="{20A06604-D8AF-ABAB-92E8-5011634331E4}"/>
              </a:ext>
            </a:extLst>
          </p:cNvPr>
          <p:cNvSpPr>
            <a:spLocks noGrp="1" noChangeArrowheads="1"/>
          </p:cNvSpPr>
          <p:nvPr>
            <p:ph type="body" idx="1"/>
          </p:nvPr>
        </p:nvSpPr>
        <p:spPr>
          <a:xfrm>
            <a:off x="395288" y="4337050"/>
            <a:ext cx="6067425" cy="4116388"/>
          </a:xfrm>
          <a:noFill/>
        </p:spPr>
        <p:txBody>
          <a:bodyPr lIns="92647" tIns="46324" rIns="92647" bIns="46324"/>
          <a:lstStyle/>
          <a:p>
            <a:pPr algn="l">
              <a:spcBef>
                <a:spcPts val="1000"/>
              </a:spcBef>
              <a:spcAft>
                <a:spcPts val="1000"/>
              </a:spcAft>
            </a:pPr>
            <a:endParaRPr lang="en-GB" sz="2800" b="0" i="0" dirty="0">
              <a:solidFill>
                <a:srgbClr val="212121"/>
              </a:solidFill>
              <a:effectLst/>
              <a:latin typeface="Cambria" panose="02040503050406030204" pitchFamily="18" charset="0"/>
            </a:endParaRPr>
          </a:p>
        </p:txBody>
      </p:sp>
    </p:spTree>
    <p:extLst>
      <p:ext uri="{BB962C8B-B14F-4D97-AF65-F5344CB8AC3E}">
        <p14:creationId xmlns:p14="http://schemas.microsoft.com/office/powerpoint/2010/main" val="3357093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4693447"/>
            <a:ext cx="9144000" cy="681133"/>
          </a:xfrm>
          <a:noFill/>
        </p:spPr>
        <p:txBody>
          <a:bodyPr anchor="b">
            <a:noAutofit/>
          </a:bodyPr>
          <a:lstStyle>
            <a:lvl1pPr algn="ctr">
              <a:defRPr sz="3000" b="1">
                <a:solidFill>
                  <a:schemeClr val="bg1"/>
                </a:solidFill>
              </a:defRPr>
            </a:lvl1pPr>
          </a:lstStyle>
          <a:p>
            <a:r>
              <a:rPr lang="en-US" dirty="0"/>
              <a:t>CLICK TO EDIT MASTER TITLE STYLE</a:t>
            </a:r>
          </a:p>
        </p:txBody>
      </p:sp>
      <p:sp>
        <p:nvSpPr>
          <p:cNvPr id="3" name="Subtitle 2"/>
          <p:cNvSpPr>
            <a:spLocks noGrp="1"/>
          </p:cNvSpPr>
          <p:nvPr>
            <p:ph type="subTitle" idx="1" hasCustomPrompt="1"/>
          </p:nvPr>
        </p:nvSpPr>
        <p:spPr>
          <a:xfrm>
            <a:off x="1524000" y="5528469"/>
            <a:ext cx="9144000" cy="405800"/>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Instructor Name</a:t>
            </a:r>
          </a:p>
        </p:txBody>
      </p:sp>
    </p:spTree>
    <p:extLst>
      <p:ext uri="{BB962C8B-B14F-4D97-AF65-F5344CB8AC3E}">
        <p14:creationId xmlns:p14="http://schemas.microsoft.com/office/powerpoint/2010/main" val="3471131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3"/>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142546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1779166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219199"/>
            <a:ext cx="2628900" cy="49577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1219199"/>
            <a:ext cx="7734300" cy="49577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4205797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14917" y="1265241"/>
            <a:ext cx="10363200" cy="396875"/>
          </a:xfrm>
        </p:spPr>
        <p:txBody>
          <a:bodyPr/>
          <a:lstStyle/>
          <a:p>
            <a:r>
              <a:rPr lang="en-US"/>
              <a:t>Click to edit Master title style</a:t>
            </a:r>
            <a:endParaRPr lang="nl-NL"/>
          </a:p>
        </p:txBody>
      </p:sp>
      <p:sp>
        <p:nvSpPr>
          <p:cNvPr id="3" name="Text Placeholder 2"/>
          <p:cNvSpPr>
            <a:spLocks noGrp="1"/>
          </p:cNvSpPr>
          <p:nvPr>
            <p:ph type="body" sz="half" idx="1"/>
          </p:nvPr>
        </p:nvSpPr>
        <p:spPr>
          <a:xfrm>
            <a:off x="812800" y="1773238"/>
            <a:ext cx="5080000" cy="424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6096000" y="1773241"/>
            <a:ext cx="5080000" cy="2046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6096000" y="3971928"/>
            <a:ext cx="5080000" cy="2047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337985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3804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356353"/>
            <a:ext cx="2844800" cy="365125"/>
          </a:xfrm>
          <a:prstGeom prst="rect">
            <a:avLst/>
          </a:prstGeom>
        </p:spPr>
        <p:txBody>
          <a:bodyPr/>
          <a:lstStyle/>
          <a:p>
            <a:endParaRPr lang="en-US"/>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r>
              <a:rPr lang="en-US"/>
              <a:t>© Hotzonesolutions.bv, 11-11-2019</a:t>
            </a:r>
            <a:endParaRPr lang="en-US" dirty="0"/>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fld id="{3EF3A8A1-60F5-42D0-9B84-1E799E66D4F5}" type="slidenum">
              <a:rPr lang="en-US" smtClean="0"/>
              <a:t>‹#›</a:t>
            </a:fld>
            <a:endParaRPr lang="en-US"/>
          </a:p>
        </p:txBody>
      </p:sp>
    </p:spTree>
    <p:extLst>
      <p:ext uri="{BB962C8B-B14F-4D97-AF65-F5344CB8AC3E}">
        <p14:creationId xmlns:p14="http://schemas.microsoft.com/office/powerpoint/2010/main" val="3361930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p:spPr>
        <p:txBody>
          <a:bodyPr/>
          <a:lstStyle/>
          <a:p>
            <a:endParaRPr lang="en-US"/>
          </a:p>
        </p:txBody>
      </p:sp>
      <p:sp>
        <p:nvSpPr>
          <p:cNvPr id="2" name="Title 1"/>
          <p:cNvSpPr>
            <a:spLocks noGrp="1"/>
          </p:cNvSpPr>
          <p:nvPr>
            <p:ph type="ctrTitle"/>
          </p:nvPr>
        </p:nvSpPr>
        <p:spPr>
          <a:xfrm>
            <a:off x="681031" y="3883175"/>
            <a:ext cx="9144000" cy="732039"/>
          </a:xfrm>
        </p:spPr>
        <p:txBody>
          <a:bodyPr anchor="b">
            <a:normAutofit/>
          </a:bodyPr>
          <a:lstStyle>
            <a:lvl1pPr algn="l">
              <a:defRPr sz="4400">
                <a:solidFill>
                  <a:schemeClr val="bg2"/>
                </a:solidFill>
              </a:defRPr>
            </a:lvl1pPr>
          </a:lstStyle>
          <a:p>
            <a:r>
              <a:rPr lang="en-US" dirty="0"/>
              <a:t>Click to edit Master title style</a:t>
            </a:r>
          </a:p>
        </p:txBody>
      </p:sp>
      <p:sp>
        <p:nvSpPr>
          <p:cNvPr id="3" name="Subtitle 2"/>
          <p:cNvSpPr>
            <a:spLocks noGrp="1"/>
          </p:cNvSpPr>
          <p:nvPr>
            <p:ph type="subTitle" idx="1"/>
          </p:nvPr>
        </p:nvSpPr>
        <p:spPr>
          <a:xfrm>
            <a:off x="681031" y="4522089"/>
            <a:ext cx="9144000" cy="287056"/>
          </a:xfrm>
        </p:spPr>
        <p:txBody>
          <a:bodyPr>
            <a:normAutofit/>
          </a:bodyPr>
          <a:lstStyle>
            <a:lvl1pPr marL="0" indent="0" algn="l">
              <a:buNone/>
              <a:defRPr sz="12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Tree>
    <p:extLst>
      <p:ext uri="{BB962C8B-B14F-4D97-AF65-F5344CB8AC3E}">
        <p14:creationId xmlns:p14="http://schemas.microsoft.com/office/powerpoint/2010/main" val="72901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88">
          <p15:clr>
            <a:srgbClr val="FBAE40"/>
          </p15:clr>
        </p15:guide>
        <p15:guide id="4" orient="horz" pos="432">
          <p15:clr>
            <a:srgbClr val="FBAE40"/>
          </p15:clr>
        </p15:guide>
        <p15:guide id="5" pos="384">
          <p15:clr>
            <a:srgbClr val="FBAE40"/>
          </p15:clr>
        </p15:guide>
        <p15:guide id="6" pos="729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24418" y="1052513"/>
            <a:ext cx="10943167" cy="633412"/>
          </a:xfrm>
        </p:spPr>
        <p:txBody>
          <a:bodyPr/>
          <a:lstStyle/>
          <a:p>
            <a:r>
              <a:rPr lang="en-US"/>
              <a:t>Click to edit Master title style</a:t>
            </a:r>
            <a:endParaRPr lang="en-GB"/>
          </a:p>
        </p:txBody>
      </p:sp>
      <p:sp>
        <p:nvSpPr>
          <p:cNvPr id="3" name="SmartArt Placeholder 2"/>
          <p:cNvSpPr>
            <a:spLocks noGrp="1"/>
          </p:cNvSpPr>
          <p:nvPr>
            <p:ph type="dgm" idx="1"/>
          </p:nvPr>
        </p:nvSpPr>
        <p:spPr>
          <a:xfrm>
            <a:off x="609600" y="1844676"/>
            <a:ext cx="10972800" cy="4321175"/>
          </a:xfrm>
        </p:spPr>
        <p:txBody>
          <a:bodyPr/>
          <a:lstStyle/>
          <a:p>
            <a:pPr lvl="0"/>
            <a:endParaRPr lang="en-GB" noProof="0"/>
          </a:p>
        </p:txBody>
      </p:sp>
      <p:sp>
        <p:nvSpPr>
          <p:cNvPr id="4" name="Rectangle 4">
            <a:extLst>
              <a:ext uri="{FF2B5EF4-FFF2-40B4-BE49-F238E27FC236}">
                <a16:creationId xmlns:a16="http://schemas.microsoft.com/office/drawing/2014/main" id="{0A990E36-1817-96A0-16F1-4DB668692A00}"/>
              </a:ext>
            </a:extLst>
          </p:cNvPr>
          <p:cNvSpPr>
            <a:spLocks noGrp="1" noChangeArrowheads="1"/>
          </p:cNvSpPr>
          <p:nvPr>
            <p:ph type="dt" sz="half" idx="10"/>
          </p:nvPr>
        </p:nvSpPr>
        <p:spPr>
          <a:ln/>
        </p:spPr>
        <p:txBody>
          <a:bodyPr/>
          <a:lstStyle>
            <a:lvl1pPr>
              <a:defRPr/>
            </a:lvl1pPr>
          </a:lstStyle>
          <a:p>
            <a:pPr>
              <a:defRPr/>
            </a:pPr>
            <a:fld id="{6A453A64-0158-40C2-964C-3A346D29F438}" type="datetime4">
              <a:rPr lang="en-GB"/>
              <a:pPr>
                <a:defRPr/>
              </a:pPr>
              <a:t>19 November 2024</a:t>
            </a:fld>
            <a:endParaRPr lang="en-GB"/>
          </a:p>
        </p:txBody>
      </p:sp>
      <p:sp>
        <p:nvSpPr>
          <p:cNvPr id="5" name="Rectangle 5">
            <a:extLst>
              <a:ext uri="{FF2B5EF4-FFF2-40B4-BE49-F238E27FC236}">
                <a16:creationId xmlns:a16="http://schemas.microsoft.com/office/drawing/2014/main" id="{0BC57EB0-0C44-4784-5B48-280BD81A115F}"/>
              </a:ext>
            </a:extLst>
          </p:cNvPr>
          <p:cNvSpPr>
            <a:spLocks noGrp="1" noChangeArrowheads="1"/>
          </p:cNvSpPr>
          <p:nvPr>
            <p:ph type="ftr" sz="quarter" idx="11"/>
          </p:nvPr>
        </p:nvSpPr>
        <p:spPr>
          <a:ln/>
        </p:spPr>
        <p:txBody>
          <a:bodyPr/>
          <a:lstStyle>
            <a:lvl1pPr>
              <a:defRPr/>
            </a:lvl1pPr>
          </a:lstStyle>
          <a:p>
            <a:pPr>
              <a:defRPr/>
            </a:pPr>
            <a:r>
              <a:rPr lang="en-GB"/>
              <a:t>Chris Kirkpatrick</a:t>
            </a:r>
            <a:br>
              <a:rPr lang="en-GB" sz="1000">
                <a:solidFill>
                  <a:schemeClr val="tx1"/>
                </a:solidFill>
              </a:rPr>
            </a:br>
            <a:endParaRPr lang="en-GB">
              <a:solidFill>
                <a:srgbClr val="808080"/>
              </a:solidFill>
            </a:endParaRPr>
          </a:p>
        </p:txBody>
      </p:sp>
      <p:sp>
        <p:nvSpPr>
          <p:cNvPr id="6" name="Rectangle 6">
            <a:extLst>
              <a:ext uri="{FF2B5EF4-FFF2-40B4-BE49-F238E27FC236}">
                <a16:creationId xmlns:a16="http://schemas.microsoft.com/office/drawing/2014/main" id="{CBF36765-C89F-443F-C53F-C5F7797E99AB}"/>
              </a:ext>
            </a:extLst>
          </p:cNvPr>
          <p:cNvSpPr>
            <a:spLocks noGrp="1" noChangeArrowheads="1"/>
          </p:cNvSpPr>
          <p:nvPr>
            <p:ph type="sldNum" sz="quarter" idx="12"/>
          </p:nvPr>
        </p:nvSpPr>
        <p:spPr>
          <a:ln/>
        </p:spPr>
        <p:txBody>
          <a:bodyPr/>
          <a:lstStyle>
            <a:lvl1pPr>
              <a:defRPr/>
            </a:lvl1pPr>
          </a:lstStyle>
          <a:p>
            <a:pPr>
              <a:defRPr/>
            </a:pPr>
            <a:fld id="{A189B3F0-6036-4957-A397-B3E1157320C2}" type="slidenum">
              <a:rPr lang="en-GB" altLang="en-US"/>
              <a:pPr>
                <a:defRPr/>
              </a:pPr>
              <a:t>‹#›</a:t>
            </a:fld>
            <a:endParaRPr lang="en-GB" altLang="en-US"/>
          </a:p>
        </p:txBody>
      </p:sp>
    </p:spTree>
    <p:extLst>
      <p:ext uri="{BB962C8B-B14F-4D97-AF65-F5344CB8AC3E}">
        <p14:creationId xmlns:p14="http://schemas.microsoft.com/office/powerpoint/2010/main" val="302984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591150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407021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2803637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320335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
        <p:nvSpPr>
          <p:cNvPr id="10" name="Title 1">
            <a:extLst>
              <a:ext uri="{FF2B5EF4-FFF2-40B4-BE49-F238E27FC236}">
                <a16:creationId xmlns:a16="http://schemas.microsoft.com/office/drawing/2014/main" id="{FBC3423E-C49C-C510-0686-E91DE87808BD}"/>
              </a:ext>
            </a:extLst>
          </p:cNvPr>
          <p:cNvSpPr>
            <a:spLocks noGrp="1"/>
          </p:cNvSpPr>
          <p:nvPr>
            <p:ph type="title"/>
          </p:nvPr>
        </p:nvSpPr>
        <p:spPr>
          <a:xfrm>
            <a:off x="1981200" y="533401"/>
            <a:ext cx="7772400" cy="533400"/>
          </a:xfrm>
        </p:spPr>
        <p:txBody>
          <a:bodyPr/>
          <a:lstStyle/>
          <a:p>
            <a:r>
              <a:rPr lang="en-US"/>
              <a:t>Click to edit Master title style</a:t>
            </a:r>
          </a:p>
        </p:txBody>
      </p:sp>
    </p:spTree>
    <p:extLst>
      <p:ext uri="{BB962C8B-B14F-4D97-AF65-F5344CB8AC3E}">
        <p14:creationId xmlns:p14="http://schemas.microsoft.com/office/powerpoint/2010/main" val="150588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2315636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2019258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90600"/>
            <a:ext cx="3932237" cy="10668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95ECF127-BE0E-4D24-86EB-EF0B9294128D}" type="datetimeFigureOut">
              <a:rPr lang="en-US" smtClean="0"/>
              <a:t>11/19/2024</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4DE4BFD-BC1A-4D3C-9B5E-F4ADA767DDB1}" type="slidenum">
              <a:rPr lang="en-US" smtClean="0"/>
              <a:t>‹#›</a:t>
            </a:fld>
            <a:endParaRPr lang="en-US"/>
          </a:p>
        </p:txBody>
      </p:sp>
    </p:spTree>
    <p:extLst>
      <p:ext uri="{BB962C8B-B14F-4D97-AF65-F5344CB8AC3E}">
        <p14:creationId xmlns:p14="http://schemas.microsoft.com/office/powerpoint/2010/main" val="305037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533401"/>
            <a:ext cx="77724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90600" y="1527045"/>
            <a:ext cx="102870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02312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60.emf"/><Relationship Id="rId4" Type="http://schemas.openxmlformats.org/officeDocument/2006/relationships/image" Target="../media/image59.jpeg"/></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62.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3.png"/><Relationship Id="rId1" Type="http://schemas.openxmlformats.org/officeDocument/2006/relationships/slideLayout" Target="../slideLayouts/slideLayout16.xm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8" Type="http://schemas.openxmlformats.org/officeDocument/2006/relationships/hyperlink" Target="https://freepngimg.com/png/60060-blue-symbol-square-facebook-social-free-download-png-hd" TargetMode="External"/><Relationship Id="rId13" Type="http://schemas.openxmlformats.org/officeDocument/2006/relationships/image" Target="../media/image70.png"/><Relationship Id="rId3" Type="http://schemas.openxmlformats.org/officeDocument/2006/relationships/hyperlink" Target="mailto:Boban.cekovic@hotzonesolutions.org" TargetMode="External"/><Relationship Id="rId7" Type="http://schemas.openxmlformats.org/officeDocument/2006/relationships/image" Target="../media/image67.png"/><Relationship Id="rId12" Type="http://schemas.openxmlformats.org/officeDocument/2006/relationships/hyperlink" Target="https://elrincondelcuera.es/inicio/twitter_button/" TargetMode="External"/><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hyperlink" Target="http://www.pngall.com/linkedin-png" TargetMode="External"/><Relationship Id="rId11" Type="http://schemas.openxmlformats.org/officeDocument/2006/relationships/image" Target="../media/image69.png"/><Relationship Id="rId5" Type="http://schemas.openxmlformats.org/officeDocument/2006/relationships/image" Target="../media/image66.png"/><Relationship Id="rId10" Type="http://schemas.openxmlformats.org/officeDocument/2006/relationships/hyperlink" Target="https://commons.wikimedia.org/wiki/File:Instagram_logo_2016.svg" TargetMode="External"/><Relationship Id="rId4" Type="http://schemas.openxmlformats.org/officeDocument/2006/relationships/hyperlink" Target="http://www.hotzonesolutions.org/" TargetMode="External"/><Relationship Id="rId9" Type="http://schemas.openxmlformats.org/officeDocument/2006/relationships/image" Target="../media/image68.png"/><Relationship Id="rId14" Type="http://schemas.openxmlformats.org/officeDocument/2006/relationships/image" Target="../media/image71.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607195-1B3C-4DFC-F6A2-A7F9557C89A7}"/>
              </a:ext>
            </a:extLst>
          </p:cNvPr>
          <p:cNvPicPr>
            <a:picLocks noChangeAspect="1"/>
          </p:cNvPicPr>
          <p:nvPr/>
        </p:nvPicPr>
        <p:blipFill>
          <a:blip r:embed="rId2"/>
          <a:stretch>
            <a:fillRect/>
          </a:stretch>
        </p:blipFill>
        <p:spPr>
          <a:xfrm>
            <a:off x="-1" y="1049506"/>
            <a:ext cx="12192001" cy="2523510"/>
          </a:xfrm>
          <a:prstGeom prst="rect">
            <a:avLst/>
          </a:prstGeom>
        </p:spPr>
      </p:pic>
      <p:sp>
        <p:nvSpPr>
          <p:cNvPr id="7" name="TextBox 6">
            <a:extLst>
              <a:ext uri="{FF2B5EF4-FFF2-40B4-BE49-F238E27FC236}">
                <a16:creationId xmlns:a16="http://schemas.microsoft.com/office/drawing/2014/main" id="{06DCEE11-B6F1-BE96-CC6F-8CA642F3D01F}"/>
              </a:ext>
            </a:extLst>
          </p:cNvPr>
          <p:cNvSpPr txBox="1"/>
          <p:nvPr/>
        </p:nvSpPr>
        <p:spPr>
          <a:xfrm>
            <a:off x="803411" y="134947"/>
            <a:ext cx="10585176" cy="830997"/>
          </a:xfrm>
          <a:prstGeom prst="rect">
            <a:avLst/>
          </a:prstGeom>
          <a:noFill/>
        </p:spPr>
        <p:txBody>
          <a:bodyPr wrap="square">
            <a:spAutoFit/>
          </a:bodyPr>
          <a:lstStyle/>
          <a:p>
            <a:pPr algn="ctr"/>
            <a:r>
              <a:rPr lang="en-US" sz="2400" b="1" i="1" dirty="0"/>
              <a:t>III. INTERNATIONAL CBRN CONGRESS</a:t>
            </a:r>
          </a:p>
          <a:p>
            <a:pPr algn="ctr"/>
            <a:r>
              <a:rPr lang="en-US" sz="2400" b="1" i="1" dirty="0"/>
              <a:t>2024 - Ankara</a:t>
            </a:r>
            <a:endParaRPr lang="en-NL" sz="2400" b="1" i="1" dirty="0"/>
          </a:p>
        </p:txBody>
      </p:sp>
      <p:sp>
        <p:nvSpPr>
          <p:cNvPr id="4" name="TextBox 3">
            <a:extLst>
              <a:ext uri="{FF2B5EF4-FFF2-40B4-BE49-F238E27FC236}">
                <a16:creationId xmlns:a16="http://schemas.microsoft.com/office/drawing/2014/main" id="{3E1373E6-4932-098F-2520-C166FC7AFCEA}"/>
              </a:ext>
            </a:extLst>
          </p:cNvPr>
          <p:cNvSpPr txBox="1"/>
          <p:nvPr/>
        </p:nvSpPr>
        <p:spPr>
          <a:xfrm>
            <a:off x="299355" y="4482339"/>
            <a:ext cx="11892645" cy="1938992"/>
          </a:xfrm>
          <a:prstGeom prst="rect">
            <a:avLst/>
          </a:prstGeom>
          <a:noFill/>
        </p:spPr>
        <p:txBody>
          <a:bodyPr wrap="square">
            <a:spAutoFit/>
          </a:bodyPr>
          <a:lstStyle/>
          <a:p>
            <a:pPr algn="ctr"/>
            <a:r>
              <a:rPr lang="en-GB" sz="2400" b="1" i="1" dirty="0"/>
              <a:t>Boban Cekovic</a:t>
            </a:r>
          </a:p>
          <a:p>
            <a:pPr algn="ctr"/>
            <a:endParaRPr lang="en-GB" sz="2400" b="1" i="1" dirty="0"/>
          </a:p>
          <a:p>
            <a:pPr algn="ctr"/>
            <a:r>
              <a:rPr lang="en-GB" i="1" dirty="0"/>
              <a:t>Former</a:t>
            </a:r>
            <a:r>
              <a:rPr lang="en-GB" dirty="0"/>
              <a:t> – CWMS Inspection TL (Head, OPCW FFM); Dept. Head of OPCW Component of UNSGM IAU Syria; Head, Field Ops. OPCW-UN Joint Mission Syria; CBRN Def. Officer; </a:t>
            </a:r>
          </a:p>
          <a:p>
            <a:pPr algn="ctr"/>
            <a:r>
              <a:rPr lang="en-GB" dirty="0"/>
              <a:t>Head, Unit for Removal of Consequences of Chem. &amp; Rad./</a:t>
            </a:r>
            <a:r>
              <a:rPr lang="en-GB" dirty="0" err="1"/>
              <a:t>Nucl</a:t>
            </a:r>
            <a:r>
              <a:rPr lang="en-GB" dirty="0"/>
              <a:t>. Accidents </a:t>
            </a:r>
          </a:p>
          <a:p>
            <a:pPr algn="ctr"/>
            <a:r>
              <a:rPr lang="en-GB" b="1" i="1" dirty="0"/>
              <a:t>Now</a:t>
            </a:r>
            <a:r>
              <a:rPr lang="en-GB" dirty="0"/>
              <a:t> – GMO/CBRN Spec. @ </a:t>
            </a:r>
            <a:r>
              <a:rPr lang="en-GB" dirty="0" err="1"/>
              <a:t>Hotzone</a:t>
            </a:r>
            <a:r>
              <a:rPr lang="en-GB" dirty="0"/>
              <a:t> Solutions Group International</a:t>
            </a:r>
            <a:endParaRPr lang="en-NL" dirty="0"/>
          </a:p>
        </p:txBody>
      </p:sp>
      <p:sp>
        <p:nvSpPr>
          <p:cNvPr id="2" name="Title 1"/>
          <p:cNvSpPr>
            <a:spLocks noGrp="1"/>
          </p:cNvSpPr>
          <p:nvPr>
            <p:ph type="ctrTitle"/>
          </p:nvPr>
        </p:nvSpPr>
        <p:spPr>
          <a:xfrm>
            <a:off x="-23192" y="770099"/>
            <a:ext cx="12192000" cy="1875638"/>
          </a:xfrm>
        </p:spPr>
        <p:txBody>
          <a:bodyPr/>
          <a:lstStyle/>
          <a:p>
            <a:r>
              <a:rPr lang="en-US" sz="4400" dirty="0">
                <a:solidFill>
                  <a:srgbClr val="FF0000"/>
                </a:solidFill>
                <a:latin typeface="Times New Roman" panose="02020603050405020304" pitchFamily="18" charset="0"/>
                <a:ea typeface="Verdana" panose="020B0604030504040204" pitchFamily="34" charset="0"/>
                <a:cs typeface="Times New Roman" panose="02020603050405020304" pitchFamily="18" charset="0"/>
              </a:rPr>
              <a:t>	</a:t>
            </a:r>
            <a:r>
              <a:rPr lang="en-GB" sz="4500" dirty="0">
                <a:latin typeface="Times New Roman" panose="02020603050405020304" pitchFamily="18" charset="0"/>
                <a:ea typeface="Verdana" panose="020B0604030504040204" pitchFamily="34" charset="0"/>
                <a:cs typeface="Times New Roman" panose="02020603050405020304" pitchFamily="18" charset="0"/>
              </a:rPr>
              <a:t>The UK Novichok Attack </a:t>
            </a:r>
            <a:br>
              <a:rPr lang="en-GB" sz="4500" dirty="0">
                <a:latin typeface="Times New Roman" panose="02020603050405020304" pitchFamily="18" charset="0"/>
                <a:ea typeface="Verdana" panose="020B0604030504040204" pitchFamily="34" charset="0"/>
                <a:cs typeface="Times New Roman" panose="02020603050405020304" pitchFamily="18" charset="0"/>
              </a:rPr>
            </a:br>
            <a:r>
              <a:rPr lang="en-GB" sz="4500" dirty="0">
                <a:latin typeface="Times New Roman" panose="02020603050405020304" pitchFamily="18" charset="0"/>
                <a:ea typeface="Verdana" panose="020B0604030504040204" pitchFamily="34" charset="0"/>
                <a:cs typeface="Times New Roman" panose="02020603050405020304" pitchFamily="18" charset="0"/>
              </a:rPr>
              <a:t>and the Challenges of Urban Decontamination</a:t>
            </a:r>
            <a:endParaRPr lang="en-US" sz="45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AE8AD68-DCDF-910B-038E-EBB317B141BD}"/>
              </a:ext>
            </a:extLst>
          </p:cNvPr>
          <p:cNvSpPr txBox="1"/>
          <p:nvPr/>
        </p:nvSpPr>
        <p:spPr>
          <a:xfrm>
            <a:off x="3935760" y="3140968"/>
            <a:ext cx="8064896" cy="369332"/>
          </a:xfrm>
          <a:prstGeom prst="rect">
            <a:avLst/>
          </a:prstGeom>
          <a:noFill/>
        </p:spPr>
        <p:txBody>
          <a:bodyPr wrap="square" rtlCol="0">
            <a:spAutoFit/>
          </a:bodyPr>
          <a:lstStyle/>
          <a:p>
            <a:r>
              <a:rPr lang="en-US" i="1" dirty="0">
                <a:solidFill>
                  <a:schemeClr val="bg1"/>
                </a:solidFill>
              </a:rPr>
              <a:t>Decontamination Unit/Effort Commander/Coordinator Perspective</a:t>
            </a:r>
            <a:endParaRPr lang="en-NL" i="1" dirty="0">
              <a:solidFill>
                <a:schemeClr val="bg1"/>
              </a:solidFill>
            </a:endParaRPr>
          </a:p>
        </p:txBody>
      </p:sp>
    </p:spTree>
    <p:extLst>
      <p:ext uri="{BB962C8B-B14F-4D97-AF65-F5344CB8AC3E}">
        <p14:creationId xmlns:p14="http://schemas.microsoft.com/office/powerpoint/2010/main" val="1765457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7" name="Rectangle 3">
            <a:extLst>
              <a:ext uri="{FF2B5EF4-FFF2-40B4-BE49-F238E27FC236}">
                <a16:creationId xmlns:a16="http://schemas.microsoft.com/office/drawing/2014/main" id="{B89C13BE-9A45-C9B7-B3AC-5CFEBBFF7781}"/>
              </a:ext>
            </a:extLst>
          </p:cNvPr>
          <p:cNvSpPr>
            <a:spLocks noGrp="1" noChangeArrowheads="1"/>
          </p:cNvSpPr>
          <p:nvPr>
            <p:ph type="title"/>
          </p:nvPr>
        </p:nvSpPr>
        <p:spPr>
          <a:xfrm>
            <a:off x="2006052" y="6856"/>
            <a:ext cx="3454243" cy="560657"/>
          </a:xfrm>
        </p:spPr>
        <p:txBody>
          <a:bodyPr>
            <a:normAutofit/>
          </a:bodyPr>
          <a:lstStyle/>
          <a:p>
            <a:pPr eaLnBrk="1" hangingPunct="1">
              <a:defRPr/>
            </a:pPr>
            <a:r>
              <a:rPr lang="en-GB" sz="3000" b="1" dirty="0">
                <a:latin typeface="Times New Roman" panose="02020603050405020304" pitchFamily="18" charset="0"/>
                <a:cs typeface="Times New Roman" panose="02020603050405020304" pitchFamily="18" charset="0"/>
              </a:rPr>
              <a:t>Summary of Phases</a:t>
            </a:r>
          </a:p>
        </p:txBody>
      </p:sp>
      <p:pic>
        <p:nvPicPr>
          <p:cNvPr id="3109" name="Picture 2" descr="DSCF3691">
            <a:extLst>
              <a:ext uri="{FF2B5EF4-FFF2-40B4-BE49-F238E27FC236}">
                <a16:creationId xmlns:a16="http://schemas.microsoft.com/office/drawing/2014/main" id="{9FBB566D-59C5-1A36-056D-3609C9A3ECD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7800" y="649551"/>
            <a:ext cx="8896672" cy="6197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SmartArt Placeholder 82947">
            <a:extLst>
              <a:ext uri="{FF2B5EF4-FFF2-40B4-BE49-F238E27FC236}">
                <a16:creationId xmlns:a16="http://schemas.microsoft.com/office/drawing/2014/main" id="{45921915-2A2C-F07C-CC97-8C6FAF36A276}"/>
              </a:ext>
            </a:extLst>
          </p:cNvPr>
          <p:cNvGrpSpPr>
            <a:grpSpLocks/>
          </p:cNvGrpSpPr>
          <p:nvPr/>
        </p:nvGrpSpPr>
        <p:grpSpPr bwMode="auto">
          <a:xfrm>
            <a:off x="2006052" y="2976309"/>
            <a:ext cx="7765094" cy="3161601"/>
            <a:chOff x="-99" y="1590"/>
            <a:chExt cx="5584" cy="2014"/>
          </a:xfrm>
        </p:grpSpPr>
        <p:cxnSp>
          <p:nvCxnSpPr>
            <p:cNvPr id="2052" name="_s2052">
              <a:extLst>
                <a:ext uri="{FF2B5EF4-FFF2-40B4-BE49-F238E27FC236}">
                  <a16:creationId xmlns:a16="http://schemas.microsoft.com/office/drawing/2014/main" id="{7F42ACDA-1314-5F02-DBD3-E2C2D7B82E35}"/>
                </a:ext>
              </a:extLst>
            </p:cNvPr>
            <p:cNvCxnSpPr>
              <a:cxnSpLocks noChangeShapeType="1"/>
              <a:stCxn id="18" idx="1"/>
              <a:endCxn id="7" idx="2"/>
            </p:cNvCxnSpPr>
            <p:nvPr/>
          </p:nvCxnSpPr>
          <p:spPr bwMode="auto">
            <a:xfrm rot="10800000">
              <a:off x="4436" y="2308"/>
              <a:ext cx="149" cy="115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3" name="_s2053">
              <a:extLst>
                <a:ext uri="{FF2B5EF4-FFF2-40B4-BE49-F238E27FC236}">
                  <a16:creationId xmlns:a16="http://schemas.microsoft.com/office/drawing/2014/main" id="{2C10A167-3B67-B057-CA98-D33F672056B5}"/>
                </a:ext>
              </a:extLst>
            </p:cNvPr>
            <p:cNvCxnSpPr>
              <a:cxnSpLocks noChangeShapeType="1"/>
              <a:stCxn id="17" idx="1"/>
              <a:endCxn id="7" idx="2"/>
            </p:cNvCxnSpPr>
            <p:nvPr/>
          </p:nvCxnSpPr>
          <p:spPr bwMode="auto">
            <a:xfrm rot="10800000">
              <a:off x="4436" y="2308"/>
              <a:ext cx="149" cy="720"/>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4" name="_s2054">
              <a:extLst>
                <a:ext uri="{FF2B5EF4-FFF2-40B4-BE49-F238E27FC236}">
                  <a16:creationId xmlns:a16="http://schemas.microsoft.com/office/drawing/2014/main" id="{8954BE24-1E04-D679-EE31-4FBC4C24E84D}"/>
                </a:ext>
              </a:extLst>
            </p:cNvPr>
            <p:cNvCxnSpPr>
              <a:cxnSpLocks noChangeShapeType="1"/>
              <a:stCxn id="16" idx="1"/>
              <a:endCxn id="7" idx="2"/>
            </p:cNvCxnSpPr>
            <p:nvPr/>
          </p:nvCxnSpPr>
          <p:spPr bwMode="auto">
            <a:xfrm rot="10800000">
              <a:off x="4436" y="2308"/>
              <a:ext cx="149" cy="28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5" name="_s2055">
              <a:extLst>
                <a:ext uri="{FF2B5EF4-FFF2-40B4-BE49-F238E27FC236}">
                  <a16:creationId xmlns:a16="http://schemas.microsoft.com/office/drawing/2014/main" id="{0B2EB0B3-3528-FA2B-9721-2C3B15113F76}"/>
                </a:ext>
              </a:extLst>
            </p:cNvPr>
            <p:cNvCxnSpPr>
              <a:cxnSpLocks noChangeShapeType="1"/>
              <a:stCxn id="15" idx="1"/>
              <a:endCxn id="6" idx="2"/>
            </p:cNvCxnSpPr>
            <p:nvPr/>
          </p:nvCxnSpPr>
          <p:spPr bwMode="auto">
            <a:xfrm rot="10800000">
              <a:off x="3119" y="2308"/>
              <a:ext cx="149" cy="115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6" name="_s2056">
              <a:extLst>
                <a:ext uri="{FF2B5EF4-FFF2-40B4-BE49-F238E27FC236}">
                  <a16:creationId xmlns:a16="http://schemas.microsoft.com/office/drawing/2014/main" id="{7DA4F19C-9071-EBF0-91D2-797385FB96A0}"/>
                </a:ext>
              </a:extLst>
            </p:cNvPr>
            <p:cNvCxnSpPr>
              <a:cxnSpLocks noChangeShapeType="1"/>
              <a:stCxn id="14" idx="1"/>
              <a:endCxn id="6" idx="2"/>
            </p:cNvCxnSpPr>
            <p:nvPr/>
          </p:nvCxnSpPr>
          <p:spPr bwMode="auto">
            <a:xfrm rot="10800000">
              <a:off x="3119" y="2308"/>
              <a:ext cx="149" cy="720"/>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7" name="_s2057">
              <a:extLst>
                <a:ext uri="{FF2B5EF4-FFF2-40B4-BE49-F238E27FC236}">
                  <a16:creationId xmlns:a16="http://schemas.microsoft.com/office/drawing/2014/main" id="{F1441B22-20EA-6994-E53D-8BB760898E23}"/>
                </a:ext>
              </a:extLst>
            </p:cNvPr>
            <p:cNvCxnSpPr>
              <a:cxnSpLocks noChangeShapeType="1"/>
              <a:stCxn id="13" idx="1"/>
              <a:endCxn id="6" idx="2"/>
            </p:cNvCxnSpPr>
            <p:nvPr/>
          </p:nvCxnSpPr>
          <p:spPr bwMode="auto">
            <a:xfrm rot="10800000">
              <a:off x="3119" y="2308"/>
              <a:ext cx="149" cy="28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8" name="_s2058">
              <a:extLst>
                <a:ext uri="{FF2B5EF4-FFF2-40B4-BE49-F238E27FC236}">
                  <a16:creationId xmlns:a16="http://schemas.microsoft.com/office/drawing/2014/main" id="{0FCEAB31-32D1-434B-E102-C5F66231F195}"/>
                </a:ext>
              </a:extLst>
            </p:cNvPr>
            <p:cNvCxnSpPr>
              <a:cxnSpLocks noChangeShapeType="1"/>
              <a:stCxn id="12" idx="1"/>
              <a:endCxn id="5" idx="2"/>
            </p:cNvCxnSpPr>
            <p:nvPr/>
          </p:nvCxnSpPr>
          <p:spPr bwMode="auto">
            <a:xfrm rot="10800000">
              <a:off x="1758" y="2305"/>
              <a:ext cx="98" cy="1155"/>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9" name="_s2059">
              <a:extLst>
                <a:ext uri="{FF2B5EF4-FFF2-40B4-BE49-F238E27FC236}">
                  <a16:creationId xmlns:a16="http://schemas.microsoft.com/office/drawing/2014/main" id="{DB5B037D-D46D-17FB-85A5-2B72D6875A00}"/>
                </a:ext>
              </a:extLst>
            </p:cNvPr>
            <p:cNvCxnSpPr>
              <a:cxnSpLocks noChangeShapeType="1"/>
              <a:stCxn id="11" idx="1"/>
              <a:endCxn id="5" idx="2"/>
            </p:cNvCxnSpPr>
            <p:nvPr/>
          </p:nvCxnSpPr>
          <p:spPr bwMode="auto">
            <a:xfrm rot="10800000">
              <a:off x="1758" y="2305"/>
              <a:ext cx="193" cy="723"/>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0" name="_s2060">
              <a:extLst>
                <a:ext uri="{FF2B5EF4-FFF2-40B4-BE49-F238E27FC236}">
                  <a16:creationId xmlns:a16="http://schemas.microsoft.com/office/drawing/2014/main" id="{2A1D0B64-9B9A-4BE7-C77D-B6D94B357947}"/>
                </a:ext>
              </a:extLst>
            </p:cNvPr>
            <p:cNvCxnSpPr>
              <a:cxnSpLocks noChangeShapeType="1"/>
              <a:stCxn id="10" idx="1"/>
              <a:endCxn id="5" idx="2"/>
            </p:cNvCxnSpPr>
            <p:nvPr/>
          </p:nvCxnSpPr>
          <p:spPr bwMode="auto">
            <a:xfrm rot="10800000">
              <a:off x="1758" y="2305"/>
              <a:ext cx="193" cy="291"/>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1" name="_s2061">
              <a:extLst>
                <a:ext uri="{FF2B5EF4-FFF2-40B4-BE49-F238E27FC236}">
                  <a16:creationId xmlns:a16="http://schemas.microsoft.com/office/drawing/2014/main" id="{9C16BD14-17A6-0711-A14E-5B6533C8D2F9}"/>
                </a:ext>
              </a:extLst>
            </p:cNvPr>
            <p:cNvCxnSpPr>
              <a:cxnSpLocks noChangeShapeType="1"/>
              <a:stCxn id="9" idx="1"/>
              <a:endCxn id="4" idx="2"/>
            </p:cNvCxnSpPr>
            <p:nvPr/>
          </p:nvCxnSpPr>
          <p:spPr bwMode="auto">
            <a:xfrm rot="10800000">
              <a:off x="485" y="2308"/>
              <a:ext cx="149" cy="719"/>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2" name="_s2062">
              <a:extLst>
                <a:ext uri="{FF2B5EF4-FFF2-40B4-BE49-F238E27FC236}">
                  <a16:creationId xmlns:a16="http://schemas.microsoft.com/office/drawing/2014/main" id="{86FF404B-7DED-ABDA-4083-099F2437A8EC}"/>
                </a:ext>
              </a:extLst>
            </p:cNvPr>
            <p:cNvCxnSpPr>
              <a:cxnSpLocks noChangeShapeType="1"/>
              <a:stCxn id="8" idx="1"/>
              <a:endCxn id="4" idx="2"/>
            </p:cNvCxnSpPr>
            <p:nvPr/>
          </p:nvCxnSpPr>
          <p:spPr bwMode="auto">
            <a:xfrm rot="10800000">
              <a:off x="485" y="2308"/>
              <a:ext cx="149" cy="287"/>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3" name="_s2063">
              <a:extLst>
                <a:ext uri="{FF2B5EF4-FFF2-40B4-BE49-F238E27FC236}">
                  <a16:creationId xmlns:a16="http://schemas.microsoft.com/office/drawing/2014/main" id="{B4349627-85E5-0A0E-8706-145C5B71C198}"/>
                </a:ext>
              </a:extLst>
            </p:cNvPr>
            <p:cNvCxnSpPr>
              <a:cxnSpLocks noChangeShapeType="1"/>
              <a:stCxn id="7" idx="0"/>
              <a:endCxn id="3" idx="2"/>
            </p:cNvCxnSpPr>
            <p:nvPr/>
          </p:nvCxnSpPr>
          <p:spPr bwMode="auto">
            <a:xfrm rot="5400000" flipH="1">
              <a:off x="3377" y="960"/>
              <a:ext cx="144" cy="1975"/>
            </a:xfrm>
            <a:prstGeom prst="bentConnector3">
              <a:avLst>
                <a:gd name="adj1" fmla="val 45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4" name="_s2064">
              <a:extLst>
                <a:ext uri="{FF2B5EF4-FFF2-40B4-BE49-F238E27FC236}">
                  <a16:creationId xmlns:a16="http://schemas.microsoft.com/office/drawing/2014/main" id="{32D6B3B5-EE14-E65B-4427-6A0FE882AF4F}"/>
                </a:ext>
              </a:extLst>
            </p:cNvPr>
            <p:cNvCxnSpPr>
              <a:cxnSpLocks noChangeShapeType="1"/>
              <a:stCxn id="6" idx="0"/>
              <a:endCxn id="3" idx="2"/>
            </p:cNvCxnSpPr>
            <p:nvPr/>
          </p:nvCxnSpPr>
          <p:spPr bwMode="auto">
            <a:xfrm rot="5400000" flipH="1">
              <a:off x="2718" y="1619"/>
              <a:ext cx="144" cy="658"/>
            </a:xfrm>
            <a:prstGeom prst="bentConnector3">
              <a:avLst>
                <a:gd name="adj1" fmla="val 45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5" name="_s2065">
              <a:extLst>
                <a:ext uri="{FF2B5EF4-FFF2-40B4-BE49-F238E27FC236}">
                  <a16:creationId xmlns:a16="http://schemas.microsoft.com/office/drawing/2014/main" id="{BD3DD009-C6E0-B722-200A-79A444FE356C}"/>
                </a:ext>
              </a:extLst>
            </p:cNvPr>
            <p:cNvCxnSpPr>
              <a:cxnSpLocks noChangeShapeType="1"/>
              <a:stCxn id="5" idx="0"/>
              <a:endCxn id="3" idx="2"/>
            </p:cNvCxnSpPr>
            <p:nvPr/>
          </p:nvCxnSpPr>
          <p:spPr bwMode="auto">
            <a:xfrm rot="5400000" flipH="1" flipV="1">
              <a:off x="2038" y="1596"/>
              <a:ext cx="143" cy="703"/>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66" name="_s2066">
              <a:extLst>
                <a:ext uri="{FF2B5EF4-FFF2-40B4-BE49-F238E27FC236}">
                  <a16:creationId xmlns:a16="http://schemas.microsoft.com/office/drawing/2014/main" id="{B164EDE5-5137-9CFA-9F81-AF4E832CAF91}"/>
                </a:ext>
              </a:extLst>
            </p:cNvPr>
            <p:cNvCxnSpPr>
              <a:cxnSpLocks noChangeShapeType="1"/>
              <a:stCxn id="4" idx="0"/>
              <a:endCxn id="3" idx="2"/>
            </p:cNvCxnSpPr>
            <p:nvPr/>
          </p:nvCxnSpPr>
          <p:spPr bwMode="auto">
            <a:xfrm rot="16200000">
              <a:off x="1401" y="960"/>
              <a:ext cx="144" cy="1976"/>
            </a:xfrm>
            <a:prstGeom prst="bentConnector3">
              <a:avLst>
                <a:gd name="adj1" fmla="val 45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2067">
              <a:extLst>
                <a:ext uri="{FF2B5EF4-FFF2-40B4-BE49-F238E27FC236}">
                  <a16:creationId xmlns:a16="http://schemas.microsoft.com/office/drawing/2014/main" id="{F5A2CC3D-2293-3F57-0B1C-026D84B13D6E}"/>
                </a:ext>
              </a:extLst>
            </p:cNvPr>
            <p:cNvSpPr>
              <a:spLocks noChangeArrowheads="1"/>
            </p:cNvSpPr>
            <p:nvPr/>
          </p:nvSpPr>
          <p:spPr bwMode="auto">
            <a:xfrm>
              <a:off x="1937" y="1590"/>
              <a:ext cx="1047" cy="286"/>
            </a:xfrm>
            <a:prstGeom prst="roundRect">
              <a:avLst>
                <a:gd name="adj" fmla="val 16667"/>
              </a:avLst>
            </a:prstGeom>
            <a:solidFill>
              <a:srgbClr val="FF0000"/>
            </a:solidFill>
            <a:ln w="9525">
              <a:solidFill>
                <a:schemeClr val="tx1"/>
              </a:solidFill>
              <a:round/>
              <a:headEnd/>
              <a:tailEnd/>
            </a:ln>
          </p:spPr>
          <p:txBody>
            <a:bodyPr vert="horz" wrap="square" lIns="57445" tIns="28724" rIns="57445" bIns="28724" numCol="1" anchor="ctr" anchorCtr="0" compatLnSpc="1">
              <a:prstTxWarp prst="textNoShape">
                <a:avLst/>
              </a:prstTxWarp>
            </a:bodyPr>
            <a:lstStyle/>
            <a:p>
              <a:pPr algn="ctr" eaLnBrk="0" fontAlgn="base" hangingPunct="0">
                <a:spcBef>
                  <a:spcPct val="0"/>
                </a:spcBef>
                <a:spcAft>
                  <a:spcPct val="0"/>
                </a:spcAft>
              </a:pPr>
              <a:r>
                <a:rPr lang="en-GB" altLang="en-US" sz="1400" b="1" dirty="0">
                  <a:latin typeface="Arial Narrow" panose="020B0606020202030204" pitchFamily="34" charset="0"/>
                  <a:cs typeface="Arial" panose="020B0604020202020204" pitchFamily="34" charset="0"/>
                </a:rPr>
                <a:t>Incident Management</a:t>
              </a:r>
            </a:p>
          </p:txBody>
        </p:sp>
        <p:sp>
          <p:nvSpPr>
            <p:cNvPr id="4" name="_s2068">
              <a:extLst>
                <a:ext uri="{FF2B5EF4-FFF2-40B4-BE49-F238E27FC236}">
                  <a16:creationId xmlns:a16="http://schemas.microsoft.com/office/drawing/2014/main" id="{C29EEA78-06AC-8BDC-459C-A61EC3AA7DBE}"/>
                </a:ext>
              </a:extLst>
            </p:cNvPr>
            <p:cNvSpPr>
              <a:spLocks noChangeArrowheads="1"/>
            </p:cNvSpPr>
            <p:nvPr/>
          </p:nvSpPr>
          <p:spPr bwMode="auto">
            <a:xfrm>
              <a:off x="-99" y="2020"/>
              <a:ext cx="1167" cy="288"/>
            </a:xfrm>
            <a:prstGeom prst="roundRect">
              <a:avLst>
                <a:gd name="adj" fmla="val 16667"/>
              </a:avLst>
            </a:prstGeom>
            <a:solidFill>
              <a:srgbClr val="009900"/>
            </a:solidFill>
            <a:ln w="9525">
              <a:solidFill>
                <a:schemeClr val="tx1"/>
              </a:solidFill>
              <a:round/>
              <a:headEnd/>
              <a:tailEnd/>
            </a:ln>
          </p:spPr>
          <p:txBody>
            <a:bodyPr vert="horz" wrap="none" lIns="57445" tIns="28724" rIns="57445" bIns="28724" numCol="1" anchor="ctr" anchorCtr="0" compatLnSpc="1">
              <a:prstTxWarp prst="textNoShape">
                <a:avLst/>
              </a:prstTxWarp>
            </a:bodyPr>
            <a:lstStyle/>
            <a:p>
              <a:pPr algn="ctr" eaLnBrk="0" fontAlgn="base" hangingPunct="0">
                <a:spcBef>
                  <a:spcPct val="0"/>
                </a:spcBef>
                <a:spcAft>
                  <a:spcPct val="0"/>
                </a:spcAft>
              </a:pPr>
              <a:r>
                <a:rPr lang="en-GB" altLang="en-US" sz="1400" b="1">
                  <a:latin typeface="Arial Narrow" panose="020B0606020202030204" pitchFamily="34" charset="0"/>
                  <a:cs typeface="Arial" panose="020B0604020202020204" pitchFamily="34" charset="0"/>
                </a:rPr>
                <a:t>Phase-1: Notification</a:t>
              </a:r>
            </a:p>
          </p:txBody>
        </p:sp>
        <p:sp>
          <p:nvSpPr>
            <p:cNvPr id="5" name="_s2069">
              <a:extLst>
                <a:ext uri="{FF2B5EF4-FFF2-40B4-BE49-F238E27FC236}">
                  <a16:creationId xmlns:a16="http://schemas.microsoft.com/office/drawing/2014/main" id="{04E24C21-54D6-DEA5-F8A0-5500C283F458}"/>
                </a:ext>
              </a:extLst>
            </p:cNvPr>
            <p:cNvSpPr>
              <a:spLocks noChangeArrowheads="1"/>
            </p:cNvSpPr>
            <p:nvPr/>
          </p:nvSpPr>
          <p:spPr bwMode="auto">
            <a:xfrm>
              <a:off x="1165" y="2019"/>
              <a:ext cx="1186" cy="286"/>
            </a:xfrm>
            <a:prstGeom prst="roundRect">
              <a:avLst>
                <a:gd name="adj" fmla="val 16667"/>
              </a:avLst>
            </a:prstGeom>
            <a:solidFill>
              <a:srgbClr val="3366FF"/>
            </a:solidFill>
            <a:ln w="9525">
              <a:solidFill>
                <a:schemeClr val="tx1"/>
              </a:solidFill>
              <a:round/>
              <a:headEnd/>
              <a:tailEnd/>
            </a:ln>
          </p:spPr>
          <p:txBody>
            <a:bodyPr vert="horz" wrap="none" lIns="57445" tIns="28724" rIns="57445" bIns="28724" numCol="1" anchor="ctr" anchorCtr="0" compatLnSpc="1">
              <a:prstTxWarp prst="textNoShape">
                <a:avLst/>
              </a:prstTxWarp>
            </a:bodyPr>
            <a:lstStyle/>
            <a:p>
              <a:pPr algn="ctr" eaLnBrk="0" fontAlgn="base" hangingPunct="0">
                <a:spcBef>
                  <a:spcPct val="0"/>
                </a:spcBef>
                <a:spcAft>
                  <a:spcPct val="0"/>
                </a:spcAft>
              </a:pPr>
              <a:r>
                <a:rPr lang="en-GB" altLang="en-US" sz="1400" b="1">
                  <a:latin typeface="Arial Narrow" panose="020B0606020202030204" pitchFamily="34" charset="0"/>
                  <a:cs typeface="Arial" panose="020B0604020202020204" pitchFamily="34" charset="0"/>
                </a:rPr>
                <a:t>Phase-2: Response</a:t>
              </a:r>
            </a:p>
          </p:txBody>
        </p:sp>
        <p:sp>
          <p:nvSpPr>
            <p:cNvPr id="6" name="_s2070">
              <a:extLst>
                <a:ext uri="{FF2B5EF4-FFF2-40B4-BE49-F238E27FC236}">
                  <a16:creationId xmlns:a16="http://schemas.microsoft.com/office/drawing/2014/main" id="{39D567DA-6DAF-DE22-DA03-08A45DCCDD0C}"/>
                </a:ext>
              </a:extLst>
            </p:cNvPr>
            <p:cNvSpPr>
              <a:spLocks noChangeArrowheads="1"/>
            </p:cNvSpPr>
            <p:nvPr/>
          </p:nvSpPr>
          <p:spPr bwMode="auto">
            <a:xfrm>
              <a:off x="2535" y="2020"/>
              <a:ext cx="1167" cy="288"/>
            </a:xfrm>
            <a:prstGeom prst="roundRect">
              <a:avLst>
                <a:gd name="adj" fmla="val 16667"/>
              </a:avLst>
            </a:prstGeom>
            <a:solidFill>
              <a:srgbClr val="FF0066"/>
            </a:solidFill>
            <a:ln w="9525">
              <a:solidFill>
                <a:schemeClr val="tx1"/>
              </a:solidFill>
              <a:round/>
              <a:headEnd/>
              <a:tailEnd/>
            </a:ln>
          </p:spPr>
          <p:txBody>
            <a:bodyPr vert="horz" wrap="none" lIns="57445" tIns="28724" rIns="57445" bIns="28724" numCol="1" anchor="ctr" anchorCtr="0" compatLnSpc="1">
              <a:prstTxWarp prst="textNoShape">
                <a:avLst/>
              </a:prstTxWarp>
            </a:bodyPr>
            <a:lstStyle/>
            <a:p>
              <a:pPr algn="ctr" eaLnBrk="0" fontAlgn="base" hangingPunct="0">
                <a:spcBef>
                  <a:spcPct val="0"/>
                </a:spcBef>
                <a:spcAft>
                  <a:spcPct val="0"/>
                </a:spcAft>
              </a:pPr>
              <a:r>
                <a:rPr lang="en-GB" altLang="en-US" sz="1400" b="1">
                  <a:latin typeface="Arial Narrow" panose="020B0606020202030204" pitchFamily="34" charset="0"/>
                  <a:cs typeface="Arial" panose="020B0604020202020204" pitchFamily="34" charset="0"/>
                </a:rPr>
                <a:t>Phase-3: Stabilisation</a:t>
              </a:r>
            </a:p>
          </p:txBody>
        </p:sp>
        <p:sp>
          <p:nvSpPr>
            <p:cNvPr id="7" name="_s2071">
              <a:extLst>
                <a:ext uri="{FF2B5EF4-FFF2-40B4-BE49-F238E27FC236}">
                  <a16:creationId xmlns:a16="http://schemas.microsoft.com/office/drawing/2014/main" id="{D78D4F99-2F42-F01F-C58E-4232210127D7}"/>
                </a:ext>
              </a:extLst>
            </p:cNvPr>
            <p:cNvSpPr>
              <a:spLocks noChangeArrowheads="1"/>
            </p:cNvSpPr>
            <p:nvPr/>
          </p:nvSpPr>
          <p:spPr bwMode="auto">
            <a:xfrm>
              <a:off x="3852" y="2020"/>
              <a:ext cx="1167" cy="288"/>
            </a:xfrm>
            <a:prstGeom prst="roundRect">
              <a:avLst>
                <a:gd name="adj" fmla="val 16667"/>
              </a:avLst>
            </a:prstGeom>
            <a:solidFill>
              <a:srgbClr val="CC3300"/>
            </a:solidFill>
            <a:ln w="9525">
              <a:solidFill>
                <a:schemeClr val="tx1"/>
              </a:solidFill>
              <a:round/>
              <a:headEnd/>
              <a:tailEnd/>
            </a:ln>
          </p:spPr>
          <p:txBody>
            <a:bodyPr vert="horz" wrap="none" lIns="57445" tIns="28724" rIns="57445" bIns="28724" numCol="1" anchor="ctr" anchorCtr="0" compatLnSpc="1">
              <a:prstTxWarp prst="textNoShape">
                <a:avLst/>
              </a:prstTxWarp>
            </a:bodyPr>
            <a:lstStyle/>
            <a:p>
              <a:pPr algn="ctr" eaLnBrk="0" fontAlgn="base" hangingPunct="0">
                <a:spcBef>
                  <a:spcPct val="0"/>
                </a:spcBef>
                <a:spcAft>
                  <a:spcPct val="0"/>
                </a:spcAft>
              </a:pPr>
              <a:r>
                <a:rPr lang="en-GB" altLang="en-US" sz="1400" b="1">
                  <a:latin typeface="Arial Narrow" panose="020B0606020202030204" pitchFamily="34" charset="0"/>
                  <a:cs typeface="Arial" panose="020B0604020202020204" pitchFamily="34" charset="0"/>
                </a:rPr>
                <a:t>Phase-4: Restoration</a:t>
              </a:r>
            </a:p>
          </p:txBody>
        </p:sp>
        <p:sp>
          <p:nvSpPr>
            <p:cNvPr id="8" name="_s2072">
              <a:extLst>
                <a:ext uri="{FF2B5EF4-FFF2-40B4-BE49-F238E27FC236}">
                  <a16:creationId xmlns:a16="http://schemas.microsoft.com/office/drawing/2014/main" id="{C2877377-3B1A-CD37-22E9-DCDA7687173F}"/>
                </a:ext>
              </a:extLst>
            </p:cNvPr>
            <p:cNvSpPr>
              <a:spLocks noChangeArrowheads="1"/>
            </p:cNvSpPr>
            <p:nvPr/>
          </p:nvSpPr>
          <p:spPr bwMode="auto">
            <a:xfrm>
              <a:off x="634" y="2452"/>
              <a:ext cx="1049" cy="286"/>
            </a:xfrm>
            <a:prstGeom prst="roundRect">
              <a:avLst>
                <a:gd name="adj" fmla="val 16667"/>
              </a:avLst>
            </a:prstGeom>
            <a:solidFill>
              <a:srgbClr val="00CC99"/>
            </a:solidFill>
            <a:ln w="9525">
              <a:solidFill>
                <a:schemeClr val="tx1"/>
              </a:solidFill>
              <a:round/>
              <a:headEnd/>
              <a:tailEnd/>
            </a:ln>
          </p:spPr>
          <p:txBody>
            <a:bodyPr vert="horz" wrap="none" lIns="83411" tIns="41706" rIns="83411" bIns="41706" numCol="1" anchor="ctr" anchorCtr="0" compatLnSpc="1">
              <a:prstTxWarp prst="textNoShape">
                <a:avLst/>
              </a:prstTxWarp>
            </a:bodyPr>
            <a:lstStyle/>
            <a:p>
              <a:pPr algn="ctr" eaLnBrk="0" fontAlgn="base" hangingPunct="0">
                <a:spcBef>
                  <a:spcPct val="0"/>
                </a:spcBef>
                <a:spcAft>
                  <a:spcPct val="0"/>
                </a:spcAft>
              </a:pPr>
              <a:r>
                <a:rPr lang="en-GB" altLang="en-US" sz="1200" b="1" dirty="0">
                  <a:latin typeface="Arial Narrow" panose="020B0606020202030204" pitchFamily="34" charset="0"/>
                  <a:cs typeface="Arial" panose="020B0604020202020204" pitchFamily="34" charset="0"/>
                </a:rPr>
                <a:t>Recognition of incident</a:t>
              </a:r>
            </a:p>
          </p:txBody>
        </p:sp>
        <p:sp>
          <p:nvSpPr>
            <p:cNvPr id="9" name="_s2073">
              <a:extLst>
                <a:ext uri="{FF2B5EF4-FFF2-40B4-BE49-F238E27FC236}">
                  <a16:creationId xmlns:a16="http://schemas.microsoft.com/office/drawing/2014/main" id="{A064C950-8E2E-2434-C06C-0E49D38A4306}"/>
                </a:ext>
              </a:extLst>
            </p:cNvPr>
            <p:cNvSpPr>
              <a:spLocks noChangeArrowheads="1"/>
            </p:cNvSpPr>
            <p:nvPr/>
          </p:nvSpPr>
          <p:spPr bwMode="auto">
            <a:xfrm>
              <a:off x="634" y="2884"/>
              <a:ext cx="1049" cy="286"/>
            </a:xfrm>
            <a:prstGeom prst="roundRect">
              <a:avLst>
                <a:gd name="adj" fmla="val 16667"/>
              </a:avLst>
            </a:prstGeom>
            <a:solidFill>
              <a:srgbClr val="00CC99"/>
            </a:solidFill>
            <a:ln w="9525">
              <a:solidFill>
                <a:schemeClr val="tx1"/>
              </a:solidFill>
              <a:round/>
              <a:headEnd/>
              <a:tailEnd/>
            </a:ln>
          </p:spPr>
          <p:txBody>
            <a:bodyPr vert="horz" wrap="none" lIns="83411" tIns="41706" rIns="83411" bIns="41706"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Response organisation</a:t>
              </a:r>
            </a:p>
          </p:txBody>
        </p:sp>
        <p:sp>
          <p:nvSpPr>
            <p:cNvPr id="10" name="_s2074">
              <a:extLst>
                <a:ext uri="{FF2B5EF4-FFF2-40B4-BE49-F238E27FC236}">
                  <a16:creationId xmlns:a16="http://schemas.microsoft.com/office/drawing/2014/main" id="{A80A833E-1094-A334-D6FA-A4E6DCD00BFE}"/>
                </a:ext>
              </a:extLst>
            </p:cNvPr>
            <p:cNvSpPr>
              <a:spLocks noChangeArrowheads="1"/>
            </p:cNvSpPr>
            <p:nvPr/>
          </p:nvSpPr>
          <p:spPr bwMode="auto">
            <a:xfrm>
              <a:off x="1951" y="2452"/>
              <a:ext cx="900" cy="288"/>
            </a:xfrm>
            <a:prstGeom prst="roundRect">
              <a:avLst>
                <a:gd name="adj" fmla="val 16667"/>
              </a:avLst>
            </a:prstGeom>
            <a:solidFill>
              <a:srgbClr val="0099CC"/>
            </a:solidFill>
            <a:ln w="9525">
              <a:solidFill>
                <a:schemeClr val="tx1"/>
              </a:solidFill>
              <a:round/>
              <a:headEnd/>
              <a:tailEnd/>
            </a:ln>
          </p:spPr>
          <p:txBody>
            <a:bodyPr vert="horz" wrap="none" lIns="89633" tIns="44816" rIns="89633" bIns="44816"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Asset Deployment</a:t>
              </a:r>
            </a:p>
          </p:txBody>
        </p:sp>
        <p:sp>
          <p:nvSpPr>
            <p:cNvPr id="11" name="_s2075">
              <a:extLst>
                <a:ext uri="{FF2B5EF4-FFF2-40B4-BE49-F238E27FC236}">
                  <a16:creationId xmlns:a16="http://schemas.microsoft.com/office/drawing/2014/main" id="{F0C1B387-ABD0-6C8D-9A1F-5CC6A2E56F7F}"/>
                </a:ext>
              </a:extLst>
            </p:cNvPr>
            <p:cNvSpPr>
              <a:spLocks noChangeArrowheads="1"/>
            </p:cNvSpPr>
            <p:nvPr/>
          </p:nvSpPr>
          <p:spPr bwMode="auto">
            <a:xfrm>
              <a:off x="1951" y="2884"/>
              <a:ext cx="900" cy="288"/>
            </a:xfrm>
            <a:prstGeom prst="roundRect">
              <a:avLst>
                <a:gd name="adj" fmla="val 16667"/>
              </a:avLst>
            </a:prstGeom>
            <a:solidFill>
              <a:srgbClr val="0099CC"/>
            </a:solidFill>
            <a:ln w="9525">
              <a:solidFill>
                <a:schemeClr val="tx1"/>
              </a:solidFill>
              <a:round/>
              <a:headEnd/>
              <a:tailEnd/>
            </a:ln>
          </p:spPr>
          <p:txBody>
            <a:bodyPr vert="horz" wrap="none" lIns="100709" tIns="50355" rIns="100709" bIns="50355"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Site Containment</a:t>
              </a:r>
            </a:p>
          </p:txBody>
        </p:sp>
        <p:sp>
          <p:nvSpPr>
            <p:cNvPr id="12" name="_s2076">
              <a:extLst>
                <a:ext uri="{FF2B5EF4-FFF2-40B4-BE49-F238E27FC236}">
                  <a16:creationId xmlns:a16="http://schemas.microsoft.com/office/drawing/2014/main" id="{32EC0CC2-92E5-9ABD-31E2-82952614405E}"/>
                </a:ext>
              </a:extLst>
            </p:cNvPr>
            <p:cNvSpPr>
              <a:spLocks noChangeArrowheads="1"/>
            </p:cNvSpPr>
            <p:nvPr/>
          </p:nvSpPr>
          <p:spPr bwMode="auto">
            <a:xfrm>
              <a:off x="1856" y="3316"/>
              <a:ext cx="1128" cy="288"/>
            </a:xfrm>
            <a:prstGeom prst="roundRect">
              <a:avLst>
                <a:gd name="adj" fmla="val 16667"/>
              </a:avLst>
            </a:prstGeom>
            <a:solidFill>
              <a:srgbClr val="0099CC"/>
            </a:solidFill>
            <a:ln w="9525">
              <a:solidFill>
                <a:schemeClr val="tx1"/>
              </a:solidFill>
              <a:round/>
              <a:headEnd/>
              <a:tailEnd/>
            </a:ln>
          </p:spPr>
          <p:txBody>
            <a:bodyPr vert="horz" wrap="none" lIns="110669" tIns="55335" rIns="110669" bIns="55335" numCol="1" anchor="ctr" anchorCtr="0" compatLnSpc="1">
              <a:prstTxWarp prst="textNoShape">
                <a:avLst/>
              </a:prstTxWarp>
            </a:bodyPr>
            <a:lstStyle/>
            <a:p>
              <a:pPr algn="ctr" eaLnBrk="0" fontAlgn="base" hangingPunct="0">
                <a:spcBef>
                  <a:spcPct val="0"/>
                </a:spcBef>
                <a:spcAft>
                  <a:spcPct val="0"/>
                </a:spcAft>
              </a:pPr>
              <a:r>
                <a:rPr lang="en-GB" altLang="en-US" sz="1200" b="1" dirty="0">
                  <a:latin typeface="Arial Narrow" panose="020B0606020202030204" pitchFamily="34" charset="0"/>
                  <a:cs typeface="Arial" panose="020B0604020202020204" pitchFamily="34" charset="0"/>
                </a:rPr>
                <a:t>Information acquisition</a:t>
              </a:r>
            </a:p>
          </p:txBody>
        </p:sp>
        <p:sp>
          <p:nvSpPr>
            <p:cNvPr id="13" name="_s2077">
              <a:extLst>
                <a:ext uri="{FF2B5EF4-FFF2-40B4-BE49-F238E27FC236}">
                  <a16:creationId xmlns:a16="http://schemas.microsoft.com/office/drawing/2014/main" id="{A42B894B-37E4-6740-A922-53D22F9D12F3}"/>
                </a:ext>
              </a:extLst>
            </p:cNvPr>
            <p:cNvSpPr>
              <a:spLocks noChangeArrowheads="1"/>
            </p:cNvSpPr>
            <p:nvPr/>
          </p:nvSpPr>
          <p:spPr bwMode="auto">
            <a:xfrm>
              <a:off x="3268" y="2452"/>
              <a:ext cx="900" cy="288"/>
            </a:xfrm>
            <a:prstGeom prst="roundRect">
              <a:avLst>
                <a:gd name="adj" fmla="val 16667"/>
              </a:avLst>
            </a:prstGeom>
            <a:solidFill>
              <a:srgbClr val="FF7C80"/>
            </a:solidFill>
            <a:ln w="9525">
              <a:solidFill>
                <a:schemeClr val="tx1"/>
              </a:solidFill>
              <a:round/>
              <a:headEnd/>
              <a:tailEnd/>
            </a:ln>
          </p:spPr>
          <p:txBody>
            <a:bodyPr vert="horz" wrap="none" lIns="110669" tIns="55335" rIns="110669" bIns="55335"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Situation stabilised</a:t>
              </a:r>
            </a:p>
          </p:txBody>
        </p:sp>
        <p:sp>
          <p:nvSpPr>
            <p:cNvPr id="14" name="_s2078">
              <a:extLst>
                <a:ext uri="{FF2B5EF4-FFF2-40B4-BE49-F238E27FC236}">
                  <a16:creationId xmlns:a16="http://schemas.microsoft.com/office/drawing/2014/main" id="{7390A0DD-5448-5CED-C99D-8F7B69E6F087}"/>
                </a:ext>
              </a:extLst>
            </p:cNvPr>
            <p:cNvSpPr>
              <a:spLocks noChangeArrowheads="1"/>
            </p:cNvSpPr>
            <p:nvPr/>
          </p:nvSpPr>
          <p:spPr bwMode="auto">
            <a:xfrm>
              <a:off x="3268" y="2884"/>
              <a:ext cx="900" cy="288"/>
            </a:xfrm>
            <a:prstGeom prst="roundRect">
              <a:avLst>
                <a:gd name="adj" fmla="val 16667"/>
              </a:avLst>
            </a:prstGeom>
            <a:solidFill>
              <a:srgbClr val="FF7C80"/>
            </a:solidFill>
            <a:ln w="9525">
              <a:solidFill>
                <a:schemeClr val="tx1"/>
              </a:solidFill>
              <a:round/>
              <a:headEnd/>
              <a:tailEnd/>
            </a:ln>
          </p:spPr>
          <p:txBody>
            <a:bodyPr vert="horz" wrap="none" lIns="110669" tIns="55335" rIns="110669" bIns="55335"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Threat contained</a:t>
              </a:r>
            </a:p>
          </p:txBody>
        </p:sp>
        <p:sp>
          <p:nvSpPr>
            <p:cNvPr id="15" name="_s2079">
              <a:extLst>
                <a:ext uri="{FF2B5EF4-FFF2-40B4-BE49-F238E27FC236}">
                  <a16:creationId xmlns:a16="http://schemas.microsoft.com/office/drawing/2014/main" id="{40523526-A205-5B11-7CF0-63624132E186}"/>
                </a:ext>
              </a:extLst>
            </p:cNvPr>
            <p:cNvSpPr>
              <a:spLocks noChangeArrowheads="1"/>
            </p:cNvSpPr>
            <p:nvPr/>
          </p:nvSpPr>
          <p:spPr bwMode="auto">
            <a:xfrm>
              <a:off x="3268" y="3316"/>
              <a:ext cx="900" cy="288"/>
            </a:xfrm>
            <a:prstGeom prst="roundRect">
              <a:avLst>
                <a:gd name="adj" fmla="val 16667"/>
              </a:avLst>
            </a:prstGeom>
            <a:solidFill>
              <a:srgbClr val="FF7C80"/>
            </a:solidFill>
            <a:ln w="9525">
              <a:solidFill>
                <a:schemeClr val="tx1"/>
              </a:solidFill>
              <a:round/>
              <a:headEnd/>
              <a:tailEnd/>
            </a:ln>
          </p:spPr>
          <p:txBody>
            <a:bodyPr vert="horz" wrap="none" lIns="110669" tIns="55335" rIns="110669" bIns="55335"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Hazard confirmed</a:t>
              </a:r>
            </a:p>
          </p:txBody>
        </p:sp>
        <p:sp>
          <p:nvSpPr>
            <p:cNvPr id="16" name="_s2080">
              <a:extLst>
                <a:ext uri="{FF2B5EF4-FFF2-40B4-BE49-F238E27FC236}">
                  <a16:creationId xmlns:a16="http://schemas.microsoft.com/office/drawing/2014/main" id="{FF697BE8-CECB-5A6F-0879-6BEA4AA45A0F}"/>
                </a:ext>
              </a:extLst>
            </p:cNvPr>
            <p:cNvSpPr>
              <a:spLocks noChangeArrowheads="1"/>
            </p:cNvSpPr>
            <p:nvPr/>
          </p:nvSpPr>
          <p:spPr bwMode="auto">
            <a:xfrm>
              <a:off x="4585" y="2452"/>
              <a:ext cx="900" cy="288"/>
            </a:xfrm>
            <a:prstGeom prst="roundRect">
              <a:avLst>
                <a:gd name="adj" fmla="val 16667"/>
              </a:avLst>
            </a:prstGeom>
            <a:solidFill>
              <a:srgbClr val="CC9900"/>
            </a:solidFill>
            <a:ln w="9525">
              <a:solidFill>
                <a:schemeClr val="tx1"/>
              </a:solidFill>
              <a:round/>
              <a:headEnd/>
              <a:tailEnd/>
            </a:ln>
          </p:spPr>
          <p:txBody>
            <a:bodyPr vert="horz" wrap="none" lIns="110669" tIns="55335" rIns="110669" bIns="55335"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Hazard removal</a:t>
              </a:r>
            </a:p>
          </p:txBody>
        </p:sp>
        <p:sp>
          <p:nvSpPr>
            <p:cNvPr id="17" name="_s2081">
              <a:extLst>
                <a:ext uri="{FF2B5EF4-FFF2-40B4-BE49-F238E27FC236}">
                  <a16:creationId xmlns:a16="http://schemas.microsoft.com/office/drawing/2014/main" id="{90F0CB13-994E-A245-5769-D5348FCAA931}"/>
                </a:ext>
              </a:extLst>
            </p:cNvPr>
            <p:cNvSpPr>
              <a:spLocks noChangeArrowheads="1"/>
            </p:cNvSpPr>
            <p:nvPr/>
          </p:nvSpPr>
          <p:spPr bwMode="auto">
            <a:xfrm>
              <a:off x="4585" y="2884"/>
              <a:ext cx="900" cy="288"/>
            </a:xfrm>
            <a:prstGeom prst="roundRect">
              <a:avLst>
                <a:gd name="adj" fmla="val 16667"/>
              </a:avLst>
            </a:prstGeom>
            <a:solidFill>
              <a:srgbClr val="CC9900"/>
            </a:solidFill>
            <a:ln w="9525">
              <a:solidFill>
                <a:schemeClr val="tx1"/>
              </a:solidFill>
              <a:round/>
              <a:headEnd/>
              <a:tailEnd/>
            </a:ln>
          </p:spPr>
          <p:txBody>
            <a:bodyPr vert="horz" wrap="none" lIns="121615" tIns="60808" rIns="121615" bIns="60808"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Site remediation</a:t>
              </a:r>
            </a:p>
          </p:txBody>
        </p:sp>
        <p:sp>
          <p:nvSpPr>
            <p:cNvPr id="18" name="_s2082">
              <a:extLst>
                <a:ext uri="{FF2B5EF4-FFF2-40B4-BE49-F238E27FC236}">
                  <a16:creationId xmlns:a16="http://schemas.microsoft.com/office/drawing/2014/main" id="{92722944-200B-A5EF-F342-FD8151DD0F25}"/>
                </a:ext>
              </a:extLst>
            </p:cNvPr>
            <p:cNvSpPr>
              <a:spLocks noChangeArrowheads="1"/>
            </p:cNvSpPr>
            <p:nvPr/>
          </p:nvSpPr>
          <p:spPr bwMode="auto">
            <a:xfrm>
              <a:off x="4585" y="3316"/>
              <a:ext cx="900" cy="288"/>
            </a:xfrm>
            <a:prstGeom prst="roundRect">
              <a:avLst>
                <a:gd name="adj" fmla="val 16667"/>
              </a:avLst>
            </a:prstGeom>
            <a:solidFill>
              <a:srgbClr val="CC9900"/>
            </a:solidFill>
            <a:ln w="9525">
              <a:solidFill>
                <a:schemeClr val="tx1"/>
              </a:solidFill>
              <a:round/>
              <a:headEnd/>
              <a:tailEnd/>
            </a:ln>
          </p:spPr>
          <p:txBody>
            <a:bodyPr vert="horz" wrap="none" lIns="121615" tIns="60808" rIns="121615" bIns="60808" numCol="1" anchor="ctr" anchorCtr="0" compatLnSpc="1">
              <a:prstTxWarp prst="textNoShape">
                <a:avLst/>
              </a:prstTxWarp>
            </a:bodyPr>
            <a:lstStyle/>
            <a:p>
              <a:pPr algn="ctr" eaLnBrk="0" fontAlgn="base" hangingPunct="0">
                <a:spcBef>
                  <a:spcPct val="0"/>
                </a:spcBef>
                <a:spcAft>
                  <a:spcPct val="0"/>
                </a:spcAft>
              </a:pPr>
              <a:r>
                <a:rPr lang="en-GB" altLang="en-US" sz="1200" b="1">
                  <a:latin typeface="Arial Narrow" panose="020B0606020202030204" pitchFamily="34" charset="0"/>
                  <a:cs typeface="Arial" panose="020B0604020202020204" pitchFamily="34" charset="0"/>
                </a:rPr>
                <a:t>Due process</a:t>
              </a:r>
            </a:p>
          </p:txBody>
        </p:sp>
      </p:grpSp>
      <p:sp>
        <p:nvSpPr>
          <p:cNvPr id="82981" name="Oval 37">
            <a:extLst>
              <a:ext uri="{FF2B5EF4-FFF2-40B4-BE49-F238E27FC236}">
                <a16:creationId xmlns:a16="http://schemas.microsoft.com/office/drawing/2014/main" id="{33D086B9-2567-1AD9-DFE9-29732F8E8ACE}"/>
              </a:ext>
            </a:extLst>
          </p:cNvPr>
          <p:cNvSpPr>
            <a:spLocks noChangeArrowheads="1"/>
          </p:cNvSpPr>
          <p:nvPr/>
        </p:nvSpPr>
        <p:spPr bwMode="auto">
          <a:xfrm rot="-2195885">
            <a:off x="6506810" y="3360078"/>
            <a:ext cx="2065305" cy="3043568"/>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endParaRPr lang="en-US" altLang="en-US" sz="1800">
              <a:solidFill>
                <a:schemeClr val="tx1"/>
              </a:solidFill>
              <a:latin typeface="Arial" panose="020B0604020202020204"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AA7E0-25B4-28F8-A6CF-49A675888E1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0D43074-4C48-0615-936B-5B04B0AABA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39616" y="4158080"/>
            <a:ext cx="4184070" cy="3086609"/>
          </a:xfrm>
          <a:prstGeom prst="rect">
            <a:avLst/>
          </a:prstGeom>
        </p:spPr>
      </p:pic>
      <p:sp>
        <p:nvSpPr>
          <p:cNvPr id="63491" name="Rectangle 2">
            <a:extLst>
              <a:ext uri="{FF2B5EF4-FFF2-40B4-BE49-F238E27FC236}">
                <a16:creationId xmlns:a16="http://schemas.microsoft.com/office/drawing/2014/main" id="{D6711803-E4B1-6B30-570C-71FBBDC2E05A}"/>
              </a:ext>
            </a:extLst>
          </p:cNvPr>
          <p:cNvSpPr>
            <a:spLocks noGrp="1" noChangeArrowheads="1"/>
          </p:cNvSpPr>
          <p:nvPr>
            <p:ph type="title" idx="4294967295"/>
          </p:nvPr>
        </p:nvSpPr>
        <p:spPr>
          <a:xfrm>
            <a:off x="3575720" y="-537"/>
            <a:ext cx="4320480"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Initial Responder Actions (1)</a:t>
            </a:r>
          </a:p>
        </p:txBody>
      </p:sp>
      <p:sp>
        <p:nvSpPr>
          <p:cNvPr id="520195" name="Rectangle 3">
            <a:extLst>
              <a:ext uri="{FF2B5EF4-FFF2-40B4-BE49-F238E27FC236}">
                <a16:creationId xmlns:a16="http://schemas.microsoft.com/office/drawing/2014/main" id="{9FD8A566-0FD5-1EEF-EEC7-89125D2D7581}"/>
              </a:ext>
            </a:extLst>
          </p:cNvPr>
          <p:cNvSpPr>
            <a:spLocks noGrp="1" noChangeArrowheads="1"/>
          </p:cNvSpPr>
          <p:nvPr>
            <p:ph type="body" idx="4294967295"/>
          </p:nvPr>
        </p:nvSpPr>
        <p:spPr>
          <a:xfrm>
            <a:off x="54622" y="896747"/>
            <a:ext cx="11946034"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Detection: Chemical hazard identification using field detection kits/equipment (colorimetry, IMS/FPD).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Containment: Securing the scene - Isolation of affected areas, establishing cordons/secure perimeters around affected areas.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Decontamination: Early decontamination efforts</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Initial decontamination of exposed individuals and surfaces. Immediate decontamination of victims and responders.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Communication: Public evacuation and warnings</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issued promptly</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a:t>
            </a:r>
          </a:p>
        </p:txBody>
      </p:sp>
      <p:pic>
        <p:nvPicPr>
          <p:cNvPr id="7" name="Picture 6">
            <a:extLst>
              <a:ext uri="{FF2B5EF4-FFF2-40B4-BE49-F238E27FC236}">
                <a16:creationId xmlns:a16="http://schemas.microsoft.com/office/drawing/2014/main" id="{9B9717FA-FC58-2AEE-F7EC-AF00AAB168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37140" y="3415139"/>
            <a:ext cx="5054860" cy="3397425"/>
          </a:xfrm>
          <a:prstGeom prst="rect">
            <a:avLst/>
          </a:prstGeom>
        </p:spPr>
      </p:pic>
    </p:spTree>
    <p:extLst>
      <p:ext uri="{BB962C8B-B14F-4D97-AF65-F5344CB8AC3E}">
        <p14:creationId xmlns:p14="http://schemas.microsoft.com/office/powerpoint/2010/main" val="206544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4EC1-A6AB-2DDE-ADA2-112277AB7D2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4A171B3-302A-9B6F-5394-732F85599D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8206" y="3849683"/>
            <a:ext cx="5193656" cy="3008317"/>
          </a:xfrm>
          <a:prstGeom prst="rect">
            <a:avLst/>
          </a:prstGeom>
        </p:spPr>
      </p:pic>
      <p:sp>
        <p:nvSpPr>
          <p:cNvPr id="63491" name="Rectangle 2">
            <a:extLst>
              <a:ext uri="{FF2B5EF4-FFF2-40B4-BE49-F238E27FC236}">
                <a16:creationId xmlns:a16="http://schemas.microsoft.com/office/drawing/2014/main" id="{0DEE860C-883F-3E3C-3589-FF1FA8D77BA2}"/>
              </a:ext>
            </a:extLst>
          </p:cNvPr>
          <p:cNvSpPr>
            <a:spLocks noGrp="1" noChangeArrowheads="1"/>
          </p:cNvSpPr>
          <p:nvPr>
            <p:ph type="title" idx="4294967295"/>
          </p:nvPr>
        </p:nvSpPr>
        <p:spPr>
          <a:xfrm>
            <a:off x="3575720" y="-537"/>
            <a:ext cx="4320480"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Initial Responder Actions (2)</a:t>
            </a:r>
          </a:p>
        </p:txBody>
      </p:sp>
      <p:sp>
        <p:nvSpPr>
          <p:cNvPr id="520195" name="Rectangle 3">
            <a:extLst>
              <a:ext uri="{FF2B5EF4-FFF2-40B4-BE49-F238E27FC236}">
                <a16:creationId xmlns:a16="http://schemas.microsoft.com/office/drawing/2014/main" id="{3C9828AE-2FFC-1F6E-8640-8D295ADCB016}"/>
              </a:ext>
            </a:extLst>
          </p:cNvPr>
          <p:cNvSpPr>
            <a:spLocks noGrp="1" noChangeArrowheads="1"/>
          </p:cNvSpPr>
          <p:nvPr>
            <p:ph type="body" idx="4294967295"/>
          </p:nvPr>
        </p:nvSpPr>
        <p:spPr>
          <a:xfrm>
            <a:off x="-19473" y="878015"/>
            <a:ext cx="7811111"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Detection techniques used.</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Initial assessments of Novichok presence with HHA (</a:t>
            </a:r>
            <a:r>
              <a:rPr lang="en-GB" sz="2400" b="1" dirty="0" err="1">
                <a:latin typeface="Times New Roman" panose="02020603050405020304" pitchFamily="18" charset="0"/>
                <a:cs typeface="Times New Roman" panose="02020603050405020304" pitchFamily="18" charset="0"/>
              </a:rPr>
              <a:t>AChE</a:t>
            </a:r>
            <a:r>
              <a:rPr lang="en-GB" sz="2400" b="1" dirty="0">
                <a:latin typeface="Times New Roman" panose="02020603050405020304" pitchFamily="18" charset="0"/>
                <a:cs typeface="Times New Roman" panose="02020603050405020304" pitchFamily="18" charset="0"/>
              </a:rPr>
              <a:t> inhibitor indicator) and/or IMS/FPD Detectors.</a:t>
            </a:r>
          </a:p>
          <a:p>
            <a:pPr marL="0" indent="0">
              <a:lnSpc>
                <a:spcPct val="100000"/>
              </a:lnSpc>
              <a:buNone/>
              <a:defRPr/>
            </a:pPr>
            <a:endParaRPr lang="en-GB" sz="2400" b="1" dirty="0">
              <a:latin typeface="Times New Roman" panose="02020603050405020304" pitchFamily="18" charset="0"/>
              <a:cs typeface="Times New Roman" panose="02020603050405020304" pitchFamily="18" charset="0"/>
            </a:endParaRPr>
          </a:p>
          <a:p>
            <a:pPr>
              <a:lnSpc>
                <a:spcPct val="100000"/>
              </a:lnSpc>
              <a:defRPr/>
            </a:pPr>
            <a:r>
              <a:rPr lang="en-GB" sz="2400" b="1" dirty="0">
                <a:latin typeface="Times New Roman" panose="02020603050405020304" pitchFamily="18" charset="0"/>
                <a:cs typeface="Times New Roman" panose="02020603050405020304" pitchFamily="18" charset="0"/>
              </a:rPr>
              <a:t>Types of PPE (used/recommended): Full-body chemical suits (Level A/OPCW Levels 5-8 protection), followed by respirators &amp; chemical suits).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Gloves, boots, and additional splash protection.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Challenges due to prolonged</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exposure: Heat stress,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mobility restrictions,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extended wear time. …</a:t>
            </a:r>
          </a:p>
        </p:txBody>
      </p:sp>
      <p:pic>
        <p:nvPicPr>
          <p:cNvPr id="8" name="Picture 7">
            <a:extLst>
              <a:ext uri="{FF2B5EF4-FFF2-40B4-BE49-F238E27FC236}">
                <a16:creationId xmlns:a16="http://schemas.microsoft.com/office/drawing/2014/main" id="{E34F5176-4EBC-2881-CC5C-206C60AE88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00417" y="878015"/>
            <a:ext cx="4725119" cy="2550985"/>
          </a:xfrm>
          <a:prstGeom prst="rect">
            <a:avLst/>
          </a:prstGeom>
        </p:spPr>
      </p:pic>
      <p:pic>
        <p:nvPicPr>
          <p:cNvPr id="10" name="Picture 9">
            <a:extLst>
              <a:ext uri="{FF2B5EF4-FFF2-40B4-BE49-F238E27FC236}">
                <a16:creationId xmlns:a16="http://schemas.microsoft.com/office/drawing/2014/main" id="{14F9FFE6-6015-4921-1095-59708476BA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53948" y="4599569"/>
            <a:ext cx="3124258" cy="2314694"/>
          </a:xfrm>
          <a:prstGeom prst="rect">
            <a:avLst/>
          </a:prstGeom>
        </p:spPr>
      </p:pic>
    </p:spTree>
    <p:extLst>
      <p:ext uri="{BB962C8B-B14F-4D97-AF65-F5344CB8AC3E}">
        <p14:creationId xmlns:p14="http://schemas.microsoft.com/office/powerpoint/2010/main" val="408075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49E59-CF7B-E416-0B3C-2E1E5D999C61}"/>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05C14EB4-B89E-A412-7EFB-DEADAF56F3AD}"/>
              </a:ext>
            </a:extLst>
          </p:cNvPr>
          <p:cNvSpPr>
            <a:spLocks noGrp="1" noChangeArrowheads="1"/>
          </p:cNvSpPr>
          <p:nvPr>
            <p:ph type="title" idx="4294967295"/>
          </p:nvPr>
        </p:nvSpPr>
        <p:spPr>
          <a:xfrm>
            <a:off x="3575720" y="-537"/>
            <a:ext cx="4320480"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Initial Responder Actions (3)</a:t>
            </a:r>
          </a:p>
        </p:txBody>
      </p:sp>
      <p:sp>
        <p:nvSpPr>
          <p:cNvPr id="520195" name="Rectangle 3">
            <a:extLst>
              <a:ext uri="{FF2B5EF4-FFF2-40B4-BE49-F238E27FC236}">
                <a16:creationId xmlns:a16="http://schemas.microsoft.com/office/drawing/2014/main" id="{EF4C5F39-34B8-F863-80A5-5B4596FACB00}"/>
              </a:ext>
            </a:extLst>
          </p:cNvPr>
          <p:cNvSpPr>
            <a:spLocks noGrp="1" noChangeArrowheads="1"/>
          </p:cNvSpPr>
          <p:nvPr>
            <p:ph type="body" idx="4294967295"/>
          </p:nvPr>
        </p:nvSpPr>
        <p:spPr>
          <a:xfrm>
            <a:off x="54621" y="817235"/>
            <a:ext cx="7811111"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Evacuation and Containment Procedures.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Evacuation/Exclusions zones set up.</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NATO/ERG/proprietary guidelines for nerve agent incidents.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Isolation protocols to limit spread!</a:t>
            </a:r>
          </a:p>
          <a:p>
            <a:pPr marL="171450" indent="-171450">
              <a:lnSpc>
                <a:spcPct val="100000"/>
              </a:lnSpc>
              <a:defRPr/>
            </a:pPr>
            <a:endParaRPr lang="en-GB" sz="2400" b="1" dirty="0">
              <a:latin typeface="Times New Roman" panose="02020603050405020304" pitchFamily="18" charset="0"/>
              <a:cs typeface="Times New Roman" panose="02020603050405020304" pitchFamily="18" charset="0"/>
            </a:endParaRP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Health Risks to Responders.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Health impact from direct exposure.</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Long-term health monitoring.</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Need for specialized medical response</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01182131-2884-7C81-B95B-AAE658CA4B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99109" y="896747"/>
            <a:ext cx="4692891" cy="2800494"/>
          </a:xfrm>
          <a:prstGeom prst="rect">
            <a:avLst/>
          </a:prstGeom>
        </p:spPr>
      </p:pic>
      <p:pic>
        <p:nvPicPr>
          <p:cNvPr id="7" name="Picture 6">
            <a:extLst>
              <a:ext uri="{FF2B5EF4-FFF2-40B4-BE49-F238E27FC236}">
                <a16:creationId xmlns:a16="http://schemas.microsoft.com/office/drawing/2014/main" id="{DFF7188D-50A6-2239-9323-3D0A81F37A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32104" y="3559978"/>
            <a:ext cx="5159896" cy="3288919"/>
          </a:xfrm>
          <a:prstGeom prst="rect">
            <a:avLst/>
          </a:prstGeom>
        </p:spPr>
      </p:pic>
      <p:pic>
        <p:nvPicPr>
          <p:cNvPr id="11" name="Picture 10">
            <a:extLst>
              <a:ext uri="{FF2B5EF4-FFF2-40B4-BE49-F238E27FC236}">
                <a16:creationId xmlns:a16="http://schemas.microsoft.com/office/drawing/2014/main" id="{92953469-796E-E8C6-F418-554B0385069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50846" y="5356403"/>
            <a:ext cx="3826327" cy="2296870"/>
          </a:xfrm>
          <a:prstGeom prst="rect">
            <a:avLst/>
          </a:prstGeom>
        </p:spPr>
      </p:pic>
      <p:pic>
        <p:nvPicPr>
          <p:cNvPr id="12" name="Picture 11">
            <a:extLst>
              <a:ext uri="{FF2B5EF4-FFF2-40B4-BE49-F238E27FC236}">
                <a16:creationId xmlns:a16="http://schemas.microsoft.com/office/drawing/2014/main" id="{F3C1F6F5-4A80-325E-D3A6-2886BB5959C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75920" y="2360658"/>
            <a:ext cx="3613646" cy="2296869"/>
          </a:xfrm>
          <a:prstGeom prst="rect">
            <a:avLst/>
          </a:prstGeom>
        </p:spPr>
      </p:pic>
    </p:spTree>
    <p:extLst>
      <p:ext uri="{BB962C8B-B14F-4D97-AF65-F5344CB8AC3E}">
        <p14:creationId xmlns:p14="http://schemas.microsoft.com/office/powerpoint/2010/main" val="2714819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FC6BB-0E90-DB7C-FB40-CC222D29F3F1}"/>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4DA0D05C-33DE-D865-A6F6-F5646969BDF2}"/>
              </a:ext>
            </a:extLst>
          </p:cNvPr>
          <p:cNvSpPr>
            <a:spLocks noGrp="1" noChangeArrowheads="1"/>
          </p:cNvSpPr>
          <p:nvPr>
            <p:ph type="title" idx="4294967295"/>
          </p:nvPr>
        </p:nvSpPr>
        <p:spPr>
          <a:xfrm>
            <a:off x="2207568" y="-537"/>
            <a:ext cx="5112568"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Efforts/Actions (1)</a:t>
            </a:r>
          </a:p>
        </p:txBody>
      </p:sp>
      <p:sp>
        <p:nvSpPr>
          <p:cNvPr id="520195" name="Rectangle 3">
            <a:extLst>
              <a:ext uri="{FF2B5EF4-FFF2-40B4-BE49-F238E27FC236}">
                <a16:creationId xmlns:a16="http://schemas.microsoft.com/office/drawing/2014/main" id="{6E0165A5-B348-6A11-82E4-80F47A2DA10E}"/>
              </a:ext>
            </a:extLst>
          </p:cNvPr>
          <p:cNvSpPr>
            <a:spLocks noGrp="1" noChangeArrowheads="1"/>
          </p:cNvSpPr>
          <p:nvPr>
            <p:ph type="body" idx="4294967295"/>
          </p:nvPr>
        </p:nvSpPr>
        <p:spPr>
          <a:xfrm>
            <a:off x="54621" y="896747"/>
            <a:ext cx="7811111"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Initial Decontamination Efforts.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Immediate Isolation and decontamination steps.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Washing and scrubbing contaminated surfaces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Focus on high-priority locations (park bench, public areas, …).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Initial use of portable decontamination units.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 Decontamination solutions (hypochlorite/bleach, …).</a:t>
            </a:r>
          </a:p>
          <a:p>
            <a:pPr>
              <a:lnSpc>
                <a:spcPct val="100000"/>
              </a:lnSpc>
              <a:buFont typeface="Wingdings" panose="05000000000000000000" pitchFamily="2" charset="2"/>
              <a:buChar char="v"/>
              <a:defRPr/>
            </a:pPr>
            <a:r>
              <a:rPr lang="en-GB" sz="2400" b="1" i="1" dirty="0">
                <a:latin typeface="Times New Roman" panose="02020603050405020304" pitchFamily="18" charset="0"/>
                <a:cs typeface="Times New Roman" panose="02020603050405020304" pitchFamily="18" charset="0"/>
              </a:rPr>
              <a:t>Challenges of decontaminating</a:t>
            </a:r>
          </a:p>
          <a:p>
            <a:pPr marL="0" indent="0">
              <a:lnSpc>
                <a:spcPct val="100000"/>
              </a:lnSpc>
              <a:buNone/>
              <a:defRPr/>
            </a:pPr>
            <a:r>
              <a:rPr lang="en-GB" sz="2400" b="1" i="1" dirty="0">
                <a:latin typeface="Times New Roman" panose="02020603050405020304" pitchFamily="18" charset="0"/>
                <a:cs typeface="Times New Roman" panose="02020603050405020304" pitchFamily="18" charset="0"/>
              </a:rPr>
              <a:t> urban areas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9BAFEFD3-3A17-DC8B-1A24-E7F6151021A5}"/>
              </a:ext>
            </a:extLst>
          </p:cNvPr>
          <p:cNvPicPr>
            <a:picLocks noChangeAspect="1"/>
          </p:cNvPicPr>
          <p:nvPr/>
        </p:nvPicPr>
        <p:blipFill>
          <a:blip r:embed="rId3"/>
          <a:stretch>
            <a:fillRect/>
          </a:stretch>
        </p:blipFill>
        <p:spPr>
          <a:xfrm>
            <a:off x="4455736" y="4008248"/>
            <a:ext cx="2591969" cy="2805426"/>
          </a:xfrm>
          <a:prstGeom prst="rect">
            <a:avLst/>
          </a:prstGeom>
        </p:spPr>
      </p:pic>
      <p:pic>
        <p:nvPicPr>
          <p:cNvPr id="7" name="Picture 6">
            <a:extLst>
              <a:ext uri="{FF2B5EF4-FFF2-40B4-BE49-F238E27FC236}">
                <a16:creationId xmlns:a16="http://schemas.microsoft.com/office/drawing/2014/main" id="{FA5F1110-3494-9906-3ABF-BB29C62E3A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19578" y="3963922"/>
            <a:ext cx="5203862" cy="2894078"/>
          </a:xfrm>
          <a:prstGeom prst="rect">
            <a:avLst/>
          </a:prstGeom>
        </p:spPr>
      </p:pic>
      <p:pic>
        <p:nvPicPr>
          <p:cNvPr id="9" name="Picture 8">
            <a:extLst>
              <a:ext uri="{FF2B5EF4-FFF2-40B4-BE49-F238E27FC236}">
                <a16:creationId xmlns:a16="http://schemas.microsoft.com/office/drawing/2014/main" id="{6CE2F328-CB64-EC8B-CB58-55D7FE0807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03132" y="20622"/>
            <a:ext cx="4434247" cy="2873456"/>
          </a:xfrm>
          <a:prstGeom prst="rect">
            <a:avLst/>
          </a:prstGeom>
        </p:spPr>
      </p:pic>
    </p:spTree>
    <p:extLst>
      <p:ext uri="{BB962C8B-B14F-4D97-AF65-F5344CB8AC3E}">
        <p14:creationId xmlns:p14="http://schemas.microsoft.com/office/powerpoint/2010/main" val="4204635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D1423-8078-5DC4-75B8-292501AFE096}"/>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47307297-8BE0-0673-44B1-DB948B0737F0}"/>
              </a:ext>
            </a:extLst>
          </p:cNvPr>
          <p:cNvSpPr>
            <a:spLocks noGrp="1" noChangeArrowheads="1"/>
          </p:cNvSpPr>
          <p:nvPr>
            <p:ph type="title" idx="4294967295"/>
          </p:nvPr>
        </p:nvSpPr>
        <p:spPr>
          <a:xfrm>
            <a:off x="2783632" y="-537"/>
            <a:ext cx="5112568"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Efforts/Actions (2)</a:t>
            </a:r>
          </a:p>
        </p:txBody>
      </p:sp>
      <p:sp>
        <p:nvSpPr>
          <p:cNvPr id="520195" name="Rectangle 3">
            <a:extLst>
              <a:ext uri="{FF2B5EF4-FFF2-40B4-BE49-F238E27FC236}">
                <a16:creationId xmlns:a16="http://schemas.microsoft.com/office/drawing/2014/main" id="{FBB43C82-FDC3-A5CD-9940-A2DB59D4BBB6}"/>
              </a:ext>
            </a:extLst>
          </p:cNvPr>
          <p:cNvSpPr>
            <a:spLocks noGrp="1" noChangeArrowheads="1"/>
          </p:cNvSpPr>
          <p:nvPr>
            <p:ph type="body" idx="4294967295"/>
          </p:nvPr>
        </p:nvSpPr>
        <p:spPr>
          <a:xfrm>
            <a:off x="54621" y="896747"/>
            <a:ext cx="7811111"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Chemical </a:t>
            </a:r>
            <a:r>
              <a:rPr lang="en-GB" sz="2400" b="1" dirty="0" err="1">
                <a:latin typeface="Times New Roman" panose="02020603050405020304" pitchFamily="18" charset="0"/>
                <a:cs typeface="Times New Roman" panose="02020603050405020304" pitchFamily="18" charset="0"/>
              </a:rPr>
              <a:t>Solutions:Common</a:t>
            </a:r>
            <a:r>
              <a:rPr lang="en-GB" sz="2400" b="1" dirty="0">
                <a:latin typeface="Times New Roman" panose="02020603050405020304" pitchFamily="18" charset="0"/>
                <a:cs typeface="Times New Roman" panose="02020603050405020304" pitchFamily="18" charset="0"/>
              </a:rPr>
              <a:t> chemical agents used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Use of sodium hypochlorite (bleach) to neutralize agent.  Surface and area-specific decontamination Procedures TBFD to address Novichok's high persistence</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Physical Removal: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Scrubbing and washing contaminated surfaces.  Removal of residues using solvents; Screening</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Waste Management: Handling and disposal</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of hazardous runoff.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Specialized Equipment: Portable decontamination units. .…</a:t>
            </a:r>
          </a:p>
        </p:txBody>
      </p:sp>
      <p:pic>
        <p:nvPicPr>
          <p:cNvPr id="5" name="Picture 4">
            <a:extLst>
              <a:ext uri="{FF2B5EF4-FFF2-40B4-BE49-F238E27FC236}">
                <a16:creationId xmlns:a16="http://schemas.microsoft.com/office/drawing/2014/main" id="{CAB58788-DEDF-5BEA-0B5C-E5EC924B25A2}"/>
              </a:ext>
            </a:extLst>
          </p:cNvPr>
          <p:cNvPicPr>
            <a:picLocks noChangeAspect="1"/>
          </p:cNvPicPr>
          <p:nvPr/>
        </p:nvPicPr>
        <p:blipFill>
          <a:blip r:embed="rId3"/>
          <a:stretch>
            <a:fillRect/>
          </a:stretch>
        </p:blipFill>
        <p:spPr>
          <a:xfrm>
            <a:off x="7094467" y="896950"/>
            <a:ext cx="4845302" cy="2676066"/>
          </a:xfrm>
          <a:prstGeom prst="rect">
            <a:avLst/>
          </a:prstGeom>
        </p:spPr>
      </p:pic>
      <p:pic>
        <p:nvPicPr>
          <p:cNvPr id="7" name="Picture 6">
            <a:extLst>
              <a:ext uri="{FF2B5EF4-FFF2-40B4-BE49-F238E27FC236}">
                <a16:creationId xmlns:a16="http://schemas.microsoft.com/office/drawing/2014/main" id="{FABA10E6-E14D-5B1D-16F7-85A9F1B9B1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24581" y="4181935"/>
            <a:ext cx="5167419" cy="2676066"/>
          </a:xfrm>
          <a:prstGeom prst="rect">
            <a:avLst/>
          </a:prstGeom>
        </p:spPr>
      </p:pic>
    </p:spTree>
    <p:extLst>
      <p:ext uri="{BB962C8B-B14F-4D97-AF65-F5344CB8AC3E}">
        <p14:creationId xmlns:p14="http://schemas.microsoft.com/office/powerpoint/2010/main" val="3280455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58D6F-CF83-D10B-BE21-1ABBD9AEC880}"/>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7E55E232-CB80-5AD4-413F-5970B898EC5E}"/>
              </a:ext>
            </a:extLst>
          </p:cNvPr>
          <p:cNvSpPr>
            <a:spLocks noGrp="1" noChangeArrowheads="1"/>
          </p:cNvSpPr>
          <p:nvPr>
            <p:ph type="title" idx="4294967295"/>
          </p:nvPr>
        </p:nvSpPr>
        <p:spPr>
          <a:xfrm>
            <a:off x="2783632" y="-537"/>
            <a:ext cx="5112568"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Efforts/Actions (3)</a:t>
            </a:r>
          </a:p>
        </p:txBody>
      </p:sp>
      <p:sp>
        <p:nvSpPr>
          <p:cNvPr id="520195" name="Rectangle 3">
            <a:extLst>
              <a:ext uri="{FF2B5EF4-FFF2-40B4-BE49-F238E27FC236}">
                <a16:creationId xmlns:a16="http://schemas.microsoft.com/office/drawing/2014/main" id="{AB0E3231-7753-A714-74A1-A0783D4BCC9F}"/>
              </a:ext>
            </a:extLst>
          </p:cNvPr>
          <p:cNvSpPr>
            <a:spLocks noGrp="1" noChangeArrowheads="1"/>
          </p:cNvSpPr>
          <p:nvPr>
            <p:ph type="body" idx="4294967295"/>
          </p:nvPr>
        </p:nvSpPr>
        <p:spPr>
          <a:xfrm>
            <a:off x="54621" y="896747"/>
            <a:ext cx="7811111" cy="4804638"/>
          </a:xfrm>
        </p:spPr>
        <p:txBody>
          <a:bodyPr vert="horz" lIns="180000" tIns="0" rIns="180000" bIns="36000" rtlCol="0">
            <a:noAutofit/>
          </a:bodyPr>
          <a:lstStyle/>
          <a:p>
            <a:pPr marL="0" indent="0">
              <a:lnSpc>
                <a:spcPct val="100000"/>
              </a:lnSpc>
              <a:buNone/>
              <a:defRPr/>
            </a:pPr>
            <a:r>
              <a:rPr lang="en-GB" sz="2400" b="1" dirty="0">
                <a:latin typeface="Times New Roman" panose="02020603050405020304" pitchFamily="18" charset="0"/>
                <a:cs typeface="Times New Roman" panose="02020603050405020304" pitchFamily="18" charset="0"/>
              </a:rPr>
              <a:t>Key Locations Decontamination in Salisbury</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 Specific decontamination challenges at each site.</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Decontaminated locations included park benches, restaurants, and vehicles.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Over 12 months of detailed cleanup efforts.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Coordination between local and national authorities.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Final reopening declared safe in 2019</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594E02A4-0EDC-00E9-AFCA-8AC7AFEE47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0838" y="872677"/>
            <a:ext cx="4686541" cy="3245017"/>
          </a:xfrm>
          <a:prstGeom prst="rect">
            <a:avLst/>
          </a:prstGeom>
        </p:spPr>
      </p:pic>
      <p:pic>
        <p:nvPicPr>
          <p:cNvPr id="7" name="Picture 6">
            <a:extLst>
              <a:ext uri="{FF2B5EF4-FFF2-40B4-BE49-F238E27FC236}">
                <a16:creationId xmlns:a16="http://schemas.microsoft.com/office/drawing/2014/main" id="{A0237074-D084-CAB3-7BCB-281BABC26D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76120" y="3880563"/>
            <a:ext cx="5015880" cy="2995291"/>
          </a:xfrm>
          <a:prstGeom prst="rect">
            <a:avLst/>
          </a:prstGeom>
        </p:spPr>
      </p:pic>
      <p:pic>
        <p:nvPicPr>
          <p:cNvPr id="9" name="Picture 8">
            <a:extLst>
              <a:ext uri="{FF2B5EF4-FFF2-40B4-BE49-F238E27FC236}">
                <a16:creationId xmlns:a16="http://schemas.microsoft.com/office/drawing/2014/main" id="{00731ADC-DB96-6BFA-178A-2629153ACE2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49852" y="4042577"/>
            <a:ext cx="4188909" cy="2853545"/>
          </a:xfrm>
          <a:prstGeom prst="rect">
            <a:avLst/>
          </a:prstGeom>
        </p:spPr>
      </p:pic>
    </p:spTree>
    <p:extLst>
      <p:ext uri="{BB962C8B-B14F-4D97-AF65-F5344CB8AC3E}">
        <p14:creationId xmlns:p14="http://schemas.microsoft.com/office/powerpoint/2010/main" val="1933471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9FF5B-78B1-2040-36FC-F91B4C1F1483}"/>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177D5BC6-45C4-B90A-6531-2CABFC93F6C0}"/>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(1)</a:t>
            </a:r>
          </a:p>
        </p:txBody>
      </p:sp>
      <p:sp>
        <p:nvSpPr>
          <p:cNvPr id="520195" name="Rectangle 3">
            <a:extLst>
              <a:ext uri="{FF2B5EF4-FFF2-40B4-BE49-F238E27FC236}">
                <a16:creationId xmlns:a16="http://schemas.microsoft.com/office/drawing/2014/main" id="{8BCD97BE-D87C-8810-1FAB-EBB943720B74}"/>
              </a:ext>
            </a:extLst>
          </p:cNvPr>
          <p:cNvSpPr>
            <a:spLocks noGrp="1" noChangeArrowheads="1"/>
          </p:cNvSpPr>
          <p:nvPr>
            <p:ph type="body" idx="4294967295"/>
          </p:nvPr>
        </p:nvSpPr>
        <p:spPr>
          <a:xfrm>
            <a:off x="54621" y="896747"/>
            <a:ext cx="10865915" cy="4804638"/>
          </a:xfrm>
        </p:spPr>
        <p:txBody>
          <a:bodyPr vert="horz" lIns="180000" tIns="0" rIns="180000" bIns="36000" rtlCol="0">
            <a:noAutofit/>
          </a:bodyPr>
          <a:lstStyle/>
          <a:p>
            <a:pPr marL="0" indent="0">
              <a:lnSpc>
                <a:spcPct val="100000"/>
              </a:lnSpc>
              <a:buNone/>
              <a:defRPr/>
            </a:pPr>
            <a:r>
              <a:rPr lang="en-GB" sz="2400" b="1" dirty="0">
                <a:latin typeface="Times New Roman" panose="02020603050405020304" pitchFamily="18" charset="0"/>
                <a:cs typeface="Times New Roman" panose="02020603050405020304" pitchFamily="18" charset="0"/>
              </a:rPr>
              <a:t>Complexities of Urban Environments</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 Population Density: High-risk areas with large populations.  </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Infrastructure: </a:t>
            </a:r>
          </a:p>
          <a:p>
            <a:pPr>
              <a:lnSpc>
                <a:spcPct val="100000"/>
              </a:lnSpc>
              <a:buFont typeface="Wingdings" panose="05000000000000000000" pitchFamily="2" charset="2"/>
              <a:buChar char="Ø"/>
              <a:defRPr/>
            </a:pPr>
            <a:r>
              <a:rPr lang="en-GB" sz="2400" b="1" dirty="0">
                <a:latin typeface="Times New Roman" panose="02020603050405020304" pitchFamily="18" charset="0"/>
                <a:cs typeface="Times New Roman" panose="02020603050405020304" pitchFamily="18" charset="0"/>
              </a:rPr>
              <a:t>High traffic areas, </a:t>
            </a:r>
          </a:p>
          <a:p>
            <a:pPr>
              <a:lnSpc>
                <a:spcPct val="100000"/>
              </a:lnSpc>
              <a:buFont typeface="Wingdings" panose="05000000000000000000" pitchFamily="2" charset="2"/>
              <a:buChar char="Ø"/>
              <a:defRPr/>
            </a:pPr>
            <a:r>
              <a:rPr lang="en-GB" sz="2400" b="1" dirty="0">
                <a:latin typeface="Times New Roman" panose="02020603050405020304" pitchFamily="18" charset="0"/>
                <a:cs typeface="Times New Roman" panose="02020603050405020304" pitchFamily="18" charset="0"/>
              </a:rPr>
              <a:t>Enclosed spaces, surfaces, </a:t>
            </a:r>
          </a:p>
          <a:p>
            <a:pPr>
              <a:lnSpc>
                <a:spcPct val="100000"/>
              </a:lnSpc>
              <a:buFont typeface="Wingdings" panose="05000000000000000000" pitchFamily="2" charset="2"/>
              <a:buChar char="Ø"/>
              <a:defRPr/>
            </a:pPr>
            <a:r>
              <a:rPr lang="en-GB" sz="2400" b="1" dirty="0">
                <a:latin typeface="Times New Roman" panose="02020603050405020304" pitchFamily="18" charset="0"/>
                <a:cs typeface="Times New Roman" panose="02020603050405020304" pitchFamily="18" charset="0"/>
              </a:rPr>
              <a:t>Complex contamination spread through public transport or drainage. </a:t>
            </a:r>
          </a:p>
          <a:p>
            <a:pPr>
              <a:lnSpc>
                <a:spcPct val="100000"/>
              </a:lnSpc>
              <a:buFont typeface="Wingdings" panose="05000000000000000000" pitchFamily="2" charset="2"/>
              <a:buChar char="Ø"/>
              <a:defRPr/>
            </a:pPr>
            <a:r>
              <a:rPr lang="en-GB" sz="2400" b="1" dirty="0">
                <a:latin typeface="Times New Roman" panose="02020603050405020304" pitchFamily="18" charset="0"/>
                <a:cs typeface="Times New Roman" panose="02020603050405020304" pitchFamily="18" charset="0"/>
              </a:rPr>
              <a:t>Presence of TICs of civilian industry </a:t>
            </a:r>
          </a:p>
          <a:p>
            <a:pPr>
              <a:lnSpc>
                <a:spcPct val="100000"/>
              </a:lnSpc>
              <a:buFont typeface="Wingdings" panose="05000000000000000000" pitchFamily="2" charset="2"/>
              <a:buChar char="Ø"/>
              <a:defRPr/>
            </a:pPr>
            <a:r>
              <a:rPr lang="en-GB" sz="2400" b="1" dirty="0">
                <a:latin typeface="Times New Roman" panose="02020603050405020304" pitchFamily="18" charset="0"/>
                <a:cs typeface="Times New Roman" panose="02020603050405020304" pitchFamily="18" charset="0"/>
              </a:rPr>
              <a:t>Spread through ventilation and public transport</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Environmental Factors: Persistent agents resistant to conventional cleaning. </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Meteorological factors: Fluctuating cloud directions/movements,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Communication Gaps: Ensuring public adherence to safety measures</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6924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3"/>
          <p:cNvSpPr txBox="1">
            <a:spLocks noGrp="1"/>
          </p:cNvSpPr>
          <p:nvPr>
            <p:ph type="title"/>
          </p:nvPr>
        </p:nvSpPr>
        <p:spPr>
          <a:xfrm>
            <a:off x="1981200" y="473075"/>
            <a:ext cx="7239000" cy="731838"/>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2800" b="1" dirty="0">
                <a:solidFill>
                  <a:schemeClr val="dk1"/>
                </a:solidFill>
                <a:latin typeface="Times New Roman" panose="02020603050405020304" pitchFamily="18" charset="0"/>
                <a:ea typeface="Calibri"/>
                <a:cs typeface="Times New Roman" panose="02020603050405020304" pitchFamily="18" charset="0"/>
                <a:sym typeface="Calibri"/>
              </a:rPr>
              <a:t>Decontamination</a:t>
            </a:r>
            <a:r>
              <a:rPr lang="en-US" sz="2800" dirty="0">
                <a:solidFill>
                  <a:srgbClr val="000000"/>
                </a:solidFill>
                <a:latin typeface="Times New Roman" panose="02020603050405020304" pitchFamily="18" charset="0"/>
                <a:ea typeface="Calibri"/>
                <a:cs typeface="Times New Roman" panose="02020603050405020304" pitchFamily="18" charset="0"/>
                <a:sym typeface="Calibri"/>
              </a:rPr>
              <a:t> – Principles &amp; Difficulties</a:t>
            </a:r>
            <a:r>
              <a:rPr lang="en-US" sz="2800" b="1" dirty="0">
                <a:solidFill>
                  <a:schemeClr val="dk1"/>
                </a:solidFill>
                <a:latin typeface="Times New Roman" panose="02020603050405020304" pitchFamily="18" charset="0"/>
                <a:ea typeface="Calibri"/>
                <a:cs typeface="Times New Roman" panose="02020603050405020304" pitchFamily="18" charset="0"/>
                <a:sym typeface="Calibri"/>
              </a:rPr>
              <a:t> </a:t>
            </a:r>
            <a:endParaRPr sz="28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407" name="Google Shape;407;p33"/>
          <p:cNvSpPr txBox="1">
            <a:spLocks noGrp="1"/>
          </p:cNvSpPr>
          <p:nvPr>
            <p:ph type="body" idx="1"/>
          </p:nvPr>
        </p:nvSpPr>
        <p:spPr>
          <a:xfrm>
            <a:off x="762000" y="1981200"/>
            <a:ext cx="11049000" cy="4403725"/>
          </a:xfrm>
          <a:prstGeom prst="rect">
            <a:avLst/>
          </a:prstGeom>
          <a:noFill/>
          <a:ln>
            <a:noFill/>
          </a:ln>
        </p:spPr>
        <p:txBody>
          <a:bodyPr spcFirstLastPara="1" vert="horz" wrap="square" lIns="91425" tIns="45700" rIns="91425" bIns="45700" rtlCol="0" anchor="t" anchorCtr="0">
            <a:noAutofit/>
          </a:bodyPr>
          <a:lstStyle/>
          <a:p>
            <a:pPr marL="381000" indent="-381000">
              <a:lnSpc>
                <a:spcPct val="100000"/>
              </a:lnSpc>
              <a:spcBef>
                <a:spcPts val="0"/>
              </a:spcBef>
              <a:buClr>
                <a:schemeClr val="dk1"/>
              </a:buClr>
              <a:buSzPts val="2960"/>
              <a:buFont typeface="Arial"/>
              <a:buAutoNum type="alphaLcParenR"/>
            </a:pPr>
            <a:r>
              <a:rPr lang="en-US" sz="2960" b="1" u="sng" dirty="0">
                <a:solidFill>
                  <a:schemeClr val="dk1"/>
                </a:solidFill>
                <a:latin typeface="Times New Roman" panose="02020603050405020304" pitchFamily="18" charset="0"/>
                <a:ea typeface="Calibri"/>
                <a:cs typeface="Times New Roman" panose="02020603050405020304" pitchFamily="18" charset="0"/>
                <a:sym typeface="Calibri"/>
              </a:rPr>
              <a:t>Decontaminate as soon as possible</a:t>
            </a:r>
            <a:r>
              <a:rPr lang="en-US" sz="2960" dirty="0">
                <a:solidFill>
                  <a:schemeClr val="dk1"/>
                </a:solidFill>
                <a:latin typeface="Times New Roman" panose="02020603050405020304" pitchFamily="18" charset="0"/>
                <a:ea typeface="Calibri"/>
                <a:cs typeface="Times New Roman" panose="02020603050405020304" pitchFamily="18" charset="0"/>
                <a:sym typeface="Calibri"/>
              </a:rPr>
              <a:t>. </a:t>
            </a:r>
            <a:endParaRPr dirty="0">
              <a:latin typeface="Times New Roman" panose="02020603050405020304" pitchFamily="18" charset="0"/>
              <a:cs typeface="Times New Roman" panose="02020603050405020304" pitchFamily="18" charset="0"/>
            </a:endParaRPr>
          </a:p>
          <a:p>
            <a:pPr marL="381000" indent="-381000">
              <a:lnSpc>
                <a:spcPct val="100000"/>
              </a:lnSpc>
              <a:spcBef>
                <a:spcPts val="0"/>
              </a:spcBef>
              <a:buClr>
                <a:schemeClr val="dk1"/>
              </a:buClr>
              <a:buSzPts val="2960"/>
              <a:buFont typeface="Arial"/>
              <a:buAutoNum type="alphaLcParenR"/>
            </a:pPr>
            <a:r>
              <a:rPr lang="en-US" sz="2960" b="1" u="sng" dirty="0">
                <a:solidFill>
                  <a:schemeClr val="dk1"/>
                </a:solidFill>
                <a:latin typeface="Times New Roman" panose="02020603050405020304" pitchFamily="18" charset="0"/>
                <a:ea typeface="Calibri"/>
                <a:cs typeface="Times New Roman" panose="02020603050405020304" pitchFamily="18" charset="0"/>
                <a:sym typeface="Calibri"/>
              </a:rPr>
              <a:t>Decontaminate as far forward as safely possible</a:t>
            </a:r>
            <a:r>
              <a:rPr lang="en-US" sz="2960" dirty="0">
                <a:solidFill>
                  <a:schemeClr val="dk1"/>
                </a:solidFill>
                <a:latin typeface="Times New Roman" panose="02020603050405020304" pitchFamily="18" charset="0"/>
                <a:ea typeface="Calibri"/>
                <a:cs typeface="Times New Roman" panose="02020603050405020304" pitchFamily="18" charset="0"/>
                <a:sym typeface="Calibri"/>
              </a:rPr>
              <a:t>. </a:t>
            </a:r>
            <a:endParaRPr dirty="0">
              <a:latin typeface="Times New Roman" panose="02020603050405020304" pitchFamily="18" charset="0"/>
              <a:cs typeface="Times New Roman" panose="02020603050405020304" pitchFamily="18" charset="0"/>
            </a:endParaRPr>
          </a:p>
          <a:p>
            <a:pPr marL="381000" indent="-381000">
              <a:lnSpc>
                <a:spcPct val="100000"/>
              </a:lnSpc>
              <a:spcBef>
                <a:spcPts val="0"/>
              </a:spcBef>
              <a:buClr>
                <a:schemeClr val="dk1"/>
              </a:buClr>
              <a:buSzPts val="2960"/>
              <a:buFont typeface="Arial"/>
              <a:buAutoNum type="alphaLcParenR"/>
            </a:pPr>
            <a:r>
              <a:rPr lang="en-US" sz="2960" b="1" u="sng" dirty="0">
                <a:solidFill>
                  <a:schemeClr val="dk1"/>
                </a:solidFill>
                <a:latin typeface="Times New Roman" panose="02020603050405020304" pitchFamily="18" charset="0"/>
                <a:ea typeface="Calibri"/>
                <a:cs typeface="Times New Roman" panose="02020603050405020304" pitchFamily="18" charset="0"/>
                <a:sym typeface="Calibri"/>
              </a:rPr>
              <a:t>Decontaminate by priority</a:t>
            </a:r>
            <a:r>
              <a:rPr lang="en-US" sz="2960" dirty="0">
                <a:solidFill>
                  <a:schemeClr val="dk1"/>
                </a:solidFill>
                <a:latin typeface="Times New Roman" panose="02020603050405020304" pitchFamily="18" charset="0"/>
                <a:ea typeface="Calibri"/>
                <a:cs typeface="Times New Roman" panose="02020603050405020304" pitchFamily="18" charset="0"/>
                <a:sym typeface="Calibri"/>
              </a:rPr>
              <a:t>: Basic order is - casualty, contaminated personnel, non-contaminated personnel, crucial equipment (for the immediate re-entries), and samples containers, other equipment. </a:t>
            </a:r>
            <a:endParaRPr dirty="0">
              <a:latin typeface="Times New Roman" panose="02020603050405020304" pitchFamily="18" charset="0"/>
              <a:cs typeface="Times New Roman" panose="02020603050405020304" pitchFamily="18" charset="0"/>
            </a:endParaRPr>
          </a:p>
          <a:p>
            <a:pPr marL="381000" indent="-381000">
              <a:lnSpc>
                <a:spcPct val="100000"/>
              </a:lnSpc>
              <a:spcBef>
                <a:spcPts val="0"/>
              </a:spcBef>
              <a:buClr>
                <a:schemeClr val="dk1"/>
              </a:buClr>
              <a:buSzPts val="2960"/>
              <a:buFont typeface="Arial"/>
              <a:buAutoNum type="alphaLcParenR"/>
            </a:pPr>
            <a:r>
              <a:rPr lang="en-US" sz="2960" b="1" u="sng" dirty="0">
                <a:solidFill>
                  <a:schemeClr val="dk1"/>
                </a:solidFill>
                <a:latin typeface="Times New Roman" panose="02020603050405020304" pitchFamily="18" charset="0"/>
                <a:ea typeface="Calibri"/>
                <a:cs typeface="Times New Roman" panose="02020603050405020304" pitchFamily="18" charset="0"/>
                <a:sym typeface="Calibri"/>
              </a:rPr>
              <a:t>Decontaminate only what is necessary</a:t>
            </a:r>
            <a:r>
              <a:rPr lang="en-US" sz="2960" dirty="0">
                <a:solidFill>
                  <a:schemeClr val="dk1"/>
                </a:solidFill>
                <a:latin typeface="Times New Roman" panose="02020603050405020304" pitchFamily="18" charset="0"/>
                <a:ea typeface="Calibri"/>
                <a:cs typeface="Times New Roman" panose="02020603050405020304" pitchFamily="18" charset="0"/>
                <a:sym typeface="Calibri"/>
              </a:rPr>
              <a:t>. </a:t>
            </a:r>
            <a:endParaRPr dirty="0">
              <a:latin typeface="Times New Roman" panose="02020603050405020304" pitchFamily="18" charset="0"/>
              <a:cs typeface="Times New Roman" panose="02020603050405020304" pitchFamily="18" charset="0"/>
            </a:endParaRPr>
          </a:p>
          <a:p>
            <a:pPr marL="381000" indent="-381000">
              <a:lnSpc>
                <a:spcPct val="100000"/>
              </a:lnSpc>
              <a:spcBef>
                <a:spcPts val="0"/>
              </a:spcBef>
              <a:buClr>
                <a:schemeClr val="dk1"/>
              </a:buClr>
              <a:buSzPts val="2960"/>
              <a:buFont typeface="Arial"/>
              <a:buAutoNum type="alphaLcParenR"/>
            </a:pPr>
            <a:r>
              <a:rPr lang="en-US" sz="2960" b="1" u="sng" dirty="0">
                <a:solidFill>
                  <a:schemeClr val="dk1"/>
                </a:solidFill>
                <a:latin typeface="Times New Roman" panose="02020603050405020304" pitchFamily="18" charset="0"/>
                <a:ea typeface="Calibri"/>
                <a:cs typeface="Times New Roman" panose="02020603050405020304" pitchFamily="18" charset="0"/>
                <a:sym typeface="Calibri"/>
              </a:rPr>
              <a:t>Use only the minimum equipment and personnel required</a:t>
            </a:r>
            <a:r>
              <a:rPr lang="en-US" sz="2960" dirty="0">
                <a:solidFill>
                  <a:schemeClr val="dk1"/>
                </a:solidFill>
                <a:latin typeface="Times New Roman" panose="02020603050405020304" pitchFamily="18" charset="0"/>
                <a:ea typeface="Calibri"/>
                <a:cs typeface="Times New Roman" panose="02020603050405020304" pitchFamily="18" charset="0"/>
                <a:sym typeface="Calibri"/>
              </a:rPr>
              <a:t>: Every entry into a contaminated area poses a risk of contamination to the personnel and equipment.</a:t>
            </a:r>
            <a:endParaRPr sz="296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 name="Rectangle 2">
            <a:extLst>
              <a:ext uri="{FF2B5EF4-FFF2-40B4-BE49-F238E27FC236}">
                <a16:creationId xmlns:a16="http://schemas.microsoft.com/office/drawing/2014/main" id="{E8665933-0AA2-796C-9CBF-77A15304841F}"/>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53"/>
          <p:cNvSpPr txBox="1">
            <a:spLocks noGrp="1"/>
          </p:cNvSpPr>
          <p:nvPr>
            <p:ph type="title"/>
          </p:nvPr>
        </p:nvSpPr>
        <p:spPr>
          <a:xfrm>
            <a:off x="1674668" y="887965"/>
            <a:ext cx="9069532" cy="563426"/>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b="1" dirty="0">
                <a:solidFill>
                  <a:schemeClr val="dk1"/>
                </a:solidFill>
                <a:latin typeface="Calibri"/>
                <a:ea typeface="Calibri"/>
                <a:cs typeface="Calibri"/>
                <a:sym typeface="Calibri"/>
              </a:rPr>
              <a:t>Challenges of Decontamination </a:t>
            </a:r>
            <a:r>
              <a:rPr lang="en-US" sz="3959" dirty="0">
                <a:solidFill>
                  <a:schemeClr val="dk1"/>
                </a:solidFill>
                <a:latin typeface="Calibri"/>
                <a:ea typeface="Calibri"/>
                <a:cs typeface="Calibri"/>
                <a:sym typeface="Calibri"/>
              </a:rPr>
              <a:t>- targets</a:t>
            </a:r>
            <a:endParaRPr sz="3959" dirty="0">
              <a:solidFill>
                <a:schemeClr val="dk1"/>
              </a:solidFill>
              <a:latin typeface="Calibri"/>
              <a:ea typeface="Calibri"/>
              <a:cs typeface="Calibri"/>
              <a:sym typeface="Calibri"/>
            </a:endParaRPr>
          </a:p>
        </p:txBody>
      </p:sp>
      <p:sp>
        <p:nvSpPr>
          <p:cNvPr id="595" name="Google Shape;595;p53"/>
          <p:cNvSpPr txBox="1">
            <a:spLocks noGrp="1"/>
          </p:cNvSpPr>
          <p:nvPr>
            <p:ph type="body" idx="1"/>
          </p:nvPr>
        </p:nvSpPr>
        <p:spPr>
          <a:xfrm>
            <a:off x="152400" y="1789325"/>
            <a:ext cx="8686800" cy="3279349"/>
          </a:xfrm>
          <a:prstGeom prst="rect">
            <a:avLst/>
          </a:prstGeom>
          <a:noFill/>
          <a:ln>
            <a:noFill/>
          </a:ln>
        </p:spPr>
        <p:txBody>
          <a:bodyPr spcFirstLastPara="1" vert="horz" wrap="square" lIns="91425" tIns="45700" rIns="91425" bIns="45700" rtlCol="0" anchor="t" anchorCtr="0">
            <a:noAutofit/>
          </a:bodyPr>
          <a:lstStyle/>
          <a:p>
            <a:pPr marL="0" indent="0">
              <a:lnSpc>
                <a:spcPct val="100000"/>
              </a:lnSpc>
              <a:spcBef>
                <a:spcPts val="600"/>
              </a:spcBef>
              <a:buClr>
                <a:schemeClr val="dk1"/>
              </a:buClr>
              <a:buSzPts val="2240"/>
              <a:buNone/>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Decontamination surfaces/objects   and/or locations</a:t>
            </a:r>
            <a:endParaRPr sz="2800" dirty="0">
              <a:latin typeface="Times New Roman" panose="02020603050405020304" pitchFamily="18" charset="0"/>
              <a:cs typeface="Times New Roman" panose="02020603050405020304" pitchFamily="18" charset="0"/>
            </a:endParaRPr>
          </a:p>
          <a:p>
            <a:pPr marL="342900" indent="-342900">
              <a:lnSpc>
                <a:spcPct val="100000"/>
              </a:lnSpc>
              <a:spcBef>
                <a:spcPts val="600"/>
              </a:spcBef>
              <a:buClr>
                <a:schemeClr val="dk1"/>
              </a:buClr>
              <a:buSzPts val="2240"/>
              <a:buFont typeface="Arial"/>
              <a:buChar char="•"/>
            </a:pPr>
            <a:r>
              <a:rPr lang="en-US" sz="2800" dirty="0" err="1">
                <a:solidFill>
                  <a:schemeClr val="dk1"/>
                </a:solidFill>
                <a:latin typeface="Times New Roman" panose="02020603050405020304" pitchFamily="18" charset="0"/>
                <a:ea typeface="Calibri"/>
                <a:cs typeface="Times New Roman" panose="02020603050405020304" pitchFamily="18" charset="0"/>
                <a:sym typeface="Calibri"/>
              </a:rPr>
              <a:t>Peronnel</a:t>
            </a: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 &amp; animals</a:t>
            </a:r>
            <a:endParaRPr sz="2800" dirty="0">
              <a:latin typeface="Times New Roman" panose="02020603050405020304" pitchFamily="18" charset="0"/>
              <a:cs typeface="Times New Roman" panose="02020603050405020304" pitchFamily="18" charset="0"/>
            </a:endParaRPr>
          </a:p>
          <a:p>
            <a:pPr marL="342900" indent="-342900">
              <a:lnSpc>
                <a:spcPct val="100000"/>
              </a:lnSpc>
              <a:spcBef>
                <a:spcPts val="600"/>
              </a:spcBef>
              <a:buClr>
                <a:schemeClr val="dk1"/>
              </a:buClr>
              <a:buSzPts val="2240"/>
              <a:buFont typeface="Arial"/>
              <a:buChar char="•"/>
            </a:pPr>
            <a:r>
              <a:rPr lang="en-US" sz="2800" dirty="0" err="1">
                <a:solidFill>
                  <a:schemeClr val="dk1"/>
                </a:solidFill>
                <a:latin typeface="Times New Roman" panose="02020603050405020304" pitchFamily="18" charset="0"/>
                <a:ea typeface="Calibri"/>
                <a:cs typeface="Times New Roman" panose="02020603050405020304" pitchFamily="18" charset="0"/>
                <a:sym typeface="Calibri"/>
              </a:rPr>
              <a:t>Tech.equipment</a:t>
            </a:r>
            <a:endParaRPr sz="2800" dirty="0">
              <a:solidFill>
                <a:schemeClr val="dk1"/>
              </a:solidFill>
              <a:latin typeface="Times New Roman" panose="02020603050405020304" pitchFamily="18" charset="0"/>
              <a:ea typeface="Calibri"/>
              <a:cs typeface="Times New Roman" panose="02020603050405020304" pitchFamily="18" charset="0"/>
              <a:sym typeface="Calibri"/>
            </a:endParaRPr>
          </a:p>
          <a:p>
            <a:pPr marL="342900" indent="-342900">
              <a:lnSpc>
                <a:spcPct val="100000"/>
              </a:lnSpc>
              <a:spcBef>
                <a:spcPts val="600"/>
              </a:spcBef>
              <a:buClr>
                <a:schemeClr val="dk1"/>
              </a:buClr>
              <a:buSzPts val="224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Buildings &amp; ground</a:t>
            </a:r>
            <a:endParaRPr sz="2800" dirty="0">
              <a:latin typeface="Times New Roman" panose="02020603050405020304" pitchFamily="18" charset="0"/>
              <a:cs typeface="Times New Roman" panose="02020603050405020304" pitchFamily="18" charset="0"/>
            </a:endParaRPr>
          </a:p>
          <a:p>
            <a:pPr marL="342900" indent="-342900">
              <a:lnSpc>
                <a:spcPct val="100000"/>
              </a:lnSpc>
              <a:spcBef>
                <a:spcPts val="600"/>
              </a:spcBef>
              <a:buClr>
                <a:schemeClr val="dk1"/>
              </a:buClr>
              <a:buSzPts val="224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Materiel &amp; clothes</a:t>
            </a:r>
            <a:endParaRPr sz="2800" dirty="0">
              <a:latin typeface="Times New Roman" panose="02020603050405020304" pitchFamily="18" charset="0"/>
              <a:cs typeface="Times New Roman" panose="02020603050405020304" pitchFamily="18" charset="0"/>
            </a:endParaRPr>
          </a:p>
          <a:p>
            <a:pPr marL="342900" indent="-342900">
              <a:lnSpc>
                <a:spcPct val="100000"/>
              </a:lnSpc>
              <a:spcBef>
                <a:spcPts val="600"/>
              </a:spcBef>
              <a:buClr>
                <a:schemeClr val="dk1"/>
              </a:buClr>
              <a:buSzPts val="224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Food &amp; water</a:t>
            </a:r>
            <a:endParaRPr sz="2800" dirty="0">
              <a:latin typeface="Times New Roman" panose="02020603050405020304" pitchFamily="18" charset="0"/>
              <a:cs typeface="Times New Roman" panose="02020603050405020304" pitchFamily="18" charset="0"/>
            </a:endParaRPr>
          </a:p>
          <a:p>
            <a:pPr marL="342900" indent="-342900">
              <a:lnSpc>
                <a:spcPct val="100000"/>
              </a:lnSpc>
              <a:spcBef>
                <a:spcPts val="600"/>
              </a:spcBef>
              <a:buClr>
                <a:schemeClr val="dk1"/>
              </a:buClr>
              <a:buSzPts val="2240"/>
              <a:buFont typeface="Arial"/>
              <a:buChar char="•"/>
            </a:pPr>
            <a:r>
              <a:rPr lang="en-US" sz="2800" dirty="0" err="1">
                <a:solidFill>
                  <a:schemeClr val="dk1"/>
                </a:solidFill>
                <a:latin typeface="Times New Roman" panose="02020603050405020304" pitchFamily="18" charset="0"/>
                <a:ea typeface="Calibri"/>
                <a:cs typeface="Times New Roman" panose="02020603050405020304" pitchFamily="18" charset="0"/>
                <a:sym typeface="Calibri"/>
              </a:rPr>
              <a:t>Decon</a:t>
            </a: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 equipment </a:t>
            </a:r>
            <a:endParaRPr sz="2800" dirty="0">
              <a:latin typeface="Times New Roman" panose="02020603050405020304" pitchFamily="18" charset="0"/>
              <a:cs typeface="Times New Roman" panose="02020603050405020304" pitchFamily="18" charset="0"/>
            </a:endParaRPr>
          </a:p>
          <a:p>
            <a:pPr marL="342900" indent="-342900">
              <a:lnSpc>
                <a:spcPct val="100000"/>
              </a:lnSpc>
              <a:spcBef>
                <a:spcPts val="600"/>
              </a:spcBef>
              <a:buClr>
                <a:schemeClr val="dk1"/>
              </a:buClr>
              <a:buSzPts val="224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a:t>
            </a:r>
            <a:endParaRPr sz="2800" dirty="0">
              <a:latin typeface="Times New Roman" panose="02020603050405020304" pitchFamily="18" charset="0"/>
              <a:cs typeface="Times New Roman" panose="02020603050405020304" pitchFamily="18" charset="0"/>
            </a:endParaRPr>
          </a:p>
        </p:txBody>
      </p:sp>
      <p:sp>
        <p:nvSpPr>
          <p:cNvPr id="596" name="Google Shape;596;p53"/>
          <p:cNvSpPr/>
          <p:nvPr/>
        </p:nvSpPr>
        <p:spPr>
          <a:xfrm>
            <a:off x="5715000" y="2227283"/>
            <a:ext cx="6705600" cy="3093154"/>
          </a:xfrm>
          <a:prstGeom prst="rect">
            <a:avLst/>
          </a:prstGeom>
          <a:noFill/>
          <a:ln>
            <a:noFill/>
          </a:ln>
        </p:spPr>
        <p:txBody>
          <a:bodyPr spcFirstLastPara="1" wrap="square" lIns="91425" tIns="45700" rIns="91425" bIns="45700" anchor="t" anchorCtr="0">
            <a:noAutofit/>
          </a:bodyPr>
          <a:lstStyle/>
          <a:p>
            <a:pPr marL="257175" indent="-257175">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Flat surfaces</a:t>
            </a:r>
            <a:endParaRPr sz="2400" dirty="0">
              <a:latin typeface="Times New Roman" panose="02020603050405020304" pitchFamily="18" charset="0"/>
              <a:cs typeface="Times New Roman" panose="02020603050405020304" pitchFamily="18" charset="0"/>
            </a:endParaRPr>
          </a:p>
          <a:p>
            <a:pPr marL="600075" lvl="1" indent="-257175">
              <a:buClr>
                <a:schemeClr val="dk1"/>
              </a:buClr>
              <a:buSzPts val="15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E.g. lab bench</a:t>
            </a:r>
            <a:endParaRPr sz="2400" dirty="0">
              <a:latin typeface="Times New Roman" panose="02020603050405020304" pitchFamily="18" charset="0"/>
              <a:cs typeface="Times New Roman" panose="02020603050405020304" pitchFamily="18" charset="0"/>
            </a:endParaRPr>
          </a:p>
          <a:p>
            <a:pPr marL="257175" indent="-257175">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Interior</a:t>
            </a:r>
            <a:endParaRPr sz="2400" dirty="0">
              <a:latin typeface="Times New Roman" panose="02020603050405020304" pitchFamily="18" charset="0"/>
              <a:cs typeface="Times New Roman" panose="02020603050405020304" pitchFamily="18" charset="0"/>
            </a:endParaRPr>
          </a:p>
          <a:p>
            <a:pPr marL="600075" lvl="1" indent="-257175">
              <a:buClr>
                <a:schemeClr val="dk1"/>
              </a:buClr>
              <a:buSzPts val="15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E.g. the inner space and surfaces of rooms, offices, labs</a:t>
            </a:r>
            <a:endParaRPr sz="2400" dirty="0">
              <a:latin typeface="Times New Roman" panose="02020603050405020304" pitchFamily="18" charset="0"/>
              <a:cs typeface="Times New Roman" panose="02020603050405020304" pitchFamily="18" charset="0"/>
            </a:endParaRPr>
          </a:p>
          <a:p>
            <a:pPr marL="257175" indent="-257175">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Exterior</a:t>
            </a:r>
            <a:endParaRPr sz="2400" dirty="0">
              <a:latin typeface="Times New Roman" panose="02020603050405020304" pitchFamily="18" charset="0"/>
              <a:cs typeface="Times New Roman" panose="02020603050405020304" pitchFamily="18" charset="0"/>
            </a:endParaRPr>
          </a:p>
          <a:p>
            <a:pPr marL="600075" lvl="1" indent="-257175">
              <a:buClr>
                <a:schemeClr val="dk1"/>
              </a:buClr>
              <a:buSzPts val="15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E.g. the outer surfaces of a </a:t>
            </a:r>
            <a:r>
              <a:rPr lang="en-US" sz="2400" b="1" dirty="0" err="1">
                <a:solidFill>
                  <a:schemeClr val="dk1"/>
                </a:solidFill>
                <a:latin typeface="Times New Roman" panose="02020603050405020304" pitchFamily="18" charset="0"/>
                <a:ea typeface="Calibri"/>
                <a:cs typeface="Times New Roman" panose="02020603050405020304" pitchFamily="18" charset="0"/>
                <a:sym typeface="Calibri"/>
              </a:rPr>
              <a:t>vehicle,building</a:t>
            </a:r>
            <a:endParaRPr sz="2400" dirty="0">
              <a:latin typeface="Times New Roman" panose="02020603050405020304" pitchFamily="18" charset="0"/>
              <a:cs typeface="Times New Roman" panose="02020603050405020304" pitchFamily="18" charset="0"/>
            </a:endParaRPr>
          </a:p>
          <a:p>
            <a:pPr marL="257175" indent="-257175">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Humans</a:t>
            </a:r>
            <a:endParaRPr sz="2400" dirty="0">
              <a:latin typeface="Times New Roman" panose="02020603050405020304" pitchFamily="18" charset="0"/>
              <a:cs typeface="Times New Roman" panose="02020603050405020304" pitchFamily="18" charset="0"/>
            </a:endParaRPr>
          </a:p>
          <a:p>
            <a:pPr marL="600075" lvl="1" indent="-257175">
              <a:buClr>
                <a:schemeClr val="dk1"/>
              </a:buClr>
              <a:buSzPts val="15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Professionals or civilians</a:t>
            </a:r>
            <a:endParaRPr sz="2400" dirty="0">
              <a:latin typeface="Times New Roman" panose="02020603050405020304" pitchFamily="18" charset="0"/>
              <a:cs typeface="Times New Roman" panose="02020603050405020304" pitchFamily="18" charset="0"/>
            </a:endParaRPr>
          </a:p>
          <a:p>
            <a:pPr marL="257175" indent="-257175">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Specials</a:t>
            </a:r>
            <a:endParaRPr sz="2400" dirty="0">
              <a:latin typeface="Times New Roman" panose="02020603050405020304" pitchFamily="18" charset="0"/>
              <a:cs typeface="Times New Roman" panose="02020603050405020304" pitchFamily="18" charset="0"/>
            </a:endParaRPr>
          </a:p>
          <a:p>
            <a:pPr marL="600075" lvl="1" indent="-257175">
              <a:buClr>
                <a:schemeClr val="dk1"/>
              </a:buClr>
              <a:buSzPts val="15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E.g. environment, electronics, drinking water, wounded</a:t>
            </a:r>
            <a:endParaRPr sz="2400" dirty="0">
              <a:latin typeface="Times New Roman" panose="02020603050405020304" pitchFamily="18" charset="0"/>
              <a:cs typeface="Times New Roman" panose="02020603050405020304" pitchFamily="18" charset="0"/>
            </a:endParaRPr>
          </a:p>
        </p:txBody>
      </p:sp>
      <p:cxnSp>
        <p:nvCxnSpPr>
          <p:cNvPr id="597" name="Google Shape;597;p53"/>
          <p:cNvCxnSpPr>
            <a:cxnSpLocks/>
          </p:cNvCxnSpPr>
          <p:nvPr/>
        </p:nvCxnSpPr>
        <p:spPr>
          <a:xfrm>
            <a:off x="5181600" y="2579764"/>
            <a:ext cx="685800" cy="4278236"/>
          </a:xfrm>
          <a:prstGeom prst="straightConnector1">
            <a:avLst/>
          </a:prstGeom>
          <a:noFill/>
          <a:ln w="28575" cap="flat" cmpd="sng">
            <a:solidFill>
              <a:srgbClr val="4A7DBA"/>
            </a:solidFill>
            <a:prstDash val="solid"/>
            <a:round/>
            <a:headEnd type="none" w="sm" len="sm"/>
            <a:tailEnd type="none" w="sm" len="sm"/>
          </a:ln>
        </p:spPr>
      </p:cxnSp>
      <p:sp>
        <p:nvSpPr>
          <p:cNvPr id="2" name="Rectangle 2">
            <a:extLst>
              <a:ext uri="{FF2B5EF4-FFF2-40B4-BE49-F238E27FC236}">
                <a16:creationId xmlns:a16="http://schemas.microsoft.com/office/drawing/2014/main" id="{180C2ABD-0E69-95FB-D551-CDDE78A4A764}"/>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4294967295"/>
          </p:nvPr>
        </p:nvSpPr>
        <p:spPr>
          <a:xfrm>
            <a:off x="1199456" y="1700808"/>
            <a:ext cx="8496944" cy="4267483"/>
          </a:xfrm>
        </p:spPr>
        <p:txBody>
          <a:bodyPr>
            <a:noAutofit/>
          </a:bodyPr>
          <a:lstStyle/>
          <a:p>
            <a:pPr marL="514350" indent="-514350" eaLnBrk="0">
              <a:lnSpc>
                <a:spcPct val="100000"/>
              </a:lnSpc>
              <a:spcBef>
                <a:spcPts val="900"/>
              </a:spcBef>
              <a:spcAft>
                <a:spcPts val="900"/>
              </a:spcAft>
              <a:buSzPct val="100000"/>
              <a:buFont typeface="+mj-lt"/>
              <a:buAutoNum type="romanU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2200" dirty="0">
                <a:latin typeface="Times New Roman" panose="02020603050405020304" pitchFamily="18" charset="0"/>
                <a:cs typeface="Times New Roman" panose="02020603050405020304" pitchFamily="18" charset="0"/>
              </a:rPr>
              <a:t>Skripal Poisoning Incident Background and Overview</a:t>
            </a:r>
          </a:p>
          <a:p>
            <a:pPr marL="514350" indent="-514350" eaLnBrk="0">
              <a:lnSpc>
                <a:spcPct val="100000"/>
              </a:lnSpc>
              <a:spcBef>
                <a:spcPts val="900"/>
              </a:spcBef>
              <a:spcAft>
                <a:spcPts val="900"/>
              </a:spcAft>
              <a:buSzPct val="100000"/>
              <a:buAutoNum type="romanU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2200" dirty="0">
                <a:latin typeface="Times New Roman" panose="02020603050405020304" pitchFamily="18" charset="0"/>
                <a:cs typeface="Times New Roman" panose="02020603050405020304" pitchFamily="18" charset="0"/>
              </a:rPr>
              <a:t>First Responder Experiences and Safety Protocols </a:t>
            </a:r>
          </a:p>
          <a:p>
            <a:pPr marL="514350" indent="-514350" eaLnBrk="0">
              <a:lnSpc>
                <a:spcPct val="100000"/>
              </a:lnSpc>
              <a:spcBef>
                <a:spcPts val="900"/>
              </a:spcBef>
              <a:spcAft>
                <a:spcPts val="900"/>
              </a:spcAft>
              <a:buSzPct val="100000"/>
              <a:buAutoNum type="romanU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2200" dirty="0">
                <a:latin typeface="Times New Roman" panose="02020603050405020304" pitchFamily="18" charset="0"/>
                <a:cs typeface="Times New Roman" panose="02020603050405020304" pitchFamily="18" charset="0"/>
              </a:rPr>
              <a:t>Decontamination Challenges in Urban Setting</a:t>
            </a:r>
          </a:p>
          <a:p>
            <a:pPr marL="514350" indent="-514350" eaLnBrk="0">
              <a:lnSpc>
                <a:spcPct val="100000"/>
              </a:lnSpc>
              <a:spcBef>
                <a:spcPts val="900"/>
              </a:spcBef>
              <a:spcAft>
                <a:spcPts val="900"/>
              </a:spcAft>
              <a:buSzPct val="100000"/>
              <a:buAutoNum type="romanU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2200" dirty="0">
                <a:latin typeface="Times New Roman" panose="02020603050405020304" pitchFamily="18" charset="0"/>
                <a:cs typeface="Times New Roman" panose="02020603050405020304" pitchFamily="18" charset="0"/>
              </a:rPr>
              <a:t>Lessons Learned/Future Preparedness Enhancements</a:t>
            </a:r>
          </a:p>
          <a:p>
            <a:pPr marL="514350" indent="-514350" eaLnBrk="0">
              <a:lnSpc>
                <a:spcPct val="100000"/>
              </a:lnSpc>
              <a:spcBef>
                <a:spcPts val="900"/>
              </a:spcBef>
              <a:spcAft>
                <a:spcPts val="900"/>
              </a:spcAft>
              <a:buSzPct val="100000"/>
              <a:buAutoNum type="romanU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2200" dirty="0">
                <a:latin typeface="Times New Roman" panose="02020603050405020304" pitchFamily="18" charset="0"/>
                <a:cs typeface="Times New Roman" panose="02020603050405020304" pitchFamily="18" charset="0"/>
              </a:rPr>
              <a:t>Conclusions</a:t>
            </a:r>
          </a:p>
          <a:p>
            <a:pPr marL="514350" indent="-514350" eaLnBrk="0">
              <a:lnSpc>
                <a:spcPct val="100000"/>
              </a:lnSpc>
              <a:spcBef>
                <a:spcPts val="900"/>
              </a:spcBef>
              <a:spcAft>
                <a:spcPts val="900"/>
              </a:spcAft>
              <a:buSzPct val="100000"/>
              <a:buAutoNum type="romanU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2200" dirty="0">
                <a:latin typeface="Times New Roman" panose="02020603050405020304" pitchFamily="18" charset="0"/>
                <a:cs typeface="Times New Roman" panose="02020603050405020304" pitchFamily="18" charset="0"/>
              </a:rPr>
              <a:t>Q &amp; A</a:t>
            </a:r>
            <a:r>
              <a:rPr lang="en-US" sz="2200" dirty="0">
                <a:latin typeface="Times New Roman" panose="02020603050405020304" pitchFamily="18" charset="0"/>
                <a:cs typeface="Times New Roman" panose="02020603050405020304" pitchFamily="18" charset="0"/>
              </a:rPr>
              <a:t> </a:t>
            </a:r>
          </a:p>
          <a:p>
            <a:pPr marL="0" indent="0" eaLnBrk="0">
              <a:lnSpc>
                <a:spcPct val="100000"/>
              </a:lnSpc>
              <a:spcBef>
                <a:spcPts val="900"/>
              </a:spcBef>
              <a:spcAft>
                <a:spcPts val="900"/>
              </a:spcAft>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200" dirty="0">
                <a:latin typeface="Times New Roman" panose="02020603050405020304" pitchFamily="18" charset="0"/>
                <a:cs typeface="Times New Roman" panose="02020603050405020304" pitchFamily="18" charset="0"/>
              </a:rPr>
              <a:t>Review</a:t>
            </a:r>
          </a:p>
        </p:txBody>
      </p:sp>
      <p:sp>
        <p:nvSpPr>
          <p:cNvPr id="7" name="Rectangle 2"/>
          <p:cNvSpPr txBox="1">
            <a:spLocks noChangeArrowheads="1"/>
          </p:cNvSpPr>
          <p:nvPr/>
        </p:nvSpPr>
        <p:spPr>
          <a:xfrm>
            <a:off x="2590800" y="561623"/>
            <a:ext cx="2070787" cy="5159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800" b="1" dirty="0">
                <a:latin typeface="Times New Roman" panose="02020603050405020304" pitchFamily="18" charset="0"/>
                <a:ea typeface="Calibri" pitchFamily="34" charset="0"/>
                <a:cs typeface="Times New Roman" panose="02020603050405020304" pitchFamily="18" charset="0"/>
              </a:rPr>
              <a:t>Overview</a:t>
            </a:r>
          </a:p>
        </p:txBody>
      </p:sp>
      <p:sp>
        <p:nvSpPr>
          <p:cNvPr id="2" name="TextBox 1">
            <a:extLst>
              <a:ext uri="{FF2B5EF4-FFF2-40B4-BE49-F238E27FC236}">
                <a16:creationId xmlns:a16="http://schemas.microsoft.com/office/drawing/2014/main" id="{BAD71AA7-B07B-CD54-C8FE-178B195B2E45}"/>
              </a:ext>
            </a:extLst>
          </p:cNvPr>
          <p:cNvSpPr txBox="1"/>
          <p:nvPr/>
        </p:nvSpPr>
        <p:spPr>
          <a:xfrm>
            <a:off x="191344" y="5860264"/>
            <a:ext cx="11809312" cy="872226"/>
          </a:xfrm>
          <a:prstGeom prst="rect">
            <a:avLst/>
          </a:prstGeom>
          <a:noFill/>
        </p:spPr>
        <p:txBody>
          <a:bodyPr wrap="square">
            <a:spAutoFit/>
          </a:bodyPr>
          <a:lstStyle/>
          <a:p>
            <a:pPr algn="just">
              <a:spcBef>
                <a:spcPts val="800"/>
              </a:spcBef>
              <a:buFont typeface="Wingdings" panose="05000000000000000000" pitchFamily="2" charset="2"/>
              <a:buChar char="v"/>
            </a:pPr>
            <a:r>
              <a:rPr lang="en-US" altLang="en-US" sz="1467" b="1" i="1" dirty="0"/>
              <a:t> All photographs/media in the presentation were available on-line / from open sources (or personal files).</a:t>
            </a:r>
          </a:p>
          <a:p>
            <a:pPr algn="just">
              <a:spcBef>
                <a:spcPts val="800"/>
              </a:spcBef>
              <a:buFont typeface="Wingdings" panose="05000000000000000000" pitchFamily="2" charset="2"/>
              <a:buChar char="v"/>
            </a:pPr>
            <a:r>
              <a:rPr lang="en-US" altLang="en-US" sz="1467" b="1" i="1" dirty="0"/>
              <a:t>Unless mentioned from open-source references, views presented are  personal observations based on first-hand professional experiences/observations</a:t>
            </a:r>
          </a:p>
        </p:txBody>
      </p:sp>
    </p:spTree>
    <p:extLst>
      <p:ext uri="{BB962C8B-B14F-4D97-AF65-F5344CB8AC3E}">
        <p14:creationId xmlns:p14="http://schemas.microsoft.com/office/powerpoint/2010/main" val="415403247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p:nvPr/>
        </p:nvSpPr>
        <p:spPr>
          <a:xfrm>
            <a:off x="609600" y="1676400"/>
            <a:ext cx="10744199" cy="4862870"/>
          </a:xfrm>
          <a:prstGeom prst="rect">
            <a:avLst/>
          </a:prstGeom>
          <a:noFill/>
          <a:ln>
            <a:noFill/>
          </a:ln>
        </p:spPr>
        <p:txBody>
          <a:bodyPr spcFirstLastPara="1" wrap="square" lIns="91425" tIns="45700" rIns="91425" bIns="45700" anchor="t" anchorCtr="0">
            <a:noAutofit/>
          </a:bodyPr>
          <a:lstStyle/>
          <a:p>
            <a:r>
              <a:rPr lang="en-US" sz="2400" u="sng" dirty="0">
                <a:solidFill>
                  <a:schemeClr val="dk1"/>
                </a:solidFill>
                <a:latin typeface="Times New Roman" panose="02020603050405020304" pitchFamily="18" charset="0"/>
                <a:ea typeface="Calibri"/>
                <a:cs typeface="Times New Roman" panose="02020603050405020304" pitchFamily="18" charset="0"/>
                <a:sym typeface="Calibri"/>
              </a:rPr>
              <a:t>Levels of decontamination:</a:t>
            </a:r>
            <a:endParaRPr sz="2400" dirty="0">
              <a:latin typeface="Times New Roman" panose="02020603050405020304" pitchFamily="18" charset="0"/>
              <a:cs typeface="Times New Roman" panose="02020603050405020304" pitchFamily="18" charset="0"/>
            </a:endParaRPr>
          </a:p>
          <a:p>
            <a:pPr marL="285750" indent="-285750">
              <a:buClr>
                <a:schemeClr val="dk1"/>
              </a:buClr>
              <a:buSzPts val="2000"/>
              <a:buFont typeface="Arial"/>
              <a:buChar char="•"/>
            </a:pPr>
            <a:r>
              <a:rPr lang="en-US" sz="2400" b="1" i="1" u="sng" dirty="0">
                <a:solidFill>
                  <a:schemeClr val="dk1"/>
                </a:solidFill>
                <a:latin typeface="Times New Roman" panose="02020603050405020304" pitchFamily="18" charset="0"/>
                <a:ea typeface="Calibri"/>
                <a:cs typeface="Times New Roman" panose="02020603050405020304" pitchFamily="18" charset="0"/>
                <a:sym typeface="Calibri"/>
              </a:rPr>
              <a:t>IMMEDIATE </a:t>
            </a:r>
            <a:endParaRPr sz="2400" dirty="0">
              <a:latin typeface="Times New Roman" panose="02020603050405020304" pitchFamily="18" charset="0"/>
              <a:cs typeface="Times New Roman" panose="02020603050405020304" pitchFamily="18" charset="0"/>
            </a:endParaRPr>
          </a:p>
          <a:p>
            <a:pPr marL="285750" indent="-285750">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OPERATIONAL </a:t>
            </a: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a:p>
            <a:pPr marL="285750" indent="-285750">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THOROUGH </a:t>
            </a: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a:p>
            <a:pPr marL="285750" indent="-285750">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CLEARANCE</a:t>
            </a:r>
          </a:p>
          <a:p>
            <a:pPr>
              <a:buClr>
                <a:schemeClr val="dk1"/>
              </a:buClr>
              <a:buSzPts val="1800"/>
            </a:pPr>
            <a:endParaRPr sz="2400" dirty="0">
              <a:latin typeface="Times New Roman" panose="02020603050405020304" pitchFamily="18" charset="0"/>
              <a:cs typeface="Times New Roman" panose="02020603050405020304" pitchFamily="18" charset="0"/>
            </a:endParaRPr>
          </a:p>
          <a:p>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The most important and most effective decontamination of any </a:t>
            </a:r>
            <a:r>
              <a:rPr lang="en-US" sz="2400" b="1" dirty="0" err="1">
                <a:solidFill>
                  <a:schemeClr val="dk1"/>
                </a:solidFill>
                <a:latin typeface="Times New Roman" panose="02020603050405020304" pitchFamily="18" charset="0"/>
                <a:ea typeface="Calibri"/>
                <a:cs typeface="Times New Roman" panose="02020603050405020304" pitchFamily="18" charset="0"/>
                <a:sym typeface="Calibri"/>
              </a:rPr>
              <a:t>espec.chemical</a:t>
            </a: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 exposure is that </a:t>
            </a:r>
            <a:r>
              <a:rPr lang="en-US" sz="2400" b="1" dirty="0" err="1">
                <a:solidFill>
                  <a:schemeClr val="dk1"/>
                </a:solidFill>
                <a:latin typeface="Times New Roman" panose="02020603050405020304" pitchFamily="18" charset="0"/>
                <a:ea typeface="Calibri"/>
                <a:cs typeface="Times New Roman" panose="02020603050405020304" pitchFamily="18" charset="0"/>
                <a:sym typeface="Calibri"/>
              </a:rPr>
              <a:t>init.</a:t>
            </a: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 decontamination done within the first minute or two after exposure.</a:t>
            </a: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 </a:t>
            </a:r>
          </a:p>
          <a:p>
            <a:r>
              <a:rPr lang="en-US" sz="2400" dirty="0">
                <a:solidFill>
                  <a:schemeClr val="dk1"/>
                </a:solidFill>
                <a:latin typeface="Times New Roman" panose="02020603050405020304" pitchFamily="18" charset="0"/>
                <a:ea typeface="Calibri"/>
                <a:cs typeface="Times New Roman" panose="02020603050405020304" pitchFamily="18" charset="0"/>
                <a:sym typeface="Calibri"/>
              </a:rPr>
              <a:t> </a:t>
            </a:r>
          </a:p>
          <a:p>
            <a:r>
              <a:rPr lang="en-US" sz="2400" b="1" u="sng" dirty="0">
                <a:solidFill>
                  <a:schemeClr val="dk1"/>
                </a:solidFill>
                <a:latin typeface="Times New Roman" panose="02020603050405020304" pitchFamily="18" charset="0"/>
                <a:ea typeface="Calibri"/>
                <a:cs typeface="Times New Roman" panose="02020603050405020304" pitchFamily="18" charset="0"/>
                <a:sym typeface="Calibri"/>
              </a:rPr>
              <a:t>Good training can save lives!</a:t>
            </a: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 name="Google Shape;92;p15"/>
          <p:cNvSpPr txBox="1"/>
          <p:nvPr/>
        </p:nvSpPr>
        <p:spPr>
          <a:xfrm>
            <a:off x="1866900" y="457200"/>
            <a:ext cx="8458200" cy="646331"/>
          </a:xfrm>
          <a:prstGeom prst="rect">
            <a:avLst/>
          </a:prstGeom>
          <a:noFill/>
          <a:ln>
            <a:noFill/>
          </a:ln>
        </p:spPr>
        <p:txBody>
          <a:bodyPr spcFirstLastPara="1" wrap="square" lIns="91425" tIns="45700" rIns="91425" bIns="45700" anchor="t" anchorCtr="0">
            <a:noAutofit/>
          </a:bodyPr>
          <a:lstStyle/>
          <a:p>
            <a:pPr algn="ctr"/>
            <a:r>
              <a:rPr lang="en-US" sz="3600" dirty="0">
                <a:solidFill>
                  <a:schemeClr val="dk1"/>
                </a:solidFill>
                <a:latin typeface="Calibri"/>
                <a:ea typeface="Calibri"/>
                <a:cs typeface="Calibri"/>
                <a:sym typeface="Calibri"/>
              </a:rPr>
              <a:t> </a:t>
            </a:r>
            <a:r>
              <a:rPr lang="en-US" sz="3600" b="1" dirty="0">
                <a:solidFill>
                  <a:schemeClr val="dk1"/>
                </a:solidFill>
                <a:latin typeface="Calibri"/>
                <a:ea typeface="Calibri"/>
                <a:cs typeface="Calibri"/>
                <a:sym typeface="Calibri"/>
              </a:rPr>
              <a:t>Challenges of Decontamination </a:t>
            </a:r>
            <a:br>
              <a:rPr lang="en-US" sz="3600" b="1" dirty="0">
                <a:solidFill>
                  <a:schemeClr val="dk1"/>
                </a:solidFill>
                <a:latin typeface="Calibri"/>
                <a:ea typeface="Calibri"/>
                <a:cs typeface="Calibri"/>
                <a:sym typeface="Calibri"/>
              </a:rPr>
            </a:br>
            <a:r>
              <a:rPr lang="en-US" sz="3600" dirty="0">
                <a:solidFill>
                  <a:schemeClr val="dk1"/>
                </a:solidFill>
                <a:latin typeface="Calibri"/>
                <a:ea typeface="Calibri"/>
                <a:cs typeface="Calibri"/>
                <a:sym typeface="Calibri"/>
              </a:rPr>
              <a:t>- End results of decontamination</a:t>
            </a:r>
            <a:endParaRPr sz="2800" dirty="0">
              <a:solidFill>
                <a:schemeClr val="dk1"/>
              </a:solidFill>
              <a:latin typeface="Calibri"/>
              <a:ea typeface="Calibri"/>
              <a:cs typeface="Calibri"/>
              <a:sym typeface="Calibri"/>
            </a:endParaRPr>
          </a:p>
        </p:txBody>
      </p:sp>
      <p:sp>
        <p:nvSpPr>
          <p:cNvPr id="2" name="Rectangle 2">
            <a:extLst>
              <a:ext uri="{FF2B5EF4-FFF2-40B4-BE49-F238E27FC236}">
                <a16:creationId xmlns:a16="http://schemas.microsoft.com/office/drawing/2014/main" id="{A76942B5-D427-891F-CD24-4FA57DF23E00}"/>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E6744-C2BE-5FD1-BD9E-F49D7A79B320}"/>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0857C14B-D36A-F17B-0B34-48F7412A4E7E}"/>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(5)</a:t>
            </a:r>
          </a:p>
        </p:txBody>
      </p:sp>
      <p:sp>
        <p:nvSpPr>
          <p:cNvPr id="520195" name="Rectangle 3">
            <a:extLst>
              <a:ext uri="{FF2B5EF4-FFF2-40B4-BE49-F238E27FC236}">
                <a16:creationId xmlns:a16="http://schemas.microsoft.com/office/drawing/2014/main" id="{B1791665-D4E7-A242-8215-3F44C0CA1297}"/>
              </a:ext>
            </a:extLst>
          </p:cNvPr>
          <p:cNvSpPr>
            <a:spLocks noGrp="1" noChangeArrowheads="1"/>
          </p:cNvSpPr>
          <p:nvPr>
            <p:ph type="body" idx="4294967295"/>
          </p:nvPr>
        </p:nvSpPr>
        <p:spPr>
          <a:xfrm>
            <a:off x="54621" y="896747"/>
            <a:ext cx="7811111" cy="4804638"/>
          </a:xfrm>
        </p:spPr>
        <p:txBody>
          <a:bodyPr vert="horz" lIns="180000" tIns="0" rIns="180000" bIns="36000" rtlCol="0">
            <a:noAutofit/>
          </a:bodyPr>
          <a:lstStyle/>
          <a:p>
            <a:pPr marL="0" indent="0">
              <a:lnSpc>
                <a:spcPct val="100000"/>
              </a:lnSpc>
              <a:buNone/>
              <a:defRPr/>
            </a:pPr>
            <a:r>
              <a:rPr lang="en-GB" sz="2400" b="1" dirty="0">
                <a:latin typeface="Times New Roman" panose="02020603050405020304" pitchFamily="18" charset="0"/>
                <a:cs typeface="Times New Roman" panose="02020603050405020304" pitchFamily="18" charset="0"/>
              </a:rPr>
              <a:t>Risk to Public and Environmental Contamination</a:t>
            </a:r>
          </a:p>
          <a:p>
            <a:pPr>
              <a:lnSpc>
                <a:spcPct val="100000"/>
              </a:lnSpc>
              <a:buFont typeface="Wingdings" panose="05000000000000000000" pitchFamily="2" charset="2"/>
              <a:buChar char="§"/>
              <a:defRPr/>
            </a:pPr>
            <a:r>
              <a:rPr lang="en-GB" sz="2400" b="1" dirty="0">
                <a:latin typeface="Times New Roman" panose="02020603050405020304" pitchFamily="18" charset="0"/>
                <a:cs typeface="Times New Roman" panose="02020603050405020304" pitchFamily="18" charset="0"/>
              </a:rPr>
              <a:t> Potential for wider environmental spread, including spread through water or air systems</a:t>
            </a:r>
          </a:p>
          <a:p>
            <a:pPr>
              <a:lnSpc>
                <a:spcPct val="100000"/>
              </a:lnSpc>
              <a:buFont typeface="Wingdings" panose="05000000000000000000" pitchFamily="2" charset="2"/>
              <a:buChar char="§"/>
              <a:defRPr/>
            </a:pPr>
            <a:r>
              <a:rPr lang="en-GB" sz="2400" b="1" dirty="0">
                <a:latin typeface="Times New Roman" panose="02020603050405020304" pitchFamily="18" charset="0"/>
                <a:cs typeface="Times New Roman" panose="02020603050405020304" pitchFamily="18" charset="0"/>
              </a:rPr>
              <a:t>   Measures to protect public during clean-up.</a:t>
            </a:r>
          </a:p>
          <a:p>
            <a:pPr marL="0" indent="0">
              <a:lnSpc>
                <a:spcPct val="100000"/>
              </a:lnSpc>
              <a:buNone/>
              <a:defRPr/>
            </a:pPr>
            <a:endParaRPr lang="en-GB" sz="2400" b="1" dirty="0">
              <a:latin typeface="Times New Roman" panose="02020603050405020304" pitchFamily="18" charset="0"/>
              <a:cs typeface="Times New Roman" panose="02020603050405020304" pitchFamily="18" charset="0"/>
            </a:endParaRP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Hazardous Waste Disposal</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 Handling of contaminated waste.</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 Regulatory challenges in hazardous disposal. </a:t>
            </a:r>
          </a:p>
          <a:p>
            <a:pPr marL="0" indent="0">
              <a:lnSpc>
                <a:spcPct val="100000"/>
              </a:lnSpc>
              <a:buNone/>
              <a:defRPr/>
            </a:pPr>
            <a:endParaRPr lang="en-GB" sz="2400" b="1" dirty="0">
              <a:latin typeface="Times New Roman" panose="02020603050405020304" pitchFamily="18" charset="0"/>
              <a:cs typeface="Times New Roman" panose="02020603050405020304" pitchFamily="18" charset="0"/>
            </a:endParaRP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Regulatory and Safety Standards</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International/Local guidelines on decontamination.</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 Compliance with environmental safety standards…</a:t>
            </a:r>
          </a:p>
        </p:txBody>
      </p:sp>
      <p:pic>
        <p:nvPicPr>
          <p:cNvPr id="5" name="Picture 4">
            <a:extLst>
              <a:ext uri="{FF2B5EF4-FFF2-40B4-BE49-F238E27FC236}">
                <a16:creationId xmlns:a16="http://schemas.microsoft.com/office/drawing/2014/main" id="{DE655430-0080-A0B3-3029-17FD5CE1A4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72326" y="1700807"/>
            <a:ext cx="4734346" cy="2732575"/>
          </a:xfrm>
          <a:prstGeom prst="rect">
            <a:avLst/>
          </a:prstGeom>
        </p:spPr>
      </p:pic>
    </p:spTree>
    <p:extLst>
      <p:ext uri="{BB962C8B-B14F-4D97-AF65-F5344CB8AC3E}">
        <p14:creationId xmlns:p14="http://schemas.microsoft.com/office/powerpoint/2010/main" val="3289842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army.mil/e2/c/images/2014/09/25/364214/size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84374" y="3276600"/>
            <a:ext cx="3663324"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media.jrn.com/images/20140423-124046-pic-373058740_6422517_ver1.0_640_48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47091" y="1371601"/>
            <a:ext cx="3810000" cy="226627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867059" y="776261"/>
            <a:ext cx="5737006" cy="4524315"/>
          </a:xfrm>
          <a:prstGeom prst="rect">
            <a:avLst/>
          </a:prstGeom>
        </p:spPr>
        <p:txBody>
          <a:bodyPr wrap="square">
            <a:spAutoFit/>
          </a:bodyPr>
          <a:lstStyle/>
          <a:p>
            <a:r>
              <a:rPr lang="en-GB" b="1" dirty="0">
                <a:solidFill>
                  <a:prstClr val="black"/>
                </a:solidFill>
              </a:rPr>
              <a:t>Decontamination of Personal Effects and Vehicles</a:t>
            </a:r>
          </a:p>
          <a:p>
            <a:pPr marL="285750" indent="-285750">
              <a:buFont typeface="Wingdings" panose="05000000000000000000" pitchFamily="2" charset="2"/>
              <a:buChar char="Ø"/>
            </a:pPr>
            <a:r>
              <a:rPr lang="en-GB" dirty="0">
                <a:solidFill>
                  <a:prstClr val="black"/>
                </a:solidFill>
              </a:rPr>
              <a:t> Protocols for personal and vehicle decontamination.</a:t>
            </a:r>
          </a:p>
          <a:p>
            <a:pPr marL="285750" indent="-285750">
              <a:buFont typeface="Wingdings" panose="05000000000000000000" pitchFamily="2" charset="2"/>
              <a:buChar char="Ø"/>
            </a:pPr>
            <a:r>
              <a:rPr lang="en-GB" dirty="0">
                <a:solidFill>
                  <a:prstClr val="black"/>
                </a:solidFill>
              </a:rPr>
              <a:t> Challenges with porous materials and vehicle interiors</a:t>
            </a:r>
          </a:p>
          <a:p>
            <a:pPr marL="285750" indent="-285750">
              <a:buFont typeface="Wingdings" panose="05000000000000000000" pitchFamily="2" charset="2"/>
              <a:buChar char="Ø"/>
            </a:pPr>
            <a:r>
              <a:rPr lang="en-US" dirty="0">
                <a:solidFill>
                  <a:prstClr val="black"/>
                </a:solidFill>
              </a:rPr>
              <a:t>allows to continue and sustain mission after being contaminated</a:t>
            </a:r>
          </a:p>
          <a:p>
            <a:pPr marL="285750" indent="-285750">
              <a:buFont typeface="Wingdings" panose="05000000000000000000" pitchFamily="2" charset="2"/>
              <a:buChar char="Ø"/>
            </a:pPr>
            <a:r>
              <a:rPr lang="en-US" dirty="0">
                <a:solidFill>
                  <a:prstClr val="black"/>
                </a:solidFill>
              </a:rPr>
              <a:t>limits hazard of transferring contamination by removing most of gross contamination </a:t>
            </a:r>
          </a:p>
          <a:p>
            <a:pPr marL="285750" indent="-285750">
              <a:buFont typeface="Wingdings" panose="05000000000000000000" pitchFamily="2" charset="2"/>
              <a:buChar char="Ø"/>
            </a:pPr>
            <a:endParaRPr lang="en-US" u="sng" dirty="0">
              <a:solidFill>
                <a:prstClr val="black"/>
              </a:solidFill>
            </a:endParaRPr>
          </a:p>
          <a:p>
            <a:pPr marL="285750" indent="-285750">
              <a:buFont typeface="Wingdings" panose="05000000000000000000" pitchFamily="2" charset="2"/>
              <a:buChar char="Ø"/>
            </a:pPr>
            <a:r>
              <a:rPr lang="en-US" u="sng" dirty="0"/>
              <a:t>Vehicle washdown</a:t>
            </a:r>
            <a:r>
              <a:rPr lang="en-US" dirty="0"/>
              <a:t> is performed by the power-driven decontamination equipment and it is most effective within 1 hour after contamination</a:t>
            </a:r>
          </a:p>
          <a:p>
            <a:endParaRPr lang="en-US" dirty="0"/>
          </a:p>
        </p:txBody>
      </p:sp>
      <p:pic>
        <p:nvPicPr>
          <p:cNvPr id="3074" name="Picture 2" descr="&lt;b&gt;DECON&lt;/b&gt; – a new &lt;b&gt;decontamination vehicle&lt;/b&gt; on Tatra chassis | CZDEFENCE ...">
            <a:extLst>
              <a:ext uri="{FF2B5EF4-FFF2-40B4-BE49-F238E27FC236}">
                <a16:creationId xmlns:a16="http://schemas.microsoft.com/office/drawing/2014/main" id="{B36BFB75-8233-E90A-2CDD-D3B3F0D984D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47991" y="5011846"/>
            <a:ext cx="24193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 is &lt;b&gt;Decontamination&lt;/b&gt; or &lt;b&gt;Decon&lt;/b&gt; Wash? - Protouch &lt;b&gt;Car&lt;/b&gt; Care">
            <a:extLst>
              <a:ext uri="{FF2B5EF4-FFF2-40B4-BE49-F238E27FC236}">
                <a16:creationId xmlns:a16="http://schemas.microsoft.com/office/drawing/2014/main" id="{ECD2503E-8133-49EC-C6BC-F9CAF11FA60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13603" y="4508339"/>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67531EA6-22B2-C370-E0F8-B3485C02FD23}"/>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(6)</a:t>
            </a:r>
          </a:p>
        </p:txBody>
      </p:sp>
    </p:spTree>
    <p:extLst>
      <p:ext uri="{BB962C8B-B14F-4D97-AF65-F5344CB8AC3E}">
        <p14:creationId xmlns:p14="http://schemas.microsoft.com/office/powerpoint/2010/main" val="356637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55"/>
          <p:cNvSpPr txBox="1">
            <a:spLocks noGrp="1"/>
          </p:cNvSpPr>
          <p:nvPr>
            <p:ph type="title"/>
          </p:nvPr>
        </p:nvSpPr>
        <p:spPr>
          <a:xfrm>
            <a:off x="1981200" y="990600"/>
            <a:ext cx="8229600" cy="731838"/>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a:solidFill>
                  <a:schemeClr val="dk1"/>
                </a:solidFill>
                <a:latin typeface="Calibri"/>
                <a:ea typeface="Calibri"/>
                <a:cs typeface="Calibri"/>
                <a:sym typeface="Calibri"/>
              </a:rPr>
              <a:t>Civilians</a:t>
            </a:r>
            <a:endParaRPr/>
          </a:p>
        </p:txBody>
      </p:sp>
      <p:sp>
        <p:nvSpPr>
          <p:cNvPr id="610" name="Google Shape;610;p55"/>
          <p:cNvSpPr txBox="1">
            <a:spLocks noGrp="1"/>
          </p:cNvSpPr>
          <p:nvPr>
            <p:ph type="body" idx="1"/>
          </p:nvPr>
        </p:nvSpPr>
        <p:spPr>
          <a:xfrm>
            <a:off x="1447800" y="1722438"/>
            <a:ext cx="8229600" cy="4144963"/>
          </a:xfrm>
          <a:prstGeom prst="rect">
            <a:avLst/>
          </a:prstGeom>
          <a:noFill/>
          <a:ln>
            <a:noFill/>
          </a:ln>
        </p:spPr>
        <p:txBody>
          <a:bodyPr spcFirstLastPara="1" vert="horz" wrap="square" lIns="91425" tIns="45700" rIns="91425" bIns="45700" rtlCol="0" anchor="t" anchorCtr="0">
            <a:noAutofit/>
          </a:bodyPr>
          <a:lstStyle/>
          <a:p>
            <a:pPr marL="342900" indent="-342900">
              <a:spcBef>
                <a:spcPts val="0"/>
              </a:spcBef>
              <a:buClr>
                <a:schemeClr val="dk1"/>
              </a:buClr>
              <a:buSzPts val="180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Procedure, discipline</a:t>
            </a:r>
            <a:endParaRPr sz="28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Comfort, clothing</a:t>
            </a:r>
            <a:endParaRPr sz="28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Personal properties</a:t>
            </a:r>
            <a:endParaRPr sz="28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800" dirty="0">
                <a:solidFill>
                  <a:schemeClr val="dk1"/>
                </a:solidFill>
                <a:latin typeface="Times New Roman" panose="02020603050405020304" pitchFamily="18" charset="0"/>
                <a:ea typeface="Calibri"/>
                <a:cs typeface="Times New Roman" panose="02020603050405020304" pitchFamily="18" charset="0"/>
                <a:sym typeface="Calibri"/>
              </a:rPr>
              <a:t>Privacy, gender separation</a:t>
            </a:r>
            <a:endParaRPr sz="2800" dirty="0">
              <a:latin typeface="Times New Roman" panose="02020603050405020304" pitchFamily="18" charset="0"/>
              <a:cs typeface="Times New Roman" panose="02020603050405020304" pitchFamily="18" charset="0"/>
            </a:endParaRPr>
          </a:p>
          <a:p>
            <a:pPr marL="342900" indent="-228600">
              <a:spcBef>
                <a:spcPts val="360"/>
              </a:spcBef>
              <a:buClr>
                <a:schemeClr val="dk1"/>
              </a:buClr>
              <a:buSzPts val="1800"/>
              <a:buNone/>
            </a:pPr>
            <a:endParaRPr sz="28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611" name="Google Shape;611;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574310" y="1722438"/>
            <a:ext cx="4206180" cy="2671170"/>
          </a:xfrm>
          <a:prstGeom prst="rect">
            <a:avLst/>
          </a:prstGeom>
          <a:noFill/>
          <a:ln>
            <a:noFill/>
          </a:ln>
        </p:spPr>
      </p:pic>
      <p:pic>
        <p:nvPicPr>
          <p:cNvPr id="612" name="Google Shape;612;p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981201" y="3771900"/>
            <a:ext cx="4865800" cy="2321395"/>
          </a:xfrm>
          <a:prstGeom prst="rect">
            <a:avLst/>
          </a:prstGeom>
          <a:noFill/>
          <a:ln>
            <a:noFill/>
          </a:ln>
        </p:spPr>
      </p:pic>
      <p:sp>
        <p:nvSpPr>
          <p:cNvPr id="2" name="Rectangle 2">
            <a:extLst>
              <a:ext uri="{FF2B5EF4-FFF2-40B4-BE49-F238E27FC236}">
                <a16:creationId xmlns:a16="http://schemas.microsoft.com/office/drawing/2014/main" id="{A41FD976-4263-3D9A-2695-C80EF84581F6}"/>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56"/>
          <p:cNvSpPr txBox="1">
            <a:spLocks noGrp="1"/>
          </p:cNvSpPr>
          <p:nvPr>
            <p:ph type="title"/>
          </p:nvPr>
        </p:nvSpPr>
        <p:spPr>
          <a:xfrm>
            <a:off x="1981200" y="990600"/>
            <a:ext cx="8229600" cy="731838"/>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a:solidFill>
                  <a:schemeClr val="dk1"/>
                </a:solidFill>
                <a:latin typeface="Calibri"/>
                <a:ea typeface="Calibri"/>
                <a:cs typeface="Calibri"/>
                <a:sym typeface="Calibri"/>
              </a:rPr>
              <a:t>Specialties</a:t>
            </a:r>
            <a:endParaRPr/>
          </a:p>
        </p:txBody>
      </p:sp>
      <p:sp>
        <p:nvSpPr>
          <p:cNvPr id="618" name="Google Shape;618;p56"/>
          <p:cNvSpPr txBox="1">
            <a:spLocks noGrp="1"/>
          </p:cNvSpPr>
          <p:nvPr>
            <p:ph type="body" idx="1"/>
          </p:nvPr>
        </p:nvSpPr>
        <p:spPr>
          <a:xfrm>
            <a:off x="1981200" y="1981201"/>
            <a:ext cx="8229600" cy="4144963"/>
          </a:xfrm>
          <a:prstGeom prst="rect">
            <a:avLst/>
          </a:prstGeom>
          <a:noFill/>
          <a:ln>
            <a:noFill/>
          </a:ln>
        </p:spPr>
        <p:txBody>
          <a:bodyPr spcFirstLastPara="1" vert="horz" wrap="square" lIns="91425" tIns="45700" rIns="91425" bIns="45700" rtlCol="0" anchor="t" anchorCtr="0">
            <a:noAutofit/>
          </a:bodyPr>
          <a:lstStyle/>
          <a:p>
            <a:pPr marL="342900" indent="-342900">
              <a:spcBef>
                <a:spcPts val="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Electronics (in vacuum?)</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Environment, e.g. roads</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Wounded</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Drinking water</a:t>
            </a:r>
            <a:endParaRPr sz="2400" dirty="0">
              <a:latin typeface="Times New Roman" panose="02020603050405020304" pitchFamily="18" charset="0"/>
              <a:cs typeface="Times New Roman" panose="02020603050405020304" pitchFamily="18" charset="0"/>
            </a:endParaRPr>
          </a:p>
        </p:txBody>
      </p:sp>
      <p:pic>
        <p:nvPicPr>
          <p:cNvPr id="619" name="Google Shape;619;p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31504" y="4057650"/>
            <a:ext cx="5093147" cy="2179662"/>
          </a:xfrm>
          <a:prstGeom prst="rect">
            <a:avLst/>
          </a:prstGeom>
          <a:noFill/>
          <a:ln>
            <a:noFill/>
          </a:ln>
        </p:spPr>
      </p:pic>
      <p:pic>
        <p:nvPicPr>
          <p:cNvPr id="620" name="Google Shape;620;p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239001" y="1722438"/>
            <a:ext cx="2971799" cy="2099323"/>
          </a:xfrm>
          <a:prstGeom prst="rect">
            <a:avLst/>
          </a:prstGeom>
          <a:noFill/>
          <a:ln>
            <a:noFill/>
          </a:ln>
        </p:spPr>
      </p:pic>
      <p:pic>
        <p:nvPicPr>
          <p:cNvPr id="621" name="Google Shape;621;p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1850" y="4052964"/>
            <a:ext cx="2586558" cy="2073200"/>
          </a:xfrm>
          <a:prstGeom prst="rect">
            <a:avLst/>
          </a:prstGeom>
          <a:noFill/>
          <a:ln>
            <a:noFill/>
          </a:ln>
        </p:spPr>
      </p:pic>
      <p:sp>
        <p:nvSpPr>
          <p:cNvPr id="2" name="Rectangle 2">
            <a:extLst>
              <a:ext uri="{FF2B5EF4-FFF2-40B4-BE49-F238E27FC236}">
                <a16:creationId xmlns:a16="http://schemas.microsoft.com/office/drawing/2014/main" id="{727BC660-B99C-113D-D496-223F0B873E7E}"/>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57"/>
          <p:cNvSpPr txBox="1">
            <a:spLocks noGrp="1"/>
          </p:cNvSpPr>
          <p:nvPr>
            <p:ph type="title"/>
          </p:nvPr>
        </p:nvSpPr>
        <p:spPr>
          <a:xfrm>
            <a:off x="1981200" y="990600"/>
            <a:ext cx="8229600" cy="731838"/>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a:solidFill>
                  <a:schemeClr val="dk1"/>
                </a:solidFill>
                <a:latin typeface="Calibri"/>
                <a:ea typeface="Calibri"/>
                <a:cs typeface="Calibri"/>
                <a:sym typeface="Calibri"/>
              </a:rPr>
              <a:t>Interior space</a:t>
            </a:r>
            <a:endParaRPr/>
          </a:p>
        </p:txBody>
      </p:sp>
      <p:sp>
        <p:nvSpPr>
          <p:cNvPr id="627" name="Google Shape;627;p57"/>
          <p:cNvSpPr txBox="1">
            <a:spLocks noGrp="1"/>
          </p:cNvSpPr>
          <p:nvPr>
            <p:ph type="body" idx="1"/>
          </p:nvPr>
        </p:nvSpPr>
        <p:spPr>
          <a:xfrm>
            <a:off x="1981200" y="1981201"/>
            <a:ext cx="8229600" cy="4144963"/>
          </a:xfrm>
          <a:prstGeom prst="rect">
            <a:avLst/>
          </a:prstGeom>
          <a:noFill/>
          <a:ln>
            <a:noFill/>
          </a:ln>
        </p:spPr>
        <p:txBody>
          <a:bodyPr spcFirstLastPara="1" vert="horz" wrap="square" lIns="91425" tIns="45700" rIns="91425" bIns="45700" rtlCol="0" anchor="t" anchorCtr="0">
            <a:noAutofit/>
          </a:bodyPr>
          <a:lstStyle/>
          <a:p>
            <a:pPr marL="342900" indent="-342900">
              <a:spcBef>
                <a:spcPts val="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Small rooms</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Buildings</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Airport</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err="1">
                <a:solidFill>
                  <a:schemeClr val="dk1"/>
                </a:solidFill>
                <a:latin typeface="Times New Roman" panose="02020603050405020304" pitchFamily="18" charset="0"/>
                <a:ea typeface="Calibri"/>
                <a:cs typeface="Times New Roman" panose="02020603050405020304" pitchFamily="18" charset="0"/>
                <a:sym typeface="Calibri"/>
              </a:rPr>
              <a:t>Metrostation</a:t>
            </a:r>
            <a:endParaRPr sz="2400" dirty="0">
              <a:latin typeface="Times New Roman" panose="02020603050405020304" pitchFamily="18" charset="0"/>
              <a:cs typeface="Times New Roman" panose="02020603050405020304" pitchFamily="18" charset="0"/>
            </a:endParaRPr>
          </a:p>
          <a:p>
            <a:pPr marL="342900" indent="-228600">
              <a:spcBef>
                <a:spcPts val="360"/>
              </a:spcBef>
              <a:buClr>
                <a:schemeClr val="dk1"/>
              </a:buClr>
              <a:buSzPts val="1800"/>
              <a:buNone/>
            </a:pP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628" name="Google Shape;628;p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53250" y="4229101"/>
            <a:ext cx="3103190" cy="1897063"/>
          </a:xfrm>
          <a:prstGeom prst="rect">
            <a:avLst/>
          </a:prstGeom>
          <a:noFill/>
          <a:ln>
            <a:noFill/>
          </a:ln>
        </p:spPr>
      </p:pic>
      <p:pic>
        <p:nvPicPr>
          <p:cNvPr id="629" name="Google Shape;629;p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82344" y="1879558"/>
            <a:ext cx="2574096" cy="2156664"/>
          </a:xfrm>
          <a:prstGeom prst="rect">
            <a:avLst/>
          </a:prstGeom>
          <a:noFill/>
          <a:ln>
            <a:noFill/>
          </a:ln>
        </p:spPr>
      </p:pic>
      <p:pic>
        <p:nvPicPr>
          <p:cNvPr id="630" name="Google Shape;630;p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775520" y="4437112"/>
            <a:ext cx="3463231" cy="1947815"/>
          </a:xfrm>
          <a:prstGeom prst="rect">
            <a:avLst/>
          </a:prstGeom>
          <a:noFill/>
          <a:ln>
            <a:noFill/>
          </a:ln>
        </p:spPr>
      </p:pic>
      <p:sp>
        <p:nvSpPr>
          <p:cNvPr id="631" name="Google Shape;631;p57"/>
          <p:cNvSpPr txBox="1"/>
          <p:nvPr/>
        </p:nvSpPr>
        <p:spPr>
          <a:xfrm>
            <a:off x="6089727" y="2654322"/>
            <a:ext cx="1289777" cy="300082"/>
          </a:xfrm>
          <a:prstGeom prst="rect">
            <a:avLst/>
          </a:prstGeom>
          <a:noFill/>
          <a:ln>
            <a:noFill/>
          </a:ln>
        </p:spPr>
        <p:txBody>
          <a:bodyPr spcFirstLastPara="1" wrap="square" lIns="91425" tIns="45700" rIns="91425" bIns="45700" anchor="t" anchorCtr="0">
            <a:noAutofit/>
          </a:bodyPr>
          <a:lstStyle/>
          <a:p>
            <a:r>
              <a:rPr lang="en-US" sz="1600" dirty="0">
                <a:solidFill>
                  <a:schemeClr val="dk1"/>
                </a:solidFill>
                <a:latin typeface="Calibri"/>
                <a:ea typeface="Calibri"/>
                <a:cs typeface="Calibri"/>
                <a:sym typeface="Calibri"/>
              </a:rPr>
              <a:t>Tent fumigation</a:t>
            </a:r>
            <a:endParaRPr sz="1600" dirty="0"/>
          </a:p>
        </p:txBody>
      </p:sp>
      <p:sp>
        <p:nvSpPr>
          <p:cNvPr id="632" name="Google Shape;632;p57"/>
          <p:cNvSpPr txBox="1"/>
          <p:nvPr/>
        </p:nvSpPr>
        <p:spPr>
          <a:xfrm>
            <a:off x="5611005" y="4725144"/>
            <a:ext cx="1289776" cy="727191"/>
          </a:xfrm>
          <a:prstGeom prst="rect">
            <a:avLst/>
          </a:prstGeom>
          <a:noFill/>
          <a:ln>
            <a:noFill/>
          </a:ln>
        </p:spPr>
        <p:txBody>
          <a:bodyPr spcFirstLastPara="1" wrap="square" lIns="91425" tIns="45700" rIns="91425" bIns="45700" anchor="t" anchorCtr="0">
            <a:noAutofit/>
          </a:bodyPr>
          <a:lstStyle/>
          <a:p>
            <a:r>
              <a:rPr lang="en-US" dirty="0">
                <a:solidFill>
                  <a:schemeClr val="dk1"/>
                </a:solidFill>
                <a:latin typeface="Calibri"/>
                <a:ea typeface="Calibri"/>
                <a:cs typeface="Calibri"/>
                <a:sym typeface="Calibri"/>
              </a:rPr>
              <a:t>Automated</a:t>
            </a:r>
            <a:endParaRPr dirty="0"/>
          </a:p>
          <a:p>
            <a:r>
              <a:rPr lang="en-US" dirty="0">
                <a:solidFill>
                  <a:schemeClr val="dk1"/>
                </a:solidFill>
                <a:latin typeface="Calibri"/>
                <a:ea typeface="Calibri"/>
                <a:cs typeface="Calibri"/>
                <a:sym typeface="Calibri"/>
              </a:rPr>
              <a:t>or manual</a:t>
            </a:r>
            <a:endParaRPr dirty="0"/>
          </a:p>
        </p:txBody>
      </p:sp>
      <p:sp>
        <p:nvSpPr>
          <p:cNvPr id="2" name="Rectangle 2">
            <a:extLst>
              <a:ext uri="{FF2B5EF4-FFF2-40B4-BE49-F238E27FC236}">
                <a16:creationId xmlns:a16="http://schemas.microsoft.com/office/drawing/2014/main" id="{A9E00759-93A5-43A1-6F11-46D299DCB761}"/>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58"/>
          <p:cNvSpPr txBox="1">
            <a:spLocks noGrp="1"/>
          </p:cNvSpPr>
          <p:nvPr>
            <p:ph type="title"/>
          </p:nvPr>
        </p:nvSpPr>
        <p:spPr>
          <a:xfrm>
            <a:off x="1981200" y="990600"/>
            <a:ext cx="8229600" cy="731838"/>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a:solidFill>
                  <a:schemeClr val="dk1"/>
                </a:solidFill>
                <a:latin typeface="Calibri"/>
                <a:ea typeface="Calibri"/>
                <a:cs typeface="Calibri"/>
                <a:sym typeface="Calibri"/>
              </a:rPr>
              <a:t>Interior vehicle</a:t>
            </a:r>
            <a:endParaRPr/>
          </a:p>
        </p:txBody>
      </p:sp>
      <p:sp>
        <p:nvSpPr>
          <p:cNvPr id="638" name="Google Shape;638;p58"/>
          <p:cNvSpPr txBox="1">
            <a:spLocks noGrp="1"/>
          </p:cNvSpPr>
          <p:nvPr>
            <p:ph type="body" idx="1"/>
          </p:nvPr>
        </p:nvSpPr>
        <p:spPr>
          <a:xfrm>
            <a:off x="1981200" y="1981201"/>
            <a:ext cx="8229600" cy="4144963"/>
          </a:xfrm>
          <a:prstGeom prst="rect">
            <a:avLst/>
          </a:prstGeom>
          <a:noFill/>
          <a:ln>
            <a:noFill/>
          </a:ln>
        </p:spPr>
        <p:txBody>
          <a:bodyPr spcFirstLastPara="1" vert="horz" wrap="square" lIns="91425" tIns="45700" rIns="91425" bIns="45700" rtlCol="0" anchor="t" anchorCtr="0">
            <a:noAutofit/>
          </a:bodyPr>
          <a:lstStyle/>
          <a:p>
            <a:pPr marL="342900" indent="-342900">
              <a:spcBef>
                <a:spcPts val="0"/>
              </a:spcBef>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Vehicles</a:t>
            </a:r>
            <a:endParaRPr sz="2400" b="1"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b="1" dirty="0">
                <a:solidFill>
                  <a:schemeClr val="dk1"/>
                </a:solidFill>
                <a:latin typeface="Times New Roman" panose="02020603050405020304" pitchFamily="18" charset="0"/>
                <a:ea typeface="Calibri"/>
                <a:cs typeface="Times New Roman" panose="02020603050405020304" pitchFamily="18" charset="0"/>
                <a:sym typeface="Calibri"/>
              </a:rPr>
              <a:t>Aircraft (can it fly again?)</a:t>
            </a:r>
            <a:endParaRPr sz="2400" b="1" dirty="0">
              <a:latin typeface="Times New Roman" panose="02020603050405020304" pitchFamily="18" charset="0"/>
              <a:cs typeface="Times New Roman" panose="02020603050405020304" pitchFamily="18" charset="0"/>
            </a:endParaRPr>
          </a:p>
          <a:p>
            <a:pPr marL="342900" indent="-228600">
              <a:spcBef>
                <a:spcPts val="360"/>
              </a:spcBef>
              <a:buClr>
                <a:schemeClr val="dk1"/>
              </a:buClr>
              <a:buSzPts val="1800"/>
              <a:buNone/>
            </a:pPr>
            <a:endParaRPr sz="24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639" name="Google Shape;639;p5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53251" y="2171700"/>
            <a:ext cx="2143125" cy="1428750"/>
          </a:xfrm>
          <a:prstGeom prst="rect">
            <a:avLst/>
          </a:prstGeom>
          <a:noFill/>
          <a:ln>
            <a:noFill/>
          </a:ln>
        </p:spPr>
      </p:pic>
      <p:pic>
        <p:nvPicPr>
          <p:cNvPr id="640" name="Google Shape;640;p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52800" y="3714752"/>
            <a:ext cx="2182644" cy="1449667"/>
          </a:xfrm>
          <a:prstGeom prst="rect">
            <a:avLst/>
          </a:prstGeom>
          <a:noFill/>
          <a:ln>
            <a:noFill/>
          </a:ln>
        </p:spPr>
      </p:pic>
      <p:pic>
        <p:nvPicPr>
          <p:cNvPr id="641" name="Google Shape;641;p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953250" y="3787254"/>
            <a:ext cx="2189988" cy="1454544"/>
          </a:xfrm>
          <a:prstGeom prst="rect">
            <a:avLst/>
          </a:prstGeom>
          <a:noFill/>
          <a:ln>
            <a:noFill/>
          </a:ln>
        </p:spPr>
      </p:pic>
      <p:pic>
        <p:nvPicPr>
          <p:cNvPr id="6146" name="Picture 2" descr="Airlines unleash herpes disinfectant and other concoctions on ...">
            <a:extLst>
              <a:ext uri="{FF2B5EF4-FFF2-40B4-BE49-F238E27FC236}">
                <a16:creationId xmlns:a16="http://schemas.microsoft.com/office/drawing/2014/main" id="{479D715B-8ED7-9BCE-53D0-20C1A8431221}"/>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29388" y="3498723"/>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oronavirus update: &lt;b&gt;Aircraft&lt;/b&gt; fogging enhances customer safety ...">
            <a:extLst>
              <a:ext uri="{FF2B5EF4-FFF2-40B4-BE49-F238E27FC236}">
                <a16:creationId xmlns:a16="http://schemas.microsoft.com/office/drawing/2014/main" id="{81F7ACEC-F942-FCE3-A3D1-5C6384A4B2D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143238" y="2728912"/>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eam tests in-the-field &lt;b&gt;aircraft decontamination&lt;/b&gt; procedures &amp;gt; Air ...">
            <a:extLst>
              <a:ext uri="{FF2B5EF4-FFF2-40B4-BE49-F238E27FC236}">
                <a16:creationId xmlns:a16="http://schemas.microsoft.com/office/drawing/2014/main" id="{73B330F7-C95D-1EA3-9FF5-F3BD3878C4D1}"/>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294219" y="4701320"/>
            <a:ext cx="2533650" cy="18097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293D3B19-D511-8AD2-0459-C6C402673CB5}"/>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8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9"/>
          <p:cNvSpPr txBox="1">
            <a:spLocks noGrp="1"/>
          </p:cNvSpPr>
          <p:nvPr>
            <p:ph type="title"/>
          </p:nvPr>
        </p:nvSpPr>
        <p:spPr>
          <a:xfrm>
            <a:off x="1981200" y="990600"/>
            <a:ext cx="8229600" cy="731838"/>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a:solidFill>
                  <a:schemeClr val="dk1"/>
                </a:solidFill>
                <a:latin typeface="Calibri"/>
                <a:ea typeface="Calibri"/>
                <a:cs typeface="Calibri"/>
                <a:sym typeface="Calibri"/>
              </a:rPr>
              <a:t>Exterior</a:t>
            </a:r>
            <a:endParaRPr/>
          </a:p>
        </p:txBody>
      </p:sp>
      <p:sp>
        <p:nvSpPr>
          <p:cNvPr id="647" name="Google Shape;647;p59"/>
          <p:cNvSpPr txBox="1">
            <a:spLocks noGrp="1"/>
          </p:cNvSpPr>
          <p:nvPr>
            <p:ph type="body" idx="1"/>
          </p:nvPr>
        </p:nvSpPr>
        <p:spPr>
          <a:xfrm>
            <a:off x="1415480" y="1492569"/>
            <a:ext cx="8795320" cy="4633595"/>
          </a:xfrm>
          <a:prstGeom prst="rect">
            <a:avLst/>
          </a:prstGeom>
          <a:noFill/>
          <a:ln>
            <a:noFill/>
          </a:ln>
        </p:spPr>
        <p:txBody>
          <a:bodyPr spcFirstLastPara="1" vert="horz" wrap="square" lIns="91425" tIns="45700" rIns="91425" bIns="45700" rtlCol="0" anchor="t" anchorCtr="0">
            <a:noAutofit/>
          </a:bodyPr>
          <a:lstStyle/>
          <a:p>
            <a:pPr marL="342900" indent="-342900">
              <a:spcBef>
                <a:spcPts val="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Vehicle</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Building</a:t>
            </a:r>
            <a:endParaRPr sz="2400" dirty="0">
              <a:latin typeface="Times New Roman" panose="02020603050405020304" pitchFamily="18" charset="0"/>
              <a:cs typeface="Times New Roman" panose="02020603050405020304" pitchFamily="18" charset="0"/>
            </a:endParaRPr>
          </a:p>
          <a:p>
            <a:pPr marL="342900" indent="-342900">
              <a:spcBef>
                <a:spcPts val="360"/>
              </a:spcBef>
              <a:buClr>
                <a:schemeClr val="dk1"/>
              </a:buClr>
              <a:buSzPts val="1800"/>
              <a:buFont typeface="Arial"/>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City?</a:t>
            </a:r>
            <a:endParaRPr sz="2400" dirty="0">
              <a:latin typeface="Times New Roman" panose="02020603050405020304" pitchFamily="18" charset="0"/>
              <a:cs typeface="Times New Roman" panose="02020603050405020304" pitchFamily="18" charset="0"/>
            </a:endParaRPr>
          </a:p>
        </p:txBody>
      </p:sp>
      <p:pic>
        <p:nvPicPr>
          <p:cNvPr id="648" name="Google Shape;648;p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63952" y="2585307"/>
            <a:ext cx="3629639" cy="2727538"/>
          </a:xfrm>
          <a:prstGeom prst="rect">
            <a:avLst/>
          </a:prstGeom>
          <a:noFill/>
          <a:ln>
            <a:noFill/>
          </a:ln>
        </p:spPr>
      </p:pic>
      <p:pic>
        <p:nvPicPr>
          <p:cNvPr id="649" name="Google Shape;649;p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295652" y="3829052"/>
            <a:ext cx="2194903" cy="1463269"/>
          </a:xfrm>
          <a:prstGeom prst="rect">
            <a:avLst/>
          </a:prstGeom>
          <a:noFill/>
          <a:ln>
            <a:noFill/>
          </a:ln>
        </p:spPr>
      </p:pic>
      <p:pic>
        <p:nvPicPr>
          <p:cNvPr id="7170" name="Picture 2" descr="&lt;b&gt;Cleaning&lt;/b&gt; of surfaces in streets and &lt;b&gt;roads&lt;/b&gt; - Moventor">
            <a:extLst>
              <a:ext uri="{FF2B5EF4-FFF2-40B4-BE49-F238E27FC236}">
                <a16:creationId xmlns:a16="http://schemas.microsoft.com/office/drawing/2014/main" id="{E46E3611-78C7-AF04-7600-1682BC0CB97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9984" y="3838057"/>
            <a:ext cx="2638425" cy="17335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We Offer &lt;b&gt;Building Decontamination&lt;/b&gt; in TX, CO, MO, &amp;amp; OK">
            <a:extLst>
              <a:ext uri="{FF2B5EF4-FFF2-40B4-BE49-F238E27FC236}">
                <a16:creationId xmlns:a16="http://schemas.microsoft.com/office/drawing/2014/main" id="{15751F5D-5662-55EF-F349-3A686627877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144000" y="149256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Fire &lt;b&gt;Decontamination&lt;/b&gt; Services | ATI Restoration">
            <a:extLst>
              <a:ext uri="{FF2B5EF4-FFF2-40B4-BE49-F238E27FC236}">
                <a16:creationId xmlns:a16="http://schemas.microsoft.com/office/drawing/2014/main" id="{48702D10-1B87-CCF3-994C-2EEE62F4CED4}"/>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4437" y="4536756"/>
            <a:ext cx="2752725" cy="16573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95A723D8-AE85-6BB8-933E-B0CFB1444596}"/>
              </a:ext>
            </a:extLst>
          </p:cNvPr>
          <p:cNvSpPr txBox="1">
            <a:spLocks noChangeArrowheads="1"/>
          </p:cNvSpPr>
          <p:nvPr/>
        </p:nvSpPr>
        <p:spPr>
          <a:xfrm>
            <a:off x="1919536" y="-537"/>
            <a:ext cx="7416824" cy="630238"/>
          </a:xfrm>
          <a:prstGeom prst="rect">
            <a:avLst/>
          </a:prstGeom>
        </p:spPr>
        <p:txBody>
          <a:bodyPr vert="horz" lIns="91440" tIns="45720" rIns="91440" bIns="45720" rtlCol="0" anchor="ctr">
            <a:normAutofit fontScale="8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800" b="1" dirty="0">
                <a:latin typeface="Times New Roman" panose="02020603050405020304" pitchFamily="18" charset="0"/>
                <a:ea typeface="Verdana" panose="020B0604030504040204" pitchFamily="34" charset="0"/>
                <a:cs typeface="Times New Roman" panose="02020603050405020304" pitchFamily="18" charset="0"/>
              </a:rPr>
              <a:t>Decontamination Challenges in an Urban Setting (115)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59C1A-8CEE-AE0C-B8DB-9BEDCC646945}"/>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9F415AEE-A2C6-233C-6A30-B2ED242B9B98}"/>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Future Preparedness Enhancements(1)</a:t>
            </a:r>
          </a:p>
        </p:txBody>
      </p:sp>
      <p:sp>
        <p:nvSpPr>
          <p:cNvPr id="2" name="Google Shape;458;p51">
            <a:extLst>
              <a:ext uri="{FF2B5EF4-FFF2-40B4-BE49-F238E27FC236}">
                <a16:creationId xmlns:a16="http://schemas.microsoft.com/office/drawing/2014/main" id="{75FF81C9-8B2E-579E-59C5-50C021443448}"/>
              </a:ext>
            </a:extLst>
          </p:cNvPr>
          <p:cNvSpPr txBox="1"/>
          <p:nvPr/>
        </p:nvSpPr>
        <p:spPr bwMode="auto">
          <a:xfrm>
            <a:off x="533399" y="1022616"/>
            <a:ext cx="11251233" cy="5835383"/>
          </a:xfrm>
          <a:prstGeom prst="rect">
            <a:avLst/>
          </a:prstGeom>
          <a:noFill/>
          <a:ln>
            <a:noFill/>
          </a:ln>
        </p:spPr>
        <p:txBody>
          <a:bodyPr spcFirstLastPara="1" wrap="square" lIns="91425" tIns="45700" rIns="91425" bIns="45700" anchor="t" anchorCtr="0">
            <a:noAutofit/>
          </a:bodyPr>
          <a:lstStyle/>
          <a:p>
            <a:pPr marL="342900" lvl="0" indent="-342900" algn="l">
              <a:spcBef>
                <a:spcPts val="0"/>
              </a:spcBef>
              <a:spcAft>
                <a:spcPts val="0"/>
              </a:spcAft>
              <a:buAutoNum type="arabicPeriod"/>
              <a:defRPr/>
            </a:pPr>
            <a:r>
              <a:rPr lang="en-GB" sz="2400" b="1" i="1" u="sng" dirty="0">
                <a:solidFill>
                  <a:schemeClr val="dk1"/>
                </a:solidFill>
                <a:latin typeface="Calibri"/>
                <a:ea typeface="Calibri"/>
                <a:cs typeface="Calibri"/>
              </a:rPr>
              <a:t>PERSONNEL</a:t>
            </a:r>
            <a:r>
              <a:rPr lang="en-GB" sz="2400" dirty="0">
                <a:solidFill>
                  <a:schemeClr val="dk1"/>
                </a:solidFill>
                <a:latin typeface="Calibri"/>
                <a:ea typeface="Calibri"/>
                <a:cs typeface="Calibri"/>
              </a:rPr>
              <a:t>	</a:t>
            </a:r>
            <a:r>
              <a:rPr lang="en-US" sz="2400" dirty="0">
                <a:solidFill>
                  <a:schemeClr val="dk1"/>
                </a:solidFill>
                <a:latin typeface="Calibri"/>
                <a:ea typeface="Calibri"/>
                <a:cs typeface="Calibri"/>
              </a:rPr>
              <a:t>	</a:t>
            </a:r>
            <a:r>
              <a:rPr lang="en-US" sz="2400" b="1" i="1" u="sng" dirty="0">
                <a:solidFill>
                  <a:schemeClr val="dk1"/>
                </a:solidFill>
                <a:latin typeface="Calibri"/>
                <a:ea typeface="Calibri"/>
                <a:cs typeface="Calibri"/>
              </a:rPr>
              <a:t> </a:t>
            </a:r>
            <a:endParaRPr lang="en-US" sz="2400" dirty="0">
              <a:solidFill>
                <a:srgbClr val="0F1B23"/>
              </a:solidFill>
              <a:latin typeface="Calibri" pitchFamily="34" charset="0"/>
              <a:cs typeface="Arial" pitchFamily="34" charset="0"/>
            </a:endParaRPr>
          </a:p>
          <a:p>
            <a:pPr marL="285750" indent="-285750" fontAlgn="base">
              <a:spcBef>
                <a:spcPct val="0"/>
              </a:spcBef>
              <a:spcAft>
                <a:spcPct val="0"/>
              </a:spcAft>
              <a:buFont typeface="Arial" panose="020B0604020202020204" pitchFamily="34" charset="0"/>
              <a:buChar char="•"/>
            </a:pPr>
            <a:r>
              <a:rPr lang="en-US" sz="2400" dirty="0">
                <a:solidFill>
                  <a:srgbClr val="0F1B23"/>
                </a:solidFill>
                <a:latin typeface="Calibri" pitchFamily="34" charset="0"/>
                <a:cs typeface="Arial" pitchFamily="34" charset="0"/>
              </a:rPr>
              <a:t>Structure; Selection &amp; Recruitment/Appointments</a:t>
            </a:r>
          </a:p>
          <a:p>
            <a:pPr marL="285750" indent="-285750" fontAlgn="base">
              <a:spcBef>
                <a:spcPct val="0"/>
              </a:spcBef>
              <a:spcAft>
                <a:spcPct val="0"/>
              </a:spcAft>
              <a:buFont typeface="Arial" panose="020B0604020202020204" pitchFamily="34" charset="0"/>
              <a:buChar char="•"/>
            </a:pPr>
            <a:r>
              <a:rPr lang="en-US" sz="2400" dirty="0">
                <a:solidFill>
                  <a:srgbClr val="0F1B23"/>
                </a:solidFill>
                <a:latin typeface="Calibri" pitchFamily="34" charset="0"/>
                <a:cs typeface="Arial" pitchFamily="34" charset="0"/>
              </a:rPr>
              <a:t>Admin &amp; Clearance/Confidentiality &amp; Appraisal</a:t>
            </a:r>
          </a:p>
          <a:p>
            <a:pPr marL="285750" indent="-285750" fontAlgn="base">
              <a:spcBef>
                <a:spcPct val="0"/>
              </a:spcBef>
              <a:spcAft>
                <a:spcPct val="0"/>
              </a:spcAft>
              <a:buFont typeface="Arial" panose="020B0604020202020204" pitchFamily="34" charset="0"/>
              <a:buChar char="•"/>
            </a:pPr>
            <a:r>
              <a:rPr lang="en-US" sz="2400" dirty="0">
                <a:solidFill>
                  <a:srgbClr val="0F1B23"/>
                </a:solidFill>
                <a:latin typeface="Calibri" pitchFamily="34" charset="0"/>
                <a:cs typeface="Arial" pitchFamily="34" charset="0"/>
              </a:rPr>
              <a:t>Qualified Experts engagement(s)</a:t>
            </a:r>
          </a:p>
          <a:p>
            <a:pPr marL="285750" indent="-285750" fontAlgn="base">
              <a:spcBef>
                <a:spcPct val="0"/>
              </a:spcBef>
              <a:spcAft>
                <a:spcPct val="0"/>
              </a:spcAft>
              <a:buFont typeface="Arial" panose="020B0604020202020204" pitchFamily="34" charset="0"/>
              <a:buChar char="•"/>
            </a:pPr>
            <a:r>
              <a:rPr lang="en-US" sz="2400" dirty="0">
                <a:solidFill>
                  <a:srgbClr val="0F1B23"/>
                </a:solidFill>
                <a:latin typeface="Calibri" pitchFamily="34" charset="0"/>
                <a:cs typeface="Arial" pitchFamily="34" charset="0"/>
              </a:rPr>
              <a:t>Designated Labs engagement(s)</a:t>
            </a:r>
          </a:p>
          <a:p>
            <a:pPr marL="285750" indent="-285750" fontAlgn="base">
              <a:spcBef>
                <a:spcPct val="0"/>
              </a:spcBef>
              <a:spcAft>
                <a:spcPct val="0"/>
              </a:spcAft>
              <a:buFont typeface="Arial" panose="020B0604020202020204" pitchFamily="34" charset="0"/>
              <a:buChar char="•"/>
            </a:pPr>
            <a:r>
              <a:rPr lang="en-US" sz="2400" dirty="0">
                <a:solidFill>
                  <a:srgbClr val="0F1B23"/>
                </a:solidFill>
                <a:latin typeface="Calibri" pitchFamily="34" charset="0"/>
                <a:cs typeface="Arial" pitchFamily="34" charset="0"/>
              </a:rPr>
              <a:t>Succession plan</a:t>
            </a:r>
          </a:p>
          <a:p>
            <a:pPr marL="285750" indent="-285750" fontAlgn="base">
              <a:spcBef>
                <a:spcPct val="0"/>
              </a:spcBef>
              <a:spcAft>
                <a:spcPct val="0"/>
              </a:spcAft>
              <a:buFont typeface="Arial" panose="020B0604020202020204" pitchFamily="34" charset="0"/>
              <a:buChar char="•"/>
            </a:pPr>
            <a:r>
              <a:rPr lang="en-GB" sz="2400" dirty="0">
                <a:solidFill>
                  <a:schemeClr val="dk1"/>
                </a:solidFill>
                <a:latin typeface="Calibri"/>
                <a:ea typeface="Calibri"/>
                <a:cs typeface="Calibri"/>
              </a:rPr>
              <a:t>What are deployment and reporting modalities (IN/OUT, support, report(s) templates, medevac, ...), risk analysis, …</a:t>
            </a:r>
            <a:endParaRPr sz="2400" dirty="0">
              <a:solidFill>
                <a:schemeClr val="dk1"/>
              </a:solidFill>
              <a:latin typeface="Calibri"/>
              <a:ea typeface="Calibri"/>
              <a:cs typeface="Calibri"/>
            </a:endParaRPr>
          </a:p>
          <a:p>
            <a:pPr marL="0" lvl="0" indent="0" algn="l">
              <a:spcBef>
                <a:spcPts val="0"/>
              </a:spcBef>
              <a:spcAft>
                <a:spcPts val="0"/>
              </a:spcAft>
              <a:buNone/>
              <a:defRPr/>
            </a:pPr>
            <a:endParaRPr lang="en-GB" sz="2400" b="1" i="1" u="sng" dirty="0">
              <a:solidFill>
                <a:schemeClr val="dk1"/>
              </a:solidFill>
              <a:latin typeface="Calibri"/>
              <a:ea typeface="Calibri"/>
              <a:cs typeface="Calibri"/>
            </a:endParaRPr>
          </a:p>
          <a:p>
            <a:pPr marL="0" lvl="0" indent="0" algn="l">
              <a:spcBef>
                <a:spcPts val="0"/>
              </a:spcBef>
              <a:spcAft>
                <a:spcPts val="0"/>
              </a:spcAft>
              <a:buNone/>
              <a:defRPr/>
            </a:pPr>
            <a:r>
              <a:rPr lang="en-GB" sz="2400" b="1" i="1" u="sng" dirty="0">
                <a:solidFill>
                  <a:schemeClr val="dk1"/>
                </a:solidFill>
                <a:latin typeface="Calibri"/>
                <a:ea typeface="Calibri"/>
                <a:cs typeface="Calibri"/>
              </a:rPr>
              <a:t>2.	EQUIPMENT</a:t>
            </a:r>
            <a:r>
              <a:rPr lang="en-GB" sz="2400" dirty="0">
                <a:solidFill>
                  <a:schemeClr val="dk1"/>
                </a:solidFill>
                <a:latin typeface="Calibri"/>
                <a:ea typeface="Calibri"/>
                <a:cs typeface="Calibri"/>
              </a:rPr>
              <a:t>		</a:t>
            </a:r>
            <a:r>
              <a:rPr lang="en-GB" sz="2400" b="1" i="1" u="sng" dirty="0">
                <a:solidFill>
                  <a:schemeClr val="dk1"/>
                </a:solidFill>
                <a:latin typeface="Calibri"/>
                <a:ea typeface="Calibri"/>
                <a:cs typeface="Calibri"/>
              </a:rPr>
              <a:t>Select accordingly to the tasking and outputs</a:t>
            </a:r>
            <a:endParaRPr sz="2400" dirty="0"/>
          </a:p>
          <a:p>
            <a:pPr marL="457200" lvl="0" indent="-342900" algn="l">
              <a:spcBef>
                <a:spcPts val="0"/>
              </a:spcBef>
              <a:spcAft>
                <a:spcPts val="0"/>
              </a:spcAft>
              <a:buClr>
                <a:srgbClr val="0F1B23"/>
              </a:buClr>
              <a:buSzPts val="1800"/>
              <a:buChar char="•"/>
              <a:defRPr/>
            </a:pPr>
            <a:r>
              <a:rPr lang="en-GB" sz="2400" dirty="0">
                <a:solidFill>
                  <a:schemeClr val="dk1"/>
                </a:solidFill>
                <a:latin typeface="Calibri"/>
                <a:ea typeface="Calibri"/>
                <a:cs typeface="Calibri"/>
              </a:rPr>
              <a:t>CWA, TIC, VOC, O2 r/a, bio, … detection/alarming		</a:t>
            </a:r>
            <a:endParaRPr sz="2400" dirty="0"/>
          </a:p>
          <a:p>
            <a:pPr marL="457200" lvl="0" indent="-342900" algn="l">
              <a:spcBef>
                <a:spcPts val="0"/>
              </a:spcBef>
              <a:spcAft>
                <a:spcPts val="0"/>
              </a:spcAft>
              <a:buClr>
                <a:srgbClr val="0F1B23"/>
              </a:buClr>
              <a:buSzPts val="1800"/>
              <a:buChar char="•"/>
              <a:defRPr/>
            </a:pPr>
            <a:r>
              <a:rPr lang="en-GB" sz="2400" dirty="0">
                <a:solidFill>
                  <a:schemeClr val="dk1"/>
                </a:solidFill>
                <a:latin typeface="Calibri"/>
                <a:ea typeface="Calibri"/>
                <a:cs typeface="Calibri"/>
              </a:rPr>
              <a:t>Sampling &amp; Analysis equipment 		⦁    Scene exploitation equipment</a:t>
            </a:r>
            <a:endParaRPr sz="2400" dirty="0"/>
          </a:p>
          <a:p>
            <a:pPr marL="457200" lvl="0" indent="-342900" algn="l">
              <a:spcBef>
                <a:spcPts val="0"/>
              </a:spcBef>
              <a:spcAft>
                <a:spcPts val="0"/>
              </a:spcAft>
              <a:buClr>
                <a:srgbClr val="0F1B23"/>
              </a:buClr>
              <a:buSzPts val="1800"/>
              <a:buChar char="•"/>
              <a:defRPr/>
            </a:pPr>
            <a:r>
              <a:rPr lang="en-GB" sz="2400" dirty="0">
                <a:solidFill>
                  <a:schemeClr val="dk1"/>
                </a:solidFill>
                <a:latin typeface="Calibri"/>
                <a:ea typeface="Calibri"/>
                <a:cs typeface="Calibri"/>
              </a:rPr>
              <a:t>IPE &amp; PPE					⦁    Decontamination equipment</a:t>
            </a:r>
            <a:endParaRPr sz="2400" dirty="0"/>
          </a:p>
          <a:p>
            <a:pPr marL="457200" lvl="0" indent="-342900" algn="l">
              <a:spcBef>
                <a:spcPts val="0"/>
              </a:spcBef>
              <a:spcAft>
                <a:spcPts val="0"/>
              </a:spcAft>
              <a:buClr>
                <a:srgbClr val="0F1B23"/>
              </a:buClr>
              <a:buSzPts val="1800"/>
              <a:buChar char="•"/>
              <a:defRPr/>
            </a:pPr>
            <a:r>
              <a:rPr lang="en-GB" sz="2400" dirty="0">
                <a:solidFill>
                  <a:schemeClr val="dk1"/>
                </a:solidFill>
                <a:latin typeface="Calibri"/>
                <a:ea typeface="Calibri"/>
                <a:cs typeface="Calibri"/>
              </a:rPr>
              <a:t>Medic. &amp; trauma equipment		⦁    Comms &amp; tracking equip	</a:t>
            </a:r>
            <a:endParaRPr sz="24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400" dirty="0" err="1">
                <a:solidFill>
                  <a:schemeClr val="dk1"/>
                </a:solidFill>
                <a:latin typeface="Calibri"/>
                <a:ea typeface="Calibri"/>
                <a:cs typeface="Calibri"/>
              </a:rPr>
              <a:t>Meteo</a:t>
            </a:r>
            <a:r>
              <a:rPr lang="en-GB" sz="2400" dirty="0">
                <a:solidFill>
                  <a:schemeClr val="dk1"/>
                </a:solidFill>
                <a:latin typeface="Calibri"/>
                <a:ea typeface="Calibri"/>
                <a:cs typeface="Calibri"/>
              </a:rPr>
              <a:t> monitoring				 ⦁    etc.</a:t>
            </a:r>
            <a:endParaRPr sz="2400" dirty="0">
              <a:solidFill>
                <a:schemeClr val="dk1"/>
              </a:solidFill>
              <a:latin typeface="Calibri"/>
              <a:ea typeface="Calibri"/>
              <a:cs typeface="Calibri"/>
            </a:endParaRPr>
          </a:p>
        </p:txBody>
      </p:sp>
      <p:sp>
        <p:nvSpPr>
          <p:cNvPr id="3" name="TextBox 2">
            <a:extLst>
              <a:ext uri="{FF2B5EF4-FFF2-40B4-BE49-F238E27FC236}">
                <a16:creationId xmlns:a16="http://schemas.microsoft.com/office/drawing/2014/main" id="{296D9B97-10FF-DA83-4C43-5CAB2249DC51}"/>
              </a:ext>
            </a:extLst>
          </p:cNvPr>
          <p:cNvSpPr txBox="1"/>
          <p:nvPr/>
        </p:nvSpPr>
        <p:spPr>
          <a:xfrm>
            <a:off x="3071664" y="560332"/>
            <a:ext cx="6480720" cy="400110"/>
          </a:xfrm>
          <a:prstGeom prst="rect">
            <a:avLst/>
          </a:prstGeom>
          <a:noFill/>
        </p:spPr>
        <p:txBody>
          <a:bodyPr wrap="square" rtlCol="0">
            <a:spAutoFit/>
          </a:bodyPr>
          <a:lstStyle/>
          <a:p>
            <a:r>
              <a:rPr lang="en-US" sz="2000" b="1" dirty="0"/>
              <a:t>Decontamination Unit Readiness Pillars</a:t>
            </a:r>
            <a:endParaRPr lang="en-NL" sz="2000" b="1" dirty="0"/>
          </a:p>
        </p:txBody>
      </p:sp>
    </p:spTree>
    <p:extLst>
      <p:ext uri="{BB962C8B-B14F-4D97-AF65-F5344CB8AC3E}">
        <p14:creationId xmlns:p14="http://schemas.microsoft.com/office/powerpoint/2010/main" val="3708262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EFBE4-FF9C-63BD-016D-915C023B001B}"/>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F2309371-133E-F35C-4FC2-EAAC33886730}"/>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Future Preparedness Enhancements (2)</a:t>
            </a:r>
          </a:p>
        </p:txBody>
      </p:sp>
      <p:sp>
        <p:nvSpPr>
          <p:cNvPr id="3" name="TextBox 2">
            <a:extLst>
              <a:ext uri="{FF2B5EF4-FFF2-40B4-BE49-F238E27FC236}">
                <a16:creationId xmlns:a16="http://schemas.microsoft.com/office/drawing/2014/main" id="{65510D46-3C2B-12C4-6E17-FF1E9D4AEAEF}"/>
              </a:ext>
            </a:extLst>
          </p:cNvPr>
          <p:cNvSpPr txBox="1"/>
          <p:nvPr/>
        </p:nvSpPr>
        <p:spPr>
          <a:xfrm>
            <a:off x="3071664" y="560332"/>
            <a:ext cx="6480720" cy="400110"/>
          </a:xfrm>
          <a:prstGeom prst="rect">
            <a:avLst/>
          </a:prstGeom>
          <a:noFill/>
        </p:spPr>
        <p:txBody>
          <a:bodyPr wrap="square" rtlCol="0">
            <a:spAutoFit/>
          </a:bodyPr>
          <a:lstStyle/>
          <a:p>
            <a:r>
              <a:rPr lang="en-US" sz="2000" b="1" dirty="0"/>
              <a:t>Decontamination Unit Readiness Pillars</a:t>
            </a:r>
            <a:endParaRPr lang="en-NL" sz="2000" b="1" dirty="0"/>
          </a:p>
        </p:txBody>
      </p:sp>
      <p:sp>
        <p:nvSpPr>
          <p:cNvPr id="4" name="Google Shape;466;p52">
            <a:extLst>
              <a:ext uri="{FF2B5EF4-FFF2-40B4-BE49-F238E27FC236}">
                <a16:creationId xmlns:a16="http://schemas.microsoft.com/office/drawing/2014/main" id="{E0DED964-A151-3286-C213-EF499B74A1F4}"/>
              </a:ext>
            </a:extLst>
          </p:cNvPr>
          <p:cNvSpPr txBox="1"/>
          <p:nvPr/>
        </p:nvSpPr>
        <p:spPr bwMode="auto">
          <a:xfrm>
            <a:off x="210271" y="960442"/>
            <a:ext cx="11771457" cy="6103252"/>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defRPr/>
            </a:pPr>
            <a:r>
              <a:rPr lang="en-GB" sz="2100" b="1" i="1" u="sng" dirty="0">
                <a:solidFill>
                  <a:schemeClr val="dk1"/>
                </a:solidFill>
                <a:latin typeface="Calibri"/>
                <a:ea typeface="Calibri"/>
                <a:cs typeface="Calibri"/>
              </a:rPr>
              <a:t>3.</a:t>
            </a:r>
            <a:r>
              <a:rPr lang="en-US" sz="2100" b="1" i="1" u="sng" dirty="0">
                <a:solidFill>
                  <a:schemeClr val="dk1"/>
                </a:solidFill>
                <a:latin typeface="Calibri"/>
                <a:ea typeface="Calibri"/>
                <a:cs typeface="Calibri"/>
              </a:rPr>
              <a:t>  </a:t>
            </a:r>
            <a:r>
              <a:rPr lang="en-GB" sz="2100" b="1" i="1" u="sng" dirty="0">
                <a:solidFill>
                  <a:schemeClr val="dk1"/>
                </a:solidFill>
                <a:latin typeface="Calibri"/>
                <a:ea typeface="Calibri"/>
                <a:cs typeface="Calibri"/>
              </a:rPr>
              <a:t>Training &amp; Readiness/Competence</a:t>
            </a:r>
            <a:r>
              <a:rPr lang="en-GB" sz="2100" dirty="0">
                <a:solidFill>
                  <a:schemeClr val="dk1"/>
                </a:solidFill>
                <a:latin typeface="Calibri"/>
                <a:ea typeface="Calibri"/>
                <a:cs typeface="Calibri"/>
              </a:rPr>
              <a:t>	 </a:t>
            </a:r>
            <a:r>
              <a:rPr lang="en-US" sz="2100" dirty="0">
                <a:solidFill>
                  <a:schemeClr val="dk1"/>
                </a:solidFill>
                <a:latin typeface="Calibri"/>
                <a:ea typeface="Calibri"/>
                <a:cs typeface="Calibri"/>
              </a:rPr>
              <a:t>	</a:t>
            </a:r>
            <a:r>
              <a:rPr lang="en-GB" sz="2100" b="1" i="1" u="sng" dirty="0">
                <a:solidFill>
                  <a:schemeClr val="dk1"/>
                </a:solidFill>
                <a:latin typeface="Calibri"/>
                <a:ea typeface="Calibri"/>
                <a:cs typeface="Calibri"/>
              </a:rPr>
              <a:t>All/certain team members need to have</a:t>
            </a:r>
            <a:endParaRPr sz="2100" b="1" i="1" u="sng" dirty="0">
              <a:solidFill>
                <a:schemeClr val="dk1"/>
              </a:solidFill>
              <a:latin typeface="Calibri"/>
              <a:ea typeface="Calibri"/>
              <a:cs typeface="Calibri"/>
            </a:endParaRPr>
          </a:p>
          <a:p>
            <a:pPr marL="3657600" lvl="0" indent="457200" algn="l">
              <a:spcBef>
                <a:spcPts val="0"/>
              </a:spcBef>
              <a:spcAft>
                <a:spcPts val="0"/>
              </a:spcAft>
              <a:buNone/>
              <a:defRPr/>
            </a:pPr>
            <a:r>
              <a:rPr lang="en-US" sz="2100" b="1" i="1" dirty="0">
                <a:solidFill>
                  <a:schemeClr val="dk1"/>
                </a:solidFill>
                <a:latin typeface="Calibri"/>
                <a:ea typeface="Calibri"/>
                <a:cs typeface="Calibri"/>
              </a:rPr>
              <a:t>		</a:t>
            </a:r>
            <a:r>
              <a:rPr lang="en-GB" sz="2100" b="1" i="1" u="sng" dirty="0">
                <a:solidFill>
                  <a:schemeClr val="dk1"/>
                </a:solidFill>
                <a:latin typeface="Calibri"/>
                <a:ea typeface="Calibri"/>
                <a:cs typeface="Calibri"/>
              </a:rPr>
              <a:t>be also trained/certified in:</a:t>
            </a:r>
            <a:endParaRPr sz="2100" dirty="0"/>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Scientific Aspects /Depths of CBRN Decontamination </a:t>
            </a:r>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Medical countermeasures and </a:t>
            </a:r>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(Forensic) Scene awareness &amp; exploitation &amp; recce			</a:t>
            </a:r>
            <a:endParaRPr sz="2100" dirty="0"/>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Sampling &amp; Analysis (incl. DG handling)	</a:t>
            </a:r>
            <a:endParaRPr sz="21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Data &amp; evidence management &amp; analysis					</a:t>
            </a:r>
            <a:endParaRPr sz="2100" dirty="0"/>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Safety &amp; Security in non-permissive environment	</a:t>
            </a:r>
            <a:endParaRPr sz="21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(Interpretation) in non-permissive environment</a:t>
            </a:r>
            <a:endParaRPr sz="21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US" sz="2100" dirty="0">
                <a:solidFill>
                  <a:schemeClr val="dk1"/>
                </a:solidFill>
                <a:latin typeface="Calibri"/>
                <a:ea typeface="Calibri"/>
                <a:cs typeface="Calibri"/>
              </a:rPr>
              <a:t>Crowd control</a:t>
            </a:r>
          </a:p>
          <a:p>
            <a:pPr marL="457200" lvl="0" indent="-342900" algn="l">
              <a:spcBef>
                <a:spcPts val="0"/>
              </a:spcBef>
              <a:spcAft>
                <a:spcPts val="0"/>
              </a:spcAft>
              <a:buClr>
                <a:schemeClr val="dk1"/>
              </a:buClr>
              <a:buSzPts val="1800"/>
              <a:buFont typeface="Calibri"/>
              <a:buChar char="•"/>
              <a:defRPr/>
            </a:pPr>
            <a:r>
              <a:rPr lang="en-US" sz="2100" dirty="0">
                <a:solidFill>
                  <a:schemeClr val="dk1"/>
                </a:solidFill>
                <a:latin typeface="Calibri"/>
                <a:ea typeface="Calibri"/>
                <a:cs typeface="Calibri"/>
              </a:rPr>
              <a:t>Liaising, etc. …</a:t>
            </a:r>
          </a:p>
          <a:p>
            <a:pPr marL="114300" lvl="0" algn="l">
              <a:spcBef>
                <a:spcPts val="0"/>
              </a:spcBef>
              <a:spcAft>
                <a:spcPts val="0"/>
              </a:spcAft>
              <a:buClr>
                <a:schemeClr val="dk1"/>
              </a:buClr>
              <a:buSzPts val="1800"/>
              <a:defRPr/>
            </a:pPr>
            <a:endParaRPr sz="2100" dirty="0">
              <a:solidFill>
                <a:schemeClr val="dk1"/>
              </a:solidFill>
              <a:latin typeface="Calibri"/>
              <a:ea typeface="Calibri"/>
              <a:cs typeface="Calibri"/>
            </a:endParaRPr>
          </a:p>
          <a:p>
            <a:pPr marL="457200" lvl="0" indent="-457200" algn="l">
              <a:spcBef>
                <a:spcPts val="0"/>
              </a:spcBef>
              <a:spcAft>
                <a:spcPts val="0"/>
              </a:spcAft>
              <a:buAutoNum type="arabicPeriod" startAt="4"/>
              <a:defRPr/>
            </a:pPr>
            <a:r>
              <a:rPr lang="en-GB" sz="2100" b="1" i="1" u="sng" dirty="0">
                <a:solidFill>
                  <a:schemeClr val="dk1"/>
                </a:solidFill>
                <a:latin typeface="Calibri"/>
                <a:ea typeface="Calibri"/>
                <a:cs typeface="Calibri"/>
              </a:rPr>
              <a:t>QDOCs, AD and/or other official docs	</a:t>
            </a:r>
            <a:r>
              <a:rPr lang="en-GB" sz="2100" dirty="0">
                <a:solidFill>
                  <a:schemeClr val="dk1"/>
                </a:solidFill>
                <a:latin typeface="Calibri"/>
                <a:ea typeface="Calibri"/>
                <a:cs typeface="Calibri"/>
              </a:rPr>
              <a:t>	</a:t>
            </a:r>
            <a:r>
              <a:rPr lang="en-GB" sz="2100" b="1" i="1" u="sng" dirty="0">
                <a:solidFill>
                  <a:schemeClr val="dk1"/>
                </a:solidFill>
                <a:latin typeface="Calibri"/>
                <a:ea typeface="Calibri"/>
                <a:cs typeface="Calibri"/>
              </a:rPr>
              <a:t>Prior to deployment, relevant official  documentation </a:t>
            </a:r>
            <a:r>
              <a:rPr lang="en-GB" sz="2100" b="1" i="1" dirty="0">
                <a:solidFill>
                  <a:schemeClr val="dk1"/>
                </a:solidFill>
                <a:latin typeface="Calibri"/>
                <a:ea typeface="Calibri"/>
                <a:cs typeface="Calibri"/>
              </a:rPr>
              <a:t>					</a:t>
            </a:r>
            <a:r>
              <a:rPr lang="en-GB" sz="2100" b="1" i="1" u="sng" dirty="0">
                <a:solidFill>
                  <a:schemeClr val="dk1"/>
                </a:solidFill>
                <a:latin typeface="Calibri"/>
                <a:ea typeface="Calibri"/>
                <a:cs typeface="Calibri"/>
              </a:rPr>
              <a:t>needs to be identified  as guideline for particular deployment</a:t>
            </a:r>
            <a:endParaRPr sz="2100" dirty="0"/>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SOP/WIs 				⦁     Qualification/Training/Readiness/QC</a:t>
            </a:r>
            <a:endParaRPr sz="21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Med./injury/death insurance		⦁     Hazard benefits (</a:t>
            </a:r>
            <a:r>
              <a:rPr lang="en-GB" sz="2100" dirty="0" err="1">
                <a:solidFill>
                  <a:schemeClr val="dk1"/>
                </a:solidFill>
                <a:latin typeface="Calibri"/>
                <a:ea typeface="Calibri"/>
                <a:cs typeface="Calibri"/>
              </a:rPr>
              <a:t>financ</a:t>
            </a:r>
            <a:r>
              <a:rPr lang="en-GB" sz="2100" dirty="0">
                <a:solidFill>
                  <a:schemeClr val="dk1"/>
                </a:solidFill>
                <a:latin typeface="Calibri"/>
                <a:ea typeface="Calibri"/>
                <a:cs typeface="Calibri"/>
              </a:rPr>
              <a:t>., welfare, etc.)</a:t>
            </a:r>
            <a:endParaRPr sz="21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dirty="0" err="1">
                <a:solidFill>
                  <a:schemeClr val="dk1"/>
                </a:solidFill>
                <a:latin typeface="Calibri"/>
                <a:ea typeface="Calibri"/>
                <a:cs typeface="Calibri"/>
              </a:rPr>
              <a:t>MedEvac</a:t>
            </a:r>
            <a:r>
              <a:rPr lang="en-GB" sz="2100" dirty="0">
                <a:solidFill>
                  <a:schemeClr val="dk1"/>
                </a:solidFill>
                <a:latin typeface="Calibri"/>
                <a:ea typeface="Calibri"/>
                <a:cs typeface="Calibri"/>
              </a:rPr>
              <a:t>				⦁     Unit members selection</a:t>
            </a:r>
            <a:endParaRPr lang="en-US" sz="2100"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US" sz="2100" dirty="0">
                <a:solidFill>
                  <a:schemeClr val="tx1"/>
                </a:solidFill>
                <a:latin typeface="Calibri"/>
                <a:ea typeface="Calibri"/>
                <a:cs typeface="Calibri"/>
              </a:rPr>
              <a:t>Etc.</a:t>
            </a:r>
            <a:endParaRPr sz="2100" dirty="0">
              <a:solidFill>
                <a:schemeClr val="tx1"/>
              </a:solidFill>
              <a:latin typeface="Calibri"/>
              <a:ea typeface="Calibri"/>
              <a:cs typeface="Calibri"/>
            </a:endParaRPr>
          </a:p>
        </p:txBody>
      </p:sp>
    </p:spTree>
    <p:extLst>
      <p:ext uri="{BB962C8B-B14F-4D97-AF65-F5344CB8AC3E}">
        <p14:creationId xmlns:p14="http://schemas.microsoft.com/office/powerpoint/2010/main" val="1043496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515D2ED-A5D8-99F2-3A9F-6A6ED58AE8EC}"/>
            </a:ext>
          </a:extLst>
        </p:cNvPr>
        <p:cNvGrpSpPr/>
        <p:nvPr/>
      </p:nvGrpSpPr>
      <p:grpSpPr>
        <a:xfrm>
          <a:off x="0" y="0"/>
          <a:ext cx="0" cy="0"/>
          <a:chOff x="0" y="0"/>
          <a:chExt cx="0" cy="0"/>
        </a:xfrm>
      </p:grpSpPr>
      <p:sp>
        <p:nvSpPr>
          <p:cNvPr id="10244" name="Rectangle 2">
            <a:extLst>
              <a:ext uri="{FF2B5EF4-FFF2-40B4-BE49-F238E27FC236}">
                <a16:creationId xmlns:a16="http://schemas.microsoft.com/office/drawing/2014/main" id="{31D5F9A9-4CCC-87E6-2DE7-0C9DDD44F3D7}"/>
              </a:ext>
            </a:extLst>
          </p:cNvPr>
          <p:cNvSpPr>
            <a:spLocks noGrp="1" noChangeArrowheads="1"/>
          </p:cNvSpPr>
          <p:nvPr>
            <p:ph type="title" idx="4294967295"/>
          </p:nvPr>
        </p:nvSpPr>
        <p:spPr>
          <a:xfrm>
            <a:off x="2603612" y="0"/>
            <a:ext cx="6984776" cy="598487"/>
          </a:xfrm>
        </p:spPr>
        <p:txBody>
          <a:bodyPr>
            <a:normAutofit fontScale="90000"/>
          </a:bodyPr>
          <a:lstStyle/>
          <a:p>
            <a:r>
              <a:rPr lang="en-US" altLang="de-DE" sz="2800" b="1" dirty="0">
                <a:latin typeface="Times New Roman" panose="02020603050405020304" pitchFamily="18" charset="0"/>
                <a:ea typeface="Verdana" panose="020B0604030504040204" pitchFamily="34" charset="0"/>
                <a:cs typeface="Times New Roman" panose="02020603050405020304" pitchFamily="18" charset="0"/>
              </a:rPr>
              <a:t>Novichok Poisoning – </a:t>
            </a:r>
            <a:r>
              <a:rPr lang="en-GB" altLang="de-DE" sz="2800" b="1" dirty="0">
                <a:latin typeface="Times New Roman" panose="02020603050405020304" pitchFamily="18" charset="0"/>
                <a:ea typeface="Verdana" panose="020B0604030504040204" pitchFamily="34" charset="0"/>
                <a:cs typeface="Times New Roman" panose="02020603050405020304" pitchFamily="18" charset="0"/>
              </a:rPr>
              <a:t>Salisbury &amp; Amesbury, UK</a:t>
            </a:r>
            <a:r>
              <a:rPr lang="en-US" altLang="de-DE" sz="2800" b="1" dirty="0">
                <a:latin typeface="Times New Roman" panose="02020603050405020304" pitchFamily="18" charset="0"/>
                <a:ea typeface="Verdana" panose="020B0604030504040204" pitchFamily="34" charset="0"/>
                <a:cs typeface="Times New Roman" panose="02020603050405020304" pitchFamily="18" charset="0"/>
              </a:rPr>
              <a:t> </a:t>
            </a:r>
            <a:endParaRPr lang="en-GB" altLang="de-DE" sz="28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10245" name="Rectangle 4">
            <a:extLst>
              <a:ext uri="{FF2B5EF4-FFF2-40B4-BE49-F238E27FC236}">
                <a16:creationId xmlns:a16="http://schemas.microsoft.com/office/drawing/2014/main" id="{B6E3C95C-D70E-5A07-DC0B-09EA5BE7652A}"/>
              </a:ext>
            </a:extLst>
          </p:cNvPr>
          <p:cNvSpPr>
            <a:spLocks noGrp="1" noChangeArrowheads="1"/>
          </p:cNvSpPr>
          <p:nvPr>
            <p:ph type="body" sz="half" idx="4294967295"/>
          </p:nvPr>
        </p:nvSpPr>
        <p:spPr>
          <a:xfrm>
            <a:off x="0" y="936105"/>
            <a:ext cx="8256240" cy="6093295"/>
          </a:xfrm>
        </p:spPr>
        <p:txBody>
          <a:bodyPr>
            <a:noAutofit/>
          </a:bodyPr>
          <a:lstStyle/>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March 4, 2018: Sergei and Yulia Skripal poisoned in Salisbury, UK.  A police officer taken into intensive care after attending the incident. All later discharged</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June 30, 2018: Dawn Sturgess* and Charlie Rowley poisoned in Amesbury, UK. </a:t>
            </a:r>
          </a:p>
          <a:p>
            <a:pPr marL="265113" lvl="1" indent="-265113">
              <a:lnSpc>
                <a:spcPct val="150000"/>
              </a:lnSpc>
              <a:spcBef>
                <a:spcPts val="300"/>
              </a:spcBef>
              <a:buFont typeface="Wingdings" panose="05000000000000000000" pitchFamily="2" charset="2"/>
              <a:buChar char="ü"/>
            </a:pPr>
            <a:r>
              <a:rPr lang="en-GB" altLang="de-DE" sz="2100" b="1" i="1" u="sng" dirty="0">
                <a:latin typeface="Times New Roman" panose="02020603050405020304" pitchFamily="18" charset="0"/>
                <a:ea typeface="Verdana" panose="020B0604030504040204" pitchFamily="34" charset="0"/>
                <a:cs typeface="Times New Roman" panose="02020603050405020304" pitchFamily="18" charset="0"/>
              </a:rPr>
              <a:t>Exposure to a Novichok, a military-grade nerve agent.  </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Immediate effects on the exposed &amp; contamination of urban locations</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High-profile case impacting public safety and international relations</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Rapid emergency response </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Public fear and long-term investigation &amp; consequences removal.</a:t>
            </a:r>
          </a:p>
        </p:txBody>
      </p:sp>
      <p:pic>
        <p:nvPicPr>
          <p:cNvPr id="5" name="Picture 4">
            <a:extLst>
              <a:ext uri="{FF2B5EF4-FFF2-40B4-BE49-F238E27FC236}">
                <a16:creationId xmlns:a16="http://schemas.microsoft.com/office/drawing/2014/main" id="{83E6B701-C36C-F773-A7AA-FEC76DBD4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36360" y="1012305"/>
            <a:ext cx="1911448" cy="2082907"/>
          </a:xfrm>
          <a:prstGeom prst="rect">
            <a:avLst/>
          </a:prstGeom>
        </p:spPr>
      </p:pic>
      <p:pic>
        <p:nvPicPr>
          <p:cNvPr id="11" name="Picture 10">
            <a:extLst>
              <a:ext uri="{FF2B5EF4-FFF2-40B4-BE49-F238E27FC236}">
                <a16:creationId xmlns:a16="http://schemas.microsoft.com/office/drawing/2014/main" id="{A2BA691E-02C2-1A56-EB6B-A289225843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12223" y="3973194"/>
            <a:ext cx="4165527" cy="2336040"/>
          </a:xfrm>
          <a:prstGeom prst="rect">
            <a:avLst/>
          </a:prstGeom>
        </p:spPr>
      </p:pic>
    </p:spTree>
    <p:extLst>
      <p:ext uri="{BB962C8B-B14F-4D97-AF65-F5344CB8AC3E}">
        <p14:creationId xmlns:p14="http://schemas.microsoft.com/office/powerpoint/2010/main" val="75502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7689C-A639-5560-FDEE-B67DC05A1E5C}"/>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D5012E99-EB72-31BA-FDD7-0F7451BB4F19}"/>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Future Preparedness Enhancements (3)</a:t>
            </a:r>
          </a:p>
        </p:txBody>
      </p:sp>
      <p:sp>
        <p:nvSpPr>
          <p:cNvPr id="3" name="TextBox 2">
            <a:extLst>
              <a:ext uri="{FF2B5EF4-FFF2-40B4-BE49-F238E27FC236}">
                <a16:creationId xmlns:a16="http://schemas.microsoft.com/office/drawing/2014/main" id="{09735DD5-9AAE-0705-6C01-550F7427C228}"/>
              </a:ext>
            </a:extLst>
          </p:cNvPr>
          <p:cNvSpPr txBox="1"/>
          <p:nvPr/>
        </p:nvSpPr>
        <p:spPr>
          <a:xfrm>
            <a:off x="3071664" y="560332"/>
            <a:ext cx="6480720" cy="400110"/>
          </a:xfrm>
          <a:prstGeom prst="rect">
            <a:avLst/>
          </a:prstGeom>
          <a:noFill/>
        </p:spPr>
        <p:txBody>
          <a:bodyPr wrap="square" rtlCol="0">
            <a:spAutoFit/>
          </a:bodyPr>
          <a:lstStyle/>
          <a:p>
            <a:r>
              <a:rPr lang="en-US" sz="2000" b="1" dirty="0"/>
              <a:t>Decontamination Unit Readiness Pillars</a:t>
            </a:r>
            <a:endParaRPr lang="en-NL" sz="2000" b="1" dirty="0"/>
          </a:p>
        </p:txBody>
      </p:sp>
      <p:sp>
        <p:nvSpPr>
          <p:cNvPr id="2" name="Google Shape;474;p53">
            <a:extLst>
              <a:ext uri="{FF2B5EF4-FFF2-40B4-BE49-F238E27FC236}">
                <a16:creationId xmlns:a16="http://schemas.microsoft.com/office/drawing/2014/main" id="{706A0CB9-8C3D-09BC-02EC-54F9BA4B4A78}"/>
              </a:ext>
            </a:extLst>
          </p:cNvPr>
          <p:cNvSpPr txBox="1"/>
          <p:nvPr/>
        </p:nvSpPr>
        <p:spPr bwMode="auto">
          <a:xfrm>
            <a:off x="229198" y="913500"/>
            <a:ext cx="11339409" cy="5944500"/>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defRPr/>
            </a:pPr>
            <a:r>
              <a:rPr lang="en-GB" sz="2100" b="1" i="1" u="sng" dirty="0">
                <a:solidFill>
                  <a:schemeClr val="dk1"/>
                </a:solidFill>
                <a:latin typeface="Calibri"/>
                <a:ea typeface="Calibri"/>
                <a:cs typeface="Calibri"/>
              </a:rPr>
              <a:t>5.	Coordination Modalities</a:t>
            </a:r>
            <a:r>
              <a:rPr lang="en-GB" sz="2100" dirty="0">
                <a:solidFill>
                  <a:schemeClr val="dk1"/>
                </a:solidFill>
                <a:latin typeface="Calibri"/>
                <a:ea typeface="Calibri"/>
                <a:cs typeface="Calibri"/>
              </a:rPr>
              <a:t>		</a:t>
            </a:r>
            <a:r>
              <a:rPr lang="en-GB" sz="2100" b="1" i="1" u="sng" dirty="0">
                <a:solidFill>
                  <a:schemeClr val="dk1"/>
                </a:solidFill>
                <a:latin typeface="Calibri"/>
                <a:ea typeface="Calibri"/>
                <a:cs typeface="Calibri"/>
              </a:rPr>
              <a:t>TL needs to clarify/receive formal guidance on cooperation </a:t>
            </a:r>
            <a:r>
              <a:rPr lang="en-GB" sz="2100" b="1" i="1" dirty="0">
                <a:solidFill>
                  <a:schemeClr val="dk1"/>
                </a:solidFill>
                <a:latin typeface="Calibri"/>
                <a:ea typeface="Calibri"/>
                <a:cs typeface="Calibri"/>
              </a:rPr>
              <a:t>					</a:t>
            </a:r>
            <a:r>
              <a:rPr lang="en-GB" sz="2100" b="1" i="1" u="sng" dirty="0">
                <a:solidFill>
                  <a:schemeClr val="dk1"/>
                </a:solidFill>
                <a:latin typeface="Calibri"/>
                <a:ea typeface="Calibri"/>
                <a:cs typeface="Calibri"/>
              </a:rPr>
              <a:t>&amp; coordination/support from:</a:t>
            </a:r>
            <a:endParaRPr sz="2100" b="1" i="1" u="sng" dirty="0">
              <a:solidFill>
                <a:schemeClr val="dk1"/>
              </a:solidFill>
              <a:latin typeface="Calibri"/>
              <a:ea typeface="Calibri"/>
              <a:cs typeface="Calibri"/>
            </a:endParaRPr>
          </a:p>
          <a:p>
            <a:pPr marL="457200" lvl="0" indent="-342900">
              <a:spcBef>
                <a:spcPts val="0"/>
              </a:spcBef>
              <a:spcAft>
                <a:spcPts val="0"/>
              </a:spcAft>
              <a:buClr>
                <a:schemeClr val="dk1"/>
              </a:buClr>
              <a:buSzPts val="1800"/>
              <a:buFont typeface="Calibri"/>
              <a:buChar char="•"/>
              <a:defRPr/>
            </a:pPr>
            <a:r>
              <a:rPr lang="en-GB" sz="2100" dirty="0">
                <a:solidFill>
                  <a:schemeClr val="dk1"/>
                </a:solidFill>
                <a:latin typeface="Calibri"/>
                <a:ea typeface="Calibri"/>
                <a:cs typeface="Calibri"/>
              </a:rPr>
              <a:t>Police, First Response, Medical, Military, Counter Terrorism, Civil Defence, Firefighters, Media,  Industry, Laboratories, Local Municipalities, etc.  ON:</a:t>
            </a:r>
          </a:p>
          <a:p>
            <a:pPr marL="285750" indent="-285750" fontAlgn="base">
              <a:spcBef>
                <a:spcPct val="0"/>
              </a:spcBef>
              <a:spcAft>
                <a:spcPct val="0"/>
              </a:spcAft>
              <a:buFont typeface="Arial" panose="020B0604020202020204" pitchFamily="34" charset="0"/>
              <a:buChar char="•"/>
            </a:pPr>
            <a:r>
              <a:rPr lang="en-US" sz="2100" dirty="0">
                <a:solidFill>
                  <a:srgbClr val="0F1B23"/>
                </a:solidFill>
                <a:latin typeface="Calibri" pitchFamily="34" charset="0"/>
                <a:cs typeface="Arial" pitchFamily="34" charset="0"/>
              </a:rPr>
              <a:t>Initiation Protocol						</a:t>
            </a:r>
          </a:p>
          <a:p>
            <a:pPr marL="285750" indent="-285750" fontAlgn="base">
              <a:spcBef>
                <a:spcPct val="0"/>
              </a:spcBef>
              <a:spcAft>
                <a:spcPct val="0"/>
              </a:spcAft>
              <a:buFont typeface="Arial" panose="020B0604020202020204" pitchFamily="34" charset="0"/>
              <a:buChar char="•"/>
            </a:pPr>
            <a:r>
              <a:rPr lang="en-US" sz="2100" dirty="0">
                <a:solidFill>
                  <a:srgbClr val="0F1B23"/>
                </a:solidFill>
                <a:latin typeface="Calibri" pitchFamily="34" charset="0"/>
                <a:cs typeface="Arial" pitchFamily="34" charset="0"/>
              </a:rPr>
              <a:t>Short/Long - term planning					</a:t>
            </a:r>
          </a:p>
          <a:p>
            <a:pPr marL="285750" indent="-285750" fontAlgn="base">
              <a:spcBef>
                <a:spcPct val="0"/>
              </a:spcBef>
              <a:spcAft>
                <a:spcPct val="0"/>
              </a:spcAft>
              <a:buFont typeface="Arial" panose="020B0604020202020204" pitchFamily="34" charset="0"/>
              <a:buChar char="•"/>
            </a:pPr>
            <a:r>
              <a:rPr lang="en-US" sz="2100" dirty="0">
                <a:solidFill>
                  <a:srgbClr val="0F1B23"/>
                </a:solidFill>
                <a:latin typeface="Calibri" pitchFamily="34" charset="0"/>
                <a:cs typeface="Arial" pitchFamily="34" charset="0"/>
              </a:rPr>
              <a:t>Resources/Logistics/Assignments </a:t>
            </a:r>
          </a:p>
          <a:p>
            <a:pPr marL="285750" indent="-285750" fontAlgn="base">
              <a:spcBef>
                <a:spcPct val="0"/>
              </a:spcBef>
              <a:spcAft>
                <a:spcPct val="0"/>
              </a:spcAft>
              <a:buFont typeface="Arial" panose="020B0604020202020204" pitchFamily="34" charset="0"/>
              <a:buChar char="•"/>
            </a:pPr>
            <a:r>
              <a:rPr lang="en-US" sz="2100" dirty="0">
                <a:solidFill>
                  <a:srgbClr val="0F1B23"/>
                </a:solidFill>
                <a:latin typeface="Calibri" pitchFamily="34" charset="0"/>
                <a:cs typeface="Arial" pitchFamily="34" charset="0"/>
              </a:rPr>
              <a:t>External Units/Agencies Support</a:t>
            </a:r>
          </a:p>
          <a:p>
            <a:pPr marL="285750" indent="-285750" fontAlgn="base">
              <a:spcBef>
                <a:spcPct val="0"/>
              </a:spcBef>
              <a:spcAft>
                <a:spcPct val="0"/>
              </a:spcAft>
              <a:buFont typeface="Arial" panose="020B0604020202020204" pitchFamily="34" charset="0"/>
              <a:buChar char="•"/>
            </a:pPr>
            <a:r>
              <a:rPr lang="en-GB" sz="2100" dirty="0">
                <a:solidFill>
                  <a:srgbClr val="0F1B23"/>
                </a:solidFill>
                <a:latin typeface="Calibri" pitchFamily="34" charset="0"/>
                <a:cs typeface="Arial" pitchFamily="34" charset="0"/>
              </a:rPr>
              <a:t>Multi-agency response drills for preparedness.  </a:t>
            </a:r>
          </a:p>
          <a:p>
            <a:pPr marL="285750" indent="-285750" fontAlgn="base">
              <a:spcBef>
                <a:spcPct val="0"/>
              </a:spcBef>
              <a:spcAft>
                <a:spcPct val="0"/>
              </a:spcAft>
              <a:buFont typeface="Arial" panose="020B0604020202020204" pitchFamily="34" charset="0"/>
              <a:buChar char="•"/>
            </a:pPr>
            <a:r>
              <a:rPr lang="en-GB" sz="2100" dirty="0">
                <a:solidFill>
                  <a:srgbClr val="0F1B23"/>
                </a:solidFill>
                <a:latin typeface="Calibri" pitchFamily="34" charset="0"/>
                <a:cs typeface="Arial" pitchFamily="34" charset="0"/>
              </a:rPr>
              <a:t> Clear communication hierarchies during incidents</a:t>
            </a:r>
            <a:endParaRPr sz="2100" b="1" i="1" u="sng" dirty="0">
              <a:solidFill>
                <a:schemeClr val="dk1"/>
              </a:solidFill>
              <a:latin typeface="Calibri"/>
              <a:ea typeface="Calibri"/>
              <a:cs typeface="Calibri"/>
            </a:endParaRPr>
          </a:p>
          <a:p>
            <a:pPr marL="0" lvl="0" indent="0" algn="l">
              <a:spcBef>
                <a:spcPts val="0"/>
              </a:spcBef>
              <a:spcAft>
                <a:spcPts val="0"/>
              </a:spcAft>
              <a:buNone/>
              <a:defRPr/>
            </a:pPr>
            <a:r>
              <a:rPr lang="en-GB" sz="2100" b="1" i="1" u="sng" dirty="0">
                <a:solidFill>
                  <a:schemeClr val="dk1"/>
                </a:solidFill>
                <a:latin typeface="Calibri"/>
                <a:ea typeface="Calibri"/>
                <a:cs typeface="Calibri"/>
              </a:rPr>
              <a:t>OVERALL:</a:t>
            </a:r>
            <a:endParaRPr sz="2100" b="1" i="1" u="sng" dirty="0">
              <a:solidFill>
                <a:schemeClr val="dk1"/>
              </a:solidFill>
              <a:latin typeface="Calibri"/>
              <a:ea typeface="Calibri"/>
              <a:cs typeface="Calibri"/>
            </a:endParaRPr>
          </a:p>
          <a:p>
            <a:pPr marL="0" lvl="0" indent="0" algn="l">
              <a:spcBef>
                <a:spcPts val="0"/>
              </a:spcBef>
              <a:spcAft>
                <a:spcPts val="0"/>
              </a:spcAft>
              <a:buNone/>
              <a:defRPr/>
            </a:pPr>
            <a:r>
              <a:rPr lang="en-GB" sz="2100" b="1" i="1" dirty="0">
                <a:solidFill>
                  <a:schemeClr val="dk1"/>
                </a:solidFill>
                <a:latin typeface="Calibri"/>
                <a:ea typeface="Calibri"/>
                <a:cs typeface="Calibri"/>
              </a:rPr>
              <a:t>TEAM NEEDS TO BE CLEAR, FAMILIARISED AND DEEPLY COMPREHENDING ALL PARTICULAR MISSION PARAMETERS, WHICH CAN COME FROM:</a:t>
            </a:r>
            <a:endParaRPr sz="2100" b="1" i="1"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b="1" i="1" dirty="0">
                <a:solidFill>
                  <a:schemeClr val="dk1"/>
                </a:solidFill>
                <a:latin typeface="Calibri"/>
                <a:ea typeface="Calibri"/>
                <a:cs typeface="Calibri"/>
              </a:rPr>
              <a:t>Federal Government LAWS &amp; DECISIONS, </a:t>
            </a:r>
            <a:endParaRPr sz="2100" b="1" i="1"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b="1" i="1" dirty="0">
                <a:solidFill>
                  <a:schemeClr val="dk1"/>
                </a:solidFill>
                <a:latin typeface="Calibri"/>
                <a:ea typeface="Calibri"/>
                <a:cs typeface="Calibri"/>
              </a:rPr>
              <a:t>Mandates, TOR and/or MOUs (if prepared/agreed/signed), </a:t>
            </a:r>
            <a:endParaRPr sz="2100" b="1" i="1"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b="1" i="1" dirty="0">
                <a:solidFill>
                  <a:schemeClr val="dk1"/>
                </a:solidFill>
                <a:latin typeface="Calibri"/>
                <a:ea typeface="Calibri"/>
                <a:cs typeface="Calibri"/>
              </a:rPr>
              <a:t>INTERNAL Unit/Ministry/Departmental DECISIONS/GUIDELINES and </a:t>
            </a:r>
            <a:endParaRPr sz="2100" b="1" i="1" dirty="0">
              <a:solidFill>
                <a:schemeClr val="dk1"/>
              </a:solidFill>
              <a:latin typeface="Calibri"/>
              <a:ea typeface="Calibri"/>
              <a:cs typeface="Calibri"/>
            </a:endParaRPr>
          </a:p>
          <a:p>
            <a:pPr marL="457200" lvl="0" indent="-342900" algn="l">
              <a:spcBef>
                <a:spcPts val="0"/>
              </a:spcBef>
              <a:spcAft>
                <a:spcPts val="0"/>
              </a:spcAft>
              <a:buClr>
                <a:schemeClr val="dk1"/>
              </a:buClr>
              <a:buSzPts val="1800"/>
              <a:buFont typeface="Calibri"/>
              <a:buChar char="-"/>
              <a:defRPr/>
            </a:pPr>
            <a:r>
              <a:rPr lang="en-GB" sz="2100" b="1" i="1" dirty="0">
                <a:solidFill>
                  <a:schemeClr val="dk1"/>
                </a:solidFill>
                <a:latin typeface="Calibri"/>
                <a:ea typeface="Calibri"/>
                <a:cs typeface="Calibri"/>
              </a:rPr>
              <a:t>Other existing AD/QDOCS/Documents</a:t>
            </a:r>
            <a:endParaRPr sz="2100" b="1" i="1" dirty="0">
              <a:solidFill>
                <a:schemeClr val="dk1"/>
              </a:solidFill>
              <a:latin typeface="Calibri"/>
              <a:ea typeface="Calibri"/>
              <a:cs typeface="Calibri"/>
            </a:endParaRPr>
          </a:p>
          <a:p>
            <a:pPr marL="0" lvl="0" indent="0" algn="l">
              <a:spcBef>
                <a:spcPts val="0"/>
              </a:spcBef>
              <a:spcAft>
                <a:spcPts val="0"/>
              </a:spcAft>
              <a:buNone/>
              <a:defRPr/>
            </a:pPr>
            <a:r>
              <a:rPr lang="en-GB" sz="2100" b="1" i="1" dirty="0">
                <a:solidFill>
                  <a:schemeClr val="dk1"/>
                </a:solidFill>
                <a:latin typeface="Calibri"/>
                <a:ea typeface="Calibri"/>
                <a:cs typeface="Calibri"/>
              </a:rPr>
              <a:t>that are decided/deemed applicable for the particular MISSION!!!</a:t>
            </a:r>
            <a:endParaRPr sz="2100" b="1" i="1" dirty="0">
              <a:solidFill>
                <a:schemeClr val="dk1"/>
              </a:solidFill>
              <a:latin typeface="Calibri"/>
              <a:ea typeface="Calibri"/>
              <a:cs typeface="Calibri"/>
            </a:endParaRPr>
          </a:p>
        </p:txBody>
      </p:sp>
    </p:spTree>
    <p:extLst>
      <p:ext uri="{BB962C8B-B14F-4D97-AF65-F5344CB8AC3E}">
        <p14:creationId xmlns:p14="http://schemas.microsoft.com/office/powerpoint/2010/main" val="2820922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207ED-2A46-942A-38C4-68310150C7BB}"/>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6EB64C1F-37C0-C8E6-FD39-8948A465C20F}"/>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Future Preparedness Enhancements (4)</a:t>
            </a:r>
          </a:p>
        </p:txBody>
      </p:sp>
      <p:sp>
        <p:nvSpPr>
          <p:cNvPr id="520195" name="Rectangle 3">
            <a:extLst>
              <a:ext uri="{FF2B5EF4-FFF2-40B4-BE49-F238E27FC236}">
                <a16:creationId xmlns:a16="http://schemas.microsoft.com/office/drawing/2014/main" id="{58E8F7BB-58C3-86AC-BE4F-637EDA5A26EC}"/>
              </a:ext>
            </a:extLst>
          </p:cNvPr>
          <p:cNvSpPr>
            <a:spLocks noGrp="1" noChangeArrowheads="1"/>
          </p:cNvSpPr>
          <p:nvPr>
            <p:ph type="body" idx="4294967295"/>
          </p:nvPr>
        </p:nvSpPr>
        <p:spPr>
          <a:xfrm>
            <a:off x="54621" y="896747"/>
            <a:ext cx="9353747" cy="4804638"/>
          </a:xfrm>
        </p:spPr>
        <p:txBody>
          <a:bodyPr vert="horz" lIns="180000" tIns="0" rIns="180000" bIns="36000" rtlCol="0">
            <a:noAutofit/>
          </a:bodyPr>
          <a:lstStyle/>
          <a:p>
            <a:pPr marL="0" indent="0">
              <a:lnSpc>
                <a:spcPct val="100000"/>
              </a:lnSpc>
              <a:buNone/>
              <a:defRPr/>
            </a:pPr>
            <a:r>
              <a:rPr lang="en-GB" sz="2400" b="1" dirty="0">
                <a:latin typeface="Times New Roman" panose="02020603050405020304" pitchFamily="18" charset="0"/>
                <a:cs typeface="Times New Roman" panose="02020603050405020304" pitchFamily="18" charset="0"/>
              </a:rPr>
              <a:t>- Importance of transparent &amp; Effective messaging to the public.</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 Balancing transparency and safety.</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Managing misinformation during high-risk events.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Regular updates to ensure public safety and compliance</a:t>
            </a:r>
          </a:p>
          <a:p>
            <a:pPr marL="0" indent="0">
              <a:lnSpc>
                <a:spcPct val="100000"/>
              </a:lnSpc>
              <a:buNone/>
              <a:defRPr/>
            </a:pPr>
            <a:endParaRPr lang="en-GB" sz="2400" b="1" dirty="0">
              <a:latin typeface="Times New Roman" panose="02020603050405020304" pitchFamily="18" charset="0"/>
              <a:cs typeface="Times New Roman" panose="02020603050405020304" pitchFamily="18" charset="0"/>
            </a:endParaRP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Health Monitoring and Follow-up for Responders and Public</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Long-term health impact studies &amp; monitoring of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exposed individuals</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Monitoring protocols for affected populations.</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Psychological support for community members.  </a:t>
            </a:r>
          </a:p>
          <a:p>
            <a:pPr>
              <a:lnSpc>
                <a:spcPct val="100000"/>
              </a:lnSpc>
              <a:buFontTx/>
              <a:buChar char="-"/>
              <a:defRPr/>
            </a:pPr>
            <a:r>
              <a:rPr lang="en-GB" sz="2400" b="1" dirty="0">
                <a:latin typeface="Times New Roman" panose="02020603050405020304" pitchFamily="18" charset="0"/>
                <a:cs typeface="Times New Roman" panose="02020603050405020304" pitchFamily="18" charset="0"/>
              </a:rPr>
              <a:t>Regular health assessments for first responders</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9B0A3BA8-A4A8-7877-7E80-89E3FD2AA4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11415" y="3605667"/>
            <a:ext cx="4745235" cy="3252333"/>
          </a:xfrm>
          <a:prstGeom prst="rect">
            <a:avLst/>
          </a:prstGeom>
        </p:spPr>
      </p:pic>
    </p:spTree>
    <p:extLst>
      <p:ext uri="{BB962C8B-B14F-4D97-AF65-F5344CB8AC3E}">
        <p14:creationId xmlns:p14="http://schemas.microsoft.com/office/powerpoint/2010/main" val="2887262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4CAD-B4D9-61E8-76D4-B27F34D99E07}"/>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868EA701-CF43-DE4B-CEE5-8F347C2B9E60}"/>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Future Preparedness Enhancements (6)</a:t>
            </a:r>
          </a:p>
        </p:txBody>
      </p:sp>
      <p:sp>
        <p:nvSpPr>
          <p:cNvPr id="520195" name="Rectangle 3">
            <a:extLst>
              <a:ext uri="{FF2B5EF4-FFF2-40B4-BE49-F238E27FC236}">
                <a16:creationId xmlns:a16="http://schemas.microsoft.com/office/drawing/2014/main" id="{CCC2D7CA-7EAA-4A2E-2362-D3DAAB368D9F}"/>
              </a:ext>
            </a:extLst>
          </p:cNvPr>
          <p:cNvSpPr>
            <a:spLocks noGrp="1" noChangeArrowheads="1"/>
          </p:cNvSpPr>
          <p:nvPr>
            <p:ph type="body" idx="4294967295"/>
          </p:nvPr>
        </p:nvSpPr>
        <p:spPr>
          <a:xfrm>
            <a:off x="54621" y="896747"/>
            <a:ext cx="7811111" cy="4804638"/>
          </a:xfrm>
        </p:spPr>
        <p:txBody>
          <a:bodyPr vert="horz" lIns="180000" tIns="0" rIns="180000" bIns="36000" rtlCol="0">
            <a:noAutofit/>
          </a:bodyPr>
          <a:lstStyle/>
          <a:p>
            <a:pPr marL="0" indent="0">
              <a:lnSpc>
                <a:spcPct val="100000"/>
              </a:lnSpc>
              <a:buNone/>
              <a:defRPr/>
            </a:pPr>
            <a:r>
              <a:rPr lang="en-GB" sz="2400" b="1" dirty="0">
                <a:latin typeface="Times New Roman" panose="02020603050405020304" pitchFamily="18" charset="0"/>
                <a:cs typeface="Times New Roman" panose="02020603050405020304" pitchFamily="18" charset="0"/>
              </a:rPr>
              <a:t>Improved Urban Decontamination Techniques.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 Standardized Protocols for Persistent Agents: Recommendations for standardized procedures for agents like Novichok (and other “new” agents and TICs) with high persistence in the environment.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Mixed threats Guidelines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Hazard prediction/Emergency Guide updates for nerve agents in urban areas.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Adaptations for complex urban layouts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Crowd control &amp; Cordoning</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a:t>
            </a:r>
          </a:p>
        </p:txBody>
      </p:sp>
      <p:grpSp>
        <p:nvGrpSpPr>
          <p:cNvPr id="4" name="Group 17">
            <a:extLst>
              <a:ext uri="{FF2B5EF4-FFF2-40B4-BE49-F238E27FC236}">
                <a16:creationId xmlns:a16="http://schemas.microsoft.com/office/drawing/2014/main" id="{83471290-EF2E-21B5-2239-F9E6BB86735D}"/>
              </a:ext>
            </a:extLst>
          </p:cNvPr>
          <p:cNvGrpSpPr>
            <a:grpSpLocks/>
          </p:cNvGrpSpPr>
          <p:nvPr/>
        </p:nvGrpSpPr>
        <p:grpSpPr bwMode="auto">
          <a:xfrm>
            <a:off x="8547644" y="1124744"/>
            <a:ext cx="3598863" cy="3175000"/>
            <a:chOff x="1584" y="1466"/>
            <a:chExt cx="2267" cy="2000"/>
          </a:xfrm>
        </p:grpSpPr>
        <p:sp>
          <p:nvSpPr>
            <p:cNvPr id="5" name="Rectangle 3">
              <a:extLst>
                <a:ext uri="{FF2B5EF4-FFF2-40B4-BE49-F238E27FC236}">
                  <a16:creationId xmlns:a16="http://schemas.microsoft.com/office/drawing/2014/main" id="{532914E4-8C6B-DCAB-CA0B-E25ACDF705C2}"/>
                </a:ext>
              </a:extLst>
            </p:cNvPr>
            <p:cNvSpPr>
              <a:spLocks noChangeArrowheads="1"/>
            </p:cNvSpPr>
            <p:nvPr/>
          </p:nvSpPr>
          <p:spPr bwMode="auto">
            <a:xfrm>
              <a:off x="1584" y="3024"/>
              <a:ext cx="2267" cy="4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defRPr sz="3200">
                  <a:solidFill>
                    <a:schemeClr val="tx1"/>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buFontTx/>
                <a:buNone/>
              </a:pPr>
              <a:endParaRPr lang="en-GB" altLang="en-US" sz="2000" dirty="0"/>
            </a:p>
          </p:txBody>
        </p:sp>
        <p:pic>
          <p:nvPicPr>
            <p:cNvPr id="6" name="Picture 14">
              <a:extLst>
                <a:ext uri="{FF2B5EF4-FFF2-40B4-BE49-F238E27FC236}">
                  <a16:creationId xmlns:a16="http://schemas.microsoft.com/office/drawing/2014/main" id="{8FB1F47E-E53F-F363-0E27-A99B7FBA8BD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84" y="1466"/>
              <a:ext cx="2267" cy="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Box 7">
            <a:extLst>
              <a:ext uri="{FF2B5EF4-FFF2-40B4-BE49-F238E27FC236}">
                <a16:creationId xmlns:a16="http://schemas.microsoft.com/office/drawing/2014/main" id="{61B56A63-1883-4947-CE55-23CE7A4F2A24}"/>
              </a:ext>
            </a:extLst>
          </p:cNvPr>
          <p:cNvSpPr txBox="1"/>
          <p:nvPr/>
        </p:nvSpPr>
        <p:spPr>
          <a:xfrm>
            <a:off x="3719736" y="5701385"/>
            <a:ext cx="4145996" cy="1200329"/>
          </a:xfrm>
          <a:prstGeom prst="rect">
            <a:avLst/>
          </a:prstGeom>
          <a:noFill/>
        </p:spPr>
        <p:txBody>
          <a:bodyPr wrap="square">
            <a:spAutoFit/>
          </a:bodyPr>
          <a:lstStyle/>
          <a:p>
            <a:pPr eaLnBrk="1" hangingPunct="1">
              <a:lnSpc>
                <a:spcPct val="100000"/>
              </a:lnSpc>
              <a:buFont typeface="Arial" panose="020B0604020202020204" pitchFamily="34" charset="0"/>
              <a:buChar char="•"/>
            </a:pPr>
            <a:r>
              <a:rPr lang="en-GB" altLang="en-US" sz="1800" b="1" dirty="0">
                <a:latin typeface="Times New Roman" panose="02020603050405020304" pitchFamily="18" charset="0"/>
                <a:cs typeface="Times New Roman" panose="02020603050405020304" pitchFamily="18" charset="0"/>
              </a:rPr>
              <a:t>Control spread of contamination</a:t>
            </a:r>
          </a:p>
          <a:p>
            <a:pPr eaLnBrk="1" hangingPunct="1">
              <a:lnSpc>
                <a:spcPct val="100000"/>
              </a:lnSpc>
              <a:buFont typeface="Arial" panose="020B0604020202020204" pitchFamily="34" charset="0"/>
              <a:buChar char="•"/>
            </a:pPr>
            <a:r>
              <a:rPr lang="en-GB" altLang="en-US" sz="1800" b="1" dirty="0">
                <a:latin typeface="Times New Roman" panose="02020603050405020304" pitchFamily="18" charset="0"/>
                <a:cs typeface="Times New Roman" panose="02020603050405020304" pitchFamily="18" charset="0"/>
              </a:rPr>
              <a:t>Control entry/exit of hazardous area</a:t>
            </a:r>
          </a:p>
          <a:p>
            <a:pPr eaLnBrk="1" hangingPunct="1">
              <a:lnSpc>
                <a:spcPct val="100000"/>
              </a:lnSpc>
              <a:buFont typeface="Arial" panose="020B0604020202020204" pitchFamily="34" charset="0"/>
              <a:buChar char="•"/>
            </a:pPr>
            <a:r>
              <a:rPr lang="en-GB" altLang="en-US" sz="1800" b="1" dirty="0">
                <a:latin typeface="Times New Roman" panose="02020603050405020304" pitchFamily="18" charset="0"/>
                <a:cs typeface="Times New Roman" panose="02020603050405020304" pitchFamily="18" charset="0"/>
              </a:rPr>
              <a:t>Facilitates safe IPE exchange</a:t>
            </a:r>
          </a:p>
          <a:p>
            <a:pPr eaLnBrk="1" hangingPunct="1">
              <a:lnSpc>
                <a:spcPct val="100000"/>
              </a:lnSpc>
              <a:buFont typeface="Arial" panose="020B0604020202020204" pitchFamily="34" charset="0"/>
              <a:buChar char="•"/>
            </a:pPr>
            <a:r>
              <a:rPr lang="en-GB" altLang="en-US" sz="1800" b="1" dirty="0">
                <a:latin typeface="Times New Roman" panose="02020603050405020304" pitchFamily="18" charset="0"/>
                <a:cs typeface="Times New Roman" panose="02020603050405020304" pitchFamily="18" charset="0"/>
              </a:rPr>
              <a:t>Safe decontamination</a:t>
            </a:r>
            <a:endParaRPr lang="en-NL" dirty="0"/>
          </a:p>
        </p:txBody>
      </p:sp>
      <p:pic>
        <p:nvPicPr>
          <p:cNvPr id="9" name="Picture 2" descr="&lt;b&gt;Decontamination Station&lt;/b&gt; Stock Photos - Free &amp;amp; Royalty-Free Stock ...">
            <a:extLst>
              <a:ext uri="{FF2B5EF4-FFF2-40B4-BE49-F238E27FC236}">
                <a16:creationId xmlns:a16="http://schemas.microsoft.com/office/drawing/2014/main" id="{F2A09A89-46E4-42D3-D55C-C6D65A30A39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30871" y="5063389"/>
            <a:ext cx="249555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53E356D0-ABDB-21ED-3A31-3A14597D054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64152" y="4268520"/>
            <a:ext cx="4464496" cy="2557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0211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B6F5B-D3E3-F039-B19B-28146769A4C4}"/>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678D4519-7A76-F51C-5291-4EF79C04D321}"/>
              </a:ext>
            </a:extLst>
          </p:cNvPr>
          <p:cNvSpPr>
            <a:spLocks noGrp="1" noChangeArrowheads="1"/>
          </p:cNvSpPr>
          <p:nvPr>
            <p:ph type="title" idx="4294967295"/>
          </p:nvPr>
        </p:nvSpPr>
        <p:spPr>
          <a:xfrm>
            <a:off x="1919536" y="-537"/>
            <a:ext cx="7416824"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Future Preparedness Enhancements (7)</a:t>
            </a:r>
          </a:p>
        </p:txBody>
      </p:sp>
      <p:sp>
        <p:nvSpPr>
          <p:cNvPr id="520195" name="Rectangle 3">
            <a:extLst>
              <a:ext uri="{FF2B5EF4-FFF2-40B4-BE49-F238E27FC236}">
                <a16:creationId xmlns:a16="http://schemas.microsoft.com/office/drawing/2014/main" id="{AB304B0D-81B5-B0AA-EA75-B2A1F0B40FA4}"/>
              </a:ext>
            </a:extLst>
          </p:cNvPr>
          <p:cNvSpPr>
            <a:spLocks noGrp="1" noChangeArrowheads="1"/>
          </p:cNvSpPr>
          <p:nvPr>
            <p:ph type="body" idx="4294967295"/>
          </p:nvPr>
        </p:nvSpPr>
        <p:spPr>
          <a:xfrm>
            <a:off x="54621" y="896747"/>
            <a:ext cx="7811111" cy="4804638"/>
          </a:xfrm>
        </p:spPr>
        <p:txBody>
          <a:bodyPr vert="horz" lIns="180000" tIns="0" rIns="180000" bIns="36000" rtlCol="0">
            <a:noAutofit/>
          </a:bodyPr>
          <a:lstStyle/>
          <a:p>
            <a:pPr marL="0" indent="0">
              <a:lnSpc>
                <a:spcPct val="100000"/>
              </a:lnSpc>
              <a:buNone/>
              <a:defRPr/>
            </a:pPr>
            <a:r>
              <a:rPr lang="en-GB" sz="2400" b="1" dirty="0">
                <a:latin typeface="Times New Roman" panose="02020603050405020304" pitchFamily="18" charset="0"/>
                <a:cs typeface="Times New Roman" panose="02020603050405020304" pitchFamily="18" charset="0"/>
              </a:rPr>
              <a:t>Responder Training and Public Preparedness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Emphasis on frequent, updated training.</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Scenario-based training for uncommon hazards.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Public education on recognizing hazardous materials.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Clear evacuation plans and drills…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Policy Recommendations for Hazardous Material Management</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Suggested policy updates for handling chemical agents.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Importance of preparedness and rapid mobilization</a:t>
            </a:r>
          </a:p>
          <a:p>
            <a:pPr>
              <a:lnSpc>
                <a:spcPct val="100000"/>
              </a:lnSpc>
              <a:buFontTx/>
              <a:buChar char="-"/>
              <a:defRPr/>
            </a:pPr>
            <a:endParaRPr lang="en-GB" sz="2400" b="1" dirty="0">
              <a:latin typeface="Times New Roman" panose="02020603050405020304" pitchFamily="18" charset="0"/>
              <a:cs typeface="Times New Roman" panose="02020603050405020304" pitchFamily="18" charset="0"/>
            </a:endParaRPr>
          </a:p>
        </p:txBody>
      </p:sp>
      <p:pic>
        <p:nvPicPr>
          <p:cNvPr id="4" name="Picture 7" descr="http://static.indianexpress.com/m-images/Wed%20Dec%2018%202013,%2017:40%20hrs/M_Id_450094_OPCW.jpg">
            <a:extLst>
              <a:ext uri="{FF2B5EF4-FFF2-40B4-BE49-F238E27FC236}">
                <a16:creationId xmlns:a16="http://schemas.microsoft.com/office/drawing/2014/main" id="{4DAADA95-94A3-D246-A57A-8BD0168FA3FD}"/>
              </a:ext>
            </a:extLst>
          </p:cNvPr>
          <p:cNvPicPr>
            <a:picLocks noChangeAspect="1" noChangeArrowheads="1"/>
          </p:cNvPicPr>
          <p:nvPr/>
        </p:nvPicPr>
        <p:blipFill>
          <a:blip r:embed="rId3" cstate="print"/>
          <a:stretch/>
        </p:blipFill>
        <p:spPr bwMode="auto">
          <a:xfrm>
            <a:off x="8483352" y="896747"/>
            <a:ext cx="3654027" cy="2214562"/>
          </a:xfrm>
          <a:prstGeom prst="rect">
            <a:avLst/>
          </a:prstGeom>
          <a:noFill/>
          <a:ln>
            <a:noFill/>
          </a:ln>
        </p:spPr>
      </p:pic>
      <p:pic>
        <p:nvPicPr>
          <p:cNvPr id="5" name="Picture 9" descr="http://www.thenational.ae/storyimage/AB/20131011/ARTICLE/131019832/AR/0/AR-131019832.jpg&amp;MaxW=460&amp;imageVersion=default">
            <a:extLst>
              <a:ext uri="{FF2B5EF4-FFF2-40B4-BE49-F238E27FC236}">
                <a16:creationId xmlns:a16="http://schemas.microsoft.com/office/drawing/2014/main" id="{9EED42F6-4762-A3D4-121A-D8D68F86B4DA}"/>
              </a:ext>
            </a:extLst>
          </p:cNvPr>
          <p:cNvPicPr>
            <a:picLocks noChangeAspect="1" noChangeArrowheads="1"/>
          </p:cNvPicPr>
          <p:nvPr/>
        </p:nvPicPr>
        <p:blipFill>
          <a:blip r:embed="rId4" cstate="print"/>
          <a:stretch/>
        </p:blipFill>
        <p:spPr bwMode="auto">
          <a:xfrm>
            <a:off x="8667302" y="3299744"/>
            <a:ext cx="3286125" cy="2193130"/>
          </a:xfrm>
          <a:prstGeom prst="rect">
            <a:avLst/>
          </a:prstGeom>
          <a:noFill/>
          <a:ln>
            <a:noFill/>
          </a:ln>
        </p:spPr>
      </p:pic>
    </p:spTree>
    <p:extLst>
      <p:ext uri="{BB962C8B-B14F-4D97-AF65-F5344CB8AC3E}">
        <p14:creationId xmlns:p14="http://schemas.microsoft.com/office/powerpoint/2010/main" val="621207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4E422-26F3-AEC7-8520-3B4FA22FBCA9}"/>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E520B4CD-24E9-5C58-A6C8-9BE5524D101E}"/>
              </a:ext>
            </a:extLst>
          </p:cNvPr>
          <p:cNvSpPr>
            <a:spLocks noGrp="1" noChangeArrowheads="1"/>
          </p:cNvSpPr>
          <p:nvPr>
            <p:ph type="title" idx="4294967295"/>
          </p:nvPr>
        </p:nvSpPr>
        <p:spPr>
          <a:xfrm>
            <a:off x="3096344" y="0"/>
            <a:ext cx="2999656" cy="630238"/>
          </a:xfrm>
        </p:spPr>
        <p:txBody>
          <a:bodyPr vert="horz" lIns="91440" tIns="45720" rIns="91440" bIns="45720" rtlCol="0" anchor="ctr">
            <a:normAutofit/>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Conclusions</a:t>
            </a:r>
          </a:p>
        </p:txBody>
      </p:sp>
      <p:sp>
        <p:nvSpPr>
          <p:cNvPr id="520195" name="Rectangle 3">
            <a:extLst>
              <a:ext uri="{FF2B5EF4-FFF2-40B4-BE49-F238E27FC236}">
                <a16:creationId xmlns:a16="http://schemas.microsoft.com/office/drawing/2014/main" id="{C410FD50-D194-95B7-35EB-BF8B5D154112}"/>
              </a:ext>
            </a:extLst>
          </p:cNvPr>
          <p:cNvSpPr>
            <a:spLocks noGrp="1" noChangeArrowheads="1"/>
          </p:cNvSpPr>
          <p:nvPr>
            <p:ph type="body" idx="4294967295"/>
          </p:nvPr>
        </p:nvSpPr>
        <p:spPr>
          <a:xfrm>
            <a:off x="335360" y="1026681"/>
            <a:ext cx="11665296"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Skripal Novichok Incident has brought multiple lessons</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Recommendations for future preparedness.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Importance of preparing for decontamination in urban settings.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Final thoughts on preparedness for urban chemical hazards.</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PPE Preparedness: Ensuring stockpiles for chemical response.  Need for proper PPE</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Detection Technology:  Need for rapid detection &amp; Identification</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(Decontamination) Responder Training: Regular drills for chemical incident response.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Inter-Agency Collaboration: Importance of multi-agency coordination &amp; training;  Improving coordination among local, national, and international entities.  </a:t>
            </a:r>
          </a:p>
          <a:p>
            <a:pPr>
              <a:lnSpc>
                <a:spcPct val="100000"/>
              </a:lnSpc>
              <a:buFont typeface="Wingdings" panose="05000000000000000000" pitchFamily="2" charset="2"/>
              <a:buChar char="ü"/>
              <a:defRPr/>
            </a:pPr>
            <a:r>
              <a:rPr lang="en-GB" sz="2400" b="1" dirty="0">
                <a:latin typeface="Times New Roman" panose="02020603050405020304" pitchFamily="18" charset="0"/>
                <a:cs typeface="Times New Roman" panose="02020603050405020304" pitchFamily="18" charset="0"/>
              </a:rPr>
              <a:t>Public Communication: Communication with the public to manage health risks Transparent updates to manage fear and misinformation</a:t>
            </a:r>
          </a:p>
          <a:p>
            <a:pPr marL="171450" indent="-171450">
              <a:lnSpc>
                <a:spcPct val="100000"/>
              </a:lnSpc>
              <a:defRPr/>
            </a:pP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3671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DCE8FA3-F604-4CFE-8711-9E976BABC03B}"/>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p:blipFill>
        <p:spPr>
          <a:xfrm>
            <a:off x="0" y="15455"/>
            <a:ext cx="12192000" cy="6827089"/>
          </a:xfrm>
          <a:noFill/>
        </p:spPr>
      </p:pic>
      <p:pic>
        <p:nvPicPr>
          <p:cNvPr id="2" name="bg object 18">
            <a:extLst>
              <a:ext uri="{FF2B5EF4-FFF2-40B4-BE49-F238E27FC236}">
                <a16:creationId xmlns:a16="http://schemas.microsoft.com/office/drawing/2014/main" id="{DCD0FC72-ECF9-1283-F1FF-AE3F42FEA8E1}"/>
              </a:ext>
            </a:extLst>
          </p:cNvPr>
          <p:cNvPicPr/>
          <p:nvPr/>
        </p:nvPicPr>
        <p:blipFill>
          <a:blip r:embed="rId4" cstate="email">
            <a:extLst>
              <a:ext uri="{28A0092B-C50C-407E-A947-70E740481C1C}">
                <a14:useLocalDpi xmlns:a14="http://schemas.microsoft.com/office/drawing/2010/main"/>
              </a:ext>
            </a:extLst>
          </a:blip>
          <a:srcRect/>
          <a:stretch/>
        </p:blipFill>
        <p:spPr>
          <a:xfrm>
            <a:off x="406399" y="286543"/>
            <a:ext cx="3402337" cy="1008857"/>
          </a:xfrm>
          <a:prstGeom prst="rect">
            <a:avLst/>
          </a:prstGeom>
        </p:spPr>
      </p:pic>
      <p:sp>
        <p:nvSpPr>
          <p:cNvPr id="9" name="TextBox 8">
            <a:extLst>
              <a:ext uri="{FF2B5EF4-FFF2-40B4-BE49-F238E27FC236}">
                <a16:creationId xmlns:a16="http://schemas.microsoft.com/office/drawing/2014/main" id="{DBCF1DC8-22B5-A2BC-DA28-509DF44261D6}"/>
              </a:ext>
            </a:extLst>
          </p:cNvPr>
          <p:cNvSpPr txBox="1"/>
          <p:nvPr/>
        </p:nvSpPr>
        <p:spPr>
          <a:xfrm>
            <a:off x="5029200" y="5210254"/>
            <a:ext cx="7162800" cy="1676400"/>
          </a:xfrm>
          <a:custGeom>
            <a:avLst/>
            <a:gdLst>
              <a:gd name="connsiteX0" fmla="*/ 0 w 7162800"/>
              <a:gd name="connsiteY0" fmla="*/ 0 h 1676400"/>
              <a:gd name="connsiteX1" fmla="*/ 7162800 w 7162800"/>
              <a:gd name="connsiteY1" fmla="*/ 0 h 1676400"/>
              <a:gd name="connsiteX2" fmla="*/ 7162800 w 7162800"/>
              <a:gd name="connsiteY2" fmla="*/ 1676400 h 1676400"/>
              <a:gd name="connsiteX3" fmla="*/ 0 w 7162800"/>
              <a:gd name="connsiteY3" fmla="*/ 1676400 h 1676400"/>
              <a:gd name="connsiteX4" fmla="*/ 0 w 7162800"/>
              <a:gd name="connsiteY4" fmla="*/ 0 h 1676400"/>
              <a:gd name="connsiteX0" fmla="*/ 309562 w 7162800"/>
              <a:gd name="connsiteY0" fmla="*/ 104775 h 1676400"/>
              <a:gd name="connsiteX1" fmla="*/ 7162800 w 7162800"/>
              <a:gd name="connsiteY1" fmla="*/ 0 h 1676400"/>
              <a:gd name="connsiteX2" fmla="*/ 7162800 w 7162800"/>
              <a:gd name="connsiteY2" fmla="*/ 1676400 h 1676400"/>
              <a:gd name="connsiteX3" fmla="*/ 0 w 7162800"/>
              <a:gd name="connsiteY3" fmla="*/ 1676400 h 1676400"/>
              <a:gd name="connsiteX4" fmla="*/ 309562 w 7162800"/>
              <a:gd name="connsiteY4" fmla="*/ 104775 h 1676400"/>
              <a:gd name="connsiteX0" fmla="*/ 733424 w 7162800"/>
              <a:gd name="connsiteY0" fmla="*/ 476250 h 1676400"/>
              <a:gd name="connsiteX1" fmla="*/ 7162800 w 7162800"/>
              <a:gd name="connsiteY1" fmla="*/ 0 h 1676400"/>
              <a:gd name="connsiteX2" fmla="*/ 7162800 w 7162800"/>
              <a:gd name="connsiteY2" fmla="*/ 1676400 h 1676400"/>
              <a:gd name="connsiteX3" fmla="*/ 0 w 7162800"/>
              <a:gd name="connsiteY3" fmla="*/ 1676400 h 1676400"/>
              <a:gd name="connsiteX4" fmla="*/ 733424 w 7162800"/>
              <a:gd name="connsiteY4" fmla="*/ 476250 h 1676400"/>
              <a:gd name="connsiteX0" fmla="*/ 419099 w 7162800"/>
              <a:gd name="connsiteY0" fmla="*/ 428625 h 1676400"/>
              <a:gd name="connsiteX1" fmla="*/ 7162800 w 7162800"/>
              <a:gd name="connsiteY1" fmla="*/ 0 h 1676400"/>
              <a:gd name="connsiteX2" fmla="*/ 7162800 w 7162800"/>
              <a:gd name="connsiteY2" fmla="*/ 1676400 h 1676400"/>
              <a:gd name="connsiteX3" fmla="*/ 0 w 7162800"/>
              <a:gd name="connsiteY3" fmla="*/ 1676400 h 1676400"/>
              <a:gd name="connsiteX4" fmla="*/ 419099 w 7162800"/>
              <a:gd name="connsiteY4" fmla="*/ 428625 h 167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2800" h="1676400">
                <a:moveTo>
                  <a:pt x="419099" y="428625"/>
                </a:moveTo>
                <a:lnTo>
                  <a:pt x="7162800" y="0"/>
                </a:lnTo>
                <a:lnTo>
                  <a:pt x="7162800" y="1676400"/>
                </a:lnTo>
                <a:lnTo>
                  <a:pt x="0" y="1676400"/>
                </a:lnTo>
                <a:lnTo>
                  <a:pt x="419099" y="428625"/>
                </a:lnTo>
                <a:close/>
              </a:path>
            </a:pathLst>
          </a:custGeom>
          <a:solidFill>
            <a:srgbClr val="6E0A0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 name="Title 4"/>
          <p:cNvSpPr>
            <a:spLocks noGrp="1"/>
          </p:cNvSpPr>
          <p:nvPr>
            <p:ph type="ctrTitle"/>
          </p:nvPr>
        </p:nvSpPr>
        <p:spPr>
          <a:xfrm>
            <a:off x="5454650" y="5528670"/>
            <a:ext cx="6024569" cy="1186214"/>
          </a:xfrm>
        </p:spPr>
        <p:txBody>
          <a:bodyPr>
            <a:noAutofit/>
          </a:bodyPr>
          <a:lstStyle/>
          <a:p>
            <a:r>
              <a:rPr lang="en-US" sz="3200" dirty="0">
                <a:solidFill>
                  <a:schemeClr val="bg1"/>
                </a:solidFill>
              </a:rPr>
              <a:t>HOTZONE SOLUTIONS GROUP</a:t>
            </a:r>
            <a:br>
              <a:rPr lang="en-US" sz="3200" dirty="0">
                <a:solidFill>
                  <a:schemeClr val="bg1"/>
                </a:solidFill>
              </a:rPr>
            </a:br>
            <a:r>
              <a:rPr lang="en-US" sz="3200" dirty="0">
                <a:solidFill>
                  <a:schemeClr val="bg1"/>
                </a:solidFill>
              </a:rPr>
              <a:t>CORPORATE CAPABILITIES </a:t>
            </a:r>
          </a:p>
        </p:txBody>
      </p:sp>
      <p:sp>
        <p:nvSpPr>
          <p:cNvPr id="14" name="TextBox 13"/>
          <p:cNvSpPr txBox="1"/>
          <p:nvPr/>
        </p:nvSpPr>
        <p:spPr>
          <a:xfrm>
            <a:off x="10001250" y="6571768"/>
            <a:ext cx="2362200" cy="2862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ea typeface="+mn-ea"/>
                <a:cs typeface="+mn-cs"/>
              </a:rPr>
              <a:t>www.Hotzonesolutions.org</a:t>
            </a:r>
          </a:p>
        </p:txBody>
      </p:sp>
      <p:pic>
        <p:nvPicPr>
          <p:cNvPr id="45" name="bg object 18">
            <a:extLst>
              <a:ext uri="{FF2B5EF4-FFF2-40B4-BE49-F238E27FC236}">
                <a16:creationId xmlns:a16="http://schemas.microsoft.com/office/drawing/2014/main" id="{131AF03A-FFE9-D23F-CC5E-3D9B37CB4CE3}"/>
              </a:ext>
            </a:extLst>
          </p:cNvPr>
          <p:cNvPicPr/>
          <p:nvPr/>
        </p:nvPicPr>
        <p:blipFill>
          <a:blip r:embed="rId4" cstate="email">
            <a:extLst>
              <a:ext uri="{28A0092B-C50C-407E-A947-70E740481C1C}">
                <a14:useLocalDpi xmlns:a14="http://schemas.microsoft.com/office/drawing/2010/main"/>
              </a:ext>
            </a:extLst>
          </a:blip>
          <a:srcRect/>
          <a:stretch/>
        </p:blipFill>
        <p:spPr>
          <a:xfrm>
            <a:off x="406399" y="300483"/>
            <a:ext cx="3402337" cy="1008857"/>
          </a:xfrm>
          <a:prstGeom prst="rect">
            <a:avLst/>
          </a:prstGeom>
        </p:spPr>
      </p:pic>
      <p:sp>
        <p:nvSpPr>
          <p:cNvPr id="46" name="TextBox 45">
            <a:extLst>
              <a:ext uri="{FF2B5EF4-FFF2-40B4-BE49-F238E27FC236}">
                <a16:creationId xmlns:a16="http://schemas.microsoft.com/office/drawing/2014/main" id="{9F44E3A9-EBAF-CE2A-B8A2-BA027076D536}"/>
              </a:ext>
            </a:extLst>
          </p:cNvPr>
          <p:cNvSpPr txBox="1"/>
          <p:nvPr/>
        </p:nvSpPr>
        <p:spPr>
          <a:xfrm>
            <a:off x="5029200" y="5224194"/>
            <a:ext cx="7162800" cy="1676400"/>
          </a:xfrm>
          <a:custGeom>
            <a:avLst/>
            <a:gdLst>
              <a:gd name="connsiteX0" fmla="*/ 0 w 7162800"/>
              <a:gd name="connsiteY0" fmla="*/ 0 h 1676400"/>
              <a:gd name="connsiteX1" fmla="*/ 7162800 w 7162800"/>
              <a:gd name="connsiteY1" fmla="*/ 0 h 1676400"/>
              <a:gd name="connsiteX2" fmla="*/ 7162800 w 7162800"/>
              <a:gd name="connsiteY2" fmla="*/ 1676400 h 1676400"/>
              <a:gd name="connsiteX3" fmla="*/ 0 w 7162800"/>
              <a:gd name="connsiteY3" fmla="*/ 1676400 h 1676400"/>
              <a:gd name="connsiteX4" fmla="*/ 0 w 7162800"/>
              <a:gd name="connsiteY4" fmla="*/ 0 h 1676400"/>
              <a:gd name="connsiteX0" fmla="*/ 309562 w 7162800"/>
              <a:gd name="connsiteY0" fmla="*/ 104775 h 1676400"/>
              <a:gd name="connsiteX1" fmla="*/ 7162800 w 7162800"/>
              <a:gd name="connsiteY1" fmla="*/ 0 h 1676400"/>
              <a:gd name="connsiteX2" fmla="*/ 7162800 w 7162800"/>
              <a:gd name="connsiteY2" fmla="*/ 1676400 h 1676400"/>
              <a:gd name="connsiteX3" fmla="*/ 0 w 7162800"/>
              <a:gd name="connsiteY3" fmla="*/ 1676400 h 1676400"/>
              <a:gd name="connsiteX4" fmla="*/ 309562 w 7162800"/>
              <a:gd name="connsiteY4" fmla="*/ 104775 h 1676400"/>
              <a:gd name="connsiteX0" fmla="*/ 733424 w 7162800"/>
              <a:gd name="connsiteY0" fmla="*/ 476250 h 1676400"/>
              <a:gd name="connsiteX1" fmla="*/ 7162800 w 7162800"/>
              <a:gd name="connsiteY1" fmla="*/ 0 h 1676400"/>
              <a:gd name="connsiteX2" fmla="*/ 7162800 w 7162800"/>
              <a:gd name="connsiteY2" fmla="*/ 1676400 h 1676400"/>
              <a:gd name="connsiteX3" fmla="*/ 0 w 7162800"/>
              <a:gd name="connsiteY3" fmla="*/ 1676400 h 1676400"/>
              <a:gd name="connsiteX4" fmla="*/ 733424 w 7162800"/>
              <a:gd name="connsiteY4" fmla="*/ 476250 h 1676400"/>
              <a:gd name="connsiteX0" fmla="*/ 419099 w 7162800"/>
              <a:gd name="connsiteY0" fmla="*/ 428625 h 1676400"/>
              <a:gd name="connsiteX1" fmla="*/ 7162800 w 7162800"/>
              <a:gd name="connsiteY1" fmla="*/ 0 h 1676400"/>
              <a:gd name="connsiteX2" fmla="*/ 7162800 w 7162800"/>
              <a:gd name="connsiteY2" fmla="*/ 1676400 h 1676400"/>
              <a:gd name="connsiteX3" fmla="*/ 0 w 7162800"/>
              <a:gd name="connsiteY3" fmla="*/ 1676400 h 1676400"/>
              <a:gd name="connsiteX4" fmla="*/ 419099 w 7162800"/>
              <a:gd name="connsiteY4" fmla="*/ 428625 h 167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2800" h="1676400">
                <a:moveTo>
                  <a:pt x="419099" y="428625"/>
                </a:moveTo>
                <a:lnTo>
                  <a:pt x="7162800" y="0"/>
                </a:lnTo>
                <a:lnTo>
                  <a:pt x="7162800" y="1676400"/>
                </a:lnTo>
                <a:lnTo>
                  <a:pt x="0" y="1676400"/>
                </a:lnTo>
                <a:lnTo>
                  <a:pt x="419099" y="428625"/>
                </a:lnTo>
                <a:close/>
              </a:path>
            </a:pathLst>
          </a:custGeom>
          <a:solidFill>
            <a:srgbClr val="6E0A0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7" name="Title 4">
            <a:extLst>
              <a:ext uri="{FF2B5EF4-FFF2-40B4-BE49-F238E27FC236}">
                <a16:creationId xmlns:a16="http://schemas.microsoft.com/office/drawing/2014/main" id="{B51BB4ED-8DCB-740A-E585-D97874B05BDA}"/>
              </a:ext>
            </a:extLst>
          </p:cNvPr>
          <p:cNvSpPr txBox="1">
            <a:spLocks/>
          </p:cNvSpPr>
          <p:nvPr/>
        </p:nvSpPr>
        <p:spPr>
          <a:xfrm>
            <a:off x="5454650" y="5542610"/>
            <a:ext cx="6024569" cy="1186214"/>
          </a:xfrm>
          <a:prstGeom prst="rect">
            <a:avLst/>
          </a:prstGeom>
        </p:spPr>
        <p:txBody>
          <a:bodyPr wrap="square" lIns="0" tIns="0" rIns="0" bIns="0" anchor="b">
            <a:noAutofit/>
          </a:bodyPr>
          <a:lstStyle>
            <a:lvl1pPr algn="l" rtl="0">
              <a:defRPr sz="4400" b="1" i="0" spc="150" baseline="0">
                <a:ln>
                  <a:noFill/>
                </a:ln>
                <a:solidFill>
                  <a:schemeClr val="bg2"/>
                </a:solidFill>
                <a:effectLst/>
                <a:latin typeface="Calibri"/>
                <a:ea typeface="+mj-ea"/>
                <a:cs typeface="Calibri"/>
              </a:defRPr>
            </a:lvl1pPr>
          </a:lstStyle>
          <a:p>
            <a:pPr fontAlgn="auto">
              <a:spcBef>
                <a:spcPts val="0"/>
              </a:spcBef>
              <a:spcAft>
                <a:spcPts val="0"/>
              </a:spcAft>
            </a:pPr>
            <a:r>
              <a:rPr lang="en-US" sz="3200" kern="0" dirty="0">
                <a:solidFill>
                  <a:schemeClr val="bg1"/>
                </a:solidFill>
              </a:rPr>
              <a:t>HOTZONE SOLUTIONS GROUP</a:t>
            </a:r>
            <a:br>
              <a:rPr lang="en-US" sz="3200" kern="0" dirty="0">
                <a:solidFill>
                  <a:schemeClr val="bg1"/>
                </a:solidFill>
              </a:rPr>
            </a:br>
            <a:r>
              <a:rPr lang="en-US" sz="3200" kern="0" dirty="0">
                <a:solidFill>
                  <a:schemeClr val="bg1"/>
                </a:solidFill>
              </a:rPr>
              <a:t>INTERNATIONAL B.V.</a:t>
            </a:r>
          </a:p>
        </p:txBody>
      </p:sp>
      <p:sp>
        <p:nvSpPr>
          <p:cNvPr id="48" name="TextBox 47">
            <a:extLst>
              <a:ext uri="{FF2B5EF4-FFF2-40B4-BE49-F238E27FC236}">
                <a16:creationId xmlns:a16="http://schemas.microsoft.com/office/drawing/2014/main" id="{A1270B54-901B-0020-D9B1-48E174A2946E}"/>
              </a:ext>
            </a:extLst>
          </p:cNvPr>
          <p:cNvSpPr txBox="1"/>
          <p:nvPr/>
        </p:nvSpPr>
        <p:spPr>
          <a:xfrm>
            <a:off x="10001250" y="6585708"/>
            <a:ext cx="2362200" cy="2862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ea typeface="+mn-ea"/>
                <a:cs typeface="+mn-cs"/>
              </a:rPr>
              <a:t>www.Hotzonesolutions.org</a:t>
            </a:r>
          </a:p>
        </p:txBody>
      </p:sp>
      <p:sp>
        <p:nvSpPr>
          <p:cNvPr id="49" name="Title 9">
            <a:extLst>
              <a:ext uri="{FF2B5EF4-FFF2-40B4-BE49-F238E27FC236}">
                <a16:creationId xmlns:a16="http://schemas.microsoft.com/office/drawing/2014/main" id="{E6F1FF03-4E9A-D513-EDE5-7F70C26C26B6}"/>
              </a:ext>
            </a:extLst>
          </p:cNvPr>
          <p:cNvSpPr txBox="1">
            <a:spLocks/>
          </p:cNvSpPr>
          <p:nvPr/>
        </p:nvSpPr>
        <p:spPr>
          <a:xfrm>
            <a:off x="406398" y="1595064"/>
            <a:ext cx="7417793" cy="659837"/>
          </a:xfrm>
          <a:prstGeom prst="rect">
            <a:avLst/>
          </a:prstGeom>
        </p:spPr>
        <p:txBody>
          <a:bodyPr wrap="square" lIns="0" tIns="0" rIns="0" bIns="0" anchor="b">
            <a:noAutofit/>
          </a:bodyPr>
          <a:lstStyle>
            <a:lvl1pPr algn="l" rtl="0">
              <a:defRPr sz="4400" b="1" i="0" spc="150" baseline="0">
                <a:ln>
                  <a:noFill/>
                </a:ln>
                <a:solidFill>
                  <a:schemeClr val="bg2"/>
                </a:solidFill>
                <a:effectLst/>
                <a:latin typeface="Calibri"/>
                <a:ea typeface="+mj-ea"/>
                <a:cs typeface="Calibri"/>
              </a:defRPr>
            </a:lvl1pPr>
          </a:lstStyle>
          <a:p>
            <a:pPr fontAlgn="auto">
              <a:spcBef>
                <a:spcPts val="0"/>
              </a:spcBef>
              <a:spcAft>
                <a:spcPts val="0"/>
              </a:spcAft>
            </a:pPr>
            <a:r>
              <a:rPr lang="en-US" sz="4000" kern="0" dirty="0">
                <a:solidFill>
                  <a:schemeClr val="accent2">
                    <a:lumMod val="75000"/>
                  </a:schemeClr>
                </a:solidFill>
              </a:rPr>
              <a:t>Thank you for your attention</a:t>
            </a:r>
          </a:p>
        </p:txBody>
      </p:sp>
    </p:spTree>
    <p:extLst>
      <p:ext uri="{BB962C8B-B14F-4D97-AF65-F5344CB8AC3E}">
        <p14:creationId xmlns:p14="http://schemas.microsoft.com/office/powerpoint/2010/main" val="152222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dirty="0"/>
              <a:t>CONTACT US</a:t>
            </a:r>
          </a:p>
        </p:txBody>
      </p:sp>
      <p:pic>
        <p:nvPicPr>
          <p:cNvPr id="4" name="Picture Placeholder 3" descr="A person in a garment&#10;&#10;Description automatically generated with medium confidence">
            <a:extLst>
              <a:ext uri="{FF2B5EF4-FFF2-40B4-BE49-F238E27FC236}">
                <a16:creationId xmlns:a16="http://schemas.microsoft.com/office/drawing/2014/main" id="{201A6502-5CC8-46E4-9B2D-6C16A1DEBE7D}"/>
              </a:ext>
            </a:extLst>
          </p:cNvPr>
          <p:cNvPicPr>
            <a:picLocks noGrp="1" noChangeAspect="1"/>
          </p:cNvPicPr>
          <p:nvPr>
            <p:ph type="pic" sz="quarter" idx="4294967295"/>
          </p:nvPr>
        </p:nvPicPr>
        <p:blipFill rotWithShape="1">
          <a:blip r:embed="rId2" cstate="email">
            <a:extLst>
              <a:ext uri="{28A0092B-C50C-407E-A947-70E740481C1C}">
                <a14:useLocalDpi xmlns:a14="http://schemas.microsoft.com/office/drawing/2010/main"/>
              </a:ext>
            </a:extLst>
          </a:blip>
          <a:srcRect b="-344"/>
          <a:stretch/>
        </p:blipFill>
        <p:spPr>
          <a:xfrm>
            <a:off x="6257661" y="-120880"/>
            <a:ext cx="5934339" cy="6369280"/>
          </a:xfrm>
        </p:spPr>
      </p:pic>
      <p:sp>
        <p:nvSpPr>
          <p:cNvPr id="15" name="TextBox 14"/>
          <p:cNvSpPr txBox="1"/>
          <p:nvPr/>
        </p:nvSpPr>
        <p:spPr>
          <a:xfrm>
            <a:off x="1659622" y="1688689"/>
            <a:ext cx="5502248" cy="1628523"/>
          </a:xfrm>
          <a:prstGeom prst="rect">
            <a:avLst/>
          </a:prstGeom>
          <a:noFill/>
        </p:spPr>
        <p:txBody>
          <a:bodyPr wrap="square" rtlCol="0">
            <a:spAutoFit/>
          </a:bodyPr>
          <a:lstStyle/>
          <a:p>
            <a:pPr marL="75565" marR="717550" lvl="0" indent="0" algn="l" defTabSz="914400" rtl="0" eaLnBrk="1" fontAlgn="auto" latinLnBrk="0" hangingPunct="1">
              <a:lnSpc>
                <a:spcPct val="101200"/>
              </a:lnSpc>
              <a:spcBef>
                <a:spcPts val="600"/>
              </a:spcBef>
              <a:spcAft>
                <a:spcPts val="600"/>
              </a:spcAft>
              <a:buClrTx/>
              <a:buSzTx/>
              <a:buFontTx/>
              <a:buNone/>
              <a:tabLst/>
              <a:defRPr/>
            </a:pPr>
            <a:r>
              <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hlinkClick r:id="rId3">
                  <a:extLst>
                    <a:ext uri="{A12FA001-AC4F-418D-AE19-62706E023703}">
                      <ahyp:hlinkClr xmlns:ahyp="http://schemas.microsoft.com/office/drawing/2018/hyperlinkcolor" val="tx"/>
                    </a:ext>
                  </a:extLst>
                </a:hlinkClick>
              </a:rPr>
              <a:t>Boban.cekovic@hotzonesolutions.org</a:t>
            </a:r>
            <a:endPar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endParaRPr>
          </a:p>
          <a:p>
            <a:pPr marL="71120" marR="0" lvl="0" indent="0" algn="l" defTabSz="914400" rtl="0" eaLnBrk="1" fontAlgn="auto" latinLnBrk="0" hangingPunct="1">
              <a:lnSpc>
                <a:spcPct val="100000"/>
              </a:lnSpc>
              <a:spcBef>
                <a:spcPts val="600"/>
              </a:spcBef>
              <a:spcAft>
                <a:spcPts val="600"/>
              </a:spcAft>
              <a:buClrTx/>
              <a:buSzTx/>
              <a:buFontTx/>
              <a:buNone/>
              <a:tabLst/>
              <a:defRPr/>
            </a:pPr>
            <a:r>
              <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hlinkClick r:id="rId4">
                  <a:extLst>
                    <a:ext uri="{A12FA001-AC4F-418D-AE19-62706E023703}">
                      <ahyp:hlinkClr xmlns:ahyp="http://schemas.microsoft.com/office/drawing/2018/hyperlinkcolor" val="tx"/>
                    </a:ext>
                  </a:extLst>
                </a:hlinkClick>
              </a:rPr>
              <a:t>www.hotzonesolutions.org</a:t>
            </a:r>
            <a:endPar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endParaRPr>
          </a:p>
          <a:p>
            <a:pPr marL="12700" marR="0" lvl="0" indent="0" algn="l" defTabSz="914400" rtl="0" eaLnBrk="1" fontAlgn="auto" latinLnBrk="0" hangingPunct="1">
              <a:lnSpc>
                <a:spcPct val="100000"/>
              </a:lnSpc>
              <a:spcBef>
                <a:spcPts val="600"/>
              </a:spcBef>
              <a:spcAft>
                <a:spcPts val="600"/>
              </a:spcAft>
              <a:buClrTx/>
              <a:buSzTx/>
              <a:buFontTx/>
              <a:buNone/>
              <a:tabLst/>
              <a:defRPr/>
            </a:pPr>
            <a:r>
              <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rPr>
              <a:t>+31-070 262 9704</a:t>
            </a:r>
          </a:p>
          <a:p>
            <a:pPr marL="51435" marR="1235710" lvl="0" indent="0" algn="l" defTabSz="914400" rtl="0" eaLnBrk="1" fontAlgn="auto" latinLnBrk="0" hangingPunct="1">
              <a:lnSpc>
                <a:spcPct val="101899"/>
              </a:lnSpc>
              <a:spcBef>
                <a:spcPts val="600"/>
              </a:spcBef>
              <a:spcAft>
                <a:spcPts val="600"/>
              </a:spcAft>
              <a:buClrTx/>
              <a:buSzTx/>
              <a:buFontTx/>
              <a:buNone/>
              <a:tabLst/>
              <a:defRPr/>
            </a:pPr>
            <a:r>
              <a:rPr kumimoji="0" lang="en-GB" sz="1200" b="0" i="0" u="none" strike="noStrike" kern="0" cap="none" spc="0" normalizeH="0" baseline="0" noProof="0" dirty="0" err="1">
                <a:ln>
                  <a:noFill/>
                </a:ln>
                <a:solidFill>
                  <a:sysClr val="windowText" lastClr="000000"/>
                </a:solidFill>
                <a:effectLst/>
                <a:uLnTx/>
                <a:uFillTx/>
                <a:latin typeface="Helvetica"/>
                <a:ea typeface="+mn-ea"/>
                <a:cs typeface="Helvetica"/>
              </a:rPr>
              <a:t>Hotzone</a:t>
            </a:r>
            <a:r>
              <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rPr>
              <a:t> Solutions Group International BV </a:t>
            </a:r>
          </a:p>
          <a:p>
            <a:pPr marL="51435" marR="1235710" lvl="0" indent="0" algn="l" defTabSz="914400" rtl="0" eaLnBrk="1" fontAlgn="auto" latinLnBrk="0" hangingPunct="1">
              <a:lnSpc>
                <a:spcPct val="101899"/>
              </a:lnSpc>
              <a:spcBef>
                <a:spcPts val="600"/>
              </a:spcBef>
              <a:spcAft>
                <a:spcPts val="600"/>
              </a:spcAft>
              <a:buClrTx/>
              <a:buSzTx/>
              <a:buFontTx/>
              <a:buNone/>
              <a:tabLst/>
              <a:defRPr/>
            </a:pPr>
            <a:r>
              <a:rPr kumimoji="0" lang="en-GB" sz="1200" b="0" i="0" u="none" strike="noStrike" kern="0" cap="none" spc="0" normalizeH="0" baseline="0" noProof="0" dirty="0" err="1">
                <a:ln>
                  <a:noFill/>
                </a:ln>
                <a:solidFill>
                  <a:sysClr val="windowText" lastClr="000000"/>
                </a:solidFill>
                <a:effectLst/>
                <a:uLnTx/>
                <a:uFillTx/>
                <a:latin typeface="Helvetica"/>
                <a:ea typeface="+mn-ea"/>
                <a:cs typeface="Helvetica"/>
              </a:rPr>
              <a:t>Dr.</a:t>
            </a:r>
            <a:r>
              <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rPr>
              <a:t> </a:t>
            </a:r>
            <a:r>
              <a:rPr kumimoji="0" lang="en-GB" sz="1200" b="0" i="0" u="none" strike="noStrike" kern="0" cap="none" spc="0" normalizeH="0" baseline="0" noProof="0" dirty="0" err="1">
                <a:ln>
                  <a:noFill/>
                </a:ln>
                <a:solidFill>
                  <a:sysClr val="windowText" lastClr="000000"/>
                </a:solidFill>
                <a:effectLst/>
                <a:uLnTx/>
                <a:uFillTx/>
                <a:latin typeface="Helvetica"/>
                <a:ea typeface="+mn-ea"/>
                <a:cs typeface="Helvetica"/>
              </a:rPr>
              <a:t>Kuyperstraat</a:t>
            </a:r>
            <a:r>
              <a:rPr kumimoji="0" lang="en-GB" sz="1200" b="0" i="0" u="none" strike="noStrike" kern="0" cap="none" spc="0" normalizeH="0" baseline="0" noProof="0" dirty="0">
                <a:ln>
                  <a:noFill/>
                </a:ln>
                <a:solidFill>
                  <a:sysClr val="windowText" lastClr="000000"/>
                </a:solidFill>
                <a:effectLst/>
                <a:uLnTx/>
                <a:uFillTx/>
                <a:latin typeface="Helvetica"/>
                <a:ea typeface="+mn-ea"/>
                <a:cs typeface="Helvetica"/>
              </a:rPr>
              <a:t> 5, 2514 BA Den Haag, The Netherlands.</a:t>
            </a:r>
          </a:p>
        </p:txBody>
      </p:sp>
      <p:cxnSp>
        <p:nvCxnSpPr>
          <p:cNvPr id="16" name="Straight Connector 15"/>
          <p:cNvCxnSpPr>
            <a:cxnSpLocks/>
          </p:cNvCxnSpPr>
          <p:nvPr/>
        </p:nvCxnSpPr>
        <p:spPr>
          <a:xfrm>
            <a:off x="739606" y="3505200"/>
            <a:ext cx="5502248" cy="0"/>
          </a:xfrm>
          <a:prstGeom prst="line">
            <a:avLst/>
          </a:prstGeom>
          <a:ln w="19050">
            <a:solidFill>
              <a:srgbClr val="6E0A0A"/>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43FA89F-0FC3-945D-3E02-183359A1F79C}"/>
              </a:ext>
            </a:extLst>
          </p:cNvPr>
          <p:cNvGrpSpPr/>
          <p:nvPr/>
        </p:nvGrpSpPr>
        <p:grpSpPr>
          <a:xfrm>
            <a:off x="709126" y="3546352"/>
            <a:ext cx="2459142" cy="1790414"/>
            <a:chOff x="304800" y="4051155"/>
            <a:chExt cx="2459142" cy="1790414"/>
          </a:xfrm>
        </p:grpSpPr>
        <p:sp>
          <p:nvSpPr>
            <p:cNvPr id="25" name="TextBox 24"/>
            <p:cNvSpPr txBox="1"/>
            <p:nvPr/>
          </p:nvSpPr>
          <p:spPr>
            <a:xfrm>
              <a:off x="304800" y="4051155"/>
              <a:ext cx="210453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6E0A0A"/>
                  </a:solidFill>
                  <a:effectLst/>
                  <a:uLnTx/>
                  <a:uFillTx/>
                  <a:latin typeface="Calibri"/>
                  <a:ea typeface="+mn-ea"/>
                  <a:cs typeface="+mn-cs"/>
                </a:rPr>
                <a:t>Stay Connected</a:t>
              </a:r>
            </a:p>
          </p:txBody>
        </p:sp>
        <p:sp>
          <p:nvSpPr>
            <p:cNvPr id="28" name="TextBox 27">
              <a:extLst>
                <a:ext uri="{FF2B5EF4-FFF2-40B4-BE49-F238E27FC236}">
                  <a16:creationId xmlns:a16="http://schemas.microsoft.com/office/drawing/2014/main" id="{C3637DB5-8788-4122-930B-FA4ADD9746D7}"/>
                </a:ext>
              </a:extLst>
            </p:cNvPr>
            <p:cNvSpPr txBox="1"/>
            <p:nvPr/>
          </p:nvSpPr>
          <p:spPr>
            <a:xfrm>
              <a:off x="1270153" y="4394064"/>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pic>
          <p:nvPicPr>
            <p:cNvPr id="34" name="Picture 33" descr="A picture containing text, clipart, vector graphics&#10;&#10;Description automatically generated">
              <a:extLst>
                <a:ext uri="{FF2B5EF4-FFF2-40B4-BE49-F238E27FC236}">
                  <a16:creationId xmlns:a16="http://schemas.microsoft.com/office/drawing/2014/main" id="{46A674DC-8E27-4E70-98E2-865C7C7E564A}"/>
                </a:ext>
              </a:extLst>
            </p:cNvPr>
            <p:cNvPicPr>
              <a:picLocks noChangeAspect="1"/>
            </p:cNvPicPr>
            <p:nvPr/>
          </p:nvPicPr>
          <p:blipFill rotWithShape="1">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l="1" r="9352"/>
            <a:stretch/>
          </p:blipFill>
          <p:spPr>
            <a:xfrm>
              <a:off x="913855" y="4383630"/>
              <a:ext cx="321800" cy="313730"/>
            </a:xfrm>
            <a:prstGeom prst="rect">
              <a:avLst/>
            </a:prstGeom>
          </p:spPr>
        </p:pic>
        <p:pic>
          <p:nvPicPr>
            <p:cNvPr id="37" name="Picture 36" descr="Icon&#10;&#10;Description automatically generated">
              <a:extLst>
                <a:ext uri="{FF2B5EF4-FFF2-40B4-BE49-F238E27FC236}">
                  <a16:creationId xmlns:a16="http://schemas.microsoft.com/office/drawing/2014/main" id="{660B3419-35CA-4A0B-912B-A635E442C96F}"/>
                </a:ext>
              </a:extLst>
            </p:cNvPr>
            <p:cNvPicPr>
              <a:picLocks noChangeAspect="1"/>
            </p:cNvPicPr>
            <p:nvPr/>
          </p:nvPicPr>
          <p:blipFill>
            <a:blip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tretch>
              <a:fillRect/>
            </a:stretch>
          </p:blipFill>
          <p:spPr>
            <a:xfrm>
              <a:off x="899647" y="4734074"/>
              <a:ext cx="365350" cy="365350"/>
            </a:xfrm>
            <a:prstGeom prst="rect">
              <a:avLst/>
            </a:prstGeom>
          </p:spPr>
        </p:pic>
        <p:pic>
          <p:nvPicPr>
            <p:cNvPr id="40" name="Picture 39" descr="Logo, icon&#10;&#10;Description automatically generated">
              <a:extLst>
                <a:ext uri="{FF2B5EF4-FFF2-40B4-BE49-F238E27FC236}">
                  <a16:creationId xmlns:a16="http://schemas.microsoft.com/office/drawing/2014/main" id="{D36DD40A-82BC-4F2C-86E6-25BA3EAEACCC}"/>
                </a:ext>
              </a:extLst>
            </p:cNvPr>
            <p:cNvPicPr>
              <a:picLocks noChangeAspect="1"/>
            </p:cNvPicPr>
            <p:nvPr/>
          </p:nvPicPr>
          <p:blipFill>
            <a:blip r:embed="rId9" cstate="email">
              <a:extLst>
                <a:ext uri="{28A0092B-C50C-407E-A947-70E740481C1C}">
                  <a14:useLocalDpi xmlns:a14="http://schemas.microsoft.com/office/drawing/2010/main"/>
                </a:ext>
                <a:ext uri="{837473B0-CC2E-450A-ABE3-18F120FF3D39}">
                  <a1611:picAttrSrcUrl xmlns:a1611="http://schemas.microsoft.com/office/drawing/2016/11/main" r:id="rId10"/>
                </a:ext>
              </a:extLst>
            </a:blip>
            <a:stretch>
              <a:fillRect/>
            </a:stretch>
          </p:blipFill>
          <p:spPr>
            <a:xfrm>
              <a:off x="924997" y="5501569"/>
              <a:ext cx="340000" cy="340000"/>
            </a:xfrm>
            <a:prstGeom prst="rect">
              <a:avLst/>
            </a:prstGeom>
          </p:spPr>
        </p:pic>
        <p:pic>
          <p:nvPicPr>
            <p:cNvPr id="43" name="Picture 42">
              <a:extLst>
                <a:ext uri="{FF2B5EF4-FFF2-40B4-BE49-F238E27FC236}">
                  <a16:creationId xmlns:a16="http://schemas.microsoft.com/office/drawing/2014/main" id="{389B3279-CE2F-4575-BC3A-028AF644C828}"/>
                </a:ext>
              </a:extLst>
            </p:cNvPr>
            <p:cNvPicPr>
              <a:picLocks noChangeAspect="1"/>
            </p:cNvPicPr>
            <p:nvPr/>
          </p:nvPicPr>
          <p:blipFill>
            <a:blip r:embed="rId11" cstate="email">
              <a:extLst>
                <a:ext uri="{28A0092B-C50C-407E-A947-70E740481C1C}">
                  <a14:useLocalDpi xmlns:a14="http://schemas.microsoft.com/office/drawing/2010/main"/>
                </a:ext>
                <a:ext uri="{837473B0-CC2E-450A-ABE3-18F120FF3D39}">
                  <a1611:picAttrSrcUrl xmlns:a1611="http://schemas.microsoft.com/office/drawing/2016/11/main" r:id="rId12"/>
                </a:ext>
              </a:extLst>
            </a:blip>
            <a:srcRect/>
            <a:stretch/>
          </p:blipFill>
          <p:spPr>
            <a:xfrm>
              <a:off x="924997" y="5136138"/>
              <a:ext cx="330299" cy="330299"/>
            </a:xfrm>
            <a:prstGeom prst="rect">
              <a:avLst/>
            </a:prstGeom>
          </p:spPr>
        </p:pic>
        <p:sp>
          <p:nvSpPr>
            <p:cNvPr id="6" name="TextBox 5">
              <a:extLst>
                <a:ext uri="{FF2B5EF4-FFF2-40B4-BE49-F238E27FC236}">
                  <a16:creationId xmlns:a16="http://schemas.microsoft.com/office/drawing/2014/main" id="{6AFBEDB3-0D13-824F-F19E-CE364FD2339B}"/>
                </a:ext>
              </a:extLst>
            </p:cNvPr>
            <p:cNvSpPr txBox="1"/>
            <p:nvPr/>
          </p:nvSpPr>
          <p:spPr>
            <a:xfrm>
              <a:off x="1270153" y="4783002"/>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sp>
          <p:nvSpPr>
            <p:cNvPr id="7" name="TextBox 6">
              <a:extLst>
                <a:ext uri="{FF2B5EF4-FFF2-40B4-BE49-F238E27FC236}">
                  <a16:creationId xmlns:a16="http://schemas.microsoft.com/office/drawing/2014/main" id="{3F24EA03-353F-307A-4565-F32041E3AC30}"/>
                </a:ext>
              </a:extLst>
            </p:cNvPr>
            <p:cNvSpPr txBox="1"/>
            <p:nvPr/>
          </p:nvSpPr>
          <p:spPr>
            <a:xfrm>
              <a:off x="1270152" y="5142285"/>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sp>
          <p:nvSpPr>
            <p:cNvPr id="8" name="TextBox 7">
              <a:extLst>
                <a:ext uri="{FF2B5EF4-FFF2-40B4-BE49-F238E27FC236}">
                  <a16:creationId xmlns:a16="http://schemas.microsoft.com/office/drawing/2014/main" id="{443F7F71-CED1-B23F-31D0-829E52217AE8}"/>
                </a:ext>
              </a:extLst>
            </p:cNvPr>
            <p:cNvSpPr txBox="1"/>
            <p:nvPr/>
          </p:nvSpPr>
          <p:spPr>
            <a:xfrm>
              <a:off x="1270152" y="5549630"/>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grpSp>
      <p:grpSp>
        <p:nvGrpSpPr>
          <p:cNvPr id="29" name="Group 28">
            <a:extLst>
              <a:ext uri="{FF2B5EF4-FFF2-40B4-BE49-F238E27FC236}">
                <a16:creationId xmlns:a16="http://schemas.microsoft.com/office/drawing/2014/main" id="{A16E5B05-05F3-0CA7-F2F7-8A0B359B214C}"/>
              </a:ext>
            </a:extLst>
          </p:cNvPr>
          <p:cNvGrpSpPr/>
          <p:nvPr/>
        </p:nvGrpSpPr>
        <p:grpSpPr>
          <a:xfrm>
            <a:off x="984175" y="1701925"/>
            <a:ext cx="639596" cy="1418088"/>
            <a:chOff x="971980" y="1967176"/>
            <a:chExt cx="639596" cy="1418088"/>
          </a:xfrm>
        </p:grpSpPr>
        <p:sp>
          <p:nvSpPr>
            <p:cNvPr id="49" name="Graphic 8" descr="Telephone with solid fill">
              <a:extLst>
                <a:ext uri="{FF2B5EF4-FFF2-40B4-BE49-F238E27FC236}">
                  <a16:creationId xmlns:a16="http://schemas.microsoft.com/office/drawing/2014/main" id="{D8FE17DE-4056-4A12-96F3-E074F8A80813}"/>
                </a:ext>
              </a:extLst>
            </p:cNvPr>
            <p:cNvSpPr/>
            <p:nvPr/>
          </p:nvSpPr>
          <p:spPr>
            <a:xfrm>
              <a:off x="1352980" y="2702512"/>
              <a:ext cx="220265" cy="161528"/>
            </a:xfrm>
            <a:custGeom>
              <a:avLst/>
              <a:gdLst>
                <a:gd name="connsiteX0" fmla="*/ 146844 w 220265"/>
                <a:gd name="connsiteY0" fmla="*/ 73422 h 161528"/>
                <a:gd name="connsiteX1" fmla="*/ 132159 w 220265"/>
                <a:gd name="connsiteY1" fmla="*/ 73422 h 161528"/>
                <a:gd name="connsiteX2" fmla="*/ 132159 w 220265"/>
                <a:gd name="connsiteY2" fmla="*/ 58738 h 161528"/>
                <a:gd name="connsiteX3" fmla="*/ 146844 w 220265"/>
                <a:gd name="connsiteY3" fmla="*/ 58738 h 161528"/>
                <a:gd name="connsiteX4" fmla="*/ 146844 w 220265"/>
                <a:gd name="connsiteY4" fmla="*/ 73422 h 161528"/>
                <a:gd name="connsiteX5" fmla="*/ 146844 w 220265"/>
                <a:gd name="connsiteY5" fmla="*/ 102791 h 161528"/>
                <a:gd name="connsiteX6" fmla="*/ 132159 w 220265"/>
                <a:gd name="connsiteY6" fmla="*/ 102791 h 161528"/>
                <a:gd name="connsiteX7" fmla="*/ 132159 w 220265"/>
                <a:gd name="connsiteY7" fmla="*/ 88106 h 161528"/>
                <a:gd name="connsiteX8" fmla="*/ 146844 w 220265"/>
                <a:gd name="connsiteY8" fmla="*/ 88106 h 161528"/>
                <a:gd name="connsiteX9" fmla="*/ 146844 w 220265"/>
                <a:gd name="connsiteY9" fmla="*/ 102791 h 161528"/>
                <a:gd name="connsiteX10" fmla="*/ 146844 w 220265"/>
                <a:gd name="connsiteY10" fmla="*/ 132159 h 161528"/>
                <a:gd name="connsiteX11" fmla="*/ 132159 w 220265"/>
                <a:gd name="connsiteY11" fmla="*/ 132159 h 161528"/>
                <a:gd name="connsiteX12" fmla="*/ 132159 w 220265"/>
                <a:gd name="connsiteY12" fmla="*/ 117475 h 161528"/>
                <a:gd name="connsiteX13" fmla="*/ 146844 w 220265"/>
                <a:gd name="connsiteY13" fmla="*/ 117475 h 161528"/>
                <a:gd name="connsiteX14" fmla="*/ 146844 w 220265"/>
                <a:gd name="connsiteY14" fmla="*/ 132159 h 161528"/>
                <a:gd name="connsiteX15" fmla="*/ 117475 w 220265"/>
                <a:gd name="connsiteY15" fmla="*/ 73422 h 161528"/>
                <a:gd name="connsiteX16" fmla="*/ 102791 w 220265"/>
                <a:gd name="connsiteY16" fmla="*/ 73422 h 161528"/>
                <a:gd name="connsiteX17" fmla="*/ 102791 w 220265"/>
                <a:gd name="connsiteY17" fmla="*/ 58738 h 161528"/>
                <a:gd name="connsiteX18" fmla="*/ 117475 w 220265"/>
                <a:gd name="connsiteY18" fmla="*/ 58738 h 161528"/>
                <a:gd name="connsiteX19" fmla="*/ 117475 w 220265"/>
                <a:gd name="connsiteY19" fmla="*/ 73422 h 161528"/>
                <a:gd name="connsiteX20" fmla="*/ 117475 w 220265"/>
                <a:gd name="connsiteY20" fmla="*/ 102791 h 161528"/>
                <a:gd name="connsiteX21" fmla="*/ 102791 w 220265"/>
                <a:gd name="connsiteY21" fmla="*/ 102791 h 161528"/>
                <a:gd name="connsiteX22" fmla="*/ 102791 w 220265"/>
                <a:gd name="connsiteY22" fmla="*/ 88106 h 161528"/>
                <a:gd name="connsiteX23" fmla="*/ 117475 w 220265"/>
                <a:gd name="connsiteY23" fmla="*/ 88106 h 161528"/>
                <a:gd name="connsiteX24" fmla="*/ 117475 w 220265"/>
                <a:gd name="connsiteY24" fmla="*/ 102791 h 161528"/>
                <a:gd name="connsiteX25" fmla="*/ 117475 w 220265"/>
                <a:gd name="connsiteY25" fmla="*/ 132159 h 161528"/>
                <a:gd name="connsiteX26" fmla="*/ 102791 w 220265"/>
                <a:gd name="connsiteY26" fmla="*/ 132159 h 161528"/>
                <a:gd name="connsiteX27" fmla="*/ 102791 w 220265"/>
                <a:gd name="connsiteY27" fmla="*/ 117475 h 161528"/>
                <a:gd name="connsiteX28" fmla="*/ 117475 w 220265"/>
                <a:gd name="connsiteY28" fmla="*/ 117475 h 161528"/>
                <a:gd name="connsiteX29" fmla="*/ 117475 w 220265"/>
                <a:gd name="connsiteY29" fmla="*/ 132159 h 161528"/>
                <a:gd name="connsiteX30" fmla="*/ 88106 w 220265"/>
                <a:gd name="connsiteY30" fmla="*/ 73422 h 161528"/>
                <a:gd name="connsiteX31" fmla="*/ 73422 w 220265"/>
                <a:gd name="connsiteY31" fmla="*/ 73422 h 161528"/>
                <a:gd name="connsiteX32" fmla="*/ 73422 w 220265"/>
                <a:gd name="connsiteY32" fmla="*/ 58738 h 161528"/>
                <a:gd name="connsiteX33" fmla="*/ 88106 w 220265"/>
                <a:gd name="connsiteY33" fmla="*/ 58738 h 161528"/>
                <a:gd name="connsiteX34" fmla="*/ 88106 w 220265"/>
                <a:gd name="connsiteY34" fmla="*/ 73422 h 161528"/>
                <a:gd name="connsiteX35" fmla="*/ 88106 w 220265"/>
                <a:gd name="connsiteY35" fmla="*/ 102791 h 161528"/>
                <a:gd name="connsiteX36" fmla="*/ 73422 w 220265"/>
                <a:gd name="connsiteY36" fmla="*/ 102791 h 161528"/>
                <a:gd name="connsiteX37" fmla="*/ 73422 w 220265"/>
                <a:gd name="connsiteY37" fmla="*/ 88106 h 161528"/>
                <a:gd name="connsiteX38" fmla="*/ 88106 w 220265"/>
                <a:gd name="connsiteY38" fmla="*/ 88106 h 161528"/>
                <a:gd name="connsiteX39" fmla="*/ 88106 w 220265"/>
                <a:gd name="connsiteY39" fmla="*/ 102791 h 161528"/>
                <a:gd name="connsiteX40" fmla="*/ 88106 w 220265"/>
                <a:gd name="connsiteY40" fmla="*/ 132159 h 161528"/>
                <a:gd name="connsiteX41" fmla="*/ 73422 w 220265"/>
                <a:gd name="connsiteY41" fmla="*/ 132159 h 161528"/>
                <a:gd name="connsiteX42" fmla="*/ 73422 w 220265"/>
                <a:gd name="connsiteY42" fmla="*/ 117475 h 161528"/>
                <a:gd name="connsiteX43" fmla="*/ 88106 w 220265"/>
                <a:gd name="connsiteY43" fmla="*/ 117475 h 161528"/>
                <a:gd name="connsiteX44" fmla="*/ 88106 w 220265"/>
                <a:gd name="connsiteY44" fmla="*/ 132159 h 161528"/>
                <a:gd name="connsiteX45" fmla="*/ 168870 w 220265"/>
                <a:gd name="connsiteY45" fmla="*/ 33040 h 161528"/>
                <a:gd name="connsiteX46" fmla="*/ 168870 w 220265"/>
                <a:gd name="connsiteY46" fmla="*/ 11013 h 161528"/>
                <a:gd name="connsiteX47" fmla="*/ 157857 w 220265"/>
                <a:gd name="connsiteY47" fmla="*/ 0 h 161528"/>
                <a:gd name="connsiteX48" fmla="*/ 146844 w 220265"/>
                <a:gd name="connsiteY48" fmla="*/ 11013 h 161528"/>
                <a:gd name="connsiteX49" fmla="*/ 146844 w 220265"/>
                <a:gd name="connsiteY49" fmla="*/ 29369 h 161528"/>
                <a:gd name="connsiteX50" fmla="*/ 73422 w 220265"/>
                <a:gd name="connsiteY50" fmla="*/ 29369 h 161528"/>
                <a:gd name="connsiteX51" fmla="*/ 73422 w 220265"/>
                <a:gd name="connsiteY51" fmla="*/ 11013 h 161528"/>
                <a:gd name="connsiteX52" fmla="*/ 62409 w 220265"/>
                <a:gd name="connsiteY52" fmla="*/ 0 h 161528"/>
                <a:gd name="connsiteX53" fmla="*/ 51395 w 220265"/>
                <a:gd name="connsiteY53" fmla="*/ 11013 h 161528"/>
                <a:gd name="connsiteX54" fmla="*/ 51395 w 220265"/>
                <a:gd name="connsiteY54" fmla="*/ 33040 h 161528"/>
                <a:gd name="connsiteX55" fmla="*/ 8444 w 220265"/>
                <a:gd name="connsiteY55" fmla="*/ 75992 h 161528"/>
                <a:gd name="connsiteX56" fmla="*/ 0 w 220265"/>
                <a:gd name="connsiteY56" fmla="*/ 96917 h 161528"/>
                <a:gd name="connsiteX57" fmla="*/ 0 w 220265"/>
                <a:gd name="connsiteY57" fmla="*/ 161528 h 161528"/>
                <a:gd name="connsiteX58" fmla="*/ 220266 w 220265"/>
                <a:gd name="connsiteY58" fmla="*/ 161528 h 161528"/>
                <a:gd name="connsiteX59" fmla="*/ 220266 w 220265"/>
                <a:gd name="connsiteY59" fmla="*/ 96550 h 161528"/>
                <a:gd name="connsiteX60" fmla="*/ 211822 w 220265"/>
                <a:gd name="connsiteY60" fmla="*/ 75625 h 161528"/>
                <a:gd name="connsiteX61" fmla="*/ 168870 w 220265"/>
                <a:gd name="connsiteY61" fmla="*/ 33040 h 16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0265" h="161528">
                  <a:moveTo>
                    <a:pt x="146844" y="73422"/>
                  </a:moveTo>
                  <a:lnTo>
                    <a:pt x="132159" y="73422"/>
                  </a:lnTo>
                  <a:lnTo>
                    <a:pt x="132159" y="58738"/>
                  </a:lnTo>
                  <a:lnTo>
                    <a:pt x="146844" y="58738"/>
                  </a:lnTo>
                  <a:lnTo>
                    <a:pt x="146844" y="73422"/>
                  </a:lnTo>
                  <a:close/>
                  <a:moveTo>
                    <a:pt x="146844" y="102791"/>
                  </a:moveTo>
                  <a:lnTo>
                    <a:pt x="132159" y="102791"/>
                  </a:lnTo>
                  <a:lnTo>
                    <a:pt x="132159" y="88106"/>
                  </a:lnTo>
                  <a:lnTo>
                    <a:pt x="146844" y="88106"/>
                  </a:lnTo>
                  <a:lnTo>
                    <a:pt x="146844" y="102791"/>
                  </a:lnTo>
                  <a:close/>
                  <a:moveTo>
                    <a:pt x="146844" y="132159"/>
                  </a:moveTo>
                  <a:lnTo>
                    <a:pt x="132159" y="132159"/>
                  </a:lnTo>
                  <a:lnTo>
                    <a:pt x="132159" y="117475"/>
                  </a:lnTo>
                  <a:lnTo>
                    <a:pt x="146844" y="117475"/>
                  </a:lnTo>
                  <a:lnTo>
                    <a:pt x="146844" y="132159"/>
                  </a:lnTo>
                  <a:close/>
                  <a:moveTo>
                    <a:pt x="117475" y="73422"/>
                  </a:moveTo>
                  <a:lnTo>
                    <a:pt x="102791" y="73422"/>
                  </a:lnTo>
                  <a:lnTo>
                    <a:pt x="102791" y="58738"/>
                  </a:lnTo>
                  <a:lnTo>
                    <a:pt x="117475" y="58738"/>
                  </a:lnTo>
                  <a:lnTo>
                    <a:pt x="117475" y="73422"/>
                  </a:lnTo>
                  <a:close/>
                  <a:moveTo>
                    <a:pt x="117475" y="102791"/>
                  </a:moveTo>
                  <a:lnTo>
                    <a:pt x="102791" y="102791"/>
                  </a:lnTo>
                  <a:lnTo>
                    <a:pt x="102791" y="88106"/>
                  </a:lnTo>
                  <a:lnTo>
                    <a:pt x="117475" y="88106"/>
                  </a:lnTo>
                  <a:lnTo>
                    <a:pt x="117475" y="102791"/>
                  </a:lnTo>
                  <a:close/>
                  <a:moveTo>
                    <a:pt x="117475" y="132159"/>
                  </a:moveTo>
                  <a:lnTo>
                    <a:pt x="102791" y="132159"/>
                  </a:lnTo>
                  <a:lnTo>
                    <a:pt x="102791" y="117475"/>
                  </a:lnTo>
                  <a:lnTo>
                    <a:pt x="117475" y="117475"/>
                  </a:lnTo>
                  <a:lnTo>
                    <a:pt x="117475" y="132159"/>
                  </a:lnTo>
                  <a:close/>
                  <a:moveTo>
                    <a:pt x="88106" y="73422"/>
                  </a:moveTo>
                  <a:lnTo>
                    <a:pt x="73422" y="73422"/>
                  </a:lnTo>
                  <a:lnTo>
                    <a:pt x="73422" y="58738"/>
                  </a:lnTo>
                  <a:lnTo>
                    <a:pt x="88106" y="58738"/>
                  </a:lnTo>
                  <a:lnTo>
                    <a:pt x="88106" y="73422"/>
                  </a:lnTo>
                  <a:close/>
                  <a:moveTo>
                    <a:pt x="88106" y="102791"/>
                  </a:moveTo>
                  <a:lnTo>
                    <a:pt x="73422" y="102791"/>
                  </a:lnTo>
                  <a:lnTo>
                    <a:pt x="73422" y="88106"/>
                  </a:lnTo>
                  <a:lnTo>
                    <a:pt x="88106" y="88106"/>
                  </a:lnTo>
                  <a:lnTo>
                    <a:pt x="88106" y="102791"/>
                  </a:lnTo>
                  <a:close/>
                  <a:moveTo>
                    <a:pt x="88106" y="132159"/>
                  </a:moveTo>
                  <a:lnTo>
                    <a:pt x="73422" y="132159"/>
                  </a:lnTo>
                  <a:lnTo>
                    <a:pt x="73422" y="117475"/>
                  </a:lnTo>
                  <a:lnTo>
                    <a:pt x="88106" y="117475"/>
                  </a:lnTo>
                  <a:lnTo>
                    <a:pt x="88106" y="132159"/>
                  </a:lnTo>
                  <a:close/>
                  <a:moveTo>
                    <a:pt x="168870" y="33040"/>
                  </a:moveTo>
                  <a:lnTo>
                    <a:pt x="168870" y="11013"/>
                  </a:lnTo>
                  <a:cubicBezTo>
                    <a:pt x="168870" y="4772"/>
                    <a:pt x="164098" y="0"/>
                    <a:pt x="157857" y="0"/>
                  </a:cubicBezTo>
                  <a:cubicBezTo>
                    <a:pt x="151616" y="0"/>
                    <a:pt x="146844" y="4772"/>
                    <a:pt x="146844" y="11013"/>
                  </a:cubicBezTo>
                  <a:lnTo>
                    <a:pt x="146844" y="29369"/>
                  </a:lnTo>
                  <a:lnTo>
                    <a:pt x="73422" y="29369"/>
                  </a:lnTo>
                  <a:lnTo>
                    <a:pt x="73422" y="11013"/>
                  </a:lnTo>
                  <a:cubicBezTo>
                    <a:pt x="73422" y="4772"/>
                    <a:pt x="68649" y="0"/>
                    <a:pt x="62409" y="0"/>
                  </a:cubicBezTo>
                  <a:cubicBezTo>
                    <a:pt x="56168" y="0"/>
                    <a:pt x="51395" y="4772"/>
                    <a:pt x="51395" y="11013"/>
                  </a:cubicBezTo>
                  <a:lnTo>
                    <a:pt x="51395" y="33040"/>
                  </a:lnTo>
                  <a:lnTo>
                    <a:pt x="8444" y="75992"/>
                  </a:lnTo>
                  <a:cubicBezTo>
                    <a:pt x="2937" y="81498"/>
                    <a:pt x="0" y="88840"/>
                    <a:pt x="0" y="96917"/>
                  </a:cubicBezTo>
                  <a:lnTo>
                    <a:pt x="0" y="161528"/>
                  </a:lnTo>
                  <a:lnTo>
                    <a:pt x="220266" y="161528"/>
                  </a:lnTo>
                  <a:lnTo>
                    <a:pt x="220266" y="96550"/>
                  </a:lnTo>
                  <a:cubicBezTo>
                    <a:pt x="220266" y="88840"/>
                    <a:pt x="217329" y="81131"/>
                    <a:pt x="211822" y="75625"/>
                  </a:cubicBezTo>
                  <a:lnTo>
                    <a:pt x="168870" y="33040"/>
                  </a:lnTo>
                  <a:close/>
                </a:path>
              </a:pathLst>
            </a:custGeom>
            <a:solidFill>
              <a:srgbClr val="6E0A0A"/>
            </a:solidFill>
            <a:ln w="36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9A00D3A-2E9C-BDAA-5612-2A217F133A2A}"/>
                </a:ext>
              </a:extLst>
            </p:cNvPr>
            <p:cNvGrpSpPr/>
            <p:nvPr/>
          </p:nvGrpSpPr>
          <p:grpSpPr>
            <a:xfrm>
              <a:off x="971980" y="1967176"/>
              <a:ext cx="631325" cy="1418088"/>
              <a:chOff x="978229" y="1954244"/>
              <a:chExt cx="631325" cy="1418088"/>
            </a:xfrm>
          </p:grpSpPr>
          <p:grpSp>
            <p:nvGrpSpPr>
              <p:cNvPr id="45" name="Graphic 5" descr="Email with solid fill">
                <a:extLst>
                  <a:ext uri="{FF2B5EF4-FFF2-40B4-BE49-F238E27FC236}">
                    <a16:creationId xmlns:a16="http://schemas.microsoft.com/office/drawing/2014/main" id="{01C7ABF4-EA4D-457D-BA1B-860F267EDAF6}"/>
                  </a:ext>
                </a:extLst>
              </p:cNvPr>
              <p:cNvGrpSpPr/>
              <p:nvPr/>
            </p:nvGrpSpPr>
            <p:grpSpPr>
              <a:xfrm>
                <a:off x="1350788" y="1954244"/>
                <a:ext cx="222250" cy="244475"/>
                <a:chOff x="7799213" y="2463832"/>
                <a:chExt cx="222250" cy="244475"/>
              </a:xfrm>
              <a:solidFill>
                <a:srgbClr val="6E0A0A"/>
              </a:solidFill>
            </p:grpSpPr>
            <p:sp>
              <p:nvSpPr>
                <p:cNvPr id="46" name="Graphic 5" descr="Email with solid fill">
                  <a:extLst>
                    <a:ext uri="{FF2B5EF4-FFF2-40B4-BE49-F238E27FC236}">
                      <a16:creationId xmlns:a16="http://schemas.microsoft.com/office/drawing/2014/main" id="{5BF465E4-7115-4FDB-B631-09530A9F48E6}"/>
                    </a:ext>
                  </a:extLst>
                </p:cNvPr>
                <p:cNvSpPr/>
                <p:nvPr/>
              </p:nvSpPr>
              <p:spPr>
                <a:xfrm>
                  <a:off x="7799213" y="2463832"/>
                  <a:ext cx="222250" cy="244475"/>
                </a:xfrm>
                <a:custGeom>
                  <a:avLst/>
                  <a:gdLst>
                    <a:gd name="connsiteX0" fmla="*/ 205581 w 222250"/>
                    <a:gd name="connsiteY0" fmla="*/ 221139 h 244475"/>
                    <a:gd name="connsiteX1" fmla="*/ 150019 w 222250"/>
                    <a:gd name="connsiteY1" fmla="*/ 168354 h 244475"/>
                    <a:gd name="connsiteX2" fmla="*/ 205581 w 222250"/>
                    <a:gd name="connsiteY2" fmla="*/ 115570 h 244475"/>
                    <a:gd name="connsiteX3" fmla="*/ 205581 w 222250"/>
                    <a:gd name="connsiteY3" fmla="*/ 221139 h 244475"/>
                    <a:gd name="connsiteX4" fmla="*/ 25559 w 222250"/>
                    <a:gd name="connsiteY4" fmla="*/ 227806 h 244475"/>
                    <a:gd name="connsiteX5" fmla="*/ 80566 w 222250"/>
                    <a:gd name="connsiteY5" fmla="*/ 175855 h 244475"/>
                    <a:gd name="connsiteX6" fmla="*/ 84455 w 222250"/>
                    <a:gd name="connsiteY6" fmla="*/ 172244 h 244475"/>
                    <a:gd name="connsiteX7" fmla="*/ 138073 w 222250"/>
                    <a:gd name="connsiteY7" fmla="*/ 172244 h 244475"/>
                    <a:gd name="connsiteX8" fmla="*/ 141962 w 222250"/>
                    <a:gd name="connsiteY8" fmla="*/ 175855 h 244475"/>
                    <a:gd name="connsiteX9" fmla="*/ 196691 w 222250"/>
                    <a:gd name="connsiteY9" fmla="*/ 227806 h 244475"/>
                    <a:gd name="connsiteX10" fmla="*/ 25559 w 222250"/>
                    <a:gd name="connsiteY10" fmla="*/ 227806 h 244475"/>
                    <a:gd name="connsiteX11" fmla="*/ 16669 w 222250"/>
                    <a:gd name="connsiteY11" fmla="*/ 115292 h 244475"/>
                    <a:gd name="connsiteX12" fmla="*/ 72231 w 222250"/>
                    <a:gd name="connsiteY12" fmla="*/ 168077 h 244475"/>
                    <a:gd name="connsiteX13" fmla="*/ 16669 w 222250"/>
                    <a:gd name="connsiteY13" fmla="*/ 220861 h 244475"/>
                    <a:gd name="connsiteX14" fmla="*/ 16669 w 222250"/>
                    <a:gd name="connsiteY14" fmla="*/ 115292 h 244475"/>
                    <a:gd name="connsiteX15" fmla="*/ 55563 w 222250"/>
                    <a:gd name="connsiteY15" fmla="*/ 44450 h 244475"/>
                    <a:gd name="connsiteX16" fmla="*/ 166688 w 222250"/>
                    <a:gd name="connsiteY16" fmla="*/ 44450 h 244475"/>
                    <a:gd name="connsiteX17" fmla="*/ 166688 w 222250"/>
                    <a:gd name="connsiteY17" fmla="*/ 136962 h 244475"/>
                    <a:gd name="connsiteX18" fmla="*/ 141684 w 222250"/>
                    <a:gd name="connsiteY18" fmla="*/ 160853 h 244475"/>
                    <a:gd name="connsiteX19" fmla="*/ 80566 w 222250"/>
                    <a:gd name="connsiteY19" fmla="*/ 160853 h 244475"/>
                    <a:gd name="connsiteX20" fmla="*/ 55563 w 222250"/>
                    <a:gd name="connsiteY20" fmla="*/ 136962 h 244475"/>
                    <a:gd name="connsiteX21" fmla="*/ 55563 w 222250"/>
                    <a:gd name="connsiteY21" fmla="*/ 44450 h 244475"/>
                    <a:gd name="connsiteX22" fmla="*/ 183356 w 222250"/>
                    <a:gd name="connsiteY22" fmla="*/ 51951 h 244475"/>
                    <a:gd name="connsiteX23" fmla="*/ 183356 w 222250"/>
                    <a:gd name="connsiteY23" fmla="*/ 27781 h 244475"/>
                    <a:gd name="connsiteX24" fmla="*/ 144463 w 222250"/>
                    <a:gd name="connsiteY24" fmla="*/ 27781 h 244475"/>
                    <a:gd name="connsiteX25" fmla="*/ 111125 w 222250"/>
                    <a:gd name="connsiteY25" fmla="*/ 0 h 244475"/>
                    <a:gd name="connsiteX26" fmla="*/ 77788 w 222250"/>
                    <a:gd name="connsiteY26" fmla="*/ 27781 h 244475"/>
                    <a:gd name="connsiteX27" fmla="*/ 38894 w 222250"/>
                    <a:gd name="connsiteY27" fmla="*/ 27781 h 244475"/>
                    <a:gd name="connsiteX28" fmla="*/ 38894 w 222250"/>
                    <a:gd name="connsiteY28" fmla="*/ 52229 h 244475"/>
                    <a:gd name="connsiteX29" fmla="*/ 0 w 222250"/>
                    <a:gd name="connsiteY29" fmla="*/ 89178 h 244475"/>
                    <a:gd name="connsiteX30" fmla="*/ 0 w 222250"/>
                    <a:gd name="connsiteY30" fmla="*/ 244475 h 244475"/>
                    <a:gd name="connsiteX31" fmla="*/ 222250 w 222250"/>
                    <a:gd name="connsiteY31" fmla="*/ 244475 h 244475"/>
                    <a:gd name="connsiteX32" fmla="*/ 222250 w 222250"/>
                    <a:gd name="connsiteY32" fmla="*/ 89178 h 244475"/>
                    <a:gd name="connsiteX33" fmla="*/ 183356 w 222250"/>
                    <a:gd name="connsiteY33" fmla="*/ 51951 h 24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2250" h="244475">
                      <a:moveTo>
                        <a:pt x="205581" y="221139"/>
                      </a:moveTo>
                      <a:lnTo>
                        <a:pt x="150019" y="168354"/>
                      </a:lnTo>
                      <a:lnTo>
                        <a:pt x="205581" y="115570"/>
                      </a:lnTo>
                      <a:lnTo>
                        <a:pt x="205581" y="221139"/>
                      </a:lnTo>
                      <a:close/>
                      <a:moveTo>
                        <a:pt x="25559" y="227806"/>
                      </a:moveTo>
                      <a:lnTo>
                        <a:pt x="80566" y="175855"/>
                      </a:lnTo>
                      <a:lnTo>
                        <a:pt x="84455" y="172244"/>
                      </a:lnTo>
                      <a:cubicBezTo>
                        <a:pt x="99457" y="158075"/>
                        <a:pt x="123071" y="158075"/>
                        <a:pt x="138073" y="172244"/>
                      </a:cubicBezTo>
                      <a:lnTo>
                        <a:pt x="141962" y="175855"/>
                      </a:lnTo>
                      <a:lnTo>
                        <a:pt x="196691" y="227806"/>
                      </a:lnTo>
                      <a:lnTo>
                        <a:pt x="25559" y="227806"/>
                      </a:lnTo>
                      <a:close/>
                      <a:moveTo>
                        <a:pt x="16669" y="115292"/>
                      </a:moveTo>
                      <a:lnTo>
                        <a:pt x="72231" y="168077"/>
                      </a:lnTo>
                      <a:lnTo>
                        <a:pt x="16669" y="220861"/>
                      </a:lnTo>
                      <a:lnTo>
                        <a:pt x="16669" y="115292"/>
                      </a:lnTo>
                      <a:close/>
                      <a:moveTo>
                        <a:pt x="55563" y="44450"/>
                      </a:moveTo>
                      <a:lnTo>
                        <a:pt x="166688" y="44450"/>
                      </a:lnTo>
                      <a:lnTo>
                        <a:pt x="166688" y="136962"/>
                      </a:lnTo>
                      <a:lnTo>
                        <a:pt x="141684" y="160853"/>
                      </a:lnTo>
                      <a:cubicBezTo>
                        <a:pt x="123627" y="146963"/>
                        <a:pt x="98623" y="146963"/>
                        <a:pt x="80566" y="160853"/>
                      </a:cubicBezTo>
                      <a:lnTo>
                        <a:pt x="55563" y="136962"/>
                      </a:lnTo>
                      <a:lnTo>
                        <a:pt x="55563" y="44450"/>
                      </a:lnTo>
                      <a:close/>
                      <a:moveTo>
                        <a:pt x="183356" y="51951"/>
                      </a:moveTo>
                      <a:lnTo>
                        <a:pt x="183356" y="27781"/>
                      </a:lnTo>
                      <a:lnTo>
                        <a:pt x="144463" y="27781"/>
                      </a:lnTo>
                      <a:lnTo>
                        <a:pt x="111125" y="0"/>
                      </a:lnTo>
                      <a:lnTo>
                        <a:pt x="77788" y="27781"/>
                      </a:lnTo>
                      <a:lnTo>
                        <a:pt x="38894" y="27781"/>
                      </a:lnTo>
                      <a:lnTo>
                        <a:pt x="38894" y="52229"/>
                      </a:lnTo>
                      <a:lnTo>
                        <a:pt x="0" y="89178"/>
                      </a:lnTo>
                      <a:lnTo>
                        <a:pt x="0" y="244475"/>
                      </a:lnTo>
                      <a:lnTo>
                        <a:pt x="222250" y="244475"/>
                      </a:lnTo>
                      <a:lnTo>
                        <a:pt x="222250" y="89178"/>
                      </a:lnTo>
                      <a:lnTo>
                        <a:pt x="183356" y="51951"/>
                      </a:lnTo>
                      <a:close/>
                    </a:path>
                  </a:pathLst>
                </a:custGeom>
                <a:grpFill/>
                <a:ln w="277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7" name="Graphic 5" descr="Email with solid fill">
                  <a:extLst>
                    <a:ext uri="{FF2B5EF4-FFF2-40B4-BE49-F238E27FC236}">
                      <a16:creationId xmlns:a16="http://schemas.microsoft.com/office/drawing/2014/main" id="{11E5486D-1529-43AA-BDDA-5ECA7B3A4DD3}"/>
                    </a:ext>
                  </a:extLst>
                </p:cNvPr>
                <p:cNvSpPr/>
                <p:nvPr/>
              </p:nvSpPr>
              <p:spPr>
                <a:xfrm>
                  <a:off x="7875364" y="2533850"/>
                  <a:ext cx="72234" cy="72786"/>
                </a:xfrm>
                <a:custGeom>
                  <a:avLst/>
                  <a:gdLst>
                    <a:gd name="connsiteX0" fmla="*/ 35841 w 72234"/>
                    <a:gd name="connsiteY0" fmla="*/ 45839 h 72786"/>
                    <a:gd name="connsiteX1" fmla="*/ 26951 w 72234"/>
                    <a:gd name="connsiteY1" fmla="*/ 36949 h 72786"/>
                    <a:gd name="connsiteX2" fmla="*/ 35841 w 72234"/>
                    <a:gd name="connsiteY2" fmla="*/ 28059 h 72786"/>
                    <a:gd name="connsiteX3" fmla="*/ 44731 w 72234"/>
                    <a:gd name="connsiteY3" fmla="*/ 36949 h 72786"/>
                    <a:gd name="connsiteX4" fmla="*/ 35841 w 72234"/>
                    <a:gd name="connsiteY4" fmla="*/ 45839 h 72786"/>
                    <a:gd name="connsiteX5" fmla="*/ 35841 w 72234"/>
                    <a:gd name="connsiteY5" fmla="*/ 72787 h 72786"/>
                    <a:gd name="connsiteX6" fmla="*/ 53899 w 72234"/>
                    <a:gd name="connsiteY6" fmla="*/ 68342 h 72786"/>
                    <a:gd name="connsiteX7" fmla="*/ 55844 w 72234"/>
                    <a:gd name="connsiteY7" fmla="*/ 61952 h 72786"/>
                    <a:gd name="connsiteX8" fmla="*/ 49454 w 72234"/>
                    <a:gd name="connsiteY8" fmla="*/ 60008 h 72786"/>
                    <a:gd name="connsiteX9" fmla="*/ 35841 w 72234"/>
                    <a:gd name="connsiteY9" fmla="*/ 63341 h 72786"/>
                    <a:gd name="connsiteX10" fmla="*/ 9171 w 72234"/>
                    <a:gd name="connsiteY10" fmla="*/ 36393 h 72786"/>
                    <a:gd name="connsiteX11" fmla="*/ 36119 w 72234"/>
                    <a:gd name="connsiteY11" fmla="*/ 9446 h 72786"/>
                    <a:gd name="connsiteX12" fmla="*/ 63067 w 72234"/>
                    <a:gd name="connsiteY12" fmla="*/ 36393 h 72786"/>
                    <a:gd name="connsiteX13" fmla="*/ 63067 w 72234"/>
                    <a:gd name="connsiteY13" fmla="*/ 45283 h 72786"/>
                    <a:gd name="connsiteX14" fmla="*/ 54177 w 72234"/>
                    <a:gd name="connsiteY14" fmla="*/ 36393 h 72786"/>
                    <a:gd name="connsiteX15" fmla="*/ 39453 w 72234"/>
                    <a:gd name="connsiteY15" fmla="*/ 18336 h 72786"/>
                    <a:gd name="connsiteX16" fmla="*/ 19173 w 72234"/>
                    <a:gd name="connsiteY16" fmla="*/ 29448 h 72786"/>
                    <a:gd name="connsiteX17" fmla="*/ 26674 w 72234"/>
                    <a:gd name="connsiteY17" fmla="*/ 51395 h 72786"/>
                    <a:gd name="connsiteX18" fmla="*/ 49732 w 72234"/>
                    <a:gd name="connsiteY18" fmla="*/ 47784 h 72786"/>
                    <a:gd name="connsiteX19" fmla="*/ 63345 w 72234"/>
                    <a:gd name="connsiteY19" fmla="*/ 53896 h 72786"/>
                    <a:gd name="connsiteX20" fmla="*/ 72235 w 72234"/>
                    <a:gd name="connsiteY20" fmla="*/ 45006 h 72786"/>
                    <a:gd name="connsiteX21" fmla="*/ 72235 w 72234"/>
                    <a:gd name="connsiteY21" fmla="*/ 36116 h 72786"/>
                    <a:gd name="connsiteX22" fmla="*/ 36119 w 72234"/>
                    <a:gd name="connsiteY22" fmla="*/ 0 h 72786"/>
                    <a:gd name="connsiteX23" fmla="*/ 4 w 72234"/>
                    <a:gd name="connsiteY23" fmla="*/ 36116 h 72786"/>
                    <a:gd name="connsiteX24" fmla="*/ 35841 w 72234"/>
                    <a:gd name="connsiteY24" fmla="*/ 72787 h 7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34" h="72786">
                      <a:moveTo>
                        <a:pt x="35841" y="45839"/>
                      </a:moveTo>
                      <a:cubicBezTo>
                        <a:pt x="30841" y="45839"/>
                        <a:pt x="26951" y="41672"/>
                        <a:pt x="26951" y="36949"/>
                      </a:cubicBezTo>
                      <a:cubicBezTo>
                        <a:pt x="26951" y="31948"/>
                        <a:pt x="31119" y="28059"/>
                        <a:pt x="35841" y="28059"/>
                      </a:cubicBezTo>
                      <a:cubicBezTo>
                        <a:pt x="40842" y="28059"/>
                        <a:pt x="44731" y="31948"/>
                        <a:pt x="44731" y="36949"/>
                      </a:cubicBezTo>
                      <a:cubicBezTo>
                        <a:pt x="44731" y="41950"/>
                        <a:pt x="40842" y="45839"/>
                        <a:pt x="35841" y="45839"/>
                      </a:cubicBezTo>
                      <a:close/>
                      <a:moveTo>
                        <a:pt x="35841" y="72787"/>
                      </a:moveTo>
                      <a:cubicBezTo>
                        <a:pt x="42231" y="72787"/>
                        <a:pt x="48343" y="71120"/>
                        <a:pt x="53899" y="68342"/>
                      </a:cubicBezTo>
                      <a:cubicBezTo>
                        <a:pt x="56122" y="66953"/>
                        <a:pt x="56955" y="64175"/>
                        <a:pt x="55844" y="61952"/>
                      </a:cubicBezTo>
                      <a:cubicBezTo>
                        <a:pt x="54455" y="59730"/>
                        <a:pt x="51677" y="58896"/>
                        <a:pt x="49454" y="60008"/>
                      </a:cubicBezTo>
                      <a:cubicBezTo>
                        <a:pt x="45287" y="62230"/>
                        <a:pt x="40564" y="63341"/>
                        <a:pt x="35841" y="63341"/>
                      </a:cubicBezTo>
                      <a:cubicBezTo>
                        <a:pt x="21117" y="63341"/>
                        <a:pt x="8894" y="51118"/>
                        <a:pt x="9171" y="36393"/>
                      </a:cubicBezTo>
                      <a:cubicBezTo>
                        <a:pt x="9171" y="21669"/>
                        <a:pt x="21395" y="9446"/>
                        <a:pt x="36119" y="9446"/>
                      </a:cubicBezTo>
                      <a:cubicBezTo>
                        <a:pt x="50843" y="9446"/>
                        <a:pt x="63067" y="21392"/>
                        <a:pt x="63067" y="36393"/>
                      </a:cubicBezTo>
                      <a:lnTo>
                        <a:pt x="63067" y="45283"/>
                      </a:lnTo>
                      <a:cubicBezTo>
                        <a:pt x="58066" y="45283"/>
                        <a:pt x="54177" y="41394"/>
                        <a:pt x="54177" y="36393"/>
                      </a:cubicBezTo>
                      <a:cubicBezTo>
                        <a:pt x="54177" y="27503"/>
                        <a:pt x="48065" y="20003"/>
                        <a:pt x="39453" y="18336"/>
                      </a:cubicBezTo>
                      <a:cubicBezTo>
                        <a:pt x="30841" y="16669"/>
                        <a:pt x="22229" y="21392"/>
                        <a:pt x="19173" y="29448"/>
                      </a:cubicBezTo>
                      <a:cubicBezTo>
                        <a:pt x="16117" y="37505"/>
                        <a:pt x="19173" y="46950"/>
                        <a:pt x="26674" y="51395"/>
                      </a:cubicBezTo>
                      <a:cubicBezTo>
                        <a:pt x="34174" y="55840"/>
                        <a:pt x="43898" y="54451"/>
                        <a:pt x="49732" y="47784"/>
                      </a:cubicBezTo>
                      <a:cubicBezTo>
                        <a:pt x="53066" y="51673"/>
                        <a:pt x="58066" y="53896"/>
                        <a:pt x="63345" y="53896"/>
                      </a:cubicBezTo>
                      <a:cubicBezTo>
                        <a:pt x="68345" y="53896"/>
                        <a:pt x="72235" y="50006"/>
                        <a:pt x="72235" y="45006"/>
                      </a:cubicBezTo>
                      <a:lnTo>
                        <a:pt x="72235" y="36116"/>
                      </a:lnTo>
                      <a:cubicBezTo>
                        <a:pt x="72235" y="16113"/>
                        <a:pt x="56122" y="0"/>
                        <a:pt x="36119" y="0"/>
                      </a:cubicBezTo>
                      <a:cubicBezTo>
                        <a:pt x="16117" y="0"/>
                        <a:pt x="4" y="16113"/>
                        <a:pt x="4" y="36116"/>
                      </a:cubicBezTo>
                      <a:cubicBezTo>
                        <a:pt x="-274" y="56396"/>
                        <a:pt x="15839" y="72509"/>
                        <a:pt x="35841" y="72787"/>
                      </a:cubicBezTo>
                      <a:close/>
                    </a:path>
                  </a:pathLst>
                </a:custGeom>
                <a:grpFill/>
                <a:ln w="277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
            <p:nvSpPr>
              <p:cNvPr id="48" name="Graphic 8" descr="Telephone with solid fill">
                <a:extLst>
                  <a:ext uri="{FF2B5EF4-FFF2-40B4-BE49-F238E27FC236}">
                    <a16:creationId xmlns:a16="http://schemas.microsoft.com/office/drawing/2014/main" id="{D8FE17DE-4056-4A12-96F3-E074F8A80813}"/>
                  </a:ext>
                </a:extLst>
              </p:cNvPr>
              <p:cNvSpPr/>
              <p:nvPr/>
            </p:nvSpPr>
            <p:spPr>
              <a:xfrm>
                <a:off x="1329167" y="2646719"/>
                <a:ext cx="280387" cy="92445"/>
              </a:xfrm>
              <a:custGeom>
                <a:avLst/>
                <a:gdLst>
                  <a:gd name="connsiteX0" fmla="*/ 273088 w 280387"/>
                  <a:gd name="connsiteY0" fmla="*/ 36344 h 92445"/>
                  <a:gd name="connsiteX1" fmla="*/ 140194 w 280387"/>
                  <a:gd name="connsiteY1" fmla="*/ 0 h 92445"/>
                  <a:gd name="connsiteX2" fmla="*/ 7300 w 280387"/>
                  <a:gd name="connsiteY2" fmla="*/ 36344 h 92445"/>
                  <a:gd name="connsiteX3" fmla="*/ 2528 w 280387"/>
                  <a:gd name="connsiteY3" fmla="*/ 57269 h 92445"/>
                  <a:gd name="connsiteX4" fmla="*/ 21985 w 280387"/>
                  <a:gd name="connsiteY4" fmla="*/ 85904 h 92445"/>
                  <a:gd name="connsiteX5" fmla="*/ 44378 w 280387"/>
                  <a:gd name="connsiteY5" fmla="*/ 88106 h 92445"/>
                  <a:gd name="connsiteX6" fmla="*/ 62367 w 280387"/>
                  <a:gd name="connsiteY6" fmla="*/ 70118 h 92445"/>
                  <a:gd name="connsiteX7" fmla="*/ 66772 w 280387"/>
                  <a:gd name="connsiteY7" fmla="*/ 59839 h 92445"/>
                  <a:gd name="connsiteX8" fmla="*/ 66772 w 280387"/>
                  <a:gd name="connsiteY8" fmla="*/ 41116 h 92445"/>
                  <a:gd name="connsiteX9" fmla="*/ 140194 w 280387"/>
                  <a:gd name="connsiteY9" fmla="*/ 29002 h 92445"/>
                  <a:gd name="connsiteX10" fmla="*/ 213616 w 280387"/>
                  <a:gd name="connsiteY10" fmla="*/ 41116 h 92445"/>
                  <a:gd name="connsiteX11" fmla="*/ 213616 w 280387"/>
                  <a:gd name="connsiteY11" fmla="*/ 59839 h 92445"/>
                  <a:gd name="connsiteX12" fmla="*/ 218021 w 280387"/>
                  <a:gd name="connsiteY12" fmla="*/ 70118 h 92445"/>
                  <a:gd name="connsiteX13" fmla="*/ 236010 w 280387"/>
                  <a:gd name="connsiteY13" fmla="*/ 88106 h 92445"/>
                  <a:gd name="connsiteX14" fmla="*/ 258403 w 280387"/>
                  <a:gd name="connsiteY14" fmla="*/ 85904 h 92445"/>
                  <a:gd name="connsiteX15" fmla="*/ 277860 w 280387"/>
                  <a:gd name="connsiteY15" fmla="*/ 57269 h 92445"/>
                  <a:gd name="connsiteX16" fmla="*/ 273088 w 280387"/>
                  <a:gd name="connsiteY16" fmla="*/ 36344 h 9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387" h="92445">
                    <a:moveTo>
                      <a:pt x="273088" y="36344"/>
                    </a:moveTo>
                    <a:cubicBezTo>
                      <a:pt x="234174" y="13216"/>
                      <a:pt x="188652" y="0"/>
                      <a:pt x="140194" y="0"/>
                    </a:cubicBezTo>
                    <a:cubicBezTo>
                      <a:pt x="91736" y="0"/>
                      <a:pt x="46214" y="13216"/>
                      <a:pt x="7300" y="36344"/>
                    </a:cubicBezTo>
                    <a:cubicBezTo>
                      <a:pt x="-42" y="40749"/>
                      <a:pt x="-2244" y="50294"/>
                      <a:pt x="2528" y="57269"/>
                    </a:cubicBezTo>
                    <a:lnTo>
                      <a:pt x="21985" y="85904"/>
                    </a:lnTo>
                    <a:cubicBezTo>
                      <a:pt x="27124" y="93613"/>
                      <a:pt x="38138" y="94714"/>
                      <a:pt x="44378" y="88106"/>
                    </a:cubicBezTo>
                    <a:lnTo>
                      <a:pt x="62367" y="70118"/>
                    </a:lnTo>
                    <a:cubicBezTo>
                      <a:pt x="65304" y="67181"/>
                      <a:pt x="66772" y="63510"/>
                      <a:pt x="66772" y="59839"/>
                    </a:cubicBezTo>
                    <a:lnTo>
                      <a:pt x="66772" y="41116"/>
                    </a:lnTo>
                    <a:cubicBezTo>
                      <a:pt x="89900" y="33407"/>
                      <a:pt x="114496" y="29002"/>
                      <a:pt x="140194" y="29002"/>
                    </a:cubicBezTo>
                    <a:cubicBezTo>
                      <a:pt x="165892" y="29002"/>
                      <a:pt x="190488" y="33407"/>
                      <a:pt x="213616" y="41116"/>
                    </a:cubicBezTo>
                    <a:lnTo>
                      <a:pt x="213616" y="59839"/>
                    </a:lnTo>
                    <a:cubicBezTo>
                      <a:pt x="213616" y="63877"/>
                      <a:pt x="215084" y="67548"/>
                      <a:pt x="218021" y="70118"/>
                    </a:cubicBezTo>
                    <a:lnTo>
                      <a:pt x="236010" y="88106"/>
                    </a:lnTo>
                    <a:cubicBezTo>
                      <a:pt x="242618" y="94714"/>
                      <a:pt x="253264" y="93613"/>
                      <a:pt x="258403" y="85904"/>
                    </a:cubicBezTo>
                    <a:lnTo>
                      <a:pt x="277860" y="57269"/>
                    </a:lnTo>
                    <a:cubicBezTo>
                      <a:pt x="282632" y="50294"/>
                      <a:pt x="280430" y="40749"/>
                      <a:pt x="273088" y="36344"/>
                    </a:cubicBezTo>
                    <a:close/>
                  </a:path>
                </a:pathLst>
              </a:custGeom>
              <a:solidFill>
                <a:srgbClr val="6E0A0A"/>
              </a:solidFill>
              <a:ln w="36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9B8B2EFC-BE38-E97F-E57C-5B8E954CD2D3}"/>
                  </a:ext>
                </a:extLst>
              </p:cNvPr>
              <p:cNvGrpSpPr/>
              <p:nvPr/>
            </p:nvGrpSpPr>
            <p:grpSpPr>
              <a:xfrm>
                <a:off x="978229" y="2925719"/>
                <a:ext cx="599818" cy="446613"/>
                <a:chOff x="978229" y="2925719"/>
                <a:chExt cx="599818" cy="446613"/>
              </a:xfrm>
            </p:grpSpPr>
            <p:sp>
              <p:nvSpPr>
                <p:cNvPr id="14" name="Freeform 13"/>
                <p:cNvSpPr>
                  <a:spLocks noEditPoints="1"/>
                </p:cNvSpPr>
                <p:nvPr/>
              </p:nvSpPr>
              <p:spPr bwMode="auto">
                <a:xfrm>
                  <a:off x="1197046" y="3042062"/>
                  <a:ext cx="381001" cy="320647"/>
                </a:xfrm>
                <a:custGeom>
                  <a:avLst/>
                  <a:gdLst>
                    <a:gd name="T0" fmla="*/ 5 w 447"/>
                    <a:gd name="T1" fmla="*/ 159 h 443"/>
                    <a:gd name="T2" fmla="*/ 5 w 447"/>
                    <a:gd name="T3" fmla="*/ 414 h 443"/>
                    <a:gd name="T4" fmla="*/ 168 w 447"/>
                    <a:gd name="T5" fmla="*/ 414 h 443"/>
                    <a:gd name="T6" fmla="*/ 173 w 447"/>
                    <a:gd name="T7" fmla="*/ 301 h 443"/>
                    <a:gd name="T8" fmla="*/ 173 w 447"/>
                    <a:gd name="T9" fmla="*/ 253 h 443"/>
                    <a:gd name="T10" fmla="*/ 168 w 447"/>
                    <a:gd name="T11" fmla="*/ 159 h 443"/>
                    <a:gd name="T12" fmla="*/ 173 w 447"/>
                    <a:gd name="T13" fmla="*/ 123 h 443"/>
                    <a:gd name="T14" fmla="*/ 0 w 447"/>
                    <a:gd name="T15" fmla="*/ 133 h 443"/>
                    <a:gd name="T16" fmla="*/ 128 w 447"/>
                    <a:gd name="T17" fmla="*/ 227 h 443"/>
                    <a:gd name="T18" fmla="*/ 93 w 447"/>
                    <a:gd name="T19" fmla="*/ 315 h 443"/>
                    <a:gd name="T20" fmla="*/ 93 w 447"/>
                    <a:gd name="T21" fmla="*/ 360 h 443"/>
                    <a:gd name="T22" fmla="*/ 74 w 447"/>
                    <a:gd name="T23" fmla="*/ 182 h 443"/>
                    <a:gd name="T24" fmla="*/ 38 w 447"/>
                    <a:gd name="T25" fmla="*/ 182 h 443"/>
                    <a:gd name="T26" fmla="*/ 74 w 447"/>
                    <a:gd name="T27" fmla="*/ 360 h 443"/>
                    <a:gd name="T28" fmla="*/ 447 w 447"/>
                    <a:gd name="T29" fmla="*/ 28 h 443"/>
                    <a:gd name="T30" fmla="*/ 187 w 447"/>
                    <a:gd name="T31" fmla="*/ 28 h 443"/>
                    <a:gd name="T32" fmla="*/ 187 w 447"/>
                    <a:gd name="T33" fmla="*/ 133 h 443"/>
                    <a:gd name="T34" fmla="*/ 192 w 447"/>
                    <a:gd name="T35" fmla="*/ 263 h 443"/>
                    <a:gd name="T36" fmla="*/ 192 w 447"/>
                    <a:gd name="T37" fmla="*/ 291 h 443"/>
                    <a:gd name="T38" fmla="*/ 187 w 447"/>
                    <a:gd name="T39" fmla="*/ 443 h 443"/>
                    <a:gd name="T40" fmla="*/ 442 w 447"/>
                    <a:gd name="T41" fmla="*/ 414 h 443"/>
                    <a:gd name="T42" fmla="*/ 447 w 447"/>
                    <a:gd name="T43" fmla="*/ 263 h 443"/>
                    <a:gd name="T44" fmla="*/ 447 w 447"/>
                    <a:gd name="T45" fmla="*/ 159 h 443"/>
                    <a:gd name="T46" fmla="*/ 442 w 447"/>
                    <a:gd name="T47" fmla="*/ 28 h 443"/>
                    <a:gd name="T48" fmla="*/ 414 w 447"/>
                    <a:gd name="T49" fmla="*/ 47 h 443"/>
                    <a:gd name="T50" fmla="*/ 378 w 447"/>
                    <a:gd name="T51" fmla="*/ 47 h 443"/>
                    <a:gd name="T52" fmla="*/ 414 w 447"/>
                    <a:gd name="T53" fmla="*/ 227 h 443"/>
                    <a:gd name="T54" fmla="*/ 371 w 447"/>
                    <a:gd name="T55" fmla="*/ 362 h 443"/>
                    <a:gd name="T56" fmla="*/ 374 w 447"/>
                    <a:gd name="T57" fmla="*/ 313 h 443"/>
                    <a:gd name="T58" fmla="*/ 414 w 447"/>
                    <a:gd name="T59" fmla="*/ 315 h 443"/>
                    <a:gd name="T60" fmla="*/ 412 w 447"/>
                    <a:gd name="T61" fmla="*/ 365 h 443"/>
                    <a:gd name="T62" fmla="*/ 371 w 447"/>
                    <a:gd name="T63" fmla="*/ 362 h 443"/>
                    <a:gd name="T64" fmla="*/ 362 w 447"/>
                    <a:gd name="T65" fmla="*/ 92 h 443"/>
                    <a:gd name="T66" fmla="*/ 326 w 447"/>
                    <a:gd name="T67" fmla="*/ 182 h 443"/>
                    <a:gd name="T68" fmla="*/ 326 w 447"/>
                    <a:gd name="T69" fmla="*/ 227 h 443"/>
                    <a:gd name="T70" fmla="*/ 308 w 447"/>
                    <a:gd name="T71" fmla="*/ 47 h 443"/>
                    <a:gd name="T72" fmla="*/ 274 w 447"/>
                    <a:gd name="T73" fmla="*/ 47 h 443"/>
                    <a:gd name="T74" fmla="*/ 308 w 447"/>
                    <a:gd name="T75" fmla="*/ 227 h 443"/>
                    <a:gd name="T76" fmla="*/ 220 w 447"/>
                    <a:gd name="T77" fmla="*/ 47 h 443"/>
                    <a:gd name="T78" fmla="*/ 220 w 447"/>
                    <a:gd name="T79" fmla="*/ 92 h 443"/>
                    <a:gd name="T80" fmla="*/ 256 w 447"/>
                    <a:gd name="T81" fmla="*/ 182 h 443"/>
                    <a:gd name="T82" fmla="*/ 220 w 447"/>
                    <a:gd name="T83" fmla="*/ 182 h 443"/>
                    <a:gd name="T84" fmla="*/ 220 w 447"/>
                    <a:gd name="T85" fmla="*/ 313 h 443"/>
                    <a:gd name="T86" fmla="*/ 263 w 447"/>
                    <a:gd name="T87" fmla="*/ 313 h 443"/>
                    <a:gd name="T88" fmla="*/ 263 w 447"/>
                    <a:gd name="T89" fmla="*/ 365 h 443"/>
                    <a:gd name="T90" fmla="*/ 220 w 447"/>
                    <a:gd name="T91" fmla="*/ 365 h 443"/>
                    <a:gd name="T92" fmla="*/ 352 w 447"/>
                    <a:gd name="T93" fmla="*/ 315 h 443"/>
                    <a:gd name="T94" fmla="*/ 282 w 447"/>
                    <a:gd name="T95" fmla="*/ 31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47" h="443">
                      <a:moveTo>
                        <a:pt x="0" y="133"/>
                      </a:moveTo>
                      <a:lnTo>
                        <a:pt x="5" y="133"/>
                      </a:lnTo>
                      <a:lnTo>
                        <a:pt x="5" y="159"/>
                      </a:lnTo>
                      <a:lnTo>
                        <a:pt x="12" y="159"/>
                      </a:lnTo>
                      <a:lnTo>
                        <a:pt x="12" y="414"/>
                      </a:lnTo>
                      <a:lnTo>
                        <a:pt x="5" y="414"/>
                      </a:lnTo>
                      <a:lnTo>
                        <a:pt x="5" y="443"/>
                      </a:lnTo>
                      <a:lnTo>
                        <a:pt x="168" y="443"/>
                      </a:lnTo>
                      <a:lnTo>
                        <a:pt x="168" y="414"/>
                      </a:lnTo>
                      <a:lnTo>
                        <a:pt x="168" y="405"/>
                      </a:lnTo>
                      <a:lnTo>
                        <a:pt x="173" y="405"/>
                      </a:lnTo>
                      <a:lnTo>
                        <a:pt x="173" y="301"/>
                      </a:lnTo>
                      <a:lnTo>
                        <a:pt x="168" y="301"/>
                      </a:lnTo>
                      <a:lnTo>
                        <a:pt x="168" y="253"/>
                      </a:lnTo>
                      <a:lnTo>
                        <a:pt x="173" y="253"/>
                      </a:lnTo>
                      <a:lnTo>
                        <a:pt x="173" y="171"/>
                      </a:lnTo>
                      <a:lnTo>
                        <a:pt x="168" y="171"/>
                      </a:lnTo>
                      <a:lnTo>
                        <a:pt x="168" y="159"/>
                      </a:lnTo>
                      <a:lnTo>
                        <a:pt x="168" y="133"/>
                      </a:lnTo>
                      <a:lnTo>
                        <a:pt x="168" y="123"/>
                      </a:lnTo>
                      <a:lnTo>
                        <a:pt x="173" y="123"/>
                      </a:lnTo>
                      <a:lnTo>
                        <a:pt x="173" y="92"/>
                      </a:lnTo>
                      <a:lnTo>
                        <a:pt x="135" y="76"/>
                      </a:lnTo>
                      <a:lnTo>
                        <a:pt x="0" y="133"/>
                      </a:lnTo>
                      <a:close/>
                      <a:moveTo>
                        <a:pt x="93" y="182"/>
                      </a:moveTo>
                      <a:lnTo>
                        <a:pt x="128" y="182"/>
                      </a:lnTo>
                      <a:lnTo>
                        <a:pt x="128" y="227"/>
                      </a:lnTo>
                      <a:lnTo>
                        <a:pt x="93" y="227"/>
                      </a:lnTo>
                      <a:lnTo>
                        <a:pt x="93" y="182"/>
                      </a:lnTo>
                      <a:close/>
                      <a:moveTo>
                        <a:pt x="93" y="315"/>
                      </a:moveTo>
                      <a:lnTo>
                        <a:pt x="128" y="315"/>
                      </a:lnTo>
                      <a:lnTo>
                        <a:pt x="128" y="360"/>
                      </a:lnTo>
                      <a:lnTo>
                        <a:pt x="93" y="360"/>
                      </a:lnTo>
                      <a:lnTo>
                        <a:pt x="93" y="315"/>
                      </a:lnTo>
                      <a:close/>
                      <a:moveTo>
                        <a:pt x="38" y="182"/>
                      </a:moveTo>
                      <a:lnTo>
                        <a:pt x="74" y="182"/>
                      </a:lnTo>
                      <a:lnTo>
                        <a:pt x="74" y="227"/>
                      </a:lnTo>
                      <a:lnTo>
                        <a:pt x="38" y="227"/>
                      </a:lnTo>
                      <a:lnTo>
                        <a:pt x="38" y="182"/>
                      </a:lnTo>
                      <a:close/>
                      <a:moveTo>
                        <a:pt x="38" y="315"/>
                      </a:moveTo>
                      <a:lnTo>
                        <a:pt x="74" y="315"/>
                      </a:lnTo>
                      <a:lnTo>
                        <a:pt x="74" y="360"/>
                      </a:lnTo>
                      <a:lnTo>
                        <a:pt x="38" y="360"/>
                      </a:lnTo>
                      <a:lnTo>
                        <a:pt x="38" y="315"/>
                      </a:lnTo>
                      <a:close/>
                      <a:moveTo>
                        <a:pt x="447" y="28"/>
                      </a:moveTo>
                      <a:lnTo>
                        <a:pt x="447" y="0"/>
                      </a:lnTo>
                      <a:lnTo>
                        <a:pt x="187" y="0"/>
                      </a:lnTo>
                      <a:lnTo>
                        <a:pt x="187" y="28"/>
                      </a:lnTo>
                      <a:lnTo>
                        <a:pt x="192" y="28"/>
                      </a:lnTo>
                      <a:lnTo>
                        <a:pt x="192" y="133"/>
                      </a:lnTo>
                      <a:lnTo>
                        <a:pt x="187" y="133"/>
                      </a:lnTo>
                      <a:lnTo>
                        <a:pt x="187" y="159"/>
                      </a:lnTo>
                      <a:lnTo>
                        <a:pt x="192" y="159"/>
                      </a:lnTo>
                      <a:lnTo>
                        <a:pt x="192" y="263"/>
                      </a:lnTo>
                      <a:lnTo>
                        <a:pt x="187" y="263"/>
                      </a:lnTo>
                      <a:lnTo>
                        <a:pt x="187" y="291"/>
                      </a:lnTo>
                      <a:lnTo>
                        <a:pt x="192" y="291"/>
                      </a:lnTo>
                      <a:lnTo>
                        <a:pt x="192" y="414"/>
                      </a:lnTo>
                      <a:lnTo>
                        <a:pt x="187" y="414"/>
                      </a:lnTo>
                      <a:lnTo>
                        <a:pt x="187" y="443"/>
                      </a:lnTo>
                      <a:lnTo>
                        <a:pt x="447" y="443"/>
                      </a:lnTo>
                      <a:lnTo>
                        <a:pt x="447" y="414"/>
                      </a:lnTo>
                      <a:lnTo>
                        <a:pt x="442" y="414"/>
                      </a:lnTo>
                      <a:lnTo>
                        <a:pt x="442" y="291"/>
                      </a:lnTo>
                      <a:lnTo>
                        <a:pt x="447" y="291"/>
                      </a:lnTo>
                      <a:lnTo>
                        <a:pt x="447" y="263"/>
                      </a:lnTo>
                      <a:lnTo>
                        <a:pt x="442" y="263"/>
                      </a:lnTo>
                      <a:lnTo>
                        <a:pt x="442" y="159"/>
                      </a:lnTo>
                      <a:lnTo>
                        <a:pt x="447" y="159"/>
                      </a:lnTo>
                      <a:lnTo>
                        <a:pt x="447" y="133"/>
                      </a:lnTo>
                      <a:lnTo>
                        <a:pt x="442" y="133"/>
                      </a:lnTo>
                      <a:lnTo>
                        <a:pt x="442" y="28"/>
                      </a:lnTo>
                      <a:lnTo>
                        <a:pt x="447" y="28"/>
                      </a:lnTo>
                      <a:close/>
                      <a:moveTo>
                        <a:pt x="378" y="47"/>
                      </a:moveTo>
                      <a:lnTo>
                        <a:pt x="414" y="47"/>
                      </a:lnTo>
                      <a:lnTo>
                        <a:pt x="414" y="92"/>
                      </a:lnTo>
                      <a:lnTo>
                        <a:pt x="378" y="92"/>
                      </a:lnTo>
                      <a:lnTo>
                        <a:pt x="378" y="47"/>
                      </a:lnTo>
                      <a:close/>
                      <a:moveTo>
                        <a:pt x="378" y="182"/>
                      </a:moveTo>
                      <a:lnTo>
                        <a:pt x="414" y="182"/>
                      </a:lnTo>
                      <a:lnTo>
                        <a:pt x="414" y="227"/>
                      </a:lnTo>
                      <a:lnTo>
                        <a:pt x="378" y="227"/>
                      </a:lnTo>
                      <a:lnTo>
                        <a:pt x="378" y="182"/>
                      </a:lnTo>
                      <a:close/>
                      <a:moveTo>
                        <a:pt x="371" y="362"/>
                      </a:moveTo>
                      <a:lnTo>
                        <a:pt x="371" y="315"/>
                      </a:lnTo>
                      <a:lnTo>
                        <a:pt x="371" y="313"/>
                      </a:lnTo>
                      <a:lnTo>
                        <a:pt x="374" y="313"/>
                      </a:lnTo>
                      <a:lnTo>
                        <a:pt x="412" y="313"/>
                      </a:lnTo>
                      <a:lnTo>
                        <a:pt x="414" y="313"/>
                      </a:lnTo>
                      <a:lnTo>
                        <a:pt x="414" y="315"/>
                      </a:lnTo>
                      <a:lnTo>
                        <a:pt x="414" y="362"/>
                      </a:lnTo>
                      <a:lnTo>
                        <a:pt x="414" y="365"/>
                      </a:lnTo>
                      <a:lnTo>
                        <a:pt x="412" y="365"/>
                      </a:lnTo>
                      <a:lnTo>
                        <a:pt x="374" y="365"/>
                      </a:lnTo>
                      <a:lnTo>
                        <a:pt x="371" y="365"/>
                      </a:lnTo>
                      <a:lnTo>
                        <a:pt x="371" y="362"/>
                      </a:lnTo>
                      <a:close/>
                      <a:moveTo>
                        <a:pt x="326" y="47"/>
                      </a:moveTo>
                      <a:lnTo>
                        <a:pt x="362" y="47"/>
                      </a:lnTo>
                      <a:lnTo>
                        <a:pt x="362" y="92"/>
                      </a:lnTo>
                      <a:lnTo>
                        <a:pt x="326" y="92"/>
                      </a:lnTo>
                      <a:lnTo>
                        <a:pt x="326" y="47"/>
                      </a:lnTo>
                      <a:close/>
                      <a:moveTo>
                        <a:pt x="326" y="182"/>
                      </a:moveTo>
                      <a:lnTo>
                        <a:pt x="362" y="182"/>
                      </a:lnTo>
                      <a:lnTo>
                        <a:pt x="362" y="227"/>
                      </a:lnTo>
                      <a:lnTo>
                        <a:pt x="326" y="227"/>
                      </a:lnTo>
                      <a:lnTo>
                        <a:pt x="326" y="182"/>
                      </a:lnTo>
                      <a:close/>
                      <a:moveTo>
                        <a:pt x="274" y="47"/>
                      </a:moveTo>
                      <a:lnTo>
                        <a:pt x="308" y="47"/>
                      </a:lnTo>
                      <a:lnTo>
                        <a:pt x="308" y="92"/>
                      </a:lnTo>
                      <a:lnTo>
                        <a:pt x="274" y="92"/>
                      </a:lnTo>
                      <a:lnTo>
                        <a:pt x="274" y="47"/>
                      </a:lnTo>
                      <a:close/>
                      <a:moveTo>
                        <a:pt x="274" y="182"/>
                      </a:moveTo>
                      <a:lnTo>
                        <a:pt x="308" y="182"/>
                      </a:lnTo>
                      <a:lnTo>
                        <a:pt x="308" y="227"/>
                      </a:lnTo>
                      <a:lnTo>
                        <a:pt x="274" y="227"/>
                      </a:lnTo>
                      <a:lnTo>
                        <a:pt x="274" y="182"/>
                      </a:lnTo>
                      <a:close/>
                      <a:moveTo>
                        <a:pt x="220" y="47"/>
                      </a:moveTo>
                      <a:lnTo>
                        <a:pt x="256" y="47"/>
                      </a:lnTo>
                      <a:lnTo>
                        <a:pt x="256" y="92"/>
                      </a:lnTo>
                      <a:lnTo>
                        <a:pt x="220" y="92"/>
                      </a:lnTo>
                      <a:lnTo>
                        <a:pt x="220" y="47"/>
                      </a:lnTo>
                      <a:close/>
                      <a:moveTo>
                        <a:pt x="220" y="182"/>
                      </a:moveTo>
                      <a:lnTo>
                        <a:pt x="256" y="182"/>
                      </a:lnTo>
                      <a:lnTo>
                        <a:pt x="256" y="227"/>
                      </a:lnTo>
                      <a:lnTo>
                        <a:pt x="220" y="227"/>
                      </a:lnTo>
                      <a:lnTo>
                        <a:pt x="220" y="182"/>
                      </a:lnTo>
                      <a:close/>
                      <a:moveTo>
                        <a:pt x="220" y="362"/>
                      </a:moveTo>
                      <a:lnTo>
                        <a:pt x="220" y="315"/>
                      </a:lnTo>
                      <a:lnTo>
                        <a:pt x="220" y="313"/>
                      </a:lnTo>
                      <a:lnTo>
                        <a:pt x="223" y="313"/>
                      </a:lnTo>
                      <a:lnTo>
                        <a:pt x="260" y="313"/>
                      </a:lnTo>
                      <a:lnTo>
                        <a:pt x="263" y="313"/>
                      </a:lnTo>
                      <a:lnTo>
                        <a:pt x="263" y="315"/>
                      </a:lnTo>
                      <a:lnTo>
                        <a:pt x="263" y="362"/>
                      </a:lnTo>
                      <a:lnTo>
                        <a:pt x="263" y="365"/>
                      </a:lnTo>
                      <a:lnTo>
                        <a:pt x="260" y="365"/>
                      </a:lnTo>
                      <a:lnTo>
                        <a:pt x="223" y="365"/>
                      </a:lnTo>
                      <a:lnTo>
                        <a:pt x="220" y="365"/>
                      </a:lnTo>
                      <a:lnTo>
                        <a:pt x="220" y="362"/>
                      </a:lnTo>
                      <a:close/>
                      <a:moveTo>
                        <a:pt x="282" y="315"/>
                      </a:moveTo>
                      <a:lnTo>
                        <a:pt x="352" y="315"/>
                      </a:lnTo>
                      <a:lnTo>
                        <a:pt x="352" y="414"/>
                      </a:lnTo>
                      <a:lnTo>
                        <a:pt x="282" y="414"/>
                      </a:lnTo>
                      <a:lnTo>
                        <a:pt x="282" y="315"/>
                      </a:lnTo>
                      <a:close/>
                    </a:path>
                  </a:pathLst>
                </a:custGeom>
                <a:solidFill>
                  <a:srgbClr val="6E0A0A"/>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 name="TextBox 1">
                  <a:extLst>
                    <a:ext uri="{FF2B5EF4-FFF2-40B4-BE49-F238E27FC236}">
                      <a16:creationId xmlns:a16="http://schemas.microsoft.com/office/drawing/2014/main" id="{FD757658-E041-EAC7-59C4-197CB8FF6D35}"/>
                    </a:ext>
                  </a:extLst>
                </p:cNvPr>
                <p:cNvSpPr txBox="1"/>
                <p:nvPr/>
              </p:nvSpPr>
              <p:spPr>
                <a:xfrm>
                  <a:off x="978229" y="2925719"/>
                  <a:ext cx="381000" cy="446613"/>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pic>
          <p:nvPicPr>
            <p:cNvPr id="20" name="Graphic 19" descr="Earth globe: Americas with solid fill">
              <a:extLst>
                <a:ext uri="{FF2B5EF4-FFF2-40B4-BE49-F238E27FC236}">
                  <a16:creationId xmlns:a16="http://schemas.microsoft.com/office/drawing/2014/main" id="{7805FA16-35AF-D899-6E60-FB3ADFA799E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11757" y="2282317"/>
              <a:ext cx="299819" cy="299819"/>
            </a:xfrm>
            <a:prstGeom prst="rect">
              <a:avLst/>
            </a:prstGeom>
          </p:spPr>
        </p:pic>
      </p:grpSp>
      <p:sp>
        <p:nvSpPr>
          <p:cNvPr id="9" name="Subtitle 10">
            <a:extLst>
              <a:ext uri="{FF2B5EF4-FFF2-40B4-BE49-F238E27FC236}">
                <a16:creationId xmlns:a16="http://schemas.microsoft.com/office/drawing/2014/main" id="{CEDC379B-9443-FDEE-4E75-18F06008B16A}"/>
              </a:ext>
            </a:extLst>
          </p:cNvPr>
          <p:cNvSpPr txBox="1">
            <a:spLocks/>
          </p:cNvSpPr>
          <p:nvPr/>
        </p:nvSpPr>
        <p:spPr>
          <a:xfrm>
            <a:off x="709126" y="1230570"/>
            <a:ext cx="3651609" cy="287338"/>
          </a:xfrm>
          <a:prstGeom prst="rect">
            <a:avLst/>
          </a:prstGeom>
        </p:spPr>
        <p:txBody>
          <a:bodyPr wrap="square" lIns="0" tIns="0" rIns="0" bIns="0">
            <a:noAutofit/>
          </a:bodyPr>
          <a:lstStyle>
            <a:lvl1pPr marL="0">
              <a:defRPr sz="2400" b="1" i="0">
                <a:solidFill>
                  <a:schemeClr val="tx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fontAlgn="auto">
              <a:spcBef>
                <a:spcPts val="0"/>
              </a:spcBef>
              <a:spcAft>
                <a:spcPts val="0"/>
              </a:spcAft>
            </a:pPr>
            <a:r>
              <a:rPr lang="en-US" sz="1400" kern="0" dirty="0">
                <a:solidFill>
                  <a:srgbClr val="6E0A0A"/>
                </a:solidFill>
                <a:latin typeface="+mj-lt"/>
              </a:rPr>
              <a:t>Get in touch if you needed further information</a:t>
            </a:r>
          </a:p>
        </p:txBody>
      </p:sp>
      <p:grpSp>
        <p:nvGrpSpPr>
          <p:cNvPr id="12" name="Group 11">
            <a:extLst>
              <a:ext uri="{FF2B5EF4-FFF2-40B4-BE49-F238E27FC236}">
                <a16:creationId xmlns:a16="http://schemas.microsoft.com/office/drawing/2014/main" id="{325E46A2-3549-191A-1AA5-323890A6BDAE}"/>
              </a:ext>
            </a:extLst>
          </p:cNvPr>
          <p:cNvGrpSpPr/>
          <p:nvPr/>
        </p:nvGrpSpPr>
        <p:grpSpPr>
          <a:xfrm>
            <a:off x="709126" y="3539098"/>
            <a:ext cx="2459142" cy="1790414"/>
            <a:chOff x="304800" y="4051155"/>
            <a:chExt cx="2459142" cy="1790414"/>
          </a:xfrm>
        </p:grpSpPr>
        <p:sp>
          <p:nvSpPr>
            <p:cNvPr id="13" name="TextBox 12">
              <a:extLst>
                <a:ext uri="{FF2B5EF4-FFF2-40B4-BE49-F238E27FC236}">
                  <a16:creationId xmlns:a16="http://schemas.microsoft.com/office/drawing/2014/main" id="{220F9FBE-34DA-5D1F-42A4-1BCC975B55E9}"/>
                </a:ext>
              </a:extLst>
            </p:cNvPr>
            <p:cNvSpPr txBox="1"/>
            <p:nvPr/>
          </p:nvSpPr>
          <p:spPr>
            <a:xfrm>
              <a:off x="304800" y="4051155"/>
              <a:ext cx="210453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6E0A0A"/>
                  </a:solidFill>
                  <a:effectLst/>
                  <a:uLnTx/>
                  <a:uFillTx/>
                  <a:latin typeface="Calibri"/>
                  <a:ea typeface="+mn-ea"/>
                  <a:cs typeface="+mn-cs"/>
                </a:rPr>
                <a:t>Stay Connected</a:t>
              </a:r>
            </a:p>
          </p:txBody>
        </p:sp>
        <p:sp>
          <p:nvSpPr>
            <p:cNvPr id="18" name="TextBox 17">
              <a:extLst>
                <a:ext uri="{FF2B5EF4-FFF2-40B4-BE49-F238E27FC236}">
                  <a16:creationId xmlns:a16="http://schemas.microsoft.com/office/drawing/2014/main" id="{0D721715-CD85-67C0-40DC-4A5D136A1F5B}"/>
                </a:ext>
              </a:extLst>
            </p:cNvPr>
            <p:cNvSpPr txBox="1"/>
            <p:nvPr/>
          </p:nvSpPr>
          <p:spPr>
            <a:xfrm>
              <a:off x="1270153" y="4394064"/>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pic>
          <p:nvPicPr>
            <p:cNvPr id="19" name="Picture 18" descr="A picture containing text, clipart, vector graphics&#10;&#10;Description automatically generated">
              <a:extLst>
                <a:ext uri="{FF2B5EF4-FFF2-40B4-BE49-F238E27FC236}">
                  <a16:creationId xmlns:a16="http://schemas.microsoft.com/office/drawing/2014/main" id="{6A801B7F-399E-44D4-84D5-4B5EFCC63F2E}"/>
                </a:ext>
              </a:extLst>
            </p:cNvPr>
            <p:cNvPicPr>
              <a:picLocks noChangeAspect="1"/>
            </p:cNvPicPr>
            <p:nvPr/>
          </p:nvPicPr>
          <p:blipFill rotWithShape="1">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l="1" r="9352"/>
            <a:stretch/>
          </p:blipFill>
          <p:spPr>
            <a:xfrm>
              <a:off x="913855" y="4383630"/>
              <a:ext cx="321800" cy="313730"/>
            </a:xfrm>
            <a:prstGeom prst="rect">
              <a:avLst/>
            </a:prstGeom>
          </p:spPr>
        </p:pic>
        <p:pic>
          <p:nvPicPr>
            <p:cNvPr id="21" name="Picture 20" descr="Icon&#10;&#10;Description automatically generated">
              <a:extLst>
                <a:ext uri="{FF2B5EF4-FFF2-40B4-BE49-F238E27FC236}">
                  <a16:creationId xmlns:a16="http://schemas.microsoft.com/office/drawing/2014/main" id="{E65DD0BA-9C54-6FBD-DE2E-B2AB54C017AB}"/>
                </a:ext>
              </a:extLst>
            </p:cNvPr>
            <p:cNvPicPr>
              <a:picLocks noChangeAspect="1"/>
            </p:cNvPicPr>
            <p:nvPr/>
          </p:nvPicPr>
          <p:blipFill>
            <a:blip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tretch>
              <a:fillRect/>
            </a:stretch>
          </p:blipFill>
          <p:spPr>
            <a:xfrm>
              <a:off x="899647" y="4734074"/>
              <a:ext cx="365350" cy="365350"/>
            </a:xfrm>
            <a:prstGeom prst="rect">
              <a:avLst/>
            </a:prstGeom>
          </p:spPr>
        </p:pic>
        <p:pic>
          <p:nvPicPr>
            <p:cNvPr id="22" name="Picture 21" descr="Logo, icon&#10;&#10;Description automatically generated">
              <a:extLst>
                <a:ext uri="{FF2B5EF4-FFF2-40B4-BE49-F238E27FC236}">
                  <a16:creationId xmlns:a16="http://schemas.microsoft.com/office/drawing/2014/main" id="{03707A32-861A-52A6-A7CA-0C109A8DCF84}"/>
                </a:ext>
              </a:extLst>
            </p:cNvPr>
            <p:cNvPicPr>
              <a:picLocks noChangeAspect="1"/>
            </p:cNvPicPr>
            <p:nvPr/>
          </p:nvPicPr>
          <p:blipFill>
            <a:blip r:embed="rId9" cstate="email">
              <a:extLst>
                <a:ext uri="{28A0092B-C50C-407E-A947-70E740481C1C}">
                  <a14:useLocalDpi xmlns:a14="http://schemas.microsoft.com/office/drawing/2010/main"/>
                </a:ext>
                <a:ext uri="{837473B0-CC2E-450A-ABE3-18F120FF3D39}">
                  <a1611:picAttrSrcUrl xmlns:a1611="http://schemas.microsoft.com/office/drawing/2016/11/main" r:id="rId10"/>
                </a:ext>
              </a:extLst>
            </a:blip>
            <a:stretch>
              <a:fillRect/>
            </a:stretch>
          </p:blipFill>
          <p:spPr>
            <a:xfrm>
              <a:off x="924997" y="5501569"/>
              <a:ext cx="340000" cy="340000"/>
            </a:xfrm>
            <a:prstGeom prst="rect">
              <a:avLst/>
            </a:prstGeom>
          </p:spPr>
        </p:pic>
        <p:pic>
          <p:nvPicPr>
            <p:cNvPr id="23" name="Picture 22">
              <a:extLst>
                <a:ext uri="{FF2B5EF4-FFF2-40B4-BE49-F238E27FC236}">
                  <a16:creationId xmlns:a16="http://schemas.microsoft.com/office/drawing/2014/main" id="{2D91398C-008A-F891-9B68-1F807299F57C}"/>
                </a:ext>
              </a:extLst>
            </p:cNvPr>
            <p:cNvPicPr>
              <a:picLocks noChangeAspect="1"/>
            </p:cNvPicPr>
            <p:nvPr/>
          </p:nvPicPr>
          <p:blipFill>
            <a:blip r:embed="rId11" cstate="email">
              <a:extLst>
                <a:ext uri="{28A0092B-C50C-407E-A947-70E740481C1C}">
                  <a14:useLocalDpi xmlns:a14="http://schemas.microsoft.com/office/drawing/2010/main"/>
                </a:ext>
                <a:ext uri="{837473B0-CC2E-450A-ABE3-18F120FF3D39}">
                  <a1611:picAttrSrcUrl xmlns:a1611="http://schemas.microsoft.com/office/drawing/2016/11/main" r:id="rId12"/>
                </a:ext>
              </a:extLst>
            </a:blip>
            <a:srcRect/>
            <a:stretch/>
          </p:blipFill>
          <p:spPr>
            <a:xfrm>
              <a:off x="924997" y="5136138"/>
              <a:ext cx="330299" cy="330299"/>
            </a:xfrm>
            <a:prstGeom prst="rect">
              <a:avLst/>
            </a:prstGeom>
          </p:spPr>
        </p:pic>
        <p:sp>
          <p:nvSpPr>
            <p:cNvPr id="24" name="TextBox 23">
              <a:extLst>
                <a:ext uri="{FF2B5EF4-FFF2-40B4-BE49-F238E27FC236}">
                  <a16:creationId xmlns:a16="http://schemas.microsoft.com/office/drawing/2014/main" id="{5350FC9E-CCBE-CB93-7DF2-68987BCD93FC}"/>
                </a:ext>
              </a:extLst>
            </p:cNvPr>
            <p:cNvSpPr txBox="1"/>
            <p:nvPr/>
          </p:nvSpPr>
          <p:spPr>
            <a:xfrm>
              <a:off x="1270153" y="4783002"/>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sp>
          <p:nvSpPr>
            <p:cNvPr id="26" name="TextBox 25">
              <a:extLst>
                <a:ext uri="{FF2B5EF4-FFF2-40B4-BE49-F238E27FC236}">
                  <a16:creationId xmlns:a16="http://schemas.microsoft.com/office/drawing/2014/main" id="{A1BE00DF-A8A6-8959-531A-3ECF8508DB06}"/>
                </a:ext>
              </a:extLst>
            </p:cNvPr>
            <p:cNvSpPr txBox="1"/>
            <p:nvPr/>
          </p:nvSpPr>
          <p:spPr>
            <a:xfrm>
              <a:off x="1270152" y="5142285"/>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sp>
          <p:nvSpPr>
            <p:cNvPr id="27" name="TextBox 26">
              <a:extLst>
                <a:ext uri="{FF2B5EF4-FFF2-40B4-BE49-F238E27FC236}">
                  <a16:creationId xmlns:a16="http://schemas.microsoft.com/office/drawing/2014/main" id="{0D661270-72AD-23B1-3715-28C5090DADCB}"/>
                </a:ext>
              </a:extLst>
            </p:cNvPr>
            <p:cNvSpPr txBox="1"/>
            <p:nvPr/>
          </p:nvSpPr>
          <p:spPr>
            <a:xfrm>
              <a:off x="1270152" y="5549630"/>
              <a:ext cx="1493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6E0A0A"/>
                  </a:solidFill>
                  <a:effectLst/>
                  <a:uLnTx/>
                  <a:uFillTx/>
                  <a:latin typeface="Calibri"/>
                  <a:ea typeface="+mn-ea"/>
                  <a:cs typeface="+mn-cs"/>
                </a:rPr>
                <a:t>@HotzoneGroup</a:t>
              </a:r>
            </a:p>
          </p:txBody>
        </p:sp>
      </p:grpSp>
    </p:spTree>
    <p:extLst>
      <p:ext uri="{BB962C8B-B14F-4D97-AF65-F5344CB8AC3E}">
        <p14:creationId xmlns:p14="http://schemas.microsoft.com/office/powerpoint/2010/main" val="3115691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55DB9E7-D00A-AA4F-8AE1-DE30506906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59099" y="1834348"/>
            <a:ext cx="1876850" cy="2605050"/>
          </a:xfrm>
          <a:prstGeom prst="rect">
            <a:avLst/>
          </a:prstGeom>
        </p:spPr>
      </p:pic>
      <p:sp>
        <p:nvSpPr>
          <p:cNvPr id="10244" name="Rectangle 2">
            <a:extLst>
              <a:ext uri="{FF2B5EF4-FFF2-40B4-BE49-F238E27FC236}">
                <a16:creationId xmlns:a16="http://schemas.microsoft.com/office/drawing/2014/main" id="{C2A0125E-D085-4756-84BA-45341A75FF46}"/>
              </a:ext>
            </a:extLst>
          </p:cNvPr>
          <p:cNvSpPr>
            <a:spLocks noGrp="1" noChangeArrowheads="1"/>
          </p:cNvSpPr>
          <p:nvPr>
            <p:ph type="title" idx="4294967295"/>
          </p:nvPr>
        </p:nvSpPr>
        <p:spPr>
          <a:xfrm>
            <a:off x="2603612" y="0"/>
            <a:ext cx="6984776" cy="598487"/>
          </a:xfrm>
        </p:spPr>
        <p:txBody>
          <a:bodyPr>
            <a:normAutofit/>
          </a:bodyPr>
          <a:lstStyle/>
          <a:p>
            <a:r>
              <a:rPr lang="en-GB" altLang="de-DE" sz="2800" b="1" dirty="0">
                <a:latin typeface="Times New Roman" panose="02020603050405020304" pitchFamily="18" charset="0"/>
                <a:ea typeface="Verdana" panose="020B0604030504040204" pitchFamily="34" charset="0"/>
                <a:cs typeface="Times New Roman" panose="02020603050405020304" pitchFamily="18" charset="0"/>
              </a:rPr>
              <a:t>Novichok Characteristics</a:t>
            </a:r>
          </a:p>
        </p:txBody>
      </p:sp>
      <p:sp>
        <p:nvSpPr>
          <p:cNvPr id="10245" name="Rectangle 4">
            <a:extLst>
              <a:ext uri="{FF2B5EF4-FFF2-40B4-BE49-F238E27FC236}">
                <a16:creationId xmlns:a16="http://schemas.microsoft.com/office/drawing/2014/main" id="{85713E69-5D9B-4FE0-9532-B7BB03B844ED}"/>
              </a:ext>
            </a:extLst>
          </p:cNvPr>
          <p:cNvSpPr>
            <a:spLocks noGrp="1" noChangeArrowheads="1"/>
          </p:cNvSpPr>
          <p:nvPr>
            <p:ph type="body" sz="half" idx="4294967295"/>
          </p:nvPr>
        </p:nvSpPr>
        <p:spPr>
          <a:xfrm>
            <a:off x="52534" y="791276"/>
            <a:ext cx="12165497" cy="6093295"/>
          </a:xfrm>
        </p:spPr>
        <p:txBody>
          <a:bodyPr>
            <a:noAutofit/>
          </a:bodyPr>
          <a:lstStyle/>
          <a:p>
            <a:pPr marL="265113" lvl="1" indent="-265113">
              <a:lnSpc>
                <a:spcPct val="150000"/>
              </a:lnSpc>
              <a:spcBef>
                <a:spcPts val="200"/>
              </a:spcBef>
              <a:buFont typeface="Wingdings" panose="05000000000000000000" pitchFamily="2" charset="2"/>
              <a:buChar char="ü"/>
            </a:pPr>
            <a:r>
              <a:rPr lang="en-GB" altLang="de-DE" sz="2200" b="1" dirty="0">
                <a:latin typeface="Times New Roman" panose="02020603050405020304" pitchFamily="18" charset="0"/>
                <a:ea typeface="Verdana" panose="020B0604030504040204" pitchFamily="34" charset="0"/>
                <a:cs typeface="Times New Roman" panose="02020603050405020304" pitchFamily="18" charset="0"/>
              </a:rPr>
              <a:t>Sub-families of organophosphate nerve agents - highly toxic</a:t>
            </a:r>
          </a:p>
          <a:p>
            <a:pPr marL="265113" lvl="1" indent="-265113">
              <a:lnSpc>
                <a:spcPct val="150000"/>
              </a:lnSpc>
              <a:spcBef>
                <a:spcPts val="200"/>
              </a:spcBef>
              <a:buFont typeface="Wingdings" panose="05000000000000000000" pitchFamily="2" charset="2"/>
              <a:buChar char="ü"/>
            </a:pPr>
            <a:r>
              <a:rPr lang="en-GB" altLang="de-DE" sz="2200" b="1" dirty="0">
                <a:latin typeface="Times New Roman" panose="02020603050405020304" pitchFamily="18" charset="0"/>
                <a:ea typeface="Verdana" panose="020B0604030504040204" pitchFamily="34" charset="0"/>
                <a:cs typeface="Times New Roman" panose="02020603050405020304" pitchFamily="18" charset="0"/>
              </a:rPr>
              <a:t>Mechanism: rapidly affects the nervous system, inhibits acetylcholinesterase, causing convulsions, respiratory failure/arrest, loss of consciousness, paralysis &amp; death;</a:t>
            </a:r>
          </a:p>
          <a:p>
            <a:pPr marL="265113" lvl="1" indent="-265113">
              <a:lnSpc>
                <a:spcPct val="150000"/>
              </a:lnSpc>
              <a:spcBef>
                <a:spcPts val="200"/>
              </a:spcBef>
              <a:buFont typeface="Wingdings" panose="05000000000000000000" pitchFamily="2" charset="2"/>
              <a:buChar char="ü"/>
            </a:pPr>
            <a:r>
              <a:rPr lang="en-GB" altLang="de-DE" sz="2200" b="1" dirty="0">
                <a:latin typeface="Times New Roman" panose="02020603050405020304" pitchFamily="18" charset="0"/>
                <a:ea typeface="Verdana" panose="020B0604030504040204" pitchFamily="34" charset="0"/>
                <a:cs typeface="Times New Roman" panose="02020603050405020304" pitchFamily="18" charset="0"/>
              </a:rPr>
              <a:t>Persistence: Stable in various environments, resistant to environmental degradation, </a:t>
            </a:r>
          </a:p>
          <a:p>
            <a:pPr marL="0" lvl="1" indent="0">
              <a:lnSpc>
                <a:spcPct val="150000"/>
              </a:lnSpc>
              <a:spcBef>
                <a:spcPts val="200"/>
              </a:spcBef>
              <a:buNone/>
            </a:pPr>
            <a:r>
              <a:rPr lang="en-GB" altLang="de-DE" sz="2200" b="1" dirty="0">
                <a:latin typeface="Times New Roman" panose="02020603050405020304" pitchFamily="18" charset="0"/>
                <a:ea typeface="Verdana" panose="020B0604030504040204" pitchFamily="34" charset="0"/>
                <a:cs typeface="Times New Roman" panose="02020603050405020304" pitchFamily="18" charset="0"/>
              </a:rPr>
              <a:t>   challenging to decontaminate.</a:t>
            </a:r>
          </a:p>
          <a:p>
            <a:pPr marL="265113" lvl="1" indent="-265113">
              <a:lnSpc>
                <a:spcPct val="150000"/>
              </a:lnSpc>
              <a:spcBef>
                <a:spcPts val="200"/>
              </a:spcBef>
              <a:buFont typeface="Wingdings" panose="05000000000000000000" pitchFamily="2" charset="2"/>
              <a:buChar char="ü"/>
            </a:pPr>
            <a:r>
              <a:rPr lang="en-GB" altLang="de-DE" sz="2200" b="1" dirty="0">
                <a:latin typeface="Times New Roman" panose="02020603050405020304" pitchFamily="18" charset="0"/>
                <a:ea typeface="Verdana" panose="020B0604030504040204" pitchFamily="34" charset="0"/>
                <a:cs typeface="Times New Roman" panose="02020603050405020304" pitchFamily="18" charset="0"/>
              </a:rPr>
              <a:t>Delivery: Likely applied as a gel or liquid – aerosolised.  </a:t>
            </a:r>
          </a:p>
          <a:p>
            <a:pPr marL="265113" lvl="1" indent="-265113">
              <a:lnSpc>
                <a:spcPct val="150000"/>
              </a:lnSpc>
              <a:spcBef>
                <a:spcPts val="200"/>
              </a:spcBef>
              <a:buFont typeface="Wingdings" panose="05000000000000000000" pitchFamily="2" charset="2"/>
              <a:buChar char="ü"/>
            </a:pPr>
            <a:r>
              <a:rPr lang="en-GB" altLang="de-DE" sz="2200" b="1" dirty="0">
                <a:latin typeface="Times New Roman" panose="02020603050405020304" pitchFamily="18" charset="0"/>
                <a:ea typeface="Verdana" panose="020B0604030504040204" pitchFamily="34" charset="0"/>
                <a:cs typeface="Times New Roman" panose="02020603050405020304" pitchFamily="18" charset="0"/>
              </a:rPr>
              <a:t>Medical Response: Requiring antidote administration (e.g., atropine, pralidoxime).</a:t>
            </a:r>
          </a:p>
        </p:txBody>
      </p:sp>
      <p:grpSp>
        <p:nvGrpSpPr>
          <p:cNvPr id="8" name="Group 7">
            <a:extLst>
              <a:ext uri="{FF2B5EF4-FFF2-40B4-BE49-F238E27FC236}">
                <a16:creationId xmlns:a16="http://schemas.microsoft.com/office/drawing/2014/main" id="{7BD953DF-477B-72E1-708B-8E855909E37A}"/>
              </a:ext>
            </a:extLst>
          </p:cNvPr>
          <p:cNvGrpSpPr/>
          <p:nvPr/>
        </p:nvGrpSpPr>
        <p:grpSpPr>
          <a:xfrm>
            <a:off x="119336" y="4509120"/>
            <a:ext cx="12046160" cy="2322376"/>
            <a:chOff x="119336" y="4509120"/>
            <a:chExt cx="12046160" cy="2322376"/>
          </a:xfrm>
        </p:grpSpPr>
        <p:pic>
          <p:nvPicPr>
            <p:cNvPr id="6" name="Picture 5">
              <a:extLst>
                <a:ext uri="{FF2B5EF4-FFF2-40B4-BE49-F238E27FC236}">
                  <a16:creationId xmlns:a16="http://schemas.microsoft.com/office/drawing/2014/main" id="{31A63228-8A21-8EC6-0AB2-F375A5827D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9336" y="4509120"/>
              <a:ext cx="11892087" cy="2160240"/>
            </a:xfrm>
            <a:prstGeom prst="rect">
              <a:avLst/>
            </a:prstGeom>
          </p:spPr>
        </p:pic>
        <p:sp>
          <p:nvSpPr>
            <p:cNvPr id="7" name="Rectangle 6">
              <a:extLst>
                <a:ext uri="{FF2B5EF4-FFF2-40B4-BE49-F238E27FC236}">
                  <a16:creationId xmlns:a16="http://schemas.microsoft.com/office/drawing/2014/main" id="{A54AD1BA-396B-B571-D5B9-88EA280202EC}"/>
                </a:ext>
              </a:extLst>
            </p:cNvPr>
            <p:cNvSpPr/>
            <p:nvPr/>
          </p:nvSpPr>
          <p:spPr>
            <a:xfrm>
              <a:off x="1965040" y="6642856"/>
              <a:ext cx="10200456" cy="188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13" name="Freeform: Shape 12">
            <a:extLst>
              <a:ext uri="{FF2B5EF4-FFF2-40B4-BE49-F238E27FC236}">
                <a16:creationId xmlns:a16="http://schemas.microsoft.com/office/drawing/2014/main" id="{268974D9-14E2-7B73-BE3A-32DA47CCC579}"/>
              </a:ext>
            </a:extLst>
          </p:cNvPr>
          <p:cNvSpPr/>
          <p:nvPr/>
        </p:nvSpPr>
        <p:spPr>
          <a:xfrm>
            <a:off x="8362122" y="4492473"/>
            <a:ext cx="3631095" cy="2160118"/>
          </a:xfrm>
          <a:custGeom>
            <a:avLst/>
            <a:gdLst>
              <a:gd name="connsiteX0" fmla="*/ 2292626 w 3631095"/>
              <a:gd name="connsiteY0" fmla="*/ 26518 h 2160118"/>
              <a:gd name="connsiteX1" fmla="*/ 2160104 w 3631095"/>
              <a:gd name="connsiteY1" fmla="*/ 13266 h 2160118"/>
              <a:gd name="connsiteX2" fmla="*/ 874643 w 3631095"/>
              <a:gd name="connsiteY2" fmla="*/ 13266 h 2160118"/>
              <a:gd name="connsiteX3" fmla="*/ 251791 w 3631095"/>
              <a:gd name="connsiteY3" fmla="*/ 344570 h 2160118"/>
              <a:gd name="connsiteX4" fmla="*/ 92765 w 3631095"/>
              <a:gd name="connsiteY4" fmla="*/ 477092 h 2160118"/>
              <a:gd name="connsiteX5" fmla="*/ 39756 w 3631095"/>
              <a:gd name="connsiteY5" fmla="*/ 583110 h 2160118"/>
              <a:gd name="connsiteX6" fmla="*/ 0 w 3631095"/>
              <a:gd name="connsiteY6" fmla="*/ 980675 h 2160118"/>
              <a:gd name="connsiteX7" fmla="*/ 26504 w 3631095"/>
              <a:gd name="connsiteY7" fmla="*/ 1219214 h 2160118"/>
              <a:gd name="connsiteX8" fmla="*/ 92765 w 3631095"/>
              <a:gd name="connsiteY8" fmla="*/ 1351736 h 2160118"/>
              <a:gd name="connsiteX9" fmla="*/ 357808 w 3631095"/>
              <a:gd name="connsiteY9" fmla="*/ 1683040 h 2160118"/>
              <a:gd name="connsiteX10" fmla="*/ 503582 w 3631095"/>
              <a:gd name="connsiteY10" fmla="*/ 1802310 h 2160118"/>
              <a:gd name="connsiteX11" fmla="*/ 1060174 w 3631095"/>
              <a:gd name="connsiteY11" fmla="*/ 2107110 h 2160118"/>
              <a:gd name="connsiteX12" fmla="*/ 1272208 w 3631095"/>
              <a:gd name="connsiteY12" fmla="*/ 2160118 h 2160118"/>
              <a:gd name="connsiteX13" fmla="*/ 1762539 w 3631095"/>
              <a:gd name="connsiteY13" fmla="*/ 2133614 h 2160118"/>
              <a:gd name="connsiteX14" fmla="*/ 2199861 w 3631095"/>
              <a:gd name="connsiteY14" fmla="*/ 2120362 h 2160118"/>
              <a:gd name="connsiteX15" fmla="*/ 2994991 w 3631095"/>
              <a:gd name="connsiteY15" fmla="*/ 2093857 h 2160118"/>
              <a:gd name="connsiteX16" fmla="*/ 3087756 w 3631095"/>
              <a:gd name="connsiteY16" fmla="*/ 2054101 h 2160118"/>
              <a:gd name="connsiteX17" fmla="*/ 3273287 w 3631095"/>
              <a:gd name="connsiteY17" fmla="*/ 2001092 h 2160118"/>
              <a:gd name="connsiteX18" fmla="*/ 3352800 w 3631095"/>
              <a:gd name="connsiteY18" fmla="*/ 1974588 h 2160118"/>
              <a:gd name="connsiteX19" fmla="*/ 3419061 w 3631095"/>
              <a:gd name="connsiteY19" fmla="*/ 1895075 h 2160118"/>
              <a:gd name="connsiteX20" fmla="*/ 3578087 w 3631095"/>
              <a:gd name="connsiteY20" fmla="*/ 1709544 h 2160118"/>
              <a:gd name="connsiteX21" fmla="*/ 3604591 w 3631095"/>
              <a:gd name="connsiteY21" fmla="*/ 1630031 h 2160118"/>
              <a:gd name="connsiteX22" fmla="*/ 3631095 w 3631095"/>
              <a:gd name="connsiteY22" fmla="*/ 1325231 h 2160118"/>
              <a:gd name="connsiteX23" fmla="*/ 3617843 w 3631095"/>
              <a:gd name="connsiteY23" fmla="*/ 1046936 h 2160118"/>
              <a:gd name="connsiteX24" fmla="*/ 3591339 w 3631095"/>
              <a:gd name="connsiteY24" fmla="*/ 993927 h 2160118"/>
              <a:gd name="connsiteX25" fmla="*/ 3511826 w 3631095"/>
              <a:gd name="connsiteY25" fmla="*/ 808397 h 2160118"/>
              <a:gd name="connsiteX26" fmla="*/ 3366052 w 3631095"/>
              <a:gd name="connsiteY26" fmla="*/ 556605 h 2160118"/>
              <a:gd name="connsiteX27" fmla="*/ 3034748 w 3631095"/>
              <a:gd name="connsiteY27" fmla="*/ 291562 h 2160118"/>
              <a:gd name="connsiteX28" fmla="*/ 2822713 w 3631095"/>
              <a:gd name="connsiteY28" fmla="*/ 198797 h 2160118"/>
              <a:gd name="connsiteX29" fmla="*/ 2690191 w 3631095"/>
              <a:gd name="connsiteY29" fmla="*/ 172292 h 2160118"/>
              <a:gd name="connsiteX30" fmla="*/ 2597426 w 3631095"/>
              <a:gd name="connsiteY30" fmla="*/ 145788 h 2160118"/>
              <a:gd name="connsiteX31" fmla="*/ 2438400 w 3631095"/>
              <a:gd name="connsiteY31" fmla="*/ 132536 h 2160118"/>
              <a:gd name="connsiteX32" fmla="*/ 2332382 w 3631095"/>
              <a:gd name="connsiteY32" fmla="*/ 92779 h 2160118"/>
              <a:gd name="connsiteX33" fmla="*/ 2292626 w 3631095"/>
              <a:gd name="connsiteY33" fmla="*/ 26518 h 216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631095" h="2160118">
                <a:moveTo>
                  <a:pt x="2292626" y="26518"/>
                </a:moveTo>
                <a:cubicBezTo>
                  <a:pt x="2263913" y="13266"/>
                  <a:pt x="2204467" y="14940"/>
                  <a:pt x="2160104" y="13266"/>
                </a:cubicBezTo>
                <a:cubicBezTo>
                  <a:pt x="1559819" y="-9386"/>
                  <a:pt x="1518951" y="1335"/>
                  <a:pt x="874643" y="13266"/>
                </a:cubicBezTo>
                <a:cubicBezTo>
                  <a:pt x="630578" y="130779"/>
                  <a:pt x="469563" y="194852"/>
                  <a:pt x="251791" y="344570"/>
                </a:cubicBezTo>
                <a:cubicBezTo>
                  <a:pt x="194931" y="383662"/>
                  <a:pt x="145774" y="432918"/>
                  <a:pt x="92765" y="477092"/>
                </a:cubicBezTo>
                <a:cubicBezTo>
                  <a:pt x="75095" y="512431"/>
                  <a:pt x="50610" y="545120"/>
                  <a:pt x="39756" y="583110"/>
                </a:cubicBezTo>
                <a:cubicBezTo>
                  <a:pt x="10245" y="686398"/>
                  <a:pt x="5747" y="882974"/>
                  <a:pt x="0" y="980675"/>
                </a:cubicBezTo>
                <a:cubicBezTo>
                  <a:pt x="8835" y="1060188"/>
                  <a:pt x="7101" y="1141600"/>
                  <a:pt x="26504" y="1219214"/>
                </a:cubicBezTo>
                <a:cubicBezTo>
                  <a:pt x="38482" y="1267127"/>
                  <a:pt x="67086" y="1309549"/>
                  <a:pt x="92765" y="1351736"/>
                </a:cubicBezTo>
                <a:cubicBezTo>
                  <a:pt x="169653" y="1478051"/>
                  <a:pt x="250616" y="1580720"/>
                  <a:pt x="357808" y="1683040"/>
                </a:cubicBezTo>
                <a:cubicBezTo>
                  <a:pt x="403222" y="1726390"/>
                  <a:pt x="449836" y="1769859"/>
                  <a:pt x="503582" y="1802310"/>
                </a:cubicBezTo>
                <a:cubicBezTo>
                  <a:pt x="684664" y="1911642"/>
                  <a:pt x="854961" y="2055807"/>
                  <a:pt x="1060174" y="2107110"/>
                </a:cubicBezTo>
                <a:lnTo>
                  <a:pt x="1272208" y="2160118"/>
                </a:lnTo>
                <a:lnTo>
                  <a:pt x="1762539" y="2133614"/>
                </a:lnTo>
                <a:cubicBezTo>
                  <a:pt x="1908246" y="2127369"/>
                  <a:pt x="2054096" y="2125064"/>
                  <a:pt x="2199861" y="2120362"/>
                </a:cubicBezTo>
                <a:lnTo>
                  <a:pt x="2994991" y="2093857"/>
                </a:lnTo>
                <a:cubicBezTo>
                  <a:pt x="3025913" y="2080605"/>
                  <a:pt x="3055841" y="2064739"/>
                  <a:pt x="3087756" y="2054101"/>
                </a:cubicBezTo>
                <a:cubicBezTo>
                  <a:pt x="3148774" y="2033762"/>
                  <a:pt x="3211681" y="2019574"/>
                  <a:pt x="3273287" y="2001092"/>
                </a:cubicBezTo>
                <a:cubicBezTo>
                  <a:pt x="3300047" y="1993064"/>
                  <a:pt x="3326296" y="1983423"/>
                  <a:pt x="3352800" y="1974588"/>
                </a:cubicBezTo>
                <a:cubicBezTo>
                  <a:pt x="3405467" y="1895585"/>
                  <a:pt x="3349488" y="1973924"/>
                  <a:pt x="3419061" y="1895075"/>
                </a:cubicBezTo>
                <a:cubicBezTo>
                  <a:pt x="3472952" y="1833999"/>
                  <a:pt x="3578087" y="1709544"/>
                  <a:pt x="3578087" y="1709544"/>
                </a:cubicBezTo>
                <a:cubicBezTo>
                  <a:pt x="3586922" y="1683040"/>
                  <a:pt x="3598737" y="1657349"/>
                  <a:pt x="3604591" y="1630031"/>
                </a:cubicBezTo>
                <a:cubicBezTo>
                  <a:pt x="3619148" y="1562098"/>
                  <a:pt x="3628400" y="1365664"/>
                  <a:pt x="3631095" y="1325231"/>
                </a:cubicBezTo>
                <a:cubicBezTo>
                  <a:pt x="3626678" y="1232466"/>
                  <a:pt x="3628908" y="1139145"/>
                  <a:pt x="3617843" y="1046936"/>
                </a:cubicBezTo>
                <a:cubicBezTo>
                  <a:pt x="3615489" y="1027322"/>
                  <a:pt x="3597586" y="1012668"/>
                  <a:pt x="3591339" y="993927"/>
                </a:cubicBezTo>
                <a:cubicBezTo>
                  <a:pt x="3520972" y="782823"/>
                  <a:pt x="3616642" y="983091"/>
                  <a:pt x="3511826" y="808397"/>
                </a:cubicBezTo>
                <a:cubicBezTo>
                  <a:pt x="3461929" y="725236"/>
                  <a:pt x="3440234" y="619075"/>
                  <a:pt x="3366052" y="556605"/>
                </a:cubicBezTo>
                <a:cubicBezTo>
                  <a:pt x="3309081" y="508629"/>
                  <a:pt x="3141928" y="351850"/>
                  <a:pt x="3034748" y="291562"/>
                </a:cubicBezTo>
                <a:cubicBezTo>
                  <a:pt x="2968305" y="254188"/>
                  <a:pt x="2897564" y="217510"/>
                  <a:pt x="2822713" y="198797"/>
                </a:cubicBezTo>
                <a:cubicBezTo>
                  <a:pt x="2779009" y="187871"/>
                  <a:pt x="2732928" y="186538"/>
                  <a:pt x="2690191" y="172292"/>
                </a:cubicBezTo>
                <a:cubicBezTo>
                  <a:pt x="2663785" y="163490"/>
                  <a:pt x="2624052" y="149116"/>
                  <a:pt x="2597426" y="145788"/>
                </a:cubicBezTo>
                <a:cubicBezTo>
                  <a:pt x="2544644" y="139190"/>
                  <a:pt x="2491409" y="136953"/>
                  <a:pt x="2438400" y="132536"/>
                </a:cubicBezTo>
                <a:cubicBezTo>
                  <a:pt x="2348165" y="102459"/>
                  <a:pt x="2459141" y="140314"/>
                  <a:pt x="2332382" y="92779"/>
                </a:cubicBezTo>
                <a:cubicBezTo>
                  <a:pt x="2288435" y="76299"/>
                  <a:pt x="2321339" y="39770"/>
                  <a:pt x="2292626" y="26518"/>
                </a:cubicBez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DF309F1-D45B-3B6D-95DD-5868AD5126F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18A0A628-C991-F1B8-48BF-3DDFC65DE5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59099" y="1834348"/>
            <a:ext cx="1876850" cy="2605050"/>
          </a:xfrm>
          <a:prstGeom prst="rect">
            <a:avLst/>
          </a:prstGeom>
        </p:spPr>
      </p:pic>
      <p:sp>
        <p:nvSpPr>
          <p:cNvPr id="10244" name="Rectangle 2">
            <a:extLst>
              <a:ext uri="{FF2B5EF4-FFF2-40B4-BE49-F238E27FC236}">
                <a16:creationId xmlns:a16="http://schemas.microsoft.com/office/drawing/2014/main" id="{6CE0E0F0-BE07-6769-7943-87E2E4B25360}"/>
              </a:ext>
            </a:extLst>
          </p:cNvPr>
          <p:cNvSpPr>
            <a:spLocks noGrp="1" noChangeArrowheads="1"/>
          </p:cNvSpPr>
          <p:nvPr>
            <p:ph type="title" idx="4294967295"/>
          </p:nvPr>
        </p:nvSpPr>
        <p:spPr>
          <a:xfrm>
            <a:off x="2603612" y="0"/>
            <a:ext cx="6984776" cy="598487"/>
          </a:xfrm>
        </p:spPr>
        <p:txBody>
          <a:bodyPr>
            <a:normAutofit/>
          </a:bodyPr>
          <a:lstStyle/>
          <a:p>
            <a:r>
              <a:rPr lang="en-GB" altLang="de-DE" sz="2800" b="1" dirty="0">
                <a:latin typeface="Times New Roman" panose="02020603050405020304" pitchFamily="18" charset="0"/>
                <a:ea typeface="Verdana" panose="020B0604030504040204" pitchFamily="34" charset="0"/>
                <a:cs typeface="Times New Roman" panose="02020603050405020304" pitchFamily="18" charset="0"/>
              </a:rPr>
              <a:t>Novichok Characteristics</a:t>
            </a:r>
          </a:p>
        </p:txBody>
      </p:sp>
      <p:grpSp>
        <p:nvGrpSpPr>
          <p:cNvPr id="8" name="Group 7">
            <a:extLst>
              <a:ext uri="{FF2B5EF4-FFF2-40B4-BE49-F238E27FC236}">
                <a16:creationId xmlns:a16="http://schemas.microsoft.com/office/drawing/2014/main" id="{42654142-DD5E-E112-1D44-B71814B8E700}"/>
              </a:ext>
            </a:extLst>
          </p:cNvPr>
          <p:cNvGrpSpPr/>
          <p:nvPr/>
        </p:nvGrpSpPr>
        <p:grpSpPr>
          <a:xfrm>
            <a:off x="119336" y="4509120"/>
            <a:ext cx="12046160" cy="2322376"/>
            <a:chOff x="119336" y="4509120"/>
            <a:chExt cx="12046160" cy="2322376"/>
          </a:xfrm>
        </p:grpSpPr>
        <p:pic>
          <p:nvPicPr>
            <p:cNvPr id="6" name="Picture 5">
              <a:extLst>
                <a:ext uri="{FF2B5EF4-FFF2-40B4-BE49-F238E27FC236}">
                  <a16:creationId xmlns:a16="http://schemas.microsoft.com/office/drawing/2014/main" id="{5A497804-978B-5BD5-C87E-4F278440D1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9336" y="4509120"/>
              <a:ext cx="11892087" cy="2160240"/>
            </a:xfrm>
            <a:prstGeom prst="rect">
              <a:avLst/>
            </a:prstGeom>
          </p:spPr>
        </p:pic>
        <p:sp>
          <p:nvSpPr>
            <p:cNvPr id="7" name="Rectangle 6">
              <a:extLst>
                <a:ext uri="{FF2B5EF4-FFF2-40B4-BE49-F238E27FC236}">
                  <a16:creationId xmlns:a16="http://schemas.microsoft.com/office/drawing/2014/main" id="{5EA94547-F7A1-6757-F168-22159E446DF1}"/>
                </a:ext>
              </a:extLst>
            </p:cNvPr>
            <p:cNvSpPr/>
            <p:nvPr/>
          </p:nvSpPr>
          <p:spPr>
            <a:xfrm>
              <a:off x="1965040" y="6642856"/>
              <a:ext cx="10200456" cy="188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13" name="Freeform: Shape 12">
            <a:extLst>
              <a:ext uri="{FF2B5EF4-FFF2-40B4-BE49-F238E27FC236}">
                <a16:creationId xmlns:a16="http://schemas.microsoft.com/office/drawing/2014/main" id="{67838D68-CC9D-A909-68BC-737BE49C722C}"/>
              </a:ext>
            </a:extLst>
          </p:cNvPr>
          <p:cNvSpPr/>
          <p:nvPr/>
        </p:nvSpPr>
        <p:spPr>
          <a:xfrm>
            <a:off x="8362122" y="4492473"/>
            <a:ext cx="3631095" cy="2160118"/>
          </a:xfrm>
          <a:custGeom>
            <a:avLst/>
            <a:gdLst>
              <a:gd name="connsiteX0" fmla="*/ 2292626 w 3631095"/>
              <a:gd name="connsiteY0" fmla="*/ 26518 h 2160118"/>
              <a:gd name="connsiteX1" fmla="*/ 2160104 w 3631095"/>
              <a:gd name="connsiteY1" fmla="*/ 13266 h 2160118"/>
              <a:gd name="connsiteX2" fmla="*/ 874643 w 3631095"/>
              <a:gd name="connsiteY2" fmla="*/ 13266 h 2160118"/>
              <a:gd name="connsiteX3" fmla="*/ 251791 w 3631095"/>
              <a:gd name="connsiteY3" fmla="*/ 344570 h 2160118"/>
              <a:gd name="connsiteX4" fmla="*/ 92765 w 3631095"/>
              <a:gd name="connsiteY4" fmla="*/ 477092 h 2160118"/>
              <a:gd name="connsiteX5" fmla="*/ 39756 w 3631095"/>
              <a:gd name="connsiteY5" fmla="*/ 583110 h 2160118"/>
              <a:gd name="connsiteX6" fmla="*/ 0 w 3631095"/>
              <a:gd name="connsiteY6" fmla="*/ 980675 h 2160118"/>
              <a:gd name="connsiteX7" fmla="*/ 26504 w 3631095"/>
              <a:gd name="connsiteY7" fmla="*/ 1219214 h 2160118"/>
              <a:gd name="connsiteX8" fmla="*/ 92765 w 3631095"/>
              <a:gd name="connsiteY8" fmla="*/ 1351736 h 2160118"/>
              <a:gd name="connsiteX9" fmla="*/ 357808 w 3631095"/>
              <a:gd name="connsiteY9" fmla="*/ 1683040 h 2160118"/>
              <a:gd name="connsiteX10" fmla="*/ 503582 w 3631095"/>
              <a:gd name="connsiteY10" fmla="*/ 1802310 h 2160118"/>
              <a:gd name="connsiteX11" fmla="*/ 1060174 w 3631095"/>
              <a:gd name="connsiteY11" fmla="*/ 2107110 h 2160118"/>
              <a:gd name="connsiteX12" fmla="*/ 1272208 w 3631095"/>
              <a:gd name="connsiteY12" fmla="*/ 2160118 h 2160118"/>
              <a:gd name="connsiteX13" fmla="*/ 1762539 w 3631095"/>
              <a:gd name="connsiteY13" fmla="*/ 2133614 h 2160118"/>
              <a:gd name="connsiteX14" fmla="*/ 2199861 w 3631095"/>
              <a:gd name="connsiteY14" fmla="*/ 2120362 h 2160118"/>
              <a:gd name="connsiteX15" fmla="*/ 2994991 w 3631095"/>
              <a:gd name="connsiteY15" fmla="*/ 2093857 h 2160118"/>
              <a:gd name="connsiteX16" fmla="*/ 3087756 w 3631095"/>
              <a:gd name="connsiteY16" fmla="*/ 2054101 h 2160118"/>
              <a:gd name="connsiteX17" fmla="*/ 3273287 w 3631095"/>
              <a:gd name="connsiteY17" fmla="*/ 2001092 h 2160118"/>
              <a:gd name="connsiteX18" fmla="*/ 3352800 w 3631095"/>
              <a:gd name="connsiteY18" fmla="*/ 1974588 h 2160118"/>
              <a:gd name="connsiteX19" fmla="*/ 3419061 w 3631095"/>
              <a:gd name="connsiteY19" fmla="*/ 1895075 h 2160118"/>
              <a:gd name="connsiteX20" fmla="*/ 3578087 w 3631095"/>
              <a:gd name="connsiteY20" fmla="*/ 1709544 h 2160118"/>
              <a:gd name="connsiteX21" fmla="*/ 3604591 w 3631095"/>
              <a:gd name="connsiteY21" fmla="*/ 1630031 h 2160118"/>
              <a:gd name="connsiteX22" fmla="*/ 3631095 w 3631095"/>
              <a:gd name="connsiteY22" fmla="*/ 1325231 h 2160118"/>
              <a:gd name="connsiteX23" fmla="*/ 3617843 w 3631095"/>
              <a:gd name="connsiteY23" fmla="*/ 1046936 h 2160118"/>
              <a:gd name="connsiteX24" fmla="*/ 3591339 w 3631095"/>
              <a:gd name="connsiteY24" fmla="*/ 993927 h 2160118"/>
              <a:gd name="connsiteX25" fmla="*/ 3511826 w 3631095"/>
              <a:gd name="connsiteY25" fmla="*/ 808397 h 2160118"/>
              <a:gd name="connsiteX26" fmla="*/ 3366052 w 3631095"/>
              <a:gd name="connsiteY26" fmla="*/ 556605 h 2160118"/>
              <a:gd name="connsiteX27" fmla="*/ 3034748 w 3631095"/>
              <a:gd name="connsiteY27" fmla="*/ 291562 h 2160118"/>
              <a:gd name="connsiteX28" fmla="*/ 2822713 w 3631095"/>
              <a:gd name="connsiteY28" fmla="*/ 198797 h 2160118"/>
              <a:gd name="connsiteX29" fmla="*/ 2690191 w 3631095"/>
              <a:gd name="connsiteY29" fmla="*/ 172292 h 2160118"/>
              <a:gd name="connsiteX30" fmla="*/ 2597426 w 3631095"/>
              <a:gd name="connsiteY30" fmla="*/ 145788 h 2160118"/>
              <a:gd name="connsiteX31" fmla="*/ 2438400 w 3631095"/>
              <a:gd name="connsiteY31" fmla="*/ 132536 h 2160118"/>
              <a:gd name="connsiteX32" fmla="*/ 2332382 w 3631095"/>
              <a:gd name="connsiteY32" fmla="*/ 92779 h 2160118"/>
              <a:gd name="connsiteX33" fmla="*/ 2292626 w 3631095"/>
              <a:gd name="connsiteY33" fmla="*/ 26518 h 216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631095" h="2160118">
                <a:moveTo>
                  <a:pt x="2292626" y="26518"/>
                </a:moveTo>
                <a:cubicBezTo>
                  <a:pt x="2263913" y="13266"/>
                  <a:pt x="2204467" y="14940"/>
                  <a:pt x="2160104" y="13266"/>
                </a:cubicBezTo>
                <a:cubicBezTo>
                  <a:pt x="1559819" y="-9386"/>
                  <a:pt x="1518951" y="1335"/>
                  <a:pt x="874643" y="13266"/>
                </a:cubicBezTo>
                <a:cubicBezTo>
                  <a:pt x="630578" y="130779"/>
                  <a:pt x="469563" y="194852"/>
                  <a:pt x="251791" y="344570"/>
                </a:cubicBezTo>
                <a:cubicBezTo>
                  <a:pt x="194931" y="383662"/>
                  <a:pt x="145774" y="432918"/>
                  <a:pt x="92765" y="477092"/>
                </a:cubicBezTo>
                <a:cubicBezTo>
                  <a:pt x="75095" y="512431"/>
                  <a:pt x="50610" y="545120"/>
                  <a:pt x="39756" y="583110"/>
                </a:cubicBezTo>
                <a:cubicBezTo>
                  <a:pt x="10245" y="686398"/>
                  <a:pt x="5747" y="882974"/>
                  <a:pt x="0" y="980675"/>
                </a:cubicBezTo>
                <a:cubicBezTo>
                  <a:pt x="8835" y="1060188"/>
                  <a:pt x="7101" y="1141600"/>
                  <a:pt x="26504" y="1219214"/>
                </a:cubicBezTo>
                <a:cubicBezTo>
                  <a:pt x="38482" y="1267127"/>
                  <a:pt x="67086" y="1309549"/>
                  <a:pt x="92765" y="1351736"/>
                </a:cubicBezTo>
                <a:cubicBezTo>
                  <a:pt x="169653" y="1478051"/>
                  <a:pt x="250616" y="1580720"/>
                  <a:pt x="357808" y="1683040"/>
                </a:cubicBezTo>
                <a:cubicBezTo>
                  <a:pt x="403222" y="1726390"/>
                  <a:pt x="449836" y="1769859"/>
                  <a:pt x="503582" y="1802310"/>
                </a:cubicBezTo>
                <a:cubicBezTo>
                  <a:pt x="684664" y="1911642"/>
                  <a:pt x="854961" y="2055807"/>
                  <a:pt x="1060174" y="2107110"/>
                </a:cubicBezTo>
                <a:lnTo>
                  <a:pt x="1272208" y="2160118"/>
                </a:lnTo>
                <a:lnTo>
                  <a:pt x="1762539" y="2133614"/>
                </a:lnTo>
                <a:cubicBezTo>
                  <a:pt x="1908246" y="2127369"/>
                  <a:pt x="2054096" y="2125064"/>
                  <a:pt x="2199861" y="2120362"/>
                </a:cubicBezTo>
                <a:lnTo>
                  <a:pt x="2994991" y="2093857"/>
                </a:lnTo>
                <a:cubicBezTo>
                  <a:pt x="3025913" y="2080605"/>
                  <a:pt x="3055841" y="2064739"/>
                  <a:pt x="3087756" y="2054101"/>
                </a:cubicBezTo>
                <a:cubicBezTo>
                  <a:pt x="3148774" y="2033762"/>
                  <a:pt x="3211681" y="2019574"/>
                  <a:pt x="3273287" y="2001092"/>
                </a:cubicBezTo>
                <a:cubicBezTo>
                  <a:pt x="3300047" y="1993064"/>
                  <a:pt x="3326296" y="1983423"/>
                  <a:pt x="3352800" y="1974588"/>
                </a:cubicBezTo>
                <a:cubicBezTo>
                  <a:pt x="3405467" y="1895585"/>
                  <a:pt x="3349488" y="1973924"/>
                  <a:pt x="3419061" y="1895075"/>
                </a:cubicBezTo>
                <a:cubicBezTo>
                  <a:pt x="3472952" y="1833999"/>
                  <a:pt x="3578087" y="1709544"/>
                  <a:pt x="3578087" y="1709544"/>
                </a:cubicBezTo>
                <a:cubicBezTo>
                  <a:pt x="3586922" y="1683040"/>
                  <a:pt x="3598737" y="1657349"/>
                  <a:pt x="3604591" y="1630031"/>
                </a:cubicBezTo>
                <a:cubicBezTo>
                  <a:pt x="3619148" y="1562098"/>
                  <a:pt x="3628400" y="1365664"/>
                  <a:pt x="3631095" y="1325231"/>
                </a:cubicBezTo>
                <a:cubicBezTo>
                  <a:pt x="3626678" y="1232466"/>
                  <a:pt x="3628908" y="1139145"/>
                  <a:pt x="3617843" y="1046936"/>
                </a:cubicBezTo>
                <a:cubicBezTo>
                  <a:pt x="3615489" y="1027322"/>
                  <a:pt x="3597586" y="1012668"/>
                  <a:pt x="3591339" y="993927"/>
                </a:cubicBezTo>
                <a:cubicBezTo>
                  <a:pt x="3520972" y="782823"/>
                  <a:pt x="3616642" y="983091"/>
                  <a:pt x="3511826" y="808397"/>
                </a:cubicBezTo>
                <a:cubicBezTo>
                  <a:pt x="3461929" y="725236"/>
                  <a:pt x="3440234" y="619075"/>
                  <a:pt x="3366052" y="556605"/>
                </a:cubicBezTo>
                <a:cubicBezTo>
                  <a:pt x="3309081" y="508629"/>
                  <a:pt x="3141928" y="351850"/>
                  <a:pt x="3034748" y="291562"/>
                </a:cubicBezTo>
                <a:cubicBezTo>
                  <a:pt x="2968305" y="254188"/>
                  <a:pt x="2897564" y="217510"/>
                  <a:pt x="2822713" y="198797"/>
                </a:cubicBezTo>
                <a:cubicBezTo>
                  <a:pt x="2779009" y="187871"/>
                  <a:pt x="2732928" y="186538"/>
                  <a:pt x="2690191" y="172292"/>
                </a:cubicBezTo>
                <a:cubicBezTo>
                  <a:pt x="2663785" y="163490"/>
                  <a:pt x="2624052" y="149116"/>
                  <a:pt x="2597426" y="145788"/>
                </a:cubicBezTo>
                <a:cubicBezTo>
                  <a:pt x="2544644" y="139190"/>
                  <a:pt x="2491409" y="136953"/>
                  <a:pt x="2438400" y="132536"/>
                </a:cubicBezTo>
                <a:cubicBezTo>
                  <a:pt x="2348165" y="102459"/>
                  <a:pt x="2459141" y="140314"/>
                  <a:pt x="2332382" y="92779"/>
                </a:cubicBezTo>
                <a:cubicBezTo>
                  <a:pt x="2288435" y="76299"/>
                  <a:pt x="2321339" y="39770"/>
                  <a:pt x="2292626" y="26518"/>
                </a:cubicBez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 name="Picture 2">
            <a:extLst>
              <a:ext uri="{FF2B5EF4-FFF2-40B4-BE49-F238E27FC236}">
                <a16:creationId xmlns:a16="http://schemas.microsoft.com/office/drawing/2014/main" id="{11990FE3-2CC6-AB3C-3B55-9DEDAD8CE3D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051" y="836396"/>
            <a:ext cx="11092913" cy="3618618"/>
          </a:xfrm>
          <a:prstGeom prst="rect">
            <a:avLst/>
          </a:prstGeom>
        </p:spPr>
      </p:pic>
      <p:pic>
        <p:nvPicPr>
          <p:cNvPr id="5" name="Picture 4">
            <a:extLst>
              <a:ext uri="{FF2B5EF4-FFF2-40B4-BE49-F238E27FC236}">
                <a16:creationId xmlns:a16="http://schemas.microsoft.com/office/drawing/2014/main" id="{66EF8705-2AD2-98DF-40CA-5E9E266A2A1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8236" y="3781626"/>
            <a:ext cx="6339812" cy="3318027"/>
          </a:xfrm>
          <a:prstGeom prst="rect">
            <a:avLst/>
          </a:prstGeom>
        </p:spPr>
      </p:pic>
    </p:spTree>
    <p:extLst>
      <p:ext uri="{BB962C8B-B14F-4D97-AF65-F5344CB8AC3E}">
        <p14:creationId xmlns:p14="http://schemas.microsoft.com/office/powerpoint/2010/main" val="3935007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E4424E0-313B-5F67-99F8-FC1D75D9670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679F9EC-61AA-EF34-E5B2-0509A3AA4F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36160" y="3901694"/>
            <a:ext cx="4655840" cy="2911682"/>
          </a:xfrm>
          <a:prstGeom prst="rect">
            <a:avLst/>
          </a:prstGeom>
        </p:spPr>
      </p:pic>
      <p:sp>
        <p:nvSpPr>
          <p:cNvPr id="10244" name="Rectangle 2">
            <a:extLst>
              <a:ext uri="{FF2B5EF4-FFF2-40B4-BE49-F238E27FC236}">
                <a16:creationId xmlns:a16="http://schemas.microsoft.com/office/drawing/2014/main" id="{6B90BD73-4A36-8D99-E649-F1DF9072402B}"/>
              </a:ext>
            </a:extLst>
          </p:cNvPr>
          <p:cNvSpPr>
            <a:spLocks noGrp="1" noChangeArrowheads="1"/>
          </p:cNvSpPr>
          <p:nvPr>
            <p:ph type="title" idx="4294967295"/>
          </p:nvPr>
        </p:nvSpPr>
        <p:spPr>
          <a:xfrm>
            <a:off x="2603612" y="0"/>
            <a:ext cx="6984776" cy="598487"/>
          </a:xfrm>
        </p:spPr>
        <p:txBody>
          <a:bodyPr>
            <a:normAutofit/>
          </a:bodyPr>
          <a:lstStyle/>
          <a:p>
            <a:r>
              <a:rPr lang="en-GB" altLang="de-DE" sz="2800" b="1" dirty="0">
                <a:latin typeface="Times New Roman" panose="02020603050405020304" pitchFamily="18" charset="0"/>
                <a:ea typeface="Verdana" panose="020B0604030504040204" pitchFamily="34" charset="0"/>
                <a:cs typeface="Times New Roman" panose="02020603050405020304" pitchFamily="18" charset="0"/>
              </a:rPr>
              <a:t>Public Health and Environment Impacts</a:t>
            </a:r>
          </a:p>
        </p:txBody>
      </p:sp>
      <p:sp>
        <p:nvSpPr>
          <p:cNvPr id="10245" name="Rectangle 4">
            <a:extLst>
              <a:ext uri="{FF2B5EF4-FFF2-40B4-BE49-F238E27FC236}">
                <a16:creationId xmlns:a16="http://schemas.microsoft.com/office/drawing/2014/main" id="{523FA5D6-06A0-A0ED-603F-F8EEDC023DAB}"/>
              </a:ext>
            </a:extLst>
          </p:cNvPr>
          <p:cNvSpPr>
            <a:spLocks noGrp="1" noChangeArrowheads="1"/>
          </p:cNvSpPr>
          <p:nvPr>
            <p:ph type="body" sz="half" idx="4294967295"/>
          </p:nvPr>
        </p:nvSpPr>
        <p:spPr>
          <a:xfrm>
            <a:off x="0" y="780256"/>
            <a:ext cx="8256240" cy="6093295"/>
          </a:xfrm>
        </p:spPr>
        <p:txBody>
          <a:bodyPr>
            <a:noAutofit/>
          </a:bodyPr>
          <a:lstStyle/>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Immediate health risks to exposed individuals;</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Salisbury - Two civilians critically injured; several exposed individuals/officials treated</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Amesbury - Two civilians critically injured (one recovered);</a:t>
            </a:r>
          </a:p>
          <a:p>
            <a:pPr marL="0" lvl="1" indent="0">
              <a:lnSpc>
                <a:spcPct val="150000"/>
              </a:lnSpc>
              <a:spcBef>
                <a:spcPts val="300"/>
              </a:spcBef>
              <a:buNone/>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    several exposed individuals treated</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Multiple urban sites contaminated, including a park and restaurant</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Long-Term Risks: Neurological damage, PTSD among exposed individuals.  Long-term health monitoring for the exposed</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Responder Exposure: Risk of secondary contamination.    </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Environmental persistence. long-term site decontamination</a:t>
            </a:r>
          </a:p>
          <a:p>
            <a:pPr marL="265113" lvl="1" indent="-265113">
              <a:lnSpc>
                <a:spcPct val="150000"/>
              </a:lnSpc>
              <a:spcBef>
                <a:spcPts val="300"/>
              </a:spcBef>
              <a:buFont typeface="Wingdings" panose="05000000000000000000" pitchFamily="2" charset="2"/>
              <a:buChar char="ü"/>
            </a:pPr>
            <a:r>
              <a:rPr lang="en-GB" altLang="de-DE" sz="2100" b="1" dirty="0">
                <a:latin typeface="Times New Roman" panose="02020603050405020304" pitchFamily="18" charset="0"/>
                <a:ea typeface="Verdana" panose="020B0604030504040204" pitchFamily="34" charset="0"/>
                <a:cs typeface="Times New Roman" panose="02020603050405020304" pitchFamily="18" charset="0"/>
              </a:rPr>
              <a:t>Psychological impact on the community </a:t>
            </a:r>
          </a:p>
        </p:txBody>
      </p:sp>
      <p:pic>
        <p:nvPicPr>
          <p:cNvPr id="9" name="Picture 8">
            <a:extLst>
              <a:ext uri="{FF2B5EF4-FFF2-40B4-BE49-F238E27FC236}">
                <a16:creationId xmlns:a16="http://schemas.microsoft.com/office/drawing/2014/main" id="{9A116A36-A6D0-D99F-CBC4-0F312D819F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48128" y="598487"/>
            <a:ext cx="4943872" cy="2776413"/>
          </a:xfrm>
          <a:prstGeom prst="rect">
            <a:avLst/>
          </a:prstGeom>
        </p:spPr>
      </p:pic>
    </p:spTree>
    <p:extLst>
      <p:ext uri="{BB962C8B-B14F-4D97-AF65-F5344CB8AC3E}">
        <p14:creationId xmlns:p14="http://schemas.microsoft.com/office/powerpoint/2010/main" val="208965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ChangeArrowheads="1"/>
          </p:cNvSpPr>
          <p:nvPr>
            <p:ph type="title" idx="4294967295"/>
          </p:nvPr>
        </p:nvSpPr>
        <p:spPr>
          <a:xfrm>
            <a:off x="3575720" y="-537"/>
            <a:ext cx="4896544"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Response Timeline (1) - Salisbury </a:t>
            </a:r>
          </a:p>
        </p:txBody>
      </p:sp>
      <p:sp>
        <p:nvSpPr>
          <p:cNvPr id="520195" name="Rectangle 3"/>
          <p:cNvSpPr>
            <a:spLocks noGrp="1" noChangeArrowheads="1"/>
          </p:cNvSpPr>
          <p:nvPr>
            <p:ph type="body" idx="4294967295"/>
          </p:nvPr>
        </p:nvSpPr>
        <p:spPr>
          <a:xfrm>
            <a:off x="54621" y="896747"/>
            <a:ext cx="8417643"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MAR 4: Affected individuals discovered unconscious.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MAR 5/6: Init. response: Initial lockdown, hospitalization*.</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MAR 7/8: Public informed, suspected nerve agent, emergency cordons established**.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MAR 10-30: Identification of Novichok &amp; confirmation of contamination &amp; spread analysis - Response escalation</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MAR 23: OPCW TAV – confirms Novichok</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May 2018: Major decontamination operations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commence &amp; prolonged decontamination efforts.  </a:t>
            </a:r>
          </a:p>
          <a:p>
            <a:pPr>
              <a:lnSpc>
                <a:spcPct val="100000"/>
              </a:lnSpc>
              <a:buFont typeface="Wingdings" panose="05000000000000000000" pitchFamily="2" charset="2"/>
              <a:buChar char="Ø"/>
              <a:defRPr/>
            </a:pPr>
            <a:r>
              <a:rPr lang="en-GB" sz="2400" b="1" dirty="0">
                <a:latin typeface="Times New Roman" panose="02020603050405020304" pitchFamily="18" charset="0"/>
                <a:cs typeface="Times New Roman" panose="02020603050405020304" pitchFamily="18" charset="0"/>
              </a:rPr>
              <a:t>Reopening of public areas post-cleanup led to: </a:t>
            </a:r>
          </a:p>
          <a:p>
            <a:pPr>
              <a:lnSpc>
                <a:spcPct val="100000"/>
              </a:lnSpc>
              <a:defRPr/>
            </a:pPr>
            <a:r>
              <a:rPr lang="en-GB" sz="2400" b="1" dirty="0">
                <a:latin typeface="Times New Roman" panose="02020603050405020304" pitchFamily="18" charset="0"/>
                <a:cs typeface="Times New Roman" panose="02020603050405020304" pitchFamily="18" charset="0"/>
              </a:rPr>
              <a:t>2019: Declared safe and reopened to the public - Final </a:t>
            </a:r>
            <a:r>
              <a:rPr lang="en-GB" sz="2400" b="1" dirty="0" err="1">
                <a:latin typeface="Times New Roman" panose="02020603050405020304" pitchFamily="18" charset="0"/>
                <a:cs typeface="Times New Roman" panose="02020603050405020304" pitchFamily="18" charset="0"/>
              </a:rPr>
              <a:t>final</a:t>
            </a:r>
            <a:r>
              <a:rPr lang="en-GB" sz="2400" b="1" dirty="0">
                <a:latin typeface="Times New Roman" panose="02020603050405020304" pitchFamily="18" charset="0"/>
                <a:cs typeface="Times New Roman" panose="02020603050405020304" pitchFamily="18" charset="0"/>
              </a:rPr>
              <a:t> clearance!</a:t>
            </a:r>
          </a:p>
        </p:txBody>
      </p:sp>
      <p:pic>
        <p:nvPicPr>
          <p:cNvPr id="7" name="Picture 6">
            <a:extLst>
              <a:ext uri="{FF2B5EF4-FFF2-40B4-BE49-F238E27FC236}">
                <a16:creationId xmlns:a16="http://schemas.microsoft.com/office/drawing/2014/main" id="{B7F3A2A2-EE7D-3AD4-A92B-7698E30E07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55542" y="764704"/>
            <a:ext cx="3636458" cy="2427405"/>
          </a:xfrm>
          <a:prstGeom prst="rect">
            <a:avLst/>
          </a:prstGeom>
        </p:spPr>
      </p:pic>
      <p:pic>
        <p:nvPicPr>
          <p:cNvPr id="8" name="Picture 7">
            <a:extLst>
              <a:ext uri="{FF2B5EF4-FFF2-40B4-BE49-F238E27FC236}">
                <a16:creationId xmlns:a16="http://schemas.microsoft.com/office/drawing/2014/main" id="{2F2EC6BA-76AD-6971-9842-579E39B119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16146" y="3346270"/>
            <a:ext cx="5454930" cy="35117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15A51-8C45-2E48-3497-FEA1FAC5D171}"/>
            </a:ext>
          </a:extLst>
        </p:cNvPr>
        <p:cNvGrpSpPr/>
        <p:nvPr/>
      </p:nvGrpSpPr>
      <p:grpSpPr>
        <a:xfrm>
          <a:off x="0" y="0"/>
          <a:ext cx="0" cy="0"/>
          <a:chOff x="0" y="0"/>
          <a:chExt cx="0" cy="0"/>
        </a:xfrm>
      </p:grpSpPr>
      <p:sp>
        <p:nvSpPr>
          <p:cNvPr id="63491" name="Rectangle 2">
            <a:extLst>
              <a:ext uri="{FF2B5EF4-FFF2-40B4-BE49-F238E27FC236}">
                <a16:creationId xmlns:a16="http://schemas.microsoft.com/office/drawing/2014/main" id="{B2B38E10-B5E0-67D5-05C9-8352999A7EED}"/>
              </a:ext>
            </a:extLst>
          </p:cNvPr>
          <p:cNvSpPr>
            <a:spLocks noGrp="1" noChangeArrowheads="1"/>
          </p:cNvSpPr>
          <p:nvPr>
            <p:ph type="title" idx="4294967295"/>
          </p:nvPr>
        </p:nvSpPr>
        <p:spPr>
          <a:xfrm>
            <a:off x="3575720" y="-537"/>
            <a:ext cx="5040560" cy="630238"/>
          </a:xfrm>
        </p:spPr>
        <p:txBody>
          <a:bodyPr vert="horz" lIns="91440" tIns="45720" rIns="91440" bIns="45720" rtlCol="0" anchor="ctr">
            <a:normAutofit fontScale="90000"/>
          </a:bodyPr>
          <a:lstStyle/>
          <a:p>
            <a:r>
              <a:rPr lang="en-GB" sz="2800" b="1" dirty="0">
                <a:latin typeface="Times New Roman" panose="02020603050405020304" pitchFamily="18" charset="0"/>
                <a:ea typeface="Verdana" panose="020B0604030504040204" pitchFamily="34" charset="0"/>
                <a:cs typeface="Times New Roman" panose="02020603050405020304" pitchFamily="18" charset="0"/>
              </a:rPr>
              <a:t>Response Timeline (2) - Amesbury </a:t>
            </a:r>
          </a:p>
        </p:txBody>
      </p:sp>
      <p:sp>
        <p:nvSpPr>
          <p:cNvPr id="520195" name="Rectangle 3">
            <a:extLst>
              <a:ext uri="{FF2B5EF4-FFF2-40B4-BE49-F238E27FC236}">
                <a16:creationId xmlns:a16="http://schemas.microsoft.com/office/drawing/2014/main" id="{E7A199EB-06F1-34AB-8F93-CDD41C81D667}"/>
              </a:ext>
            </a:extLst>
          </p:cNvPr>
          <p:cNvSpPr>
            <a:spLocks noGrp="1" noChangeArrowheads="1"/>
          </p:cNvSpPr>
          <p:nvPr>
            <p:ph type="body" idx="4294967295"/>
          </p:nvPr>
        </p:nvSpPr>
        <p:spPr>
          <a:xfrm>
            <a:off x="0" y="1026681"/>
            <a:ext cx="8616280" cy="4804638"/>
          </a:xfrm>
        </p:spPr>
        <p:txBody>
          <a:bodyPr vert="horz" lIns="180000" tIns="0" rIns="180000" bIns="36000" rtlCol="0">
            <a:noAutofit/>
          </a:bodyPr>
          <a:lstStyle/>
          <a:p>
            <a:pPr marL="171450" indent="-171450">
              <a:lnSpc>
                <a:spcPct val="100000"/>
              </a:lnSpc>
              <a:defRPr/>
            </a:pPr>
            <a:r>
              <a:rPr lang="en-GB" sz="2400" b="1" dirty="0">
                <a:latin typeface="Times New Roman" panose="02020603050405020304" pitchFamily="18" charset="0"/>
                <a:cs typeface="Times New Roman" panose="02020603050405020304" pitchFamily="18" charset="0"/>
              </a:rPr>
              <a:t>JUN 30: Affected individuals discovered unconscious.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Init. response: Initial hospitalization*.</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JULY 5: Police confirm </a:t>
            </a:r>
            <a:r>
              <a:rPr lang="en-GB" sz="2400" b="1" dirty="0" err="1">
                <a:latin typeface="Times New Roman" panose="02020603050405020304" pitchFamily="18" charset="0"/>
                <a:cs typeface="Times New Roman" panose="02020603050405020304" pitchFamily="18" charset="0"/>
              </a:rPr>
              <a:t>novichok</a:t>
            </a:r>
            <a:r>
              <a:rPr lang="en-GB" sz="2400" b="1" dirty="0">
                <a:latin typeface="Times New Roman" panose="02020603050405020304" pitchFamily="18" charset="0"/>
                <a:cs typeface="Times New Roman" panose="02020603050405020304" pitchFamily="18" charset="0"/>
              </a:rPr>
              <a:t> exposure after </a:t>
            </a:r>
          </a:p>
          <a:p>
            <a:pPr marL="0" indent="0">
              <a:lnSpc>
                <a:spcPct val="100000"/>
              </a:lnSpc>
              <a:buNone/>
              <a:defRPr/>
            </a:pPr>
            <a:r>
              <a:rPr lang="en-GB" sz="2400" b="1" dirty="0">
                <a:latin typeface="Times New Roman" panose="02020603050405020304" pitchFamily="18" charset="0"/>
                <a:cs typeface="Times New Roman" panose="02020603050405020304" pitchFamily="18" charset="0"/>
              </a:rPr>
              <a:t> handling a contaminated item..  </a:t>
            </a:r>
          </a:p>
          <a:p>
            <a:pPr>
              <a:lnSpc>
                <a:spcPct val="100000"/>
              </a:lnSpc>
              <a:defRPr/>
            </a:pPr>
            <a:r>
              <a:rPr lang="en-GB" sz="2400" b="1" dirty="0">
                <a:latin typeface="Times New Roman" panose="02020603050405020304" pitchFamily="18" charset="0"/>
                <a:cs typeface="Times New Roman" panose="02020603050405020304" pitchFamily="18" charset="0"/>
              </a:rPr>
              <a:t>JULY 6: Response/Investigation escalation and decontamination efforts.</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JULY 8:One of the exposed dies.  </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July 13: Police identified the source of the nerve agent</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JULY 23/AUG 13: OPCW TAV – confirms Novichok (same as in Salisbury)</a:t>
            </a:r>
          </a:p>
          <a:p>
            <a:pPr marL="171450" indent="-171450">
              <a:lnSpc>
                <a:spcPct val="100000"/>
              </a:lnSpc>
              <a:defRPr/>
            </a:pPr>
            <a:r>
              <a:rPr lang="en-GB" sz="2400" b="1" dirty="0">
                <a:latin typeface="Times New Roman" panose="02020603050405020304" pitchFamily="18" charset="0"/>
                <a:cs typeface="Times New Roman" panose="02020603050405020304" pitchFamily="18" charset="0"/>
              </a:rPr>
              <a:t>Major decontamination operations &amp; (somewhat) prolonged Decontamination efforts. JUN 2020 – decision to demolish the flat where poisoning occurred</a:t>
            </a:r>
          </a:p>
        </p:txBody>
      </p:sp>
      <p:pic>
        <p:nvPicPr>
          <p:cNvPr id="9" name="Picture 8">
            <a:extLst>
              <a:ext uri="{FF2B5EF4-FFF2-40B4-BE49-F238E27FC236}">
                <a16:creationId xmlns:a16="http://schemas.microsoft.com/office/drawing/2014/main" id="{36DDD70D-4221-D47D-00BC-C488432432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415" y="908720"/>
            <a:ext cx="4578585" cy="3187864"/>
          </a:xfrm>
          <a:prstGeom prst="rect">
            <a:avLst/>
          </a:prstGeom>
        </p:spPr>
      </p:pic>
      <p:pic>
        <p:nvPicPr>
          <p:cNvPr id="11" name="Picture 10">
            <a:extLst>
              <a:ext uri="{FF2B5EF4-FFF2-40B4-BE49-F238E27FC236}">
                <a16:creationId xmlns:a16="http://schemas.microsoft.com/office/drawing/2014/main" id="{05C90451-0175-E78E-CBD5-3716C1A07D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59809" y="4214545"/>
            <a:ext cx="3832191" cy="2760476"/>
          </a:xfrm>
          <a:prstGeom prst="rect">
            <a:avLst/>
          </a:prstGeom>
        </p:spPr>
      </p:pic>
    </p:spTree>
    <p:extLst>
      <p:ext uri="{BB962C8B-B14F-4D97-AF65-F5344CB8AC3E}">
        <p14:creationId xmlns:p14="http://schemas.microsoft.com/office/powerpoint/2010/main" val="123425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a:extLst>
              <a:ext uri="{FF2B5EF4-FFF2-40B4-BE49-F238E27FC236}">
                <a16:creationId xmlns:a16="http://schemas.microsoft.com/office/drawing/2014/main" id="{DF4D8F63-2F86-E43B-B8DB-A6CA70A61FC1}"/>
              </a:ext>
            </a:extLst>
          </p:cNvPr>
          <p:cNvSpPr>
            <a:spLocks noGrp="1" noChangeArrowheads="1"/>
          </p:cNvSpPr>
          <p:nvPr>
            <p:ph type="title"/>
          </p:nvPr>
        </p:nvSpPr>
        <p:spPr>
          <a:xfrm>
            <a:off x="2590800" y="68266"/>
            <a:ext cx="7772400" cy="533400"/>
          </a:xfrm>
        </p:spPr>
        <p:txBody>
          <a:bodyPr vert="horz" lIns="91440" tIns="45720" rIns="91440" bIns="45720" rtlCol="0" anchor="ctr">
            <a:noAutofit/>
          </a:bodyPr>
          <a:lstStyle/>
          <a:p>
            <a:pPr defTabSz="914400"/>
            <a:r>
              <a:rPr lang="en-US" sz="2800" b="1" dirty="0">
                <a:latin typeface="Times New Roman" panose="02020603050405020304" pitchFamily="18" charset="0"/>
                <a:ea typeface="Calibri" pitchFamily="34" charset="0"/>
                <a:cs typeface="Times New Roman" panose="02020603050405020304" pitchFamily="18" charset="0"/>
              </a:rPr>
              <a:t>Incident Response</a:t>
            </a:r>
          </a:p>
        </p:txBody>
      </p:sp>
      <p:sp>
        <p:nvSpPr>
          <p:cNvPr id="147460" name="Rectangle 4">
            <a:extLst>
              <a:ext uri="{FF2B5EF4-FFF2-40B4-BE49-F238E27FC236}">
                <a16:creationId xmlns:a16="http://schemas.microsoft.com/office/drawing/2014/main" id="{3D7D5E19-8BB5-95FD-04DA-CD8C7CD45BDA}"/>
              </a:ext>
            </a:extLst>
          </p:cNvPr>
          <p:cNvSpPr>
            <a:spLocks noGrp="1" noChangeArrowheads="1"/>
          </p:cNvSpPr>
          <p:nvPr>
            <p:ph idx="1"/>
          </p:nvPr>
        </p:nvSpPr>
        <p:spPr>
          <a:xfrm>
            <a:off x="1703512" y="1484784"/>
            <a:ext cx="7772400" cy="873125"/>
          </a:xfrm>
        </p:spPr>
        <p:txBody>
          <a:bodyPr vert="horz" lIns="91440" tIns="45720" rIns="91440" bIns="45720" rtlCol="0">
            <a:noAutofit/>
          </a:bodyPr>
          <a:lstStyle/>
          <a:p>
            <a:pPr marL="0" indent="0" eaLnBrk="0">
              <a:lnSpc>
                <a:spcPct val="100000"/>
              </a:lnSpc>
              <a:spcBef>
                <a:spcPts val="900"/>
              </a:spcBef>
              <a:spcAft>
                <a:spcPts val="900"/>
              </a:spcAft>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latin typeface="Times New Roman" panose="02020603050405020304" pitchFamily="18" charset="0"/>
                <a:cs typeface="Times New Roman" panose="02020603050405020304" pitchFamily="18" charset="0"/>
              </a:rPr>
              <a:t>Five Major Management Functions</a:t>
            </a:r>
          </a:p>
          <a:p>
            <a:pPr marL="0" indent="0" eaLnBrk="0">
              <a:lnSpc>
                <a:spcPct val="100000"/>
              </a:lnSpc>
              <a:spcBef>
                <a:spcPts val="900"/>
              </a:spcBef>
              <a:spcAft>
                <a:spcPts val="900"/>
              </a:spcAft>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1" dirty="0">
              <a:latin typeface="Times New Roman" panose="02020603050405020304" pitchFamily="18" charset="0"/>
              <a:cs typeface="Times New Roman" panose="02020603050405020304" pitchFamily="18" charset="0"/>
            </a:endParaRPr>
          </a:p>
        </p:txBody>
      </p:sp>
      <p:sp>
        <p:nvSpPr>
          <p:cNvPr id="14340" name="Rectangle 2">
            <a:extLst>
              <a:ext uri="{FF2B5EF4-FFF2-40B4-BE49-F238E27FC236}">
                <a16:creationId xmlns:a16="http://schemas.microsoft.com/office/drawing/2014/main" id="{AA4D382F-A4D0-5234-B733-9B288B1DD663}"/>
              </a:ext>
            </a:extLst>
          </p:cNvPr>
          <p:cNvSpPr>
            <a:spLocks noChangeArrowheads="1"/>
          </p:cNvSpPr>
          <p:nvPr/>
        </p:nvSpPr>
        <p:spPr bwMode="auto">
          <a:xfrm>
            <a:off x="1398712" y="2248368"/>
            <a:ext cx="8458200" cy="26670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CC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endParaRPr lang="en-US" altLang="en-US" sz="1800">
              <a:solidFill>
                <a:schemeClr val="tx1"/>
              </a:solidFill>
              <a:latin typeface="Arial" panose="020B0604020202020204" pitchFamily="34" charset="0"/>
            </a:endParaRPr>
          </a:p>
        </p:txBody>
      </p:sp>
      <p:sp>
        <p:nvSpPr>
          <p:cNvPr id="14343" name="Freeform 5">
            <a:extLst>
              <a:ext uri="{FF2B5EF4-FFF2-40B4-BE49-F238E27FC236}">
                <a16:creationId xmlns:a16="http://schemas.microsoft.com/office/drawing/2014/main" id="{FBB63A9E-31CE-A976-3655-80C57665129C}"/>
              </a:ext>
            </a:extLst>
          </p:cNvPr>
          <p:cNvSpPr>
            <a:spLocks noEditPoints="1"/>
          </p:cNvSpPr>
          <p:nvPr/>
        </p:nvSpPr>
        <p:spPr bwMode="auto">
          <a:xfrm>
            <a:off x="2490915" y="2610318"/>
            <a:ext cx="3109913" cy="1371600"/>
          </a:xfrm>
          <a:custGeom>
            <a:avLst/>
            <a:gdLst>
              <a:gd name="T0" fmla="*/ 2147483646 w 1959"/>
              <a:gd name="T1" fmla="*/ 0 h 864"/>
              <a:gd name="T2" fmla="*/ 2147483646 w 1959"/>
              <a:gd name="T3" fmla="*/ 1088707500 h 864"/>
              <a:gd name="T4" fmla="*/ 2147483646 w 1959"/>
              <a:gd name="T5" fmla="*/ 1088707500 h 864"/>
              <a:gd name="T6" fmla="*/ 2147483646 w 1959"/>
              <a:gd name="T7" fmla="*/ 0 h 864"/>
              <a:gd name="T8" fmla="*/ 2147483646 w 1959"/>
              <a:gd name="T9" fmla="*/ 0 h 864"/>
              <a:gd name="T10" fmla="*/ 2147483646 w 1959"/>
              <a:gd name="T11" fmla="*/ 1088707500 h 864"/>
              <a:gd name="T12" fmla="*/ 2147483646 w 1959"/>
              <a:gd name="T13" fmla="*/ 1108868750 h 864"/>
              <a:gd name="T14" fmla="*/ 2147483646 w 1959"/>
              <a:gd name="T15" fmla="*/ 1108868750 h 864"/>
              <a:gd name="T16" fmla="*/ 2147483646 w 1959"/>
              <a:gd name="T17" fmla="*/ 1088707500 h 864"/>
              <a:gd name="T18" fmla="*/ 2147483646 w 1959"/>
              <a:gd name="T19" fmla="*/ 1088707500 h 864"/>
              <a:gd name="T20" fmla="*/ 2147483646 w 1959"/>
              <a:gd name="T21" fmla="*/ 1108868750 h 864"/>
              <a:gd name="T22" fmla="*/ 20161253 w 1959"/>
              <a:gd name="T23" fmla="*/ 1108868750 h 864"/>
              <a:gd name="T24" fmla="*/ 20161253 w 1959"/>
              <a:gd name="T25" fmla="*/ 1068546250 h 864"/>
              <a:gd name="T26" fmla="*/ 2147483646 w 1959"/>
              <a:gd name="T27" fmla="*/ 1068546250 h 864"/>
              <a:gd name="T28" fmla="*/ 2147483646 w 1959"/>
              <a:gd name="T29" fmla="*/ 1108868750 h 864"/>
              <a:gd name="T30" fmla="*/ 0 w 1959"/>
              <a:gd name="T31" fmla="*/ 1088707500 h 864"/>
              <a:gd name="T32" fmla="*/ 0 w 1959"/>
              <a:gd name="T33" fmla="*/ 1068546250 h 864"/>
              <a:gd name="T34" fmla="*/ 20161253 w 1959"/>
              <a:gd name="T35" fmla="*/ 1068546250 h 864"/>
              <a:gd name="T36" fmla="*/ 20161253 w 1959"/>
              <a:gd name="T37" fmla="*/ 1088707500 h 864"/>
              <a:gd name="T38" fmla="*/ 0 w 1959"/>
              <a:gd name="T39" fmla="*/ 1088707500 h 864"/>
              <a:gd name="T40" fmla="*/ 40322506 w 1959"/>
              <a:gd name="T41" fmla="*/ 1088707500 h 864"/>
              <a:gd name="T42" fmla="*/ 40322506 w 1959"/>
              <a:gd name="T43" fmla="*/ 2147483646 h 864"/>
              <a:gd name="T44" fmla="*/ 0 w 1959"/>
              <a:gd name="T45" fmla="*/ 2147483646 h 864"/>
              <a:gd name="T46" fmla="*/ 0 w 1959"/>
              <a:gd name="T47" fmla="*/ 1088707500 h 864"/>
              <a:gd name="T48" fmla="*/ 40322506 w 1959"/>
              <a:gd name="T49" fmla="*/ 1088707500 h 8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59" h="864">
                <a:moveTo>
                  <a:pt x="1959" y="0"/>
                </a:moveTo>
                <a:lnTo>
                  <a:pt x="1959" y="432"/>
                </a:lnTo>
                <a:lnTo>
                  <a:pt x="1944" y="432"/>
                </a:lnTo>
                <a:lnTo>
                  <a:pt x="1944" y="0"/>
                </a:lnTo>
                <a:lnTo>
                  <a:pt x="1959" y="0"/>
                </a:lnTo>
                <a:close/>
                <a:moveTo>
                  <a:pt x="1959" y="432"/>
                </a:moveTo>
                <a:lnTo>
                  <a:pt x="1959" y="440"/>
                </a:lnTo>
                <a:lnTo>
                  <a:pt x="1952" y="440"/>
                </a:lnTo>
                <a:lnTo>
                  <a:pt x="1952" y="432"/>
                </a:lnTo>
                <a:lnTo>
                  <a:pt x="1959" y="432"/>
                </a:lnTo>
                <a:close/>
                <a:moveTo>
                  <a:pt x="1952" y="440"/>
                </a:moveTo>
                <a:lnTo>
                  <a:pt x="8" y="440"/>
                </a:lnTo>
                <a:lnTo>
                  <a:pt x="8" y="424"/>
                </a:lnTo>
                <a:lnTo>
                  <a:pt x="1952" y="424"/>
                </a:lnTo>
                <a:lnTo>
                  <a:pt x="1952" y="440"/>
                </a:lnTo>
                <a:close/>
                <a:moveTo>
                  <a:pt x="0" y="432"/>
                </a:moveTo>
                <a:lnTo>
                  <a:pt x="0" y="424"/>
                </a:lnTo>
                <a:lnTo>
                  <a:pt x="8" y="424"/>
                </a:lnTo>
                <a:lnTo>
                  <a:pt x="8" y="432"/>
                </a:lnTo>
                <a:lnTo>
                  <a:pt x="0" y="432"/>
                </a:lnTo>
                <a:close/>
                <a:moveTo>
                  <a:pt x="16" y="432"/>
                </a:moveTo>
                <a:lnTo>
                  <a:pt x="16" y="864"/>
                </a:lnTo>
                <a:lnTo>
                  <a:pt x="0" y="864"/>
                </a:lnTo>
                <a:lnTo>
                  <a:pt x="0" y="432"/>
                </a:lnTo>
                <a:lnTo>
                  <a:pt x="16" y="43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4" name="Freeform 6">
            <a:extLst>
              <a:ext uri="{FF2B5EF4-FFF2-40B4-BE49-F238E27FC236}">
                <a16:creationId xmlns:a16="http://schemas.microsoft.com/office/drawing/2014/main" id="{F7AB98A6-634D-7E99-D20C-6A1BDD6263C1}"/>
              </a:ext>
            </a:extLst>
          </p:cNvPr>
          <p:cNvSpPr>
            <a:spLocks/>
          </p:cNvSpPr>
          <p:nvPr/>
        </p:nvSpPr>
        <p:spPr bwMode="auto">
          <a:xfrm>
            <a:off x="4675315" y="2497606"/>
            <a:ext cx="1827213" cy="569912"/>
          </a:xfrm>
          <a:custGeom>
            <a:avLst/>
            <a:gdLst>
              <a:gd name="T0" fmla="*/ 2147483646 w 1151"/>
              <a:gd name="T1" fmla="*/ 0 h 359"/>
              <a:gd name="T2" fmla="*/ 2147483646 w 1151"/>
              <a:gd name="T3" fmla="*/ 5040308 h 359"/>
              <a:gd name="T4" fmla="*/ 2147483646 w 1151"/>
              <a:gd name="T5" fmla="*/ 25201540 h 359"/>
              <a:gd name="T6" fmla="*/ 2147483646 w 1151"/>
              <a:gd name="T7" fmla="*/ 50403081 h 359"/>
              <a:gd name="T8" fmla="*/ 2147483646 w 1151"/>
              <a:gd name="T9" fmla="*/ 88204598 h 359"/>
              <a:gd name="T10" fmla="*/ 2147483646 w 1151"/>
              <a:gd name="T11" fmla="*/ 131048010 h 359"/>
              <a:gd name="T12" fmla="*/ 2147483646 w 1151"/>
              <a:gd name="T13" fmla="*/ 183970451 h 359"/>
              <a:gd name="T14" fmla="*/ 2147483646 w 1151"/>
              <a:gd name="T15" fmla="*/ 241934788 h 359"/>
              <a:gd name="T16" fmla="*/ 2147483646 w 1151"/>
              <a:gd name="T17" fmla="*/ 299897537 h 359"/>
              <a:gd name="T18" fmla="*/ 2147483646 w 1151"/>
              <a:gd name="T19" fmla="*/ 635078818 h 359"/>
              <a:gd name="T20" fmla="*/ 2147483646 w 1151"/>
              <a:gd name="T21" fmla="*/ 693041567 h 359"/>
              <a:gd name="T22" fmla="*/ 2147483646 w 1151"/>
              <a:gd name="T23" fmla="*/ 745965596 h 359"/>
              <a:gd name="T24" fmla="*/ 2147483646 w 1151"/>
              <a:gd name="T25" fmla="*/ 793847729 h 359"/>
              <a:gd name="T26" fmla="*/ 2147483646 w 1151"/>
              <a:gd name="T27" fmla="*/ 836691141 h 359"/>
              <a:gd name="T28" fmla="*/ 2147483646 w 1151"/>
              <a:gd name="T29" fmla="*/ 871973297 h 359"/>
              <a:gd name="T30" fmla="*/ 2147483646 w 1151"/>
              <a:gd name="T31" fmla="*/ 889613582 h 359"/>
              <a:gd name="T32" fmla="*/ 2147483646 w 1151"/>
              <a:gd name="T33" fmla="*/ 904734506 h 359"/>
              <a:gd name="T34" fmla="*/ 362902599 w 1151"/>
              <a:gd name="T35" fmla="*/ 904734506 h 359"/>
              <a:gd name="T36" fmla="*/ 289818842 w 1151"/>
              <a:gd name="T37" fmla="*/ 899694198 h 359"/>
              <a:gd name="T38" fmla="*/ 221773811 w 1151"/>
              <a:gd name="T39" fmla="*/ 882053914 h 359"/>
              <a:gd name="T40" fmla="*/ 158770681 w 1151"/>
              <a:gd name="T41" fmla="*/ 851812065 h 359"/>
              <a:gd name="T42" fmla="*/ 105846591 w 1151"/>
              <a:gd name="T43" fmla="*/ 819049269 h 359"/>
              <a:gd name="T44" fmla="*/ 63004717 w 1151"/>
              <a:gd name="T45" fmla="*/ 773686496 h 359"/>
              <a:gd name="T46" fmla="*/ 27722520 w 1151"/>
              <a:gd name="T47" fmla="*/ 720764055 h 359"/>
              <a:gd name="T48" fmla="*/ 5040314 w 1151"/>
              <a:gd name="T49" fmla="*/ 662799719 h 359"/>
              <a:gd name="T50" fmla="*/ 0 w 1151"/>
              <a:gd name="T51" fmla="*/ 604836969 h 359"/>
              <a:gd name="T52" fmla="*/ 0 w 1151"/>
              <a:gd name="T53" fmla="*/ 272176636 h 359"/>
              <a:gd name="T54" fmla="*/ 15120942 w 1151"/>
              <a:gd name="T55" fmla="*/ 214212300 h 359"/>
              <a:gd name="T56" fmla="*/ 42843462 w 1151"/>
              <a:gd name="T57" fmla="*/ 156249550 h 359"/>
              <a:gd name="T58" fmla="*/ 83165973 w 1151"/>
              <a:gd name="T59" fmla="*/ 108365830 h 359"/>
              <a:gd name="T60" fmla="*/ 131048161 w 1151"/>
              <a:gd name="T61" fmla="*/ 68043365 h 359"/>
              <a:gd name="T62" fmla="*/ 189012564 w 1151"/>
              <a:gd name="T63" fmla="*/ 35282157 h 359"/>
              <a:gd name="T64" fmla="*/ 257056008 w 1151"/>
              <a:gd name="T65" fmla="*/ 10080616 h 359"/>
              <a:gd name="T66" fmla="*/ 322580088 w 1151"/>
              <a:gd name="T67" fmla="*/ 0 h 3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51" h="359">
                <a:moveTo>
                  <a:pt x="144" y="0"/>
                </a:moveTo>
                <a:lnTo>
                  <a:pt x="1007" y="0"/>
                </a:lnTo>
                <a:lnTo>
                  <a:pt x="1023" y="0"/>
                </a:lnTo>
                <a:lnTo>
                  <a:pt x="1036" y="2"/>
                </a:lnTo>
                <a:lnTo>
                  <a:pt x="1049" y="4"/>
                </a:lnTo>
                <a:lnTo>
                  <a:pt x="1063" y="10"/>
                </a:lnTo>
                <a:lnTo>
                  <a:pt x="1076" y="14"/>
                </a:lnTo>
                <a:lnTo>
                  <a:pt x="1088" y="20"/>
                </a:lnTo>
                <a:lnTo>
                  <a:pt x="1099" y="27"/>
                </a:lnTo>
                <a:lnTo>
                  <a:pt x="1109" y="35"/>
                </a:lnTo>
                <a:lnTo>
                  <a:pt x="1118" y="43"/>
                </a:lnTo>
                <a:lnTo>
                  <a:pt x="1126" y="52"/>
                </a:lnTo>
                <a:lnTo>
                  <a:pt x="1134" y="62"/>
                </a:lnTo>
                <a:lnTo>
                  <a:pt x="1140" y="73"/>
                </a:lnTo>
                <a:lnTo>
                  <a:pt x="1145" y="85"/>
                </a:lnTo>
                <a:lnTo>
                  <a:pt x="1149" y="96"/>
                </a:lnTo>
                <a:lnTo>
                  <a:pt x="1151" y="108"/>
                </a:lnTo>
                <a:lnTo>
                  <a:pt x="1151" y="119"/>
                </a:lnTo>
                <a:lnTo>
                  <a:pt x="1151" y="240"/>
                </a:lnTo>
                <a:lnTo>
                  <a:pt x="1151" y="252"/>
                </a:lnTo>
                <a:lnTo>
                  <a:pt x="1149" y="263"/>
                </a:lnTo>
                <a:lnTo>
                  <a:pt x="1145" y="275"/>
                </a:lnTo>
                <a:lnTo>
                  <a:pt x="1140" y="286"/>
                </a:lnTo>
                <a:lnTo>
                  <a:pt x="1134" y="296"/>
                </a:lnTo>
                <a:lnTo>
                  <a:pt x="1126" y="307"/>
                </a:lnTo>
                <a:lnTo>
                  <a:pt x="1118" y="315"/>
                </a:lnTo>
                <a:lnTo>
                  <a:pt x="1109" y="325"/>
                </a:lnTo>
                <a:lnTo>
                  <a:pt x="1099" y="332"/>
                </a:lnTo>
                <a:lnTo>
                  <a:pt x="1088" y="338"/>
                </a:lnTo>
                <a:lnTo>
                  <a:pt x="1076" y="346"/>
                </a:lnTo>
                <a:lnTo>
                  <a:pt x="1063" y="350"/>
                </a:lnTo>
                <a:lnTo>
                  <a:pt x="1049" y="353"/>
                </a:lnTo>
                <a:lnTo>
                  <a:pt x="1036" y="357"/>
                </a:lnTo>
                <a:lnTo>
                  <a:pt x="1023" y="359"/>
                </a:lnTo>
                <a:lnTo>
                  <a:pt x="1007" y="359"/>
                </a:lnTo>
                <a:lnTo>
                  <a:pt x="144" y="359"/>
                </a:lnTo>
                <a:lnTo>
                  <a:pt x="128" y="359"/>
                </a:lnTo>
                <a:lnTo>
                  <a:pt x="115" y="357"/>
                </a:lnTo>
                <a:lnTo>
                  <a:pt x="102" y="353"/>
                </a:lnTo>
                <a:lnTo>
                  <a:pt x="88" y="350"/>
                </a:lnTo>
                <a:lnTo>
                  <a:pt x="75" y="346"/>
                </a:lnTo>
                <a:lnTo>
                  <a:pt x="63" y="338"/>
                </a:lnTo>
                <a:lnTo>
                  <a:pt x="52" y="332"/>
                </a:lnTo>
                <a:lnTo>
                  <a:pt x="42" y="325"/>
                </a:lnTo>
                <a:lnTo>
                  <a:pt x="33" y="315"/>
                </a:lnTo>
                <a:lnTo>
                  <a:pt x="25" y="307"/>
                </a:lnTo>
                <a:lnTo>
                  <a:pt x="17" y="296"/>
                </a:lnTo>
                <a:lnTo>
                  <a:pt x="11" y="286"/>
                </a:lnTo>
                <a:lnTo>
                  <a:pt x="6" y="275"/>
                </a:lnTo>
                <a:lnTo>
                  <a:pt x="2" y="263"/>
                </a:lnTo>
                <a:lnTo>
                  <a:pt x="0" y="252"/>
                </a:lnTo>
                <a:lnTo>
                  <a:pt x="0" y="240"/>
                </a:lnTo>
                <a:lnTo>
                  <a:pt x="0" y="119"/>
                </a:lnTo>
                <a:lnTo>
                  <a:pt x="0" y="108"/>
                </a:lnTo>
                <a:lnTo>
                  <a:pt x="2" y="96"/>
                </a:lnTo>
                <a:lnTo>
                  <a:pt x="6" y="85"/>
                </a:lnTo>
                <a:lnTo>
                  <a:pt x="11" y="73"/>
                </a:lnTo>
                <a:lnTo>
                  <a:pt x="17" y="62"/>
                </a:lnTo>
                <a:lnTo>
                  <a:pt x="25" y="52"/>
                </a:lnTo>
                <a:lnTo>
                  <a:pt x="33" y="43"/>
                </a:lnTo>
                <a:lnTo>
                  <a:pt x="42" y="35"/>
                </a:lnTo>
                <a:lnTo>
                  <a:pt x="52" y="27"/>
                </a:lnTo>
                <a:lnTo>
                  <a:pt x="63" y="20"/>
                </a:lnTo>
                <a:lnTo>
                  <a:pt x="75" y="14"/>
                </a:lnTo>
                <a:lnTo>
                  <a:pt x="88" y="10"/>
                </a:lnTo>
                <a:lnTo>
                  <a:pt x="102" y="4"/>
                </a:lnTo>
                <a:lnTo>
                  <a:pt x="115" y="2"/>
                </a:lnTo>
                <a:lnTo>
                  <a:pt x="128" y="0"/>
                </a:lnTo>
                <a:lnTo>
                  <a:pt x="144" y="0"/>
                </a:lnTo>
                <a:close/>
              </a:path>
            </a:pathLst>
          </a:custGeom>
          <a:solidFill>
            <a:srgbClr val="33CCCC"/>
          </a:solidFill>
          <a:ln w="12700" cmpd="sng">
            <a:solidFill>
              <a:srgbClr val="000000"/>
            </a:solidFill>
            <a:round/>
            <a:headEnd/>
            <a:tailEnd/>
          </a:ln>
        </p:spPr>
        <p:txBody>
          <a:bodyPr/>
          <a:lstStyle/>
          <a:p>
            <a:endParaRPr lang="en-US"/>
          </a:p>
        </p:txBody>
      </p:sp>
      <p:sp>
        <p:nvSpPr>
          <p:cNvPr id="14345" name="Freeform 7">
            <a:extLst>
              <a:ext uri="{FF2B5EF4-FFF2-40B4-BE49-F238E27FC236}">
                <a16:creationId xmlns:a16="http://schemas.microsoft.com/office/drawing/2014/main" id="{784032D9-D1C9-D427-30C5-4AE6A2972E17}"/>
              </a:ext>
            </a:extLst>
          </p:cNvPr>
          <p:cNvSpPr>
            <a:spLocks noEditPoints="1"/>
          </p:cNvSpPr>
          <p:nvPr/>
        </p:nvSpPr>
        <p:spPr bwMode="auto">
          <a:xfrm>
            <a:off x="4668965" y="2492846"/>
            <a:ext cx="1839913" cy="581025"/>
          </a:xfrm>
          <a:custGeom>
            <a:avLst/>
            <a:gdLst>
              <a:gd name="T0" fmla="*/ 2147483646 w 1159"/>
              <a:gd name="T1" fmla="*/ 17641888 h 366"/>
              <a:gd name="T2" fmla="*/ 2147483646 w 1159"/>
              <a:gd name="T3" fmla="*/ 0 h 366"/>
              <a:gd name="T4" fmla="*/ 2147483646 w 1159"/>
              <a:gd name="T5" fmla="*/ 7561263 h 366"/>
              <a:gd name="T6" fmla="*/ 2147483646 w 1159"/>
              <a:gd name="T7" fmla="*/ 52924075 h 366"/>
              <a:gd name="T8" fmla="*/ 2147483646 w 1159"/>
              <a:gd name="T9" fmla="*/ 105846563 h 366"/>
              <a:gd name="T10" fmla="*/ 2147483646 w 1159"/>
              <a:gd name="T11" fmla="*/ 52924075 h 366"/>
              <a:gd name="T12" fmla="*/ 2147483646 w 1159"/>
              <a:gd name="T13" fmla="*/ 22682200 h 366"/>
              <a:gd name="T14" fmla="*/ 2147483646 w 1159"/>
              <a:gd name="T15" fmla="*/ 0 h 366"/>
              <a:gd name="T16" fmla="*/ 2147483646 w 1159"/>
              <a:gd name="T17" fmla="*/ 133569075 h 366"/>
              <a:gd name="T18" fmla="*/ 2147483646 w 1159"/>
              <a:gd name="T19" fmla="*/ 216733438 h 366"/>
              <a:gd name="T20" fmla="*/ 2147483646 w 1159"/>
              <a:gd name="T21" fmla="*/ 307459063 h 366"/>
              <a:gd name="T22" fmla="*/ 2147483646 w 1159"/>
              <a:gd name="T23" fmla="*/ 249496263 h 366"/>
              <a:gd name="T24" fmla="*/ 2147483646 w 1159"/>
              <a:gd name="T25" fmla="*/ 168851263 h 366"/>
              <a:gd name="T26" fmla="*/ 2147483646 w 1159"/>
              <a:gd name="T27" fmla="*/ 105846563 h 366"/>
              <a:gd name="T28" fmla="*/ 2147483646 w 1159"/>
              <a:gd name="T29" fmla="*/ 612398763 h 366"/>
              <a:gd name="T30" fmla="*/ 2147483646 w 1159"/>
              <a:gd name="T31" fmla="*/ 307459063 h 366"/>
              <a:gd name="T32" fmla="*/ 2147483646 w 1159"/>
              <a:gd name="T33" fmla="*/ 675401875 h 366"/>
              <a:gd name="T34" fmla="*/ 2147483646 w 1159"/>
              <a:gd name="T35" fmla="*/ 763608138 h 366"/>
              <a:gd name="T36" fmla="*/ 2147483646 w 1159"/>
              <a:gd name="T37" fmla="*/ 831651563 h 366"/>
              <a:gd name="T38" fmla="*/ 2147483646 w 1159"/>
              <a:gd name="T39" fmla="*/ 773688763 h 366"/>
              <a:gd name="T40" fmla="*/ 2147483646 w 1159"/>
              <a:gd name="T41" fmla="*/ 700603438 h 366"/>
              <a:gd name="T42" fmla="*/ 2147483646 w 1159"/>
              <a:gd name="T43" fmla="*/ 612398763 h 366"/>
              <a:gd name="T44" fmla="*/ 2147483646 w 1159"/>
              <a:gd name="T45" fmla="*/ 854333763 h 366"/>
              <a:gd name="T46" fmla="*/ 2147483646 w 1159"/>
              <a:gd name="T47" fmla="*/ 897175625 h 366"/>
              <a:gd name="T48" fmla="*/ 2147483646 w 1159"/>
              <a:gd name="T49" fmla="*/ 922377188 h 366"/>
              <a:gd name="T50" fmla="*/ 2147483646 w 1159"/>
              <a:gd name="T51" fmla="*/ 902215938 h 366"/>
              <a:gd name="T52" fmla="*/ 2147483646 w 1159"/>
              <a:gd name="T53" fmla="*/ 879535325 h 366"/>
              <a:gd name="T54" fmla="*/ 2147483646 w 1159"/>
              <a:gd name="T55" fmla="*/ 836691875 h 366"/>
              <a:gd name="T56" fmla="*/ 2147483646 w 1159"/>
              <a:gd name="T57" fmla="*/ 922377188 h 366"/>
              <a:gd name="T58" fmla="*/ 2147483646 w 1159"/>
              <a:gd name="T59" fmla="*/ 902215938 h 366"/>
              <a:gd name="T60" fmla="*/ 332660715 w 1159"/>
              <a:gd name="T61" fmla="*/ 922377188 h 366"/>
              <a:gd name="T62" fmla="*/ 226814124 w 1159"/>
              <a:gd name="T63" fmla="*/ 897175625 h 366"/>
              <a:gd name="T64" fmla="*/ 136088474 w 1159"/>
              <a:gd name="T65" fmla="*/ 854333763 h 366"/>
              <a:gd name="T66" fmla="*/ 146169102 w 1159"/>
              <a:gd name="T67" fmla="*/ 836691875 h 366"/>
              <a:gd name="T68" fmla="*/ 231854438 w 1159"/>
              <a:gd name="T69" fmla="*/ 879535325 h 366"/>
              <a:gd name="T70" fmla="*/ 332660715 w 1159"/>
              <a:gd name="T71" fmla="*/ 902215938 h 366"/>
              <a:gd name="T72" fmla="*/ 105846591 w 1159"/>
              <a:gd name="T73" fmla="*/ 831651563 h 366"/>
              <a:gd name="T74" fmla="*/ 42843462 w 1159"/>
              <a:gd name="T75" fmla="*/ 763608138 h 366"/>
              <a:gd name="T76" fmla="*/ 5040314 w 1159"/>
              <a:gd name="T77" fmla="*/ 675401875 h 366"/>
              <a:gd name="T78" fmla="*/ 20161255 w 1159"/>
              <a:gd name="T79" fmla="*/ 612398763 h 366"/>
              <a:gd name="T80" fmla="*/ 35282197 w 1159"/>
              <a:gd name="T81" fmla="*/ 700603438 h 366"/>
              <a:gd name="T82" fmla="*/ 78125659 w 1159"/>
              <a:gd name="T83" fmla="*/ 773688763 h 366"/>
              <a:gd name="T84" fmla="*/ 105846591 w 1159"/>
              <a:gd name="T85" fmla="*/ 831651563 h 366"/>
              <a:gd name="T86" fmla="*/ 20161255 w 1159"/>
              <a:gd name="T87" fmla="*/ 307459063 h 366"/>
              <a:gd name="T88" fmla="*/ 0 w 1159"/>
              <a:gd name="T89" fmla="*/ 307459063 h 366"/>
              <a:gd name="T90" fmla="*/ 15120942 w 1159"/>
              <a:gd name="T91" fmla="*/ 216733438 h 366"/>
              <a:gd name="T92" fmla="*/ 63004717 w 1159"/>
              <a:gd name="T93" fmla="*/ 133569075 h 366"/>
              <a:gd name="T94" fmla="*/ 120967533 w 1159"/>
              <a:gd name="T95" fmla="*/ 105846563 h 366"/>
              <a:gd name="T96" fmla="*/ 63004717 w 1159"/>
              <a:gd name="T97" fmla="*/ 168851263 h 366"/>
              <a:gd name="T98" fmla="*/ 25201569 w 1159"/>
              <a:gd name="T99" fmla="*/ 249496263 h 366"/>
              <a:gd name="T100" fmla="*/ 0 w 1159"/>
              <a:gd name="T101" fmla="*/ 307459063 h 366"/>
              <a:gd name="T102" fmla="*/ 163810995 w 1159"/>
              <a:gd name="T103" fmla="*/ 52924075 h 366"/>
              <a:gd name="T104" fmla="*/ 262096321 w 1159"/>
              <a:gd name="T105" fmla="*/ 7561263 h 366"/>
              <a:gd name="T106" fmla="*/ 372983226 w 1159"/>
              <a:gd name="T107" fmla="*/ 0 h 366"/>
              <a:gd name="T108" fmla="*/ 299899469 w 1159"/>
              <a:gd name="T109" fmla="*/ 22682200 h 366"/>
              <a:gd name="T110" fmla="*/ 204133505 w 1159"/>
              <a:gd name="T111" fmla="*/ 52924075 h 366"/>
              <a:gd name="T112" fmla="*/ 120967533 w 1159"/>
              <a:gd name="T113" fmla="*/ 105846563 h 36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59" h="366">
                <a:moveTo>
                  <a:pt x="148" y="0"/>
                </a:moveTo>
                <a:lnTo>
                  <a:pt x="1011" y="0"/>
                </a:lnTo>
                <a:lnTo>
                  <a:pt x="1011" y="7"/>
                </a:lnTo>
                <a:lnTo>
                  <a:pt x="148" y="7"/>
                </a:lnTo>
                <a:lnTo>
                  <a:pt x="148" y="0"/>
                </a:lnTo>
                <a:close/>
                <a:moveTo>
                  <a:pt x="1011" y="0"/>
                </a:moveTo>
                <a:lnTo>
                  <a:pt x="1027" y="0"/>
                </a:lnTo>
                <a:lnTo>
                  <a:pt x="1042" y="2"/>
                </a:lnTo>
                <a:lnTo>
                  <a:pt x="1055" y="3"/>
                </a:lnTo>
                <a:lnTo>
                  <a:pt x="1069" y="9"/>
                </a:lnTo>
                <a:lnTo>
                  <a:pt x="1082" y="13"/>
                </a:lnTo>
                <a:lnTo>
                  <a:pt x="1094" y="21"/>
                </a:lnTo>
                <a:lnTo>
                  <a:pt x="1105" y="26"/>
                </a:lnTo>
                <a:lnTo>
                  <a:pt x="1117" y="34"/>
                </a:lnTo>
                <a:lnTo>
                  <a:pt x="1111" y="42"/>
                </a:lnTo>
                <a:lnTo>
                  <a:pt x="1101" y="34"/>
                </a:lnTo>
                <a:lnTo>
                  <a:pt x="1090" y="26"/>
                </a:lnTo>
                <a:lnTo>
                  <a:pt x="1078" y="21"/>
                </a:lnTo>
                <a:lnTo>
                  <a:pt x="1067" y="17"/>
                </a:lnTo>
                <a:lnTo>
                  <a:pt x="1053" y="11"/>
                </a:lnTo>
                <a:lnTo>
                  <a:pt x="1040" y="9"/>
                </a:lnTo>
                <a:lnTo>
                  <a:pt x="1027" y="7"/>
                </a:lnTo>
                <a:lnTo>
                  <a:pt x="1011" y="7"/>
                </a:lnTo>
                <a:lnTo>
                  <a:pt x="1011" y="0"/>
                </a:lnTo>
                <a:close/>
                <a:moveTo>
                  <a:pt x="1117" y="34"/>
                </a:moveTo>
                <a:lnTo>
                  <a:pt x="1126" y="44"/>
                </a:lnTo>
                <a:lnTo>
                  <a:pt x="1134" y="53"/>
                </a:lnTo>
                <a:lnTo>
                  <a:pt x="1142" y="63"/>
                </a:lnTo>
                <a:lnTo>
                  <a:pt x="1147" y="74"/>
                </a:lnTo>
                <a:lnTo>
                  <a:pt x="1153" y="86"/>
                </a:lnTo>
                <a:lnTo>
                  <a:pt x="1157" y="97"/>
                </a:lnTo>
                <a:lnTo>
                  <a:pt x="1159" y="111"/>
                </a:lnTo>
                <a:lnTo>
                  <a:pt x="1159" y="122"/>
                </a:lnTo>
                <a:lnTo>
                  <a:pt x="1151" y="122"/>
                </a:lnTo>
                <a:lnTo>
                  <a:pt x="1151" y="111"/>
                </a:lnTo>
                <a:lnTo>
                  <a:pt x="1149" y="99"/>
                </a:lnTo>
                <a:lnTo>
                  <a:pt x="1145" y="88"/>
                </a:lnTo>
                <a:lnTo>
                  <a:pt x="1140" y="78"/>
                </a:lnTo>
                <a:lnTo>
                  <a:pt x="1134" y="67"/>
                </a:lnTo>
                <a:lnTo>
                  <a:pt x="1128" y="59"/>
                </a:lnTo>
                <a:lnTo>
                  <a:pt x="1119" y="49"/>
                </a:lnTo>
                <a:lnTo>
                  <a:pt x="1111" y="42"/>
                </a:lnTo>
                <a:lnTo>
                  <a:pt x="1117" y="34"/>
                </a:lnTo>
                <a:close/>
                <a:moveTo>
                  <a:pt x="1159" y="122"/>
                </a:moveTo>
                <a:lnTo>
                  <a:pt x="1159" y="243"/>
                </a:lnTo>
                <a:lnTo>
                  <a:pt x="1151" y="243"/>
                </a:lnTo>
                <a:lnTo>
                  <a:pt x="1151" y="122"/>
                </a:lnTo>
                <a:lnTo>
                  <a:pt x="1159" y="122"/>
                </a:lnTo>
                <a:close/>
                <a:moveTo>
                  <a:pt x="1159" y="243"/>
                </a:moveTo>
                <a:lnTo>
                  <a:pt x="1159" y="255"/>
                </a:lnTo>
                <a:lnTo>
                  <a:pt x="1157" y="268"/>
                </a:lnTo>
                <a:lnTo>
                  <a:pt x="1153" y="280"/>
                </a:lnTo>
                <a:lnTo>
                  <a:pt x="1147" y="291"/>
                </a:lnTo>
                <a:lnTo>
                  <a:pt x="1142" y="303"/>
                </a:lnTo>
                <a:lnTo>
                  <a:pt x="1134" y="312"/>
                </a:lnTo>
                <a:lnTo>
                  <a:pt x="1126" y="322"/>
                </a:lnTo>
                <a:lnTo>
                  <a:pt x="1117" y="330"/>
                </a:lnTo>
                <a:lnTo>
                  <a:pt x="1111" y="324"/>
                </a:lnTo>
                <a:lnTo>
                  <a:pt x="1119" y="316"/>
                </a:lnTo>
                <a:lnTo>
                  <a:pt x="1128" y="307"/>
                </a:lnTo>
                <a:lnTo>
                  <a:pt x="1134" y="297"/>
                </a:lnTo>
                <a:lnTo>
                  <a:pt x="1140" y="287"/>
                </a:lnTo>
                <a:lnTo>
                  <a:pt x="1145" y="278"/>
                </a:lnTo>
                <a:lnTo>
                  <a:pt x="1149" y="266"/>
                </a:lnTo>
                <a:lnTo>
                  <a:pt x="1151" y="255"/>
                </a:lnTo>
                <a:lnTo>
                  <a:pt x="1151" y="243"/>
                </a:lnTo>
                <a:lnTo>
                  <a:pt x="1159" y="243"/>
                </a:lnTo>
                <a:close/>
                <a:moveTo>
                  <a:pt x="1117" y="330"/>
                </a:moveTo>
                <a:lnTo>
                  <a:pt x="1105" y="339"/>
                </a:lnTo>
                <a:lnTo>
                  <a:pt x="1094" y="345"/>
                </a:lnTo>
                <a:lnTo>
                  <a:pt x="1082" y="353"/>
                </a:lnTo>
                <a:lnTo>
                  <a:pt x="1069" y="356"/>
                </a:lnTo>
                <a:lnTo>
                  <a:pt x="1055" y="360"/>
                </a:lnTo>
                <a:lnTo>
                  <a:pt x="1042" y="364"/>
                </a:lnTo>
                <a:lnTo>
                  <a:pt x="1027" y="366"/>
                </a:lnTo>
                <a:lnTo>
                  <a:pt x="1011" y="366"/>
                </a:lnTo>
                <a:lnTo>
                  <a:pt x="1011" y="358"/>
                </a:lnTo>
                <a:lnTo>
                  <a:pt x="1027" y="358"/>
                </a:lnTo>
                <a:lnTo>
                  <a:pt x="1040" y="356"/>
                </a:lnTo>
                <a:lnTo>
                  <a:pt x="1053" y="353"/>
                </a:lnTo>
                <a:lnTo>
                  <a:pt x="1067" y="349"/>
                </a:lnTo>
                <a:lnTo>
                  <a:pt x="1078" y="345"/>
                </a:lnTo>
                <a:lnTo>
                  <a:pt x="1090" y="339"/>
                </a:lnTo>
                <a:lnTo>
                  <a:pt x="1101" y="332"/>
                </a:lnTo>
                <a:lnTo>
                  <a:pt x="1111" y="324"/>
                </a:lnTo>
                <a:lnTo>
                  <a:pt x="1117" y="330"/>
                </a:lnTo>
                <a:close/>
                <a:moveTo>
                  <a:pt x="1011" y="366"/>
                </a:moveTo>
                <a:lnTo>
                  <a:pt x="148" y="366"/>
                </a:lnTo>
                <a:lnTo>
                  <a:pt x="148" y="358"/>
                </a:lnTo>
                <a:lnTo>
                  <a:pt x="1011" y="358"/>
                </a:lnTo>
                <a:lnTo>
                  <a:pt x="1011" y="366"/>
                </a:lnTo>
                <a:close/>
                <a:moveTo>
                  <a:pt x="148" y="366"/>
                </a:moveTo>
                <a:lnTo>
                  <a:pt x="132" y="366"/>
                </a:lnTo>
                <a:lnTo>
                  <a:pt x="117" y="364"/>
                </a:lnTo>
                <a:lnTo>
                  <a:pt x="104" y="360"/>
                </a:lnTo>
                <a:lnTo>
                  <a:pt x="90" y="356"/>
                </a:lnTo>
                <a:lnTo>
                  <a:pt x="77" y="353"/>
                </a:lnTo>
                <a:lnTo>
                  <a:pt x="65" y="345"/>
                </a:lnTo>
                <a:lnTo>
                  <a:pt x="54" y="339"/>
                </a:lnTo>
                <a:lnTo>
                  <a:pt x="42" y="330"/>
                </a:lnTo>
                <a:lnTo>
                  <a:pt x="48" y="324"/>
                </a:lnTo>
                <a:lnTo>
                  <a:pt x="58" y="332"/>
                </a:lnTo>
                <a:lnTo>
                  <a:pt x="69" y="339"/>
                </a:lnTo>
                <a:lnTo>
                  <a:pt x="81" y="345"/>
                </a:lnTo>
                <a:lnTo>
                  <a:pt x="92" y="349"/>
                </a:lnTo>
                <a:lnTo>
                  <a:pt x="106" y="353"/>
                </a:lnTo>
                <a:lnTo>
                  <a:pt x="119" y="356"/>
                </a:lnTo>
                <a:lnTo>
                  <a:pt x="132" y="358"/>
                </a:lnTo>
                <a:lnTo>
                  <a:pt x="148" y="358"/>
                </a:lnTo>
                <a:lnTo>
                  <a:pt x="148" y="366"/>
                </a:lnTo>
                <a:close/>
                <a:moveTo>
                  <a:pt x="42" y="330"/>
                </a:moveTo>
                <a:lnTo>
                  <a:pt x="33" y="322"/>
                </a:lnTo>
                <a:lnTo>
                  <a:pt x="25" y="312"/>
                </a:lnTo>
                <a:lnTo>
                  <a:pt x="17" y="303"/>
                </a:lnTo>
                <a:lnTo>
                  <a:pt x="12" y="291"/>
                </a:lnTo>
                <a:lnTo>
                  <a:pt x="6" y="280"/>
                </a:lnTo>
                <a:lnTo>
                  <a:pt x="2" y="268"/>
                </a:lnTo>
                <a:lnTo>
                  <a:pt x="0" y="255"/>
                </a:lnTo>
                <a:lnTo>
                  <a:pt x="0" y="243"/>
                </a:lnTo>
                <a:lnTo>
                  <a:pt x="8" y="243"/>
                </a:lnTo>
                <a:lnTo>
                  <a:pt x="8" y="255"/>
                </a:lnTo>
                <a:lnTo>
                  <a:pt x="10" y="266"/>
                </a:lnTo>
                <a:lnTo>
                  <a:pt x="14" y="278"/>
                </a:lnTo>
                <a:lnTo>
                  <a:pt x="19" y="287"/>
                </a:lnTo>
                <a:lnTo>
                  <a:pt x="25" y="297"/>
                </a:lnTo>
                <a:lnTo>
                  <a:pt x="31" y="307"/>
                </a:lnTo>
                <a:lnTo>
                  <a:pt x="40" y="316"/>
                </a:lnTo>
                <a:lnTo>
                  <a:pt x="48" y="324"/>
                </a:lnTo>
                <a:lnTo>
                  <a:pt x="42" y="330"/>
                </a:lnTo>
                <a:close/>
                <a:moveTo>
                  <a:pt x="0" y="243"/>
                </a:moveTo>
                <a:lnTo>
                  <a:pt x="0" y="122"/>
                </a:lnTo>
                <a:lnTo>
                  <a:pt x="8" y="122"/>
                </a:lnTo>
                <a:lnTo>
                  <a:pt x="8" y="243"/>
                </a:lnTo>
                <a:lnTo>
                  <a:pt x="0" y="243"/>
                </a:lnTo>
                <a:close/>
                <a:moveTo>
                  <a:pt x="0" y="122"/>
                </a:moveTo>
                <a:lnTo>
                  <a:pt x="0" y="111"/>
                </a:lnTo>
                <a:lnTo>
                  <a:pt x="2" y="97"/>
                </a:lnTo>
                <a:lnTo>
                  <a:pt x="6" y="86"/>
                </a:lnTo>
                <a:lnTo>
                  <a:pt x="12" y="74"/>
                </a:lnTo>
                <a:lnTo>
                  <a:pt x="17" y="63"/>
                </a:lnTo>
                <a:lnTo>
                  <a:pt x="25" y="53"/>
                </a:lnTo>
                <a:lnTo>
                  <a:pt x="33" y="44"/>
                </a:lnTo>
                <a:lnTo>
                  <a:pt x="42" y="34"/>
                </a:lnTo>
                <a:lnTo>
                  <a:pt x="48" y="42"/>
                </a:lnTo>
                <a:lnTo>
                  <a:pt x="40" y="49"/>
                </a:lnTo>
                <a:lnTo>
                  <a:pt x="31" y="59"/>
                </a:lnTo>
                <a:lnTo>
                  <a:pt x="25" y="67"/>
                </a:lnTo>
                <a:lnTo>
                  <a:pt x="19" y="78"/>
                </a:lnTo>
                <a:lnTo>
                  <a:pt x="14" y="88"/>
                </a:lnTo>
                <a:lnTo>
                  <a:pt x="10" y="99"/>
                </a:lnTo>
                <a:lnTo>
                  <a:pt x="8" y="111"/>
                </a:lnTo>
                <a:lnTo>
                  <a:pt x="8" y="122"/>
                </a:lnTo>
                <a:lnTo>
                  <a:pt x="0" y="122"/>
                </a:lnTo>
                <a:close/>
                <a:moveTo>
                  <a:pt x="42" y="34"/>
                </a:moveTo>
                <a:lnTo>
                  <a:pt x="54" y="26"/>
                </a:lnTo>
                <a:lnTo>
                  <a:pt x="65" y="21"/>
                </a:lnTo>
                <a:lnTo>
                  <a:pt x="77" y="13"/>
                </a:lnTo>
                <a:lnTo>
                  <a:pt x="90" y="9"/>
                </a:lnTo>
                <a:lnTo>
                  <a:pt x="104" y="3"/>
                </a:lnTo>
                <a:lnTo>
                  <a:pt x="117" y="2"/>
                </a:lnTo>
                <a:lnTo>
                  <a:pt x="132" y="0"/>
                </a:lnTo>
                <a:lnTo>
                  <a:pt x="148" y="0"/>
                </a:lnTo>
                <a:lnTo>
                  <a:pt x="148" y="7"/>
                </a:lnTo>
                <a:lnTo>
                  <a:pt x="132" y="7"/>
                </a:lnTo>
                <a:lnTo>
                  <a:pt x="119" y="9"/>
                </a:lnTo>
                <a:lnTo>
                  <a:pt x="106" y="11"/>
                </a:lnTo>
                <a:lnTo>
                  <a:pt x="92" y="17"/>
                </a:lnTo>
                <a:lnTo>
                  <a:pt x="81" y="21"/>
                </a:lnTo>
                <a:lnTo>
                  <a:pt x="69" y="26"/>
                </a:lnTo>
                <a:lnTo>
                  <a:pt x="58" y="34"/>
                </a:lnTo>
                <a:lnTo>
                  <a:pt x="48" y="42"/>
                </a:lnTo>
                <a:lnTo>
                  <a:pt x="42" y="3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6" name="Freeform 8">
            <a:extLst>
              <a:ext uri="{FF2B5EF4-FFF2-40B4-BE49-F238E27FC236}">
                <a16:creationId xmlns:a16="http://schemas.microsoft.com/office/drawing/2014/main" id="{B4EE3EE5-CFF5-8542-7F38-DBDF7FD441DF}"/>
              </a:ext>
            </a:extLst>
          </p:cNvPr>
          <p:cNvSpPr>
            <a:spLocks/>
          </p:cNvSpPr>
          <p:nvPr/>
        </p:nvSpPr>
        <p:spPr bwMode="auto">
          <a:xfrm>
            <a:off x="3645025" y="3753318"/>
            <a:ext cx="1828800" cy="573088"/>
          </a:xfrm>
          <a:custGeom>
            <a:avLst/>
            <a:gdLst>
              <a:gd name="T0" fmla="*/ 2147483646 w 1152"/>
              <a:gd name="T1" fmla="*/ 0 h 361"/>
              <a:gd name="T2" fmla="*/ 2147483646 w 1152"/>
              <a:gd name="T3" fmla="*/ 10080634 h 361"/>
              <a:gd name="T4" fmla="*/ 2147483646 w 1152"/>
              <a:gd name="T5" fmla="*/ 22682220 h 361"/>
              <a:gd name="T6" fmla="*/ 2147483646 w 1152"/>
              <a:gd name="T7" fmla="*/ 52924121 h 361"/>
              <a:gd name="T8" fmla="*/ 2147483646 w 1152"/>
              <a:gd name="T9" fmla="*/ 90725704 h 361"/>
              <a:gd name="T10" fmla="*/ 2147483646 w 1152"/>
              <a:gd name="T11" fmla="*/ 136088556 h 361"/>
              <a:gd name="T12" fmla="*/ 2147483646 w 1152"/>
              <a:gd name="T13" fmla="*/ 189012677 h 361"/>
              <a:gd name="T14" fmla="*/ 2147483646 w 1152"/>
              <a:gd name="T15" fmla="*/ 241935211 h 361"/>
              <a:gd name="T16" fmla="*/ 2147483646 w 1152"/>
              <a:gd name="T17" fmla="*/ 304939966 h 361"/>
              <a:gd name="T18" fmla="*/ 2147483646 w 1152"/>
              <a:gd name="T19" fmla="*/ 637600881 h 361"/>
              <a:gd name="T20" fmla="*/ 2147483646 w 1152"/>
              <a:gd name="T21" fmla="*/ 695563732 h 361"/>
              <a:gd name="T22" fmla="*/ 2147483646 w 1152"/>
              <a:gd name="T23" fmla="*/ 748487853 h 361"/>
              <a:gd name="T24" fmla="*/ 2147483646 w 1152"/>
              <a:gd name="T25" fmla="*/ 796370070 h 361"/>
              <a:gd name="T26" fmla="*/ 2147483646 w 1152"/>
              <a:gd name="T27" fmla="*/ 841732922 h 361"/>
              <a:gd name="T28" fmla="*/ 2147483646 w 1152"/>
              <a:gd name="T29" fmla="*/ 869455459 h 361"/>
              <a:gd name="T30" fmla="*/ 2147483646 w 1152"/>
              <a:gd name="T31" fmla="*/ 894657043 h 361"/>
              <a:gd name="T32" fmla="*/ 2147483646 w 1152"/>
              <a:gd name="T33" fmla="*/ 909777994 h 361"/>
              <a:gd name="T34" fmla="*/ 362902500 w 1152"/>
              <a:gd name="T35" fmla="*/ 909777994 h 361"/>
              <a:gd name="T36" fmla="*/ 292338125 w 1152"/>
              <a:gd name="T37" fmla="*/ 904737677 h 361"/>
              <a:gd name="T38" fmla="*/ 224294700 w 1152"/>
              <a:gd name="T39" fmla="*/ 884576409 h 361"/>
              <a:gd name="T40" fmla="*/ 161290000 w 1152"/>
              <a:gd name="T41" fmla="*/ 854334508 h 361"/>
              <a:gd name="T42" fmla="*/ 108367513 w 1152"/>
              <a:gd name="T43" fmla="*/ 821571654 h 361"/>
              <a:gd name="T44" fmla="*/ 63004700 w 1152"/>
              <a:gd name="T45" fmla="*/ 773689438 h 361"/>
              <a:gd name="T46" fmla="*/ 30241875 w 1152"/>
              <a:gd name="T47" fmla="*/ 725805633 h 361"/>
              <a:gd name="T48" fmla="*/ 10080625 w 1152"/>
              <a:gd name="T49" fmla="*/ 667842783 h 361"/>
              <a:gd name="T50" fmla="*/ 0 w 1152"/>
              <a:gd name="T51" fmla="*/ 604838028 h 361"/>
              <a:gd name="T52" fmla="*/ 0 w 1152"/>
              <a:gd name="T53" fmla="*/ 269657748 h 361"/>
              <a:gd name="T54" fmla="*/ 15120938 w 1152"/>
              <a:gd name="T55" fmla="*/ 211693310 h 361"/>
              <a:gd name="T56" fmla="*/ 45362813 w 1152"/>
              <a:gd name="T57" fmla="*/ 158770776 h 361"/>
              <a:gd name="T58" fmla="*/ 83165950 w 1152"/>
              <a:gd name="T59" fmla="*/ 110886972 h 361"/>
              <a:gd name="T60" fmla="*/ 131048125 w 1152"/>
              <a:gd name="T61" fmla="*/ 73085389 h 361"/>
              <a:gd name="T62" fmla="*/ 189012513 w 1152"/>
              <a:gd name="T63" fmla="*/ 37803170 h 361"/>
              <a:gd name="T64" fmla="*/ 257055938 w 1152"/>
              <a:gd name="T65" fmla="*/ 15120951 h 361"/>
              <a:gd name="T66" fmla="*/ 325100950 w 1152"/>
              <a:gd name="T67" fmla="*/ 5040317 h 3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52" h="361">
                <a:moveTo>
                  <a:pt x="144" y="0"/>
                </a:moveTo>
                <a:lnTo>
                  <a:pt x="1008" y="0"/>
                </a:lnTo>
                <a:lnTo>
                  <a:pt x="1023" y="2"/>
                </a:lnTo>
                <a:lnTo>
                  <a:pt x="1036" y="4"/>
                </a:lnTo>
                <a:lnTo>
                  <a:pt x="1052" y="6"/>
                </a:lnTo>
                <a:lnTo>
                  <a:pt x="1065" y="9"/>
                </a:lnTo>
                <a:lnTo>
                  <a:pt x="1077" y="15"/>
                </a:lnTo>
                <a:lnTo>
                  <a:pt x="1088" y="21"/>
                </a:lnTo>
                <a:lnTo>
                  <a:pt x="1100" y="29"/>
                </a:lnTo>
                <a:lnTo>
                  <a:pt x="1109" y="36"/>
                </a:lnTo>
                <a:lnTo>
                  <a:pt x="1119" y="44"/>
                </a:lnTo>
                <a:lnTo>
                  <a:pt x="1129" y="54"/>
                </a:lnTo>
                <a:lnTo>
                  <a:pt x="1134" y="63"/>
                </a:lnTo>
                <a:lnTo>
                  <a:pt x="1142" y="75"/>
                </a:lnTo>
                <a:lnTo>
                  <a:pt x="1146" y="84"/>
                </a:lnTo>
                <a:lnTo>
                  <a:pt x="1150" y="96"/>
                </a:lnTo>
                <a:lnTo>
                  <a:pt x="1152" y="107"/>
                </a:lnTo>
                <a:lnTo>
                  <a:pt x="1152" y="121"/>
                </a:lnTo>
                <a:lnTo>
                  <a:pt x="1152" y="240"/>
                </a:lnTo>
                <a:lnTo>
                  <a:pt x="1152" y="253"/>
                </a:lnTo>
                <a:lnTo>
                  <a:pt x="1150" y="265"/>
                </a:lnTo>
                <a:lnTo>
                  <a:pt x="1146" y="276"/>
                </a:lnTo>
                <a:lnTo>
                  <a:pt x="1142" y="288"/>
                </a:lnTo>
                <a:lnTo>
                  <a:pt x="1134" y="297"/>
                </a:lnTo>
                <a:lnTo>
                  <a:pt x="1129" y="307"/>
                </a:lnTo>
                <a:lnTo>
                  <a:pt x="1119" y="316"/>
                </a:lnTo>
                <a:lnTo>
                  <a:pt x="1109" y="326"/>
                </a:lnTo>
                <a:lnTo>
                  <a:pt x="1100" y="334"/>
                </a:lnTo>
                <a:lnTo>
                  <a:pt x="1088" y="339"/>
                </a:lnTo>
                <a:lnTo>
                  <a:pt x="1077" y="345"/>
                </a:lnTo>
                <a:lnTo>
                  <a:pt x="1065" y="351"/>
                </a:lnTo>
                <a:lnTo>
                  <a:pt x="1052" y="355"/>
                </a:lnTo>
                <a:lnTo>
                  <a:pt x="1036" y="359"/>
                </a:lnTo>
                <a:lnTo>
                  <a:pt x="1023" y="361"/>
                </a:lnTo>
                <a:lnTo>
                  <a:pt x="1008" y="361"/>
                </a:lnTo>
                <a:lnTo>
                  <a:pt x="144" y="361"/>
                </a:lnTo>
                <a:lnTo>
                  <a:pt x="129" y="361"/>
                </a:lnTo>
                <a:lnTo>
                  <a:pt x="116" y="359"/>
                </a:lnTo>
                <a:lnTo>
                  <a:pt x="102" y="355"/>
                </a:lnTo>
                <a:lnTo>
                  <a:pt x="89" y="351"/>
                </a:lnTo>
                <a:lnTo>
                  <a:pt x="75" y="345"/>
                </a:lnTo>
                <a:lnTo>
                  <a:pt x="64" y="339"/>
                </a:lnTo>
                <a:lnTo>
                  <a:pt x="52" y="334"/>
                </a:lnTo>
                <a:lnTo>
                  <a:pt x="43" y="326"/>
                </a:lnTo>
                <a:lnTo>
                  <a:pt x="33" y="316"/>
                </a:lnTo>
                <a:lnTo>
                  <a:pt x="25" y="307"/>
                </a:lnTo>
                <a:lnTo>
                  <a:pt x="18" y="297"/>
                </a:lnTo>
                <a:lnTo>
                  <a:pt x="12" y="288"/>
                </a:lnTo>
                <a:lnTo>
                  <a:pt x="6" y="276"/>
                </a:lnTo>
                <a:lnTo>
                  <a:pt x="4" y="265"/>
                </a:lnTo>
                <a:lnTo>
                  <a:pt x="0" y="253"/>
                </a:lnTo>
                <a:lnTo>
                  <a:pt x="0" y="240"/>
                </a:lnTo>
                <a:lnTo>
                  <a:pt x="0" y="121"/>
                </a:lnTo>
                <a:lnTo>
                  <a:pt x="0" y="107"/>
                </a:lnTo>
                <a:lnTo>
                  <a:pt x="4" y="96"/>
                </a:lnTo>
                <a:lnTo>
                  <a:pt x="6" y="84"/>
                </a:lnTo>
                <a:lnTo>
                  <a:pt x="12" y="75"/>
                </a:lnTo>
                <a:lnTo>
                  <a:pt x="18" y="63"/>
                </a:lnTo>
                <a:lnTo>
                  <a:pt x="25" y="54"/>
                </a:lnTo>
                <a:lnTo>
                  <a:pt x="33" y="44"/>
                </a:lnTo>
                <a:lnTo>
                  <a:pt x="43" y="36"/>
                </a:lnTo>
                <a:lnTo>
                  <a:pt x="52" y="29"/>
                </a:lnTo>
                <a:lnTo>
                  <a:pt x="64" y="21"/>
                </a:lnTo>
                <a:lnTo>
                  <a:pt x="75" y="15"/>
                </a:lnTo>
                <a:lnTo>
                  <a:pt x="89" y="9"/>
                </a:lnTo>
                <a:lnTo>
                  <a:pt x="102" y="6"/>
                </a:lnTo>
                <a:lnTo>
                  <a:pt x="116" y="4"/>
                </a:lnTo>
                <a:lnTo>
                  <a:pt x="129" y="2"/>
                </a:lnTo>
                <a:lnTo>
                  <a:pt x="144" y="0"/>
                </a:lnTo>
                <a:close/>
              </a:path>
            </a:pathLst>
          </a:custGeom>
          <a:solidFill>
            <a:srgbClr val="99CCFF"/>
          </a:solidFill>
          <a:ln w="12700" cmpd="sng">
            <a:solidFill>
              <a:srgbClr val="000000"/>
            </a:solidFill>
            <a:round/>
            <a:headEnd/>
            <a:tailEnd/>
          </a:ln>
        </p:spPr>
        <p:txBody>
          <a:bodyPr/>
          <a:lstStyle/>
          <a:p>
            <a:endParaRPr lang="en-US"/>
          </a:p>
        </p:txBody>
      </p:sp>
      <p:sp>
        <p:nvSpPr>
          <p:cNvPr id="14347" name="Freeform 9">
            <a:extLst>
              <a:ext uri="{FF2B5EF4-FFF2-40B4-BE49-F238E27FC236}">
                <a16:creationId xmlns:a16="http://schemas.microsoft.com/office/drawing/2014/main" id="{0F9DDFAD-6E56-AE8A-3DD9-E314858F01A9}"/>
              </a:ext>
            </a:extLst>
          </p:cNvPr>
          <p:cNvSpPr>
            <a:spLocks noEditPoints="1"/>
          </p:cNvSpPr>
          <p:nvPr/>
        </p:nvSpPr>
        <p:spPr bwMode="auto">
          <a:xfrm>
            <a:off x="3640262" y="3746968"/>
            <a:ext cx="1841500" cy="584200"/>
          </a:xfrm>
          <a:custGeom>
            <a:avLst/>
            <a:gdLst>
              <a:gd name="T0" fmla="*/ 2147483646 w 1160"/>
              <a:gd name="T1" fmla="*/ 20161250 h 368"/>
              <a:gd name="T2" fmla="*/ 2147483646 w 1160"/>
              <a:gd name="T3" fmla="*/ 0 h 368"/>
              <a:gd name="T4" fmla="*/ 2147483646 w 1160"/>
              <a:gd name="T5" fmla="*/ 15120938 h 368"/>
              <a:gd name="T6" fmla="*/ 2147483646 w 1160"/>
              <a:gd name="T7" fmla="*/ 52924075 h 368"/>
              <a:gd name="T8" fmla="*/ 2147483646 w 1160"/>
              <a:gd name="T9" fmla="*/ 105846563 h 368"/>
              <a:gd name="T10" fmla="*/ 2147483646 w 1160"/>
              <a:gd name="T11" fmla="*/ 57964388 h 368"/>
              <a:gd name="T12" fmla="*/ 2147483646 w 1160"/>
              <a:gd name="T13" fmla="*/ 30241875 h 368"/>
              <a:gd name="T14" fmla="*/ 2147483646 w 1160"/>
              <a:gd name="T15" fmla="*/ 0 h 368"/>
              <a:gd name="T16" fmla="*/ 2147483646 w 1160"/>
              <a:gd name="T17" fmla="*/ 141128750 h 368"/>
              <a:gd name="T18" fmla="*/ 2147483646 w 1160"/>
              <a:gd name="T19" fmla="*/ 221773750 h 368"/>
              <a:gd name="T20" fmla="*/ 2147483646 w 1160"/>
              <a:gd name="T21" fmla="*/ 315020325 h 368"/>
              <a:gd name="T22" fmla="*/ 2147483646 w 1160"/>
              <a:gd name="T23" fmla="*/ 257055938 h 368"/>
              <a:gd name="T24" fmla="*/ 2147483646 w 1160"/>
              <a:gd name="T25" fmla="*/ 173891575 h 368"/>
              <a:gd name="T26" fmla="*/ 2147483646 w 1160"/>
              <a:gd name="T27" fmla="*/ 105846563 h 368"/>
              <a:gd name="T28" fmla="*/ 2147483646 w 1160"/>
              <a:gd name="T29" fmla="*/ 614918125 h 368"/>
              <a:gd name="T30" fmla="*/ 2147483646 w 1160"/>
              <a:gd name="T31" fmla="*/ 315020325 h 368"/>
              <a:gd name="T32" fmla="*/ 2147483646 w 1160"/>
              <a:gd name="T33" fmla="*/ 677922825 h 368"/>
              <a:gd name="T34" fmla="*/ 2147483646 w 1160"/>
              <a:gd name="T35" fmla="*/ 763608138 h 368"/>
              <a:gd name="T36" fmla="*/ 2147483646 w 1160"/>
              <a:gd name="T37" fmla="*/ 836691875 h 368"/>
              <a:gd name="T38" fmla="*/ 2147483646 w 1160"/>
              <a:gd name="T39" fmla="*/ 778729075 h 368"/>
              <a:gd name="T40" fmla="*/ 2147483646 w 1160"/>
              <a:gd name="T41" fmla="*/ 700603438 h 368"/>
              <a:gd name="T42" fmla="*/ 2147483646 w 1160"/>
              <a:gd name="T43" fmla="*/ 614918125 h 368"/>
              <a:gd name="T44" fmla="*/ 2147483646 w 1160"/>
              <a:gd name="T45" fmla="*/ 856853125 h 368"/>
              <a:gd name="T46" fmla="*/ 2147483646 w 1160"/>
              <a:gd name="T47" fmla="*/ 904736888 h 368"/>
              <a:gd name="T48" fmla="*/ 2147483646 w 1160"/>
              <a:gd name="T49" fmla="*/ 927417500 h 368"/>
              <a:gd name="T50" fmla="*/ 2147483646 w 1160"/>
              <a:gd name="T51" fmla="*/ 904736888 h 368"/>
              <a:gd name="T52" fmla="*/ 2147483646 w 1160"/>
              <a:gd name="T53" fmla="*/ 884575638 h 368"/>
              <a:gd name="T54" fmla="*/ 2147483646 w 1160"/>
              <a:gd name="T55" fmla="*/ 841732188 h 368"/>
              <a:gd name="T56" fmla="*/ 2147483646 w 1160"/>
              <a:gd name="T57" fmla="*/ 927417500 h 368"/>
              <a:gd name="T58" fmla="*/ 2147483646 w 1160"/>
              <a:gd name="T59" fmla="*/ 909777200 h 368"/>
              <a:gd name="T60" fmla="*/ 332660625 w 1160"/>
              <a:gd name="T61" fmla="*/ 927417500 h 368"/>
              <a:gd name="T62" fmla="*/ 226814063 w 1160"/>
              <a:gd name="T63" fmla="*/ 904736888 h 368"/>
              <a:gd name="T64" fmla="*/ 133569075 w 1160"/>
              <a:gd name="T65" fmla="*/ 856853125 h 368"/>
              <a:gd name="T66" fmla="*/ 148690013 w 1160"/>
              <a:gd name="T67" fmla="*/ 841732188 h 368"/>
              <a:gd name="T68" fmla="*/ 236894688 w 1160"/>
              <a:gd name="T69" fmla="*/ 884575638 h 368"/>
              <a:gd name="T70" fmla="*/ 337700938 w 1160"/>
              <a:gd name="T71" fmla="*/ 904736888 h 368"/>
              <a:gd name="T72" fmla="*/ 110886875 w 1160"/>
              <a:gd name="T73" fmla="*/ 836691875 h 368"/>
              <a:gd name="T74" fmla="*/ 42843450 w 1160"/>
              <a:gd name="T75" fmla="*/ 763608138 h 368"/>
              <a:gd name="T76" fmla="*/ 7561263 w 1160"/>
              <a:gd name="T77" fmla="*/ 677922825 h 368"/>
              <a:gd name="T78" fmla="*/ 17641888 w 1160"/>
              <a:gd name="T79" fmla="*/ 614918125 h 368"/>
              <a:gd name="T80" fmla="*/ 32762825 w 1160"/>
              <a:gd name="T81" fmla="*/ 700603438 h 368"/>
              <a:gd name="T82" fmla="*/ 80645000 w 1160"/>
              <a:gd name="T83" fmla="*/ 778729075 h 368"/>
              <a:gd name="T84" fmla="*/ 110886875 w 1160"/>
              <a:gd name="T85" fmla="*/ 836691875 h 368"/>
              <a:gd name="T86" fmla="*/ 17641888 w 1160"/>
              <a:gd name="T87" fmla="*/ 315020325 h 368"/>
              <a:gd name="T88" fmla="*/ 0 w 1160"/>
              <a:gd name="T89" fmla="*/ 315020325 h 368"/>
              <a:gd name="T90" fmla="*/ 12601575 w 1160"/>
              <a:gd name="T91" fmla="*/ 221773750 h 368"/>
              <a:gd name="T92" fmla="*/ 63004700 w 1160"/>
              <a:gd name="T93" fmla="*/ 141128750 h 368"/>
              <a:gd name="T94" fmla="*/ 120967500 w 1160"/>
              <a:gd name="T95" fmla="*/ 105846563 h 368"/>
              <a:gd name="T96" fmla="*/ 63004700 w 1160"/>
              <a:gd name="T97" fmla="*/ 173891575 h 368"/>
              <a:gd name="T98" fmla="*/ 27722513 w 1160"/>
              <a:gd name="T99" fmla="*/ 257055938 h 368"/>
              <a:gd name="T100" fmla="*/ 0 w 1160"/>
              <a:gd name="T101" fmla="*/ 315020325 h 368"/>
              <a:gd name="T102" fmla="*/ 163810950 w 1160"/>
              <a:gd name="T103" fmla="*/ 52924075 h 368"/>
              <a:gd name="T104" fmla="*/ 259576888 w 1160"/>
              <a:gd name="T105" fmla="*/ 15120938 h 368"/>
              <a:gd name="T106" fmla="*/ 370463763 w 1160"/>
              <a:gd name="T107" fmla="*/ 0 h 368"/>
              <a:gd name="T108" fmla="*/ 299899388 w 1160"/>
              <a:gd name="T109" fmla="*/ 30241875 h 368"/>
              <a:gd name="T110" fmla="*/ 201612500 w 1160"/>
              <a:gd name="T111" fmla="*/ 57964388 h 368"/>
              <a:gd name="T112" fmla="*/ 120967500 w 1160"/>
              <a:gd name="T113" fmla="*/ 105846563 h 3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60" h="368">
                <a:moveTo>
                  <a:pt x="147" y="0"/>
                </a:moveTo>
                <a:lnTo>
                  <a:pt x="1011" y="0"/>
                </a:lnTo>
                <a:lnTo>
                  <a:pt x="1011" y="8"/>
                </a:lnTo>
                <a:lnTo>
                  <a:pt x="147" y="8"/>
                </a:lnTo>
                <a:lnTo>
                  <a:pt x="147" y="0"/>
                </a:lnTo>
                <a:close/>
                <a:moveTo>
                  <a:pt x="1011" y="0"/>
                </a:moveTo>
                <a:lnTo>
                  <a:pt x="1026" y="2"/>
                </a:lnTo>
                <a:lnTo>
                  <a:pt x="1041" y="4"/>
                </a:lnTo>
                <a:lnTo>
                  <a:pt x="1055" y="6"/>
                </a:lnTo>
                <a:lnTo>
                  <a:pt x="1068" y="10"/>
                </a:lnTo>
                <a:lnTo>
                  <a:pt x="1082" y="15"/>
                </a:lnTo>
                <a:lnTo>
                  <a:pt x="1093" y="21"/>
                </a:lnTo>
                <a:lnTo>
                  <a:pt x="1105" y="29"/>
                </a:lnTo>
                <a:lnTo>
                  <a:pt x="1116" y="37"/>
                </a:lnTo>
                <a:lnTo>
                  <a:pt x="1110" y="42"/>
                </a:lnTo>
                <a:lnTo>
                  <a:pt x="1101" y="35"/>
                </a:lnTo>
                <a:lnTo>
                  <a:pt x="1089" y="29"/>
                </a:lnTo>
                <a:lnTo>
                  <a:pt x="1078" y="23"/>
                </a:lnTo>
                <a:lnTo>
                  <a:pt x="1066" y="17"/>
                </a:lnTo>
                <a:lnTo>
                  <a:pt x="1053" y="13"/>
                </a:lnTo>
                <a:lnTo>
                  <a:pt x="1039" y="12"/>
                </a:lnTo>
                <a:lnTo>
                  <a:pt x="1026" y="10"/>
                </a:lnTo>
                <a:lnTo>
                  <a:pt x="1011" y="8"/>
                </a:lnTo>
                <a:lnTo>
                  <a:pt x="1011" y="0"/>
                </a:lnTo>
                <a:close/>
                <a:moveTo>
                  <a:pt x="1116" y="37"/>
                </a:moveTo>
                <a:lnTo>
                  <a:pt x="1126" y="46"/>
                </a:lnTo>
                <a:lnTo>
                  <a:pt x="1133" y="56"/>
                </a:lnTo>
                <a:lnTo>
                  <a:pt x="1141" y="65"/>
                </a:lnTo>
                <a:lnTo>
                  <a:pt x="1147" y="77"/>
                </a:lnTo>
                <a:lnTo>
                  <a:pt x="1153" y="88"/>
                </a:lnTo>
                <a:lnTo>
                  <a:pt x="1157" y="100"/>
                </a:lnTo>
                <a:lnTo>
                  <a:pt x="1158" y="111"/>
                </a:lnTo>
                <a:lnTo>
                  <a:pt x="1160" y="125"/>
                </a:lnTo>
                <a:lnTo>
                  <a:pt x="1151" y="125"/>
                </a:lnTo>
                <a:lnTo>
                  <a:pt x="1151" y="113"/>
                </a:lnTo>
                <a:lnTo>
                  <a:pt x="1149" y="102"/>
                </a:lnTo>
                <a:lnTo>
                  <a:pt x="1145" y="90"/>
                </a:lnTo>
                <a:lnTo>
                  <a:pt x="1141" y="79"/>
                </a:lnTo>
                <a:lnTo>
                  <a:pt x="1135" y="69"/>
                </a:lnTo>
                <a:lnTo>
                  <a:pt x="1128" y="60"/>
                </a:lnTo>
                <a:lnTo>
                  <a:pt x="1120" y="52"/>
                </a:lnTo>
                <a:lnTo>
                  <a:pt x="1110" y="42"/>
                </a:lnTo>
                <a:lnTo>
                  <a:pt x="1116" y="37"/>
                </a:lnTo>
                <a:close/>
                <a:moveTo>
                  <a:pt x="1160" y="125"/>
                </a:moveTo>
                <a:lnTo>
                  <a:pt x="1160" y="244"/>
                </a:lnTo>
                <a:lnTo>
                  <a:pt x="1151" y="244"/>
                </a:lnTo>
                <a:lnTo>
                  <a:pt x="1151" y="125"/>
                </a:lnTo>
                <a:lnTo>
                  <a:pt x="1160" y="125"/>
                </a:lnTo>
                <a:close/>
                <a:moveTo>
                  <a:pt x="1160" y="244"/>
                </a:moveTo>
                <a:lnTo>
                  <a:pt x="1158" y="257"/>
                </a:lnTo>
                <a:lnTo>
                  <a:pt x="1157" y="269"/>
                </a:lnTo>
                <a:lnTo>
                  <a:pt x="1153" y="282"/>
                </a:lnTo>
                <a:lnTo>
                  <a:pt x="1147" y="294"/>
                </a:lnTo>
                <a:lnTo>
                  <a:pt x="1141" y="303"/>
                </a:lnTo>
                <a:lnTo>
                  <a:pt x="1133" y="315"/>
                </a:lnTo>
                <a:lnTo>
                  <a:pt x="1126" y="324"/>
                </a:lnTo>
                <a:lnTo>
                  <a:pt x="1116" y="332"/>
                </a:lnTo>
                <a:lnTo>
                  <a:pt x="1110" y="326"/>
                </a:lnTo>
                <a:lnTo>
                  <a:pt x="1120" y="319"/>
                </a:lnTo>
                <a:lnTo>
                  <a:pt x="1128" y="309"/>
                </a:lnTo>
                <a:lnTo>
                  <a:pt x="1135" y="299"/>
                </a:lnTo>
                <a:lnTo>
                  <a:pt x="1141" y="290"/>
                </a:lnTo>
                <a:lnTo>
                  <a:pt x="1145" y="278"/>
                </a:lnTo>
                <a:lnTo>
                  <a:pt x="1149" y="267"/>
                </a:lnTo>
                <a:lnTo>
                  <a:pt x="1151" y="255"/>
                </a:lnTo>
                <a:lnTo>
                  <a:pt x="1151" y="244"/>
                </a:lnTo>
                <a:lnTo>
                  <a:pt x="1160" y="244"/>
                </a:lnTo>
                <a:close/>
                <a:moveTo>
                  <a:pt x="1116" y="332"/>
                </a:moveTo>
                <a:lnTo>
                  <a:pt x="1105" y="340"/>
                </a:lnTo>
                <a:lnTo>
                  <a:pt x="1093" y="347"/>
                </a:lnTo>
                <a:lnTo>
                  <a:pt x="1082" y="353"/>
                </a:lnTo>
                <a:lnTo>
                  <a:pt x="1068" y="359"/>
                </a:lnTo>
                <a:lnTo>
                  <a:pt x="1055" y="363"/>
                </a:lnTo>
                <a:lnTo>
                  <a:pt x="1041" y="367"/>
                </a:lnTo>
                <a:lnTo>
                  <a:pt x="1026" y="368"/>
                </a:lnTo>
                <a:lnTo>
                  <a:pt x="1011" y="368"/>
                </a:lnTo>
                <a:lnTo>
                  <a:pt x="1011" y="361"/>
                </a:lnTo>
                <a:lnTo>
                  <a:pt x="1026" y="359"/>
                </a:lnTo>
                <a:lnTo>
                  <a:pt x="1039" y="359"/>
                </a:lnTo>
                <a:lnTo>
                  <a:pt x="1053" y="355"/>
                </a:lnTo>
                <a:lnTo>
                  <a:pt x="1066" y="351"/>
                </a:lnTo>
                <a:lnTo>
                  <a:pt x="1078" y="345"/>
                </a:lnTo>
                <a:lnTo>
                  <a:pt x="1089" y="340"/>
                </a:lnTo>
                <a:lnTo>
                  <a:pt x="1101" y="334"/>
                </a:lnTo>
                <a:lnTo>
                  <a:pt x="1110" y="326"/>
                </a:lnTo>
                <a:lnTo>
                  <a:pt x="1116" y="332"/>
                </a:lnTo>
                <a:close/>
                <a:moveTo>
                  <a:pt x="1011" y="368"/>
                </a:moveTo>
                <a:lnTo>
                  <a:pt x="147" y="368"/>
                </a:lnTo>
                <a:lnTo>
                  <a:pt x="147" y="361"/>
                </a:lnTo>
                <a:lnTo>
                  <a:pt x="1011" y="361"/>
                </a:lnTo>
                <a:lnTo>
                  <a:pt x="1011" y="368"/>
                </a:lnTo>
                <a:close/>
                <a:moveTo>
                  <a:pt x="147" y="368"/>
                </a:moveTo>
                <a:lnTo>
                  <a:pt x="132" y="368"/>
                </a:lnTo>
                <a:lnTo>
                  <a:pt x="119" y="367"/>
                </a:lnTo>
                <a:lnTo>
                  <a:pt x="103" y="363"/>
                </a:lnTo>
                <a:lnTo>
                  <a:pt x="90" y="359"/>
                </a:lnTo>
                <a:lnTo>
                  <a:pt x="78" y="353"/>
                </a:lnTo>
                <a:lnTo>
                  <a:pt x="65" y="347"/>
                </a:lnTo>
                <a:lnTo>
                  <a:pt x="53" y="340"/>
                </a:lnTo>
                <a:lnTo>
                  <a:pt x="44" y="332"/>
                </a:lnTo>
                <a:lnTo>
                  <a:pt x="48" y="326"/>
                </a:lnTo>
                <a:lnTo>
                  <a:pt x="59" y="334"/>
                </a:lnTo>
                <a:lnTo>
                  <a:pt x="69" y="340"/>
                </a:lnTo>
                <a:lnTo>
                  <a:pt x="80" y="345"/>
                </a:lnTo>
                <a:lnTo>
                  <a:pt x="94" y="351"/>
                </a:lnTo>
                <a:lnTo>
                  <a:pt x="105" y="355"/>
                </a:lnTo>
                <a:lnTo>
                  <a:pt x="119" y="359"/>
                </a:lnTo>
                <a:lnTo>
                  <a:pt x="134" y="359"/>
                </a:lnTo>
                <a:lnTo>
                  <a:pt x="147" y="361"/>
                </a:lnTo>
                <a:lnTo>
                  <a:pt x="147" y="368"/>
                </a:lnTo>
                <a:close/>
                <a:moveTo>
                  <a:pt x="44" y="332"/>
                </a:moveTo>
                <a:lnTo>
                  <a:pt x="34" y="324"/>
                </a:lnTo>
                <a:lnTo>
                  <a:pt x="25" y="315"/>
                </a:lnTo>
                <a:lnTo>
                  <a:pt x="17" y="303"/>
                </a:lnTo>
                <a:lnTo>
                  <a:pt x="11" y="294"/>
                </a:lnTo>
                <a:lnTo>
                  <a:pt x="5" y="282"/>
                </a:lnTo>
                <a:lnTo>
                  <a:pt x="3" y="269"/>
                </a:lnTo>
                <a:lnTo>
                  <a:pt x="0" y="257"/>
                </a:lnTo>
                <a:lnTo>
                  <a:pt x="0" y="244"/>
                </a:lnTo>
                <a:lnTo>
                  <a:pt x="7" y="244"/>
                </a:lnTo>
                <a:lnTo>
                  <a:pt x="9" y="255"/>
                </a:lnTo>
                <a:lnTo>
                  <a:pt x="11" y="267"/>
                </a:lnTo>
                <a:lnTo>
                  <a:pt x="13" y="278"/>
                </a:lnTo>
                <a:lnTo>
                  <a:pt x="19" y="290"/>
                </a:lnTo>
                <a:lnTo>
                  <a:pt x="25" y="299"/>
                </a:lnTo>
                <a:lnTo>
                  <a:pt x="32" y="309"/>
                </a:lnTo>
                <a:lnTo>
                  <a:pt x="40" y="319"/>
                </a:lnTo>
                <a:lnTo>
                  <a:pt x="48" y="326"/>
                </a:lnTo>
                <a:lnTo>
                  <a:pt x="44" y="332"/>
                </a:lnTo>
                <a:close/>
                <a:moveTo>
                  <a:pt x="0" y="244"/>
                </a:moveTo>
                <a:lnTo>
                  <a:pt x="0" y="125"/>
                </a:lnTo>
                <a:lnTo>
                  <a:pt x="7" y="125"/>
                </a:lnTo>
                <a:lnTo>
                  <a:pt x="7" y="244"/>
                </a:lnTo>
                <a:lnTo>
                  <a:pt x="0" y="244"/>
                </a:lnTo>
                <a:close/>
                <a:moveTo>
                  <a:pt x="0" y="125"/>
                </a:moveTo>
                <a:lnTo>
                  <a:pt x="0" y="111"/>
                </a:lnTo>
                <a:lnTo>
                  <a:pt x="3" y="100"/>
                </a:lnTo>
                <a:lnTo>
                  <a:pt x="5" y="88"/>
                </a:lnTo>
                <a:lnTo>
                  <a:pt x="11" y="77"/>
                </a:lnTo>
                <a:lnTo>
                  <a:pt x="17" y="65"/>
                </a:lnTo>
                <a:lnTo>
                  <a:pt x="25" y="56"/>
                </a:lnTo>
                <a:lnTo>
                  <a:pt x="34" y="46"/>
                </a:lnTo>
                <a:lnTo>
                  <a:pt x="44" y="37"/>
                </a:lnTo>
                <a:lnTo>
                  <a:pt x="48" y="42"/>
                </a:lnTo>
                <a:lnTo>
                  <a:pt x="40" y="52"/>
                </a:lnTo>
                <a:lnTo>
                  <a:pt x="32" y="60"/>
                </a:lnTo>
                <a:lnTo>
                  <a:pt x="25" y="69"/>
                </a:lnTo>
                <a:lnTo>
                  <a:pt x="19" y="79"/>
                </a:lnTo>
                <a:lnTo>
                  <a:pt x="13" y="90"/>
                </a:lnTo>
                <a:lnTo>
                  <a:pt x="11" y="102"/>
                </a:lnTo>
                <a:lnTo>
                  <a:pt x="9" y="113"/>
                </a:lnTo>
                <a:lnTo>
                  <a:pt x="7" y="125"/>
                </a:lnTo>
                <a:lnTo>
                  <a:pt x="0" y="125"/>
                </a:lnTo>
                <a:close/>
                <a:moveTo>
                  <a:pt x="44" y="37"/>
                </a:moveTo>
                <a:lnTo>
                  <a:pt x="53" y="29"/>
                </a:lnTo>
                <a:lnTo>
                  <a:pt x="65" y="21"/>
                </a:lnTo>
                <a:lnTo>
                  <a:pt x="78" y="15"/>
                </a:lnTo>
                <a:lnTo>
                  <a:pt x="90" y="10"/>
                </a:lnTo>
                <a:lnTo>
                  <a:pt x="103" y="6"/>
                </a:lnTo>
                <a:lnTo>
                  <a:pt x="119" y="4"/>
                </a:lnTo>
                <a:lnTo>
                  <a:pt x="132" y="2"/>
                </a:lnTo>
                <a:lnTo>
                  <a:pt x="147" y="0"/>
                </a:lnTo>
                <a:lnTo>
                  <a:pt x="147" y="8"/>
                </a:lnTo>
                <a:lnTo>
                  <a:pt x="134" y="10"/>
                </a:lnTo>
                <a:lnTo>
                  <a:pt x="119" y="12"/>
                </a:lnTo>
                <a:lnTo>
                  <a:pt x="105" y="13"/>
                </a:lnTo>
                <a:lnTo>
                  <a:pt x="94" y="17"/>
                </a:lnTo>
                <a:lnTo>
                  <a:pt x="80" y="23"/>
                </a:lnTo>
                <a:lnTo>
                  <a:pt x="69" y="29"/>
                </a:lnTo>
                <a:lnTo>
                  <a:pt x="59" y="35"/>
                </a:lnTo>
                <a:lnTo>
                  <a:pt x="48" y="42"/>
                </a:lnTo>
                <a:lnTo>
                  <a:pt x="44" y="3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8" name="Freeform 10">
            <a:extLst>
              <a:ext uri="{FF2B5EF4-FFF2-40B4-BE49-F238E27FC236}">
                <a16:creationId xmlns:a16="http://schemas.microsoft.com/office/drawing/2014/main" id="{9322883B-7E45-68E4-1902-9A86F9C5E4F1}"/>
              </a:ext>
            </a:extLst>
          </p:cNvPr>
          <p:cNvSpPr>
            <a:spLocks/>
          </p:cNvSpPr>
          <p:nvPr/>
        </p:nvSpPr>
        <p:spPr bwMode="auto">
          <a:xfrm>
            <a:off x="1589212" y="3753318"/>
            <a:ext cx="1828800" cy="573088"/>
          </a:xfrm>
          <a:custGeom>
            <a:avLst/>
            <a:gdLst>
              <a:gd name="T0" fmla="*/ 2147483646 w 1152"/>
              <a:gd name="T1" fmla="*/ 0 h 361"/>
              <a:gd name="T2" fmla="*/ 2147483646 w 1152"/>
              <a:gd name="T3" fmla="*/ 10080634 h 361"/>
              <a:gd name="T4" fmla="*/ 2147483646 w 1152"/>
              <a:gd name="T5" fmla="*/ 22682220 h 361"/>
              <a:gd name="T6" fmla="*/ 2147483646 w 1152"/>
              <a:gd name="T7" fmla="*/ 52924121 h 361"/>
              <a:gd name="T8" fmla="*/ 2147483646 w 1152"/>
              <a:gd name="T9" fmla="*/ 90725704 h 361"/>
              <a:gd name="T10" fmla="*/ 2147483646 w 1152"/>
              <a:gd name="T11" fmla="*/ 136088556 h 361"/>
              <a:gd name="T12" fmla="*/ 2147483646 w 1152"/>
              <a:gd name="T13" fmla="*/ 189012677 h 361"/>
              <a:gd name="T14" fmla="*/ 2147483646 w 1152"/>
              <a:gd name="T15" fmla="*/ 241935211 h 361"/>
              <a:gd name="T16" fmla="*/ 2147483646 w 1152"/>
              <a:gd name="T17" fmla="*/ 304939966 h 361"/>
              <a:gd name="T18" fmla="*/ 2147483646 w 1152"/>
              <a:gd name="T19" fmla="*/ 637600881 h 361"/>
              <a:gd name="T20" fmla="*/ 2147483646 w 1152"/>
              <a:gd name="T21" fmla="*/ 695563732 h 361"/>
              <a:gd name="T22" fmla="*/ 2147483646 w 1152"/>
              <a:gd name="T23" fmla="*/ 748487853 h 361"/>
              <a:gd name="T24" fmla="*/ 2147483646 w 1152"/>
              <a:gd name="T25" fmla="*/ 796370070 h 361"/>
              <a:gd name="T26" fmla="*/ 2147483646 w 1152"/>
              <a:gd name="T27" fmla="*/ 841732922 h 361"/>
              <a:gd name="T28" fmla="*/ 2147483646 w 1152"/>
              <a:gd name="T29" fmla="*/ 869455459 h 361"/>
              <a:gd name="T30" fmla="*/ 2147483646 w 1152"/>
              <a:gd name="T31" fmla="*/ 894657043 h 361"/>
              <a:gd name="T32" fmla="*/ 2147483646 w 1152"/>
              <a:gd name="T33" fmla="*/ 909777994 h 361"/>
              <a:gd name="T34" fmla="*/ 362902500 w 1152"/>
              <a:gd name="T35" fmla="*/ 909777994 h 361"/>
              <a:gd name="T36" fmla="*/ 292338125 w 1152"/>
              <a:gd name="T37" fmla="*/ 904737677 h 361"/>
              <a:gd name="T38" fmla="*/ 224294700 w 1152"/>
              <a:gd name="T39" fmla="*/ 884576409 h 361"/>
              <a:gd name="T40" fmla="*/ 161290000 w 1152"/>
              <a:gd name="T41" fmla="*/ 854334508 h 361"/>
              <a:gd name="T42" fmla="*/ 108367513 w 1152"/>
              <a:gd name="T43" fmla="*/ 821571654 h 361"/>
              <a:gd name="T44" fmla="*/ 57964388 w 1152"/>
              <a:gd name="T45" fmla="*/ 773689438 h 361"/>
              <a:gd name="T46" fmla="*/ 30241875 w 1152"/>
              <a:gd name="T47" fmla="*/ 725805633 h 361"/>
              <a:gd name="T48" fmla="*/ 5040313 w 1152"/>
              <a:gd name="T49" fmla="*/ 667842783 h 361"/>
              <a:gd name="T50" fmla="*/ 0 w 1152"/>
              <a:gd name="T51" fmla="*/ 604838028 h 361"/>
              <a:gd name="T52" fmla="*/ 0 w 1152"/>
              <a:gd name="T53" fmla="*/ 269657748 h 361"/>
              <a:gd name="T54" fmla="*/ 15120938 w 1152"/>
              <a:gd name="T55" fmla="*/ 211693310 h 361"/>
              <a:gd name="T56" fmla="*/ 45362813 w 1152"/>
              <a:gd name="T57" fmla="*/ 158770776 h 361"/>
              <a:gd name="T58" fmla="*/ 83165950 w 1152"/>
              <a:gd name="T59" fmla="*/ 110886972 h 361"/>
              <a:gd name="T60" fmla="*/ 131048125 w 1152"/>
              <a:gd name="T61" fmla="*/ 73085389 h 361"/>
              <a:gd name="T62" fmla="*/ 189012513 w 1152"/>
              <a:gd name="T63" fmla="*/ 37803170 h 361"/>
              <a:gd name="T64" fmla="*/ 252015625 w 1152"/>
              <a:gd name="T65" fmla="*/ 15120951 h 361"/>
              <a:gd name="T66" fmla="*/ 325100950 w 1152"/>
              <a:gd name="T67" fmla="*/ 5040317 h 3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52" h="361">
                <a:moveTo>
                  <a:pt x="144" y="0"/>
                </a:moveTo>
                <a:lnTo>
                  <a:pt x="1008" y="0"/>
                </a:lnTo>
                <a:lnTo>
                  <a:pt x="1023" y="2"/>
                </a:lnTo>
                <a:lnTo>
                  <a:pt x="1036" y="4"/>
                </a:lnTo>
                <a:lnTo>
                  <a:pt x="1050" y="6"/>
                </a:lnTo>
                <a:lnTo>
                  <a:pt x="1063" y="9"/>
                </a:lnTo>
                <a:lnTo>
                  <a:pt x="1077" y="15"/>
                </a:lnTo>
                <a:lnTo>
                  <a:pt x="1088" y="21"/>
                </a:lnTo>
                <a:lnTo>
                  <a:pt x="1100" y="29"/>
                </a:lnTo>
                <a:lnTo>
                  <a:pt x="1109" y="36"/>
                </a:lnTo>
                <a:lnTo>
                  <a:pt x="1119" y="44"/>
                </a:lnTo>
                <a:lnTo>
                  <a:pt x="1127" y="54"/>
                </a:lnTo>
                <a:lnTo>
                  <a:pt x="1134" y="63"/>
                </a:lnTo>
                <a:lnTo>
                  <a:pt x="1140" y="75"/>
                </a:lnTo>
                <a:lnTo>
                  <a:pt x="1146" y="84"/>
                </a:lnTo>
                <a:lnTo>
                  <a:pt x="1148" y="96"/>
                </a:lnTo>
                <a:lnTo>
                  <a:pt x="1152" y="107"/>
                </a:lnTo>
                <a:lnTo>
                  <a:pt x="1152" y="121"/>
                </a:lnTo>
                <a:lnTo>
                  <a:pt x="1152" y="240"/>
                </a:lnTo>
                <a:lnTo>
                  <a:pt x="1152" y="253"/>
                </a:lnTo>
                <a:lnTo>
                  <a:pt x="1148" y="265"/>
                </a:lnTo>
                <a:lnTo>
                  <a:pt x="1146" y="276"/>
                </a:lnTo>
                <a:lnTo>
                  <a:pt x="1140" y="288"/>
                </a:lnTo>
                <a:lnTo>
                  <a:pt x="1134" y="297"/>
                </a:lnTo>
                <a:lnTo>
                  <a:pt x="1127" y="307"/>
                </a:lnTo>
                <a:lnTo>
                  <a:pt x="1119" y="316"/>
                </a:lnTo>
                <a:lnTo>
                  <a:pt x="1109" y="326"/>
                </a:lnTo>
                <a:lnTo>
                  <a:pt x="1100" y="334"/>
                </a:lnTo>
                <a:lnTo>
                  <a:pt x="1088" y="339"/>
                </a:lnTo>
                <a:lnTo>
                  <a:pt x="1077" y="345"/>
                </a:lnTo>
                <a:lnTo>
                  <a:pt x="1063" y="351"/>
                </a:lnTo>
                <a:lnTo>
                  <a:pt x="1050" y="355"/>
                </a:lnTo>
                <a:lnTo>
                  <a:pt x="1036" y="359"/>
                </a:lnTo>
                <a:lnTo>
                  <a:pt x="1023" y="361"/>
                </a:lnTo>
                <a:lnTo>
                  <a:pt x="1008" y="361"/>
                </a:lnTo>
                <a:lnTo>
                  <a:pt x="144" y="361"/>
                </a:lnTo>
                <a:lnTo>
                  <a:pt x="129" y="361"/>
                </a:lnTo>
                <a:lnTo>
                  <a:pt x="116" y="359"/>
                </a:lnTo>
                <a:lnTo>
                  <a:pt x="100" y="355"/>
                </a:lnTo>
                <a:lnTo>
                  <a:pt x="89" y="351"/>
                </a:lnTo>
                <a:lnTo>
                  <a:pt x="75" y="345"/>
                </a:lnTo>
                <a:lnTo>
                  <a:pt x="64" y="339"/>
                </a:lnTo>
                <a:lnTo>
                  <a:pt x="52" y="334"/>
                </a:lnTo>
                <a:lnTo>
                  <a:pt x="43" y="326"/>
                </a:lnTo>
                <a:lnTo>
                  <a:pt x="33" y="316"/>
                </a:lnTo>
                <a:lnTo>
                  <a:pt x="23" y="307"/>
                </a:lnTo>
                <a:lnTo>
                  <a:pt x="18" y="297"/>
                </a:lnTo>
                <a:lnTo>
                  <a:pt x="12" y="288"/>
                </a:lnTo>
                <a:lnTo>
                  <a:pt x="6" y="276"/>
                </a:lnTo>
                <a:lnTo>
                  <a:pt x="2" y="265"/>
                </a:lnTo>
                <a:lnTo>
                  <a:pt x="0" y="253"/>
                </a:lnTo>
                <a:lnTo>
                  <a:pt x="0" y="240"/>
                </a:lnTo>
                <a:lnTo>
                  <a:pt x="0" y="121"/>
                </a:lnTo>
                <a:lnTo>
                  <a:pt x="0" y="107"/>
                </a:lnTo>
                <a:lnTo>
                  <a:pt x="2" y="96"/>
                </a:lnTo>
                <a:lnTo>
                  <a:pt x="6" y="84"/>
                </a:lnTo>
                <a:lnTo>
                  <a:pt x="12" y="75"/>
                </a:lnTo>
                <a:lnTo>
                  <a:pt x="18" y="63"/>
                </a:lnTo>
                <a:lnTo>
                  <a:pt x="23" y="54"/>
                </a:lnTo>
                <a:lnTo>
                  <a:pt x="33" y="44"/>
                </a:lnTo>
                <a:lnTo>
                  <a:pt x="43" y="36"/>
                </a:lnTo>
                <a:lnTo>
                  <a:pt x="52" y="29"/>
                </a:lnTo>
                <a:lnTo>
                  <a:pt x="64" y="21"/>
                </a:lnTo>
                <a:lnTo>
                  <a:pt x="75" y="15"/>
                </a:lnTo>
                <a:lnTo>
                  <a:pt x="89" y="9"/>
                </a:lnTo>
                <a:lnTo>
                  <a:pt x="100" y="6"/>
                </a:lnTo>
                <a:lnTo>
                  <a:pt x="116" y="4"/>
                </a:lnTo>
                <a:lnTo>
                  <a:pt x="129" y="2"/>
                </a:lnTo>
                <a:lnTo>
                  <a:pt x="144" y="0"/>
                </a:lnTo>
                <a:close/>
              </a:path>
            </a:pathLst>
          </a:custGeom>
          <a:solidFill>
            <a:srgbClr val="99CCFF"/>
          </a:solidFill>
          <a:ln w="12700" cmpd="sng">
            <a:solidFill>
              <a:srgbClr val="000000"/>
            </a:solidFill>
            <a:round/>
            <a:headEnd/>
            <a:tailEnd/>
          </a:ln>
        </p:spPr>
        <p:txBody>
          <a:bodyPr/>
          <a:lstStyle/>
          <a:p>
            <a:endParaRPr lang="en-US"/>
          </a:p>
        </p:txBody>
      </p:sp>
      <p:sp>
        <p:nvSpPr>
          <p:cNvPr id="14349" name="Freeform 11">
            <a:extLst>
              <a:ext uri="{FF2B5EF4-FFF2-40B4-BE49-F238E27FC236}">
                <a16:creationId xmlns:a16="http://schemas.microsoft.com/office/drawing/2014/main" id="{B0544C44-AD1E-F965-B48D-3F1B29592EBD}"/>
              </a:ext>
            </a:extLst>
          </p:cNvPr>
          <p:cNvSpPr>
            <a:spLocks noEditPoints="1"/>
          </p:cNvSpPr>
          <p:nvPr/>
        </p:nvSpPr>
        <p:spPr bwMode="auto">
          <a:xfrm>
            <a:off x="1584453" y="3746968"/>
            <a:ext cx="1838325" cy="584200"/>
          </a:xfrm>
          <a:custGeom>
            <a:avLst/>
            <a:gdLst>
              <a:gd name="T0" fmla="*/ 2147483646 w 1158"/>
              <a:gd name="T1" fmla="*/ 20161250 h 368"/>
              <a:gd name="T2" fmla="*/ 2147483646 w 1158"/>
              <a:gd name="T3" fmla="*/ 0 h 368"/>
              <a:gd name="T4" fmla="*/ 2147483646 w 1158"/>
              <a:gd name="T5" fmla="*/ 15120938 h 368"/>
              <a:gd name="T6" fmla="*/ 2147483646 w 1158"/>
              <a:gd name="T7" fmla="*/ 52924075 h 368"/>
              <a:gd name="T8" fmla="*/ 2147483646 w 1158"/>
              <a:gd name="T9" fmla="*/ 105846563 h 368"/>
              <a:gd name="T10" fmla="*/ 2147483646 w 1158"/>
              <a:gd name="T11" fmla="*/ 57964388 h 368"/>
              <a:gd name="T12" fmla="*/ 2147483646 w 1158"/>
              <a:gd name="T13" fmla="*/ 30241875 h 368"/>
              <a:gd name="T14" fmla="*/ 2147483646 w 1158"/>
              <a:gd name="T15" fmla="*/ 0 h 368"/>
              <a:gd name="T16" fmla="*/ 2147483646 w 1158"/>
              <a:gd name="T17" fmla="*/ 141128750 h 368"/>
              <a:gd name="T18" fmla="*/ 2147483646 w 1158"/>
              <a:gd name="T19" fmla="*/ 221773750 h 368"/>
              <a:gd name="T20" fmla="*/ 2147483646 w 1158"/>
              <a:gd name="T21" fmla="*/ 315020325 h 368"/>
              <a:gd name="T22" fmla="*/ 2147483646 w 1158"/>
              <a:gd name="T23" fmla="*/ 257055938 h 368"/>
              <a:gd name="T24" fmla="*/ 2147483646 w 1158"/>
              <a:gd name="T25" fmla="*/ 173891575 h 368"/>
              <a:gd name="T26" fmla="*/ 2147483646 w 1158"/>
              <a:gd name="T27" fmla="*/ 105846563 h 368"/>
              <a:gd name="T28" fmla="*/ 2147483646 w 1158"/>
              <a:gd name="T29" fmla="*/ 614918125 h 368"/>
              <a:gd name="T30" fmla="*/ 2147483646 w 1158"/>
              <a:gd name="T31" fmla="*/ 315020325 h 368"/>
              <a:gd name="T32" fmla="*/ 2147483646 w 1158"/>
              <a:gd name="T33" fmla="*/ 677922825 h 368"/>
              <a:gd name="T34" fmla="*/ 2147483646 w 1158"/>
              <a:gd name="T35" fmla="*/ 763608138 h 368"/>
              <a:gd name="T36" fmla="*/ 2147483646 w 1158"/>
              <a:gd name="T37" fmla="*/ 836691875 h 368"/>
              <a:gd name="T38" fmla="*/ 2147483646 w 1158"/>
              <a:gd name="T39" fmla="*/ 778729075 h 368"/>
              <a:gd name="T40" fmla="*/ 2147483646 w 1158"/>
              <a:gd name="T41" fmla="*/ 700603438 h 368"/>
              <a:gd name="T42" fmla="*/ 2147483646 w 1158"/>
              <a:gd name="T43" fmla="*/ 614918125 h 368"/>
              <a:gd name="T44" fmla="*/ 2147483646 w 1158"/>
              <a:gd name="T45" fmla="*/ 856853125 h 368"/>
              <a:gd name="T46" fmla="*/ 2147483646 w 1158"/>
              <a:gd name="T47" fmla="*/ 904736888 h 368"/>
              <a:gd name="T48" fmla="*/ 2147483646 w 1158"/>
              <a:gd name="T49" fmla="*/ 927417500 h 368"/>
              <a:gd name="T50" fmla="*/ 2147483646 w 1158"/>
              <a:gd name="T51" fmla="*/ 904736888 h 368"/>
              <a:gd name="T52" fmla="*/ 2147483646 w 1158"/>
              <a:gd name="T53" fmla="*/ 884575638 h 368"/>
              <a:gd name="T54" fmla="*/ 2147483646 w 1158"/>
              <a:gd name="T55" fmla="*/ 841732188 h 368"/>
              <a:gd name="T56" fmla="*/ 2147483646 w 1158"/>
              <a:gd name="T57" fmla="*/ 927417500 h 368"/>
              <a:gd name="T58" fmla="*/ 2147483646 w 1158"/>
              <a:gd name="T59" fmla="*/ 909777200 h 368"/>
              <a:gd name="T60" fmla="*/ 332660625 w 1158"/>
              <a:gd name="T61" fmla="*/ 927417500 h 368"/>
              <a:gd name="T62" fmla="*/ 226814063 w 1158"/>
              <a:gd name="T63" fmla="*/ 904736888 h 368"/>
              <a:gd name="T64" fmla="*/ 133569075 w 1158"/>
              <a:gd name="T65" fmla="*/ 856853125 h 368"/>
              <a:gd name="T66" fmla="*/ 143649700 w 1158"/>
              <a:gd name="T67" fmla="*/ 841732188 h 368"/>
              <a:gd name="T68" fmla="*/ 231854375 w 1158"/>
              <a:gd name="T69" fmla="*/ 884575638 h 368"/>
              <a:gd name="T70" fmla="*/ 332660625 w 1158"/>
              <a:gd name="T71" fmla="*/ 904736888 h 368"/>
              <a:gd name="T72" fmla="*/ 105846563 w 1158"/>
              <a:gd name="T73" fmla="*/ 836691875 h 368"/>
              <a:gd name="T74" fmla="*/ 42843450 w 1158"/>
              <a:gd name="T75" fmla="*/ 763608138 h 368"/>
              <a:gd name="T76" fmla="*/ 5040313 w 1158"/>
              <a:gd name="T77" fmla="*/ 677922825 h 368"/>
              <a:gd name="T78" fmla="*/ 17641888 w 1158"/>
              <a:gd name="T79" fmla="*/ 614918125 h 368"/>
              <a:gd name="T80" fmla="*/ 32762825 w 1158"/>
              <a:gd name="T81" fmla="*/ 700603438 h 368"/>
              <a:gd name="T82" fmla="*/ 75604688 w 1158"/>
              <a:gd name="T83" fmla="*/ 778729075 h 368"/>
              <a:gd name="T84" fmla="*/ 105846563 w 1158"/>
              <a:gd name="T85" fmla="*/ 836691875 h 368"/>
              <a:gd name="T86" fmla="*/ 17641888 w 1158"/>
              <a:gd name="T87" fmla="*/ 315020325 h 368"/>
              <a:gd name="T88" fmla="*/ 0 w 1158"/>
              <a:gd name="T89" fmla="*/ 315020325 h 368"/>
              <a:gd name="T90" fmla="*/ 12601575 w 1158"/>
              <a:gd name="T91" fmla="*/ 221773750 h 368"/>
              <a:gd name="T92" fmla="*/ 63004700 w 1158"/>
              <a:gd name="T93" fmla="*/ 141128750 h 368"/>
              <a:gd name="T94" fmla="*/ 120967500 w 1158"/>
              <a:gd name="T95" fmla="*/ 105846563 h 368"/>
              <a:gd name="T96" fmla="*/ 57964388 w 1158"/>
              <a:gd name="T97" fmla="*/ 173891575 h 368"/>
              <a:gd name="T98" fmla="*/ 22682200 w 1158"/>
              <a:gd name="T99" fmla="*/ 257055938 h 368"/>
              <a:gd name="T100" fmla="*/ 0 w 1158"/>
              <a:gd name="T101" fmla="*/ 315020325 h 368"/>
              <a:gd name="T102" fmla="*/ 163810950 w 1158"/>
              <a:gd name="T103" fmla="*/ 52924075 h 368"/>
              <a:gd name="T104" fmla="*/ 259576888 w 1158"/>
              <a:gd name="T105" fmla="*/ 15120938 h 368"/>
              <a:gd name="T106" fmla="*/ 370463763 w 1158"/>
              <a:gd name="T107" fmla="*/ 0 h 368"/>
              <a:gd name="T108" fmla="*/ 299899388 w 1158"/>
              <a:gd name="T109" fmla="*/ 30241875 h 368"/>
              <a:gd name="T110" fmla="*/ 201612500 w 1158"/>
              <a:gd name="T111" fmla="*/ 57964388 h 368"/>
              <a:gd name="T112" fmla="*/ 120967500 w 1158"/>
              <a:gd name="T113" fmla="*/ 105846563 h 3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58" h="368">
                <a:moveTo>
                  <a:pt x="147" y="0"/>
                </a:moveTo>
                <a:lnTo>
                  <a:pt x="1011" y="0"/>
                </a:lnTo>
                <a:lnTo>
                  <a:pt x="1011" y="8"/>
                </a:lnTo>
                <a:lnTo>
                  <a:pt x="147" y="8"/>
                </a:lnTo>
                <a:lnTo>
                  <a:pt x="147" y="0"/>
                </a:lnTo>
                <a:close/>
                <a:moveTo>
                  <a:pt x="1011" y="0"/>
                </a:moveTo>
                <a:lnTo>
                  <a:pt x="1026" y="2"/>
                </a:lnTo>
                <a:lnTo>
                  <a:pt x="1039" y="4"/>
                </a:lnTo>
                <a:lnTo>
                  <a:pt x="1055" y="6"/>
                </a:lnTo>
                <a:lnTo>
                  <a:pt x="1068" y="10"/>
                </a:lnTo>
                <a:lnTo>
                  <a:pt x="1082" y="15"/>
                </a:lnTo>
                <a:lnTo>
                  <a:pt x="1093" y="21"/>
                </a:lnTo>
                <a:lnTo>
                  <a:pt x="1105" y="29"/>
                </a:lnTo>
                <a:lnTo>
                  <a:pt x="1114" y="37"/>
                </a:lnTo>
                <a:lnTo>
                  <a:pt x="1110" y="42"/>
                </a:lnTo>
                <a:lnTo>
                  <a:pt x="1099" y="35"/>
                </a:lnTo>
                <a:lnTo>
                  <a:pt x="1089" y="29"/>
                </a:lnTo>
                <a:lnTo>
                  <a:pt x="1078" y="23"/>
                </a:lnTo>
                <a:lnTo>
                  <a:pt x="1064" y="17"/>
                </a:lnTo>
                <a:lnTo>
                  <a:pt x="1053" y="13"/>
                </a:lnTo>
                <a:lnTo>
                  <a:pt x="1039" y="12"/>
                </a:lnTo>
                <a:lnTo>
                  <a:pt x="1024" y="10"/>
                </a:lnTo>
                <a:lnTo>
                  <a:pt x="1011" y="8"/>
                </a:lnTo>
                <a:lnTo>
                  <a:pt x="1011" y="0"/>
                </a:lnTo>
                <a:close/>
                <a:moveTo>
                  <a:pt x="1114" y="37"/>
                </a:moveTo>
                <a:lnTo>
                  <a:pt x="1124" y="46"/>
                </a:lnTo>
                <a:lnTo>
                  <a:pt x="1133" y="56"/>
                </a:lnTo>
                <a:lnTo>
                  <a:pt x="1141" y="65"/>
                </a:lnTo>
                <a:lnTo>
                  <a:pt x="1147" y="77"/>
                </a:lnTo>
                <a:lnTo>
                  <a:pt x="1153" y="88"/>
                </a:lnTo>
                <a:lnTo>
                  <a:pt x="1156" y="100"/>
                </a:lnTo>
                <a:lnTo>
                  <a:pt x="1158" y="111"/>
                </a:lnTo>
                <a:lnTo>
                  <a:pt x="1158" y="125"/>
                </a:lnTo>
                <a:lnTo>
                  <a:pt x="1151" y="125"/>
                </a:lnTo>
                <a:lnTo>
                  <a:pt x="1151" y="113"/>
                </a:lnTo>
                <a:lnTo>
                  <a:pt x="1147" y="102"/>
                </a:lnTo>
                <a:lnTo>
                  <a:pt x="1145" y="90"/>
                </a:lnTo>
                <a:lnTo>
                  <a:pt x="1139" y="79"/>
                </a:lnTo>
                <a:lnTo>
                  <a:pt x="1133" y="69"/>
                </a:lnTo>
                <a:lnTo>
                  <a:pt x="1126" y="60"/>
                </a:lnTo>
                <a:lnTo>
                  <a:pt x="1118" y="52"/>
                </a:lnTo>
                <a:lnTo>
                  <a:pt x="1110" y="42"/>
                </a:lnTo>
                <a:lnTo>
                  <a:pt x="1114" y="37"/>
                </a:lnTo>
                <a:close/>
                <a:moveTo>
                  <a:pt x="1158" y="125"/>
                </a:moveTo>
                <a:lnTo>
                  <a:pt x="1158" y="244"/>
                </a:lnTo>
                <a:lnTo>
                  <a:pt x="1151" y="244"/>
                </a:lnTo>
                <a:lnTo>
                  <a:pt x="1151" y="125"/>
                </a:lnTo>
                <a:lnTo>
                  <a:pt x="1158" y="125"/>
                </a:lnTo>
                <a:close/>
                <a:moveTo>
                  <a:pt x="1158" y="244"/>
                </a:moveTo>
                <a:lnTo>
                  <a:pt x="1158" y="257"/>
                </a:lnTo>
                <a:lnTo>
                  <a:pt x="1156" y="269"/>
                </a:lnTo>
                <a:lnTo>
                  <a:pt x="1153" y="282"/>
                </a:lnTo>
                <a:lnTo>
                  <a:pt x="1147" y="294"/>
                </a:lnTo>
                <a:lnTo>
                  <a:pt x="1141" y="303"/>
                </a:lnTo>
                <a:lnTo>
                  <a:pt x="1133" y="315"/>
                </a:lnTo>
                <a:lnTo>
                  <a:pt x="1124" y="324"/>
                </a:lnTo>
                <a:lnTo>
                  <a:pt x="1114" y="332"/>
                </a:lnTo>
                <a:lnTo>
                  <a:pt x="1110" y="326"/>
                </a:lnTo>
                <a:lnTo>
                  <a:pt x="1118" y="319"/>
                </a:lnTo>
                <a:lnTo>
                  <a:pt x="1126" y="309"/>
                </a:lnTo>
                <a:lnTo>
                  <a:pt x="1133" y="299"/>
                </a:lnTo>
                <a:lnTo>
                  <a:pt x="1139" y="290"/>
                </a:lnTo>
                <a:lnTo>
                  <a:pt x="1145" y="278"/>
                </a:lnTo>
                <a:lnTo>
                  <a:pt x="1147" y="267"/>
                </a:lnTo>
                <a:lnTo>
                  <a:pt x="1151" y="255"/>
                </a:lnTo>
                <a:lnTo>
                  <a:pt x="1151" y="244"/>
                </a:lnTo>
                <a:lnTo>
                  <a:pt x="1158" y="244"/>
                </a:lnTo>
                <a:close/>
                <a:moveTo>
                  <a:pt x="1114" y="332"/>
                </a:moveTo>
                <a:lnTo>
                  <a:pt x="1105" y="340"/>
                </a:lnTo>
                <a:lnTo>
                  <a:pt x="1093" y="347"/>
                </a:lnTo>
                <a:lnTo>
                  <a:pt x="1082" y="353"/>
                </a:lnTo>
                <a:lnTo>
                  <a:pt x="1068" y="359"/>
                </a:lnTo>
                <a:lnTo>
                  <a:pt x="1055" y="363"/>
                </a:lnTo>
                <a:lnTo>
                  <a:pt x="1039" y="367"/>
                </a:lnTo>
                <a:lnTo>
                  <a:pt x="1026" y="368"/>
                </a:lnTo>
                <a:lnTo>
                  <a:pt x="1011" y="368"/>
                </a:lnTo>
                <a:lnTo>
                  <a:pt x="1011" y="361"/>
                </a:lnTo>
                <a:lnTo>
                  <a:pt x="1024" y="359"/>
                </a:lnTo>
                <a:lnTo>
                  <a:pt x="1039" y="359"/>
                </a:lnTo>
                <a:lnTo>
                  <a:pt x="1053" y="355"/>
                </a:lnTo>
                <a:lnTo>
                  <a:pt x="1064" y="351"/>
                </a:lnTo>
                <a:lnTo>
                  <a:pt x="1078" y="345"/>
                </a:lnTo>
                <a:lnTo>
                  <a:pt x="1089" y="340"/>
                </a:lnTo>
                <a:lnTo>
                  <a:pt x="1099" y="334"/>
                </a:lnTo>
                <a:lnTo>
                  <a:pt x="1110" y="326"/>
                </a:lnTo>
                <a:lnTo>
                  <a:pt x="1114" y="332"/>
                </a:lnTo>
                <a:close/>
                <a:moveTo>
                  <a:pt x="1011" y="368"/>
                </a:moveTo>
                <a:lnTo>
                  <a:pt x="147" y="368"/>
                </a:lnTo>
                <a:lnTo>
                  <a:pt x="147" y="361"/>
                </a:lnTo>
                <a:lnTo>
                  <a:pt x="1011" y="361"/>
                </a:lnTo>
                <a:lnTo>
                  <a:pt x="1011" y="368"/>
                </a:lnTo>
                <a:close/>
                <a:moveTo>
                  <a:pt x="147" y="368"/>
                </a:moveTo>
                <a:lnTo>
                  <a:pt x="132" y="368"/>
                </a:lnTo>
                <a:lnTo>
                  <a:pt x="117" y="367"/>
                </a:lnTo>
                <a:lnTo>
                  <a:pt x="103" y="363"/>
                </a:lnTo>
                <a:lnTo>
                  <a:pt x="90" y="359"/>
                </a:lnTo>
                <a:lnTo>
                  <a:pt x="76" y="353"/>
                </a:lnTo>
                <a:lnTo>
                  <a:pt x="65" y="347"/>
                </a:lnTo>
                <a:lnTo>
                  <a:pt x="53" y="340"/>
                </a:lnTo>
                <a:lnTo>
                  <a:pt x="42" y="332"/>
                </a:lnTo>
                <a:lnTo>
                  <a:pt x="48" y="326"/>
                </a:lnTo>
                <a:lnTo>
                  <a:pt x="57" y="334"/>
                </a:lnTo>
                <a:lnTo>
                  <a:pt x="69" y="340"/>
                </a:lnTo>
                <a:lnTo>
                  <a:pt x="80" y="345"/>
                </a:lnTo>
                <a:lnTo>
                  <a:pt x="92" y="351"/>
                </a:lnTo>
                <a:lnTo>
                  <a:pt x="105" y="355"/>
                </a:lnTo>
                <a:lnTo>
                  <a:pt x="119" y="359"/>
                </a:lnTo>
                <a:lnTo>
                  <a:pt x="132" y="359"/>
                </a:lnTo>
                <a:lnTo>
                  <a:pt x="147" y="361"/>
                </a:lnTo>
                <a:lnTo>
                  <a:pt x="147" y="368"/>
                </a:lnTo>
                <a:close/>
                <a:moveTo>
                  <a:pt x="42" y="332"/>
                </a:moveTo>
                <a:lnTo>
                  <a:pt x="32" y="324"/>
                </a:lnTo>
                <a:lnTo>
                  <a:pt x="25" y="315"/>
                </a:lnTo>
                <a:lnTo>
                  <a:pt x="17" y="303"/>
                </a:lnTo>
                <a:lnTo>
                  <a:pt x="11" y="294"/>
                </a:lnTo>
                <a:lnTo>
                  <a:pt x="5" y="282"/>
                </a:lnTo>
                <a:lnTo>
                  <a:pt x="2" y="269"/>
                </a:lnTo>
                <a:lnTo>
                  <a:pt x="0" y="257"/>
                </a:lnTo>
                <a:lnTo>
                  <a:pt x="0" y="244"/>
                </a:lnTo>
                <a:lnTo>
                  <a:pt x="7" y="244"/>
                </a:lnTo>
                <a:lnTo>
                  <a:pt x="7" y="255"/>
                </a:lnTo>
                <a:lnTo>
                  <a:pt x="9" y="267"/>
                </a:lnTo>
                <a:lnTo>
                  <a:pt x="13" y="278"/>
                </a:lnTo>
                <a:lnTo>
                  <a:pt x="17" y="290"/>
                </a:lnTo>
                <a:lnTo>
                  <a:pt x="23" y="299"/>
                </a:lnTo>
                <a:lnTo>
                  <a:pt x="30" y="309"/>
                </a:lnTo>
                <a:lnTo>
                  <a:pt x="38" y="319"/>
                </a:lnTo>
                <a:lnTo>
                  <a:pt x="48" y="326"/>
                </a:lnTo>
                <a:lnTo>
                  <a:pt x="42" y="332"/>
                </a:lnTo>
                <a:close/>
                <a:moveTo>
                  <a:pt x="0" y="244"/>
                </a:moveTo>
                <a:lnTo>
                  <a:pt x="0" y="125"/>
                </a:lnTo>
                <a:lnTo>
                  <a:pt x="7" y="125"/>
                </a:lnTo>
                <a:lnTo>
                  <a:pt x="7" y="244"/>
                </a:lnTo>
                <a:lnTo>
                  <a:pt x="0" y="244"/>
                </a:lnTo>
                <a:close/>
                <a:moveTo>
                  <a:pt x="0" y="125"/>
                </a:moveTo>
                <a:lnTo>
                  <a:pt x="0" y="111"/>
                </a:lnTo>
                <a:lnTo>
                  <a:pt x="2" y="100"/>
                </a:lnTo>
                <a:lnTo>
                  <a:pt x="5" y="88"/>
                </a:lnTo>
                <a:lnTo>
                  <a:pt x="11" y="77"/>
                </a:lnTo>
                <a:lnTo>
                  <a:pt x="17" y="65"/>
                </a:lnTo>
                <a:lnTo>
                  <a:pt x="25" y="56"/>
                </a:lnTo>
                <a:lnTo>
                  <a:pt x="32" y="46"/>
                </a:lnTo>
                <a:lnTo>
                  <a:pt x="42" y="37"/>
                </a:lnTo>
                <a:lnTo>
                  <a:pt x="48" y="42"/>
                </a:lnTo>
                <a:lnTo>
                  <a:pt x="38" y="52"/>
                </a:lnTo>
                <a:lnTo>
                  <a:pt x="30" y="60"/>
                </a:lnTo>
                <a:lnTo>
                  <a:pt x="23" y="69"/>
                </a:lnTo>
                <a:lnTo>
                  <a:pt x="17" y="79"/>
                </a:lnTo>
                <a:lnTo>
                  <a:pt x="13" y="90"/>
                </a:lnTo>
                <a:lnTo>
                  <a:pt x="9" y="102"/>
                </a:lnTo>
                <a:lnTo>
                  <a:pt x="7" y="113"/>
                </a:lnTo>
                <a:lnTo>
                  <a:pt x="7" y="125"/>
                </a:lnTo>
                <a:lnTo>
                  <a:pt x="0" y="125"/>
                </a:lnTo>
                <a:close/>
                <a:moveTo>
                  <a:pt x="42" y="37"/>
                </a:moveTo>
                <a:lnTo>
                  <a:pt x="53" y="29"/>
                </a:lnTo>
                <a:lnTo>
                  <a:pt x="65" y="21"/>
                </a:lnTo>
                <a:lnTo>
                  <a:pt x="76" y="15"/>
                </a:lnTo>
                <a:lnTo>
                  <a:pt x="90" y="10"/>
                </a:lnTo>
                <a:lnTo>
                  <a:pt x="103" y="6"/>
                </a:lnTo>
                <a:lnTo>
                  <a:pt x="117" y="4"/>
                </a:lnTo>
                <a:lnTo>
                  <a:pt x="132" y="2"/>
                </a:lnTo>
                <a:lnTo>
                  <a:pt x="147" y="0"/>
                </a:lnTo>
                <a:lnTo>
                  <a:pt x="147" y="8"/>
                </a:lnTo>
                <a:lnTo>
                  <a:pt x="132" y="10"/>
                </a:lnTo>
                <a:lnTo>
                  <a:pt x="119" y="12"/>
                </a:lnTo>
                <a:lnTo>
                  <a:pt x="105" y="13"/>
                </a:lnTo>
                <a:lnTo>
                  <a:pt x="92" y="17"/>
                </a:lnTo>
                <a:lnTo>
                  <a:pt x="80" y="23"/>
                </a:lnTo>
                <a:lnTo>
                  <a:pt x="69" y="29"/>
                </a:lnTo>
                <a:lnTo>
                  <a:pt x="57" y="35"/>
                </a:lnTo>
                <a:lnTo>
                  <a:pt x="48" y="42"/>
                </a:lnTo>
                <a:lnTo>
                  <a:pt x="42" y="3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0" name="Freeform 12">
            <a:extLst>
              <a:ext uri="{FF2B5EF4-FFF2-40B4-BE49-F238E27FC236}">
                <a16:creationId xmlns:a16="http://schemas.microsoft.com/office/drawing/2014/main" id="{8136C47B-193B-A410-FACC-20222E766FAB}"/>
              </a:ext>
            </a:extLst>
          </p:cNvPr>
          <p:cNvSpPr>
            <a:spLocks/>
          </p:cNvSpPr>
          <p:nvPr/>
        </p:nvSpPr>
        <p:spPr bwMode="auto">
          <a:xfrm>
            <a:off x="5704012" y="3753318"/>
            <a:ext cx="1828800" cy="573088"/>
          </a:xfrm>
          <a:custGeom>
            <a:avLst/>
            <a:gdLst>
              <a:gd name="T0" fmla="*/ 2147483646 w 1152"/>
              <a:gd name="T1" fmla="*/ 0 h 361"/>
              <a:gd name="T2" fmla="*/ 2147483646 w 1152"/>
              <a:gd name="T3" fmla="*/ 10080634 h 361"/>
              <a:gd name="T4" fmla="*/ 2147483646 w 1152"/>
              <a:gd name="T5" fmla="*/ 22682220 h 361"/>
              <a:gd name="T6" fmla="*/ 2147483646 w 1152"/>
              <a:gd name="T7" fmla="*/ 52924121 h 361"/>
              <a:gd name="T8" fmla="*/ 2147483646 w 1152"/>
              <a:gd name="T9" fmla="*/ 90725704 h 361"/>
              <a:gd name="T10" fmla="*/ 2147483646 w 1152"/>
              <a:gd name="T11" fmla="*/ 136088556 h 361"/>
              <a:gd name="T12" fmla="*/ 2147483646 w 1152"/>
              <a:gd name="T13" fmla="*/ 189012677 h 361"/>
              <a:gd name="T14" fmla="*/ 2147483646 w 1152"/>
              <a:gd name="T15" fmla="*/ 241935211 h 361"/>
              <a:gd name="T16" fmla="*/ 2147483646 w 1152"/>
              <a:gd name="T17" fmla="*/ 304939966 h 361"/>
              <a:gd name="T18" fmla="*/ 2147483646 w 1152"/>
              <a:gd name="T19" fmla="*/ 637600881 h 361"/>
              <a:gd name="T20" fmla="*/ 2147483646 w 1152"/>
              <a:gd name="T21" fmla="*/ 695563732 h 361"/>
              <a:gd name="T22" fmla="*/ 2147483646 w 1152"/>
              <a:gd name="T23" fmla="*/ 748487853 h 361"/>
              <a:gd name="T24" fmla="*/ 2147483646 w 1152"/>
              <a:gd name="T25" fmla="*/ 796370070 h 361"/>
              <a:gd name="T26" fmla="*/ 2147483646 w 1152"/>
              <a:gd name="T27" fmla="*/ 841732922 h 361"/>
              <a:gd name="T28" fmla="*/ 2147483646 w 1152"/>
              <a:gd name="T29" fmla="*/ 869455459 h 361"/>
              <a:gd name="T30" fmla="*/ 2147483646 w 1152"/>
              <a:gd name="T31" fmla="*/ 894657043 h 361"/>
              <a:gd name="T32" fmla="*/ 2147483646 w 1152"/>
              <a:gd name="T33" fmla="*/ 909777994 h 361"/>
              <a:gd name="T34" fmla="*/ 362902500 w 1152"/>
              <a:gd name="T35" fmla="*/ 909777994 h 361"/>
              <a:gd name="T36" fmla="*/ 287297813 w 1152"/>
              <a:gd name="T37" fmla="*/ 904737677 h 361"/>
              <a:gd name="T38" fmla="*/ 219254388 w 1152"/>
              <a:gd name="T39" fmla="*/ 884576409 h 361"/>
              <a:gd name="T40" fmla="*/ 161290000 w 1152"/>
              <a:gd name="T41" fmla="*/ 854334508 h 361"/>
              <a:gd name="T42" fmla="*/ 108367513 w 1152"/>
              <a:gd name="T43" fmla="*/ 821571654 h 361"/>
              <a:gd name="T44" fmla="*/ 57964388 w 1152"/>
              <a:gd name="T45" fmla="*/ 773689438 h 361"/>
              <a:gd name="T46" fmla="*/ 25201563 w 1152"/>
              <a:gd name="T47" fmla="*/ 725805633 h 361"/>
              <a:gd name="T48" fmla="*/ 5040313 w 1152"/>
              <a:gd name="T49" fmla="*/ 667842783 h 361"/>
              <a:gd name="T50" fmla="*/ 0 w 1152"/>
              <a:gd name="T51" fmla="*/ 604838028 h 361"/>
              <a:gd name="T52" fmla="*/ 0 w 1152"/>
              <a:gd name="T53" fmla="*/ 269657748 h 361"/>
              <a:gd name="T54" fmla="*/ 15120938 w 1152"/>
              <a:gd name="T55" fmla="*/ 211693310 h 361"/>
              <a:gd name="T56" fmla="*/ 45362813 w 1152"/>
              <a:gd name="T57" fmla="*/ 158770776 h 361"/>
              <a:gd name="T58" fmla="*/ 83165950 w 1152"/>
              <a:gd name="T59" fmla="*/ 110886972 h 361"/>
              <a:gd name="T60" fmla="*/ 131048125 w 1152"/>
              <a:gd name="T61" fmla="*/ 73085389 h 361"/>
              <a:gd name="T62" fmla="*/ 189012513 w 1152"/>
              <a:gd name="T63" fmla="*/ 37803170 h 361"/>
              <a:gd name="T64" fmla="*/ 252015625 w 1152"/>
              <a:gd name="T65" fmla="*/ 15120951 h 361"/>
              <a:gd name="T66" fmla="*/ 325100950 w 1152"/>
              <a:gd name="T67" fmla="*/ 5040317 h 3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52" h="361">
                <a:moveTo>
                  <a:pt x="144" y="0"/>
                </a:moveTo>
                <a:lnTo>
                  <a:pt x="1008" y="0"/>
                </a:lnTo>
                <a:lnTo>
                  <a:pt x="1023" y="2"/>
                </a:lnTo>
                <a:lnTo>
                  <a:pt x="1036" y="4"/>
                </a:lnTo>
                <a:lnTo>
                  <a:pt x="1050" y="6"/>
                </a:lnTo>
                <a:lnTo>
                  <a:pt x="1063" y="9"/>
                </a:lnTo>
                <a:lnTo>
                  <a:pt x="1077" y="15"/>
                </a:lnTo>
                <a:lnTo>
                  <a:pt x="1088" y="21"/>
                </a:lnTo>
                <a:lnTo>
                  <a:pt x="1100" y="29"/>
                </a:lnTo>
                <a:lnTo>
                  <a:pt x="1109" y="36"/>
                </a:lnTo>
                <a:lnTo>
                  <a:pt x="1119" y="44"/>
                </a:lnTo>
                <a:lnTo>
                  <a:pt x="1127" y="54"/>
                </a:lnTo>
                <a:lnTo>
                  <a:pt x="1134" y="63"/>
                </a:lnTo>
                <a:lnTo>
                  <a:pt x="1140" y="75"/>
                </a:lnTo>
                <a:lnTo>
                  <a:pt x="1146" y="84"/>
                </a:lnTo>
                <a:lnTo>
                  <a:pt x="1148" y="96"/>
                </a:lnTo>
                <a:lnTo>
                  <a:pt x="1152" y="107"/>
                </a:lnTo>
                <a:lnTo>
                  <a:pt x="1152" y="121"/>
                </a:lnTo>
                <a:lnTo>
                  <a:pt x="1152" y="240"/>
                </a:lnTo>
                <a:lnTo>
                  <a:pt x="1152" y="253"/>
                </a:lnTo>
                <a:lnTo>
                  <a:pt x="1148" y="265"/>
                </a:lnTo>
                <a:lnTo>
                  <a:pt x="1146" y="276"/>
                </a:lnTo>
                <a:lnTo>
                  <a:pt x="1140" y="288"/>
                </a:lnTo>
                <a:lnTo>
                  <a:pt x="1134" y="297"/>
                </a:lnTo>
                <a:lnTo>
                  <a:pt x="1127" y="307"/>
                </a:lnTo>
                <a:lnTo>
                  <a:pt x="1119" y="316"/>
                </a:lnTo>
                <a:lnTo>
                  <a:pt x="1109" y="326"/>
                </a:lnTo>
                <a:lnTo>
                  <a:pt x="1100" y="334"/>
                </a:lnTo>
                <a:lnTo>
                  <a:pt x="1088" y="339"/>
                </a:lnTo>
                <a:lnTo>
                  <a:pt x="1077" y="345"/>
                </a:lnTo>
                <a:lnTo>
                  <a:pt x="1063" y="351"/>
                </a:lnTo>
                <a:lnTo>
                  <a:pt x="1050" y="355"/>
                </a:lnTo>
                <a:lnTo>
                  <a:pt x="1036" y="359"/>
                </a:lnTo>
                <a:lnTo>
                  <a:pt x="1023" y="361"/>
                </a:lnTo>
                <a:lnTo>
                  <a:pt x="1008" y="361"/>
                </a:lnTo>
                <a:lnTo>
                  <a:pt x="144" y="361"/>
                </a:lnTo>
                <a:lnTo>
                  <a:pt x="129" y="361"/>
                </a:lnTo>
                <a:lnTo>
                  <a:pt x="114" y="359"/>
                </a:lnTo>
                <a:lnTo>
                  <a:pt x="100" y="355"/>
                </a:lnTo>
                <a:lnTo>
                  <a:pt x="87" y="351"/>
                </a:lnTo>
                <a:lnTo>
                  <a:pt x="75" y="345"/>
                </a:lnTo>
                <a:lnTo>
                  <a:pt x="64" y="339"/>
                </a:lnTo>
                <a:lnTo>
                  <a:pt x="52" y="334"/>
                </a:lnTo>
                <a:lnTo>
                  <a:pt x="43" y="326"/>
                </a:lnTo>
                <a:lnTo>
                  <a:pt x="33" y="316"/>
                </a:lnTo>
                <a:lnTo>
                  <a:pt x="23" y="307"/>
                </a:lnTo>
                <a:lnTo>
                  <a:pt x="18" y="297"/>
                </a:lnTo>
                <a:lnTo>
                  <a:pt x="10" y="288"/>
                </a:lnTo>
                <a:lnTo>
                  <a:pt x="6" y="276"/>
                </a:lnTo>
                <a:lnTo>
                  <a:pt x="2" y="265"/>
                </a:lnTo>
                <a:lnTo>
                  <a:pt x="0" y="253"/>
                </a:lnTo>
                <a:lnTo>
                  <a:pt x="0" y="240"/>
                </a:lnTo>
                <a:lnTo>
                  <a:pt x="0" y="121"/>
                </a:lnTo>
                <a:lnTo>
                  <a:pt x="0" y="107"/>
                </a:lnTo>
                <a:lnTo>
                  <a:pt x="2" y="96"/>
                </a:lnTo>
                <a:lnTo>
                  <a:pt x="6" y="84"/>
                </a:lnTo>
                <a:lnTo>
                  <a:pt x="10" y="75"/>
                </a:lnTo>
                <a:lnTo>
                  <a:pt x="18" y="63"/>
                </a:lnTo>
                <a:lnTo>
                  <a:pt x="23" y="54"/>
                </a:lnTo>
                <a:lnTo>
                  <a:pt x="33" y="44"/>
                </a:lnTo>
                <a:lnTo>
                  <a:pt x="43" y="36"/>
                </a:lnTo>
                <a:lnTo>
                  <a:pt x="52" y="29"/>
                </a:lnTo>
                <a:lnTo>
                  <a:pt x="64" y="21"/>
                </a:lnTo>
                <a:lnTo>
                  <a:pt x="75" y="15"/>
                </a:lnTo>
                <a:lnTo>
                  <a:pt x="87" y="9"/>
                </a:lnTo>
                <a:lnTo>
                  <a:pt x="100" y="6"/>
                </a:lnTo>
                <a:lnTo>
                  <a:pt x="114" y="4"/>
                </a:lnTo>
                <a:lnTo>
                  <a:pt x="129" y="2"/>
                </a:lnTo>
                <a:lnTo>
                  <a:pt x="144" y="0"/>
                </a:lnTo>
                <a:close/>
              </a:path>
            </a:pathLst>
          </a:custGeom>
          <a:solidFill>
            <a:srgbClr val="99CCFF"/>
          </a:solidFill>
          <a:ln w="12700" cmpd="sng">
            <a:solidFill>
              <a:srgbClr val="000000"/>
            </a:solidFill>
            <a:round/>
            <a:headEnd/>
            <a:tailEnd/>
          </a:ln>
        </p:spPr>
        <p:txBody>
          <a:bodyPr/>
          <a:lstStyle/>
          <a:p>
            <a:endParaRPr lang="en-US"/>
          </a:p>
        </p:txBody>
      </p:sp>
      <p:sp>
        <p:nvSpPr>
          <p:cNvPr id="14351" name="Freeform 13">
            <a:extLst>
              <a:ext uri="{FF2B5EF4-FFF2-40B4-BE49-F238E27FC236}">
                <a16:creationId xmlns:a16="http://schemas.microsoft.com/office/drawing/2014/main" id="{29A45907-1BF7-2D44-6DF6-2121DF675B9A}"/>
              </a:ext>
            </a:extLst>
          </p:cNvPr>
          <p:cNvSpPr>
            <a:spLocks noEditPoints="1"/>
          </p:cNvSpPr>
          <p:nvPr/>
        </p:nvSpPr>
        <p:spPr bwMode="auto">
          <a:xfrm>
            <a:off x="5696075" y="3746968"/>
            <a:ext cx="1841500" cy="584200"/>
          </a:xfrm>
          <a:custGeom>
            <a:avLst/>
            <a:gdLst>
              <a:gd name="T0" fmla="*/ 2147483646 w 1160"/>
              <a:gd name="T1" fmla="*/ 20161250 h 368"/>
              <a:gd name="T2" fmla="*/ 2147483646 w 1160"/>
              <a:gd name="T3" fmla="*/ 0 h 368"/>
              <a:gd name="T4" fmla="*/ 2147483646 w 1160"/>
              <a:gd name="T5" fmla="*/ 15120938 h 368"/>
              <a:gd name="T6" fmla="*/ 2147483646 w 1160"/>
              <a:gd name="T7" fmla="*/ 52924075 h 368"/>
              <a:gd name="T8" fmla="*/ 2147483646 w 1160"/>
              <a:gd name="T9" fmla="*/ 105846563 h 368"/>
              <a:gd name="T10" fmla="*/ 2147483646 w 1160"/>
              <a:gd name="T11" fmla="*/ 57964388 h 368"/>
              <a:gd name="T12" fmla="*/ 2147483646 w 1160"/>
              <a:gd name="T13" fmla="*/ 30241875 h 368"/>
              <a:gd name="T14" fmla="*/ 2147483646 w 1160"/>
              <a:gd name="T15" fmla="*/ 0 h 368"/>
              <a:gd name="T16" fmla="*/ 2147483646 w 1160"/>
              <a:gd name="T17" fmla="*/ 141128750 h 368"/>
              <a:gd name="T18" fmla="*/ 2147483646 w 1160"/>
              <a:gd name="T19" fmla="*/ 221773750 h 368"/>
              <a:gd name="T20" fmla="*/ 2147483646 w 1160"/>
              <a:gd name="T21" fmla="*/ 315020325 h 368"/>
              <a:gd name="T22" fmla="*/ 2147483646 w 1160"/>
              <a:gd name="T23" fmla="*/ 257055938 h 368"/>
              <a:gd name="T24" fmla="*/ 2147483646 w 1160"/>
              <a:gd name="T25" fmla="*/ 173891575 h 368"/>
              <a:gd name="T26" fmla="*/ 2147483646 w 1160"/>
              <a:gd name="T27" fmla="*/ 105846563 h 368"/>
              <a:gd name="T28" fmla="*/ 2147483646 w 1160"/>
              <a:gd name="T29" fmla="*/ 614918125 h 368"/>
              <a:gd name="T30" fmla="*/ 2147483646 w 1160"/>
              <a:gd name="T31" fmla="*/ 315020325 h 368"/>
              <a:gd name="T32" fmla="*/ 2147483646 w 1160"/>
              <a:gd name="T33" fmla="*/ 677922825 h 368"/>
              <a:gd name="T34" fmla="*/ 2147483646 w 1160"/>
              <a:gd name="T35" fmla="*/ 763608138 h 368"/>
              <a:gd name="T36" fmla="*/ 2147483646 w 1160"/>
              <a:gd name="T37" fmla="*/ 836691875 h 368"/>
              <a:gd name="T38" fmla="*/ 2147483646 w 1160"/>
              <a:gd name="T39" fmla="*/ 778729075 h 368"/>
              <a:gd name="T40" fmla="*/ 2147483646 w 1160"/>
              <a:gd name="T41" fmla="*/ 700603438 h 368"/>
              <a:gd name="T42" fmla="*/ 2147483646 w 1160"/>
              <a:gd name="T43" fmla="*/ 614918125 h 368"/>
              <a:gd name="T44" fmla="*/ 2147483646 w 1160"/>
              <a:gd name="T45" fmla="*/ 856853125 h 368"/>
              <a:gd name="T46" fmla="*/ 2147483646 w 1160"/>
              <a:gd name="T47" fmla="*/ 904736888 h 368"/>
              <a:gd name="T48" fmla="*/ 2147483646 w 1160"/>
              <a:gd name="T49" fmla="*/ 927417500 h 368"/>
              <a:gd name="T50" fmla="*/ 2147483646 w 1160"/>
              <a:gd name="T51" fmla="*/ 904736888 h 368"/>
              <a:gd name="T52" fmla="*/ 2147483646 w 1160"/>
              <a:gd name="T53" fmla="*/ 884575638 h 368"/>
              <a:gd name="T54" fmla="*/ 2147483646 w 1160"/>
              <a:gd name="T55" fmla="*/ 841732188 h 368"/>
              <a:gd name="T56" fmla="*/ 2147483646 w 1160"/>
              <a:gd name="T57" fmla="*/ 927417500 h 368"/>
              <a:gd name="T58" fmla="*/ 2147483646 w 1160"/>
              <a:gd name="T59" fmla="*/ 909777200 h 368"/>
              <a:gd name="T60" fmla="*/ 337700938 w 1160"/>
              <a:gd name="T61" fmla="*/ 927417500 h 368"/>
              <a:gd name="T62" fmla="*/ 231854375 w 1160"/>
              <a:gd name="T63" fmla="*/ 904736888 h 368"/>
              <a:gd name="T64" fmla="*/ 138609388 w 1160"/>
              <a:gd name="T65" fmla="*/ 856853125 h 368"/>
              <a:gd name="T66" fmla="*/ 148690013 w 1160"/>
              <a:gd name="T67" fmla="*/ 841732188 h 368"/>
              <a:gd name="T68" fmla="*/ 236894688 w 1160"/>
              <a:gd name="T69" fmla="*/ 884575638 h 368"/>
              <a:gd name="T70" fmla="*/ 337700938 w 1160"/>
              <a:gd name="T71" fmla="*/ 904736888 h 368"/>
              <a:gd name="T72" fmla="*/ 110886875 w 1160"/>
              <a:gd name="T73" fmla="*/ 836691875 h 368"/>
              <a:gd name="T74" fmla="*/ 47883763 w 1160"/>
              <a:gd name="T75" fmla="*/ 763608138 h 368"/>
              <a:gd name="T76" fmla="*/ 7561263 w 1160"/>
              <a:gd name="T77" fmla="*/ 677922825 h 368"/>
              <a:gd name="T78" fmla="*/ 22682200 w 1160"/>
              <a:gd name="T79" fmla="*/ 614918125 h 368"/>
              <a:gd name="T80" fmla="*/ 37803138 w 1160"/>
              <a:gd name="T81" fmla="*/ 700603438 h 368"/>
              <a:gd name="T82" fmla="*/ 80645000 w 1160"/>
              <a:gd name="T83" fmla="*/ 778729075 h 368"/>
              <a:gd name="T84" fmla="*/ 110886875 w 1160"/>
              <a:gd name="T85" fmla="*/ 836691875 h 368"/>
              <a:gd name="T86" fmla="*/ 22682200 w 1160"/>
              <a:gd name="T87" fmla="*/ 315020325 h 368"/>
              <a:gd name="T88" fmla="*/ 0 w 1160"/>
              <a:gd name="T89" fmla="*/ 315020325 h 368"/>
              <a:gd name="T90" fmla="*/ 17641888 w 1160"/>
              <a:gd name="T91" fmla="*/ 221773750 h 368"/>
              <a:gd name="T92" fmla="*/ 68045013 w 1160"/>
              <a:gd name="T93" fmla="*/ 141128750 h 368"/>
              <a:gd name="T94" fmla="*/ 126007813 w 1160"/>
              <a:gd name="T95" fmla="*/ 105846563 h 368"/>
              <a:gd name="T96" fmla="*/ 63004700 w 1160"/>
              <a:gd name="T97" fmla="*/ 173891575 h 368"/>
              <a:gd name="T98" fmla="*/ 27722513 w 1160"/>
              <a:gd name="T99" fmla="*/ 257055938 h 368"/>
              <a:gd name="T100" fmla="*/ 0 w 1160"/>
              <a:gd name="T101" fmla="*/ 315020325 h 368"/>
              <a:gd name="T102" fmla="*/ 168851263 w 1160"/>
              <a:gd name="T103" fmla="*/ 52924075 h 368"/>
              <a:gd name="T104" fmla="*/ 264617200 w 1160"/>
              <a:gd name="T105" fmla="*/ 15120938 h 368"/>
              <a:gd name="T106" fmla="*/ 375504075 w 1160"/>
              <a:gd name="T107" fmla="*/ 0 h 368"/>
              <a:gd name="T108" fmla="*/ 304939700 w 1160"/>
              <a:gd name="T109" fmla="*/ 30241875 h 368"/>
              <a:gd name="T110" fmla="*/ 206652813 w 1160"/>
              <a:gd name="T111" fmla="*/ 57964388 h 368"/>
              <a:gd name="T112" fmla="*/ 126007813 w 1160"/>
              <a:gd name="T113" fmla="*/ 105846563 h 3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60" h="368">
                <a:moveTo>
                  <a:pt x="149" y="0"/>
                </a:moveTo>
                <a:lnTo>
                  <a:pt x="1013" y="0"/>
                </a:lnTo>
                <a:lnTo>
                  <a:pt x="1013" y="8"/>
                </a:lnTo>
                <a:lnTo>
                  <a:pt x="149" y="8"/>
                </a:lnTo>
                <a:lnTo>
                  <a:pt x="149" y="0"/>
                </a:lnTo>
                <a:close/>
                <a:moveTo>
                  <a:pt x="1013" y="0"/>
                </a:moveTo>
                <a:lnTo>
                  <a:pt x="1028" y="2"/>
                </a:lnTo>
                <a:lnTo>
                  <a:pt x="1041" y="4"/>
                </a:lnTo>
                <a:lnTo>
                  <a:pt x="1057" y="6"/>
                </a:lnTo>
                <a:lnTo>
                  <a:pt x="1070" y="10"/>
                </a:lnTo>
                <a:lnTo>
                  <a:pt x="1082" y="15"/>
                </a:lnTo>
                <a:lnTo>
                  <a:pt x="1095" y="21"/>
                </a:lnTo>
                <a:lnTo>
                  <a:pt x="1107" y="29"/>
                </a:lnTo>
                <a:lnTo>
                  <a:pt x="1116" y="37"/>
                </a:lnTo>
                <a:lnTo>
                  <a:pt x="1112" y="42"/>
                </a:lnTo>
                <a:lnTo>
                  <a:pt x="1101" y="35"/>
                </a:lnTo>
                <a:lnTo>
                  <a:pt x="1091" y="29"/>
                </a:lnTo>
                <a:lnTo>
                  <a:pt x="1080" y="23"/>
                </a:lnTo>
                <a:lnTo>
                  <a:pt x="1066" y="17"/>
                </a:lnTo>
                <a:lnTo>
                  <a:pt x="1055" y="13"/>
                </a:lnTo>
                <a:lnTo>
                  <a:pt x="1041" y="12"/>
                </a:lnTo>
                <a:lnTo>
                  <a:pt x="1026" y="10"/>
                </a:lnTo>
                <a:lnTo>
                  <a:pt x="1013" y="8"/>
                </a:lnTo>
                <a:lnTo>
                  <a:pt x="1013" y="0"/>
                </a:lnTo>
                <a:close/>
                <a:moveTo>
                  <a:pt x="1116" y="37"/>
                </a:moveTo>
                <a:lnTo>
                  <a:pt x="1126" y="46"/>
                </a:lnTo>
                <a:lnTo>
                  <a:pt x="1135" y="56"/>
                </a:lnTo>
                <a:lnTo>
                  <a:pt x="1143" y="65"/>
                </a:lnTo>
                <a:lnTo>
                  <a:pt x="1149" y="77"/>
                </a:lnTo>
                <a:lnTo>
                  <a:pt x="1155" y="88"/>
                </a:lnTo>
                <a:lnTo>
                  <a:pt x="1157" y="100"/>
                </a:lnTo>
                <a:lnTo>
                  <a:pt x="1160" y="111"/>
                </a:lnTo>
                <a:lnTo>
                  <a:pt x="1160" y="125"/>
                </a:lnTo>
                <a:lnTo>
                  <a:pt x="1153" y="125"/>
                </a:lnTo>
                <a:lnTo>
                  <a:pt x="1151" y="113"/>
                </a:lnTo>
                <a:lnTo>
                  <a:pt x="1149" y="102"/>
                </a:lnTo>
                <a:lnTo>
                  <a:pt x="1147" y="90"/>
                </a:lnTo>
                <a:lnTo>
                  <a:pt x="1141" y="79"/>
                </a:lnTo>
                <a:lnTo>
                  <a:pt x="1135" y="69"/>
                </a:lnTo>
                <a:lnTo>
                  <a:pt x="1128" y="60"/>
                </a:lnTo>
                <a:lnTo>
                  <a:pt x="1120" y="52"/>
                </a:lnTo>
                <a:lnTo>
                  <a:pt x="1112" y="42"/>
                </a:lnTo>
                <a:lnTo>
                  <a:pt x="1116" y="37"/>
                </a:lnTo>
                <a:close/>
                <a:moveTo>
                  <a:pt x="1160" y="125"/>
                </a:moveTo>
                <a:lnTo>
                  <a:pt x="1160" y="244"/>
                </a:lnTo>
                <a:lnTo>
                  <a:pt x="1153" y="244"/>
                </a:lnTo>
                <a:lnTo>
                  <a:pt x="1153" y="125"/>
                </a:lnTo>
                <a:lnTo>
                  <a:pt x="1160" y="125"/>
                </a:lnTo>
                <a:close/>
                <a:moveTo>
                  <a:pt x="1160" y="244"/>
                </a:moveTo>
                <a:lnTo>
                  <a:pt x="1160" y="257"/>
                </a:lnTo>
                <a:lnTo>
                  <a:pt x="1157" y="269"/>
                </a:lnTo>
                <a:lnTo>
                  <a:pt x="1155" y="282"/>
                </a:lnTo>
                <a:lnTo>
                  <a:pt x="1149" y="294"/>
                </a:lnTo>
                <a:lnTo>
                  <a:pt x="1143" y="303"/>
                </a:lnTo>
                <a:lnTo>
                  <a:pt x="1135" y="315"/>
                </a:lnTo>
                <a:lnTo>
                  <a:pt x="1126" y="324"/>
                </a:lnTo>
                <a:lnTo>
                  <a:pt x="1116" y="332"/>
                </a:lnTo>
                <a:lnTo>
                  <a:pt x="1112" y="326"/>
                </a:lnTo>
                <a:lnTo>
                  <a:pt x="1120" y="319"/>
                </a:lnTo>
                <a:lnTo>
                  <a:pt x="1128" y="309"/>
                </a:lnTo>
                <a:lnTo>
                  <a:pt x="1135" y="299"/>
                </a:lnTo>
                <a:lnTo>
                  <a:pt x="1141" y="290"/>
                </a:lnTo>
                <a:lnTo>
                  <a:pt x="1147" y="278"/>
                </a:lnTo>
                <a:lnTo>
                  <a:pt x="1149" y="267"/>
                </a:lnTo>
                <a:lnTo>
                  <a:pt x="1151" y="255"/>
                </a:lnTo>
                <a:lnTo>
                  <a:pt x="1153" y="244"/>
                </a:lnTo>
                <a:lnTo>
                  <a:pt x="1160" y="244"/>
                </a:lnTo>
                <a:close/>
                <a:moveTo>
                  <a:pt x="1116" y="332"/>
                </a:moveTo>
                <a:lnTo>
                  <a:pt x="1107" y="340"/>
                </a:lnTo>
                <a:lnTo>
                  <a:pt x="1095" y="347"/>
                </a:lnTo>
                <a:lnTo>
                  <a:pt x="1082" y="353"/>
                </a:lnTo>
                <a:lnTo>
                  <a:pt x="1070" y="359"/>
                </a:lnTo>
                <a:lnTo>
                  <a:pt x="1057" y="363"/>
                </a:lnTo>
                <a:lnTo>
                  <a:pt x="1041" y="367"/>
                </a:lnTo>
                <a:lnTo>
                  <a:pt x="1028" y="368"/>
                </a:lnTo>
                <a:lnTo>
                  <a:pt x="1013" y="368"/>
                </a:lnTo>
                <a:lnTo>
                  <a:pt x="1013" y="361"/>
                </a:lnTo>
                <a:lnTo>
                  <a:pt x="1026" y="359"/>
                </a:lnTo>
                <a:lnTo>
                  <a:pt x="1041" y="359"/>
                </a:lnTo>
                <a:lnTo>
                  <a:pt x="1055" y="355"/>
                </a:lnTo>
                <a:lnTo>
                  <a:pt x="1066" y="351"/>
                </a:lnTo>
                <a:lnTo>
                  <a:pt x="1080" y="345"/>
                </a:lnTo>
                <a:lnTo>
                  <a:pt x="1091" y="340"/>
                </a:lnTo>
                <a:lnTo>
                  <a:pt x="1101" y="334"/>
                </a:lnTo>
                <a:lnTo>
                  <a:pt x="1112" y="326"/>
                </a:lnTo>
                <a:lnTo>
                  <a:pt x="1116" y="332"/>
                </a:lnTo>
                <a:close/>
                <a:moveTo>
                  <a:pt x="1013" y="368"/>
                </a:moveTo>
                <a:lnTo>
                  <a:pt x="149" y="368"/>
                </a:lnTo>
                <a:lnTo>
                  <a:pt x="149" y="361"/>
                </a:lnTo>
                <a:lnTo>
                  <a:pt x="1013" y="361"/>
                </a:lnTo>
                <a:lnTo>
                  <a:pt x="1013" y="368"/>
                </a:lnTo>
                <a:close/>
                <a:moveTo>
                  <a:pt x="149" y="368"/>
                </a:moveTo>
                <a:lnTo>
                  <a:pt x="134" y="368"/>
                </a:lnTo>
                <a:lnTo>
                  <a:pt x="119" y="367"/>
                </a:lnTo>
                <a:lnTo>
                  <a:pt x="105" y="363"/>
                </a:lnTo>
                <a:lnTo>
                  <a:pt x="92" y="359"/>
                </a:lnTo>
                <a:lnTo>
                  <a:pt x="78" y="353"/>
                </a:lnTo>
                <a:lnTo>
                  <a:pt x="67" y="347"/>
                </a:lnTo>
                <a:lnTo>
                  <a:pt x="55" y="340"/>
                </a:lnTo>
                <a:lnTo>
                  <a:pt x="44" y="332"/>
                </a:lnTo>
                <a:lnTo>
                  <a:pt x="50" y="326"/>
                </a:lnTo>
                <a:lnTo>
                  <a:pt x="59" y="334"/>
                </a:lnTo>
                <a:lnTo>
                  <a:pt x="71" y="340"/>
                </a:lnTo>
                <a:lnTo>
                  <a:pt x="82" y="345"/>
                </a:lnTo>
                <a:lnTo>
                  <a:pt x="94" y="351"/>
                </a:lnTo>
                <a:lnTo>
                  <a:pt x="107" y="355"/>
                </a:lnTo>
                <a:lnTo>
                  <a:pt x="121" y="359"/>
                </a:lnTo>
                <a:lnTo>
                  <a:pt x="134" y="359"/>
                </a:lnTo>
                <a:lnTo>
                  <a:pt x="149" y="361"/>
                </a:lnTo>
                <a:lnTo>
                  <a:pt x="149" y="368"/>
                </a:lnTo>
                <a:close/>
                <a:moveTo>
                  <a:pt x="44" y="332"/>
                </a:moveTo>
                <a:lnTo>
                  <a:pt x="34" y="324"/>
                </a:lnTo>
                <a:lnTo>
                  <a:pt x="27" y="315"/>
                </a:lnTo>
                <a:lnTo>
                  <a:pt x="19" y="303"/>
                </a:lnTo>
                <a:lnTo>
                  <a:pt x="13" y="294"/>
                </a:lnTo>
                <a:lnTo>
                  <a:pt x="7" y="282"/>
                </a:lnTo>
                <a:lnTo>
                  <a:pt x="3" y="269"/>
                </a:lnTo>
                <a:lnTo>
                  <a:pt x="2" y="257"/>
                </a:lnTo>
                <a:lnTo>
                  <a:pt x="0" y="244"/>
                </a:lnTo>
                <a:lnTo>
                  <a:pt x="9" y="244"/>
                </a:lnTo>
                <a:lnTo>
                  <a:pt x="9" y="255"/>
                </a:lnTo>
                <a:lnTo>
                  <a:pt x="11" y="267"/>
                </a:lnTo>
                <a:lnTo>
                  <a:pt x="15" y="278"/>
                </a:lnTo>
                <a:lnTo>
                  <a:pt x="19" y="290"/>
                </a:lnTo>
                <a:lnTo>
                  <a:pt x="25" y="299"/>
                </a:lnTo>
                <a:lnTo>
                  <a:pt x="32" y="309"/>
                </a:lnTo>
                <a:lnTo>
                  <a:pt x="40" y="319"/>
                </a:lnTo>
                <a:lnTo>
                  <a:pt x="50" y="326"/>
                </a:lnTo>
                <a:lnTo>
                  <a:pt x="44" y="332"/>
                </a:lnTo>
                <a:close/>
                <a:moveTo>
                  <a:pt x="0" y="244"/>
                </a:moveTo>
                <a:lnTo>
                  <a:pt x="0" y="125"/>
                </a:lnTo>
                <a:lnTo>
                  <a:pt x="9" y="125"/>
                </a:lnTo>
                <a:lnTo>
                  <a:pt x="9" y="244"/>
                </a:lnTo>
                <a:lnTo>
                  <a:pt x="0" y="244"/>
                </a:lnTo>
                <a:close/>
                <a:moveTo>
                  <a:pt x="0" y="125"/>
                </a:moveTo>
                <a:lnTo>
                  <a:pt x="2" y="111"/>
                </a:lnTo>
                <a:lnTo>
                  <a:pt x="3" y="100"/>
                </a:lnTo>
                <a:lnTo>
                  <a:pt x="7" y="88"/>
                </a:lnTo>
                <a:lnTo>
                  <a:pt x="13" y="77"/>
                </a:lnTo>
                <a:lnTo>
                  <a:pt x="19" y="65"/>
                </a:lnTo>
                <a:lnTo>
                  <a:pt x="27" y="56"/>
                </a:lnTo>
                <a:lnTo>
                  <a:pt x="34" y="46"/>
                </a:lnTo>
                <a:lnTo>
                  <a:pt x="44" y="37"/>
                </a:lnTo>
                <a:lnTo>
                  <a:pt x="50" y="42"/>
                </a:lnTo>
                <a:lnTo>
                  <a:pt x="40" y="52"/>
                </a:lnTo>
                <a:lnTo>
                  <a:pt x="32" y="60"/>
                </a:lnTo>
                <a:lnTo>
                  <a:pt x="25" y="69"/>
                </a:lnTo>
                <a:lnTo>
                  <a:pt x="19" y="79"/>
                </a:lnTo>
                <a:lnTo>
                  <a:pt x="15" y="90"/>
                </a:lnTo>
                <a:lnTo>
                  <a:pt x="11" y="102"/>
                </a:lnTo>
                <a:lnTo>
                  <a:pt x="9" y="113"/>
                </a:lnTo>
                <a:lnTo>
                  <a:pt x="9" y="125"/>
                </a:lnTo>
                <a:lnTo>
                  <a:pt x="0" y="125"/>
                </a:lnTo>
                <a:close/>
                <a:moveTo>
                  <a:pt x="44" y="37"/>
                </a:moveTo>
                <a:lnTo>
                  <a:pt x="55" y="29"/>
                </a:lnTo>
                <a:lnTo>
                  <a:pt x="67" y="21"/>
                </a:lnTo>
                <a:lnTo>
                  <a:pt x="78" y="15"/>
                </a:lnTo>
                <a:lnTo>
                  <a:pt x="92" y="10"/>
                </a:lnTo>
                <a:lnTo>
                  <a:pt x="105" y="6"/>
                </a:lnTo>
                <a:lnTo>
                  <a:pt x="119" y="4"/>
                </a:lnTo>
                <a:lnTo>
                  <a:pt x="134" y="2"/>
                </a:lnTo>
                <a:lnTo>
                  <a:pt x="149" y="0"/>
                </a:lnTo>
                <a:lnTo>
                  <a:pt x="149" y="8"/>
                </a:lnTo>
                <a:lnTo>
                  <a:pt x="134" y="10"/>
                </a:lnTo>
                <a:lnTo>
                  <a:pt x="121" y="12"/>
                </a:lnTo>
                <a:lnTo>
                  <a:pt x="107" y="13"/>
                </a:lnTo>
                <a:lnTo>
                  <a:pt x="94" y="17"/>
                </a:lnTo>
                <a:lnTo>
                  <a:pt x="82" y="23"/>
                </a:lnTo>
                <a:lnTo>
                  <a:pt x="71" y="29"/>
                </a:lnTo>
                <a:lnTo>
                  <a:pt x="59" y="35"/>
                </a:lnTo>
                <a:lnTo>
                  <a:pt x="50" y="42"/>
                </a:lnTo>
                <a:lnTo>
                  <a:pt x="44" y="3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2" name="Freeform 14">
            <a:extLst>
              <a:ext uri="{FF2B5EF4-FFF2-40B4-BE49-F238E27FC236}">
                <a16:creationId xmlns:a16="http://schemas.microsoft.com/office/drawing/2014/main" id="{17C96CA3-80DB-66B3-EB64-9EA924449619}"/>
              </a:ext>
            </a:extLst>
          </p:cNvPr>
          <p:cNvSpPr>
            <a:spLocks/>
          </p:cNvSpPr>
          <p:nvPr/>
        </p:nvSpPr>
        <p:spPr bwMode="auto">
          <a:xfrm>
            <a:off x="7759825" y="3753318"/>
            <a:ext cx="1828800" cy="685800"/>
          </a:xfrm>
          <a:custGeom>
            <a:avLst/>
            <a:gdLst>
              <a:gd name="T0" fmla="*/ 2147483646 w 1152"/>
              <a:gd name="T1" fmla="*/ 0 h 432"/>
              <a:gd name="T2" fmla="*/ 2147483646 w 1152"/>
              <a:gd name="T3" fmla="*/ 10080625 h 432"/>
              <a:gd name="T4" fmla="*/ 2147483646 w 1152"/>
              <a:gd name="T5" fmla="*/ 27722513 h 432"/>
              <a:gd name="T6" fmla="*/ 2147483646 w 1152"/>
              <a:gd name="T7" fmla="*/ 63004700 h 432"/>
              <a:gd name="T8" fmla="*/ 2147483646 w 1152"/>
              <a:gd name="T9" fmla="*/ 105846563 h 432"/>
              <a:gd name="T10" fmla="*/ 2147483646 w 1152"/>
              <a:gd name="T11" fmla="*/ 158770638 h 432"/>
              <a:gd name="T12" fmla="*/ 2147483646 w 1152"/>
              <a:gd name="T13" fmla="*/ 221773750 h 432"/>
              <a:gd name="T14" fmla="*/ 2147483646 w 1152"/>
              <a:gd name="T15" fmla="*/ 289818763 h 432"/>
              <a:gd name="T16" fmla="*/ 2147483646 w 1152"/>
              <a:gd name="T17" fmla="*/ 362902500 h 432"/>
              <a:gd name="T18" fmla="*/ 2147483646 w 1152"/>
              <a:gd name="T19" fmla="*/ 763608138 h 432"/>
              <a:gd name="T20" fmla="*/ 2147483646 w 1152"/>
              <a:gd name="T21" fmla="*/ 836691875 h 432"/>
              <a:gd name="T22" fmla="*/ 2147483646 w 1152"/>
              <a:gd name="T23" fmla="*/ 899696575 h 432"/>
              <a:gd name="T24" fmla="*/ 2147483646 w 1152"/>
              <a:gd name="T25" fmla="*/ 957659375 h 432"/>
              <a:gd name="T26" fmla="*/ 2147483646 w 1152"/>
              <a:gd name="T27" fmla="*/ 1005543138 h 432"/>
              <a:gd name="T28" fmla="*/ 2147483646 w 1152"/>
              <a:gd name="T29" fmla="*/ 1043344688 h 432"/>
              <a:gd name="T30" fmla="*/ 2147483646 w 1152"/>
              <a:gd name="T31" fmla="*/ 1073586563 h 432"/>
              <a:gd name="T32" fmla="*/ 2147483646 w 1152"/>
              <a:gd name="T33" fmla="*/ 1088707500 h 432"/>
              <a:gd name="T34" fmla="*/ 362902500 w 1152"/>
              <a:gd name="T35" fmla="*/ 1088707500 h 432"/>
              <a:gd name="T36" fmla="*/ 292338125 w 1152"/>
              <a:gd name="T37" fmla="*/ 1083667188 h 432"/>
              <a:gd name="T38" fmla="*/ 224294700 w 1152"/>
              <a:gd name="T39" fmla="*/ 1058465625 h 432"/>
              <a:gd name="T40" fmla="*/ 161290000 w 1152"/>
              <a:gd name="T41" fmla="*/ 1030744700 h 432"/>
              <a:gd name="T42" fmla="*/ 108367513 w 1152"/>
              <a:gd name="T43" fmla="*/ 980341575 h 432"/>
              <a:gd name="T44" fmla="*/ 63004700 w 1152"/>
              <a:gd name="T45" fmla="*/ 927417500 h 432"/>
              <a:gd name="T46" fmla="*/ 30241875 w 1152"/>
              <a:gd name="T47" fmla="*/ 864414388 h 432"/>
              <a:gd name="T48" fmla="*/ 10080625 w 1152"/>
              <a:gd name="T49" fmla="*/ 796369375 h 432"/>
              <a:gd name="T50" fmla="*/ 0 w 1152"/>
              <a:gd name="T51" fmla="*/ 725805000 h 432"/>
              <a:gd name="T52" fmla="*/ 0 w 1152"/>
              <a:gd name="T53" fmla="*/ 327620313 h 432"/>
              <a:gd name="T54" fmla="*/ 15120938 w 1152"/>
              <a:gd name="T55" fmla="*/ 257055938 h 432"/>
              <a:gd name="T56" fmla="*/ 45362813 w 1152"/>
              <a:gd name="T57" fmla="*/ 194052825 h 432"/>
              <a:gd name="T58" fmla="*/ 83165950 w 1152"/>
              <a:gd name="T59" fmla="*/ 136088438 h 432"/>
              <a:gd name="T60" fmla="*/ 131048125 w 1152"/>
              <a:gd name="T61" fmla="*/ 83165950 h 432"/>
              <a:gd name="T62" fmla="*/ 189012513 w 1152"/>
              <a:gd name="T63" fmla="*/ 42843450 h 432"/>
              <a:gd name="T64" fmla="*/ 257055938 w 1152"/>
              <a:gd name="T65" fmla="*/ 20161250 h 432"/>
              <a:gd name="T66" fmla="*/ 325100950 w 1152"/>
              <a:gd name="T67" fmla="*/ 5040313 h 4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52" h="432">
                <a:moveTo>
                  <a:pt x="144" y="0"/>
                </a:moveTo>
                <a:lnTo>
                  <a:pt x="1008" y="0"/>
                </a:lnTo>
                <a:lnTo>
                  <a:pt x="1023" y="2"/>
                </a:lnTo>
                <a:lnTo>
                  <a:pt x="1036" y="4"/>
                </a:lnTo>
                <a:lnTo>
                  <a:pt x="1052" y="8"/>
                </a:lnTo>
                <a:lnTo>
                  <a:pt x="1063" y="11"/>
                </a:lnTo>
                <a:lnTo>
                  <a:pt x="1077" y="17"/>
                </a:lnTo>
                <a:lnTo>
                  <a:pt x="1088" y="25"/>
                </a:lnTo>
                <a:lnTo>
                  <a:pt x="1100" y="33"/>
                </a:lnTo>
                <a:lnTo>
                  <a:pt x="1109" y="42"/>
                </a:lnTo>
                <a:lnTo>
                  <a:pt x="1119" y="54"/>
                </a:lnTo>
                <a:lnTo>
                  <a:pt x="1129" y="63"/>
                </a:lnTo>
                <a:lnTo>
                  <a:pt x="1134" y="77"/>
                </a:lnTo>
                <a:lnTo>
                  <a:pt x="1140" y="88"/>
                </a:lnTo>
                <a:lnTo>
                  <a:pt x="1146" y="102"/>
                </a:lnTo>
                <a:lnTo>
                  <a:pt x="1150" y="115"/>
                </a:lnTo>
                <a:lnTo>
                  <a:pt x="1152" y="130"/>
                </a:lnTo>
                <a:lnTo>
                  <a:pt x="1152" y="144"/>
                </a:lnTo>
                <a:lnTo>
                  <a:pt x="1152" y="288"/>
                </a:lnTo>
                <a:lnTo>
                  <a:pt x="1152" y="303"/>
                </a:lnTo>
                <a:lnTo>
                  <a:pt x="1150" y="316"/>
                </a:lnTo>
                <a:lnTo>
                  <a:pt x="1146" y="332"/>
                </a:lnTo>
                <a:lnTo>
                  <a:pt x="1140" y="343"/>
                </a:lnTo>
                <a:lnTo>
                  <a:pt x="1134" y="357"/>
                </a:lnTo>
                <a:lnTo>
                  <a:pt x="1129" y="368"/>
                </a:lnTo>
                <a:lnTo>
                  <a:pt x="1119" y="380"/>
                </a:lnTo>
                <a:lnTo>
                  <a:pt x="1109" y="389"/>
                </a:lnTo>
                <a:lnTo>
                  <a:pt x="1100" y="399"/>
                </a:lnTo>
                <a:lnTo>
                  <a:pt x="1088" y="409"/>
                </a:lnTo>
                <a:lnTo>
                  <a:pt x="1077" y="414"/>
                </a:lnTo>
                <a:lnTo>
                  <a:pt x="1063" y="420"/>
                </a:lnTo>
                <a:lnTo>
                  <a:pt x="1052" y="426"/>
                </a:lnTo>
                <a:lnTo>
                  <a:pt x="1036" y="430"/>
                </a:lnTo>
                <a:lnTo>
                  <a:pt x="1023" y="432"/>
                </a:lnTo>
                <a:lnTo>
                  <a:pt x="1008" y="432"/>
                </a:lnTo>
                <a:lnTo>
                  <a:pt x="144" y="432"/>
                </a:lnTo>
                <a:lnTo>
                  <a:pt x="129" y="432"/>
                </a:lnTo>
                <a:lnTo>
                  <a:pt x="116" y="430"/>
                </a:lnTo>
                <a:lnTo>
                  <a:pt x="102" y="426"/>
                </a:lnTo>
                <a:lnTo>
                  <a:pt x="89" y="420"/>
                </a:lnTo>
                <a:lnTo>
                  <a:pt x="75" y="414"/>
                </a:lnTo>
                <a:lnTo>
                  <a:pt x="64" y="409"/>
                </a:lnTo>
                <a:lnTo>
                  <a:pt x="52" y="399"/>
                </a:lnTo>
                <a:lnTo>
                  <a:pt x="43" y="389"/>
                </a:lnTo>
                <a:lnTo>
                  <a:pt x="33" y="380"/>
                </a:lnTo>
                <a:lnTo>
                  <a:pt x="25" y="368"/>
                </a:lnTo>
                <a:lnTo>
                  <a:pt x="18" y="357"/>
                </a:lnTo>
                <a:lnTo>
                  <a:pt x="12" y="343"/>
                </a:lnTo>
                <a:lnTo>
                  <a:pt x="6" y="332"/>
                </a:lnTo>
                <a:lnTo>
                  <a:pt x="4" y="316"/>
                </a:lnTo>
                <a:lnTo>
                  <a:pt x="0" y="303"/>
                </a:lnTo>
                <a:lnTo>
                  <a:pt x="0" y="288"/>
                </a:lnTo>
                <a:lnTo>
                  <a:pt x="0" y="144"/>
                </a:lnTo>
                <a:lnTo>
                  <a:pt x="0" y="130"/>
                </a:lnTo>
                <a:lnTo>
                  <a:pt x="4" y="115"/>
                </a:lnTo>
                <a:lnTo>
                  <a:pt x="6" y="102"/>
                </a:lnTo>
                <a:lnTo>
                  <a:pt x="12" y="88"/>
                </a:lnTo>
                <a:lnTo>
                  <a:pt x="18" y="77"/>
                </a:lnTo>
                <a:lnTo>
                  <a:pt x="25" y="63"/>
                </a:lnTo>
                <a:lnTo>
                  <a:pt x="33" y="54"/>
                </a:lnTo>
                <a:lnTo>
                  <a:pt x="43" y="42"/>
                </a:lnTo>
                <a:lnTo>
                  <a:pt x="52" y="33"/>
                </a:lnTo>
                <a:lnTo>
                  <a:pt x="64" y="25"/>
                </a:lnTo>
                <a:lnTo>
                  <a:pt x="75" y="17"/>
                </a:lnTo>
                <a:lnTo>
                  <a:pt x="89" y="11"/>
                </a:lnTo>
                <a:lnTo>
                  <a:pt x="102" y="8"/>
                </a:lnTo>
                <a:lnTo>
                  <a:pt x="116" y="4"/>
                </a:lnTo>
                <a:lnTo>
                  <a:pt x="129" y="2"/>
                </a:lnTo>
                <a:lnTo>
                  <a:pt x="144" y="0"/>
                </a:lnTo>
                <a:close/>
              </a:path>
            </a:pathLst>
          </a:custGeom>
          <a:solidFill>
            <a:srgbClr val="99CCFF"/>
          </a:solidFill>
          <a:ln w="12700" cmpd="sng">
            <a:solidFill>
              <a:srgbClr val="000000"/>
            </a:solidFill>
            <a:round/>
            <a:headEnd/>
            <a:tailEnd/>
          </a:ln>
        </p:spPr>
        <p:txBody>
          <a:bodyPr/>
          <a:lstStyle/>
          <a:p>
            <a:endParaRPr lang="en-US"/>
          </a:p>
        </p:txBody>
      </p:sp>
      <p:sp>
        <p:nvSpPr>
          <p:cNvPr id="14353" name="Freeform 15">
            <a:extLst>
              <a:ext uri="{FF2B5EF4-FFF2-40B4-BE49-F238E27FC236}">
                <a16:creationId xmlns:a16="http://schemas.microsoft.com/office/drawing/2014/main" id="{0EF5E463-109A-E6DD-9DA6-9F227A116C88}"/>
              </a:ext>
            </a:extLst>
          </p:cNvPr>
          <p:cNvSpPr>
            <a:spLocks noEditPoints="1"/>
          </p:cNvSpPr>
          <p:nvPr/>
        </p:nvSpPr>
        <p:spPr bwMode="auto">
          <a:xfrm>
            <a:off x="7755065" y="3746971"/>
            <a:ext cx="1838325" cy="696913"/>
          </a:xfrm>
          <a:custGeom>
            <a:avLst/>
            <a:gdLst>
              <a:gd name="T0" fmla="*/ 2147483646 w 1158"/>
              <a:gd name="T1" fmla="*/ 20161264 h 439"/>
              <a:gd name="T2" fmla="*/ 2147483646 w 1158"/>
              <a:gd name="T3" fmla="*/ 0 h 439"/>
              <a:gd name="T4" fmla="*/ 2147483646 w 1158"/>
              <a:gd name="T5" fmla="*/ 20161264 h 439"/>
              <a:gd name="T6" fmla="*/ 2147483646 w 1158"/>
              <a:gd name="T7" fmla="*/ 63004745 h 439"/>
              <a:gd name="T8" fmla="*/ 2147483646 w 1158"/>
              <a:gd name="T9" fmla="*/ 126007903 h 439"/>
              <a:gd name="T10" fmla="*/ 2147483646 w 1158"/>
              <a:gd name="T11" fmla="*/ 63004745 h 439"/>
              <a:gd name="T12" fmla="*/ 2147483646 w 1158"/>
              <a:gd name="T13" fmla="*/ 30241897 h 439"/>
              <a:gd name="T14" fmla="*/ 2147483646 w 1158"/>
              <a:gd name="T15" fmla="*/ 0 h 439"/>
              <a:gd name="T16" fmla="*/ 2147483646 w 1158"/>
              <a:gd name="T17" fmla="*/ 163811068 h 439"/>
              <a:gd name="T18" fmla="*/ 2147483646 w 1158"/>
              <a:gd name="T19" fmla="*/ 262096438 h 439"/>
              <a:gd name="T20" fmla="*/ 2147483646 w 1158"/>
              <a:gd name="T21" fmla="*/ 372983393 h 439"/>
              <a:gd name="T22" fmla="*/ 2147483646 w 1158"/>
              <a:gd name="T23" fmla="*/ 304939919 h 439"/>
              <a:gd name="T24" fmla="*/ 2147483646 w 1158"/>
              <a:gd name="T25" fmla="*/ 209173913 h 439"/>
              <a:gd name="T26" fmla="*/ 2147483646 w 1158"/>
              <a:gd name="T27" fmla="*/ 126007903 h 439"/>
              <a:gd name="T28" fmla="*/ 2147483646 w 1158"/>
              <a:gd name="T29" fmla="*/ 735886153 h 439"/>
              <a:gd name="T30" fmla="*/ 2147483646 w 1158"/>
              <a:gd name="T31" fmla="*/ 372983393 h 439"/>
              <a:gd name="T32" fmla="*/ 2147483646 w 1158"/>
              <a:gd name="T33" fmla="*/ 811490895 h 439"/>
              <a:gd name="T34" fmla="*/ 2147483646 w 1158"/>
              <a:gd name="T35" fmla="*/ 914818169 h 439"/>
              <a:gd name="T36" fmla="*/ 2147483646 w 1158"/>
              <a:gd name="T37" fmla="*/ 1000503543 h 439"/>
              <a:gd name="T38" fmla="*/ 2147483646 w 1158"/>
              <a:gd name="T39" fmla="*/ 932458481 h 439"/>
              <a:gd name="T40" fmla="*/ 2147483646 w 1158"/>
              <a:gd name="T41" fmla="*/ 841732791 h 439"/>
              <a:gd name="T42" fmla="*/ 2147483646 w 1158"/>
              <a:gd name="T43" fmla="*/ 735886153 h 439"/>
              <a:gd name="T44" fmla="*/ 2147483646 w 1158"/>
              <a:gd name="T45" fmla="*/ 1025705123 h 439"/>
              <a:gd name="T46" fmla="*/ 2147483646 w 1158"/>
              <a:gd name="T47" fmla="*/ 1078627649 h 439"/>
              <a:gd name="T48" fmla="*/ 2147483646 w 1158"/>
              <a:gd name="T49" fmla="*/ 1106350181 h 439"/>
              <a:gd name="T50" fmla="*/ 2147483646 w 1158"/>
              <a:gd name="T51" fmla="*/ 1088708281 h 439"/>
              <a:gd name="T52" fmla="*/ 2147483646 w 1158"/>
              <a:gd name="T53" fmla="*/ 1063506701 h 439"/>
              <a:gd name="T54" fmla="*/ 2147483646 w 1158"/>
              <a:gd name="T55" fmla="*/ 1010584175 h 439"/>
              <a:gd name="T56" fmla="*/ 2147483646 w 1158"/>
              <a:gd name="T57" fmla="*/ 1106350181 h 439"/>
              <a:gd name="T58" fmla="*/ 2147483646 w 1158"/>
              <a:gd name="T59" fmla="*/ 1088708281 h 439"/>
              <a:gd name="T60" fmla="*/ 332660625 w 1158"/>
              <a:gd name="T61" fmla="*/ 1106350181 h 439"/>
              <a:gd name="T62" fmla="*/ 226814063 w 1158"/>
              <a:gd name="T63" fmla="*/ 1078627649 h 439"/>
              <a:gd name="T64" fmla="*/ 133569075 w 1158"/>
              <a:gd name="T65" fmla="*/ 1025705123 h 439"/>
              <a:gd name="T66" fmla="*/ 148690013 w 1158"/>
              <a:gd name="T67" fmla="*/ 1010584175 h 439"/>
              <a:gd name="T68" fmla="*/ 236894688 w 1158"/>
              <a:gd name="T69" fmla="*/ 1063506701 h 439"/>
              <a:gd name="T70" fmla="*/ 337700938 w 1158"/>
              <a:gd name="T71" fmla="*/ 1088708281 h 439"/>
              <a:gd name="T72" fmla="*/ 110886875 w 1158"/>
              <a:gd name="T73" fmla="*/ 1000503543 h 439"/>
              <a:gd name="T74" fmla="*/ 42843450 w 1158"/>
              <a:gd name="T75" fmla="*/ 914818169 h 439"/>
              <a:gd name="T76" fmla="*/ 5040313 w 1158"/>
              <a:gd name="T77" fmla="*/ 811490895 h 439"/>
              <a:gd name="T78" fmla="*/ 17641888 w 1158"/>
              <a:gd name="T79" fmla="*/ 735886153 h 439"/>
              <a:gd name="T80" fmla="*/ 32762825 w 1158"/>
              <a:gd name="T81" fmla="*/ 841732791 h 439"/>
              <a:gd name="T82" fmla="*/ 80645000 w 1158"/>
              <a:gd name="T83" fmla="*/ 932458481 h 439"/>
              <a:gd name="T84" fmla="*/ 110886875 w 1158"/>
              <a:gd name="T85" fmla="*/ 1000503543 h 439"/>
              <a:gd name="T86" fmla="*/ 17641888 w 1158"/>
              <a:gd name="T87" fmla="*/ 372983393 h 439"/>
              <a:gd name="T88" fmla="*/ 0 w 1158"/>
              <a:gd name="T89" fmla="*/ 372983393 h 439"/>
              <a:gd name="T90" fmla="*/ 12601575 w 1158"/>
              <a:gd name="T91" fmla="*/ 262096438 h 439"/>
              <a:gd name="T92" fmla="*/ 63004700 w 1158"/>
              <a:gd name="T93" fmla="*/ 163811068 h 439"/>
              <a:gd name="T94" fmla="*/ 123488450 w 1158"/>
              <a:gd name="T95" fmla="*/ 126007903 h 439"/>
              <a:gd name="T96" fmla="*/ 63004700 w 1158"/>
              <a:gd name="T97" fmla="*/ 209173913 h 439"/>
              <a:gd name="T98" fmla="*/ 27722513 w 1158"/>
              <a:gd name="T99" fmla="*/ 304939919 h 439"/>
              <a:gd name="T100" fmla="*/ 0 w 1158"/>
              <a:gd name="T101" fmla="*/ 372983393 h 439"/>
              <a:gd name="T102" fmla="*/ 163810950 w 1158"/>
              <a:gd name="T103" fmla="*/ 63004745 h 439"/>
              <a:gd name="T104" fmla="*/ 259576888 w 1158"/>
              <a:gd name="T105" fmla="*/ 20161264 h 439"/>
              <a:gd name="T106" fmla="*/ 370463763 w 1158"/>
              <a:gd name="T107" fmla="*/ 0 h 439"/>
              <a:gd name="T108" fmla="*/ 299899388 w 1158"/>
              <a:gd name="T109" fmla="*/ 30241897 h 439"/>
              <a:gd name="T110" fmla="*/ 201612500 w 1158"/>
              <a:gd name="T111" fmla="*/ 63004745 h 439"/>
              <a:gd name="T112" fmla="*/ 123488450 w 1158"/>
              <a:gd name="T113" fmla="*/ 126007903 h 4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58" h="439">
                <a:moveTo>
                  <a:pt x="147" y="0"/>
                </a:moveTo>
                <a:lnTo>
                  <a:pt x="1011" y="0"/>
                </a:lnTo>
                <a:lnTo>
                  <a:pt x="1011" y="8"/>
                </a:lnTo>
                <a:lnTo>
                  <a:pt x="147" y="8"/>
                </a:lnTo>
                <a:lnTo>
                  <a:pt x="147" y="0"/>
                </a:lnTo>
                <a:close/>
                <a:moveTo>
                  <a:pt x="1011" y="0"/>
                </a:moveTo>
                <a:lnTo>
                  <a:pt x="1026" y="2"/>
                </a:lnTo>
                <a:lnTo>
                  <a:pt x="1041" y="4"/>
                </a:lnTo>
                <a:lnTo>
                  <a:pt x="1055" y="8"/>
                </a:lnTo>
                <a:lnTo>
                  <a:pt x="1068" y="12"/>
                </a:lnTo>
                <a:lnTo>
                  <a:pt x="1082" y="19"/>
                </a:lnTo>
                <a:lnTo>
                  <a:pt x="1093" y="25"/>
                </a:lnTo>
                <a:lnTo>
                  <a:pt x="1105" y="35"/>
                </a:lnTo>
                <a:lnTo>
                  <a:pt x="1116" y="44"/>
                </a:lnTo>
                <a:lnTo>
                  <a:pt x="1110" y="50"/>
                </a:lnTo>
                <a:lnTo>
                  <a:pt x="1101" y="40"/>
                </a:lnTo>
                <a:lnTo>
                  <a:pt x="1089" y="33"/>
                </a:lnTo>
                <a:lnTo>
                  <a:pt x="1078" y="25"/>
                </a:lnTo>
                <a:lnTo>
                  <a:pt x="1066" y="19"/>
                </a:lnTo>
                <a:lnTo>
                  <a:pt x="1053" y="15"/>
                </a:lnTo>
                <a:lnTo>
                  <a:pt x="1039" y="12"/>
                </a:lnTo>
                <a:lnTo>
                  <a:pt x="1026" y="10"/>
                </a:lnTo>
                <a:lnTo>
                  <a:pt x="1011" y="8"/>
                </a:lnTo>
                <a:lnTo>
                  <a:pt x="1011" y="0"/>
                </a:lnTo>
                <a:close/>
                <a:moveTo>
                  <a:pt x="1116" y="44"/>
                </a:moveTo>
                <a:lnTo>
                  <a:pt x="1126" y="54"/>
                </a:lnTo>
                <a:lnTo>
                  <a:pt x="1133" y="65"/>
                </a:lnTo>
                <a:lnTo>
                  <a:pt x="1141" y="79"/>
                </a:lnTo>
                <a:lnTo>
                  <a:pt x="1147" y="90"/>
                </a:lnTo>
                <a:lnTo>
                  <a:pt x="1153" y="104"/>
                </a:lnTo>
                <a:lnTo>
                  <a:pt x="1156" y="119"/>
                </a:lnTo>
                <a:lnTo>
                  <a:pt x="1158" y="132"/>
                </a:lnTo>
                <a:lnTo>
                  <a:pt x="1158" y="148"/>
                </a:lnTo>
                <a:lnTo>
                  <a:pt x="1151" y="148"/>
                </a:lnTo>
                <a:lnTo>
                  <a:pt x="1151" y="134"/>
                </a:lnTo>
                <a:lnTo>
                  <a:pt x="1149" y="121"/>
                </a:lnTo>
                <a:lnTo>
                  <a:pt x="1145" y="107"/>
                </a:lnTo>
                <a:lnTo>
                  <a:pt x="1141" y="94"/>
                </a:lnTo>
                <a:lnTo>
                  <a:pt x="1133" y="83"/>
                </a:lnTo>
                <a:lnTo>
                  <a:pt x="1128" y="71"/>
                </a:lnTo>
                <a:lnTo>
                  <a:pt x="1120" y="60"/>
                </a:lnTo>
                <a:lnTo>
                  <a:pt x="1110" y="50"/>
                </a:lnTo>
                <a:lnTo>
                  <a:pt x="1116" y="44"/>
                </a:lnTo>
                <a:close/>
                <a:moveTo>
                  <a:pt x="1158" y="148"/>
                </a:moveTo>
                <a:lnTo>
                  <a:pt x="1158" y="292"/>
                </a:lnTo>
                <a:lnTo>
                  <a:pt x="1151" y="292"/>
                </a:lnTo>
                <a:lnTo>
                  <a:pt x="1151" y="148"/>
                </a:lnTo>
                <a:lnTo>
                  <a:pt x="1158" y="148"/>
                </a:lnTo>
                <a:close/>
                <a:moveTo>
                  <a:pt x="1158" y="292"/>
                </a:moveTo>
                <a:lnTo>
                  <a:pt x="1158" y="307"/>
                </a:lnTo>
                <a:lnTo>
                  <a:pt x="1156" y="322"/>
                </a:lnTo>
                <a:lnTo>
                  <a:pt x="1153" y="336"/>
                </a:lnTo>
                <a:lnTo>
                  <a:pt x="1147" y="349"/>
                </a:lnTo>
                <a:lnTo>
                  <a:pt x="1141" y="363"/>
                </a:lnTo>
                <a:lnTo>
                  <a:pt x="1133" y="374"/>
                </a:lnTo>
                <a:lnTo>
                  <a:pt x="1126" y="386"/>
                </a:lnTo>
                <a:lnTo>
                  <a:pt x="1116" y="397"/>
                </a:lnTo>
                <a:lnTo>
                  <a:pt x="1110" y="391"/>
                </a:lnTo>
                <a:lnTo>
                  <a:pt x="1120" y="382"/>
                </a:lnTo>
                <a:lnTo>
                  <a:pt x="1128" y="370"/>
                </a:lnTo>
                <a:lnTo>
                  <a:pt x="1133" y="359"/>
                </a:lnTo>
                <a:lnTo>
                  <a:pt x="1141" y="347"/>
                </a:lnTo>
                <a:lnTo>
                  <a:pt x="1145" y="334"/>
                </a:lnTo>
                <a:lnTo>
                  <a:pt x="1149" y="320"/>
                </a:lnTo>
                <a:lnTo>
                  <a:pt x="1151" y="307"/>
                </a:lnTo>
                <a:lnTo>
                  <a:pt x="1151" y="292"/>
                </a:lnTo>
                <a:lnTo>
                  <a:pt x="1158" y="292"/>
                </a:lnTo>
                <a:close/>
                <a:moveTo>
                  <a:pt x="1116" y="397"/>
                </a:moveTo>
                <a:lnTo>
                  <a:pt x="1105" y="407"/>
                </a:lnTo>
                <a:lnTo>
                  <a:pt x="1093" y="414"/>
                </a:lnTo>
                <a:lnTo>
                  <a:pt x="1082" y="422"/>
                </a:lnTo>
                <a:lnTo>
                  <a:pt x="1068" y="428"/>
                </a:lnTo>
                <a:lnTo>
                  <a:pt x="1055" y="434"/>
                </a:lnTo>
                <a:lnTo>
                  <a:pt x="1041" y="437"/>
                </a:lnTo>
                <a:lnTo>
                  <a:pt x="1026" y="439"/>
                </a:lnTo>
                <a:lnTo>
                  <a:pt x="1011" y="439"/>
                </a:lnTo>
                <a:lnTo>
                  <a:pt x="1011" y="432"/>
                </a:lnTo>
                <a:lnTo>
                  <a:pt x="1026" y="432"/>
                </a:lnTo>
                <a:lnTo>
                  <a:pt x="1039" y="430"/>
                </a:lnTo>
                <a:lnTo>
                  <a:pt x="1053" y="426"/>
                </a:lnTo>
                <a:lnTo>
                  <a:pt x="1066" y="422"/>
                </a:lnTo>
                <a:lnTo>
                  <a:pt x="1078" y="414"/>
                </a:lnTo>
                <a:lnTo>
                  <a:pt x="1089" y="409"/>
                </a:lnTo>
                <a:lnTo>
                  <a:pt x="1101" y="401"/>
                </a:lnTo>
                <a:lnTo>
                  <a:pt x="1110" y="391"/>
                </a:lnTo>
                <a:lnTo>
                  <a:pt x="1116" y="397"/>
                </a:lnTo>
                <a:close/>
                <a:moveTo>
                  <a:pt x="1011" y="439"/>
                </a:moveTo>
                <a:lnTo>
                  <a:pt x="147" y="439"/>
                </a:lnTo>
                <a:lnTo>
                  <a:pt x="147" y="432"/>
                </a:lnTo>
                <a:lnTo>
                  <a:pt x="1011" y="432"/>
                </a:lnTo>
                <a:lnTo>
                  <a:pt x="1011" y="439"/>
                </a:lnTo>
                <a:close/>
                <a:moveTo>
                  <a:pt x="147" y="439"/>
                </a:moveTo>
                <a:lnTo>
                  <a:pt x="132" y="439"/>
                </a:lnTo>
                <a:lnTo>
                  <a:pt x="119" y="437"/>
                </a:lnTo>
                <a:lnTo>
                  <a:pt x="103" y="434"/>
                </a:lnTo>
                <a:lnTo>
                  <a:pt x="90" y="428"/>
                </a:lnTo>
                <a:lnTo>
                  <a:pt x="76" y="422"/>
                </a:lnTo>
                <a:lnTo>
                  <a:pt x="65" y="414"/>
                </a:lnTo>
                <a:lnTo>
                  <a:pt x="53" y="407"/>
                </a:lnTo>
                <a:lnTo>
                  <a:pt x="44" y="397"/>
                </a:lnTo>
                <a:lnTo>
                  <a:pt x="49" y="391"/>
                </a:lnTo>
                <a:lnTo>
                  <a:pt x="59" y="401"/>
                </a:lnTo>
                <a:lnTo>
                  <a:pt x="69" y="409"/>
                </a:lnTo>
                <a:lnTo>
                  <a:pt x="80" y="414"/>
                </a:lnTo>
                <a:lnTo>
                  <a:pt x="94" y="422"/>
                </a:lnTo>
                <a:lnTo>
                  <a:pt x="105" y="426"/>
                </a:lnTo>
                <a:lnTo>
                  <a:pt x="119" y="430"/>
                </a:lnTo>
                <a:lnTo>
                  <a:pt x="134" y="432"/>
                </a:lnTo>
                <a:lnTo>
                  <a:pt x="147" y="432"/>
                </a:lnTo>
                <a:lnTo>
                  <a:pt x="147" y="439"/>
                </a:lnTo>
                <a:close/>
                <a:moveTo>
                  <a:pt x="44" y="397"/>
                </a:moveTo>
                <a:lnTo>
                  <a:pt x="34" y="386"/>
                </a:lnTo>
                <a:lnTo>
                  <a:pt x="25" y="374"/>
                </a:lnTo>
                <a:lnTo>
                  <a:pt x="17" y="363"/>
                </a:lnTo>
                <a:lnTo>
                  <a:pt x="11" y="349"/>
                </a:lnTo>
                <a:lnTo>
                  <a:pt x="5" y="336"/>
                </a:lnTo>
                <a:lnTo>
                  <a:pt x="2" y="322"/>
                </a:lnTo>
                <a:lnTo>
                  <a:pt x="0" y="307"/>
                </a:lnTo>
                <a:lnTo>
                  <a:pt x="0" y="292"/>
                </a:lnTo>
                <a:lnTo>
                  <a:pt x="7" y="292"/>
                </a:lnTo>
                <a:lnTo>
                  <a:pt x="7" y="307"/>
                </a:lnTo>
                <a:lnTo>
                  <a:pt x="11" y="320"/>
                </a:lnTo>
                <a:lnTo>
                  <a:pt x="13" y="334"/>
                </a:lnTo>
                <a:lnTo>
                  <a:pt x="19" y="347"/>
                </a:lnTo>
                <a:lnTo>
                  <a:pt x="25" y="359"/>
                </a:lnTo>
                <a:lnTo>
                  <a:pt x="32" y="370"/>
                </a:lnTo>
                <a:lnTo>
                  <a:pt x="40" y="382"/>
                </a:lnTo>
                <a:lnTo>
                  <a:pt x="49" y="391"/>
                </a:lnTo>
                <a:lnTo>
                  <a:pt x="44" y="397"/>
                </a:lnTo>
                <a:close/>
                <a:moveTo>
                  <a:pt x="0" y="292"/>
                </a:moveTo>
                <a:lnTo>
                  <a:pt x="0" y="148"/>
                </a:lnTo>
                <a:lnTo>
                  <a:pt x="7" y="148"/>
                </a:lnTo>
                <a:lnTo>
                  <a:pt x="7" y="292"/>
                </a:lnTo>
                <a:lnTo>
                  <a:pt x="0" y="292"/>
                </a:lnTo>
                <a:close/>
                <a:moveTo>
                  <a:pt x="0" y="148"/>
                </a:moveTo>
                <a:lnTo>
                  <a:pt x="0" y="132"/>
                </a:lnTo>
                <a:lnTo>
                  <a:pt x="2" y="119"/>
                </a:lnTo>
                <a:lnTo>
                  <a:pt x="5" y="104"/>
                </a:lnTo>
                <a:lnTo>
                  <a:pt x="11" y="90"/>
                </a:lnTo>
                <a:lnTo>
                  <a:pt x="17" y="79"/>
                </a:lnTo>
                <a:lnTo>
                  <a:pt x="25" y="65"/>
                </a:lnTo>
                <a:lnTo>
                  <a:pt x="34" y="54"/>
                </a:lnTo>
                <a:lnTo>
                  <a:pt x="44" y="44"/>
                </a:lnTo>
                <a:lnTo>
                  <a:pt x="49" y="50"/>
                </a:lnTo>
                <a:lnTo>
                  <a:pt x="40" y="60"/>
                </a:lnTo>
                <a:lnTo>
                  <a:pt x="32" y="71"/>
                </a:lnTo>
                <a:lnTo>
                  <a:pt x="25" y="83"/>
                </a:lnTo>
                <a:lnTo>
                  <a:pt x="19" y="94"/>
                </a:lnTo>
                <a:lnTo>
                  <a:pt x="13" y="107"/>
                </a:lnTo>
                <a:lnTo>
                  <a:pt x="11" y="121"/>
                </a:lnTo>
                <a:lnTo>
                  <a:pt x="7" y="134"/>
                </a:lnTo>
                <a:lnTo>
                  <a:pt x="7" y="148"/>
                </a:lnTo>
                <a:lnTo>
                  <a:pt x="0" y="148"/>
                </a:lnTo>
                <a:close/>
                <a:moveTo>
                  <a:pt x="44" y="44"/>
                </a:moveTo>
                <a:lnTo>
                  <a:pt x="53" y="35"/>
                </a:lnTo>
                <a:lnTo>
                  <a:pt x="65" y="25"/>
                </a:lnTo>
                <a:lnTo>
                  <a:pt x="76" y="19"/>
                </a:lnTo>
                <a:lnTo>
                  <a:pt x="90" y="12"/>
                </a:lnTo>
                <a:lnTo>
                  <a:pt x="103" y="8"/>
                </a:lnTo>
                <a:lnTo>
                  <a:pt x="119" y="4"/>
                </a:lnTo>
                <a:lnTo>
                  <a:pt x="132" y="2"/>
                </a:lnTo>
                <a:lnTo>
                  <a:pt x="147" y="0"/>
                </a:lnTo>
                <a:lnTo>
                  <a:pt x="147" y="8"/>
                </a:lnTo>
                <a:lnTo>
                  <a:pt x="134" y="10"/>
                </a:lnTo>
                <a:lnTo>
                  <a:pt x="119" y="12"/>
                </a:lnTo>
                <a:lnTo>
                  <a:pt x="105" y="15"/>
                </a:lnTo>
                <a:lnTo>
                  <a:pt x="94" y="19"/>
                </a:lnTo>
                <a:lnTo>
                  <a:pt x="80" y="25"/>
                </a:lnTo>
                <a:lnTo>
                  <a:pt x="69" y="33"/>
                </a:lnTo>
                <a:lnTo>
                  <a:pt x="59" y="40"/>
                </a:lnTo>
                <a:lnTo>
                  <a:pt x="49" y="50"/>
                </a:lnTo>
                <a:lnTo>
                  <a:pt x="44" y="4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4" name="Rectangle 16">
            <a:extLst>
              <a:ext uri="{FF2B5EF4-FFF2-40B4-BE49-F238E27FC236}">
                <a16:creationId xmlns:a16="http://schemas.microsoft.com/office/drawing/2014/main" id="{F289EA0D-3702-25F3-B1BC-DDE225815D87}"/>
              </a:ext>
            </a:extLst>
          </p:cNvPr>
          <p:cNvSpPr>
            <a:spLocks noChangeArrowheads="1"/>
          </p:cNvSpPr>
          <p:nvPr/>
        </p:nvSpPr>
        <p:spPr bwMode="auto">
          <a:xfrm>
            <a:off x="1986087" y="3839043"/>
            <a:ext cx="8560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Operations </a:t>
            </a:r>
            <a:endParaRPr lang="en-US" altLang="en-US" sz="2400">
              <a:solidFill>
                <a:schemeClr val="tx1"/>
              </a:solidFill>
              <a:latin typeface="Trebuchet MS" panose="020B0603020202020204" pitchFamily="34" charset="0"/>
            </a:endParaRPr>
          </a:p>
        </p:txBody>
      </p:sp>
      <p:sp>
        <p:nvSpPr>
          <p:cNvPr id="14355" name="Rectangle 17">
            <a:extLst>
              <a:ext uri="{FF2B5EF4-FFF2-40B4-BE49-F238E27FC236}">
                <a16:creationId xmlns:a16="http://schemas.microsoft.com/office/drawing/2014/main" id="{3C940EDE-5CAA-A5B6-E6D5-FB82D60F2F65}"/>
              </a:ext>
            </a:extLst>
          </p:cNvPr>
          <p:cNvSpPr>
            <a:spLocks noChangeArrowheads="1"/>
          </p:cNvSpPr>
          <p:nvPr/>
        </p:nvSpPr>
        <p:spPr bwMode="auto">
          <a:xfrm>
            <a:off x="2113090" y="4008906"/>
            <a:ext cx="556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Section</a:t>
            </a:r>
            <a:endParaRPr lang="en-US" altLang="en-US" sz="2400">
              <a:solidFill>
                <a:schemeClr val="tx1"/>
              </a:solidFill>
              <a:latin typeface="Trebuchet MS" panose="020B0603020202020204" pitchFamily="34" charset="0"/>
            </a:endParaRPr>
          </a:p>
        </p:txBody>
      </p:sp>
      <p:sp>
        <p:nvSpPr>
          <p:cNvPr id="14356" name="Rectangle 18">
            <a:extLst>
              <a:ext uri="{FF2B5EF4-FFF2-40B4-BE49-F238E27FC236}">
                <a16:creationId xmlns:a16="http://schemas.microsoft.com/office/drawing/2014/main" id="{632F4733-10DB-F618-1997-E8441E248CDE}"/>
              </a:ext>
            </a:extLst>
          </p:cNvPr>
          <p:cNvSpPr>
            <a:spLocks noChangeArrowheads="1"/>
          </p:cNvSpPr>
          <p:nvPr/>
        </p:nvSpPr>
        <p:spPr bwMode="auto">
          <a:xfrm>
            <a:off x="4214940" y="3839043"/>
            <a:ext cx="69570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Planning </a:t>
            </a:r>
            <a:endParaRPr lang="en-US" altLang="en-US" sz="2400">
              <a:solidFill>
                <a:schemeClr val="tx1"/>
              </a:solidFill>
              <a:latin typeface="Trebuchet MS" panose="020B0603020202020204" pitchFamily="34" charset="0"/>
            </a:endParaRPr>
          </a:p>
        </p:txBody>
      </p:sp>
      <p:sp>
        <p:nvSpPr>
          <p:cNvPr id="14357" name="Rectangle 19">
            <a:extLst>
              <a:ext uri="{FF2B5EF4-FFF2-40B4-BE49-F238E27FC236}">
                <a16:creationId xmlns:a16="http://schemas.microsoft.com/office/drawing/2014/main" id="{F3F4C6B9-4D46-D58D-6627-BE86C80601E9}"/>
              </a:ext>
            </a:extLst>
          </p:cNvPr>
          <p:cNvSpPr>
            <a:spLocks noChangeArrowheads="1"/>
          </p:cNvSpPr>
          <p:nvPr/>
        </p:nvSpPr>
        <p:spPr bwMode="auto">
          <a:xfrm>
            <a:off x="4259390" y="4008906"/>
            <a:ext cx="556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Section</a:t>
            </a:r>
            <a:endParaRPr lang="en-US" altLang="en-US" sz="2400">
              <a:solidFill>
                <a:schemeClr val="tx1"/>
              </a:solidFill>
              <a:latin typeface="Trebuchet MS" panose="020B0603020202020204" pitchFamily="34" charset="0"/>
            </a:endParaRPr>
          </a:p>
        </p:txBody>
      </p:sp>
      <p:sp>
        <p:nvSpPr>
          <p:cNvPr id="14358" name="Rectangle 20">
            <a:extLst>
              <a:ext uri="{FF2B5EF4-FFF2-40B4-BE49-F238E27FC236}">
                <a16:creationId xmlns:a16="http://schemas.microsoft.com/office/drawing/2014/main" id="{C028AAAA-FD0C-62DA-D597-BF779A613693}"/>
              </a:ext>
            </a:extLst>
          </p:cNvPr>
          <p:cNvSpPr>
            <a:spLocks noChangeArrowheads="1"/>
          </p:cNvSpPr>
          <p:nvPr/>
        </p:nvSpPr>
        <p:spPr bwMode="auto">
          <a:xfrm>
            <a:off x="5199190" y="2537296"/>
            <a:ext cx="7870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600" b="1" dirty="0">
                <a:solidFill>
                  <a:srgbClr val="1F1A17"/>
                </a:solidFill>
                <a:latin typeface="Arial" panose="020B0604020202020204" pitchFamily="34" charset="0"/>
              </a:rPr>
              <a:t>Incident</a:t>
            </a:r>
            <a:endParaRPr lang="en-US" altLang="en-US" sz="2400" dirty="0">
              <a:solidFill>
                <a:schemeClr val="tx1"/>
              </a:solidFill>
              <a:latin typeface="Trebuchet MS" panose="020B0603020202020204" pitchFamily="34" charset="0"/>
            </a:endParaRPr>
          </a:p>
        </p:txBody>
      </p:sp>
      <p:sp>
        <p:nvSpPr>
          <p:cNvPr id="14359" name="Rectangle 21">
            <a:extLst>
              <a:ext uri="{FF2B5EF4-FFF2-40B4-BE49-F238E27FC236}">
                <a16:creationId xmlns:a16="http://schemas.microsoft.com/office/drawing/2014/main" id="{BF737020-2555-9F8A-AE6B-F7541AA9F8A4}"/>
              </a:ext>
            </a:extLst>
          </p:cNvPr>
          <p:cNvSpPr>
            <a:spLocks noChangeArrowheads="1"/>
          </p:cNvSpPr>
          <p:nvPr/>
        </p:nvSpPr>
        <p:spPr bwMode="auto">
          <a:xfrm>
            <a:off x="5092828" y="2762721"/>
            <a:ext cx="10018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600" b="1" dirty="0">
                <a:solidFill>
                  <a:srgbClr val="1F1A17"/>
                </a:solidFill>
                <a:latin typeface="Arial" panose="020B0604020202020204" pitchFamily="34" charset="0"/>
              </a:rPr>
              <a:t>Command</a:t>
            </a:r>
            <a:endParaRPr lang="en-US" altLang="en-US" sz="2400" dirty="0">
              <a:solidFill>
                <a:schemeClr val="tx1"/>
              </a:solidFill>
              <a:latin typeface="Trebuchet MS" panose="020B0603020202020204" pitchFamily="34" charset="0"/>
            </a:endParaRPr>
          </a:p>
        </p:txBody>
      </p:sp>
      <p:sp>
        <p:nvSpPr>
          <p:cNvPr id="14360" name="Rectangle 22">
            <a:extLst>
              <a:ext uri="{FF2B5EF4-FFF2-40B4-BE49-F238E27FC236}">
                <a16:creationId xmlns:a16="http://schemas.microsoft.com/office/drawing/2014/main" id="{0605E26A-7444-F87A-5569-B6EC07AE4DCA}"/>
              </a:ext>
            </a:extLst>
          </p:cNvPr>
          <p:cNvSpPr>
            <a:spLocks noChangeArrowheads="1"/>
          </p:cNvSpPr>
          <p:nvPr/>
        </p:nvSpPr>
        <p:spPr bwMode="auto">
          <a:xfrm>
            <a:off x="6283453" y="3839043"/>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Logistics</a:t>
            </a:r>
            <a:endParaRPr lang="en-US" altLang="en-US" sz="2400">
              <a:solidFill>
                <a:schemeClr val="tx1"/>
              </a:solidFill>
              <a:latin typeface="Trebuchet MS" panose="020B0603020202020204" pitchFamily="34" charset="0"/>
            </a:endParaRPr>
          </a:p>
        </p:txBody>
      </p:sp>
      <p:sp>
        <p:nvSpPr>
          <p:cNvPr id="14361" name="Rectangle 23">
            <a:extLst>
              <a:ext uri="{FF2B5EF4-FFF2-40B4-BE49-F238E27FC236}">
                <a16:creationId xmlns:a16="http://schemas.microsoft.com/office/drawing/2014/main" id="{A77C0215-2AEF-FCC9-3594-DED0DBB75C21}"/>
              </a:ext>
            </a:extLst>
          </p:cNvPr>
          <p:cNvSpPr>
            <a:spLocks noChangeArrowheads="1"/>
          </p:cNvSpPr>
          <p:nvPr/>
        </p:nvSpPr>
        <p:spPr bwMode="auto">
          <a:xfrm>
            <a:off x="6340603" y="4008906"/>
            <a:ext cx="556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Section</a:t>
            </a:r>
            <a:endParaRPr lang="en-US" altLang="en-US" sz="2400">
              <a:solidFill>
                <a:schemeClr val="tx1"/>
              </a:solidFill>
              <a:latin typeface="Trebuchet MS" panose="020B0603020202020204" pitchFamily="34" charset="0"/>
            </a:endParaRPr>
          </a:p>
        </p:txBody>
      </p:sp>
      <p:sp>
        <p:nvSpPr>
          <p:cNvPr id="14362" name="Rectangle 24">
            <a:extLst>
              <a:ext uri="{FF2B5EF4-FFF2-40B4-BE49-F238E27FC236}">
                <a16:creationId xmlns:a16="http://schemas.microsoft.com/office/drawing/2014/main" id="{6F18C73A-3FE4-5698-ABF2-3391BE240372}"/>
              </a:ext>
            </a:extLst>
          </p:cNvPr>
          <p:cNvSpPr>
            <a:spLocks noChangeArrowheads="1"/>
          </p:cNvSpPr>
          <p:nvPr/>
        </p:nvSpPr>
        <p:spPr bwMode="auto">
          <a:xfrm>
            <a:off x="8366253" y="3839043"/>
            <a:ext cx="6251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a:solidFill>
                  <a:srgbClr val="1F1A17"/>
                </a:solidFill>
                <a:latin typeface="Arial" panose="020B0604020202020204" pitchFamily="34" charset="0"/>
              </a:rPr>
              <a:t>Finance/</a:t>
            </a:r>
            <a:endParaRPr lang="en-US" altLang="en-US" sz="2400">
              <a:solidFill>
                <a:schemeClr val="tx1"/>
              </a:solidFill>
              <a:latin typeface="Trebuchet MS" panose="020B0603020202020204" pitchFamily="34" charset="0"/>
            </a:endParaRPr>
          </a:p>
        </p:txBody>
      </p:sp>
      <p:sp>
        <p:nvSpPr>
          <p:cNvPr id="14363" name="Rectangle 25">
            <a:extLst>
              <a:ext uri="{FF2B5EF4-FFF2-40B4-BE49-F238E27FC236}">
                <a16:creationId xmlns:a16="http://schemas.microsoft.com/office/drawing/2014/main" id="{76724A20-6D5D-BD07-9328-01F3C6216A2B}"/>
              </a:ext>
            </a:extLst>
          </p:cNvPr>
          <p:cNvSpPr>
            <a:spLocks noChangeArrowheads="1"/>
          </p:cNvSpPr>
          <p:nvPr/>
        </p:nvSpPr>
        <p:spPr bwMode="auto">
          <a:xfrm>
            <a:off x="8137650" y="4008906"/>
            <a:ext cx="10868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dirty="0">
                <a:solidFill>
                  <a:srgbClr val="1F1A17"/>
                </a:solidFill>
                <a:latin typeface="Arial" panose="020B0604020202020204" pitchFamily="34" charset="0"/>
              </a:rPr>
              <a:t>Administration</a:t>
            </a:r>
            <a:endParaRPr lang="en-US" altLang="en-US" sz="2400" dirty="0">
              <a:solidFill>
                <a:schemeClr val="tx1"/>
              </a:solidFill>
              <a:latin typeface="Trebuchet MS" panose="020B0603020202020204" pitchFamily="34" charset="0"/>
            </a:endParaRPr>
          </a:p>
        </p:txBody>
      </p:sp>
      <p:sp>
        <p:nvSpPr>
          <p:cNvPr id="14364" name="Rectangle 26">
            <a:extLst>
              <a:ext uri="{FF2B5EF4-FFF2-40B4-BE49-F238E27FC236}">
                <a16:creationId xmlns:a16="http://schemas.microsoft.com/office/drawing/2014/main" id="{D9F8A330-4BF1-E501-75D4-9D4C98D00102}"/>
              </a:ext>
            </a:extLst>
          </p:cNvPr>
          <p:cNvSpPr>
            <a:spLocks noChangeArrowheads="1"/>
          </p:cNvSpPr>
          <p:nvPr/>
        </p:nvSpPr>
        <p:spPr bwMode="auto">
          <a:xfrm>
            <a:off x="8399590" y="4180356"/>
            <a:ext cx="556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r>
              <a:rPr lang="en-US" altLang="en-US" sz="1200" b="1" dirty="0">
                <a:solidFill>
                  <a:srgbClr val="1F1A17"/>
                </a:solidFill>
                <a:latin typeface="Arial" panose="020B0604020202020204" pitchFamily="34" charset="0"/>
              </a:rPr>
              <a:t>Section</a:t>
            </a:r>
            <a:endParaRPr lang="en-US" altLang="en-US" sz="2400" dirty="0">
              <a:solidFill>
                <a:schemeClr val="tx1"/>
              </a:solidFill>
              <a:latin typeface="Trebuchet MS" panose="020B0603020202020204" pitchFamily="34" charset="0"/>
            </a:endParaRPr>
          </a:p>
        </p:txBody>
      </p:sp>
      <p:sp>
        <p:nvSpPr>
          <p:cNvPr id="14365" name="Rectangle 27">
            <a:extLst>
              <a:ext uri="{FF2B5EF4-FFF2-40B4-BE49-F238E27FC236}">
                <a16:creationId xmlns:a16="http://schemas.microsoft.com/office/drawing/2014/main" id="{190E6165-435C-8A82-A8CB-F9F2427006F2}"/>
              </a:ext>
            </a:extLst>
          </p:cNvPr>
          <p:cNvSpPr>
            <a:spLocks noChangeArrowheads="1"/>
          </p:cNvSpPr>
          <p:nvPr/>
        </p:nvSpPr>
        <p:spPr bwMode="auto">
          <a:xfrm>
            <a:off x="5589715" y="3283418"/>
            <a:ext cx="3084513" cy="25400"/>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endParaRPr lang="en-US" altLang="en-US" sz="1800">
              <a:solidFill>
                <a:schemeClr val="tx1"/>
              </a:solidFill>
              <a:latin typeface="Arial" panose="020B0604020202020204" pitchFamily="34" charset="0"/>
            </a:endParaRPr>
          </a:p>
        </p:txBody>
      </p:sp>
      <p:sp>
        <p:nvSpPr>
          <p:cNvPr id="14366" name="Rectangle 28">
            <a:extLst>
              <a:ext uri="{FF2B5EF4-FFF2-40B4-BE49-F238E27FC236}">
                <a16:creationId xmlns:a16="http://schemas.microsoft.com/office/drawing/2014/main" id="{57F796AF-DFB3-0ECA-B966-8025ABFB483C}"/>
              </a:ext>
            </a:extLst>
          </p:cNvPr>
          <p:cNvSpPr>
            <a:spLocks noChangeArrowheads="1"/>
          </p:cNvSpPr>
          <p:nvPr/>
        </p:nvSpPr>
        <p:spPr bwMode="auto">
          <a:xfrm>
            <a:off x="8661525" y="3296118"/>
            <a:ext cx="25400" cy="457200"/>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endParaRPr lang="en-US" altLang="en-US" sz="1800">
              <a:solidFill>
                <a:schemeClr val="tx1"/>
              </a:solidFill>
              <a:latin typeface="Arial" panose="020B0604020202020204" pitchFamily="34" charset="0"/>
            </a:endParaRPr>
          </a:p>
        </p:txBody>
      </p:sp>
      <p:sp>
        <p:nvSpPr>
          <p:cNvPr id="14367" name="Rectangle 29">
            <a:extLst>
              <a:ext uri="{FF2B5EF4-FFF2-40B4-BE49-F238E27FC236}">
                <a16:creationId xmlns:a16="http://schemas.microsoft.com/office/drawing/2014/main" id="{D43415AF-6498-574A-E4D0-5CF53EF4D7F3}"/>
              </a:ext>
            </a:extLst>
          </p:cNvPr>
          <p:cNvSpPr>
            <a:spLocks noChangeArrowheads="1"/>
          </p:cNvSpPr>
          <p:nvPr/>
        </p:nvSpPr>
        <p:spPr bwMode="auto">
          <a:xfrm>
            <a:off x="4546725" y="3296118"/>
            <a:ext cx="25400" cy="457200"/>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endParaRPr lang="en-US" altLang="en-US" sz="1800">
              <a:solidFill>
                <a:schemeClr val="tx1"/>
              </a:solidFill>
              <a:latin typeface="Arial" panose="020B0604020202020204" pitchFamily="34" charset="0"/>
            </a:endParaRPr>
          </a:p>
        </p:txBody>
      </p:sp>
      <p:sp>
        <p:nvSpPr>
          <p:cNvPr id="14368" name="Rectangle 30">
            <a:extLst>
              <a:ext uri="{FF2B5EF4-FFF2-40B4-BE49-F238E27FC236}">
                <a16:creationId xmlns:a16="http://schemas.microsoft.com/office/drawing/2014/main" id="{5050FC6A-1E68-4AFE-5D03-945FCE457EB7}"/>
              </a:ext>
            </a:extLst>
          </p:cNvPr>
          <p:cNvSpPr>
            <a:spLocks noChangeArrowheads="1"/>
          </p:cNvSpPr>
          <p:nvPr/>
        </p:nvSpPr>
        <p:spPr bwMode="auto">
          <a:xfrm>
            <a:off x="6605712" y="3296118"/>
            <a:ext cx="25400" cy="457200"/>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Font typeface="Wingdings" panose="05000000000000000000" pitchFamily="2" charset="2"/>
              <a:buChar char="§"/>
              <a:defRPr sz="2800">
                <a:solidFill>
                  <a:srgbClr val="777777"/>
                </a:solidFill>
                <a:latin typeface="Franklin Gothic Medium" panose="020B0603020102020204" pitchFamily="34" charset="0"/>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400">
                <a:solidFill>
                  <a:srgbClr val="777777"/>
                </a:solidFill>
                <a:latin typeface="Franklin Gothic Medium" panose="020B0603020102020204" pitchFamily="34" charset="0"/>
                <a:cs typeface="Arial" panose="020B0604020202020204" pitchFamily="34" charset="0"/>
              </a:defRPr>
            </a:lvl2pPr>
            <a:lvl3pPr marL="1143000" indent="-228600">
              <a:spcBef>
                <a:spcPct val="20000"/>
              </a:spcBef>
              <a:buClr>
                <a:schemeClr val="folHlink"/>
              </a:buClr>
              <a:buFont typeface="Wingdings" panose="05000000000000000000" pitchFamily="2" charset="2"/>
              <a:buChar char="§"/>
              <a:defRPr sz="2000">
                <a:solidFill>
                  <a:srgbClr val="777777"/>
                </a:solidFill>
                <a:latin typeface="Franklin Gothic Medium" panose="020B06030201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a:solidFill>
                  <a:srgbClr val="777777"/>
                </a:solidFill>
                <a:latin typeface="Franklin Gothic Medium" panose="020B0603020102020204" pitchFamily="34" charset="0"/>
                <a:cs typeface="Arial" panose="020B0604020202020204" pitchFamily="34" charset="0"/>
              </a:defRPr>
            </a:lvl4pPr>
            <a:lvl5pPr marL="2057400" indent="-228600">
              <a:spcBef>
                <a:spcPct val="20000"/>
              </a:spcBef>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1600">
                <a:solidFill>
                  <a:srgbClr val="777777"/>
                </a:solidFill>
                <a:latin typeface="Franklin Gothic Medium" panose="020B0603020102020204" pitchFamily="34" charset="0"/>
                <a:cs typeface="Arial" panose="020B0604020202020204" pitchFamily="34" charset="0"/>
              </a:defRPr>
            </a:lvl9pPr>
          </a:lstStyle>
          <a:p>
            <a:pPr eaLnBrk="1" hangingPunct="1">
              <a:spcBef>
                <a:spcPct val="0"/>
              </a:spcBef>
              <a:buClrTx/>
              <a:buFontTx/>
              <a:buNone/>
            </a:pPr>
            <a:endParaRPr lang="en-US" altLang="en-US" sz="1800">
              <a:solidFill>
                <a:schemeClr val="tx1"/>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1_Webinar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binar Theme" id="{2D871E10-8A35-4E39-A877-495B09CC1DE7}" vid="{F73227BB-EEBE-45DB-B15C-F222ABE54714}"/>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HZS NEW</Template>
  <TotalTime>3089</TotalTime>
  <Words>3205</Words>
  <Application>Microsoft Office PowerPoint</Application>
  <PresentationFormat>Widescreen</PresentationFormat>
  <Paragraphs>471</Paragraphs>
  <Slides>36</Slides>
  <Notes>31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36</vt:i4>
      </vt:variant>
    </vt:vector>
  </HeadingPairs>
  <TitlesOfParts>
    <vt:vector size="48" baseType="lpstr">
      <vt:lpstr>Arial</vt:lpstr>
      <vt:lpstr>Arial Narrow</vt:lpstr>
      <vt:lpstr>Calibri</vt:lpstr>
      <vt:lpstr>Calibri Light</vt:lpstr>
      <vt:lpstr>Cambria</vt:lpstr>
      <vt:lpstr>Helvetica</vt:lpstr>
      <vt:lpstr>Sky Text</vt:lpstr>
      <vt:lpstr>Times New Roman</vt:lpstr>
      <vt:lpstr>Trebuchet MS</vt:lpstr>
      <vt:lpstr>Verdana</vt:lpstr>
      <vt:lpstr>Wingdings</vt:lpstr>
      <vt:lpstr>1_Webinar Theme</vt:lpstr>
      <vt:lpstr> The UK Novichok Attack  and the Challenges of Urban Decontamination</vt:lpstr>
      <vt:lpstr>PowerPoint Presentation</vt:lpstr>
      <vt:lpstr>Novichok Poisoning – Salisbury &amp; Amesbury, UK </vt:lpstr>
      <vt:lpstr>Novichok Characteristics</vt:lpstr>
      <vt:lpstr>Novichok Characteristics</vt:lpstr>
      <vt:lpstr>Public Health and Environment Impacts</vt:lpstr>
      <vt:lpstr>Response Timeline (1) - Salisbury </vt:lpstr>
      <vt:lpstr>Response Timeline (2) - Amesbury </vt:lpstr>
      <vt:lpstr>Incident Response</vt:lpstr>
      <vt:lpstr>Summary of Phases</vt:lpstr>
      <vt:lpstr>Initial Responder Actions (1)</vt:lpstr>
      <vt:lpstr>Initial Responder Actions (2)</vt:lpstr>
      <vt:lpstr>Initial Responder Actions (3)</vt:lpstr>
      <vt:lpstr>Decontamination Efforts/Actions (1)</vt:lpstr>
      <vt:lpstr>Decontamination Efforts/Actions (2)</vt:lpstr>
      <vt:lpstr>Decontamination Efforts/Actions (3)</vt:lpstr>
      <vt:lpstr>Decontamination Challenges in an Urban Setting (1)</vt:lpstr>
      <vt:lpstr>Decontamination – Principles &amp; Difficulties </vt:lpstr>
      <vt:lpstr>Challenges of Decontamination - targets</vt:lpstr>
      <vt:lpstr>PowerPoint Presentation</vt:lpstr>
      <vt:lpstr>Decontamination Challenges in an Urban Setting (5)</vt:lpstr>
      <vt:lpstr>PowerPoint Presentation</vt:lpstr>
      <vt:lpstr>Civilians</vt:lpstr>
      <vt:lpstr>Specialties</vt:lpstr>
      <vt:lpstr>Interior space</vt:lpstr>
      <vt:lpstr>Interior vehicle</vt:lpstr>
      <vt:lpstr>Exterior</vt:lpstr>
      <vt:lpstr>Future Preparedness Enhancements(1)</vt:lpstr>
      <vt:lpstr>Future Preparedness Enhancements (2)</vt:lpstr>
      <vt:lpstr>Future Preparedness Enhancements (3)</vt:lpstr>
      <vt:lpstr>Future Preparedness Enhancements (4)</vt:lpstr>
      <vt:lpstr>Future Preparedness Enhancements (6)</vt:lpstr>
      <vt:lpstr>Future Preparedness Enhancements (7)</vt:lpstr>
      <vt:lpstr>Conclusions</vt:lpstr>
      <vt:lpstr>HOTZONE SOLUTIONS GROUP CORPORATE CAPABILITIES </vt:lpstr>
      <vt:lpstr>CONTACT US</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CBRN_Level_I_4_h_General</dc:title>
  <dc:creator>Dieter Rothbacher</dc:creator>
  <cp:lastModifiedBy>B. Cekovic</cp:lastModifiedBy>
  <cp:revision>60</cp:revision>
  <dcterms:created xsi:type="dcterms:W3CDTF">2008-11-26T15:53:22Z</dcterms:created>
  <dcterms:modified xsi:type="dcterms:W3CDTF">2024-11-19T09:05:59Z</dcterms:modified>
</cp:coreProperties>
</file>