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tmp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6"/>
  </p:notesMasterIdLst>
  <p:sldIdLst>
    <p:sldId id="613" r:id="rId3"/>
    <p:sldId id="614" r:id="rId4"/>
    <p:sldId id="615" r:id="rId5"/>
    <p:sldId id="616" r:id="rId6"/>
    <p:sldId id="617" r:id="rId7"/>
    <p:sldId id="618" r:id="rId8"/>
    <p:sldId id="619" r:id="rId9"/>
    <p:sldId id="620" r:id="rId10"/>
    <p:sldId id="621" r:id="rId11"/>
    <p:sldId id="622" r:id="rId12"/>
    <p:sldId id="623" r:id="rId13"/>
    <p:sldId id="624" r:id="rId14"/>
    <p:sldId id="625" r:id="rId15"/>
    <p:sldId id="626" r:id="rId16"/>
    <p:sldId id="627" r:id="rId17"/>
    <p:sldId id="628" r:id="rId18"/>
    <p:sldId id="826" r:id="rId19"/>
    <p:sldId id="825" r:id="rId20"/>
    <p:sldId id="704" r:id="rId21"/>
    <p:sldId id="705" r:id="rId22"/>
    <p:sldId id="706" r:id="rId23"/>
    <p:sldId id="707" r:id="rId24"/>
    <p:sldId id="708" r:id="rId25"/>
    <p:sldId id="709" r:id="rId26"/>
    <p:sldId id="710" r:id="rId27"/>
    <p:sldId id="683" r:id="rId28"/>
    <p:sldId id="684" r:id="rId29"/>
    <p:sldId id="691" r:id="rId30"/>
    <p:sldId id="703" r:id="rId31"/>
    <p:sldId id="701" r:id="rId32"/>
    <p:sldId id="700" r:id="rId33"/>
    <p:sldId id="828" r:id="rId34"/>
    <p:sldId id="806" r:id="rId35"/>
    <p:sldId id="642" r:id="rId36"/>
    <p:sldId id="643" r:id="rId37"/>
    <p:sldId id="827" r:id="rId38"/>
    <p:sldId id="653" r:id="rId39"/>
    <p:sldId id="789" r:id="rId40"/>
    <p:sldId id="786" r:id="rId41"/>
    <p:sldId id="787" r:id="rId42"/>
    <p:sldId id="788" r:id="rId43"/>
    <p:sldId id="257" r:id="rId44"/>
    <p:sldId id="289" r:id="rId45"/>
    <p:sldId id="258" r:id="rId46"/>
    <p:sldId id="259" r:id="rId47"/>
    <p:sldId id="298" r:id="rId48"/>
    <p:sldId id="322" r:id="rId49"/>
    <p:sldId id="260" r:id="rId50"/>
    <p:sldId id="284" r:id="rId51"/>
    <p:sldId id="275" r:id="rId52"/>
    <p:sldId id="304" r:id="rId53"/>
    <p:sldId id="323" r:id="rId54"/>
    <p:sldId id="263" r:id="rId55"/>
    <p:sldId id="299" r:id="rId56"/>
    <p:sldId id="273" r:id="rId57"/>
    <p:sldId id="300" r:id="rId58"/>
    <p:sldId id="301" r:id="rId59"/>
    <p:sldId id="262" r:id="rId60"/>
    <p:sldId id="264" r:id="rId61"/>
    <p:sldId id="296" r:id="rId62"/>
    <p:sldId id="277" r:id="rId63"/>
    <p:sldId id="288" r:id="rId64"/>
    <p:sldId id="267" r:id="rId65"/>
    <p:sldId id="287" r:id="rId66"/>
    <p:sldId id="293" r:id="rId67"/>
    <p:sldId id="268" r:id="rId68"/>
    <p:sldId id="280" r:id="rId69"/>
    <p:sldId id="270" r:id="rId70"/>
    <p:sldId id="282" r:id="rId71"/>
    <p:sldId id="283" r:id="rId72"/>
    <p:sldId id="279" r:id="rId73"/>
    <p:sldId id="294" r:id="rId74"/>
    <p:sldId id="807" r:id="rId7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60"/>
  </p:normalViewPr>
  <p:slideViewPr>
    <p:cSldViewPr>
      <p:cViewPr varScale="1">
        <p:scale>
          <a:sx n="108" d="100"/>
          <a:sy n="108" d="100"/>
        </p:scale>
        <p:origin x="1692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4E5B5-154A-4442-8464-40A6B088248E}" type="datetimeFigureOut">
              <a:rPr lang="tr-TR" smtClean="0"/>
              <a:pPr/>
              <a:t>18.11.2024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86256-B407-4B26-BD56-26A93034A58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806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Bu </a:t>
            </a:r>
            <a:r>
              <a:rPr lang="tr-TR" dirty="0" err="1"/>
              <a:t>gazate</a:t>
            </a:r>
            <a:r>
              <a:rPr lang="tr-TR" dirty="0"/>
              <a:t> haberini gördünüz mü? Gördüğünüzde</a:t>
            </a:r>
            <a:r>
              <a:rPr lang="tr-TR" baseline="0" dirty="0"/>
              <a:t> ne düşündünüz? Eğer bir gün böyle bir bilinmeyen hastalık ortaya çıkarsa şu olayları yaşamaya başlayacağız.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D4454-D082-42C2-9886-5D1E363D53E5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21524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FA3D62-834D-4E2B-B2DD-023EB0416F0E}" type="slidenum">
              <a:rPr lang="tr-TR"/>
              <a:pPr/>
              <a:t>31</a:t>
            </a:fld>
            <a:endParaRPr lang="tr-TR"/>
          </a:p>
        </p:txBody>
      </p:sp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r>
              <a:rPr lang="tr-TR">
                <a:latin typeface="Arial" pitchFamily="34" charset="0"/>
              </a:rPr>
              <a:t>Pandemik Gripte daha çok insan etkileneceği için daha fazla hastalanan, daha çok hastaneye yatan ve daha çok ölen beklenmektedir.</a:t>
            </a:r>
            <a:endParaRPr lang="en-GB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A66B57-336D-448E-9E5D-A6E54ED25A23}" type="slidenum">
              <a:rPr lang="en-US" altLang="tr-TR"/>
              <a:pPr/>
              <a:t>34</a:t>
            </a:fld>
            <a:endParaRPr lang="en-US" altLang="tr-TR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2515" y="4000957"/>
            <a:ext cx="5073831" cy="3790380"/>
          </a:xfrm>
        </p:spPr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491955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BD2EC0-F2F7-4E66-A8F3-E250DF96307C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1166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D4454-D082-42C2-9886-5D1E363D53E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9302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8A26BB-2BC5-46FA-B373-E23D30B48E2A}" type="slidenum">
              <a:rPr lang="tr-TR"/>
              <a:pPr/>
              <a:t>19</a:t>
            </a:fld>
            <a:endParaRPr lang="tr-TR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 w="12700" cap="flat"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63" tIns="46032" rIns="92063" bIns="46032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3404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C7D193-887A-4202-AD6B-EACC0B64575D}" type="slidenum">
              <a:rPr lang="tr-TR"/>
              <a:pPr/>
              <a:t>20</a:t>
            </a:fld>
            <a:endParaRPr lang="tr-TR"/>
          </a:p>
        </p:txBody>
      </p:sp>
      <p:sp>
        <p:nvSpPr>
          <p:cNvPr id="252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 w="12700" cap="flat"/>
        </p:spPr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63" tIns="46032" rIns="92063" bIns="46032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87351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648766-26D6-4C77-BB00-57DEF949103E}" type="slidenum">
              <a:rPr lang="tr-TR"/>
              <a:pPr/>
              <a:t>21</a:t>
            </a:fld>
            <a:endParaRPr lang="tr-TR"/>
          </a:p>
        </p:txBody>
      </p:sp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 w="12700" cap="flat"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63" tIns="46032" rIns="92063" bIns="46032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2786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19225B-9EF2-4432-8298-80B67F9DE850}" type="slidenum">
              <a:rPr lang="tr-TR"/>
              <a:pPr/>
              <a:t>22</a:t>
            </a:fld>
            <a:endParaRPr lang="tr-TR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 w="12700" cap="flat"/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63" tIns="46032" rIns="92063" bIns="46032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10055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33E3A5-3FA6-47E8-9E64-04018EF4C054}" type="slidenum">
              <a:rPr lang="tr-TR"/>
              <a:pPr/>
              <a:t>24</a:t>
            </a:fld>
            <a:endParaRPr lang="tr-TR"/>
          </a:p>
        </p:txBody>
      </p:sp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700088"/>
            <a:ext cx="4565650" cy="3424237"/>
          </a:xfrm>
          <a:ln/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875" y="4349750"/>
            <a:ext cx="5046663" cy="4095750"/>
          </a:xfrm>
        </p:spPr>
        <p:txBody>
          <a:bodyPr lIns="91424" tIns="45712" rIns="91424" bIns="45712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710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E367CD-0865-4BA3-8466-A8A188C8A1C0}" type="slidenum">
              <a:rPr lang="tr-TR"/>
              <a:pPr/>
              <a:t>25</a:t>
            </a:fld>
            <a:endParaRPr lang="tr-TR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700088"/>
            <a:ext cx="4565650" cy="3424237"/>
          </a:xfrm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875" y="4349750"/>
            <a:ext cx="5046663" cy="4095750"/>
          </a:xfrm>
        </p:spPr>
        <p:txBody>
          <a:bodyPr lIns="91424" tIns="45712" rIns="91424" bIns="45712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21952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382251-C421-4AFF-9B99-ACE83D8756B1}" type="slidenum">
              <a:rPr lang="tr-TR"/>
              <a:pPr/>
              <a:t>30</a:t>
            </a:fld>
            <a:endParaRPr lang="tr-TR"/>
          </a:p>
        </p:txBody>
      </p:sp>
      <p:sp>
        <p:nvSpPr>
          <p:cNvPr id="1945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E8E4E76-E3D7-4D48-BF8A-831F37016B28}" type="slidenum">
              <a:rPr lang="tr-TR" sz="1200">
                <a:solidFill>
                  <a:srgbClr val="000000"/>
                </a:solidFill>
              </a:rPr>
              <a:pPr algn="r"/>
              <a:t>30</a:t>
            </a:fld>
            <a:endParaRPr lang="tr-TR" sz="1200">
              <a:solidFill>
                <a:srgbClr val="000000"/>
              </a:solidFill>
            </a:endParaRPr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B9E5-E2C0-471D-9A86-72FA631C96EE}" type="datetimeFigureOut">
              <a:rPr lang="tr-TR" smtClean="0"/>
              <a:pPr/>
              <a:t>18.11.2024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9A13F-4A32-4E1E-AF1B-22EFABE853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B9E5-E2C0-471D-9A86-72FA631C96EE}" type="datetimeFigureOut">
              <a:rPr lang="tr-TR" smtClean="0"/>
              <a:pPr/>
              <a:t>18.11.2024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9A13F-4A32-4E1E-AF1B-22EFABE853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B9E5-E2C0-471D-9A86-72FA631C96EE}" type="datetimeFigureOut">
              <a:rPr lang="tr-TR" smtClean="0"/>
              <a:pPr/>
              <a:t>18.11.2024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9A13F-4A32-4E1E-AF1B-22EFABE853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90626" y="1346947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0626" y="4299697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90626" y="1484779"/>
            <a:ext cx="7667244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7236911" y="4068923"/>
            <a:ext cx="810678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47522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72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650">
                <a:solidFill>
                  <a:schemeClr val="tx1"/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F2BC-DFC9-44F8-B06D-13FEE19B96DA}" type="datetimeFigureOut">
              <a:rPr lang="tr-TR" smtClean="0"/>
              <a:t>18.11.2024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94550" y="4289334"/>
            <a:ext cx="895401" cy="640080"/>
          </a:xfrm>
        </p:spPr>
        <p:txBody>
          <a:bodyPr/>
          <a:lstStyle>
            <a:lvl1pPr>
              <a:defRPr sz="2100"/>
            </a:lvl1pPr>
          </a:lstStyle>
          <a:p>
            <a:fld id="{BF64F406-63F8-4BC8-AAB8-66E60EF7B8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4820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F2BC-DFC9-44F8-B06D-13FEE19B96DA}" type="datetimeFigureOut">
              <a:rPr lang="tr-TR" smtClean="0"/>
              <a:t>18.11.2024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4F406-63F8-4BC8-AAB8-66E60EF7B8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71098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1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/>
          <a:p>
            <a:fld id="{B209F2BC-DFC9-44F8-B06D-13FEE19B96DA}" type="datetimeFigureOut">
              <a:rPr lang="tr-TR" smtClean="0"/>
              <a:t>18.11.2024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031" y="6272785"/>
            <a:ext cx="4745736" cy="365125"/>
          </a:xfrm>
        </p:spPr>
        <p:txBody>
          <a:bodyPr/>
          <a:lstStyle/>
          <a:p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673049" y="2325848"/>
            <a:ext cx="810678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2776" y="2506133"/>
            <a:ext cx="891224" cy="720332"/>
          </a:xfrm>
        </p:spPr>
        <p:txBody>
          <a:bodyPr/>
          <a:lstStyle>
            <a:lvl1pPr>
              <a:defRPr sz="2100"/>
            </a:lvl1pPr>
          </a:lstStyle>
          <a:p>
            <a:fld id="{BF64F406-63F8-4BC8-AAB8-66E60EF7B8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24101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386" y="2194560"/>
            <a:ext cx="3566160" cy="39776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3168" y="2194560"/>
            <a:ext cx="3566160" cy="39776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F2BC-DFC9-44F8-B06D-13FEE19B96DA}" type="datetimeFigureOut">
              <a:rPr lang="tr-TR" smtClean="0"/>
              <a:t>18.11.2024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4F406-63F8-4BC8-AAB8-66E60EF7B8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76423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048256"/>
            <a:ext cx="356616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1500" b="1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43200"/>
            <a:ext cx="3566160" cy="32918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3168" y="2048256"/>
            <a:ext cx="356616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1500" b="1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3168" y="2743200"/>
            <a:ext cx="3566160" cy="32918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F2BC-DFC9-44F8-B06D-13FEE19B96DA}" type="datetimeFigureOut">
              <a:rPr lang="tr-TR" smtClean="0"/>
              <a:t>18.11.2024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4F406-63F8-4BC8-AAB8-66E60EF7B8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58038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F2BC-DFC9-44F8-B06D-13FEE19B96DA}" type="datetimeFigureOut">
              <a:rPr lang="tr-TR" smtClean="0"/>
              <a:t>18.11.2024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4F406-63F8-4BC8-AAB8-66E60EF7B8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9800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F2BC-DFC9-44F8-B06D-13FEE19B96DA}" type="datetimeFigureOut">
              <a:rPr lang="tr-TR" smtClean="0"/>
              <a:t>18.11.2024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4F406-63F8-4BC8-AAB8-66E60EF7B8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60459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400" b="1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050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F2BC-DFC9-44F8-B06D-13FEE19B96DA}" type="datetimeFigureOut">
              <a:rPr lang="tr-TR" smtClean="0"/>
              <a:t>18.11.2024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8551294" y="6229681"/>
            <a:ext cx="3429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4F406-63F8-4BC8-AAB8-66E60EF7B8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3781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B9E5-E2C0-471D-9A86-72FA631C96EE}" type="datetimeFigureOut">
              <a:rPr lang="tr-TR" smtClean="0"/>
              <a:pPr/>
              <a:t>18.11.2024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9A13F-4A32-4E1E-AF1B-22EFABE853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400" b="1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050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F2BC-DFC9-44F8-B06D-13FEE19B96DA}" type="datetimeFigureOut">
              <a:rPr lang="tr-TR" smtClean="0"/>
              <a:t>18.11.2024</a:t>
            </a:fld>
            <a:endParaRPr lang="tr-TR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8551294" y="6229681"/>
            <a:ext cx="3429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4F406-63F8-4BC8-AAB8-66E60EF7B8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63788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F2BC-DFC9-44F8-B06D-13FEE19B96DA}" type="datetimeFigureOut">
              <a:rPr lang="tr-TR" smtClean="0"/>
              <a:t>18.11.2024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4F406-63F8-4BC8-AAB8-66E60EF7B8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0694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F2BC-DFC9-44F8-B06D-13FEE19B96DA}" type="datetimeFigureOut">
              <a:rPr lang="tr-TR" smtClean="0"/>
              <a:t>18.11.2024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4F406-63F8-4BC8-AAB8-66E60EF7B8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6543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B9E5-E2C0-471D-9A86-72FA631C96EE}" type="datetimeFigureOut">
              <a:rPr lang="tr-TR" smtClean="0"/>
              <a:pPr/>
              <a:t>18.11.2024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9A13F-4A32-4E1E-AF1B-22EFABE853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B9E5-E2C0-471D-9A86-72FA631C96EE}" type="datetimeFigureOut">
              <a:rPr lang="tr-TR" smtClean="0"/>
              <a:pPr/>
              <a:t>18.11.2024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9A13F-4A32-4E1E-AF1B-22EFABE853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B9E5-E2C0-471D-9A86-72FA631C96EE}" type="datetimeFigureOut">
              <a:rPr lang="tr-TR" smtClean="0"/>
              <a:pPr/>
              <a:t>18.11.2024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9A13F-4A32-4E1E-AF1B-22EFABE853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B9E5-E2C0-471D-9A86-72FA631C96EE}" type="datetimeFigureOut">
              <a:rPr lang="tr-TR" smtClean="0"/>
              <a:pPr/>
              <a:t>18.11.2024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9A13F-4A32-4E1E-AF1B-22EFABE853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B9E5-E2C0-471D-9A86-72FA631C96EE}" type="datetimeFigureOut">
              <a:rPr lang="tr-TR" smtClean="0"/>
              <a:pPr/>
              <a:t>18.11.2024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9A13F-4A32-4E1E-AF1B-22EFABE853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B9E5-E2C0-471D-9A86-72FA631C96EE}" type="datetimeFigureOut">
              <a:rPr lang="tr-TR" smtClean="0"/>
              <a:pPr/>
              <a:t>18.11.2024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9A13F-4A32-4E1E-AF1B-22EFABE853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B9E5-E2C0-471D-9A86-72FA631C96EE}" type="datetimeFigureOut">
              <a:rPr lang="tr-TR" smtClean="0"/>
              <a:pPr/>
              <a:t>18.11.2024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9A13F-4A32-4E1E-AF1B-22EFABE853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9B9E5-E2C0-471D-9A86-72FA631C96EE}" type="datetimeFigureOut">
              <a:rPr lang="tr-TR" smtClean="0"/>
              <a:pPr/>
              <a:t>18.11.2024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9A13F-4A32-4E1E-AF1B-22EFABE853D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121408"/>
            <a:ext cx="75438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331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2"/>
                </a:solidFill>
              </a:defRPr>
            </a:lvl1pPr>
          </a:lstStyle>
          <a:p>
            <a:fld id="{B209F2BC-DFC9-44F8-B06D-13FEE19B96DA}" type="datetimeFigureOut">
              <a:rPr lang="tr-TR" smtClean="0"/>
              <a:t>18.11.2024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6102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8551294" y="6229681"/>
            <a:ext cx="3429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 b="1">
                <a:solidFill>
                  <a:srgbClr val="FFFFFF"/>
                </a:solidFill>
                <a:latin typeface="+mj-lt"/>
              </a:defRPr>
            </a:lvl1pPr>
          </a:lstStyle>
          <a:p>
            <a:fld id="{BF64F406-63F8-4BC8-AAB8-66E60EF7B8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0566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5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90000"/>
        </a:lnSpc>
        <a:spcBef>
          <a:spcPts val="9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6.png"/><Relationship Id="rId4" Type="http://schemas.openxmlformats.org/officeDocument/2006/relationships/oleObject" Target="../embeddings/oleObject1.bin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wmf"/><Relationship Id="rId5" Type="http://schemas.openxmlformats.org/officeDocument/2006/relationships/image" Target="../media/image42.wmf"/><Relationship Id="rId10" Type="http://schemas.openxmlformats.org/officeDocument/2006/relationships/image" Target="../media/image47.wmf"/><Relationship Id="rId4" Type="http://schemas.openxmlformats.org/officeDocument/2006/relationships/image" Target="../media/image41.wmf"/><Relationship Id="rId9" Type="http://schemas.openxmlformats.org/officeDocument/2006/relationships/image" Target="../media/image46.w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mp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48810" y="1628800"/>
            <a:ext cx="7861029" cy="2932948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tr-TR" sz="4800" b="1" dirty="0">
                <a:solidFill>
                  <a:schemeClr val="accent1">
                    <a:lumMod val="50000"/>
                  </a:schemeClr>
                </a:solidFill>
              </a:rPr>
              <a:t>Ulusal Pandemi Planları ve COVID-19 Tecrübesi Işığında Sağlık Bakanlığı </a:t>
            </a:r>
            <a:br>
              <a:rPr lang="tr-TR" sz="4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tr-TR" sz="4800" b="1" dirty="0">
                <a:solidFill>
                  <a:schemeClr val="accent1">
                    <a:lumMod val="50000"/>
                  </a:schemeClr>
                </a:solidFill>
              </a:rPr>
              <a:t>Pandemi Planı Çalışmaları</a:t>
            </a:r>
            <a:endParaRPr lang="tr-TR" altLang="tr-TR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2921207" y="5001516"/>
            <a:ext cx="568863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/>
              <a:t>Uzm. Dr. Burak KURT</a:t>
            </a:r>
          </a:p>
          <a:p>
            <a:pPr algn="ctr"/>
            <a:r>
              <a:rPr lang="tr-TR" sz="2000" dirty="0"/>
              <a:t>Halk Sağlığı Genel Müdürlüğü</a:t>
            </a:r>
          </a:p>
          <a:p>
            <a:pPr algn="ctr"/>
            <a:r>
              <a:rPr lang="tr-TR" sz="2000" dirty="0"/>
              <a:t>Bulaşıcı Hastalıklar ve Erken Uyarı Dairesi Başkanlığı</a:t>
            </a:r>
          </a:p>
          <a:p>
            <a:pPr algn="ctr"/>
            <a:r>
              <a:rPr lang="tr-TR" sz="2000" dirty="0"/>
              <a:t>Kasım 2024, Ankara</a:t>
            </a: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653137"/>
            <a:ext cx="2512560" cy="2204864"/>
          </a:xfrm>
          <a:prstGeom prst="rect">
            <a:avLst/>
          </a:prstGeom>
          <a:noFill/>
        </p:spPr>
      </p:pic>
      <p:sp>
        <p:nvSpPr>
          <p:cNvPr id="432130" name="AutoShape 2" descr="tekirdaÄ valiliÄi logosu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2132" name="AutoShape 4" descr="tekirdaÄ valiliÄi logosu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2134" name="AutoShape 6" descr="tekirdaÄ valiliÄi logosu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AE58F1C5-FFB7-8324-28A4-23A312731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" y="160338"/>
            <a:ext cx="487680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323787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428" y="79877"/>
            <a:ext cx="3599892" cy="2399928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54"/>
          <a:stretch/>
        </p:blipFill>
        <p:spPr>
          <a:xfrm>
            <a:off x="4389357" y="3789040"/>
            <a:ext cx="3062963" cy="302433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677" y="1916832"/>
            <a:ext cx="2401441" cy="2401441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5739" y="476672"/>
            <a:ext cx="405220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3200" dirty="0"/>
              <a:t>Sağlık kurumlarının telefonları kilitlenir.</a:t>
            </a:r>
          </a:p>
          <a:p>
            <a:pPr marL="285750" indent="-285750"/>
            <a:endParaRPr lang="tr-TR" altLang="tr-TR" sz="3200" dirty="0"/>
          </a:p>
          <a:p>
            <a:pPr marL="285750" indent="-285750"/>
            <a:endParaRPr lang="tr-TR" altLang="tr-T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3200" dirty="0"/>
              <a:t>Aşı ve </a:t>
            </a:r>
            <a:r>
              <a:rPr lang="tr-TR" altLang="tr-TR" sz="3200" dirty="0" err="1"/>
              <a:t>antiviral</a:t>
            </a:r>
            <a:r>
              <a:rPr lang="tr-TR" altLang="tr-TR" sz="3200" dirty="0"/>
              <a:t> ilaç bulunamamaktadır.</a:t>
            </a:r>
          </a:p>
          <a:p>
            <a:pPr marL="285750" indent="-285750"/>
            <a:endParaRPr lang="tr-TR" altLang="tr-TR" sz="3200" dirty="0"/>
          </a:p>
          <a:p>
            <a:pPr marL="285750" indent="-285750"/>
            <a:endParaRPr lang="tr-TR" altLang="tr-T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3200" dirty="0"/>
              <a:t>Bütün kurumlarda hastalık nedeniyle çalışacak personel sayısı azalır.</a:t>
            </a:r>
          </a:p>
        </p:txBody>
      </p:sp>
    </p:spTree>
    <p:extLst>
      <p:ext uri="{BB962C8B-B14F-4D97-AF65-F5344CB8AC3E}">
        <p14:creationId xmlns:p14="http://schemas.microsoft.com/office/powerpoint/2010/main" val="613560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030" y="188640"/>
            <a:ext cx="6552728" cy="4472932"/>
          </a:xfrm>
          <a:prstGeom prst="rect">
            <a:avLst/>
          </a:prstGeom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187624" y="4941168"/>
            <a:ext cx="727280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altLang="tr-TR" sz="3200" b="0" i="0" u="none" strike="noStrike" kern="1200" cap="none" spc="0" normalizeH="0" baseline="0" noProof="0" dirty="0">
                <a:ln>
                  <a:noFill/>
                </a:ln>
                <a:uLnTx/>
                <a:uFillTx/>
                <a:ea typeface="+mn-ea"/>
                <a:cs typeface="+mn-cs"/>
              </a:rPr>
              <a:t>Yoğun bakım üniteleri dolup taşar.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tr-TR" altLang="tr-TR" sz="3200" b="0" i="0" u="none" strike="noStrike" kern="1200" cap="none" spc="0" normalizeH="0" baseline="0" noProof="0" dirty="0">
              <a:ln>
                <a:noFill/>
              </a:ln>
              <a:uLnTx/>
              <a:uFillTx/>
              <a:ea typeface="+mn-ea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altLang="tr-TR" sz="3200" b="0" i="0" u="none" strike="noStrike" kern="1200" cap="none" spc="0" normalizeH="0" baseline="0" noProof="0" dirty="0">
                <a:ln>
                  <a:noFill/>
                </a:ln>
                <a:uLnTx/>
                <a:uFillTx/>
                <a:ea typeface="+mn-ea"/>
                <a:cs typeface="+mn-cs"/>
              </a:rPr>
              <a:t>Solunum cihazları yetmez.</a:t>
            </a:r>
          </a:p>
        </p:txBody>
      </p:sp>
    </p:spTree>
    <p:extLst>
      <p:ext uri="{BB962C8B-B14F-4D97-AF65-F5344CB8AC3E}">
        <p14:creationId xmlns:p14="http://schemas.microsoft.com/office/powerpoint/2010/main" val="2254939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45946"/>
            <a:ext cx="6912768" cy="4605138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23528" y="5445224"/>
            <a:ext cx="8424936" cy="59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tr-TR" altLang="tr-TR" sz="4000" dirty="0"/>
              <a:t>Sağlık çalışanları hastalara yetişemez</a:t>
            </a:r>
          </a:p>
        </p:txBody>
      </p:sp>
    </p:spTree>
    <p:extLst>
      <p:ext uri="{BB962C8B-B14F-4D97-AF65-F5344CB8AC3E}">
        <p14:creationId xmlns:p14="http://schemas.microsoft.com/office/powerpoint/2010/main" val="3683599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/>
          <a:stretch/>
        </p:blipFill>
        <p:spPr>
          <a:xfrm>
            <a:off x="1259632" y="332656"/>
            <a:ext cx="6624736" cy="41489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0" y="4653136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altLang="tr-TR" sz="3200" dirty="0">
                <a:solidFill>
                  <a:srgbClr val="FF0000"/>
                </a:solidFill>
              </a:rPr>
              <a:t>6-8 hafta</a:t>
            </a:r>
            <a:r>
              <a:rPr lang="tr-TR" altLang="tr-TR" sz="3200" dirty="0"/>
              <a:t> içinde </a:t>
            </a:r>
            <a:r>
              <a:rPr lang="tr-TR" altLang="tr-TR" sz="3200" dirty="0" err="1"/>
              <a:t>pandemi</a:t>
            </a:r>
            <a:r>
              <a:rPr lang="tr-TR" altLang="tr-TR" sz="3200" dirty="0"/>
              <a:t> dünyayı silip süpürür.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altLang="tr-TR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altLang="tr-TR" sz="3200" dirty="0"/>
              <a:t>Sağlık ve halka hizmet eden tüm kuruluşlar çaresizdir.</a:t>
            </a:r>
          </a:p>
        </p:txBody>
      </p:sp>
    </p:spTree>
    <p:extLst>
      <p:ext uri="{BB962C8B-B14F-4D97-AF65-F5344CB8AC3E}">
        <p14:creationId xmlns:p14="http://schemas.microsoft.com/office/powerpoint/2010/main" val="3986049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1052736"/>
            <a:ext cx="9144000" cy="4525963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tr-TR" altLang="tr-TR" sz="4000" dirty="0"/>
              <a:t> Bu senaryo;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altLang="tr-TR" sz="3600" dirty="0" err="1"/>
              <a:t>DSÖ’nün</a:t>
            </a:r>
            <a:r>
              <a:rPr lang="tr-TR" altLang="tr-TR" sz="3600" dirty="0"/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altLang="tr-TR" sz="3200" b="1" dirty="0"/>
              <a:t>“</a:t>
            </a:r>
            <a:r>
              <a:rPr lang="tr-TR" altLang="tr-TR" sz="3200" b="1" dirty="0" err="1"/>
              <a:t>Pandemik</a:t>
            </a:r>
            <a:r>
              <a:rPr lang="tr-TR" altLang="tr-TR" sz="3200" b="1" dirty="0"/>
              <a:t> </a:t>
            </a:r>
            <a:r>
              <a:rPr lang="tr-TR" altLang="tr-TR" sz="3200" b="1" dirty="0" err="1"/>
              <a:t>influenza</a:t>
            </a:r>
            <a:r>
              <a:rPr lang="tr-TR" altLang="tr-TR" sz="3200" b="1" dirty="0"/>
              <a:t> için hazırlık kontrol listesi”</a:t>
            </a:r>
            <a:r>
              <a:rPr lang="tr-TR" altLang="tr-TR" sz="3600" dirty="0"/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tr-TR" altLang="tr-TR" sz="3600" dirty="0"/>
          </a:p>
          <a:p>
            <a:pPr marL="0" indent="0">
              <a:lnSpc>
                <a:spcPct val="150000"/>
              </a:lnSpc>
              <a:buNone/>
            </a:pPr>
            <a:r>
              <a:rPr lang="tr-TR" altLang="tr-TR" sz="3600" dirty="0"/>
              <a:t>   </a:t>
            </a:r>
            <a:r>
              <a:rPr lang="tr-TR" altLang="tr-TR" sz="3600" dirty="0" err="1"/>
              <a:t>dökümanından</a:t>
            </a:r>
            <a:r>
              <a:rPr lang="tr-TR" altLang="tr-TR" sz="3600" dirty="0"/>
              <a:t> yararlanılarak hazırlanmıştır.</a:t>
            </a:r>
            <a:r>
              <a:rPr lang="tr-TR" altLang="tr-TR" sz="3600" dirty="0">
                <a:solidFill>
                  <a:srgbClr val="FFFF99"/>
                </a:solidFill>
              </a:rPr>
              <a:t>.</a:t>
            </a:r>
          </a:p>
          <a:p>
            <a:endParaRPr lang="tr-TR" altLang="tr-TR" sz="4000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2145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9512" y="1944415"/>
            <a:ext cx="8964488" cy="2852737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>
                <a:solidFill>
                  <a:srgbClr val="0070C0"/>
                </a:solidFill>
                <a:latin typeface="+mn-lt"/>
              </a:rPr>
              <a:t>Bu filmi daha önce defalarca görmüştük…</a:t>
            </a:r>
          </a:p>
        </p:txBody>
      </p:sp>
    </p:spTree>
    <p:extLst>
      <p:ext uri="{BB962C8B-B14F-4D97-AF65-F5344CB8AC3E}">
        <p14:creationId xmlns:p14="http://schemas.microsoft.com/office/powerpoint/2010/main" val="3304033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5" descr="Ncp16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01" y="764704"/>
            <a:ext cx="3081338" cy="4320480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43684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3547304" y="764704"/>
            <a:ext cx="5201160" cy="27392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altLang="tr-TR" sz="2000" b="1" dirty="0"/>
              <a:t>    </a:t>
            </a:r>
            <a:r>
              <a:rPr lang="tr-TR" altLang="tr-TR" sz="2800" b="1" dirty="0"/>
              <a:t>İspanyol Gribi 1918-1919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altLang="tr-TR" sz="2400" dirty="0"/>
              <a:t>H1N1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altLang="tr-TR" sz="2400" dirty="0"/>
              <a:t>Dünya nüfusunun 1/3’ü hastalığı</a:t>
            </a:r>
            <a:r>
              <a:rPr lang="tr-TR" altLang="tr-TR" sz="2400" b="1" dirty="0"/>
              <a:t> </a:t>
            </a:r>
            <a:r>
              <a:rPr lang="tr-TR" altLang="tr-TR" sz="2400" b="1" i="1" dirty="0"/>
              <a:t>klinik</a:t>
            </a:r>
            <a:r>
              <a:rPr lang="tr-TR" altLang="tr-TR" sz="2400" b="1" dirty="0"/>
              <a:t> </a:t>
            </a:r>
            <a:r>
              <a:rPr lang="tr-TR" altLang="tr-TR" sz="2400" dirty="0"/>
              <a:t>geçirmiş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altLang="tr-TR" sz="2400" dirty="0"/>
              <a:t>Vaka-ölüm oranı &gt;%2.5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altLang="tr-TR" sz="2400" dirty="0"/>
              <a:t>Dünya nüfusu 1.8 milyar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altLang="tr-TR" sz="2400" dirty="0"/>
              <a:t>~50 milyon ölüm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319463" y="2996953"/>
            <a:ext cx="30527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sz="2000" b="1" dirty="0"/>
              <a:t>      </a:t>
            </a:r>
            <a:endParaRPr lang="tr-TR" altLang="tr-TR" sz="2400" dirty="0"/>
          </a:p>
        </p:txBody>
      </p:sp>
      <p:sp>
        <p:nvSpPr>
          <p:cNvPr id="9" name="Dikdörtgen 8"/>
          <p:cNvSpPr/>
          <p:nvPr/>
        </p:nvSpPr>
        <p:spPr>
          <a:xfrm>
            <a:off x="6012160" y="2996952"/>
            <a:ext cx="3131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sz="2000" b="1" dirty="0"/>
              <a:t>      </a:t>
            </a:r>
            <a:endParaRPr lang="tr-TR" altLang="tr-TR" sz="2400" dirty="0"/>
          </a:p>
        </p:txBody>
      </p:sp>
      <p:sp>
        <p:nvSpPr>
          <p:cNvPr id="10" name="9 Dikdörtgen"/>
          <p:cNvSpPr/>
          <p:nvPr/>
        </p:nvSpPr>
        <p:spPr>
          <a:xfrm>
            <a:off x="1403648" y="6093296"/>
            <a:ext cx="83273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Her 30-40 yılda bir grip </a:t>
            </a:r>
            <a:r>
              <a:rPr lang="tr-TR" sz="3200" b="1" dirty="0" err="1">
                <a:solidFill>
                  <a:srgbClr val="FF0000"/>
                </a:solidFill>
              </a:rPr>
              <a:t>pandemisi</a:t>
            </a:r>
            <a:r>
              <a:rPr lang="tr-TR" sz="3200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19333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5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41" y="1124744"/>
            <a:ext cx="289560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491880" y="2674948"/>
            <a:ext cx="5112568" cy="169277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altLang="tr-TR" sz="3200" b="1" dirty="0"/>
              <a:t>Hong Kong Gribi 1968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altLang="tr-TR" sz="2400" dirty="0"/>
              <a:t>H3N2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altLang="tr-TR" sz="2400" dirty="0"/>
              <a:t>Dünya nüfusu 3.6 milyar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altLang="tr-TR" sz="2400" dirty="0"/>
              <a:t>~1 milyon ölüm</a:t>
            </a:r>
          </a:p>
        </p:txBody>
      </p:sp>
    </p:spTree>
    <p:extLst>
      <p:ext uri="{BB962C8B-B14F-4D97-AF65-F5344CB8AC3E}">
        <p14:creationId xmlns:p14="http://schemas.microsoft.com/office/powerpoint/2010/main" val="1843906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24" y="710989"/>
            <a:ext cx="2952328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9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204864"/>
            <a:ext cx="4104456" cy="241285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865207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858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82100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62534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32656"/>
            <a:ext cx="8828852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3583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906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363075" cy="721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888908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92075" tIns="46038" rIns="92075" bIns="46038" anchorCtr="1"/>
          <a:lstStyle/>
          <a:p>
            <a:endParaRPr lang="tr-TR"/>
          </a:p>
        </p:txBody>
      </p:sp>
      <p:pic>
        <p:nvPicPr>
          <p:cNvPr id="253955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363075" cy="713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751345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92075" tIns="46038" rIns="92075" bIns="46038" anchorCtr="1"/>
          <a:lstStyle/>
          <a:p>
            <a:endParaRPr lang="tr-TR"/>
          </a:p>
        </p:txBody>
      </p:sp>
      <p:pic>
        <p:nvPicPr>
          <p:cNvPr id="256003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363075" cy="706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689280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436" name="Picture 4" descr="rCA58ZU7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250"/>
            <a:ext cx="9144000" cy="5689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63693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ChangeArrowheads="1"/>
          </p:cNvSpPr>
          <p:nvPr/>
        </p:nvSpPr>
        <p:spPr bwMode="auto">
          <a:xfrm>
            <a:off x="-134938" y="1981200"/>
            <a:ext cx="163513" cy="822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0" hangingPunct="0"/>
            <a:endParaRPr lang="nl-NL" sz="2400"/>
          </a:p>
          <a:p>
            <a:pPr eaLnBrk="0" hangingPunct="0"/>
            <a:endParaRPr lang="nl-NL" sz="2400"/>
          </a:p>
        </p:txBody>
      </p:sp>
      <p:sp>
        <p:nvSpPr>
          <p:cNvPr id="258051" name="Rectangle 3"/>
          <p:cNvSpPr>
            <a:spLocks noChangeArrowheads="1"/>
          </p:cNvSpPr>
          <p:nvPr/>
        </p:nvSpPr>
        <p:spPr bwMode="auto">
          <a:xfrm>
            <a:off x="3429000" y="2522538"/>
            <a:ext cx="163513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0" hangingPunct="0"/>
            <a:endParaRPr lang="tr-TR" sz="2400"/>
          </a:p>
        </p:txBody>
      </p:sp>
      <p:pic>
        <p:nvPicPr>
          <p:cNvPr id="258053" name="Picture 5" descr="rCAHLT34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040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68737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ChangeArrowheads="1"/>
          </p:cNvSpPr>
          <p:nvPr/>
        </p:nvSpPr>
        <p:spPr bwMode="auto">
          <a:xfrm>
            <a:off x="-134938" y="1981200"/>
            <a:ext cx="163513" cy="822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0" hangingPunct="0"/>
            <a:endParaRPr lang="nl-NL" sz="2400"/>
          </a:p>
          <a:p>
            <a:pPr eaLnBrk="0" hangingPunct="0"/>
            <a:endParaRPr lang="nl-NL" sz="2400"/>
          </a:p>
        </p:txBody>
      </p:sp>
      <p:sp>
        <p:nvSpPr>
          <p:cNvPr id="260099" name="Rectangle 3"/>
          <p:cNvSpPr>
            <a:spLocks noChangeArrowheads="1"/>
          </p:cNvSpPr>
          <p:nvPr/>
        </p:nvSpPr>
        <p:spPr bwMode="auto">
          <a:xfrm>
            <a:off x="500063" y="228600"/>
            <a:ext cx="8129587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nl-NL" sz="51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INFLUENZA PANDEMIE 1918</a:t>
            </a:r>
          </a:p>
        </p:txBody>
      </p:sp>
      <p:graphicFrame>
        <p:nvGraphicFramePr>
          <p:cNvPr id="260100" name="Object 4"/>
          <p:cNvGraphicFramePr>
            <a:graphicFrameLocks noChangeAspect="1"/>
          </p:cNvGraphicFramePr>
          <p:nvPr/>
        </p:nvGraphicFramePr>
        <p:xfrm>
          <a:off x="-9525" y="-1130300"/>
          <a:ext cx="9163050" cy="798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Photo Editor-foto" r:id="rId4" imgW="6268325" imgH="4858428" progId="">
                  <p:embed/>
                </p:oleObj>
              </mc:Choice>
              <mc:Fallback>
                <p:oleObj name="Photo Editor-foto" r:id="rId4" imgW="6268325" imgH="4858428" progId="">
                  <p:embed/>
                  <p:pic>
                    <p:nvPicPr>
                      <p:cNvPr id="26010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9525" y="-1130300"/>
                        <a:ext cx="9163050" cy="798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3399FF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50860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tr-TR" sz="3600" b="1" dirty="0">
                <a:solidFill>
                  <a:srgbClr val="FF0000"/>
                </a:solidFill>
              </a:rPr>
              <a:t>Grip    / 	</a:t>
            </a:r>
            <a:r>
              <a:rPr lang="tr-TR" sz="3600" b="1" dirty="0" err="1">
                <a:solidFill>
                  <a:srgbClr val="FF0000"/>
                </a:solidFill>
              </a:rPr>
              <a:t>influenza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84784"/>
            <a:ext cx="8610600" cy="4752528"/>
          </a:xfrm>
        </p:spPr>
        <p:txBody>
          <a:bodyPr>
            <a:noAutofit/>
          </a:bodyPr>
          <a:lstStyle/>
          <a:p>
            <a:pPr eaLnBrk="1" hangingPunct="1"/>
            <a:r>
              <a:rPr lang="tr-TR" dirty="0">
                <a:solidFill>
                  <a:srgbClr val="0070C0"/>
                </a:solidFill>
              </a:rPr>
              <a:t>Hastalık etkeni</a:t>
            </a:r>
            <a:r>
              <a:rPr lang="tr-TR" dirty="0"/>
              <a:t>: Virüs</a:t>
            </a:r>
          </a:p>
          <a:p>
            <a:pPr eaLnBrk="1" hangingPunct="1"/>
            <a:endParaRPr lang="tr-TR" dirty="0"/>
          </a:p>
          <a:p>
            <a:pPr eaLnBrk="1" hangingPunct="1"/>
            <a:r>
              <a:rPr lang="tr-TR" dirty="0">
                <a:solidFill>
                  <a:srgbClr val="0070C0"/>
                </a:solidFill>
              </a:rPr>
              <a:t>Belirtiler</a:t>
            </a:r>
            <a:r>
              <a:rPr lang="tr-TR" dirty="0"/>
              <a:t>: </a:t>
            </a:r>
          </a:p>
          <a:p>
            <a:pPr lvl="1"/>
            <a:r>
              <a:rPr lang="tr-TR" dirty="0"/>
              <a:t>Yüksek ateş, baş ağrısı, boğaz ağrısı, öksürük, halsizlik, yaygın vücut ağrısı</a:t>
            </a:r>
          </a:p>
          <a:p>
            <a:pPr eaLnBrk="1" hangingPunct="1"/>
            <a:endParaRPr lang="tr-TR" dirty="0"/>
          </a:p>
          <a:p>
            <a:pPr eaLnBrk="1" hangingPunct="1"/>
            <a:r>
              <a:rPr lang="tr-TR" dirty="0">
                <a:solidFill>
                  <a:srgbClr val="0070C0"/>
                </a:solidFill>
              </a:rPr>
              <a:t>Görülme zamanı</a:t>
            </a:r>
            <a:r>
              <a:rPr lang="tr-TR" dirty="0"/>
              <a:t>: </a:t>
            </a:r>
          </a:p>
          <a:p>
            <a:pPr lvl="1"/>
            <a:r>
              <a:rPr lang="tr-TR" dirty="0"/>
              <a:t>Sonbahar sonu, kış ve ilkbaharın ilk ayları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</a:rPr>
              <a:t>Grip    / 	</a:t>
            </a:r>
            <a:r>
              <a:rPr lang="tr-TR" sz="3600" b="1" dirty="0" err="1">
                <a:solidFill>
                  <a:srgbClr val="FF0000"/>
                </a:solidFill>
              </a:rPr>
              <a:t>influenza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124744"/>
            <a:ext cx="8915400" cy="5517232"/>
          </a:xfrm>
        </p:spPr>
        <p:txBody>
          <a:bodyPr>
            <a:noAutofit/>
          </a:bodyPr>
          <a:lstStyle/>
          <a:p>
            <a:pPr indent="-358775" eaLnBrk="1" hangingPunct="1"/>
            <a:r>
              <a:rPr lang="tr-TR" dirty="0">
                <a:solidFill>
                  <a:srgbClr val="FF0000"/>
                </a:solidFill>
              </a:rPr>
              <a:t>Mevsimsel Grip; </a:t>
            </a:r>
          </a:p>
          <a:p>
            <a:pPr lvl="1" indent="-358775"/>
            <a:r>
              <a:rPr lang="tr-TR" dirty="0"/>
              <a:t>Her yıl yaklaşık </a:t>
            </a:r>
            <a:r>
              <a:rPr lang="tr-TR" b="1" dirty="0"/>
              <a:t>500.000 kişinin ölümünden sorumlu</a:t>
            </a:r>
            <a:r>
              <a:rPr lang="tr-TR" dirty="0"/>
              <a:t>(DSÖ) </a:t>
            </a:r>
            <a:endParaRPr lang="tr-TR" b="1" dirty="0"/>
          </a:p>
          <a:p>
            <a:pPr indent="-358775" eaLnBrk="1" hangingPunct="1"/>
            <a:r>
              <a:rPr lang="tr-TR" dirty="0">
                <a:solidFill>
                  <a:srgbClr val="FF0000"/>
                </a:solidFill>
              </a:rPr>
              <a:t>Ölümler dışında:</a:t>
            </a:r>
          </a:p>
          <a:p>
            <a:pPr lvl="1" indent="-358775"/>
            <a:r>
              <a:rPr lang="tr-TR" dirty="0"/>
              <a:t>İş gücü kaybı</a:t>
            </a:r>
          </a:p>
          <a:p>
            <a:pPr lvl="1" indent="-358775"/>
            <a:r>
              <a:rPr lang="tr-TR" dirty="0"/>
              <a:t>Üretim kaybı</a:t>
            </a:r>
          </a:p>
          <a:p>
            <a:pPr lvl="1" indent="-358775"/>
            <a:r>
              <a:rPr lang="tr-TR" dirty="0"/>
              <a:t>Çeşitli sakatlıklara yol açması</a:t>
            </a:r>
          </a:p>
          <a:p>
            <a:pPr lvl="1" indent="-358775"/>
            <a:r>
              <a:rPr lang="tr-TR" dirty="0"/>
              <a:t>İlaç kullanımı</a:t>
            </a:r>
          </a:p>
          <a:p>
            <a:pPr lvl="1" indent="-358775"/>
            <a:r>
              <a:rPr lang="tr-TR" dirty="0"/>
              <a:t>Hastane yatışı vb. </a:t>
            </a:r>
          </a:p>
          <a:p>
            <a:pPr lvl="1" indent="-358775"/>
            <a:r>
              <a:rPr lang="tr-TR" dirty="0"/>
              <a:t>Birçok alanda olumsuz etkiye sebep olmaktadır.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BBC8FCD-A50D-4E20-986B-4F2049069637}" type="slidenum">
              <a:rPr lang="tr-TR" smtClean="0">
                <a:latin typeface="Arial" pitchFamily="34" charset="0"/>
              </a:rPr>
              <a:pPr/>
              <a:t>28</a:t>
            </a:fld>
            <a:endParaRPr lang="tr-TR">
              <a:latin typeface="Arial" pitchFamily="34" charset="0"/>
            </a:endParaRPr>
          </a:p>
        </p:txBody>
      </p:sp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826963"/>
            <a:ext cx="6629400" cy="238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6 Metin kutusu"/>
          <p:cNvSpPr txBox="1">
            <a:spLocks noChangeArrowheads="1"/>
          </p:cNvSpPr>
          <p:nvPr/>
        </p:nvSpPr>
        <p:spPr bwMode="auto">
          <a:xfrm>
            <a:off x="228600" y="152400"/>
            <a:ext cx="8915400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cs typeface="Arial" pitchFamily="34" charset="0"/>
              </a:rPr>
              <a:t>Farklı Türler Farklı Grip Virüs Tiplerine Kaynaklık Yapar</a:t>
            </a:r>
            <a:endParaRPr lang="tr-TR" sz="2400" b="1" dirty="0">
              <a:solidFill>
                <a:srgbClr val="FF0000"/>
              </a:solidFill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212976"/>
            <a:ext cx="7200800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0" y="0"/>
            <a:ext cx="4572000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İNSANLARA BULAŞMA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2008" y="4365104"/>
            <a:ext cx="8208912" cy="165618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tr-TR" altLang="tr-TR" sz="2400" dirty="0"/>
              <a:t>Bir ülkede bir bölgede ağır solunum yolu hastalığı salgını olduğu bilgisi ilgili sağlık otoritelerine ulaşır.</a:t>
            </a:r>
          </a:p>
          <a:p>
            <a:pPr>
              <a:lnSpc>
                <a:spcPct val="80000"/>
              </a:lnSpc>
            </a:pPr>
            <a:endParaRPr lang="tr-TR" altLang="tr-TR" sz="2400" dirty="0"/>
          </a:p>
          <a:p>
            <a:pPr>
              <a:lnSpc>
                <a:spcPct val="80000"/>
              </a:lnSpc>
            </a:pPr>
            <a:r>
              <a:rPr lang="tr-TR" altLang="tr-TR" sz="2400" dirty="0"/>
              <a:t>Çevre bölgelerde benzer semptomu olan olgular saptanır</a:t>
            </a:r>
            <a:r>
              <a:rPr lang="tr-TR" altLang="tr-TR" sz="2600" dirty="0"/>
              <a:t>.</a:t>
            </a:r>
          </a:p>
          <a:p>
            <a:endParaRPr lang="tr-TR" sz="2600" dirty="0"/>
          </a:p>
        </p:txBody>
      </p:sp>
      <p:pic>
        <p:nvPicPr>
          <p:cNvPr id="1050" name="Resim 104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246" y="404664"/>
            <a:ext cx="4186436" cy="376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0411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625600" y="2171700"/>
            <a:ext cx="762000" cy="1485900"/>
            <a:chOff x="1273" y="1440"/>
            <a:chExt cx="480" cy="936"/>
          </a:xfrm>
        </p:grpSpPr>
        <p:sp>
          <p:nvSpPr>
            <p:cNvPr id="193539" name="Line 3"/>
            <p:cNvSpPr>
              <a:spLocks noChangeShapeType="1"/>
            </p:cNvSpPr>
            <p:nvPr/>
          </p:nvSpPr>
          <p:spPr bwMode="auto">
            <a:xfrm rot="-5400000">
              <a:off x="1537" y="1224"/>
              <a:ext cx="0" cy="4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93540" name="Line 4"/>
            <p:cNvSpPr>
              <a:spLocks noChangeShapeType="1"/>
            </p:cNvSpPr>
            <p:nvPr/>
          </p:nvSpPr>
          <p:spPr bwMode="auto">
            <a:xfrm>
              <a:off x="1321" y="1752"/>
              <a:ext cx="432" cy="6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93541" name="Line 5"/>
            <p:cNvSpPr>
              <a:spLocks noChangeShapeType="1"/>
            </p:cNvSpPr>
            <p:nvPr/>
          </p:nvSpPr>
          <p:spPr bwMode="auto">
            <a:xfrm>
              <a:off x="1273" y="1752"/>
              <a:ext cx="432" cy="6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93542" name="Freeform 7"/>
          <p:cNvSpPr>
            <a:spLocks/>
          </p:cNvSpPr>
          <p:nvPr/>
        </p:nvSpPr>
        <p:spPr bwMode="auto">
          <a:xfrm>
            <a:off x="844550" y="1514475"/>
            <a:ext cx="717550" cy="2044700"/>
          </a:xfrm>
          <a:custGeom>
            <a:avLst/>
            <a:gdLst>
              <a:gd name="T0" fmla="*/ 2147483647 w 482"/>
              <a:gd name="T1" fmla="*/ 2147483647 h 1053"/>
              <a:gd name="T2" fmla="*/ 2147483647 w 482"/>
              <a:gd name="T3" fmla="*/ 2147483647 h 1053"/>
              <a:gd name="T4" fmla="*/ 2147483647 w 482"/>
              <a:gd name="T5" fmla="*/ 2147483647 h 1053"/>
              <a:gd name="T6" fmla="*/ 2147483647 w 482"/>
              <a:gd name="T7" fmla="*/ 2147483647 h 1053"/>
              <a:gd name="T8" fmla="*/ 2147483647 w 482"/>
              <a:gd name="T9" fmla="*/ 2147483647 h 1053"/>
              <a:gd name="T10" fmla="*/ 2147483647 w 482"/>
              <a:gd name="T11" fmla="*/ 2147483647 h 1053"/>
              <a:gd name="T12" fmla="*/ 2147483647 w 482"/>
              <a:gd name="T13" fmla="*/ 2147483647 h 1053"/>
              <a:gd name="T14" fmla="*/ 2147483647 w 482"/>
              <a:gd name="T15" fmla="*/ 2147483647 h 1053"/>
              <a:gd name="T16" fmla="*/ 2147483647 w 482"/>
              <a:gd name="T17" fmla="*/ 2147483647 h 1053"/>
              <a:gd name="T18" fmla="*/ 2147483647 w 482"/>
              <a:gd name="T19" fmla="*/ 2147483647 h 1053"/>
              <a:gd name="T20" fmla="*/ 2147483647 w 482"/>
              <a:gd name="T21" fmla="*/ 2147483647 h 1053"/>
              <a:gd name="T22" fmla="*/ 2147483647 w 482"/>
              <a:gd name="T23" fmla="*/ 2147483647 h 1053"/>
              <a:gd name="T24" fmla="*/ 2147483647 w 482"/>
              <a:gd name="T25" fmla="*/ 2147483647 h 1053"/>
              <a:gd name="T26" fmla="*/ 2147483647 w 482"/>
              <a:gd name="T27" fmla="*/ 2147483647 h 1053"/>
              <a:gd name="T28" fmla="*/ 2147483647 w 482"/>
              <a:gd name="T29" fmla="*/ 2147483647 h 1053"/>
              <a:gd name="T30" fmla="*/ 2147483647 w 482"/>
              <a:gd name="T31" fmla="*/ 2147483647 h 1053"/>
              <a:gd name="T32" fmla="*/ 2147483647 w 482"/>
              <a:gd name="T33" fmla="*/ 2147483647 h 1053"/>
              <a:gd name="T34" fmla="*/ 2147483647 w 482"/>
              <a:gd name="T35" fmla="*/ 2147483647 h 1053"/>
              <a:gd name="T36" fmla="*/ 2147483647 w 482"/>
              <a:gd name="T37" fmla="*/ 2147483647 h 1053"/>
              <a:gd name="T38" fmla="*/ 2147483647 w 482"/>
              <a:gd name="T39" fmla="*/ 2147483647 h 1053"/>
              <a:gd name="T40" fmla="*/ 2147483647 w 482"/>
              <a:gd name="T41" fmla="*/ 2147483647 h 1053"/>
              <a:gd name="T42" fmla="*/ 2147483647 w 482"/>
              <a:gd name="T43" fmla="*/ 2147483647 h 1053"/>
              <a:gd name="T44" fmla="*/ 2147483647 w 482"/>
              <a:gd name="T45" fmla="*/ 2147483647 h 1053"/>
              <a:gd name="T46" fmla="*/ 2147483647 w 482"/>
              <a:gd name="T47" fmla="*/ 2147483647 h 1053"/>
              <a:gd name="T48" fmla="*/ 2147483647 w 482"/>
              <a:gd name="T49" fmla="*/ 2147483647 h 1053"/>
              <a:gd name="T50" fmla="*/ 2147483647 w 482"/>
              <a:gd name="T51" fmla="*/ 2147483647 h 1053"/>
              <a:gd name="T52" fmla="*/ 2147483647 w 482"/>
              <a:gd name="T53" fmla="*/ 2147483647 h 1053"/>
              <a:gd name="T54" fmla="*/ 2147483647 w 482"/>
              <a:gd name="T55" fmla="*/ 2147483647 h 1053"/>
              <a:gd name="T56" fmla="*/ 2147483647 w 482"/>
              <a:gd name="T57" fmla="*/ 2147483647 h 1053"/>
              <a:gd name="T58" fmla="*/ 2147483647 w 482"/>
              <a:gd name="T59" fmla="*/ 2147483647 h 1053"/>
              <a:gd name="T60" fmla="*/ 2147483647 w 482"/>
              <a:gd name="T61" fmla="*/ 2147483647 h 1053"/>
              <a:gd name="T62" fmla="*/ 2147483647 w 482"/>
              <a:gd name="T63" fmla="*/ 2147483647 h 1053"/>
              <a:gd name="T64" fmla="*/ 2147483647 w 482"/>
              <a:gd name="T65" fmla="*/ 2147483647 h 1053"/>
              <a:gd name="T66" fmla="*/ 2147483647 w 482"/>
              <a:gd name="T67" fmla="*/ 2147483647 h 1053"/>
              <a:gd name="T68" fmla="*/ 2147483647 w 482"/>
              <a:gd name="T69" fmla="*/ 2147483647 h 1053"/>
              <a:gd name="T70" fmla="*/ 2147483647 w 482"/>
              <a:gd name="T71" fmla="*/ 2147483647 h 1053"/>
              <a:gd name="T72" fmla="*/ 2147483647 w 482"/>
              <a:gd name="T73" fmla="*/ 2147483647 h 1053"/>
              <a:gd name="T74" fmla="*/ 2147483647 w 482"/>
              <a:gd name="T75" fmla="*/ 2147483647 h 1053"/>
              <a:gd name="T76" fmla="*/ 2147483647 w 482"/>
              <a:gd name="T77" fmla="*/ 2147483647 h 1053"/>
              <a:gd name="T78" fmla="*/ 2147483647 w 482"/>
              <a:gd name="T79" fmla="*/ 2147483647 h 1053"/>
              <a:gd name="T80" fmla="*/ 2147483647 w 482"/>
              <a:gd name="T81" fmla="*/ 2147483647 h 1053"/>
              <a:gd name="T82" fmla="*/ 2147483647 w 482"/>
              <a:gd name="T83" fmla="*/ 2147483647 h 1053"/>
              <a:gd name="T84" fmla="*/ 2147483647 w 482"/>
              <a:gd name="T85" fmla="*/ 2147483647 h 1053"/>
              <a:gd name="T86" fmla="*/ 2147483647 w 482"/>
              <a:gd name="T87" fmla="*/ 2147483647 h 1053"/>
              <a:gd name="T88" fmla="*/ 2147483647 w 482"/>
              <a:gd name="T89" fmla="*/ 2147483647 h 1053"/>
              <a:gd name="T90" fmla="*/ 2147483647 w 482"/>
              <a:gd name="T91" fmla="*/ 2147483647 h 1053"/>
              <a:gd name="T92" fmla="*/ 2147483647 w 482"/>
              <a:gd name="T93" fmla="*/ 2147483647 h 1053"/>
              <a:gd name="T94" fmla="*/ 2147483647 w 482"/>
              <a:gd name="T95" fmla="*/ 2147483647 h 1053"/>
              <a:gd name="T96" fmla="*/ 2147483647 w 482"/>
              <a:gd name="T97" fmla="*/ 2147483647 h 1053"/>
              <a:gd name="T98" fmla="*/ 2147483647 w 482"/>
              <a:gd name="T99" fmla="*/ 2147483647 h 1053"/>
              <a:gd name="T100" fmla="*/ 2147483647 w 482"/>
              <a:gd name="T101" fmla="*/ 2147483647 h 1053"/>
              <a:gd name="T102" fmla="*/ 2147483647 w 482"/>
              <a:gd name="T103" fmla="*/ 2147483647 h 1053"/>
              <a:gd name="T104" fmla="*/ 2147483647 w 482"/>
              <a:gd name="T105" fmla="*/ 2147483647 h 1053"/>
              <a:gd name="T106" fmla="*/ 2147483647 w 482"/>
              <a:gd name="T107" fmla="*/ 2147483647 h 1053"/>
              <a:gd name="T108" fmla="*/ 2147483647 w 482"/>
              <a:gd name="T109" fmla="*/ 2147483647 h 1053"/>
              <a:gd name="T110" fmla="*/ 2147483647 w 482"/>
              <a:gd name="T111" fmla="*/ 2147483647 h 1053"/>
              <a:gd name="T112" fmla="*/ 2147483647 w 482"/>
              <a:gd name="T113" fmla="*/ 2147483647 h 1053"/>
              <a:gd name="T114" fmla="*/ 2147483647 w 482"/>
              <a:gd name="T115" fmla="*/ 2147483647 h 1053"/>
              <a:gd name="T116" fmla="*/ 2147483647 w 482"/>
              <a:gd name="T117" fmla="*/ 2147483647 h 1053"/>
              <a:gd name="T118" fmla="*/ 2147483647 w 482"/>
              <a:gd name="T119" fmla="*/ 2147483647 h 105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482"/>
              <a:gd name="T181" fmla="*/ 0 h 1053"/>
              <a:gd name="T182" fmla="*/ 482 w 482"/>
              <a:gd name="T183" fmla="*/ 1053 h 1053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482" h="1053">
                <a:moveTo>
                  <a:pt x="241" y="0"/>
                </a:moveTo>
                <a:lnTo>
                  <a:pt x="254" y="0"/>
                </a:lnTo>
                <a:lnTo>
                  <a:pt x="265" y="5"/>
                </a:lnTo>
                <a:lnTo>
                  <a:pt x="273" y="11"/>
                </a:lnTo>
                <a:lnTo>
                  <a:pt x="278" y="19"/>
                </a:lnTo>
                <a:lnTo>
                  <a:pt x="284" y="31"/>
                </a:lnTo>
                <a:lnTo>
                  <a:pt x="286" y="42"/>
                </a:lnTo>
                <a:lnTo>
                  <a:pt x="286" y="53"/>
                </a:lnTo>
                <a:lnTo>
                  <a:pt x="286" y="65"/>
                </a:lnTo>
                <a:lnTo>
                  <a:pt x="286" y="62"/>
                </a:lnTo>
                <a:lnTo>
                  <a:pt x="292" y="62"/>
                </a:lnTo>
                <a:lnTo>
                  <a:pt x="292" y="67"/>
                </a:lnTo>
                <a:lnTo>
                  <a:pt x="292" y="76"/>
                </a:lnTo>
                <a:lnTo>
                  <a:pt x="292" y="84"/>
                </a:lnTo>
                <a:lnTo>
                  <a:pt x="289" y="96"/>
                </a:lnTo>
                <a:lnTo>
                  <a:pt x="284" y="104"/>
                </a:lnTo>
                <a:lnTo>
                  <a:pt x="278" y="107"/>
                </a:lnTo>
                <a:lnTo>
                  <a:pt x="278" y="110"/>
                </a:lnTo>
                <a:lnTo>
                  <a:pt x="276" y="115"/>
                </a:lnTo>
                <a:lnTo>
                  <a:pt x="276" y="121"/>
                </a:lnTo>
                <a:lnTo>
                  <a:pt x="270" y="127"/>
                </a:lnTo>
                <a:lnTo>
                  <a:pt x="270" y="155"/>
                </a:lnTo>
                <a:lnTo>
                  <a:pt x="278" y="158"/>
                </a:lnTo>
                <a:lnTo>
                  <a:pt x="284" y="161"/>
                </a:lnTo>
                <a:lnTo>
                  <a:pt x="292" y="166"/>
                </a:lnTo>
                <a:lnTo>
                  <a:pt x="300" y="169"/>
                </a:lnTo>
                <a:lnTo>
                  <a:pt x="307" y="175"/>
                </a:lnTo>
                <a:lnTo>
                  <a:pt x="315" y="180"/>
                </a:lnTo>
                <a:lnTo>
                  <a:pt x="318" y="183"/>
                </a:lnTo>
                <a:lnTo>
                  <a:pt x="321" y="183"/>
                </a:lnTo>
                <a:lnTo>
                  <a:pt x="323" y="183"/>
                </a:lnTo>
                <a:lnTo>
                  <a:pt x="329" y="186"/>
                </a:lnTo>
                <a:lnTo>
                  <a:pt x="337" y="189"/>
                </a:lnTo>
                <a:lnTo>
                  <a:pt x="345" y="197"/>
                </a:lnTo>
                <a:lnTo>
                  <a:pt x="350" y="200"/>
                </a:lnTo>
                <a:lnTo>
                  <a:pt x="355" y="203"/>
                </a:lnTo>
                <a:lnTo>
                  <a:pt x="363" y="211"/>
                </a:lnTo>
                <a:lnTo>
                  <a:pt x="368" y="220"/>
                </a:lnTo>
                <a:lnTo>
                  <a:pt x="376" y="234"/>
                </a:lnTo>
                <a:lnTo>
                  <a:pt x="379" y="251"/>
                </a:lnTo>
                <a:lnTo>
                  <a:pt x="382" y="271"/>
                </a:lnTo>
                <a:lnTo>
                  <a:pt x="382" y="293"/>
                </a:lnTo>
                <a:lnTo>
                  <a:pt x="387" y="307"/>
                </a:lnTo>
                <a:lnTo>
                  <a:pt x="392" y="327"/>
                </a:lnTo>
                <a:lnTo>
                  <a:pt x="395" y="347"/>
                </a:lnTo>
                <a:lnTo>
                  <a:pt x="395" y="361"/>
                </a:lnTo>
                <a:lnTo>
                  <a:pt x="403" y="372"/>
                </a:lnTo>
                <a:lnTo>
                  <a:pt x="408" y="395"/>
                </a:lnTo>
                <a:lnTo>
                  <a:pt x="414" y="417"/>
                </a:lnTo>
                <a:lnTo>
                  <a:pt x="416" y="437"/>
                </a:lnTo>
                <a:lnTo>
                  <a:pt x="419" y="454"/>
                </a:lnTo>
                <a:lnTo>
                  <a:pt x="424" y="477"/>
                </a:lnTo>
                <a:lnTo>
                  <a:pt x="429" y="502"/>
                </a:lnTo>
                <a:lnTo>
                  <a:pt x="437" y="522"/>
                </a:lnTo>
                <a:lnTo>
                  <a:pt x="443" y="522"/>
                </a:lnTo>
                <a:lnTo>
                  <a:pt x="445" y="525"/>
                </a:lnTo>
                <a:lnTo>
                  <a:pt x="448" y="528"/>
                </a:lnTo>
                <a:lnTo>
                  <a:pt x="451" y="530"/>
                </a:lnTo>
                <a:lnTo>
                  <a:pt x="453" y="533"/>
                </a:lnTo>
                <a:lnTo>
                  <a:pt x="456" y="536"/>
                </a:lnTo>
                <a:lnTo>
                  <a:pt x="459" y="539"/>
                </a:lnTo>
                <a:lnTo>
                  <a:pt x="461" y="542"/>
                </a:lnTo>
                <a:lnTo>
                  <a:pt x="464" y="544"/>
                </a:lnTo>
                <a:lnTo>
                  <a:pt x="467" y="547"/>
                </a:lnTo>
                <a:lnTo>
                  <a:pt x="469" y="553"/>
                </a:lnTo>
                <a:lnTo>
                  <a:pt x="477" y="559"/>
                </a:lnTo>
                <a:lnTo>
                  <a:pt x="480" y="564"/>
                </a:lnTo>
                <a:lnTo>
                  <a:pt x="482" y="567"/>
                </a:lnTo>
                <a:lnTo>
                  <a:pt x="482" y="570"/>
                </a:lnTo>
                <a:lnTo>
                  <a:pt x="480" y="573"/>
                </a:lnTo>
                <a:lnTo>
                  <a:pt x="475" y="573"/>
                </a:lnTo>
                <a:lnTo>
                  <a:pt x="469" y="570"/>
                </a:lnTo>
                <a:lnTo>
                  <a:pt x="461" y="564"/>
                </a:lnTo>
                <a:lnTo>
                  <a:pt x="459" y="561"/>
                </a:lnTo>
                <a:lnTo>
                  <a:pt x="456" y="559"/>
                </a:lnTo>
                <a:lnTo>
                  <a:pt x="453" y="559"/>
                </a:lnTo>
                <a:lnTo>
                  <a:pt x="453" y="567"/>
                </a:lnTo>
                <a:lnTo>
                  <a:pt x="456" y="575"/>
                </a:lnTo>
                <a:lnTo>
                  <a:pt x="459" y="584"/>
                </a:lnTo>
                <a:lnTo>
                  <a:pt x="464" y="598"/>
                </a:lnTo>
                <a:lnTo>
                  <a:pt x="467" y="609"/>
                </a:lnTo>
                <a:lnTo>
                  <a:pt x="464" y="618"/>
                </a:lnTo>
                <a:lnTo>
                  <a:pt x="459" y="612"/>
                </a:lnTo>
                <a:lnTo>
                  <a:pt x="451" y="601"/>
                </a:lnTo>
                <a:lnTo>
                  <a:pt x="445" y="587"/>
                </a:lnTo>
                <a:lnTo>
                  <a:pt x="443" y="581"/>
                </a:lnTo>
                <a:lnTo>
                  <a:pt x="443" y="590"/>
                </a:lnTo>
                <a:lnTo>
                  <a:pt x="445" y="607"/>
                </a:lnTo>
                <a:lnTo>
                  <a:pt x="448" y="623"/>
                </a:lnTo>
                <a:lnTo>
                  <a:pt x="445" y="632"/>
                </a:lnTo>
                <a:lnTo>
                  <a:pt x="437" y="623"/>
                </a:lnTo>
                <a:lnTo>
                  <a:pt x="435" y="607"/>
                </a:lnTo>
                <a:lnTo>
                  <a:pt x="432" y="592"/>
                </a:lnTo>
                <a:lnTo>
                  <a:pt x="429" y="584"/>
                </a:lnTo>
                <a:lnTo>
                  <a:pt x="429" y="590"/>
                </a:lnTo>
                <a:lnTo>
                  <a:pt x="432" y="604"/>
                </a:lnTo>
                <a:lnTo>
                  <a:pt x="432" y="621"/>
                </a:lnTo>
                <a:lnTo>
                  <a:pt x="429" y="626"/>
                </a:lnTo>
                <a:lnTo>
                  <a:pt x="424" y="621"/>
                </a:lnTo>
                <a:lnTo>
                  <a:pt x="419" y="607"/>
                </a:lnTo>
                <a:lnTo>
                  <a:pt x="416" y="592"/>
                </a:lnTo>
                <a:lnTo>
                  <a:pt x="416" y="584"/>
                </a:lnTo>
                <a:lnTo>
                  <a:pt x="414" y="590"/>
                </a:lnTo>
                <a:lnTo>
                  <a:pt x="416" y="604"/>
                </a:lnTo>
                <a:lnTo>
                  <a:pt x="416" y="618"/>
                </a:lnTo>
                <a:lnTo>
                  <a:pt x="414" y="623"/>
                </a:lnTo>
                <a:lnTo>
                  <a:pt x="408" y="618"/>
                </a:lnTo>
                <a:lnTo>
                  <a:pt x="406" y="607"/>
                </a:lnTo>
                <a:lnTo>
                  <a:pt x="403" y="592"/>
                </a:lnTo>
                <a:lnTo>
                  <a:pt x="403" y="587"/>
                </a:lnTo>
                <a:lnTo>
                  <a:pt x="400" y="575"/>
                </a:lnTo>
                <a:lnTo>
                  <a:pt x="395" y="559"/>
                </a:lnTo>
                <a:lnTo>
                  <a:pt x="395" y="542"/>
                </a:lnTo>
                <a:lnTo>
                  <a:pt x="398" y="533"/>
                </a:lnTo>
                <a:lnTo>
                  <a:pt x="395" y="525"/>
                </a:lnTo>
                <a:lnTo>
                  <a:pt x="392" y="513"/>
                </a:lnTo>
                <a:lnTo>
                  <a:pt x="387" y="502"/>
                </a:lnTo>
                <a:lnTo>
                  <a:pt x="382" y="494"/>
                </a:lnTo>
                <a:lnTo>
                  <a:pt x="379" y="482"/>
                </a:lnTo>
                <a:lnTo>
                  <a:pt x="371" y="471"/>
                </a:lnTo>
                <a:lnTo>
                  <a:pt x="366" y="460"/>
                </a:lnTo>
                <a:lnTo>
                  <a:pt x="361" y="446"/>
                </a:lnTo>
                <a:lnTo>
                  <a:pt x="353" y="420"/>
                </a:lnTo>
                <a:lnTo>
                  <a:pt x="347" y="403"/>
                </a:lnTo>
                <a:lnTo>
                  <a:pt x="347" y="392"/>
                </a:lnTo>
                <a:lnTo>
                  <a:pt x="347" y="384"/>
                </a:lnTo>
                <a:lnTo>
                  <a:pt x="345" y="372"/>
                </a:lnTo>
                <a:lnTo>
                  <a:pt x="342" y="367"/>
                </a:lnTo>
                <a:lnTo>
                  <a:pt x="337" y="355"/>
                </a:lnTo>
                <a:lnTo>
                  <a:pt x="334" y="341"/>
                </a:lnTo>
                <a:lnTo>
                  <a:pt x="329" y="324"/>
                </a:lnTo>
                <a:lnTo>
                  <a:pt x="329" y="304"/>
                </a:lnTo>
                <a:lnTo>
                  <a:pt x="326" y="316"/>
                </a:lnTo>
                <a:lnTo>
                  <a:pt x="323" y="344"/>
                </a:lnTo>
                <a:lnTo>
                  <a:pt x="323" y="384"/>
                </a:lnTo>
                <a:lnTo>
                  <a:pt x="323" y="429"/>
                </a:lnTo>
                <a:lnTo>
                  <a:pt x="329" y="460"/>
                </a:lnTo>
                <a:lnTo>
                  <a:pt x="331" y="480"/>
                </a:lnTo>
                <a:lnTo>
                  <a:pt x="337" y="502"/>
                </a:lnTo>
                <a:lnTo>
                  <a:pt x="337" y="536"/>
                </a:lnTo>
                <a:lnTo>
                  <a:pt x="337" y="584"/>
                </a:lnTo>
                <a:lnTo>
                  <a:pt x="334" y="629"/>
                </a:lnTo>
                <a:lnTo>
                  <a:pt x="329" y="666"/>
                </a:lnTo>
                <a:lnTo>
                  <a:pt x="323" y="688"/>
                </a:lnTo>
                <a:lnTo>
                  <a:pt x="321" y="714"/>
                </a:lnTo>
                <a:lnTo>
                  <a:pt x="323" y="739"/>
                </a:lnTo>
                <a:lnTo>
                  <a:pt x="321" y="762"/>
                </a:lnTo>
                <a:lnTo>
                  <a:pt x="318" y="784"/>
                </a:lnTo>
                <a:lnTo>
                  <a:pt x="321" y="801"/>
                </a:lnTo>
                <a:lnTo>
                  <a:pt x="323" y="830"/>
                </a:lnTo>
                <a:lnTo>
                  <a:pt x="321" y="872"/>
                </a:lnTo>
                <a:lnTo>
                  <a:pt x="315" y="906"/>
                </a:lnTo>
                <a:lnTo>
                  <a:pt x="310" y="931"/>
                </a:lnTo>
                <a:lnTo>
                  <a:pt x="307" y="951"/>
                </a:lnTo>
                <a:lnTo>
                  <a:pt x="310" y="971"/>
                </a:lnTo>
                <a:lnTo>
                  <a:pt x="318" y="985"/>
                </a:lnTo>
                <a:lnTo>
                  <a:pt x="326" y="1002"/>
                </a:lnTo>
                <a:lnTo>
                  <a:pt x="334" y="1019"/>
                </a:lnTo>
                <a:lnTo>
                  <a:pt x="337" y="1030"/>
                </a:lnTo>
                <a:lnTo>
                  <a:pt x="337" y="1036"/>
                </a:lnTo>
                <a:lnTo>
                  <a:pt x="334" y="1038"/>
                </a:lnTo>
                <a:lnTo>
                  <a:pt x="331" y="1036"/>
                </a:lnTo>
                <a:lnTo>
                  <a:pt x="331" y="1041"/>
                </a:lnTo>
                <a:lnTo>
                  <a:pt x="329" y="1044"/>
                </a:lnTo>
                <a:lnTo>
                  <a:pt x="326" y="1044"/>
                </a:lnTo>
                <a:lnTo>
                  <a:pt x="323" y="1044"/>
                </a:lnTo>
                <a:lnTo>
                  <a:pt x="323" y="1047"/>
                </a:lnTo>
                <a:lnTo>
                  <a:pt x="321" y="1050"/>
                </a:lnTo>
                <a:lnTo>
                  <a:pt x="318" y="1053"/>
                </a:lnTo>
                <a:lnTo>
                  <a:pt x="313" y="1050"/>
                </a:lnTo>
                <a:lnTo>
                  <a:pt x="310" y="1053"/>
                </a:lnTo>
                <a:lnTo>
                  <a:pt x="307" y="1053"/>
                </a:lnTo>
                <a:lnTo>
                  <a:pt x="302" y="1053"/>
                </a:lnTo>
                <a:lnTo>
                  <a:pt x="300" y="1050"/>
                </a:lnTo>
                <a:lnTo>
                  <a:pt x="300" y="1053"/>
                </a:lnTo>
                <a:lnTo>
                  <a:pt x="294" y="1053"/>
                </a:lnTo>
                <a:lnTo>
                  <a:pt x="289" y="1053"/>
                </a:lnTo>
                <a:lnTo>
                  <a:pt x="284" y="1050"/>
                </a:lnTo>
                <a:lnTo>
                  <a:pt x="281" y="1041"/>
                </a:lnTo>
                <a:lnTo>
                  <a:pt x="278" y="1033"/>
                </a:lnTo>
                <a:lnTo>
                  <a:pt x="276" y="1030"/>
                </a:lnTo>
                <a:lnTo>
                  <a:pt x="276" y="1021"/>
                </a:lnTo>
                <a:lnTo>
                  <a:pt x="273" y="1013"/>
                </a:lnTo>
                <a:lnTo>
                  <a:pt x="273" y="1007"/>
                </a:lnTo>
                <a:lnTo>
                  <a:pt x="273" y="1005"/>
                </a:lnTo>
                <a:lnTo>
                  <a:pt x="270" y="1002"/>
                </a:lnTo>
                <a:lnTo>
                  <a:pt x="268" y="999"/>
                </a:lnTo>
                <a:lnTo>
                  <a:pt x="268" y="996"/>
                </a:lnTo>
                <a:lnTo>
                  <a:pt x="268" y="982"/>
                </a:lnTo>
                <a:lnTo>
                  <a:pt x="268" y="959"/>
                </a:lnTo>
                <a:lnTo>
                  <a:pt x="270" y="945"/>
                </a:lnTo>
                <a:lnTo>
                  <a:pt x="270" y="926"/>
                </a:lnTo>
                <a:lnTo>
                  <a:pt x="268" y="906"/>
                </a:lnTo>
                <a:lnTo>
                  <a:pt x="260" y="883"/>
                </a:lnTo>
                <a:lnTo>
                  <a:pt x="254" y="861"/>
                </a:lnTo>
                <a:lnTo>
                  <a:pt x="252" y="841"/>
                </a:lnTo>
                <a:lnTo>
                  <a:pt x="254" y="821"/>
                </a:lnTo>
                <a:lnTo>
                  <a:pt x="257" y="804"/>
                </a:lnTo>
                <a:lnTo>
                  <a:pt x="257" y="790"/>
                </a:lnTo>
                <a:lnTo>
                  <a:pt x="257" y="782"/>
                </a:lnTo>
                <a:lnTo>
                  <a:pt x="254" y="773"/>
                </a:lnTo>
                <a:lnTo>
                  <a:pt x="252" y="767"/>
                </a:lnTo>
                <a:lnTo>
                  <a:pt x="252" y="756"/>
                </a:lnTo>
                <a:lnTo>
                  <a:pt x="249" y="731"/>
                </a:lnTo>
                <a:lnTo>
                  <a:pt x="246" y="705"/>
                </a:lnTo>
                <a:lnTo>
                  <a:pt x="249" y="688"/>
                </a:lnTo>
                <a:lnTo>
                  <a:pt x="246" y="680"/>
                </a:lnTo>
                <a:lnTo>
                  <a:pt x="244" y="660"/>
                </a:lnTo>
                <a:lnTo>
                  <a:pt x="241" y="632"/>
                </a:lnTo>
                <a:lnTo>
                  <a:pt x="241" y="595"/>
                </a:lnTo>
                <a:lnTo>
                  <a:pt x="241" y="632"/>
                </a:lnTo>
                <a:lnTo>
                  <a:pt x="239" y="660"/>
                </a:lnTo>
                <a:lnTo>
                  <a:pt x="236" y="680"/>
                </a:lnTo>
                <a:lnTo>
                  <a:pt x="233" y="688"/>
                </a:lnTo>
                <a:lnTo>
                  <a:pt x="236" y="705"/>
                </a:lnTo>
                <a:lnTo>
                  <a:pt x="233" y="731"/>
                </a:lnTo>
                <a:lnTo>
                  <a:pt x="231" y="756"/>
                </a:lnTo>
                <a:lnTo>
                  <a:pt x="231" y="767"/>
                </a:lnTo>
                <a:lnTo>
                  <a:pt x="228" y="773"/>
                </a:lnTo>
                <a:lnTo>
                  <a:pt x="225" y="782"/>
                </a:lnTo>
                <a:lnTo>
                  <a:pt x="225" y="790"/>
                </a:lnTo>
                <a:lnTo>
                  <a:pt x="225" y="804"/>
                </a:lnTo>
                <a:lnTo>
                  <a:pt x="228" y="821"/>
                </a:lnTo>
                <a:lnTo>
                  <a:pt x="231" y="841"/>
                </a:lnTo>
                <a:lnTo>
                  <a:pt x="228" y="861"/>
                </a:lnTo>
                <a:lnTo>
                  <a:pt x="223" y="883"/>
                </a:lnTo>
                <a:lnTo>
                  <a:pt x="215" y="906"/>
                </a:lnTo>
                <a:lnTo>
                  <a:pt x="215" y="926"/>
                </a:lnTo>
                <a:lnTo>
                  <a:pt x="215" y="945"/>
                </a:lnTo>
                <a:lnTo>
                  <a:pt x="215" y="959"/>
                </a:lnTo>
                <a:lnTo>
                  <a:pt x="215" y="982"/>
                </a:lnTo>
                <a:lnTo>
                  <a:pt x="215" y="996"/>
                </a:lnTo>
                <a:lnTo>
                  <a:pt x="215" y="999"/>
                </a:lnTo>
                <a:lnTo>
                  <a:pt x="212" y="1002"/>
                </a:lnTo>
                <a:lnTo>
                  <a:pt x="209" y="1005"/>
                </a:lnTo>
                <a:lnTo>
                  <a:pt x="209" y="1007"/>
                </a:lnTo>
                <a:lnTo>
                  <a:pt x="209" y="1013"/>
                </a:lnTo>
                <a:lnTo>
                  <a:pt x="207" y="1021"/>
                </a:lnTo>
                <a:lnTo>
                  <a:pt x="207" y="1030"/>
                </a:lnTo>
                <a:lnTo>
                  <a:pt x="204" y="1033"/>
                </a:lnTo>
                <a:lnTo>
                  <a:pt x="201" y="1041"/>
                </a:lnTo>
                <a:lnTo>
                  <a:pt x="199" y="1050"/>
                </a:lnTo>
                <a:lnTo>
                  <a:pt x="196" y="1053"/>
                </a:lnTo>
                <a:lnTo>
                  <a:pt x="188" y="1053"/>
                </a:lnTo>
                <a:lnTo>
                  <a:pt x="185" y="1053"/>
                </a:lnTo>
                <a:lnTo>
                  <a:pt x="183" y="1050"/>
                </a:lnTo>
                <a:lnTo>
                  <a:pt x="180" y="1053"/>
                </a:lnTo>
                <a:lnTo>
                  <a:pt x="175" y="1053"/>
                </a:lnTo>
                <a:lnTo>
                  <a:pt x="172" y="1053"/>
                </a:lnTo>
                <a:lnTo>
                  <a:pt x="170" y="1050"/>
                </a:lnTo>
                <a:lnTo>
                  <a:pt x="164" y="1053"/>
                </a:lnTo>
                <a:lnTo>
                  <a:pt x="162" y="1050"/>
                </a:lnTo>
                <a:lnTo>
                  <a:pt x="159" y="1047"/>
                </a:lnTo>
                <a:lnTo>
                  <a:pt x="159" y="1044"/>
                </a:lnTo>
                <a:lnTo>
                  <a:pt x="156" y="1044"/>
                </a:lnTo>
                <a:lnTo>
                  <a:pt x="154" y="1044"/>
                </a:lnTo>
                <a:lnTo>
                  <a:pt x="151" y="1041"/>
                </a:lnTo>
                <a:lnTo>
                  <a:pt x="151" y="1036"/>
                </a:lnTo>
                <a:lnTo>
                  <a:pt x="148" y="1038"/>
                </a:lnTo>
                <a:lnTo>
                  <a:pt x="146" y="1036"/>
                </a:lnTo>
                <a:lnTo>
                  <a:pt x="146" y="1030"/>
                </a:lnTo>
                <a:lnTo>
                  <a:pt x="148" y="1019"/>
                </a:lnTo>
                <a:lnTo>
                  <a:pt x="156" y="1002"/>
                </a:lnTo>
                <a:lnTo>
                  <a:pt x="164" y="985"/>
                </a:lnTo>
                <a:lnTo>
                  <a:pt x="172" y="971"/>
                </a:lnTo>
                <a:lnTo>
                  <a:pt x="175" y="951"/>
                </a:lnTo>
                <a:lnTo>
                  <a:pt x="172" y="931"/>
                </a:lnTo>
                <a:lnTo>
                  <a:pt x="167" y="906"/>
                </a:lnTo>
                <a:lnTo>
                  <a:pt x="162" y="872"/>
                </a:lnTo>
                <a:lnTo>
                  <a:pt x="159" y="830"/>
                </a:lnTo>
                <a:lnTo>
                  <a:pt x="162" y="801"/>
                </a:lnTo>
                <a:lnTo>
                  <a:pt x="164" y="784"/>
                </a:lnTo>
                <a:lnTo>
                  <a:pt x="162" y="762"/>
                </a:lnTo>
                <a:lnTo>
                  <a:pt x="159" y="739"/>
                </a:lnTo>
                <a:lnTo>
                  <a:pt x="162" y="714"/>
                </a:lnTo>
                <a:lnTo>
                  <a:pt x="159" y="688"/>
                </a:lnTo>
                <a:lnTo>
                  <a:pt x="154" y="666"/>
                </a:lnTo>
                <a:lnTo>
                  <a:pt x="148" y="629"/>
                </a:lnTo>
                <a:lnTo>
                  <a:pt x="146" y="584"/>
                </a:lnTo>
                <a:lnTo>
                  <a:pt x="146" y="536"/>
                </a:lnTo>
                <a:lnTo>
                  <a:pt x="146" y="502"/>
                </a:lnTo>
                <a:lnTo>
                  <a:pt x="151" y="480"/>
                </a:lnTo>
                <a:lnTo>
                  <a:pt x="154" y="460"/>
                </a:lnTo>
                <a:lnTo>
                  <a:pt x="159" y="429"/>
                </a:lnTo>
                <a:lnTo>
                  <a:pt x="159" y="384"/>
                </a:lnTo>
                <a:lnTo>
                  <a:pt x="159" y="344"/>
                </a:lnTo>
                <a:lnTo>
                  <a:pt x="156" y="316"/>
                </a:lnTo>
                <a:lnTo>
                  <a:pt x="156" y="304"/>
                </a:lnTo>
                <a:lnTo>
                  <a:pt x="154" y="324"/>
                </a:lnTo>
                <a:lnTo>
                  <a:pt x="148" y="341"/>
                </a:lnTo>
                <a:lnTo>
                  <a:pt x="146" y="355"/>
                </a:lnTo>
                <a:lnTo>
                  <a:pt x="140" y="367"/>
                </a:lnTo>
                <a:lnTo>
                  <a:pt x="138" y="372"/>
                </a:lnTo>
                <a:lnTo>
                  <a:pt x="135" y="384"/>
                </a:lnTo>
                <a:lnTo>
                  <a:pt x="135" y="392"/>
                </a:lnTo>
                <a:lnTo>
                  <a:pt x="135" y="403"/>
                </a:lnTo>
                <a:lnTo>
                  <a:pt x="130" y="420"/>
                </a:lnTo>
                <a:lnTo>
                  <a:pt x="122" y="446"/>
                </a:lnTo>
                <a:lnTo>
                  <a:pt x="117" y="460"/>
                </a:lnTo>
                <a:lnTo>
                  <a:pt x="111" y="471"/>
                </a:lnTo>
                <a:lnTo>
                  <a:pt x="106" y="482"/>
                </a:lnTo>
                <a:lnTo>
                  <a:pt x="101" y="494"/>
                </a:lnTo>
                <a:lnTo>
                  <a:pt x="95" y="502"/>
                </a:lnTo>
                <a:lnTo>
                  <a:pt x="90" y="513"/>
                </a:lnTo>
                <a:lnTo>
                  <a:pt x="87" y="525"/>
                </a:lnTo>
                <a:lnTo>
                  <a:pt x="85" y="533"/>
                </a:lnTo>
                <a:lnTo>
                  <a:pt x="87" y="542"/>
                </a:lnTo>
                <a:lnTo>
                  <a:pt x="87" y="559"/>
                </a:lnTo>
                <a:lnTo>
                  <a:pt x="82" y="575"/>
                </a:lnTo>
                <a:lnTo>
                  <a:pt x="79" y="587"/>
                </a:lnTo>
                <a:lnTo>
                  <a:pt x="79" y="592"/>
                </a:lnTo>
                <a:lnTo>
                  <a:pt x="77" y="607"/>
                </a:lnTo>
                <a:lnTo>
                  <a:pt x="74" y="618"/>
                </a:lnTo>
                <a:lnTo>
                  <a:pt x="69" y="623"/>
                </a:lnTo>
                <a:lnTo>
                  <a:pt x="66" y="618"/>
                </a:lnTo>
                <a:lnTo>
                  <a:pt x="66" y="604"/>
                </a:lnTo>
                <a:lnTo>
                  <a:pt x="69" y="590"/>
                </a:lnTo>
                <a:lnTo>
                  <a:pt x="66" y="584"/>
                </a:lnTo>
                <a:lnTo>
                  <a:pt x="66" y="592"/>
                </a:lnTo>
                <a:lnTo>
                  <a:pt x="64" y="607"/>
                </a:lnTo>
                <a:lnTo>
                  <a:pt x="58" y="621"/>
                </a:lnTo>
                <a:lnTo>
                  <a:pt x="53" y="626"/>
                </a:lnTo>
                <a:lnTo>
                  <a:pt x="50" y="621"/>
                </a:lnTo>
                <a:lnTo>
                  <a:pt x="50" y="604"/>
                </a:lnTo>
                <a:lnTo>
                  <a:pt x="53" y="590"/>
                </a:lnTo>
                <a:lnTo>
                  <a:pt x="53" y="584"/>
                </a:lnTo>
                <a:lnTo>
                  <a:pt x="50" y="592"/>
                </a:lnTo>
                <a:lnTo>
                  <a:pt x="48" y="607"/>
                </a:lnTo>
                <a:lnTo>
                  <a:pt x="45" y="623"/>
                </a:lnTo>
                <a:lnTo>
                  <a:pt x="37" y="632"/>
                </a:lnTo>
                <a:lnTo>
                  <a:pt x="34" y="623"/>
                </a:lnTo>
                <a:lnTo>
                  <a:pt x="37" y="607"/>
                </a:lnTo>
                <a:lnTo>
                  <a:pt x="40" y="590"/>
                </a:lnTo>
                <a:lnTo>
                  <a:pt x="40" y="581"/>
                </a:lnTo>
                <a:lnTo>
                  <a:pt x="37" y="587"/>
                </a:lnTo>
                <a:lnTo>
                  <a:pt x="32" y="601"/>
                </a:lnTo>
                <a:lnTo>
                  <a:pt x="24" y="612"/>
                </a:lnTo>
                <a:lnTo>
                  <a:pt x="18" y="618"/>
                </a:lnTo>
                <a:lnTo>
                  <a:pt x="16" y="609"/>
                </a:lnTo>
                <a:lnTo>
                  <a:pt x="18" y="598"/>
                </a:lnTo>
                <a:lnTo>
                  <a:pt x="24" y="584"/>
                </a:lnTo>
                <a:lnTo>
                  <a:pt x="26" y="575"/>
                </a:lnTo>
                <a:lnTo>
                  <a:pt x="29" y="567"/>
                </a:lnTo>
                <a:lnTo>
                  <a:pt x="29" y="559"/>
                </a:lnTo>
                <a:lnTo>
                  <a:pt x="26" y="559"/>
                </a:lnTo>
                <a:lnTo>
                  <a:pt x="24" y="561"/>
                </a:lnTo>
                <a:lnTo>
                  <a:pt x="21" y="564"/>
                </a:lnTo>
                <a:lnTo>
                  <a:pt x="13" y="570"/>
                </a:lnTo>
                <a:lnTo>
                  <a:pt x="8" y="573"/>
                </a:lnTo>
                <a:lnTo>
                  <a:pt x="3" y="573"/>
                </a:lnTo>
                <a:lnTo>
                  <a:pt x="0" y="570"/>
                </a:lnTo>
                <a:lnTo>
                  <a:pt x="0" y="567"/>
                </a:lnTo>
                <a:lnTo>
                  <a:pt x="3" y="564"/>
                </a:lnTo>
                <a:lnTo>
                  <a:pt x="8" y="559"/>
                </a:lnTo>
                <a:lnTo>
                  <a:pt x="13" y="553"/>
                </a:lnTo>
                <a:lnTo>
                  <a:pt x="16" y="547"/>
                </a:lnTo>
                <a:lnTo>
                  <a:pt x="21" y="544"/>
                </a:lnTo>
                <a:lnTo>
                  <a:pt x="21" y="542"/>
                </a:lnTo>
                <a:lnTo>
                  <a:pt x="24" y="539"/>
                </a:lnTo>
                <a:lnTo>
                  <a:pt x="26" y="536"/>
                </a:lnTo>
                <a:lnTo>
                  <a:pt x="29" y="533"/>
                </a:lnTo>
                <a:lnTo>
                  <a:pt x="32" y="533"/>
                </a:lnTo>
                <a:lnTo>
                  <a:pt x="32" y="530"/>
                </a:lnTo>
                <a:lnTo>
                  <a:pt x="34" y="528"/>
                </a:lnTo>
                <a:lnTo>
                  <a:pt x="37" y="525"/>
                </a:lnTo>
                <a:lnTo>
                  <a:pt x="42" y="522"/>
                </a:lnTo>
                <a:lnTo>
                  <a:pt x="45" y="522"/>
                </a:lnTo>
                <a:lnTo>
                  <a:pt x="53" y="502"/>
                </a:lnTo>
                <a:lnTo>
                  <a:pt x="58" y="477"/>
                </a:lnTo>
                <a:lnTo>
                  <a:pt x="64" y="454"/>
                </a:lnTo>
                <a:lnTo>
                  <a:pt x="66" y="437"/>
                </a:lnTo>
                <a:lnTo>
                  <a:pt x="69" y="417"/>
                </a:lnTo>
                <a:lnTo>
                  <a:pt x="74" y="395"/>
                </a:lnTo>
                <a:lnTo>
                  <a:pt x="79" y="372"/>
                </a:lnTo>
                <a:lnTo>
                  <a:pt x="87" y="361"/>
                </a:lnTo>
                <a:lnTo>
                  <a:pt x="87" y="347"/>
                </a:lnTo>
                <a:lnTo>
                  <a:pt x="90" y="327"/>
                </a:lnTo>
                <a:lnTo>
                  <a:pt x="95" y="307"/>
                </a:lnTo>
                <a:lnTo>
                  <a:pt x="101" y="293"/>
                </a:lnTo>
                <a:lnTo>
                  <a:pt x="101" y="271"/>
                </a:lnTo>
                <a:lnTo>
                  <a:pt x="103" y="251"/>
                </a:lnTo>
                <a:lnTo>
                  <a:pt x="106" y="234"/>
                </a:lnTo>
                <a:lnTo>
                  <a:pt x="114" y="220"/>
                </a:lnTo>
                <a:lnTo>
                  <a:pt x="119" y="211"/>
                </a:lnTo>
                <a:lnTo>
                  <a:pt x="127" y="203"/>
                </a:lnTo>
                <a:lnTo>
                  <a:pt x="132" y="200"/>
                </a:lnTo>
                <a:lnTo>
                  <a:pt x="138" y="197"/>
                </a:lnTo>
                <a:lnTo>
                  <a:pt x="146" y="189"/>
                </a:lnTo>
                <a:lnTo>
                  <a:pt x="154" y="186"/>
                </a:lnTo>
                <a:lnTo>
                  <a:pt x="159" y="183"/>
                </a:lnTo>
                <a:lnTo>
                  <a:pt x="162" y="183"/>
                </a:lnTo>
                <a:lnTo>
                  <a:pt x="164" y="183"/>
                </a:lnTo>
                <a:lnTo>
                  <a:pt x="167" y="180"/>
                </a:lnTo>
                <a:lnTo>
                  <a:pt x="175" y="175"/>
                </a:lnTo>
                <a:lnTo>
                  <a:pt x="183" y="169"/>
                </a:lnTo>
                <a:lnTo>
                  <a:pt x="191" y="166"/>
                </a:lnTo>
                <a:lnTo>
                  <a:pt x="199" y="161"/>
                </a:lnTo>
                <a:lnTo>
                  <a:pt x="204" y="158"/>
                </a:lnTo>
                <a:lnTo>
                  <a:pt x="212" y="155"/>
                </a:lnTo>
                <a:lnTo>
                  <a:pt x="212" y="127"/>
                </a:lnTo>
                <a:lnTo>
                  <a:pt x="209" y="121"/>
                </a:lnTo>
                <a:lnTo>
                  <a:pt x="207" y="115"/>
                </a:lnTo>
                <a:lnTo>
                  <a:pt x="204" y="110"/>
                </a:lnTo>
                <a:lnTo>
                  <a:pt x="204" y="107"/>
                </a:lnTo>
                <a:lnTo>
                  <a:pt x="199" y="104"/>
                </a:lnTo>
                <a:lnTo>
                  <a:pt x="196" y="96"/>
                </a:lnTo>
                <a:lnTo>
                  <a:pt x="191" y="84"/>
                </a:lnTo>
                <a:lnTo>
                  <a:pt x="191" y="76"/>
                </a:lnTo>
                <a:lnTo>
                  <a:pt x="191" y="67"/>
                </a:lnTo>
                <a:lnTo>
                  <a:pt x="193" y="62"/>
                </a:lnTo>
                <a:lnTo>
                  <a:pt x="196" y="62"/>
                </a:lnTo>
                <a:lnTo>
                  <a:pt x="196" y="65"/>
                </a:lnTo>
                <a:lnTo>
                  <a:pt x="196" y="53"/>
                </a:lnTo>
                <a:lnTo>
                  <a:pt x="196" y="42"/>
                </a:lnTo>
                <a:lnTo>
                  <a:pt x="199" y="31"/>
                </a:lnTo>
                <a:lnTo>
                  <a:pt x="204" y="19"/>
                </a:lnTo>
                <a:lnTo>
                  <a:pt x="209" y="11"/>
                </a:lnTo>
                <a:lnTo>
                  <a:pt x="217" y="5"/>
                </a:lnTo>
                <a:lnTo>
                  <a:pt x="228" y="0"/>
                </a:lnTo>
                <a:lnTo>
                  <a:pt x="241" y="0"/>
                </a:lnTo>
                <a:close/>
              </a:path>
            </a:pathLst>
          </a:custGeom>
          <a:solidFill>
            <a:srgbClr val="FFCC66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93543" name="Text Box 8"/>
          <p:cNvSpPr txBox="1">
            <a:spLocks noChangeArrowheads="1"/>
          </p:cNvSpPr>
          <p:nvPr/>
        </p:nvSpPr>
        <p:spPr bwMode="auto">
          <a:xfrm>
            <a:off x="146050" y="2232025"/>
            <a:ext cx="628650" cy="730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1400" b="1">
                <a:solidFill>
                  <a:srgbClr val="000000"/>
                </a:solidFill>
                <a:latin typeface="Comic Sans MS" pitchFamily="66" charset="0"/>
              </a:rPr>
              <a:t>H1N1</a:t>
            </a:r>
          </a:p>
          <a:p>
            <a:pPr eaLnBrk="0" hangingPunct="0"/>
            <a:r>
              <a:rPr lang="fr-FR" sz="1400" b="1">
                <a:solidFill>
                  <a:srgbClr val="000000"/>
                </a:solidFill>
                <a:latin typeface="Comic Sans MS" pitchFamily="66" charset="0"/>
              </a:rPr>
              <a:t>H2N2</a:t>
            </a:r>
          </a:p>
          <a:p>
            <a:pPr eaLnBrk="0" hangingPunct="0"/>
            <a:r>
              <a:rPr lang="fr-FR" sz="1400" b="1">
                <a:solidFill>
                  <a:srgbClr val="000000"/>
                </a:solidFill>
                <a:latin typeface="Comic Sans MS" pitchFamily="66" charset="0"/>
              </a:rPr>
              <a:t>H3N2</a:t>
            </a:r>
          </a:p>
        </p:txBody>
      </p:sp>
      <p:pic>
        <p:nvPicPr>
          <p:cNvPr id="19354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29075" y="2898775"/>
            <a:ext cx="16764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3545" name="Text Box 10"/>
          <p:cNvSpPr txBox="1">
            <a:spLocks noChangeArrowheads="1"/>
          </p:cNvSpPr>
          <p:nvPr/>
        </p:nvSpPr>
        <p:spPr bwMode="auto">
          <a:xfrm>
            <a:off x="4824413" y="2317750"/>
            <a:ext cx="1468437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1400" b="1">
                <a:solidFill>
                  <a:srgbClr val="000000"/>
                </a:solidFill>
                <a:latin typeface="Comic Sans MS" pitchFamily="66" charset="0"/>
              </a:rPr>
              <a:t>H1-H16/N1-N9</a:t>
            </a:r>
          </a:p>
        </p:txBody>
      </p:sp>
      <p:pic>
        <p:nvPicPr>
          <p:cNvPr id="193546" name="Picture 11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78675" y="3181350"/>
            <a:ext cx="1428750" cy="6080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6299200" y="4271963"/>
            <a:ext cx="1460500" cy="434975"/>
            <a:chOff x="760" y="200"/>
            <a:chExt cx="1399" cy="276"/>
          </a:xfrm>
        </p:grpSpPr>
        <p:sp>
          <p:nvSpPr>
            <p:cNvPr id="193548" name="Freeform 13"/>
            <p:cNvSpPr>
              <a:spLocks/>
            </p:cNvSpPr>
            <p:nvPr/>
          </p:nvSpPr>
          <p:spPr bwMode="auto">
            <a:xfrm>
              <a:off x="760" y="200"/>
              <a:ext cx="1399" cy="276"/>
            </a:xfrm>
            <a:custGeom>
              <a:avLst/>
              <a:gdLst>
                <a:gd name="T0" fmla="*/ 54 w 1399"/>
                <a:gd name="T1" fmla="*/ 75 h 276"/>
                <a:gd name="T2" fmla="*/ 31 w 1399"/>
                <a:gd name="T3" fmla="*/ 109 h 276"/>
                <a:gd name="T4" fmla="*/ 0 w 1399"/>
                <a:gd name="T5" fmla="*/ 143 h 276"/>
                <a:gd name="T6" fmla="*/ 27 w 1399"/>
                <a:gd name="T7" fmla="*/ 155 h 276"/>
                <a:gd name="T8" fmla="*/ 70 w 1399"/>
                <a:gd name="T9" fmla="*/ 164 h 276"/>
                <a:gd name="T10" fmla="*/ 117 w 1399"/>
                <a:gd name="T11" fmla="*/ 150 h 276"/>
                <a:gd name="T12" fmla="*/ 179 w 1399"/>
                <a:gd name="T13" fmla="*/ 143 h 276"/>
                <a:gd name="T14" fmla="*/ 206 w 1399"/>
                <a:gd name="T15" fmla="*/ 152 h 276"/>
                <a:gd name="T16" fmla="*/ 272 w 1399"/>
                <a:gd name="T17" fmla="*/ 189 h 276"/>
                <a:gd name="T18" fmla="*/ 326 w 1399"/>
                <a:gd name="T19" fmla="*/ 225 h 276"/>
                <a:gd name="T20" fmla="*/ 299 w 1399"/>
                <a:gd name="T21" fmla="*/ 234 h 276"/>
                <a:gd name="T22" fmla="*/ 272 w 1399"/>
                <a:gd name="T23" fmla="*/ 249 h 276"/>
                <a:gd name="T24" fmla="*/ 307 w 1399"/>
                <a:gd name="T25" fmla="*/ 247 h 276"/>
                <a:gd name="T26" fmla="*/ 315 w 1399"/>
                <a:gd name="T27" fmla="*/ 249 h 276"/>
                <a:gd name="T28" fmla="*/ 268 w 1399"/>
                <a:gd name="T29" fmla="*/ 261 h 276"/>
                <a:gd name="T30" fmla="*/ 260 w 1399"/>
                <a:gd name="T31" fmla="*/ 271 h 276"/>
                <a:gd name="T32" fmla="*/ 295 w 1399"/>
                <a:gd name="T33" fmla="*/ 276 h 276"/>
                <a:gd name="T34" fmla="*/ 358 w 1399"/>
                <a:gd name="T35" fmla="*/ 263 h 276"/>
                <a:gd name="T36" fmla="*/ 404 w 1399"/>
                <a:gd name="T37" fmla="*/ 242 h 276"/>
                <a:gd name="T38" fmla="*/ 459 w 1399"/>
                <a:gd name="T39" fmla="*/ 230 h 276"/>
                <a:gd name="T40" fmla="*/ 478 w 1399"/>
                <a:gd name="T41" fmla="*/ 215 h 276"/>
                <a:gd name="T42" fmla="*/ 583 w 1399"/>
                <a:gd name="T43" fmla="*/ 189 h 276"/>
                <a:gd name="T44" fmla="*/ 680 w 1399"/>
                <a:gd name="T45" fmla="*/ 179 h 276"/>
                <a:gd name="T46" fmla="*/ 723 w 1399"/>
                <a:gd name="T47" fmla="*/ 179 h 276"/>
                <a:gd name="T48" fmla="*/ 735 w 1399"/>
                <a:gd name="T49" fmla="*/ 143 h 276"/>
                <a:gd name="T50" fmla="*/ 742 w 1399"/>
                <a:gd name="T51" fmla="*/ 138 h 276"/>
                <a:gd name="T52" fmla="*/ 738 w 1399"/>
                <a:gd name="T53" fmla="*/ 179 h 276"/>
                <a:gd name="T54" fmla="*/ 731 w 1399"/>
                <a:gd name="T55" fmla="*/ 203 h 276"/>
                <a:gd name="T56" fmla="*/ 707 w 1399"/>
                <a:gd name="T57" fmla="*/ 220 h 276"/>
                <a:gd name="T58" fmla="*/ 719 w 1399"/>
                <a:gd name="T59" fmla="*/ 227 h 276"/>
                <a:gd name="T60" fmla="*/ 777 w 1399"/>
                <a:gd name="T61" fmla="*/ 227 h 276"/>
                <a:gd name="T62" fmla="*/ 820 w 1399"/>
                <a:gd name="T63" fmla="*/ 220 h 276"/>
                <a:gd name="T64" fmla="*/ 874 w 1399"/>
                <a:gd name="T65" fmla="*/ 186 h 276"/>
                <a:gd name="T66" fmla="*/ 898 w 1399"/>
                <a:gd name="T67" fmla="*/ 164 h 276"/>
                <a:gd name="T68" fmla="*/ 948 w 1399"/>
                <a:gd name="T69" fmla="*/ 172 h 276"/>
                <a:gd name="T70" fmla="*/ 1045 w 1399"/>
                <a:gd name="T71" fmla="*/ 191 h 276"/>
                <a:gd name="T72" fmla="*/ 1213 w 1399"/>
                <a:gd name="T73" fmla="*/ 186 h 276"/>
                <a:gd name="T74" fmla="*/ 1306 w 1399"/>
                <a:gd name="T75" fmla="*/ 191 h 276"/>
                <a:gd name="T76" fmla="*/ 1391 w 1399"/>
                <a:gd name="T77" fmla="*/ 181 h 276"/>
                <a:gd name="T78" fmla="*/ 1387 w 1399"/>
                <a:gd name="T79" fmla="*/ 172 h 276"/>
                <a:gd name="T80" fmla="*/ 1279 w 1399"/>
                <a:gd name="T81" fmla="*/ 167 h 276"/>
                <a:gd name="T82" fmla="*/ 1162 w 1399"/>
                <a:gd name="T83" fmla="*/ 169 h 276"/>
                <a:gd name="T84" fmla="*/ 1096 w 1399"/>
                <a:gd name="T85" fmla="*/ 162 h 276"/>
                <a:gd name="T86" fmla="*/ 1022 w 1399"/>
                <a:gd name="T87" fmla="*/ 135 h 276"/>
                <a:gd name="T88" fmla="*/ 948 w 1399"/>
                <a:gd name="T89" fmla="*/ 111 h 276"/>
                <a:gd name="T90" fmla="*/ 933 w 1399"/>
                <a:gd name="T91" fmla="*/ 82 h 276"/>
                <a:gd name="T92" fmla="*/ 902 w 1399"/>
                <a:gd name="T93" fmla="*/ 58 h 276"/>
                <a:gd name="T94" fmla="*/ 828 w 1399"/>
                <a:gd name="T95" fmla="*/ 31 h 276"/>
                <a:gd name="T96" fmla="*/ 762 w 1399"/>
                <a:gd name="T97" fmla="*/ 10 h 276"/>
                <a:gd name="T98" fmla="*/ 657 w 1399"/>
                <a:gd name="T99" fmla="*/ 0 h 276"/>
                <a:gd name="T100" fmla="*/ 544 w 1399"/>
                <a:gd name="T101" fmla="*/ 27 h 276"/>
                <a:gd name="T102" fmla="*/ 393 w 1399"/>
                <a:gd name="T103" fmla="*/ 60 h 276"/>
                <a:gd name="T104" fmla="*/ 311 w 1399"/>
                <a:gd name="T105" fmla="*/ 53 h 276"/>
                <a:gd name="T106" fmla="*/ 245 w 1399"/>
                <a:gd name="T107" fmla="*/ 36 h 276"/>
                <a:gd name="T108" fmla="*/ 190 w 1399"/>
                <a:gd name="T109" fmla="*/ 27 h 276"/>
                <a:gd name="T110" fmla="*/ 152 w 1399"/>
                <a:gd name="T111" fmla="*/ 31 h 2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399"/>
                <a:gd name="T169" fmla="*/ 0 h 276"/>
                <a:gd name="T170" fmla="*/ 1399 w 1399"/>
                <a:gd name="T171" fmla="*/ 276 h 2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399" h="276">
                  <a:moveTo>
                    <a:pt x="101" y="44"/>
                  </a:moveTo>
                  <a:lnTo>
                    <a:pt x="93" y="48"/>
                  </a:lnTo>
                  <a:lnTo>
                    <a:pt x="86" y="51"/>
                  </a:lnTo>
                  <a:lnTo>
                    <a:pt x="78" y="56"/>
                  </a:lnTo>
                  <a:lnTo>
                    <a:pt x="70" y="60"/>
                  </a:lnTo>
                  <a:lnTo>
                    <a:pt x="62" y="68"/>
                  </a:lnTo>
                  <a:lnTo>
                    <a:pt x="58" y="70"/>
                  </a:lnTo>
                  <a:lnTo>
                    <a:pt x="54" y="75"/>
                  </a:lnTo>
                  <a:lnTo>
                    <a:pt x="54" y="80"/>
                  </a:lnTo>
                  <a:lnTo>
                    <a:pt x="51" y="85"/>
                  </a:lnTo>
                  <a:lnTo>
                    <a:pt x="47" y="89"/>
                  </a:lnTo>
                  <a:lnTo>
                    <a:pt x="43" y="94"/>
                  </a:lnTo>
                  <a:lnTo>
                    <a:pt x="39" y="99"/>
                  </a:lnTo>
                  <a:lnTo>
                    <a:pt x="35" y="104"/>
                  </a:lnTo>
                  <a:lnTo>
                    <a:pt x="35" y="106"/>
                  </a:lnTo>
                  <a:lnTo>
                    <a:pt x="31" y="109"/>
                  </a:lnTo>
                  <a:lnTo>
                    <a:pt x="27" y="116"/>
                  </a:lnTo>
                  <a:lnTo>
                    <a:pt x="23" y="121"/>
                  </a:lnTo>
                  <a:lnTo>
                    <a:pt x="19" y="123"/>
                  </a:lnTo>
                  <a:lnTo>
                    <a:pt x="16" y="128"/>
                  </a:lnTo>
                  <a:lnTo>
                    <a:pt x="8" y="133"/>
                  </a:lnTo>
                  <a:lnTo>
                    <a:pt x="4" y="138"/>
                  </a:lnTo>
                  <a:lnTo>
                    <a:pt x="0" y="140"/>
                  </a:lnTo>
                  <a:lnTo>
                    <a:pt x="0" y="143"/>
                  </a:lnTo>
                  <a:lnTo>
                    <a:pt x="0" y="145"/>
                  </a:lnTo>
                  <a:lnTo>
                    <a:pt x="4" y="147"/>
                  </a:lnTo>
                  <a:lnTo>
                    <a:pt x="4" y="150"/>
                  </a:lnTo>
                  <a:lnTo>
                    <a:pt x="8" y="150"/>
                  </a:lnTo>
                  <a:lnTo>
                    <a:pt x="12" y="152"/>
                  </a:lnTo>
                  <a:lnTo>
                    <a:pt x="19" y="152"/>
                  </a:lnTo>
                  <a:lnTo>
                    <a:pt x="27" y="155"/>
                  </a:lnTo>
                  <a:lnTo>
                    <a:pt x="35" y="155"/>
                  </a:lnTo>
                  <a:lnTo>
                    <a:pt x="43" y="155"/>
                  </a:lnTo>
                  <a:lnTo>
                    <a:pt x="47" y="157"/>
                  </a:lnTo>
                  <a:lnTo>
                    <a:pt x="51" y="157"/>
                  </a:lnTo>
                  <a:lnTo>
                    <a:pt x="54" y="160"/>
                  </a:lnTo>
                  <a:lnTo>
                    <a:pt x="62" y="162"/>
                  </a:lnTo>
                  <a:lnTo>
                    <a:pt x="66" y="162"/>
                  </a:lnTo>
                  <a:lnTo>
                    <a:pt x="70" y="164"/>
                  </a:lnTo>
                  <a:lnTo>
                    <a:pt x="74" y="164"/>
                  </a:lnTo>
                  <a:lnTo>
                    <a:pt x="78" y="162"/>
                  </a:lnTo>
                  <a:lnTo>
                    <a:pt x="82" y="162"/>
                  </a:lnTo>
                  <a:lnTo>
                    <a:pt x="86" y="160"/>
                  </a:lnTo>
                  <a:lnTo>
                    <a:pt x="93" y="157"/>
                  </a:lnTo>
                  <a:lnTo>
                    <a:pt x="101" y="155"/>
                  </a:lnTo>
                  <a:lnTo>
                    <a:pt x="109" y="152"/>
                  </a:lnTo>
                  <a:lnTo>
                    <a:pt x="117" y="150"/>
                  </a:lnTo>
                  <a:lnTo>
                    <a:pt x="120" y="147"/>
                  </a:lnTo>
                  <a:lnTo>
                    <a:pt x="128" y="147"/>
                  </a:lnTo>
                  <a:lnTo>
                    <a:pt x="132" y="147"/>
                  </a:lnTo>
                  <a:lnTo>
                    <a:pt x="140" y="147"/>
                  </a:lnTo>
                  <a:lnTo>
                    <a:pt x="152" y="147"/>
                  </a:lnTo>
                  <a:lnTo>
                    <a:pt x="159" y="145"/>
                  </a:lnTo>
                  <a:lnTo>
                    <a:pt x="171" y="145"/>
                  </a:lnTo>
                  <a:lnTo>
                    <a:pt x="179" y="143"/>
                  </a:lnTo>
                  <a:lnTo>
                    <a:pt x="183" y="143"/>
                  </a:lnTo>
                  <a:lnTo>
                    <a:pt x="187" y="140"/>
                  </a:lnTo>
                  <a:lnTo>
                    <a:pt x="190" y="140"/>
                  </a:lnTo>
                  <a:lnTo>
                    <a:pt x="190" y="143"/>
                  </a:lnTo>
                  <a:lnTo>
                    <a:pt x="194" y="143"/>
                  </a:lnTo>
                  <a:lnTo>
                    <a:pt x="198" y="145"/>
                  </a:lnTo>
                  <a:lnTo>
                    <a:pt x="202" y="147"/>
                  </a:lnTo>
                  <a:lnTo>
                    <a:pt x="206" y="152"/>
                  </a:lnTo>
                  <a:lnTo>
                    <a:pt x="214" y="157"/>
                  </a:lnTo>
                  <a:lnTo>
                    <a:pt x="225" y="162"/>
                  </a:lnTo>
                  <a:lnTo>
                    <a:pt x="233" y="169"/>
                  </a:lnTo>
                  <a:lnTo>
                    <a:pt x="245" y="174"/>
                  </a:lnTo>
                  <a:lnTo>
                    <a:pt x="249" y="176"/>
                  </a:lnTo>
                  <a:lnTo>
                    <a:pt x="257" y="181"/>
                  </a:lnTo>
                  <a:lnTo>
                    <a:pt x="264" y="184"/>
                  </a:lnTo>
                  <a:lnTo>
                    <a:pt x="272" y="189"/>
                  </a:lnTo>
                  <a:lnTo>
                    <a:pt x="291" y="196"/>
                  </a:lnTo>
                  <a:lnTo>
                    <a:pt x="307" y="203"/>
                  </a:lnTo>
                  <a:lnTo>
                    <a:pt x="315" y="208"/>
                  </a:lnTo>
                  <a:lnTo>
                    <a:pt x="319" y="213"/>
                  </a:lnTo>
                  <a:lnTo>
                    <a:pt x="323" y="215"/>
                  </a:lnTo>
                  <a:lnTo>
                    <a:pt x="326" y="220"/>
                  </a:lnTo>
                  <a:lnTo>
                    <a:pt x="326" y="222"/>
                  </a:lnTo>
                  <a:lnTo>
                    <a:pt x="326" y="225"/>
                  </a:lnTo>
                  <a:lnTo>
                    <a:pt x="326" y="227"/>
                  </a:lnTo>
                  <a:lnTo>
                    <a:pt x="323" y="227"/>
                  </a:lnTo>
                  <a:lnTo>
                    <a:pt x="323" y="230"/>
                  </a:lnTo>
                  <a:lnTo>
                    <a:pt x="319" y="230"/>
                  </a:lnTo>
                  <a:lnTo>
                    <a:pt x="311" y="232"/>
                  </a:lnTo>
                  <a:lnTo>
                    <a:pt x="307" y="232"/>
                  </a:lnTo>
                  <a:lnTo>
                    <a:pt x="299" y="234"/>
                  </a:lnTo>
                  <a:lnTo>
                    <a:pt x="295" y="234"/>
                  </a:lnTo>
                  <a:lnTo>
                    <a:pt x="291" y="237"/>
                  </a:lnTo>
                  <a:lnTo>
                    <a:pt x="284" y="239"/>
                  </a:lnTo>
                  <a:lnTo>
                    <a:pt x="280" y="242"/>
                  </a:lnTo>
                  <a:lnTo>
                    <a:pt x="280" y="244"/>
                  </a:lnTo>
                  <a:lnTo>
                    <a:pt x="276" y="244"/>
                  </a:lnTo>
                  <a:lnTo>
                    <a:pt x="272" y="249"/>
                  </a:lnTo>
                  <a:lnTo>
                    <a:pt x="272" y="251"/>
                  </a:lnTo>
                  <a:lnTo>
                    <a:pt x="276" y="251"/>
                  </a:lnTo>
                  <a:lnTo>
                    <a:pt x="280" y="251"/>
                  </a:lnTo>
                  <a:lnTo>
                    <a:pt x="284" y="251"/>
                  </a:lnTo>
                  <a:lnTo>
                    <a:pt x="291" y="249"/>
                  </a:lnTo>
                  <a:lnTo>
                    <a:pt x="307" y="247"/>
                  </a:lnTo>
                  <a:lnTo>
                    <a:pt x="311" y="244"/>
                  </a:lnTo>
                  <a:lnTo>
                    <a:pt x="315" y="244"/>
                  </a:lnTo>
                  <a:lnTo>
                    <a:pt x="319" y="244"/>
                  </a:lnTo>
                  <a:lnTo>
                    <a:pt x="319" y="247"/>
                  </a:lnTo>
                  <a:lnTo>
                    <a:pt x="315" y="249"/>
                  </a:lnTo>
                  <a:lnTo>
                    <a:pt x="311" y="251"/>
                  </a:lnTo>
                  <a:lnTo>
                    <a:pt x="303" y="254"/>
                  </a:lnTo>
                  <a:lnTo>
                    <a:pt x="291" y="256"/>
                  </a:lnTo>
                  <a:lnTo>
                    <a:pt x="288" y="256"/>
                  </a:lnTo>
                  <a:lnTo>
                    <a:pt x="280" y="259"/>
                  </a:lnTo>
                  <a:lnTo>
                    <a:pt x="276" y="259"/>
                  </a:lnTo>
                  <a:lnTo>
                    <a:pt x="272" y="261"/>
                  </a:lnTo>
                  <a:lnTo>
                    <a:pt x="268" y="261"/>
                  </a:lnTo>
                  <a:lnTo>
                    <a:pt x="264" y="263"/>
                  </a:lnTo>
                  <a:lnTo>
                    <a:pt x="260" y="263"/>
                  </a:lnTo>
                  <a:lnTo>
                    <a:pt x="257" y="266"/>
                  </a:lnTo>
                  <a:lnTo>
                    <a:pt x="257" y="268"/>
                  </a:lnTo>
                  <a:lnTo>
                    <a:pt x="257" y="271"/>
                  </a:lnTo>
                  <a:lnTo>
                    <a:pt x="260" y="271"/>
                  </a:lnTo>
                  <a:lnTo>
                    <a:pt x="260" y="273"/>
                  </a:lnTo>
                  <a:lnTo>
                    <a:pt x="264" y="273"/>
                  </a:lnTo>
                  <a:lnTo>
                    <a:pt x="268" y="273"/>
                  </a:lnTo>
                  <a:lnTo>
                    <a:pt x="272" y="276"/>
                  </a:lnTo>
                  <a:lnTo>
                    <a:pt x="280" y="276"/>
                  </a:lnTo>
                  <a:lnTo>
                    <a:pt x="291" y="276"/>
                  </a:lnTo>
                  <a:lnTo>
                    <a:pt x="295" y="276"/>
                  </a:lnTo>
                  <a:lnTo>
                    <a:pt x="299" y="273"/>
                  </a:lnTo>
                  <a:lnTo>
                    <a:pt x="307" y="273"/>
                  </a:lnTo>
                  <a:lnTo>
                    <a:pt x="311" y="271"/>
                  </a:lnTo>
                  <a:lnTo>
                    <a:pt x="319" y="271"/>
                  </a:lnTo>
                  <a:lnTo>
                    <a:pt x="323" y="268"/>
                  </a:lnTo>
                  <a:lnTo>
                    <a:pt x="338" y="268"/>
                  </a:lnTo>
                  <a:lnTo>
                    <a:pt x="350" y="266"/>
                  </a:lnTo>
                  <a:lnTo>
                    <a:pt x="358" y="263"/>
                  </a:lnTo>
                  <a:lnTo>
                    <a:pt x="361" y="263"/>
                  </a:lnTo>
                  <a:lnTo>
                    <a:pt x="365" y="261"/>
                  </a:lnTo>
                  <a:lnTo>
                    <a:pt x="369" y="259"/>
                  </a:lnTo>
                  <a:lnTo>
                    <a:pt x="381" y="254"/>
                  </a:lnTo>
                  <a:lnTo>
                    <a:pt x="389" y="249"/>
                  </a:lnTo>
                  <a:lnTo>
                    <a:pt x="396" y="247"/>
                  </a:lnTo>
                  <a:lnTo>
                    <a:pt x="400" y="244"/>
                  </a:lnTo>
                  <a:lnTo>
                    <a:pt x="404" y="242"/>
                  </a:lnTo>
                  <a:lnTo>
                    <a:pt x="408" y="242"/>
                  </a:lnTo>
                  <a:lnTo>
                    <a:pt x="416" y="239"/>
                  </a:lnTo>
                  <a:lnTo>
                    <a:pt x="435" y="234"/>
                  </a:lnTo>
                  <a:lnTo>
                    <a:pt x="447" y="232"/>
                  </a:lnTo>
                  <a:lnTo>
                    <a:pt x="451" y="232"/>
                  </a:lnTo>
                  <a:lnTo>
                    <a:pt x="455" y="232"/>
                  </a:lnTo>
                  <a:lnTo>
                    <a:pt x="455" y="230"/>
                  </a:lnTo>
                  <a:lnTo>
                    <a:pt x="459" y="230"/>
                  </a:lnTo>
                  <a:lnTo>
                    <a:pt x="462" y="230"/>
                  </a:lnTo>
                  <a:lnTo>
                    <a:pt x="462" y="215"/>
                  </a:lnTo>
                  <a:lnTo>
                    <a:pt x="466" y="215"/>
                  </a:lnTo>
                  <a:lnTo>
                    <a:pt x="470" y="215"/>
                  </a:lnTo>
                  <a:lnTo>
                    <a:pt x="474" y="215"/>
                  </a:lnTo>
                  <a:lnTo>
                    <a:pt x="478" y="215"/>
                  </a:lnTo>
                  <a:lnTo>
                    <a:pt x="486" y="215"/>
                  </a:lnTo>
                  <a:lnTo>
                    <a:pt x="497" y="213"/>
                  </a:lnTo>
                  <a:lnTo>
                    <a:pt x="509" y="210"/>
                  </a:lnTo>
                  <a:lnTo>
                    <a:pt x="521" y="205"/>
                  </a:lnTo>
                  <a:lnTo>
                    <a:pt x="536" y="203"/>
                  </a:lnTo>
                  <a:lnTo>
                    <a:pt x="552" y="196"/>
                  </a:lnTo>
                  <a:lnTo>
                    <a:pt x="567" y="191"/>
                  </a:lnTo>
                  <a:lnTo>
                    <a:pt x="583" y="189"/>
                  </a:lnTo>
                  <a:lnTo>
                    <a:pt x="599" y="184"/>
                  </a:lnTo>
                  <a:lnTo>
                    <a:pt x="618" y="181"/>
                  </a:lnTo>
                  <a:lnTo>
                    <a:pt x="637" y="179"/>
                  </a:lnTo>
                  <a:lnTo>
                    <a:pt x="645" y="179"/>
                  </a:lnTo>
                  <a:lnTo>
                    <a:pt x="653" y="179"/>
                  </a:lnTo>
                  <a:lnTo>
                    <a:pt x="661" y="179"/>
                  </a:lnTo>
                  <a:lnTo>
                    <a:pt x="668" y="179"/>
                  </a:lnTo>
                  <a:lnTo>
                    <a:pt x="680" y="179"/>
                  </a:lnTo>
                  <a:lnTo>
                    <a:pt x="688" y="179"/>
                  </a:lnTo>
                  <a:lnTo>
                    <a:pt x="696" y="179"/>
                  </a:lnTo>
                  <a:lnTo>
                    <a:pt x="703" y="179"/>
                  </a:lnTo>
                  <a:lnTo>
                    <a:pt x="711" y="179"/>
                  </a:lnTo>
                  <a:lnTo>
                    <a:pt x="719" y="179"/>
                  </a:lnTo>
                  <a:lnTo>
                    <a:pt x="723" y="179"/>
                  </a:lnTo>
                  <a:lnTo>
                    <a:pt x="723" y="176"/>
                  </a:lnTo>
                  <a:lnTo>
                    <a:pt x="723" y="174"/>
                  </a:lnTo>
                  <a:lnTo>
                    <a:pt x="723" y="172"/>
                  </a:lnTo>
                  <a:lnTo>
                    <a:pt x="723" y="169"/>
                  </a:lnTo>
                  <a:lnTo>
                    <a:pt x="723" y="162"/>
                  </a:lnTo>
                  <a:lnTo>
                    <a:pt x="727" y="157"/>
                  </a:lnTo>
                  <a:lnTo>
                    <a:pt x="731" y="150"/>
                  </a:lnTo>
                  <a:lnTo>
                    <a:pt x="735" y="143"/>
                  </a:lnTo>
                  <a:lnTo>
                    <a:pt x="735" y="140"/>
                  </a:lnTo>
                  <a:lnTo>
                    <a:pt x="738" y="138"/>
                  </a:lnTo>
                  <a:lnTo>
                    <a:pt x="738" y="135"/>
                  </a:lnTo>
                  <a:lnTo>
                    <a:pt x="742" y="133"/>
                  </a:lnTo>
                  <a:lnTo>
                    <a:pt x="742" y="135"/>
                  </a:lnTo>
                  <a:lnTo>
                    <a:pt x="742" y="138"/>
                  </a:lnTo>
                  <a:lnTo>
                    <a:pt x="742" y="143"/>
                  </a:lnTo>
                  <a:lnTo>
                    <a:pt x="738" y="145"/>
                  </a:lnTo>
                  <a:lnTo>
                    <a:pt x="738" y="147"/>
                  </a:lnTo>
                  <a:lnTo>
                    <a:pt x="735" y="157"/>
                  </a:lnTo>
                  <a:lnTo>
                    <a:pt x="735" y="164"/>
                  </a:lnTo>
                  <a:lnTo>
                    <a:pt x="735" y="169"/>
                  </a:lnTo>
                  <a:lnTo>
                    <a:pt x="738" y="174"/>
                  </a:lnTo>
                  <a:lnTo>
                    <a:pt x="738" y="179"/>
                  </a:lnTo>
                  <a:lnTo>
                    <a:pt x="738" y="181"/>
                  </a:lnTo>
                  <a:lnTo>
                    <a:pt x="742" y="186"/>
                  </a:lnTo>
                  <a:lnTo>
                    <a:pt x="742" y="189"/>
                  </a:lnTo>
                  <a:lnTo>
                    <a:pt x="742" y="193"/>
                  </a:lnTo>
                  <a:lnTo>
                    <a:pt x="742" y="196"/>
                  </a:lnTo>
                  <a:lnTo>
                    <a:pt x="738" y="198"/>
                  </a:lnTo>
                  <a:lnTo>
                    <a:pt x="735" y="201"/>
                  </a:lnTo>
                  <a:lnTo>
                    <a:pt x="731" y="203"/>
                  </a:lnTo>
                  <a:lnTo>
                    <a:pt x="727" y="205"/>
                  </a:lnTo>
                  <a:lnTo>
                    <a:pt x="723" y="208"/>
                  </a:lnTo>
                  <a:lnTo>
                    <a:pt x="719" y="208"/>
                  </a:lnTo>
                  <a:lnTo>
                    <a:pt x="715" y="210"/>
                  </a:lnTo>
                  <a:lnTo>
                    <a:pt x="715" y="213"/>
                  </a:lnTo>
                  <a:lnTo>
                    <a:pt x="711" y="213"/>
                  </a:lnTo>
                  <a:lnTo>
                    <a:pt x="707" y="218"/>
                  </a:lnTo>
                  <a:lnTo>
                    <a:pt x="707" y="220"/>
                  </a:lnTo>
                  <a:lnTo>
                    <a:pt x="707" y="222"/>
                  </a:lnTo>
                  <a:lnTo>
                    <a:pt x="707" y="225"/>
                  </a:lnTo>
                  <a:lnTo>
                    <a:pt x="711" y="225"/>
                  </a:lnTo>
                  <a:lnTo>
                    <a:pt x="719" y="227"/>
                  </a:lnTo>
                  <a:lnTo>
                    <a:pt x="723" y="227"/>
                  </a:lnTo>
                  <a:lnTo>
                    <a:pt x="738" y="227"/>
                  </a:lnTo>
                  <a:lnTo>
                    <a:pt x="746" y="227"/>
                  </a:lnTo>
                  <a:lnTo>
                    <a:pt x="754" y="227"/>
                  </a:lnTo>
                  <a:lnTo>
                    <a:pt x="758" y="227"/>
                  </a:lnTo>
                  <a:lnTo>
                    <a:pt x="762" y="227"/>
                  </a:lnTo>
                  <a:lnTo>
                    <a:pt x="770" y="227"/>
                  </a:lnTo>
                  <a:lnTo>
                    <a:pt x="777" y="227"/>
                  </a:lnTo>
                  <a:lnTo>
                    <a:pt x="781" y="227"/>
                  </a:lnTo>
                  <a:lnTo>
                    <a:pt x="785" y="227"/>
                  </a:lnTo>
                  <a:lnTo>
                    <a:pt x="793" y="225"/>
                  </a:lnTo>
                  <a:lnTo>
                    <a:pt x="801" y="225"/>
                  </a:lnTo>
                  <a:lnTo>
                    <a:pt x="804" y="225"/>
                  </a:lnTo>
                  <a:lnTo>
                    <a:pt x="808" y="222"/>
                  </a:lnTo>
                  <a:lnTo>
                    <a:pt x="816" y="222"/>
                  </a:lnTo>
                  <a:lnTo>
                    <a:pt x="820" y="220"/>
                  </a:lnTo>
                  <a:lnTo>
                    <a:pt x="828" y="220"/>
                  </a:lnTo>
                  <a:lnTo>
                    <a:pt x="836" y="215"/>
                  </a:lnTo>
                  <a:lnTo>
                    <a:pt x="843" y="213"/>
                  </a:lnTo>
                  <a:lnTo>
                    <a:pt x="851" y="208"/>
                  </a:lnTo>
                  <a:lnTo>
                    <a:pt x="859" y="203"/>
                  </a:lnTo>
                  <a:lnTo>
                    <a:pt x="863" y="198"/>
                  </a:lnTo>
                  <a:lnTo>
                    <a:pt x="871" y="193"/>
                  </a:lnTo>
                  <a:lnTo>
                    <a:pt x="874" y="186"/>
                  </a:lnTo>
                  <a:lnTo>
                    <a:pt x="878" y="181"/>
                  </a:lnTo>
                  <a:lnTo>
                    <a:pt x="878" y="174"/>
                  </a:lnTo>
                  <a:lnTo>
                    <a:pt x="882" y="172"/>
                  </a:lnTo>
                  <a:lnTo>
                    <a:pt x="882" y="169"/>
                  </a:lnTo>
                  <a:lnTo>
                    <a:pt x="886" y="167"/>
                  </a:lnTo>
                  <a:lnTo>
                    <a:pt x="890" y="164"/>
                  </a:lnTo>
                  <a:lnTo>
                    <a:pt x="894" y="164"/>
                  </a:lnTo>
                  <a:lnTo>
                    <a:pt x="898" y="164"/>
                  </a:lnTo>
                  <a:lnTo>
                    <a:pt x="902" y="162"/>
                  </a:lnTo>
                  <a:lnTo>
                    <a:pt x="906" y="162"/>
                  </a:lnTo>
                  <a:lnTo>
                    <a:pt x="913" y="164"/>
                  </a:lnTo>
                  <a:lnTo>
                    <a:pt x="921" y="167"/>
                  </a:lnTo>
                  <a:lnTo>
                    <a:pt x="933" y="167"/>
                  </a:lnTo>
                  <a:lnTo>
                    <a:pt x="941" y="169"/>
                  </a:lnTo>
                  <a:lnTo>
                    <a:pt x="944" y="172"/>
                  </a:lnTo>
                  <a:lnTo>
                    <a:pt x="948" y="172"/>
                  </a:lnTo>
                  <a:lnTo>
                    <a:pt x="956" y="174"/>
                  </a:lnTo>
                  <a:lnTo>
                    <a:pt x="964" y="176"/>
                  </a:lnTo>
                  <a:lnTo>
                    <a:pt x="972" y="179"/>
                  </a:lnTo>
                  <a:lnTo>
                    <a:pt x="983" y="181"/>
                  </a:lnTo>
                  <a:lnTo>
                    <a:pt x="1003" y="184"/>
                  </a:lnTo>
                  <a:lnTo>
                    <a:pt x="1022" y="189"/>
                  </a:lnTo>
                  <a:lnTo>
                    <a:pt x="1034" y="191"/>
                  </a:lnTo>
                  <a:lnTo>
                    <a:pt x="1045" y="191"/>
                  </a:lnTo>
                  <a:lnTo>
                    <a:pt x="1057" y="193"/>
                  </a:lnTo>
                  <a:lnTo>
                    <a:pt x="1069" y="193"/>
                  </a:lnTo>
                  <a:lnTo>
                    <a:pt x="1077" y="193"/>
                  </a:lnTo>
                  <a:lnTo>
                    <a:pt x="1088" y="193"/>
                  </a:lnTo>
                  <a:lnTo>
                    <a:pt x="1112" y="191"/>
                  </a:lnTo>
                  <a:lnTo>
                    <a:pt x="1139" y="189"/>
                  </a:lnTo>
                  <a:lnTo>
                    <a:pt x="1189" y="186"/>
                  </a:lnTo>
                  <a:lnTo>
                    <a:pt x="1213" y="186"/>
                  </a:lnTo>
                  <a:lnTo>
                    <a:pt x="1236" y="186"/>
                  </a:lnTo>
                  <a:lnTo>
                    <a:pt x="1248" y="186"/>
                  </a:lnTo>
                  <a:lnTo>
                    <a:pt x="1259" y="186"/>
                  </a:lnTo>
                  <a:lnTo>
                    <a:pt x="1267" y="189"/>
                  </a:lnTo>
                  <a:lnTo>
                    <a:pt x="1279" y="189"/>
                  </a:lnTo>
                  <a:lnTo>
                    <a:pt x="1286" y="189"/>
                  </a:lnTo>
                  <a:lnTo>
                    <a:pt x="1294" y="191"/>
                  </a:lnTo>
                  <a:lnTo>
                    <a:pt x="1306" y="191"/>
                  </a:lnTo>
                  <a:lnTo>
                    <a:pt x="1321" y="191"/>
                  </a:lnTo>
                  <a:lnTo>
                    <a:pt x="1333" y="191"/>
                  </a:lnTo>
                  <a:lnTo>
                    <a:pt x="1345" y="191"/>
                  </a:lnTo>
                  <a:lnTo>
                    <a:pt x="1356" y="189"/>
                  </a:lnTo>
                  <a:lnTo>
                    <a:pt x="1368" y="186"/>
                  </a:lnTo>
                  <a:lnTo>
                    <a:pt x="1384" y="184"/>
                  </a:lnTo>
                  <a:lnTo>
                    <a:pt x="1387" y="181"/>
                  </a:lnTo>
                  <a:lnTo>
                    <a:pt x="1391" y="181"/>
                  </a:lnTo>
                  <a:lnTo>
                    <a:pt x="1395" y="179"/>
                  </a:lnTo>
                  <a:lnTo>
                    <a:pt x="1399" y="176"/>
                  </a:lnTo>
                  <a:lnTo>
                    <a:pt x="1399" y="174"/>
                  </a:lnTo>
                  <a:lnTo>
                    <a:pt x="1395" y="174"/>
                  </a:lnTo>
                  <a:lnTo>
                    <a:pt x="1391" y="172"/>
                  </a:lnTo>
                  <a:lnTo>
                    <a:pt x="1387" y="172"/>
                  </a:lnTo>
                  <a:lnTo>
                    <a:pt x="1384" y="172"/>
                  </a:lnTo>
                  <a:lnTo>
                    <a:pt x="1376" y="172"/>
                  </a:lnTo>
                  <a:lnTo>
                    <a:pt x="1364" y="169"/>
                  </a:lnTo>
                  <a:lnTo>
                    <a:pt x="1352" y="169"/>
                  </a:lnTo>
                  <a:lnTo>
                    <a:pt x="1337" y="169"/>
                  </a:lnTo>
                  <a:lnTo>
                    <a:pt x="1321" y="169"/>
                  </a:lnTo>
                  <a:lnTo>
                    <a:pt x="1294" y="167"/>
                  </a:lnTo>
                  <a:lnTo>
                    <a:pt x="1279" y="167"/>
                  </a:lnTo>
                  <a:lnTo>
                    <a:pt x="1267" y="167"/>
                  </a:lnTo>
                  <a:lnTo>
                    <a:pt x="1255" y="164"/>
                  </a:lnTo>
                  <a:lnTo>
                    <a:pt x="1248" y="164"/>
                  </a:lnTo>
                  <a:lnTo>
                    <a:pt x="1232" y="164"/>
                  </a:lnTo>
                  <a:lnTo>
                    <a:pt x="1216" y="167"/>
                  </a:lnTo>
                  <a:lnTo>
                    <a:pt x="1189" y="167"/>
                  </a:lnTo>
                  <a:lnTo>
                    <a:pt x="1174" y="169"/>
                  </a:lnTo>
                  <a:lnTo>
                    <a:pt x="1162" y="169"/>
                  </a:lnTo>
                  <a:lnTo>
                    <a:pt x="1150" y="169"/>
                  </a:lnTo>
                  <a:lnTo>
                    <a:pt x="1146" y="169"/>
                  </a:lnTo>
                  <a:lnTo>
                    <a:pt x="1143" y="169"/>
                  </a:lnTo>
                  <a:lnTo>
                    <a:pt x="1139" y="169"/>
                  </a:lnTo>
                  <a:lnTo>
                    <a:pt x="1131" y="169"/>
                  </a:lnTo>
                  <a:lnTo>
                    <a:pt x="1123" y="167"/>
                  </a:lnTo>
                  <a:lnTo>
                    <a:pt x="1112" y="167"/>
                  </a:lnTo>
                  <a:lnTo>
                    <a:pt x="1096" y="162"/>
                  </a:lnTo>
                  <a:lnTo>
                    <a:pt x="1084" y="160"/>
                  </a:lnTo>
                  <a:lnTo>
                    <a:pt x="1073" y="155"/>
                  </a:lnTo>
                  <a:lnTo>
                    <a:pt x="1061" y="152"/>
                  </a:lnTo>
                  <a:lnTo>
                    <a:pt x="1057" y="150"/>
                  </a:lnTo>
                  <a:lnTo>
                    <a:pt x="1053" y="147"/>
                  </a:lnTo>
                  <a:lnTo>
                    <a:pt x="1042" y="143"/>
                  </a:lnTo>
                  <a:lnTo>
                    <a:pt x="1034" y="138"/>
                  </a:lnTo>
                  <a:lnTo>
                    <a:pt x="1022" y="135"/>
                  </a:lnTo>
                  <a:lnTo>
                    <a:pt x="1014" y="133"/>
                  </a:lnTo>
                  <a:lnTo>
                    <a:pt x="1003" y="131"/>
                  </a:lnTo>
                  <a:lnTo>
                    <a:pt x="987" y="126"/>
                  </a:lnTo>
                  <a:lnTo>
                    <a:pt x="975" y="123"/>
                  </a:lnTo>
                  <a:lnTo>
                    <a:pt x="964" y="118"/>
                  </a:lnTo>
                  <a:lnTo>
                    <a:pt x="956" y="116"/>
                  </a:lnTo>
                  <a:lnTo>
                    <a:pt x="952" y="114"/>
                  </a:lnTo>
                  <a:lnTo>
                    <a:pt x="948" y="111"/>
                  </a:lnTo>
                  <a:lnTo>
                    <a:pt x="944" y="109"/>
                  </a:lnTo>
                  <a:lnTo>
                    <a:pt x="941" y="106"/>
                  </a:lnTo>
                  <a:lnTo>
                    <a:pt x="941" y="104"/>
                  </a:lnTo>
                  <a:lnTo>
                    <a:pt x="937" y="99"/>
                  </a:lnTo>
                  <a:lnTo>
                    <a:pt x="937" y="94"/>
                  </a:lnTo>
                  <a:lnTo>
                    <a:pt x="933" y="87"/>
                  </a:lnTo>
                  <a:lnTo>
                    <a:pt x="933" y="85"/>
                  </a:lnTo>
                  <a:lnTo>
                    <a:pt x="933" y="82"/>
                  </a:lnTo>
                  <a:lnTo>
                    <a:pt x="929" y="80"/>
                  </a:lnTo>
                  <a:lnTo>
                    <a:pt x="925" y="77"/>
                  </a:lnTo>
                  <a:lnTo>
                    <a:pt x="921" y="73"/>
                  </a:lnTo>
                  <a:lnTo>
                    <a:pt x="913" y="70"/>
                  </a:lnTo>
                  <a:lnTo>
                    <a:pt x="909" y="65"/>
                  </a:lnTo>
                  <a:lnTo>
                    <a:pt x="906" y="63"/>
                  </a:lnTo>
                  <a:lnTo>
                    <a:pt x="902" y="60"/>
                  </a:lnTo>
                  <a:lnTo>
                    <a:pt x="902" y="58"/>
                  </a:lnTo>
                  <a:lnTo>
                    <a:pt x="894" y="56"/>
                  </a:lnTo>
                  <a:lnTo>
                    <a:pt x="890" y="53"/>
                  </a:lnTo>
                  <a:lnTo>
                    <a:pt x="878" y="51"/>
                  </a:lnTo>
                  <a:lnTo>
                    <a:pt x="874" y="48"/>
                  </a:lnTo>
                  <a:lnTo>
                    <a:pt x="859" y="44"/>
                  </a:lnTo>
                  <a:lnTo>
                    <a:pt x="847" y="41"/>
                  </a:lnTo>
                  <a:lnTo>
                    <a:pt x="839" y="36"/>
                  </a:lnTo>
                  <a:lnTo>
                    <a:pt x="828" y="31"/>
                  </a:lnTo>
                  <a:lnTo>
                    <a:pt x="820" y="27"/>
                  </a:lnTo>
                  <a:lnTo>
                    <a:pt x="812" y="22"/>
                  </a:lnTo>
                  <a:lnTo>
                    <a:pt x="801" y="19"/>
                  </a:lnTo>
                  <a:lnTo>
                    <a:pt x="789" y="17"/>
                  </a:lnTo>
                  <a:lnTo>
                    <a:pt x="785" y="15"/>
                  </a:lnTo>
                  <a:lnTo>
                    <a:pt x="777" y="15"/>
                  </a:lnTo>
                  <a:lnTo>
                    <a:pt x="770" y="12"/>
                  </a:lnTo>
                  <a:lnTo>
                    <a:pt x="762" y="10"/>
                  </a:lnTo>
                  <a:lnTo>
                    <a:pt x="750" y="7"/>
                  </a:lnTo>
                  <a:lnTo>
                    <a:pt x="738" y="7"/>
                  </a:lnTo>
                  <a:lnTo>
                    <a:pt x="727" y="5"/>
                  </a:lnTo>
                  <a:lnTo>
                    <a:pt x="715" y="2"/>
                  </a:lnTo>
                  <a:lnTo>
                    <a:pt x="700" y="2"/>
                  </a:lnTo>
                  <a:lnTo>
                    <a:pt x="684" y="0"/>
                  </a:lnTo>
                  <a:lnTo>
                    <a:pt x="672" y="0"/>
                  </a:lnTo>
                  <a:lnTo>
                    <a:pt x="657" y="0"/>
                  </a:lnTo>
                  <a:lnTo>
                    <a:pt x="641" y="0"/>
                  </a:lnTo>
                  <a:lnTo>
                    <a:pt x="630" y="2"/>
                  </a:lnTo>
                  <a:lnTo>
                    <a:pt x="614" y="5"/>
                  </a:lnTo>
                  <a:lnTo>
                    <a:pt x="602" y="7"/>
                  </a:lnTo>
                  <a:lnTo>
                    <a:pt x="591" y="12"/>
                  </a:lnTo>
                  <a:lnTo>
                    <a:pt x="575" y="15"/>
                  </a:lnTo>
                  <a:lnTo>
                    <a:pt x="560" y="22"/>
                  </a:lnTo>
                  <a:lnTo>
                    <a:pt x="544" y="27"/>
                  </a:lnTo>
                  <a:lnTo>
                    <a:pt x="525" y="31"/>
                  </a:lnTo>
                  <a:lnTo>
                    <a:pt x="509" y="39"/>
                  </a:lnTo>
                  <a:lnTo>
                    <a:pt x="490" y="44"/>
                  </a:lnTo>
                  <a:lnTo>
                    <a:pt x="474" y="48"/>
                  </a:lnTo>
                  <a:lnTo>
                    <a:pt x="455" y="53"/>
                  </a:lnTo>
                  <a:lnTo>
                    <a:pt x="435" y="56"/>
                  </a:lnTo>
                  <a:lnTo>
                    <a:pt x="416" y="58"/>
                  </a:lnTo>
                  <a:lnTo>
                    <a:pt x="393" y="60"/>
                  </a:lnTo>
                  <a:lnTo>
                    <a:pt x="385" y="60"/>
                  </a:lnTo>
                  <a:lnTo>
                    <a:pt x="373" y="60"/>
                  </a:lnTo>
                  <a:lnTo>
                    <a:pt x="361" y="60"/>
                  </a:lnTo>
                  <a:lnTo>
                    <a:pt x="354" y="60"/>
                  </a:lnTo>
                  <a:lnTo>
                    <a:pt x="342" y="58"/>
                  </a:lnTo>
                  <a:lnTo>
                    <a:pt x="330" y="58"/>
                  </a:lnTo>
                  <a:lnTo>
                    <a:pt x="323" y="56"/>
                  </a:lnTo>
                  <a:lnTo>
                    <a:pt x="311" y="53"/>
                  </a:lnTo>
                  <a:lnTo>
                    <a:pt x="299" y="51"/>
                  </a:lnTo>
                  <a:lnTo>
                    <a:pt x="291" y="48"/>
                  </a:lnTo>
                  <a:lnTo>
                    <a:pt x="284" y="46"/>
                  </a:lnTo>
                  <a:lnTo>
                    <a:pt x="276" y="44"/>
                  </a:lnTo>
                  <a:lnTo>
                    <a:pt x="268" y="41"/>
                  </a:lnTo>
                  <a:lnTo>
                    <a:pt x="260" y="41"/>
                  </a:lnTo>
                  <a:lnTo>
                    <a:pt x="253" y="39"/>
                  </a:lnTo>
                  <a:lnTo>
                    <a:pt x="245" y="36"/>
                  </a:lnTo>
                  <a:lnTo>
                    <a:pt x="241" y="36"/>
                  </a:lnTo>
                  <a:lnTo>
                    <a:pt x="237" y="34"/>
                  </a:lnTo>
                  <a:lnTo>
                    <a:pt x="225" y="31"/>
                  </a:lnTo>
                  <a:lnTo>
                    <a:pt x="218" y="29"/>
                  </a:lnTo>
                  <a:lnTo>
                    <a:pt x="210" y="29"/>
                  </a:lnTo>
                  <a:lnTo>
                    <a:pt x="202" y="27"/>
                  </a:lnTo>
                  <a:lnTo>
                    <a:pt x="198" y="27"/>
                  </a:lnTo>
                  <a:lnTo>
                    <a:pt x="190" y="27"/>
                  </a:lnTo>
                  <a:lnTo>
                    <a:pt x="183" y="27"/>
                  </a:lnTo>
                  <a:lnTo>
                    <a:pt x="179" y="27"/>
                  </a:lnTo>
                  <a:lnTo>
                    <a:pt x="171" y="27"/>
                  </a:lnTo>
                  <a:lnTo>
                    <a:pt x="163" y="29"/>
                  </a:lnTo>
                  <a:lnTo>
                    <a:pt x="152" y="31"/>
                  </a:lnTo>
                  <a:lnTo>
                    <a:pt x="148" y="31"/>
                  </a:lnTo>
                  <a:lnTo>
                    <a:pt x="140" y="34"/>
                  </a:lnTo>
                  <a:lnTo>
                    <a:pt x="132" y="34"/>
                  </a:lnTo>
                  <a:lnTo>
                    <a:pt x="117" y="39"/>
                  </a:lnTo>
                  <a:lnTo>
                    <a:pt x="109" y="41"/>
                  </a:lnTo>
                  <a:lnTo>
                    <a:pt x="101" y="44"/>
                  </a:lnTo>
                  <a:close/>
                </a:path>
              </a:pathLst>
            </a:custGeom>
            <a:solidFill>
              <a:srgbClr val="6633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49" name="Freeform 14"/>
            <p:cNvSpPr>
              <a:spLocks/>
            </p:cNvSpPr>
            <p:nvPr/>
          </p:nvSpPr>
          <p:spPr bwMode="auto">
            <a:xfrm>
              <a:off x="846" y="294"/>
              <a:ext cx="27" cy="8"/>
            </a:xfrm>
            <a:custGeom>
              <a:avLst/>
              <a:gdLst>
                <a:gd name="T0" fmla="*/ 0 w 27"/>
                <a:gd name="T1" fmla="*/ 3 h 8"/>
                <a:gd name="T2" fmla="*/ 0 w 27"/>
                <a:gd name="T3" fmla="*/ 3 h 8"/>
                <a:gd name="T4" fmla="*/ 0 w 27"/>
                <a:gd name="T5" fmla="*/ 5 h 8"/>
                <a:gd name="T6" fmla="*/ 3 w 27"/>
                <a:gd name="T7" fmla="*/ 5 h 8"/>
                <a:gd name="T8" fmla="*/ 7 w 27"/>
                <a:gd name="T9" fmla="*/ 8 h 8"/>
                <a:gd name="T10" fmla="*/ 11 w 27"/>
                <a:gd name="T11" fmla="*/ 8 h 8"/>
                <a:gd name="T12" fmla="*/ 19 w 27"/>
                <a:gd name="T13" fmla="*/ 8 h 8"/>
                <a:gd name="T14" fmla="*/ 23 w 27"/>
                <a:gd name="T15" fmla="*/ 5 h 8"/>
                <a:gd name="T16" fmla="*/ 23 w 27"/>
                <a:gd name="T17" fmla="*/ 5 h 8"/>
                <a:gd name="T18" fmla="*/ 27 w 27"/>
                <a:gd name="T19" fmla="*/ 3 h 8"/>
                <a:gd name="T20" fmla="*/ 27 w 27"/>
                <a:gd name="T21" fmla="*/ 3 h 8"/>
                <a:gd name="T22" fmla="*/ 27 w 27"/>
                <a:gd name="T23" fmla="*/ 3 h 8"/>
                <a:gd name="T24" fmla="*/ 23 w 27"/>
                <a:gd name="T25" fmla="*/ 3 h 8"/>
                <a:gd name="T26" fmla="*/ 23 w 27"/>
                <a:gd name="T27" fmla="*/ 0 h 8"/>
                <a:gd name="T28" fmla="*/ 19 w 27"/>
                <a:gd name="T29" fmla="*/ 0 h 8"/>
                <a:gd name="T30" fmla="*/ 11 w 27"/>
                <a:gd name="T31" fmla="*/ 0 h 8"/>
                <a:gd name="T32" fmla="*/ 7 w 27"/>
                <a:gd name="T33" fmla="*/ 0 h 8"/>
                <a:gd name="T34" fmla="*/ 3 w 27"/>
                <a:gd name="T35" fmla="*/ 0 h 8"/>
                <a:gd name="T36" fmla="*/ 0 w 27"/>
                <a:gd name="T37" fmla="*/ 3 h 8"/>
                <a:gd name="T38" fmla="*/ 0 w 27"/>
                <a:gd name="T39" fmla="*/ 3 h 8"/>
                <a:gd name="T40" fmla="*/ 0 w 27"/>
                <a:gd name="T41" fmla="*/ 3 h 8"/>
                <a:gd name="T42" fmla="*/ 0 w 27"/>
                <a:gd name="T43" fmla="*/ 3 h 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7"/>
                <a:gd name="T67" fmla="*/ 0 h 8"/>
                <a:gd name="T68" fmla="*/ 27 w 27"/>
                <a:gd name="T69" fmla="*/ 8 h 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7" h="8">
                  <a:moveTo>
                    <a:pt x="0" y="3"/>
                  </a:moveTo>
                  <a:lnTo>
                    <a:pt x="0" y="3"/>
                  </a:lnTo>
                  <a:lnTo>
                    <a:pt x="0" y="5"/>
                  </a:lnTo>
                  <a:lnTo>
                    <a:pt x="3" y="5"/>
                  </a:lnTo>
                  <a:lnTo>
                    <a:pt x="7" y="8"/>
                  </a:lnTo>
                  <a:lnTo>
                    <a:pt x="11" y="8"/>
                  </a:lnTo>
                  <a:lnTo>
                    <a:pt x="19" y="8"/>
                  </a:lnTo>
                  <a:lnTo>
                    <a:pt x="23" y="5"/>
                  </a:lnTo>
                  <a:lnTo>
                    <a:pt x="27" y="3"/>
                  </a:lnTo>
                  <a:lnTo>
                    <a:pt x="23" y="3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6633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</p:grpSp>
      <p:sp>
        <p:nvSpPr>
          <p:cNvPr id="193550" name="Line 15"/>
          <p:cNvSpPr>
            <a:spLocks noChangeShapeType="1"/>
          </p:cNvSpPr>
          <p:nvPr/>
        </p:nvSpPr>
        <p:spPr bwMode="auto">
          <a:xfrm>
            <a:off x="4791075" y="4113213"/>
            <a:ext cx="0" cy="7826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3551" name="Line 16"/>
          <p:cNvSpPr>
            <a:spLocks noChangeShapeType="1"/>
          </p:cNvSpPr>
          <p:nvPr/>
        </p:nvSpPr>
        <p:spPr bwMode="auto">
          <a:xfrm rot="3005959">
            <a:off x="6103938" y="2568575"/>
            <a:ext cx="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3552" name="Line 17"/>
          <p:cNvSpPr>
            <a:spLocks noChangeShapeType="1"/>
          </p:cNvSpPr>
          <p:nvPr/>
        </p:nvSpPr>
        <p:spPr bwMode="auto">
          <a:xfrm rot="8078453">
            <a:off x="6089650" y="3467100"/>
            <a:ext cx="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3553" name="Line 18"/>
          <p:cNvSpPr>
            <a:spLocks noChangeShapeType="1"/>
          </p:cNvSpPr>
          <p:nvPr/>
        </p:nvSpPr>
        <p:spPr bwMode="auto">
          <a:xfrm rot="-3378595">
            <a:off x="3686175" y="2641600"/>
            <a:ext cx="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3554" name="Line 19"/>
          <p:cNvSpPr>
            <a:spLocks noChangeShapeType="1"/>
          </p:cNvSpPr>
          <p:nvPr/>
        </p:nvSpPr>
        <p:spPr bwMode="auto">
          <a:xfrm rot="3621220">
            <a:off x="3762375" y="3770313"/>
            <a:ext cx="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3555" name="Text Box 20"/>
          <p:cNvSpPr txBox="1">
            <a:spLocks noChangeArrowheads="1"/>
          </p:cNvSpPr>
          <p:nvPr/>
        </p:nvSpPr>
        <p:spPr bwMode="auto">
          <a:xfrm>
            <a:off x="2789238" y="1338263"/>
            <a:ext cx="630237" cy="517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1400" b="1">
                <a:solidFill>
                  <a:srgbClr val="000000"/>
                </a:solidFill>
                <a:latin typeface="Comic Sans MS" pitchFamily="66" charset="0"/>
              </a:rPr>
              <a:t>H5N1</a:t>
            </a:r>
          </a:p>
          <a:p>
            <a:pPr eaLnBrk="0" hangingPunct="0"/>
            <a:r>
              <a:rPr lang="fr-FR" sz="1400" b="1">
                <a:solidFill>
                  <a:srgbClr val="000000"/>
                </a:solidFill>
                <a:latin typeface="Comic Sans MS" pitchFamily="66" charset="0"/>
              </a:rPr>
              <a:t>H9N2</a:t>
            </a:r>
          </a:p>
        </p:txBody>
      </p:sp>
      <p:sp>
        <p:nvSpPr>
          <p:cNvPr id="193556" name="Text Box 21"/>
          <p:cNvSpPr txBox="1">
            <a:spLocks noChangeArrowheads="1"/>
          </p:cNvSpPr>
          <p:nvPr/>
        </p:nvSpPr>
        <p:spPr bwMode="auto">
          <a:xfrm>
            <a:off x="2497138" y="4683125"/>
            <a:ext cx="628650" cy="730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1400" b="1">
                <a:solidFill>
                  <a:srgbClr val="000000"/>
                </a:solidFill>
                <a:latin typeface="Comic Sans MS" pitchFamily="66" charset="0"/>
              </a:rPr>
              <a:t>H1N1</a:t>
            </a:r>
          </a:p>
          <a:p>
            <a:pPr eaLnBrk="0" hangingPunct="0"/>
            <a:r>
              <a:rPr lang="fr-FR" sz="1400" b="1">
                <a:solidFill>
                  <a:srgbClr val="000000"/>
                </a:solidFill>
                <a:latin typeface="Comic Sans MS" pitchFamily="66" charset="0"/>
              </a:rPr>
              <a:t>H1N2</a:t>
            </a:r>
          </a:p>
          <a:p>
            <a:pPr eaLnBrk="0" hangingPunct="0"/>
            <a:r>
              <a:rPr lang="fr-FR" sz="1400" b="1">
                <a:solidFill>
                  <a:srgbClr val="000000"/>
                </a:solidFill>
                <a:latin typeface="Comic Sans MS" pitchFamily="66" charset="0"/>
              </a:rPr>
              <a:t>H3N2</a:t>
            </a:r>
          </a:p>
        </p:txBody>
      </p:sp>
      <p:sp>
        <p:nvSpPr>
          <p:cNvPr id="193557" name="Text Box 22"/>
          <p:cNvSpPr txBox="1">
            <a:spLocks noChangeArrowheads="1"/>
          </p:cNvSpPr>
          <p:nvPr/>
        </p:nvSpPr>
        <p:spPr bwMode="auto">
          <a:xfrm>
            <a:off x="8320088" y="3449638"/>
            <a:ext cx="628650" cy="942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1400" b="1">
                <a:solidFill>
                  <a:srgbClr val="000000"/>
                </a:solidFill>
                <a:latin typeface="Comic Sans MS" pitchFamily="66" charset="0"/>
              </a:rPr>
              <a:t>H7N7</a:t>
            </a:r>
          </a:p>
          <a:p>
            <a:pPr eaLnBrk="0" hangingPunct="0"/>
            <a:r>
              <a:rPr lang="fr-FR" sz="1400" b="1">
                <a:solidFill>
                  <a:srgbClr val="000000"/>
                </a:solidFill>
                <a:latin typeface="Comic Sans MS" pitchFamily="66" charset="0"/>
              </a:rPr>
              <a:t>H4N5</a:t>
            </a:r>
          </a:p>
          <a:p>
            <a:pPr eaLnBrk="0" hangingPunct="0"/>
            <a:r>
              <a:rPr lang="fr-FR" sz="1400" b="1">
                <a:solidFill>
                  <a:srgbClr val="000000"/>
                </a:solidFill>
                <a:latin typeface="Comic Sans MS" pitchFamily="66" charset="0"/>
              </a:rPr>
              <a:t>H4N6</a:t>
            </a:r>
          </a:p>
          <a:p>
            <a:pPr eaLnBrk="0" hangingPunct="0"/>
            <a:r>
              <a:rPr lang="fr-FR" sz="1400" b="1">
                <a:solidFill>
                  <a:srgbClr val="000000"/>
                </a:solidFill>
                <a:latin typeface="Comic Sans MS" pitchFamily="66" charset="0"/>
              </a:rPr>
              <a:t>H3N3</a:t>
            </a:r>
          </a:p>
        </p:txBody>
      </p:sp>
      <p:sp>
        <p:nvSpPr>
          <p:cNvPr id="193558" name="Text Box 23"/>
          <p:cNvSpPr txBox="1">
            <a:spLocks noChangeArrowheads="1"/>
          </p:cNvSpPr>
          <p:nvPr/>
        </p:nvSpPr>
        <p:spPr bwMode="auto">
          <a:xfrm>
            <a:off x="7364413" y="4138613"/>
            <a:ext cx="728662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1400" b="1">
                <a:solidFill>
                  <a:srgbClr val="000000"/>
                </a:solidFill>
                <a:latin typeface="Comic Sans MS" pitchFamily="66" charset="0"/>
              </a:rPr>
              <a:t>H10N4</a:t>
            </a:r>
          </a:p>
        </p:txBody>
      </p:sp>
      <p:pic>
        <p:nvPicPr>
          <p:cNvPr id="193559" name="Picture 24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33838" y="1323975"/>
            <a:ext cx="703262" cy="752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93560" name="Picture 25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2138" y="1939925"/>
            <a:ext cx="762000" cy="688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93561" name="Line 26"/>
          <p:cNvSpPr>
            <a:spLocks noChangeShapeType="1"/>
          </p:cNvSpPr>
          <p:nvPr/>
        </p:nvSpPr>
        <p:spPr bwMode="auto">
          <a:xfrm rot="10800000">
            <a:off x="4791075" y="2071688"/>
            <a:ext cx="0" cy="7810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3562" name="Text Box 27"/>
          <p:cNvSpPr txBox="1">
            <a:spLocks noChangeArrowheads="1"/>
          </p:cNvSpPr>
          <p:nvPr/>
        </p:nvSpPr>
        <p:spPr bwMode="auto">
          <a:xfrm>
            <a:off x="8270875" y="1187450"/>
            <a:ext cx="727075" cy="730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1400" b="1">
                <a:solidFill>
                  <a:srgbClr val="000000"/>
                </a:solidFill>
                <a:latin typeface="Comic Sans MS" pitchFamily="66" charset="0"/>
              </a:rPr>
              <a:t>H1N3</a:t>
            </a:r>
            <a:br>
              <a:rPr lang="fr-FR" sz="1400" b="1">
                <a:solidFill>
                  <a:srgbClr val="000000"/>
                </a:solidFill>
                <a:latin typeface="Comic Sans MS" pitchFamily="66" charset="0"/>
              </a:rPr>
            </a:br>
            <a:r>
              <a:rPr lang="fr-FR" sz="1400" b="1">
                <a:solidFill>
                  <a:srgbClr val="000000"/>
                </a:solidFill>
                <a:latin typeface="Comic Sans MS" pitchFamily="66" charset="0"/>
              </a:rPr>
              <a:t>H13N2</a:t>
            </a:r>
          </a:p>
          <a:p>
            <a:pPr eaLnBrk="0" hangingPunct="0"/>
            <a:r>
              <a:rPr lang="fr-FR" sz="1400" b="1">
                <a:solidFill>
                  <a:srgbClr val="000000"/>
                </a:solidFill>
                <a:latin typeface="Comic Sans MS" pitchFamily="66" charset="0"/>
              </a:rPr>
              <a:t>H13N9</a:t>
            </a:r>
          </a:p>
        </p:txBody>
      </p:sp>
      <p:pic>
        <p:nvPicPr>
          <p:cNvPr id="193563" name="Picture 2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71938" y="4683125"/>
            <a:ext cx="1646237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3564" name="Text Box 29"/>
          <p:cNvSpPr txBox="1">
            <a:spLocks noChangeArrowheads="1"/>
          </p:cNvSpPr>
          <p:nvPr/>
        </p:nvSpPr>
        <p:spPr bwMode="auto">
          <a:xfrm>
            <a:off x="4579938" y="6064250"/>
            <a:ext cx="630237" cy="517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1400" b="1">
                <a:solidFill>
                  <a:srgbClr val="000000"/>
                </a:solidFill>
                <a:latin typeface="Comic Sans MS" pitchFamily="66" charset="0"/>
              </a:rPr>
              <a:t>H3N8</a:t>
            </a:r>
          </a:p>
          <a:p>
            <a:pPr eaLnBrk="0" hangingPunct="0"/>
            <a:r>
              <a:rPr lang="fr-FR" sz="1400" b="1">
                <a:solidFill>
                  <a:srgbClr val="000000"/>
                </a:solidFill>
                <a:latin typeface="Comic Sans MS" pitchFamily="66" charset="0"/>
              </a:rPr>
              <a:t>H7N7</a:t>
            </a:r>
          </a:p>
        </p:txBody>
      </p:sp>
      <p:pic>
        <p:nvPicPr>
          <p:cNvPr id="193565" name="Picture 30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27263" y="3733800"/>
            <a:ext cx="1168400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3566" name="Rectangle 32"/>
          <p:cNvSpPr>
            <a:spLocks noChangeArrowheads="1"/>
          </p:cNvSpPr>
          <p:nvPr/>
        </p:nvSpPr>
        <p:spPr bwMode="auto">
          <a:xfrm>
            <a:off x="561975" y="285750"/>
            <a:ext cx="83804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GB" sz="3200" b="1">
                <a:solidFill>
                  <a:srgbClr val="FF0000"/>
                </a:solidFill>
                <a:cs typeface="Arial" charset="0"/>
              </a:rPr>
              <a:t>Zoono</a:t>
            </a:r>
            <a:r>
              <a:rPr lang="tr-TR" sz="3200" b="1">
                <a:solidFill>
                  <a:srgbClr val="FF0000"/>
                </a:solidFill>
                <a:cs typeface="Arial" charset="0"/>
              </a:rPr>
              <a:t>z ve türler arası bulaş yolları</a:t>
            </a:r>
            <a:endParaRPr lang="fr-FR" sz="3200" b="1">
              <a:solidFill>
                <a:srgbClr val="FF0000"/>
              </a:solidFill>
              <a:cs typeface="Arial" charset="0"/>
            </a:endParaRPr>
          </a:p>
        </p:txBody>
      </p: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6472238" y="2792413"/>
            <a:ext cx="1527175" cy="434975"/>
            <a:chOff x="5129" y="1567"/>
            <a:chExt cx="1042" cy="274"/>
          </a:xfrm>
        </p:grpSpPr>
        <p:sp>
          <p:nvSpPr>
            <p:cNvPr id="193568" name="Freeform 34"/>
            <p:cNvSpPr>
              <a:spLocks/>
            </p:cNvSpPr>
            <p:nvPr/>
          </p:nvSpPr>
          <p:spPr bwMode="auto">
            <a:xfrm>
              <a:off x="5129" y="1567"/>
              <a:ext cx="1042" cy="274"/>
            </a:xfrm>
            <a:custGeom>
              <a:avLst/>
              <a:gdLst>
                <a:gd name="T0" fmla="*/ 615 w 1042"/>
                <a:gd name="T1" fmla="*/ 9 h 274"/>
                <a:gd name="T2" fmla="*/ 602 w 1042"/>
                <a:gd name="T3" fmla="*/ 22 h 274"/>
                <a:gd name="T4" fmla="*/ 612 w 1042"/>
                <a:gd name="T5" fmla="*/ 26 h 274"/>
                <a:gd name="T6" fmla="*/ 641 w 1042"/>
                <a:gd name="T7" fmla="*/ 28 h 274"/>
                <a:gd name="T8" fmla="*/ 686 w 1042"/>
                <a:gd name="T9" fmla="*/ 33 h 274"/>
                <a:gd name="T10" fmla="*/ 800 w 1042"/>
                <a:gd name="T11" fmla="*/ 34 h 274"/>
                <a:gd name="T12" fmla="*/ 868 w 1042"/>
                <a:gd name="T13" fmla="*/ 42 h 274"/>
                <a:gd name="T14" fmla="*/ 906 w 1042"/>
                <a:gd name="T15" fmla="*/ 48 h 274"/>
                <a:gd name="T16" fmla="*/ 952 w 1042"/>
                <a:gd name="T17" fmla="*/ 45 h 274"/>
                <a:gd name="T18" fmla="*/ 974 w 1042"/>
                <a:gd name="T19" fmla="*/ 31 h 274"/>
                <a:gd name="T20" fmla="*/ 1002 w 1042"/>
                <a:gd name="T21" fmla="*/ 20 h 274"/>
                <a:gd name="T22" fmla="*/ 1037 w 1042"/>
                <a:gd name="T23" fmla="*/ 22 h 274"/>
                <a:gd name="T24" fmla="*/ 1040 w 1042"/>
                <a:gd name="T25" fmla="*/ 23 h 274"/>
                <a:gd name="T26" fmla="*/ 1030 w 1042"/>
                <a:gd name="T27" fmla="*/ 37 h 274"/>
                <a:gd name="T28" fmla="*/ 1023 w 1042"/>
                <a:gd name="T29" fmla="*/ 61 h 274"/>
                <a:gd name="T30" fmla="*/ 1012 w 1042"/>
                <a:gd name="T31" fmla="*/ 78 h 274"/>
                <a:gd name="T32" fmla="*/ 1007 w 1042"/>
                <a:gd name="T33" fmla="*/ 82 h 274"/>
                <a:gd name="T34" fmla="*/ 1015 w 1042"/>
                <a:gd name="T35" fmla="*/ 95 h 274"/>
                <a:gd name="T36" fmla="*/ 1023 w 1042"/>
                <a:gd name="T37" fmla="*/ 134 h 274"/>
                <a:gd name="T38" fmla="*/ 1033 w 1042"/>
                <a:gd name="T39" fmla="*/ 163 h 274"/>
                <a:gd name="T40" fmla="*/ 1035 w 1042"/>
                <a:gd name="T41" fmla="*/ 170 h 274"/>
                <a:gd name="T42" fmla="*/ 1015 w 1042"/>
                <a:gd name="T43" fmla="*/ 174 h 274"/>
                <a:gd name="T44" fmla="*/ 967 w 1042"/>
                <a:gd name="T45" fmla="*/ 165 h 274"/>
                <a:gd name="T46" fmla="*/ 951 w 1042"/>
                <a:gd name="T47" fmla="*/ 149 h 274"/>
                <a:gd name="T48" fmla="*/ 941 w 1042"/>
                <a:gd name="T49" fmla="*/ 121 h 274"/>
                <a:gd name="T50" fmla="*/ 931 w 1042"/>
                <a:gd name="T51" fmla="*/ 110 h 274"/>
                <a:gd name="T52" fmla="*/ 906 w 1042"/>
                <a:gd name="T53" fmla="*/ 112 h 274"/>
                <a:gd name="T54" fmla="*/ 813 w 1042"/>
                <a:gd name="T55" fmla="*/ 131 h 274"/>
                <a:gd name="T56" fmla="*/ 734 w 1042"/>
                <a:gd name="T57" fmla="*/ 141 h 274"/>
                <a:gd name="T58" fmla="*/ 701 w 1042"/>
                <a:gd name="T59" fmla="*/ 143 h 274"/>
                <a:gd name="T60" fmla="*/ 641 w 1042"/>
                <a:gd name="T61" fmla="*/ 145 h 274"/>
                <a:gd name="T62" fmla="*/ 560 w 1042"/>
                <a:gd name="T63" fmla="*/ 163 h 274"/>
                <a:gd name="T64" fmla="*/ 522 w 1042"/>
                <a:gd name="T65" fmla="*/ 185 h 274"/>
                <a:gd name="T66" fmla="*/ 476 w 1042"/>
                <a:gd name="T67" fmla="*/ 210 h 274"/>
                <a:gd name="T68" fmla="*/ 357 w 1042"/>
                <a:gd name="T69" fmla="*/ 254 h 274"/>
                <a:gd name="T70" fmla="*/ 306 w 1042"/>
                <a:gd name="T71" fmla="*/ 266 h 274"/>
                <a:gd name="T72" fmla="*/ 266 w 1042"/>
                <a:gd name="T73" fmla="*/ 271 h 274"/>
                <a:gd name="T74" fmla="*/ 201 w 1042"/>
                <a:gd name="T75" fmla="*/ 274 h 274"/>
                <a:gd name="T76" fmla="*/ 147 w 1042"/>
                <a:gd name="T77" fmla="*/ 263 h 274"/>
                <a:gd name="T78" fmla="*/ 94 w 1042"/>
                <a:gd name="T79" fmla="*/ 233 h 274"/>
                <a:gd name="T80" fmla="*/ 56 w 1042"/>
                <a:gd name="T81" fmla="*/ 191 h 274"/>
                <a:gd name="T82" fmla="*/ 29 w 1042"/>
                <a:gd name="T83" fmla="*/ 163 h 274"/>
                <a:gd name="T84" fmla="*/ 5 w 1042"/>
                <a:gd name="T85" fmla="*/ 132 h 274"/>
                <a:gd name="T86" fmla="*/ 0 w 1042"/>
                <a:gd name="T87" fmla="*/ 112 h 274"/>
                <a:gd name="T88" fmla="*/ 10 w 1042"/>
                <a:gd name="T89" fmla="*/ 99 h 274"/>
                <a:gd name="T90" fmla="*/ 21 w 1042"/>
                <a:gd name="T91" fmla="*/ 98 h 274"/>
                <a:gd name="T92" fmla="*/ 44 w 1042"/>
                <a:gd name="T93" fmla="*/ 85 h 274"/>
                <a:gd name="T94" fmla="*/ 79 w 1042"/>
                <a:gd name="T95" fmla="*/ 79 h 274"/>
                <a:gd name="T96" fmla="*/ 134 w 1042"/>
                <a:gd name="T97" fmla="*/ 73 h 274"/>
                <a:gd name="T98" fmla="*/ 182 w 1042"/>
                <a:gd name="T99" fmla="*/ 62 h 274"/>
                <a:gd name="T100" fmla="*/ 218 w 1042"/>
                <a:gd name="T101" fmla="*/ 64 h 274"/>
                <a:gd name="T102" fmla="*/ 269 w 1042"/>
                <a:gd name="T103" fmla="*/ 54 h 274"/>
                <a:gd name="T104" fmla="*/ 347 w 1042"/>
                <a:gd name="T105" fmla="*/ 37 h 274"/>
                <a:gd name="T106" fmla="*/ 418 w 1042"/>
                <a:gd name="T107" fmla="*/ 28 h 274"/>
                <a:gd name="T108" fmla="*/ 478 w 1042"/>
                <a:gd name="T109" fmla="*/ 23 h 274"/>
                <a:gd name="T110" fmla="*/ 554 w 1042"/>
                <a:gd name="T111" fmla="*/ 8 h 274"/>
                <a:gd name="T112" fmla="*/ 587 w 1042"/>
                <a:gd name="T113" fmla="*/ 1 h 274"/>
                <a:gd name="T114" fmla="*/ 603 w 1042"/>
                <a:gd name="T115" fmla="*/ 0 h 274"/>
                <a:gd name="T116" fmla="*/ 622 w 1042"/>
                <a:gd name="T117" fmla="*/ 4 h 27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42"/>
                <a:gd name="T178" fmla="*/ 0 h 274"/>
                <a:gd name="T179" fmla="*/ 1042 w 1042"/>
                <a:gd name="T180" fmla="*/ 274 h 27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42" h="274">
                  <a:moveTo>
                    <a:pt x="622" y="4"/>
                  </a:moveTo>
                  <a:lnTo>
                    <a:pt x="622" y="4"/>
                  </a:lnTo>
                  <a:lnTo>
                    <a:pt x="620" y="6"/>
                  </a:lnTo>
                  <a:lnTo>
                    <a:pt x="617" y="8"/>
                  </a:lnTo>
                  <a:lnTo>
                    <a:pt x="615" y="9"/>
                  </a:lnTo>
                  <a:lnTo>
                    <a:pt x="610" y="12"/>
                  </a:lnTo>
                  <a:lnTo>
                    <a:pt x="607" y="15"/>
                  </a:lnTo>
                  <a:lnTo>
                    <a:pt x="605" y="17"/>
                  </a:lnTo>
                  <a:lnTo>
                    <a:pt x="603" y="18"/>
                  </a:lnTo>
                  <a:lnTo>
                    <a:pt x="602" y="20"/>
                  </a:lnTo>
                  <a:lnTo>
                    <a:pt x="602" y="22"/>
                  </a:lnTo>
                  <a:lnTo>
                    <a:pt x="602" y="23"/>
                  </a:lnTo>
                  <a:lnTo>
                    <a:pt x="603" y="25"/>
                  </a:lnTo>
                  <a:lnTo>
                    <a:pt x="605" y="26"/>
                  </a:lnTo>
                  <a:lnTo>
                    <a:pt x="607" y="26"/>
                  </a:lnTo>
                  <a:lnTo>
                    <a:pt x="608" y="26"/>
                  </a:lnTo>
                  <a:lnTo>
                    <a:pt x="612" y="26"/>
                  </a:lnTo>
                  <a:lnTo>
                    <a:pt x="613" y="28"/>
                  </a:lnTo>
                  <a:lnTo>
                    <a:pt x="618" y="28"/>
                  </a:lnTo>
                  <a:lnTo>
                    <a:pt x="622" y="28"/>
                  </a:lnTo>
                  <a:lnTo>
                    <a:pt x="627" y="28"/>
                  </a:lnTo>
                  <a:lnTo>
                    <a:pt x="631" y="26"/>
                  </a:lnTo>
                  <a:lnTo>
                    <a:pt x="636" y="26"/>
                  </a:lnTo>
                  <a:lnTo>
                    <a:pt x="641" y="28"/>
                  </a:lnTo>
                  <a:lnTo>
                    <a:pt x="645" y="28"/>
                  </a:lnTo>
                  <a:lnTo>
                    <a:pt x="653" y="28"/>
                  </a:lnTo>
                  <a:lnTo>
                    <a:pt x="661" y="29"/>
                  </a:lnTo>
                  <a:lnTo>
                    <a:pt x="668" y="31"/>
                  </a:lnTo>
                  <a:lnTo>
                    <a:pt x="674" y="33"/>
                  </a:lnTo>
                  <a:lnTo>
                    <a:pt x="683" y="33"/>
                  </a:lnTo>
                  <a:lnTo>
                    <a:pt x="686" y="33"/>
                  </a:lnTo>
                  <a:lnTo>
                    <a:pt x="691" y="33"/>
                  </a:lnTo>
                  <a:lnTo>
                    <a:pt x="767" y="33"/>
                  </a:lnTo>
                  <a:lnTo>
                    <a:pt x="772" y="33"/>
                  </a:lnTo>
                  <a:lnTo>
                    <a:pt x="779" y="33"/>
                  </a:lnTo>
                  <a:lnTo>
                    <a:pt x="787" y="34"/>
                  </a:lnTo>
                  <a:lnTo>
                    <a:pt x="794" y="34"/>
                  </a:lnTo>
                  <a:lnTo>
                    <a:pt x="800" y="34"/>
                  </a:lnTo>
                  <a:lnTo>
                    <a:pt x="808" y="34"/>
                  </a:lnTo>
                  <a:lnTo>
                    <a:pt x="825" y="36"/>
                  </a:lnTo>
                  <a:lnTo>
                    <a:pt x="840" y="37"/>
                  </a:lnTo>
                  <a:lnTo>
                    <a:pt x="848" y="39"/>
                  </a:lnTo>
                  <a:lnTo>
                    <a:pt x="855" y="40"/>
                  </a:lnTo>
                  <a:lnTo>
                    <a:pt x="861" y="40"/>
                  </a:lnTo>
                  <a:lnTo>
                    <a:pt x="868" y="42"/>
                  </a:lnTo>
                  <a:lnTo>
                    <a:pt x="873" y="43"/>
                  </a:lnTo>
                  <a:lnTo>
                    <a:pt x="878" y="43"/>
                  </a:lnTo>
                  <a:lnTo>
                    <a:pt x="883" y="45"/>
                  </a:lnTo>
                  <a:lnTo>
                    <a:pt x="888" y="45"/>
                  </a:lnTo>
                  <a:lnTo>
                    <a:pt x="894" y="47"/>
                  </a:lnTo>
                  <a:lnTo>
                    <a:pt x="899" y="48"/>
                  </a:lnTo>
                  <a:lnTo>
                    <a:pt x="906" y="48"/>
                  </a:lnTo>
                  <a:lnTo>
                    <a:pt x="913" y="48"/>
                  </a:lnTo>
                  <a:lnTo>
                    <a:pt x="919" y="48"/>
                  </a:lnTo>
                  <a:lnTo>
                    <a:pt x="928" y="48"/>
                  </a:lnTo>
                  <a:lnTo>
                    <a:pt x="934" y="48"/>
                  </a:lnTo>
                  <a:lnTo>
                    <a:pt x="941" y="48"/>
                  </a:lnTo>
                  <a:lnTo>
                    <a:pt x="947" y="47"/>
                  </a:lnTo>
                  <a:lnTo>
                    <a:pt x="952" y="45"/>
                  </a:lnTo>
                  <a:lnTo>
                    <a:pt x="959" y="42"/>
                  </a:lnTo>
                  <a:lnTo>
                    <a:pt x="964" y="40"/>
                  </a:lnTo>
                  <a:lnTo>
                    <a:pt x="966" y="39"/>
                  </a:lnTo>
                  <a:lnTo>
                    <a:pt x="967" y="37"/>
                  </a:lnTo>
                  <a:lnTo>
                    <a:pt x="969" y="34"/>
                  </a:lnTo>
                  <a:lnTo>
                    <a:pt x="971" y="33"/>
                  </a:lnTo>
                  <a:lnTo>
                    <a:pt x="974" y="31"/>
                  </a:lnTo>
                  <a:lnTo>
                    <a:pt x="975" y="29"/>
                  </a:lnTo>
                  <a:lnTo>
                    <a:pt x="977" y="28"/>
                  </a:lnTo>
                  <a:lnTo>
                    <a:pt x="979" y="26"/>
                  </a:lnTo>
                  <a:lnTo>
                    <a:pt x="984" y="23"/>
                  </a:lnTo>
                  <a:lnTo>
                    <a:pt x="990" y="22"/>
                  </a:lnTo>
                  <a:lnTo>
                    <a:pt x="995" y="20"/>
                  </a:lnTo>
                  <a:lnTo>
                    <a:pt x="1002" y="20"/>
                  </a:lnTo>
                  <a:lnTo>
                    <a:pt x="1007" y="18"/>
                  </a:lnTo>
                  <a:lnTo>
                    <a:pt x="1014" y="18"/>
                  </a:lnTo>
                  <a:lnTo>
                    <a:pt x="1018" y="18"/>
                  </a:lnTo>
                  <a:lnTo>
                    <a:pt x="1023" y="20"/>
                  </a:lnTo>
                  <a:lnTo>
                    <a:pt x="1028" y="20"/>
                  </a:lnTo>
                  <a:lnTo>
                    <a:pt x="1033" y="20"/>
                  </a:lnTo>
                  <a:lnTo>
                    <a:pt x="1037" y="22"/>
                  </a:lnTo>
                  <a:lnTo>
                    <a:pt x="1038" y="22"/>
                  </a:lnTo>
                  <a:lnTo>
                    <a:pt x="1040" y="22"/>
                  </a:lnTo>
                  <a:lnTo>
                    <a:pt x="1042" y="22"/>
                  </a:lnTo>
                  <a:lnTo>
                    <a:pt x="1040" y="23"/>
                  </a:lnTo>
                  <a:lnTo>
                    <a:pt x="1038" y="25"/>
                  </a:lnTo>
                  <a:lnTo>
                    <a:pt x="1037" y="26"/>
                  </a:lnTo>
                  <a:lnTo>
                    <a:pt x="1037" y="28"/>
                  </a:lnTo>
                  <a:lnTo>
                    <a:pt x="1033" y="29"/>
                  </a:lnTo>
                  <a:lnTo>
                    <a:pt x="1033" y="33"/>
                  </a:lnTo>
                  <a:lnTo>
                    <a:pt x="1030" y="37"/>
                  </a:lnTo>
                  <a:lnTo>
                    <a:pt x="1027" y="43"/>
                  </a:lnTo>
                  <a:lnTo>
                    <a:pt x="1025" y="45"/>
                  </a:lnTo>
                  <a:lnTo>
                    <a:pt x="1025" y="48"/>
                  </a:lnTo>
                  <a:lnTo>
                    <a:pt x="1023" y="51"/>
                  </a:lnTo>
                  <a:lnTo>
                    <a:pt x="1023" y="54"/>
                  </a:lnTo>
                  <a:lnTo>
                    <a:pt x="1023" y="57"/>
                  </a:lnTo>
                  <a:lnTo>
                    <a:pt x="1023" y="61"/>
                  </a:lnTo>
                  <a:lnTo>
                    <a:pt x="1022" y="64"/>
                  </a:lnTo>
                  <a:lnTo>
                    <a:pt x="1022" y="67"/>
                  </a:lnTo>
                  <a:lnTo>
                    <a:pt x="1020" y="68"/>
                  </a:lnTo>
                  <a:lnTo>
                    <a:pt x="1018" y="71"/>
                  </a:lnTo>
                  <a:lnTo>
                    <a:pt x="1015" y="75"/>
                  </a:lnTo>
                  <a:lnTo>
                    <a:pt x="1014" y="76"/>
                  </a:lnTo>
                  <a:lnTo>
                    <a:pt x="1012" y="78"/>
                  </a:lnTo>
                  <a:lnTo>
                    <a:pt x="1010" y="79"/>
                  </a:lnTo>
                  <a:lnTo>
                    <a:pt x="1009" y="81"/>
                  </a:lnTo>
                  <a:lnTo>
                    <a:pt x="1007" y="82"/>
                  </a:lnTo>
                  <a:lnTo>
                    <a:pt x="1007" y="84"/>
                  </a:lnTo>
                  <a:lnTo>
                    <a:pt x="1009" y="84"/>
                  </a:lnTo>
                  <a:lnTo>
                    <a:pt x="1009" y="85"/>
                  </a:lnTo>
                  <a:lnTo>
                    <a:pt x="1010" y="89"/>
                  </a:lnTo>
                  <a:lnTo>
                    <a:pt x="1012" y="90"/>
                  </a:lnTo>
                  <a:lnTo>
                    <a:pt x="1014" y="93"/>
                  </a:lnTo>
                  <a:lnTo>
                    <a:pt x="1015" y="95"/>
                  </a:lnTo>
                  <a:lnTo>
                    <a:pt x="1018" y="101"/>
                  </a:lnTo>
                  <a:lnTo>
                    <a:pt x="1022" y="107"/>
                  </a:lnTo>
                  <a:lnTo>
                    <a:pt x="1022" y="110"/>
                  </a:lnTo>
                  <a:lnTo>
                    <a:pt x="1023" y="115"/>
                  </a:lnTo>
                  <a:lnTo>
                    <a:pt x="1023" y="118"/>
                  </a:lnTo>
                  <a:lnTo>
                    <a:pt x="1023" y="121"/>
                  </a:lnTo>
                  <a:lnTo>
                    <a:pt x="1023" y="134"/>
                  </a:lnTo>
                  <a:lnTo>
                    <a:pt x="1025" y="138"/>
                  </a:lnTo>
                  <a:lnTo>
                    <a:pt x="1025" y="145"/>
                  </a:lnTo>
                  <a:lnTo>
                    <a:pt x="1027" y="151"/>
                  </a:lnTo>
                  <a:lnTo>
                    <a:pt x="1028" y="155"/>
                  </a:lnTo>
                  <a:lnTo>
                    <a:pt x="1030" y="159"/>
                  </a:lnTo>
                  <a:lnTo>
                    <a:pt x="1032" y="160"/>
                  </a:lnTo>
                  <a:lnTo>
                    <a:pt x="1033" y="163"/>
                  </a:lnTo>
                  <a:lnTo>
                    <a:pt x="1035" y="165"/>
                  </a:lnTo>
                  <a:lnTo>
                    <a:pt x="1037" y="166"/>
                  </a:lnTo>
                  <a:lnTo>
                    <a:pt x="1037" y="168"/>
                  </a:lnTo>
                  <a:lnTo>
                    <a:pt x="1035" y="170"/>
                  </a:lnTo>
                  <a:lnTo>
                    <a:pt x="1033" y="171"/>
                  </a:lnTo>
                  <a:lnTo>
                    <a:pt x="1032" y="171"/>
                  </a:lnTo>
                  <a:lnTo>
                    <a:pt x="1028" y="173"/>
                  </a:lnTo>
                  <a:lnTo>
                    <a:pt x="1027" y="173"/>
                  </a:lnTo>
                  <a:lnTo>
                    <a:pt x="1023" y="173"/>
                  </a:lnTo>
                  <a:lnTo>
                    <a:pt x="1022" y="173"/>
                  </a:lnTo>
                  <a:lnTo>
                    <a:pt x="1015" y="174"/>
                  </a:lnTo>
                  <a:lnTo>
                    <a:pt x="1009" y="174"/>
                  </a:lnTo>
                  <a:lnTo>
                    <a:pt x="1000" y="173"/>
                  </a:lnTo>
                  <a:lnTo>
                    <a:pt x="994" y="173"/>
                  </a:lnTo>
                  <a:lnTo>
                    <a:pt x="985" y="171"/>
                  </a:lnTo>
                  <a:lnTo>
                    <a:pt x="979" y="168"/>
                  </a:lnTo>
                  <a:lnTo>
                    <a:pt x="971" y="166"/>
                  </a:lnTo>
                  <a:lnTo>
                    <a:pt x="967" y="165"/>
                  </a:lnTo>
                  <a:lnTo>
                    <a:pt x="964" y="163"/>
                  </a:lnTo>
                  <a:lnTo>
                    <a:pt x="962" y="160"/>
                  </a:lnTo>
                  <a:lnTo>
                    <a:pt x="959" y="159"/>
                  </a:lnTo>
                  <a:lnTo>
                    <a:pt x="956" y="155"/>
                  </a:lnTo>
                  <a:lnTo>
                    <a:pt x="954" y="154"/>
                  </a:lnTo>
                  <a:lnTo>
                    <a:pt x="952" y="151"/>
                  </a:lnTo>
                  <a:lnTo>
                    <a:pt x="951" y="149"/>
                  </a:lnTo>
                  <a:lnTo>
                    <a:pt x="949" y="146"/>
                  </a:lnTo>
                  <a:lnTo>
                    <a:pt x="947" y="143"/>
                  </a:lnTo>
                  <a:lnTo>
                    <a:pt x="946" y="138"/>
                  </a:lnTo>
                  <a:lnTo>
                    <a:pt x="944" y="134"/>
                  </a:lnTo>
                  <a:lnTo>
                    <a:pt x="942" y="129"/>
                  </a:lnTo>
                  <a:lnTo>
                    <a:pt x="942" y="124"/>
                  </a:lnTo>
                  <a:lnTo>
                    <a:pt x="941" y="121"/>
                  </a:lnTo>
                  <a:lnTo>
                    <a:pt x="939" y="118"/>
                  </a:lnTo>
                  <a:lnTo>
                    <a:pt x="939" y="115"/>
                  </a:lnTo>
                  <a:lnTo>
                    <a:pt x="937" y="113"/>
                  </a:lnTo>
                  <a:lnTo>
                    <a:pt x="936" y="113"/>
                  </a:lnTo>
                  <a:lnTo>
                    <a:pt x="934" y="112"/>
                  </a:lnTo>
                  <a:lnTo>
                    <a:pt x="932" y="112"/>
                  </a:lnTo>
                  <a:lnTo>
                    <a:pt x="931" y="110"/>
                  </a:lnTo>
                  <a:lnTo>
                    <a:pt x="929" y="110"/>
                  </a:lnTo>
                  <a:lnTo>
                    <a:pt x="926" y="110"/>
                  </a:lnTo>
                  <a:lnTo>
                    <a:pt x="923" y="110"/>
                  </a:lnTo>
                  <a:lnTo>
                    <a:pt x="919" y="110"/>
                  </a:lnTo>
                  <a:lnTo>
                    <a:pt x="916" y="110"/>
                  </a:lnTo>
                  <a:lnTo>
                    <a:pt x="911" y="112"/>
                  </a:lnTo>
                  <a:lnTo>
                    <a:pt x="906" y="112"/>
                  </a:lnTo>
                  <a:lnTo>
                    <a:pt x="901" y="113"/>
                  </a:lnTo>
                  <a:lnTo>
                    <a:pt x="896" y="115"/>
                  </a:lnTo>
                  <a:lnTo>
                    <a:pt x="883" y="118"/>
                  </a:lnTo>
                  <a:lnTo>
                    <a:pt x="870" y="121"/>
                  </a:lnTo>
                  <a:lnTo>
                    <a:pt x="856" y="124"/>
                  </a:lnTo>
                  <a:lnTo>
                    <a:pt x="842" y="126"/>
                  </a:lnTo>
                  <a:lnTo>
                    <a:pt x="813" y="131"/>
                  </a:lnTo>
                  <a:lnTo>
                    <a:pt x="799" y="134"/>
                  </a:lnTo>
                  <a:lnTo>
                    <a:pt x="785" y="135"/>
                  </a:lnTo>
                  <a:lnTo>
                    <a:pt x="772" y="137"/>
                  </a:lnTo>
                  <a:lnTo>
                    <a:pt x="759" y="138"/>
                  </a:lnTo>
                  <a:lnTo>
                    <a:pt x="746" y="140"/>
                  </a:lnTo>
                  <a:lnTo>
                    <a:pt x="739" y="140"/>
                  </a:lnTo>
                  <a:lnTo>
                    <a:pt x="734" y="141"/>
                  </a:lnTo>
                  <a:lnTo>
                    <a:pt x="727" y="141"/>
                  </a:lnTo>
                  <a:lnTo>
                    <a:pt x="722" y="141"/>
                  </a:lnTo>
                  <a:lnTo>
                    <a:pt x="717" y="141"/>
                  </a:lnTo>
                  <a:lnTo>
                    <a:pt x="713" y="141"/>
                  </a:lnTo>
                  <a:lnTo>
                    <a:pt x="708" y="143"/>
                  </a:lnTo>
                  <a:lnTo>
                    <a:pt x="704" y="143"/>
                  </a:lnTo>
                  <a:lnTo>
                    <a:pt x="701" y="143"/>
                  </a:lnTo>
                  <a:lnTo>
                    <a:pt x="698" y="143"/>
                  </a:lnTo>
                  <a:lnTo>
                    <a:pt x="686" y="143"/>
                  </a:lnTo>
                  <a:lnTo>
                    <a:pt x="681" y="143"/>
                  </a:lnTo>
                  <a:lnTo>
                    <a:pt x="673" y="143"/>
                  </a:lnTo>
                  <a:lnTo>
                    <a:pt x="663" y="143"/>
                  </a:lnTo>
                  <a:lnTo>
                    <a:pt x="653" y="145"/>
                  </a:lnTo>
                  <a:lnTo>
                    <a:pt x="641" y="145"/>
                  </a:lnTo>
                  <a:lnTo>
                    <a:pt x="630" y="146"/>
                  </a:lnTo>
                  <a:lnTo>
                    <a:pt x="618" y="148"/>
                  </a:lnTo>
                  <a:lnTo>
                    <a:pt x="607" y="149"/>
                  </a:lnTo>
                  <a:lnTo>
                    <a:pt x="595" y="152"/>
                  </a:lnTo>
                  <a:lnTo>
                    <a:pt x="584" y="155"/>
                  </a:lnTo>
                  <a:lnTo>
                    <a:pt x="572" y="159"/>
                  </a:lnTo>
                  <a:lnTo>
                    <a:pt x="560" y="163"/>
                  </a:lnTo>
                  <a:lnTo>
                    <a:pt x="554" y="166"/>
                  </a:lnTo>
                  <a:lnTo>
                    <a:pt x="549" y="168"/>
                  </a:lnTo>
                  <a:lnTo>
                    <a:pt x="544" y="171"/>
                  </a:lnTo>
                  <a:lnTo>
                    <a:pt x="537" y="174"/>
                  </a:lnTo>
                  <a:lnTo>
                    <a:pt x="532" y="177"/>
                  </a:lnTo>
                  <a:lnTo>
                    <a:pt x="527" y="182"/>
                  </a:lnTo>
                  <a:lnTo>
                    <a:pt x="522" y="185"/>
                  </a:lnTo>
                  <a:lnTo>
                    <a:pt x="517" y="188"/>
                  </a:lnTo>
                  <a:lnTo>
                    <a:pt x="511" y="193"/>
                  </a:lnTo>
                  <a:lnTo>
                    <a:pt x="504" y="196"/>
                  </a:lnTo>
                  <a:lnTo>
                    <a:pt x="497" y="199"/>
                  </a:lnTo>
                  <a:lnTo>
                    <a:pt x="491" y="204"/>
                  </a:lnTo>
                  <a:lnTo>
                    <a:pt x="483" y="207"/>
                  </a:lnTo>
                  <a:lnTo>
                    <a:pt x="476" y="210"/>
                  </a:lnTo>
                  <a:lnTo>
                    <a:pt x="459" y="218"/>
                  </a:lnTo>
                  <a:lnTo>
                    <a:pt x="443" y="224"/>
                  </a:lnTo>
                  <a:lnTo>
                    <a:pt x="425" y="232"/>
                  </a:lnTo>
                  <a:lnTo>
                    <a:pt x="408" y="238"/>
                  </a:lnTo>
                  <a:lnTo>
                    <a:pt x="390" y="244"/>
                  </a:lnTo>
                  <a:lnTo>
                    <a:pt x="373" y="249"/>
                  </a:lnTo>
                  <a:lnTo>
                    <a:pt x="357" y="254"/>
                  </a:lnTo>
                  <a:lnTo>
                    <a:pt x="349" y="257"/>
                  </a:lnTo>
                  <a:lnTo>
                    <a:pt x="340" y="258"/>
                  </a:lnTo>
                  <a:lnTo>
                    <a:pt x="332" y="260"/>
                  </a:lnTo>
                  <a:lnTo>
                    <a:pt x="325" y="263"/>
                  </a:lnTo>
                  <a:lnTo>
                    <a:pt x="319" y="264"/>
                  </a:lnTo>
                  <a:lnTo>
                    <a:pt x="311" y="266"/>
                  </a:lnTo>
                  <a:lnTo>
                    <a:pt x="306" y="266"/>
                  </a:lnTo>
                  <a:lnTo>
                    <a:pt x="299" y="268"/>
                  </a:lnTo>
                  <a:lnTo>
                    <a:pt x="294" y="269"/>
                  </a:lnTo>
                  <a:lnTo>
                    <a:pt x="289" y="269"/>
                  </a:lnTo>
                  <a:lnTo>
                    <a:pt x="282" y="269"/>
                  </a:lnTo>
                  <a:lnTo>
                    <a:pt x="278" y="271"/>
                  </a:lnTo>
                  <a:lnTo>
                    <a:pt x="273" y="271"/>
                  </a:lnTo>
                  <a:lnTo>
                    <a:pt x="266" y="271"/>
                  </a:lnTo>
                  <a:lnTo>
                    <a:pt x="259" y="272"/>
                  </a:lnTo>
                  <a:lnTo>
                    <a:pt x="253" y="272"/>
                  </a:lnTo>
                  <a:lnTo>
                    <a:pt x="246" y="274"/>
                  </a:lnTo>
                  <a:lnTo>
                    <a:pt x="239" y="274"/>
                  </a:lnTo>
                  <a:lnTo>
                    <a:pt x="225" y="274"/>
                  </a:lnTo>
                  <a:lnTo>
                    <a:pt x="218" y="274"/>
                  </a:lnTo>
                  <a:lnTo>
                    <a:pt x="201" y="274"/>
                  </a:lnTo>
                  <a:lnTo>
                    <a:pt x="195" y="272"/>
                  </a:lnTo>
                  <a:lnTo>
                    <a:pt x="187" y="272"/>
                  </a:lnTo>
                  <a:lnTo>
                    <a:pt x="178" y="271"/>
                  </a:lnTo>
                  <a:lnTo>
                    <a:pt x="170" y="269"/>
                  </a:lnTo>
                  <a:lnTo>
                    <a:pt x="162" y="268"/>
                  </a:lnTo>
                  <a:lnTo>
                    <a:pt x="155" y="266"/>
                  </a:lnTo>
                  <a:lnTo>
                    <a:pt x="147" y="263"/>
                  </a:lnTo>
                  <a:lnTo>
                    <a:pt x="139" y="260"/>
                  </a:lnTo>
                  <a:lnTo>
                    <a:pt x="130" y="257"/>
                  </a:lnTo>
                  <a:lnTo>
                    <a:pt x="124" y="254"/>
                  </a:lnTo>
                  <a:lnTo>
                    <a:pt x="115" y="249"/>
                  </a:lnTo>
                  <a:lnTo>
                    <a:pt x="107" y="244"/>
                  </a:lnTo>
                  <a:lnTo>
                    <a:pt x="101" y="240"/>
                  </a:lnTo>
                  <a:lnTo>
                    <a:pt x="94" y="233"/>
                  </a:lnTo>
                  <a:lnTo>
                    <a:pt x="86" y="227"/>
                  </a:lnTo>
                  <a:lnTo>
                    <a:pt x="79" y="221"/>
                  </a:lnTo>
                  <a:lnTo>
                    <a:pt x="72" y="215"/>
                  </a:lnTo>
                  <a:lnTo>
                    <a:pt x="67" y="207"/>
                  </a:lnTo>
                  <a:lnTo>
                    <a:pt x="61" y="198"/>
                  </a:lnTo>
                  <a:lnTo>
                    <a:pt x="58" y="194"/>
                  </a:lnTo>
                  <a:lnTo>
                    <a:pt x="56" y="191"/>
                  </a:lnTo>
                  <a:lnTo>
                    <a:pt x="53" y="187"/>
                  </a:lnTo>
                  <a:lnTo>
                    <a:pt x="51" y="185"/>
                  </a:lnTo>
                  <a:lnTo>
                    <a:pt x="46" y="179"/>
                  </a:lnTo>
                  <a:lnTo>
                    <a:pt x="41" y="174"/>
                  </a:lnTo>
                  <a:lnTo>
                    <a:pt x="38" y="170"/>
                  </a:lnTo>
                  <a:lnTo>
                    <a:pt x="33" y="166"/>
                  </a:lnTo>
                  <a:lnTo>
                    <a:pt x="29" y="163"/>
                  </a:lnTo>
                  <a:lnTo>
                    <a:pt x="24" y="160"/>
                  </a:lnTo>
                  <a:lnTo>
                    <a:pt x="18" y="152"/>
                  </a:lnTo>
                  <a:lnTo>
                    <a:pt x="15" y="149"/>
                  </a:lnTo>
                  <a:lnTo>
                    <a:pt x="11" y="146"/>
                  </a:lnTo>
                  <a:lnTo>
                    <a:pt x="10" y="141"/>
                  </a:lnTo>
                  <a:lnTo>
                    <a:pt x="6" y="137"/>
                  </a:lnTo>
                  <a:lnTo>
                    <a:pt x="5" y="132"/>
                  </a:lnTo>
                  <a:lnTo>
                    <a:pt x="3" y="129"/>
                  </a:lnTo>
                  <a:lnTo>
                    <a:pt x="3" y="126"/>
                  </a:lnTo>
                  <a:lnTo>
                    <a:pt x="1" y="123"/>
                  </a:lnTo>
                  <a:lnTo>
                    <a:pt x="1" y="121"/>
                  </a:lnTo>
                  <a:lnTo>
                    <a:pt x="0" y="118"/>
                  </a:lnTo>
                  <a:lnTo>
                    <a:pt x="0" y="117"/>
                  </a:lnTo>
                  <a:lnTo>
                    <a:pt x="0" y="112"/>
                  </a:lnTo>
                  <a:lnTo>
                    <a:pt x="0" y="109"/>
                  </a:lnTo>
                  <a:lnTo>
                    <a:pt x="1" y="106"/>
                  </a:lnTo>
                  <a:lnTo>
                    <a:pt x="3" y="104"/>
                  </a:lnTo>
                  <a:lnTo>
                    <a:pt x="3" y="103"/>
                  </a:lnTo>
                  <a:lnTo>
                    <a:pt x="5" y="101"/>
                  </a:lnTo>
                  <a:lnTo>
                    <a:pt x="8" y="99"/>
                  </a:lnTo>
                  <a:lnTo>
                    <a:pt x="10" y="99"/>
                  </a:lnTo>
                  <a:lnTo>
                    <a:pt x="13" y="99"/>
                  </a:lnTo>
                  <a:lnTo>
                    <a:pt x="16" y="98"/>
                  </a:lnTo>
                  <a:lnTo>
                    <a:pt x="18" y="99"/>
                  </a:lnTo>
                  <a:lnTo>
                    <a:pt x="20" y="99"/>
                  </a:lnTo>
                  <a:lnTo>
                    <a:pt x="20" y="98"/>
                  </a:lnTo>
                  <a:lnTo>
                    <a:pt x="21" y="98"/>
                  </a:lnTo>
                  <a:lnTo>
                    <a:pt x="23" y="96"/>
                  </a:lnTo>
                  <a:lnTo>
                    <a:pt x="24" y="96"/>
                  </a:lnTo>
                  <a:lnTo>
                    <a:pt x="26" y="95"/>
                  </a:lnTo>
                  <a:lnTo>
                    <a:pt x="29" y="93"/>
                  </a:lnTo>
                  <a:lnTo>
                    <a:pt x="34" y="90"/>
                  </a:lnTo>
                  <a:lnTo>
                    <a:pt x="39" y="89"/>
                  </a:lnTo>
                  <a:lnTo>
                    <a:pt x="44" y="85"/>
                  </a:lnTo>
                  <a:lnTo>
                    <a:pt x="51" y="84"/>
                  </a:lnTo>
                  <a:lnTo>
                    <a:pt x="54" y="82"/>
                  </a:lnTo>
                  <a:lnTo>
                    <a:pt x="59" y="82"/>
                  </a:lnTo>
                  <a:lnTo>
                    <a:pt x="63" y="81"/>
                  </a:lnTo>
                  <a:lnTo>
                    <a:pt x="67" y="81"/>
                  </a:lnTo>
                  <a:lnTo>
                    <a:pt x="74" y="81"/>
                  </a:lnTo>
                  <a:lnTo>
                    <a:pt x="79" y="79"/>
                  </a:lnTo>
                  <a:lnTo>
                    <a:pt x="86" y="79"/>
                  </a:lnTo>
                  <a:lnTo>
                    <a:pt x="94" y="78"/>
                  </a:lnTo>
                  <a:lnTo>
                    <a:pt x="101" y="78"/>
                  </a:lnTo>
                  <a:lnTo>
                    <a:pt x="109" y="76"/>
                  </a:lnTo>
                  <a:lnTo>
                    <a:pt x="117" y="76"/>
                  </a:lnTo>
                  <a:lnTo>
                    <a:pt x="125" y="75"/>
                  </a:lnTo>
                  <a:lnTo>
                    <a:pt x="134" y="73"/>
                  </a:lnTo>
                  <a:lnTo>
                    <a:pt x="144" y="71"/>
                  </a:lnTo>
                  <a:lnTo>
                    <a:pt x="153" y="70"/>
                  </a:lnTo>
                  <a:lnTo>
                    <a:pt x="163" y="67"/>
                  </a:lnTo>
                  <a:lnTo>
                    <a:pt x="167" y="67"/>
                  </a:lnTo>
                  <a:lnTo>
                    <a:pt x="172" y="65"/>
                  </a:lnTo>
                  <a:lnTo>
                    <a:pt x="177" y="64"/>
                  </a:lnTo>
                  <a:lnTo>
                    <a:pt x="182" y="62"/>
                  </a:lnTo>
                  <a:lnTo>
                    <a:pt x="187" y="62"/>
                  </a:lnTo>
                  <a:lnTo>
                    <a:pt x="193" y="61"/>
                  </a:lnTo>
                  <a:lnTo>
                    <a:pt x="198" y="62"/>
                  </a:lnTo>
                  <a:lnTo>
                    <a:pt x="205" y="62"/>
                  </a:lnTo>
                  <a:lnTo>
                    <a:pt x="208" y="62"/>
                  </a:lnTo>
                  <a:lnTo>
                    <a:pt x="211" y="64"/>
                  </a:lnTo>
                  <a:lnTo>
                    <a:pt x="218" y="64"/>
                  </a:lnTo>
                  <a:lnTo>
                    <a:pt x="225" y="64"/>
                  </a:lnTo>
                  <a:lnTo>
                    <a:pt x="231" y="62"/>
                  </a:lnTo>
                  <a:lnTo>
                    <a:pt x="239" y="62"/>
                  </a:lnTo>
                  <a:lnTo>
                    <a:pt x="246" y="61"/>
                  </a:lnTo>
                  <a:lnTo>
                    <a:pt x="253" y="59"/>
                  </a:lnTo>
                  <a:lnTo>
                    <a:pt x="258" y="57"/>
                  </a:lnTo>
                  <a:lnTo>
                    <a:pt x="269" y="54"/>
                  </a:lnTo>
                  <a:lnTo>
                    <a:pt x="282" y="51"/>
                  </a:lnTo>
                  <a:lnTo>
                    <a:pt x="292" y="48"/>
                  </a:lnTo>
                  <a:lnTo>
                    <a:pt x="304" y="47"/>
                  </a:lnTo>
                  <a:lnTo>
                    <a:pt x="316" y="43"/>
                  </a:lnTo>
                  <a:lnTo>
                    <a:pt x="325" y="40"/>
                  </a:lnTo>
                  <a:lnTo>
                    <a:pt x="337" y="39"/>
                  </a:lnTo>
                  <a:lnTo>
                    <a:pt x="347" y="37"/>
                  </a:lnTo>
                  <a:lnTo>
                    <a:pt x="359" y="34"/>
                  </a:lnTo>
                  <a:lnTo>
                    <a:pt x="368" y="33"/>
                  </a:lnTo>
                  <a:lnTo>
                    <a:pt x="378" y="31"/>
                  </a:lnTo>
                  <a:lnTo>
                    <a:pt x="388" y="29"/>
                  </a:lnTo>
                  <a:lnTo>
                    <a:pt x="398" y="29"/>
                  </a:lnTo>
                  <a:lnTo>
                    <a:pt x="408" y="28"/>
                  </a:lnTo>
                  <a:lnTo>
                    <a:pt x="418" y="28"/>
                  </a:lnTo>
                  <a:lnTo>
                    <a:pt x="428" y="28"/>
                  </a:lnTo>
                  <a:lnTo>
                    <a:pt x="433" y="26"/>
                  </a:lnTo>
                  <a:lnTo>
                    <a:pt x="440" y="26"/>
                  </a:lnTo>
                  <a:lnTo>
                    <a:pt x="445" y="26"/>
                  </a:lnTo>
                  <a:lnTo>
                    <a:pt x="451" y="26"/>
                  </a:lnTo>
                  <a:lnTo>
                    <a:pt x="464" y="25"/>
                  </a:lnTo>
                  <a:lnTo>
                    <a:pt x="478" y="23"/>
                  </a:lnTo>
                  <a:lnTo>
                    <a:pt x="491" y="20"/>
                  </a:lnTo>
                  <a:lnTo>
                    <a:pt x="504" y="18"/>
                  </a:lnTo>
                  <a:lnTo>
                    <a:pt x="517" y="15"/>
                  </a:lnTo>
                  <a:lnTo>
                    <a:pt x="531" y="14"/>
                  </a:lnTo>
                  <a:lnTo>
                    <a:pt x="542" y="11"/>
                  </a:lnTo>
                  <a:lnTo>
                    <a:pt x="549" y="9"/>
                  </a:lnTo>
                  <a:lnTo>
                    <a:pt x="554" y="8"/>
                  </a:lnTo>
                  <a:lnTo>
                    <a:pt x="559" y="8"/>
                  </a:lnTo>
                  <a:lnTo>
                    <a:pt x="565" y="6"/>
                  </a:lnTo>
                  <a:lnTo>
                    <a:pt x="570" y="4"/>
                  </a:lnTo>
                  <a:lnTo>
                    <a:pt x="574" y="4"/>
                  </a:lnTo>
                  <a:lnTo>
                    <a:pt x="579" y="3"/>
                  </a:lnTo>
                  <a:lnTo>
                    <a:pt x="582" y="3"/>
                  </a:lnTo>
                  <a:lnTo>
                    <a:pt x="587" y="1"/>
                  </a:lnTo>
                  <a:lnTo>
                    <a:pt x="590" y="1"/>
                  </a:lnTo>
                  <a:lnTo>
                    <a:pt x="592" y="0"/>
                  </a:lnTo>
                  <a:lnTo>
                    <a:pt x="595" y="0"/>
                  </a:lnTo>
                  <a:lnTo>
                    <a:pt x="597" y="0"/>
                  </a:lnTo>
                  <a:lnTo>
                    <a:pt x="598" y="0"/>
                  </a:lnTo>
                  <a:lnTo>
                    <a:pt x="600" y="0"/>
                  </a:lnTo>
                  <a:lnTo>
                    <a:pt x="603" y="0"/>
                  </a:lnTo>
                  <a:lnTo>
                    <a:pt x="607" y="0"/>
                  </a:lnTo>
                  <a:lnTo>
                    <a:pt x="608" y="1"/>
                  </a:lnTo>
                  <a:lnTo>
                    <a:pt x="613" y="1"/>
                  </a:lnTo>
                  <a:lnTo>
                    <a:pt x="617" y="3"/>
                  </a:lnTo>
                  <a:lnTo>
                    <a:pt x="618" y="3"/>
                  </a:lnTo>
                  <a:lnTo>
                    <a:pt x="620" y="4"/>
                  </a:lnTo>
                  <a:lnTo>
                    <a:pt x="622" y="4"/>
                  </a:lnTo>
                  <a:close/>
                </a:path>
              </a:pathLst>
            </a:custGeom>
            <a:solidFill>
              <a:srgbClr val="B2B2B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69" name="Oval 35"/>
            <p:cNvSpPr>
              <a:spLocks noChangeArrowheads="1"/>
            </p:cNvSpPr>
            <p:nvPr/>
          </p:nvSpPr>
          <p:spPr bwMode="auto">
            <a:xfrm>
              <a:off x="5395" y="1685"/>
              <a:ext cx="12" cy="9"/>
            </a:xfrm>
            <a:prstGeom prst="ellipse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70" name="Freeform 36"/>
            <p:cNvSpPr>
              <a:spLocks/>
            </p:cNvSpPr>
            <p:nvPr/>
          </p:nvSpPr>
          <p:spPr bwMode="auto">
            <a:xfrm>
              <a:off x="5134" y="1660"/>
              <a:ext cx="891" cy="175"/>
            </a:xfrm>
            <a:custGeom>
              <a:avLst/>
              <a:gdLst>
                <a:gd name="T0" fmla="*/ 39 w 891"/>
                <a:gd name="T1" fmla="*/ 10 h 175"/>
                <a:gd name="T2" fmla="*/ 76 w 891"/>
                <a:gd name="T3" fmla="*/ 13 h 175"/>
                <a:gd name="T4" fmla="*/ 147 w 891"/>
                <a:gd name="T5" fmla="*/ 19 h 175"/>
                <a:gd name="T6" fmla="*/ 182 w 891"/>
                <a:gd name="T7" fmla="*/ 19 h 175"/>
                <a:gd name="T8" fmla="*/ 228 w 891"/>
                <a:gd name="T9" fmla="*/ 34 h 175"/>
                <a:gd name="T10" fmla="*/ 253 w 891"/>
                <a:gd name="T11" fmla="*/ 45 h 175"/>
                <a:gd name="T12" fmla="*/ 296 w 891"/>
                <a:gd name="T13" fmla="*/ 53 h 175"/>
                <a:gd name="T14" fmla="*/ 325 w 891"/>
                <a:gd name="T15" fmla="*/ 78 h 175"/>
                <a:gd name="T16" fmla="*/ 355 w 891"/>
                <a:gd name="T17" fmla="*/ 91 h 175"/>
                <a:gd name="T18" fmla="*/ 390 w 891"/>
                <a:gd name="T19" fmla="*/ 91 h 175"/>
                <a:gd name="T20" fmla="*/ 398 w 891"/>
                <a:gd name="T21" fmla="*/ 84 h 175"/>
                <a:gd name="T22" fmla="*/ 382 w 891"/>
                <a:gd name="T23" fmla="*/ 78 h 175"/>
                <a:gd name="T24" fmla="*/ 367 w 891"/>
                <a:gd name="T25" fmla="*/ 64 h 175"/>
                <a:gd name="T26" fmla="*/ 380 w 891"/>
                <a:gd name="T27" fmla="*/ 61 h 175"/>
                <a:gd name="T28" fmla="*/ 435 w 891"/>
                <a:gd name="T29" fmla="*/ 58 h 175"/>
                <a:gd name="T30" fmla="*/ 458 w 891"/>
                <a:gd name="T31" fmla="*/ 52 h 175"/>
                <a:gd name="T32" fmla="*/ 496 w 891"/>
                <a:gd name="T33" fmla="*/ 42 h 175"/>
                <a:gd name="T34" fmla="*/ 575 w 891"/>
                <a:gd name="T35" fmla="*/ 27 h 175"/>
                <a:gd name="T36" fmla="*/ 602 w 891"/>
                <a:gd name="T37" fmla="*/ 24 h 175"/>
                <a:gd name="T38" fmla="*/ 653 w 891"/>
                <a:gd name="T39" fmla="*/ 22 h 175"/>
                <a:gd name="T40" fmla="*/ 721 w 891"/>
                <a:gd name="T41" fmla="*/ 19 h 175"/>
                <a:gd name="T42" fmla="*/ 742 w 891"/>
                <a:gd name="T43" fmla="*/ 17 h 175"/>
                <a:gd name="T44" fmla="*/ 759 w 891"/>
                <a:gd name="T45" fmla="*/ 16 h 175"/>
                <a:gd name="T46" fmla="*/ 808 w 891"/>
                <a:gd name="T47" fmla="*/ 11 h 175"/>
                <a:gd name="T48" fmla="*/ 870 w 891"/>
                <a:gd name="T49" fmla="*/ 5 h 175"/>
                <a:gd name="T50" fmla="*/ 888 w 891"/>
                <a:gd name="T51" fmla="*/ 0 h 175"/>
                <a:gd name="T52" fmla="*/ 891 w 891"/>
                <a:gd name="T53" fmla="*/ 3 h 175"/>
                <a:gd name="T54" fmla="*/ 880 w 891"/>
                <a:gd name="T55" fmla="*/ 13 h 175"/>
                <a:gd name="T56" fmla="*/ 855 w 891"/>
                <a:gd name="T57" fmla="*/ 22 h 175"/>
                <a:gd name="T58" fmla="*/ 818 w 891"/>
                <a:gd name="T59" fmla="*/ 30 h 175"/>
                <a:gd name="T60" fmla="*/ 721 w 891"/>
                <a:gd name="T61" fmla="*/ 39 h 175"/>
                <a:gd name="T62" fmla="*/ 663 w 891"/>
                <a:gd name="T63" fmla="*/ 42 h 175"/>
                <a:gd name="T64" fmla="*/ 638 w 891"/>
                <a:gd name="T65" fmla="*/ 44 h 175"/>
                <a:gd name="T66" fmla="*/ 583 w 891"/>
                <a:gd name="T67" fmla="*/ 52 h 175"/>
                <a:gd name="T68" fmla="*/ 540 w 891"/>
                <a:gd name="T69" fmla="*/ 69 h 175"/>
                <a:gd name="T70" fmla="*/ 476 w 891"/>
                <a:gd name="T71" fmla="*/ 108 h 175"/>
                <a:gd name="T72" fmla="*/ 388 w 891"/>
                <a:gd name="T73" fmla="*/ 143 h 175"/>
                <a:gd name="T74" fmla="*/ 339 w 891"/>
                <a:gd name="T75" fmla="*/ 157 h 175"/>
                <a:gd name="T76" fmla="*/ 263 w 891"/>
                <a:gd name="T77" fmla="*/ 171 h 175"/>
                <a:gd name="T78" fmla="*/ 190 w 891"/>
                <a:gd name="T79" fmla="*/ 173 h 175"/>
                <a:gd name="T80" fmla="*/ 130 w 891"/>
                <a:gd name="T81" fmla="*/ 156 h 175"/>
                <a:gd name="T82" fmla="*/ 77 w 891"/>
                <a:gd name="T83" fmla="*/ 122 h 175"/>
                <a:gd name="T84" fmla="*/ 46 w 891"/>
                <a:gd name="T85" fmla="*/ 81 h 175"/>
                <a:gd name="T86" fmla="*/ 23 w 891"/>
                <a:gd name="T87" fmla="*/ 59 h 175"/>
                <a:gd name="T88" fmla="*/ 8 w 891"/>
                <a:gd name="T89" fmla="*/ 47 h 175"/>
                <a:gd name="T90" fmla="*/ 1 w 891"/>
                <a:gd name="T91" fmla="*/ 20 h 175"/>
                <a:gd name="T92" fmla="*/ 6 w 891"/>
                <a:gd name="T93" fmla="*/ 19 h 175"/>
                <a:gd name="T94" fmla="*/ 43 w 891"/>
                <a:gd name="T95" fmla="*/ 22 h 175"/>
                <a:gd name="T96" fmla="*/ 122 w 891"/>
                <a:gd name="T97" fmla="*/ 31 h 175"/>
                <a:gd name="T98" fmla="*/ 158 w 891"/>
                <a:gd name="T99" fmla="*/ 36 h 175"/>
                <a:gd name="T100" fmla="*/ 185 w 891"/>
                <a:gd name="T101" fmla="*/ 36 h 175"/>
                <a:gd name="T102" fmla="*/ 215 w 891"/>
                <a:gd name="T103" fmla="*/ 50 h 175"/>
                <a:gd name="T104" fmla="*/ 248 w 891"/>
                <a:gd name="T105" fmla="*/ 69 h 175"/>
                <a:gd name="T106" fmla="*/ 251 w 891"/>
                <a:gd name="T107" fmla="*/ 66 h 175"/>
                <a:gd name="T108" fmla="*/ 233 w 891"/>
                <a:gd name="T109" fmla="*/ 45 h 175"/>
                <a:gd name="T110" fmla="*/ 201 w 891"/>
                <a:gd name="T111" fmla="*/ 30 h 175"/>
                <a:gd name="T112" fmla="*/ 150 w 891"/>
                <a:gd name="T113" fmla="*/ 24 h 175"/>
                <a:gd name="T114" fmla="*/ 81 w 891"/>
                <a:gd name="T115" fmla="*/ 19 h 175"/>
                <a:gd name="T116" fmla="*/ 51 w 891"/>
                <a:gd name="T117" fmla="*/ 16 h 175"/>
                <a:gd name="T118" fmla="*/ 26 w 891"/>
                <a:gd name="T119" fmla="*/ 13 h 17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91"/>
                <a:gd name="T181" fmla="*/ 0 h 175"/>
                <a:gd name="T182" fmla="*/ 891 w 891"/>
                <a:gd name="T183" fmla="*/ 175 h 17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91" h="175">
                  <a:moveTo>
                    <a:pt x="29" y="8"/>
                  </a:moveTo>
                  <a:lnTo>
                    <a:pt x="29" y="8"/>
                  </a:lnTo>
                  <a:lnTo>
                    <a:pt x="31" y="10"/>
                  </a:lnTo>
                  <a:lnTo>
                    <a:pt x="33" y="10"/>
                  </a:lnTo>
                  <a:lnTo>
                    <a:pt x="34" y="10"/>
                  </a:lnTo>
                  <a:lnTo>
                    <a:pt x="36" y="10"/>
                  </a:lnTo>
                  <a:lnTo>
                    <a:pt x="39" y="10"/>
                  </a:lnTo>
                  <a:lnTo>
                    <a:pt x="43" y="10"/>
                  </a:lnTo>
                  <a:lnTo>
                    <a:pt x="48" y="11"/>
                  </a:lnTo>
                  <a:lnTo>
                    <a:pt x="51" y="11"/>
                  </a:lnTo>
                  <a:lnTo>
                    <a:pt x="56" y="11"/>
                  </a:lnTo>
                  <a:lnTo>
                    <a:pt x="61" y="11"/>
                  </a:lnTo>
                  <a:lnTo>
                    <a:pt x="66" y="13"/>
                  </a:lnTo>
                  <a:lnTo>
                    <a:pt x="76" y="13"/>
                  </a:lnTo>
                  <a:lnTo>
                    <a:pt x="87" y="14"/>
                  </a:lnTo>
                  <a:lnTo>
                    <a:pt x="110" y="16"/>
                  </a:lnTo>
                  <a:lnTo>
                    <a:pt x="122" y="17"/>
                  </a:lnTo>
                  <a:lnTo>
                    <a:pt x="134" y="17"/>
                  </a:lnTo>
                  <a:lnTo>
                    <a:pt x="139" y="19"/>
                  </a:lnTo>
                  <a:lnTo>
                    <a:pt x="144" y="19"/>
                  </a:lnTo>
                  <a:lnTo>
                    <a:pt x="147" y="19"/>
                  </a:lnTo>
                  <a:lnTo>
                    <a:pt x="152" y="19"/>
                  </a:lnTo>
                  <a:lnTo>
                    <a:pt x="157" y="19"/>
                  </a:lnTo>
                  <a:lnTo>
                    <a:pt x="160" y="19"/>
                  </a:lnTo>
                  <a:lnTo>
                    <a:pt x="163" y="19"/>
                  </a:lnTo>
                  <a:lnTo>
                    <a:pt x="165" y="19"/>
                  </a:lnTo>
                  <a:lnTo>
                    <a:pt x="175" y="19"/>
                  </a:lnTo>
                  <a:lnTo>
                    <a:pt x="182" y="19"/>
                  </a:lnTo>
                  <a:lnTo>
                    <a:pt x="190" y="20"/>
                  </a:lnTo>
                  <a:lnTo>
                    <a:pt x="198" y="22"/>
                  </a:lnTo>
                  <a:lnTo>
                    <a:pt x="205" y="24"/>
                  </a:lnTo>
                  <a:lnTo>
                    <a:pt x="211" y="27"/>
                  </a:lnTo>
                  <a:lnTo>
                    <a:pt x="216" y="28"/>
                  </a:lnTo>
                  <a:lnTo>
                    <a:pt x="223" y="31"/>
                  </a:lnTo>
                  <a:lnTo>
                    <a:pt x="228" y="34"/>
                  </a:lnTo>
                  <a:lnTo>
                    <a:pt x="233" y="36"/>
                  </a:lnTo>
                  <a:lnTo>
                    <a:pt x="236" y="39"/>
                  </a:lnTo>
                  <a:lnTo>
                    <a:pt x="241" y="41"/>
                  </a:lnTo>
                  <a:lnTo>
                    <a:pt x="244" y="44"/>
                  </a:lnTo>
                  <a:lnTo>
                    <a:pt x="248" y="44"/>
                  </a:lnTo>
                  <a:lnTo>
                    <a:pt x="249" y="45"/>
                  </a:lnTo>
                  <a:lnTo>
                    <a:pt x="253" y="45"/>
                  </a:lnTo>
                  <a:lnTo>
                    <a:pt x="287" y="45"/>
                  </a:lnTo>
                  <a:lnTo>
                    <a:pt x="289" y="45"/>
                  </a:lnTo>
                  <a:lnTo>
                    <a:pt x="289" y="47"/>
                  </a:lnTo>
                  <a:lnTo>
                    <a:pt x="291" y="48"/>
                  </a:lnTo>
                  <a:lnTo>
                    <a:pt x="292" y="50"/>
                  </a:lnTo>
                  <a:lnTo>
                    <a:pt x="296" y="53"/>
                  </a:lnTo>
                  <a:lnTo>
                    <a:pt x="297" y="56"/>
                  </a:lnTo>
                  <a:lnTo>
                    <a:pt x="301" y="59"/>
                  </a:lnTo>
                  <a:lnTo>
                    <a:pt x="304" y="62"/>
                  </a:lnTo>
                  <a:lnTo>
                    <a:pt x="309" y="66"/>
                  </a:lnTo>
                  <a:lnTo>
                    <a:pt x="312" y="69"/>
                  </a:lnTo>
                  <a:lnTo>
                    <a:pt x="320" y="75"/>
                  </a:lnTo>
                  <a:lnTo>
                    <a:pt x="325" y="78"/>
                  </a:lnTo>
                  <a:lnTo>
                    <a:pt x="329" y="81"/>
                  </a:lnTo>
                  <a:lnTo>
                    <a:pt x="334" y="84"/>
                  </a:lnTo>
                  <a:lnTo>
                    <a:pt x="339" y="86"/>
                  </a:lnTo>
                  <a:lnTo>
                    <a:pt x="342" y="87"/>
                  </a:lnTo>
                  <a:lnTo>
                    <a:pt x="347" y="89"/>
                  </a:lnTo>
                  <a:lnTo>
                    <a:pt x="350" y="89"/>
                  </a:lnTo>
                  <a:lnTo>
                    <a:pt x="355" y="91"/>
                  </a:lnTo>
                  <a:lnTo>
                    <a:pt x="363" y="92"/>
                  </a:lnTo>
                  <a:lnTo>
                    <a:pt x="372" y="92"/>
                  </a:lnTo>
                  <a:lnTo>
                    <a:pt x="377" y="92"/>
                  </a:lnTo>
                  <a:lnTo>
                    <a:pt x="380" y="92"/>
                  </a:lnTo>
                  <a:lnTo>
                    <a:pt x="383" y="92"/>
                  </a:lnTo>
                  <a:lnTo>
                    <a:pt x="387" y="92"/>
                  </a:lnTo>
                  <a:lnTo>
                    <a:pt x="390" y="91"/>
                  </a:lnTo>
                  <a:lnTo>
                    <a:pt x="393" y="91"/>
                  </a:lnTo>
                  <a:lnTo>
                    <a:pt x="397" y="89"/>
                  </a:lnTo>
                  <a:lnTo>
                    <a:pt x="398" y="87"/>
                  </a:lnTo>
                  <a:lnTo>
                    <a:pt x="400" y="86"/>
                  </a:lnTo>
                  <a:lnTo>
                    <a:pt x="398" y="86"/>
                  </a:lnTo>
                  <a:lnTo>
                    <a:pt x="398" y="84"/>
                  </a:lnTo>
                  <a:lnTo>
                    <a:pt x="397" y="84"/>
                  </a:lnTo>
                  <a:lnTo>
                    <a:pt x="395" y="83"/>
                  </a:lnTo>
                  <a:lnTo>
                    <a:pt x="393" y="83"/>
                  </a:lnTo>
                  <a:lnTo>
                    <a:pt x="390" y="81"/>
                  </a:lnTo>
                  <a:lnTo>
                    <a:pt x="387" y="81"/>
                  </a:lnTo>
                  <a:lnTo>
                    <a:pt x="385" y="80"/>
                  </a:lnTo>
                  <a:lnTo>
                    <a:pt x="382" y="78"/>
                  </a:lnTo>
                  <a:lnTo>
                    <a:pt x="378" y="75"/>
                  </a:lnTo>
                  <a:lnTo>
                    <a:pt x="375" y="73"/>
                  </a:lnTo>
                  <a:lnTo>
                    <a:pt x="372" y="70"/>
                  </a:lnTo>
                  <a:lnTo>
                    <a:pt x="370" y="67"/>
                  </a:lnTo>
                  <a:lnTo>
                    <a:pt x="367" y="64"/>
                  </a:lnTo>
                  <a:lnTo>
                    <a:pt x="368" y="62"/>
                  </a:lnTo>
                  <a:lnTo>
                    <a:pt x="370" y="62"/>
                  </a:lnTo>
                  <a:lnTo>
                    <a:pt x="372" y="62"/>
                  </a:lnTo>
                  <a:lnTo>
                    <a:pt x="373" y="62"/>
                  </a:lnTo>
                  <a:lnTo>
                    <a:pt x="375" y="61"/>
                  </a:lnTo>
                  <a:lnTo>
                    <a:pt x="380" y="61"/>
                  </a:lnTo>
                  <a:lnTo>
                    <a:pt x="387" y="61"/>
                  </a:lnTo>
                  <a:lnTo>
                    <a:pt x="393" y="61"/>
                  </a:lnTo>
                  <a:lnTo>
                    <a:pt x="400" y="59"/>
                  </a:lnTo>
                  <a:lnTo>
                    <a:pt x="413" y="59"/>
                  </a:lnTo>
                  <a:lnTo>
                    <a:pt x="421" y="58"/>
                  </a:lnTo>
                  <a:lnTo>
                    <a:pt x="428" y="58"/>
                  </a:lnTo>
                  <a:lnTo>
                    <a:pt x="435" y="58"/>
                  </a:lnTo>
                  <a:lnTo>
                    <a:pt x="440" y="56"/>
                  </a:lnTo>
                  <a:lnTo>
                    <a:pt x="446" y="55"/>
                  </a:lnTo>
                  <a:lnTo>
                    <a:pt x="448" y="55"/>
                  </a:lnTo>
                  <a:lnTo>
                    <a:pt x="449" y="55"/>
                  </a:lnTo>
                  <a:lnTo>
                    <a:pt x="451" y="53"/>
                  </a:lnTo>
                  <a:lnTo>
                    <a:pt x="454" y="53"/>
                  </a:lnTo>
                  <a:lnTo>
                    <a:pt x="458" y="52"/>
                  </a:lnTo>
                  <a:lnTo>
                    <a:pt x="461" y="52"/>
                  </a:lnTo>
                  <a:lnTo>
                    <a:pt x="464" y="50"/>
                  </a:lnTo>
                  <a:lnTo>
                    <a:pt x="468" y="48"/>
                  </a:lnTo>
                  <a:lnTo>
                    <a:pt x="471" y="48"/>
                  </a:lnTo>
                  <a:lnTo>
                    <a:pt x="476" y="47"/>
                  </a:lnTo>
                  <a:lnTo>
                    <a:pt x="486" y="44"/>
                  </a:lnTo>
                  <a:lnTo>
                    <a:pt x="496" y="42"/>
                  </a:lnTo>
                  <a:lnTo>
                    <a:pt x="507" y="39"/>
                  </a:lnTo>
                  <a:lnTo>
                    <a:pt x="517" y="38"/>
                  </a:lnTo>
                  <a:lnTo>
                    <a:pt x="540" y="33"/>
                  </a:lnTo>
                  <a:lnTo>
                    <a:pt x="550" y="30"/>
                  </a:lnTo>
                  <a:lnTo>
                    <a:pt x="562" y="28"/>
                  </a:lnTo>
                  <a:lnTo>
                    <a:pt x="572" y="27"/>
                  </a:lnTo>
                  <a:lnTo>
                    <a:pt x="575" y="27"/>
                  </a:lnTo>
                  <a:lnTo>
                    <a:pt x="580" y="25"/>
                  </a:lnTo>
                  <a:lnTo>
                    <a:pt x="585" y="25"/>
                  </a:lnTo>
                  <a:lnTo>
                    <a:pt x="588" y="25"/>
                  </a:lnTo>
                  <a:lnTo>
                    <a:pt x="592" y="24"/>
                  </a:lnTo>
                  <a:lnTo>
                    <a:pt x="595" y="24"/>
                  </a:lnTo>
                  <a:lnTo>
                    <a:pt x="598" y="24"/>
                  </a:lnTo>
                  <a:lnTo>
                    <a:pt x="602" y="24"/>
                  </a:lnTo>
                  <a:lnTo>
                    <a:pt x="607" y="24"/>
                  </a:lnTo>
                  <a:lnTo>
                    <a:pt x="610" y="24"/>
                  </a:lnTo>
                  <a:lnTo>
                    <a:pt x="615" y="24"/>
                  </a:lnTo>
                  <a:lnTo>
                    <a:pt x="620" y="22"/>
                  </a:lnTo>
                  <a:lnTo>
                    <a:pt x="630" y="22"/>
                  </a:lnTo>
                  <a:lnTo>
                    <a:pt x="641" y="22"/>
                  </a:lnTo>
                  <a:lnTo>
                    <a:pt x="653" y="22"/>
                  </a:lnTo>
                  <a:lnTo>
                    <a:pt x="665" y="20"/>
                  </a:lnTo>
                  <a:lnTo>
                    <a:pt x="678" y="20"/>
                  </a:lnTo>
                  <a:lnTo>
                    <a:pt x="689" y="20"/>
                  </a:lnTo>
                  <a:lnTo>
                    <a:pt x="699" y="19"/>
                  </a:lnTo>
                  <a:lnTo>
                    <a:pt x="711" y="19"/>
                  </a:lnTo>
                  <a:lnTo>
                    <a:pt x="716" y="19"/>
                  </a:lnTo>
                  <a:lnTo>
                    <a:pt x="721" y="19"/>
                  </a:lnTo>
                  <a:lnTo>
                    <a:pt x="724" y="19"/>
                  </a:lnTo>
                  <a:lnTo>
                    <a:pt x="729" y="19"/>
                  </a:lnTo>
                  <a:lnTo>
                    <a:pt x="732" y="17"/>
                  </a:lnTo>
                  <a:lnTo>
                    <a:pt x="736" y="17"/>
                  </a:lnTo>
                  <a:lnTo>
                    <a:pt x="739" y="17"/>
                  </a:lnTo>
                  <a:lnTo>
                    <a:pt x="741" y="17"/>
                  </a:lnTo>
                  <a:lnTo>
                    <a:pt x="742" y="17"/>
                  </a:lnTo>
                  <a:lnTo>
                    <a:pt x="744" y="17"/>
                  </a:lnTo>
                  <a:lnTo>
                    <a:pt x="746" y="17"/>
                  </a:lnTo>
                  <a:lnTo>
                    <a:pt x="747" y="17"/>
                  </a:lnTo>
                  <a:lnTo>
                    <a:pt x="751" y="16"/>
                  </a:lnTo>
                  <a:lnTo>
                    <a:pt x="752" y="16"/>
                  </a:lnTo>
                  <a:lnTo>
                    <a:pt x="755" y="16"/>
                  </a:lnTo>
                  <a:lnTo>
                    <a:pt x="759" y="16"/>
                  </a:lnTo>
                  <a:lnTo>
                    <a:pt x="764" y="16"/>
                  </a:lnTo>
                  <a:lnTo>
                    <a:pt x="767" y="14"/>
                  </a:lnTo>
                  <a:lnTo>
                    <a:pt x="772" y="14"/>
                  </a:lnTo>
                  <a:lnTo>
                    <a:pt x="777" y="14"/>
                  </a:lnTo>
                  <a:lnTo>
                    <a:pt x="787" y="13"/>
                  </a:lnTo>
                  <a:lnTo>
                    <a:pt x="797" y="13"/>
                  </a:lnTo>
                  <a:lnTo>
                    <a:pt x="808" y="11"/>
                  </a:lnTo>
                  <a:lnTo>
                    <a:pt x="832" y="10"/>
                  </a:lnTo>
                  <a:lnTo>
                    <a:pt x="841" y="8"/>
                  </a:lnTo>
                  <a:lnTo>
                    <a:pt x="851" y="6"/>
                  </a:lnTo>
                  <a:lnTo>
                    <a:pt x="856" y="6"/>
                  </a:lnTo>
                  <a:lnTo>
                    <a:pt x="861" y="6"/>
                  </a:lnTo>
                  <a:lnTo>
                    <a:pt x="866" y="5"/>
                  </a:lnTo>
                  <a:lnTo>
                    <a:pt x="870" y="5"/>
                  </a:lnTo>
                  <a:lnTo>
                    <a:pt x="873" y="3"/>
                  </a:lnTo>
                  <a:lnTo>
                    <a:pt x="876" y="3"/>
                  </a:lnTo>
                  <a:lnTo>
                    <a:pt x="880" y="2"/>
                  </a:lnTo>
                  <a:lnTo>
                    <a:pt x="883" y="2"/>
                  </a:lnTo>
                  <a:lnTo>
                    <a:pt x="884" y="2"/>
                  </a:lnTo>
                  <a:lnTo>
                    <a:pt x="886" y="0"/>
                  </a:lnTo>
                  <a:lnTo>
                    <a:pt x="888" y="0"/>
                  </a:lnTo>
                  <a:lnTo>
                    <a:pt x="889" y="0"/>
                  </a:lnTo>
                  <a:lnTo>
                    <a:pt x="891" y="0"/>
                  </a:lnTo>
                  <a:lnTo>
                    <a:pt x="891" y="2"/>
                  </a:lnTo>
                  <a:lnTo>
                    <a:pt x="891" y="3"/>
                  </a:lnTo>
                  <a:lnTo>
                    <a:pt x="889" y="5"/>
                  </a:lnTo>
                  <a:lnTo>
                    <a:pt x="889" y="6"/>
                  </a:lnTo>
                  <a:lnTo>
                    <a:pt x="888" y="6"/>
                  </a:lnTo>
                  <a:lnTo>
                    <a:pt x="886" y="8"/>
                  </a:lnTo>
                  <a:lnTo>
                    <a:pt x="884" y="10"/>
                  </a:lnTo>
                  <a:lnTo>
                    <a:pt x="883" y="11"/>
                  </a:lnTo>
                  <a:lnTo>
                    <a:pt x="880" y="13"/>
                  </a:lnTo>
                  <a:lnTo>
                    <a:pt x="878" y="14"/>
                  </a:lnTo>
                  <a:lnTo>
                    <a:pt x="875" y="14"/>
                  </a:lnTo>
                  <a:lnTo>
                    <a:pt x="871" y="16"/>
                  </a:lnTo>
                  <a:lnTo>
                    <a:pt x="868" y="17"/>
                  </a:lnTo>
                  <a:lnTo>
                    <a:pt x="863" y="19"/>
                  </a:lnTo>
                  <a:lnTo>
                    <a:pt x="860" y="20"/>
                  </a:lnTo>
                  <a:lnTo>
                    <a:pt x="855" y="22"/>
                  </a:lnTo>
                  <a:lnTo>
                    <a:pt x="851" y="24"/>
                  </a:lnTo>
                  <a:lnTo>
                    <a:pt x="846" y="25"/>
                  </a:lnTo>
                  <a:lnTo>
                    <a:pt x="841" y="25"/>
                  </a:lnTo>
                  <a:lnTo>
                    <a:pt x="835" y="27"/>
                  </a:lnTo>
                  <a:lnTo>
                    <a:pt x="830" y="28"/>
                  </a:lnTo>
                  <a:lnTo>
                    <a:pt x="825" y="30"/>
                  </a:lnTo>
                  <a:lnTo>
                    <a:pt x="818" y="30"/>
                  </a:lnTo>
                  <a:lnTo>
                    <a:pt x="812" y="31"/>
                  </a:lnTo>
                  <a:lnTo>
                    <a:pt x="798" y="33"/>
                  </a:lnTo>
                  <a:lnTo>
                    <a:pt x="785" y="34"/>
                  </a:lnTo>
                  <a:lnTo>
                    <a:pt x="759" y="36"/>
                  </a:lnTo>
                  <a:lnTo>
                    <a:pt x="746" y="38"/>
                  </a:lnTo>
                  <a:lnTo>
                    <a:pt x="732" y="39"/>
                  </a:lnTo>
                  <a:lnTo>
                    <a:pt x="721" y="39"/>
                  </a:lnTo>
                  <a:lnTo>
                    <a:pt x="708" y="41"/>
                  </a:lnTo>
                  <a:lnTo>
                    <a:pt x="696" y="41"/>
                  </a:lnTo>
                  <a:lnTo>
                    <a:pt x="686" y="42"/>
                  </a:lnTo>
                  <a:lnTo>
                    <a:pt x="676" y="42"/>
                  </a:lnTo>
                  <a:lnTo>
                    <a:pt x="671" y="42"/>
                  </a:lnTo>
                  <a:lnTo>
                    <a:pt x="666" y="42"/>
                  </a:lnTo>
                  <a:lnTo>
                    <a:pt x="663" y="42"/>
                  </a:lnTo>
                  <a:lnTo>
                    <a:pt x="658" y="42"/>
                  </a:lnTo>
                  <a:lnTo>
                    <a:pt x="655" y="42"/>
                  </a:lnTo>
                  <a:lnTo>
                    <a:pt x="651" y="44"/>
                  </a:lnTo>
                  <a:lnTo>
                    <a:pt x="650" y="44"/>
                  </a:lnTo>
                  <a:lnTo>
                    <a:pt x="646" y="44"/>
                  </a:lnTo>
                  <a:lnTo>
                    <a:pt x="643" y="44"/>
                  </a:lnTo>
                  <a:lnTo>
                    <a:pt x="638" y="44"/>
                  </a:lnTo>
                  <a:lnTo>
                    <a:pt x="631" y="44"/>
                  </a:lnTo>
                  <a:lnTo>
                    <a:pt x="626" y="44"/>
                  </a:lnTo>
                  <a:lnTo>
                    <a:pt x="620" y="45"/>
                  </a:lnTo>
                  <a:lnTo>
                    <a:pt x="613" y="47"/>
                  </a:lnTo>
                  <a:lnTo>
                    <a:pt x="605" y="47"/>
                  </a:lnTo>
                  <a:lnTo>
                    <a:pt x="590" y="50"/>
                  </a:lnTo>
                  <a:lnTo>
                    <a:pt x="583" y="52"/>
                  </a:lnTo>
                  <a:lnTo>
                    <a:pt x="575" y="55"/>
                  </a:lnTo>
                  <a:lnTo>
                    <a:pt x="569" y="56"/>
                  </a:lnTo>
                  <a:lnTo>
                    <a:pt x="562" y="58"/>
                  </a:lnTo>
                  <a:lnTo>
                    <a:pt x="555" y="61"/>
                  </a:lnTo>
                  <a:lnTo>
                    <a:pt x="550" y="64"/>
                  </a:lnTo>
                  <a:lnTo>
                    <a:pt x="544" y="66"/>
                  </a:lnTo>
                  <a:lnTo>
                    <a:pt x="540" y="69"/>
                  </a:lnTo>
                  <a:lnTo>
                    <a:pt x="536" y="72"/>
                  </a:lnTo>
                  <a:lnTo>
                    <a:pt x="532" y="75"/>
                  </a:lnTo>
                  <a:lnTo>
                    <a:pt x="522" y="83"/>
                  </a:lnTo>
                  <a:lnTo>
                    <a:pt x="511" y="89"/>
                  </a:lnTo>
                  <a:lnTo>
                    <a:pt x="499" y="95"/>
                  </a:lnTo>
                  <a:lnTo>
                    <a:pt x="488" y="101"/>
                  </a:lnTo>
                  <a:lnTo>
                    <a:pt x="476" y="108"/>
                  </a:lnTo>
                  <a:lnTo>
                    <a:pt x="463" y="112"/>
                  </a:lnTo>
                  <a:lnTo>
                    <a:pt x="449" y="119"/>
                  </a:lnTo>
                  <a:lnTo>
                    <a:pt x="436" y="125"/>
                  </a:lnTo>
                  <a:lnTo>
                    <a:pt x="425" y="129"/>
                  </a:lnTo>
                  <a:lnTo>
                    <a:pt x="411" y="134"/>
                  </a:lnTo>
                  <a:lnTo>
                    <a:pt x="400" y="139"/>
                  </a:lnTo>
                  <a:lnTo>
                    <a:pt x="388" y="143"/>
                  </a:lnTo>
                  <a:lnTo>
                    <a:pt x="377" y="147"/>
                  </a:lnTo>
                  <a:lnTo>
                    <a:pt x="372" y="148"/>
                  </a:lnTo>
                  <a:lnTo>
                    <a:pt x="367" y="150"/>
                  </a:lnTo>
                  <a:lnTo>
                    <a:pt x="362" y="151"/>
                  </a:lnTo>
                  <a:lnTo>
                    <a:pt x="357" y="153"/>
                  </a:lnTo>
                  <a:lnTo>
                    <a:pt x="349" y="156"/>
                  </a:lnTo>
                  <a:lnTo>
                    <a:pt x="339" y="157"/>
                  </a:lnTo>
                  <a:lnTo>
                    <a:pt x="329" y="161"/>
                  </a:lnTo>
                  <a:lnTo>
                    <a:pt x="317" y="162"/>
                  </a:lnTo>
                  <a:lnTo>
                    <a:pt x="307" y="165"/>
                  </a:lnTo>
                  <a:lnTo>
                    <a:pt x="296" y="167"/>
                  </a:lnTo>
                  <a:lnTo>
                    <a:pt x="286" y="168"/>
                  </a:lnTo>
                  <a:lnTo>
                    <a:pt x="274" y="170"/>
                  </a:lnTo>
                  <a:lnTo>
                    <a:pt x="263" y="171"/>
                  </a:lnTo>
                  <a:lnTo>
                    <a:pt x="251" y="173"/>
                  </a:lnTo>
                  <a:lnTo>
                    <a:pt x="239" y="175"/>
                  </a:lnTo>
                  <a:lnTo>
                    <a:pt x="230" y="175"/>
                  </a:lnTo>
                  <a:lnTo>
                    <a:pt x="218" y="175"/>
                  </a:lnTo>
                  <a:lnTo>
                    <a:pt x="208" y="175"/>
                  </a:lnTo>
                  <a:lnTo>
                    <a:pt x="200" y="175"/>
                  </a:lnTo>
                  <a:lnTo>
                    <a:pt x="190" y="173"/>
                  </a:lnTo>
                  <a:lnTo>
                    <a:pt x="182" y="173"/>
                  </a:lnTo>
                  <a:lnTo>
                    <a:pt x="173" y="170"/>
                  </a:lnTo>
                  <a:lnTo>
                    <a:pt x="165" y="168"/>
                  </a:lnTo>
                  <a:lnTo>
                    <a:pt x="157" y="167"/>
                  </a:lnTo>
                  <a:lnTo>
                    <a:pt x="147" y="164"/>
                  </a:lnTo>
                  <a:lnTo>
                    <a:pt x="139" y="161"/>
                  </a:lnTo>
                  <a:lnTo>
                    <a:pt x="130" y="156"/>
                  </a:lnTo>
                  <a:lnTo>
                    <a:pt x="122" y="153"/>
                  </a:lnTo>
                  <a:lnTo>
                    <a:pt x="114" y="148"/>
                  </a:lnTo>
                  <a:lnTo>
                    <a:pt x="105" y="143"/>
                  </a:lnTo>
                  <a:lnTo>
                    <a:pt x="97" y="139"/>
                  </a:lnTo>
                  <a:lnTo>
                    <a:pt x="89" y="133"/>
                  </a:lnTo>
                  <a:lnTo>
                    <a:pt x="82" y="128"/>
                  </a:lnTo>
                  <a:lnTo>
                    <a:pt x="77" y="122"/>
                  </a:lnTo>
                  <a:lnTo>
                    <a:pt x="71" y="115"/>
                  </a:lnTo>
                  <a:lnTo>
                    <a:pt x="66" y="109"/>
                  </a:lnTo>
                  <a:lnTo>
                    <a:pt x="62" y="103"/>
                  </a:lnTo>
                  <a:lnTo>
                    <a:pt x="58" y="97"/>
                  </a:lnTo>
                  <a:lnTo>
                    <a:pt x="54" y="91"/>
                  </a:lnTo>
                  <a:lnTo>
                    <a:pt x="49" y="86"/>
                  </a:lnTo>
                  <a:lnTo>
                    <a:pt x="46" y="81"/>
                  </a:lnTo>
                  <a:lnTo>
                    <a:pt x="43" y="78"/>
                  </a:lnTo>
                  <a:lnTo>
                    <a:pt x="38" y="73"/>
                  </a:lnTo>
                  <a:lnTo>
                    <a:pt x="34" y="70"/>
                  </a:lnTo>
                  <a:lnTo>
                    <a:pt x="31" y="67"/>
                  </a:lnTo>
                  <a:lnTo>
                    <a:pt x="28" y="64"/>
                  </a:lnTo>
                  <a:lnTo>
                    <a:pt x="26" y="62"/>
                  </a:lnTo>
                  <a:lnTo>
                    <a:pt x="23" y="59"/>
                  </a:lnTo>
                  <a:lnTo>
                    <a:pt x="19" y="58"/>
                  </a:lnTo>
                  <a:lnTo>
                    <a:pt x="18" y="56"/>
                  </a:lnTo>
                  <a:lnTo>
                    <a:pt x="15" y="55"/>
                  </a:lnTo>
                  <a:lnTo>
                    <a:pt x="13" y="53"/>
                  </a:lnTo>
                  <a:lnTo>
                    <a:pt x="11" y="52"/>
                  </a:lnTo>
                  <a:lnTo>
                    <a:pt x="10" y="48"/>
                  </a:lnTo>
                  <a:lnTo>
                    <a:pt x="8" y="47"/>
                  </a:lnTo>
                  <a:lnTo>
                    <a:pt x="6" y="44"/>
                  </a:lnTo>
                  <a:lnTo>
                    <a:pt x="5" y="39"/>
                  </a:lnTo>
                  <a:lnTo>
                    <a:pt x="3" y="33"/>
                  </a:lnTo>
                  <a:lnTo>
                    <a:pt x="1" y="27"/>
                  </a:lnTo>
                  <a:lnTo>
                    <a:pt x="1" y="25"/>
                  </a:lnTo>
                  <a:lnTo>
                    <a:pt x="1" y="22"/>
                  </a:lnTo>
                  <a:lnTo>
                    <a:pt x="1" y="20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1" y="17"/>
                  </a:lnTo>
                  <a:lnTo>
                    <a:pt x="5" y="19"/>
                  </a:lnTo>
                  <a:lnTo>
                    <a:pt x="6" y="19"/>
                  </a:lnTo>
                  <a:lnTo>
                    <a:pt x="11" y="19"/>
                  </a:lnTo>
                  <a:lnTo>
                    <a:pt x="15" y="19"/>
                  </a:lnTo>
                  <a:lnTo>
                    <a:pt x="19" y="20"/>
                  </a:lnTo>
                  <a:lnTo>
                    <a:pt x="24" y="20"/>
                  </a:lnTo>
                  <a:lnTo>
                    <a:pt x="29" y="22"/>
                  </a:lnTo>
                  <a:lnTo>
                    <a:pt x="36" y="22"/>
                  </a:lnTo>
                  <a:lnTo>
                    <a:pt x="43" y="22"/>
                  </a:lnTo>
                  <a:lnTo>
                    <a:pt x="49" y="24"/>
                  </a:lnTo>
                  <a:lnTo>
                    <a:pt x="64" y="25"/>
                  </a:lnTo>
                  <a:lnTo>
                    <a:pt x="79" y="27"/>
                  </a:lnTo>
                  <a:lnTo>
                    <a:pt x="94" y="28"/>
                  </a:lnTo>
                  <a:lnTo>
                    <a:pt x="107" y="30"/>
                  </a:lnTo>
                  <a:lnTo>
                    <a:pt x="115" y="31"/>
                  </a:lnTo>
                  <a:lnTo>
                    <a:pt x="122" y="31"/>
                  </a:lnTo>
                  <a:lnTo>
                    <a:pt x="129" y="33"/>
                  </a:lnTo>
                  <a:lnTo>
                    <a:pt x="134" y="33"/>
                  </a:lnTo>
                  <a:lnTo>
                    <a:pt x="140" y="33"/>
                  </a:lnTo>
                  <a:lnTo>
                    <a:pt x="145" y="34"/>
                  </a:lnTo>
                  <a:lnTo>
                    <a:pt x="150" y="34"/>
                  </a:lnTo>
                  <a:lnTo>
                    <a:pt x="153" y="34"/>
                  </a:lnTo>
                  <a:lnTo>
                    <a:pt x="158" y="36"/>
                  </a:lnTo>
                  <a:lnTo>
                    <a:pt x="160" y="36"/>
                  </a:lnTo>
                  <a:lnTo>
                    <a:pt x="163" y="36"/>
                  </a:lnTo>
                  <a:lnTo>
                    <a:pt x="165" y="36"/>
                  </a:lnTo>
                  <a:lnTo>
                    <a:pt x="168" y="36"/>
                  </a:lnTo>
                  <a:lnTo>
                    <a:pt x="173" y="36"/>
                  </a:lnTo>
                  <a:lnTo>
                    <a:pt x="180" y="36"/>
                  </a:lnTo>
                  <a:lnTo>
                    <a:pt x="185" y="36"/>
                  </a:lnTo>
                  <a:lnTo>
                    <a:pt x="191" y="38"/>
                  </a:lnTo>
                  <a:lnTo>
                    <a:pt x="198" y="39"/>
                  </a:lnTo>
                  <a:lnTo>
                    <a:pt x="200" y="41"/>
                  </a:lnTo>
                  <a:lnTo>
                    <a:pt x="203" y="42"/>
                  </a:lnTo>
                  <a:lnTo>
                    <a:pt x="206" y="44"/>
                  </a:lnTo>
                  <a:lnTo>
                    <a:pt x="210" y="45"/>
                  </a:lnTo>
                  <a:lnTo>
                    <a:pt x="215" y="50"/>
                  </a:lnTo>
                  <a:lnTo>
                    <a:pt x="221" y="55"/>
                  </a:lnTo>
                  <a:lnTo>
                    <a:pt x="226" y="58"/>
                  </a:lnTo>
                  <a:lnTo>
                    <a:pt x="233" y="61"/>
                  </a:lnTo>
                  <a:lnTo>
                    <a:pt x="238" y="64"/>
                  </a:lnTo>
                  <a:lnTo>
                    <a:pt x="243" y="67"/>
                  </a:lnTo>
                  <a:lnTo>
                    <a:pt x="244" y="67"/>
                  </a:lnTo>
                  <a:lnTo>
                    <a:pt x="248" y="69"/>
                  </a:lnTo>
                  <a:lnTo>
                    <a:pt x="249" y="69"/>
                  </a:lnTo>
                  <a:lnTo>
                    <a:pt x="251" y="69"/>
                  </a:lnTo>
                  <a:lnTo>
                    <a:pt x="251" y="70"/>
                  </a:lnTo>
                  <a:lnTo>
                    <a:pt x="253" y="69"/>
                  </a:lnTo>
                  <a:lnTo>
                    <a:pt x="251" y="67"/>
                  </a:lnTo>
                  <a:lnTo>
                    <a:pt x="251" y="66"/>
                  </a:lnTo>
                  <a:lnTo>
                    <a:pt x="249" y="64"/>
                  </a:lnTo>
                  <a:lnTo>
                    <a:pt x="249" y="61"/>
                  </a:lnTo>
                  <a:lnTo>
                    <a:pt x="248" y="59"/>
                  </a:lnTo>
                  <a:lnTo>
                    <a:pt x="244" y="58"/>
                  </a:lnTo>
                  <a:lnTo>
                    <a:pt x="243" y="55"/>
                  </a:lnTo>
                  <a:lnTo>
                    <a:pt x="238" y="50"/>
                  </a:lnTo>
                  <a:lnTo>
                    <a:pt x="233" y="45"/>
                  </a:lnTo>
                  <a:lnTo>
                    <a:pt x="230" y="42"/>
                  </a:lnTo>
                  <a:lnTo>
                    <a:pt x="226" y="41"/>
                  </a:lnTo>
                  <a:lnTo>
                    <a:pt x="223" y="39"/>
                  </a:lnTo>
                  <a:lnTo>
                    <a:pt x="220" y="36"/>
                  </a:lnTo>
                  <a:lnTo>
                    <a:pt x="215" y="34"/>
                  </a:lnTo>
                  <a:lnTo>
                    <a:pt x="210" y="33"/>
                  </a:lnTo>
                  <a:lnTo>
                    <a:pt x="201" y="30"/>
                  </a:lnTo>
                  <a:lnTo>
                    <a:pt x="193" y="27"/>
                  </a:lnTo>
                  <a:lnTo>
                    <a:pt x="183" y="25"/>
                  </a:lnTo>
                  <a:lnTo>
                    <a:pt x="175" y="25"/>
                  </a:lnTo>
                  <a:lnTo>
                    <a:pt x="168" y="24"/>
                  </a:lnTo>
                  <a:lnTo>
                    <a:pt x="162" y="24"/>
                  </a:lnTo>
                  <a:lnTo>
                    <a:pt x="153" y="24"/>
                  </a:lnTo>
                  <a:lnTo>
                    <a:pt x="150" y="24"/>
                  </a:lnTo>
                  <a:lnTo>
                    <a:pt x="142" y="24"/>
                  </a:lnTo>
                  <a:lnTo>
                    <a:pt x="134" y="24"/>
                  </a:lnTo>
                  <a:lnTo>
                    <a:pt x="125" y="22"/>
                  </a:lnTo>
                  <a:lnTo>
                    <a:pt x="117" y="22"/>
                  </a:lnTo>
                  <a:lnTo>
                    <a:pt x="99" y="20"/>
                  </a:lnTo>
                  <a:lnTo>
                    <a:pt x="89" y="19"/>
                  </a:lnTo>
                  <a:lnTo>
                    <a:pt x="81" y="19"/>
                  </a:lnTo>
                  <a:lnTo>
                    <a:pt x="72" y="17"/>
                  </a:lnTo>
                  <a:lnTo>
                    <a:pt x="66" y="17"/>
                  </a:lnTo>
                  <a:lnTo>
                    <a:pt x="62" y="16"/>
                  </a:lnTo>
                  <a:lnTo>
                    <a:pt x="59" y="16"/>
                  </a:lnTo>
                  <a:lnTo>
                    <a:pt x="56" y="16"/>
                  </a:lnTo>
                  <a:lnTo>
                    <a:pt x="54" y="16"/>
                  </a:lnTo>
                  <a:lnTo>
                    <a:pt x="51" y="16"/>
                  </a:lnTo>
                  <a:lnTo>
                    <a:pt x="49" y="14"/>
                  </a:lnTo>
                  <a:lnTo>
                    <a:pt x="48" y="14"/>
                  </a:lnTo>
                  <a:lnTo>
                    <a:pt x="33" y="13"/>
                  </a:lnTo>
                  <a:lnTo>
                    <a:pt x="29" y="13"/>
                  </a:lnTo>
                  <a:lnTo>
                    <a:pt x="26" y="13"/>
                  </a:lnTo>
                  <a:lnTo>
                    <a:pt x="24" y="1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6508750" y="2211388"/>
            <a:ext cx="1381125" cy="454025"/>
            <a:chOff x="5141" y="1254"/>
            <a:chExt cx="942" cy="286"/>
          </a:xfrm>
        </p:grpSpPr>
        <p:sp>
          <p:nvSpPr>
            <p:cNvPr id="193572" name="Freeform 38"/>
            <p:cNvSpPr>
              <a:spLocks/>
            </p:cNvSpPr>
            <p:nvPr/>
          </p:nvSpPr>
          <p:spPr bwMode="auto">
            <a:xfrm>
              <a:off x="5141" y="1254"/>
              <a:ext cx="942" cy="286"/>
            </a:xfrm>
            <a:custGeom>
              <a:avLst/>
              <a:gdLst>
                <a:gd name="T0" fmla="*/ 423 w 942"/>
                <a:gd name="T1" fmla="*/ 26 h 286"/>
                <a:gd name="T2" fmla="*/ 486 w 942"/>
                <a:gd name="T3" fmla="*/ 34 h 286"/>
                <a:gd name="T4" fmla="*/ 527 w 942"/>
                <a:gd name="T5" fmla="*/ 27 h 286"/>
                <a:gd name="T6" fmla="*/ 558 w 942"/>
                <a:gd name="T7" fmla="*/ 31 h 286"/>
                <a:gd name="T8" fmla="*/ 602 w 942"/>
                <a:gd name="T9" fmla="*/ 47 h 286"/>
                <a:gd name="T10" fmla="*/ 649 w 942"/>
                <a:gd name="T11" fmla="*/ 67 h 286"/>
                <a:gd name="T12" fmla="*/ 688 w 942"/>
                <a:gd name="T13" fmla="*/ 86 h 286"/>
                <a:gd name="T14" fmla="*/ 723 w 942"/>
                <a:gd name="T15" fmla="*/ 101 h 286"/>
                <a:gd name="T16" fmla="*/ 754 w 942"/>
                <a:gd name="T17" fmla="*/ 120 h 286"/>
                <a:gd name="T18" fmla="*/ 840 w 942"/>
                <a:gd name="T19" fmla="*/ 168 h 286"/>
                <a:gd name="T20" fmla="*/ 878 w 942"/>
                <a:gd name="T21" fmla="*/ 145 h 286"/>
                <a:gd name="T22" fmla="*/ 922 w 942"/>
                <a:gd name="T23" fmla="*/ 134 h 286"/>
                <a:gd name="T24" fmla="*/ 934 w 942"/>
                <a:gd name="T25" fmla="*/ 136 h 286"/>
                <a:gd name="T26" fmla="*/ 936 w 942"/>
                <a:gd name="T27" fmla="*/ 139 h 286"/>
                <a:gd name="T28" fmla="*/ 920 w 942"/>
                <a:gd name="T29" fmla="*/ 158 h 286"/>
                <a:gd name="T30" fmla="*/ 904 w 942"/>
                <a:gd name="T31" fmla="*/ 203 h 286"/>
                <a:gd name="T32" fmla="*/ 915 w 942"/>
                <a:gd name="T33" fmla="*/ 220 h 286"/>
                <a:gd name="T34" fmla="*/ 928 w 942"/>
                <a:gd name="T35" fmla="*/ 263 h 286"/>
                <a:gd name="T36" fmla="*/ 942 w 942"/>
                <a:gd name="T37" fmla="*/ 283 h 286"/>
                <a:gd name="T38" fmla="*/ 934 w 942"/>
                <a:gd name="T39" fmla="*/ 286 h 286"/>
                <a:gd name="T40" fmla="*/ 865 w 942"/>
                <a:gd name="T41" fmla="*/ 262 h 286"/>
                <a:gd name="T42" fmla="*/ 781 w 942"/>
                <a:gd name="T43" fmla="*/ 243 h 286"/>
                <a:gd name="T44" fmla="*/ 663 w 942"/>
                <a:gd name="T45" fmla="*/ 246 h 286"/>
                <a:gd name="T46" fmla="*/ 574 w 942"/>
                <a:gd name="T47" fmla="*/ 246 h 286"/>
                <a:gd name="T48" fmla="*/ 552 w 942"/>
                <a:gd name="T49" fmla="*/ 249 h 286"/>
                <a:gd name="T50" fmla="*/ 536 w 942"/>
                <a:gd name="T51" fmla="*/ 247 h 286"/>
                <a:gd name="T52" fmla="*/ 475 w 942"/>
                <a:gd name="T53" fmla="*/ 235 h 286"/>
                <a:gd name="T54" fmla="*/ 314 w 942"/>
                <a:gd name="T55" fmla="*/ 222 h 286"/>
                <a:gd name="T56" fmla="*/ 215 w 942"/>
                <a:gd name="T57" fmla="*/ 203 h 286"/>
                <a:gd name="T58" fmla="*/ 146 w 942"/>
                <a:gd name="T59" fmla="*/ 198 h 286"/>
                <a:gd name="T60" fmla="*/ 104 w 942"/>
                <a:gd name="T61" fmla="*/ 196 h 286"/>
                <a:gd name="T62" fmla="*/ 71 w 942"/>
                <a:gd name="T63" fmla="*/ 190 h 286"/>
                <a:gd name="T64" fmla="*/ 39 w 942"/>
                <a:gd name="T65" fmla="*/ 181 h 286"/>
                <a:gd name="T66" fmla="*/ 27 w 942"/>
                <a:gd name="T67" fmla="*/ 171 h 286"/>
                <a:gd name="T68" fmla="*/ 28 w 942"/>
                <a:gd name="T69" fmla="*/ 163 h 286"/>
                <a:gd name="T70" fmla="*/ 38 w 942"/>
                <a:gd name="T71" fmla="*/ 161 h 286"/>
                <a:gd name="T72" fmla="*/ 49 w 942"/>
                <a:gd name="T73" fmla="*/ 161 h 286"/>
                <a:gd name="T74" fmla="*/ 61 w 942"/>
                <a:gd name="T75" fmla="*/ 163 h 286"/>
                <a:gd name="T76" fmla="*/ 75 w 942"/>
                <a:gd name="T77" fmla="*/ 158 h 286"/>
                <a:gd name="T78" fmla="*/ 85 w 942"/>
                <a:gd name="T79" fmla="*/ 163 h 286"/>
                <a:gd name="T80" fmla="*/ 96 w 942"/>
                <a:gd name="T81" fmla="*/ 161 h 286"/>
                <a:gd name="T82" fmla="*/ 110 w 942"/>
                <a:gd name="T83" fmla="*/ 160 h 286"/>
                <a:gd name="T84" fmla="*/ 127 w 942"/>
                <a:gd name="T85" fmla="*/ 158 h 286"/>
                <a:gd name="T86" fmla="*/ 141 w 942"/>
                <a:gd name="T87" fmla="*/ 155 h 286"/>
                <a:gd name="T88" fmla="*/ 136 w 942"/>
                <a:gd name="T89" fmla="*/ 150 h 286"/>
                <a:gd name="T90" fmla="*/ 36 w 942"/>
                <a:gd name="T91" fmla="*/ 136 h 286"/>
                <a:gd name="T92" fmla="*/ 22 w 942"/>
                <a:gd name="T93" fmla="*/ 133 h 286"/>
                <a:gd name="T94" fmla="*/ 11 w 942"/>
                <a:gd name="T95" fmla="*/ 126 h 286"/>
                <a:gd name="T96" fmla="*/ 5 w 942"/>
                <a:gd name="T97" fmla="*/ 118 h 286"/>
                <a:gd name="T98" fmla="*/ 0 w 942"/>
                <a:gd name="T99" fmla="*/ 109 h 286"/>
                <a:gd name="T100" fmla="*/ 0 w 942"/>
                <a:gd name="T101" fmla="*/ 96 h 286"/>
                <a:gd name="T102" fmla="*/ 2 w 942"/>
                <a:gd name="T103" fmla="*/ 56 h 286"/>
                <a:gd name="T104" fmla="*/ 5 w 942"/>
                <a:gd name="T105" fmla="*/ 35 h 286"/>
                <a:gd name="T106" fmla="*/ 11 w 942"/>
                <a:gd name="T107" fmla="*/ 19 h 286"/>
                <a:gd name="T108" fmla="*/ 20 w 942"/>
                <a:gd name="T109" fmla="*/ 10 h 286"/>
                <a:gd name="T110" fmla="*/ 36 w 942"/>
                <a:gd name="T111" fmla="*/ 3 h 286"/>
                <a:gd name="T112" fmla="*/ 53 w 942"/>
                <a:gd name="T113" fmla="*/ 2 h 286"/>
                <a:gd name="T114" fmla="*/ 147 w 942"/>
                <a:gd name="T115" fmla="*/ 5 h 286"/>
                <a:gd name="T116" fmla="*/ 235 w 942"/>
                <a:gd name="T117" fmla="*/ 7 h 286"/>
                <a:gd name="T118" fmla="*/ 288 w 942"/>
                <a:gd name="T119" fmla="*/ 0 h 28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42"/>
                <a:gd name="T181" fmla="*/ 0 h 286"/>
                <a:gd name="T182" fmla="*/ 942 w 942"/>
                <a:gd name="T183" fmla="*/ 286 h 28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42" h="286">
                  <a:moveTo>
                    <a:pt x="325" y="3"/>
                  </a:moveTo>
                  <a:lnTo>
                    <a:pt x="395" y="21"/>
                  </a:lnTo>
                  <a:lnTo>
                    <a:pt x="423" y="26"/>
                  </a:lnTo>
                  <a:lnTo>
                    <a:pt x="453" y="31"/>
                  </a:lnTo>
                  <a:lnTo>
                    <a:pt x="475" y="32"/>
                  </a:lnTo>
                  <a:lnTo>
                    <a:pt x="486" y="34"/>
                  </a:lnTo>
                  <a:lnTo>
                    <a:pt x="502" y="31"/>
                  </a:lnTo>
                  <a:lnTo>
                    <a:pt x="524" y="27"/>
                  </a:lnTo>
                  <a:lnTo>
                    <a:pt x="527" y="27"/>
                  </a:lnTo>
                  <a:lnTo>
                    <a:pt x="539" y="27"/>
                  </a:lnTo>
                  <a:lnTo>
                    <a:pt x="552" y="29"/>
                  </a:lnTo>
                  <a:lnTo>
                    <a:pt x="558" y="31"/>
                  </a:lnTo>
                  <a:lnTo>
                    <a:pt x="575" y="39"/>
                  </a:lnTo>
                  <a:lnTo>
                    <a:pt x="589" y="45"/>
                  </a:lnTo>
                  <a:lnTo>
                    <a:pt x="602" y="47"/>
                  </a:lnTo>
                  <a:lnTo>
                    <a:pt x="630" y="61"/>
                  </a:lnTo>
                  <a:lnTo>
                    <a:pt x="641" y="62"/>
                  </a:lnTo>
                  <a:lnTo>
                    <a:pt x="649" y="67"/>
                  </a:lnTo>
                  <a:lnTo>
                    <a:pt x="666" y="80"/>
                  </a:lnTo>
                  <a:lnTo>
                    <a:pt x="672" y="83"/>
                  </a:lnTo>
                  <a:lnTo>
                    <a:pt x="688" y="86"/>
                  </a:lnTo>
                  <a:lnTo>
                    <a:pt x="694" y="88"/>
                  </a:lnTo>
                  <a:lnTo>
                    <a:pt x="705" y="96"/>
                  </a:lnTo>
                  <a:lnTo>
                    <a:pt x="723" y="101"/>
                  </a:lnTo>
                  <a:lnTo>
                    <a:pt x="735" y="107"/>
                  </a:lnTo>
                  <a:lnTo>
                    <a:pt x="743" y="114"/>
                  </a:lnTo>
                  <a:lnTo>
                    <a:pt x="754" y="120"/>
                  </a:lnTo>
                  <a:lnTo>
                    <a:pt x="785" y="134"/>
                  </a:lnTo>
                  <a:lnTo>
                    <a:pt x="804" y="145"/>
                  </a:lnTo>
                  <a:lnTo>
                    <a:pt x="840" y="168"/>
                  </a:lnTo>
                  <a:lnTo>
                    <a:pt x="851" y="161"/>
                  </a:lnTo>
                  <a:lnTo>
                    <a:pt x="862" y="155"/>
                  </a:lnTo>
                  <a:lnTo>
                    <a:pt x="878" y="145"/>
                  </a:lnTo>
                  <a:lnTo>
                    <a:pt x="887" y="142"/>
                  </a:lnTo>
                  <a:lnTo>
                    <a:pt x="906" y="137"/>
                  </a:lnTo>
                  <a:lnTo>
                    <a:pt x="922" y="134"/>
                  </a:lnTo>
                  <a:lnTo>
                    <a:pt x="923" y="134"/>
                  </a:lnTo>
                  <a:lnTo>
                    <a:pt x="933" y="134"/>
                  </a:lnTo>
                  <a:lnTo>
                    <a:pt x="934" y="136"/>
                  </a:lnTo>
                  <a:lnTo>
                    <a:pt x="936" y="136"/>
                  </a:lnTo>
                  <a:lnTo>
                    <a:pt x="936" y="137"/>
                  </a:lnTo>
                  <a:lnTo>
                    <a:pt x="936" y="139"/>
                  </a:lnTo>
                  <a:lnTo>
                    <a:pt x="934" y="142"/>
                  </a:lnTo>
                  <a:lnTo>
                    <a:pt x="929" y="147"/>
                  </a:lnTo>
                  <a:lnTo>
                    <a:pt x="920" y="158"/>
                  </a:lnTo>
                  <a:lnTo>
                    <a:pt x="911" y="187"/>
                  </a:lnTo>
                  <a:lnTo>
                    <a:pt x="909" y="193"/>
                  </a:lnTo>
                  <a:lnTo>
                    <a:pt x="904" y="203"/>
                  </a:lnTo>
                  <a:lnTo>
                    <a:pt x="906" y="206"/>
                  </a:lnTo>
                  <a:lnTo>
                    <a:pt x="914" y="217"/>
                  </a:lnTo>
                  <a:lnTo>
                    <a:pt x="915" y="220"/>
                  </a:lnTo>
                  <a:lnTo>
                    <a:pt x="917" y="236"/>
                  </a:lnTo>
                  <a:lnTo>
                    <a:pt x="922" y="252"/>
                  </a:lnTo>
                  <a:lnTo>
                    <a:pt x="928" y="263"/>
                  </a:lnTo>
                  <a:lnTo>
                    <a:pt x="939" y="275"/>
                  </a:lnTo>
                  <a:lnTo>
                    <a:pt x="940" y="279"/>
                  </a:lnTo>
                  <a:lnTo>
                    <a:pt x="942" y="283"/>
                  </a:lnTo>
                  <a:lnTo>
                    <a:pt x="940" y="284"/>
                  </a:lnTo>
                  <a:lnTo>
                    <a:pt x="939" y="286"/>
                  </a:lnTo>
                  <a:lnTo>
                    <a:pt x="934" y="286"/>
                  </a:lnTo>
                  <a:lnTo>
                    <a:pt x="904" y="276"/>
                  </a:lnTo>
                  <a:lnTo>
                    <a:pt x="881" y="268"/>
                  </a:lnTo>
                  <a:lnTo>
                    <a:pt x="865" y="262"/>
                  </a:lnTo>
                  <a:lnTo>
                    <a:pt x="854" y="254"/>
                  </a:lnTo>
                  <a:lnTo>
                    <a:pt x="839" y="238"/>
                  </a:lnTo>
                  <a:lnTo>
                    <a:pt x="781" y="243"/>
                  </a:lnTo>
                  <a:lnTo>
                    <a:pt x="738" y="244"/>
                  </a:lnTo>
                  <a:lnTo>
                    <a:pt x="694" y="246"/>
                  </a:lnTo>
                  <a:lnTo>
                    <a:pt x="663" y="246"/>
                  </a:lnTo>
                  <a:lnTo>
                    <a:pt x="633" y="246"/>
                  </a:lnTo>
                  <a:lnTo>
                    <a:pt x="591" y="244"/>
                  </a:lnTo>
                  <a:lnTo>
                    <a:pt x="574" y="246"/>
                  </a:lnTo>
                  <a:lnTo>
                    <a:pt x="558" y="249"/>
                  </a:lnTo>
                  <a:lnTo>
                    <a:pt x="555" y="249"/>
                  </a:lnTo>
                  <a:lnTo>
                    <a:pt x="552" y="249"/>
                  </a:lnTo>
                  <a:lnTo>
                    <a:pt x="546" y="249"/>
                  </a:lnTo>
                  <a:lnTo>
                    <a:pt x="541" y="249"/>
                  </a:lnTo>
                  <a:lnTo>
                    <a:pt x="536" y="247"/>
                  </a:lnTo>
                  <a:lnTo>
                    <a:pt x="514" y="240"/>
                  </a:lnTo>
                  <a:lnTo>
                    <a:pt x="503" y="236"/>
                  </a:lnTo>
                  <a:lnTo>
                    <a:pt x="475" y="235"/>
                  </a:lnTo>
                  <a:lnTo>
                    <a:pt x="400" y="232"/>
                  </a:lnTo>
                  <a:lnTo>
                    <a:pt x="350" y="227"/>
                  </a:lnTo>
                  <a:lnTo>
                    <a:pt x="314" y="222"/>
                  </a:lnTo>
                  <a:lnTo>
                    <a:pt x="267" y="214"/>
                  </a:lnTo>
                  <a:lnTo>
                    <a:pt x="246" y="209"/>
                  </a:lnTo>
                  <a:lnTo>
                    <a:pt x="215" y="203"/>
                  </a:lnTo>
                  <a:lnTo>
                    <a:pt x="183" y="200"/>
                  </a:lnTo>
                  <a:lnTo>
                    <a:pt x="160" y="198"/>
                  </a:lnTo>
                  <a:lnTo>
                    <a:pt x="146" y="198"/>
                  </a:lnTo>
                  <a:lnTo>
                    <a:pt x="132" y="198"/>
                  </a:lnTo>
                  <a:lnTo>
                    <a:pt x="118" y="198"/>
                  </a:lnTo>
                  <a:lnTo>
                    <a:pt x="104" y="196"/>
                  </a:lnTo>
                  <a:lnTo>
                    <a:pt x="93" y="195"/>
                  </a:lnTo>
                  <a:lnTo>
                    <a:pt x="82" y="192"/>
                  </a:lnTo>
                  <a:lnTo>
                    <a:pt x="71" y="190"/>
                  </a:lnTo>
                  <a:lnTo>
                    <a:pt x="60" y="187"/>
                  </a:lnTo>
                  <a:lnTo>
                    <a:pt x="46" y="184"/>
                  </a:lnTo>
                  <a:lnTo>
                    <a:pt x="39" y="181"/>
                  </a:lnTo>
                  <a:lnTo>
                    <a:pt x="33" y="179"/>
                  </a:lnTo>
                  <a:lnTo>
                    <a:pt x="30" y="174"/>
                  </a:lnTo>
                  <a:lnTo>
                    <a:pt x="27" y="171"/>
                  </a:lnTo>
                  <a:lnTo>
                    <a:pt x="27" y="168"/>
                  </a:lnTo>
                  <a:lnTo>
                    <a:pt x="27" y="165"/>
                  </a:lnTo>
                  <a:lnTo>
                    <a:pt x="28" y="163"/>
                  </a:lnTo>
                  <a:lnTo>
                    <a:pt x="35" y="161"/>
                  </a:lnTo>
                  <a:lnTo>
                    <a:pt x="36" y="158"/>
                  </a:lnTo>
                  <a:lnTo>
                    <a:pt x="38" y="161"/>
                  </a:lnTo>
                  <a:lnTo>
                    <a:pt x="41" y="158"/>
                  </a:lnTo>
                  <a:lnTo>
                    <a:pt x="44" y="161"/>
                  </a:lnTo>
                  <a:lnTo>
                    <a:pt x="49" y="161"/>
                  </a:lnTo>
                  <a:lnTo>
                    <a:pt x="55" y="161"/>
                  </a:lnTo>
                  <a:lnTo>
                    <a:pt x="58" y="158"/>
                  </a:lnTo>
                  <a:lnTo>
                    <a:pt x="61" y="163"/>
                  </a:lnTo>
                  <a:lnTo>
                    <a:pt x="71" y="163"/>
                  </a:lnTo>
                  <a:lnTo>
                    <a:pt x="72" y="163"/>
                  </a:lnTo>
                  <a:lnTo>
                    <a:pt x="75" y="158"/>
                  </a:lnTo>
                  <a:lnTo>
                    <a:pt x="80" y="163"/>
                  </a:lnTo>
                  <a:lnTo>
                    <a:pt x="82" y="161"/>
                  </a:lnTo>
                  <a:lnTo>
                    <a:pt x="85" y="163"/>
                  </a:lnTo>
                  <a:lnTo>
                    <a:pt x="88" y="161"/>
                  </a:lnTo>
                  <a:lnTo>
                    <a:pt x="91" y="158"/>
                  </a:lnTo>
                  <a:lnTo>
                    <a:pt x="96" y="161"/>
                  </a:lnTo>
                  <a:lnTo>
                    <a:pt x="104" y="161"/>
                  </a:lnTo>
                  <a:lnTo>
                    <a:pt x="107" y="157"/>
                  </a:lnTo>
                  <a:lnTo>
                    <a:pt x="110" y="160"/>
                  </a:lnTo>
                  <a:lnTo>
                    <a:pt x="119" y="158"/>
                  </a:lnTo>
                  <a:lnTo>
                    <a:pt x="122" y="153"/>
                  </a:lnTo>
                  <a:lnTo>
                    <a:pt x="127" y="158"/>
                  </a:lnTo>
                  <a:lnTo>
                    <a:pt x="133" y="157"/>
                  </a:lnTo>
                  <a:lnTo>
                    <a:pt x="136" y="153"/>
                  </a:lnTo>
                  <a:lnTo>
                    <a:pt x="141" y="155"/>
                  </a:lnTo>
                  <a:lnTo>
                    <a:pt x="149" y="153"/>
                  </a:lnTo>
                  <a:lnTo>
                    <a:pt x="149" y="152"/>
                  </a:lnTo>
                  <a:lnTo>
                    <a:pt x="136" y="150"/>
                  </a:lnTo>
                  <a:lnTo>
                    <a:pt x="110" y="147"/>
                  </a:lnTo>
                  <a:lnTo>
                    <a:pt x="82" y="144"/>
                  </a:lnTo>
                  <a:lnTo>
                    <a:pt x="36" y="136"/>
                  </a:lnTo>
                  <a:lnTo>
                    <a:pt x="30" y="136"/>
                  </a:lnTo>
                  <a:lnTo>
                    <a:pt x="27" y="134"/>
                  </a:lnTo>
                  <a:lnTo>
                    <a:pt x="22" y="133"/>
                  </a:lnTo>
                  <a:lnTo>
                    <a:pt x="19" y="131"/>
                  </a:lnTo>
                  <a:lnTo>
                    <a:pt x="14" y="129"/>
                  </a:lnTo>
                  <a:lnTo>
                    <a:pt x="11" y="126"/>
                  </a:lnTo>
                  <a:lnTo>
                    <a:pt x="10" y="125"/>
                  </a:lnTo>
                  <a:lnTo>
                    <a:pt x="6" y="121"/>
                  </a:lnTo>
                  <a:lnTo>
                    <a:pt x="5" y="118"/>
                  </a:lnTo>
                  <a:lnTo>
                    <a:pt x="3" y="115"/>
                  </a:lnTo>
                  <a:lnTo>
                    <a:pt x="2" y="112"/>
                  </a:lnTo>
                  <a:lnTo>
                    <a:pt x="0" y="109"/>
                  </a:lnTo>
                  <a:lnTo>
                    <a:pt x="0" y="104"/>
                  </a:lnTo>
                  <a:lnTo>
                    <a:pt x="0" y="101"/>
                  </a:lnTo>
                  <a:lnTo>
                    <a:pt x="0" y="96"/>
                  </a:lnTo>
                  <a:lnTo>
                    <a:pt x="0" y="91"/>
                  </a:lnTo>
                  <a:lnTo>
                    <a:pt x="3" y="66"/>
                  </a:lnTo>
                  <a:lnTo>
                    <a:pt x="2" y="56"/>
                  </a:lnTo>
                  <a:lnTo>
                    <a:pt x="2" y="48"/>
                  </a:lnTo>
                  <a:lnTo>
                    <a:pt x="3" y="42"/>
                  </a:lnTo>
                  <a:lnTo>
                    <a:pt x="5" y="35"/>
                  </a:lnTo>
                  <a:lnTo>
                    <a:pt x="6" y="29"/>
                  </a:lnTo>
                  <a:lnTo>
                    <a:pt x="8" y="24"/>
                  </a:lnTo>
                  <a:lnTo>
                    <a:pt x="11" y="19"/>
                  </a:lnTo>
                  <a:lnTo>
                    <a:pt x="13" y="16"/>
                  </a:lnTo>
                  <a:lnTo>
                    <a:pt x="17" y="13"/>
                  </a:lnTo>
                  <a:lnTo>
                    <a:pt x="20" y="10"/>
                  </a:lnTo>
                  <a:lnTo>
                    <a:pt x="25" y="7"/>
                  </a:lnTo>
                  <a:lnTo>
                    <a:pt x="30" y="5"/>
                  </a:lnTo>
                  <a:lnTo>
                    <a:pt x="36" y="3"/>
                  </a:lnTo>
                  <a:lnTo>
                    <a:pt x="41" y="3"/>
                  </a:lnTo>
                  <a:lnTo>
                    <a:pt x="47" y="2"/>
                  </a:lnTo>
                  <a:lnTo>
                    <a:pt x="53" y="2"/>
                  </a:lnTo>
                  <a:lnTo>
                    <a:pt x="77" y="2"/>
                  </a:lnTo>
                  <a:lnTo>
                    <a:pt x="111" y="3"/>
                  </a:lnTo>
                  <a:lnTo>
                    <a:pt x="147" y="5"/>
                  </a:lnTo>
                  <a:lnTo>
                    <a:pt x="171" y="3"/>
                  </a:lnTo>
                  <a:lnTo>
                    <a:pt x="198" y="3"/>
                  </a:lnTo>
                  <a:lnTo>
                    <a:pt x="235" y="7"/>
                  </a:lnTo>
                  <a:lnTo>
                    <a:pt x="265" y="3"/>
                  </a:lnTo>
                  <a:lnTo>
                    <a:pt x="274" y="2"/>
                  </a:lnTo>
                  <a:lnTo>
                    <a:pt x="288" y="0"/>
                  </a:lnTo>
                  <a:lnTo>
                    <a:pt x="309" y="2"/>
                  </a:lnTo>
                  <a:lnTo>
                    <a:pt x="325" y="3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73" name="Freeform 39"/>
            <p:cNvSpPr>
              <a:spLocks/>
            </p:cNvSpPr>
            <p:nvPr/>
          </p:nvSpPr>
          <p:spPr bwMode="auto">
            <a:xfrm>
              <a:off x="5144" y="1256"/>
              <a:ext cx="901" cy="244"/>
            </a:xfrm>
            <a:custGeom>
              <a:avLst/>
              <a:gdLst>
                <a:gd name="T0" fmla="*/ 365 w 901"/>
                <a:gd name="T1" fmla="*/ 14 h 244"/>
                <a:gd name="T2" fmla="*/ 448 w 901"/>
                <a:gd name="T3" fmla="*/ 30 h 244"/>
                <a:gd name="T4" fmla="*/ 500 w 901"/>
                <a:gd name="T5" fmla="*/ 30 h 244"/>
                <a:gd name="T6" fmla="*/ 536 w 901"/>
                <a:gd name="T7" fmla="*/ 27 h 244"/>
                <a:gd name="T8" fmla="*/ 572 w 901"/>
                <a:gd name="T9" fmla="*/ 38 h 244"/>
                <a:gd name="T10" fmla="*/ 627 w 901"/>
                <a:gd name="T11" fmla="*/ 60 h 244"/>
                <a:gd name="T12" fmla="*/ 663 w 901"/>
                <a:gd name="T13" fmla="*/ 80 h 244"/>
                <a:gd name="T14" fmla="*/ 690 w 901"/>
                <a:gd name="T15" fmla="*/ 88 h 244"/>
                <a:gd name="T16" fmla="*/ 732 w 901"/>
                <a:gd name="T17" fmla="*/ 107 h 244"/>
                <a:gd name="T18" fmla="*/ 781 w 901"/>
                <a:gd name="T19" fmla="*/ 134 h 244"/>
                <a:gd name="T20" fmla="*/ 859 w 901"/>
                <a:gd name="T21" fmla="*/ 182 h 244"/>
                <a:gd name="T22" fmla="*/ 898 w 901"/>
                <a:gd name="T23" fmla="*/ 204 h 244"/>
                <a:gd name="T24" fmla="*/ 875 w 901"/>
                <a:gd name="T25" fmla="*/ 209 h 244"/>
                <a:gd name="T26" fmla="*/ 825 w 901"/>
                <a:gd name="T27" fmla="*/ 210 h 244"/>
                <a:gd name="T28" fmla="*/ 821 w 901"/>
                <a:gd name="T29" fmla="*/ 212 h 244"/>
                <a:gd name="T30" fmla="*/ 818 w 901"/>
                <a:gd name="T31" fmla="*/ 214 h 244"/>
                <a:gd name="T32" fmla="*/ 817 w 901"/>
                <a:gd name="T33" fmla="*/ 215 h 244"/>
                <a:gd name="T34" fmla="*/ 817 w 901"/>
                <a:gd name="T35" fmla="*/ 218 h 244"/>
                <a:gd name="T36" fmla="*/ 818 w 901"/>
                <a:gd name="T37" fmla="*/ 220 h 244"/>
                <a:gd name="T38" fmla="*/ 781 w 901"/>
                <a:gd name="T39" fmla="*/ 238 h 244"/>
                <a:gd name="T40" fmla="*/ 662 w 901"/>
                <a:gd name="T41" fmla="*/ 242 h 244"/>
                <a:gd name="T42" fmla="*/ 571 w 901"/>
                <a:gd name="T43" fmla="*/ 241 h 244"/>
                <a:gd name="T44" fmla="*/ 536 w 901"/>
                <a:gd name="T45" fmla="*/ 244 h 244"/>
                <a:gd name="T46" fmla="*/ 474 w 901"/>
                <a:gd name="T47" fmla="*/ 230 h 244"/>
                <a:gd name="T48" fmla="*/ 314 w 901"/>
                <a:gd name="T49" fmla="*/ 217 h 244"/>
                <a:gd name="T50" fmla="*/ 180 w 901"/>
                <a:gd name="T51" fmla="*/ 194 h 244"/>
                <a:gd name="T52" fmla="*/ 132 w 901"/>
                <a:gd name="T53" fmla="*/ 194 h 244"/>
                <a:gd name="T54" fmla="*/ 93 w 901"/>
                <a:gd name="T55" fmla="*/ 190 h 244"/>
                <a:gd name="T56" fmla="*/ 52 w 901"/>
                <a:gd name="T57" fmla="*/ 182 h 244"/>
                <a:gd name="T58" fmla="*/ 28 w 901"/>
                <a:gd name="T59" fmla="*/ 172 h 244"/>
                <a:gd name="T60" fmla="*/ 27 w 901"/>
                <a:gd name="T61" fmla="*/ 164 h 244"/>
                <a:gd name="T62" fmla="*/ 79 w 901"/>
                <a:gd name="T63" fmla="*/ 167 h 244"/>
                <a:gd name="T64" fmla="*/ 112 w 901"/>
                <a:gd name="T65" fmla="*/ 166 h 244"/>
                <a:gd name="T66" fmla="*/ 155 w 901"/>
                <a:gd name="T67" fmla="*/ 161 h 244"/>
                <a:gd name="T68" fmla="*/ 174 w 901"/>
                <a:gd name="T69" fmla="*/ 158 h 244"/>
                <a:gd name="T70" fmla="*/ 201 w 901"/>
                <a:gd name="T71" fmla="*/ 169 h 244"/>
                <a:gd name="T72" fmla="*/ 215 w 901"/>
                <a:gd name="T73" fmla="*/ 174 h 244"/>
                <a:gd name="T74" fmla="*/ 254 w 901"/>
                <a:gd name="T75" fmla="*/ 172 h 244"/>
                <a:gd name="T76" fmla="*/ 220 w 901"/>
                <a:gd name="T77" fmla="*/ 172 h 244"/>
                <a:gd name="T78" fmla="*/ 209 w 901"/>
                <a:gd name="T79" fmla="*/ 169 h 244"/>
                <a:gd name="T80" fmla="*/ 187 w 901"/>
                <a:gd name="T81" fmla="*/ 158 h 244"/>
                <a:gd name="T82" fmla="*/ 168 w 901"/>
                <a:gd name="T83" fmla="*/ 151 h 244"/>
                <a:gd name="T84" fmla="*/ 79 w 901"/>
                <a:gd name="T85" fmla="*/ 140 h 244"/>
                <a:gd name="T86" fmla="*/ 24 w 901"/>
                <a:gd name="T87" fmla="*/ 129 h 244"/>
                <a:gd name="T88" fmla="*/ 13 w 901"/>
                <a:gd name="T89" fmla="*/ 124 h 244"/>
                <a:gd name="T90" fmla="*/ 5 w 901"/>
                <a:gd name="T91" fmla="*/ 116 h 244"/>
                <a:gd name="T92" fmla="*/ 2 w 901"/>
                <a:gd name="T93" fmla="*/ 108 h 244"/>
                <a:gd name="T94" fmla="*/ 0 w 901"/>
                <a:gd name="T95" fmla="*/ 97 h 244"/>
                <a:gd name="T96" fmla="*/ 2 w 901"/>
                <a:gd name="T97" fmla="*/ 64 h 244"/>
                <a:gd name="T98" fmla="*/ 3 w 901"/>
                <a:gd name="T99" fmla="*/ 40 h 244"/>
                <a:gd name="T100" fmla="*/ 8 w 901"/>
                <a:gd name="T101" fmla="*/ 24 h 244"/>
                <a:gd name="T102" fmla="*/ 17 w 901"/>
                <a:gd name="T103" fmla="*/ 13 h 244"/>
                <a:gd name="T104" fmla="*/ 28 w 901"/>
                <a:gd name="T105" fmla="*/ 6 h 244"/>
                <a:gd name="T106" fmla="*/ 44 w 901"/>
                <a:gd name="T107" fmla="*/ 3 h 244"/>
                <a:gd name="T108" fmla="*/ 110 w 901"/>
                <a:gd name="T109" fmla="*/ 3 h 244"/>
                <a:gd name="T110" fmla="*/ 196 w 901"/>
                <a:gd name="T111" fmla="*/ 3 h 244"/>
                <a:gd name="T112" fmla="*/ 273 w 901"/>
                <a:gd name="T113" fmla="*/ 0 h 244"/>
                <a:gd name="T114" fmla="*/ 306 w 901"/>
                <a:gd name="T115" fmla="*/ 0 h 24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901"/>
                <a:gd name="T175" fmla="*/ 0 h 244"/>
                <a:gd name="T176" fmla="*/ 901 w 901"/>
                <a:gd name="T177" fmla="*/ 244 h 24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901" h="244">
                  <a:moveTo>
                    <a:pt x="322" y="3"/>
                  </a:moveTo>
                  <a:lnTo>
                    <a:pt x="348" y="9"/>
                  </a:lnTo>
                  <a:lnTo>
                    <a:pt x="365" y="14"/>
                  </a:lnTo>
                  <a:lnTo>
                    <a:pt x="392" y="21"/>
                  </a:lnTo>
                  <a:lnTo>
                    <a:pt x="420" y="25"/>
                  </a:lnTo>
                  <a:lnTo>
                    <a:pt x="448" y="30"/>
                  </a:lnTo>
                  <a:lnTo>
                    <a:pt x="472" y="32"/>
                  </a:lnTo>
                  <a:lnTo>
                    <a:pt x="485" y="33"/>
                  </a:lnTo>
                  <a:lnTo>
                    <a:pt x="500" y="30"/>
                  </a:lnTo>
                  <a:lnTo>
                    <a:pt x="522" y="27"/>
                  </a:lnTo>
                  <a:lnTo>
                    <a:pt x="524" y="27"/>
                  </a:lnTo>
                  <a:lnTo>
                    <a:pt x="536" y="27"/>
                  </a:lnTo>
                  <a:lnTo>
                    <a:pt x="549" y="29"/>
                  </a:lnTo>
                  <a:lnTo>
                    <a:pt x="555" y="30"/>
                  </a:lnTo>
                  <a:lnTo>
                    <a:pt x="572" y="38"/>
                  </a:lnTo>
                  <a:lnTo>
                    <a:pt x="586" y="45"/>
                  </a:lnTo>
                  <a:lnTo>
                    <a:pt x="599" y="46"/>
                  </a:lnTo>
                  <a:lnTo>
                    <a:pt x="627" y="60"/>
                  </a:lnTo>
                  <a:lnTo>
                    <a:pt x="638" y="62"/>
                  </a:lnTo>
                  <a:lnTo>
                    <a:pt x="646" y="67"/>
                  </a:lnTo>
                  <a:lnTo>
                    <a:pt x="663" y="80"/>
                  </a:lnTo>
                  <a:lnTo>
                    <a:pt x="669" y="81"/>
                  </a:lnTo>
                  <a:lnTo>
                    <a:pt x="685" y="84"/>
                  </a:lnTo>
                  <a:lnTo>
                    <a:pt x="690" y="88"/>
                  </a:lnTo>
                  <a:lnTo>
                    <a:pt x="702" y="96"/>
                  </a:lnTo>
                  <a:lnTo>
                    <a:pt x="720" y="100"/>
                  </a:lnTo>
                  <a:lnTo>
                    <a:pt x="732" y="107"/>
                  </a:lnTo>
                  <a:lnTo>
                    <a:pt x="742" y="115"/>
                  </a:lnTo>
                  <a:lnTo>
                    <a:pt x="751" y="119"/>
                  </a:lnTo>
                  <a:lnTo>
                    <a:pt x="781" y="134"/>
                  </a:lnTo>
                  <a:lnTo>
                    <a:pt x="801" y="145"/>
                  </a:lnTo>
                  <a:lnTo>
                    <a:pt x="836" y="167"/>
                  </a:lnTo>
                  <a:lnTo>
                    <a:pt x="859" y="182"/>
                  </a:lnTo>
                  <a:lnTo>
                    <a:pt x="878" y="191"/>
                  </a:lnTo>
                  <a:lnTo>
                    <a:pt x="892" y="199"/>
                  </a:lnTo>
                  <a:lnTo>
                    <a:pt x="898" y="204"/>
                  </a:lnTo>
                  <a:lnTo>
                    <a:pt x="901" y="207"/>
                  </a:lnTo>
                  <a:lnTo>
                    <a:pt x="884" y="207"/>
                  </a:lnTo>
                  <a:lnTo>
                    <a:pt x="875" y="209"/>
                  </a:lnTo>
                  <a:lnTo>
                    <a:pt x="858" y="210"/>
                  </a:lnTo>
                  <a:lnTo>
                    <a:pt x="836" y="210"/>
                  </a:lnTo>
                  <a:lnTo>
                    <a:pt x="825" y="210"/>
                  </a:lnTo>
                  <a:lnTo>
                    <a:pt x="823" y="212"/>
                  </a:lnTo>
                  <a:lnTo>
                    <a:pt x="821" y="212"/>
                  </a:lnTo>
                  <a:lnTo>
                    <a:pt x="820" y="212"/>
                  </a:lnTo>
                  <a:lnTo>
                    <a:pt x="818" y="212"/>
                  </a:lnTo>
                  <a:lnTo>
                    <a:pt x="818" y="214"/>
                  </a:lnTo>
                  <a:lnTo>
                    <a:pt x="817" y="214"/>
                  </a:lnTo>
                  <a:lnTo>
                    <a:pt x="817" y="215"/>
                  </a:lnTo>
                  <a:lnTo>
                    <a:pt x="817" y="217"/>
                  </a:lnTo>
                  <a:lnTo>
                    <a:pt x="817" y="218"/>
                  </a:lnTo>
                  <a:lnTo>
                    <a:pt x="818" y="220"/>
                  </a:lnTo>
                  <a:lnTo>
                    <a:pt x="820" y="222"/>
                  </a:lnTo>
                  <a:lnTo>
                    <a:pt x="832" y="233"/>
                  </a:lnTo>
                  <a:lnTo>
                    <a:pt x="781" y="238"/>
                  </a:lnTo>
                  <a:lnTo>
                    <a:pt x="734" y="241"/>
                  </a:lnTo>
                  <a:lnTo>
                    <a:pt x="693" y="242"/>
                  </a:lnTo>
                  <a:lnTo>
                    <a:pt x="662" y="242"/>
                  </a:lnTo>
                  <a:lnTo>
                    <a:pt x="629" y="241"/>
                  </a:lnTo>
                  <a:lnTo>
                    <a:pt x="585" y="241"/>
                  </a:lnTo>
                  <a:lnTo>
                    <a:pt x="571" y="241"/>
                  </a:lnTo>
                  <a:lnTo>
                    <a:pt x="552" y="244"/>
                  </a:lnTo>
                  <a:lnTo>
                    <a:pt x="546" y="244"/>
                  </a:lnTo>
                  <a:lnTo>
                    <a:pt x="536" y="244"/>
                  </a:lnTo>
                  <a:lnTo>
                    <a:pt x="514" y="236"/>
                  </a:lnTo>
                  <a:lnTo>
                    <a:pt x="500" y="231"/>
                  </a:lnTo>
                  <a:lnTo>
                    <a:pt x="474" y="230"/>
                  </a:lnTo>
                  <a:lnTo>
                    <a:pt x="398" y="226"/>
                  </a:lnTo>
                  <a:lnTo>
                    <a:pt x="348" y="223"/>
                  </a:lnTo>
                  <a:lnTo>
                    <a:pt x="314" y="217"/>
                  </a:lnTo>
                  <a:lnTo>
                    <a:pt x="265" y="210"/>
                  </a:lnTo>
                  <a:lnTo>
                    <a:pt x="212" y="198"/>
                  </a:lnTo>
                  <a:lnTo>
                    <a:pt x="180" y="194"/>
                  </a:lnTo>
                  <a:lnTo>
                    <a:pt x="160" y="194"/>
                  </a:lnTo>
                  <a:lnTo>
                    <a:pt x="146" y="194"/>
                  </a:lnTo>
                  <a:lnTo>
                    <a:pt x="132" y="194"/>
                  </a:lnTo>
                  <a:lnTo>
                    <a:pt x="119" y="193"/>
                  </a:lnTo>
                  <a:lnTo>
                    <a:pt x="107" y="193"/>
                  </a:lnTo>
                  <a:lnTo>
                    <a:pt x="93" y="190"/>
                  </a:lnTo>
                  <a:lnTo>
                    <a:pt x="79" y="188"/>
                  </a:lnTo>
                  <a:lnTo>
                    <a:pt x="64" y="185"/>
                  </a:lnTo>
                  <a:lnTo>
                    <a:pt x="52" y="182"/>
                  </a:lnTo>
                  <a:lnTo>
                    <a:pt x="41" y="179"/>
                  </a:lnTo>
                  <a:lnTo>
                    <a:pt x="32" y="175"/>
                  </a:lnTo>
                  <a:lnTo>
                    <a:pt x="28" y="172"/>
                  </a:lnTo>
                  <a:lnTo>
                    <a:pt x="27" y="167"/>
                  </a:lnTo>
                  <a:lnTo>
                    <a:pt x="25" y="166"/>
                  </a:lnTo>
                  <a:lnTo>
                    <a:pt x="27" y="164"/>
                  </a:lnTo>
                  <a:lnTo>
                    <a:pt x="46" y="166"/>
                  </a:lnTo>
                  <a:lnTo>
                    <a:pt x="61" y="166"/>
                  </a:lnTo>
                  <a:lnTo>
                    <a:pt x="79" y="167"/>
                  </a:lnTo>
                  <a:lnTo>
                    <a:pt x="96" y="167"/>
                  </a:lnTo>
                  <a:lnTo>
                    <a:pt x="101" y="166"/>
                  </a:lnTo>
                  <a:lnTo>
                    <a:pt x="112" y="166"/>
                  </a:lnTo>
                  <a:lnTo>
                    <a:pt x="126" y="166"/>
                  </a:lnTo>
                  <a:lnTo>
                    <a:pt x="141" y="163"/>
                  </a:lnTo>
                  <a:lnTo>
                    <a:pt x="155" y="161"/>
                  </a:lnTo>
                  <a:lnTo>
                    <a:pt x="166" y="159"/>
                  </a:lnTo>
                  <a:lnTo>
                    <a:pt x="171" y="158"/>
                  </a:lnTo>
                  <a:lnTo>
                    <a:pt x="174" y="158"/>
                  </a:lnTo>
                  <a:lnTo>
                    <a:pt x="177" y="159"/>
                  </a:lnTo>
                  <a:lnTo>
                    <a:pt x="193" y="166"/>
                  </a:lnTo>
                  <a:lnTo>
                    <a:pt x="201" y="169"/>
                  </a:lnTo>
                  <a:lnTo>
                    <a:pt x="207" y="172"/>
                  </a:lnTo>
                  <a:lnTo>
                    <a:pt x="212" y="174"/>
                  </a:lnTo>
                  <a:lnTo>
                    <a:pt x="215" y="174"/>
                  </a:lnTo>
                  <a:lnTo>
                    <a:pt x="220" y="175"/>
                  </a:lnTo>
                  <a:lnTo>
                    <a:pt x="254" y="174"/>
                  </a:lnTo>
                  <a:lnTo>
                    <a:pt x="254" y="172"/>
                  </a:lnTo>
                  <a:lnTo>
                    <a:pt x="253" y="171"/>
                  </a:lnTo>
                  <a:lnTo>
                    <a:pt x="220" y="172"/>
                  </a:lnTo>
                  <a:lnTo>
                    <a:pt x="215" y="172"/>
                  </a:lnTo>
                  <a:lnTo>
                    <a:pt x="212" y="171"/>
                  </a:lnTo>
                  <a:lnTo>
                    <a:pt x="209" y="169"/>
                  </a:lnTo>
                  <a:lnTo>
                    <a:pt x="204" y="167"/>
                  </a:lnTo>
                  <a:lnTo>
                    <a:pt x="198" y="163"/>
                  </a:lnTo>
                  <a:lnTo>
                    <a:pt x="187" y="158"/>
                  </a:lnTo>
                  <a:lnTo>
                    <a:pt x="179" y="153"/>
                  </a:lnTo>
                  <a:lnTo>
                    <a:pt x="176" y="153"/>
                  </a:lnTo>
                  <a:lnTo>
                    <a:pt x="168" y="151"/>
                  </a:lnTo>
                  <a:lnTo>
                    <a:pt x="143" y="148"/>
                  </a:lnTo>
                  <a:lnTo>
                    <a:pt x="112" y="143"/>
                  </a:lnTo>
                  <a:lnTo>
                    <a:pt x="79" y="140"/>
                  </a:lnTo>
                  <a:lnTo>
                    <a:pt x="33" y="132"/>
                  </a:lnTo>
                  <a:lnTo>
                    <a:pt x="28" y="131"/>
                  </a:lnTo>
                  <a:lnTo>
                    <a:pt x="24" y="129"/>
                  </a:lnTo>
                  <a:lnTo>
                    <a:pt x="21" y="127"/>
                  </a:lnTo>
                  <a:lnTo>
                    <a:pt x="16" y="126"/>
                  </a:lnTo>
                  <a:lnTo>
                    <a:pt x="13" y="124"/>
                  </a:lnTo>
                  <a:lnTo>
                    <a:pt x="10" y="123"/>
                  </a:lnTo>
                  <a:lnTo>
                    <a:pt x="8" y="119"/>
                  </a:lnTo>
                  <a:lnTo>
                    <a:pt x="5" y="116"/>
                  </a:lnTo>
                  <a:lnTo>
                    <a:pt x="3" y="115"/>
                  </a:lnTo>
                  <a:lnTo>
                    <a:pt x="3" y="112"/>
                  </a:lnTo>
                  <a:lnTo>
                    <a:pt x="2" y="108"/>
                  </a:lnTo>
                  <a:lnTo>
                    <a:pt x="0" y="105"/>
                  </a:lnTo>
                  <a:lnTo>
                    <a:pt x="0" y="102"/>
                  </a:lnTo>
                  <a:lnTo>
                    <a:pt x="0" y="97"/>
                  </a:lnTo>
                  <a:lnTo>
                    <a:pt x="0" y="94"/>
                  </a:lnTo>
                  <a:lnTo>
                    <a:pt x="0" y="89"/>
                  </a:lnTo>
                  <a:lnTo>
                    <a:pt x="2" y="64"/>
                  </a:lnTo>
                  <a:lnTo>
                    <a:pt x="2" y="54"/>
                  </a:lnTo>
                  <a:lnTo>
                    <a:pt x="3" y="48"/>
                  </a:lnTo>
                  <a:lnTo>
                    <a:pt x="3" y="40"/>
                  </a:lnTo>
                  <a:lnTo>
                    <a:pt x="5" y="33"/>
                  </a:lnTo>
                  <a:lnTo>
                    <a:pt x="7" y="29"/>
                  </a:lnTo>
                  <a:lnTo>
                    <a:pt x="8" y="24"/>
                  </a:lnTo>
                  <a:lnTo>
                    <a:pt x="11" y="19"/>
                  </a:lnTo>
                  <a:lnTo>
                    <a:pt x="14" y="14"/>
                  </a:lnTo>
                  <a:lnTo>
                    <a:pt x="17" y="13"/>
                  </a:lnTo>
                  <a:lnTo>
                    <a:pt x="21" y="9"/>
                  </a:lnTo>
                  <a:lnTo>
                    <a:pt x="25" y="8"/>
                  </a:lnTo>
                  <a:lnTo>
                    <a:pt x="28" y="6"/>
                  </a:lnTo>
                  <a:lnTo>
                    <a:pt x="33" y="5"/>
                  </a:lnTo>
                  <a:lnTo>
                    <a:pt x="39" y="3"/>
                  </a:lnTo>
                  <a:lnTo>
                    <a:pt x="44" y="3"/>
                  </a:lnTo>
                  <a:lnTo>
                    <a:pt x="50" y="1"/>
                  </a:lnTo>
                  <a:lnTo>
                    <a:pt x="75" y="1"/>
                  </a:lnTo>
                  <a:lnTo>
                    <a:pt x="110" y="3"/>
                  </a:lnTo>
                  <a:lnTo>
                    <a:pt x="146" y="5"/>
                  </a:lnTo>
                  <a:lnTo>
                    <a:pt x="168" y="3"/>
                  </a:lnTo>
                  <a:lnTo>
                    <a:pt x="196" y="3"/>
                  </a:lnTo>
                  <a:lnTo>
                    <a:pt x="232" y="6"/>
                  </a:lnTo>
                  <a:lnTo>
                    <a:pt x="264" y="3"/>
                  </a:lnTo>
                  <a:lnTo>
                    <a:pt x="273" y="0"/>
                  </a:lnTo>
                  <a:lnTo>
                    <a:pt x="285" y="0"/>
                  </a:lnTo>
                  <a:lnTo>
                    <a:pt x="287" y="0"/>
                  </a:lnTo>
                  <a:lnTo>
                    <a:pt x="306" y="0"/>
                  </a:lnTo>
                  <a:lnTo>
                    <a:pt x="322" y="3"/>
                  </a:lnTo>
                  <a:close/>
                </a:path>
              </a:pathLst>
            </a:custGeom>
            <a:solidFill>
              <a:srgbClr val="E1E1E1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74" name="Freeform 40"/>
            <p:cNvSpPr>
              <a:spLocks/>
            </p:cNvSpPr>
            <p:nvPr/>
          </p:nvSpPr>
          <p:spPr bwMode="auto">
            <a:xfrm>
              <a:off x="5157" y="1267"/>
              <a:ext cx="51" cy="43"/>
            </a:xfrm>
            <a:custGeom>
              <a:avLst/>
              <a:gdLst>
                <a:gd name="T0" fmla="*/ 51 w 51"/>
                <a:gd name="T1" fmla="*/ 0 h 43"/>
                <a:gd name="T2" fmla="*/ 44 w 51"/>
                <a:gd name="T3" fmla="*/ 2 h 43"/>
                <a:gd name="T4" fmla="*/ 44 w 51"/>
                <a:gd name="T5" fmla="*/ 3 h 43"/>
                <a:gd name="T6" fmla="*/ 36 w 51"/>
                <a:gd name="T7" fmla="*/ 5 h 43"/>
                <a:gd name="T8" fmla="*/ 36 w 51"/>
                <a:gd name="T9" fmla="*/ 5 h 43"/>
                <a:gd name="T10" fmla="*/ 28 w 51"/>
                <a:gd name="T11" fmla="*/ 8 h 43"/>
                <a:gd name="T12" fmla="*/ 28 w 51"/>
                <a:gd name="T13" fmla="*/ 10 h 43"/>
                <a:gd name="T14" fmla="*/ 25 w 51"/>
                <a:gd name="T15" fmla="*/ 11 h 43"/>
                <a:gd name="T16" fmla="*/ 25 w 51"/>
                <a:gd name="T17" fmla="*/ 13 h 43"/>
                <a:gd name="T18" fmla="*/ 19 w 51"/>
                <a:gd name="T19" fmla="*/ 14 h 43"/>
                <a:gd name="T20" fmla="*/ 14 w 51"/>
                <a:gd name="T21" fmla="*/ 19 h 43"/>
                <a:gd name="T22" fmla="*/ 6 w 51"/>
                <a:gd name="T23" fmla="*/ 34 h 43"/>
                <a:gd name="T24" fmla="*/ 1 w 51"/>
                <a:gd name="T25" fmla="*/ 43 h 43"/>
                <a:gd name="T26" fmla="*/ 0 w 51"/>
                <a:gd name="T27" fmla="*/ 43 h 43"/>
                <a:gd name="T28" fmla="*/ 0 w 51"/>
                <a:gd name="T29" fmla="*/ 42 h 43"/>
                <a:gd name="T30" fmla="*/ 0 w 51"/>
                <a:gd name="T31" fmla="*/ 32 h 43"/>
                <a:gd name="T32" fmla="*/ 1 w 51"/>
                <a:gd name="T33" fmla="*/ 30 h 43"/>
                <a:gd name="T34" fmla="*/ 1 w 51"/>
                <a:gd name="T35" fmla="*/ 26 h 43"/>
                <a:gd name="T36" fmla="*/ 0 w 51"/>
                <a:gd name="T37" fmla="*/ 24 h 43"/>
                <a:gd name="T38" fmla="*/ 3 w 51"/>
                <a:gd name="T39" fmla="*/ 19 h 43"/>
                <a:gd name="T40" fmla="*/ 1 w 51"/>
                <a:gd name="T41" fmla="*/ 18 h 43"/>
                <a:gd name="T42" fmla="*/ 3 w 51"/>
                <a:gd name="T43" fmla="*/ 14 h 43"/>
                <a:gd name="T44" fmla="*/ 8 w 51"/>
                <a:gd name="T45" fmla="*/ 10 h 43"/>
                <a:gd name="T46" fmla="*/ 15 w 51"/>
                <a:gd name="T47" fmla="*/ 5 h 43"/>
                <a:gd name="T48" fmla="*/ 26 w 51"/>
                <a:gd name="T49" fmla="*/ 0 h 43"/>
                <a:gd name="T50" fmla="*/ 34 w 51"/>
                <a:gd name="T51" fmla="*/ 0 h 43"/>
                <a:gd name="T52" fmla="*/ 51 w 51"/>
                <a:gd name="T53" fmla="*/ 0 h 4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1"/>
                <a:gd name="T82" fmla="*/ 0 h 43"/>
                <a:gd name="T83" fmla="*/ 51 w 51"/>
                <a:gd name="T84" fmla="*/ 43 h 4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1" h="43">
                  <a:moveTo>
                    <a:pt x="51" y="0"/>
                  </a:moveTo>
                  <a:lnTo>
                    <a:pt x="44" y="2"/>
                  </a:lnTo>
                  <a:lnTo>
                    <a:pt x="44" y="3"/>
                  </a:lnTo>
                  <a:lnTo>
                    <a:pt x="36" y="5"/>
                  </a:lnTo>
                  <a:lnTo>
                    <a:pt x="28" y="8"/>
                  </a:lnTo>
                  <a:lnTo>
                    <a:pt x="28" y="10"/>
                  </a:lnTo>
                  <a:lnTo>
                    <a:pt x="25" y="11"/>
                  </a:lnTo>
                  <a:lnTo>
                    <a:pt x="25" y="13"/>
                  </a:lnTo>
                  <a:lnTo>
                    <a:pt x="19" y="14"/>
                  </a:lnTo>
                  <a:lnTo>
                    <a:pt x="14" y="19"/>
                  </a:lnTo>
                  <a:lnTo>
                    <a:pt x="6" y="34"/>
                  </a:lnTo>
                  <a:lnTo>
                    <a:pt x="1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32"/>
                  </a:lnTo>
                  <a:lnTo>
                    <a:pt x="1" y="30"/>
                  </a:lnTo>
                  <a:lnTo>
                    <a:pt x="1" y="26"/>
                  </a:lnTo>
                  <a:lnTo>
                    <a:pt x="0" y="24"/>
                  </a:lnTo>
                  <a:lnTo>
                    <a:pt x="3" y="19"/>
                  </a:lnTo>
                  <a:lnTo>
                    <a:pt x="1" y="18"/>
                  </a:lnTo>
                  <a:lnTo>
                    <a:pt x="3" y="14"/>
                  </a:lnTo>
                  <a:lnTo>
                    <a:pt x="8" y="10"/>
                  </a:lnTo>
                  <a:lnTo>
                    <a:pt x="15" y="5"/>
                  </a:lnTo>
                  <a:lnTo>
                    <a:pt x="26" y="0"/>
                  </a:lnTo>
                  <a:lnTo>
                    <a:pt x="34" y="0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75" name="Freeform 41"/>
            <p:cNvSpPr>
              <a:spLocks/>
            </p:cNvSpPr>
            <p:nvPr/>
          </p:nvSpPr>
          <p:spPr bwMode="auto">
            <a:xfrm>
              <a:off x="5157" y="1267"/>
              <a:ext cx="47" cy="42"/>
            </a:xfrm>
            <a:custGeom>
              <a:avLst/>
              <a:gdLst>
                <a:gd name="T0" fmla="*/ 44 w 47"/>
                <a:gd name="T1" fmla="*/ 2 h 42"/>
                <a:gd name="T2" fmla="*/ 42 w 47"/>
                <a:gd name="T3" fmla="*/ 3 h 42"/>
                <a:gd name="T4" fmla="*/ 34 w 47"/>
                <a:gd name="T5" fmla="*/ 3 h 42"/>
                <a:gd name="T6" fmla="*/ 34 w 47"/>
                <a:gd name="T7" fmla="*/ 5 h 42"/>
                <a:gd name="T8" fmla="*/ 26 w 47"/>
                <a:gd name="T9" fmla="*/ 8 h 42"/>
                <a:gd name="T10" fmla="*/ 26 w 47"/>
                <a:gd name="T11" fmla="*/ 10 h 42"/>
                <a:gd name="T12" fmla="*/ 25 w 47"/>
                <a:gd name="T13" fmla="*/ 11 h 42"/>
                <a:gd name="T14" fmla="*/ 23 w 47"/>
                <a:gd name="T15" fmla="*/ 11 h 42"/>
                <a:gd name="T16" fmla="*/ 19 w 47"/>
                <a:gd name="T17" fmla="*/ 14 h 42"/>
                <a:gd name="T18" fmla="*/ 12 w 47"/>
                <a:gd name="T19" fmla="*/ 19 h 42"/>
                <a:gd name="T20" fmla="*/ 4 w 47"/>
                <a:gd name="T21" fmla="*/ 32 h 42"/>
                <a:gd name="T22" fmla="*/ 0 w 47"/>
                <a:gd name="T23" fmla="*/ 42 h 42"/>
                <a:gd name="T24" fmla="*/ 0 w 47"/>
                <a:gd name="T25" fmla="*/ 32 h 42"/>
                <a:gd name="T26" fmla="*/ 1 w 47"/>
                <a:gd name="T27" fmla="*/ 30 h 42"/>
                <a:gd name="T28" fmla="*/ 1 w 47"/>
                <a:gd name="T29" fmla="*/ 26 h 42"/>
                <a:gd name="T30" fmla="*/ 1 w 47"/>
                <a:gd name="T31" fmla="*/ 24 h 42"/>
                <a:gd name="T32" fmla="*/ 4 w 47"/>
                <a:gd name="T33" fmla="*/ 19 h 42"/>
                <a:gd name="T34" fmla="*/ 3 w 47"/>
                <a:gd name="T35" fmla="*/ 18 h 42"/>
                <a:gd name="T36" fmla="*/ 4 w 47"/>
                <a:gd name="T37" fmla="*/ 14 h 42"/>
                <a:gd name="T38" fmla="*/ 8 w 47"/>
                <a:gd name="T39" fmla="*/ 10 h 42"/>
                <a:gd name="T40" fmla="*/ 11 w 47"/>
                <a:gd name="T41" fmla="*/ 8 h 42"/>
                <a:gd name="T42" fmla="*/ 14 w 47"/>
                <a:gd name="T43" fmla="*/ 6 h 42"/>
                <a:gd name="T44" fmla="*/ 17 w 47"/>
                <a:gd name="T45" fmla="*/ 6 h 42"/>
                <a:gd name="T46" fmla="*/ 20 w 47"/>
                <a:gd name="T47" fmla="*/ 6 h 42"/>
                <a:gd name="T48" fmla="*/ 22 w 47"/>
                <a:gd name="T49" fmla="*/ 6 h 42"/>
                <a:gd name="T50" fmla="*/ 22 w 47"/>
                <a:gd name="T51" fmla="*/ 5 h 42"/>
                <a:gd name="T52" fmla="*/ 22 w 47"/>
                <a:gd name="T53" fmla="*/ 5 h 42"/>
                <a:gd name="T54" fmla="*/ 20 w 47"/>
                <a:gd name="T55" fmla="*/ 5 h 42"/>
                <a:gd name="T56" fmla="*/ 15 w 47"/>
                <a:gd name="T57" fmla="*/ 5 h 42"/>
                <a:gd name="T58" fmla="*/ 26 w 47"/>
                <a:gd name="T59" fmla="*/ 2 h 42"/>
                <a:gd name="T60" fmla="*/ 36 w 47"/>
                <a:gd name="T61" fmla="*/ 0 h 42"/>
                <a:gd name="T62" fmla="*/ 47 w 47"/>
                <a:gd name="T63" fmla="*/ 0 h 42"/>
                <a:gd name="T64" fmla="*/ 44 w 47"/>
                <a:gd name="T65" fmla="*/ 2 h 4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7"/>
                <a:gd name="T100" fmla="*/ 0 h 42"/>
                <a:gd name="T101" fmla="*/ 47 w 47"/>
                <a:gd name="T102" fmla="*/ 42 h 4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7" h="42">
                  <a:moveTo>
                    <a:pt x="44" y="2"/>
                  </a:moveTo>
                  <a:lnTo>
                    <a:pt x="42" y="3"/>
                  </a:lnTo>
                  <a:lnTo>
                    <a:pt x="34" y="3"/>
                  </a:lnTo>
                  <a:lnTo>
                    <a:pt x="34" y="5"/>
                  </a:lnTo>
                  <a:lnTo>
                    <a:pt x="26" y="8"/>
                  </a:lnTo>
                  <a:lnTo>
                    <a:pt x="26" y="10"/>
                  </a:lnTo>
                  <a:lnTo>
                    <a:pt x="25" y="11"/>
                  </a:lnTo>
                  <a:lnTo>
                    <a:pt x="23" y="11"/>
                  </a:lnTo>
                  <a:lnTo>
                    <a:pt x="19" y="14"/>
                  </a:lnTo>
                  <a:lnTo>
                    <a:pt x="12" y="19"/>
                  </a:lnTo>
                  <a:lnTo>
                    <a:pt x="4" y="32"/>
                  </a:lnTo>
                  <a:lnTo>
                    <a:pt x="0" y="42"/>
                  </a:lnTo>
                  <a:lnTo>
                    <a:pt x="0" y="32"/>
                  </a:lnTo>
                  <a:lnTo>
                    <a:pt x="1" y="30"/>
                  </a:lnTo>
                  <a:lnTo>
                    <a:pt x="1" y="26"/>
                  </a:lnTo>
                  <a:lnTo>
                    <a:pt x="1" y="24"/>
                  </a:lnTo>
                  <a:lnTo>
                    <a:pt x="4" y="19"/>
                  </a:lnTo>
                  <a:lnTo>
                    <a:pt x="3" y="18"/>
                  </a:lnTo>
                  <a:lnTo>
                    <a:pt x="4" y="14"/>
                  </a:lnTo>
                  <a:lnTo>
                    <a:pt x="8" y="10"/>
                  </a:lnTo>
                  <a:lnTo>
                    <a:pt x="11" y="8"/>
                  </a:lnTo>
                  <a:lnTo>
                    <a:pt x="14" y="6"/>
                  </a:lnTo>
                  <a:lnTo>
                    <a:pt x="17" y="6"/>
                  </a:lnTo>
                  <a:lnTo>
                    <a:pt x="20" y="6"/>
                  </a:lnTo>
                  <a:lnTo>
                    <a:pt x="22" y="6"/>
                  </a:lnTo>
                  <a:lnTo>
                    <a:pt x="22" y="5"/>
                  </a:lnTo>
                  <a:lnTo>
                    <a:pt x="20" y="5"/>
                  </a:lnTo>
                  <a:lnTo>
                    <a:pt x="15" y="5"/>
                  </a:lnTo>
                  <a:lnTo>
                    <a:pt x="26" y="2"/>
                  </a:lnTo>
                  <a:lnTo>
                    <a:pt x="36" y="0"/>
                  </a:lnTo>
                  <a:lnTo>
                    <a:pt x="47" y="0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B8B8B8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76" name="Freeform 42"/>
            <p:cNvSpPr>
              <a:spLocks/>
            </p:cNvSpPr>
            <p:nvPr/>
          </p:nvSpPr>
          <p:spPr bwMode="auto">
            <a:xfrm>
              <a:off x="5290" y="1272"/>
              <a:ext cx="193" cy="13"/>
            </a:xfrm>
            <a:custGeom>
              <a:avLst/>
              <a:gdLst>
                <a:gd name="T0" fmla="*/ 28 w 193"/>
                <a:gd name="T1" fmla="*/ 0 h 13"/>
                <a:gd name="T2" fmla="*/ 41 w 193"/>
                <a:gd name="T3" fmla="*/ 0 h 13"/>
                <a:gd name="T4" fmla="*/ 52 w 193"/>
                <a:gd name="T5" fmla="*/ 1 h 13"/>
                <a:gd name="T6" fmla="*/ 56 w 193"/>
                <a:gd name="T7" fmla="*/ 1 h 13"/>
                <a:gd name="T8" fmla="*/ 77 w 193"/>
                <a:gd name="T9" fmla="*/ 1 h 13"/>
                <a:gd name="T10" fmla="*/ 96 w 193"/>
                <a:gd name="T11" fmla="*/ 3 h 13"/>
                <a:gd name="T12" fmla="*/ 114 w 193"/>
                <a:gd name="T13" fmla="*/ 1 h 13"/>
                <a:gd name="T14" fmla="*/ 119 w 193"/>
                <a:gd name="T15" fmla="*/ 0 h 13"/>
                <a:gd name="T16" fmla="*/ 122 w 193"/>
                <a:gd name="T17" fmla="*/ 0 h 13"/>
                <a:gd name="T18" fmla="*/ 138 w 193"/>
                <a:gd name="T19" fmla="*/ 0 h 13"/>
                <a:gd name="T20" fmla="*/ 149 w 193"/>
                <a:gd name="T21" fmla="*/ 0 h 13"/>
                <a:gd name="T22" fmla="*/ 165 w 193"/>
                <a:gd name="T23" fmla="*/ 3 h 13"/>
                <a:gd name="T24" fmla="*/ 177 w 193"/>
                <a:gd name="T25" fmla="*/ 8 h 13"/>
                <a:gd name="T26" fmla="*/ 193 w 193"/>
                <a:gd name="T27" fmla="*/ 11 h 13"/>
                <a:gd name="T28" fmla="*/ 193 w 193"/>
                <a:gd name="T29" fmla="*/ 11 h 13"/>
                <a:gd name="T30" fmla="*/ 193 w 193"/>
                <a:gd name="T31" fmla="*/ 13 h 13"/>
                <a:gd name="T32" fmla="*/ 193 w 193"/>
                <a:gd name="T33" fmla="*/ 13 h 13"/>
                <a:gd name="T34" fmla="*/ 186 w 193"/>
                <a:gd name="T35" fmla="*/ 13 h 13"/>
                <a:gd name="T36" fmla="*/ 174 w 193"/>
                <a:gd name="T37" fmla="*/ 9 h 13"/>
                <a:gd name="T38" fmla="*/ 152 w 193"/>
                <a:gd name="T39" fmla="*/ 6 h 13"/>
                <a:gd name="T40" fmla="*/ 136 w 193"/>
                <a:gd name="T41" fmla="*/ 5 h 13"/>
                <a:gd name="T42" fmla="*/ 102 w 193"/>
                <a:gd name="T43" fmla="*/ 6 h 13"/>
                <a:gd name="T44" fmla="*/ 77 w 193"/>
                <a:gd name="T45" fmla="*/ 6 h 13"/>
                <a:gd name="T46" fmla="*/ 63 w 193"/>
                <a:gd name="T47" fmla="*/ 5 h 13"/>
                <a:gd name="T48" fmla="*/ 56 w 193"/>
                <a:gd name="T49" fmla="*/ 3 h 13"/>
                <a:gd name="T50" fmla="*/ 49 w 193"/>
                <a:gd name="T51" fmla="*/ 5 h 13"/>
                <a:gd name="T52" fmla="*/ 13 w 193"/>
                <a:gd name="T53" fmla="*/ 1 h 13"/>
                <a:gd name="T54" fmla="*/ 0 w 193"/>
                <a:gd name="T55" fmla="*/ 0 h 13"/>
                <a:gd name="T56" fmla="*/ 2 w 193"/>
                <a:gd name="T57" fmla="*/ 0 h 13"/>
                <a:gd name="T58" fmla="*/ 16 w 193"/>
                <a:gd name="T59" fmla="*/ 0 h 13"/>
                <a:gd name="T60" fmla="*/ 28 w 193"/>
                <a:gd name="T61" fmla="*/ 0 h 1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93"/>
                <a:gd name="T94" fmla="*/ 0 h 13"/>
                <a:gd name="T95" fmla="*/ 193 w 193"/>
                <a:gd name="T96" fmla="*/ 13 h 1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93" h="13">
                  <a:moveTo>
                    <a:pt x="28" y="0"/>
                  </a:moveTo>
                  <a:lnTo>
                    <a:pt x="41" y="0"/>
                  </a:lnTo>
                  <a:lnTo>
                    <a:pt x="52" y="1"/>
                  </a:lnTo>
                  <a:lnTo>
                    <a:pt x="56" y="1"/>
                  </a:lnTo>
                  <a:lnTo>
                    <a:pt x="77" y="1"/>
                  </a:lnTo>
                  <a:lnTo>
                    <a:pt x="96" y="3"/>
                  </a:lnTo>
                  <a:lnTo>
                    <a:pt x="114" y="1"/>
                  </a:lnTo>
                  <a:lnTo>
                    <a:pt x="119" y="0"/>
                  </a:lnTo>
                  <a:lnTo>
                    <a:pt x="122" y="0"/>
                  </a:lnTo>
                  <a:lnTo>
                    <a:pt x="138" y="0"/>
                  </a:lnTo>
                  <a:lnTo>
                    <a:pt x="149" y="0"/>
                  </a:lnTo>
                  <a:lnTo>
                    <a:pt x="165" y="3"/>
                  </a:lnTo>
                  <a:lnTo>
                    <a:pt x="177" y="8"/>
                  </a:lnTo>
                  <a:lnTo>
                    <a:pt x="193" y="11"/>
                  </a:lnTo>
                  <a:lnTo>
                    <a:pt x="193" y="13"/>
                  </a:lnTo>
                  <a:lnTo>
                    <a:pt x="186" y="13"/>
                  </a:lnTo>
                  <a:lnTo>
                    <a:pt x="174" y="9"/>
                  </a:lnTo>
                  <a:lnTo>
                    <a:pt x="152" y="6"/>
                  </a:lnTo>
                  <a:lnTo>
                    <a:pt x="136" y="5"/>
                  </a:lnTo>
                  <a:lnTo>
                    <a:pt x="102" y="6"/>
                  </a:lnTo>
                  <a:lnTo>
                    <a:pt x="77" y="6"/>
                  </a:lnTo>
                  <a:lnTo>
                    <a:pt x="63" y="5"/>
                  </a:lnTo>
                  <a:lnTo>
                    <a:pt x="56" y="3"/>
                  </a:lnTo>
                  <a:lnTo>
                    <a:pt x="49" y="5"/>
                  </a:lnTo>
                  <a:lnTo>
                    <a:pt x="13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16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77" name="Freeform 43"/>
            <p:cNvSpPr>
              <a:spLocks/>
            </p:cNvSpPr>
            <p:nvPr/>
          </p:nvSpPr>
          <p:spPr bwMode="auto">
            <a:xfrm>
              <a:off x="5332" y="1323"/>
              <a:ext cx="202" cy="24"/>
            </a:xfrm>
            <a:custGeom>
              <a:avLst/>
              <a:gdLst>
                <a:gd name="T0" fmla="*/ 85 w 202"/>
                <a:gd name="T1" fmla="*/ 3 h 24"/>
                <a:gd name="T2" fmla="*/ 87 w 202"/>
                <a:gd name="T3" fmla="*/ 0 h 24"/>
                <a:gd name="T4" fmla="*/ 93 w 202"/>
                <a:gd name="T5" fmla="*/ 1 h 24"/>
                <a:gd name="T6" fmla="*/ 94 w 202"/>
                <a:gd name="T7" fmla="*/ 1 h 24"/>
                <a:gd name="T8" fmla="*/ 124 w 202"/>
                <a:gd name="T9" fmla="*/ 3 h 24"/>
                <a:gd name="T10" fmla="*/ 134 w 202"/>
                <a:gd name="T11" fmla="*/ 6 h 24"/>
                <a:gd name="T12" fmla="*/ 135 w 202"/>
                <a:gd name="T13" fmla="*/ 5 h 24"/>
                <a:gd name="T14" fmla="*/ 146 w 202"/>
                <a:gd name="T15" fmla="*/ 8 h 24"/>
                <a:gd name="T16" fmla="*/ 148 w 202"/>
                <a:gd name="T17" fmla="*/ 6 h 24"/>
                <a:gd name="T18" fmla="*/ 152 w 202"/>
                <a:gd name="T19" fmla="*/ 8 h 24"/>
                <a:gd name="T20" fmla="*/ 157 w 202"/>
                <a:gd name="T21" fmla="*/ 8 h 24"/>
                <a:gd name="T22" fmla="*/ 201 w 202"/>
                <a:gd name="T23" fmla="*/ 22 h 24"/>
                <a:gd name="T24" fmla="*/ 202 w 202"/>
                <a:gd name="T25" fmla="*/ 22 h 24"/>
                <a:gd name="T26" fmla="*/ 202 w 202"/>
                <a:gd name="T27" fmla="*/ 24 h 24"/>
                <a:gd name="T28" fmla="*/ 201 w 202"/>
                <a:gd name="T29" fmla="*/ 24 h 24"/>
                <a:gd name="T30" fmla="*/ 165 w 202"/>
                <a:gd name="T31" fmla="*/ 21 h 24"/>
                <a:gd name="T32" fmla="*/ 162 w 202"/>
                <a:gd name="T33" fmla="*/ 22 h 24"/>
                <a:gd name="T34" fmla="*/ 155 w 202"/>
                <a:gd name="T35" fmla="*/ 21 h 24"/>
                <a:gd name="T36" fmla="*/ 154 w 202"/>
                <a:gd name="T37" fmla="*/ 21 h 24"/>
                <a:gd name="T38" fmla="*/ 143 w 202"/>
                <a:gd name="T39" fmla="*/ 19 h 24"/>
                <a:gd name="T40" fmla="*/ 138 w 202"/>
                <a:gd name="T41" fmla="*/ 19 h 24"/>
                <a:gd name="T42" fmla="*/ 134 w 202"/>
                <a:gd name="T43" fmla="*/ 17 h 24"/>
                <a:gd name="T44" fmla="*/ 127 w 202"/>
                <a:gd name="T45" fmla="*/ 17 h 24"/>
                <a:gd name="T46" fmla="*/ 108 w 202"/>
                <a:gd name="T47" fmla="*/ 14 h 24"/>
                <a:gd name="T48" fmla="*/ 107 w 202"/>
                <a:gd name="T49" fmla="*/ 14 h 24"/>
                <a:gd name="T50" fmla="*/ 57 w 202"/>
                <a:gd name="T51" fmla="*/ 9 h 24"/>
                <a:gd name="T52" fmla="*/ 55 w 202"/>
                <a:gd name="T53" fmla="*/ 9 h 24"/>
                <a:gd name="T54" fmla="*/ 14 w 202"/>
                <a:gd name="T55" fmla="*/ 3 h 24"/>
                <a:gd name="T56" fmla="*/ 10 w 202"/>
                <a:gd name="T57" fmla="*/ 3 h 24"/>
                <a:gd name="T58" fmla="*/ 2 w 202"/>
                <a:gd name="T59" fmla="*/ 1 h 24"/>
                <a:gd name="T60" fmla="*/ 0 w 202"/>
                <a:gd name="T61" fmla="*/ 1 h 24"/>
                <a:gd name="T62" fmla="*/ 0 w 202"/>
                <a:gd name="T63" fmla="*/ 0 h 24"/>
                <a:gd name="T64" fmla="*/ 0 w 202"/>
                <a:gd name="T65" fmla="*/ 0 h 24"/>
                <a:gd name="T66" fmla="*/ 18 w 202"/>
                <a:gd name="T67" fmla="*/ 0 h 24"/>
                <a:gd name="T68" fmla="*/ 85 w 202"/>
                <a:gd name="T69" fmla="*/ 3 h 2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2"/>
                <a:gd name="T106" fmla="*/ 0 h 24"/>
                <a:gd name="T107" fmla="*/ 202 w 202"/>
                <a:gd name="T108" fmla="*/ 24 h 2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2" h="24">
                  <a:moveTo>
                    <a:pt x="85" y="3"/>
                  </a:moveTo>
                  <a:lnTo>
                    <a:pt x="87" y="0"/>
                  </a:lnTo>
                  <a:lnTo>
                    <a:pt x="93" y="1"/>
                  </a:lnTo>
                  <a:lnTo>
                    <a:pt x="94" y="1"/>
                  </a:lnTo>
                  <a:lnTo>
                    <a:pt x="124" y="3"/>
                  </a:lnTo>
                  <a:lnTo>
                    <a:pt x="134" y="6"/>
                  </a:lnTo>
                  <a:lnTo>
                    <a:pt x="135" y="5"/>
                  </a:lnTo>
                  <a:lnTo>
                    <a:pt x="146" y="8"/>
                  </a:lnTo>
                  <a:lnTo>
                    <a:pt x="148" y="6"/>
                  </a:lnTo>
                  <a:lnTo>
                    <a:pt x="152" y="8"/>
                  </a:lnTo>
                  <a:lnTo>
                    <a:pt x="157" y="8"/>
                  </a:lnTo>
                  <a:lnTo>
                    <a:pt x="201" y="22"/>
                  </a:lnTo>
                  <a:lnTo>
                    <a:pt x="202" y="22"/>
                  </a:lnTo>
                  <a:lnTo>
                    <a:pt x="202" y="24"/>
                  </a:lnTo>
                  <a:lnTo>
                    <a:pt x="201" y="24"/>
                  </a:lnTo>
                  <a:lnTo>
                    <a:pt x="165" y="21"/>
                  </a:lnTo>
                  <a:lnTo>
                    <a:pt x="162" y="22"/>
                  </a:lnTo>
                  <a:lnTo>
                    <a:pt x="155" y="21"/>
                  </a:lnTo>
                  <a:lnTo>
                    <a:pt x="154" y="21"/>
                  </a:lnTo>
                  <a:lnTo>
                    <a:pt x="143" y="19"/>
                  </a:lnTo>
                  <a:lnTo>
                    <a:pt x="138" y="19"/>
                  </a:lnTo>
                  <a:lnTo>
                    <a:pt x="134" y="17"/>
                  </a:lnTo>
                  <a:lnTo>
                    <a:pt x="127" y="17"/>
                  </a:lnTo>
                  <a:lnTo>
                    <a:pt x="108" y="14"/>
                  </a:lnTo>
                  <a:lnTo>
                    <a:pt x="107" y="14"/>
                  </a:lnTo>
                  <a:lnTo>
                    <a:pt x="57" y="9"/>
                  </a:lnTo>
                  <a:lnTo>
                    <a:pt x="55" y="9"/>
                  </a:lnTo>
                  <a:lnTo>
                    <a:pt x="14" y="3"/>
                  </a:lnTo>
                  <a:lnTo>
                    <a:pt x="10" y="3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8" y="0"/>
                  </a:lnTo>
                  <a:lnTo>
                    <a:pt x="85" y="3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78" name="Freeform 44"/>
            <p:cNvSpPr>
              <a:spLocks/>
            </p:cNvSpPr>
            <p:nvPr/>
          </p:nvSpPr>
          <p:spPr bwMode="auto">
            <a:xfrm>
              <a:off x="5342" y="1324"/>
              <a:ext cx="191" cy="23"/>
            </a:xfrm>
            <a:custGeom>
              <a:avLst/>
              <a:gdLst>
                <a:gd name="T0" fmla="*/ 61 w 191"/>
                <a:gd name="T1" fmla="*/ 2 h 23"/>
                <a:gd name="T2" fmla="*/ 77 w 191"/>
                <a:gd name="T3" fmla="*/ 4 h 23"/>
                <a:gd name="T4" fmla="*/ 78 w 191"/>
                <a:gd name="T5" fmla="*/ 2 h 23"/>
                <a:gd name="T6" fmla="*/ 84 w 191"/>
                <a:gd name="T7" fmla="*/ 4 h 23"/>
                <a:gd name="T8" fmla="*/ 86 w 191"/>
                <a:gd name="T9" fmla="*/ 2 h 23"/>
                <a:gd name="T10" fmla="*/ 113 w 191"/>
                <a:gd name="T11" fmla="*/ 5 h 23"/>
                <a:gd name="T12" fmla="*/ 124 w 191"/>
                <a:gd name="T13" fmla="*/ 7 h 23"/>
                <a:gd name="T14" fmla="*/ 125 w 191"/>
                <a:gd name="T15" fmla="*/ 5 h 23"/>
                <a:gd name="T16" fmla="*/ 136 w 191"/>
                <a:gd name="T17" fmla="*/ 8 h 23"/>
                <a:gd name="T18" fmla="*/ 138 w 191"/>
                <a:gd name="T19" fmla="*/ 7 h 23"/>
                <a:gd name="T20" fmla="*/ 142 w 191"/>
                <a:gd name="T21" fmla="*/ 8 h 23"/>
                <a:gd name="T22" fmla="*/ 147 w 191"/>
                <a:gd name="T23" fmla="*/ 10 h 23"/>
                <a:gd name="T24" fmla="*/ 191 w 191"/>
                <a:gd name="T25" fmla="*/ 23 h 23"/>
                <a:gd name="T26" fmla="*/ 153 w 191"/>
                <a:gd name="T27" fmla="*/ 18 h 23"/>
                <a:gd name="T28" fmla="*/ 152 w 191"/>
                <a:gd name="T29" fmla="*/ 20 h 23"/>
                <a:gd name="T30" fmla="*/ 145 w 191"/>
                <a:gd name="T31" fmla="*/ 18 h 23"/>
                <a:gd name="T32" fmla="*/ 144 w 191"/>
                <a:gd name="T33" fmla="*/ 18 h 23"/>
                <a:gd name="T34" fmla="*/ 133 w 191"/>
                <a:gd name="T35" fmla="*/ 16 h 23"/>
                <a:gd name="T36" fmla="*/ 128 w 191"/>
                <a:gd name="T37" fmla="*/ 16 h 23"/>
                <a:gd name="T38" fmla="*/ 124 w 191"/>
                <a:gd name="T39" fmla="*/ 15 h 23"/>
                <a:gd name="T40" fmla="*/ 117 w 191"/>
                <a:gd name="T41" fmla="*/ 15 h 23"/>
                <a:gd name="T42" fmla="*/ 98 w 191"/>
                <a:gd name="T43" fmla="*/ 10 h 23"/>
                <a:gd name="T44" fmla="*/ 95 w 191"/>
                <a:gd name="T45" fmla="*/ 12 h 23"/>
                <a:gd name="T46" fmla="*/ 47 w 191"/>
                <a:gd name="T47" fmla="*/ 5 h 23"/>
                <a:gd name="T48" fmla="*/ 45 w 191"/>
                <a:gd name="T49" fmla="*/ 7 h 23"/>
                <a:gd name="T50" fmla="*/ 12 w 191"/>
                <a:gd name="T51" fmla="*/ 2 h 23"/>
                <a:gd name="T52" fmla="*/ 4 w 191"/>
                <a:gd name="T53" fmla="*/ 2 h 23"/>
                <a:gd name="T54" fmla="*/ 0 w 191"/>
                <a:gd name="T55" fmla="*/ 0 h 23"/>
                <a:gd name="T56" fmla="*/ 8 w 191"/>
                <a:gd name="T57" fmla="*/ 0 h 23"/>
                <a:gd name="T58" fmla="*/ 61 w 191"/>
                <a:gd name="T59" fmla="*/ 2 h 2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91"/>
                <a:gd name="T91" fmla="*/ 0 h 23"/>
                <a:gd name="T92" fmla="*/ 191 w 191"/>
                <a:gd name="T93" fmla="*/ 23 h 2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91" h="23">
                  <a:moveTo>
                    <a:pt x="61" y="2"/>
                  </a:moveTo>
                  <a:lnTo>
                    <a:pt x="77" y="4"/>
                  </a:lnTo>
                  <a:lnTo>
                    <a:pt x="78" y="2"/>
                  </a:lnTo>
                  <a:lnTo>
                    <a:pt x="84" y="4"/>
                  </a:lnTo>
                  <a:lnTo>
                    <a:pt x="86" y="2"/>
                  </a:lnTo>
                  <a:lnTo>
                    <a:pt x="113" y="5"/>
                  </a:lnTo>
                  <a:lnTo>
                    <a:pt x="124" y="7"/>
                  </a:lnTo>
                  <a:lnTo>
                    <a:pt x="125" y="5"/>
                  </a:lnTo>
                  <a:lnTo>
                    <a:pt x="136" y="8"/>
                  </a:lnTo>
                  <a:lnTo>
                    <a:pt x="138" y="7"/>
                  </a:lnTo>
                  <a:lnTo>
                    <a:pt x="142" y="8"/>
                  </a:lnTo>
                  <a:lnTo>
                    <a:pt x="147" y="10"/>
                  </a:lnTo>
                  <a:lnTo>
                    <a:pt x="191" y="23"/>
                  </a:lnTo>
                  <a:lnTo>
                    <a:pt x="153" y="18"/>
                  </a:lnTo>
                  <a:lnTo>
                    <a:pt x="152" y="20"/>
                  </a:lnTo>
                  <a:lnTo>
                    <a:pt x="145" y="18"/>
                  </a:lnTo>
                  <a:lnTo>
                    <a:pt x="144" y="18"/>
                  </a:lnTo>
                  <a:lnTo>
                    <a:pt x="133" y="16"/>
                  </a:lnTo>
                  <a:lnTo>
                    <a:pt x="128" y="16"/>
                  </a:lnTo>
                  <a:lnTo>
                    <a:pt x="124" y="15"/>
                  </a:lnTo>
                  <a:lnTo>
                    <a:pt x="117" y="15"/>
                  </a:lnTo>
                  <a:lnTo>
                    <a:pt x="98" y="10"/>
                  </a:lnTo>
                  <a:lnTo>
                    <a:pt x="95" y="12"/>
                  </a:lnTo>
                  <a:lnTo>
                    <a:pt x="47" y="5"/>
                  </a:lnTo>
                  <a:lnTo>
                    <a:pt x="45" y="7"/>
                  </a:lnTo>
                  <a:lnTo>
                    <a:pt x="12" y="2"/>
                  </a:lnTo>
                  <a:lnTo>
                    <a:pt x="4" y="2"/>
                  </a:lnTo>
                  <a:lnTo>
                    <a:pt x="0" y="0"/>
                  </a:lnTo>
                  <a:lnTo>
                    <a:pt x="8" y="0"/>
                  </a:lnTo>
                  <a:lnTo>
                    <a:pt x="61" y="2"/>
                  </a:lnTo>
                  <a:close/>
                </a:path>
              </a:pathLst>
            </a:custGeom>
            <a:solidFill>
              <a:srgbClr val="B8B8B8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79" name="Freeform 45"/>
            <p:cNvSpPr>
              <a:spLocks/>
            </p:cNvSpPr>
            <p:nvPr/>
          </p:nvSpPr>
          <p:spPr bwMode="auto">
            <a:xfrm>
              <a:off x="5397" y="1382"/>
              <a:ext cx="117" cy="65"/>
            </a:xfrm>
            <a:custGeom>
              <a:avLst/>
              <a:gdLst>
                <a:gd name="T0" fmla="*/ 51 w 117"/>
                <a:gd name="T1" fmla="*/ 0 h 65"/>
                <a:gd name="T2" fmla="*/ 61 w 117"/>
                <a:gd name="T3" fmla="*/ 5 h 65"/>
                <a:gd name="T4" fmla="*/ 69 w 117"/>
                <a:gd name="T5" fmla="*/ 6 h 65"/>
                <a:gd name="T6" fmla="*/ 76 w 117"/>
                <a:gd name="T7" fmla="*/ 8 h 65"/>
                <a:gd name="T8" fmla="*/ 83 w 117"/>
                <a:gd name="T9" fmla="*/ 9 h 65"/>
                <a:gd name="T10" fmla="*/ 87 w 117"/>
                <a:gd name="T11" fmla="*/ 14 h 65"/>
                <a:gd name="T12" fmla="*/ 92 w 117"/>
                <a:gd name="T13" fmla="*/ 19 h 65"/>
                <a:gd name="T14" fmla="*/ 109 w 117"/>
                <a:gd name="T15" fmla="*/ 45 h 65"/>
                <a:gd name="T16" fmla="*/ 117 w 117"/>
                <a:gd name="T17" fmla="*/ 62 h 65"/>
                <a:gd name="T18" fmla="*/ 111 w 117"/>
                <a:gd name="T19" fmla="*/ 65 h 65"/>
                <a:gd name="T20" fmla="*/ 100 w 117"/>
                <a:gd name="T21" fmla="*/ 65 h 65"/>
                <a:gd name="T22" fmla="*/ 87 w 117"/>
                <a:gd name="T23" fmla="*/ 65 h 65"/>
                <a:gd name="T24" fmla="*/ 76 w 117"/>
                <a:gd name="T25" fmla="*/ 64 h 65"/>
                <a:gd name="T26" fmla="*/ 65 w 117"/>
                <a:gd name="T27" fmla="*/ 62 h 65"/>
                <a:gd name="T28" fmla="*/ 54 w 117"/>
                <a:gd name="T29" fmla="*/ 59 h 65"/>
                <a:gd name="T30" fmla="*/ 47 w 117"/>
                <a:gd name="T31" fmla="*/ 53 h 65"/>
                <a:gd name="T32" fmla="*/ 34 w 117"/>
                <a:gd name="T33" fmla="*/ 40 h 65"/>
                <a:gd name="T34" fmla="*/ 12 w 117"/>
                <a:gd name="T35" fmla="*/ 32 h 65"/>
                <a:gd name="T36" fmla="*/ 12 w 117"/>
                <a:gd name="T37" fmla="*/ 30 h 65"/>
                <a:gd name="T38" fmla="*/ 7 w 117"/>
                <a:gd name="T39" fmla="*/ 27 h 65"/>
                <a:gd name="T40" fmla="*/ 0 w 117"/>
                <a:gd name="T41" fmla="*/ 22 h 65"/>
                <a:gd name="T42" fmla="*/ 1 w 117"/>
                <a:gd name="T43" fmla="*/ 22 h 65"/>
                <a:gd name="T44" fmla="*/ 17 w 117"/>
                <a:gd name="T45" fmla="*/ 29 h 65"/>
                <a:gd name="T46" fmla="*/ 25 w 117"/>
                <a:gd name="T47" fmla="*/ 32 h 65"/>
                <a:gd name="T48" fmla="*/ 6 w 117"/>
                <a:gd name="T49" fmla="*/ 22 h 65"/>
                <a:gd name="T50" fmla="*/ 4 w 117"/>
                <a:gd name="T51" fmla="*/ 19 h 65"/>
                <a:gd name="T52" fmla="*/ 22 w 117"/>
                <a:gd name="T53" fmla="*/ 27 h 65"/>
                <a:gd name="T54" fmla="*/ 45 w 117"/>
                <a:gd name="T55" fmla="*/ 49 h 65"/>
                <a:gd name="T56" fmla="*/ 53 w 117"/>
                <a:gd name="T57" fmla="*/ 56 h 65"/>
                <a:gd name="T58" fmla="*/ 62 w 117"/>
                <a:gd name="T59" fmla="*/ 59 h 65"/>
                <a:gd name="T60" fmla="*/ 72 w 117"/>
                <a:gd name="T61" fmla="*/ 60 h 65"/>
                <a:gd name="T62" fmla="*/ 83 w 117"/>
                <a:gd name="T63" fmla="*/ 62 h 65"/>
                <a:gd name="T64" fmla="*/ 94 w 117"/>
                <a:gd name="T65" fmla="*/ 62 h 65"/>
                <a:gd name="T66" fmla="*/ 108 w 117"/>
                <a:gd name="T67" fmla="*/ 62 h 65"/>
                <a:gd name="T68" fmla="*/ 114 w 117"/>
                <a:gd name="T69" fmla="*/ 62 h 65"/>
                <a:gd name="T70" fmla="*/ 114 w 117"/>
                <a:gd name="T71" fmla="*/ 57 h 65"/>
                <a:gd name="T72" fmla="*/ 90 w 117"/>
                <a:gd name="T73" fmla="*/ 22 h 65"/>
                <a:gd name="T74" fmla="*/ 86 w 117"/>
                <a:gd name="T75" fmla="*/ 17 h 65"/>
                <a:gd name="T76" fmla="*/ 81 w 117"/>
                <a:gd name="T77" fmla="*/ 13 h 65"/>
                <a:gd name="T78" fmla="*/ 76 w 117"/>
                <a:gd name="T79" fmla="*/ 11 h 65"/>
                <a:gd name="T80" fmla="*/ 70 w 117"/>
                <a:gd name="T81" fmla="*/ 9 h 65"/>
                <a:gd name="T82" fmla="*/ 62 w 117"/>
                <a:gd name="T83" fmla="*/ 8 h 65"/>
                <a:gd name="T84" fmla="*/ 40 w 117"/>
                <a:gd name="T85" fmla="*/ 6 h 65"/>
                <a:gd name="T86" fmla="*/ 18 w 117"/>
                <a:gd name="T87" fmla="*/ 6 h 65"/>
                <a:gd name="T88" fmla="*/ 17 w 117"/>
                <a:gd name="T89" fmla="*/ 6 h 65"/>
                <a:gd name="T90" fmla="*/ 50 w 117"/>
                <a:gd name="T91" fmla="*/ 3 h 65"/>
                <a:gd name="T92" fmla="*/ 34 w 117"/>
                <a:gd name="T93" fmla="*/ 1 h 65"/>
                <a:gd name="T94" fmla="*/ 22 w 117"/>
                <a:gd name="T95" fmla="*/ 3 h 65"/>
                <a:gd name="T96" fmla="*/ 12 w 117"/>
                <a:gd name="T97" fmla="*/ 3 h 65"/>
                <a:gd name="T98" fmla="*/ 12 w 117"/>
                <a:gd name="T99" fmla="*/ 1 h 65"/>
                <a:gd name="T100" fmla="*/ 23 w 117"/>
                <a:gd name="T101" fmla="*/ 0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17"/>
                <a:gd name="T154" fmla="*/ 0 h 65"/>
                <a:gd name="T155" fmla="*/ 117 w 117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17" h="65">
                  <a:moveTo>
                    <a:pt x="48" y="0"/>
                  </a:moveTo>
                  <a:lnTo>
                    <a:pt x="50" y="0"/>
                  </a:lnTo>
                  <a:lnTo>
                    <a:pt x="51" y="0"/>
                  </a:lnTo>
                  <a:lnTo>
                    <a:pt x="51" y="1"/>
                  </a:lnTo>
                  <a:lnTo>
                    <a:pt x="51" y="3"/>
                  </a:lnTo>
                  <a:lnTo>
                    <a:pt x="61" y="5"/>
                  </a:lnTo>
                  <a:lnTo>
                    <a:pt x="62" y="5"/>
                  </a:lnTo>
                  <a:lnTo>
                    <a:pt x="65" y="6"/>
                  </a:lnTo>
                  <a:lnTo>
                    <a:pt x="69" y="6"/>
                  </a:lnTo>
                  <a:lnTo>
                    <a:pt x="72" y="6"/>
                  </a:lnTo>
                  <a:lnTo>
                    <a:pt x="73" y="6"/>
                  </a:lnTo>
                  <a:lnTo>
                    <a:pt x="76" y="8"/>
                  </a:lnTo>
                  <a:lnTo>
                    <a:pt x="78" y="8"/>
                  </a:lnTo>
                  <a:lnTo>
                    <a:pt x="79" y="9"/>
                  </a:lnTo>
                  <a:lnTo>
                    <a:pt x="83" y="9"/>
                  </a:lnTo>
                  <a:lnTo>
                    <a:pt x="84" y="11"/>
                  </a:lnTo>
                  <a:lnTo>
                    <a:pt x="86" y="13"/>
                  </a:lnTo>
                  <a:lnTo>
                    <a:pt x="87" y="14"/>
                  </a:lnTo>
                  <a:lnTo>
                    <a:pt x="89" y="16"/>
                  </a:lnTo>
                  <a:lnTo>
                    <a:pt x="90" y="17"/>
                  </a:lnTo>
                  <a:lnTo>
                    <a:pt x="92" y="19"/>
                  </a:lnTo>
                  <a:lnTo>
                    <a:pt x="94" y="21"/>
                  </a:lnTo>
                  <a:lnTo>
                    <a:pt x="95" y="24"/>
                  </a:lnTo>
                  <a:lnTo>
                    <a:pt x="109" y="45"/>
                  </a:lnTo>
                  <a:lnTo>
                    <a:pt x="116" y="56"/>
                  </a:lnTo>
                  <a:lnTo>
                    <a:pt x="117" y="59"/>
                  </a:lnTo>
                  <a:lnTo>
                    <a:pt x="117" y="62"/>
                  </a:lnTo>
                  <a:lnTo>
                    <a:pt x="117" y="64"/>
                  </a:lnTo>
                  <a:lnTo>
                    <a:pt x="114" y="65"/>
                  </a:lnTo>
                  <a:lnTo>
                    <a:pt x="111" y="65"/>
                  </a:lnTo>
                  <a:lnTo>
                    <a:pt x="108" y="65"/>
                  </a:lnTo>
                  <a:lnTo>
                    <a:pt x="105" y="65"/>
                  </a:lnTo>
                  <a:lnTo>
                    <a:pt x="100" y="65"/>
                  </a:lnTo>
                  <a:lnTo>
                    <a:pt x="94" y="65"/>
                  </a:lnTo>
                  <a:lnTo>
                    <a:pt x="90" y="65"/>
                  </a:lnTo>
                  <a:lnTo>
                    <a:pt x="87" y="65"/>
                  </a:lnTo>
                  <a:lnTo>
                    <a:pt x="83" y="64"/>
                  </a:lnTo>
                  <a:lnTo>
                    <a:pt x="79" y="64"/>
                  </a:lnTo>
                  <a:lnTo>
                    <a:pt x="76" y="64"/>
                  </a:lnTo>
                  <a:lnTo>
                    <a:pt x="72" y="64"/>
                  </a:lnTo>
                  <a:lnTo>
                    <a:pt x="69" y="62"/>
                  </a:lnTo>
                  <a:lnTo>
                    <a:pt x="65" y="62"/>
                  </a:lnTo>
                  <a:lnTo>
                    <a:pt x="62" y="60"/>
                  </a:lnTo>
                  <a:lnTo>
                    <a:pt x="59" y="60"/>
                  </a:lnTo>
                  <a:lnTo>
                    <a:pt x="54" y="59"/>
                  </a:lnTo>
                  <a:lnTo>
                    <a:pt x="51" y="57"/>
                  </a:lnTo>
                  <a:lnTo>
                    <a:pt x="48" y="56"/>
                  </a:lnTo>
                  <a:lnTo>
                    <a:pt x="47" y="53"/>
                  </a:lnTo>
                  <a:lnTo>
                    <a:pt x="43" y="51"/>
                  </a:lnTo>
                  <a:lnTo>
                    <a:pt x="40" y="48"/>
                  </a:lnTo>
                  <a:lnTo>
                    <a:pt x="34" y="40"/>
                  </a:lnTo>
                  <a:lnTo>
                    <a:pt x="23" y="35"/>
                  </a:lnTo>
                  <a:lnTo>
                    <a:pt x="14" y="32"/>
                  </a:lnTo>
                  <a:lnTo>
                    <a:pt x="12" y="32"/>
                  </a:lnTo>
                  <a:lnTo>
                    <a:pt x="12" y="30"/>
                  </a:lnTo>
                  <a:lnTo>
                    <a:pt x="17" y="30"/>
                  </a:lnTo>
                  <a:lnTo>
                    <a:pt x="7" y="27"/>
                  </a:lnTo>
                  <a:lnTo>
                    <a:pt x="1" y="27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1" y="22"/>
                  </a:lnTo>
                  <a:lnTo>
                    <a:pt x="3" y="24"/>
                  </a:lnTo>
                  <a:lnTo>
                    <a:pt x="15" y="27"/>
                  </a:lnTo>
                  <a:lnTo>
                    <a:pt x="17" y="29"/>
                  </a:lnTo>
                  <a:lnTo>
                    <a:pt x="20" y="30"/>
                  </a:lnTo>
                  <a:lnTo>
                    <a:pt x="25" y="32"/>
                  </a:lnTo>
                  <a:lnTo>
                    <a:pt x="22" y="29"/>
                  </a:lnTo>
                  <a:lnTo>
                    <a:pt x="6" y="22"/>
                  </a:lnTo>
                  <a:lnTo>
                    <a:pt x="4" y="22"/>
                  </a:lnTo>
                  <a:lnTo>
                    <a:pt x="4" y="21"/>
                  </a:lnTo>
                  <a:lnTo>
                    <a:pt x="4" y="19"/>
                  </a:lnTo>
                  <a:lnTo>
                    <a:pt x="6" y="19"/>
                  </a:lnTo>
                  <a:lnTo>
                    <a:pt x="22" y="27"/>
                  </a:lnTo>
                  <a:lnTo>
                    <a:pt x="37" y="38"/>
                  </a:lnTo>
                  <a:lnTo>
                    <a:pt x="42" y="46"/>
                  </a:lnTo>
                  <a:lnTo>
                    <a:pt x="45" y="49"/>
                  </a:lnTo>
                  <a:lnTo>
                    <a:pt x="48" y="51"/>
                  </a:lnTo>
                  <a:lnTo>
                    <a:pt x="50" y="53"/>
                  </a:lnTo>
                  <a:lnTo>
                    <a:pt x="53" y="56"/>
                  </a:lnTo>
                  <a:lnTo>
                    <a:pt x="56" y="56"/>
                  </a:lnTo>
                  <a:lnTo>
                    <a:pt x="59" y="57"/>
                  </a:lnTo>
                  <a:lnTo>
                    <a:pt x="62" y="59"/>
                  </a:lnTo>
                  <a:lnTo>
                    <a:pt x="65" y="59"/>
                  </a:lnTo>
                  <a:lnTo>
                    <a:pt x="69" y="60"/>
                  </a:lnTo>
                  <a:lnTo>
                    <a:pt x="72" y="60"/>
                  </a:lnTo>
                  <a:lnTo>
                    <a:pt x="75" y="62"/>
                  </a:lnTo>
                  <a:lnTo>
                    <a:pt x="79" y="62"/>
                  </a:lnTo>
                  <a:lnTo>
                    <a:pt x="83" y="62"/>
                  </a:lnTo>
                  <a:lnTo>
                    <a:pt x="86" y="62"/>
                  </a:lnTo>
                  <a:lnTo>
                    <a:pt x="90" y="62"/>
                  </a:lnTo>
                  <a:lnTo>
                    <a:pt x="94" y="62"/>
                  </a:lnTo>
                  <a:lnTo>
                    <a:pt x="100" y="62"/>
                  </a:lnTo>
                  <a:lnTo>
                    <a:pt x="105" y="62"/>
                  </a:lnTo>
                  <a:lnTo>
                    <a:pt x="108" y="62"/>
                  </a:lnTo>
                  <a:lnTo>
                    <a:pt x="111" y="62"/>
                  </a:lnTo>
                  <a:lnTo>
                    <a:pt x="112" y="62"/>
                  </a:lnTo>
                  <a:lnTo>
                    <a:pt x="114" y="62"/>
                  </a:lnTo>
                  <a:lnTo>
                    <a:pt x="114" y="60"/>
                  </a:lnTo>
                  <a:lnTo>
                    <a:pt x="114" y="59"/>
                  </a:lnTo>
                  <a:lnTo>
                    <a:pt x="114" y="57"/>
                  </a:lnTo>
                  <a:lnTo>
                    <a:pt x="106" y="46"/>
                  </a:lnTo>
                  <a:lnTo>
                    <a:pt x="94" y="25"/>
                  </a:lnTo>
                  <a:lnTo>
                    <a:pt x="90" y="22"/>
                  </a:lnTo>
                  <a:lnTo>
                    <a:pt x="89" y="21"/>
                  </a:lnTo>
                  <a:lnTo>
                    <a:pt x="87" y="19"/>
                  </a:lnTo>
                  <a:lnTo>
                    <a:pt x="86" y="17"/>
                  </a:lnTo>
                  <a:lnTo>
                    <a:pt x="84" y="16"/>
                  </a:lnTo>
                  <a:lnTo>
                    <a:pt x="83" y="14"/>
                  </a:lnTo>
                  <a:lnTo>
                    <a:pt x="81" y="13"/>
                  </a:lnTo>
                  <a:lnTo>
                    <a:pt x="79" y="13"/>
                  </a:lnTo>
                  <a:lnTo>
                    <a:pt x="78" y="11"/>
                  </a:lnTo>
                  <a:lnTo>
                    <a:pt x="76" y="11"/>
                  </a:lnTo>
                  <a:lnTo>
                    <a:pt x="75" y="11"/>
                  </a:lnTo>
                  <a:lnTo>
                    <a:pt x="72" y="9"/>
                  </a:lnTo>
                  <a:lnTo>
                    <a:pt x="70" y="9"/>
                  </a:lnTo>
                  <a:lnTo>
                    <a:pt x="69" y="9"/>
                  </a:lnTo>
                  <a:lnTo>
                    <a:pt x="65" y="8"/>
                  </a:lnTo>
                  <a:lnTo>
                    <a:pt x="62" y="8"/>
                  </a:lnTo>
                  <a:lnTo>
                    <a:pt x="56" y="6"/>
                  </a:lnTo>
                  <a:lnTo>
                    <a:pt x="43" y="6"/>
                  </a:lnTo>
                  <a:lnTo>
                    <a:pt x="40" y="6"/>
                  </a:lnTo>
                  <a:lnTo>
                    <a:pt x="39" y="6"/>
                  </a:lnTo>
                  <a:lnTo>
                    <a:pt x="29" y="6"/>
                  </a:lnTo>
                  <a:lnTo>
                    <a:pt x="18" y="6"/>
                  </a:lnTo>
                  <a:lnTo>
                    <a:pt x="17" y="6"/>
                  </a:lnTo>
                  <a:lnTo>
                    <a:pt x="17" y="5"/>
                  </a:lnTo>
                  <a:lnTo>
                    <a:pt x="50" y="3"/>
                  </a:lnTo>
                  <a:lnTo>
                    <a:pt x="37" y="1"/>
                  </a:lnTo>
                  <a:lnTo>
                    <a:pt x="34" y="1"/>
                  </a:lnTo>
                  <a:lnTo>
                    <a:pt x="34" y="3"/>
                  </a:lnTo>
                  <a:lnTo>
                    <a:pt x="22" y="3"/>
                  </a:lnTo>
                  <a:lnTo>
                    <a:pt x="18" y="3"/>
                  </a:lnTo>
                  <a:lnTo>
                    <a:pt x="12" y="5"/>
                  </a:lnTo>
                  <a:lnTo>
                    <a:pt x="12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12" y="1"/>
                  </a:lnTo>
                  <a:lnTo>
                    <a:pt x="17" y="0"/>
                  </a:lnTo>
                  <a:lnTo>
                    <a:pt x="22" y="1"/>
                  </a:lnTo>
                  <a:lnTo>
                    <a:pt x="23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80" name="Freeform 46"/>
            <p:cNvSpPr>
              <a:spLocks/>
            </p:cNvSpPr>
            <p:nvPr/>
          </p:nvSpPr>
          <p:spPr bwMode="auto">
            <a:xfrm>
              <a:off x="5353" y="1388"/>
              <a:ext cx="29" cy="7"/>
            </a:xfrm>
            <a:custGeom>
              <a:avLst/>
              <a:gdLst>
                <a:gd name="T0" fmla="*/ 26 w 29"/>
                <a:gd name="T1" fmla="*/ 5 h 7"/>
                <a:gd name="T2" fmla="*/ 29 w 29"/>
                <a:gd name="T3" fmla="*/ 7 h 7"/>
                <a:gd name="T4" fmla="*/ 28 w 29"/>
                <a:gd name="T5" fmla="*/ 7 h 7"/>
                <a:gd name="T6" fmla="*/ 22 w 29"/>
                <a:gd name="T7" fmla="*/ 5 h 7"/>
                <a:gd name="T8" fmla="*/ 20 w 29"/>
                <a:gd name="T9" fmla="*/ 3 h 7"/>
                <a:gd name="T10" fmla="*/ 20 w 29"/>
                <a:gd name="T11" fmla="*/ 3 h 7"/>
                <a:gd name="T12" fmla="*/ 14 w 29"/>
                <a:gd name="T13" fmla="*/ 2 h 7"/>
                <a:gd name="T14" fmla="*/ 8 w 29"/>
                <a:gd name="T15" fmla="*/ 2 h 7"/>
                <a:gd name="T16" fmla="*/ 3 w 29"/>
                <a:gd name="T17" fmla="*/ 3 h 7"/>
                <a:gd name="T18" fmla="*/ 0 w 29"/>
                <a:gd name="T19" fmla="*/ 5 h 7"/>
                <a:gd name="T20" fmla="*/ 0 w 29"/>
                <a:gd name="T21" fmla="*/ 5 h 7"/>
                <a:gd name="T22" fmla="*/ 0 w 29"/>
                <a:gd name="T23" fmla="*/ 3 h 7"/>
                <a:gd name="T24" fmla="*/ 4 w 29"/>
                <a:gd name="T25" fmla="*/ 2 h 7"/>
                <a:gd name="T26" fmla="*/ 8 w 29"/>
                <a:gd name="T27" fmla="*/ 0 h 7"/>
                <a:gd name="T28" fmla="*/ 17 w 29"/>
                <a:gd name="T29" fmla="*/ 0 h 7"/>
                <a:gd name="T30" fmla="*/ 26 w 29"/>
                <a:gd name="T31" fmla="*/ 5 h 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9"/>
                <a:gd name="T49" fmla="*/ 0 h 7"/>
                <a:gd name="T50" fmla="*/ 29 w 29"/>
                <a:gd name="T51" fmla="*/ 7 h 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9" h="7">
                  <a:moveTo>
                    <a:pt x="26" y="5"/>
                  </a:moveTo>
                  <a:lnTo>
                    <a:pt x="29" y="7"/>
                  </a:lnTo>
                  <a:lnTo>
                    <a:pt x="28" y="7"/>
                  </a:lnTo>
                  <a:lnTo>
                    <a:pt x="22" y="5"/>
                  </a:lnTo>
                  <a:lnTo>
                    <a:pt x="20" y="3"/>
                  </a:lnTo>
                  <a:lnTo>
                    <a:pt x="14" y="2"/>
                  </a:lnTo>
                  <a:lnTo>
                    <a:pt x="8" y="2"/>
                  </a:lnTo>
                  <a:lnTo>
                    <a:pt x="3" y="3"/>
                  </a:lnTo>
                  <a:lnTo>
                    <a:pt x="0" y="5"/>
                  </a:lnTo>
                  <a:lnTo>
                    <a:pt x="0" y="3"/>
                  </a:lnTo>
                  <a:lnTo>
                    <a:pt x="4" y="2"/>
                  </a:lnTo>
                  <a:lnTo>
                    <a:pt x="8" y="0"/>
                  </a:lnTo>
                  <a:lnTo>
                    <a:pt x="17" y="0"/>
                  </a:lnTo>
                  <a:lnTo>
                    <a:pt x="26" y="5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81" name="Freeform 47"/>
            <p:cNvSpPr>
              <a:spLocks/>
            </p:cNvSpPr>
            <p:nvPr/>
          </p:nvSpPr>
          <p:spPr bwMode="auto">
            <a:xfrm>
              <a:off x="5353" y="1390"/>
              <a:ext cx="28" cy="11"/>
            </a:xfrm>
            <a:custGeom>
              <a:avLst/>
              <a:gdLst>
                <a:gd name="T0" fmla="*/ 28 w 28"/>
                <a:gd name="T1" fmla="*/ 6 h 11"/>
                <a:gd name="T2" fmla="*/ 28 w 28"/>
                <a:gd name="T3" fmla="*/ 8 h 11"/>
                <a:gd name="T4" fmla="*/ 25 w 28"/>
                <a:gd name="T5" fmla="*/ 6 h 11"/>
                <a:gd name="T6" fmla="*/ 18 w 28"/>
                <a:gd name="T7" fmla="*/ 11 h 11"/>
                <a:gd name="T8" fmla="*/ 12 w 28"/>
                <a:gd name="T9" fmla="*/ 11 h 11"/>
                <a:gd name="T10" fmla="*/ 4 w 28"/>
                <a:gd name="T11" fmla="*/ 8 h 11"/>
                <a:gd name="T12" fmla="*/ 3 w 28"/>
                <a:gd name="T13" fmla="*/ 5 h 11"/>
                <a:gd name="T14" fmla="*/ 3 w 28"/>
                <a:gd name="T15" fmla="*/ 5 h 11"/>
                <a:gd name="T16" fmla="*/ 0 w 28"/>
                <a:gd name="T17" fmla="*/ 5 h 11"/>
                <a:gd name="T18" fmla="*/ 1 w 28"/>
                <a:gd name="T19" fmla="*/ 3 h 11"/>
                <a:gd name="T20" fmla="*/ 6 w 28"/>
                <a:gd name="T21" fmla="*/ 3 h 11"/>
                <a:gd name="T22" fmla="*/ 9 w 28"/>
                <a:gd name="T23" fmla="*/ 1 h 11"/>
                <a:gd name="T24" fmla="*/ 12 w 28"/>
                <a:gd name="T25" fmla="*/ 0 h 11"/>
                <a:gd name="T26" fmla="*/ 18 w 28"/>
                <a:gd name="T27" fmla="*/ 1 h 11"/>
                <a:gd name="T28" fmla="*/ 28 w 28"/>
                <a:gd name="T29" fmla="*/ 6 h 1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8"/>
                <a:gd name="T46" fmla="*/ 0 h 11"/>
                <a:gd name="T47" fmla="*/ 28 w 28"/>
                <a:gd name="T48" fmla="*/ 11 h 1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8" h="11">
                  <a:moveTo>
                    <a:pt x="28" y="6"/>
                  </a:moveTo>
                  <a:lnTo>
                    <a:pt x="28" y="8"/>
                  </a:lnTo>
                  <a:lnTo>
                    <a:pt x="25" y="6"/>
                  </a:lnTo>
                  <a:lnTo>
                    <a:pt x="18" y="11"/>
                  </a:lnTo>
                  <a:lnTo>
                    <a:pt x="12" y="11"/>
                  </a:lnTo>
                  <a:lnTo>
                    <a:pt x="4" y="8"/>
                  </a:lnTo>
                  <a:lnTo>
                    <a:pt x="3" y="5"/>
                  </a:lnTo>
                  <a:lnTo>
                    <a:pt x="0" y="5"/>
                  </a:lnTo>
                  <a:lnTo>
                    <a:pt x="1" y="3"/>
                  </a:lnTo>
                  <a:lnTo>
                    <a:pt x="6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8" y="1"/>
                  </a:lnTo>
                  <a:lnTo>
                    <a:pt x="28" y="6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82" name="Freeform 48"/>
            <p:cNvSpPr>
              <a:spLocks/>
            </p:cNvSpPr>
            <p:nvPr/>
          </p:nvSpPr>
          <p:spPr bwMode="auto">
            <a:xfrm>
              <a:off x="5356" y="1391"/>
              <a:ext cx="9" cy="8"/>
            </a:xfrm>
            <a:custGeom>
              <a:avLst/>
              <a:gdLst>
                <a:gd name="T0" fmla="*/ 9 w 9"/>
                <a:gd name="T1" fmla="*/ 8 h 8"/>
                <a:gd name="T2" fmla="*/ 3 w 9"/>
                <a:gd name="T3" fmla="*/ 5 h 8"/>
                <a:gd name="T4" fmla="*/ 1 w 9"/>
                <a:gd name="T5" fmla="*/ 4 h 8"/>
                <a:gd name="T6" fmla="*/ 0 w 9"/>
                <a:gd name="T7" fmla="*/ 2 h 8"/>
                <a:gd name="T8" fmla="*/ 3 w 9"/>
                <a:gd name="T9" fmla="*/ 2 h 8"/>
                <a:gd name="T10" fmla="*/ 6 w 9"/>
                <a:gd name="T11" fmla="*/ 0 h 8"/>
                <a:gd name="T12" fmla="*/ 9 w 9"/>
                <a:gd name="T13" fmla="*/ 0 h 8"/>
                <a:gd name="T14" fmla="*/ 8 w 9"/>
                <a:gd name="T15" fmla="*/ 0 h 8"/>
                <a:gd name="T16" fmla="*/ 8 w 9"/>
                <a:gd name="T17" fmla="*/ 0 h 8"/>
                <a:gd name="T18" fmla="*/ 6 w 9"/>
                <a:gd name="T19" fmla="*/ 2 h 8"/>
                <a:gd name="T20" fmla="*/ 6 w 9"/>
                <a:gd name="T21" fmla="*/ 2 h 8"/>
                <a:gd name="T22" fmla="*/ 6 w 9"/>
                <a:gd name="T23" fmla="*/ 2 h 8"/>
                <a:gd name="T24" fmla="*/ 6 w 9"/>
                <a:gd name="T25" fmla="*/ 4 h 8"/>
                <a:gd name="T26" fmla="*/ 6 w 9"/>
                <a:gd name="T27" fmla="*/ 4 h 8"/>
                <a:gd name="T28" fmla="*/ 6 w 9"/>
                <a:gd name="T29" fmla="*/ 4 h 8"/>
                <a:gd name="T30" fmla="*/ 6 w 9"/>
                <a:gd name="T31" fmla="*/ 5 h 8"/>
                <a:gd name="T32" fmla="*/ 6 w 9"/>
                <a:gd name="T33" fmla="*/ 5 h 8"/>
                <a:gd name="T34" fmla="*/ 6 w 9"/>
                <a:gd name="T35" fmla="*/ 7 h 8"/>
                <a:gd name="T36" fmla="*/ 6 w 9"/>
                <a:gd name="T37" fmla="*/ 7 h 8"/>
                <a:gd name="T38" fmla="*/ 6 w 9"/>
                <a:gd name="T39" fmla="*/ 7 h 8"/>
                <a:gd name="T40" fmla="*/ 8 w 9"/>
                <a:gd name="T41" fmla="*/ 8 h 8"/>
                <a:gd name="T42" fmla="*/ 8 w 9"/>
                <a:gd name="T43" fmla="*/ 8 h 8"/>
                <a:gd name="T44" fmla="*/ 9 w 9"/>
                <a:gd name="T45" fmla="*/ 8 h 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"/>
                <a:gd name="T70" fmla="*/ 0 h 8"/>
                <a:gd name="T71" fmla="*/ 9 w 9"/>
                <a:gd name="T72" fmla="*/ 8 h 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" h="8">
                  <a:moveTo>
                    <a:pt x="9" y="8"/>
                  </a:moveTo>
                  <a:lnTo>
                    <a:pt x="3" y="5"/>
                  </a:lnTo>
                  <a:lnTo>
                    <a:pt x="1" y="4"/>
                  </a:lnTo>
                  <a:lnTo>
                    <a:pt x="0" y="2"/>
                  </a:lnTo>
                  <a:lnTo>
                    <a:pt x="3" y="2"/>
                  </a:lnTo>
                  <a:lnTo>
                    <a:pt x="6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6" y="2"/>
                  </a:lnTo>
                  <a:lnTo>
                    <a:pt x="6" y="4"/>
                  </a:lnTo>
                  <a:lnTo>
                    <a:pt x="6" y="5"/>
                  </a:lnTo>
                  <a:lnTo>
                    <a:pt x="6" y="7"/>
                  </a:lnTo>
                  <a:lnTo>
                    <a:pt x="8" y="8"/>
                  </a:lnTo>
                  <a:lnTo>
                    <a:pt x="9" y="8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83" name="Freeform 49"/>
            <p:cNvSpPr>
              <a:spLocks/>
            </p:cNvSpPr>
            <p:nvPr/>
          </p:nvSpPr>
          <p:spPr bwMode="auto">
            <a:xfrm>
              <a:off x="5365" y="1395"/>
              <a:ext cx="2" cy="1"/>
            </a:xfrm>
            <a:custGeom>
              <a:avLst/>
              <a:gdLst>
                <a:gd name="T0" fmla="*/ 2 w 2"/>
                <a:gd name="T1" fmla="*/ 0 h 1"/>
                <a:gd name="T2" fmla="*/ 2 w 2"/>
                <a:gd name="T3" fmla="*/ 1 h 1"/>
                <a:gd name="T4" fmla="*/ 0 w 2"/>
                <a:gd name="T5" fmla="*/ 1 h 1"/>
                <a:gd name="T6" fmla="*/ 0 w 2"/>
                <a:gd name="T7" fmla="*/ 0 h 1"/>
                <a:gd name="T8" fmla="*/ 2 w 2"/>
                <a:gd name="T9" fmla="*/ 0 h 1"/>
                <a:gd name="T10" fmla="*/ 2 w 2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"/>
                <a:gd name="T20" fmla="*/ 2 w 2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">
                  <a:moveTo>
                    <a:pt x="2" y="0"/>
                  </a:moveTo>
                  <a:lnTo>
                    <a:pt x="2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84" name="Freeform 50"/>
            <p:cNvSpPr>
              <a:spLocks/>
            </p:cNvSpPr>
            <p:nvPr/>
          </p:nvSpPr>
          <p:spPr bwMode="auto">
            <a:xfrm>
              <a:off x="5371" y="1393"/>
              <a:ext cx="7" cy="6"/>
            </a:xfrm>
            <a:custGeom>
              <a:avLst/>
              <a:gdLst>
                <a:gd name="T0" fmla="*/ 7 w 7"/>
                <a:gd name="T1" fmla="*/ 3 h 6"/>
                <a:gd name="T2" fmla="*/ 0 w 7"/>
                <a:gd name="T3" fmla="*/ 6 h 6"/>
                <a:gd name="T4" fmla="*/ 2 w 7"/>
                <a:gd name="T5" fmla="*/ 6 h 6"/>
                <a:gd name="T6" fmla="*/ 2 w 7"/>
                <a:gd name="T7" fmla="*/ 5 h 6"/>
                <a:gd name="T8" fmla="*/ 2 w 7"/>
                <a:gd name="T9" fmla="*/ 3 h 6"/>
                <a:gd name="T10" fmla="*/ 2 w 7"/>
                <a:gd name="T11" fmla="*/ 3 h 6"/>
                <a:gd name="T12" fmla="*/ 2 w 7"/>
                <a:gd name="T13" fmla="*/ 2 h 6"/>
                <a:gd name="T14" fmla="*/ 2 w 7"/>
                <a:gd name="T15" fmla="*/ 2 h 6"/>
                <a:gd name="T16" fmla="*/ 0 w 7"/>
                <a:gd name="T17" fmla="*/ 0 h 6"/>
                <a:gd name="T18" fmla="*/ 0 w 7"/>
                <a:gd name="T19" fmla="*/ 0 h 6"/>
                <a:gd name="T20" fmla="*/ 7 w 7"/>
                <a:gd name="T21" fmla="*/ 3 h 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"/>
                <a:gd name="T34" fmla="*/ 0 h 6"/>
                <a:gd name="T35" fmla="*/ 7 w 7"/>
                <a:gd name="T36" fmla="*/ 6 h 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" h="6">
                  <a:moveTo>
                    <a:pt x="7" y="3"/>
                  </a:moveTo>
                  <a:lnTo>
                    <a:pt x="0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85" name="Freeform 51"/>
            <p:cNvSpPr>
              <a:spLocks/>
            </p:cNvSpPr>
            <p:nvPr/>
          </p:nvSpPr>
          <p:spPr bwMode="auto">
            <a:xfrm>
              <a:off x="5276" y="1407"/>
              <a:ext cx="5" cy="4"/>
            </a:xfrm>
            <a:custGeom>
              <a:avLst/>
              <a:gdLst>
                <a:gd name="T0" fmla="*/ 5 w 5"/>
                <a:gd name="T1" fmla="*/ 4 h 4"/>
                <a:gd name="T2" fmla="*/ 0 w 5"/>
                <a:gd name="T3" fmla="*/ 4 h 4"/>
                <a:gd name="T4" fmla="*/ 1 w 5"/>
                <a:gd name="T5" fmla="*/ 0 h 4"/>
                <a:gd name="T6" fmla="*/ 5 w 5"/>
                <a:gd name="T7" fmla="*/ 4 h 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4"/>
                <a:gd name="T14" fmla="*/ 5 w 5"/>
                <a:gd name="T15" fmla="*/ 4 h 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4">
                  <a:moveTo>
                    <a:pt x="5" y="4"/>
                  </a:moveTo>
                  <a:lnTo>
                    <a:pt x="0" y="4"/>
                  </a:lnTo>
                  <a:lnTo>
                    <a:pt x="1" y="0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86" name="Freeform 52"/>
            <p:cNvSpPr>
              <a:spLocks/>
            </p:cNvSpPr>
            <p:nvPr/>
          </p:nvSpPr>
          <p:spPr bwMode="auto">
            <a:xfrm>
              <a:off x="5240" y="1407"/>
              <a:ext cx="77" cy="13"/>
            </a:xfrm>
            <a:custGeom>
              <a:avLst/>
              <a:gdLst>
                <a:gd name="T0" fmla="*/ 77 w 77"/>
                <a:gd name="T1" fmla="*/ 5 h 13"/>
                <a:gd name="T2" fmla="*/ 69 w 77"/>
                <a:gd name="T3" fmla="*/ 7 h 13"/>
                <a:gd name="T4" fmla="*/ 64 w 77"/>
                <a:gd name="T5" fmla="*/ 4 h 13"/>
                <a:gd name="T6" fmla="*/ 59 w 77"/>
                <a:gd name="T7" fmla="*/ 8 h 13"/>
                <a:gd name="T8" fmla="*/ 53 w 77"/>
                <a:gd name="T9" fmla="*/ 10 h 13"/>
                <a:gd name="T10" fmla="*/ 47 w 77"/>
                <a:gd name="T11" fmla="*/ 5 h 13"/>
                <a:gd name="T12" fmla="*/ 45 w 77"/>
                <a:gd name="T13" fmla="*/ 10 h 13"/>
                <a:gd name="T14" fmla="*/ 36 w 77"/>
                <a:gd name="T15" fmla="*/ 12 h 13"/>
                <a:gd name="T16" fmla="*/ 30 w 77"/>
                <a:gd name="T17" fmla="*/ 7 h 13"/>
                <a:gd name="T18" fmla="*/ 28 w 77"/>
                <a:gd name="T19" fmla="*/ 13 h 13"/>
                <a:gd name="T20" fmla="*/ 22 w 77"/>
                <a:gd name="T21" fmla="*/ 13 h 13"/>
                <a:gd name="T22" fmla="*/ 14 w 77"/>
                <a:gd name="T23" fmla="*/ 8 h 13"/>
                <a:gd name="T24" fmla="*/ 14 w 77"/>
                <a:gd name="T25" fmla="*/ 13 h 13"/>
                <a:gd name="T26" fmla="*/ 5 w 77"/>
                <a:gd name="T27" fmla="*/ 13 h 13"/>
                <a:gd name="T28" fmla="*/ 0 w 77"/>
                <a:gd name="T29" fmla="*/ 10 h 13"/>
                <a:gd name="T30" fmla="*/ 12 w 77"/>
                <a:gd name="T31" fmla="*/ 8 h 13"/>
                <a:gd name="T32" fmla="*/ 22 w 77"/>
                <a:gd name="T33" fmla="*/ 7 h 13"/>
                <a:gd name="T34" fmla="*/ 28 w 77"/>
                <a:gd name="T35" fmla="*/ 5 h 13"/>
                <a:gd name="T36" fmla="*/ 34 w 77"/>
                <a:gd name="T37" fmla="*/ 5 h 13"/>
                <a:gd name="T38" fmla="*/ 42 w 77"/>
                <a:gd name="T39" fmla="*/ 4 h 13"/>
                <a:gd name="T40" fmla="*/ 56 w 77"/>
                <a:gd name="T41" fmla="*/ 0 h 13"/>
                <a:gd name="T42" fmla="*/ 75 w 77"/>
                <a:gd name="T43" fmla="*/ 4 h 13"/>
                <a:gd name="T44" fmla="*/ 75 w 77"/>
                <a:gd name="T45" fmla="*/ 4 h 13"/>
                <a:gd name="T46" fmla="*/ 75 w 77"/>
                <a:gd name="T47" fmla="*/ 5 h 13"/>
                <a:gd name="T48" fmla="*/ 77 w 77"/>
                <a:gd name="T49" fmla="*/ 5 h 13"/>
                <a:gd name="T50" fmla="*/ 77 w 77"/>
                <a:gd name="T51" fmla="*/ 5 h 13"/>
                <a:gd name="T52" fmla="*/ 77 w 77"/>
                <a:gd name="T53" fmla="*/ 5 h 13"/>
                <a:gd name="T54" fmla="*/ 77 w 77"/>
                <a:gd name="T55" fmla="*/ 5 h 13"/>
                <a:gd name="T56" fmla="*/ 77 w 77"/>
                <a:gd name="T57" fmla="*/ 5 h 13"/>
                <a:gd name="T58" fmla="*/ 77 w 77"/>
                <a:gd name="T59" fmla="*/ 5 h 1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77"/>
                <a:gd name="T91" fmla="*/ 0 h 13"/>
                <a:gd name="T92" fmla="*/ 77 w 77"/>
                <a:gd name="T93" fmla="*/ 13 h 1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77" h="13">
                  <a:moveTo>
                    <a:pt x="77" y="5"/>
                  </a:moveTo>
                  <a:lnTo>
                    <a:pt x="69" y="7"/>
                  </a:lnTo>
                  <a:lnTo>
                    <a:pt x="64" y="4"/>
                  </a:lnTo>
                  <a:lnTo>
                    <a:pt x="59" y="8"/>
                  </a:lnTo>
                  <a:lnTo>
                    <a:pt x="53" y="10"/>
                  </a:lnTo>
                  <a:lnTo>
                    <a:pt x="47" y="5"/>
                  </a:lnTo>
                  <a:lnTo>
                    <a:pt x="45" y="10"/>
                  </a:lnTo>
                  <a:lnTo>
                    <a:pt x="36" y="12"/>
                  </a:lnTo>
                  <a:lnTo>
                    <a:pt x="30" y="7"/>
                  </a:lnTo>
                  <a:lnTo>
                    <a:pt x="28" y="13"/>
                  </a:lnTo>
                  <a:lnTo>
                    <a:pt x="22" y="13"/>
                  </a:lnTo>
                  <a:lnTo>
                    <a:pt x="14" y="8"/>
                  </a:lnTo>
                  <a:lnTo>
                    <a:pt x="14" y="13"/>
                  </a:lnTo>
                  <a:lnTo>
                    <a:pt x="5" y="13"/>
                  </a:lnTo>
                  <a:lnTo>
                    <a:pt x="0" y="10"/>
                  </a:lnTo>
                  <a:lnTo>
                    <a:pt x="12" y="8"/>
                  </a:lnTo>
                  <a:lnTo>
                    <a:pt x="22" y="7"/>
                  </a:lnTo>
                  <a:lnTo>
                    <a:pt x="28" y="5"/>
                  </a:lnTo>
                  <a:lnTo>
                    <a:pt x="34" y="5"/>
                  </a:lnTo>
                  <a:lnTo>
                    <a:pt x="42" y="4"/>
                  </a:lnTo>
                  <a:lnTo>
                    <a:pt x="56" y="0"/>
                  </a:lnTo>
                  <a:lnTo>
                    <a:pt x="75" y="4"/>
                  </a:lnTo>
                  <a:lnTo>
                    <a:pt x="75" y="5"/>
                  </a:lnTo>
                  <a:lnTo>
                    <a:pt x="77" y="5"/>
                  </a:lnTo>
                  <a:close/>
                </a:path>
              </a:pathLst>
            </a:custGeom>
            <a:solidFill>
              <a:srgbClr val="FFA1D4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87" name="Freeform 53"/>
            <p:cNvSpPr>
              <a:spLocks/>
            </p:cNvSpPr>
            <p:nvPr/>
          </p:nvSpPr>
          <p:spPr bwMode="auto">
            <a:xfrm>
              <a:off x="5262" y="1409"/>
              <a:ext cx="4" cy="3"/>
            </a:xfrm>
            <a:custGeom>
              <a:avLst/>
              <a:gdLst>
                <a:gd name="T0" fmla="*/ 4 w 4"/>
                <a:gd name="T1" fmla="*/ 3 h 3"/>
                <a:gd name="T2" fmla="*/ 0 w 4"/>
                <a:gd name="T3" fmla="*/ 3 h 3"/>
                <a:gd name="T4" fmla="*/ 1 w 4"/>
                <a:gd name="T5" fmla="*/ 0 h 3"/>
                <a:gd name="T6" fmla="*/ 4 w 4"/>
                <a:gd name="T7" fmla="*/ 3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"/>
                <a:gd name="T13" fmla="*/ 0 h 3"/>
                <a:gd name="T14" fmla="*/ 4 w 4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" h="3">
                  <a:moveTo>
                    <a:pt x="4" y="3"/>
                  </a:moveTo>
                  <a:lnTo>
                    <a:pt x="0" y="3"/>
                  </a:lnTo>
                  <a:lnTo>
                    <a:pt x="1" y="0"/>
                  </a:lnTo>
                  <a:lnTo>
                    <a:pt x="4" y="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88" name="Freeform 54"/>
            <p:cNvSpPr>
              <a:spLocks/>
            </p:cNvSpPr>
            <p:nvPr/>
          </p:nvSpPr>
          <p:spPr bwMode="auto">
            <a:xfrm>
              <a:off x="5246" y="1412"/>
              <a:ext cx="5" cy="2"/>
            </a:xfrm>
            <a:custGeom>
              <a:avLst/>
              <a:gdLst>
                <a:gd name="T0" fmla="*/ 5 w 5"/>
                <a:gd name="T1" fmla="*/ 2 h 2"/>
                <a:gd name="T2" fmla="*/ 0 w 5"/>
                <a:gd name="T3" fmla="*/ 2 h 2"/>
                <a:gd name="T4" fmla="*/ 2 w 5"/>
                <a:gd name="T5" fmla="*/ 0 h 2"/>
                <a:gd name="T6" fmla="*/ 5 w 5"/>
                <a:gd name="T7" fmla="*/ 2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2"/>
                <a:gd name="T14" fmla="*/ 5 w 5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2">
                  <a:moveTo>
                    <a:pt x="5" y="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89" name="Freeform 55"/>
            <p:cNvSpPr>
              <a:spLocks/>
            </p:cNvSpPr>
            <p:nvPr/>
          </p:nvSpPr>
          <p:spPr bwMode="auto">
            <a:xfrm>
              <a:off x="5301" y="1412"/>
              <a:ext cx="6" cy="3"/>
            </a:xfrm>
            <a:custGeom>
              <a:avLst/>
              <a:gdLst>
                <a:gd name="T0" fmla="*/ 6 w 6"/>
                <a:gd name="T1" fmla="*/ 2 h 3"/>
                <a:gd name="T2" fmla="*/ 0 w 6"/>
                <a:gd name="T3" fmla="*/ 3 h 3"/>
                <a:gd name="T4" fmla="*/ 3 w 6"/>
                <a:gd name="T5" fmla="*/ 0 h 3"/>
                <a:gd name="T6" fmla="*/ 6 w 6"/>
                <a:gd name="T7" fmla="*/ 2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"/>
                <a:gd name="T13" fmla="*/ 0 h 3"/>
                <a:gd name="T14" fmla="*/ 6 w 6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" h="3">
                  <a:moveTo>
                    <a:pt x="6" y="2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90" name="Freeform 56"/>
            <p:cNvSpPr>
              <a:spLocks/>
            </p:cNvSpPr>
            <p:nvPr/>
          </p:nvSpPr>
          <p:spPr bwMode="auto">
            <a:xfrm>
              <a:off x="5230" y="1412"/>
              <a:ext cx="5" cy="3"/>
            </a:xfrm>
            <a:custGeom>
              <a:avLst/>
              <a:gdLst>
                <a:gd name="T0" fmla="*/ 5 w 5"/>
                <a:gd name="T1" fmla="*/ 3 h 3"/>
                <a:gd name="T2" fmla="*/ 0 w 5"/>
                <a:gd name="T3" fmla="*/ 3 h 3"/>
                <a:gd name="T4" fmla="*/ 2 w 5"/>
                <a:gd name="T5" fmla="*/ 0 h 3"/>
                <a:gd name="T6" fmla="*/ 5 w 5"/>
                <a:gd name="T7" fmla="*/ 3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3"/>
                <a:gd name="T14" fmla="*/ 5 w 5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3">
                  <a:moveTo>
                    <a:pt x="5" y="3"/>
                  </a:moveTo>
                  <a:lnTo>
                    <a:pt x="0" y="3"/>
                  </a:lnTo>
                  <a:lnTo>
                    <a:pt x="2" y="0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91" name="Freeform 57"/>
            <p:cNvSpPr>
              <a:spLocks/>
            </p:cNvSpPr>
            <p:nvPr/>
          </p:nvSpPr>
          <p:spPr bwMode="auto">
            <a:xfrm>
              <a:off x="5180" y="1412"/>
              <a:ext cx="3" cy="3"/>
            </a:xfrm>
            <a:custGeom>
              <a:avLst/>
              <a:gdLst>
                <a:gd name="T0" fmla="*/ 3 w 3"/>
                <a:gd name="T1" fmla="*/ 3 h 3"/>
                <a:gd name="T2" fmla="*/ 0 w 3"/>
                <a:gd name="T3" fmla="*/ 3 h 3"/>
                <a:gd name="T4" fmla="*/ 2 w 3"/>
                <a:gd name="T5" fmla="*/ 0 h 3"/>
                <a:gd name="T6" fmla="*/ 3 w 3"/>
                <a:gd name="T7" fmla="*/ 3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3"/>
                <a:gd name="T14" fmla="*/ 3 w 3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3">
                  <a:moveTo>
                    <a:pt x="3" y="3"/>
                  </a:moveTo>
                  <a:lnTo>
                    <a:pt x="0" y="3"/>
                  </a:lnTo>
                  <a:lnTo>
                    <a:pt x="2" y="0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92" name="Freeform 58"/>
            <p:cNvSpPr>
              <a:spLocks/>
            </p:cNvSpPr>
            <p:nvPr/>
          </p:nvSpPr>
          <p:spPr bwMode="auto">
            <a:xfrm>
              <a:off x="5215" y="1414"/>
              <a:ext cx="4" cy="3"/>
            </a:xfrm>
            <a:custGeom>
              <a:avLst/>
              <a:gdLst>
                <a:gd name="T0" fmla="*/ 4 w 4"/>
                <a:gd name="T1" fmla="*/ 3 h 3"/>
                <a:gd name="T2" fmla="*/ 0 w 4"/>
                <a:gd name="T3" fmla="*/ 3 h 3"/>
                <a:gd name="T4" fmla="*/ 1 w 4"/>
                <a:gd name="T5" fmla="*/ 0 h 3"/>
                <a:gd name="T6" fmla="*/ 4 w 4"/>
                <a:gd name="T7" fmla="*/ 3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"/>
                <a:gd name="T13" fmla="*/ 0 h 3"/>
                <a:gd name="T14" fmla="*/ 4 w 4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" h="3">
                  <a:moveTo>
                    <a:pt x="4" y="3"/>
                  </a:moveTo>
                  <a:lnTo>
                    <a:pt x="0" y="3"/>
                  </a:lnTo>
                  <a:lnTo>
                    <a:pt x="1" y="0"/>
                  </a:lnTo>
                  <a:lnTo>
                    <a:pt x="4" y="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93" name="Freeform 59"/>
            <p:cNvSpPr>
              <a:spLocks/>
            </p:cNvSpPr>
            <p:nvPr/>
          </p:nvSpPr>
          <p:spPr bwMode="auto">
            <a:xfrm>
              <a:off x="5176" y="1414"/>
              <a:ext cx="4" cy="5"/>
            </a:xfrm>
            <a:custGeom>
              <a:avLst/>
              <a:gdLst>
                <a:gd name="T0" fmla="*/ 4 w 4"/>
                <a:gd name="T1" fmla="*/ 5 h 5"/>
                <a:gd name="T2" fmla="*/ 0 w 4"/>
                <a:gd name="T3" fmla="*/ 5 h 5"/>
                <a:gd name="T4" fmla="*/ 1 w 4"/>
                <a:gd name="T5" fmla="*/ 0 h 5"/>
                <a:gd name="T6" fmla="*/ 4 w 4"/>
                <a:gd name="T7" fmla="*/ 5 h 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"/>
                <a:gd name="T13" fmla="*/ 0 h 5"/>
                <a:gd name="T14" fmla="*/ 4 w 4"/>
                <a:gd name="T15" fmla="*/ 5 h 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" h="5">
                  <a:moveTo>
                    <a:pt x="4" y="5"/>
                  </a:moveTo>
                  <a:lnTo>
                    <a:pt x="0" y="5"/>
                  </a:lnTo>
                  <a:lnTo>
                    <a:pt x="1" y="0"/>
                  </a:lnTo>
                  <a:lnTo>
                    <a:pt x="4" y="5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94" name="Freeform 60"/>
            <p:cNvSpPr>
              <a:spLocks/>
            </p:cNvSpPr>
            <p:nvPr/>
          </p:nvSpPr>
          <p:spPr bwMode="auto">
            <a:xfrm>
              <a:off x="5198" y="1414"/>
              <a:ext cx="3" cy="3"/>
            </a:xfrm>
            <a:custGeom>
              <a:avLst/>
              <a:gdLst>
                <a:gd name="T0" fmla="*/ 0 w 3"/>
                <a:gd name="T1" fmla="*/ 3 h 3"/>
                <a:gd name="T2" fmla="*/ 1 w 3"/>
                <a:gd name="T3" fmla="*/ 0 h 3"/>
                <a:gd name="T4" fmla="*/ 3 w 3"/>
                <a:gd name="T5" fmla="*/ 3 h 3"/>
                <a:gd name="T6" fmla="*/ 0 w 3"/>
                <a:gd name="T7" fmla="*/ 3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3"/>
                <a:gd name="T14" fmla="*/ 3 w 3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3">
                  <a:moveTo>
                    <a:pt x="0" y="3"/>
                  </a:moveTo>
                  <a:lnTo>
                    <a:pt x="1" y="0"/>
                  </a:lnTo>
                  <a:lnTo>
                    <a:pt x="3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95" name="Freeform 61"/>
            <p:cNvSpPr>
              <a:spLocks/>
            </p:cNvSpPr>
            <p:nvPr/>
          </p:nvSpPr>
          <p:spPr bwMode="auto">
            <a:xfrm>
              <a:off x="5285" y="1414"/>
              <a:ext cx="7" cy="3"/>
            </a:xfrm>
            <a:custGeom>
              <a:avLst/>
              <a:gdLst>
                <a:gd name="T0" fmla="*/ 7 w 7"/>
                <a:gd name="T1" fmla="*/ 3 h 3"/>
                <a:gd name="T2" fmla="*/ 0 w 7"/>
                <a:gd name="T3" fmla="*/ 3 h 3"/>
                <a:gd name="T4" fmla="*/ 2 w 7"/>
                <a:gd name="T5" fmla="*/ 0 h 3"/>
                <a:gd name="T6" fmla="*/ 7 w 7"/>
                <a:gd name="T7" fmla="*/ 3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"/>
                <a:gd name="T13" fmla="*/ 0 h 3"/>
                <a:gd name="T14" fmla="*/ 7 w 7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" h="3">
                  <a:moveTo>
                    <a:pt x="7" y="3"/>
                  </a:moveTo>
                  <a:lnTo>
                    <a:pt x="0" y="3"/>
                  </a:lnTo>
                  <a:lnTo>
                    <a:pt x="2" y="0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96" name="Freeform 62"/>
            <p:cNvSpPr>
              <a:spLocks/>
            </p:cNvSpPr>
            <p:nvPr/>
          </p:nvSpPr>
          <p:spPr bwMode="auto">
            <a:xfrm>
              <a:off x="5270" y="1415"/>
              <a:ext cx="4" cy="5"/>
            </a:xfrm>
            <a:custGeom>
              <a:avLst/>
              <a:gdLst>
                <a:gd name="T0" fmla="*/ 4 w 4"/>
                <a:gd name="T1" fmla="*/ 4 h 5"/>
                <a:gd name="T2" fmla="*/ 0 w 4"/>
                <a:gd name="T3" fmla="*/ 5 h 5"/>
                <a:gd name="T4" fmla="*/ 1 w 4"/>
                <a:gd name="T5" fmla="*/ 0 h 5"/>
                <a:gd name="T6" fmla="*/ 4 w 4"/>
                <a:gd name="T7" fmla="*/ 4 h 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"/>
                <a:gd name="T13" fmla="*/ 0 h 5"/>
                <a:gd name="T14" fmla="*/ 4 w 4"/>
                <a:gd name="T15" fmla="*/ 5 h 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" h="5">
                  <a:moveTo>
                    <a:pt x="4" y="4"/>
                  </a:moveTo>
                  <a:lnTo>
                    <a:pt x="0" y="5"/>
                  </a:lnTo>
                  <a:lnTo>
                    <a:pt x="1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97" name="Freeform 63"/>
            <p:cNvSpPr>
              <a:spLocks/>
            </p:cNvSpPr>
            <p:nvPr/>
          </p:nvSpPr>
          <p:spPr bwMode="auto">
            <a:xfrm>
              <a:off x="5223" y="1417"/>
              <a:ext cx="4" cy="5"/>
            </a:xfrm>
            <a:custGeom>
              <a:avLst/>
              <a:gdLst>
                <a:gd name="T0" fmla="*/ 4 w 4"/>
                <a:gd name="T1" fmla="*/ 5 h 5"/>
                <a:gd name="T2" fmla="*/ 0 w 4"/>
                <a:gd name="T3" fmla="*/ 5 h 5"/>
                <a:gd name="T4" fmla="*/ 0 w 4"/>
                <a:gd name="T5" fmla="*/ 0 h 5"/>
                <a:gd name="T6" fmla="*/ 3 w 4"/>
                <a:gd name="T7" fmla="*/ 2 h 5"/>
                <a:gd name="T8" fmla="*/ 4 w 4"/>
                <a:gd name="T9" fmla="*/ 5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5"/>
                <a:gd name="T17" fmla="*/ 4 w 4"/>
                <a:gd name="T18" fmla="*/ 5 h 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5">
                  <a:moveTo>
                    <a:pt x="4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3" y="2"/>
                  </a:lnTo>
                  <a:lnTo>
                    <a:pt x="4" y="5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98" name="Freeform 64"/>
            <p:cNvSpPr>
              <a:spLocks/>
            </p:cNvSpPr>
            <p:nvPr/>
          </p:nvSpPr>
          <p:spPr bwMode="auto">
            <a:xfrm>
              <a:off x="5226" y="1417"/>
              <a:ext cx="14" cy="5"/>
            </a:xfrm>
            <a:custGeom>
              <a:avLst/>
              <a:gdLst>
                <a:gd name="T0" fmla="*/ 12 w 14"/>
                <a:gd name="T1" fmla="*/ 0 h 5"/>
                <a:gd name="T2" fmla="*/ 14 w 14"/>
                <a:gd name="T3" fmla="*/ 5 h 5"/>
                <a:gd name="T4" fmla="*/ 3 w 14"/>
                <a:gd name="T5" fmla="*/ 5 h 5"/>
                <a:gd name="T6" fmla="*/ 0 w 14"/>
                <a:gd name="T7" fmla="*/ 0 h 5"/>
                <a:gd name="T8" fmla="*/ 4 w 14"/>
                <a:gd name="T9" fmla="*/ 0 h 5"/>
                <a:gd name="T10" fmla="*/ 11 w 14"/>
                <a:gd name="T11" fmla="*/ 0 h 5"/>
                <a:gd name="T12" fmla="*/ 12 w 14"/>
                <a:gd name="T13" fmla="*/ 0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"/>
                <a:gd name="T22" fmla="*/ 0 h 5"/>
                <a:gd name="T23" fmla="*/ 14 w 14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" h="5">
                  <a:moveTo>
                    <a:pt x="12" y="0"/>
                  </a:moveTo>
                  <a:lnTo>
                    <a:pt x="14" y="5"/>
                  </a:lnTo>
                  <a:lnTo>
                    <a:pt x="3" y="5"/>
                  </a:lnTo>
                  <a:lnTo>
                    <a:pt x="0" y="0"/>
                  </a:lnTo>
                  <a:lnTo>
                    <a:pt x="4" y="0"/>
                  </a:lnTo>
                  <a:lnTo>
                    <a:pt x="11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A1D4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599" name="Freeform 65"/>
            <p:cNvSpPr>
              <a:spLocks/>
            </p:cNvSpPr>
            <p:nvPr/>
          </p:nvSpPr>
          <p:spPr bwMode="auto">
            <a:xfrm>
              <a:off x="5179" y="1417"/>
              <a:ext cx="11" cy="3"/>
            </a:xfrm>
            <a:custGeom>
              <a:avLst/>
              <a:gdLst>
                <a:gd name="T0" fmla="*/ 11 w 11"/>
                <a:gd name="T1" fmla="*/ 3 h 3"/>
                <a:gd name="T2" fmla="*/ 1 w 11"/>
                <a:gd name="T3" fmla="*/ 2 h 3"/>
                <a:gd name="T4" fmla="*/ 0 w 11"/>
                <a:gd name="T5" fmla="*/ 0 h 3"/>
                <a:gd name="T6" fmla="*/ 11 w 11"/>
                <a:gd name="T7" fmla="*/ 0 h 3"/>
                <a:gd name="T8" fmla="*/ 11 w 11"/>
                <a:gd name="T9" fmla="*/ 3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3"/>
                <a:gd name="T17" fmla="*/ 11 w 11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3">
                  <a:moveTo>
                    <a:pt x="11" y="3"/>
                  </a:moveTo>
                  <a:lnTo>
                    <a:pt x="1" y="2"/>
                  </a:lnTo>
                  <a:lnTo>
                    <a:pt x="0" y="0"/>
                  </a:lnTo>
                  <a:lnTo>
                    <a:pt x="11" y="0"/>
                  </a:lnTo>
                  <a:lnTo>
                    <a:pt x="11" y="3"/>
                  </a:lnTo>
                  <a:close/>
                </a:path>
              </a:pathLst>
            </a:custGeom>
            <a:solidFill>
              <a:srgbClr val="FFA1D4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00" name="Freeform 66"/>
            <p:cNvSpPr>
              <a:spLocks/>
            </p:cNvSpPr>
            <p:nvPr/>
          </p:nvSpPr>
          <p:spPr bwMode="auto">
            <a:xfrm>
              <a:off x="5256" y="1417"/>
              <a:ext cx="4" cy="3"/>
            </a:xfrm>
            <a:custGeom>
              <a:avLst/>
              <a:gdLst>
                <a:gd name="T0" fmla="*/ 4 w 4"/>
                <a:gd name="T1" fmla="*/ 3 h 3"/>
                <a:gd name="T2" fmla="*/ 0 w 4"/>
                <a:gd name="T3" fmla="*/ 3 h 3"/>
                <a:gd name="T4" fmla="*/ 0 w 4"/>
                <a:gd name="T5" fmla="*/ 0 h 3"/>
                <a:gd name="T6" fmla="*/ 4 w 4"/>
                <a:gd name="T7" fmla="*/ 3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"/>
                <a:gd name="T13" fmla="*/ 0 h 3"/>
                <a:gd name="T14" fmla="*/ 4 w 4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" h="3">
                  <a:moveTo>
                    <a:pt x="4" y="3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4" y="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01" name="Freeform 67"/>
            <p:cNvSpPr>
              <a:spLocks/>
            </p:cNvSpPr>
            <p:nvPr/>
          </p:nvSpPr>
          <p:spPr bwMode="auto">
            <a:xfrm>
              <a:off x="5191" y="1417"/>
              <a:ext cx="3" cy="3"/>
            </a:xfrm>
            <a:custGeom>
              <a:avLst/>
              <a:gdLst>
                <a:gd name="T0" fmla="*/ 3 w 3"/>
                <a:gd name="T1" fmla="*/ 3 h 3"/>
                <a:gd name="T2" fmla="*/ 0 w 3"/>
                <a:gd name="T3" fmla="*/ 3 h 3"/>
                <a:gd name="T4" fmla="*/ 0 w 3"/>
                <a:gd name="T5" fmla="*/ 0 h 3"/>
                <a:gd name="T6" fmla="*/ 3 w 3"/>
                <a:gd name="T7" fmla="*/ 3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3"/>
                <a:gd name="T14" fmla="*/ 3 w 3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3">
                  <a:moveTo>
                    <a:pt x="3" y="3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02" name="Freeform 68"/>
            <p:cNvSpPr>
              <a:spLocks/>
            </p:cNvSpPr>
            <p:nvPr/>
          </p:nvSpPr>
          <p:spPr bwMode="auto">
            <a:xfrm>
              <a:off x="5193" y="1417"/>
              <a:ext cx="12" cy="5"/>
            </a:xfrm>
            <a:custGeom>
              <a:avLst/>
              <a:gdLst>
                <a:gd name="T0" fmla="*/ 1 w 12"/>
                <a:gd name="T1" fmla="*/ 3 h 5"/>
                <a:gd name="T2" fmla="*/ 0 w 12"/>
                <a:gd name="T3" fmla="*/ 0 h 5"/>
                <a:gd name="T4" fmla="*/ 12 w 12"/>
                <a:gd name="T5" fmla="*/ 2 h 5"/>
                <a:gd name="T6" fmla="*/ 12 w 12"/>
                <a:gd name="T7" fmla="*/ 5 h 5"/>
                <a:gd name="T8" fmla="*/ 1 w 12"/>
                <a:gd name="T9" fmla="*/ 3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5"/>
                <a:gd name="T17" fmla="*/ 12 w 12"/>
                <a:gd name="T18" fmla="*/ 5 h 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5">
                  <a:moveTo>
                    <a:pt x="1" y="3"/>
                  </a:moveTo>
                  <a:lnTo>
                    <a:pt x="0" y="0"/>
                  </a:lnTo>
                  <a:lnTo>
                    <a:pt x="12" y="2"/>
                  </a:lnTo>
                  <a:lnTo>
                    <a:pt x="12" y="5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FFA1D4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03" name="Freeform 69"/>
            <p:cNvSpPr>
              <a:spLocks/>
            </p:cNvSpPr>
            <p:nvPr/>
          </p:nvSpPr>
          <p:spPr bwMode="auto">
            <a:xfrm>
              <a:off x="5205" y="1419"/>
              <a:ext cx="3" cy="3"/>
            </a:xfrm>
            <a:custGeom>
              <a:avLst/>
              <a:gdLst>
                <a:gd name="T0" fmla="*/ 3 w 3"/>
                <a:gd name="T1" fmla="*/ 3 h 3"/>
                <a:gd name="T2" fmla="*/ 0 w 3"/>
                <a:gd name="T3" fmla="*/ 1 h 3"/>
                <a:gd name="T4" fmla="*/ 0 w 3"/>
                <a:gd name="T5" fmla="*/ 0 h 3"/>
                <a:gd name="T6" fmla="*/ 3 w 3"/>
                <a:gd name="T7" fmla="*/ 3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3"/>
                <a:gd name="T14" fmla="*/ 3 w 3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3">
                  <a:moveTo>
                    <a:pt x="3" y="3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04" name="Freeform 70"/>
            <p:cNvSpPr>
              <a:spLocks/>
            </p:cNvSpPr>
            <p:nvPr/>
          </p:nvSpPr>
          <p:spPr bwMode="auto">
            <a:xfrm>
              <a:off x="5207" y="1417"/>
              <a:ext cx="14" cy="5"/>
            </a:xfrm>
            <a:custGeom>
              <a:avLst/>
              <a:gdLst>
                <a:gd name="T0" fmla="*/ 14 w 14"/>
                <a:gd name="T1" fmla="*/ 5 h 5"/>
                <a:gd name="T2" fmla="*/ 3 w 14"/>
                <a:gd name="T3" fmla="*/ 3 h 5"/>
                <a:gd name="T4" fmla="*/ 0 w 14"/>
                <a:gd name="T5" fmla="*/ 2 h 5"/>
                <a:gd name="T6" fmla="*/ 5 w 14"/>
                <a:gd name="T7" fmla="*/ 2 h 5"/>
                <a:gd name="T8" fmla="*/ 8 w 14"/>
                <a:gd name="T9" fmla="*/ 0 h 5"/>
                <a:gd name="T10" fmla="*/ 14 w 14"/>
                <a:gd name="T11" fmla="*/ 0 h 5"/>
                <a:gd name="T12" fmla="*/ 14 w 14"/>
                <a:gd name="T13" fmla="*/ 5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"/>
                <a:gd name="T22" fmla="*/ 0 h 5"/>
                <a:gd name="T23" fmla="*/ 14 w 14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" h="5">
                  <a:moveTo>
                    <a:pt x="14" y="5"/>
                  </a:moveTo>
                  <a:lnTo>
                    <a:pt x="3" y="3"/>
                  </a:lnTo>
                  <a:lnTo>
                    <a:pt x="0" y="2"/>
                  </a:lnTo>
                  <a:lnTo>
                    <a:pt x="5" y="2"/>
                  </a:lnTo>
                  <a:lnTo>
                    <a:pt x="8" y="0"/>
                  </a:lnTo>
                  <a:lnTo>
                    <a:pt x="14" y="0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rgbClr val="FFA1D4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05" name="Freeform 71"/>
            <p:cNvSpPr>
              <a:spLocks/>
            </p:cNvSpPr>
            <p:nvPr/>
          </p:nvSpPr>
          <p:spPr bwMode="auto">
            <a:xfrm>
              <a:off x="5240" y="1417"/>
              <a:ext cx="3" cy="5"/>
            </a:xfrm>
            <a:custGeom>
              <a:avLst/>
              <a:gdLst>
                <a:gd name="T0" fmla="*/ 3 w 3"/>
                <a:gd name="T1" fmla="*/ 3 h 5"/>
                <a:gd name="T2" fmla="*/ 0 w 3"/>
                <a:gd name="T3" fmla="*/ 5 h 5"/>
                <a:gd name="T4" fmla="*/ 0 w 3"/>
                <a:gd name="T5" fmla="*/ 0 h 5"/>
                <a:gd name="T6" fmla="*/ 3 w 3"/>
                <a:gd name="T7" fmla="*/ 3 h 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5"/>
                <a:gd name="T14" fmla="*/ 3 w 3"/>
                <a:gd name="T15" fmla="*/ 5 h 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5">
                  <a:moveTo>
                    <a:pt x="3" y="3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06" name="Freeform 72"/>
            <p:cNvSpPr>
              <a:spLocks/>
            </p:cNvSpPr>
            <p:nvPr/>
          </p:nvSpPr>
          <p:spPr bwMode="auto">
            <a:xfrm>
              <a:off x="5969" y="1466"/>
              <a:ext cx="109" cy="66"/>
            </a:xfrm>
            <a:custGeom>
              <a:avLst/>
              <a:gdLst>
                <a:gd name="T0" fmla="*/ 84 w 109"/>
                <a:gd name="T1" fmla="*/ 5 h 66"/>
                <a:gd name="T2" fmla="*/ 87 w 109"/>
                <a:gd name="T3" fmla="*/ 20 h 66"/>
                <a:gd name="T4" fmla="*/ 84 w 109"/>
                <a:gd name="T5" fmla="*/ 18 h 66"/>
                <a:gd name="T6" fmla="*/ 84 w 109"/>
                <a:gd name="T7" fmla="*/ 20 h 66"/>
                <a:gd name="T8" fmla="*/ 87 w 109"/>
                <a:gd name="T9" fmla="*/ 24 h 66"/>
                <a:gd name="T10" fmla="*/ 84 w 109"/>
                <a:gd name="T11" fmla="*/ 31 h 66"/>
                <a:gd name="T12" fmla="*/ 91 w 109"/>
                <a:gd name="T13" fmla="*/ 37 h 66"/>
                <a:gd name="T14" fmla="*/ 95 w 109"/>
                <a:gd name="T15" fmla="*/ 43 h 66"/>
                <a:gd name="T16" fmla="*/ 80 w 109"/>
                <a:gd name="T17" fmla="*/ 37 h 66"/>
                <a:gd name="T18" fmla="*/ 95 w 109"/>
                <a:gd name="T19" fmla="*/ 48 h 66"/>
                <a:gd name="T20" fmla="*/ 103 w 109"/>
                <a:gd name="T21" fmla="*/ 58 h 66"/>
                <a:gd name="T22" fmla="*/ 89 w 109"/>
                <a:gd name="T23" fmla="*/ 50 h 66"/>
                <a:gd name="T24" fmla="*/ 92 w 109"/>
                <a:gd name="T25" fmla="*/ 55 h 66"/>
                <a:gd name="T26" fmla="*/ 109 w 109"/>
                <a:gd name="T27" fmla="*/ 66 h 66"/>
                <a:gd name="T28" fmla="*/ 97 w 109"/>
                <a:gd name="T29" fmla="*/ 64 h 66"/>
                <a:gd name="T30" fmla="*/ 94 w 109"/>
                <a:gd name="T31" fmla="*/ 61 h 66"/>
                <a:gd name="T32" fmla="*/ 86 w 109"/>
                <a:gd name="T33" fmla="*/ 58 h 66"/>
                <a:gd name="T34" fmla="*/ 84 w 109"/>
                <a:gd name="T35" fmla="*/ 58 h 66"/>
                <a:gd name="T36" fmla="*/ 75 w 109"/>
                <a:gd name="T37" fmla="*/ 55 h 66"/>
                <a:gd name="T38" fmla="*/ 70 w 109"/>
                <a:gd name="T39" fmla="*/ 51 h 66"/>
                <a:gd name="T40" fmla="*/ 61 w 109"/>
                <a:gd name="T41" fmla="*/ 47 h 66"/>
                <a:gd name="T42" fmla="*/ 56 w 109"/>
                <a:gd name="T43" fmla="*/ 45 h 66"/>
                <a:gd name="T44" fmla="*/ 48 w 109"/>
                <a:gd name="T45" fmla="*/ 40 h 66"/>
                <a:gd name="T46" fmla="*/ 40 w 109"/>
                <a:gd name="T47" fmla="*/ 35 h 66"/>
                <a:gd name="T48" fmla="*/ 36 w 109"/>
                <a:gd name="T49" fmla="*/ 32 h 66"/>
                <a:gd name="T50" fmla="*/ 31 w 109"/>
                <a:gd name="T51" fmla="*/ 28 h 66"/>
                <a:gd name="T52" fmla="*/ 29 w 109"/>
                <a:gd name="T53" fmla="*/ 24 h 66"/>
                <a:gd name="T54" fmla="*/ 25 w 109"/>
                <a:gd name="T55" fmla="*/ 20 h 66"/>
                <a:gd name="T56" fmla="*/ 11 w 109"/>
                <a:gd name="T57" fmla="*/ 8 h 66"/>
                <a:gd name="T58" fmla="*/ 9 w 109"/>
                <a:gd name="T59" fmla="*/ 2 h 66"/>
                <a:gd name="T60" fmla="*/ 51 w 109"/>
                <a:gd name="T61" fmla="*/ 0 h 66"/>
                <a:gd name="T62" fmla="*/ 76 w 109"/>
                <a:gd name="T63" fmla="*/ 0 h 6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09"/>
                <a:gd name="T97" fmla="*/ 0 h 66"/>
                <a:gd name="T98" fmla="*/ 109 w 109"/>
                <a:gd name="T99" fmla="*/ 66 h 6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09" h="66">
                  <a:moveTo>
                    <a:pt x="80" y="2"/>
                  </a:moveTo>
                  <a:lnTo>
                    <a:pt x="84" y="5"/>
                  </a:lnTo>
                  <a:lnTo>
                    <a:pt x="86" y="8"/>
                  </a:lnTo>
                  <a:lnTo>
                    <a:pt x="87" y="20"/>
                  </a:lnTo>
                  <a:lnTo>
                    <a:pt x="84" y="18"/>
                  </a:lnTo>
                  <a:lnTo>
                    <a:pt x="84" y="20"/>
                  </a:lnTo>
                  <a:lnTo>
                    <a:pt x="87" y="21"/>
                  </a:lnTo>
                  <a:lnTo>
                    <a:pt x="87" y="24"/>
                  </a:lnTo>
                  <a:lnTo>
                    <a:pt x="91" y="34"/>
                  </a:lnTo>
                  <a:lnTo>
                    <a:pt x="84" y="31"/>
                  </a:lnTo>
                  <a:lnTo>
                    <a:pt x="84" y="32"/>
                  </a:lnTo>
                  <a:lnTo>
                    <a:pt x="91" y="37"/>
                  </a:lnTo>
                  <a:lnTo>
                    <a:pt x="92" y="40"/>
                  </a:lnTo>
                  <a:lnTo>
                    <a:pt x="95" y="43"/>
                  </a:lnTo>
                  <a:lnTo>
                    <a:pt x="80" y="37"/>
                  </a:lnTo>
                  <a:lnTo>
                    <a:pt x="86" y="43"/>
                  </a:lnTo>
                  <a:lnTo>
                    <a:pt x="95" y="48"/>
                  </a:lnTo>
                  <a:lnTo>
                    <a:pt x="100" y="55"/>
                  </a:lnTo>
                  <a:lnTo>
                    <a:pt x="103" y="58"/>
                  </a:lnTo>
                  <a:lnTo>
                    <a:pt x="91" y="51"/>
                  </a:lnTo>
                  <a:lnTo>
                    <a:pt x="89" y="50"/>
                  </a:lnTo>
                  <a:lnTo>
                    <a:pt x="89" y="51"/>
                  </a:lnTo>
                  <a:lnTo>
                    <a:pt x="92" y="55"/>
                  </a:lnTo>
                  <a:lnTo>
                    <a:pt x="106" y="61"/>
                  </a:lnTo>
                  <a:lnTo>
                    <a:pt x="109" y="66"/>
                  </a:lnTo>
                  <a:lnTo>
                    <a:pt x="103" y="66"/>
                  </a:lnTo>
                  <a:lnTo>
                    <a:pt x="97" y="64"/>
                  </a:lnTo>
                  <a:lnTo>
                    <a:pt x="97" y="63"/>
                  </a:lnTo>
                  <a:lnTo>
                    <a:pt x="94" y="61"/>
                  </a:lnTo>
                  <a:lnTo>
                    <a:pt x="87" y="59"/>
                  </a:lnTo>
                  <a:lnTo>
                    <a:pt x="86" y="58"/>
                  </a:lnTo>
                  <a:lnTo>
                    <a:pt x="84" y="58"/>
                  </a:lnTo>
                  <a:lnTo>
                    <a:pt x="84" y="56"/>
                  </a:lnTo>
                  <a:lnTo>
                    <a:pt x="75" y="55"/>
                  </a:lnTo>
                  <a:lnTo>
                    <a:pt x="73" y="53"/>
                  </a:lnTo>
                  <a:lnTo>
                    <a:pt x="70" y="51"/>
                  </a:lnTo>
                  <a:lnTo>
                    <a:pt x="61" y="48"/>
                  </a:lnTo>
                  <a:lnTo>
                    <a:pt x="61" y="47"/>
                  </a:lnTo>
                  <a:lnTo>
                    <a:pt x="58" y="47"/>
                  </a:lnTo>
                  <a:lnTo>
                    <a:pt x="56" y="45"/>
                  </a:lnTo>
                  <a:lnTo>
                    <a:pt x="50" y="42"/>
                  </a:lnTo>
                  <a:lnTo>
                    <a:pt x="48" y="40"/>
                  </a:lnTo>
                  <a:lnTo>
                    <a:pt x="42" y="37"/>
                  </a:lnTo>
                  <a:lnTo>
                    <a:pt x="40" y="35"/>
                  </a:lnTo>
                  <a:lnTo>
                    <a:pt x="39" y="34"/>
                  </a:lnTo>
                  <a:lnTo>
                    <a:pt x="36" y="32"/>
                  </a:lnTo>
                  <a:lnTo>
                    <a:pt x="34" y="29"/>
                  </a:lnTo>
                  <a:lnTo>
                    <a:pt x="31" y="28"/>
                  </a:lnTo>
                  <a:lnTo>
                    <a:pt x="31" y="26"/>
                  </a:lnTo>
                  <a:lnTo>
                    <a:pt x="29" y="24"/>
                  </a:lnTo>
                  <a:lnTo>
                    <a:pt x="28" y="23"/>
                  </a:lnTo>
                  <a:lnTo>
                    <a:pt x="25" y="20"/>
                  </a:lnTo>
                  <a:lnTo>
                    <a:pt x="17" y="13"/>
                  </a:lnTo>
                  <a:lnTo>
                    <a:pt x="11" y="8"/>
                  </a:lnTo>
                  <a:lnTo>
                    <a:pt x="0" y="4"/>
                  </a:lnTo>
                  <a:lnTo>
                    <a:pt x="9" y="2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64" y="0"/>
                  </a:lnTo>
                  <a:lnTo>
                    <a:pt x="76" y="0"/>
                  </a:lnTo>
                  <a:lnTo>
                    <a:pt x="80" y="2"/>
                  </a:lnTo>
                  <a:close/>
                </a:path>
              </a:pathLst>
            </a:custGeom>
            <a:solidFill>
              <a:srgbClr val="B2B2B2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07" name="Freeform 73"/>
            <p:cNvSpPr>
              <a:spLocks/>
            </p:cNvSpPr>
            <p:nvPr/>
          </p:nvSpPr>
          <p:spPr bwMode="auto">
            <a:xfrm>
              <a:off x="5983" y="1390"/>
              <a:ext cx="92" cy="59"/>
            </a:xfrm>
            <a:custGeom>
              <a:avLst/>
              <a:gdLst>
                <a:gd name="T0" fmla="*/ 73 w 92"/>
                <a:gd name="T1" fmla="*/ 8 h 59"/>
                <a:gd name="T2" fmla="*/ 69 w 92"/>
                <a:gd name="T3" fmla="*/ 9 h 59"/>
                <a:gd name="T4" fmla="*/ 78 w 92"/>
                <a:gd name="T5" fmla="*/ 8 h 59"/>
                <a:gd name="T6" fmla="*/ 84 w 92"/>
                <a:gd name="T7" fmla="*/ 11 h 59"/>
                <a:gd name="T8" fmla="*/ 66 w 92"/>
                <a:gd name="T9" fmla="*/ 16 h 59"/>
                <a:gd name="T10" fmla="*/ 66 w 92"/>
                <a:gd name="T11" fmla="*/ 17 h 59"/>
                <a:gd name="T12" fmla="*/ 80 w 92"/>
                <a:gd name="T13" fmla="*/ 14 h 59"/>
                <a:gd name="T14" fmla="*/ 77 w 92"/>
                <a:gd name="T15" fmla="*/ 21 h 59"/>
                <a:gd name="T16" fmla="*/ 62 w 92"/>
                <a:gd name="T17" fmla="*/ 22 h 59"/>
                <a:gd name="T18" fmla="*/ 61 w 92"/>
                <a:gd name="T19" fmla="*/ 24 h 59"/>
                <a:gd name="T20" fmla="*/ 73 w 92"/>
                <a:gd name="T21" fmla="*/ 22 h 59"/>
                <a:gd name="T22" fmla="*/ 75 w 92"/>
                <a:gd name="T23" fmla="*/ 22 h 59"/>
                <a:gd name="T24" fmla="*/ 70 w 92"/>
                <a:gd name="T25" fmla="*/ 40 h 59"/>
                <a:gd name="T26" fmla="*/ 66 w 92"/>
                <a:gd name="T27" fmla="*/ 52 h 59"/>
                <a:gd name="T28" fmla="*/ 62 w 92"/>
                <a:gd name="T29" fmla="*/ 56 h 59"/>
                <a:gd name="T30" fmla="*/ 59 w 92"/>
                <a:gd name="T31" fmla="*/ 57 h 59"/>
                <a:gd name="T32" fmla="*/ 55 w 92"/>
                <a:gd name="T33" fmla="*/ 59 h 59"/>
                <a:gd name="T34" fmla="*/ 48 w 92"/>
                <a:gd name="T35" fmla="*/ 57 h 59"/>
                <a:gd name="T36" fmla="*/ 40 w 92"/>
                <a:gd name="T37" fmla="*/ 54 h 59"/>
                <a:gd name="T38" fmla="*/ 33 w 92"/>
                <a:gd name="T39" fmla="*/ 51 h 59"/>
                <a:gd name="T40" fmla="*/ 25 w 92"/>
                <a:gd name="T41" fmla="*/ 46 h 59"/>
                <a:gd name="T42" fmla="*/ 6 w 92"/>
                <a:gd name="T43" fmla="*/ 37 h 59"/>
                <a:gd name="T44" fmla="*/ 11 w 92"/>
                <a:gd name="T45" fmla="*/ 27 h 59"/>
                <a:gd name="T46" fmla="*/ 45 w 92"/>
                <a:gd name="T47" fmla="*/ 6 h 59"/>
                <a:gd name="T48" fmla="*/ 80 w 92"/>
                <a:gd name="T49" fmla="*/ 0 h 59"/>
                <a:gd name="T50" fmla="*/ 89 w 92"/>
                <a:gd name="T51" fmla="*/ 0 h 59"/>
                <a:gd name="T52" fmla="*/ 91 w 92"/>
                <a:gd name="T53" fmla="*/ 0 h 59"/>
                <a:gd name="T54" fmla="*/ 91 w 92"/>
                <a:gd name="T55" fmla="*/ 1 h 59"/>
                <a:gd name="T56" fmla="*/ 92 w 92"/>
                <a:gd name="T57" fmla="*/ 1 h 59"/>
                <a:gd name="T58" fmla="*/ 92 w 92"/>
                <a:gd name="T59" fmla="*/ 1 h 59"/>
                <a:gd name="T60" fmla="*/ 92 w 92"/>
                <a:gd name="T61" fmla="*/ 1 h 59"/>
                <a:gd name="T62" fmla="*/ 92 w 92"/>
                <a:gd name="T63" fmla="*/ 3 h 59"/>
                <a:gd name="T64" fmla="*/ 91 w 92"/>
                <a:gd name="T65" fmla="*/ 3 h 59"/>
                <a:gd name="T66" fmla="*/ 91 w 92"/>
                <a:gd name="T67" fmla="*/ 5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92"/>
                <a:gd name="T103" fmla="*/ 0 h 59"/>
                <a:gd name="T104" fmla="*/ 92 w 92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92" h="59">
                  <a:moveTo>
                    <a:pt x="91" y="5"/>
                  </a:moveTo>
                  <a:lnTo>
                    <a:pt x="73" y="8"/>
                  </a:lnTo>
                  <a:lnTo>
                    <a:pt x="70" y="8"/>
                  </a:lnTo>
                  <a:lnTo>
                    <a:pt x="69" y="9"/>
                  </a:lnTo>
                  <a:lnTo>
                    <a:pt x="72" y="9"/>
                  </a:lnTo>
                  <a:lnTo>
                    <a:pt x="78" y="8"/>
                  </a:lnTo>
                  <a:lnTo>
                    <a:pt x="87" y="8"/>
                  </a:lnTo>
                  <a:lnTo>
                    <a:pt x="84" y="11"/>
                  </a:lnTo>
                  <a:lnTo>
                    <a:pt x="72" y="14"/>
                  </a:lnTo>
                  <a:lnTo>
                    <a:pt x="66" y="16"/>
                  </a:lnTo>
                  <a:lnTo>
                    <a:pt x="66" y="17"/>
                  </a:lnTo>
                  <a:lnTo>
                    <a:pt x="69" y="17"/>
                  </a:lnTo>
                  <a:lnTo>
                    <a:pt x="80" y="14"/>
                  </a:lnTo>
                  <a:lnTo>
                    <a:pt x="81" y="14"/>
                  </a:lnTo>
                  <a:lnTo>
                    <a:pt x="77" y="21"/>
                  </a:lnTo>
                  <a:lnTo>
                    <a:pt x="67" y="22"/>
                  </a:lnTo>
                  <a:lnTo>
                    <a:pt x="62" y="22"/>
                  </a:lnTo>
                  <a:lnTo>
                    <a:pt x="61" y="24"/>
                  </a:lnTo>
                  <a:lnTo>
                    <a:pt x="62" y="25"/>
                  </a:lnTo>
                  <a:lnTo>
                    <a:pt x="73" y="22"/>
                  </a:lnTo>
                  <a:lnTo>
                    <a:pt x="75" y="22"/>
                  </a:lnTo>
                  <a:lnTo>
                    <a:pt x="75" y="24"/>
                  </a:lnTo>
                  <a:lnTo>
                    <a:pt x="70" y="40"/>
                  </a:lnTo>
                  <a:lnTo>
                    <a:pt x="67" y="51"/>
                  </a:lnTo>
                  <a:lnTo>
                    <a:pt x="66" y="52"/>
                  </a:lnTo>
                  <a:lnTo>
                    <a:pt x="64" y="54"/>
                  </a:lnTo>
                  <a:lnTo>
                    <a:pt x="62" y="56"/>
                  </a:lnTo>
                  <a:lnTo>
                    <a:pt x="61" y="57"/>
                  </a:lnTo>
                  <a:lnTo>
                    <a:pt x="59" y="57"/>
                  </a:lnTo>
                  <a:lnTo>
                    <a:pt x="58" y="59"/>
                  </a:lnTo>
                  <a:lnTo>
                    <a:pt x="55" y="59"/>
                  </a:lnTo>
                  <a:lnTo>
                    <a:pt x="53" y="59"/>
                  </a:lnTo>
                  <a:lnTo>
                    <a:pt x="48" y="57"/>
                  </a:lnTo>
                  <a:lnTo>
                    <a:pt x="45" y="56"/>
                  </a:lnTo>
                  <a:lnTo>
                    <a:pt x="40" y="54"/>
                  </a:lnTo>
                  <a:lnTo>
                    <a:pt x="36" y="52"/>
                  </a:lnTo>
                  <a:lnTo>
                    <a:pt x="33" y="51"/>
                  </a:lnTo>
                  <a:lnTo>
                    <a:pt x="30" y="48"/>
                  </a:lnTo>
                  <a:lnTo>
                    <a:pt x="25" y="46"/>
                  </a:lnTo>
                  <a:lnTo>
                    <a:pt x="22" y="45"/>
                  </a:lnTo>
                  <a:lnTo>
                    <a:pt x="6" y="37"/>
                  </a:lnTo>
                  <a:lnTo>
                    <a:pt x="0" y="33"/>
                  </a:lnTo>
                  <a:lnTo>
                    <a:pt x="11" y="27"/>
                  </a:lnTo>
                  <a:lnTo>
                    <a:pt x="37" y="11"/>
                  </a:lnTo>
                  <a:lnTo>
                    <a:pt x="45" y="6"/>
                  </a:lnTo>
                  <a:lnTo>
                    <a:pt x="64" y="3"/>
                  </a:lnTo>
                  <a:lnTo>
                    <a:pt x="80" y="0"/>
                  </a:lnTo>
                  <a:lnTo>
                    <a:pt x="83" y="0"/>
                  </a:lnTo>
                  <a:lnTo>
                    <a:pt x="89" y="0"/>
                  </a:lnTo>
                  <a:lnTo>
                    <a:pt x="91" y="0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2" y="3"/>
                  </a:lnTo>
                  <a:lnTo>
                    <a:pt x="91" y="3"/>
                  </a:lnTo>
                  <a:lnTo>
                    <a:pt x="91" y="5"/>
                  </a:lnTo>
                  <a:close/>
                </a:path>
              </a:pathLst>
            </a:custGeom>
            <a:solidFill>
              <a:srgbClr val="B2B2B2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08" name="Freeform 74"/>
            <p:cNvSpPr>
              <a:spLocks/>
            </p:cNvSpPr>
            <p:nvPr/>
          </p:nvSpPr>
          <p:spPr bwMode="auto">
            <a:xfrm>
              <a:off x="5962" y="1470"/>
              <a:ext cx="118" cy="68"/>
            </a:xfrm>
            <a:custGeom>
              <a:avLst/>
              <a:gdLst>
                <a:gd name="T0" fmla="*/ 35 w 118"/>
                <a:gd name="T1" fmla="*/ 19 h 68"/>
                <a:gd name="T2" fmla="*/ 35 w 118"/>
                <a:gd name="T3" fmla="*/ 20 h 68"/>
                <a:gd name="T4" fmla="*/ 36 w 118"/>
                <a:gd name="T5" fmla="*/ 22 h 68"/>
                <a:gd name="T6" fmla="*/ 38 w 118"/>
                <a:gd name="T7" fmla="*/ 25 h 68"/>
                <a:gd name="T8" fmla="*/ 41 w 118"/>
                <a:gd name="T9" fmla="*/ 27 h 68"/>
                <a:gd name="T10" fmla="*/ 43 w 118"/>
                <a:gd name="T11" fmla="*/ 30 h 68"/>
                <a:gd name="T12" fmla="*/ 47 w 118"/>
                <a:gd name="T13" fmla="*/ 31 h 68"/>
                <a:gd name="T14" fmla="*/ 49 w 118"/>
                <a:gd name="T15" fmla="*/ 33 h 68"/>
                <a:gd name="T16" fmla="*/ 55 w 118"/>
                <a:gd name="T17" fmla="*/ 38 h 68"/>
                <a:gd name="T18" fmla="*/ 55 w 118"/>
                <a:gd name="T19" fmla="*/ 39 h 68"/>
                <a:gd name="T20" fmla="*/ 63 w 118"/>
                <a:gd name="T21" fmla="*/ 41 h 68"/>
                <a:gd name="T22" fmla="*/ 65 w 118"/>
                <a:gd name="T23" fmla="*/ 43 h 68"/>
                <a:gd name="T24" fmla="*/ 66 w 118"/>
                <a:gd name="T25" fmla="*/ 44 h 68"/>
                <a:gd name="T26" fmla="*/ 68 w 118"/>
                <a:gd name="T27" fmla="*/ 46 h 68"/>
                <a:gd name="T28" fmla="*/ 80 w 118"/>
                <a:gd name="T29" fmla="*/ 49 h 68"/>
                <a:gd name="T30" fmla="*/ 80 w 118"/>
                <a:gd name="T31" fmla="*/ 51 h 68"/>
                <a:gd name="T32" fmla="*/ 90 w 118"/>
                <a:gd name="T33" fmla="*/ 54 h 68"/>
                <a:gd name="T34" fmla="*/ 90 w 118"/>
                <a:gd name="T35" fmla="*/ 55 h 68"/>
                <a:gd name="T36" fmla="*/ 93 w 118"/>
                <a:gd name="T37" fmla="*/ 55 h 68"/>
                <a:gd name="T38" fmla="*/ 96 w 118"/>
                <a:gd name="T39" fmla="*/ 57 h 68"/>
                <a:gd name="T40" fmla="*/ 101 w 118"/>
                <a:gd name="T41" fmla="*/ 59 h 68"/>
                <a:gd name="T42" fmla="*/ 102 w 118"/>
                <a:gd name="T43" fmla="*/ 59 h 68"/>
                <a:gd name="T44" fmla="*/ 101 w 118"/>
                <a:gd name="T45" fmla="*/ 60 h 68"/>
                <a:gd name="T46" fmla="*/ 110 w 118"/>
                <a:gd name="T47" fmla="*/ 63 h 68"/>
                <a:gd name="T48" fmla="*/ 112 w 118"/>
                <a:gd name="T49" fmla="*/ 67 h 68"/>
                <a:gd name="T50" fmla="*/ 118 w 118"/>
                <a:gd name="T51" fmla="*/ 68 h 68"/>
                <a:gd name="T52" fmla="*/ 113 w 118"/>
                <a:gd name="T53" fmla="*/ 68 h 68"/>
                <a:gd name="T54" fmla="*/ 85 w 118"/>
                <a:gd name="T55" fmla="*/ 60 h 68"/>
                <a:gd name="T56" fmla="*/ 60 w 118"/>
                <a:gd name="T57" fmla="*/ 51 h 68"/>
                <a:gd name="T58" fmla="*/ 46 w 118"/>
                <a:gd name="T59" fmla="*/ 44 h 68"/>
                <a:gd name="T60" fmla="*/ 35 w 118"/>
                <a:gd name="T61" fmla="*/ 36 h 68"/>
                <a:gd name="T62" fmla="*/ 16 w 118"/>
                <a:gd name="T63" fmla="*/ 17 h 68"/>
                <a:gd name="T64" fmla="*/ 5 w 118"/>
                <a:gd name="T65" fmla="*/ 8 h 68"/>
                <a:gd name="T66" fmla="*/ 2 w 118"/>
                <a:gd name="T67" fmla="*/ 4 h 68"/>
                <a:gd name="T68" fmla="*/ 0 w 118"/>
                <a:gd name="T69" fmla="*/ 3 h 68"/>
                <a:gd name="T70" fmla="*/ 0 w 118"/>
                <a:gd name="T71" fmla="*/ 1 h 68"/>
                <a:gd name="T72" fmla="*/ 2 w 118"/>
                <a:gd name="T73" fmla="*/ 1 h 68"/>
                <a:gd name="T74" fmla="*/ 3 w 118"/>
                <a:gd name="T75" fmla="*/ 0 h 68"/>
                <a:gd name="T76" fmla="*/ 5 w 118"/>
                <a:gd name="T77" fmla="*/ 0 h 68"/>
                <a:gd name="T78" fmla="*/ 7 w 118"/>
                <a:gd name="T79" fmla="*/ 0 h 68"/>
                <a:gd name="T80" fmla="*/ 7 w 118"/>
                <a:gd name="T81" fmla="*/ 0 h 68"/>
                <a:gd name="T82" fmla="*/ 18 w 118"/>
                <a:gd name="T83" fmla="*/ 4 h 68"/>
                <a:gd name="T84" fmla="*/ 24 w 118"/>
                <a:gd name="T85" fmla="*/ 11 h 68"/>
                <a:gd name="T86" fmla="*/ 32 w 118"/>
                <a:gd name="T87" fmla="*/ 17 h 68"/>
                <a:gd name="T88" fmla="*/ 35 w 118"/>
                <a:gd name="T89" fmla="*/ 19 h 6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18"/>
                <a:gd name="T136" fmla="*/ 0 h 68"/>
                <a:gd name="T137" fmla="*/ 118 w 118"/>
                <a:gd name="T138" fmla="*/ 68 h 6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18" h="68">
                  <a:moveTo>
                    <a:pt x="35" y="19"/>
                  </a:moveTo>
                  <a:lnTo>
                    <a:pt x="35" y="20"/>
                  </a:lnTo>
                  <a:lnTo>
                    <a:pt x="36" y="22"/>
                  </a:lnTo>
                  <a:lnTo>
                    <a:pt x="38" y="25"/>
                  </a:lnTo>
                  <a:lnTo>
                    <a:pt x="41" y="27"/>
                  </a:lnTo>
                  <a:lnTo>
                    <a:pt x="43" y="30"/>
                  </a:lnTo>
                  <a:lnTo>
                    <a:pt x="47" y="31"/>
                  </a:lnTo>
                  <a:lnTo>
                    <a:pt x="49" y="33"/>
                  </a:lnTo>
                  <a:lnTo>
                    <a:pt x="55" y="38"/>
                  </a:lnTo>
                  <a:lnTo>
                    <a:pt x="55" y="39"/>
                  </a:lnTo>
                  <a:lnTo>
                    <a:pt x="63" y="41"/>
                  </a:lnTo>
                  <a:lnTo>
                    <a:pt x="65" y="43"/>
                  </a:lnTo>
                  <a:lnTo>
                    <a:pt x="66" y="44"/>
                  </a:lnTo>
                  <a:lnTo>
                    <a:pt x="68" y="46"/>
                  </a:lnTo>
                  <a:lnTo>
                    <a:pt x="80" y="49"/>
                  </a:lnTo>
                  <a:lnTo>
                    <a:pt x="80" y="51"/>
                  </a:lnTo>
                  <a:lnTo>
                    <a:pt x="90" y="54"/>
                  </a:lnTo>
                  <a:lnTo>
                    <a:pt x="90" y="55"/>
                  </a:lnTo>
                  <a:lnTo>
                    <a:pt x="93" y="55"/>
                  </a:lnTo>
                  <a:lnTo>
                    <a:pt x="96" y="57"/>
                  </a:lnTo>
                  <a:lnTo>
                    <a:pt x="101" y="59"/>
                  </a:lnTo>
                  <a:lnTo>
                    <a:pt x="102" y="59"/>
                  </a:lnTo>
                  <a:lnTo>
                    <a:pt x="101" y="60"/>
                  </a:lnTo>
                  <a:lnTo>
                    <a:pt x="110" y="63"/>
                  </a:lnTo>
                  <a:lnTo>
                    <a:pt x="112" y="67"/>
                  </a:lnTo>
                  <a:lnTo>
                    <a:pt x="118" y="68"/>
                  </a:lnTo>
                  <a:lnTo>
                    <a:pt x="113" y="68"/>
                  </a:lnTo>
                  <a:lnTo>
                    <a:pt x="85" y="60"/>
                  </a:lnTo>
                  <a:lnTo>
                    <a:pt x="60" y="51"/>
                  </a:lnTo>
                  <a:lnTo>
                    <a:pt x="46" y="44"/>
                  </a:lnTo>
                  <a:lnTo>
                    <a:pt x="35" y="36"/>
                  </a:lnTo>
                  <a:lnTo>
                    <a:pt x="16" y="17"/>
                  </a:lnTo>
                  <a:lnTo>
                    <a:pt x="5" y="8"/>
                  </a:lnTo>
                  <a:lnTo>
                    <a:pt x="2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2" y="1"/>
                  </a:lnTo>
                  <a:lnTo>
                    <a:pt x="3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18" y="4"/>
                  </a:lnTo>
                  <a:lnTo>
                    <a:pt x="24" y="11"/>
                  </a:lnTo>
                  <a:lnTo>
                    <a:pt x="32" y="17"/>
                  </a:lnTo>
                  <a:lnTo>
                    <a:pt x="35" y="19"/>
                  </a:lnTo>
                  <a:close/>
                </a:path>
              </a:pathLst>
            </a:custGeom>
            <a:solidFill>
              <a:srgbClr val="B2B2B2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09" name="Freeform 75"/>
            <p:cNvSpPr>
              <a:spLocks/>
            </p:cNvSpPr>
            <p:nvPr/>
          </p:nvSpPr>
          <p:spPr bwMode="auto">
            <a:xfrm>
              <a:off x="6044" y="1415"/>
              <a:ext cx="11" cy="5"/>
            </a:xfrm>
            <a:custGeom>
              <a:avLst/>
              <a:gdLst>
                <a:gd name="T0" fmla="*/ 11 w 11"/>
                <a:gd name="T1" fmla="*/ 4 h 5"/>
                <a:gd name="T2" fmla="*/ 0 w 11"/>
                <a:gd name="T3" fmla="*/ 5 h 5"/>
                <a:gd name="T4" fmla="*/ 0 w 11"/>
                <a:gd name="T5" fmla="*/ 5 h 5"/>
                <a:gd name="T6" fmla="*/ 0 w 11"/>
                <a:gd name="T7" fmla="*/ 5 h 5"/>
                <a:gd name="T8" fmla="*/ 0 w 11"/>
                <a:gd name="T9" fmla="*/ 4 h 5"/>
                <a:gd name="T10" fmla="*/ 3 w 11"/>
                <a:gd name="T11" fmla="*/ 2 h 5"/>
                <a:gd name="T12" fmla="*/ 8 w 11"/>
                <a:gd name="T13" fmla="*/ 0 h 5"/>
                <a:gd name="T14" fmla="*/ 11 w 11"/>
                <a:gd name="T15" fmla="*/ 2 h 5"/>
                <a:gd name="T16" fmla="*/ 11 w 11"/>
                <a:gd name="T17" fmla="*/ 4 h 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"/>
                <a:gd name="T28" fmla="*/ 0 h 5"/>
                <a:gd name="T29" fmla="*/ 11 w 11"/>
                <a:gd name="T30" fmla="*/ 5 h 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" h="5">
                  <a:moveTo>
                    <a:pt x="11" y="4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3" y="2"/>
                  </a:lnTo>
                  <a:lnTo>
                    <a:pt x="8" y="0"/>
                  </a:lnTo>
                  <a:lnTo>
                    <a:pt x="11" y="2"/>
                  </a:lnTo>
                  <a:lnTo>
                    <a:pt x="11" y="4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10" name="Freeform 76"/>
            <p:cNvSpPr>
              <a:spLocks/>
            </p:cNvSpPr>
            <p:nvPr/>
          </p:nvSpPr>
          <p:spPr bwMode="auto">
            <a:xfrm>
              <a:off x="6042" y="1425"/>
              <a:ext cx="7" cy="2"/>
            </a:xfrm>
            <a:custGeom>
              <a:avLst/>
              <a:gdLst>
                <a:gd name="T0" fmla="*/ 7 w 7"/>
                <a:gd name="T1" fmla="*/ 2 h 2"/>
                <a:gd name="T2" fmla="*/ 0 w 7"/>
                <a:gd name="T3" fmla="*/ 2 h 2"/>
                <a:gd name="T4" fmla="*/ 0 w 7"/>
                <a:gd name="T5" fmla="*/ 2 h 2"/>
                <a:gd name="T6" fmla="*/ 3 w 7"/>
                <a:gd name="T7" fmla="*/ 0 h 2"/>
                <a:gd name="T8" fmla="*/ 5 w 7"/>
                <a:gd name="T9" fmla="*/ 0 h 2"/>
                <a:gd name="T10" fmla="*/ 7 w 7"/>
                <a:gd name="T11" fmla="*/ 0 h 2"/>
                <a:gd name="T12" fmla="*/ 7 w 7"/>
                <a:gd name="T13" fmla="*/ 2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2"/>
                <a:gd name="T23" fmla="*/ 7 w 7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2">
                  <a:moveTo>
                    <a:pt x="7" y="2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7" y="2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11" name="Freeform 77"/>
            <p:cNvSpPr>
              <a:spLocks/>
            </p:cNvSpPr>
            <p:nvPr/>
          </p:nvSpPr>
          <p:spPr bwMode="auto">
            <a:xfrm>
              <a:off x="5627" y="1297"/>
              <a:ext cx="23" cy="4"/>
            </a:xfrm>
            <a:custGeom>
              <a:avLst/>
              <a:gdLst>
                <a:gd name="T0" fmla="*/ 23 w 23"/>
                <a:gd name="T1" fmla="*/ 4 h 4"/>
                <a:gd name="T2" fmla="*/ 22 w 23"/>
                <a:gd name="T3" fmla="*/ 4 h 4"/>
                <a:gd name="T4" fmla="*/ 6 w 23"/>
                <a:gd name="T5" fmla="*/ 4 h 4"/>
                <a:gd name="T6" fmla="*/ 2 w 23"/>
                <a:gd name="T7" fmla="*/ 2 h 4"/>
                <a:gd name="T8" fmla="*/ 0 w 23"/>
                <a:gd name="T9" fmla="*/ 2 h 4"/>
                <a:gd name="T10" fmla="*/ 0 w 23"/>
                <a:gd name="T11" fmla="*/ 2 h 4"/>
                <a:gd name="T12" fmla="*/ 2 w 23"/>
                <a:gd name="T13" fmla="*/ 0 h 4"/>
                <a:gd name="T14" fmla="*/ 5 w 23"/>
                <a:gd name="T15" fmla="*/ 2 h 4"/>
                <a:gd name="T16" fmla="*/ 12 w 23"/>
                <a:gd name="T17" fmla="*/ 0 h 4"/>
                <a:gd name="T18" fmla="*/ 12 w 23"/>
                <a:gd name="T19" fmla="*/ 0 h 4"/>
                <a:gd name="T20" fmla="*/ 20 w 23"/>
                <a:gd name="T21" fmla="*/ 0 h 4"/>
                <a:gd name="T22" fmla="*/ 23 w 23"/>
                <a:gd name="T23" fmla="*/ 4 h 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"/>
                <a:gd name="T37" fmla="*/ 0 h 4"/>
                <a:gd name="T38" fmla="*/ 23 w 23"/>
                <a:gd name="T39" fmla="*/ 4 h 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" h="4">
                  <a:moveTo>
                    <a:pt x="23" y="4"/>
                  </a:moveTo>
                  <a:lnTo>
                    <a:pt x="22" y="4"/>
                  </a:lnTo>
                  <a:lnTo>
                    <a:pt x="6" y="4"/>
                  </a:lnTo>
                  <a:lnTo>
                    <a:pt x="2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5" y="2"/>
                  </a:lnTo>
                  <a:lnTo>
                    <a:pt x="12" y="0"/>
                  </a:lnTo>
                  <a:lnTo>
                    <a:pt x="20" y="0"/>
                  </a:lnTo>
                  <a:lnTo>
                    <a:pt x="23" y="4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12" name="Freeform 78"/>
            <p:cNvSpPr>
              <a:spLocks/>
            </p:cNvSpPr>
            <p:nvPr/>
          </p:nvSpPr>
          <p:spPr bwMode="auto">
            <a:xfrm>
              <a:off x="5671" y="1299"/>
              <a:ext cx="31" cy="8"/>
            </a:xfrm>
            <a:custGeom>
              <a:avLst/>
              <a:gdLst>
                <a:gd name="T0" fmla="*/ 23 w 31"/>
                <a:gd name="T1" fmla="*/ 3 h 8"/>
                <a:gd name="T2" fmla="*/ 30 w 31"/>
                <a:gd name="T3" fmla="*/ 8 h 8"/>
                <a:gd name="T4" fmla="*/ 31 w 31"/>
                <a:gd name="T5" fmla="*/ 8 h 8"/>
                <a:gd name="T6" fmla="*/ 30 w 31"/>
                <a:gd name="T7" fmla="*/ 8 h 8"/>
                <a:gd name="T8" fmla="*/ 19 w 31"/>
                <a:gd name="T9" fmla="*/ 5 h 8"/>
                <a:gd name="T10" fmla="*/ 14 w 31"/>
                <a:gd name="T11" fmla="*/ 3 h 8"/>
                <a:gd name="T12" fmla="*/ 3 w 31"/>
                <a:gd name="T13" fmla="*/ 5 h 8"/>
                <a:gd name="T14" fmla="*/ 1 w 31"/>
                <a:gd name="T15" fmla="*/ 3 h 8"/>
                <a:gd name="T16" fmla="*/ 1 w 31"/>
                <a:gd name="T17" fmla="*/ 3 h 8"/>
                <a:gd name="T18" fmla="*/ 3 w 31"/>
                <a:gd name="T19" fmla="*/ 3 h 8"/>
                <a:gd name="T20" fmla="*/ 1 w 31"/>
                <a:gd name="T21" fmla="*/ 3 h 8"/>
                <a:gd name="T22" fmla="*/ 0 w 31"/>
                <a:gd name="T23" fmla="*/ 3 h 8"/>
                <a:gd name="T24" fmla="*/ 0 w 31"/>
                <a:gd name="T25" fmla="*/ 3 h 8"/>
                <a:gd name="T26" fmla="*/ 1 w 31"/>
                <a:gd name="T27" fmla="*/ 2 h 8"/>
                <a:gd name="T28" fmla="*/ 5 w 31"/>
                <a:gd name="T29" fmla="*/ 0 h 8"/>
                <a:gd name="T30" fmla="*/ 17 w 31"/>
                <a:gd name="T31" fmla="*/ 2 h 8"/>
                <a:gd name="T32" fmla="*/ 23 w 31"/>
                <a:gd name="T33" fmla="*/ 3 h 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1"/>
                <a:gd name="T52" fmla="*/ 0 h 8"/>
                <a:gd name="T53" fmla="*/ 31 w 31"/>
                <a:gd name="T54" fmla="*/ 8 h 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1" h="8">
                  <a:moveTo>
                    <a:pt x="23" y="3"/>
                  </a:moveTo>
                  <a:lnTo>
                    <a:pt x="30" y="8"/>
                  </a:lnTo>
                  <a:lnTo>
                    <a:pt x="31" y="8"/>
                  </a:lnTo>
                  <a:lnTo>
                    <a:pt x="30" y="8"/>
                  </a:lnTo>
                  <a:lnTo>
                    <a:pt x="19" y="5"/>
                  </a:lnTo>
                  <a:lnTo>
                    <a:pt x="14" y="3"/>
                  </a:lnTo>
                  <a:lnTo>
                    <a:pt x="3" y="5"/>
                  </a:lnTo>
                  <a:lnTo>
                    <a:pt x="1" y="3"/>
                  </a:lnTo>
                  <a:lnTo>
                    <a:pt x="3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5" y="0"/>
                  </a:lnTo>
                  <a:lnTo>
                    <a:pt x="17" y="2"/>
                  </a:lnTo>
                  <a:lnTo>
                    <a:pt x="23" y="3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13" name="Freeform 79"/>
            <p:cNvSpPr>
              <a:spLocks/>
            </p:cNvSpPr>
            <p:nvPr/>
          </p:nvSpPr>
          <p:spPr bwMode="auto">
            <a:xfrm>
              <a:off x="5715" y="1313"/>
              <a:ext cx="31" cy="11"/>
            </a:xfrm>
            <a:custGeom>
              <a:avLst/>
              <a:gdLst>
                <a:gd name="T0" fmla="*/ 23 w 31"/>
                <a:gd name="T1" fmla="*/ 3 h 11"/>
                <a:gd name="T2" fmla="*/ 26 w 31"/>
                <a:gd name="T3" fmla="*/ 7 h 11"/>
                <a:gd name="T4" fmla="*/ 31 w 31"/>
                <a:gd name="T5" fmla="*/ 10 h 11"/>
                <a:gd name="T6" fmla="*/ 31 w 31"/>
                <a:gd name="T7" fmla="*/ 11 h 11"/>
                <a:gd name="T8" fmla="*/ 30 w 31"/>
                <a:gd name="T9" fmla="*/ 11 h 11"/>
                <a:gd name="T10" fmla="*/ 23 w 31"/>
                <a:gd name="T11" fmla="*/ 8 h 11"/>
                <a:gd name="T12" fmla="*/ 20 w 31"/>
                <a:gd name="T13" fmla="*/ 7 h 11"/>
                <a:gd name="T14" fmla="*/ 17 w 31"/>
                <a:gd name="T15" fmla="*/ 5 h 11"/>
                <a:gd name="T16" fmla="*/ 1 w 31"/>
                <a:gd name="T17" fmla="*/ 2 h 11"/>
                <a:gd name="T18" fmla="*/ 0 w 31"/>
                <a:gd name="T19" fmla="*/ 2 h 11"/>
                <a:gd name="T20" fmla="*/ 0 w 31"/>
                <a:gd name="T21" fmla="*/ 2 h 11"/>
                <a:gd name="T22" fmla="*/ 8 w 31"/>
                <a:gd name="T23" fmla="*/ 0 h 11"/>
                <a:gd name="T24" fmla="*/ 19 w 31"/>
                <a:gd name="T25" fmla="*/ 2 h 11"/>
                <a:gd name="T26" fmla="*/ 23 w 31"/>
                <a:gd name="T27" fmla="*/ 3 h 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1"/>
                <a:gd name="T43" fmla="*/ 0 h 11"/>
                <a:gd name="T44" fmla="*/ 31 w 31"/>
                <a:gd name="T45" fmla="*/ 11 h 1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1" h="11">
                  <a:moveTo>
                    <a:pt x="23" y="3"/>
                  </a:moveTo>
                  <a:lnTo>
                    <a:pt x="26" y="7"/>
                  </a:lnTo>
                  <a:lnTo>
                    <a:pt x="31" y="10"/>
                  </a:lnTo>
                  <a:lnTo>
                    <a:pt x="31" y="11"/>
                  </a:lnTo>
                  <a:lnTo>
                    <a:pt x="30" y="11"/>
                  </a:lnTo>
                  <a:lnTo>
                    <a:pt x="23" y="8"/>
                  </a:lnTo>
                  <a:lnTo>
                    <a:pt x="20" y="7"/>
                  </a:lnTo>
                  <a:lnTo>
                    <a:pt x="17" y="5"/>
                  </a:lnTo>
                  <a:lnTo>
                    <a:pt x="1" y="2"/>
                  </a:lnTo>
                  <a:lnTo>
                    <a:pt x="0" y="2"/>
                  </a:lnTo>
                  <a:lnTo>
                    <a:pt x="8" y="0"/>
                  </a:lnTo>
                  <a:lnTo>
                    <a:pt x="19" y="2"/>
                  </a:lnTo>
                  <a:lnTo>
                    <a:pt x="23" y="3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14" name="Freeform 80"/>
            <p:cNvSpPr>
              <a:spLocks/>
            </p:cNvSpPr>
            <p:nvPr/>
          </p:nvSpPr>
          <p:spPr bwMode="auto">
            <a:xfrm>
              <a:off x="5641" y="1321"/>
              <a:ext cx="35" cy="5"/>
            </a:xfrm>
            <a:custGeom>
              <a:avLst/>
              <a:gdLst>
                <a:gd name="T0" fmla="*/ 28 w 35"/>
                <a:gd name="T1" fmla="*/ 2 h 5"/>
                <a:gd name="T2" fmla="*/ 35 w 35"/>
                <a:gd name="T3" fmla="*/ 5 h 5"/>
                <a:gd name="T4" fmla="*/ 35 w 35"/>
                <a:gd name="T5" fmla="*/ 5 h 5"/>
                <a:gd name="T6" fmla="*/ 30 w 35"/>
                <a:gd name="T7" fmla="*/ 5 h 5"/>
                <a:gd name="T8" fmla="*/ 20 w 35"/>
                <a:gd name="T9" fmla="*/ 3 h 5"/>
                <a:gd name="T10" fmla="*/ 13 w 35"/>
                <a:gd name="T11" fmla="*/ 2 h 5"/>
                <a:gd name="T12" fmla="*/ 2 w 35"/>
                <a:gd name="T13" fmla="*/ 5 h 5"/>
                <a:gd name="T14" fmla="*/ 0 w 35"/>
                <a:gd name="T15" fmla="*/ 3 h 5"/>
                <a:gd name="T16" fmla="*/ 3 w 35"/>
                <a:gd name="T17" fmla="*/ 2 h 5"/>
                <a:gd name="T18" fmla="*/ 9 w 35"/>
                <a:gd name="T19" fmla="*/ 0 h 5"/>
                <a:gd name="T20" fmla="*/ 13 w 35"/>
                <a:gd name="T21" fmla="*/ 0 h 5"/>
                <a:gd name="T22" fmla="*/ 22 w 35"/>
                <a:gd name="T23" fmla="*/ 0 h 5"/>
                <a:gd name="T24" fmla="*/ 28 w 35"/>
                <a:gd name="T25" fmla="*/ 2 h 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5"/>
                <a:gd name="T40" fmla="*/ 0 h 5"/>
                <a:gd name="T41" fmla="*/ 35 w 35"/>
                <a:gd name="T42" fmla="*/ 5 h 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5" h="5">
                  <a:moveTo>
                    <a:pt x="28" y="2"/>
                  </a:moveTo>
                  <a:lnTo>
                    <a:pt x="35" y="5"/>
                  </a:lnTo>
                  <a:lnTo>
                    <a:pt x="30" y="5"/>
                  </a:lnTo>
                  <a:lnTo>
                    <a:pt x="20" y="3"/>
                  </a:lnTo>
                  <a:lnTo>
                    <a:pt x="13" y="2"/>
                  </a:lnTo>
                  <a:lnTo>
                    <a:pt x="2" y="5"/>
                  </a:lnTo>
                  <a:lnTo>
                    <a:pt x="0" y="3"/>
                  </a:lnTo>
                  <a:lnTo>
                    <a:pt x="3" y="2"/>
                  </a:lnTo>
                  <a:lnTo>
                    <a:pt x="9" y="0"/>
                  </a:lnTo>
                  <a:lnTo>
                    <a:pt x="13" y="0"/>
                  </a:lnTo>
                  <a:lnTo>
                    <a:pt x="22" y="0"/>
                  </a:lnTo>
                  <a:lnTo>
                    <a:pt x="28" y="2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15" name="Freeform 81"/>
            <p:cNvSpPr>
              <a:spLocks/>
            </p:cNvSpPr>
            <p:nvPr/>
          </p:nvSpPr>
          <p:spPr bwMode="auto">
            <a:xfrm>
              <a:off x="5697" y="1328"/>
              <a:ext cx="32" cy="9"/>
            </a:xfrm>
            <a:custGeom>
              <a:avLst/>
              <a:gdLst>
                <a:gd name="T0" fmla="*/ 22 w 32"/>
                <a:gd name="T1" fmla="*/ 3 h 9"/>
                <a:gd name="T2" fmla="*/ 32 w 32"/>
                <a:gd name="T3" fmla="*/ 8 h 9"/>
                <a:gd name="T4" fmla="*/ 32 w 32"/>
                <a:gd name="T5" fmla="*/ 9 h 9"/>
                <a:gd name="T6" fmla="*/ 30 w 32"/>
                <a:gd name="T7" fmla="*/ 9 h 9"/>
                <a:gd name="T8" fmla="*/ 19 w 32"/>
                <a:gd name="T9" fmla="*/ 4 h 9"/>
                <a:gd name="T10" fmla="*/ 16 w 32"/>
                <a:gd name="T11" fmla="*/ 3 h 9"/>
                <a:gd name="T12" fmla="*/ 5 w 32"/>
                <a:gd name="T13" fmla="*/ 3 h 9"/>
                <a:gd name="T14" fmla="*/ 0 w 32"/>
                <a:gd name="T15" fmla="*/ 3 h 9"/>
                <a:gd name="T16" fmla="*/ 0 w 32"/>
                <a:gd name="T17" fmla="*/ 3 h 9"/>
                <a:gd name="T18" fmla="*/ 0 w 32"/>
                <a:gd name="T19" fmla="*/ 1 h 9"/>
                <a:gd name="T20" fmla="*/ 2 w 32"/>
                <a:gd name="T21" fmla="*/ 0 h 9"/>
                <a:gd name="T22" fmla="*/ 7 w 32"/>
                <a:gd name="T23" fmla="*/ 0 h 9"/>
                <a:gd name="T24" fmla="*/ 16 w 32"/>
                <a:gd name="T25" fmla="*/ 0 h 9"/>
                <a:gd name="T26" fmla="*/ 22 w 32"/>
                <a:gd name="T27" fmla="*/ 3 h 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2"/>
                <a:gd name="T43" fmla="*/ 0 h 9"/>
                <a:gd name="T44" fmla="*/ 32 w 32"/>
                <a:gd name="T45" fmla="*/ 9 h 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2" h="9">
                  <a:moveTo>
                    <a:pt x="22" y="3"/>
                  </a:moveTo>
                  <a:lnTo>
                    <a:pt x="32" y="8"/>
                  </a:lnTo>
                  <a:lnTo>
                    <a:pt x="32" y="9"/>
                  </a:lnTo>
                  <a:lnTo>
                    <a:pt x="30" y="9"/>
                  </a:lnTo>
                  <a:lnTo>
                    <a:pt x="19" y="4"/>
                  </a:lnTo>
                  <a:lnTo>
                    <a:pt x="16" y="3"/>
                  </a:lnTo>
                  <a:lnTo>
                    <a:pt x="5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7" y="0"/>
                  </a:lnTo>
                  <a:lnTo>
                    <a:pt x="16" y="0"/>
                  </a:lnTo>
                  <a:lnTo>
                    <a:pt x="22" y="3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16" name="Freeform 82"/>
            <p:cNvSpPr>
              <a:spLocks/>
            </p:cNvSpPr>
            <p:nvPr/>
          </p:nvSpPr>
          <p:spPr bwMode="auto">
            <a:xfrm>
              <a:off x="5766" y="1329"/>
              <a:ext cx="26" cy="10"/>
            </a:xfrm>
            <a:custGeom>
              <a:avLst/>
              <a:gdLst>
                <a:gd name="T0" fmla="*/ 21 w 26"/>
                <a:gd name="T1" fmla="*/ 8 h 10"/>
                <a:gd name="T2" fmla="*/ 24 w 26"/>
                <a:gd name="T3" fmla="*/ 10 h 10"/>
                <a:gd name="T4" fmla="*/ 24 w 26"/>
                <a:gd name="T5" fmla="*/ 10 h 10"/>
                <a:gd name="T6" fmla="*/ 26 w 26"/>
                <a:gd name="T7" fmla="*/ 10 h 10"/>
                <a:gd name="T8" fmla="*/ 22 w 26"/>
                <a:gd name="T9" fmla="*/ 10 h 10"/>
                <a:gd name="T10" fmla="*/ 13 w 26"/>
                <a:gd name="T11" fmla="*/ 7 h 10"/>
                <a:gd name="T12" fmla="*/ 10 w 26"/>
                <a:gd name="T13" fmla="*/ 7 h 10"/>
                <a:gd name="T14" fmla="*/ 2 w 26"/>
                <a:gd name="T15" fmla="*/ 3 h 10"/>
                <a:gd name="T16" fmla="*/ 0 w 26"/>
                <a:gd name="T17" fmla="*/ 2 h 10"/>
                <a:gd name="T18" fmla="*/ 0 w 26"/>
                <a:gd name="T19" fmla="*/ 0 h 10"/>
                <a:gd name="T20" fmla="*/ 5 w 26"/>
                <a:gd name="T21" fmla="*/ 0 h 10"/>
                <a:gd name="T22" fmla="*/ 21 w 26"/>
                <a:gd name="T23" fmla="*/ 8 h 1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6"/>
                <a:gd name="T37" fmla="*/ 0 h 10"/>
                <a:gd name="T38" fmla="*/ 26 w 26"/>
                <a:gd name="T39" fmla="*/ 10 h 1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6" h="10">
                  <a:moveTo>
                    <a:pt x="21" y="8"/>
                  </a:moveTo>
                  <a:lnTo>
                    <a:pt x="24" y="10"/>
                  </a:lnTo>
                  <a:lnTo>
                    <a:pt x="26" y="10"/>
                  </a:lnTo>
                  <a:lnTo>
                    <a:pt x="22" y="10"/>
                  </a:lnTo>
                  <a:lnTo>
                    <a:pt x="13" y="7"/>
                  </a:lnTo>
                  <a:lnTo>
                    <a:pt x="10" y="7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lnTo>
                    <a:pt x="21" y="8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17" name="Freeform 83"/>
            <p:cNvSpPr>
              <a:spLocks/>
            </p:cNvSpPr>
            <p:nvPr/>
          </p:nvSpPr>
          <p:spPr bwMode="auto">
            <a:xfrm>
              <a:off x="5748" y="1344"/>
              <a:ext cx="15" cy="6"/>
            </a:xfrm>
            <a:custGeom>
              <a:avLst/>
              <a:gdLst>
                <a:gd name="T0" fmla="*/ 12 w 15"/>
                <a:gd name="T1" fmla="*/ 1 h 6"/>
                <a:gd name="T2" fmla="*/ 15 w 15"/>
                <a:gd name="T3" fmla="*/ 6 h 6"/>
                <a:gd name="T4" fmla="*/ 12 w 15"/>
                <a:gd name="T5" fmla="*/ 4 h 6"/>
                <a:gd name="T6" fmla="*/ 11 w 15"/>
                <a:gd name="T7" fmla="*/ 4 h 6"/>
                <a:gd name="T8" fmla="*/ 7 w 15"/>
                <a:gd name="T9" fmla="*/ 3 h 6"/>
                <a:gd name="T10" fmla="*/ 1 w 15"/>
                <a:gd name="T11" fmla="*/ 1 h 6"/>
                <a:gd name="T12" fmla="*/ 1 w 15"/>
                <a:gd name="T13" fmla="*/ 1 h 6"/>
                <a:gd name="T14" fmla="*/ 0 w 15"/>
                <a:gd name="T15" fmla="*/ 0 h 6"/>
                <a:gd name="T16" fmla="*/ 3 w 15"/>
                <a:gd name="T17" fmla="*/ 0 h 6"/>
                <a:gd name="T18" fmla="*/ 9 w 15"/>
                <a:gd name="T19" fmla="*/ 0 h 6"/>
                <a:gd name="T20" fmla="*/ 12 w 15"/>
                <a:gd name="T21" fmla="*/ 1 h 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"/>
                <a:gd name="T34" fmla="*/ 0 h 6"/>
                <a:gd name="T35" fmla="*/ 15 w 15"/>
                <a:gd name="T36" fmla="*/ 6 h 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" h="6">
                  <a:moveTo>
                    <a:pt x="12" y="1"/>
                  </a:moveTo>
                  <a:lnTo>
                    <a:pt x="15" y="6"/>
                  </a:lnTo>
                  <a:lnTo>
                    <a:pt x="12" y="4"/>
                  </a:lnTo>
                  <a:lnTo>
                    <a:pt x="11" y="4"/>
                  </a:lnTo>
                  <a:lnTo>
                    <a:pt x="7" y="3"/>
                  </a:lnTo>
                  <a:lnTo>
                    <a:pt x="1" y="1"/>
                  </a:lnTo>
                  <a:lnTo>
                    <a:pt x="0" y="0"/>
                  </a:lnTo>
                  <a:lnTo>
                    <a:pt x="3" y="0"/>
                  </a:lnTo>
                  <a:lnTo>
                    <a:pt x="9" y="0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18" name="Freeform 84"/>
            <p:cNvSpPr>
              <a:spLocks/>
            </p:cNvSpPr>
            <p:nvPr/>
          </p:nvSpPr>
          <p:spPr bwMode="auto">
            <a:xfrm>
              <a:off x="5774" y="1350"/>
              <a:ext cx="21" cy="8"/>
            </a:xfrm>
            <a:custGeom>
              <a:avLst/>
              <a:gdLst>
                <a:gd name="T0" fmla="*/ 18 w 21"/>
                <a:gd name="T1" fmla="*/ 6 h 8"/>
                <a:gd name="T2" fmla="*/ 21 w 21"/>
                <a:gd name="T3" fmla="*/ 8 h 8"/>
                <a:gd name="T4" fmla="*/ 18 w 21"/>
                <a:gd name="T5" fmla="*/ 8 h 8"/>
                <a:gd name="T6" fmla="*/ 3 w 21"/>
                <a:gd name="T7" fmla="*/ 5 h 8"/>
                <a:gd name="T8" fmla="*/ 0 w 21"/>
                <a:gd name="T9" fmla="*/ 3 h 8"/>
                <a:gd name="T10" fmla="*/ 0 w 21"/>
                <a:gd name="T11" fmla="*/ 2 h 8"/>
                <a:gd name="T12" fmla="*/ 0 w 21"/>
                <a:gd name="T13" fmla="*/ 0 h 8"/>
                <a:gd name="T14" fmla="*/ 10 w 21"/>
                <a:gd name="T15" fmla="*/ 2 h 8"/>
                <a:gd name="T16" fmla="*/ 18 w 21"/>
                <a:gd name="T17" fmla="*/ 6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8"/>
                <a:gd name="T29" fmla="*/ 21 w 21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8">
                  <a:moveTo>
                    <a:pt x="18" y="6"/>
                  </a:moveTo>
                  <a:lnTo>
                    <a:pt x="21" y="8"/>
                  </a:lnTo>
                  <a:lnTo>
                    <a:pt x="18" y="8"/>
                  </a:lnTo>
                  <a:lnTo>
                    <a:pt x="3" y="5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10" y="2"/>
                  </a:lnTo>
                  <a:lnTo>
                    <a:pt x="18" y="6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19" name="Freeform 85"/>
            <p:cNvSpPr>
              <a:spLocks/>
            </p:cNvSpPr>
            <p:nvPr/>
          </p:nvSpPr>
          <p:spPr bwMode="auto">
            <a:xfrm>
              <a:off x="5666" y="1353"/>
              <a:ext cx="33" cy="7"/>
            </a:xfrm>
            <a:custGeom>
              <a:avLst/>
              <a:gdLst>
                <a:gd name="T0" fmla="*/ 33 w 33"/>
                <a:gd name="T1" fmla="*/ 5 h 7"/>
                <a:gd name="T2" fmla="*/ 33 w 33"/>
                <a:gd name="T3" fmla="*/ 7 h 7"/>
                <a:gd name="T4" fmla="*/ 27 w 33"/>
                <a:gd name="T5" fmla="*/ 7 h 7"/>
                <a:gd name="T6" fmla="*/ 14 w 33"/>
                <a:gd name="T7" fmla="*/ 3 h 7"/>
                <a:gd name="T8" fmla="*/ 2 w 33"/>
                <a:gd name="T9" fmla="*/ 2 h 7"/>
                <a:gd name="T10" fmla="*/ 0 w 33"/>
                <a:gd name="T11" fmla="*/ 2 h 7"/>
                <a:gd name="T12" fmla="*/ 2 w 33"/>
                <a:gd name="T13" fmla="*/ 0 h 7"/>
                <a:gd name="T14" fmla="*/ 14 w 33"/>
                <a:gd name="T15" fmla="*/ 2 h 7"/>
                <a:gd name="T16" fmla="*/ 33 w 33"/>
                <a:gd name="T17" fmla="*/ 5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3"/>
                <a:gd name="T28" fmla="*/ 0 h 7"/>
                <a:gd name="T29" fmla="*/ 33 w 33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3" h="7">
                  <a:moveTo>
                    <a:pt x="33" y="5"/>
                  </a:moveTo>
                  <a:lnTo>
                    <a:pt x="33" y="7"/>
                  </a:lnTo>
                  <a:lnTo>
                    <a:pt x="27" y="7"/>
                  </a:lnTo>
                  <a:lnTo>
                    <a:pt x="14" y="3"/>
                  </a:lnTo>
                  <a:lnTo>
                    <a:pt x="2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14" y="2"/>
                  </a:lnTo>
                  <a:lnTo>
                    <a:pt x="33" y="5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20" name="Freeform 86"/>
            <p:cNvSpPr>
              <a:spLocks/>
            </p:cNvSpPr>
            <p:nvPr/>
          </p:nvSpPr>
          <p:spPr bwMode="auto">
            <a:xfrm>
              <a:off x="5813" y="1355"/>
              <a:ext cx="29" cy="9"/>
            </a:xfrm>
            <a:custGeom>
              <a:avLst/>
              <a:gdLst>
                <a:gd name="T0" fmla="*/ 22 w 29"/>
                <a:gd name="T1" fmla="*/ 6 h 9"/>
                <a:gd name="T2" fmla="*/ 29 w 29"/>
                <a:gd name="T3" fmla="*/ 8 h 9"/>
                <a:gd name="T4" fmla="*/ 29 w 29"/>
                <a:gd name="T5" fmla="*/ 9 h 9"/>
                <a:gd name="T6" fmla="*/ 29 w 29"/>
                <a:gd name="T7" fmla="*/ 9 h 9"/>
                <a:gd name="T8" fmla="*/ 22 w 29"/>
                <a:gd name="T9" fmla="*/ 8 h 9"/>
                <a:gd name="T10" fmla="*/ 18 w 29"/>
                <a:gd name="T11" fmla="*/ 6 h 9"/>
                <a:gd name="T12" fmla="*/ 10 w 29"/>
                <a:gd name="T13" fmla="*/ 5 h 9"/>
                <a:gd name="T14" fmla="*/ 2 w 29"/>
                <a:gd name="T15" fmla="*/ 1 h 9"/>
                <a:gd name="T16" fmla="*/ 0 w 29"/>
                <a:gd name="T17" fmla="*/ 0 h 9"/>
                <a:gd name="T18" fmla="*/ 15 w 29"/>
                <a:gd name="T19" fmla="*/ 3 h 9"/>
                <a:gd name="T20" fmla="*/ 22 w 29"/>
                <a:gd name="T21" fmla="*/ 6 h 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9"/>
                <a:gd name="T34" fmla="*/ 0 h 9"/>
                <a:gd name="T35" fmla="*/ 29 w 29"/>
                <a:gd name="T36" fmla="*/ 9 h 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9" h="9">
                  <a:moveTo>
                    <a:pt x="22" y="6"/>
                  </a:moveTo>
                  <a:lnTo>
                    <a:pt x="29" y="8"/>
                  </a:lnTo>
                  <a:lnTo>
                    <a:pt x="29" y="9"/>
                  </a:lnTo>
                  <a:lnTo>
                    <a:pt x="22" y="8"/>
                  </a:lnTo>
                  <a:lnTo>
                    <a:pt x="18" y="6"/>
                  </a:lnTo>
                  <a:lnTo>
                    <a:pt x="10" y="5"/>
                  </a:lnTo>
                  <a:lnTo>
                    <a:pt x="2" y="1"/>
                  </a:lnTo>
                  <a:lnTo>
                    <a:pt x="0" y="0"/>
                  </a:lnTo>
                  <a:lnTo>
                    <a:pt x="15" y="3"/>
                  </a:lnTo>
                  <a:lnTo>
                    <a:pt x="22" y="6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21" name="Freeform 87"/>
            <p:cNvSpPr>
              <a:spLocks/>
            </p:cNvSpPr>
            <p:nvPr/>
          </p:nvSpPr>
          <p:spPr bwMode="auto">
            <a:xfrm>
              <a:off x="5732" y="1364"/>
              <a:ext cx="34" cy="10"/>
            </a:xfrm>
            <a:custGeom>
              <a:avLst/>
              <a:gdLst>
                <a:gd name="T0" fmla="*/ 28 w 34"/>
                <a:gd name="T1" fmla="*/ 4 h 10"/>
                <a:gd name="T2" fmla="*/ 33 w 34"/>
                <a:gd name="T3" fmla="*/ 7 h 10"/>
                <a:gd name="T4" fmla="*/ 34 w 34"/>
                <a:gd name="T5" fmla="*/ 8 h 10"/>
                <a:gd name="T6" fmla="*/ 34 w 34"/>
                <a:gd name="T7" fmla="*/ 10 h 10"/>
                <a:gd name="T8" fmla="*/ 31 w 34"/>
                <a:gd name="T9" fmla="*/ 8 h 10"/>
                <a:gd name="T10" fmla="*/ 20 w 34"/>
                <a:gd name="T11" fmla="*/ 5 h 10"/>
                <a:gd name="T12" fmla="*/ 2 w 34"/>
                <a:gd name="T13" fmla="*/ 4 h 10"/>
                <a:gd name="T14" fmla="*/ 2 w 34"/>
                <a:gd name="T15" fmla="*/ 4 h 10"/>
                <a:gd name="T16" fmla="*/ 2 w 34"/>
                <a:gd name="T17" fmla="*/ 4 h 10"/>
                <a:gd name="T18" fmla="*/ 0 w 34"/>
                <a:gd name="T19" fmla="*/ 2 h 10"/>
                <a:gd name="T20" fmla="*/ 0 w 34"/>
                <a:gd name="T21" fmla="*/ 2 h 10"/>
                <a:gd name="T22" fmla="*/ 6 w 34"/>
                <a:gd name="T23" fmla="*/ 0 h 10"/>
                <a:gd name="T24" fmla="*/ 11 w 34"/>
                <a:gd name="T25" fmla="*/ 0 h 10"/>
                <a:gd name="T26" fmla="*/ 19 w 34"/>
                <a:gd name="T27" fmla="*/ 0 h 10"/>
                <a:gd name="T28" fmla="*/ 28 w 34"/>
                <a:gd name="T29" fmla="*/ 4 h 1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4"/>
                <a:gd name="T46" fmla="*/ 0 h 10"/>
                <a:gd name="T47" fmla="*/ 34 w 34"/>
                <a:gd name="T48" fmla="*/ 10 h 1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4" h="10">
                  <a:moveTo>
                    <a:pt x="28" y="4"/>
                  </a:moveTo>
                  <a:lnTo>
                    <a:pt x="33" y="7"/>
                  </a:lnTo>
                  <a:lnTo>
                    <a:pt x="34" y="8"/>
                  </a:lnTo>
                  <a:lnTo>
                    <a:pt x="34" y="10"/>
                  </a:lnTo>
                  <a:lnTo>
                    <a:pt x="31" y="8"/>
                  </a:lnTo>
                  <a:lnTo>
                    <a:pt x="20" y="5"/>
                  </a:lnTo>
                  <a:lnTo>
                    <a:pt x="2" y="4"/>
                  </a:lnTo>
                  <a:lnTo>
                    <a:pt x="0" y="2"/>
                  </a:lnTo>
                  <a:lnTo>
                    <a:pt x="6" y="0"/>
                  </a:lnTo>
                  <a:lnTo>
                    <a:pt x="11" y="0"/>
                  </a:lnTo>
                  <a:lnTo>
                    <a:pt x="19" y="0"/>
                  </a:lnTo>
                  <a:lnTo>
                    <a:pt x="28" y="4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22" name="Freeform 88"/>
            <p:cNvSpPr>
              <a:spLocks/>
            </p:cNvSpPr>
            <p:nvPr/>
          </p:nvSpPr>
          <p:spPr bwMode="auto">
            <a:xfrm>
              <a:off x="5658" y="1371"/>
              <a:ext cx="27" cy="4"/>
            </a:xfrm>
            <a:custGeom>
              <a:avLst/>
              <a:gdLst>
                <a:gd name="T0" fmla="*/ 27 w 27"/>
                <a:gd name="T1" fmla="*/ 3 h 4"/>
                <a:gd name="T2" fmla="*/ 27 w 27"/>
                <a:gd name="T3" fmla="*/ 4 h 4"/>
                <a:gd name="T4" fmla="*/ 25 w 27"/>
                <a:gd name="T5" fmla="*/ 4 h 4"/>
                <a:gd name="T6" fmla="*/ 10 w 27"/>
                <a:gd name="T7" fmla="*/ 3 h 4"/>
                <a:gd name="T8" fmla="*/ 0 w 27"/>
                <a:gd name="T9" fmla="*/ 1 h 4"/>
                <a:gd name="T10" fmla="*/ 0 w 27"/>
                <a:gd name="T11" fmla="*/ 0 h 4"/>
                <a:gd name="T12" fmla="*/ 13 w 27"/>
                <a:gd name="T13" fmla="*/ 0 h 4"/>
                <a:gd name="T14" fmla="*/ 27 w 27"/>
                <a:gd name="T15" fmla="*/ 3 h 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7"/>
                <a:gd name="T25" fmla="*/ 0 h 4"/>
                <a:gd name="T26" fmla="*/ 27 w 27"/>
                <a:gd name="T27" fmla="*/ 4 h 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7" h="4">
                  <a:moveTo>
                    <a:pt x="27" y="3"/>
                  </a:moveTo>
                  <a:lnTo>
                    <a:pt x="27" y="4"/>
                  </a:lnTo>
                  <a:lnTo>
                    <a:pt x="25" y="4"/>
                  </a:lnTo>
                  <a:lnTo>
                    <a:pt x="1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13" y="0"/>
                  </a:lnTo>
                  <a:lnTo>
                    <a:pt x="27" y="3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23" name="Freeform 89"/>
            <p:cNvSpPr>
              <a:spLocks/>
            </p:cNvSpPr>
            <p:nvPr/>
          </p:nvSpPr>
          <p:spPr bwMode="auto">
            <a:xfrm>
              <a:off x="5845" y="1374"/>
              <a:ext cx="22" cy="8"/>
            </a:xfrm>
            <a:custGeom>
              <a:avLst/>
              <a:gdLst>
                <a:gd name="T0" fmla="*/ 20 w 22"/>
                <a:gd name="T1" fmla="*/ 6 h 8"/>
                <a:gd name="T2" fmla="*/ 22 w 22"/>
                <a:gd name="T3" fmla="*/ 8 h 8"/>
                <a:gd name="T4" fmla="*/ 20 w 22"/>
                <a:gd name="T5" fmla="*/ 8 h 8"/>
                <a:gd name="T6" fmla="*/ 6 w 22"/>
                <a:gd name="T7" fmla="*/ 3 h 8"/>
                <a:gd name="T8" fmla="*/ 1 w 22"/>
                <a:gd name="T9" fmla="*/ 1 h 8"/>
                <a:gd name="T10" fmla="*/ 0 w 22"/>
                <a:gd name="T11" fmla="*/ 1 h 8"/>
                <a:gd name="T12" fmla="*/ 1 w 22"/>
                <a:gd name="T13" fmla="*/ 0 h 8"/>
                <a:gd name="T14" fmla="*/ 11 w 22"/>
                <a:gd name="T15" fmla="*/ 1 h 8"/>
                <a:gd name="T16" fmla="*/ 20 w 22"/>
                <a:gd name="T17" fmla="*/ 6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8"/>
                <a:gd name="T29" fmla="*/ 22 w 22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8">
                  <a:moveTo>
                    <a:pt x="20" y="6"/>
                  </a:moveTo>
                  <a:lnTo>
                    <a:pt x="22" y="8"/>
                  </a:lnTo>
                  <a:lnTo>
                    <a:pt x="20" y="8"/>
                  </a:lnTo>
                  <a:lnTo>
                    <a:pt x="6" y="3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1" y="1"/>
                  </a:lnTo>
                  <a:lnTo>
                    <a:pt x="20" y="6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24" name="Freeform 90"/>
            <p:cNvSpPr>
              <a:spLocks/>
            </p:cNvSpPr>
            <p:nvPr/>
          </p:nvSpPr>
          <p:spPr bwMode="auto">
            <a:xfrm>
              <a:off x="5796" y="1382"/>
              <a:ext cx="14" cy="5"/>
            </a:xfrm>
            <a:custGeom>
              <a:avLst/>
              <a:gdLst>
                <a:gd name="T0" fmla="*/ 13 w 14"/>
                <a:gd name="T1" fmla="*/ 0 h 5"/>
                <a:gd name="T2" fmla="*/ 14 w 14"/>
                <a:gd name="T3" fmla="*/ 3 h 5"/>
                <a:gd name="T4" fmla="*/ 14 w 14"/>
                <a:gd name="T5" fmla="*/ 5 h 5"/>
                <a:gd name="T6" fmla="*/ 3 w 14"/>
                <a:gd name="T7" fmla="*/ 1 h 5"/>
                <a:gd name="T8" fmla="*/ 0 w 14"/>
                <a:gd name="T9" fmla="*/ 1 h 5"/>
                <a:gd name="T10" fmla="*/ 0 w 14"/>
                <a:gd name="T11" fmla="*/ 0 h 5"/>
                <a:gd name="T12" fmla="*/ 2 w 14"/>
                <a:gd name="T13" fmla="*/ 0 h 5"/>
                <a:gd name="T14" fmla="*/ 10 w 14"/>
                <a:gd name="T15" fmla="*/ 0 h 5"/>
                <a:gd name="T16" fmla="*/ 13 w 14"/>
                <a:gd name="T17" fmla="*/ 0 h 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5"/>
                <a:gd name="T29" fmla="*/ 14 w 14"/>
                <a:gd name="T30" fmla="*/ 5 h 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5">
                  <a:moveTo>
                    <a:pt x="13" y="0"/>
                  </a:moveTo>
                  <a:lnTo>
                    <a:pt x="14" y="3"/>
                  </a:lnTo>
                  <a:lnTo>
                    <a:pt x="14" y="5"/>
                  </a:lnTo>
                  <a:lnTo>
                    <a:pt x="3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10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25" name="Freeform 91"/>
            <p:cNvSpPr>
              <a:spLocks/>
            </p:cNvSpPr>
            <p:nvPr/>
          </p:nvSpPr>
          <p:spPr bwMode="auto">
            <a:xfrm>
              <a:off x="5668" y="1388"/>
              <a:ext cx="23" cy="3"/>
            </a:xfrm>
            <a:custGeom>
              <a:avLst/>
              <a:gdLst>
                <a:gd name="T0" fmla="*/ 22 w 23"/>
                <a:gd name="T1" fmla="*/ 2 h 3"/>
                <a:gd name="T2" fmla="*/ 23 w 23"/>
                <a:gd name="T3" fmla="*/ 3 h 3"/>
                <a:gd name="T4" fmla="*/ 23 w 23"/>
                <a:gd name="T5" fmla="*/ 3 h 3"/>
                <a:gd name="T6" fmla="*/ 14 w 23"/>
                <a:gd name="T7" fmla="*/ 3 h 3"/>
                <a:gd name="T8" fmla="*/ 6 w 23"/>
                <a:gd name="T9" fmla="*/ 3 h 3"/>
                <a:gd name="T10" fmla="*/ 1 w 23"/>
                <a:gd name="T11" fmla="*/ 3 h 3"/>
                <a:gd name="T12" fmla="*/ 0 w 23"/>
                <a:gd name="T13" fmla="*/ 2 h 3"/>
                <a:gd name="T14" fmla="*/ 0 w 23"/>
                <a:gd name="T15" fmla="*/ 2 h 3"/>
                <a:gd name="T16" fmla="*/ 3 w 23"/>
                <a:gd name="T17" fmla="*/ 2 h 3"/>
                <a:gd name="T18" fmla="*/ 3 w 23"/>
                <a:gd name="T19" fmla="*/ 0 h 3"/>
                <a:gd name="T20" fmla="*/ 12 w 23"/>
                <a:gd name="T21" fmla="*/ 2 h 3"/>
                <a:gd name="T22" fmla="*/ 22 w 23"/>
                <a:gd name="T23" fmla="*/ 2 h 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"/>
                <a:gd name="T37" fmla="*/ 0 h 3"/>
                <a:gd name="T38" fmla="*/ 23 w 23"/>
                <a:gd name="T39" fmla="*/ 3 h 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" h="3">
                  <a:moveTo>
                    <a:pt x="22" y="2"/>
                  </a:moveTo>
                  <a:lnTo>
                    <a:pt x="23" y="3"/>
                  </a:lnTo>
                  <a:lnTo>
                    <a:pt x="14" y="3"/>
                  </a:lnTo>
                  <a:lnTo>
                    <a:pt x="6" y="3"/>
                  </a:lnTo>
                  <a:lnTo>
                    <a:pt x="1" y="3"/>
                  </a:lnTo>
                  <a:lnTo>
                    <a:pt x="0" y="2"/>
                  </a:lnTo>
                  <a:lnTo>
                    <a:pt x="3" y="2"/>
                  </a:lnTo>
                  <a:lnTo>
                    <a:pt x="3" y="0"/>
                  </a:lnTo>
                  <a:lnTo>
                    <a:pt x="12" y="2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26" name="Freeform 92"/>
            <p:cNvSpPr>
              <a:spLocks/>
            </p:cNvSpPr>
            <p:nvPr/>
          </p:nvSpPr>
          <p:spPr bwMode="auto">
            <a:xfrm>
              <a:off x="5835" y="1391"/>
              <a:ext cx="24" cy="7"/>
            </a:xfrm>
            <a:custGeom>
              <a:avLst/>
              <a:gdLst>
                <a:gd name="T0" fmla="*/ 19 w 24"/>
                <a:gd name="T1" fmla="*/ 4 h 7"/>
                <a:gd name="T2" fmla="*/ 24 w 24"/>
                <a:gd name="T3" fmla="*/ 5 h 7"/>
                <a:gd name="T4" fmla="*/ 24 w 24"/>
                <a:gd name="T5" fmla="*/ 5 h 7"/>
                <a:gd name="T6" fmla="*/ 24 w 24"/>
                <a:gd name="T7" fmla="*/ 7 h 7"/>
                <a:gd name="T8" fmla="*/ 24 w 24"/>
                <a:gd name="T9" fmla="*/ 7 h 7"/>
                <a:gd name="T10" fmla="*/ 22 w 24"/>
                <a:gd name="T11" fmla="*/ 7 h 7"/>
                <a:gd name="T12" fmla="*/ 0 w 24"/>
                <a:gd name="T13" fmla="*/ 4 h 7"/>
                <a:gd name="T14" fmla="*/ 0 w 24"/>
                <a:gd name="T15" fmla="*/ 4 h 7"/>
                <a:gd name="T16" fmla="*/ 0 w 24"/>
                <a:gd name="T17" fmla="*/ 2 h 7"/>
                <a:gd name="T18" fmla="*/ 5 w 24"/>
                <a:gd name="T19" fmla="*/ 2 h 7"/>
                <a:gd name="T20" fmla="*/ 8 w 24"/>
                <a:gd name="T21" fmla="*/ 0 h 7"/>
                <a:gd name="T22" fmla="*/ 15 w 24"/>
                <a:gd name="T23" fmla="*/ 0 h 7"/>
                <a:gd name="T24" fmla="*/ 19 w 24"/>
                <a:gd name="T25" fmla="*/ 4 h 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"/>
                <a:gd name="T40" fmla="*/ 0 h 7"/>
                <a:gd name="T41" fmla="*/ 24 w 24"/>
                <a:gd name="T42" fmla="*/ 7 h 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" h="7">
                  <a:moveTo>
                    <a:pt x="19" y="4"/>
                  </a:moveTo>
                  <a:lnTo>
                    <a:pt x="24" y="5"/>
                  </a:lnTo>
                  <a:lnTo>
                    <a:pt x="24" y="7"/>
                  </a:lnTo>
                  <a:lnTo>
                    <a:pt x="22" y="7"/>
                  </a:lnTo>
                  <a:lnTo>
                    <a:pt x="0" y="4"/>
                  </a:lnTo>
                  <a:lnTo>
                    <a:pt x="0" y="2"/>
                  </a:lnTo>
                  <a:lnTo>
                    <a:pt x="5" y="2"/>
                  </a:lnTo>
                  <a:lnTo>
                    <a:pt x="8" y="0"/>
                  </a:lnTo>
                  <a:lnTo>
                    <a:pt x="15" y="0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27" name="Freeform 93"/>
            <p:cNvSpPr>
              <a:spLocks/>
            </p:cNvSpPr>
            <p:nvPr/>
          </p:nvSpPr>
          <p:spPr bwMode="auto">
            <a:xfrm>
              <a:off x="5901" y="1395"/>
              <a:ext cx="21" cy="6"/>
            </a:xfrm>
            <a:custGeom>
              <a:avLst/>
              <a:gdLst>
                <a:gd name="T0" fmla="*/ 14 w 21"/>
                <a:gd name="T1" fmla="*/ 3 h 6"/>
                <a:gd name="T2" fmla="*/ 19 w 21"/>
                <a:gd name="T3" fmla="*/ 6 h 6"/>
                <a:gd name="T4" fmla="*/ 21 w 21"/>
                <a:gd name="T5" fmla="*/ 6 h 6"/>
                <a:gd name="T6" fmla="*/ 21 w 21"/>
                <a:gd name="T7" fmla="*/ 6 h 6"/>
                <a:gd name="T8" fmla="*/ 10 w 21"/>
                <a:gd name="T9" fmla="*/ 4 h 6"/>
                <a:gd name="T10" fmla="*/ 6 w 21"/>
                <a:gd name="T11" fmla="*/ 3 h 6"/>
                <a:gd name="T12" fmla="*/ 6 w 21"/>
                <a:gd name="T13" fmla="*/ 3 h 6"/>
                <a:gd name="T14" fmla="*/ 0 w 21"/>
                <a:gd name="T15" fmla="*/ 1 h 6"/>
                <a:gd name="T16" fmla="*/ 0 w 21"/>
                <a:gd name="T17" fmla="*/ 1 h 6"/>
                <a:gd name="T18" fmla="*/ 2 w 21"/>
                <a:gd name="T19" fmla="*/ 0 h 6"/>
                <a:gd name="T20" fmla="*/ 8 w 21"/>
                <a:gd name="T21" fmla="*/ 1 h 6"/>
                <a:gd name="T22" fmla="*/ 14 w 21"/>
                <a:gd name="T23" fmla="*/ 3 h 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1"/>
                <a:gd name="T37" fmla="*/ 0 h 6"/>
                <a:gd name="T38" fmla="*/ 21 w 21"/>
                <a:gd name="T39" fmla="*/ 6 h 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1" h="6">
                  <a:moveTo>
                    <a:pt x="14" y="3"/>
                  </a:moveTo>
                  <a:lnTo>
                    <a:pt x="19" y="6"/>
                  </a:lnTo>
                  <a:lnTo>
                    <a:pt x="21" y="6"/>
                  </a:lnTo>
                  <a:lnTo>
                    <a:pt x="10" y="4"/>
                  </a:lnTo>
                  <a:lnTo>
                    <a:pt x="6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8" y="1"/>
                  </a:lnTo>
                  <a:lnTo>
                    <a:pt x="14" y="3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28" name="Freeform 94"/>
            <p:cNvSpPr>
              <a:spLocks/>
            </p:cNvSpPr>
            <p:nvPr/>
          </p:nvSpPr>
          <p:spPr bwMode="auto">
            <a:xfrm>
              <a:off x="5723" y="1401"/>
              <a:ext cx="32" cy="6"/>
            </a:xfrm>
            <a:custGeom>
              <a:avLst/>
              <a:gdLst>
                <a:gd name="T0" fmla="*/ 29 w 32"/>
                <a:gd name="T1" fmla="*/ 3 h 6"/>
                <a:gd name="T2" fmla="*/ 32 w 32"/>
                <a:gd name="T3" fmla="*/ 3 h 6"/>
                <a:gd name="T4" fmla="*/ 32 w 32"/>
                <a:gd name="T5" fmla="*/ 5 h 6"/>
                <a:gd name="T6" fmla="*/ 32 w 32"/>
                <a:gd name="T7" fmla="*/ 6 h 6"/>
                <a:gd name="T8" fmla="*/ 22 w 32"/>
                <a:gd name="T9" fmla="*/ 3 h 6"/>
                <a:gd name="T10" fmla="*/ 22 w 32"/>
                <a:gd name="T11" fmla="*/ 3 h 6"/>
                <a:gd name="T12" fmla="*/ 20 w 32"/>
                <a:gd name="T13" fmla="*/ 5 h 6"/>
                <a:gd name="T14" fmla="*/ 17 w 32"/>
                <a:gd name="T15" fmla="*/ 3 h 6"/>
                <a:gd name="T16" fmla="*/ 1 w 32"/>
                <a:gd name="T17" fmla="*/ 2 h 6"/>
                <a:gd name="T18" fmla="*/ 0 w 32"/>
                <a:gd name="T19" fmla="*/ 0 h 6"/>
                <a:gd name="T20" fmla="*/ 0 w 32"/>
                <a:gd name="T21" fmla="*/ 0 h 6"/>
                <a:gd name="T22" fmla="*/ 3 w 32"/>
                <a:gd name="T23" fmla="*/ 0 h 6"/>
                <a:gd name="T24" fmla="*/ 15 w 32"/>
                <a:gd name="T25" fmla="*/ 0 h 6"/>
                <a:gd name="T26" fmla="*/ 29 w 32"/>
                <a:gd name="T27" fmla="*/ 3 h 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2"/>
                <a:gd name="T43" fmla="*/ 0 h 6"/>
                <a:gd name="T44" fmla="*/ 32 w 32"/>
                <a:gd name="T45" fmla="*/ 6 h 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2" h="6">
                  <a:moveTo>
                    <a:pt x="29" y="3"/>
                  </a:moveTo>
                  <a:lnTo>
                    <a:pt x="32" y="3"/>
                  </a:lnTo>
                  <a:lnTo>
                    <a:pt x="32" y="5"/>
                  </a:lnTo>
                  <a:lnTo>
                    <a:pt x="32" y="6"/>
                  </a:lnTo>
                  <a:lnTo>
                    <a:pt x="22" y="3"/>
                  </a:lnTo>
                  <a:lnTo>
                    <a:pt x="20" y="5"/>
                  </a:lnTo>
                  <a:lnTo>
                    <a:pt x="17" y="3"/>
                  </a:lnTo>
                  <a:lnTo>
                    <a:pt x="1" y="2"/>
                  </a:lnTo>
                  <a:lnTo>
                    <a:pt x="0" y="0"/>
                  </a:lnTo>
                  <a:lnTo>
                    <a:pt x="3" y="0"/>
                  </a:lnTo>
                  <a:lnTo>
                    <a:pt x="15" y="0"/>
                  </a:lnTo>
                  <a:lnTo>
                    <a:pt x="29" y="3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29" name="Freeform 95"/>
            <p:cNvSpPr>
              <a:spLocks/>
            </p:cNvSpPr>
            <p:nvPr/>
          </p:nvSpPr>
          <p:spPr bwMode="auto">
            <a:xfrm>
              <a:off x="5661" y="1403"/>
              <a:ext cx="35" cy="6"/>
            </a:xfrm>
            <a:custGeom>
              <a:avLst/>
              <a:gdLst>
                <a:gd name="T0" fmla="*/ 33 w 35"/>
                <a:gd name="T1" fmla="*/ 4 h 6"/>
                <a:gd name="T2" fmla="*/ 35 w 35"/>
                <a:gd name="T3" fmla="*/ 4 h 6"/>
                <a:gd name="T4" fmla="*/ 35 w 35"/>
                <a:gd name="T5" fmla="*/ 4 h 6"/>
                <a:gd name="T6" fmla="*/ 33 w 35"/>
                <a:gd name="T7" fmla="*/ 6 h 6"/>
                <a:gd name="T8" fmla="*/ 11 w 35"/>
                <a:gd name="T9" fmla="*/ 3 h 6"/>
                <a:gd name="T10" fmla="*/ 2 w 35"/>
                <a:gd name="T11" fmla="*/ 1 h 6"/>
                <a:gd name="T12" fmla="*/ 0 w 35"/>
                <a:gd name="T13" fmla="*/ 1 h 6"/>
                <a:gd name="T14" fmla="*/ 2 w 35"/>
                <a:gd name="T15" fmla="*/ 0 h 6"/>
                <a:gd name="T16" fmla="*/ 15 w 35"/>
                <a:gd name="T17" fmla="*/ 1 h 6"/>
                <a:gd name="T18" fmla="*/ 33 w 35"/>
                <a:gd name="T19" fmla="*/ 4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"/>
                <a:gd name="T31" fmla="*/ 0 h 6"/>
                <a:gd name="T32" fmla="*/ 35 w 35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" h="6">
                  <a:moveTo>
                    <a:pt x="33" y="4"/>
                  </a:moveTo>
                  <a:lnTo>
                    <a:pt x="35" y="4"/>
                  </a:lnTo>
                  <a:lnTo>
                    <a:pt x="33" y="6"/>
                  </a:lnTo>
                  <a:lnTo>
                    <a:pt x="11" y="3"/>
                  </a:lnTo>
                  <a:lnTo>
                    <a:pt x="2" y="1"/>
                  </a:lnTo>
                  <a:lnTo>
                    <a:pt x="0" y="1"/>
                  </a:lnTo>
                  <a:lnTo>
                    <a:pt x="2" y="0"/>
                  </a:lnTo>
                  <a:lnTo>
                    <a:pt x="15" y="1"/>
                  </a:lnTo>
                  <a:lnTo>
                    <a:pt x="33" y="4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30" name="Freeform 96"/>
            <p:cNvSpPr>
              <a:spLocks/>
            </p:cNvSpPr>
            <p:nvPr/>
          </p:nvSpPr>
          <p:spPr bwMode="auto">
            <a:xfrm>
              <a:off x="5821" y="1406"/>
              <a:ext cx="24" cy="6"/>
            </a:xfrm>
            <a:custGeom>
              <a:avLst/>
              <a:gdLst>
                <a:gd name="T0" fmla="*/ 14 w 24"/>
                <a:gd name="T1" fmla="*/ 3 h 6"/>
                <a:gd name="T2" fmla="*/ 22 w 24"/>
                <a:gd name="T3" fmla="*/ 6 h 6"/>
                <a:gd name="T4" fmla="*/ 24 w 24"/>
                <a:gd name="T5" fmla="*/ 6 h 6"/>
                <a:gd name="T6" fmla="*/ 22 w 24"/>
                <a:gd name="T7" fmla="*/ 6 h 6"/>
                <a:gd name="T8" fmla="*/ 10 w 24"/>
                <a:gd name="T9" fmla="*/ 5 h 6"/>
                <a:gd name="T10" fmla="*/ 5 w 24"/>
                <a:gd name="T11" fmla="*/ 5 h 6"/>
                <a:gd name="T12" fmla="*/ 3 w 24"/>
                <a:gd name="T13" fmla="*/ 3 h 6"/>
                <a:gd name="T14" fmla="*/ 5 w 24"/>
                <a:gd name="T15" fmla="*/ 3 h 6"/>
                <a:gd name="T16" fmla="*/ 0 w 24"/>
                <a:gd name="T17" fmla="*/ 1 h 6"/>
                <a:gd name="T18" fmla="*/ 0 w 24"/>
                <a:gd name="T19" fmla="*/ 0 h 6"/>
                <a:gd name="T20" fmla="*/ 5 w 24"/>
                <a:gd name="T21" fmla="*/ 1 h 6"/>
                <a:gd name="T22" fmla="*/ 14 w 24"/>
                <a:gd name="T23" fmla="*/ 3 h 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"/>
                <a:gd name="T37" fmla="*/ 0 h 6"/>
                <a:gd name="T38" fmla="*/ 24 w 24"/>
                <a:gd name="T39" fmla="*/ 6 h 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" h="6">
                  <a:moveTo>
                    <a:pt x="14" y="3"/>
                  </a:moveTo>
                  <a:lnTo>
                    <a:pt x="22" y="6"/>
                  </a:lnTo>
                  <a:lnTo>
                    <a:pt x="24" y="6"/>
                  </a:lnTo>
                  <a:lnTo>
                    <a:pt x="22" y="6"/>
                  </a:lnTo>
                  <a:lnTo>
                    <a:pt x="10" y="5"/>
                  </a:lnTo>
                  <a:lnTo>
                    <a:pt x="5" y="5"/>
                  </a:lnTo>
                  <a:lnTo>
                    <a:pt x="3" y="3"/>
                  </a:lnTo>
                  <a:lnTo>
                    <a:pt x="5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5" y="1"/>
                  </a:lnTo>
                  <a:lnTo>
                    <a:pt x="14" y="3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31" name="Freeform 97"/>
            <p:cNvSpPr>
              <a:spLocks/>
            </p:cNvSpPr>
            <p:nvPr/>
          </p:nvSpPr>
          <p:spPr bwMode="auto">
            <a:xfrm>
              <a:off x="5776" y="1407"/>
              <a:ext cx="25" cy="7"/>
            </a:xfrm>
            <a:custGeom>
              <a:avLst/>
              <a:gdLst>
                <a:gd name="T0" fmla="*/ 23 w 25"/>
                <a:gd name="T1" fmla="*/ 4 h 7"/>
                <a:gd name="T2" fmla="*/ 25 w 25"/>
                <a:gd name="T3" fmla="*/ 5 h 7"/>
                <a:gd name="T4" fmla="*/ 25 w 25"/>
                <a:gd name="T5" fmla="*/ 7 h 7"/>
                <a:gd name="T6" fmla="*/ 11 w 25"/>
                <a:gd name="T7" fmla="*/ 4 h 7"/>
                <a:gd name="T8" fmla="*/ 5 w 25"/>
                <a:gd name="T9" fmla="*/ 2 h 7"/>
                <a:gd name="T10" fmla="*/ 1 w 25"/>
                <a:gd name="T11" fmla="*/ 2 h 7"/>
                <a:gd name="T12" fmla="*/ 0 w 25"/>
                <a:gd name="T13" fmla="*/ 2 h 7"/>
                <a:gd name="T14" fmla="*/ 1 w 25"/>
                <a:gd name="T15" fmla="*/ 0 h 7"/>
                <a:gd name="T16" fmla="*/ 14 w 25"/>
                <a:gd name="T17" fmla="*/ 0 h 7"/>
                <a:gd name="T18" fmla="*/ 23 w 25"/>
                <a:gd name="T19" fmla="*/ 4 h 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5"/>
                <a:gd name="T31" fmla="*/ 0 h 7"/>
                <a:gd name="T32" fmla="*/ 25 w 25"/>
                <a:gd name="T33" fmla="*/ 7 h 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5" h="7">
                  <a:moveTo>
                    <a:pt x="23" y="4"/>
                  </a:moveTo>
                  <a:lnTo>
                    <a:pt x="25" y="5"/>
                  </a:lnTo>
                  <a:lnTo>
                    <a:pt x="25" y="7"/>
                  </a:lnTo>
                  <a:lnTo>
                    <a:pt x="11" y="4"/>
                  </a:lnTo>
                  <a:lnTo>
                    <a:pt x="5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1" y="0"/>
                  </a:lnTo>
                  <a:lnTo>
                    <a:pt x="14" y="0"/>
                  </a:lnTo>
                  <a:lnTo>
                    <a:pt x="23" y="4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32" name="Freeform 98"/>
            <p:cNvSpPr>
              <a:spLocks/>
            </p:cNvSpPr>
            <p:nvPr/>
          </p:nvSpPr>
          <p:spPr bwMode="auto">
            <a:xfrm>
              <a:off x="5879" y="1419"/>
              <a:ext cx="22" cy="4"/>
            </a:xfrm>
            <a:custGeom>
              <a:avLst/>
              <a:gdLst>
                <a:gd name="T0" fmla="*/ 21 w 22"/>
                <a:gd name="T1" fmla="*/ 3 h 4"/>
                <a:gd name="T2" fmla="*/ 22 w 22"/>
                <a:gd name="T3" fmla="*/ 4 h 4"/>
                <a:gd name="T4" fmla="*/ 22 w 22"/>
                <a:gd name="T5" fmla="*/ 4 h 4"/>
                <a:gd name="T6" fmla="*/ 21 w 22"/>
                <a:gd name="T7" fmla="*/ 4 h 4"/>
                <a:gd name="T8" fmla="*/ 8 w 22"/>
                <a:gd name="T9" fmla="*/ 3 h 4"/>
                <a:gd name="T10" fmla="*/ 2 w 22"/>
                <a:gd name="T11" fmla="*/ 3 h 4"/>
                <a:gd name="T12" fmla="*/ 0 w 22"/>
                <a:gd name="T13" fmla="*/ 1 h 4"/>
                <a:gd name="T14" fmla="*/ 8 w 22"/>
                <a:gd name="T15" fmla="*/ 0 h 4"/>
                <a:gd name="T16" fmla="*/ 14 w 22"/>
                <a:gd name="T17" fmla="*/ 0 h 4"/>
                <a:gd name="T18" fmla="*/ 21 w 22"/>
                <a:gd name="T19" fmla="*/ 3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"/>
                <a:gd name="T31" fmla="*/ 0 h 4"/>
                <a:gd name="T32" fmla="*/ 22 w 22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" h="4">
                  <a:moveTo>
                    <a:pt x="21" y="3"/>
                  </a:moveTo>
                  <a:lnTo>
                    <a:pt x="22" y="4"/>
                  </a:lnTo>
                  <a:lnTo>
                    <a:pt x="21" y="4"/>
                  </a:lnTo>
                  <a:lnTo>
                    <a:pt x="8" y="3"/>
                  </a:lnTo>
                  <a:lnTo>
                    <a:pt x="2" y="3"/>
                  </a:lnTo>
                  <a:lnTo>
                    <a:pt x="0" y="1"/>
                  </a:lnTo>
                  <a:lnTo>
                    <a:pt x="8" y="0"/>
                  </a:lnTo>
                  <a:lnTo>
                    <a:pt x="14" y="0"/>
                  </a:lnTo>
                  <a:lnTo>
                    <a:pt x="21" y="3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33" name="Freeform 99"/>
            <p:cNvSpPr>
              <a:spLocks/>
            </p:cNvSpPr>
            <p:nvPr/>
          </p:nvSpPr>
          <p:spPr bwMode="auto">
            <a:xfrm>
              <a:off x="5763" y="1425"/>
              <a:ext cx="38" cy="6"/>
            </a:xfrm>
            <a:custGeom>
              <a:avLst/>
              <a:gdLst>
                <a:gd name="T0" fmla="*/ 18 w 38"/>
                <a:gd name="T1" fmla="*/ 0 h 6"/>
                <a:gd name="T2" fmla="*/ 27 w 38"/>
                <a:gd name="T3" fmla="*/ 0 h 6"/>
                <a:gd name="T4" fmla="*/ 33 w 38"/>
                <a:gd name="T5" fmla="*/ 2 h 6"/>
                <a:gd name="T6" fmla="*/ 36 w 38"/>
                <a:gd name="T7" fmla="*/ 5 h 6"/>
                <a:gd name="T8" fmla="*/ 38 w 38"/>
                <a:gd name="T9" fmla="*/ 6 h 6"/>
                <a:gd name="T10" fmla="*/ 38 w 38"/>
                <a:gd name="T11" fmla="*/ 6 h 6"/>
                <a:gd name="T12" fmla="*/ 25 w 38"/>
                <a:gd name="T13" fmla="*/ 5 h 6"/>
                <a:gd name="T14" fmla="*/ 0 w 38"/>
                <a:gd name="T15" fmla="*/ 2 h 6"/>
                <a:gd name="T16" fmla="*/ 0 w 38"/>
                <a:gd name="T17" fmla="*/ 2 h 6"/>
                <a:gd name="T18" fmla="*/ 2 w 38"/>
                <a:gd name="T19" fmla="*/ 0 h 6"/>
                <a:gd name="T20" fmla="*/ 14 w 38"/>
                <a:gd name="T21" fmla="*/ 0 h 6"/>
                <a:gd name="T22" fmla="*/ 18 w 38"/>
                <a:gd name="T23" fmla="*/ 0 h 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8"/>
                <a:gd name="T37" fmla="*/ 0 h 6"/>
                <a:gd name="T38" fmla="*/ 38 w 38"/>
                <a:gd name="T39" fmla="*/ 6 h 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8" h="6">
                  <a:moveTo>
                    <a:pt x="18" y="0"/>
                  </a:moveTo>
                  <a:lnTo>
                    <a:pt x="27" y="0"/>
                  </a:lnTo>
                  <a:lnTo>
                    <a:pt x="33" y="2"/>
                  </a:lnTo>
                  <a:lnTo>
                    <a:pt x="36" y="5"/>
                  </a:lnTo>
                  <a:lnTo>
                    <a:pt x="38" y="6"/>
                  </a:lnTo>
                  <a:lnTo>
                    <a:pt x="25" y="5"/>
                  </a:lnTo>
                  <a:lnTo>
                    <a:pt x="0" y="2"/>
                  </a:lnTo>
                  <a:lnTo>
                    <a:pt x="2" y="0"/>
                  </a:lnTo>
                  <a:lnTo>
                    <a:pt x="14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34" name="Freeform 100"/>
            <p:cNvSpPr>
              <a:spLocks/>
            </p:cNvSpPr>
            <p:nvPr/>
          </p:nvSpPr>
          <p:spPr bwMode="auto">
            <a:xfrm>
              <a:off x="5727" y="1427"/>
              <a:ext cx="19" cy="4"/>
            </a:xfrm>
            <a:custGeom>
              <a:avLst/>
              <a:gdLst>
                <a:gd name="T0" fmla="*/ 19 w 19"/>
                <a:gd name="T1" fmla="*/ 3 h 4"/>
                <a:gd name="T2" fmla="*/ 16 w 19"/>
                <a:gd name="T3" fmla="*/ 3 h 4"/>
                <a:gd name="T4" fmla="*/ 11 w 19"/>
                <a:gd name="T5" fmla="*/ 3 h 4"/>
                <a:gd name="T6" fmla="*/ 10 w 19"/>
                <a:gd name="T7" fmla="*/ 4 h 4"/>
                <a:gd name="T8" fmla="*/ 3 w 19"/>
                <a:gd name="T9" fmla="*/ 3 h 4"/>
                <a:gd name="T10" fmla="*/ 0 w 19"/>
                <a:gd name="T11" fmla="*/ 3 h 4"/>
                <a:gd name="T12" fmla="*/ 0 w 19"/>
                <a:gd name="T13" fmla="*/ 3 h 4"/>
                <a:gd name="T14" fmla="*/ 0 w 19"/>
                <a:gd name="T15" fmla="*/ 1 h 4"/>
                <a:gd name="T16" fmla="*/ 0 w 19"/>
                <a:gd name="T17" fmla="*/ 0 h 4"/>
                <a:gd name="T18" fmla="*/ 19 w 19"/>
                <a:gd name="T19" fmla="*/ 1 h 4"/>
                <a:gd name="T20" fmla="*/ 19 w 19"/>
                <a:gd name="T21" fmla="*/ 3 h 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"/>
                <a:gd name="T34" fmla="*/ 0 h 4"/>
                <a:gd name="T35" fmla="*/ 19 w 19"/>
                <a:gd name="T36" fmla="*/ 4 h 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" h="4">
                  <a:moveTo>
                    <a:pt x="19" y="3"/>
                  </a:moveTo>
                  <a:lnTo>
                    <a:pt x="16" y="3"/>
                  </a:lnTo>
                  <a:lnTo>
                    <a:pt x="11" y="3"/>
                  </a:lnTo>
                  <a:lnTo>
                    <a:pt x="10" y="4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19" y="1"/>
                  </a:lnTo>
                  <a:lnTo>
                    <a:pt x="19" y="3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35" name="Freeform 101"/>
            <p:cNvSpPr>
              <a:spLocks/>
            </p:cNvSpPr>
            <p:nvPr/>
          </p:nvSpPr>
          <p:spPr bwMode="auto">
            <a:xfrm>
              <a:off x="5680" y="1430"/>
              <a:ext cx="30" cy="6"/>
            </a:xfrm>
            <a:custGeom>
              <a:avLst/>
              <a:gdLst>
                <a:gd name="T0" fmla="*/ 28 w 30"/>
                <a:gd name="T1" fmla="*/ 3 h 6"/>
                <a:gd name="T2" fmla="*/ 30 w 30"/>
                <a:gd name="T3" fmla="*/ 5 h 6"/>
                <a:gd name="T4" fmla="*/ 30 w 30"/>
                <a:gd name="T5" fmla="*/ 5 h 6"/>
                <a:gd name="T6" fmla="*/ 25 w 30"/>
                <a:gd name="T7" fmla="*/ 6 h 6"/>
                <a:gd name="T8" fmla="*/ 16 w 30"/>
                <a:gd name="T9" fmla="*/ 6 h 6"/>
                <a:gd name="T10" fmla="*/ 8 w 30"/>
                <a:gd name="T11" fmla="*/ 3 h 6"/>
                <a:gd name="T12" fmla="*/ 0 w 30"/>
                <a:gd name="T13" fmla="*/ 1 h 6"/>
                <a:gd name="T14" fmla="*/ 0 w 30"/>
                <a:gd name="T15" fmla="*/ 0 h 6"/>
                <a:gd name="T16" fmla="*/ 0 w 30"/>
                <a:gd name="T17" fmla="*/ 0 h 6"/>
                <a:gd name="T18" fmla="*/ 24 w 30"/>
                <a:gd name="T19" fmla="*/ 3 h 6"/>
                <a:gd name="T20" fmla="*/ 28 w 30"/>
                <a:gd name="T21" fmla="*/ 3 h 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0"/>
                <a:gd name="T34" fmla="*/ 0 h 6"/>
                <a:gd name="T35" fmla="*/ 30 w 30"/>
                <a:gd name="T36" fmla="*/ 6 h 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0" h="6">
                  <a:moveTo>
                    <a:pt x="28" y="3"/>
                  </a:moveTo>
                  <a:lnTo>
                    <a:pt x="30" y="5"/>
                  </a:lnTo>
                  <a:lnTo>
                    <a:pt x="25" y="6"/>
                  </a:lnTo>
                  <a:lnTo>
                    <a:pt x="16" y="6"/>
                  </a:lnTo>
                  <a:lnTo>
                    <a:pt x="8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24" y="3"/>
                  </a:lnTo>
                  <a:lnTo>
                    <a:pt x="28" y="3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36" name="Freeform 102"/>
            <p:cNvSpPr>
              <a:spLocks/>
            </p:cNvSpPr>
            <p:nvPr/>
          </p:nvSpPr>
          <p:spPr bwMode="auto">
            <a:xfrm>
              <a:off x="5914" y="1431"/>
              <a:ext cx="11" cy="4"/>
            </a:xfrm>
            <a:custGeom>
              <a:avLst/>
              <a:gdLst>
                <a:gd name="T0" fmla="*/ 11 w 11"/>
                <a:gd name="T1" fmla="*/ 2 h 4"/>
                <a:gd name="T2" fmla="*/ 11 w 11"/>
                <a:gd name="T3" fmla="*/ 4 h 4"/>
                <a:gd name="T4" fmla="*/ 8 w 11"/>
                <a:gd name="T5" fmla="*/ 4 h 4"/>
                <a:gd name="T6" fmla="*/ 4 w 11"/>
                <a:gd name="T7" fmla="*/ 2 h 4"/>
                <a:gd name="T8" fmla="*/ 1 w 11"/>
                <a:gd name="T9" fmla="*/ 2 h 4"/>
                <a:gd name="T10" fmla="*/ 0 w 11"/>
                <a:gd name="T11" fmla="*/ 2 h 4"/>
                <a:gd name="T12" fmla="*/ 0 w 11"/>
                <a:gd name="T13" fmla="*/ 0 h 4"/>
                <a:gd name="T14" fmla="*/ 3 w 11"/>
                <a:gd name="T15" fmla="*/ 0 h 4"/>
                <a:gd name="T16" fmla="*/ 3 w 11"/>
                <a:gd name="T17" fmla="*/ 0 h 4"/>
                <a:gd name="T18" fmla="*/ 8 w 11"/>
                <a:gd name="T19" fmla="*/ 0 h 4"/>
                <a:gd name="T20" fmla="*/ 11 w 11"/>
                <a:gd name="T21" fmla="*/ 2 h 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"/>
                <a:gd name="T34" fmla="*/ 0 h 4"/>
                <a:gd name="T35" fmla="*/ 11 w 11"/>
                <a:gd name="T36" fmla="*/ 4 h 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" h="4">
                  <a:moveTo>
                    <a:pt x="11" y="2"/>
                  </a:moveTo>
                  <a:lnTo>
                    <a:pt x="11" y="4"/>
                  </a:lnTo>
                  <a:lnTo>
                    <a:pt x="8" y="4"/>
                  </a:lnTo>
                  <a:lnTo>
                    <a:pt x="4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1" y="2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37" name="Freeform 103"/>
            <p:cNvSpPr>
              <a:spLocks/>
            </p:cNvSpPr>
            <p:nvPr/>
          </p:nvSpPr>
          <p:spPr bwMode="auto">
            <a:xfrm>
              <a:off x="5647" y="1438"/>
              <a:ext cx="41" cy="4"/>
            </a:xfrm>
            <a:custGeom>
              <a:avLst/>
              <a:gdLst>
                <a:gd name="T0" fmla="*/ 41 w 41"/>
                <a:gd name="T1" fmla="*/ 4 h 4"/>
                <a:gd name="T2" fmla="*/ 41 w 41"/>
                <a:gd name="T3" fmla="*/ 4 h 4"/>
                <a:gd name="T4" fmla="*/ 41 w 41"/>
                <a:gd name="T5" fmla="*/ 4 h 4"/>
                <a:gd name="T6" fmla="*/ 22 w 41"/>
                <a:gd name="T7" fmla="*/ 4 h 4"/>
                <a:gd name="T8" fmla="*/ 10 w 41"/>
                <a:gd name="T9" fmla="*/ 3 h 4"/>
                <a:gd name="T10" fmla="*/ 5 w 41"/>
                <a:gd name="T11" fmla="*/ 1 h 4"/>
                <a:gd name="T12" fmla="*/ 0 w 41"/>
                <a:gd name="T13" fmla="*/ 0 h 4"/>
                <a:gd name="T14" fmla="*/ 0 w 41"/>
                <a:gd name="T15" fmla="*/ 0 h 4"/>
                <a:gd name="T16" fmla="*/ 22 w 41"/>
                <a:gd name="T17" fmla="*/ 1 h 4"/>
                <a:gd name="T18" fmla="*/ 41 w 41"/>
                <a:gd name="T19" fmla="*/ 4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1"/>
                <a:gd name="T31" fmla="*/ 0 h 4"/>
                <a:gd name="T32" fmla="*/ 41 w 41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1" h="4">
                  <a:moveTo>
                    <a:pt x="41" y="4"/>
                  </a:moveTo>
                  <a:lnTo>
                    <a:pt x="41" y="4"/>
                  </a:lnTo>
                  <a:lnTo>
                    <a:pt x="22" y="4"/>
                  </a:lnTo>
                  <a:lnTo>
                    <a:pt x="10" y="3"/>
                  </a:lnTo>
                  <a:lnTo>
                    <a:pt x="5" y="1"/>
                  </a:lnTo>
                  <a:lnTo>
                    <a:pt x="0" y="0"/>
                  </a:lnTo>
                  <a:lnTo>
                    <a:pt x="22" y="1"/>
                  </a:lnTo>
                  <a:lnTo>
                    <a:pt x="41" y="4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38" name="Freeform 104"/>
            <p:cNvSpPr>
              <a:spLocks/>
            </p:cNvSpPr>
            <p:nvPr/>
          </p:nvSpPr>
          <p:spPr bwMode="auto">
            <a:xfrm>
              <a:off x="5813" y="1441"/>
              <a:ext cx="10" cy="3"/>
            </a:xfrm>
            <a:custGeom>
              <a:avLst/>
              <a:gdLst>
                <a:gd name="T0" fmla="*/ 10 w 10"/>
                <a:gd name="T1" fmla="*/ 1 h 3"/>
                <a:gd name="T2" fmla="*/ 10 w 10"/>
                <a:gd name="T3" fmla="*/ 3 h 3"/>
                <a:gd name="T4" fmla="*/ 2 w 10"/>
                <a:gd name="T5" fmla="*/ 1 h 3"/>
                <a:gd name="T6" fmla="*/ 0 w 10"/>
                <a:gd name="T7" fmla="*/ 1 h 3"/>
                <a:gd name="T8" fmla="*/ 2 w 10"/>
                <a:gd name="T9" fmla="*/ 0 h 3"/>
                <a:gd name="T10" fmla="*/ 8 w 10"/>
                <a:gd name="T11" fmla="*/ 0 h 3"/>
                <a:gd name="T12" fmla="*/ 10 w 10"/>
                <a:gd name="T13" fmla="*/ 1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3"/>
                <a:gd name="T23" fmla="*/ 10 w 10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3">
                  <a:moveTo>
                    <a:pt x="10" y="1"/>
                  </a:moveTo>
                  <a:lnTo>
                    <a:pt x="10" y="3"/>
                  </a:lnTo>
                  <a:lnTo>
                    <a:pt x="2" y="1"/>
                  </a:lnTo>
                  <a:lnTo>
                    <a:pt x="0" y="1"/>
                  </a:lnTo>
                  <a:lnTo>
                    <a:pt x="2" y="0"/>
                  </a:lnTo>
                  <a:lnTo>
                    <a:pt x="8" y="0"/>
                  </a:lnTo>
                  <a:lnTo>
                    <a:pt x="10" y="1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39" name="Freeform 105"/>
            <p:cNvSpPr>
              <a:spLocks/>
            </p:cNvSpPr>
            <p:nvPr/>
          </p:nvSpPr>
          <p:spPr bwMode="auto">
            <a:xfrm>
              <a:off x="5846" y="1442"/>
              <a:ext cx="24" cy="5"/>
            </a:xfrm>
            <a:custGeom>
              <a:avLst/>
              <a:gdLst>
                <a:gd name="T0" fmla="*/ 22 w 24"/>
                <a:gd name="T1" fmla="*/ 2 h 5"/>
                <a:gd name="T2" fmla="*/ 24 w 24"/>
                <a:gd name="T3" fmla="*/ 4 h 5"/>
                <a:gd name="T4" fmla="*/ 24 w 24"/>
                <a:gd name="T5" fmla="*/ 5 h 5"/>
                <a:gd name="T6" fmla="*/ 21 w 24"/>
                <a:gd name="T7" fmla="*/ 5 h 5"/>
                <a:gd name="T8" fmla="*/ 10 w 24"/>
                <a:gd name="T9" fmla="*/ 2 h 5"/>
                <a:gd name="T10" fmla="*/ 0 w 24"/>
                <a:gd name="T11" fmla="*/ 2 h 5"/>
                <a:gd name="T12" fmla="*/ 0 w 24"/>
                <a:gd name="T13" fmla="*/ 2 h 5"/>
                <a:gd name="T14" fmla="*/ 0 w 24"/>
                <a:gd name="T15" fmla="*/ 2 h 5"/>
                <a:gd name="T16" fmla="*/ 7 w 24"/>
                <a:gd name="T17" fmla="*/ 2 h 5"/>
                <a:gd name="T18" fmla="*/ 10 w 24"/>
                <a:gd name="T19" fmla="*/ 2 h 5"/>
                <a:gd name="T20" fmla="*/ 10 w 24"/>
                <a:gd name="T21" fmla="*/ 0 h 5"/>
                <a:gd name="T22" fmla="*/ 21 w 24"/>
                <a:gd name="T23" fmla="*/ 2 h 5"/>
                <a:gd name="T24" fmla="*/ 22 w 24"/>
                <a:gd name="T25" fmla="*/ 2 h 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"/>
                <a:gd name="T40" fmla="*/ 0 h 5"/>
                <a:gd name="T41" fmla="*/ 24 w 24"/>
                <a:gd name="T42" fmla="*/ 5 h 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" h="5">
                  <a:moveTo>
                    <a:pt x="22" y="2"/>
                  </a:moveTo>
                  <a:lnTo>
                    <a:pt x="24" y="4"/>
                  </a:lnTo>
                  <a:lnTo>
                    <a:pt x="24" y="5"/>
                  </a:lnTo>
                  <a:lnTo>
                    <a:pt x="21" y="5"/>
                  </a:lnTo>
                  <a:lnTo>
                    <a:pt x="10" y="2"/>
                  </a:lnTo>
                  <a:lnTo>
                    <a:pt x="0" y="2"/>
                  </a:lnTo>
                  <a:lnTo>
                    <a:pt x="7" y="2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21" y="2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40" name="Freeform 106"/>
            <p:cNvSpPr>
              <a:spLocks/>
            </p:cNvSpPr>
            <p:nvPr/>
          </p:nvSpPr>
          <p:spPr bwMode="auto">
            <a:xfrm>
              <a:off x="5796" y="1452"/>
              <a:ext cx="16" cy="3"/>
            </a:xfrm>
            <a:custGeom>
              <a:avLst/>
              <a:gdLst>
                <a:gd name="T0" fmla="*/ 16 w 16"/>
                <a:gd name="T1" fmla="*/ 2 h 3"/>
                <a:gd name="T2" fmla="*/ 16 w 16"/>
                <a:gd name="T3" fmla="*/ 2 h 3"/>
                <a:gd name="T4" fmla="*/ 16 w 16"/>
                <a:gd name="T5" fmla="*/ 3 h 3"/>
                <a:gd name="T6" fmla="*/ 3 w 16"/>
                <a:gd name="T7" fmla="*/ 2 h 3"/>
                <a:gd name="T8" fmla="*/ 0 w 16"/>
                <a:gd name="T9" fmla="*/ 0 h 3"/>
                <a:gd name="T10" fmla="*/ 0 w 16"/>
                <a:gd name="T11" fmla="*/ 0 h 3"/>
                <a:gd name="T12" fmla="*/ 11 w 16"/>
                <a:gd name="T13" fmla="*/ 0 h 3"/>
                <a:gd name="T14" fmla="*/ 16 w 16"/>
                <a:gd name="T15" fmla="*/ 2 h 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"/>
                <a:gd name="T25" fmla="*/ 0 h 3"/>
                <a:gd name="T26" fmla="*/ 16 w 16"/>
                <a:gd name="T27" fmla="*/ 3 h 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" h="3">
                  <a:moveTo>
                    <a:pt x="16" y="2"/>
                  </a:moveTo>
                  <a:lnTo>
                    <a:pt x="16" y="2"/>
                  </a:lnTo>
                  <a:lnTo>
                    <a:pt x="16" y="3"/>
                  </a:lnTo>
                  <a:lnTo>
                    <a:pt x="3" y="2"/>
                  </a:lnTo>
                  <a:lnTo>
                    <a:pt x="0" y="0"/>
                  </a:lnTo>
                  <a:lnTo>
                    <a:pt x="11" y="0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41" name="Freeform 107"/>
            <p:cNvSpPr>
              <a:spLocks/>
            </p:cNvSpPr>
            <p:nvPr/>
          </p:nvSpPr>
          <p:spPr bwMode="auto">
            <a:xfrm>
              <a:off x="5879" y="1460"/>
              <a:ext cx="21" cy="3"/>
            </a:xfrm>
            <a:custGeom>
              <a:avLst/>
              <a:gdLst>
                <a:gd name="T0" fmla="*/ 21 w 21"/>
                <a:gd name="T1" fmla="*/ 0 h 3"/>
                <a:gd name="T2" fmla="*/ 21 w 21"/>
                <a:gd name="T3" fmla="*/ 2 h 3"/>
                <a:gd name="T4" fmla="*/ 19 w 21"/>
                <a:gd name="T5" fmla="*/ 3 h 3"/>
                <a:gd name="T6" fmla="*/ 13 w 21"/>
                <a:gd name="T7" fmla="*/ 3 h 3"/>
                <a:gd name="T8" fmla="*/ 0 w 21"/>
                <a:gd name="T9" fmla="*/ 2 h 3"/>
                <a:gd name="T10" fmla="*/ 0 w 21"/>
                <a:gd name="T11" fmla="*/ 0 h 3"/>
                <a:gd name="T12" fmla="*/ 0 w 21"/>
                <a:gd name="T13" fmla="*/ 0 h 3"/>
                <a:gd name="T14" fmla="*/ 13 w 21"/>
                <a:gd name="T15" fmla="*/ 0 h 3"/>
                <a:gd name="T16" fmla="*/ 21 w 21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3"/>
                <a:gd name="T29" fmla="*/ 21 w 21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3">
                  <a:moveTo>
                    <a:pt x="21" y="0"/>
                  </a:moveTo>
                  <a:lnTo>
                    <a:pt x="21" y="2"/>
                  </a:lnTo>
                  <a:lnTo>
                    <a:pt x="19" y="3"/>
                  </a:lnTo>
                  <a:lnTo>
                    <a:pt x="13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13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42" name="Rectangle 108"/>
            <p:cNvSpPr>
              <a:spLocks noChangeArrowheads="1"/>
            </p:cNvSpPr>
            <p:nvPr/>
          </p:nvSpPr>
          <p:spPr bwMode="auto">
            <a:xfrm>
              <a:off x="5364" y="1398"/>
              <a:ext cx="1" cy="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</p:grpSp>
      <p:pic>
        <p:nvPicPr>
          <p:cNvPr id="193643" name="Picture 10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06663" y="1939925"/>
            <a:ext cx="625475" cy="720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93644" name="Picture 110"/>
          <p:cNvPicPr>
            <a:picLocks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628900" y="2579688"/>
            <a:ext cx="531813" cy="568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pSp>
        <p:nvGrpSpPr>
          <p:cNvPr id="6" name="Group 111"/>
          <p:cNvGrpSpPr>
            <a:grpSpLocks/>
          </p:cNvGrpSpPr>
          <p:nvPr/>
        </p:nvGrpSpPr>
        <p:grpSpPr bwMode="auto">
          <a:xfrm>
            <a:off x="4564063" y="1354138"/>
            <a:ext cx="798512" cy="692150"/>
            <a:chOff x="3187" y="567"/>
            <a:chExt cx="634" cy="561"/>
          </a:xfrm>
        </p:grpSpPr>
        <p:sp>
          <p:nvSpPr>
            <p:cNvPr id="193646" name="Freeform 112"/>
            <p:cNvSpPr>
              <a:spLocks/>
            </p:cNvSpPr>
            <p:nvPr/>
          </p:nvSpPr>
          <p:spPr bwMode="auto">
            <a:xfrm>
              <a:off x="3574" y="995"/>
              <a:ext cx="73" cy="117"/>
            </a:xfrm>
            <a:custGeom>
              <a:avLst/>
              <a:gdLst>
                <a:gd name="T0" fmla="*/ 28 w 73"/>
                <a:gd name="T1" fmla="*/ 81 h 117"/>
                <a:gd name="T2" fmla="*/ 29 w 73"/>
                <a:gd name="T3" fmla="*/ 75 h 117"/>
                <a:gd name="T4" fmla="*/ 29 w 73"/>
                <a:gd name="T5" fmla="*/ 69 h 117"/>
                <a:gd name="T6" fmla="*/ 30 w 73"/>
                <a:gd name="T7" fmla="*/ 64 h 117"/>
                <a:gd name="T8" fmla="*/ 30 w 73"/>
                <a:gd name="T9" fmla="*/ 58 h 117"/>
                <a:gd name="T10" fmla="*/ 34 w 73"/>
                <a:gd name="T11" fmla="*/ 52 h 117"/>
                <a:gd name="T12" fmla="*/ 36 w 73"/>
                <a:gd name="T13" fmla="*/ 48 h 117"/>
                <a:gd name="T14" fmla="*/ 36 w 73"/>
                <a:gd name="T15" fmla="*/ 45 h 117"/>
                <a:gd name="T16" fmla="*/ 37 w 73"/>
                <a:gd name="T17" fmla="*/ 38 h 117"/>
                <a:gd name="T18" fmla="*/ 35 w 73"/>
                <a:gd name="T19" fmla="*/ 29 h 117"/>
                <a:gd name="T20" fmla="*/ 34 w 73"/>
                <a:gd name="T21" fmla="*/ 17 h 117"/>
                <a:gd name="T22" fmla="*/ 32 w 73"/>
                <a:gd name="T23" fmla="*/ 1 h 117"/>
                <a:gd name="T24" fmla="*/ 25 w 73"/>
                <a:gd name="T25" fmla="*/ 3 h 117"/>
                <a:gd name="T26" fmla="*/ 18 w 73"/>
                <a:gd name="T27" fmla="*/ 5 h 117"/>
                <a:gd name="T28" fmla="*/ 13 w 73"/>
                <a:gd name="T29" fmla="*/ 6 h 117"/>
                <a:gd name="T30" fmla="*/ 8 w 73"/>
                <a:gd name="T31" fmla="*/ 7 h 117"/>
                <a:gd name="T32" fmla="*/ 3 w 73"/>
                <a:gd name="T33" fmla="*/ 8 h 117"/>
                <a:gd name="T34" fmla="*/ 0 w 73"/>
                <a:gd name="T35" fmla="*/ 13 h 117"/>
                <a:gd name="T36" fmla="*/ 0 w 73"/>
                <a:gd name="T37" fmla="*/ 20 h 117"/>
                <a:gd name="T38" fmla="*/ 0 w 73"/>
                <a:gd name="T39" fmla="*/ 24 h 117"/>
                <a:gd name="T40" fmla="*/ 1 w 73"/>
                <a:gd name="T41" fmla="*/ 30 h 117"/>
                <a:gd name="T42" fmla="*/ 2 w 73"/>
                <a:gd name="T43" fmla="*/ 35 h 117"/>
                <a:gd name="T44" fmla="*/ 3 w 73"/>
                <a:gd name="T45" fmla="*/ 41 h 117"/>
                <a:gd name="T46" fmla="*/ 4 w 73"/>
                <a:gd name="T47" fmla="*/ 46 h 117"/>
                <a:gd name="T48" fmla="*/ 5 w 73"/>
                <a:gd name="T49" fmla="*/ 53 h 117"/>
                <a:gd name="T50" fmla="*/ 6 w 73"/>
                <a:gd name="T51" fmla="*/ 59 h 117"/>
                <a:gd name="T52" fmla="*/ 6 w 73"/>
                <a:gd name="T53" fmla="*/ 65 h 117"/>
                <a:gd name="T54" fmla="*/ 6 w 73"/>
                <a:gd name="T55" fmla="*/ 70 h 117"/>
                <a:gd name="T56" fmla="*/ 6 w 73"/>
                <a:gd name="T57" fmla="*/ 75 h 117"/>
                <a:gd name="T58" fmla="*/ 6 w 73"/>
                <a:gd name="T59" fmla="*/ 81 h 117"/>
                <a:gd name="T60" fmla="*/ 5 w 73"/>
                <a:gd name="T61" fmla="*/ 86 h 117"/>
                <a:gd name="T62" fmla="*/ 5 w 73"/>
                <a:gd name="T63" fmla="*/ 91 h 117"/>
                <a:gd name="T64" fmla="*/ 5 w 73"/>
                <a:gd name="T65" fmla="*/ 97 h 117"/>
                <a:gd name="T66" fmla="*/ 4 w 73"/>
                <a:gd name="T67" fmla="*/ 102 h 117"/>
                <a:gd name="T68" fmla="*/ 3 w 73"/>
                <a:gd name="T69" fmla="*/ 106 h 117"/>
                <a:gd name="T70" fmla="*/ 3 w 73"/>
                <a:gd name="T71" fmla="*/ 110 h 117"/>
                <a:gd name="T72" fmla="*/ 4 w 73"/>
                <a:gd name="T73" fmla="*/ 114 h 117"/>
                <a:gd name="T74" fmla="*/ 10 w 73"/>
                <a:gd name="T75" fmla="*/ 117 h 117"/>
                <a:gd name="T76" fmla="*/ 15 w 73"/>
                <a:gd name="T77" fmla="*/ 117 h 117"/>
                <a:gd name="T78" fmla="*/ 20 w 73"/>
                <a:gd name="T79" fmla="*/ 117 h 117"/>
                <a:gd name="T80" fmla="*/ 24 w 73"/>
                <a:gd name="T81" fmla="*/ 116 h 117"/>
                <a:gd name="T82" fmla="*/ 30 w 73"/>
                <a:gd name="T83" fmla="*/ 114 h 117"/>
                <a:gd name="T84" fmla="*/ 36 w 73"/>
                <a:gd name="T85" fmla="*/ 112 h 117"/>
                <a:gd name="T86" fmla="*/ 42 w 73"/>
                <a:gd name="T87" fmla="*/ 111 h 117"/>
                <a:gd name="T88" fmla="*/ 48 w 73"/>
                <a:gd name="T89" fmla="*/ 110 h 117"/>
                <a:gd name="T90" fmla="*/ 54 w 73"/>
                <a:gd name="T91" fmla="*/ 109 h 117"/>
                <a:gd name="T92" fmla="*/ 60 w 73"/>
                <a:gd name="T93" fmla="*/ 109 h 117"/>
                <a:gd name="T94" fmla="*/ 65 w 73"/>
                <a:gd name="T95" fmla="*/ 108 h 117"/>
                <a:gd name="T96" fmla="*/ 72 w 73"/>
                <a:gd name="T97" fmla="*/ 104 h 117"/>
                <a:gd name="T98" fmla="*/ 72 w 73"/>
                <a:gd name="T99" fmla="*/ 100 h 117"/>
                <a:gd name="T100" fmla="*/ 72 w 73"/>
                <a:gd name="T101" fmla="*/ 90 h 117"/>
                <a:gd name="T102" fmla="*/ 70 w 73"/>
                <a:gd name="T103" fmla="*/ 84 h 117"/>
                <a:gd name="T104" fmla="*/ 47 w 73"/>
                <a:gd name="T105" fmla="*/ 85 h 117"/>
                <a:gd name="T106" fmla="*/ 30 w 73"/>
                <a:gd name="T107" fmla="*/ 83 h 11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3"/>
                <a:gd name="T163" fmla="*/ 0 h 117"/>
                <a:gd name="T164" fmla="*/ 73 w 73"/>
                <a:gd name="T165" fmla="*/ 117 h 11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3" h="117">
                  <a:moveTo>
                    <a:pt x="30" y="83"/>
                  </a:moveTo>
                  <a:lnTo>
                    <a:pt x="28" y="81"/>
                  </a:lnTo>
                  <a:lnTo>
                    <a:pt x="29" y="78"/>
                  </a:lnTo>
                  <a:lnTo>
                    <a:pt x="29" y="75"/>
                  </a:lnTo>
                  <a:lnTo>
                    <a:pt x="29" y="72"/>
                  </a:lnTo>
                  <a:lnTo>
                    <a:pt x="29" y="69"/>
                  </a:lnTo>
                  <a:lnTo>
                    <a:pt x="29" y="66"/>
                  </a:lnTo>
                  <a:lnTo>
                    <a:pt x="30" y="64"/>
                  </a:lnTo>
                  <a:lnTo>
                    <a:pt x="30" y="60"/>
                  </a:lnTo>
                  <a:lnTo>
                    <a:pt x="30" y="58"/>
                  </a:lnTo>
                  <a:lnTo>
                    <a:pt x="32" y="55"/>
                  </a:lnTo>
                  <a:lnTo>
                    <a:pt x="34" y="52"/>
                  </a:lnTo>
                  <a:lnTo>
                    <a:pt x="35" y="51"/>
                  </a:lnTo>
                  <a:lnTo>
                    <a:pt x="36" y="48"/>
                  </a:lnTo>
                  <a:lnTo>
                    <a:pt x="36" y="47"/>
                  </a:lnTo>
                  <a:lnTo>
                    <a:pt x="36" y="45"/>
                  </a:lnTo>
                  <a:lnTo>
                    <a:pt x="37" y="40"/>
                  </a:lnTo>
                  <a:lnTo>
                    <a:pt x="37" y="38"/>
                  </a:lnTo>
                  <a:lnTo>
                    <a:pt x="37" y="33"/>
                  </a:lnTo>
                  <a:lnTo>
                    <a:pt x="35" y="29"/>
                  </a:lnTo>
                  <a:lnTo>
                    <a:pt x="34" y="23"/>
                  </a:lnTo>
                  <a:lnTo>
                    <a:pt x="34" y="17"/>
                  </a:lnTo>
                  <a:lnTo>
                    <a:pt x="37" y="0"/>
                  </a:lnTo>
                  <a:lnTo>
                    <a:pt x="32" y="1"/>
                  </a:lnTo>
                  <a:lnTo>
                    <a:pt x="27" y="2"/>
                  </a:lnTo>
                  <a:lnTo>
                    <a:pt x="25" y="3"/>
                  </a:lnTo>
                  <a:lnTo>
                    <a:pt x="22" y="4"/>
                  </a:lnTo>
                  <a:lnTo>
                    <a:pt x="18" y="5"/>
                  </a:lnTo>
                  <a:lnTo>
                    <a:pt x="16" y="6"/>
                  </a:lnTo>
                  <a:lnTo>
                    <a:pt x="13" y="6"/>
                  </a:lnTo>
                  <a:lnTo>
                    <a:pt x="11" y="7"/>
                  </a:lnTo>
                  <a:lnTo>
                    <a:pt x="8" y="7"/>
                  </a:lnTo>
                  <a:lnTo>
                    <a:pt x="6" y="8"/>
                  </a:lnTo>
                  <a:lnTo>
                    <a:pt x="3" y="8"/>
                  </a:lnTo>
                  <a:lnTo>
                    <a:pt x="1" y="8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0" y="20"/>
                  </a:lnTo>
                  <a:lnTo>
                    <a:pt x="0" y="21"/>
                  </a:lnTo>
                  <a:lnTo>
                    <a:pt x="0" y="24"/>
                  </a:lnTo>
                  <a:lnTo>
                    <a:pt x="0" y="27"/>
                  </a:lnTo>
                  <a:lnTo>
                    <a:pt x="1" y="30"/>
                  </a:lnTo>
                  <a:lnTo>
                    <a:pt x="1" y="32"/>
                  </a:lnTo>
                  <a:lnTo>
                    <a:pt x="2" y="35"/>
                  </a:lnTo>
                  <a:lnTo>
                    <a:pt x="3" y="38"/>
                  </a:lnTo>
                  <a:lnTo>
                    <a:pt x="3" y="41"/>
                  </a:lnTo>
                  <a:lnTo>
                    <a:pt x="4" y="44"/>
                  </a:lnTo>
                  <a:lnTo>
                    <a:pt x="4" y="46"/>
                  </a:lnTo>
                  <a:lnTo>
                    <a:pt x="5" y="50"/>
                  </a:lnTo>
                  <a:lnTo>
                    <a:pt x="5" y="53"/>
                  </a:lnTo>
                  <a:lnTo>
                    <a:pt x="6" y="56"/>
                  </a:lnTo>
                  <a:lnTo>
                    <a:pt x="6" y="59"/>
                  </a:lnTo>
                  <a:lnTo>
                    <a:pt x="6" y="62"/>
                  </a:lnTo>
                  <a:lnTo>
                    <a:pt x="6" y="65"/>
                  </a:lnTo>
                  <a:lnTo>
                    <a:pt x="6" y="67"/>
                  </a:lnTo>
                  <a:lnTo>
                    <a:pt x="6" y="70"/>
                  </a:lnTo>
                  <a:lnTo>
                    <a:pt x="6" y="73"/>
                  </a:lnTo>
                  <a:lnTo>
                    <a:pt x="6" y="75"/>
                  </a:lnTo>
                  <a:lnTo>
                    <a:pt x="6" y="78"/>
                  </a:lnTo>
                  <a:lnTo>
                    <a:pt x="6" y="81"/>
                  </a:lnTo>
                  <a:lnTo>
                    <a:pt x="6" y="83"/>
                  </a:lnTo>
                  <a:lnTo>
                    <a:pt x="5" y="86"/>
                  </a:lnTo>
                  <a:lnTo>
                    <a:pt x="5" y="88"/>
                  </a:lnTo>
                  <a:lnTo>
                    <a:pt x="5" y="91"/>
                  </a:lnTo>
                  <a:lnTo>
                    <a:pt x="5" y="94"/>
                  </a:lnTo>
                  <a:lnTo>
                    <a:pt x="5" y="97"/>
                  </a:lnTo>
                  <a:lnTo>
                    <a:pt x="5" y="99"/>
                  </a:lnTo>
                  <a:lnTo>
                    <a:pt x="4" y="102"/>
                  </a:lnTo>
                  <a:lnTo>
                    <a:pt x="4" y="104"/>
                  </a:lnTo>
                  <a:lnTo>
                    <a:pt x="3" y="106"/>
                  </a:lnTo>
                  <a:lnTo>
                    <a:pt x="3" y="108"/>
                  </a:lnTo>
                  <a:lnTo>
                    <a:pt x="3" y="110"/>
                  </a:lnTo>
                  <a:lnTo>
                    <a:pt x="4" y="113"/>
                  </a:lnTo>
                  <a:lnTo>
                    <a:pt x="4" y="114"/>
                  </a:lnTo>
                  <a:lnTo>
                    <a:pt x="7" y="116"/>
                  </a:lnTo>
                  <a:lnTo>
                    <a:pt x="10" y="117"/>
                  </a:lnTo>
                  <a:lnTo>
                    <a:pt x="13" y="117"/>
                  </a:lnTo>
                  <a:lnTo>
                    <a:pt x="15" y="117"/>
                  </a:lnTo>
                  <a:lnTo>
                    <a:pt x="18" y="117"/>
                  </a:lnTo>
                  <a:lnTo>
                    <a:pt x="20" y="117"/>
                  </a:lnTo>
                  <a:lnTo>
                    <a:pt x="23" y="117"/>
                  </a:lnTo>
                  <a:lnTo>
                    <a:pt x="24" y="116"/>
                  </a:lnTo>
                  <a:lnTo>
                    <a:pt x="27" y="115"/>
                  </a:lnTo>
                  <a:lnTo>
                    <a:pt x="30" y="114"/>
                  </a:lnTo>
                  <a:lnTo>
                    <a:pt x="32" y="113"/>
                  </a:lnTo>
                  <a:lnTo>
                    <a:pt x="36" y="112"/>
                  </a:lnTo>
                  <a:lnTo>
                    <a:pt x="39" y="111"/>
                  </a:lnTo>
                  <a:lnTo>
                    <a:pt x="42" y="111"/>
                  </a:lnTo>
                  <a:lnTo>
                    <a:pt x="45" y="110"/>
                  </a:lnTo>
                  <a:lnTo>
                    <a:pt x="48" y="110"/>
                  </a:lnTo>
                  <a:lnTo>
                    <a:pt x="51" y="110"/>
                  </a:lnTo>
                  <a:lnTo>
                    <a:pt x="54" y="109"/>
                  </a:lnTo>
                  <a:lnTo>
                    <a:pt x="57" y="109"/>
                  </a:lnTo>
                  <a:lnTo>
                    <a:pt x="60" y="109"/>
                  </a:lnTo>
                  <a:lnTo>
                    <a:pt x="63" y="108"/>
                  </a:lnTo>
                  <a:lnTo>
                    <a:pt x="65" y="108"/>
                  </a:lnTo>
                  <a:lnTo>
                    <a:pt x="72" y="107"/>
                  </a:lnTo>
                  <a:lnTo>
                    <a:pt x="72" y="104"/>
                  </a:lnTo>
                  <a:lnTo>
                    <a:pt x="72" y="101"/>
                  </a:lnTo>
                  <a:lnTo>
                    <a:pt x="72" y="100"/>
                  </a:lnTo>
                  <a:lnTo>
                    <a:pt x="72" y="94"/>
                  </a:lnTo>
                  <a:lnTo>
                    <a:pt x="72" y="90"/>
                  </a:lnTo>
                  <a:lnTo>
                    <a:pt x="73" y="84"/>
                  </a:lnTo>
                  <a:lnTo>
                    <a:pt x="70" y="84"/>
                  </a:lnTo>
                  <a:lnTo>
                    <a:pt x="59" y="85"/>
                  </a:lnTo>
                  <a:lnTo>
                    <a:pt x="47" y="85"/>
                  </a:lnTo>
                  <a:lnTo>
                    <a:pt x="47" y="82"/>
                  </a:lnTo>
                  <a:lnTo>
                    <a:pt x="30" y="83"/>
                  </a:lnTo>
                  <a:close/>
                </a:path>
              </a:pathLst>
            </a:custGeom>
            <a:solidFill>
              <a:srgbClr val="FFBD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47" name="Freeform 113"/>
            <p:cNvSpPr>
              <a:spLocks/>
            </p:cNvSpPr>
            <p:nvPr/>
          </p:nvSpPr>
          <p:spPr bwMode="auto">
            <a:xfrm>
              <a:off x="3635" y="970"/>
              <a:ext cx="128" cy="158"/>
            </a:xfrm>
            <a:custGeom>
              <a:avLst/>
              <a:gdLst>
                <a:gd name="T0" fmla="*/ 36 w 128"/>
                <a:gd name="T1" fmla="*/ 118 h 158"/>
                <a:gd name="T2" fmla="*/ 44 w 128"/>
                <a:gd name="T3" fmla="*/ 120 h 158"/>
                <a:gd name="T4" fmla="*/ 53 w 128"/>
                <a:gd name="T5" fmla="*/ 116 h 158"/>
                <a:gd name="T6" fmla="*/ 60 w 128"/>
                <a:gd name="T7" fmla="*/ 110 h 158"/>
                <a:gd name="T8" fmla="*/ 70 w 128"/>
                <a:gd name="T9" fmla="*/ 104 h 158"/>
                <a:gd name="T10" fmla="*/ 78 w 128"/>
                <a:gd name="T11" fmla="*/ 100 h 158"/>
                <a:gd name="T12" fmla="*/ 84 w 128"/>
                <a:gd name="T13" fmla="*/ 99 h 158"/>
                <a:gd name="T14" fmla="*/ 83 w 128"/>
                <a:gd name="T15" fmla="*/ 106 h 158"/>
                <a:gd name="T16" fmla="*/ 82 w 128"/>
                <a:gd name="T17" fmla="*/ 113 h 158"/>
                <a:gd name="T18" fmla="*/ 89 w 128"/>
                <a:gd name="T19" fmla="*/ 120 h 158"/>
                <a:gd name="T20" fmla="*/ 98 w 128"/>
                <a:gd name="T21" fmla="*/ 121 h 158"/>
                <a:gd name="T22" fmla="*/ 105 w 128"/>
                <a:gd name="T23" fmla="*/ 119 h 158"/>
                <a:gd name="T24" fmla="*/ 115 w 128"/>
                <a:gd name="T25" fmla="*/ 116 h 158"/>
                <a:gd name="T26" fmla="*/ 123 w 128"/>
                <a:gd name="T27" fmla="*/ 113 h 158"/>
                <a:gd name="T28" fmla="*/ 126 w 128"/>
                <a:gd name="T29" fmla="*/ 119 h 158"/>
                <a:gd name="T30" fmla="*/ 116 w 128"/>
                <a:gd name="T31" fmla="*/ 125 h 158"/>
                <a:gd name="T32" fmla="*/ 111 w 128"/>
                <a:gd name="T33" fmla="*/ 132 h 158"/>
                <a:gd name="T34" fmla="*/ 113 w 128"/>
                <a:gd name="T35" fmla="*/ 140 h 158"/>
                <a:gd name="T36" fmla="*/ 121 w 128"/>
                <a:gd name="T37" fmla="*/ 146 h 158"/>
                <a:gd name="T38" fmla="*/ 119 w 128"/>
                <a:gd name="T39" fmla="*/ 152 h 158"/>
                <a:gd name="T40" fmla="*/ 111 w 128"/>
                <a:gd name="T41" fmla="*/ 155 h 158"/>
                <a:gd name="T42" fmla="*/ 101 w 128"/>
                <a:gd name="T43" fmla="*/ 157 h 158"/>
                <a:gd name="T44" fmla="*/ 92 w 128"/>
                <a:gd name="T45" fmla="*/ 158 h 158"/>
                <a:gd name="T46" fmla="*/ 83 w 128"/>
                <a:gd name="T47" fmla="*/ 157 h 158"/>
                <a:gd name="T48" fmla="*/ 73 w 128"/>
                <a:gd name="T49" fmla="*/ 156 h 158"/>
                <a:gd name="T50" fmla="*/ 63 w 128"/>
                <a:gd name="T51" fmla="*/ 153 h 158"/>
                <a:gd name="T52" fmla="*/ 56 w 128"/>
                <a:gd name="T53" fmla="*/ 151 h 158"/>
                <a:gd name="T54" fmla="*/ 47 w 128"/>
                <a:gd name="T55" fmla="*/ 149 h 158"/>
                <a:gd name="T56" fmla="*/ 39 w 128"/>
                <a:gd name="T57" fmla="*/ 147 h 158"/>
                <a:gd name="T58" fmla="*/ 30 w 128"/>
                <a:gd name="T59" fmla="*/ 147 h 158"/>
                <a:gd name="T60" fmla="*/ 22 w 128"/>
                <a:gd name="T61" fmla="*/ 154 h 158"/>
                <a:gd name="T62" fmla="*/ 13 w 128"/>
                <a:gd name="T63" fmla="*/ 156 h 158"/>
                <a:gd name="T64" fmla="*/ 6 w 128"/>
                <a:gd name="T65" fmla="*/ 152 h 158"/>
                <a:gd name="T66" fmla="*/ 6 w 128"/>
                <a:gd name="T67" fmla="*/ 145 h 158"/>
                <a:gd name="T68" fmla="*/ 11 w 128"/>
                <a:gd name="T69" fmla="*/ 127 h 158"/>
                <a:gd name="T70" fmla="*/ 11 w 128"/>
                <a:gd name="T71" fmla="*/ 112 h 158"/>
                <a:gd name="T72" fmla="*/ 11 w 128"/>
                <a:gd name="T73" fmla="*/ 97 h 158"/>
                <a:gd name="T74" fmla="*/ 6 w 128"/>
                <a:gd name="T75" fmla="*/ 86 h 158"/>
                <a:gd name="T76" fmla="*/ 4 w 128"/>
                <a:gd name="T77" fmla="*/ 77 h 158"/>
                <a:gd name="T78" fmla="*/ 4 w 128"/>
                <a:gd name="T79" fmla="*/ 70 h 158"/>
                <a:gd name="T80" fmla="*/ 5 w 128"/>
                <a:gd name="T81" fmla="*/ 60 h 158"/>
                <a:gd name="T82" fmla="*/ 6 w 128"/>
                <a:gd name="T83" fmla="*/ 49 h 158"/>
                <a:gd name="T84" fmla="*/ 4 w 128"/>
                <a:gd name="T85" fmla="*/ 41 h 158"/>
                <a:gd name="T86" fmla="*/ 2 w 128"/>
                <a:gd name="T87" fmla="*/ 30 h 158"/>
                <a:gd name="T88" fmla="*/ 0 w 128"/>
                <a:gd name="T89" fmla="*/ 23 h 158"/>
                <a:gd name="T90" fmla="*/ 4 w 128"/>
                <a:gd name="T91" fmla="*/ 14 h 158"/>
                <a:gd name="T92" fmla="*/ 11 w 128"/>
                <a:gd name="T93" fmla="*/ 10 h 158"/>
                <a:gd name="T94" fmla="*/ 18 w 128"/>
                <a:gd name="T95" fmla="*/ 6 h 158"/>
                <a:gd name="T96" fmla="*/ 24 w 128"/>
                <a:gd name="T97" fmla="*/ 2 h 158"/>
                <a:gd name="T98" fmla="*/ 28 w 128"/>
                <a:gd name="T99" fmla="*/ 7 h 158"/>
                <a:gd name="T100" fmla="*/ 28 w 128"/>
                <a:gd name="T101" fmla="*/ 16 h 158"/>
                <a:gd name="T102" fmla="*/ 28 w 128"/>
                <a:gd name="T103" fmla="*/ 23 h 158"/>
                <a:gd name="T104" fmla="*/ 28 w 128"/>
                <a:gd name="T105" fmla="*/ 32 h 158"/>
                <a:gd name="T106" fmla="*/ 30 w 128"/>
                <a:gd name="T107" fmla="*/ 42 h 158"/>
                <a:gd name="T108" fmla="*/ 32 w 128"/>
                <a:gd name="T109" fmla="*/ 49 h 158"/>
                <a:gd name="T110" fmla="*/ 35 w 128"/>
                <a:gd name="T111" fmla="*/ 58 h 158"/>
                <a:gd name="T112" fmla="*/ 35 w 128"/>
                <a:gd name="T113" fmla="*/ 68 h 158"/>
                <a:gd name="T114" fmla="*/ 32 w 128"/>
                <a:gd name="T115" fmla="*/ 76 h 158"/>
                <a:gd name="T116" fmla="*/ 33 w 128"/>
                <a:gd name="T117" fmla="*/ 113 h 15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28"/>
                <a:gd name="T178" fmla="*/ 0 h 158"/>
                <a:gd name="T179" fmla="*/ 128 w 128"/>
                <a:gd name="T180" fmla="*/ 158 h 15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28" h="158">
                  <a:moveTo>
                    <a:pt x="33" y="113"/>
                  </a:moveTo>
                  <a:lnTo>
                    <a:pt x="35" y="116"/>
                  </a:lnTo>
                  <a:lnTo>
                    <a:pt x="36" y="118"/>
                  </a:lnTo>
                  <a:lnTo>
                    <a:pt x="38" y="120"/>
                  </a:lnTo>
                  <a:lnTo>
                    <a:pt x="41" y="120"/>
                  </a:lnTo>
                  <a:lnTo>
                    <a:pt x="44" y="120"/>
                  </a:lnTo>
                  <a:lnTo>
                    <a:pt x="47" y="119"/>
                  </a:lnTo>
                  <a:lnTo>
                    <a:pt x="51" y="118"/>
                  </a:lnTo>
                  <a:lnTo>
                    <a:pt x="53" y="116"/>
                  </a:lnTo>
                  <a:lnTo>
                    <a:pt x="56" y="114"/>
                  </a:lnTo>
                  <a:lnTo>
                    <a:pt x="58" y="112"/>
                  </a:lnTo>
                  <a:lnTo>
                    <a:pt x="60" y="110"/>
                  </a:lnTo>
                  <a:lnTo>
                    <a:pt x="63" y="107"/>
                  </a:lnTo>
                  <a:lnTo>
                    <a:pt x="66" y="106"/>
                  </a:lnTo>
                  <a:lnTo>
                    <a:pt x="70" y="104"/>
                  </a:lnTo>
                  <a:lnTo>
                    <a:pt x="72" y="103"/>
                  </a:lnTo>
                  <a:lnTo>
                    <a:pt x="75" y="102"/>
                  </a:lnTo>
                  <a:lnTo>
                    <a:pt x="78" y="100"/>
                  </a:lnTo>
                  <a:lnTo>
                    <a:pt x="81" y="99"/>
                  </a:lnTo>
                  <a:lnTo>
                    <a:pt x="83" y="99"/>
                  </a:lnTo>
                  <a:lnTo>
                    <a:pt x="84" y="99"/>
                  </a:lnTo>
                  <a:lnTo>
                    <a:pt x="85" y="100"/>
                  </a:lnTo>
                  <a:lnTo>
                    <a:pt x="84" y="103"/>
                  </a:lnTo>
                  <a:lnTo>
                    <a:pt x="83" y="106"/>
                  </a:lnTo>
                  <a:lnTo>
                    <a:pt x="82" y="109"/>
                  </a:lnTo>
                  <a:lnTo>
                    <a:pt x="82" y="110"/>
                  </a:lnTo>
                  <a:lnTo>
                    <a:pt x="82" y="113"/>
                  </a:lnTo>
                  <a:lnTo>
                    <a:pt x="83" y="116"/>
                  </a:lnTo>
                  <a:lnTo>
                    <a:pt x="85" y="118"/>
                  </a:lnTo>
                  <a:lnTo>
                    <a:pt x="89" y="120"/>
                  </a:lnTo>
                  <a:lnTo>
                    <a:pt x="92" y="121"/>
                  </a:lnTo>
                  <a:lnTo>
                    <a:pt x="95" y="121"/>
                  </a:lnTo>
                  <a:lnTo>
                    <a:pt x="98" y="121"/>
                  </a:lnTo>
                  <a:lnTo>
                    <a:pt x="99" y="121"/>
                  </a:lnTo>
                  <a:lnTo>
                    <a:pt x="102" y="120"/>
                  </a:lnTo>
                  <a:lnTo>
                    <a:pt x="105" y="119"/>
                  </a:lnTo>
                  <a:lnTo>
                    <a:pt x="109" y="118"/>
                  </a:lnTo>
                  <a:lnTo>
                    <a:pt x="112" y="117"/>
                  </a:lnTo>
                  <a:lnTo>
                    <a:pt x="115" y="116"/>
                  </a:lnTo>
                  <a:lnTo>
                    <a:pt x="118" y="115"/>
                  </a:lnTo>
                  <a:lnTo>
                    <a:pt x="121" y="114"/>
                  </a:lnTo>
                  <a:lnTo>
                    <a:pt x="123" y="113"/>
                  </a:lnTo>
                  <a:lnTo>
                    <a:pt x="127" y="114"/>
                  </a:lnTo>
                  <a:lnTo>
                    <a:pt x="128" y="117"/>
                  </a:lnTo>
                  <a:lnTo>
                    <a:pt x="126" y="119"/>
                  </a:lnTo>
                  <a:lnTo>
                    <a:pt x="122" y="121"/>
                  </a:lnTo>
                  <a:lnTo>
                    <a:pt x="119" y="124"/>
                  </a:lnTo>
                  <a:lnTo>
                    <a:pt x="116" y="125"/>
                  </a:lnTo>
                  <a:lnTo>
                    <a:pt x="114" y="126"/>
                  </a:lnTo>
                  <a:lnTo>
                    <a:pt x="112" y="128"/>
                  </a:lnTo>
                  <a:lnTo>
                    <a:pt x="111" y="132"/>
                  </a:lnTo>
                  <a:lnTo>
                    <a:pt x="111" y="135"/>
                  </a:lnTo>
                  <a:lnTo>
                    <a:pt x="112" y="138"/>
                  </a:lnTo>
                  <a:lnTo>
                    <a:pt x="113" y="140"/>
                  </a:lnTo>
                  <a:lnTo>
                    <a:pt x="116" y="143"/>
                  </a:lnTo>
                  <a:lnTo>
                    <a:pt x="118" y="145"/>
                  </a:lnTo>
                  <a:lnTo>
                    <a:pt x="121" y="146"/>
                  </a:lnTo>
                  <a:lnTo>
                    <a:pt x="126" y="148"/>
                  </a:lnTo>
                  <a:lnTo>
                    <a:pt x="122" y="150"/>
                  </a:lnTo>
                  <a:lnTo>
                    <a:pt x="119" y="152"/>
                  </a:lnTo>
                  <a:lnTo>
                    <a:pt x="116" y="154"/>
                  </a:lnTo>
                  <a:lnTo>
                    <a:pt x="114" y="154"/>
                  </a:lnTo>
                  <a:lnTo>
                    <a:pt x="111" y="155"/>
                  </a:lnTo>
                  <a:lnTo>
                    <a:pt x="108" y="156"/>
                  </a:lnTo>
                  <a:lnTo>
                    <a:pt x="104" y="156"/>
                  </a:lnTo>
                  <a:lnTo>
                    <a:pt x="101" y="157"/>
                  </a:lnTo>
                  <a:lnTo>
                    <a:pt x="98" y="158"/>
                  </a:lnTo>
                  <a:lnTo>
                    <a:pt x="94" y="158"/>
                  </a:lnTo>
                  <a:lnTo>
                    <a:pt x="92" y="158"/>
                  </a:lnTo>
                  <a:lnTo>
                    <a:pt x="90" y="158"/>
                  </a:lnTo>
                  <a:lnTo>
                    <a:pt x="86" y="158"/>
                  </a:lnTo>
                  <a:lnTo>
                    <a:pt x="83" y="157"/>
                  </a:lnTo>
                  <a:lnTo>
                    <a:pt x="80" y="157"/>
                  </a:lnTo>
                  <a:lnTo>
                    <a:pt x="77" y="156"/>
                  </a:lnTo>
                  <a:lnTo>
                    <a:pt x="73" y="156"/>
                  </a:lnTo>
                  <a:lnTo>
                    <a:pt x="70" y="155"/>
                  </a:lnTo>
                  <a:lnTo>
                    <a:pt x="66" y="154"/>
                  </a:lnTo>
                  <a:lnTo>
                    <a:pt x="63" y="153"/>
                  </a:lnTo>
                  <a:lnTo>
                    <a:pt x="62" y="153"/>
                  </a:lnTo>
                  <a:lnTo>
                    <a:pt x="59" y="152"/>
                  </a:lnTo>
                  <a:lnTo>
                    <a:pt x="56" y="151"/>
                  </a:lnTo>
                  <a:lnTo>
                    <a:pt x="53" y="150"/>
                  </a:lnTo>
                  <a:lnTo>
                    <a:pt x="51" y="150"/>
                  </a:lnTo>
                  <a:lnTo>
                    <a:pt x="47" y="149"/>
                  </a:lnTo>
                  <a:lnTo>
                    <a:pt x="44" y="148"/>
                  </a:lnTo>
                  <a:lnTo>
                    <a:pt x="41" y="148"/>
                  </a:lnTo>
                  <a:lnTo>
                    <a:pt x="39" y="147"/>
                  </a:lnTo>
                  <a:lnTo>
                    <a:pt x="36" y="147"/>
                  </a:lnTo>
                  <a:lnTo>
                    <a:pt x="33" y="147"/>
                  </a:lnTo>
                  <a:lnTo>
                    <a:pt x="30" y="147"/>
                  </a:lnTo>
                  <a:lnTo>
                    <a:pt x="26" y="149"/>
                  </a:lnTo>
                  <a:lnTo>
                    <a:pt x="24" y="152"/>
                  </a:lnTo>
                  <a:lnTo>
                    <a:pt x="22" y="154"/>
                  </a:lnTo>
                  <a:lnTo>
                    <a:pt x="19" y="155"/>
                  </a:lnTo>
                  <a:lnTo>
                    <a:pt x="16" y="156"/>
                  </a:lnTo>
                  <a:lnTo>
                    <a:pt x="13" y="156"/>
                  </a:lnTo>
                  <a:lnTo>
                    <a:pt x="11" y="156"/>
                  </a:lnTo>
                  <a:lnTo>
                    <a:pt x="8" y="155"/>
                  </a:lnTo>
                  <a:lnTo>
                    <a:pt x="6" y="152"/>
                  </a:lnTo>
                  <a:lnTo>
                    <a:pt x="6" y="150"/>
                  </a:lnTo>
                  <a:lnTo>
                    <a:pt x="5" y="148"/>
                  </a:lnTo>
                  <a:lnTo>
                    <a:pt x="6" y="145"/>
                  </a:lnTo>
                  <a:lnTo>
                    <a:pt x="7" y="144"/>
                  </a:lnTo>
                  <a:lnTo>
                    <a:pt x="11" y="131"/>
                  </a:lnTo>
                  <a:lnTo>
                    <a:pt x="11" y="127"/>
                  </a:lnTo>
                  <a:lnTo>
                    <a:pt x="11" y="121"/>
                  </a:lnTo>
                  <a:lnTo>
                    <a:pt x="11" y="116"/>
                  </a:lnTo>
                  <a:lnTo>
                    <a:pt x="11" y="112"/>
                  </a:lnTo>
                  <a:lnTo>
                    <a:pt x="12" y="107"/>
                  </a:lnTo>
                  <a:lnTo>
                    <a:pt x="11" y="102"/>
                  </a:lnTo>
                  <a:lnTo>
                    <a:pt x="11" y="97"/>
                  </a:lnTo>
                  <a:lnTo>
                    <a:pt x="8" y="92"/>
                  </a:lnTo>
                  <a:lnTo>
                    <a:pt x="7" y="89"/>
                  </a:lnTo>
                  <a:lnTo>
                    <a:pt x="6" y="86"/>
                  </a:lnTo>
                  <a:lnTo>
                    <a:pt x="6" y="83"/>
                  </a:lnTo>
                  <a:lnTo>
                    <a:pt x="5" y="80"/>
                  </a:lnTo>
                  <a:lnTo>
                    <a:pt x="4" y="77"/>
                  </a:lnTo>
                  <a:lnTo>
                    <a:pt x="4" y="76"/>
                  </a:lnTo>
                  <a:lnTo>
                    <a:pt x="4" y="73"/>
                  </a:lnTo>
                  <a:lnTo>
                    <a:pt x="4" y="70"/>
                  </a:lnTo>
                  <a:lnTo>
                    <a:pt x="5" y="67"/>
                  </a:lnTo>
                  <a:lnTo>
                    <a:pt x="5" y="63"/>
                  </a:lnTo>
                  <a:lnTo>
                    <a:pt x="5" y="60"/>
                  </a:lnTo>
                  <a:lnTo>
                    <a:pt x="5" y="57"/>
                  </a:lnTo>
                  <a:lnTo>
                    <a:pt x="6" y="53"/>
                  </a:lnTo>
                  <a:lnTo>
                    <a:pt x="6" y="49"/>
                  </a:lnTo>
                  <a:lnTo>
                    <a:pt x="5" y="47"/>
                  </a:lnTo>
                  <a:lnTo>
                    <a:pt x="5" y="44"/>
                  </a:lnTo>
                  <a:lnTo>
                    <a:pt x="4" y="41"/>
                  </a:lnTo>
                  <a:lnTo>
                    <a:pt x="3" y="36"/>
                  </a:lnTo>
                  <a:lnTo>
                    <a:pt x="3" y="34"/>
                  </a:lnTo>
                  <a:lnTo>
                    <a:pt x="2" y="30"/>
                  </a:lnTo>
                  <a:lnTo>
                    <a:pt x="1" y="27"/>
                  </a:lnTo>
                  <a:lnTo>
                    <a:pt x="1" y="24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4" y="14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11" y="10"/>
                  </a:lnTo>
                  <a:lnTo>
                    <a:pt x="14" y="8"/>
                  </a:lnTo>
                  <a:lnTo>
                    <a:pt x="16" y="7"/>
                  </a:lnTo>
                  <a:lnTo>
                    <a:pt x="18" y="6"/>
                  </a:lnTo>
                  <a:lnTo>
                    <a:pt x="20" y="5"/>
                  </a:lnTo>
                  <a:lnTo>
                    <a:pt x="22" y="4"/>
                  </a:lnTo>
                  <a:lnTo>
                    <a:pt x="24" y="2"/>
                  </a:lnTo>
                  <a:lnTo>
                    <a:pt x="28" y="0"/>
                  </a:lnTo>
                  <a:lnTo>
                    <a:pt x="28" y="4"/>
                  </a:lnTo>
                  <a:lnTo>
                    <a:pt x="28" y="7"/>
                  </a:lnTo>
                  <a:lnTo>
                    <a:pt x="28" y="10"/>
                  </a:lnTo>
                  <a:lnTo>
                    <a:pt x="28" y="13"/>
                  </a:lnTo>
                  <a:lnTo>
                    <a:pt x="28" y="16"/>
                  </a:lnTo>
                  <a:lnTo>
                    <a:pt x="28" y="19"/>
                  </a:lnTo>
                  <a:lnTo>
                    <a:pt x="28" y="20"/>
                  </a:lnTo>
                  <a:lnTo>
                    <a:pt x="28" y="23"/>
                  </a:lnTo>
                  <a:lnTo>
                    <a:pt x="28" y="26"/>
                  </a:lnTo>
                  <a:lnTo>
                    <a:pt x="28" y="29"/>
                  </a:lnTo>
                  <a:lnTo>
                    <a:pt x="28" y="32"/>
                  </a:lnTo>
                  <a:lnTo>
                    <a:pt x="28" y="35"/>
                  </a:lnTo>
                  <a:lnTo>
                    <a:pt x="28" y="38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1" y="46"/>
                  </a:lnTo>
                  <a:lnTo>
                    <a:pt x="32" y="49"/>
                  </a:lnTo>
                  <a:lnTo>
                    <a:pt x="34" y="52"/>
                  </a:lnTo>
                  <a:lnTo>
                    <a:pt x="34" y="55"/>
                  </a:lnTo>
                  <a:lnTo>
                    <a:pt x="35" y="58"/>
                  </a:lnTo>
                  <a:lnTo>
                    <a:pt x="36" y="61"/>
                  </a:lnTo>
                  <a:lnTo>
                    <a:pt x="35" y="65"/>
                  </a:lnTo>
                  <a:lnTo>
                    <a:pt x="35" y="68"/>
                  </a:lnTo>
                  <a:lnTo>
                    <a:pt x="34" y="71"/>
                  </a:lnTo>
                  <a:lnTo>
                    <a:pt x="33" y="74"/>
                  </a:lnTo>
                  <a:lnTo>
                    <a:pt x="32" y="76"/>
                  </a:lnTo>
                  <a:lnTo>
                    <a:pt x="32" y="79"/>
                  </a:lnTo>
                  <a:lnTo>
                    <a:pt x="31" y="81"/>
                  </a:lnTo>
                  <a:lnTo>
                    <a:pt x="33" y="113"/>
                  </a:lnTo>
                  <a:close/>
                </a:path>
              </a:pathLst>
            </a:custGeom>
            <a:solidFill>
              <a:srgbClr val="FFBD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48" name="Freeform 114"/>
            <p:cNvSpPr>
              <a:spLocks/>
            </p:cNvSpPr>
            <p:nvPr/>
          </p:nvSpPr>
          <p:spPr bwMode="auto">
            <a:xfrm>
              <a:off x="3349" y="567"/>
              <a:ext cx="424" cy="470"/>
            </a:xfrm>
            <a:custGeom>
              <a:avLst/>
              <a:gdLst>
                <a:gd name="T0" fmla="*/ 40 w 424"/>
                <a:gd name="T1" fmla="*/ 404 h 470"/>
                <a:gd name="T2" fmla="*/ 19 w 424"/>
                <a:gd name="T3" fmla="*/ 413 h 470"/>
                <a:gd name="T4" fmla="*/ 1 w 424"/>
                <a:gd name="T5" fmla="*/ 427 h 470"/>
                <a:gd name="T6" fmla="*/ 4 w 424"/>
                <a:gd name="T7" fmla="*/ 448 h 470"/>
                <a:gd name="T8" fmla="*/ 23 w 424"/>
                <a:gd name="T9" fmla="*/ 462 h 470"/>
                <a:gd name="T10" fmla="*/ 45 w 424"/>
                <a:gd name="T11" fmla="*/ 459 h 470"/>
                <a:gd name="T12" fmla="*/ 49 w 424"/>
                <a:gd name="T13" fmla="*/ 468 h 470"/>
                <a:gd name="T14" fmla="*/ 80 w 424"/>
                <a:gd name="T15" fmla="*/ 465 h 470"/>
                <a:gd name="T16" fmla="*/ 125 w 424"/>
                <a:gd name="T17" fmla="*/ 438 h 470"/>
                <a:gd name="T18" fmla="*/ 156 w 424"/>
                <a:gd name="T19" fmla="*/ 425 h 470"/>
                <a:gd name="T20" fmla="*/ 180 w 424"/>
                <a:gd name="T21" fmla="*/ 432 h 470"/>
                <a:gd name="T22" fmla="*/ 201 w 424"/>
                <a:gd name="T23" fmla="*/ 436 h 470"/>
                <a:gd name="T24" fmla="*/ 222 w 424"/>
                <a:gd name="T25" fmla="*/ 438 h 470"/>
                <a:gd name="T26" fmla="*/ 247 w 424"/>
                <a:gd name="T27" fmla="*/ 432 h 470"/>
                <a:gd name="T28" fmla="*/ 278 w 424"/>
                <a:gd name="T29" fmla="*/ 423 h 470"/>
                <a:gd name="T30" fmla="*/ 302 w 424"/>
                <a:gd name="T31" fmla="*/ 411 h 470"/>
                <a:gd name="T32" fmla="*/ 339 w 424"/>
                <a:gd name="T33" fmla="*/ 389 h 470"/>
                <a:gd name="T34" fmla="*/ 368 w 424"/>
                <a:gd name="T35" fmla="*/ 366 h 470"/>
                <a:gd name="T36" fmla="*/ 390 w 424"/>
                <a:gd name="T37" fmla="*/ 343 h 470"/>
                <a:gd name="T38" fmla="*/ 402 w 424"/>
                <a:gd name="T39" fmla="*/ 326 h 470"/>
                <a:gd name="T40" fmla="*/ 409 w 424"/>
                <a:gd name="T41" fmla="*/ 308 h 470"/>
                <a:gd name="T42" fmla="*/ 417 w 424"/>
                <a:gd name="T43" fmla="*/ 291 h 470"/>
                <a:gd name="T44" fmla="*/ 423 w 424"/>
                <a:gd name="T45" fmla="*/ 261 h 470"/>
                <a:gd name="T46" fmla="*/ 424 w 424"/>
                <a:gd name="T47" fmla="*/ 245 h 470"/>
                <a:gd name="T48" fmla="*/ 422 w 424"/>
                <a:gd name="T49" fmla="*/ 222 h 470"/>
                <a:gd name="T50" fmla="*/ 416 w 424"/>
                <a:gd name="T51" fmla="*/ 197 h 470"/>
                <a:gd name="T52" fmla="*/ 402 w 424"/>
                <a:gd name="T53" fmla="*/ 170 h 470"/>
                <a:gd name="T54" fmla="*/ 389 w 424"/>
                <a:gd name="T55" fmla="*/ 154 h 470"/>
                <a:gd name="T56" fmla="*/ 378 w 424"/>
                <a:gd name="T57" fmla="*/ 137 h 470"/>
                <a:gd name="T58" fmla="*/ 379 w 424"/>
                <a:gd name="T59" fmla="*/ 116 h 470"/>
                <a:gd name="T60" fmla="*/ 388 w 424"/>
                <a:gd name="T61" fmla="*/ 92 h 470"/>
                <a:gd name="T62" fmla="*/ 391 w 424"/>
                <a:gd name="T63" fmla="*/ 68 h 470"/>
                <a:gd name="T64" fmla="*/ 385 w 424"/>
                <a:gd name="T65" fmla="*/ 45 h 470"/>
                <a:gd name="T66" fmla="*/ 375 w 424"/>
                <a:gd name="T67" fmla="*/ 28 h 470"/>
                <a:gd name="T68" fmla="*/ 359 w 424"/>
                <a:gd name="T69" fmla="*/ 14 h 470"/>
                <a:gd name="T70" fmla="*/ 341 w 424"/>
                <a:gd name="T71" fmla="*/ 6 h 470"/>
                <a:gd name="T72" fmla="*/ 319 w 424"/>
                <a:gd name="T73" fmla="*/ 0 h 470"/>
                <a:gd name="T74" fmla="*/ 297 w 424"/>
                <a:gd name="T75" fmla="*/ 5 h 470"/>
                <a:gd name="T76" fmla="*/ 276 w 424"/>
                <a:gd name="T77" fmla="*/ 14 h 470"/>
                <a:gd name="T78" fmla="*/ 260 w 424"/>
                <a:gd name="T79" fmla="*/ 32 h 470"/>
                <a:gd name="T80" fmla="*/ 250 w 424"/>
                <a:gd name="T81" fmla="*/ 51 h 470"/>
                <a:gd name="T82" fmla="*/ 245 w 424"/>
                <a:gd name="T83" fmla="*/ 72 h 470"/>
                <a:gd name="T84" fmla="*/ 249 w 424"/>
                <a:gd name="T85" fmla="*/ 96 h 470"/>
                <a:gd name="T86" fmla="*/ 254 w 424"/>
                <a:gd name="T87" fmla="*/ 111 h 470"/>
                <a:gd name="T88" fmla="*/ 260 w 424"/>
                <a:gd name="T89" fmla="*/ 126 h 470"/>
                <a:gd name="T90" fmla="*/ 263 w 424"/>
                <a:gd name="T91" fmla="*/ 138 h 470"/>
                <a:gd name="T92" fmla="*/ 262 w 424"/>
                <a:gd name="T93" fmla="*/ 152 h 470"/>
                <a:gd name="T94" fmla="*/ 250 w 424"/>
                <a:gd name="T95" fmla="*/ 172 h 470"/>
                <a:gd name="T96" fmla="*/ 229 w 424"/>
                <a:gd name="T97" fmla="*/ 188 h 470"/>
                <a:gd name="T98" fmla="*/ 72 w 424"/>
                <a:gd name="T99" fmla="*/ 401 h 47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424"/>
                <a:gd name="T151" fmla="*/ 0 h 470"/>
                <a:gd name="T152" fmla="*/ 424 w 424"/>
                <a:gd name="T153" fmla="*/ 470 h 47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424" h="470">
                  <a:moveTo>
                    <a:pt x="72" y="401"/>
                  </a:moveTo>
                  <a:lnTo>
                    <a:pt x="54" y="402"/>
                  </a:lnTo>
                  <a:lnTo>
                    <a:pt x="48" y="403"/>
                  </a:lnTo>
                  <a:lnTo>
                    <a:pt x="40" y="404"/>
                  </a:lnTo>
                  <a:lnTo>
                    <a:pt x="36" y="405"/>
                  </a:lnTo>
                  <a:lnTo>
                    <a:pt x="29" y="408"/>
                  </a:lnTo>
                  <a:lnTo>
                    <a:pt x="22" y="411"/>
                  </a:lnTo>
                  <a:lnTo>
                    <a:pt x="19" y="413"/>
                  </a:lnTo>
                  <a:lnTo>
                    <a:pt x="13" y="417"/>
                  </a:lnTo>
                  <a:lnTo>
                    <a:pt x="6" y="422"/>
                  </a:lnTo>
                  <a:lnTo>
                    <a:pt x="5" y="423"/>
                  </a:lnTo>
                  <a:lnTo>
                    <a:pt x="1" y="427"/>
                  </a:lnTo>
                  <a:lnTo>
                    <a:pt x="0" y="430"/>
                  </a:lnTo>
                  <a:lnTo>
                    <a:pt x="0" y="435"/>
                  </a:lnTo>
                  <a:lnTo>
                    <a:pt x="2" y="441"/>
                  </a:lnTo>
                  <a:lnTo>
                    <a:pt x="4" y="448"/>
                  </a:lnTo>
                  <a:lnTo>
                    <a:pt x="7" y="452"/>
                  </a:lnTo>
                  <a:lnTo>
                    <a:pt x="14" y="458"/>
                  </a:lnTo>
                  <a:lnTo>
                    <a:pt x="17" y="460"/>
                  </a:lnTo>
                  <a:lnTo>
                    <a:pt x="23" y="462"/>
                  </a:lnTo>
                  <a:lnTo>
                    <a:pt x="30" y="461"/>
                  </a:lnTo>
                  <a:lnTo>
                    <a:pt x="36" y="461"/>
                  </a:lnTo>
                  <a:lnTo>
                    <a:pt x="41" y="460"/>
                  </a:lnTo>
                  <a:lnTo>
                    <a:pt x="45" y="459"/>
                  </a:lnTo>
                  <a:lnTo>
                    <a:pt x="44" y="464"/>
                  </a:lnTo>
                  <a:lnTo>
                    <a:pt x="45" y="466"/>
                  </a:lnTo>
                  <a:lnTo>
                    <a:pt x="46" y="467"/>
                  </a:lnTo>
                  <a:lnTo>
                    <a:pt x="49" y="468"/>
                  </a:lnTo>
                  <a:lnTo>
                    <a:pt x="61" y="470"/>
                  </a:lnTo>
                  <a:lnTo>
                    <a:pt x="65" y="470"/>
                  </a:lnTo>
                  <a:lnTo>
                    <a:pt x="72" y="468"/>
                  </a:lnTo>
                  <a:lnTo>
                    <a:pt x="80" y="465"/>
                  </a:lnTo>
                  <a:lnTo>
                    <a:pt x="88" y="461"/>
                  </a:lnTo>
                  <a:lnTo>
                    <a:pt x="93" y="457"/>
                  </a:lnTo>
                  <a:lnTo>
                    <a:pt x="98" y="452"/>
                  </a:lnTo>
                  <a:lnTo>
                    <a:pt x="125" y="438"/>
                  </a:lnTo>
                  <a:lnTo>
                    <a:pt x="139" y="429"/>
                  </a:lnTo>
                  <a:lnTo>
                    <a:pt x="145" y="426"/>
                  </a:lnTo>
                  <a:lnTo>
                    <a:pt x="150" y="423"/>
                  </a:lnTo>
                  <a:lnTo>
                    <a:pt x="156" y="425"/>
                  </a:lnTo>
                  <a:lnTo>
                    <a:pt x="161" y="427"/>
                  </a:lnTo>
                  <a:lnTo>
                    <a:pt x="168" y="429"/>
                  </a:lnTo>
                  <a:lnTo>
                    <a:pt x="175" y="431"/>
                  </a:lnTo>
                  <a:lnTo>
                    <a:pt x="180" y="432"/>
                  </a:lnTo>
                  <a:lnTo>
                    <a:pt x="184" y="433"/>
                  </a:lnTo>
                  <a:lnTo>
                    <a:pt x="189" y="435"/>
                  </a:lnTo>
                  <a:lnTo>
                    <a:pt x="195" y="436"/>
                  </a:lnTo>
                  <a:lnTo>
                    <a:pt x="201" y="436"/>
                  </a:lnTo>
                  <a:lnTo>
                    <a:pt x="206" y="436"/>
                  </a:lnTo>
                  <a:lnTo>
                    <a:pt x="211" y="437"/>
                  </a:lnTo>
                  <a:lnTo>
                    <a:pt x="217" y="438"/>
                  </a:lnTo>
                  <a:lnTo>
                    <a:pt x="222" y="438"/>
                  </a:lnTo>
                  <a:lnTo>
                    <a:pt x="228" y="437"/>
                  </a:lnTo>
                  <a:lnTo>
                    <a:pt x="234" y="435"/>
                  </a:lnTo>
                  <a:lnTo>
                    <a:pt x="241" y="434"/>
                  </a:lnTo>
                  <a:lnTo>
                    <a:pt x="247" y="432"/>
                  </a:lnTo>
                  <a:lnTo>
                    <a:pt x="257" y="429"/>
                  </a:lnTo>
                  <a:lnTo>
                    <a:pt x="265" y="427"/>
                  </a:lnTo>
                  <a:lnTo>
                    <a:pt x="271" y="425"/>
                  </a:lnTo>
                  <a:lnTo>
                    <a:pt x="278" y="423"/>
                  </a:lnTo>
                  <a:lnTo>
                    <a:pt x="285" y="420"/>
                  </a:lnTo>
                  <a:lnTo>
                    <a:pt x="291" y="417"/>
                  </a:lnTo>
                  <a:lnTo>
                    <a:pt x="297" y="414"/>
                  </a:lnTo>
                  <a:lnTo>
                    <a:pt x="302" y="411"/>
                  </a:lnTo>
                  <a:lnTo>
                    <a:pt x="307" y="409"/>
                  </a:lnTo>
                  <a:lnTo>
                    <a:pt x="309" y="407"/>
                  </a:lnTo>
                  <a:lnTo>
                    <a:pt x="324" y="398"/>
                  </a:lnTo>
                  <a:lnTo>
                    <a:pt x="339" y="389"/>
                  </a:lnTo>
                  <a:lnTo>
                    <a:pt x="347" y="383"/>
                  </a:lnTo>
                  <a:lnTo>
                    <a:pt x="355" y="378"/>
                  </a:lnTo>
                  <a:lnTo>
                    <a:pt x="365" y="369"/>
                  </a:lnTo>
                  <a:lnTo>
                    <a:pt x="368" y="366"/>
                  </a:lnTo>
                  <a:lnTo>
                    <a:pt x="375" y="360"/>
                  </a:lnTo>
                  <a:lnTo>
                    <a:pt x="380" y="355"/>
                  </a:lnTo>
                  <a:lnTo>
                    <a:pt x="386" y="348"/>
                  </a:lnTo>
                  <a:lnTo>
                    <a:pt x="390" y="343"/>
                  </a:lnTo>
                  <a:lnTo>
                    <a:pt x="393" y="341"/>
                  </a:lnTo>
                  <a:lnTo>
                    <a:pt x="397" y="335"/>
                  </a:lnTo>
                  <a:lnTo>
                    <a:pt x="399" y="332"/>
                  </a:lnTo>
                  <a:lnTo>
                    <a:pt x="402" y="326"/>
                  </a:lnTo>
                  <a:lnTo>
                    <a:pt x="403" y="324"/>
                  </a:lnTo>
                  <a:lnTo>
                    <a:pt x="405" y="318"/>
                  </a:lnTo>
                  <a:lnTo>
                    <a:pt x="407" y="315"/>
                  </a:lnTo>
                  <a:lnTo>
                    <a:pt x="409" y="308"/>
                  </a:lnTo>
                  <a:lnTo>
                    <a:pt x="413" y="303"/>
                  </a:lnTo>
                  <a:lnTo>
                    <a:pt x="414" y="300"/>
                  </a:lnTo>
                  <a:lnTo>
                    <a:pt x="416" y="294"/>
                  </a:lnTo>
                  <a:lnTo>
                    <a:pt x="417" y="291"/>
                  </a:lnTo>
                  <a:lnTo>
                    <a:pt x="418" y="288"/>
                  </a:lnTo>
                  <a:lnTo>
                    <a:pt x="421" y="275"/>
                  </a:lnTo>
                  <a:lnTo>
                    <a:pt x="422" y="269"/>
                  </a:lnTo>
                  <a:lnTo>
                    <a:pt x="423" y="261"/>
                  </a:lnTo>
                  <a:lnTo>
                    <a:pt x="424" y="258"/>
                  </a:lnTo>
                  <a:lnTo>
                    <a:pt x="424" y="251"/>
                  </a:lnTo>
                  <a:lnTo>
                    <a:pt x="424" y="248"/>
                  </a:lnTo>
                  <a:lnTo>
                    <a:pt x="424" y="245"/>
                  </a:lnTo>
                  <a:lnTo>
                    <a:pt x="424" y="241"/>
                  </a:lnTo>
                  <a:lnTo>
                    <a:pt x="424" y="232"/>
                  </a:lnTo>
                  <a:lnTo>
                    <a:pt x="423" y="227"/>
                  </a:lnTo>
                  <a:lnTo>
                    <a:pt x="422" y="222"/>
                  </a:lnTo>
                  <a:lnTo>
                    <a:pt x="421" y="216"/>
                  </a:lnTo>
                  <a:lnTo>
                    <a:pt x="419" y="207"/>
                  </a:lnTo>
                  <a:lnTo>
                    <a:pt x="418" y="202"/>
                  </a:lnTo>
                  <a:lnTo>
                    <a:pt x="416" y="197"/>
                  </a:lnTo>
                  <a:lnTo>
                    <a:pt x="414" y="193"/>
                  </a:lnTo>
                  <a:lnTo>
                    <a:pt x="410" y="184"/>
                  </a:lnTo>
                  <a:lnTo>
                    <a:pt x="406" y="177"/>
                  </a:lnTo>
                  <a:lnTo>
                    <a:pt x="402" y="170"/>
                  </a:lnTo>
                  <a:lnTo>
                    <a:pt x="399" y="166"/>
                  </a:lnTo>
                  <a:lnTo>
                    <a:pt x="395" y="161"/>
                  </a:lnTo>
                  <a:lnTo>
                    <a:pt x="394" y="159"/>
                  </a:lnTo>
                  <a:lnTo>
                    <a:pt x="389" y="154"/>
                  </a:lnTo>
                  <a:lnTo>
                    <a:pt x="386" y="150"/>
                  </a:lnTo>
                  <a:lnTo>
                    <a:pt x="383" y="146"/>
                  </a:lnTo>
                  <a:lnTo>
                    <a:pt x="379" y="140"/>
                  </a:lnTo>
                  <a:lnTo>
                    <a:pt x="378" y="137"/>
                  </a:lnTo>
                  <a:lnTo>
                    <a:pt x="378" y="134"/>
                  </a:lnTo>
                  <a:lnTo>
                    <a:pt x="377" y="132"/>
                  </a:lnTo>
                  <a:lnTo>
                    <a:pt x="377" y="126"/>
                  </a:lnTo>
                  <a:lnTo>
                    <a:pt x="379" y="116"/>
                  </a:lnTo>
                  <a:lnTo>
                    <a:pt x="381" y="110"/>
                  </a:lnTo>
                  <a:lnTo>
                    <a:pt x="383" y="104"/>
                  </a:lnTo>
                  <a:lnTo>
                    <a:pt x="385" y="99"/>
                  </a:lnTo>
                  <a:lnTo>
                    <a:pt x="388" y="92"/>
                  </a:lnTo>
                  <a:lnTo>
                    <a:pt x="389" y="84"/>
                  </a:lnTo>
                  <a:lnTo>
                    <a:pt x="390" y="77"/>
                  </a:lnTo>
                  <a:lnTo>
                    <a:pt x="391" y="73"/>
                  </a:lnTo>
                  <a:lnTo>
                    <a:pt x="391" y="68"/>
                  </a:lnTo>
                  <a:lnTo>
                    <a:pt x="390" y="63"/>
                  </a:lnTo>
                  <a:lnTo>
                    <a:pt x="388" y="54"/>
                  </a:lnTo>
                  <a:lnTo>
                    <a:pt x="387" y="49"/>
                  </a:lnTo>
                  <a:lnTo>
                    <a:pt x="385" y="45"/>
                  </a:lnTo>
                  <a:lnTo>
                    <a:pt x="382" y="39"/>
                  </a:lnTo>
                  <a:lnTo>
                    <a:pt x="381" y="37"/>
                  </a:lnTo>
                  <a:lnTo>
                    <a:pt x="377" y="32"/>
                  </a:lnTo>
                  <a:lnTo>
                    <a:pt x="375" y="28"/>
                  </a:lnTo>
                  <a:lnTo>
                    <a:pt x="369" y="22"/>
                  </a:lnTo>
                  <a:lnTo>
                    <a:pt x="367" y="21"/>
                  </a:lnTo>
                  <a:lnTo>
                    <a:pt x="361" y="17"/>
                  </a:lnTo>
                  <a:lnTo>
                    <a:pt x="359" y="14"/>
                  </a:lnTo>
                  <a:lnTo>
                    <a:pt x="352" y="10"/>
                  </a:lnTo>
                  <a:lnTo>
                    <a:pt x="349" y="9"/>
                  </a:lnTo>
                  <a:lnTo>
                    <a:pt x="341" y="6"/>
                  </a:lnTo>
                  <a:lnTo>
                    <a:pt x="339" y="4"/>
                  </a:lnTo>
                  <a:lnTo>
                    <a:pt x="331" y="3"/>
                  </a:lnTo>
                  <a:lnTo>
                    <a:pt x="327" y="1"/>
                  </a:lnTo>
                  <a:lnTo>
                    <a:pt x="319" y="0"/>
                  </a:lnTo>
                  <a:lnTo>
                    <a:pt x="309" y="1"/>
                  </a:lnTo>
                  <a:lnTo>
                    <a:pt x="302" y="3"/>
                  </a:lnTo>
                  <a:lnTo>
                    <a:pt x="301" y="4"/>
                  </a:lnTo>
                  <a:lnTo>
                    <a:pt x="297" y="5"/>
                  </a:lnTo>
                  <a:lnTo>
                    <a:pt x="291" y="7"/>
                  </a:lnTo>
                  <a:lnTo>
                    <a:pt x="284" y="10"/>
                  </a:lnTo>
                  <a:lnTo>
                    <a:pt x="281" y="12"/>
                  </a:lnTo>
                  <a:lnTo>
                    <a:pt x="276" y="14"/>
                  </a:lnTo>
                  <a:lnTo>
                    <a:pt x="269" y="20"/>
                  </a:lnTo>
                  <a:lnTo>
                    <a:pt x="267" y="22"/>
                  </a:lnTo>
                  <a:lnTo>
                    <a:pt x="264" y="26"/>
                  </a:lnTo>
                  <a:lnTo>
                    <a:pt x="260" y="32"/>
                  </a:lnTo>
                  <a:lnTo>
                    <a:pt x="257" y="34"/>
                  </a:lnTo>
                  <a:lnTo>
                    <a:pt x="255" y="39"/>
                  </a:lnTo>
                  <a:lnTo>
                    <a:pt x="252" y="45"/>
                  </a:lnTo>
                  <a:lnTo>
                    <a:pt x="250" y="51"/>
                  </a:lnTo>
                  <a:lnTo>
                    <a:pt x="248" y="57"/>
                  </a:lnTo>
                  <a:lnTo>
                    <a:pt x="247" y="61"/>
                  </a:lnTo>
                  <a:lnTo>
                    <a:pt x="246" y="67"/>
                  </a:lnTo>
                  <a:lnTo>
                    <a:pt x="245" y="72"/>
                  </a:lnTo>
                  <a:lnTo>
                    <a:pt x="246" y="79"/>
                  </a:lnTo>
                  <a:lnTo>
                    <a:pt x="247" y="85"/>
                  </a:lnTo>
                  <a:lnTo>
                    <a:pt x="248" y="90"/>
                  </a:lnTo>
                  <a:lnTo>
                    <a:pt x="249" y="96"/>
                  </a:lnTo>
                  <a:lnTo>
                    <a:pt x="250" y="97"/>
                  </a:lnTo>
                  <a:lnTo>
                    <a:pt x="251" y="103"/>
                  </a:lnTo>
                  <a:lnTo>
                    <a:pt x="254" y="109"/>
                  </a:lnTo>
                  <a:lnTo>
                    <a:pt x="254" y="111"/>
                  </a:lnTo>
                  <a:lnTo>
                    <a:pt x="256" y="117"/>
                  </a:lnTo>
                  <a:lnTo>
                    <a:pt x="257" y="119"/>
                  </a:lnTo>
                  <a:lnTo>
                    <a:pt x="259" y="125"/>
                  </a:lnTo>
                  <a:lnTo>
                    <a:pt x="260" y="126"/>
                  </a:lnTo>
                  <a:lnTo>
                    <a:pt x="262" y="132"/>
                  </a:lnTo>
                  <a:lnTo>
                    <a:pt x="262" y="134"/>
                  </a:lnTo>
                  <a:lnTo>
                    <a:pt x="263" y="136"/>
                  </a:lnTo>
                  <a:lnTo>
                    <a:pt x="263" y="138"/>
                  </a:lnTo>
                  <a:lnTo>
                    <a:pt x="264" y="140"/>
                  </a:lnTo>
                  <a:lnTo>
                    <a:pt x="264" y="145"/>
                  </a:lnTo>
                  <a:lnTo>
                    <a:pt x="263" y="148"/>
                  </a:lnTo>
                  <a:lnTo>
                    <a:pt x="262" y="152"/>
                  </a:lnTo>
                  <a:lnTo>
                    <a:pt x="260" y="157"/>
                  </a:lnTo>
                  <a:lnTo>
                    <a:pt x="256" y="163"/>
                  </a:lnTo>
                  <a:lnTo>
                    <a:pt x="254" y="168"/>
                  </a:lnTo>
                  <a:lnTo>
                    <a:pt x="250" y="172"/>
                  </a:lnTo>
                  <a:lnTo>
                    <a:pt x="243" y="178"/>
                  </a:lnTo>
                  <a:lnTo>
                    <a:pt x="242" y="179"/>
                  </a:lnTo>
                  <a:lnTo>
                    <a:pt x="234" y="184"/>
                  </a:lnTo>
                  <a:lnTo>
                    <a:pt x="229" y="188"/>
                  </a:lnTo>
                  <a:lnTo>
                    <a:pt x="226" y="191"/>
                  </a:lnTo>
                  <a:lnTo>
                    <a:pt x="222" y="194"/>
                  </a:lnTo>
                  <a:lnTo>
                    <a:pt x="216" y="200"/>
                  </a:lnTo>
                  <a:lnTo>
                    <a:pt x="72" y="401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49" name="Freeform 115"/>
            <p:cNvSpPr>
              <a:spLocks/>
            </p:cNvSpPr>
            <p:nvPr/>
          </p:nvSpPr>
          <p:spPr bwMode="auto">
            <a:xfrm>
              <a:off x="3401" y="738"/>
              <a:ext cx="290" cy="221"/>
            </a:xfrm>
            <a:custGeom>
              <a:avLst/>
              <a:gdLst>
                <a:gd name="T0" fmla="*/ 283 w 290"/>
                <a:gd name="T1" fmla="*/ 47 h 221"/>
                <a:gd name="T2" fmla="*/ 286 w 290"/>
                <a:gd name="T3" fmla="*/ 36 h 221"/>
                <a:gd name="T4" fmla="*/ 289 w 290"/>
                <a:gd name="T5" fmla="*/ 24 h 221"/>
                <a:gd name="T6" fmla="*/ 290 w 290"/>
                <a:gd name="T7" fmla="*/ 13 h 221"/>
                <a:gd name="T8" fmla="*/ 281 w 290"/>
                <a:gd name="T9" fmla="*/ 1 h 221"/>
                <a:gd name="T10" fmla="*/ 269 w 290"/>
                <a:gd name="T11" fmla="*/ 4 h 221"/>
                <a:gd name="T12" fmla="*/ 253 w 290"/>
                <a:gd name="T13" fmla="*/ 11 h 221"/>
                <a:gd name="T14" fmla="*/ 239 w 290"/>
                <a:gd name="T15" fmla="*/ 18 h 221"/>
                <a:gd name="T16" fmla="*/ 228 w 290"/>
                <a:gd name="T17" fmla="*/ 22 h 221"/>
                <a:gd name="T18" fmla="*/ 213 w 290"/>
                <a:gd name="T19" fmla="*/ 22 h 221"/>
                <a:gd name="T20" fmla="*/ 200 w 290"/>
                <a:gd name="T21" fmla="*/ 24 h 221"/>
                <a:gd name="T22" fmla="*/ 189 w 290"/>
                <a:gd name="T23" fmla="*/ 26 h 221"/>
                <a:gd name="T24" fmla="*/ 172 w 290"/>
                <a:gd name="T25" fmla="*/ 32 h 221"/>
                <a:gd name="T26" fmla="*/ 155 w 290"/>
                <a:gd name="T27" fmla="*/ 39 h 221"/>
                <a:gd name="T28" fmla="*/ 143 w 290"/>
                <a:gd name="T29" fmla="*/ 45 h 221"/>
                <a:gd name="T30" fmla="*/ 133 w 290"/>
                <a:gd name="T31" fmla="*/ 51 h 221"/>
                <a:gd name="T32" fmla="*/ 124 w 290"/>
                <a:gd name="T33" fmla="*/ 61 h 221"/>
                <a:gd name="T34" fmla="*/ 114 w 290"/>
                <a:gd name="T35" fmla="*/ 72 h 221"/>
                <a:gd name="T36" fmla="*/ 104 w 290"/>
                <a:gd name="T37" fmla="*/ 81 h 221"/>
                <a:gd name="T38" fmla="*/ 93 w 290"/>
                <a:gd name="T39" fmla="*/ 91 h 221"/>
                <a:gd name="T40" fmla="*/ 83 w 290"/>
                <a:gd name="T41" fmla="*/ 100 h 221"/>
                <a:gd name="T42" fmla="*/ 75 w 290"/>
                <a:gd name="T43" fmla="*/ 110 h 221"/>
                <a:gd name="T44" fmla="*/ 64 w 290"/>
                <a:gd name="T45" fmla="*/ 118 h 221"/>
                <a:gd name="T46" fmla="*/ 49 w 290"/>
                <a:gd name="T47" fmla="*/ 129 h 221"/>
                <a:gd name="T48" fmla="*/ 39 w 290"/>
                <a:gd name="T49" fmla="*/ 134 h 221"/>
                <a:gd name="T50" fmla="*/ 27 w 290"/>
                <a:gd name="T51" fmla="*/ 139 h 221"/>
                <a:gd name="T52" fmla="*/ 18 w 290"/>
                <a:gd name="T53" fmla="*/ 150 h 221"/>
                <a:gd name="T54" fmla="*/ 9 w 290"/>
                <a:gd name="T55" fmla="*/ 161 h 221"/>
                <a:gd name="T56" fmla="*/ 3 w 290"/>
                <a:gd name="T57" fmla="*/ 173 h 221"/>
                <a:gd name="T58" fmla="*/ 0 w 290"/>
                <a:gd name="T59" fmla="*/ 183 h 221"/>
                <a:gd name="T60" fmla="*/ 1 w 290"/>
                <a:gd name="T61" fmla="*/ 194 h 221"/>
                <a:gd name="T62" fmla="*/ 9 w 290"/>
                <a:gd name="T63" fmla="*/ 203 h 221"/>
                <a:gd name="T64" fmla="*/ 21 w 290"/>
                <a:gd name="T65" fmla="*/ 209 h 221"/>
                <a:gd name="T66" fmla="*/ 32 w 290"/>
                <a:gd name="T67" fmla="*/ 214 h 221"/>
                <a:gd name="T68" fmla="*/ 45 w 290"/>
                <a:gd name="T69" fmla="*/ 217 h 221"/>
                <a:gd name="T70" fmla="*/ 57 w 290"/>
                <a:gd name="T71" fmla="*/ 218 h 221"/>
                <a:gd name="T72" fmla="*/ 68 w 290"/>
                <a:gd name="T73" fmla="*/ 218 h 221"/>
                <a:gd name="T74" fmla="*/ 79 w 290"/>
                <a:gd name="T75" fmla="*/ 217 h 221"/>
                <a:gd name="T76" fmla="*/ 88 w 290"/>
                <a:gd name="T77" fmla="*/ 214 h 221"/>
                <a:gd name="T78" fmla="*/ 99 w 290"/>
                <a:gd name="T79" fmla="*/ 209 h 221"/>
                <a:gd name="T80" fmla="*/ 113 w 290"/>
                <a:gd name="T81" fmla="*/ 216 h 221"/>
                <a:gd name="T82" fmla="*/ 125 w 290"/>
                <a:gd name="T83" fmla="*/ 219 h 221"/>
                <a:gd name="T84" fmla="*/ 143 w 290"/>
                <a:gd name="T85" fmla="*/ 221 h 221"/>
                <a:gd name="T86" fmla="*/ 171 w 290"/>
                <a:gd name="T87" fmla="*/ 219 h 221"/>
                <a:gd name="T88" fmla="*/ 192 w 290"/>
                <a:gd name="T89" fmla="*/ 214 h 221"/>
                <a:gd name="T90" fmla="*/ 213 w 290"/>
                <a:gd name="T91" fmla="*/ 204 h 221"/>
                <a:gd name="T92" fmla="*/ 229 w 290"/>
                <a:gd name="T93" fmla="*/ 193 h 221"/>
                <a:gd name="T94" fmla="*/ 240 w 290"/>
                <a:gd name="T95" fmla="*/ 181 h 221"/>
                <a:gd name="T96" fmla="*/ 251 w 290"/>
                <a:gd name="T97" fmla="*/ 171 h 221"/>
                <a:gd name="T98" fmla="*/ 266 w 290"/>
                <a:gd name="T99" fmla="*/ 155 h 22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90"/>
                <a:gd name="T151" fmla="*/ 0 h 221"/>
                <a:gd name="T152" fmla="*/ 290 w 290"/>
                <a:gd name="T153" fmla="*/ 221 h 22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90" h="221">
                  <a:moveTo>
                    <a:pt x="281" y="56"/>
                  </a:moveTo>
                  <a:lnTo>
                    <a:pt x="281" y="53"/>
                  </a:lnTo>
                  <a:lnTo>
                    <a:pt x="283" y="50"/>
                  </a:lnTo>
                  <a:lnTo>
                    <a:pt x="283" y="47"/>
                  </a:lnTo>
                  <a:lnTo>
                    <a:pt x="284" y="45"/>
                  </a:lnTo>
                  <a:lnTo>
                    <a:pt x="285" y="42"/>
                  </a:lnTo>
                  <a:lnTo>
                    <a:pt x="285" y="39"/>
                  </a:lnTo>
                  <a:lnTo>
                    <a:pt x="286" y="36"/>
                  </a:lnTo>
                  <a:lnTo>
                    <a:pt x="286" y="34"/>
                  </a:lnTo>
                  <a:lnTo>
                    <a:pt x="287" y="31"/>
                  </a:lnTo>
                  <a:lnTo>
                    <a:pt x="288" y="28"/>
                  </a:lnTo>
                  <a:lnTo>
                    <a:pt x="289" y="24"/>
                  </a:lnTo>
                  <a:lnTo>
                    <a:pt x="290" y="21"/>
                  </a:lnTo>
                  <a:lnTo>
                    <a:pt x="290" y="18"/>
                  </a:lnTo>
                  <a:lnTo>
                    <a:pt x="290" y="15"/>
                  </a:lnTo>
                  <a:lnTo>
                    <a:pt x="290" y="13"/>
                  </a:lnTo>
                  <a:lnTo>
                    <a:pt x="289" y="10"/>
                  </a:lnTo>
                  <a:lnTo>
                    <a:pt x="288" y="6"/>
                  </a:lnTo>
                  <a:lnTo>
                    <a:pt x="287" y="4"/>
                  </a:lnTo>
                  <a:lnTo>
                    <a:pt x="281" y="1"/>
                  </a:lnTo>
                  <a:lnTo>
                    <a:pt x="278" y="0"/>
                  </a:lnTo>
                  <a:lnTo>
                    <a:pt x="276" y="1"/>
                  </a:lnTo>
                  <a:lnTo>
                    <a:pt x="272" y="2"/>
                  </a:lnTo>
                  <a:lnTo>
                    <a:pt x="269" y="4"/>
                  </a:lnTo>
                  <a:lnTo>
                    <a:pt x="265" y="5"/>
                  </a:lnTo>
                  <a:lnTo>
                    <a:pt x="260" y="7"/>
                  </a:lnTo>
                  <a:lnTo>
                    <a:pt x="256" y="9"/>
                  </a:lnTo>
                  <a:lnTo>
                    <a:pt x="253" y="11"/>
                  </a:lnTo>
                  <a:lnTo>
                    <a:pt x="250" y="13"/>
                  </a:lnTo>
                  <a:lnTo>
                    <a:pt x="246" y="16"/>
                  </a:lnTo>
                  <a:lnTo>
                    <a:pt x="237" y="19"/>
                  </a:lnTo>
                  <a:lnTo>
                    <a:pt x="239" y="18"/>
                  </a:lnTo>
                  <a:lnTo>
                    <a:pt x="237" y="19"/>
                  </a:lnTo>
                  <a:lnTo>
                    <a:pt x="234" y="20"/>
                  </a:lnTo>
                  <a:lnTo>
                    <a:pt x="230" y="21"/>
                  </a:lnTo>
                  <a:lnTo>
                    <a:pt x="228" y="22"/>
                  </a:lnTo>
                  <a:lnTo>
                    <a:pt x="223" y="22"/>
                  </a:lnTo>
                  <a:lnTo>
                    <a:pt x="219" y="22"/>
                  </a:lnTo>
                  <a:lnTo>
                    <a:pt x="216" y="22"/>
                  </a:lnTo>
                  <a:lnTo>
                    <a:pt x="213" y="22"/>
                  </a:lnTo>
                  <a:lnTo>
                    <a:pt x="211" y="22"/>
                  </a:lnTo>
                  <a:lnTo>
                    <a:pt x="209" y="22"/>
                  </a:lnTo>
                  <a:lnTo>
                    <a:pt x="204" y="23"/>
                  </a:lnTo>
                  <a:lnTo>
                    <a:pt x="200" y="24"/>
                  </a:lnTo>
                  <a:lnTo>
                    <a:pt x="197" y="24"/>
                  </a:lnTo>
                  <a:lnTo>
                    <a:pt x="194" y="24"/>
                  </a:lnTo>
                  <a:lnTo>
                    <a:pt x="193" y="24"/>
                  </a:lnTo>
                  <a:lnTo>
                    <a:pt x="189" y="26"/>
                  </a:lnTo>
                  <a:lnTo>
                    <a:pt x="184" y="27"/>
                  </a:lnTo>
                  <a:lnTo>
                    <a:pt x="180" y="29"/>
                  </a:lnTo>
                  <a:lnTo>
                    <a:pt x="176" y="30"/>
                  </a:lnTo>
                  <a:lnTo>
                    <a:pt x="172" y="32"/>
                  </a:lnTo>
                  <a:lnTo>
                    <a:pt x="166" y="34"/>
                  </a:lnTo>
                  <a:lnTo>
                    <a:pt x="162" y="36"/>
                  </a:lnTo>
                  <a:lnTo>
                    <a:pt x="157" y="38"/>
                  </a:lnTo>
                  <a:lnTo>
                    <a:pt x="155" y="39"/>
                  </a:lnTo>
                  <a:lnTo>
                    <a:pt x="152" y="41"/>
                  </a:lnTo>
                  <a:lnTo>
                    <a:pt x="149" y="42"/>
                  </a:lnTo>
                  <a:lnTo>
                    <a:pt x="145" y="43"/>
                  </a:lnTo>
                  <a:lnTo>
                    <a:pt x="143" y="45"/>
                  </a:lnTo>
                  <a:lnTo>
                    <a:pt x="141" y="46"/>
                  </a:lnTo>
                  <a:lnTo>
                    <a:pt x="138" y="48"/>
                  </a:lnTo>
                  <a:lnTo>
                    <a:pt x="136" y="49"/>
                  </a:lnTo>
                  <a:lnTo>
                    <a:pt x="133" y="51"/>
                  </a:lnTo>
                  <a:lnTo>
                    <a:pt x="131" y="53"/>
                  </a:lnTo>
                  <a:lnTo>
                    <a:pt x="126" y="56"/>
                  </a:lnTo>
                  <a:lnTo>
                    <a:pt x="124" y="60"/>
                  </a:lnTo>
                  <a:lnTo>
                    <a:pt x="124" y="61"/>
                  </a:lnTo>
                  <a:lnTo>
                    <a:pt x="121" y="64"/>
                  </a:lnTo>
                  <a:lnTo>
                    <a:pt x="119" y="66"/>
                  </a:lnTo>
                  <a:lnTo>
                    <a:pt x="117" y="69"/>
                  </a:lnTo>
                  <a:lnTo>
                    <a:pt x="114" y="72"/>
                  </a:lnTo>
                  <a:lnTo>
                    <a:pt x="114" y="73"/>
                  </a:lnTo>
                  <a:lnTo>
                    <a:pt x="109" y="76"/>
                  </a:lnTo>
                  <a:lnTo>
                    <a:pt x="106" y="79"/>
                  </a:lnTo>
                  <a:lnTo>
                    <a:pt x="104" y="81"/>
                  </a:lnTo>
                  <a:lnTo>
                    <a:pt x="100" y="85"/>
                  </a:lnTo>
                  <a:lnTo>
                    <a:pt x="97" y="88"/>
                  </a:lnTo>
                  <a:lnTo>
                    <a:pt x="95" y="90"/>
                  </a:lnTo>
                  <a:lnTo>
                    <a:pt x="93" y="91"/>
                  </a:lnTo>
                  <a:lnTo>
                    <a:pt x="90" y="93"/>
                  </a:lnTo>
                  <a:lnTo>
                    <a:pt x="87" y="96"/>
                  </a:lnTo>
                  <a:lnTo>
                    <a:pt x="85" y="98"/>
                  </a:lnTo>
                  <a:lnTo>
                    <a:pt x="83" y="100"/>
                  </a:lnTo>
                  <a:lnTo>
                    <a:pt x="79" y="104"/>
                  </a:lnTo>
                  <a:lnTo>
                    <a:pt x="78" y="105"/>
                  </a:lnTo>
                  <a:lnTo>
                    <a:pt x="77" y="106"/>
                  </a:lnTo>
                  <a:lnTo>
                    <a:pt x="75" y="110"/>
                  </a:lnTo>
                  <a:lnTo>
                    <a:pt x="73" y="111"/>
                  </a:lnTo>
                  <a:lnTo>
                    <a:pt x="69" y="114"/>
                  </a:lnTo>
                  <a:lnTo>
                    <a:pt x="66" y="116"/>
                  </a:lnTo>
                  <a:lnTo>
                    <a:pt x="64" y="118"/>
                  </a:lnTo>
                  <a:lnTo>
                    <a:pt x="59" y="122"/>
                  </a:lnTo>
                  <a:lnTo>
                    <a:pt x="56" y="125"/>
                  </a:lnTo>
                  <a:lnTo>
                    <a:pt x="52" y="127"/>
                  </a:lnTo>
                  <a:lnTo>
                    <a:pt x="49" y="129"/>
                  </a:lnTo>
                  <a:lnTo>
                    <a:pt x="46" y="131"/>
                  </a:lnTo>
                  <a:lnTo>
                    <a:pt x="43" y="132"/>
                  </a:lnTo>
                  <a:lnTo>
                    <a:pt x="41" y="134"/>
                  </a:lnTo>
                  <a:lnTo>
                    <a:pt x="39" y="134"/>
                  </a:lnTo>
                  <a:lnTo>
                    <a:pt x="36" y="136"/>
                  </a:lnTo>
                  <a:lnTo>
                    <a:pt x="32" y="137"/>
                  </a:lnTo>
                  <a:lnTo>
                    <a:pt x="30" y="138"/>
                  </a:lnTo>
                  <a:lnTo>
                    <a:pt x="27" y="139"/>
                  </a:lnTo>
                  <a:lnTo>
                    <a:pt x="24" y="141"/>
                  </a:lnTo>
                  <a:lnTo>
                    <a:pt x="22" y="144"/>
                  </a:lnTo>
                  <a:lnTo>
                    <a:pt x="20" y="147"/>
                  </a:lnTo>
                  <a:lnTo>
                    <a:pt x="18" y="150"/>
                  </a:lnTo>
                  <a:lnTo>
                    <a:pt x="16" y="153"/>
                  </a:lnTo>
                  <a:lnTo>
                    <a:pt x="13" y="156"/>
                  </a:lnTo>
                  <a:lnTo>
                    <a:pt x="11" y="158"/>
                  </a:lnTo>
                  <a:lnTo>
                    <a:pt x="9" y="161"/>
                  </a:lnTo>
                  <a:lnTo>
                    <a:pt x="8" y="164"/>
                  </a:lnTo>
                  <a:lnTo>
                    <a:pt x="6" y="167"/>
                  </a:lnTo>
                  <a:lnTo>
                    <a:pt x="4" y="170"/>
                  </a:lnTo>
                  <a:lnTo>
                    <a:pt x="3" y="173"/>
                  </a:lnTo>
                  <a:lnTo>
                    <a:pt x="2" y="175"/>
                  </a:lnTo>
                  <a:lnTo>
                    <a:pt x="1" y="177"/>
                  </a:lnTo>
                  <a:lnTo>
                    <a:pt x="0" y="180"/>
                  </a:lnTo>
                  <a:lnTo>
                    <a:pt x="0" y="183"/>
                  </a:lnTo>
                  <a:lnTo>
                    <a:pt x="0" y="185"/>
                  </a:lnTo>
                  <a:lnTo>
                    <a:pt x="0" y="188"/>
                  </a:lnTo>
                  <a:lnTo>
                    <a:pt x="0" y="192"/>
                  </a:lnTo>
                  <a:lnTo>
                    <a:pt x="1" y="194"/>
                  </a:lnTo>
                  <a:lnTo>
                    <a:pt x="3" y="197"/>
                  </a:lnTo>
                  <a:lnTo>
                    <a:pt x="5" y="200"/>
                  </a:lnTo>
                  <a:lnTo>
                    <a:pt x="7" y="201"/>
                  </a:lnTo>
                  <a:lnTo>
                    <a:pt x="9" y="203"/>
                  </a:lnTo>
                  <a:lnTo>
                    <a:pt x="12" y="205"/>
                  </a:lnTo>
                  <a:lnTo>
                    <a:pt x="15" y="206"/>
                  </a:lnTo>
                  <a:lnTo>
                    <a:pt x="18" y="207"/>
                  </a:lnTo>
                  <a:lnTo>
                    <a:pt x="21" y="209"/>
                  </a:lnTo>
                  <a:lnTo>
                    <a:pt x="24" y="210"/>
                  </a:lnTo>
                  <a:lnTo>
                    <a:pt x="27" y="212"/>
                  </a:lnTo>
                  <a:lnTo>
                    <a:pt x="30" y="213"/>
                  </a:lnTo>
                  <a:lnTo>
                    <a:pt x="32" y="214"/>
                  </a:lnTo>
                  <a:lnTo>
                    <a:pt x="37" y="215"/>
                  </a:lnTo>
                  <a:lnTo>
                    <a:pt x="40" y="216"/>
                  </a:lnTo>
                  <a:lnTo>
                    <a:pt x="42" y="217"/>
                  </a:lnTo>
                  <a:lnTo>
                    <a:pt x="45" y="217"/>
                  </a:lnTo>
                  <a:lnTo>
                    <a:pt x="48" y="218"/>
                  </a:lnTo>
                  <a:lnTo>
                    <a:pt x="50" y="218"/>
                  </a:lnTo>
                  <a:lnTo>
                    <a:pt x="54" y="218"/>
                  </a:lnTo>
                  <a:lnTo>
                    <a:pt x="57" y="218"/>
                  </a:lnTo>
                  <a:lnTo>
                    <a:pt x="59" y="218"/>
                  </a:lnTo>
                  <a:lnTo>
                    <a:pt x="62" y="218"/>
                  </a:lnTo>
                  <a:lnTo>
                    <a:pt x="65" y="218"/>
                  </a:lnTo>
                  <a:lnTo>
                    <a:pt x="68" y="218"/>
                  </a:lnTo>
                  <a:lnTo>
                    <a:pt x="70" y="218"/>
                  </a:lnTo>
                  <a:lnTo>
                    <a:pt x="74" y="218"/>
                  </a:lnTo>
                  <a:lnTo>
                    <a:pt x="76" y="218"/>
                  </a:lnTo>
                  <a:lnTo>
                    <a:pt x="79" y="217"/>
                  </a:lnTo>
                  <a:lnTo>
                    <a:pt x="81" y="217"/>
                  </a:lnTo>
                  <a:lnTo>
                    <a:pt x="83" y="217"/>
                  </a:lnTo>
                  <a:lnTo>
                    <a:pt x="86" y="216"/>
                  </a:lnTo>
                  <a:lnTo>
                    <a:pt x="88" y="214"/>
                  </a:lnTo>
                  <a:lnTo>
                    <a:pt x="92" y="213"/>
                  </a:lnTo>
                  <a:lnTo>
                    <a:pt x="95" y="212"/>
                  </a:lnTo>
                  <a:lnTo>
                    <a:pt x="97" y="211"/>
                  </a:lnTo>
                  <a:lnTo>
                    <a:pt x="99" y="209"/>
                  </a:lnTo>
                  <a:lnTo>
                    <a:pt x="103" y="212"/>
                  </a:lnTo>
                  <a:lnTo>
                    <a:pt x="106" y="213"/>
                  </a:lnTo>
                  <a:lnTo>
                    <a:pt x="108" y="214"/>
                  </a:lnTo>
                  <a:lnTo>
                    <a:pt x="113" y="216"/>
                  </a:lnTo>
                  <a:lnTo>
                    <a:pt x="116" y="217"/>
                  </a:lnTo>
                  <a:lnTo>
                    <a:pt x="119" y="218"/>
                  </a:lnTo>
                  <a:lnTo>
                    <a:pt x="123" y="219"/>
                  </a:lnTo>
                  <a:lnTo>
                    <a:pt x="125" y="219"/>
                  </a:lnTo>
                  <a:lnTo>
                    <a:pt x="131" y="220"/>
                  </a:lnTo>
                  <a:lnTo>
                    <a:pt x="135" y="220"/>
                  </a:lnTo>
                  <a:lnTo>
                    <a:pt x="139" y="220"/>
                  </a:lnTo>
                  <a:lnTo>
                    <a:pt x="143" y="221"/>
                  </a:lnTo>
                  <a:lnTo>
                    <a:pt x="150" y="221"/>
                  </a:lnTo>
                  <a:lnTo>
                    <a:pt x="156" y="221"/>
                  </a:lnTo>
                  <a:lnTo>
                    <a:pt x="165" y="220"/>
                  </a:lnTo>
                  <a:lnTo>
                    <a:pt x="171" y="219"/>
                  </a:lnTo>
                  <a:lnTo>
                    <a:pt x="175" y="218"/>
                  </a:lnTo>
                  <a:lnTo>
                    <a:pt x="180" y="217"/>
                  </a:lnTo>
                  <a:lnTo>
                    <a:pt x="186" y="216"/>
                  </a:lnTo>
                  <a:lnTo>
                    <a:pt x="192" y="214"/>
                  </a:lnTo>
                  <a:lnTo>
                    <a:pt x="196" y="212"/>
                  </a:lnTo>
                  <a:lnTo>
                    <a:pt x="201" y="210"/>
                  </a:lnTo>
                  <a:lnTo>
                    <a:pt x="209" y="206"/>
                  </a:lnTo>
                  <a:lnTo>
                    <a:pt x="213" y="204"/>
                  </a:lnTo>
                  <a:lnTo>
                    <a:pt x="216" y="202"/>
                  </a:lnTo>
                  <a:lnTo>
                    <a:pt x="220" y="200"/>
                  </a:lnTo>
                  <a:lnTo>
                    <a:pt x="222" y="198"/>
                  </a:lnTo>
                  <a:lnTo>
                    <a:pt x="229" y="193"/>
                  </a:lnTo>
                  <a:lnTo>
                    <a:pt x="233" y="189"/>
                  </a:lnTo>
                  <a:lnTo>
                    <a:pt x="236" y="185"/>
                  </a:lnTo>
                  <a:lnTo>
                    <a:pt x="238" y="183"/>
                  </a:lnTo>
                  <a:lnTo>
                    <a:pt x="240" y="181"/>
                  </a:lnTo>
                  <a:lnTo>
                    <a:pt x="243" y="178"/>
                  </a:lnTo>
                  <a:lnTo>
                    <a:pt x="247" y="175"/>
                  </a:lnTo>
                  <a:lnTo>
                    <a:pt x="250" y="172"/>
                  </a:lnTo>
                  <a:lnTo>
                    <a:pt x="251" y="171"/>
                  </a:lnTo>
                  <a:lnTo>
                    <a:pt x="254" y="168"/>
                  </a:lnTo>
                  <a:lnTo>
                    <a:pt x="257" y="165"/>
                  </a:lnTo>
                  <a:lnTo>
                    <a:pt x="260" y="161"/>
                  </a:lnTo>
                  <a:lnTo>
                    <a:pt x="266" y="155"/>
                  </a:lnTo>
                  <a:lnTo>
                    <a:pt x="281" y="56"/>
                  </a:lnTo>
                  <a:close/>
                </a:path>
              </a:pathLst>
            </a:custGeom>
            <a:solidFill>
              <a:srgbClr val="ABABA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50" name="Freeform 116"/>
            <p:cNvSpPr>
              <a:spLocks/>
            </p:cNvSpPr>
            <p:nvPr/>
          </p:nvSpPr>
          <p:spPr bwMode="auto">
            <a:xfrm>
              <a:off x="3292" y="899"/>
              <a:ext cx="267" cy="70"/>
            </a:xfrm>
            <a:custGeom>
              <a:avLst/>
              <a:gdLst>
                <a:gd name="T0" fmla="*/ 86 w 267"/>
                <a:gd name="T1" fmla="*/ 1 h 70"/>
                <a:gd name="T2" fmla="*/ 76 w 267"/>
                <a:gd name="T3" fmla="*/ 2 h 70"/>
                <a:gd name="T4" fmla="*/ 68 w 267"/>
                <a:gd name="T5" fmla="*/ 2 h 70"/>
                <a:gd name="T6" fmla="*/ 58 w 267"/>
                <a:gd name="T7" fmla="*/ 4 h 70"/>
                <a:gd name="T8" fmla="*/ 49 w 267"/>
                <a:gd name="T9" fmla="*/ 6 h 70"/>
                <a:gd name="T10" fmla="*/ 40 w 267"/>
                <a:gd name="T11" fmla="*/ 10 h 70"/>
                <a:gd name="T12" fmla="*/ 32 w 267"/>
                <a:gd name="T13" fmla="*/ 15 h 70"/>
                <a:gd name="T14" fmla="*/ 23 w 267"/>
                <a:gd name="T15" fmla="*/ 21 h 70"/>
                <a:gd name="T16" fmla="*/ 16 w 267"/>
                <a:gd name="T17" fmla="*/ 27 h 70"/>
                <a:gd name="T18" fmla="*/ 9 w 267"/>
                <a:gd name="T19" fmla="*/ 35 h 70"/>
                <a:gd name="T20" fmla="*/ 1 w 267"/>
                <a:gd name="T21" fmla="*/ 43 h 70"/>
                <a:gd name="T22" fmla="*/ 4 w 267"/>
                <a:gd name="T23" fmla="*/ 57 h 70"/>
                <a:gd name="T24" fmla="*/ 13 w 267"/>
                <a:gd name="T25" fmla="*/ 60 h 70"/>
                <a:gd name="T26" fmla="*/ 20 w 267"/>
                <a:gd name="T27" fmla="*/ 62 h 70"/>
                <a:gd name="T28" fmla="*/ 29 w 267"/>
                <a:gd name="T29" fmla="*/ 64 h 70"/>
                <a:gd name="T30" fmla="*/ 39 w 267"/>
                <a:gd name="T31" fmla="*/ 65 h 70"/>
                <a:gd name="T32" fmla="*/ 49 w 267"/>
                <a:gd name="T33" fmla="*/ 66 h 70"/>
                <a:gd name="T34" fmla="*/ 56 w 267"/>
                <a:gd name="T35" fmla="*/ 67 h 70"/>
                <a:gd name="T36" fmla="*/ 65 w 267"/>
                <a:gd name="T37" fmla="*/ 67 h 70"/>
                <a:gd name="T38" fmla="*/ 74 w 267"/>
                <a:gd name="T39" fmla="*/ 68 h 70"/>
                <a:gd name="T40" fmla="*/ 83 w 267"/>
                <a:gd name="T41" fmla="*/ 69 h 70"/>
                <a:gd name="T42" fmla="*/ 95 w 267"/>
                <a:gd name="T43" fmla="*/ 70 h 70"/>
                <a:gd name="T44" fmla="*/ 105 w 267"/>
                <a:gd name="T45" fmla="*/ 70 h 70"/>
                <a:gd name="T46" fmla="*/ 114 w 267"/>
                <a:gd name="T47" fmla="*/ 69 h 70"/>
                <a:gd name="T48" fmla="*/ 121 w 267"/>
                <a:gd name="T49" fmla="*/ 69 h 70"/>
                <a:gd name="T50" fmla="*/ 133 w 267"/>
                <a:gd name="T51" fmla="*/ 69 h 70"/>
                <a:gd name="T52" fmla="*/ 146 w 267"/>
                <a:gd name="T53" fmla="*/ 68 h 70"/>
                <a:gd name="T54" fmla="*/ 159 w 267"/>
                <a:gd name="T55" fmla="*/ 69 h 70"/>
                <a:gd name="T56" fmla="*/ 173 w 267"/>
                <a:gd name="T57" fmla="*/ 69 h 70"/>
                <a:gd name="T58" fmla="*/ 189 w 267"/>
                <a:gd name="T59" fmla="*/ 69 h 70"/>
                <a:gd name="T60" fmla="*/ 202 w 267"/>
                <a:gd name="T61" fmla="*/ 68 h 70"/>
                <a:gd name="T62" fmla="*/ 211 w 267"/>
                <a:gd name="T63" fmla="*/ 68 h 70"/>
                <a:gd name="T64" fmla="*/ 220 w 267"/>
                <a:gd name="T65" fmla="*/ 68 h 70"/>
                <a:gd name="T66" fmla="*/ 231 w 267"/>
                <a:gd name="T67" fmla="*/ 67 h 70"/>
                <a:gd name="T68" fmla="*/ 242 w 267"/>
                <a:gd name="T69" fmla="*/ 66 h 70"/>
                <a:gd name="T70" fmla="*/ 247 w 267"/>
                <a:gd name="T71" fmla="*/ 65 h 70"/>
                <a:gd name="T72" fmla="*/ 259 w 267"/>
                <a:gd name="T73" fmla="*/ 63 h 70"/>
                <a:gd name="T74" fmla="*/ 267 w 267"/>
                <a:gd name="T75" fmla="*/ 59 h 70"/>
                <a:gd name="T76" fmla="*/ 260 w 267"/>
                <a:gd name="T77" fmla="*/ 60 h 70"/>
                <a:gd name="T78" fmla="*/ 249 w 267"/>
                <a:gd name="T79" fmla="*/ 59 h 70"/>
                <a:gd name="T80" fmla="*/ 240 w 267"/>
                <a:gd name="T81" fmla="*/ 58 h 70"/>
                <a:gd name="T82" fmla="*/ 228 w 267"/>
                <a:gd name="T83" fmla="*/ 56 h 70"/>
                <a:gd name="T84" fmla="*/ 216 w 267"/>
                <a:gd name="T85" fmla="*/ 53 h 70"/>
                <a:gd name="T86" fmla="*/ 207 w 267"/>
                <a:gd name="T87" fmla="*/ 49 h 70"/>
                <a:gd name="T88" fmla="*/ 197 w 267"/>
                <a:gd name="T89" fmla="*/ 54 h 70"/>
                <a:gd name="T90" fmla="*/ 188 w 267"/>
                <a:gd name="T91" fmla="*/ 56 h 70"/>
                <a:gd name="T92" fmla="*/ 175 w 267"/>
                <a:gd name="T93" fmla="*/ 57 h 70"/>
                <a:gd name="T94" fmla="*/ 166 w 267"/>
                <a:gd name="T95" fmla="*/ 57 h 70"/>
                <a:gd name="T96" fmla="*/ 154 w 267"/>
                <a:gd name="T97" fmla="*/ 57 h 70"/>
                <a:gd name="T98" fmla="*/ 146 w 267"/>
                <a:gd name="T99" fmla="*/ 57 h 70"/>
                <a:gd name="T100" fmla="*/ 136 w 267"/>
                <a:gd name="T101" fmla="*/ 57 h 70"/>
                <a:gd name="T102" fmla="*/ 103 w 267"/>
                <a:gd name="T103" fmla="*/ 56 h 70"/>
                <a:gd name="T104" fmla="*/ 78 w 267"/>
                <a:gd name="T105" fmla="*/ 42 h 70"/>
                <a:gd name="T106" fmla="*/ 77 w 267"/>
                <a:gd name="T107" fmla="*/ 18 h 70"/>
                <a:gd name="T108" fmla="*/ 92 w 267"/>
                <a:gd name="T109" fmla="*/ 0 h 7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67"/>
                <a:gd name="T166" fmla="*/ 0 h 70"/>
                <a:gd name="T167" fmla="*/ 267 w 267"/>
                <a:gd name="T168" fmla="*/ 70 h 7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67" h="70">
                  <a:moveTo>
                    <a:pt x="92" y="0"/>
                  </a:moveTo>
                  <a:lnTo>
                    <a:pt x="89" y="1"/>
                  </a:lnTo>
                  <a:lnTo>
                    <a:pt x="86" y="1"/>
                  </a:lnTo>
                  <a:lnTo>
                    <a:pt x="82" y="1"/>
                  </a:lnTo>
                  <a:lnTo>
                    <a:pt x="79" y="1"/>
                  </a:lnTo>
                  <a:lnTo>
                    <a:pt x="76" y="2"/>
                  </a:lnTo>
                  <a:lnTo>
                    <a:pt x="73" y="2"/>
                  </a:lnTo>
                  <a:lnTo>
                    <a:pt x="70" y="2"/>
                  </a:lnTo>
                  <a:lnTo>
                    <a:pt x="68" y="2"/>
                  </a:lnTo>
                  <a:lnTo>
                    <a:pt x="64" y="3"/>
                  </a:lnTo>
                  <a:lnTo>
                    <a:pt x="61" y="3"/>
                  </a:lnTo>
                  <a:lnTo>
                    <a:pt x="58" y="4"/>
                  </a:lnTo>
                  <a:lnTo>
                    <a:pt x="56" y="4"/>
                  </a:lnTo>
                  <a:lnTo>
                    <a:pt x="52" y="5"/>
                  </a:lnTo>
                  <a:lnTo>
                    <a:pt x="49" y="6"/>
                  </a:lnTo>
                  <a:lnTo>
                    <a:pt x="46" y="7"/>
                  </a:lnTo>
                  <a:lnTo>
                    <a:pt x="43" y="8"/>
                  </a:lnTo>
                  <a:lnTo>
                    <a:pt x="40" y="10"/>
                  </a:lnTo>
                  <a:lnTo>
                    <a:pt x="37" y="11"/>
                  </a:lnTo>
                  <a:lnTo>
                    <a:pt x="34" y="13"/>
                  </a:lnTo>
                  <a:lnTo>
                    <a:pt x="32" y="15"/>
                  </a:lnTo>
                  <a:lnTo>
                    <a:pt x="29" y="17"/>
                  </a:lnTo>
                  <a:lnTo>
                    <a:pt x="26" y="19"/>
                  </a:lnTo>
                  <a:lnTo>
                    <a:pt x="23" y="21"/>
                  </a:lnTo>
                  <a:lnTo>
                    <a:pt x="21" y="22"/>
                  </a:lnTo>
                  <a:lnTo>
                    <a:pt x="19" y="25"/>
                  </a:lnTo>
                  <a:lnTo>
                    <a:pt x="16" y="27"/>
                  </a:lnTo>
                  <a:lnTo>
                    <a:pt x="13" y="30"/>
                  </a:lnTo>
                  <a:lnTo>
                    <a:pt x="11" y="33"/>
                  </a:lnTo>
                  <a:lnTo>
                    <a:pt x="9" y="35"/>
                  </a:lnTo>
                  <a:lnTo>
                    <a:pt x="5" y="38"/>
                  </a:lnTo>
                  <a:lnTo>
                    <a:pt x="2" y="41"/>
                  </a:lnTo>
                  <a:lnTo>
                    <a:pt x="1" y="43"/>
                  </a:lnTo>
                  <a:lnTo>
                    <a:pt x="0" y="50"/>
                  </a:lnTo>
                  <a:lnTo>
                    <a:pt x="0" y="55"/>
                  </a:lnTo>
                  <a:lnTo>
                    <a:pt x="4" y="57"/>
                  </a:lnTo>
                  <a:lnTo>
                    <a:pt x="7" y="58"/>
                  </a:lnTo>
                  <a:lnTo>
                    <a:pt x="10" y="59"/>
                  </a:lnTo>
                  <a:lnTo>
                    <a:pt x="13" y="60"/>
                  </a:lnTo>
                  <a:lnTo>
                    <a:pt x="15" y="60"/>
                  </a:lnTo>
                  <a:lnTo>
                    <a:pt x="17" y="61"/>
                  </a:lnTo>
                  <a:lnTo>
                    <a:pt x="20" y="62"/>
                  </a:lnTo>
                  <a:lnTo>
                    <a:pt x="23" y="63"/>
                  </a:lnTo>
                  <a:lnTo>
                    <a:pt x="26" y="63"/>
                  </a:lnTo>
                  <a:lnTo>
                    <a:pt x="29" y="64"/>
                  </a:lnTo>
                  <a:lnTo>
                    <a:pt x="33" y="64"/>
                  </a:lnTo>
                  <a:lnTo>
                    <a:pt x="35" y="65"/>
                  </a:lnTo>
                  <a:lnTo>
                    <a:pt x="39" y="65"/>
                  </a:lnTo>
                  <a:lnTo>
                    <a:pt x="42" y="65"/>
                  </a:lnTo>
                  <a:lnTo>
                    <a:pt x="45" y="66"/>
                  </a:lnTo>
                  <a:lnTo>
                    <a:pt x="49" y="66"/>
                  </a:lnTo>
                  <a:lnTo>
                    <a:pt x="51" y="66"/>
                  </a:lnTo>
                  <a:lnTo>
                    <a:pt x="54" y="66"/>
                  </a:lnTo>
                  <a:lnTo>
                    <a:pt x="56" y="67"/>
                  </a:lnTo>
                  <a:lnTo>
                    <a:pt x="60" y="67"/>
                  </a:lnTo>
                  <a:lnTo>
                    <a:pt x="63" y="67"/>
                  </a:lnTo>
                  <a:lnTo>
                    <a:pt x="65" y="67"/>
                  </a:lnTo>
                  <a:lnTo>
                    <a:pt x="68" y="68"/>
                  </a:lnTo>
                  <a:lnTo>
                    <a:pt x="71" y="68"/>
                  </a:lnTo>
                  <a:lnTo>
                    <a:pt x="74" y="68"/>
                  </a:lnTo>
                  <a:lnTo>
                    <a:pt x="78" y="69"/>
                  </a:lnTo>
                  <a:lnTo>
                    <a:pt x="81" y="69"/>
                  </a:lnTo>
                  <a:lnTo>
                    <a:pt x="83" y="69"/>
                  </a:lnTo>
                  <a:lnTo>
                    <a:pt x="88" y="69"/>
                  </a:lnTo>
                  <a:lnTo>
                    <a:pt x="92" y="70"/>
                  </a:lnTo>
                  <a:lnTo>
                    <a:pt x="95" y="70"/>
                  </a:lnTo>
                  <a:lnTo>
                    <a:pt x="97" y="69"/>
                  </a:lnTo>
                  <a:lnTo>
                    <a:pt x="101" y="70"/>
                  </a:lnTo>
                  <a:lnTo>
                    <a:pt x="105" y="70"/>
                  </a:lnTo>
                  <a:lnTo>
                    <a:pt x="108" y="70"/>
                  </a:lnTo>
                  <a:lnTo>
                    <a:pt x="111" y="69"/>
                  </a:lnTo>
                  <a:lnTo>
                    <a:pt x="114" y="69"/>
                  </a:lnTo>
                  <a:lnTo>
                    <a:pt x="116" y="69"/>
                  </a:lnTo>
                  <a:lnTo>
                    <a:pt x="120" y="69"/>
                  </a:lnTo>
                  <a:lnTo>
                    <a:pt x="121" y="69"/>
                  </a:lnTo>
                  <a:lnTo>
                    <a:pt x="128" y="69"/>
                  </a:lnTo>
                  <a:lnTo>
                    <a:pt x="130" y="69"/>
                  </a:lnTo>
                  <a:lnTo>
                    <a:pt x="133" y="69"/>
                  </a:lnTo>
                  <a:lnTo>
                    <a:pt x="140" y="68"/>
                  </a:lnTo>
                  <a:lnTo>
                    <a:pt x="145" y="69"/>
                  </a:lnTo>
                  <a:lnTo>
                    <a:pt x="146" y="68"/>
                  </a:lnTo>
                  <a:lnTo>
                    <a:pt x="149" y="69"/>
                  </a:lnTo>
                  <a:lnTo>
                    <a:pt x="153" y="69"/>
                  </a:lnTo>
                  <a:lnTo>
                    <a:pt x="159" y="69"/>
                  </a:lnTo>
                  <a:lnTo>
                    <a:pt x="164" y="69"/>
                  </a:lnTo>
                  <a:lnTo>
                    <a:pt x="169" y="69"/>
                  </a:lnTo>
                  <a:lnTo>
                    <a:pt x="173" y="69"/>
                  </a:lnTo>
                  <a:lnTo>
                    <a:pt x="177" y="69"/>
                  </a:lnTo>
                  <a:lnTo>
                    <a:pt x="179" y="69"/>
                  </a:lnTo>
                  <a:lnTo>
                    <a:pt x="189" y="69"/>
                  </a:lnTo>
                  <a:lnTo>
                    <a:pt x="193" y="68"/>
                  </a:lnTo>
                  <a:lnTo>
                    <a:pt x="196" y="68"/>
                  </a:lnTo>
                  <a:lnTo>
                    <a:pt x="202" y="68"/>
                  </a:lnTo>
                  <a:lnTo>
                    <a:pt x="205" y="68"/>
                  </a:lnTo>
                  <a:lnTo>
                    <a:pt x="207" y="68"/>
                  </a:lnTo>
                  <a:lnTo>
                    <a:pt x="211" y="68"/>
                  </a:lnTo>
                  <a:lnTo>
                    <a:pt x="215" y="68"/>
                  </a:lnTo>
                  <a:lnTo>
                    <a:pt x="217" y="68"/>
                  </a:lnTo>
                  <a:lnTo>
                    <a:pt x="220" y="68"/>
                  </a:lnTo>
                  <a:lnTo>
                    <a:pt x="223" y="68"/>
                  </a:lnTo>
                  <a:lnTo>
                    <a:pt x="227" y="67"/>
                  </a:lnTo>
                  <a:lnTo>
                    <a:pt x="231" y="67"/>
                  </a:lnTo>
                  <a:lnTo>
                    <a:pt x="233" y="67"/>
                  </a:lnTo>
                  <a:lnTo>
                    <a:pt x="237" y="66"/>
                  </a:lnTo>
                  <a:lnTo>
                    <a:pt x="242" y="66"/>
                  </a:lnTo>
                  <a:lnTo>
                    <a:pt x="244" y="66"/>
                  </a:lnTo>
                  <a:lnTo>
                    <a:pt x="246" y="66"/>
                  </a:lnTo>
                  <a:lnTo>
                    <a:pt x="247" y="65"/>
                  </a:lnTo>
                  <a:lnTo>
                    <a:pt x="252" y="65"/>
                  </a:lnTo>
                  <a:lnTo>
                    <a:pt x="255" y="64"/>
                  </a:lnTo>
                  <a:lnTo>
                    <a:pt x="259" y="63"/>
                  </a:lnTo>
                  <a:lnTo>
                    <a:pt x="263" y="62"/>
                  </a:lnTo>
                  <a:lnTo>
                    <a:pt x="265" y="60"/>
                  </a:lnTo>
                  <a:lnTo>
                    <a:pt x="267" y="59"/>
                  </a:lnTo>
                  <a:lnTo>
                    <a:pt x="264" y="60"/>
                  </a:lnTo>
                  <a:lnTo>
                    <a:pt x="261" y="60"/>
                  </a:lnTo>
                  <a:lnTo>
                    <a:pt x="260" y="60"/>
                  </a:lnTo>
                  <a:lnTo>
                    <a:pt x="255" y="60"/>
                  </a:lnTo>
                  <a:lnTo>
                    <a:pt x="253" y="59"/>
                  </a:lnTo>
                  <a:lnTo>
                    <a:pt x="249" y="59"/>
                  </a:lnTo>
                  <a:lnTo>
                    <a:pt x="246" y="58"/>
                  </a:lnTo>
                  <a:lnTo>
                    <a:pt x="243" y="58"/>
                  </a:lnTo>
                  <a:lnTo>
                    <a:pt x="240" y="58"/>
                  </a:lnTo>
                  <a:lnTo>
                    <a:pt x="235" y="57"/>
                  </a:lnTo>
                  <a:lnTo>
                    <a:pt x="230" y="57"/>
                  </a:lnTo>
                  <a:lnTo>
                    <a:pt x="228" y="56"/>
                  </a:lnTo>
                  <a:lnTo>
                    <a:pt x="225" y="56"/>
                  </a:lnTo>
                  <a:lnTo>
                    <a:pt x="221" y="54"/>
                  </a:lnTo>
                  <a:lnTo>
                    <a:pt x="216" y="53"/>
                  </a:lnTo>
                  <a:lnTo>
                    <a:pt x="213" y="51"/>
                  </a:lnTo>
                  <a:lnTo>
                    <a:pt x="210" y="49"/>
                  </a:lnTo>
                  <a:lnTo>
                    <a:pt x="207" y="49"/>
                  </a:lnTo>
                  <a:lnTo>
                    <a:pt x="204" y="50"/>
                  </a:lnTo>
                  <a:lnTo>
                    <a:pt x="202" y="52"/>
                  </a:lnTo>
                  <a:lnTo>
                    <a:pt x="197" y="54"/>
                  </a:lnTo>
                  <a:lnTo>
                    <a:pt x="194" y="55"/>
                  </a:lnTo>
                  <a:lnTo>
                    <a:pt x="191" y="56"/>
                  </a:lnTo>
                  <a:lnTo>
                    <a:pt x="188" y="56"/>
                  </a:lnTo>
                  <a:lnTo>
                    <a:pt x="185" y="56"/>
                  </a:lnTo>
                  <a:lnTo>
                    <a:pt x="178" y="56"/>
                  </a:lnTo>
                  <a:lnTo>
                    <a:pt x="175" y="57"/>
                  </a:lnTo>
                  <a:lnTo>
                    <a:pt x="172" y="57"/>
                  </a:lnTo>
                  <a:lnTo>
                    <a:pt x="169" y="57"/>
                  </a:lnTo>
                  <a:lnTo>
                    <a:pt x="166" y="57"/>
                  </a:lnTo>
                  <a:lnTo>
                    <a:pt x="161" y="57"/>
                  </a:lnTo>
                  <a:lnTo>
                    <a:pt x="157" y="57"/>
                  </a:lnTo>
                  <a:lnTo>
                    <a:pt x="154" y="57"/>
                  </a:lnTo>
                  <a:lnTo>
                    <a:pt x="152" y="57"/>
                  </a:lnTo>
                  <a:lnTo>
                    <a:pt x="149" y="57"/>
                  </a:lnTo>
                  <a:lnTo>
                    <a:pt x="146" y="57"/>
                  </a:lnTo>
                  <a:lnTo>
                    <a:pt x="143" y="57"/>
                  </a:lnTo>
                  <a:lnTo>
                    <a:pt x="139" y="57"/>
                  </a:lnTo>
                  <a:lnTo>
                    <a:pt x="136" y="57"/>
                  </a:lnTo>
                  <a:lnTo>
                    <a:pt x="133" y="57"/>
                  </a:lnTo>
                  <a:lnTo>
                    <a:pt x="119" y="57"/>
                  </a:lnTo>
                  <a:lnTo>
                    <a:pt x="103" y="56"/>
                  </a:lnTo>
                  <a:lnTo>
                    <a:pt x="92" y="53"/>
                  </a:lnTo>
                  <a:lnTo>
                    <a:pt x="83" y="48"/>
                  </a:lnTo>
                  <a:lnTo>
                    <a:pt x="78" y="42"/>
                  </a:lnTo>
                  <a:lnTo>
                    <a:pt x="74" y="34"/>
                  </a:lnTo>
                  <a:lnTo>
                    <a:pt x="75" y="24"/>
                  </a:lnTo>
                  <a:lnTo>
                    <a:pt x="77" y="18"/>
                  </a:lnTo>
                  <a:lnTo>
                    <a:pt x="84" y="9"/>
                  </a:lnTo>
                  <a:lnTo>
                    <a:pt x="89" y="5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ABABAB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51" name="Freeform 117"/>
            <p:cNvSpPr>
              <a:spLocks/>
            </p:cNvSpPr>
            <p:nvPr/>
          </p:nvSpPr>
          <p:spPr bwMode="auto">
            <a:xfrm>
              <a:off x="3187" y="918"/>
              <a:ext cx="69" cy="48"/>
            </a:xfrm>
            <a:custGeom>
              <a:avLst/>
              <a:gdLst>
                <a:gd name="T0" fmla="*/ 65 w 69"/>
                <a:gd name="T1" fmla="*/ 0 h 48"/>
                <a:gd name="T2" fmla="*/ 61 w 69"/>
                <a:gd name="T3" fmla="*/ 1 h 48"/>
                <a:gd name="T4" fmla="*/ 55 w 69"/>
                <a:gd name="T5" fmla="*/ 2 h 48"/>
                <a:gd name="T6" fmla="*/ 51 w 69"/>
                <a:gd name="T7" fmla="*/ 3 h 48"/>
                <a:gd name="T8" fmla="*/ 45 w 69"/>
                <a:gd name="T9" fmla="*/ 4 h 48"/>
                <a:gd name="T10" fmla="*/ 41 w 69"/>
                <a:gd name="T11" fmla="*/ 4 h 48"/>
                <a:gd name="T12" fmla="*/ 34 w 69"/>
                <a:gd name="T13" fmla="*/ 6 h 48"/>
                <a:gd name="T14" fmla="*/ 29 w 69"/>
                <a:gd name="T15" fmla="*/ 7 h 48"/>
                <a:gd name="T16" fmla="*/ 25 w 69"/>
                <a:gd name="T17" fmla="*/ 8 h 48"/>
                <a:gd name="T18" fmla="*/ 20 w 69"/>
                <a:gd name="T19" fmla="*/ 11 h 48"/>
                <a:gd name="T20" fmla="*/ 15 w 69"/>
                <a:gd name="T21" fmla="*/ 13 h 48"/>
                <a:gd name="T22" fmla="*/ 10 w 69"/>
                <a:gd name="T23" fmla="*/ 16 h 48"/>
                <a:gd name="T24" fmla="*/ 6 w 69"/>
                <a:gd name="T25" fmla="*/ 19 h 48"/>
                <a:gd name="T26" fmla="*/ 2 w 69"/>
                <a:gd name="T27" fmla="*/ 23 h 48"/>
                <a:gd name="T28" fmla="*/ 0 w 69"/>
                <a:gd name="T29" fmla="*/ 27 h 48"/>
                <a:gd name="T30" fmla="*/ 0 w 69"/>
                <a:gd name="T31" fmla="*/ 32 h 48"/>
                <a:gd name="T32" fmla="*/ 1 w 69"/>
                <a:gd name="T33" fmla="*/ 36 h 48"/>
                <a:gd name="T34" fmla="*/ 5 w 69"/>
                <a:gd name="T35" fmla="*/ 40 h 48"/>
                <a:gd name="T36" fmla="*/ 10 w 69"/>
                <a:gd name="T37" fmla="*/ 44 h 48"/>
                <a:gd name="T38" fmla="*/ 15 w 69"/>
                <a:gd name="T39" fmla="*/ 46 h 48"/>
                <a:gd name="T40" fmla="*/ 20 w 69"/>
                <a:gd name="T41" fmla="*/ 46 h 48"/>
                <a:gd name="T42" fmla="*/ 24 w 69"/>
                <a:gd name="T43" fmla="*/ 47 h 48"/>
                <a:gd name="T44" fmla="*/ 29 w 69"/>
                <a:gd name="T45" fmla="*/ 47 h 48"/>
                <a:gd name="T46" fmla="*/ 33 w 69"/>
                <a:gd name="T47" fmla="*/ 48 h 48"/>
                <a:gd name="T48" fmla="*/ 39 w 69"/>
                <a:gd name="T49" fmla="*/ 48 h 48"/>
                <a:gd name="T50" fmla="*/ 45 w 69"/>
                <a:gd name="T51" fmla="*/ 48 h 48"/>
                <a:gd name="T52" fmla="*/ 49 w 69"/>
                <a:gd name="T53" fmla="*/ 48 h 48"/>
                <a:gd name="T54" fmla="*/ 55 w 69"/>
                <a:gd name="T55" fmla="*/ 47 h 48"/>
                <a:gd name="T56" fmla="*/ 61 w 69"/>
                <a:gd name="T57" fmla="*/ 47 h 48"/>
                <a:gd name="T58" fmla="*/ 60 w 69"/>
                <a:gd name="T59" fmla="*/ 46 h 48"/>
                <a:gd name="T60" fmla="*/ 54 w 69"/>
                <a:gd name="T61" fmla="*/ 44 h 48"/>
                <a:gd name="T62" fmla="*/ 49 w 69"/>
                <a:gd name="T63" fmla="*/ 42 h 48"/>
                <a:gd name="T64" fmla="*/ 45 w 69"/>
                <a:gd name="T65" fmla="*/ 39 h 48"/>
                <a:gd name="T66" fmla="*/ 42 w 69"/>
                <a:gd name="T67" fmla="*/ 36 h 48"/>
                <a:gd name="T68" fmla="*/ 40 w 69"/>
                <a:gd name="T69" fmla="*/ 32 h 48"/>
                <a:gd name="T70" fmla="*/ 39 w 69"/>
                <a:gd name="T71" fmla="*/ 28 h 48"/>
                <a:gd name="T72" fmla="*/ 39 w 69"/>
                <a:gd name="T73" fmla="*/ 22 h 48"/>
                <a:gd name="T74" fmla="*/ 41 w 69"/>
                <a:gd name="T75" fmla="*/ 17 h 48"/>
                <a:gd name="T76" fmla="*/ 45 w 69"/>
                <a:gd name="T77" fmla="*/ 14 h 48"/>
                <a:gd name="T78" fmla="*/ 50 w 69"/>
                <a:gd name="T79" fmla="*/ 11 h 48"/>
                <a:gd name="T80" fmla="*/ 55 w 69"/>
                <a:gd name="T81" fmla="*/ 7 h 48"/>
                <a:gd name="T82" fmla="*/ 61 w 69"/>
                <a:gd name="T83" fmla="*/ 4 h 48"/>
                <a:gd name="T84" fmla="*/ 65 w 69"/>
                <a:gd name="T85" fmla="*/ 1 h 4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"/>
                <a:gd name="T130" fmla="*/ 0 h 48"/>
                <a:gd name="T131" fmla="*/ 69 w 69"/>
                <a:gd name="T132" fmla="*/ 48 h 4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" h="48">
                  <a:moveTo>
                    <a:pt x="69" y="0"/>
                  </a:moveTo>
                  <a:lnTo>
                    <a:pt x="67" y="0"/>
                  </a:lnTo>
                  <a:lnTo>
                    <a:pt x="65" y="0"/>
                  </a:lnTo>
                  <a:lnTo>
                    <a:pt x="64" y="1"/>
                  </a:lnTo>
                  <a:lnTo>
                    <a:pt x="62" y="1"/>
                  </a:lnTo>
                  <a:lnTo>
                    <a:pt x="61" y="1"/>
                  </a:lnTo>
                  <a:lnTo>
                    <a:pt x="59" y="1"/>
                  </a:lnTo>
                  <a:lnTo>
                    <a:pt x="57" y="2"/>
                  </a:lnTo>
                  <a:lnTo>
                    <a:pt x="55" y="2"/>
                  </a:lnTo>
                  <a:lnTo>
                    <a:pt x="53" y="2"/>
                  </a:lnTo>
                  <a:lnTo>
                    <a:pt x="52" y="2"/>
                  </a:lnTo>
                  <a:lnTo>
                    <a:pt x="51" y="3"/>
                  </a:lnTo>
                  <a:lnTo>
                    <a:pt x="48" y="3"/>
                  </a:lnTo>
                  <a:lnTo>
                    <a:pt x="47" y="3"/>
                  </a:lnTo>
                  <a:lnTo>
                    <a:pt x="45" y="4"/>
                  </a:lnTo>
                  <a:lnTo>
                    <a:pt x="44" y="4"/>
                  </a:lnTo>
                  <a:lnTo>
                    <a:pt x="42" y="4"/>
                  </a:lnTo>
                  <a:lnTo>
                    <a:pt x="41" y="4"/>
                  </a:lnTo>
                  <a:lnTo>
                    <a:pt x="39" y="5"/>
                  </a:lnTo>
                  <a:lnTo>
                    <a:pt x="36" y="5"/>
                  </a:lnTo>
                  <a:lnTo>
                    <a:pt x="34" y="6"/>
                  </a:lnTo>
                  <a:lnTo>
                    <a:pt x="32" y="6"/>
                  </a:lnTo>
                  <a:lnTo>
                    <a:pt x="31" y="7"/>
                  </a:lnTo>
                  <a:lnTo>
                    <a:pt x="29" y="7"/>
                  </a:lnTo>
                  <a:lnTo>
                    <a:pt x="28" y="7"/>
                  </a:lnTo>
                  <a:lnTo>
                    <a:pt x="26" y="8"/>
                  </a:lnTo>
                  <a:lnTo>
                    <a:pt x="25" y="8"/>
                  </a:lnTo>
                  <a:lnTo>
                    <a:pt x="23" y="9"/>
                  </a:lnTo>
                  <a:lnTo>
                    <a:pt x="21" y="11"/>
                  </a:lnTo>
                  <a:lnTo>
                    <a:pt x="20" y="11"/>
                  </a:lnTo>
                  <a:lnTo>
                    <a:pt x="19" y="12"/>
                  </a:lnTo>
                  <a:lnTo>
                    <a:pt x="16" y="13"/>
                  </a:lnTo>
                  <a:lnTo>
                    <a:pt x="15" y="13"/>
                  </a:lnTo>
                  <a:lnTo>
                    <a:pt x="13" y="14"/>
                  </a:lnTo>
                  <a:lnTo>
                    <a:pt x="12" y="15"/>
                  </a:lnTo>
                  <a:lnTo>
                    <a:pt x="10" y="16"/>
                  </a:lnTo>
                  <a:lnTo>
                    <a:pt x="9" y="17"/>
                  </a:lnTo>
                  <a:lnTo>
                    <a:pt x="7" y="18"/>
                  </a:lnTo>
                  <a:lnTo>
                    <a:pt x="6" y="19"/>
                  </a:lnTo>
                  <a:lnTo>
                    <a:pt x="4" y="20"/>
                  </a:lnTo>
                  <a:lnTo>
                    <a:pt x="3" y="21"/>
                  </a:lnTo>
                  <a:lnTo>
                    <a:pt x="2" y="23"/>
                  </a:lnTo>
                  <a:lnTo>
                    <a:pt x="1" y="24"/>
                  </a:lnTo>
                  <a:lnTo>
                    <a:pt x="1" y="26"/>
                  </a:lnTo>
                  <a:lnTo>
                    <a:pt x="0" y="27"/>
                  </a:lnTo>
                  <a:lnTo>
                    <a:pt x="0" y="29"/>
                  </a:lnTo>
                  <a:lnTo>
                    <a:pt x="0" y="30"/>
                  </a:lnTo>
                  <a:lnTo>
                    <a:pt x="0" y="32"/>
                  </a:lnTo>
                  <a:lnTo>
                    <a:pt x="0" y="33"/>
                  </a:lnTo>
                  <a:lnTo>
                    <a:pt x="1" y="35"/>
                  </a:lnTo>
                  <a:lnTo>
                    <a:pt x="1" y="36"/>
                  </a:lnTo>
                  <a:lnTo>
                    <a:pt x="2" y="37"/>
                  </a:lnTo>
                  <a:lnTo>
                    <a:pt x="3" y="39"/>
                  </a:lnTo>
                  <a:lnTo>
                    <a:pt x="5" y="40"/>
                  </a:lnTo>
                  <a:lnTo>
                    <a:pt x="6" y="41"/>
                  </a:lnTo>
                  <a:lnTo>
                    <a:pt x="8" y="43"/>
                  </a:lnTo>
                  <a:lnTo>
                    <a:pt x="10" y="44"/>
                  </a:lnTo>
                  <a:lnTo>
                    <a:pt x="11" y="44"/>
                  </a:lnTo>
                  <a:lnTo>
                    <a:pt x="13" y="45"/>
                  </a:lnTo>
                  <a:lnTo>
                    <a:pt x="15" y="46"/>
                  </a:lnTo>
                  <a:lnTo>
                    <a:pt x="16" y="46"/>
                  </a:lnTo>
                  <a:lnTo>
                    <a:pt x="17" y="46"/>
                  </a:lnTo>
                  <a:lnTo>
                    <a:pt x="20" y="46"/>
                  </a:lnTo>
                  <a:lnTo>
                    <a:pt x="21" y="47"/>
                  </a:lnTo>
                  <a:lnTo>
                    <a:pt x="23" y="47"/>
                  </a:lnTo>
                  <a:lnTo>
                    <a:pt x="24" y="47"/>
                  </a:lnTo>
                  <a:lnTo>
                    <a:pt x="25" y="47"/>
                  </a:lnTo>
                  <a:lnTo>
                    <a:pt x="27" y="47"/>
                  </a:lnTo>
                  <a:lnTo>
                    <a:pt x="29" y="47"/>
                  </a:lnTo>
                  <a:lnTo>
                    <a:pt x="30" y="48"/>
                  </a:lnTo>
                  <a:lnTo>
                    <a:pt x="31" y="48"/>
                  </a:lnTo>
                  <a:lnTo>
                    <a:pt x="33" y="48"/>
                  </a:lnTo>
                  <a:lnTo>
                    <a:pt x="35" y="48"/>
                  </a:lnTo>
                  <a:lnTo>
                    <a:pt x="38" y="48"/>
                  </a:lnTo>
                  <a:lnTo>
                    <a:pt x="39" y="48"/>
                  </a:lnTo>
                  <a:lnTo>
                    <a:pt x="41" y="48"/>
                  </a:lnTo>
                  <a:lnTo>
                    <a:pt x="43" y="48"/>
                  </a:lnTo>
                  <a:lnTo>
                    <a:pt x="45" y="48"/>
                  </a:lnTo>
                  <a:lnTo>
                    <a:pt x="46" y="48"/>
                  </a:lnTo>
                  <a:lnTo>
                    <a:pt x="47" y="48"/>
                  </a:lnTo>
                  <a:lnTo>
                    <a:pt x="49" y="48"/>
                  </a:lnTo>
                  <a:lnTo>
                    <a:pt x="51" y="48"/>
                  </a:lnTo>
                  <a:lnTo>
                    <a:pt x="53" y="48"/>
                  </a:lnTo>
                  <a:lnTo>
                    <a:pt x="55" y="47"/>
                  </a:lnTo>
                  <a:lnTo>
                    <a:pt x="58" y="47"/>
                  </a:lnTo>
                  <a:lnTo>
                    <a:pt x="59" y="47"/>
                  </a:lnTo>
                  <a:lnTo>
                    <a:pt x="61" y="47"/>
                  </a:lnTo>
                  <a:lnTo>
                    <a:pt x="62" y="47"/>
                  </a:lnTo>
                  <a:lnTo>
                    <a:pt x="61" y="46"/>
                  </a:lnTo>
                  <a:lnTo>
                    <a:pt x="60" y="46"/>
                  </a:lnTo>
                  <a:lnTo>
                    <a:pt x="58" y="45"/>
                  </a:lnTo>
                  <a:lnTo>
                    <a:pt x="55" y="45"/>
                  </a:lnTo>
                  <a:lnTo>
                    <a:pt x="54" y="44"/>
                  </a:lnTo>
                  <a:lnTo>
                    <a:pt x="53" y="43"/>
                  </a:lnTo>
                  <a:lnTo>
                    <a:pt x="51" y="43"/>
                  </a:lnTo>
                  <a:lnTo>
                    <a:pt x="49" y="42"/>
                  </a:lnTo>
                  <a:lnTo>
                    <a:pt x="48" y="41"/>
                  </a:lnTo>
                  <a:lnTo>
                    <a:pt x="46" y="40"/>
                  </a:lnTo>
                  <a:lnTo>
                    <a:pt x="45" y="39"/>
                  </a:lnTo>
                  <a:lnTo>
                    <a:pt x="44" y="38"/>
                  </a:lnTo>
                  <a:lnTo>
                    <a:pt x="43" y="37"/>
                  </a:lnTo>
                  <a:lnTo>
                    <a:pt x="42" y="36"/>
                  </a:lnTo>
                  <a:lnTo>
                    <a:pt x="42" y="35"/>
                  </a:lnTo>
                  <a:lnTo>
                    <a:pt x="40" y="32"/>
                  </a:lnTo>
                  <a:lnTo>
                    <a:pt x="40" y="31"/>
                  </a:lnTo>
                  <a:lnTo>
                    <a:pt x="39" y="29"/>
                  </a:lnTo>
                  <a:lnTo>
                    <a:pt x="39" y="28"/>
                  </a:lnTo>
                  <a:lnTo>
                    <a:pt x="38" y="26"/>
                  </a:lnTo>
                  <a:lnTo>
                    <a:pt x="38" y="24"/>
                  </a:lnTo>
                  <a:lnTo>
                    <a:pt x="39" y="22"/>
                  </a:lnTo>
                  <a:lnTo>
                    <a:pt x="40" y="20"/>
                  </a:lnTo>
                  <a:lnTo>
                    <a:pt x="41" y="19"/>
                  </a:lnTo>
                  <a:lnTo>
                    <a:pt x="41" y="17"/>
                  </a:lnTo>
                  <a:lnTo>
                    <a:pt x="43" y="16"/>
                  </a:lnTo>
                  <a:lnTo>
                    <a:pt x="44" y="15"/>
                  </a:lnTo>
                  <a:lnTo>
                    <a:pt x="45" y="14"/>
                  </a:lnTo>
                  <a:lnTo>
                    <a:pt x="47" y="13"/>
                  </a:lnTo>
                  <a:lnTo>
                    <a:pt x="48" y="12"/>
                  </a:lnTo>
                  <a:lnTo>
                    <a:pt x="50" y="11"/>
                  </a:lnTo>
                  <a:lnTo>
                    <a:pt x="52" y="9"/>
                  </a:lnTo>
                  <a:lnTo>
                    <a:pt x="54" y="8"/>
                  </a:lnTo>
                  <a:lnTo>
                    <a:pt x="55" y="7"/>
                  </a:lnTo>
                  <a:lnTo>
                    <a:pt x="57" y="6"/>
                  </a:lnTo>
                  <a:lnTo>
                    <a:pt x="59" y="4"/>
                  </a:lnTo>
                  <a:lnTo>
                    <a:pt x="61" y="4"/>
                  </a:lnTo>
                  <a:lnTo>
                    <a:pt x="62" y="3"/>
                  </a:lnTo>
                  <a:lnTo>
                    <a:pt x="64" y="2"/>
                  </a:lnTo>
                  <a:lnTo>
                    <a:pt x="65" y="1"/>
                  </a:lnTo>
                  <a:lnTo>
                    <a:pt x="67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ABABAB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52" name="Freeform 118"/>
            <p:cNvSpPr>
              <a:spLocks/>
            </p:cNvSpPr>
            <p:nvPr/>
          </p:nvSpPr>
          <p:spPr bwMode="auto">
            <a:xfrm>
              <a:off x="3480" y="776"/>
              <a:ext cx="248" cy="183"/>
            </a:xfrm>
            <a:custGeom>
              <a:avLst/>
              <a:gdLst>
                <a:gd name="T0" fmla="*/ 192 w 248"/>
                <a:gd name="T1" fmla="*/ 18 h 183"/>
                <a:gd name="T2" fmla="*/ 176 w 248"/>
                <a:gd name="T3" fmla="*/ 18 h 183"/>
                <a:gd name="T4" fmla="*/ 164 w 248"/>
                <a:gd name="T5" fmla="*/ 21 h 183"/>
                <a:gd name="T6" fmla="*/ 148 w 248"/>
                <a:gd name="T7" fmla="*/ 33 h 183"/>
                <a:gd name="T8" fmla="*/ 136 w 248"/>
                <a:gd name="T9" fmla="*/ 45 h 183"/>
                <a:gd name="T10" fmla="*/ 123 w 248"/>
                <a:gd name="T11" fmla="*/ 57 h 183"/>
                <a:gd name="T12" fmla="*/ 112 w 248"/>
                <a:gd name="T13" fmla="*/ 66 h 183"/>
                <a:gd name="T14" fmla="*/ 101 w 248"/>
                <a:gd name="T15" fmla="*/ 72 h 183"/>
                <a:gd name="T16" fmla="*/ 87 w 248"/>
                <a:gd name="T17" fmla="*/ 74 h 183"/>
                <a:gd name="T18" fmla="*/ 68 w 248"/>
                <a:gd name="T19" fmla="*/ 77 h 183"/>
                <a:gd name="T20" fmla="*/ 62 w 248"/>
                <a:gd name="T21" fmla="*/ 78 h 183"/>
                <a:gd name="T22" fmla="*/ 57 w 248"/>
                <a:gd name="T23" fmla="*/ 78 h 183"/>
                <a:gd name="T24" fmla="*/ 47 w 248"/>
                <a:gd name="T25" fmla="*/ 80 h 183"/>
                <a:gd name="T26" fmla="*/ 33 w 248"/>
                <a:gd name="T27" fmla="*/ 86 h 183"/>
                <a:gd name="T28" fmla="*/ 18 w 248"/>
                <a:gd name="T29" fmla="*/ 96 h 183"/>
                <a:gd name="T30" fmla="*/ 5 w 248"/>
                <a:gd name="T31" fmla="*/ 112 h 183"/>
                <a:gd name="T32" fmla="*/ 1 w 248"/>
                <a:gd name="T33" fmla="*/ 128 h 183"/>
                <a:gd name="T34" fmla="*/ 1 w 248"/>
                <a:gd name="T35" fmla="*/ 141 h 183"/>
                <a:gd name="T36" fmla="*/ 5 w 248"/>
                <a:gd name="T37" fmla="*/ 156 h 183"/>
                <a:gd name="T38" fmla="*/ 14 w 248"/>
                <a:gd name="T39" fmla="*/ 167 h 183"/>
                <a:gd name="T40" fmla="*/ 28 w 248"/>
                <a:gd name="T41" fmla="*/ 176 h 183"/>
                <a:gd name="T42" fmla="*/ 47 w 248"/>
                <a:gd name="T43" fmla="*/ 181 h 183"/>
                <a:gd name="T44" fmla="*/ 65 w 248"/>
                <a:gd name="T45" fmla="*/ 183 h 183"/>
                <a:gd name="T46" fmla="*/ 83 w 248"/>
                <a:gd name="T47" fmla="*/ 182 h 183"/>
                <a:gd name="T48" fmla="*/ 100 w 248"/>
                <a:gd name="T49" fmla="*/ 179 h 183"/>
                <a:gd name="T50" fmla="*/ 118 w 248"/>
                <a:gd name="T51" fmla="*/ 175 h 183"/>
                <a:gd name="T52" fmla="*/ 138 w 248"/>
                <a:gd name="T53" fmla="*/ 164 h 183"/>
                <a:gd name="T54" fmla="*/ 152 w 248"/>
                <a:gd name="T55" fmla="*/ 154 h 183"/>
                <a:gd name="T56" fmla="*/ 169 w 248"/>
                <a:gd name="T57" fmla="*/ 137 h 183"/>
                <a:gd name="T58" fmla="*/ 182 w 248"/>
                <a:gd name="T59" fmla="*/ 123 h 183"/>
                <a:gd name="T60" fmla="*/ 195 w 248"/>
                <a:gd name="T61" fmla="*/ 108 h 183"/>
                <a:gd name="T62" fmla="*/ 205 w 248"/>
                <a:gd name="T63" fmla="*/ 99 h 183"/>
                <a:gd name="T64" fmla="*/ 218 w 248"/>
                <a:gd name="T65" fmla="*/ 85 h 183"/>
                <a:gd name="T66" fmla="*/ 232 w 248"/>
                <a:gd name="T67" fmla="*/ 68 h 183"/>
                <a:gd name="T68" fmla="*/ 237 w 248"/>
                <a:gd name="T69" fmla="*/ 57 h 183"/>
                <a:gd name="T70" fmla="*/ 240 w 248"/>
                <a:gd name="T71" fmla="*/ 46 h 183"/>
                <a:gd name="T72" fmla="*/ 243 w 248"/>
                <a:gd name="T73" fmla="*/ 35 h 183"/>
                <a:gd name="T74" fmla="*/ 245 w 248"/>
                <a:gd name="T75" fmla="*/ 24 h 183"/>
                <a:gd name="T76" fmla="*/ 248 w 248"/>
                <a:gd name="T77" fmla="*/ 10 h 183"/>
                <a:gd name="T78" fmla="*/ 245 w 248"/>
                <a:gd name="T79" fmla="*/ 2 h 183"/>
                <a:gd name="T80" fmla="*/ 234 w 248"/>
                <a:gd name="T81" fmla="*/ 0 h 183"/>
                <a:gd name="T82" fmla="*/ 224 w 248"/>
                <a:gd name="T83" fmla="*/ 4 h 183"/>
                <a:gd name="T84" fmla="*/ 208 w 248"/>
                <a:gd name="T85" fmla="*/ 15 h 1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48"/>
                <a:gd name="T130" fmla="*/ 0 h 183"/>
                <a:gd name="T131" fmla="*/ 248 w 248"/>
                <a:gd name="T132" fmla="*/ 183 h 1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48" h="183">
                  <a:moveTo>
                    <a:pt x="202" y="17"/>
                  </a:moveTo>
                  <a:lnTo>
                    <a:pt x="197" y="18"/>
                  </a:lnTo>
                  <a:lnTo>
                    <a:pt x="192" y="18"/>
                  </a:lnTo>
                  <a:lnTo>
                    <a:pt x="186" y="18"/>
                  </a:lnTo>
                  <a:lnTo>
                    <a:pt x="182" y="18"/>
                  </a:lnTo>
                  <a:lnTo>
                    <a:pt x="176" y="18"/>
                  </a:lnTo>
                  <a:lnTo>
                    <a:pt x="173" y="19"/>
                  </a:lnTo>
                  <a:lnTo>
                    <a:pt x="167" y="20"/>
                  </a:lnTo>
                  <a:lnTo>
                    <a:pt x="164" y="21"/>
                  </a:lnTo>
                  <a:lnTo>
                    <a:pt x="158" y="24"/>
                  </a:lnTo>
                  <a:lnTo>
                    <a:pt x="153" y="29"/>
                  </a:lnTo>
                  <a:lnTo>
                    <a:pt x="148" y="33"/>
                  </a:lnTo>
                  <a:lnTo>
                    <a:pt x="142" y="38"/>
                  </a:lnTo>
                  <a:lnTo>
                    <a:pt x="137" y="44"/>
                  </a:lnTo>
                  <a:lnTo>
                    <a:pt x="136" y="45"/>
                  </a:lnTo>
                  <a:lnTo>
                    <a:pt x="130" y="50"/>
                  </a:lnTo>
                  <a:lnTo>
                    <a:pt x="124" y="56"/>
                  </a:lnTo>
                  <a:lnTo>
                    <a:pt x="123" y="57"/>
                  </a:lnTo>
                  <a:lnTo>
                    <a:pt x="118" y="62"/>
                  </a:lnTo>
                  <a:lnTo>
                    <a:pt x="118" y="63"/>
                  </a:lnTo>
                  <a:lnTo>
                    <a:pt x="112" y="66"/>
                  </a:lnTo>
                  <a:lnTo>
                    <a:pt x="110" y="68"/>
                  </a:lnTo>
                  <a:lnTo>
                    <a:pt x="103" y="71"/>
                  </a:lnTo>
                  <a:lnTo>
                    <a:pt x="101" y="72"/>
                  </a:lnTo>
                  <a:lnTo>
                    <a:pt x="95" y="73"/>
                  </a:lnTo>
                  <a:lnTo>
                    <a:pt x="93" y="74"/>
                  </a:lnTo>
                  <a:lnTo>
                    <a:pt x="87" y="74"/>
                  </a:lnTo>
                  <a:lnTo>
                    <a:pt x="81" y="75"/>
                  </a:lnTo>
                  <a:lnTo>
                    <a:pt x="75" y="76"/>
                  </a:lnTo>
                  <a:lnTo>
                    <a:pt x="68" y="77"/>
                  </a:lnTo>
                  <a:lnTo>
                    <a:pt x="66" y="77"/>
                  </a:lnTo>
                  <a:lnTo>
                    <a:pt x="64" y="78"/>
                  </a:lnTo>
                  <a:lnTo>
                    <a:pt x="62" y="78"/>
                  </a:lnTo>
                  <a:lnTo>
                    <a:pt x="61" y="78"/>
                  </a:lnTo>
                  <a:lnTo>
                    <a:pt x="59" y="78"/>
                  </a:lnTo>
                  <a:lnTo>
                    <a:pt x="57" y="78"/>
                  </a:lnTo>
                  <a:lnTo>
                    <a:pt x="55" y="79"/>
                  </a:lnTo>
                  <a:lnTo>
                    <a:pt x="53" y="79"/>
                  </a:lnTo>
                  <a:lnTo>
                    <a:pt x="47" y="80"/>
                  </a:lnTo>
                  <a:lnTo>
                    <a:pt x="41" y="82"/>
                  </a:lnTo>
                  <a:lnTo>
                    <a:pt x="38" y="83"/>
                  </a:lnTo>
                  <a:lnTo>
                    <a:pt x="33" y="86"/>
                  </a:lnTo>
                  <a:lnTo>
                    <a:pt x="25" y="90"/>
                  </a:lnTo>
                  <a:lnTo>
                    <a:pt x="24" y="91"/>
                  </a:lnTo>
                  <a:lnTo>
                    <a:pt x="18" y="96"/>
                  </a:lnTo>
                  <a:lnTo>
                    <a:pt x="13" y="101"/>
                  </a:lnTo>
                  <a:lnTo>
                    <a:pt x="8" y="106"/>
                  </a:lnTo>
                  <a:lnTo>
                    <a:pt x="5" y="112"/>
                  </a:lnTo>
                  <a:lnTo>
                    <a:pt x="3" y="115"/>
                  </a:lnTo>
                  <a:lnTo>
                    <a:pt x="1" y="122"/>
                  </a:lnTo>
                  <a:lnTo>
                    <a:pt x="1" y="128"/>
                  </a:lnTo>
                  <a:lnTo>
                    <a:pt x="0" y="132"/>
                  </a:lnTo>
                  <a:lnTo>
                    <a:pt x="0" y="138"/>
                  </a:lnTo>
                  <a:lnTo>
                    <a:pt x="1" y="141"/>
                  </a:lnTo>
                  <a:lnTo>
                    <a:pt x="2" y="146"/>
                  </a:lnTo>
                  <a:lnTo>
                    <a:pt x="3" y="149"/>
                  </a:lnTo>
                  <a:lnTo>
                    <a:pt x="5" y="156"/>
                  </a:lnTo>
                  <a:lnTo>
                    <a:pt x="7" y="159"/>
                  </a:lnTo>
                  <a:lnTo>
                    <a:pt x="11" y="164"/>
                  </a:lnTo>
                  <a:lnTo>
                    <a:pt x="14" y="167"/>
                  </a:lnTo>
                  <a:lnTo>
                    <a:pt x="19" y="171"/>
                  </a:lnTo>
                  <a:lnTo>
                    <a:pt x="23" y="173"/>
                  </a:lnTo>
                  <a:lnTo>
                    <a:pt x="28" y="176"/>
                  </a:lnTo>
                  <a:lnTo>
                    <a:pt x="35" y="178"/>
                  </a:lnTo>
                  <a:lnTo>
                    <a:pt x="42" y="180"/>
                  </a:lnTo>
                  <a:lnTo>
                    <a:pt x="47" y="181"/>
                  </a:lnTo>
                  <a:lnTo>
                    <a:pt x="54" y="182"/>
                  </a:lnTo>
                  <a:lnTo>
                    <a:pt x="59" y="183"/>
                  </a:lnTo>
                  <a:lnTo>
                    <a:pt x="65" y="183"/>
                  </a:lnTo>
                  <a:lnTo>
                    <a:pt x="70" y="183"/>
                  </a:lnTo>
                  <a:lnTo>
                    <a:pt x="77" y="183"/>
                  </a:lnTo>
                  <a:lnTo>
                    <a:pt x="83" y="182"/>
                  </a:lnTo>
                  <a:lnTo>
                    <a:pt x="86" y="182"/>
                  </a:lnTo>
                  <a:lnTo>
                    <a:pt x="94" y="181"/>
                  </a:lnTo>
                  <a:lnTo>
                    <a:pt x="100" y="179"/>
                  </a:lnTo>
                  <a:lnTo>
                    <a:pt x="104" y="179"/>
                  </a:lnTo>
                  <a:lnTo>
                    <a:pt x="112" y="177"/>
                  </a:lnTo>
                  <a:lnTo>
                    <a:pt x="118" y="175"/>
                  </a:lnTo>
                  <a:lnTo>
                    <a:pt x="122" y="173"/>
                  </a:lnTo>
                  <a:lnTo>
                    <a:pt x="135" y="167"/>
                  </a:lnTo>
                  <a:lnTo>
                    <a:pt x="138" y="164"/>
                  </a:lnTo>
                  <a:lnTo>
                    <a:pt x="143" y="161"/>
                  </a:lnTo>
                  <a:lnTo>
                    <a:pt x="151" y="155"/>
                  </a:lnTo>
                  <a:lnTo>
                    <a:pt x="152" y="154"/>
                  </a:lnTo>
                  <a:lnTo>
                    <a:pt x="158" y="147"/>
                  </a:lnTo>
                  <a:lnTo>
                    <a:pt x="163" y="142"/>
                  </a:lnTo>
                  <a:lnTo>
                    <a:pt x="169" y="137"/>
                  </a:lnTo>
                  <a:lnTo>
                    <a:pt x="174" y="132"/>
                  </a:lnTo>
                  <a:lnTo>
                    <a:pt x="178" y="126"/>
                  </a:lnTo>
                  <a:lnTo>
                    <a:pt x="182" y="123"/>
                  </a:lnTo>
                  <a:lnTo>
                    <a:pt x="187" y="117"/>
                  </a:lnTo>
                  <a:lnTo>
                    <a:pt x="190" y="114"/>
                  </a:lnTo>
                  <a:lnTo>
                    <a:pt x="195" y="108"/>
                  </a:lnTo>
                  <a:lnTo>
                    <a:pt x="197" y="106"/>
                  </a:lnTo>
                  <a:lnTo>
                    <a:pt x="204" y="100"/>
                  </a:lnTo>
                  <a:lnTo>
                    <a:pt x="205" y="99"/>
                  </a:lnTo>
                  <a:lnTo>
                    <a:pt x="210" y="93"/>
                  </a:lnTo>
                  <a:lnTo>
                    <a:pt x="213" y="91"/>
                  </a:lnTo>
                  <a:lnTo>
                    <a:pt x="218" y="85"/>
                  </a:lnTo>
                  <a:lnTo>
                    <a:pt x="222" y="80"/>
                  </a:lnTo>
                  <a:lnTo>
                    <a:pt x="228" y="74"/>
                  </a:lnTo>
                  <a:lnTo>
                    <a:pt x="232" y="68"/>
                  </a:lnTo>
                  <a:lnTo>
                    <a:pt x="235" y="63"/>
                  </a:lnTo>
                  <a:lnTo>
                    <a:pt x="236" y="60"/>
                  </a:lnTo>
                  <a:lnTo>
                    <a:pt x="237" y="57"/>
                  </a:lnTo>
                  <a:lnTo>
                    <a:pt x="238" y="55"/>
                  </a:lnTo>
                  <a:lnTo>
                    <a:pt x="239" y="49"/>
                  </a:lnTo>
                  <a:lnTo>
                    <a:pt x="240" y="46"/>
                  </a:lnTo>
                  <a:lnTo>
                    <a:pt x="240" y="42"/>
                  </a:lnTo>
                  <a:lnTo>
                    <a:pt x="241" y="37"/>
                  </a:lnTo>
                  <a:lnTo>
                    <a:pt x="243" y="35"/>
                  </a:lnTo>
                  <a:lnTo>
                    <a:pt x="244" y="30"/>
                  </a:lnTo>
                  <a:lnTo>
                    <a:pt x="244" y="25"/>
                  </a:lnTo>
                  <a:lnTo>
                    <a:pt x="245" y="24"/>
                  </a:lnTo>
                  <a:lnTo>
                    <a:pt x="246" y="18"/>
                  </a:lnTo>
                  <a:lnTo>
                    <a:pt x="246" y="15"/>
                  </a:lnTo>
                  <a:lnTo>
                    <a:pt x="248" y="10"/>
                  </a:lnTo>
                  <a:lnTo>
                    <a:pt x="248" y="8"/>
                  </a:lnTo>
                  <a:lnTo>
                    <a:pt x="247" y="5"/>
                  </a:lnTo>
                  <a:lnTo>
                    <a:pt x="245" y="2"/>
                  </a:lnTo>
                  <a:lnTo>
                    <a:pt x="240" y="1"/>
                  </a:lnTo>
                  <a:lnTo>
                    <a:pt x="237" y="0"/>
                  </a:lnTo>
                  <a:lnTo>
                    <a:pt x="234" y="0"/>
                  </a:lnTo>
                  <a:lnTo>
                    <a:pt x="231" y="1"/>
                  </a:lnTo>
                  <a:lnTo>
                    <a:pt x="227" y="2"/>
                  </a:lnTo>
                  <a:lnTo>
                    <a:pt x="224" y="4"/>
                  </a:lnTo>
                  <a:lnTo>
                    <a:pt x="218" y="8"/>
                  </a:lnTo>
                  <a:lnTo>
                    <a:pt x="213" y="12"/>
                  </a:lnTo>
                  <a:lnTo>
                    <a:pt x="208" y="15"/>
                  </a:lnTo>
                  <a:lnTo>
                    <a:pt x="205" y="17"/>
                  </a:lnTo>
                  <a:lnTo>
                    <a:pt x="202" y="17"/>
                  </a:lnTo>
                  <a:close/>
                </a:path>
              </a:pathLst>
            </a:custGeom>
            <a:solidFill>
              <a:srgbClr val="ABABA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53" name="Freeform 119"/>
            <p:cNvSpPr>
              <a:spLocks/>
            </p:cNvSpPr>
            <p:nvPr/>
          </p:nvSpPr>
          <p:spPr bwMode="auto">
            <a:xfrm>
              <a:off x="3225" y="910"/>
              <a:ext cx="69" cy="56"/>
            </a:xfrm>
            <a:custGeom>
              <a:avLst/>
              <a:gdLst>
                <a:gd name="T0" fmla="*/ 66 w 69"/>
                <a:gd name="T1" fmla="*/ 0 h 56"/>
                <a:gd name="T2" fmla="*/ 61 w 69"/>
                <a:gd name="T3" fmla="*/ 1 h 56"/>
                <a:gd name="T4" fmla="*/ 57 w 69"/>
                <a:gd name="T5" fmla="*/ 1 h 56"/>
                <a:gd name="T6" fmla="*/ 50 w 69"/>
                <a:gd name="T7" fmla="*/ 2 h 56"/>
                <a:gd name="T8" fmla="*/ 46 w 69"/>
                <a:gd name="T9" fmla="*/ 3 h 56"/>
                <a:gd name="T10" fmla="*/ 40 w 69"/>
                <a:gd name="T11" fmla="*/ 4 h 56"/>
                <a:gd name="T12" fmla="*/ 34 w 69"/>
                <a:gd name="T13" fmla="*/ 6 h 56"/>
                <a:gd name="T14" fmla="*/ 29 w 69"/>
                <a:gd name="T15" fmla="*/ 8 h 56"/>
                <a:gd name="T16" fmla="*/ 25 w 69"/>
                <a:gd name="T17" fmla="*/ 11 h 56"/>
                <a:gd name="T18" fmla="*/ 20 w 69"/>
                <a:gd name="T19" fmla="*/ 13 h 56"/>
                <a:gd name="T20" fmla="*/ 15 w 69"/>
                <a:gd name="T21" fmla="*/ 15 h 56"/>
                <a:gd name="T22" fmla="*/ 10 w 69"/>
                <a:gd name="T23" fmla="*/ 20 h 56"/>
                <a:gd name="T24" fmla="*/ 5 w 69"/>
                <a:gd name="T25" fmla="*/ 23 h 56"/>
                <a:gd name="T26" fmla="*/ 3 w 69"/>
                <a:gd name="T27" fmla="*/ 27 h 56"/>
                <a:gd name="T28" fmla="*/ 0 w 69"/>
                <a:gd name="T29" fmla="*/ 32 h 56"/>
                <a:gd name="T30" fmla="*/ 1 w 69"/>
                <a:gd name="T31" fmla="*/ 38 h 56"/>
                <a:gd name="T32" fmla="*/ 3 w 69"/>
                <a:gd name="T33" fmla="*/ 43 h 56"/>
                <a:gd name="T34" fmla="*/ 6 w 69"/>
                <a:gd name="T35" fmla="*/ 46 h 56"/>
                <a:gd name="T36" fmla="*/ 11 w 69"/>
                <a:gd name="T37" fmla="*/ 50 h 56"/>
                <a:gd name="T38" fmla="*/ 16 w 69"/>
                <a:gd name="T39" fmla="*/ 53 h 56"/>
                <a:gd name="T40" fmla="*/ 23 w 69"/>
                <a:gd name="T41" fmla="*/ 55 h 56"/>
                <a:gd name="T42" fmla="*/ 27 w 69"/>
                <a:gd name="T43" fmla="*/ 55 h 56"/>
                <a:gd name="T44" fmla="*/ 33 w 69"/>
                <a:gd name="T45" fmla="*/ 56 h 56"/>
                <a:gd name="T46" fmla="*/ 39 w 69"/>
                <a:gd name="T47" fmla="*/ 56 h 56"/>
                <a:gd name="T48" fmla="*/ 43 w 69"/>
                <a:gd name="T49" fmla="*/ 55 h 56"/>
                <a:gd name="T50" fmla="*/ 48 w 69"/>
                <a:gd name="T51" fmla="*/ 55 h 56"/>
                <a:gd name="T52" fmla="*/ 54 w 69"/>
                <a:gd name="T53" fmla="*/ 55 h 56"/>
                <a:gd name="T54" fmla="*/ 59 w 69"/>
                <a:gd name="T55" fmla="*/ 55 h 56"/>
                <a:gd name="T56" fmla="*/ 64 w 69"/>
                <a:gd name="T57" fmla="*/ 55 h 56"/>
                <a:gd name="T58" fmla="*/ 68 w 69"/>
                <a:gd name="T59" fmla="*/ 55 h 56"/>
                <a:gd name="T60" fmla="*/ 63 w 69"/>
                <a:gd name="T61" fmla="*/ 54 h 56"/>
                <a:gd name="T62" fmla="*/ 58 w 69"/>
                <a:gd name="T63" fmla="*/ 53 h 56"/>
                <a:gd name="T64" fmla="*/ 52 w 69"/>
                <a:gd name="T65" fmla="*/ 52 h 56"/>
                <a:gd name="T66" fmla="*/ 47 w 69"/>
                <a:gd name="T67" fmla="*/ 52 h 56"/>
                <a:gd name="T68" fmla="*/ 42 w 69"/>
                <a:gd name="T69" fmla="*/ 51 h 56"/>
                <a:gd name="T70" fmla="*/ 35 w 69"/>
                <a:gd name="T71" fmla="*/ 47 h 56"/>
                <a:gd name="T72" fmla="*/ 34 w 69"/>
                <a:gd name="T73" fmla="*/ 42 h 56"/>
                <a:gd name="T74" fmla="*/ 35 w 69"/>
                <a:gd name="T75" fmla="*/ 38 h 56"/>
                <a:gd name="T76" fmla="*/ 38 w 69"/>
                <a:gd name="T77" fmla="*/ 34 h 56"/>
                <a:gd name="T78" fmla="*/ 42 w 69"/>
                <a:gd name="T79" fmla="*/ 28 h 56"/>
                <a:gd name="T80" fmla="*/ 45 w 69"/>
                <a:gd name="T81" fmla="*/ 24 h 56"/>
                <a:gd name="T82" fmla="*/ 48 w 69"/>
                <a:gd name="T83" fmla="*/ 19 h 56"/>
                <a:gd name="T84" fmla="*/ 52 w 69"/>
                <a:gd name="T85" fmla="*/ 13 h 56"/>
                <a:gd name="T86" fmla="*/ 58 w 69"/>
                <a:gd name="T87" fmla="*/ 9 h 56"/>
                <a:gd name="T88" fmla="*/ 63 w 69"/>
                <a:gd name="T89" fmla="*/ 5 h 56"/>
                <a:gd name="T90" fmla="*/ 68 w 69"/>
                <a:gd name="T91" fmla="*/ 1 h 5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9"/>
                <a:gd name="T139" fmla="*/ 0 h 56"/>
                <a:gd name="T140" fmla="*/ 69 w 69"/>
                <a:gd name="T141" fmla="*/ 56 h 5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9" h="56">
                  <a:moveTo>
                    <a:pt x="69" y="0"/>
                  </a:moveTo>
                  <a:lnTo>
                    <a:pt x="67" y="0"/>
                  </a:lnTo>
                  <a:lnTo>
                    <a:pt x="66" y="0"/>
                  </a:lnTo>
                  <a:lnTo>
                    <a:pt x="64" y="1"/>
                  </a:lnTo>
                  <a:lnTo>
                    <a:pt x="63" y="1"/>
                  </a:lnTo>
                  <a:lnTo>
                    <a:pt x="61" y="1"/>
                  </a:lnTo>
                  <a:lnTo>
                    <a:pt x="60" y="1"/>
                  </a:lnTo>
                  <a:lnTo>
                    <a:pt x="58" y="1"/>
                  </a:lnTo>
                  <a:lnTo>
                    <a:pt x="57" y="1"/>
                  </a:lnTo>
                  <a:lnTo>
                    <a:pt x="54" y="1"/>
                  </a:lnTo>
                  <a:lnTo>
                    <a:pt x="52" y="1"/>
                  </a:lnTo>
                  <a:lnTo>
                    <a:pt x="50" y="2"/>
                  </a:lnTo>
                  <a:lnTo>
                    <a:pt x="49" y="2"/>
                  </a:lnTo>
                  <a:lnTo>
                    <a:pt x="47" y="2"/>
                  </a:lnTo>
                  <a:lnTo>
                    <a:pt x="46" y="3"/>
                  </a:lnTo>
                  <a:lnTo>
                    <a:pt x="43" y="3"/>
                  </a:lnTo>
                  <a:lnTo>
                    <a:pt x="42" y="4"/>
                  </a:lnTo>
                  <a:lnTo>
                    <a:pt x="40" y="4"/>
                  </a:lnTo>
                  <a:lnTo>
                    <a:pt x="38" y="5"/>
                  </a:lnTo>
                  <a:lnTo>
                    <a:pt x="36" y="5"/>
                  </a:lnTo>
                  <a:lnTo>
                    <a:pt x="34" y="6"/>
                  </a:lnTo>
                  <a:lnTo>
                    <a:pt x="32" y="7"/>
                  </a:lnTo>
                  <a:lnTo>
                    <a:pt x="31" y="8"/>
                  </a:lnTo>
                  <a:lnTo>
                    <a:pt x="29" y="8"/>
                  </a:lnTo>
                  <a:lnTo>
                    <a:pt x="28" y="9"/>
                  </a:lnTo>
                  <a:lnTo>
                    <a:pt x="26" y="10"/>
                  </a:lnTo>
                  <a:lnTo>
                    <a:pt x="25" y="11"/>
                  </a:lnTo>
                  <a:lnTo>
                    <a:pt x="23" y="11"/>
                  </a:lnTo>
                  <a:lnTo>
                    <a:pt x="22" y="12"/>
                  </a:lnTo>
                  <a:lnTo>
                    <a:pt x="20" y="13"/>
                  </a:lnTo>
                  <a:lnTo>
                    <a:pt x="19" y="14"/>
                  </a:lnTo>
                  <a:lnTo>
                    <a:pt x="16" y="15"/>
                  </a:lnTo>
                  <a:lnTo>
                    <a:pt x="15" y="15"/>
                  </a:lnTo>
                  <a:lnTo>
                    <a:pt x="13" y="16"/>
                  </a:lnTo>
                  <a:lnTo>
                    <a:pt x="11" y="19"/>
                  </a:lnTo>
                  <a:lnTo>
                    <a:pt x="10" y="20"/>
                  </a:lnTo>
                  <a:lnTo>
                    <a:pt x="8" y="21"/>
                  </a:lnTo>
                  <a:lnTo>
                    <a:pt x="7" y="22"/>
                  </a:lnTo>
                  <a:lnTo>
                    <a:pt x="5" y="23"/>
                  </a:lnTo>
                  <a:lnTo>
                    <a:pt x="4" y="25"/>
                  </a:lnTo>
                  <a:lnTo>
                    <a:pt x="3" y="26"/>
                  </a:lnTo>
                  <a:lnTo>
                    <a:pt x="3" y="27"/>
                  </a:lnTo>
                  <a:lnTo>
                    <a:pt x="2" y="29"/>
                  </a:lnTo>
                  <a:lnTo>
                    <a:pt x="1" y="30"/>
                  </a:lnTo>
                  <a:lnTo>
                    <a:pt x="0" y="32"/>
                  </a:lnTo>
                  <a:lnTo>
                    <a:pt x="0" y="35"/>
                  </a:lnTo>
                  <a:lnTo>
                    <a:pt x="1" y="37"/>
                  </a:lnTo>
                  <a:lnTo>
                    <a:pt x="1" y="38"/>
                  </a:lnTo>
                  <a:lnTo>
                    <a:pt x="2" y="40"/>
                  </a:lnTo>
                  <a:lnTo>
                    <a:pt x="2" y="41"/>
                  </a:lnTo>
                  <a:lnTo>
                    <a:pt x="3" y="43"/>
                  </a:lnTo>
                  <a:lnTo>
                    <a:pt x="4" y="44"/>
                  </a:lnTo>
                  <a:lnTo>
                    <a:pt x="5" y="45"/>
                  </a:lnTo>
                  <a:lnTo>
                    <a:pt x="6" y="46"/>
                  </a:lnTo>
                  <a:lnTo>
                    <a:pt x="7" y="47"/>
                  </a:lnTo>
                  <a:lnTo>
                    <a:pt x="9" y="49"/>
                  </a:lnTo>
                  <a:lnTo>
                    <a:pt x="11" y="50"/>
                  </a:lnTo>
                  <a:lnTo>
                    <a:pt x="12" y="51"/>
                  </a:lnTo>
                  <a:lnTo>
                    <a:pt x="14" y="52"/>
                  </a:lnTo>
                  <a:lnTo>
                    <a:pt x="16" y="53"/>
                  </a:lnTo>
                  <a:lnTo>
                    <a:pt x="19" y="54"/>
                  </a:lnTo>
                  <a:lnTo>
                    <a:pt x="21" y="55"/>
                  </a:lnTo>
                  <a:lnTo>
                    <a:pt x="23" y="55"/>
                  </a:lnTo>
                  <a:lnTo>
                    <a:pt x="24" y="55"/>
                  </a:lnTo>
                  <a:lnTo>
                    <a:pt x="26" y="55"/>
                  </a:lnTo>
                  <a:lnTo>
                    <a:pt x="27" y="55"/>
                  </a:lnTo>
                  <a:lnTo>
                    <a:pt x="29" y="55"/>
                  </a:lnTo>
                  <a:lnTo>
                    <a:pt x="31" y="55"/>
                  </a:lnTo>
                  <a:lnTo>
                    <a:pt x="33" y="56"/>
                  </a:lnTo>
                  <a:lnTo>
                    <a:pt x="35" y="56"/>
                  </a:lnTo>
                  <a:lnTo>
                    <a:pt x="36" y="56"/>
                  </a:lnTo>
                  <a:lnTo>
                    <a:pt x="39" y="56"/>
                  </a:lnTo>
                  <a:lnTo>
                    <a:pt x="40" y="55"/>
                  </a:lnTo>
                  <a:lnTo>
                    <a:pt x="42" y="55"/>
                  </a:lnTo>
                  <a:lnTo>
                    <a:pt x="43" y="55"/>
                  </a:lnTo>
                  <a:lnTo>
                    <a:pt x="45" y="55"/>
                  </a:lnTo>
                  <a:lnTo>
                    <a:pt x="46" y="55"/>
                  </a:lnTo>
                  <a:lnTo>
                    <a:pt x="48" y="55"/>
                  </a:lnTo>
                  <a:lnTo>
                    <a:pt x="50" y="55"/>
                  </a:lnTo>
                  <a:lnTo>
                    <a:pt x="52" y="55"/>
                  </a:lnTo>
                  <a:lnTo>
                    <a:pt x="54" y="55"/>
                  </a:lnTo>
                  <a:lnTo>
                    <a:pt x="55" y="55"/>
                  </a:lnTo>
                  <a:lnTo>
                    <a:pt x="58" y="55"/>
                  </a:lnTo>
                  <a:lnTo>
                    <a:pt x="59" y="55"/>
                  </a:lnTo>
                  <a:lnTo>
                    <a:pt x="60" y="55"/>
                  </a:lnTo>
                  <a:lnTo>
                    <a:pt x="62" y="55"/>
                  </a:lnTo>
                  <a:lnTo>
                    <a:pt x="64" y="55"/>
                  </a:lnTo>
                  <a:lnTo>
                    <a:pt x="66" y="55"/>
                  </a:lnTo>
                  <a:lnTo>
                    <a:pt x="67" y="55"/>
                  </a:lnTo>
                  <a:lnTo>
                    <a:pt x="68" y="55"/>
                  </a:lnTo>
                  <a:lnTo>
                    <a:pt x="67" y="55"/>
                  </a:lnTo>
                  <a:lnTo>
                    <a:pt x="65" y="54"/>
                  </a:lnTo>
                  <a:lnTo>
                    <a:pt x="63" y="54"/>
                  </a:lnTo>
                  <a:lnTo>
                    <a:pt x="61" y="54"/>
                  </a:lnTo>
                  <a:lnTo>
                    <a:pt x="60" y="53"/>
                  </a:lnTo>
                  <a:lnTo>
                    <a:pt x="58" y="53"/>
                  </a:lnTo>
                  <a:lnTo>
                    <a:pt x="55" y="53"/>
                  </a:lnTo>
                  <a:lnTo>
                    <a:pt x="53" y="53"/>
                  </a:lnTo>
                  <a:lnTo>
                    <a:pt x="52" y="52"/>
                  </a:lnTo>
                  <a:lnTo>
                    <a:pt x="50" y="52"/>
                  </a:lnTo>
                  <a:lnTo>
                    <a:pt x="48" y="52"/>
                  </a:lnTo>
                  <a:lnTo>
                    <a:pt x="47" y="52"/>
                  </a:lnTo>
                  <a:lnTo>
                    <a:pt x="45" y="51"/>
                  </a:lnTo>
                  <a:lnTo>
                    <a:pt x="43" y="51"/>
                  </a:lnTo>
                  <a:lnTo>
                    <a:pt x="42" y="51"/>
                  </a:lnTo>
                  <a:lnTo>
                    <a:pt x="40" y="50"/>
                  </a:lnTo>
                  <a:lnTo>
                    <a:pt x="38" y="49"/>
                  </a:lnTo>
                  <a:lnTo>
                    <a:pt x="35" y="47"/>
                  </a:lnTo>
                  <a:lnTo>
                    <a:pt x="35" y="45"/>
                  </a:lnTo>
                  <a:lnTo>
                    <a:pt x="34" y="44"/>
                  </a:lnTo>
                  <a:lnTo>
                    <a:pt x="34" y="42"/>
                  </a:lnTo>
                  <a:lnTo>
                    <a:pt x="35" y="41"/>
                  </a:lnTo>
                  <a:lnTo>
                    <a:pt x="35" y="39"/>
                  </a:lnTo>
                  <a:lnTo>
                    <a:pt x="35" y="38"/>
                  </a:lnTo>
                  <a:lnTo>
                    <a:pt x="36" y="36"/>
                  </a:lnTo>
                  <a:lnTo>
                    <a:pt x="36" y="35"/>
                  </a:lnTo>
                  <a:lnTo>
                    <a:pt x="38" y="34"/>
                  </a:lnTo>
                  <a:lnTo>
                    <a:pt x="39" y="32"/>
                  </a:lnTo>
                  <a:lnTo>
                    <a:pt x="40" y="30"/>
                  </a:lnTo>
                  <a:lnTo>
                    <a:pt x="42" y="28"/>
                  </a:lnTo>
                  <a:lnTo>
                    <a:pt x="43" y="27"/>
                  </a:lnTo>
                  <a:lnTo>
                    <a:pt x="44" y="26"/>
                  </a:lnTo>
                  <a:lnTo>
                    <a:pt x="45" y="24"/>
                  </a:lnTo>
                  <a:lnTo>
                    <a:pt x="46" y="23"/>
                  </a:lnTo>
                  <a:lnTo>
                    <a:pt x="47" y="21"/>
                  </a:lnTo>
                  <a:lnTo>
                    <a:pt x="48" y="19"/>
                  </a:lnTo>
                  <a:lnTo>
                    <a:pt x="50" y="16"/>
                  </a:lnTo>
                  <a:lnTo>
                    <a:pt x="51" y="15"/>
                  </a:lnTo>
                  <a:lnTo>
                    <a:pt x="52" y="13"/>
                  </a:lnTo>
                  <a:lnTo>
                    <a:pt x="54" y="12"/>
                  </a:lnTo>
                  <a:lnTo>
                    <a:pt x="55" y="10"/>
                  </a:lnTo>
                  <a:lnTo>
                    <a:pt x="58" y="9"/>
                  </a:lnTo>
                  <a:lnTo>
                    <a:pt x="60" y="8"/>
                  </a:lnTo>
                  <a:lnTo>
                    <a:pt x="62" y="7"/>
                  </a:lnTo>
                  <a:lnTo>
                    <a:pt x="63" y="5"/>
                  </a:lnTo>
                  <a:lnTo>
                    <a:pt x="65" y="3"/>
                  </a:lnTo>
                  <a:lnTo>
                    <a:pt x="67" y="2"/>
                  </a:lnTo>
                  <a:lnTo>
                    <a:pt x="68" y="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ABABAB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54" name="Freeform 120"/>
            <p:cNvSpPr>
              <a:spLocks/>
            </p:cNvSpPr>
            <p:nvPr/>
          </p:nvSpPr>
          <p:spPr bwMode="auto">
            <a:xfrm>
              <a:off x="3259" y="905"/>
              <a:ext cx="82" cy="60"/>
            </a:xfrm>
            <a:custGeom>
              <a:avLst/>
              <a:gdLst>
                <a:gd name="T0" fmla="*/ 77 w 82"/>
                <a:gd name="T1" fmla="*/ 0 h 60"/>
                <a:gd name="T2" fmla="*/ 71 w 82"/>
                <a:gd name="T3" fmla="*/ 1 h 60"/>
                <a:gd name="T4" fmla="*/ 65 w 82"/>
                <a:gd name="T5" fmla="*/ 2 h 60"/>
                <a:gd name="T6" fmla="*/ 59 w 82"/>
                <a:gd name="T7" fmla="*/ 2 h 60"/>
                <a:gd name="T8" fmla="*/ 54 w 82"/>
                <a:gd name="T9" fmla="*/ 3 h 60"/>
                <a:gd name="T10" fmla="*/ 49 w 82"/>
                <a:gd name="T11" fmla="*/ 4 h 60"/>
                <a:gd name="T12" fmla="*/ 44 w 82"/>
                <a:gd name="T13" fmla="*/ 4 h 60"/>
                <a:gd name="T14" fmla="*/ 37 w 82"/>
                <a:gd name="T15" fmla="*/ 5 h 60"/>
                <a:gd name="T16" fmla="*/ 33 w 82"/>
                <a:gd name="T17" fmla="*/ 7 h 60"/>
                <a:gd name="T18" fmla="*/ 27 w 82"/>
                <a:gd name="T19" fmla="*/ 11 h 60"/>
                <a:gd name="T20" fmla="*/ 23 w 82"/>
                <a:gd name="T21" fmla="*/ 14 h 60"/>
                <a:gd name="T22" fmla="*/ 17 w 82"/>
                <a:gd name="T23" fmla="*/ 20 h 60"/>
                <a:gd name="T24" fmla="*/ 13 w 82"/>
                <a:gd name="T25" fmla="*/ 25 h 60"/>
                <a:gd name="T26" fmla="*/ 10 w 82"/>
                <a:gd name="T27" fmla="*/ 29 h 60"/>
                <a:gd name="T28" fmla="*/ 7 w 82"/>
                <a:gd name="T29" fmla="*/ 33 h 60"/>
                <a:gd name="T30" fmla="*/ 4 w 82"/>
                <a:gd name="T31" fmla="*/ 38 h 60"/>
                <a:gd name="T32" fmla="*/ 1 w 82"/>
                <a:gd name="T33" fmla="*/ 44 h 60"/>
                <a:gd name="T34" fmla="*/ 0 w 82"/>
                <a:gd name="T35" fmla="*/ 49 h 60"/>
                <a:gd name="T36" fmla="*/ 1 w 82"/>
                <a:gd name="T37" fmla="*/ 52 h 60"/>
                <a:gd name="T38" fmla="*/ 7 w 82"/>
                <a:gd name="T39" fmla="*/ 56 h 60"/>
                <a:gd name="T40" fmla="*/ 13 w 82"/>
                <a:gd name="T41" fmla="*/ 57 h 60"/>
                <a:gd name="T42" fmla="*/ 20 w 82"/>
                <a:gd name="T43" fmla="*/ 58 h 60"/>
                <a:gd name="T44" fmla="*/ 27 w 82"/>
                <a:gd name="T45" fmla="*/ 59 h 60"/>
                <a:gd name="T46" fmla="*/ 32 w 82"/>
                <a:gd name="T47" fmla="*/ 59 h 60"/>
                <a:gd name="T48" fmla="*/ 39 w 82"/>
                <a:gd name="T49" fmla="*/ 60 h 60"/>
                <a:gd name="T50" fmla="*/ 45 w 82"/>
                <a:gd name="T51" fmla="*/ 60 h 60"/>
                <a:gd name="T52" fmla="*/ 50 w 82"/>
                <a:gd name="T53" fmla="*/ 60 h 60"/>
                <a:gd name="T54" fmla="*/ 54 w 82"/>
                <a:gd name="T55" fmla="*/ 60 h 60"/>
                <a:gd name="T56" fmla="*/ 57 w 82"/>
                <a:gd name="T57" fmla="*/ 60 h 60"/>
                <a:gd name="T58" fmla="*/ 62 w 82"/>
                <a:gd name="T59" fmla="*/ 60 h 60"/>
                <a:gd name="T60" fmla="*/ 66 w 82"/>
                <a:gd name="T61" fmla="*/ 60 h 60"/>
                <a:gd name="T62" fmla="*/ 71 w 82"/>
                <a:gd name="T63" fmla="*/ 60 h 60"/>
                <a:gd name="T64" fmla="*/ 76 w 82"/>
                <a:gd name="T65" fmla="*/ 60 h 60"/>
                <a:gd name="T66" fmla="*/ 76 w 82"/>
                <a:gd name="T67" fmla="*/ 59 h 60"/>
                <a:gd name="T68" fmla="*/ 70 w 82"/>
                <a:gd name="T69" fmla="*/ 58 h 60"/>
                <a:gd name="T70" fmla="*/ 65 w 82"/>
                <a:gd name="T71" fmla="*/ 58 h 60"/>
                <a:gd name="T72" fmla="*/ 60 w 82"/>
                <a:gd name="T73" fmla="*/ 57 h 60"/>
                <a:gd name="T74" fmla="*/ 56 w 82"/>
                <a:gd name="T75" fmla="*/ 56 h 60"/>
                <a:gd name="T76" fmla="*/ 50 w 82"/>
                <a:gd name="T77" fmla="*/ 55 h 60"/>
                <a:gd name="T78" fmla="*/ 45 w 82"/>
                <a:gd name="T79" fmla="*/ 53 h 60"/>
                <a:gd name="T80" fmla="*/ 39 w 82"/>
                <a:gd name="T81" fmla="*/ 51 h 60"/>
                <a:gd name="T82" fmla="*/ 35 w 82"/>
                <a:gd name="T83" fmla="*/ 49 h 60"/>
                <a:gd name="T84" fmla="*/ 33 w 82"/>
                <a:gd name="T85" fmla="*/ 45 h 60"/>
                <a:gd name="T86" fmla="*/ 34 w 82"/>
                <a:gd name="T87" fmla="*/ 40 h 60"/>
                <a:gd name="T88" fmla="*/ 36 w 82"/>
                <a:gd name="T89" fmla="*/ 36 h 60"/>
                <a:gd name="T90" fmla="*/ 40 w 82"/>
                <a:gd name="T91" fmla="*/ 30 h 60"/>
                <a:gd name="T92" fmla="*/ 46 w 82"/>
                <a:gd name="T93" fmla="*/ 26 h 60"/>
                <a:gd name="T94" fmla="*/ 50 w 82"/>
                <a:gd name="T95" fmla="*/ 20 h 60"/>
                <a:gd name="T96" fmla="*/ 60 w 82"/>
                <a:gd name="T97" fmla="*/ 12 h 60"/>
                <a:gd name="T98" fmla="*/ 70 w 82"/>
                <a:gd name="T99" fmla="*/ 6 h 60"/>
                <a:gd name="T100" fmla="*/ 78 w 82"/>
                <a:gd name="T101" fmla="*/ 1 h 6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2"/>
                <a:gd name="T154" fmla="*/ 0 h 60"/>
                <a:gd name="T155" fmla="*/ 82 w 82"/>
                <a:gd name="T156" fmla="*/ 60 h 6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2" h="60">
                  <a:moveTo>
                    <a:pt x="82" y="0"/>
                  </a:moveTo>
                  <a:lnTo>
                    <a:pt x="77" y="0"/>
                  </a:lnTo>
                  <a:lnTo>
                    <a:pt x="74" y="1"/>
                  </a:lnTo>
                  <a:lnTo>
                    <a:pt x="71" y="1"/>
                  </a:lnTo>
                  <a:lnTo>
                    <a:pt x="68" y="1"/>
                  </a:lnTo>
                  <a:lnTo>
                    <a:pt x="65" y="2"/>
                  </a:lnTo>
                  <a:lnTo>
                    <a:pt x="62" y="2"/>
                  </a:lnTo>
                  <a:lnTo>
                    <a:pt x="59" y="2"/>
                  </a:lnTo>
                  <a:lnTo>
                    <a:pt x="57" y="3"/>
                  </a:lnTo>
                  <a:lnTo>
                    <a:pt x="54" y="3"/>
                  </a:lnTo>
                  <a:lnTo>
                    <a:pt x="52" y="4"/>
                  </a:lnTo>
                  <a:lnTo>
                    <a:pt x="49" y="4"/>
                  </a:lnTo>
                  <a:lnTo>
                    <a:pt x="47" y="4"/>
                  </a:lnTo>
                  <a:lnTo>
                    <a:pt x="44" y="4"/>
                  </a:lnTo>
                  <a:lnTo>
                    <a:pt x="40" y="5"/>
                  </a:lnTo>
                  <a:lnTo>
                    <a:pt x="37" y="5"/>
                  </a:lnTo>
                  <a:lnTo>
                    <a:pt x="36" y="5"/>
                  </a:lnTo>
                  <a:lnTo>
                    <a:pt x="33" y="7"/>
                  </a:lnTo>
                  <a:lnTo>
                    <a:pt x="30" y="9"/>
                  </a:lnTo>
                  <a:lnTo>
                    <a:pt x="27" y="11"/>
                  </a:lnTo>
                  <a:lnTo>
                    <a:pt x="26" y="12"/>
                  </a:lnTo>
                  <a:lnTo>
                    <a:pt x="23" y="14"/>
                  </a:lnTo>
                  <a:lnTo>
                    <a:pt x="19" y="17"/>
                  </a:lnTo>
                  <a:lnTo>
                    <a:pt x="17" y="20"/>
                  </a:lnTo>
                  <a:lnTo>
                    <a:pt x="15" y="22"/>
                  </a:lnTo>
                  <a:lnTo>
                    <a:pt x="13" y="25"/>
                  </a:lnTo>
                  <a:lnTo>
                    <a:pt x="12" y="27"/>
                  </a:lnTo>
                  <a:lnTo>
                    <a:pt x="10" y="29"/>
                  </a:lnTo>
                  <a:lnTo>
                    <a:pt x="9" y="31"/>
                  </a:lnTo>
                  <a:lnTo>
                    <a:pt x="7" y="33"/>
                  </a:lnTo>
                  <a:lnTo>
                    <a:pt x="5" y="36"/>
                  </a:lnTo>
                  <a:lnTo>
                    <a:pt x="4" y="38"/>
                  </a:lnTo>
                  <a:lnTo>
                    <a:pt x="2" y="41"/>
                  </a:lnTo>
                  <a:lnTo>
                    <a:pt x="1" y="44"/>
                  </a:lnTo>
                  <a:lnTo>
                    <a:pt x="0" y="46"/>
                  </a:lnTo>
                  <a:lnTo>
                    <a:pt x="0" y="49"/>
                  </a:lnTo>
                  <a:lnTo>
                    <a:pt x="0" y="50"/>
                  </a:lnTo>
                  <a:lnTo>
                    <a:pt x="1" y="52"/>
                  </a:lnTo>
                  <a:lnTo>
                    <a:pt x="4" y="54"/>
                  </a:lnTo>
                  <a:lnTo>
                    <a:pt x="7" y="56"/>
                  </a:lnTo>
                  <a:lnTo>
                    <a:pt x="11" y="57"/>
                  </a:lnTo>
                  <a:lnTo>
                    <a:pt x="13" y="57"/>
                  </a:lnTo>
                  <a:lnTo>
                    <a:pt x="17" y="58"/>
                  </a:lnTo>
                  <a:lnTo>
                    <a:pt x="20" y="58"/>
                  </a:lnTo>
                  <a:lnTo>
                    <a:pt x="24" y="58"/>
                  </a:lnTo>
                  <a:lnTo>
                    <a:pt x="27" y="59"/>
                  </a:lnTo>
                  <a:lnTo>
                    <a:pt x="29" y="59"/>
                  </a:lnTo>
                  <a:lnTo>
                    <a:pt x="32" y="59"/>
                  </a:lnTo>
                  <a:lnTo>
                    <a:pt x="35" y="60"/>
                  </a:lnTo>
                  <a:lnTo>
                    <a:pt x="39" y="60"/>
                  </a:lnTo>
                  <a:lnTo>
                    <a:pt x="42" y="60"/>
                  </a:lnTo>
                  <a:lnTo>
                    <a:pt x="45" y="60"/>
                  </a:lnTo>
                  <a:lnTo>
                    <a:pt x="47" y="60"/>
                  </a:lnTo>
                  <a:lnTo>
                    <a:pt x="50" y="60"/>
                  </a:lnTo>
                  <a:lnTo>
                    <a:pt x="51" y="60"/>
                  </a:lnTo>
                  <a:lnTo>
                    <a:pt x="54" y="60"/>
                  </a:lnTo>
                  <a:lnTo>
                    <a:pt x="55" y="60"/>
                  </a:lnTo>
                  <a:lnTo>
                    <a:pt x="57" y="60"/>
                  </a:lnTo>
                  <a:lnTo>
                    <a:pt x="58" y="60"/>
                  </a:lnTo>
                  <a:lnTo>
                    <a:pt x="62" y="60"/>
                  </a:lnTo>
                  <a:lnTo>
                    <a:pt x="64" y="60"/>
                  </a:lnTo>
                  <a:lnTo>
                    <a:pt x="66" y="60"/>
                  </a:lnTo>
                  <a:lnTo>
                    <a:pt x="68" y="60"/>
                  </a:lnTo>
                  <a:lnTo>
                    <a:pt x="71" y="60"/>
                  </a:lnTo>
                  <a:lnTo>
                    <a:pt x="73" y="60"/>
                  </a:lnTo>
                  <a:lnTo>
                    <a:pt x="76" y="60"/>
                  </a:lnTo>
                  <a:lnTo>
                    <a:pt x="81" y="60"/>
                  </a:lnTo>
                  <a:lnTo>
                    <a:pt x="76" y="59"/>
                  </a:lnTo>
                  <a:lnTo>
                    <a:pt x="74" y="58"/>
                  </a:lnTo>
                  <a:lnTo>
                    <a:pt x="70" y="58"/>
                  </a:lnTo>
                  <a:lnTo>
                    <a:pt x="67" y="58"/>
                  </a:lnTo>
                  <a:lnTo>
                    <a:pt x="65" y="58"/>
                  </a:lnTo>
                  <a:lnTo>
                    <a:pt x="63" y="57"/>
                  </a:lnTo>
                  <a:lnTo>
                    <a:pt x="60" y="57"/>
                  </a:lnTo>
                  <a:lnTo>
                    <a:pt x="58" y="56"/>
                  </a:lnTo>
                  <a:lnTo>
                    <a:pt x="56" y="56"/>
                  </a:lnTo>
                  <a:lnTo>
                    <a:pt x="53" y="55"/>
                  </a:lnTo>
                  <a:lnTo>
                    <a:pt x="50" y="55"/>
                  </a:lnTo>
                  <a:lnTo>
                    <a:pt x="48" y="54"/>
                  </a:lnTo>
                  <a:lnTo>
                    <a:pt x="45" y="53"/>
                  </a:lnTo>
                  <a:lnTo>
                    <a:pt x="43" y="52"/>
                  </a:lnTo>
                  <a:lnTo>
                    <a:pt x="39" y="51"/>
                  </a:lnTo>
                  <a:lnTo>
                    <a:pt x="37" y="50"/>
                  </a:lnTo>
                  <a:lnTo>
                    <a:pt x="35" y="49"/>
                  </a:lnTo>
                  <a:lnTo>
                    <a:pt x="34" y="47"/>
                  </a:lnTo>
                  <a:lnTo>
                    <a:pt x="33" y="45"/>
                  </a:lnTo>
                  <a:lnTo>
                    <a:pt x="33" y="42"/>
                  </a:lnTo>
                  <a:lnTo>
                    <a:pt x="34" y="40"/>
                  </a:lnTo>
                  <a:lnTo>
                    <a:pt x="34" y="39"/>
                  </a:lnTo>
                  <a:lnTo>
                    <a:pt x="36" y="36"/>
                  </a:lnTo>
                  <a:lnTo>
                    <a:pt x="38" y="33"/>
                  </a:lnTo>
                  <a:lnTo>
                    <a:pt x="40" y="30"/>
                  </a:lnTo>
                  <a:lnTo>
                    <a:pt x="44" y="28"/>
                  </a:lnTo>
                  <a:lnTo>
                    <a:pt x="46" y="26"/>
                  </a:lnTo>
                  <a:lnTo>
                    <a:pt x="47" y="25"/>
                  </a:lnTo>
                  <a:lnTo>
                    <a:pt x="50" y="20"/>
                  </a:lnTo>
                  <a:lnTo>
                    <a:pt x="56" y="16"/>
                  </a:lnTo>
                  <a:lnTo>
                    <a:pt x="60" y="12"/>
                  </a:lnTo>
                  <a:lnTo>
                    <a:pt x="66" y="9"/>
                  </a:lnTo>
                  <a:lnTo>
                    <a:pt x="70" y="6"/>
                  </a:lnTo>
                  <a:lnTo>
                    <a:pt x="75" y="3"/>
                  </a:lnTo>
                  <a:lnTo>
                    <a:pt x="78" y="1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ABABAB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55" name="Freeform 121"/>
            <p:cNvSpPr>
              <a:spLocks/>
            </p:cNvSpPr>
            <p:nvPr/>
          </p:nvSpPr>
          <p:spPr bwMode="auto">
            <a:xfrm>
              <a:off x="3365" y="875"/>
              <a:ext cx="81" cy="81"/>
            </a:xfrm>
            <a:custGeom>
              <a:avLst/>
              <a:gdLst>
                <a:gd name="T0" fmla="*/ 62 w 81"/>
                <a:gd name="T1" fmla="*/ 1 h 81"/>
                <a:gd name="T2" fmla="*/ 57 w 81"/>
                <a:gd name="T3" fmla="*/ 2 h 81"/>
                <a:gd name="T4" fmla="*/ 52 w 81"/>
                <a:gd name="T5" fmla="*/ 4 h 81"/>
                <a:gd name="T6" fmla="*/ 46 w 81"/>
                <a:gd name="T7" fmla="*/ 5 h 81"/>
                <a:gd name="T8" fmla="*/ 42 w 81"/>
                <a:gd name="T9" fmla="*/ 6 h 81"/>
                <a:gd name="T10" fmla="*/ 38 w 81"/>
                <a:gd name="T11" fmla="*/ 7 h 81"/>
                <a:gd name="T12" fmla="*/ 33 w 81"/>
                <a:gd name="T13" fmla="*/ 10 h 81"/>
                <a:gd name="T14" fmla="*/ 27 w 81"/>
                <a:gd name="T15" fmla="*/ 14 h 81"/>
                <a:gd name="T16" fmla="*/ 23 w 81"/>
                <a:gd name="T17" fmla="*/ 18 h 81"/>
                <a:gd name="T18" fmla="*/ 19 w 81"/>
                <a:gd name="T19" fmla="*/ 23 h 81"/>
                <a:gd name="T20" fmla="*/ 15 w 81"/>
                <a:gd name="T21" fmla="*/ 27 h 81"/>
                <a:gd name="T22" fmla="*/ 10 w 81"/>
                <a:gd name="T23" fmla="*/ 34 h 81"/>
                <a:gd name="T24" fmla="*/ 6 w 81"/>
                <a:gd name="T25" fmla="*/ 39 h 81"/>
                <a:gd name="T26" fmla="*/ 3 w 81"/>
                <a:gd name="T27" fmla="*/ 43 h 81"/>
                <a:gd name="T28" fmla="*/ 1 w 81"/>
                <a:gd name="T29" fmla="*/ 48 h 81"/>
                <a:gd name="T30" fmla="*/ 0 w 81"/>
                <a:gd name="T31" fmla="*/ 54 h 81"/>
                <a:gd name="T32" fmla="*/ 1 w 81"/>
                <a:gd name="T33" fmla="*/ 59 h 81"/>
                <a:gd name="T34" fmla="*/ 3 w 81"/>
                <a:gd name="T35" fmla="*/ 64 h 81"/>
                <a:gd name="T36" fmla="*/ 7 w 81"/>
                <a:gd name="T37" fmla="*/ 69 h 81"/>
                <a:gd name="T38" fmla="*/ 11 w 81"/>
                <a:gd name="T39" fmla="*/ 72 h 81"/>
                <a:gd name="T40" fmla="*/ 16 w 81"/>
                <a:gd name="T41" fmla="*/ 76 h 81"/>
                <a:gd name="T42" fmla="*/ 37 w 81"/>
                <a:gd name="T43" fmla="*/ 81 h 81"/>
                <a:gd name="T44" fmla="*/ 67 w 81"/>
                <a:gd name="T45" fmla="*/ 81 h 81"/>
                <a:gd name="T46" fmla="*/ 81 w 81"/>
                <a:gd name="T47" fmla="*/ 81 h 81"/>
                <a:gd name="T48" fmla="*/ 76 w 81"/>
                <a:gd name="T49" fmla="*/ 79 h 81"/>
                <a:gd name="T50" fmla="*/ 72 w 81"/>
                <a:gd name="T51" fmla="*/ 77 h 81"/>
                <a:gd name="T52" fmla="*/ 66 w 81"/>
                <a:gd name="T53" fmla="*/ 75 h 81"/>
                <a:gd name="T54" fmla="*/ 62 w 81"/>
                <a:gd name="T55" fmla="*/ 74 h 81"/>
                <a:gd name="T56" fmla="*/ 57 w 81"/>
                <a:gd name="T57" fmla="*/ 71 h 81"/>
                <a:gd name="T58" fmla="*/ 53 w 81"/>
                <a:gd name="T59" fmla="*/ 69 h 81"/>
                <a:gd name="T60" fmla="*/ 48 w 81"/>
                <a:gd name="T61" fmla="*/ 67 h 81"/>
                <a:gd name="T62" fmla="*/ 44 w 81"/>
                <a:gd name="T63" fmla="*/ 64 h 81"/>
                <a:gd name="T64" fmla="*/ 40 w 81"/>
                <a:gd name="T65" fmla="*/ 60 h 81"/>
                <a:gd name="T66" fmla="*/ 36 w 81"/>
                <a:gd name="T67" fmla="*/ 55 h 81"/>
                <a:gd name="T68" fmla="*/ 36 w 81"/>
                <a:gd name="T69" fmla="*/ 49 h 81"/>
                <a:gd name="T70" fmla="*/ 36 w 81"/>
                <a:gd name="T71" fmla="*/ 44 h 81"/>
                <a:gd name="T72" fmla="*/ 38 w 81"/>
                <a:gd name="T73" fmla="*/ 39 h 81"/>
                <a:gd name="T74" fmla="*/ 40 w 81"/>
                <a:gd name="T75" fmla="*/ 35 h 81"/>
                <a:gd name="T76" fmla="*/ 42 w 81"/>
                <a:gd name="T77" fmla="*/ 29 h 81"/>
                <a:gd name="T78" fmla="*/ 46 w 81"/>
                <a:gd name="T79" fmla="*/ 24 h 81"/>
                <a:gd name="T80" fmla="*/ 49 w 81"/>
                <a:gd name="T81" fmla="*/ 19 h 81"/>
                <a:gd name="T82" fmla="*/ 54 w 81"/>
                <a:gd name="T83" fmla="*/ 15 h 81"/>
                <a:gd name="T84" fmla="*/ 57 w 81"/>
                <a:gd name="T85" fmla="*/ 10 h 81"/>
                <a:gd name="T86" fmla="*/ 61 w 81"/>
                <a:gd name="T87" fmla="*/ 6 h 81"/>
                <a:gd name="T88" fmla="*/ 65 w 81"/>
                <a:gd name="T89" fmla="*/ 1 h 8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81"/>
                <a:gd name="T136" fmla="*/ 0 h 81"/>
                <a:gd name="T137" fmla="*/ 81 w 81"/>
                <a:gd name="T138" fmla="*/ 81 h 8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81" h="81">
                  <a:moveTo>
                    <a:pt x="64" y="0"/>
                  </a:moveTo>
                  <a:lnTo>
                    <a:pt x="63" y="1"/>
                  </a:lnTo>
                  <a:lnTo>
                    <a:pt x="62" y="1"/>
                  </a:lnTo>
                  <a:lnTo>
                    <a:pt x="60" y="2"/>
                  </a:lnTo>
                  <a:lnTo>
                    <a:pt x="58" y="2"/>
                  </a:lnTo>
                  <a:lnTo>
                    <a:pt x="57" y="2"/>
                  </a:lnTo>
                  <a:lnTo>
                    <a:pt x="55" y="3"/>
                  </a:lnTo>
                  <a:lnTo>
                    <a:pt x="53" y="3"/>
                  </a:lnTo>
                  <a:lnTo>
                    <a:pt x="52" y="4"/>
                  </a:lnTo>
                  <a:lnTo>
                    <a:pt x="49" y="4"/>
                  </a:lnTo>
                  <a:lnTo>
                    <a:pt x="48" y="4"/>
                  </a:lnTo>
                  <a:lnTo>
                    <a:pt x="46" y="5"/>
                  </a:lnTo>
                  <a:lnTo>
                    <a:pt x="45" y="5"/>
                  </a:lnTo>
                  <a:lnTo>
                    <a:pt x="43" y="5"/>
                  </a:lnTo>
                  <a:lnTo>
                    <a:pt x="42" y="6"/>
                  </a:lnTo>
                  <a:lnTo>
                    <a:pt x="41" y="6"/>
                  </a:lnTo>
                  <a:lnTo>
                    <a:pt x="40" y="6"/>
                  </a:lnTo>
                  <a:lnTo>
                    <a:pt x="38" y="7"/>
                  </a:lnTo>
                  <a:lnTo>
                    <a:pt x="36" y="8"/>
                  </a:lnTo>
                  <a:lnTo>
                    <a:pt x="34" y="9"/>
                  </a:lnTo>
                  <a:lnTo>
                    <a:pt x="33" y="10"/>
                  </a:lnTo>
                  <a:lnTo>
                    <a:pt x="32" y="12"/>
                  </a:lnTo>
                  <a:lnTo>
                    <a:pt x="29" y="12"/>
                  </a:lnTo>
                  <a:lnTo>
                    <a:pt x="27" y="14"/>
                  </a:lnTo>
                  <a:lnTo>
                    <a:pt x="26" y="15"/>
                  </a:lnTo>
                  <a:lnTo>
                    <a:pt x="24" y="17"/>
                  </a:lnTo>
                  <a:lnTo>
                    <a:pt x="23" y="18"/>
                  </a:lnTo>
                  <a:lnTo>
                    <a:pt x="22" y="20"/>
                  </a:lnTo>
                  <a:lnTo>
                    <a:pt x="20" y="21"/>
                  </a:lnTo>
                  <a:lnTo>
                    <a:pt x="19" y="23"/>
                  </a:lnTo>
                  <a:lnTo>
                    <a:pt x="18" y="24"/>
                  </a:lnTo>
                  <a:lnTo>
                    <a:pt x="16" y="26"/>
                  </a:lnTo>
                  <a:lnTo>
                    <a:pt x="15" y="27"/>
                  </a:lnTo>
                  <a:lnTo>
                    <a:pt x="13" y="29"/>
                  </a:lnTo>
                  <a:lnTo>
                    <a:pt x="11" y="31"/>
                  </a:lnTo>
                  <a:lnTo>
                    <a:pt x="10" y="34"/>
                  </a:lnTo>
                  <a:lnTo>
                    <a:pt x="9" y="35"/>
                  </a:lnTo>
                  <a:lnTo>
                    <a:pt x="7" y="37"/>
                  </a:lnTo>
                  <a:lnTo>
                    <a:pt x="6" y="39"/>
                  </a:lnTo>
                  <a:lnTo>
                    <a:pt x="4" y="40"/>
                  </a:lnTo>
                  <a:lnTo>
                    <a:pt x="4" y="42"/>
                  </a:lnTo>
                  <a:lnTo>
                    <a:pt x="3" y="43"/>
                  </a:lnTo>
                  <a:lnTo>
                    <a:pt x="2" y="45"/>
                  </a:lnTo>
                  <a:lnTo>
                    <a:pt x="1" y="47"/>
                  </a:lnTo>
                  <a:lnTo>
                    <a:pt x="1" y="48"/>
                  </a:lnTo>
                  <a:lnTo>
                    <a:pt x="0" y="50"/>
                  </a:lnTo>
                  <a:lnTo>
                    <a:pt x="0" y="52"/>
                  </a:lnTo>
                  <a:lnTo>
                    <a:pt x="0" y="54"/>
                  </a:lnTo>
                  <a:lnTo>
                    <a:pt x="0" y="56"/>
                  </a:lnTo>
                  <a:lnTo>
                    <a:pt x="1" y="57"/>
                  </a:lnTo>
                  <a:lnTo>
                    <a:pt x="1" y="59"/>
                  </a:lnTo>
                  <a:lnTo>
                    <a:pt x="2" y="60"/>
                  </a:lnTo>
                  <a:lnTo>
                    <a:pt x="2" y="62"/>
                  </a:lnTo>
                  <a:lnTo>
                    <a:pt x="3" y="64"/>
                  </a:lnTo>
                  <a:lnTo>
                    <a:pt x="4" y="65"/>
                  </a:lnTo>
                  <a:lnTo>
                    <a:pt x="6" y="67"/>
                  </a:lnTo>
                  <a:lnTo>
                    <a:pt x="7" y="69"/>
                  </a:lnTo>
                  <a:lnTo>
                    <a:pt x="8" y="70"/>
                  </a:lnTo>
                  <a:lnTo>
                    <a:pt x="10" y="72"/>
                  </a:lnTo>
                  <a:lnTo>
                    <a:pt x="11" y="72"/>
                  </a:lnTo>
                  <a:lnTo>
                    <a:pt x="13" y="74"/>
                  </a:lnTo>
                  <a:lnTo>
                    <a:pt x="15" y="75"/>
                  </a:lnTo>
                  <a:lnTo>
                    <a:pt x="16" y="76"/>
                  </a:lnTo>
                  <a:lnTo>
                    <a:pt x="26" y="80"/>
                  </a:lnTo>
                  <a:lnTo>
                    <a:pt x="32" y="80"/>
                  </a:lnTo>
                  <a:lnTo>
                    <a:pt x="37" y="81"/>
                  </a:lnTo>
                  <a:lnTo>
                    <a:pt x="45" y="81"/>
                  </a:lnTo>
                  <a:lnTo>
                    <a:pt x="54" y="81"/>
                  </a:lnTo>
                  <a:lnTo>
                    <a:pt x="67" y="81"/>
                  </a:lnTo>
                  <a:lnTo>
                    <a:pt x="75" y="81"/>
                  </a:lnTo>
                  <a:lnTo>
                    <a:pt x="78" y="81"/>
                  </a:lnTo>
                  <a:lnTo>
                    <a:pt x="81" y="81"/>
                  </a:lnTo>
                  <a:lnTo>
                    <a:pt x="80" y="80"/>
                  </a:lnTo>
                  <a:lnTo>
                    <a:pt x="78" y="80"/>
                  </a:lnTo>
                  <a:lnTo>
                    <a:pt x="76" y="79"/>
                  </a:lnTo>
                  <a:lnTo>
                    <a:pt x="75" y="78"/>
                  </a:lnTo>
                  <a:lnTo>
                    <a:pt x="73" y="78"/>
                  </a:lnTo>
                  <a:lnTo>
                    <a:pt x="72" y="77"/>
                  </a:lnTo>
                  <a:lnTo>
                    <a:pt x="70" y="77"/>
                  </a:lnTo>
                  <a:lnTo>
                    <a:pt x="68" y="76"/>
                  </a:lnTo>
                  <a:lnTo>
                    <a:pt x="66" y="75"/>
                  </a:lnTo>
                  <a:lnTo>
                    <a:pt x="65" y="75"/>
                  </a:lnTo>
                  <a:lnTo>
                    <a:pt x="63" y="74"/>
                  </a:lnTo>
                  <a:lnTo>
                    <a:pt x="62" y="74"/>
                  </a:lnTo>
                  <a:lnTo>
                    <a:pt x="60" y="73"/>
                  </a:lnTo>
                  <a:lnTo>
                    <a:pt x="59" y="72"/>
                  </a:lnTo>
                  <a:lnTo>
                    <a:pt x="57" y="71"/>
                  </a:lnTo>
                  <a:lnTo>
                    <a:pt x="56" y="71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2" y="69"/>
                  </a:lnTo>
                  <a:lnTo>
                    <a:pt x="49" y="68"/>
                  </a:lnTo>
                  <a:lnTo>
                    <a:pt x="48" y="67"/>
                  </a:lnTo>
                  <a:lnTo>
                    <a:pt x="47" y="66"/>
                  </a:lnTo>
                  <a:lnTo>
                    <a:pt x="45" y="65"/>
                  </a:lnTo>
                  <a:lnTo>
                    <a:pt x="44" y="64"/>
                  </a:lnTo>
                  <a:lnTo>
                    <a:pt x="42" y="63"/>
                  </a:lnTo>
                  <a:lnTo>
                    <a:pt x="41" y="62"/>
                  </a:lnTo>
                  <a:lnTo>
                    <a:pt x="40" y="60"/>
                  </a:lnTo>
                  <a:lnTo>
                    <a:pt x="38" y="58"/>
                  </a:lnTo>
                  <a:lnTo>
                    <a:pt x="37" y="57"/>
                  </a:lnTo>
                  <a:lnTo>
                    <a:pt x="36" y="55"/>
                  </a:lnTo>
                  <a:lnTo>
                    <a:pt x="36" y="54"/>
                  </a:lnTo>
                  <a:lnTo>
                    <a:pt x="36" y="51"/>
                  </a:lnTo>
                  <a:lnTo>
                    <a:pt x="36" y="49"/>
                  </a:lnTo>
                  <a:lnTo>
                    <a:pt x="36" y="48"/>
                  </a:lnTo>
                  <a:lnTo>
                    <a:pt x="36" y="46"/>
                  </a:lnTo>
                  <a:lnTo>
                    <a:pt x="36" y="44"/>
                  </a:lnTo>
                  <a:lnTo>
                    <a:pt x="37" y="43"/>
                  </a:lnTo>
                  <a:lnTo>
                    <a:pt x="37" y="41"/>
                  </a:lnTo>
                  <a:lnTo>
                    <a:pt x="38" y="39"/>
                  </a:lnTo>
                  <a:lnTo>
                    <a:pt x="38" y="38"/>
                  </a:lnTo>
                  <a:lnTo>
                    <a:pt x="39" y="36"/>
                  </a:lnTo>
                  <a:lnTo>
                    <a:pt x="40" y="35"/>
                  </a:lnTo>
                  <a:lnTo>
                    <a:pt x="41" y="33"/>
                  </a:lnTo>
                  <a:lnTo>
                    <a:pt x="42" y="31"/>
                  </a:lnTo>
                  <a:lnTo>
                    <a:pt x="42" y="29"/>
                  </a:lnTo>
                  <a:lnTo>
                    <a:pt x="44" y="27"/>
                  </a:lnTo>
                  <a:lnTo>
                    <a:pt x="45" y="26"/>
                  </a:lnTo>
                  <a:lnTo>
                    <a:pt x="46" y="24"/>
                  </a:lnTo>
                  <a:lnTo>
                    <a:pt x="47" y="22"/>
                  </a:lnTo>
                  <a:lnTo>
                    <a:pt x="48" y="21"/>
                  </a:lnTo>
                  <a:lnTo>
                    <a:pt x="49" y="19"/>
                  </a:lnTo>
                  <a:lnTo>
                    <a:pt x="52" y="17"/>
                  </a:lnTo>
                  <a:lnTo>
                    <a:pt x="53" y="16"/>
                  </a:lnTo>
                  <a:lnTo>
                    <a:pt x="54" y="15"/>
                  </a:lnTo>
                  <a:lnTo>
                    <a:pt x="55" y="13"/>
                  </a:lnTo>
                  <a:lnTo>
                    <a:pt x="56" y="11"/>
                  </a:lnTo>
                  <a:lnTo>
                    <a:pt x="57" y="10"/>
                  </a:lnTo>
                  <a:lnTo>
                    <a:pt x="58" y="9"/>
                  </a:lnTo>
                  <a:lnTo>
                    <a:pt x="60" y="7"/>
                  </a:lnTo>
                  <a:lnTo>
                    <a:pt x="61" y="6"/>
                  </a:lnTo>
                  <a:lnTo>
                    <a:pt x="62" y="4"/>
                  </a:lnTo>
                  <a:lnTo>
                    <a:pt x="63" y="2"/>
                  </a:lnTo>
                  <a:lnTo>
                    <a:pt x="65" y="1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56" name="Freeform 122"/>
            <p:cNvSpPr>
              <a:spLocks/>
            </p:cNvSpPr>
            <p:nvPr/>
          </p:nvSpPr>
          <p:spPr bwMode="auto">
            <a:xfrm>
              <a:off x="3499" y="964"/>
              <a:ext cx="34" cy="28"/>
            </a:xfrm>
            <a:custGeom>
              <a:avLst/>
              <a:gdLst>
                <a:gd name="T0" fmla="*/ 34 w 34"/>
                <a:gd name="T1" fmla="*/ 0 h 28"/>
                <a:gd name="T2" fmla="*/ 25 w 34"/>
                <a:gd name="T3" fmla="*/ 7 h 28"/>
                <a:gd name="T4" fmla="*/ 0 w 34"/>
                <a:gd name="T5" fmla="*/ 28 h 28"/>
                <a:gd name="T6" fmla="*/ 0 60000 65536"/>
                <a:gd name="T7" fmla="*/ 0 60000 65536"/>
                <a:gd name="T8" fmla="*/ 0 60000 65536"/>
                <a:gd name="T9" fmla="*/ 0 w 34"/>
                <a:gd name="T10" fmla="*/ 0 h 28"/>
                <a:gd name="T11" fmla="*/ 34 w 34"/>
                <a:gd name="T12" fmla="*/ 28 h 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" h="28">
                  <a:moveTo>
                    <a:pt x="34" y="0"/>
                  </a:moveTo>
                  <a:lnTo>
                    <a:pt x="25" y="7"/>
                  </a:lnTo>
                  <a:lnTo>
                    <a:pt x="0" y="28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57" name="Freeform 123"/>
            <p:cNvSpPr>
              <a:spLocks/>
            </p:cNvSpPr>
            <p:nvPr/>
          </p:nvSpPr>
          <p:spPr bwMode="auto">
            <a:xfrm>
              <a:off x="3394" y="964"/>
              <a:ext cx="129" cy="63"/>
            </a:xfrm>
            <a:custGeom>
              <a:avLst/>
              <a:gdLst>
                <a:gd name="T0" fmla="*/ 0 w 129"/>
                <a:gd name="T1" fmla="*/ 63 h 63"/>
                <a:gd name="T2" fmla="*/ 7 w 129"/>
                <a:gd name="T3" fmla="*/ 59 h 63"/>
                <a:gd name="T4" fmla="*/ 13 w 129"/>
                <a:gd name="T5" fmla="*/ 55 h 63"/>
                <a:gd name="T6" fmla="*/ 19 w 129"/>
                <a:gd name="T7" fmla="*/ 52 h 63"/>
                <a:gd name="T8" fmla="*/ 25 w 129"/>
                <a:gd name="T9" fmla="*/ 49 h 63"/>
                <a:gd name="T10" fmla="*/ 30 w 129"/>
                <a:gd name="T11" fmla="*/ 47 h 63"/>
                <a:gd name="T12" fmla="*/ 35 w 129"/>
                <a:gd name="T13" fmla="*/ 43 h 63"/>
                <a:gd name="T14" fmla="*/ 41 w 129"/>
                <a:gd name="T15" fmla="*/ 41 h 63"/>
                <a:gd name="T16" fmla="*/ 45 w 129"/>
                <a:gd name="T17" fmla="*/ 39 h 63"/>
                <a:gd name="T18" fmla="*/ 47 w 129"/>
                <a:gd name="T19" fmla="*/ 38 h 63"/>
                <a:gd name="T20" fmla="*/ 63 w 129"/>
                <a:gd name="T21" fmla="*/ 31 h 63"/>
                <a:gd name="T22" fmla="*/ 71 w 129"/>
                <a:gd name="T23" fmla="*/ 27 h 63"/>
                <a:gd name="T24" fmla="*/ 80 w 129"/>
                <a:gd name="T25" fmla="*/ 23 h 63"/>
                <a:gd name="T26" fmla="*/ 89 w 129"/>
                <a:gd name="T27" fmla="*/ 19 h 63"/>
                <a:gd name="T28" fmla="*/ 99 w 129"/>
                <a:gd name="T29" fmla="*/ 15 h 63"/>
                <a:gd name="T30" fmla="*/ 129 w 129"/>
                <a:gd name="T31" fmla="*/ 0 h 6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9"/>
                <a:gd name="T49" fmla="*/ 0 h 63"/>
                <a:gd name="T50" fmla="*/ 129 w 129"/>
                <a:gd name="T51" fmla="*/ 63 h 6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9" h="63">
                  <a:moveTo>
                    <a:pt x="0" y="63"/>
                  </a:moveTo>
                  <a:lnTo>
                    <a:pt x="7" y="59"/>
                  </a:lnTo>
                  <a:lnTo>
                    <a:pt x="13" y="55"/>
                  </a:lnTo>
                  <a:lnTo>
                    <a:pt x="19" y="52"/>
                  </a:lnTo>
                  <a:lnTo>
                    <a:pt x="25" y="49"/>
                  </a:lnTo>
                  <a:lnTo>
                    <a:pt x="30" y="47"/>
                  </a:lnTo>
                  <a:lnTo>
                    <a:pt x="35" y="43"/>
                  </a:lnTo>
                  <a:lnTo>
                    <a:pt x="41" y="41"/>
                  </a:lnTo>
                  <a:lnTo>
                    <a:pt x="45" y="39"/>
                  </a:lnTo>
                  <a:lnTo>
                    <a:pt x="47" y="38"/>
                  </a:lnTo>
                  <a:lnTo>
                    <a:pt x="63" y="31"/>
                  </a:lnTo>
                  <a:lnTo>
                    <a:pt x="71" y="27"/>
                  </a:lnTo>
                  <a:lnTo>
                    <a:pt x="80" y="23"/>
                  </a:lnTo>
                  <a:lnTo>
                    <a:pt x="89" y="19"/>
                  </a:lnTo>
                  <a:lnTo>
                    <a:pt x="99" y="15"/>
                  </a:lnTo>
                  <a:lnTo>
                    <a:pt x="129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58" name="Freeform 124"/>
            <p:cNvSpPr>
              <a:spLocks/>
            </p:cNvSpPr>
            <p:nvPr/>
          </p:nvSpPr>
          <p:spPr bwMode="auto">
            <a:xfrm>
              <a:off x="3356" y="966"/>
              <a:ext cx="145" cy="53"/>
            </a:xfrm>
            <a:custGeom>
              <a:avLst/>
              <a:gdLst>
                <a:gd name="T0" fmla="*/ 145 w 145"/>
                <a:gd name="T1" fmla="*/ 0 h 53"/>
                <a:gd name="T2" fmla="*/ 118 w 145"/>
                <a:gd name="T3" fmla="*/ 8 h 53"/>
                <a:gd name="T4" fmla="*/ 113 w 145"/>
                <a:gd name="T5" fmla="*/ 10 h 53"/>
                <a:gd name="T6" fmla="*/ 109 w 145"/>
                <a:gd name="T7" fmla="*/ 11 h 53"/>
                <a:gd name="T8" fmla="*/ 99 w 145"/>
                <a:gd name="T9" fmla="*/ 15 h 53"/>
                <a:gd name="T10" fmla="*/ 87 w 145"/>
                <a:gd name="T11" fmla="*/ 19 h 53"/>
                <a:gd name="T12" fmla="*/ 74 w 145"/>
                <a:gd name="T13" fmla="*/ 23 h 53"/>
                <a:gd name="T14" fmla="*/ 60 w 145"/>
                <a:gd name="T15" fmla="*/ 29 h 53"/>
                <a:gd name="T16" fmla="*/ 51 w 145"/>
                <a:gd name="T17" fmla="*/ 32 h 53"/>
                <a:gd name="T18" fmla="*/ 43 w 145"/>
                <a:gd name="T19" fmla="*/ 35 h 53"/>
                <a:gd name="T20" fmla="*/ 33 w 145"/>
                <a:gd name="T21" fmla="*/ 39 h 53"/>
                <a:gd name="T22" fmla="*/ 24 w 145"/>
                <a:gd name="T23" fmla="*/ 43 h 53"/>
                <a:gd name="T24" fmla="*/ 12 w 145"/>
                <a:gd name="T25" fmla="*/ 48 h 53"/>
                <a:gd name="T26" fmla="*/ 0 w 145"/>
                <a:gd name="T27" fmla="*/ 53 h 5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5"/>
                <a:gd name="T43" fmla="*/ 0 h 53"/>
                <a:gd name="T44" fmla="*/ 145 w 145"/>
                <a:gd name="T45" fmla="*/ 53 h 5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5" h="53">
                  <a:moveTo>
                    <a:pt x="145" y="0"/>
                  </a:moveTo>
                  <a:lnTo>
                    <a:pt x="118" y="8"/>
                  </a:lnTo>
                  <a:lnTo>
                    <a:pt x="113" y="10"/>
                  </a:lnTo>
                  <a:lnTo>
                    <a:pt x="109" y="11"/>
                  </a:lnTo>
                  <a:lnTo>
                    <a:pt x="99" y="15"/>
                  </a:lnTo>
                  <a:lnTo>
                    <a:pt x="87" y="19"/>
                  </a:lnTo>
                  <a:lnTo>
                    <a:pt x="74" y="23"/>
                  </a:lnTo>
                  <a:lnTo>
                    <a:pt x="60" y="29"/>
                  </a:lnTo>
                  <a:lnTo>
                    <a:pt x="51" y="32"/>
                  </a:lnTo>
                  <a:lnTo>
                    <a:pt x="43" y="35"/>
                  </a:lnTo>
                  <a:lnTo>
                    <a:pt x="33" y="39"/>
                  </a:lnTo>
                  <a:lnTo>
                    <a:pt x="24" y="43"/>
                  </a:lnTo>
                  <a:lnTo>
                    <a:pt x="12" y="48"/>
                  </a:lnTo>
                  <a:lnTo>
                    <a:pt x="0" y="53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59" name="Freeform 125"/>
            <p:cNvSpPr>
              <a:spLocks/>
            </p:cNvSpPr>
            <p:nvPr/>
          </p:nvSpPr>
          <p:spPr bwMode="auto">
            <a:xfrm>
              <a:off x="3350" y="968"/>
              <a:ext cx="99" cy="31"/>
            </a:xfrm>
            <a:custGeom>
              <a:avLst/>
              <a:gdLst>
                <a:gd name="T0" fmla="*/ 99 w 99"/>
                <a:gd name="T1" fmla="*/ 0 h 31"/>
                <a:gd name="T2" fmla="*/ 82 w 99"/>
                <a:gd name="T3" fmla="*/ 4 h 31"/>
                <a:gd name="T4" fmla="*/ 64 w 99"/>
                <a:gd name="T5" fmla="*/ 8 h 31"/>
                <a:gd name="T6" fmla="*/ 56 w 99"/>
                <a:gd name="T7" fmla="*/ 10 h 31"/>
                <a:gd name="T8" fmla="*/ 48 w 99"/>
                <a:gd name="T9" fmla="*/ 13 h 31"/>
                <a:gd name="T10" fmla="*/ 42 w 99"/>
                <a:gd name="T11" fmla="*/ 14 h 31"/>
                <a:gd name="T12" fmla="*/ 38 w 99"/>
                <a:gd name="T13" fmla="*/ 15 h 31"/>
                <a:gd name="T14" fmla="*/ 34 w 99"/>
                <a:gd name="T15" fmla="*/ 17 h 31"/>
                <a:gd name="T16" fmla="*/ 30 w 99"/>
                <a:gd name="T17" fmla="*/ 18 h 31"/>
                <a:gd name="T18" fmla="*/ 25 w 99"/>
                <a:gd name="T19" fmla="*/ 20 h 31"/>
                <a:gd name="T20" fmla="*/ 21 w 99"/>
                <a:gd name="T21" fmla="*/ 21 h 31"/>
                <a:gd name="T22" fmla="*/ 17 w 99"/>
                <a:gd name="T23" fmla="*/ 23 h 31"/>
                <a:gd name="T24" fmla="*/ 13 w 99"/>
                <a:gd name="T25" fmla="*/ 25 h 31"/>
                <a:gd name="T26" fmla="*/ 11 w 99"/>
                <a:gd name="T27" fmla="*/ 26 h 31"/>
                <a:gd name="T28" fmla="*/ 10 w 99"/>
                <a:gd name="T29" fmla="*/ 26 h 31"/>
                <a:gd name="T30" fmla="*/ 5 w 99"/>
                <a:gd name="T31" fmla="*/ 28 h 31"/>
                <a:gd name="T32" fmla="*/ 2 w 99"/>
                <a:gd name="T33" fmla="*/ 29 h 31"/>
                <a:gd name="T34" fmla="*/ 1 w 99"/>
                <a:gd name="T35" fmla="*/ 30 h 31"/>
                <a:gd name="T36" fmla="*/ 0 w 99"/>
                <a:gd name="T37" fmla="*/ 31 h 3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9"/>
                <a:gd name="T58" fmla="*/ 0 h 31"/>
                <a:gd name="T59" fmla="*/ 99 w 99"/>
                <a:gd name="T60" fmla="*/ 31 h 3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9" h="31">
                  <a:moveTo>
                    <a:pt x="99" y="0"/>
                  </a:moveTo>
                  <a:lnTo>
                    <a:pt x="82" y="4"/>
                  </a:lnTo>
                  <a:lnTo>
                    <a:pt x="64" y="8"/>
                  </a:lnTo>
                  <a:lnTo>
                    <a:pt x="56" y="10"/>
                  </a:lnTo>
                  <a:lnTo>
                    <a:pt x="48" y="13"/>
                  </a:lnTo>
                  <a:lnTo>
                    <a:pt x="42" y="14"/>
                  </a:lnTo>
                  <a:lnTo>
                    <a:pt x="38" y="15"/>
                  </a:lnTo>
                  <a:lnTo>
                    <a:pt x="34" y="17"/>
                  </a:lnTo>
                  <a:lnTo>
                    <a:pt x="30" y="18"/>
                  </a:lnTo>
                  <a:lnTo>
                    <a:pt x="25" y="20"/>
                  </a:lnTo>
                  <a:lnTo>
                    <a:pt x="21" y="21"/>
                  </a:lnTo>
                  <a:lnTo>
                    <a:pt x="17" y="23"/>
                  </a:lnTo>
                  <a:lnTo>
                    <a:pt x="13" y="25"/>
                  </a:lnTo>
                  <a:lnTo>
                    <a:pt x="11" y="26"/>
                  </a:lnTo>
                  <a:lnTo>
                    <a:pt x="10" y="26"/>
                  </a:lnTo>
                  <a:lnTo>
                    <a:pt x="5" y="28"/>
                  </a:lnTo>
                  <a:lnTo>
                    <a:pt x="2" y="29"/>
                  </a:lnTo>
                  <a:lnTo>
                    <a:pt x="1" y="30"/>
                  </a:lnTo>
                  <a:lnTo>
                    <a:pt x="0" y="3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60" name="Freeform 126"/>
            <p:cNvSpPr>
              <a:spLocks/>
            </p:cNvSpPr>
            <p:nvPr/>
          </p:nvSpPr>
          <p:spPr bwMode="auto">
            <a:xfrm>
              <a:off x="3547" y="851"/>
              <a:ext cx="57" cy="96"/>
            </a:xfrm>
            <a:custGeom>
              <a:avLst/>
              <a:gdLst>
                <a:gd name="T0" fmla="*/ 9 w 57"/>
                <a:gd name="T1" fmla="*/ 4 h 96"/>
                <a:gd name="T2" fmla="*/ 6 w 57"/>
                <a:gd name="T3" fmla="*/ 10 h 96"/>
                <a:gd name="T4" fmla="*/ 4 w 57"/>
                <a:gd name="T5" fmla="*/ 15 h 96"/>
                <a:gd name="T6" fmla="*/ 3 w 57"/>
                <a:gd name="T7" fmla="*/ 20 h 96"/>
                <a:gd name="T8" fmla="*/ 1 w 57"/>
                <a:gd name="T9" fmla="*/ 24 h 96"/>
                <a:gd name="T10" fmla="*/ 1 w 57"/>
                <a:gd name="T11" fmla="*/ 27 h 96"/>
                <a:gd name="T12" fmla="*/ 0 w 57"/>
                <a:gd name="T13" fmla="*/ 31 h 96"/>
                <a:gd name="T14" fmla="*/ 0 w 57"/>
                <a:gd name="T15" fmla="*/ 34 h 96"/>
                <a:gd name="T16" fmla="*/ 0 w 57"/>
                <a:gd name="T17" fmla="*/ 38 h 96"/>
                <a:gd name="T18" fmla="*/ 0 w 57"/>
                <a:gd name="T19" fmla="*/ 42 h 96"/>
                <a:gd name="T20" fmla="*/ 1 w 57"/>
                <a:gd name="T21" fmla="*/ 46 h 96"/>
                <a:gd name="T22" fmla="*/ 3 w 57"/>
                <a:gd name="T23" fmla="*/ 51 h 96"/>
                <a:gd name="T24" fmla="*/ 3 w 57"/>
                <a:gd name="T25" fmla="*/ 53 h 96"/>
                <a:gd name="T26" fmla="*/ 5 w 57"/>
                <a:gd name="T27" fmla="*/ 57 h 96"/>
                <a:gd name="T28" fmla="*/ 6 w 57"/>
                <a:gd name="T29" fmla="*/ 61 h 96"/>
                <a:gd name="T30" fmla="*/ 8 w 57"/>
                <a:gd name="T31" fmla="*/ 64 h 96"/>
                <a:gd name="T32" fmla="*/ 9 w 57"/>
                <a:gd name="T33" fmla="*/ 66 h 96"/>
                <a:gd name="T34" fmla="*/ 12 w 57"/>
                <a:gd name="T35" fmla="*/ 71 h 96"/>
                <a:gd name="T36" fmla="*/ 13 w 57"/>
                <a:gd name="T37" fmla="*/ 73 h 96"/>
                <a:gd name="T38" fmla="*/ 16 w 57"/>
                <a:gd name="T39" fmla="*/ 78 h 96"/>
                <a:gd name="T40" fmla="*/ 19 w 57"/>
                <a:gd name="T41" fmla="*/ 81 h 96"/>
                <a:gd name="T42" fmla="*/ 21 w 57"/>
                <a:gd name="T43" fmla="*/ 83 h 96"/>
                <a:gd name="T44" fmla="*/ 24 w 57"/>
                <a:gd name="T45" fmla="*/ 84 h 96"/>
                <a:gd name="T46" fmla="*/ 25 w 57"/>
                <a:gd name="T47" fmla="*/ 86 h 96"/>
                <a:gd name="T48" fmla="*/ 29 w 57"/>
                <a:gd name="T49" fmla="*/ 88 h 96"/>
                <a:gd name="T50" fmla="*/ 31 w 57"/>
                <a:gd name="T51" fmla="*/ 90 h 96"/>
                <a:gd name="T52" fmla="*/ 33 w 57"/>
                <a:gd name="T53" fmla="*/ 91 h 96"/>
                <a:gd name="T54" fmla="*/ 36 w 57"/>
                <a:gd name="T55" fmla="*/ 92 h 96"/>
                <a:gd name="T56" fmla="*/ 39 w 57"/>
                <a:gd name="T57" fmla="*/ 93 h 96"/>
                <a:gd name="T58" fmla="*/ 43 w 57"/>
                <a:gd name="T59" fmla="*/ 94 h 96"/>
                <a:gd name="T60" fmla="*/ 46 w 57"/>
                <a:gd name="T61" fmla="*/ 95 h 96"/>
                <a:gd name="T62" fmla="*/ 50 w 57"/>
                <a:gd name="T63" fmla="*/ 95 h 96"/>
                <a:gd name="T64" fmla="*/ 53 w 57"/>
                <a:gd name="T65" fmla="*/ 96 h 96"/>
                <a:gd name="T66" fmla="*/ 57 w 57"/>
                <a:gd name="T67" fmla="*/ 96 h 9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7"/>
                <a:gd name="T103" fmla="*/ 0 h 96"/>
                <a:gd name="T104" fmla="*/ 57 w 57"/>
                <a:gd name="T105" fmla="*/ 96 h 9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7" h="96">
                  <a:moveTo>
                    <a:pt x="11" y="0"/>
                  </a:moveTo>
                  <a:lnTo>
                    <a:pt x="9" y="4"/>
                  </a:lnTo>
                  <a:lnTo>
                    <a:pt x="8" y="7"/>
                  </a:lnTo>
                  <a:lnTo>
                    <a:pt x="6" y="10"/>
                  </a:lnTo>
                  <a:lnTo>
                    <a:pt x="5" y="13"/>
                  </a:lnTo>
                  <a:lnTo>
                    <a:pt x="4" y="15"/>
                  </a:lnTo>
                  <a:lnTo>
                    <a:pt x="4" y="18"/>
                  </a:lnTo>
                  <a:lnTo>
                    <a:pt x="3" y="20"/>
                  </a:lnTo>
                  <a:lnTo>
                    <a:pt x="1" y="23"/>
                  </a:lnTo>
                  <a:lnTo>
                    <a:pt x="1" y="24"/>
                  </a:lnTo>
                  <a:lnTo>
                    <a:pt x="1" y="25"/>
                  </a:lnTo>
                  <a:lnTo>
                    <a:pt x="1" y="27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0" y="33"/>
                  </a:lnTo>
                  <a:lnTo>
                    <a:pt x="0" y="34"/>
                  </a:lnTo>
                  <a:lnTo>
                    <a:pt x="0" y="36"/>
                  </a:lnTo>
                  <a:lnTo>
                    <a:pt x="0" y="38"/>
                  </a:lnTo>
                  <a:lnTo>
                    <a:pt x="0" y="40"/>
                  </a:lnTo>
                  <a:lnTo>
                    <a:pt x="0" y="42"/>
                  </a:lnTo>
                  <a:lnTo>
                    <a:pt x="0" y="43"/>
                  </a:lnTo>
                  <a:lnTo>
                    <a:pt x="1" y="46"/>
                  </a:lnTo>
                  <a:lnTo>
                    <a:pt x="1" y="48"/>
                  </a:lnTo>
                  <a:lnTo>
                    <a:pt x="3" y="51"/>
                  </a:lnTo>
                  <a:lnTo>
                    <a:pt x="3" y="52"/>
                  </a:lnTo>
                  <a:lnTo>
                    <a:pt x="3" y="53"/>
                  </a:lnTo>
                  <a:lnTo>
                    <a:pt x="4" y="55"/>
                  </a:lnTo>
                  <a:lnTo>
                    <a:pt x="5" y="57"/>
                  </a:lnTo>
                  <a:lnTo>
                    <a:pt x="6" y="60"/>
                  </a:lnTo>
                  <a:lnTo>
                    <a:pt x="6" y="61"/>
                  </a:lnTo>
                  <a:lnTo>
                    <a:pt x="7" y="62"/>
                  </a:lnTo>
                  <a:lnTo>
                    <a:pt x="8" y="64"/>
                  </a:lnTo>
                  <a:lnTo>
                    <a:pt x="9" y="65"/>
                  </a:lnTo>
                  <a:lnTo>
                    <a:pt x="9" y="66"/>
                  </a:lnTo>
                  <a:lnTo>
                    <a:pt x="11" y="69"/>
                  </a:lnTo>
                  <a:lnTo>
                    <a:pt x="12" y="71"/>
                  </a:lnTo>
                  <a:lnTo>
                    <a:pt x="13" y="72"/>
                  </a:lnTo>
                  <a:lnTo>
                    <a:pt x="13" y="73"/>
                  </a:lnTo>
                  <a:lnTo>
                    <a:pt x="15" y="75"/>
                  </a:lnTo>
                  <a:lnTo>
                    <a:pt x="16" y="78"/>
                  </a:lnTo>
                  <a:lnTo>
                    <a:pt x="18" y="80"/>
                  </a:lnTo>
                  <a:lnTo>
                    <a:pt x="19" y="81"/>
                  </a:lnTo>
                  <a:lnTo>
                    <a:pt x="20" y="82"/>
                  </a:lnTo>
                  <a:lnTo>
                    <a:pt x="21" y="83"/>
                  </a:lnTo>
                  <a:lnTo>
                    <a:pt x="23" y="84"/>
                  </a:lnTo>
                  <a:lnTo>
                    <a:pt x="24" y="84"/>
                  </a:lnTo>
                  <a:lnTo>
                    <a:pt x="24" y="85"/>
                  </a:lnTo>
                  <a:lnTo>
                    <a:pt x="25" y="86"/>
                  </a:lnTo>
                  <a:lnTo>
                    <a:pt x="27" y="87"/>
                  </a:lnTo>
                  <a:lnTo>
                    <a:pt x="29" y="88"/>
                  </a:lnTo>
                  <a:lnTo>
                    <a:pt x="30" y="89"/>
                  </a:lnTo>
                  <a:lnTo>
                    <a:pt x="31" y="90"/>
                  </a:lnTo>
                  <a:lnTo>
                    <a:pt x="32" y="90"/>
                  </a:lnTo>
                  <a:lnTo>
                    <a:pt x="33" y="91"/>
                  </a:lnTo>
                  <a:lnTo>
                    <a:pt x="35" y="92"/>
                  </a:lnTo>
                  <a:lnTo>
                    <a:pt x="36" y="92"/>
                  </a:lnTo>
                  <a:lnTo>
                    <a:pt x="37" y="93"/>
                  </a:lnTo>
                  <a:lnTo>
                    <a:pt x="39" y="93"/>
                  </a:lnTo>
                  <a:lnTo>
                    <a:pt x="40" y="94"/>
                  </a:lnTo>
                  <a:lnTo>
                    <a:pt x="43" y="94"/>
                  </a:lnTo>
                  <a:lnTo>
                    <a:pt x="44" y="95"/>
                  </a:lnTo>
                  <a:lnTo>
                    <a:pt x="46" y="95"/>
                  </a:lnTo>
                  <a:lnTo>
                    <a:pt x="48" y="95"/>
                  </a:lnTo>
                  <a:lnTo>
                    <a:pt x="50" y="95"/>
                  </a:lnTo>
                  <a:lnTo>
                    <a:pt x="51" y="96"/>
                  </a:lnTo>
                  <a:lnTo>
                    <a:pt x="53" y="96"/>
                  </a:lnTo>
                  <a:lnTo>
                    <a:pt x="55" y="96"/>
                  </a:lnTo>
                  <a:lnTo>
                    <a:pt x="57" y="96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61" name="Freeform 127"/>
            <p:cNvSpPr>
              <a:spLocks/>
            </p:cNvSpPr>
            <p:nvPr/>
          </p:nvSpPr>
          <p:spPr bwMode="auto">
            <a:xfrm>
              <a:off x="3499" y="862"/>
              <a:ext cx="53" cy="9"/>
            </a:xfrm>
            <a:custGeom>
              <a:avLst/>
              <a:gdLst>
                <a:gd name="T0" fmla="*/ 53 w 53"/>
                <a:gd name="T1" fmla="*/ 1 h 9"/>
                <a:gd name="T2" fmla="*/ 44 w 53"/>
                <a:gd name="T3" fmla="*/ 1 h 9"/>
                <a:gd name="T4" fmla="*/ 36 w 53"/>
                <a:gd name="T5" fmla="*/ 0 h 9"/>
                <a:gd name="T6" fmla="*/ 33 w 53"/>
                <a:gd name="T7" fmla="*/ 1 h 9"/>
                <a:gd name="T8" fmla="*/ 29 w 53"/>
                <a:gd name="T9" fmla="*/ 1 h 9"/>
                <a:gd name="T10" fmla="*/ 27 w 53"/>
                <a:gd name="T11" fmla="*/ 1 h 9"/>
                <a:gd name="T12" fmla="*/ 25 w 53"/>
                <a:gd name="T13" fmla="*/ 2 h 9"/>
                <a:gd name="T14" fmla="*/ 24 w 53"/>
                <a:gd name="T15" fmla="*/ 2 h 9"/>
                <a:gd name="T16" fmla="*/ 22 w 53"/>
                <a:gd name="T17" fmla="*/ 3 h 9"/>
                <a:gd name="T18" fmla="*/ 19 w 53"/>
                <a:gd name="T19" fmla="*/ 3 h 9"/>
                <a:gd name="T20" fmla="*/ 17 w 53"/>
                <a:gd name="T21" fmla="*/ 4 h 9"/>
                <a:gd name="T22" fmla="*/ 15 w 53"/>
                <a:gd name="T23" fmla="*/ 4 h 9"/>
                <a:gd name="T24" fmla="*/ 11 w 53"/>
                <a:gd name="T25" fmla="*/ 5 h 9"/>
                <a:gd name="T26" fmla="*/ 9 w 53"/>
                <a:gd name="T27" fmla="*/ 6 h 9"/>
                <a:gd name="T28" fmla="*/ 6 w 53"/>
                <a:gd name="T29" fmla="*/ 7 h 9"/>
                <a:gd name="T30" fmla="*/ 3 w 53"/>
                <a:gd name="T31" fmla="*/ 8 h 9"/>
                <a:gd name="T32" fmla="*/ 0 w 53"/>
                <a:gd name="T33" fmla="*/ 9 h 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3"/>
                <a:gd name="T52" fmla="*/ 0 h 9"/>
                <a:gd name="T53" fmla="*/ 53 w 53"/>
                <a:gd name="T54" fmla="*/ 9 h 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3" h="9">
                  <a:moveTo>
                    <a:pt x="53" y="1"/>
                  </a:moveTo>
                  <a:lnTo>
                    <a:pt x="44" y="1"/>
                  </a:lnTo>
                  <a:lnTo>
                    <a:pt x="36" y="0"/>
                  </a:lnTo>
                  <a:lnTo>
                    <a:pt x="33" y="1"/>
                  </a:lnTo>
                  <a:lnTo>
                    <a:pt x="29" y="1"/>
                  </a:lnTo>
                  <a:lnTo>
                    <a:pt x="27" y="1"/>
                  </a:lnTo>
                  <a:lnTo>
                    <a:pt x="25" y="2"/>
                  </a:lnTo>
                  <a:lnTo>
                    <a:pt x="24" y="2"/>
                  </a:lnTo>
                  <a:lnTo>
                    <a:pt x="22" y="3"/>
                  </a:lnTo>
                  <a:lnTo>
                    <a:pt x="19" y="3"/>
                  </a:lnTo>
                  <a:lnTo>
                    <a:pt x="17" y="4"/>
                  </a:lnTo>
                  <a:lnTo>
                    <a:pt x="15" y="4"/>
                  </a:lnTo>
                  <a:lnTo>
                    <a:pt x="11" y="5"/>
                  </a:lnTo>
                  <a:lnTo>
                    <a:pt x="9" y="6"/>
                  </a:lnTo>
                  <a:lnTo>
                    <a:pt x="6" y="7"/>
                  </a:lnTo>
                  <a:lnTo>
                    <a:pt x="3" y="8"/>
                  </a:lnTo>
                  <a:lnTo>
                    <a:pt x="0" y="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62" name="Freeform 128"/>
            <p:cNvSpPr>
              <a:spLocks/>
            </p:cNvSpPr>
            <p:nvPr/>
          </p:nvSpPr>
          <p:spPr bwMode="auto">
            <a:xfrm>
              <a:off x="3485" y="871"/>
              <a:ext cx="63" cy="17"/>
            </a:xfrm>
            <a:custGeom>
              <a:avLst/>
              <a:gdLst>
                <a:gd name="T0" fmla="*/ 63 w 63"/>
                <a:gd name="T1" fmla="*/ 0 h 17"/>
                <a:gd name="T2" fmla="*/ 41 w 63"/>
                <a:gd name="T3" fmla="*/ 2 h 17"/>
                <a:gd name="T4" fmla="*/ 38 w 63"/>
                <a:gd name="T5" fmla="*/ 3 h 17"/>
                <a:gd name="T6" fmla="*/ 36 w 63"/>
                <a:gd name="T7" fmla="*/ 3 h 17"/>
                <a:gd name="T8" fmla="*/ 34 w 63"/>
                <a:gd name="T9" fmla="*/ 4 h 17"/>
                <a:gd name="T10" fmla="*/ 32 w 63"/>
                <a:gd name="T11" fmla="*/ 4 h 17"/>
                <a:gd name="T12" fmla="*/ 28 w 63"/>
                <a:gd name="T13" fmla="*/ 5 h 17"/>
                <a:gd name="T14" fmla="*/ 24 w 63"/>
                <a:gd name="T15" fmla="*/ 6 h 17"/>
                <a:gd name="T16" fmla="*/ 22 w 63"/>
                <a:gd name="T17" fmla="*/ 7 h 17"/>
                <a:gd name="T18" fmla="*/ 21 w 63"/>
                <a:gd name="T19" fmla="*/ 7 h 17"/>
                <a:gd name="T20" fmla="*/ 19 w 63"/>
                <a:gd name="T21" fmla="*/ 8 h 17"/>
                <a:gd name="T22" fmla="*/ 17 w 63"/>
                <a:gd name="T23" fmla="*/ 8 h 17"/>
                <a:gd name="T24" fmla="*/ 14 w 63"/>
                <a:gd name="T25" fmla="*/ 10 h 17"/>
                <a:gd name="T26" fmla="*/ 11 w 63"/>
                <a:gd name="T27" fmla="*/ 11 h 17"/>
                <a:gd name="T28" fmla="*/ 5 w 63"/>
                <a:gd name="T29" fmla="*/ 14 h 17"/>
                <a:gd name="T30" fmla="*/ 0 w 63"/>
                <a:gd name="T31" fmla="*/ 17 h 1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3"/>
                <a:gd name="T49" fmla="*/ 0 h 17"/>
                <a:gd name="T50" fmla="*/ 63 w 63"/>
                <a:gd name="T51" fmla="*/ 17 h 1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3" h="17">
                  <a:moveTo>
                    <a:pt x="63" y="0"/>
                  </a:moveTo>
                  <a:lnTo>
                    <a:pt x="41" y="2"/>
                  </a:lnTo>
                  <a:lnTo>
                    <a:pt x="38" y="3"/>
                  </a:lnTo>
                  <a:lnTo>
                    <a:pt x="36" y="3"/>
                  </a:lnTo>
                  <a:lnTo>
                    <a:pt x="34" y="4"/>
                  </a:lnTo>
                  <a:lnTo>
                    <a:pt x="32" y="4"/>
                  </a:lnTo>
                  <a:lnTo>
                    <a:pt x="28" y="5"/>
                  </a:lnTo>
                  <a:lnTo>
                    <a:pt x="24" y="6"/>
                  </a:lnTo>
                  <a:lnTo>
                    <a:pt x="22" y="7"/>
                  </a:lnTo>
                  <a:lnTo>
                    <a:pt x="21" y="7"/>
                  </a:lnTo>
                  <a:lnTo>
                    <a:pt x="19" y="8"/>
                  </a:lnTo>
                  <a:lnTo>
                    <a:pt x="17" y="8"/>
                  </a:lnTo>
                  <a:lnTo>
                    <a:pt x="14" y="10"/>
                  </a:lnTo>
                  <a:lnTo>
                    <a:pt x="11" y="11"/>
                  </a:lnTo>
                  <a:lnTo>
                    <a:pt x="5" y="14"/>
                  </a:lnTo>
                  <a:lnTo>
                    <a:pt x="0" y="1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63" name="Freeform 129"/>
            <p:cNvSpPr>
              <a:spLocks/>
            </p:cNvSpPr>
            <p:nvPr/>
          </p:nvSpPr>
          <p:spPr bwMode="auto">
            <a:xfrm>
              <a:off x="3480" y="881"/>
              <a:ext cx="67" cy="29"/>
            </a:xfrm>
            <a:custGeom>
              <a:avLst/>
              <a:gdLst>
                <a:gd name="T0" fmla="*/ 67 w 67"/>
                <a:gd name="T1" fmla="*/ 0 h 29"/>
                <a:gd name="T2" fmla="*/ 60 w 67"/>
                <a:gd name="T3" fmla="*/ 1 h 29"/>
                <a:gd name="T4" fmla="*/ 57 w 67"/>
                <a:gd name="T5" fmla="*/ 1 h 29"/>
                <a:gd name="T6" fmla="*/ 54 w 67"/>
                <a:gd name="T7" fmla="*/ 1 h 29"/>
                <a:gd name="T8" fmla="*/ 51 w 67"/>
                <a:gd name="T9" fmla="*/ 2 h 29"/>
                <a:gd name="T10" fmla="*/ 48 w 67"/>
                <a:gd name="T11" fmla="*/ 2 h 29"/>
                <a:gd name="T12" fmla="*/ 46 w 67"/>
                <a:gd name="T13" fmla="*/ 2 h 29"/>
                <a:gd name="T14" fmla="*/ 44 w 67"/>
                <a:gd name="T15" fmla="*/ 3 h 29"/>
                <a:gd name="T16" fmla="*/ 42 w 67"/>
                <a:gd name="T17" fmla="*/ 3 h 29"/>
                <a:gd name="T18" fmla="*/ 40 w 67"/>
                <a:gd name="T19" fmla="*/ 3 h 29"/>
                <a:gd name="T20" fmla="*/ 37 w 67"/>
                <a:gd name="T21" fmla="*/ 4 h 29"/>
                <a:gd name="T22" fmla="*/ 36 w 67"/>
                <a:gd name="T23" fmla="*/ 5 h 29"/>
                <a:gd name="T24" fmla="*/ 35 w 67"/>
                <a:gd name="T25" fmla="*/ 5 h 29"/>
                <a:gd name="T26" fmla="*/ 33 w 67"/>
                <a:gd name="T27" fmla="*/ 6 h 29"/>
                <a:gd name="T28" fmla="*/ 32 w 67"/>
                <a:gd name="T29" fmla="*/ 6 h 29"/>
                <a:gd name="T30" fmla="*/ 29 w 67"/>
                <a:gd name="T31" fmla="*/ 7 h 29"/>
                <a:gd name="T32" fmla="*/ 27 w 67"/>
                <a:gd name="T33" fmla="*/ 7 h 29"/>
                <a:gd name="T34" fmla="*/ 25 w 67"/>
                <a:gd name="T35" fmla="*/ 8 h 29"/>
                <a:gd name="T36" fmla="*/ 24 w 67"/>
                <a:gd name="T37" fmla="*/ 9 h 29"/>
                <a:gd name="T38" fmla="*/ 22 w 67"/>
                <a:gd name="T39" fmla="*/ 10 h 29"/>
                <a:gd name="T40" fmla="*/ 20 w 67"/>
                <a:gd name="T41" fmla="*/ 11 h 29"/>
                <a:gd name="T42" fmla="*/ 18 w 67"/>
                <a:gd name="T43" fmla="*/ 12 h 29"/>
                <a:gd name="T44" fmla="*/ 17 w 67"/>
                <a:gd name="T45" fmla="*/ 13 h 29"/>
                <a:gd name="T46" fmla="*/ 15 w 67"/>
                <a:gd name="T47" fmla="*/ 14 h 29"/>
                <a:gd name="T48" fmla="*/ 13 w 67"/>
                <a:gd name="T49" fmla="*/ 15 h 29"/>
                <a:gd name="T50" fmla="*/ 10 w 67"/>
                <a:gd name="T51" fmla="*/ 17 h 29"/>
                <a:gd name="T52" fmla="*/ 10 w 67"/>
                <a:gd name="T53" fmla="*/ 18 h 29"/>
                <a:gd name="T54" fmla="*/ 9 w 67"/>
                <a:gd name="T55" fmla="*/ 19 h 29"/>
                <a:gd name="T56" fmla="*/ 7 w 67"/>
                <a:gd name="T57" fmla="*/ 21 h 29"/>
                <a:gd name="T58" fmla="*/ 6 w 67"/>
                <a:gd name="T59" fmla="*/ 22 h 29"/>
                <a:gd name="T60" fmla="*/ 5 w 67"/>
                <a:gd name="T61" fmla="*/ 23 h 29"/>
                <a:gd name="T62" fmla="*/ 4 w 67"/>
                <a:gd name="T63" fmla="*/ 24 h 29"/>
                <a:gd name="T64" fmla="*/ 2 w 67"/>
                <a:gd name="T65" fmla="*/ 26 h 29"/>
                <a:gd name="T66" fmla="*/ 0 w 67"/>
                <a:gd name="T67" fmla="*/ 29 h 2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7"/>
                <a:gd name="T103" fmla="*/ 0 h 29"/>
                <a:gd name="T104" fmla="*/ 67 w 67"/>
                <a:gd name="T105" fmla="*/ 29 h 2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7" h="29">
                  <a:moveTo>
                    <a:pt x="67" y="0"/>
                  </a:moveTo>
                  <a:lnTo>
                    <a:pt x="60" y="1"/>
                  </a:lnTo>
                  <a:lnTo>
                    <a:pt x="57" y="1"/>
                  </a:lnTo>
                  <a:lnTo>
                    <a:pt x="54" y="1"/>
                  </a:lnTo>
                  <a:lnTo>
                    <a:pt x="51" y="2"/>
                  </a:lnTo>
                  <a:lnTo>
                    <a:pt x="48" y="2"/>
                  </a:lnTo>
                  <a:lnTo>
                    <a:pt x="46" y="2"/>
                  </a:lnTo>
                  <a:lnTo>
                    <a:pt x="44" y="3"/>
                  </a:lnTo>
                  <a:lnTo>
                    <a:pt x="42" y="3"/>
                  </a:lnTo>
                  <a:lnTo>
                    <a:pt x="40" y="3"/>
                  </a:lnTo>
                  <a:lnTo>
                    <a:pt x="37" y="4"/>
                  </a:lnTo>
                  <a:lnTo>
                    <a:pt x="36" y="5"/>
                  </a:lnTo>
                  <a:lnTo>
                    <a:pt x="35" y="5"/>
                  </a:lnTo>
                  <a:lnTo>
                    <a:pt x="33" y="6"/>
                  </a:lnTo>
                  <a:lnTo>
                    <a:pt x="32" y="6"/>
                  </a:lnTo>
                  <a:lnTo>
                    <a:pt x="29" y="7"/>
                  </a:lnTo>
                  <a:lnTo>
                    <a:pt x="27" y="7"/>
                  </a:lnTo>
                  <a:lnTo>
                    <a:pt x="25" y="8"/>
                  </a:lnTo>
                  <a:lnTo>
                    <a:pt x="24" y="9"/>
                  </a:lnTo>
                  <a:lnTo>
                    <a:pt x="22" y="10"/>
                  </a:lnTo>
                  <a:lnTo>
                    <a:pt x="20" y="11"/>
                  </a:lnTo>
                  <a:lnTo>
                    <a:pt x="18" y="12"/>
                  </a:lnTo>
                  <a:lnTo>
                    <a:pt x="17" y="13"/>
                  </a:lnTo>
                  <a:lnTo>
                    <a:pt x="15" y="14"/>
                  </a:lnTo>
                  <a:lnTo>
                    <a:pt x="13" y="15"/>
                  </a:lnTo>
                  <a:lnTo>
                    <a:pt x="10" y="17"/>
                  </a:lnTo>
                  <a:lnTo>
                    <a:pt x="10" y="18"/>
                  </a:lnTo>
                  <a:lnTo>
                    <a:pt x="9" y="19"/>
                  </a:lnTo>
                  <a:lnTo>
                    <a:pt x="7" y="21"/>
                  </a:lnTo>
                  <a:lnTo>
                    <a:pt x="6" y="22"/>
                  </a:lnTo>
                  <a:lnTo>
                    <a:pt x="5" y="23"/>
                  </a:lnTo>
                  <a:lnTo>
                    <a:pt x="4" y="24"/>
                  </a:lnTo>
                  <a:lnTo>
                    <a:pt x="2" y="26"/>
                  </a:lnTo>
                  <a:lnTo>
                    <a:pt x="0" y="2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64" name="Freeform 130"/>
            <p:cNvSpPr>
              <a:spLocks/>
            </p:cNvSpPr>
            <p:nvPr/>
          </p:nvSpPr>
          <p:spPr bwMode="auto">
            <a:xfrm>
              <a:off x="3482" y="893"/>
              <a:ext cx="66" cy="25"/>
            </a:xfrm>
            <a:custGeom>
              <a:avLst/>
              <a:gdLst>
                <a:gd name="T0" fmla="*/ 66 w 66"/>
                <a:gd name="T1" fmla="*/ 0 h 25"/>
                <a:gd name="T2" fmla="*/ 63 w 66"/>
                <a:gd name="T3" fmla="*/ 0 h 25"/>
                <a:gd name="T4" fmla="*/ 60 w 66"/>
                <a:gd name="T5" fmla="*/ 0 h 25"/>
                <a:gd name="T6" fmla="*/ 57 w 66"/>
                <a:gd name="T7" fmla="*/ 0 h 25"/>
                <a:gd name="T8" fmla="*/ 56 w 66"/>
                <a:gd name="T9" fmla="*/ 0 h 25"/>
                <a:gd name="T10" fmla="*/ 54 w 66"/>
                <a:gd name="T11" fmla="*/ 0 h 25"/>
                <a:gd name="T12" fmla="*/ 52 w 66"/>
                <a:gd name="T13" fmla="*/ 0 h 25"/>
                <a:gd name="T14" fmla="*/ 50 w 66"/>
                <a:gd name="T15" fmla="*/ 0 h 25"/>
                <a:gd name="T16" fmla="*/ 47 w 66"/>
                <a:gd name="T17" fmla="*/ 1 h 25"/>
                <a:gd name="T18" fmla="*/ 45 w 66"/>
                <a:gd name="T19" fmla="*/ 1 h 25"/>
                <a:gd name="T20" fmla="*/ 43 w 66"/>
                <a:gd name="T21" fmla="*/ 1 h 25"/>
                <a:gd name="T22" fmla="*/ 42 w 66"/>
                <a:gd name="T23" fmla="*/ 1 h 25"/>
                <a:gd name="T24" fmla="*/ 40 w 66"/>
                <a:gd name="T25" fmla="*/ 2 h 25"/>
                <a:gd name="T26" fmla="*/ 38 w 66"/>
                <a:gd name="T27" fmla="*/ 2 h 25"/>
                <a:gd name="T28" fmla="*/ 36 w 66"/>
                <a:gd name="T29" fmla="*/ 3 h 25"/>
                <a:gd name="T30" fmla="*/ 33 w 66"/>
                <a:gd name="T31" fmla="*/ 4 h 25"/>
                <a:gd name="T32" fmla="*/ 32 w 66"/>
                <a:gd name="T33" fmla="*/ 4 h 25"/>
                <a:gd name="T34" fmla="*/ 30 w 66"/>
                <a:gd name="T35" fmla="*/ 5 h 25"/>
                <a:gd name="T36" fmla="*/ 27 w 66"/>
                <a:gd name="T37" fmla="*/ 5 h 25"/>
                <a:gd name="T38" fmla="*/ 25 w 66"/>
                <a:gd name="T39" fmla="*/ 6 h 25"/>
                <a:gd name="T40" fmla="*/ 23 w 66"/>
                <a:gd name="T41" fmla="*/ 7 h 25"/>
                <a:gd name="T42" fmla="*/ 21 w 66"/>
                <a:gd name="T43" fmla="*/ 8 h 25"/>
                <a:gd name="T44" fmla="*/ 20 w 66"/>
                <a:gd name="T45" fmla="*/ 9 h 25"/>
                <a:gd name="T46" fmla="*/ 18 w 66"/>
                <a:gd name="T47" fmla="*/ 11 h 25"/>
                <a:gd name="T48" fmla="*/ 16 w 66"/>
                <a:gd name="T49" fmla="*/ 12 h 25"/>
                <a:gd name="T50" fmla="*/ 14 w 66"/>
                <a:gd name="T51" fmla="*/ 13 h 25"/>
                <a:gd name="T52" fmla="*/ 12 w 66"/>
                <a:gd name="T53" fmla="*/ 15 h 25"/>
                <a:gd name="T54" fmla="*/ 8 w 66"/>
                <a:gd name="T55" fmla="*/ 18 h 25"/>
                <a:gd name="T56" fmla="*/ 6 w 66"/>
                <a:gd name="T57" fmla="*/ 19 h 25"/>
                <a:gd name="T58" fmla="*/ 4 w 66"/>
                <a:gd name="T59" fmla="*/ 21 h 25"/>
                <a:gd name="T60" fmla="*/ 2 w 66"/>
                <a:gd name="T61" fmla="*/ 23 h 25"/>
                <a:gd name="T62" fmla="*/ 0 w 66"/>
                <a:gd name="T63" fmla="*/ 25 h 2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6"/>
                <a:gd name="T97" fmla="*/ 0 h 25"/>
                <a:gd name="T98" fmla="*/ 66 w 66"/>
                <a:gd name="T99" fmla="*/ 25 h 2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6" h="25">
                  <a:moveTo>
                    <a:pt x="66" y="0"/>
                  </a:moveTo>
                  <a:lnTo>
                    <a:pt x="63" y="0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6" y="0"/>
                  </a:lnTo>
                  <a:lnTo>
                    <a:pt x="54" y="0"/>
                  </a:lnTo>
                  <a:lnTo>
                    <a:pt x="52" y="0"/>
                  </a:lnTo>
                  <a:lnTo>
                    <a:pt x="50" y="0"/>
                  </a:lnTo>
                  <a:lnTo>
                    <a:pt x="47" y="1"/>
                  </a:lnTo>
                  <a:lnTo>
                    <a:pt x="45" y="1"/>
                  </a:lnTo>
                  <a:lnTo>
                    <a:pt x="43" y="1"/>
                  </a:lnTo>
                  <a:lnTo>
                    <a:pt x="42" y="1"/>
                  </a:lnTo>
                  <a:lnTo>
                    <a:pt x="40" y="2"/>
                  </a:lnTo>
                  <a:lnTo>
                    <a:pt x="38" y="2"/>
                  </a:lnTo>
                  <a:lnTo>
                    <a:pt x="36" y="3"/>
                  </a:lnTo>
                  <a:lnTo>
                    <a:pt x="33" y="4"/>
                  </a:lnTo>
                  <a:lnTo>
                    <a:pt x="32" y="4"/>
                  </a:lnTo>
                  <a:lnTo>
                    <a:pt x="30" y="5"/>
                  </a:lnTo>
                  <a:lnTo>
                    <a:pt x="27" y="5"/>
                  </a:lnTo>
                  <a:lnTo>
                    <a:pt x="25" y="6"/>
                  </a:lnTo>
                  <a:lnTo>
                    <a:pt x="23" y="7"/>
                  </a:lnTo>
                  <a:lnTo>
                    <a:pt x="21" y="8"/>
                  </a:lnTo>
                  <a:lnTo>
                    <a:pt x="20" y="9"/>
                  </a:lnTo>
                  <a:lnTo>
                    <a:pt x="18" y="11"/>
                  </a:lnTo>
                  <a:lnTo>
                    <a:pt x="16" y="12"/>
                  </a:lnTo>
                  <a:lnTo>
                    <a:pt x="14" y="13"/>
                  </a:lnTo>
                  <a:lnTo>
                    <a:pt x="12" y="15"/>
                  </a:lnTo>
                  <a:lnTo>
                    <a:pt x="8" y="18"/>
                  </a:lnTo>
                  <a:lnTo>
                    <a:pt x="6" y="19"/>
                  </a:lnTo>
                  <a:lnTo>
                    <a:pt x="4" y="21"/>
                  </a:lnTo>
                  <a:lnTo>
                    <a:pt x="2" y="23"/>
                  </a:lnTo>
                  <a:lnTo>
                    <a:pt x="0" y="25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65" name="Freeform 131"/>
            <p:cNvSpPr>
              <a:spLocks/>
            </p:cNvSpPr>
            <p:nvPr/>
          </p:nvSpPr>
          <p:spPr bwMode="auto">
            <a:xfrm>
              <a:off x="3484" y="902"/>
              <a:ext cx="66" cy="28"/>
            </a:xfrm>
            <a:custGeom>
              <a:avLst/>
              <a:gdLst>
                <a:gd name="T0" fmla="*/ 66 w 66"/>
                <a:gd name="T1" fmla="*/ 0 h 28"/>
                <a:gd name="T2" fmla="*/ 63 w 66"/>
                <a:gd name="T3" fmla="*/ 0 h 28"/>
                <a:gd name="T4" fmla="*/ 61 w 66"/>
                <a:gd name="T5" fmla="*/ 0 h 28"/>
                <a:gd name="T6" fmla="*/ 59 w 66"/>
                <a:gd name="T7" fmla="*/ 0 h 28"/>
                <a:gd name="T8" fmla="*/ 57 w 66"/>
                <a:gd name="T9" fmla="*/ 1 h 28"/>
                <a:gd name="T10" fmla="*/ 55 w 66"/>
                <a:gd name="T11" fmla="*/ 1 h 28"/>
                <a:gd name="T12" fmla="*/ 54 w 66"/>
                <a:gd name="T13" fmla="*/ 1 h 28"/>
                <a:gd name="T14" fmla="*/ 52 w 66"/>
                <a:gd name="T15" fmla="*/ 1 h 28"/>
                <a:gd name="T16" fmla="*/ 50 w 66"/>
                <a:gd name="T17" fmla="*/ 1 h 28"/>
                <a:gd name="T18" fmla="*/ 48 w 66"/>
                <a:gd name="T19" fmla="*/ 2 h 28"/>
                <a:gd name="T20" fmla="*/ 45 w 66"/>
                <a:gd name="T21" fmla="*/ 2 h 28"/>
                <a:gd name="T22" fmla="*/ 44 w 66"/>
                <a:gd name="T23" fmla="*/ 2 h 28"/>
                <a:gd name="T24" fmla="*/ 42 w 66"/>
                <a:gd name="T25" fmla="*/ 3 h 28"/>
                <a:gd name="T26" fmla="*/ 38 w 66"/>
                <a:gd name="T27" fmla="*/ 3 h 28"/>
                <a:gd name="T28" fmla="*/ 35 w 66"/>
                <a:gd name="T29" fmla="*/ 4 h 28"/>
                <a:gd name="T30" fmla="*/ 34 w 66"/>
                <a:gd name="T31" fmla="*/ 5 h 28"/>
                <a:gd name="T32" fmla="*/ 31 w 66"/>
                <a:gd name="T33" fmla="*/ 5 h 28"/>
                <a:gd name="T34" fmla="*/ 29 w 66"/>
                <a:gd name="T35" fmla="*/ 6 h 28"/>
                <a:gd name="T36" fmla="*/ 26 w 66"/>
                <a:gd name="T37" fmla="*/ 7 h 28"/>
                <a:gd name="T38" fmla="*/ 24 w 66"/>
                <a:gd name="T39" fmla="*/ 8 h 28"/>
                <a:gd name="T40" fmla="*/ 22 w 66"/>
                <a:gd name="T41" fmla="*/ 9 h 28"/>
                <a:gd name="T42" fmla="*/ 20 w 66"/>
                <a:gd name="T43" fmla="*/ 9 h 28"/>
                <a:gd name="T44" fmla="*/ 19 w 66"/>
                <a:gd name="T45" fmla="*/ 10 h 28"/>
                <a:gd name="T46" fmla="*/ 17 w 66"/>
                <a:gd name="T47" fmla="*/ 12 h 28"/>
                <a:gd name="T48" fmla="*/ 15 w 66"/>
                <a:gd name="T49" fmla="*/ 13 h 28"/>
                <a:gd name="T50" fmla="*/ 13 w 66"/>
                <a:gd name="T51" fmla="*/ 14 h 28"/>
                <a:gd name="T52" fmla="*/ 11 w 66"/>
                <a:gd name="T53" fmla="*/ 16 h 28"/>
                <a:gd name="T54" fmla="*/ 9 w 66"/>
                <a:gd name="T55" fmla="*/ 18 h 28"/>
                <a:gd name="T56" fmla="*/ 6 w 66"/>
                <a:gd name="T57" fmla="*/ 20 h 28"/>
                <a:gd name="T58" fmla="*/ 4 w 66"/>
                <a:gd name="T59" fmla="*/ 22 h 28"/>
                <a:gd name="T60" fmla="*/ 2 w 66"/>
                <a:gd name="T61" fmla="*/ 24 h 28"/>
                <a:gd name="T62" fmla="*/ 0 w 66"/>
                <a:gd name="T63" fmla="*/ 28 h 2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6"/>
                <a:gd name="T97" fmla="*/ 0 h 28"/>
                <a:gd name="T98" fmla="*/ 66 w 66"/>
                <a:gd name="T99" fmla="*/ 28 h 2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6" h="28">
                  <a:moveTo>
                    <a:pt x="66" y="0"/>
                  </a:moveTo>
                  <a:lnTo>
                    <a:pt x="63" y="0"/>
                  </a:lnTo>
                  <a:lnTo>
                    <a:pt x="61" y="0"/>
                  </a:lnTo>
                  <a:lnTo>
                    <a:pt x="59" y="0"/>
                  </a:lnTo>
                  <a:lnTo>
                    <a:pt x="57" y="1"/>
                  </a:lnTo>
                  <a:lnTo>
                    <a:pt x="55" y="1"/>
                  </a:lnTo>
                  <a:lnTo>
                    <a:pt x="54" y="1"/>
                  </a:lnTo>
                  <a:lnTo>
                    <a:pt x="52" y="1"/>
                  </a:lnTo>
                  <a:lnTo>
                    <a:pt x="50" y="1"/>
                  </a:lnTo>
                  <a:lnTo>
                    <a:pt x="48" y="2"/>
                  </a:lnTo>
                  <a:lnTo>
                    <a:pt x="45" y="2"/>
                  </a:lnTo>
                  <a:lnTo>
                    <a:pt x="44" y="2"/>
                  </a:lnTo>
                  <a:lnTo>
                    <a:pt x="42" y="3"/>
                  </a:lnTo>
                  <a:lnTo>
                    <a:pt x="38" y="3"/>
                  </a:lnTo>
                  <a:lnTo>
                    <a:pt x="35" y="4"/>
                  </a:lnTo>
                  <a:lnTo>
                    <a:pt x="34" y="5"/>
                  </a:lnTo>
                  <a:lnTo>
                    <a:pt x="31" y="5"/>
                  </a:lnTo>
                  <a:lnTo>
                    <a:pt x="29" y="6"/>
                  </a:lnTo>
                  <a:lnTo>
                    <a:pt x="26" y="7"/>
                  </a:lnTo>
                  <a:lnTo>
                    <a:pt x="24" y="8"/>
                  </a:lnTo>
                  <a:lnTo>
                    <a:pt x="22" y="9"/>
                  </a:lnTo>
                  <a:lnTo>
                    <a:pt x="20" y="9"/>
                  </a:lnTo>
                  <a:lnTo>
                    <a:pt x="19" y="10"/>
                  </a:lnTo>
                  <a:lnTo>
                    <a:pt x="17" y="12"/>
                  </a:lnTo>
                  <a:lnTo>
                    <a:pt x="15" y="13"/>
                  </a:lnTo>
                  <a:lnTo>
                    <a:pt x="13" y="14"/>
                  </a:lnTo>
                  <a:lnTo>
                    <a:pt x="11" y="16"/>
                  </a:lnTo>
                  <a:lnTo>
                    <a:pt x="9" y="18"/>
                  </a:lnTo>
                  <a:lnTo>
                    <a:pt x="6" y="20"/>
                  </a:lnTo>
                  <a:lnTo>
                    <a:pt x="4" y="22"/>
                  </a:lnTo>
                  <a:lnTo>
                    <a:pt x="2" y="24"/>
                  </a:lnTo>
                  <a:lnTo>
                    <a:pt x="0" y="28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66" name="Freeform 132"/>
            <p:cNvSpPr>
              <a:spLocks/>
            </p:cNvSpPr>
            <p:nvPr/>
          </p:nvSpPr>
          <p:spPr bwMode="auto">
            <a:xfrm>
              <a:off x="3493" y="913"/>
              <a:ext cx="61" cy="27"/>
            </a:xfrm>
            <a:custGeom>
              <a:avLst/>
              <a:gdLst>
                <a:gd name="T0" fmla="*/ 61 w 61"/>
                <a:gd name="T1" fmla="*/ 0 h 27"/>
                <a:gd name="T2" fmla="*/ 57 w 61"/>
                <a:gd name="T3" fmla="*/ 0 h 27"/>
                <a:gd name="T4" fmla="*/ 53 w 61"/>
                <a:gd name="T5" fmla="*/ 1 h 27"/>
                <a:gd name="T6" fmla="*/ 49 w 61"/>
                <a:gd name="T7" fmla="*/ 1 h 27"/>
                <a:gd name="T8" fmla="*/ 46 w 61"/>
                <a:gd name="T9" fmla="*/ 2 h 27"/>
                <a:gd name="T10" fmla="*/ 44 w 61"/>
                <a:gd name="T11" fmla="*/ 2 h 27"/>
                <a:gd name="T12" fmla="*/ 41 w 61"/>
                <a:gd name="T13" fmla="*/ 3 h 27"/>
                <a:gd name="T14" fmla="*/ 39 w 61"/>
                <a:gd name="T15" fmla="*/ 4 h 27"/>
                <a:gd name="T16" fmla="*/ 36 w 61"/>
                <a:gd name="T17" fmla="*/ 4 h 27"/>
                <a:gd name="T18" fmla="*/ 34 w 61"/>
                <a:gd name="T19" fmla="*/ 5 h 27"/>
                <a:gd name="T20" fmla="*/ 32 w 61"/>
                <a:gd name="T21" fmla="*/ 5 h 27"/>
                <a:gd name="T22" fmla="*/ 29 w 61"/>
                <a:gd name="T23" fmla="*/ 7 h 27"/>
                <a:gd name="T24" fmla="*/ 26 w 61"/>
                <a:gd name="T25" fmla="*/ 8 h 27"/>
                <a:gd name="T26" fmla="*/ 23 w 61"/>
                <a:gd name="T27" fmla="*/ 9 h 27"/>
                <a:gd name="T28" fmla="*/ 22 w 61"/>
                <a:gd name="T29" fmla="*/ 9 h 27"/>
                <a:gd name="T30" fmla="*/ 22 w 61"/>
                <a:gd name="T31" fmla="*/ 9 h 27"/>
                <a:gd name="T32" fmla="*/ 20 w 61"/>
                <a:gd name="T33" fmla="*/ 10 h 27"/>
                <a:gd name="T34" fmla="*/ 17 w 61"/>
                <a:gd name="T35" fmla="*/ 11 h 27"/>
                <a:gd name="T36" fmla="*/ 16 w 61"/>
                <a:gd name="T37" fmla="*/ 12 h 27"/>
                <a:gd name="T38" fmla="*/ 15 w 61"/>
                <a:gd name="T39" fmla="*/ 13 h 27"/>
                <a:gd name="T40" fmla="*/ 13 w 61"/>
                <a:gd name="T41" fmla="*/ 13 h 27"/>
                <a:gd name="T42" fmla="*/ 12 w 61"/>
                <a:gd name="T43" fmla="*/ 14 h 27"/>
                <a:gd name="T44" fmla="*/ 11 w 61"/>
                <a:gd name="T45" fmla="*/ 16 h 27"/>
                <a:gd name="T46" fmla="*/ 10 w 61"/>
                <a:gd name="T47" fmla="*/ 17 h 27"/>
                <a:gd name="T48" fmla="*/ 8 w 61"/>
                <a:gd name="T49" fmla="*/ 18 h 27"/>
                <a:gd name="T50" fmla="*/ 7 w 61"/>
                <a:gd name="T51" fmla="*/ 19 h 27"/>
                <a:gd name="T52" fmla="*/ 5 w 61"/>
                <a:gd name="T53" fmla="*/ 22 h 27"/>
                <a:gd name="T54" fmla="*/ 2 w 61"/>
                <a:gd name="T55" fmla="*/ 24 h 27"/>
                <a:gd name="T56" fmla="*/ 0 w 61"/>
                <a:gd name="T57" fmla="*/ 27 h 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1"/>
                <a:gd name="T88" fmla="*/ 0 h 27"/>
                <a:gd name="T89" fmla="*/ 61 w 61"/>
                <a:gd name="T90" fmla="*/ 27 h 2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1" h="27">
                  <a:moveTo>
                    <a:pt x="61" y="0"/>
                  </a:moveTo>
                  <a:lnTo>
                    <a:pt x="57" y="0"/>
                  </a:lnTo>
                  <a:lnTo>
                    <a:pt x="53" y="1"/>
                  </a:lnTo>
                  <a:lnTo>
                    <a:pt x="49" y="1"/>
                  </a:lnTo>
                  <a:lnTo>
                    <a:pt x="46" y="2"/>
                  </a:lnTo>
                  <a:lnTo>
                    <a:pt x="44" y="2"/>
                  </a:lnTo>
                  <a:lnTo>
                    <a:pt x="41" y="3"/>
                  </a:lnTo>
                  <a:lnTo>
                    <a:pt x="39" y="4"/>
                  </a:lnTo>
                  <a:lnTo>
                    <a:pt x="36" y="4"/>
                  </a:lnTo>
                  <a:lnTo>
                    <a:pt x="34" y="5"/>
                  </a:lnTo>
                  <a:lnTo>
                    <a:pt x="32" y="5"/>
                  </a:lnTo>
                  <a:lnTo>
                    <a:pt x="29" y="7"/>
                  </a:lnTo>
                  <a:lnTo>
                    <a:pt x="26" y="8"/>
                  </a:lnTo>
                  <a:lnTo>
                    <a:pt x="23" y="9"/>
                  </a:lnTo>
                  <a:lnTo>
                    <a:pt x="22" y="9"/>
                  </a:lnTo>
                  <a:lnTo>
                    <a:pt x="20" y="10"/>
                  </a:lnTo>
                  <a:lnTo>
                    <a:pt x="17" y="11"/>
                  </a:lnTo>
                  <a:lnTo>
                    <a:pt x="16" y="12"/>
                  </a:lnTo>
                  <a:lnTo>
                    <a:pt x="15" y="13"/>
                  </a:lnTo>
                  <a:lnTo>
                    <a:pt x="13" y="13"/>
                  </a:lnTo>
                  <a:lnTo>
                    <a:pt x="12" y="14"/>
                  </a:lnTo>
                  <a:lnTo>
                    <a:pt x="11" y="16"/>
                  </a:lnTo>
                  <a:lnTo>
                    <a:pt x="10" y="17"/>
                  </a:lnTo>
                  <a:lnTo>
                    <a:pt x="8" y="18"/>
                  </a:lnTo>
                  <a:lnTo>
                    <a:pt x="7" y="19"/>
                  </a:lnTo>
                  <a:lnTo>
                    <a:pt x="5" y="22"/>
                  </a:lnTo>
                  <a:lnTo>
                    <a:pt x="2" y="24"/>
                  </a:lnTo>
                  <a:lnTo>
                    <a:pt x="0" y="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67" name="Freeform 133"/>
            <p:cNvSpPr>
              <a:spLocks/>
            </p:cNvSpPr>
            <p:nvPr/>
          </p:nvSpPr>
          <p:spPr bwMode="auto">
            <a:xfrm>
              <a:off x="3514" y="922"/>
              <a:ext cx="45" cy="31"/>
            </a:xfrm>
            <a:custGeom>
              <a:avLst/>
              <a:gdLst>
                <a:gd name="T0" fmla="*/ 45 w 45"/>
                <a:gd name="T1" fmla="*/ 0 h 31"/>
                <a:gd name="T2" fmla="*/ 40 w 45"/>
                <a:gd name="T3" fmla="*/ 2 h 31"/>
                <a:gd name="T4" fmla="*/ 34 w 45"/>
                <a:gd name="T5" fmla="*/ 4 h 31"/>
                <a:gd name="T6" fmla="*/ 32 w 45"/>
                <a:gd name="T7" fmla="*/ 4 h 31"/>
                <a:gd name="T8" fmla="*/ 30 w 45"/>
                <a:gd name="T9" fmla="*/ 5 h 31"/>
                <a:gd name="T10" fmla="*/ 26 w 45"/>
                <a:gd name="T11" fmla="*/ 7 h 31"/>
                <a:gd name="T12" fmla="*/ 23 w 45"/>
                <a:gd name="T13" fmla="*/ 9 h 31"/>
                <a:gd name="T14" fmla="*/ 21 w 45"/>
                <a:gd name="T15" fmla="*/ 10 h 31"/>
                <a:gd name="T16" fmla="*/ 19 w 45"/>
                <a:gd name="T17" fmla="*/ 11 h 31"/>
                <a:gd name="T18" fmla="*/ 17 w 45"/>
                <a:gd name="T19" fmla="*/ 12 h 31"/>
                <a:gd name="T20" fmla="*/ 15 w 45"/>
                <a:gd name="T21" fmla="*/ 13 h 31"/>
                <a:gd name="T22" fmla="*/ 13 w 45"/>
                <a:gd name="T23" fmla="*/ 14 h 31"/>
                <a:gd name="T24" fmla="*/ 12 w 45"/>
                <a:gd name="T25" fmla="*/ 15 h 31"/>
                <a:gd name="T26" fmla="*/ 11 w 45"/>
                <a:gd name="T27" fmla="*/ 16 h 31"/>
                <a:gd name="T28" fmla="*/ 10 w 45"/>
                <a:gd name="T29" fmla="*/ 17 h 31"/>
                <a:gd name="T30" fmla="*/ 9 w 45"/>
                <a:gd name="T31" fmla="*/ 18 h 31"/>
                <a:gd name="T32" fmla="*/ 8 w 45"/>
                <a:gd name="T33" fmla="*/ 19 h 31"/>
                <a:gd name="T34" fmla="*/ 7 w 45"/>
                <a:gd name="T35" fmla="*/ 20 h 31"/>
                <a:gd name="T36" fmla="*/ 6 w 45"/>
                <a:gd name="T37" fmla="*/ 21 h 31"/>
                <a:gd name="T38" fmla="*/ 3 w 45"/>
                <a:gd name="T39" fmla="*/ 24 h 31"/>
                <a:gd name="T40" fmla="*/ 2 w 45"/>
                <a:gd name="T41" fmla="*/ 25 h 31"/>
                <a:gd name="T42" fmla="*/ 2 w 45"/>
                <a:gd name="T43" fmla="*/ 26 h 31"/>
                <a:gd name="T44" fmla="*/ 1 w 45"/>
                <a:gd name="T45" fmla="*/ 28 h 31"/>
                <a:gd name="T46" fmla="*/ 0 w 45"/>
                <a:gd name="T47" fmla="*/ 29 h 31"/>
                <a:gd name="T48" fmla="*/ 0 w 45"/>
                <a:gd name="T49" fmla="*/ 29 h 31"/>
                <a:gd name="T50" fmla="*/ 0 w 45"/>
                <a:gd name="T51" fmla="*/ 30 h 31"/>
                <a:gd name="T52" fmla="*/ 0 w 45"/>
                <a:gd name="T53" fmla="*/ 30 h 31"/>
                <a:gd name="T54" fmla="*/ 0 w 45"/>
                <a:gd name="T55" fmla="*/ 31 h 3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5"/>
                <a:gd name="T85" fmla="*/ 0 h 31"/>
                <a:gd name="T86" fmla="*/ 45 w 45"/>
                <a:gd name="T87" fmla="*/ 31 h 3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5" h="31">
                  <a:moveTo>
                    <a:pt x="45" y="0"/>
                  </a:moveTo>
                  <a:lnTo>
                    <a:pt x="40" y="2"/>
                  </a:lnTo>
                  <a:lnTo>
                    <a:pt x="34" y="4"/>
                  </a:lnTo>
                  <a:lnTo>
                    <a:pt x="32" y="4"/>
                  </a:lnTo>
                  <a:lnTo>
                    <a:pt x="30" y="5"/>
                  </a:lnTo>
                  <a:lnTo>
                    <a:pt x="26" y="7"/>
                  </a:lnTo>
                  <a:lnTo>
                    <a:pt x="23" y="9"/>
                  </a:lnTo>
                  <a:lnTo>
                    <a:pt x="21" y="10"/>
                  </a:lnTo>
                  <a:lnTo>
                    <a:pt x="19" y="11"/>
                  </a:lnTo>
                  <a:lnTo>
                    <a:pt x="17" y="12"/>
                  </a:lnTo>
                  <a:lnTo>
                    <a:pt x="15" y="13"/>
                  </a:lnTo>
                  <a:lnTo>
                    <a:pt x="13" y="14"/>
                  </a:lnTo>
                  <a:lnTo>
                    <a:pt x="12" y="15"/>
                  </a:lnTo>
                  <a:lnTo>
                    <a:pt x="11" y="16"/>
                  </a:lnTo>
                  <a:lnTo>
                    <a:pt x="10" y="17"/>
                  </a:lnTo>
                  <a:lnTo>
                    <a:pt x="9" y="18"/>
                  </a:lnTo>
                  <a:lnTo>
                    <a:pt x="8" y="19"/>
                  </a:lnTo>
                  <a:lnTo>
                    <a:pt x="7" y="20"/>
                  </a:lnTo>
                  <a:lnTo>
                    <a:pt x="6" y="21"/>
                  </a:lnTo>
                  <a:lnTo>
                    <a:pt x="3" y="24"/>
                  </a:lnTo>
                  <a:lnTo>
                    <a:pt x="2" y="25"/>
                  </a:lnTo>
                  <a:lnTo>
                    <a:pt x="2" y="26"/>
                  </a:lnTo>
                  <a:lnTo>
                    <a:pt x="1" y="28"/>
                  </a:lnTo>
                  <a:lnTo>
                    <a:pt x="0" y="29"/>
                  </a:lnTo>
                  <a:lnTo>
                    <a:pt x="0" y="30"/>
                  </a:lnTo>
                  <a:lnTo>
                    <a:pt x="0" y="3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68" name="Freeform 134"/>
            <p:cNvSpPr>
              <a:spLocks/>
            </p:cNvSpPr>
            <p:nvPr/>
          </p:nvSpPr>
          <p:spPr bwMode="auto">
            <a:xfrm>
              <a:off x="3541" y="934"/>
              <a:ext cx="27" cy="24"/>
            </a:xfrm>
            <a:custGeom>
              <a:avLst/>
              <a:gdLst>
                <a:gd name="T0" fmla="*/ 27 w 27"/>
                <a:gd name="T1" fmla="*/ 0 h 24"/>
                <a:gd name="T2" fmla="*/ 17 w 27"/>
                <a:gd name="T3" fmla="*/ 4 h 24"/>
                <a:gd name="T4" fmla="*/ 16 w 27"/>
                <a:gd name="T5" fmla="*/ 5 h 24"/>
                <a:gd name="T6" fmla="*/ 15 w 27"/>
                <a:gd name="T7" fmla="*/ 6 h 24"/>
                <a:gd name="T8" fmla="*/ 14 w 27"/>
                <a:gd name="T9" fmla="*/ 6 h 24"/>
                <a:gd name="T10" fmla="*/ 13 w 27"/>
                <a:gd name="T11" fmla="*/ 8 h 24"/>
                <a:gd name="T12" fmla="*/ 12 w 27"/>
                <a:gd name="T13" fmla="*/ 9 h 24"/>
                <a:gd name="T14" fmla="*/ 11 w 27"/>
                <a:gd name="T15" fmla="*/ 10 h 24"/>
                <a:gd name="T16" fmla="*/ 7 w 27"/>
                <a:gd name="T17" fmla="*/ 12 h 24"/>
                <a:gd name="T18" fmla="*/ 6 w 27"/>
                <a:gd name="T19" fmla="*/ 13 h 24"/>
                <a:gd name="T20" fmla="*/ 5 w 27"/>
                <a:gd name="T21" fmla="*/ 15 h 24"/>
                <a:gd name="T22" fmla="*/ 4 w 27"/>
                <a:gd name="T23" fmla="*/ 16 h 24"/>
                <a:gd name="T24" fmla="*/ 3 w 27"/>
                <a:gd name="T25" fmla="*/ 18 h 24"/>
                <a:gd name="T26" fmla="*/ 2 w 27"/>
                <a:gd name="T27" fmla="*/ 19 h 24"/>
                <a:gd name="T28" fmla="*/ 2 w 27"/>
                <a:gd name="T29" fmla="*/ 21 h 24"/>
                <a:gd name="T30" fmla="*/ 1 w 27"/>
                <a:gd name="T31" fmla="*/ 23 h 24"/>
                <a:gd name="T32" fmla="*/ 0 w 27"/>
                <a:gd name="T33" fmla="*/ 24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7"/>
                <a:gd name="T52" fmla="*/ 0 h 24"/>
                <a:gd name="T53" fmla="*/ 27 w 27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7" h="24">
                  <a:moveTo>
                    <a:pt x="27" y="0"/>
                  </a:moveTo>
                  <a:lnTo>
                    <a:pt x="17" y="4"/>
                  </a:lnTo>
                  <a:lnTo>
                    <a:pt x="16" y="5"/>
                  </a:lnTo>
                  <a:lnTo>
                    <a:pt x="15" y="6"/>
                  </a:lnTo>
                  <a:lnTo>
                    <a:pt x="14" y="6"/>
                  </a:lnTo>
                  <a:lnTo>
                    <a:pt x="13" y="8"/>
                  </a:lnTo>
                  <a:lnTo>
                    <a:pt x="12" y="9"/>
                  </a:lnTo>
                  <a:lnTo>
                    <a:pt x="11" y="10"/>
                  </a:lnTo>
                  <a:lnTo>
                    <a:pt x="7" y="12"/>
                  </a:lnTo>
                  <a:lnTo>
                    <a:pt x="6" y="13"/>
                  </a:lnTo>
                  <a:lnTo>
                    <a:pt x="5" y="15"/>
                  </a:lnTo>
                  <a:lnTo>
                    <a:pt x="4" y="16"/>
                  </a:lnTo>
                  <a:lnTo>
                    <a:pt x="3" y="18"/>
                  </a:lnTo>
                  <a:lnTo>
                    <a:pt x="2" y="19"/>
                  </a:lnTo>
                  <a:lnTo>
                    <a:pt x="2" y="21"/>
                  </a:lnTo>
                  <a:lnTo>
                    <a:pt x="1" y="23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69" name="Freeform 135"/>
            <p:cNvSpPr>
              <a:spLocks/>
            </p:cNvSpPr>
            <p:nvPr/>
          </p:nvSpPr>
          <p:spPr bwMode="auto">
            <a:xfrm>
              <a:off x="3567" y="941"/>
              <a:ext cx="11" cy="15"/>
            </a:xfrm>
            <a:custGeom>
              <a:avLst/>
              <a:gdLst>
                <a:gd name="T0" fmla="*/ 11 w 11"/>
                <a:gd name="T1" fmla="*/ 0 h 15"/>
                <a:gd name="T2" fmla="*/ 4 w 11"/>
                <a:gd name="T3" fmla="*/ 9 h 15"/>
                <a:gd name="T4" fmla="*/ 3 w 11"/>
                <a:gd name="T5" fmla="*/ 10 h 15"/>
                <a:gd name="T6" fmla="*/ 1 w 11"/>
                <a:gd name="T7" fmla="*/ 11 h 15"/>
                <a:gd name="T8" fmla="*/ 1 w 11"/>
                <a:gd name="T9" fmla="*/ 12 h 15"/>
                <a:gd name="T10" fmla="*/ 0 w 11"/>
                <a:gd name="T11" fmla="*/ 13 h 15"/>
                <a:gd name="T12" fmla="*/ 0 w 11"/>
                <a:gd name="T13" fmla="*/ 15 h 15"/>
                <a:gd name="T14" fmla="*/ 0 w 11"/>
                <a:gd name="T15" fmla="*/ 15 h 1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"/>
                <a:gd name="T25" fmla="*/ 0 h 15"/>
                <a:gd name="T26" fmla="*/ 11 w 11"/>
                <a:gd name="T27" fmla="*/ 15 h 1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" h="15">
                  <a:moveTo>
                    <a:pt x="11" y="0"/>
                  </a:moveTo>
                  <a:lnTo>
                    <a:pt x="4" y="9"/>
                  </a:lnTo>
                  <a:lnTo>
                    <a:pt x="3" y="10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0" y="13"/>
                  </a:lnTo>
                  <a:lnTo>
                    <a:pt x="0" y="15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70" name="Freeform 136"/>
            <p:cNvSpPr>
              <a:spLocks/>
            </p:cNvSpPr>
            <p:nvPr/>
          </p:nvSpPr>
          <p:spPr bwMode="auto">
            <a:xfrm>
              <a:off x="3385" y="887"/>
              <a:ext cx="35" cy="9"/>
            </a:xfrm>
            <a:custGeom>
              <a:avLst/>
              <a:gdLst>
                <a:gd name="T0" fmla="*/ 35 w 35"/>
                <a:gd name="T1" fmla="*/ 1 h 9"/>
                <a:gd name="T2" fmla="*/ 29 w 35"/>
                <a:gd name="T3" fmla="*/ 0 h 9"/>
                <a:gd name="T4" fmla="*/ 24 w 35"/>
                <a:gd name="T5" fmla="*/ 0 h 9"/>
                <a:gd name="T6" fmla="*/ 24 w 35"/>
                <a:gd name="T7" fmla="*/ 0 h 9"/>
                <a:gd name="T8" fmla="*/ 23 w 35"/>
                <a:gd name="T9" fmla="*/ 0 h 9"/>
                <a:gd name="T10" fmla="*/ 22 w 35"/>
                <a:gd name="T11" fmla="*/ 0 h 9"/>
                <a:gd name="T12" fmla="*/ 21 w 35"/>
                <a:gd name="T13" fmla="*/ 0 h 9"/>
                <a:gd name="T14" fmla="*/ 20 w 35"/>
                <a:gd name="T15" fmla="*/ 1 h 9"/>
                <a:gd name="T16" fmla="*/ 19 w 35"/>
                <a:gd name="T17" fmla="*/ 1 h 9"/>
                <a:gd name="T18" fmla="*/ 18 w 35"/>
                <a:gd name="T19" fmla="*/ 1 h 9"/>
                <a:gd name="T20" fmla="*/ 16 w 35"/>
                <a:gd name="T21" fmla="*/ 2 h 9"/>
                <a:gd name="T22" fmla="*/ 15 w 35"/>
                <a:gd name="T23" fmla="*/ 2 h 9"/>
                <a:gd name="T24" fmla="*/ 13 w 35"/>
                <a:gd name="T25" fmla="*/ 3 h 9"/>
                <a:gd name="T26" fmla="*/ 12 w 35"/>
                <a:gd name="T27" fmla="*/ 3 h 9"/>
                <a:gd name="T28" fmla="*/ 9 w 35"/>
                <a:gd name="T29" fmla="*/ 4 h 9"/>
                <a:gd name="T30" fmla="*/ 5 w 35"/>
                <a:gd name="T31" fmla="*/ 6 h 9"/>
                <a:gd name="T32" fmla="*/ 0 w 35"/>
                <a:gd name="T33" fmla="*/ 9 h 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9"/>
                <a:gd name="T53" fmla="*/ 35 w 35"/>
                <a:gd name="T54" fmla="*/ 9 h 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9">
                  <a:moveTo>
                    <a:pt x="35" y="1"/>
                  </a:moveTo>
                  <a:lnTo>
                    <a:pt x="29" y="0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20" y="1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6" y="2"/>
                  </a:lnTo>
                  <a:lnTo>
                    <a:pt x="15" y="2"/>
                  </a:lnTo>
                  <a:lnTo>
                    <a:pt x="13" y="3"/>
                  </a:lnTo>
                  <a:lnTo>
                    <a:pt x="12" y="3"/>
                  </a:lnTo>
                  <a:lnTo>
                    <a:pt x="9" y="4"/>
                  </a:lnTo>
                  <a:lnTo>
                    <a:pt x="5" y="6"/>
                  </a:lnTo>
                  <a:lnTo>
                    <a:pt x="0" y="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71" name="Freeform 137"/>
            <p:cNvSpPr>
              <a:spLocks/>
            </p:cNvSpPr>
            <p:nvPr/>
          </p:nvSpPr>
          <p:spPr bwMode="auto">
            <a:xfrm>
              <a:off x="3375" y="896"/>
              <a:ext cx="36" cy="12"/>
            </a:xfrm>
            <a:custGeom>
              <a:avLst/>
              <a:gdLst>
                <a:gd name="T0" fmla="*/ 36 w 36"/>
                <a:gd name="T1" fmla="*/ 1 h 12"/>
                <a:gd name="T2" fmla="*/ 31 w 36"/>
                <a:gd name="T3" fmla="*/ 0 h 12"/>
                <a:gd name="T4" fmla="*/ 30 w 36"/>
                <a:gd name="T5" fmla="*/ 0 h 12"/>
                <a:gd name="T6" fmla="*/ 29 w 36"/>
                <a:gd name="T7" fmla="*/ 0 h 12"/>
                <a:gd name="T8" fmla="*/ 27 w 36"/>
                <a:gd name="T9" fmla="*/ 0 h 12"/>
                <a:gd name="T10" fmla="*/ 26 w 36"/>
                <a:gd name="T11" fmla="*/ 0 h 12"/>
                <a:gd name="T12" fmla="*/ 24 w 36"/>
                <a:gd name="T13" fmla="*/ 0 h 12"/>
                <a:gd name="T14" fmla="*/ 23 w 36"/>
                <a:gd name="T15" fmla="*/ 1 h 12"/>
                <a:gd name="T16" fmla="*/ 20 w 36"/>
                <a:gd name="T17" fmla="*/ 1 h 12"/>
                <a:gd name="T18" fmla="*/ 19 w 36"/>
                <a:gd name="T19" fmla="*/ 2 h 12"/>
                <a:gd name="T20" fmla="*/ 17 w 36"/>
                <a:gd name="T21" fmla="*/ 2 h 12"/>
                <a:gd name="T22" fmla="*/ 15 w 36"/>
                <a:gd name="T23" fmla="*/ 3 h 12"/>
                <a:gd name="T24" fmla="*/ 14 w 36"/>
                <a:gd name="T25" fmla="*/ 4 h 12"/>
                <a:gd name="T26" fmla="*/ 12 w 36"/>
                <a:gd name="T27" fmla="*/ 5 h 12"/>
                <a:gd name="T28" fmla="*/ 9 w 36"/>
                <a:gd name="T29" fmla="*/ 6 h 12"/>
                <a:gd name="T30" fmla="*/ 7 w 36"/>
                <a:gd name="T31" fmla="*/ 8 h 12"/>
                <a:gd name="T32" fmla="*/ 4 w 36"/>
                <a:gd name="T33" fmla="*/ 10 h 12"/>
                <a:gd name="T34" fmla="*/ 0 w 36"/>
                <a:gd name="T35" fmla="*/ 12 h 1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6"/>
                <a:gd name="T55" fmla="*/ 0 h 12"/>
                <a:gd name="T56" fmla="*/ 36 w 36"/>
                <a:gd name="T57" fmla="*/ 12 h 1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6" h="12">
                  <a:moveTo>
                    <a:pt x="36" y="1"/>
                  </a:moveTo>
                  <a:lnTo>
                    <a:pt x="31" y="0"/>
                  </a:lnTo>
                  <a:lnTo>
                    <a:pt x="30" y="0"/>
                  </a:lnTo>
                  <a:lnTo>
                    <a:pt x="29" y="0"/>
                  </a:lnTo>
                  <a:lnTo>
                    <a:pt x="27" y="0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3" y="1"/>
                  </a:lnTo>
                  <a:lnTo>
                    <a:pt x="20" y="1"/>
                  </a:lnTo>
                  <a:lnTo>
                    <a:pt x="19" y="2"/>
                  </a:lnTo>
                  <a:lnTo>
                    <a:pt x="17" y="2"/>
                  </a:lnTo>
                  <a:lnTo>
                    <a:pt x="15" y="3"/>
                  </a:lnTo>
                  <a:lnTo>
                    <a:pt x="14" y="4"/>
                  </a:lnTo>
                  <a:lnTo>
                    <a:pt x="12" y="5"/>
                  </a:lnTo>
                  <a:lnTo>
                    <a:pt x="9" y="6"/>
                  </a:lnTo>
                  <a:lnTo>
                    <a:pt x="7" y="8"/>
                  </a:lnTo>
                  <a:lnTo>
                    <a:pt x="4" y="10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72" name="Freeform 138"/>
            <p:cNvSpPr>
              <a:spLocks/>
            </p:cNvSpPr>
            <p:nvPr/>
          </p:nvSpPr>
          <p:spPr bwMode="auto">
            <a:xfrm>
              <a:off x="3366" y="905"/>
              <a:ext cx="40" cy="16"/>
            </a:xfrm>
            <a:custGeom>
              <a:avLst/>
              <a:gdLst>
                <a:gd name="T0" fmla="*/ 40 w 40"/>
                <a:gd name="T1" fmla="*/ 1 h 16"/>
                <a:gd name="T2" fmla="*/ 33 w 40"/>
                <a:gd name="T3" fmla="*/ 0 h 16"/>
                <a:gd name="T4" fmla="*/ 32 w 40"/>
                <a:gd name="T5" fmla="*/ 0 h 16"/>
                <a:gd name="T6" fmla="*/ 29 w 40"/>
                <a:gd name="T7" fmla="*/ 1 h 16"/>
                <a:gd name="T8" fmla="*/ 28 w 40"/>
                <a:gd name="T9" fmla="*/ 1 h 16"/>
                <a:gd name="T10" fmla="*/ 27 w 40"/>
                <a:gd name="T11" fmla="*/ 1 h 16"/>
                <a:gd name="T12" fmla="*/ 26 w 40"/>
                <a:gd name="T13" fmla="*/ 1 h 16"/>
                <a:gd name="T14" fmla="*/ 25 w 40"/>
                <a:gd name="T15" fmla="*/ 2 h 16"/>
                <a:gd name="T16" fmla="*/ 23 w 40"/>
                <a:gd name="T17" fmla="*/ 3 h 16"/>
                <a:gd name="T18" fmla="*/ 22 w 40"/>
                <a:gd name="T19" fmla="*/ 3 h 16"/>
                <a:gd name="T20" fmla="*/ 20 w 40"/>
                <a:gd name="T21" fmla="*/ 4 h 16"/>
                <a:gd name="T22" fmla="*/ 19 w 40"/>
                <a:gd name="T23" fmla="*/ 5 h 16"/>
                <a:gd name="T24" fmla="*/ 17 w 40"/>
                <a:gd name="T25" fmla="*/ 6 h 16"/>
                <a:gd name="T26" fmla="*/ 15 w 40"/>
                <a:gd name="T27" fmla="*/ 7 h 16"/>
                <a:gd name="T28" fmla="*/ 13 w 40"/>
                <a:gd name="T29" fmla="*/ 8 h 16"/>
                <a:gd name="T30" fmla="*/ 10 w 40"/>
                <a:gd name="T31" fmla="*/ 9 h 16"/>
                <a:gd name="T32" fmla="*/ 7 w 40"/>
                <a:gd name="T33" fmla="*/ 11 h 16"/>
                <a:gd name="T34" fmla="*/ 0 w 40"/>
                <a:gd name="T35" fmla="*/ 16 h 1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0"/>
                <a:gd name="T55" fmla="*/ 0 h 16"/>
                <a:gd name="T56" fmla="*/ 40 w 40"/>
                <a:gd name="T57" fmla="*/ 16 h 1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0" h="16">
                  <a:moveTo>
                    <a:pt x="40" y="1"/>
                  </a:moveTo>
                  <a:lnTo>
                    <a:pt x="33" y="0"/>
                  </a:lnTo>
                  <a:lnTo>
                    <a:pt x="32" y="0"/>
                  </a:lnTo>
                  <a:lnTo>
                    <a:pt x="29" y="1"/>
                  </a:lnTo>
                  <a:lnTo>
                    <a:pt x="28" y="1"/>
                  </a:lnTo>
                  <a:lnTo>
                    <a:pt x="27" y="1"/>
                  </a:lnTo>
                  <a:lnTo>
                    <a:pt x="26" y="1"/>
                  </a:lnTo>
                  <a:lnTo>
                    <a:pt x="25" y="2"/>
                  </a:lnTo>
                  <a:lnTo>
                    <a:pt x="23" y="3"/>
                  </a:lnTo>
                  <a:lnTo>
                    <a:pt x="22" y="3"/>
                  </a:lnTo>
                  <a:lnTo>
                    <a:pt x="20" y="4"/>
                  </a:lnTo>
                  <a:lnTo>
                    <a:pt x="19" y="5"/>
                  </a:lnTo>
                  <a:lnTo>
                    <a:pt x="17" y="6"/>
                  </a:lnTo>
                  <a:lnTo>
                    <a:pt x="15" y="7"/>
                  </a:lnTo>
                  <a:lnTo>
                    <a:pt x="13" y="8"/>
                  </a:lnTo>
                  <a:lnTo>
                    <a:pt x="10" y="9"/>
                  </a:lnTo>
                  <a:lnTo>
                    <a:pt x="7" y="11"/>
                  </a:lnTo>
                  <a:lnTo>
                    <a:pt x="0" y="16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73" name="Freeform 139"/>
            <p:cNvSpPr>
              <a:spLocks/>
            </p:cNvSpPr>
            <p:nvPr/>
          </p:nvSpPr>
          <p:spPr bwMode="auto">
            <a:xfrm>
              <a:off x="3367" y="918"/>
              <a:ext cx="35" cy="15"/>
            </a:xfrm>
            <a:custGeom>
              <a:avLst/>
              <a:gdLst>
                <a:gd name="T0" fmla="*/ 35 w 35"/>
                <a:gd name="T1" fmla="*/ 1 h 15"/>
                <a:gd name="T2" fmla="*/ 26 w 35"/>
                <a:gd name="T3" fmla="*/ 0 h 15"/>
                <a:gd name="T4" fmla="*/ 25 w 35"/>
                <a:gd name="T5" fmla="*/ 0 h 15"/>
                <a:gd name="T6" fmla="*/ 24 w 35"/>
                <a:gd name="T7" fmla="*/ 0 h 15"/>
                <a:gd name="T8" fmla="*/ 22 w 35"/>
                <a:gd name="T9" fmla="*/ 1 h 15"/>
                <a:gd name="T10" fmla="*/ 21 w 35"/>
                <a:gd name="T11" fmla="*/ 1 h 15"/>
                <a:gd name="T12" fmla="*/ 20 w 35"/>
                <a:gd name="T13" fmla="*/ 2 h 15"/>
                <a:gd name="T14" fmla="*/ 19 w 35"/>
                <a:gd name="T15" fmla="*/ 2 h 15"/>
                <a:gd name="T16" fmla="*/ 17 w 35"/>
                <a:gd name="T17" fmla="*/ 3 h 15"/>
                <a:gd name="T18" fmla="*/ 16 w 35"/>
                <a:gd name="T19" fmla="*/ 4 h 15"/>
                <a:gd name="T20" fmla="*/ 14 w 35"/>
                <a:gd name="T21" fmla="*/ 4 h 15"/>
                <a:gd name="T22" fmla="*/ 12 w 35"/>
                <a:gd name="T23" fmla="*/ 6 h 15"/>
                <a:gd name="T24" fmla="*/ 9 w 35"/>
                <a:gd name="T25" fmla="*/ 7 h 15"/>
                <a:gd name="T26" fmla="*/ 7 w 35"/>
                <a:gd name="T27" fmla="*/ 8 h 15"/>
                <a:gd name="T28" fmla="*/ 6 w 35"/>
                <a:gd name="T29" fmla="*/ 9 h 15"/>
                <a:gd name="T30" fmla="*/ 4 w 35"/>
                <a:gd name="T31" fmla="*/ 11 h 15"/>
                <a:gd name="T32" fmla="*/ 2 w 35"/>
                <a:gd name="T33" fmla="*/ 13 h 15"/>
                <a:gd name="T34" fmla="*/ 1 w 35"/>
                <a:gd name="T35" fmla="*/ 14 h 15"/>
                <a:gd name="T36" fmla="*/ 1 w 35"/>
                <a:gd name="T37" fmla="*/ 15 h 15"/>
                <a:gd name="T38" fmla="*/ 0 w 35"/>
                <a:gd name="T39" fmla="*/ 15 h 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5"/>
                <a:gd name="T61" fmla="*/ 0 h 15"/>
                <a:gd name="T62" fmla="*/ 35 w 35"/>
                <a:gd name="T63" fmla="*/ 15 h 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5" h="15">
                  <a:moveTo>
                    <a:pt x="35" y="1"/>
                  </a:moveTo>
                  <a:lnTo>
                    <a:pt x="26" y="0"/>
                  </a:lnTo>
                  <a:lnTo>
                    <a:pt x="25" y="0"/>
                  </a:lnTo>
                  <a:lnTo>
                    <a:pt x="24" y="0"/>
                  </a:lnTo>
                  <a:lnTo>
                    <a:pt x="22" y="1"/>
                  </a:lnTo>
                  <a:lnTo>
                    <a:pt x="21" y="1"/>
                  </a:lnTo>
                  <a:lnTo>
                    <a:pt x="20" y="2"/>
                  </a:lnTo>
                  <a:lnTo>
                    <a:pt x="19" y="2"/>
                  </a:lnTo>
                  <a:lnTo>
                    <a:pt x="17" y="3"/>
                  </a:lnTo>
                  <a:lnTo>
                    <a:pt x="16" y="4"/>
                  </a:lnTo>
                  <a:lnTo>
                    <a:pt x="14" y="4"/>
                  </a:lnTo>
                  <a:lnTo>
                    <a:pt x="12" y="6"/>
                  </a:lnTo>
                  <a:lnTo>
                    <a:pt x="9" y="7"/>
                  </a:lnTo>
                  <a:lnTo>
                    <a:pt x="7" y="8"/>
                  </a:lnTo>
                  <a:lnTo>
                    <a:pt x="6" y="9"/>
                  </a:lnTo>
                  <a:lnTo>
                    <a:pt x="4" y="11"/>
                  </a:lnTo>
                  <a:lnTo>
                    <a:pt x="2" y="13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0" y="15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74" name="Freeform 140"/>
            <p:cNvSpPr>
              <a:spLocks/>
            </p:cNvSpPr>
            <p:nvPr/>
          </p:nvSpPr>
          <p:spPr bwMode="auto">
            <a:xfrm>
              <a:off x="3372" y="931"/>
              <a:ext cx="30" cy="13"/>
            </a:xfrm>
            <a:custGeom>
              <a:avLst/>
              <a:gdLst>
                <a:gd name="T0" fmla="*/ 30 w 30"/>
                <a:gd name="T1" fmla="*/ 0 h 13"/>
                <a:gd name="T2" fmla="*/ 26 w 30"/>
                <a:gd name="T3" fmla="*/ 0 h 13"/>
                <a:gd name="T4" fmla="*/ 21 w 30"/>
                <a:gd name="T5" fmla="*/ 0 h 13"/>
                <a:gd name="T6" fmla="*/ 20 w 30"/>
                <a:gd name="T7" fmla="*/ 1 h 13"/>
                <a:gd name="T8" fmla="*/ 19 w 30"/>
                <a:gd name="T9" fmla="*/ 1 h 13"/>
                <a:gd name="T10" fmla="*/ 18 w 30"/>
                <a:gd name="T11" fmla="*/ 1 h 13"/>
                <a:gd name="T12" fmla="*/ 17 w 30"/>
                <a:gd name="T13" fmla="*/ 2 h 13"/>
                <a:gd name="T14" fmla="*/ 15 w 30"/>
                <a:gd name="T15" fmla="*/ 2 h 13"/>
                <a:gd name="T16" fmla="*/ 14 w 30"/>
                <a:gd name="T17" fmla="*/ 3 h 13"/>
                <a:gd name="T18" fmla="*/ 13 w 30"/>
                <a:gd name="T19" fmla="*/ 3 h 13"/>
                <a:gd name="T20" fmla="*/ 12 w 30"/>
                <a:gd name="T21" fmla="*/ 4 h 13"/>
                <a:gd name="T22" fmla="*/ 11 w 30"/>
                <a:gd name="T23" fmla="*/ 5 h 13"/>
                <a:gd name="T24" fmla="*/ 9 w 30"/>
                <a:gd name="T25" fmla="*/ 6 h 13"/>
                <a:gd name="T26" fmla="*/ 8 w 30"/>
                <a:gd name="T27" fmla="*/ 6 h 13"/>
                <a:gd name="T28" fmla="*/ 7 w 30"/>
                <a:gd name="T29" fmla="*/ 7 h 13"/>
                <a:gd name="T30" fmla="*/ 4 w 30"/>
                <a:gd name="T31" fmla="*/ 9 h 13"/>
                <a:gd name="T32" fmla="*/ 3 w 30"/>
                <a:gd name="T33" fmla="*/ 10 h 13"/>
                <a:gd name="T34" fmla="*/ 2 w 30"/>
                <a:gd name="T35" fmla="*/ 11 h 13"/>
                <a:gd name="T36" fmla="*/ 0 w 30"/>
                <a:gd name="T37" fmla="*/ 13 h 1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0"/>
                <a:gd name="T58" fmla="*/ 0 h 13"/>
                <a:gd name="T59" fmla="*/ 30 w 30"/>
                <a:gd name="T60" fmla="*/ 13 h 1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0" h="13">
                  <a:moveTo>
                    <a:pt x="30" y="0"/>
                  </a:moveTo>
                  <a:lnTo>
                    <a:pt x="26" y="0"/>
                  </a:lnTo>
                  <a:lnTo>
                    <a:pt x="21" y="0"/>
                  </a:lnTo>
                  <a:lnTo>
                    <a:pt x="20" y="1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7" y="2"/>
                  </a:lnTo>
                  <a:lnTo>
                    <a:pt x="15" y="2"/>
                  </a:lnTo>
                  <a:lnTo>
                    <a:pt x="14" y="3"/>
                  </a:lnTo>
                  <a:lnTo>
                    <a:pt x="13" y="3"/>
                  </a:lnTo>
                  <a:lnTo>
                    <a:pt x="12" y="4"/>
                  </a:lnTo>
                  <a:lnTo>
                    <a:pt x="11" y="5"/>
                  </a:lnTo>
                  <a:lnTo>
                    <a:pt x="9" y="6"/>
                  </a:lnTo>
                  <a:lnTo>
                    <a:pt x="8" y="6"/>
                  </a:lnTo>
                  <a:lnTo>
                    <a:pt x="7" y="7"/>
                  </a:lnTo>
                  <a:lnTo>
                    <a:pt x="4" y="9"/>
                  </a:lnTo>
                  <a:lnTo>
                    <a:pt x="3" y="10"/>
                  </a:lnTo>
                  <a:lnTo>
                    <a:pt x="2" y="11"/>
                  </a:lnTo>
                  <a:lnTo>
                    <a:pt x="0" y="13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75" name="Freeform 141"/>
            <p:cNvSpPr>
              <a:spLocks/>
            </p:cNvSpPr>
            <p:nvPr/>
          </p:nvSpPr>
          <p:spPr bwMode="auto">
            <a:xfrm>
              <a:off x="3385" y="941"/>
              <a:ext cx="27" cy="11"/>
            </a:xfrm>
            <a:custGeom>
              <a:avLst/>
              <a:gdLst>
                <a:gd name="T0" fmla="*/ 27 w 27"/>
                <a:gd name="T1" fmla="*/ 0 h 11"/>
                <a:gd name="T2" fmla="*/ 18 w 27"/>
                <a:gd name="T3" fmla="*/ 1 h 11"/>
                <a:gd name="T4" fmla="*/ 16 w 27"/>
                <a:gd name="T5" fmla="*/ 1 h 11"/>
                <a:gd name="T6" fmla="*/ 15 w 27"/>
                <a:gd name="T7" fmla="*/ 2 h 11"/>
                <a:gd name="T8" fmla="*/ 14 w 27"/>
                <a:gd name="T9" fmla="*/ 2 h 11"/>
                <a:gd name="T10" fmla="*/ 13 w 27"/>
                <a:gd name="T11" fmla="*/ 2 h 11"/>
                <a:gd name="T12" fmla="*/ 12 w 27"/>
                <a:gd name="T13" fmla="*/ 3 h 11"/>
                <a:gd name="T14" fmla="*/ 9 w 27"/>
                <a:gd name="T15" fmla="*/ 3 h 11"/>
                <a:gd name="T16" fmla="*/ 8 w 27"/>
                <a:gd name="T17" fmla="*/ 4 h 11"/>
                <a:gd name="T18" fmla="*/ 7 w 27"/>
                <a:gd name="T19" fmla="*/ 5 h 11"/>
                <a:gd name="T20" fmla="*/ 6 w 27"/>
                <a:gd name="T21" fmla="*/ 5 h 11"/>
                <a:gd name="T22" fmla="*/ 5 w 27"/>
                <a:gd name="T23" fmla="*/ 6 h 11"/>
                <a:gd name="T24" fmla="*/ 4 w 27"/>
                <a:gd name="T25" fmla="*/ 7 h 11"/>
                <a:gd name="T26" fmla="*/ 3 w 27"/>
                <a:gd name="T27" fmla="*/ 8 h 11"/>
                <a:gd name="T28" fmla="*/ 2 w 27"/>
                <a:gd name="T29" fmla="*/ 9 h 11"/>
                <a:gd name="T30" fmla="*/ 0 w 27"/>
                <a:gd name="T31" fmla="*/ 11 h 1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1"/>
                <a:gd name="T50" fmla="*/ 27 w 27"/>
                <a:gd name="T51" fmla="*/ 11 h 1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1">
                  <a:moveTo>
                    <a:pt x="27" y="0"/>
                  </a:moveTo>
                  <a:lnTo>
                    <a:pt x="18" y="1"/>
                  </a:lnTo>
                  <a:lnTo>
                    <a:pt x="16" y="1"/>
                  </a:lnTo>
                  <a:lnTo>
                    <a:pt x="15" y="2"/>
                  </a:lnTo>
                  <a:lnTo>
                    <a:pt x="14" y="2"/>
                  </a:lnTo>
                  <a:lnTo>
                    <a:pt x="13" y="2"/>
                  </a:lnTo>
                  <a:lnTo>
                    <a:pt x="12" y="3"/>
                  </a:lnTo>
                  <a:lnTo>
                    <a:pt x="9" y="3"/>
                  </a:lnTo>
                  <a:lnTo>
                    <a:pt x="8" y="4"/>
                  </a:lnTo>
                  <a:lnTo>
                    <a:pt x="7" y="5"/>
                  </a:lnTo>
                  <a:lnTo>
                    <a:pt x="6" y="5"/>
                  </a:lnTo>
                  <a:lnTo>
                    <a:pt x="5" y="6"/>
                  </a:lnTo>
                  <a:lnTo>
                    <a:pt x="4" y="7"/>
                  </a:lnTo>
                  <a:lnTo>
                    <a:pt x="3" y="8"/>
                  </a:lnTo>
                  <a:lnTo>
                    <a:pt x="2" y="9"/>
                  </a:lnTo>
                  <a:lnTo>
                    <a:pt x="0" y="1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76" name="Freeform 142"/>
            <p:cNvSpPr>
              <a:spLocks/>
            </p:cNvSpPr>
            <p:nvPr/>
          </p:nvSpPr>
          <p:spPr bwMode="auto">
            <a:xfrm>
              <a:off x="3407" y="947"/>
              <a:ext cx="16" cy="9"/>
            </a:xfrm>
            <a:custGeom>
              <a:avLst/>
              <a:gdLst>
                <a:gd name="T0" fmla="*/ 16 w 16"/>
                <a:gd name="T1" fmla="*/ 0 h 9"/>
                <a:gd name="T2" fmla="*/ 10 w 16"/>
                <a:gd name="T3" fmla="*/ 1 h 9"/>
                <a:gd name="T4" fmla="*/ 9 w 16"/>
                <a:gd name="T5" fmla="*/ 2 h 9"/>
                <a:gd name="T6" fmla="*/ 9 w 16"/>
                <a:gd name="T7" fmla="*/ 2 h 9"/>
                <a:gd name="T8" fmla="*/ 7 w 16"/>
                <a:gd name="T9" fmla="*/ 3 h 9"/>
                <a:gd name="T10" fmla="*/ 6 w 16"/>
                <a:gd name="T11" fmla="*/ 4 h 9"/>
                <a:gd name="T12" fmla="*/ 4 w 16"/>
                <a:gd name="T13" fmla="*/ 5 h 9"/>
                <a:gd name="T14" fmla="*/ 3 w 16"/>
                <a:gd name="T15" fmla="*/ 6 h 9"/>
                <a:gd name="T16" fmla="*/ 2 w 16"/>
                <a:gd name="T17" fmla="*/ 7 h 9"/>
                <a:gd name="T18" fmla="*/ 0 w 16"/>
                <a:gd name="T19" fmla="*/ 9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6"/>
                <a:gd name="T31" fmla="*/ 0 h 9"/>
                <a:gd name="T32" fmla="*/ 16 w 16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6" h="9">
                  <a:moveTo>
                    <a:pt x="16" y="0"/>
                  </a:moveTo>
                  <a:lnTo>
                    <a:pt x="10" y="1"/>
                  </a:lnTo>
                  <a:lnTo>
                    <a:pt x="9" y="2"/>
                  </a:lnTo>
                  <a:lnTo>
                    <a:pt x="7" y="3"/>
                  </a:lnTo>
                  <a:lnTo>
                    <a:pt x="6" y="4"/>
                  </a:lnTo>
                  <a:lnTo>
                    <a:pt x="4" y="5"/>
                  </a:lnTo>
                  <a:lnTo>
                    <a:pt x="3" y="6"/>
                  </a:lnTo>
                  <a:lnTo>
                    <a:pt x="2" y="7"/>
                  </a:lnTo>
                  <a:lnTo>
                    <a:pt x="0" y="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77" name="Freeform 143"/>
            <p:cNvSpPr>
              <a:spLocks/>
            </p:cNvSpPr>
            <p:nvPr/>
          </p:nvSpPr>
          <p:spPr bwMode="auto">
            <a:xfrm>
              <a:off x="3663" y="607"/>
              <a:ext cx="8" cy="26"/>
            </a:xfrm>
            <a:custGeom>
              <a:avLst/>
              <a:gdLst>
                <a:gd name="T0" fmla="*/ 7 w 8"/>
                <a:gd name="T1" fmla="*/ 0 h 26"/>
                <a:gd name="T2" fmla="*/ 6 w 8"/>
                <a:gd name="T3" fmla="*/ 1 h 26"/>
                <a:gd name="T4" fmla="*/ 5 w 8"/>
                <a:gd name="T5" fmla="*/ 2 h 26"/>
                <a:gd name="T6" fmla="*/ 4 w 8"/>
                <a:gd name="T7" fmla="*/ 3 h 26"/>
                <a:gd name="T8" fmla="*/ 4 w 8"/>
                <a:gd name="T9" fmla="*/ 4 h 26"/>
                <a:gd name="T10" fmla="*/ 3 w 8"/>
                <a:gd name="T11" fmla="*/ 5 h 26"/>
                <a:gd name="T12" fmla="*/ 3 w 8"/>
                <a:gd name="T13" fmla="*/ 6 h 26"/>
                <a:gd name="T14" fmla="*/ 2 w 8"/>
                <a:gd name="T15" fmla="*/ 7 h 26"/>
                <a:gd name="T16" fmla="*/ 2 w 8"/>
                <a:gd name="T17" fmla="*/ 8 h 26"/>
                <a:gd name="T18" fmla="*/ 2 w 8"/>
                <a:gd name="T19" fmla="*/ 8 h 26"/>
                <a:gd name="T20" fmla="*/ 0 w 8"/>
                <a:gd name="T21" fmla="*/ 9 h 26"/>
                <a:gd name="T22" fmla="*/ 0 w 8"/>
                <a:gd name="T23" fmla="*/ 10 h 26"/>
                <a:gd name="T24" fmla="*/ 0 w 8"/>
                <a:gd name="T25" fmla="*/ 11 h 26"/>
                <a:gd name="T26" fmla="*/ 0 w 8"/>
                <a:gd name="T27" fmla="*/ 12 h 26"/>
                <a:gd name="T28" fmla="*/ 0 w 8"/>
                <a:gd name="T29" fmla="*/ 13 h 26"/>
                <a:gd name="T30" fmla="*/ 0 w 8"/>
                <a:gd name="T31" fmla="*/ 14 h 26"/>
                <a:gd name="T32" fmla="*/ 0 w 8"/>
                <a:gd name="T33" fmla="*/ 15 h 26"/>
                <a:gd name="T34" fmla="*/ 2 w 8"/>
                <a:gd name="T35" fmla="*/ 17 h 26"/>
                <a:gd name="T36" fmla="*/ 2 w 8"/>
                <a:gd name="T37" fmla="*/ 17 h 26"/>
                <a:gd name="T38" fmla="*/ 2 w 8"/>
                <a:gd name="T39" fmla="*/ 18 h 26"/>
                <a:gd name="T40" fmla="*/ 2 w 8"/>
                <a:gd name="T41" fmla="*/ 19 h 26"/>
                <a:gd name="T42" fmla="*/ 3 w 8"/>
                <a:gd name="T43" fmla="*/ 20 h 26"/>
                <a:gd name="T44" fmla="*/ 3 w 8"/>
                <a:gd name="T45" fmla="*/ 21 h 26"/>
                <a:gd name="T46" fmla="*/ 3 w 8"/>
                <a:gd name="T47" fmla="*/ 21 h 26"/>
                <a:gd name="T48" fmla="*/ 4 w 8"/>
                <a:gd name="T49" fmla="*/ 23 h 26"/>
                <a:gd name="T50" fmla="*/ 5 w 8"/>
                <a:gd name="T51" fmla="*/ 24 h 26"/>
                <a:gd name="T52" fmla="*/ 6 w 8"/>
                <a:gd name="T53" fmla="*/ 25 h 26"/>
                <a:gd name="T54" fmla="*/ 8 w 8"/>
                <a:gd name="T55" fmla="*/ 26 h 2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"/>
                <a:gd name="T85" fmla="*/ 0 h 26"/>
                <a:gd name="T86" fmla="*/ 8 w 8"/>
                <a:gd name="T87" fmla="*/ 26 h 2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" h="26">
                  <a:moveTo>
                    <a:pt x="7" y="0"/>
                  </a:moveTo>
                  <a:lnTo>
                    <a:pt x="6" y="1"/>
                  </a:lnTo>
                  <a:lnTo>
                    <a:pt x="5" y="2"/>
                  </a:lnTo>
                  <a:lnTo>
                    <a:pt x="4" y="3"/>
                  </a:lnTo>
                  <a:lnTo>
                    <a:pt x="4" y="4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7"/>
                  </a:lnTo>
                  <a:lnTo>
                    <a:pt x="2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2" y="17"/>
                  </a:lnTo>
                  <a:lnTo>
                    <a:pt x="2" y="18"/>
                  </a:lnTo>
                  <a:lnTo>
                    <a:pt x="2" y="19"/>
                  </a:lnTo>
                  <a:lnTo>
                    <a:pt x="3" y="20"/>
                  </a:lnTo>
                  <a:lnTo>
                    <a:pt x="3" y="21"/>
                  </a:lnTo>
                  <a:lnTo>
                    <a:pt x="4" y="23"/>
                  </a:lnTo>
                  <a:lnTo>
                    <a:pt x="5" y="24"/>
                  </a:lnTo>
                  <a:lnTo>
                    <a:pt x="6" y="25"/>
                  </a:lnTo>
                  <a:lnTo>
                    <a:pt x="8" y="26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78" name="Freeform 144"/>
            <p:cNvSpPr>
              <a:spLocks/>
            </p:cNvSpPr>
            <p:nvPr/>
          </p:nvSpPr>
          <p:spPr bwMode="auto">
            <a:xfrm>
              <a:off x="3669" y="611"/>
              <a:ext cx="19" cy="18"/>
            </a:xfrm>
            <a:custGeom>
              <a:avLst/>
              <a:gdLst>
                <a:gd name="T0" fmla="*/ 19 w 19"/>
                <a:gd name="T1" fmla="*/ 9 h 18"/>
                <a:gd name="T2" fmla="*/ 19 w 19"/>
                <a:gd name="T3" fmla="*/ 8 h 18"/>
                <a:gd name="T4" fmla="*/ 19 w 19"/>
                <a:gd name="T5" fmla="*/ 6 h 18"/>
                <a:gd name="T6" fmla="*/ 18 w 19"/>
                <a:gd name="T7" fmla="*/ 4 h 18"/>
                <a:gd name="T8" fmla="*/ 17 w 19"/>
                <a:gd name="T9" fmla="*/ 3 h 18"/>
                <a:gd name="T10" fmla="*/ 16 w 19"/>
                <a:gd name="T11" fmla="*/ 2 h 18"/>
                <a:gd name="T12" fmla="*/ 13 w 19"/>
                <a:gd name="T13" fmla="*/ 1 h 18"/>
                <a:gd name="T14" fmla="*/ 11 w 19"/>
                <a:gd name="T15" fmla="*/ 1 h 18"/>
                <a:gd name="T16" fmla="*/ 9 w 19"/>
                <a:gd name="T17" fmla="*/ 0 h 18"/>
                <a:gd name="T18" fmla="*/ 9 w 19"/>
                <a:gd name="T19" fmla="*/ 0 h 18"/>
                <a:gd name="T20" fmla="*/ 7 w 19"/>
                <a:gd name="T21" fmla="*/ 1 h 18"/>
                <a:gd name="T22" fmla="*/ 5 w 19"/>
                <a:gd name="T23" fmla="*/ 1 h 18"/>
                <a:gd name="T24" fmla="*/ 4 w 19"/>
                <a:gd name="T25" fmla="*/ 2 h 18"/>
                <a:gd name="T26" fmla="*/ 2 w 19"/>
                <a:gd name="T27" fmla="*/ 3 h 18"/>
                <a:gd name="T28" fmla="*/ 1 w 19"/>
                <a:gd name="T29" fmla="*/ 4 h 18"/>
                <a:gd name="T30" fmla="*/ 1 w 19"/>
                <a:gd name="T31" fmla="*/ 6 h 18"/>
                <a:gd name="T32" fmla="*/ 0 w 19"/>
                <a:gd name="T33" fmla="*/ 8 h 18"/>
                <a:gd name="T34" fmla="*/ 0 w 19"/>
                <a:gd name="T35" fmla="*/ 9 h 18"/>
                <a:gd name="T36" fmla="*/ 0 w 19"/>
                <a:gd name="T37" fmla="*/ 11 h 18"/>
                <a:gd name="T38" fmla="*/ 1 w 19"/>
                <a:gd name="T39" fmla="*/ 12 h 18"/>
                <a:gd name="T40" fmla="*/ 1 w 19"/>
                <a:gd name="T41" fmla="*/ 14 h 18"/>
                <a:gd name="T42" fmla="*/ 2 w 19"/>
                <a:gd name="T43" fmla="*/ 15 h 18"/>
                <a:gd name="T44" fmla="*/ 4 w 19"/>
                <a:gd name="T45" fmla="*/ 17 h 18"/>
                <a:gd name="T46" fmla="*/ 5 w 19"/>
                <a:gd name="T47" fmla="*/ 17 h 18"/>
                <a:gd name="T48" fmla="*/ 7 w 19"/>
                <a:gd name="T49" fmla="*/ 18 h 18"/>
                <a:gd name="T50" fmla="*/ 9 w 19"/>
                <a:gd name="T51" fmla="*/ 18 h 18"/>
                <a:gd name="T52" fmla="*/ 10 w 19"/>
                <a:gd name="T53" fmla="*/ 18 h 18"/>
                <a:gd name="T54" fmla="*/ 11 w 19"/>
                <a:gd name="T55" fmla="*/ 18 h 18"/>
                <a:gd name="T56" fmla="*/ 13 w 19"/>
                <a:gd name="T57" fmla="*/ 17 h 18"/>
                <a:gd name="T58" fmla="*/ 16 w 19"/>
                <a:gd name="T59" fmla="*/ 17 h 18"/>
                <a:gd name="T60" fmla="*/ 17 w 19"/>
                <a:gd name="T61" fmla="*/ 15 h 18"/>
                <a:gd name="T62" fmla="*/ 18 w 19"/>
                <a:gd name="T63" fmla="*/ 14 h 18"/>
                <a:gd name="T64" fmla="*/ 19 w 19"/>
                <a:gd name="T65" fmla="*/ 12 h 18"/>
                <a:gd name="T66" fmla="*/ 19 w 19"/>
                <a:gd name="T67" fmla="*/ 11 h 1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9"/>
                <a:gd name="T103" fmla="*/ 0 h 18"/>
                <a:gd name="T104" fmla="*/ 19 w 19"/>
                <a:gd name="T105" fmla="*/ 18 h 1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9" h="18">
                  <a:moveTo>
                    <a:pt x="19" y="9"/>
                  </a:moveTo>
                  <a:lnTo>
                    <a:pt x="19" y="9"/>
                  </a:lnTo>
                  <a:lnTo>
                    <a:pt x="19" y="8"/>
                  </a:lnTo>
                  <a:lnTo>
                    <a:pt x="19" y="7"/>
                  </a:lnTo>
                  <a:lnTo>
                    <a:pt x="19" y="6"/>
                  </a:lnTo>
                  <a:lnTo>
                    <a:pt x="18" y="5"/>
                  </a:lnTo>
                  <a:lnTo>
                    <a:pt x="18" y="4"/>
                  </a:lnTo>
                  <a:lnTo>
                    <a:pt x="17" y="4"/>
                  </a:lnTo>
                  <a:lnTo>
                    <a:pt x="17" y="3"/>
                  </a:lnTo>
                  <a:lnTo>
                    <a:pt x="16" y="2"/>
                  </a:lnTo>
                  <a:lnTo>
                    <a:pt x="15" y="2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1" y="1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6" y="1"/>
                  </a:lnTo>
                  <a:lnTo>
                    <a:pt x="5" y="1"/>
                  </a:lnTo>
                  <a:lnTo>
                    <a:pt x="4" y="2"/>
                  </a:lnTo>
                  <a:lnTo>
                    <a:pt x="3" y="2"/>
                  </a:lnTo>
                  <a:lnTo>
                    <a:pt x="2" y="3"/>
                  </a:lnTo>
                  <a:lnTo>
                    <a:pt x="2" y="4"/>
                  </a:lnTo>
                  <a:lnTo>
                    <a:pt x="1" y="4"/>
                  </a:lnTo>
                  <a:lnTo>
                    <a:pt x="1" y="5"/>
                  </a:lnTo>
                  <a:lnTo>
                    <a:pt x="1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2" y="15"/>
                  </a:lnTo>
                  <a:lnTo>
                    <a:pt x="3" y="16"/>
                  </a:lnTo>
                  <a:lnTo>
                    <a:pt x="4" y="17"/>
                  </a:lnTo>
                  <a:lnTo>
                    <a:pt x="5" y="17"/>
                  </a:lnTo>
                  <a:lnTo>
                    <a:pt x="6" y="18"/>
                  </a:lnTo>
                  <a:lnTo>
                    <a:pt x="7" y="18"/>
                  </a:lnTo>
                  <a:lnTo>
                    <a:pt x="8" y="18"/>
                  </a:lnTo>
                  <a:lnTo>
                    <a:pt x="9" y="18"/>
                  </a:lnTo>
                  <a:lnTo>
                    <a:pt x="10" y="18"/>
                  </a:lnTo>
                  <a:lnTo>
                    <a:pt x="11" y="18"/>
                  </a:lnTo>
                  <a:lnTo>
                    <a:pt x="12" y="18"/>
                  </a:lnTo>
                  <a:lnTo>
                    <a:pt x="13" y="17"/>
                  </a:lnTo>
                  <a:lnTo>
                    <a:pt x="15" y="17"/>
                  </a:lnTo>
                  <a:lnTo>
                    <a:pt x="16" y="17"/>
                  </a:lnTo>
                  <a:lnTo>
                    <a:pt x="16" y="16"/>
                  </a:lnTo>
                  <a:lnTo>
                    <a:pt x="17" y="15"/>
                  </a:lnTo>
                  <a:lnTo>
                    <a:pt x="18" y="14"/>
                  </a:lnTo>
                  <a:lnTo>
                    <a:pt x="18" y="13"/>
                  </a:lnTo>
                  <a:lnTo>
                    <a:pt x="19" y="12"/>
                  </a:lnTo>
                  <a:lnTo>
                    <a:pt x="19" y="11"/>
                  </a:lnTo>
                  <a:lnTo>
                    <a:pt x="19" y="9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79" name="Freeform 145"/>
            <p:cNvSpPr>
              <a:spLocks/>
            </p:cNvSpPr>
            <p:nvPr/>
          </p:nvSpPr>
          <p:spPr bwMode="auto">
            <a:xfrm>
              <a:off x="3675" y="613"/>
              <a:ext cx="12" cy="10"/>
            </a:xfrm>
            <a:custGeom>
              <a:avLst/>
              <a:gdLst>
                <a:gd name="T0" fmla="*/ 3 w 12"/>
                <a:gd name="T1" fmla="*/ 0 h 10"/>
                <a:gd name="T2" fmla="*/ 2 w 12"/>
                <a:gd name="T3" fmla="*/ 0 h 10"/>
                <a:gd name="T4" fmla="*/ 1 w 12"/>
                <a:gd name="T5" fmla="*/ 2 h 10"/>
                <a:gd name="T6" fmla="*/ 0 w 12"/>
                <a:gd name="T7" fmla="*/ 3 h 10"/>
                <a:gd name="T8" fmla="*/ 1 w 12"/>
                <a:gd name="T9" fmla="*/ 4 h 10"/>
                <a:gd name="T10" fmla="*/ 2 w 12"/>
                <a:gd name="T11" fmla="*/ 5 h 10"/>
                <a:gd name="T12" fmla="*/ 3 w 12"/>
                <a:gd name="T13" fmla="*/ 5 h 10"/>
                <a:gd name="T14" fmla="*/ 4 w 12"/>
                <a:gd name="T15" fmla="*/ 6 h 10"/>
                <a:gd name="T16" fmla="*/ 6 w 12"/>
                <a:gd name="T17" fmla="*/ 7 h 10"/>
                <a:gd name="T18" fmla="*/ 7 w 12"/>
                <a:gd name="T19" fmla="*/ 9 h 10"/>
                <a:gd name="T20" fmla="*/ 9 w 12"/>
                <a:gd name="T21" fmla="*/ 10 h 10"/>
                <a:gd name="T22" fmla="*/ 10 w 12"/>
                <a:gd name="T23" fmla="*/ 10 h 10"/>
                <a:gd name="T24" fmla="*/ 12 w 12"/>
                <a:gd name="T25" fmla="*/ 9 h 10"/>
                <a:gd name="T26" fmla="*/ 12 w 12"/>
                <a:gd name="T27" fmla="*/ 7 h 10"/>
                <a:gd name="T28" fmla="*/ 12 w 12"/>
                <a:gd name="T29" fmla="*/ 6 h 10"/>
                <a:gd name="T30" fmla="*/ 11 w 12"/>
                <a:gd name="T31" fmla="*/ 5 h 10"/>
                <a:gd name="T32" fmla="*/ 10 w 12"/>
                <a:gd name="T33" fmla="*/ 3 h 10"/>
                <a:gd name="T34" fmla="*/ 9 w 12"/>
                <a:gd name="T35" fmla="*/ 2 h 10"/>
                <a:gd name="T36" fmla="*/ 7 w 12"/>
                <a:gd name="T37" fmla="*/ 1 h 10"/>
                <a:gd name="T38" fmla="*/ 5 w 12"/>
                <a:gd name="T39" fmla="*/ 0 h 10"/>
                <a:gd name="T40" fmla="*/ 4 w 12"/>
                <a:gd name="T41" fmla="*/ 0 h 10"/>
                <a:gd name="T42" fmla="*/ 3 w 12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"/>
                <a:gd name="T67" fmla="*/ 0 h 10"/>
                <a:gd name="T68" fmla="*/ 12 w 12"/>
                <a:gd name="T69" fmla="*/ 10 h 1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" h="10">
                  <a:moveTo>
                    <a:pt x="3" y="0"/>
                  </a:move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1" y="4"/>
                  </a:lnTo>
                  <a:lnTo>
                    <a:pt x="2" y="5"/>
                  </a:lnTo>
                  <a:lnTo>
                    <a:pt x="3" y="5"/>
                  </a:lnTo>
                  <a:lnTo>
                    <a:pt x="4" y="6"/>
                  </a:lnTo>
                  <a:lnTo>
                    <a:pt x="6" y="7"/>
                  </a:lnTo>
                  <a:lnTo>
                    <a:pt x="7" y="9"/>
                  </a:lnTo>
                  <a:lnTo>
                    <a:pt x="9" y="10"/>
                  </a:lnTo>
                  <a:lnTo>
                    <a:pt x="10" y="10"/>
                  </a:lnTo>
                  <a:lnTo>
                    <a:pt x="12" y="9"/>
                  </a:lnTo>
                  <a:lnTo>
                    <a:pt x="12" y="7"/>
                  </a:lnTo>
                  <a:lnTo>
                    <a:pt x="12" y="6"/>
                  </a:lnTo>
                  <a:lnTo>
                    <a:pt x="11" y="5"/>
                  </a:lnTo>
                  <a:lnTo>
                    <a:pt x="10" y="3"/>
                  </a:lnTo>
                  <a:lnTo>
                    <a:pt x="9" y="2"/>
                  </a:lnTo>
                  <a:lnTo>
                    <a:pt x="7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80" name="Freeform 146"/>
            <p:cNvSpPr>
              <a:spLocks/>
            </p:cNvSpPr>
            <p:nvPr/>
          </p:nvSpPr>
          <p:spPr bwMode="auto">
            <a:xfrm>
              <a:off x="3707" y="678"/>
              <a:ext cx="20" cy="61"/>
            </a:xfrm>
            <a:custGeom>
              <a:avLst/>
              <a:gdLst>
                <a:gd name="T0" fmla="*/ 2 w 20"/>
                <a:gd name="T1" fmla="*/ 0 h 61"/>
                <a:gd name="T2" fmla="*/ 1 w 20"/>
                <a:gd name="T3" fmla="*/ 4 h 61"/>
                <a:gd name="T4" fmla="*/ 1 w 20"/>
                <a:gd name="T5" fmla="*/ 7 h 61"/>
                <a:gd name="T6" fmla="*/ 1 w 20"/>
                <a:gd name="T7" fmla="*/ 10 h 61"/>
                <a:gd name="T8" fmla="*/ 0 w 20"/>
                <a:gd name="T9" fmla="*/ 12 h 61"/>
                <a:gd name="T10" fmla="*/ 0 w 20"/>
                <a:gd name="T11" fmla="*/ 14 h 61"/>
                <a:gd name="T12" fmla="*/ 0 w 20"/>
                <a:gd name="T13" fmla="*/ 16 h 61"/>
                <a:gd name="T14" fmla="*/ 0 w 20"/>
                <a:gd name="T15" fmla="*/ 18 h 61"/>
                <a:gd name="T16" fmla="*/ 0 w 20"/>
                <a:gd name="T17" fmla="*/ 19 h 61"/>
                <a:gd name="T18" fmla="*/ 0 w 20"/>
                <a:gd name="T19" fmla="*/ 22 h 61"/>
                <a:gd name="T20" fmla="*/ 1 w 20"/>
                <a:gd name="T21" fmla="*/ 24 h 61"/>
                <a:gd name="T22" fmla="*/ 1 w 20"/>
                <a:gd name="T23" fmla="*/ 27 h 61"/>
                <a:gd name="T24" fmla="*/ 1 w 20"/>
                <a:gd name="T25" fmla="*/ 28 h 61"/>
                <a:gd name="T26" fmla="*/ 1 w 20"/>
                <a:gd name="T27" fmla="*/ 29 h 61"/>
                <a:gd name="T28" fmla="*/ 2 w 20"/>
                <a:gd name="T29" fmla="*/ 31 h 61"/>
                <a:gd name="T30" fmla="*/ 2 w 20"/>
                <a:gd name="T31" fmla="*/ 32 h 61"/>
                <a:gd name="T32" fmla="*/ 2 w 20"/>
                <a:gd name="T33" fmla="*/ 34 h 61"/>
                <a:gd name="T34" fmla="*/ 3 w 20"/>
                <a:gd name="T35" fmla="*/ 36 h 61"/>
                <a:gd name="T36" fmla="*/ 3 w 20"/>
                <a:gd name="T37" fmla="*/ 37 h 61"/>
                <a:gd name="T38" fmla="*/ 4 w 20"/>
                <a:gd name="T39" fmla="*/ 38 h 61"/>
                <a:gd name="T40" fmla="*/ 5 w 20"/>
                <a:gd name="T41" fmla="*/ 41 h 61"/>
                <a:gd name="T42" fmla="*/ 6 w 20"/>
                <a:gd name="T43" fmla="*/ 43 h 61"/>
                <a:gd name="T44" fmla="*/ 7 w 20"/>
                <a:gd name="T45" fmla="*/ 44 h 61"/>
                <a:gd name="T46" fmla="*/ 7 w 20"/>
                <a:gd name="T47" fmla="*/ 46 h 61"/>
                <a:gd name="T48" fmla="*/ 8 w 20"/>
                <a:gd name="T49" fmla="*/ 47 h 61"/>
                <a:gd name="T50" fmla="*/ 9 w 20"/>
                <a:gd name="T51" fmla="*/ 48 h 61"/>
                <a:gd name="T52" fmla="*/ 10 w 20"/>
                <a:gd name="T53" fmla="*/ 50 h 61"/>
                <a:gd name="T54" fmla="*/ 11 w 20"/>
                <a:gd name="T55" fmla="*/ 51 h 61"/>
                <a:gd name="T56" fmla="*/ 12 w 20"/>
                <a:gd name="T57" fmla="*/ 53 h 61"/>
                <a:gd name="T58" fmla="*/ 13 w 20"/>
                <a:gd name="T59" fmla="*/ 54 h 61"/>
                <a:gd name="T60" fmla="*/ 14 w 20"/>
                <a:gd name="T61" fmla="*/ 56 h 61"/>
                <a:gd name="T62" fmla="*/ 17 w 20"/>
                <a:gd name="T63" fmla="*/ 57 h 61"/>
                <a:gd name="T64" fmla="*/ 18 w 20"/>
                <a:gd name="T65" fmla="*/ 59 h 61"/>
                <a:gd name="T66" fmla="*/ 20 w 20"/>
                <a:gd name="T67" fmla="*/ 61 h 6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0"/>
                <a:gd name="T103" fmla="*/ 0 h 61"/>
                <a:gd name="T104" fmla="*/ 20 w 20"/>
                <a:gd name="T105" fmla="*/ 61 h 6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0" h="61">
                  <a:moveTo>
                    <a:pt x="2" y="0"/>
                  </a:moveTo>
                  <a:lnTo>
                    <a:pt x="1" y="4"/>
                  </a:lnTo>
                  <a:lnTo>
                    <a:pt x="1" y="7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0" y="19"/>
                  </a:lnTo>
                  <a:lnTo>
                    <a:pt x="0" y="22"/>
                  </a:lnTo>
                  <a:lnTo>
                    <a:pt x="1" y="24"/>
                  </a:lnTo>
                  <a:lnTo>
                    <a:pt x="1" y="27"/>
                  </a:lnTo>
                  <a:lnTo>
                    <a:pt x="1" y="28"/>
                  </a:lnTo>
                  <a:lnTo>
                    <a:pt x="1" y="29"/>
                  </a:lnTo>
                  <a:lnTo>
                    <a:pt x="2" y="31"/>
                  </a:lnTo>
                  <a:lnTo>
                    <a:pt x="2" y="32"/>
                  </a:lnTo>
                  <a:lnTo>
                    <a:pt x="2" y="34"/>
                  </a:lnTo>
                  <a:lnTo>
                    <a:pt x="3" y="36"/>
                  </a:lnTo>
                  <a:lnTo>
                    <a:pt x="3" y="37"/>
                  </a:lnTo>
                  <a:lnTo>
                    <a:pt x="4" y="38"/>
                  </a:lnTo>
                  <a:lnTo>
                    <a:pt x="5" y="41"/>
                  </a:lnTo>
                  <a:lnTo>
                    <a:pt x="6" y="43"/>
                  </a:lnTo>
                  <a:lnTo>
                    <a:pt x="7" y="44"/>
                  </a:lnTo>
                  <a:lnTo>
                    <a:pt x="7" y="46"/>
                  </a:lnTo>
                  <a:lnTo>
                    <a:pt x="8" y="47"/>
                  </a:lnTo>
                  <a:lnTo>
                    <a:pt x="9" y="48"/>
                  </a:lnTo>
                  <a:lnTo>
                    <a:pt x="10" y="50"/>
                  </a:lnTo>
                  <a:lnTo>
                    <a:pt x="11" y="51"/>
                  </a:lnTo>
                  <a:lnTo>
                    <a:pt x="12" y="53"/>
                  </a:lnTo>
                  <a:lnTo>
                    <a:pt x="13" y="54"/>
                  </a:lnTo>
                  <a:lnTo>
                    <a:pt x="14" y="56"/>
                  </a:lnTo>
                  <a:lnTo>
                    <a:pt x="17" y="57"/>
                  </a:lnTo>
                  <a:lnTo>
                    <a:pt x="18" y="59"/>
                  </a:lnTo>
                  <a:lnTo>
                    <a:pt x="20" y="6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81" name="Freeform 147"/>
            <p:cNvSpPr>
              <a:spLocks/>
            </p:cNvSpPr>
            <p:nvPr/>
          </p:nvSpPr>
          <p:spPr bwMode="auto">
            <a:xfrm>
              <a:off x="3659" y="1051"/>
              <a:ext cx="7" cy="10"/>
            </a:xfrm>
            <a:custGeom>
              <a:avLst/>
              <a:gdLst>
                <a:gd name="T0" fmla="*/ 7 w 7"/>
                <a:gd name="T1" fmla="*/ 0 h 10"/>
                <a:gd name="T2" fmla="*/ 6 w 7"/>
                <a:gd name="T3" fmla="*/ 4 h 10"/>
                <a:gd name="T4" fmla="*/ 4 w 7"/>
                <a:gd name="T5" fmla="*/ 6 h 10"/>
                <a:gd name="T6" fmla="*/ 3 w 7"/>
                <a:gd name="T7" fmla="*/ 6 h 10"/>
                <a:gd name="T8" fmla="*/ 3 w 7"/>
                <a:gd name="T9" fmla="*/ 7 h 10"/>
                <a:gd name="T10" fmla="*/ 2 w 7"/>
                <a:gd name="T11" fmla="*/ 8 h 10"/>
                <a:gd name="T12" fmla="*/ 1 w 7"/>
                <a:gd name="T13" fmla="*/ 9 h 10"/>
                <a:gd name="T14" fmla="*/ 1 w 7"/>
                <a:gd name="T15" fmla="*/ 9 h 10"/>
                <a:gd name="T16" fmla="*/ 0 w 7"/>
                <a:gd name="T17" fmla="*/ 10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10"/>
                <a:gd name="T29" fmla="*/ 7 w 7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10">
                  <a:moveTo>
                    <a:pt x="7" y="0"/>
                  </a:moveTo>
                  <a:lnTo>
                    <a:pt x="6" y="4"/>
                  </a:lnTo>
                  <a:lnTo>
                    <a:pt x="4" y="6"/>
                  </a:lnTo>
                  <a:lnTo>
                    <a:pt x="3" y="6"/>
                  </a:lnTo>
                  <a:lnTo>
                    <a:pt x="3" y="7"/>
                  </a:lnTo>
                  <a:lnTo>
                    <a:pt x="2" y="8"/>
                  </a:lnTo>
                  <a:lnTo>
                    <a:pt x="1" y="9"/>
                  </a:lnTo>
                  <a:lnTo>
                    <a:pt x="0" y="1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82" name="Freeform 148"/>
            <p:cNvSpPr>
              <a:spLocks/>
            </p:cNvSpPr>
            <p:nvPr/>
          </p:nvSpPr>
          <p:spPr bwMode="auto">
            <a:xfrm>
              <a:off x="3698" y="1084"/>
              <a:ext cx="19" cy="10"/>
            </a:xfrm>
            <a:custGeom>
              <a:avLst/>
              <a:gdLst>
                <a:gd name="T0" fmla="*/ 19 w 19"/>
                <a:gd name="T1" fmla="*/ 0 h 10"/>
                <a:gd name="T2" fmla="*/ 14 w 19"/>
                <a:gd name="T3" fmla="*/ 4 h 10"/>
                <a:gd name="T4" fmla="*/ 13 w 19"/>
                <a:gd name="T5" fmla="*/ 4 h 10"/>
                <a:gd name="T6" fmla="*/ 12 w 19"/>
                <a:gd name="T7" fmla="*/ 5 h 10"/>
                <a:gd name="T8" fmla="*/ 10 w 19"/>
                <a:gd name="T9" fmla="*/ 5 h 10"/>
                <a:gd name="T10" fmla="*/ 9 w 19"/>
                <a:gd name="T11" fmla="*/ 6 h 10"/>
                <a:gd name="T12" fmla="*/ 7 w 19"/>
                <a:gd name="T13" fmla="*/ 7 h 10"/>
                <a:gd name="T14" fmla="*/ 6 w 19"/>
                <a:gd name="T15" fmla="*/ 7 h 10"/>
                <a:gd name="T16" fmla="*/ 3 w 19"/>
                <a:gd name="T17" fmla="*/ 8 h 10"/>
                <a:gd name="T18" fmla="*/ 0 w 19"/>
                <a:gd name="T19" fmla="*/ 1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"/>
                <a:gd name="T31" fmla="*/ 0 h 10"/>
                <a:gd name="T32" fmla="*/ 19 w 19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" h="10">
                  <a:moveTo>
                    <a:pt x="19" y="0"/>
                  </a:moveTo>
                  <a:lnTo>
                    <a:pt x="14" y="4"/>
                  </a:lnTo>
                  <a:lnTo>
                    <a:pt x="13" y="4"/>
                  </a:lnTo>
                  <a:lnTo>
                    <a:pt x="12" y="5"/>
                  </a:lnTo>
                  <a:lnTo>
                    <a:pt x="10" y="5"/>
                  </a:lnTo>
                  <a:lnTo>
                    <a:pt x="9" y="6"/>
                  </a:lnTo>
                  <a:lnTo>
                    <a:pt x="7" y="7"/>
                  </a:lnTo>
                  <a:lnTo>
                    <a:pt x="6" y="7"/>
                  </a:lnTo>
                  <a:lnTo>
                    <a:pt x="3" y="8"/>
                  </a:lnTo>
                  <a:lnTo>
                    <a:pt x="0" y="1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83" name="Freeform 149"/>
            <p:cNvSpPr>
              <a:spLocks/>
            </p:cNvSpPr>
            <p:nvPr/>
          </p:nvSpPr>
          <p:spPr bwMode="auto">
            <a:xfrm>
              <a:off x="3710" y="1106"/>
              <a:ext cx="36" cy="2"/>
            </a:xfrm>
            <a:custGeom>
              <a:avLst/>
              <a:gdLst>
                <a:gd name="T0" fmla="*/ 36 w 36"/>
                <a:gd name="T1" fmla="*/ 0 h 2"/>
                <a:gd name="T2" fmla="*/ 26 w 36"/>
                <a:gd name="T3" fmla="*/ 2 h 2"/>
                <a:gd name="T4" fmla="*/ 25 w 36"/>
                <a:gd name="T5" fmla="*/ 2 h 2"/>
                <a:gd name="T6" fmla="*/ 24 w 36"/>
                <a:gd name="T7" fmla="*/ 2 h 2"/>
                <a:gd name="T8" fmla="*/ 23 w 36"/>
                <a:gd name="T9" fmla="*/ 2 h 2"/>
                <a:gd name="T10" fmla="*/ 21 w 36"/>
                <a:gd name="T11" fmla="*/ 2 h 2"/>
                <a:gd name="T12" fmla="*/ 18 w 36"/>
                <a:gd name="T13" fmla="*/ 2 h 2"/>
                <a:gd name="T14" fmla="*/ 15 w 36"/>
                <a:gd name="T15" fmla="*/ 2 h 2"/>
                <a:gd name="T16" fmla="*/ 13 w 36"/>
                <a:gd name="T17" fmla="*/ 2 h 2"/>
                <a:gd name="T18" fmla="*/ 10 w 36"/>
                <a:gd name="T19" fmla="*/ 2 h 2"/>
                <a:gd name="T20" fmla="*/ 5 w 36"/>
                <a:gd name="T21" fmla="*/ 2 h 2"/>
                <a:gd name="T22" fmla="*/ 0 w 36"/>
                <a:gd name="T23" fmla="*/ 1 h 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6"/>
                <a:gd name="T37" fmla="*/ 0 h 2"/>
                <a:gd name="T38" fmla="*/ 36 w 36"/>
                <a:gd name="T39" fmla="*/ 2 h 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6" h="2">
                  <a:moveTo>
                    <a:pt x="36" y="0"/>
                  </a:moveTo>
                  <a:lnTo>
                    <a:pt x="26" y="2"/>
                  </a:lnTo>
                  <a:lnTo>
                    <a:pt x="25" y="2"/>
                  </a:lnTo>
                  <a:lnTo>
                    <a:pt x="24" y="2"/>
                  </a:lnTo>
                  <a:lnTo>
                    <a:pt x="23" y="2"/>
                  </a:lnTo>
                  <a:lnTo>
                    <a:pt x="21" y="2"/>
                  </a:lnTo>
                  <a:lnTo>
                    <a:pt x="18" y="2"/>
                  </a:lnTo>
                  <a:lnTo>
                    <a:pt x="15" y="2"/>
                  </a:lnTo>
                  <a:lnTo>
                    <a:pt x="13" y="2"/>
                  </a:lnTo>
                  <a:lnTo>
                    <a:pt x="10" y="2"/>
                  </a:lnTo>
                  <a:lnTo>
                    <a:pt x="5" y="2"/>
                  </a:lnTo>
                  <a:lnTo>
                    <a:pt x="0" y="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84" name="Freeform 150"/>
            <p:cNvSpPr>
              <a:spLocks/>
            </p:cNvSpPr>
            <p:nvPr/>
          </p:nvSpPr>
          <p:spPr bwMode="auto">
            <a:xfrm>
              <a:off x="3615" y="1079"/>
              <a:ext cx="6" cy="4"/>
            </a:xfrm>
            <a:custGeom>
              <a:avLst/>
              <a:gdLst>
                <a:gd name="T0" fmla="*/ 6 w 6"/>
                <a:gd name="T1" fmla="*/ 0 h 4"/>
                <a:gd name="T2" fmla="*/ 3 w 6"/>
                <a:gd name="T3" fmla="*/ 2 h 4"/>
                <a:gd name="T4" fmla="*/ 1 w 6"/>
                <a:gd name="T5" fmla="*/ 4 h 4"/>
                <a:gd name="T6" fmla="*/ 0 w 6"/>
                <a:gd name="T7" fmla="*/ 4 h 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"/>
                <a:gd name="T13" fmla="*/ 0 h 4"/>
                <a:gd name="T14" fmla="*/ 6 w 6"/>
                <a:gd name="T15" fmla="*/ 4 h 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" h="4">
                  <a:moveTo>
                    <a:pt x="6" y="0"/>
                  </a:moveTo>
                  <a:lnTo>
                    <a:pt x="3" y="2"/>
                  </a:lnTo>
                  <a:lnTo>
                    <a:pt x="1" y="4"/>
                  </a:lnTo>
                  <a:lnTo>
                    <a:pt x="0" y="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85" name="Freeform 151"/>
            <p:cNvSpPr>
              <a:spLocks/>
            </p:cNvSpPr>
            <p:nvPr/>
          </p:nvSpPr>
          <p:spPr bwMode="auto">
            <a:xfrm>
              <a:off x="3622" y="1080"/>
              <a:ext cx="24" cy="12"/>
            </a:xfrm>
            <a:custGeom>
              <a:avLst/>
              <a:gdLst>
                <a:gd name="T0" fmla="*/ 24 w 24"/>
                <a:gd name="T1" fmla="*/ 0 h 12"/>
                <a:gd name="T2" fmla="*/ 17 w 24"/>
                <a:gd name="T3" fmla="*/ 3 h 12"/>
                <a:gd name="T4" fmla="*/ 14 w 24"/>
                <a:gd name="T5" fmla="*/ 5 h 12"/>
                <a:gd name="T6" fmla="*/ 12 w 24"/>
                <a:gd name="T7" fmla="*/ 6 h 12"/>
                <a:gd name="T8" fmla="*/ 10 w 24"/>
                <a:gd name="T9" fmla="*/ 7 h 12"/>
                <a:gd name="T10" fmla="*/ 8 w 24"/>
                <a:gd name="T11" fmla="*/ 8 h 12"/>
                <a:gd name="T12" fmla="*/ 6 w 24"/>
                <a:gd name="T13" fmla="*/ 9 h 12"/>
                <a:gd name="T14" fmla="*/ 2 w 24"/>
                <a:gd name="T15" fmla="*/ 11 h 12"/>
                <a:gd name="T16" fmla="*/ 0 w 24"/>
                <a:gd name="T17" fmla="*/ 12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"/>
                <a:gd name="T28" fmla="*/ 0 h 12"/>
                <a:gd name="T29" fmla="*/ 24 w 24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" h="12">
                  <a:moveTo>
                    <a:pt x="24" y="0"/>
                  </a:moveTo>
                  <a:lnTo>
                    <a:pt x="17" y="3"/>
                  </a:lnTo>
                  <a:lnTo>
                    <a:pt x="14" y="5"/>
                  </a:lnTo>
                  <a:lnTo>
                    <a:pt x="12" y="6"/>
                  </a:lnTo>
                  <a:lnTo>
                    <a:pt x="10" y="7"/>
                  </a:lnTo>
                  <a:lnTo>
                    <a:pt x="8" y="8"/>
                  </a:lnTo>
                  <a:lnTo>
                    <a:pt x="6" y="9"/>
                  </a:lnTo>
                  <a:lnTo>
                    <a:pt x="2" y="11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86" name="Freeform 152"/>
            <p:cNvSpPr>
              <a:spLocks/>
            </p:cNvSpPr>
            <p:nvPr/>
          </p:nvSpPr>
          <p:spPr bwMode="auto">
            <a:xfrm>
              <a:off x="3611" y="1083"/>
              <a:ext cx="4" cy="3"/>
            </a:xfrm>
            <a:custGeom>
              <a:avLst/>
              <a:gdLst>
                <a:gd name="T0" fmla="*/ 4 w 4"/>
                <a:gd name="T1" fmla="*/ 0 h 3"/>
                <a:gd name="T2" fmla="*/ 3 w 4"/>
                <a:gd name="T3" fmla="*/ 1 h 3"/>
                <a:gd name="T4" fmla="*/ 0 w 4"/>
                <a:gd name="T5" fmla="*/ 3 h 3"/>
                <a:gd name="T6" fmla="*/ 0 60000 65536"/>
                <a:gd name="T7" fmla="*/ 0 60000 65536"/>
                <a:gd name="T8" fmla="*/ 0 60000 65536"/>
                <a:gd name="T9" fmla="*/ 0 w 4"/>
                <a:gd name="T10" fmla="*/ 0 h 3"/>
                <a:gd name="T11" fmla="*/ 4 w 4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3">
                  <a:moveTo>
                    <a:pt x="4" y="0"/>
                  </a:moveTo>
                  <a:lnTo>
                    <a:pt x="3" y="1"/>
                  </a:lnTo>
                  <a:lnTo>
                    <a:pt x="0" y="3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87" name="Freeform 153"/>
            <p:cNvSpPr>
              <a:spLocks/>
            </p:cNvSpPr>
            <p:nvPr/>
          </p:nvSpPr>
          <p:spPr bwMode="auto">
            <a:xfrm>
              <a:off x="3599" y="1053"/>
              <a:ext cx="5" cy="6"/>
            </a:xfrm>
            <a:custGeom>
              <a:avLst/>
              <a:gdLst>
                <a:gd name="T0" fmla="*/ 5 w 5"/>
                <a:gd name="T1" fmla="*/ 0 h 6"/>
                <a:gd name="T2" fmla="*/ 2 w 5"/>
                <a:gd name="T3" fmla="*/ 4 h 6"/>
                <a:gd name="T4" fmla="*/ 1 w 5"/>
                <a:gd name="T5" fmla="*/ 5 h 6"/>
                <a:gd name="T6" fmla="*/ 0 w 5"/>
                <a:gd name="T7" fmla="*/ 5 h 6"/>
                <a:gd name="T8" fmla="*/ 0 w 5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6"/>
                <a:gd name="T17" fmla="*/ 5 w 5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6">
                  <a:moveTo>
                    <a:pt x="5" y="0"/>
                  </a:moveTo>
                  <a:lnTo>
                    <a:pt x="2" y="4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6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88" name="Freeform 154"/>
            <p:cNvSpPr>
              <a:spLocks/>
            </p:cNvSpPr>
            <p:nvPr/>
          </p:nvSpPr>
          <p:spPr bwMode="auto">
            <a:xfrm>
              <a:off x="3725" y="615"/>
              <a:ext cx="95" cy="36"/>
            </a:xfrm>
            <a:custGeom>
              <a:avLst/>
              <a:gdLst>
                <a:gd name="T0" fmla="*/ 95 w 95"/>
                <a:gd name="T1" fmla="*/ 36 h 36"/>
                <a:gd name="T2" fmla="*/ 89 w 95"/>
                <a:gd name="T3" fmla="*/ 26 h 36"/>
                <a:gd name="T4" fmla="*/ 81 w 95"/>
                <a:gd name="T5" fmla="*/ 20 h 36"/>
                <a:gd name="T6" fmla="*/ 77 w 95"/>
                <a:gd name="T7" fmla="*/ 19 h 36"/>
                <a:gd name="T8" fmla="*/ 69 w 95"/>
                <a:gd name="T9" fmla="*/ 16 h 36"/>
                <a:gd name="T10" fmla="*/ 57 w 95"/>
                <a:gd name="T11" fmla="*/ 15 h 36"/>
                <a:gd name="T12" fmla="*/ 53 w 95"/>
                <a:gd name="T13" fmla="*/ 15 h 36"/>
                <a:gd name="T14" fmla="*/ 49 w 95"/>
                <a:gd name="T15" fmla="*/ 15 h 36"/>
                <a:gd name="T16" fmla="*/ 34 w 95"/>
                <a:gd name="T17" fmla="*/ 13 h 36"/>
                <a:gd name="T18" fmla="*/ 26 w 95"/>
                <a:gd name="T19" fmla="*/ 11 h 36"/>
                <a:gd name="T20" fmla="*/ 19 w 95"/>
                <a:gd name="T21" fmla="*/ 7 h 36"/>
                <a:gd name="T22" fmla="*/ 11 w 95"/>
                <a:gd name="T23" fmla="*/ 5 h 36"/>
                <a:gd name="T24" fmla="*/ 11 w 95"/>
                <a:gd name="T25" fmla="*/ 10 h 36"/>
                <a:gd name="T26" fmla="*/ 11 w 95"/>
                <a:gd name="T27" fmla="*/ 15 h 36"/>
                <a:gd name="T28" fmla="*/ 8 w 95"/>
                <a:gd name="T29" fmla="*/ 19 h 36"/>
                <a:gd name="T30" fmla="*/ 3 w 95"/>
                <a:gd name="T31" fmla="*/ 24 h 36"/>
                <a:gd name="T32" fmla="*/ 3 w 95"/>
                <a:gd name="T33" fmla="*/ 28 h 36"/>
                <a:gd name="T34" fmla="*/ 11 w 95"/>
                <a:gd name="T35" fmla="*/ 28 h 36"/>
                <a:gd name="T36" fmla="*/ 17 w 95"/>
                <a:gd name="T37" fmla="*/ 29 h 36"/>
                <a:gd name="T38" fmla="*/ 22 w 95"/>
                <a:gd name="T39" fmla="*/ 29 h 36"/>
                <a:gd name="T40" fmla="*/ 27 w 95"/>
                <a:gd name="T41" fmla="*/ 29 h 36"/>
                <a:gd name="T42" fmla="*/ 32 w 95"/>
                <a:gd name="T43" fmla="*/ 29 h 36"/>
                <a:gd name="T44" fmla="*/ 42 w 95"/>
                <a:gd name="T45" fmla="*/ 29 h 36"/>
                <a:gd name="T46" fmla="*/ 50 w 95"/>
                <a:gd name="T47" fmla="*/ 29 h 36"/>
                <a:gd name="T48" fmla="*/ 56 w 95"/>
                <a:gd name="T49" fmla="*/ 29 h 36"/>
                <a:gd name="T50" fmla="*/ 60 w 95"/>
                <a:gd name="T51" fmla="*/ 29 h 36"/>
                <a:gd name="T52" fmla="*/ 64 w 95"/>
                <a:gd name="T53" fmla="*/ 29 h 36"/>
                <a:gd name="T54" fmla="*/ 69 w 95"/>
                <a:gd name="T55" fmla="*/ 29 h 36"/>
                <a:gd name="T56" fmla="*/ 75 w 95"/>
                <a:gd name="T57" fmla="*/ 28 h 36"/>
                <a:gd name="T58" fmla="*/ 80 w 95"/>
                <a:gd name="T59" fmla="*/ 30 h 36"/>
                <a:gd name="T60" fmla="*/ 84 w 95"/>
                <a:gd name="T61" fmla="*/ 32 h 36"/>
                <a:gd name="T62" fmla="*/ 90 w 95"/>
                <a:gd name="T63" fmla="*/ 34 h 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5"/>
                <a:gd name="T97" fmla="*/ 0 h 36"/>
                <a:gd name="T98" fmla="*/ 95 w 95"/>
                <a:gd name="T99" fmla="*/ 36 h 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5" h="36">
                  <a:moveTo>
                    <a:pt x="90" y="34"/>
                  </a:moveTo>
                  <a:lnTo>
                    <a:pt x="95" y="36"/>
                  </a:lnTo>
                  <a:lnTo>
                    <a:pt x="93" y="29"/>
                  </a:lnTo>
                  <a:lnTo>
                    <a:pt x="89" y="26"/>
                  </a:lnTo>
                  <a:lnTo>
                    <a:pt x="85" y="23"/>
                  </a:lnTo>
                  <a:lnTo>
                    <a:pt x="81" y="20"/>
                  </a:lnTo>
                  <a:lnTo>
                    <a:pt x="78" y="19"/>
                  </a:lnTo>
                  <a:lnTo>
                    <a:pt x="77" y="19"/>
                  </a:lnTo>
                  <a:lnTo>
                    <a:pt x="70" y="17"/>
                  </a:lnTo>
                  <a:lnTo>
                    <a:pt x="69" y="16"/>
                  </a:lnTo>
                  <a:lnTo>
                    <a:pt x="66" y="16"/>
                  </a:lnTo>
                  <a:lnTo>
                    <a:pt x="57" y="15"/>
                  </a:lnTo>
                  <a:lnTo>
                    <a:pt x="53" y="15"/>
                  </a:lnTo>
                  <a:lnTo>
                    <a:pt x="52" y="15"/>
                  </a:lnTo>
                  <a:lnTo>
                    <a:pt x="49" y="15"/>
                  </a:lnTo>
                  <a:lnTo>
                    <a:pt x="40" y="14"/>
                  </a:lnTo>
                  <a:lnTo>
                    <a:pt x="34" y="13"/>
                  </a:lnTo>
                  <a:lnTo>
                    <a:pt x="29" y="12"/>
                  </a:lnTo>
                  <a:lnTo>
                    <a:pt x="26" y="11"/>
                  </a:lnTo>
                  <a:lnTo>
                    <a:pt x="22" y="9"/>
                  </a:lnTo>
                  <a:lnTo>
                    <a:pt x="19" y="7"/>
                  </a:lnTo>
                  <a:lnTo>
                    <a:pt x="11" y="0"/>
                  </a:lnTo>
                  <a:lnTo>
                    <a:pt x="11" y="5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10" y="16"/>
                  </a:lnTo>
                  <a:lnTo>
                    <a:pt x="8" y="19"/>
                  </a:lnTo>
                  <a:lnTo>
                    <a:pt x="6" y="21"/>
                  </a:lnTo>
                  <a:lnTo>
                    <a:pt x="3" y="24"/>
                  </a:lnTo>
                  <a:lnTo>
                    <a:pt x="0" y="28"/>
                  </a:lnTo>
                  <a:lnTo>
                    <a:pt x="3" y="28"/>
                  </a:lnTo>
                  <a:lnTo>
                    <a:pt x="9" y="28"/>
                  </a:lnTo>
                  <a:lnTo>
                    <a:pt x="11" y="28"/>
                  </a:lnTo>
                  <a:lnTo>
                    <a:pt x="13" y="28"/>
                  </a:lnTo>
                  <a:lnTo>
                    <a:pt x="17" y="29"/>
                  </a:lnTo>
                  <a:lnTo>
                    <a:pt x="20" y="29"/>
                  </a:lnTo>
                  <a:lnTo>
                    <a:pt x="22" y="29"/>
                  </a:lnTo>
                  <a:lnTo>
                    <a:pt x="25" y="29"/>
                  </a:lnTo>
                  <a:lnTo>
                    <a:pt x="27" y="29"/>
                  </a:lnTo>
                  <a:lnTo>
                    <a:pt x="30" y="29"/>
                  </a:lnTo>
                  <a:lnTo>
                    <a:pt x="32" y="29"/>
                  </a:lnTo>
                  <a:lnTo>
                    <a:pt x="39" y="29"/>
                  </a:lnTo>
                  <a:lnTo>
                    <a:pt x="42" y="29"/>
                  </a:lnTo>
                  <a:lnTo>
                    <a:pt x="47" y="29"/>
                  </a:lnTo>
                  <a:lnTo>
                    <a:pt x="50" y="29"/>
                  </a:lnTo>
                  <a:lnTo>
                    <a:pt x="52" y="29"/>
                  </a:lnTo>
                  <a:lnTo>
                    <a:pt x="56" y="29"/>
                  </a:lnTo>
                  <a:lnTo>
                    <a:pt x="57" y="29"/>
                  </a:lnTo>
                  <a:lnTo>
                    <a:pt x="60" y="29"/>
                  </a:lnTo>
                  <a:lnTo>
                    <a:pt x="61" y="29"/>
                  </a:lnTo>
                  <a:lnTo>
                    <a:pt x="64" y="29"/>
                  </a:lnTo>
                  <a:lnTo>
                    <a:pt x="67" y="29"/>
                  </a:lnTo>
                  <a:lnTo>
                    <a:pt x="69" y="29"/>
                  </a:lnTo>
                  <a:lnTo>
                    <a:pt x="72" y="29"/>
                  </a:lnTo>
                  <a:lnTo>
                    <a:pt x="75" y="28"/>
                  </a:lnTo>
                  <a:lnTo>
                    <a:pt x="77" y="29"/>
                  </a:lnTo>
                  <a:lnTo>
                    <a:pt x="80" y="30"/>
                  </a:lnTo>
                  <a:lnTo>
                    <a:pt x="82" y="30"/>
                  </a:lnTo>
                  <a:lnTo>
                    <a:pt x="84" y="32"/>
                  </a:lnTo>
                  <a:lnTo>
                    <a:pt x="87" y="33"/>
                  </a:lnTo>
                  <a:lnTo>
                    <a:pt x="90" y="34"/>
                  </a:lnTo>
                  <a:close/>
                </a:path>
              </a:pathLst>
            </a:custGeom>
            <a:solidFill>
              <a:srgbClr val="FFBD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89" name="Freeform 155"/>
            <p:cNvSpPr>
              <a:spLocks/>
            </p:cNvSpPr>
            <p:nvPr/>
          </p:nvSpPr>
          <p:spPr bwMode="auto">
            <a:xfrm>
              <a:off x="3724" y="642"/>
              <a:ext cx="92" cy="24"/>
            </a:xfrm>
            <a:custGeom>
              <a:avLst/>
              <a:gdLst>
                <a:gd name="T0" fmla="*/ 91 w 92"/>
                <a:gd name="T1" fmla="*/ 9 h 24"/>
                <a:gd name="T2" fmla="*/ 88 w 92"/>
                <a:gd name="T3" fmla="*/ 10 h 24"/>
                <a:gd name="T4" fmla="*/ 83 w 92"/>
                <a:gd name="T5" fmla="*/ 11 h 24"/>
                <a:gd name="T6" fmla="*/ 78 w 92"/>
                <a:gd name="T7" fmla="*/ 12 h 24"/>
                <a:gd name="T8" fmla="*/ 75 w 92"/>
                <a:gd name="T9" fmla="*/ 12 h 24"/>
                <a:gd name="T10" fmla="*/ 71 w 92"/>
                <a:gd name="T11" fmla="*/ 13 h 24"/>
                <a:gd name="T12" fmla="*/ 68 w 92"/>
                <a:gd name="T13" fmla="*/ 14 h 24"/>
                <a:gd name="T14" fmla="*/ 65 w 92"/>
                <a:gd name="T15" fmla="*/ 15 h 24"/>
                <a:gd name="T16" fmla="*/ 62 w 92"/>
                <a:gd name="T17" fmla="*/ 16 h 24"/>
                <a:gd name="T18" fmla="*/ 59 w 92"/>
                <a:gd name="T19" fmla="*/ 17 h 24"/>
                <a:gd name="T20" fmla="*/ 56 w 92"/>
                <a:gd name="T21" fmla="*/ 17 h 24"/>
                <a:gd name="T22" fmla="*/ 52 w 92"/>
                <a:gd name="T23" fmla="*/ 18 h 24"/>
                <a:gd name="T24" fmla="*/ 49 w 92"/>
                <a:gd name="T25" fmla="*/ 19 h 24"/>
                <a:gd name="T26" fmla="*/ 47 w 92"/>
                <a:gd name="T27" fmla="*/ 19 h 24"/>
                <a:gd name="T28" fmla="*/ 43 w 92"/>
                <a:gd name="T29" fmla="*/ 20 h 24"/>
                <a:gd name="T30" fmla="*/ 39 w 92"/>
                <a:gd name="T31" fmla="*/ 22 h 24"/>
                <a:gd name="T32" fmla="*/ 37 w 92"/>
                <a:gd name="T33" fmla="*/ 22 h 24"/>
                <a:gd name="T34" fmla="*/ 29 w 92"/>
                <a:gd name="T35" fmla="*/ 24 h 24"/>
                <a:gd name="T36" fmla="*/ 25 w 92"/>
                <a:gd name="T37" fmla="*/ 24 h 24"/>
                <a:gd name="T38" fmla="*/ 23 w 92"/>
                <a:gd name="T39" fmla="*/ 24 h 24"/>
                <a:gd name="T40" fmla="*/ 20 w 92"/>
                <a:gd name="T41" fmla="*/ 24 h 24"/>
                <a:gd name="T42" fmla="*/ 16 w 92"/>
                <a:gd name="T43" fmla="*/ 24 h 24"/>
                <a:gd name="T44" fmla="*/ 13 w 92"/>
                <a:gd name="T45" fmla="*/ 24 h 24"/>
                <a:gd name="T46" fmla="*/ 10 w 92"/>
                <a:gd name="T47" fmla="*/ 24 h 24"/>
                <a:gd name="T48" fmla="*/ 8 w 92"/>
                <a:gd name="T49" fmla="*/ 23 h 24"/>
                <a:gd name="T50" fmla="*/ 7 w 92"/>
                <a:gd name="T51" fmla="*/ 20 h 24"/>
                <a:gd name="T52" fmla="*/ 5 w 92"/>
                <a:gd name="T53" fmla="*/ 17 h 24"/>
                <a:gd name="T54" fmla="*/ 2 w 92"/>
                <a:gd name="T55" fmla="*/ 8 h 24"/>
                <a:gd name="T56" fmla="*/ 1 w 92"/>
                <a:gd name="T57" fmla="*/ 4 h 24"/>
                <a:gd name="T58" fmla="*/ 0 w 92"/>
                <a:gd name="T59" fmla="*/ 2 h 24"/>
                <a:gd name="T60" fmla="*/ 2 w 92"/>
                <a:gd name="T61" fmla="*/ 0 h 24"/>
                <a:gd name="T62" fmla="*/ 27 w 92"/>
                <a:gd name="T63" fmla="*/ 2 h 24"/>
                <a:gd name="T64" fmla="*/ 56 w 92"/>
                <a:gd name="T65" fmla="*/ 2 h 24"/>
                <a:gd name="T66" fmla="*/ 66 w 92"/>
                <a:gd name="T67" fmla="*/ 2 h 24"/>
                <a:gd name="T68" fmla="*/ 78 w 92"/>
                <a:gd name="T69" fmla="*/ 2 h 24"/>
                <a:gd name="T70" fmla="*/ 84 w 92"/>
                <a:gd name="T71" fmla="*/ 4 h 24"/>
                <a:gd name="T72" fmla="*/ 89 w 92"/>
                <a:gd name="T73" fmla="*/ 6 h 24"/>
                <a:gd name="T74" fmla="*/ 92 w 92"/>
                <a:gd name="T75" fmla="*/ 7 h 2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2"/>
                <a:gd name="T115" fmla="*/ 0 h 24"/>
                <a:gd name="T116" fmla="*/ 92 w 92"/>
                <a:gd name="T117" fmla="*/ 24 h 2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2" h="24">
                  <a:moveTo>
                    <a:pt x="92" y="8"/>
                  </a:moveTo>
                  <a:lnTo>
                    <a:pt x="91" y="9"/>
                  </a:lnTo>
                  <a:lnTo>
                    <a:pt x="89" y="9"/>
                  </a:lnTo>
                  <a:lnTo>
                    <a:pt x="88" y="10"/>
                  </a:lnTo>
                  <a:lnTo>
                    <a:pt x="84" y="11"/>
                  </a:lnTo>
                  <a:lnTo>
                    <a:pt x="83" y="11"/>
                  </a:lnTo>
                  <a:lnTo>
                    <a:pt x="80" y="12"/>
                  </a:lnTo>
                  <a:lnTo>
                    <a:pt x="78" y="12"/>
                  </a:lnTo>
                  <a:lnTo>
                    <a:pt x="77" y="12"/>
                  </a:lnTo>
                  <a:lnTo>
                    <a:pt x="75" y="12"/>
                  </a:lnTo>
                  <a:lnTo>
                    <a:pt x="72" y="13"/>
                  </a:lnTo>
                  <a:lnTo>
                    <a:pt x="71" y="13"/>
                  </a:lnTo>
                  <a:lnTo>
                    <a:pt x="69" y="13"/>
                  </a:lnTo>
                  <a:lnTo>
                    <a:pt x="68" y="14"/>
                  </a:lnTo>
                  <a:lnTo>
                    <a:pt x="66" y="14"/>
                  </a:lnTo>
                  <a:lnTo>
                    <a:pt x="65" y="15"/>
                  </a:lnTo>
                  <a:lnTo>
                    <a:pt x="63" y="15"/>
                  </a:lnTo>
                  <a:lnTo>
                    <a:pt x="62" y="16"/>
                  </a:lnTo>
                  <a:lnTo>
                    <a:pt x="60" y="16"/>
                  </a:lnTo>
                  <a:lnTo>
                    <a:pt x="59" y="17"/>
                  </a:lnTo>
                  <a:lnTo>
                    <a:pt x="57" y="17"/>
                  </a:lnTo>
                  <a:lnTo>
                    <a:pt x="56" y="17"/>
                  </a:lnTo>
                  <a:lnTo>
                    <a:pt x="53" y="18"/>
                  </a:lnTo>
                  <a:lnTo>
                    <a:pt x="52" y="18"/>
                  </a:lnTo>
                  <a:lnTo>
                    <a:pt x="50" y="19"/>
                  </a:lnTo>
                  <a:lnTo>
                    <a:pt x="49" y="19"/>
                  </a:lnTo>
                  <a:lnTo>
                    <a:pt x="48" y="19"/>
                  </a:lnTo>
                  <a:lnTo>
                    <a:pt x="47" y="19"/>
                  </a:lnTo>
                  <a:lnTo>
                    <a:pt x="45" y="20"/>
                  </a:lnTo>
                  <a:lnTo>
                    <a:pt x="43" y="20"/>
                  </a:lnTo>
                  <a:lnTo>
                    <a:pt x="41" y="21"/>
                  </a:lnTo>
                  <a:lnTo>
                    <a:pt x="39" y="22"/>
                  </a:lnTo>
                  <a:lnTo>
                    <a:pt x="38" y="22"/>
                  </a:lnTo>
                  <a:lnTo>
                    <a:pt x="37" y="22"/>
                  </a:lnTo>
                  <a:lnTo>
                    <a:pt x="30" y="23"/>
                  </a:lnTo>
                  <a:lnTo>
                    <a:pt x="29" y="24"/>
                  </a:lnTo>
                  <a:lnTo>
                    <a:pt x="27" y="24"/>
                  </a:lnTo>
                  <a:lnTo>
                    <a:pt x="25" y="24"/>
                  </a:lnTo>
                  <a:lnTo>
                    <a:pt x="24" y="24"/>
                  </a:lnTo>
                  <a:lnTo>
                    <a:pt x="23" y="24"/>
                  </a:lnTo>
                  <a:lnTo>
                    <a:pt x="21" y="24"/>
                  </a:lnTo>
                  <a:lnTo>
                    <a:pt x="20" y="24"/>
                  </a:lnTo>
                  <a:lnTo>
                    <a:pt x="19" y="24"/>
                  </a:lnTo>
                  <a:lnTo>
                    <a:pt x="16" y="24"/>
                  </a:lnTo>
                  <a:lnTo>
                    <a:pt x="15" y="24"/>
                  </a:lnTo>
                  <a:lnTo>
                    <a:pt x="13" y="24"/>
                  </a:lnTo>
                  <a:lnTo>
                    <a:pt x="12" y="24"/>
                  </a:lnTo>
                  <a:lnTo>
                    <a:pt x="10" y="24"/>
                  </a:lnTo>
                  <a:lnTo>
                    <a:pt x="9" y="24"/>
                  </a:lnTo>
                  <a:lnTo>
                    <a:pt x="8" y="23"/>
                  </a:lnTo>
                  <a:lnTo>
                    <a:pt x="7" y="22"/>
                  </a:lnTo>
                  <a:lnTo>
                    <a:pt x="7" y="20"/>
                  </a:lnTo>
                  <a:lnTo>
                    <a:pt x="6" y="19"/>
                  </a:lnTo>
                  <a:lnTo>
                    <a:pt x="5" y="17"/>
                  </a:lnTo>
                  <a:lnTo>
                    <a:pt x="5" y="16"/>
                  </a:lnTo>
                  <a:lnTo>
                    <a:pt x="2" y="8"/>
                  </a:lnTo>
                  <a:lnTo>
                    <a:pt x="2" y="7"/>
                  </a:lnTo>
                  <a:lnTo>
                    <a:pt x="1" y="4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2" y="2"/>
                  </a:lnTo>
                  <a:lnTo>
                    <a:pt x="27" y="2"/>
                  </a:lnTo>
                  <a:lnTo>
                    <a:pt x="51" y="2"/>
                  </a:lnTo>
                  <a:lnTo>
                    <a:pt x="56" y="2"/>
                  </a:lnTo>
                  <a:lnTo>
                    <a:pt x="61" y="2"/>
                  </a:lnTo>
                  <a:lnTo>
                    <a:pt x="66" y="2"/>
                  </a:lnTo>
                  <a:lnTo>
                    <a:pt x="70" y="2"/>
                  </a:lnTo>
                  <a:lnTo>
                    <a:pt x="78" y="2"/>
                  </a:lnTo>
                  <a:lnTo>
                    <a:pt x="80" y="2"/>
                  </a:lnTo>
                  <a:lnTo>
                    <a:pt x="84" y="4"/>
                  </a:lnTo>
                  <a:lnTo>
                    <a:pt x="87" y="5"/>
                  </a:lnTo>
                  <a:lnTo>
                    <a:pt x="89" y="6"/>
                  </a:lnTo>
                  <a:lnTo>
                    <a:pt x="90" y="6"/>
                  </a:lnTo>
                  <a:lnTo>
                    <a:pt x="92" y="7"/>
                  </a:lnTo>
                  <a:lnTo>
                    <a:pt x="92" y="8"/>
                  </a:lnTo>
                  <a:close/>
                </a:path>
              </a:pathLst>
            </a:custGeom>
            <a:solidFill>
              <a:srgbClr val="FFBD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90" name="Freeform 156"/>
            <p:cNvSpPr>
              <a:spLocks/>
            </p:cNvSpPr>
            <p:nvPr/>
          </p:nvSpPr>
          <p:spPr bwMode="auto">
            <a:xfrm>
              <a:off x="3814" y="641"/>
              <a:ext cx="7" cy="10"/>
            </a:xfrm>
            <a:custGeom>
              <a:avLst/>
              <a:gdLst>
                <a:gd name="T0" fmla="*/ 0 w 7"/>
                <a:gd name="T1" fmla="*/ 0 h 10"/>
                <a:gd name="T2" fmla="*/ 0 w 7"/>
                <a:gd name="T3" fmla="*/ 6 h 10"/>
                <a:gd name="T4" fmla="*/ 1 w 7"/>
                <a:gd name="T5" fmla="*/ 8 h 10"/>
                <a:gd name="T6" fmla="*/ 4 w 7"/>
                <a:gd name="T7" fmla="*/ 9 h 10"/>
                <a:gd name="T8" fmla="*/ 7 w 7"/>
                <a:gd name="T9" fmla="*/ 10 h 10"/>
                <a:gd name="T10" fmla="*/ 7 w 7"/>
                <a:gd name="T11" fmla="*/ 8 h 10"/>
                <a:gd name="T12" fmla="*/ 6 w 7"/>
                <a:gd name="T13" fmla="*/ 7 h 10"/>
                <a:gd name="T14" fmla="*/ 6 w 7"/>
                <a:gd name="T15" fmla="*/ 6 h 10"/>
                <a:gd name="T16" fmla="*/ 5 w 7"/>
                <a:gd name="T17" fmla="*/ 5 h 10"/>
                <a:gd name="T18" fmla="*/ 5 w 7"/>
                <a:gd name="T19" fmla="*/ 4 h 10"/>
                <a:gd name="T20" fmla="*/ 2 w 7"/>
                <a:gd name="T21" fmla="*/ 2 h 10"/>
                <a:gd name="T22" fmla="*/ 1 w 7"/>
                <a:gd name="T23" fmla="*/ 1 h 10"/>
                <a:gd name="T24" fmla="*/ 0 w 7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10"/>
                <a:gd name="T41" fmla="*/ 7 w 7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10">
                  <a:moveTo>
                    <a:pt x="0" y="0"/>
                  </a:moveTo>
                  <a:lnTo>
                    <a:pt x="0" y="6"/>
                  </a:lnTo>
                  <a:lnTo>
                    <a:pt x="1" y="8"/>
                  </a:lnTo>
                  <a:lnTo>
                    <a:pt x="4" y="9"/>
                  </a:lnTo>
                  <a:lnTo>
                    <a:pt x="7" y="10"/>
                  </a:lnTo>
                  <a:lnTo>
                    <a:pt x="7" y="8"/>
                  </a:lnTo>
                  <a:lnTo>
                    <a:pt x="6" y="7"/>
                  </a:lnTo>
                  <a:lnTo>
                    <a:pt x="6" y="6"/>
                  </a:lnTo>
                  <a:lnTo>
                    <a:pt x="5" y="5"/>
                  </a:lnTo>
                  <a:lnTo>
                    <a:pt x="5" y="4"/>
                  </a:lnTo>
                  <a:lnTo>
                    <a:pt x="2" y="2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</p:grpSp>
      <p:grpSp>
        <p:nvGrpSpPr>
          <p:cNvPr id="7" name="Group 157"/>
          <p:cNvGrpSpPr>
            <a:grpSpLocks/>
          </p:cNvGrpSpPr>
          <p:nvPr/>
        </p:nvGrpSpPr>
        <p:grpSpPr bwMode="auto">
          <a:xfrm>
            <a:off x="7242175" y="1687513"/>
            <a:ext cx="1462088" cy="590550"/>
            <a:chOff x="1896" y="2653"/>
            <a:chExt cx="1353" cy="656"/>
          </a:xfrm>
        </p:grpSpPr>
        <p:sp>
          <p:nvSpPr>
            <p:cNvPr id="193692" name="Rectangle 158"/>
            <p:cNvSpPr>
              <a:spLocks noChangeArrowheads="1"/>
            </p:cNvSpPr>
            <p:nvPr/>
          </p:nvSpPr>
          <p:spPr bwMode="auto">
            <a:xfrm>
              <a:off x="1896" y="2653"/>
              <a:ext cx="1353" cy="6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93" name="Freeform 159"/>
            <p:cNvSpPr>
              <a:spLocks/>
            </p:cNvSpPr>
            <p:nvPr/>
          </p:nvSpPr>
          <p:spPr bwMode="auto">
            <a:xfrm>
              <a:off x="1901" y="2656"/>
              <a:ext cx="1343" cy="650"/>
            </a:xfrm>
            <a:custGeom>
              <a:avLst/>
              <a:gdLst>
                <a:gd name="T0" fmla="*/ 1343 w 1343"/>
                <a:gd name="T1" fmla="*/ 1 h 1300"/>
                <a:gd name="T2" fmla="*/ 1319 w 1343"/>
                <a:gd name="T3" fmla="*/ 1 h 1300"/>
                <a:gd name="T4" fmla="*/ 1307 w 1343"/>
                <a:gd name="T5" fmla="*/ 1 h 1300"/>
                <a:gd name="T6" fmla="*/ 1257 w 1343"/>
                <a:gd name="T7" fmla="*/ 1 h 1300"/>
                <a:gd name="T8" fmla="*/ 1192 w 1343"/>
                <a:gd name="T9" fmla="*/ 1 h 1300"/>
                <a:gd name="T10" fmla="*/ 1147 w 1343"/>
                <a:gd name="T11" fmla="*/ 1 h 1300"/>
                <a:gd name="T12" fmla="*/ 1112 w 1343"/>
                <a:gd name="T13" fmla="*/ 1 h 1300"/>
                <a:gd name="T14" fmla="*/ 1061 w 1343"/>
                <a:gd name="T15" fmla="*/ 1 h 1300"/>
                <a:gd name="T16" fmla="*/ 998 w 1343"/>
                <a:gd name="T17" fmla="*/ 1 h 1300"/>
                <a:gd name="T18" fmla="*/ 919 w 1343"/>
                <a:gd name="T19" fmla="*/ 1 h 1300"/>
                <a:gd name="T20" fmla="*/ 833 w 1343"/>
                <a:gd name="T21" fmla="*/ 1 h 1300"/>
                <a:gd name="T22" fmla="*/ 813 w 1343"/>
                <a:gd name="T23" fmla="*/ 1 h 1300"/>
                <a:gd name="T24" fmla="*/ 852 w 1343"/>
                <a:gd name="T25" fmla="*/ 1 h 1300"/>
                <a:gd name="T26" fmla="*/ 870 w 1343"/>
                <a:gd name="T27" fmla="*/ 1 h 1300"/>
                <a:gd name="T28" fmla="*/ 793 w 1343"/>
                <a:gd name="T29" fmla="*/ 1 h 1300"/>
                <a:gd name="T30" fmla="*/ 686 w 1343"/>
                <a:gd name="T31" fmla="*/ 1 h 1300"/>
                <a:gd name="T32" fmla="*/ 584 w 1343"/>
                <a:gd name="T33" fmla="*/ 1 h 1300"/>
                <a:gd name="T34" fmla="*/ 509 w 1343"/>
                <a:gd name="T35" fmla="*/ 1 h 1300"/>
                <a:gd name="T36" fmla="*/ 490 w 1343"/>
                <a:gd name="T37" fmla="*/ 1 h 1300"/>
                <a:gd name="T38" fmla="*/ 435 w 1343"/>
                <a:gd name="T39" fmla="*/ 1 h 1300"/>
                <a:gd name="T40" fmla="*/ 364 w 1343"/>
                <a:gd name="T41" fmla="*/ 1 h 1300"/>
                <a:gd name="T42" fmla="*/ 277 w 1343"/>
                <a:gd name="T43" fmla="*/ 1 h 1300"/>
                <a:gd name="T44" fmla="*/ 188 w 1343"/>
                <a:gd name="T45" fmla="*/ 1 h 1300"/>
                <a:gd name="T46" fmla="*/ 105 w 1343"/>
                <a:gd name="T47" fmla="*/ 1 h 1300"/>
                <a:gd name="T48" fmla="*/ 31 w 1343"/>
                <a:gd name="T49" fmla="*/ 1 h 1300"/>
                <a:gd name="T50" fmla="*/ 19 w 1343"/>
                <a:gd name="T51" fmla="*/ 1 h 1300"/>
                <a:gd name="T52" fmla="*/ 35 w 1343"/>
                <a:gd name="T53" fmla="*/ 1 h 1300"/>
                <a:gd name="T54" fmla="*/ 25 w 1343"/>
                <a:gd name="T55" fmla="*/ 1 h 1300"/>
                <a:gd name="T56" fmla="*/ 10 w 1343"/>
                <a:gd name="T57" fmla="*/ 1 h 1300"/>
                <a:gd name="T58" fmla="*/ 0 w 1343"/>
                <a:gd name="T59" fmla="*/ 1 h 1300"/>
                <a:gd name="T60" fmla="*/ 7 w 1343"/>
                <a:gd name="T61" fmla="*/ 1 h 1300"/>
                <a:gd name="T62" fmla="*/ 56 w 1343"/>
                <a:gd name="T63" fmla="*/ 1 h 1300"/>
                <a:gd name="T64" fmla="*/ 131 w 1343"/>
                <a:gd name="T65" fmla="*/ 1 h 1300"/>
                <a:gd name="T66" fmla="*/ 224 w 1343"/>
                <a:gd name="T67" fmla="*/ 1 h 1300"/>
                <a:gd name="T68" fmla="*/ 318 w 1343"/>
                <a:gd name="T69" fmla="*/ 1 h 1300"/>
                <a:gd name="T70" fmla="*/ 388 w 1343"/>
                <a:gd name="T71" fmla="*/ 1 h 1300"/>
                <a:gd name="T72" fmla="*/ 425 w 1343"/>
                <a:gd name="T73" fmla="*/ 1 h 1300"/>
                <a:gd name="T74" fmla="*/ 466 w 1343"/>
                <a:gd name="T75" fmla="*/ 1 h 1300"/>
                <a:gd name="T76" fmla="*/ 566 w 1343"/>
                <a:gd name="T77" fmla="*/ 1 h 1300"/>
                <a:gd name="T78" fmla="*/ 661 w 1343"/>
                <a:gd name="T79" fmla="*/ 1 h 1300"/>
                <a:gd name="T80" fmla="*/ 697 w 1343"/>
                <a:gd name="T81" fmla="*/ 1 h 1300"/>
                <a:gd name="T82" fmla="*/ 675 w 1343"/>
                <a:gd name="T83" fmla="*/ 1 h 1300"/>
                <a:gd name="T84" fmla="*/ 623 w 1343"/>
                <a:gd name="T85" fmla="*/ 1 h 1300"/>
                <a:gd name="T86" fmla="*/ 615 w 1343"/>
                <a:gd name="T87" fmla="*/ 1 h 1300"/>
                <a:gd name="T88" fmla="*/ 620 w 1343"/>
                <a:gd name="T89" fmla="*/ 1 h 1300"/>
                <a:gd name="T90" fmla="*/ 652 w 1343"/>
                <a:gd name="T91" fmla="*/ 1 h 1300"/>
                <a:gd name="T92" fmla="*/ 759 w 1343"/>
                <a:gd name="T93" fmla="*/ 1 h 1300"/>
                <a:gd name="T94" fmla="*/ 844 w 1343"/>
                <a:gd name="T95" fmla="*/ 1 h 1300"/>
                <a:gd name="T96" fmla="*/ 934 w 1343"/>
                <a:gd name="T97" fmla="*/ 1 h 1300"/>
                <a:gd name="T98" fmla="*/ 967 w 1343"/>
                <a:gd name="T99" fmla="*/ 1 h 1300"/>
                <a:gd name="T100" fmla="*/ 1038 w 1343"/>
                <a:gd name="T101" fmla="*/ 1 h 1300"/>
                <a:gd name="T102" fmla="*/ 1038 w 1343"/>
                <a:gd name="T103" fmla="*/ 1 h 1300"/>
                <a:gd name="T104" fmla="*/ 1001 w 1343"/>
                <a:gd name="T105" fmla="*/ 1 h 1300"/>
                <a:gd name="T106" fmla="*/ 1001 w 1343"/>
                <a:gd name="T107" fmla="*/ 1 h 1300"/>
                <a:gd name="T108" fmla="*/ 1046 w 1343"/>
                <a:gd name="T109" fmla="*/ 1 h 1300"/>
                <a:gd name="T110" fmla="*/ 1095 w 1343"/>
                <a:gd name="T111" fmla="*/ 1 h 1300"/>
                <a:gd name="T112" fmla="*/ 1148 w 1343"/>
                <a:gd name="T113" fmla="*/ 1 h 1300"/>
                <a:gd name="T114" fmla="*/ 1179 w 1343"/>
                <a:gd name="T115" fmla="*/ 1 h 1300"/>
                <a:gd name="T116" fmla="*/ 1286 w 1343"/>
                <a:gd name="T117" fmla="*/ 1 h 1300"/>
                <a:gd name="T118" fmla="*/ 1341 w 1343"/>
                <a:gd name="T119" fmla="*/ 1 h 130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43"/>
                <a:gd name="T181" fmla="*/ 0 h 1300"/>
                <a:gd name="T182" fmla="*/ 1343 w 1343"/>
                <a:gd name="T183" fmla="*/ 1300 h 130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43" h="1300">
                  <a:moveTo>
                    <a:pt x="1343" y="1299"/>
                  </a:moveTo>
                  <a:lnTo>
                    <a:pt x="1343" y="1299"/>
                  </a:lnTo>
                  <a:lnTo>
                    <a:pt x="1343" y="1297"/>
                  </a:lnTo>
                  <a:lnTo>
                    <a:pt x="1343" y="1295"/>
                  </a:lnTo>
                  <a:lnTo>
                    <a:pt x="1323" y="1226"/>
                  </a:lnTo>
                  <a:lnTo>
                    <a:pt x="1320" y="1221"/>
                  </a:lnTo>
                  <a:lnTo>
                    <a:pt x="1319" y="1215"/>
                  </a:lnTo>
                  <a:lnTo>
                    <a:pt x="1316" y="1210"/>
                  </a:lnTo>
                  <a:lnTo>
                    <a:pt x="1315" y="1202"/>
                  </a:lnTo>
                  <a:lnTo>
                    <a:pt x="1314" y="1197"/>
                  </a:lnTo>
                  <a:lnTo>
                    <a:pt x="1311" y="1189"/>
                  </a:lnTo>
                  <a:lnTo>
                    <a:pt x="1310" y="1184"/>
                  </a:lnTo>
                  <a:lnTo>
                    <a:pt x="1307" y="1178"/>
                  </a:lnTo>
                  <a:lnTo>
                    <a:pt x="1299" y="1154"/>
                  </a:lnTo>
                  <a:lnTo>
                    <a:pt x="1291" y="1132"/>
                  </a:lnTo>
                  <a:lnTo>
                    <a:pt x="1283" y="1108"/>
                  </a:lnTo>
                  <a:lnTo>
                    <a:pt x="1275" y="1085"/>
                  </a:lnTo>
                  <a:lnTo>
                    <a:pt x="1266" y="1063"/>
                  </a:lnTo>
                  <a:lnTo>
                    <a:pt x="1257" y="1043"/>
                  </a:lnTo>
                  <a:lnTo>
                    <a:pt x="1247" y="1024"/>
                  </a:lnTo>
                  <a:lnTo>
                    <a:pt x="1237" y="1006"/>
                  </a:lnTo>
                  <a:lnTo>
                    <a:pt x="1228" y="991"/>
                  </a:lnTo>
                  <a:lnTo>
                    <a:pt x="1216" y="978"/>
                  </a:lnTo>
                  <a:lnTo>
                    <a:pt x="1204" y="965"/>
                  </a:lnTo>
                  <a:lnTo>
                    <a:pt x="1192" y="952"/>
                  </a:lnTo>
                  <a:lnTo>
                    <a:pt x="1180" y="939"/>
                  </a:lnTo>
                  <a:lnTo>
                    <a:pt x="1169" y="926"/>
                  </a:lnTo>
                  <a:lnTo>
                    <a:pt x="1161" y="909"/>
                  </a:lnTo>
                  <a:lnTo>
                    <a:pt x="1155" y="891"/>
                  </a:lnTo>
                  <a:lnTo>
                    <a:pt x="1151" y="867"/>
                  </a:lnTo>
                  <a:lnTo>
                    <a:pt x="1147" y="845"/>
                  </a:lnTo>
                  <a:lnTo>
                    <a:pt x="1143" y="822"/>
                  </a:lnTo>
                  <a:lnTo>
                    <a:pt x="1138" y="800"/>
                  </a:lnTo>
                  <a:lnTo>
                    <a:pt x="1132" y="778"/>
                  </a:lnTo>
                  <a:lnTo>
                    <a:pt x="1127" y="757"/>
                  </a:lnTo>
                  <a:lnTo>
                    <a:pt x="1120" y="735"/>
                  </a:lnTo>
                  <a:lnTo>
                    <a:pt x="1112" y="715"/>
                  </a:lnTo>
                  <a:lnTo>
                    <a:pt x="1103" y="691"/>
                  </a:lnTo>
                  <a:lnTo>
                    <a:pt x="1095" y="669"/>
                  </a:lnTo>
                  <a:lnTo>
                    <a:pt x="1086" y="644"/>
                  </a:lnTo>
                  <a:lnTo>
                    <a:pt x="1078" y="622"/>
                  </a:lnTo>
                  <a:lnTo>
                    <a:pt x="1069" y="600"/>
                  </a:lnTo>
                  <a:lnTo>
                    <a:pt x="1061" y="580"/>
                  </a:lnTo>
                  <a:lnTo>
                    <a:pt x="1051" y="559"/>
                  </a:lnTo>
                  <a:lnTo>
                    <a:pt x="1041" y="541"/>
                  </a:lnTo>
                  <a:lnTo>
                    <a:pt x="1030" y="518"/>
                  </a:lnTo>
                  <a:lnTo>
                    <a:pt x="1020" y="498"/>
                  </a:lnTo>
                  <a:lnTo>
                    <a:pt x="1009" y="478"/>
                  </a:lnTo>
                  <a:lnTo>
                    <a:pt x="998" y="457"/>
                  </a:lnTo>
                  <a:lnTo>
                    <a:pt x="987" y="437"/>
                  </a:lnTo>
                  <a:lnTo>
                    <a:pt x="975" y="418"/>
                  </a:lnTo>
                  <a:lnTo>
                    <a:pt x="961" y="400"/>
                  </a:lnTo>
                  <a:lnTo>
                    <a:pt x="947" y="381"/>
                  </a:lnTo>
                  <a:lnTo>
                    <a:pt x="934" y="361"/>
                  </a:lnTo>
                  <a:lnTo>
                    <a:pt x="919" y="342"/>
                  </a:lnTo>
                  <a:lnTo>
                    <a:pt x="905" y="324"/>
                  </a:lnTo>
                  <a:lnTo>
                    <a:pt x="890" y="305"/>
                  </a:lnTo>
                  <a:lnTo>
                    <a:pt x="875" y="287"/>
                  </a:lnTo>
                  <a:lnTo>
                    <a:pt x="861" y="268"/>
                  </a:lnTo>
                  <a:lnTo>
                    <a:pt x="848" y="250"/>
                  </a:lnTo>
                  <a:lnTo>
                    <a:pt x="833" y="231"/>
                  </a:lnTo>
                  <a:lnTo>
                    <a:pt x="829" y="226"/>
                  </a:lnTo>
                  <a:lnTo>
                    <a:pt x="825" y="218"/>
                  </a:lnTo>
                  <a:lnTo>
                    <a:pt x="821" y="211"/>
                  </a:lnTo>
                  <a:lnTo>
                    <a:pt x="817" y="203"/>
                  </a:lnTo>
                  <a:lnTo>
                    <a:pt x="814" y="196"/>
                  </a:lnTo>
                  <a:lnTo>
                    <a:pt x="813" y="189"/>
                  </a:lnTo>
                  <a:lnTo>
                    <a:pt x="812" y="179"/>
                  </a:lnTo>
                  <a:lnTo>
                    <a:pt x="812" y="170"/>
                  </a:lnTo>
                  <a:lnTo>
                    <a:pt x="818" y="146"/>
                  </a:lnTo>
                  <a:lnTo>
                    <a:pt x="828" y="124"/>
                  </a:lnTo>
                  <a:lnTo>
                    <a:pt x="840" y="107"/>
                  </a:lnTo>
                  <a:lnTo>
                    <a:pt x="852" y="90"/>
                  </a:lnTo>
                  <a:lnTo>
                    <a:pt x="865" y="76"/>
                  </a:lnTo>
                  <a:lnTo>
                    <a:pt x="877" y="59"/>
                  </a:lnTo>
                  <a:lnTo>
                    <a:pt x="886" y="42"/>
                  </a:lnTo>
                  <a:lnTo>
                    <a:pt x="893" y="22"/>
                  </a:lnTo>
                  <a:lnTo>
                    <a:pt x="882" y="13"/>
                  </a:lnTo>
                  <a:lnTo>
                    <a:pt x="870" y="5"/>
                  </a:lnTo>
                  <a:lnTo>
                    <a:pt x="857" y="1"/>
                  </a:lnTo>
                  <a:lnTo>
                    <a:pt x="844" y="0"/>
                  </a:lnTo>
                  <a:lnTo>
                    <a:pt x="830" y="0"/>
                  </a:lnTo>
                  <a:lnTo>
                    <a:pt x="817" y="0"/>
                  </a:lnTo>
                  <a:lnTo>
                    <a:pt x="805" y="1"/>
                  </a:lnTo>
                  <a:lnTo>
                    <a:pt x="793" y="5"/>
                  </a:lnTo>
                  <a:lnTo>
                    <a:pt x="775" y="11"/>
                  </a:lnTo>
                  <a:lnTo>
                    <a:pt x="758" y="16"/>
                  </a:lnTo>
                  <a:lnTo>
                    <a:pt x="739" y="24"/>
                  </a:lnTo>
                  <a:lnTo>
                    <a:pt x="722" y="31"/>
                  </a:lnTo>
                  <a:lnTo>
                    <a:pt x="705" y="38"/>
                  </a:lnTo>
                  <a:lnTo>
                    <a:pt x="686" y="48"/>
                  </a:lnTo>
                  <a:lnTo>
                    <a:pt x="669" y="57"/>
                  </a:lnTo>
                  <a:lnTo>
                    <a:pt x="652" y="66"/>
                  </a:lnTo>
                  <a:lnTo>
                    <a:pt x="634" y="77"/>
                  </a:lnTo>
                  <a:lnTo>
                    <a:pt x="619" y="89"/>
                  </a:lnTo>
                  <a:lnTo>
                    <a:pt x="601" y="100"/>
                  </a:lnTo>
                  <a:lnTo>
                    <a:pt x="584" y="113"/>
                  </a:lnTo>
                  <a:lnTo>
                    <a:pt x="567" y="124"/>
                  </a:lnTo>
                  <a:lnTo>
                    <a:pt x="551" y="133"/>
                  </a:lnTo>
                  <a:lnTo>
                    <a:pt x="534" y="142"/>
                  </a:lnTo>
                  <a:lnTo>
                    <a:pt x="517" y="148"/>
                  </a:lnTo>
                  <a:lnTo>
                    <a:pt x="513" y="148"/>
                  </a:lnTo>
                  <a:lnTo>
                    <a:pt x="509" y="148"/>
                  </a:lnTo>
                  <a:lnTo>
                    <a:pt x="506" y="148"/>
                  </a:lnTo>
                  <a:lnTo>
                    <a:pt x="502" y="148"/>
                  </a:lnTo>
                  <a:lnTo>
                    <a:pt x="499" y="150"/>
                  </a:lnTo>
                  <a:lnTo>
                    <a:pt x="497" y="150"/>
                  </a:lnTo>
                  <a:lnTo>
                    <a:pt x="493" y="152"/>
                  </a:lnTo>
                  <a:lnTo>
                    <a:pt x="490" y="152"/>
                  </a:lnTo>
                  <a:lnTo>
                    <a:pt x="480" y="153"/>
                  </a:lnTo>
                  <a:lnTo>
                    <a:pt x="470" y="155"/>
                  </a:lnTo>
                  <a:lnTo>
                    <a:pt x="461" y="157"/>
                  </a:lnTo>
                  <a:lnTo>
                    <a:pt x="453" y="161"/>
                  </a:lnTo>
                  <a:lnTo>
                    <a:pt x="444" y="163"/>
                  </a:lnTo>
                  <a:lnTo>
                    <a:pt x="435" y="166"/>
                  </a:lnTo>
                  <a:lnTo>
                    <a:pt x="427" y="170"/>
                  </a:lnTo>
                  <a:lnTo>
                    <a:pt x="417" y="174"/>
                  </a:lnTo>
                  <a:lnTo>
                    <a:pt x="404" y="179"/>
                  </a:lnTo>
                  <a:lnTo>
                    <a:pt x="391" y="185"/>
                  </a:lnTo>
                  <a:lnTo>
                    <a:pt x="378" y="192"/>
                  </a:lnTo>
                  <a:lnTo>
                    <a:pt x="364" y="200"/>
                  </a:lnTo>
                  <a:lnTo>
                    <a:pt x="351" y="207"/>
                  </a:lnTo>
                  <a:lnTo>
                    <a:pt x="338" y="215"/>
                  </a:lnTo>
                  <a:lnTo>
                    <a:pt x="325" y="224"/>
                  </a:lnTo>
                  <a:lnTo>
                    <a:pt x="311" y="231"/>
                  </a:lnTo>
                  <a:lnTo>
                    <a:pt x="294" y="242"/>
                  </a:lnTo>
                  <a:lnTo>
                    <a:pt x="277" y="255"/>
                  </a:lnTo>
                  <a:lnTo>
                    <a:pt x="261" y="270"/>
                  </a:lnTo>
                  <a:lnTo>
                    <a:pt x="247" y="285"/>
                  </a:lnTo>
                  <a:lnTo>
                    <a:pt x="231" y="300"/>
                  </a:lnTo>
                  <a:lnTo>
                    <a:pt x="216" y="315"/>
                  </a:lnTo>
                  <a:lnTo>
                    <a:pt x="203" y="329"/>
                  </a:lnTo>
                  <a:lnTo>
                    <a:pt x="188" y="346"/>
                  </a:lnTo>
                  <a:lnTo>
                    <a:pt x="174" y="361"/>
                  </a:lnTo>
                  <a:lnTo>
                    <a:pt x="159" y="378"/>
                  </a:lnTo>
                  <a:lnTo>
                    <a:pt x="146" y="396"/>
                  </a:lnTo>
                  <a:lnTo>
                    <a:pt x="131" y="415"/>
                  </a:lnTo>
                  <a:lnTo>
                    <a:pt x="118" y="435"/>
                  </a:lnTo>
                  <a:lnTo>
                    <a:pt x="105" y="457"/>
                  </a:lnTo>
                  <a:lnTo>
                    <a:pt x="93" y="480"/>
                  </a:lnTo>
                  <a:lnTo>
                    <a:pt x="80" y="502"/>
                  </a:lnTo>
                  <a:lnTo>
                    <a:pt x="65" y="533"/>
                  </a:lnTo>
                  <a:lnTo>
                    <a:pt x="52" y="565"/>
                  </a:lnTo>
                  <a:lnTo>
                    <a:pt x="40" y="598"/>
                  </a:lnTo>
                  <a:lnTo>
                    <a:pt x="31" y="631"/>
                  </a:lnTo>
                  <a:lnTo>
                    <a:pt x="23" y="665"/>
                  </a:lnTo>
                  <a:lnTo>
                    <a:pt x="18" y="700"/>
                  </a:lnTo>
                  <a:lnTo>
                    <a:pt x="15" y="735"/>
                  </a:lnTo>
                  <a:lnTo>
                    <a:pt x="16" y="770"/>
                  </a:lnTo>
                  <a:lnTo>
                    <a:pt x="18" y="778"/>
                  </a:lnTo>
                  <a:lnTo>
                    <a:pt x="19" y="785"/>
                  </a:lnTo>
                  <a:lnTo>
                    <a:pt x="21" y="795"/>
                  </a:lnTo>
                  <a:lnTo>
                    <a:pt x="23" y="802"/>
                  </a:lnTo>
                  <a:lnTo>
                    <a:pt x="25" y="809"/>
                  </a:lnTo>
                  <a:lnTo>
                    <a:pt x="28" y="815"/>
                  </a:lnTo>
                  <a:lnTo>
                    <a:pt x="32" y="822"/>
                  </a:lnTo>
                  <a:lnTo>
                    <a:pt x="35" y="828"/>
                  </a:lnTo>
                  <a:lnTo>
                    <a:pt x="33" y="832"/>
                  </a:lnTo>
                  <a:lnTo>
                    <a:pt x="32" y="835"/>
                  </a:lnTo>
                  <a:lnTo>
                    <a:pt x="31" y="839"/>
                  </a:lnTo>
                  <a:lnTo>
                    <a:pt x="29" y="843"/>
                  </a:lnTo>
                  <a:lnTo>
                    <a:pt x="28" y="846"/>
                  </a:lnTo>
                  <a:lnTo>
                    <a:pt x="25" y="850"/>
                  </a:lnTo>
                  <a:lnTo>
                    <a:pt x="24" y="854"/>
                  </a:lnTo>
                  <a:lnTo>
                    <a:pt x="23" y="858"/>
                  </a:lnTo>
                  <a:lnTo>
                    <a:pt x="20" y="867"/>
                  </a:lnTo>
                  <a:lnTo>
                    <a:pt x="16" y="874"/>
                  </a:lnTo>
                  <a:lnTo>
                    <a:pt x="14" y="883"/>
                  </a:lnTo>
                  <a:lnTo>
                    <a:pt x="10" y="891"/>
                  </a:lnTo>
                  <a:lnTo>
                    <a:pt x="7" y="900"/>
                  </a:lnTo>
                  <a:lnTo>
                    <a:pt x="4" y="909"/>
                  </a:lnTo>
                  <a:lnTo>
                    <a:pt x="2" y="917"/>
                  </a:lnTo>
                  <a:lnTo>
                    <a:pt x="0" y="926"/>
                  </a:lnTo>
                  <a:lnTo>
                    <a:pt x="0" y="930"/>
                  </a:lnTo>
                  <a:lnTo>
                    <a:pt x="0" y="935"/>
                  </a:lnTo>
                  <a:lnTo>
                    <a:pt x="0" y="939"/>
                  </a:lnTo>
                  <a:lnTo>
                    <a:pt x="2" y="943"/>
                  </a:lnTo>
                  <a:lnTo>
                    <a:pt x="2" y="948"/>
                  </a:lnTo>
                  <a:lnTo>
                    <a:pt x="3" y="952"/>
                  </a:lnTo>
                  <a:lnTo>
                    <a:pt x="6" y="956"/>
                  </a:lnTo>
                  <a:lnTo>
                    <a:pt x="7" y="959"/>
                  </a:lnTo>
                  <a:lnTo>
                    <a:pt x="15" y="965"/>
                  </a:lnTo>
                  <a:lnTo>
                    <a:pt x="24" y="967"/>
                  </a:lnTo>
                  <a:lnTo>
                    <a:pt x="32" y="967"/>
                  </a:lnTo>
                  <a:lnTo>
                    <a:pt x="40" y="967"/>
                  </a:lnTo>
                  <a:lnTo>
                    <a:pt x="48" y="965"/>
                  </a:lnTo>
                  <a:lnTo>
                    <a:pt x="56" y="961"/>
                  </a:lnTo>
                  <a:lnTo>
                    <a:pt x="64" y="956"/>
                  </a:lnTo>
                  <a:lnTo>
                    <a:pt x="72" y="950"/>
                  </a:lnTo>
                  <a:lnTo>
                    <a:pt x="85" y="935"/>
                  </a:lnTo>
                  <a:lnTo>
                    <a:pt x="100" y="921"/>
                  </a:lnTo>
                  <a:lnTo>
                    <a:pt x="115" y="906"/>
                  </a:lnTo>
                  <a:lnTo>
                    <a:pt x="131" y="893"/>
                  </a:lnTo>
                  <a:lnTo>
                    <a:pt x="147" y="878"/>
                  </a:lnTo>
                  <a:lnTo>
                    <a:pt x="163" y="865"/>
                  </a:lnTo>
                  <a:lnTo>
                    <a:pt x="179" y="852"/>
                  </a:lnTo>
                  <a:lnTo>
                    <a:pt x="195" y="837"/>
                  </a:lnTo>
                  <a:lnTo>
                    <a:pt x="209" y="822"/>
                  </a:lnTo>
                  <a:lnTo>
                    <a:pt x="224" y="806"/>
                  </a:lnTo>
                  <a:lnTo>
                    <a:pt x="237" y="789"/>
                  </a:lnTo>
                  <a:lnTo>
                    <a:pt x="252" y="774"/>
                  </a:lnTo>
                  <a:lnTo>
                    <a:pt x="268" y="759"/>
                  </a:lnTo>
                  <a:lnTo>
                    <a:pt x="284" y="746"/>
                  </a:lnTo>
                  <a:lnTo>
                    <a:pt x="301" y="737"/>
                  </a:lnTo>
                  <a:lnTo>
                    <a:pt x="318" y="730"/>
                  </a:lnTo>
                  <a:lnTo>
                    <a:pt x="330" y="724"/>
                  </a:lnTo>
                  <a:lnTo>
                    <a:pt x="342" y="719"/>
                  </a:lnTo>
                  <a:lnTo>
                    <a:pt x="354" y="711"/>
                  </a:lnTo>
                  <a:lnTo>
                    <a:pt x="364" y="704"/>
                  </a:lnTo>
                  <a:lnTo>
                    <a:pt x="376" y="696"/>
                  </a:lnTo>
                  <a:lnTo>
                    <a:pt x="388" y="689"/>
                  </a:lnTo>
                  <a:lnTo>
                    <a:pt x="399" y="682"/>
                  </a:lnTo>
                  <a:lnTo>
                    <a:pt x="411" y="674"/>
                  </a:lnTo>
                  <a:lnTo>
                    <a:pt x="413" y="670"/>
                  </a:lnTo>
                  <a:lnTo>
                    <a:pt x="417" y="669"/>
                  </a:lnTo>
                  <a:lnTo>
                    <a:pt x="421" y="667"/>
                  </a:lnTo>
                  <a:lnTo>
                    <a:pt x="425" y="665"/>
                  </a:lnTo>
                  <a:lnTo>
                    <a:pt x="429" y="665"/>
                  </a:lnTo>
                  <a:lnTo>
                    <a:pt x="433" y="663"/>
                  </a:lnTo>
                  <a:lnTo>
                    <a:pt x="437" y="663"/>
                  </a:lnTo>
                  <a:lnTo>
                    <a:pt x="442" y="663"/>
                  </a:lnTo>
                  <a:lnTo>
                    <a:pt x="453" y="683"/>
                  </a:lnTo>
                  <a:lnTo>
                    <a:pt x="466" y="704"/>
                  </a:lnTo>
                  <a:lnTo>
                    <a:pt x="480" y="724"/>
                  </a:lnTo>
                  <a:lnTo>
                    <a:pt x="494" y="745"/>
                  </a:lnTo>
                  <a:lnTo>
                    <a:pt x="510" y="763"/>
                  </a:lnTo>
                  <a:lnTo>
                    <a:pt x="527" y="778"/>
                  </a:lnTo>
                  <a:lnTo>
                    <a:pt x="546" y="793"/>
                  </a:lnTo>
                  <a:lnTo>
                    <a:pt x="566" y="804"/>
                  </a:lnTo>
                  <a:lnTo>
                    <a:pt x="580" y="811"/>
                  </a:lnTo>
                  <a:lnTo>
                    <a:pt x="597" y="819"/>
                  </a:lnTo>
                  <a:lnTo>
                    <a:pt x="613" y="824"/>
                  </a:lnTo>
                  <a:lnTo>
                    <a:pt x="629" y="826"/>
                  </a:lnTo>
                  <a:lnTo>
                    <a:pt x="646" y="826"/>
                  </a:lnTo>
                  <a:lnTo>
                    <a:pt x="661" y="824"/>
                  </a:lnTo>
                  <a:lnTo>
                    <a:pt x="677" y="817"/>
                  </a:lnTo>
                  <a:lnTo>
                    <a:pt x="690" y="808"/>
                  </a:lnTo>
                  <a:lnTo>
                    <a:pt x="693" y="806"/>
                  </a:lnTo>
                  <a:lnTo>
                    <a:pt x="694" y="804"/>
                  </a:lnTo>
                  <a:lnTo>
                    <a:pt x="695" y="802"/>
                  </a:lnTo>
                  <a:lnTo>
                    <a:pt x="697" y="798"/>
                  </a:lnTo>
                  <a:lnTo>
                    <a:pt x="698" y="796"/>
                  </a:lnTo>
                  <a:lnTo>
                    <a:pt x="698" y="793"/>
                  </a:lnTo>
                  <a:lnTo>
                    <a:pt x="699" y="791"/>
                  </a:lnTo>
                  <a:lnTo>
                    <a:pt x="699" y="787"/>
                  </a:lnTo>
                  <a:lnTo>
                    <a:pt x="690" y="778"/>
                  </a:lnTo>
                  <a:lnTo>
                    <a:pt x="675" y="770"/>
                  </a:lnTo>
                  <a:lnTo>
                    <a:pt x="664" y="759"/>
                  </a:lnTo>
                  <a:lnTo>
                    <a:pt x="653" y="745"/>
                  </a:lnTo>
                  <a:lnTo>
                    <a:pt x="644" y="730"/>
                  </a:lnTo>
                  <a:lnTo>
                    <a:pt x="636" y="713"/>
                  </a:lnTo>
                  <a:lnTo>
                    <a:pt x="629" y="696"/>
                  </a:lnTo>
                  <a:lnTo>
                    <a:pt x="623" y="678"/>
                  </a:lnTo>
                  <a:lnTo>
                    <a:pt x="617" y="659"/>
                  </a:lnTo>
                  <a:lnTo>
                    <a:pt x="617" y="657"/>
                  </a:lnTo>
                  <a:lnTo>
                    <a:pt x="617" y="654"/>
                  </a:lnTo>
                  <a:lnTo>
                    <a:pt x="616" y="650"/>
                  </a:lnTo>
                  <a:lnTo>
                    <a:pt x="616" y="646"/>
                  </a:lnTo>
                  <a:lnTo>
                    <a:pt x="615" y="644"/>
                  </a:lnTo>
                  <a:lnTo>
                    <a:pt x="615" y="641"/>
                  </a:lnTo>
                  <a:lnTo>
                    <a:pt x="613" y="639"/>
                  </a:lnTo>
                  <a:lnTo>
                    <a:pt x="612" y="635"/>
                  </a:lnTo>
                  <a:lnTo>
                    <a:pt x="615" y="633"/>
                  </a:lnTo>
                  <a:lnTo>
                    <a:pt x="617" y="631"/>
                  </a:lnTo>
                  <a:lnTo>
                    <a:pt x="620" y="631"/>
                  </a:lnTo>
                  <a:lnTo>
                    <a:pt x="623" y="633"/>
                  </a:lnTo>
                  <a:lnTo>
                    <a:pt x="625" y="633"/>
                  </a:lnTo>
                  <a:lnTo>
                    <a:pt x="629" y="635"/>
                  </a:lnTo>
                  <a:lnTo>
                    <a:pt x="632" y="635"/>
                  </a:lnTo>
                  <a:lnTo>
                    <a:pt x="634" y="635"/>
                  </a:lnTo>
                  <a:lnTo>
                    <a:pt x="652" y="637"/>
                  </a:lnTo>
                  <a:lnTo>
                    <a:pt x="670" y="639"/>
                  </a:lnTo>
                  <a:lnTo>
                    <a:pt x="689" y="641"/>
                  </a:lnTo>
                  <a:lnTo>
                    <a:pt x="706" y="644"/>
                  </a:lnTo>
                  <a:lnTo>
                    <a:pt x="724" y="648"/>
                  </a:lnTo>
                  <a:lnTo>
                    <a:pt x="742" y="652"/>
                  </a:lnTo>
                  <a:lnTo>
                    <a:pt x="759" y="657"/>
                  </a:lnTo>
                  <a:lnTo>
                    <a:pt x="776" y="663"/>
                  </a:lnTo>
                  <a:lnTo>
                    <a:pt x="789" y="670"/>
                  </a:lnTo>
                  <a:lnTo>
                    <a:pt x="804" y="678"/>
                  </a:lnTo>
                  <a:lnTo>
                    <a:pt x="817" y="683"/>
                  </a:lnTo>
                  <a:lnTo>
                    <a:pt x="830" y="691"/>
                  </a:lnTo>
                  <a:lnTo>
                    <a:pt x="844" y="700"/>
                  </a:lnTo>
                  <a:lnTo>
                    <a:pt x="857" y="707"/>
                  </a:lnTo>
                  <a:lnTo>
                    <a:pt x="870" y="717"/>
                  </a:lnTo>
                  <a:lnTo>
                    <a:pt x="882" y="728"/>
                  </a:lnTo>
                  <a:lnTo>
                    <a:pt x="920" y="761"/>
                  </a:lnTo>
                  <a:lnTo>
                    <a:pt x="927" y="767"/>
                  </a:lnTo>
                  <a:lnTo>
                    <a:pt x="934" y="770"/>
                  </a:lnTo>
                  <a:lnTo>
                    <a:pt x="939" y="776"/>
                  </a:lnTo>
                  <a:lnTo>
                    <a:pt x="946" y="782"/>
                  </a:lnTo>
                  <a:lnTo>
                    <a:pt x="951" y="789"/>
                  </a:lnTo>
                  <a:lnTo>
                    <a:pt x="956" y="795"/>
                  </a:lnTo>
                  <a:lnTo>
                    <a:pt x="961" y="802"/>
                  </a:lnTo>
                  <a:lnTo>
                    <a:pt x="967" y="809"/>
                  </a:lnTo>
                  <a:lnTo>
                    <a:pt x="980" y="828"/>
                  </a:lnTo>
                  <a:lnTo>
                    <a:pt x="993" y="846"/>
                  </a:lnTo>
                  <a:lnTo>
                    <a:pt x="1005" y="867"/>
                  </a:lnTo>
                  <a:lnTo>
                    <a:pt x="1017" y="887"/>
                  </a:lnTo>
                  <a:lnTo>
                    <a:pt x="1028" y="908"/>
                  </a:lnTo>
                  <a:lnTo>
                    <a:pt x="1038" y="928"/>
                  </a:lnTo>
                  <a:lnTo>
                    <a:pt x="1046" y="952"/>
                  </a:lnTo>
                  <a:lnTo>
                    <a:pt x="1054" y="976"/>
                  </a:lnTo>
                  <a:lnTo>
                    <a:pt x="1055" y="1004"/>
                  </a:lnTo>
                  <a:lnTo>
                    <a:pt x="1053" y="1030"/>
                  </a:lnTo>
                  <a:lnTo>
                    <a:pt x="1046" y="1054"/>
                  </a:lnTo>
                  <a:lnTo>
                    <a:pt x="1038" y="1078"/>
                  </a:lnTo>
                  <a:lnTo>
                    <a:pt x="1028" y="1102"/>
                  </a:lnTo>
                  <a:lnTo>
                    <a:pt x="1018" y="1126"/>
                  </a:lnTo>
                  <a:lnTo>
                    <a:pt x="1010" y="1150"/>
                  </a:lnTo>
                  <a:lnTo>
                    <a:pt x="1006" y="1174"/>
                  </a:lnTo>
                  <a:lnTo>
                    <a:pt x="1004" y="1189"/>
                  </a:lnTo>
                  <a:lnTo>
                    <a:pt x="1001" y="1204"/>
                  </a:lnTo>
                  <a:lnTo>
                    <a:pt x="998" y="1219"/>
                  </a:lnTo>
                  <a:lnTo>
                    <a:pt x="997" y="1234"/>
                  </a:lnTo>
                  <a:lnTo>
                    <a:pt x="997" y="1249"/>
                  </a:lnTo>
                  <a:lnTo>
                    <a:pt x="997" y="1262"/>
                  </a:lnTo>
                  <a:lnTo>
                    <a:pt x="998" y="1274"/>
                  </a:lnTo>
                  <a:lnTo>
                    <a:pt x="1001" y="1287"/>
                  </a:lnTo>
                  <a:lnTo>
                    <a:pt x="1012" y="1287"/>
                  </a:lnTo>
                  <a:lnTo>
                    <a:pt x="1020" y="1280"/>
                  </a:lnTo>
                  <a:lnTo>
                    <a:pt x="1026" y="1269"/>
                  </a:lnTo>
                  <a:lnTo>
                    <a:pt x="1033" y="1260"/>
                  </a:lnTo>
                  <a:lnTo>
                    <a:pt x="1040" y="1249"/>
                  </a:lnTo>
                  <a:lnTo>
                    <a:pt x="1046" y="1237"/>
                  </a:lnTo>
                  <a:lnTo>
                    <a:pt x="1053" y="1228"/>
                  </a:lnTo>
                  <a:lnTo>
                    <a:pt x="1061" y="1219"/>
                  </a:lnTo>
                  <a:lnTo>
                    <a:pt x="1069" y="1211"/>
                  </a:lnTo>
                  <a:lnTo>
                    <a:pt x="1077" y="1204"/>
                  </a:lnTo>
                  <a:lnTo>
                    <a:pt x="1086" y="1197"/>
                  </a:lnTo>
                  <a:lnTo>
                    <a:pt x="1095" y="1189"/>
                  </a:lnTo>
                  <a:lnTo>
                    <a:pt x="1104" y="1186"/>
                  </a:lnTo>
                  <a:lnTo>
                    <a:pt x="1114" y="1182"/>
                  </a:lnTo>
                  <a:lnTo>
                    <a:pt x="1124" y="1178"/>
                  </a:lnTo>
                  <a:lnTo>
                    <a:pt x="1134" y="1174"/>
                  </a:lnTo>
                  <a:lnTo>
                    <a:pt x="1143" y="1171"/>
                  </a:lnTo>
                  <a:lnTo>
                    <a:pt x="1148" y="1173"/>
                  </a:lnTo>
                  <a:lnTo>
                    <a:pt x="1153" y="1173"/>
                  </a:lnTo>
                  <a:lnTo>
                    <a:pt x="1159" y="1173"/>
                  </a:lnTo>
                  <a:lnTo>
                    <a:pt x="1164" y="1174"/>
                  </a:lnTo>
                  <a:lnTo>
                    <a:pt x="1169" y="1176"/>
                  </a:lnTo>
                  <a:lnTo>
                    <a:pt x="1175" y="1176"/>
                  </a:lnTo>
                  <a:lnTo>
                    <a:pt x="1179" y="1180"/>
                  </a:lnTo>
                  <a:lnTo>
                    <a:pt x="1184" y="1182"/>
                  </a:lnTo>
                  <a:lnTo>
                    <a:pt x="1206" y="1187"/>
                  </a:lnTo>
                  <a:lnTo>
                    <a:pt x="1229" y="1199"/>
                  </a:lnTo>
                  <a:lnTo>
                    <a:pt x="1249" y="1215"/>
                  </a:lnTo>
                  <a:lnTo>
                    <a:pt x="1267" y="1234"/>
                  </a:lnTo>
                  <a:lnTo>
                    <a:pt x="1286" y="1252"/>
                  </a:lnTo>
                  <a:lnTo>
                    <a:pt x="1304" y="1271"/>
                  </a:lnTo>
                  <a:lnTo>
                    <a:pt x="1322" y="1287"/>
                  </a:lnTo>
                  <a:lnTo>
                    <a:pt x="1341" y="1300"/>
                  </a:lnTo>
                  <a:lnTo>
                    <a:pt x="1341" y="1299"/>
                  </a:lnTo>
                  <a:lnTo>
                    <a:pt x="1343" y="129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94" name="Freeform 160"/>
            <p:cNvSpPr>
              <a:spLocks/>
            </p:cNvSpPr>
            <p:nvPr/>
          </p:nvSpPr>
          <p:spPr bwMode="auto">
            <a:xfrm>
              <a:off x="1916" y="2665"/>
              <a:ext cx="1309" cy="629"/>
            </a:xfrm>
            <a:custGeom>
              <a:avLst/>
              <a:gdLst>
                <a:gd name="T0" fmla="*/ 1289 w 1309"/>
                <a:gd name="T1" fmla="*/ 1 h 1258"/>
                <a:gd name="T2" fmla="*/ 1230 w 1309"/>
                <a:gd name="T3" fmla="*/ 1 h 1258"/>
                <a:gd name="T4" fmla="*/ 1165 w 1309"/>
                <a:gd name="T5" fmla="*/ 1 h 1258"/>
                <a:gd name="T6" fmla="*/ 1107 w 1309"/>
                <a:gd name="T7" fmla="*/ 1 h 1258"/>
                <a:gd name="T8" fmla="*/ 1097 w 1309"/>
                <a:gd name="T9" fmla="*/ 1 h 1258"/>
                <a:gd name="T10" fmla="*/ 1128 w 1309"/>
                <a:gd name="T11" fmla="*/ 1 h 1258"/>
                <a:gd name="T12" fmla="*/ 1096 w 1309"/>
                <a:gd name="T13" fmla="*/ 1 h 1258"/>
                <a:gd name="T14" fmla="*/ 990 w 1309"/>
                <a:gd name="T15" fmla="*/ 1 h 1258"/>
                <a:gd name="T16" fmla="*/ 842 w 1309"/>
                <a:gd name="T17" fmla="*/ 1 h 1258"/>
                <a:gd name="T18" fmla="*/ 797 w 1309"/>
                <a:gd name="T19" fmla="*/ 1 h 1258"/>
                <a:gd name="T20" fmla="*/ 856 w 1309"/>
                <a:gd name="T21" fmla="*/ 1 h 1258"/>
                <a:gd name="T22" fmla="*/ 765 w 1309"/>
                <a:gd name="T23" fmla="*/ 1 h 1258"/>
                <a:gd name="T24" fmla="*/ 601 w 1309"/>
                <a:gd name="T25" fmla="*/ 1 h 1258"/>
                <a:gd name="T26" fmla="*/ 622 w 1309"/>
                <a:gd name="T27" fmla="*/ 1 h 1258"/>
                <a:gd name="T28" fmla="*/ 654 w 1309"/>
                <a:gd name="T29" fmla="*/ 1 h 1258"/>
                <a:gd name="T30" fmla="*/ 532 w 1309"/>
                <a:gd name="T31" fmla="*/ 1 h 1258"/>
                <a:gd name="T32" fmla="*/ 389 w 1309"/>
                <a:gd name="T33" fmla="*/ 1 h 1258"/>
                <a:gd name="T34" fmla="*/ 243 w 1309"/>
                <a:gd name="T35" fmla="*/ 1 h 1258"/>
                <a:gd name="T36" fmla="*/ 108 w 1309"/>
                <a:gd name="T37" fmla="*/ 1 h 1258"/>
                <a:gd name="T38" fmla="*/ 37 w 1309"/>
                <a:gd name="T39" fmla="*/ 1 h 1258"/>
                <a:gd name="T40" fmla="*/ 32 w 1309"/>
                <a:gd name="T41" fmla="*/ 1 h 1258"/>
                <a:gd name="T42" fmla="*/ 91 w 1309"/>
                <a:gd name="T43" fmla="*/ 1 h 1258"/>
                <a:gd name="T44" fmla="*/ 110 w 1309"/>
                <a:gd name="T45" fmla="*/ 1 h 1258"/>
                <a:gd name="T46" fmla="*/ 65 w 1309"/>
                <a:gd name="T47" fmla="*/ 1 h 1258"/>
                <a:gd name="T48" fmla="*/ 1 w 1309"/>
                <a:gd name="T49" fmla="*/ 1 h 1258"/>
                <a:gd name="T50" fmla="*/ 93 w 1309"/>
                <a:gd name="T51" fmla="*/ 1 h 1258"/>
                <a:gd name="T52" fmla="*/ 171 w 1309"/>
                <a:gd name="T53" fmla="*/ 1 h 1258"/>
                <a:gd name="T54" fmla="*/ 180 w 1309"/>
                <a:gd name="T55" fmla="*/ 1 h 1258"/>
                <a:gd name="T56" fmla="*/ 176 w 1309"/>
                <a:gd name="T57" fmla="*/ 1 h 1258"/>
                <a:gd name="T58" fmla="*/ 71 w 1309"/>
                <a:gd name="T59" fmla="*/ 1 h 1258"/>
                <a:gd name="T60" fmla="*/ 63 w 1309"/>
                <a:gd name="T61" fmla="*/ 1 h 1258"/>
                <a:gd name="T62" fmla="*/ 161 w 1309"/>
                <a:gd name="T63" fmla="*/ 1 h 1258"/>
                <a:gd name="T64" fmla="*/ 304 w 1309"/>
                <a:gd name="T65" fmla="*/ 1 h 1258"/>
                <a:gd name="T66" fmla="*/ 298 w 1309"/>
                <a:gd name="T67" fmla="*/ 1 h 1258"/>
                <a:gd name="T68" fmla="*/ 406 w 1309"/>
                <a:gd name="T69" fmla="*/ 1 h 1258"/>
                <a:gd name="T70" fmla="*/ 373 w 1309"/>
                <a:gd name="T71" fmla="*/ 1 h 1258"/>
                <a:gd name="T72" fmla="*/ 386 w 1309"/>
                <a:gd name="T73" fmla="*/ 1 h 1258"/>
                <a:gd name="T74" fmla="*/ 479 w 1309"/>
                <a:gd name="T75" fmla="*/ 1 h 1258"/>
                <a:gd name="T76" fmla="*/ 638 w 1309"/>
                <a:gd name="T77" fmla="*/ 1 h 1258"/>
                <a:gd name="T78" fmla="*/ 586 w 1309"/>
                <a:gd name="T79" fmla="*/ 1 h 1258"/>
                <a:gd name="T80" fmla="*/ 541 w 1309"/>
                <a:gd name="T81" fmla="*/ 1 h 1258"/>
                <a:gd name="T82" fmla="*/ 545 w 1309"/>
                <a:gd name="T83" fmla="*/ 1 h 1258"/>
                <a:gd name="T84" fmla="*/ 570 w 1309"/>
                <a:gd name="T85" fmla="*/ 1 h 1258"/>
                <a:gd name="T86" fmla="*/ 659 w 1309"/>
                <a:gd name="T87" fmla="*/ 1 h 1258"/>
                <a:gd name="T88" fmla="*/ 619 w 1309"/>
                <a:gd name="T89" fmla="*/ 1 h 1258"/>
                <a:gd name="T90" fmla="*/ 694 w 1309"/>
                <a:gd name="T91" fmla="*/ 1 h 1258"/>
                <a:gd name="T92" fmla="*/ 705 w 1309"/>
                <a:gd name="T93" fmla="*/ 1 h 1258"/>
                <a:gd name="T94" fmla="*/ 754 w 1309"/>
                <a:gd name="T95" fmla="*/ 1 h 1258"/>
                <a:gd name="T96" fmla="*/ 919 w 1309"/>
                <a:gd name="T97" fmla="*/ 1 h 1258"/>
                <a:gd name="T98" fmla="*/ 976 w 1309"/>
                <a:gd name="T99" fmla="*/ 1 h 1258"/>
                <a:gd name="T100" fmla="*/ 1060 w 1309"/>
                <a:gd name="T101" fmla="*/ 1 h 1258"/>
                <a:gd name="T102" fmla="*/ 1060 w 1309"/>
                <a:gd name="T103" fmla="*/ 1 h 1258"/>
                <a:gd name="T104" fmla="*/ 1048 w 1309"/>
                <a:gd name="T105" fmla="*/ 1 h 1258"/>
                <a:gd name="T106" fmla="*/ 1002 w 1309"/>
                <a:gd name="T107" fmla="*/ 1 h 1258"/>
                <a:gd name="T108" fmla="*/ 1029 w 1309"/>
                <a:gd name="T109" fmla="*/ 1 h 1258"/>
                <a:gd name="T110" fmla="*/ 1104 w 1309"/>
                <a:gd name="T111" fmla="*/ 1 h 1258"/>
                <a:gd name="T112" fmla="*/ 1109 w 1309"/>
                <a:gd name="T113" fmla="*/ 1 h 1258"/>
                <a:gd name="T114" fmla="*/ 1271 w 1309"/>
                <a:gd name="T115" fmla="*/ 1 h 1258"/>
                <a:gd name="T116" fmla="*/ 1308 w 1309"/>
                <a:gd name="T117" fmla="*/ 1 h 125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309"/>
                <a:gd name="T178" fmla="*/ 0 h 1258"/>
                <a:gd name="T179" fmla="*/ 1309 w 1309"/>
                <a:gd name="T180" fmla="*/ 1258 h 125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309" h="1258">
                  <a:moveTo>
                    <a:pt x="1309" y="1256"/>
                  </a:moveTo>
                  <a:lnTo>
                    <a:pt x="1301" y="1225"/>
                  </a:lnTo>
                  <a:lnTo>
                    <a:pt x="1300" y="1221"/>
                  </a:lnTo>
                  <a:lnTo>
                    <a:pt x="1299" y="1218"/>
                  </a:lnTo>
                  <a:lnTo>
                    <a:pt x="1297" y="1216"/>
                  </a:lnTo>
                  <a:lnTo>
                    <a:pt x="1296" y="1212"/>
                  </a:lnTo>
                  <a:lnTo>
                    <a:pt x="1295" y="1208"/>
                  </a:lnTo>
                  <a:lnTo>
                    <a:pt x="1293" y="1205"/>
                  </a:lnTo>
                  <a:lnTo>
                    <a:pt x="1293" y="1201"/>
                  </a:lnTo>
                  <a:lnTo>
                    <a:pt x="1292" y="1199"/>
                  </a:lnTo>
                  <a:lnTo>
                    <a:pt x="1291" y="1195"/>
                  </a:lnTo>
                  <a:lnTo>
                    <a:pt x="1289" y="1192"/>
                  </a:lnTo>
                  <a:lnTo>
                    <a:pt x="1288" y="1188"/>
                  </a:lnTo>
                  <a:lnTo>
                    <a:pt x="1288" y="1184"/>
                  </a:lnTo>
                  <a:lnTo>
                    <a:pt x="1287" y="1181"/>
                  </a:lnTo>
                  <a:lnTo>
                    <a:pt x="1284" y="1179"/>
                  </a:lnTo>
                  <a:lnTo>
                    <a:pt x="1283" y="1177"/>
                  </a:lnTo>
                  <a:lnTo>
                    <a:pt x="1281" y="1173"/>
                  </a:lnTo>
                  <a:lnTo>
                    <a:pt x="1275" y="1151"/>
                  </a:lnTo>
                  <a:lnTo>
                    <a:pt x="1267" y="1127"/>
                  </a:lnTo>
                  <a:lnTo>
                    <a:pt x="1259" y="1103"/>
                  </a:lnTo>
                  <a:lnTo>
                    <a:pt x="1250" y="1080"/>
                  </a:lnTo>
                  <a:lnTo>
                    <a:pt x="1240" y="1058"/>
                  </a:lnTo>
                  <a:lnTo>
                    <a:pt x="1230" y="1038"/>
                  </a:lnTo>
                  <a:lnTo>
                    <a:pt x="1219" y="1017"/>
                  </a:lnTo>
                  <a:lnTo>
                    <a:pt x="1209" y="999"/>
                  </a:lnTo>
                  <a:lnTo>
                    <a:pt x="1205" y="993"/>
                  </a:lnTo>
                  <a:lnTo>
                    <a:pt x="1201" y="990"/>
                  </a:lnTo>
                  <a:lnTo>
                    <a:pt x="1197" y="984"/>
                  </a:lnTo>
                  <a:lnTo>
                    <a:pt x="1193" y="980"/>
                  </a:lnTo>
                  <a:lnTo>
                    <a:pt x="1190" y="975"/>
                  </a:lnTo>
                  <a:lnTo>
                    <a:pt x="1186" y="971"/>
                  </a:lnTo>
                  <a:lnTo>
                    <a:pt x="1182" y="966"/>
                  </a:lnTo>
                  <a:lnTo>
                    <a:pt x="1178" y="960"/>
                  </a:lnTo>
                  <a:lnTo>
                    <a:pt x="1171" y="954"/>
                  </a:lnTo>
                  <a:lnTo>
                    <a:pt x="1165" y="947"/>
                  </a:lnTo>
                  <a:lnTo>
                    <a:pt x="1157" y="941"/>
                  </a:lnTo>
                  <a:lnTo>
                    <a:pt x="1149" y="936"/>
                  </a:lnTo>
                  <a:lnTo>
                    <a:pt x="1141" y="932"/>
                  </a:lnTo>
                  <a:lnTo>
                    <a:pt x="1133" y="930"/>
                  </a:lnTo>
                  <a:lnTo>
                    <a:pt x="1125" y="930"/>
                  </a:lnTo>
                  <a:lnTo>
                    <a:pt x="1117" y="932"/>
                  </a:lnTo>
                  <a:lnTo>
                    <a:pt x="1115" y="932"/>
                  </a:lnTo>
                  <a:lnTo>
                    <a:pt x="1113" y="934"/>
                  </a:lnTo>
                  <a:lnTo>
                    <a:pt x="1112" y="934"/>
                  </a:lnTo>
                  <a:lnTo>
                    <a:pt x="1109" y="936"/>
                  </a:lnTo>
                  <a:lnTo>
                    <a:pt x="1108" y="938"/>
                  </a:lnTo>
                  <a:lnTo>
                    <a:pt x="1107" y="938"/>
                  </a:lnTo>
                  <a:lnTo>
                    <a:pt x="1105" y="940"/>
                  </a:lnTo>
                  <a:lnTo>
                    <a:pt x="1104" y="940"/>
                  </a:lnTo>
                  <a:lnTo>
                    <a:pt x="1096" y="932"/>
                  </a:lnTo>
                  <a:lnTo>
                    <a:pt x="1096" y="930"/>
                  </a:lnTo>
                  <a:lnTo>
                    <a:pt x="1095" y="930"/>
                  </a:lnTo>
                  <a:lnTo>
                    <a:pt x="1095" y="928"/>
                  </a:lnTo>
                  <a:lnTo>
                    <a:pt x="1095" y="927"/>
                  </a:lnTo>
                  <a:lnTo>
                    <a:pt x="1097" y="923"/>
                  </a:lnTo>
                  <a:lnTo>
                    <a:pt x="1100" y="919"/>
                  </a:lnTo>
                  <a:lnTo>
                    <a:pt x="1103" y="916"/>
                  </a:lnTo>
                  <a:lnTo>
                    <a:pt x="1105" y="914"/>
                  </a:lnTo>
                  <a:lnTo>
                    <a:pt x="1108" y="910"/>
                  </a:lnTo>
                  <a:lnTo>
                    <a:pt x="1112" y="908"/>
                  </a:lnTo>
                  <a:lnTo>
                    <a:pt x="1116" y="908"/>
                  </a:lnTo>
                  <a:lnTo>
                    <a:pt x="1120" y="906"/>
                  </a:lnTo>
                  <a:lnTo>
                    <a:pt x="1121" y="906"/>
                  </a:lnTo>
                  <a:lnTo>
                    <a:pt x="1124" y="906"/>
                  </a:lnTo>
                  <a:lnTo>
                    <a:pt x="1125" y="906"/>
                  </a:lnTo>
                  <a:lnTo>
                    <a:pt x="1126" y="906"/>
                  </a:lnTo>
                  <a:lnTo>
                    <a:pt x="1128" y="906"/>
                  </a:lnTo>
                  <a:lnTo>
                    <a:pt x="1130" y="906"/>
                  </a:lnTo>
                  <a:lnTo>
                    <a:pt x="1132" y="906"/>
                  </a:lnTo>
                  <a:lnTo>
                    <a:pt x="1133" y="906"/>
                  </a:lnTo>
                  <a:lnTo>
                    <a:pt x="1128" y="888"/>
                  </a:lnTo>
                  <a:lnTo>
                    <a:pt x="1123" y="871"/>
                  </a:lnTo>
                  <a:lnTo>
                    <a:pt x="1120" y="853"/>
                  </a:lnTo>
                  <a:lnTo>
                    <a:pt x="1116" y="836"/>
                  </a:lnTo>
                  <a:lnTo>
                    <a:pt x="1113" y="817"/>
                  </a:lnTo>
                  <a:lnTo>
                    <a:pt x="1111" y="801"/>
                  </a:lnTo>
                  <a:lnTo>
                    <a:pt x="1107" y="782"/>
                  </a:lnTo>
                  <a:lnTo>
                    <a:pt x="1104" y="765"/>
                  </a:lnTo>
                  <a:lnTo>
                    <a:pt x="1096" y="741"/>
                  </a:lnTo>
                  <a:lnTo>
                    <a:pt x="1089" y="717"/>
                  </a:lnTo>
                  <a:lnTo>
                    <a:pt x="1081" y="695"/>
                  </a:lnTo>
                  <a:lnTo>
                    <a:pt x="1074" y="673"/>
                  </a:lnTo>
                  <a:lnTo>
                    <a:pt x="1064" y="651"/>
                  </a:lnTo>
                  <a:lnTo>
                    <a:pt x="1056" y="628"/>
                  </a:lnTo>
                  <a:lnTo>
                    <a:pt x="1047" y="606"/>
                  </a:lnTo>
                  <a:lnTo>
                    <a:pt x="1038" y="584"/>
                  </a:lnTo>
                  <a:lnTo>
                    <a:pt x="1029" y="565"/>
                  </a:lnTo>
                  <a:lnTo>
                    <a:pt x="1019" y="545"/>
                  </a:lnTo>
                  <a:lnTo>
                    <a:pt x="1010" y="526"/>
                  </a:lnTo>
                  <a:lnTo>
                    <a:pt x="999" y="506"/>
                  </a:lnTo>
                  <a:lnTo>
                    <a:pt x="990" y="487"/>
                  </a:lnTo>
                  <a:lnTo>
                    <a:pt x="981" y="469"/>
                  </a:lnTo>
                  <a:lnTo>
                    <a:pt x="970" y="450"/>
                  </a:lnTo>
                  <a:lnTo>
                    <a:pt x="961" y="432"/>
                  </a:lnTo>
                  <a:lnTo>
                    <a:pt x="948" y="413"/>
                  </a:lnTo>
                  <a:lnTo>
                    <a:pt x="935" y="393"/>
                  </a:lnTo>
                  <a:lnTo>
                    <a:pt x="921" y="374"/>
                  </a:lnTo>
                  <a:lnTo>
                    <a:pt x="908" y="356"/>
                  </a:lnTo>
                  <a:lnTo>
                    <a:pt x="893" y="336"/>
                  </a:lnTo>
                  <a:lnTo>
                    <a:pt x="880" y="317"/>
                  </a:lnTo>
                  <a:lnTo>
                    <a:pt x="866" y="298"/>
                  </a:lnTo>
                  <a:lnTo>
                    <a:pt x="851" y="280"/>
                  </a:lnTo>
                  <a:lnTo>
                    <a:pt x="842" y="271"/>
                  </a:lnTo>
                  <a:lnTo>
                    <a:pt x="834" y="261"/>
                  </a:lnTo>
                  <a:lnTo>
                    <a:pt x="826" y="252"/>
                  </a:lnTo>
                  <a:lnTo>
                    <a:pt x="817" y="243"/>
                  </a:lnTo>
                  <a:lnTo>
                    <a:pt x="809" y="234"/>
                  </a:lnTo>
                  <a:lnTo>
                    <a:pt x="799" y="224"/>
                  </a:lnTo>
                  <a:lnTo>
                    <a:pt x="792" y="215"/>
                  </a:lnTo>
                  <a:lnTo>
                    <a:pt x="784" y="206"/>
                  </a:lnTo>
                  <a:lnTo>
                    <a:pt x="782" y="187"/>
                  </a:lnTo>
                  <a:lnTo>
                    <a:pt x="782" y="167"/>
                  </a:lnTo>
                  <a:lnTo>
                    <a:pt x="785" y="148"/>
                  </a:lnTo>
                  <a:lnTo>
                    <a:pt x="790" y="128"/>
                  </a:lnTo>
                  <a:lnTo>
                    <a:pt x="797" y="111"/>
                  </a:lnTo>
                  <a:lnTo>
                    <a:pt x="805" y="93"/>
                  </a:lnTo>
                  <a:lnTo>
                    <a:pt x="813" y="78"/>
                  </a:lnTo>
                  <a:lnTo>
                    <a:pt x="823" y="63"/>
                  </a:lnTo>
                  <a:lnTo>
                    <a:pt x="827" y="58"/>
                  </a:lnTo>
                  <a:lnTo>
                    <a:pt x="833" y="50"/>
                  </a:lnTo>
                  <a:lnTo>
                    <a:pt x="838" y="45"/>
                  </a:lnTo>
                  <a:lnTo>
                    <a:pt x="842" y="39"/>
                  </a:lnTo>
                  <a:lnTo>
                    <a:pt x="847" y="35"/>
                  </a:lnTo>
                  <a:lnTo>
                    <a:pt x="852" y="30"/>
                  </a:lnTo>
                  <a:lnTo>
                    <a:pt x="856" y="24"/>
                  </a:lnTo>
                  <a:lnTo>
                    <a:pt x="862" y="19"/>
                  </a:lnTo>
                  <a:lnTo>
                    <a:pt x="856" y="13"/>
                  </a:lnTo>
                  <a:lnTo>
                    <a:pt x="850" y="9"/>
                  </a:lnTo>
                  <a:lnTo>
                    <a:pt x="843" y="8"/>
                  </a:lnTo>
                  <a:lnTo>
                    <a:pt x="837" y="4"/>
                  </a:lnTo>
                  <a:lnTo>
                    <a:pt x="829" y="4"/>
                  </a:lnTo>
                  <a:lnTo>
                    <a:pt x="822" y="2"/>
                  </a:lnTo>
                  <a:lnTo>
                    <a:pt x="814" y="2"/>
                  </a:lnTo>
                  <a:lnTo>
                    <a:pt x="806" y="0"/>
                  </a:lnTo>
                  <a:lnTo>
                    <a:pt x="797" y="2"/>
                  </a:lnTo>
                  <a:lnTo>
                    <a:pt x="789" y="4"/>
                  </a:lnTo>
                  <a:lnTo>
                    <a:pt x="781" y="6"/>
                  </a:lnTo>
                  <a:lnTo>
                    <a:pt x="773" y="8"/>
                  </a:lnTo>
                  <a:lnTo>
                    <a:pt x="765" y="11"/>
                  </a:lnTo>
                  <a:lnTo>
                    <a:pt x="758" y="13"/>
                  </a:lnTo>
                  <a:lnTo>
                    <a:pt x="750" y="17"/>
                  </a:lnTo>
                  <a:lnTo>
                    <a:pt x="743" y="19"/>
                  </a:lnTo>
                  <a:lnTo>
                    <a:pt x="725" y="26"/>
                  </a:lnTo>
                  <a:lnTo>
                    <a:pt x="709" y="33"/>
                  </a:lnTo>
                  <a:lnTo>
                    <a:pt x="692" y="43"/>
                  </a:lnTo>
                  <a:lnTo>
                    <a:pt x="675" y="50"/>
                  </a:lnTo>
                  <a:lnTo>
                    <a:pt x="658" y="59"/>
                  </a:lnTo>
                  <a:lnTo>
                    <a:pt x="641" y="71"/>
                  </a:lnTo>
                  <a:lnTo>
                    <a:pt x="623" y="80"/>
                  </a:lnTo>
                  <a:lnTo>
                    <a:pt x="606" y="91"/>
                  </a:lnTo>
                  <a:lnTo>
                    <a:pt x="601" y="95"/>
                  </a:lnTo>
                  <a:lnTo>
                    <a:pt x="597" y="96"/>
                  </a:lnTo>
                  <a:lnTo>
                    <a:pt x="593" y="100"/>
                  </a:lnTo>
                  <a:lnTo>
                    <a:pt x="589" y="104"/>
                  </a:lnTo>
                  <a:lnTo>
                    <a:pt x="585" y="106"/>
                  </a:lnTo>
                  <a:lnTo>
                    <a:pt x="581" y="109"/>
                  </a:lnTo>
                  <a:lnTo>
                    <a:pt x="577" y="113"/>
                  </a:lnTo>
                  <a:lnTo>
                    <a:pt x="573" y="115"/>
                  </a:lnTo>
                  <a:lnTo>
                    <a:pt x="582" y="119"/>
                  </a:lnTo>
                  <a:lnTo>
                    <a:pt x="593" y="121"/>
                  </a:lnTo>
                  <a:lnTo>
                    <a:pt x="602" y="124"/>
                  </a:lnTo>
                  <a:lnTo>
                    <a:pt x="613" y="126"/>
                  </a:lnTo>
                  <a:lnTo>
                    <a:pt x="622" y="130"/>
                  </a:lnTo>
                  <a:lnTo>
                    <a:pt x="631" y="134"/>
                  </a:lnTo>
                  <a:lnTo>
                    <a:pt x="641" y="137"/>
                  </a:lnTo>
                  <a:lnTo>
                    <a:pt x="650" y="145"/>
                  </a:lnTo>
                  <a:lnTo>
                    <a:pt x="651" y="146"/>
                  </a:lnTo>
                  <a:lnTo>
                    <a:pt x="653" y="146"/>
                  </a:lnTo>
                  <a:lnTo>
                    <a:pt x="653" y="148"/>
                  </a:lnTo>
                  <a:lnTo>
                    <a:pt x="654" y="148"/>
                  </a:lnTo>
                  <a:lnTo>
                    <a:pt x="654" y="150"/>
                  </a:lnTo>
                  <a:lnTo>
                    <a:pt x="653" y="150"/>
                  </a:lnTo>
                  <a:lnTo>
                    <a:pt x="653" y="152"/>
                  </a:lnTo>
                  <a:lnTo>
                    <a:pt x="651" y="152"/>
                  </a:lnTo>
                  <a:lnTo>
                    <a:pt x="614" y="146"/>
                  </a:lnTo>
                  <a:lnTo>
                    <a:pt x="593" y="145"/>
                  </a:lnTo>
                  <a:lnTo>
                    <a:pt x="572" y="145"/>
                  </a:lnTo>
                  <a:lnTo>
                    <a:pt x="552" y="145"/>
                  </a:lnTo>
                  <a:lnTo>
                    <a:pt x="532" y="146"/>
                  </a:lnTo>
                  <a:lnTo>
                    <a:pt x="514" y="148"/>
                  </a:lnTo>
                  <a:lnTo>
                    <a:pt x="494" y="152"/>
                  </a:lnTo>
                  <a:lnTo>
                    <a:pt x="475" y="156"/>
                  </a:lnTo>
                  <a:lnTo>
                    <a:pt x="458" y="161"/>
                  </a:lnTo>
                  <a:lnTo>
                    <a:pt x="449" y="163"/>
                  </a:lnTo>
                  <a:lnTo>
                    <a:pt x="439" y="165"/>
                  </a:lnTo>
                  <a:lnTo>
                    <a:pt x="431" y="167"/>
                  </a:lnTo>
                  <a:lnTo>
                    <a:pt x="423" y="169"/>
                  </a:lnTo>
                  <a:lnTo>
                    <a:pt x="414" y="172"/>
                  </a:lnTo>
                  <a:lnTo>
                    <a:pt x="406" y="176"/>
                  </a:lnTo>
                  <a:lnTo>
                    <a:pt x="398" y="180"/>
                  </a:lnTo>
                  <a:lnTo>
                    <a:pt x="389" y="184"/>
                  </a:lnTo>
                  <a:lnTo>
                    <a:pt x="380" y="189"/>
                  </a:lnTo>
                  <a:lnTo>
                    <a:pt x="369" y="193"/>
                  </a:lnTo>
                  <a:lnTo>
                    <a:pt x="359" y="198"/>
                  </a:lnTo>
                  <a:lnTo>
                    <a:pt x="349" y="204"/>
                  </a:lnTo>
                  <a:lnTo>
                    <a:pt x="339" y="209"/>
                  </a:lnTo>
                  <a:lnTo>
                    <a:pt x="330" y="217"/>
                  </a:lnTo>
                  <a:lnTo>
                    <a:pt x="320" y="222"/>
                  </a:lnTo>
                  <a:lnTo>
                    <a:pt x="310" y="230"/>
                  </a:lnTo>
                  <a:lnTo>
                    <a:pt x="292" y="243"/>
                  </a:lnTo>
                  <a:lnTo>
                    <a:pt x="275" y="256"/>
                  </a:lnTo>
                  <a:lnTo>
                    <a:pt x="259" y="269"/>
                  </a:lnTo>
                  <a:lnTo>
                    <a:pt x="243" y="284"/>
                  </a:lnTo>
                  <a:lnTo>
                    <a:pt x="229" y="297"/>
                  </a:lnTo>
                  <a:lnTo>
                    <a:pt x="214" y="311"/>
                  </a:lnTo>
                  <a:lnTo>
                    <a:pt x="200" y="326"/>
                  </a:lnTo>
                  <a:lnTo>
                    <a:pt x="187" y="339"/>
                  </a:lnTo>
                  <a:lnTo>
                    <a:pt x="176" y="350"/>
                  </a:lnTo>
                  <a:lnTo>
                    <a:pt x="167" y="363"/>
                  </a:lnTo>
                  <a:lnTo>
                    <a:pt x="156" y="374"/>
                  </a:lnTo>
                  <a:lnTo>
                    <a:pt x="147" y="386"/>
                  </a:lnTo>
                  <a:lnTo>
                    <a:pt x="138" y="399"/>
                  </a:lnTo>
                  <a:lnTo>
                    <a:pt x="127" y="411"/>
                  </a:lnTo>
                  <a:lnTo>
                    <a:pt x="118" y="424"/>
                  </a:lnTo>
                  <a:lnTo>
                    <a:pt x="108" y="437"/>
                  </a:lnTo>
                  <a:lnTo>
                    <a:pt x="106" y="439"/>
                  </a:lnTo>
                  <a:lnTo>
                    <a:pt x="103" y="443"/>
                  </a:lnTo>
                  <a:lnTo>
                    <a:pt x="102" y="447"/>
                  </a:lnTo>
                  <a:lnTo>
                    <a:pt x="99" y="452"/>
                  </a:lnTo>
                  <a:lnTo>
                    <a:pt x="97" y="456"/>
                  </a:lnTo>
                  <a:lnTo>
                    <a:pt x="95" y="460"/>
                  </a:lnTo>
                  <a:lnTo>
                    <a:pt x="93" y="463"/>
                  </a:lnTo>
                  <a:lnTo>
                    <a:pt x="91" y="465"/>
                  </a:lnTo>
                  <a:lnTo>
                    <a:pt x="75" y="495"/>
                  </a:lnTo>
                  <a:lnTo>
                    <a:pt x="61" y="525"/>
                  </a:lnTo>
                  <a:lnTo>
                    <a:pt x="49" y="554"/>
                  </a:lnTo>
                  <a:lnTo>
                    <a:pt x="37" y="584"/>
                  </a:lnTo>
                  <a:lnTo>
                    <a:pt x="28" y="617"/>
                  </a:lnTo>
                  <a:lnTo>
                    <a:pt x="21" y="649"/>
                  </a:lnTo>
                  <a:lnTo>
                    <a:pt x="17" y="684"/>
                  </a:lnTo>
                  <a:lnTo>
                    <a:pt x="16" y="719"/>
                  </a:lnTo>
                  <a:lnTo>
                    <a:pt x="16" y="728"/>
                  </a:lnTo>
                  <a:lnTo>
                    <a:pt x="17" y="736"/>
                  </a:lnTo>
                  <a:lnTo>
                    <a:pt x="17" y="745"/>
                  </a:lnTo>
                  <a:lnTo>
                    <a:pt x="20" y="752"/>
                  </a:lnTo>
                  <a:lnTo>
                    <a:pt x="21" y="762"/>
                  </a:lnTo>
                  <a:lnTo>
                    <a:pt x="24" y="769"/>
                  </a:lnTo>
                  <a:lnTo>
                    <a:pt x="28" y="775"/>
                  </a:lnTo>
                  <a:lnTo>
                    <a:pt x="32" y="780"/>
                  </a:lnTo>
                  <a:lnTo>
                    <a:pt x="38" y="782"/>
                  </a:lnTo>
                  <a:lnTo>
                    <a:pt x="44" y="782"/>
                  </a:lnTo>
                  <a:lnTo>
                    <a:pt x="50" y="778"/>
                  </a:lnTo>
                  <a:lnTo>
                    <a:pt x="54" y="775"/>
                  </a:lnTo>
                  <a:lnTo>
                    <a:pt x="59" y="771"/>
                  </a:lnTo>
                  <a:lnTo>
                    <a:pt x="65" y="765"/>
                  </a:lnTo>
                  <a:lnTo>
                    <a:pt x="70" y="762"/>
                  </a:lnTo>
                  <a:lnTo>
                    <a:pt x="75" y="756"/>
                  </a:lnTo>
                  <a:lnTo>
                    <a:pt x="79" y="752"/>
                  </a:lnTo>
                  <a:lnTo>
                    <a:pt x="83" y="747"/>
                  </a:lnTo>
                  <a:lnTo>
                    <a:pt x="87" y="741"/>
                  </a:lnTo>
                  <a:lnTo>
                    <a:pt x="91" y="736"/>
                  </a:lnTo>
                  <a:lnTo>
                    <a:pt x="95" y="730"/>
                  </a:lnTo>
                  <a:lnTo>
                    <a:pt x="98" y="725"/>
                  </a:lnTo>
                  <a:lnTo>
                    <a:pt x="102" y="719"/>
                  </a:lnTo>
                  <a:lnTo>
                    <a:pt x="106" y="714"/>
                  </a:lnTo>
                  <a:lnTo>
                    <a:pt x="107" y="714"/>
                  </a:lnTo>
                  <a:lnTo>
                    <a:pt x="108" y="714"/>
                  </a:lnTo>
                  <a:lnTo>
                    <a:pt x="110" y="714"/>
                  </a:lnTo>
                  <a:lnTo>
                    <a:pt x="110" y="712"/>
                  </a:lnTo>
                  <a:lnTo>
                    <a:pt x="111" y="714"/>
                  </a:lnTo>
                  <a:lnTo>
                    <a:pt x="112" y="714"/>
                  </a:lnTo>
                  <a:lnTo>
                    <a:pt x="104" y="739"/>
                  </a:lnTo>
                  <a:lnTo>
                    <a:pt x="93" y="760"/>
                  </a:lnTo>
                  <a:lnTo>
                    <a:pt x="79" y="778"/>
                  </a:lnTo>
                  <a:lnTo>
                    <a:pt x="65" y="795"/>
                  </a:lnTo>
                  <a:lnTo>
                    <a:pt x="49" y="812"/>
                  </a:lnTo>
                  <a:lnTo>
                    <a:pt x="36" y="830"/>
                  </a:lnTo>
                  <a:lnTo>
                    <a:pt x="21" y="853"/>
                  </a:lnTo>
                  <a:lnTo>
                    <a:pt x="10" y="877"/>
                  </a:lnTo>
                  <a:lnTo>
                    <a:pt x="9" y="882"/>
                  </a:lnTo>
                  <a:lnTo>
                    <a:pt x="6" y="888"/>
                  </a:lnTo>
                  <a:lnTo>
                    <a:pt x="5" y="893"/>
                  </a:lnTo>
                  <a:lnTo>
                    <a:pt x="3" y="899"/>
                  </a:lnTo>
                  <a:lnTo>
                    <a:pt x="1" y="904"/>
                  </a:lnTo>
                  <a:lnTo>
                    <a:pt x="0" y="910"/>
                  </a:lnTo>
                  <a:lnTo>
                    <a:pt x="0" y="916"/>
                  </a:lnTo>
                  <a:lnTo>
                    <a:pt x="1" y="921"/>
                  </a:lnTo>
                  <a:lnTo>
                    <a:pt x="5" y="928"/>
                  </a:lnTo>
                  <a:lnTo>
                    <a:pt x="14" y="923"/>
                  </a:lnTo>
                  <a:lnTo>
                    <a:pt x="22" y="916"/>
                  </a:lnTo>
                  <a:lnTo>
                    <a:pt x="30" y="904"/>
                  </a:lnTo>
                  <a:lnTo>
                    <a:pt x="36" y="893"/>
                  </a:lnTo>
                  <a:lnTo>
                    <a:pt x="42" y="880"/>
                  </a:lnTo>
                  <a:lnTo>
                    <a:pt x="48" y="867"/>
                  </a:lnTo>
                  <a:lnTo>
                    <a:pt x="54" y="856"/>
                  </a:lnTo>
                  <a:lnTo>
                    <a:pt x="62" y="845"/>
                  </a:lnTo>
                  <a:lnTo>
                    <a:pt x="71" y="832"/>
                  </a:lnTo>
                  <a:lnTo>
                    <a:pt x="82" y="821"/>
                  </a:lnTo>
                  <a:lnTo>
                    <a:pt x="93" y="810"/>
                  </a:lnTo>
                  <a:lnTo>
                    <a:pt x="104" y="801"/>
                  </a:lnTo>
                  <a:lnTo>
                    <a:pt x="116" y="791"/>
                  </a:lnTo>
                  <a:lnTo>
                    <a:pt x="128" y="782"/>
                  </a:lnTo>
                  <a:lnTo>
                    <a:pt x="140" y="773"/>
                  </a:lnTo>
                  <a:lnTo>
                    <a:pt x="152" y="764"/>
                  </a:lnTo>
                  <a:lnTo>
                    <a:pt x="155" y="760"/>
                  </a:lnTo>
                  <a:lnTo>
                    <a:pt x="157" y="756"/>
                  </a:lnTo>
                  <a:lnTo>
                    <a:pt x="161" y="754"/>
                  </a:lnTo>
                  <a:lnTo>
                    <a:pt x="164" y="751"/>
                  </a:lnTo>
                  <a:lnTo>
                    <a:pt x="165" y="747"/>
                  </a:lnTo>
                  <a:lnTo>
                    <a:pt x="168" y="745"/>
                  </a:lnTo>
                  <a:lnTo>
                    <a:pt x="171" y="741"/>
                  </a:lnTo>
                  <a:lnTo>
                    <a:pt x="173" y="738"/>
                  </a:lnTo>
                  <a:lnTo>
                    <a:pt x="175" y="736"/>
                  </a:lnTo>
                  <a:lnTo>
                    <a:pt x="175" y="734"/>
                  </a:lnTo>
                  <a:lnTo>
                    <a:pt x="176" y="730"/>
                  </a:lnTo>
                  <a:lnTo>
                    <a:pt x="176" y="728"/>
                  </a:lnTo>
                  <a:lnTo>
                    <a:pt x="177" y="727"/>
                  </a:lnTo>
                  <a:lnTo>
                    <a:pt x="177" y="725"/>
                  </a:lnTo>
                  <a:lnTo>
                    <a:pt x="177" y="723"/>
                  </a:lnTo>
                  <a:lnTo>
                    <a:pt x="179" y="721"/>
                  </a:lnTo>
                  <a:lnTo>
                    <a:pt x="179" y="719"/>
                  </a:lnTo>
                  <a:lnTo>
                    <a:pt x="180" y="719"/>
                  </a:lnTo>
                  <a:lnTo>
                    <a:pt x="181" y="719"/>
                  </a:lnTo>
                  <a:lnTo>
                    <a:pt x="183" y="719"/>
                  </a:lnTo>
                  <a:lnTo>
                    <a:pt x="189" y="727"/>
                  </a:lnTo>
                  <a:lnTo>
                    <a:pt x="188" y="732"/>
                  </a:lnTo>
                  <a:lnTo>
                    <a:pt x="187" y="739"/>
                  </a:lnTo>
                  <a:lnTo>
                    <a:pt x="184" y="745"/>
                  </a:lnTo>
                  <a:lnTo>
                    <a:pt x="181" y="749"/>
                  </a:lnTo>
                  <a:lnTo>
                    <a:pt x="179" y="754"/>
                  </a:lnTo>
                  <a:lnTo>
                    <a:pt x="176" y="760"/>
                  </a:lnTo>
                  <a:lnTo>
                    <a:pt x="173" y="764"/>
                  </a:lnTo>
                  <a:lnTo>
                    <a:pt x="169" y="769"/>
                  </a:lnTo>
                  <a:lnTo>
                    <a:pt x="157" y="778"/>
                  </a:lnTo>
                  <a:lnTo>
                    <a:pt x="145" y="790"/>
                  </a:lnTo>
                  <a:lnTo>
                    <a:pt x="135" y="799"/>
                  </a:lnTo>
                  <a:lnTo>
                    <a:pt x="123" y="808"/>
                  </a:lnTo>
                  <a:lnTo>
                    <a:pt x="112" y="819"/>
                  </a:lnTo>
                  <a:lnTo>
                    <a:pt x="102" y="828"/>
                  </a:lnTo>
                  <a:lnTo>
                    <a:pt x="91" y="841"/>
                  </a:lnTo>
                  <a:lnTo>
                    <a:pt x="81" y="853"/>
                  </a:lnTo>
                  <a:lnTo>
                    <a:pt x="77" y="860"/>
                  </a:lnTo>
                  <a:lnTo>
                    <a:pt x="71" y="865"/>
                  </a:lnTo>
                  <a:lnTo>
                    <a:pt x="67" y="873"/>
                  </a:lnTo>
                  <a:lnTo>
                    <a:pt x="63" y="878"/>
                  </a:lnTo>
                  <a:lnTo>
                    <a:pt x="59" y="884"/>
                  </a:lnTo>
                  <a:lnTo>
                    <a:pt x="55" y="890"/>
                  </a:lnTo>
                  <a:lnTo>
                    <a:pt x="51" y="897"/>
                  </a:lnTo>
                  <a:lnTo>
                    <a:pt x="48" y="904"/>
                  </a:lnTo>
                  <a:lnTo>
                    <a:pt x="30" y="928"/>
                  </a:lnTo>
                  <a:lnTo>
                    <a:pt x="37" y="925"/>
                  </a:lnTo>
                  <a:lnTo>
                    <a:pt x="44" y="921"/>
                  </a:lnTo>
                  <a:lnTo>
                    <a:pt x="50" y="916"/>
                  </a:lnTo>
                  <a:lnTo>
                    <a:pt x="57" y="908"/>
                  </a:lnTo>
                  <a:lnTo>
                    <a:pt x="63" y="903"/>
                  </a:lnTo>
                  <a:lnTo>
                    <a:pt x="70" y="895"/>
                  </a:lnTo>
                  <a:lnTo>
                    <a:pt x="77" y="888"/>
                  </a:lnTo>
                  <a:lnTo>
                    <a:pt x="83" y="880"/>
                  </a:lnTo>
                  <a:lnTo>
                    <a:pt x="90" y="871"/>
                  </a:lnTo>
                  <a:lnTo>
                    <a:pt x="98" y="864"/>
                  </a:lnTo>
                  <a:lnTo>
                    <a:pt x="104" y="856"/>
                  </a:lnTo>
                  <a:lnTo>
                    <a:pt x="112" y="849"/>
                  </a:lnTo>
                  <a:lnTo>
                    <a:pt x="120" y="841"/>
                  </a:lnTo>
                  <a:lnTo>
                    <a:pt x="128" y="834"/>
                  </a:lnTo>
                  <a:lnTo>
                    <a:pt x="136" y="827"/>
                  </a:lnTo>
                  <a:lnTo>
                    <a:pt x="145" y="821"/>
                  </a:lnTo>
                  <a:lnTo>
                    <a:pt x="161" y="806"/>
                  </a:lnTo>
                  <a:lnTo>
                    <a:pt x="176" y="793"/>
                  </a:lnTo>
                  <a:lnTo>
                    <a:pt x="192" y="780"/>
                  </a:lnTo>
                  <a:lnTo>
                    <a:pt x="206" y="765"/>
                  </a:lnTo>
                  <a:lnTo>
                    <a:pt x="221" y="751"/>
                  </a:lnTo>
                  <a:lnTo>
                    <a:pt x="236" y="734"/>
                  </a:lnTo>
                  <a:lnTo>
                    <a:pt x="249" y="715"/>
                  </a:lnTo>
                  <a:lnTo>
                    <a:pt x="262" y="695"/>
                  </a:lnTo>
                  <a:lnTo>
                    <a:pt x="270" y="686"/>
                  </a:lnTo>
                  <a:lnTo>
                    <a:pt x="278" y="678"/>
                  </a:lnTo>
                  <a:lnTo>
                    <a:pt x="287" y="673"/>
                  </a:lnTo>
                  <a:lnTo>
                    <a:pt x="295" y="667"/>
                  </a:lnTo>
                  <a:lnTo>
                    <a:pt x="304" y="662"/>
                  </a:lnTo>
                  <a:lnTo>
                    <a:pt x="314" y="658"/>
                  </a:lnTo>
                  <a:lnTo>
                    <a:pt x="322" y="654"/>
                  </a:lnTo>
                  <a:lnTo>
                    <a:pt x="331" y="652"/>
                  </a:lnTo>
                  <a:lnTo>
                    <a:pt x="331" y="654"/>
                  </a:lnTo>
                  <a:lnTo>
                    <a:pt x="332" y="654"/>
                  </a:lnTo>
                  <a:lnTo>
                    <a:pt x="332" y="656"/>
                  </a:lnTo>
                  <a:lnTo>
                    <a:pt x="331" y="656"/>
                  </a:lnTo>
                  <a:lnTo>
                    <a:pt x="298" y="686"/>
                  </a:lnTo>
                  <a:lnTo>
                    <a:pt x="312" y="680"/>
                  </a:lnTo>
                  <a:lnTo>
                    <a:pt x="327" y="673"/>
                  </a:lnTo>
                  <a:lnTo>
                    <a:pt x="341" y="664"/>
                  </a:lnTo>
                  <a:lnTo>
                    <a:pt x="356" y="654"/>
                  </a:lnTo>
                  <a:lnTo>
                    <a:pt x="372" y="645"/>
                  </a:lnTo>
                  <a:lnTo>
                    <a:pt x="386" y="636"/>
                  </a:lnTo>
                  <a:lnTo>
                    <a:pt x="401" y="628"/>
                  </a:lnTo>
                  <a:lnTo>
                    <a:pt x="416" y="625"/>
                  </a:lnTo>
                  <a:lnTo>
                    <a:pt x="414" y="619"/>
                  </a:lnTo>
                  <a:lnTo>
                    <a:pt x="412" y="615"/>
                  </a:lnTo>
                  <a:lnTo>
                    <a:pt x="409" y="613"/>
                  </a:lnTo>
                  <a:lnTo>
                    <a:pt x="406" y="610"/>
                  </a:lnTo>
                  <a:lnTo>
                    <a:pt x="402" y="606"/>
                  </a:lnTo>
                  <a:lnTo>
                    <a:pt x="400" y="604"/>
                  </a:lnTo>
                  <a:lnTo>
                    <a:pt x="396" y="604"/>
                  </a:lnTo>
                  <a:lnTo>
                    <a:pt x="393" y="602"/>
                  </a:lnTo>
                  <a:lnTo>
                    <a:pt x="389" y="602"/>
                  </a:lnTo>
                  <a:lnTo>
                    <a:pt x="386" y="602"/>
                  </a:lnTo>
                  <a:lnTo>
                    <a:pt x="384" y="602"/>
                  </a:lnTo>
                  <a:lnTo>
                    <a:pt x="381" y="602"/>
                  </a:lnTo>
                  <a:lnTo>
                    <a:pt x="378" y="600"/>
                  </a:lnTo>
                  <a:lnTo>
                    <a:pt x="376" y="599"/>
                  </a:lnTo>
                  <a:lnTo>
                    <a:pt x="375" y="597"/>
                  </a:lnTo>
                  <a:lnTo>
                    <a:pt x="373" y="593"/>
                  </a:lnTo>
                  <a:lnTo>
                    <a:pt x="372" y="591"/>
                  </a:lnTo>
                  <a:lnTo>
                    <a:pt x="371" y="589"/>
                  </a:lnTo>
                  <a:lnTo>
                    <a:pt x="371" y="588"/>
                  </a:lnTo>
                  <a:lnTo>
                    <a:pt x="371" y="586"/>
                  </a:lnTo>
                  <a:lnTo>
                    <a:pt x="369" y="586"/>
                  </a:lnTo>
                  <a:lnTo>
                    <a:pt x="369" y="584"/>
                  </a:lnTo>
                  <a:lnTo>
                    <a:pt x="369" y="582"/>
                  </a:lnTo>
                  <a:lnTo>
                    <a:pt x="373" y="575"/>
                  </a:lnTo>
                  <a:lnTo>
                    <a:pt x="377" y="571"/>
                  </a:lnTo>
                  <a:lnTo>
                    <a:pt x="382" y="571"/>
                  </a:lnTo>
                  <a:lnTo>
                    <a:pt x="386" y="571"/>
                  </a:lnTo>
                  <a:lnTo>
                    <a:pt x="392" y="571"/>
                  </a:lnTo>
                  <a:lnTo>
                    <a:pt x="397" y="575"/>
                  </a:lnTo>
                  <a:lnTo>
                    <a:pt x="402" y="578"/>
                  </a:lnTo>
                  <a:lnTo>
                    <a:pt x="406" y="582"/>
                  </a:lnTo>
                  <a:lnTo>
                    <a:pt x="412" y="586"/>
                  </a:lnTo>
                  <a:lnTo>
                    <a:pt x="421" y="602"/>
                  </a:lnTo>
                  <a:lnTo>
                    <a:pt x="430" y="619"/>
                  </a:lnTo>
                  <a:lnTo>
                    <a:pt x="439" y="638"/>
                  </a:lnTo>
                  <a:lnTo>
                    <a:pt x="447" y="654"/>
                  </a:lnTo>
                  <a:lnTo>
                    <a:pt x="458" y="671"/>
                  </a:lnTo>
                  <a:lnTo>
                    <a:pt x="467" y="686"/>
                  </a:lnTo>
                  <a:lnTo>
                    <a:pt x="479" y="701"/>
                  </a:lnTo>
                  <a:lnTo>
                    <a:pt x="491" y="715"/>
                  </a:lnTo>
                  <a:lnTo>
                    <a:pt x="506" y="728"/>
                  </a:lnTo>
                  <a:lnTo>
                    <a:pt x="521" y="741"/>
                  </a:lnTo>
                  <a:lnTo>
                    <a:pt x="537" y="752"/>
                  </a:lnTo>
                  <a:lnTo>
                    <a:pt x="553" y="762"/>
                  </a:lnTo>
                  <a:lnTo>
                    <a:pt x="569" y="769"/>
                  </a:lnTo>
                  <a:lnTo>
                    <a:pt x="585" y="775"/>
                  </a:lnTo>
                  <a:lnTo>
                    <a:pt x="602" y="780"/>
                  </a:lnTo>
                  <a:lnTo>
                    <a:pt x="619" y="782"/>
                  </a:lnTo>
                  <a:lnTo>
                    <a:pt x="626" y="784"/>
                  </a:lnTo>
                  <a:lnTo>
                    <a:pt x="633" y="784"/>
                  </a:lnTo>
                  <a:lnTo>
                    <a:pt x="638" y="784"/>
                  </a:lnTo>
                  <a:lnTo>
                    <a:pt x="643" y="784"/>
                  </a:lnTo>
                  <a:lnTo>
                    <a:pt x="650" y="784"/>
                  </a:lnTo>
                  <a:lnTo>
                    <a:pt x="655" y="782"/>
                  </a:lnTo>
                  <a:lnTo>
                    <a:pt x="660" y="780"/>
                  </a:lnTo>
                  <a:lnTo>
                    <a:pt x="664" y="778"/>
                  </a:lnTo>
                  <a:lnTo>
                    <a:pt x="650" y="764"/>
                  </a:lnTo>
                  <a:lnTo>
                    <a:pt x="635" y="747"/>
                  </a:lnTo>
                  <a:lnTo>
                    <a:pt x="623" y="728"/>
                  </a:lnTo>
                  <a:lnTo>
                    <a:pt x="611" y="710"/>
                  </a:lnTo>
                  <a:lnTo>
                    <a:pt x="601" y="688"/>
                  </a:lnTo>
                  <a:lnTo>
                    <a:pt x="593" y="665"/>
                  </a:lnTo>
                  <a:lnTo>
                    <a:pt x="586" y="641"/>
                  </a:lnTo>
                  <a:lnTo>
                    <a:pt x="580" y="617"/>
                  </a:lnTo>
                  <a:lnTo>
                    <a:pt x="578" y="602"/>
                  </a:lnTo>
                  <a:lnTo>
                    <a:pt x="577" y="589"/>
                  </a:lnTo>
                  <a:lnTo>
                    <a:pt x="573" y="575"/>
                  </a:lnTo>
                  <a:lnTo>
                    <a:pt x="570" y="563"/>
                  </a:lnTo>
                  <a:lnTo>
                    <a:pt x="565" y="550"/>
                  </a:lnTo>
                  <a:lnTo>
                    <a:pt x="559" y="539"/>
                  </a:lnTo>
                  <a:lnTo>
                    <a:pt x="551" y="530"/>
                  </a:lnTo>
                  <a:lnTo>
                    <a:pt x="541" y="521"/>
                  </a:lnTo>
                  <a:lnTo>
                    <a:pt x="541" y="519"/>
                  </a:lnTo>
                  <a:lnTo>
                    <a:pt x="541" y="517"/>
                  </a:lnTo>
                  <a:lnTo>
                    <a:pt x="541" y="515"/>
                  </a:lnTo>
                  <a:lnTo>
                    <a:pt x="541" y="513"/>
                  </a:lnTo>
                  <a:lnTo>
                    <a:pt x="543" y="513"/>
                  </a:lnTo>
                  <a:lnTo>
                    <a:pt x="544" y="513"/>
                  </a:lnTo>
                  <a:lnTo>
                    <a:pt x="544" y="512"/>
                  </a:lnTo>
                  <a:lnTo>
                    <a:pt x="545" y="512"/>
                  </a:lnTo>
                  <a:lnTo>
                    <a:pt x="547" y="510"/>
                  </a:lnTo>
                  <a:lnTo>
                    <a:pt x="548" y="510"/>
                  </a:lnTo>
                  <a:lnTo>
                    <a:pt x="549" y="508"/>
                  </a:lnTo>
                  <a:lnTo>
                    <a:pt x="551" y="508"/>
                  </a:lnTo>
                  <a:lnTo>
                    <a:pt x="553" y="506"/>
                  </a:lnTo>
                  <a:lnTo>
                    <a:pt x="555" y="506"/>
                  </a:lnTo>
                  <a:lnTo>
                    <a:pt x="557" y="506"/>
                  </a:lnTo>
                  <a:lnTo>
                    <a:pt x="560" y="508"/>
                  </a:lnTo>
                  <a:lnTo>
                    <a:pt x="561" y="508"/>
                  </a:lnTo>
                  <a:lnTo>
                    <a:pt x="565" y="512"/>
                  </a:lnTo>
                  <a:lnTo>
                    <a:pt x="568" y="513"/>
                  </a:lnTo>
                  <a:lnTo>
                    <a:pt x="570" y="517"/>
                  </a:lnTo>
                  <a:lnTo>
                    <a:pt x="573" y="521"/>
                  </a:lnTo>
                  <a:lnTo>
                    <a:pt x="574" y="525"/>
                  </a:lnTo>
                  <a:lnTo>
                    <a:pt x="577" y="528"/>
                  </a:lnTo>
                  <a:lnTo>
                    <a:pt x="578" y="532"/>
                  </a:lnTo>
                  <a:lnTo>
                    <a:pt x="581" y="536"/>
                  </a:lnTo>
                  <a:lnTo>
                    <a:pt x="593" y="541"/>
                  </a:lnTo>
                  <a:lnTo>
                    <a:pt x="604" y="547"/>
                  </a:lnTo>
                  <a:lnTo>
                    <a:pt x="614" y="552"/>
                  </a:lnTo>
                  <a:lnTo>
                    <a:pt x="626" y="560"/>
                  </a:lnTo>
                  <a:lnTo>
                    <a:pt x="637" y="567"/>
                  </a:lnTo>
                  <a:lnTo>
                    <a:pt x="647" y="575"/>
                  </a:lnTo>
                  <a:lnTo>
                    <a:pt x="659" y="580"/>
                  </a:lnTo>
                  <a:lnTo>
                    <a:pt x="671" y="584"/>
                  </a:lnTo>
                  <a:lnTo>
                    <a:pt x="666" y="576"/>
                  </a:lnTo>
                  <a:lnTo>
                    <a:pt x="659" y="573"/>
                  </a:lnTo>
                  <a:lnTo>
                    <a:pt x="653" y="567"/>
                  </a:lnTo>
                  <a:lnTo>
                    <a:pt x="646" y="563"/>
                  </a:lnTo>
                  <a:lnTo>
                    <a:pt x="639" y="560"/>
                  </a:lnTo>
                  <a:lnTo>
                    <a:pt x="633" y="556"/>
                  </a:lnTo>
                  <a:lnTo>
                    <a:pt x="626" y="550"/>
                  </a:lnTo>
                  <a:lnTo>
                    <a:pt x="621" y="547"/>
                  </a:lnTo>
                  <a:lnTo>
                    <a:pt x="619" y="547"/>
                  </a:lnTo>
                  <a:lnTo>
                    <a:pt x="619" y="545"/>
                  </a:lnTo>
                  <a:lnTo>
                    <a:pt x="618" y="545"/>
                  </a:lnTo>
                  <a:lnTo>
                    <a:pt x="618" y="543"/>
                  </a:lnTo>
                  <a:lnTo>
                    <a:pt x="619" y="543"/>
                  </a:lnTo>
                  <a:lnTo>
                    <a:pt x="630" y="541"/>
                  </a:lnTo>
                  <a:lnTo>
                    <a:pt x="641" y="541"/>
                  </a:lnTo>
                  <a:lnTo>
                    <a:pt x="653" y="547"/>
                  </a:lnTo>
                  <a:lnTo>
                    <a:pt x="662" y="552"/>
                  </a:lnTo>
                  <a:lnTo>
                    <a:pt x="672" y="560"/>
                  </a:lnTo>
                  <a:lnTo>
                    <a:pt x="683" y="567"/>
                  </a:lnTo>
                  <a:lnTo>
                    <a:pt x="694" y="575"/>
                  </a:lnTo>
                  <a:lnTo>
                    <a:pt x="704" y="580"/>
                  </a:lnTo>
                  <a:lnTo>
                    <a:pt x="687" y="562"/>
                  </a:lnTo>
                  <a:lnTo>
                    <a:pt x="687" y="560"/>
                  </a:lnTo>
                  <a:lnTo>
                    <a:pt x="688" y="560"/>
                  </a:lnTo>
                  <a:lnTo>
                    <a:pt x="690" y="558"/>
                  </a:lnTo>
                  <a:lnTo>
                    <a:pt x="691" y="558"/>
                  </a:lnTo>
                  <a:lnTo>
                    <a:pt x="692" y="558"/>
                  </a:lnTo>
                  <a:lnTo>
                    <a:pt x="699" y="560"/>
                  </a:lnTo>
                  <a:lnTo>
                    <a:pt x="705" y="562"/>
                  </a:lnTo>
                  <a:lnTo>
                    <a:pt x="711" y="565"/>
                  </a:lnTo>
                  <a:lnTo>
                    <a:pt x="716" y="569"/>
                  </a:lnTo>
                  <a:lnTo>
                    <a:pt x="721" y="573"/>
                  </a:lnTo>
                  <a:lnTo>
                    <a:pt x="727" y="576"/>
                  </a:lnTo>
                  <a:lnTo>
                    <a:pt x="732" y="580"/>
                  </a:lnTo>
                  <a:lnTo>
                    <a:pt x="737" y="584"/>
                  </a:lnTo>
                  <a:lnTo>
                    <a:pt x="776" y="613"/>
                  </a:lnTo>
                  <a:lnTo>
                    <a:pt x="753" y="582"/>
                  </a:lnTo>
                  <a:lnTo>
                    <a:pt x="753" y="580"/>
                  </a:lnTo>
                  <a:lnTo>
                    <a:pt x="754" y="580"/>
                  </a:lnTo>
                  <a:lnTo>
                    <a:pt x="756" y="580"/>
                  </a:lnTo>
                  <a:lnTo>
                    <a:pt x="774" y="595"/>
                  </a:lnTo>
                  <a:lnTo>
                    <a:pt x="793" y="610"/>
                  </a:lnTo>
                  <a:lnTo>
                    <a:pt x="813" y="625"/>
                  </a:lnTo>
                  <a:lnTo>
                    <a:pt x="831" y="638"/>
                  </a:lnTo>
                  <a:lnTo>
                    <a:pt x="850" y="652"/>
                  </a:lnTo>
                  <a:lnTo>
                    <a:pt x="870" y="667"/>
                  </a:lnTo>
                  <a:lnTo>
                    <a:pt x="887" y="684"/>
                  </a:lnTo>
                  <a:lnTo>
                    <a:pt x="905" y="704"/>
                  </a:lnTo>
                  <a:lnTo>
                    <a:pt x="912" y="710"/>
                  </a:lnTo>
                  <a:lnTo>
                    <a:pt x="919" y="717"/>
                  </a:lnTo>
                  <a:lnTo>
                    <a:pt x="924" y="723"/>
                  </a:lnTo>
                  <a:lnTo>
                    <a:pt x="929" y="730"/>
                  </a:lnTo>
                  <a:lnTo>
                    <a:pt x="936" y="738"/>
                  </a:lnTo>
                  <a:lnTo>
                    <a:pt x="941" y="743"/>
                  </a:lnTo>
                  <a:lnTo>
                    <a:pt x="946" y="751"/>
                  </a:lnTo>
                  <a:lnTo>
                    <a:pt x="953" y="758"/>
                  </a:lnTo>
                  <a:lnTo>
                    <a:pt x="957" y="764"/>
                  </a:lnTo>
                  <a:lnTo>
                    <a:pt x="961" y="769"/>
                  </a:lnTo>
                  <a:lnTo>
                    <a:pt x="964" y="773"/>
                  </a:lnTo>
                  <a:lnTo>
                    <a:pt x="968" y="778"/>
                  </a:lnTo>
                  <a:lnTo>
                    <a:pt x="972" y="784"/>
                  </a:lnTo>
                  <a:lnTo>
                    <a:pt x="976" y="790"/>
                  </a:lnTo>
                  <a:lnTo>
                    <a:pt x="978" y="795"/>
                  </a:lnTo>
                  <a:lnTo>
                    <a:pt x="981" y="801"/>
                  </a:lnTo>
                  <a:lnTo>
                    <a:pt x="991" y="817"/>
                  </a:lnTo>
                  <a:lnTo>
                    <a:pt x="1002" y="834"/>
                  </a:lnTo>
                  <a:lnTo>
                    <a:pt x="1011" y="851"/>
                  </a:lnTo>
                  <a:lnTo>
                    <a:pt x="1021" y="867"/>
                  </a:lnTo>
                  <a:lnTo>
                    <a:pt x="1030" y="884"/>
                  </a:lnTo>
                  <a:lnTo>
                    <a:pt x="1039" y="901"/>
                  </a:lnTo>
                  <a:lnTo>
                    <a:pt x="1050" y="917"/>
                  </a:lnTo>
                  <a:lnTo>
                    <a:pt x="1060" y="934"/>
                  </a:lnTo>
                  <a:lnTo>
                    <a:pt x="1060" y="936"/>
                  </a:lnTo>
                  <a:lnTo>
                    <a:pt x="1060" y="938"/>
                  </a:lnTo>
                  <a:lnTo>
                    <a:pt x="1062" y="938"/>
                  </a:lnTo>
                  <a:lnTo>
                    <a:pt x="1062" y="940"/>
                  </a:lnTo>
                  <a:lnTo>
                    <a:pt x="1062" y="941"/>
                  </a:lnTo>
                  <a:lnTo>
                    <a:pt x="1060" y="941"/>
                  </a:lnTo>
                  <a:lnTo>
                    <a:pt x="1060" y="943"/>
                  </a:lnTo>
                  <a:lnTo>
                    <a:pt x="1059" y="943"/>
                  </a:lnTo>
                  <a:lnTo>
                    <a:pt x="1054" y="943"/>
                  </a:lnTo>
                  <a:lnTo>
                    <a:pt x="1054" y="954"/>
                  </a:lnTo>
                  <a:lnTo>
                    <a:pt x="1055" y="966"/>
                  </a:lnTo>
                  <a:lnTo>
                    <a:pt x="1058" y="979"/>
                  </a:lnTo>
                  <a:lnTo>
                    <a:pt x="1059" y="990"/>
                  </a:lnTo>
                  <a:lnTo>
                    <a:pt x="1059" y="1003"/>
                  </a:lnTo>
                  <a:lnTo>
                    <a:pt x="1059" y="1014"/>
                  </a:lnTo>
                  <a:lnTo>
                    <a:pt x="1056" y="1027"/>
                  </a:lnTo>
                  <a:lnTo>
                    <a:pt x="1051" y="1038"/>
                  </a:lnTo>
                  <a:lnTo>
                    <a:pt x="1048" y="1043"/>
                  </a:lnTo>
                  <a:lnTo>
                    <a:pt x="1044" y="1051"/>
                  </a:lnTo>
                  <a:lnTo>
                    <a:pt x="1042" y="1056"/>
                  </a:lnTo>
                  <a:lnTo>
                    <a:pt x="1038" y="1064"/>
                  </a:lnTo>
                  <a:lnTo>
                    <a:pt x="1035" y="1069"/>
                  </a:lnTo>
                  <a:lnTo>
                    <a:pt x="1032" y="1075"/>
                  </a:lnTo>
                  <a:lnTo>
                    <a:pt x="1029" y="1082"/>
                  </a:lnTo>
                  <a:lnTo>
                    <a:pt x="1026" y="1088"/>
                  </a:lnTo>
                  <a:lnTo>
                    <a:pt x="1021" y="1106"/>
                  </a:lnTo>
                  <a:lnTo>
                    <a:pt x="1015" y="1125"/>
                  </a:lnTo>
                  <a:lnTo>
                    <a:pt x="1010" y="1143"/>
                  </a:lnTo>
                  <a:lnTo>
                    <a:pt x="1006" y="1164"/>
                  </a:lnTo>
                  <a:lnTo>
                    <a:pt x="1002" y="1182"/>
                  </a:lnTo>
                  <a:lnTo>
                    <a:pt x="1001" y="1203"/>
                  </a:lnTo>
                  <a:lnTo>
                    <a:pt x="999" y="1223"/>
                  </a:lnTo>
                  <a:lnTo>
                    <a:pt x="1001" y="1242"/>
                  </a:lnTo>
                  <a:lnTo>
                    <a:pt x="1005" y="1238"/>
                  </a:lnTo>
                  <a:lnTo>
                    <a:pt x="1007" y="1234"/>
                  </a:lnTo>
                  <a:lnTo>
                    <a:pt x="1010" y="1229"/>
                  </a:lnTo>
                  <a:lnTo>
                    <a:pt x="1013" y="1223"/>
                  </a:lnTo>
                  <a:lnTo>
                    <a:pt x="1015" y="1218"/>
                  </a:lnTo>
                  <a:lnTo>
                    <a:pt x="1018" y="1212"/>
                  </a:lnTo>
                  <a:lnTo>
                    <a:pt x="1021" y="1208"/>
                  </a:lnTo>
                  <a:lnTo>
                    <a:pt x="1025" y="1203"/>
                  </a:lnTo>
                  <a:lnTo>
                    <a:pt x="1029" y="1193"/>
                  </a:lnTo>
                  <a:lnTo>
                    <a:pt x="1035" y="1184"/>
                  </a:lnTo>
                  <a:lnTo>
                    <a:pt x="1040" y="1177"/>
                  </a:lnTo>
                  <a:lnTo>
                    <a:pt x="1047" y="1169"/>
                  </a:lnTo>
                  <a:lnTo>
                    <a:pt x="1052" y="1164"/>
                  </a:lnTo>
                  <a:lnTo>
                    <a:pt x="1059" y="1156"/>
                  </a:lnTo>
                  <a:lnTo>
                    <a:pt x="1066" y="1151"/>
                  </a:lnTo>
                  <a:lnTo>
                    <a:pt x="1072" y="1143"/>
                  </a:lnTo>
                  <a:lnTo>
                    <a:pt x="1115" y="1121"/>
                  </a:lnTo>
                  <a:lnTo>
                    <a:pt x="1113" y="1116"/>
                  </a:lnTo>
                  <a:lnTo>
                    <a:pt x="1111" y="1110"/>
                  </a:lnTo>
                  <a:lnTo>
                    <a:pt x="1107" y="1103"/>
                  </a:lnTo>
                  <a:lnTo>
                    <a:pt x="1104" y="1097"/>
                  </a:lnTo>
                  <a:lnTo>
                    <a:pt x="1101" y="1090"/>
                  </a:lnTo>
                  <a:lnTo>
                    <a:pt x="1099" y="1084"/>
                  </a:lnTo>
                  <a:lnTo>
                    <a:pt x="1097" y="1077"/>
                  </a:lnTo>
                  <a:lnTo>
                    <a:pt x="1096" y="1067"/>
                  </a:lnTo>
                  <a:lnTo>
                    <a:pt x="1097" y="1066"/>
                  </a:lnTo>
                  <a:lnTo>
                    <a:pt x="1099" y="1064"/>
                  </a:lnTo>
                  <a:lnTo>
                    <a:pt x="1100" y="1062"/>
                  </a:lnTo>
                  <a:lnTo>
                    <a:pt x="1101" y="1060"/>
                  </a:lnTo>
                  <a:lnTo>
                    <a:pt x="1103" y="1058"/>
                  </a:lnTo>
                  <a:lnTo>
                    <a:pt x="1105" y="1058"/>
                  </a:lnTo>
                  <a:lnTo>
                    <a:pt x="1107" y="1058"/>
                  </a:lnTo>
                  <a:lnTo>
                    <a:pt x="1109" y="1058"/>
                  </a:lnTo>
                  <a:lnTo>
                    <a:pt x="1119" y="1080"/>
                  </a:lnTo>
                  <a:lnTo>
                    <a:pt x="1130" y="1099"/>
                  </a:lnTo>
                  <a:lnTo>
                    <a:pt x="1145" y="1116"/>
                  </a:lnTo>
                  <a:lnTo>
                    <a:pt x="1161" y="1129"/>
                  </a:lnTo>
                  <a:lnTo>
                    <a:pt x="1179" y="1142"/>
                  </a:lnTo>
                  <a:lnTo>
                    <a:pt x="1197" y="1153"/>
                  </a:lnTo>
                  <a:lnTo>
                    <a:pt x="1215" y="1164"/>
                  </a:lnTo>
                  <a:lnTo>
                    <a:pt x="1232" y="1175"/>
                  </a:lnTo>
                  <a:lnTo>
                    <a:pt x="1242" y="1182"/>
                  </a:lnTo>
                  <a:lnTo>
                    <a:pt x="1252" y="1190"/>
                  </a:lnTo>
                  <a:lnTo>
                    <a:pt x="1262" y="1199"/>
                  </a:lnTo>
                  <a:lnTo>
                    <a:pt x="1271" y="1208"/>
                  </a:lnTo>
                  <a:lnTo>
                    <a:pt x="1279" y="1219"/>
                  </a:lnTo>
                  <a:lnTo>
                    <a:pt x="1287" y="1231"/>
                  </a:lnTo>
                  <a:lnTo>
                    <a:pt x="1295" y="1240"/>
                  </a:lnTo>
                  <a:lnTo>
                    <a:pt x="1301" y="1251"/>
                  </a:lnTo>
                  <a:lnTo>
                    <a:pt x="1301" y="1253"/>
                  </a:lnTo>
                  <a:lnTo>
                    <a:pt x="1303" y="1253"/>
                  </a:lnTo>
                  <a:lnTo>
                    <a:pt x="1304" y="1255"/>
                  </a:lnTo>
                  <a:lnTo>
                    <a:pt x="1305" y="1255"/>
                  </a:lnTo>
                  <a:lnTo>
                    <a:pt x="1305" y="1256"/>
                  </a:lnTo>
                  <a:lnTo>
                    <a:pt x="1307" y="1256"/>
                  </a:lnTo>
                  <a:lnTo>
                    <a:pt x="1307" y="1258"/>
                  </a:lnTo>
                  <a:lnTo>
                    <a:pt x="1308" y="1258"/>
                  </a:lnTo>
                  <a:lnTo>
                    <a:pt x="1309" y="1258"/>
                  </a:lnTo>
                  <a:lnTo>
                    <a:pt x="1309" y="1256"/>
                  </a:lnTo>
                  <a:close/>
                </a:path>
              </a:pathLst>
            </a:custGeom>
            <a:solidFill>
              <a:srgbClr val="856E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95" name="Freeform 161"/>
            <p:cNvSpPr>
              <a:spLocks/>
            </p:cNvSpPr>
            <p:nvPr/>
          </p:nvSpPr>
          <p:spPr bwMode="auto">
            <a:xfrm>
              <a:off x="3091" y="3204"/>
              <a:ext cx="68" cy="43"/>
            </a:xfrm>
            <a:custGeom>
              <a:avLst/>
              <a:gdLst>
                <a:gd name="T0" fmla="*/ 68 w 68"/>
                <a:gd name="T1" fmla="*/ 1 h 85"/>
                <a:gd name="T2" fmla="*/ 68 w 68"/>
                <a:gd name="T3" fmla="*/ 1 h 85"/>
                <a:gd name="T4" fmla="*/ 68 w 68"/>
                <a:gd name="T5" fmla="*/ 1 h 85"/>
                <a:gd name="T6" fmla="*/ 68 w 68"/>
                <a:gd name="T7" fmla="*/ 1 h 85"/>
                <a:gd name="T8" fmla="*/ 61 w 68"/>
                <a:gd name="T9" fmla="*/ 1 h 85"/>
                <a:gd name="T10" fmla="*/ 41 w 68"/>
                <a:gd name="T11" fmla="*/ 1 h 85"/>
                <a:gd name="T12" fmla="*/ 40 w 68"/>
                <a:gd name="T13" fmla="*/ 1 h 85"/>
                <a:gd name="T14" fmla="*/ 40 w 68"/>
                <a:gd name="T15" fmla="*/ 1 h 85"/>
                <a:gd name="T16" fmla="*/ 39 w 68"/>
                <a:gd name="T17" fmla="*/ 1 h 85"/>
                <a:gd name="T18" fmla="*/ 39 w 68"/>
                <a:gd name="T19" fmla="*/ 1 h 85"/>
                <a:gd name="T20" fmla="*/ 38 w 68"/>
                <a:gd name="T21" fmla="*/ 1 h 85"/>
                <a:gd name="T22" fmla="*/ 38 w 68"/>
                <a:gd name="T23" fmla="*/ 1 h 85"/>
                <a:gd name="T24" fmla="*/ 38 w 68"/>
                <a:gd name="T25" fmla="*/ 1 h 85"/>
                <a:gd name="T26" fmla="*/ 39 w 68"/>
                <a:gd name="T27" fmla="*/ 1 h 85"/>
                <a:gd name="T28" fmla="*/ 39 w 68"/>
                <a:gd name="T29" fmla="*/ 1 h 85"/>
                <a:gd name="T30" fmla="*/ 38 w 68"/>
                <a:gd name="T31" fmla="*/ 1 h 85"/>
                <a:gd name="T32" fmla="*/ 38 w 68"/>
                <a:gd name="T33" fmla="*/ 1 h 85"/>
                <a:gd name="T34" fmla="*/ 36 w 68"/>
                <a:gd name="T35" fmla="*/ 1 h 85"/>
                <a:gd name="T36" fmla="*/ 24 w 68"/>
                <a:gd name="T37" fmla="*/ 1 h 85"/>
                <a:gd name="T38" fmla="*/ 22 w 68"/>
                <a:gd name="T39" fmla="*/ 1 h 85"/>
                <a:gd name="T40" fmla="*/ 18 w 68"/>
                <a:gd name="T41" fmla="*/ 1 h 85"/>
                <a:gd name="T42" fmla="*/ 16 w 68"/>
                <a:gd name="T43" fmla="*/ 1 h 85"/>
                <a:gd name="T44" fmla="*/ 14 w 68"/>
                <a:gd name="T45" fmla="*/ 1 h 85"/>
                <a:gd name="T46" fmla="*/ 11 w 68"/>
                <a:gd name="T47" fmla="*/ 1 h 85"/>
                <a:gd name="T48" fmla="*/ 8 w 68"/>
                <a:gd name="T49" fmla="*/ 1 h 85"/>
                <a:gd name="T50" fmla="*/ 6 w 68"/>
                <a:gd name="T51" fmla="*/ 1 h 85"/>
                <a:gd name="T52" fmla="*/ 4 w 68"/>
                <a:gd name="T53" fmla="*/ 0 h 85"/>
                <a:gd name="T54" fmla="*/ 3 w 68"/>
                <a:gd name="T55" fmla="*/ 0 h 85"/>
                <a:gd name="T56" fmla="*/ 2 w 68"/>
                <a:gd name="T57" fmla="*/ 0 h 85"/>
                <a:gd name="T58" fmla="*/ 2 w 68"/>
                <a:gd name="T59" fmla="*/ 1 h 85"/>
                <a:gd name="T60" fmla="*/ 15 w 68"/>
                <a:gd name="T61" fmla="*/ 1 h 85"/>
                <a:gd name="T62" fmla="*/ 16 w 68"/>
                <a:gd name="T63" fmla="*/ 1 h 85"/>
                <a:gd name="T64" fmla="*/ 18 w 68"/>
                <a:gd name="T65" fmla="*/ 1 h 85"/>
                <a:gd name="T66" fmla="*/ 19 w 68"/>
                <a:gd name="T67" fmla="*/ 1 h 85"/>
                <a:gd name="T68" fmla="*/ 22 w 68"/>
                <a:gd name="T69" fmla="*/ 1 h 85"/>
                <a:gd name="T70" fmla="*/ 23 w 68"/>
                <a:gd name="T71" fmla="*/ 1 h 85"/>
                <a:gd name="T72" fmla="*/ 24 w 68"/>
                <a:gd name="T73" fmla="*/ 1 h 85"/>
                <a:gd name="T74" fmla="*/ 26 w 68"/>
                <a:gd name="T75" fmla="*/ 1 h 85"/>
                <a:gd name="T76" fmla="*/ 27 w 68"/>
                <a:gd name="T77" fmla="*/ 1 h 85"/>
                <a:gd name="T78" fmla="*/ 43 w 68"/>
                <a:gd name="T79" fmla="*/ 1 h 85"/>
                <a:gd name="T80" fmla="*/ 44 w 68"/>
                <a:gd name="T81" fmla="*/ 1 h 85"/>
                <a:gd name="T82" fmla="*/ 45 w 68"/>
                <a:gd name="T83" fmla="*/ 1 h 85"/>
                <a:gd name="T84" fmla="*/ 47 w 68"/>
                <a:gd name="T85" fmla="*/ 1 h 85"/>
                <a:gd name="T86" fmla="*/ 48 w 68"/>
                <a:gd name="T87" fmla="*/ 1 h 85"/>
                <a:gd name="T88" fmla="*/ 61 w 68"/>
                <a:gd name="T89" fmla="*/ 1 h 85"/>
                <a:gd name="T90" fmla="*/ 67 w 68"/>
                <a:gd name="T91" fmla="*/ 1 h 85"/>
                <a:gd name="T92" fmla="*/ 67 w 68"/>
                <a:gd name="T93" fmla="*/ 1 h 8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8"/>
                <a:gd name="T142" fmla="*/ 0 h 85"/>
                <a:gd name="T143" fmla="*/ 68 w 68"/>
                <a:gd name="T144" fmla="*/ 85 h 8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8" h="85">
                  <a:moveTo>
                    <a:pt x="68" y="81"/>
                  </a:moveTo>
                  <a:lnTo>
                    <a:pt x="68" y="81"/>
                  </a:lnTo>
                  <a:lnTo>
                    <a:pt x="68" y="79"/>
                  </a:lnTo>
                  <a:lnTo>
                    <a:pt x="68" y="77"/>
                  </a:lnTo>
                  <a:lnTo>
                    <a:pt x="61" y="66"/>
                  </a:lnTo>
                  <a:lnTo>
                    <a:pt x="53" y="64"/>
                  </a:lnTo>
                  <a:lnTo>
                    <a:pt x="41" y="39"/>
                  </a:lnTo>
                  <a:lnTo>
                    <a:pt x="40" y="39"/>
                  </a:lnTo>
                  <a:lnTo>
                    <a:pt x="39" y="39"/>
                  </a:lnTo>
                  <a:lnTo>
                    <a:pt x="38" y="39"/>
                  </a:lnTo>
                  <a:lnTo>
                    <a:pt x="38" y="40"/>
                  </a:lnTo>
                  <a:lnTo>
                    <a:pt x="38" y="42"/>
                  </a:lnTo>
                  <a:lnTo>
                    <a:pt x="38" y="44"/>
                  </a:lnTo>
                  <a:lnTo>
                    <a:pt x="39" y="46"/>
                  </a:lnTo>
                  <a:lnTo>
                    <a:pt x="39" y="48"/>
                  </a:lnTo>
                  <a:lnTo>
                    <a:pt x="38" y="48"/>
                  </a:lnTo>
                  <a:lnTo>
                    <a:pt x="36" y="50"/>
                  </a:lnTo>
                  <a:lnTo>
                    <a:pt x="27" y="33"/>
                  </a:lnTo>
                  <a:lnTo>
                    <a:pt x="24" y="33"/>
                  </a:lnTo>
                  <a:lnTo>
                    <a:pt x="23" y="33"/>
                  </a:lnTo>
                  <a:lnTo>
                    <a:pt x="22" y="31"/>
                  </a:lnTo>
                  <a:lnTo>
                    <a:pt x="19" y="29"/>
                  </a:lnTo>
                  <a:lnTo>
                    <a:pt x="18" y="27"/>
                  </a:lnTo>
                  <a:lnTo>
                    <a:pt x="16" y="26"/>
                  </a:lnTo>
                  <a:lnTo>
                    <a:pt x="16" y="24"/>
                  </a:lnTo>
                  <a:lnTo>
                    <a:pt x="15" y="22"/>
                  </a:lnTo>
                  <a:lnTo>
                    <a:pt x="14" y="18"/>
                  </a:lnTo>
                  <a:lnTo>
                    <a:pt x="12" y="14"/>
                  </a:lnTo>
                  <a:lnTo>
                    <a:pt x="11" y="13"/>
                  </a:lnTo>
                  <a:lnTo>
                    <a:pt x="10" y="9"/>
                  </a:lnTo>
                  <a:lnTo>
                    <a:pt x="8" y="7"/>
                  </a:lnTo>
                  <a:lnTo>
                    <a:pt x="7" y="3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0" y="1"/>
                  </a:lnTo>
                  <a:lnTo>
                    <a:pt x="15" y="50"/>
                  </a:lnTo>
                  <a:lnTo>
                    <a:pt x="16" y="50"/>
                  </a:lnTo>
                  <a:lnTo>
                    <a:pt x="16" y="51"/>
                  </a:lnTo>
                  <a:lnTo>
                    <a:pt x="18" y="51"/>
                  </a:lnTo>
                  <a:lnTo>
                    <a:pt x="18" y="53"/>
                  </a:lnTo>
                  <a:lnTo>
                    <a:pt x="19" y="53"/>
                  </a:lnTo>
                  <a:lnTo>
                    <a:pt x="20" y="55"/>
                  </a:lnTo>
                  <a:lnTo>
                    <a:pt x="22" y="55"/>
                  </a:lnTo>
                  <a:lnTo>
                    <a:pt x="23" y="55"/>
                  </a:lnTo>
                  <a:lnTo>
                    <a:pt x="23" y="53"/>
                  </a:lnTo>
                  <a:lnTo>
                    <a:pt x="24" y="53"/>
                  </a:lnTo>
                  <a:lnTo>
                    <a:pt x="24" y="51"/>
                  </a:lnTo>
                  <a:lnTo>
                    <a:pt x="26" y="51"/>
                  </a:lnTo>
                  <a:lnTo>
                    <a:pt x="26" y="50"/>
                  </a:lnTo>
                  <a:lnTo>
                    <a:pt x="27" y="50"/>
                  </a:lnTo>
                  <a:lnTo>
                    <a:pt x="36" y="68"/>
                  </a:lnTo>
                  <a:lnTo>
                    <a:pt x="43" y="63"/>
                  </a:lnTo>
                  <a:lnTo>
                    <a:pt x="44" y="64"/>
                  </a:lnTo>
                  <a:lnTo>
                    <a:pt x="45" y="66"/>
                  </a:lnTo>
                  <a:lnTo>
                    <a:pt x="45" y="68"/>
                  </a:lnTo>
                  <a:lnTo>
                    <a:pt x="47" y="70"/>
                  </a:lnTo>
                  <a:lnTo>
                    <a:pt x="47" y="72"/>
                  </a:lnTo>
                  <a:lnTo>
                    <a:pt x="47" y="74"/>
                  </a:lnTo>
                  <a:lnTo>
                    <a:pt x="48" y="76"/>
                  </a:lnTo>
                  <a:lnTo>
                    <a:pt x="57" y="76"/>
                  </a:lnTo>
                  <a:lnTo>
                    <a:pt x="61" y="85"/>
                  </a:lnTo>
                  <a:lnTo>
                    <a:pt x="67" y="81"/>
                  </a:lnTo>
                  <a:lnTo>
                    <a:pt x="68" y="8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96" name="Freeform 162"/>
            <p:cNvSpPr>
              <a:spLocks/>
            </p:cNvSpPr>
            <p:nvPr/>
          </p:nvSpPr>
          <p:spPr bwMode="auto">
            <a:xfrm>
              <a:off x="3036" y="3187"/>
              <a:ext cx="61" cy="39"/>
            </a:xfrm>
            <a:custGeom>
              <a:avLst/>
              <a:gdLst>
                <a:gd name="T0" fmla="*/ 61 w 61"/>
                <a:gd name="T1" fmla="*/ 1 h 78"/>
                <a:gd name="T2" fmla="*/ 44 w 61"/>
                <a:gd name="T3" fmla="*/ 1 h 78"/>
                <a:gd name="T4" fmla="*/ 42 w 61"/>
                <a:gd name="T5" fmla="*/ 1 h 78"/>
                <a:gd name="T6" fmla="*/ 42 w 61"/>
                <a:gd name="T7" fmla="*/ 1 h 78"/>
                <a:gd name="T8" fmla="*/ 41 w 61"/>
                <a:gd name="T9" fmla="*/ 1 h 78"/>
                <a:gd name="T10" fmla="*/ 48 w 61"/>
                <a:gd name="T11" fmla="*/ 1 h 78"/>
                <a:gd name="T12" fmla="*/ 48 w 61"/>
                <a:gd name="T13" fmla="*/ 1 h 78"/>
                <a:gd name="T14" fmla="*/ 46 w 61"/>
                <a:gd name="T15" fmla="*/ 1 h 78"/>
                <a:gd name="T16" fmla="*/ 46 w 61"/>
                <a:gd name="T17" fmla="*/ 1 h 78"/>
                <a:gd name="T18" fmla="*/ 45 w 61"/>
                <a:gd name="T19" fmla="*/ 1 h 78"/>
                <a:gd name="T20" fmla="*/ 38 w 61"/>
                <a:gd name="T21" fmla="*/ 1 h 78"/>
                <a:gd name="T22" fmla="*/ 32 w 61"/>
                <a:gd name="T23" fmla="*/ 1 h 78"/>
                <a:gd name="T24" fmla="*/ 26 w 61"/>
                <a:gd name="T25" fmla="*/ 1 h 78"/>
                <a:gd name="T26" fmla="*/ 17 w 61"/>
                <a:gd name="T27" fmla="*/ 1 h 78"/>
                <a:gd name="T28" fmla="*/ 29 w 61"/>
                <a:gd name="T29" fmla="*/ 1 h 78"/>
                <a:gd name="T30" fmla="*/ 22 w 61"/>
                <a:gd name="T31" fmla="*/ 1 h 78"/>
                <a:gd name="T32" fmla="*/ 17 w 61"/>
                <a:gd name="T33" fmla="*/ 1 h 78"/>
                <a:gd name="T34" fmla="*/ 10 w 61"/>
                <a:gd name="T35" fmla="*/ 1 h 78"/>
                <a:gd name="T36" fmla="*/ 6 w 61"/>
                <a:gd name="T37" fmla="*/ 1 h 78"/>
                <a:gd name="T38" fmla="*/ 5 w 61"/>
                <a:gd name="T39" fmla="*/ 1 h 78"/>
                <a:gd name="T40" fmla="*/ 3 w 61"/>
                <a:gd name="T41" fmla="*/ 1 h 78"/>
                <a:gd name="T42" fmla="*/ 1 w 61"/>
                <a:gd name="T43" fmla="*/ 1 h 78"/>
                <a:gd name="T44" fmla="*/ 3 w 61"/>
                <a:gd name="T45" fmla="*/ 1 h 78"/>
                <a:gd name="T46" fmla="*/ 6 w 61"/>
                <a:gd name="T47" fmla="*/ 1 h 78"/>
                <a:gd name="T48" fmla="*/ 13 w 61"/>
                <a:gd name="T49" fmla="*/ 1 h 78"/>
                <a:gd name="T50" fmla="*/ 22 w 61"/>
                <a:gd name="T51" fmla="*/ 1 h 78"/>
                <a:gd name="T52" fmla="*/ 28 w 61"/>
                <a:gd name="T53" fmla="*/ 1 h 78"/>
                <a:gd name="T54" fmla="*/ 29 w 61"/>
                <a:gd name="T55" fmla="*/ 1 h 78"/>
                <a:gd name="T56" fmla="*/ 29 w 61"/>
                <a:gd name="T57" fmla="*/ 1 h 78"/>
                <a:gd name="T58" fmla="*/ 30 w 61"/>
                <a:gd name="T59" fmla="*/ 1 h 78"/>
                <a:gd name="T60" fmla="*/ 32 w 61"/>
                <a:gd name="T61" fmla="*/ 1 h 78"/>
                <a:gd name="T62" fmla="*/ 32 w 61"/>
                <a:gd name="T63" fmla="*/ 1 h 78"/>
                <a:gd name="T64" fmla="*/ 32 w 61"/>
                <a:gd name="T65" fmla="*/ 1 h 78"/>
                <a:gd name="T66" fmla="*/ 32 w 61"/>
                <a:gd name="T67" fmla="*/ 1 h 78"/>
                <a:gd name="T68" fmla="*/ 33 w 61"/>
                <a:gd name="T69" fmla="*/ 1 h 78"/>
                <a:gd name="T70" fmla="*/ 34 w 61"/>
                <a:gd name="T71" fmla="*/ 1 h 78"/>
                <a:gd name="T72" fmla="*/ 34 w 61"/>
                <a:gd name="T73" fmla="*/ 1 h 78"/>
                <a:gd name="T74" fmla="*/ 34 w 61"/>
                <a:gd name="T75" fmla="*/ 1 h 78"/>
                <a:gd name="T76" fmla="*/ 36 w 61"/>
                <a:gd name="T77" fmla="*/ 1 h 78"/>
                <a:gd name="T78" fmla="*/ 37 w 61"/>
                <a:gd name="T79" fmla="*/ 1 h 78"/>
                <a:gd name="T80" fmla="*/ 40 w 61"/>
                <a:gd name="T81" fmla="*/ 1 h 78"/>
                <a:gd name="T82" fmla="*/ 42 w 61"/>
                <a:gd name="T83" fmla="*/ 1 h 78"/>
                <a:gd name="T84" fmla="*/ 45 w 61"/>
                <a:gd name="T85" fmla="*/ 1 h 78"/>
                <a:gd name="T86" fmla="*/ 46 w 61"/>
                <a:gd name="T87" fmla="*/ 1 h 78"/>
                <a:gd name="T88" fmla="*/ 48 w 61"/>
                <a:gd name="T89" fmla="*/ 1 h 78"/>
                <a:gd name="T90" fmla="*/ 48 w 61"/>
                <a:gd name="T91" fmla="*/ 1 h 78"/>
                <a:gd name="T92" fmla="*/ 50 w 61"/>
                <a:gd name="T93" fmla="*/ 1 h 78"/>
                <a:gd name="T94" fmla="*/ 51 w 61"/>
                <a:gd name="T95" fmla="*/ 1 h 78"/>
                <a:gd name="T96" fmla="*/ 51 w 61"/>
                <a:gd name="T97" fmla="*/ 1 h 78"/>
                <a:gd name="T98" fmla="*/ 54 w 61"/>
                <a:gd name="T99" fmla="*/ 1 h 78"/>
                <a:gd name="T100" fmla="*/ 61 w 61"/>
                <a:gd name="T101" fmla="*/ 1 h 78"/>
                <a:gd name="T102" fmla="*/ 61 w 61"/>
                <a:gd name="T103" fmla="*/ 1 h 78"/>
                <a:gd name="T104" fmla="*/ 61 w 61"/>
                <a:gd name="T105" fmla="*/ 1 h 78"/>
                <a:gd name="T106" fmla="*/ 61 w 61"/>
                <a:gd name="T107" fmla="*/ 1 h 7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1"/>
                <a:gd name="T163" fmla="*/ 0 h 78"/>
                <a:gd name="T164" fmla="*/ 61 w 61"/>
                <a:gd name="T165" fmla="*/ 78 h 78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1" h="78">
                  <a:moveTo>
                    <a:pt x="61" y="75"/>
                  </a:moveTo>
                  <a:lnTo>
                    <a:pt x="61" y="67"/>
                  </a:lnTo>
                  <a:lnTo>
                    <a:pt x="44" y="28"/>
                  </a:lnTo>
                  <a:lnTo>
                    <a:pt x="42" y="28"/>
                  </a:lnTo>
                  <a:lnTo>
                    <a:pt x="41" y="28"/>
                  </a:lnTo>
                  <a:lnTo>
                    <a:pt x="41" y="30"/>
                  </a:lnTo>
                  <a:lnTo>
                    <a:pt x="48" y="60"/>
                  </a:lnTo>
                  <a:lnTo>
                    <a:pt x="46" y="60"/>
                  </a:lnTo>
                  <a:lnTo>
                    <a:pt x="45" y="60"/>
                  </a:lnTo>
                  <a:lnTo>
                    <a:pt x="41" y="54"/>
                  </a:lnTo>
                  <a:lnTo>
                    <a:pt x="38" y="47"/>
                  </a:lnTo>
                  <a:lnTo>
                    <a:pt x="36" y="39"/>
                  </a:lnTo>
                  <a:lnTo>
                    <a:pt x="32" y="32"/>
                  </a:lnTo>
                  <a:lnTo>
                    <a:pt x="29" y="24"/>
                  </a:lnTo>
                  <a:lnTo>
                    <a:pt x="26" y="17"/>
                  </a:lnTo>
                  <a:lnTo>
                    <a:pt x="22" y="12"/>
                  </a:lnTo>
                  <a:lnTo>
                    <a:pt x="17" y="6"/>
                  </a:lnTo>
                  <a:lnTo>
                    <a:pt x="33" y="56"/>
                  </a:lnTo>
                  <a:lnTo>
                    <a:pt x="29" y="54"/>
                  </a:lnTo>
                  <a:lnTo>
                    <a:pt x="25" y="50"/>
                  </a:lnTo>
                  <a:lnTo>
                    <a:pt x="22" y="45"/>
                  </a:lnTo>
                  <a:lnTo>
                    <a:pt x="20" y="39"/>
                  </a:lnTo>
                  <a:lnTo>
                    <a:pt x="17" y="32"/>
                  </a:lnTo>
                  <a:lnTo>
                    <a:pt x="14" y="26"/>
                  </a:lnTo>
                  <a:lnTo>
                    <a:pt x="10" y="21"/>
                  </a:lnTo>
                  <a:lnTo>
                    <a:pt x="8" y="15"/>
                  </a:lnTo>
                  <a:lnTo>
                    <a:pt x="6" y="13"/>
                  </a:lnTo>
                  <a:lnTo>
                    <a:pt x="5" y="12"/>
                  </a:lnTo>
                  <a:lnTo>
                    <a:pt x="5" y="10"/>
                  </a:lnTo>
                  <a:lnTo>
                    <a:pt x="4" y="8"/>
                  </a:lnTo>
                  <a:lnTo>
                    <a:pt x="3" y="6"/>
                  </a:lnTo>
                  <a:lnTo>
                    <a:pt x="3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3" y="8"/>
                  </a:lnTo>
                  <a:lnTo>
                    <a:pt x="4" y="17"/>
                  </a:lnTo>
                  <a:lnTo>
                    <a:pt x="6" y="26"/>
                  </a:lnTo>
                  <a:lnTo>
                    <a:pt x="10" y="36"/>
                  </a:lnTo>
                  <a:lnTo>
                    <a:pt x="13" y="43"/>
                  </a:lnTo>
                  <a:lnTo>
                    <a:pt x="17" y="50"/>
                  </a:lnTo>
                  <a:lnTo>
                    <a:pt x="22" y="58"/>
                  </a:lnTo>
                  <a:lnTo>
                    <a:pt x="28" y="63"/>
                  </a:lnTo>
                  <a:lnTo>
                    <a:pt x="29" y="63"/>
                  </a:lnTo>
                  <a:lnTo>
                    <a:pt x="29" y="65"/>
                  </a:lnTo>
                  <a:lnTo>
                    <a:pt x="30" y="65"/>
                  </a:lnTo>
                  <a:lnTo>
                    <a:pt x="30" y="63"/>
                  </a:lnTo>
                  <a:lnTo>
                    <a:pt x="32" y="63"/>
                  </a:lnTo>
                  <a:lnTo>
                    <a:pt x="32" y="62"/>
                  </a:lnTo>
                  <a:lnTo>
                    <a:pt x="32" y="60"/>
                  </a:lnTo>
                  <a:lnTo>
                    <a:pt x="33" y="58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6" y="62"/>
                  </a:lnTo>
                  <a:lnTo>
                    <a:pt x="37" y="63"/>
                  </a:lnTo>
                  <a:lnTo>
                    <a:pt x="37" y="65"/>
                  </a:lnTo>
                  <a:lnTo>
                    <a:pt x="38" y="67"/>
                  </a:lnTo>
                  <a:lnTo>
                    <a:pt x="40" y="69"/>
                  </a:lnTo>
                  <a:lnTo>
                    <a:pt x="41" y="69"/>
                  </a:lnTo>
                  <a:lnTo>
                    <a:pt x="42" y="71"/>
                  </a:lnTo>
                  <a:lnTo>
                    <a:pt x="45" y="71"/>
                  </a:lnTo>
                  <a:lnTo>
                    <a:pt x="46" y="71"/>
                  </a:lnTo>
                  <a:lnTo>
                    <a:pt x="46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9" y="65"/>
                  </a:lnTo>
                  <a:lnTo>
                    <a:pt x="50" y="65"/>
                  </a:lnTo>
                  <a:lnTo>
                    <a:pt x="50" y="67"/>
                  </a:lnTo>
                  <a:lnTo>
                    <a:pt x="51" y="69"/>
                  </a:lnTo>
                  <a:lnTo>
                    <a:pt x="51" y="71"/>
                  </a:lnTo>
                  <a:lnTo>
                    <a:pt x="51" y="73"/>
                  </a:lnTo>
                  <a:lnTo>
                    <a:pt x="53" y="75"/>
                  </a:lnTo>
                  <a:lnTo>
                    <a:pt x="54" y="76"/>
                  </a:lnTo>
                  <a:lnTo>
                    <a:pt x="55" y="78"/>
                  </a:lnTo>
                  <a:lnTo>
                    <a:pt x="61" y="76"/>
                  </a:lnTo>
                  <a:lnTo>
                    <a:pt x="61" y="7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97" name="Freeform 163"/>
            <p:cNvSpPr>
              <a:spLocks/>
            </p:cNvSpPr>
            <p:nvPr/>
          </p:nvSpPr>
          <p:spPr bwMode="auto">
            <a:xfrm>
              <a:off x="2971" y="3174"/>
              <a:ext cx="46" cy="55"/>
            </a:xfrm>
            <a:custGeom>
              <a:avLst/>
              <a:gdLst>
                <a:gd name="T0" fmla="*/ 46 w 46"/>
                <a:gd name="T1" fmla="*/ 0 h 112"/>
                <a:gd name="T2" fmla="*/ 46 w 46"/>
                <a:gd name="T3" fmla="*/ 0 h 112"/>
                <a:gd name="T4" fmla="*/ 45 w 46"/>
                <a:gd name="T5" fmla="*/ 0 h 112"/>
                <a:gd name="T6" fmla="*/ 44 w 46"/>
                <a:gd name="T7" fmla="*/ 0 h 112"/>
                <a:gd name="T8" fmla="*/ 38 w 46"/>
                <a:gd name="T9" fmla="*/ 0 h 112"/>
                <a:gd name="T10" fmla="*/ 30 w 46"/>
                <a:gd name="T11" fmla="*/ 0 h 112"/>
                <a:gd name="T12" fmla="*/ 25 w 46"/>
                <a:gd name="T13" fmla="*/ 0 h 112"/>
                <a:gd name="T14" fmla="*/ 21 w 46"/>
                <a:gd name="T15" fmla="*/ 0 h 112"/>
                <a:gd name="T16" fmla="*/ 19 w 46"/>
                <a:gd name="T17" fmla="*/ 0 h 112"/>
                <a:gd name="T18" fmla="*/ 16 w 46"/>
                <a:gd name="T19" fmla="*/ 0 h 112"/>
                <a:gd name="T20" fmla="*/ 15 w 46"/>
                <a:gd name="T21" fmla="*/ 0 h 112"/>
                <a:gd name="T22" fmla="*/ 15 w 46"/>
                <a:gd name="T23" fmla="*/ 0 h 112"/>
                <a:gd name="T24" fmla="*/ 13 w 46"/>
                <a:gd name="T25" fmla="*/ 0 h 112"/>
                <a:gd name="T26" fmla="*/ 13 w 46"/>
                <a:gd name="T27" fmla="*/ 0 h 112"/>
                <a:gd name="T28" fmla="*/ 13 w 46"/>
                <a:gd name="T29" fmla="*/ 0 h 112"/>
                <a:gd name="T30" fmla="*/ 13 w 46"/>
                <a:gd name="T31" fmla="*/ 0 h 112"/>
                <a:gd name="T32" fmla="*/ 12 w 46"/>
                <a:gd name="T33" fmla="*/ 0 h 112"/>
                <a:gd name="T34" fmla="*/ 11 w 46"/>
                <a:gd name="T35" fmla="*/ 0 h 112"/>
                <a:gd name="T36" fmla="*/ 11 w 46"/>
                <a:gd name="T37" fmla="*/ 0 h 112"/>
                <a:gd name="T38" fmla="*/ 9 w 46"/>
                <a:gd name="T39" fmla="*/ 0 h 112"/>
                <a:gd name="T40" fmla="*/ 30 w 46"/>
                <a:gd name="T41" fmla="*/ 0 h 112"/>
                <a:gd name="T42" fmla="*/ 21 w 46"/>
                <a:gd name="T43" fmla="*/ 0 h 112"/>
                <a:gd name="T44" fmla="*/ 16 w 46"/>
                <a:gd name="T45" fmla="*/ 0 h 112"/>
                <a:gd name="T46" fmla="*/ 9 w 46"/>
                <a:gd name="T47" fmla="*/ 0 h 112"/>
                <a:gd name="T48" fmla="*/ 3 w 46"/>
                <a:gd name="T49" fmla="*/ 0 h 112"/>
                <a:gd name="T50" fmla="*/ 3 w 46"/>
                <a:gd name="T51" fmla="*/ 0 h 112"/>
                <a:gd name="T52" fmla="*/ 1 w 46"/>
                <a:gd name="T53" fmla="*/ 0 h 112"/>
                <a:gd name="T54" fmla="*/ 1 w 46"/>
                <a:gd name="T55" fmla="*/ 0 h 112"/>
                <a:gd name="T56" fmla="*/ 0 w 46"/>
                <a:gd name="T57" fmla="*/ 0 h 112"/>
                <a:gd name="T58" fmla="*/ 4 w 46"/>
                <a:gd name="T59" fmla="*/ 0 h 112"/>
                <a:gd name="T60" fmla="*/ 9 w 46"/>
                <a:gd name="T61" fmla="*/ 0 h 112"/>
                <a:gd name="T62" fmla="*/ 16 w 46"/>
                <a:gd name="T63" fmla="*/ 0 h 112"/>
                <a:gd name="T64" fmla="*/ 24 w 46"/>
                <a:gd name="T65" fmla="*/ 0 h 112"/>
                <a:gd name="T66" fmla="*/ 24 w 46"/>
                <a:gd name="T67" fmla="*/ 0 h 112"/>
                <a:gd name="T68" fmla="*/ 25 w 46"/>
                <a:gd name="T69" fmla="*/ 0 h 112"/>
                <a:gd name="T70" fmla="*/ 26 w 46"/>
                <a:gd name="T71" fmla="*/ 0 h 112"/>
                <a:gd name="T72" fmla="*/ 26 w 46"/>
                <a:gd name="T73" fmla="*/ 0 h 112"/>
                <a:gd name="T74" fmla="*/ 28 w 46"/>
                <a:gd name="T75" fmla="*/ 0 h 112"/>
                <a:gd name="T76" fmla="*/ 29 w 46"/>
                <a:gd name="T77" fmla="*/ 0 h 112"/>
                <a:gd name="T78" fmla="*/ 30 w 46"/>
                <a:gd name="T79" fmla="*/ 0 h 112"/>
                <a:gd name="T80" fmla="*/ 32 w 46"/>
                <a:gd name="T81" fmla="*/ 0 h 112"/>
                <a:gd name="T82" fmla="*/ 33 w 46"/>
                <a:gd name="T83" fmla="*/ 0 h 112"/>
                <a:gd name="T84" fmla="*/ 33 w 46"/>
                <a:gd name="T85" fmla="*/ 0 h 112"/>
                <a:gd name="T86" fmla="*/ 33 w 46"/>
                <a:gd name="T87" fmla="*/ 0 h 112"/>
                <a:gd name="T88" fmla="*/ 33 w 46"/>
                <a:gd name="T89" fmla="*/ 0 h 112"/>
                <a:gd name="T90" fmla="*/ 36 w 46"/>
                <a:gd name="T91" fmla="*/ 0 h 112"/>
                <a:gd name="T92" fmla="*/ 38 w 46"/>
                <a:gd name="T93" fmla="*/ 0 h 112"/>
                <a:gd name="T94" fmla="*/ 42 w 46"/>
                <a:gd name="T95" fmla="*/ 0 h 112"/>
                <a:gd name="T96" fmla="*/ 45 w 46"/>
                <a:gd name="T97" fmla="*/ 0 h 112"/>
                <a:gd name="T98" fmla="*/ 45 w 46"/>
                <a:gd name="T99" fmla="*/ 0 h 112"/>
                <a:gd name="T100" fmla="*/ 46 w 46"/>
                <a:gd name="T101" fmla="*/ 0 h 11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6"/>
                <a:gd name="T154" fmla="*/ 0 h 112"/>
                <a:gd name="T155" fmla="*/ 46 w 46"/>
                <a:gd name="T156" fmla="*/ 112 h 11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6" h="112">
                  <a:moveTo>
                    <a:pt x="46" y="102"/>
                  </a:moveTo>
                  <a:lnTo>
                    <a:pt x="46" y="99"/>
                  </a:lnTo>
                  <a:lnTo>
                    <a:pt x="46" y="97"/>
                  </a:lnTo>
                  <a:lnTo>
                    <a:pt x="46" y="93"/>
                  </a:lnTo>
                  <a:lnTo>
                    <a:pt x="46" y="91"/>
                  </a:lnTo>
                  <a:lnTo>
                    <a:pt x="45" y="88"/>
                  </a:lnTo>
                  <a:lnTo>
                    <a:pt x="45" y="86"/>
                  </a:lnTo>
                  <a:lnTo>
                    <a:pt x="44" y="82"/>
                  </a:lnTo>
                  <a:lnTo>
                    <a:pt x="42" y="80"/>
                  </a:lnTo>
                  <a:lnTo>
                    <a:pt x="38" y="71"/>
                  </a:lnTo>
                  <a:lnTo>
                    <a:pt x="34" y="60"/>
                  </a:lnTo>
                  <a:lnTo>
                    <a:pt x="30" y="50"/>
                  </a:lnTo>
                  <a:lnTo>
                    <a:pt x="28" y="39"/>
                  </a:lnTo>
                  <a:lnTo>
                    <a:pt x="25" y="30"/>
                  </a:lnTo>
                  <a:lnTo>
                    <a:pt x="24" y="19"/>
                  </a:lnTo>
                  <a:lnTo>
                    <a:pt x="21" y="10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16" y="2"/>
                  </a:lnTo>
                  <a:lnTo>
                    <a:pt x="15" y="2"/>
                  </a:lnTo>
                  <a:lnTo>
                    <a:pt x="15" y="4"/>
                  </a:lnTo>
                  <a:lnTo>
                    <a:pt x="13" y="6"/>
                  </a:lnTo>
                  <a:lnTo>
                    <a:pt x="13" y="8"/>
                  </a:lnTo>
                  <a:lnTo>
                    <a:pt x="13" y="10"/>
                  </a:lnTo>
                  <a:lnTo>
                    <a:pt x="13" y="12"/>
                  </a:lnTo>
                  <a:lnTo>
                    <a:pt x="13" y="13"/>
                  </a:lnTo>
                  <a:lnTo>
                    <a:pt x="13" y="15"/>
                  </a:lnTo>
                  <a:lnTo>
                    <a:pt x="12" y="15"/>
                  </a:lnTo>
                  <a:lnTo>
                    <a:pt x="11" y="15"/>
                  </a:lnTo>
                  <a:lnTo>
                    <a:pt x="11" y="17"/>
                  </a:lnTo>
                  <a:lnTo>
                    <a:pt x="9" y="17"/>
                  </a:lnTo>
                  <a:lnTo>
                    <a:pt x="9" y="19"/>
                  </a:lnTo>
                  <a:lnTo>
                    <a:pt x="30" y="97"/>
                  </a:lnTo>
                  <a:lnTo>
                    <a:pt x="25" y="93"/>
                  </a:lnTo>
                  <a:lnTo>
                    <a:pt x="21" y="88"/>
                  </a:lnTo>
                  <a:lnTo>
                    <a:pt x="19" y="82"/>
                  </a:lnTo>
                  <a:lnTo>
                    <a:pt x="16" y="75"/>
                  </a:lnTo>
                  <a:lnTo>
                    <a:pt x="12" y="69"/>
                  </a:lnTo>
                  <a:lnTo>
                    <a:pt x="9" y="62"/>
                  </a:lnTo>
                  <a:lnTo>
                    <a:pt x="7" y="56"/>
                  </a:lnTo>
                  <a:lnTo>
                    <a:pt x="3" y="50"/>
                  </a:lnTo>
                  <a:lnTo>
                    <a:pt x="1" y="50"/>
                  </a:lnTo>
                  <a:lnTo>
                    <a:pt x="0" y="50"/>
                  </a:lnTo>
                  <a:lnTo>
                    <a:pt x="1" y="58"/>
                  </a:lnTo>
                  <a:lnTo>
                    <a:pt x="4" y="65"/>
                  </a:lnTo>
                  <a:lnTo>
                    <a:pt x="7" y="73"/>
                  </a:lnTo>
                  <a:lnTo>
                    <a:pt x="9" y="80"/>
                  </a:lnTo>
                  <a:lnTo>
                    <a:pt x="13" y="88"/>
                  </a:lnTo>
                  <a:lnTo>
                    <a:pt x="16" y="95"/>
                  </a:lnTo>
                  <a:lnTo>
                    <a:pt x="20" y="101"/>
                  </a:lnTo>
                  <a:lnTo>
                    <a:pt x="24" y="106"/>
                  </a:lnTo>
                  <a:lnTo>
                    <a:pt x="24" y="108"/>
                  </a:lnTo>
                  <a:lnTo>
                    <a:pt x="25" y="108"/>
                  </a:lnTo>
                  <a:lnTo>
                    <a:pt x="25" y="110"/>
                  </a:lnTo>
                  <a:lnTo>
                    <a:pt x="26" y="110"/>
                  </a:lnTo>
                  <a:lnTo>
                    <a:pt x="28" y="112"/>
                  </a:lnTo>
                  <a:lnTo>
                    <a:pt x="29" y="112"/>
                  </a:lnTo>
                  <a:lnTo>
                    <a:pt x="30" y="112"/>
                  </a:lnTo>
                  <a:lnTo>
                    <a:pt x="32" y="110"/>
                  </a:lnTo>
                  <a:lnTo>
                    <a:pt x="33" y="110"/>
                  </a:lnTo>
                  <a:lnTo>
                    <a:pt x="33" y="108"/>
                  </a:lnTo>
                  <a:lnTo>
                    <a:pt x="33" y="106"/>
                  </a:lnTo>
                  <a:lnTo>
                    <a:pt x="33" y="104"/>
                  </a:lnTo>
                  <a:lnTo>
                    <a:pt x="33" y="102"/>
                  </a:lnTo>
                  <a:lnTo>
                    <a:pt x="33" y="101"/>
                  </a:lnTo>
                  <a:lnTo>
                    <a:pt x="34" y="99"/>
                  </a:lnTo>
                  <a:lnTo>
                    <a:pt x="36" y="101"/>
                  </a:lnTo>
                  <a:lnTo>
                    <a:pt x="37" y="101"/>
                  </a:lnTo>
                  <a:lnTo>
                    <a:pt x="38" y="102"/>
                  </a:lnTo>
                  <a:lnTo>
                    <a:pt x="40" y="102"/>
                  </a:lnTo>
                  <a:lnTo>
                    <a:pt x="42" y="104"/>
                  </a:lnTo>
                  <a:lnTo>
                    <a:pt x="44" y="104"/>
                  </a:lnTo>
                  <a:lnTo>
                    <a:pt x="45" y="104"/>
                  </a:lnTo>
                  <a:lnTo>
                    <a:pt x="45" y="102"/>
                  </a:lnTo>
                  <a:lnTo>
                    <a:pt x="46" y="10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98" name="Freeform 164"/>
            <p:cNvSpPr>
              <a:spLocks/>
            </p:cNvSpPr>
            <p:nvPr/>
          </p:nvSpPr>
          <p:spPr bwMode="auto">
            <a:xfrm>
              <a:off x="2963" y="3214"/>
              <a:ext cx="27" cy="21"/>
            </a:xfrm>
            <a:custGeom>
              <a:avLst/>
              <a:gdLst>
                <a:gd name="T0" fmla="*/ 25 w 27"/>
                <a:gd name="T1" fmla="*/ 0 h 43"/>
                <a:gd name="T2" fmla="*/ 27 w 27"/>
                <a:gd name="T3" fmla="*/ 0 h 43"/>
                <a:gd name="T4" fmla="*/ 27 w 27"/>
                <a:gd name="T5" fmla="*/ 0 h 43"/>
                <a:gd name="T6" fmla="*/ 27 w 27"/>
                <a:gd name="T7" fmla="*/ 0 h 43"/>
                <a:gd name="T8" fmla="*/ 27 w 27"/>
                <a:gd name="T9" fmla="*/ 0 h 43"/>
                <a:gd name="T10" fmla="*/ 27 w 27"/>
                <a:gd name="T11" fmla="*/ 0 h 43"/>
                <a:gd name="T12" fmla="*/ 27 w 27"/>
                <a:gd name="T13" fmla="*/ 0 h 43"/>
                <a:gd name="T14" fmla="*/ 27 w 27"/>
                <a:gd name="T15" fmla="*/ 0 h 43"/>
                <a:gd name="T16" fmla="*/ 27 w 27"/>
                <a:gd name="T17" fmla="*/ 0 h 43"/>
                <a:gd name="T18" fmla="*/ 27 w 27"/>
                <a:gd name="T19" fmla="*/ 0 h 43"/>
                <a:gd name="T20" fmla="*/ 27 w 27"/>
                <a:gd name="T21" fmla="*/ 0 h 43"/>
                <a:gd name="T22" fmla="*/ 25 w 27"/>
                <a:gd name="T23" fmla="*/ 0 h 43"/>
                <a:gd name="T24" fmla="*/ 25 w 27"/>
                <a:gd name="T25" fmla="*/ 0 h 43"/>
                <a:gd name="T26" fmla="*/ 25 w 27"/>
                <a:gd name="T27" fmla="*/ 0 h 43"/>
                <a:gd name="T28" fmla="*/ 24 w 27"/>
                <a:gd name="T29" fmla="*/ 0 h 43"/>
                <a:gd name="T30" fmla="*/ 23 w 27"/>
                <a:gd name="T31" fmla="*/ 0 h 43"/>
                <a:gd name="T32" fmla="*/ 1 w 27"/>
                <a:gd name="T33" fmla="*/ 0 h 43"/>
                <a:gd name="T34" fmla="*/ 0 w 27"/>
                <a:gd name="T35" fmla="*/ 0 h 43"/>
                <a:gd name="T36" fmla="*/ 0 w 27"/>
                <a:gd name="T37" fmla="*/ 0 h 43"/>
                <a:gd name="T38" fmla="*/ 1 w 27"/>
                <a:gd name="T39" fmla="*/ 0 h 43"/>
                <a:gd name="T40" fmla="*/ 1 w 27"/>
                <a:gd name="T41" fmla="*/ 0 h 43"/>
                <a:gd name="T42" fmla="*/ 3 w 27"/>
                <a:gd name="T43" fmla="*/ 0 h 43"/>
                <a:gd name="T44" fmla="*/ 4 w 27"/>
                <a:gd name="T45" fmla="*/ 0 h 43"/>
                <a:gd name="T46" fmla="*/ 5 w 27"/>
                <a:gd name="T47" fmla="*/ 0 h 43"/>
                <a:gd name="T48" fmla="*/ 5 w 27"/>
                <a:gd name="T49" fmla="*/ 0 h 43"/>
                <a:gd name="T50" fmla="*/ 19 w 27"/>
                <a:gd name="T51" fmla="*/ 0 h 43"/>
                <a:gd name="T52" fmla="*/ 25 w 27"/>
                <a:gd name="T53" fmla="*/ 0 h 43"/>
                <a:gd name="T54" fmla="*/ 25 w 27"/>
                <a:gd name="T55" fmla="*/ 0 h 43"/>
                <a:gd name="T56" fmla="*/ 25 w 27"/>
                <a:gd name="T57" fmla="*/ 0 h 43"/>
                <a:gd name="T58" fmla="*/ 25 w 27"/>
                <a:gd name="T59" fmla="*/ 0 h 43"/>
                <a:gd name="T60" fmla="*/ 25 w 27"/>
                <a:gd name="T61" fmla="*/ 0 h 43"/>
                <a:gd name="T62" fmla="*/ 25 w 27"/>
                <a:gd name="T63" fmla="*/ 0 h 43"/>
                <a:gd name="T64" fmla="*/ 25 w 27"/>
                <a:gd name="T65" fmla="*/ 0 h 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7"/>
                <a:gd name="T100" fmla="*/ 0 h 43"/>
                <a:gd name="T101" fmla="*/ 27 w 27"/>
                <a:gd name="T102" fmla="*/ 43 h 4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7" h="43">
                  <a:moveTo>
                    <a:pt x="25" y="41"/>
                  </a:moveTo>
                  <a:lnTo>
                    <a:pt x="27" y="41"/>
                  </a:lnTo>
                  <a:lnTo>
                    <a:pt x="27" y="39"/>
                  </a:lnTo>
                  <a:lnTo>
                    <a:pt x="27" y="37"/>
                  </a:lnTo>
                  <a:lnTo>
                    <a:pt x="27" y="35"/>
                  </a:lnTo>
                  <a:lnTo>
                    <a:pt x="25" y="33"/>
                  </a:lnTo>
                  <a:lnTo>
                    <a:pt x="25" y="32"/>
                  </a:lnTo>
                  <a:lnTo>
                    <a:pt x="24" y="30"/>
                  </a:lnTo>
                  <a:lnTo>
                    <a:pt x="23" y="3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6"/>
                  </a:lnTo>
                  <a:lnTo>
                    <a:pt x="1" y="8"/>
                  </a:lnTo>
                  <a:lnTo>
                    <a:pt x="1" y="11"/>
                  </a:lnTo>
                  <a:lnTo>
                    <a:pt x="3" y="13"/>
                  </a:lnTo>
                  <a:lnTo>
                    <a:pt x="4" y="15"/>
                  </a:lnTo>
                  <a:lnTo>
                    <a:pt x="5" y="19"/>
                  </a:lnTo>
                  <a:lnTo>
                    <a:pt x="5" y="21"/>
                  </a:lnTo>
                  <a:lnTo>
                    <a:pt x="19" y="43"/>
                  </a:lnTo>
                  <a:lnTo>
                    <a:pt x="25" y="43"/>
                  </a:lnTo>
                  <a:lnTo>
                    <a:pt x="25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699" name="Freeform 165"/>
            <p:cNvSpPr>
              <a:spLocks/>
            </p:cNvSpPr>
            <p:nvPr/>
          </p:nvSpPr>
          <p:spPr bwMode="auto">
            <a:xfrm>
              <a:off x="3000" y="3170"/>
              <a:ext cx="11" cy="17"/>
            </a:xfrm>
            <a:custGeom>
              <a:avLst/>
              <a:gdLst>
                <a:gd name="T0" fmla="*/ 11 w 11"/>
                <a:gd name="T1" fmla="*/ 1 h 33"/>
                <a:gd name="T2" fmla="*/ 3 w 11"/>
                <a:gd name="T3" fmla="*/ 1 h 33"/>
                <a:gd name="T4" fmla="*/ 3 w 11"/>
                <a:gd name="T5" fmla="*/ 1 h 33"/>
                <a:gd name="T6" fmla="*/ 3 w 11"/>
                <a:gd name="T7" fmla="*/ 1 h 33"/>
                <a:gd name="T8" fmla="*/ 1 w 11"/>
                <a:gd name="T9" fmla="*/ 1 h 33"/>
                <a:gd name="T10" fmla="*/ 1 w 11"/>
                <a:gd name="T11" fmla="*/ 1 h 33"/>
                <a:gd name="T12" fmla="*/ 1 w 11"/>
                <a:gd name="T13" fmla="*/ 1 h 33"/>
                <a:gd name="T14" fmla="*/ 0 w 11"/>
                <a:gd name="T15" fmla="*/ 1 h 33"/>
                <a:gd name="T16" fmla="*/ 0 w 11"/>
                <a:gd name="T17" fmla="*/ 0 h 33"/>
                <a:gd name="T18" fmla="*/ 0 w 11"/>
                <a:gd name="T19" fmla="*/ 0 h 33"/>
                <a:gd name="T20" fmla="*/ 7 w 11"/>
                <a:gd name="T21" fmla="*/ 1 h 33"/>
                <a:gd name="T22" fmla="*/ 7 w 11"/>
                <a:gd name="T23" fmla="*/ 1 h 33"/>
                <a:gd name="T24" fmla="*/ 8 w 11"/>
                <a:gd name="T25" fmla="*/ 1 h 33"/>
                <a:gd name="T26" fmla="*/ 8 w 11"/>
                <a:gd name="T27" fmla="*/ 1 h 33"/>
                <a:gd name="T28" fmla="*/ 9 w 11"/>
                <a:gd name="T29" fmla="*/ 1 h 33"/>
                <a:gd name="T30" fmla="*/ 9 w 11"/>
                <a:gd name="T31" fmla="*/ 1 h 33"/>
                <a:gd name="T32" fmla="*/ 9 w 11"/>
                <a:gd name="T33" fmla="*/ 1 h 33"/>
                <a:gd name="T34" fmla="*/ 11 w 11"/>
                <a:gd name="T35" fmla="*/ 1 h 33"/>
                <a:gd name="T36" fmla="*/ 11 w 11"/>
                <a:gd name="T37" fmla="*/ 1 h 33"/>
                <a:gd name="T38" fmla="*/ 11 w 11"/>
                <a:gd name="T39" fmla="*/ 1 h 33"/>
                <a:gd name="T40" fmla="*/ 11 w 11"/>
                <a:gd name="T41" fmla="*/ 1 h 33"/>
                <a:gd name="T42" fmla="*/ 11 w 11"/>
                <a:gd name="T43" fmla="*/ 1 h 33"/>
                <a:gd name="T44" fmla="*/ 11 w 11"/>
                <a:gd name="T45" fmla="*/ 1 h 33"/>
                <a:gd name="T46" fmla="*/ 11 w 11"/>
                <a:gd name="T47" fmla="*/ 1 h 33"/>
                <a:gd name="T48" fmla="*/ 11 w 11"/>
                <a:gd name="T49" fmla="*/ 1 h 33"/>
                <a:gd name="T50" fmla="*/ 11 w 11"/>
                <a:gd name="T51" fmla="*/ 1 h 33"/>
                <a:gd name="T52" fmla="*/ 11 w 11"/>
                <a:gd name="T53" fmla="*/ 1 h 3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"/>
                <a:gd name="T82" fmla="*/ 0 h 33"/>
                <a:gd name="T83" fmla="*/ 11 w 11"/>
                <a:gd name="T84" fmla="*/ 33 h 3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" h="33">
                  <a:moveTo>
                    <a:pt x="11" y="30"/>
                  </a:moveTo>
                  <a:lnTo>
                    <a:pt x="3" y="4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7" y="33"/>
                  </a:lnTo>
                  <a:lnTo>
                    <a:pt x="8" y="33"/>
                  </a:lnTo>
                  <a:lnTo>
                    <a:pt x="9" y="33"/>
                  </a:lnTo>
                  <a:lnTo>
                    <a:pt x="11" y="32"/>
                  </a:lnTo>
                  <a:lnTo>
                    <a:pt x="11" y="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00" name="Freeform 166"/>
            <p:cNvSpPr>
              <a:spLocks/>
            </p:cNvSpPr>
            <p:nvPr/>
          </p:nvSpPr>
          <p:spPr bwMode="auto">
            <a:xfrm>
              <a:off x="2942" y="3227"/>
              <a:ext cx="32" cy="20"/>
            </a:xfrm>
            <a:custGeom>
              <a:avLst/>
              <a:gdLst>
                <a:gd name="T0" fmla="*/ 32 w 32"/>
                <a:gd name="T1" fmla="*/ 1 h 39"/>
                <a:gd name="T2" fmla="*/ 32 w 32"/>
                <a:gd name="T3" fmla="*/ 1 h 39"/>
                <a:gd name="T4" fmla="*/ 32 w 32"/>
                <a:gd name="T5" fmla="*/ 1 h 39"/>
                <a:gd name="T6" fmla="*/ 32 w 32"/>
                <a:gd name="T7" fmla="*/ 1 h 39"/>
                <a:gd name="T8" fmla="*/ 13 w 32"/>
                <a:gd name="T9" fmla="*/ 0 h 39"/>
                <a:gd name="T10" fmla="*/ 12 w 32"/>
                <a:gd name="T11" fmla="*/ 1 h 39"/>
                <a:gd name="T12" fmla="*/ 12 w 32"/>
                <a:gd name="T13" fmla="*/ 1 h 39"/>
                <a:gd name="T14" fmla="*/ 12 w 32"/>
                <a:gd name="T15" fmla="*/ 1 h 39"/>
                <a:gd name="T16" fmla="*/ 12 w 32"/>
                <a:gd name="T17" fmla="*/ 1 h 39"/>
                <a:gd name="T18" fmla="*/ 16 w 32"/>
                <a:gd name="T19" fmla="*/ 1 h 39"/>
                <a:gd name="T20" fmla="*/ 16 w 32"/>
                <a:gd name="T21" fmla="*/ 1 h 39"/>
                <a:gd name="T22" fmla="*/ 16 w 32"/>
                <a:gd name="T23" fmla="*/ 1 h 39"/>
                <a:gd name="T24" fmla="*/ 14 w 32"/>
                <a:gd name="T25" fmla="*/ 1 h 39"/>
                <a:gd name="T26" fmla="*/ 12 w 32"/>
                <a:gd name="T27" fmla="*/ 1 h 39"/>
                <a:gd name="T28" fmla="*/ 9 w 32"/>
                <a:gd name="T29" fmla="*/ 1 h 39"/>
                <a:gd name="T30" fmla="*/ 6 w 32"/>
                <a:gd name="T31" fmla="*/ 1 h 39"/>
                <a:gd name="T32" fmla="*/ 4 w 32"/>
                <a:gd name="T33" fmla="*/ 1 h 39"/>
                <a:gd name="T34" fmla="*/ 1 w 32"/>
                <a:gd name="T35" fmla="*/ 1 h 39"/>
                <a:gd name="T36" fmla="*/ 1 w 32"/>
                <a:gd name="T37" fmla="*/ 1 h 39"/>
                <a:gd name="T38" fmla="*/ 0 w 32"/>
                <a:gd name="T39" fmla="*/ 1 h 39"/>
                <a:gd name="T40" fmla="*/ 1 w 32"/>
                <a:gd name="T41" fmla="*/ 1 h 39"/>
                <a:gd name="T42" fmla="*/ 4 w 32"/>
                <a:gd name="T43" fmla="*/ 1 h 39"/>
                <a:gd name="T44" fmla="*/ 6 w 32"/>
                <a:gd name="T45" fmla="*/ 1 h 39"/>
                <a:gd name="T46" fmla="*/ 12 w 32"/>
                <a:gd name="T47" fmla="*/ 1 h 39"/>
                <a:gd name="T48" fmla="*/ 14 w 32"/>
                <a:gd name="T49" fmla="*/ 1 h 39"/>
                <a:gd name="T50" fmla="*/ 17 w 32"/>
                <a:gd name="T51" fmla="*/ 1 h 39"/>
                <a:gd name="T52" fmla="*/ 18 w 32"/>
                <a:gd name="T53" fmla="*/ 1 h 39"/>
                <a:gd name="T54" fmla="*/ 18 w 32"/>
                <a:gd name="T55" fmla="*/ 1 h 39"/>
                <a:gd name="T56" fmla="*/ 20 w 32"/>
                <a:gd name="T57" fmla="*/ 1 h 39"/>
                <a:gd name="T58" fmla="*/ 18 w 32"/>
                <a:gd name="T59" fmla="*/ 1 h 39"/>
                <a:gd name="T60" fmla="*/ 18 w 32"/>
                <a:gd name="T61" fmla="*/ 1 h 39"/>
                <a:gd name="T62" fmla="*/ 18 w 32"/>
                <a:gd name="T63" fmla="*/ 1 h 39"/>
                <a:gd name="T64" fmla="*/ 26 w 32"/>
                <a:gd name="T65" fmla="*/ 1 h 39"/>
                <a:gd name="T66" fmla="*/ 26 w 32"/>
                <a:gd name="T67" fmla="*/ 1 h 39"/>
                <a:gd name="T68" fmla="*/ 29 w 32"/>
                <a:gd name="T69" fmla="*/ 1 h 39"/>
                <a:gd name="T70" fmla="*/ 30 w 32"/>
                <a:gd name="T71" fmla="*/ 1 h 39"/>
                <a:gd name="T72" fmla="*/ 32 w 32"/>
                <a:gd name="T73" fmla="*/ 1 h 3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2"/>
                <a:gd name="T112" fmla="*/ 0 h 39"/>
                <a:gd name="T113" fmla="*/ 32 w 32"/>
                <a:gd name="T114" fmla="*/ 39 h 3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2" h="39">
                  <a:moveTo>
                    <a:pt x="32" y="26"/>
                  </a:moveTo>
                  <a:lnTo>
                    <a:pt x="32" y="24"/>
                  </a:lnTo>
                  <a:lnTo>
                    <a:pt x="32" y="22"/>
                  </a:lnTo>
                  <a:lnTo>
                    <a:pt x="32" y="20"/>
                  </a:lnTo>
                  <a:lnTo>
                    <a:pt x="13" y="0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5"/>
                  </a:lnTo>
                  <a:lnTo>
                    <a:pt x="16" y="22"/>
                  </a:lnTo>
                  <a:lnTo>
                    <a:pt x="16" y="24"/>
                  </a:lnTo>
                  <a:lnTo>
                    <a:pt x="14" y="24"/>
                  </a:lnTo>
                  <a:lnTo>
                    <a:pt x="12" y="24"/>
                  </a:lnTo>
                  <a:lnTo>
                    <a:pt x="10" y="22"/>
                  </a:lnTo>
                  <a:lnTo>
                    <a:pt x="9" y="20"/>
                  </a:lnTo>
                  <a:lnTo>
                    <a:pt x="8" y="18"/>
                  </a:lnTo>
                  <a:lnTo>
                    <a:pt x="6" y="17"/>
                  </a:lnTo>
                  <a:lnTo>
                    <a:pt x="5" y="15"/>
                  </a:lnTo>
                  <a:lnTo>
                    <a:pt x="4" y="15"/>
                  </a:lnTo>
                  <a:lnTo>
                    <a:pt x="1" y="13"/>
                  </a:lnTo>
                  <a:lnTo>
                    <a:pt x="1" y="15"/>
                  </a:lnTo>
                  <a:lnTo>
                    <a:pt x="0" y="17"/>
                  </a:lnTo>
                  <a:lnTo>
                    <a:pt x="1" y="20"/>
                  </a:lnTo>
                  <a:lnTo>
                    <a:pt x="3" y="24"/>
                  </a:lnTo>
                  <a:lnTo>
                    <a:pt x="4" y="28"/>
                  </a:lnTo>
                  <a:lnTo>
                    <a:pt x="5" y="31"/>
                  </a:lnTo>
                  <a:lnTo>
                    <a:pt x="6" y="33"/>
                  </a:lnTo>
                  <a:lnTo>
                    <a:pt x="9" y="37"/>
                  </a:lnTo>
                  <a:lnTo>
                    <a:pt x="12" y="39"/>
                  </a:lnTo>
                  <a:lnTo>
                    <a:pt x="14" y="39"/>
                  </a:lnTo>
                  <a:lnTo>
                    <a:pt x="16" y="39"/>
                  </a:lnTo>
                  <a:lnTo>
                    <a:pt x="17" y="39"/>
                  </a:lnTo>
                  <a:lnTo>
                    <a:pt x="18" y="37"/>
                  </a:lnTo>
                  <a:lnTo>
                    <a:pt x="18" y="35"/>
                  </a:lnTo>
                  <a:lnTo>
                    <a:pt x="20" y="35"/>
                  </a:lnTo>
                  <a:lnTo>
                    <a:pt x="20" y="33"/>
                  </a:lnTo>
                  <a:lnTo>
                    <a:pt x="18" y="31"/>
                  </a:lnTo>
                  <a:lnTo>
                    <a:pt x="18" y="30"/>
                  </a:lnTo>
                  <a:lnTo>
                    <a:pt x="18" y="28"/>
                  </a:lnTo>
                  <a:lnTo>
                    <a:pt x="18" y="26"/>
                  </a:lnTo>
                  <a:lnTo>
                    <a:pt x="26" y="30"/>
                  </a:lnTo>
                  <a:lnTo>
                    <a:pt x="28" y="30"/>
                  </a:lnTo>
                  <a:lnTo>
                    <a:pt x="29" y="28"/>
                  </a:lnTo>
                  <a:lnTo>
                    <a:pt x="30" y="28"/>
                  </a:lnTo>
                  <a:lnTo>
                    <a:pt x="30" y="26"/>
                  </a:lnTo>
                  <a:lnTo>
                    <a:pt x="32" y="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01" name="Freeform 167"/>
            <p:cNvSpPr>
              <a:spLocks/>
            </p:cNvSpPr>
            <p:nvPr/>
          </p:nvSpPr>
          <p:spPr bwMode="auto">
            <a:xfrm>
              <a:off x="2931" y="3244"/>
              <a:ext cx="17" cy="10"/>
            </a:xfrm>
            <a:custGeom>
              <a:avLst/>
              <a:gdLst>
                <a:gd name="T0" fmla="*/ 16 w 17"/>
                <a:gd name="T1" fmla="*/ 0 h 21"/>
                <a:gd name="T2" fmla="*/ 16 w 17"/>
                <a:gd name="T3" fmla="*/ 0 h 21"/>
                <a:gd name="T4" fmla="*/ 16 w 17"/>
                <a:gd name="T5" fmla="*/ 0 h 21"/>
                <a:gd name="T6" fmla="*/ 16 w 17"/>
                <a:gd name="T7" fmla="*/ 0 h 21"/>
                <a:gd name="T8" fmla="*/ 16 w 17"/>
                <a:gd name="T9" fmla="*/ 0 h 21"/>
                <a:gd name="T10" fmla="*/ 17 w 17"/>
                <a:gd name="T11" fmla="*/ 0 h 21"/>
                <a:gd name="T12" fmla="*/ 17 w 17"/>
                <a:gd name="T13" fmla="*/ 0 h 21"/>
                <a:gd name="T14" fmla="*/ 17 w 17"/>
                <a:gd name="T15" fmla="*/ 0 h 21"/>
                <a:gd name="T16" fmla="*/ 17 w 17"/>
                <a:gd name="T17" fmla="*/ 0 h 21"/>
                <a:gd name="T18" fmla="*/ 17 w 17"/>
                <a:gd name="T19" fmla="*/ 0 h 21"/>
                <a:gd name="T20" fmla="*/ 17 w 17"/>
                <a:gd name="T21" fmla="*/ 0 h 21"/>
                <a:gd name="T22" fmla="*/ 17 w 17"/>
                <a:gd name="T23" fmla="*/ 0 h 21"/>
                <a:gd name="T24" fmla="*/ 16 w 17"/>
                <a:gd name="T25" fmla="*/ 0 h 21"/>
                <a:gd name="T26" fmla="*/ 16 w 17"/>
                <a:gd name="T27" fmla="*/ 0 h 21"/>
                <a:gd name="T28" fmla="*/ 16 w 17"/>
                <a:gd name="T29" fmla="*/ 0 h 21"/>
                <a:gd name="T30" fmla="*/ 15 w 17"/>
                <a:gd name="T31" fmla="*/ 0 h 21"/>
                <a:gd name="T32" fmla="*/ 15 w 17"/>
                <a:gd name="T33" fmla="*/ 0 h 21"/>
                <a:gd name="T34" fmla="*/ 2 w 17"/>
                <a:gd name="T35" fmla="*/ 0 h 21"/>
                <a:gd name="T36" fmla="*/ 2 w 17"/>
                <a:gd name="T37" fmla="*/ 0 h 21"/>
                <a:gd name="T38" fmla="*/ 2 w 17"/>
                <a:gd name="T39" fmla="*/ 0 h 21"/>
                <a:gd name="T40" fmla="*/ 2 w 17"/>
                <a:gd name="T41" fmla="*/ 0 h 21"/>
                <a:gd name="T42" fmla="*/ 2 w 17"/>
                <a:gd name="T43" fmla="*/ 0 h 21"/>
                <a:gd name="T44" fmla="*/ 0 w 17"/>
                <a:gd name="T45" fmla="*/ 0 h 21"/>
                <a:gd name="T46" fmla="*/ 0 w 17"/>
                <a:gd name="T47" fmla="*/ 0 h 21"/>
                <a:gd name="T48" fmla="*/ 0 w 17"/>
                <a:gd name="T49" fmla="*/ 0 h 21"/>
                <a:gd name="T50" fmla="*/ 0 w 17"/>
                <a:gd name="T51" fmla="*/ 0 h 21"/>
                <a:gd name="T52" fmla="*/ 11 w 17"/>
                <a:gd name="T53" fmla="*/ 0 h 21"/>
                <a:gd name="T54" fmla="*/ 15 w 17"/>
                <a:gd name="T55" fmla="*/ 0 h 21"/>
                <a:gd name="T56" fmla="*/ 15 w 17"/>
                <a:gd name="T57" fmla="*/ 0 h 21"/>
                <a:gd name="T58" fmla="*/ 16 w 17"/>
                <a:gd name="T59" fmla="*/ 0 h 21"/>
                <a:gd name="T60" fmla="*/ 16 w 17"/>
                <a:gd name="T61" fmla="*/ 0 h 21"/>
                <a:gd name="T62" fmla="*/ 16 w 17"/>
                <a:gd name="T63" fmla="*/ 0 h 21"/>
                <a:gd name="T64" fmla="*/ 16 w 17"/>
                <a:gd name="T65" fmla="*/ 0 h 21"/>
                <a:gd name="T66" fmla="*/ 16 w 17"/>
                <a:gd name="T67" fmla="*/ 0 h 2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"/>
                <a:gd name="T103" fmla="*/ 0 h 21"/>
                <a:gd name="T104" fmla="*/ 17 w 17"/>
                <a:gd name="T105" fmla="*/ 21 h 2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" h="21">
                  <a:moveTo>
                    <a:pt x="16" y="19"/>
                  </a:moveTo>
                  <a:lnTo>
                    <a:pt x="16" y="19"/>
                  </a:lnTo>
                  <a:lnTo>
                    <a:pt x="16" y="17"/>
                  </a:lnTo>
                  <a:lnTo>
                    <a:pt x="17" y="17"/>
                  </a:lnTo>
                  <a:lnTo>
                    <a:pt x="17" y="15"/>
                  </a:lnTo>
                  <a:lnTo>
                    <a:pt x="17" y="13"/>
                  </a:lnTo>
                  <a:lnTo>
                    <a:pt x="17" y="11"/>
                  </a:lnTo>
                  <a:lnTo>
                    <a:pt x="16" y="10"/>
                  </a:lnTo>
                  <a:lnTo>
                    <a:pt x="16" y="8"/>
                  </a:lnTo>
                  <a:lnTo>
                    <a:pt x="15" y="6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11" y="21"/>
                  </a:lnTo>
                  <a:lnTo>
                    <a:pt x="15" y="21"/>
                  </a:lnTo>
                  <a:lnTo>
                    <a:pt x="16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02" name="Freeform 168"/>
            <p:cNvSpPr>
              <a:spLocks/>
            </p:cNvSpPr>
            <p:nvPr/>
          </p:nvSpPr>
          <p:spPr bwMode="auto">
            <a:xfrm>
              <a:off x="2923" y="3258"/>
              <a:ext cx="15" cy="7"/>
            </a:xfrm>
            <a:custGeom>
              <a:avLst/>
              <a:gdLst>
                <a:gd name="T0" fmla="*/ 15 w 15"/>
                <a:gd name="T1" fmla="*/ 0 h 15"/>
                <a:gd name="T2" fmla="*/ 15 w 15"/>
                <a:gd name="T3" fmla="*/ 0 h 15"/>
                <a:gd name="T4" fmla="*/ 15 w 15"/>
                <a:gd name="T5" fmla="*/ 0 h 15"/>
                <a:gd name="T6" fmla="*/ 15 w 15"/>
                <a:gd name="T7" fmla="*/ 0 h 15"/>
                <a:gd name="T8" fmla="*/ 15 w 15"/>
                <a:gd name="T9" fmla="*/ 0 h 15"/>
                <a:gd name="T10" fmla="*/ 15 w 15"/>
                <a:gd name="T11" fmla="*/ 0 h 15"/>
                <a:gd name="T12" fmla="*/ 15 w 15"/>
                <a:gd name="T13" fmla="*/ 0 h 15"/>
                <a:gd name="T14" fmla="*/ 15 w 15"/>
                <a:gd name="T15" fmla="*/ 0 h 15"/>
                <a:gd name="T16" fmla="*/ 15 w 15"/>
                <a:gd name="T17" fmla="*/ 0 h 15"/>
                <a:gd name="T18" fmla="*/ 14 w 15"/>
                <a:gd name="T19" fmla="*/ 0 h 15"/>
                <a:gd name="T20" fmla="*/ 12 w 15"/>
                <a:gd name="T21" fmla="*/ 0 h 15"/>
                <a:gd name="T22" fmla="*/ 12 w 15"/>
                <a:gd name="T23" fmla="*/ 0 h 15"/>
                <a:gd name="T24" fmla="*/ 11 w 15"/>
                <a:gd name="T25" fmla="*/ 0 h 15"/>
                <a:gd name="T26" fmla="*/ 10 w 15"/>
                <a:gd name="T27" fmla="*/ 0 h 15"/>
                <a:gd name="T28" fmla="*/ 7 w 15"/>
                <a:gd name="T29" fmla="*/ 0 h 15"/>
                <a:gd name="T30" fmla="*/ 6 w 15"/>
                <a:gd name="T31" fmla="*/ 0 h 15"/>
                <a:gd name="T32" fmla="*/ 4 w 15"/>
                <a:gd name="T33" fmla="*/ 0 h 15"/>
                <a:gd name="T34" fmla="*/ 4 w 15"/>
                <a:gd name="T35" fmla="*/ 0 h 15"/>
                <a:gd name="T36" fmla="*/ 3 w 15"/>
                <a:gd name="T37" fmla="*/ 0 h 15"/>
                <a:gd name="T38" fmla="*/ 2 w 15"/>
                <a:gd name="T39" fmla="*/ 0 h 15"/>
                <a:gd name="T40" fmla="*/ 2 w 15"/>
                <a:gd name="T41" fmla="*/ 0 h 15"/>
                <a:gd name="T42" fmla="*/ 2 w 15"/>
                <a:gd name="T43" fmla="*/ 0 h 15"/>
                <a:gd name="T44" fmla="*/ 0 w 15"/>
                <a:gd name="T45" fmla="*/ 0 h 15"/>
                <a:gd name="T46" fmla="*/ 0 w 15"/>
                <a:gd name="T47" fmla="*/ 0 h 15"/>
                <a:gd name="T48" fmla="*/ 0 w 15"/>
                <a:gd name="T49" fmla="*/ 0 h 15"/>
                <a:gd name="T50" fmla="*/ 0 w 15"/>
                <a:gd name="T51" fmla="*/ 0 h 15"/>
                <a:gd name="T52" fmla="*/ 2 w 15"/>
                <a:gd name="T53" fmla="*/ 0 h 15"/>
                <a:gd name="T54" fmla="*/ 3 w 15"/>
                <a:gd name="T55" fmla="*/ 0 h 15"/>
                <a:gd name="T56" fmla="*/ 4 w 15"/>
                <a:gd name="T57" fmla="*/ 0 h 15"/>
                <a:gd name="T58" fmla="*/ 6 w 15"/>
                <a:gd name="T59" fmla="*/ 0 h 15"/>
                <a:gd name="T60" fmla="*/ 7 w 15"/>
                <a:gd name="T61" fmla="*/ 0 h 15"/>
                <a:gd name="T62" fmla="*/ 8 w 15"/>
                <a:gd name="T63" fmla="*/ 0 h 15"/>
                <a:gd name="T64" fmla="*/ 10 w 15"/>
                <a:gd name="T65" fmla="*/ 0 h 15"/>
                <a:gd name="T66" fmla="*/ 11 w 15"/>
                <a:gd name="T67" fmla="*/ 0 h 15"/>
                <a:gd name="T68" fmla="*/ 11 w 15"/>
                <a:gd name="T69" fmla="*/ 0 h 15"/>
                <a:gd name="T70" fmla="*/ 12 w 15"/>
                <a:gd name="T71" fmla="*/ 0 h 15"/>
                <a:gd name="T72" fmla="*/ 12 w 15"/>
                <a:gd name="T73" fmla="*/ 0 h 15"/>
                <a:gd name="T74" fmla="*/ 14 w 15"/>
                <a:gd name="T75" fmla="*/ 0 h 15"/>
                <a:gd name="T76" fmla="*/ 14 w 15"/>
                <a:gd name="T77" fmla="*/ 0 h 15"/>
                <a:gd name="T78" fmla="*/ 14 w 15"/>
                <a:gd name="T79" fmla="*/ 0 h 15"/>
                <a:gd name="T80" fmla="*/ 15 w 15"/>
                <a:gd name="T81" fmla="*/ 0 h 15"/>
                <a:gd name="T82" fmla="*/ 15 w 15"/>
                <a:gd name="T83" fmla="*/ 0 h 15"/>
                <a:gd name="T84" fmla="*/ 15 w 15"/>
                <a:gd name="T85" fmla="*/ 0 h 15"/>
                <a:gd name="T86" fmla="*/ 15 w 15"/>
                <a:gd name="T87" fmla="*/ 0 h 15"/>
                <a:gd name="T88" fmla="*/ 15 w 15"/>
                <a:gd name="T89" fmla="*/ 0 h 1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"/>
                <a:gd name="T136" fmla="*/ 0 h 15"/>
                <a:gd name="T137" fmla="*/ 15 w 15"/>
                <a:gd name="T138" fmla="*/ 15 h 1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" h="15">
                  <a:moveTo>
                    <a:pt x="15" y="11"/>
                  </a:moveTo>
                  <a:lnTo>
                    <a:pt x="15" y="9"/>
                  </a:lnTo>
                  <a:lnTo>
                    <a:pt x="15" y="7"/>
                  </a:lnTo>
                  <a:lnTo>
                    <a:pt x="15" y="6"/>
                  </a:lnTo>
                  <a:lnTo>
                    <a:pt x="14" y="6"/>
                  </a:lnTo>
                  <a:lnTo>
                    <a:pt x="12" y="4"/>
                  </a:lnTo>
                  <a:lnTo>
                    <a:pt x="11" y="2"/>
                  </a:lnTo>
                  <a:lnTo>
                    <a:pt x="10" y="2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9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1" y="15"/>
                  </a:lnTo>
                  <a:lnTo>
                    <a:pt x="12" y="13"/>
                  </a:lnTo>
                  <a:lnTo>
                    <a:pt x="14" y="13"/>
                  </a:lnTo>
                  <a:lnTo>
                    <a:pt x="15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03" name="Freeform 169"/>
            <p:cNvSpPr>
              <a:spLocks/>
            </p:cNvSpPr>
            <p:nvPr/>
          </p:nvSpPr>
          <p:spPr bwMode="auto">
            <a:xfrm>
              <a:off x="2866" y="3018"/>
              <a:ext cx="11" cy="7"/>
            </a:xfrm>
            <a:custGeom>
              <a:avLst/>
              <a:gdLst>
                <a:gd name="T0" fmla="*/ 11 w 11"/>
                <a:gd name="T1" fmla="*/ 1 h 13"/>
                <a:gd name="T2" fmla="*/ 11 w 11"/>
                <a:gd name="T3" fmla="*/ 1 h 13"/>
                <a:gd name="T4" fmla="*/ 11 w 11"/>
                <a:gd name="T5" fmla="*/ 1 h 13"/>
                <a:gd name="T6" fmla="*/ 11 w 11"/>
                <a:gd name="T7" fmla="*/ 1 h 13"/>
                <a:gd name="T8" fmla="*/ 11 w 11"/>
                <a:gd name="T9" fmla="*/ 1 h 13"/>
                <a:gd name="T10" fmla="*/ 10 w 11"/>
                <a:gd name="T11" fmla="*/ 1 h 13"/>
                <a:gd name="T12" fmla="*/ 10 w 11"/>
                <a:gd name="T13" fmla="*/ 1 h 13"/>
                <a:gd name="T14" fmla="*/ 10 w 11"/>
                <a:gd name="T15" fmla="*/ 1 h 13"/>
                <a:gd name="T16" fmla="*/ 10 w 11"/>
                <a:gd name="T17" fmla="*/ 0 h 13"/>
                <a:gd name="T18" fmla="*/ 10 w 11"/>
                <a:gd name="T19" fmla="*/ 0 h 13"/>
                <a:gd name="T20" fmla="*/ 8 w 11"/>
                <a:gd name="T21" fmla="*/ 0 h 13"/>
                <a:gd name="T22" fmla="*/ 7 w 11"/>
                <a:gd name="T23" fmla="*/ 0 h 13"/>
                <a:gd name="T24" fmla="*/ 6 w 11"/>
                <a:gd name="T25" fmla="*/ 0 h 13"/>
                <a:gd name="T26" fmla="*/ 6 w 11"/>
                <a:gd name="T27" fmla="*/ 0 h 13"/>
                <a:gd name="T28" fmla="*/ 4 w 11"/>
                <a:gd name="T29" fmla="*/ 0 h 13"/>
                <a:gd name="T30" fmla="*/ 3 w 11"/>
                <a:gd name="T31" fmla="*/ 0 h 13"/>
                <a:gd name="T32" fmla="*/ 3 w 11"/>
                <a:gd name="T33" fmla="*/ 0 h 13"/>
                <a:gd name="T34" fmla="*/ 2 w 11"/>
                <a:gd name="T35" fmla="*/ 0 h 13"/>
                <a:gd name="T36" fmla="*/ 2 w 11"/>
                <a:gd name="T37" fmla="*/ 0 h 13"/>
                <a:gd name="T38" fmla="*/ 2 w 11"/>
                <a:gd name="T39" fmla="*/ 0 h 13"/>
                <a:gd name="T40" fmla="*/ 2 w 11"/>
                <a:gd name="T41" fmla="*/ 0 h 13"/>
                <a:gd name="T42" fmla="*/ 2 w 11"/>
                <a:gd name="T43" fmla="*/ 0 h 13"/>
                <a:gd name="T44" fmla="*/ 2 w 11"/>
                <a:gd name="T45" fmla="*/ 1 h 13"/>
                <a:gd name="T46" fmla="*/ 0 w 11"/>
                <a:gd name="T47" fmla="*/ 1 h 13"/>
                <a:gd name="T48" fmla="*/ 0 w 11"/>
                <a:gd name="T49" fmla="*/ 1 h 13"/>
                <a:gd name="T50" fmla="*/ 2 w 11"/>
                <a:gd name="T51" fmla="*/ 1 h 13"/>
                <a:gd name="T52" fmla="*/ 2 w 11"/>
                <a:gd name="T53" fmla="*/ 1 h 13"/>
                <a:gd name="T54" fmla="*/ 3 w 11"/>
                <a:gd name="T55" fmla="*/ 1 h 13"/>
                <a:gd name="T56" fmla="*/ 3 w 11"/>
                <a:gd name="T57" fmla="*/ 1 h 13"/>
                <a:gd name="T58" fmla="*/ 4 w 11"/>
                <a:gd name="T59" fmla="*/ 1 h 13"/>
                <a:gd name="T60" fmla="*/ 4 w 11"/>
                <a:gd name="T61" fmla="*/ 1 h 13"/>
                <a:gd name="T62" fmla="*/ 6 w 11"/>
                <a:gd name="T63" fmla="*/ 1 h 13"/>
                <a:gd name="T64" fmla="*/ 6 w 11"/>
                <a:gd name="T65" fmla="*/ 1 h 13"/>
                <a:gd name="T66" fmla="*/ 7 w 11"/>
                <a:gd name="T67" fmla="*/ 1 h 13"/>
                <a:gd name="T68" fmla="*/ 11 w 11"/>
                <a:gd name="T69" fmla="*/ 1 h 13"/>
                <a:gd name="T70" fmla="*/ 11 w 11"/>
                <a:gd name="T71" fmla="*/ 1 h 13"/>
                <a:gd name="T72" fmla="*/ 11 w 11"/>
                <a:gd name="T73" fmla="*/ 1 h 13"/>
                <a:gd name="T74" fmla="*/ 11 w 11"/>
                <a:gd name="T75" fmla="*/ 1 h 13"/>
                <a:gd name="T76" fmla="*/ 11 w 11"/>
                <a:gd name="T77" fmla="*/ 1 h 1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"/>
                <a:gd name="T118" fmla="*/ 0 h 13"/>
                <a:gd name="T119" fmla="*/ 11 w 11"/>
                <a:gd name="T120" fmla="*/ 13 h 13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" h="13">
                  <a:moveTo>
                    <a:pt x="11" y="6"/>
                  </a:moveTo>
                  <a:lnTo>
                    <a:pt x="11" y="6"/>
                  </a:lnTo>
                  <a:lnTo>
                    <a:pt x="11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2" y="9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11" y="8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04" name="Freeform 170"/>
            <p:cNvSpPr>
              <a:spLocks/>
            </p:cNvSpPr>
            <p:nvPr/>
          </p:nvSpPr>
          <p:spPr bwMode="auto">
            <a:xfrm>
              <a:off x="2857" y="3005"/>
              <a:ext cx="11" cy="8"/>
            </a:xfrm>
            <a:custGeom>
              <a:avLst/>
              <a:gdLst>
                <a:gd name="T0" fmla="*/ 9 w 11"/>
                <a:gd name="T1" fmla="*/ 1 h 15"/>
                <a:gd name="T2" fmla="*/ 9 w 11"/>
                <a:gd name="T3" fmla="*/ 1 h 15"/>
                <a:gd name="T4" fmla="*/ 9 w 11"/>
                <a:gd name="T5" fmla="*/ 1 h 15"/>
                <a:gd name="T6" fmla="*/ 9 w 11"/>
                <a:gd name="T7" fmla="*/ 1 h 15"/>
                <a:gd name="T8" fmla="*/ 9 w 11"/>
                <a:gd name="T9" fmla="*/ 1 h 15"/>
                <a:gd name="T10" fmla="*/ 9 w 11"/>
                <a:gd name="T11" fmla="*/ 1 h 15"/>
                <a:gd name="T12" fmla="*/ 9 w 11"/>
                <a:gd name="T13" fmla="*/ 1 h 15"/>
                <a:gd name="T14" fmla="*/ 11 w 11"/>
                <a:gd name="T15" fmla="*/ 1 h 15"/>
                <a:gd name="T16" fmla="*/ 11 w 11"/>
                <a:gd name="T17" fmla="*/ 1 h 15"/>
                <a:gd name="T18" fmla="*/ 9 w 11"/>
                <a:gd name="T19" fmla="*/ 1 h 15"/>
                <a:gd name="T20" fmla="*/ 9 w 11"/>
                <a:gd name="T21" fmla="*/ 1 h 15"/>
                <a:gd name="T22" fmla="*/ 9 w 11"/>
                <a:gd name="T23" fmla="*/ 1 h 15"/>
                <a:gd name="T24" fmla="*/ 8 w 11"/>
                <a:gd name="T25" fmla="*/ 1 h 15"/>
                <a:gd name="T26" fmla="*/ 8 w 11"/>
                <a:gd name="T27" fmla="*/ 1 h 15"/>
                <a:gd name="T28" fmla="*/ 8 w 11"/>
                <a:gd name="T29" fmla="*/ 1 h 15"/>
                <a:gd name="T30" fmla="*/ 7 w 11"/>
                <a:gd name="T31" fmla="*/ 1 h 15"/>
                <a:gd name="T32" fmla="*/ 7 w 11"/>
                <a:gd name="T33" fmla="*/ 0 h 15"/>
                <a:gd name="T34" fmla="*/ 5 w 11"/>
                <a:gd name="T35" fmla="*/ 0 h 15"/>
                <a:gd name="T36" fmla="*/ 5 w 11"/>
                <a:gd name="T37" fmla="*/ 0 h 15"/>
                <a:gd name="T38" fmla="*/ 5 w 11"/>
                <a:gd name="T39" fmla="*/ 0 h 15"/>
                <a:gd name="T40" fmla="*/ 5 w 11"/>
                <a:gd name="T41" fmla="*/ 0 h 15"/>
                <a:gd name="T42" fmla="*/ 4 w 11"/>
                <a:gd name="T43" fmla="*/ 0 h 15"/>
                <a:gd name="T44" fmla="*/ 4 w 11"/>
                <a:gd name="T45" fmla="*/ 0 h 15"/>
                <a:gd name="T46" fmla="*/ 4 w 11"/>
                <a:gd name="T47" fmla="*/ 0 h 15"/>
                <a:gd name="T48" fmla="*/ 4 w 11"/>
                <a:gd name="T49" fmla="*/ 0 h 15"/>
                <a:gd name="T50" fmla="*/ 3 w 11"/>
                <a:gd name="T51" fmla="*/ 0 h 15"/>
                <a:gd name="T52" fmla="*/ 1 w 11"/>
                <a:gd name="T53" fmla="*/ 1 h 15"/>
                <a:gd name="T54" fmla="*/ 1 w 11"/>
                <a:gd name="T55" fmla="*/ 1 h 15"/>
                <a:gd name="T56" fmla="*/ 1 w 11"/>
                <a:gd name="T57" fmla="*/ 1 h 15"/>
                <a:gd name="T58" fmla="*/ 0 w 11"/>
                <a:gd name="T59" fmla="*/ 1 h 15"/>
                <a:gd name="T60" fmla="*/ 0 w 11"/>
                <a:gd name="T61" fmla="*/ 1 h 15"/>
                <a:gd name="T62" fmla="*/ 0 w 11"/>
                <a:gd name="T63" fmla="*/ 1 h 15"/>
                <a:gd name="T64" fmla="*/ 1 w 11"/>
                <a:gd name="T65" fmla="*/ 1 h 15"/>
                <a:gd name="T66" fmla="*/ 1 w 11"/>
                <a:gd name="T67" fmla="*/ 1 h 15"/>
                <a:gd name="T68" fmla="*/ 1 w 11"/>
                <a:gd name="T69" fmla="*/ 1 h 15"/>
                <a:gd name="T70" fmla="*/ 3 w 11"/>
                <a:gd name="T71" fmla="*/ 1 h 15"/>
                <a:gd name="T72" fmla="*/ 4 w 11"/>
                <a:gd name="T73" fmla="*/ 1 h 15"/>
                <a:gd name="T74" fmla="*/ 4 w 11"/>
                <a:gd name="T75" fmla="*/ 1 h 15"/>
                <a:gd name="T76" fmla="*/ 5 w 11"/>
                <a:gd name="T77" fmla="*/ 1 h 15"/>
                <a:gd name="T78" fmla="*/ 7 w 11"/>
                <a:gd name="T79" fmla="*/ 1 h 15"/>
                <a:gd name="T80" fmla="*/ 8 w 11"/>
                <a:gd name="T81" fmla="*/ 1 h 15"/>
                <a:gd name="T82" fmla="*/ 8 w 11"/>
                <a:gd name="T83" fmla="*/ 1 h 15"/>
                <a:gd name="T84" fmla="*/ 8 w 11"/>
                <a:gd name="T85" fmla="*/ 1 h 15"/>
                <a:gd name="T86" fmla="*/ 8 w 11"/>
                <a:gd name="T87" fmla="*/ 1 h 15"/>
                <a:gd name="T88" fmla="*/ 8 w 11"/>
                <a:gd name="T89" fmla="*/ 1 h 15"/>
                <a:gd name="T90" fmla="*/ 8 w 11"/>
                <a:gd name="T91" fmla="*/ 1 h 15"/>
                <a:gd name="T92" fmla="*/ 9 w 11"/>
                <a:gd name="T93" fmla="*/ 1 h 1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"/>
                <a:gd name="T142" fmla="*/ 0 h 15"/>
                <a:gd name="T143" fmla="*/ 11 w 11"/>
                <a:gd name="T144" fmla="*/ 15 h 1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" h="15">
                  <a:moveTo>
                    <a:pt x="9" y="13"/>
                  </a:move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11" y="8"/>
                  </a:lnTo>
                  <a:lnTo>
                    <a:pt x="9" y="6"/>
                  </a:lnTo>
                  <a:lnTo>
                    <a:pt x="9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11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3"/>
                  </a:lnTo>
                  <a:lnTo>
                    <a:pt x="9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05" name="Freeform 171"/>
            <p:cNvSpPr>
              <a:spLocks/>
            </p:cNvSpPr>
            <p:nvPr/>
          </p:nvSpPr>
          <p:spPr bwMode="auto">
            <a:xfrm>
              <a:off x="2851" y="2997"/>
              <a:ext cx="7" cy="4"/>
            </a:xfrm>
            <a:custGeom>
              <a:avLst/>
              <a:gdLst>
                <a:gd name="T0" fmla="*/ 7 w 7"/>
                <a:gd name="T1" fmla="*/ 0 h 9"/>
                <a:gd name="T2" fmla="*/ 7 w 7"/>
                <a:gd name="T3" fmla="*/ 0 h 9"/>
                <a:gd name="T4" fmla="*/ 7 w 7"/>
                <a:gd name="T5" fmla="*/ 0 h 9"/>
                <a:gd name="T6" fmla="*/ 7 w 7"/>
                <a:gd name="T7" fmla="*/ 0 h 9"/>
                <a:gd name="T8" fmla="*/ 7 w 7"/>
                <a:gd name="T9" fmla="*/ 0 h 9"/>
                <a:gd name="T10" fmla="*/ 7 w 7"/>
                <a:gd name="T11" fmla="*/ 0 h 9"/>
                <a:gd name="T12" fmla="*/ 6 w 7"/>
                <a:gd name="T13" fmla="*/ 0 h 9"/>
                <a:gd name="T14" fmla="*/ 6 w 7"/>
                <a:gd name="T15" fmla="*/ 0 h 9"/>
                <a:gd name="T16" fmla="*/ 6 w 7"/>
                <a:gd name="T17" fmla="*/ 0 h 9"/>
                <a:gd name="T18" fmla="*/ 6 w 7"/>
                <a:gd name="T19" fmla="*/ 0 h 9"/>
                <a:gd name="T20" fmla="*/ 5 w 7"/>
                <a:gd name="T21" fmla="*/ 0 h 9"/>
                <a:gd name="T22" fmla="*/ 5 w 7"/>
                <a:gd name="T23" fmla="*/ 0 h 9"/>
                <a:gd name="T24" fmla="*/ 5 w 7"/>
                <a:gd name="T25" fmla="*/ 0 h 9"/>
                <a:gd name="T26" fmla="*/ 3 w 7"/>
                <a:gd name="T27" fmla="*/ 0 h 9"/>
                <a:gd name="T28" fmla="*/ 3 w 7"/>
                <a:gd name="T29" fmla="*/ 0 h 9"/>
                <a:gd name="T30" fmla="*/ 3 w 7"/>
                <a:gd name="T31" fmla="*/ 0 h 9"/>
                <a:gd name="T32" fmla="*/ 2 w 7"/>
                <a:gd name="T33" fmla="*/ 0 h 9"/>
                <a:gd name="T34" fmla="*/ 2 w 7"/>
                <a:gd name="T35" fmla="*/ 0 h 9"/>
                <a:gd name="T36" fmla="*/ 1 w 7"/>
                <a:gd name="T37" fmla="*/ 0 h 9"/>
                <a:gd name="T38" fmla="*/ 1 w 7"/>
                <a:gd name="T39" fmla="*/ 0 h 9"/>
                <a:gd name="T40" fmla="*/ 1 w 7"/>
                <a:gd name="T41" fmla="*/ 0 h 9"/>
                <a:gd name="T42" fmla="*/ 0 w 7"/>
                <a:gd name="T43" fmla="*/ 0 h 9"/>
                <a:gd name="T44" fmla="*/ 0 w 7"/>
                <a:gd name="T45" fmla="*/ 0 h 9"/>
                <a:gd name="T46" fmla="*/ 0 w 7"/>
                <a:gd name="T47" fmla="*/ 0 h 9"/>
                <a:gd name="T48" fmla="*/ 0 w 7"/>
                <a:gd name="T49" fmla="*/ 0 h 9"/>
                <a:gd name="T50" fmla="*/ 0 w 7"/>
                <a:gd name="T51" fmla="*/ 0 h 9"/>
                <a:gd name="T52" fmla="*/ 0 w 7"/>
                <a:gd name="T53" fmla="*/ 0 h 9"/>
                <a:gd name="T54" fmla="*/ 0 w 7"/>
                <a:gd name="T55" fmla="*/ 0 h 9"/>
                <a:gd name="T56" fmla="*/ 0 w 7"/>
                <a:gd name="T57" fmla="*/ 0 h 9"/>
                <a:gd name="T58" fmla="*/ 0 w 7"/>
                <a:gd name="T59" fmla="*/ 0 h 9"/>
                <a:gd name="T60" fmla="*/ 1 w 7"/>
                <a:gd name="T61" fmla="*/ 0 h 9"/>
                <a:gd name="T62" fmla="*/ 1 w 7"/>
                <a:gd name="T63" fmla="*/ 0 h 9"/>
                <a:gd name="T64" fmla="*/ 1 w 7"/>
                <a:gd name="T65" fmla="*/ 0 h 9"/>
                <a:gd name="T66" fmla="*/ 6 w 7"/>
                <a:gd name="T67" fmla="*/ 0 h 9"/>
                <a:gd name="T68" fmla="*/ 6 w 7"/>
                <a:gd name="T69" fmla="*/ 0 h 9"/>
                <a:gd name="T70" fmla="*/ 6 w 7"/>
                <a:gd name="T71" fmla="*/ 0 h 9"/>
                <a:gd name="T72" fmla="*/ 6 w 7"/>
                <a:gd name="T73" fmla="*/ 0 h 9"/>
                <a:gd name="T74" fmla="*/ 7 w 7"/>
                <a:gd name="T75" fmla="*/ 0 h 9"/>
                <a:gd name="T76" fmla="*/ 7 w 7"/>
                <a:gd name="T77" fmla="*/ 0 h 9"/>
                <a:gd name="T78" fmla="*/ 7 w 7"/>
                <a:gd name="T79" fmla="*/ 0 h 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7"/>
                <a:gd name="T121" fmla="*/ 0 h 9"/>
                <a:gd name="T122" fmla="*/ 7 w 7"/>
                <a:gd name="T123" fmla="*/ 9 h 9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7" h="9">
                  <a:moveTo>
                    <a:pt x="7" y="5"/>
                  </a:moveTo>
                  <a:lnTo>
                    <a:pt x="7" y="5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6" y="9"/>
                  </a:lnTo>
                  <a:lnTo>
                    <a:pt x="6" y="7"/>
                  </a:lnTo>
                  <a:lnTo>
                    <a:pt x="7" y="7"/>
                  </a:lnTo>
                  <a:lnTo>
                    <a:pt x="7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06" name="Freeform 172"/>
            <p:cNvSpPr>
              <a:spLocks/>
            </p:cNvSpPr>
            <p:nvPr/>
          </p:nvSpPr>
          <p:spPr bwMode="auto">
            <a:xfrm>
              <a:off x="2836" y="2981"/>
              <a:ext cx="11" cy="7"/>
            </a:xfrm>
            <a:custGeom>
              <a:avLst/>
              <a:gdLst>
                <a:gd name="T0" fmla="*/ 11 w 11"/>
                <a:gd name="T1" fmla="*/ 0 h 15"/>
                <a:gd name="T2" fmla="*/ 11 w 11"/>
                <a:gd name="T3" fmla="*/ 0 h 15"/>
                <a:gd name="T4" fmla="*/ 11 w 11"/>
                <a:gd name="T5" fmla="*/ 0 h 15"/>
                <a:gd name="T6" fmla="*/ 11 w 11"/>
                <a:gd name="T7" fmla="*/ 0 h 15"/>
                <a:gd name="T8" fmla="*/ 11 w 11"/>
                <a:gd name="T9" fmla="*/ 0 h 15"/>
                <a:gd name="T10" fmla="*/ 11 w 11"/>
                <a:gd name="T11" fmla="*/ 0 h 15"/>
                <a:gd name="T12" fmla="*/ 11 w 11"/>
                <a:gd name="T13" fmla="*/ 0 h 15"/>
                <a:gd name="T14" fmla="*/ 11 w 11"/>
                <a:gd name="T15" fmla="*/ 0 h 15"/>
                <a:gd name="T16" fmla="*/ 11 w 11"/>
                <a:gd name="T17" fmla="*/ 0 h 15"/>
                <a:gd name="T18" fmla="*/ 11 w 11"/>
                <a:gd name="T19" fmla="*/ 0 h 15"/>
                <a:gd name="T20" fmla="*/ 11 w 11"/>
                <a:gd name="T21" fmla="*/ 0 h 15"/>
                <a:gd name="T22" fmla="*/ 11 w 11"/>
                <a:gd name="T23" fmla="*/ 0 h 15"/>
                <a:gd name="T24" fmla="*/ 9 w 11"/>
                <a:gd name="T25" fmla="*/ 0 h 15"/>
                <a:gd name="T26" fmla="*/ 9 w 11"/>
                <a:gd name="T27" fmla="*/ 0 h 15"/>
                <a:gd name="T28" fmla="*/ 9 w 11"/>
                <a:gd name="T29" fmla="*/ 0 h 15"/>
                <a:gd name="T30" fmla="*/ 9 w 11"/>
                <a:gd name="T31" fmla="*/ 0 h 15"/>
                <a:gd name="T32" fmla="*/ 8 w 11"/>
                <a:gd name="T33" fmla="*/ 0 h 15"/>
                <a:gd name="T34" fmla="*/ 8 w 11"/>
                <a:gd name="T35" fmla="*/ 0 h 15"/>
                <a:gd name="T36" fmla="*/ 8 w 11"/>
                <a:gd name="T37" fmla="*/ 0 h 15"/>
                <a:gd name="T38" fmla="*/ 8 w 11"/>
                <a:gd name="T39" fmla="*/ 0 h 15"/>
                <a:gd name="T40" fmla="*/ 7 w 11"/>
                <a:gd name="T41" fmla="*/ 0 h 15"/>
                <a:gd name="T42" fmla="*/ 7 w 11"/>
                <a:gd name="T43" fmla="*/ 0 h 15"/>
                <a:gd name="T44" fmla="*/ 7 w 11"/>
                <a:gd name="T45" fmla="*/ 0 h 15"/>
                <a:gd name="T46" fmla="*/ 7 w 11"/>
                <a:gd name="T47" fmla="*/ 0 h 15"/>
                <a:gd name="T48" fmla="*/ 5 w 11"/>
                <a:gd name="T49" fmla="*/ 0 h 15"/>
                <a:gd name="T50" fmla="*/ 5 w 11"/>
                <a:gd name="T51" fmla="*/ 0 h 15"/>
                <a:gd name="T52" fmla="*/ 4 w 11"/>
                <a:gd name="T53" fmla="*/ 0 h 15"/>
                <a:gd name="T54" fmla="*/ 4 w 11"/>
                <a:gd name="T55" fmla="*/ 0 h 15"/>
                <a:gd name="T56" fmla="*/ 3 w 11"/>
                <a:gd name="T57" fmla="*/ 0 h 15"/>
                <a:gd name="T58" fmla="*/ 3 w 11"/>
                <a:gd name="T59" fmla="*/ 0 h 15"/>
                <a:gd name="T60" fmla="*/ 3 w 11"/>
                <a:gd name="T61" fmla="*/ 0 h 15"/>
                <a:gd name="T62" fmla="*/ 1 w 11"/>
                <a:gd name="T63" fmla="*/ 0 h 15"/>
                <a:gd name="T64" fmla="*/ 1 w 11"/>
                <a:gd name="T65" fmla="*/ 0 h 15"/>
                <a:gd name="T66" fmla="*/ 0 w 11"/>
                <a:gd name="T67" fmla="*/ 0 h 15"/>
                <a:gd name="T68" fmla="*/ 0 w 11"/>
                <a:gd name="T69" fmla="*/ 0 h 15"/>
                <a:gd name="T70" fmla="*/ 0 w 11"/>
                <a:gd name="T71" fmla="*/ 0 h 15"/>
                <a:gd name="T72" fmla="*/ 0 w 11"/>
                <a:gd name="T73" fmla="*/ 0 h 15"/>
                <a:gd name="T74" fmla="*/ 0 w 11"/>
                <a:gd name="T75" fmla="*/ 0 h 15"/>
                <a:gd name="T76" fmla="*/ 0 w 11"/>
                <a:gd name="T77" fmla="*/ 0 h 15"/>
                <a:gd name="T78" fmla="*/ 0 w 11"/>
                <a:gd name="T79" fmla="*/ 0 h 15"/>
                <a:gd name="T80" fmla="*/ 0 w 11"/>
                <a:gd name="T81" fmla="*/ 0 h 15"/>
                <a:gd name="T82" fmla="*/ 5 w 11"/>
                <a:gd name="T83" fmla="*/ 0 h 15"/>
                <a:gd name="T84" fmla="*/ 11 w 11"/>
                <a:gd name="T85" fmla="*/ 0 h 15"/>
                <a:gd name="T86" fmla="*/ 11 w 11"/>
                <a:gd name="T87" fmla="*/ 0 h 15"/>
                <a:gd name="T88" fmla="*/ 11 w 11"/>
                <a:gd name="T89" fmla="*/ 0 h 15"/>
                <a:gd name="T90" fmla="*/ 11 w 11"/>
                <a:gd name="T91" fmla="*/ 0 h 15"/>
                <a:gd name="T92" fmla="*/ 11 w 11"/>
                <a:gd name="T93" fmla="*/ 0 h 1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"/>
                <a:gd name="T142" fmla="*/ 0 h 15"/>
                <a:gd name="T143" fmla="*/ 11 w 11"/>
                <a:gd name="T144" fmla="*/ 15 h 1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" h="15">
                  <a:moveTo>
                    <a:pt x="11" y="13"/>
                  </a:moveTo>
                  <a:lnTo>
                    <a:pt x="11" y="11"/>
                  </a:lnTo>
                  <a:lnTo>
                    <a:pt x="11" y="9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9" y="6"/>
                  </a:lnTo>
                  <a:lnTo>
                    <a:pt x="9" y="4"/>
                  </a:lnTo>
                  <a:lnTo>
                    <a:pt x="8" y="2"/>
                  </a:lnTo>
                  <a:lnTo>
                    <a:pt x="7" y="2"/>
                  </a:lnTo>
                  <a:lnTo>
                    <a:pt x="5" y="0"/>
                  </a:lnTo>
                  <a:lnTo>
                    <a:pt x="5" y="2"/>
                  </a:lnTo>
                  <a:lnTo>
                    <a:pt x="4" y="2"/>
                  </a:lnTo>
                  <a:lnTo>
                    <a:pt x="3" y="2"/>
                  </a:lnTo>
                  <a:lnTo>
                    <a:pt x="3" y="4"/>
                  </a:lnTo>
                  <a:lnTo>
                    <a:pt x="1" y="4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9"/>
                  </a:lnTo>
                  <a:lnTo>
                    <a:pt x="5" y="15"/>
                  </a:lnTo>
                  <a:lnTo>
                    <a:pt x="11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07" name="Freeform 173"/>
            <p:cNvSpPr>
              <a:spLocks/>
            </p:cNvSpPr>
            <p:nvPr/>
          </p:nvSpPr>
          <p:spPr bwMode="auto">
            <a:xfrm>
              <a:off x="2806" y="2941"/>
              <a:ext cx="27" cy="33"/>
            </a:xfrm>
            <a:custGeom>
              <a:avLst/>
              <a:gdLst>
                <a:gd name="T0" fmla="*/ 27 w 27"/>
                <a:gd name="T1" fmla="*/ 1 h 65"/>
                <a:gd name="T2" fmla="*/ 26 w 27"/>
                <a:gd name="T3" fmla="*/ 1 h 65"/>
                <a:gd name="T4" fmla="*/ 22 w 27"/>
                <a:gd name="T5" fmla="*/ 1 h 65"/>
                <a:gd name="T6" fmla="*/ 19 w 27"/>
                <a:gd name="T7" fmla="*/ 1 h 65"/>
                <a:gd name="T8" fmla="*/ 17 w 27"/>
                <a:gd name="T9" fmla="*/ 1 h 65"/>
                <a:gd name="T10" fmla="*/ 14 w 27"/>
                <a:gd name="T11" fmla="*/ 1 h 65"/>
                <a:gd name="T12" fmla="*/ 11 w 27"/>
                <a:gd name="T13" fmla="*/ 1 h 65"/>
                <a:gd name="T14" fmla="*/ 9 w 27"/>
                <a:gd name="T15" fmla="*/ 1 h 65"/>
                <a:gd name="T16" fmla="*/ 5 w 27"/>
                <a:gd name="T17" fmla="*/ 1 h 65"/>
                <a:gd name="T18" fmla="*/ 1 w 27"/>
                <a:gd name="T19" fmla="*/ 0 h 65"/>
                <a:gd name="T20" fmla="*/ 0 w 27"/>
                <a:gd name="T21" fmla="*/ 0 h 65"/>
                <a:gd name="T22" fmla="*/ 0 w 27"/>
                <a:gd name="T23" fmla="*/ 1 h 65"/>
                <a:gd name="T24" fmla="*/ 0 w 27"/>
                <a:gd name="T25" fmla="*/ 1 h 65"/>
                <a:gd name="T26" fmla="*/ 0 w 27"/>
                <a:gd name="T27" fmla="*/ 1 h 65"/>
                <a:gd name="T28" fmla="*/ 0 w 27"/>
                <a:gd name="T29" fmla="*/ 1 h 65"/>
                <a:gd name="T30" fmla="*/ 1 w 27"/>
                <a:gd name="T31" fmla="*/ 1 h 65"/>
                <a:gd name="T32" fmla="*/ 1 w 27"/>
                <a:gd name="T33" fmla="*/ 1 h 65"/>
                <a:gd name="T34" fmla="*/ 1 w 27"/>
                <a:gd name="T35" fmla="*/ 1 h 65"/>
                <a:gd name="T36" fmla="*/ 9 w 27"/>
                <a:gd name="T37" fmla="*/ 1 h 65"/>
                <a:gd name="T38" fmla="*/ 17 w 27"/>
                <a:gd name="T39" fmla="*/ 1 h 65"/>
                <a:gd name="T40" fmla="*/ 18 w 27"/>
                <a:gd name="T41" fmla="*/ 1 h 65"/>
                <a:gd name="T42" fmla="*/ 18 w 27"/>
                <a:gd name="T43" fmla="*/ 1 h 65"/>
                <a:gd name="T44" fmla="*/ 18 w 27"/>
                <a:gd name="T45" fmla="*/ 1 h 65"/>
                <a:gd name="T46" fmla="*/ 19 w 27"/>
                <a:gd name="T47" fmla="*/ 1 h 65"/>
                <a:gd name="T48" fmla="*/ 19 w 27"/>
                <a:gd name="T49" fmla="*/ 1 h 65"/>
                <a:gd name="T50" fmla="*/ 21 w 27"/>
                <a:gd name="T51" fmla="*/ 1 h 65"/>
                <a:gd name="T52" fmla="*/ 22 w 27"/>
                <a:gd name="T53" fmla="*/ 1 h 65"/>
                <a:gd name="T54" fmla="*/ 23 w 27"/>
                <a:gd name="T55" fmla="*/ 1 h 65"/>
                <a:gd name="T56" fmla="*/ 23 w 27"/>
                <a:gd name="T57" fmla="*/ 1 h 65"/>
                <a:gd name="T58" fmla="*/ 23 w 27"/>
                <a:gd name="T59" fmla="*/ 1 h 65"/>
                <a:gd name="T60" fmla="*/ 23 w 27"/>
                <a:gd name="T61" fmla="*/ 1 h 65"/>
                <a:gd name="T62" fmla="*/ 25 w 27"/>
                <a:gd name="T63" fmla="*/ 1 h 65"/>
                <a:gd name="T64" fmla="*/ 25 w 27"/>
                <a:gd name="T65" fmla="*/ 1 h 65"/>
                <a:gd name="T66" fmla="*/ 26 w 27"/>
                <a:gd name="T67" fmla="*/ 1 h 65"/>
                <a:gd name="T68" fmla="*/ 26 w 27"/>
                <a:gd name="T69" fmla="*/ 1 h 65"/>
                <a:gd name="T70" fmla="*/ 27 w 27"/>
                <a:gd name="T71" fmla="*/ 1 h 6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7"/>
                <a:gd name="T109" fmla="*/ 0 h 65"/>
                <a:gd name="T110" fmla="*/ 27 w 27"/>
                <a:gd name="T111" fmla="*/ 65 h 6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7" h="65">
                  <a:moveTo>
                    <a:pt x="27" y="60"/>
                  </a:moveTo>
                  <a:lnTo>
                    <a:pt x="26" y="41"/>
                  </a:lnTo>
                  <a:lnTo>
                    <a:pt x="22" y="37"/>
                  </a:lnTo>
                  <a:lnTo>
                    <a:pt x="19" y="32"/>
                  </a:lnTo>
                  <a:lnTo>
                    <a:pt x="17" y="26"/>
                  </a:lnTo>
                  <a:lnTo>
                    <a:pt x="14" y="19"/>
                  </a:lnTo>
                  <a:lnTo>
                    <a:pt x="11" y="13"/>
                  </a:lnTo>
                  <a:lnTo>
                    <a:pt x="9" y="10"/>
                  </a:lnTo>
                  <a:lnTo>
                    <a:pt x="5" y="4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1" y="4"/>
                  </a:lnTo>
                  <a:lnTo>
                    <a:pt x="1" y="6"/>
                  </a:lnTo>
                  <a:lnTo>
                    <a:pt x="9" y="21"/>
                  </a:lnTo>
                  <a:lnTo>
                    <a:pt x="17" y="61"/>
                  </a:lnTo>
                  <a:lnTo>
                    <a:pt x="18" y="61"/>
                  </a:lnTo>
                  <a:lnTo>
                    <a:pt x="18" y="63"/>
                  </a:lnTo>
                  <a:lnTo>
                    <a:pt x="19" y="63"/>
                  </a:lnTo>
                  <a:lnTo>
                    <a:pt x="21" y="63"/>
                  </a:lnTo>
                  <a:lnTo>
                    <a:pt x="22" y="65"/>
                  </a:lnTo>
                  <a:lnTo>
                    <a:pt x="23" y="65"/>
                  </a:lnTo>
                  <a:lnTo>
                    <a:pt x="23" y="63"/>
                  </a:lnTo>
                  <a:lnTo>
                    <a:pt x="25" y="61"/>
                  </a:lnTo>
                  <a:lnTo>
                    <a:pt x="26" y="61"/>
                  </a:lnTo>
                  <a:lnTo>
                    <a:pt x="26" y="60"/>
                  </a:lnTo>
                  <a:lnTo>
                    <a:pt x="27" y="6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08" name="Freeform 174"/>
            <p:cNvSpPr>
              <a:spLocks/>
            </p:cNvSpPr>
            <p:nvPr/>
          </p:nvSpPr>
          <p:spPr bwMode="auto">
            <a:xfrm>
              <a:off x="2508" y="2912"/>
              <a:ext cx="303" cy="63"/>
            </a:xfrm>
            <a:custGeom>
              <a:avLst/>
              <a:gdLst>
                <a:gd name="T0" fmla="*/ 303 w 303"/>
                <a:gd name="T1" fmla="*/ 1 h 124"/>
                <a:gd name="T2" fmla="*/ 303 w 303"/>
                <a:gd name="T3" fmla="*/ 1 h 124"/>
                <a:gd name="T4" fmla="*/ 303 w 303"/>
                <a:gd name="T5" fmla="*/ 1 h 124"/>
                <a:gd name="T6" fmla="*/ 303 w 303"/>
                <a:gd name="T7" fmla="*/ 1 h 124"/>
                <a:gd name="T8" fmla="*/ 283 w 303"/>
                <a:gd name="T9" fmla="*/ 1 h 124"/>
                <a:gd name="T10" fmla="*/ 239 w 303"/>
                <a:gd name="T11" fmla="*/ 1 h 124"/>
                <a:gd name="T12" fmla="*/ 192 w 303"/>
                <a:gd name="T13" fmla="*/ 1 h 124"/>
                <a:gd name="T14" fmla="*/ 141 w 303"/>
                <a:gd name="T15" fmla="*/ 1 h 124"/>
                <a:gd name="T16" fmla="*/ 106 w 303"/>
                <a:gd name="T17" fmla="*/ 1 h 124"/>
                <a:gd name="T18" fmla="*/ 83 w 303"/>
                <a:gd name="T19" fmla="*/ 1 h 124"/>
                <a:gd name="T20" fmla="*/ 62 w 303"/>
                <a:gd name="T21" fmla="*/ 1 h 124"/>
                <a:gd name="T22" fmla="*/ 42 w 303"/>
                <a:gd name="T23" fmla="*/ 1 h 124"/>
                <a:gd name="T24" fmla="*/ 27 w 303"/>
                <a:gd name="T25" fmla="*/ 1 h 124"/>
                <a:gd name="T26" fmla="*/ 21 w 303"/>
                <a:gd name="T27" fmla="*/ 1 h 124"/>
                <a:gd name="T28" fmla="*/ 14 w 303"/>
                <a:gd name="T29" fmla="*/ 1 h 124"/>
                <a:gd name="T30" fmla="*/ 8 w 303"/>
                <a:gd name="T31" fmla="*/ 0 h 124"/>
                <a:gd name="T32" fmla="*/ 2 w 303"/>
                <a:gd name="T33" fmla="*/ 0 h 124"/>
                <a:gd name="T34" fmla="*/ 2 w 303"/>
                <a:gd name="T35" fmla="*/ 0 h 124"/>
                <a:gd name="T36" fmla="*/ 1 w 303"/>
                <a:gd name="T37" fmla="*/ 1 h 124"/>
                <a:gd name="T38" fmla="*/ 0 w 303"/>
                <a:gd name="T39" fmla="*/ 1 h 124"/>
                <a:gd name="T40" fmla="*/ 0 w 303"/>
                <a:gd name="T41" fmla="*/ 1 h 124"/>
                <a:gd name="T42" fmla="*/ 0 w 303"/>
                <a:gd name="T43" fmla="*/ 1 h 124"/>
                <a:gd name="T44" fmla="*/ 1 w 303"/>
                <a:gd name="T45" fmla="*/ 1 h 124"/>
                <a:gd name="T46" fmla="*/ 2 w 303"/>
                <a:gd name="T47" fmla="*/ 1 h 124"/>
                <a:gd name="T48" fmla="*/ 13 w 303"/>
                <a:gd name="T49" fmla="*/ 1 h 124"/>
                <a:gd name="T50" fmla="*/ 35 w 303"/>
                <a:gd name="T51" fmla="*/ 1 h 124"/>
                <a:gd name="T52" fmla="*/ 61 w 303"/>
                <a:gd name="T53" fmla="*/ 1 h 124"/>
                <a:gd name="T54" fmla="*/ 84 w 303"/>
                <a:gd name="T55" fmla="*/ 1 h 124"/>
                <a:gd name="T56" fmla="*/ 102 w 303"/>
                <a:gd name="T57" fmla="*/ 1 h 124"/>
                <a:gd name="T58" fmla="*/ 113 w 303"/>
                <a:gd name="T59" fmla="*/ 1 h 124"/>
                <a:gd name="T60" fmla="*/ 124 w 303"/>
                <a:gd name="T61" fmla="*/ 1 h 124"/>
                <a:gd name="T62" fmla="*/ 136 w 303"/>
                <a:gd name="T63" fmla="*/ 1 h 124"/>
                <a:gd name="T64" fmla="*/ 164 w 303"/>
                <a:gd name="T65" fmla="*/ 1 h 124"/>
                <a:gd name="T66" fmla="*/ 206 w 303"/>
                <a:gd name="T67" fmla="*/ 1 h 124"/>
                <a:gd name="T68" fmla="*/ 246 w 303"/>
                <a:gd name="T69" fmla="*/ 1 h 124"/>
                <a:gd name="T70" fmla="*/ 286 w 303"/>
                <a:gd name="T71" fmla="*/ 1 h 124"/>
                <a:gd name="T72" fmla="*/ 303 w 303"/>
                <a:gd name="T73" fmla="*/ 1 h 124"/>
                <a:gd name="T74" fmla="*/ 303 w 303"/>
                <a:gd name="T75" fmla="*/ 1 h 124"/>
                <a:gd name="T76" fmla="*/ 303 w 303"/>
                <a:gd name="T77" fmla="*/ 1 h 124"/>
                <a:gd name="T78" fmla="*/ 303 w 303"/>
                <a:gd name="T79" fmla="*/ 1 h 12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03"/>
                <a:gd name="T121" fmla="*/ 0 h 124"/>
                <a:gd name="T122" fmla="*/ 303 w 303"/>
                <a:gd name="T123" fmla="*/ 124 h 124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03" h="124">
                  <a:moveTo>
                    <a:pt x="303" y="122"/>
                  </a:moveTo>
                  <a:lnTo>
                    <a:pt x="303" y="120"/>
                  </a:lnTo>
                  <a:lnTo>
                    <a:pt x="303" y="118"/>
                  </a:lnTo>
                  <a:lnTo>
                    <a:pt x="283" y="94"/>
                  </a:lnTo>
                  <a:lnTo>
                    <a:pt x="262" y="76"/>
                  </a:lnTo>
                  <a:lnTo>
                    <a:pt x="239" y="59"/>
                  </a:lnTo>
                  <a:lnTo>
                    <a:pt x="215" y="48"/>
                  </a:lnTo>
                  <a:lnTo>
                    <a:pt x="192" y="39"/>
                  </a:lnTo>
                  <a:lnTo>
                    <a:pt x="166" y="31"/>
                  </a:lnTo>
                  <a:lnTo>
                    <a:pt x="141" y="24"/>
                  </a:lnTo>
                  <a:lnTo>
                    <a:pt x="116" y="18"/>
                  </a:lnTo>
                  <a:lnTo>
                    <a:pt x="106" y="17"/>
                  </a:lnTo>
                  <a:lnTo>
                    <a:pt x="95" y="17"/>
                  </a:lnTo>
                  <a:lnTo>
                    <a:pt x="83" y="15"/>
                  </a:lnTo>
                  <a:lnTo>
                    <a:pt x="72" y="13"/>
                  </a:lnTo>
                  <a:lnTo>
                    <a:pt x="62" y="13"/>
                  </a:lnTo>
                  <a:lnTo>
                    <a:pt x="51" y="11"/>
                  </a:lnTo>
                  <a:lnTo>
                    <a:pt x="42" y="9"/>
                  </a:lnTo>
                  <a:lnTo>
                    <a:pt x="31" y="5"/>
                  </a:lnTo>
                  <a:lnTo>
                    <a:pt x="27" y="5"/>
                  </a:lnTo>
                  <a:lnTo>
                    <a:pt x="23" y="4"/>
                  </a:lnTo>
                  <a:lnTo>
                    <a:pt x="21" y="4"/>
                  </a:lnTo>
                  <a:lnTo>
                    <a:pt x="17" y="2"/>
                  </a:lnTo>
                  <a:lnTo>
                    <a:pt x="14" y="2"/>
                  </a:lnTo>
                  <a:lnTo>
                    <a:pt x="10" y="2"/>
                  </a:lnTo>
                  <a:lnTo>
                    <a:pt x="8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3"/>
                  </a:lnTo>
                  <a:lnTo>
                    <a:pt x="2" y="13"/>
                  </a:lnTo>
                  <a:lnTo>
                    <a:pt x="2" y="15"/>
                  </a:lnTo>
                  <a:lnTo>
                    <a:pt x="13" y="22"/>
                  </a:lnTo>
                  <a:lnTo>
                    <a:pt x="25" y="28"/>
                  </a:lnTo>
                  <a:lnTo>
                    <a:pt x="35" y="31"/>
                  </a:lnTo>
                  <a:lnTo>
                    <a:pt x="47" y="33"/>
                  </a:lnTo>
                  <a:lnTo>
                    <a:pt x="61" y="37"/>
                  </a:lnTo>
                  <a:lnTo>
                    <a:pt x="72" y="39"/>
                  </a:lnTo>
                  <a:lnTo>
                    <a:pt x="84" y="39"/>
                  </a:lnTo>
                  <a:lnTo>
                    <a:pt x="96" y="41"/>
                  </a:lnTo>
                  <a:lnTo>
                    <a:pt x="102" y="42"/>
                  </a:lnTo>
                  <a:lnTo>
                    <a:pt x="108" y="42"/>
                  </a:lnTo>
                  <a:lnTo>
                    <a:pt x="113" y="44"/>
                  </a:lnTo>
                  <a:lnTo>
                    <a:pt x="119" y="44"/>
                  </a:lnTo>
                  <a:lnTo>
                    <a:pt x="124" y="44"/>
                  </a:lnTo>
                  <a:lnTo>
                    <a:pt x="131" y="46"/>
                  </a:lnTo>
                  <a:lnTo>
                    <a:pt x="136" y="46"/>
                  </a:lnTo>
                  <a:lnTo>
                    <a:pt x="141" y="48"/>
                  </a:lnTo>
                  <a:lnTo>
                    <a:pt x="164" y="52"/>
                  </a:lnTo>
                  <a:lnTo>
                    <a:pt x="185" y="55"/>
                  </a:lnTo>
                  <a:lnTo>
                    <a:pt x="206" y="63"/>
                  </a:lnTo>
                  <a:lnTo>
                    <a:pt x="226" y="70"/>
                  </a:lnTo>
                  <a:lnTo>
                    <a:pt x="246" y="81"/>
                  </a:lnTo>
                  <a:lnTo>
                    <a:pt x="266" y="93"/>
                  </a:lnTo>
                  <a:lnTo>
                    <a:pt x="286" y="107"/>
                  </a:lnTo>
                  <a:lnTo>
                    <a:pt x="303" y="124"/>
                  </a:lnTo>
                  <a:lnTo>
                    <a:pt x="303" y="1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09" name="Freeform 175"/>
            <p:cNvSpPr>
              <a:spLocks/>
            </p:cNvSpPr>
            <p:nvPr/>
          </p:nvSpPr>
          <p:spPr bwMode="auto">
            <a:xfrm>
              <a:off x="2737" y="2910"/>
              <a:ext cx="74" cy="46"/>
            </a:xfrm>
            <a:custGeom>
              <a:avLst/>
              <a:gdLst>
                <a:gd name="T0" fmla="*/ 70 w 74"/>
                <a:gd name="T1" fmla="*/ 0 h 93"/>
                <a:gd name="T2" fmla="*/ 62 w 74"/>
                <a:gd name="T3" fmla="*/ 0 h 93"/>
                <a:gd name="T4" fmla="*/ 50 w 74"/>
                <a:gd name="T5" fmla="*/ 0 h 93"/>
                <a:gd name="T6" fmla="*/ 38 w 74"/>
                <a:gd name="T7" fmla="*/ 0 h 93"/>
                <a:gd name="T8" fmla="*/ 33 w 74"/>
                <a:gd name="T9" fmla="*/ 0 h 93"/>
                <a:gd name="T10" fmla="*/ 31 w 74"/>
                <a:gd name="T11" fmla="*/ 0 h 93"/>
                <a:gd name="T12" fmla="*/ 30 w 74"/>
                <a:gd name="T13" fmla="*/ 0 h 93"/>
                <a:gd name="T14" fmla="*/ 29 w 74"/>
                <a:gd name="T15" fmla="*/ 0 h 93"/>
                <a:gd name="T16" fmla="*/ 29 w 74"/>
                <a:gd name="T17" fmla="*/ 0 h 93"/>
                <a:gd name="T18" fmla="*/ 27 w 74"/>
                <a:gd name="T19" fmla="*/ 0 h 93"/>
                <a:gd name="T20" fmla="*/ 26 w 74"/>
                <a:gd name="T21" fmla="*/ 0 h 93"/>
                <a:gd name="T22" fmla="*/ 25 w 74"/>
                <a:gd name="T23" fmla="*/ 0 h 93"/>
                <a:gd name="T24" fmla="*/ 0 w 74"/>
                <a:gd name="T25" fmla="*/ 0 h 93"/>
                <a:gd name="T26" fmla="*/ 8 w 74"/>
                <a:gd name="T27" fmla="*/ 0 h 93"/>
                <a:gd name="T28" fmla="*/ 17 w 74"/>
                <a:gd name="T29" fmla="*/ 0 h 93"/>
                <a:gd name="T30" fmla="*/ 25 w 74"/>
                <a:gd name="T31" fmla="*/ 0 h 93"/>
                <a:gd name="T32" fmla="*/ 33 w 74"/>
                <a:gd name="T33" fmla="*/ 0 h 93"/>
                <a:gd name="T34" fmla="*/ 35 w 74"/>
                <a:gd name="T35" fmla="*/ 0 h 93"/>
                <a:gd name="T36" fmla="*/ 37 w 74"/>
                <a:gd name="T37" fmla="*/ 0 h 93"/>
                <a:gd name="T38" fmla="*/ 39 w 74"/>
                <a:gd name="T39" fmla="*/ 0 h 93"/>
                <a:gd name="T40" fmla="*/ 41 w 74"/>
                <a:gd name="T41" fmla="*/ 0 h 93"/>
                <a:gd name="T42" fmla="*/ 42 w 74"/>
                <a:gd name="T43" fmla="*/ 0 h 93"/>
                <a:gd name="T44" fmla="*/ 43 w 74"/>
                <a:gd name="T45" fmla="*/ 0 h 93"/>
                <a:gd name="T46" fmla="*/ 45 w 74"/>
                <a:gd name="T47" fmla="*/ 0 h 93"/>
                <a:gd name="T48" fmla="*/ 46 w 74"/>
                <a:gd name="T49" fmla="*/ 0 h 93"/>
                <a:gd name="T50" fmla="*/ 53 w 74"/>
                <a:gd name="T51" fmla="*/ 0 h 93"/>
                <a:gd name="T52" fmla="*/ 58 w 74"/>
                <a:gd name="T53" fmla="*/ 0 h 93"/>
                <a:gd name="T54" fmla="*/ 62 w 74"/>
                <a:gd name="T55" fmla="*/ 0 h 93"/>
                <a:gd name="T56" fmla="*/ 67 w 74"/>
                <a:gd name="T57" fmla="*/ 0 h 93"/>
                <a:gd name="T58" fmla="*/ 67 w 74"/>
                <a:gd name="T59" fmla="*/ 0 h 93"/>
                <a:gd name="T60" fmla="*/ 67 w 74"/>
                <a:gd name="T61" fmla="*/ 0 h 93"/>
                <a:gd name="T62" fmla="*/ 69 w 74"/>
                <a:gd name="T63" fmla="*/ 0 h 93"/>
                <a:gd name="T64" fmla="*/ 70 w 74"/>
                <a:gd name="T65" fmla="*/ 0 h 93"/>
                <a:gd name="T66" fmla="*/ 74 w 74"/>
                <a:gd name="T67" fmla="*/ 0 h 93"/>
                <a:gd name="T68" fmla="*/ 72 w 74"/>
                <a:gd name="T69" fmla="*/ 0 h 9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4"/>
                <a:gd name="T106" fmla="*/ 0 h 93"/>
                <a:gd name="T107" fmla="*/ 74 w 74"/>
                <a:gd name="T108" fmla="*/ 93 h 9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4" h="93">
                  <a:moveTo>
                    <a:pt x="72" y="89"/>
                  </a:moveTo>
                  <a:lnTo>
                    <a:pt x="70" y="78"/>
                  </a:lnTo>
                  <a:lnTo>
                    <a:pt x="66" y="71"/>
                  </a:lnTo>
                  <a:lnTo>
                    <a:pt x="62" y="61"/>
                  </a:lnTo>
                  <a:lnTo>
                    <a:pt x="57" y="54"/>
                  </a:lnTo>
                  <a:lnTo>
                    <a:pt x="50" y="47"/>
                  </a:lnTo>
                  <a:lnTo>
                    <a:pt x="45" y="39"/>
                  </a:lnTo>
                  <a:lnTo>
                    <a:pt x="38" y="32"/>
                  </a:lnTo>
                  <a:lnTo>
                    <a:pt x="33" y="24"/>
                  </a:lnTo>
                  <a:lnTo>
                    <a:pt x="31" y="24"/>
                  </a:lnTo>
                  <a:lnTo>
                    <a:pt x="31" y="23"/>
                  </a:lnTo>
                  <a:lnTo>
                    <a:pt x="30" y="23"/>
                  </a:lnTo>
                  <a:lnTo>
                    <a:pt x="29" y="23"/>
                  </a:lnTo>
                  <a:lnTo>
                    <a:pt x="27" y="23"/>
                  </a:lnTo>
                  <a:lnTo>
                    <a:pt x="27" y="24"/>
                  </a:lnTo>
                  <a:lnTo>
                    <a:pt x="26" y="24"/>
                  </a:lnTo>
                  <a:lnTo>
                    <a:pt x="25" y="26"/>
                  </a:lnTo>
                  <a:lnTo>
                    <a:pt x="23" y="26"/>
                  </a:lnTo>
                  <a:lnTo>
                    <a:pt x="0" y="0"/>
                  </a:lnTo>
                  <a:lnTo>
                    <a:pt x="4" y="8"/>
                  </a:lnTo>
                  <a:lnTo>
                    <a:pt x="8" y="15"/>
                  </a:lnTo>
                  <a:lnTo>
                    <a:pt x="13" y="21"/>
                  </a:lnTo>
                  <a:lnTo>
                    <a:pt x="17" y="28"/>
                  </a:lnTo>
                  <a:lnTo>
                    <a:pt x="21" y="36"/>
                  </a:lnTo>
                  <a:lnTo>
                    <a:pt x="25" y="41"/>
                  </a:lnTo>
                  <a:lnTo>
                    <a:pt x="30" y="48"/>
                  </a:lnTo>
                  <a:lnTo>
                    <a:pt x="33" y="56"/>
                  </a:lnTo>
                  <a:lnTo>
                    <a:pt x="34" y="58"/>
                  </a:lnTo>
                  <a:lnTo>
                    <a:pt x="35" y="58"/>
                  </a:lnTo>
                  <a:lnTo>
                    <a:pt x="37" y="58"/>
                  </a:lnTo>
                  <a:lnTo>
                    <a:pt x="37" y="60"/>
                  </a:lnTo>
                  <a:lnTo>
                    <a:pt x="38" y="60"/>
                  </a:lnTo>
                  <a:lnTo>
                    <a:pt x="39" y="61"/>
                  </a:lnTo>
                  <a:lnTo>
                    <a:pt x="41" y="63"/>
                  </a:lnTo>
                  <a:lnTo>
                    <a:pt x="42" y="63"/>
                  </a:lnTo>
                  <a:lnTo>
                    <a:pt x="42" y="61"/>
                  </a:lnTo>
                  <a:lnTo>
                    <a:pt x="43" y="61"/>
                  </a:lnTo>
                  <a:lnTo>
                    <a:pt x="43" y="60"/>
                  </a:lnTo>
                  <a:lnTo>
                    <a:pt x="45" y="58"/>
                  </a:lnTo>
                  <a:lnTo>
                    <a:pt x="46" y="56"/>
                  </a:lnTo>
                  <a:lnTo>
                    <a:pt x="49" y="60"/>
                  </a:lnTo>
                  <a:lnTo>
                    <a:pt x="53" y="63"/>
                  </a:lnTo>
                  <a:lnTo>
                    <a:pt x="55" y="67"/>
                  </a:lnTo>
                  <a:lnTo>
                    <a:pt x="58" y="73"/>
                  </a:lnTo>
                  <a:lnTo>
                    <a:pt x="59" y="76"/>
                  </a:lnTo>
                  <a:lnTo>
                    <a:pt x="62" y="82"/>
                  </a:lnTo>
                  <a:lnTo>
                    <a:pt x="65" y="87"/>
                  </a:lnTo>
                  <a:lnTo>
                    <a:pt x="67" y="93"/>
                  </a:lnTo>
                  <a:lnTo>
                    <a:pt x="69" y="93"/>
                  </a:lnTo>
                  <a:lnTo>
                    <a:pt x="70" y="93"/>
                  </a:lnTo>
                  <a:lnTo>
                    <a:pt x="74" y="89"/>
                  </a:lnTo>
                  <a:lnTo>
                    <a:pt x="72" y="8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10" name="Freeform 176"/>
            <p:cNvSpPr>
              <a:spLocks/>
            </p:cNvSpPr>
            <p:nvPr/>
          </p:nvSpPr>
          <p:spPr bwMode="auto">
            <a:xfrm>
              <a:off x="2751" y="2993"/>
              <a:ext cx="4" cy="2"/>
            </a:xfrm>
            <a:custGeom>
              <a:avLst/>
              <a:gdLst>
                <a:gd name="T0" fmla="*/ 4 w 4"/>
                <a:gd name="T1" fmla="*/ 1 h 4"/>
                <a:gd name="T2" fmla="*/ 0 w 4"/>
                <a:gd name="T3" fmla="*/ 0 h 4"/>
                <a:gd name="T4" fmla="*/ 0 w 4"/>
                <a:gd name="T5" fmla="*/ 1 h 4"/>
                <a:gd name="T6" fmla="*/ 0 w 4"/>
                <a:gd name="T7" fmla="*/ 1 h 4"/>
                <a:gd name="T8" fmla="*/ 0 w 4"/>
                <a:gd name="T9" fmla="*/ 1 h 4"/>
                <a:gd name="T10" fmla="*/ 2 w 4"/>
                <a:gd name="T11" fmla="*/ 1 h 4"/>
                <a:gd name="T12" fmla="*/ 2 w 4"/>
                <a:gd name="T13" fmla="*/ 1 h 4"/>
                <a:gd name="T14" fmla="*/ 3 w 4"/>
                <a:gd name="T15" fmla="*/ 1 h 4"/>
                <a:gd name="T16" fmla="*/ 4 w 4"/>
                <a:gd name="T17" fmla="*/ 1 h 4"/>
                <a:gd name="T18" fmla="*/ 4 w 4"/>
                <a:gd name="T19" fmla="*/ 1 h 4"/>
                <a:gd name="T20" fmla="*/ 4 w 4"/>
                <a:gd name="T21" fmla="*/ 1 h 4"/>
                <a:gd name="T22" fmla="*/ 4 w 4"/>
                <a:gd name="T23" fmla="*/ 1 h 4"/>
                <a:gd name="T24" fmla="*/ 4 w 4"/>
                <a:gd name="T25" fmla="*/ 1 h 4"/>
                <a:gd name="T26" fmla="*/ 4 w 4"/>
                <a:gd name="T27" fmla="*/ 1 h 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"/>
                <a:gd name="T43" fmla="*/ 0 h 4"/>
                <a:gd name="T44" fmla="*/ 4 w 4"/>
                <a:gd name="T45" fmla="*/ 4 h 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" h="4">
                  <a:moveTo>
                    <a:pt x="4" y="4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4"/>
                  </a:lnTo>
                  <a:lnTo>
                    <a:pt x="3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856E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11" name="Freeform 177"/>
            <p:cNvSpPr>
              <a:spLocks/>
            </p:cNvSpPr>
            <p:nvPr/>
          </p:nvSpPr>
          <p:spPr bwMode="auto">
            <a:xfrm>
              <a:off x="2705" y="2899"/>
              <a:ext cx="44" cy="31"/>
            </a:xfrm>
            <a:custGeom>
              <a:avLst/>
              <a:gdLst>
                <a:gd name="T0" fmla="*/ 44 w 44"/>
                <a:gd name="T1" fmla="*/ 1 h 61"/>
                <a:gd name="T2" fmla="*/ 41 w 44"/>
                <a:gd name="T3" fmla="*/ 1 h 61"/>
                <a:gd name="T4" fmla="*/ 1 w 44"/>
                <a:gd name="T5" fmla="*/ 0 h 61"/>
                <a:gd name="T6" fmla="*/ 0 w 44"/>
                <a:gd name="T7" fmla="*/ 1 h 61"/>
                <a:gd name="T8" fmla="*/ 0 w 44"/>
                <a:gd name="T9" fmla="*/ 1 h 61"/>
                <a:gd name="T10" fmla="*/ 0 w 44"/>
                <a:gd name="T11" fmla="*/ 1 h 61"/>
                <a:gd name="T12" fmla="*/ 0 w 44"/>
                <a:gd name="T13" fmla="*/ 1 h 61"/>
                <a:gd name="T14" fmla="*/ 0 w 44"/>
                <a:gd name="T15" fmla="*/ 1 h 61"/>
                <a:gd name="T16" fmla="*/ 1 w 44"/>
                <a:gd name="T17" fmla="*/ 1 h 61"/>
                <a:gd name="T18" fmla="*/ 1 w 44"/>
                <a:gd name="T19" fmla="*/ 1 h 61"/>
                <a:gd name="T20" fmla="*/ 1 w 44"/>
                <a:gd name="T21" fmla="*/ 1 h 61"/>
                <a:gd name="T22" fmla="*/ 34 w 44"/>
                <a:gd name="T23" fmla="*/ 1 h 61"/>
                <a:gd name="T24" fmla="*/ 36 w 44"/>
                <a:gd name="T25" fmla="*/ 1 h 61"/>
                <a:gd name="T26" fmla="*/ 36 w 44"/>
                <a:gd name="T27" fmla="*/ 1 h 61"/>
                <a:gd name="T28" fmla="*/ 36 w 44"/>
                <a:gd name="T29" fmla="*/ 1 h 61"/>
                <a:gd name="T30" fmla="*/ 36 w 44"/>
                <a:gd name="T31" fmla="*/ 1 h 61"/>
                <a:gd name="T32" fmla="*/ 36 w 44"/>
                <a:gd name="T33" fmla="*/ 1 h 61"/>
                <a:gd name="T34" fmla="*/ 36 w 44"/>
                <a:gd name="T35" fmla="*/ 1 h 61"/>
                <a:gd name="T36" fmla="*/ 36 w 44"/>
                <a:gd name="T37" fmla="*/ 1 h 61"/>
                <a:gd name="T38" fmla="*/ 36 w 44"/>
                <a:gd name="T39" fmla="*/ 1 h 61"/>
                <a:gd name="T40" fmla="*/ 37 w 44"/>
                <a:gd name="T41" fmla="*/ 1 h 61"/>
                <a:gd name="T42" fmla="*/ 37 w 44"/>
                <a:gd name="T43" fmla="*/ 1 h 61"/>
                <a:gd name="T44" fmla="*/ 37 w 44"/>
                <a:gd name="T45" fmla="*/ 1 h 61"/>
                <a:gd name="T46" fmla="*/ 37 w 44"/>
                <a:gd name="T47" fmla="*/ 1 h 61"/>
                <a:gd name="T48" fmla="*/ 37 w 44"/>
                <a:gd name="T49" fmla="*/ 1 h 61"/>
                <a:gd name="T50" fmla="*/ 38 w 44"/>
                <a:gd name="T51" fmla="*/ 1 h 61"/>
                <a:gd name="T52" fmla="*/ 38 w 44"/>
                <a:gd name="T53" fmla="*/ 1 h 61"/>
                <a:gd name="T54" fmla="*/ 38 w 44"/>
                <a:gd name="T55" fmla="*/ 1 h 61"/>
                <a:gd name="T56" fmla="*/ 44 w 44"/>
                <a:gd name="T57" fmla="*/ 1 h 61"/>
                <a:gd name="T58" fmla="*/ 44 w 44"/>
                <a:gd name="T59" fmla="*/ 1 h 61"/>
                <a:gd name="T60" fmla="*/ 44 w 44"/>
                <a:gd name="T61" fmla="*/ 1 h 61"/>
                <a:gd name="T62" fmla="*/ 44 w 44"/>
                <a:gd name="T63" fmla="*/ 1 h 61"/>
                <a:gd name="T64" fmla="*/ 44 w 44"/>
                <a:gd name="T65" fmla="*/ 1 h 6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4"/>
                <a:gd name="T100" fmla="*/ 0 h 61"/>
                <a:gd name="T101" fmla="*/ 44 w 44"/>
                <a:gd name="T102" fmla="*/ 61 h 6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4" h="61">
                  <a:moveTo>
                    <a:pt x="44" y="57"/>
                  </a:moveTo>
                  <a:lnTo>
                    <a:pt x="41" y="48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5"/>
                  </a:lnTo>
                  <a:lnTo>
                    <a:pt x="1" y="7"/>
                  </a:lnTo>
                  <a:lnTo>
                    <a:pt x="34" y="54"/>
                  </a:lnTo>
                  <a:lnTo>
                    <a:pt x="36" y="54"/>
                  </a:lnTo>
                  <a:lnTo>
                    <a:pt x="36" y="56"/>
                  </a:lnTo>
                  <a:lnTo>
                    <a:pt x="36" y="57"/>
                  </a:lnTo>
                  <a:lnTo>
                    <a:pt x="36" y="59"/>
                  </a:lnTo>
                  <a:lnTo>
                    <a:pt x="37" y="59"/>
                  </a:lnTo>
                  <a:lnTo>
                    <a:pt x="37" y="61"/>
                  </a:lnTo>
                  <a:lnTo>
                    <a:pt x="38" y="61"/>
                  </a:lnTo>
                  <a:lnTo>
                    <a:pt x="44" y="59"/>
                  </a:lnTo>
                  <a:lnTo>
                    <a:pt x="44" y="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12" name="Freeform 178"/>
            <p:cNvSpPr>
              <a:spLocks/>
            </p:cNvSpPr>
            <p:nvPr/>
          </p:nvSpPr>
          <p:spPr bwMode="auto">
            <a:xfrm>
              <a:off x="2632" y="2959"/>
              <a:ext cx="60" cy="21"/>
            </a:xfrm>
            <a:custGeom>
              <a:avLst/>
              <a:gdLst>
                <a:gd name="T0" fmla="*/ 60 w 60"/>
                <a:gd name="T1" fmla="*/ 1 h 42"/>
                <a:gd name="T2" fmla="*/ 0 w 60"/>
                <a:gd name="T3" fmla="*/ 0 h 42"/>
                <a:gd name="T4" fmla="*/ 3 w 60"/>
                <a:gd name="T5" fmla="*/ 1 h 42"/>
                <a:gd name="T6" fmla="*/ 7 w 60"/>
                <a:gd name="T7" fmla="*/ 1 h 42"/>
                <a:gd name="T8" fmla="*/ 11 w 60"/>
                <a:gd name="T9" fmla="*/ 1 h 42"/>
                <a:gd name="T10" fmla="*/ 15 w 60"/>
                <a:gd name="T11" fmla="*/ 1 h 42"/>
                <a:gd name="T12" fmla="*/ 19 w 60"/>
                <a:gd name="T13" fmla="*/ 1 h 42"/>
                <a:gd name="T14" fmla="*/ 23 w 60"/>
                <a:gd name="T15" fmla="*/ 1 h 42"/>
                <a:gd name="T16" fmla="*/ 27 w 60"/>
                <a:gd name="T17" fmla="*/ 1 h 42"/>
                <a:gd name="T18" fmla="*/ 29 w 60"/>
                <a:gd name="T19" fmla="*/ 1 h 42"/>
                <a:gd name="T20" fmla="*/ 33 w 60"/>
                <a:gd name="T21" fmla="*/ 1 h 42"/>
                <a:gd name="T22" fmla="*/ 37 w 60"/>
                <a:gd name="T23" fmla="*/ 1 h 42"/>
                <a:gd name="T24" fmla="*/ 41 w 60"/>
                <a:gd name="T25" fmla="*/ 1 h 42"/>
                <a:gd name="T26" fmla="*/ 45 w 60"/>
                <a:gd name="T27" fmla="*/ 1 h 42"/>
                <a:gd name="T28" fmla="*/ 49 w 60"/>
                <a:gd name="T29" fmla="*/ 1 h 42"/>
                <a:gd name="T30" fmla="*/ 52 w 60"/>
                <a:gd name="T31" fmla="*/ 1 h 42"/>
                <a:gd name="T32" fmla="*/ 56 w 60"/>
                <a:gd name="T33" fmla="*/ 1 h 42"/>
                <a:gd name="T34" fmla="*/ 60 w 60"/>
                <a:gd name="T35" fmla="*/ 1 h 42"/>
                <a:gd name="T36" fmla="*/ 60 w 60"/>
                <a:gd name="T37" fmla="*/ 1 h 42"/>
                <a:gd name="T38" fmla="*/ 60 w 60"/>
                <a:gd name="T39" fmla="*/ 1 h 42"/>
                <a:gd name="T40" fmla="*/ 60 w 60"/>
                <a:gd name="T41" fmla="*/ 1 h 42"/>
                <a:gd name="T42" fmla="*/ 60 w 60"/>
                <a:gd name="T43" fmla="*/ 1 h 42"/>
                <a:gd name="T44" fmla="*/ 60 w 60"/>
                <a:gd name="T45" fmla="*/ 1 h 42"/>
                <a:gd name="T46" fmla="*/ 60 w 60"/>
                <a:gd name="T47" fmla="*/ 1 h 42"/>
                <a:gd name="T48" fmla="*/ 60 w 60"/>
                <a:gd name="T49" fmla="*/ 1 h 4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0"/>
                <a:gd name="T76" fmla="*/ 0 h 42"/>
                <a:gd name="T77" fmla="*/ 60 w 60"/>
                <a:gd name="T78" fmla="*/ 42 h 4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0" h="42">
                  <a:moveTo>
                    <a:pt x="60" y="40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7" y="7"/>
                  </a:lnTo>
                  <a:lnTo>
                    <a:pt x="11" y="11"/>
                  </a:lnTo>
                  <a:lnTo>
                    <a:pt x="15" y="12"/>
                  </a:lnTo>
                  <a:lnTo>
                    <a:pt x="19" y="16"/>
                  </a:lnTo>
                  <a:lnTo>
                    <a:pt x="23" y="18"/>
                  </a:lnTo>
                  <a:lnTo>
                    <a:pt x="27" y="22"/>
                  </a:lnTo>
                  <a:lnTo>
                    <a:pt x="29" y="25"/>
                  </a:lnTo>
                  <a:lnTo>
                    <a:pt x="33" y="27"/>
                  </a:lnTo>
                  <a:lnTo>
                    <a:pt x="37" y="29"/>
                  </a:lnTo>
                  <a:lnTo>
                    <a:pt x="41" y="33"/>
                  </a:lnTo>
                  <a:lnTo>
                    <a:pt x="45" y="35"/>
                  </a:lnTo>
                  <a:lnTo>
                    <a:pt x="49" y="37"/>
                  </a:lnTo>
                  <a:lnTo>
                    <a:pt x="52" y="38"/>
                  </a:lnTo>
                  <a:lnTo>
                    <a:pt x="56" y="40"/>
                  </a:lnTo>
                  <a:lnTo>
                    <a:pt x="60" y="42"/>
                  </a:lnTo>
                  <a:lnTo>
                    <a:pt x="60" y="40"/>
                  </a:lnTo>
                  <a:close/>
                </a:path>
              </a:pathLst>
            </a:custGeom>
            <a:solidFill>
              <a:srgbClr val="856E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13" name="Freeform 179"/>
            <p:cNvSpPr>
              <a:spLocks/>
            </p:cNvSpPr>
            <p:nvPr/>
          </p:nvSpPr>
          <p:spPr bwMode="auto">
            <a:xfrm>
              <a:off x="2665" y="2886"/>
              <a:ext cx="54" cy="39"/>
            </a:xfrm>
            <a:custGeom>
              <a:avLst/>
              <a:gdLst>
                <a:gd name="T0" fmla="*/ 54 w 54"/>
                <a:gd name="T1" fmla="*/ 0 h 80"/>
                <a:gd name="T2" fmla="*/ 54 w 54"/>
                <a:gd name="T3" fmla="*/ 0 h 80"/>
                <a:gd name="T4" fmla="*/ 54 w 54"/>
                <a:gd name="T5" fmla="*/ 0 h 80"/>
                <a:gd name="T6" fmla="*/ 54 w 54"/>
                <a:gd name="T7" fmla="*/ 0 h 80"/>
                <a:gd name="T8" fmla="*/ 54 w 54"/>
                <a:gd name="T9" fmla="*/ 0 h 80"/>
                <a:gd name="T10" fmla="*/ 54 w 54"/>
                <a:gd name="T11" fmla="*/ 0 h 80"/>
                <a:gd name="T12" fmla="*/ 54 w 54"/>
                <a:gd name="T13" fmla="*/ 0 h 80"/>
                <a:gd name="T14" fmla="*/ 54 w 54"/>
                <a:gd name="T15" fmla="*/ 0 h 80"/>
                <a:gd name="T16" fmla="*/ 54 w 54"/>
                <a:gd name="T17" fmla="*/ 0 h 80"/>
                <a:gd name="T18" fmla="*/ 49 w 54"/>
                <a:gd name="T19" fmla="*/ 0 h 80"/>
                <a:gd name="T20" fmla="*/ 44 w 54"/>
                <a:gd name="T21" fmla="*/ 0 h 80"/>
                <a:gd name="T22" fmla="*/ 39 w 54"/>
                <a:gd name="T23" fmla="*/ 0 h 80"/>
                <a:gd name="T24" fmla="*/ 32 w 54"/>
                <a:gd name="T25" fmla="*/ 0 h 80"/>
                <a:gd name="T26" fmla="*/ 25 w 54"/>
                <a:gd name="T27" fmla="*/ 0 h 80"/>
                <a:gd name="T28" fmla="*/ 19 w 54"/>
                <a:gd name="T29" fmla="*/ 0 h 80"/>
                <a:gd name="T30" fmla="*/ 13 w 54"/>
                <a:gd name="T31" fmla="*/ 0 h 80"/>
                <a:gd name="T32" fmla="*/ 7 w 54"/>
                <a:gd name="T33" fmla="*/ 0 h 80"/>
                <a:gd name="T34" fmla="*/ 5 w 54"/>
                <a:gd name="T35" fmla="*/ 0 h 80"/>
                <a:gd name="T36" fmla="*/ 5 w 54"/>
                <a:gd name="T37" fmla="*/ 0 h 80"/>
                <a:gd name="T38" fmla="*/ 4 w 54"/>
                <a:gd name="T39" fmla="*/ 0 h 80"/>
                <a:gd name="T40" fmla="*/ 4 w 54"/>
                <a:gd name="T41" fmla="*/ 0 h 80"/>
                <a:gd name="T42" fmla="*/ 3 w 54"/>
                <a:gd name="T43" fmla="*/ 0 h 80"/>
                <a:gd name="T44" fmla="*/ 3 w 54"/>
                <a:gd name="T45" fmla="*/ 0 h 80"/>
                <a:gd name="T46" fmla="*/ 1 w 54"/>
                <a:gd name="T47" fmla="*/ 0 h 80"/>
                <a:gd name="T48" fmla="*/ 1 w 54"/>
                <a:gd name="T49" fmla="*/ 0 h 80"/>
                <a:gd name="T50" fmla="*/ 0 w 54"/>
                <a:gd name="T51" fmla="*/ 0 h 80"/>
                <a:gd name="T52" fmla="*/ 0 w 54"/>
                <a:gd name="T53" fmla="*/ 0 h 80"/>
                <a:gd name="T54" fmla="*/ 0 w 54"/>
                <a:gd name="T55" fmla="*/ 0 h 80"/>
                <a:gd name="T56" fmla="*/ 0 w 54"/>
                <a:gd name="T57" fmla="*/ 0 h 80"/>
                <a:gd name="T58" fmla="*/ 0 w 54"/>
                <a:gd name="T59" fmla="*/ 0 h 80"/>
                <a:gd name="T60" fmla="*/ 0 w 54"/>
                <a:gd name="T61" fmla="*/ 0 h 80"/>
                <a:gd name="T62" fmla="*/ 0 w 54"/>
                <a:gd name="T63" fmla="*/ 0 h 80"/>
                <a:gd name="T64" fmla="*/ 0 w 54"/>
                <a:gd name="T65" fmla="*/ 0 h 80"/>
                <a:gd name="T66" fmla="*/ 47 w 54"/>
                <a:gd name="T67" fmla="*/ 0 h 80"/>
                <a:gd name="T68" fmla="*/ 47 w 54"/>
                <a:gd name="T69" fmla="*/ 0 h 80"/>
                <a:gd name="T70" fmla="*/ 48 w 54"/>
                <a:gd name="T71" fmla="*/ 0 h 80"/>
                <a:gd name="T72" fmla="*/ 48 w 54"/>
                <a:gd name="T73" fmla="*/ 0 h 80"/>
                <a:gd name="T74" fmla="*/ 48 w 54"/>
                <a:gd name="T75" fmla="*/ 0 h 80"/>
                <a:gd name="T76" fmla="*/ 49 w 54"/>
                <a:gd name="T77" fmla="*/ 0 h 80"/>
                <a:gd name="T78" fmla="*/ 49 w 54"/>
                <a:gd name="T79" fmla="*/ 0 h 80"/>
                <a:gd name="T80" fmla="*/ 49 w 54"/>
                <a:gd name="T81" fmla="*/ 0 h 80"/>
                <a:gd name="T82" fmla="*/ 50 w 54"/>
                <a:gd name="T83" fmla="*/ 0 h 80"/>
                <a:gd name="T84" fmla="*/ 54 w 54"/>
                <a:gd name="T85" fmla="*/ 0 h 8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4"/>
                <a:gd name="T130" fmla="*/ 0 h 80"/>
                <a:gd name="T131" fmla="*/ 54 w 54"/>
                <a:gd name="T132" fmla="*/ 80 h 8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4" h="80">
                  <a:moveTo>
                    <a:pt x="54" y="72"/>
                  </a:moveTo>
                  <a:lnTo>
                    <a:pt x="54" y="71"/>
                  </a:lnTo>
                  <a:lnTo>
                    <a:pt x="54" y="69"/>
                  </a:lnTo>
                  <a:lnTo>
                    <a:pt x="54" y="67"/>
                  </a:lnTo>
                  <a:lnTo>
                    <a:pt x="54" y="65"/>
                  </a:lnTo>
                  <a:lnTo>
                    <a:pt x="49" y="58"/>
                  </a:lnTo>
                  <a:lnTo>
                    <a:pt x="44" y="50"/>
                  </a:lnTo>
                  <a:lnTo>
                    <a:pt x="39" y="43"/>
                  </a:lnTo>
                  <a:lnTo>
                    <a:pt x="32" y="33"/>
                  </a:lnTo>
                  <a:lnTo>
                    <a:pt x="25" y="26"/>
                  </a:lnTo>
                  <a:lnTo>
                    <a:pt x="19" y="21"/>
                  </a:lnTo>
                  <a:lnTo>
                    <a:pt x="13" y="13"/>
                  </a:lnTo>
                  <a:lnTo>
                    <a:pt x="7" y="6"/>
                  </a:lnTo>
                  <a:lnTo>
                    <a:pt x="5" y="6"/>
                  </a:lnTo>
                  <a:lnTo>
                    <a:pt x="5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3" y="2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47" y="78"/>
                  </a:lnTo>
                  <a:lnTo>
                    <a:pt x="48" y="78"/>
                  </a:lnTo>
                  <a:lnTo>
                    <a:pt x="49" y="80"/>
                  </a:lnTo>
                  <a:lnTo>
                    <a:pt x="50" y="80"/>
                  </a:lnTo>
                  <a:lnTo>
                    <a:pt x="54" y="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14" name="Freeform 180"/>
            <p:cNvSpPr>
              <a:spLocks/>
            </p:cNvSpPr>
            <p:nvPr/>
          </p:nvSpPr>
          <p:spPr bwMode="auto">
            <a:xfrm>
              <a:off x="2631" y="2880"/>
              <a:ext cx="61" cy="38"/>
            </a:xfrm>
            <a:custGeom>
              <a:avLst/>
              <a:gdLst>
                <a:gd name="T0" fmla="*/ 61 w 61"/>
                <a:gd name="T1" fmla="*/ 1 h 76"/>
                <a:gd name="T2" fmla="*/ 54 w 61"/>
                <a:gd name="T3" fmla="*/ 1 h 76"/>
                <a:gd name="T4" fmla="*/ 47 w 61"/>
                <a:gd name="T5" fmla="*/ 1 h 76"/>
                <a:gd name="T6" fmla="*/ 41 w 61"/>
                <a:gd name="T7" fmla="*/ 1 h 76"/>
                <a:gd name="T8" fmla="*/ 34 w 61"/>
                <a:gd name="T9" fmla="*/ 1 h 76"/>
                <a:gd name="T10" fmla="*/ 26 w 61"/>
                <a:gd name="T11" fmla="*/ 1 h 76"/>
                <a:gd name="T12" fmla="*/ 18 w 61"/>
                <a:gd name="T13" fmla="*/ 1 h 76"/>
                <a:gd name="T14" fmla="*/ 10 w 61"/>
                <a:gd name="T15" fmla="*/ 1 h 76"/>
                <a:gd name="T16" fmla="*/ 1 w 61"/>
                <a:gd name="T17" fmla="*/ 0 h 76"/>
                <a:gd name="T18" fmla="*/ 1 w 61"/>
                <a:gd name="T19" fmla="*/ 0 h 76"/>
                <a:gd name="T20" fmla="*/ 1 w 61"/>
                <a:gd name="T21" fmla="*/ 0 h 76"/>
                <a:gd name="T22" fmla="*/ 1 w 61"/>
                <a:gd name="T23" fmla="*/ 0 h 76"/>
                <a:gd name="T24" fmla="*/ 1 w 61"/>
                <a:gd name="T25" fmla="*/ 0 h 76"/>
                <a:gd name="T26" fmla="*/ 0 w 61"/>
                <a:gd name="T27" fmla="*/ 0 h 76"/>
                <a:gd name="T28" fmla="*/ 0 w 61"/>
                <a:gd name="T29" fmla="*/ 1 h 76"/>
                <a:gd name="T30" fmla="*/ 1 w 61"/>
                <a:gd name="T31" fmla="*/ 1 h 76"/>
                <a:gd name="T32" fmla="*/ 1 w 61"/>
                <a:gd name="T33" fmla="*/ 1 h 76"/>
                <a:gd name="T34" fmla="*/ 55 w 61"/>
                <a:gd name="T35" fmla="*/ 1 h 76"/>
                <a:gd name="T36" fmla="*/ 61 w 61"/>
                <a:gd name="T37" fmla="*/ 1 h 7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76"/>
                <a:gd name="T59" fmla="*/ 61 w 61"/>
                <a:gd name="T60" fmla="*/ 76 h 7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76">
                  <a:moveTo>
                    <a:pt x="61" y="67"/>
                  </a:moveTo>
                  <a:lnTo>
                    <a:pt x="54" y="57"/>
                  </a:lnTo>
                  <a:lnTo>
                    <a:pt x="47" y="48"/>
                  </a:lnTo>
                  <a:lnTo>
                    <a:pt x="41" y="41"/>
                  </a:lnTo>
                  <a:lnTo>
                    <a:pt x="34" y="32"/>
                  </a:lnTo>
                  <a:lnTo>
                    <a:pt x="26" y="22"/>
                  </a:lnTo>
                  <a:lnTo>
                    <a:pt x="18" y="15"/>
                  </a:lnTo>
                  <a:lnTo>
                    <a:pt x="10" y="7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55" y="76"/>
                  </a:lnTo>
                  <a:lnTo>
                    <a:pt x="61" y="6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15" name="Freeform 181"/>
            <p:cNvSpPr>
              <a:spLocks/>
            </p:cNvSpPr>
            <p:nvPr/>
          </p:nvSpPr>
          <p:spPr bwMode="auto">
            <a:xfrm>
              <a:off x="2590" y="2869"/>
              <a:ext cx="73" cy="48"/>
            </a:xfrm>
            <a:custGeom>
              <a:avLst/>
              <a:gdLst>
                <a:gd name="T0" fmla="*/ 71 w 73"/>
                <a:gd name="T1" fmla="*/ 1 h 96"/>
                <a:gd name="T2" fmla="*/ 71 w 73"/>
                <a:gd name="T3" fmla="*/ 1 h 96"/>
                <a:gd name="T4" fmla="*/ 71 w 73"/>
                <a:gd name="T5" fmla="*/ 1 h 96"/>
                <a:gd name="T6" fmla="*/ 73 w 73"/>
                <a:gd name="T7" fmla="*/ 1 h 96"/>
                <a:gd name="T8" fmla="*/ 73 w 73"/>
                <a:gd name="T9" fmla="*/ 1 h 96"/>
                <a:gd name="T10" fmla="*/ 73 w 73"/>
                <a:gd name="T11" fmla="*/ 1 h 96"/>
                <a:gd name="T12" fmla="*/ 73 w 73"/>
                <a:gd name="T13" fmla="*/ 1 h 96"/>
                <a:gd name="T14" fmla="*/ 73 w 73"/>
                <a:gd name="T15" fmla="*/ 1 h 96"/>
                <a:gd name="T16" fmla="*/ 73 w 73"/>
                <a:gd name="T17" fmla="*/ 1 h 96"/>
                <a:gd name="T18" fmla="*/ 66 w 73"/>
                <a:gd name="T19" fmla="*/ 1 h 96"/>
                <a:gd name="T20" fmla="*/ 58 w 73"/>
                <a:gd name="T21" fmla="*/ 1 h 96"/>
                <a:gd name="T22" fmla="*/ 49 w 73"/>
                <a:gd name="T23" fmla="*/ 1 h 96"/>
                <a:gd name="T24" fmla="*/ 41 w 73"/>
                <a:gd name="T25" fmla="*/ 1 h 96"/>
                <a:gd name="T26" fmla="*/ 31 w 73"/>
                <a:gd name="T27" fmla="*/ 1 h 96"/>
                <a:gd name="T28" fmla="*/ 22 w 73"/>
                <a:gd name="T29" fmla="*/ 1 h 96"/>
                <a:gd name="T30" fmla="*/ 12 w 73"/>
                <a:gd name="T31" fmla="*/ 1 h 96"/>
                <a:gd name="T32" fmla="*/ 2 w 73"/>
                <a:gd name="T33" fmla="*/ 0 h 96"/>
                <a:gd name="T34" fmla="*/ 2 w 73"/>
                <a:gd name="T35" fmla="*/ 0 h 96"/>
                <a:gd name="T36" fmla="*/ 2 w 73"/>
                <a:gd name="T37" fmla="*/ 0 h 96"/>
                <a:gd name="T38" fmla="*/ 2 w 73"/>
                <a:gd name="T39" fmla="*/ 0 h 96"/>
                <a:gd name="T40" fmla="*/ 1 w 73"/>
                <a:gd name="T41" fmla="*/ 0 h 96"/>
                <a:gd name="T42" fmla="*/ 1 w 73"/>
                <a:gd name="T43" fmla="*/ 0 h 96"/>
                <a:gd name="T44" fmla="*/ 1 w 73"/>
                <a:gd name="T45" fmla="*/ 0 h 96"/>
                <a:gd name="T46" fmla="*/ 1 w 73"/>
                <a:gd name="T47" fmla="*/ 0 h 96"/>
                <a:gd name="T48" fmla="*/ 0 w 73"/>
                <a:gd name="T49" fmla="*/ 0 h 96"/>
                <a:gd name="T50" fmla="*/ 0 w 73"/>
                <a:gd name="T51" fmla="*/ 0 h 96"/>
                <a:gd name="T52" fmla="*/ 0 w 73"/>
                <a:gd name="T53" fmla="*/ 1 h 96"/>
                <a:gd name="T54" fmla="*/ 0 w 73"/>
                <a:gd name="T55" fmla="*/ 1 h 96"/>
                <a:gd name="T56" fmla="*/ 0 w 73"/>
                <a:gd name="T57" fmla="*/ 1 h 96"/>
                <a:gd name="T58" fmla="*/ 0 w 73"/>
                <a:gd name="T59" fmla="*/ 1 h 96"/>
                <a:gd name="T60" fmla="*/ 0 w 73"/>
                <a:gd name="T61" fmla="*/ 1 h 96"/>
                <a:gd name="T62" fmla="*/ 0 w 73"/>
                <a:gd name="T63" fmla="*/ 1 h 96"/>
                <a:gd name="T64" fmla="*/ 0 w 73"/>
                <a:gd name="T65" fmla="*/ 1 h 96"/>
                <a:gd name="T66" fmla="*/ 9 w 73"/>
                <a:gd name="T67" fmla="*/ 1 h 96"/>
                <a:gd name="T68" fmla="*/ 18 w 73"/>
                <a:gd name="T69" fmla="*/ 1 h 96"/>
                <a:gd name="T70" fmla="*/ 26 w 73"/>
                <a:gd name="T71" fmla="*/ 1 h 96"/>
                <a:gd name="T72" fmla="*/ 35 w 73"/>
                <a:gd name="T73" fmla="*/ 1 h 96"/>
                <a:gd name="T74" fmla="*/ 43 w 73"/>
                <a:gd name="T75" fmla="*/ 1 h 96"/>
                <a:gd name="T76" fmla="*/ 51 w 73"/>
                <a:gd name="T77" fmla="*/ 1 h 96"/>
                <a:gd name="T78" fmla="*/ 58 w 73"/>
                <a:gd name="T79" fmla="*/ 1 h 96"/>
                <a:gd name="T80" fmla="*/ 63 w 73"/>
                <a:gd name="T81" fmla="*/ 1 h 96"/>
                <a:gd name="T82" fmla="*/ 63 w 73"/>
                <a:gd name="T83" fmla="*/ 1 h 96"/>
                <a:gd name="T84" fmla="*/ 63 w 73"/>
                <a:gd name="T85" fmla="*/ 1 h 96"/>
                <a:gd name="T86" fmla="*/ 65 w 73"/>
                <a:gd name="T87" fmla="*/ 1 h 96"/>
                <a:gd name="T88" fmla="*/ 65 w 73"/>
                <a:gd name="T89" fmla="*/ 1 h 96"/>
                <a:gd name="T90" fmla="*/ 65 w 73"/>
                <a:gd name="T91" fmla="*/ 1 h 96"/>
                <a:gd name="T92" fmla="*/ 66 w 73"/>
                <a:gd name="T93" fmla="*/ 1 h 96"/>
                <a:gd name="T94" fmla="*/ 66 w 73"/>
                <a:gd name="T95" fmla="*/ 1 h 96"/>
                <a:gd name="T96" fmla="*/ 66 w 73"/>
                <a:gd name="T97" fmla="*/ 1 h 96"/>
                <a:gd name="T98" fmla="*/ 71 w 73"/>
                <a:gd name="T99" fmla="*/ 1 h 96"/>
                <a:gd name="T100" fmla="*/ 71 w 73"/>
                <a:gd name="T101" fmla="*/ 1 h 96"/>
                <a:gd name="T102" fmla="*/ 71 w 73"/>
                <a:gd name="T103" fmla="*/ 1 h 96"/>
                <a:gd name="T104" fmla="*/ 71 w 73"/>
                <a:gd name="T105" fmla="*/ 1 h 96"/>
                <a:gd name="T106" fmla="*/ 71 w 73"/>
                <a:gd name="T107" fmla="*/ 1 h 9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3"/>
                <a:gd name="T163" fmla="*/ 0 h 96"/>
                <a:gd name="T164" fmla="*/ 73 w 73"/>
                <a:gd name="T165" fmla="*/ 96 h 9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3" h="96">
                  <a:moveTo>
                    <a:pt x="71" y="92"/>
                  </a:moveTo>
                  <a:lnTo>
                    <a:pt x="71" y="91"/>
                  </a:lnTo>
                  <a:lnTo>
                    <a:pt x="71" y="89"/>
                  </a:lnTo>
                  <a:lnTo>
                    <a:pt x="73" y="89"/>
                  </a:lnTo>
                  <a:lnTo>
                    <a:pt x="73" y="87"/>
                  </a:lnTo>
                  <a:lnTo>
                    <a:pt x="73" y="85"/>
                  </a:lnTo>
                  <a:lnTo>
                    <a:pt x="73" y="83"/>
                  </a:lnTo>
                  <a:lnTo>
                    <a:pt x="73" y="81"/>
                  </a:lnTo>
                  <a:lnTo>
                    <a:pt x="66" y="70"/>
                  </a:lnTo>
                  <a:lnTo>
                    <a:pt x="58" y="59"/>
                  </a:lnTo>
                  <a:lnTo>
                    <a:pt x="49" y="48"/>
                  </a:lnTo>
                  <a:lnTo>
                    <a:pt x="41" y="39"/>
                  </a:lnTo>
                  <a:lnTo>
                    <a:pt x="31" y="28"/>
                  </a:lnTo>
                  <a:lnTo>
                    <a:pt x="22" y="18"/>
                  </a:lnTo>
                  <a:lnTo>
                    <a:pt x="12" y="9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9" y="15"/>
                  </a:lnTo>
                  <a:lnTo>
                    <a:pt x="18" y="26"/>
                  </a:lnTo>
                  <a:lnTo>
                    <a:pt x="26" y="35"/>
                  </a:lnTo>
                  <a:lnTo>
                    <a:pt x="35" y="46"/>
                  </a:lnTo>
                  <a:lnTo>
                    <a:pt x="43" y="57"/>
                  </a:lnTo>
                  <a:lnTo>
                    <a:pt x="51" y="68"/>
                  </a:lnTo>
                  <a:lnTo>
                    <a:pt x="58" y="79"/>
                  </a:lnTo>
                  <a:lnTo>
                    <a:pt x="63" y="92"/>
                  </a:lnTo>
                  <a:lnTo>
                    <a:pt x="63" y="94"/>
                  </a:lnTo>
                  <a:lnTo>
                    <a:pt x="65" y="94"/>
                  </a:lnTo>
                  <a:lnTo>
                    <a:pt x="66" y="96"/>
                  </a:lnTo>
                  <a:lnTo>
                    <a:pt x="71" y="9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16" name="Freeform 182"/>
            <p:cNvSpPr>
              <a:spLocks/>
            </p:cNvSpPr>
            <p:nvPr/>
          </p:nvSpPr>
          <p:spPr bwMode="auto">
            <a:xfrm>
              <a:off x="2524" y="2849"/>
              <a:ext cx="111" cy="65"/>
            </a:xfrm>
            <a:custGeom>
              <a:avLst/>
              <a:gdLst>
                <a:gd name="T0" fmla="*/ 111 w 111"/>
                <a:gd name="T1" fmla="*/ 0 h 132"/>
                <a:gd name="T2" fmla="*/ 111 w 111"/>
                <a:gd name="T3" fmla="*/ 0 h 132"/>
                <a:gd name="T4" fmla="*/ 111 w 111"/>
                <a:gd name="T5" fmla="*/ 0 h 132"/>
                <a:gd name="T6" fmla="*/ 111 w 111"/>
                <a:gd name="T7" fmla="*/ 0 h 132"/>
                <a:gd name="T8" fmla="*/ 111 w 111"/>
                <a:gd name="T9" fmla="*/ 0 h 132"/>
                <a:gd name="T10" fmla="*/ 111 w 111"/>
                <a:gd name="T11" fmla="*/ 0 h 132"/>
                <a:gd name="T12" fmla="*/ 111 w 111"/>
                <a:gd name="T13" fmla="*/ 0 h 132"/>
                <a:gd name="T14" fmla="*/ 111 w 111"/>
                <a:gd name="T15" fmla="*/ 0 h 132"/>
                <a:gd name="T16" fmla="*/ 109 w 111"/>
                <a:gd name="T17" fmla="*/ 0 h 132"/>
                <a:gd name="T18" fmla="*/ 100 w 111"/>
                <a:gd name="T19" fmla="*/ 0 h 132"/>
                <a:gd name="T20" fmla="*/ 88 w 111"/>
                <a:gd name="T21" fmla="*/ 0 h 132"/>
                <a:gd name="T22" fmla="*/ 75 w 111"/>
                <a:gd name="T23" fmla="*/ 0 h 132"/>
                <a:gd name="T24" fmla="*/ 62 w 111"/>
                <a:gd name="T25" fmla="*/ 0 h 132"/>
                <a:gd name="T26" fmla="*/ 47 w 111"/>
                <a:gd name="T27" fmla="*/ 0 h 132"/>
                <a:gd name="T28" fmla="*/ 31 w 111"/>
                <a:gd name="T29" fmla="*/ 0 h 132"/>
                <a:gd name="T30" fmla="*/ 17 w 111"/>
                <a:gd name="T31" fmla="*/ 0 h 132"/>
                <a:gd name="T32" fmla="*/ 3 w 111"/>
                <a:gd name="T33" fmla="*/ 0 h 132"/>
                <a:gd name="T34" fmla="*/ 2 w 111"/>
                <a:gd name="T35" fmla="*/ 0 h 132"/>
                <a:gd name="T36" fmla="*/ 2 w 111"/>
                <a:gd name="T37" fmla="*/ 0 h 132"/>
                <a:gd name="T38" fmla="*/ 2 w 111"/>
                <a:gd name="T39" fmla="*/ 0 h 132"/>
                <a:gd name="T40" fmla="*/ 2 w 111"/>
                <a:gd name="T41" fmla="*/ 0 h 132"/>
                <a:gd name="T42" fmla="*/ 1 w 111"/>
                <a:gd name="T43" fmla="*/ 0 h 132"/>
                <a:gd name="T44" fmla="*/ 1 w 111"/>
                <a:gd name="T45" fmla="*/ 0 h 132"/>
                <a:gd name="T46" fmla="*/ 1 w 111"/>
                <a:gd name="T47" fmla="*/ 0 h 132"/>
                <a:gd name="T48" fmla="*/ 1 w 111"/>
                <a:gd name="T49" fmla="*/ 0 h 132"/>
                <a:gd name="T50" fmla="*/ 1 w 111"/>
                <a:gd name="T51" fmla="*/ 0 h 132"/>
                <a:gd name="T52" fmla="*/ 1 w 111"/>
                <a:gd name="T53" fmla="*/ 0 h 132"/>
                <a:gd name="T54" fmla="*/ 0 w 111"/>
                <a:gd name="T55" fmla="*/ 0 h 132"/>
                <a:gd name="T56" fmla="*/ 0 w 111"/>
                <a:gd name="T57" fmla="*/ 0 h 132"/>
                <a:gd name="T58" fmla="*/ 0 w 111"/>
                <a:gd name="T59" fmla="*/ 0 h 132"/>
                <a:gd name="T60" fmla="*/ 0 w 111"/>
                <a:gd name="T61" fmla="*/ 0 h 132"/>
                <a:gd name="T62" fmla="*/ 0 w 111"/>
                <a:gd name="T63" fmla="*/ 0 h 132"/>
                <a:gd name="T64" fmla="*/ 0 w 111"/>
                <a:gd name="T65" fmla="*/ 0 h 132"/>
                <a:gd name="T66" fmla="*/ 105 w 111"/>
                <a:gd name="T67" fmla="*/ 0 h 132"/>
                <a:gd name="T68" fmla="*/ 107 w 111"/>
                <a:gd name="T69" fmla="*/ 0 h 132"/>
                <a:gd name="T70" fmla="*/ 107 w 111"/>
                <a:gd name="T71" fmla="*/ 0 h 132"/>
                <a:gd name="T72" fmla="*/ 108 w 111"/>
                <a:gd name="T73" fmla="*/ 0 h 132"/>
                <a:gd name="T74" fmla="*/ 108 w 111"/>
                <a:gd name="T75" fmla="*/ 0 h 132"/>
                <a:gd name="T76" fmla="*/ 108 w 111"/>
                <a:gd name="T77" fmla="*/ 0 h 132"/>
                <a:gd name="T78" fmla="*/ 109 w 111"/>
                <a:gd name="T79" fmla="*/ 0 h 132"/>
                <a:gd name="T80" fmla="*/ 109 w 111"/>
                <a:gd name="T81" fmla="*/ 0 h 132"/>
                <a:gd name="T82" fmla="*/ 111 w 111"/>
                <a:gd name="T83" fmla="*/ 0 h 13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11"/>
                <a:gd name="T127" fmla="*/ 0 h 132"/>
                <a:gd name="T128" fmla="*/ 111 w 111"/>
                <a:gd name="T129" fmla="*/ 132 h 13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11" h="132">
                  <a:moveTo>
                    <a:pt x="111" y="124"/>
                  </a:moveTo>
                  <a:lnTo>
                    <a:pt x="111" y="124"/>
                  </a:lnTo>
                  <a:lnTo>
                    <a:pt x="111" y="122"/>
                  </a:lnTo>
                  <a:lnTo>
                    <a:pt x="111" y="120"/>
                  </a:lnTo>
                  <a:lnTo>
                    <a:pt x="109" y="120"/>
                  </a:lnTo>
                  <a:lnTo>
                    <a:pt x="100" y="102"/>
                  </a:lnTo>
                  <a:lnTo>
                    <a:pt x="88" y="85"/>
                  </a:lnTo>
                  <a:lnTo>
                    <a:pt x="75" y="70"/>
                  </a:lnTo>
                  <a:lnTo>
                    <a:pt x="62" y="56"/>
                  </a:lnTo>
                  <a:lnTo>
                    <a:pt x="47" y="43"/>
                  </a:lnTo>
                  <a:lnTo>
                    <a:pt x="31" y="28"/>
                  </a:lnTo>
                  <a:lnTo>
                    <a:pt x="17" y="15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105" y="132"/>
                  </a:lnTo>
                  <a:lnTo>
                    <a:pt x="107" y="132"/>
                  </a:lnTo>
                  <a:lnTo>
                    <a:pt x="107" y="130"/>
                  </a:lnTo>
                  <a:lnTo>
                    <a:pt x="108" y="130"/>
                  </a:lnTo>
                  <a:lnTo>
                    <a:pt x="108" y="128"/>
                  </a:lnTo>
                  <a:lnTo>
                    <a:pt x="109" y="126"/>
                  </a:lnTo>
                  <a:lnTo>
                    <a:pt x="111" y="1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17" name="Freeform 183"/>
            <p:cNvSpPr>
              <a:spLocks/>
            </p:cNvSpPr>
            <p:nvPr/>
          </p:nvSpPr>
          <p:spPr bwMode="auto">
            <a:xfrm>
              <a:off x="2694" y="2683"/>
              <a:ext cx="39" cy="12"/>
            </a:xfrm>
            <a:custGeom>
              <a:avLst/>
              <a:gdLst>
                <a:gd name="T0" fmla="*/ 39 w 39"/>
                <a:gd name="T1" fmla="*/ 1 h 24"/>
                <a:gd name="T2" fmla="*/ 39 w 39"/>
                <a:gd name="T3" fmla="*/ 1 h 24"/>
                <a:gd name="T4" fmla="*/ 39 w 39"/>
                <a:gd name="T5" fmla="*/ 1 h 24"/>
                <a:gd name="T6" fmla="*/ 39 w 39"/>
                <a:gd name="T7" fmla="*/ 1 h 24"/>
                <a:gd name="T8" fmla="*/ 39 w 39"/>
                <a:gd name="T9" fmla="*/ 1 h 24"/>
                <a:gd name="T10" fmla="*/ 39 w 39"/>
                <a:gd name="T11" fmla="*/ 1 h 24"/>
                <a:gd name="T12" fmla="*/ 39 w 39"/>
                <a:gd name="T13" fmla="*/ 1 h 24"/>
                <a:gd name="T14" fmla="*/ 39 w 39"/>
                <a:gd name="T15" fmla="*/ 1 h 24"/>
                <a:gd name="T16" fmla="*/ 39 w 39"/>
                <a:gd name="T17" fmla="*/ 1 h 24"/>
                <a:gd name="T18" fmla="*/ 39 w 39"/>
                <a:gd name="T19" fmla="*/ 1 h 24"/>
                <a:gd name="T20" fmla="*/ 37 w 39"/>
                <a:gd name="T21" fmla="*/ 1 h 24"/>
                <a:gd name="T22" fmla="*/ 37 w 39"/>
                <a:gd name="T23" fmla="*/ 1 h 24"/>
                <a:gd name="T24" fmla="*/ 36 w 39"/>
                <a:gd name="T25" fmla="*/ 0 h 24"/>
                <a:gd name="T26" fmla="*/ 35 w 39"/>
                <a:gd name="T27" fmla="*/ 0 h 24"/>
                <a:gd name="T28" fmla="*/ 33 w 39"/>
                <a:gd name="T29" fmla="*/ 0 h 24"/>
                <a:gd name="T30" fmla="*/ 32 w 39"/>
                <a:gd name="T31" fmla="*/ 0 h 24"/>
                <a:gd name="T32" fmla="*/ 31 w 39"/>
                <a:gd name="T33" fmla="*/ 0 h 24"/>
                <a:gd name="T34" fmla="*/ 31 w 39"/>
                <a:gd name="T35" fmla="*/ 1 h 24"/>
                <a:gd name="T36" fmla="*/ 29 w 39"/>
                <a:gd name="T37" fmla="*/ 1 h 24"/>
                <a:gd name="T38" fmla="*/ 29 w 39"/>
                <a:gd name="T39" fmla="*/ 1 h 24"/>
                <a:gd name="T40" fmla="*/ 29 w 39"/>
                <a:gd name="T41" fmla="*/ 1 h 24"/>
                <a:gd name="T42" fmla="*/ 29 w 39"/>
                <a:gd name="T43" fmla="*/ 1 h 24"/>
                <a:gd name="T44" fmla="*/ 29 w 39"/>
                <a:gd name="T45" fmla="*/ 1 h 24"/>
                <a:gd name="T46" fmla="*/ 29 w 39"/>
                <a:gd name="T47" fmla="*/ 1 h 24"/>
                <a:gd name="T48" fmla="*/ 29 w 39"/>
                <a:gd name="T49" fmla="*/ 1 h 24"/>
                <a:gd name="T50" fmla="*/ 0 w 39"/>
                <a:gd name="T51" fmla="*/ 1 h 24"/>
                <a:gd name="T52" fmla="*/ 2 w 39"/>
                <a:gd name="T53" fmla="*/ 1 h 24"/>
                <a:gd name="T54" fmla="*/ 4 w 39"/>
                <a:gd name="T55" fmla="*/ 1 h 24"/>
                <a:gd name="T56" fmla="*/ 7 w 39"/>
                <a:gd name="T57" fmla="*/ 1 h 24"/>
                <a:gd name="T58" fmla="*/ 11 w 39"/>
                <a:gd name="T59" fmla="*/ 1 h 24"/>
                <a:gd name="T60" fmla="*/ 15 w 39"/>
                <a:gd name="T61" fmla="*/ 1 h 24"/>
                <a:gd name="T62" fmla="*/ 19 w 39"/>
                <a:gd name="T63" fmla="*/ 1 h 24"/>
                <a:gd name="T64" fmla="*/ 23 w 39"/>
                <a:gd name="T65" fmla="*/ 1 h 24"/>
                <a:gd name="T66" fmla="*/ 27 w 39"/>
                <a:gd name="T67" fmla="*/ 1 h 24"/>
                <a:gd name="T68" fmla="*/ 27 w 39"/>
                <a:gd name="T69" fmla="*/ 1 h 24"/>
                <a:gd name="T70" fmla="*/ 28 w 39"/>
                <a:gd name="T71" fmla="*/ 1 h 24"/>
                <a:gd name="T72" fmla="*/ 28 w 39"/>
                <a:gd name="T73" fmla="*/ 1 h 24"/>
                <a:gd name="T74" fmla="*/ 28 w 39"/>
                <a:gd name="T75" fmla="*/ 1 h 24"/>
                <a:gd name="T76" fmla="*/ 28 w 39"/>
                <a:gd name="T77" fmla="*/ 1 h 24"/>
                <a:gd name="T78" fmla="*/ 29 w 39"/>
                <a:gd name="T79" fmla="*/ 1 h 24"/>
                <a:gd name="T80" fmla="*/ 29 w 39"/>
                <a:gd name="T81" fmla="*/ 1 h 24"/>
                <a:gd name="T82" fmla="*/ 29 w 39"/>
                <a:gd name="T83" fmla="*/ 1 h 24"/>
                <a:gd name="T84" fmla="*/ 39 w 39"/>
                <a:gd name="T85" fmla="*/ 1 h 24"/>
                <a:gd name="T86" fmla="*/ 39 w 39"/>
                <a:gd name="T87" fmla="*/ 1 h 24"/>
                <a:gd name="T88" fmla="*/ 39 w 39"/>
                <a:gd name="T89" fmla="*/ 1 h 24"/>
                <a:gd name="T90" fmla="*/ 39 w 39"/>
                <a:gd name="T91" fmla="*/ 1 h 24"/>
                <a:gd name="T92" fmla="*/ 39 w 39"/>
                <a:gd name="T93" fmla="*/ 1 h 2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9"/>
                <a:gd name="T142" fmla="*/ 0 h 24"/>
                <a:gd name="T143" fmla="*/ 39 w 39"/>
                <a:gd name="T144" fmla="*/ 24 h 2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9" h="24">
                  <a:moveTo>
                    <a:pt x="39" y="8"/>
                  </a:moveTo>
                  <a:lnTo>
                    <a:pt x="39" y="8"/>
                  </a:lnTo>
                  <a:lnTo>
                    <a:pt x="39" y="6"/>
                  </a:lnTo>
                  <a:lnTo>
                    <a:pt x="39" y="4"/>
                  </a:lnTo>
                  <a:lnTo>
                    <a:pt x="37" y="2"/>
                  </a:lnTo>
                  <a:lnTo>
                    <a:pt x="36" y="0"/>
                  </a:lnTo>
                  <a:lnTo>
                    <a:pt x="35" y="0"/>
                  </a:lnTo>
                  <a:lnTo>
                    <a:pt x="33" y="0"/>
                  </a:lnTo>
                  <a:lnTo>
                    <a:pt x="32" y="0"/>
                  </a:lnTo>
                  <a:lnTo>
                    <a:pt x="31" y="0"/>
                  </a:lnTo>
                  <a:lnTo>
                    <a:pt x="31" y="2"/>
                  </a:lnTo>
                  <a:lnTo>
                    <a:pt x="29" y="2"/>
                  </a:lnTo>
                  <a:lnTo>
                    <a:pt x="29" y="4"/>
                  </a:lnTo>
                  <a:lnTo>
                    <a:pt x="29" y="6"/>
                  </a:lnTo>
                  <a:lnTo>
                    <a:pt x="29" y="8"/>
                  </a:lnTo>
                  <a:lnTo>
                    <a:pt x="29" y="10"/>
                  </a:lnTo>
                  <a:lnTo>
                    <a:pt x="29" y="11"/>
                  </a:lnTo>
                  <a:lnTo>
                    <a:pt x="29" y="13"/>
                  </a:lnTo>
                  <a:lnTo>
                    <a:pt x="0" y="8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7" y="15"/>
                  </a:lnTo>
                  <a:lnTo>
                    <a:pt x="11" y="17"/>
                  </a:lnTo>
                  <a:lnTo>
                    <a:pt x="15" y="19"/>
                  </a:lnTo>
                  <a:lnTo>
                    <a:pt x="19" y="21"/>
                  </a:lnTo>
                  <a:lnTo>
                    <a:pt x="23" y="23"/>
                  </a:lnTo>
                  <a:lnTo>
                    <a:pt x="27" y="24"/>
                  </a:lnTo>
                  <a:lnTo>
                    <a:pt x="28" y="24"/>
                  </a:lnTo>
                  <a:lnTo>
                    <a:pt x="28" y="23"/>
                  </a:lnTo>
                  <a:lnTo>
                    <a:pt x="28" y="21"/>
                  </a:lnTo>
                  <a:lnTo>
                    <a:pt x="29" y="19"/>
                  </a:lnTo>
                  <a:lnTo>
                    <a:pt x="29" y="17"/>
                  </a:lnTo>
                  <a:lnTo>
                    <a:pt x="39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18" name="Freeform 184"/>
            <p:cNvSpPr>
              <a:spLocks/>
            </p:cNvSpPr>
            <p:nvPr/>
          </p:nvSpPr>
          <p:spPr bwMode="auto">
            <a:xfrm>
              <a:off x="2599" y="2704"/>
              <a:ext cx="95" cy="56"/>
            </a:xfrm>
            <a:custGeom>
              <a:avLst/>
              <a:gdLst>
                <a:gd name="T0" fmla="*/ 86 w 95"/>
                <a:gd name="T1" fmla="*/ 0 h 113"/>
                <a:gd name="T2" fmla="*/ 79 w 95"/>
                <a:gd name="T3" fmla="*/ 0 h 113"/>
                <a:gd name="T4" fmla="*/ 79 w 95"/>
                <a:gd name="T5" fmla="*/ 0 h 113"/>
                <a:gd name="T6" fmla="*/ 83 w 95"/>
                <a:gd name="T7" fmla="*/ 0 h 113"/>
                <a:gd name="T8" fmla="*/ 87 w 95"/>
                <a:gd name="T9" fmla="*/ 0 h 113"/>
                <a:gd name="T10" fmla="*/ 91 w 95"/>
                <a:gd name="T11" fmla="*/ 0 h 113"/>
                <a:gd name="T12" fmla="*/ 93 w 95"/>
                <a:gd name="T13" fmla="*/ 0 h 113"/>
                <a:gd name="T14" fmla="*/ 95 w 95"/>
                <a:gd name="T15" fmla="*/ 0 h 113"/>
                <a:gd name="T16" fmla="*/ 95 w 95"/>
                <a:gd name="T17" fmla="*/ 0 h 113"/>
                <a:gd name="T18" fmla="*/ 95 w 95"/>
                <a:gd name="T19" fmla="*/ 0 h 113"/>
                <a:gd name="T20" fmla="*/ 95 w 95"/>
                <a:gd name="T21" fmla="*/ 0 h 113"/>
                <a:gd name="T22" fmla="*/ 78 w 95"/>
                <a:gd name="T23" fmla="*/ 0 h 113"/>
                <a:gd name="T24" fmla="*/ 60 w 95"/>
                <a:gd name="T25" fmla="*/ 0 h 113"/>
                <a:gd name="T26" fmla="*/ 45 w 95"/>
                <a:gd name="T27" fmla="*/ 0 h 113"/>
                <a:gd name="T28" fmla="*/ 45 w 95"/>
                <a:gd name="T29" fmla="*/ 0 h 113"/>
                <a:gd name="T30" fmla="*/ 45 w 95"/>
                <a:gd name="T31" fmla="*/ 0 h 113"/>
                <a:gd name="T32" fmla="*/ 56 w 95"/>
                <a:gd name="T33" fmla="*/ 0 h 113"/>
                <a:gd name="T34" fmla="*/ 71 w 95"/>
                <a:gd name="T35" fmla="*/ 0 h 113"/>
                <a:gd name="T36" fmla="*/ 85 w 95"/>
                <a:gd name="T37" fmla="*/ 0 h 113"/>
                <a:gd name="T38" fmla="*/ 85 w 95"/>
                <a:gd name="T39" fmla="*/ 0 h 113"/>
                <a:gd name="T40" fmla="*/ 85 w 95"/>
                <a:gd name="T41" fmla="*/ 0 h 113"/>
                <a:gd name="T42" fmla="*/ 77 w 95"/>
                <a:gd name="T43" fmla="*/ 0 h 113"/>
                <a:gd name="T44" fmla="*/ 54 w 95"/>
                <a:gd name="T45" fmla="*/ 0 h 113"/>
                <a:gd name="T46" fmla="*/ 32 w 95"/>
                <a:gd name="T47" fmla="*/ 0 h 113"/>
                <a:gd name="T48" fmla="*/ 70 w 95"/>
                <a:gd name="T49" fmla="*/ 0 h 113"/>
                <a:gd name="T50" fmla="*/ 70 w 95"/>
                <a:gd name="T51" fmla="*/ 0 h 113"/>
                <a:gd name="T52" fmla="*/ 70 w 95"/>
                <a:gd name="T53" fmla="*/ 0 h 113"/>
                <a:gd name="T54" fmla="*/ 60 w 95"/>
                <a:gd name="T55" fmla="*/ 0 h 113"/>
                <a:gd name="T56" fmla="*/ 40 w 95"/>
                <a:gd name="T57" fmla="*/ 0 h 113"/>
                <a:gd name="T58" fmla="*/ 19 w 95"/>
                <a:gd name="T59" fmla="*/ 0 h 113"/>
                <a:gd name="T60" fmla="*/ 54 w 95"/>
                <a:gd name="T61" fmla="*/ 0 h 113"/>
                <a:gd name="T62" fmla="*/ 54 w 95"/>
                <a:gd name="T63" fmla="*/ 0 h 113"/>
                <a:gd name="T64" fmla="*/ 54 w 95"/>
                <a:gd name="T65" fmla="*/ 0 h 113"/>
                <a:gd name="T66" fmla="*/ 41 w 95"/>
                <a:gd name="T67" fmla="*/ 0 h 113"/>
                <a:gd name="T68" fmla="*/ 21 w 95"/>
                <a:gd name="T69" fmla="*/ 0 h 113"/>
                <a:gd name="T70" fmla="*/ 0 w 95"/>
                <a:gd name="T71" fmla="*/ 0 h 113"/>
                <a:gd name="T72" fmla="*/ 0 w 95"/>
                <a:gd name="T73" fmla="*/ 0 h 113"/>
                <a:gd name="T74" fmla="*/ 0 w 95"/>
                <a:gd name="T75" fmla="*/ 0 h 113"/>
                <a:gd name="T76" fmla="*/ 8 w 95"/>
                <a:gd name="T77" fmla="*/ 0 h 113"/>
                <a:gd name="T78" fmla="*/ 28 w 95"/>
                <a:gd name="T79" fmla="*/ 0 h 113"/>
                <a:gd name="T80" fmla="*/ 48 w 95"/>
                <a:gd name="T81" fmla="*/ 0 h 113"/>
                <a:gd name="T82" fmla="*/ 56 w 95"/>
                <a:gd name="T83" fmla="*/ 0 h 113"/>
                <a:gd name="T84" fmla="*/ 56 w 95"/>
                <a:gd name="T85" fmla="*/ 0 h 113"/>
                <a:gd name="T86" fmla="*/ 56 w 95"/>
                <a:gd name="T87" fmla="*/ 0 h 113"/>
                <a:gd name="T88" fmla="*/ 49 w 95"/>
                <a:gd name="T89" fmla="*/ 0 h 113"/>
                <a:gd name="T90" fmla="*/ 44 w 95"/>
                <a:gd name="T91" fmla="*/ 0 h 113"/>
                <a:gd name="T92" fmla="*/ 36 w 95"/>
                <a:gd name="T93" fmla="*/ 0 h 113"/>
                <a:gd name="T94" fmla="*/ 25 w 95"/>
                <a:gd name="T95" fmla="*/ 0 h 113"/>
                <a:gd name="T96" fmla="*/ 16 w 95"/>
                <a:gd name="T97" fmla="*/ 0 h 113"/>
                <a:gd name="T98" fmla="*/ 30 w 95"/>
                <a:gd name="T99" fmla="*/ 0 h 113"/>
                <a:gd name="T100" fmla="*/ 57 w 95"/>
                <a:gd name="T101" fmla="*/ 0 h 113"/>
                <a:gd name="T102" fmla="*/ 83 w 95"/>
                <a:gd name="T103" fmla="*/ 0 h 113"/>
                <a:gd name="T104" fmla="*/ 85 w 95"/>
                <a:gd name="T105" fmla="*/ 0 h 113"/>
                <a:gd name="T106" fmla="*/ 87 w 95"/>
                <a:gd name="T107" fmla="*/ 0 h 113"/>
                <a:gd name="T108" fmla="*/ 90 w 95"/>
                <a:gd name="T109" fmla="*/ 0 h 113"/>
                <a:gd name="T110" fmla="*/ 90 w 95"/>
                <a:gd name="T111" fmla="*/ 0 h 113"/>
                <a:gd name="T112" fmla="*/ 90 w 95"/>
                <a:gd name="T113" fmla="*/ 0 h 11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95"/>
                <a:gd name="T172" fmla="*/ 0 h 113"/>
                <a:gd name="T173" fmla="*/ 95 w 95"/>
                <a:gd name="T174" fmla="*/ 113 h 11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95" h="113">
                  <a:moveTo>
                    <a:pt x="90" y="104"/>
                  </a:moveTo>
                  <a:lnTo>
                    <a:pt x="87" y="98"/>
                  </a:lnTo>
                  <a:lnTo>
                    <a:pt x="86" y="93"/>
                  </a:lnTo>
                  <a:lnTo>
                    <a:pt x="83" y="87"/>
                  </a:lnTo>
                  <a:lnTo>
                    <a:pt x="82" y="81"/>
                  </a:lnTo>
                  <a:lnTo>
                    <a:pt x="79" y="76"/>
                  </a:lnTo>
                  <a:lnTo>
                    <a:pt x="78" y="70"/>
                  </a:lnTo>
                  <a:lnTo>
                    <a:pt x="78" y="63"/>
                  </a:lnTo>
                  <a:lnTo>
                    <a:pt x="79" y="56"/>
                  </a:lnTo>
                  <a:lnTo>
                    <a:pt x="81" y="52"/>
                  </a:lnTo>
                  <a:lnTo>
                    <a:pt x="82" y="50"/>
                  </a:lnTo>
                  <a:lnTo>
                    <a:pt x="83" y="46"/>
                  </a:lnTo>
                  <a:lnTo>
                    <a:pt x="85" y="44"/>
                  </a:lnTo>
                  <a:lnTo>
                    <a:pt x="86" y="43"/>
                  </a:lnTo>
                  <a:lnTo>
                    <a:pt x="87" y="39"/>
                  </a:lnTo>
                  <a:lnTo>
                    <a:pt x="89" y="37"/>
                  </a:lnTo>
                  <a:lnTo>
                    <a:pt x="90" y="35"/>
                  </a:lnTo>
                  <a:lnTo>
                    <a:pt x="91" y="33"/>
                  </a:lnTo>
                  <a:lnTo>
                    <a:pt x="93" y="31"/>
                  </a:lnTo>
                  <a:lnTo>
                    <a:pt x="94" y="31"/>
                  </a:lnTo>
                  <a:lnTo>
                    <a:pt x="94" y="30"/>
                  </a:lnTo>
                  <a:lnTo>
                    <a:pt x="95" y="30"/>
                  </a:lnTo>
                  <a:lnTo>
                    <a:pt x="95" y="28"/>
                  </a:lnTo>
                  <a:lnTo>
                    <a:pt x="95" y="26"/>
                  </a:lnTo>
                  <a:lnTo>
                    <a:pt x="95" y="24"/>
                  </a:lnTo>
                  <a:lnTo>
                    <a:pt x="90" y="18"/>
                  </a:lnTo>
                  <a:lnTo>
                    <a:pt x="85" y="15"/>
                  </a:lnTo>
                  <a:lnTo>
                    <a:pt x="78" y="9"/>
                  </a:lnTo>
                  <a:lnTo>
                    <a:pt x="73" y="5"/>
                  </a:lnTo>
                  <a:lnTo>
                    <a:pt x="66" y="4"/>
                  </a:lnTo>
                  <a:lnTo>
                    <a:pt x="60" y="2"/>
                  </a:lnTo>
                  <a:lnTo>
                    <a:pt x="53" y="0"/>
                  </a:lnTo>
                  <a:lnTo>
                    <a:pt x="46" y="0"/>
                  </a:lnTo>
                  <a:lnTo>
                    <a:pt x="45" y="0"/>
                  </a:lnTo>
                  <a:lnTo>
                    <a:pt x="45" y="2"/>
                  </a:lnTo>
                  <a:lnTo>
                    <a:pt x="45" y="4"/>
                  </a:lnTo>
                  <a:lnTo>
                    <a:pt x="50" y="5"/>
                  </a:lnTo>
                  <a:lnTo>
                    <a:pt x="56" y="9"/>
                  </a:lnTo>
                  <a:lnTo>
                    <a:pt x="61" y="11"/>
                  </a:lnTo>
                  <a:lnTo>
                    <a:pt x="66" y="13"/>
                  </a:lnTo>
                  <a:lnTo>
                    <a:pt x="71" y="17"/>
                  </a:lnTo>
                  <a:lnTo>
                    <a:pt x="77" y="20"/>
                  </a:lnTo>
                  <a:lnTo>
                    <a:pt x="81" y="24"/>
                  </a:lnTo>
                  <a:lnTo>
                    <a:pt x="85" y="30"/>
                  </a:lnTo>
                  <a:lnTo>
                    <a:pt x="85" y="31"/>
                  </a:lnTo>
                  <a:lnTo>
                    <a:pt x="83" y="31"/>
                  </a:lnTo>
                  <a:lnTo>
                    <a:pt x="77" y="30"/>
                  </a:lnTo>
                  <a:lnTo>
                    <a:pt x="69" y="26"/>
                  </a:lnTo>
                  <a:lnTo>
                    <a:pt x="62" y="22"/>
                  </a:lnTo>
                  <a:lnTo>
                    <a:pt x="54" y="20"/>
                  </a:lnTo>
                  <a:lnTo>
                    <a:pt x="48" y="17"/>
                  </a:lnTo>
                  <a:lnTo>
                    <a:pt x="40" y="17"/>
                  </a:lnTo>
                  <a:lnTo>
                    <a:pt x="32" y="15"/>
                  </a:lnTo>
                  <a:lnTo>
                    <a:pt x="22" y="17"/>
                  </a:lnTo>
                  <a:lnTo>
                    <a:pt x="70" y="41"/>
                  </a:lnTo>
                  <a:lnTo>
                    <a:pt x="70" y="43"/>
                  </a:lnTo>
                  <a:lnTo>
                    <a:pt x="70" y="44"/>
                  </a:lnTo>
                  <a:lnTo>
                    <a:pt x="70" y="46"/>
                  </a:lnTo>
                  <a:lnTo>
                    <a:pt x="66" y="50"/>
                  </a:lnTo>
                  <a:lnTo>
                    <a:pt x="60" y="48"/>
                  </a:lnTo>
                  <a:lnTo>
                    <a:pt x="53" y="44"/>
                  </a:lnTo>
                  <a:lnTo>
                    <a:pt x="46" y="43"/>
                  </a:lnTo>
                  <a:lnTo>
                    <a:pt x="40" y="39"/>
                  </a:lnTo>
                  <a:lnTo>
                    <a:pt x="33" y="37"/>
                  </a:lnTo>
                  <a:lnTo>
                    <a:pt x="25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54" y="56"/>
                  </a:lnTo>
                  <a:lnTo>
                    <a:pt x="54" y="57"/>
                  </a:lnTo>
                  <a:lnTo>
                    <a:pt x="48" y="56"/>
                  </a:lnTo>
                  <a:lnTo>
                    <a:pt x="41" y="54"/>
                  </a:lnTo>
                  <a:lnTo>
                    <a:pt x="34" y="50"/>
                  </a:lnTo>
                  <a:lnTo>
                    <a:pt x="28" y="48"/>
                  </a:lnTo>
                  <a:lnTo>
                    <a:pt x="21" y="48"/>
                  </a:lnTo>
                  <a:lnTo>
                    <a:pt x="15" y="46"/>
                  </a:lnTo>
                  <a:lnTo>
                    <a:pt x="7" y="46"/>
                  </a:lnTo>
                  <a:lnTo>
                    <a:pt x="0" y="48"/>
                  </a:lnTo>
                  <a:lnTo>
                    <a:pt x="0" y="50"/>
                  </a:lnTo>
                  <a:lnTo>
                    <a:pt x="0" y="52"/>
                  </a:lnTo>
                  <a:lnTo>
                    <a:pt x="8" y="54"/>
                  </a:lnTo>
                  <a:lnTo>
                    <a:pt x="15" y="56"/>
                  </a:lnTo>
                  <a:lnTo>
                    <a:pt x="21" y="57"/>
                  </a:lnTo>
                  <a:lnTo>
                    <a:pt x="28" y="59"/>
                  </a:lnTo>
                  <a:lnTo>
                    <a:pt x="34" y="63"/>
                  </a:lnTo>
                  <a:lnTo>
                    <a:pt x="42" y="65"/>
                  </a:lnTo>
                  <a:lnTo>
                    <a:pt x="48" y="70"/>
                  </a:lnTo>
                  <a:lnTo>
                    <a:pt x="54" y="74"/>
                  </a:lnTo>
                  <a:lnTo>
                    <a:pt x="56" y="74"/>
                  </a:lnTo>
                  <a:lnTo>
                    <a:pt x="56" y="76"/>
                  </a:lnTo>
                  <a:lnTo>
                    <a:pt x="56" y="78"/>
                  </a:lnTo>
                  <a:lnTo>
                    <a:pt x="53" y="78"/>
                  </a:lnTo>
                  <a:lnTo>
                    <a:pt x="50" y="78"/>
                  </a:lnTo>
                  <a:lnTo>
                    <a:pt x="49" y="76"/>
                  </a:lnTo>
                  <a:lnTo>
                    <a:pt x="48" y="76"/>
                  </a:lnTo>
                  <a:lnTo>
                    <a:pt x="45" y="74"/>
                  </a:lnTo>
                  <a:lnTo>
                    <a:pt x="44" y="74"/>
                  </a:lnTo>
                  <a:lnTo>
                    <a:pt x="41" y="72"/>
                  </a:lnTo>
                  <a:lnTo>
                    <a:pt x="40" y="72"/>
                  </a:lnTo>
                  <a:lnTo>
                    <a:pt x="36" y="72"/>
                  </a:lnTo>
                  <a:lnTo>
                    <a:pt x="32" y="70"/>
                  </a:lnTo>
                  <a:lnTo>
                    <a:pt x="29" y="70"/>
                  </a:lnTo>
                  <a:lnTo>
                    <a:pt x="25" y="70"/>
                  </a:lnTo>
                  <a:lnTo>
                    <a:pt x="22" y="72"/>
                  </a:lnTo>
                  <a:lnTo>
                    <a:pt x="19" y="72"/>
                  </a:lnTo>
                  <a:lnTo>
                    <a:pt x="16" y="72"/>
                  </a:lnTo>
                  <a:lnTo>
                    <a:pt x="13" y="74"/>
                  </a:lnTo>
                  <a:lnTo>
                    <a:pt x="22" y="76"/>
                  </a:lnTo>
                  <a:lnTo>
                    <a:pt x="30" y="81"/>
                  </a:lnTo>
                  <a:lnTo>
                    <a:pt x="40" y="85"/>
                  </a:lnTo>
                  <a:lnTo>
                    <a:pt x="48" y="91"/>
                  </a:lnTo>
                  <a:lnTo>
                    <a:pt x="57" y="96"/>
                  </a:lnTo>
                  <a:lnTo>
                    <a:pt x="66" y="102"/>
                  </a:lnTo>
                  <a:lnTo>
                    <a:pt x="74" y="107"/>
                  </a:lnTo>
                  <a:lnTo>
                    <a:pt x="83" y="113"/>
                  </a:lnTo>
                  <a:lnTo>
                    <a:pt x="85" y="111"/>
                  </a:lnTo>
                  <a:lnTo>
                    <a:pt x="86" y="109"/>
                  </a:lnTo>
                  <a:lnTo>
                    <a:pt x="87" y="109"/>
                  </a:lnTo>
                  <a:lnTo>
                    <a:pt x="89" y="107"/>
                  </a:lnTo>
                  <a:lnTo>
                    <a:pt x="90" y="106"/>
                  </a:lnTo>
                  <a:lnTo>
                    <a:pt x="90" y="10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19" name="Freeform 185"/>
            <p:cNvSpPr>
              <a:spLocks/>
            </p:cNvSpPr>
            <p:nvPr/>
          </p:nvSpPr>
          <p:spPr bwMode="auto">
            <a:xfrm>
              <a:off x="2668" y="2691"/>
              <a:ext cx="47" cy="12"/>
            </a:xfrm>
            <a:custGeom>
              <a:avLst/>
              <a:gdLst>
                <a:gd name="T0" fmla="*/ 47 w 47"/>
                <a:gd name="T1" fmla="*/ 1 h 24"/>
                <a:gd name="T2" fmla="*/ 47 w 47"/>
                <a:gd name="T3" fmla="*/ 1 h 24"/>
                <a:gd name="T4" fmla="*/ 47 w 47"/>
                <a:gd name="T5" fmla="*/ 1 h 24"/>
                <a:gd name="T6" fmla="*/ 47 w 47"/>
                <a:gd name="T7" fmla="*/ 1 h 24"/>
                <a:gd name="T8" fmla="*/ 47 w 47"/>
                <a:gd name="T9" fmla="*/ 1 h 24"/>
                <a:gd name="T10" fmla="*/ 47 w 47"/>
                <a:gd name="T11" fmla="*/ 1 h 24"/>
                <a:gd name="T12" fmla="*/ 47 w 47"/>
                <a:gd name="T13" fmla="*/ 1 h 24"/>
                <a:gd name="T14" fmla="*/ 46 w 47"/>
                <a:gd name="T15" fmla="*/ 1 h 24"/>
                <a:gd name="T16" fmla="*/ 46 w 47"/>
                <a:gd name="T17" fmla="*/ 1 h 24"/>
                <a:gd name="T18" fmla="*/ 41 w 47"/>
                <a:gd name="T19" fmla="*/ 1 h 24"/>
                <a:gd name="T20" fmla="*/ 34 w 47"/>
                <a:gd name="T21" fmla="*/ 1 h 24"/>
                <a:gd name="T22" fmla="*/ 29 w 47"/>
                <a:gd name="T23" fmla="*/ 1 h 24"/>
                <a:gd name="T24" fmla="*/ 22 w 47"/>
                <a:gd name="T25" fmla="*/ 1 h 24"/>
                <a:gd name="T26" fmla="*/ 17 w 47"/>
                <a:gd name="T27" fmla="*/ 0 h 24"/>
                <a:gd name="T28" fmla="*/ 10 w 47"/>
                <a:gd name="T29" fmla="*/ 0 h 24"/>
                <a:gd name="T30" fmla="*/ 5 w 47"/>
                <a:gd name="T31" fmla="*/ 0 h 24"/>
                <a:gd name="T32" fmla="*/ 0 w 47"/>
                <a:gd name="T33" fmla="*/ 1 h 24"/>
                <a:gd name="T34" fmla="*/ 42 w 47"/>
                <a:gd name="T35" fmla="*/ 1 h 24"/>
                <a:gd name="T36" fmla="*/ 44 w 47"/>
                <a:gd name="T37" fmla="*/ 1 h 24"/>
                <a:gd name="T38" fmla="*/ 44 w 47"/>
                <a:gd name="T39" fmla="*/ 1 h 24"/>
                <a:gd name="T40" fmla="*/ 45 w 47"/>
                <a:gd name="T41" fmla="*/ 1 h 24"/>
                <a:gd name="T42" fmla="*/ 45 w 47"/>
                <a:gd name="T43" fmla="*/ 1 h 24"/>
                <a:gd name="T44" fmla="*/ 46 w 47"/>
                <a:gd name="T45" fmla="*/ 1 h 24"/>
                <a:gd name="T46" fmla="*/ 46 w 47"/>
                <a:gd name="T47" fmla="*/ 1 h 24"/>
                <a:gd name="T48" fmla="*/ 47 w 47"/>
                <a:gd name="T49" fmla="*/ 1 h 24"/>
                <a:gd name="T50" fmla="*/ 47 w 47"/>
                <a:gd name="T51" fmla="*/ 1 h 24"/>
                <a:gd name="T52" fmla="*/ 47 w 47"/>
                <a:gd name="T53" fmla="*/ 1 h 24"/>
                <a:gd name="T54" fmla="*/ 47 w 47"/>
                <a:gd name="T55" fmla="*/ 1 h 24"/>
                <a:gd name="T56" fmla="*/ 47 w 47"/>
                <a:gd name="T57" fmla="*/ 1 h 24"/>
                <a:gd name="T58" fmla="*/ 47 w 47"/>
                <a:gd name="T59" fmla="*/ 1 h 2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7"/>
                <a:gd name="T91" fmla="*/ 0 h 24"/>
                <a:gd name="T92" fmla="*/ 47 w 47"/>
                <a:gd name="T93" fmla="*/ 24 h 2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7" h="24">
                  <a:moveTo>
                    <a:pt x="47" y="20"/>
                  </a:moveTo>
                  <a:lnTo>
                    <a:pt x="47" y="19"/>
                  </a:lnTo>
                  <a:lnTo>
                    <a:pt x="47" y="17"/>
                  </a:lnTo>
                  <a:lnTo>
                    <a:pt x="46" y="15"/>
                  </a:lnTo>
                  <a:lnTo>
                    <a:pt x="41" y="11"/>
                  </a:lnTo>
                  <a:lnTo>
                    <a:pt x="34" y="7"/>
                  </a:lnTo>
                  <a:lnTo>
                    <a:pt x="29" y="6"/>
                  </a:lnTo>
                  <a:lnTo>
                    <a:pt x="22" y="4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42" y="24"/>
                  </a:lnTo>
                  <a:lnTo>
                    <a:pt x="44" y="24"/>
                  </a:lnTo>
                  <a:lnTo>
                    <a:pt x="45" y="24"/>
                  </a:lnTo>
                  <a:lnTo>
                    <a:pt x="46" y="24"/>
                  </a:lnTo>
                  <a:lnTo>
                    <a:pt x="46" y="22"/>
                  </a:lnTo>
                  <a:lnTo>
                    <a:pt x="47" y="22"/>
                  </a:lnTo>
                  <a:lnTo>
                    <a:pt x="47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20" name="Freeform 186"/>
            <p:cNvSpPr>
              <a:spLocks/>
            </p:cNvSpPr>
            <p:nvPr/>
          </p:nvSpPr>
          <p:spPr bwMode="auto">
            <a:xfrm>
              <a:off x="2506" y="2853"/>
              <a:ext cx="101" cy="60"/>
            </a:xfrm>
            <a:custGeom>
              <a:avLst/>
              <a:gdLst>
                <a:gd name="T0" fmla="*/ 100 w 101"/>
                <a:gd name="T1" fmla="*/ 0 h 121"/>
                <a:gd name="T2" fmla="*/ 101 w 101"/>
                <a:gd name="T3" fmla="*/ 0 h 121"/>
                <a:gd name="T4" fmla="*/ 101 w 101"/>
                <a:gd name="T5" fmla="*/ 0 h 121"/>
                <a:gd name="T6" fmla="*/ 101 w 101"/>
                <a:gd name="T7" fmla="*/ 0 h 121"/>
                <a:gd name="T8" fmla="*/ 101 w 101"/>
                <a:gd name="T9" fmla="*/ 0 h 121"/>
                <a:gd name="T10" fmla="*/ 101 w 101"/>
                <a:gd name="T11" fmla="*/ 0 h 121"/>
                <a:gd name="T12" fmla="*/ 101 w 101"/>
                <a:gd name="T13" fmla="*/ 0 h 121"/>
                <a:gd name="T14" fmla="*/ 101 w 101"/>
                <a:gd name="T15" fmla="*/ 0 h 121"/>
                <a:gd name="T16" fmla="*/ 101 w 101"/>
                <a:gd name="T17" fmla="*/ 0 h 121"/>
                <a:gd name="T18" fmla="*/ 100 w 101"/>
                <a:gd name="T19" fmla="*/ 0 h 121"/>
                <a:gd name="T20" fmla="*/ 97 w 101"/>
                <a:gd name="T21" fmla="*/ 0 h 121"/>
                <a:gd name="T22" fmla="*/ 96 w 101"/>
                <a:gd name="T23" fmla="*/ 0 h 121"/>
                <a:gd name="T24" fmla="*/ 93 w 101"/>
                <a:gd name="T25" fmla="*/ 0 h 121"/>
                <a:gd name="T26" fmla="*/ 90 w 101"/>
                <a:gd name="T27" fmla="*/ 0 h 121"/>
                <a:gd name="T28" fmla="*/ 89 w 101"/>
                <a:gd name="T29" fmla="*/ 0 h 121"/>
                <a:gd name="T30" fmla="*/ 86 w 101"/>
                <a:gd name="T31" fmla="*/ 0 h 121"/>
                <a:gd name="T32" fmla="*/ 85 w 101"/>
                <a:gd name="T33" fmla="*/ 0 h 121"/>
                <a:gd name="T34" fmla="*/ 74 w 101"/>
                <a:gd name="T35" fmla="*/ 0 h 121"/>
                <a:gd name="T36" fmla="*/ 65 w 101"/>
                <a:gd name="T37" fmla="*/ 0 h 121"/>
                <a:gd name="T38" fmla="*/ 55 w 101"/>
                <a:gd name="T39" fmla="*/ 0 h 121"/>
                <a:gd name="T40" fmla="*/ 44 w 101"/>
                <a:gd name="T41" fmla="*/ 0 h 121"/>
                <a:gd name="T42" fmla="*/ 33 w 101"/>
                <a:gd name="T43" fmla="*/ 0 h 121"/>
                <a:gd name="T44" fmla="*/ 23 w 101"/>
                <a:gd name="T45" fmla="*/ 0 h 121"/>
                <a:gd name="T46" fmla="*/ 12 w 101"/>
                <a:gd name="T47" fmla="*/ 0 h 121"/>
                <a:gd name="T48" fmla="*/ 2 w 101"/>
                <a:gd name="T49" fmla="*/ 0 h 121"/>
                <a:gd name="T50" fmla="*/ 2 w 101"/>
                <a:gd name="T51" fmla="*/ 0 h 121"/>
                <a:gd name="T52" fmla="*/ 0 w 101"/>
                <a:gd name="T53" fmla="*/ 0 h 121"/>
                <a:gd name="T54" fmla="*/ 0 w 101"/>
                <a:gd name="T55" fmla="*/ 0 h 121"/>
                <a:gd name="T56" fmla="*/ 0 w 101"/>
                <a:gd name="T57" fmla="*/ 0 h 121"/>
                <a:gd name="T58" fmla="*/ 0 w 101"/>
                <a:gd name="T59" fmla="*/ 0 h 121"/>
                <a:gd name="T60" fmla="*/ 0 w 101"/>
                <a:gd name="T61" fmla="*/ 0 h 121"/>
                <a:gd name="T62" fmla="*/ 0 w 101"/>
                <a:gd name="T63" fmla="*/ 0 h 121"/>
                <a:gd name="T64" fmla="*/ 0 w 101"/>
                <a:gd name="T65" fmla="*/ 0 h 121"/>
                <a:gd name="T66" fmla="*/ 94 w 101"/>
                <a:gd name="T67" fmla="*/ 0 h 121"/>
                <a:gd name="T68" fmla="*/ 100 w 101"/>
                <a:gd name="T69" fmla="*/ 0 h 121"/>
                <a:gd name="T70" fmla="*/ 100 w 101"/>
                <a:gd name="T71" fmla="*/ 0 h 121"/>
                <a:gd name="T72" fmla="*/ 100 w 101"/>
                <a:gd name="T73" fmla="*/ 0 h 121"/>
                <a:gd name="T74" fmla="*/ 100 w 101"/>
                <a:gd name="T75" fmla="*/ 0 h 121"/>
                <a:gd name="T76" fmla="*/ 100 w 101"/>
                <a:gd name="T77" fmla="*/ 0 h 12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1"/>
                <a:gd name="T118" fmla="*/ 0 h 121"/>
                <a:gd name="T119" fmla="*/ 101 w 101"/>
                <a:gd name="T120" fmla="*/ 121 h 12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1" h="121">
                  <a:moveTo>
                    <a:pt x="100" y="117"/>
                  </a:moveTo>
                  <a:lnTo>
                    <a:pt x="101" y="117"/>
                  </a:lnTo>
                  <a:lnTo>
                    <a:pt x="101" y="115"/>
                  </a:lnTo>
                  <a:lnTo>
                    <a:pt x="101" y="113"/>
                  </a:lnTo>
                  <a:lnTo>
                    <a:pt x="101" y="111"/>
                  </a:lnTo>
                  <a:lnTo>
                    <a:pt x="100" y="110"/>
                  </a:lnTo>
                  <a:lnTo>
                    <a:pt x="97" y="106"/>
                  </a:lnTo>
                  <a:lnTo>
                    <a:pt x="96" y="102"/>
                  </a:lnTo>
                  <a:lnTo>
                    <a:pt x="93" y="98"/>
                  </a:lnTo>
                  <a:lnTo>
                    <a:pt x="90" y="97"/>
                  </a:lnTo>
                  <a:lnTo>
                    <a:pt x="89" y="93"/>
                  </a:lnTo>
                  <a:lnTo>
                    <a:pt x="86" y="89"/>
                  </a:lnTo>
                  <a:lnTo>
                    <a:pt x="85" y="86"/>
                  </a:lnTo>
                  <a:lnTo>
                    <a:pt x="74" y="74"/>
                  </a:lnTo>
                  <a:lnTo>
                    <a:pt x="65" y="63"/>
                  </a:lnTo>
                  <a:lnTo>
                    <a:pt x="55" y="52"/>
                  </a:lnTo>
                  <a:lnTo>
                    <a:pt x="44" y="41"/>
                  </a:lnTo>
                  <a:lnTo>
                    <a:pt x="33" y="30"/>
                  </a:lnTo>
                  <a:lnTo>
                    <a:pt x="23" y="21"/>
                  </a:lnTo>
                  <a:lnTo>
                    <a:pt x="12" y="1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94" y="121"/>
                  </a:lnTo>
                  <a:lnTo>
                    <a:pt x="100" y="119"/>
                  </a:lnTo>
                  <a:lnTo>
                    <a:pt x="100" y="1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21" name="Freeform 187"/>
            <p:cNvSpPr>
              <a:spLocks/>
            </p:cNvSpPr>
            <p:nvPr/>
          </p:nvSpPr>
          <p:spPr bwMode="auto">
            <a:xfrm>
              <a:off x="2648" y="2696"/>
              <a:ext cx="56" cy="16"/>
            </a:xfrm>
            <a:custGeom>
              <a:avLst/>
              <a:gdLst>
                <a:gd name="T0" fmla="*/ 56 w 56"/>
                <a:gd name="T1" fmla="*/ 0 h 34"/>
                <a:gd name="T2" fmla="*/ 56 w 56"/>
                <a:gd name="T3" fmla="*/ 0 h 34"/>
                <a:gd name="T4" fmla="*/ 56 w 56"/>
                <a:gd name="T5" fmla="*/ 0 h 34"/>
                <a:gd name="T6" fmla="*/ 56 w 56"/>
                <a:gd name="T7" fmla="*/ 0 h 34"/>
                <a:gd name="T8" fmla="*/ 56 w 56"/>
                <a:gd name="T9" fmla="*/ 0 h 34"/>
                <a:gd name="T10" fmla="*/ 56 w 56"/>
                <a:gd name="T11" fmla="*/ 0 h 34"/>
                <a:gd name="T12" fmla="*/ 56 w 56"/>
                <a:gd name="T13" fmla="*/ 0 h 34"/>
                <a:gd name="T14" fmla="*/ 56 w 56"/>
                <a:gd name="T15" fmla="*/ 0 h 34"/>
                <a:gd name="T16" fmla="*/ 56 w 56"/>
                <a:gd name="T17" fmla="*/ 0 h 34"/>
                <a:gd name="T18" fmla="*/ 53 w 56"/>
                <a:gd name="T19" fmla="*/ 0 h 34"/>
                <a:gd name="T20" fmla="*/ 50 w 56"/>
                <a:gd name="T21" fmla="*/ 0 h 34"/>
                <a:gd name="T22" fmla="*/ 46 w 56"/>
                <a:gd name="T23" fmla="*/ 0 h 34"/>
                <a:gd name="T24" fmla="*/ 44 w 56"/>
                <a:gd name="T25" fmla="*/ 0 h 34"/>
                <a:gd name="T26" fmla="*/ 40 w 56"/>
                <a:gd name="T27" fmla="*/ 0 h 34"/>
                <a:gd name="T28" fmla="*/ 36 w 56"/>
                <a:gd name="T29" fmla="*/ 0 h 34"/>
                <a:gd name="T30" fmla="*/ 33 w 56"/>
                <a:gd name="T31" fmla="*/ 0 h 34"/>
                <a:gd name="T32" fmla="*/ 29 w 56"/>
                <a:gd name="T33" fmla="*/ 0 h 34"/>
                <a:gd name="T34" fmla="*/ 25 w 56"/>
                <a:gd name="T35" fmla="*/ 0 h 34"/>
                <a:gd name="T36" fmla="*/ 21 w 56"/>
                <a:gd name="T37" fmla="*/ 0 h 34"/>
                <a:gd name="T38" fmla="*/ 17 w 56"/>
                <a:gd name="T39" fmla="*/ 0 h 34"/>
                <a:gd name="T40" fmla="*/ 15 w 56"/>
                <a:gd name="T41" fmla="*/ 0 h 34"/>
                <a:gd name="T42" fmla="*/ 11 w 56"/>
                <a:gd name="T43" fmla="*/ 0 h 34"/>
                <a:gd name="T44" fmla="*/ 7 w 56"/>
                <a:gd name="T45" fmla="*/ 0 h 34"/>
                <a:gd name="T46" fmla="*/ 3 w 56"/>
                <a:gd name="T47" fmla="*/ 0 h 34"/>
                <a:gd name="T48" fmla="*/ 0 w 56"/>
                <a:gd name="T49" fmla="*/ 0 h 34"/>
                <a:gd name="T50" fmla="*/ 49 w 56"/>
                <a:gd name="T51" fmla="*/ 0 h 34"/>
                <a:gd name="T52" fmla="*/ 56 w 56"/>
                <a:gd name="T53" fmla="*/ 0 h 34"/>
                <a:gd name="T54" fmla="*/ 56 w 56"/>
                <a:gd name="T55" fmla="*/ 0 h 34"/>
                <a:gd name="T56" fmla="*/ 56 w 56"/>
                <a:gd name="T57" fmla="*/ 0 h 34"/>
                <a:gd name="T58" fmla="*/ 56 w 56"/>
                <a:gd name="T59" fmla="*/ 0 h 34"/>
                <a:gd name="T60" fmla="*/ 56 w 56"/>
                <a:gd name="T61" fmla="*/ 0 h 34"/>
                <a:gd name="T62" fmla="*/ 56 w 56"/>
                <a:gd name="T63" fmla="*/ 0 h 34"/>
                <a:gd name="T64" fmla="*/ 56 w 56"/>
                <a:gd name="T65" fmla="*/ 0 h 34"/>
                <a:gd name="T66" fmla="*/ 56 w 56"/>
                <a:gd name="T67" fmla="*/ 0 h 3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6"/>
                <a:gd name="T103" fmla="*/ 0 h 34"/>
                <a:gd name="T104" fmla="*/ 56 w 56"/>
                <a:gd name="T105" fmla="*/ 34 h 3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6" h="34">
                  <a:moveTo>
                    <a:pt x="56" y="28"/>
                  </a:moveTo>
                  <a:lnTo>
                    <a:pt x="56" y="28"/>
                  </a:lnTo>
                  <a:lnTo>
                    <a:pt x="56" y="26"/>
                  </a:lnTo>
                  <a:lnTo>
                    <a:pt x="56" y="24"/>
                  </a:lnTo>
                  <a:lnTo>
                    <a:pt x="53" y="21"/>
                  </a:lnTo>
                  <a:lnTo>
                    <a:pt x="50" y="17"/>
                  </a:lnTo>
                  <a:lnTo>
                    <a:pt x="46" y="15"/>
                  </a:lnTo>
                  <a:lnTo>
                    <a:pt x="44" y="13"/>
                  </a:lnTo>
                  <a:lnTo>
                    <a:pt x="40" y="13"/>
                  </a:lnTo>
                  <a:lnTo>
                    <a:pt x="36" y="11"/>
                  </a:lnTo>
                  <a:lnTo>
                    <a:pt x="33" y="10"/>
                  </a:lnTo>
                  <a:lnTo>
                    <a:pt x="29" y="8"/>
                  </a:lnTo>
                  <a:lnTo>
                    <a:pt x="25" y="6"/>
                  </a:lnTo>
                  <a:lnTo>
                    <a:pt x="21" y="4"/>
                  </a:lnTo>
                  <a:lnTo>
                    <a:pt x="17" y="4"/>
                  </a:lnTo>
                  <a:lnTo>
                    <a:pt x="15" y="2"/>
                  </a:lnTo>
                  <a:lnTo>
                    <a:pt x="11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49" y="34"/>
                  </a:lnTo>
                  <a:lnTo>
                    <a:pt x="56" y="30"/>
                  </a:lnTo>
                  <a:lnTo>
                    <a:pt x="56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22" name="Freeform 188"/>
            <p:cNvSpPr>
              <a:spLocks/>
            </p:cNvSpPr>
            <p:nvPr/>
          </p:nvSpPr>
          <p:spPr bwMode="auto">
            <a:xfrm>
              <a:off x="2473" y="2851"/>
              <a:ext cx="109" cy="61"/>
            </a:xfrm>
            <a:custGeom>
              <a:avLst/>
              <a:gdLst>
                <a:gd name="T0" fmla="*/ 107 w 109"/>
                <a:gd name="T1" fmla="*/ 1 h 122"/>
                <a:gd name="T2" fmla="*/ 107 w 109"/>
                <a:gd name="T3" fmla="*/ 1 h 122"/>
                <a:gd name="T4" fmla="*/ 107 w 109"/>
                <a:gd name="T5" fmla="*/ 1 h 122"/>
                <a:gd name="T6" fmla="*/ 107 w 109"/>
                <a:gd name="T7" fmla="*/ 1 h 122"/>
                <a:gd name="T8" fmla="*/ 107 w 109"/>
                <a:gd name="T9" fmla="*/ 1 h 122"/>
                <a:gd name="T10" fmla="*/ 107 w 109"/>
                <a:gd name="T11" fmla="*/ 1 h 122"/>
                <a:gd name="T12" fmla="*/ 109 w 109"/>
                <a:gd name="T13" fmla="*/ 1 h 122"/>
                <a:gd name="T14" fmla="*/ 109 w 109"/>
                <a:gd name="T15" fmla="*/ 1 h 122"/>
                <a:gd name="T16" fmla="*/ 109 w 109"/>
                <a:gd name="T17" fmla="*/ 1 h 122"/>
                <a:gd name="T18" fmla="*/ 109 w 109"/>
                <a:gd name="T19" fmla="*/ 1 h 122"/>
                <a:gd name="T20" fmla="*/ 109 w 109"/>
                <a:gd name="T21" fmla="*/ 1 h 122"/>
                <a:gd name="T22" fmla="*/ 109 w 109"/>
                <a:gd name="T23" fmla="*/ 1 h 122"/>
                <a:gd name="T24" fmla="*/ 109 w 109"/>
                <a:gd name="T25" fmla="*/ 1 h 122"/>
                <a:gd name="T26" fmla="*/ 109 w 109"/>
                <a:gd name="T27" fmla="*/ 1 h 122"/>
                <a:gd name="T28" fmla="*/ 107 w 109"/>
                <a:gd name="T29" fmla="*/ 1 h 122"/>
                <a:gd name="T30" fmla="*/ 107 w 109"/>
                <a:gd name="T31" fmla="*/ 1 h 122"/>
                <a:gd name="T32" fmla="*/ 107 w 109"/>
                <a:gd name="T33" fmla="*/ 1 h 122"/>
                <a:gd name="T34" fmla="*/ 93 w 109"/>
                <a:gd name="T35" fmla="*/ 1 h 122"/>
                <a:gd name="T36" fmla="*/ 80 w 109"/>
                <a:gd name="T37" fmla="*/ 1 h 122"/>
                <a:gd name="T38" fmla="*/ 68 w 109"/>
                <a:gd name="T39" fmla="*/ 1 h 122"/>
                <a:gd name="T40" fmla="*/ 54 w 109"/>
                <a:gd name="T41" fmla="*/ 1 h 122"/>
                <a:gd name="T42" fmla="*/ 41 w 109"/>
                <a:gd name="T43" fmla="*/ 1 h 122"/>
                <a:gd name="T44" fmla="*/ 28 w 109"/>
                <a:gd name="T45" fmla="*/ 1 h 122"/>
                <a:gd name="T46" fmla="*/ 15 w 109"/>
                <a:gd name="T47" fmla="*/ 1 h 122"/>
                <a:gd name="T48" fmla="*/ 0 w 109"/>
                <a:gd name="T49" fmla="*/ 0 h 122"/>
                <a:gd name="T50" fmla="*/ 9 w 109"/>
                <a:gd name="T51" fmla="*/ 1 h 122"/>
                <a:gd name="T52" fmla="*/ 21 w 109"/>
                <a:gd name="T53" fmla="*/ 1 h 122"/>
                <a:gd name="T54" fmla="*/ 32 w 109"/>
                <a:gd name="T55" fmla="*/ 1 h 122"/>
                <a:gd name="T56" fmla="*/ 44 w 109"/>
                <a:gd name="T57" fmla="*/ 1 h 122"/>
                <a:gd name="T58" fmla="*/ 57 w 109"/>
                <a:gd name="T59" fmla="*/ 1 h 122"/>
                <a:gd name="T60" fmla="*/ 69 w 109"/>
                <a:gd name="T61" fmla="*/ 1 h 122"/>
                <a:gd name="T62" fmla="*/ 82 w 109"/>
                <a:gd name="T63" fmla="*/ 1 h 122"/>
                <a:gd name="T64" fmla="*/ 94 w 109"/>
                <a:gd name="T65" fmla="*/ 1 h 122"/>
                <a:gd name="T66" fmla="*/ 96 w 109"/>
                <a:gd name="T67" fmla="*/ 1 h 122"/>
                <a:gd name="T68" fmla="*/ 97 w 109"/>
                <a:gd name="T69" fmla="*/ 1 h 122"/>
                <a:gd name="T70" fmla="*/ 98 w 109"/>
                <a:gd name="T71" fmla="*/ 1 h 122"/>
                <a:gd name="T72" fmla="*/ 98 w 109"/>
                <a:gd name="T73" fmla="*/ 1 h 122"/>
                <a:gd name="T74" fmla="*/ 100 w 109"/>
                <a:gd name="T75" fmla="*/ 1 h 122"/>
                <a:gd name="T76" fmla="*/ 101 w 109"/>
                <a:gd name="T77" fmla="*/ 1 h 122"/>
                <a:gd name="T78" fmla="*/ 101 w 109"/>
                <a:gd name="T79" fmla="*/ 1 h 122"/>
                <a:gd name="T80" fmla="*/ 102 w 109"/>
                <a:gd name="T81" fmla="*/ 1 h 122"/>
                <a:gd name="T82" fmla="*/ 103 w 109"/>
                <a:gd name="T83" fmla="*/ 1 h 122"/>
                <a:gd name="T84" fmla="*/ 103 w 109"/>
                <a:gd name="T85" fmla="*/ 1 h 122"/>
                <a:gd name="T86" fmla="*/ 105 w 109"/>
                <a:gd name="T87" fmla="*/ 1 h 122"/>
                <a:gd name="T88" fmla="*/ 105 w 109"/>
                <a:gd name="T89" fmla="*/ 1 h 122"/>
                <a:gd name="T90" fmla="*/ 106 w 109"/>
                <a:gd name="T91" fmla="*/ 1 h 122"/>
                <a:gd name="T92" fmla="*/ 106 w 109"/>
                <a:gd name="T93" fmla="*/ 1 h 122"/>
                <a:gd name="T94" fmla="*/ 107 w 109"/>
                <a:gd name="T95" fmla="*/ 1 h 122"/>
                <a:gd name="T96" fmla="*/ 107 w 109"/>
                <a:gd name="T97" fmla="*/ 1 h 1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09"/>
                <a:gd name="T148" fmla="*/ 0 h 122"/>
                <a:gd name="T149" fmla="*/ 109 w 109"/>
                <a:gd name="T150" fmla="*/ 122 h 12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09" h="122">
                  <a:moveTo>
                    <a:pt x="107" y="118"/>
                  </a:moveTo>
                  <a:lnTo>
                    <a:pt x="107" y="118"/>
                  </a:lnTo>
                  <a:lnTo>
                    <a:pt x="107" y="116"/>
                  </a:lnTo>
                  <a:lnTo>
                    <a:pt x="109" y="116"/>
                  </a:lnTo>
                  <a:lnTo>
                    <a:pt x="109" y="114"/>
                  </a:lnTo>
                  <a:lnTo>
                    <a:pt x="109" y="113"/>
                  </a:lnTo>
                  <a:lnTo>
                    <a:pt x="107" y="113"/>
                  </a:lnTo>
                  <a:lnTo>
                    <a:pt x="93" y="100"/>
                  </a:lnTo>
                  <a:lnTo>
                    <a:pt x="80" y="87"/>
                  </a:lnTo>
                  <a:lnTo>
                    <a:pt x="68" y="70"/>
                  </a:lnTo>
                  <a:lnTo>
                    <a:pt x="54" y="55"/>
                  </a:lnTo>
                  <a:lnTo>
                    <a:pt x="41" y="40"/>
                  </a:lnTo>
                  <a:lnTo>
                    <a:pt x="28" y="26"/>
                  </a:lnTo>
                  <a:lnTo>
                    <a:pt x="15" y="13"/>
                  </a:lnTo>
                  <a:lnTo>
                    <a:pt x="0" y="0"/>
                  </a:lnTo>
                  <a:lnTo>
                    <a:pt x="9" y="14"/>
                  </a:lnTo>
                  <a:lnTo>
                    <a:pt x="21" y="29"/>
                  </a:lnTo>
                  <a:lnTo>
                    <a:pt x="32" y="44"/>
                  </a:lnTo>
                  <a:lnTo>
                    <a:pt x="44" y="59"/>
                  </a:lnTo>
                  <a:lnTo>
                    <a:pt x="57" y="74"/>
                  </a:lnTo>
                  <a:lnTo>
                    <a:pt x="69" y="89"/>
                  </a:lnTo>
                  <a:lnTo>
                    <a:pt x="82" y="103"/>
                  </a:lnTo>
                  <a:lnTo>
                    <a:pt x="94" y="118"/>
                  </a:lnTo>
                  <a:lnTo>
                    <a:pt x="96" y="118"/>
                  </a:lnTo>
                  <a:lnTo>
                    <a:pt x="97" y="120"/>
                  </a:lnTo>
                  <a:lnTo>
                    <a:pt x="98" y="120"/>
                  </a:lnTo>
                  <a:lnTo>
                    <a:pt x="100" y="120"/>
                  </a:lnTo>
                  <a:lnTo>
                    <a:pt x="101" y="122"/>
                  </a:lnTo>
                  <a:lnTo>
                    <a:pt x="102" y="122"/>
                  </a:lnTo>
                  <a:lnTo>
                    <a:pt x="103" y="122"/>
                  </a:lnTo>
                  <a:lnTo>
                    <a:pt x="105" y="122"/>
                  </a:lnTo>
                  <a:lnTo>
                    <a:pt x="106" y="122"/>
                  </a:lnTo>
                  <a:lnTo>
                    <a:pt x="106" y="120"/>
                  </a:lnTo>
                  <a:lnTo>
                    <a:pt x="107" y="120"/>
                  </a:lnTo>
                  <a:lnTo>
                    <a:pt x="107" y="1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23" name="Freeform 189"/>
            <p:cNvSpPr>
              <a:spLocks/>
            </p:cNvSpPr>
            <p:nvPr/>
          </p:nvSpPr>
          <p:spPr bwMode="auto">
            <a:xfrm>
              <a:off x="2502" y="2941"/>
              <a:ext cx="45" cy="20"/>
            </a:xfrm>
            <a:custGeom>
              <a:avLst/>
              <a:gdLst>
                <a:gd name="T0" fmla="*/ 45 w 45"/>
                <a:gd name="T1" fmla="*/ 1 h 39"/>
                <a:gd name="T2" fmla="*/ 39 w 45"/>
                <a:gd name="T3" fmla="*/ 1 h 39"/>
                <a:gd name="T4" fmla="*/ 32 w 45"/>
                <a:gd name="T5" fmla="*/ 1 h 39"/>
                <a:gd name="T6" fmla="*/ 27 w 45"/>
                <a:gd name="T7" fmla="*/ 1 h 39"/>
                <a:gd name="T8" fmla="*/ 22 w 45"/>
                <a:gd name="T9" fmla="*/ 1 h 39"/>
                <a:gd name="T10" fmla="*/ 16 w 45"/>
                <a:gd name="T11" fmla="*/ 1 h 39"/>
                <a:gd name="T12" fmla="*/ 11 w 45"/>
                <a:gd name="T13" fmla="*/ 1 h 39"/>
                <a:gd name="T14" fmla="*/ 6 w 45"/>
                <a:gd name="T15" fmla="*/ 1 h 39"/>
                <a:gd name="T16" fmla="*/ 0 w 45"/>
                <a:gd name="T17" fmla="*/ 0 h 39"/>
                <a:gd name="T18" fmla="*/ 3 w 45"/>
                <a:gd name="T19" fmla="*/ 1 h 39"/>
                <a:gd name="T20" fmla="*/ 45 w 45"/>
                <a:gd name="T21" fmla="*/ 1 h 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5"/>
                <a:gd name="T34" fmla="*/ 0 h 39"/>
                <a:gd name="T35" fmla="*/ 45 w 45"/>
                <a:gd name="T36" fmla="*/ 39 h 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5" h="39">
                  <a:moveTo>
                    <a:pt x="45" y="39"/>
                  </a:moveTo>
                  <a:lnTo>
                    <a:pt x="39" y="36"/>
                  </a:lnTo>
                  <a:lnTo>
                    <a:pt x="32" y="32"/>
                  </a:lnTo>
                  <a:lnTo>
                    <a:pt x="27" y="28"/>
                  </a:lnTo>
                  <a:lnTo>
                    <a:pt x="22" y="23"/>
                  </a:lnTo>
                  <a:lnTo>
                    <a:pt x="16" y="17"/>
                  </a:lnTo>
                  <a:lnTo>
                    <a:pt x="11" y="11"/>
                  </a:lnTo>
                  <a:lnTo>
                    <a:pt x="6" y="6"/>
                  </a:lnTo>
                  <a:lnTo>
                    <a:pt x="0" y="0"/>
                  </a:lnTo>
                  <a:lnTo>
                    <a:pt x="3" y="24"/>
                  </a:lnTo>
                  <a:lnTo>
                    <a:pt x="45" y="39"/>
                  </a:lnTo>
                  <a:close/>
                </a:path>
              </a:pathLst>
            </a:custGeom>
            <a:solidFill>
              <a:srgbClr val="856E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24" name="Freeform 190"/>
            <p:cNvSpPr>
              <a:spLocks/>
            </p:cNvSpPr>
            <p:nvPr/>
          </p:nvSpPr>
          <p:spPr bwMode="auto">
            <a:xfrm>
              <a:off x="2472" y="2948"/>
              <a:ext cx="40" cy="77"/>
            </a:xfrm>
            <a:custGeom>
              <a:avLst/>
              <a:gdLst>
                <a:gd name="T0" fmla="*/ 40 w 40"/>
                <a:gd name="T1" fmla="*/ 0 h 156"/>
                <a:gd name="T2" fmla="*/ 32 w 40"/>
                <a:gd name="T3" fmla="*/ 0 h 156"/>
                <a:gd name="T4" fmla="*/ 25 w 40"/>
                <a:gd name="T5" fmla="*/ 0 h 156"/>
                <a:gd name="T6" fmla="*/ 22 w 40"/>
                <a:gd name="T7" fmla="*/ 0 h 156"/>
                <a:gd name="T8" fmla="*/ 20 w 40"/>
                <a:gd name="T9" fmla="*/ 0 h 156"/>
                <a:gd name="T10" fmla="*/ 17 w 40"/>
                <a:gd name="T11" fmla="*/ 0 h 156"/>
                <a:gd name="T12" fmla="*/ 14 w 40"/>
                <a:gd name="T13" fmla="*/ 0 h 156"/>
                <a:gd name="T14" fmla="*/ 10 w 40"/>
                <a:gd name="T15" fmla="*/ 0 h 156"/>
                <a:gd name="T16" fmla="*/ 4 w 40"/>
                <a:gd name="T17" fmla="*/ 0 h 156"/>
                <a:gd name="T18" fmla="*/ 3 w 40"/>
                <a:gd name="T19" fmla="*/ 0 h 156"/>
                <a:gd name="T20" fmla="*/ 3 w 40"/>
                <a:gd name="T21" fmla="*/ 0 h 156"/>
                <a:gd name="T22" fmla="*/ 3 w 40"/>
                <a:gd name="T23" fmla="*/ 0 h 156"/>
                <a:gd name="T24" fmla="*/ 1 w 40"/>
                <a:gd name="T25" fmla="*/ 0 h 156"/>
                <a:gd name="T26" fmla="*/ 1 w 40"/>
                <a:gd name="T27" fmla="*/ 0 h 156"/>
                <a:gd name="T28" fmla="*/ 1 w 40"/>
                <a:gd name="T29" fmla="*/ 0 h 156"/>
                <a:gd name="T30" fmla="*/ 0 w 40"/>
                <a:gd name="T31" fmla="*/ 0 h 156"/>
                <a:gd name="T32" fmla="*/ 0 w 40"/>
                <a:gd name="T33" fmla="*/ 0 h 156"/>
                <a:gd name="T34" fmla="*/ 1 w 40"/>
                <a:gd name="T35" fmla="*/ 0 h 156"/>
                <a:gd name="T36" fmla="*/ 4 w 40"/>
                <a:gd name="T37" fmla="*/ 0 h 156"/>
                <a:gd name="T38" fmla="*/ 5 w 40"/>
                <a:gd name="T39" fmla="*/ 0 h 156"/>
                <a:gd name="T40" fmla="*/ 7 w 40"/>
                <a:gd name="T41" fmla="*/ 0 h 156"/>
                <a:gd name="T42" fmla="*/ 8 w 40"/>
                <a:gd name="T43" fmla="*/ 0 h 156"/>
                <a:gd name="T44" fmla="*/ 9 w 40"/>
                <a:gd name="T45" fmla="*/ 0 h 156"/>
                <a:gd name="T46" fmla="*/ 10 w 40"/>
                <a:gd name="T47" fmla="*/ 0 h 156"/>
                <a:gd name="T48" fmla="*/ 13 w 40"/>
                <a:gd name="T49" fmla="*/ 0 h 156"/>
                <a:gd name="T50" fmla="*/ 16 w 40"/>
                <a:gd name="T51" fmla="*/ 0 h 156"/>
                <a:gd name="T52" fmla="*/ 20 w 40"/>
                <a:gd name="T53" fmla="*/ 0 h 156"/>
                <a:gd name="T54" fmla="*/ 22 w 40"/>
                <a:gd name="T55" fmla="*/ 0 h 156"/>
                <a:gd name="T56" fmla="*/ 25 w 40"/>
                <a:gd name="T57" fmla="*/ 0 h 156"/>
                <a:gd name="T58" fmla="*/ 29 w 40"/>
                <a:gd name="T59" fmla="*/ 0 h 156"/>
                <a:gd name="T60" fmla="*/ 32 w 40"/>
                <a:gd name="T61" fmla="*/ 0 h 156"/>
                <a:gd name="T62" fmla="*/ 36 w 40"/>
                <a:gd name="T63" fmla="*/ 0 h 156"/>
                <a:gd name="T64" fmla="*/ 40 w 40"/>
                <a:gd name="T65" fmla="*/ 0 h 156"/>
                <a:gd name="T66" fmla="*/ 40 w 40"/>
                <a:gd name="T67" fmla="*/ 0 h 156"/>
                <a:gd name="T68" fmla="*/ 40 w 40"/>
                <a:gd name="T69" fmla="*/ 0 h 156"/>
                <a:gd name="T70" fmla="*/ 40 w 40"/>
                <a:gd name="T71" fmla="*/ 0 h 156"/>
                <a:gd name="T72" fmla="*/ 40 w 40"/>
                <a:gd name="T73" fmla="*/ 0 h 15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0"/>
                <a:gd name="T112" fmla="*/ 0 h 156"/>
                <a:gd name="T113" fmla="*/ 40 w 40"/>
                <a:gd name="T114" fmla="*/ 156 h 15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0" h="156">
                  <a:moveTo>
                    <a:pt x="40" y="154"/>
                  </a:moveTo>
                  <a:lnTo>
                    <a:pt x="32" y="136"/>
                  </a:lnTo>
                  <a:lnTo>
                    <a:pt x="25" y="117"/>
                  </a:lnTo>
                  <a:lnTo>
                    <a:pt x="22" y="99"/>
                  </a:lnTo>
                  <a:lnTo>
                    <a:pt x="20" y="78"/>
                  </a:lnTo>
                  <a:lnTo>
                    <a:pt x="17" y="60"/>
                  </a:lnTo>
                  <a:lnTo>
                    <a:pt x="14" y="39"/>
                  </a:lnTo>
                  <a:lnTo>
                    <a:pt x="10" y="21"/>
                  </a:lnTo>
                  <a:lnTo>
                    <a:pt x="4" y="2"/>
                  </a:lnTo>
                  <a:lnTo>
                    <a:pt x="3" y="2"/>
                  </a:lnTo>
                  <a:lnTo>
                    <a:pt x="1" y="2"/>
                  </a:lnTo>
                  <a:lnTo>
                    <a:pt x="0" y="0"/>
                  </a:lnTo>
                  <a:lnTo>
                    <a:pt x="1" y="13"/>
                  </a:lnTo>
                  <a:lnTo>
                    <a:pt x="4" y="24"/>
                  </a:lnTo>
                  <a:lnTo>
                    <a:pt x="5" y="37"/>
                  </a:lnTo>
                  <a:lnTo>
                    <a:pt x="7" y="50"/>
                  </a:lnTo>
                  <a:lnTo>
                    <a:pt x="8" y="63"/>
                  </a:lnTo>
                  <a:lnTo>
                    <a:pt x="9" y="76"/>
                  </a:lnTo>
                  <a:lnTo>
                    <a:pt x="10" y="87"/>
                  </a:lnTo>
                  <a:lnTo>
                    <a:pt x="13" y="100"/>
                  </a:lnTo>
                  <a:lnTo>
                    <a:pt x="16" y="108"/>
                  </a:lnTo>
                  <a:lnTo>
                    <a:pt x="20" y="113"/>
                  </a:lnTo>
                  <a:lnTo>
                    <a:pt x="22" y="123"/>
                  </a:lnTo>
                  <a:lnTo>
                    <a:pt x="25" y="130"/>
                  </a:lnTo>
                  <a:lnTo>
                    <a:pt x="29" y="136"/>
                  </a:lnTo>
                  <a:lnTo>
                    <a:pt x="32" y="143"/>
                  </a:lnTo>
                  <a:lnTo>
                    <a:pt x="36" y="150"/>
                  </a:lnTo>
                  <a:lnTo>
                    <a:pt x="40" y="156"/>
                  </a:lnTo>
                  <a:lnTo>
                    <a:pt x="40" y="154"/>
                  </a:lnTo>
                  <a:close/>
                </a:path>
              </a:pathLst>
            </a:custGeom>
            <a:solidFill>
              <a:srgbClr val="856E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25" name="Freeform 191"/>
            <p:cNvSpPr>
              <a:spLocks/>
            </p:cNvSpPr>
            <p:nvPr/>
          </p:nvSpPr>
          <p:spPr bwMode="auto">
            <a:xfrm>
              <a:off x="2420" y="2842"/>
              <a:ext cx="127" cy="68"/>
            </a:xfrm>
            <a:custGeom>
              <a:avLst/>
              <a:gdLst>
                <a:gd name="T0" fmla="*/ 126 w 127"/>
                <a:gd name="T1" fmla="*/ 1 h 135"/>
                <a:gd name="T2" fmla="*/ 127 w 127"/>
                <a:gd name="T3" fmla="*/ 1 h 135"/>
                <a:gd name="T4" fmla="*/ 127 w 127"/>
                <a:gd name="T5" fmla="*/ 1 h 135"/>
                <a:gd name="T6" fmla="*/ 127 w 127"/>
                <a:gd name="T7" fmla="*/ 1 h 135"/>
                <a:gd name="T8" fmla="*/ 127 w 127"/>
                <a:gd name="T9" fmla="*/ 1 h 135"/>
                <a:gd name="T10" fmla="*/ 127 w 127"/>
                <a:gd name="T11" fmla="*/ 1 h 135"/>
                <a:gd name="T12" fmla="*/ 127 w 127"/>
                <a:gd name="T13" fmla="*/ 1 h 135"/>
                <a:gd name="T14" fmla="*/ 127 w 127"/>
                <a:gd name="T15" fmla="*/ 1 h 135"/>
                <a:gd name="T16" fmla="*/ 127 w 127"/>
                <a:gd name="T17" fmla="*/ 1 h 135"/>
                <a:gd name="T18" fmla="*/ 119 w 127"/>
                <a:gd name="T19" fmla="*/ 1 h 135"/>
                <a:gd name="T20" fmla="*/ 110 w 127"/>
                <a:gd name="T21" fmla="*/ 1 h 135"/>
                <a:gd name="T22" fmla="*/ 100 w 127"/>
                <a:gd name="T23" fmla="*/ 1 h 135"/>
                <a:gd name="T24" fmla="*/ 90 w 127"/>
                <a:gd name="T25" fmla="*/ 1 h 135"/>
                <a:gd name="T26" fmla="*/ 80 w 127"/>
                <a:gd name="T27" fmla="*/ 1 h 135"/>
                <a:gd name="T28" fmla="*/ 69 w 127"/>
                <a:gd name="T29" fmla="*/ 1 h 135"/>
                <a:gd name="T30" fmla="*/ 59 w 127"/>
                <a:gd name="T31" fmla="*/ 1 h 135"/>
                <a:gd name="T32" fmla="*/ 48 w 127"/>
                <a:gd name="T33" fmla="*/ 1 h 135"/>
                <a:gd name="T34" fmla="*/ 43 w 127"/>
                <a:gd name="T35" fmla="*/ 1 h 135"/>
                <a:gd name="T36" fmla="*/ 36 w 127"/>
                <a:gd name="T37" fmla="*/ 1 h 135"/>
                <a:gd name="T38" fmla="*/ 31 w 127"/>
                <a:gd name="T39" fmla="*/ 1 h 135"/>
                <a:gd name="T40" fmla="*/ 24 w 127"/>
                <a:gd name="T41" fmla="*/ 1 h 135"/>
                <a:gd name="T42" fmla="*/ 19 w 127"/>
                <a:gd name="T43" fmla="*/ 1 h 135"/>
                <a:gd name="T44" fmla="*/ 12 w 127"/>
                <a:gd name="T45" fmla="*/ 1 h 135"/>
                <a:gd name="T46" fmla="*/ 7 w 127"/>
                <a:gd name="T47" fmla="*/ 1 h 135"/>
                <a:gd name="T48" fmla="*/ 0 w 127"/>
                <a:gd name="T49" fmla="*/ 0 h 135"/>
                <a:gd name="T50" fmla="*/ 4 w 127"/>
                <a:gd name="T51" fmla="*/ 1 h 135"/>
                <a:gd name="T52" fmla="*/ 8 w 127"/>
                <a:gd name="T53" fmla="*/ 1 h 135"/>
                <a:gd name="T54" fmla="*/ 12 w 127"/>
                <a:gd name="T55" fmla="*/ 1 h 135"/>
                <a:gd name="T56" fmla="*/ 17 w 127"/>
                <a:gd name="T57" fmla="*/ 1 h 135"/>
                <a:gd name="T58" fmla="*/ 21 w 127"/>
                <a:gd name="T59" fmla="*/ 1 h 135"/>
                <a:gd name="T60" fmla="*/ 25 w 127"/>
                <a:gd name="T61" fmla="*/ 1 h 135"/>
                <a:gd name="T62" fmla="*/ 29 w 127"/>
                <a:gd name="T63" fmla="*/ 1 h 135"/>
                <a:gd name="T64" fmla="*/ 33 w 127"/>
                <a:gd name="T65" fmla="*/ 1 h 135"/>
                <a:gd name="T66" fmla="*/ 44 w 127"/>
                <a:gd name="T67" fmla="*/ 1 h 135"/>
                <a:gd name="T68" fmla="*/ 55 w 127"/>
                <a:gd name="T69" fmla="*/ 1 h 135"/>
                <a:gd name="T70" fmla="*/ 65 w 127"/>
                <a:gd name="T71" fmla="*/ 1 h 135"/>
                <a:gd name="T72" fmla="*/ 76 w 127"/>
                <a:gd name="T73" fmla="*/ 1 h 135"/>
                <a:gd name="T74" fmla="*/ 86 w 127"/>
                <a:gd name="T75" fmla="*/ 1 h 135"/>
                <a:gd name="T76" fmla="*/ 97 w 127"/>
                <a:gd name="T77" fmla="*/ 1 h 135"/>
                <a:gd name="T78" fmla="*/ 106 w 127"/>
                <a:gd name="T79" fmla="*/ 1 h 135"/>
                <a:gd name="T80" fmla="*/ 117 w 127"/>
                <a:gd name="T81" fmla="*/ 1 h 135"/>
                <a:gd name="T82" fmla="*/ 117 w 127"/>
                <a:gd name="T83" fmla="*/ 1 h 135"/>
                <a:gd name="T84" fmla="*/ 118 w 127"/>
                <a:gd name="T85" fmla="*/ 1 h 135"/>
                <a:gd name="T86" fmla="*/ 118 w 127"/>
                <a:gd name="T87" fmla="*/ 1 h 135"/>
                <a:gd name="T88" fmla="*/ 119 w 127"/>
                <a:gd name="T89" fmla="*/ 1 h 135"/>
                <a:gd name="T90" fmla="*/ 119 w 127"/>
                <a:gd name="T91" fmla="*/ 1 h 135"/>
                <a:gd name="T92" fmla="*/ 121 w 127"/>
                <a:gd name="T93" fmla="*/ 1 h 135"/>
                <a:gd name="T94" fmla="*/ 121 w 127"/>
                <a:gd name="T95" fmla="*/ 1 h 135"/>
                <a:gd name="T96" fmla="*/ 122 w 127"/>
                <a:gd name="T97" fmla="*/ 1 h 135"/>
                <a:gd name="T98" fmla="*/ 122 w 127"/>
                <a:gd name="T99" fmla="*/ 1 h 135"/>
                <a:gd name="T100" fmla="*/ 123 w 127"/>
                <a:gd name="T101" fmla="*/ 1 h 135"/>
                <a:gd name="T102" fmla="*/ 123 w 127"/>
                <a:gd name="T103" fmla="*/ 1 h 135"/>
                <a:gd name="T104" fmla="*/ 123 w 127"/>
                <a:gd name="T105" fmla="*/ 1 h 135"/>
                <a:gd name="T106" fmla="*/ 125 w 127"/>
                <a:gd name="T107" fmla="*/ 1 h 135"/>
                <a:gd name="T108" fmla="*/ 125 w 127"/>
                <a:gd name="T109" fmla="*/ 1 h 135"/>
                <a:gd name="T110" fmla="*/ 125 w 127"/>
                <a:gd name="T111" fmla="*/ 1 h 135"/>
                <a:gd name="T112" fmla="*/ 126 w 127"/>
                <a:gd name="T113" fmla="*/ 1 h 135"/>
                <a:gd name="T114" fmla="*/ 126 w 127"/>
                <a:gd name="T115" fmla="*/ 1 h 135"/>
                <a:gd name="T116" fmla="*/ 126 w 127"/>
                <a:gd name="T117" fmla="*/ 1 h 135"/>
                <a:gd name="T118" fmla="*/ 126 w 127"/>
                <a:gd name="T119" fmla="*/ 1 h 135"/>
                <a:gd name="T120" fmla="*/ 126 w 127"/>
                <a:gd name="T121" fmla="*/ 1 h 135"/>
                <a:gd name="T122" fmla="*/ 126 w 127"/>
                <a:gd name="T123" fmla="*/ 1 h 135"/>
                <a:gd name="T124" fmla="*/ 126 w 127"/>
                <a:gd name="T125" fmla="*/ 1 h 13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7"/>
                <a:gd name="T190" fmla="*/ 0 h 135"/>
                <a:gd name="T191" fmla="*/ 127 w 127"/>
                <a:gd name="T192" fmla="*/ 135 h 13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7" h="135">
                  <a:moveTo>
                    <a:pt x="126" y="133"/>
                  </a:moveTo>
                  <a:lnTo>
                    <a:pt x="127" y="132"/>
                  </a:lnTo>
                  <a:lnTo>
                    <a:pt x="127" y="130"/>
                  </a:lnTo>
                  <a:lnTo>
                    <a:pt x="127" y="128"/>
                  </a:lnTo>
                  <a:lnTo>
                    <a:pt x="119" y="117"/>
                  </a:lnTo>
                  <a:lnTo>
                    <a:pt x="110" y="106"/>
                  </a:lnTo>
                  <a:lnTo>
                    <a:pt x="100" y="95"/>
                  </a:lnTo>
                  <a:lnTo>
                    <a:pt x="90" y="83"/>
                  </a:lnTo>
                  <a:lnTo>
                    <a:pt x="80" y="72"/>
                  </a:lnTo>
                  <a:lnTo>
                    <a:pt x="69" y="61"/>
                  </a:lnTo>
                  <a:lnTo>
                    <a:pt x="59" y="50"/>
                  </a:lnTo>
                  <a:lnTo>
                    <a:pt x="48" y="39"/>
                  </a:lnTo>
                  <a:lnTo>
                    <a:pt x="43" y="35"/>
                  </a:lnTo>
                  <a:lnTo>
                    <a:pt x="36" y="30"/>
                  </a:lnTo>
                  <a:lnTo>
                    <a:pt x="31" y="24"/>
                  </a:lnTo>
                  <a:lnTo>
                    <a:pt x="24" y="19"/>
                  </a:lnTo>
                  <a:lnTo>
                    <a:pt x="19" y="13"/>
                  </a:lnTo>
                  <a:lnTo>
                    <a:pt x="12" y="7"/>
                  </a:lnTo>
                  <a:lnTo>
                    <a:pt x="7" y="4"/>
                  </a:lnTo>
                  <a:lnTo>
                    <a:pt x="0" y="0"/>
                  </a:lnTo>
                  <a:lnTo>
                    <a:pt x="4" y="6"/>
                  </a:lnTo>
                  <a:lnTo>
                    <a:pt x="8" y="11"/>
                  </a:lnTo>
                  <a:lnTo>
                    <a:pt x="12" y="15"/>
                  </a:lnTo>
                  <a:lnTo>
                    <a:pt x="17" y="19"/>
                  </a:lnTo>
                  <a:lnTo>
                    <a:pt x="21" y="24"/>
                  </a:lnTo>
                  <a:lnTo>
                    <a:pt x="25" y="28"/>
                  </a:lnTo>
                  <a:lnTo>
                    <a:pt x="29" y="33"/>
                  </a:lnTo>
                  <a:lnTo>
                    <a:pt x="33" y="39"/>
                  </a:lnTo>
                  <a:lnTo>
                    <a:pt x="44" y="50"/>
                  </a:lnTo>
                  <a:lnTo>
                    <a:pt x="55" y="61"/>
                  </a:lnTo>
                  <a:lnTo>
                    <a:pt x="65" y="72"/>
                  </a:lnTo>
                  <a:lnTo>
                    <a:pt x="76" y="83"/>
                  </a:lnTo>
                  <a:lnTo>
                    <a:pt x="86" y="95"/>
                  </a:lnTo>
                  <a:lnTo>
                    <a:pt x="97" y="106"/>
                  </a:lnTo>
                  <a:lnTo>
                    <a:pt x="106" y="117"/>
                  </a:lnTo>
                  <a:lnTo>
                    <a:pt x="117" y="130"/>
                  </a:lnTo>
                  <a:lnTo>
                    <a:pt x="118" y="130"/>
                  </a:lnTo>
                  <a:lnTo>
                    <a:pt x="118" y="132"/>
                  </a:lnTo>
                  <a:lnTo>
                    <a:pt x="119" y="132"/>
                  </a:lnTo>
                  <a:lnTo>
                    <a:pt x="121" y="133"/>
                  </a:lnTo>
                  <a:lnTo>
                    <a:pt x="122" y="135"/>
                  </a:lnTo>
                  <a:lnTo>
                    <a:pt x="123" y="135"/>
                  </a:lnTo>
                  <a:lnTo>
                    <a:pt x="125" y="135"/>
                  </a:lnTo>
                  <a:lnTo>
                    <a:pt x="126" y="135"/>
                  </a:lnTo>
                  <a:lnTo>
                    <a:pt x="126" y="1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26" name="Freeform 192"/>
            <p:cNvSpPr>
              <a:spLocks/>
            </p:cNvSpPr>
            <p:nvPr/>
          </p:nvSpPr>
          <p:spPr bwMode="auto">
            <a:xfrm>
              <a:off x="2398" y="2850"/>
              <a:ext cx="116" cy="59"/>
            </a:xfrm>
            <a:custGeom>
              <a:avLst/>
              <a:gdLst>
                <a:gd name="T0" fmla="*/ 116 w 116"/>
                <a:gd name="T1" fmla="*/ 1 h 116"/>
                <a:gd name="T2" fmla="*/ 116 w 116"/>
                <a:gd name="T3" fmla="*/ 1 h 116"/>
                <a:gd name="T4" fmla="*/ 116 w 116"/>
                <a:gd name="T5" fmla="*/ 1 h 116"/>
                <a:gd name="T6" fmla="*/ 116 w 116"/>
                <a:gd name="T7" fmla="*/ 1 h 116"/>
                <a:gd name="T8" fmla="*/ 116 w 116"/>
                <a:gd name="T9" fmla="*/ 1 h 116"/>
                <a:gd name="T10" fmla="*/ 116 w 116"/>
                <a:gd name="T11" fmla="*/ 1 h 116"/>
                <a:gd name="T12" fmla="*/ 116 w 116"/>
                <a:gd name="T13" fmla="*/ 1 h 116"/>
                <a:gd name="T14" fmla="*/ 116 w 116"/>
                <a:gd name="T15" fmla="*/ 1 h 116"/>
                <a:gd name="T16" fmla="*/ 116 w 116"/>
                <a:gd name="T17" fmla="*/ 1 h 116"/>
                <a:gd name="T18" fmla="*/ 108 w 116"/>
                <a:gd name="T19" fmla="*/ 1 h 116"/>
                <a:gd name="T20" fmla="*/ 100 w 116"/>
                <a:gd name="T21" fmla="*/ 1 h 116"/>
                <a:gd name="T22" fmla="*/ 90 w 116"/>
                <a:gd name="T23" fmla="*/ 1 h 116"/>
                <a:gd name="T24" fmla="*/ 81 w 116"/>
                <a:gd name="T25" fmla="*/ 1 h 116"/>
                <a:gd name="T26" fmla="*/ 70 w 116"/>
                <a:gd name="T27" fmla="*/ 1 h 116"/>
                <a:gd name="T28" fmla="*/ 59 w 116"/>
                <a:gd name="T29" fmla="*/ 1 h 116"/>
                <a:gd name="T30" fmla="*/ 49 w 116"/>
                <a:gd name="T31" fmla="*/ 1 h 116"/>
                <a:gd name="T32" fmla="*/ 38 w 116"/>
                <a:gd name="T33" fmla="*/ 1 h 116"/>
                <a:gd name="T34" fmla="*/ 33 w 116"/>
                <a:gd name="T35" fmla="*/ 1 h 116"/>
                <a:gd name="T36" fmla="*/ 29 w 116"/>
                <a:gd name="T37" fmla="*/ 1 h 116"/>
                <a:gd name="T38" fmla="*/ 25 w 116"/>
                <a:gd name="T39" fmla="*/ 1 h 116"/>
                <a:gd name="T40" fmla="*/ 21 w 116"/>
                <a:gd name="T41" fmla="*/ 1 h 116"/>
                <a:gd name="T42" fmla="*/ 16 w 116"/>
                <a:gd name="T43" fmla="*/ 1 h 116"/>
                <a:gd name="T44" fmla="*/ 12 w 116"/>
                <a:gd name="T45" fmla="*/ 1 h 116"/>
                <a:gd name="T46" fmla="*/ 8 w 116"/>
                <a:gd name="T47" fmla="*/ 1 h 116"/>
                <a:gd name="T48" fmla="*/ 4 w 116"/>
                <a:gd name="T49" fmla="*/ 0 h 116"/>
                <a:gd name="T50" fmla="*/ 2 w 116"/>
                <a:gd name="T51" fmla="*/ 0 h 116"/>
                <a:gd name="T52" fmla="*/ 2 w 116"/>
                <a:gd name="T53" fmla="*/ 0 h 116"/>
                <a:gd name="T54" fmla="*/ 1 w 116"/>
                <a:gd name="T55" fmla="*/ 0 h 116"/>
                <a:gd name="T56" fmla="*/ 1 w 116"/>
                <a:gd name="T57" fmla="*/ 0 h 116"/>
                <a:gd name="T58" fmla="*/ 1 w 116"/>
                <a:gd name="T59" fmla="*/ 0 h 116"/>
                <a:gd name="T60" fmla="*/ 1 w 116"/>
                <a:gd name="T61" fmla="*/ 1 h 116"/>
                <a:gd name="T62" fmla="*/ 0 w 116"/>
                <a:gd name="T63" fmla="*/ 1 h 116"/>
                <a:gd name="T64" fmla="*/ 0 w 116"/>
                <a:gd name="T65" fmla="*/ 1 h 116"/>
                <a:gd name="T66" fmla="*/ 12 w 116"/>
                <a:gd name="T67" fmla="*/ 1 h 116"/>
                <a:gd name="T68" fmla="*/ 24 w 116"/>
                <a:gd name="T69" fmla="*/ 1 h 116"/>
                <a:gd name="T70" fmla="*/ 37 w 116"/>
                <a:gd name="T71" fmla="*/ 1 h 116"/>
                <a:gd name="T72" fmla="*/ 49 w 116"/>
                <a:gd name="T73" fmla="*/ 1 h 116"/>
                <a:gd name="T74" fmla="*/ 62 w 116"/>
                <a:gd name="T75" fmla="*/ 1 h 116"/>
                <a:gd name="T76" fmla="*/ 74 w 116"/>
                <a:gd name="T77" fmla="*/ 1 h 116"/>
                <a:gd name="T78" fmla="*/ 86 w 116"/>
                <a:gd name="T79" fmla="*/ 1 h 116"/>
                <a:gd name="T80" fmla="*/ 96 w 116"/>
                <a:gd name="T81" fmla="*/ 1 h 116"/>
                <a:gd name="T82" fmla="*/ 99 w 116"/>
                <a:gd name="T83" fmla="*/ 1 h 116"/>
                <a:gd name="T84" fmla="*/ 100 w 116"/>
                <a:gd name="T85" fmla="*/ 1 h 116"/>
                <a:gd name="T86" fmla="*/ 103 w 116"/>
                <a:gd name="T87" fmla="*/ 1 h 116"/>
                <a:gd name="T88" fmla="*/ 104 w 116"/>
                <a:gd name="T89" fmla="*/ 1 h 116"/>
                <a:gd name="T90" fmla="*/ 107 w 116"/>
                <a:gd name="T91" fmla="*/ 1 h 116"/>
                <a:gd name="T92" fmla="*/ 110 w 116"/>
                <a:gd name="T93" fmla="*/ 1 h 116"/>
                <a:gd name="T94" fmla="*/ 112 w 116"/>
                <a:gd name="T95" fmla="*/ 1 h 116"/>
                <a:gd name="T96" fmla="*/ 115 w 116"/>
                <a:gd name="T97" fmla="*/ 1 h 116"/>
                <a:gd name="T98" fmla="*/ 115 w 116"/>
                <a:gd name="T99" fmla="*/ 1 h 116"/>
                <a:gd name="T100" fmla="*/ 115 w 116"/>
                <a:gd name="T101" fmla="*/ 1 h 116"/>
                <a:gd name="T102" fmla="*/ 115 w 116"/>
                <a:gd name="T103" fmla="*/ 1 h 116"/>
                <a:gd name="T104" fmla="*/ 115 w 116"/>
                <a:gd name="T105" fmla="*/ 1 h 116"/>
                <a:gd name="T106" fmla="*/ 115 w 116"/>
                <a:gd name="T107" fmla="*/ 1 h 116"/>
                <a:gd name="T108" fmla="*/ 116 w 116"/>
                <a:gd name="T109" fmla="*/ 1 h 1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16"/>
                <a:gd name="T166" fmla="*/ 0 h 116"/>
                <a:gd name="T167" fmla="*/ 116 w 116"/>
                <a:gd name="T168" fmla="*/ 116 h 1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16" h="116">
                  <a:moveTo>
                    <a:pt x="116" y="115"/>
                  </a:moveTo>
                  <a:lnTo>
                    <a:pt x="116" y="113"/>
                  </a:lnTo>
                  <a:lnTo>
                    <a:pt x="116" y="111"/>
                  </a:lnTo>
                  <a:lnTo>
                    <a:pt x="116" y="109"/>
                  </a:lnTo>
                  <a:lnTo>
                    <a:pt x="116" y="107"/>
                  </a:lnTo>
                  <a:lnTo>
                    <a:pt x="108" y="96"/>
                  </a:lnTo>
                  <a:lnTo>
                    <a:pt x="100" y="85"/>
                  </a:lnTo>
                  <a:lnTo>
                    <a:pt x="90" y="74"/>
                  </a:lnTo>
                  <a:lnTo>
                    <a:pt x="81" y="63"/>
                  </a:lnTo>
                  <a:lnTo>
                    <a:pt x="70" y="53"/>
                  </a:lnTo>
                  <a:lnTo>
                    <a:pt x="59" y="42"/>
                  </a:lnTo>
                  <a:lnTo>
                    <a:pt x="49" y="33"/>
                  </a:lnTo>
                  <a:lnTo>
                    <a:pt x="38" y="24"/>
                  </a:lnTo>
                  <a:lnTo>
                    <a:pt x="33" y="22"/>
                  </a:lnTo>
                  <a:lnTo>
                    <a:pt x="29" y="18"/>
                  </a:lnTo>
                  <a:lnTo>
                    <a:pt x="25" y="15"/>
                  </a:lnTo>
                  <a:lnTo>
                    <a:pt x="21" y="11"/>
                  </a:lnTo>
                  <a:lnTo>
                    <a:pt x="16" y="9"/>
                  </a:lnTo>
                  <a:lnTo>
                    <a:pt x="12" y="5"/>
                  </a:lnTo>
                  <a:lnTo>
                    <a:pt x="8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0" y="2"/>
                  </a:lnTo>
                  <a:lnTo>
                    <a:pt x="12" y="15"/>
                  </a:lnTo>
                  <a:lnTo>
                    <a:pt x="24" y="26"/>
                  </a:lnTo>
                  <a:lnTo>
                    <a:pt x="37" y="37"/>
                  </a:lnTo>
                  <a:lnTo>
                    <a:pt x="49" y="48"/>
                  </a:lnTo>
                  <a:lnTo>
                    <a:pt x="62" y="59"/>
                  </a:lnTo>
                  <a:lnTo>
                    <a:pt x="74" y="72"/>
                  </a:lnTo>
                  <a:lnTo>
                    <a:pt x="86" y="85"/>
                  </a:lnTo>
                  <a:lnTo>
                    <a:pt x="96" y="100"/>
                  </a:lnTo>
                  <a:lnTo>
                    <a:pt x="99" y="102"/>
                  </a:lnTo>
                  <a:lnTo>
                    <a:pt x="100" y="105"/>
                  </a:lnTo>
                  <a:lnTo>
                    <a:pt x="103" y="107"/>
                  </a:lnTo>
                  <a:lnTo>
                    <a:pt x="104" y="111"/>
                  </a:lnTo>
                  <a:lnTo>
                    <a:pt x="107" y="113"/>
                  </a:lnTo>
                  <a:lnTo>
                    <a:pt x="110" y="115"/>
                  </a:lnTo>
                  <a:lnTo>
                    <a:pt x="112" y="115"/>
                  </a:lnTo>
                  <a:lnTo>
                    <a:pt x="115" y="116"/>
                  </a:lnTo>
                  <a:lnTo>
                    <a:pt x="115" y="115"/>
                  </a:lnTo>
                  <a:lnTo>
                    <a:pt x="116" y="1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27" name="Freeform 193"/>
            <p:cNvSpPr>
              <a:spLocks/>
            </p:cNvSpPr>
            <p:nvPr/>
          </p:nvSpPr>
          <p:spPr bwMode="auto">
            <a:xfrm>
              <a:off x="2363" y="2854"/>
              <a:ext cx="125" cy="58"/>
            </a:xfrm>
            <a:custGeom>
              <a:avLst/>
              <a:gdLst>
                <a:gd name="T0" fmla="*/ 122 w 125"/>
                <a:gd name="T1" fmla="*/ 0 h 117"/>
                <a:gd name="T2" fmla="*/ 123 w 125"/>
                <a:gd name="T3" fmla="*/ 0 h 117"/>
                <a:gd name="T4" fmla="*/ 123 w 125"/>
                <a:gd name="T5" fmla="*/ 0 h 117"/>
                <a:gd name="T6" fmla="*/ 123 w 125"/>
                <a:gd name="T7" fmla="*/ 0 h 117"/>
                <a:gd name="T8" fmla="*/ 123 w 125"/>
                <a:gd name="T9" fmla="*/ 0 h 117"/>
                <a:gd name="T10" fmla="*/ 123 w 125"/>
                <a:gd name="T11" fmla="*/ 0 h 117"/>
                <a:gd name="T12" fmla="*/ 125 w 125"/>
                <a:gd name="T13" fmla="*/ 0 h 117"/>
                <a:gd name="T14" fmla="*/ 123 w 125"/>
                <a:gd name="T15" fmla="*/ 0 h 117"/>
                <a:gd name="T16" fmla="*/ 123 w 125"/>
                <a:gd name="T17" fmla="*/ 0 h 117"/>
                <a:gd name="T18" fmla="*/ 110 w 125"/>
                <a:gd name="T19" fmla="*/ 0 h 117"/>
                <a:gd name="T20" fmla="*/ 97 w 125"/>
                <a:gd name="T21" fmla="*/ 0 h 117"/>
                <a:gd name="T22" fmla="*/ 82 w 125"/>
                <a:gd name="T23" fmla="*/ 0 h 117"/>
                <a:gd name="T24" fmla="*/ 67 w 125"/>
                <a:gd name="T25" fmla="*/ 0 h 117"/>
                <a:gd name="T26" fmla="*/ 51 w 125"/>
                <a:gd name="T27" fmla="*/ 0 h 117"/>
                <a:gd name="T28" fmla="*/ 35 w 125"/>
                <a:gd name="T29" fmla="*/ 0 h 117"/>
                <a:gd name="T30" fmla="*/ 19 w 125"/>
                <a:gd name="T31" fmla="*/ 0 h 117"/>
                <a:gd name="T32" fmla="*/ 3 w 125"/>
                <a:gd name="T33" fmla="*/ 0 h 117"/>
                <a:gd name="T34" fmla="*/ 3 w 125"/>
                <a:gd name="T35" fmla="*/ 0 h 117"/>
                <a:gd name="T36" fmla="*/ 2 w 125"/>
                <a:gd name="T37" fmla="*/ 0 h 117"/>
                <a:gd name="T38" fmla="*/ 2 w 125"/>
                <a:gd name="T39" fmla="*/ 0 h 117"/>
                <a:gd name="T40" fmla="*/ 2 w 125"/>
                <a:gd name="T41" fmla="*/ 0 h 117"/>
                <a:gd name="T42" fmla="*/ 0 w 125"/>
                <a:gd name="T43" fmla="*/ 0 h 117"/>
                <a:gd name="T44" fmla="*/ 0 w 125"/>
                <a:gd name="T45" fmla="*/ 0 h 117"/>
                <a:gd name="T46" fmla="*/ 0 w 125"/>
                <a:gd name="T47" fmla="*/ 0 h 117"/>
                <a:gd name="T48" fmla="*/ 0 w 125"/>
                <a:gd name="T49" fmla="*/ 0 h 117"/>
                <a:gd name="T50" fmla="*/ 0 w 125"/>
                <a:gd name="T51" fmla="*/ 0 h 117"/>
                <a:gd name="T52" fmla="*/ 0 w 125"/>
                <a:gd name="T53" fmla="*/ 0 h 117"/>
                <a:gd name="T54" fmla="*/ 0 w 125"/>
                <a:gd name="T55" fmla="*/ 0 h 117"/>
                <a:gd name="T56" fmla="*/ 0 w 125"/>
                <a:gd name="T57" fmla="*/ 0 h 117"/>
                <a:gd name="T58" fmla="*/ 0 w 125"/>
                <a:gd name="T59" fmla="*/ 0 h 117"/>
                <a:gd name="T60" fmla="*/ 2 w 125"/>
                <a:gd name="T61" fmla="*/ 0 h 117"/>
                <a:gd name="T62" fmla="*/ 2 w 125"/>
                <a:gd name="T63" fmla="*/ 0 h 117"/>
                <a:gd name="T64" fmla="*/ 2 w 125"/>
                <a:gd name="T65" fmla="*/ 0 h 117"/>
                <a:gd name="T66" fmla="*/ 12 w 125"/>
                <a:gd name="T67" fmla="*/ 0 h 117"/>
                <a:gd name="T68" fmla="*/ 23 w 125"/>
                <a:gd name="T69" fmla="*/ 0 h 117"/>
                <a:gd name="T70" fmla="*/ 33 w 125"/>
                <a:gd name="T71" fmla="*/ 0 h 117"/>
                <a:gd name="T72" fmla="*/ 44 w 125"/>
                <a:gd name="T73" fmla="*/ 0 h 117"/>
                <a:gd name="T74" fmla="*/ 53 w 125"/>
                <a:gd name="T75" fmla="*/ 0 h 117"/>
                <a:gd name="T76" fmla="*/ 64 w 125"/>
                <a:gd name="T77" fmla="*/ 0 h 117"/>
                <a:gd name="T78" fmla="*/ 74 w 125"/>
                <a:gd name="T79" fmla="*/ 0 h 117"/>
                <a:gd name="T80" fmla="*/ 84 w 125"/>
                <a:gd name="T81" fmla="*/ 0 h 117"/>
                <a:gd name="T82" fmla="*/ 89 w 125"/>
                <a:gd name="T83" fmla="*/ 0 h 117"/>
                <a:gd name="T84" fmla="*/ 94 w 125"/>
                <a:gd name="T85" fmla="*/ 0 h 117"/>
                <a:gd name="T86" fmla="*/ 98 w 125"/>
                <a:gd name="T87" fmla="*/ 0 h 117"/>
                <a:gd name="T88" fmla="*/ 102 w 125"/>
                <a:gd name="T89" fmla="*/ 0 h 117"/>
                <a:gd name="T90" fmla="*/ 106 w 125"/>
                <a:gd name="T91" fmla="*/ 0 h 117"/>
                <a:gd name="T92" fmla="*/ 110 w 125"/>
                <a:gd name="T93" fmla="*/ 0 h 117"/>
                <a:gd name="T94" fmla="*/ 116 w 125"/>
                <a:gd name="T95" fmla="*/ 0 h 117"/>
                <a:gd name="T96" fmla="*/ 121 w 125"/>
                <a:gd name="T97" fmla="*/ 0 h 117"/>
                <a:gd name="T98" fmla="*/ 122 w 125"/>
                <a:gd name="T99" fmla="*/ 0 h 117"/>
                <a:gd name="T100" fmla="*/ 122 w 125"/>
                <a:gd name="T101" fmla="*/ 0 h 117"/>
                <a:gd name="T102" fmla="*/ 122 w 125"/>
                <a:gd name="T103" fmla="*/ 0 h 117"/>
                <a:gd name="T104" fmla="*/ 122 w 125"/>
                <a:gd name="T105" fmla="*/ 0 h 117"/>
                <a:gd name="T106" fmla="*/ 122 w 125"/>
                <a:gd name="T107" fmla="*/ 0 h 117"/>
                <a:gd name="T108" fmla="*/ 122 w 125"/>
                <a:gd name="T109" fmla="*/ 0 h 11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25"/>
                <a:gd name="T166" fmla="*/ 0 h 117"/>
                <a:gd name="T167" fmla="*/ 125 w 125"/>
                <a:gd name="T168" fmla="*/ 117 h 11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25" h="117">
                  <a:moveTo>
                    <a:pt x="122" y="115"/>
                  </a:moveTo>
                  <a:lnTo>
                    <a:pt x="123" y="115"/>
                  </a:lnTo>
                  <a:lnTo>
                    <a:pt x="123" y="113"/>
                  </a:lnTo>
                  <a:lnTo>
                    <a:pt x="123" y="111"/>
                  </a:lnTo>
                  <a:lnTo>
                    <a:pt x="123" y="109"/>
                  </a:lnTo>
                  <a:lnTo>
                    <a:pt x="123" y="108"/>
                  </a:lnTo>
                  <a:lnTo>
                    <a:pt x="125" y="108"/>
                  </a:lnTo>
                  <a:lnTo>
                    <a:pt x="123" y="106"/>
                  </a:lnTo>
                  <a:lnTo>
                    <a:pt x="123" y="104"/>
                  </a:lnTo>
                  <a:lnTo>
                    <a:pt x="110" y="89"/>
                  </a:lnTo>
                  <a:lnTo>
                    <a:pt x="97" y="74"/>
                  </a:lnTo>
                  <a:lnTo>
                    <a:pt x="82" y="59"/>
                  </a:lnTo>
                  <a:lnTo>
                    <a:pt x="67" y="45"/>
                  </a:lnTo>
                  <a:lnTo>
                    <a:pt x="51" y="32"/>
                  </a:lnTo>
                  <a:lnTo>
                    <a:pt x="35" y="21"/>
                  </a:lnTo>
                  <a:lnTo>
                    <a:pt x="19" y="9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6"/>
                  </a:lnTo>
                  <a:lnTo>
                    <a:pt x="12" y="13"/>
                  </a:lnTo>
                  <a:lnTo>
                    <a:pt x="23" y="21"/>
                  </a:lnTo>
                  <a:lnTo>
                    <a:pt x="33" y="30"/>
                  </a:lnTo>
                  <a:lnTo>
                    <a:pt x="44" y="39"/>
                  </a:lnTo>
                  <a:lnTo>
                    <a:pt x="53" y="48"/>
                  </a:lnTo>
                  <a:lnTo>
                    <a:pt x="64" y="58"/>
                  </a:lnTo>
                  <a:lnTo>
                    <a:pt x="74" y="67"/>
                  </a:lnTo>
                  <a:lnTo>
                    <a:pt x="84" y="76"/>
                  </a:lnTo>
                  <a:lnTo>
                    <a:pt x="89" y="82"/>
                  </a:lnTo>
                  <a:lnTo>
                    <a:pt x="94" y="89"/>
                  </a:lnTo>
                  <a:lnTo>
                    <a:pt x="98" y="95"/>
                  </a:lnTo>
                  <a:lnTo>
                    <a:pt x="102" y="100"/>
                  </a:lnTo>
                  <a:lnTo>
                    <a:pt x="106" y="108"/>
                  </a:lnTo>
                  <a:lnTo>
                    <a:pt x="110" y="111"/>
                  </a:lnTo>
                  <a:lnTo>
                    <a:pt x="116" y="115"/>
                  </a:lnTo>
                  <a:lnTo>
                    <a:pt x="121" y="117"/>
                  </a:lnTo>
                  <a:lnTo>
                    <a:pt x="122" y="117"/>
                  </a:lnTo>
                  <a:lnTo>
                    <a:pt x="122" y="1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28" name="Freeform 194"/>
            <p:cNvSpPr>
              <a:spLocks/>
            </p:cNvSpPr>
            <p:nvPr/>
          </p:nvSpPr>
          <p:spPr bwMode="auto">
            <a:xfrm>
              <a:off x="2305" y="2875"/>
              <a:ext cx="101" cy="35"/>
            </a:xfrm>
            <a:custGeom>
              <a:avLst/>
              <a:gdLst>
                <a:gd name="T0" fmla="*/ 101 w 101"/>
                <a:gd name="T1" fmla="*/ 1 h 68"/>
                <a:gd name="T2" fmla="*/ 101 w 101"/>
                <a:gd name="T3" fmla="*/ 1 h 68"/>
                <a:gd name="T4" fmla="*/ 99 w 101"/>
                <a:gd name="T5" fmla="*/ 1 h 68"/>
                <a:gd name="T6" fmla="*/ 97 w 101"/>
                <a:gd name="T7" fmla="*/ 1 h 68"/>
                <a:gd name="T8" fmla="*/ 94 w 101"/>
                <a:gd name="T9" fmla="*/ 1 h 68"/>
                <a:gd name="T10" fmla="*/ 91 w 101"/>
                <a:gd name="T11" fmla="*/ 1 h 68"/>
                <a:gd name="T12" fmla="*/ 89 w 101"/>
                <a:gd name="T13" fmla="*/ 1 h 68"/>
                <a:gd name="T14" fmla="*/ 85 w 101"/>
                <a:gd name="T15" fmla="*/ 1 h 68"/>
                <a:gd name="T16" fmla="*/ 82 w 101"/>
                <a:gd name="T17" fmla="*/ 1 h 68"/>
                <a:gd name="T18" fmla="*/ 80 w 101"/>
                <a:gd name="T19" fmla="*/ 1 h 68"/>
                <a:gd name="T20" fmla="*/ 72 w 101"/>
                <a:gd name="T21" fmla="*/ 1 h 68"/>
                <a:gd name="T22" fmla="*/ 64 w 101"/>
                <a:gd name="T23" fmla="*/ 1 h 68"/>
                <a:gd name="T24" fmla="*/ 56 w 101"/>
                <a:gd name="T25" fmla="*/ 1 h 68"/>
                <a:gd name="T26" fmla="*/ 49 w 101"/>
                <a:gd name="T27" fmla="*/ 1 h 68"/>
                <a:gd name="T28" fmla="*/ 41 w 101"/>
                <a:gd name="T29" fmla="*/ 1 h 68"/>
                <a:gd name="T30" fmla="*/ 33 w 101"/>
                <a:gd name="T31" fmla="*/ 1 h 68"/>
                <a:gd name="T32" fmla="*/ 27 w 101"/>
                <a:gd name="T33" fmla="*/ 1 h 68"/>
                <a:gd name="T34" fmla="*/ 19 w 101"/>
                <a:gd name="T35" fmla="*/ 1 h 68"/>
                <a:gd name="T36" fmla="*/ 16 w 101"/>
                <a:gd name="T37" fmla="*/ 1 h 68"/>
                <a:gd name="T38" fmla="*/ 13 w 101"/>
                <a:gd name="T39" fmla="*/ 1 h 68"/>
                <a:gd name="T40" fmla="*/ 12 w 101"/>
                <a:gd name="T41" fmla="*/ 1 h 68"/>
                <a:gd name="T42" fmla="*/ 9 w 101"/>
                <a:gd name="T43" fmla="*/ 1 h 68"/>
                <a:gd name="T44" fmla="*/ 7 w 101"/>
                <a:gd name="T45" fmla="*/ 1 h 68"/>
                <a:gd name="T46" fmla="*/ 5 w 101"/>
                <a:gd name="T47" fmla="*/ 0 h 68"/>
                <a:gd name="T48" fmla="*/ 3 w 101"/>
                <a:gd name="T49" fmla="*/ 0 h 68"/>
                <a:gd name="T50" fmla="*/ 0 w 101"/>
                <a:gd name="T51" fmla="*/ 0 h 68"/>
                <a:gd name="T52" fmla="*/ 12 w 101"/>
                <a:gd name="T53" fmla="*/ 1 h 68"/>
                <a:gd name="T54" fmla="*/ 24 w 101"/>
                <a:gd name="T55" fmla="*/ 1 h 68"/>
                <a:gd name="T56" fmla="*/ 36 w 101"/>
                <a:gd name="T57" fmla="*/ 1 h 68"/>
                <a:gd name="T58" fmla="*/ 48 w 101"/>
                <a:gd name="T59" fmla="*/ 1 h 68"/>
                <a:gd name="T60" fmla="*/ 60 w 101"/>
                <a:gd name="T61" fmla="*/ 1 h 68"/>
                <a:gd name="T62" fmla="*/ 72 w 101"/>
                <a:gd name="T63" fmla="*/ 1 h 68"/>
                <a:gd name="T64" fmla="*/ 83 w 101"/>
                <a:gd name="T65" fmla="*/ 1 h 68"/>
                <a:gd name="T66" fmla="*/ 95 w 101"/>
                <a:gd name="T67" fmla="*/ 1 h 68"/>
                <a:gd name="T68" fmla="*/ 95 w 101"/>
                <a:gd name="T69" fmla="*/ 1 h 68"/>
                <a:gd name="T70" fmla="*/ 97 w 101"/>
                <a:gd name="T71" fmla="*/ 1 h 68"/>
                <a:gd name="T72" fmla="*/ 98 w 101"/>
                <a:gd name="T73" fmla="*/ 1 h 68"/>
                <a:gd name="T74" fmla="*/ 98 w 101"/>
                <a:gd name="T75" fmla="*/ 1 h 68"/>
                <a:gd name="T76" fmla="*/ 99 w 101"/>
                <a:gd name="T77" fmla="*/ 1 h 68"/>
                <a:gd name="T78" fmla="*/ 99 w 101"/>
                <a:gd name="T79" fmla="*/ 1 h 68"/>
                <a:gd name="T80" fmla="*/ 101 w 101"/>
                <a:gd name="T81" fmla="*/ 1 h 68"/>
                <a:gd name="T82" fmla="*/ 101 w 101"/>
                <a:gd name="T83" fmla="*/ 1 h 6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01"/>
                <a:gd name="T127" fmla="*/ 0 h 68"/>
                <a:gd name="T128" fmla="*/ 101 w 101"/>
                <a:gd name="T129" fmla="*/ 68 h 68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01" h="68">
                  <a:moveTo>
                    <a:pt x="101" y="66"/>
                  </a:moveTo>
                  <a:lnTo>
                    <a:pt x="101" y="57"/>
                  </a:lnTo>
                  <a:lnTo>
                    <a:pt x="99" y="55"/>
                  </a:lnTo>
                  <a:lnTo>
                    <a:pt x="97" y="53"/>
                  </a:lnTo>
                  <a:lnTo>
                    <a:pt x="94" y="50"/>
                  </a:lnTo>
                  <a:lnTo>
                    <a:pt x="91" y="48"/>
                  </a:lnTo>
                  <a:lnTo>
                    <a:pt x="89" y="46"/>
                  </a:lnTo>
                  <a:lnTo>
                    <a:pt x="85" y="44"/>
                  </a:lnTo>
                  <a:lnTo>
                    <a:pt x="82" y="41"/>
                  </a:lnTo>
                  <a:lnTo>
                    <a:pt x="80" y="39"/>
                  </a:lnTo>
                  <a:lnTo>
                    <a:pt x="72" y="35"/>
                  </a:lnTo>
                  <a:lnTo>
                    <a:pt x="64" y="31"/>
                  </a:lnTo>
                  <a:lnTo>
                    <a:pt x="56" y="28"/>
                  </a:lnTo>
                  <a:lnTo>
                    <a:pt x="49" y="24"/>
                  </a:lnTo>
                  <a:lnTo>
                    <a:pt x="41" y="18"/>
                  </a:lnTo>
                  <a:lnTo>
                    <a:pt x="33" y="13"/>
                  </a:lnTo>
                  <a:lnTo>
                    <a:pt x="27" y="9"/>
                  </a:lnTo>
                  <a:lnTo>
                    <a:pt x="19" y="5"/>
                  </a:lnTo>
                  <a:lnTo>
                    <a:pt x="16" y="3"/>
                  </a:lnTo>
                  <a:lnTo>
                    <a:pt x="13" y="3"/>
                  </a:lnTo>
                  <a:lnTo>
                    <a:pt x="12" y="2"/>
                  </a:lnTo>
                  <a:lnTo>
                    <a:pt x="9" y="2"/>
                  </a:lnTo>
                  <a:lnTo>
                    <a:pt x="7" y="2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12" y="7"/>
                  </a:lnTo>
                  <a:lnTo>
                    <a:pt x="24" y="16"/>
                  </a:lnTo>
                  <a:lnTo>
                    <a:pt x="36" y="24"/>
                  </a:lnTo>
                  <a:lnTo>
                    <a:pt x="48" y="33"/>
                  </a:lnTo>
                  <a:lnTo>
                    <a:pt x="60" y="41"/>
                  </a:lnTo>
                  <a:lnTo>
                    <a:pt x="72" y="50"/>
                  </a:lnTo>
                  <a:lnTo>
                    <a:pt x="83" y="59"/>
                  </a:lnTo>
                  <a:lnTo>
                    <a:pt x="95" y="68"/>
                  </a:lnTo>
                  <a:lnTo>
                    <a:pt x="97" y="68"/>
                  </a:lnTo>
                  <a:lnTo>
                    <a:pt x="98" y="68"/>
                  </a:lnTo>
                  <a:lnTo>
                    <a:pt x="99" y="68"/>
                  </a:lnTo>
                  <a:lnTo>
                    <a:pt x="101" y="6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29" name="Freeform 195"/>
            <p:cNvSpPr>
              <a:spLocks/>
            </p:cNvSpPr>
            <p:nvPr/>
          </p:nvSpPr>
          <p:spPr bwMode="auto">
            <a:xfrm>
              <a:off x="2255" y="2878"/>
              <a:ext cx="119" cy="36"/>
            </a:xfrm>
            <a:custGeom>
              <a:avLst/>
              <a:gdLst>
                <a:gd name="T0" fmla="*/ 118 w 119"/>
                <a:gd name="T1" fmla="*/ 0 h 73"/>
                <a:gd name="T2" fmla="*/ 118 w 119"/>
                <a:gd name="T3" fmla="*/ 0 h 73"/>
                <a:gd name="T4" fmla="*/ 118 w 119"/>
                <a:gd name="T5" fmla="*/ 0 h 73"/>
                <a:gd name="T6" fmla="*/ 118 w 119"/>
                <a:gd name="T7" fmla="*/ 0 h 73"/>
                <a:gd name="T8" fmla="*/ 119 w 119"/>
                <a:gd name="T9" fmla="*/ 0 h 73"/>
                <a:gd name="T10" fmla="*/ 118 w 119"/>
                <a:gd name="T11" fmla="*/ 0 h 73"/>
                <a:gd name="T12" fmla="*/ 118 w 119"/>
                <a:gd name="T13" fmla="*/ 0 h 73"/>
                <a:gd name="T14" fmla="*/ 118 w 119"/>
                <a:gd name="T15" fmla="*/ 0 h 73"/>
                <a:gd name="T16" fmla="*/ 118 w 119"/>
                <a:gd name="T17" fmla="*/ 0 h 73"/>
                <a:gd name="T18" fmla="*/ 106 w 119"/>
                <a:gd name="T19" fmla="*/ 0 h 73"/>
                <a:gd name="T20" fmla="*/ 91 w 119"/>
                <a:gd name="T21" fmla="*/ 0 h 73"/>
                <a:gd name="T22" fmla="*/ 78 w 119"/>
                <a:gd name="T23" fmla="*/ 0 h 73"/>
                <a:gd name="T24" fmla="*/ 63 w 119"/>
                <a:gd name="T25" fmla="*/ 0 h 73"/>
                <a:gd name="T26" fmla="*/ 49 w 119"/>
                <a:gd name="T27" fmla="*/ 0 h 73"/>
                <a:gd name="T28" fmla="*/ 33 w 119"/>
                <a:gd name="T29" fmla="*/ 0 h 73"/>
                <a:gd name="T30" fmla="*/ 18 w 119"/>
                <a:gd name="T31" fmla="*/ 0 h 73"/>
                <a:gd name="T32" fmla="*/ 2 w 119"/>
                <a:gd name="T33" fmla="*/ 0 h 73"/>
                <a:gd name="T34" fmla="*/ 2 w 119"/>
                <a:gd name="T35" fmla="*/ 0 h 73"/>
                <a:gd name="T36" fmla="*/ 2 w 119"/>
                <a:gd name="T37" fmla="*/ 0 h 73"/>
                <a:gd name="T38" fmla="*/ 1 w 119"/>
                <a:gd name="T39" fmla="*/ 0 h 73"/>
                <a:gd name="T40" fmla="*/ 1 w 119"/>
                <a:gd name="T41" fmla="*/ 0 h 73"/>
                <a:gd name="T42" fmla="*/ 1 w 119"/>
                <a:gd name="T43" fmla="*/ 0 h 73"/>
                <a:gd name="T44" fmla="*/ 0 w 119"/>
                <a:gd name="T45" fmla="*/ 0 h 73"/>
                <a:gd name="T46" fmla="*/ 0 w 119"/>
                <a:gd name="T47" fmla="*/ 0 h 73"/>
                <a:gd name="T48" fmla="*/ 0 w 119"/>
                <a:gd name="T49" fmla="*/ 0 h 73"/>
                <a:gd name="T50" fmla="*/ 13 w 119"/>
                <a:gd name="T51" fmla="*/ 0 h 73"/>
                <a:gd name="T52" fmla="*/ 28 w 119"/>
                <a:gd name="T53" fmla="*/ 0 h 73"/>
                <a:gd name="T54" fmla="*/ 41 w 119"/>
                <a:gd name="T55" fmla="*/ 0 h 73"/>
                <a:gd name="T56" fmla="*/ 55 w 119"/>
                <a:gd name="T57" fmla="*/ 0 h 73"/>
                <a:gd name="T58" fmla="*/ 70 w 119"/>
                <a:gd name="T59" fmla="*/ 0 h 73"/>
                <a:gd name="T60" fmla="*/ 83 w 119"/>
                <a:gd name="T61" fmla="*/ 0 h 73"/>
                <a:gd name="T62" fmla="*/ 96 w 119"/>
                <a:gd name="T63" fmla="*/ 0 h 73"/>
                <a:gd name="T64" fmla="*/ 110 w 119"/>
                <a:gd name="T65" fmla="*/ 0 h 73"/>
                <a:gd name="T66" fmla="*/ 111 w 119"/>
                <a:gd name="T67" fmla="*/ 0 h 73"/>
                <a:gd name="T68" fmla="*/ 112 w 119"/>
                <a:gd name="T69" fmla="*/ 0 h 73"/>
                <a:gd name="T70" fmla="*/ 114 w 119"/>
                <a:gd name="T71" fmla="*/ 0 h 73"/>
                <a:gd name="T72" fmla="*/ 115 w 119"/>
                <a:gd name="T73" fmla="*/ 0 h 73"/>
                <a:gd name="T74" fmla="*/ 116 w 119"/>
                <a:gd name="T75" fmla="*/ 0 h 73"/>
                <a:gd name="T76" fmla="*/ 116 w 119"/>
                <a:gd name="T77" fmla="*/ 0 h 73"/>
                <a:gd name="T78" fmla="*/ 118 w 119"/>
                <a:gd name="T79" fmla="*/ 0 h 73"/>
                <a:gd name="T80" fmla="*/ 118 w 119"/>
                <a:gd name="T81" fmla="*/ 0 h 73"/>
                <a:gd name="T82" fmla="*/ 118 w 119"/>
                <a:gd name="T83" fmla="*/ 0 h 73"/>
                <a:gd name="T84" fmla="*/ 118 w 119"/>
                <a:gd name="T85" fmla="*/ 0 h 73"/>
                <a:gd name="T86" fmla="*/ 118 w 119"/>
                <a:gd name="T87" fmla="*/ 0 h 73"/>
                <a:gd name="T88" fmla="*/ 118 w 119"/>
                <a:gd name="T89" fmla="*/ 0 h 7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19"/>
                <a:gd name="T136" fmla="*/ 0 h 73"/>
                <a:gd name="T137" fmla="*/ 119 w 119"/>
                <a:gd name="T138" fmla="*/ 73 h 7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19" h="73">
                  <a:moveTo>
                    <a:pt x="118" y="69"/>
                  </a:moveTo>
                  <a:lnTo>
                    <a:pt x="118" y="69"/>
                  </a:lnTo>
                  <a:lnTo>
                    <a:pt x="118" y="67"/>
                  </a:lnTo>
                  <a:lnTo>
                    <a:pt x="119" y="67"/>
                  </a:lnTo>
                  <a:lnTo>
                    <a:pt x="118" y="65"/>
                  </a:lnTo>
                  <a:lnTo>
                    <a:pt x="118" y="63"/>
                  </a:lnTo>
                  <a:lnTo>
                    <a:pt x="106" y="52"/>
                  </a:lnTo>
                  <a:lnTo>
                    <a:pt x="91" y="41"/>
                  </a:lnTo>
                  <a:lnTo>
                    <a:pt x="78" y="32"/>
                  </a:lnTo>
                  <a:lnTo>
                    <a:pt x="63" y="24"/>
                  </a:lnTo>
                  <a:lnTo>
                    <a:pt x="49" y="17"/>
                  </a:lnTo>
                  <a:lnTo>
                    <a:pt x="33" y="10"/>
                  </a:lnTo>
                  <a:lnTo>
                    <a:pt x="18" y="4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13" y="8"/>
                  </a:lnTo>
                  <a:lnTo>
                    <a:pt x="28" y="15"/>
                  </a:lnTo>
                  <a:lnTo>
                    <a:pt x="41" y="23"/>
                  </a:lnTo>
                  <a:lnTo>
                    <a:pt x="55" y="32"/>
                  </a:lnTo>
                  <a:lnTo>
                    <a:pt x="70" y="41"/>
                  </a:lnTo>
                  <a:lnTo>
                    <a:pt x="83" y="50"/>
                  </a:lnTo>
                  <a:lnTo>
                    <a:pt x="96" y="61"/>
                  </a:lnTo>
                  <a:lnTo>
                    <a:pt x="110" y="73"/>
                  </a:lnTo>
                  <a:lnTo>
                    <a:pt x="111" y="73"/>
                  </a:lnTo>
                  <a:lnTo>
                    <a:pt x="112" y="73"/>
                  </a:lnTo>
                  <a:lnTo>
                    <a:pt x="114" y="73"/>
                  </a:lnTo>
                  <a:lnTo>
                    <a:pt x="115" y="73"/>
                  </a:lnTo>
                  <a:lnTo>
                    <a:pt x="116" y="73"/>
                  </a:lnTo>
                  <a:lnTo>
                    <a:pt x="118" y="71"/>
                  </a:lnTo>
                  <a:lnTo>
                    <a:pt x="118" y="6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30" name="Freeform 196"/>
            <p:cNvSpPr>
              <a:spLocks/>
            </p:cNvSpPr>
            <p:nvPr/>
          </p:nvSpPr>
          <p:spPr bwMode="auto">
            <a:xfrm>
              <a:off x="2242" y="2891"/>
              <a:ext cx="96" cy="28"/>
            </a:xfrm>
            <a:custGeom>
              <a:avLst/>
              <a:gdLst>
                <a:gd name="T0" fmla="*/ 96 w 96"/>
                <a:gd name="T1" fmla="*/ 1 h 56"/>
                <a:gd name="T2" fmla="*/ 96 w 96"/>
                <a:gd name="T3" fmla="*/ 1 h 56"/>
                <a:gd name="T4" fmla="*/ 91 w 96"/>
                <a:gd name="T5" fmla="*/ 1 h 56"/>
                <a:gd name="T6" fmla="*/ 84 w 96"/>
                <a:gd name="T7" fmla="*/ 1 h 56"/>
                <a:gd name="T8" fmla="*/ 78 w 96"/>
                <a:gd name="T9" fmla="*/ 1 h 56"/>
                <a:gd name="T10" fmla="*/ 71 w 96"/>
                <a:gd name="T11" fmla="*/ 1 h 56"/>
                <a:gd name="T12" fmla="*/ 64 w 96"/>
                <a:gd name="T13" fmla="*/ 1 h 56"/>
                <a:gd name="T14" fmla="*/ 58 w 96"/>
                <a:gd name="T15" fmla="*/ 1 h 56"/>
                <a:gd name="T16" fmla="*/ 51 w 96"/>
                <a:gd name="T17" fmla="*/ 1 h 56"/>
                <a:gd name="T18" fmla="*/ 45 w 96"/>
                <a:gd name="T19" fmla="*/ 1 h 56"/>
                <a:gd name="T20" fmla="*/ 38 w 96"/>
                <a:gd name="T21" fmla="*/ 1 h 56"/>
                <a:gd name="T22" fmla="*/ 33 w 96"/>
                <a:gd name="T23" fmla="*/ 1 h 56"/>
                <a:gd name="T24" fmla="*/ 27 w 96"/>
                <a:gd name="T25" fmla="*/ 1 h 56"/>
                <a:gd name="T26" fmla="*/ 21 w 96"/>
                <a:gd name="T27" fmla="*/ 1 h 56"/>
                <a:gd name="T28" fmla="*/ 15 w 96"/>
                <a:gd name="T29" fmla="*/ 1 h 56"/>
                <a:gd name="T30" fmla="*/ 10 w 96"/>
                <a:gd name="T31" fmla="*/ 1 h 56"/>
                <a:gd name="T32" fmla="*/ 5 w 96"/>
                <a:gd name="T33" fmla="*/ 1 h 56"/>
                <a:gd name="T34" fmla="*/ 0 w 96"/>
                <a:gd name="T35" fmla="*/ 0 h 56"/>
                <a:gd name="T36" fmla="*/ 6 w 96"/>
                <a:gd name="T37" fmla="*/ 1 h 56"/>
                <a:gd name="T38" fmla="*/ 14 w 96"/>
                <a:gd name="T39" fmla="*/ 1 h 56"/>
                <a:gd name="T40" fmla="*/ 22 w 96"/>
                <a:gd name="T41" fmla="*/ 1 h 56"/>
                <a:gd name="T42" fmla="*/ 29 w 96"/>
                <a:gd name="T43" fmla="*/ 1 h 56"/>
                <a:gd name="T44" fmla="*/ 37 w 96"/>
                <a:gd name="T45" fmla="*/ 1 h 56"/>
                <a:gd name="T46" fmla="*/ 45 w 96"/>
                <a:gd name="T47" fmla="*/ 1 h 56"/>
                <a:gd name="T48" fmla="*/ 52 w 96"/>
                <a:gd name="T49" fmla="*/ 1 h 56"/>
                <a:gd name="T50" fmla="*/ 60 w 96"/>
                <a:gd name="T51" fmla="*/ 1 h 56"/>
                <a:gd name="T52" fmla="*/ 64 w 96"/>
                <a:gd name="T53" fmla="*/ 1 h 56"/>
                <a:gd name="T54" fmla="*/ 70 w 96"/>
                <a:gd name="T55" fmla="*/ 1 h 56"/>
                <a:gd name="T56" fmla="*/ 74 w 96"/>
                <a:gd name="T57" fmla="*/ 1 h 56"/>
                <a:gd name="T58" fmla="*/ 78 w 96"/>
                <a:gd name="T59" fmla="*/ 1 h 56"/>
                <a:gd name="T60" fmla="*/ 83 w 96"/>
                <a:gd name="T61" fmla="*/ 1 h 56"/>
                <a:gd name="T62" fmla="*/ 87 w 96"/>
                <a:gd name="T63" fmla="*/ 1 h 56"/>
                <a:gd name="T64" fmla="*/ 92 w 96"/>
                <a:gd name="T65" fmla="*/ 1 h 56"/>
                <a:gd name="T66" fmla="*/ 96 w 96"/>
                <a:gd name="T67" fmla="*/ 1 h 56"/>
                <a:gd name="T68" fmla="*/ 96 w 96"/>
                <a:gd name="T69" fmla="*/ 1 h 56"/>
                <a:gd name="T70" fmla="*/ 96 w 96"/>
                <a:gd name="T71" fmla="*/ 1 h 56"/>
                <a:gd name="T72" fmla="*/ 96 w 96"/>
                <a:gd name="T73" fmla="*/ 1 h 56"/>
                <a:gd name="T74" fmla="*/ 96 w 96"/>
                <a:gd name="T75" fmla="*/ 1 h 5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6"/>
                <a:gd name="T115" fmla="*/ 0 h 56"/>
                <a:gd name="T116" fmla="*/ 96 w 96"/>
                <a:gd name="T117" fmla="*/ 56 h 5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6" h="56">
                  <a:moveTo>
                    <a:pt x="96" y="52"/>
                  </a:moveTo>
                  <a:lnTo>
                    <a:pt x="96" y="45"/>
                  </a:lnTo>
                  <a:lnTo>
                    <a:pt x="91" y="39"/>
                  </a:lnTo>
                  <a:lnTo>
                    <a:pt x="84" y="34"/>
                  </a:lnTo>
                  <a:lnTo>
                    <a:pt x="78" y="30"/>
                  </a:lnTo>
                  <a:lnTo>
                    <a:pt x="71" y="26"/>
                  </a:lnTo>
                  <a:lnTo>
                    <a:pt x="64" y="22"/>
                  </a:lnTo>
                  <a:lnTo>
                    <a:pt x="58" y="21"/>
                  </a:lnTo>
                  <a:lnTo>
                    <a:pt x="51" y="17"/>
                  </a:lnTo>
                  <a:lnTo>
                    <a:pt x="45" y="13"/>
                  </a:lnTo>
                  <a:lnTo>
                    <a:pt x="38" y="13"/>
                  </a:lnTo>
                  <a:lnTo>
                    <a:pt x="33" y="11"/>
                  </a:lnTo>
                  <a:lnTo>
                    <a:pt x="27" y="10"/>
                  </a:lnTo>
                  <a:lnTo>
                    <a:pt x="21" y="8"/>
                  </a:lnTo>
                  <a:lnTo>
                    <a:pt x="15" y="6"/>
                  </a:lnTo>
                  <a:lnTo>
                    <a:pt x="10" y="4"/>
                  </a:lnTo>
                  <a:lnTo>
                    <a:pt x="5" y="2"/>
                  </a:lnTo>
                  <a:lnTo>
                    <a:pt x="0" y="0"/>
                  </a:lnTo>
                  <a:lnTo>
                    <a:pt x="6" y="6"/>
                  </a:lnTo>
                  <a:lnTo>
                    <a:pt x="14" y="11"/>
                  </a:lnTo>
                  <a:lnTo>
                    <a:pt x="22" y="17"/>
                  </a:lnTo>
                  <a:lnTo>
                    <a:pt x="29" y="21"/>
                  </a:lnTo>
                  <a:lnTo>
                    <a:pt x="37" y="26"/>
                  </a:lnTo>
                  <a:lnTo>
                    <a:pt x="45" y="30"/>
                  </a:lnTo>
                  <a:lnTo>
                    <a:pt x="52" y="35"/>
                  </a:lnTo>
                  <a:lnTo>
                    <a:pt x="60" y="41"/>
                  </a:lnTo>
                  <a:lnTo>
                    <a:pt x="64" y="45"/>
                  </a:lnTo>
                  <a:lnTo>
                    <a:pt x="70" y="47"/>
                  </a:lnTo>
                  <a:lnTo>
                    <a:pt x="74" y="50"/>
                  </a:lnTo>
                  <a:lnTo>
                    <a:pt x="78" y="54"/>
                  </a:lnTo>
                  <a:lnTo>
                    <a:pt x="83" y="56"/>
                  </a:lnTo>
                  <a:lnTo>
                    <a:pt x="87" y="56"/>
                  </a:lnTo>
                  <a:lnTo>
                    <a:pt x="92" y="56"/>
                  </a:lnTo>
                  <a:lnTo>
                    <a:pt x="96" y="54"/>
                  </a:lnTo>
                  <a:lnTo>
                    <a:pt x="96" y="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31" name="Freeform 197"/>
            <p:cNvSpPr>
              <a:spLocks/>
            </p:cNvSpPr>
            <p:nvPr/>
          </p:nvSpPr>
          <p:spPr bwMode="auto">
            <a:xfrm>
              <a:off x="2215" y="2902"/>
              <a:ext cx="86" cy="23"/>
            </a:xfrm>
            <a:custGeom>
              <a:avLst/>
              <a:gdLst>
                <a:gd name="T0" fmla="*/ 86 w 86"/>
                <a:gd name="T1" fmla="*/ 0 h 47"/>
                <a:gd name="T2" fmla="*/ 86 w 86"/>
                <a:gd name="T3" fmla="*/ 0 h 47"/>
                <a:gd name="T4" fmla="*/ 86 w 86"/>
                <a:gd name="T5" fmla="*/ 0 h 47"/>
                <a:gd name="T6" fmla="*/ 86 w 86"/>
                <a:gd name="T7" fmla="*/ 0 h 47"/>
                <a:gd name="T8" fmla="*/ 86 w 86"/>
                <a:gd name="T9" fmla="*/ 0 h 47"/>
                <a:gd name="T10" fmla="*/ 86 w 86"/>
                <a:gd name="T11" fmla="*/ 0 h 47"/>
                <a:gd name="T12" fmla="*/ 86 w 86"/>
                <a:gd name="T13" fmla="*/ 0 h 47"/>
                <a:gd name="T14" fmla="*/ 86 w 86"/>
                <a:gd name="T15" fmla="*/ 0 h 47"/>
                <a:gd name="T16" fmla="*/ 86 w 86"/>
                <a:gd name="T17" fmla="*/ 0 h 47"/>
                <a:gd name="T18" fmla="*/ 85 w 86"/>
                <a:gd name="T19" fmla="*/ 0 h 47"/>
                <a:gd name="T20" fmla="*/ 82 w 86"/>
                <a:gd name="T21" fmla="*/ 0 h 47"/>
                <a:gd name="T22" fmla="*/ 79 w 86"/>
                <a:gd name="T23" fmla="*/ 0 h 47"/>
                <a:gd name="T24" fmla="*/ 77 w 86"/>
                <a:gd name="T25" fmla="*/ 0 h 47"/>
                <a:gd name="T26" fmla="*/ 73 w 86"/>
                <a:gd name="T27" fmla="*/ 0 h 47"/>
                <a:gd name="T28" fmla="*/ 70 w 86"/>
                <a:gd name="T29" fmla="*/ 0 h 47"/>
                <a:gd name="T30" fmla="*/ 66 w 86"/>
                <a:gd name="T31" fmla="*/ 0 h 47"/>
                <a:gd name="T32" fmla="*/ 64 w 86"/>
                <a:gd name="T33" fmla="*/ 0 h 47"/>
                <a:gd name="T34" fmla="*/ 56 w 86"/>
                <a:gd name="T35" fmla="*/ 0 h 47"/>
                <a:gd name="T36" fmla="*/ 48 w 86"/>
                <a:gd name="T37" fmla="*/ 0 h 47"/>
                <a:gd name="T38" fmla="*/ 40 w 86"/>
                <a:gd name="T39" fmla="*/ 0 h 47"/>
                <a:gd name="T40" fmla="*/ 32 w 86"/>
                <a:gd name="T41" fmla="*/ 0 h 47"/>
                <a:gd name="T42" fmla="*/ 25 w 86"/>
                <a:gd name="T43" fmla="*/ 0 h 47"/>
                <a:gd name="T44" fmla="*/ 17 w 86"/>
                <a:gd name="T45" fmla="*/ 0 h 47"/>
                <a:gd name="T46" fmla="*/ 9 w 86"/>
                <a:gd name="T47" fmla="*/ 0 h 47"/>
                <a:gd name="T48" fmla="*/ 0 w 86"/>
                <a:gd name="T49" fmla="*/ 0 h 47"/>
                <a:gd name="T50" fmla="*/ 82 w 86"/>
                <a:gd name="T51" fmla="*/ 0 h 47"/>
                <a:gd name="T52" fmla="*/ 86 w 86"/>
                <a:gd name="T53" fmla="*/ 0 h 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86"/>
                <a:gd name="T82" fmla="*/ 0 h 47"/>
                <a:gd name="T83" fmla="*/ 86 w 86"/>
                <a:gd name="T84" fmla="*/ 47 h 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86" h="47">
                  <a:moveTo>
                    <a:pt x="86" y="43"/>
                  </a:moveTo>
                  <a:lnTo>
                    <a:pt x="86" y="41"/>
                  </a:lnTo>
                  <a:lnTo>
                    <a:pt x="86" y="39"/>
                  </a:lnTo>
                  <a:lnTo>
                    <a:pt x="86" y="38"/>
                  </a:lnTo>
                  <a:lnTo>
                    <a:pt x="85" y="32"/>
                  </a:lnTo>
                  <a:lnTo>
                    <a:pt x="82" y="30"/>
                  </a:lnTo>
                  <a:lnTo>
                    <a:pt x="79" y="26"/>
                  </a:lnTo>
                  <a:lnTo>
                    <a:pt x="77" y="25"/>
                  </a:lnTo>
                  <a:lnTo>
                    <a:pt x="73" y="23"/>
                  </a:lnTo>
                  <a:lnTo>
                    <a:pt x="70" y="21"/>
                  </a:lnTo>
                  <a:lnTo>
                    <a:pt x="66" y="19"/>
                  </a:lnTo>
                  <a:lnTo>
                    <a:pt x="64" y="15"/>
                  </a:lnTo>
                  <a:lnTo>
                    <a:pt x="56" y="13"/>
                  </a:lnTo>
                  <a:lnTo>
                    <a:pt x="48" y="10"/>
                  </a:lnTo>
                  <a:lnTo>
                    <a:pt x="40" y="6"/>
                  </a:lnTo>
                  <a:lnTo>
                    <a:pt x="32" y="4"/>
                  </a:lnTo>
                  <a:lnTo>
                    <a:pt x="25" y="2"/>
                  </a:lnTo>
                  <a:lnTo>
                    <a:pt x="17" y="0"/>
                  </a:lnTo>
                  <a:lnTo>
                    <a:pt x="9" y="0"/>
                  </a:lnTo>
                  <a:lnTo>
                    <a:pt x="0" y="0"/>
                  </a:lnTo>
                  <a:lnTo>
                    <a:pt x="82" y="47"/>
                  </a:lnTo>
                  <a:lnTo>
                    <a:pt x="86" y="4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32" name="Freeform 198"/>
            <p:cNvSpPr>
              <a:spLocks/>
            </p:cNvSpPr>
            <p:nvPr/>
          </p:nvSpPr>
          <p:spPr bwMode="auto">
            <a:xfrm>
              <a:off x="2140" y="2947"/>
              <a:ext cx="127" cy="53"/>
            </a:xfrm>
            <a:custGeom>
              <a:avLst/>
              <a:gdLst>
                <a:gd name="T0" fmla="*/ 127 w 127"/>
                <a:gd name="T1" fmla="*/ 0 h 108"/>
                <a:gd name="T2" fmla="*/ 120 w 127"/>
                <a:gd name="T3" fmla="*/ 0 h 108"/>
                <a:gd name="T4" fmla="*/ 112 w 127"/>
                <a:gd name="T5" fmla="*/ 0 h 108"/>
                <a:gd name="T6" fmla="*/ 103 w 127"/>
                <a:gd name="T7" fmla="*/ 0 h 108"/>
                <a:gd name="T8" fmla="*/ 94 w 127"/>
                <a:gd name="T9" fmla="*/ 0 h 108"/>
                <a:gd name="T10" fmla="*/ 67 w 127"/>
                <a:gd name="T11" fmla="*/ 0 h 108"/>
                <a:gd name="T12" fmla="*/ 43 w 127"/>
                <a:gd name="T13" fmla="*/ 0 h 108"/>
                <a:gd name="T14" fmla="*/ 23 w 127"/>
                <a:gd name="T15" fmla="*/ 0 h 108"/>
                <a:gd name="T16" fmla="*/ 6 w 127"/>
                <a:gd name="T17" fmla="*/ 0 h 108"/>
                <a:gd name="T18" fmla="*/ 4 w 127"/>
                <a:gd name="T19" fmla="*/ 0 h 108"/>
                <a:gd name="T20" fmla="*/ 2 w 127"/>
                <a:gd name="T21" fmla="*/ 0 h 108"/>
                <a:gd name="T22" fmla="*/ 1 w 127"/>
                <a:gd name="T23" fmla="*/ 0 h 108"/>
                <a:gd name="T24" fmla="*/ 0 w 127"/>
                <a:gd name="T25" fmla="*/ 0 h 108"/>
                <a:gd name="T26" fmla="*/ 0 w 127"/>
                <a:gd name="T27" fmla="*/ 0 h 108"/>
                <a:gd name="T28" fmla="*/ 0 w 127"/>
                <a:gd name="T29" fmla="*/ 0 h 108"/>
                <a:gd name="T30" fmla="*/ 1 w 127"/>
                <a:gd name="T31" fmla="*/ 0 h 108"/>
                <a:gd name="T32" fmla="*/ 1 w 127"/>
                <a:gd name="T33" fmla="*/ 0 h 108"/>
                <a:gd name="T34" fmla="*/ 8 w 127"/>
                <a:gd name="T35" fmla="*/ 0 h 108"/>
                <a:gd name="T36" fmla="*/ 13 w 127"/>
                <a:gd name="T37" fmla="*/ 0 h 108"/>
                <a:gd name="T38" fmla="*/ 19 w 127"/>
                <a:gd name="T39" fmla="*/ 0 h 108"/>
                <a:gd name="T40" fmla="*/ 25 w 127"/>
                <a:gd name="T41" fmla="*/ 0 h 108"/>
                <a:gd name="T42" fmla="*/ 29 w 127"/>
                <a:gd name="T43" fmla="*/ 0 h 108"/>
                <a:gd name="T44" fmla="*/ 34 w 127"/>
                <a:gd name="T45" fmla="*/ 0 h 108"/>
                <a:gd name="T46" fmla="*/ 39 w 127"/>
                <a:gd name="T47" fmla="*/ 0 h 108"/>
                <a:gd name="T48" fmla="*/ 45 w 127"/>
                <a:gd name="T49" fmla="*/ 0 h 108"/>
                <a:gd name="T50" fmla="*/ 58 w 127"/>
                <a:gd name="T51" fmla="*/ 0 h 108"/>
                <a:gd name="T52" fmla="*/ 72 w 127"/>
                <a:gd name="T53" fmla="*/ 0 h 108"/>
                <a:gd name="T54" fmla="*/ 88 w 127"/>
                <a:gd name="T55" fmla="*/ 0 h 108"/>
                <a:gd name="T56" fmla="*/ 103 w 127"/>
                <a:gd name="T57" fmla="*/ 0 h 108"/>
                <a:gd name="T58" fmla="*/ 108 w 127"/>
                <a:gd name="T59" fmla="*/ 0 h 108"/>
                <a:gd name="T60" fmla="*/ 113 w 127"/>
                <a:gd name="T61" fmla="*/ 0 h 108"/>
                <a:gd name="T62" fmla="*/ 119 w 127"/>
                <a:gd name="T63" fmla="*/ 0 h 108"/>
                <a:gd name="T64" fmla="*/ 124 w 127"/>
                <a:gd name="T65" fmla="*/ 0 h 108"/>
                <a:gd name="T66" fmla="*/ 124 w 127"/>
                <a:gd name="T67" fmla="*/ 0 h 108"/>
                <a:gd name="T68" fmla="*/ 124 w 127"/>
                <a:gd name="T69" fmla="*/ 0 h 108"/>
                <a:gd name="T70" fmla="*/ 124 w 127"/>
                <a:gd name="T71" fmla="*/ 0 h 108"/>
                <a:gd name="T72" fmla="*/ 125 w 127"/>
                <a:gd name="T73" fmla="*/ 0 h 10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27"/>
                <a:gd name="T112" fmla="*/ 0 h 108"/>
                <a:gd name="T113" fmla="*/ 127 w 127"/>
                <a:gd name="T114" fmla="*/ 108 h 10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27" h="108">
                  <a:moveTo>
                    <a:pt x="125" y="21"/>
                  </a:moveTo>
                  <a:lnTo>
                    <a:pt x="127" y="15"/>
                  </a:lnTo>
                  <a:lnTo>
                    <a:pt x="124" y="10"/>
                  </a:lnTo>
                  <a:lnTo>
                    <a:pt x="120" y="6"/>
                  </a:lnTo>
                  <a:lnTo>
                    <a:pt x="117" y="4"/>
                  </a:lnTo>
                  <a:lnTo>
                    <a:pt x="112" y="2"/>
                  </a:lnTo>
                  <a:lnTo>
                    <a:pt x="108" y="2"/>
                  </a:lnTo>
                  <a:lnTo>
                    <a:pt x="103" y="0"/>
                  </a:lnTo>
                  <a:lnTo>
                    <a:pt x="98" y="0"/>
                  </a:lnTo>
                  <a:lnTo>
                    <a:pt x="94" y="0"/>
                  </a:lnTo>
                  <a:lnTo>
                    <a:pt x="80" y="4"/>
                  </a:lnTo>
                  <a:lnTo>
                    <a:pt x="67" y="12"/>
                  </a:lnTo>
                  <a:lnTo>
                    <a:pt x="55" y="19"/>
                  </a:lnTo>
                  <a:lnTo>
                    <a:pt x="43" y="26"/>
                  </a:lnTo>
                  <a:lnTo>
                    <a:pt x="33" y="37"/>
                  </a:lnTo>
                  <a:lnTo>
                    <a:pt x="23" y="50"/>
                  </a:lnTo>
                  <a:lnTo>
                    <a:pt x="14" y="65"/>
                  </a:lnTo>
                  <a:lnTo>
                    <a:pt x="6" y="82"/>
                  </a:lnTo>
                  <a:lnTo>
                    <a:pt x="5" y="84"/>
                  </a:lnTo>
                  <a:lnTo>
                    <a:pt x="4" y="88"/>
                  </a:lnTo>
                  <a:lnTo>
                    <a:pt x="4" y="89"/>
                  </a:lnTo>
                  <a:lnTo>
                    <a:pt x="2" y="93"/>
                  </a:lnTo>
                  <a:lnTo>
                    <a:pt x="2" y="95"/>
                  </a:lnTo>
                  <a:lnTo>
                    <a:pt x="1" y="97"/>
                  </a:lnTo>
                  <a:lnTo>
                    <a:pt x="1" y="101"/>
                  </a:lnTo>
                  <a:lnTo>
                    <a:pt x="0" y="102"/>
                  </a:lnTo>
                  <a:lnTo>
                    <a:pt x="0" y="104"/>
                  </a:lnTo>
                  <a:lnTo>
                    <a:pt x="0" y="106"/>
                  </a:lnTo>
                  <a:lnTo>
                    <a:pt x="1" y="108"/>
                  </a:lnTo>
                  <a:lnTo>
                    <a:pt x="5" y="108"/>
                  </a:lnTo>
                  <a:lnTo>
                    <a:pt x="8" y="106"/>
                  </a:lnTo>
                  <a:lnTo>
                    <a:pt x="10" y="102"/>
                  </a:lnTo>
                  <a:lnTo>
                    <a:pt x="13" y="99"/>
                  </a:lnTo>
                  <a:lnTo>
                    <a:pt x="17" y="95"/>
                  </a:lnTo>
                  <a:lnTo>
                    <a:pt x="19" y="89"/>
                  </a:lnTo>
                  <a:lnTo>
                    <a:pt x="22" y="86"/>
                  </a:lnTo>
                  <a:lnTo>
                    <a:pt x="25" y="80"/>
                  </a:lnTo>
                  <a:lnTo>
                    <a:pt x="26" y="76"/>
                  </a:lnTo>
                  <a:lnTo>
                    <a:pt x="29" y="71"/>
                  </a:lnTo>
                  <a:lnTo>
                    <a:pt x="31" y="69"/>
                  </a:lnTo>
                  <a:lnTo>
                    <a:pt x="34" y="65"/>
                  </a:lnTo>
                  <a:lnTo>
                    <a:pt x="37" y="62"/>
                  </a:lnTo>
                  <a:lnTo>
                    <a:pt x="39" y="60"/>
                  </a:lnTo>
                  <a:lnTo>
                    <a:pt x="42" y="56"/>
                  </a:lnTo>
                  <a:lnTo>
                    <a:pt x="45" y="54"/>
                  </a:lnTo>
                  <a:lnTo>
                    <a:pt x="51" y="49"/>
                  </a:lnTo>
                  <a:lnTo>
                    <a:pt x="58" y="45"/>
                  </a:lnTo>
                  <a:lnTo>
                    <a:pt x="66" y="39"/>
                  </a:lnTo>
                  <a:lnTo>
                    <a:pt x="72" y="36"/>
                  </a:lnTo>
                  <a:lnTo>
                    <a:pt x="80" y="32"/>
                  </a:lnTo>
                  <a:lnTo>
                    <a:pt x="88" y="28"/>
                  </a:lnTo>
                  <a:lnTo>
                    <a:pt x="95" y="26"/>
                  </a:lnTo>
                  <a:lnTo>
                    <a:pt x="103" y="25"/>
                  </a:lnTo>
                  <a:lnTo>
                    <a:pt x="106" y="25"/>
                  </a:lnTo>
                  <a:lnTo>
                    <a:pt x="108" y="25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6" y="25"/>
                  </a:lnTo>
                  <a:lnTo>
                    <a:pt x="119" y="26"/>
                  </a:lnTo>
                  <a:lnTo>
                    <a:pt x="121" y="25"/>
                  </a:lnTo>
                  <a:lnTo>
                    <a:pt x="124" y="25"/>
                  </a:lnTo>
                  <a:lnTo>
                    <a:pt x="124" y="23"/>
                  </a:lnTo>
                  <a:lnTo>
                    <a:pt x="125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33" name="Freeform 199"/>
            <p:cNvSpPr>
              <a:spLocks/>
            </p:cNvSpPr>
            <p:nvPr/>
          </p:nvSpPr>
          <p:spPr bwMode="auto">
            <a:xfrm>
              <a:off x="2183" y="2910"/>
              <a:ext cx="93" cy="19"/>
            </a:xfrm>
            <a:custGeom>
              <a:avLst/>
              <a:gdLst>
                <a:gd name="T0" fmla="*/ 93 w 93"/>
                <a:gd name="T1" fmla="*/ 0 h 39"/>
                <a:gd name="T2" fmla="*/ 93 w 93"/>
                <a:gd name="T3" fmla="*/ 0 h 39"/>
                <a:gd name="T4" fmla="*/ 82 w 93"/>
                <a:gd name="T5" fmla="*/ 0 h 39"/>
                <a:gd name="T6" fmla="*/ 72 w 93"/>
                <a:gd name="T7" fmla="*/ 0 h 39"/>
                <a:gd name="T8" fmla="*/ 60 w 93"/>
                <a:gd name="T9" fmla="*/ 0 h 39"/>
                <a:gd name="T10" fmla="*/ 48 w 93"/>
                <a:gd name="T11" fmla="*/ 0 h 39"/>
                <a:gd name="T12" fmla="*/ 36 w 93"/>
                <a:gd name="T13" fmla="*/ 0 h 39"/>
                <a:gd name="T14" fmla="*/ 24 w 93"/>
                <a:gd name="T15" fmla="*/ 0 h 39"/>
                <a:gd name="T16" fmla="*/ 12 w 93"/>
                <a:gd name="T17" fmla="*/ 0 h 39"/>
                <a:gd name="T18" fmla="*/ 0 w 93"/>
                <a:gd name="T19" fmla="*/ 0 h 39"/>
                <a:gd name="T20" fmla="*/ 11 w 93"/>
                <a:gd name="T21" fmla="*/ 0 h 39"/>
                <a:gd name="T22" fmla="*/ 21 w 93"/>
                <a:gd name="T23" fmla="*/ 0 h 39"/>
                <a:gd name="T24" fmla="*/ 32 w 93"/>
                <a:gd name="T25" fmla="*/ 0 h 39"/>
                <a:gd name="T26" fmla="*/ 43 w 93"/>
                <a:gd name="T27" fmla="*/ 0 h 39"/>
                <a:gd name="T28" fmla="*/ 55 w 93"/>
                <a:gd name="T29" fmla="*/ 0 h 39"/>
                <a:gd name="T30" fmla="*/ 65 w 93"/>
                <a:gd name="T31" fmla="*/ 0 h 39"/>
                <a:gd name="T32" fmla="*/ 77 w 93"/>
                <a:gd name="T33" fmla="*/ 0 h 39"/>
                <a:gd name="T34" fmla="*/ 89 w 93"/>
                <a:gd name="T35" fmla="*/ 0 h 39"/>
                <a:gd name="T36" fmla="*/ 93 w 93"/>
                <a:gd name="T37" fmla="*/ 0 h 39"/>
                <a:gd name="T38" fmla="*/ 93 w 93"/>
                <a:gd name="T39" fmla="*/ 0 h 39"/>
                <a:gd name="T40" fmla="*/ 93 w 93"/>
                <a:gd name="T41" fmla="*/ 0 h 39"/>
                <a:gd name="T42" fmla="*/ 93 w 93"/>
                <a:gd name="T43" fmla="*/ 0 h 39"/>
                <a:gd name="T44" fmla="*/ 93 w 93"/>
                <a:gd name="T45" fmla="*/ 0 h 3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3"/>
                <a:gd name="T70" fmla="*/ 0 h 39"/>
                <a:gd name="T71" fmla="*/ 93 w 93"/>
                <a:gd name="T72" fmla="*/ 39 h 3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3" h="39">
                  <a:moveTo>
                    <a:pt x="93" y="36"/>
                  </a:moveTo>
                  <a:lnTo>
                    <a:pt x="93" y="28"/>
                  </a:lnTo>
                  <a:lnTo>
                    <a:pt x="82" y="24"/>
                  </a:lnTo>
                  <a:lnTo>
                    <a:pt x="72" y="19"/>
                  </a:lnTo>
                  <a:lnTo>
                    <a:pt x="60" y="15"/>
                  </a:lnTo>
                  <a:lnTo>
                    <a:pt x="48" y="11"/>
                  </a:lnTo>
                  <a:lnTo>
                    <a:pt x="36" y="8"/>
                  </a:lnTo>
                  <a:lnTo>
                    <a:pt x="24" y="4"/>
                  </a:lnTo>
                  <a:lnTo>
                    <a:pt x="12" y="2"/>
                  </a:lnTo>
                  <a:lnTo>
                    <a:pt x="0" y="0"/>
                  </a:lnTo>
                  <a:lnTo>
                    <a:pt x="11" y="8"/>
                  </a:lnTo>
                  <a:lnTo>
                    <a:pt x="21" y="13"/>
                  </a:lnTo>
                  <a:lnTo>
                    <a:pt x="32" y="19"/>
                  </a:lnTo>
                  <a:lnTo>
                    <a:pt x="43" y="24"/>
                  </a:lnTo>
                  <a:lnTo>
                    <a:pt x="55" y="30"/>
                  </a:lnTo>
                  <a:lnTo>
                    <a:pt x="65" y="34"/>
                  </a:lnTo>
                  <a:lnTo>
                    <a:pt x="77" y="37"/>
                  </a:lnTo>
                  <a:lnTo>
                    <a:pt x="89" y="39"/>
                  </a:lnTo>
                  <a:lnTo>
                    <a:pt x="93" y="37"/>
                  </a:lnTo>
                  <a:lnTo>
                    <a:pt x="9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34" name="Freeform 200"/>
            <p:cNvSpPr>
              <a:spLocks/>
            </p:cNvSpPr>
            <p:nvPr/>
          </p:nvSpPr>
          <p:spPr bwMode="auto">
            <a:xfrm>
              <a:off x="2166" y="2919"/>
              <a:ext cx="66" cy="13"/>
            </a:xfrm>
            <a:custGeom>
              <a:avLst/>
              <a:gdLst>
                <a:gd name="T0" fmla="*/ 66 w 66"/>
                <a:gd name="T1" fmla="*/ 1 h 26"/>
                <a:gd name="T2" fmla="*/ 66 w 66"/>
                <a:gd name="T3" fmla="*/ 1 h 26"/>
                <a:gd name="T4" fmla="*/ 66 w 66"/>
                <a:gd name="T5" fmla="*/ 1 h 26"/>
                <a:gd name="T6" fmla="*/ 66 w 66"/>
                <a:gd name="T7" fmla="*/ 1 h 26"/>
                <a:gd name="T8" fmla="*/ 66 w 66"/>
                <a:gd name="T9" fmla="*/ 1 h 26"/>
                <a:gd name="T10" fmla="*/ 66 w 66"/>
                <a:gd name="T11" fmla="*/ 1 h 26"/>
                <a:gd name="T12" fmla="*/ 66 w 66"/>
                <a:gd name="T13" fmla="*/ 1 h 26"/>
                <a:gd name="T14" fmla="*/ 66 w 66"/>
                <a:gd name="T15" fmla="*/ 1 h 26"/>
                <a:gd name="T16" fmla="*/ 58 w 66"/>
                <a:gd name="T17" fmla="*/ 1 h 26"/>
                <a:gd name="T18" fmla="*/ 52 w 66"/>
                <a:gd name="T19" fmla="*/ 1 h 26"/>
                <a:gd name="T20" fmla="*/ 44 w 66"/>
                <a:gd name="T21" fmla="*/ 1 h 26"/>
                <a:gd name="T22" fmla="*/ 36 w 66"/>
                <a:gd name="T23" fmla="*/ 1 h 26"/>
                <a:gd name="T24" fmla="*/ 28 w 66"/>
                <a:gd name="T25" fmla="*/ 1 h 26"/>
                <a:gd name="T26" fmla="*/ 20 w 66"/>
                <a:gd name="T27" fmla="*/ 1 h 26"/>
                <a:gd name="T28" fmla="*/ 12 w 66"/>
                <a:gd name="T29" fmla="*/ 1 h 26"/>
                <a:gd name="T30" fmla="*/ 3 w 66"/>
                <a:gd name="T31" fmla="*/ 0 h 26"/>
                <a:gd name="T32" fmla="*/ 3 w 66"/>
                <a:gd name="T33" fmla="*/ 0 h 26"/>
                <a:gd name="T34" fmla="*/ 3 w 66"/>
                <a:gd name="T35" fmla="*/ 1 h 26"/>
                <a:gd name="T36" fmla="*/ 1 w 66"/>
                <a:gd name="T37" fmla="*/ 1 h 26"/>
                <a:gd name="T38" fmla="*/ 1 w 66"/>
                <a:gd name="T39" fmla="*/ 1 h 26"/>
                <a:gd name="T40" fmla="*/ 0 w 66"/>
                <a:gd name="T41" fmla="*/ 1 h 26"/>
                <a:gd name="T42" fmla="*/ 0 w 66"/>
                <a:gd name="T43" fmla="*/ 1 h 26"/>
                <a:gd name="T44" fmla="*/ 0 w 66"/>
                <a:gd name="T45" fmla="*/ 1 h 26"/>
                <a:gd name="T46" fmla="*/ 0 w 66"/>
                <a:gd name="T47" fmla="*/ 1 h 26"/>
                <a:gd name="T48" fmla="*/ 65 w 66"/>
                <a:gd name="T49" fmla="*/ 1 h 26"/>
                <a:gd name="T50" fmla="*/ 65 w 66"/>
                <a:gd name="T51" fmla="*/ 1 h 26"/>
                <a:gd name="T52" fmla="*/ 65 w 66"/>
                <a:gd name="T53" fmla="*/ 1 h 26"/>
                <a:gd name="T54" fmla="*/ 65 w 66"/>
                <a:gd name="T55" fmla="*/ 1 h 26"/>
                <a:gd name="T56" fmla="*/ 65 w 66"/>
                <a:gd name="T57" fmla="*/ 1 h 26"/>
                <a:gd name="T58" fmla="*/ 65 w 66"/>
                <a:gd name="T59" fmla="*/ 1 h 26"/>
                <a:gd name="T60" fmla="*/ 66 w 66"/>
                <a:gd name="T61" fmla="*/ 1 h 2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66"/>
                <a:gd name="T94" fmla="*/ 0 h 26"/>
                <a:gd name="T95" fmla="*/ 66 w 66"/>
                <a:gd name="T96" fmla="*/ 26 h 2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66" h="26">
                  <a:moveTo>
                    <a:pt x="66" y="24"/>
                  </a:moveTo>
                  <a:lnTo>
                    <a:pt x="66" y="24"/>
                  </a:lnTo>
                  <a:lnTo>
                    <a:pt x="66" y="22"/>
                  </a:lnTo>
                  <a:lnTo>
                    <a:pt x="58" y="17"/>
                  </a:lnTo>
                  <a:lnTo>
                    <a:pt x="52" y="13"/>
                  </a:lnTo>
                  <a:lnTo>
                    <a:pt x="44" y="9"/>
                  </a:lnTo>
                  <a:lnTo>
                    <a:pt x="36" y="5"/>
                  </a:lnTo>
                  <a:lnTo>
                    <a:pt x="28" y="4"/>
                  </a:lnTo>
                  <a:lnTo>
                    <a:pt x="20" y="2"/>
                  </a:lnTo>
                  <a:lnTo>
                    <a:pt x="12" y="2"/>
                  </a:lnTo>
                  <a:lnTo>
                    <a:pt x="3" y="0"/>
                  </a:lnTo>
                  <a:lnTo>
                    <a:pt x="3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65" y="26"/>
                  </a:lnTo>
                  <a:lnTo>
                    <a:pt x="65" y="24"/>
                  </a:lnTo>
                  <a:lnTo>
                    <a:pt x="66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35" name="Freeform 201"/>
            <p:cNvSpPr>
              <a:spLocks/>
            </p:cNvSpPr>
            <p:nvPr/>
          </p:nvSpPr>
          <p:spPr bwMode="auto">
            <a:xfrm>
              <a:off x="2154" y="2934"/>
              <a:ext cx="60" cy="8"/>
            </a:xfrm>
            <a:custGeom>
              <a:avLst/>
              <a:gdLst>
                <a:gd name="T0" fmla="*/ 60 w 60"/>
                <a:gd name="T1" fmla="*/ 0 h 17"/>
                <a:gd name="T2" fmla="*/ 60 w 60"/>
                <a:gd name="T3" fmla="*/ 0 h 17"/>
                <a:gd name="T4" fmla="*/ 60 w 60"/>
                <a:gd name="T5" fmla="*/ 0 h 17"/>
                <a:gd name="T6" fmla="*/ 60 w 60"/>
                <a:gd name="T7" fmla="*/ 0 h 17"/>
                <a:gd name="T8" fmla="*/ 60 w 60"/>
                <a:gd name="T9" fmla="*/ 0 h 17"/>
                <a:gd name="T10" fmla="*/ 60 w 60"/>
                <a:gd name="T11" fmla="*/ 0 h 17"/>
                <a:gd name="T12" fmla="*/ 60 w 60"/>
                <a:gd name="T13" fmla="*/ 0 h 17"/>
                <a:gd name="T14" fmla="*/ 60 w 60"/>
                <a:gd name="T15" fmla="*/ 0 h 17"/>
                <a:gd name="T16" fmla="*/ 60 w 60"/>
                <a:gd name="T17" fmla="*/ 0 h 17"/>
                <a:gd name="T18" fmla="*/ 53 w 60"/>
                <a:gd name="T19" fmla="*/ 0 h 17"/>
                <a:gd name="T20" fmla="*/ 46 w 60"/>
                <a:gd name="T21" fmla="*/ 0 h 17"/>
                <a:gd name="T22" fmla="*/ 40 w 60"/>
                <a:gd name="T23" fmla="*/ 0 h 17"/>
                <a:gd name="T24" fmla="*/ 32 w 60"/>
                <a:gd name="T25" fmla="*/ 0 h 17"/>
                <a:gd name="T26" fmla="*/ 24 w 60"/>
                <a:gd name="T27" fmla="*/ 0 h 17"/>
                <a:gd name="T28" fmla="*/ 16 w 60"/>
                <a:gd name="T29" fmla="*/ 0 h 17"/>
                <a:gd name="T30" fmla="*/ 9 w 60"/>
                <a:gd name="T31" fmla="*/ 0 h 17"/>
                <a:gd name="T32" fmla="*/ 1 w 60"/>
                <a:gd name="T33" fmla="*/ 0 h 17"/>
                <a:gd name="T34" fmla="*/ 1 w 60"/>
                <a:gd name="T35" fmla="*/ 0 h 17"/>
                <a:gd name="T36" fmla="*/ 0 w 60"/>
                <a:gd name="T37" fmla="*/ 0 h 17"/>
                <a:gd name="T38" fmla="*/ 0 w 60"/>
                <a:gd name="T39" fmla="*/ 0 h 17"/>
                <a:gd name="T40" fmla="*/ 0 w 60"/>
                <a:gd name="T41" fmla="*/ 0 h 17"/>
                <a:gd name="T42" fmla="*/ 0 w 60"/>
                <a:gd name="T43" fmla="*/ 0 h 17"/>
                <a:gd name="T44" fmla="*/ 0 w 60"/>
                <a:gd name="T45" fmla="*/ 0 h 17"/>
                <a:gd name="T46" fmla="*/ 0 w 60"/>
                <a:gd name="T47" fmla="*/ 0 h 17"/>
                <a:gd name="T48" fmla="*/ 0 w 60"/>
                <a:gd name="T49" fmla="*/ 0 h 17"/>
                <a:gd name="T50" fmla="*/ 1 w 60"/>
                <a:gd name="T51" fmla="*/ 0 h 17"/>
                <a:gd name="T52" fmla="*/ 4 w 60"/>
                <a:gd name="T53" fmla="*/ 0 h 17"/>
                <a:gd name="T54" fmla="*/ 7 w 60"/>
                <a:gd name="T55" fmla="*/ 0 h 17"/>
                <a:gd name="T56" fmla="*/ 9 w 60"/>
                <a:gd name="T57" fmla="*/ 0 h 17"/>
                <a:gd name="T58" fmla="*/ 11 w 60"/>
                <a:gd name="T59" fmla="*/ 0 h 17"/>
                <a:gd name="T60" fmla="*/ 13 w 60"/>
                <a:gd name="T61" fmla="*/ 0 h 17"/>
                <a:gd name="T62" fmla="*/ 16 w 60"/>
                <a:gd name="T63" fmla="*/ 0 h 17"/>
                <a:gd name="T64" fmla="*/ 19 w 60"/>
                <a:gd name="T65" fmla="*/ 0 h 17"/>
                <a:gd name="T66" fmla="*/ 24 w 60"/>
                <a:gd name="T67" fmla="*/ 0 h 17"/>
                <a:gd name="T68" fmla="*/ 29 w 60"/>
                <a:gd name="T69" fmla="*/ 0 h 17"/>
                <a:gd name="T70" fmla="*/ 35 w 60"/>
                <a:gd name="T71" fmla="*/ 0 h 17"/>
                <a:gd name="T72" fmla="*/ 40 w 60"/>
                <a:gd name="T73" fmla="*/ 0 h 17"/>
                <a:gd name="T74" fmla="*/ 45 w 60"/>
                <a:gd name="T75" fmla="*/ 0 h 17"/>
                <a:gd name="T76" fmla="*/ 49 w 60"/>
                <a:gd name="T77" fmla="*/ 0 h 17"/>
                <a:gd name="T78" fmla="*/ 54 w 60"/>
                <a:gd name="T79" fmla="*/ 0 h 17"/>
                <a:gd name="T80" fmla="*/ 60 w 60"/>
                <a:gd name="T81" fmla="*/ 0 h 17"/>
                <a:gd name="T82" fmla="*/ 60 w 60"/>
                <a:gd name="T83" fmla="*/ 0 h 17"/>
                <a:gd name="T84" fmla="*/ 60 w 60"/>
                <a:gd name="T85" fmla="*/ 0 h 17"/>
                <a:gd name="T86" fmla="*/ 60 w 60"/>
                <a:gd name="T87" fmla="*/ 0 h 17"/>
                <a:gd name="T88" fmla="*/ 60 w 60"/>
                <a:gd name="T89" fmla="*/ 0 h 1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0"/>
                <a:gd name="T136" fmla="*/ 0 h 17"/>
                <a:gd name="T137" fmla="*/ 60 w 60"/>
                <a:gd name="T138" fmla="*/ 17 h 1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0" h="17">
                  <a:moveTo>
                    <a:pt x="60" y="15"/>
                  </a:moveTo>
                  <a:lnTo>
                    <a:pt x="60" y="15"/>
                  </a:lnTo>
                  <a:lnTo>
                    <a:pt x="60" y="13"/>
                  </a:lnTo>
                  <a:lnTo>
                    <a:pt x="60" y="12"/>
                  </a:lnTo>
                  <a:lnTo>
                    <a:pt x="53" y="8"/>
                  </a:lnTo>
                  <a:lnTo>
                    <a:pt x="46" y="4"/>
                  </a:lnTo>
                  <a:lnTo>
                    <a:pt x="40" y="2"/>
                  </a:lnTo>
                  <a:lnTo>
                    <a:pt x="32" y="0"/>
                  </a:lnTo>
                  <a:lnTo>
                    <a:pt x="24" y="0"/>
                  </a:lnTo>
                  <a:lnTo>
                    <a:pt x="16" y="0"/>
                  </a:lnTo>
                  <a:lnTo>
                    <a:pt x="9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1" y="6"/>
                  </a:lnTo>
                  <a:lnTo>
                    <a:pt x="4" y="6"/>
                  </a:lnTo>
                  <a:lnTo>
                    <a:pt x="7" y="8"/>
                  </a:lnTo>
                  <a:lnTo>
                    <a:pt x="9" y="8"/>
                  </a:lnTo>
                  <a:lnTo>
                    <a:pt x="11" y="8"/>
                  </a:lnTo>
                  <a:lnTo>
                    <a:pt x="13" y="8"/>
                  </a:lnTo>
                  <a:lnTo>
                    <a:pt x="16" y="8"/>
                  </a:lnTo>
                  <a:lnTo>
                    <a:pt x="19" y="10"/>
                  </a:lnTo>
                  <a:lnTo>
                    <a:pt x="24" y="10"/>
                  </a:lnTo>
                  <a:lnTo>
                    <a:pt x="29" y="12"/>
                  </a:lnTo>
                  <a:lnTo>
                    <a:pt x="35" y="13"/>
                  </a:lnTo>
                  <a:lnTo>
                    <a:pt x="40" y="15"/>
                  </a:lnTo>
                  <a:lnTo>
                    <a:pt x="45" y="17"/>
                  </a:lnTo>
                  <a:lnTo>
                    <a:pt x="49" y="17"/>
                  </a:lnTo>
                  <a:lnTo>
                    <a:pt x="54" y="17"/>
                  </a:lnTo>
                  <a:lnTo>
                    <a:pt x="60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36" name="Freeform 202"/>
            <p:cNvSpPr>
              <a:spLocks/>
            </p:cNvSpPr>
            <p:nvPr/>
          </p:nvSpPr>
          <p:spPr bwMode="auto">
            <a:xfrm>
              <a:off x="2134" y="2943"/>
              <a:ext cx="47" cy="7"/>
            </a:xfrm>
            <a:custGeom>
              <a:avLst/>
              <a:gdLst>
                <a:gd name="T0" fmla="*/ 47 w 47"/>
                <a:gd name="T1" fmla="*/ 0 h 15"/>
                <a:gd name="T2" fmla="*/ 47 w 47"/>
                <a:gd name="T3" fmla="*/ 0 h 15"/>
                <a:gd name="T4" fmla="*/ 47 w 47"/>
                <a:gd name="T5" fmla="*/ 0 h 15"/>
                <a:gd name="T6" fmla="*/ 47 w 47"/>
                <a:gd name="T7" fmla="*/ 0 h 15"/>
                <a:gd name="T8" fmla="*/ 47 w 47"/>
                <a:gd name="T9" fmla="*/ 0 h 15"/>
                <a:gd name="T10" fmla="*/ 47 w 47"/>
                <a:gd name="T11" fmla="*/ 0 h 15"/>
                <a:gd name="T12" fmla="*/ 47 w 47"/>
                <a:gd name="T13" fmla="*/ 0 h 15"/>
                <a:gd name="T14" fmla="*/ 45 w 47"/>
                <a:gd name="T15" fmla="*/ 0 h 15"/>
                <a:gd name="T16" fmla="*/ 44 w 47"/>
                <a:gd name="T17" fmla="*/ 0 h 15"/>
                <a:gd name="T18" fmla="*/ 41 w 47"/>
                <a:gd name="T19" fmla="*/ 0 h 15"/>
                <a:gd name="T20" fmla="*/ 39 w 47"/>
                <a:gd name="T21" fmla="*/ 0 h 15"/>
                <a:gd name="T22" fmla="*/ 35 w 47"/>
                <a:gd name="T23" fmla="*/ 0 h 15"/>
                <a:gd name="T24" fmla="*/ 32 w 47"/>
                <a:gd name="T25" fmla="*/ 0 h 15"/>
                <a:gd name="T26" fmla="*/ 29 w 47"/>
                <a:gd name="T27" fmla="*/ 0 h 15"/>
                <a:gd name="T28" fmla="*/ 27 w 47"/>
                <a:gd name="T29" fmla="*/ 0 h 15"/>
                <a:gd name="T30" fmla="*/ 24 w 47"/>
                <a:gd name="T31" fmla="*/ 0 h 15"/>
                <a:gd name="T32" fmla="*/ 20 w 47"/>
                <a:gd name="T33" fmla="*/ 0 h 15"/>
                <a:gd name="T34" fmla="*/ 16 w 47"/>
                <a:gd name="T35" fmla="*/ 0 h 15"/>
                <a:gd name="T36" fmla="*/ 12 w 47"/>
                <a:gd name="T37" fmla="*/ 0 h 15"/>
                <a:gd name="T38" fmla="*/ 10 w 47"/>
                <a:gd name="T39" fmla="*/ 0 h 15"/>
                <a:gd name="T40" fmla="*/ 6 w 47"/>
                <a:gd name="T41" fmla="*/ 0 h 15"/>
                <a:gd name="T42" fmla="*/ 3 w 47"/>
                <a:gd name="T43" fmla="*/ 0 h 15"/>
                <a:gd name="T44" fmla="*/ 0 w 47"/>
                <a:gd name="T45" fmla="*/ 0 h 15"/>
                <a:gd name="T46" fmla="*/ 0 w 47"/>
                <a:gd name="T47" fmla="*/ 0 h 15"/>
                <a:gd name="T48" fmla="*/ 0 w 47"/>
                <a:gd name="T49" fmla="*/ 0 h 15"/>
                <a:gd name="T50" fmla="*/ 0 w 47"/>
                <a:gd name="T51" fmla="*/ 0 h 15"/>
                <a:gd name="T52" fmla="*/ 0 w 47"/>
                <a:gd name="T53" fmla="*/ 0 h 15"/>
                <a:gd name="T54" fmla="*/ 0 w 47"/>
                <a:gd name="T55" fmla="*/ 0 h 15"/>
                <a:gd name="T56" fmla="*/ 0 w 47"/>
                <a:gd name="T57" fmla="*/ 0 h 15"/>
                <a:gd name="T58" fmla="*/ 0 w 47"/>
                <a:gd name="T59" fmla="*/ 0 h 15"/>
                <a:gd name="T60" fmla="*/ 0 w 47"/>
                <a:gd name="T61" fmla="*/ 0 h 15"/>
                <a:gd name="T62" fmla="*/ 6 w 47"/>
                <a:gd name="T63" fmla="*/ 0 h 15"/>
                <a:gd name="T64" fmla="*/ 12 w 47"/>
                <a:gd name="T65" fmla="*/ 0 h 15"/>
                <a:gd name="T66" fmla="*/ 18 w 47"/>
                <a:gd name="T67" fmla="*/ 0 h 15"/>
                <a:gd name="T68" fmla="*/ 23 w 47"/>
                <a:gd name="T69" fmla="*/ 0 h 15"/>
                <a:gd name="T70" fmla="*/ 29 w 47"/>
                <a:gd name="T71" fmla="*/ 0 h 15"/>
                <a:gd name="T72" fmla="*/ 35 w 47"/>
                <a:gd name="T73" fmla="*/ 0 h 15"/>
                <a:gd name="T74" fmla="*/ 41 w 47"/>
                <a:gd name="T75" fmla="*/ 0 h 15"/>
                <a:gd name="T76" fmla="*/ 47 w 47"/>
                <a:gd name="T77" fmla="*/ 0 h 15"/>
                <a:gd name="T78" fmla="*/ 47 w 47"/>
                <a:gd name="T79" fmla="*/ 0 h 15"/>
                <a:gd name="T80" fmla="*/ 47 w 47"/>
                <a:gd name="T81" fmla="*/ 0 h 15"/>
                <a:gd name="T82" fmla="*/ 47 w 47"/>
                <a:gd name="T83" fmla="*/ 0 h 15"/>
                <a:gd name="T84" fmla="*/ 47 w 47"/>
                <a:gd name="T85" fmla="*/ 0 h 1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7"/>
                <a:gd name="T130" fmla="*/ 0 h 15"/>
                <a:gd name="T131" fmla="*/ 47 w 47"/>
                <a:gd name="T132" fmla="*/ 15 h 1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7" h="15">
                  <a:moveTo>
                    <a:pt x="47" y="9"/>
                  </a:moveTo>
                  <a:lnTo>
                    <a:pt x="47" y="9"/>
                  </a:lnTo>
                  <a:lnTo>
                    <a:pt x="47" y="7"/>
                  </a:lnTo>
                  <a:lnTo>
                    <a:pt x="45" y="6"/>
                  </a:lnTo>
                  <a:lnTo>
                    <a:pt x="44" y="4"/>
                  </a:lnTo>
                  <a:lnTo>
                    <a:pt x="41" y="2"/>
                  </a:lnTo>
                  <a:lnTo>
                    <a:pt x="39" y="2"/>
                  </a:lnTo>
                  <a:lnTo>
                    <a:pt x="35" y="0"/>
                  </a:lnTo>
                  <a:lnTo>
                    <a:pt x="32" y="0"/>
                  </a:lnTo>
                  <a:lnTo>
                    <a:pt x="29" y="2"/>
                  </a:lnTo>
                  <a:lnTo>
                    <a:pt x="27" y="2"/>
                  </a:lnTo>
                  <a:lnTo>
                    <a:pt x="24" y="2"/>
                  </a:lnTo>
                  <a:lnTo>
                    <a:pt x="20" y="2"/>
                  </a:lnTo>
                  <a:lnTo>
                    <a:pt x="16" y="2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6" y="4"/>
                  </a:lnTo>
                  <a:lnTo>
                    <a:pt x="3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12" y="11"/>
                  </a:lnTo>
                  <a:lnTo>
                    <a:pt x="18" y="13"/>
                  </a:lnTo>
                  <a:lnTo>
                    <a:pt x="23" y="13"/>
                  </a:lnTo>
                  <a:lnTo>
                    <a:pt x="29" y="15"/>
                  </a:lnTo>
                  <a:lnTo>
                    <a:pt x="35" y="15"/>
                  </a:lnTo>
                  <a:lnTo>
                    <a:pt x="41" y="13"/>
                  </a:lnTo>
                  <a:lnTo>
                    <a:pt x="47" y="11"/>
                  </a:lnTo>
                  <a:lnTo>
                    <a:pt x="47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37" name="Freeform 203"/>
            <p:cNvSpPr>
              <a:spLocks/>
            </p:cNvSpPr>
            <p:nvPr/>
          </p:nvSpPr>
          <p:spPr bwMode="auto">
            <a:xfrm>
              <a:off x="2116" y="2952"/>
              <a:ext cx="42" cy="6"/>
            </a:xfrm>
            <a:custGeom>
              <a:avLst/>
              <a:gdLst>
                <a:gd name="T0" fmla="*/ 42 w 42"/>
                <a:gd name="T1" fmla="*/ 1 h 11"/>
                <a:gd name="T2" fmla="*/ 42 w 42"/>
                <a:gd name="T3" fmla="*/ 1 h 11"/>
                <a:gd name="T4" fmla="*/ 42 w 42"/>
                <a:gd name="T5" fmla="*/ 1 h 11"/>
                <a:gd name="T6" fmla="*/ 42 w 42"/>
                <a:gd name="T7" fmla="*/ 1 h 11"/>
                <a:gd name="T8" fmla="*/ 42 w 42"/>
                <a:gd name="T9" fmla="*/ 1 h 11"/>
                <a:gd name="T10" fmla="*/ 42 w 42"/>
                <a:gd name="T11" fmla="*/ 1 h 11"/>
                <a:gd name="T12" fmla="*/ 42 w 42"/>
                <a:gd name="T13" fmla="*/ 1 h 11"/>
                <a:gd name="T14" fmla="*/ 42 w 42"/>
                <a:gd name="T15" fmla="*/ 1 h 11"/>
                <a:gd name="T16" fmla="*/ 42 w 42"/>
                <a:gd name="T17" fmla="*/ 1 h 11"/>
                <a:gd name="T18" fmla="*/ 41 w 42"/>
                <a:gd name="T19" fmla="*/ 1 h 11"/>
                <a:gd name="T20" fmla="*/ 41 w 42"/>
                <a:gd name="T21" fmla="*/ 1 h 11"/>
                <a:gd name="T22" fmla="*/ 39 w 42"/>
                <a:gd name="T23" fmla="*/ 1 h 11"/>
                <a:gd name="T24" fmla="*/ 38 w 42"/>
                <a:gd name="T25" fmla="*/ 1 h 11"/>
                <a:gd name="T26" fmla="*/ 37 w 42"/>
                <a:gd name="T27" fmla="*/ 0 h 11"/>
                <a:gd name="T28" fmla="*/ 37 w 42"/>
                <a:gd name="T29" fmla="*/ 0 h 11"/>
                <a:gd name="T30" fmla="*/ 36 w 42"/>
                <a:gd name="T31" fmla="*/ 0 h 11"/>
                <a:gd name="T32" fmla="*/ 34 w 42"/>
                <a:gd name="T33" fmla="*/ 0 h 11"/>
                <a:gd name="T34" fmla="*/ 29 w 42"/>
                <a:gd name="T35" fmla="*/ 0 h 11"/>
                <a:gd name="T36" fmla="*/ 25 w 42"/>
                <a:gd name="T37" fmla="*/ 0 h 11"/>
                <a:gd name="T38" fmla="*/ 21 w 42"/>
                <a:gd name="T39" fmla="*/ 1 h 11"/>
                <a:gd name="T40" fmla="*/ 16 w 42"/>
                <a:gd name="T41" fmla="*/ 1 h 11"/>
                <a:gd name="T42" fmla="*/ 12 w 42"/>
                <a:gd name="T43" fmla="*/ 1 h 11"/>
                <a:gd name="T44" fmla="*/ 8 w 42"/>
                <a:gd name="T45" fmla="*/ 1 h 11"/>
                <a:gd name="T46" fmla="*/ 4 w 42"/>
                <a:gd name="T47" fmla="*/ 1 h 11"/>
                <a:gd name="T48" fmla="*/ 0 w 42"/>
                <a:gd name="T49" fmla="*/ 1 h 11"/>
                <a:gd name="T50" fmla="*/ 41 w 42"/>
                <a:gd name="T51" fmla="*/ 1 h 11"/>
                <a:gd name="T52" fmla="*/ 41 w 42"/>
                <a:gd name="T53" fmla="*/ 1 h 11"/>
                <a:gd name="T54" fmla="*/ 41 w 42"/>
                <a:gd name="T55" fmla="*/ 1 h 11"/>
                <a:gd name="T56" fmla="*/ 41 w 42"/>
                <a:gd name="T57" fmla="*/ 1 h 11"/>
                <a:gd name="T58" fmla="*/ 41 w 42"/>
                <a:gd name="T59" fmla="*/ 1 h 11"/>
                <a:gd name="T60" fmla="*/ 41 w 42"/>
                <a:gd name="T61" fmla="*/ 1 h 11"/>
                <a:gd name="T62" fmla="*/ 42 w 42"/>
                <a:gd name="T63" fmla="*/ 1 h 1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2"/>
                <a:gd name="T97" fmla="*/ 0 h 11"/>
                <a:gd name="T98" fmla="*/ 42 w 42"/>
                <a:gd name="T99" fmla="*/ 11 h 1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2" h="11">
                  <a:moveTo>
                    <a:pt x="42" y="9"/>
                  </a:moveTo>
                  <a:lnTo>
                    <a:pt x="42" y="9"/>
                  </a:lnTo>
                  <a:lnTo>
                    <a:pt x="42" y="7"/>
                  </a:lnTo>
                  <a:lnTo>
                    <a:pt x="42" y="5"/>
                  </a:lnTo>
                  <a:lnTo>
                    <a:pt x="41" y="5"/>
                  </a:lnTo>
                  <a:lnTo>
                    <a:pt x="41" y="3"/>
                  </a:lnTo>
                  <a:lnTo>
                    <a:pt x="39" y="1"/>
                  </a:lnTo>
                  <a:lnTo>
                    <a:pt x="38" y="1"/>
                  </a:lnTo>
                  <a:lnTo>
                    <a:pt x="37" y="0"/>
                  </a:lnTo>
                  <a:lnTo>
                    <a:pt x="36" y="0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5" y="0"/>
                  </a:lnTo>
                  <a:lnTo>
                    <a:pt x="21" y="1"/>
                  </a:lnTo>
                  <a:lnTo>
                    <a:pt x="16" y="1"/>
                  </a:lnTo>
                  <a:lnTo>
                    <a:pt x="12" y="3"/>
                  </a:lnTo>
                  <a:lnTo>
                    <a:pt x="8" y="5"/>
                  </a:lnTo>
                  <a:lnTo>
                    <a:pt x="4" y="7"/>
                  </a:lnTo>
                  <a:lnTo>
                    <a:pt x="0" y="9"/>
                  </a:lnTo>
                  <a:lnTo>
                    <a:pt x="41" y="11"/>
                  </a:lnTo>
                  <a:lnTo>
                    <a:pt x="41" y="9"/>
                  </a:lnTo>
                  <a:lnTo>
                    <a:pt x="42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38" name="Freeform 204"/>
            <p:cNvSpPr>
              <a:spLocks/>
            </p:cNvSpPr>
            <p:nvPr/>
          </p:nvSpPr>
          <p:spPr bwMode="auto">
            <a:xfrm>
              <a:off x="2112" y="2965"/>
              <a:ext cx="29" cy="6"/>
            </a:xfrm>
            <a:custGeom>
              <a:avLst/>
              <a:gdLst>
                <a:gd name="T0" fmla="*/ 28 w 29"/>
                <a:gd name="T1" fmla="*/ 1 h 12"/>
                <a:gd name="T2" fmla="*/ 28 w 29"/>
                <a:gd name="T3" fmla="*/ 1 h 12"/>
                <a:gd name="T4" fmla="*/ 28 w 29"/>
                <a:gd name="T5" fmla="*/ 1 h 12"/>
                <a:gd name="T6" fmla="*/ 28 w 29"/>
                <a:gd name="T7" fmla="*/ 1 h 12"/>
                <a:gd name="T8" fmla="*/ 28 w 29"/>
                <a:gd name="T9" fmla="*/ 1 h 12"/>
                <a:gd name="T10" fmla="*/ 28 w 29"/>
                <a:gd name="T11" fmla="*/ 1 h 12"/>
                <a:gd name="T12" fmla="*/ 28 w 29"/>
                <a:gd name="T13" fmla="*/ 1 h 12"/>
                <a:gd name="T14" fmla="*/ 29 w 29"/>
                <a:gd name="T15" fmla="*/ 1 h 12"/>
                <a:gd name="T16" fmla="*/ 29 w 29"/>
                <a:gd name="T17" fmla="*/ 1 h 12"/>
                <a:gd name="T18" fmla="*/ 29 w 29"/>
                <a:gd name="T19" fmla="*/ 1 h 12"/>
                <a:gd name="T20" fmla="*/ 28 w 29"/>
                <a:gd name="T21" fmla="*/ 1 h 12"/>
                <a:gd name="T22" fmla="*/ 28 w 29"/>
                <a:gd name="T23" fmla="*/ 1 h 12"/>
                <a:gd name="T24" fmla="*/ 28 w 29"/>
                <a:gd name="T25" fmla="*/ 1 h 12"/>
                <a:gd name="T26" fmla="*/ 28 w 29"/>
                <a:gd name="T27" fmla="*/ 1 h 12"/>
                <a:gd name="T28" fmla="*/ 28 w 29"/>
                <a:gd name="T29" fmla="*/ 1 h 12"/>
                <a:gd name="T30" fmla="*/ 28 w 29"/>
                <a:gd name="T31" fmla="*/ 1 h 12"/>
                <a:gd name="T32" fmla="*/ 28 w 29"/>
                <a:gd name="T33" fmla="*/ 1 h 12"/>
                <a:gd name="T34" fmla="*/ 1 w 29"/>
                <a:gd name="T35" fmla="*/ 0 h 12"/>
                <a:gd name="T36" fmla="*/ 1 w 29"/>
                <a:gd name="T37" fmla="*/ 0 h 12"/>
                <a:gd name="T38" fmla="*/ 1 w 29"/>
                <a:gd name="T39" fmla="*/ 0 h 12"/>
                <a:gd name="T40" fmla="*/ 1 w 29"/>
                <a:gd name="T41" fmla="*/ 0 h 12"/>
                <a:gd name="T42" fmla="*/ 0 w 29"/>
                <a:gd name="T43" fmla="*/ 0 h 12"/>
                <a:gd name="T44" fmla="*/ 0 w 29"/>
                <a:gd name="T45" fmla="*/ 1 h 12"/>
                <a:gd name="T46" fmla="*/ 0 w 29"/>
                <a:gd name="T47" fmla="*/ 1 h 12"/>
                <a:gd name="T48" fmla="*/ 0 w 29"/>
                <a:gd name="T49" fmla="*/ 1 h 12"/>
                <a:gd name="T50" fmla="*/ 0 w 29"/>
                <a:gd name="T51" fmla="*/ 1 h 12"/>
                <a:gd name="T52" fmla="*/ 26 w 29"/>
                <a:gd name="T53" fmla="*/ 1 h 12"/>
                <a:gd name="T54" fmla="*/ 26 w 29"/>
                <a:gd name="T55" fmla="*/ 1 h 12"/>
                <a:gd name="T56" fmla="*/ 26 w 29"/>
                <a:gd name="T57" fmla="*/ 1 h 12"/>
                <a:gd name="T58" fmla="*/ 26 w 29"/>
                <a:gd name="T59" fmla="*/ 1 h 12"/>
                <a:gd name="T60" fmla="*/ 26 w 29"/>
                <a:gd name="T61" fmla="*/ 1 h 12"/>
                <a:gd name="T62" fmla="*/ 26 w 29"/>
                <a:gd name="T63" fmla="*/ 1 h 12"/>
                <a:gd name="T64" fmla="*/ 28 w 29"/>
                <a:gd name="T65" fmla="*/ 1 h 12"/>
                <a:gd name="T66" fmla="*/ 28 w 29"/>
                <a:gd name="T67" fmla="*/ 1 h 12"/>
                <a:gd name="T68" fmla="*/ 28 w 29"/>
                <a:gd name="T69" fmla="*/ 1 h 1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"/>
                <a:gd name="T106" fmla="*/ 0 h 12"/>
                <a:gd name="T107" fmla="*/ 29 w 29"/>
                <a:gd name="T108" fmla="*/ 12 h 1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" h="12">
                  <a:moveTo>
                    <a:pt x="28" y="8"/>
                  </a:moveTo>
                  <a:lnTo>
                    <a:pt x="28" y="8"/>
                  </a:lnTo>
                  <a:lnTo>
                    <a:pt x="28" y="6"/>
                  </a:lnTo>
                  <a:lnTo>
                    <a:pt x="29" y="6"/>
                  </a:lnTo>
                  <a:lnTo>
                    <a:pt x="29" y="4"/>
                  </a:lnTo>
                  <a:lnTo>
                    <a:pt x="28" y="4"/>
                  </a:lnTo>
                  <a:lnTo>
                    <a:pt x="28" y="2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6" y="12"/>
                  </a:lnTo>
                  <a:lnTo>
                    <a:pt x="26" y="10"/>
                  </a:lnTo>
                  <a:lnTo>
                    <a:pt x="28" y="10"/>
                  </a:lnTo>
                  <a:lnTo>
                    <a:pt x="28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3739" name="Freeform 205"/>
            <p:cNvSpPr>
              <a:spLocks/>
            </p:cNvSpPr>
            <p:nvPr/>
          </p:nvSpPr>
          <p:spPr bwMode="auto">
            <a:xfrm>
              <a:off x="2043" y="2990"/>
              <a:ext cx="44" cy="19"/>
            </a:xfrm>
            <a:custGeom>
              <a:avLst/>
              <a:gdLst>
                <a:gd name="T0" fmla="*/ 44 w 44"/>
                <a:gd name="T1" fmla="*/ 1 h 37"/>
                <a:gd name="T2" fmla="*/ 44 w 44"/>
                <a:gd name="T3" fmla="*/ 1 h 37"/>
                <a:gd name="T4" fmla="*/ 44 w 44"/>
                <a:gd name="T5" fmla="*/ 1 h 37"/>
                <a:gd name="T6" fmla="*/ 44 w 44"/>
                <a:gd name="T7" fmla="*/ 1 h 37"/>
                <a:gd name="T8" fmla="*/ 44 w 44"/>
                <a:gd name="T9" fmla="*/ 1 h 37"/>
                <a:gd name="T10" fmla="*/ 44 w 44"/>
                <a:gd name="T11" fmla="*/ 1 h 37"/>
                <a:gd name="T12" fmla="*/ 44 w 44"/>
                <a:gd name="T13" fmla="*/ 1 h 37"/>
                <a:gd name="T14" fmla="*/ 44 w 44"/>
                <a:gd name="T15" fmla="*/ 1 h 37"/>
                <a:gd name="T16" fmla="*/ 44 w 44"/>
                <a:gd name="T17" fmla="*/ 1 h 37"/>
                <a:gd name="T18" fmla="*/ 42 w 44"/>
                <a:gd name="T19" fmla="*/ 1 h 37"/>
                <a:gd name="T20" fmla="*/ 42 w 44"/>
                <a:gd name="T21" fmla="*/ 1 h 37"/>
                <a:gd name="T22" fmla="*/ 41 w 44"/>
                <a:gd name="T23" fmla="*/ 1 h 37"/>
                <a:gd name="T24" fmla="*/ 40 w 44"/>
                <a:gd name="T25" fmla="*/ 1 h 37"/>
                <a:gd name="T26" fmla="*/ 38 w 44"/>
                <a:gd name="T27" fmla="*/ 1 h 37"/>
                <a:gd name="T28" fmla="*/ 36 w 44"/>
                <a:gd name="T29" fmla="*/ 0 h 37"/>
                <a:gd name="T30" fmla="*/ 34 w 44"/>
                <a:gd name="T31" fmla="*/ 0 h 37"/>
                <a:gd name="T32" fmla="*/ 33 w 44"/>
                <a:gd name="T33" fmla="*/ 0 h 37"/>
                <a:gd name="T34" fmla="*/ 28 w 44"/>
                <a:gd name="T35" fmla="*/ 0 h 37"/>
                <a:gd name="T36" fmla="*/ 24 w 44"/>
                <a:gd name="T37" fmla="*/ 1 h 37"/>
                <a:gd name="T38" fmla="*/ 18 w 44"/>
                <a:gd name="T39" fmla="*/ 1 h 37"/>
                <a:gd name="T40" fmla="*/ 15 w 44"/>
                <a:gd name="T41" fmla="*/ 1 h 37"/>
                <a:gd name="T42" fmla="*/ 11 w 44"/>
                <a:gd name="T43" fmla="*/ 1 h 37"/>
                <a:gd name="T44" fmla="*/ 7 w 44"/>
                <a:gd name="T45" fmla="*/ 1 h 37"/>
                <a:gd name="T46" fmla="*/ 4 w 44"/>
                <a:gd name="T47" fmla="*/ 1 h 37"/>
                <a:gd name="T48" fmla="*/ 1 w 44"/>
                <a:gd name="T49" fmla="*/ 1 h 37"/>
                <a:gd name="T50" fmla="*/ 0 w 44"/>
                <a:gd name="T51" fmla="*/ 1 h 37"/>
                <a:gd name="T52" fmla="*/ 0 w 44"/>
                <a:gd name="T53" fmla="*/ 1 h 37"/>
                <a:gd name="T54" fmla="*/ 0 w 44"/>
                <a:gd name="T55" fmla="*/ 1 h 37"/>
                <a:gd name="T56" fmla="*/ 0 w 44"/>
                <a:gd name="T57" fmla="*/ 1 h 37"/>
                <a:gd name="T58" fmla="*/ 0 w 44"/>
                <a:gd name="T59" fmla="*/ 1 h 37"/>
                <a:gd name="T60" fmla="*/ 0 w 44"/>
                <a:gd name="T61" fmla="*/ 1 h 37"/>
                <a:gd name="T62" fmla="*/ 0 w 44"/>
                <a:gd name="T63" fmla="*/ 1 h 37"/>
                <a:gd name="T64" fmla="*/ 0 w 44"/>
                <a:gd name="T65" fmla="*/ 1 h 37"/>
                <a:gd name="T66" fmla="*/ 0 w 44"/>
                <a:gd name="T67" fmla="*/ 1 h 37"/>
                <a:gd name="T68" fmla="*/ 0 w 44"/>
                <a:gd name="T69" fmla="*/ 1 h 37"/>
                <a:gd name="T70" fmla="*/ 0 w 44"/>
                <a:gd name="T71" fmla="*/ 1 h 37"/>
                <a:gd name="T72" fmla="*/ 1 w 44"/>
                <a:gd name="T73" fmla="*/ 1 h 37"/>
                <a:gd name="T74" fmla="*/ 1 w 44"/>
                <a:gd name="T75" fmla="*/ 1 h 37"/>
                <a:gd name="T76" fmla="*/ 1 w 44"/>
                <a:gd name="T77" fmla="*/ 1 h 37"/>
                <a:gd name="T78" fmla="*/ 3 w 44"/>
                <a:gd name="T79" fmla="*/ 1 h 37"/>
                <a:gd name="T80" fmla="*/ 3 w 44"/>
                <a:gd name="T81" fmla="*/ 1 h 37"/>
                <a:gd name="T82" fmla="*/ 3 w 44"/>
                <a:gd name="T83" fmla="*/ 1 h 37"/>
                <a:gd name="T84" fmla="*/ 3 w 44"/>
                <a:gd name="T85" fmla="*/ 1 h 37"/>
                <a:gd name="T86" fmla="*/ 4 w 44"/>
                <a:gd name="T87" fmla="*/ 1 h 37"/>
                <a:gd name="T88" fmla="*/ 4 w 44"/>
                <a:gd name="T89" fmla="*/ 1 h 37"/>
                <a:gd name="T90" fmla="*/ 4 w 44"/>
                <a:gd name="T91" fmla="*/ 1 h 37"/>
                <a:gd name="T92" fmla="*/ 4 w 44"/>
                <a:gd name="T93" fmla="*/ 1 h 37"/>
                <a:gd name="T94" fmla="*/ 5 w 44"/>
                <a:gd name="T95" fmla="*/ 1 h 37"/>
                <a:gd name="T96" fmla="*/ 5 w 44"/>
                <a:gd name="T97" fmla="*/ 1 h 37"/>
                <a:gd name="T98" fmla="*/ 22 w 44"/>
                <a:gd name="T99" fmla="*/ 1 h 37"/>
                <a:gd name="T100" fmla="*/ 29 w 44"/>
                <a:gd name="T101" fmla="*/ 1 h 37"/>
                <a:gd name="T102" fmla="*/ 44 w 44"/>
                <a:gd name="T103" fmla="*/ 1 h 3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4"/>
                <a:gd name="T157" fmla="*/ 0 h 37"/>
                <a:gd name="T158" fmla="*/ 44 w 44"/>
                <a:gd name="T159" fmla="*/ 37 h 3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4" h="37">
                  <a:moveTo>
                    <a:pt x="44" y="13"/>
                  </a:moveTo>
                  <a:lnTo>
                    <a:pt x="44" y="13"/>
                  </a:lnTo>
                  <a:lnTo>
                    <a:pt x="44" y="11"/>
                  </a:lnTo>
                  <a:lnTo>
                    <a:pt x="44" y="9"/>
                  </a:lnTo>
                  <a:lnTo>
                    <a:pt x="42" y="7"/>
                  </a:lnTo>
                  <a:lnTo>
                    <a:pt x="42" y="5"/>
                  </a:lnTo>
                  <a:lnTo>
                    <a:pt x="41" y="3"/>
                  </a:lnTo>
                  <a:lnTo>
                    <a:pt x="40" y="1"/>
                  </a:lnTo>
                  <a:lnTo>
                    <a:pt x="38" y="1"/>
                  </a:lnTo>
                  <a:lnTo>
                    <a:pt x="36" y="0"/>
                  </a:lnTo>
                  <a:lnTo>
                    <a:pt x="34" y="0"/>
                  </a:lnTo>
                  <a:lnTo>
                    <a:pt x="33" y="0"/>
                  </a:lnTo>
                  <a:lnTo>
                    <a:pt x="28" y="0"/>
                  </a:lnTo>
                  <a:lnTo>
                    <a:pt x="24" y="1"/>
                  </a:lnTo>
                  <a:lnTo>
                    <a:pt x="18" y="3"/>
                  </a:lnTo>
                  <a:lnTo>
                    <a:pt x="15" y="5"/>
                  </a:lnTo>
                  <a:lnTo>
                    <a:pt x="11" y="9"/>
                  </a:lnTo>
                  <a:lnTo>
                    <a:pt x="7" y="13"/>
                  </a:lnTo>
                  <a:lnTo>
                    <a:pt x="4" y="16"/>
                  </a:lnTo>
                  <a:lnTo>
                    <a:pt x="1" y="22"/>
                  </a:lnTo>
                  <a:lnTo>
                    <a:pt x="0" y="24"/>
                  </a:lnTo>
                  <a:lnTo>
                    <a:pt x="0" y="25"/>
                  </a:lnTo>
                  <a:lnTo>
                    <a:pt x="0" y="27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0" y="33"/>
                  </a:lnTo>
                  <a:lnTo>
                    <a:pt x="0" y="35"/>
                  </a:lnTo>
                  <a:lnTo>
                    <a:pt x="0" y="37"/>
                  </a:lnTo>
                  <a:lnTo>
                    <a:pt x="1" y="37"/>
                  </a:lnTo>
                  <a:lnTo>
                    <a:pt x="3" y="37"/>
                  </a:lnTo>
                  <a:lnTo>
                    <a:pt x="4" y="37"/>
                  </a:lnTo>
                  <a:lnTo>
                    <a:pt x="5" y="37"/>
                  </a:lnTo>
                  <a:lnTo>
                    <a:pt x="22" y="24"/>
                  </a:lnTo>
                  <a:lnTo>
                    <a:pt x="29" y="25"/>
                  </a:lnTo>
                  <a:lnTo>
                    <a:pt x="44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4652963"/>
            <a:ext cx="9144000" cy="1658937"/>
            <a:chOff x="0" y="2931"/>
            <a:chExt cx="5760" cy="1045"/>
          </a:xfrm>
        </p:grpSpPr>
        <p:sp>
          <p:nvSpPr>
            <p:cNvPr id="200710" name="Rectangle 5"/>
            <p:cNvSpPr>
              <a:spLocks noChangeArrowheads="1"/>
            </p:cNvSpPr>
            <p:nvPr/>
          </p:nvSpPr>
          <p:spPr bwMode="auto">
            <a:xfrm>
              <a:off x="0" y="2931"/>
              <a:ext cx="5760" cy="1045"/>
            </a:xfrm>
            <a:prstGeom prst="rect">
              <a:avLst/>
            </a:prstGeom>
            <a:solidFill>
              <a:srgbClr val="808080">
                <a:alpha val="20000"/>
              </a:srgb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endParaRPr lang="tr-TR">
                <a:latin typeface="Corbel" pitchFamily="34" charset="0"/>
              </a:endParaRPr>
            </a:p>
          </p:txBody>
        </p:sp>
        <p:sp>
          <p:nvSpPr>
            <p:cNvPr id="200711" name="Rectangle 11"/>
            <p:cNvSpPr>
              <a:spLocks noChangeArrowheads="1"/>
            </p:cNvSpPr>
            <p:nvPr/>
          </p:nvSpPr>
          <p:spPr bwMode="auto">
            <a:xfrm>
              <a:off x="3281" y="3422"/>
              <a:ext cx="330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4795" tIns="42398" rIns="84795" bIns="42398">
              <a:spAutoFit/>
            </a:bodyPr>
            <a:lstStyle/>
            <a:p>
              <a:pPr defTabSz="841375" eaLnBrk="0" hangingPunct="0"/>
              <a:r>
                <a:rPr kumimoji="1" lang="en-US" altLang="ja-JP" sz="2000">
                  <a:latin typeface="Corbel" pitchFamily="34" charset="0"/>
                  <a:ea typeface="MS PGothic" pitchFamily="34" charset="-128"/>
                </a:rPr>
                <a:t>H7</a:t>
              </a:r>
              <a:endParaRPr kumimoji="1" lang="en-US" altLang="ja-JP" sz="2000" baseline="30000">
                <a:latin typeface="Corbel" pitchFamily="34" charset="0"/>
                <a:ea typeface="MS PGothic" pitchFamily="34" charset="-128"/>
              </a:endParaRPr>
            </a:p>
          </p:txBody>
        </p:sp>
        <p:sp>
          <p:nvSpPr>
            <p:cNvPr id="200712" name="Rectangle 12"/>
            <p:cNvSpPr>
              <a:spLocks noChangeArrowheads="1"/>
            </p:cNvSpPr>
            <p:nvPr/>
          </p:nvSpPr>
          <p:spPr bwMode="auto">
            <a:xfrm>
              <a:off x="4053" y="3189"/>
              <a:ext cx="281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42398" rIns="0" bIns="42398"/>
            <a:lstStyle/>
            <a:p>
              <a:pPr defTabSz="841375" eaLnBrk="0" hangingPunct="0"/>
              <a:r>
                <a:rPr kumimoji="1" lang="en-US" altLang="ja-JP" sz="2000">
                  <a:latin typeface="Corbel" pitchFamily="34" charset="0"/>
                  <a:ea typeface="MS PGothic" pitchFamily="34" charset="-128"/>
                </a:rPr>
                <a:t>H5</a:t>
              </a:r>
              <a:endParaRPr kumimoji="1" lang="en-US" altLang="ja-JP" sz="2000" baseline="30000">
                <a:latin typeface="Corbel" pitchFamily="34" charset="0"/>
                <a:ea typeface="MS PGothic" pitchFamily="34" charset="-128"/>
              </a:endParaRPr>
            </a:p>
          </p:txBody>
        </p:sp>
        <p:sp>
          <p:nvSpPr>
            <p:cNvPr id="200713" name="Rectangle 13"/>
            <p:cNvSpPr>
              <a:spLocks noChangeArrowheads="1"/>
            </p:cNvSpPr>
            <p:nvPr/>
          </p:nvSpPr>
          <p:spPr bwMode="auto">
            <a:xfrm>
              <a:off x="4053" y="2950"/>
              <a:ext cx="307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42398" rIns="0" bIns="42398"/>
            <a:lstStyle/>
            <a:p>
              <a:pPr defTabSz="841375" eaLnBrk="0" hangingPunct="0"/>
              <a:r>
                <a:rPr kumimoji="1" lang="en-US" altLang="ja-JP" sz="2000">
                  <a:latin typeface="Corbel" pitchFamily="34" charset="0"/>
                  <a:ea typeface="MS PGothic" pitchFamily="34" charset="-128"/>
                </a:rPr>
                <a:t>H9</a:t>
              </a:r>
              <a:r>
                <a:rPr kumimoji="1" lang="en-US" altLang="ja-JP" sz="2000" baseline="30000">
                  <a:latin typeface="Corbel" pitchFamily="34" charset="0"/>
                  <a:ea typeface="MS PGothic" pitchFamily="34" charset="-128"/>
                </a:rPr>
                <a:t>*</a:t>
              </a:r>
            </a:p>
          </p:txBody>
        </p:sp>
        <p:sp>
          <p:nvSpPr>
            <p:cNvPr id="200714" name="Text Box 28"/>
            <p:cNvSpPr txBox="1">
              <a:spLocks noChangeArrowheads="1"/>
            </p:cNvSpPr>
            <p:nvPr/>
          </p:nvSpPr>
          <p:spPr bwMode="auto">
            <a:xfrm>
              <a:off x="3580" y="3570"/>
              <a:ext cx="227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841375" eaLnBrk="0" hangingPunct="0">
                <a:lnSpc>
                  <a:spcPct val="75000"/>
                </a:lnSpc>
              </a:pPr>
              <a:r>
                <a:rPr kumimoji="1" lang="en-US" altLang="ja-JP" sz="1000">
                  <a:latin typeface="Corbel" pitchFamily="34" charset="0"/>
                  <a:ea typeface="MS PGothic" pitchFamily="34" charset="-128"/>
                </a:rPr>
                <a:t>1980</a:t>
              </a:r>
            </a:p>
          </p:txBody>
        </p:sp>
        <p:sp>
          <p:nvSpPr>
            <p:cNvPr id="200715" name="Text Box 29"/>
            <p:cNvSpPr txBox="1">
              <a:spLocks noChangeArrowheads="1"/>
            </p:cNvSpPr>
            <p:nvPr/>
          </p:nvSpPr>
          <p:spPr bwMode="auto">
            <a:xfrm>
              <a:off x="4358" y="3360"/>
              <a:ext cx="227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841375" eaLnBrk="0" hangingPunct="0">
                <a:lnSpc>
                  <a:spcPct val="75000"/>
                </a:lnSpc>
              </a:pPr>
              <a:r>
                <a:rPr kumimoji="1" lang="en-US" altLang="ja-JP" sz="1000">
                  <a:latin typeface="Corbel" pitchFamily="34" charset="0"/>
                  <a:ea typeface="MS PGothic" pitchFamily="34" charset="-128"/>
                </a:rPr>
                <a:t>1997</a:t>
              </a:r>
            </a:p>
          </p:txBody>
        </p:sp>
        <p:sp>
          <p:nvSpPr>
            <p:cNvPr id="200716" name="Text Box 31"/>
            <p:cNvSpPr txBox="1">
              <a:spLocks noChangeArrowheads="1"/>
            </p:cNvSpPr>
            <p:nvPr/>
          </p:nvSpPr>
          <p:spPr bwMode="auto">
            <a:xfrm>
              <a:off x="204" y="2990"/>
              <a:ext cx="2933" cy="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841375" eaLnBrk="0" hangingPunct="0">
                <a:lnSpc>
                  <a:spcPct val="75000"/>
                </a:lnSpc>
                <a:spcBef>
                  <a:spcPct val="50000"/>
                </a:spcBef>
              </a:pPr>
              <a:r>
                <a:rPr kumimoji="1" lang="tr-TR" altLang="ja-JP" sz="2400" b="1">
                  <a:solidFill>
                    <a:srgbClr val="FF0000"/>
                  </a:solidFill>
                  <a:latin typeface="Corbel" pitchFamily="34" charset="0"/>
                  <a:ea typeface="MS PGothic" pitchFamily="34" charset="-128"/>
                </a:rPr>
                <a:t>Kayıtlı yeni </a:t>
              </a:r>
              <a:r>
                <a:rPr kumimoji="1" lang="en-US" altLang="ja-JP" sz="2400" b="1">
                  <a:solidFill>
                    <a:srgbClr val="FF0000"/>
                  </a:solidFill>
                  <a:latin typeface="Corbel" pitchFamily="34" charset="0"/>
                  <a:ea typeface="MS PGothic" pitchFamily="34" charset="-128"/>
                </a:rPr>
                <a:t>avian influenza</a:t>
              </a:r>
              <a:r>
                <a:rPr kumimoji="1" lang="tr-TR" altLang="ja-JP" sz="2400" b="1">
                  <a:solidFill>
                    <a:srgbClr val="FF0000"/>
                  </a:solidFill>
                  <a:latin typeface="Corbel" pitchFamily="34" charset="0"/>
                  <a:ea typeface="MS PGothic" pitchFamily="34" charset="-128"/>
                </a:rPr>
                <a:t>lar</a:t>
              </a:r>
              <a:endParaRPr kumimoji="1" lang="en-US" altLang="ja-JP" sz="2400" b="1">
                <a:solidFill>
                  <a:srgbClr val="FF0000"/>
                </a:solidFill>
                <a:latin typeface="Corbel" pitchFamily="34" charset="0"/>
                <a:ea typeface="MS PGothic" pitchFamily="34" charset="-128"/>
              </a:endParaRPr>
            </a:p>
          </p:txBody>
        </p:sp>
        <p:sp>
          <p:nvSpPr>
            <p:cNvPr id="200717" name="Text Box 35"/>
            <p:cNvSpPr txBox="1">
              <a:spLocks noChangeArrowheads="1"/>
            </p:cNvSpPr>
            <p:nvPr/>
          </p:nvSpPr>
          <p:spPr bwMode="auto">
            <a:xfrm>
              <a:off x="4281" y="3570"/>
              <a:ext cx="227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841375" eaLnBrk="0" hangingPunct="0">
                <a:lnSpc>
                  <a:spcPct val="75000"/>
                </a:lnSpc>
              </a:pPr>
              <a:r>
                <a:rPr kumimoji="1" lang="en-US" altLang="ja-JP" sz="1000">
                  <a:latin typeface="Corbel" pitchFamily="34" charset="0"/>
                  <a:ea typeface="MS PGothic" pitchFamily="34" charset="-128"/>
                </a:rPr>
                <a:t>1996</a:t>
              </a:r>
            </a:p>
          </p:txBody>
        </p:sp>
        <p:sp>
          <p:nvSpPr>
            <p:cNvPr id="200718" name="Text Box 36"/>
            <p:cNvSpPr txBox="1">
              <a:spLocks noChangeArrowheads="1"/>
            </p:cNvSpPr>
            <p:nvPr/>
          </p:nvSpPr>
          <p:spPr bwMode="auto">
            <a:xfrm>
              <a:off x="4545" y="3570"/>
              <a:ext cx="227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841375" eaLnBrk="0" hangingPunct="0">
                <a:lnSpc>
                  <a:spcPct val="75000"/>
                </a:lnSpc>
              </a:pPr>
              <a:r>
                <a:rPr kumimoji="1" lang="en-US" altLang="ja-JP" sz="1000">
                  <a:latin typeface="Corbel" pitchFamily="34" charset="0"/>
                  <a:ea typeface="MS PGothic" pitchFamily="34" charset="-128"/>
                </a:rPr>
                <a:t>2002</a:t>
              </a:r>
            </a:p>
          </p:txBody>
        </p:sp>
        <p:sp>
          <p:nvSpPr>
            <p:cNvPr id="200719" name="Line 50"/>
            <p:cNvSpPr>
              <a:spLocks noChangeShapeType="1"/>
            </p:cNvSpPr>
            <p:nvPr/>
          </p:nvSpPr>
          <p:spPr bwMode="auto">
            <a:xfrm>
              <a:off x="3595" y="3509"/>
              <a:ext cx="171" cy="1"/>
            </a:xfrm>
            <a:prstGeom prst="line">
              <a:avLst/>
            </a:prstGeom>
            <a:noFill/>
            <a:ln w="57150">
              <a:solidFill>
                <a:srgbClr val="4D4D4D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0720" name="Line 51"/>
            <p:cNvSpPr>
              <a:spLocks noChangeShapeType="1"/>
            </p:cNvSpPr>
            <p:nvPr/>
          </p:nvSpPr>
          <p:spPr bwMode="auto">
            <a:xfrm>
              <a:off x="4293" y="3509"/>
              <a:ext cx="171" cy="1"/>
            </a:xfrm>
            <a:prstGeom prst="line">
              <a:avLst/>
            </a:prstGeom>
            <a:noFill/>
            <a:ln w="57150">
              <a:solidFill>
                <a:srgbClr val="4D4D4D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0721" name="Line 52"/>
            <p:cNvSpPr>
              <a:spLocks noChangeShapeType="1"/>
            </p:cNvSpPr>
            <p:nvPr/>
          </p:nvSpPr>
          <p:spPr bwMode="auto">
            <a:xfrm>
              <a:off x="4553" y="3509"/>
              <a:ext cx="181" cy="3"/>
            </a:xfrm>
            <a:prstGeom prst="line">
              <a:avLst/>
            </a:prstGeom>
            <a:noFill/>
            <a:ln w="57150">
              <a:solidFill>
                <a:srgbClr val="4D4D4D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0722" name="Line 53"/>
            <p:cNvSpPr>
              <a:spLocks noChangeShapeType="1"/>
            </p:cNvSpPr>
            <p:nvPr/>
          </p:nvSpPr>
          <p:spPr bwMode="auto">
            <a:xfrm>
              <a:off x="4784" y="3510"/>
              <a:ext cx="171" cy="1"/>
            </a:xfrm>
            <a:prstGeom prst="line">
              <a:avLst/>
            </a:prstGeom>
            <a:noFill/>
            <a:ln w="57150">
              <a:solidFill>
                <a:srgbClr val="4D4D4D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0723" name="Line 55"/>
            <p:cNvSpPr>
              <a:spLocks noChangeShapeType="1"/>
            </p:cNvSpPr>
            <p:nvPr/>
          </p:nvSpPr>
          <p:spPr bwMode="auto">
            <a:xfrm flipV="1">
              <a:off x="4366" y="3282"/>
              <a:ext cx="202" cy="0"/>
            </a:xfrm>
            <a:prstGeom prst="line">
              <a:avLst/>
            </a:prstGeom>
            <a:noFill/>
            <a:ln w="76200">
              <a:solidFill>
                <a:srgbClr val="4D4D4D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0724" name="Line 56"/>
            <p:cNvSpPr>
              <a:spLocks noChangeShapeType="1"/>
            </p:cNvSpPr>
            <p:nvPr/>
          </p:nvSpPr>
          <p:spPr bwMode="auto">
            <a:xfrm flipV="1">
              <a:off x="4599" y="3282"/>
              <a:ext cx="409" cy="0"/>
            </a:xfrm>
            <a:prstGeom prst="line">
              <a:avLst/>
            </a:prstGeom>
            <a:noFill/>
            <a:ln w="76200">
              <a:solidFill>
                <a:srgbClr val="4D4D4D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0725" name="Line 57"/>
            <p:cNvSpPr>
              <a:spLocks noChangeShapeType="1"/>
            </p:cNvSpPr>
            <p:nvPr/>
          </p:nvSpPr>
          <p:spPr bwMode="auto">
            <a:xfrm>
              <a:off x="4423" y="3037"/>
              <a:ext cx="171" cy="1"/>
            </a:xfrm>
            <a:prstGeom prst="line">
              <a:avLst/>
            </a:prstGeom>
            <a:noFill/>
            <a:ln w="57150">
              <a:solidFill>
                <a:srgbClr val="4D4D4D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0726" name="Text Box 60"/>
            <p:cNvSpPr txBox="1">
              <a:spLocks noChangeArrowheads="1"/>
            </p:cNvSpPr>
            <p:nvPr/>
          </p:nvSpPr>
          <p:spPr bwMode="auto">
            <a:xfrm>
              <a:off x="4385" y="3121"/>
              <a:ext cx="227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841375" eaLnBrk="0" hangingPunct="0">
                <a:lnSpc>
                  <a:spcPct val="75000"/>
                </a:lnSpc>
              </a:pPr>
              <a:r>
                <a:rPr kumimoji="1" lang="en-US" altLang="ja-JP" sz="1000">
                  <a:latin typeface="Corbel" pitchFamily="34" charset="0"/>
                  <a:ea typeface="MS PGothic" pitchFamily="34" charset="-128"/>
                </a:rPr>
                <a:t>1999</a:t>
              </a:r>
            </a:p>
          </p:txBody>
        </p:sp>
        <p:sp>
          <p:nvSpPr>
            <p:cNvPr id="200727" name="Line 62"/>
            <p:cNvSpPr>
              <a:spLocks noChangeShapeType="1"/>
            </p:cNvSpPr>
            <p:nvPr/>
          </p:nvSpPr>
          <p:spPr bwMode="auto">
            <a:xfrm>
              <a:off x="4635" y="3037"/>
              <a:ext cx="171" cy="1"/>
            </a:xfrm>
            <a:prstGeom prst="line">
              <a:avLst/>
            </a:prstGeom>
            <a:noFill/>
            <a:ln w="57150">
              <a:solidFill>
                <a:srgbClr val="4D4D4D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0728" name="Line 63"/>
            <p:cNvSpPr>
              <a:spLocks noChangeShapeType="1"/>
            </p:cNvSpPr>
            <p:nvPr/>
          </p:nvSpPr>
          <p:spPr bwMode="auto">
            <a:xfrm>
              <a:off x="4849" y="3037"/>
              <a:ext cx="171" cy="1"/>
            </a:xfrm>
            <a:prstGeom prst="line">
              <a:avLst/>
            </a:prstGeom>
            <a:noFill/>
            <a:ln w="57150">
              <a:solidFill>
                <a:srgbClr val="4D4D4D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0729" name="Text Box 61"/>
            <p:cNvSpPr txBox="1">
              <a:spLocks noChangeArrowheads="1"/>
            </p:cNvSpPr>
            <p:nvPr/>
          </p:nvSpPr>
          <p:spPr bwMode="auto">
            <a:xfrm>
              <a:off x="4589" y="3365"/>
              <a:ext cx="227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841375" eaLnBrk="0" hangingPunct="0">
                <a:lnSpc>
                  <a:spcPct val="75000"/>
                </a:lnSpc>
              </a:pPr>
              <a:r>
                <a:rPr kumimoji="1" lang="en-US" altLang="ja-JP" sz="1000">
                  <a:latin typeface="Corbel" pitchFamily="34" charset="0"/>
                  <a:ea typeface="MS PGothic" pitchFamily="34" charset="-128"/>
                </a:rPr>
                <a:t>2003</a:t>
              </a:r>
            </a:p>
          </p:txBody>
        </p:sp>
        <p:grpSp>
          <p:nvGrpSpPr>
            <p:cNvPr id="3" name="Group 25"/>
            <p:cNvGrpSpPr>
              <a:grpSpLocks/>
            </p:cNvGrpSpPr>
            <p:nvPr/>
          </p:nvGrpSpPr>
          <p:grpSpPr bwMode="auto">
            <a:xfrm>
              <a:off x="2041" y="3685"/>
              <a:ext cx="3098" cy="277"/>
              <a:chOff x="2041" y="3685"/>
              <a:chExt cx="3098" cy="277"/>
            </a:xfrm>
          </p:grpSpPr>
          <p:grpSp>
            <p:nvGrpSpPr>
              <p:cNvPr id="4" name="Group 26"/>
              <p:cNvGrpSpPr>
                <a:grpSpLocks/>
              </p:cNvGrpSpPr>
              <p:nvPr/>
            </p:nvGrpSpPr>
            <p:grpSpPr bwMode="auto">
              <a:xfrm>
                <a:off x="2110" y="3685"/>
                <a:ext cx="2669" cy="277"/>
                <a:chOff x="2110" y="3685"/>
                <a:chExt cx="2669" cy="277"/>
              </a:xfrm>
            </p:grpSpPr>
            <p:sp>
              <p:nvSpPr>
                <p:cNvPr id="200732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2425" y="3807"/>
                  <a:ext cx="213" cy="1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42105" rIns="0" bIns="42105" anchor="ctr"/>
                <a:lstStyle/>
                <a:p>
                  <a:pPr defTabSz="841375" eaLnBrk="0" hangingPunct="0">
                    <a:lnSpc>
                      <a:spcPct val="75000"/>
                    </a:lnSpc>
                  </a:pPr>
                  <a:r>
                    <a:rPr kumimoji="1" lang="en-US" altLang="ja-JP" sz="1200">
                      <a:latin typeface="Corbel" pitchFamily="34" charset="0"/>
                      <a:ea typeface="MS PGothic" pitchFamily="34" charset="-128"/>
                    </a:rPr>
                    <a:t>1955</a:t>
                  </a:r>
                </a:p>
              </p:txBody>
            </p:sp>
            <p:sp>
              <p:nvSpPr>
                <p:cNvPr id="200733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2854" y="3807"/>
                  <a:ext cx="213" cy="1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42105" rIns="0" bIns="42105" anchor="ctr"/>
                <a:lstStyle/>
                <a:p>
                  <a:pPr defTabSz="841375" eaLnBrk="0" hangingPunct="0">
                    <a:lnSpc>
                      <a:spcPct val="75000"/>
                    </a:lnSpc>
                  </a:pPr>
                  <a:r>
                    <a:rPr kumimoji="1" lang="en-US" altLang="ja-JP" sz="1200">
                      <a:latin typeface="Corbel" pitchFamily="34" charset="0"/>
                      <a:ea typeface="MS PGothic" pitchFamily="34" charset="-128"/>
                    </a:rPr>
                    <a:t>1965</a:t>
                  </a:r>
                </a:p>
              </p:txBody>
            </p:sp>
            <p:sp>
              <p:nvSpPr>
                <p:cNvPr id="200734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3278" y="3807"/>
                  <a:ext cx="213" cy="1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42105" rIns="0" bIns="42105" anchor="ctr"/>
                <a:lstStyle/>
                <a:p>
                  <a:pPr defTabSz="841375" eaLnBrk="0" hangingPunct="0">
                    <a:lnSpc>
                      <a:spcPct val="75000"/>
                    </a:lnSpc>
                  </a:pPr>
                  <a:r>
                    <a:rPr kumimoji="1" lang="en-US" altLang="ja-JP" sz="1200">
                      <a:latin typeface="Corbel" pitchFamily="34" charset="0"/>
                      <a:ea typeface="MS PGothic" pitchFamily="34" charset="-128"/>
                    </a:rPr>
                    <a:t>1975</a:t>
                  </a:r>
                </a:p>
              </p:txBody>
            </p:sp>
            <p:sp>
              <p:nvSpPr>
                <p:cNvPr id="200735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3704" y="3807"/>
                  <a:ext cx="213" cy="1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42105" rIns="0" bIns="42105" anchor="ctr"/>
                <a:lstStyle/>
                <a:p>
                  <a:pPr defTabSz="841375" eaLnBrk="0" hangingPunct="0">
                    <a:lnSpc>
                      <a:spcPct val="75000"/>
                    </a:lnSpc>
                  </a:pPr>
                  <a:r>
                    <a:rPr kumimoji="1" lang="en-US" altLang="ja-JP" sz="1200">
                      <a:latin typeface="Corbel" pitchFamily="34" charset="0"/>
                      <a:ea typeface="MS PGothic" pitchFamily="34" charset="-128"/>
                    </a:rPr>
                    <a:t>1985</a:t>
                  </a:r>
                </a:p>
              </p:txBody>
            </p:sp>
            <p:sp>
              <p:nvSpPr>
                <p:cNvPr id="200736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46" y="3807"/>
                  <a:ext cx="213" cy="1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42105" rIns="0" bIns="42105" anchor="ctr"/>
                <a:lstStyle/>
                <a:p>
                  <a:pPr defTabSz="841375" eaLnBrk="0" hangingPunct="0">
                    <a:lnSpc>
                      <a:spcPct val="75000"/>
                    </a:lnSpc>
                  </a:pPr>
                  <a:r>
                    <a:rPr kumimoji="1" lang="en-US" altLang="ja-JP" sz="1200">
                      <a:latin typeface="Corbel" pitchFamily="34" charset="0"/>
                      <a:ea typeface="MS PGothic" pitchFamily="34" charset="-128"/>
                    </a:rPr>
                    <a:t>1995</a:t>
                  </a:r>
                </a:p>
              </p:txBody>
            </p:sp>
            <p:sp>
              <p:nvSpPr>
                <p:cNvPr id="200737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4566" y="3807"/>
                  <a:ext cx="213" cy="1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42105" rIns="0" bIns="42105" anchor="ctr"/>
                <a:lstStyle/>
                <a:p>
                  <a:pPr defTabSz="841375" eaLnBrk="0" hangingPunct="0">
                    <a:lnSpc>
                      <a:spcPct val="75000"/>
                    </a:lnSpc>
                  </a:pPr>
                  <a:r>
                    <a:rPr kumimoji="1" lang="en-US" altLang="ja-JP" sz="1200">
                      <a:latin typeface="Corbel" pitchFamily="34" charset="0"/>
                      <a:ea typeface="MS PGothic" pitchFamily="34" charset="-128"/>
                    </a:rPr>
                    <a:t>2005</a:t>
                  </a:r>
                </a:p>
              </p:txBody>
            </p:sp>
            <p:grpSp>
              <p:nvGrpSpPr>
                <p:cNvPr id="5" name="Group 33"/>
                <p:cNvGrpSpPr>
                  <a:grpSpLocks/>
                </p:cNvGrpSpPr>
                <p:nvPr/>
              </p:nvGrpSpPr>
              <p:grpSpPr bwMode="auto">
                <a:xfrm>
                  <a:off x="2110" y="3685"/>
                  <a:ext cx="2563" cy="133"/>
                  <a:chOff x="2116" y="1537"/>
                  <a:chExt cx="2563" cy="133"/>
                </a:xfrm>
              </p:grpSpPr>
              <p:sp>
                <p:nvSpPr>
                  <p:cNvPr id="200739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4262" y="1537"/>
                    <a:ext cx="0" cy="126"/>
                  </a:xfrm>
                  <a:prstGeom prst="line">
                    <a:avLst/>
                  </a:prstGeom>
                  <a:noFill/>
                  <a:ln w="28575">
                    <a:solidFill>
                      <a:srgbClr val="4D4D4D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200740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3819" y="1537"/>
                    <a:ext cx="0" cy="126"/>
                  </a:xfrm>
                  <a:prstGeom prst="line">
                    <a:avLst/>
                  </a:prstGeom>
                  <a:noFill/>
                  <a:ln w="28575">
                    <a:solidFill>
                      <a:srgbClr val="4D4D4D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200741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3390" y="1541"/>
                    <a:ext cx="0" cy="126"/>
                  </a:xfrm>
                  <a:prstGeom prst="line">
                    <a:avLst/>
                  </a:prstGeom>
                  <a:noFill/>
                  <a:ln w="28575">
                    <a:solidFill>
                      <a:srgbClr val="4D4D4D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200742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2116" y="1537"/>
                    <a:ext cx="0" cy="126"/>
                  </a:xfrm>
                  <a:prstGeom prst="line">
                    <a:avLst/>
                  </a:prstGeom>
                  <a:noFill/>
                  <a:ln w="28575">
                    <a:solidFill>
                      <a:srgbClr val="4D4D4D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200743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1537"/>
                    <a:ext cx="0" cy="126"/>
                  </a:xfrm>
                  <a:prstGeom prst="line">
                    <a:avLst/>
                  </a:prstGeom>
                  <a:noFill/>
                  <a:ln w="28575">
                    <a:solidFill>
                      <a:srgbClr val="4D4D4D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200744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2971" y="1543"/>
                    <a:ext cx="0" cy="127"/>
                  </a:xfrm>
                  <a:prstGeom prst="line">
                    <a:avLst/>
                  </a:prstGeom>
                  <a:noFill/>
                  <a:ln w="28575">
                    <a:solidFill>
                      <a:srgbClr val="4D4D4D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200745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4679" y="1537"/>
                    <a:ext cx="0" cy="126"/>
                  </a:xfrm>
                  <a:prstGeom prst="line">
                    <a:avLst/>
                  </a:prstGeom>
                  <a:noFill/>
                  <a:ln w="28575">
                    <a:solidFill>
                      <a:srgbClr val="4D4D4D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6" name="Group 41"/>
              <p:cNvGrpSpPr>
                <a:grpSpLocks/>
              </p:cNvGrpSpPr>
              <p:nvPr/>
            </p:nvGrpSpPr>
            <p:grpSpPr bwMode="auto">
              <a:xfrm>
                <a:off x="2041" y="3775"/>
                <a:ext cx="3098" cy="0"/>
                <a:chOff x="2047" y="1627"/>
                <a:chExt cx="3098" cy="0"/>
              </a:xfrm>
            </p:grpSpPr>
            <p:sp>
              <p:nvSpPr>
                <p:cNvPr id="200747" name="Line 42"/>
                <p:cNvSpPr>
                  <a:spLocks noChangeShapeType="1"/>
                </p:cNvSpPr>
                <p:nvPr/>
              </p:nvSpPr>
              <p:spPr bwMode="auto">
                <a:xfrm>
                  <a:off x="2047" y="1627"/>
                  <a:ext cx="453" cy="0"/>
                </a:xfrm>
                <a:prstGeom prst="line">
                  <a:avLst/>
                </a:prstGeom>
                <a:noFill/>
                <a:ln w="38100">
                  <a:solidFill>
                    <a:srgbClr val="4D4D4D"/>
                  </a:solidFill>
                  <a:prstDash val="sysDot"/>
                  <a:round/>
                  <a:headEnd/>
                  <a:tailEnd/>
                </a:ln>
              </p:spPr>
              <p:txBody>
                <a:bodyPr lIns="0" tIns="0" rIns="0" bIns="0"/>
                <a:lstStyle/>
                <a:p>
                  <a:endParaRPr lang="tr-TR"/>
                </a:p>
              </p:txBody>
            </p:sp>
            <p:sp>
              <p:nvSpPr>
                <p:cNvPr id="200748" name="Line 43"/>
                <p:cNvSpPr>
                  <a:spLocks noChangeShapeType="1"/>
                </p:cNvSpPr>
                <p:nvPr/>
              </p:nvSpPr>
              <p:spPr bwMode="auto">
                <a:xfrm>
                  <a:off x="2515" y="1627"/>
                  <a:ext cx="2630" cy="0"/>
                </a:xfrm>
                <a:prstGeom prst="line">
                  <a:avLst/>
                </a:prstGeom>
                <a:noFill/>
                <a:ln w="38100">
                  <a:solidFill>
                    <a:srgbClr val="4D4D4D"/>
                  </a:solidFill>
                  <a:round/>
                  <a:headEnd/>
                  <a:tailEnd type="triangle" w="med" len="med"/>
                </a:ln>
              </p:spPr>
              <p:txBody>
                <a:bodyPr lIns="0" tIns="0" rIns="0" bIns="0"/>
                <a:lstStyle/>
                <a:p>
                  <a:endParaRPr lang="tr-TR"/>
                </a:p>
              </p:txBody>
            </p:sp>
          </p:grpSp>
        </p:grpSp>
      </p:grpSp>
      <p:grpSp>
        <p:nvGrpSpPr>
          <p:cNvPr id="7" name="Group 47"/>
          <p:cNvGrpSpPr>
            <a:grpSpLocks/>
          </p:cNvGrpSpPr>
          <p:nvPr/>
        </p:nvGrpSpPr>
        <p:grpSpPr bwMode="auto">
          <a:xfrm>
            <a:off x="5588000" y="1825625"/>
            <a:ext cx="2519363" cy="450850"/>
            <a:chOff x="3526" y="2500"/>
            <a:chExt cx="1587" cy="284"/>
          </a:xfrm>
        </p:grpSpPr>
        <p:sp>
          <p:nvSpPr>
            <p:cNvPr id="200750" name="Line 46"/>
            <p:cNvSpPr>
              <a:spLocks noChangeShapeType="1"/>
            </p:cNvSpPr>
            <p:nvPr/>
          </p:nvSpPr>
          <p:spPr bwMode="auto">
            <a:xfrm>
              <a:off x="3526" y="2772"/>
              <a:ext cx="1587" cy="0"/>
            </a:xfrm>
            <a:prstGeom prst="line">
              <a:avLst/>
            </a:prstGeom>
            <a:noFill/>
            <a:ln w="76200">
              <a:solidFill>
                <a:schemeClr val="fol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0751" name="Rectangle 7"/>
            <p:cNvSpPr>
              <a:spLocks noChangeArrowheads="1"/>
            </p:cNvSpPr>
            <p:nvPr/>
          </p:nvSpPr>
          <p:spPr bwMode="auto">
            <a:xfrm>
              <a:off x="4273" y="2500"/>
              <a:ext cx="645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4795" tIns="42398" rIns="84795" bIns="42398">
              <a:spAutoFit/>
            </a:bodyPr>
            <a:lstStyle/>
            <a:p>
              <a:pPr defTabSz="841375" eaLnBrk="0" hangingPunct="0"/>
              <a:r>
                <a:rPr kumimoji="1" lang="en-US" altLang="ja-JP" sz="2400">
                  <a:latin typeface="Corbel" pitchFamily="34" charset="0"/>
                  <a:ea typeface="MS PGothic" pitchFamily="34" charset="-128"/>
                </a:rPr>
                <a:t>H1N1</a:t>
              </a:r>
            </a:p>
          </p:txBody>
        </p:sp>
      </p:grpSp>
      <p:grpSp>
        <p:nvGrpSpPr>
          <p:cNvPr id="8" name="Group 50"/>
          <p:cNvGrpSpPr>
            <a:grpSpLocks/>
          </p:cNvGrpSpPr>
          <p:nvPr/>
        </p:nvGrpSpPr>
        <p:grpSpPr bwMode="auto">
          <a:xfrm>
            <a:off x="207963" y="1536700"/>
            <a:ext cx="1052512" cy="677863"/>
            <a:chOff x="371" y="875"/>
            <a:chExt cx="663" cy="427"/>
          </a:xfrm>
        </p:grpSpPr>
        <p:sp>
          <p:nvSpPr>
            <p:cNvPr id="200753" name="Rectangle 7"/>
            <p:cNvSpPr>
              <a:spLocks noChangeArrowheads="1"/>
            </p:cNvSpPr>
            <p:nvPr/>
          </p:nvSpPr>
          <p:spPr bwMode="auto">
            <a:xfrm>
              <a:off x="479" y="875"/>
              <a:ext cx="555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4795" tIns="42398" rIns="84795" bIns="42398">
              <a:spAutoFit/>
            </a:bodyPr>
            <a:lstStyle/>
            <a:p>
              <a:pPr defTabSz="841375" eaLnBrk="0" hangingPunct="0"/>
              <a:r>
                <a:rPr kumimoji="1" lang="en-US" altLang="ja-JP" sz="2000">
                  <a:latin typeface="Corbel" pitchFamily="34" charset="0"/>
                  <a:ea typeface="MS PGothic" pitchFamily="34" charset="-128"/>
                </a:rPr>
                <a:t>H2N2</a:t>
              </a:r>
            </a:p>
          </p:txBody>
        </p:sp>
        <p:grpSp>
          <p:nvGrpSpPr>
            <p:cNvPr id="9" name="Group 52"/>
            <p:cNvGrpSpPr>
              <a:grpSpLocks/>
            </p:cNvGrpSpPr>
            <p:nvPr/>
          </p:nvGrpSpPr>
          <p:grpSpPr bwMode="auto">
            <a:xfrm>
              <a:off x="371" y="1030"/>
              <a:ext cx="635" cy="272"/>
              <a:chOff x="209" y="2356"/>
              <a:chExt cx="635" cy="272"/>
            </a:xfrm>
          </p:grpSpPr>
          <p:sp>
            <p:nvSpPr>
              <p:cNvPr id="200755" name="Line 47"/>
              <p:cNvSpPr>
                <a:spLocks noChangeShapeType="1"/>
              </p:cNvSpPr>
              <p:nvPr/>
            </p:nvSpPr>
            <p:spPr bwMode="auto">
              <a:xfrm>
                <a:off x="346" y="2492"/>
                <a:ext cx="498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0756" name="AutoShape 76"/>
              <p:cNvSpPr>
                <a:spLocks noChangeArrowheads="1"/>
              </p:cNvSpPr>
              <p:nvPr/>
            </p:nvSpPr>
            <p:spPr bwMode="auto">
              <a:xfrm rot="-480341">
                <a:off x="209" y="2356"/>
                <a:ext cx="227" cy="272"/>
              </a:xfrm>
              <a:prstGeom prst="irregularSeal1">
                <a:avLst/>
              </a:prstGeom>
              <a:solidFill>
                <a:srgbClr val="006600"/>
              </a:solidFill>
              <a:ln w="9525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1" lang="ja-JP" altLang="en-US">
                  <a:latin typeface="Corbel" pitchFamily="34" charset="0"/>
                  <a:ea typeface="MS PGothic" pitchFamily="34" charset="-128"/>
                </a:endParaRPr>
              </a:p>
            </p:txBody>
          </p:sp>
        </p:grpSp>
      </p:grpSp>
      <p:sp>
        <p:nvSpPr>
          <p:cNvPr id="518199" name="Rectangle 14"/>
          <p:cNvSpPr>
            <a:spLocks noChangeArrowheads="1"/>
          </p:cNvSpPr>
          <p:nvPr/>
        </p:nvSpPr>
        <p:spPr bwMode="auto">
          <a:xfrm>
            <a:off x="333375" y="3649663"/>
            <a:ext cx="1027113" cy="935037"/>
          </a:xfrm>
          <a:prstGeom prst="wedgeRoundRectCallout">
            <a:avLst>
              <a:gd name="adj1" fmla="val -63139"/>
              <a:gd name="adj2" fmla="val -103310"/>
              <a:gd name="adj3" fmla="val 16667"/>
            </a:avLst>
          </a:prstGeom>
          <a:solidFill>
            <a:srgbClr val="0066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14400" tIns="7200" rIns="14400" bIns="7200"/>
          <a:lstStyle/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 dirty="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1889</a:t>
            </a:r>
          </a:p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 dirty="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Russian</a:t>
            </a:r>
          </a:p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 dirty="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influenza</a:t>
            </a:r>
          </a:p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 dirty="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H2N2</a:t>
            </a:r>
          </a:p>
        </p:txBody>
      </p:sp>
      <p:grpSp>
        <p:nvGrpSpPr>
          <p:cNvPr id="10" name="Group 56"/>
          <p:cNvGrpSpPr>
            <a:grpSpLocks/>
          </p:cNvGrpSpPr>
          <p:nvPr/>
        </p:nvGrpSpPr>
        <p:grpSpPr bwMode="auto">
          <a:xfrm>
            <a:off x="4011613" y="1385888"/>
            <a:ext cx="1198562" cy="757237"/>
            <a:chOff x="2527" y="818"/>
            <a:chExt cx="755" cy="477"/>
          </a:xfrm>
        </p:grpSpPr>
        <p:sp>
          <p:nvSpPr>
            <p:cNvPr id="200759" name="Rectangle 7"/>
            <p:cNvSpPr>
              <a:spLocks noChangeArrowheads="1"/>
            </p:cNvSpPr>
            <p:nvPr/>
          </p:nvSpPr>
          <p:spPr bwMode="auto">
            <a:xfrm>
              <a:off x="2637" y="818"/>
              <a:ext cx="645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4795" tIns="42398" rIns="84795" bIns="42398">
              <a:spAutoFit/>
            </a:bodyPr>
            <a:lstStyle/>
            <a:p>
              <a:pPr defTabSz="841375" eaLnBrk="0" hangingPunct="0"/>
              <a:r>
                <a:rPr kumimoji="1" lang="en-US" altLang="ja-JP" sz="2400">
                  <a:latin typeface="Corbel" pitchFamily="34" charset="0"/>
                  <a:ea typeface="MS PGothic" pitchFamily="34" charset="-128"/>
                </a:rPr>
                <a:t>H2N2</a:t>
              </a:r>
            </a:p>
          </p:txBody>
        </p:sp>
        <p:grpSp>
          <p:nvGrpSpPr>
            <p:cNvPr id="11" name="Group 58"/>
            <p:cNvGrpSpPr>
              <a:grpSpLocks/>
            </p:cNvGrpSpPr>
            <p:nvPr/>
          </p:nvGrpSpPr>
          <p:grpSpPr bwMode="auto">
            <a:xfrm>
              <a:off x="2527" y="1023"/>
              <a:ext cx="647" cy="272"/>
              <a:chOff x="2365" y="2229"/>
              <a:chExt cx="647" cy="272"/>
            </a:xfrm>
          </p:grpSpPr>
          <p:sp>
            <p:nvSpPr>
              <p:cNvPr id="200761" name="Line 47"/>
              <p:cNvSpPr>
                <a:spLocks noChangeShapeType="1"/>
              </p:cNvSpPr>
              <p:nvPr/>
            </p:nvSpPr>
            <p:spPr bwMode="auto">
              <a:xfrm>
                <a:off x="2482" y="2365"/>
                <a:ext cx="530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0762" name="AutoShape 78"/>
              <p:cNvSpPr>
                <a:spLocks noChangeArrowheads="1"/>
              </p:cNvSpPr>
              <p:nvPr/>
            </p:nvSpPr>
            <p:spPr bwMode="auto">
              <a:xfrm rot="-737391">
                <a:off x="2365" y="2229"/>
                <a:ext cx="273" cy="272"/>
              </a:xfrm>
              <a:prstGeom prst="irregularSeal1">
                <a:avLst/>
              </a:prstGeom>
              <a:solidFill>
                <a:srgbClr val="006600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1" lang="ja-JP" altLang="en-US">
                  <a:latin typeface="Corbel" pitchFamily="34" charset="0"/>
                  <a:ea typeface="MS PGothic" pitchFamily="34" charset="-128"/>
                </a:endParaRPr>
              </a:p>
            </p:txBody>
          </p:sp>
        </p:grpSp>
      </p:grpSp>
      <p:sp>
        <p:nvSpPr>
          <p:cNvPr id="518205" name="Rectangle 14"/>
          <p:cNvSpPr>
            <a:spLocks noChangeArrowheads="1"/>
          </p:cNvSpPr>
          <p:nvPr/>
        </p:nvSpPr>
        <p:spPr bwMode="auto">
          <a:xfrm>
            <a:off x="4185661" y="3659187"/>
            <a:ext cx="1116012" cy="935038"/>
          </a:xfrm>
          <a:prstGeom prst="wedgeRoundRectCallout">
            <a:avLst>
              <a:gd name="adj1" fmla="val -44454"/>
              <a:gd name="adj2" fmla="val -91597"/>
              <a:gd name="adj3" fmla="val 16667"/>
            </a:avLst>
          </a:prstGeom>
          <a:solidFill>
            <a:srgbClr val="0066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14400" tIns="7200" rIns="14400" bIns="7200"/>
          <a:lstStyle/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 dirty="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1957</a:t>
            </a:r>
          </a:p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 dirty="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Asian</a:t>
            </a:r>
          </a:p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 dirty="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influenza</a:t>
            </a:r>
          </a:p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 dirty="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H2N2</a:t>
            </a:r>
          </a:p>
        </p:txBody>
      </p:sp>
      <p:grpSp>
        <p:nvGrpSpPr>
          <p:cNvPr id="12" name="Group 62"/>
          <p:cNvGrpSpPr>
            <a:grpSpLocks/>
          </p:cNvGrpSpPr>
          <p:nvPr/>
        </p:nvGrpSpPr>
        <p:grpSpPr bwMode="auto">
          <a:xfrm>
            <a:off x="4824413" y="2459038"/>
            <a:ext cx="1925637" cy="571500"/>
            <a:chOff x="3039" y="1549"/>
            <a:chExt cx="1213" cy="360"/>
          </a:xfrm>
        </p:grpSpPr>
        <p:sp>
          <p:nvSpPr>
            <p:cNvPr id="200765" name="Line 48"/>
            <p:cNvSpPr>
              <a:spLocks noChangeShapeType="1"/>
            </p:cNvSpPr>
            <p:nvPr/>
          </p:nvSpPr>
          <p:spPr bwMode="auto">
            <a:xfrm>
              <a:off x="3118" y="1818"/>
              <a:ext cx="1134" cy="1"/>
            </a:xfrm>
            <a:prstGeom prst="line">
              <a:avLst/>
            </a:prstGeom>
            <a:noFill/>
            <a:ln w="76200">
              <a:solidFill>
                <a:srgbClr val="339966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0766" name="Rectangle 7"/>
            <p:cNvSpPr>
              <a:spLocks noChangeArrowheads="1"/>
            </p:cNvSpPr>
            <p:nvPr/>
          </p:nvSpPr>
          <p:spPr bwMode="auto">
            <a:xfrm>
              <a:off x="3193" y="1549"/>
              <a:ext cx="645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4795" tIns="42398" rIns="84795" bIns="42398">
              <a:spAutoFit/>
            </a:bodyPr>
            <a:lstStyle/>
            <a:p>
              <a:pPr defTabSz="841375" eaLnBrk="0" hangingPunct="0"/>
              <a:r>
                <a:rPr kumimoji="1" lang="en-US" altLang="ja-JP" sz="2400">
                  <a:latin typeface="Corbel" pitchFamily="34" charset="0"/>
                  <a:ea typeface="MS PGothic" pitchFamily="34" charset="-128"/>
                </a:rPr>
                <a:t>H3N2</a:t>
              </a:r>
            </a:p>
          </p:txBody>
        </p:sp>
        <p:sp>
          <p:nvSpPr>
            <p:cNvPr id="200767" name="AutoShape 77"/>
            <p:cNvSpPr>
              <a:spLocks noChangeArrowheads="1"/>
            </p:cNvSpPr>
            <p:nvPr/>
          </p:nvSpPr>
          <p:spPr bwMode="auto">
            <a:xfrm rot="-567740">
              <a:off x="3039" y="1727"/>
              <a:ext cx="182" cy="182"/>
            </a:xfrm>
            <a:prstGeom prst="irregularSeal1">
              <a:avLst/>
            </a:prstGeom>
            <a:solidFill>
              <a:srgbClr val="339966"/>
            </a:solidFill>
            <a:ln w="19050">
              <a:solidFill>
                <a:srgbClr val="3399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kumimoji="1" lang="ja-JP" altLang="en-US">
                <a:latin typeface="Corbel" pitchFamily="34" charset="0"/>
                <a:ea typeface="MS PGothic" pitchFamily="34" charset="-128"/>
              </a:endParaRPr>
            </a:p>
          </p:txBody>
        </p:sp>
      </p:grpSp>
      <p:sp>
        <p:nvSpPr>
          <p:cNvPr id="518210" name="Rectangle 14"/>
          <p:cNvSpPr>
            <a:spLocks noChangeArrowheads="1"/>
          </p:cNvSpPr>
          <p:nvPr/>
        </p:nvSpPr>
        <p:spPr bwMode="auto">
          <a:xfrm>
            <a:off x="5318125" y="3649663"/>
            <a:ext cx="1244600" cy="944562"/>
          </a:xfrm>
          <a:prstGeom prst="wedgeRoundRectCallout">
            <a:avLst>
              <a:gd name="adj1" fmla="val -78829"/>
              <a:gd name="adj2" fmla="val -88824"/>
              <a:gd name="adj3" fmla="val 16667"/>
            </a:avLst>
          </a:prstGeom>
          <a:solidFill>
            <a:srgbClr val="33996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14400" tIns="7200" rIns="14400" bIns="7200"/>
          <a:lstStyle/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1968</a:t>
            </a:r>
          </a:p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Hong Kong</a:t>
            </a:r>
          </a:p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influenza</a:t>
            </a:r>
          </a:p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H3N2</a:t>
            </a:r>
          </a:p>
        </p:txBody>
      </p:sp>
      <p:grpSp>
        <p:nvGrpSpPr>
          <p:cNvPr id="13" name="Group 67"/>
          <p:cNvGrpSpPr>
            <a:grpSpLocks/>
          </p:cNvGrpSpPr>
          <p:nvPr/>
        </p:nvGrpSpPr>
        <p:grpSpPr bwMode="auto">
          <a:xfrm>
            <a:off x="733425" y="2457450"/>
            <a:ext cx="1439863" cy="561975"/>
            <a:chOff x="774" y="1548"/>
            <a:chExt cx="907" cy="354"/>
          </a:xfrm>
        </p:grpSpPr>
        <p:sp>
          <p:nvSpPr>
            <p:cNvPr id="200770" name="Line 48"/>
            <p:cNvSpPr>
              <a:spLocks noChangeShapeType="1"/>
            </p:cNvSpPr>
            <p:nvPr/>
          </p:nvSpPr>
          <p:spPr bwMode="auto">
            <a:xfrm>
              <a:off x="865" y="1817"/>
              <a:ext cx="816" cy="0"/>
            </a:xfrm>
            <a:prstGeom prst="line">
              <a:avLst/>
            </a:prstGeom>
            <a:noFill/>
            <a:ln w="76200">
              <a:solidFill>
                <a:srgbClr val="339966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14" name="Group 69"/>
            <p:cNvGrpSpPr>
              <a:grpSpLocks/>
            </p:cNvGrpSpPr>
            <p:nvPr/>
          </p:nvGrpSpPr>
          <p:grpSpPr bwMode="auto">
            <a:xfrm>
              <a:off x="774" y="1548"/>
              <a:ext cx="793" cy="354"/>
              <a:chOff x="774" y="702"/>
              <a:chExt cx="793" cy="354"/>
            </a:xfrm>
          </p:grpSpPr>
          <p:sp>
            <p:nvSpPr>
              <p:cNvPr id="200772" name="Rectangle 7"/>
              <p:cNvSpPr>
                <a:spLocks noChangeArrowheads="1"/>
              </p:cNvSpPr>
              <p:nvPr/>
            </p:nvSpPr>
            <p:spPr bwMode="auto">
              <a:xfrm>
                <a:off x="922" y="702"/>
                <a:ext cx="645" cy="2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84795" tIns="42398" rIns="84795" bIns="42398">
                <a:spAutoFit/>
              </a:bodyPr>
              <a:lstStyle/>
              <a:p>
                <a:pPr defTabSz="841375" eaLnBrk="0" hangingPunct="0"/>
                <a:r>
                  <a:rPr kumimoji="1" lang="en-US" altLang="ja-JP" sz="2400">
                    <a:latin typeface="Corbel" pitchFamily="34" charset="0"/>
                    <a:ea typeface="MS PGothic" pitchFamily="34" charset="-128"/>
                  </a:rPr>
                  <a:t>H3N8</a:t>
                </a:r>
              </a:p>
            </p:txBody>
          </p:sp>
          <p:sp>
            <p:nvSpPr>
              <p:cNvPr id="200773" name="AutoShape 79"/>
              <p:cNvSpPr>
                <a:spLocks noChangeArrowheads="1"/>
              </p:cNvSpPr>
              <p:nvPr/>
            </p:nvSpPr>
            <p:spPr bwMode="auto">
              <a:xfrm rot="-376264">
                <a:off x="774" y="875"/>
                <a:ext cx="182" cy="181"/>
              </a:xfrm>
              <a:prstGeom prst="irregularSeal1">
                <a:avLst/>
              </a:prstGeom>
              <a:solidFill>
                <a:srgbClr val="339966"/>
              </a:solidFill>
              <a:ln w="19050">
                <a:solidFill>
                  <a:srgbClr val="3399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1" lang="ja-JP" altLang="en-US">
                  <a:latin typeface="Corbel" pitchFamily="34" charset="0"/>
                  <a:ea typeface="MS PGothic" pitchFamily="34" charset="-128"/>
                </a:endParaRPr>
              </a:p>
            </p:txBody>
          </p:sp>
        </p:grpSp>
      </p:grpSp>
      <p:sp>
        <p:nvSpPr>
          <p:cNvPr id="518216" name="Rectangle 14"/>
          <p:cNvSpPr>
            <a:spLocks noChangeArrowheads="1"/>
          </p:cNvSpPr>
          <p:nvPr/>
        </p:nvSpPr>
        <p:spPr bwMode="auto">
          <a:xfrm>
            <a:off x="1409700" y="3652838"/>
            <a:ext cx="1493838" cy="935037"/>
          </a:xfrm>
          <a:prstGeom prst="wedgeRoundRectCallout">
            <a:avLst>
              <a:gd name="adj1" fmla="val -87940"/>
              <a:gd name="adj2" fmla="val -93634"/>
              <a:gd name="adj3" fmla="val 16667"/>
            </a:avLst>
          </a:prstGeom>
          <a:solidFill>
            <a:srgbClr val="33996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14400" tIns="7200" rIns="14400" bIns="7200"/>
          <a:lstStyle/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1900</a:t>
            </a:r>
          </a:p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Old Hong Kong influenza</a:t>
            </a:r>
          </a:p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H3N8</a:t>
            </a:r>
          </a:p>
        </p:txBody>
      </p:sp>
      <p:sp>
        <p:nvSpPr>
          <p:cNvPr id="518217" name="Rectangle 14"/>
          <p:cNvSpPr>
            <a:spLocks noChangeArrowheads="1"/>
          </p:cNvSpPr>
          <p:nvPr/>
        </p:nvSpPr>
        <p:spPr bwMode="auto">
          <a:xfrm>
            <a:off x="2954338" y="3651250"/>
            <a:ext cx="1116012" cy="935038"/>
          </a:xfrm>
          <a:prstGeom prst="wedgeRoundRectCallout">
            <a:avLst>
              <a:gd name="adj1" fmla="val -123968"/>
              <a:gd name="adj2" fmla="val -91597"/>
              <a:gd name="adj3" fmla="val 16667"/>
            </a:avLst>
          </a:prstGeom>
          <a:solidFill>
            <a:schemeClr val="folHlink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14400" tIns="7200" rIns="14400" bIns="7200"/>
          <a:lstStyle/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1918</a:t>
            </a:r>
          </a:p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Spanish</a:t>
            </a:r>
          </a:p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influenza</a:t>
            </a:r>
          </a:p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H1N1</a:t>
            </a:r>
          </a:p>
        </p:txBody>
      </p:sp>
      <p:grpSp>
        <p:nvGrpSpPr>
          <p:cNvPr id="15" name="Group 74"/>
          <p:cNvGrpSpPr>
            <a:grpSpLocks/>
          </p:cNvGrpSpPr>
          <p:nvPr/>
        </p:nvGrpSpPr>
        <p:grpSpPr bwMode="auto">
          <a:xfrm>
            <a:off x="447675" y="2971800"/>
            <a:ext cx="8639175" cy="498475"/>
            <a:chOff x="282" y="1872"/>
            <a:chExt cx="5442" cy="314"/>
          </a:xfrm>
        </p:grpSpPr>
        <p:grpSp>
          <p:nvGrpSpPr>
            <p:cNvPr id="16" name="Group 75"/>
            <p:cNvGrpSpPr>
              <a:grpSpLocks/>
            </p:cNvGrpSpPr>
            <p:nvPr/>
          </p:nvGrpSpPr>
          <p:grpSpPr bwMode="auto">
            <a:xfrm>
              <a:off x="282" y="1872"/>
              <a:ext cx="5320" cy="314"/>
              <a:chOff x="282" y="1872"/>
              <a:chExt cx="5320" cy="314"/>
            </a:xfrm>
          </p:grpSpPr>
          <p:sp>
            <p:nvSpPr>
              <p:cNvPr id="200778" name="Text Box 30"/>
              <p:cNvSpPr txBox="1">
                <a:spLocks noChangeArrowheads="1"/>
              </p:cNvSpPr>
              <p:nvPr/>
            </p:nvSpPr>
            <p:spPr bwMode="auto">
              <a:xfrm>
                <a:off x="1063" y="2027"/>
                <a:ext cx="213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42105" rIns="0" bIns="42105" anchor="ctr"/>
              <a:lstStyle/>
              <a:p>
                <a:pPr defTabSz="841375" eaLnBrk="0" hangingPunct="0">
                  <a:lnSpc>
                    <a:spcPct val="75000"/>
                  </a:lnSpc>
                </a:pPr>
                <a:r>
                  <a:rPr kumimoji="1" lang="en-US" altLang="ja-JP" sz="1400">
                    <a:latin typeface="Corbel" pitchFamily="34" charset="0"/>
                    <a:ea typeface="MS PGothic" pitchFamily="34" charset="-128"/>
                  </a:rPr>
                  <a:t>1915</a:t>
                </a:r>
              </a:p>
            </p:txBody>
          </p:sp>
          <p:sp>
            <p:nvSpPr>
              <p:cNvPr id="200779" name="Text Box 37"/>
              <p:cNvSpPr txBox="1">
                <a:spLocks noChangeArrowheads="1"/>
              </p:cNvSpPr>
              <p:nvPr/>
            </p:nvSpPr>
            <p:spPr bwMode="auto">
              <a:xfrm>
                <a:off x="1513" y="2027"/>
                <a:ext cx="213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42105" rIns="0" bIns="42105" anchor="ctr"/>
              <a:lstStyle/>
              <a:p>
                <a:pPr defTabSz="841375" eaLnBrk="0" hangingPunct="0">
                  <a:lnSpc>
                    <a:spcPct val="75000"/>
                  </a:lnSpc>
                </a:pPr>
                <a:r>
                  <a:rPr kumimoji="1" lang="en-US" altLang="ja-JP" sz="1400">
                    <a:latin typeface="Corbel" pitchFamily="34" charset="0"/>
                    <a:ea typeface="MS PGothic" pitchFamily="34" charset="-128"/>
                  </a:rPr>
                  <a:t>1925</a:t>
                </a:r>
              </a:p>
            </p:txBody>
          </p:sp>
          <p:sp>
            <p:nvSpPr>
              <p:cNvPr id="200780" name="Text Box 40"/>
              <p:cNvSpPr txBox="1">
                <a:spLocks noChangeArrowheads="1"/>
              </p:cNvSpPr>
              <p:nvPr/>
            </p:nvSpPr>
            <p:spPr bwMode="auto">
              <a:xfrm>
                <a:off x="2421" y="2027"/>
                <a:ext cx="213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42105" rIns="0" bIns="42105" anchor="ctr"/>
              <a:lstStyle/>
              <a:p>
                <a:pPr defTabSz="841375" eaLnBrk="0" hangingPunct="0">
                  <a:lnSpc>
                    <a:spcPct val="75000"/>
                  </a:lnSpc>
                </a:pPr>
                <a:r>
                  <a:rPr kumimoji="1" lang="en-US" altLang="ja-JP" sz="1400">
                    <a:latin typeface="Corbel" pitchFamily="34" charset="0"/>
                    <a:ea typeface="MS PGothic" pitchFamily="34" charset="-128"/>
                  </a:rPr>
                  <a:t>1955</a:t>
                </a:r>
              </a:p>
            </p:txBody>
          </p:sp>
          <p:sp>
            <p:nvSpPr>
              <p:cNvPr id="200781" name="Text Box 41"/>
              <p:cNvSpPr txBox="1">
                <a:spLocks noChangeArrowheads="1"/>
              </p:cNvSpPr>
              <p:nvPr/>
            </p:nvSpPr>
            <p:spPr bwMode="auto">
              <a:xfrm>
                <a:off x="2832" y="2027"/>
                <a:ext cx="213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42105" rIns="0" bIns="42105" anchor="ctr"/>
              <a:lstStyle/>
              <a:p>
                <a:pPr defTabSz="841375" eaLnBrk="0" hangingPunct="0">
                  <a:lnSpc>
                    <a:spcPct val="75000"/>
                  </a:lnSpc>
                </a:pPr>
                <a:r>
                  <a:rPr kumimoji="1" lang="en-US" altLang="ja-JP" sz="1400">
                    <a:latin typeface="Corbel" pitchFamily="34" charset="0"/>
                    <a:ea typeface="MS PGothic" pitchFamily="34" charset="-128"/>
                  </a:rPr>
                  <a:t>1965</a:t>
                </a:r>
              </a:p>
            </p:txBody>
          </p:sp>
          <p:sp>
            <p:nvSpPr>
              <p:cNvPr id="200782" name="Text Box 42"/>
              <p:cNvSpPr txBox="1">
                <a:spLocks noChangeArrowheads="1"/>
              </p:cNvSpPr>
              <p:nvPr/>
            </p:nvSpPr>
            <p:spPr bwMode="auto">
              <a:xfrm>
                <a:off x="3286" y="2027"/>
                <a:ext cx="213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42105" rIns="0" bIns="42105" anchor="ctr"/>
              <a:lstStyle/>
              <a:p>
                <a:pPr defTabSz="841375" eaLnBrk="0" hangingPunct="0">
                  <a:lnSpc>
                    <a:spcPct val="75000"/>
                  </a:lnSpc>
                </a:pPr>
                <a:r>
                  <a:rPr kumimoji="1" lang="en-US" altLang="ja-JP" sz="1400">
                    <a:latin typeface="Corbel" pitchFamily="34" charset="0"/>
                    <a:ea typeface="MS PGothic" pitchFamily="34" charset="-128"/>
                  </a:rPr>
                  <a:t>1975</a:t>
                </a:r>
              </a:p>
            </p:txBody>
          </p:sp>
          <p:sp>
            <p:nvSpPr>
              <p:cNvPr id="200783" name="Text Box 43"/>
              <p:cNvSpPr txBox="1">
                <a:spLocks noChangeArrowheads="1"/>
              </p:cNvSpPr>
              <p:nvPr/>
            </p:nvSpPr>
            <p:spPr bwMode="auto">
              <a:xfrm>
                <a:off x="3694" y="2027"/>
                <a:ext cx="213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42105" rIns="0" bIns="42105" anchor="ctr"/>
              <a:lstStyle/>
              <a:p>
                <a:pPr defTabSz="841375" eaLnBrk="0" hangingPunct="0">
                  <a:lnSpc>
                    <a:spcPct val="75000"/>
                  </a:lnSpc>
                </a:pPr>
                <a:r>
                  <a:rPr kumimoji="1" lang="en-US" altLang="ja-JP" sz="1400">
                    <a:latin typeface="Corbel" pitchFamily="34" charset="0"/>
                    <a:ea typeface="MS PGothic" pitchFamily="34" charset="-128"/>
                  </a:rPr>
                  <a:t>1985</a:t>
                </a:r>
              </a:p>
            </p:txBody>
          </p:sp>
          <p:sp>
            <p:nvSpPr>
              <p:cNvPr id="200784" name="Text Box 44"/>
              <p:cNvSpPr txBox="1">
                <a:spLocks noChangeArrowheads="1"/>
              </p:cNvSpPr>
              <p:nvPr/>
            </p:nvSpPr>
            <p:spPr bwMode="auto">
              <a:xfrm>
                <a:off x="4136" y="2027"/>
                <a:ext cx="213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42105" rIns="0" bIns="42105" anchor="ctr"/>
              <a:lstStyle/>
              <a:p>
                <a:pPr defTabSz="841375" eaLnBrk="0" hangingPunct="0">
                  <a:lnSpc>
                    <a:spcPct val="75000"/>
                  </a:lnSpc>
                </a:pPr>
                <a:r>
                  <a:rPr kumimoji="1" lang="en-US" altLang="ja-JP" sz="1400">
                    <a:latin typeface="Corbel" pitchFamily="34" charset="0"/>
                    <a:ea typeface="MS PGothic" pitchFamily="34" charset="-128"/>
                  </a:rPr>
                  <a:t>1995</a:t>
                </a:r>
              </a:p>
            </p:txBody>
          </p:sp>
          <p:sp>
            <p:nvSpPr>
              <p:cNvPr id="200785" name="Text Box 45"/>
              <p:cNvSpPr txBox="1">
                <a:spLocks noChangeArrowheads="1"/>
              </p:cNvSpPr>
              <p:nvPr/>
            </p:nvSpPr>
            <p:spPr bwMode="auto">
              <a:xfrm>
                <a:off x="4556" y="2027"/>
                <a:ext cx="213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42105" rIns="0" bIns="42105" anchor="ctr"/>
              <a:lstStyle/>
              <a:p>
                <a:pPr defTabSz="841375" eaLnBrk="0" hangingPunct="0">
                  <a:lnSpc>
                    <a:spcPct val="75000"/>
                  </a:lnSpc>
                </a:pPr>
                <a:r>
                  <a:rPr kumimoji="1" lang="en-US" altLang="ja-JP" sz="1400">
                    <a:latin typeface="Corbel" pitchFamily="34" charset="0"/>
                    <a:ea typeface="MS PGothic" pitchFamily="34" charset="-128"/>
                  </a:rPr>
                  <a:t>2005</a:t>
                </a:r>
              </a:p>
            </p:txBody>
          </p:sp>
          <p:sp>
            <p:nvSpPr>
              <p:cNvPr id="200786" name="Text Box 30"/>
              <p:cNvSpPr txBox="1">
                <a:spLocks noChangeArrowheads="1"/>
              </p:cNvSpPr>
              <p:nvPr/>
            </p:nvSpPr>
            <p:spPr bwMode="auto">
              <a:xfrm>
                <a:off x="282" y="2031"/>
                <a:ext cx="213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42105" rIns="0" bIns="42105" anchor="ctr"/>
              <a:lstStyle/>
              <a:p>
                <a:pPr defTabSz="841375" eaLnBrk="0" hangingPunct="0">
                  <a:lnSpc>
                    <a:spcPct val="75000"/>
                  </a:lnSpc>
                </a:pPr>
                <a:r>
                  <a:rPr kumimoji="1" lang="en-US" altLang="ja-JP" sz="1400">
                    <a:latin typeface="Corbel" pitchFamily="34" charset="0"/>
                    <a:ea typeface="MS PGothic" pitchFamily="34" charset="-128"/>
                  </a:rPr>
                  <a:t>1895</a:t>
                </a:r>
              </a:p>
            </p:txBody>
          </p:sp>
          <p:sp>
            <p:nvSpPr>
              <p:cNvPr id="200787" name="Text Box 30"/>
              <p:cNvSpPr txBox="1">
                <a:spLocks noChangeArrowheads="1"/>
              </p:cNvSpPr>
              <p:nvPr/>
            </p:nvSpPr>
            <p:spPr bwMode="auto">
              <a:xfrm>
                <a:off x="606" y="2031"/>
                <a:ext cx="213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42105" rIns="0" bIns="42105" anchor="ctr"/>
              <a:lstStyle/>
              <a:p>
                <a:pPr defTabSz="841375" eaLnBrk="0" hangingPunct="0">
                  <a:lnSpc>
                    <a:spcPct val="75000"/>
                  </a:lnSpc>
                </a:pPr>
                <a:r>
                  <a:rPr kumimoji="1" lang="en-US" altLang="ja-JP" sz="1400">
                    <a:latin typeface="Corbel" pitchFamily="34" charset="0"/>
                    <a:ea typeface="MS PGothic" pitchFamily="34" charset="-128"/>
                  </a:rPr>
                  <a:t>1905</a:t>
                </a:r>
              </a:p>
            </p:txBody>
          </p:sp>
          <p:grpSp>
            <p:nvGrpSpPr>
              <p:cNvPr id="17" name="Group 86"/>
              <p:cNvGrpSpPr>
                <a:grpSpLocks/>
              </p:cNvGrpSpPr>
              <p:nvPr/>
            </p:nvGrpSpPr>
            <p:grpSpPr bwMode="auto">
              <a:xfrm>
                <a:off x="341" y="1872"/>
                <a:ext cx="5261" cy="136"/>
                <a:chOff x="179" y="2862"/>
                <a:chExt cx="5261" cy="136"/>
              </a:xfrm>
            </p:grpSpPr>
            <p:sp>
              <p:nvSpPr>
                <p:cNvPr id="200789" name="Line 18"/>
                <p:cNvSpPr>
                  <a:spLocks noChangeShapeType="1"/>
                </p:cNvSpPr>
                <p:nvPr/>
              </p:nvSpPr>
              <p:spPr bwMode="auto">
                <a:xfrm>
                  <a:off x="4090" y="2865"/>
                  <a:ext cx="0" cy="126"/>
                </a:xfrm>
                <a:prstGeom prst="line">
                  <a:avLst/>
                </a:prstGeom>
                <a:noFill/>
                <a:ln w="28575">
                  <a:solidFill>
                    <a:srgbClr val="99CC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00790" name="Line 19"/>
                <p:cNvSpPr>
                  <a:spLocks noChangeShapeType="1"/>
                </p:cNvSpPr>
                <p:nvPr/>
              </p:nvSpPr>
              <p:spPr bwMode="auto">
                <a:xfrm>
                  <a:off x="1494" y="2865"/>
                  <a:ext cx="0" cy="126"/>
                </a:xfrm>
                <a:prstGeom prst="line">
                  <a:avLst/>
                </a:prstGeom>
                <a:noFill/>
                <a:ln w="28575">
                  <a:solidFill>
                    <a:srgbClr val="99CC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00791" name="Line 20"/>
                <p:cNvSpPr>
                  <a:spLocks noChangeShapeType="1"/>
                </p:cNvSpPr>
                <p:nvPr/>
              </p:nvSpPr>
              <p:spPr bwMode="auto">
                <a:xfrm>
                  <a:off x="4953" y="2865"/>
                  <a:ext cx="0" cy="126"/>
                </a:xfrm>
                <a:prstGeom prst="line">
                  <a:avLst/>
                </a:prstGeom>
                <a:noFill/>
                <a:ln w="28575">
                  <a:solidFill>
                    <a:srgbClr val="99CC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00792" name="Line 21"/>
                <p:cNvSpPr>
                  <a:spLocks noChangeShapeType="1"/>
                </p:cNvSpPr>
                <p:nvPr/>
              </p:nvSpPr>
              <p:spPr bwMode="auto">
                <a:xfrm>
                  <a:off x="3647" y="2865"/>
                  <a:ext cx="0" cy="126"/>
                </a:xfrm>
                <a:prstGeom prst="line">
                  <a:avLst/>
                </a:prstGeom>
                <a:noFill/>
                <a:ln w="28575">
                  <a:solidFill>
                    <a:srgbClr val="99CC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00793" name="Line 22"/>
                <p:cNvSpPr>
                  <a:spLocks noChangeShapeType="1"/>
                </p:cNvSpPr>
                <p:nvPr/>
              </p:nvSpPr>
              <p:spPr bwMode="auto">
                <a:xfrm>
                  <a:off x="3218" y="2869"/>
                  <a:ext cx="0" cy="126"/>
                </a:xfrm>
                <a:prstGeom prst="line">
                  <a:avLst/>
                </a:prstGeom>
                <a:noFill/>
                <a:ln w="28575">
                  <a:solidFill>
                    <a:srgbClr val="99CC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00794" name="Line 23"/>
                <p:cNvSpPr>
                  <a:spLocks noChangeShapeType="1"/>
                </p:cNvSpPr>
                <p:nvPr/>
              </p:nvSpPr>
              <p:spPr bwMode="auto">
                <a:xfrm>
                  <a:off x="5440" y="2862"/>
                  <a:ext cx="0" cy="127"/>
                </a:xfrm>
                <a:prstGeom prst="line">
                  <a:avLst/>
                </a:prstGeom>
                <a:noFill/>
                <a:ln w="28575">
                  <a:solidFill>
                    <a:srgbClr val="99CC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00795" name="Line 24"/>
                <p:cNvSpPr>
                  <a:spLocks noChangeShapeType="1"/>
                </p:cNvSpPr>
                <p:nvPr/>
              </p:nvSpPr>
              <p:spPr bwMode="auto">
                <a:xfrm>
                  <a:off x="1944" y="2865"/>
                  <a:ext cx="0" cy="126"/>
                </a:xfrm>
                <a:prstGeom prst="line">
                  <a:avLst/>
                </a:prstGeom>
                <a:noFill/>
                <a:ln w="28575">
                  <a:solidFill>
                    <a:srgbClr val="99CC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00796" name="Line 25"/>
                <p:cNvSpPr>
                  <a:spLocks noChangeShapeType="1"/>
                </p:cNvSpPr>
                <p:nvPr/>
              </p:nvSpPr>
              <p:spPr bwMode="auto">
                <a:xfrm>
                  <a:off x="2372" y="2865"/>
                  <a:ext cx="0" cy="126"/>
                </a:xfrm>
                <a:prstGeom prst="line">
                  <a:avLst/>
                </a:prstGeom>
                <a:noFill/>
                <a:ln w="28575">
                  <a:solidFill>
                    <a:srgbClr val="99CC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00797" name="Line 26"/>
                <p:cNvSpPr>
                  <a:spLocks noChangeShapeType="1"/>
                </p:cNvSpPr>
                <p:nvPr/>
              </p:nvSpPr>
              <p:spPr bwMode="auto">
                <a:xfrm>
                  <a:off x="2799" y="2871"/>
                  <a:ext cx="0" cy="127"/>
                </a:xfrm>
                <a:prstGeom prst="line">
                  <a:avLst/>
                </a:prstGeom>
                <a:noFill/>
                <a:ln w="28575">
                  <a:solidFill>
                    <a:srgbClr val="99CC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00798" name="Line 27"/>
                <p:cNvSpPr>
                  <a:spLocks noChangeShapeType="1"/>
                </p:cNvSpPr>
                <p:nvPr/>
              </p:nvSpPr>
              <p:spPr bwMode="auto">
                <a:xfrm>
                  <a:off x="4507" y="2865"/>
                  <a:ext cx="0" cy="126"/>
                </a:xfrm>
                <a:prstGeom prst="line">
                  <a:avLst/>
                </a:prstGeom>
                <a:noFill/>
                <a:ln w="28575">
                  <a:solidFill>
                    <a:srgbClr val="99CC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00799" name="Line 16"/>
                <p:cNvSpPr>
                  <a:spLocks noChangeShapeType="1"/>
                </p:cNvSpPr>
                <p:nvPr/>
              </p:nvSpPr>
              <p:spPr bwMode="auto">
                <a:xfrm>
                  <a:off x="1041" y="2862"/>
                  <a:ext cx="0" cy="136"/>
                </a:xfrm>
                <a:prstGeom prst="line">
                  <a:avLst/>
                </a:prstGeom>
                <a:noFill/>
                <a:ln w="28575">
                  <a:solidFill>
                    <a:srgbClr val="99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00800" name="Line 17"/>
                <p:cNvSpPr>
                  <a:spLocks noChangeShapeType="1"/>
                </p:cNvSpPr>
                <p:nvPr/>
              </p:nvSpPr>
              <p:spPr bwMode="auto">
                <a:xfrm>
                  <a:off x="179" y="2862"/>
                  <a:ext cx="0" cy="136"/>
                </a:xfrm>
                <a:prstGeom prst="line">
                  <a:avLst/>
                </a:prstGeom>
                <a:noFill/>
                <a:ln w="28575">
                  <a:solidFill>
                    <a:srgbClr val="99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00801" name="Line 18"/>
                <p:cNvSpPr>
                  <a:spLocks noChangeShapeType="1"/>
                </p:cNvSpPr>
                <p:nvPr/>
              </p:nvSpPr>
              <p:spPr bwMode="auto">
                <a:xfrm>
                  <a:off x="587" y="2862"/>
                  <a:ext cx="0" cy="136"/>
                </a:xfrm>
                <a:prstGeom prst="line">
                  <a:avLst/>
                </a:prstGeom>
                <a:noFill/>
                <a:ln w="28575">
                  <a:solidFill>
                    <a:srgbClr val="99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8" name="Group 100"/>
            <p:cNvGrpSpPr>
              <a:grpSpLocks/>
            </p:cNvGrpSpPr>
            <p:nvPr/>
          </p:nvGrpSpPr>
          <p:grpSpPr bwMode="auto">
            <a:xfrm>
              <a:off x="287" y="1965"/>
              <a:ext cx="5437" cy="2"/>
              <a:chOff x="299" y="2961"/>
              <a:chExt cx="5437" cy="2"/>
            </a:xfrm>
          </p:grpSpPr>
          <p:sp>
            <p:nvSpPr>
              <p:cNvPr id="200803" name="Line 101"/>
              <p:cNvSpPr>
                <a:spLocks noChangeShapeType="1"/>
              </p:cNvSpPr>
              <p:nvPr/>
            </p:nvSpPr>
            <p:spPr bwMode="auto">
              <a:xfrm>
                <a:off x="299" y="2963"/>
                <a:ext cx="1587" cy="0"/>
              </a:xfrm>
              <a:prstGeom prst="line">
                <a:avLst/>
              </a:prstGeom>
              <a:noFill/>
              <a:ln w="381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tr-TR"/>
              </a:p>
            </p:txBody>
          </p:sp>
          <p:sp>
            <p:nvSpPr>
              <p:cNvPr id="200804" name="Line 102"/>
              <p:cNvSpPr>
                <a:spLocks noChangeShapeType="1"/>
              </p:cNvSpPr>
              <p:nvPr/>
            </p:nvSpPr>
            <p:spPr bwMode="auto">
              <a:xfrm>
                <a:off x="1899" y="2961"/>
                <a:ext cx="589" cy="0"/>
              </a:xfrm>
              <a:prstGeom prst="line">
                <a:avLst/>
              </a:prstGeom>
              <a:noFill/>
              <a:ln w="38100">
                <a:solidFill>
                  <a:schemeClr val="folHlink"/>
                </a:solidFill>
                <a:prstDash val="sysDot"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tr-TR"/>
              </a:p>
            </p:txBody>
          </p:sp>
          <p:sp>
            <p:nvSpPr>
              <p:cNvPr id="200805" name="Line 103"/>
              <p:cNvSpPr>
                <a:spLocks noChangeShapeType="1"/>
              </p:cNvSpPr>
              <p:nvPr/>
            </p:nvSpPr>
            <p:spPr bwMode="auto">
              <a:xfrm>
                <a:off x="2517" y="2961"/>
                <a:ext cx="3219" cy="0"/>
              </a:xfrm>
              <a:prstGeom prst="line">
                <a:avLst/>
              </a:prstGeom>
              <a:noFill/>
              <a:ln w="38100">
                <a:solidFill>
                  <a:schemeClr val="folHlink"/>
                </a:solidFill>
                <a:round/>
                <a:headEnd/>
                <a:tailEnd type="triangle" w="med" len="med"/>
              </a:ln>
            </p:spPr>
            <p:txBody>
              <a:bodyPr lIns="0" tIns="0" rIns="0" bIns="0"/>
              <a:lstStyle/>
              <a:p>
                <a:endParaRPr lang="tr-TR"/>
              </a:p>
            </p:txBody>
          </p:sp>
        </p:grpSp>
        <p:sp>
          <p:nvSpPr>
            <p:cNvPr id="200806" name="Text Box 45"/>
            <p:cNvSpPr txBox="1">
              <a:spLocks noChangeArrowheads="1"/>
            </p:cNvSpPr>
            <p:nvPr/>
          </p:nvSpPr>
          <p:spPr bwMode="auto">
            <a:xfrm>
              <a:off x="5004" y="2025"/>
              <a:ext cx="21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42105" rIns="0" bIns="42105" anchor="ctr"/>
            <a:lstStyle/>
            <a:p>
              <a:pPr defTabSz="841375" eaLnBrk="0" hangingPunct="0">
                <a:lnSpc>
                  <a:spcPct val="75000"/>
                </a:lnSpc>
              </a:pPr>
              <a:r>
                <a:rPr kumimoji="1" lang="en-US" altLang="ja-JP" sz="1400">
                  <a:latin typeface="Corbel" pitchFamily="34" charset="0"/>
                  <a:ea typeface="MS PGothic" pitchFamily="34" charset="-128"/>
                </a:rPr>
                <a:t>2010</a:t>
              </a:r>
            </a:p>
          </p:txBody>
        </p:sp>
        <p:sp>
          <p:nvSpPr>
            <p:cNvPr id="200807" name="Text Box 45"/>
            <p:cNvSpPr txBox="1">
              <a:spLocks noChangeArrowheads="1"/>
            </p:cNvSpPr>
            <p:nvPr/>
          </p:nvSpPr>
          <p:spPr bwMode="auto">
            <a:xfrm>
              <a:off x="5482" y="2023"/>
              <a:ext cx="21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42105" rIns="0" bIns="42105" anchor="ctr"/>
            <a:lstStyle/>
            <a:p>
              <a:pPr defTabSz="841375" eaLnBrk="0" hangingPunct="0">
                <a:lnSpc>
                  <a:spcPct val="75000"/>
                </a:lnSpc>
              </a:pPr>
              <a:r>
                <a:rPr kumimoji="1" lang="en-US" altLang="ja-JP" sz="1400">
                  <a:latin typeface="Corbel" pitchFamily="34" charset="0"/>
                  <a:ea typeface="MS PGothic" pitchFamily="34" charset="-128"/>
                </a:rPr>
                <a:t>2015</a:t>
              </a:r>
            </a:p>
          </p:txBody>
        </p:sp>
      </p:grpSp>
      <p:sp>
        <p:nvSpPr>
          <p:cNvPr id="518250" name="Rectangle 14"/>
          <p:cNvSpPr>
            <a:spLocks noChangeArrowheads="1"/>
          </p:cNvSpPr>
          <p:nvPr/>
        </p:nvSpPr>
        <p:spPr bwMode="auto">
          <a:xfrm>
            <a:off x="6869113" y="3636963"/>
            <a:ext cx="1244600" cy="944562"/>
          </a:xfrm>
          <a:prstGeom prst="wedgeRoundRectCallout">
            <a:avLst>
              <a:gd name="adj1" fmla="val 40944"/>
              <a:gd name="adj2" fmla="val -70843"/>
              <a:gd name="adj3" fmla="val 16667"/>
            </a:avLst>
          </a:prstGeom>
          <a:solidFill>
            <a:srgbClr val="6699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14400" tIns="7200" rIns="14400" bIns="7200"/>
          <a:lstStyle/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2009</a:t>
            </a:r>
          </a:p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Pandemic</a:t>
            </a:r>
          </a:p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influenza</a:t>
            </a:r>
          </a:p>
          <a:p>
            <a:pPr defTabSz="841375" eaLnBrk="0" hangingPunct="0">
              <a:lnSpc>
                <a:spcPct val="85000"/>
              </a:lnSpc>
            </a:pPr>
            <a:r>
              <a:rPr kumimoji="1" lang="en-US" altLang="ja-JP" sz="1600">
                <a:solidFill>
                  <a:schemeClr val="bg1"/>
                </a:solidFill>
                <a:latin typeface="Corbel" pitchFamily="34" charset="0"/>
                <a:ea typeface="MS PGothic" pitchFamily="34" charset="-128"/>
              </a:rPr>
              <a:t>H1N1</a:t>
            </a:r>
          </a:p>
        </p:txBody>
      </p:sp>
      <p:sp>
        <p:nvSpPr>
          <p:cNvPr id="200809" name="Text Box 31"/>
          <p:cNvSpPr txBox="1">
            <a:spLocks noChangeArrowheads="1"/>
          </p:cNvSpPr>
          <p:nvPr/>
        </p:nvSpPr>
        <p:spPr bwMode="auto">
          <a:xfrm>
            <a:off x="179388" y="1341438"/>
            <a:ext cx="72866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841375" eaLnBrk="0" hangingPunct="0">
              <a:lnSpc>
                <a:spcPct val="75000"/>
              </a:lnSpc>
            </a:pPr>
            <a:r>
              <a:rPr kumimoji="1" lang="tr-TR" altLang="ja-JP" sz="2400" b="1">
                <a:solidFill>
                  <a:srgbClr val="FF0000"/>
                </a:solidFill>
                <a:latin typeface="Corbel" pitchFamily="34" charset="0"/>
                <a:ea typeface="MS PGothic" pitchFamily="34" charset="-128"/>
              </a:rPr>
              <a:t>Kayıtlı pandemik influenzalar </a:t>
            </a:r>
            <a:endParaRPr kumimoji="1" lang="en-US" altLang="ja-JP" sz="2400" b="1">
              <a:solidFill>
                <a:srgbClr val="FF0000"/>
              </a:solidFill>
              <a:latin typeface="Corbel" pitchFamily="34" charset="0"/>
              <a:ea typeface="MS PGothic" pitchFamily="34" charset="-128"/>
            </a:endParaRPr>
          </a:p>
        </p:txBody>
      </p:sp>
      <p:sp>
        <p:nvSpPr>
          <p:cNvPr id="200810" name="Text Box 108"/>
          <p:cNvSpPr txBox="1">
            <a:spLocks noChangeArrowheads="1"/>
          </p:cNvSpPr>
          <p:nvPr/>
        </p:nvSpPr>
        <p:spPr bwMode="auto">
          <a:xfrm>
            <a:off x="4868863" y="6529388"/>
            <a:ext cx="4598987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sz="1400">
                <a:latin typeface="Corbel" pitchFamily="34" charset="0"/>
                <a:ea typeface="MS PGothic" pitchFamily="34" charset="-128"/>
              </a:rPr>
              <a:t>National Institute of Infectious Diseases (NIID), Japan. </a:t>
            </a:r>
          </a:p>
        </p:txBody>
      </p:sp>
      <p:grpSp>
        <p:nvGrpSpPr>
          <p:cNvPr id="19" name="Group 110"/>
          <p:cNvGrpSpPr>
            <a:grpSpLocks/>
          </p:cNvGrpSpPr>
          <p:nvPr/>
        </p:nvGrpSpPr>
        <p:grpSpPr bwMode="auto">
          <a:xfrm>
            <a:off x="1817688" y="1816100"/>
            <a:ext cx="2355850" cy="863600"/>
            <a:chOff x="1145" y="1144"/>
            <a:chExt cx="1484" cy="544"/>
          </a:xfrm>
        </p:grpSpPr>
        <p:grpSp>
          <p:nvGrpSpPr>
            <p:cNvPr id="20" name="Group 111"/>
            <p:cNvGrpSpPr>
              <a:grpSpLocks/>
            </p:cNvGrpSpPr>
            <p:nvPr/>
          </p:nvGrpSpPr>
          <p:grpSpPr bwMode="auto">
            <a:xfrm>
              <a:off x="1145" y="1144"/>
              <a:ext cx="1484" cy="544"/>
              <a:chOff x="1145" y="1144"/>
              <a:chExt cx="1484" cy="544"/>
            </a:xfrm>
          </p:grpSpPr>
          <p:sp>
            <p:nvSpPr>
              <p:cNvPr id="200814" name="Rectangle 7"/>
              <p:cNvSpPr>
                <a:spLocks noChangeArrowheads="1"/>
              </p:cNvSpPr>
              <p:nvPr/>
            </p:nvSpPr>
            <p:spPr bwMode="auto">
              <a:xfrm>
                <a:off x="1622" y="1149"/>
                <a:ext cx="645" cy="2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84795" tIns="42398" rIns="84795" bIns="42398">
                <a:spAutoFit/>
              </a:bodyPr>
              <a:lstStyle/>
              <a:p>
                <a:pPr defTabSz="841375" eaLnBrk="0" hangingPunct="0"/>
                <a:r>
                  <a:rPr kumimoji="1" lang="en-US" altLang="ja-JP" sz="2400">
                    <a:latin typeface="Corbel" pitchFamily="34" charset="0"/>
                    <a:ea typeface="MS PGothic" pitchFamily="34" charset="-128"/>
                  </a:rPr>
                  <a:t>H1N1</a:t>
                </a:r>
              </a:p>
            </p:txBody>
          </p:sp>
          <p:grpSp>
            <p:nvGrpSpPr>
              <p:cNvPr id="21" name="Group 113"/>
              <p:cNvGrpSpPr>
                <a:grpSpLocks/>
              </p:cNvGrpSpPr>
              <p:nvPr/>
            </p:nvGrpSpPr>
            <p:grpSpPr bwMode="auto">
              <a:xfrm>
                <a:off x="1145" y="1144"/>
                <a:ext cx="1484" cy="544"/>
                <a:chOff x="983" y="2296"/>
                <a:chExt cx="1484" cy="544"/>
              </a:xfrm>
            </p:grpSpPr>
            <p:sp>
              <p:nvSpPr>
                <p:cNvPr id="200816" name="Line 46"/>
                <p:cNvSpPr>
                  <a:spLocks noChangeShapeType="1"/>
                </p:cNvSpPr>
                <p:nvPr/>
              </p:nvSpPr>
              <p:spPr bwMode="auto">
                <a:xfrm>
                  <a:off x="1333" y="2568"/>
                  <a:ext cx="1134" cy="0"/>
                </a:xfrm>
                <a:prstGeom prst="line">
                  <a:avLst/>
                </a:prstGeom>
                <a:noFill/>
                <a:ln w="76200">
                  <a:solidFill>
                    <a:schemeClr val="folHlink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00817" name="AutoShape 80"/>
                <p:cNvSpPr>
                  <a:spLocks noChangeArrowheads="1"/>
                </p:cNvSpPr>
                <p:nvPr/>
              </p:nvSpPr>
              <p:spPr bwMode="auto">
                <a:xfrm>
                  <a:off x="983" y="2296"/>
                  <a:ext cx="499" cy="544"/>
                </a:xfrm>
                <a:prstGeom prst="irregularSeal1">
                  <a:avLst/>
                </a:prstGeom>
                <a:solidFill>
                  <a:schemeClr val="folHlink"/>
                </a:solidFill>
                <a:ln w="19050">
                  <a:solidFill>
                    <a:schemeClr val="folHlink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kumimoji="1" lang="ja-JP" altLang="en-US">
                    <a:latin typeface="Corbel" pitchFamily="34" charset="0"/>
                    <a:ea typeface="MS PGothic" pitchFamily="34" charset="-128"/>
                  </a:endParaRPr>
                </a:p>
              </p:txBody>
            </p:sp>
          </p:grpSp>
        </p:grpSp>
        <p:sp>
          <p:nvSpPr>
            <p:cNvPr id="200818" name="AutoShape 116"/>
            <p:cNvSpPr>
              <a:spLocks noChangeArrowheads="1"/>
            </p:cNvSpPr>
            <p:nvPr/>
          </p:nvSpPr>
          <p:spPr bwMode="auto">
            <a:xfrm rot="502191">
              <a:off x="1248" y="1284"/>
              <a:ext cx="294" cy="246"/>
            </a:xfrm>
            <a:prstGeom prst="irregularSeal1">
              <a:avLst/>
            </a:prstGeom>
            <a:solidFill>
              <a:srgbClr val="AAE600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endParaRPr lang="tr-TR">
                <a:latin typeface="Corbel" pitchFamily="34" charset="0"/>
              </a:endParaRPr>
            </a:p>
          </p:txBody>
        </p:sp>
      </p:grpSp>
      <p:grpSp>
        <p:nvGrpSpPr>
          <p:cNvPr id="22" name="Group 121"/>
          <p:cNvGrpSpPr>
            <a:grpSpLocks/>
          </p:cNvGrpSpPr>
          <p:nvPr/>
        </p:nvGrpSpPr>
        <p:grpSpPr bwMode="auto">
          <a:xfrm>
            <a:off x="7680325" y="2403475"/>
            <a:ext cx="1023938" cy="652463"/>
            <a:chOff x="4842" y="1476"/>
            <a:chExt cx="645" cy="411"/>
          </a:xfrm>
        </p:grpSpPr>
        <p:sp>
          <p:nvSpPr>
            <p:cNvPr id="200820" name="Rectangle 7"/>
            <p:cNvSpPr>
              <a:spLocks noChangeArrowheads="1"/>
            </p:cNvSpPr>
            <p:nvPr/>
          </p:nvSpPr>
          <p:spPr bwMode="auto">
            <a:xfrm>
              <a:off x="4842" y="1476"/>
              <a:ext cx="645" cy="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4795" tIns="42398" rIns="84795" bIns="42398">
              <a:spAutoFit/>
            </a:bodyPr>
            <a:lstStyle/>
            <a:p>
              <a:pPr defTabSz="841375" eaLnBrk="0" hangingPunct="0">
                <a:lnSpc>
                  <a:spcPct val="75000"/>
                </a:lnSpc>
              </a:pPr>
              <a:r>
                <a:rPr kumimoji="1" lang="en-US" altLang="ja-JP" sz="1200">
                  <a:latin typeface="Corbel" pitchFamily="34" charset="0"/>
                  <a:ea typeface="MS PGothic" pitchFamily="34" charset="-128"/>
                </a:rPr>
                <a:t>Pandemic</a:t>
              </a:r>
              <a:br>
                <a:rPr kumimoji="1" lang="en-US" altLang="ja-JP" sz="1200">
                  <a:latin typeface="Corbel" pitchFamily="34" charset="0"/>
                  <a:ea typeface="MS PGothic" pitchFamily="34" charset="-128"/>
                </a:rPr>
              </a:br>
              <a:r>
                <a:rPr kumimoji="1" lang="en-US" altLang="ja-JP" sz="2400">
                  <a:latin typeface="Corbel" pitchFamily="34" charset="0"/>
                  <a:ea typeface="MS PGothic" pitchFamily="34" charset="-128"/>
                </a:rPr>
                <a:t>H1N1</a:t>
              </a:r>
            </a:p>
          </p:txBody>
        </p:sp>
        <p:sp>
          <p:nvSpPr>
            <p:cNvPr id="200821" name="AutoShape 77"/>
            <p:cNvSpPr>
              <a:spLocks noChangeArrowheads="1"/>
            </p:cNvSpPr>
            <p:nvPr/>
          </p:nvSpPr>
          <p:spPr bwMode="auto">
            <a:xfrm rot="-567740">
              <a:off x="4991" y="1701"/>
              <a:ext cx="181" cy="186"/>
            </a:xfrm>
            <a:prstGeom prst="irregularSeal1">
              <a:avLst/>
            </a:prstGeom>
            <a:solidFill>
              <a:srgbClr val="669900"/>
            </a:solidFill>
            <a:ln w="317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kumimoji="1" lang="ja-JP" altLang="en-US">
                <a:latin typeface="Corbel" pitchFamily="34" charset="0"/>
                <a:ea typeface="MS PGothic" pitchFamily="34" charset="-128"/>
              </a:endParaRPr>
            </a:p>
          </p:txBody>
        </p:sp>
        <p:sp>
          <p:nvSpPr>
            <p:cNvPr id="200822" name="Line 46"/>
            <p:cNvSpPr>
              <a:spLocks noChangeShapeType="1"/>
            </p:cNvSpPr>
            <p:nvPr/>
          </p:nvSpPr>
          <p:spPr bwMode="auto">
            <a:xfrm>
              <a:off x="5103" y="1784"/>
              <a:ext cx="195" cy="0"/>
            </a:xfrm>
            <a:prstGeom prst="line">
              <a:avLst/>
            </a:prstGeom>
            <a:noFill/>
            <a:ln w="76200">
              <a:solidFill>
                <a:srgbClr val="66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00823" name="Text Box 119"/>
          <p:cNvSpPr txBox="1">
            <a:spLocks noChangeArrowheads="1"/>
          </p:cNvSpPr>
          <p:nvPr/>
        </p:nvSpPr>
        <p:spPr bwMode="auto">
          <a:xfrm>
            <a:off x="2066925" y="53975"/>
            <a:ext cx="4548188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>
            <a:spAutoFit/>
          </a:bodyPr>
          <a:lstStyle/>
          <a:p>
            <a:pPr indent="304800" algn="ctr">
              <a:lnSpc>
                <a:spcPts val="3525"/>
              </a:lnSpc>
              <a:spcBef>
                <a:spcPts val="13"/>
              </a:spcBef>
              <a:spcAft>
                <a:spcPts val="13"/>
              </a:spcAft>
            </a:pPr>
            <a:r>
              <a:rPr lang="sv-SE" sz="3200">
                <a:solidFill>
                  <a:srgbClr val="FF0000"/>
                </a:solidFill>
              </a:rPr>
              <a:t>Grip</a:t>
            </a:r>
            <a:r>
              <a:rPr lang="tr-TR" sz="3200">
                <a:solidFill>
                  <a:srgbClr val="FF0000"/>
                </a:solidFill>
              </a:rPr>
              <a:t> </a:t>
            </a:r>
            <a:r>
              <a:rPr lang="sv-SE" sz="3200">
                <a:solidFill>
                  <a:srgbClr val="FF0000"/>
                </a:solidFill>
              </a:rPr>
              <a:t>Pandemileri  Dola</a:t>
            </a:r>
            <a:r>
              <a:rPr lang="tr-TR" sz="3200">
                <a:solidFill>
                  <a:srgbClr val="FF0000"/>
                </a:solidFill>
              </a:rPr>
              <a:t>ş</a:t>
            </a:r>
            <a:r>
              <a:rPr lang="sv-SE" sz="3200">
                <a:solidFill>
                  <a:srgbClr val="FF0000"/>
                </a:solidFill>
              </a:rPr>
              <a:t>ımda Olan Su</a:t>
            </a:r>
            <a:r>
              <a:rPr lang="tr-TR" sz="3200">
                <a:solidFill>
                  <a:srgbClr val="FF0000"/>
                </a:solidFill>
              </a:rPr>
              <a:t>ş</a:t>
            </a:r>
            <a:r>
              <a:rPr lang="sv-SE" sz="3200">
                <a:solidFill>
                  <a:srgbClr val="FF0000"/>
                </a:solidFill>
              </a:rPr>
              <a:t>lar </a:t>
            </a:r>
            <a:endParaRPr lang="tr-TR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8199" grpId="0" animBg="1"/>
      <p:bldP spid="518205" grpId="0" animBg="1"/>
      <p:bldP spid="518210" grpId="0" animBg="1"/>
      <p:bldP spid="518216" grpId="0" animBg="1"/>
      <p:bldP spid="518217" grpId="0" animBg="1"/>
      <p:bldP spid="51825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2"/>
            <a:ext cx="9036495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39331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660400" y="3917950"/>
            <a:ext cx="2020888" cy="1862138"/>
            <a:chOff x="926" y="2435"/>
            <a:chExt cx="986" cy="844"/>
          </a:xfrm>
        </p:grpSpPr>
        <p:sp>
          <p:nvSpPr>
            <p:cNvPr id="119811" name="AutoShape 3"/>
            <p:cNvSpPr>
              <a:spLocks noChangeArrowheads="1"/>
            </p:cNvSpPr>
            <p:nvPr/>
          </p:nvSpPr>
          <p:spPr bwMode="auto">
            <a:xfrm rot="10800000">
              <a:off x="926" y="3126"/>
              <a:ext cx="986" cy="153"/>
            </a:xfrm>
            <a:custGeom>
              <a:avLst/>
              <a:gdLst>
                <a:gd name="T0" fmla="*/ 939 w 21600"/>
                <a:gd name="T1" fmla="*/ 77 h 21600"/>
                <a:gd name="T2" fmla="*/ 493 w 21600"/>
                <a:gd name="T3" fmla="*/ 153 h 21600"/>
                <a:gd name="T4" fmla="*/ 47 w 21600"/>
                <a:gd name="T5" fmla="*/ 77 h 21600"/>
                <a:gd name="T6" fmla="*/ 49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826 w 21600"/>
                <a:gd name="T13" fmla="*/ 2824 h 21600"/>
                <a:gd name="T14" fmla="*/ 18774 w 21600"/>
                <a:gd name="T15" fmla="*/ 1877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059" y="21600"/>
                  </a:lnTo>
                  <a:lnTo>
                    <a:pt x="19541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folHlink">
                <a:alpha val="70195"/>
              </a:schemeClr>
            </a:solidFill>
            <a:ln w="38100" algn="ctr">
              <a:noFill/>
              <a:miter lim="800000"/>
              <a:headEnd/>
              <a:tailEnd/>
            </a:ln>
          </p:spPr>
          <p:txBody>
            <a:bodyPr rot="10800000" wrap="none" lIns="0" tIns="0" rIns="0" bIns="0" anchor="ctr"/>
            <a:lstStyle/>
            <a:p>
              <a:pPr algn="ctr" eaLnBrk="0" hangingPunct="0">
                <a:spcAft>
                  <a:spcPct val="30000"/>
                </a:spcAft>
              </a:pPr>
              <a:r>
                <a:rPr lang="tr-TR" sz="1200" b="1">
                  <a:solidFill>
                    <a:schemeClr val="bg1"/>
                  </a:solidFill>
                  <a:latin typeface="Corbel" pitchFamily="34" charset="0"/>
                  <a:cs typeface="Arial" pitchFamily="34" charset="0"/>
                </a:rPr>
                <a:t>Belirti yok</a:t>
              </a:r>
              <a:endParaRPr lang="en-GB" sz="1200" b="1">
                <a:solidFill>
                  <a:schemeClr val="bg1"/>
                </a:solidFill>
                <a:latin typeface="Corbel" pitchFamily="34" charset="0"/>
                <a:cs typeface="Arial" pitchFamily="34" charset="0"/>
              </a:endParaRPr>
            </a:p>
          </p:txBody>
        </p:sp>
        <p:sp>
          <p:nvSpPr>
            <p:cNvPr id="119812" name="AutoShape 4"/>
            <p:cNvSpPr>
              <a:spLocks noChangeArrowheads="1"/>
            </p:cNvSpPr>
            <p:nvPr/>
          </p:nvSpPr>
          <p:spPr bwMode="auto">
            <a:xfrm rot="10800000">
              <a:off x="1022" y="2520"/>
              <a:ext cx="775" cy="587"/>
            </a:xfrm>
            <a:custGeom>
              <a:avLst/>
              <a:gdLst>
                <a:gd name="T0" fmla="*/ 611 w 21600"/>
                <a:gd name="T1" fmla="*/ 294 h 21600"/>
                <a:gd name="T2" fmla="*/ 388 w 21600"/>
                <a:gd name="T3" fmla="*/ 587 h 21600"/>
                <a:gd name="T4" fmla="*/ 164 w 21600"/>
                <a:gd name="T5" fmla="*/ 294 h 21600"/>
                <a:gd name="T6" fmla="*/ 388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6382 w 21600"/>
                <a:gd name="T13" fmla="*/ 6366 h 21600"/>
                <a:gd name="T14" fmla="*/ 15218 w 21600"/>
                <a:gd name="T15" fmla="*/ 1523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9161" y="21600"/>
                  </a:lnTo>
                  <a:lnTo>
                    <a:pt x="12439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folHlink"/>
            </a:solidFill>
            <a:ln w="38100" algn="ctr">
              <a:noFill/>
              <a:miter lim="800000"/>
              <a:headEnd/>
              <a:tailEnd/>
            </a:ln>
          </p:spPr>
          <p:txBody>
            <a:bodyPr rot="10800000" wrap="none" lIns="0" tIns="0" rIns="0" bIns="0" anchor="ctr"/>
            <a:lstStyle/>
            <a:p>
              <a:pPr algn="ctr" eaLnBrk="0" hangingPunct="0">
                <a:lnSpc>
                  <a:spcPct val="80000"/>
                </a:lnSpc>
              </a:pPr>
              <a:endParaRPr lang="tr-TR" sz="1000">
                <a:solidFill>
                  <a:schemeClr val="bg1"/>
                </a:solidFill>
                <a:latin typeface="Corbel" pitchFamily="34" charset="0"/>
                <a:cs typeface="Arial" pitchFamily="34" charset="0"/>
              </a:endParaRPr>
            </a:p>
            <a:p>
              <a:pPr algn="ctr" eaLnBrk="0" hangingPunct="0">
                <a:lnSpc>
                  <a:spcPct val="80000"/>
                </a:lnSpc>
              </a:pPr>
              <a:endParaRPr lang="tr-TR" sz="1000">
                <a:solidFill>
                  <a:schemeClr val="bg1"/>
                </a:solidFill>
                <a:latin typeface="Corbel" pitchFamily="34" charset="0"/>
                <a:cs typeface="Arial" pitchFamily="34" charset="0"/>
              </a:endParaRPr>
            </a:p>
            <a:p>
              <a:pPr algn="ctr" eaLnBrk="0" hangingPunct="0">
                <a:lnSpc>
                  <a:spcPct val="80000"/>
                </a:lnSpc>
              </a:pPr>
              <a:endParaRPr lang="tr-TR" sz="1200" b="1">
                <a:solidFill>
                  <a:schemeClr val="bg1"/>
                </a:solidFill>
                <a:latin typeface="Corbel" pitchFamily="34" charset="0"/>
                <a:cs typeface="Arial" pitchFamily="34" charset="0"/>
              </a:endParaRPr>
            </a:p>
            <a:p>
              <a:pPr algn="ctr" eaLnBrk="0" hangingPunct="0">
                <a:lnSpc>
                  <a:spcPct val="80000"/>
                </a:lnSpc>
              </a:pPr>
              <a:r>
                <a:rPr lang="tr-TR" sz="1400" b="1">
                  <a:solidFill>
                    <a:schemeClr val="bg1"/>
                  </a:solidFill>
                  <a:latin typeface="Corbel" pitchFamily="34" charset="0"/>
                  <a:cs typeface="Arial" pitchFamily="34" charset="0"/>
                </a:rPr>
                <a:t>Klinik bulgular</a:t>
              </a:r>
              <a:endParaRPr lang="en-GB" sz="1400" b="1">
                <a:solidFill>
                  <a:schemeClr val="bg1"/>
                </a:solidFill>
                <a:latin typeface="Corbel" pitchFamily="34" charset="0"/>
                <a:cs typeface="Arial" pitchFamily="34" charset="0"/>
              </a:endParaRPr>
            </a:p>
          </p:txBody>
        </p:sp>
        <p:sp>
          <p:nvSpPr>
            <p:cNvPr id="119813" name="AutoShape 5"/>
            <p:cNvSpPr>
              <a:spLocks noChangeArrowheads="1"/>
            </p:cNvSpPr>
            <p:nvPr/>
          </p:nvSpPr>
          <p:spPr bwMode="auto">
            <a:xfrm>
              <a:off x="1391" y="2435"/>
              <a:ext cx="55" cy="40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38100" algn="ctr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endParaRPr lang="tr-TR">
                <a:latin typeface="Corbel" pitchFamily="34" charset="0"/>
                <a:cs typeface="Arial" pitchFamily="34" charset="0"/>
              </a:endParaRPr>
            </a:p>
          </p:txBody>
        </p:sp>
        <p:sp>
          <p:nvSpPr>
            <p:cNvPr id="119814" name="AutoShape 7"/>
            <p:cNvSpPr>
              <a:spLocks noChangeArrowheads="1"/>
            </p:cNvSpPr>
            <p:nvPr/>
          </p:nvSpPr>
          <p:spPr bwMode="auto">
            <a:xfrm rot="10800000">
              <a:off x="1360" y="2482"/>
              <a:ext cx="116" cy="42"/>
            </a:xfrm>
            <a:custGeom>
              <a:avLst/>
              <a:gdLst>
                <a:gd name="T0" fmla="*/ 103 w 21600"/>
                <a:gd name="T1" fmla="*/ 21 h 21600"/>
                <a:gd name="T2" fmla="*/ 58 w 21600"/>
                <a:gd name="T3" fmla="*/ 42 h 21600"/>
                <a:gd name="T4" fmla="*/ 13 w 21600"/>
                <a:gd name="T5" fmla="*/ 21 h 21600"/>
                <a:gd name="T6" fmla="*/ 58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283 w 21600"/>
                <a:gd name="T13" fmla="*/ 4114 h 21600"/>
                <a:gd name="T14" fmla="*/ 17317 w 21600"/>
                <a:gd name="T15" fmla="*/ 1748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984" y="21600"/>
                  </a:lnTo>
                  <a:lnTo>
                    <a:pt x="16616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669900"/>
            </a:solidFill>
            <a:ln w="38100" algn="ctr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endParaRPr lang="tr-TR"/>
            </a:p>
          </p:txBody>
        </p:sp>
      </p:grpSp>
      <p:sp>
        <p:nvSpPr>
          <p:cNvPr id="119815" name="Text Box 9"/>
          <p:cNvSpPr txBox="1">
            <a:spLocks noChangeArrowheads="1"/>
          </p:cNvSpPr>
          <p:nvPr/>
        </p:nvSpPr>
        <p:spPr bwMode="auto">
          <a:xfrm>
            <a:off x="5111750" y="1533525"/>
            <a:ext cx="769938" cy="274638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Aft>
                <a:spcPct val="30000"/>
              </a:spcAft>
            </a:pPr>
            <a:r>
              <a:rPr lang="tr-TR">
                <a:latin typeface="Corbel" pitchFamily="34" charset="0"/>
                <a:cs typeface="Arial" pitchFamily="34" charset="0"/>
              </a:rPr>
              <a:t>Ölümler</a:t>
            </a:r>
            <a:endParaRPr lang="en-GB">
              <a:latin typeface="Corbel" pitchFamily="34" charset="0"/>
              <a:cs typeface="Arial" pitchFamily="34" charset="0"/>
            </a:endParaRPr>
          </a:p>
        </p:txBody>
      </p:sp>
      <p:sp>
        <p:nvSpPr>
          <p:cNvPr id="119816" name="Text Box 11"/>
          <p:cNvSpPr txBox="1">
            <a:spLocks noChangeArrowheads="1"/>
          </p:cNvSpPr>
          <p:nvPr/>
        </p:nvSpPr>
        <p:spPr bwMode="auto">
          <a:xfrm>
            <a:off x="1896279" y="3933825"/>
            <a:ext cx="1757341" cy="22711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orbel" pitchFamily="34" charset="0"/>
                <a:cs typeface="Arial" pitchFamily="34" charset="0"/>
              </a:rPr>
              <a:t>Hastaneye yatışlar</a:t>
            </a:r>
            <a:endParaRPr lang="en-GB" dirty="0">
              <a:solidFill>
                <a:schemeClr val="accent1">
                  <a:lumMod val="75000"/>
                </a:schemeClr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119817" name="Text Box 13"/>
          <p:cNvSpPr txBox="1">
            <a:spLocks noChangeArrowheads="1"/>
          </p:cNvSpPr>
          <p:nvPr/>
        </p:nvSpPr>
        <p:spPr bwMode="auto">
          <a:xfrm>
            <a:off x="323850" y="5891213"/>
            <a:ext cx="2767013" cy="487362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  <a:spcAft>
                <a:spcPct val="30000"/>
              </a:spcAft>
            </a:pPr>
            <a:r>
              <a:rPr lang="tr-TR" sz="3200">
                <a:latin typeface="Corbel" pitchFamily="34" charset="0"/>
                <a:cs typeface="Arial" pitchFamily="34" charset="0"/>
              </a:rPr>
              <a:t>Mevsimsel Grip</a:t>
            </a:r>
            <a:endParaRPr lang="en-GB" sz="3200">
              <a:latin typeface="Corbel" pitchFamily="34" charset="0"/>
              <a:cs typeface="Arial" pitchFamily="34" charset="0"/>
            </a:endParaRPr>
          </a:p>
        </p:txBody>
      </p:sp>
      <p:sp>
        <p:nvSpPr>
          <p:cNvPr id="119818" name="Text Box 14"/>
          <p:cNvSpPr txBox="1">
            <a:spLocks noChangeArrowheads="1"/>
          </p:cNvSpPr>
          <p:nvPr/>
        </p:nvSpPr>
        <p:spPr bwMode="auto">
          <a:xfrm>
            <a:off x="4843463" y="5861050"/>
            <a:ext cx="2673350" cy="487363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  <a:spcAft>
                <a:spcPct val="30000"/>
              </a:spcAft>
            </a:pPr>
            <a:r>
              <a:rPr lang="en-GB" sz="3200">
                <a:latin typeface="Corbel" pitchFamily="34" charset="0"/>
                <a:cs typeface="Arial" pitchFamily="34" charset="0"/>
              </a:rPr>
              <a:t>Pandemi</a:t>
            </a:r>
            <a:r>
              <a:rPr lang="tr-TR" sz="3200">
                <a:latin typeface="Corbel" pitchFamily="34" charset="0"/>
                <a:cs typeface="Arial" pitchFamily="34" charset="0"/>
              </a:rPr>
              <a:t>k grip</a:t>
            </a:r>
            <a:endParaRPr lang="en-GB" sz="3200">
              <a:latin typeface="Corbel" pitchFamily="34" charset="0"/>
              <a:cs typeface="Arial" pitchFamily="34" charset="0"/>
            </a:endParaRPr>
          </a:p>
        </p:txBody>
      </p:sp>
      <p:sp>
        <p:nvSpPr>
          <p:cNvPr id="119819" name="AutoShape 15"/>
          <p:cNvSpPr>
            <a:spLocks noChangeArrowheads="1"/>
          </p:cNvSpPr>
          <p:nvPr/>
        </p:nvSpPr>
        <p:spPr bwMode="auto">
          <a:xfrm rot="10800000">
            <a:off x="3775075" y="5000625"/>
            <a:ext cx="4684713" cy="781050"/>
          </a:xfrm>
          <a:custGeom>
            <a:avLst/>
            <a:gdLst>
              <a:gd name="T0" fmla="*/ 3455974 w 21600"/>
              <a:gd name="T1" fmla="*/ 280988 h 21600"/>
              <a:gd name="T2" fmla="*/ 1814513 w 21600"/>
              <a:gd name="T3" fmla="*/ 561975 h 21600"/>
              <a:gd name="T4" fmla="*/ 173051 w 21600"/>
              <a:gd name="T5" fmla="*/ 280988 h 21600"/>
              <a:gd name="T6" fmla="*/ 1814513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30 w 21600"/>
              <a:gd name="T13" fmla="*/ 2830 h 21600"/>
              <a:gd name="T14" fmla="*/ 18770 w 21600"/>
              <a:gd name="T15" fmla="*/ 1877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059" y="21600"/>
                </a:lnTo>
                <a:lnTo>
                  <a:pt x="19541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folHlink">
              <a:alpha val="70195"/>
            </a:schemeClr>
          </a:solidFill>
          <a:ln w="38100" algn="ctr">
            <a:noFill/>
            <a:miter lim="800000"/>
            <a:headEnd/>
            <a:tailEnd/>
          </a:ln>
        </p:spPr>
        <p:txBody>
          <a:bodyPr rot="10800000" wrap="none" lIns="0" tIns="0" rIns="0" bIns="0" anchor="ctr"/>
          <a:lstStyle/>
          <a:p>
            <a:pPr algn="ctr" eaLnBrk="0" hangingPunct="0">
              <a:spcAft>
                <a:spcPct val="30000"/>
              </a:spcAft>
            </a:pPr>
            <a:r>
              <a:rPr lang="tr-TR" sz="2000" b="1">
                <a:solidFill>
                  <a:schemeClr val="bg1"/>
                </a:solidFill>
                <a:latin typeface="Corbel" pitchFamily="34" charset="0"/>
                <a:cs typeface="Arial" pitchFamily="34" charset="0"/>
              </a:rPr>
              <a:t>Belirti yok</a:t>
            </a:r>
            <a:endParaRPr lang="en-GB" sz="2000" b="1">
              <a:solidFill>
                <a:schemeClr val="bg1"/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119820" name="AutoShape 16"/>
          <p:cNvSpPr>
            <a:spLocks noChangeArrowheads="1"/>
          </p:cNvSpPr>
          <p:nvPr/>
        </p:nvSpPr>
        <p:spPr bwMode="auto">
          <a:xfrm rot="10800000">
            <a:off x="4232275" y="2613025"/>
            <a:ext cx="3768725" cy="2357438"/>
          </a:xfrm>
          <a:custGeom>
            <a:avLst/>
            <a:gdLst>
              <a:gd name="T0" fmla="*/ 2402703 w 21600"/>
              <a:gd name="T1" fmla="*/ 848519 h 21600"/>
              <a:gd name="T2" fmla="*/ 1459706 w 21600"/>
              <a:gd name="T3" fmla="*/ 1697037 h 21600"/>
              <a:gd name="T4" fmla="*/ 516709 w 21600"/>
              <a:gd name="T5" fmla="*/ 848519 h 21600"/>
              <a:gd name="T6" fmla="*/ 145970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5623 w 21600"/>
              <a:gd name="T13" fmla="*/ 5623 h 21600"/>
              <a:gd name="T14" fmla="*/ 15977 w 21600"/>
              <a:gd name="T15" fmla="*/ 159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7646" y="21600"/>
                </a:lnTo>
                <a:lnTo>
                  <a:pt x="13954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folHlink"/>
          </a:solidFill>
          <a:ln w="38100" algn="ctr">
            <a:noFill/>
            <a:miter lim="800000"/>
            <a:headEnd/>
            <a:tailEnd/>
          </a:ln>
        </p:spPr>
        <p:txBody>
          <a:bodyPr rot="10800000" wrap="none" lIns="0" tIns="0" rIns="0" bIns="0" anchor="ctr"/>
          <a:lstStyle/>
          <a:p>
            <a:pPr eaLnBrk="0" hangingPunct="0">
              <a:lnSpc>
                <a:spcPct val="80000"/>
              </a:lnSpc>
            </a:pPr>
            <a:r>
              <a:rPr lang="tr-TR" sz="2000" b="1">
                <a:solidFill>
                  <a:schemeClr val="bg1"/>
                </a:solidFill>
                <a:latin typeface="Corbel" pitchFamily="34" charset="0"/>
                <a:cs typeface="Arial" pitchFamily="34" charset="0"/>
              </a:rPr>
              <a:t>Klinik bulgular</a:t>
            </a:r>
            <a:endParaRPr lang="en-GB" sz="2000" b="1">
              <a:solidFill>
                <a:schemeClr val="bg1"/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119821" name="AutoShape 17"/>
          <p:cNvSpPr>
            <a:spLocks noChangeArrowheads="1"/>
          </p:cNvSpPr>
          <p:nvPr/>
        </p:nvSpPr>
        <p:spPr bwMode="auto">
          <a:xfrm>
            <a:off x="5924550" y="1484313"/>
            <a:ext cx="388938" cy="452437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38100" algn="ctr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endParaRPr lang="tr-TR">
              <a:latin typeface="Corbel" pitchFamily="34" charset="0"/>
              <a:cs typeface="Arial" pitchFamily="34" charset="0"/>
            </a:endParaRPr>
          </a:p>
        </p:txBody>
      </p:sp>
      <p:sp>
        <p:nvSpPr>
          <p:cNvPr id="119822" name="AutoShape 18"/>
          <p:cNvSpPr>
            <a:spLocks noChangeArrowheads="1"/>
          </p:cNvSpPr>
          <p:nvPr/>
        </p:nvSpPr>
        <p:spPr bwMode="auto">
          <a:xfrm rot="10800000">
            <a:off x="5599113" y="1979613"/>
            <a:ext cx="1027112" cy="582612"/>
          </a:xfrm>
          <a:custGeom>
            <a:avLst/>
            <a:gdLst>
              <a:gd name="T0" fmla="*/ 675485 w 21600"/>
              <a:gd name="T1" fmla="*/ 209550 h 21600"/>
              <a:gd name="T2" fmla="*/ 397669 w 21600"/>
              <a:gd name="T3" fmla="*/ 419100 h 21600"/>
              <a:gd name="T4" fmla="*/ 119853 w 21600"/>
              <a:gd name="T5" fmla="*/ 209550 h 21600"/>
              <a:gd name="T6" fmla="*/ 397669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5055 w 21600"/>
              <a:gd name="T13" fmla="*/ 5055 h 21600"/>
              <a:gd name="T14" fmla="*/ 16545 w 21600"/>
              <a:gd name="T15" fmla="*/ 1654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6510" y="21600"/>
                </a:lnTo>
                <a:lnTo>
                  <a:pt x="1509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669900"/>
          </a:solidFill>
          <a:ln w="38100" algn="ctr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endParaRPr lang="tr-TR"/>
          </a:p>
        </p:txBody>
      </p:sp>
      <p:sp>
        <p:nvSpPr>
          <p:cNvPr id="119823" name="Text Box 23"/>
          <p:cNvSpPr txBox="1">
            <a:spLocks noChangeArrowheads="1"/>
          </p:cNvSpPr>
          <p:nvPr/>
        </p:nvSpPr>
        <p:spPr bwMode="auto">
          <a:xfrm>
            <a:off x="877888" y="3609975"/>
            <a:ext cx="769937" cy="274638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Aft>
                <a:spcPct val="30000"/>
              </a:spcAft>
            </a:pPr>
            <a:r>
              <a:rPr lang="tr-TR">
                <a:latin typeface="Corbel" pitchFamily="34" charset="0"/>
                <a:cs typeface="Arial" pitchFamily="34" charset="0"/>
              </a:rPr>
              <a:t>Ölümler</a:t>
            </a:r>
            <a:endParaRPr lang="en-GB">
              <a:latin typeface="Corbel" pitchFamily="34" charset="0"/>
              <a:cs typeface="Arial" pitchFamily="34" charset="0"/>
            </a:endParaRPr>
          </a:p>
        </p:txBody>
      </p:sp>
      <p:sp>
        <p:nvSpPr>
          <p:cNvPr id="119824" name="Text Box 24"/>
          <p:cNvSpPr txBox="1">
            <a:spLocks noChangeArrowheads="1"/>
          </p:cNvSpPr>
          <p:nvPr/>
        </p:nvSpPr>
        <p:spPr bwMode="auto">
          <a:xfrm>
            <a:off x="3733800" y="2176463"/>
            <a:ext cx="1757341" cy="276999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Aft>
                <a:spcPct val="30000"/>
              </a:spcAft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orbel" pitchFamily="34" charset="0"/>
                <a:cs typeface="Arial" pitchFamily="34" charset="0"/>
              </a:rPr>
              <a:t>Hastaneye yatışlar</a:t>
            </a:r>
            <a:endParaRPr lang="en-GB" dirty="0">
              <a:solidFill>
                <a:schemeClr val="accent1">
                  <a:lumMod val="75000"/>
                </a:schemeClr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119825" name="Text Box 17"/>
          <p:cNvSpPr txBox="1">
            <a:spLocks noChangeArrowheads="1"/>
          </p:cNvSpPr>
          <p:nvPr/>
        </p:nvSpPr>
        <p:spPr bwMode="auto">
          <a:xfrm>
            <a:off x="1187450" y="333375"/>
            <a:ext cx="64801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3200" b="1">
                <a:solidFill>
                  <a:srgbClr val="FF0000"/>
                </a:solidFill>
                <a:cs typeface="Arial" pitchFamily="34" charset="0"/>
              </a:rPr>
              <a:t>Mevsimsel Grip / Pandemik Grip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671871" y="229289"/>
            <a:ext cx="79248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3600" b="1" dirty="0" err="1">
                <a:solidFill>
                  <a:schemeClr val="accent1"/>
                </a:solidFill>
              </a:rPr>
              <a:t>Pandemi</a:t>
            </a:r>
            <a:r>
              <a:rPr lang="tr-TR" altLang="tr-TR" sz="3600" b="1" dirty="0">
                <a:solidFill>
                  <a:schemeClr val="accent1"/>
                </a:solidFill>
              </a:rPr>
              <a:t> Hazırlığı Ayrıntılı Yapılmalıdır</a:t>
            </a:r>
          </a:p>
          <a:p>
            <a:pPr algn="ctr" eaLnBrk="0" hangingPunct="0">
              <a:spcBef>
                <a:spcPct val="50000"/>
              </a:spcBef>
            </a:pPr>
            <a:r>
              <a:rPr lang="tr-TR" altLang="tr-TR" sz="2400" dirty="0"/>
              <a:t> </a:t>
            </a:r>
            <a:r>
              <a:rPr lang="tr-TR" altLang="tr-TR" sz="3200" b="1" dirty="0">
                <a:solidFill>
                  <a:srgbClr val="FF0000"/>
                </a:solidFill>
              </a:rPr>
              <a:t>ÇÜNKÜ</a:t>
            </a:r>
            <a:r>
              <a:rPr lang="tr-TR" altLang="tr-TR" sz="3200" dirty="0">
                <a:solidFill>
                  <a:srgbClr val="FF0000"/>
                </a:solidFill>
              </a:rPr>
              <a:t> bir gün </a:t>
            </a:r>
            <a:r>
              <a:rPr lang="tr-TR" altLang="tr-TR" sz="3200" dirty="0" err="1">
                <a:solidFill>
                  <a:srgbClr val="FF0000"/>
                </a:solidFill>
              </a:rPr>
              <a:t>pandemi</a:t>
            </a:r>
            <a:r>
              <a:rPr lang="tr-TR" altLang="tr-TR" sz="3200" dirty="0">
                <a:solidFill>
                  <a:srgbClr val="FF0000"/>
                </a:solidFill>
              </a:rPr>
              <a:t> olacak…</a:t>
            </a:r>
            <a:endParaRPr lang="en-US" altLang="tr-TR" sz="3200" dirty="0">
              <a:solidFill>
                <a:srgbClr val="FF0000"/>
              </a:solidFill>
            </a:endParaRPr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355254" y="1700808"/>
            <a:ext cx="8505392" cy="449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altLang="tr-TR" sz="2200" b="1" dirty="0"/>
              <a:t>Ama;</a:t>
            </a:r>
          </a:p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tr-TR" altLang="tr-TR" sz="2200" dirty="0"/>
              <a:t>Ne zaman ortaya çıkacağını</a:t>
            </a:r>
          </a:p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tr-TR" altLang="tr-TR" sz="2200" dirty="0"/>
              <a:t>Virüsün özelliğini</a:t>
            </a:r>
          </a:p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tr-TR" altLang="tr-TR" sz="2200" dirty="0"/>
              <a:t>Kimi etkileyeceğini</a:t>
            </a:r>
          </a:p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tr-TR" altLang="tr-TR" sz="2200" dirty="0"/>
              <a:t>Ne kadar süreceğini</a:t>
            </a:r>
          </a:p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tr-TR" altLang="tr-TR" sz="2200" dirty="0"/>
              <a:t>Elimizdeki ilaçların etkili olup olmayacağı</a:t>
            </a:r>
          </a:p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tr-TR" altLang="tr-TR" sz="2200" dirty="0"/>
              <a:t>Aşının olup olmayacağını ya da ne zaman hazır olacağını</a:t>
            </a:r>
          </a:p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tr-TR" altLang="tr-TR" sz="2200" dirty="0" err="1"/>
              <a:t>Pandeminin</a:t>
            </a:r>
            <a:r>
              <a:rPr lang="tr-TR" altLang="tr-TR" sz="2200" dirty="0"/>
              <a:t> hangi şiddette olacağını</a:t>
            </a:r>
          </a:p>
          <a:p>
            <a:pPr eaLnBrk="0" hangingPunct="0">
              <a:spcBef>
                <a:spcPct val="50000"/>
              </a:spcBef>
            </a:pPr>
            <a:r>
              <a:rPr lang="tr-TR" altLang="tr-TR" sz="2200" b="1" dirty="0"/>
              <a:t>BİLMİYORUZ</a:t>
            </a:r>
            <a:endParaRPr lang="en-US" altLang="tr-TR" sz="2200" b="1" dirty="0"/>
          </a:p>
        </p:txBody>
      </p:sp>
      <p:sp>
        <p:nvSpPr>
          <p:cNvPr id="53253" name="Line 5"/>
          <p:cNvSpPr>
            <a:spLocks noChangeShapeType="1"/>
          </p:cNvSpPr>
          <p:nvPr/>
        </p:nvSpPr>
        <p:spPr bwMode="auto">
          <a:xfrm>
            <a:off x="309245" y="1556792"/>
            <a:ext cx="792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586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4" name="Rectangle 4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886700" cy="1325563"/>
          </a:xfrm>
        </p:spPr>
        <p:txBody>
          <a:bodyPr/>
          <a:lstStyle/>
          <a:p>
            <a:pPr algn="ctr"/>
            <a:r>
              <a:rPr lang="tr-TR" sz="3500" b="1" dirty="0">
                <a:solidFill>
                  <a:srgbClr val="FF0000"/>
                </a:solidFill>
              </a:rPr>
              <a:t>İNFLUENZANIN DÖNGÜSÜ</a:t>
            </a:r>
          </a:p>
        </p:txBody>
      </p:sp>
      <p:grpSp>
        <p:nvGrpSpPr>
          <p:cNvPr id="2" name="Diagram 2"/>
          <p:cNvGrpSpPr>
            <a:grpSpLocks/>
          </p:cNvGrpSpPr>
          <p:nvPr/>
        </p:nvGrpSpPr>
        <p:grpSpPr bwMode="auto">
          <a:xfrm>
            <a:off x="611188" y="1916113"/>
            <a:ext cx="8208962" cy="4392612"/>
            <a:chOff x="385" y="1207"/>
            <a:chExt cx="5171" cy="2767"/>
          </a:xfrm>
        </p:grpSpPr>
        <p:sp>
          <p:nvSpPr>
            <p:cNvPr id="3" name="_s59396"/>
            <p:cNvSpPr>
              <a:spLocks noChangeArrowheads="1" noTextEdit="1"/>
            </p:cNvSpPr>
            <p:nvPr/>
          </p:nvSpPr>
          <p:spPr bwMode="auto">
            <a:xfrm>
              <a:off x="2061" y="1396"/>
              <a:ext cx="1818" cy="1817"/>
            </a:xfrm>
            <a:custGeom>
              <a:avLst/>
              <a:gdLst>
                <a:gd name="G0" fmla="+- -5242880 0 0"/>
                <a:gd name="G1" fmla="+- -8519680 0 0"/>
                <a:gd name="G2" fmla="+- -5242880 0 -8519680"/>
                <a:gd name="G3" fmla="+- 10800 0 0"/>
                <a:gd name="G4" fmla="+- 0 0 -524288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8519680"/>
                <a:gd name="G10" fmla="+- 7200 0 2700"/>
                <a:gd name="G11" fmla="cos G10 -5242880"/>
                <a:gd name="G12" fmla="sin G10 -5242880"/>
                <a:gd name="G13" fmla="cos 13500 -5242880"/>
                <a:gd name="G14" fmla="sin 13500 -5242880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242880"/>
                <a:gd name="G22" fmla="sin G20 -5242880"/>
                <a:gd name="G23" fmla="+- G21 10800 0"/>
                <a:gd name="G24" fmla="+- G12 G23 G22"/>
                <a:gd name="G25" fmla="+- G22 G23 G11"/>
                <a:gd name="G26" fmla="cos 10800 -5242880"/>
                <a:gd name="G27" fmla="sin 10800 -5242880"/>
                <a:gd name="G28" fmla="cos 7200 -5242880"/>
                <a:gd name="G29" fmla="sin 7200 -524288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8519680"/>
                <a:gd name="G36" fmla="sin G34 -8519680"/>
                <a:gd name="G37" fmla="+/ -8519680 -524288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004 w 21600"/>
                <a:gd name="T5" fmla="*/ 368 h 21600"/>
                <a:gd name="T6" fmla="*/ 5014 w 21600"/>
                <a:gd name="T7" fmla="*/ 3905 h 21600"/>
                <a:gd name="T8" fmla="*/ 8936 w 21600"/>
                <a:gd name="T9" fmla="*/ 3845 h 21600"/>
                <a:gd name="T10" fmla="*/ 13144 w 21600"/>
                <a:gd name="T11" fmla="*/ -2495 h 21600"/>
                <a:gd name="T12" fmla="*/ 16794 w 21600"/>
                <a:gd name="T13" fmla="*/ 2717 h 21600"/>
                <a:gd name="T14" fmla="*/ 11581 w 21600"/>
                <a:gd name="T15" fmla="*/ 6368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2050" y="3709"/>
                  </a:moveTo>
                  <a:cubicBezTo>
                    <a:pt x="11637" y="3636"/>
                    <a:pt x="11219" y="3600"/>
                    <a:pt x="10800" y="3600"/>
                  </a:cubicBezTo>
                  <a:cubicBezTo>
                    <a:pt x="9107" y="3599"/>
                    <a:pt x="7468" y="4196"/>
                    <a:pt x="6171" y="5284"/>
                  </a:cubicBezTo>
                  <a:lnTo>
                    <a:pt x="3857" y="2526"/>
                  </a:lnTo>
                  <a:cubicBezTo>
                    <a:pt x="5802" y="894"/>
                    <a:pt x="8260" y="-1"/>
                    <a:pt x="10800" y="0"/>
                  </a:cubicBezTo>
                  <a:cubicBezTo>
                    <a:pt x="11428" y="0"/>
                    <a:pt x="12056" y="54"/>
                    <a:pt x="12675" y="164"/>
                  </a:cubicBezTo>
                  <a:lnTo>
                    <a:pt x="13144" y="-2495"/>
                  </a:lnTo>
                  <a:lnTo>
                    <a:pt x="16794" y="2717"/>
                  </a:lnTo>
                  <a:lnTo>
                    <a:pt x="11581" y="6368"/>
                  </a:lnTo>
                  <a:lnTo>
                    <a:pt x="12050" y="3709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miter lim="800000"/>
              <a:headEnd/>
              <a:tailEnd/>
            </a:ln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flatTx/>
            </a:bodyPr>
            <a:lstStyle/>
            <a:p>
              <a:endParaRPr lang="tr-TR"/>
            </a:p>
          </p:txBody>
        </p:sp>
        <p:sp>
          <p:nvSpPr>
            <p:cNvPr id="4" name="_s59397"/>
            <p:cNvSpPr>
              <a:spLocks noChangeArrowheads="1" noTextEdit="1"/>
            </p:cNvSpPr>
            <p:nvPr/>
          </p:nvSpPr>
          <p:spPr bwMode="auto">
            <a:xfrm rot="7200000">
              <a:off x="2309" y="1826"/>
              <a:ext cx="1817" cy="1818"/>
            </a:xfrm>
            <a:custGeom>
              <a:avLst/>
              <a:gdLst>
                <a:gd name="G0" fmla="+- -5242880 0 0"/>
                <a:gd name="G1" fmla="+- -8519680 0 0"/>
                <a:gd name="G2" fmla="+- -5242880 0 -8519680"/>
                <a:gd name="G3" fmla="+- 10800 0 0"/>
                <a:gd name="G4" fmla="+- 0 0 -524288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8519680"/>
                <a:gd name="G10" fmla="+- 7200 0 2700"/>
                <a:gd name="G11" fmla="cos G10 -5242880"/>
                <a:gd name="G12" fmla="sin G10 -5242880"/>
                <a:gd name="G13" fmla="cos 13500 -5242880"/>
                <a:gd name="G14" fmla="sin 13500 -5242880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242880"/>
                <a:gd name="G22" fmla="sin G20 -5242880"/>
                <a:gd name="G23" fmla="+- G21 10800 0"/>
                <a:gd name="G24" fmla="+- G12 G23 G22"/>
                <a:gd name="G25" fmla="+- G22 G23 G11"/>
                <a:gd name="G26" fmla="cos 10800 -5242880"/>
                <a:gd name="G27" fmla="sin 10800 -5242880"/>
                <a:gd name="G28" fmla="cos 7200 -5242880"/>
                <a:gd name="G29" fmla="sin 7200 -524288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8519680"/>
                <a:gd name="G36" fmla="sin G34 -8519680"/>
                <a:gd name="G37" fmla="+/ -8519680 -524288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004 w 21600"/>
                <a:gd name="T5" fmla="*/ 368 h 21600"/>
                <a:gd name="T6" fmla="*/ 5014 w 21600"/>
                <a:gd name="T7" fmla="*/ 3905 h 21600"/>
                <a:gd name="T8" fmla="*/ 8936 w 21600"/>
                <a:gd name="T9" fmla="*/ 3845 h 21600"/>
                <a:gd name="T10" fmla="*/ 13144 w 21600"/>
                <a:gd name="T11" fmla="*/ -2495 h 21600"/>
                <a:gd name="T12" fmla="*/ 16794 w 21600"/>
                <a:gd name="T13" fmla="*/ 2717 h 21600"/>
                <a:gd name="T14" fmla="*/ 11581 w 21600"/>
                <a:gd name="T15" fmla="*/ 6368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2050" y="3709"/>
                  </a:moveTo>
                  <a:cubicBezTo>
                    <a:pt x="11637" y="3636"/>
                    <a:pt x="11219" y="3600"/>
                    <a:pt x="10800" y="3600"/>
                  </a:cubicBezTo>
                  <a:cubicBezTo>
                    <a:pt x="9107" y="3599"/>
                    <a:pt x="7468" y="4196"/>
                    <a:pt x="6171" y="5284"/>
                  </a:cubicBezTo>
                  <a:lnTo>
                    <a:pt x="3857" y="2526"/>
                  </a:lnTo>
                  <a:cubicBezTo>
                    <a:pt x="5802" y="894"/>
                    <a:pt x="8260" y="-1"/>
                    <a:pt x="10800" y="0"/>
                  </a:cubicBezTo>
                  <a:cubicBezTo>
                    <a:pt x="11428" y="0"/>
                    <a:pt x="12056" y="54"/>
                    <a:pt x="12675" y="164"/>
                  </a:cubicBezTo>
                  <a:lnTo>
                    <a:pt x="13144" y="-2495"/>
                  </a:lnTo>
                  <a:lnTo>
                    <a:pt x="16794" y="2717"/>
                  </a:lnTo>
                  <a:lnTo>
                    <a:pt x="11581" y="6368"/>
                  </a:lnTo>
                  <a:lnTo>
                    <a:pt x="12050" y="3709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18900000" scaled="1"/>
            </a:gradFill>
            <a:ln w="9525">
              <a:miter lim="800000"/>
              <a:headEnd/>
              <a:tailEnd/>
            </a:ln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flatTx/>
            </a:bodyPr>
            <a:lstStyle/>
            <a:p>
              <a:endParaRPr lang="tr-TR"/>
            </a:p>
          </p:txBody>
        </p:sp>
        <p:sp>
          <p:nvSpPr>
            <p:cNvPr id="5" name="_s59398"/>
            <p:cNvSpPr>
              <a:spLocks noChangeArrowheads="1" noTextEdit="1"/>
            </p:cNvSpPr>
            <p:nvPr/>
          </p:nvSpPr>
          <p:spPr bwMode="auto">
            <a:xfrm rot="14400000">
              <a:off x="1813" y="1826"/>
              <a:ext cx="1817" cy="1818"/>
            </a:xfrm>
            <a:custGeom>
              <a:avLst/>
              <a:gdLst>
                <a:gd name="G0" fmla="+- -5242880 0 0"/>
                <a:gd name="G1" fmla="+- -8519680 0 0"/>
                <a:gd name="G2" fmla="+- -5242880 0 -8519680"/>
                <a:gd name="G3" fmla="+- 10800 0 0"/>
                <a:gd name="G4" fmla="+- 0 0 -524288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8519680"/>
                <a:gd name="G10" fmla="+- 7200 0 2700"/>
                <a:gd name="G11" fmla="cos G10 -5242880"/>
                <a:gd name="G12" fmla="sin G10 -5242880"/>
                <a:gd name="G13" fmla="cos 13500 -5242880"/>
                <a:gd name="G14" fmla="sin 13500 -5242880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242880"/>
                <a:gd name="G22" fmla="sin G20 -5242880"/>
                <a:gd name="G23" fmla="+- G21 10800 0"/>
                <a:gd name="G24" fmla="+- G12 G23 G22"/>
                <a:gd name="G25" fmla="+- G22 G23 G11"/>
                <a:gd name="G26" fmla="cos 10800 -5242880"/>
                <a:gd name="G27" fmla="sin 10800 -5242880"/>
                <a:gd name="G28" fmla="cos 7200 -5242880"/>
                <a:gd name="G29" fmla="sin 7200 -524288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8519680"/>
                <a:gd name="G36" fmla="sin G34 -8519680"/>
                <a:gd name="G37" fmla="+/ -8519680 -524288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004 w 21600"/>
                <a:gd name="T5" fmla="*/ 368 h 21600"/>
                <a:gd name="T6" fmla="*/ 5014 w 21600"/>
                <a:gd name="T7" fmla="*/ 3905 h 21600"/>
                <a:gd name="T8" fmla="*/ 8936 w 21600"/>
                <a:gd name="T9" fmla="*/ 3845 h 21600"/>
                <a:gd name="T10" fmla="*/ 13144 w 21600"/>
                <a:gd name="T11" fmla="*/ -2495 h 21600"/>
                <a:gd name="T12" fmla="*/ 16794 w 21600"/>
                <a:gd name="T13" fmla="*/ 2717 h 21600"/>
                <a:gd name="T14" fmla="*/ 11581 w 21600"/>
                <a:gd name="T15" fmla="*/ 6368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2050" y="3709"/>
                  </a:moveTo>
                  <a:cubicBezTo>
                    <a:pt x="11637" y="3636"/>
                    <a:pt x="11219" y="3600"/>
                    <a:pt x="10800" y="3600"/>
                  </a:cubicBezTo>
                  <a:cubicBezTo>
                    <a:pt x="9107" y="3599"/>
                    <a:pt x="7468" y="4196"/>
                    <a:pt x="6171" y="5284"/>
                  </a:cubicBezTo>
                  <a:lnTo>
                    <a:pt x="3857" y="2526"/>
                  </a:lnTo>
                  <a:cubicBezTo>
                    <a:pt x="5802" y="894"/>
                    <a:pt x="8260" y="-1"/>
                    <a:pt x="10800" y="0"/>
                  </a:cubicBezTo>
                  <a:cubicBezTo>
                    <a:pt x="11428" y="0"/>
                    <a:pt x="12056" y="54"/>
                    <a:pt x="12675" y="164"/>
                  </a:cubicBezTo>
                  <a:lnTo>
                    <a:pt x="13144" y="-2495"/>
                  </a:lnTo>
                  <a:lnTo>
                    <a:pt x="16794" y="2717"/>
                  </a:lnTo>
                  <a:lnTo>
                    <a:pt x="11581" y="6368"/>
                  </a:lnTo>
                  <a:lnTo>
                    <a:pt x="12050" y="3709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18900000" scaled="1"/>
            </a:gradFill>
            <a:ln w="9525">
              <a:miter lim="800000"/>
              <a:headEnd/>
              <a:tailEnd/>
            </a:ln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flatTx/>
            </a:bodyPr>
            <a:lstStyle/>
            <a:p>
              <a:endParaRPr lang="tr-TR"/>
            </a:p>
          </p:txBody>
        </p:sp>
        <p:sp>
          <p:nvSpPr>
            <p:cNvPr id="6" name="_s59399"/>
            <p:cNvSpPr>
              <a:spLocks noChangeArrowheads="1"/>
            </p:cNvSpPr>
            <p:nvPr/>
          </p:nvSpPr>
          <p:spPr bwMode="auto">
            <a:xfrm>
              <a:off x="3468" y="1729"/>
              <a:ext cx="729" cy="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2400" b="1" i="0" u="none" strike="noStrike" cap="none" normalizeH="0" baseline="0">
                  <a:ln>
                    <a:noFill/>
                  </a:ln>
                  <a:solidFill>
                    <a:srgbClr val="FF3300"/>
                  </a:solidFill>
                  <a:effectLst/>
                  <a:latin typeface="Arial" charset="0"/>
                  <a:cs typeface="Arial" charset="0"/>
                </a:rPr>
                <a:t>PANDEMİK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2400" b="1" i="0" u="none" strike="noStrike" cap="none" normalizeH="0" baseline="0">
                  <a:ln>
                    <a:noFill/>
                  </a:ln>
                  <a:solidFill>
                    <a:srgbClr val="FF3300"/>
                  </a:solidFill>
                  <a:effectLst/>
                  <a:latin typeface="Arial" charset="0"/>
                  <a:cs typeface="Arial" charset="0"/>
                </a:rPr>
                <a:t>İNFLUENZA</a:t>
              </a:r>
            </a:p>
          </p:txBody>
        </p:sp>
        <p:sp>
          <p:nvSpPr>
            <p:cNvPr id="7" name="_s59400"/>
            <p:cNvSpPr>
              <a:spLocks noChangeArrowheads="1"/>
            </p:cNvSpPr>
            <p:nvPr/>
          </p:nvSpPr>
          <p:spPr bwMode="auto">
            <a:xfrm>
              <a:off x="2606" y="3222"/>
              <a:ext cx="729" cy="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2400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Arial" charset="0"/>
                  <a:cs typeface="Arial" charset="0"/>
                </a:rPr>
                <a:t>  MEVSİMSEL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2400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Arial" charset="0"/>
                  <a:cs typeface="Arial" charset="0"/>
                </a:rPr>
                <a:t>  İNFLUENZA</a:t>
              </a:r>
            </a:p>
          </p:txBody>
        </p:sp>
        <p:sp>
          <p:nvSpPr>
            <p:cNvPr id="8" name="_s59401"/>
            <p:cNvSpPr>
              <a:spLocks noChangeArrowheads="1"/>
            </p:cNvSpPr>
            <p:nvPr/>
          </p:nvSpPr>
          <p:spPr bwMode="auto">
            <a:xfrm>
              <a:off x="1744" y="1729"/>
              <a:ext cx="729" cy="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7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18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rial" charset="0"/>
                <a:cs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7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18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rial" charset="0"/>
                <a:cs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7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1800" b="1" i="0" u="none" strike="noStrike" cap="none" normalizeH="0" baseline="0" dirty="0">
                  <a:ln>
                    <a:noFill/>
                  </a:ln>
                  <a:solidFill>
                    <a:schemeClr val="accent6"/>
                  </a:solidFill>
                  <a:effectLst/>
                  <a:latin typeface="Arial" charset="0"/>
                  <a:cs typeface="Arial" charset="0"/>
                </a:rPr>
                <a:t>AVİAN İNFLUENZA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7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1800" b="1" i="0" u="none" strike="noStrike" cap="none" normalizeH="0" baseline="0" dirty="0">
                  <a:ln>
                    <a:noFill/>
                  </a:ln>
                  <a:solidFill>
                    <a:schemeClr val="accent6"/>
                  </a:solidFill>
                  <a:effectLst/>
                  <a:latin typeface="Arial" charset="0"/>
                  <a:cs typeface="Arial" charset="0"/>
                </a:rPr>
                <a:t>+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7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1800" b="1" i="0" u="none" strike="noStrike" cap="none" normalizeH="0" baseline="0" dirty="0">
                  <a:ln>
                    <a:noFill/>
                  </a:ln>
                  <a:solidFill>
                    <a:schemeClr val="accent6"/>
                  </a:solidFill>
                  <a:effectLst/>
                  <a:latin typeface="Arial" charset="0"/>
                  <a:cs typeface="Arial" charset="0"/>
                </a:rPr>
                <a:t>MEVSİMSEL İNFLUENZA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1800" b="1" i="0" u="none" strike="noStrike" cap="none" normalizeH="0" baseline="0" dirty="0">
                  <a:ln>
                    <a:noFill/>
                  </a:ln>
                  <a:solidFill>
                    <a:schemeClr val="accent6"/>
                  </a:solidFill>
                  <a:effectLst/>
                  <a:latin typeface="Arial" charset="0"/>
                  <a:cs typeface="Arial" charset="0"/>
                </a:rPr>
                <a:t>=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2400" b="1" i="0" u="none" strike="noStrike" cap="none" normalizeH="0" baseline="0" dirty="0">
                  <a:ln>
                    <a:noFill/>
                  </a:ln>
                  <a:solidFill>
                    <a:schemeClr val="accent6"/>
                  </a:solidFill>
                  <a:effectLst/>
                  <a:latin typeface="Arial" charset="0"/>
                  <a:cs typeface="Arial" charset="0"/>
                </a:rPr>
                <a:t>YENİ VİRÜS GELİŞİMİ</a:t>
              </a:r>
            </a:p>
          </p:txBody>
        </p:sp>
      </p:grpSp>
      <p:sp>
        <p:nvSpPr>
          <p:cNvPr id="199708" name="Text Box 28"/>
          <p:cNvSpPr txBox="1">
            <a:spLocks noChangeArrowheads="1"/>
          </p:cNvSpPr>
          <p:nvPr/>
        </p:nvSpPr>
        <p:spPr bwMode="auto">
          <a:xfrm>
            <a:off x="6659563" y="4365625"/>
            <a:ext cx="1963737" cy="9159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tr-TR" sz="1800" b="1" dirty="0"/>
              <a:t>TOPLUMSAL</a:t>
            </a:r>
          </a:p>
          <a:p>
            <a:pPr algn="l"/>
            <a:r>
              <a:rPr lang="tr-TR" sz="1800" b="1" dirty="0"/>
              <a:t>BAĞIŞIKLIĞIN</a:t>
            </a:r>
          </a:p>
          <a:p>
            <a:pPr algn="l"/>
            <a:r>
              <a:rPr lang="tr-TR" sz="1800" b="1" dirty="0"/>
              <a:t>ARTMASI</a:t>
            </a:r>
          </a:p>
        </p:txBody>
      </p:sp>
      <p:sp>
        <p:nvSpPr>
          <p:cNvPr id="199709" name="Text Box 29"/>
          <p:cNvSpPr txBox="1">
            <a:spLocks noChangeArrowheads="1"/>
          </p:cNvSpPr>
          <p:nvPr/>
        </p:nvSpPr>
        <p:spPr bwMode="auto">
          <a:xfrm>
            <a:off x="539750" y="1628775"/>
            <a:ext cx="3743325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tr-TR" sz="2000" b="1" dirty="0"/>
              <a:t>TOPLUMSAL BAĞIŞIKLIĞIN OLMAMASI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yazı tipi, logo, tasarım içeren bir resim">
            <a:extLst>
              <a:ext uri="{FF2B5EF4-FFF2-40B4-BE49-F238E27FC236}">
                <a16:creationId xmlns:a16="http://schemas.microsoft.com/office/drawing/2014/main" id="{744E1E40-2BAB-9F28-2EBE-93D1B742BF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323" y="68263"/>
            <a:ext cx="6929355" cy="6721475"/>
          </a:xfrm>
          <a:noFill/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D0D2C549-472A-5A3C-D4B7-5DEE2201AF32}"/>
              </a:ext>
            </a:extLst>
          </p:cNvPr>
          <p:cNvSpPr txBox="1"/>
          <p:nvPr/>
        </p:nvSpPr>
        <p:spPr>
          <a:xfrm>
            <a:off x="755576" y="2708920"/>
            <a:ext cx="79171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/>
              <a:t>https://grip.saglik.gov.tr/depo/saglik-calisanlari/ulusal_pandemi_plani.pdf</a:t>
            </a:r>
          </a:p>
        </p:txBody>
      </p:sp>
    </p:spTree>
    <p:extLst>
      <p:ext uri="{BB962C8B-B14F-4D97-AF65-F5344CB8AC3E}">
        <p14:creationId xmlns:p14="http://schemas.microsoft.com/office/powerpoint/2010/main" val="4798555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886700" cy="1325563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PANDEMİK İNFLUENZA ULUSAL HAZIRLIK PLANININ AMACI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51520" y="1340768"/>
            <a:ext cx="8640960" cy="516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defTabSz="68580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 err="1">
                <a:solidFill>
                  <a:srgbClr val="FF0000"/>
                </a:solidFill>
              </a:rPr>
              <a:t>Pandemiye</a:t>
            </a:r>
            <a:r>
              <a:rPr lang="tr-TR" sz="2800" dirty="0">
                <a:solidFill>
                  <a:srgbClr val="FF0000"/>
                </a:solidFill>
              </a:rPr>
              <a:t> karşı;</a:t>
            </a:r>
          </a:p>
          <a:p>
            <a:pPr marL="628650" lvl="1" indent="-171450" defTabSz="685800">
              <a:lnSpc>
                <a:spcPct val="115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tr-TR" sz="2800" dirty="0"/>
              <a:t>Hazırlıklı olmak</a:t>
            </a:r>
          </a:p>
          <a:p>
            <a:pPr marL="628650" lvl="1" indent="-171450" defTabSz="685800">
              <a:lnSpc>
                <a:spcPct val="115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tr-TR" sz="2800" dirty="0"/>
              <a:t>Faaliyet planları oluşturmak</a:t>
            </a:r>
          </a:p>
          <a:p>
            <a:pPr marL="628650" lvl="1" indent="-171450" defTabSz="685800">
              <a:lnSpc>
                <a:spcPct val="115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tr-TR" sz="2800" dirty="0"/>
              <a:t>Yapılacak faaliyetleri belirlemek , tedbirler almak.</a:t>
            </a:r>
          </a:p>
          <a:p>
            <a:pPr marL="628650" lvl="1" indent="-171450" defTabSz="685800">
              <a:lnSpc>
                <a:spcPct val="115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Bir </a:t>
            </a:r>
            <a:r>
              <a:rPr lang="tr-TR" sz="2800" dirty="0" err="1">
                <a:solidFill>
                  <a:srgbClr val="FF0000"/>
                </a:solidFill>
              </a:rPr>
              <a:t>pandemi</a:t>
            </a:r>
            <a:r>
              <a:rPr lang="tr-TR" sz="2800" dirty="0">
                <a:solidFill>
                  <a:srgbClr val="FF0000"/>
                </a:solidFill>
              </a:rPr>
              <a:t> sırasında:</a:t>
            </a:r>
          </a:p>
          <a:p>
            <a:pPr marL="1085850" lvl="2" indent="-171450" defTabSz="685800">
              <a:lnSpc>
                <a:spcPct val="115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tr-TR" sz="2800" dirty="0"/>
              <a:t>Ulusal koordinasyonu  sağlamak</a:t>
            </a:r>
          </a:p>
          <a:p>
            <a:pPr marL="1085850" lvl="2" indent="-171450" defTabSz="685800">
              <a:lnSpc>
                <a:spcPct val="115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tr-TR" sz="2800" dirty="0"/>
              <a:t>Kamu ve özel kuruluşlar arasındaki iş birliğini, kuruluşların rollerini, sorumluluklarını ve yapılması gereken çalışmaları belirlemek ve yönetmek.</a:t>
            </a:r>
          </a:p>
        </p:txBody>
      </p:sp>
    </p:spTree>
    <p:extLst>
      <p:ext uri="{BB962C8B-B14F-4D97-AF65-F5344CB8AC3E}">
        <p14:creationId xmlns:p14="http://schemas.microsoft.com/office/powerpoint/2010/main" val="17525669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-180528" y="0"/>
            <a:ext cx="9577064" cy="764704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Ulusal Koordinasyon Kurulu, Görev ve Sorumlulukları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578518"/>
            <a:ext cx="5292080" cy="6165304"/>
          </a:xfrm>
        </p:spPr>
        <p:txBody>
          <a:bodyPr>
            <a:noAutofit/>
          </a:bodyPr>
          <a:lstStyle/>
          <a:p>
            <a:r>
              <a:rPr lang="tr-TR" sz="2000" dirty="0"/>
              <a:t>Sağlık Bakanı/Bakan Yardımcısı başkanlığında </a:t>
            </a:r>
          </a:p>
          <a:p>
            <a:pPr lvl="2"/>
            <a:r>
              <a:rPr lang="tr-TR" sz="1600" dirty="0"/>
              <a:t>Bakanlık Operasyon Merkezi Başkanı (Halk Sağlığı Genel Müdürü) </a:t>
            </a:r>
          </a:p>
          <a:p>
            <a:pPr lvl="2"/>
            <a:r>
              <a:rPr lang="tr-TR" sz="1600" dirty="0"/>
              <a:t>Halk Sağlığı Genel Müdür Yardımcısı</a:t>
            </a:r>
          </a:p>
          <a:p>
            <a:pPr lvl="2"/>
            <a:r>
              <a:rPr lang="tr-TR" sz="1600" dirty="0"/>
              <a:t>Bulaşıcı Hastalıklar ve Erken Uyarı Dairesi Başkanı (HSGM)</a:t>
            </a:r>
          </a:p>
          <a:p>
            <a:pPr lvl="2"/>
            <a:r>
              <a:rPr lang="tr-TR" sz="1600" dirty="0"/>
              <a:t>İlgili Genel Müdür Yardımcısı/ Daire Başkanları (HSGM) </a:t>
            </a:r>
          </a:p>
          <a:p>
            <a:pPr lvl="2"/>
            <a:r>
              <a:rPr lang="tr-TR" sz="1600" dirty="0"/>
              <a:t>Kamu Hastaneleri Genel Müdürü </a:t>
            </a:r>
          </a:p>
          <a:p>
            <a:pPr lvl="2"/>
            <a:r>
              <a:rPr lang="tr-TR" sz="1600" dirty="0"/>
              <a:t>Sağlık Hizmetleri Genel Müdürü </a:t>
            </a:r>
          </a:p>
          <a:p>
            <a:pPr lvl="2"/>
            <a:r>
              <a:rPr lang="tr-TR" sz="1600" dirty="0"/>
              <a:t>Acil Sağlık Hizmetleri Genel Müdürü </a:t>
            </a:r>
          </a:p>
          <a:p>
            <a:pPr lvl="2"/>
            <a:r>
              <a:rPr lang="tr-TR" sz="1600" dirty="0"/>
              <a:t>Türkiye Hudut ve Sahiller Sağlık Genel Müdürü Türkiye İlaç ve Tıbbi Cihaz Kurumu (TİTCK) Başkanı </a:t>
            </a:r>
          </a:p>
          <a:p>
            <a:pPr lvl="2"/>
            <a:r>
              <a:rPr lang="tr-TR" sz="1600" dirty="0"/>
              <a:t>Sağlık Bilgi Sistemleri Genel Müdürü </a:t>
            </a:r>
          </a:p>
          <a:p>
            <a:pPr lvl="2"/>
            <a:r>
              <a:rPr lang="tr-TR" sz="1600" dirty="0"/>
              <a:t>Sağlığın Geliştirilmesi Genel Müdürü </a:t>
            </a:r>
          </a:p>
          <a:p>
            <a:pPr lvl="2"/>
            <a:r>
              <a:rPr lang="tr-TR" sz="1600" dirty="0"/>
              <a:t>Basın ve Halkla İlişkiler Müşaviri </a:t>
            </a:r>
          </a:p>
          <a:p>
            <a:pPr lvl="2"/>
            <a:r>
              <a:rPr lang="tr-TR" sz="1600" dirty="0"/>
              <a:t>Yönetim Hizmetleri Genel Müdürü</a:t>
            </a:r>
          </a:p>
          <a:p>
            <a:pPr lvl="2"/>
            <a:r>
              <a:rPr lang="tr-TR" sz="1600" dirty="0"/>
              <a:t> Avrupa Birliği ve Dış İlişkiler Genel Müdürü</a:t>
            </a:r>
            <a:endParaRPr lang="tr-TR" sz="1400" dirty="0"/>
          </a:p>
        </p:txBody>
      </p:sp>
      <p:sp>
        <p:nvSpPr>
          <p:cNvPr id="4" name="3 Dikdörtgen"/>
          <p:cNvSpPr/>
          <p:nvPr/>
        </p:nvSpPr>
        <p:spPr>
          <a:xfrm>
            <a:off x="0" y="5877272"/>
            <a:ext cx="59766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0" i="0" u="none" strike="noStrike" baseline="0" dirty="0">
                <a:solidFill>
                  <a:srgbClr val="000000"/>
                </a:solidFill>
              </a:rPr>
              <a:t>Gerekli durumlarda: </a:t>
            </a:r>
          </a:p>
          <a:p>
            <a:r>
              <a:rPr lang="tr-TR" sz="1600" b="0" i="0" u="none" strike="noStrike" baseline="0" dirty="0">
                <a:solidFill>
                  <a:srgbClr val="000000"/>
                </a:solidFill>
              </a:rPr>
              <a:t>İlgili Bakanlıkların Temsilcileri </a:t>
            </a:r>
          </a:p>
          <a:p>
            <a:r>
              <a:rPr lang="tr-TR" sz="1600" b="0" i="0" u="none" strike="noStrike" baseline="0" dirty="0">
                <a:solidFill>
                  <a:srgbClr val="000000"/>
                </a:solidFill>
              </a:rPr>
              <a:t>Gönüllü Kuruluşlar ve Meslek Örgütlerinin Temsilcileri </a:t>
            </a:r>
          </a:p>
          <a:p>
            <a:r>
              <a:rPr lang="tr-TR" sz="1600" b="0" i="0" u="none" strike="noStrike" baseline="0" dirty="0">
                <a:solidFill>
                  <a:srgbClr val="000000"/>
                </a:solidFill>
              </a:rPr>
              <a:t>Uluslararası Kuruluşların Temsilcileri </a:t>
            </a:r>
            <a:endParaRPr lang="tr-TR" sz="1200" dirty="0"/>
          </a:p>
        </p:txBody>
      </p:sp>
      <p:sp>
        <p:nvSpPr>
          <p:cNvPr id="5" name="4 Dikdörtgen"/>
          <p:cNvSpPr/>
          <p:nvPr/>
        </p:nvSpPr>
        <p:spPr>
          <a:xfrm>
            <a:off x="4427984" y="887317"/>
            <a:ext cx="4484960" cy="605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600" dirty="0">
                <a:solidFill>
                  <a:prstClr val="black"/>
                </a:solidFill>
              </a:rPr>
              <a:t>Strateji Geliştirme Başkanı 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600" dirty="0">
                <a:solidFill>
                  <a:prstClr val="black"/>
                </a:solidFill>
              </a:rPr>
              <a:t>Sağlık Yatırımları Genel Müdürü 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600" dirty="0">
                <a:solidFill>
                  <a:prstClr val="black"/>
                </a:solidFill>
              </a:rPr>
              <a:t>Hukuk Hizmetleri Genel Müdürü 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600" dirty="0">
                <a:solidFill>
                  <a:prstClr val="black"/>
                </a:solidFill>
              </a:rPr>
              <a:t>Adalet Bakanlığı Temsilcisi 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600" dirty="0">
                <a:solidFill>
                  <a:prstClr val="black"/>
                </a:solidFill>
              </a:rPr>
              <a:t>Aile, Çalışma ve Sosyal Hizmetler Bakanlığı Temsilcisi 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600" dirty="0">
                <a:solidFill>
                  <a:prstClr val="black"/>
                </a:solidFill>
              </a:rPr>
              <a:t>Gençlik ve Spor Bakanlığı Temsilcisi 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600" dirty="0">
                <a:solidFill>
                  <a:prstClr val="black"/>
                </a:solidFill>
              </a:rPr>
              <a:t>Hazine ve Maliye Bakanlığı Temsilcisi 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600" dirty="0">
                <a:solidFill>
                  <a:prstClr val="black"/>
                </a:solidFill>
              </a:rPr>
              <a:t>İçişleri Bakanlığı Temsilcisi 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600" dirty="0" err="1">
                <a:solidFill>
                  <a:prstClr val="black"/>
                </a:solidFill>
              </a:rPr>
              <a:t>Millȋ</a:t>
            </a:r>
            <a:r>
              <a:rPr lang="tr-TR" sz="1600" dirty="0">
                <a:solidFill>
                  <a:prstClr val="black"/>
                </a:solidFill>
              </a:rPr>
              <a:t> Eğitim Bakanlığı Temsilcisi 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600" dirty="0" err="1">
                <a:solidFill>
                  <a:prstClr val="black"/>
                </a:solidFill>
              </a:rPr>
              <a:t>Millȋ</a:t>
            </a:r>
            <a:r>
              <a:rPr lang="tr-TR" sz="1600" dirty="0">
                <a:solidFill>
                  <a:prstClr val="black"/>
                </a:solidFill>
              </a:rPr>
              <a:t> Savunma Bakanlığı Temsilcisi 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600" dirty="0">
                <a:solidFill>
                  <a:prstClr val="black"/>
                </a:solidFill>
              </a:rPr>
              <a:t>Tarım ve Orman Bakanlığı Temsilcisi 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600" dirty="0">
                <a:solidFill>
                  <a:prstClr val="black"/>
                </a:solidFill>
              </a:rPr>
              <a:t>Ulaştırma ve Altyapı Bakanlığı Temsilcisi 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600" dirty="0">
                <a:solidFill>
                  <a:prstClr val="black"/>
                </a:solidFill>
              </a:rPr>
              <a:t>Afet ve Acil Durum Yönetimi Başkanlığı Temsilcisi 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600" dirty="0">
                <a:solidFill>
                  <a:prstClr val="black"/>
                </a:solidFill>
              </a:rPr>
              <a:t>Diyanet İşleri Başkanlığı Temsilcisi 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600" dirty="0">
                <a:solidFill>
                  <a:prstClr val="black"/>
                </a:solidFill>
              </a:rPr>
              <a:t>Türk </a:t>
            </a:r>
            <a:r>
              <a:rPr lang="tr-TR" sz="1600" dirty="0" err="1">
                <a:solidFill>
                  <a:prstClr val="black"/>
                </a:solidFill>
              </a:rPr>
              <a:t>Kızılayı</a:t>
            </a:r>
            <a:r>
              <a:rPr lang="tr-TR" sz="1600" dirty="0">
                <a:solidFill>
                  <a:prstClr val="black"/>
                </a:solidFill>
              </a:rPr>
              <a:t> Temsilcisi 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600" dirty="0">
                <a:solidFill>
                  <a:prstClr val="black"/>
                </a:solidFill>
              </a:rPr>
              <a:t>Yükseköğretim Kurumu Temsilcisi 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600" dirty="0">
                <a:solidFill>
                  <a:prstClr val="black"/>
                </a:solidFill>
              </a:rPr>
              <a:t>Ulusal Pandemi Danışma Kurulu Temsilcisi</a:t>
            </a:r>
            <a:endParaRPr lang="tr-T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0871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93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1376363"/>
            <a:ext cx="8972550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08697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ag000177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7751" y="476672"/>
            <a:ext cx="7336630" cy="487403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901354" y="5711423"/>
            <a:ext cx="720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altLang="tr-TR" sz="3200" dirty="0"/>
              <a:t>Bölgeye araştırma ekibi gönderilir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66038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99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81238"/>
            <a:ext cx="8448675" cy="410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52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0648"/>
            <a:ext cx="1858873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087341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0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484784"/>
            <a:ext cx="914400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0648"/>
            <a:ext cx="1858873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543616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51925" y="1159002"/>
            <a:ext cx="8680784" cy="768096"/>
          </a:xfrm>
        </p:spPr>
        <p:txBody>
          <a:bodyPr>
            <a:normAutofit/>
          </a:bodyPr>
          <a:lstStyle/>
          <a:p>
            <a:r>
              <a:rPr lang="tr-TR" sz="2700" b="1" cap="none" dirty="0" err="1">
                <a:solidFill>
                  <a:srgbClr val="002060"/>
                </a:solidFill>
              </a:rPr>
              <a:t>Pandemik</a:t>
            </a:r>
            <a:r>
              <a:rPr lang="tr-TR" sz="2700" b="1" cap="none" dirty="0">
                <a:solidFill>
                  <a:srgbClr val="002060"/>
                </a:solidFill>
              </a:rPr>
              <a:t> </a:t>
            </a:r>
            <a:r>
              <a:rPr lang="tr-TR" sz="2700" b="1" cap="none" dirty="0" err="1">
                <a:solidFill>
                  <a:srgbClr val="002060"/>
                </a:solidFill>
              </a:rPr>
              <a:t>İnfluenza</a:t>
            </a:r>
            <a:r>
              <a:rPr lang="tr-TR" sz="2700" b="1" cap="none" dirty="0">
                <a:solidFill>
                  <a:srgbClr val="002060"/>
                </a:solidFill>
              </a:rPr>
              <a:t> Ulusal Hazırlık Planı</a:t>
            </a:r>
            <a:endParaRPr lang="tr-TR" sz="2400" b="1" cap="none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1925" y="2101436"/>
            <a:ext cx="8404698" cy="3717036"/>
          </a:xfrm>
        </p:spPr>
        <p:txBody>
          <a:bodyPr>
            <a:normAutofit/>
          </a:bodyPr>
          <a:lstStyle/>
          <a:p>
            <a:r>
              <a:rPr lang="tr-TR" sz="1950" dirty="0"/>
              <a:t>13 Nisan 2019: 2019/2 sayılı Cumhurbaşkanlığı Genelgesi ile Resmi Gazetede yayımlanması</a:t>
            </a:r>
          </a:p>
          <a:p>
            <a:endParaRPr lang="tr-TR" sz="1950" dirty="0"/>
          </a:p>
          <a:p>
            <a:r>
              <a:rPr lang="tr-TR" sz="1950" b="1" dirty="0"/>
              <a:t>İl </a:t>
            </a:r>
            <a:r>
              <a:rPr lang="tr-TR" sz="1950" b="1" dirty="0" err="1"/>
              <a:t>Pandemik</a:t>
            </a:r>
            <a:r>
              <a:rPr lang="tr-TR" sz="1950" b="1" dirty="0"/>
              <a:t> </a:t>
            </a:r>
            <a:r>
              <a:rPr lang="tr-TR" sz="1950" b="1" dirty="0" err="1"/>
              <a:t>İnfluenza</a:t>
            </a:r>
            <a:r>
              <a:rPr lang="tr-TR" sz="1950" b="1" dirty="0"/>
              <a:t> Hazırlık ve Faaliyet Planları </a:t>
            </a:r>
            <a:r>
              <a:rPr lang="tr-TR" sz="1950" dirty="0"/>
              <a:t>çalışmaları</a:t>
            </a:r>
          </a:p>
          <a:p>
            <a:endParaRPr lang="tr-TR" sz="1950" dirty="0"/>
          </a:p>
          <a:p>
            <a:r>
              <a:rPr lang="tr-TR" sz="1950" dirty="0" err="1"/>
              <a:t>İnfluenza</a:t>
            </a:r>
            <a:r>
              <a:rPr lang="tr-TR" sz="1950" dirty="0"/>
              <a:t> gibi solunum yolu ile bulaşan bir virüsün neden olduğu Yeni </a:t>
            </a:r>
            <a:r>
              <a:rPr lang="tr-TR" sz="1950" dirty="0" err="1"/>
              <a:t>Koronavirüs</a:t>
            </a:r>
            <a:r>
              <a:rPr lang="tr-TR" sz="1950" dirty="0"/>
              <a:t> </a:t>
            </a:r>
            <a:r>
              <a:rPr lang="tr-TR" sz="1950" dirty="0" err="1"/>
              <a:t>Hastalığı’na</a:t>
            </a:r>
            <a:r>
              <a:rPr lang="tr-TR" sz="1950" dirty="0"/>
              <a:t> (COVID-19) da uyarlanabilir bir plan</a:t>
            </a:r>
          </a:p>
        </p:txBody>
      </p:sp>
    </p:spTree>
    <p:extLst>
      <p:ext uri="{BB962C8B-B14F-4D97-AF65-F5344CB8AC3E}">
        <p14:creationId xmlns:p14="http://schemas.microsoft.com/office/powerpoint/2010/main" val="11220375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01266" y="973544"/>
            <a:ext cx="8302557" cy="768096"/>
          </a:xfrm>
        </p:spPr>
        <p:txBody>
          <a:bodyPr>
            <a:noAutofit/>
          </a:bodyPr>
          <a:lstStyle/>
          <a:p>
            <a:pPr algn="ctr"/>
            <a:r>
              <a:rPr lang="tr-TR" sz="2400" b="1" cap="none" dirty="0">
                <a:solidFill>
                  <a:srgbClr val="002060"/>
                </a:solidFill>
              </a:rPr>
              <a:t>Bulaşıcı Hastalıklar ile Mücadele Rehberi </a:t>
            </a:r>
            <a:br>
              <a:rPr lang="tr-TR" sz="2100" b="1" cap="none" dirty="0">
                <a:solidFill>
                  <a:srgbClr val="002060"/>
                </a:solidFill>
              </a:rPr>
            </a:br>
            <a:r>
              <a:rPr lang="tr-TR" sz="1500" b="1" cap="none" dirty="0">
                <a:solidFill>
                  <a:srgbClr val="002060"/>
                </a:solidFill>
              </a:rPr>
              <a:t>ve </a:t>
            </a:r>
            <a:br>
              <a:rPr lang="tr-TR" sz="2100" b="1" cap="none" dirty="0">
                <a:solidFill>
                  <a:srgbClr val="002060"/>
                </a:solidFill>
              </a:rPr>
            </a:br>
            <a:r>
              <a:rPr lang="tr-TR" sz="2400" b="1" cap="none" dirty="0">
                <a:solidFill>
                  <a:srgbClr val="002060"/>
                </a:solidFill>
              </a:rPr>
              <a:t>Bulaşıcı Hastalıklara Yönelik Eğitimler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1013" y="1741639"/>
            <a:ext cx="8674640" cy="4127788"/>
          </a:xfrm>
        </p:spPr>
        <p:txBody>
          <a:bodyPr>
            <a:normAutofit fontScale="85000" lnSpcReduction="10000"/>
          </a:bodyPr>
          <a:lstStyle/>
          <a:p>
            <a:pPr marL="130969" indent="-130969">
              <a:lnSpc>
                <a:spcPct val="120000"/>
              </a:lnSpc>
              <a:spcBef>
                <a:spcPts val="0"/>
              </a:spcBef>
            </a:pPr>
            <a:r>
              <a:rPr lang="tr-TR" sz="1800" dirty="0"/>
              <a:t>Eğitici eğitimleri ile </a:t>
            </a:r>
          </a:p>
          <a:p>
            <a:pPr marL="130969" indent="-130969">
              <a:lnSpc>
                <a:spcPct val="120000"/>
              </a:lnSpc>
              <a:spcBef>
                <a:spcPts val="0"/>
              </a:spcBef>
            </a:pPr>
            <a:r>
              <a:rPr lang="tr-TR" sz="1800" dirty="0"/>
              <a:t>İl Sağlık Müdürlüklerinde bulaşıcı hastalıklar alanında çalışan personele, İl Sağlık Müdürlüğü tarafından yapılması gereken çalışmalar ve ilde bu alanda çalışanlara eğitim verebilmeleri için bilgi, beceri ve tutum kazandırılması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800" dirty="0"/>
              <a:t>ve</a:t>
            </a:r>
          </a:p>
          <a:p>
            <a:pPr marL="130969" indent="-130969">
              <a:lnSpc>
                <a:spcPct val="120000"/>
              </a:lnSpc>
              <a:spcBef>
                <a:spcPts val="0"/>
              </a:spcBef>
            </a:pPr>
            <a:r>
              <a:rPr lang="tr-TR" sz="1800" dirty="0"/>
              <a:t>İl eğitimleri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tr-TR" sz="1800" dirty="0"/>
          </a:p>
          <a:p>
            <a:pPr marL="130969" indent="-130969">
              <a:lnSpc>
                <a:spcPct val="120000"/>
              </a:lnSpc>
              <a:spcBef>
                <a:spcPts val="0"/>
              </a:spcBef>
            </a:pPr>
            <a:r>
              <a:rPr lang="tr-TR" sz="1800" b="1" dirty="0"/>
              <a:t>Eğitim Konuları: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tr-TR" sz="1800" dirty="0"/>
              <a:t>Bulaşıcı Hastalıklarla ve Bildirim sistemi  ilgili mevzuat, Bulaşıcı Hastalıklarla Mücadele Rehberi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tr-TR" sz="1800" dirty="0"/>
              <a:t>EUCS tanımı ve süreçleri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tr-TR" sz="1800" dirty="0"/>
              <a:t>Yetişkin eğitimi teknikleri ve eğitim atmosferi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tr-TR" sz="1800" dirty="0"/>
              <a:t>Bulaşıcı hastalıklar ortaya çıkmadan önce ve sonra illerde yapılması gereken çalışmalar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tr-TR" sz="1800" dirty="0"/>
              <a:t>Numune alımı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tr-TR" sz="1800" dirty="0"/>
              <a:t>Salgın inceleme ve salgın raporu yazılması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tr-TR" sz="1800" dirty="0" err="1"/>
              <a:t>Simulasyon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9497393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54185" y="978943"/>
            <a:ext cx="7543800" cy="905256"/>
          </a:xfrm>
        </p:spPr>
        <p:txBody>
          <a:bodyPr>
            <a:normAutofit/>
          </a:bodyPr>
          <a:lstStyle/>
          <a:p>
            <a:r>
              <a:rPr lang="tr-TR" sz="2700" b="1" dirty="0">
                <a:solidFill>
                  <a:srgbClr val="002060"/>
                </a:solidFill>
              </a:rPr>
              <a:t>COVID-19 </a:t>
            </a:r>
            <a:r>
              <a:rPr lang="tr-TR" sz="2700" b="1" cap="none" dirty="0">
                <a:solidFill>
                  <a:srgbClr val="002060"/>
                </a:solidFill>
              </a:rPr>
              <a:t>İlk Bilgiler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4185" y="1840322"/>
            <a:ext cx="8291322" cy="3655314"/>
          </a:xfrm>
        </p:spPr>
        <p:txBody>
          <a:bodyPr>
            <a:normAutofit/>
          </a:bodyPr>
          <a:lstStyle/>
          <a:p>
            <a:r>
              <a:rPr lang="tr-TR" sz="1950" b="1" dirty="0"/>
              <a:t>31 Aralık 2019: </a:t>
            </a:r>
            <a:r>
              <a:rPr lang="en-US" sz="1950" dirty="0" err="1"/>
              <a:t>Çin'in</a:t>
            </a:r>
            <a:r>
              <a:rPr lang="en-US" sz="1950" dirty="0"/>
              <a:t> Hubei </a:t>
            </a:r>
            <a:r>
              <a:rPr lang="en-US" sz="1950" dirty="0" err="1"/>
              <a:t>eyaleti</a:t>
            </a:r>
            <a:r>
              <a:rPr lang="en-US" sz="1950" dirty="0"/>
              <a:t> Wuhan </a:t>
            </a:r>
            <a:r>
              <a:rPr lang="en-US" sz="1950" dirty="0" err="1"/>
              <a:t>şehrinde</a:t>
            </a:r>
            <a:r>
              <a:rPr lang="en-US" sz="1950" dirty="0"/>
              <a:t> </a:t>
            </a:r>
            <a:r>
              <a:rPr lang="tr-TR" sz="1950" dirty="0"/>
              <a:t>e</a:t>
            </a:r>
            <a:r>
              <a:rPr lang="en-US" sz="1950" dirty="0" err="1"/>
              <a:t>tiyolojisi</a:t>
            </a:r>
            <a:r>
              <a:rPr lang="en-US" sz="1950" dirty="0"/>
              <a:t> </a:t>
            </a:r>
            <a:r>
              <a:rPr lang="en-US" sz="1950" dirty="0" err="1"/>
              <a:t>bilinmeyen</a:t>
            </a:r>
            <a:r>
              <a:rPr lang="en-US" sz="1950" dirty="0"/>
              <a:t> </a:t>
            </a:r>
            <a:r>
              <a:rPr lang="en-US" sz="1950" dirty="0" err="1"/>
              <a:t>pnömoni</a:t>
            </a:r>
            <a:r>
              <a:rPr lang="en-US" sz="1950" dirty="0"/>
              <a:t> </a:t>
            </a:r>
            <a:r>
              <a:rPr lang="en-US" sz="1950" dirty="0" err="1"/>
              <a:t>vakaları</a:t>
            </a:r>
            <a:r>
              <a:rPr lang="en-US" sz="1950" dirty="0"/>
              <a:t> </a:t>
            </a:r>
            <a:endParaRPr lang="tr-TR" sz="1950" dirty="0"/>
          </a:p>
          <a:p>
            <a:endParaRPr lang="tr-TR" sz="1950" dirty="0"/>
          </a:p>
          <a:p>
            <a:r>
              <a:rPr lang="tr-TR" sz="1950" b="1" dirty="0"/>
              <a:t>9 Ocak 2020:</a:t>
            </a:r>
            <a:r>
              <a:rPr lang="tr-TR" sz="1950" dirty="0"/>
              <a:t> </a:t>
            </a:r>
            <a:r>
              <a:rPr lang="en-US" sz="1950" dirty="0" err="1"/>
              <a:t>Hastalıkla</a:t>
            </a:r>
            <a:r>
              <a:rPr lang="en-US" sz="1950" dirty="0"/>
              <a:t> </a:t>
            </a:r>
            <a:r>
              <a:rPr lang="en-US" sz="1950" dirty="0" err="1"/>
              <a:t>ilişkili</a:t>
            </a:r>
            <a:r>
              <a:rPr lang="en-US" sz="1950" dirty="0"/>
              <a:t> ilk </a:t>
            </a:r>
            <a:r>
              <a:rPr lang="en-US" sz="1950" dirty="0" err="1"/>
              <a:t>ölüm</a:t>
            </a:r>
            <a:r>
              <a:rPr lang="tr-TR" sz="1950" dirty="0"/>
              <a:t>, Çin</a:t>
            </a:r>
          </a:p>
          <a:p>
            <a:endParaRPr lang="tr-TR" sz="1950" dirty="0"/>
          </a:p>
          <a:p>
            <a:r>
              <a:rPr lang="tr-TR" sz="1950" b="1" dirty="0"/>
              <a:t>30 Ocak 2020: </a:t>
            </a:r>
            <a:r>
              <a:rPr lang="tr-TR" sz="1950" dirty="0"/>
              <a:t>DSÖ tarafından Uluslararası Önem Arz Eden Halk Sağlığı Acil Durumu </a:t>
            </a:r>
            <a:r>
              <a:rPr lang="tr-TR" sz="1950" i="1" dirty="0"/>
              <a:t>(</a:t>
            </a:r>
            <a:r>
              <a:rPr lang="tr-TR" sz="1950" i="1" dirty="0" err="1"/>
              <a:t>Public</a:t>
            </a:r>
            <a:r>
              <a:rPr lang="tr-TR" sz="1950" i="1" dirty="0"/>
              <a:t> </a:t>
            </a:r>
            <a:r>
              <a:rPr lang="tr-TR" sz="1950" i="1" dirty="0" err="1"/>
              <a:t>Health</a:t>
            </a:r>
            <a:r>
              <a:rPr lang="tr-TR" sz="1950" i="1" dirty="0"/>
              <a:t> </a:t>
            </a:r>
            <a:r>
              <a:rPr lang="tr-TR" sz="1950" i="1" dirty="0" err="1"/>
              <a:t>Emergency</a:t>
            </a:r>
            <a:r>
              <a:rPr lang="tr-TR" sz="1950" i="1" dirty="0"/>
              <a:t> of International </a:t>
            </a:r>
            <a:r>
              <a:rPr lang="tr-TR" sz="1950" i="1" dirty="0" err="1"/>
              <a:t>Concern</a:t>
            </a:r>
            <a:r>
              <a:rPr lang="tr-TR" sz="1950" i="1" dirty="0"/>
              <a:t>-PHEIC) </a:t>
            </a:r>
            <a:r>
              <a:rPr lang="tr-TR" sz="1950" dirty="0"/>
              <a:t>ilan edilmesi</a:t>
            </a:r>
          </a:p>
          <a:p>
            <a:endParaRPr lang="tr-TR" sz="1950" dirty="0"/>
          </a:p>
          <a:p>
            <a:r>
              <a:rPr lang="en-US" sz="1950" b="1" dirty="0"/>
              <a:t>11 Mart 2020</a:t>
            </a:r>
            <a:r>
              <a:rPr lang="tr-TR" sz="1950" b="1" dirty="0"/>
              <a:t>: </a:t>
            </a:r>
            <a:r>
              <a:rPr lang="tr-TR" sz="1950" dirty="0"/>
              <a:t>P</a:t>
            </a:r>
            <a:r>
              <a:rPr lang="en-US" sz="1950" dirty="0" err="1"/>
              <a:t>andemi</a:t>
            </a:r>
            <a:r>
              <a:rPr lang="en-US" sz="1950" dirty="0"/>
              <a:t> </a:t>
            </a:r>
            <a:r>
              <a:rPr lang="tr-TR" sz="1950" dirty="0"/>
              <a:t>ilan edilmesi</a:t>
            </a:r>
          </a:p>
          <a:p>
            <a:endParaRPr lang="tr-TR" sz="1950" dirty="0"/>
          </a:p>
        </p:txBody>
      </p:sp>
    </p:spTree>
    <p:extLst>
      <p:ext uri="{BB962C8B-B14F-4D97-AF65-F5344CB8AC3E}">
        <p14:creationId xmlns:p14="http://schemas.microsoft.com/office/powerpoint/2010/main" val="11016437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21208" y="1079186"/>
            <a:ext cx="7543800" cy="720090"/>
          </a:xfrm>
        </p:spPr>
        <p:txBody>
          <a:bodyPr>
            <a:normAutofit/>
          </a:bodyPr>
          <a:lstStyle/>
          <a:p>
            <a:r>
              <a:rPr lang="tr-TR" sz="2700" b="1" cap="none" dirty="0">
                <a:solidFill>
                  <a:srgbClr val="002060"/>
                </a:solidFill>
              </a:rPr>
              <a:t>Ülkemizde Nasıl Takip Edildi?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21208" y="1995678"/>
            <a:ext cx="8154162" cy="3717036"/>
          </a:xfrm>
        </p:spPr>
        <p:txBody>
          <a:bodyPr>
            <a:normAutofit/>
          </a:bodyPr>
          <a:lstStyle/>
          <a:p>
            <a:r>
              <a:rPr lang="tr-TR" sz="1950" b="1" dirty="0"/>
              <a:t>5 Ocak 2020: </a:t>
            </a:r>
            <a:r>
              <a:rPr lang="tr-TR" sz="1950" dirty="0"/>
              <a:t>DSÖ tarafından bildirilmesinden itibaren takip edilmeye başlandı.</a:t>
            </a:r>
          </a:p>
          <a:p>
            <a:endParaRPr lang="tr-TR" sz="1950" dirty="0"/>
          </a:p>
          <a:p>
            <a:r>
              <a:rPr lang="tr-TR" sz="1950" dirty="0"/>
              <a:t>Hastalıkla ilgili </a:t>
            </a:r>
            <a:r>
              <a:rPr lang="tr-TR" sz="1950" b="1" dirty="0"/>
              <a:t>dünyadaki gelişmeler ve uluslararası yayılım</a:t>
            </a:r>
            <a:r>
              <a:rPr lang="tr-TR" sz="1950" dirty="0"/>
              <a:t>ı </a:t>
            </a:r>
          </a:p>
          <a:p>
            <a:pPr marL="0" indent="0">
              <a:buNone/>
            </a:pPr>
            <a:endParaRPr lang="tr-TR" sz="1950" dirty="0"/>
          </a:p>
          <a:p>
            <a:r>
              <a:rPr lang="tr-TR" sz="1950" b="1" dirty="0"/>
              <a:t>Halk Sağlığı Acilleri Operasyon Merkezi</a:t>
            </a:r>
            <a:r>
              <a:rPr lang="tr-TR" sz="1950" dirty="0"/>
              <a:t>, 7/24 esasına göre</a:t>
            </a:r>
          </a:p>
          <a:p>
            <a:endParaRPr lang="tr-TR" sz="1950" dirty="0"/>
          </a:p>
          <a:p>
            <a:r>
              <a:rPr lang="tr-TR" sz="1950" b="1" dirty="0"/>
              <a:t>COVID-19 Bilimsel Danışma Kurulu</a:t>
            </a:r>
            <a:r>
              <a:rPr lang="tr-TR" sz="1950" dirty="0"/>
              <a:t>’nun oluşturulması</a:t>
            </a:r>
          </a:p>
        </p:txBody>
      </p:sp>
    </p:spTree>
    <p:extLst>
      <p:ext uri="{BB962C8B-B14F-4D97-AF65-F5344CB8AC3E}">
        <p14:creationId xmlns:p14="http://schemas.microsoft.com/office/powerpoint/2010/main" val="31813059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62648" y="1030842"/>
            <a:ext cx="7543800" cy="500634"/>
          </a:xfrm>
        </p:spPr>
        <p:txBody>
          <a:bodyPr>
            <a:noAutofit/>
          </a:bodyPr>
          <a:lstStyle/>
          <a:p>
            <a:r>
              <a:rPr lang="tr-TR" sz="3300" b="1" cap="none" dirty="0">
                <a:solidFill>
                  <a:srgbClr val="002060"/>
                </a:solidFill>
              </a:rPr>
              <a:t>COVID-19 Bilimsel Danışma Kurulu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2213" y="1531476"/>
            <a:ext cx="8155767" cy="3055564"/>
          </a:xfrm>
        </p:spPr>
        <p:txBody>
          <a:bodyPr>
            <a:normAutofit/>
          </a:bodyPr>
          <a:lstStyle/>
          <a:p>
            <a:r>
              <a:rPr lang="tr-TR" b="1" dirty="0"/>
              <a:t>22 Ocak 2020: </a:t>
            </a:r>
          </a:p>
          <a:p>
            <a:pPr marL="472679" indent="61913"/>
            <a:r>
              <a:rPr lang="tr-TR" dirty="0"/>
              <a:t>	İlk Bilimsel Danışma Kurulu Toplantısı 	</a:t>
            </a:r>
          </a:p>
          <a:p>
            <a:pPr marL="472679" indent="61913"/>
            <a:r>
              <a:rPr lang="tr-TR" dirty="0"/>
              <a:t>	COVID-19’a yönelik Risk Değerlendirmesi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Sağlık Tehditleri Erken Uyarı ve Cevap Dairesi Başkanlığı</a:t>
            </a:r>
          </a:p>
          <a:p>
            <a:r>
              <a:rPr lang="tr-TR" dirty="0"/>
              <a:t>Bulaşıcı Hastalıklar Dairesi Başkanlığı</a:t>
            </a:r>
          </a:p>
          <a:p>
            <a:r>
              <a:rPr lang="tr-TR" dirty="0"/>
              <a:t>Mikrobiyoloji Referans Laboratuvarları ve Biyolojik Ürünler Dairesi Başkanlığı</a:t>
            </a:r>
          </a:p>
          <a:p>
            <a:r>
              <a:rPr lang="tr-TR" dirty="0"/>
              <a:t>Diğer ilgili Kurum ve Kuruluşlar</a:t>
            </a:r>
          </a:p>
          <a:p>
            <a:r>
              <a:rPr lang="tr-TR" dirty="0"/>
              <a:t>Akademisyenler</a:t>
            </a:r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615" t="4193" r="2473"/>
          <a:stretch/>
        </p:blipFill>
        <p:spPr>
          <a:xfrm>
            <a:off x="4325815" y="4209708"/>
            <a:ext cx="4077119" cy="16346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Sağ Ayraç 5"/>
          <p:cNvSpPr/>
          <p:nvPr/>
        </p:nvSpPr>
        <p:spPr>
          <a:xfrm>
            <a:off x="7074569" y="2722145"/>
            <a:ext cx="297615" cy="1487563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342900"/>
            <a:endParaRPr lang="tr-TR" sz="1350">
              <a:solidFill>
                <a:prstClr val="black"/>
              </a:solidFill>
              <a:latin typeface="Arial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7488474" y="3349902"/>
            <a:ext cx="123594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tr-TR" sz="1350" dirty="0">
                <a:solidFill>
                  <a:prstClr val="black"/>
                </a:solidFill>
                <a:latin typeface="Arial"/>
              </a:rPr>
              <a:t>işbirliğinde</a:t>
            </a:r>
          </a:p>
        </p:txBody>
      </p:sp>
    </p:spTree>
    <p:extLst>
      <p:ext uri="{BB962C8B-B14F-4D97-AF65-F5344CB8AC3E}">
        <p14:creationId xmlns:p14="http://schemas.microsoft.com/office/powerpoint/2010/main" val="11645652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62648" y="1030842"/>
            <a:ext cx="7543800" cy="500634"/>
          </a:xfrm>
        </p:spPr>
        <p:txBody>
          <a:bodyPr>
            <a:noAutofit/>
          </a:bodyPr>
          <a:lstStyle/>
          <a:p>
            <a:r>
              <a:rPr lang="tr-TR" sz="3300" b="1" cap="none" dirty="0">
                <a:solidFill>
                  <a:srgbClr val="002060"/>
                </a:solidFill>
              </a:rPr>
              <a:t>COVID-19 Bilimsel Danışma Kurulu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2212" y="1531476"/>
            <a:ext cx="8563504" cy="406621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1950" dirty="0"/>
          </a:p>
          <a:p>
            <a:r>
              <a:rPr lang="tr-TR" sz="1950" dirty="0"/>
              <a:t>Bilimsel Danışma Kurulu Toplantıları düzenli olarak yapılmakta (en az haftada bir)</a:t>
            </a:r>
          </a:p>
          <a:p>
            <a:endParaRPr lang="tr-TR" sz="1950" dirty="0"/>
          </a:p>
          <a:p>
            <a:r>
              <a:rPr lang="tr-TR" sz="1950" b="1" dirty="0"/>
              <a:t>Bilimsel Danışma Kurulu:</a:t>
            </a:r>
          </a:p>
          <a:p>
            <a:pPr marL="420053" lvl="1" indent="-214313">
              <a:buFont typeface="Arial" panose="020B0604020202020204" pitchFamily="34" charset="0"/>
              <a:buChar char="•"/>
            </a:pPr>
            <a:r>
              <a:rPr lang="tr-TR" sz="1950" dirty="0"/>
              <a:t>Toplumda Salgın Yönetimi</a:t>
            </a:r>
          </a:p>
          <a:p>
            <a:pPr marL="420053" lvl="1" indent="-214313">
              <a:buFont typeface="Arial" panose="020B0604020202020204" pitchFamily="34" charset="0"/>
              <a:buChar char="•"/>
            </a:pPr>
            <a:r>
              <a:rPr lang="tr-TR" sz="1950" dirty="0"/>
              <a:t>Hastanelerde Enfeksiyon Kontrolü ve Sağlık Personeli Sağlığı</a:t>
            </a:r>
          </a:p>
          <a:p>
            <a:pPr marL="420053" lvl="1" indent="-214313">
              <a:buFont typeface="Arial" panose="020B0604020202020204" pitchFamily="34" charset="0"/>
              <a:buChar char="•"/>
            </a:pPr>
            <a:r>
              <a:rPr lang="tr-TR" sz="1950" dirty="0"/>
              <a:t>Laboratuvar ve Radyolojik Tanı</a:t>
            </a:r>
          </a:p>
          <a:p>
            <a:pPr marL="420053" lvl="1" indent="-214313">
              <a:buFont typeface="Arial" panose="020B0604020202020204" pitchFamily="34" charset="0"/>
              <a:buChar char="•"/>
            </a:pPr>
            <a:r>
              <a:rPr lang="tr-TR" sz="1950" dirty="0"/>
              <a:t>Hasta </a:t>
            </a:r>
            <a:r>
              <a:rPr lang="tr-TR" sz="1950" dirty="0" err="1"/>
              <a:t>Triajı</a:t>
            </a:r>
            <a:endParaRPr lang="tr-TR" sz="1950" dirty="0"/>
          </a:p>
          <a:p>
            <a:pPr marL="420053" lvl="1" indent="-214313">
              <a:buFont typeface="Arial" panose="020B0604020202020204" pitchFamily="34" charset="0"/>
              <a:buChar char="•"/>
            </a:pPr>
            <a:r>
              <a:rPr lang="tr-TR" sz="1950" dirty="0"/>
              <a:t>Tedavi Yönetimi</a:t>
            </a:r>
          </a:p>
          <a:p>
            <a:pPr marL="420053" lvl="1" indent="-214313">
              <a:buFont typeface="Arial" panose="020B0604020202020204" pitchFamily="34" charset="0"/>
              <a:buChar char="•"/>
            </a:pPr>
            <a:r>
              <a:rPr lang="tr-TR" sz="1950" dirty="0"/>
              <a:t>Yoğun Bakımda Tedavi Yönetimi</a:t>
            </a:r>
          </a:p>
          <a:p>
            <a:pPr lvl="1"/>
            <a:endParaRPr lang="tr-TR" sz="1950" dirty="0"/>
          </a:p>
          <a:p>
            <a:endParaRPr lang="tr-TR" sz="1950" dirty="0"/>
          </a:p>
          <a:p>
            <a:pPr marL="0" indent="0">
              <a:buNone/>
            </a:pPr>
            <a:endParaRPr lang="tr-TR" sz="1950" dirty="0"/>
          </a:p>
        </p:txBody>
      </p:sp>
    </p:spTree>
    <p:extLst>
      <p:ext uri="{BB962C8B-B14F-4D97-AF65-F5344CB8AC3E}">
        <p14:creationId xmlns:p14="http://schemas.microsoft.com/office/powerpoint/2010/main" val="2859678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34924" y="1117854"/>
            <a:ext cx="7543800" cy="706374"/>
          </a:xfrm>
        </p:spPr>
        <p:txBody>
          <a:bodyPr>
            <a:normAutofit/>
          </a:bodyPr>
          <a:lstStyle/>
          <a:p>
            <a:r>
              <a:rPr lang="tr-TR" sz="2700" b="1" dirty="0">
                <a:solidFill>
                  <a:srgbClr val="002060"/>
                </a:solidFill>
              </a:rPr>
              <a:t>COVID-19 </a:t>
            </a:r>
            <a:r>
              <a:rPr lang="tr-TR" sz="2700" b="1" cap="none" dirty="0">
                <a:solidFill>
                  <a:srgbClr val="002060"/>
                </a:solidFill>
              </a:rPr>
              <a:t>Rehberi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4924" y="1876710"/>
            <a:ext cx="8222742" cy="381543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b="1" dirty="0"/>
              <a:t>24 Ocak 2020: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950" dirty="0"/>
              <a:t>COVID-19 Hastalığı Rehberi ilk versiyonunun paylaşılması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950" dirty="0"/>
              <a:t>Şüpheli vakalara standart yaklaşım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95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b="1" dirty="0"/>
              <a:t>İçerik: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950" dirty="0"/>
              <a:t>Enfeksiyona ilişkin genel bilgiler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950" dirty="0"/>
              <a:t>Vaka tanımı ve vaka yönetimi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950" dirty="0"/>
              <a:t>Enfeksiyon kontrolü ve izolasyon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950" dirty="0"/>
              <a:t>Hasta bakımı ve tedavisi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950" dirty="0"/>
              <a:t>V</a:t>
            </a:r>
            <a:r>
              <a:rPr lang="en-US" sz="1950" dirty="0"/>
              <a:t>aka </a:t>
            </a:r>
            <a:r>
              <a:rPr lang="tr-TR" sz="1950" dirty="0"/>
              <a:t>görülen ülkelere gidecek kişilerin yapması gerekenler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35907" t="19472" r="36948" b="12373"/>
          <a:stretch/>
        </p:blipFill>
        <p:spPr>
          <a:xfrm>
            <a:off x="7478486" y="2580713"/>
            <a:ext cx="1564589" cy="220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211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0664" y="949176"/>
            <a:ext cx="7543800" cy="884682"/>
          </a:xfrm>
        </p:spPr>
        <p:txBody>
          <a:bodyPr>
            <a:noAutofit/>
          </a:bodyPr>
          <a:lstStyle/>
          <a:p>
            <a:r>
              <a:rPr lang="tr-TR" sz="2700" b="1" cap="none" dirty="0">
                <a:solidFill>
                  <a:srgbClr val="002060"/>
                </a:solidFill>
              </a:rPr>
              <a:t>Düzenli Olarak Yapılan Güncellemeler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0664" y="1897477"/>
            <a:ext cx="7795358" cy="3599866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800" dirty="0"/>
              <a:t>Rehber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800" dirty="0"/>
              <a:t>Sunumlar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800" dirty="0"/>
              <a:t>Tedavi Algoritmaları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800" dirty="0"/>
              <a:t>Temaslı ve Hasta İzlem Algoritmaları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800" dirty="0"/>
              <a:t>Afişler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800" dirty="0"/>
              <a:t>Broşürler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800" dirty="0"/>
              <a:t>Sık Sorulan Sorular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6292" y="1577340"/>
            <a:ext cx="1798059" cy="253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246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1" y="1052736"/>
            <a:ext cx="4764848" cy="3171824"/>
          </a:xfrm>
        </p:spPr>
      </p:pic>
      <p:sp>
        <p:nvSpPr>
          <p:cNvPr id="5" name="Dikdörtgen 4"/>
          <p:cNvSpPr/>
          <p:nvPr/>
        </p:nvSpPr>
        <p:spPr>
          <a:xfrm>
            <a:off x="539552" y="4365104"/>
            <a:ext cx="79928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altLang="tr-TR" sz="2800" dirty="0"/>
              <a:t>Hastalardan alınan örneklerde </a:t>
            </a:r>
            <a:r>
              <a:rPr lang="tr-TR" altLang="tr-TR" sz="2800" dirty="0" err="1"/>
              <a:t>influenza</a:t>
            </a:r>
            <a:r>
              <a:rPr lang="tr-TR" altLang="tr-TR" sz="2800" dirty="0"/>
              <a:t> A saptanır.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alt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altLang="tr-TR" sz="2800" dirty="0"/>
              <a:t>DSÖ’ye gönderilen örneklerde </a:t>
            </a:r>
            <a:r>
              <a:rPr lang="tr-TR" altLang="tr-TR" sz="2800" dirty="0">
                <a:solidFill>
                  <a:srgbClr val="FF0000"/>
                </a:solidFill>
              </a:rPr>
              <a:t>daha önce insanda saptanmamış yeni bir </a:t>
            </a:r>
            <a:r>
              <a:rPr lang="tr-TR" altLang="tr-TR" sz="2800" dirty="0" err="1">
                <a:solidFill>
                  <a:srgbClr val="FF0000"/>
                </a:solidFill>
              </a:rPr>
              <a:t>influenza</a:t>
            </a:r>
            <a:r>
              <a:rPr lang="tr-TR" altLang="tr-TR" sz="2800" dirty="0">
                <a:solidFill>
                  <a:srgbClr val="FF0000"/>
                </a:solidFill>
              </a:rPr>
              <a:t> virüsü</a:t>
            </a:r>
            <a:r>
              <a:rPr lang="tr-TR" altLang="tr-TR" sz="2800" dirty="0"/>
              <a:t> tanımlanır.</a:t>
            </a:r>
            <a:endParaRPr lang="tr-TR" sz="2800" dirty="0"/>
          </a:p>
        </p:txBody>
      </p:sp>
      <p:pic>
        <p:nvPicPr>
          <p:cNvPr id="6" name="Picture 4" descr="who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60953" y="44624"/>
            <a:ext cx="1366909" cy="13126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86459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8650" y="986851"/>
            <a:ext cx="7543800" cy="771213"/>
          </a:xfrm>
        </p:spPr>
        <p:txBody>
          <a:bodyPr>
            <a:normAutofit/>
          </a:bodyPr>
          <a:lstStyle/>
          <a:p>
            <a:r>
              <a:rPr lang="tr-TR" sz="2700" b="1" cap="none" dirty="0">
                <a:solidFill>
                  <a:srgbClr val="002060"/>
                </a:solidFill>
              </a:rPr>
              <a:t>Bilgi Paylaşımı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9691" y="1889387"/>
            <a:ext cx="8126517" cy="379553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dirty="0"/>
              <a:t>Günlük tablolar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95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dirty="0"/>
              <a:t>Sağlık çalışanlarına, halka ve farklı sektörlere  yönelik bilgiler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95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dirty="0"/>
              <a:t>Rehber, sunumlar, tedavi algoritmaları, afişler, broşürler, videolar, sık sorulan sorular ve ilgili tüm dokümanlar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95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dirty="0"/>
              <a:t>Çok sektörlü yaklaşımla tüm toplumu kapsayacak önlemler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95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dirty="0"/>
              <a:t>Online erişim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95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dirty="0"/>
              <a:t>Türkçe, İngilizce, Arapça</a:t>
            </a:r>
          </a:p>
        </p:txBody>
      </p:sp>
      <p:pic>
        <p:nvPicPr>
          <p:cNvPr id="4" name="Picture 2" descr="31 OCAK KORONA VİRÜS VAKA SAYIS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448" y="997779"/>
            <a:ext cx="3067335" cy="136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0069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43" y="1954035"/>
            <a:ext cx="5914586" cy="3694826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41438" y="1025900"/>
            <a:ext cx="8291951" cy="985033"/>
          </a:xfrm>
        </p:spPr>
        <p:txBody>
          <a:bodyPr>
            <a:noAutofit/>
          </a:bodyPr>
          <a:lstStyle/>
          <a:p>
            <a:pPr algn="ctr"/>
            <a:r>
              <a:rPr lang="tr-TR" sz="3300" b="1" dirty="0">
                <a:solidFill>
                  <a:srgbClr val="002060"/>
                </a:solidFill>
              </a:rPr>
              <a:t>T.C. </a:t>
            </a:r>
            <a:r>
              <a:rPr lang="tr-TR" sz="3300" b="1" cap="none" dirty="0">
                <a:solidFill>
                  <a:srgbClr val="002060"/>
                </a:solidFill>
              </a:rPr>
              <a:t>Sağlık Bakanlığı</a:t>
            </a:r>
            <a:br>
              <a:rPr lang="tr-TR" sz="3300" b="1" dirty="0">
                <a:solidFill>
                  <a:srgbClr val="002060"/>
                </a:solidFill>
              </a:rPr>
            </a:br>
            <a:r>
              <a:rPr lang="tr-TR" sz="3300" b="1" dirty="0">
                <a:solidFill>
                  <a:srgbClr val="002060"/>
                </a:solidFill>
              </a:rPr>
              <a:t>COVID-19 </a:t>
            </a:r>
            <a:r>
              <a:rPr lang="tr-TR" sz="3300" b="1" cap="none" dirty="0">
                <a:solidFill>
                  <a:srgbClr val="002060"/>
                </a:solidFill>
              </a:rPr>
              <a:t>Bilgilendirme Sayfası</a:t>
            </a:r>
            <a:endParaRPr lang="tr-TR" sz="3300" b="1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40500" y="4727344"/>
            <a:ext cx="2748191" cy="336727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https://covid19.saglik.gov.tr/</a:t>
            </a:r>
          </a:p>
          <a:p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/>
          <a:srcRect l="37601" t="22655" r="37584" b="14568"/>
          <a:stretch/>
        </p:blipFill>
        <p:spPr>
          <a:xfrm rot="20895640">
            <a:off x="92425" y="1857803"/>
            <a:ext cx="2502569" cy="3561347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5"/>
          <a:srcRect l="13591" t="10227" r="13992" b="12768"/>
          <a:stretch/>
        </p:blipFill>
        <p:spPr>
          <a:xfrm>
            <a:off x="5989629" y="1954035"/>
            <a:ext cx="3154371" cy="1762146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6"/>
          <a:srcRect l="34967" t="12476" r="37489" b="12983"/>
          <a:stretch/>
        </p:blipFill>
        <p:spPr>
          <a:xfrm rot="667257">
            <a:off x="2481983" y="2053536"/>
            <a:ext cx="2296419" cy="3495823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7"/>
          <a:srcRect l="36316" t="21501" r="36861" b="14807"/>
          <a:stretch/>
        </p:blipFill>
        <p:spPr>
          <a:xfrm rot="21389915">
            <a:off x="4735876" y="2718922"/>
            <a:ext cx="2276255" cy="304037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8"/>
          <a:srcRect l="36754" t="21482" r="38597" b="13176"/>
          <a:stretch/>
        </p:blipFill>
        <p:spPr>
          <a:xfrm rot="19313350">
            <a:off x="6581728" y="2097391"/>
            <a:ext cx="2067041" cy="3082172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 rotWithShape="1">
          <a:blip r:embed="rId9"/>
          <a:srcRect l="31835" t="27753" r="22037" b="10912"/>
          <a:stretch/>
        </p:blipFill>
        <p:spPr>
          <a:xfrm>
            <a:off x="1376880" y="1025899"/>
            <a:ext cx="6651473" cy="497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11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4629" y="2079030"/>
            <a:ext cx="5658572" cy="1129535"/>
          </a:xfrm>
        </p:spPr>
        <p:txBody>
          <a:bodyPr>
            <a:normAutofit/>
          </a:bodyPr>
          <a:lstStyle/>
          <a:p>
            <a:r>
              <a:rPr lang="tr-TR" dirty="0"/>
              <a:t>Toplumun her kesimine yönelik öneriler</a:t>
            </a:r>
          </a:p>
          <a:p>
            <a:r>
              <a:rPr lang="tr-TR" dirty="0"/>
              <a:t>460 sayfa</a:t>
            </a:r>
          </a:p>
          <a:p>
            <a:r>
              <a:rPr lang="tr-TR" dirty="0"/>
              <a:t>Muhtelif işyerleri ve konulara yönelik alınacak önlemler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35143" t="15427" r="35471" b="13197"/>
          <a:stretch/>
        </p:blipFill>
        <p:spPr>
          <a:xfrm rot="835897">
            <a:off x="6963219" y="1217781"/>
            <a:ext cx="1850840" cy="2528711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376812" y="3098875"/>
            <a:ext cx="7973368" cy="2492990"/>
          </a:xfrm>
          <a:prstGeom prst="rect">
            <a:avLst/>
          </a:prstGeom>
        </p:spPr>
        <p:txBody>
          <a:bodyPr wrap="square" numCol="5">
            <a:spAutoFit/>
          </a:bodyPr>
          <a:lstStyle/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AVM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Berber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Kuaför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Güzellik Merkezleri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Bakkal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Market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Büfe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Kantin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Kasap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Manav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Kırtasiye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Konfeksiyon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Kuyumcu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Oyuncakçı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Pazar Yerleri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Terzi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Taksi Durakları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Ulaşım Araçları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Taşımacılık Hizmetleri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Akaryakıt İstasyonları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Madenler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Şantiyeler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Kozmetik Mağazaları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Oto galeriler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Oto pazarları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Oto yıkamalar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Tamirhaneler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Ofisler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Bürolar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Emlakçılar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Tesisatçılar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Restoranlar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Spor Salonları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Havuzlar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Kaplıca ve Saunalar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Plajlar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Deniz Kenarları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Kütüphaneler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Sergiler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Yurtlar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Pansiyonlar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Konaklama Tesisleri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Çay Bahçeleri, Lokaller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Yürüme Alanları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Kamplar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Eğitim Merkezleri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Kreşler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Okullar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Müze ve Ören yerleri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Gıda Üretim Tesisleri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Sanayi ve Üretim Tesisleri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Açık Alanlar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Park ve Bahçeler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Toplantılar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Nikah ve Düğünler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Kültür Etkinlikleri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Klima Sistemleri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Sınavlar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Plazalar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endParaRPr lang="tr-TR" sz="1050" dirty="0">
              <a:solidFill>
                <a:prstClr val="black"/>
              </a:solidFill>
              <a:latin typeface="Arial"/>
            </a:endParaRP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endParaRPr lang="tr-TR" sz="1050" dirty="0">
              <a:solidFill>
                <a:prstClr val="black"/>
              </a:solidFill>
              <a:latin typeface="Arial"/>
            </a:endParaRP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endParaRPr lang="tr-TR" sz="1050" dirty="0">
              <a:solidFill>
                <a:prstClr val="black"/>
              </a:solidFill>
              <a:latin typeface="Arial"/>
            </a:endParaRP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endParaRPr lang="tr-TR" sz="1050" dirty="0">
              <a:solidFill>
                <a:prstClr val="black"/>
              </a:solidFill>
              <a:latin typeface="Arial"/>
            </a:endParaRP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Tarım İşçileri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İşyeri Personeli ve Müşterileri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Havalimanları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Yemekhaneler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Kargo Uçuşları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Turlar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Lunaparklar</a:t>
            </a:r>
          </a:p>
          <a:p>
            <a:pPr marL="67866" lvl="1" indent="-67866" defTabSz="342900">
              <a:buFont typeface="Arial" panose="020B0604020202020204" pitchFamily="34" charset="0"/>
              <a:buChar char="•"/>
            </a:pPr>
            <a:r>
              <a:rPr lang="tr-TR" sz="1050" dirty="0">
                <a:solidFill>
                  <a:prstClr val="black"/>
                </a:solidFill>
                <a:latin typeface="Arial"/>
              </a:rPr>
              <a:t>Halı Sahalar…</a:t>
            </a:r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74847" y="1032167"/>
            <a:ext cx="7543800" cy="1207008"/>
          </a:xfrm>
        </p:spPr>
        <p:txBody>
          <a:bodyPr>
            <a:normAutofit/>
          </a:bodyPr>
          <a:lstStyle/>
          <a:p>
            <a:r>
              <a:rPr lang="tr-TR" sz="3300" b="1" cap="none" dirty="0">
                <a:solidFill>
                  <a:srgbClr val="002060"/>
                </a:solidFill>
              </a:rPr>
              <a:t>Salgın Yönetimi ve Çalışma Rehberi</a:t>
            </a:r>
          </a:p>
        </p:txBody>
      </p:sp>
    </p:spTree>
    <p:extLst>
      <p:ext uri="{BB962C8B-B14F-4D97-AF65-F5344CB8AC3E}">
        <p14:creationId xmlns:p14="http://schemas.microsoft.com/office/powerpoint/2010/main" val="34255636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61773" y="985861"/>
            <a:ext cx="7912086" cy="1207008"/>
          </a:xfrm>
        </p:spPr>
        <p:txBody>
          <a:bodyPr>
            <a:noAutofit/>
          </a:bodyPr>
          <a:lstStyle/>
          <a:p>
            <a:pPr algn="ctr"/>
            <a:r>
              <a:rPr lang="tr-TR" sz="2700" b="1" cap="none" dirty="0">
                <a:solidFill>
                  <a:srgbClr val="002060"/>
                </a:solidFill>
              </a:rPr>
              <a:t>Pandemi Koordinasyon Kurulları </a:t>
            </a:r>
            <a:br>
              <a:rPr lang="tr-TR" sz="2700" b="1" cap="none" dirty="0">
                <a:solidFill>
                  <a:srgbClr val="002060"/>
                </a:solidFill>
              </a:rPr>
            </a:br>
            <a:r>
              <a:rPr lang="tr-TR" sz="2700" b="1" cap="none" dirty="0">
                <a:solidFill>
                  <a:srgbClr val="002060"/>
                </a:solidFill>
              </a:rPr>
              <a:t>ve </a:t>
            </a:r>
            <a:br>
              <a:rPr lang="tr-TR" sz="2700" b="1" cap="none" dirty="0">
                <a:solidFill>
                  <a:srgbClr val="002060"/>
                </a:solidFill>
              </a:rPr>
            </a:br>
            <a:r>
              <a:rPr lang="tr-TR" sz="2700" b="1" cap="none" dirty="0">
                <a:solidFill>
                  <a:srgbClr val="002060"/>
                </a:solidFill>
              </a:rPr>
              <a:t>Operasyon Merkezleri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1773" y="2260415"/>
            <a:ext cx="7996136" cy="3215042"/>
          </a:xfrm>
        </p:spPr>
        <p:txBody>
          <a:bodyPr>
            <a:normAutofit/>
          </a:bodyPr>
          <a:lstStyle/>
          <a:p>
            <a:endParaRPr lang="tr-TR" sz="1950" dirty="0"/>
          </a:p>
          <a:p>
            <a:r>
              <a:rPr lang="tr-TR" sz="1950" dirty="0"/>
              <a:t>Ulusal düzeyde ve illerde kurulması talimatı</a:t>
            </a:r>
          </a:p>
          <a:p>
            <a:endParaRPr lang="tr-TR" sz="1950" dirty="0"/>
          </a:p>
          <a:p>
            <a:r>
              <a:rPr lang="tr-TR" sz="1950" dirty="0"/>
              <a:t>Ulusal pandemi koordinasyon kurulu ilk toplantı: 10 Mart 2020</a:t>
            </a:r>
          </a:p>
        </p:txBody>
      </p:sp>
    </p:spTree>
    <p:extLst>
      <p:ext uri="{BB962C8B-B14F-4D97-AF65-F5344CB8AC3E}">
        <p14:creationId xmlns:p14="http://schemas.microsoft.com/office/powerpoint/2010/main" val="40728725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4526" y="1005093"/>
            <a:ext cx="7543800" cy="872771"/>
          </a:xfrm>
        </p:spPr>
        <p:txBody>
          <a:bodyPr>
            <a:normAutofit/>
          </a:bodyPr>
          <a:lstStyle/>
          <a:p>
            <a:r>
              <a:rPr lang="tr-TR" sz="3300" b="1" cap="none" dirty="0">
                <a:solidFill>
                  <a:srgbClr val="002060"/>
                </a:solidFill>
              </a:rPr>
              <a:t>İlgili Kurumlar ve Sektörler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6395" y="1856418"/>
            <a:ext cx="5527630" cy="3935030"/>
          </a:xfrm>
        </p:spPr>
        <p:txBody>
          <a:bodyPr>
            <a:noAutofit/>
          </a:bodyPr>
          <a:lstStyle/>
          <a:p>
            <a:r>
              <a:rPr lang="tr-TR" dirty="0"/>
              <a:t>Sağlık Bakanlığı Diğer Kuruluşlar ve Diğer Genel Müdürlükler</a:t>
            </a:r>
          </a:p>
          <a:p>
            <a:pPr lvl="1"/>
            <a:r>
              <a:rPr lang="tr-TR" sz="1500" dirty="0"/>
              <a:t>Kamu Hastaneleri Genel Müdürlüğü</a:t>
            </a:r>
          </a:p>
          <a:p>
            <a:pPr lvl="1"/>
            <a:r>
              <a:rPr lang="tr-TR" sz="1500" dirty="0"/>
              <a:t>Türkiye Hudut ve Sahiller Genel Müdürlüğü</a:t>
            </a:r>
          </a:p>
          <a:p>
            <a:pPr lvl="1"/>
            <a:r>
              <a:rPr lang="tr-TR" sz="1500" dirty="0"/>
              <a:t>Sağlık Bilgi Sistemleri Genel Müdürlüğü</a:t>
            </a:r>
          </a:p>
          <a:p>
            <a:pPr lvl="1"/>
            <a:r>
              <a:rPr lang="tr-TR" sz="1500" dirty="0"/>
              <a:t>Türkiye İlaç ve Tıbbi Cihaz Kurumu</a:t>
            </a:r>
          </a:p>
          <a:p>
            <a:pPr lvl="1"/>
            <a:endParaRPr lang="tr-TR" sz="1500" dirty="0"/>
          </a:p>
          <a:p>
            <a:r>
              <a:rPr lang="tr-TR" dirty="0"/>
              <a:t>Diğer Bakanlıklar</a:t>
            </a:r>
          </a:p>
          <a:p>
            <a:pPr lvl="1"/>
            <a:r>
              <a:rPr lang="tr-TR" sz="1500" dirty="0"/>
              <a:t>İçişleri Bakanlığı</a:t>
            </a:r>
          </a:p>
          <a:p>
            <a:pPr lvl="1"/>
            <a:r>
              <a:rPr lang="tr-TR" sz="1500" dirty="0"/>
              <a:t>Dışişleri Bakanlığı </a:t>
            </a:r>
          </a:p>
          <a:p>
            <a:pPr lvl="1"/>
            <a:r>
              <a:rPr lang="tr-TR" sz="1500" dirty="0"/>
              <a:t>Aile ve Sosyal Çalışmalar Bakanlığı</a:t>
            </a:r>
          </a:p>
          <a:p>
            <a:pPr lvl="1"/>
            <a:r>
              <a:rPr lang="tr-TR" sz="1500" dirty="0"/>
              <a:t>Tarım ve Orman Bakanlığı</a:t>
            </a:r>
          </a:p>
          <a:p>
            <a:pPr lvl="1"/>
            <a:r>
              <a:rPr lang="tr-TR" sz="1500" dirty="0"/>
              <a:t>Milli Eğitim Bakanlığı</a:t>
            </a:r>
          </a:p>
          <a:p>
            <a:pPr lvl="1"/>
            <a:r>
              <a:rPr lang="tr-TR" sz="1500" dirty="0"/>
              <a:t>Gençlik ve Spor Bakanlığı</a:t>
            </a:r>
          </a:p>
          <a:p>
            <a:pPr lvl="1"/>
            <a:r>
              <a:rPr lang="tr-TR" sz="1500" dirty="0"/>
              <a:t>Kültür ve Turizm Bakanlığı …</a:t>
            </a: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246426" y="3654915"/>
            <a:ext cx="4700627" cy="219799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-137160" defTabSz="685800">
              <a:lnSpc>
                <a:spcPct val="100000"/>
              </a:lnSpc>
              <a:spcBef>
                <a:spcPts val="0"/>
              </a:spcBef>
              <a:buClr>
                <a:srgbClr val="4F81BD">
                  <a:lumMod val="75000"/>
                </a:srgbClr>
              </a:buClr>
            </a:pPr>
            <a:r>
              <a:rPr lang="tr-TR" sz="1500" dirty="0">
                <a:solidFill>
                  <a:prstClr val="black"/>
                </a:solidFill>
                <a:latin typeface="Arial"/>
              </a:rPr>
              <a:t>Yüksek Öğretim Kurulu Başkanlığı (YÖK)</a:t>
            </a:r>
          </a:p>
          <a:p>
            <a:pPr marL="137160" indent="-137160" defTabSz="685800">
              <a:lnSpc>
                <a:spcPct val="100000"/>
              </a:lnSpc>
              <a:spcBef>
                <a:spcPts val="0"/>
              </a:spcBef>
              <a:buClr>
                <a:srgbClr val="4F81BD">
                  <a:lumMod val="75000"/>
                </a:srgbClr>
              </a:buClr>
            </a:pPr>
            <a:r>
              <a:rPr lang="tr-TR" sz="1500" dirty="0">
                <a:solidFill>
                  <a:prstClr val="black"/>
                </a:solidFill>
                <a:latin typeface="Arial"/>
              </a:rPr>
              <a:t>Diyanet İşleri Başkanlığı</a:t>
            </a:r>
          </a:p>
          <a:p>
            <a:pPr marL="137160" indent="-137160" defTabSz="685800">
              <a:lnSpc>
                <a:spcPct val="100000"/>
              </a:lnSpc>
              <a:spcBef>
                <a:spcPts val="0"/>
              </a:spcBef>
              <a:buClr>
                <a:srgbClr val="4F81BD">
                  <a:lumMod val="75000"/>
                </a:srgbClr>
              </a:buClr>
            </a:pPr>
            <a:r>
              <a:rPr lang="tr-TR" sz="1500" dirty="0">
                <a:solidFill>
                  <a:prstClr val="black"/>
                </a:solidFill>
                <a:latin typeface="Arial"/>
              </a:rPr>
              <a:t>Kredi ve Yurtlar Genel Müdürlüğü</a:t>
            </a:r>
          </a:p>
          <a:p>
            <a:pPr marL="137160" indent="-137160" defTabSz="685800">
              <a:lnSpc>
                <a:spcPct val="100000"/>
              </a:lnSpc>
              <a:spcBef>
                <a:spcPts val="0"/>
              </a:spcBef>
              <a:buClr>
                <a:srgbClr val="4F81BD">
                  <a:lumMod val="75000"/>
                </a:srgbClr>
              </a:buClr>
            </a:pPr>
            <a:r>
              <a:rPr lang="tr-TR" sz="1500" dirty="0">
                <a:solidFill>
                  <a:prstClr val="black"/>
                </a:solidFill>
                <a:latin typeface="Arial"/>
              </a:rPr>
              <a:t>Belediyeler</a:t>
            </a:r>
          </a:p>
          <a:p>
            <a:pPr marL="137160" indent="-137160" defTabSz="685800">
              <a:lnSpc>
                <a:spcPct val="100000"/>
              </a:lnSpc>
              <a:spcBef>
                <a:spcPts val="0"/>
              </a:spcBef>
              <a:buClr>
                <a:srgbClr val="4F81BD">
                  <a:lumMod val="75000"/>
                </a:srgbClr>
              </a:buClr>
            </a:pPr>
            <a:r>
              <a:rPr lang="tr-TR" sz="1500" dirty="0">
                <a:solidFill>
                  <a:prstClr val="black"/>
                </a:solidFill>
                <a:latin typeface="Arial"/>
              </a:rPr>
              <a:t>İller İdaresi Genel Müdürlüğü</a:t>
            </a:r>
          </a:p>
          <a:p>
            <a:pPr marL="137160" indent="-137160" defTabSz="685800">
              <a:lnSpc>
                <a:spcPct val="100000"/>
              </a:lnSpc>
              <a:spcBef>
                <a:spcPts val="0"/>
              </a:spcBef>
              <a:buClr>
                <a:srgbClr val="4F81BD">
                  <a:lumMod val="75000"/>
                </a:srgbClr>
              </a:buClr>
            </a:pPr>
            <a:r>
              <a:rPr lang="tr-TR" sz="1500" dirty="0">
                <a:solidFill>
                  <a:prstClr val="black"/>
                </a:solidFill>
                <a:latin typeface="Arial"/>
              </a:rPr>
              <a:t>Emniyet Genel Müdürlüğü</a:t>
            </a:r>
          </a:p>
          <a:p>
            <a:pPr marL="137160" indent="-137160" defTabSz="685800">
              <a:lnSpc>
                <a:spcPct val="100000"/>
              </a:lnSpc>
              <a:spcBef>
                <a:spcPts val="0"/>
              </a:spcBef>
              <a:buClr>
                <a:srgbClr val="4F81BD">
                  <a:lumMod val="75000"/>
                </a:srgbClr>
              </a:buClr>
            </a:pPr>
            <a:r>
              <a:rPr lang="tr-TR" sz="1500" dirty="0">
                <a:solidFill>
                  <a:prstClr val="black"/>
                </a:solidFill>
                <a:latin typeface="Arial"/>
              </a:rPr>
              <a:t>Devlet Hava Meydanları İşletmesi Genel Müdürlüğü</a:t>
            </a:r>
          </a:p>
          <a:p>
            <a:pPr marL="137160" indent="-137160" defTabSz="685800">
              <a:lnSpc>
                <a:spcPct val="100000"/>
              </a:lnSpc>
              <a:spcBef>
                <a:spcPts val="0"/>
              </a:spcBef>
              <a:buClr>
                <a:srgbClr val="4F81BD">
                  <a:lumMod val="75000"/>
                </a:srgbClr>
              </a:buClr>
            </a:pPr>
            <a:r>
              <a:rPr lang="tr-TR" sz="1500" dirty="0">
                <a:solidFill>
                  <a:prstClr val="black"/>
                </a:solidFill>
                <a:latin typeface="Arial"/>
              </a:rPr>
              <a:t>Gümrükler Muhafaza Genel Müdürlüğü</a:t>
            </a:r>
          </a:p>
          <a:p>
            <a:pPr marL="137160" indent="-137160" defTabSz="685800">
              <a:lnSpc>
                <a:spcPct val="100000"/>
              </a:lnSpc>
              <a:spcBef>
                <a:spcPts val="0"/>
              </a:spcBef>
              <a:buClr>
                <a:srgbClr val="4F81BD">
                  <a:lumMod val="75000"/>
                </a:srgbClr>
              </a:buClr>
            </a:pPr>
            <a:r>
              <a:rPr lang="tr-TR" sz="1500" dirty="0">
                <a:solidFill>
                  <a:prstClr val="black"/>
                </a:solidFill>
                <a:latin typeface="Arial"/>
              </a:rPr>
              <a:t>Sivil Havacılık Genel Müdürlüğü…</a:t>
            </a:r>
          </a:p>
        </p:txBody>
      </p:sp>
    </p:spTree>
    <p:extLst>
      <p:ext uri="{BB962C8B-B14F-4D97-AF65-F5344CB8AC3E}">
        <p14:creationId xmlns:p14="http://schemas.microsoft.com/office/powerpoint/2010/main" val="1862232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66324" y="857250"/>
            <a:ext cx="7543800" cy="698108"/>
          </a:xfrm>
        </p:spPr>
        <p:txBody>
          <a:bodyPr>
            <a:normAutofit/>
          </a:bodyPr>
          <a:lstStyle/>
          <a:p>
            <a:r>
              <a:rPr lang="tr-TR" sz="2700" b="1" cap="none" dirty="0">
                <a:solidFill>
                  <a:srgbClr val="002060"/>
                </a:solidFill>
              </a:rPr>
              <a:t>Alınan İlk Önlemler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6324" y="1399511"/>
            <a:ext cx="7543800" cy="413543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dirty="0"/>
              <a:t>Riskli bölgelerden gelen tüm uçuşlara yönelik önlemler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95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dirty="0"/>
              <a:t>Giriş noktalarında kontroller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95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dirty="0"/>
              <a:t>Seyahat kısıtlamaları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95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dirty="0"/>
              <a:t>Sokağa çıkma kısıtlamaları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95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dirty="0"/>
              <a:t>Toplu aktivite kısıtlamaları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95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2100" dirty="0"/>
              <a:t>Uzaktan eğitim-öğretim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95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dirty="0"/>
              <a:t>Farklı sektörlere yönelik önlemler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95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dirty="0"/>
              <a:t>Çok sektörlü yaklaşımla tüm toplumu kapsayacak önlemler</a:t>
            </a:r>
          </a:p>
        </p:txBody>
      </p:sp>
    </p:spTree>
    <p:extLst>
      <p:ext uri="{BB962C8B-B14F-4D97-AF65-F5344CB8AC3E}">
        <p14:creationId xmlns:p14="http://schemas.microsoft.com/office/powerpoint/2010/main" val="289523641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43580" y="1055821"/>
            <a:ext cx="7543800" cy="566584"/>
          </a:xfrm>
        </p:spPr>
        <p:txBody>
          <a:bodyPr>
            <a:normAutofit/>
          </a:bodyPr>
          <a:lstStyle/>
          <a:p>
            <a:r>
              <a:rPr lang="tr-TR" sz="3000" b="1" cap="none" dirty="0">
                <a:solidFill>
                  <a:srgbClr val="002060"/>
                </a:solidFill>
              </a:rPr>
              <a:t>Laboratuvar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6605" y="1874494"/>
            <a:ext cx="8470006" cy="3936305"/>
          </a:xfrm>
        </p:spPr>
        <p:txBody>
          <a:bodyPr>
            <a:normAutofit lnSpcReduction="10000"/>
          </a:bodyPr>
          <a:lstStyle/>
          <a:p>
            <a:r>
              <a:rPr lang="tr-TR" sz="1800" dirty="0"/>
              <a:t>7 Ocak 2020:  Etkenin tespit edilmesi ve Dünyaya deklare edilmesi </a:t>
            </a:r>
          </a:p>
          <a:p>
            <a:endParaRPr lang="tr-TR" sz="1800" dirty="0"/>
          </a:p>
          <a:p>
            <a:r>
              <a:rPr lang="tr-TR" sz="1800" dirty="0"/>
              <a:t>HSGM Ulusal Viroloji Referans Laboratuvarında </a:t>
            </a:r>
            <a:r>
              <a:rPr lang="tr-TR" sz="1800" dirty="0" err="1"/>
              <a:t>Koronavirüs</a:t>
            </a:r>
            <a:r>
              <a:rPr lang="tr-TR" sz="1800" dirty="0"/>
              <a:t> için  tanı kapasitesi oluşturulması ve 20 Ocak 2020 tarihinde test edilmeye başlanması</a:t>
            </a:r>
          </a:p>
          <a:p>
            <a:endParaRPr lang="tr-TR" sz="1800" dirty="0"/>
          </a:p>
          <a:p>
            <a:r>
              <a:rPr lang="tr-TR" sz="1800" dirty="0"/>
              <a:t>Konu ile ilgili DSÖ tarafından paylaşılan protokoller esas alınarak kamu-özel ortaklığı ile ülkemizde bir üretim kapasitesi oluşturulması</a:t>
            </a:r>
          </a:p>
          <a:p>
            <a:endParaRPr lang="tr-TR" sz="1800" dirty="0"/>
          </a:p>
          <a:p>
            <a:r>
              <a:rPr lang="tr-TR" sz="1800" dirty="0"/>
              <a:t>Geliştirilen yerli üretim tanı kiti ile  ECDC-EVD </a:t>
            </a:r>
            <a:r>
              <a:rPr lang="tr-TR" sz="1800" dirty="0" err="1"/>
              <a:t>LabNet</a:t>
            </a:r>
            <a:r>
              <a:rPr lang="tr-TR" sz="1800" dirty="0"/>
              <a:t>, WHO ve QCMD Dış Kalite Kontrol programlarına katılım sağlanması ve uluslararası kalite standartlarında başarılı sonuçlar alınması </a:t>
            </a:r>
          </a:p>
          <a:p>
            <a:endParaRPr lang="tr-TR" sz="1800" dirty="0"/>
          </a:p>
          <a:p>
            <a:r>
              <a:rPr lang="tr-TR" sz="1800" dirty="0"/>
              <a:t>Yöntem ve testlerin performans takibi</a:t>
            </a:r>
          </a:p>
          <a:p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8581728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76917" y="995257"/>
            <a:ext cx="7543800" cy="509694"/>
          </a:xfrm>
        </p:spPr>
        <p:txBody>
          <a:bodyPr>
            <a:normAutofit fontScale="90000"/>
          </a:bodyPr>
          <a:lstStyle/>
          <a:p>
            <a:r>
              <a:rPr lang="tr-TR" sz="3300" b="1" cap="none" dirty="0">
                <a:solidFill>
                  <a:srgbClr val="002060"/>
                </a:solidFill>
              </a:rPr>
              <a:t>Laboratuvar Ağı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6888" y="1719370"/>
            <a:ext cx="8530225" cy="4143374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2850" dirty="0"/>
              <a:t>Ülke genelinde tanı kapasitesinin oluşturulması ve genişletilmesi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285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85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2850" dirty="0"/>
              <a:t>COVID-19 PCR Tanı Laboratuvarı  kamu ve özel toplam 469 merkez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85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2850" dirty="0"/>
              <a:t>150-200 bin test/gün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285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2850" dirty="0"/>
              <a:t>Genel Müdürlüğümüz koordinasyonunda Laboratuvarların Dış Kalite Kontrol çalışmaları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285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2850" dirty="0" err="1"/>
              <a:t>Filogenetik</a:t>
            </a:r>
            <a:r>
              <a:rPr lang="tr-TR" sz="2850" dirty="0"/>
              <a:t> analizler: Ülke genelinde </a:t>
            </a:r>
            <a:r>
              <a:rPr lang="tr-TR" sz="2850" dirty="0" err="1"/>
              <a:t>suşlarda</a:t>
            </a:r>
            <a:r>
              <a:rPr lang="tr-TR" sz="2850" dirty="0"/>
              <a:t> mutasyon olup olmadığı, komşu coğrafyalarla karşılaştırılarak orijinlerinin incelenmesi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285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85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2850" dirty="0"/>
              <a:t>COVID-19’un , DSÖ’nün önerdiği ILI (Grip Benzeri Hastalık) ve SARI (</a:t>
            </a:r>
            <a:r>
              <a:rPr lang="tr-TR" sz="2850" dirty="0" err="1"/>
              <a:t>Sentinel</a:t>
            </a:r>
            <a:r>
              <a:rPr lang="tr-TR" sz="2850" dirty="0"/>
              <a:t> Ağır Akut Solunum Yolu Enfeksiyonları) </a:t>
            </a:r>
            <a:r>
              <a:rPr lang="tr-TR" sz="2850" dirty="0" err="1"/>
              <a:t>sürveyansına</a:t>
            </a:r>
            <a:r>
              <a:rPr lang="tr-TR" sz="2850" dirty="0"/>
              <a:t> entegre edilmesi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9078974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95706" y="1070412"/>
            <a:ext cx="7543800" cy="792052"/>
          </a:xfrm>
        </p:spPr>
        <p:txBody>
          <a:bodyPr>
            <a:normAutofit/>
          </a:bodyPr>
          <a:lstStyle/>
          <a:p>
            <a:r>
              <a:rPr lang="tr-TR" sz="2700" b="1" cap="none" dirty="0">
                <a:solidFill>
                  <a:srgbClr val="002060"/>
                </a:solidFill>
              </a:rPr>
              <a:t>Eğitimler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5706" y="1950396"/>
            <a:ext cx="7896941" cy="3688665"/>
          </a:xfrm>
        </p:spPr>
        <p:txBody>
          <a:bodyPr>
            <a:normAutofit/>
          </a:bodyPr>
          <a:lstStyle/>
          <a:p>
            <a:r>
              <a:rPr lang="tr-TR" sz="1950" dirty="0"/>
              <a:t>Sağlık personeli (KKE kullanımı, numune alma ve </a:t>
            </a:r>
            <a:r>
              <a:rPr lang="tr-TR" sz="1950" dirty="0" err="1"/>
              <a:t>filyasyon</a:t>
            </a:r>
            <a:r>
              <a:rPr lang="tr-TR" sz="1950" dirty="0"/>
              <a:t>)</a:t>
            </a:r>
          </a:p>
          <a:p>
            <a:r>
              <a:rPr lang="tr-TR" sz="1950" dirty="0"/>
              <a:t>Kurum/kuruluşlar ve işyerleri ilgili Bakanlıklar ile işbirliği</a:t>
            </a:r>
          </a:p>
          <a:p>
            <a:r>
              <a:rPr lang="tr-TR" sz="1950" dirty="0"/>
              <a:t>Radyo, televizyon, sosyal medya gibi farklı iletişim kanalları kullanılarak halkın tamamına ulaşılması amaçlanmıştır. </a:t>
            </a:r>
          </a:p>
          <a:p>
            <a:endParaRPr lang="tr-TR" sz="1950" dirty="0"/>
          </a:p>
          <a:p>
            <a:r>
              <a:rPr lang="tr-TR" sz="1950" dirty="0"/>
              <a:t>Halk eğitimlerinde: </a:t>
            </a:r>
          </a:p>
          <a:p>
            <a:pPr lvl="1"/>
            <a:r>
              <a:rPr lang="tr-TR" sz="1950" dirty="0"/>
              <a:t>Hastalık</a:t>
            </a:r>
          </a:p>
          <a:p>
            <a:pPr lvl="1"/>
            <a:r>
              <a:rPr lang="tr-TR" sz="1950" dirty="0"/>
              <a:t>Hastalıktan korunma yolları</a:t>
            </a:r>
          </a:p>
          <a:p>
            <a:pPr lvl="1"/>
            <a:r>
              <a:rPr lang="tr-TR" sz="1950" dirty="0"/>
              <a:t>Genel hijyen kuralları</a:t>
            </a:r>
          </a:p>
        </p:txBody>
      </p:sp>
    </p:spTree>
    <p:extLst>
      <p:ext uri="{BB962C8B-B14F-4D97-AF65-F5344CB8AC3E}">
        <p14:creationId xmlns:p14="http://schemas.microsoft.com/office/powerpoint/2010/main" val="196357224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3100" y="1223723"/>
            <a:ext cx="7543800" cy="575978"/>
          </a:xfrm>
        </p:spPr>
        <p:txBody>
          <a:bodyPr>
            <a:normAutofit/>
          </a:bodyPr>
          <a:lstStyle/>
          <a:p>
            <a:r>
              <a:rPr lang="tr-TR" sz="2700" b="1" cap="none" dirty="0">
                <a:solidFill>
                  <a:srgbClr val="002060"/>
                </a:solidFill>
              </a:rPr>
              <a:t>Lojistik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3100" y="1888266"/>
            <a:ext cx="8110777" cy="363806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1950" dirty="0"/>
          </a:p>
          <a:p>
            <a:pPr marL="0" indent="0">
              <a:buNone/>
            </a:pPr>
            <a:r>
              <a:rPr lang="tr-TR" sz="1950" dirty="0"/>
              <a:t>Sağlık hizmet sunumu için: </a:t>
            </a:r>
          </a:p>
          <a:p>
            <a:pPr lvl="1"/>
            <a:r>
              <a:rPr lang="tr-TR" sz="1950" dirty="0"/>
              <a:t>Kişisel koruyucu ekipman </a:t>
            </a:r>
          </a:p>
          <a:p>
            <a:pPr lvl="1"/>
            <a:r>
              <a:rPr lang="tr-TR" sz="1950" dirty="0"/>
              <a:t>Laboratuvar ve numune alım malzemeleri (Kit, VTM, Tüp vb.)</a:t>
            </a:r>
          </a:p>
          <a:p>
            <a:pPr lvl="1"/>
            <a:r>
              <a:rPr lang="tr-TR" sz="1950" dirty="0"/>
              <a:t>Diğer malzemeler</a:t>
            </a:r>
          </a:p>
          <a:p>
            <a:pPr marL="0" lvl="1" indent="0">
              <a:buNone/>
            </a:pPr>
            <a:endParaRPr lang="tr-TR" sz="1950" dirty="0"/>
          </a:p>
          <a:p>
            <a:pPr marL="0" lvl="1" indent="0">
              <a:buNone/>
            </a:pPr>
            <a:r>
              <a:rPr lang="tr-TR" sz="1950" dirty="0" err="1"/>
              <a:t>Endikasyonu</a:t>
            </a:r>
            <a:r>
              <a:rPr lang="tr-TR" sz="1950" dirty="0"/>
              <a:t> olan tüm hastalara: </a:t>
            </a:r>
          </a:p>
          <a:p>
            <a:pPr lvl="1"/>
            <a:r>
              <a:rPr lang="tr-TR" sz="1950" dirty="0"/>
              <a:t>İlaç</a:t>
            </a:r>
          </a:p>
          <a:p>
            <a:pPr lvl="1"/>
            <a:endParaRPr lang="tr-TR" sz="1950" dirty="0"/>
          </a:p>
          <a:p>
            <a:pPr lvl="1"/>
            <a:endParaRPr lang="tr-TR" sz="1950" dirty="0"/>
          </a:p>
          <a:p>
            <a:pPr lvl="1" indent="0">
              <a:buNone/>
            </a:pPr>
            <a:endParaRPr lang="tr-TR" sz="1950" dirty="0"/>
          </a:p>
          <a:p>
            <a:endParaRPr lang="tr-TR" sz="1950" dirty="0"/>
          </a:p>
          <a:p>
            <a:endParaRPr lang="tr-TR" sz="1950" dirty="0"/>
          </a:p>
        </p:txBody>
      </p:sp>
    </p:spTree>
    <p:extLst>
      <p:ext uri="{BB962C8B-B14F-4D97-AF65-F5344CB8AC3E}">
        <p14:creationId xmlns:p14="http://schemas.microsoft.com/office/powerpoint/2010/main" val="3574540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59858" y="26064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tr-TR" altLang="tr-TR" sz="3600" dirty="0">
                <a:latin typeface="+mn-lt"/>
              </a:rPr>
              <a:t>Yeni virüs güncel haber konusu olur.</a:t>
            </a:r>
            <a:endParaRPr lang="tr-TR" sz="3600" dirty="0">
              <a:latin typeface="+mn-lt"/>
            </a:endParaRPr>
          </a:p>
        </p:txBody>
      </p:sp>
      <p:pic>
        <p:nvPicPr>
          <p:cNvPr id="4" name="Picture 3" descr="_20051014_National_Geographic_Influenza_avia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71529" y="1700213"/>
            <a:ext cx="2951162" cy="4316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700213"/>
            <a:ext cx="3548062" cy="456565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311494462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700" b="1" cap="none" dirty="0">
                <a:solidFill>
                  <a:srgbClr val="002060"/>
                </a:solidFill>
              </a:rPr>
              <a:t>Sağlık Kurum ve Kuruluşları</a:t>
            </a:r>
            <a:endParaRPr lang="tr-TR" sz="27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2386" y="2097431"/>
            <a:ext cx="7543800" cy="3269702"/>
          </a:xfrm>
        </p:spPr>
        <p:txBody>
          <a:bodyPr>
            <a:normAutofit lnSpcReduction="10000"/>
          </a:bodyPr>
          <a:lstStyle/>
          <a:p>
            <a:r>
              <a:rPr lang="tr-TR" sz="1950" dirty="0" err="1"/>
              <a:t>Pandemiye</a:t>
            </a:r>
            <a:r>
              <a:rPr lang="tr-TR" sz="1950" dirty="0"/>
              <a:t> hazırlık</a:t>
            </a:r>
          </a:p>
          <a:p>
            <a:endParaRPr lang="tr-TR" sz="1950" dirty="0"/>
          </a:p>
          <a:p>
            <a:r>
              <a:rPr lang="tr-TR" sz="1950" dirty="0"/>
              <a:t>Tanı ve tedavi kapasitesinin artırılması</a:t>
            </a:r>
          </a:p>
          <a:p>
            <a:endParaRPr lang="tr-TR" sz="1950" dirty="0"/>
          </a:p>
          <a:p>
            <a:r>
              <a:rPr lang="tr-TR" sz="1950" dirty="0"/>
              <a:t>Personel eğitimleri</a:t>
            </a:r>
          </a:p>
          <a:p>
            <a:endParaRPr lang="tr-TR" sz="1950" dirty="0"/>
          </a:p>
          <a:p>
            <a:r>
              <a:rPr lang="tr-TR" sz="1950" dirty="0"/>
              <a:t>COVID-19 poliklinikleri</a:t>
            </a:r>
          </a:p>
          <a:p>
            <a:endParaRPr lang="tr-TR" sz="1950" dirty="0"/>
          </a:p>
          <a:p>
            <a:r>
              <a:rPr lang="tr-TR" sz="1950" dirty="0"/>
              <a:t>COVID-19 servisleri</a:t>
            </a:r>
          </a:p>
          <a:p>
            <a:endParaRPr lang="tr-TR" sz="1950" dirty="0"/>
          </a:p>
          <a:p>
            <a:pPr marL="0" indent="0">
              <a:buNone/>
            </a:pPr>
            <a:endParaRPr lang="tr-TR" sz="1950" dirty="0"/>
          </a:p>
        </p:txBody>
      </p:sp>
    </p:spTree>
    <p:extLst>
      <p:ext uri="{BB962C8B-B14F-4D97-AF65-F5344CB8AC3E}">
        <p14:creationId xmlns:p14="http://schemas.microsoft.com/office/powerpoint/2010/main" val="20288503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8363" y="1008359"/>
            <a:ext cx="7543800" cy="735685"/>
          </a:xfrm>
        </p:spPr>
        <p:txBody>
          <a:bodyPr>
            <a:normAutofit/>
          </a:bodyPr>
          <a:lstStyle/>
          <a:p>
            <a:r>
              <a:rPr lang="tr-TR" sz="2700" b="1" cap="none" dirty="0" err="1">
                <a:solidFill>
                  <a:srgbClr val="002060"/>
                </a:solidFill>
              </a:rPr>
              <a:t>Filyasyon</a:t>
            </a:r>
            <a:r>
              <a:rPr lang="tr-TR" sz="2700" b="1" cap="none" dirty="0">
                <a:solidFill>
                  <a:srgbClr val="002060"/>
                </a:solidFill>
              </a:rPr>
              <a:t> Çalışmaları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1449" y="1744044"/>
            <a:ext cx="8479400" cy="3936058"/>
          </a:xfrm>
        </p:spPr>
        <p:txBody>
          <a:bodyPr>
            <a:normAutofit/>
          </a:bodyPr>
          <a:lstStyle/>
          <a:p>
            <a:r>
              <a:rPr lang="tr-TR" sz="1950" dirty="0"/>
              <a:t>COVID-19 sürecinin başlangıcından bu tarafa ülke çapında yaygın olarak filyasyon çalışmaları titizlikle yürütülmekte</a:t>
            </a:r>
          </a:p>
          <a:p>
            <a:endParaRPr lang="tr-TR" sz="1950" dirty="0"/>
          </a:p>
          <a:p>
            <a:r>
              <a:rPr lang="tr-TR" sz="1950" dirty="0"/>
              <a:t>Hastalığın toplumda yayılmasını engellemek amacıyla:</a:t>
            </a:r>
          </a:p>
          <a:p>
            <a:pPr marL="591503" lvl="1" indent="-385763">
              <a:buAutoNum type="arabicPeriod"/>
            </a:pPr>
            <a:endParaRPr lang="tr-TR" sz="1950" dirty="0"/>
          </a:p>
          <a:p>
            <a:pPr marL="591503" lvl="1" indent="-385763">
              <a:buAutoNum type="arabicPeriod"/>
            </a:pPr>
            <a:r>
              <a:rPr lang="tr-TR" sz="1950" dirty="0"/>
              <a:t>Toplumun her alanında hastalığın yayılmasını önlemek üzere kontrollü sosyal yaşam tedbirleri</a:t>
            </a:r>
          </a:p>
          <a:p>
            <a:pPr marL="591503" lvl="1" indent="-385763">
              <a:buAutoNum type="arabicPeriod"/>
            </a:pPr>
            <a:endParaRPr lang="tr-TR" sz="1950" dirty="0"/>
          </a:p>
          <a:p>
            <a:pPr marL="591503" lvl="1" indent="-385763">
              <a:buAutoNum type="arabicPeriod"/>
            </a:pPr>
            <a:r>
              <a:rPr lang="tr-TR" sz="1950" dirty="0"/>
              <a:t>Virüs yayılımını durdurabilmek üzere tespit edilen vakalara izolasyon tedbirlerinin uygulanması.</a:t>
            </a:r>
          </a:p>
        </p:txBody>
      </p:sp>
    </p:spTree>
    <p:extLst>
      <p:ext uri="{BB962C8B-B14F-4D97-AF65-F5344CB8AC3E}">
        <p14:creationId xmlns:p14="http://schemas.microsoft.com/office/powerpoint/2010/main" val="129682265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8509" y="987261"/>
            <a:ext cx="7543800" cy="803845"/>
          </a:xfrm>
        </p:spPr>
        <p:txBody>
          <a:bodyPr>
            <a:normAutofit/>
          </a:bodyPr>
          <a:lstStyle/>
          <a:p>
            <a:r>
              <a:rPr lang="tr-TR" sz="2700" b="1" cap="none" dirty="0" err="1">
                <a:solidFill>
                  <a:srgbClr val="002060"/>
                </a:solidFill>
              </a:rPr>
              <a:t>Filyasyon</a:t>
            </a:r>
            <a:r>
              <a:rPr lang="tr-TR" sz="2700" b="1" cap="none" dirty="0">
                <a:solidFill>
                  <a:srgbClr val="002060"/>
                </a:solidFill>
              </a:rPr>
              <a:t> Ekipleri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4853" y="1791105"/>
            <a:ext cx="8491287" cy="3946998"/>
          </a:xfrm>
        </p:spPr>
        <p:txBody>
          <a:bodyPr>
            <a:noAutofit/>
          </a:bodyPr>
          <a:lstStyle/>
          <a:p>
            <a:r>
              <a:rPr lang="tr-TR" sz="1800" dirty="0"/>
              <a:t>Halen yaklaşık 23 bin ekip (2-3 kişilik) (İldeki duruma göre artırılmakta)</a:t>
            </a:r>
          </a:p>
          <a:p>
            <a:endParaRPr lang="tr-TR" sz="1800" dirty="0"/>
          </a:p>
          <a:p>
            <a:r>
              <a:rPr lang="tr-TR" sz="1800" dirty="0"/>
              <a:t>Hastalığın yayılımının engellenmesi amacıyla</a:t>
            </a:r>
          </a:p>
          <a:p>
            <a:endParaRPr lang="tr-TR" sz="1800" dirty="0"/>
          </a:p>
          <a:p>
            <a:r>
              <a:rPr lang="tr-TR" sz="1800" dirty="0"/>
              <a:t>Sahada vaka ve yakın temaslılarının ziyaret edilmesi</a:t>
            </a:r>
          </a:p>
          <a:p>
            <a:endParaRPr lang="tr-TR" sz="1800" dirty="0"/>
          </a:p>
          <a:p>
            <a:r>
              <a:rPr lang="tr-TR" sz="1800" dirty="0"/>
              <a:t>Vakaların;</a:t>
            </a:r>
          </a:p>
          <a:p>
            <a:pPr lvl="1"/>
            <a:r>
              <a:rPr lang="tr-TR" sz="1500" dirty="0"/>
              <a:t>Bulundukları yerde ziyaret edilmesi,  mevcut durum, izolasyon ve izolasyon kuralları hakkında bilgilendirilmesi,  temaslıların tespit edilmesi ve sisteme kayıt edilmesi ayrıca süreç boyunca yakından takibi, ilaçlarının ulaştırılması</a:t>
            </a:r>
          </a:p>
          <a:p>
            <a:r>
              <a:rPr lang="tr-TR" sz="1800" dirty="0"/>
              <a:t>Temaslıların;</a:t>
            </a:r>
          </a:p>
          <a:p>
            <a:pPr lvl="1"/>
            <a:r>
              <a:rPr lang="tr-TR" sz="1500" dirty="0"/>
              <a:t>Bulundukları yerde ziyaret edilmesi,  mevcut durum, izolasyon ve izolasyon kuralları hakkında bilgilendirilmesi ve izolasyon süresince semptom gelişmesi yönünden takip edilmesi ve gerekli durumlarda numune alınması</a:t>
            </a:r>
          </a:p>
          <a:p>
            <a:endParaRPr lang="tr-TR" sz="1800" dirty="0"/>
          </a:p>
          <a:p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6258625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985" y="982400"/>
            <a:ext cx="8665580" cy="1026915"/>
          </a:xfrm>
        </p:spPr>
        <p:txBody>
          <a:bodyPr>
            <a:normAutofit/>
          </a:bodyPr>
          <a:lstStyle/>
          <a:p>
            <a:r>
              <a:rPr lang="tr-TR" sz="2700" b="1" cap="none" dirty="0">
                <a:solidFill>
                  <a:srgbClr val="002060"/>
                </a:solidFill>
              </a:rPr>
              <a:t>Halk Sağlığı Yönetim Sistemi </a:t>
            </a:r>
            <a:r>
              <a:rPr lang="tr-TR" sz="2700" b="1" dirty="0">
                <a:solidFill>
                  <a:srgbClr val="002060"/>
                </a:solidFill>
              </a:rPr>
              <a:t>(HSYS) </a:t>
            </a:r>
            <a:r>
              <a:rPr lang="tr-TR" sz="2700" b="1" cap="none" dirty="0">
                <a:solidFill>
                  <a:srgbClr val="002060"/>
                </a:solidFill>
              </a:rPr>
              <a:t>Modülü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2985" y="1828460"/>
            <a:ext cx="8079288" cy="403693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b="1" dirty="0"/>
              <a:t>Vaka bazlı takip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950" dirty="0"/>
              <a:t>Kişilerin sağlık kurumuna başvurduğu andan itibaren kayıt edilmesi ve test sonucu pozitif gelmesi durumunda tüm süreçlerinin  takibi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95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b="1" dirty="0"/>
              <a:t>Temaslı takibi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950" dirty="0"/>
              <a:t>Pozitif vakanın yakın temaslısı olarak belirlenen kişinin kayıt edilmesi ve izlenmesi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95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b="1" dirty="0"/>
              <a:t>Yurt dışından gelenlerin takibi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950" dirty="0" err="1"/>
              <a:t>Pandeminin</a:t>
            </a:r>
            <a:r>
              <a:rPr lang="tr-TR" sz="1950" dirty="0"/>
              <a:t> ilk dönemlerinde ve </a:t>
            </a:r>
            <a:r>
              <a:rPr lang="tr-TR" sz="2100" dirty="0"/>
              <a:t>mutasyon bildirimleri sonrasında </a:t>
            </a:r>
            <a:r>
              <a:rPr lang="tr-TR" sz="1950" dirty="0"/>
              <a:t>sınır geçişlerinde kişilerin kayıt edilerek izlenmesi</a:t>
            </a:r>
          </a:p>
        </p:txBody>
      </p:sp>
    </p:spTree>
    <p:extLst>
      <p:ext uri="{BB962C8B-B14F-4D97-AF65-F5344CB8AC3E}">
        <p14:creationId xmlns:p14="http://schemas.microsoft.com/office/powerpoint/2010/main" val="4920586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13619" r="89762" b="8667"/>
          <a:stretch/>
        </p:blipFill>
        <p:spPr>
          <a:xfrm>
            <a:off x="106568" y="857249"/>
            <a:ext cx="2356526" cy="51435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292" t="10186" r="25208" b="8333"/>
          <a:stretch/>
        </p:blipFill>
        <p:spPr>
          <a:xfrm>
            <a:off x="2553510" y="2068344"/>
            <a:ext cx="6473758" cy="3932407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2429686" y="1091571"/>
            <a:ext cx="25560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tr-TR" sz="2100" b="1" dirty="0">
                <a:solidFill>
                  <a:srgbClr val="002060"/>
                </a:solidFill>
                <a:latin typeface="Arial"/>
              </a:rPr>
              <a:t>HSYS: Veri Girişi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5510000" y="1610944"/>
            <a:ext cx="275569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tr-TR" sz="2100" b="1" dirty="0">
                <a:solidFill>
                  <a:srgbClr val="002060"/>
                </a:solidFill>
                <a:latin typeface="Arial"/>
              </a:rPr>
              <a:t>SİNA: Raporlama</a:t>
            </a:r>
          </a:p>
        </p:txBody>
      </p:sp>
    </p:spTree>
    <p:extLst>
      <p:ext uri="{BB962C8B-B14F-4D97-AF65-F5344CB8AC3E}">
        <p14:creationId xmlns:p14="http://schemas.microsoft.com/office/powerpoint/2010/main" val="394030907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7670" y="1104940"/>
            <a:ext cx="8309759" cy="821090"/>
          </a:xfrm>
        </p:spPr>
        <p:txBody>
          <a:bodyPr>
            <a:normAutofit/>
          </a:bodyPr>
          <a:lstStyle/>
          <a:p>
            <a:r>
              <a:rPr lang="tr-TR" sz="2700" b="1" cap="none" dirty="0" err="1">
                <a:solidFill>
                  <a:srgbClr val="002060"/>
                </a:solidFill>
              </a:rPr>
              <a:t>Filyasyon</a:t>
            </a:r>
            <a:r>
              <a:rPr lang="tr-TR" sz="2700" b="1" cap="none" dirty="0">
                <a:solidFill>
                  <a:srgbClr val="002060"/>
                </a:solidFill>
              </a:rPr>
              <a:t> ve İzolasyon Takip Sistemi </a:t>
            </a:r>
            <a:r>
              <a:rPr lang="tr-TR" sz="2700" b="1" dirty="0">
                <a:solidFill>
                  <a:srgbClr val="002060"/>
                </a:solidFill>
              </a:rPr>
              <a:t>(FİTAS)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7670" y="1926030"/>
            <a:ext cx="8211788" cy="356037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1950" dirty="0"/>
              <a:t>P</a:t>
            </a:r>
            <a:r>
              <a:rPr lang="en-US" sz="1950" dirty="0" err="1"/>
              <a:t>ozitif</a:t>
            </a:r>
            <a:r>
              <a:rPr lang="en-US" sz="1950" dirty="0"/>
              <a:t> </a:t>
            </a:r>
            <a:r>
              <a:rPr lang="en-US" sz="1950" dirty="0" err="1"/>
              <a:t>vakaların</a:t>
            </a:r>
            <a:r>
              <a:rPr lang="en-US" sz="1950" dirty="0"/>
              <a:t>; </a:t>
            </a:r>
            <a:endParaRPr lang="tr-TR" sz="1950" dirty="0"/>
          </a:p>
          <a:p>
            <a:pPr marL="666750" indent="-257175">
              <a:buFont typeface="Arial" panose="020B0604020202020204" pitchFamily="34" charset="0"/>
              <a:buChar char="•"/>
            </a:pPr>
            <a:r>
              <a:rPr lang="tr-TR" sz="1950" dirty="0"/>
              <a:t>a</a:t>
            </a:r>
            <a:r>
              <a:rPr lang="en-US" sz="1950" dirty="0" err="1"/>
              <a:t>ile</a:t>
            </a:r>
            <a:r>
              <a:rPr lang="en-US" sz="1950" dirty="0"/>
              <a:t> </a:t>
            </a:r>
            <a:r>
              <a:rPr lang="en-US" sz="1950" dirty="0" err="1"/>
              <a:t>yakınları</a:t>
            </a:r>
            <a:r>
              <a:rPr lang="en-US" sz="1950" dirty="0"/>
              <a:t>,</a:t>
            </a:r>
            <a:endParaRPr lang="tr-TR" sz="1950" dirty="0"/>
          </a:p>
          <a:p>
            <a:pPr marL="666750" indent="-257175">
              <a:buFont typeface="Arial" panose="020B0604020202020204" pitchFamily="34" charset="0"/>
              <a:buChar char="•"/>
            </a:pPr>
            <a:r>
              <a:rPr lang="en-US" sz="1950" dirty="0"/>
              <a:t> </a:t>
            </a:r>
            <a:r>
              <a:rPr lang="en-US" sz="1950" dirty="0" err="1"/>
              <a:t>iş</a:t>
            </a:r>
            <a:r>
              <a:rPr lang="en-US" sz="1950" dirty="0"/>
              <a:t> </a:t>
            </a:r>
            <a:r>
              <a:rPr lang="en-US" sz="1950" dirty="0" err="1"/>
              <a:t>yerinde</a:t>
            </a:r>
            <a:r>
              <a:rPr lang="en-US" sz="1950" dirty="0"/>
              <a:t> </a:t>
            </a:r>
            <a:r>
              <a:rPr lang="en-US" sz="1950" dirty="0" err="1"/>
              <a:t>bulunan</a:t>
            </a:r>
            <a:r>
              <a:rPr lang="en-US" sz="1950" dirty="0"/>
              <a:t> </a:t>
            </a:r>
            <a:r>
              <a:rPr lang="en-US" sz="1950" dirty="0" err="1"/>
              <a:t>çalışma</a:t>
            </a:r>
            <a:r>
              <a:rPr lang="en-US" sz="1950" dirty="0"/>
              <a:t> </a:t>
            </a:r>
            <a:r>
              <a:rPr lang="en-US" sz="1950" dirty="0" err="1"/>
              <a:t>arkadaşları</a:t>
            </a:r>
            <a:r>
              <a:rPr lang="en-US" sz="1950" dirty="0"/>
              <a:t>, </a:t>
            </a:r>
            <a:endParaRPr lang="tr-TR" sz="1950" dirty="0"/>
          </a:p>
          <a:p>
            <a:pPr marL="666750" indent="-257175">
              <a:buFont typeface="Arial" panose="020B0604020202020204" pitchFamily="34" charset="0"/>
              <a:buChar char="•"/>
            </a:pPr>
            <a:r>
              <a:rPr lang="en-US" sz="1950" dirty="0" err="1"/>
              <a:t>temasta</a:t>
            </a:r>
            <a:r>
              <a:rPr lang="en-US" sz="1950" dirty="0"/>
              <a:t> </a:t>
            </a:r>
            <a:r>
              <a:rPr lang="en-US" sz="1950" dirty="0" err="1"/>
              <a:t>bulunduğu</a:t>
            </a:r>
            <a:r>
              <a:rPr lang="en-US" sz="1950" dirty="0"/>
              <a:t> </a:t>
            </a:r>
            <a:r>
              <a:rPr lang="en-US" sz="1950" dirty="0" err="1"/>
              <a:t>insanların</a:t>
            </a:r>
            <a:r>
              <a:rPr lang="en-US" sz="1950" dirty="0"/>
              <a:t> </a:t>
            </a:r>
            <a:endParaRPr lang="tr-TR" sz="1950" dirty="0"/>
          </a:p>
          <a:p>
            <a:pPr marL="132160" indent="0">
              <a:buNone/>
            </a:pPr>
            <a:r>
              <a:rPr lang="tr-TR" sz="1950" dirty="0"/>
              <a:t>  </a:t>
            </a:r>
            <a:r>
              <a:rPr lang="en-US" sz="1950" dirty="0" err="1"/>
              <a:t>sağlık</a:t>
            </a:r>
            <a:r>
              <a:rPr lang="en-US" sz="1950" dirty="0"/>
              <a:t> </a:t>
            </a:r>
            <a:r>
              <a:rPr lang="en-US" sz="1950" dirty="0" err="1"/>
              <a:t>durumlarını</a:t>
            </a:r>
            <a:r>
              <a:rPr lang="en-US" sz="1950" dirty="0"/>
              <a:t> </a:t>
            </a:r>
            <a:r>
              <a:rPr lang="en-US" sz="1950" dirty="0" err="1"/>
              <a:t>düzenli</a:t>
            </a:r>
            <a:r>
              <a:rPr lang="en-US" sz="1950" dirty="0"/>
              <a:t> </a:t>
            </a:r>
            <a:r>
              <a:rPr lang="en-US" sz="1950" dirty="0" err="1"/>
              <a:t>olarak</a:t>
            </a:r>
            <a:r>
              <a:rPr lang="en-US" sz="1950" dirty="0"/>
              <a:t> </a:t>
            </a:r>
            <a:r>
              <a:rPr lang="en-US" sz="1950" dirty="0" err="1"/>
              <a:t>takip</a:t>
            </a:r>
            <a:r>
              <a:rPr lang="en-US" sz="1950" dirty="0"/>
              <a:t> </a:t>
            </a:r>
            <a:r>
              <a:rPr lang="en-US" sz="1950" dirty="0" err="1"/>
              <a:t>edebilmek</a:t>
            </a:r>
            <a:r>
              <a:rPr lang="en-US" sz="1950" dirty="0"/>
              <a:t>, </a:t>
            </a:r>
            <a:endParaRPr lang="tr-TR" sz="195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950" dirty="0"/>
              <a:t>H</a:t>
            </a:r>
            <a:r>
              <a:rPr lang="en-US" sz="1950" dirty="0" err="1"/>
              <a:t>em</a:t>
            </a:r>
            <a:r>
              <a:rPr lang="en-US" sz="1950" dirty="0"/>
              <a:t> </a:t>
            </a:r>
            <a:r>
              <a:rPr lang="en-US" sz="1950" dirty="0" err="1"/>
              <a:t>pozitif</a:t>
            </a:r>
            <a:r>
              <a:rPr lang="en-US" sz="1950" dirty="0"/>
              <a:t> </a:t>
            </a:r>
            <a:r>
              <a:rPr lang="en-US" sz="1950" dirty="0" err="1"/>
              <a:t>vaka</a:t>
            </a:r>
            <a:r>
              <a:rPr lang="en-US" sz="1950" dirty="0"/>
              <a:t> hem de </a:t>
            </a:r>
            <a:r>
              <a:rPr lang="en-US" sz="1950" dirty="0" err="1"/>
              <a:t>temasta</a:t>
            </a:r>
            <a:r>
              <a:rPr lang="en-US" sz="1950" dirty="0"/>
              <a:t> </a:t>
            </a:r>
            <a:r>
              <a:rPr lang="en-US" sz="1950" dirty="0" err="1"/>
              <a:t>bulunduğu</a:t>
            </a:r>
            <a:r>
              <a:rPr lang="en-US" sz="1950" dirty="0"/>
              <a:t> </a:t>
            </a:r>
            <a:r>
              <a:rPr lang="en-US" sz="1950" dirty="0" err="1"/>
              <a:t>kişilerin</a:t>
            </a:r>
            <a:r>
              <a:rPr lang="en-US" sz="1950" dirty="0"/>
              <a:t> </a:t>
            </a:r>
            <a:r>
              <a:rPr lang="en-US" sz="1950" dirty="0" err="1"/>
              <a:t>izinin</a:t>
            </a:r>
            <a:r>
              <a:rPr lang="en-US" sz="1950" dirty="0"/>
              <a:t> </a:t>
            </a:r>
            <a:r>
              <a:rPr lang="en-US" sz="1950" dirty="0" err="1"/>
              <a:t>sürülmesine</a:t>
            </a:r>
            <a:r>
              <a:rPr lang="en-US" sz="1950" dirty="0"/>
              <a:t> </a:t>
            </a:r>
            <a:r>
              <a:rPr lang="en-US" sz="1950" dirty="0" err="1"/>
              <a:t>yardımcı</a:t>
            </a:r>
            <a:r>
              <a:rPr lang="en-US" sz="1950" dirty="0"/>
              <a:t> </a:t>
            </a:r>
            <a:r>
              <a:rPr lang="en-US" sz="1950" dirty="0" err="1"/>
              <a:t>olmak</a:t>
            </a:r>
            <a:r>
              <a:rPr lang="en-US" sz="1950" dirty="0"/>
              <a:t> </a:t>
            </a:r>
            <a:endParaRPr lang="tr-TR" sz="1950" dirty="0"/>
          </a:p>
          <a:p>
            <a:pPr marL="0" indent="0">
              <a:buNone/>
            </a:pPr>
            <a:r>
              <a:rPr lang="tr-TR" sz="1950" dirty="0"/>
              <a:t>	</a:t>
            </a:r>
            <a:r>
              <a:rPr lang="en-US" sz="1950" dirty="0" err="1"/>
              <a:t>ve</a:t>
            </a:r>
            <a:r>
              <a:rPr lang="en-US" sz="1950" dirty="0"/>
              <a:t> </a:t>
            </a:r>
            <a:endParaRPr lang="tr-TR" sz="195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950" dirty="0" err="1"/>
              <a:t>S</a:t>
            </a:r>
            <a:r>
              <a:rPr lang="en-US" sz="1950" dirty="0" err="1"/>
              <a:t>osyal</a:t>
            </a:r>
            <a:r>
              <a:rPr lang="en-US" sz="1950" dirty="0"/>
              <a:t> </a:t>
            </a:r>
            <a:r>
              <a:rPr lang="en-US" sz="1950" dirty="0" err="1"/>
              <a:t>izolasyona</a:t>
            </a:r>
            <a:r>
              <a:rPr lang="en-US" sz="1950" dirty="0"/>
              <a:t> </a:t>
            </a:r>
            <a:r>
              <a:rPr lang="en-US" sz="1950" dirty="0" err="1"/>
              <a:t>destek</a:t>
            </a:r>
            <a:r>
              <a:rPr lang="en-US" sz="1950" dirty="0"/>
              <a:t> </a:t>
            </a:r>
            <a:r>
              <a:rPr lang="en-US" sz="1950" dirty="0" err="1"/>
              <a:t>olmak</a:t>
            </a:r>
            <a:r>
              <a:rPr lang="en-US" sz="1950" dirty="0"/>
              <a:t> </a:t>
            </a:r>
            <a:r>
              <a:rPr lang="en-US" sz="1950" dirty="0" err="1"/>
              <a:t>amaçlanmıştır</a:t>
            </a:r>
            <a:endParaRPr lang="tr-TR" sz="1950" dirty="0"/>
          </a:p>
        </p:txBody>
      </p:sp>
    </p:spTree>
    <p:extLst>
      <p:ext uri="{BB962C8B-B14F-4D97-AF65-F5344CB8AC3E}">
        <p14:creationId xmlns:p14="http://schemas.microsoft.com/office/powerpoint/2010/main" val="86746175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5965" y="1140471"/>
            <a:ext cx="7543800" cy="606860"/>
          </a:xfrm>
        </p:spPr>
        <p:txBody>
          <a:bodyPr>
            <a:normAutofit/>
          </a:bodyPr>
          <a:lstStyle/>
          <a:p>
            <a:r>
              <a:rPr lang="tr-TR" sz="2700" b="1" cap="none" dirty="0">
                <a:solidFill>
                  <a:srgbClr val="002060"/>
                </a:solidFill>
              </a:rPr>
              <a:t>Vaka ve Temaslıların Takibi</a:t>
            </a:r>
            <a:endParaRPr lang="tr-TR" sz="3600" b="1" cap="none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5351" y="1807447"/>
            <a:ext cx="8550613" cy="3864994"/>
          </a:xfrm>
        </p:spPr>
        <p:txBody>
          <a:bodyPr>
            <a:noAutofit/>
          </a:bodyPr>
          <a:lstStyle/>
          <a:p>
            <a:r>
              <a:rPr lang="tr-TR" sz="1950" b="1" dirty="0"/>
              <a:t>Vakalar</a:t>
            </a:r>
          </a:p>
          <a:p>
            <a:pPr lvl="1"/>
            <a:r>
              <a:rPr lang="tr-TR" sz="1950" dirty="0"/>
              <a:t>Tüm süreçleri boyunca takip edilmesi</a:t>
            </a:r>
          </a:p>
          <a:p>
            <a:pPr marL="205740" lvl="1" indent="0">
              <a:buNone/>
            </a:pPr>
            <a:endParaRPr lang="tr-TR" sz="1950" dirty="0"/>
          </a:p>
          <a:p>
            <a:r>
              <a:rPr lang="tr-TR" sz="1950" b="1" dirty="0"/>
              <a:t>Temaslılar</a:t>
            </a:r>
          </a:p>
          <a:p>
            <a:pPr lvl="1"/>
            <a:r>
              <a:rPr lang="tr-TR" sz="1950" dirty="0"/>
              <a:t>Vakanın yakın temaslılarının takibi</a:t>
            </a:r>
          </a:p>
          <a:p>
            <a:pPr lvl="1"/>
            <a:r>
              <a:rPr lang="tr-TR" sz="1950" dirty="0"/>
              <a:t>Seyahat sonrası vaka ve temaslı takip ve bildirimi</a:t>
            </a:r>
          </a:p>
          <a:p>
            <a:pPr lvl="2"/>
            <a:r>
              <a:rPr lang="tr-TR" sz="1950" dirty="0"/>
              <a:t>UST kapsamında uluslararası uçuşlar sonrası yurt dışı bildirimler</a:t>
            </a:r>
          </a:p>
          <a:p>
            <a:pPr lvl="2"/>
            <a:r>
              <a:rPr lang="tr-TR" sz="1950" dirty="0"/>
              <a:t>Yurt içi seyahat sonrası</a:t>
            </a:r>
          </a:p>
          <a:p>
            <a:pPr lvl="2"/>
            <a:endParaRPr lang="tr-TR" sz="1950" dirty="0"/>
          </a:p>
          <a:p>
            <a:r>
              <a:rPr lang="tr-TR" sz="1950" b="1" dirty="0"/>
              <a:t>Telefonla</a:t>
            </a:r>
          </a:p>
          <a:p>
            <a:pPr lvl="1"/>
            <a:r>
              <a:rPr lang="tr-TR" sz="1950" dirty="0"/>
              <a:t>İlçe Sağlık Müdürlükleri </a:t>
            </a:r>
          </a:p>
          <a:p>
            <a:pPr lvl="1"/>
            <a:r>
              <a:rPr lang="tr-TR" sz="1950" dirty="0"/>
              <a:t>Aile Hekimleri</a:t>
            </a:r>
          </a:p>
          <a:p>
            <a:pPr lvl="2"/>
            <a:endParaRPr lang="tr-TR" sz="1950" dirty="0"/>
          </a:p>
        </p:txBody>
      </p:sp>
    </p:spTree>
    <p:extLst>
      <p:ext uri="{BB962C8B-B14F-4D97-AF65-F5344CB8AC3E}">
        <p14:creationId xmlns:p14="http://schemas.microsoft.com/office/powerpoint/2010/main" val="405558529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5326" y="1178262"/>
            <a:ext cx="8229600" cy="1037893"/>
          </a:xfrm>
        </p:spPr>
        <p:txBody>
          <a:bodyPr>
            <a:normAutofit/>
          </a:bodyPr>
          <a:lstStyle/>
          <a:p>
            <a:r>
              <a:rPr lang="tr-TR" sz="2700" b="1" cap="none" dirty="0">
                <a:solidFill>
                  <a:srgbClr val="002060"/>
                </a:solidFill>
              </a:rPr>
              <a:t>Seyahat Sonrası Takip ve Uluslararası Bildirimler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1912" y="2302913"/>
            <a:ext cx="8293488" cy="3038094"/>
          </a:xfrm>
        </p:spPr>
        <p:txBody>
          <a:bodyPr>
            <a:normAutofit/>
          </a:bodyPr>
          <a:lstStyle/>
          <a:p>
            <a:r>
              <a:rPr lang="tr-TR" sz="1950" dirty="0"/>
              <a:t>Yurt içi seyahat sonrası takipler</a:t>
            </a:r>
          </a:p>
          <a:p>
            <a:endParaRPr lang="tr-TR" sz="1950" dirty="0"/>
          </a:p>
          <a:p>
            <a:r>
              <a:rPr lang="tr-TR" sz="1950" dirty="0"/>
              <a:t>Uluslararası Sağlık Tüzüğü (UST) kapsamında bildirimler</a:t>
            </a:r>
          </a:p>
          <a:p>
            <a:endParaRPr lang="tr-TR" sz="1950" dirty="0"/>
          </a:p>
          <a:p>
            <a:r>
              <a:rPr lang="tr-TR" sz="1950" dirty="0"/>
              <a:t>Uluslararası uçuşlar sonrası yurt dışı bildirimlerin  takibi</a:t>
            </a:r>
          </a:p>
        </p:txBody>
      </p:sp>
    </p:spTree>
    <p:extLst>
      <p:ext uri="{BB962C8B-B14F-4D97-AF65-F5344CB8AC3E}">
        <p14:creationId xmlns:p14="http://schemas.microsoft.com/office/powerpoint/2010/main" val="285031282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31676" y="1132407"/>
            <a:ext cx="7543800" cy="774662"/>
          </a:xfrm>
        </p:spPr>
        <p:txBody>
          <a:bodyPr>
            <a:normAutofit/>
          </a:bodyPr>
          <a:lstStyle/>
          <a:p>
            <a:r>
              <a:rPr lang="tr-TR" sz="2700" b="1" cap="none" dirty="0">
                <a:solidFill>
                  <a:srgbClr val="002060"/>
                </a:solidFill>
              </a:rPr>
              <a:t>Taramalar</a:t>
            </a:r>
            <a:endParaRPr lang="tr-TR" sz="3300" b="1" cap="none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1676" y="1825856"/>
            <a:ext cx="8392748" cy="3691064"/>
          </a:xfrm>
        </p:spPr>
        <p:txBody>
          <a:bodyPr>
            <a:normAutofit/>
          </a:bodyPr>
          <a:lstStyle/>
          <a:p>
            <a:endParaRPr lang="tr-TR" sz="1950" dirty="0"/>
          </a:p>
          <a:p>
            <a:r>
              <a:rPr lang="tr-TR" sz="1950" dirty="0"/>
              <a:t>Yurt dışı çıkışı öncesinde</a:t>
            </a:r>
          </a:p>
          <a:p>
            <a:endParaRPr lang="tr-TR" sz="1950" dirty="0"/>
          </a:p>
          <a:p>
            <a:r>
              <a:rPr lang="tr-TR" sz="1950" dirty="0"/>
              <a:t>Celp döneminde askere alınacak gençlere</a:t>
            </a:r>
          </a:p>
          <a:p>
            <a:endParaRPr lang="tr-TR" sz="1950" dirty="0"/>
          </a:p>
          <a:p>
            <a:r>
              <a:rPr lang="tr-TR" sz="2100" dirty="0"/>
              <a:t>Özellikli alanlarda çalışan gruplar: </a:t>
            </a:r>
          </a:p>
          <a:p>
            <a:pPr marL="466725" indent="0"/>
            <a:r>
              <a:rPr lang="tr-TR" sz="2100" dirty="0"/>
              <a:t> Adalet Bakanlığı (Ceza infaz kurumu çalışanları vb.) </a:t>
            </a:r>
          </a:p>
          <a:p>
            <a:pPr marL="466725" indent="0"/>
            <a:r>
              <a:rPr lang="tr-TR" sz="2100" dirty="0"/>
              <a:t> Aile Çalışma ve Sosyal Hizmetler Bakanlığı </a:t>
            </a:r>
          </a:p>
          <a:p>
            <a:pPr marL="466725" indent="0">
              <a:buNone/>
            </a:pPr>
            <a:r>
              <a:rPr lang="tr-TR" sz="2100" dirty="0"/>
              <a:t>(Huzurevi, engelli bakım merkezi, sevgi evi çalışanları vb.)</a:t>
            </a:r>
          </a:p>
        </p:txBody>
      </p:sp>
    </p:spTree>
    <p:extLst>
      <p:ext uri="{BB962C8B-B14F-4D97-AF65-F5344CB8AC3E}">
        <p14:creationId xmlns:p14="http://schemas.microsoft.com/office/powerpoint/2010/main" val="93407623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1912" y="1008188"/>
            <a:ext cx="7543800" cy="868739"/>
          </a:xfrm>
        </p:spPr>
        <p:txBody>
          <a:bodyPr>
            <a:normAutofit/>
          </a:bodyPr>
          <a:lstStyle/>
          <a:p>
            <a:r>
              <a:rPr lang="tr-TR" sz="2700" b="1" cap="none" dirty="0">
                <a:solidFill>
                  <a:srgbClr val="002060"/>
                </a:solidFill>
              </a:rPr>
              <a:t>Raporlama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1676" y="1876927"/>
            <a:ext cx="8058872" cy="3508669"/>
          </a:xfrm>
        </p:spPr>
        <p:txBody>
          <a:bodyPr>
            <a:normAutofit/>
          </a:bodyPr>
          <a:lstStyle/>
          <a:p>
            <a:r>
              <a:rPr lang="tr-TR" sz="1950" dirty="0"/>
              <a:t>Ulusal ve uluslararası hasta ve temaslı verilerinin takibi</a:t>
            </a:r>
          </a:p>
          <a:p>
            <a:endParaRPr lang="tr-TR" sz="1950" dirty="0"/>
          </a:p>
          <a:p>
            <a:r>
              <a:rPr lang="tr-TR" sz="1950" dirty="0"/>
              <a:t>Günlük olarak raporlanması</a:t>
            </a:r>
          </a:p>
          <a:p>
            <a:endParaRPr lang="tr-TR" sz="1950" dirty="0"/>
          </a:p>
          <a:p>
            <a:r>
              <a:rPr lang="tr-TR" sz="1950" dirty="0"/>
              <a:t>Tahminlerin yapılması</a:t>
            </a:r>
          </a:p>
        </p:txBody>
      </p:sp>
    </p:spTree>
    <p:extLst>
      <p:ext uri="{BB962C8B-B14F-4D97-AF65-F5344CB8AC3E}">
        <p14:creationId xmlns:p14="http://schemas.microsoft.com/office/powerpoint/2010/main" val="3385928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6632"/>
            <a:ext cx="4613234" cy="317499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 cstate="print"/>
          <a:srcRect b="15909"/>
          <a:stretch/>
        </p:blipFill>
        <p:spPr>
          <a:xfrm>
            <a:off x="4499992" y="1988840"/>
            <a:ext cx="4619574" cy="2952328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51520" y="5391769"/>
            <a:ext cx="8496944" cy="441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algn="l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79388" algn="l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58775" algn="l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538163" algn="l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717550" algn="l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17475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63195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08915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54635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17550" marR="0" lvl="4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Salgın komşu ülkelerde de görülmeye başlar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tr-TR" altLang="tr-TR" sz="4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151494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50445" y="1055449"/>
            <a:ext cx="7543800" cy="768680"/>
          </a:xfrm>
        </p:spPr>
        <p:txBody>
          <a:bodyPr>
            <a:normAutofit/>
          </a:bodyPr>
          <a:lstStyle/>
          <a:p>
            <a:r>
              <a:rPr lang="tr-TR" sz="2700" b="1" cap="none" dirty="0">
                <a:solidFill>
                  <a:srgbClr val="002060"/>
                </a:solidFill>
              </a:rPr>
              <a:t>Araştırmalar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0445" y="1907838"/>
            <a:ext cx="8328861" cy="3326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950" dirty="0"/>
              <a:t>Gözlemsel ve Analitik Araştırmalar</a:t>
            </a:r>
          </a:p>
          <a:p>
            <a:pPr marL="0" indent="0">
              <a:buNone/>
            </a:pPr>
            <a:endParaRPr lang="tr-TR" sz="1950" dirty="0"/>
          </a:p>
          <a:p>
            <a:r>
              <a:rPr lang="tr-TR" sz="1950" dirty="0"/>
              <a:t>Saha Çalışmaları: </a:t>
            </a:r>
          </a:p>
          <a:p>
            <a:pPr marL="335756" indent="0">
              <a:buNone/>
            </a:pPr>
            <a:r>
              <a:rPr lang="tr-TR" sz="1950" dirty="0"/>
              <a:t>Hastalığın sıklık ve yayılımına yönelik (Toplumda ve riskli gruplarda)</a:t>
            </a:r>
          </a:p>
          <a:p>
            <a:pPr marL="0" indent="335756">
              <a:buNone/>
            </a:pPr>
            <a:r>
              <a:rPr lang="tr-TR" sz="1950" dirty="0"/>
              <a:t>Aşı etkililik araştırmaları</a:t>
            </a:r>
          </a:p>
          <a:p>
            <a:endParaRPr lang="tr-TR" sz="1950" dirty="0"/>
          </a:p>
          <a:p>
            <a:r>
              <a:rPr lang="tr-TR" sz="1950" dirty="0"/>
              <a:t>Klinik Çalışmalar</a:t>
            </a:r>
          </a:p>
          <a:p>
            <a:pPr marL="267891" indent="0">
              <a:buNone/>
            </a:pPr>
            <a:r>
              <a:rPr lang="tr-TR" sz="1950" dirty="0"/>
              <a:t>Tanı ve tedaviye yönelik</a:t>
            </a:r>
          </a:p>
          <a:p>
            <a:pPr marL="267891" indent="0">
              <a:buNone/>
            </a:pPr>
            <a:endParaRPr lang="tr-TR" sz="1950" dirty="0"/>
          </a:p>
        </p:txBody>
      </p:sp>
    </p:spTree>
    <p:extLst>
      <p:ext uri="{BB962C8B-B14F-4D97-AF65-F5344CB8AC3E}">
        <p14:creationId xmlns:p14="http://schemas.microsoft.com/office/powerpoint/2010/main" val="7904591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90763" y="1083833"/>
            <a:ext cx="7543800" cy="606860"/>
          </a:xfrm>
        </p:spPr>
        <p:txBody>
          <a:bodyPr>
            <a:normAutofit/>
          </a:bodyPr>
          <a:lstStyle/>
          <a:p>
            <a:r>
              <a:rPr lang="tr-TR" sz="2700" b="1" cap="none" dirty="0" err="1">
                <a:solidFill>
                  <a:srgbClr val="002060"/>
                </a:solidFill>
              </a:rPr>
              <a:t>Psikososyal</a:t>
            </a:r>
            <a:r>
              <a:rPr lang="tr-TR" sz="2700" b="1" cap="none" dirty="0">
                <a:solidFill>
                  <a:srgbClr val="002060"/>
                </a:solidFill>
              </a:rPr>
              <a:t> Destek Hizmeti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8124" y="1612506"/>
            <a:ext cx="8331740" cy="397559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dirty="0"/>
              <a:t>81 ilde </a:t>
            </a:r>
            <a:r>
              <a:rPr lang="tr-TR" sz="1950" dirty="0" err="1"/>
              <a:t>psikososyal</a:t>
            </a:r>
            <a:r>
              <a:rPr lang="tr-TR" sz="1950" dirty="0"/>
              <a:t> destek danışma hatlarının aktif hale getirilmesi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95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dirty="0"/>
              <a:t>Personel eğitimlerinin tamamlanması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95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dirty="0" err="1"/>
              <a:t>Psikosoyal</a:t>
            </a:r>
            <a:r>
              <a:rPr lang="tr-TR" sz="1950" dirty="0"/>
              <a:t> Destek Sistemleri Kullanım Rehberi’nin  hazırlanarak, bu alanda hizmet veren tüm kurum, kuruluş ve STK’ların kullanımına sunulması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95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dirty="0"/>
              <a:t>Yurtlarda ya da evlerinde karantina altında olan vatandaşlara veya sağlık çalışanlarına  yönelik Psikolojik Bilgilendirme Rehberi’nin hazırlanarak kullanıma sunulması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195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950" dirty="0"/>
              <a:t>COVID-19 </a:t>
            </a:r>
            <a:r>
              <a:rPr lang="tr-TR" sz="1950" dirty="0" err="1"/>
              <a:t>Pandemisi</a:t>
            </a:r>
            <a:r>
              <a:rPr lang="tr-TR" sz="1950" dirty="0"/>
              <a:t> Normalleşme Döneminde Toplum Ruh Sağlığı Merkezleri Çalışma Rehberi’nin hazırlanması ve paylaşılması</a:t>
            </a:r>
          </a:p>
        </p:txBody>
      </p:sp>
    </p:spTree>
    <p:extLst>
      <p:ext uri="{BB962C8B-B14F-4D97-AF65-F5344CB8AC3E}">
        <p14:creationId xmlns:p14="http://schemas.microsoft.com/office/powerpoint/2010/main" val="18218327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700" b="1" cap="none" dirty="0">
                <a:solidFill>
                  <a:srgbClr val="002060"/>
                </a:solidFill>
              </a:rPr>
              <a:t>Aşı Çalışmaları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5196" y="2551176"/>
            <a:ext cx="7543800" cy="303809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sz="1950" dirty="0"/>
              <a:t>Aşı bulunmasına yönelik</a:t>
            </a:r>
          </a:p>
          <a:p>
            <a:pPr>
              <a:lnSpc>
                <a:spcPct val="80000"/>
              </a:lnSpc>
            </a:pPr>
            <a:endParaRPr lang="tr-TR" sz="1950" dirty="0"/>
          </a:p>
          <a:p>
            <a:pPr>
              <a:lnSpc>
                <a:spcPct val="80000"/>
              </a:lnSpc>
            </a:pPr>
            <a:r>
              <a:rPr lang="tr-TR" sz="1950" dirty="0"/>
              <a:t>Aşı teminine yönelik (Tüm dünya ile eş zamanlı)</a:t>
            </a:r>
          </a:p>
          <a:p>
            <a:pPr>
              <a:lnSpc>
                <a:spcPct val="80000"/>
              </a:lnSpc>
            </a:pPr>
            <a:endParaRPr lang="tr-TR" sz="1950" dirty="0"/>
          </a:p>
          <a:p>
            <a:pPr>
              <a:lnSpc>
                <a:spcPct val="80000"/>
              </a:lnSpc>
            </a:pPr>
            <a:r>
              <a:rPr lang="tr-TR" sz="1950" dirty="0"/>
              <a:t>Aşı önceliği için risk gruplarının belirlenmesi</a:t>
            </a:r>
          </a:p>
          <a:p>
            <a:pPr>
              <a:lnSpc>
                <a:spcPct val="80000"/>
              </a:lnSpc>
            </a:pPr>
            <a:endParaRPr lang="tr-TR" sz="1950" dirty="0"/>
          </a:p>
          <a:p>
            <a:pPr>
              <a:lnSpc>
                <a:spcPct val="80000"/>
              </a:lnSpc>
            </a:pPr>
            <a:r>
              <a:rPr lang="tr-TR" sz="1950" dirty="0"/>
              <a:t>Lojistik ve aşı uygulama planları</a:t>
            </a:r>
          </a:p>
          <a:p>
            <a:pPr>
              <a:lnSpc>
                <a:spcPct val="80000"/>
              </a:lnSpc>
            </a:pPr>
            <a:endParaRPr lang="tr-TR" sz="1950" dirty="0"/>
          </a:p>
          <a:p>
            <a:pPr>
              <a:lnSpc>
                <a:spcPct val="80000"/>
              </a:lnSpc>
            </a:pPr>
            <a:endParaRPr lang="tr-TR" sz="195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7ACD8B4-E3CA-4623-821C-D07FFE30B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861" y="260648"/>
            <a:ext cx="2705943" cy="2705943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2BD476AE-6EE4-480C-B838-D72FEC849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804" y="389141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32663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5373216"/>
            <a:ext cx="8229600" cy="1143000"/>
          </a:xfrm>
        </p:spPr>
        <p:txBody>
          <a:bodyPr>
            <a:noAutofit/>
          </a:bodyPr>
          <a:lstStyle/>
          <a:p>
            <a:r>
              <a:rPr lang="tr-TR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Sabırla Dinlediğiniz İçin Teşekkür Ederim</a:t>
            </a:r>
          </a:p>
        </p:txBody>
      </p:sp>
      <p:pic>
        <p:nvPicPr>
          <p:cNvPr id="638978" name="Picture 2" descr="pandemi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8784973" cy="439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66" y="332656"/>
            <a:ext cx="9188101" cy="252028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0" y="3749457"/>
            <a:ext cx="533954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2800" dirty="0"/>
              <a:t>Salgın görülen ülkelerden gelen uçak yolcularında hastalık görülür.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altLang="tr-T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2800" dirty="0"/>
              <a:t>Başka kıtalardan hastalık haberleri gelir.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altLang="tr-TR" sz="2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156" y="3068960"/>
            <a:ext cx="4107844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065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927" y="260648"/>
            <a:ext cx="3447204" cy="275507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447" y="3633757"/>
            <a:ext cx="3409553" cy="307757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47267" y="1340768"/>
            <a:ext cx="56166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3200" dirty="0"/>
              <a:t>Seyahat kısıtlaması getirilir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altLang="tr-T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3200" dirty="0"/>
              <a:t>Okullar kapatılır.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altLang="tr-T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3200" dirty="0"/>
              <a:t>İlaç kaynakları yeterli değildir.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altLang="tr-T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3200" dirty="0"/>
              <a:t>Aşı henüz geliştirilmemiştir.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altLang="tr-T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3200" dirty="0"/>
              <a:t>PANİK başlar.</a:t>
            </a:r>
          </a:p>
        </p:txBody>
      </p:sp>
    </p:spTree>
    <p:extLst>
      <p:ext uri="{BB962C8B-B14F-4D97-AF65-F5344CB8AC3E}">
        <p14:creationId xmlns:p14="http://schemas.microsoft.com/office/powerpoint/2010/main" val="56043338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ood Type Yazı Tipi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Özel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Wood Type Yazı Tipi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</TotalTime>
  <Words>2351</Words>
  <Application>Microsoft Office PowerPoint</Application>
  <PresentationFormat>Ekran Gösterisi (4:3)</PresentationFormat>
  <Paragraphs>639</Paragraphs>
  <Slides>73</Slides>
  <Notes>13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73</vt:i4>
      </vt:variant>
    </vt:vector>
  </HeadingPairs>
  <TitlesOfParts>
    <vt:vector size="82" baseType="lpstr">
      <vt:lpstr>MS PGothic</vt:lpstr>
      <vt:lpstr>Arial</vt:lpstr>
      <vt:lpstr>Calibri</vt:lpstr>
      <vt:lpstr>Comic Sans MS</vt:lpstr>
      <vt:lpstr>Corbel</vt:lpstr>
      <vt:lpstr>Wingdings</vt:lpstr>
      <vt:lpstr>Ofis Teması</vt:lpstr>
      <vt:lpstr>Wood Type Yazı Tipi</vt:lpstr>
      <vt:lpstr>Photo Editor-foto</vt:lpstr>
      <vt:lpstr>Ulusal Pandemi Planları ve COVID-19 Tecrübesi Işığında Sağlık Bakanlığı  Pandemi Planı Çalışmaları</vt:lpstr>
      <vt:lpstr>PowerPoint Sunusu</vt:lpstr>
      <vt:lpstr>PowerPoint Sunusu</vt:lpstr>
      <vt:lpstr>PowerPoint Sunusu</vt:lpstr>
      <vt:lpstr>PowerPoint Sunusu</vt:lpstr>
      <vt:lpstr>Yeni virüs güncel haber konusu olur.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Bu filmi daha önce defalarca görmüştük…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Grip    /  influenza</vt:lpstr>
      <vt:lpstr>Grip    /  influenza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İNFLUENZANIN DÖNGÜSÜ</vt:lpstr>
      <vt:lpstr>PowerPoint Sunusu</vt:lpstr>
      <vt:lpstr>PANDEMİK İNFLUENZA ULUSAL HAZIRLIK PLANININ AMACI</vt:lpstr>
      <vt:lpstr>Ulusal Koordinasyon Kurulu, Görev ve Sorumlulukları</vt:lpstr>
      <vt:lpstr>PowerPoint Sunusu</vt:lpstr>
      <vt:lpstr>PowerPoint Sunusu</vt:lpstr>
      <vt:lpstr>PowerPoint Sunusu</vt:lpstr>
      <vt:lpstr>Pandemik İnfluenza Ulusal Hazırlık Planı</vt:lpstr>
      <vt:lpstr>Bulaşıcı Hastalıklar ile Mücadele Rehberi  ve  Bulaşıcı Hastalıklara Yönelik Eğitimler</vt:lpstr>
      <vt:lpstr>COVID-19 İlk Bilgiler </vt:lpstr>
      <vt:lpstr>Ülkemizde Nasıl Takip Edildi? </vt:lpstr>
      <vt:lpstr>COVID-19 Bilimsel Danışma Kurulu</vt:lpstr>
      <vt:lpstr>COVID-19 Bilimsel Danışma Kurulu</vt:lpstr>
      <vt:lpstr>COVID-19 Rehberi </vt:lpstr>
      <vt:lpstr>Düzenli Olarak Yapılan Güncellemeler </vt:lpstr>
      <vt:lpstr>Bilgi Paylaşımı</vt:lpstr>
      <vt:lpstr>T.C. Sağlık Bakanlığı COVID-19 Bilgilendirme Sayfası</vt:lpstr>
      <vt:lpstr>Salgın Yönetimi ve Çalışma Rehberi</vt:lpstr>
      <vt:lpstr>Pandemi Koordinasyon Kurulları  ve  Operasyon Merkezleri </vt:lpstr>
      <vt:lpstr>İlgili Kurumlar ve Sektörler</vt:lpstr>
      <vt:lpstr>Alınan İlk Önlemler</vt:lpstr>
      <vt:lpstr>Laboratuvar</vt:lpstr>
      <vt:lpstr>Laboratuvar Ağı</vt:lpstr>
      <vt:lpstr>Eğitimler</vt:lpstr>
      <vt:lpstr>Lojistik</vt:lpstr>
      <vt:lpstr>Sağlık Kurum ve Kuruluşları</vt:lpstr>
      <vt:lpstr>Filyasyon Çalışmaları</vt:lpstr>
      <vt:lpstr>Filyasyon Ekipleri</vt:lpstr>
      <vt:lpstr>Halk Sağlığı Yönetim Sistemi (HSYS) Modülü</vt:lpstr>
      <vt:lpstr>PowerPoint Sunusu</vt:lpstr>
      <vt:lpstr>Filyasyon ve İzolasyon Takip Sistemi (FİTAS) </vt:lpstr>
      <vt:lpstr>Vaka ve Temaslıların Takibi</vt:lpstr>
      <vt:lpstr>Seyahat Sonrası Takip ve Uluslararası Bildirimler</vt:lpstr>
      <vt:lpstr>Taramalar</vt:lpstr>
      <vt:lpstr>Raporlama</vt:lpstr>
      <vt:lpstr>Araştırmalar</vt:lpstr>
      <vt:lpstr>Psikososyal Destek Hizmeti</vt:lpstr>
      <vt:lpstr>Aşı Çalışmaları</vt:lpstr>
      <vt:lpstr>Sabırla Dinlediğiniz İçin Teşekkür Ederim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HSGM</dc:creator>
  <cp:lastModifiedBy>Burak KURT</cp:lastModifiedBy>
  <cp:revision>46</cp:revision>
  <dcterms:created xsi:type="dcterms:W3CDTF">2019-05-23T11:47:04Z</dcterms:created>
  <dcterms:modified xsi:type="dcterms:W3CDTF">2024-11-18T13:44:51Z</dcterms:modified>
</cp:coreProperties>
</file>