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7"/>
  </p:notesMasterIdLst>
  <p:handoutMasterIdLst>
    <p:handoutMasterId r:id="rId28"/>
  </p:handoutMasterIdLst>
  <p:sldIdLst>
    <p:sldId id="821" r:id="rId2"/>
    <p:sldId id="827" r:id="rId3"/>
    <p:sldId id="861" r:id="rId4"/>
    <p:sldId id="862" r:id="rId5"/>
    <p:sldId id="863" r:id="rId6"/>
    <p:sldId id="864" r:id="rId7"/>
    <p:sldId id="865" r:id="rId8"/>
    <p:sldId id="866" r:id="rId9"/>
    <p:sldId id="867" r:id="rId10"/>
    <p:sldId id="868" r:id="rId11"/>
    <p:sldId id="869" r:id="rId12"/>
    <p:sldId id="870" r:id="rId13"/>
    <p:sldId id="871" r:id="rId14"/>
    <p:sldId id="872" r:id="rId15"/>
    <p:sldId id="873" r:id="rId16"/>
    <p:sldId id="874" r:id="rId17"/>
    <p:sldId id="875" r:id="rId18"/>
    <p:sldId id="876" r:id="rId19"/>
    <p:sldId id="877" r:id="rId20"/>
    <p:sldId id="878" r:id="rId21"/>
    <p:sldId id="879" r:id="rId22"/>
    <p:sldId id="880" r:id="rId23"/>
    <p:sldId id="881" r:id="rId24"/>
    <p:sldId id="882" r:id="rId25"/>
    <p:sldId id="860" r:id="rId26"/>
  </p:sldIdLst>
  <p:sldSz cx="12192000" cy="6858000"/>
  <p:notesSz cx="6888163" cy="100187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kan Benli" initials="HB" lastIdx="2" clrIdx="0">
    <p:extLst>
      <p:ext uri="{19B8F6BF-5375-455C-9EA6-DF929625EA0E}">
        <p15:presenceInfo xmlns:p15="http://schemas.microsoft.com/office/powerpoint/2012/main" userId="S-1-5-21-371346673-4198778870-3829674717-294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211F"/>
    <a:srgbClr val="EEEDF2"/>
    <a:srgbClr val="E9E9E9"/>
    <a:srgbClr val="005D8F"/>
    <a:srgbClr val="C00000"/>
    <a:srgbClr val="002D72"/>
    <a:srgbClr val="005D8E"/>
    <a:srgbClr val="000000"/>
    <a:srgbClr val="E5E5E5"/>
    <a:srgbClr val="EAEB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Orta Stil 4 - Vurgu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BDBED569-4797-4DF1-A0F4-6AAB3CD982D8}" styleName="Açık Stil 3 - Vurgu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8D230F3-CF80-4859-8CE7-A43EE81993B5}" styleName="Açık Stil 1 - Vurgu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Açık Stil 2 - Vurgu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D113A9D2-9D6B-4929-AA2D-F23B5EE8CBE7}" styleName="Tema Uygulanmış Stil 2 - Vurgu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ema Uygulanmış Stil 2 - Vurgu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FABFCF23-3B69-468F-B69F-88F6DE6A72F2}" styleName="Orta Stil 1 - Vurgu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65" autoAdjust="0"/>
    <p:restoredTop sz="96404" autoAdjust="0"/>
  </p:normalViewPr>
  <p:slideViewPr>
    <p:cSldViewPr snapToGrid="0">
      <p:cViewPr varScale="1">
        <p:scale>
          <a:sx n="115" d="100"/>
          <a:sy n="115" d="100"/>
        </p:scale>
        <p:origin x="618" y="114"/>
      </p:cViewPr>
      <p:guideLst>
        <p:guide orient="horz" pos="2160"/>
        <p:guide pos="3840"/>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59" d="100"/>
          <a:sy n="59" d="100"/>
        </p:scale>
        <p:origin x="3235" y="8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0"/>
            <a:ext cx="2985621" cy="502627"/>
          </a:xfrm>
          <a:prstGeom prst="rect">
            <a:avLst/>
          </a:prstGeom>
        </p:spPr>
        <p:txBody>
          <a:bodyPr vert="horz" lIns="92729" tIns="46365" rIns="92729" bIns="46365" rtlCol="0"/>
          <a:lstStyle>
            <a:lvl1pPr algn="l">
              <a:defRPr sz="1200"/>
            </a:lvl1pPr>
          </a:lstStyle>
          <a:p>
            <a:endParaRPr lang="tr-TR"/>
          </a:p>
        </p:txBody>
      </p:sp>
      <p:sp>
        <p:nvSpPr>
          <p:cNvPr id="3" name="Veri Yer Tutucusu 2"/>
          <p:cNvSpPr>
            <a:spLocks noGrp="1"/>
          </p:cNvSpPr>
          <p:nvPr>
            <p:ph type="dt" sz="quarter" idx="1"/>
          </p:nvPr>
        </p:nvSpPr>
        <p:spPr>
          <a:xfrm>
            <a:off x="3900934" y="0"/>
            <a:ext cx="2985621" cy="502627"/>
          </a:xfrm>
          <a:prstGeom prst="rect">
            <a:avLst/>
          </a:prstGeom>
        </p:spPr>
        <p:txBody>
          <a:bodyPr vert="horz" lIns="92729" tIns="46365" rIns="92729" bIns="46365" rtlCol="0"/>
          <a:lstStyle>
            <a:lvl1pPr algn="r">
              <a:defRPr sz="1200"/>
            </a:lvl1pPr>
          </a:lstStyle>
          <a:p>
            <a:fld id="{D30933D9-C856-45F1-8E92-9998CBDEF566}" type="datetimeFigureOut">
              <a:rPr lang="tr-TR" smtClean="0"/>
              <a:t>21.11.2024</a:t>
            </a:fld>
            <a:endParaRPr lang="tr-TR"/>
          </a:p>
        </p:txBody>
      </p:sp>
      <p:sp>
        <p:nvSpPr>
          <p:cNvPr id="4" name="Altbilgi Yer Tutucusu 3"/>
          <p:cNvSpPr>
            <a:spLocks noGrp="1"/>
          </p:cNvSpPr>
          <p:nvPr>
            <p:ph type="ftr" sz="quarter" idx="2"/>
          </p:nvPr>
        </p:nvSpPr>
        <p:spPr>
          <a:xfrm>
            <a:off x="1" y="9516086"/>
            <a:ext cx="2985621" cy="502627"/>
          </a:xfrm>
          <a:prstGeom prst="rect">
            <a:avLst/>
          </a:prstGeom>
        </p:spPr>
        <p:txBody>
          <a:bodyPr vert="horz" lIns="92729" tIns="46365" rIns="92729" bIns="46365" rtlCol="0" anchor="b"/>
          <a:lstStyle>
            <a:lvl1pPr algn="l">
              <a:defRPr sz="1200"/>
            </a:lvl1pPr>
          </a:lstStyle>
          <a:p>
            <a:endParaRPr lang="tr-TR"/>
          </a:p>
        </p:txBody>
      </p:sp>
      <p:sp>
        <p:nvSpPr>
          <p:cNvPr id="5" name="Slayt Numarası Yer Tutucusu 4"/>
          <p:cNvSpPr>
            <a:spLocks noGrp="1"/>
          </p:cNvSpPr>
          <p:nvPr>
            <p:ph type="sldNum" sz="quarter" idx="3"/>
          </p:nvPr>
        </p:nvSpPr>
        <p:spPr>
          <a:xfrm>
            <a:off x="3900934" y="9516086"/>
            <a:ext cx="2985621" cy="502627"/>
          </a:xfrm>
          <a:prstGeom prst="rect">
            <a:avLst/>
          </a:prstGeom>
        </p:spPr>
        <p:txBody>
          <a:bodyPr vert="horz" lIns="92729" tIns="46365" rIns="92729" bIns="46365" rtlCol="0" anchor="b"/>
          <a:lstStyle>
            <a:lvl1pPr algn="r">
              <a:defRPr sz="1200"/>
            </a:lvl1pPr>
          </a:lstStyle>
          <a:p>
            <a:fld id="{766C5B66-8345-41CE-8DFC-9E3287B3C050}" type="slidenum">
              <a:rPr lang="tr-TR" smtClean="0"/>
              <a:t>‹#›</a:t>
            </a:fld>
            <a:endParaRPr lang="tr-TR"/>
          </a:p>
        </p:txBody>
      </p:sp>
    </p:spTree>
    <p:extLst>
      <p:ext uri="{BB962C8B-B14F-4D97-AF65-F5344CB8AC3E}">
        <p14:creationId xmlns:p14="http://schemas.microsoft.com/office/powerpoint/2010/main" val="32122868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0"/>
            <a:ext cx="2984870" cy="502676"/>
          </a:xfrm>
          <a:prstGeom prst="rect">
            <a:avLst/>
          </a:prstGeom>
        </p:spPr>
        <p:txBody>
          <a:bodyPr vert="horz" lIns="92729" tIns="46365" rIns="92729" bIns="46365" rtlCol="0"/>
          <a:lstStyle>
            <a:lvl1pPr algn="l">
              <a:defRPr sz="1200"/>
            </a:lvl1pPr>
          </a:lstStyle>
          <a:p>
            <a:endParaRPr lang="tr-TR"/>
          </a:p>
        </p:txBody>
      </p:sp>
      <p:sp>
        <p:nvSpPr>
          <p:cNvPr id="3" name="Veri Yer Tutucusu 2"/>
          <p:cNvSpPr>
            <a:spLocks noGrp="1"/>
          </p:cNvSpPr>
          <p:nvPr>
            <p:ph type="dt" idx="1"/>
          </p:nvPr>
        </p:nvSpPr>
        <p:spPr>
          <a:xfrm>
            <a:off x="3901699" y="0"/>
            <a:ext cx="2984870" cy="502676"/>
          </a:xfrm>
          <a:prstGeom prst="rect">
            <a:avLst/>
          </a:prstGeom>
        </p:spPr>
        <p:txBody>
          <a:bodyPr vert="horz" lIns="92729" tIns="46365" rIns="92729" bIns="46365" rtlCol="0"/>
          <a:lstStyle>
            <a:lvl1pPr algn="r">
              <a:defRPr sz="1200"/>
            </a:lvl1pPr>
          </a:lstStyle>
          <a:p>
            <a:fld id="{521682C8-B883-4DB6-BC29-DC5A27C3898B}" type="datetimeFigureOut">
              <a:rPr lang="tr-TR" smtClean="0"/>
              <a:t>21.11.2024</a:t>
            </a:fld>
            <a:endParaRPr lang="tr-TR"/>
          </a:p>
        </p:txBody>
      </p:sp>
      <p:sp>
        <p:nvSpPr>
          <p:cNvPr id="4" name="Slayt Görüntüsü Yer Tutucusu 3"/>
          <p:cNvSpPr>
            <a:spLocks noGrp="1" noRot="1" noChangeAspect="1"/>
          </p:cNvSpPr>
          <p:nvPr>
            <p:ph type="sldImg" idx="2"/>
          </p:nvPr>
        </p:nvSpPr>
        <p:spPr>
          <a:xfrm>
            <a:off x="438150" y="1250950"/>
            <a:ext cx="6011863" cy="3382963"/>
          </a:xfrm>
          <a:prstGeom prst="rect">
            <a:avLst/>
          </a:prstGeom>
          <a:noFill/>
          <a:ln w="12700">
            <a:solidFill>
              <a:prstClr val="black"/>
            </a:solidFill>
          </a:ln>
        </p:spPr>
        <p:txBody>
          <a:bodyPr vert="horz" lIns="92729" tIns="46365" rIns="92729" bIns="46365" rtlCol="0" anchor="ctr"/>
          <a:lstStyle/>
          <a:p>
            <a:endParaRPr lang="tr-TR"/>
          </a:p>
        </p:txBody>
      </p:sp>
      <p:sp>
        <p:nvSpPr>
          <p:cNvPr id="5" name="Not Yer Tutucusu 4"/>
          <p:cNvSpPr>
            <a:spLocks noGrp="1"/>
          </p:cNvSpPr>
          <p:nvPr>
            <p:ph type="body" sz="quarter" idx="3"/>
          </p:nvPr>
        </p:nvSpPr>
        <p:spPr>
          <a:xfrm>
            <a:off x="688817" y="4821508"/>
            <a:ext cx="5510530" cy="3944868"/>
          </a:xfrm>
          <a:prstGeom prst="rect">
            <a:avLst/>
          </a:prstGeom>
        </p:spPr>
        <p:txBody>
          <a:bodyPr vert="horz" lIns="92729" tIns="46365" rIns="92729" bIns="46365"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1" y="9516042"/>
            <a:ext cx="2984870" cy="502675"/>
          </a:xfrm>
          <a:prstGeom prst="rect">
            <a:avLst/>
          </a:prstGeom>
        </p:spPr>
        <p:txBody>
          <a:bodyPr vert="horz" lIns="92729" tIns="46365" rIns="92729" bIns="46365" rtlCol="0" anchor="b"/>
          <a:lstStyle>
            <a:lvl1pPr algn="l">
              <a:defRPr sz="1200"/>
            </a:lvl1pPr>
          </a:lstStyle>
          <a:p>
            <a:endParaRPr lang="tr-TR"/>
          </a:p>
        </p:txBody>
      </p:sp>
      <p:sp>
        <p:nvSpPr>
          <p:cNvPr id="7" name="Slayt Numarası Yer Tutucusu 6"/>
          <p:cNvSpPr>
            <a:spLocks noGrp="1"/>
          </p:cNvSpPr>
          <p:nvPr>
            <p:ph type="sldNum" sz="quarter" idx="5"/>
          </p:nvPr>
        </p:nvSpPr>
        <p:spPr>
          <a:xfrm>
            <a:off x="3901699" y="9516042"/>
            <a:ext cx="2984870" cy="502675"/>
          </a:xfrm>
          <a:prstGeom prst="rect">
            <a:avLst/>
          </a:prstGeom>
        </p:spPr>
        <p:txBody>
          <a:bodyPr vert="horz" lIns="92729" tIns="46365" rIns="92729" bIns="46365" rtlCol="0" anchor="b"/>
          <a:lstStyle>
            <a:lvl1pPr algn="r">
              <a:defRPr sz="1200"/>
            </a:lvl1pPr>
          </a:lstStyle>
          <a:p>
            <a:fld id="{0BBC75D9-9C5D-4D10-B0C0-A9F8D335FC15}" type="slidenum">
              <a:rPr lang="tr-TR" smtClean="0"/>
              <a:t>‹#›</a:t>
            </a:fld>
            <a:endParaRPr lang="tr-TR"/>
          </a:p>
        </p:txBody>
      </p:sp>
    </p:spTree>
    <p:extLst>
      <p:ext uri="{BB962C8B-B14F-4D97-AF65-F5344CB8AC3E}">
        <p14:creationId xmlns:p14="http://schemas.microsoft.com/office/powerpoint/2010/main" val="27779311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01B663C5-C692-4D56-90FE-33033736AA85}" type="datetime1">
              <a:rPr lang="tr-TR" smtClean="0"/>
              <a:t>21.11.2024</a:t>
            </a:fld>
            <a:endParaRPr lang="tr-TR"/>
          </a:p>
        </p:txBody>
      </p:sp>
      <p:sp>
        <p:nvSpPr>
          <p:cNvPr id="5" name="Altbilgi Yer Tutucusu 4"/>
          <p:cNvSpPr>
            <a:spLocks noGrp="1"/>
          </p:cNvSpPr>
          <p:nvPr>
            <p:ph type="ftr" sz="quarter" idx="11"/>
          </p:nvPr>
        </p:nvSpPr>
        <p:spPr/>
        <p:txBody>
          <a:bodyPr/>
          <a:lstStyle/>
          <a:p>
            <a:endParaRPr lang="tr-TR"/>
          </a:p>
        </p:txBody>
      </p:sp>
    </p:spTree>
    <p:extLst>
      <p:ext uri="{BB962C8B-B14F-4D97-AF65-F5344CB8AC3E}">
        <p14:creationId xmlns:p14="http://schemas.microsoft.com/office/powerpoint/2010/main" val="2940522045"/>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D96D3039-FD6E-4071-86E4-BDEA31E0AD68}" type="datetime1">
              <a:rPr lang="tr-TR" smtClean="0"/>
              <a:t>21.11.2024</a:t>
            </a:fld>
            <a:endParaRPr lang="tr-TR"/>
          </a:p>
        </p:txBody>
      </p:sp>
      <p:sp>
        <p:nvSpPr>
          <p:cNvPr id="5" name="Altbilgi Yer Tutucusu 4"/>
          <p:cNvSpPr>
            <a:spLocks noGrp="1"/>
          </p:cNvSpPr>
          <p:nvPr>
            <p:ph type="ftr" sz="quarter" idx="11"/>
          </p:nvPr>
        </p:nvSpPr>
        <p:spPr/>
        <p:txBody>
          <a:bodyPr/>
          <a:lstStyle/>
          <a:p>
            <a:endParaRPr lang="tr-TR"/>
          </a:p>
        </p:txBody>
      </p:sp>
    </p:spTree>
    <p:extLst>
      <p:ext uri="{BB962C8B-B14F-4D97-AF65-F5344CB8AC3E}">
        <p14:creationId xmlns:p14="http://schemas.microsoft.com/office/powerpoint/2010/main" val="590458134"/>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0" name="Serbest Form 9"/>
          <p:cNvSpPr/>
          <p:nvPr userDrawn="1"/>
        </p:nvSpPr>
        <p:spPr>
          <a:xfrm>
            <a:off x="6782765" y="2789587"/>
            <a:ext cx="5409235" cy="4068414"/>
          </a:xfrm>
          <a:custGeom>
            <a:avLst/>
            <a:gdLst>
              <a:gd name="connsiteX0" fmla="*/ 4292414 w 5891785"/>
              <a:gd name="connsiteY0" fmla="*/ 0 h 4431351"/>
              <a:gd name="connsiteX1" fmla="*/ 5891785 w 5891785"/>
              <a:gd name="connsiteY1" fmla="*/ 1651140 h 4431351"/>
              <a:gd name="connsiteX2" fmla="*/ 5891785 w 5891785"/>
              <a:gd name="connsiteY2" fmla="*/ 4431351 h 4431351"/>
              <a:gd name="connsiteX3" fmla="*/ 0 w 5891785"/>
              <a:gd name="connsiteY3" fmla="*/ 4431351 h 4431351"/>
            </a:gdLst>
            <a:ahLst/>
            <a:cxnLst>
              <a:cxn ang="0">
                <a:pos x="connsiteX0" y="connsiteY0"/>
              </a:cxn>
              <a:cxn ang="0">
                <a:pos x="connsiteX1" y="connsiteY1"/>
              </a:cxn>
              <a:cxn ang="0">
                <a:pos x="connsiteX2" y="connsiteY2"/>
              </a:cxn>
              <a:cxn ang="0">
                <a:pos x="connsiteX3" y="connsiteY3"/>
              </a:cxn>
            </a:cxnLst>
            <a:rect l="l" t="t" r="r" b="b"/>
            <a:pathLst>
              <a:path w="5891785" h="4431351">
                <a:moveTo>
                  <a:pt x="4292414" y="0"/>
                </a:moveTo>
                <a:lnTo>
                  <a:pt x="5891785" y="1651140"/>
                </a:lnTo>
                <a:lnTo>
                  <a:pt x="5891785" y="4431351"/>
                </a:lnTo>
                <a:lnTo>
                  <a:pt x="0" y="4431351"/>
                </a:lnTo>
                <a:close/>
              </a:path>
            </a:pathLst>
          </a:custGeom>
          <a:solidFill>
            <a:srgbClr val="D9D9D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Dikdörtgen 8"/>
          <p:cNvSpPr/>
          <p:nvPr userDrawn="1"/>
        </p:nvSpPr>
        <p:spPr>
          <a:xfrm>
            <a:off x="1" y="6714000"/>
            <a:ext cx="12192000" cy="1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nvGrpSpPr>
          <p:cNvPr id="16" name="Grup 15"/>
          <p:cNvGrpSpPr/>
          <p:nvPr userDrawn="1"/>
        </p:nvGrpSpPr>
        <p:grpSpPr>
          <a:xfrm>
            <a:off x="11552240" y="6263060"/>
            <a:ext cx="448236" cy="609600"/>
            <a:chOff x="11552241" y="6248400"/>
            <a:chExt cx="448236" cy="609600"/>
          </a:xfrm>
          <a:effectLst>
            <a:outerShdw blurRad="76200" dir="13500000" sy="23000" kx="1200000" algn="br" rotWithShape="0">
              <a:prstClr val="black">
                <a:alpha val="20000"/>
              </a:prstClr>
            </a:outerShdw>
          </a:effectLst>
        </p:grpSpPr>
        <p:sp>
          <p:nvSpPr>
            <p:cNvPr id="18" name="Yuvarlatılmış Dikdörtgen 17"/>
            <p:cNvSpPr/>
            <p:nvPr userDrawn="1"/>
          </p:nvSpPr>
          <p:spPr>
            <a:xfrm>
              <a:off x="11552242" y="6248400"/>
              <a:ext cx="448235" cy="609600"/>
            </a:xfrm>
            <a:prstGeom prst="roundRect">
              <a:avLst>
                <a:gd name="adj" fmla="val 26667"/>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Yuvarlatılmış Dikdörtgen 18"/>
            <p:cNvSpPr/>
            <p:nvPr userDrawn="1"/>
          </p:nvSpPr>
          <p:spPr>
            <a:xfrm>
              <a:off x="11552241" y="6642847"/>
              <a:ext cx="448235" cy="215153"/>
            </a:xfrm>
            <a:prstGeom prst="roundRect">
              <a:avLst>
                <a:gd name="adj" fmla="val 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11" name="İkizkenar Üçgen 10"/>
          <p:cNvSpPr/>
          <p:nvPr userDrawn="1"/>
        </p:nvSpPr>
        <p:spPr>
          <a:xfrm rot="10800000">
            <a:off x="8082907" y="666000"/>
            <a:ext cx="3917570" cy="1876833"/>
          </a:xfrm>
          <a:prstGeom prst="triangle">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Dikdörtgen 11">
            <a:extLst>
              <a:ext uri="{FF2B5EF4-FFF2-40B4-BE49-F238E27FC236}">
                <a16:creationId xmlns:a16="http://schemas.microsoft.com/office/drawing/2014/main" id="{333C5E26-CE78-4C2E-AFBD-473897831F1C}"/>
              </a:ext>
            </a:extLst>
          </p:cNvPr>
          <p:cNvSpPr/>
          <p:nvPr userDrawn="1"/>
        </p:nvSpPr>
        <p:spPr>
          <a:xfrm>
            <a:off x="9817100" y="0"/>
            <a:ext cx="2374900" cy="666001"/>
          </a:xfrm>
          <a:prstGeom prst="rect">
            <a:avLst/>
          </a:prstGeom>
          <a:solidFill>
            <a:srgbClr val="0000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Başlık 6">
            <a:extLst>
              <a:ext uri="{FF2B5EF4-FFF2-40B4-BE49-F238E27FC236}">
                <a16:creationId xmlns:a16="http://schemas.microsoft.com/office/drawing/2014/main" id="{781523E8-020E-476D-BDFD-9BE80E555FCB}"/>
              </a:ext>
            </a:extLst>
          </p:cNvPr>
          <p:cNvSpPr>
            <a:spLocks noGrp="1"/>
          </p:cNvSpPr>
          <p:nvPr>
            <p:ph type="title"/>
          </p:nvPr>
        </p:nvSpPr>
        <p:spPr>
          <a:xfrm>
            <a:off x="0" y="1"/>
            <a:ext cx="9817100" cy="666000"/>
          </a:xfrm>
          <a:prstGeom prst="rect">
            <a:avLst/>
          </a:prstGeom>
          <a:solidFill>
            <a:srgbClr val="00003A"/>
          </a:solidFill>
          <a:ln>
            <a:noFill/>
          </a:ln>
        </p:spPr>
        <p:txBody>
          <a:bodyPr lIns="360000" tIns="108000" anchor="ctr">
            <a:normAutofit/>
          </a:bodyPr>
          <a:lstStyle>
            <a:lvl1pPr>
              <a:defRPr sz="1800">
                <a:solidFill>
                  <a:schemeClr val="bg1"/>
                </a:solidFill>
                <a:latin typeface="Century Gothic" panose="020B0502020202020204" pitchFamily="34" charset="0"/>
              </a:defRPr>
            </a:lvl1pPr>
          </a:lstStyle>
          <a:p>
            <a:r>
              <a:rPr lang="tr-TR" dirty="0"/>
              <a:t>Asıl başlık stilini düzenlemek için tıklayın</a:t>
            </a:r>
          </a:p>
        </p:txBody>
      </p:sp>
      <p:pic>
        <p:nvPicPr>
          <p:cNvPr id="3" name="Resim 2">
            <a:extLst>
              <a:ext uri="{FF2B5EF4-FFF2-40B4-BE49-F238E27FC236}">
                <a16:creationId xmlns:a16="http://schemas.microsoft.com/office/drawing/2014/main" id="{4737E134-0EC7-43A1-95A7-9D8B00C403A1}"/>
              </a:ext>
            </a:extLst>
          </p:cNvPr>
          <p:cNvPicPr>
            <a:picLocks noChangeAspect="1"/>
          </p:cNvPicPr>
          <p:nvPr userDrawn="1"/>
        </p:nvPicPr>
        <p:blipFill>
          <a:blip r:embed="rId3" cstate="print"/>
          <a:stretch>
            <a:fillRect/>
          </a:stretch>
        </p:blipFill>
        <p:spPr>
          <a:xfrm>
            <a:off x="11083614" y="103039"/>
            <a:ext cx="916863" cy="470432"/>
          </a:xfrm>
          <a:prstGeom prst="rect">
            <a:avLst/>
          </a:prstGeom>
        </p:spPr>
      </p:pic>
      <p:cxnSp>
        <p:nvCxnSpPr>
          <p:cNvPr id="17" name="Düz Bağlayıcı 16"/>
          <p:cNvCxnSpPr/>
          <p:nvPr userDrawn="1"/>
        </p:nvCxnSpPr>
        <p:spPr>
          <a:xfrm>
            <a:off x="10822833" y="46265"/>
            <a:ext cx="0" cy="573471"/>
          </a:xfrm>
          <a:prstGeom prst="line">
            <a:avLst/>
          </a:prstGeom>
          <a:ln>
            <a:solidFill>
              <a:srgbClr val="00003A"/>
            </a:solidFill>
          </a:ln>
        </p:spPr>
        <p:style>
          <a:lnRef idx="1">
            <a:schemeClr val="accent1"/>
          </a:lnRef>
          <a:fillRef idx="0">
            <a:schemeClr val="accent1"/>
          </a:fillRef>
          <a:effectRef idx="0">
            <a:schemeClr val="accent1"/>
          </a:effectRef>
          <a:fontRef idx="minor">
            <a:schemeClr val="tx1"/>
          </a:fontRef>
        </p:style>
      </p:cxnSp>
      <p:grpSp>
        <p:nvGrpSpPr>
          <p:cNvPr id="5" name="Grup 4"/>
          <p:cNvGrpSpPr/>
          <p:nvPr userDrawn="1"/>
        </p:nvGrpSpPr>
        <p:grpSpPr>
          <a:xfrm>
            <a:off x="11552241" y="6248400"/>
            <a:ext cx="448236" cy="609600"/>
            <a:chOff x="11552241" y="6248400"/>
            <a:chExt cx="448236" cy="609600"/>
          </a:xfrm>
          <a:effectLst>
            <a:outerShdw blurRad="76200" dir="18900000" sy="23000" kx="-1200000" algn="bl" rotWithShape="0">
              <a:prstClr val="black">
                <a:alpha val="30000"/>
              </a:prstClr>
            </a:outerShdw>
          </a:effectLst>
        </p:grpSpPr>
        <p:sp>
          <p:nvSpPr>
            <p:cNvPr id="2" name="Yuvarlatılmış Dikdörtgen 1"/>
            <p:cNvSpPr/>
            <p:nvPr userDrawn="1"/>
          </p:nvSpPr>
          <p:spPr>
            <a:xfrm>
              <a:off x="11552242" y="6248400"/>
              <a:ext cx="448235" cy="609600"/>
            </a:xfrm>
            <a:prstGeom prst="roundRect">
              <a:avLst>
                <a:gd name="adj" fmla="val 26667"/>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Yuvarlatılmış Dikdörtgen 12"/>
            <p:cNvSpPr/>
            <p:nvPr userDrawn="1"/>
          </p:nvSpPr>
          <p:spPr>
            <a:xfrm>
              <a:off x="11552241" y="6642847"/>
              <a:ext cx="448235" cy="215153"/>
            </a:xfrm>
            <a:prstGeom prst="roundRect">
              <a:avLst>
                <a:gd name="adj" fmla="val 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14" name="Slayt Numarası Yer Tutucusu 5"/>
          <p:cNvSpPr txBox="1">
            <a:spLocks/>
          </p:cNvSpPr>
          <p:nvPr userDrawn="1"/>
        </p:nvSpPr>
        <p:spPr>
          <a:xfrm>
            <a:off x="11551214" y="6283431"/>
            <a:ext cx="445964" cy="236801"/>
          </a:xfrm>
          <a:prstGeom prst="rect">
            <a:avLst/>
          </a:prstGeom>
        </p:spPr>
        <p:txBody>
          <a:bodyPr/>
          <a:lstStyle>
            <a:defPPr>
              <a:defRPr lang="tr-TR"/>
            </a:defPPr>
            <a:lvl1pPr marL="0" algn="l"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B0F1629B-A67C-4411-BABF-9C475367ECF4}" type="slidenum">
              <a:rPr lang="tr-TR" sz="900" smtClean="0">
                <a:solidFill>
                  <a:schemeClr val="bg1"/>
                </a:solidFill>
                <a:latin typeface="Century Gothic" panose="020B0502020202020204" pitchFamily="34" charset="0"/>
              </a:rPr>
              <a:pPr algn="ctr"/>
              <a:t>‹#›</a:t>
            </a:fld>
            <a:endParaRPr lang="tr-TR" sz="900" dirty="0">
              <a:solidFill>
                <a:schemeClr val="bg1"/>
              </a:solidFill>
              <a:latin typeface="Century Gothic" panose="020B0502020202020204" pitchFamily="34" charset="0"/>
            </a:endParaRPr>
          </a:p>
        </p:txBody>
      </p:sp>
      <p:sp>
        <p:nvSpPr>
          <p:cNvPr id="20" name="Slayt Numarası Yer Tutucusu 5"/>
          <p:cNvSpPr txBox="1">
            <a:spLocks/>
          </p:cNvSpPr>
          <p:nvPr userDrawn="1"/>
        </p:nvSpPr>
        <p:spPr>
          <a:xfrm>
            <a:off x="11551214" y="6548342"/>
            <a:ext cx="445964" cy="244999"/>
          </a:xfrm>
          <a:prstGeom prst="rect">
            <a:avLst/>
          </a:prstGeom>
        </p:spPr>
        <p:txBody>
          <a:bodyPr/>
          <a:lstStyle>
            <a:defPPr>
              <a:defRPr lang="tr-TR"/>
            </a:defPPr>
            <a:lvl1pPr marL="0" algn="l"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tr-TR" sz="900" dirty="0" smtClean="0">
                <a:solidFill>
                  <a:schemeClr val="bg1"/>
                </a:solidFill>
                <a:latin typeface="Century Gothic" panose="020B0502020202020204" pitchFamily="34" charset="0"/>
              </a:rPr>
              <a:t>25</a:t>
            </a:r>
            <a:endParaRPr lang="tr-TR" sz="900" dirty="0">
              <a:solidFill>
                <a:schemeClr val="bg1"/>
              </a:solidFill>
              <a:latin typeface="Century Gothic" panose="020B0502020202020204" pitchFamily="34" charset="0"/>
            </a:endParaRPr>
          </a:p>
        </p:txBody>
      </p:sp>
      <p:cxnSp>
        <p:nvCxnSpPr>
          <p:cNvPr id="6" name="Düz Bağlayıcı 5"/>
          <p:cNvCxnSpPr/>
          <p:nvPr userDrawn="1"/>
        </p:nvCxnSpPr>
        <p:spPr>
          <a:xfrm>
            <a:off x="11552240" y="6522720"/>
            <a:ext cx="448235"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2567186"/>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0" name="Serbest Form 9"/>
          <p:cNvSpPr/>
          <p:nvPr userDrawn="1"/>
        </p:nvSpPr>
        <p:spPr>
          <a:xfrm>
            <a:off x="6782765" y="2789587"/>
            <a:ext cx="5409235" cy="4068414"/>
          </a:xfrm>
          <a:custGeom>
            <a:avLst/>
            <a:gdLst>
              <a:gd name="connsiteX0" fmla="*/ 4292414 w 5891785"/>
              <a:gd name="connsiteY0" fmla="*/ 0 h 4431351"/>
              <a:gd name="connsiteX1" fmla="*/ 5891785 w 5891785"/>
              <a:gd name="connsiteY1" fmla="*/ 1651140 h 4431351"/>
              <a:gd name="connsiteX2" fmla="*/ 5891785 w 5891785"/>
              <a:gd name="connsiteY2" fmla="*/ 4431351 h 4431351"/>
              <a:gd name="connsiteX3" fmla="*/ 0 w 5891785"/>
              <a:gd name="connsiteY3" fmla="*/ 4431351 h 4431351"/>
            </a:gdLst>
            <a:ahLst/>
            <a:cxnLst>
              <a:cxn ang="0">
                <a:pos x="connsiteX0" y="connsiteY0"/>
              </a:cxn>
              <a:cxn ang="0">
                <a:pos x="connsiteX1" y="connsiteY1"/>
              </a:cxn>
              <a:cxn ang="0">
                <a:pos x="connsiteX2" y="connsiteY2"/>
              </a:cxn>
              <a:cxn ang="0">
                <a:pos x="connsiteX3" y="connsiteY3"/>
              </a:cxn>
            </a:cxnLst>
            <a:rect l="l" t="t" r="r" b="b"/>
            <a:pathLst>
              <a:path w="5891785" h="4431351">
                <a:moveTo>
                  <a:pt x="4292414" y="0"/>
                </a:moveTo>
                <a:lnTo>
                  <a:pt x="5891785" y="1651140"/>
                </a:lnTo>
                <a:lnTo>
                  <a:pt x="5891785" y="4431351"/>
                </a:lnTo>
                <a:lnTo>
                  <a:pt x="0" y="4431351"/>
                </a:lnTo>
                <a:close/>
              </a:path>
            </a:pathLst>
          </a:custGeom>
          <a:solidFill>
            <a:srgbClr val="D9D9D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Dikdörtgen 8"/>
          <p:cNvSpPr/>
          <p:nvPr userDrawn="1"/>
        </p:nvSpPr>
        <p:spPr>
          <a:xfrm>
            <a:off x="1" y="6714000"/>
            <a:ext cx="12192000" cy="1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İkizkenar Üçgen 10"/>
          <p:cNvSpPr/>
          <p:nvPr userDrawn="1"/>
        </p:nvSpPr>
        <p:spPr>
          <a:xfrm rot="10800000">
            <a:off x="8082907" y="666000"/>
            <a:ext cx="3917570" cy="1876833"/>
          </a:xfrm>
          <a:prstGeom prst="triangle">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Dikdörtgen 11">
            <a:extLst>
              <a:ext uri="{FF2B5EF4-FFF2-40B4-BE49-F238E27FC236}">
                <a16:creationId xmlns:a16="http://schemas.microsoft.com/office/drawing/2014/main" id="{333C5E26-CE78-4C2E-AFBD-473897831F1C}"/>
              </a:ext>
            </a:extLst>
          </p:cNvPr>
          <p:cNvSpPr/>
          <p:nvPr userDrawn="1"/>
        </p:nvSpPr>
        <p:spPr>
          <a:xfrm>
            <a:off x="9817100" y="0"/>
            <a:ext cx="2374900" cy="666001"/>
          </a:xfrm>
          <a:prstGeom prst="rect">
            <a:avLst/>
          </a:prstGeom>
          <a:solidFill>
            <a:srgbClr val="0000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Başlık 6">
            <a:extLst>
              <a:ext uri="{FF2B5EF4-FFF2-40B4-BE49-F238E27FC236}">
                <a16:creationId xmlns:a16="http://schemas.microsoft.com/office/drawing/2014/main" id="{781523E8-020E-476D-BDFD-9BE80E555FCB}"/>
              </a:ext>
            </a:extLst>
          </p:cNvPr>
          <p:cNvSpPr>
            <a:spLocks noGrp="1"/>
          </p:cNvSpPr>
          <p:nvPr>
            <p:ph type="title"/>
          </p:nvPr>
        </p:nvSpPr>
        <p:spPr>
          <a:xfrm>
            <a:off x="0" y="1"/>
            <a:ext cx="9817100" cy="666000"/>
          </a:xfrm>
          <a:prstGeom prst="rect">
            <a:avLst/>
          </a:prstGeom>
          <a:solidFill>
            <a:srgbClr val="00003A"/>
          </a:solidFill>
          <a:ln>
            <a:noFill/>
          </a:ln>
        </p:spPr>
        <p:txBody>
          <a:bodyPr lIns="360000" tIns="108000" anchor="ctr">
            <a:normAutofit/>
          </a:bodyPr>
          <a:lstStyle>
            <a:lvl1pPr>
              <a:defRPr sz="1800">
                <a:solidFill>
                  <a:schemeClr val="bg1"/>
                </a:solidFill>
                <a:latin typeface="Century Gothic" panose="020B0502020202020204" pitchFamily="34" charset="0"/>
              </a:defRPr>
            </a:lvl1pPr>
          </a:lstStyle>
          <a:p>
            <a:r>
              <a:rPr lang="tr-TR" dirty="0"/>
              <a:t>Asıl başlık stilini düzenlemek için tıklayın</a:t>
            </a:r>
          </a:p>
        </p:txBody>
      </p:sp>
      <p:pic>
        <p:nvPicPr>
          <p:cNvPr id="3" name="Resim 2">
            <a:extLst>
              <a:ext uri="{FF2B5EF4-FFF2-40B4-BE49-F238E27FC236}">
                <a16:creationId xmlns:a16="http://schemas.microsoft.com/office/drawing/2014/main" id="{4737E134-0EC7-43A1-95A7-9D8B00C403A1}"/>
              </a:ext>
            </a:extLst>
          </p:cNvPr>
          <p:cNvPicPr>
            <a:picLocks noChangeAspect="1"/>
          </p:cNvPicPr>
          <p:nvPr userDrawn="1"/>
        </p:nvPicPr>
        <p:blipFill>
          <a:blip r:embed="rId3" cstate="print"/>
          <a:stretch>
            <a:fillRect/>
          </a:stretch>
        </p:blipFill>
        <p:spPr>
          <a:xfrm>
            <a:off x="11083614" y="103039"/>
            <a:ext cx="916863" cy="470432"/>
          </a:xfrm>
          <a:prstGeom prst="rect">
            <a:avLst/>
          </a:prstGeom>
        </p:spPr>
      </p:pic>
      <p:cxnSp>
        <p:nvCxnSpPr>
          <p:cNvPr id="17" name="Düz Bağlayıcı 16"/>
          <p:cNvCxnSpPr/>
          <p:nvPr userDrawn="1"/>
        </p:nvCxnSpPr>
        <p:spPr>
          <a:xfrm>
            <a:off x="10822833" y="46265"/>
            <a:ext cx="0" cy="573471"/>
          </a:xfrm>
          <a:prstGeom prst="line">
            <a:avLst/>
          </a:prstGeom>
          <a:ln>
            <a:solidFill>
              <a:srgbClr val="00003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3818826"/>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0" name="Serbest Form 9"/>
          <p:cNvSpPr/>
          <p:nvPr userDrawn="1"/>
        </p:nvSpPr>
        <p:spPr>
          <a:xfrm>
            <a:off x="6782765" y="2789587"/>
            <a:ext cx="5409235" cy="4068414"/>
          </a:xfrm>
          <a:custGeom>
            <a:avLst/>
            <a:gdLst>
              <a:gd name="connsiteX0" fmla="*/ 4292414 w 5891785"/>
              <a:gd name="connsiteY0" fmla="*/ 0 h 4431351"/>
              <a:gd name="connsiteX1" fmla="*/ 5891785 w 5891785"/>
              <a:gd name="connsiteY1" fmla="*/ 1651140 h 4431351"/>
              <a:gd name="connsiteX2" fmla="*/ 5891785 w 5891785"/>
              <a:gd name="connsiteY2" fmla="*/ 4431351 h 4431351"/>
              <a:gd name="connsiteX3" fmla="*/ 0 w 5891785"/>
              <a:gd name="connsiteY3" fmla="*/ 4431351 h 4431351"/>
            </a:gdLst>
            <a:ahLst/>
            <a:cxnLst>
              <a:cxn ang="0">
                <a:pos x="connsiteX0" y="connsiteY0"/>
              </a:cxn>
              <a:cxn ang="0">
                <a:pos x="connsiteX1" y="connsiteY1"/>
              </a:cxn>
              <a:cxn ang="0">
                <a:pos x="connsiteX2" y="connsiteY2"/>
              </a:cxn>
              <a:cxn ang="0">
                <a:pos x="connsiteX3" y="connsiteY3"/>
              </a:cxn>
            </a:cxnLst>
            <a:rect l="l" t="t" r="r" b="b"/>
            <a:pathLst>
              <a:path w="5891785" h="4431351">
                <a:moveTo>
                  <a:pt x="4292414" y="0"/>
                </a:moveTo>
                <a:lnTo>
                  <a:pt x="5891785" y="1651140"/>
                </a:lnTo>
                <a:lnTo>
                  <a:pt x="5891785" y="4431351"/>
                </a:lnTo>
                <a:lnTo>
                  <a:pt x="0" y="4431351"/>
                </a:lnTo>
                <a:close/>
              </a:path>
            </a:pathLst>
          </a:custGeom>
          <a:solidFill>
            <a:srgbClr val="D9D9D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Dikdörtgen 8"/>
          <p:cNvSpPr/>
          <p:nvPr userDrawn="1"/>
        </p:nvSpPr>
        <p:spPr>
          <a:xfrm>
            <a:off x="1" y="6714000"/>
            <a:ext cx="12192000" cy="1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İkizkenar Üçgen 10"/>
          <p:cNvSpPr/>
          <p:nvPr userDrawn="1"/>
        </p:nvSpPr>
        <p:spPr>
          <a:xfrm rot="10800000">
            <a:off x="8082907" y="666000"/>
            <a:ext cx="3917570" cy="1876833"/>
          </a:xfrm>
          <a:prstGeom prst="triangle">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Dikdörtgen 11">
            <a:extLst>
              <a:ext uri="{FF2B5EF4-FFF2-40B4-BE49-F238E27FC236}">
                <a16:creationId xmlns:a16="http://schemas.microsoft.com/office/drawing/2014/main" id="{333C5E26-CE78-4C2E-AFBD-473897831F1C}"/>
              </a:ext>
            </a:extLst>
          </p:cNvPr>
          <p:cNvSpPr/>
          <p:nvPr userDrawn="1"/>
        </p:nvSpPr>
        <p:spPr>
          <a:xfrm>
            <a:off x="0" y="0"/>
            <a:ext cx="12192000" cy="666001"/>
          </a:xfrm>
          <a:prstGeom prst="rect">
            <a:avLst/>
          </a:prstGeom>
          <a:solidFill>
            <a:srgbClr val="0000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17" name="Düz Bağlayıcı 16"/>
          <p:cNvCxnSpPr/>
          <p:nvPr userDrawn="1"/>
        </p:nvCxnSpPr>
        <p:spPr>
          <a:xfrm>
            <a:off x="10822833" y="46265"/>
            <a:ext cx="0" cy="573471"/>
          </a:xfrm>
          <a:prstGeom prst="line">
            <a:avLst/>
          </a:prstGeom>
          <a:ln>
            <a:solidFill>
              <a:srgbClr val="00003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0632695"/>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0834FB-8DBB-4154-AD7B-A3D766BE1BA0}" type="datetime1">
              <a:rPr lang="tr-TR" smtClean="0"/>
              <a:t>21.11.2024</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Tree>
    <p:extLst>
      <p:ext uri="{BB962C8B-B14F-4D97-AF65-F5344CB8AC3E}">
        <p14:creationId xmlns:p14="http://schemas.microsoft.com/office/powerpoint/2010/main" val="695472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4" r:id="rId3"/>
    <p:sldLayoutId id="2147483663" r:id="rId4"/>
    <p:sldLayoutId id="2147483662" r:id="rId5"/>
  </p:sldLayoutIdLst>
  <p:transition>
    <p:fade/>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gif"/><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7.jfif"/><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3.xml"/><Relationship Id="rId1" Type="http://schemas.openxmlformats.org/officeDocument/2006/relationships/themeOverride" Target="../theme/themeOverride1.xml"/><Relationship Id="rId5" Type="http://schemas.openxmlformats.org/officeDocument/2006/relationships/image" Target="../media/image30.jfif"/><Relationship Id="rId4" Type="http://schemas.openxmlformats.org/officeDocument/2006/relationships/image" Target="../media/image24.jpeg"/></Relationships>
</file>

<file path=ppt/slides/_rels/slide2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3.jfif"/><Relationship Id="rId2" Type="http://schemas.openxmlformats.org/officeDocument/2006/relationships/image" Target="../media/image31.jp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fif"/><Relationship Id="rId1" Type="http://schemas.openxmlformats.org/officeDocument/2006/relationships/slideLayout" Target="../slideLayouts/slideLayout3.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3" name="Serbest Form 32"/>
          <p:cNvSpPr/>
          <p:nvPr/>
        </p:nvSpPr>
        <p:spPr>
          <a:xfrm rot="10800000">
            <a:off x="7397107" y="0"/>
            <a:ext cx="4794893" cy="2544345"/>
          </a:xfrm>
          <a:custGeom>
            <a:avLst/>
            <a:gdLst>
              <a:gd name="connsiteX0" fmla="*/ 4794893 w 4794893"/>
              <a:gd name="connsiteY0" fmla="*/ 2544345 h 2544345"/>
              <a:gd name="connsiteX1" fmla="*/ 0 w 4794893"/>
              <a:gd name="connsiteY1" fmla="*/ 2544345 h 2544345"/>
              <a:gd name="connsiteX2" fmla="*/ 0 w 4794893"/>
              <a:gd name="connsiteY2" fmla="*/ 2047564 h 2544345"/>
              <a:gd name="connsiteX3" fmla="*/ 2150308 w 4794893"/>
              <a:gd name="connsiteY3" fmla="*/ 0 h 2544345"/>
            </a:gdLst>
            <a:ahLst/>
            <a:cxnLst>
              <a:cxn ang="0">
                <a:pos x="connsiteX0" y="connsiteY0"/>
              </a:cxn>
              <a:cxn ang="0">
                <a:pos x="connsiteX1" y="connsiteY1"/>
              </a:cxn>
              <a:cxn ang="0">
                <a:pos x="connsiteX2" y="connsiteY2"/>
              </a:cxn>
              <a:cxn ang="0">
                <a:pos x="connsiteX3" y="connsiteY3"/>
              </a:cxn>
            </a:cxnLst>
            <a:rect l="l" t="t" r="r" b="b"/>
            <a:pathLst>
              <a:path w="4794893" h="2544345">
                <a:moveTo>
                  <a:pt x="4794893" y="2544345"/>
                </a:moveTo>
                <a:lnTo>
                  <a:pt x="0" y="2544345"/>
                </a:lnTo>
                <a:lnTo>
                  <a:pt x="0" y="2047564"/>
                </a:lnTo>
                <a:lnTo>
                  <a:pt x="2150308" y="0"/>
                </a:lnTo>
                <a:close/>
              </a:path>
            </a:pathLst>
          </a:cu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tr-TR"/>
          </a:p>
        </p:txBody>
      </p:sp>
      <p:sp>
        <p:nvSpPr>
          <p:cNvPr id="15" name="Serbest Form 14"/>
          <p:cNvSpPr/>
          <p:nvPr/>
        </p:nvSpPr>
        <p:spPr>
          <a:xfrm>
            <a:off x="6782765" y="2789587"/>
            <a:ext cx="5409235" cy="4068414"/>
          </a:xfrm>
          <a:custGeom>
            <a:avLst/>
            <a:gdLst>
              <a:gd name="connsiteX0" fmla="*/ 4292414 w 5891785"/>
              <a:gd name="connsiteY0" fmla="*/ 0 h 4431351"/>
              <a:gd name="connsiteX1" fmla="*/ 5891785 w 5891785"/>
              <a:gd name="connsiteY1" fmla="*/ 1651140 h 4431351"/>
              <a:gd name="connsiteX2" fmla="*/ 5891785 w 5891785"/>
              <a:gd name="connsiteY2" fmla="*/ 4431351 h 4431351"/>
              <a:gd name="connsiteX3" fmla="*/ 0 w 5891785"/>
              <a:gd name="connsiteY3" fmla="*/ 4431351 h 4431351"/>
            </a:gdLst>
            <a:ahLst/>
            <a:cxnLst>
              <a:cxn ang="0">
                <a:pos x="connsiteX0" y="connsiteY0"/>
              </a:cxn>
              <a:cxn ang="0">
                <a:pos x="connsiteX1" y="connsiteY1"/>
              </a:cxn>
              <a:cxn ang="0">
                <a:pos x="connsiteX2" y="connsiteY2"/>
              </a:cxn>
              <a:cxn ang="0">
                <a:pos x="connsiteX3" y="connsiteY3"/>
              </a:cxn>
            </a:cxnLst>
            <a:rect l="l" t="t" r="r" b="b"/>
            <a:pathLst>
              <a:path w="5891785" h="4431351">
                <a:moveTo>
                  <a:pt x="4292414" y="0"/>
                </a:moveTo>
                <a:lnTo>
                  <a:pt x="5891785" y="1651140"/>
                </a:lnTo>
                <a:lnTo>
                  <a:pt x="5891785" y="4431351"/>
                </a:lnTo>
                <a:lnTo>
                  <a:pt x="0" y="4431351"/>
                </a:lnTo>
                <a:close/>
              </a:path>
            </a:pathLst>
          </a:custGeom>
          <a:solidFill>
            <a:srgbClr val="D9D9D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Dikdörtgen 15"/>
          <p:cNvSpPr/>
          <p:nvPr/>
        </p:nvSpPr>
        <p:spPr>
          <a:xfrm>
            <a:off x="1" y="6714000"/>
            <a:ext cx="12192000" cy="1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Metin kutusu 12"/>
          <p:cNvSpPr txBox="1"/>
          <p:nvPr/>
        </p:nvSpPr>
        <p:spPr>
          <a:xfrm>
            <a:off x="1057983" y="2940587"/>
            <a:ext cx="10076033" cy="1323439"/>
          </a:xfrm>
          <a:prstGeom prst="rect">
            <a:avLst/>
          </a:prstGeom>
          <a:noFill/>
        </p:spPr>
        <p:txBody>
          <a:bodyPr wrap="square" rtlCol="0" anchor="ctr">
            <a:spAutoFit/>
          </a:bodyPr>
          <a:lstStyle/>
          <a:p>
            <a:pPr algn="ctr"/>
            <a:r>
              <a:rPr lang="en-US" sz="4000" b="1" dirty="0" smtClean="0">
                <a:solidFill>
                  <a:srgbClr val="00003A"/>
                </a:solidFill>
                <a:latin typeface="Century Gothic" panose="020B0502020202020204" pitchFamily="34" charset="0"/>
                <a:ea typeface="Segoe UI Historic" panose="020B0502040204020203" pitchFamily="34" charset="0"/>
                <a:cs typeface="Segoe UI Historic" panose="020B0502040204020203" pitchFamily="34" charset="0"/>
              </a:rPr>
              <a:t>THE USE OF PHARMACEUTICALS AS CHEMICAL WARFARE AGENTS</a:t>
            </a:r>
            <a:endParaRPr lang="en-GB" sz="2800" dirty="0">
              <a:solidFill>
                <a:srgbClr val="00003A"/>
              </a:solidFill>
              <a:latin typeface="Century Gothic" panose="020B0502020202020204" pitchFamily="34" charset="0"/>
              <a:cs typeface="Segoe UI Light" panose="020B0502040204020203" pitchFamily="34" charset="0"/>
            </a:endParaRPr>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73262" y="725189"/>
            <a:ext cx="6245476" cy="1350597"/>
          </a:xfrm>
          <a:prstGeom prst="rect">
            <a:avLst/>
          </a:prstGeom>
        </p:spPr>
      </p:pic>
      <p:sp>
        <p:nvSpPr>
          <p:cNvPr id="8" name="Dikdörtgen 7"/>
          <p:cNvSpPr/>
          <p:nvPr/>
        </p:nvSpPr>
        <p:spPr>
          <a:xfrm>
            <a:off x="4674086" y="6326566"/>
            <a:ext cx="2843829" cy="338554"/>
          </a:xfrm>
          <a:prstGeom prst="rect">
            <a:avLst/>
          </a:prstGeom>
        </p:spPr>
        <p:txBody>
          <a:bodyPr>
            <a:spAutoFit/>
          </a:bodyPr>
          <a:lstStyle/>
          <a:p>
            <a:pPr algn="ctr"/>
            <a:r>
              <a:rPr lang="tr-TR" sz="1600" b="1" dirty="0">
                <a:solidFill>
                  <a:srgbClr val="C00000"/>
                </a:solidFill>
                <a:latin typeface="Century Gothic" panose="020B0502020202020204" pitchFamily="34" charset="0"/>
              </a:rPr>
              <a:t>22.11.2024</a:t>
            </a:r>
            <a:endParaRPr lang="en-GB" sz="1600" b="1" dirty="0">
              <a:solidFill>
                <a:srgbClr val="C00000"/>
              </a:solidFill>
              <a:latin typeface="Century Gothic" panose="020B0502020202020204" pitchFamily="34" charset="0"/>
            </a:endParaRPr>
          </a:p>
        </p:txBody>
      </p:sp>
      <p:sp>
        <p:nvSpPr>
          <p:cNvPr id="14" name="Dikdörtgen 13"/>
          <p:cNvSpPr/>
          <p:nvPr/>
        </p:nvSpPr>
        <p:spPr>
          <a:xfrm>
            <a:off x="3047999" y="4827643"/>
            <a:ext cx="6096001" cy="830997"/>
          </a:xfrm>
          <a:prstGeom prst="rect">
            <a:avLst/>
          </a:prstGeom>
        </p:spPr>
        <p:txBody>
          <a:bodyPr>
            <a:spAutoFit/>
          </a:bodyPr>
          <a:lstStyle/>
          <a:p>
            <a:pPr algn="ctr"/>
            <a:r>
              <a:rPr lang="tr-TR" sz="2000" b="1" dirty="0" smtClean="0">
                <a:solidFill>
                  <a:srgbClr val="C00000"/>
                </a:solidFill>
                <a:latin typeface="Century Gothic" panose="020B0502020202020204" pitchFamily="34" charset="0"/>
              </a:rPr>
              <a:t>Caner DERELİ</a:t>
            </a:r>
            <a:endParaRPr lang="tr-TR" sz="2000" b="1" dirty="0">
              <a:solidFill>
                <a:srgbClr val="C00000"/>
              </a:solidFill>
              <a:latin typeface="Century Gothic" panose="020B0502020202020204" pitchFamily="34" charset="0"/>
            </a:endParaRPr>
          </a:p>
          <a:p>
            <a:pPr algn="ctr"/>
            <a:r>
              <a:rPr lang="tr-TR" sz="1400" dirty="0" err="1" smtClean="0">
                <a:solidFill>
                  <a:srgbClr val="C00000"/>
                </a:solidFill>
                <a:latin typeface="Century Gothic" panose="020B0502020202020204" pitchFamily="34" charset="0"/>
              </a:rPr>
              <a:t>Chemical</a:t>
            </a:r>
            <a:r>
              <a:rPr lang="tr-TR" sz="1400" dirty="0" smtClean="0">
                <a:solidFill>
                  <a:srgbClr val="C00000"/>
                </a:solidFill>
                <a:latin typeface="Century Gothic" panose="020B0502020202020204" pitchFamily="34" charset="0"/>
              </a:rPr>
              <a:t> </a:t>
            </a:r>
            <a:r>
              <a:rPr lang="tr-TR" sz="1400" dirty="0" err="1" smtClean="0">
                <a:solidFill>
                  <a:srgbClr val="C00000"/>
                </a:solidFill>
                <a:latin typeface="Century Gothic" panose="020B0502020202020204" pitchFamily="34" charset="0"/>
              </a:rPr>
              <a:t>Engineer</a:t>
            </a:r>
            <a:r>
              <a:rPr lang="tr-TR" sz="1400" dirty="0" smtClean="0">
                <a:solidFill>
                  <a:srgbClr val="C00000"/>
                </a:solidFill>
                <a:latin typeface="Century Gothic" panose="020B0502020202020204" pitchFamily="34" charset="0"/>
              </a:rPr>
              <a:t/>
            </a:r>
            <a:br>
              <a:rPr lang="tr-TR" sz="1400" dirty="0" smtClean="0">
                <a:solidFill>
                  <a:srgbClr val="C00000"/>
                </a:solidFill>
                <a:latin typeface="Century Gothic" panose="020B0502020202020204" pitchFamily="34" charset="0"/>
              </a:rPr>
            </a:br>
            <a:r>
              <a:rPr lang="tr-TR" sz="1400" dirty="0" smtClean="0">
                <a:solidFill>
                  <a:srgbClr val="C00000"/>
                </a:solidFill>
                <a:latin typeface="Century Gothic" panose="020B0502020202020204" pitchFamily="34" charset="0"/>
              </a:rPr>
              <a:t>AFAD – </a:t>
            </a:r>
            <a:r>
              <a:rPr lang="tr-TR" sz="1400" dirty="0" err="1" smtClean="0">
                <a:solidFill>
                  <a:srgbClr val="C00000"/>
                </a:solidFill>
                <a:latin typeface="Century Gothic" panose="020B0502020202020204" pitchFamily="34" charset="0"/>
              </a:rPr>
              <a:t>Civil</a:t>
            </a:r>
            <a:r>
              <a:rPr lang="tr-TR" sz="1400" dirty="0" smtClean="0">
                <a:solidFill>
                  <a:srgbClr val="C00000"/>
                </a:solidFill>
                <a:latin typeface="Century Gothic" panose="020B0502020202020204" pitchFamily="34" charset="0"/>
              </a:rPr>
              <a:t> </a:t>
            </a:r>
            <a:r>
              <a:rPr lang="tr-TR" sz="1400" dirty="0" err="1" smtClean="0">
                <a:solidFill>
                  <a:srgbClr val="C00000"/>
                </a:solidFill>
                <a:latin typeface="Century Gothic" panose="020B0502020202020204" pitchFamily="34" charset="0"/>
              </a:rPr>
              <a:t>Defence</a:t>
            </a:r>
            <a:r>
              <a:rPr lang="tr-TR" sz="1400" dirty="0" smtClean="0">
                <a:solidFill>
                  <a:srgbClr val="C00000"/>
                </a:solidFill>
                <a:latin typeface="Century Gothic" panose="020B0502020202020204" pitchFamily="34" charset="0"/>
              </a:rPr>
              <a:t> </a:t>
            </a:r>
            <a:r>
              <a:rPr lang="tr-TR" sz="1400" dirty="0" err="1" smtClean="0">
                <a:solidFill>
                  <a:srgbClr val="C00000"/>
                </a:solidFill>
                <a:latin typeface="Century Gothic" panose="020B0502020202020204" pitchFamily="34" charset="0"/>
              </a:rPr>
              <a:t>Department</a:t>
            </a:r>
            <a:r>
              <a:rPr lang="tr-TR" sz="1400" dirty="0" smtClean="0">
                <a:solidFill>
                  <a:srgbClr val="C00000"/>
                </a:solidFill>
                <a:latin typeface="Century Gothic" panose="020B0502020202020204" pitchFamily="34" charset="0"/>
              </a:rPr>
              <a:t> – CBRN </a:t>
            </a:r>
            <a:r>
              <a:rPr lang="tr-TR" sz="1400" dirty="0" err="1" smtClean="0">
                <a:solidFill>
                  <a:srgbClr val="C00000"/>
                </a:solidFill>
                <a:latin typeface="Century Gothic" panose="020B0502020202020204" pitchFamily="34" charset="0"/>
              </a:rPr>
              <a:t>Working</a:t>
            </a:r>
            <a:r>
              <a:rPr lang="tr-TR" sz="1400" dirty="0" smtClean="0">
                <a:solidFill>
                  <a:srgbClr val="C00000"/>
                </a:solidFill>
                <a:latin typeface="Century Gothic" panose="020B0502020202020204" pitchFamily="34" charset="0"/>
              </a:rPr>
              <a:t> </a:t>
            </a:r>
            <a:r>
              <a:rPr lang="tr-TR" sz="1400" dirty="0" err="1" smtClean="0">
                <a:solidFill>
                  <a:srgbClr val="C00000"/>
                </a:solidFill>
                <a:latin typeface="Century Gothic" panose="020B0502020202020204" pitchFamily="34" charset="0"/>
              </a:rPr>
              <a:t>Group</a:t>
            </a:r>
            <a:endParaRPr lang="tr-TR" sz="1400" dirty="0">
              <a:solidFill>
                <a:srgbClr val="C00000"/>
              </a:solidFill>
              <a:latin typeface="Century Gothic" panose="020B0502020202020204" pitchFamily="34" charset="0"/>
            </a:endParaRPr>
          </a:p>
        </p:txBody>
      </p:sp>
    </p:spTree>
    <p:extLst>
      <p:ext uri="{BB962C8B-B14F-4D97-AF65-F5344CB8AC3E}">
        <p14:creationId xmlns:p14="http://schemas.microsoft.com/office/powerpoint/2010/main" val="1861392030"/>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hteck"/>
          <p:cNvSpPr/>
          <p:nvPr/>
        </p:nvSpPr>
        <p:spPr>
          <a:xfrm>
            <a:off x="5148985" y="4609097"/>
            <a:ext cx="2035834" cy="1963948"/>
          </a:xfrm>
          <a:prstGeom prst="rect">
            <a:avLst/>
          </a:prstGeom>
          <a:solidFill>
            <a:schemeClr val="bg1"/>
          </a:solidFill>
          <a:ln w="12700">
            <a:miter lim="400000"/>
          </a:ln>
          <a:effectLst>
            <a:outerShdw blurRad="635000" dir="5400000" rotWithShape="0">
              <a:srgbClr val="000000">
                <a:alpha val="22995"/>
              </a:srgbClr>
            </a:outerShdw>
          </a:effectLst>
        </p:spPr>
        <p:txBody>
          <a:bodyPr lIns="71437" tIns="71437" rIns="71437" bIns="71437" anchor="ctr"/>
          <a:lstStyle/>
          <a:p>
            <a:pPr algn="ctr" defTabSz="821531">
              <a:lnSpc>
                <a:spcPct val="100000"/>
              </a:lnSpc>
              <a:defRPr sz="3000" spc="0">
                <a:solidFill>
                  <a:srgbClr val="FFFFFF"/>
                </a:solidFill>
                <a:latin typeface="Helvetica Neue Medium"/>
                <a:ea typeface="Helvetica Neue Medium"/>
                <a:cs typeface="Helvetica Neue Medium"/>
                <a:sym typeface="Helvetica Neue Medium"/>
              </a:defRPr>
            </a:pPr>
            <a:endParaRPr/>
          </a:p>
        </p:txBody>
      </p:sp>
      <p:sp>
        <p:nvSpPr>
          <p:cNvPr id="2" name="Başlık 1">
            <a:extLst>
              <a:ext uri="{FF2B5EF4-FFF2-40B4-BE49-F238E27FC236}">
                <a16:creationId xmlns:a16="http://schemas.microsoft.com/office/drawing/2014/main" id="{E61D4D02-698E-8C65-A8B3-640C23C56B9F}"/>
              </a:ext>
            </a:extLst>
          </p:cNvPr>
          <p:cNvSpPr>
            <a:spLocks noGrp="1"/>
          </p:cNvSpPr>
          <p:nvPr>
            <p:ph type="title"/>
          </p:nvPr>
        </p:nvSpPr>
        <p:spPr/>
        <p:txBody>
          <a:bodyPr/>
          <a:lstStyle/>
          <a:p>
            <a:r>
              <a:rPr lang="tr-TR" dirty="0" smtClean="0"/>
              <a:t>CARFENTANIL</a:t>
            </a:r>
            <a:endParaRPr lang="tr-TR" dirty="0"/>
          </a:p>
        </p:txBody>
      </p:sp>
      <p:sp>
        <p:nvSpPr>
          <p:cNvPr id="4" name="Metin kutusu 3">
            <a:extLst>
              <a:ext uri="{FF2B5EF4-FFF2-40B4-BE49-F238E27FC236}">
                <a16:creationId xmlns:a16="http://schemas.microsoft.com/office/drawing/2014/main" id="{98D4A1CB-F72E-3CE1-625D-A7177CAA41D5}"/>
              </a:ext>
            </a:extLst>
          </p:cNvPr>
          <p:cNvSpPr txBox="1"/>
          <p:nvPr/>
        </p:nvSpPr>
        <p:spPr>
          <a:xfrm>
            <a:off x="590278" y="1698838"/>
            <a:ext cx="5784644" cy="3785652"/>
          </a:xfrm>
          <a:prstGeom prst="rect">
            <a:avLst/>
          </a:prstGeom>
          <a:noFill/>
        </p:spPr>
        <p:txBody>
          <a:bodyPr wrap="square">
            <a:spAutoFit/>
          </a:bodyPr>
          <a:lstStyle/>
          <a:p>
            <a:pPr marL="266700" algn="just">
              <a:spcAft>
                <a:spcPts val="1200"/>
              </a:spcAft>
            </a:pPr>
            <a:r>
              <a:rPr lang="en-US" sz="2000" dirty="0" err="1">
                <a:solidFill>
                  <a:schemeClr val="tx1">
                    <a:lumMod val="65000"/>
                    <a:lumOff val="35000"/>
                  </a:schemeClr>
                </a:solidFill>
                <a:latin typeface="+mj-lt"/>
              </a:rPr>
              <a:t>Synthesised</a:t>
            </a:r>
            <a:r>
              <a:rPr lang="en-US" sz="2000" dirty="0">
                <a:solidFill>
                  <a:schemeClr val="tx1">
                    <a:lumMod val="65000"/>
                    <a:lumOff val="35000"/>
                  </a:schemeClr>
                </a:solidFill>
                <a:latin typeface="+mj-lt"/>
              </a:rPr>
              <a:t> by Janssen Pharmaceuticals in 1976.</a:t>
            </a:r>
          </a:p>
          <a:p>
            <a:pPr marL="266700" algn="just">
              <a:spcAft>
                <a:spcPts val="1200"/>
              </a:spcAft>
            </a:pPr>
            <a:r>
              <a:rPr lang="en-US" sz="2000" dirty="0">
                <a:solidFill>
                  <a:schemeClr val="tx1">
                    <a:lumMod val="65000"/>
                    <a:lumOff val="35000"/>
                  </a:schemeClr>
                </a:solidFill>
                <a:latin typeface="+mj-lt"/>
              </a:rPr>
              <a:t>100 times more </a:t>
            </a:r>
            <a:r>
              <a:rPr lang="en-US" sz="2000" dirty="0" err="1" smtClean="0">
                <a:solidFill>
                  <a:schemeClr val="tx1">
                    <a:lumMod val="65000"/>
                    <a:lumOff val="35000"/>
                  </a:schemeClr>
                </a:solidFill>
                <a:latin typeface="+mj-lt"/>
              </a:rPr>
              <a:t>poten</a:t>
            </a:r>
            <a:r>
              <a:rPr lang="tr-TR" sz="2000" dirty="0" smtClean="0">
                <a:solidFill>
                  <a:schemeClr val="tx1">
                    <a:lumMod val="65000"/>
                    <a:lumOff val="35000"/>
                  </a:schemeClr>
                </a:solidFill>
                <a:latin typeface="+mj-lt"/>
              </a:rPr>
              <a:t>t</a:t>
            </a:r>
            <a:r>
              <a:rPr lang="en-US" sz="2000" dirty="0" smtClean="0">
                <a:solidFill>
                  <a:schemeClr val="tx1">
                    <a:lumMod val="65000"/>
                    <a:lumOff val="35000"/>
                  </a:schemeClr>
                </a:solidFill>
                <a:latin typeface="+mj-lt"/>
              </a:rPr>
              <a:t> </a:t>
            </a:r>
            <a:r>
              <a:rPr lang="en-US" sz="2000" dirty="0">
                <a:solidFill>
                  <a:schemeClr val="tx1">
                    <a:lumMod val="65000"/>
                    <a:lumOff val="35000"/>
                  </a:schemeClr>
                </a:solidFill>
                <a:latin typeface="+mj-lt"/>
              </a:rPr>
              <a:t>than fentanyl</a:t>
            </a:r>
          </a:p>
          <a:p>
            <a:pPr marL="266700" algn="just">
              <a:spcAft>
                <a:spcPts val="1200"/>
              </a:spcAft>
            </a:pPr>
            <a:r>
              <a:rPr lang="en-US" sz="2000" dirty="0" smtClean="0">
                <a:solidFill>
                  <a:schemeClr val="tx1">
                    <a:lumMod val="65000"/>
                    <a:lumOff val="35000"/>
                  </a:schemeClr>
                </a:solidFill>
                <a:latin typeface="+mj-lt"/>
              </a:rPr>
              <a:t>1000</a:t>
            </a:r>
            <a:r>
              <a:rPr lang="tr-TR" sz="2000" dirty="0" smtClean="0">
                <a:solidFill>
                  <a:schemeClr val="tx1">
                    <a:lumMod val="65000"/>
                    <a:lumOff val="35000"/>
                  </a:schemeClr>
                </a:solidFill>
                <a:latin typeface="+mj-lt"/>
              </a:rPr>
              <a:t>0</a:t>
            </a:r>
            <a:r>
              <a:rPr lang="en-US" sz="2000" dirty="0" smtClean="0">
                <a:solidFill>
                  <a:schemeClr val="tx1">
                    <a:lumMod val="65000"/>
                    <a:lumOff val="35000"/>
                  </a:schemeClr>
                </a:solidFill>
                <a:latin typeface="+mj-lt"/>
              </a:rPr>
              <a:t> </a:t>
            </a:r>
            <a:r>
              <a:rPr lang="en-US" sz="2000" dirty="0">
                <a:solidFill>
                  <a:schemeClr val="tx1">
                    <a:lumMod val="65000"/>
                    <a:lumOff val="35000"/>
                  </a:schemeClr>
                </a:solidFill>
                <a:latin typeface="+mj-lt"/>
              </a:rPr>
              <a:t>times more potent than morphine</a:t>
            </a:r>
          </a:p>
          <a:p>
            <a:pPr marL="266700" algn="just">
              <a:spcAft>
                <a:spcPts val="1200"/>
              </a:spcAft>
            </a:pPr>
            <a:r>
              <a:rPr lang="en-US" sz="2000" dirty="0">
                <a:solidFill>
                  <a:schemeClr val="tx1">
                    <a:lumMod val="65000"/>
                    <a:lumOff val="35000"/>
                  </a:schemeClr>
                </a:solidFill>
                <a:latin typeface="+mj-lt"/>
              </a:rPr>
              <a:t>Although usually associated with its use in veterinary medicine as a </a:t>
            </a:r>
            <a:r>
              <a:rPr lang="en-US" sz="2000" dirty="0" err="1">
                <a:solidFill>
                  <a:schemeClr val="tx1">
                    <a:lumMod val="65000"/>
                    <a:lumOff val="35000"/>
                  </a:schemeClr>
                </a:solidFill>
                <a:latin typeface="+mj-lt"/>
              </a:rPr>
              <a:t>tranquilliser</a:t>
            </a:r>
            <a:r>
              <a:rPr lang="en-US" sz="2000" dirty="0">
                <a:solidFill>
                  <a:schemeClr val="tx1">
                    <a:lumMod val="65000"/>
                    <a:lumOff val="35000"/>
                  </a:schemeClr>
                </a:solidFill>
                <a:latin typeface="+mj-lt"/>
              </a:rPr>
              <a:t> for large wild animals, </a:t>
            </a:r>
            <a:r>
              <a:rPr lang="en-US" sz="2000" dirty="0" err="1">
                <a:solidFill>
                  <a:schemeClr val="tx1">
                    <a:lumMod val="65000"/>
                    <a:lumOff val="35000"/>
                  </a:schemeClr>
                </a:solidFill>
                <a:latin typeface="+mj-lt"/>
              </a:rPr>
              <a:t>carfentanil</a:t>
            </a:r>
            <a:r>
              <a:rPr lang="en-US" sz="2000" dirty="0">
                <a:solidFill>
                  <a:schemeClr val="tx1">
                    <a:lumMod val="65000"/>
                    <a:lumOff val="35000"/>
                  </a:schemeClr>
                </a:solidFill>
                <a:latin typeface="+mj-lt"/>
              </a:rPr>
              <a:t> has a worse reputation for its approved use during the </a:t>
            </a:r>
            <a:r>
              <a:rPr lang="en-US" sz="2000" dirty="0" err="1">
                <a:solidFill>
                  <a:schemeClr val="tx1">
                    <a:lumMod val="65000"/>
                    <a:lumOff val="35000"/>
                  </a:schemeClr>
                </a:solidFill>
                <a:latin typeface="+mj-lt"/>
              </a:rPr>
              <a:t>Dubrovka</a:t>
            </a:r>
            <a:r>
              <a:rPr lang="en-US" sz="2000" dirty="0">
                <a:solidFill>
                  <a:schemeClr val="tx1">
                    <a:lumMod val="65000"/>
                    <a:lumOff val="35000"/>
                  </a:schemeClr>
                </a:solidFill>
                <a:latin typeface="+mj-lt"/>
              </a:rPr>
              <a:t> theatre crisis in Moscow in 2002.</a:t>
            </a:r>
          </a:p>
          <a:p>
            <a:pPr marL="266700">
              <a:spcAft>
                <a:spcPts val="1200"/>
              </a:spcAft>
            </a:pPr>
            <a:r>
              <a:rPr lang="en-US" sz="2000" dirty="0">
                <a:solidFill>
                  <a:schemeClr val="tx1">
                    <a:lumMod val="65000"/>
                    <a:lumOff val="35000"/>
                  </a:schemeClr>
                </a:solidFill>
                <a:latin typeface="+mj-lt"/>
              </a:rPr>
              <a:t>Its increasing potential as </a:t>
            </a:r>
            <a:r>
              <a:rPr lang="en-US" sz="2000" dirty="0" smtClean="0">
                <a:solidFill>
                  <a:schemeClr val="tx1">
                    <a:lumMod val="65000"/>
                    <a:lumOff val="35000"/>
                  </a:schemeClr>
                </a:solidFill>
                <a:latin typeface="+mj-lt"/>
              </a:rPr>
              <a:t>a</a:t>
            </a:r>
            <a:r>
              <a:rPr lang="tr-TR" sz="2000" dirty="0" smtClean="0">
                <a:solidFill>
                  <a:schemeClr val="tx1">
                    <a:lumMod val="65000"/>
                    <a:lumOff val="35000"/>
                  </a:schemeClr>
                </a:solidFill>
                <a:latin typeface="+mj-lt"/>
              </a:rPr>
              <a:t/>
            </a:r>
            <a:br>
              <a:rPr lang="tr-TR" sz="2000" dirty="0" smtClean="0">
                <a:solidFill>
                  <a:schemeClr val="tx1">
                    <a:lumMod val="65000"/>
                    <a:lumOff val="35000"/>
                  </a:schemeClr>
                </a:solidFill>
                <a:latin typeface="+mj-lt"/>
              </a:rPr>
            </a:br>
            <a:r>
              <a:rPr lang="en-US" sz="2000" dirty="0" smtClean="0">
                <a:solidFill>
                  <a:schemeClr val="tx1">
                    <a:lumMod val="65000"/>
                    <a:lumOff val="35000"/>
                  </a:schemeClr>
                </a:solidFill>
                <a:latin typeface="+mj-lt"/>
              </a:rPr>
              <a:t>weapon </a:t>
            </a:r>
            <a:r>
              <a:rPr lang="en-US" sz="2000" dirty="0">
                <a:solidFill>
                  <a:schemeClr val="tx1">
                    <a:lumMod val="65000"/>
                    <a:lumOff val="35000"/>
                  </a:schemeClr>
                </a:solidFill>
                <a:latin typeface="+mj-lt"/>
              </a:rPr>
              <a:t>of mass destruction.</a:t>
            </a:r>
          </a:p>
        </p:txBody>
      </p:sp>
      <p:sp>
        <p:nvSpPr>
          <p:cNvPr id="6" name="Rechteck"/>
          <p:cNvSpPr/>
          <p:nvPr/>
        </p:nvSpPr>
        <p:spPr>
          <a:xfrm>
            <a:off x="7184822" y="1431985"/>
            <a:ext cx="4575858" cy="4485736"/>
          </a:xfrm>
          <a:prstGeom prst="rect">
            <a:avLst/>
          </a:prstGeom>
          <a:solidFill>
            <a:schemeClr val="bg1"/>
          </a:solidFill>
          <a:ln w="12700">
            <a:miter lim="400000"/>
          </a:ln>
          <a:effectLst>
            <a:outerShdw blurRad="635000" dir="5400000" rotWithShape="0">
              <a:srgbClr val="000000">
                <a:alpha val="22995"/>
              </a:srgbClr>
            </a:outerShdw>
          </a:effectLst>
        </p:spPr>
        <p:txBody>
          <a:bodyPr lIns="71437" tIns="71437" rIns="71437" bIns="71437" anchor="ctr"/>
          <a:lstStyle/>
          <a:p>
            <a:pPr algn="ctr" defTabSz="821531">
              <a:lnSpc>
                <a:spcPct val="100000"/>
              </a:lnSpc>
              <a:defRPr sz="3000" spc="0">
                <a:solidFill>
                  <a:srgbClr val="FFFFFF"/>
                </a:solidFill>
                <a:latin typeface="Helvetica Neue Medium"/>
                <a:ea typeface="Helvetica Neue Medium"/>
                <a:cs typeface="Helvetica Neue Medium"/>
                <a:sym typeface="Helvetica Neue Medium"/>
              </a:defRPr>
            </a:pPr>
            <a:endParaRPr/>
          </a:p>
        </p:txBody>
      </p:sp>
      <p:sp>
        <p:nvSpPr>
          <p:cNvPr id="8" name="Form"/>
          <p:cNvSpPr/>
          <p:nvPr/>
        </p:nvSpPr>
        <p:spPr>
          <a:xfrm rot="18900000">
            <a:off x="617251" y="1839546"/>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9" name="Form"/>
          <p:cNvSpPr/>
          <p:nvPr/>
        </p:nvSpPr>
        <p:spPr>
          <a:xfrm rot="18900000">
            <a:off x="617251" y="2312115"/>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13" name="Form"/>
          <p:cNvSpPr/>
          <p:nvPr/>
        </p:nvSpPr>
        <p:spPr>
          <a:xfrm rot="18900000">
            <a:off x="617251" y="2767432"/>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11" name="Form"/>
          <p:cNvSpPr/>
          <p:nvPr/>
        </p:nvSpPr>
        <p:spPr>
          <a:xfrm rot="18900000">
            <a:off x="617251" y="3222748"/>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12" name="Form"/>
          <p:cNvSpPr/>
          <p:nvPr/>
        </p:nvSpPr>
        <p:spPr>
          <a:xfrm rot="18900000">
            <a:off x="617251" y="4869677"/>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pic>
        <p:nvPicPr>
          <p:cNvPr id="17" name="Resim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18885" y="4915235"/>
            <a:ext cx="1296035" cy="1351672"/>
          </a:xfrm>
          <a:prstGeom prst="rect">
            <a:avLst/>
          </a:prstGeom>
        </p:spPr>
      </p:pic>
      <p:sp>
        <p:nvSpPr>
          <p:cNvPr id="3" name="Dikdörtgen 2"/>
          <p:cNvSpPr/>
          <p:nvPr/>
        </p:nvSpPr>
        <p:spPr>
          <a:xfrm>
            <a:off x="7397762" y="1694996"/>
            <a:ext cx="4149973" cy="3959713"/>
          </a:xfrm>
          <a:prstGeom prst="rect">
            <a:avLst/>
          </a:prstGeom>
          <a:solidFill>
            <a:srgbClr val="2521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8" name="Resim 17"/>
          <p:cNvPicPr>
            <a:picLocks noChangeAspect="1"/>
          </p:cNvPicPr>
          <p:nvPr/>
        </p:nvPicPr>
        <p:blipFill>
          <a:blip r:embed="rId3"/>
          <a:stretch>
            <a:fillRect/>
          </a:stretch>
        </p:blipFill>
        <p:spPr>
          <a:xfrm>
            <a:off x="7397765" y="2548767"/>
            <a:ext cx="4149972" cy="2420263"/>
          </a:xfrm>
          <a:prstGeom prst="rect">
            <a:avLst/>
          </a:prstGeom>
        </p:spPr>
      </p:pic>
    </p:spTree>
    <p:extLst>
      <p:ext uri="{BB962C8B-B14F-4D97-AF65-F5344CB8AC3E}">
        <p14:creationId xmlns:p14="http://schemas.microsoft.com/office/powerpoint/2010/main" val="23050540"/>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hteck"/>
          <p:cNvSpPr/>
          <p:nvPr/>
        </p:nvSpPr>
        <p:spPr>
          <a:xfrm>
            <a:off x="5148985" y="4609097"/>
            <a:ext cx="2035834" cy="1963948"/>
          </a:xfrm>
          <a:prstGeom prst="rect">
            <a:avLst/>
          </a:prstGeom>
          <a:solidFill>
            <a:schemeClr val="bg1"/>
          </a:solidFill>
          <a:ln w="12700">
            <a:miter lim="400000"/>
          </a:ln>
          <a:effectLst>
            <a:outerShdw blurRad="635000" dir="5400000" rotWithShape="0">
              <a:srgbClr val="000000">
                <a:alpha val="22995"/>
              </a:srgbClr>
            </a:outerShdw>
          </a:effectLst>
        </p:spPr>
        <p:txBody>
          <a:bodyPr lIns="71437" tIns="71437" rIns="71437" bIns="71437" anchor="ctr"/>
          <a:lstStyle/>
          <a:p>
            <a:pPr algn="ctr" defTabSz="821531">
              <a:lnSpc>
                <a:spcPct val="100000"/>
              </a:lnSpc>
              <a:defRPr sz="3000" spc="0">
                <a:solidFill>
                  <a:srgbClr val="FFFFFF"/>
                </a:solidFill>
                <a:latin typeface="Helvetica Neue Medium"/>
                <a:ea typeface="Helvetica Neue Medium"/>
                <a:cs typeface="Helvetica Neue Medium"/>
                <a:sym typeface="Helvetica Neue Medium"/>
              </a:defRPr>
            </a:pPr>
            <a:endParaRPr/>
          </a:p>
        </p:txBody>
      </p:sp>
      <p:sp>
        <p:nvSpPr>
          <p:cNvPr id="2" name="Başlık 1">
            <a:extLst>
              <a:ext uri="{FF2B5EF4-FFF2-40B4-BE49-F238E27FC236}">
                <a16:creationId xmlns:a16="http://schemas.microsoft.com/office/drawing/2014/main" id="{E61D4D02-698E-8C65-A8B3-640C23C56B9F}"/>
              </a:ext>
            </a:extLst>
          </p:cNvPr>
          <p:cNvSpPr>
            <a:spLocks noGrp="1"/>
          </p:cNvSpPr>
          <p:nvPr>
            <p:ph type="title"/>
          </p:nvPr>
        </p:nvSpPr>
        <p:spPr/>
        <p:txBody>
          <a:bodyPr/>
          <a:lstStyle/>
          <a:p>
            <a:r>
              <a:rPr lang="tr-TR" dirty="0" smtClean="0"/>
              <a:t>SUFENTANIL</a:t>
            </a:r>
            <a:endParaRPr lang="tr-TR" dirty="0"/>
          </a:p>
        </p:txBody>
      </p:sp>
      <p:sp>
        <p:nvSpPr>
          <p:cNvPr id="4" name="Metin kutusu 3">
            <a:extLst>
              <a:ext uri="{FF2B5EF4-FFF2-40B4-BE49-F238E27FC236}">
                <a16:creationId xmlns:a16="http://schemas.microsoft.com/office/drawing/2014/main" id="{98D4A1CB-F72E-3CE1-625D-A7177CAA41D5}"/>
              </a:ext>
            </a:extLst>
          </p:cNvPr>
          <p:cNvSpPr txBox="1"/>
          <p:nvPr/>
        </p:nvSpPr>
        <p:spPr>
          <a:xfrm>
            <a:off x="590278" y="2363147"/>
            <a:ext cx="5784644" cy="2092881"/>
          </a:xfrm>
          <a:prstGeom prst="rect">
            <a:avLst/>
          </a:prstGeom>
          <a:noFill/>
        </p:spPr>
        <p:txBody>
          <a:bodyPr wrap="square">
            <a:spAutoFit/>
          </a:bodyPr>
          <a:lstStyle/>
          <a:p>
            <a:pPr marL="266700" algn="just">
              <a:spcAft>
                <a:spcPts val="1200"/>
              </a:spcAft>
            </a:pPr>
            <a:r>
              <a:rPr lang="en-US" sz="2000" dirty="0" err="1">
                <a:solidFill>
                  <a:schemeClr val="tx1">
                    <a:lumMod val="65000"/>
                    <a:lumOff val="35000"/>
                  </a:schemeClr>
                </a:solidFill>
                <a:latin typeface="+mj-lt"/>
              </a:rPr>
              <a:t>Synthesised</a:t>
            </a:r>
            <a:r>
              <a:rPr lang="en-US" sz="2000" dirty="0">
                <a:solidFill>
                  <a:schemeClr val="tx1">
                    <a:lumMod val="65000"/>
                    <a:lumOff val="35000"/>
                  </a:schemeClr>
                </a:solidFill>
                <a:latin typeface="+mj-lt"/>
              </a:rPr>
              <a:t> by Janssen Pharmaceuticals in 1976.</a:t>
            </a:r>
          </a:p>
          <a:p>
            <a:pPr marL="266700" algn="just">
              <a:spcAft>
                <a:spcPts val="1200"/>
              </a:spcAft>
            </a:pPr>
            <a:r>
              <a:rPr lang="en-US" sz="2000" dirty="0">
                <a:solidFill>
                  <a:schemeClr val="tx1">
                    <a:lumMod val="65000"/>
                    <a:lumOff val="35000"/>
                  </a:schemeClr>
                </a:solidFill>
                <a:latin typeface="+mj-lt"/>
              </a:rPr>
              <a:t>10 times more potent than fentanyl</a:t>
            </a:r>
          </a:p>
          <a:p>
            <a:pPr marL="266700" algn="just">
              <a:spcAft>
                <a:spcPts val="1200"/>
              </a:spcAft>
            </a:pPr>
            <a:r>
              <a:rPr lang="en-US" sz="2000" dirty="0" smtClean="0">
                <a:solidFill>
                  <a:schemeClr val="tx1">
                    <a:lumMod val="65000"/>
                    <a:lumOff val="35000"/>
                  </a:schemeClr>
                </a:solidFill>
                <a:latin typeface="+mj-lt"/>
              </a:rPr>
              <a:t>500</a:t>
            </a:r>
            <a:r>
              <a:rPr lang="tr-TR" sz="2000" dirty="0" smtClean="0">
                <a:solidFill>
                  <a:schemeClr val="tx1">
                    <a:lumMod val="65000"/>
                    <a:lumOff val="35000"/>
                  </a:schemeClr>
                </a:solidFill>
                <a:latin typeface="+mj-lt"/>
              </a:rPr>
              <a:t>-1000</a:t>
            </a:r>
            <a:r>
              <a:rPr lang="en-US" sz="2000" dirty="0" smtClean="0">
                <a:solidFill>
                  <a:schemeClr val="tx1">
                    <a:lumMod val="65000"/>
                    <a:lumOff val="35000"/>
                  </a:schemeClr>
                </a:solidFill>
                <a:latin typeface="+mj-lt"/>
              </a:rPr>
              <a:t> </a:t>
            </a:r>
            <a:r>
              <a:rPr lang="en-US" sz="2000" dirty="0">
                <a:solidFill>
                  <a:schemeClr val="tx1">
                    <a:lumMod val="65000"/>
                    <a:lumOff val="35000"/>
                  </a:schemeClr>
                </a:solidFill>
                <a:latin typeface="+mj-lt"/>
              </a:rPr>
              <a:t>times more potent than morphine</a:t>
            </a:r>
          </a:p>
          <a:p>
            <a:pPr marL="266700" algn="just">
              <a:spcAft>
                <a:spcPts val="1200"/>
              </a:spcAft>
            </a:pPr>
            <a:r>
              <a:rPr lang="en-US" sz="2000" dirty="0" err="1">
                <a:solidFill>
                  <a:schemeClr val="tx1">
                    <a:lumMod val="65000"/>
                    <a:lumOff val="35000"/>
                  </a:schemeClr>
                </a:solidFill>
                <a:latin typeface="+mj-lt"/>
              </a:rPr>
              <a:t>Sufentanil</a:t>
            </a:r>
            <a:r>
              <a:rPr lang="en-US" sz="2000" dirty="0">
                <a:solidFill>
                  <a:schemeClr val="tx1">
                    <a:lumMod val="65000"/>
                    <a:lumOff val="35000"/>
                  </a:schemeClr>
                </a:solidFill>
                <a:latin typeface="+mj-lt"/>
              </a:rPr>
              <a:t> is highly lipid soluble, more so than fentanyl and </a:t>
            </a:r>
            <a:r>
              <a:rPr lang="en-US" sz="2000" dirty="0" err="1">
                <a:solidFill>
                  <a:schemeClr val="tx1">
                    <a:lumMod val="65000"/>
                    <a:lumOff val="35000"/>
                  </a:schemeClr>
                </a:solidFill>
                <a:latin typeface="+mj-lt"/>
              </a:rPr>
              <a:t>alfentanil</a:t>
            </a:r>
            <a:r>
              <a:rPr lang="en-US" sz="2000" dirty="0">
                <a:solidFill>
                  <a:schemeClr val="tx1">
                    <a:lumMod val="65000"/>
                    <a:lumOff val="35000"/>
                  </a:schemeClr>
                </a:solidFill>
                <a:latin typeface="+mj-lt"/>
              </a:rPr>
              <a:t>. </a:t>
            </a:r>
          </a:p>
        </p:txBody>
      </p:sp>
      <p:sp>
        <p:nvSpPr>
          <p:cNvPr id="6" name="Rechteck"/>
          <p:cNvSpPr/>
          <p:nvPr/>
        </p:nvSpPr>
        <p:spPr>
          <a:xfrm>
            <a:off x="7184822" y="1431985"/>
            <a:ext cx="4575858" cy="4485736"/>
          </a:xfrm>
          <a:prstGeom prst="rect">
            <a:avLst/>
          </a:prstGeom>
          <a:solidFill>
            <a:schemeClr val="bg1"/>
          </a:solidFill>
          <a:ln w="12700">
            <a:miter lim="400000"/>
          </a:ln>
          <a:effectLst>
            <a:outerShdw blurRad="635000" dir="5400000" rotWithShape="0">
              <a:srgbClr val="000000">
                <a:alpha val="22995"/>
              </a:srgbClr>
            </a:outerShdw>
          </a:effectLst>
        </p:spPr>
        <p:txBody>
          <a:bodyPr lIns="71437" tIns="71437" rIns="71437" bIns="71437" anchor="ctr"/>
          <a:lstStyle/>
          <a:p>
            <a:pPr algn="ctr" defTabSz="821531">
              <a:lnSpc>
                <a:spcPct val="100000"/>
              </a:lnSpc>
              <a:defRPr sz="3000" spc="0">
                <a:solidFill>
                  <a:srgbClr val="FFFFFF"/>
                </a:solidFill>
                <a:latin typeface="Helvetica Neue Medium"/>
                <a:ea typeface="Helvetica Neue Medium"/>
                <a:cs typeface="Helvetica Neue Medium"/>
                <a:sym typeface="Helvetica Neue Medium"/>
              </a:defRPr>
            </a:pPr>
            <a:endParaRPr/>
          </a:p>
        </p:txBody>
      </p:sp>
      <p:sp>
        <p:nvSpPr>
          <p:cNvPr id="8" name="Form"/>
          <p:cNvSpPr/>
          <p:nvPr/>
        </p:nvSpPr>
        <p:spPr>
          <a:xfrm rot="18900000">
            <a:off x="617251" y="2503855"/>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9" name="Form"/>
          <p:cNvSpPr/>
          <p:nvPr/>
        </p:nvSpPr>
        <p:spPr>
          <a:xfrm rot="18900000">
            <a:off x="617251" y="2976424"/>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13" name="Form"/>
          <p:cNvSpPr/>
          <p:nvPr/>
        </p:nvSpPr>
        <p:spPr>
          <a:xfrm rot="18900000">
            <a:off x="617251" y="3431741"/>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11" name="Form"/>
          <p:cNvSpPr/>
          <p:nvPr/>
        </p:nvSpPr>
        <p:spPr>
          <a:xfrm rot="18900000">
            <a:off x="617251" y="3887057"/>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pic>
        <p:nvPicPr>
          <p:cNvPr id="14" name="Resim 13"/>
          <p:cNvPicPr>
            <a:picLocks noChangeAspect="1"/>
          </p:cNvPicPr>
          <p:nvPr/>
        </p:nvPicPr>
        <p:blipFill>
          <a:blip r:embed="rId2"/>
          <a:stretch>
            <a:fillRect/>
          </a:stretch>
        </p:blipFill>
        <p:spPr>
          <a:xfrm>
            <a:off x="7669124" y="2383913"/>
            <a:ext cx="3607254" cy="2581880"/>
          </a:xfrm>
          <a:prstGeom prst="rect">
            <a:avLst/>
          </a:prstGeom>
        </p:spPr>
      </p:pic>
      <p:pic>
        <p:nvPicPr>
          <p:cNvPr id="15" name="Resim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4281" y="5238793"/>
            <a:ext cx="1445242" cy="704556"/>
          </a:xfrm>
          <a:prstGeom prst="rect">
            <a:avLst/>
          </a:prstGeom>
        </p:spPr>
      </p:pic>
    </p:spTree>
    <p:extLst>
      <p:ext uri="{BB962C8B-B14F-4D97-AF65-F5344CB8AC3E}">
        <p14:creationId xmlns:p14="http://schemas.microsoft.com/office/powerpoint/2010/main" val="2577912308"/>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hteck"/>
          <p:cNvSpPr/>
          <p:nvPr/>
        </p:nvSpPr>
        <p:spPr>
          <a:xfrm>
            <a:off x="5148985" y="4609097"/>
            <a:ext cx="2035834" cy="1963948"/>
          </a:xfrm>
          <a:prstGeom prst="rect">
            <a:avLst/>
          </a:prstGeom>
          <a:solidFill>
            <a:schemeClr val="bg1"/>
          </a:solidFill>
          <a:ln w="12700">
            <a:miter lim="400000"/>
          </a:ln>
          <a:effectLst>
            <a:outerShdw blurRad="635000" dir="5400000" rotWithShape="0">
              <a:srgbClr val="000000">
                <a:alpha val="22995"/>
              </a:srgbClr>
            </a:outerShdw>
          </a:effectLst>
        </p:spPr>
        <p:txBody>
          <a:bodyPr lIns="71437" tIns="71437" rIns="71437" bIns="71437" anchor="ctr"/>
          <a:lstStyle/>
          <a:p>
            <a:pPr algn="ctr" defTabSz="821531">
              <a:lnSpc>
                <a:spcPct val="100000"/>
              </a:lnSpc>
              <a:defRPr sz="3000" spc="0">
                <a:solidFill>
                  <a:srgbClr val="FFFFFF"/>
                </a:solidFill>
                <a:latin typeface="Helvetica Neue Medium"/>
                <a:ea typeface="Helvetica Neue Medium"/>
                <a:cs typeface="Helvetica Neue Medium"/>
                <a:sym typeface="Helvetica Neue Medium"/>
              </a:defRPr>
            </a:pPr>
            <a:endParaRPr/>
          </a:p>
        </p:txBody>
      </p:sp>
      <p:sp>
        <p:nvSpPr>
          <p:cNvPr id="2" name="Başlık 1">
            <a:extLst>
              <a:ext uri="{FF2B5EF4-FFF2-40B4-BE49-F238E27FC236}">
                <a16:creationId xmlns:a16="http://schemas.microsoft.com/office/drawing/2014/main" id="{E61D4D02-698E-8C65-A8B3-640C23C56B9F}"/>
              </a:ext>
            </a:extLst>
          </p:cNvPr>
          <p:cNvSpPr>
            <a:spLocks noGrp="1"/>
          </p:cNvSpPr>
          <p:nvPr>
            <p:ph type="title"/>
          </p:nvPr>
        </p:nvSpPr>
        <p:spPr/>
        <p:txBody>
          <a:bodyPr/>
          <a:lstStyle/>
          <a:p>
            <a:r>
              <a:rPr lang="tr-TR" dirty="0" smtClean="0"/>
              <a:t>REMYFENTANYL</a:t>
            </a:r>
            <a:endParaRPr lang="tr-TR" dirty="0"/>
          </a:p>
        </p:txBody>
      </p:sp>
      <p:sp>
        <p:nvSpPr>
          <p:cNvPr id="4" name="Metin kutusu 3">
            <a:extLst>
              <a:ext uri="{FF2B5EF4-FFF2-40B4-BE49-F238E27FC236}">
                <a16:creationId xmlns:a16="http://schemas.microsoft.com/office/drawing/2014/main" id="{98D4A1CB-F72E-3CE1-625D-A7177CAA41D5}"/>
              </a:ext>
            </a:extLst>
          </p:cNvPr>
          <p:cNvSpPr txBox="1"/>
          <p:nvPr/>
        </p:nvSpPr>
        <p:spPr>
          <a:xfrm>
            <a:off x="590278" y="2164740"/>
            <a:ext cx="5784644" cy="2554545"/>
          </a:xfrm>
          <a:prstGeom prst="rect">
            <a:avLst/>
          </a:prstGeom>
          <a:noFill/>
        </p:spPr>
        <p:txBody>
          <a:bodyPr wrap="square">
            <a:spAutoFit/>
          </a:bodyPr>
          <a:lstStyle/>
          <a:p>
            <a:pPr marL="266700" algn="just">
              <a:spcAft>
                <a:spcPts val="1200"/>
              </a:spcAft>
            </a:pPr>
            <a:r>
              <a:rPr lang="en-US" sz="2000" dirty="0">
                <a:solidFill>
                  <a:schemeClr val="tx1">
                    <a:lumMod val="65000"/>
                    <a:lumOff val="35000"/>
                  </a:schemeClr>
                </a:solidFill>
                <a:latin typeface="+mj-lt"/>
              </a:rPr>
              <a:t>Remifentanil is a short-acting, highly potent </a:t>
            </a:r>
            <a:r>
              <a:rPr lang="el-GR" sz="2000" dirty="0">
                <a:solidFill>
                  <a:schemeClr val="tx1">
                    <a:lumMod val="65000"/>
                    <a:lumOff val="35000"/>
                  </a:schemeClr>
                </a:solidFill>
                <a:latin typeface="+mj-lt"/>
              </a:rPr>
              <a:t>μ-</a:t>
            </a:r>
            <a:r>
              <a:rPr lang="en-US" sz="2000" dirty="0">
                <a:solidFill>
                  <a:schemeClr val="tx1">
                    <a:lumMod val="65000"/>
                    <a:lumOff val="35000"/>
                  </a:schemeClr>
                </a:solidFill>
                <a:latin typeface="+mj-lt"/>
              </a:rPr>
              <a:t>opioid receptor agonist with a rapid onset of action. </a:t>
            </a:r>
          </a:p>
          <a:p>
            <a:pPr marL="266700" algn="just">
              <a:spcAft>
                <a:spcPts val="1200"/>
              </a:spcAft>
            </a:pPr>
            <a:r>
              <a:rPr lang="en-US" sz="2000" dirty="0">
                <a:solidFill>
                  <a:schemeClr val="tx1">
                    <a:lumMod val="65000"/>
                    <a:lumOff val="35000"/>
                  </a:schemeClr>
                </a:solidFill>
                <a:latin typeface="+mj-lt"/>
              </a:rPr>
              <a:t>The effects of remifentanil are similar to those of fentanyl analogues and include respiratory depression, nausea, vomiting, muscle rigidity, bradycardia and pruritus.</a:t>
            </a:r>
          </a:p>
          <a:p>
            <a:pPr marL="266700" algn="just">
              <a:spcAft>
                <a:spcPts val="1200"/>
              </a:spcAft>
            </a:pPr>
            <a:r>
              <a:rPr lang="en-US" sz="2000" dirty="0" err="1">
                <a:solidFill>
                  <a:schemeClr val="tx1">
                    <a:lumMod val="65000"/>
                    <a:lumOff val="35000"/>
                  </a:schemeClr>
                </a:solidFill>
                <a:latin typeface="+mj-lt"/>
              </a:rPr>
              <a:t>Remifentanyl</a:t>
            </a:r>
            <a:r>
              <a:rPr lang="en-US" sz="2000" dirty="0">
                <a:solidFill>
                  <a:schemeClr val="tx1">
                    <a:lumMod val="65000"/>
                    <a:lumOff val="35000"/>
                  </a:schemeClr>
                </a:solidFill>
                <a:latin typeface="+mj-lt"/>
              </a:rPr>
              <a:t> is same potent as fentanyl</a:t>
            </a:r>
          </a:p>
        </p:txBody>
      </p:sp>
      <p:sp>
        <p:nvSpPr>
          <p:cNvPr id="6" name="Rechteck"/>
          <p:cNvSpPr/>
          <p:nvPr/>
        </p:nvSpPr>
        <p:spPr>
          <a:xfrm>
            <a:off x="7184822" y="1431985"/>
            <a:ext cx="4575858" cy="4485736"/>
          </a:xfrm>
          <a:prstGeom prst="rect">
            <a:avLst/>
          </a:prstGeom>
          <a:solidFill>
            <a:schemeClr val="bg1"/>
          </a:solidFill>
          <a:ln w="12700">
            <a:miter lim="400000"/>
          </a:ln>
          <a:effectLst>
            <a:outerShdw blurRad="635000" dir="5400000" rotWithShape="0">
              <a:srgbClr val="000000">
                <a:alpha val="22995"/>
              </a:srgbClr>
            </a:outerShdw>
          </a:effectLst>
        </p:spPr>
        <p:txBody>
          <a:bodyPr lIns="71437" tIns="71437" rIns="71437" bIns="71437" anchor="ctr"/>
          <a:lstStyle/>
          <a:p>
            <a:pPr algn="ctr" defTabSz="821531">
              <a:lnSpc>
                <a:spcPct val="100000"/>
              </a:lnSpc>
              <a:defRPr sz="3000" spc="0">
                <a:solidFill>
                  <a:srgbClr val="FFFFFF"/>
                </a:solidFill>
                <a:latin typeface="Helvetica Neue Medium"/>
                <a:ea typeface="Helvetica Neue Medium"/>
                <a:cs typeface="Helvetica Neue Medium"/>
                <a:sym typeface="Helvetica Neue Medium"/>
              </a:defRPr>
            </a:pPr>
            <a:endParaRPr/>
          </a:p>
        </p:txBody>
      </p:sp>
      <p:sp>
        <p:nvSpPr>
          <p:cNvPr id="8" name="Form"/>
          <p:cNvSpPr/>
          <p:nvPr/>
        </p:nvSpPr>
        <p:spPr>
          <a:xfrm rot="18900000">
            <a:off x="617251" y="2305448"/>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9" name="Form"/>
          <p:cNvSpPr/>
          <p:nvPr/>
        </p:nvSpPr>
        <p:spPr>
          <a:xfrm rot="18900000">
            <a:off x="617251" y="3082851"/>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13" name="Form"/>
          <p:cNvSpPr/>
          <p:nvPr/>
        </p:nvSpPr>
        <p:spPr>
          <a:xfrm rot="18900000">
            <a:off x="617251" y="4470569"/>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pic>
        <p:nvPicPr>
          <p:cNvPr id="12" name="Resim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85921" y="5146674"/>
            <a:ext cx="1561962" cy="888794"/>
          </a:xfrm>
          <a:prstGeom prst="rect">
            <a:avLst/>
          </a:prstGeom>
        </p:spPr>
      </p:pic>
      <p:pic>
        <p:nvPicPr>
          <p:cNvPr id="17" name="Resim 16"/>
          <p:cNvPicPr>
            <a:picLocks noChangeAspect="1"/>
          </p:cNvPicPr>
          <p:nvPr/>
        </p:nvPicPr>
        <p:blipFill>
          <a:blip r:embed="rId3"/>
          <a:stretch>
            <a:fillRect/>
          </a:stretch>
        </p:blipFill>
        <p:spPr>
          <a:xfrm>
            <a:off x="8136149" y="2338251"/>
            <a:ext cx="2673205" cy="2673205"/>
          </a:xfrm>
          <a:prstGeom prst="rect">
            <a:avLst/>
          </a:prstGeom>
        </p:spPr>
      </p:pic>
    </p:spTree>
    <p:extLst>
      <p:ext uri="{BB962C8B-B14F-4D97-AF65-F5344CB8AC3E}">
        <p14:creationId xmlns:p14="http://schemas.microsoft.com/office/powerpoint/2010/main" val="3195492481"/>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1D4D02-698E-8C65-A8B3-640C23C56B9F}"/>
              </a:ext>
            </a:extLst>
          </p:cNvPr>
          <p:cNvSpPr>
            <a:spLocks noGrp="1"/>
          </p:cNvSpPr>
          <p:nvPr>
            <p:ph type="title"/>
          </p:nvPr>
        </p:nvSpPr>
        <p:spPr/>
        <p:txBody>
          <a:bodyPr/>
          <a:lstStyle/>
          <a:p>
            <a:r>
              <a:rPr lang="tr-TR" dirty="0" smtClean="0"/>
              <a:t>ACETYFENTANYL</a:t>
            </a:r>
            <a:endParaRPr lang="tr-TR" dirty="0"/>
          </a:p>
        </p:txBody>
      </p:sp>
      <p:sp>
        <p:nvSpPr>
          <p:cNvPr id="4" name="Metin kutusu 3">
            <a:extLst>
              <a:ext uri="{FF2B5EF4-FFF2-40B4-BE49-F238E27FC236}">
                <a16:creationId xmlns:a16="http://schemas.microsoft.com/office/drawing/2014/main" id="{98D4A1CB-F72E-3CE1-625D-A7177CAA41D5}"/>
              </a:ext>
            </a:extLst>
          </p:cNvPr>
          <p:cNvSpPr txBox="1"/>
          <p:nvPr/>
        </p:nvSpPr>
        <p:spPr>
          <a:xfrm>
            <a:off x="590278" y="2164740"/>
            <a:ext cx="5784644" cy="3016210"/>
          </a:xfrm>
          <a:prstGeom prst="rect">
            <a:avLst/>
          </a:prstGeom>
          <a:noFill/>
        </p:spPr>
        <p:txBody>
          <a:bodyPr wrap="square">
            <a:spAutoFit/>
          </a:bodyPr>
          <a:lstStyle/>
          <a:p>
            <a:pPr marL="266700" algn="just">
              <a:spcAft>
                <a:spcPts val="1200"/>
              </a:spcAft>
            </a:pPr>
            <a:r>
              <a:rPr lang="en-US" sz="2000" dirty="0">
                <a:solidFill>
                  <a:schemeClr val="tx1">
                    <a:lumMod val="65000"/>
                    <a:lumOff val="35000"/>
                  </a:schemeClr>
                </a:solidFill>
                <a:latin typeface="+mj-lt"/>
              </a:rPr>
              <a:t>Another fentanyl analogue, </a:t>
            </a:r>
            <a:r>
              <a:rPr lang="en-US" sz="2000" dirty="0" err="1">
                <a:solidFill>
                  <a:schemeClr val="tx1">
                    <a:lumMod val="65000"/>
                    <a:lumOff val="35000"/>
                  </a:schemeClr>
                </a:solidFill>
                <a:latin typeface="+mj-lt"/>
              </a:rPr>
              <a:t>acetylfentanyl</a:t>
            </a:r>
            <a:r>
              <a:rPr lang="en-US" sz="2000" dirty="0">
                <a:solidFill>
                  <a:schemeClr val="tx1">
                    <a:lumMod val="65000"/>
                    <a:lumOff val="35000"/>
                  </a:schemeClr>
                </a:solidFill>
                <a:latin typeface="+mj-lt"/>
              </a:rPr>
              <a:t>, was not identified until 2013.</a:t>
            </a:r>
          </a:p>
          <a:p>
            <a:pPr marL="266700" algn="just">
              <a:spcAft>
                <a:spcPts val="1200"/>
              </a:spcAft>
            </a:pPr>
            <a:r>
              <a:rPr lang="en-US" sz="2000" dirty="0">
                <a:solidFill>
                  <a:schemeClr val="tx1">
                    <a:lumMod val="65000"/>
                    <a:lumOff val="35000"/>
                  </a:schemeClr>
                </a:solidFill>
                <a:latin typeface="+mj-lt"/>
              </a:rPr>
              <a:t>It was identified as the primary cause of ten overdose deaths in Rhode Island. </a:t>
            </a:r>
          </a:p>
          <a:p>
            <a:pPr marL="266700" algn="just">
              <a:spcAft>
                <a:spcPts val="1200"/>
              </a:spcAft>
            </a:pPr>
            <a:r>
              <a:rPr lang="en-US" sz="2000" dirty="0" err="1">
                <a:solidFill>
                  <a:schemeClr val="tx1">
                    <a:lumMod val="65000"/>
                    <a:lumOff val="35000"/>
                  </a:schemeClr>
                </a:solidFill>
                <a:latin typeface="+mj-lt"/>
              </a:rPr>
              <a:t>Acetylfentanil</a:t>
            </a:r>
            <a:r>
              <a:rPr lang="en-US" sz="2000" dirty="0">
                <a:solidFill>
                  <a:schemeClr val="tx1">
                    <a:lumMod val="65000"/>
                    <a:lumOff val="35000"/>
                  </a:schemeClr>
                </a:solidFill>
                <a:latin typeface="+mj-lt"/>
              </a:rPr>
              <a:t> is 15 times more potent than morphine.</a:t>
            </a:r>
          </a:p>
          <a:p>
            <a:pPr marL="266700" algn="just">
              <a:spcAft>
                <a:spcPts val="1200"/>
              </a:spcAft>
            </a:pPr>
            <a:r>
              <a:rPr lang="en-US" sz="2000" dirty="0">
                <a:solidFill>
                  <a:schemeClr val="tx1">
                    <a:lumMod val="65000"/>
                    <a:lumOff val="35000"/>
                  </a:schemeClr>
                </a:solidFill>
                <a:latin typeface="+mj-lt"/>
              </a:rPr>
              <a:t>Its use is becoming </a:t>
            </a:r>
            <a:r>
              <a:rPr lang="en-US" sz="2000" dirty="0" smtClean="0">
                <a:solidFill>
                  <a:schemeClr val="tx1">
                    <a:lumMod val="65000"/>
                    <a:lumOff val="35000"/>
                  </a:schemeClr>
                </a:solidFill>
                <a:latin typeface="+mj-lt"/>
              </a:rPr>
              <a:t>widespread especially in North America.</a:t>
            </a:r>
            <a:endParaRPr lang="en-US" sz="2000" dirty="0">
              <a:solidFill>
                <a:schemeClr val="tx1">
                  <a:lumMod val="65000"/>
                  <a:lumOff val="35000"/>
                </a:schemeClr>
              </a:solidFill>
              <a:latin typeface="+mj-lt"/>
            </a:endParaRPr>
          </a:p>
        </p:txBody>
      </p:sp>
      <p:sp>
        <p:nvSpPr>
          <p:cNvPr id="6" name="Rechteck"/>
          <p:cNvSpPr/>
          <p:nvPr/>
        </p:nvSpPr>
        <p:spPr>
          <a:xfrm>
            <a:off x="7184822" y="1431985"/>
            <a:ext cx="4575858" cy="4485736"/>
          </a:xfrm>
          <a:prstGeom prst="rect">
            <a:avLst/>
          </a:prstGeom>
          <a:solidFill>
            <a:schemeClr val="bg1"/>
          </a:solidFill>
          <a:ln w="12700">
            <a:miter lim="400000"/>
          </a:ln>
          <a:effectLst>
            <a:outerShdw blurRad="635000" dir="5400000" rotWithShape="0">
              <a:srgbClr val="000000">
                <a:alpha val="22995"/>
              </a:srgbClr>
            </a:outerShdw>
          </a:effectLst>
        </p:spPr>
        <p:txBody>
          <a:bodyPr lIns="71437" tIns="71437" rIns="71437" bIns="71437" anchor="ctr"/>
          <a:lstStyle/>
          <a:p>
            <a:pPr algn="ctr" defTabSz="821531">
              <a:lnSpc>
                <a:spcPct val="100000"/>
              </a:lnSpc>
              <a:defRPr sz="3000" spc="0">
                <a:solidFill>
                  <a:srgbClr val="FFFFFF"/>
                </a:solidFill>
                <a:latin typeface="Helvetica Neue Medium"/>
                <a:ea typeface="Helvetica Neue Medium"/>
                <a:cs typeface="Helvetica Neue Medium"/>
                <a:sym typeface="Helvetica Neue Medium"/>
              </a:defRPr>
            </a:pPr>
            <a:endParaRPr/>
          </a:p>
        </p:txBody>
      </p:sp>
      <p:sp>
        <p:nvSpPr>
          <p:cNvPr id="8" name="Form"/>
          <p:cNvSpPr/>
          <p:nvPr/>
        </p:nvSpPr>
        <p:spPr>
          <a:xfrm rot="18900000">
            <a:off x="617251" y="2305448"/>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9" name="Form"/>
          <p:cNvSpPr/>
          <p:nvPr/>
        </p:nvSpPr>
        <p:spPr>
          <a:xfrm rot="18900000">
            <a:off x="617251" y="3082851"/>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13" name="Form"/>
          <p:cNvSpPr/>
          <p:nvPr/>
        </p:nvSpPr>
        <p:spPr>
          <a:xfrm rot="18900000">
            <a:off x="617251" y="3808498"/>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11" name="Form"/>
          <p:cNvSpPr/>
          <p:nvPr/>
        </p:nvSpPr>
        <p:spPr>
          <a:xfrm rot="18900000">
            <a:off x="617251" y="4590217"/>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pic>
        <p:nvPicPr>
          <p:cNvPr id="15" name="Resim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69945" y="2810095"/>
            <a:ext cx="3005613" cy="1729516"/>
          </a:xfrm>
          <a:prstGeom prst="rect">
            <a:avLst/>
          </a:prstGeom>
        </p:spPr>
      </p:pic>
    </p:spTree>
    <p:extLst>
      <p:ext uri="{BB962C8B-B14F-4D97-AF65-F5344CB8AC3E}">
        <p14:creationId xmlns:p14="http://schemas.microsoft.com/office/powerpoint/2010/main" val="3412892546"/>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1D4D02-698E-8C65-A8B3-640C23C56B9F}"/>
              </a:ext>
            </a:extLst>
          </p:cNvPr>
          <p:cNvSpPr>
            <a:spLocks noGrp="1"/>
          </p:cNvSpPr>
          <p:nvPr>
            <p:ph type="title"/>
          </p:nvPr>
        </p:nvSpPr>
        <p:spPr/>
        <p:txBody>
          <a:bodyPr/>
          <a:lstStyle/>
          <a:p>
            <a:r>
              <a:rPr lang="en-US" dirty="0" smtClean="0"/>
              <a:t>CASE STUDY PRESENTATION: MOSCOW THEATRE EVENT</a:t>
            </a:r>
            <a:endParaRPr lang="tr-TR" dirty="0"/>
          </a:p>
        </p:txBody>
      </p:sp>
      <p:sp>
        <p:nvSpPr>
          <p:cNvPr id="4" name="Metin kutusu 3">
            <a:extLst>
              <a:ext uri="{FF2B5EF4-FFF2-40B4-BE49-F238E27FC236}">
                <a16:creationId xmlns:a16="http://schemas.microsoft.com/office/drawing/2014/main" id="{98D4A1CB-F72E-3CE1-625D-A7177CAA41D5}"/>
              </a:ext>
            </a:extLst>
          </p:cNvPr>
          <p:cNvSpPr txBox="1"/>
          <p:nvPr/>
        </p:nvSpPr>
        <p:spPr>
          <a:xfrm>
            <a:off x="590278" y="2311315"/>
            <a:ext cx="5784644" cy="2554545"/>
          </a:xfrm>
          <a:prstGeom prst="rect">
            <a:avLst/>
          </a:prstGeom>
          <a:noFill/>
        </p:spPr>
        <p:txBody>
          <a:bodyPr wrap="square">
            <a:spAutoFit/>
          </a:bodyPr>
          <a:lstStyle/>
          <a:p>
            <a:pPr marL="266700" algn="just">
              <a:spcAft>
                <a:spcPts val="1200"/>
              </a:spcAft>
            </a:pPr>
            <a:r>
              <a:rPr lang="en-US" sz="2000" dirty="0">
                <a:solidFill>
                  <a:schemeClr val="tx1">
                    <a:lumMod val="65000"/>
                    <a:lumOff val="35000"/>
                  </a:schemeClr>
                </a:solidFill>
                <a:latin typeface="+mj-lt"/>
              </a:rPr>
              <a:t>The concept of rapid stunning and resuscitation for hostage rescue led to military research on fentanyl during the Cold War. </a:t>
            </a:r>
          </a:p>
          <a:p>
            <a:pPr marL="266700" algn="just">
              <a:spcAft>
                <a:spcPts val="1200"/>
              </a:spcAft>
            </a:pPr>
            <a:r>
              <a:rPr lang="en-US" sz="2000" dirty="0">
                <a:solidFill>
                  <a:schemeClr val="tx1">
                    <a:lumMod val="65000"/>
                    <a:lumOff val="35000"/>
                  </a:schemeClr>
                </a:solidFill>
                <a:latin typeface="+mj-lt"/>
              </a:rPr>
              <a:t>Narcosis has been </a:t>
            </a:r>
            <a:r>
              <a:rPr lang="en-US" sz="2000" dirty="0" err="1">
                <a:solidFill>
                  <a:schemeClr val="tx1">
                    <a:lumMod val="65000"/>
                    <a:lumOff val="35000"/>
                  </a:schemeClr>
                </a:solidFill>
                <a:latin typeface="+mj-lt"/>
              </a:rPr>
              <a:t>glamorised</a:t>
            </a:r>
            <a:r>
              <a:rPr lang="en-US" sz="2000" dirty="0">
                <a:solidFill>
                  <a:schemeClr val="tx1">
                    <a:lumMod val="65000"/>
                    <a:lumOff val="35000"/>
                  </a:schemeClr>
                </a:solidFill>
                <a:latin typeface="+mj-lt"/>
              </a:rPr>
              <a:t> and even </a:t>
            </a:r>
            <a:r>
              <a:rPr lang="en-US" sz="2000" dirty="0" err="1">
                <a:solidFill>
                  <a:schemeClr val="tx1">
                    <a:lumMod val="65000"/>
                    <a:lumOff val="35000"/>
                  </a:schemeClr>
                </a:solidFill>
                <a:latin typeface="+mj-lt"/>
              </a:rPr>
              <a:t>fictionalised</a:t>
            </a:r>
            <a:r>
              <a:rPr lang="en-US" sz="2000" dirty="0">
                <a:solidFill>
                  <a:schemeClr val="tx1">
                    <a:lumMod val="65000"/>
                    <a:lumOff val="35000"/>
                  </a:schemeClr>
                </a:solidFill>
                <a:latin typeface="+mj-lt"/>
              </a:rPr>
              <a:t> by some countries for military intervention. </a:t>
            </a:r>
          </a:p>
          <a:p>
            <a:pPr marL="266700" algn="just">
              <a:spcAft>
                <a:spcPts val="1200"/>
              </a:spcAft>
            </a:pPr>
            <a:r>
              <a:rPr lang="en-US" sz="2000" dirty="0">
                <a:solidFill>
                  <a:schemeClr val="tx1">
                    <a:lumMod val="65000"/>
                    <a:lumOff val="35000"/>
                  </a:schemeClr>
                </a:solidFill>
                <a:latin typeface="+mj-lt"/>
              </a:rPr>
              <a:t>Opiates and opioids are active and relatively stable when inhaled.</a:t>
            </a:r>
          </a:p>
        </p:txBody>
      </p:sp>
      <p:sp>
        <p:nvSpPr>
          <p:cNvPr id="6" name="Rechteck"/>
          <p:cNvSpPr/>
          <p:nvPr/>
        </p:nvSpPr>
        <p:spPr>
          <a:xfrm>
            <a:off x="7184822" y="1431985"/>
            <a:ext cx="4575858" cy="4485736"/>
          </a:xfrm>
          <a:prstGeom prst="rect">
            <a:avLst/>
          </a:prstGeom>
          <a:solidFill>
            <a:schemeClr val="bg1"/>
          </a:solidFill>
          <a:ln w="12700">
            <a:miter lim="400000"/>
          </a:ln>
          <a:effectLst>
            <a:outerShdw blurRad="635000" dir="5400000" rotWithShape="0">
              <a:srgbClr val="000000">
                <a:alpha val="22995"/>
              </a:srgbClr>
            </a:outerShdw>
          </a:effectLst>
        </p:spPr>
        <p:txBody>
          <a:bodyPr lIns="71437" tIns="71437" rIns="71437" bIns="71437" anchor="ctr"/>
          <a:lstStyle/>
          <a:p>
            <a:pPr algn="ctr" defTabSz="821531">
              <a:lnSpc>
                <a:spcPct val="100000"/>
              </a:lnSpc>
              <a:defRPr sz="3000" spc="0">
                <a:solidFill>
                  <a:srgbClr val="FFFFFF"/>
                </a:solidFill>
                <a:latin typeface="Helvetica Neue Medium"/>
                <a:ea typeface="Helvetica Neue Medium"/>
                <a:cs typeface="Helvetica Neue Medium"/>
                <a:sym typeface="Helvetica Neue Medium"/>
              </a:defRPr>
            </a:pPr>
            <a:endParaRPr/>
          </a:p>
        </p:txBody>
      </p:sp>
      <p:sp>
        <p:nvSpPr>
          <p:cNvPr id="8" name="Form"/>
          <p:cNvSpPr/>
          <p:nvPr/>
        </p:nvSpPr>
        <p:spPr>
          <a:xfrm rot="18900000">
            <a:off x="617251" y="2452023"/>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9" name="Form"/>
          <p:cNvSpPr/>
          <p:nvPr/>
        </p:nvSpPr>
        <p:spPr>
          <a:xfrm rot="18900000">
            <a:off x="617251" y="3509805"/>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pic>
        <p:nvPicPr>
          <p:cNvPr id="10" name="Resim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7767" y="1694997"/>
            <a:ext cx="4149969" cy="3959713"/>
          </a:xfrm>
          <a:prstGeom prst="rect">
            <a:avLst/>
          </a:prstGeom>
        </p:spPr>
      </p:pic>
      <p:sp>
        <p:nvSpPr>
          <p:cNvPr id="11" name="Form"/>
          <p:cNvSpPr/>
          <p:nvPr/>
        </p:nvSpPr>
        <p:spPr>
          <a:xfrm rot="18900000">
            <a:off x="617252" y="4269865"/>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Tree>
    <p:extLst>
      <p:ext uri="{BB962C8B-B14F-4D97-AF65-F5344CB8AC3E}">
        <p14:creationId xmlns:p14="http://schemas.microsoft.com/office/powerpoint/2010/main" val="828835813"/>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1D4D02-698E-8C65-A8B3-640C23C56B9F}"/>
              </a:ext>
            </a:extLst>
          </p:cNvPr>
          <p:cNvSpPr>
            <a:spLocks noGrp="1"/>
          </p:cNvSpPr>
          <p:nvPr>
            <p:ph type="title"/>
          </p:nvPr>
        </p:nvSpPr>
        <p:spPr/>
        <p:txBody>
          <a:bodyPr/>
          <a:lstStyle/>
          <a:p>
            <a:r>
              <a:rPr lang="en-US" dirty="0" smtClean="0"/>
              <a:t>CASE STUDY PRESENTATION: MOSCOW THEATRE EVENT</a:t>
            </a:r>
            <a:endParaRPr lang="tr-TR" dirty="0"/>
          </a:p>
        </p:txBody>
      </p:sp>
      <p:sp>
        <p:nvSpPr>
          <p:cNvPr id="4" name="Metin kutusu 3">
            <a:extLst>
              <a:ext uri="{FF2B5EF4-FFF2-40B4-BE49-F238E27FC236}">
                <a16:creationId xmlns:a16="http://schemas.microsoft.com/office/drawing/2014/main" id="{98D4A1CB-F72E-3CE1-625D-A7177CAA41D5}"/>
              </a:ext>
            </a:extLst>
          </p:cNvPr>
          <p:cNvSpPr txBox="1"/>
          <p:nvPr/>
        </p:nvSpPr>
        <p:spPr>
          <a:xfrm>
            <a:off x="590278" y="2026644"/>
            <a:ext cx="5784644" cy="3170099"/>
          </a:xfrm>
          <a:prstGeom prst="rect">
            <a:avLst/>
          </a:prstGeom>
          <a:noFill/>
        </p:spPr>
        <p:txBody>
          <a:bodyPr wrap="square">
            <a:spAutoFit/>
          </a:bodyPr>
          <a:lstStyle/>
          <a:p>
            <a:pPr marL="266700" algn="just">
              <a:spcAft>
                <a:spcPts val="1200"/>
              </a:spcAft>
            </a:pPr>
            <a:r>
              <a:rPr lang="en-US" sz="2000" dirty="0">
                <a:solidFill>
                  <a:schemeClr val="tx1">
                    <a:lumMod val="65000"/>
                    <a:lumOff val="35000"/>
                  </a:schemeClr>
                </a:solidFill>
                <a:latin typeface="+mj-lt"/>
              </a:rPr>
              <a:t>In the last years cold war, fentanyl and its derivatives were investigated as possible incapacitating agents. </a:t>
            </a:r>
          </a:p>
          <a:p>
            <a:pPr marL="266700" algn="just">
              <a:spcAft>
                <a:spcPts val="1200"/>
              </a:spcAft>
            </a:pPr>
            <a:r>
              <a:rPr lang="en-US" sz="2000" dirty="0">
                <a:solidFill>
                  <a:schemeClr val="tx1">
                    <a:lumMod val="65000"/>
                    <a:lumOff val="35000"/>
                  </a:schemeClr>
                </a:solidFill>
                <a:latin typeface="+mj-lt"/>
              </a:rPr>
              <a:t>However, complications related to the safe dose range, i.e. the optimal dose to incapacitate rather than kill, were never resolved and the project was abandoned. </a:t>
            </a:r>
          </a:p>
          <a:p>
            <a:pPr marL="266700" algn="just">
              <a:spcAft>
                <a:spcPts val="1200"/>
              </a:spcAft>
            </a:pPr>
            <a:r>
              <a:rPr lang="en-US" sz="2000" dirty="0">
                <a:solidFill>
                  <a:schemeClr val="tx1">
                    <a:lumMod val="65000"/>
                    <a:lumOff val="35000"/>
                  </a:schemeClr>
                </a:solidFill>
                <a:latin typeface="+mj-lt"/>
              </a:rPr>
              <a:t>Given the potency and accessibility of fentanyl derivatives, their misuse as chemical warfare agents is a potential risk.</a:t>
            </a:r>
          </a:p>
        </p:txBody>
      </p:sp>
      <p:sp>
        <p:nvSpPr>
          <p:cNvPr id="6" name="Rechteck"/>
          <p:cNvSpPr/>
          <p:nvPr/>
        </p:nvSpPr>
        <p:spPr>
          <a:xfrm>
            <a:off x="7184822" y="1431985"/>
            <a:ext cx="4575858" cy="4485736"/>
          </a:xfrm>
          <a:prstGeom prst="rect">
            <a:avLst/>
          </a:prstGeom>
          <a:solidFill>
            <a:schemeClr val="bg1"/>
          </a:solidFill>
          <a:ln w="12700">
            <a:miter lim="400000"/>
          </a:ln>
          <a:effectLst>
            <a:outerShdw blurRad="635000" dir="5400000" rotWithShape="0">
              <a:srgbClr val="000000">
                <a:alpha val="22995"/>
              </a:srgbClr>
            </a:outerShdw>
          </a:effectLst>
        </p:spPr>
        <p:txBody>
          <a:bodyPr lIns="71437" tIns="71437" rIns="71437" bIns="71437" anchor="ctr"/>
          <a:lstStyle/>
          <a:p>
            <a:pPr algn="ctr" defTabSz="821531">
              <a:lnSpc>
                <a:spcPct val="100000"/>
              </a:lnSpc>
              <a:defRPr sz="3000" spc="0">
                <a:solidFill>
                  <a:srgbClr val="FFFFFF"/>
                </a:solidFill>
                <a:latin typeface="Helvetica Neue Medium"/>
                <a:ea typeface="Helvetica Neue Medium"/>
                <a:cs typeface="Helvetica Neue Medium"/>
                <a:sym typeface="Helvetica Neue Medium"/>
              </a:defRPr>
            </a:pPr>
            <a:endParaRPr/>
          </a:p>
        </p:txBody>
      </p:sp>
      <p:sp>
        <p:nvSpPr>
          <p:cNvPr id="8" name="Form"/>
          <p:cNvSpPr/>
          <p:nvPr/>
        </p:nvSpPr>
        <p:spPr>
          <a:xfrm rot="18900000">
            <a:off x="617251" y="2167352"/>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9" name="Form"/>
          <p:cNvSpPr/>
          <p:nvPr/>
        </p:nvSpPr>
        <p:spPr>
          <a:xfrm rot="18900000">
            <a:off x="617251" y="2928008"/>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11" name="Form"/>
          <p:cNvSpPr/>
          <p:nvPr/>
        </p:nvSpPr>
        <p:spPr>
          <a:xfrm rot="18900000">
            <a:off x="617252" y="4295744"/>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pic>
        <p:nvPicPr>
          <p:cNvPr id="12" name="Resim 11"/>
          <p:cNvPicPr>
            <a:picLocks noChangeAspect="1"/>
          </p:cNvPicPr>
          <p:nvPr/>
        </p:nvPicPr>
        <p:blipFill rotWithShape="1">
          <a:blip r:embed="rId2" cstate="print">
            <a:extLst>
              <a:ext uri="{28A0092B-C50C-407E-A947-70E740481C1C}">
                <a14:useLocalDpi xmlns:a14="http://schemas.microsoft.com/office/drawing/2010/main" val="0"/>
              </a:ext>
            </a:extLst>
          </a:blip>
          <a:srcRect l="14985" r="5735"/>
          <a:stretch/>
        </p:blipFill>
        <p:spPr>
          <a:xfrm>
            <a:off x="7397766" y="1694996"/>
            <a:ext cx="4149969" cy="3959713"/>
          </a:xfrm>
          <a:prstGeom prst="rect">
            <a:avLst/>
          </a:prstGeom>
        </p:spPr>
      </p:pic>
    </p:spTree>
    <p:extLst>
      <p:ext uri="{BB962C8B-B14F-4D97-AF65-F5344CB8AC3E}">
        <p14:creationId xmlns:p14="http://schemas.microsoft.com/office/powerpoint/2010/main" val="1587476322"/>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1D4D02-698E-8C65-A8B3-640C23C56B9F}"/>
              </a:ext>
            </a:extLst>
          </p:cNvPr>
          <p:cNvSpPr>
            <a:spLocks noGrp="1"/>
          </p:cNvSpPr>
          <p:nvPr>
            <p:ph type="title"/>
          </p:nvPr>
        </p:nvSpPr>
        <p:spPr/>
        <p:txBody>
          <a:bodyPr/>
          <a:lstStyle/>
          <a:p>
            <a:r>
              <a:rPr lang="en-US" dirty="0" smtClean="0"/>
              <a:t>CASE STUDY PRESENTATION: MOSCOW THEATRE EVENT</a:t>
            </a:r>
            <a:endParaRPr lang="tr-TR" dirty="0"/>
          </a:p>
        </p:txBody>
      </p:sp>
      <p:sp>
        <p:nvSpPr>
          <p:cNvPr id="4" name="Metin kutusu 3">
            <a:extLst>
              <a:ext uri="{FF2B5EF4-FFF2-40B4-BE49-F238E27FC236}">
                <a16:creationId xmlns:a16="http://schemas.microsoft.com/office/drawing/2014/main" id="{98D4A1CB-F72E-3CE1-625D-A7177CAA41D5}"/>
              </a:ext>
            </a:extLst>
          </p:cNvPr>
          <p:cNvSpPr txBox="1"/>
          <p:nvPr/>
        </p:nvSpPr>
        <p:spPr>
          <a:xfrm>
            <a:off x="590278" y="1888621"/>
            <a:ext cx="5784644" cy="3477875"/>
          </a:xfrm>
          <a:prstGeom prst="rect">
            <a:avLst/>
          </a:prstGeom>
          <a:noFill/>
        </p:spPr>
        <p:txBody>
          <a:bodyPr wrap="square">
            <a:spAutoFit/>
          </a:bodyPr>
          <a:lstStyle/>
          <a:p>
            <a:pPr marL="266700" algn="just">
              <a:spcAft>
                <a:spcPts val="1200"/>
              </a:spcAft>
            </a:pPr>
            <a:r>
              <a:rPr lang="en-US" sz="2000" dirty="0">
                <a:solidFill>
                  <a:schemeClr val="tx1">
                    <a:lumMod val="65000"/>
                    <a:lumOff val="35000"/>
                  </a:schemeClr>
                </a:solidFill>
                <a:latin typeface="+mj-lt"/>
              </a:rPr>
              <a:t>On 23 October 2002, Chechen invaders seized Moscow's </a:t>
            </a:r>
            <a:r>
              <a:rPr lang="en-US" sz="2000" dirty="0" err="1">
                <a:solidFill>
                  <a:schemeClr val="tx1">
                    <a:lumMod val="65000"/>
                    <a:lumOff val="35000"/>
                  </a:schemeClr>
                </a:solidFill>
                <a:latin typeface="+mj-lt"/>
              </a:rPr>
              <a:t>Melnikov</a:t>
            </a:r>
            <a:r>
              <a:rPr lang="en-US" sz="2000" dirty="0">
                <a:solidFill>
                  <a:schemeClr val="tx1">
                    <a:lumMod val="65000"/>
                    <a:lumOff val="35000"/>
                  </a:schemeClr>
                </a:solidFill>
                <a:latin typeface="+mj-lt"/>
              </a:rPr>
              <a:t> Street Theatre,</a:t>
            </a:r>
          </a:p>
          <a:p>
            <a:pPr marL="266700" algn="just">
              <a:spcAft>
                <a:spcPts val="1200"/>
              </a:spcAft>
            </a:pPr>
            <a:r>
              <a:rPr lang="en-US" sz="2000" dirty="0">
                <a:solidFill>
                  <a:schemeClr val="tx1">
                    <a:lumMod val="65000"/>
                    <a:lumOff val="35000"/>
                  </a:schemeClr>
                </a:solidFill>
                <a:latin typeface="+mj-lt"/>
              </a:rPr>
              <a:t>Taking more than 800 people hostage. </a:t>
            </a:r>
          </a:p>
          <a:p>
            <a:pPr marL="266700" algn="just">
              <a:spcAft>
                <a:spcPts val="1200"/>
              </a:spcAft>
            </a:pPr>
            <a:r>
              <a:rPr lang="en-US" sz="2000" dirty="0">
                <a:solidFill>
                  <a:schemeClr val="tx1">
                    <a:lumMod val="65000"/>
                    <a:lumOff val="35000"/>
                  </a:schemeClr>
                </a:solidFill>
                <a:latin typeface="+mj-lt"/>
              </a:rPr>
              <a:t>Demanding the immediate and unconditional withdrawal of Russian troops from Chechnya. </a:t>
            </a:r>
          </a:p>
          <a:p>
            <a:pPr marL="266700" algn="just">
              <a:spcAft>
                <a:spcPts val="1200"/>
              </a:spcAft>
            </a:pPr>
            <a:r>
              <a:rPr lang="en-US" sz="2000" dirty="0">
                <a:solidFill>
                  <a:schemeClr val="tx1">
                    <a:lumMod val="65000"/>
                    <a:lumOff val="35000"/>
                  </a:schemeClr>
                </a:solidFill>
                <a:latin typeface="+mj-lt"/>
              </a:rPr>
              <a:t>The siege ended in the early hours of 26 October.</a:t>
            </a:r>
          </a:p>
          <a:p>
            <a:pPr marL="266700" algn="just">
              <a:spcAft>
                <a:spcPts val="1200"/>
              </a:spcAft>
            </a:pPr>
            <a:r>
              <a:rPr lang="en-US" sz="2000" dirty="0">
                <a:solidFill>
                  <a:schemeClr val="tx1">
                    <a:lumMod val="65000"/>
                    <a:lumOff val="35000"/>
                  </a:schemeClr>
                </a:solidFill>
                <a:latin typeface="+mj-lt"/>
              </a:rPr>
              <a:t>Special unit of Russia's Federal Security Service (FSB) pumped a chemical aerosol into the building and stormed it. </a:t>
            </a:r>
          </a:p>
        </p:txBody>
      </p:sp>
      <p:sp>
        <p:nvSpPr>
          <p:cNvPr id="6" name="Rechteck"/>
          <p:cNvSpPr/>
          <p:nvPr/>
        </p:nvSpPr>
        <p:spPr>
          <a:xfrm>
            <a:off x="7184822" y="1431985"/>
            <a:ext cx="4575858" cy="4485736"/>
          </a:xfrm>
          <a:prstGeom prst="rect">
            <a:avLst/>
          </a:prstGeom>
          <a:solidFill>
            <a:schemeClr val="bg1"/>
          </a:solidFill>
          <a:ln w="12700">
            <a:miter lim="400000"/>
          </a:ln>
          <a:effectLst>
            <a:outerShdw blurRad="635000" dir="5400000" rotWithShape="0">
              <a:srgbClr val="000000">
                <a:alpha val="22995"/>
              </a:srgbClr>
            </a:outerShdw>
          </a:effectLst>
        </p:spPr>
        <p:txBody>
          <a:bodyPr lIns="71437" tIns="71437" rIns="71437" bIns="71437" anchor="ctr"/>
          <a:lstStyle/>
          <a:p>
            <a:pPr algn="ctr" defTabSz="821531">
              <a:lnSpc>
                <a:spcPct val="100000"/>
              </a:lnSpc>
              <a:defRPr sz="3000" spc="0">
                <a:solidFill>
                  <a:srgbClr val="FFFFFF"/>
                </a:solidFill>
                <a:latin typeface="Helvetica Neue Medium"/>
                <a:ea typeface="Helvetica Neue Medium"/>
                <a:cs typeface="Helvetica Neue Medium"/>
                <a:sym typeface="Helvetica Neue Medium"/>
              </a:defRPr>
            </a:pPr>
            <a:endParaRPr/>
          </a:p>
        </p:txBody>
      </p:sp>
      <p:sp>
        <p:nvSpPr>
          <p:cNvPr id="8" name="Form"/>
          <p:cNvSpPr/>
          <p:nvPr/>
        </p:nvSpPr>
        <p:spPr>
          <a:xfrm rot="18900000">
            <a:off x="617251" y="2029329"/>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9" name="Form"/>
          <p:cNvSpPr/>
          <p:nvPr/>
        </p:nvSpPr>
        <p:spPr>
          <a:xfrm rot="18900000">
            <a:off x="617251" y="2789985"/>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11" name="Form"/>
          <p:cNvSpPr/>
          <p:nvPr/>
        </p:nvSpPr>
        <p:spPr>
          <a:xfrm rot="18900000">
            <a:off x="617252" y="3254111"/>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pic>
        <p:nvPicPr>
          <p:cNvPr id="12" name="Resim 11"/>
          <p:cNvPicPr>
            <a:picLocks noChangeAspect="1"/>
          </p:cNvPicPr>
          <p:nvPr/>
        </p:nvPicPr>
        <p:blipFill rotWithShape="1">
          <a:blip r:embed="rId2" cstate="print">
            <a:extLst>
              <a:ext uri="{28A0092B-C50C-407E-A947-70E740481C1C}">
                <a14:useLocalDpi xmlns:a14="http://schemas.microsoft.com/office/drawing/2010/main" val="0"/>
              </a:ext>
            </a:extLst>
          </a:blip>
          <a:srcRect l="14985" r="5735"/>
          <a:stretch/>
        </p:blipFill>
        <p:spPr>
          <a:xfrm>
            <a:off x="7397766" y="1694996"/>
            <a:ext cx="4149969" cy="3959713"/>
          </a:xfrm>
          <a:prstGeom prst="rect">
            <a:avLst/>
          </a:prstGeom>
        </p:spPr>
      </p:pic>
      <p:sp>
        <p:nvSpPr>
          <p:cNvPr id="10" name="Form"/>
          <p:cNvSpPr/>
          <p:nvPr/>
        </p:nvSpPr>
        <p:spPr>
          <a:xfrm rot="18900000">
            <a:off x="617253" y="3981244"/>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15" name="Form"/>
          <p:cNvSpPr/>
          <p:nvPr/>
        </p:nvSpPr>
        <p:spPr>
          <a:xfrm rot="18900000">
            <a:off x="617253" y="4445369"/>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pic>
        <p:nvPicPr>
          <p:cNvPr id="16" name="Resim 15"/>
          <p:cNvPicPr>
            <a:picLocks noChangeAspect="1"/>
          </p:cNvPicPr>
          <p:nvPr/>
        </p:nvPicPr>
        <p:blipFill rotWithShape="1">
          <a:blip r:embed="rId3"/>
          <a:srcRect l="9310" r="9178"/>
          <a:stretch/>
        </p:blipFill>
        <p:spPr>
          <a:xfrm>
            <a:off x="7397766" y="1694996"/>
            <a:ext cx="4149969" cy="3963610"/>
          </a:xfrm>
          <a:prstGeom prst="rect">
            <a:avLst/>
          </a:prstGeom>
        </p:spPr>
      </p:pic>
    </p:spTree>
    <p:extLst>
      <p:ext uri="{BB962C8B-B14F-4D97-AF65-F5344CB8AC3E}">
        <p14:creationId xmlns:p14="http://schemas.microsoft.com/office/powerpoint/2010/main" val="2010097029"/>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1D4D02-698E-8C65-A8B3-640C23C56B9F}"/>
              </a:ext>
            </a:extLst>
          </p:cNvPr>
          <p:cNvSpPr>
            <a:spLocks noGrp="1"/>
          </p:cNvSpPr>
          <p:nvPr>
            <p:ph type="title"/>
          </p:nvPr>
        </p:nvSpPr>
        <p:spPr/>
        <p:txBody>
          <a:bodyPr/>
          <a:lstStyle/>
          <a:p>
            <a:r>
              <a:rPr lang="en-US" dirty="0" smtClean="0"/>
              <a:t>CASE STUDY PRESENTATION: MOSCOW THEATRE EVENT</a:t>
            </a:r>
            <a:endParaRPr lang="tr-TR" dirty="0"/>
          </a:p>
        </p:txBody>
      </p:sp>
      <p:sp>
        <p:nvSpPr>
          <p:cNvPr id="4" name="Metin kutusu 3">
            <a:extLst>
              <a:ext uri="{FF2B5EF4-FFF2-40B4-BE49-F238E27FC236}">
                <a16:creationId xmlns:a16="http://schemas.microsoft.com/office/drawing/2014/main" id="{98D4A1CB-F72E-3CE1-625D-A7177CAA41D5}"/>
              </a:ext>
            </a:extLst>
          </p:cNvPr>
          <p:cNvSpPr txBox="1"/>
          <p:nvPr/>
        </p:nvSpPr>
        <p:spPr>
          <a:xfrm>
            <a:off x="590278" y="2276810"/>
            <a:ext cx="5784644" cy="2400657"/>
          </a:xfrm>
          <a:prstGeom prst="rect">
            <a:avLst/>
          </a:prstGeom>
          <a:noFill/>
        </p:spPr>
        <p:txBody>
          <a:bodyPr wrap="square">
            <a:spAutoFit/>
          </a:bodyPr>
          <a:lstStyle/>
          <a:p>
            <a:pPr marL="266700" algn="just">
              <a:spcAft>
                <a:spcPts val="1200"/>
              </a:spcAft>
            </a:pPr>
            <a:r>
              <a:rPr lang="en-US" sz="2000" dirty="0">
                <a:solidFill>
                  <a:schemeClr val="tx1">
                    <a:lumMod val="65000"/>
                    <a:lumOff val="35000"/>
                  </a:schemeClr>
                </a:solidFill>
                <a:latin typeface="+mj-lt"/>
              </a:rPr>
              <a:t>At least 33 terrorists,</a:t>
            </a:r>
          </a:p>
          <a:p>
            <a:pPr marL="266700" algn="just">
              <a:spcAft>
                <a:spcPts val="1200"/>
              </a:spcAft>
            </a:pPr>
            <a:r>
              <a:rPr lang="en-US" sz="2000" dirty="0">
                <a:solidFill>
                  <a:schemeClr val="tx1">
                    <a:lumMod val="65000"/>
                    <a:lumOff val="35000"/>
                  </a:schemeClr>
                </a:solidFill>
                <a:latin typeface="+mj-lt"/>
              </a:rPr>
              <a:t>127 hostages were killed </a:t>
            </a:r>
          </a:p>
          <a:p>
            <a:pPr marL="266700" algn="just">
              <a:spcAft>
                <a:spcPts val="1200"/>
              </a:spcAft>
            </a:pPr>
            <a:r>
              <a:rPr lang="en-US" sz="2000" dirty="0">
                <a:solidFill>
                  <a:schemeClr val="tx1">
                    <a:lumMod val="65000"/>
                    <a:lumOff val="35000"/>
                  </a:schemeClr>
                </a:solidFill>
                <a:latin typeface="+mj-lt"/>
              </a:rPr>
              <a:t>The terrorists were shot dead after being knocked unconscious by the aerosol</a:t>
            </a:r>
          </a:p>
          <a:p>
            <a:pPr marL="266700" algn="just">
              <a:spcAft>
                <a:spcPts val="1200"/>
              </a:spcAft>
            </a:pPr>
            <a:r>
              <a:rPr lang="en-US" sz="2000" dirty="0">
                <a:solidFill>
                  <a:schemeClr val="tx1">
                    <a:lumMod val="65000"/>
                    <a:lumOff val="35000"/>
                  </a:schemeClr>
                </a:solidFill>
                <a:latin typeface="+mj-lt"/>
              </a:rPr>
              <a:t>The explosives strapped to them were removed and a bomb in the auditorium was defused. </a:t>
            </a:r>
          </a:p>
        </p:txBody>
      </p:sp>
      <p:sp>
        <p:nvSpPr>
          <p:cNvPr id="6" name="Rechteck"/>
          <p:cNvSpPr/>
          <p:nvPr/>
        </p:nvSpPr>
        <p:spPr>
          <a:xfrm>
            <a:off x="7184822" y="1431985"/>
            <a:ext cx="4575858" cy="4485736"/>
          </a:xfrm>
          <a:prstGeom prst="rect">
            <a:avLst/>
          </a:prstGeom>
          <a:solidFill>
            <a:schemeClr val="bg1"/>
          </a:solidFill>
          <a:ln w="12700">
            <a:miter lim="400000"/>
          </a:ln>
          <a:effectLst>
            <a:outerShdw blurRad="635000" dir="5400000" rotWithShape="0">
              <a:srgbClr val="000000">
                <a:alpha val="22995"/>
              </a:srgbClr>
            </a:outerShdw>
          </a:effectLst>
        </p:spPr>
        <p:txBody>
          <a:bodyPr lIns="71437" tIns="71437" rIns="71437" bIns="71437" anchor="ctr"/>
          <a:lstStyle/>
          <a:p>
            <a:pPr algn="ctr" defTabSz="821531">
              <a:lnSpc>
                <a:spcPct val="100000"/>
              </a:lnSpc>
              <a:defRPr sz="3000" spc="0">
                <a:solidFill>
                  <a:srgbClr val="FFFFFF"/>
                </a:solidFill>
                <a:latin typeface="Helvetica Neue Medium"/>
                <a:ea typeface="Helvetica Neue Medium"/>
                <a:cs typeface="Helvetica Neue Medium"/>
                <a:sym typeface="Helvetica Neue Medium"/>
              </a:defRPr>
            </a:pPr>
            <a:endParaRPr/>
          </a:p>
        </p:txBody>
      </p:sp>
      <p:sp>
        <p:nvSpPr>
          <p:cNvPr id="8" name="Form"/>
          <p:cNvSpPr/>
          <p:nvPr/>
        </p:nvSpPr>
        <p:spPr>
          <a:xfrm rot="18900000">
            <a:off x="617251" y="2417518"/>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9" name="Form"/>
          <p:cNvSpPr/>
          <p:nvPr/>
        </p:nvSpPr>
        <p:spPr>
          <a:xfrm rot="18900000">
            <a:off x="617251" y="2848121"/>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11" name="Form"/>
          <p:cNvSpPr/>
          <p:nvPr/>
        </p:nvSpPr>
        <p:spPr>
          <a:xfrm rot="18900000">
            <a:off x="617252" y="3336725"/>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pic>
        <p:nvPicPr>
          <p:cNvPr id="12" name="Resim 11"/>
          <p:cNvPicPr>
            <a:picLocks noChangeAspect="1"/>
          </p:cNvPicPr>
          <p:nvPr/>
        </p:nvPicPr>
        <p:blipFill rotWithShape="1">
          <a:blip r:embed="rId2" cstate="print">
            <a:extLst>
              <a:ext uri="{28A0092B-C50C-407E-A947-70E740481C1C}">
                <a14:useLocalDpi xmlns:a14="http://schemas.microsoft.com/office/drawing/2010/main" val="0"/>
              </a:ext>
            </a:extLst>
          </a:blip>
          <a:srcRect l="14985" r="5735"/>
          <a:stretch/>
        </p:blipFill>
        <p:spPr>
          <a:xfrm>
            <a:off x="7397766" y="1694996"/>
            <a:ext cx="4149969" cy="3959713"/>
          </a:xfrm>
          <a:prstGeom prst="rect">
            <a:avLst/>
          </a:prstGeom>
        </p:spPr>
      </p:pic>
      <p:sp>
        <p:nvSpPr>
          <p:cNvPr id="10" name="Form"/>
          <p:cNvSpPr/>
          <p:nvPr/>
        </p:nvSpPr>
        <p:spPr>
          <a:xfrm rot="18900000">
            <a:off x="617253" y="4070741"/>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pic>
        <p:nvPicPr>
          <p:cNvPr id="13" name="Resim 12"/>
          <p:cNvPicPr>
            <a:picLocks noChangeAspect="1"/>
          </p:cNvPicPr>
          <p:nvPr/>
        </p:nvPicPr>
        <p:blipFill rotWithShape="1">
          <a:blip r:embed="rId3">
            <a:extLst>
              <a:ext uri="{28A0092B-C50C-407E-A947-70E740481C1C}">
                <a14:useLocalDpi xmlns:a14="http://schemas.microsoft.com/office/drawing/2010/main" val="0"/>
              </a:ext>
            </a:extLst>
          </a:blip>
          <a:srcRect r="11450"/>
          <a:stretch/>
        </p:blipFill>
        <p:spPr>
          <a:xfrm>
            <a:off x="7397765" y="1691099"/>
            <a:ext cx="4149969" cy="3959713"/>
          </a:xfrm>
          <a:prstGeom prst="rect">
            <a:avLst/>
          </a:prstGeom>
        </p:spPr>
      </p:pic>
    </p:spTree>
    <p:extLst>
      <p:ext uri="{BB962C8B-B14F-4D97-AF65-F5344CB8AC3E}">
        <p14:creationId xmlns:p14="http://schemas.microsoft.com/office/powerpoint/2010/main" val="1416632864"/>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1D4D02-698E-8C65-A8B3-640C23C56B9F}"/>
              </a:ext>
            </a:extLst>
          </p:cNvPr>
          <p:cNvSpPr>
            <a:spLocks noGrp="1"/>
          </p:cNvSpPr>
          <p:nvPr>
            <p:ph type="title"/>
          </p:nvPr>
        </p:nvSpPr>
        <p:spPr/>
        <p:txBody>
          <a:bodyPr/>
          <a:lstStyle/>
          <a:p>
            <a:r>
              <a:rPr lang="en-US" dirty="0" smtClean="0"/>
              <a:t>CASE STUDY PRESENTATION: MOSCOW THEATRE EVENT</a:t>
            </a:r>
            <a:endParaRPr lang="tr-TR" dirty="0"/>
          </a:p>
        </p:txBody>
      </p:sp>
      <p:sp>
        <p:nvSpPr>
          <p:cNvPr id="4" name="Metin kutusu 3">
            <a:extLst>
              <a:ext uri="{FF2B5EF4-FFF2-40B4-BE49-F238E27FC236}">
                <a16:creationId xmlns:a16="http://schemas.microsoft.com/office/drawing/2014/main" id="{98D4A1CB-F72E-3CE1-625D-A7177CAA41D5}"/>
              </a:ext>
            </a:extLst>
          </p:cNvPr>
          <p:cNvSpPr txBox="1"/>
          <p:nvPr/>
        </p:nvSpPr>
        <p:spPr>
          <a:xfrm>
            <a:off x="590278" y="2276810"/>
            <a:ext cx="5784644" cy="2554545"/>
          </a:xfrm>
          <a:prstGeom prst="rect">
            <a:avLst/>
          </a:prstGeom>
          <a:noFill/>
        </p:spPr>
        <p:txBody>
          <a:bodyPr wrap="square">
            <a:spAutoFit/>
          </a:bodyPr>
          <a:lstStyle/>
          <a:p>
            <a:pPr marL="266700" algn="just">
              <a:spcAft>
                <a:spcPts val="1200"/>
              </a:spcAft>
            </a:pPr>
            <a:r>
              <a:rPr lang="en-US" sz="2000" dirty="0">
                <a:solidFill>
                  <a:schemeClr val="tx1">
                    <a:lumMod val="65000"/>
                    <a:lumOff val="35000"/>
                  </a:schemeClr>
                </a:solidFill>
                <a:latin typeface="+mj-lt"/>
              </a:rPr>
              <a:t>2 hostages were shot by the terrorists, </a:t>
            </a:r>
          </a:p>
          <a:p>
            <a:pPr marL="266700" algn="just">
              <a:spcAft>
                <a:spcPts val="1200"/>
              </a:spcAft>
            </a:pPr>
            <a:r>
              <a:rPr lang="en-US" sz="2000" dirty="0">
                <a:solidFill>
                  <a:schemeClr val="tx1">
                    <a:lumMod val="65000"/>
                    <a:lumOff val="35000"/>
                  </a:schemeClr>
                </a:solidFill>
                <a:latin typeface="+mj-lt"/>
              </a:rPr>
              <a:t>125 others died as a result of a combination of the aerosol and inadequate medical treatment after the rescue. </a:t>
            </a:r>
          </a:p>
          <a:p>
            <a:pPr marL="266700" algn="just">
              <a:spcAft>
                <a:spcPts val="1200"/>
              </a:spcAft>
            </a:pPr>
            <a:r>
              <a:rPr lang="en-US" sz="2000" dirty="0">
                <a:solidFill>
                  <a:schemeClr val="tx1">
                    <a:lumMod val="65000"/>
                    <a:lumOff val="35000"/>
                  </a:schemeClr>
                </a:solidFill>
                <a:latin typeface="+mj-lt"/>
              </a:rPr>
              <a:t>Medical treatment of the wounded was complicated by the Russian government's failure to disclose the composition of the aerosol. </a:t>
            </a:r>
          </a:p>
        </p:txBody>
      </p:sp>
      <p:sp>
        <p:nvSpPr>
          <p:cNvPr id="6" name="Rechteck"/>
          <p:cNvSpPr/>
          <p:nvPr/>
        </p:nvSpPr>
        <p:spPr>
          <a:xfrm>
            <a:off x="7184822" y="1431985"/>
            <a:ext cx="4575858" cy="4485736"/>
          </a:xfrm>
          <a:prstGeom prst="rect">
            <a:avLst/>
          </a:prstGeom>
          <a:solidFill>
            <a:schemeClr val="bg1"/>
          </a:solidFill>
          <a:ln w="12700">
            <a:miter lim="400000"/>
          </a:ln>
          <a:effectLst>
            <a:outerShdw blurRad="635000" dir="5400000" rotWithShape="0">
              <a:srgbClr val="000000">
                <a:alpha val="22995"/>
              </a:srgbClr>
            </a:outerShdw>
          </a:effectLst>
        </p:spPr>
        <p:txBody>
          <a:bodyPr lIns="71437" tIns="71437" rIns="71437" bIns="71437" anchor="ctr"/>
          <a:lstStyle/>
          <a:p>
            <a:pPr algn="ctr" defTabSz="821531">
              <a:lnSpc>
                <a:spcPct val="100000"/>
              </a:lnSpc>
              <a:defRPr sz="3000" spc="0">
                <a:solidFill>
                  <a:srgbClr val="FFFFFF"/>
                </a:solidFill>
                <a:latin typeface="Helvetica Neue Medium"/>
                <a:ea typeface="Helvetica Neue Medium"/>
                <a:cs typeface="Helvetica Neue Medium"/>
                <a:sym typeface="Helvetica Neue Medium"/>
              </a:defRPr>
            </a:pPr>
            <a:endParaRPr/>
          </a:p>
        </p:txBody>
      </p:sp>
      <p:sp>
        <p:nvSpPr>
          <p:cNvPr id="8" name="Form"/>
          <p:cNvSpPr/>
          <p:nvPr/>
        </p:nvSpPr>
        <p:spPr>
          <a:xfrm rot="18900000">
            <a:off x="617251" y="2417518"/>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9" name="Form"/>
          <p:cNvSpPr/>
          <p:nvPr/>
        </p:nvSpPr>
        <p:spPr>
          <a:xfrm rot="18900000">
            <a:off x="617251" y="2865373"/>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11" name="Form"/>
          <p:cNvSpPr/>
          <p:nvPr/>
        </p:nvSpPr>
        <p:spPr>
          <a:xfrm rot="18900000">
            <a:off x="617252" y="3931948"/>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pic>
        <p:nvPicPr>
          <p:cNvPr id="12" name="Resim 11"/>
          <p:cNvPicPr>
            <a:picLocks noChangeAspect="1"/>
          </p:cNvPicPr>
          <p:nvPr/>
        </p:nvPicPr>
        <p:blipFill rotWithShape="1">
          <a:blip r:embed="rId2" cstate="print">
            <a:extLst>
              <a:ext uri="{28A0092B-C50C-407E-A947-70E740481C1C}">
                <a14:useLocalDpi xmlns:a14="http://schemas.microsoft.com/office/drawing/2010/main" val="0"/>
              </a:ext>
            </a:extLst>
          </a:blip>
          <a:srcRect l="14985" r="5735"/>
          <a:stretch/>
        </p:blipFill>
        <p:spPr>
          <a:xfrm>
            <a:off x="7397766" y="1694996"/>
            <a:ext cx="4149969" cy="3959713"/>
          </a:xfrm>
          <a:prstGeom prst="rect">
            <a:avLst/>
          </a:prstGeom>
        </p:spPr>
      </p:pic>
      <p:pic>
        <p:nvPicPr>
          <p:cNvPr id="14" name="Resim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7764" y="1687202"/>
            <a:ext cx="4149970" cy="3963610"/>
          </a:xfrm>
          <a:prstGeom prst="rect">
            <a:avLst/>
          </a:prstGeom>
        </p:spPr>
      </p:pic>
    </p:spTree>
    <p:extLst>
      <p:ext uri="{BB962C8B-B14F-4D97-AF65-F5344CB8AC3E}">
        <p14:creationId xmlns:p14="http://schemas.microsoft.com/office/powerpoint/2010/main" val="1768034705"/>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1D4D02-698E-8C65-A8B3-640C23C56B9F}"/>
              </a:ext>
            </a:extLst>
          </p:cNvPr>
          <p:cNvSpPr>
            <a:spLocks noGrp="1"/>
          </p:cNvSpPr>
          <p:nvPr>
            <p:ph type="title"/>
          </p:nvPr>
        </p:nvSpPr>
        <p:spPr/>
        <p:txBody>
          <a:bodyPr/>
          <a:lstStyle/>
          <a:p>
            <a:r>
              <a:rPr lang="en-US" dirty="0" smtClean="0"/>
              <a:t>CASE STUDY PRESENTATION: MOSCOW THEATRE EVENT</a:t>
            </a:r>
            <a:endParaRPr lang="tr-TR" dirty="0"/>
          </a:p>
        </p:txBody>
      </p:sp>
      <p:sp>
        <p:nvSpPr>
          <p:cNvPr id="4" name="Metin kutusu 3">
            <a:extLst>
              <a:ext uri="{FF2B5EF4-FFF2-40B4-BE49-F238E27FC236}">
                <a16:creationId xmlns:a16="http://schemas.microsoft.com/office/drawing/2014/main" id="{98D4A1CB-F72E-3CE1-625D-A7177CAA41D5}"/>
              </a:ext>
            </a:extLst>
          </p:cNvPr>
          <p:cNvSpPr txBox="1"/>
          <p:nvPr/>
        </p:nvSpPr>
        <p:spPr>
          <a:xfrm>
            <a:off x="590278" y="2276810"/>
            <a:ext cx="5784644" cy="2400657"/>
          </a:xfrm>
          <a:prstGeom prst="rect">
            <a:avLst/>
          </a:prstGeom>
          <a:noFill/>
        </p:spPr>
        <p:txBody>
          <a:bodyPr wrap="square">
            <a:spAutoFit/>
          </a:bodyPr>
          <a:lstStyle/>
          <a:p>
            <a:pPr marL="266700" algn="just">
              <a:spcAft>
                <a:spcPts val="1200"/>
              </a:spcAft>
            </a:pPr>
            <a:r>
              <a:rPr lang="en-US" sz="2000" dirty="0" smtClean="0">
                <a:solidFill>
                  <a:schemeClr val="tx1">
                    <a:lumMod val="65000"/>
                    <a:lumOff val="35000"/>
                  </a:schemeClr>
                </a:solidFill>
                <a:latin typeface="+mj-lt"/>
              </a:rPr>
              <a:t>The head of Moscow's health department said that all but one of the hostages killed in the raid had died from the effects of the gas, which is believed to be an </a:t>
            </a:r>
            <a:r>
              <a:rPr lang="en-US" sz="2000" dirty="0" err="1" smtClean="0">
                <a:solidFill>
                  <a:schemeClr val="tx1">
                    <a:lumMod val="65000"/>
                    <a:lumOff val="35000"/>
                  </a:schemeClr>
                </a:solidFill>
                <a:latin typeface="+mj-lt"/>
              </a:rPr>
              <a:t>anaesthetic</a:t>
            </a:r>
            <a:r>
              <a:rPr lang="en-US" sz="2000" dirty="0" smtClean="0">
                <a:solidFill>
                  <a:schemeClr val="tx1">
                    <a:lumMod val="65000"/>
                    <a:lumOff val="35000"/>
                  </a:schemeClr>
                </a:solidFill>
                <a:latin typeface="+mj-lt"/>
              </a:rPr>
              <a:t> or chemical warfare agent. </a:t>
            </a:r>
          </a:p>
          <a:p>
            <a:pPr marL="266700" algn="just">
              <a:spcAft>
                <a:spcPts val="1200"/>
              </a:spcAft>
            </a:pPr>
            <a:r>
              <a:rPr lang="en-US" sz="2000" dirty="0" smtClean="0">
                <a:solidFill>
                  <a:schemeClr val="tx1">
                    <a:lumMod val="65000"/>
                    <a:lumOff val="35000"/>
                  </a:schemeClr>
                </a:solidFill>
                <a:latin typeface="+mj-lt"/>
              </a:rPr>
              <a:t>Foreign embassies in Moscow asked for more information about the aerosol in order to facilitate treatment, but their requests were ignored</a:t>
            </a:r>
            <a:endParaRPr lang="en-US" sz="2000" dirty="0">
              <a:solidFill>
                <a:schemeClr val="tx1">
                  <a:lumMod val="65000"/>
                  <a:lumOff val="35000"/>
                </a:schemeClr>
              </a:solidFill>
              <a:latin typeface="+mj-lt"/>
            </a:endParaRPr>
          </a:p>
        </p:txBody>
      </p:sp>
      <p:sp>
        <p:nvSpPr>
          <p:cNvPr id="6" name="Rechteck"/>
          <p:cNvSpPr/>
          <p:nvPr/>
        </p:nvSpPr>
        <p:spPr>
          <a:xfrm>
            <a:off x="7184822" y="1431985"/>
            <a:ext cx="4575858" cy="4485736"/>
          </a:xfrm>
          <a:prstGeom prst="rect">
            <a:avLst/>
          </a:prstGeom>
          <a:solidFill>
            <a:schemeClr val="bg1"/>
          </a:solidFill>
          <a:ln w="12700">
            <a:miter lim="400000"/>
          </a:ln>
          <a:effectLst>
            <a:outerShdw blurRad="635000" dir="5400000" rotWithShape="0">
              <a:srgbClr val="000000">
                <a:alpha val="22995"/>
              </a:srgbClr>
            </a:outerShdw>
          </a:effectLst>
        </p:spPr>
        <p:txBody>
          <a:bodyPr lIns="71437" tIns="71437" rIns="71437" bIns="71437" anchor="ctr"/>
          <a:lstStyle/>
          <a:p>
            <a:pPr algn="ctr" defTabSz="821531">
              <a:lnSpc>
                <a:spcPct val="100000"/>
              </a:lnSpc>
              <a:defRPr sz="3000" spc="0">
                <a:solidFill>
                  <a:srgbClr val="FFFFFF"/>
                </a:solidFill>
                <a:latin typeface="Helvetica Neue Medium"/>
                <a:ea typeface="Helvetica Neue Medium"/>
                <a:cs typeface="Helvetica Neue Medium"/>
                <a:sym typeface="Helvetica Neue Medium"/>
              </a:defRPr>
            </a:pPr>
            <a:endParaRPr/>
          </a:p>
        </p:txBody>
      </p:sp>
      <p:sp>
        <p:nvSpPr>
          <p:cNvPr id="8" name="Form"/>
          <p:cNvSpPr/>
          <p:nvPr/>
        </p:nvSpPr>
        <p:spPr>
          <a:xfrm rot="18900000">
            <a:off x="617251" y="2417518"/>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pic>
        <p:nvPicPr>
          <p:cNvPr id="12" name="Resim 11"/>
          <p:cNvPicPr>
            <a:picLocks noChangeAspect="1"/>
          </p:cNvPicPr>
          <p:nvPr/>
        </p:nvPicPr>
        <p:blipFill rotWithShape="1">
          <a:blip r:embed="rId2" cstate="print">
            <a:extLst>
              <a:ext uri="{28A0092B-C50C-407E-A947-70E740481C1C}">
                <a14:useLocalDpi xmlns:a14="http://schemas.microsoft.com/office/drawing/2010/main" val="0"/>
              </a:ext>
            </a:extLst>
          </a:blip>
          <a:srcRect l="14985" r="5735"/>
          <a:stretch/>
        </p:blipFill>
        <p:spPr>
          <a:xfrm>
            <a:off x="7397766" y="1694996"/>
            <a:ext cx="4149969" cy="3959713"/>
          </a:xfrm>
          <a:prstGeom prst="rect">
            <a:avLst/>
          </a:prstGeom>
        </p:spPr>
      </p:pic>
      <p:sp>
        <p:nvSpPr>
          <p:cNvPr id="10" name="Form"/>
          <p:cNvSpPr/>
          <p:nvPr/>
        </p:nvSpPr>
        <p:spPr>
          <a:xfrm rot="18900000">
            <a:off x="617253" y="3803320"/>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pic>
        <p:nvPicPr>
          <p:cNvPr id="14" name="Resim 13"/>
          <p:cNvPicPr>
            <a:picLocks noChangeAspect="1"/>
          </p:cNvPicPr>
          <p:nvPr/>
        </p:nvPicPr>
        <p:blipFill rotWithShape="1">
          <a:blip r:embed="rId3">
            <a:extLst>
              <a:ext uri="{28A0092B-C50C-407E-A947-70E740481C1C}">
                <a14:useLocalDpi xmlns:a14="http://schemas.microsoft.com/office/drawing/2010/main" val="0"/>
              </a:ext>
            </a:extLst>
          </a:blip>
          <a:srcRect l="10814" r="11014"/>
          <a:stretch/>
        </p:blipFill>
        <p:spPr>
          <a:xfrm>
            <a:off x="7397764" y="1694996"/>
            <a:ext cx="4149970" cy="3964427"/>
          </a:xfrm>
          <a:prstGeom prst="rect">
            <a:avLst/>
          </a:prstGeom>
        </p:spPr>
      </p:pic>
    </p:spTree>
    <p:extLst>
      <p:ext uri="{BB962C8B-B14F-4D97-AF65-F5344CB8AC3E}">
        <p14:creationId xmlns:p14="http://schemas.microsoft.com/office/powerpoint/2010/main" val="3392563335"/>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1D4D02-698E-8C65-A8B3-640C23C56B9F}"/>
              </a:ext>
            </a:extLst>
          </p:cNvPr>
          <p:cNvSpPr>
            <a:spLocks noGrp="1"/>
          </p:cNvSpPr>
          <p:nvPr>
            <p:ph type="title"/>
          </p:nvPr>
        </p:nvSpPr>
        <p:spPr/>
        <p:txBody>
          <a:bodyPr/>
          <a:lstStyle/>
          <a:p>
            <a:r>
              <a:rPr lang="tr-TR" dirty="0" smtClean="0"/>
              <a:t>CHEMICAL WEAPONS</a:t>
            </a:r>
            <a:endParaRPr lang="tr-TR" dirty="0"/>
          </a:p>
        </p:txBody>
      </p:sp>
      <p:sp>
        <p:nvSpPr>
          <p:cNvPr id="4" name="Metin kutusu 3">
            <a:extLst>
              <a:ext uri="{FF2B5EF4-FFF2-40B4-BE49-F238E27FC236}">
                <a16:creationId xmlns:a16="http://schemas.microsoft.com/office/drawing/2014/main" id="{98D4A1CB-F72E-3CE1-625D-A7177CAA41D5}"/>
              </a:ext>
            </a:extLst>
          </p:cNvPr>
          <p:cNvSpPr txBox="1"/>
          <p:nvPr/>
        </p:nvSpPr>
        <p:spPr>
          <a:xfrm>
            <a:off x="590278" y="1138122"/>
            <a:ext cx="5784644" cy="5170646"/>
          </a:xfrm>
          <a:prstGeom prst="rect">
            <a:avLst/>
          </a:prstGeom>
          <a:noFill/>
        </p:spPr>
        <p:txBody>
          <a:bodyPr wrap="square">
            <a:spAutoFit/>
          </a:bodyPr>
          <a:lstStyle/>
          <a:p>
            <a:pPr algn="just">
              <a:spcAft>
                <a:spcPts val="1200"/>
              </a:spcAft>
            </a:pPr>
            <a:r>
              <a:rPr lang="en-US" sz="2000" b="1" dirty="0">
                <a:solidFill>
                  <a:schemeClr val="tx1">
                    <a:lumMod val="65000"/>
                    <a:lumOff val="35000"/>
                  </a:schemeClr>
                </a:solidFill>
                <a:latin typeface="+mj-lt"/>
              </a:rPr>
              <a:t>“Chemical Weapons” means the following, together or separately:</a:t>
            </a:r>
          </a:p>
          <a:p>
            <a:pPr marL="266700" algn="just">
              <a:spcAft>
                <a:spcPts val="1200"/>
              </a:spcAft>
            </a:pPr>
            <a:r>
              <a:rPr lang="en-US" sz="2000" dirty="0">
                <a:solidFill>
                  <a:schemeClr val="tx1">
                    <a:lumMod val="65000"/>
                    <a:lumOff val="35000"/>
                  </a:schemeClr>
                </a:solidFill>
                <a:latin typeface="+mj-lt"/>
              </a:rPr>
              <a:t>Toxic chemicals and their precursors, except where intended for purposes not prohibited under this Convention, as long as the types and quantities are consistent with such purposes;</a:t>
            </a:r>
          </a:p>
          <a:p>
            <a:pPr marL="266700" algn="just">
              <a:spcAft>
                <a:spcPts val="1200"/>
              </a:spcAft>
            </a:pPr>
            <a:r>
              <a:rPr lang="en-US" sz="2000" dirty="0">
                <a:solidFill>
                  <a:schemeClr val="tx1">
                    <a:lumMod val="65000"/>
                    <a:lumOff val="35000"/>
                  </a:schemeClr>
                </a:solidFill>
                <a:latin typeface="+mj-lt"/>
              </a:rPr>
              <a:t>Munitions and devices, specifically designed to cause death or other harm through the toxic properties of those toxic chemicals specified in subparagraph (a), which would be released as a result of the employment of such munitions and devices;</a:t>
            </a:r>
          </a:p>
          <a:p>
            <a:pPr marL="266700" algn="just">
              <a:spcAft>
                <a:spcPts val="1200"/>
              </a:spcAft>
            </a:pPr>
            <a:r>
              <a:rPr lang="en-US" sz="2000" dirty="0">
                <a:solidFill>
                  <a:schemeClr val="tx1">
                    <a:lumMod val="65000"/>
                    <a:lumOff val="35000"/>
                  </a:schemeClr>
                </a:solidFill>
                <a:latin typeface="+mj-lt"/>
              </a:rPr>
              <a:t>Any equipment specifically designed for use directly in connection with the employment of munitions and devices specified in subparagraph (b).</a:t>
            </a:r>
          </a:p>
        </p:txBody>
      </p:sp>
      <p:grpSp>
        <p:nvGrpSpPr>
          <p:cNvPr id="5" name="Grup 4"/>
          <p:cNvGrpSpPr/>
          <p:nvPr/>
        </p:nvGrpSpPr>
        <p:grpSpPr>
          <a:xfrm>
            <a:off x="7184822" y="1431985"/>
            <a:ext cx="4575858" cy="4485736"/>
            <a:chOff x="7616142" y="1431985"/>
            <a:chExt cx="4575858" cy="4485736"/>
          </a:xfrm>
        </p:grpSpPr>
        <p:sp>
          <p:nvSpPr>
            <p:cNvPr id="6" name="Rechteck"/>
            <p:cNvSpPr/>
            <p:nvPr/>
          </p:nvSpPr>
          <p:spPr>
            <a:xfrm>
              <a:off x="7616142" y="1431985"/>
              <a:ext cx="4575858" cy="4485736"/>
            </a:xfrm>
            <a:prstGeom prst="rect">
              <a:avLst/>
            </a:prstGeom>
            <a:solidFill>
              <a:schemeClr val="bg1"/>
            </a:solidFill>
            <a:ln w="12700">
              <a:miter lim="400000"/>
            </a:ln>
            <a:effectLst>
              <a:outerShdw blurRad="635000" dir="5400000" rotWithShape="0">
                <a:srgbClr val="000000">
                  <a:alpha val="22995"/>
                </a:srgbClr>
              </a:outerShdw>
            </a:effectLst>
          </p:spPr>
          <p:txBody>
            <a:bodyPr lIns="71437" tIns="71437" rIns="71437" bIns="71437" anchor="ctr"/>
            <a:lstStyle/>
            <a:p>
              <a:pPr algn="ctr" defTabSz="821531">
                <a:lnSpc>
                  <a:spcPct val="100000"/>
                </a:lnSpc>
                <a:defRPr sz="3000" spc="0">
                  <a:solidFill>
                    <a:srgbClr val="FFFFFF"/>
                  </a:solidFill>
                  <a:latin typeface="Helvetica Neue Medium"/>
                  <a:ea typeface="Helvetica Neue Medium"/>
                  <a:cs typeface="Helvetica Neue Medium"/>
                  <a:sym typeface="Helvetica Neue Medium"/>
                </a:defRPr>
              </a:pPr>
              <a:endParaRPr/>
            </a:p>
          </p:txBody>
        </p:sp>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29087" y="1694997"/>
              <a:ext cx="4149969" cy="3959713"/>
            </a:xfrm>
            <a:prstGeom prst="rect">
              <a:avLst/>
            </a:prstGeom>
          </p:spPr>
        </p:pic>
      </p:grpSp>
      <p:sp>
        <p:nvSpPr>
          <p:cNvPr id="8" name="Form"/>
          <p:cNvSpPr/>
          <p:nvPr/>
        </p:nvSpPr>
        <p:spPr>
          <a:xfrm rot="18900000">
            <a:off x="617251" y="2037877"/>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9" name="Form"/>
          <p:cNvSpPr/>
          <p:nvPr/>
        </p:nvSpPr>
        <p:spPr>
          <a:xfrm rot="18900000">
            <a:off x="617251" y="3403698"/>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10" name="Form"/>
          <p:cNvSpPr/>
          <p:nvPr/>
        </p:nvSpPr>
        <p:spPr>
          <a:xfrm rot="18900000">
            <a:off x="617251" y="5399190"/>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Tree>
    <p:extLst>
      <p:ext uri="{BB962C8B-B14F-4D97-AF65-F5344CB8AC3E}">
        <p14:creationId xmlns:p14="http://schemas.microsoft.com/office/powerpoint/2010/main" val="3851870783"/>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1D4D02-698E-8C65-A8B3-640C23C56B9F}"/>
              </a:ext>
            </a:extLst>
          </p:cNvPr>
          <p:cNvSpPr>
            <a:spLocks noGrp="1"/>
          </p:cNvSpPr>
          <p:nvPr>
            <p:ph type="title"/>
          </p:nvPr>
        </p:nvSpPr>
        <p:spPr/>
        <p:txBody>
          <a:bodyPr/>
          <a:lstStyle/>
          <a:p>
            <a:r>
              <a:rPr lang="en-US" dirty="0" smtClean="0"/>
              <a:t>CASE STUDY PRESENTATION: MOSCOW THEATRE EVENT</a:t>
            </a:r>
            <a:endParaRPr lang="tr-TR" dirty="0"/>
          </a:p>
        </p:txBody>
      </p:sp>
      <p:sp>
        <p:nvSpPr>
          <p:cNvPr id="4" name="Metin kutusu 3">
            <a:extLst>
              <a:ext uri="{FF2B5EF4-FFF2-40B4-BE49-F238E27FC236}">
                <a16:creationId xmlns:a16="http://schemas.microsoft.com/office/drawing/2014/main" id="{98D4A1CB-F72E-3CE1-625D-A7177CAA41D5}"/>
              </a:ext>
            </a:extLst>
          </p:cNvPr>
          <p:cNvSpPr txBox="1"/>
          <p:nvPr/>
        </p:nvSpPr>
        <p:spPr>
          <a:xfrm>
            <a:off x="590278" y="2026644"/>
            <a:ext cx="5784644" cy="2092881"/>
          </a:xfrm>
          <a:prstGeom prst="rect">
            <a:avLst/>
          </a:prstGeom>
          <a:noFill/>
        </p:spPr>
        <p:txBody>
          <a:bodyPr wrap="square">
            <a:spAutoFit/>
          </a:bodyPr>
          <a:lstStyle/>
          <a:p>
            <a:pPr marL="266700" algn="just">
              <a:spcAft>
                <a:spcPts val="1200"/>
              </a:spcAft>
            </a:pPr>
            <a:r>
              <a:rPr lang="en-US" sz="2000" dirty="0" smtClean="0">
                <a:solidFill>
                  <a:schemeClr val="tx1">
                    <a:lumMod val="65000"/>
                    <a:lumOff val="35000"/>
                  </a:schemeClr>
                </a:solidFill>
                <a:latin typeface="+mj-lt"/>
              </a:rPr>
              <a:t>The </a:t>
            </a:r>
            <a:r>
              <a:rPr lang="en-US" sz="2000" dirty="0">
                <a:solidFill>
                  <a:schemeClr val="tx1">
                    <a:lumMod val="65000"/>
                    <a:lumOff val="35000"/>
                  </a:schemeClr>
                </a:solidFill>
                <a:latin typeface="+mj-lt"/>
              </a:rPr>
              <a:t>Russian government, which refused to disclose the contents of the aerosol used, informed the US Embassy on 28 October of some of its effects.</a:t>
            </a:r>
          </a:p>
          <a:p>
            <a:pPr marL="266700" algn="just">
              <a:spcAft>
                <a:spcPts val="1200"/>
              </a:spcAft>
            </a:pPr>
            <a:r>
              <a:rPr lang="en-US" sz="2000" dirty="0">
                <a:solidFill>
                  <a:schemeClr val="tx1">
                    <a:lumMod val="65000"/>
                    <a:lumOff val="35000"/>
                  </a:schemeClr>
                </a:solidFill>
                <a:latin typeface="+mj-lt"/>
              </a:rPr>
              <a:t>Based on this information and examination of some of the wounded, the doctors concluded that the aerosol contained a morphine derivative </a:t>
            </a:r>
          </a:p>
        </p:txBody>
      </p:sp>
      <p:sp>
        <p:nvSpPr>
          <p:cNvPr id="6" name="Rechteck"/>
          <p:cNvSpPr/>
          <p:nvPr/>
        </p:nvSpPr>
        <p:spPr>
          <a:xfrm>
            <a:off x="7184822" y="1431985"/>
            <a:ext cx="4575858" cy="4485736"/>
          </a:xfrm>
          <a:prstGeom prst="rect">
            <a:avLst/>
          </a:prstGeom>
          <a:solidFill>
            <a:schemeClr val="bg1"/>
          </a:solidFill>
          <a:ln w="12700">
            <a:miter lim="400000"/>
          </a:ln>
          <a:effectLst>
            <a:outerShdw blurRad="635000" dir="5400000" rotWithShape="0">
              <a:srgbClr val="000000">
                <a:alpha val="22995"/>
              </a:srgbClr>
            </a:outerShdw>
          </a:effectLst>
        </p:spPr>
        <p:txBody>
          <a:bodyPr lIns="71437" tIns="71437" rIns="71437" bIns="71437" anchor="ctr"/>
          <a:lstStyle/>
          <a:p>
            <a:pPr algn="ctr" defTabSz="821531">
              <a:lnSpc>
                <a:spcPct val="100000"/>
              </a:lnSpc>
              <a:defRPr sz="3000" spc="0">
                <a:solidFill>
                  <a:srgbClr val="FFFFFF"/>
                </a:solidFill>
                <a:latin typeface="Helvetica Neue Medium"/>
                <a:ea typeface="Helvetica Neue Medium"/>
                <a:cs typeface="Helvetica Neue Medium"/>
                <a:sym typeface="Helvetica Neue Medium"/>
              </a:defRPr>
            </a:pPr>
            <a:endParaRPr/>
          </a:p>
        </p:txBody>
      </p:sp>
      <p:sp>
        <p:nvSpPr>
          <p:cNvPr id="8" name="Form"/>
          <p:cNvSpPr/>
          <p:nvPr/>
        </p:nvSpPr>
        <p:spPr>
          <a:xfrm rot="18900000">
            <a:off x="617251" y="2167352"/>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9" name="Form"/>
          <p:cNvSpPr/>
          <p:nvPr/>
        </p:nvSpPr>
        <p:spPr>
          <a:xfrm rot="18900000">
            <a:off x="617251" y="3226492"/>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pic>
        <p:nvPicPr>
          <p:cNvPr id="12" name="Resim 11"/>
          <p:cNvPicPr>
            <a:picLocks noChangeAspect="1"/>
          </p:cNvPicPr>
          <p:nvPr/>
        </p:nvPicPr>
        <p:blipFill rotWithShape="1">
          <a:blip r:embed="rId2" cstate="print">
            <a:extLst>
              <a:ext uri="{28A0092B-C50C-407E-A947-70E740481C1C}">
                <a14:useLocalDpi xmlns:a14="http://schemas.microsoft.com/office/drawing/2010/main" val="0"/>
              </a:ext>
            </a:extLst>
          </a:blip>
          <a:srcRect l="14985" r="5735"/>
          <a:stretch/>
        </p:blipFill>
        <p:spPr>
          <a:xfrm>
            <a:off x="7397766" y="1694996"/>
            <a:ext cx="4149969" cy="3959713"/>
          </a:xfrm>
          <a:prstGeom prst="rect">
            <a:avLst/>
          </a:prstGeom>
        </p:spPr>
      </p:pic>
      <p:pic>
        <p:nvPicPr>
          <p:cNvPr id="14" name="Resim 13"/>
          <p:cNvPicPr>
            <a:picLocks noChangeAspect="1"/>
          </p:cNvPicPr>
          <p:nvPr/>
        </p:nvPicPr>
        <p:blipFill rotWithShape="1">
          <a:blip r:embed="rId3">
            <a:extLst>
              <a:ext uri="{28A0092B-C50C-407E-A947-70E740481C1C}">
                <a14:useLocalDpi xmlns:a14="http://schemas.microsoft.com/office/drawing/2010/main" val="0"/>
              </a:ext>
            </a:extLst>
          </a:blip>
          <a:srcRect r="4675"/>
          <a:stretch/>
        </p:blipFill>
        <p:spPr>
          <a:xfrm>
            <a:off x="7397764" y="1687202"/>
            <a:ext cx="4149970" cy="3963610"/>
          </a:xfrm>
          <a:prstGeom prst="rect">
            <a:avLst/>
          </a:prstGeom>
        </p:spPr>
      </p:pic>
    </p:spTree>
    <p:extLst>
      <p:ext uri="{BB962C8B-B14F-4D97-AF65-F5344CB8AC3E}">
        <p14:creationId xmlns:p14="http://schemas.microsoft.com/office/powerpoint/2010/main" val="2219758990"/>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1D4D02-698E-8C65-A8B3-640C23C56B9F}"/>
              </a:ext>
            </a:extLst>
          </p:cNvPr>
          <p:cNvSpPr>
            <a:spLocks noGrp="1"/>
          </p:cNvSpPr>
          <p:nvPr>
            <p:ph type="title"/>
          </p:nvPr>
        </p:nvSpPr>
        <p:spPr>
          <a:solidFill>
            <a:srgbClr val="00003A"/>
          </a:solidFill>
          <a:ln>
            <a:noFill/>
          </a:ln>
        </p:spPr>
        <p:txBody>
          <a:bodyPr vert="horz" lIns="360000" tIns="0" rIns="91440" bIns="0" rtlCol="0" anchor="ctr" anchorCtr="0">
            <a:normAutofit/>
          </a:bodyPr>
          <a:lstStyle/>
          <a:p>
            <a:pPr>
              <a:lnSpc>
                <a:spcPct val="100000"/>
              </a:lnSpc>
            </a:pPr>
            <a:r>
              <a:rPr lang="en-US" dirty="0"/>
              <a:t>Assessment of Fentanyl as a Chemical Weapon</a:t>
            </a:r>
            <a:r>
              <a:rPr lang="tr-TR" dirty="0"/>
              <a:t/>
            </a:r>
            <a:br>
              <a:rPr lang="tr-TR" dirty="0"/>
            </a:br>
            <a:r>
              <a:rPr lang="tr-TR" dirty="0"/>
              <a:t>A</a:t>
            </a:r>
            <a:r>
              <a:rPr lang="en-US" dirty="0" err="1"/>
              <a:t>ccording</a:t>
            </a:r>
            <a:r>
              <a:rPr lang="en-US" dirty="0"/>
              <a:t> to the Chemical Weapons Convention</a:t>
            </a:r>
            <a:endParaRPr lang="tr-TR" dirty="0"/>
          </a:p>
        </p:txBody>
      </p:sp>
      <p:sp>
        <p:nvSpPr>
          <p:cNvPr id="4" name="Metin kutusu 3">
            <a:extLst>
              <a:ext uri="{FF2B5EF4-FFF2-40B4-BE49-F238E27FC236}">
                <a16:creationId xmlns:a16="http://schemas.microsoft.com/office/drawing/2014/main" id="{98D4A1CB-F72E-3CE1-625D-A7177CAA41D5}"/>
              </a:ext>
            </a:extLst>
          </p:cNvPr>
          <p:cNvSpPr txBox="1"/>
          <p:nvPr/>
        </p:nvSpPr>
        <p:spPr>
          <a:xfrm>
            <a:off x="590278" y="1923127"/>
            <a:ext cx="5784644" cy="3323987"/>
          </a:xfrm>
          <a:prstGeom prst="rect">
            <a:avLst/>
          </a:prstGeom>
          <a:noFill/>
        </p:spPr>
        <p:txBody>
          <a:bodyPr wrap="square">
            <a:spAutoFit/>
          </a:bodyPr>
          <a:lstStyle/>
          <a:p>
            <a:pPr marL="266700" algn="just">
              <a:spcAft>
                <a:spcPts val="1200"/>
              </a:spcAft>
            </a:pPr>
            <a:r>
              <a:rPr lang="en-US" sz="2000" dirty="0" smtClean="0">
                <a:solidFill>
                  <a:schemeClr val="tx1">
                    <a:lumMod val="65000"/>
                    <a:lumOff val="35000"/>
                  </a:schemeClr>
                </a:solidFill>
                <a:latin typeface="+mj-lt"/>
              </a:rPr>
              <a:t>The easy availability of fentanyl derivatives is crucial for their misuse as a potential chemical weapon</a:t>
            </a:r>
          </a:p>
          <a:p>
            <a:pPr marL="266700" algn="just">
              <a:spcAft>
                <a:spcPts val="1200"/>
              </a:spcAft>
            </a:pPr>
            <a:r>
              <a:rPr lang="en-US" sz="2000" dirty="0" smtClean="0">
                <a:solidFill>
                  <a:schemeClr val="tx1">
                    <a:lumMod val="65000"/>
                    <a:lumOff val="35000"/>
                  </a:schemeClr>
                </a:solidFill>
                <a:latin typeface="+mj-lt"/>
              </a:rPr>
              <a:t>The inappropriate use of toxic compounds such as fentanyl derivatives can lead to disaster, even if the compounds are in good hands. </a:t>
            </a:r>
          </a:p>
          <a:p>
            <a:pPr marL="266700" algn="just">
              <a:spcAft>
                <a:spcPts val="1200"/>
              </a:spcAft>
            </a:pPr>
            <a:r>
              <a:rPr lang="en-US" sz="2000" dirty="0" smtClean="0">
                <a:solidFill>
                  <a:schemeClr val="tx1">
                    <a:lumMod val="65000"/>
                    <a:lumOff val="35000"/>
                  </a:schemeClr>
                </a:solidFill>
                <a:latin typeface="+mj-lt"/>
              </a:rPr>
              <a:t>This situation highlighted the grey area between lethal and non-lethal weapons and led to the discussion of CWC</a:t>
            </a:r>
          </a:p>
          <a:p>
            <a:pPr marL="266700" algn="just">
              <a:spcAft>
                <a:spcPts val="1200"/>
              </a:spcAft>
            </a:pPr>
            <a:r>
              <a:rPr lang="en-US" sz="2000" dirty="0" smtClean="0">
                <a:solidFill>
                  <a:schemeClr val="tx1">
                    <a:lumMod val="65000"/>
                    <a:lumOff val="35000"/>
                  </a:schemeClr>
                </a:solidFill>
                <a:latin typeface="+mj-lt"/>
              </a:rPr>
              <a:t>Can it be used as a weapon of mass destruction?</a:t>
            </a:r>
            <a:endParaRPr lang="en-US" sz="2000" dirty="0">
              <a:solidFill>
                <a:schemeClr val="tx1">
                  <a:lumMod val="65000"/>
                  <a:lumOff val="35000"/>
                </a:schemeClr>
              </a:solidFill>
              <a:latin typeface="+mj-lt"/>
            </a:endParaRPr>
          </a:p>
        </p:txBody>
      </p:sp>
      <p:sp>
        <p:nvSpPr>
          <p:cNvPr id="6" name="Rechteck"/>
          <p:cNvSpPr/>
          <p:nvPr/>
        </p:nvSpPr>
        <p:spPr>
          <a:xfrm>
            <a:off x="7184822" y="1431985"/>
            <a:ext cx="4575858" cy="4485736"/>
          </a:xfrm>
          <a:prstGeom prst="rect">
            <a:avLst/>
          </a:prstGeom>
          <a:solidFill>
            <a:schemeClr val="bg1"/>
          </a:solidFill>
          <a:ln w="12700">
            <a:miter lim="400000"/>
          </a:ln>
          <a:effectLst>
            <a:outerShdw blurRad="635000" dir="5400000" rotWithShape="0">
              <a:srgbClr val="000000">
                <a:alpha val="22995"/>
              </a:srgbClr>
            </a:outerShdw>
          </a:effectLst>
        </p:spPr>
        <p:txBody>
          <a:bodyPr lIns="71437" tIns="71437" rIns="71437" bIns="71437" anchor="ctr"/>
          <a:lstStyle/>
          <a:p>
            <a:pPr algn="ctr" defTabSz="821531">
              <a:lnSpc>
                <a:spcPct val="100000"/>
              </a:lnSpc>
              <a:defRPr sz="3000" spc="0">
                <a:solidFill>
                  <a:srgbClr val="FFFFFF"/>
                </a:solidFill>
                <a:latin typeface="Helvetica Neue Medium"/>
                <a:ea typeface="Helvetica Neue Medium"/>
                <a:cs typeface="Helvetica Neue Medium"/>
                <a:sym typeface="Helvetica Neue Medium"/>
              </a:defRPr>
            </a:pPr>
            <a:endParaRPr/>
          </a:p>
        </p:txBody>
      </p:sp>
      <p:sp>
        <p:nvSpPr>
          <p:cNvPr id="8" name="Form"/>
          <p:cNvSpPr/>
          <p:nvPr/>
        </p:nvSpPr>
        <p:spPr>
          <a:xfrm rot="18900000">
            <a:off x="617251" y="2063835"/>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9" name="Form"/>
          <p:cNvSpPr/>
          <p:nvPr/>
        </p:nvSpPr>
        <p:spPr>
          <a:xfrm rot="18900000">
            <a:off x="617251" y="2826444"/>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11" name="Form"/>
          <p:cNvSpPr/>
          <p:nvPr/>
        </p:nvSpPr>
        <p:spPr>
          <a:xfrm rot="18900000">
            <a:off x="617252" y="3896728"/>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pic>
        <p:nvPicPr>
          <p:cNvPr id="12" name="Resim 11"/>
          <p:cNvPicPr>
            <a:picLocks noChangeAspect="1"/>
          </p:cNvPicPr>
          <p:nvPr/>
        </p:nvPicPr>
        <p:blipFill rotWithShape="1">
          <a:blip r:embed="rId4" cstate="print">
            <a:extLst>
              <a:ext uri="{28A0092B-C50C-407E-A947-70E740481C1C}">
                <a14:useLocalDpi xmlns:a14="http://schemas.microsoft.com/office/drawing/2010/main" val="0"/>
              </a:ext>
            </a:extLst>
          </a:blip>
          <a:srcRect l="14985" r="5735"/>
          <a:stretch/>
        </p:blipFill>
        <p:spPr>
          <a:xfrm>
            <a:off x="7397766" y="1694996"/>
            <a:ext cx="4149969" cy="3959713"/>
          </a:xfrm>
          <a:prstGeom prst="rect">
            <a:avLst/>
          </a:prstGeom>
        </p:spPr>
      </p:pic>
      <p:pic>
        <p:nvPicPr>
          <p:cNvPr id="10" name="Resim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7763" y="1694997"/>
            <a:ext cx="4149971" cy="3963610"/>
          </a:xfrm>
          <a:prstGeom prst="rect">
            <a:avLst/>
          </a:prstGeom>
        </p:spPr>
      </p:pic>
      <p:sp>
        <p:nvSpPr>
          <p:cNvPr id="13" name="Form"/>
          <p:cNvSpPr/>
          <p:nvPr/>
        </p:nvSpPr>
        <p:spPr>
          <a:xfrm rot="18900000">
            <a:off x="617252" y="4941135"/>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Tree>
    <p:extLst>
      <p:ext uri="{BB962C8B-B14F-4D97-AF65-F5344CB8AC3E}">
        <p14:creationId xmlns:p14="http://schemas.microsoft.com/office/powerpoint/2010/main" val="4258088780"/>
      </p:ext>
    </p:extLst>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1D4D02-698E-8C65-A8B3-640C23C56B9F}"/>
              </a:ext>
            </a:extLst>
          </p:cNvPr>
          <p:cNvSpPr>
            <a:spLocks noGrp="1"/>
          </p:cNvSpPr>
          <p:nvPr>
            <p:ph type="title"/>
          </p:nvPr>
        </p:nvSpPr>
        <p:spPr/>
        <p:txBody>
          <a:bodyPr tIns="0" bIns="0" anchor="ctr" anchorCtr="0">
            <a:normAutofit/>
          </a:bodyPr>
          <a:lstStyle/>
          <a:p>
            <a:pPr>
              <a:lnSpc>
                <a:spcPct val="100000"/>
              </a:lnSpc>
            </a:pPr>
            <a:r>
              <a:rPr lang="en-US" dirty="0"/>
              <a:t>Assessment of Fentanyl as a Chemical </a:t>
            </a:r>
            <a:r>
              <a:rPr lang="en-US" dirty="0" smtClean="0"/>
              <a:t>Weapon</a:t>
            </a:r>
            <a:r>
              <a:rPr lang="tr-TR" dirty="0" smtClean="0"/>
              <a:t/>
            </a:r>
            <a:br>
              <a:rPr lang="tr-TR" dirty="0" smtClean="0"/>
            </a:br>
            <a:r>
              <a:rPr lang="tr-TR" dirty="0" smtClean="0"/>
              <a:t>A</a:t>
            </a:r>
            <a:r>
              <a:rPr lang="en-US" dirty="0" err="1" smtClean="0"/>
              <a:t>ccording</a:t>
            </a:r>
            <a:r>
              <a:rPr lang="en-US" dirty="0" smtClean="0"/>
              <a:t> </a:t>
            </a:r>
            <a:r>
              <a:rPr lang="en-US" dirty="0"/>
              <a:t>to the Chemical Weapons Convention</a:t>
            </a:r>
            <a:endParaRPr lang="tr-TR" dirty="0"/>
          </a:p>
        </p:txBody>
      </p:sp>
      <p:sp>
        <p:nvSpPr>
          <p:cNvPr id="4" name="Metin kutusu 3">
            <a:extLst>
              <a:ext uri="{FF2B5EF4-FFF2-40B4-BE49-F238E27FC236}">
                <a16:creationId xmlns:a16="http://schemas.microsoft.com/office/drawing/2014/main" id="{98D4A1CB-F72E-3CE1-625D-A7177CAA41D5}"/>
              </a:ext>
            </a:extLst>
          </p:cNvPr>
          <p:cNvSpPr txBox="1"/>
          <p:nvPr/>
        </p:nvSpPr>
        <p:spPr>
          <a:xfrm>
            <a:off x="590278" y="2061150"/>
            <a:ext cx="5784644" cy="3016210"/>
          </a:xfrm>
          <a:prstGeom prst="rect">
            <a:avLst/>
          </a:prstGeom>
          <a:noFill/>
        </p:spPr>
        <p:txBody>
          <a:bodyPr wrap="square">
            <a:spAutoFit/>
          </a:bodyPr>
          <a:lstStyle/>
          <a:p>
            <a:pPr marL="266700" algn="just">
              <a:spcAft>
                <a:spcPts val="1200"/>
              </a:spcAft>
            </a:pPr>
            <a:r>
              <a:rPr lang="en-US" sz="2000" dirty="0">
                <a:solidFill>
                  <a:schemeClr val="tx1">
                    <a:lumMod val="65000"/>
                    <a:lumOff val="35000"/>
                  </a:schemeClr>
                </a:solidFill>
                <a:latin typeface="+mj-lt"/>
              </a:rPr>
              <a:t>Given its chemical structure and toxic effects, fentanyl may be included in the category of 'toxic chemicals' covered by CWC. </a:t>
            </a:r>
          </a:p>
          <a:p>
            <a:pPr marL="266700" algn="just">
              <a:spcAft>
                <a:spcPts val="1200"/>
              </a:spcAft>
            </a:pPr>
            <a:r>
              <a:rPr lang="en-US" sz="2000" dirty="0">
                <a:solidFill>
                  <a:schemeClr val="tx1">
                    <a:lumMod val="65000"/>
                    <a:lumOff val="35000"/>
                  </a:schemeClr>
                </a:solidFill>
                <a:latin typeface="+mj-lt"/>
              </a:rPr>
              <a:t>However, this assessment may vary depending on the intended use and context. </a:t>
            </a:r>
          </a:p>
          <a:p>
            <a:pPr marL="266700" algn="just">
              <a:spcAft>
                <a:spcPts val="1200"/>
              </a:spcAft>
            </a:pPr>
            <a:r>
              <a:rPr lang="en-US" sz="2000" dirty="0">
                <a:solidFill>
                  <a:schemeClr val="tx1">
                    <a:lumMod val="65000"/>
                    <a:lumOff val="35000"/>
                  </a:schemeClr>
                </a:solidFill>
                <a:latin typeface="+mj-lt"/>
              </a:rPr>
              <a:t>Fentanyl is not listed in the Annexes to the Chemical Weapons Convention .</a:t>
            </a:r>
          </a:p>
          <a:p>
            <a:pPr marL="266700" algn="just">
              <a:spcAft>
                <a:spcPts val="1200"/>
              </a:spcAft>
            </a:pPr>
            <a:r>
              <a:rPr lang="en-US" sz="2000" dirty="0">
                <a:solidFill>
                  <a:schemeClr val="tx1">
                    <a:lumMod val="65000"/>
                    <a:lumOff val="35000"/>
                  </a:schemeClr>
                </a:solidFill>
                <a:latin typeface="+mj-lt"/>
              </a:rPr>
              <a:t>Therefore exempt from its prohibitions. </a:t>
            </a:r>
          </a:p>
        </p:txBody>
      </p:sp>
      <p:sp>
        <p:nvSpPr>
          <p:cNvPr id="6" name="Rechteck"/>
          <p:cNvSpPr/>
          <p:nvPr/>
        </p:nvSpPr>
        <p:spPr>
          <a:xfrm>
            <a:off x="7184822" y="1431985"/>
            <a:ext cx="4575858" cy="4485736"/>
          </a:xfrm>
          <a:prstGeom prst="rect">
            <a:avLst/>
          </a:prstGeom>
          <a:solidFill>
            <a:schemeClr val="bg1"/>
          </a:solidFill>
          <a:ln w="12700">
            <a:miter lim="400000"/>
          </a:ln>
          <a:effectLst>
            <a:outerShdw blurRad="635000" dir="5400000" rotWithShape="0">
              <a:srgbClr val="000000">
                <a:alpha val="22995"/>
              </a:srgbClr>
            </a:outerShdw>
          </a:effectLst>
        </p:spPr>
        <p:txBody>
          <a:bodyPr lIns="71437" tIns="71437" rIns="71437" bIns="71437" anchor="ctr"/>
          <a:lstStyle/>
          <a:p>
            <a:pPr algn="ctr" defTabSz="821531">
              <a:lnSpc>
                <a:spcPct val="100000"/>
              </a:lnSpc>
              <a:defRPr sz="3000" spc="0">
                <a:solidFill>
                  <a:srgbClr val="FFFFFF"/>
                </a:solidFill>
                <a:latin typeface="Helvetica Neue Medium"/>
                <a:ea typeface="Helvetica Neue Medium"/>
                <a:cs typeface="Helvetica Neue Medium"/>
                <a:sym typeface="Helvetica Neue Medium"/>
              </a:defRPr>
            </a:pPr>
            <a:endParaRPr/>
          </a:p>
        </p:txBody>
      </p:sp>
      <p:sp>
        <p:nvSpPr>
          <p:cNvPr id="8" name="Form"/>
          <p:cNvSpPr/>
          <p:nvPr/>
        </p:nvSpPr>
        <p:spPr>
          <a:xfrm rot="18900000">
            <a:off x="617251" y="2201858"/>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9" name="Form"/>
          <p:cNvSpPr/>
          <p:nvPr/>
        </p:nvSpPr>
        <p:spPr>
          <a:xfrm rot="18900000">
            <a:off x="617251" y="3246265"/>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11" name="Form"/>
          <p:cNvSpPr/>
          <p:nvPr/>
        </p:nvSpPr>
        <p:spPr>
          <a:xfrm rot="18900000">
            <a:off x="617252" y="4034751"/>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pic>
        <p:nvPicPr>
          <p:cNvPr id="12" name="Resim 11"/>
          <p:cNvPicPr>
            <a:picLocks noChangeAspect="1"/>
          </p:cNvPicPr>
          <p:nvPr/>
        </p:nvPicPr>
        <p:blipFill rotWithShape="1">
          <a:blip r:embed="rId2" cstate="print">
            <a:extLst>
              <a:ext uri="{28A0092B-C50C-407E-A947-70E740481C1C}">
                <a14:useLocalDpi xmlns:a14="http://schemas.microsoft.com/office/drawing/2010/main" val="0"/>
              </a:ext>
            </a:extLst>
          </a:blip>
          <a:srcRect l="14985" r="5735"/>
          <a:stretch/>
        </p:blipFill>
        <p:spPr>
          <a:xfrm>
            <a:off x="7397766" y="1694996"/>
            <a:ext cx="4149969" cy="3959713"/>
          </a:xfrm>
          <a:prstGeom prst="rect">
            <a:avLst/>
          </a:prstGeom>
        </p:spPr>
      </p:pic>
      <p:sp>
        <p:nvSpPr>
          <p:cNvPr id="13" name="Form"/>
          <p:cNvSpPr/>
          <p:nvPr/>
        </p:nvSpPr>
        <p:spPr>
          <a:xfrm rot="18900000">
            <a:off x="617252" y="4799922"/>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pic>
        <p:nvPicPr>
          <p:cNvPr id="15" name="Resim 14"/>
          <p:cNvPicPr>
            <a:picLocks noChangeAspect="1"/>
          </p:cNvPicPr>
          <p:nvPr/>
        </p:nvPicPr>
        <p:blipFill rotWithShape="1">
          <a:blip r:embed="rId3">
            <a:extLst>
              <a:ext uri="{28A0092B-C50C-407E-A947-70E740481C1C}">
                <a14:useLocalDpi xmlns:a14="http://schemas.microsoft.com/office/drawing/2010/main" val="0"/>
              </a:ext>
            </a:extLst>
          </a:blip>
          <a:srcRect l="8877" r="10187"/>
          <a:stretch/>
        </p:blipFill>
        <p:spPr>
          <a:xfrm>
            <a:off x="7397762" y="1691098"/>
            <a:ext cx="4149973" cy="3963611"/>
          </a:xfrm>
          <a:prstGeom prst="rect">
            <a:avLst/>
          </a:prstGeom>
        </p:spPr>
      </p:pic>
    </p:spTree>
    <p:extLst>
      <p:ext uri="{BB962C8B-B14F-4D97-AF65-F5344CB8AC3E}">
        <p14:creationId xmlns:p14="http://schemas.microsoft.com/office/powerpoint/2010/main" val="2908862522"/>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1D4D02-698E-8C65-A8B3-640C23C56B9F}"/>
              </a:ext>
            </a:extLst>
          </p:cNvPr>
          <p:cNvSpPr>
            <a:spLocks noGrp="1"/>
          </p:cNvSpPr>
          <p:nvPr>
            <p:ph type="title"/>
          </p:nvPr>
        </p:nvSpPr>
        <p:spPr/>
        <p:txBody>
          <a:bodyPr tIns="0" bIns="0" anchor="ctr" anchorCtr="0">
            <a:normAutofit/>
          </a:bodyPr>
          <a:lstStyle/>
          <a:p>
            <a:pPr>
              <a:lnSpc>
                <a:spcPct val="100000"/>
              </a:lnSpc>
            </a:pPr>
            <a:r>
              <a:rPr lang="en-US" dirty="0"/>
              <a:t>Assessment of Fentanyl as a Chemical </a:t>
            </a:r>
            <a:r>
              <a:rPr lang="en-US" dirty="0" smtClean="0"/>
              <a:t>Weapon</a:t>
            </a:r>
            <a:r>
              <a:rPr lang="tr-TR" dirty="0" smtClean="0"/>
              <a:t/>
            </a:r>
            <a:br>
              <a:rPr lang="tr-TR" dirty="0" smtClean="0"/>
            </a:br>
            <a:r>
              <a:rPr lang="tr-TR" dirty="0" smtClean="0"/>
              <a:t>A</a:t>
            </a:r>
            <a:r>
              <a:rPr lang="en-US" dirty="0" err="1" smtClean="0"/>
              <a:t>ccording</a:t>
            </a:r>
            <a:r>
              <a:rPr lang="en-US" dirty="0" smtClean="0"/>
              <a:t> </a:t>
            </a:r>
            <a:r>
              <a:rPr lang="en-US" dirty="0"/>
              <a:t>to the Chemical Weapons Convention</a:t>
            </a:r>
            <a:endParaRPr lang="tr-TR" dirty="0"/>
          </a:p>
        </p:txBody>
      </p:sp>
      <p:sp>
        <p:nvSpPr>
          <p:cNvPr id="4" name="Metin kutusu 3">
            <a:extLst>
              <a:ext uri="{FF2B5EF4-FFF2-40B4-BE49-F238E27FC236}">
                <a16:creationId xmlns:a16="http://schemas.microsoft.com/office/drawing/2014/main" id="{98D4A1CB-F72E-3CE1-625D-A7177CAA41D5}"/>
              </a:ext>
            </a:extLst>
          </p:cNvPr>
          <p:cNvSpPr txBox="1"/>
          <p:nvPr/>
        </p:nvSpPr>
        <p:spPr>
          <a:xfrm>
            <a:off x="590278" y="2345822"/>
            <a:ext cx="5784644" cy="2092881"/>
          </a:xfrm>
          <a:prstGeom prst="rect">
            <a:avLst/>
          </a:prstGeom>
          <a:noFill/>
        </p:spPr>
        <p:txBody>
          <a:bodyPr wrap="square">
            <a:spAutoFit/>
          </a:bodyPr>
          <a:lstStyle/>
          <a:p>
            <a:pPr marL="266700" algn="just">
              <a:spcAft>
                <a:spcPts val="1200"/>
              </a:spcAft>
            </a:pPr>
            <a:r>
              <a:rPr lang="en-US" sz="2000" dirty="0">
                <a:solidFill>
                  <a:schemeClr val="tx1">
                    <a:lumMod val="65000"/>
                    <a:lumOff val="35000"/>
                  </a:schemeClr>
                </a:solidFill>
                <a:latin typeface="+mj-lt"/>
              </a:rPr>
              <a:t>The use of fentanyl and its derivatives by security forces for riot control or hostage rescue may be justified if it is not for the purpose of warfare or killing. </a:t>
            </a:r>
          </a:p>
          <a:p>
            <a:pPr marL="266700" algn="just">
              <a:spcAft>
                <a:spcPts val="1200"/>
              </a:spcAft>
            </a:pPr>
            <a:r>
              <a:rPr lang="en-US" sz="2000" dirty="0">
                <a:solidFill>
                  <a:schemeClr val="tx1">
                    <a:lumMod val="65000"/>
                    <a:lumOff val="35000"/>
                  </a:schemeClr>
                </a:solidFill>
                <a:latin typeface="+mj-lt"/>
              </a:rPr>
              <a:t>However, this use carries serious health risks and is subject to strict regulations </a:t>
            </a:r>
          </a:p>
        </p:txBody>
      </p:sp>
      <p:sp>
        <p:nvSpPr>
          <p:cNvPr id="6" name="Rechteck"/>
          <p:cNvSpPr/>
          <p:nvPr/>
        </p:nvSpPr>
        <p:spPr>
          <a:xfrm>
            <a:off x="7184822" y="1431985"/>
            <a:ext cx="4575858" cy="4485736"/>
          </a:xfrm>
          <a:prstGeom prst="rect">
            <a:avLst/>
          </a:prstGeom>
          <a:solidFill>
            <a:schemeClr val="bg1"/>
          </a:solidFill>
          <a:ln w="12700">
            <a:miter lim="400000"/>
          </a:ln>
          <a:effectLst>
            <a:outerShdw blurRad="635000" dir="5400000" rotWithShape="0">
              <a:srgbClr val="000000">
                <a:alpha val="22995"/>
              </a:srgbClr>
            </a:outerShdw>
          </a:effectLst>
        </p:spPr>
        <p:txBody>
          <a:bodyPr lIns="71437" tIns="71437" rIns="71437" bIns="71437" anchor="ctr"/>
          <a:lstStyle/>
          <a:p>
            <a:pPr algn="ctr" defTabSz="821531">
              <a:lnSpc>
                <a:spcPct val="100000"/>
              </a:lnSpc>
              <a:defRPr sz="3000" spc="0">
                <a:solidFill>
                  <a:srgbClr val="FFFFFF"/>
                </a:solidFill>
                <a:latin typeface="Helvetica Neue Medium"/>
                <a:ea typeface="Helvetica Neue Medium"/>
                <a:cs typeface="Helvetica Neue Medium"/>
                <a:sym typeface="Helvetica Neue Medium"/>
              </a:defRPr>
            </a:pPr>
            <a:endParaRPr/>
          </a:p>
        </p:txBody>
      </p:sp>
      <p:sp>
        <p:nvSpPr>
          <p:cNvPr id="8" name="Form"/>
          <p:cNvSpPr/>
          <p:nvPr/>
        </p:nvSpPr>
        <p:spPr>
          <a:xfrm rot="18900000">
            <a:off x="617251" y="2486530"/>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9" name="Form"/>
          <p:cNvSpPr/>
          <p:nvPr/>
        </p:nvSpPr>
        <p:spPr>
          <a:xfrm rot="18900000">
            <a:off x="617251" y="3869189"/>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pic>
        <p:nvPicPr>
          <p:cNvPr id="15" name="Resim 14"/>
          <p:cNvPicPr>
            <a:picLocks noChangeAspect="1"/>
          </p:cNvPicPr>
          <p:nvPr/>
        </p:nvPicPr>
        <p:blipFill rotWithShape="1">
          <a:blip r:embed="rId2">
            <a:extLst>
              <a:ext uri="{28A0092B-C50C-407E-A947-70E740481C1C}">
                <a14:useLocalDpi xmlns:a14="http://schemas.microsoft.com/office/drawing/2010/main" val="0"/>
              </a:ext>
            </a:extLst>
          </a:blip>
          <a:srcRect l="8877" r="10187"/>
          <a:stretch/>
        </p:blipFill>
        <p:spPr>
          <a:xfrm>
            <a:off x="7397762" y="1691098"/>
            <a:ext cx="4149973" cy="3963611"/>
          </a:xfrm>
          <a:prstGeom prst="rect">
            <a:avLst/>
          </a:prstGeom>
        </p:spPr>
      </p:pic>
      <p:pic>
        <p:nvPicPr>
          <p:cNvPr id="14" name="Resim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7761" y="1691098"/>
            <a:ext cx="4149973" cy="3963611"/>
          </a:xfrm>
          <a:prstGeom prst="rect">
            <a:avLst/>
          </a:prstGeom>
        </p:spPr>
      </p:pic>
    </p:spTree>
    <p:extLst>
      <p:ext uri="{BB962C8B-B14F-4D97-AF65-F5344CB8AC3E}">
        <p14:creationId xmlns:p14="http://schemas.microsoft.com/office/powerpoint/2010/main" val="753113497"/>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1D4D02-698E-8C65-A8B3-640C23C56B9F}"/>
              </a:ext>
            </a:extLst>
          </p:cNvPr>
          <p:cNvSpPr>
            <a:spLocks noGrp="1"/>
          </p:cNvSpPr>
          <p:nvPr>
            <p:ph type="title"/>
          </p:nvPr>
        </p:nvSpPr>
        <p:spPr/>
        <p:txBody>
          <a:bodyPr tIns="0" bIns="0" anchor="ctr" anchorCtr="0">
            <a:normAutofit/>
          </a:bodyPr>
          <a:lstStyle/>
          <a:p>
            <a:pPr>
              <a:lnSpc>
                <a:spcPct val="100000"/>
              </a:lnSpc>
            </a:pPr>
            <a:r>
              <a:rPr lang="en-US" dirty="0"/>
              <a:t>Assessment of Fentanyl as a Chemical </a:t>
            </a:r>
            <a:r>
              <a:rPr lang="en-US" dirty="0" smtClean="0"/>
              <a:t>Weapon</a:t>
            </a:r>
            <a:r>
              <a:rPr lang="tr-TR" dirty="0" smtClean="0"/>
              <a:t/>
            </a:r>
            <a:br>
              <a:rPr lang="tr-TR" dirty="0" smtClean="0"/>
            </a:br>
            <a:r>
              <a:rPr lang="tr-TR" dirty="0" smtClean="0"/>
              <a:t>A</a:t>
            </a:r>
            <a:r>
              <a:rPr lang="en-US" dirty="0" err="1" smtClean="0"/>
              <a:t>ccording</a:t>
            </a:r>
            <a:r>
              <a:rPr lang="en-US" dirty="0" smtClean="0"/>
              <a:t> </a:t>
            </a:r>
            <a:r>
              <a:rPr lang="en-US" dirty="0"/>
              <a:t>to the Chemical Weapons Convention</a:t>
            </a:r>
            <a:endParaRPr lang="tr-TR" dirty="0"/>
          </a:p>
        </p:txBody>
      </p:sp>
      <p:sp>
        <p:nvSpPr>
          <p:cNvPr id="4" name="Metin kutusu 3">
            <a:extLst>
              <a:ext uri="{FF2B5EF4-FFF2-40B4-BE49-F238E27FC236}">
                <a16:creationId xmlns:a16="http://schemas.microsoft.com/office/drawing/2014/main" id="{98D4A1CB-F72E-3CE1-625D-A7177CAA41D5}"/>
              </a:ext>
            </a:extLst>
          </p:cNvPr>
          <p:cNvSpPr txBox="1"/>
          <p:nvPr/>
        </p:nvSpPr>
        <p:spPr>
          <a:xfrm>
            <a:off x="590278" y="2043898"/>
            <a:ext cx="5784644" cy="3170099"/>
          </a:xfrm>
          <a:prstGeom prst="rect">
            <a:avLst/>
          </a:prstGeom>
          <a:noFill/>
        </p:spPr>
        <p:txBody>
          <a:bodyPr wrap="square">
            <a:spAutoFit/>
          </a:bodyPr>
          <a:lstStyle/>
          <a:p>
            <a:pPr marL="266700" algn="just">
              <a:spcAft>
                <a:spcPts val="1200"/>
              </a:spcAft>
            </a:pPr>
            <a:r>
              <a:rPr lang="en-US" sz="2000" dirty="0">
                <a:solidFill>
                  <a:schemeClr val="tx1">
                    <a:lumMod val="65000"/>
                    <a:lumOff val="35000"/>
                  </a:schemeClr>
                </a:solidFill>
                <a:latin typeface="+mj-lt"/>
              </a:rPr>
              <a:t>While its use for medical and scientific purposes is legitimate, its use to harm military or hostile forces is strictly prohibited. </a:t>
            </a:r>
          </a:p>
          <a:p>
            <a:pPr marL="266700" algn="just">
              <a:spcAft>
                <a:spcPts val="1200"/>
              </a:spcAft>
            </a:pPr>
            <a:r>
              <a:rPr lang="en-US" sz="2000" dirty="0">
                <a:solidFill>
                  <a:schemeClr val="tx1">
                    <a:lumMod val="65000"/>
                    <a:lumOff val="35000"/>
                  </a:schemeClr>
                </a:solidFill>
                <a:latin typeface="+mj-lt"/>
              </a:rPr>
              <a:t>However, their use in security operations should be carefully assessed from a legal and ethical perspective. </a:t>
            </a:r>
          </a:p>
          <a:p>
            <a:pPr marL="266700" algn="just">
              <a:spcAft>
                <a:spcPts val="1200"/>
              </a:spcAft>
            </a:pPr>
            <a:r>
              <a:rPr lang="en-US" sz="2000" dirty="0">
                <a:solidFill>
                  <a:schemeClr val="tx1">
                    <a:lumMod val="65000"/>
                    <a:lumOff val="35000"/>
                  </a:schemeClr>
                </a:solidFill>
                <a:latin typeface="+mj-lt"/>
              </a:rPr>
              <a:t>For these reasons, fentanyl and fentanyl subgroups should be considered chemical weapons when used to kill or injure.</a:t>
            </a:r>
          </a:p>
        </p:txBody>
      </p:sp>
      <p:sp>
        <p:nvSpPr>
          <p:cNvPr id="6" name="Rechteck"/>
          <p:cNvSpPr/>
          <p:nvPr/>
        </p:nvSpPr>
        <p:spPr>
          <a:xfrm>
            <a:off x="7184822" y="1431985"/>
            <a:ext cx="4575858" cy="4485736"/>
          </a:xfrm>
          <a:prstGeom prst="rect">
            <a:avLst/>
          </a:prstGeom>
          <a:solidFill>
            <a:schemeClr val="bg1"/>
          </a:solidFill>
          <a:ln w="12700">
            <a:miter lim="400000"/>
          </a:ln>
          <a:effectLst>
            <a:outerShdw blurRad="635000" dir="5400000" rotWithShape="0">
              <a:srgbClr val="000000">
                <a:alpha val="22995"/>
              </a:srgbClr>
            </a:outerShdw>
          </a:effectLst>
        </p:spPr>
        <p:txBody>
          <a:bodyPr lIns="71437" tIns="71437" rIns="71437" bIns="71437" anchor="ctr"/>
          <a:lstStyle/>
          <a:p>
            <a:pPr algn="ctr" defTabSz="821531">
              <a:lnSpc>
                <a:spcPct val="100000"/>
              </a:lnSpc>
              <a:defRPr sz="3000" spc="0">
                <a:solidFill>
                  <a:srgbClr val="FFFFFF"/>
                </a:solidFill>
                <a:latin typeface="Helvetica Neue Medium"/>
                <a:ea typeface="Helvetica Neue Medium"/>
                <a:cs typeface="Helvetica Neue Medium"/>
                <a:sym typeface="Helvetica Neue Medium"/>
              </a:defRPr>
            </a:pPr>
            <a:endParaRPr/>
          </a:p>
        </p:txBody>
      </p:sp>
      <p:sp>
        <p:nvSpPr>
          <p:cNvPr id="8" name="Form"/>
          <p:cNvSpPr/>
          <p:nvPr/>
        </p:nvSpPr>
        <p:spPr>
          <a:xfrm rot="18900000">
            <a:off x="617251" y="2184606"/>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9" name="Form"/>
          <p:cNvSpPr/>
          <p:nvPr/>
        </p:nvSpPr>
        <p:spPr>
          <a:xfrm rot="18900000">
            <a:off x="617251" y="3222210"/>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pic>
        <p:nvPicPr>
          <p:cNvPr id="15" name="Resim 14"/>
          <p:cNvPicPr>
            <a:picLocks noChangeAspect="1"/>
          </p:cNvPicPr>
          <p:nvPr/>
        </p:nvPicPr>
        <p:blipFill rotWithShape="1">
          <a:blip r:embed="rId2">
            <a:extLst>
              <a:ext uri="{28A0092B-C50C-407E-A947-70E740481C1C}">
                <a14:useLocalDpi xmlns:a14="http://schemas.microsoft.com/office/drawing/2010/main" val="0"/>
              </a:ext>
            </a:extLst>
          </a:blip>
          <a:srcRect l="8877" r="10187"/>
          <a:stretch/>
        </p:blipFill>
        <p:spPr>
          <a:xfrm>
            <a:off x="7397762" y="1691098"/>
            <a:ext cx="4149973" cy="3963611"/>
          </a:xfrm>
          <a:prstGeom prst="rect">
            <a:avLst/>
          </a:prstGeom>
        </p:spPr>
      </p:pic>
      <p:sp>
        <p:nvSpPr>
          <p:cNvPr id="10" name="Form"/>
          <p:cNvSpPr/>
          <p:nvPr/>
        </p:nvSpPr>
        <p:spPr>
          <a:xfrm rot="18900000">
            <a:off x="617251" y="4317764"/>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pic>
        <p:nvPicPr>
          <p:cNvPr id="11" name="Resim 10"/>
          <p:cNvPicPr>
            <a:picLocks noChangeAspect="1"/>
          </p:cNvPicPr>
          <p:nvPr/>
        </p:nvPicPr>
        <p:blipFill rotWithShape="1">
          <a:blip r:embed="rId3">
            <a:extLst>
              <a:ext uri="{28A0092B-C50C-407E-A947-70E740481C1C}">
                <a14:useLocalDpi xmlns:a14="http://schemas.microsoft.com/office/drawing/2010/main" val="0"/>
              </a:ext>
            </a:extLst>
          </a:blip>
          <a:srcRect l="8362" r="8574"/>
          <a:stretch/>
        </p:blipFill>
        <p:spPr>
          <a:xfrm>
            <a:off x="7397760" y="1691097"/>
            <a:ext cx="4149974" cy="3963611"/>
          </a:xfrm>
          <a:prstGeom prst="rect">
            <a:avLst/>
          </a:prstGeom>
        </p:spPr>
      </p:pic>
    </p:spTree>
    <p:extLst>
      <p:ext uri="{BB962C8B-B14F-4D97-AF65-F5344CB8AC3E}">
        <p14:creationId xmlns:p14="http://schemas.microsoft.com/office/powerpoint/2010/main" val="1251448354"/>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05C1CC6-F39B-A9D7-404E-11335CE6FE7C}"/>
            </a:ext>
          </a:extLst>
        </p:cNvPr>
        <p:cNvGrpSpPr/>
        <p:nvPr/>
      </p:nvGrpSpPr>
      <p:grpSpPr>
        <a:xfrm>
          <a:off x="0" y="0"/>
          <a:ext cx="0" cy="0"/>
          <a:chOff x="0" y="0"/>
          <a:chExt cx="0" cy="0"/>
        </a:xfrm>
      </p:grpSpPr>
      <p:sp>
        <p:nvSpPr>
          <p:cNvPr id="6" name="Dikdörtgen 5">
            <a:extLst>
              <a:ext uri="{FF2B5EF4-FFF2-40B4-BE49-F238E27FC236}">
                <a16:creationId xmlns:a16="http://schemas.microsoft.com/office/drawing/2014/main" id="{794B0A3F-B1D4-A776-AAF1-531E3BE5A489}"/>
              </a:ext>
            </a:extLst>
          </p:cNvPr>
          <p:cNvSpPr/>
          <p:nvPr/>
        </p:nvSpPr>
        <p:spPr>
          <a:xfrm>
            <a:off x="1" y="6714000"/>
            <a:ext cx="12192000" cy="1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98985" y="2817892"/>
            <a:ext cx="3994030" cy="1222217"/>
          </a:xfrm>
          <a:prstGeom prst="rect">
            <a:avLst/>
          </a:prstGeom>
        </p:spPr>
      </p:pic>
    </p:spTree>
    <p:extLst>
      <p:ext uri="{BB962C8B-B14F-4D97-AF65-F5344CB8AC3E}">
        <p14:creationId xmlns:p14="http://schemas.microsoft.com/office/powerpoint/2010/main" val="1276053049"/>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1D4D02-698E-8C65-A8B3-640C23C56B9F}"/>
              </a:ext>
            </a:extLst>
          </p:cNvPr>
          <p:cNvSpPr>
            <a:spLocks noGrp="1"/>
          </p:cNvSpPr>
          <p:nvPr>
            <p:ph type="title"/>
          </p:nvPr>
        </p:nvSpPr>
        <p:spPr/>
        <p:txBody>
          <a:bodyPr/>
          <a:lstStyle/>
          <a:p>
            <a:r>
              <a:rPr lang="tr-TR" dirty="0" smtClean="0"/>
              <a:t>TOXIC CHEMICALS</a:t>
            </a:r>
            <a:endParaRPr lang="tr-TR" dirty="0"/>
          </a:p>
        </p:txBody>
      </p:sp>
      <p:sp>
        <p:nvSpPr>
          <p:cNvPr id="4" name="Metin kutusu 3">
            <a:extLst>
              <a:ext uri="{FF2B5EF4-FFF2-40B4-BE49-F238E27FC236}">
                <a16:creationId xmlns:a16="http://schemas.microsoft.com/office/drawing/2014/main" id="{98D4A1CB-F72E-3CE1-625D-A7177CAA41D5}"/>
              </a:ext>
            </a:extLst>
          </p:cNvPr>
          <p:cNvSpPr txBox="1"/>
          <p:nvPr/>
        </p:nvSpPr>
        <p:spPr>
          <a:xfrm>
            <a:off x="590278" y="1897246"/>
            <a:ext cx="5784644" cy="3170099"/>
          </a:xfrm>
          <a:prstGeom prst="rect">
            <a:avLst/>
          </a:prstGeom>
          <a:noFill/>
        </p:spPr>
        <p:txBody>
          <a:bodyPr wrap="square">
            <a:spAutoFit/>
          </a:bodyPr>
          <a:lstStyle/>
          <a:p>
            <a:pPr algn="just">
              <a:spcAft>
                <a:spcPts val="1200"/>
              </a:spcAft>
            </a:pPr>
            <a:r>
              <a:rPr lang="en-US" sz="2000" b="1" dirty="0">
                <a:solidFill>
                  <a:schemeClr val="tx1">
                    <a:lumMod val="65000"/>
                    <a:lumOff val="35000"/>
                  </a:schemeClr>
                </a:solidFill>
                <a:latin typeface="+mj-lt"/>
              </a:rPr>
              <a:t>“Toxic Chemical” means:</a:t>
            </a:r>
          </a:p>
          <a:p>
            <a:pPr marL="266700" algn="just">
              <a:spcAft>
                <a:spcPts val="1200"/>
              </a:spcAft>
            </a:pPr>
            <a:r>
              <a:rPr lang="en-US" sz="2000" dirty="0" smtClean="0">
                <a:solidFill>
                  <a:schemeClr val="tx1">
                    <a:lumMod val="65000"/>
                    <a:lumOff val="35000"/>
                  </a:schemeClr>
                </a:solidFill>
                <a:latin typeface="+mj-lt"/>
              </a:rPr>
              <a:t>Any </a:t>
            </a:r>
            <a:r>
              <a:rPr lang="en-US" sz="2000" dirty="0">
                <a:solidFill>
                  <a:schemeClr val="tx1">
                    <a:lumMod val="65000"/>
                    <a:lumOff val="35000"/>
                  </a:schemeClr>
                </a:solidFill>
                <a:latin typeface="+mj-lt"/>
              </a:rPr>
              <a:t>chemical which through its chemical action on life processes can cause death, temporary incapacitation or permanent harm to humans or animals. </a:t>
            </a:r>
          </a:p>
          <a:p>
            <a:pPr marL="266700" algn="just">
              <a:spcAft>
                <a:spcPts val="1200"/>
              </a:spcAft>
            </a:pPr>
            <a:r>
              <a:rPr lang="en-US" sz="2000" dirty="0">
                <a:solidFill>
                  <a:schemeClr val="tx1">
                    <a:lumMod val="65000"/>
                    <a:lumOff val="35000"/>
                  </a:schemeClr>
                </a:solidFill>
                <a:latin typeface="+mj-lt"/>
              </a:rPr>
              <a:t>This includes all such chemicals, regardless of their origin or of their method of production, and regardless of whether they are produced in facilities, in munitions or elsewhere. </a:t>
            </a:r>
          </a:p>
        </p:txBody>
      </p:sp>
      <p:sp>
        <p:nvSpPr>
          <p:cNvPr id="8" name="Form"/>
          <p:cNvSpPr/>
          <p:nvPr/>
        </p:nvSpPr>
        <p:spPr>
          <a:xfrm rot="18900000">
            <a:off x="617251" y="2514000"/>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9" name="Form"/>
          <p:cNvSpPr/>
          <p:nvPr/>
        </p:nvSpPr>
        <p:spPr>
          <a:xfrm rot="18900000">
            <a:off x="617252" y="3839528"/>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17" name="Rechteck"/>
          <p:cNvSpPr/>
          <p:nvPr/>
        </p:nvSpPr>
        <p:spPr>
          <a:xfrm>
            <a:off x="7184822" y="1431985"/>
            <a:ext cx="4575858" cy="4485736"/>
          </a:xfrm>
          <a:prstGeom prst="rect">
            <a:avLst/>
          </a:prstGeom>
          <a:solidFill>
            <a:schemeClr val="bg1"/>
          </a:solidFill>
          <a:ln w="12700">
            <a:miter lim="400000"/>
          </a:ln>
          <a:effectLst>
            <a:outerShdw blurRad="635000" dir="5400000" rotWithShape="0">
              <a:srgbClr val="000000">
                <a:alpha val="22995"/>
              </a:srgbClr>
            </a:outerShdw>
          </a:effectLst>
        </p:spPr>
        <p:txBody>
          <a:bodyPr lIns="71437" tIns="71437" rIns="71437" bIns="71437" anchor="ctr"/>
          <a:lstStyle/>
          <a:p>
            <a:pPr algn="ctr" defTabSz="821531">
              <a:lnSpc>
                <a:spcPct val="100000"/>
              </a:lnSpc>
              <a:defRPr sz="3000" spc="0">
                <a:solidFill>
                  <a:srgbClr val="FFFFFF"/>
                </a:solidFill>
                <a:latin typeface="Helvetica Neue Medium"/>
                <a:ea typeface="Helvetica Neue Medium"/>
                <a:cs typeface="Helvetica Neue Medium"/>
                <a:sym typeface="Helvetica Neue Medium"/>
              </a:defRPr>
            </a:pPr>
            <a:endParaRPr/>
          </a:p>
        </p:txBody>
      </p:sp>
      <p:pic>
        <p:nvPicPr>
          <p:cNvPr id="19" name="Resim 18"/>
          <p:cNvPicPr>
            <a:picLocks noChangeAspect="1"/>
          </p:cNvPicPr>
          <p:nvPr/>
        </p:nvPicPr>
        <p:blipFill rotWithShape="1">
          <a:blip r:embed="rId2" cstate="print">
            <a:extLst>
              <a:ext uri="{28A0092B-C50C-407E-A947-70E740481C1C}">
                <a14:useLocalDpi xmlns:a14="http://schemas.microsoft.com/office/drawing/2010/main" val="0"/>
              </a:ext>
            </a:extLst>
          </a:blip>
          <a:srcRect l="13016" r="13820"/>
          <a:stretch/>
        </p:blipFill>
        <p:spPr>
          <a:xfrm>
            <a:off x="7397767" y="1694996"/>
            <a:ext cx="4149969" cy="3959713"/>
          </a:xfrm>
          <a:prstGeom prst="rect">
            <a:avLst/>
          </a:prstGeom>
        </p:spPr>
      </p:pic>
    </p:spTree>
    <p:extLst>
      <p:ext uri="{BB962C8B-B14F-4D97-AF65-F5344CB8AC3E}">
        <p14:creationId xmlns:p14="http://schemas.microsoft.com/office/powerpoint/2010/main" val="1374876334"/>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1D4D02-698E-8C65-A8B3-640C23C56B9F}"/>
              </a:ext>
            </a:extLst>
          </p:cNvPr>
          <p:cNvSpPr>
            <a:spLocks noGrp="1"/>
          </p:cNvSpPr>
          <p:nvPr>
            <p:ph type="title"/>
          </p:nvPr>
        </p:nvSpPr>
        <p:spPr/>
        <p:txBody>
          <a:bodyPr/>
          <a:lstStyle/>
          <a:p>
            <a:r>
              <a:rPr lang="tr-TR" dirty="0" smtClean="0"/>
              <a:t>CHEMICAL WEAPONS CONVENTION</a:t>
            </a:r>
            <a:endParaRPr lang="tr-TR" dirty="0"/>
          </a:p>
        </p:txBody>
      </p:sp>
      <p:sp>
        <p:nvSpPr>
          <p:cNvPr id="4" name="Metin kutusu 3">
            <a:extLst>
              <a:ext uri="{FF2B5EF4-FFF2-40B4-BE49-F238E27FC236}">
                <a16:creationId xmlns:a16="http://schemas.microsoft.com/office/drawing/2014/main" id="{98D4A1CB-F72E-3CE1-625D-A7177CAA41D5}"/>
              </a:ext>
            </a:extLst>
          </p:cNvPr>
          <p:cNvSpPr txBox="1"/>
          <p:nvPr/>
        </p:nvSpPr>
        <p:spPr>
          <a:xfrm>
            <a:off x="590278" y="2483843"/>
            <a:ext cx="5784644" cy="2246769"/>
          </a:xfrm>
          <a:prstGeom prst="rect">
            <a:avLst/>
          </a:prstGeom>
          <a:noFill/>
        </p:spPr>
        <p:txBody>
          <a:bodyPr wrap="square">
            <a:spAutoFit/>
          </a:bodyPr>
          <a:lstStyle/>
          <a:p>
            <a:pPr marL="266700" algn="just">
              <a:spcAft>
                <a:spcPts val="1200"/>
              </a:spcAft>
            </a:pPr>
            <a:r>
              <a:rPr lang="en-US" sz="2000" dirty="0" smtClean="0">
                <a:solidFill>
                  <a:schemeClr val="tx1">
                    <a:lumMod val="65000"/>
                    <a:lumOff val="35000"/>
                  </a:schemeClr>
                </a:solidFill>
                <a:latin typeface="+mj-lt"/>
              </a:rPr>
              <a:t>The </a:t>
            </a:r>
            <a:r>
              <a:rPr lang="en-US" sz="2000" dirty="0">
                <a:solidFill>
                  <a:schemeClr val="tx1">
                    <a:lumMod val="65000"/>
                    <a:lumOff val="35000"/>
                  </a:schemeClr>
                </a:solidFill>
                <a:latin typeface="+mj-lt"/>
              </a:rPr>
              <a:t>Chemical Weapons Convention defines these chemicals and their classes. </a:t>
            </a:r>
          </a:p>
          <a:p>
            <a:pPr marL="266700" algn="just">
              <a:spcAft>
                <a:spcPts val="1200"/>
              </a:spcAft>
            </a:pPr>
            <a:r>
              <a:rPr lang="en-US" sz="2000" dirty="0">
                <a:solidFill>
                  <a:schemeClr val="tx1">
                    <a:lumMod val="65000"/>
                    <a:lumOff val="35000"/>
                  </a:schemeClr>
                </a:solidFill>
                <a:latin typeface="+mj-lt"/>
              </a:rPr>
              <a:t>Under this Convention, fentanyl and synthetic opioids are not classified as chemical weapons. </a:t>
            </a:r>
          </a:p>
          <a:p>
            <a:pPr marL="266700" algn="just">
              <a:spcAft>
                <a:spcPts val="1200"/>
              </a:spcAft>
            </a:pPr>
            <a:r>
              <a:rPr lang="en-US" sz="2000" dirty="0">
                <a:solidFill>
                  <a:schemeClr val="tx1">
                    <a:lumMod val="65000"/>
                    <a:lumOff val="35000"/>
                  </a:schemeClr>
                </a:solidFill>
                <a:latin typeface="+mj-lt"/>
              </a:rPr>
              <a:t>However, in the same convention, both chemicals used to kill are </a:t>
            </a:r>
            <a:r>
              <a:rPr lang="en-US" sz="2000" dirty="0" err="1">
                <a:solidFill>
                  <a:schemeClr val="tx1">
                    <a:lumMod val="65000"/>
                    <a:lumOff val="35000"/>
                  </a:schemeClr>
                </a:solidFill>
                <a:latin typeface="+mj-lt"/>
              </a:rPr>
              <a:t>recognised</a:t>
            </a:r>
            <a:r>
              <a:rPr lang="en-US" sz="2000" dirty="0">
                <a:solidFill>
                  <a:schemeClr val="tx1">
                    <a:lumMod val="65000"/>
                    <a:lumOff val="35000"/>
                  </a:schemeClr>
                </a:solidFill>
                <a:latin typeface="+mj-lt"/>
              </a:rPr>
              <a:t> as chemical weapons. </a:t>
            </a:r>
          </a:p>
        </p:txBody>
      </p:sp>
      <p:sp>
        <p:nvSpPr>
          <p:cNvPr id="6" name="Rechteck"/>
          <p:cNvSpPr/>
          <p:nvPr/>
        </p:nvSpPr>
        <p:spPr>
          <a:xfrm>
            <a:off x="7184822" y="1431985"/>
            <a:ext cx="4575858" cy="4485736"/>
          </a:xfrm>
          <a:prstGeom prst="rect">
            <a:avLst/>
          </a:prstGeom>
          <a:solidFill>
            <a:schemeClr val="bg1"/>
          </a:solidFill>
          <a:ln w="12700">
            <a:miter lim="400000"/>
          </a:ln>
          <a:effectLst>
            <a:outerShdw blurRad="635000" dir="5400000" rotWithShape="0">
              <a:srgbClr val="000000">
                <a:alpha val="22995"/>
              </a:srgbClr>
            </a:outerShdw>
          </a:effectLst>
        </p:spPr>
        <p:txBody>
          <a:bodyPr lIns="71437" tIns="71437" rIns="71437" bIns="71437" anchor="ctr"/>
          <a:lstStyle/>
          <a:p>
            <a:pPr algn="ctr" defTabSz="821531">
              <a:lnSpc>
                <a:spcPct val="100000"/>
              </a:lnSpc>
              <a:defRPr sz="3000" spc="0">
                <a:solidFill>
                  <a:srgbClr val="FFFFFF"/>
                </a:solidFill>
                <a:latin typeface="Helvetica Neue Medium"/>
                <a:ea typeface="Helvetica Neue Medium"/>
                <a:cs typeface="Helvetica Neue Medium"/>
                <a:sym typeface="Helvetica Neue Medium"/>
              </a:defRPr>
            </a:pPr>
            <a:endParaRPr/>
          </a:p>
        </p:txBody>
      </p:sp>
      <p:sp>
        <p:nvSpPr>
          <p:cNvPr id="8" name="Form"/>
          <p:cNvSpPr/>
          <p:nvPr/>
        </p:nvSpPr>
        <p:spPr>
          <a:xfrm rot="18900000">
            <a:off x="617251" y="2624551"/>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9" name="Form"/>
          <p:cNvSpPr/>
          <p:nvPr/>
        </p:nvSpPr>
        <p:spPr>
          <a:xfrm rot="18900000">
            <a:off x="617251" y="3393202"/>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10" name="Form"/>
          <p:cNvSpPr/>
          <p:nvPr/>
        </p:nvSpPr>
        <p:spPr>
          <a:xfrm rot="18900000">
            <a:off x="617251" y="4161854"/>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pic>
        <p:nvPicPr>
          <p:cNvPr id="11" name="Resim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7767" y="1694997"/>
            <a:ext cx="4149969" cy="3959713"/>
          </a:xfrm>
          <a:prstGeom prst="rect">
            <a:avLst/>
          </a:prstGeom>
        </p:spPr>
      </p:pic>
    </p:spTree>
    <p:extLst>
      <p:ext uri="{BB962C8B-B14F-4D97-AF65-F5344CB8AC3E}">
        <p14:creationId xmlns:p14="http://schemas.microsoft.com/office/powerpoint/2010/main" val="87268443"/>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1D4D02-698E-8C65-A8B3-640C23C56B9F}"/>
              </a:ext>
            </a:extLst>
          </p:cNvPr>
          <p:cNvSpPr>
            <a:spLocks noGrp="1"/>
          </p:cNvSpPr>
          <p:nvPr>
            <p:ph type="title"/>
          </p:nvPr>
        </p:nvSpPr>
        <p:spPr/>
        <p:txBody>
          <a:bodyPr/>
          <a:lstStyle/>
          <a:p>
            <a:r>
              <a:rPr lang="tr-TR" dirty="0" smtClean="0"/>
              <a:t>INCAPACITATING AGENTS</a:t>
            </a:r>
            <a:endParaRPr lang="tr-TR" dirty="0"/>
          </a:p>
        </p:txBody>
      </p:sp>
      <p:sp>
        <p:nvSpPr>
          <p:cNvPr id="4" name="Metin kutusu 3">
            <a:extLst>
              <a:ext uri="{FF2B5EF4-FFF2-40B4-BE49-F238E27FC236}">
                <a16:creationId xmlns:a16="http://schemas.microsoft.com/office/drawing/2014/main" id="{98D4A1CB-F72E-3CE1-625D-A7177CAA41D5}"/>
              </a:ext>
            </a:extLst>
          </p:cNvPr>
          <p:cNvSpPr txBox="1"/>
          <p:nvPr/>
        </p:nvSpPr>
        <p:spPr>
          <a:xfrm>
            <a:off x="590278" y="2483843"/>
            <a:ext cx="5784644" cy="2092881"/>
          </a:xfrm>
          <a:prstGeom prst="rect">
            <a:avLst/>
          </a:prstGeom>
          <a:noFill/>
        </p:spPr>
        <p:txBody>
          <a:bodyPr wrap="square">
            <a:spAutoFit/>
          </a:bodyPr>
          <a:lstStyle/>
          <a:p>
            <a:pPr marL="266700" algn="just">
              <a:spcAft>
                <a:spcPts val="1200"/>
              </a:spcAft>
            </a:pPr>
            <a:r>
              <a:rPr lang="en-US" sz="2000" dirty="0">
                <a:solidFill>
                  <a:schemeClr val="tx1">
                    <a:lumMod val="65000"/>
                    <a:lumOff val="35000"/>
                  </a:schemeClr>
                </a:solidFill>
                <a:latin typeface="+mj-lt"/>
              </a:rPr>
              <a:t>Incapacitating agents are usually used for their non-lethal adverse effects and can be lethal at very high doses. </a:t>
            </a:r>
          </a:p>
          <a:p>
            <a:pPr marL="266700" algn="just">
              <a:spcAft>
                <a:spcPts val="1200"/>
              </a:spcAft>
            </a:pPr>
            <a:r>
              <a:rPr lang="en-US" sz="2000" dirty="0">
                <a:solidFill>
                  <a:schemeClr val="tx1">
                    <a:lumMod val="65000"/>
                    <a:lumOff val="35000"/>
                  </a:schemeClr>
                </a:solidFill>
                <a:latin typeface="+mj-lt"/>
              </a:rPr>
              <a:t>Through their transient psychological and mental effects, these agents incapacitate the target population by impairing their </a:t>
            </a:r>
            <a:r>
              <a:rPr lang="en-US" sz="2000" dirty="0" err="1">
                <a:solidFill>
                  <a:schemeClr val="tx1">
                    <a:lumMod val="65000"/>
                    <a:lumOff val="35000"/>
                  </a:schemeClr>
                </a:solidFill>
                <a:latin typeface="+mj-lt"/>
              </a:rPr>
              <a:t>behaviour</a:t>
            </a:r>
            <a:r>
              <a:rPr lang="en-US" sz="2000" dirty="0">
                <a:solidFill>
                  <a:schemeClr val="tx1">
                    <a:lumMod val="65000"/>
                    <a:lumOff val="35000"/>
                  </a:schemeClr>
                </a:solidFill>
                <a:latin typeface="+mj-lt"/>
              </a:rPr>
              <a:t>.</a:t>
            </a:r>
          </a:p>
        </p:txBody>
      </p:sp>
      <p:sp>
        <p:nvSpPr>
          <p:cNvPr id="6" name="Rechteck"/>
          <p:cNvSpPr/>
          <p:nvPr/>
        </p:nvSpPr>
        <p:spPr>
          <a:xfrm>
            <a:off x="7184822" y="1431985"/>
            <a:ext cx="4575858" cy="4485736"/>
          </a:xfrm>
          <a:prstGeom prst="rect">
            <a:avLst/>
          </a:prstGeom>
          <a:solidFill>
            <a:schemeClr val="bg1"/>
          </a:solidFill>
          <a:ln w="12700">
            <a:miter lim="400000"/>
          </a:ln>
          <a:effectLst>
            <a:outerShdw blurRad="635000" dir="5400000" rotWithShape="0">
              <a:srgbClr val="000000">
                <a:alpha val="22995"/>
              </a:srgbClr>
            </a:outerShdw>
          </a:effectLst>
        </p:spPr>
        <p:txBody>
          <a:bodyPr lIns="71437" tIns="71437" rIns="71437" bIns="71437" anchor="ctr"/>
          <a:lstStyle/>
          <a:p>
            <a:pPr algn="ctr" defTabSz="821531">
              <a:lnSpc>
                <a:spcPct val="100000"/>
              </a:lnSpc>
              <a:defRPr sz="3000" spc="0">
                <a:solidFill>
                  <a:srgbClr val="FFFFFF"/>
                </a:solidFill>
                <a:latin typeface="Helvetica Neue Medium"/>
                <a:ea typeface="Helvetica Neue Medium"/>
                <a:cs typeface="Helvetica Neue Medium"/>
                <a:sym typeface="Helvetica Neue Medium"/>
              </a:defRPr>
            </a:pPr>
            <a:endParaRPr/>
          </a:p>
        </p:txBody>
      </p:sp>
      <p:sp>
        <p:nvSpPr>
          <p:cNvPr id="8" name="Form"/>
          <p:cNvSpPr/>
          <p:nvPr/>
        </p:nvSpPr>
        <p:spPr>
          <a:xfrm rot="18900000">
            <a:off x="617251" y="2624551"/>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9" name="Form"/>
          <p:cNvSpPr/>
          <p:nvPr/>
        </p:nvSpPr>
        <p:spPr>
          <a:xfrm rot="18900000">
            <a:off x="617251" y="3682333"/>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pic>
        <p:nvPicPr>
          <p:cNvPr id="12" name="Resim 11"/>
          <p:cNvPicPr>
            <a:picLocks noChangeAspect="1"/>
          </p:cNvPicPr>
          <p:nvPr/>
        </p:nvPicPr>
        <p:blipFill rotWithShape="1">
          <a:blip r:embed="rId2">
            <a:extLst>
              <a:ext uri="{28A0092B-C50C-407E-A947-70E740481C1C}">
                <a14:useLocalDpi xmlns:a14="http://schemas.microsoft.com/office/drawing/2010/main" val="0"/>
              </a:ext>
            </a:extLst>
          </a:blip>
          <a:srcRect l="14116"/>
          <a:stretch/>
        </p:blipFill>
        <p:spPr>
          <a:xfrm>
            <a:off x="7397767" y="1694997"/>
            <a:ext cx="4149969" cy="3959713"/>
          </a:xfrm>
          <a:prstGeom prst="rect">
            <a:avLst/>
          </a:prstGeom>
        </p:spPr>
      </p:pic>
    </p:spTree>
    <p:extLst>
      <p:ext uri="{BB962C8B-B14F-4D97-AF65-F5344CB8AC3E}">
        <p14:creationId xmlns:p14="http://schemas.microsoft.com/office/powerpoint/2010/main" val="3035717075"/>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1D4D02-698E-8C65-A8B3-640C23C56B9F}"/>
              </a:ext>
            </a:extLst>
          </p:cNvPr>
          <p:cNvSpPr>
            <a:spLocks noGrp="1"/>
          </p:cNvSpPr>
          <p:nvPr>
            <p:ph type="title"/>
          </p:nvPr>
        </p:nvSpPr>
        <p:spPr/>
        <p:txBody>
          <a:bodyPr/>
          <a:lstStyle/>
          <a:p>
            <a:r>
              <a:rPr lang="tr-TR" dirty="0" smtClean="0"/>
              <a:t>INCAPACITATING AGENTS</a:t>
            </a:r>
            <a:endParaRPr lang="tr-TR" dirty="0"/>
          </a:p>
        </p:txBody>
      </p:sp>
      <p:sp>
        <p:nvSpPr>
          <p:cNvPr id="4" name="Metin kutusu 3">
            <a:extLst>
              <a:ext uri="{FF2B5EF4-FFF2-40B4-BE49-F238E27FC236}">
                <a16:creationId xmlns:a16="http://schemas.microsoft.com/office/drawing/2014/main" id="{98D4A1CB-F72E-3CE1-625D-A7177CAA41D5}"/>
              </a:ext>
            </a:extLst>
          </p:cNvPr>
          <p:cNvSpPr txBox="1"/>
          <p:nvPr/>
        </p:nvSpPr>
        <p:spPr>
          <a:xfrm>
            <a:off x="590278" y="2121533"/>
            <a:ext cx="5784644" cy="3170099"/>
          </a:xfrm>
          <a:prstGeom prst="rect">
            <a:avLst/>
          </a:prstGeom>
          <a:noFill/>
        </p:spPr>
        <p:txBody>
          <a:bodyPr wrap="square">
            <a:spAutoFit/>
          </a:bodyPr>
          <a:lstStyle/>
          <a:p>
            <a:pPr marL="266700" algn="just">
              <a:spcAft>
                <a:spcPts val="1200"/>
              </a:spcAft>
            </a:pPr>
            <a:r>
              <a:rPr lang="en-US" sz="2000" dirty="0">
                <a:solidFill>
                  <a:schemeClr val="tx1">
                    <a:lumMod val="65000"/>
                    <a:lumOff val="35000"/>
                  </a:schemeClr>
                </a:solidFill>
                <a:latin typeface="+mj-lt"/>
              </a:rPr>
              <a:t>Incapacitating agents are not generally used to kill, although they can have lethal effects when used in large doses. </a:t>
            </a:r>
          </a:p>
          <a:p>
            <a:pPr marL="266700" algn="just">
              <a:spcAft>
                <a:spcPts val="1200"/>
              </a:spcAft>
            </a:pPr>
            <a:r>
              <a:rPr lang="en-US" sz="2000" dirty="0">
                <a:solidFill>
                  <a:schemeClr val="tx1">
                    <a:lumMod val="65000"/>
                    <a:lumOff val="35000"/>
                  </a:schemeClr>
                </a:solidFill>
                <a:latin typeface="+mj-lt"/>
              </a:rPr>
              <a:t>The purpose of using these substances is;</a:t>
            </a:r>
          </a:p>
          <a:p>
            <a:pPr marL="715963" indent="-342900" algn="just">
              <a:spcAft>
                <a:spcPts val="1200"/>
              </a:spcAft>
              <a:buClr>
                <a:schemeClr val="accent2"/>
              </a:buClr>
              <a:buFont typeface="Arial" panose="020B0604020202020204" pitchFamily="34" charset="0"/>
              <a:buChar char="•"/>
            </a:pPr>
            <a:r>
              <a:rPr lang="en-US" sz="2000" dirty="0">
                <a:solidFill>
                  <a:schemeClr val="tx1">
                    <a:lumMod val="65000"/>
                    <a:lumOff val="35000"/>
                  </a:schemeClr>
                </a:solidFill>
                <a:latin typeface="+mj-lt"/>
              </a:rPr>
              <a:t>to produce temporary and non-lethal effects </a:t>
            </a:r>
          </a:p>
          <a:p>
            <a:pPr marL="715963" indent="-342900" algn="just">
              <a:spcAft>
                <a:spcPts val="1200"/>
              </a:spcAft>
              <a:buClr>
                <a:schemeClr val="accent2"/>
              </a:buClr>
              <a:buFont typeface="Arial" panose="020B0604020202020204" pitchFamily="34" charset="0"/>
              <a:buChar char="•"/>
            </a:pPr>
            <a:r>
              <a:rPr lang="en-US" sz="2000" dirty="0">
                <a:solidFill>
                  <a:schemeClr val="tx1">
                    <a:lumMod val="65000"/>
                    <a:lumOff val="35000"/>
                  </a:schemeClr>
                </a:solidFill>
                <a:latin typeface="+mj-lt"/>
              </a:rPr>
              <a:t>to temporarily incapacitate the target or targets</a:t>
            </a:r>
          </a:p>
          <a:p>
            <a:pPr marL="715963" indent="-342900" algn="just">
              <a:spcAft>
                <a:spcPts val="1200"/>
              </a:spcAft>
              <a:buClr>
                <a:schemeClr val="accent2"/>
              </a:buClr>
              <a:buFont typeface="Arial" panose="020B0604020202020204" pitchFamily="34" charset="0"/>
              <a:buChar char="•"/>
            </a:pPr>
            <a:r>
              <a:rPr lang="en-US" sz="2000" dirty="0">
                <a:solidFill>
                  <a:schemeClr val="tx1">
                    <a:lumMod val="65000"/>
                    <a:lumOff val="35000"/>
                  </a:schemeClr>
                </a:solidFill>
                <a:latin typeface="+mj-lt"/>
              </a:rPr>
              <a:t>preventing them from carrying out their normal activities. </a:t>
            </a:r>
          </a:p>
        </p:txBody>
      </p:sp>
      <p:sp>
        <p:nvSpPr>
          <p:cNvPr id="6" name="Rechteck"/>
          <p:cNvSpPr/>
          <p:nvPr/>
        </p:nvSpPr>
        <p:spPr>
          <a:xfrm>
            <a:off x="7184822" y="1431985"/>
            <a:ext cx="4575858" cy="4485736"/>
          </a:xfrm>
          <a:prstGeom prst="rect">
            <a:avLst/>
          </a:prstGeom>
          <a:solidFill>
            <a:schemeClr val="bg1"/>
          </a:solidFill>
          <a:ln w="12700">
            <a:miter lim="400000"/>
          </a:ln>
          <a:effectLst>
            <a:outerShdw blurRad="635000" dir="5400000" rotWithShape="0">
              <a:srgbClr val="000000">
                <a:alpha val="22995"/>
              </a:srgbClr>
            </a:outerShdw>
          </a:effectLst>
        </p:spPr>
        <p:txBody>
          <a:bodyPr lIns="71437" tIns="71437" rIns="71437" bIns="71437" anchor="ctr"/>
          <a:lstStyle/>
          <a:p>
            <a:pPr algn="ctr" defTabSz="821531">
              <a:lnSpc>
                <a:spcPct val="100000"/>
              </a:lnSpc>
              <a:defRPr sz="3000" spc="0">
                <a:solidFill>
                  <a:srgbClr val="FFFFFF"/>
                </a:solidFill>
                <a:latin typeface="Helvetica Neue Medium"/>
                <a:ea typeface="Helvetica Neue Medium"/>
                <a:cs typeface="Helvetica Neue Medium"/>
                <a:sym typeface="Helvetica Neue Medium"/>
              </a:defRPr>
            </a:pPr>
            <a:endParaRPr/>
          </a:p>
        </p:txBody>
      </p:sp>
      <p:sp>
        <p:nvSpPr>
          <p:cNvPr id="8" name="Form"/>
          <p:cNvSpPr/>
          <p:nvPr/>
        </p:nvSpPr>
        <p:spPr>
          <a:xfrm rot="18900000">
            <a:off x="617251" y="2262241"/>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9" name="Form"/>
          <p:cNvSpPr/>
          <p:nvPr/>
        </p:nvSpPr>
        <p:spPr>
          <a:xfrm rot="18900000">
            <a:off x="617251" y="3320023"/>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pic>
        <p:nvPicPr>
          <p:cNvPr id="10" name="Resim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7766" y="1694997"/>
            <a:ext cx="4149969" cy="3959713"/>
          </a:xfrm>
          <a:prstGeom prst="rect">
            <a:avLst/>
          </a:prstGeom>
        </p:spPr>
      </p:pic>
    </p:spTree>
    <p:extLst>
      <p:ext uri="{BB962C8B-B14F-4D97-AF65-F5344CB8AC3E}">
        <p14:creationId xmlns:p14="http://schemas.microsoft.com/office/powerpoint/2010/main" val="20834034"/>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hteck"/>
          <p:cNvSpPr/>
          <p:nvPr/>
        </p:nvSpPr>
        <p:spPr>
          <a:xfrm>
            <a:off x="5148985" y="4609097"/>
            <a:ext cx="2035834" cy="1963948"/>
          </a:xfrm>
          <a:prstGeom prst="rect">
            <a:avLst/>
          </a:prstGeom>
          <a:solidFill>
            <a:schemeClr val="bg1"/>
          </a:solidFill>
          <a:ln w="12700">
            <a:miter lim="400000"/>
          </a:ln>
          <a:effectLst>
            <a:outerShdw blurRad="635000" dir="5400000" rotWithShape="0">
              <a:srgbClr val="000000">
                <a:alpha val="22995"/>
              </a:srgbClr>
            </a:outerShdw>
          </a:effectLst>
        </p:spPr>
        <p:txBody>
          <a:bodyPr lIns="71437" tIns="71437" rIns="71437" bIns="71437" anchor="ctr"/>
          <a:lstStyle/>
          <a:p>
            <a:pPr algn="ctr" defTabSz="821531">
              <a:lnSpc>
                <a:spcPct val="100000"/>
              </a:lnSpc>
              <a:defRPr sz="3000" spc="0">
                <a:solidFill>
                  <a:srgbClr val="FFFFFF"/>
                </a:solidFill>
                <a:latin typeface="Helvetica Neue Medium"/>
                <a:ea typeface="Helvetica Neue Medium"/>
                <a:cs typeface="Helvetica Neue Medium"/>
                <a:sym typeface="Helvetica Neue Medium"/>
              </a:defRPr>
            </a:pPr>
            <a:endParaRPr/>
          </a:p>
        </p:txBody>
      </p:sp>
      <p:pic>
        <p:nvPicPr>
          <p:cNvPr id="15" name="Resim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52651" y="4723832"/>
            <a:ext cx="1811399" cy="1743177"/>
          </a:xfrm>
          <a:prstGeom prst="rect">
            <a:avLst/>
          </a:prstGeom>
        </p:spPr>
      </p:pic>
      <p:sp>
        <p:nvSpPr>
          <p:cNvPr id="2" name="Başlık 1">
            <a:extLst>
              <a:ext uri="{FF2B5EF4-FFF2-40B4-BE49-F238E27FC236}">
                <a16:creationId xmlns:a16="http://schemas.microsoft.com/office/drawing/2014/main" id="{E61D4D02-698E-8C65-A8B3-640C23C56B9F}"/>
              </a:ext>
            </a:extLst>
          </p:cNvPr>
          <p:cNvSpPr>
            <a:spLocks noGrp="1"/>
          </p:cNvSpPr>
          <p:nvPr>
            <p:ph type="title"/>
          </p:nvPr>
        </p:nvSpPr>
        <p:spPr/>
        <p:txBody>
          <a:bodyPr/>
          <a:lstStyle/>
          <a:p>
            <a:r>
              <a:rPr lang="tr-TR" dirty="0" smtClean="0"/>
              <a:t>FENTANYL</a:t>
            </a:r>
            <a:endParaRPr lang="tr-TR" dirty="0"/>
          </a:p>
        </p:txBody>
      </p:sp>
      <p:sp>
        <p:nvSpPr>
          <p:cNvPr id="4" name="Metin kutusu 3">
            <a:extLst>
              <a:ext uri="{FF2B5EF4-FFF2-40B4-BE49-F238E27FC236}">
                <a16:creationId xmlns:a16="http://schemas.microsoft.com/office/drawing/2014/main" id="{98D4A1CB-F72E-3CE1-625D-A7177CAA41D5}"/>
              </a:ext>
            </a:extLst>
          </p:cNvPr>
          <p:cNvSpPr txBox="1"/>
          <p:nvPr/>
        </p:nvSpPr>
        <p:spPr>
          <a:xfrm>
            <a:off x="590278" y="2121533"/>
            <a:ext cx="5784644" cy="3016210"/>
          </a:xfrm>
          <a:prstGeom prst="rect">
            <a:avLst/>
          </a:prstGeom>
          <a:noFill/>
        </p:spPr>
        <p:txBody>
          <a:bodyPr wrap="square">
            <a:spAutoFit/>
          </a:bodyPr>
          <a:lstStyle/>
          <a:p>
            <a:pPr marL="266700" algn="just">
              <a:spcAft>
                <a:spcPts val="1200"/>
              </a:spcAft>
            </a:pPr>
            <a:r>
              <a:rPr lang="en-US" sz="2000" dirty="0">
                <a:solidFill>
                  <a:schemeClr val="tx1">
                    <a:lumMod val="65000"/>
                    <a:lumOff val="35000"/>
                  </a:schemeClr>
                </a:solidFill>
                <a:latin typeface="+mj-lt"/>
              </a:rPr>
              <a:t>Fentanyl, a potent synthetic mu(μ) opioid receptor stimulating opioid, was first </a:t>
            </a:r>
            <a:r>
              <a:rPr lang="en-US" sz="2000" dirty="0" err="1">
                <a:solidFill>
                  <a:schemeClr val="tx1">
                    <a:lumMod val="65000"/>
                    <a:lumOff val="35000"/>
                  </a:schemeClr>
                </a:solidFill>
                <a:latin typeface="+mj-lt"/>
              </a:rPr>
              <a:t>synthesised</a:t>
            </a:r>
            <a:r>
              <a:rPr lang="en-US" sz="2000" dirty="0">
                <a:solidFill>
                  <a:schemeClr val="tx1">
                    <a:lumMod val="65000"/>
                    <a:lumOff val="35000"/>
                  </a:schemeClr>
                </a:solidFill>
                <a:latin typeface="+mj-lt"/>
              </a:rPr>
              <a:t> in December 1960 by </a:t>
            </a:r>
            <a:r>
              <a:rPr lang="en-US" sz="2000" dirty="0" err="1">
                <a:solidFill>
                  <a:schemeClr val="tx1">
                    <a:lumMod val="65000"/>
                    <a:lumOff val="35000"/>
                  </a:schemeClr>
                </a:solidFill>
                <a:latin typeface="+mj-lt"/>
              </a:rPr>
              <a:t>Dr</a:t>
            </a:r>
            <a:r>
              <a:rPr lang="en-US" sz="2000" dirty="0">
                <a:solidFill>
                  <a:schemeClr val="tx1">
                    <a:lumMod val="65000"/>
                    <a:lumOff val="35000"/>
                  </a:schemeClr>
                </a:solidFill>
                <a:latin typeface="+mj-lt"/>
              </a:rPr>
              <a:t> Paul Janssen and the Janssen Company in </a:t>
            </a:r>
            <a:r>
              <a:rPr lang="en-US" sz="2000" dirty="0" err="1">
                <a:solidFill>
                  <a:schemeClr val="tx1">
                    <a:lumMod val="65000"/>
                    <a:lumOff val="35000"/>
                  </a:schemeClr>
                </a:solidFill>
                <a:latin typeface="+mj-lt"/>
              </a:rPr>
              <a:t>Beerse</a:t>
            </a:r>
            <a:r>
              <a:rPr lang="en-US" sz="2000" dirty="0">
                <a:solidFill>
                  <a:schemeClr val="tx1">
                    <a:lumMod val="65000"/>
                    <a:lumOff val="35000"/>
                  </a:schemeClr>
                </a:solidFill>
                <a:latin typeface="+mj-lt"/>
              </a:rPr>
              <a:t>, Belgium. </a:t>
            </a:r>
          </a:p>
          <a:p>
            <a:pPr marL="266700" algn="just">
              <a:spcAft>
                <a:spcPts val="1200"/>
              </a:spcAft>
            </a:pPr>
            <a:r>
              <a:rPr lang="en-US" sz="2000" dirty="0">
                <a:solidFill>
                  <a:schemeClr val="tx1">
                    <a:lumMod val="65000"/>
                    <a:lumOff val="35000"/>
                  </a:schemeClr>
                </a:solidFill>
                <a:latin typeface="+mj-lt"/>
              </a:rPr>
              <a:t>The drug was first used as an intravenous analgesic in;</a:t>
            </a:r>
          </a:p>
          <a:p>
            <a:pPr marL="266700" algn="just">
              <a:spcAft>
                <a:spcPts val="1200"/>
              </a:spcAft>
            </a:pPr>
            <a:r>
              <a:rPr lang="en-US" sz="2000" dirty="0">
                <a:solidFill>
                  <a:schemeClr val="tx1">
                    <a:lumMod val="65000"/>
                    <a:lumOff val="35000"/>
                  </a:schemeClr>
                </a:solidFill>
                <a:latin typeface="+mj-lt"/>
              </a:rPr>
              <a:t>Europe in </a:t>
            </a:r>
            <a:r>
              <a:rPr lang="en-US" sz="2000" dirty="0" smtClean="0">
                <a:solidFill>
                  <a:schemeClr val="tx1">
                    <a:lumMod val="65000"/>
                    <a:lumOff val="35000"/>
                  </a:schemeClr>
                </a:solidFill>
                <a:latin typeface="+mj-lt"/>
              </a:rPr>
              <a:t>196</a:t>
            </a:r>
            <a:r>
              <a:rPr lang="tr-TR" sz="2000" dirty="0" smtClean="0">
                <a:solidFill>
                  <a:schemeClr val="tx1">
                    <a:lumMod val="65000"/>
                    <a:lumOff val="35000"/>
                  </a:schemeClr>
                </a:solidFill>
                <a:latin typeface="+mj-lt"/>
              </a:rPr>
              <a:t>3</a:t>
            </a:r>
            <a:endParaRPr lang="en-US" sz="2000" dirty="0">
              <a:solidFill>
                <a:schemeClr val="tx1">
                  <a:lumMod val="65000"/>
                  <a:lumOff val="35000"/>
                </a:schemeClr>
              </a:solidFill>
              <a:latin typeface="+mj-lt"/>
            </a:endParaRPr>
          </a:p>
          <a:p>
            <a:pPr marL="266700" algn="just">
              <a:spcAft>
                <a:spcPts val="1200"/>
              </a:spcAft>
            </a:pPr>
            <a:r>
              <a:rPr lang="en-US" sz="2000" dirty="0">
                <a:solidFill>
                  <a:schemeClr val="tx1">
                    <a:lumMod val="65000"/>
                    <a:lumOff val="35000"/>
                  </a:schemeClr>
                </a:solidFill>
                <a:latin typeface="+mj-lt"/>
              </a:rPr>
              <a:t>United States in 1968</a:t>
            </a:r>
          </a:p>
        </p:txBody>
      </p:sp>
      <p:sp>
        <p:nvSpPr>
          <p:cNvPr id="6" name="Rechteck"/>
          <p:cNvSpPr/>
          <p:nvPr/>
        </p:nvSpPr>
        <p:spPr>
          <a:xfrm>
            <a:off x="7184822" y="1431985"/>
            <a:ext cx="4575858" cy="4485736"/>
          </a:xfrm>
          <a:prstGeom prst="rect">
            <a:avLst/>
          </a:prstGeom>
          <a:solidFill>
            <a:schemeClr val="bg1"/>
          </a:solidFill>
          <a:ln w="12700">
            <a:miter lim="400000"/>
          </a:ln>
          <a:effectLst>
            <a:outerShdw blurRad="635000" dir="5400000" rotWithShape="0">
              <a:srgbClr val="000000">
                <a:alpha val="22995"/>
              </a:srgbClr>
            </a:outerShdw>
          </a:effectLst>
        </p:spPr>
        <p:txBody>
          <a:bodyPr lIns="71437" tIns="71437" rIns="71437" bIns="71437" anchor="ctr"/>
          <a:lstStyle/>
          <a:p>
            <a:pPr algn="ctr" defTabSz="821531">
              <a:lnSpc>
                <a:spcPct val="100000"/>
              </a:lnSpc>
              <a:defRPr sz="3000" spc="0">
                <a:solidFill>
                  <a:srgbClr val="FFFFFF"/>
                </a:solidFill>
                <a:latin typeface="Helvetica Neue Medium"/>
                <a:ea typeface="Helvetica Neue Medium"/>
                <a:cs typeface="Helvetica Neue Medium"/>
                <a:sym typeface="Helvetica Neue Medium"/>
              </a:defRPr>
            </a:pPr>
            <a:endParaRPr/>
          </a:p>
        </p:txBody>
      </p:sp>
      <p:sp>
        <p:nvSpPr>
          <p:cNvPr id="8" name="Form"/>
          <p:cNvSpPr/>
          <p:nvPr/>
        </p:nvSpPr>
        <p:spPr>
          <a:xfrm rot="18900000">
            <a:off x="617251" y="2262241"/>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9" name="Form"/>
          <p:cNvSpPr/>
          <p:nvPr/>
        </p:nvSpPr>
        <p:spPr>
          <a:xfrm rot="18900000">
            <a:off x="617251" y="4372445"/>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13" name="Form"/>
          <p:cNvSpPr/>
          <p:nvPr/>
        </p:nvSpPr>
        <p:spPr>
          <a:xfrm rot="18900000">
            <a:off x="617251" y="4836789"/>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pic>
        <p:nvPicPr>
          <p:cNvPr id="14" name="Resim 13"/>
          <p:cNvPicPr>
            <a:picLocks noChangeAspect="1"/>
          </p:cNvPicPr>
          <p:nvPr/>
        </p:nvPicPr>
        <p:blipFill rotWithShape="1">
          <a:blip r:embed="rId3" cstate="print">
            <a:extLst>
              <a:ext uri="{28A0092B-C50C-407E-A947-70E740481C1C}">
                <a14:useLocalDpi xmlns:a14="http://schemas.microsoft.com/office/drawing/2010/main" val="0"/>
              </a:ext>
            </a:extLst>
          </a:blip>
          <a:srcRect t="1" b="17485"/>
          <a:stretch/>
        </p:blipFill>
        <p:spPr>
          <a:xfrm>
            <a:off x="7397765" y="1694996"/>
            <a:ext cx="4149969" cy="3959713"/>
          </a:xfrm>
          <a:prstGeom prst="rect">
            <a:avLst/>
          </a:prstGeom>
        </p:spPr>
      </p:pic>
    </p:spTree>
    <p:extLst>
      <p:ext uri="{BB962C8B-B14F-4D97-AF65-F5344CB8AC3E}">
        <p14:creationId xmlns:p14="http://schemas.microsoft.com/office/powerpoint/2010/main" val="4000906870"/>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1D4D02-698E-8C65-A8B3-640C23C56B9F}"/>
              </a:ext>
            </a:extLst>
          </p:cNvPr>
          <p:cNvSpPr>
            <a:spLocks noGrp="1"/>
          </p:cNvSpPr>
          <p:nvPr>
            <p:ph type="title"/>
          </p:nvPr>
        </p:nvSpPr>
        <p:spPr/>
        <p:txBody>
          <a:bodyPr/>
          <a:lstStyle/>
          <a:p>
            <a:r>
              <a:rPr lang="tr-TR" dirty="0"/>
              <a:t>FENTANYL</a:t>
            </a:r>
          </a:p>
        </p:txBody>
      </p:sp>
      <p:sp>
        <p:nvSpPr>
          <p:cNvPr id="4" name="Metin kutusu 3">
            <a:extLst>
              <a:ext uri="{FF2B5EF4-FFF2-40B4-BE49-F238E27FC236}">
                <a16:creationId xmlns:a16="http://schemas.microsoft.com/office/drawing/2014/main" id="{98D4A1CB-F72E-3CE1-625D-A7177CAA41D5}"/>
              </a:ext>
            </a:extLst>
          </p:cNvPr>
          <p:cNvSpPr txBox="1"/>
          <p:nvPr/>
        </p:nvSpPr>
        <p:spPr>
          <a:xfrm>
            <a:off x="590278" y="1723231"/>
            <a:ext cx="5784644" cy="3477875"/>
          </a:xfrm>
          <a:prstGeom prst="rect">
            <a:avLst/>
          </a:prstGeom>
          <a:noFill/>
        </p:spPr>
        <p:txBody>
          <a:bodyPr wrap="square">
            <a:spAutoFit/>
          </a:bodyPr>
          <a:lstStyle/>
          <a:p>
            <a:pPr marL="266700" algn="just">
              <a:spcAft>
                <a:spcPts val="1200"/>
              </a:spcAft>
            </a:pPr>
            <a:r>
              <a:rPr lang="en-US" sz="2000" dirty="0">
                <a:solidFill>
                  <a:schemeClr val="tx1">
                    <a:lumMod val="65000"/>
                    <a:lumOff val="35000"/>
                  </a:schemeClr>
                </a:solidFill>
                <a:latin typeface="+mj-lt"/>
              </a:rPr>
              <a:t>Fentanyl is a synthetic opioid analgesic used both for pain relief and as an </a:t>
            </a:r>
            <a:r>
              <a:rPr lang="en-US" sz="2000" dirty="0" err="1">
                <a:solidFill>
                  <a:schemeClr val="tx1">
                    <a:lumMod val="65000"/>
                    <a:lumOff val="35000"/>
                  </a:schemeClr>
                </a:solidFill>
                <a:latin typeface="+mj-lt"/>
              </a:rPr>
              <a:t>anaesthetic</a:t>
            </a:r>
            <a:r>
              <a:rPr lang="en-US" sz="2000" dirty="0">
                <a:solidFill>
                  <a:schemeClr val="tx1">
                    <a:lumMod val="65000"/>
                    <a:lumOff val="35000"/>
                  </a:schemeClr>
                </a:solidFill>
                <a:latin typeface="+mj-lt"/>
              </a:rPr>
              <a:t>. </a:t>
            </a:r>
          </a:p>
          <a:p>
            <a:pPr marL="266700" algn="just">
              <a:spcAft>
                <a:spcPts val="1200"/>
              </a:spcAft>
            </a:pPr>
            <a:r>
              <a:rPr lang="en-US" sz="2000" dirty="0" smtClean="0">
                <a:solidFill>
                  <a:schemeClr val="tx1">
                    <a:lumMod val="65000"/>
                    <a:lumOff val="35000"/>
                  </a:schemeClr>
                </a:solidFill>
                <a:latin typeface="+mj-lt"/>
              </a:rPr>
              <a:t>In </a:t>
            </a:r>
            <a:r>
              <a:rPr lang="en-US" sz="2000" dirty="0">
                <a:solidFill>
                  <a:schemeClr val="tx1">
                    <a:lumMod val="65000"/>
                    <a:lumOff val="35000"/>
                  </a:schemeClr>
                </a:solidFill>
                <a:latin typeface="+mj-lt"/>
              </a:rPr>
              <a:t>the US in 2021, 71,074 of the total 107,521 drug overdose deaths will be associated with synthetic opioids.</a:t>
            </a:r>
          </a:p>
          <a:p>
            <a:pPr marL="266700" algn="just">
              <a:spcAft>
                <a:spcPts val="1200"/>
              </a:spcAft>
            </a:pPr>
            <a:r>
              <a:rPr lang="en-US" sz="2000" dirty="0">
                <a:solidFill>
                  <a:schemeClr val="tx1">
                    <a:lumMod val="65000"/>
                    <a:lumOff val="35000"/>
                  </a:schemeClr>
                </a:solidFill>
                <a:latin typeface="+mj-lt"/>
              </a:rPr>
              <a:t> Fentanyl and its synthetic derivatives, </a:t>
            </a:r>
            <a:r>
              <a:rPr lang="en-US" sz="2000" dirty="0" err="1">
                <a:solidFill>
                  <a:schemeClr val="tx1">
                    <a:lumMod val="65000"/>
                    <a:lumOff val="35000"/>
                  </a:schemeClr>
                </a:solidFill>
                <a:latin typeface="+mj-lt"/>
              </a:rPr>
              <a:t>fentanyls</a:t>
            </a:r>
            <a:r>
              <a:rPr lang="en-US" sz="2000" dirty="0">
                <a:solidFill>
                  <a:schemeClr val="tx1">
                    <a:lumMod val="65000"/>
                    <a:lumOff val="35000"/>
                  </a:schemeClr>
                </a:solidFill>
                <a:latin typeface="+mj-lt"/>
              </a:rPr>
              <a:t>, are also illegally marketed in many European countries</a:t>
            </a:r>
            <a:r>
              <a:rPr lang="en-US" sz="2000" dirty="0" smtClean="0">
                <a:solidFill>
                  <a:schemeClr val="tx1">
                    <a:lumMod val="65000"/>
                    <a:lumOff val="35000"/>
                  </a:schemeClr>
                </a:solidFill>
                <a:latin typeface="+mj-lt"/>
              </a:rPr>
              <a:t>.</a:t>
            </a:r>
            <a:endParaRPr lang="tr-TR" sz="2000" dirty="0" smtClean="0">
              <a:solidFill>
                <a:schemeClr val="tx1">
                  <a:lumMod val="65000"/>
                  <a:lumOff val="35000"/>
                </a:schemeClr>
              </a:solidFill>
              <a:latin typeface="+mj-lt"/>
            </a:endParaRPr>
          </a:p>
          <a:p>
            <a:pPr marL="266700" algn="just">
              <a:spcAft>
                <a:spcPts val="1200"/>
              </a:spcAft>
            </a:pPr>
            <a:r>
              <a:rPr lang="en-US" sz="2000" dirty="0" smtClean="0">
                <a:solidFill>
                  <a:schemeClr val="tx1">
                    <a:lumMod val="65000"/>
                    <a:lumOff val="35000"/>
                  </a:schemeClr>
                </a:solidFill>
                <a:latin typeface="+mj-lt"/>
              </a:rPr>
              <a:t> </a:t>
            </a:r>
            <a:r>
              <a:rPr lang="en-US" sz="2000" dirty="0" smtClean="0">
                <a:solidFill>
                  <a:schemeClr val="tx1">
                    <a:lumMod val="65000"/>
                    <a:lumOff val="35000"/>
                  </a:schemeClr>
                </a:solidFill>
              </a:rPr>
              <a:t>100 </a:t>
            </a:r>
            <a:r>
              <a:rPr lang="en-US" sz="2000" dirty="0">
                <a:solidFill>
                  <a:schemeClr val="tx1">
                    <a:lumMod val="65000"/>
                    <a:lumOff val="35000"/>
                  </a:schemeClr>
                </a:solidFill>
              </a:rPr>
              <a:t>times more potent than morphine</a:t>
            </a:r>
          </a:p>
          <a:p>
            <a:pPr marL="266700" algn="just">
              <a:spcAft>
                <a:spcPts val="1200"/>
              </a:spcAft>
            </a:pPr>
            <a:endParaRPr lang="en-US" sz="2000" dirty="0">
              <a:solidFill>
                <a:schemeClr val="tx1">
                  <a:lumMod val="65000"/>
                  <a:lumOff val="35000"/>
                </a:schemeClr>
              </a:solidFill>
              <a:latin typeface="+mj-lt"/>
            </a:endParaRPr>
          </a:p>
        </p:txBody>
      </p:sp>
      <p:sp>
        <p:nvSpPr>
          <p:cNvPr id="6" name="Rechteck"/>
          <p:cNvSpPr/>
          <p:nvPr/>
        </p:nvSpPr>
        <p:spPr>
          <a:xfrm>
            <a:off x="7184822" y="1431985"/>
            <a:ext cx="4575858" cy="4485736"/>
          </a:xfrm>
          <a:prstGeom prst="rect">
            <a:avLst/>
          </a:prstGeom>
          <a:solidFill>
            <a:schemeClr val="bg1"/>
          </a:solidFill>
          <a:ln w="12700">
            <a:miter lim="400000"/>
          </a:ln>
          <a:effectLst>
            <a:outerShdw blurRad="635000" dir="5400000" rotWithShape="0">
              <a:srgbClr val="000000">
                <a:alpha val="22995"/>
              </a:srgbClr>
            </a:outerShdw>
          </a:effectLst>
        </p:spPr>
        <p:txBody>
          <a:bodyPr lIns="71437" tIns="71437" rIns="71437" bIns="71437" anchor="ctr"/>
          <a:lstStyle/>
          <a:p>
            <a:pPr algn="ctr" defTabSz="821531">
              <a:lnSpc>
                <a:spcPct val="100000"/>
              </a:lnSpc>
              <a:defRPr sz="3000" spc="0">
                <a:solidFill>
                  <a:srgbClr val="FFFFFF"/>
                </a:solidFill>
                <a:latin typeface="Helvetica Neue Medium"/>
                <a:ea typeface="Helvetica Neue Medium"/>
                <a:cs typeface="Helvetica Neue Medium"/>
                <a:sym typeface="Helvetica Neue Medium"/>
              </a:defRPr>
            </a:pPr>
            <a:endParaRPr/>
          </a:p>
        </p:txBody>
      </p:sp>
      <p:sp>
        <p:nvSpPr>
          <p:cNvPr id="8" name="Form"/>
          <p:cNvSpPr/>
          <p:nvPr/>
        </p:nvSpPr>
        <p:spPr>
          <a:xfrm rot="18900000">
            <a:off x="617251" y="1863939"/>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9" name="Form"/>
          <p:cNvSpPr/>
          <p:nvPr/>
        </p:nvSpPr>
        <p:spPr>
          <a:xfrm rot="18900000">
            <a:off x="617251" y="2637050"/>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pic>
        <p:nvPicPr>
          <p:cNvPr id="10" name="Resim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7766" y="1694997"/>
            <a:ext cx="4149969" cy="3959713"/>
          </a:xfrm>
          <a:prstGeom prst="rect">
            <a:avLst/>
          </a:prstGeom>
        </p:spPr>
      </p:pic>
      <p:sp>
        <p:nvSpPr>
          <p:cNvPr id="11" name="Form"/>
          <p:cNvSpPr/>
          <p:nvPr/>
        </p:nvSpPr>
        <p:spPr>
          <a:xfrm rot="18900000">
            <a:off x="617251" y="3997079"/>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12" name="Form"/>
          <p:cNvSpPr/>
          <p:nvPr/>
        </p:nvSpPr>
        <p:spPr>
          <a:xfrm rot="18900000">
            <a:off x="617250" y="4480767"/>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pic>
        <p:nvPicPr>
          <p:cNvPr id="13" name="Resim 12"/>
          <p:cNvPicPr>
            <a:picLocks noChangeAspect="1"/>
          </p:cNvPicPr>
          <p:nvPr/>
        </p:nvPicPr>
        <p:blipFill rotWithShape="1">
          <a:blip r:embed="rId3">
            <a:extLst>
              <a:ext uri="{28A0092B-C50C-407E-A947-70E740481C1C}">
                <a14:useLocalDpi xmlns:a14="http://schemas.microsoft.com/office/drawing/2010/main" val="0"/>
              </a:ext>
            </a:extLst>
          </a:blip>
          <a:srcRect l="13579" r="4704" b="6826"/>
          <a:stretch/>
        </p:blipFill>
        <p:spPr>
          <a:xfrm>
            <a:off x="7397766" y="1686371"/>
            <a:ext cx="4149969" cy="3722673"/>
          </a:xfrm>
          <a:prstGeom prst="rect">
            <a:avLst/>
          </a:prstGeom>
        </p:spPr>
      </p:pic>
      <p:sp>
        <p:nvSpPr>
          <p:cNvPr id="3" name="Metin kutusu 2"/>
          <p:cNvSpPr txBox="1"/>
          <p:nvPr/>
        </p:nvSpPr>
        <p:spPr>
          <a:xfrm>
            <a:off x="7397766" y="5439967"/>
            <a:ext cx="4176000" cy="215444"/>
          </a:xfrm>
          <a:prstGeom prst="rect">
            <a:avLst/>
          </a:prstGeom>
          <a:solidFill>
            <a:schemeClr val="bg1"/>
          </a:solidFill>
        </p:spPr>
        <p:txBody>
          <a:bodyPr wrap="none" rtlCol="0">
            <a:spAutoFit/>
          </a:bodyPr>
          <a:lstStyle/>
          <a:p>
            <a:r>
              <a:rPr lang="tr-TR" sz="800" dirty="0" smtClean="0">
                <a:latin typeface="+mj-lt"/>
              </a:rPr>
              <a:t>Source: GAO </a:t>
            </a:r>
            <a:r>
              <a:rPr lang="tr-TR" sz="800" dirty="0" err="1" smtClean="0">
                <a:latin typeface="+mj-lt"/>
              </a:rPr>
              <a:t>adaptation</a:t>
            </a:r>
            <a:r>
              <a:rPr lang="tr-TR" sz="800" dirty="0" smtClean="0">
                <a:latin typeface="+mj-lt"/>
              </a:rPr>
              <a:t> of U.S. </a:t>
            </a:r>
            <a:r>
              <a:rPr lang="tr-TR" sz="800" dirty="0" err="1" smtClean="0">
                <a:latin typeface="+mj-lt"/>
              </a:rPr>
              <a:t>Drug</a:t>
            </a:r>
            <a:r>
              <a:rPr lang="tr-TR" sz="800" dirty="0" smtClean="0">
                <a:latin typeface="+mj-lt"/>
              </a:rPr>
              <a:t> </a:t>
            </a:r>
            <a:r>
              <a:rPr lang="tr-TR" sz="800" dirty="0" err="1" smtClean="0">
                <a:latin typeface="+mj-lt"/>
              </a:rPr>
              <a:t>Enforcement</a:t>
            </a:r>
            <a:r>
              <a:rPr lang="tr-TR" sz="800" dirty="0" smtClean="0">
                <a:latin typeface="+mj-lt"/>
              </a:rPr>
              <a:t> Administration Information  |  GAO-21-499</a:t>
            </a:r>
            <a:endParaRPr lang="tr-TR" sz="800" dirty="0">
              <a:latin typeface="+mj-lt"/>
            </a:endParaRPr>
          </a:p>
        </p:txBody>
      </p:sp>
    </p:spTree>
    <p:extLst>
      <p:ext uri="{BB962C8B-B14F-4D97-AF65-F5344CB8AC3E}">
        <p14:creationId xmlns:p14="http://schemas.microsoft.com/office/powerpoint/2010/main" val="1686111218"/>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1D4D02-698E-8C65-A8B3-640C23C56B9F}"/>
              </a:ext>
            </a:extLst>
          </p:cNvPr>
          <p:cNvSpPr>
            <a:spLocks noGrp="1"/>
          </p:cNvSpPr>
          <p:nvPr>
            <p:ph type="title"/>
          </p:nvPr>
        </p:nvSpPr>
        <p:spPr/>
        <p:txBody>
          <a:bodyPr/>
          <a:lstStyle/>
          <a:p>
            <a:r>
              <a:rPr lang="tr-TR" dirty="0"/>
              <a:t>FENTANYL</a:t>
            </a:r>
          </a:p>
        </p:txBody>
      </p:sp>
      <p:sp>
        <p:nvSpPr>
          <p:cNvPr id="4" name="Metin kutusu 3">
            <a:extLst>
              <a:ext uri="{FF2B5EF4-FFF2-40B4-BE49-F238E27FC236}">
                <a16:creationId xmlns:a16="http://schemas.microsoft.com/office/drawing/2014/main" id="{98D4A1CB-F72E-3CE1-625D-A7177CAA41D5}"/>
              </a:ext>
            </a:extLst>
          </p:cNvPr>
          <p:cNvSpPr txBox="1"/>
          <p:nvPr/>
        </p:nvSpPr>
        <p:spPr>
          <a:xfrm>
            <a:off x="1306270" y="2042408"/>
            <a:ext cx="3067322" cy="3093154"/>
          </a:xfrm>
          <a:prstGeom prst="rect">
            <a:avLst/>
          </a:prstGeom>
          <a:noFill/>
        </p:spPr>
        <p:txBody>
          <a:bodyPr wrap="square">
            <a:spAutoFit/>
          </a:bodyPr>
          <a:lstStyle/>
          <a:p>
            <a:pPr marL="266700" algn="just">
              <a:spcAft>
                <a:spcPts val="1800"/>
              </a:spcAft>
            </a:pPr>
            <a:r>
              <a:rPr lang="en-US" sz="2000" dirty="0">
                <a:solidFill>
                  <a:schemeClr val="tx1">
                    <a:lumMod val="65000"/>
                    <a:lumOff val="35000"/>
                  </a:schemeClr>
                </a:solidFill>
                <a:latin typeface="+mj-lt"/>
              </a:rPr>
              <a:t>Respiratory depression, </a:t>
            </a:r>
          </a:p>
          <a:p>
            <a:pPr marL="266700" algn="just">
              <a:spcAft>
                <a:spcPts val="1800"/>
              </a:spcAft>
            </a:pPr>
            <a:r>
              <a:rPr lang="en-US" sz="2000" dirty="0">
                <a:solidFill>
                  <a:schemeClr val="tx1">
                    <a:lumMod val="65000"/>
                    <a:lumOff val="35000"/>
                  </a:schemeClr>
                </a:solidFill>
                <a:latin typeface="+mj-lt"/>
              </a:rPr>
              <a:t>Nausea, </a:t>
            </a:r>
          </a:p>
          <a:p>
            <a:pPr marL="266700" algn="just">
              <a:spcAft>
                <a:spcPts val="1800"/>
              </a:spcAft>
            </a:pPr>
            <a:r>
              <a:rPr lang="en-US" sz="2000" dirty="0">
                <a:solidFill>
                  <a:schemeClr val="tx1">
                    <a:lumMod val="65000"/>
                    <a:lumOff val="35000"/>
                  </a:schemeClr>
                </a:solidFill>
                <a:latin typeface="+mj-lt"/>
              </a:rPr>
              <a:t>Vomiting, </a:t>
            </a:r>
          </a:p>
          <a:p>
            <a:pPr marL="266700" algn="just">
              <a:spcAft>
                <a:spcPts val="1800"/>
              </a:spcAft>
            </a:pPr>
            <a:r>
              <a:rPr lang="en-US" sz="2000" dirty="0">
                <a:solidFill>
                  <a:schemeClr val="tx1">
                    <a:lumMod val="65000"/>
                    <a:lumOff val="35000"/>
                  </a:schemeClr>
                </a:solidFill>
                <a:latin typeface="+mj-lt"/>
              </a:rPr>
              <a:t>Muscle rigidity, </a:t>
            </a:r>
          </a:p>
          <a:p>
            <a:pPr marL="266700" algn="just">
              <a:spcAft>
                <a:spcPts val="1800"/>
              </a:spcAft>
            </a:pPr>
            <a:r>
              <a:rPr lang="en-US" sz="2000" dirty="0">
                <a:solidFill>
                  <a:schemeClr val="tx1">
                    <a:lumMod val="65000"/>
                    <a:lumOff val="35000"/>
                  </a:schemeClr>
                </a:solidFill>
                <a:latin typeface="+mj-lt"/>
              </a:rPr>
              <a:t>Bradycardia </a:t>
            </a:r>
          </a:p>
          <a:p>
            <a:pPr marL="266700" algn="just">
              <a:spcAft>
                <a:spcPts val="1800"/>
              </a:spcAft>
            </a:pPr>
            <a:r>
              <a:rPr lang="en-US" sz="2000" dirty="0">
                <a:solidFill>
                  <a:schemeClr val="tx1">
                    <a:lumMod val="65000"/>
                    <a:lumOff val="35000"/>
                  </a:schemeClr>
                </a:solidFill>
                <a:latin typeface="+mj-lt"/>
              </a:rPr>
              <a:t>Pruritus.</a:t>
            </a:r>
          </a:p>
        </p:txBody>
      </p:sp>
      <p:sp>
        <p:nvSpPr>
          <p:cNvPr id="6" name="Rechteck"/>
          <p:cNvSpPr/>
          <p:nvPr/>
        </p:nvSpPr>
        <p:spPr>
          <a:xfrm>
            <a:off x="6458989" y="1423672"/>
            <a:ext cx="5010745" cy="4744371"/>
          </a:xfrm>
          <a:prstGeom prst="rect">
            <a:avLst/>
          </a:prstGeom>
          <a:solidFill>
            <a:schemeClr val="bg1"/>
          </a:solidFill>
          <a:ln w="12700">
            <a:miter lim="400000"/>
          </a:ln>
          <a:effectLst>
            <a:outerShdw blurRad="635000" dir="5400000" rotWithShape="0">
              <a:srgbClr val="000000">
                <a:alpha val="22995"/>
              </a:srgbClr>
            </a:outerShdw>
          </a:effectLst>
        </p:spPr>
        <p:txBody>
          <a:bodyPr lIns="71437" tIns="71437" rIns="71437" bIns="71437" anchor="ctr"/>
          <a:lstStyle/>
          <a:p>
            <a:pPr algn="ctr" defTabSz="821531">
              <a:lnSpc>
                <a:spcPct val="100000"/>
              </a:lnSpc>
              <a:defRPr sz="3000" spc="0">
                <a:solidFill>
                  <a:srgbClr val="FFFFFF"/>
                </a:solidFill>
                <a:latin typeface="Helvetica Neue Medium"/>
                <a:ea typeface="Helvetica Neue Medium"/>
                <a:cs typeface="Helvetica Neue Medium"/>
                <a:sym typeface="Helvetica Neue Medium"/>
              </a:defRPr>
            </a:pPr>
            <a:endParaRPr/>
          </a:p>
        </p:txBody>
      </p:sp>
      <p:sp>
        <p:nvSpPr>
          <p:cNvPr id="8" name="Form"/>
          <p:cNvSpPr/>
          <p:nvPr/>
        </p:nvSpPr>
        <p:spPr>
          <a:xfrm rot="18900000">
            <a:off x="1333243" y="2183116"/>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9" name="Form"/>
          <p:cNvSpPr/>
          <p:nvPr/>
        </p:nvSpPr>
        <p:spPr>
          <a:xfrm rot="18900000">
            <a:off x="1333243" y="2714865"/>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11" name="Form"/>
          <p:cNvSpPr/>
          <p:nvPr/>
        </p:nvSpPr>
        <p:spPr>
          <a:xfrm rot="18900000">
            <a:off x="1333243" y="4316256"/>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12" name="Form"/>
          <p:cNvSpPr/>
          <p:nvPr/>
        </p:nvSpPr>
        <p:spPr>
          <a:xfrm rot="18900000">
            <a:off x="1333245" y="4851498"/>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14" name="Form"/>
          <p:cNvSpPr/>
          <p:nvPr/>
        </p:nvSpPr>
        <p:spPr>
          <a:xfrm rot="18900000">
            <a:off x="1333243" y="3222537"/>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sp>
        <p:nvSpPr>
          <p:cNvPr id="15" name="Form"/>
          <p:cNvSpPr/>
          <p:nvPr/>
        </p:nvSpPr>
        <p:spPr>
          <a:xfrm rot="18900000">
            <a:off x="1333243" y="3769396"/>
            <a:ext cx="242584" cy="176773"/>
          </a:xfrm>
          <a:custGeom>
            <a:avLst/>
            <a:gdLst/>
            <a:ahLst/>
            <a:cxnLst>
              <a:cxn ang="0">
                <a:pos x="wd2" y="hd2"/>
              </a:cxn>
              <a:cxn ang="5400000">
                <a:pos x="wd2" y="hd2"/>
              </a:cxn>
              <a:cxn ang="10800000">
                <a:pos x="wd2" y="hd2"/>
              </a:cxn>
              <a:cxn ang="16200000">
                <a:pos x="wd2" y="hd2"/>
              </a:cxn>
            </a:cxnLst>
            <a:rect l="0" t="0" r="r" b="b"/>
            <a:pathLst>
              <a:path w="21600" h="21600" extrusionOk="0">
                <a:moveTo>
                  <a:pt x="13716" y="0"/>
                </a:moveTo>
                <a:lnTo>
                  <a:pt x="11386" y="3234"/>
                </a:lnTo>
                <a:lnTo>
                  <a:pt x="15247" y="8532"/>
                </a:lnTo>
                <a:lnTo>
                  <a:pt x="0" y="8532"/>
                </a:lnTo>
                <a:lnTo>
                  <a:pt x="0" y="13068"/>
                </a:lnTo>
                <a:lnTo>
                  <a:pt x="15274" y="13068"/>
                </a:lnTo>
                <a:lnTo>
                  <a:pt x="11386" y="18403"/>
                </a:lnTo>
                <a:lnTo>
                  <a:pt x="13716" y="21600"/>
                </a:lnTo>
                <a:lnTo>
                  <a:pt x="21600" y="10819"/>
                </a:lnTo>
                <a:lnTo>
                  <a:pt x="13716" y="0"/>
                </a:lnTo>
                <a:close/>
              </a:path>
            </a:pathLst>
          </a:custGeom>
          <a:solidFill>
            <a:schemeClr val="accent2"/>
          </a:solidFill>
          <a:ln w="12700">
            <a:miter lim="400000"/>
          </a:ln>
        </p:spPr>
        <p:txBody>
          <a:bodyPr lIns="38100" tIns="38100" rIns="38100" bIns="38100" anchor="ctr"/>
          <a:lstStyle/>
          <a:p>
            <a:pPr>
              <a:spcBef>
                <a:spcPts val="2000"/>
              </a:spcBef>
              <a:defRPr>
                <a:latin typeface="IBM Plex Sans Regular"/>
                <a:ea typeface="IBM Plex Sans Regular"/>
                <a:cs typeface="IBM Plex Sans Regular"/>
                <a:sym typeface="IBM Plex Sans Regular"/>
              </a:defRPr>
            </a:pPr>
            <a:endParaRP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07159" y="1468574"/>
            <a:ext cx="2209033" cy="2669353"/>
          </a:xfrm>
          <a:prstGeom prst="rect">
            <a:avLst/>
          </a:prstGeom>
        </p:spPr>
      </p:pic>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10443" y="1480802"/>
            <a:ext cx="2465039" cy="2657125"/>
          </a:xfrm>
          <a:prstGeom prst="rect">
            <a:avLst/>
          </a:prstGeom>
        </p:spPr>
      </p:pic>
      <p:pic>
        <p:nvPicPr>
          <p:cNvPr id="13" name="Resim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24272" y="4218292"/>
            <a:ext cx="4243392" cy="1877065"/>
          </a:xfrm>
          <a:prstGeom prst="rect">
            <a:avLst/>
          </a:prstGeom>
        </p:spPr>
      </p:pic>
    </p:spTree>
    <p:extLst>
      <p:ext uri="{BB962C8B-B14F-4D97-AF65-F5344CB8AC3E}">
        <p14:creationId xmlns:p14="http://schemas.microsoft.com/office/powerpoint/2010/main" val="912755173"/>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20266</TotalTime>
  <Words>1344</Words>
  <Application>Microsoft Office PowerPoint</Application>
  <PresentationFormat>Geniş ekran</PresentationFormat>
  <Paragraphs>110</Paragraphs>
  <Slides>25</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25</vt:i4>
      </vt:variant>
    </vt:vector>
  </HeadingPairs>
  <TitlesOfParts>
    <vt:vector size="34" baseType="lpstr">
      <vt:lpstr>Arial</vt:lpstr>
      <vt:lpstr>Calibri</vt:lpstr>
      <vt:lpstr>Calibri Light</vt:lpstr>
      <vt:lpstr>Century Gothic</vt:lpstr>
      <vt:lpstr>Helvetica Neue Medium</vt:lpstr>
      <vt:lpstr>IBM Plex Sans Regular</vt:lpstr>
      <vt:lpstr>Segoe UI Historic</vt:lpstr>
      <vt:lpstr>Segoe UI Light</vt:lpstr>
      <vt:lpstr>Office Teması</vt:lpstr>
      <vt:lpstr>PowerPoint Sunusu</vt:lpstr>
      <vt:lpstr>CHEMICAL WEAPONS</vt:lpstr>
      <vt:lpstr>TOXIC CHEMICALS</vt:lpstr>
      <vt:lpstr>CHEMICAL WEAPONS CONVENTION</vt:lpstr>
      <vt:lpstr>INCAPACITATING AGENTS</vt:lpstr>
      <vt:lpstr>INCAPACITATING AGENTS</vt:lpstr>
      <vt:lpstr>FENTANYL</vt:lpstr>
      <vt:lpstr>FENTANYL</vt:lpstr>
      <vt:lpstr>FENTANYL</vt:lpstr>
      <vt:lpstr>CARFENTANIL</vt:lpstr>
      <vt:lpstr>SUFENTANIL</vt:lpstr>
      <vt:lpstr>REMYFENTANYL</vt:lpstr>
      <vt:lpstr>ACETYFENTANYL</vt:lpstr>
      <vt:lpstr>CASE STUDY PRESENTATION: MOSCOW THEATRE EVENT</vt:lpstr>
      <vt:lpstr>CASE STUDY PRESENTATION: MOSCOW THEATRE EVENT</vt:lpstr>
      <vt:lpstr>CASE STUDY PRESENTATION: MOSCOW THEATRE EVENT</vt:lpstr>
      <vt:lpstr>CASE STUDY PRESENTATION: MOSCOW THEATRE EVENT</vt:lpstr>
      <vt:lpstr>CASE STUDY PRESENTATION: MOSCOW THEATRE EVENT</vt:lpstr>
      <vt:lpstr>CASE STUDY PRESENTATION: MOSCOW THEATRE EVENT</vt:lpstr>
      <vt:lpstr>CASE STUDY PRESENTATION: MOSCOW THEATRE EVENT</vt:lpstr>
      <vt:lpstr>Assessment of Fentanyl as a Chemical Weapon According to the Chemical Weapons Convention</vt:lpstr>
      <vt:lpstr>Assessment of Fentanyl as a Chemical Weapon According to the Chemical Weapons Convention</vt:lpstr>
      <vt:lpstr>Assessment of Fentanyl as a Chemical Weapon According to the Chemical Weapons Convention</vt:lpstr>
      <vt:lpstr>Assessment of Fentanyl as a Chemical Weapon According to the Chemical Weapons Convention</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Ahmed Süheyb ÖZDEMİR</dc:creator>
  <cp:lastModifiedBy>Windows Kullanıcısı</cp:lastModifiedBy>
  <cp:revision>148</cp:revision>
  <cp:lastPrinted>2024-11-20T16:36:01Z</cp:lastPrinted>
  <dcterms:created xsi:type="dcterms:W3CDTF">2016-08-10T08:24:00Z</dcterms:created>
  <dcterms:modified xsi:type="dcterms:W3CDTF">2024-11-21T05:39:30Z</dcterms:modified>
</cp:coreProperties>
</file>