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75" r:id="rId6"/>
    <p:sldId id="260" r:id="rId7"/>
    <p:sldId id="261" r:id="rId8"/>
    <p:sldId id="262" r:id="rId9"/>
    <p:sldId id="263" r:id="rId10"/>
    <p:sldId id="264" r:id="rId11"/>
    <p:sldId id="269" r:id="rId12"/>
    <p:sldId id="271" r:id="rId13"/>
    <p:sldId id="265" r:id="rId14"/>
    <p:sldId id="266" r:id="rId15"/>
    <p:sldId id="267" r:id="rId16"/>
    <p:sldId id="270" r:id="rId17"/>
    <p:sldId id="268" r:id="rId18"/>
    <p:sldId id="274" r:id="rId19"/>
    <p:sldId id="273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761"/>
  </p:normalViewPr>
  <p:slideViewPr>
    <p:cSldViewPr snapToGrid="0" showGuides="1">
      <p:cViewPr varScale="1">
        <p:scale>
          <a:sx n="110" d="100"/>
          <a:sy n="110" d="100"/>
        </p:scale>
        <p:origin x="632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CA146-7B25-E7C9-FD4C-3538FFFF97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034EC4-60D1-ECC9-630E-FDC8B31435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EB7D10-7193-6D35-9D0A-A65CBD3F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DAB55-7858-864F-B1C3-CD25EA2BA28B}" type="datetimeFigureOut">
              <a:rPr lang="en-GB" smtClean="0"/>
              <a:t>04/11/2024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BF9834-87A5-993B-ECD4-223D09344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DE98F7-9FA3-B96A-3A9A-9AB15911B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7DE77-C4CD-1C4C-88F9-EF1D727AA3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5680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5BFE5-26EB-3F90-BE48-DE0F11DE2D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8982C6-2A6C-2833-FDE8-D2B1873C39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2FE7D5-72DD-8213-64E2-010953271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DAB55-7858-864F-B1C3-CD25EA2BA28B}" type="datetimeFigureOut">
              <a:rPr lang="en-GB" smtClean="0"/>
              <a:t>04/11/2024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620250-351E-8006-3EB0-121B01EC7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A4A3D2-D717-BD88-A02B-2A0B23341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7DE77-C4CD-1C4C-88F9-EF1D727AA3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6892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FA35B4C-7AE7-F92F-716F-DDB73995F5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DF1746-B326-12B6-DADA-48784F6F47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0B045E-956D-B3A2-DC20-411E9718F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DAB55-7858-864F-B1C3-CD25EA2BA28B}" type="datetimeFigureOut">
              <a:rPr lang="en-GB" smtClean="0"/>
              <a:t>04/11/2024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E73E24-67BB-ED57-A58E-42A2C32E6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A28327-AD08-2E93-4BDD-92A889D44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7DE77-C4CD-1C4C-88F9-EF1D727AA3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3377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9E1AB-480B-B16F-286D-CE6BEB0A2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1B645B-7E4B-E258-1DC4-4AB366D6DA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70C255-21C1-51F4-C2D2-0E47556B4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DAB55-7858-864F-B1C3-CD25EA2BA28B}" type="datetimeFigureOut">
              <a:rPr lang="en-GB" smtClean="0"/>
              <a:t>04/11/2024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1A1EB3-AD31-CE43-6CEC-5D56EABB9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C4DC90-CC2C-E2F3-7A46-C095277B0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7DE77-C4CD-1C4C-88F9-EF1D727AA3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5718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81CB6-E21C-1DC9-144F-E367688FC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7CAF6F-0619-E7C8-9ACA-A7C9E3FCEB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B967F6-F1BD-C6C9-3D47-D9638E3AD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DAB55-7858-864F-B1C3-CD25EA2BA28B}" type="datetimeFigureOut">
              <a:rPr lang="en-GB" smtClean="0"/>
              <a:t>04/11/2024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0C54E7-D63F-7208-8921-EE562CD01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6C0011-8FE2-E24C-D676-C72FD6D8F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7DE77-C4CD-1C4C-88F9-EF1D727AA3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1928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29F195-1C59-E7CD-71D1-10B231375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2AEB73-355B-E41A-C706-B463768E7D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D17F3E-4253-FB02-2C72-46302DDBA8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7B0102-EB69-E4E2-968D-51322949B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DAB55-7858-864F-B1C3-CD25EA2BA28B}" type="datetimeFigureOut">
              <a:rPr lang="en-GB" smtClean="0"/>
              <a:t>04/11/2024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E7E997-5EBA-3D9D-979D-3AAF81C1C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FB64D4-C113-3C0C-B84E-C86319CB7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7DE77-C4CD-1C4C-88F9-EF1D727AA3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7466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7030E-082B-CE82-5A5B-16CDCCBF6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0B30A3-BC1B-EF7A-D8C6-914A685586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67C7C9-2F37-26D2-2BB7-63F54B9646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9E3288-86EA-8DCE-1EB1-0DBAFB88E4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6DB470-FA95-8340-06F9-56835D5BD0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CF7390E-4851-3B0F-A2DF-65FB5599F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DAB55-7858-864F-B1C3-CD25EA2BA28B}" type="datetimeFigureOut">
              <a:rPr lang="en-GB" smtClean="0"/>
              <a:t>04/11/2024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401E15-D05B-A552-D9F3-782519E7D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CB66968-A742-5579-86E9-8EB9E3C41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7DE77-C4CD-1C4C-88F9-EF1D727AA3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563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204ED2-B407-3471-8D72-7EA72788F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92213F-27E0-CF6D-5FDF-3E1F84F97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DAB55-7858-864F-B1C3-CD25EA2BA28B}" type="datetimeFigureOut">
              <a:rPr lang="en-GB" smtClean="0"/>
              <a:t>04/11/2024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428E6E-C116-703A-AF09-BB68E5938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85CE77-C5C8-6EC1-C8E3-2B820E6BC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7DE77-C4CD-1C4C-88F9-EF1D727AA3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204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077CD48-E80B-403F-FD5C-68EF46088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DAB55-7858-864F-B1C3-CD25EA2BA28B}" type="datetimeFigureOut">
              <a:rPr lang="en-GB" smtClean="0"/>
              <a:t>04/11/2024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E28E08-39C7-4B24-D80B-7B9D2DB1E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08B1C4-8B81-FDE5-4B85-41E474FF6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7DE77-C4CD-1C4C-88F9-EF1D727AA3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8158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1C82B-FC3B-09A6-82EB-3471BA9FB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3A5B55-5C16-C056-73AA-D956853569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852616-79A9-E729-DF47-E1B71BBB0A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0DC4C4-E50E-C525-79A5-BC5D67079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DAB55-7858-864F-B1C3-CD25EA2BA28B}" type="datetimeFigureOut">
              <a:rPr lang="en-GB" smtClean="0"/>
              <a:t>04/11/2024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FB4F94-88A1-5B16-CA15-16AE707D3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2E893F-CEFC-7B4E-A97D-068FF1AC3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7DE77-C4CD-1C4C-88F9-EF1D727AA3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4186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3A786-25A6-25ED-0676-3256FA48D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2DC500-0676-C9CD-ABA6-F069272FF9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D915D3-144B-82D3-275E-AE928FDFC0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8815CF-1D88-7AB8-0752-DB12037EC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DAB55-7858-864F-B1C3-CD25EA2BA28B}" type="datetimeFigureOut">
              <a:rPr lang="en-GB" smtClean="0"/>
              <a:t>04/11/2024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8537C5-3913-9657-5A5A-98C5126C2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7A45B5-54FE-A928-82FA-8F814E596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7DE77-C4CD-1C4C-88F9-EF1D727AA3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410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912AD78-0D1D-6746-A57F-ACBF4D086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6B61C6-21FD-FCFA-9DF1-A5218CF2D5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2ADF44-1A15-D8F9-3F91-5C2C65FCCB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4DAB55-7858-864F-B1C3-CD25EA2BA28B}" type="datetimeFigureOut">
              <a:rPr lang="en-GB" smtClean="0"/>
              <a:t>04/11/2024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723F01-AC59-9BDC-48D1-FA9D4E1AD7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6D0E04-E0A7-1AF4-2B73-E560397E17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B7DE77-C4CD-1C4C-88F9-EF1D727AA3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5329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55E72-E3CF-E989-35DC-10C36939267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CBRN and Hazmat Events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C25FA4-8F8A-A924-60E8-E5A903242F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66490" y="4280095"/>
            <a:ext cx="9144000" cy="1655762"/>
          </a:xfrm>
        </p:spPr>
        <p:txBody>
          <a:bodyPr/>
          <a:lstStyle/>
          <a:p>
            <a:r>
              <a:rPr lang="en-GB" dirty="0"/>
              <a:t>Dan Kaszeta </a:t>
            </a:r>
          </a:p>
          <a:p>
            <a:r>
              <a:rPr lang="en-GB" dirty="0"/>
              <a:t>Fellow of the Royal Historical Society</a:t>
            </a:r>
          </a:p>
          <a:p>
            <a:r>
              <a:rPr lang="en-GB" dirty="0"/>
              <a:t>London, UK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88251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9911D-BBFC-79FD-4690-EEEB2BF79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Problem Areas: Escalation of intermediate scenarios</a:t>
            </a:r>
          </a:p>
        </p:txBody>
      </p:sp>
      <p:pic>
        <p:nvPicPr>
          <p:cNvPr id="4" name="Picture 4" descr="X-ray Imaging of Concealed Threats and Contraband | NIST">
            <a:extLst>
              <a:ext uri="{FF2B5EF4-FFF2-40B4-BE49-F238E27FC236}">
                <a16:creationId xmlns:a16="http://schemas.microsoft.com/office/drawing/2014/main" id="{66C61771-D1DD-0911-2B30-B6AE1794A1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319" y="2106827"/>
            <a:ext cx="51435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75097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9911D-BBFC-79FD-4690-EEEB2BF79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Problem Areas: Rescue and intervention in contaminated environments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8D612D-76BC-D226-C26D-0D36BEB388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5308" y="1652097"/>
            <a:ext cx="4014246" cy="498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9288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9911D-BBFC-79FD-4690-EEEB2BF79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Problem Areas: Forensics and Evidence</a:t>
            </a:r>
          </a:p>
        </p:txBody>
      </p:sp>
      <p:pic>
        <p:nvPicPr>
          <p:cNvPr id="2050" name="Picture 2" descr="U.S. Army Reserve Soldiers support Airmen in CBRN exercise | Article | The  United States Army">
            <a:extLst>
              <a:ext uri="{FF2B5EF4-FFF2-40B4-BE49-F238E27FC236}">
                <a16:creationId xmlns:a16="http://schemas.microsoft.com/office/drawing/2014/main" id="{92B7ADC9-D9D4-71B8-57BB-C33828256B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365" y="1742303"/>
            <a:ext cx="678127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85045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1BE50-71EF-E7A2-E5F4-FF1BF2E01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Countermeasures: Liaison and Common language</a:t>
            </a:r>
          </a:p>
        </p:txBody>
      </p:sp>
      <p:pic>
        <p:nvPicPr>
          <p:cNvPr id="4" name="Picture 4" descr="Secret Service, military, defense">
            <a:extLst>
              <a:ext uri="{FF2B5EF4-FFF2-40B4-BE49-F238E27FC236}">
                <a16:creationId xmlns:a16="http://schemas.microsoft.com/office/drawing/2014/main" id="{E7AF909D-9131-C4E4-48FD-1544EA47CA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215" y="1964725"/>
            <a:ext cx="5717059" cy="4287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10000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1BE50-71EF-E7A2-E5F4-FF1BF2E01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Countermeasures:</a:t>
            </a:r>
            <a:br>
              <a:rPr lang="en-GB" dirty="0"/>
            </a:br>
            <a:r>
              <a:rPr lang="en-GB" dirty="0"/>
              <a:t>Understand social and behavioural facts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245C05-C448-26FA-BA30-0AEA74673F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767" y="1965651"/>
            <a:ext cx="5163065" cy="33689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56DE536-5BC8-0DA2-725D-0F287D86FF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0227" y="1430932"/>
            <a:ext cx="5150708" cy="20987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8D98DEA-0FBE-CEE7-EA58-E65A584DD1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1838" y="3700848"/>
            <a:ext cx="6560162" cy="303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410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1BE50-71EF-E7A2-E5F4-FF1BF2E01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Countermeasures:</a:t>
            </a:r>
            <a:br>
              <a:rPr lang="en-GB" dirty="0"/>
            </a:br>
            <a:r>
              <a:rPr lang="en-GB" dirty="0"/>
              <a:t>Joint Assessment Teams</a:t>
            </a:r>
          </a:p>
        </p:txBody>
      </p:sp>
      <p:pic>
        <p:nvPicPr>
          <p:cNvPr id="3074" name="Picture 2" descr="34th CST hosts regional, national partners for joint training exercise &gt;  Virginia National Guard &gt; News">
            <a:extLst>
              <a:ext uri="{FF2B5EF4-FFF2-40B4-BE49-F238E27FC236}">
                <a16:creationId xmlns:a16="http://schemas.microsoft.com/office/drawing/2014/main" id="{84DE1E41-36FE-E869-C5E8-899F0E8CE3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4346" y="1803400"/>
            <a:ext cx="7285338" cy="4856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57473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1BE50-71EF-E7A2-E5F4-FF1BF2E01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Countermeasures:</a:t>
            </a:r>
            <a:br>
              <a:rPr lang="en-GB" dirty="0"/>
            </a:br>
            <a:r>
              <a:rPr lang="en-GB" dirty="0"/>
              <a:t>Develop rescue and extrication capability</a:t>
            </a:r>
          </a:p>
        </p:txBody>
      </p:sp>
      <p:pic>
        <p:nvPicPr>
          <p:cNvPr id="4" name="Picture 2" descr="DVIDS - Images - HAMMER Final Exercise [Image 2 of 6]">
            <a:extLst>
              <a:ext uri="{FF2B5EF4-FFF2-40B4-BE49-F238E27FC236}">
                <a16:creationId xmlns:a16="http://schemas.microsoft.com/office/drawing/2014/main" id="{DB33EC27-7C1D-5DE1-E299-2F2FC2A32C3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486" y="2015974"/>
            <a:ext cx="6819028" cy="4548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06305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1BE50-71EF-E7A2-E5F4-FF1BF2E01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Countermeasures:</a:t>
            </a:r>
            <a:br>
              <a:rPr lang="en-GB" dirty="0"/>
            </a:br>
            <a:r>
              <a:rPr lang="en-GB" dirty="0"/>
              <a:t>Exercises</a:t>
            </a:r>
          </a:p>
        </p:txBody>
      </p:sp>
      <p:pic>
        <p:nvPicPr>
          <p:cNvPr id="1026" name="Picture 2" descr="Multinational NATO CBRN Defense Battalion live-agent exercise concludes in  Canada | Article | The United States Army">
            <a:extLst>
              <a:ext uri="{FF2B5EF4-FFF2-40B4-BE49-F238E27FC236}">
                <a16:creationId xmlns:a16="http://schemas.microsoft.com/office/drawing/2014/main" id="{5F1E9EDE-FA52-1AAA-9D92-D568F72A1E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8811" y="1508663"/>
            <a:ext cx="7144823" cy="4558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06528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1BE50-71EF-E7A2-E5F4-FF1BF2E01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Countermeasures:</a:t>
            </a:r>
            <a:br>
              <a:rPr lang="en-GB" dirty="0"/>
            </a:br>
            <a:r>
              <a:rPr lang="en-GB" dirty="0"/>
              <a:t>Forensic Processes and Procedures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FDA1C4-EA14-DDEF-F608-380E55CC5A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3926" y="1816443"/>
            <a:ext cx="6994133" cy="482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4976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8A8467-930B-CB1B-EC5B-ACD6DF6A7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Questions and Comments?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B7D762-C3F6-AA67-7E45-D5F43568DE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3132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B82FFA-1D88-83F1-B871-CC259D906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My background – 33 years CBRN experience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5F9C51-6C29-250B-AD51-0C1662EA27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/>
              <a:t>US Army Chemical Corps</a:t>
            </a:r>
          </a:p>
          <a:p>
            <a:r>
              <a:rPr lang="en-GB" dirty="0"/>
              <a:t>Maryland National Guard Civil Support Team</a:t>
            </a:r>
          </a:p>
          <a:p>
            <a:r>
              <a:rPr lang="en-GB" dirty="0"/>
              <a:t>White House Military Office CBRN Advisor 1996-2002</a:t>
            </a:r>
          </a:p>
          <a:p>
            <a:r>
              <a:rPr lang="en-GB" dirty="0"/>
              <a:t>US Secret Service, Chemical and Biological Countermeasures 2002-2008</a:t>
            </a:r>
          </a:p>
          <a:p>
            <a:r>
              <a:rPr lang="en-GB" dirty="0"/>
              <a:t>Smiths Detection (UK) 2008-2011</a:t>
            </a:r>
          </a:p>
          <a:p>
            <a:r>
              <a:rPr lang="en-GB" dirty="0"/>
              <a:t>Royal United Services Institute</a:t>
            </a:r>
          </a:p>
          <a:p>
            <a:r>
              <a:rPr lang="en-GB" dirty="0"/>
              <a:t>Numerous consulting projects and clients </a:t>
            </a:r>
          </a:p>
          <a:p>
            <a:endParaRPr lang="en-GB" dirty="0"/>
          </a:p>
          <a:p>
            <a:r>
              <a:rPr lang="en-GB" dirty="0"/>
              <a:t>2 books and 50+ CBRN-related articles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7409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E732B4BC-136A-91B5-5145-0569BEA767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8174" y="1330933"/>
            <a:ext cx="3121171" cy="4567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E3CAC25-9BD9-A680-3E12-AA58E1C467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197" y="926318"/>
            <a:ext cx="2887710" cy="500536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B45CBA5-B35D-7BD0-8B89-C4553FB79C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0185" y="1028069"/>
            <a:ext cx="3065683" cy="4801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304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002DE-4092-7E1A-9204-BE5629189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7C9D6C-0A38-69FF-E6EB-1A02634F81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CBRN materials can cause damage disproportionate to the size of device</a:t>
            </a:r>
          </a:p>
          <a:p>
            <a:r>
              <a:rPr lang="en-GB" dirty="0"/>
              <a:t>Major public events provide the target analysis for the terrorist and concentrate targets at well-publicised locations and times. </a:t>
            </a:r>
          </a:p>
          <a:p>
            <a:r>
              <a:rPr lang="en-GB" dirty="0"/>
              <a:t>Major public events have a high concentration of public and media attention, thus serving as a media multiplier</a:t>
            </a:r>
          </a:p>
          <a:p>
            <a:r>
              <a:rPr lang="en-GB" dirty="0"/>
              <a:t>Behaviour and beliefs of people</a:t>
            </a:r>
          </a:p>
          <a:p>
            <a:pPr lvl="1"/>
            <a:r>
              <a:rPr lang="en-GB" dirty="0"/>
              <a:t>Crowd dynamics can increase the impact of an incident</a:t>
            </a:r>
          </a:p>
          <a:p>
            <a:pPr lvl="1"/>
            <a:r>
              <a:rPr lang="en-GB" dirty="0"/>
              <a:t>The public can often have a fear of CBRN materials not necessarily justified by actual facts</a:t>
            </a:r>
          </a:p>
          <a:p>
            <a:r>
              <a:rPr lang="en-GB" dirty="0"/>
              <a:t>CBRN materials can be viewed as making more political or ideological impact</a:t>
            </a:r>
          </a:p>
        </p:txBody>
      </p:sp>
    </p:spTree>
    <p:extLst>
      <p:ext uri="{BB962C8B-B14F-4D97-AF65-F5344CB8AC3E}">
        <p14:creationId xmlns:p14="http://schemas.microsoft.com/office/powerpoint/2010/main" val="57230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U.S. Army Corps of Engineers Headquarters &gt; About &gt; History &gt; Historical  Vignettes &gt; Sports Entertainment &gt; 037 - College Football">
            <a:extLst>
              <a:ext uri="{FF2B5EF4-FFF2-40B4-BE49-F238E27FC236}">
                <a16:creationId xmlns:a16="http://schemas.microsoft.com/office/drawing/2014/main" id="{3E2DFFEF-ABF4-6223-A7E2-BD3DB068ED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7276" y="899619"/>
            <a:ext cx="7272981" cy="5058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08965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975A8-E3ED-EDFB-F9B2-3B493CD3D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Advantages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E25F15-F6F9-79DD-F595-57E93C0164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CBRN terrorism is more expensive and difficult</a:t>
            </a:r>
          </a:p>
          <a:p>
            <a:pPr lvl="1"/>
            <a:r>
              <a:rPr lang="en-GB" dirty="0"/>
              <a:t>Extremist groups and individuals have to make decisions on resources</a:t>
            </a:r>
          </a:p>
          <a:p>
            <a:pPr lvl="1"/>
            <a:r>
              <a:rPr lang="en-GB" dirty="0"/>
              <a:t>Traditional kinetic methods like explosives and firearms are cheaper and have a better track record</a:t>
            </a:r>
          </a:p>
          <a:p>
            <a:pPr lvl="1"/>
            <a:endParaRPr lang="en-GB" dirty="0"/>
          </a:p>
          <a:p>
            <a:r>
              <a:rPr lang="en-GB" dirty="0"/>
              <a:t>Counter-CBRN measures have much in common with traditional security and anti-terrorism measures</a:t>
            </a:r>
          </a:p>
          <a:p>
            <a:pPr lvl="1"/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58716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9911D-BBFC-79FD-4690-EEEB2BF79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Problem Areas: Clash of Philosophies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57F765-88F3-6A51-104C-6275F8518F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0" y="1849395"/>
            <a:ext cx="5791200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591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9911D-BBFC-79FD-4690-EEEB2BF79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Problem Areas: Psychological and Social Factors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F3CE2F-C143-CE65-576A-F6A9BDA6BA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5724" y="2377542"/>
            <a:ext cx="7772400" cy="4203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545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9911D-BBFC-79FD-4690-EEEB2BF79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Problem Areas: Capacity</a:t>
            </a:r>
          </a:p>
        </p:txBody>
      </p:sp>
      <p:pic>
        <p:nvPicPr>
          <p:cNvPr id="4100" name="Picture 4" descr="628th MDG DECON Exercise &gt; Joint Base Charleston &gt; Display">
            <a:extLst>
              <a:ext uri="{FF2B5EF4-FFF2-40B4-BE49-F238E27FC236}">
                <a16:creationId xmlns:a16="http://schemas.microsoft.com/office/drawing/2014/main" id="{1468D78B-7505-02FA-0A5F-DB40684FF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545" y="1683951"/>
            <a:ext cx="7445976" cy="4963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13660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1612</TotalTime>
  <Words>290</Words>
  <Application>Microsoft Macintosh PowerPoint</Application>
  <PresentationFormat>Widescreen</PresentationFormat>
  <Paragraphs>41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 Theme</vt:lpstr>
      <vt:lpstr>CBRN and Hazmat Events</vt:lpstr>
      <vt:lpstr>My background – 33 years CBRN experience</vt:lpstr>
      <vt:lpstr>PowerPoint Presentation</vt:lpstr>
      <vt:lpstr>The Challenges</vt:lpstr>
      <vt:lpstr>PowerPoint Presentation</vt:lpstr>
      <vt:lpstr>Advantages</vt:lpstr>
      <vt:lpstr>Problem Areas: Clash of Philosophies</vt:lpstr>
      <vt:lpstr>Problem Areas: Psychological and Social Factors</vt:lpstr>
      <vt:lpstr>Problem Areas: Capacity</vt:lpstr>
      <vt:lpstr>Problem Areas: Escalation of intermediate scenarios</vt:lpstr>
      <vt:lpstr>Problem Areas: Rescue and intervention in contaminated environments</vt:lpstr>
      <vt:lpstr>Problem Areas: Forensics and Evidence</vt:lpstr>
      <vt:lpstr>Countermeasures: Liaison and Common language</vt:lpstr>
      <vt:lpstr>Countermeasures: Understand social and behavioural facts</vt:lpstr>
      <vt:lpstr>Countermeasures: Joint Assessment Teams</vt:lpstr>
      <vt:lpstr>Countermeasures: Develop rescue and extrication capability</vt:lpstr>
      <vt:lpstr>Countermeasures: Exercises</vt:lpstr>
      <vt:lpstr>Countermeasures: Forensic Processes and Procedures</vt:lpstr>
      <vt:lpstr>Questions and Comments?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CBRN and Hazmat Events</dc:title>
  <dc:creator>Dan Kaszeta</dc:creator>
  <cp:lastModifiedBy>Dan Kaszeta</cp:lastModifiedBy>
  <cp:revision>6</cp:revision>
  <dcterms:created xsi:type="dcterms:W3CDTF">2024-10-28T11:37:29Z</dcterms:created>
  <dcterms:modified xsi:type="dcterms:W3CDTF">2024-11-04T13:10:11Z</dcterms:modified>
</cp:coreProperties>
</file>