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media/image33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  <p:sldMasterId id="2147483658" r:id="rId5"/>
    <p:sldMasterId id="2147483735" r:id="rId6"/>
    <p:sldMasterId id="2147483795" r:id="rId7"/>
    <p:sldMasterId id="2147483806" r:id="rId8"/>
  </p:sldMasterIdLst>
  <p:notesMasterIdLst>
    <p:notesMasterId r:id="rId43"/>
  </p:notesMasterIdLst>
  <p:handoutMasterIdLst>
    <p:handoutMasterId r:id="rId44"/>
  </p:handoutMasterIdLst>
  <p:sldIdLst>
    <p:sldId id="670" r:id="rId9"/>
    <p:sldId id="769" r:id="rId10"/>
    <p:sldId id="762" r:id="rId11"/>
    <p:sldId id="770" r:id="rId12"/>
    <p:sldId id="771" r:id="rId13"/>
    <p:sldId id="772" r:id="rId14"/>
    <p:sldId id="773" r:id="rId15"/>
    <p:sldId id="775" r:id="rId16"/>
    <p:sldId id="776" r:id="rId17"/>
    <p:sldId id="778" r:id="rId18"/>
    <p:sldId id="268" r:id="rId19"/>
    <p:sldId id="755" r:id="rId20"/>
    <p:sldId id="756" r:id="rId21"/>
    <p:sldId id="763" r:id="rId22"/>
    <p:sldId id="764" r:id="rId23"/>
    <p:sldId id="753" r:id="rId24"/>
    <p:sldId id="754" r:id="rId25"/>
    <p:sldId id="757" r:id="rId26"/>
    <p:sldId id="780" r:id="rId27"/>
    <p:sldId id="760" r:id="rId28"/>
    <p:sldId id="761" r:id="rId29"/>
    <p:sldId id="766" r:id="rId30"/>
    <p:sldId id="774" r:id="rId31"/>
    <p:sldId id="777" r:id="rId32"/>
    <p:sldId id="765" r:id="rId33"/>
    <p:sldId id="782" r:id="rId34"/>
    <p:sldId id="783" r:id="rId35"/>
    <p:sldId id="767" r:id="rId36"/>
    <p:sldId id="781" r:id="rId37"/>
    <p:sldId id="768" r:id="rId38"/>
    <p:sldId id="758" r:id="rId39"/>
    <p:sldId id="784" r:id="rId40"/>
    <p:sldId id="759" r:id="rId41"/>
    <p:sldId id="779" r:id="rId42"/>
  </p:sldIdLst>
  <p:sldSz cx="12192000" cy="6858000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960" userDrawn="1">
          <p15:clr>
            <a:srgbClr val="A4A3A4"/>
          </p15:clr>
        </p15:guide>
        <p15:guide id="3" pos="2400" userDrawn="1">
          <p15:clr>
            <a:srgbClr val="A4A3A4"/>
          </p15:clr>
        </p15:guide>
        <p15:guide id="4" pos="6720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280" userDrawn="1">
          <p15:clr>
            <a:srgbClr val="A4A3A4"/>
          </p15:clr>
        </p15:guide>
        <p15:guide id="7" orient="horz" pos="984" userDrawn="1">
          <p15:clr>
            <a:srgbClr val="A4A3A4"/>
          </p15:clr>
        </p15:guide>
        <p15:guide id="8" orient="horz" pos="3888" userDrawn="1">
          <p15:clr>
            <a:srgbClr val="A4A3A4"/>
          </p15:clr>
        </p15:guide>
        <p15:guide id="9" pos="168" userDrawn="1">
          <p15:clr>
            <a:srgbClr val="A4A3A4"/>
          </p15:clr>
        </p15:guide>
        <p15:guide id="10" orient="horz" pos="144" userDrawn="1">
          <p15:clr>
            <a:srgbClr val="A4A3A4"/>
          </p15:clr>
        </p15:guide>
        <p15:guide id="11" pos="7296" userDrawn="1">
          <p15:clr>
            <a:srgbClr val="A4A3A4"/>
          </p15:clr>
        </p15:guide>
        <p15:guide id="12" pos="1104" userDrawn="1">
          <p15:clr>
            <a:srgbClr val="A4A3A4"/>
          </p15:clr>
        </p15:guide>
        <p15:guide id="13" orient="horz" pos="912" userDrawn="1">
          <p15:clr>
            <a:srgbClr val="A4A3A4"/>
          </p15:clr>
        </p15:guide>
        <p15:guide id="14" pos="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03817A-996E-04CB-7EEC-30E746B93B4F}" name="Canady, Steven D  CONTRACTOR" initials="CSDC" userId="S-1-5-21-3525393198-629875844-1764894793-1048412" providerId="AD"/>
  <p188:author id="{502511F1-DFD8-7E68-AC93-F80950B6C475}" name="Parman, Donald  CIV" initials="PDC" userId="S-1-5-21-3525393198-629875844-1764894793-1163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ench, Amy  CIV" initials="MAC" lastIdx="19" clrIdx="0">
    <p:extLst>
      <p:ext uri="{19B8F6BF-5375-455C-9EA6-DF929625EA0E}">
        <p15:presenceInfo xmlns:p15="http://schemas.microsoft.com/office/powerpoint/2012/main" userId="S-1-5-21-3525393198-629875844-1764894793-135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22345"/>
    <a:srgbClr val="003C69"/>
    <a:srgbClr val="1F497D"/>
    <a:srgbClr val="94B6D2"/>
    <a:srgbClr val="CF564D"/>
    <a:srgbClr val="B482DA"/>
    <a:srgbClr val="D46860"/>
    <a:srgbClr val="02B3F3"/>
    <a:srgbClr val="F2F2F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5" autoAdjust="0"/>
    <p:restoredTop sz="94504" autoAdjust="0"/>
  </p:normalViewPr>
  <p:slideViewPr>
    <p:cSldViewPr snapToGrid="0">
      <p:cViewPr varScale="1">
        <p:scale>
          <a:sx n="108" d="100"/>
          <a:sy n="108" d="100"/>
        </p:scale>
        <p:origin x="1008" y="90"/>
      </p:cViewPr>
      <p:guideLst>
        <p:guide orient="horz" pos="2136"/>
        <p:guide pos="960"/>
        <p:guide pos="2400"/>
        <p:guide pos="6720"/>
        <p:guide pos="3840"/>
        <p:guide pos="5280"/>
        <p:guide orient="horz" pos="984"/>
        <p:guide orient="horz" pos="3888"/>
        <p:guide pos="168"/>
        <p:guide orient="horz" pos="144"/>
        <p:guide pos="7296"/>
        <p:guide pos="1104"/>
        <p:guide orient="horz" pos="912"/>
        <p:guide pos="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570" y="78"/>
      </p:cViewPr>
      <p:guideLst>
        <p:guide orient="horz" pos="2932"/>
        <p:guide pos="2212"/>
      </p:guideLst>
    </p:cSldViewPr>
  </p:notesViewPr>
  <p:gridSpacing cx="36576" cy="3657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5B499-E771-47DC-B4B7-77F64735EA46}" type="datetimeFigureOut">
              <a:rPr lang="en-US" smtClean="0"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A6F6A-6BAE-4F7D-92C4-EB029844BC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621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9" tIns="46648" rIns="93299" bIns="46648" numCol="1" anchor="t" anchorCtr="0" compatLnSpc="1">
            <a:prstTxWarp prst="textNoShape">
              <a:avLst/>
            </a:prstTxWarp>
          </a:bodyPr>
          <a:lstStyle>
            <a:lvl1pPr defTabSz="93326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1450" y="0"/>
            <a:ext cx="3041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9" tIns="46648" rIns="93299" bIns="46648" numCol="1" anchor="t" anchorCtr="0" compatLnSpc="1">
            <a:prstTxWarp prst="textNoShape">
              <a:avLst/>
            </a:prstTxWarp>
          </a:bodyPr>
          <a:lstStyle>
            <a:lvl1pPr algn="r" defTabSz="93326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207125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22775"/>
            <a:ext cx="5153025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9" tIns="46648" rIns="93299" bIns="46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63"/>
            <a:ext cx="3041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9" tIns="46648" rIns="93299" bIns="46648" numCol="1" anchor="b" anchorCtr="0" compatLnSpc="1">
            <a:prstTxWarp prst="textNoShape">
              <a:avLst/>
            </a:prstTxWarp>
          </a:bodyPr>
          <a:lstStyle>
            <a:lvl1pPr defTabSz="93326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1450" y="8843963"/>
            <a:ext cx="3041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99" tIns="46648" rIns="93299" bIns="46648" numCol="1" anchor="b" anchorCtr="0" compatLnSpc="1">
            <a:prstTxWarp prst="textNoShape">
              <a:avLst/>
            </a:prstTxWarp>
          </a:bodyPr>
          <a:lstStyle>
            <a:lvl1pPr algn="r" defTabSz="93326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3B44D22-4394-4581-BBF9-0B540555B20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0020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xfrm>
            <a:off x="417810" y="4502631"/>
            <a:ext cx="6356556" cy="4263439"/>
          </a:xfrm>
          <a:noFill/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1059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58255" indent="-291636" defTabSz="951059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68167" indent="-233309" defTabSz="951059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34785" indent="-233309" defTabSz="951059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01403" indent="-233309" defTabSz="951059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68021" indent="-233309" defTabSz="95105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34640" indent="-233309" defTabSz="95105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01258" indent="-233309" defTabSz="95105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67876" indent="-233309" defTabSz="95105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481D93-5760-41C6-9528-C4917278F796}" type="slidenum">
              <a:rPr lang="en-US" altLang="en-US" sz="12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09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9818" y="1494148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9818" y="4525671"/>
            <a:ext cx="765166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651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B25C2E-8A15-45B2-A879-845D231C548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44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4632" y="173038"/>
            <a:ext cx="9962147" cy="8539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2032C-FEAC-42E1-8F73-3D6A05458E8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933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324" y="211538"/>
            <a:ext cx="9828075" cy="8383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563" y="6507335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  <p:extLst>
      <p:ext uri="{BB962C8B-B14F-4D97-AF65-F5344CB8AC3E}">
        <p14:creationId xmlns:p14="http://schemas.microsoft.com/office/powerpoint/2010/main" val="4173415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6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4393" y="273050"/>
            <a:ext cx="7891976" cy="709613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100"/>
            <a:ext cx="6815667" cy="4691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09EE0-7905-4FF1-AAFA-44EDFE24915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04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45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A522A-65F4-4A67-9BE8-440B9373630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5" y="1477108"/>
            <a:ext cx="2796116" cy="469509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77108"/>
            <a:ext cx="8189384" cy="469509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A05EA-81F5-4BF1-8F96-F99CBE708CA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60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0684933" y="6472469"/>
            <a:ext cx="533400" cy="200025"/>
          </a:xfrm>
          <a:ln/>
        </p:spPr>
        <p:txBody>
          <a:bodyPr/>
          <a:lstStyle>
            <a:lvl1pPr>
              <a:defRPr/>
            </a:lvl1pPr>
          </a:lstStyle>
          <a:p>
            <a:fld id="{2668A1BE-B3A9-4EC9-9C96-41379E80CBD3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483508" y="6519313"/>
            <a:ext cx="3224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548181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38" y="173038"/>
            <a:ext cx="7863840" cy="8398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77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72372A-544B-4C2A-B94F-1EC4F78BA5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06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B25C2E-8A15-45B2-A879-845D231C548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259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4632" y="173038"/>
            <a:ext cx="9962147" cy="8539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2032C-FEAC-42E1-8F73-3D6A05458E8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0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324" y="211538"/>
            <a:ext cx="9828075" cy="8383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72372A-544B-4C2A-B94F-1EC4F78BA52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053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01F072-8BDC-4214-AD48-BDFCA27B061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28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4393" y="273050"/>
            <a:ext cx="7891976" cy="709613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100"/>
            <a:ext cx="6815667" cy="4691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09EE0-7905-4FF1-AAFA-44EDFE24915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354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883863-D7C8-4A8A-89B2-353DADA1E3D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4109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A522A-65F4-4A67-9BE8-440B9373630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6584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5" y="1477108"/>
            <a:ext cx="2796116" cy="469509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77108"/>
            <a:ext cx="8189384" cy="469509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A05EA-81F5-4BF1-8F96-F99CBE708CA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338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900" smtClean="0"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F310F6B-6C57-4672-ADF4-A6D6C036B7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91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3860" y="187192"/>
            <a:ext cx="10422753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1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7274" y="173038"/>
            <a:ext cx="7807569" cy="8539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08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7950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9EDAF-B97C-4827-B579-EDE3F8681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44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863" y="194092"/>
            <a:ext cx="104241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5080000" cy="4495800"/>
          </a:xfrm>
        </p:spPr>
        <p:txBody>
          <a:bodyPr/>
          <a:lstStyle>
            <a:lvl1pPr>
              <a:defRPr sz="1500"/>
            </a:lvl1pPr>
            <a:lvl2pPr>
              <a:defRPr lang="en-US" sz="13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2pPr>
            <a:lvl3pPr>
              <a:defRPr sz="1200"/>
            </a:lvl3pPr>
            <a:lvl4pPr marL="6858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4pPr>
            <a:lvl5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080000" cy="4495800"/>
          </a:xfrm>
        </p:spPr>
        <p:txBody>
          <a:bodyPr/>
          <a:lstStyle>
            <a:lvl1pPr marL="171450" indent="-171450">
              <a:defRPr lang="en-US" sz="15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>
              <a:defRPr sz="1350"/>
            </a:lvl2pPr>
            <a:lvl3pPr marL="514350" indent="-171450">
              <a:defRPr lang="en-US" sz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CDE84-6F7C-4FBD-A242-79B5C4100C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84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863" y="194092"/>
            <a:ext cx="104241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" y="1676400"/>
            <a:ext cx="5669280" cy="2103120"/>
          </a:xfrm>
        </p:spPr>
        <p:txBody>
          <a:bodyPr/>
          <a:lstStyle>
            <a:lvl1pPr>
              <a:defRPr sz="1500"/>
            </a:lvl1pPr>
            <a:lvl2pPr>
              <a:defRPr lang="en-US" sz="13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2pPr>
            <a:lvl3pPr>
              <a:defRPr sz="1200"/>
            </a:lvl3pPr>
            <a:lvl4pPr marL="6858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4pPr>
            <a:lvl5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9040" y="1676400"/>
            <a:ext cx="5669280" cy="2103120"/>
          </a:xfrm>
        </p:spPr>
        <p:txBody>
          <a:bodyPr/>
          <a:lstStyle>
            <a:lvl1pPr marL="171450" indent="-171450">
              <a:defRPr lang="en-US" sz="15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>
              <a:defRPr sz="1350"/>
            </a:lvl2pPr>
            <a:lvl3pPr marL="514350" indent="-171450">
              <a:defRPr lang="en-US" sz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2"/>
          </p:nvPr>
        </p:nvSpPr>
        <p:spPr>
          <a:xfrm>
            <a:off x="213360" y="3992880"/>
            <a:ext cx="5669280" cy="2103120"/>
          </a:xfrm>
        </p:spPr>
        <p:txBody>
          <a:bodyPr/>
          <a:lstStyle>
            <a:lvl1pPr>
              <a:defRPr sz="1500"/>
            </a:lvl1pPr>
            <a:lvl2pPr>
              <a:defRPr lang="en-US" sz="13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2pPr>
            <a:lvl3pPr>
              <a:defRPr sz="1200"/>
            </a:lvl3pPr>
            <a:lvl4pPr marL="6858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4pPr>
            <a:lvl5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lang="en-US" sz="105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6289040" y="3992880"/>
            <a:ext cx="5669280" cy="2103120"/>
          </a:xfrm>
        </p:spPr>
        <p:txBody>
          <a:bodyPr/>
          <a:lstStyle>
            <a:lvl1pPr marL="171450" indent="-171450">
              <a:defRPr lang="en-US" sz="15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>
              <a:defRPr sz="1350"/>
            </a:lvl2pPr>
            <a:lvl3pPr marL="514350" indent="-171450">
              <a:defRPr lang="en-US" sz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DFC32-CF39-41C7-993E-111EB57DCD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324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813" y="194674"/>
            <a:ext cx="104241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CDA40-E8FC-4C05-BF1B-ABD882A13F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88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F297-3276-432C-A20A-06A340C7ED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7986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763" y="197938"/>
            <a:ext cx="10424160" cy="914400"/>
          </a:xfrm>
          <a:noFill/>
          <a:ln>
            <a:noFill/>
          </a:ln>
        </p:spPr>
        <p:txBody>
          <a:bodyPr/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100"/>
            <a:ext cx="6815667" cy="4691064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3619499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76E89-6FB0-456B-86D6-3486CAA566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936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241" y="4800600"/>
            <a:ext cx="912114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39241" y="1295401"/>
            <a:ext cx="9121140" cy="343217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241" y="5367338"/>
            <a:ext cx="912114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5AF77-9B85-4B50-9663-1E6154942A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38" y="173038"/>
            <a:ext cx="7863840" cy="83983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D7B593-C51E-4D51-A149-C19C4BF7017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844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9818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9818" y="361127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186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324" y="211538"/>
            <a:ext cx="9828075" cy="8383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563" y="6507335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  <p:extLst>
      <p:ext uri="{BB962C8B-B14F-4D97-AF65-F5344CB8AC3E}">
        <p14:creationId xmlns:p14="http://schemas.microsoft.com/office/powerpoint/2010/main" val="318800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38" y="173038"/>
            <a:ext cx="7863840" cy="8398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0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0684933" y="6472469"/>
            <a:ext cx="533400" cy="200025"/>
          </a:xfrm>
          <a:ln/>
        </p:spPr>
        <p:txBody>
          <a:bodyPr/>
          <a:lstStyle>
            <a:lvl1pPr>
              <a:defRPr/>
            </a:lvl1pPr>
          </a:lstStyle>
          <a:p>
            <a:fld id="{2668A1BE-B3A9-4EC9-9C96-41379E80CB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395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38" y="173038"/>
            <a:ext cx="7863840" cy="8398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8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61170-3D04-3549-ACE5-B7286EB03C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36" y="1"/>
            <a:ext cx="11511326" cy="6851979"/>
          </a:xfrm>
          <a:prstGeom prst="rect">
            <a:avLst/>
          </a:prstGeom>
        </p:spPr>
      </p:pic>
      <p:pic>
        <p:nvPicPr>
          <p:cNvPr id="1027" name="Picture 58" descr="DTRA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5874" y="307074"/>
            <a:ext cx="2840907" cy="268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1E1BF9-9C95-C049-8905-40CA678D665F}"/>
              </a:ext>
            </a:extLst>
          </p:cNvPr>
          <p:cNvSpPr/>
          <p:nvPr userDrawn="1"/>
        </p:nvSpPr>
        <p:spPr>
          <a:xfrm>
            <a:off x="133387" y="6124028"/>
            <a:ext cx="2557175" cy="373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i="1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E61656-F5F6-164B-A223-D0E3E97EEEAE}"/>
              </a:ext>
            </a:extLst>
          </p:cNvPr>
          <p:cNvSpPr/>
          <p:nvPr userDrawn="1"/>
        </p:nvSpPr>
        <p:spPr>
          <a:xfrm>
            <a:off x="6859582" y="3160118"/>
            <a:ext cx="4711483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i="0" dirty="0">
                <a:solidFill>
                  <a:schemeClr val="bg1"/>
                </a:solidFill>
                <a:cs typeface="Arial" panose="020B0604020202020204" pitchFamily="34" charset="0"/>
              </a:rPr>
              <a:t>DEFENSE THREAT REDUCTION AGENCY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92" r:id="rId2"/>
    <p:sldLayoutId id="2147483793" r:id="rId3"/>
    <p:sldLayoutId id="2147483794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1" kern="12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 b="1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5EFC0B-43C8-A03A-41F7-4B122A476720}"/>
              </a:ext>
            </a:extLst>
          </p:cNvPr>
          <p:cNvSpPr txBox="1"/>
          <p:nvPr userDrawn="1"/>
        </p:nvSpPr>
        <p:spPr>
          <a:xfrm>
            <a:off x="182563" y="6507335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816" r:id="rId2"/>
    <p:sldLayoutId id="2147483817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1" kern="12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 i="1">
          <a:solidFill>
            <a:schemeClr val="tx2"/>
          </a:solidFill>
          <a:latin typeface="Univers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 b="1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931D352-E82D-DF4C-A903-E8404B0FACA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272FCD-B87A-6340-BE1B-C69CD4FCC075}"/>
              </a:ext>
            </a:extLst>
          </p:cNvPr>
          <p:cNvSpPr/>
          <p:nvPr userDrawn="1"/>
        </p:nvSpPr>
        <p:spPr>
          <a:xfrm>
            <a:off x="266861" y="1107434"/>
            <a:ext cx="11479023" cy="74254"/>
          </a:xfrm>
          <a:prstGeom prst="rect">
            <a:avLst/>
          </a:prstGeom>
          <a:solidFill>
            <a:srgbClr val="C22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BA6C7F5-554F-8749-94A4-BCF810C4B197}"/>
              </a:ext>
            </a:extLst>
          </p:cNvPr>
          <p:cNvSpPr/>
          <p:nvPr userDrawn="1"/>
        </p:nvSpPr>
        <p:spPr>
          <a:xfrm>
            <a:off x="182879" y="6380018"/>
            <a:ext cx="11465169" cy="45719"/>
          </a:xfrm>
          <a:prstGeom prst="rect">
            <a:avLst/>
          </a:prstGeom>
          <a:solidFill>
            <a:srgbClr val="223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950" y="173037"/>
            <a:ext cx="9513650" cy="83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76400"/>
            <a:ext cx="10363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477001"/>
            <a:ext cx="25400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14648" y="6578601"/>
            <a:ext cx="533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fld id="{A76057C1-7586-4C2D-BEBF-21FFCCBDD70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6" descr="DTRA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861" y="175515"/>
            <a:ext cx="1373717" cy="13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1A4617-591F-54C8-9F6B-868326B4A943}"/>
              </a:ext>
            </a:extLst>
          </p:cNvPr>
          <p:cNvSpPr txBox="1"/>
          <p:nvPr userDrawn="1"/>
        </p:nvSpPr>
        <p:spPr>
          <a:xfrm>
            <a:off x="182563" y="6507335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  <p:extLst>
      <p:ext uri="{BB962C8B-B14F-4D97-AF65-F5344CB8AC3E}">
        <p14:creationId xmlns:p14="http://schemas.microsoft.com/office/powerpoint/2010/main" val="352153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</p:sldLayoutIdLst>
  <p:hf hdr="0" ftr="0" dt="0"/>
  <p:txStyles>
    <p:titleStyle>
      <a:lvl1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+mj-ea"/>
          <a:cs typeface="Arial" pitchFamily="34" charset="0"/>
        </a:defRPr>
      </a:lvl1pPr>
      <a:lvl2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2pPr>
      <a:lvl3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3pPr>
      <a:lvl4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4pPr>
      <a:lvl5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5pPr>
      <a:lvl6pPr marL="9144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6pPr>
      <a:lvl7pPr marL="13716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7pPr>
      <a:lvl8pPr marL="18288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8pPr>
      <a:lvl9pPr marL="22860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5CD5-3339-7944-AB71-46FF09E50C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272FCD-B87A-6340-BE1B-C69CD4FCC075}"/>
              </a:ext>
            </a:extLst>
          </p:cNvPr>
          <p:cNvSpPr/>
          <p:nvPr userDrawn="1"/>
        </p:nvSpPr>
        <p:spPr>
          <a:xfrm>
            <a:off x="266861" y="1107434"/>
            <a:ext cx="11479023" cy="74254"/>
          </a:xfrm>
          <a:prstGeom prst="rect">
            <a:avLst/>
          </a:prstGeom>
          <a:solidFill>
            <a:srgbClr val="C22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950" y="173037"/>
            <a:ext cx="9513650" cy="83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76400"/>
            <a:ext cx="10363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477001"/>
            <a:ext cx="25400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14648" y="6578601"/>
            <a:ext cx="533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fld id="{A76057C1-7586-4C2D-BEBF-21FFCCBDD70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6" descr="DTRA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433" y="95999"/>
            <a:ext cx="1373717" cy="13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6ACC38-73AF-4ADC-7AE4-5C4EA4CCFF64}"/>
              </a:ext>
            </a:extLst>
          </p:cNvPr>
          <p:cNvSpPr txBox="1"/>
          <p:nvPr userDrawn="1"/>
        </p:nvSpPr>
        <p:spPr>
          <a:xfrm>
            <a:off x="182563" y="6515802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  <p:extLst>
      <p:ext uri="{BB962C8B-B14F-4D97-AF65-F5344CB8AC3E}">
        <p14:creationId xmlns:p14="http://schemas.microsoft.com/office/powerpoint/2010/main" val="395489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</p:sldLayoutIdLst>
  <p:hf hdr="0" ftr="0" dt="0"/>
  <p:txStyles>
    <p:titleStyle>
      <a:lvl1pPr marL="457200" indent="-457200" algn="l" rtl="0" eaLnBrk="0" fontAlgn="base" hangingPunct="0">
        <a:spcBef>
          <a:spcPct val="0"/>
        </a:spcBef>
        <a:spcAft>
          <a:spcPct val="0"/>
        </a:spcAft>
        <a:defRPr sz="3200" b="1" i="0">
          <a:solidFill>
            <a:schemeClr val="tx1"/>
          </a:solidFill>
          <a:latin typeface="Arial" panose="020B0604020202020204" pitchFamily="34" charset="0"/>
          <a:ea typeface="+mj-ea"/>
          <a:cs typeface="Arial" pitchFamily="34" charset="0"/>
        </a:defRPr>
      </a:lvl1pPr>
      <a:lvl2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2pPr>
      <a:lvl3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3pPr>
      <a:lvl4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4pPr>
      <a:lvl5pPr marL="457200" indent="-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  <a:cs typeface="ＭＳ Ｐゴシック" charset="0"/>
        </a:defRPr>
      </a:lvl5pPr>
      <a:lvl6pPr marL="9144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6pPr>
      <a:lvl7pPr marL="13716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7pPr>
      <a:lvl8pPr marL="18288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8pPr>
      <a:lvl9pPr marL="2286000" indent="-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+mn-ea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EF539B-923F-A948-A1A4-36053C3B95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272FCD-B87A-6340-BE1B-C69CD4FCC075}"/>
              </a:ext>
            </a:extLst>
          </p:cNvPr>
          <p:cNvSpPr/>
          <p:nvPr/>
        </p:nvSpPr>
        <p:spPr>
          <a:xfrm>
            <a:off x="169333" y="1108076"/>
            <a:ext cx="11887200" cy="73025"/>
          </a:xfrm>
          <a:prstGeom prst="rect">
            <a:avLst/>
          </a:prstGeom>
          <a:solidFill>
            <a:srgbClr val="C22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53118" y="198438"/>
            <a:ext cx="1042458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76400"/>
            <a:ext cx="10363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528334" y="6587310"/>
            <a:ext cx="533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403D9A4-6225-4546-99A3-744A739B28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8" name="Picture 26" descr="DTRA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76" y="198438"/>
            <a:ext cx="1122561" cy="109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A6C7F5-554F-8749-94A4-BCF810C4B197}"/>
              </a:ext>
            </a:extLst>
          </p:cNvPr>
          <p:cNvSpPr/>
          <p:nvPr userDrawn="1"/>
        </p:nvSpPr>
        <p:spPr>
          <a:xfrm>
            <a:off x="169333" y="6380164"/>
            <a:ext cx="11887200" cy="46037"/>
          </a:xfrm>
          <a:prstGeom prst="rect">
            <a:avLst/>
          </a:prstGeom>
          <a:solidFill>
            <a:srgbClr val="223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818D34-5B25-3052-E96C-FFD42EEDDF24}"/>
              </a:ext>
            </a:extLst>
          </p:cNvPr>
          <p:cNvSpPr txBox="1"/>
          <p:nvPr userDrawn="1"/>
        </p:nvSpPr>
        <p:spPr>
          <a:xfrm>
            <a:off x="182563" y="6507335"/>
            <a:ext cx="4091566" cy="2712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indent="0" algn="ctr" fontAlgn="base">
              <a:spcBef>
                <a:spcPct val="20000"/>
              </a:spcBef>
              <a:spcAft>
                <a:spcPct val="0"/>
              </a:spcAft>
              <a:buNone/>
              <a:defRPr sz="1600" b="1" i="1">
                <a:solidFill>
                  <a:schemeClr val="bg1"/>
                </a:solidFill>
              </a:defRPr>
            </a:lvl1pPr>
            <a:lvl2pPr marL="457200" indent="0" fontAlgn="base">
              <a:spcBef>
                <a:spcPct val="20000"/>
              </a:spcBef>
              <a:spcAft>
                <a:spcPct val="0"/>
              </a:spcAft>
              <a:buNone/>
              <a:defRPr sz="1200"/>
            </a:lvl2pPr>
            <a:lvl3pPr marL="914400" indent="0" fontAlgn="base">
              <a:spcBef>
                <a:spcPct val="20000"/>
              </a:spcBef>
              <a:spcAft>
                <a:spcPct val="0"/>
              </a:spcAft>
              <a:buNone/>
              <a:defRPr sz="1000"/>
            </a:lvl3pPr>
            <a:lvl4pPr marL="1371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tabLst/>
              <a:defRPr sz="900"/>
            </a:lvl4pPr>
            <a:lvl5pPr marL="18288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5pPr>
            <a:lvl6pPr marL="22860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6pPr>
            <a:lvl7pPr marL="27432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7pPr>
            <a:lvl8pPr marL="32004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8pPr>
            <a:lvl9pPr marL="3657600" indent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None/>
              <a:defRPr sz="900"/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Deter. Prevent. Prevail.</a:t>
            </a:r>
          </a:p>
        </p:txBody>
      </p:sp>
    </p:spTree>
    <p:extLst>
      <p:ext uri="{BB962C8B-B14F-4D97-AF65-F5344CB8AC3E}">
        <p14:creationId xmlns:p14="http://schemas.microsoft.com/office/powerpoint/2010/main" val="1642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</p:sldLayoutIdLst>
  <p:hf hdr="0" ftr="0" dt="0"/>
  <p:txStyles>
    <p:titleStyle>
      <a:lvl1pPr marL="342900" indent="-342900" algn="l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1pPr>
      <a:lvl2pPr marL="342900" indent="-342900" algn="l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342900" indent="-342900" algn="l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342900" indent="-342900" algn="l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342900" indent="-342900" algn="l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685800" indent="-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6pPr>
      <a:lvl7pPr marL="1028700" indent="-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7pPr>
      <a:lvl8pPr marL="1371600" indent="-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8pPr>
      <a:lvl9pPr marL="1714500" indent="-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Univers" pitchFamily="34" charset="-18"/>
          <a:ea typeface="ＭＳ Ｐゴシック" pitchFamily="20" charset="-128"/>
        </a:defRPr>
      </a:lvl9pPr>
    </p:titleStyle>
    <p:bodyStyle>
      <a:lvl1pPr marL="171450" indent="-171450" algn="l" rtl="0" fontAlgn="base">
        <a:spcBef>
          <a:spcPct val="20000"/>
        </a:spcBef>
        <a:spcAft>
          <a:spcPct val="0"/>
        </a:spcAft>
        <a:buChar char="•"/>
        <a:defRPr sz="15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1pPr>
      <a:lvl2pPr marL="342900" indent="-171450" algn="l" rtl="0" fontAlgn="base">
        <a:spcBef>
          <a:spcPct val="20000"/>
        </a:spcBef>
        <a:spcAft>
          <a:spcPct val="0"/>
        </a:spcAft>
        <a:buChar char="•"/>
        <a:defRPr sz="13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2pPr>
      <a:lvl3pPr marL="514350" indent="-171450" algn="l" rtl="0" fontAlgn="base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3pPr>
      <a:lvl4pPr marL="685800" indent="-171450" algn="l" rtl="0" fontAlgn="base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10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4pPr>
      <a:lvl5pPr marL="857250" indent="-171450" algn="l" rtl="0" fontAlgn="base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10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itchFamily="34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Font typeface="Times" pitchFamily="18" charset="0"/>
        <a:buChar char="•"/>
        <a:defRPr sz="105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Font typeface="Times" pitchFamily="18" charset="0"/>
        <a:buChar char="•"/>
        <a:defRPr sz="105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Font typeface="Times" pitchFamily="18" charset="0"/>
        <a:buChar char="•"/>
        <a:defRPr sz="105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Font typeface="Times" pitchFamily="18" charset="0"/>
        <a:buChar char="•"/>
        <a:defRPr sz="105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8207297" y="4942703"/>
            <a:ext cx="3712117" cy="1034351"/>
          </a:xfrm>
        </p:spPr>
        <p:txBody>
          <a:bodyPr/>
          <a:lstStyle/>
          <a:p>
            <a:pPr algn="l"/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Mr. Donald Parman,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Integration Division, 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Research and Development</a:t>
            </a:r>
            <a:endParaRPr lang="en-US" alt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59"/>
          <p:cNvSpPr>
            <a:spLocks noChangeArrowheads="1"/>
          </p:cNvSpPr>
          <p:nvPr/>
        </p:nvSpPr>
        <p:spPr bwMode="auto">
          <a:xfrm>
            <a:off x="4670008" y="6514305"/>
            <a:ext cx="2844048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ea typeface="ＭＳ Ｐゴシック"/>
                <a:cs typeface="Arial" panose="020B0604020202020204" pitchFamily="34" charset="0"/>
              </a:rPr>
              <a:t>APPROVED  FOR PUBLIC RELEASE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19D56F-0EEF-A048-A1D2-84367211CBBD}"/>
              </a:ext>
            </a:extLst>
          </p:cNvPr>
          <p:cNvSpPr txBox="1">
            <a:spLocks/>
          </p:cNvSpPr>
          <p:nvPr/>
        </p:nvSpPr>
        <p:spPr>
          <a:xfrm>
            <a:off x="7537622" y="3429000"/>
            <a:ext cx="4139371" cy="1150435"/>
          </a:xfrm>
          <a:prstGeom prst="rect">
            <a:avLst/>
          </a:prstGeom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ＭＳ Ｐゴシック" panose="020B0600070205080204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ＭＳ Ｐゴシック" panose="020B0600070205080204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ＭＳ Ｐゴシック" panose="020B0600070205080204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2"/>
                </a:solidFill>
                <a:latin typeface="Univers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Reflections on the US History of Non-Proliferation Efforts in the Former Soviet Union Nuclear States</a:t>
            </a:r>
            <a:endParaRPr kumimoji="0" lang="en-US" altLang="en-US" sz="28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13074" y="5977054"/>
            <a:ext cx="318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</a:rPr>
              <a:t>11-20-24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15500D-68D3-43BA-D813-96A64E2D7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89" y="4942703"/>
            <a:ext cx="1847773" cy="103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9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6D41-92FF-8648-2DD2-AEA8C39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“We shall bury you”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D0C41-2859-AF92-AF4A-7569E1E75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5618205"/>
            <a:ext cx="10490886" cy="671384"/>
          </a:xfrm>
        </p:spPr>
        <p:txBody>
          <a:bodyPr/>
          <a:lstStyle/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November 18, 1956 Nikita Khrushchev In Russian said, "Whether you like it or not, history is on our side. We will dig you in" ("</a:t>
            </a:r>
            <a:r>
              <a:rPr lang="az-Cyrl-AZ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Нравится вам или нет, но история на нашей стороне. Мы вас закопаем").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CD569-3DDB-E9F2-3D56-62FB76B80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374" y="1297711"/>
            <a:ext cx="3844678" cy="426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80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25663" y="274638"/>
            <a:ext cx="9456737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2pPr>
            <a:lvl3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3pPr>
            <a:lvl4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4pPr>
            <a:lvl5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5pPr>
            <a:lvl6pPr marL="9144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6pPr>
            <a:lvl7pPr marL="13716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7pPr>
            <a:lvl8pPr marL="18288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8pPr>
            <a:lvl9pPr marL="22860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itchFamily="34" charset="0"/>
              </a:rPr>
              <a:t>Diplomacy versus Deterrence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24ED7E-F964-B109-A2F4-2038ABC9F70D}"/>
              </a:ext>
            </a:extLst>
          </p:cNvPr>
          <p:cNvSpPr txBox="1"/>
          <p:nvPr/>
        </p:nvSpPr>
        <p:spPr>
          <a:xfrm>
            <a:off x="4374291" y="1631093"/>
            <a:ext cx="5708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have a place in National Defense and International negotiations</a:t>
            </a:r>
          </a:p>
          <a:p>
            <a:endParaRPr lang="en-US" dirty="0"/>
          </a:p>
          <a:p>
            <a:r>
              <a:rPr lang="en-US" dirty="0"/>
              <a:t>Negotiations seek to achieve boundaries and an acceptable balance of defensive and offensive capability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ADAE0-7504-6946-976F-DC1C77C64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83" y="4249285"/>
            <a:ext cx="4571430" cy="19552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9CDF82-B46A-250C-BFCC-D7657FE71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50" y="1631093"/>
            <a:ext cx="3849673" cy="289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57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C592-C68A-0A1B-8FA8-FBC2024F9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Deterrence Challenges: What the opposing leaders must believe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4385E76-5326-1BF6-4B44-018BD0FACF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946" y="1269631"/>
            <a:ext cx="8229600" cy="5003800"/>
          </a:xfrm>
        </p:spPr>
      </p:pic>
    </p:spTree>
    <p:extLst>
      <p:ext uri="{BB962C8B-B14F-4D97-AF65-F5344CB8AC3E}">
        <p14:creationId xmlns:p14="http://schemas.microsoft.com/office/powerpoint/2010/main" val="1154290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8E3D-83E2-CBA8-A12C-F9DEA7F93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9469079" cy="839836"/>
          </a:xfrm>
        </p:spPr>
        <p:txBody>
          <a:bodyPr/>
          <a:lstStyle/>
          <a:p>
            <a:r>
              <a:rPr lang="en-US" dirty="0"/>
              <a:t>European Independence versus Soviet Control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A35E77-B5EB-5556-9F75-0B1799A37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3" y="1639330"/>
            <a:ext cx="3012186" cy="4495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E24B80-F1B3-968C-A7F1-D89EC3E87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343" y="1649420"/>
            <a:ext cx="5461686" cy="4505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1B8147-70E0-1633-E398-C971ADFEBF34}"/>
              </a:ext>
            </a:extLst>
          </p:cNvPr>
          <p:cNvSpPr txBox="1"/>
          <p:nvPr/>
        </p:nvSpPr>
        <p:spPr>
          <a:xfrm>
            <a:off x="8881645" y="1652937"/>
            <a:ext cx="2866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President Reagan 12 June 1987</a:t>
            </a:r>
          </a:p>
        </p:txBody>
      </p:sp>
    </p:spTree>
    <p:extLst>
      <p:ext uri="{BB962C8B-B14F-4D97-AF65-F5344CB8AC3E}">
        <p14:creationId xmlns:p14="http://schemas.microsoft.com/office/powerpoint/2010/main" val="221635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3A1D0-5805-0AEA-B036-706005A38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173038"/>
            <a:ext cx="9147804" cy="839836"/>
          </a:xfrm>
        </p:spPr>
        <p:txBody>
          <a:bodyPr/>
          <a:lstStyle/>
          <a:p>
            <a:r>
              <a:rPr lang="en-US" dirty="0"/>
              <a:t>Nuclear de-escalation negotiations in Europe led to the first Arms Control Treaty - INF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4A980A-AE6C-64A2-CB8F-0415AF4B8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018" y="3407768"/>
            <a:ext cx="3018403" cy="281409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5F3571-D110-46BB-C1FF-14BEAB069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042" y="1195183"/>
            <a:ext cx="5090211" cy="5136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826AA0-3430-AD53-6BA9-AE65232954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12" y="1393680"/>
            <a:ext cx="2730159" cy="1904762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F69B7144-B570-D8E2-71D6-602090AF4E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6019" y="1362638"/>
            <a:ext cx="3018403" cy="201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33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738E9-35FD-DEF7-CE21-7D4B0F7A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with INF led to Strategic Nuclear Reductions under START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5D4B78-C203-7621-C2AC-0AE41F8B7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74" y="2270698"/>
            <a:ext cx="5065457" cy="251136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D53557-8093-9189-FC37-D403323ADD93}"/>
              </a:ext>
            </a:extLst>
          </p:cNvPr>
          <p:cNvSpPr txBox="1"/>
          <p:nvPr/>
        </p:nvSpPr>
        <p:spPr>
          <a:xfrm>
            <a:off x="6437871" y="2372219"/>
            <a:ext cx="4720281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START signatory nations:</a:t>
            </a:r>
          </a:p>
          <a:p>
            <a:r>
              <a:rPr lang="en-US" dirty="0"/>
              <a:t>United States</a:t>
            </a:r>
          </a:p>
          <a:p>
            <a:r>
              <a:rPr lang="en-US" dirty="0"/>
              <a:t>Russia</a:t>
            </a:r>
          </a:p>
          <a:p>
            <a:r>
              <a:rPr lang="en-US" dirty="0"/>
              <a:t>Belarus</a:t>
            </a:r>
          </a:p>
          <a:p>
            <a:r>
              <a:rPr lang="en-US" dirty="0"/>
              <a:t>Ukraine</a:t>
            </a:r>
          </a:p>
          <a:p>
            <a:r>
              <a:rPr lang="en-US" dirty="0"/>
              <a:t>Kazakhstan</a:t>
            </a:r>
          </a:p>
        </p:txBody>
      </p:sp>
    </p:spTree>
    <p:extLst>
      <p:ext uri="{BB962C8B-B14F-4D97-AF65-F5344CB8AC3E}">
        <p14:creationId xmlns:p14="http://schemas.microsoft.com/office/powerpoint/2010/main" val="846085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25663" y="274638"/>
            <a:ext cx="9456737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2pPr>
            <a:lvl3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3pPr>
            <a:lvl4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4pPr>
            <a:lvl5pPr marL="457200" indent="-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  <a:cs typeface="ＭＳ Ｐゴシック" charset="0"/>
              </a:defRPr>
            </a:lvl5pPr>
            <a:lvl6pPr marL="9144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6pPr>
            <a:lvl7pPr marL="13716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7pPr>
            <a:lvl8pPr marL="18288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8pPr>
            <a:lvl9pPr marL="2286000" indent="-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Univers" pitchFamily="34" charset="-18"/>
                <a:ea typeface="ＭＳ Ｐゴシック" pitchFamily="20" charset="-128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itchFamily="34" charset="0"/>
              </a:rPr>
              <a:t>What to consider for arms control reductions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6BA4B8-9181-1937-CB7B-A10999ACE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10" y="1291868"/>
            <a:ext cx="6598509" cy="49418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ABBE20-1BEE-F29A-DDBB-729948FDB619}"/>
              </a:ext>
            </a:extLst>
          </p:cNvPr>
          <p:cNvSpPr txBox="1"/>
          <p:nvPr/>
        </p:nvSpPr>
        <p:spPr>
          <a:xfrm>
            <a:off x="8625016" y="1890584"/>
            <a:ext cx="24589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are your real goals?</a:t>
            </a:r>
          </a:p>
          <a:p>
            <a:endParaRPr lang="en-US" dirty="0"/>
          </a:p>
          <a:p>
            <a:r>
              <a:rPr lang="en-US" dirty="0"/>
              <a:t>What does your opponent fear?</a:t>
            </a:r>
          </a:p>
          <a:p>
            <a:endParaRPr lang="en-US" dirty="0"/>
          </a:p>
          <a:p>
            <a:r>
              <a:rPr lang="en-US" dirty="0"/>
              <a:t>Is there mutual trust or distrust?</a:t>
            </a:r>
          </a:p>
        </p:txBody>
      </p:sp>
    </p:spTree>
    <p:extLst>
      <p:ext uri="{BB962C8B-B14F-4D97-AF65-F5344CB8AC3E}">
        <p14:creationId xmlns:p14="http://schemas.microsoft.com/office/powerpoint/2010/main" val="1590186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5FA3D-C884-8F9F-5CA5-7EB69BB14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 but Verify – Integrity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D1AC84-5D22-6D4E-E154-A5CFE642D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857" y="1322173"/>
            <a:ext cx="7166845" cy="4975543"/>
          </a:xfrm>
        </p:spPr>
      </p:pic>
    </p:spTree>
    <p:extLst>
      <p:ext uri="{BB962C8B-B14F-4D97-AF65-F5344CB8AC3E}">
        <p14:creationId xmlns:p14="http://schemas.microsoft.com/office/powerpoint/2010/main" val="3980045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1AD7-C4E5-89F3-9D5D-B8418DF9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Assistance for elimination - CTR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92A6B-2C00-D633-A93F-BE82EA09C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13470"/>
            <a:ext cx="10363200" cy="4495800"/>
          </a:xfrm>
        </p:spPr>
        <p:txBody>
          <a:bodyPr/>
          <a:lstStyle/>
          <a:p>
            <a:r>
              <a:rPr lang="en-US" b="0" i="0" dirty="0">
                <a:solidFill>
                  <a:srgbClr val="2B3B65"/>
                </a:solidFill>
                <a:effectLst/>
              </a:rPr>
              <a:t>Treaty on Conventional Armed Forces in Europe Nov. 1990</a:t>
            </a:r>
          </a:p>
          <a:p>
            <a:r>
              <a:rPr lang="en-US" dirty="0"/>
              <a:t>Chemical Weapons Convention entered into force  Apr. 1997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D7FF7-4842-1AB3-16C1-276F67F40E3C}"/>
              </a:ext>
            </a:extLst>
          </p:cNvPr>
          <p:cNvSpPr txBox="1"/>
          <p:nvPr/>
        </p:nvSpPr>
        <p:spPr>
          <a:xfrm>
            <a:off x="3225114" y="3574870"/>
            <a:ext cx="85508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 Secretary of Defense William Cohen:</a:t>
            </a:r>
          </a:p>
          <a:p>
            <a:endParaRPr lang="en-US" sz="800" dirty="0"/>
          </a:p>
          <a:p>
            <a:r>
              <a:rPr lang="en-US" dirty="0"/>
              <a:t>“Your charge is perhaps the most vital national security mission ever to face our nation.  To persevere in reducing the nuclear, chemical, and biological arsenals of the world…”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FCCC0-FE8D-007F-CE09-6802721EA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002387"/>
            <a:ext cx="20478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16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D334B-C50F-AEB4-7A84-352E6E953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173038"/>
            <a:ext cx="8838884" cy="839836"/>
          </a:xfrm>
        </p:spPr>
        <p:txBody>
          <a:bodyPr/>
          <a:lstStyle/>
          <a:p>
            <a:r>
              <a:rPr lang="en-US" dirty="0"/>
              <a:t>Good Intentions – Nunn-Lugar CTR Funding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A9E488-2A7D-F5B7-6D12-256A8427C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138" y="1336589"/>
            <a:ext cx="3645243" cy="44958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C76146-10D5-569D-B08D-2591EEB01442}"/>
              </a:ext>
            </a:extLst>
          </p:cNvPr>
          <p:cNvSpPr txBox="1"/>
          <p:nvPr/>
        </p:nvSpPr>
        <p:spPr>
          <a:xfrm>
            <a:off x="1050324" y="5832389"/>
            <a:ext cx="10070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“When will you make your good intentions a reality?”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65648-5ABE-7507-B2FB-87C6D2FE2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655" y="1336589"/>
            <a:ext cx="4938426" cy="37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8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3AB2-EAC3-8135-0316-F34A38E35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1791C-028C-6657-C57A-7E2F8423B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243" y="1676400"/>
            <a:ext cx="9230498" cy="4495800"/>
          </a:xfrm>
        </p:spPr>
        <p:txBody>
          <a:bodyPr/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Disclaimer: </a:t>
            </a:r>
          </a:p>
          <a:p>
            <a:pPr marL="0" indent="0">
              <a:buNone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This presentation is a discussion of my personal experiences as a Military Officer, START, INF, and CFE Treaty Officer, Arms Control Chief at two US Embassies, and as a Project Manager and On-site Manager for many elimination projects in the former Soviet Union Countries. The opinions expressed are my own and not necessarily those of the Defense Threat Reduction Agency and/or the Department of Defense.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001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F3FF8-B2B0-F3F2-F7D5-618013B7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CTR Elimination Sites in the FSU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E9FCFDE-5305-C557-D849-18D8E433A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82" y="1297461"/>
            <a:ext cx="8883836" cy="5056074"/>
          </a:xfrm>
        </p:spPr>
      </p:pic>
    </p:spTree>
    <p:extLst>
      <p:ext uri="{BB962C8B-B14F-4D97-AF65-F5344CB8AC3E}">
        <p14:creationId xmlns:p14="http://schemas.microsoft.com/office/powerpoint/2010/main" val="592140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7C321-9C43-0C8B-EB7C-E105577F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9432009" cy="839836"/>
          </a:xfrm>
        </p:spPr>
        <p:txBody>
          <a:bodyPr/>
          <a:lstStyle/>
          <a:p>
            <a:r>
              <a:rPr lang="en-US" dirty="0"/>
              <a:t>Nuclear and Chemical Weapon Demilitarization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7D4B3F-ED5C-9B98-F47C-9D01079A7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76" y="1350619"/>
            <a:ext cx="5943600" cy="3343275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84421C-6AE1-0544-8D60-4348C11C7B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8" y="2780077"/>
            <a:ext cx="4407243" cy="32747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EC3065-B6F7-54BD-8EB2-0B46D5A0DA32}"/>
              </a:ext>
            </a:extLst>
          </p:cNvPr>
          <p:cNvSpPr txBox="1"/>
          <p:nvPr/>
        </p:nvSpPr>
        <p:spPr>
          <a:xfrm>
            <a:off x="1307152" y="2125362"/>
            <a:ext cx="2879124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MAYAK storage site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9E934-CC51-A6D1-F6E7-4C05110A97F8}"/>
              </a:ext>
            </a:extLst>
          </p:cNvPr>
          <p:cNvSpPr txBox="1"/>
          <p:nvPr/>
        </p:nvSpPr>
        <p:spPr>
          <a:xfrm>
            <a:off x="6096000" y="5128054"/>
            <a:ext cx="4506097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Shchuchye Chemical Weapons Disposition Site</a:t>
            </a:r>
          </a:p>
        </p:txBody>
      </p:sp>
    </p:spTree>
    <p:extLst>
      <p:ext uri="{BB962C8B-B14F-4D97-AF65-F5344CB8AC3E}">
        <p14:creationId xmlns:p14="http://schemas.microsoft.com/office/powerpoint/2010/main" val="1595851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01E76-8FDB-25B8-7E6E-65D3C29D2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8072765" cy="839836"/>
          </a:xfrm>
        </p:spPr>
        <p:txBody>
          <a:bodyPr/>
          <a:lstStyle/>
          <a:p>
            <a:r>
              <a:rPr lang="en-US" dirty="0"/>
              <a:t>Contaminated and dangerous worksites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2C2E7C-0C03-E820-1FB6-3F02CD3007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5" y="1673937"/>
            <a:ext cx="4752975" cy="31718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DB8AF5-A410-4DD2-1BF4-121E2045F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31988"/>
            <a:ext cx="2998573" cy="3311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99AA0B-7638-DEC4-418A-221FAE502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904" y="1507121"/>
            <a:ext cx="2546481" cy="23115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A7DF12-5573-391C-96B1-B746424E8543}"/>
              </a:ext>
            </a:extLst>
          </p:cNvPr>
          <p:cNvSpPr txBox="1"/>
          <p:nvPr/>
        </p:nvSpPr>
        <p:spPr>
          <a:xfrm>
            <a:off x="1276864" y="5184063"/>
            <a:ext cx="3220995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MAYAK - </a:t>
            </a:r>
            <a:r>
              <a:rPr lang="en-US" b="0" i="0" dirty="0">
                <a:solidFill>
                  <a:srgbClr val="001D35"/>
                </a:solidFill>
                <a:effectLst/>
                <a:cs typeface="Arial" panose="020B0604020202020204" pitchFamily="34" charset="0"/>
              </a:rPr>
              <a:t>Kyshtym disaster 29 Sep 1957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20ED98-130E-9780-7774-1BE65892F811}"/>
              </a:ext>
            </a:extLst>
          </p:cNvPr>
          <p:cNvSpPr txBox="1"/>
          <p:nvPr/>
        </p:nvSpPr>
        <p:spPr>
          <a:xfrm>
            <a:off x="6096000" y="1334530"/>
            <a:ext cx="2578443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Russian SCUD Missile chemical warheads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304F36-0B4E-BEA1-74F2-C8E0CBCD73BD}"/>
              </a:ext>
            </a:extLst>
          </p:cNvPr>
          <p:cNvSpPr txBox="1"/>
          <p:nvPr/>
        </p:nvSpPr>
        <p:spPr>
          <a:xfrm>
            <a:off x="9212904" y="4014765"/>
            <a:ext cx="2546481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Aging Chemical artillery shells </a:t>
            </a:r>
          </a:p>
        </p:txBody>
      </p:sp>
    </p:spTree>
    <p:extLst>
      <p:ext uri="{BB962C8B-B14F-4D97-AF65-F5344CB8AC3E}">
        <p14:creationId xmlns:p14="http://schemas.microsoft.com/office/powerpoint/2010/main" val="130782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1D7D8-160A-0A64-6FDE-C1ADC02F5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Mistrust and Misinformation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4314F5-8B52-4349-DB90-FBFA6D7B6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2529" y="1297459"/>
            <a:ext cx="8218865" cy="4979553"/>
          </a:xfrm>
        </p:spPr>
      </p:pic>
    </p:spTree>
    <p:extLst>
      <p:ext uri="{BB962C8B-B14F-4D97-AF65-F5344CB8AC3E}">
        <p14:creationId xmlns:p14="http://schemas.microsoft.com/office/powerpoint/2010/main" val="371735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C851D-A925-0A32-AB81-A2A4BE78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happen to us?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D628F8-4C5E-5F26-862C-EB8F9AD74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0083" y="1285364"/>
            <a:ext cx="7354047" cy="46241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06D992-8255-7DD7-E2BD-C5FFFD8F4160}"/>
              </a:ext>
            </a:extLst>
          </p:cNvPr>
          <p:cNvSpPr txBox="1"/>
          <p:nvPr/>
        </p:nvSpPr>
        <p:spPr>
          <a:xfrm>
            <a:off x="2100012" y="5951157"/>
            <a:ext cx="7662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hadn’t been told about the drastic changes ahead</a:t>
            </a:r>
          </a:p>
        </p:txBody>
      </p:sp>
    </p:spTree>
    <p:extLst>
      <p:ext uri="{BB962C8B-B14F-4D97-AF65-F5344CB8AC3E}">
        <p14:creationId xmlns:p14="http://schemas.microsoft.com/office/powerpoint/2010/main" val="3385514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2E2E0-6B74-520E-9347-6C0A4B68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Rocket Motor and Chemical Elimination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0964ACD-9878-900C-42C9-0BADB1417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47" y="1744786"/>
            <a:ext cx="4601693" cy="31237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5ABF50-3C1A-5E24-D91E-EC3FB0FA8A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612" y="3429000"/>
            <a:ext cx="4134302" cy="28330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1C31B0-6E03-DD6E-A78A-F14F987B04AF}"/>
              </a:ext>
            </a:extLst>
          </p:cNvPr>
          <p:cNvSpPr txBox="1"/>
          <p:nvPr/>
        </p:nvSpPr>
        <p:spPr>
          <a:xfrm>
            <a:off x="459047" y="5226908"/>
            <a:ext cx="4446585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Removal from active missile silos and silo elimination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C11F1B-5136-B88A-54B1-D473722234D4}"/>
              </a:ext>
            </a:extLst>
          </p:cNvPr>
          <p:cNvSpPr txBox="1"/>
          <p:nvPr/>
        </p:nvSpPr>
        <p:spPr>
          <a:xfrm>
            <a:off x="6518612" y="1836344"/>
            <a:ext cx="4134302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Burning of separated stages or water washout for elimination</a:t>
            </a:r>
          </a:p>
        </p:txBody>
      </p:sp>
    </p:spTree>
    <p:extLst>
      <p:ext uri="{BB962C8B-B14F-4D97-AF65-F5344CB8AC3E}">
        <p14:creationId xmlns:p14="http://schemas.microsoft.com/office/powerpoint/2010/main" val="3015398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55C7-1FCB-41A6-1F05-2DA3D6FE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SS-24 ICBM Burn Facility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B25B3D-9FFC-3665-5B02-BD94E7379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268" y="1280984"/>
            <a:ext cx="7863840" cy="4495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66507F-58DD-76C2-2AC5-1EB23B71B3E5}"/>
              </a:ext>
            </a:extLst>
          </p:cNvPr>
          <p:cNvSpPr txBox="1"/>
          <p:nvPr/>
        </p:nvSpPr>
        <p:spPr>
          <a:xfrm>
            <a:off x="2319268" y="5853364"/>
            <a:ext cx="786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Perm, Russia May 2007</a:t>
            </a:r>
          </a:p>
        </p:txBody>
      </p:sp>
    </p:spTree>
    <p:extLst>
      <p:ext uri="{BB962C8B-B14F-4D97-AF65-F5344CB8AC3E}">
        <p14:creationId xmlns:p14="http://schemas.microsoft.com/office/powerpoint/2010/main" val="96692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8A6BD-AFBD-1A33-69C1-F46679E5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8715317" cy="839836"/>
          </a:xfrm>
        </p:spPr>
        <p:txBody>
          <a:bodyPr/>
          <a:lstStyle/>
          <a:p>
            <a:r>
              <a:rPr lang="en-US" dirty="0"/>
              <a:t>Anomalous Rocket Disaster – October 2007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27BEE4-59BE-4B82-4C8A-73458857A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4152" y="1264935"/>
            <a:ext cx="7748826" cy="461688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23044D-E618-3F30-9BCB-77ED81B8F6D0}"/>
              </a:ext>
            </a:extLst>
          </p:cNvPr>
          <p:cNvSpPr txBox="1"/>
          <p:nvPr/>
        </p:nvSpPr>
        <p:spPr>
          <a:xfrm>
            <a:off x="1651844" y="5903044"/>
            <a:ext cx="871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Perm Rocket Motor Elimination suffers catastrophic explosion</a:t>
            </a:r>
          </a:p>
        </p:txBody>
      </p:sp>
    </p:spTree>
    <p:extLst>
      <p:ext uri="{BB962C8B-B14F-4D97-AF65-F5344CB8AC3E}">
        <p14:creationId xmlns:p14="http://schemas.microsoft.com/office/powerpoint/2010/main" val="2361711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7151A-082E-E75F-90DE-B38DF8F06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Submarine and SLBM Elimination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DE70CF8-9560-3CF0-49EF-C274232D5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649" y="1194901"/>
            <a:ext cx="7614441" cy="4767234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32B680-5B05-0FBF-5844-DE12C426DDFE}"/>
              </a:ext>
            </a:extLst>
          </p:cNvPr>
          <p:cNvSpPr txBox="1"/>
          <p:nvPr/>
        </p:nvSpPr>
        <p:spPr>
          <a:xfrm>
            <a:off x="2210729" y="5974492"/>
            <a:ext cx="7414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Carries 20 SSN20 SLBMs with 6-10 Warheads</a:t>
            </a:r>
          </a:p>
        </p:txBody>
      </p:sp>
    </p:spTree>
    <p:extLst>
      <p:ext uri="{BB962C8B-B14F-4D97-AF65-F5344CB8AC3E}">
        <p14:creationId xmlns:p14="http://schemas.microsoft.com/office/powerpoint/2010/main" val="3185082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6DA70-77D4-C72A-41BC-42D17E03B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Missile Launch Tubes Destroyed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D004A0-500E-F1A1-F789-D6E59AD1E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568" y="1293341"/>
            <a:ext cx="7710616" cy="4495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028862-3CD8-C95A-F00F-06D97B559308}"/>
              </a:ext>
            </a:extLst>
          </p:cNvPr>
          <p:cNvSpPr txBox="1"/>
          <p:nvPr/>
        </p:nvSpPr>
        <p:spPr>
          <a:xfrm>
            <a:off x="704335" y="5881816"/>
            <a:ext cx="1030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SLBM tubes destroyed at Severodvinsk, Russia – January 2010</a:t>
            </a:r>
          </a:p>
        </p:txBody>
      </p:sp>
    </p:spTree>
    <p:extLst>
      <p:ext uri="{BB962C8B-B14F-4D97-AF65-F5344CB8AC3E}">
        <p14:creationId xmlns:p14="http://schemas.microsoft.com/office/powerpoint/2010/main" val="18714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50861-75AD-6277-A2C3-074180690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EUROPE and the end of WWII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C509F8-AFED-163C-33EE-5EF0EF5C3821}"/>
              </a:ext>
            </a:extLst>
          </p:cNvPr>
          <p:cNvSpPr txBox="1"/>
          <p:nvPr/>
        </p:nvSpPr>
        <p:spPr>
          <a:xfrm>
            <a:off x="5634682" y="1827505"/>
            <a:ext cx="6240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end of one war led to further ideological division and escalation in the nuclear arms race between the West and the Soviet Union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978C26-C118-FF05-3C73-B036D20BD8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547" y="3378426"/>
            <a:ext cx="1925431" cy="2617956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D74571FD-5437-82D1-6182-BB8985569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156" y="1555656"/>
            <a:ext cx="5191432" cy="4168877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2111D0-2980-75F6-CA8D-C6836F69FEDC}"/>
              </a:ext>
            </a:extLst>
          </p:cNvPr>
          <p:cNvSpPr txBox="1"/>
          <p:nvPr/>
        </p:nvSpPr>
        <p:spPr>
          <a:xfrm>
            <a:off x="218302" y="5724533"/>
            <a:ext cx="680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1180" algn="l"/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4–11 February 1945 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Allied leaders Roosevelt, Churchill and Stalin meet in Yalta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52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8545-92EA-885B-DA5D-E0941E520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9061305" cy="839836"/>
          </a:xfrm>
        </p:spPr>
        <p:txBody>
          <a:bodyPr/>
          <a:lstStyle/>
          <a:p>
            <a:r>
              <a:rPr lang="en-US" dirty="0"/>
              <a:t>Aircraft and Air Launched Missile Elimination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C8714D-6250-BCCF-CBEE-081A85886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6314" y="1555284"/>
            <a:ext cx="6796216" cy="432387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9AD5A8-6974-92ED-EE7C-282FC867040E}"/>
              </a:ext>
            </a:extLst>
          </p:cNvPr>
          <p:cNvSpPr txBox="1"/>
          <p:nvPr/>
        </p:nvSpPr>
        <p:spPr>
          <a:xfrm>
            <a:off x="1025609" y="5897693"/>
            <a:ext cx="99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TU-160 is still a front-line Supersonic Russian Long-Range Bomber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C50C12-9240-5BB6-D8D1-91B5F4BFF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530" y="2133110"/>
            <a:ext cx="3646363" cy="264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60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0ABA5-1994-C4C4-A638-59E7E00C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Cooperative Threat Reduction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EF2286F-A5C2-4E21-D10A-69701B3D1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138" y="1178011"/>
            <a:ext cx="7863839" cy="5189838"/>
          </a:xfrm>
        </p:spPr>
      </p:pic>
    </p:spTree>
    <p:extLst>
      <p:ext uri="{BB962C8B-B14F-4D97-AF65-F5344CB8AC3E}">
        <p14:creationId xmlns:p14="http://schemas.microsoft.com/office/powerpoint/2010/main" val="3193464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8342-7EE4-A3CC-32D5-464E90DDD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Nunn-Lugar Program Funding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056F98-C60F-0752-D116-5C1723511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1794" y="1275521"/>
            <a:ext cx="8377881" cy="5038781"/>
          </a:xfrm>
        </p:spPr>
      </p:pic>
    </p:spTree>
    <p:extLst>
      <p:ext uri="{BB962C8B-B14F-4D97-AF65-F5344CB8AC3E}">
        <p14:creationId xmlns:p14="http://schemas.microsoft.com/office/powerpoint/2010/main" val="12629381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2084-D1D4-4CE9-534C-731C8014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START Treaty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C4CF43-C1AA-842E-53CA-E36EA7170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265" y="1248032"/>
            <a:ext cx="3085406" cy="506991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70BC44-79A4-DA86-CA9A-8573D004D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8" y="1878226"/>
            <a:ext cx="6503045" cy="368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17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733E1-448D-EEC5-CA89-EAFBEB1A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7" y="173038"/>
            <a:ext cx="8604105" cy="839836"/>
          </a:xfrm>
        </p:spPr>
        <p:txBody>
          <a:bodyPr/>
          <a:lstStyle/>
          <a:p>
            <a:r>
              <a:rPr lang="en-US" dirty="0"/>
              <a:t>Accuracy, MIRVs, Advances in Technology, AI, and </a:t>
            </a:r>
            <a:r>
              <a:rPr lang="en-US"/>
              <a:t>the danger </a:t>
            </a:r>
            <a:r>
              <a:rPr lang="en-US" dirty="0"/>
              <a:t>to all of us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024B57-0C40-6717-DC99-8C7A22E99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136" y="1201272"/>
            <a:ext cx="8146907" cy="5149460"/>
          </a:xfrm>
        </p:spPr>
      </p:pic>
    </p:spTree>
    <p:extLst>
      <p:ext uri="{BB962C8B-B14F-4D97-AF65-F5344CB8AC3E}">
        <p14:creationId xmlns:p14="http://schemas.microsoft.com/office/powerpoint/2010/main" val="311312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A76A0-D1D6-4370-B9AC-1CE1D3BFC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Hiroshima August 6</a:t>
            </a:r>
            <a:r>
              <a:rPr lang="en-US" baseline="30000" dirty="0"/>
              <a:t>th</a:t>
            </a:r>
            <a:r>
              <a:rPr lang="en-US" dirty="0"/>
              <a:t> 1945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32CF97C-D7E0-3BD7-FD61-389B324AC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040" y="1278038"/>
            <a:ext cx="8115506" cy="5050790"/>
          </a:xfrm>
        </p:spPr>
      </p:pic>
    </p:spTree>
    <p:extLst>
      <p:ext uri="{BB962C8B-B14F-4D97-AF65-F5344CB8AC3E}">
        <p14:creationId xmlns:p14="http://schemas.microsoft.com/office/powerpoint/2010/main" val="57795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9697-89D3-233E-F764-1A9F5CF4C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“…incalculable damage” to Hiroshima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AC4EB9-BDB0-2D34-DC7D-F4763118D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566" y="1312556"/>
            <a:ext cx="7376984" cy="5007925"/>
          </a:xfrm>
        </p:spPr>
      </p:pic>
    </p:spTree>
    <p:extLst>
      <p:ext uri="{BB962C8B-B14F-4D97-AF65-F5344CB8AC3E}">
        <p14:creationId xmlns:p14="http://schemas.microsoft.com/office/powerpoint/2010/main" val="3318355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8E55-730F-A5DD-0DDE-75D6C933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Nagasaki August 9</a:t>
            </a:r>
            <a:r>
              <a:rPr lang="en-US" baseline="30000" dirty="0"/>
              <a:t>th</a:t>
            </a:r>
            <a:r>
              <a:rPr lang="en-US" dirty="0"/>
              <a:t> 1945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93D80-EBEB-D847-EA05-0A3D9C11B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5227" y="1176355"/>
            <a:ext cx="7863840" cy="5148944"/>
          </a:xfrm>
        </p:spPr>
      </p:pic>
    </p:spTree>
    <p:extLst>
      <p:ext uri="{BB962C8B-B14F-4D97-AF65-F5344CB8AC3E}">
        <p14:creationId xmlns:p14="http://schemas.microsoft.com/office/powerpoint/2010/main" val="279490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B03CA-B8F8-9F37-9189-722B6A9F5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“I am become death…destroyer of worlds” – Robert J. Oppenheimer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30FA8-B357-6932-3F6B-378D9AF75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3395" y="1328001"/>
            <a:ext cx="5609967" cy="5044447"/>
          </a:xfrm>
        </p:spPr>
      </p:pic>
    </p:spTree>
    <p:extLst>
      <p:ext uri="{BB962C8B-B14F-4D97-AF65-F5344CB8AC3E}">
        <p14:creationId xmlns:p14="http://schemas.microsoft.com/office/powerpoint/2010/main" val="2186420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E9607-3521-048A-14A0-C9EEB5521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House Divided – Berlin is Blockaded</a:t>
            </a:r>
            <a:br>
              <a:rPr lang="en-US" dirty="0"/>
            </a:br>
            <a:r>
              <a:rPr lang="en-US" dirty="0"/>
              <a:t>   24 June 1948 – 12 May 1949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ED2F98-BF58-390B-202F-C1C5F4B8E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063" y="1324365"/>
            <a:ext cx="8061548" cy="5047907"/>
          </a:xfrm>
        </p:spPr>
      </p:pic>
    </p:spTree>
    <p:extLst>
      <p:ext uri="{BB962C8B-B14F-4D97-AF65-F5344CB8AC3E}">
        <p14:creationId xmlns:p14="http://schemas.microsoft.com/office/powerpoint/2010/main" val="325149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EB8F7-6FC4-810D-F1EA-8481B7062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Midnight Sun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11B4B8-B041-52D4-E92F-799CA11DD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6769" y="1186381"/>
            <a:ext cx="6091880" cy="5165027"/>
          </a:xfrm>
        </p:spPr>
      </p:pic>
    </p:spTree>
    <p:extLst>
      <p:ext uri="{BB962C8B-B14F-4D97-AF65-F5344CB8AC3E}">
        <p14:creationId xmlns:p14="http://schemas.microsoft.com/office/powerpoint/2010/main" val="191565228"/>
      </p:ext>
    </p:extLst>
  </p:cSld>
  <p:clrMapOvr>
    <a:masterClrMapping/>
  </p:clrMapOvr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Univers"/>
        <a:ea typeface="ＭＳ Ｐゴシック"/>
        <a:cs typeface=""/>
      </a:majorFont>
      <a:minorFont>
        <a:latin typeface="Univer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Univers"/>
        <a:ea typeface="ＭＳ Ｐゴシック"/>
        <a:cs typeface=""/>
      </a:majorFont>
      <a:minorFont>
        <a:latin typeface="Univer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Blank Presentatio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2_Blank Presentation">
      <a:majorFont>
        <a:latin typeface="Univers"/>
        <a:ea typeface="ＭＳ Ｐゴシック"/>
        <a:cs typeface=""/>
      </a:majorFont>
      <a:minorFont>
        <a:latin typeface="Univer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Blank Presentatio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2_Blank Presentation">
      <a:majorFont>
        <a:latin typeface="Univers"/>
        <a:ea typeface="ＭＳ Ｐゴシック"/>
        <a:cs typeface=""/>
      </a:majorFont>
      <a:minorFont>
        <a:latin typeface="Univer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Blank Presentatio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2_Blank Presentation">
      <a:majorFont>
        <a:latin typeface="Univers"/>
        <a:ea typeface="ＭＳ Ｐゴシック"/>
        <a:cs typeface=""/>
      </a:majorFont>
      <a:minorFont>
        <a:latin typeface="Univer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0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TRA FY21 - widescreen" id="{E0816B3E-4846-42F7-9A1F-F2CFB24D70D7}" vid="{F482E1E8-9937-4989-94FE-8C5140B579AD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35005F099D249873A52C6D99B8751" ma:contentTypeVersion="0" ma:contentTypeDescription="Create a new document." ma:contentTypeScope="" ma:versionID="b5294825b9fa119d6bd66ac0a6f2bf0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24fd2d4348e31d7b7bcc391e9da950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E399F0-9B55-4EDD-9141-8C75DA73EA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96A0AE7-43EA-48D4-8865-EC1F436801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AC8E71-8D18-4DDA-B996-4E35DFE5173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39575</TotalTime>
  <Words>620</Words>
  <Application>Microsoft Office PowerPoint</Application>
  <PresentationFormat>Geniş ekran</PresentationFormat>
  <Paragraphs>79</Paragraphs>
  <Slides>34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34</vt:i4>
      </vt:variant>
    </vt:vector>
  </HeadingPairs>
  <TitlesOfParts>
    <vt:vector size="45" baseType="lpstr">
      <vt:lpstr>ＭＳ Ｐゴシック</vt:lpstr>
      <vt:lpstr>ＭＳ Ｐゴシック</vt:lpstr>
      <vt:lpstr>Arial</vt:lpstr>
      <vt:lpstr>Times</vt:lpstr>
      <vt:lpstr>Times New Roman</vt:lpstr>
      <vt:lpstr>Univers</vt:lpstr>
      <vt:lpstr>1_Blank Presentation</vt:lpstr>
      <vt:lpstr>2_Blank Presentation</vt:lpstr>
      <vt:lpstr>4_Blank Presentation</vt:lpstr>
      <vt:lpstr>5_Blank Presentation</vt:lpstr>
      <vt:lpstr>7_Blank Presentation</vt:lpstr>
      <vt:lpstr> Mr. Donald Parman, Integration Division,  Research and Development</vt:lpstr>
      <vt:lpstr>Presentation Disclaimer</vt:lpstr>
      <vt:lpstr>EUROPE and the end of WWII</vt:lpstr>
      <vt:lpstr>Hiroshima August 6th 1945</vt:lpstr>
      <vt:lpstr>“…incalculable damage” to Hiroshima</vt:lpstr>
      <vt:lpstr>Nagasaki August 9th 1945</vt:lpstr>
      <vt:lpstr>“I am become death…destroyer of worlds” – Robert J. Oppenheimer</vt:lpstr>
      <vt:lpstr>A House Divided – Berlin is Blockaded    24 June 1948 – 12 May 1949</vt:lpstr>
      <vt:lpstr>The Midnight Sun</vt:lpstr>
      <vt:lpstr>“We shall bury you”</vt:lpstr>
      <vt:lpstr>PowerPoint Sunusu</vt:lpstr>
      <vt:lpstr>Deterrence Challenges: What the opposing leaders must believe</vt:lpstr>
      <vt:lpstr>European Independence versus Soviet Control</vt:lpstr>
      <vt:lpstr>Nuclear de-escalation negotiations in Europe led to the first Arms Control Treaty - INF</vt:lpstr>
      <vt:lpstr>Success with INF led to Strategic Nuclear Reductions under START</vt:lpstr>
      <vt:lpstr>PowerPoint Sunusu</vt:lpstr>
      <vt:lpstr>Trust but Verify – Integrity </vt:lpstr>
      <vt:lpstr>Assistance for elimination - CTR</vt:lpstr>
      <vt:lpstr>Good Intentions – Nunn-Lugar CTR Funding</vt:lpstr>
      <vt:lpstr>CTR Elimination Sites in the FSU</vt:lpstr>
      <vt:lpstr>Nuclear and Chemical Weapon Demilitarization</vt:lpstr>
      <vt:lpstr>Contaminated and dangerous worksites</vt:lpstr>
      <vt:lpstr>Mistrust and Misinformation</vt:lpstr>
      <vt:lpstr>What will happen to us?  </vt:lpstr>
      <vt:lpstr>Rocket Motor and Chemical Elimination</vt:lpstr>
      <vt:lpstr>SS-24 ICBM Burn Facility</vt:lpstr>
      <vt:lpstr>Anomalous Rocket Disaster – October 2007</vt:lpstr>
      <vt:lpstr>Submarine and SLBM Elimination</vt:lpstr>
      <vt:lpstr>Missile Launch Tubes Destroyed</vt:lpstr>
      <vt:lpstr>Aircraft and Air Launched Missile Elimination</vt:lpstr>
      <vt:lpstr>U.S. Cooperative Threat Reduction</vt:lpstr>
      <vt:lpstr>Nunn-Lugar Program Funding</vt:lpstr>
      <vt:lpstr>New START Treaty</vt:lpstr>
      <vt:lpstr>Accuracy, MIRVs, Advances in Technology, AI, and the danger to all of us</vt:lpstr>
    </vt:vector>
  </TitlesOfParts>
  <Company>Defense Threat Reduction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DTRA Slide Template - 16x9 Format 2022 V1 Simple</dc:title>
  <dc:creator>julie.r.loiland.civ@mail.mil;Amy.l.Muench.civ@mail.MIL;lisa.m.mabbutt.mil@mail.mil</dc:creator>
  <cp:keywords/>
  <dc:description>UNCLASSIFIED BRIEFING_x000d_
Do not edit template</dc:description>
  <cp:lastModifiedBy>ULVİYE ERSOY YALÇIN</cp:lastModifiedBy>
  <cp:revision>1558</cp:revision>
  <cp:lastPrinted>2024-11-07T23:19:39Z</cp:lastPrinted>
  <dcterms:created xsi:type="dcterms:W3CDTF">2006-03-07T17:15:04Z</dcterms:created>
  <dcterms:modified xsi:type="dcterms:W3CDTF">2024-11-19T07:17:25Z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0x010100B5A35005F099D249873A52C6D99B8751</vt:lpwstr>
  </property>
  <property fmtid="{D5CDD505-2E9C-101B-9397-08002B2CF9AE}" pid="3" name="TaxKeyword">
    <vt:lpwstr/>
  </property>
</Properties>
</file>