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9"/>
  </p:notesMasterIdLst>
  <p:sldIdLst>
    <p:sldId id="258" r:id="rId2"/>
    <p:sldId id="276" r:id="rId3"/>
    <p:sldId id="263" r:id="rId4"/>
    <p:sldId id="279" r:id="rId5"/>
    <p:sldId id="257" r:id="rId6"/>
    <p:sldId id="261" r:id="rId7"/>
    <p:sldId id="277" r:id="rId8"/>
    <p:sldId id="281" r:id="rId9"/>
    <p:sldId id="280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78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65" userDrawn="1">
          <p15:clr>
            <a:srgbClr val="A4A3A4"/>
          </p15:clr>
        </p15:guide>
        <p15:guide id="2" pos="39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142"/>
    <a:srgbClr val="E0AD12"/>
    <a:srgbClr val="404040"/>
    <a:srgbClr val="0057A6"/>
    <a:srgbClr val="F2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6191ED-886A-4EF8-9CE6-3C744EA8C2F8}" v="39" dt="2024-11-07T05:59:02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 autoAdjust="0"/>
    <p:restoredTop sz="94431" autoAdjust="0"/>
  </p:normalViewPr>
  <p:slideViewPr>
    <p:cSldViewPr snapToGrid="0" snapToObjects="1">
      <p:cViewPr varScale="1">
        <p:scale>
          <a:sx n="61" d="100"/>
          <a:sy n="61" d="100"/>
        </p:scale>
        <p:origin x="78" y="1032"/>
      </p:cViewPr>
      <p:guideLst>
        <p:guide orient="horz" pos="1865"/>
        <p:guide pos="39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E8CF0-79B1-3347-AD71-E95D72AF73D1}" type="datetimeFigureOut">
              <a:rPr lang="cs-CZ" smtClean="0"/>
              <a:t>07.11.2024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B0FE2-E1E2-904A-9DC4-AE7CD282C9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159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Titulní</a:t>
            </a:r>
            <a:r>
              <a:rPr lang="cs-CZ" baseline="0" dirty="0"/>
              <a:t> strana obsahuje: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baseline="0" dirty="0"/>
              <a:t>úvodní fotku </a:t>
            </a:r>
            <a:r>
              <a:rPr lang="cs-CZ" baseline="0" dirty="0"/>
              <a:t>k tématu prezentace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baseline="0" dirty="0"/>
              <a:t>název</a:t>
            </a:r>
            <a:r>
              <a:rPr lang="cs-CZ" baseline="0" dirty="0"/>
              <a:t> (nadpis titulky)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baseline="0" dirty="0"/>
              <a:t>podnadpis</a:t>
            </a:r>
            <a:r>
              <a:rPr lang="cs-CZ" baseline="0" dirty="0"/>
              <a:t> (podtitul nebo jméno prezentujícího).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baseline="0" dirty="0"/>
              <a:t>Dále obsahuje </a:t>
            </a:r>
            <a:r>
              <a:rPr lang="cs-CZ" b="1" baseline="0" dirty="0"/>
              <a:t>velký znak HZS ČR </a:t>
            </a:r>
            <a:r>
              <a:rPr lang="cs-CZ" baseline="0" dirty="0"/>
              <a:t>a </a:t>
            </a:r>
            <a:r>
              <a:rPr lang="cs-CZ" b="1" baseline="0" dirty="0"/>
              <a:t>vizuální prvek </a:t>
            </a:r>
            <a:r>
              <a:rPr lang="cs-CZ" baseline="0" dirty="0"/>
              <a:t>(žebřík). Pokud prezentující uzná za vhodné doplnit velký znak HZS ČR dalším znakem organizační součásti HZS ČR (např. HZS kraje) je nutné respektovat proporce obou znaků na základě konkrétní šířky a výšky velkého znaku HZS ČR. Přitom nesmí dojít k deformaci ani jednoho ze znaků.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4288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444AE-F073-6F21-9F08-D5E06EB4C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C6D254A-88E5-7990-C7F8-98599E7D7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99E183B-D2EF-4E24-AA69-C04E7EEE7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Strana s rozdělením </a:t>
            </a:r>
            <a:r>
              <a:rPr lang="cs-CZ" b="1" dirty="0"/>
              <a:t>jednotlivých bodů </a:t>
            </a:r>
            <a:r>
              <a:rPr lang="cs-CZ" dirty="0"/>
              <a:t>(bez obrázků).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2B4E74-D579-62C0-EFEE-DD04F0FFF0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5755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65B7B-24C8-4856-2063-341303AC713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ED5666B-BF9A-1A26-78FC-FA0F65F77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859FAC7-F291-23EA-CCAD-29983BBD99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Strana </a:t>
            </a:r>
            <a:r>
              <a:rPr lang="cs-CZ" b="1" dirty="0"/>
              <a:t>ilustračními</a:t>
            </a:r>
            <a:r>
              <a:rPr lang="cs-CZ" b="1" baseline="0" dirty="0"/>
              <a:t> obrázky </a:t>
            </a:r>
            <a:r>
              <a:rPr lang="cs-CZ" baseline="0" dirty="0"/>
              <a:t>a krátkým </a:t>
            </a:r>
            <a:r>
              <a:rPr lang="cs-CZ" b="1" baseline="0" dirty="0"/>
              <a:t>bodovým shrnutím událostí.</a:t>
            </a:r>
            <a:endParaRPr lang="cs-CZ" b="1" dirty="0"/>
          </a:p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58D394-3E26-EB03-7A66-2234F9848B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A2E59D-1FAE-4AB8-A3A4-F2682A8FC57F}" type="slidenum">
              <a:rPr lang="cs-CZ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201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D6EEB-35F0-D3B7-3C38-470776A0D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97F1CFB-C072-AFD2-915F-C04115A0BA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99FCFD-9AEC-EEB9-1F5C-6625110AE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Předělová strana obsahuje: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vizuální prvek </a:t>
            </a:r>
            <a:r>
              <a:rPr lang="cs-CZ" b="0" dirty="0"/>
              <a:t>(žebřík)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Jako pozadí předělové strany může být</a:t>
            </a:r>
            <a:r>
              <a:rPr lang="cs-CZ" baseline="0" dirty="0"/>
              <a:t> užito </a:t>
            </a:r>
            <a:r>
              <a:rPr lang="cs-CZ" b="1" baseline="0" dirty="0"/>
              <a:t>základních barev </a:t>
            </a:r>
            <a:r>
              <a:rPr lang="cs-CZ" baseline="0" dirty="0"/>
              <a:t>(modrá, žlutá), nebo </a:t>
            </a:r>
            <a:r>
              <a:rPr lang="cs-CZ" b="1" baseline="0" dirty="0"/>
              <a:t>fotografie</a:t>
            </a:r>
            <a:r>
              <a:rPr lang="cs-CZ" baseline="0" dirty="0"/>
              <a:t> (viz. ukázky na konci prezentace).  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36AAE1-702C-92B2-D349-8390F45FA8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02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0D412-C8B7-C290-867C-6868398BC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6779264-8D61-ABFD-140B-1BF984BF97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19C5EAF-687D-7201-C8A2-EC576E2271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Strana s textem obsahuje: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vlastní 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grafický prvek</a:t>
            </a:r>
            <a:r>
              <a:rPr lang="cs-CZ" b="1" baseline="0" dirty="0"/>
              <a:t> (žebřík).</a:t>
            </a:r>
            <a:r>
              <a:rPr lang="cs-CZ" b="1" dirty="0"/>
              <a:t> </a:t>
            </a:r>
            <a:r>
              <a:rPr lang="cs-CZ" b="0" dirty="0"/>
              <a:t>Použití grafického prvku je volitelné v případech, kdy např. zasahuje do textu nebo znemožňuje viditelnost ostatních prvků (graf, tabulka apod.)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93500D-EB1D-F5D7-9466-F9CDE1EEF1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2910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2A8ED-3450-C5C4-ADD2-C5DA4ABDB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06A9A9F-5198-6F15-E18B-9D6114998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09FC489-316A-C7CC-DE5D-2836C5CED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Strana s rozdělením </a:t>
            </a:r>
            <a:r>
              <a:rPr lang="cs-CZ" b="1" dirty="0"/>
              <a:t>jednotlivých bodů </a:t>
            </a:r>
            <a:r>
              <a:rPr lang="cs-CZ" dirty="0"/>
              <a:t>(bez obrázků).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6BC6EF-C2DD-C2F1-03E2-1858EC469B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187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2425A-347B-387E-8225-9DB81A5EBBB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330DD1A-ED3C-814C-BC25-D7265C546D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2495B02-E5CB-24E4-924F-9F49834734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Strana </a:t>
            </a:r>
            <a:r>
              <a:rPr lang="cs-CZ" b="1" dirty="0"/>
              <a:t>ilustračními</a:t>
            </a:r>
            <a:r>
              <a:rPr lang="cs-CZ" b="1" baseline="0" dirty="0"/>
              <a:t> obrázky </a:t>
            </a:r>
            <a:r>
              <a:rPr lang="cs-CZ" baseline="0" dirty="0"/>
              <a:t>a krátkým </a:t>
            </a:r>
            <a:r>
              <a:rPr lang="cs-CZ" b="1" baseline="0" dirty="0"/>
              <a:t>bodovým shrnutím událostí.</a:t>
            </a:r>
            <a:endParaRPr lang="cs-CZ" b="1" dirty="0"/>
          </a:p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EB7C20-DFC5-51EC-409F-EE9214062F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A2E59D-1FAE-4AB8-A3A4-F2682A8FC57F}" type="slidenum">
              <a:rPr lang="cs-CZ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2959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Závěrečná strana obsahuje: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 (poděkování, místo pro dotazy)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 (jméno přednášejícího + příp. kontakt)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vizuální prvek </a:t>
            </a:r>
            <a:r>
              <a:rPr lang="cs-CZ" b="0" dirty="0"/>
              <a:t>(žebřík)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Jako pozadí závěrečné strany může být</a:t>
            </a:r>
            <a:r>
              <a:rPr lang="cs-CZ" baseline="0" dirty="0"/>
              <a:t> užito </a:t>
            </a:r>
            <a:r>
              <a:rPr lang="cs-CZ" b="1" baseline="0" dirty="0"/>
              <a:t>základních barev </a:t>
            </a:r>
            <a:r>
              <a:rPr lang="cs-CZ" baseline="0" dirty="0"/>
              <a:t>(modrá, žlutá), nebo </a:t>
            </a:r>
            <a:r>
              <a:rPr lang="cs-CZ" b="1" baseline="0" dirty="0"/>
              <a:t>fotografie</a:t>
            </a:r>
            <a:r>
              <a:rPr lang="cs-CZ" b="0" baseline="0" dirty="0"/>
              <a:t>.</a:t>
            </a:r>
            <a:r>
              <a:rPr lang="cs-CZ" baseline="0" dirty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461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Strana s textem a obrázkem obsahuje: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vlastní 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obrázek (fotografii)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grafický prvek</a:t>
            </a:r>
            <a:r>
              <a:rPr lang="cs-CZ" b="1" baseline="0" dirty="0"/>
              <a:t> (žebřík)</a:t>
            </a:r>
            <a:r>
              <a:rPr lang="cs-CZ" b="0" baseline="0" dirty="0"/>
              <a:t> - volitelně</a:t>
            </a:r>
            <a:endParaRPr lang="cs-CZ" b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b="0" dirty="0"/>
              <a:t>Fotografie (obrázek) zasahuje</a:t>
            </a:r>
            <a:r>
              <a:rPr lang="cs-CZ" b="0" baseline="0" dirty="0"/>
              <a:t> max. do poloviny strany.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89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Předělová strana obsahuje: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vizuální prvek </a:t>
            </a:r>
            <a:r>
              <a:rPr lang="cs-CZ" b="0" dirty="0"/>
              <a:t>(žebřík)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Jako pozadí předělové strany může být</a:t>
            </a:r>
            <a:r>
              <a:rPr lang="cs-CZ" baseline="0" dirty="0"/>
              <a:t> užito </a:t>
            </a:r>
            <a:r>
              <a:rPr lang="cs-CZ" b="1" baseline="0" dirty="0"/>
              <a:t>základních barev </a:t>
            </a:r>
            <a:r>
              <a:rPr lang="cs-CZ" baseline="0" dirty="0"/>
              <a:t>(modrá, žlutá), nebo </a:t>
            </a:r>
            <a:r>
              <a:rPr lang="cs-CZ" b="1" baseline="0" dirty="0"/>
              <a:t>fotografie</a:t>
            </a:r>
            <a:r>
              <a:rPr lang="cs-CZ" baseline="0" dirty="0"/>
              <a:t> (viz. ukázky na konci prezentace).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5037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DBC7E-9C40-8237-3D4E-55D614947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6CD7A7B-1F24-70B1-AA47-DF8FE9B8E0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AC84CA2-6CC3-6386-F829-50515DBF9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Předělová strana obsahuje: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vizuální prvek </a:t>
            </a:r>
            <a:r>
              <a:rPr lang="cs-CZ" b="0" dirty="0"/>
              <a:t>(žebřík)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Jako pozadí předělové strany může být</a:t>
            </a:r>
            <a:r>
              <a:rPr lang="cs-CZ" baseline="0" dirty="0"/>
              <a:t> užito </a:t>
            </a:r>
            <a:r>
              <a:rPr lang="cs-CZ" b="1" baseline="0" dirty="0"/>
              <a:t>základních barev </a:t>
            </a:r>
            <a:r>
              <a:rPr lang="cs-CZ" baseline="0" dirty="0"/>
              <a:t>(modrá, žlutá), nebo </a:t>
            </a:r>
            <a:r>
              <a:rPr lang="cs-CZ" b="1" baseline="0" dirty="0"/>
              <a:t>fotografie</a:t>
            </a:r>
            <a:r>
              <a:rPr lang="cs-CZ" baseline="0" dirty="0"/>
              <a:t> (viz. ukázky na konci prezentace).  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90EABD-A485-12A2-7D29-7D6F6DF034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378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Strana s textem obsahuje: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vlastní 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grafický prvek</a:t>
            </a:r>
            <a:r>
              <a:rPr lang="cs-CZ" b="1" baseline="0" dirty="0"/>
              <a:t> (žebřík).</a:t>
            </a:r>
            <a:r>
              <a:rPr lang="cs-CZ" b="1" dirty="0"/>
              <a:t> </a:t>
            </a:r>
            <a:r>
              <a:rPr lang="cs-CZ" b="0" dirty="0"/>
              <a:t>Použití grafického prvku je volitelné v případech, kdy např. zasahuje do textu nebo znemožňuje viditelnost ostatních prvků (graf, tabulka apod.)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0341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Strana s rozdělením </a:t>
            </a:r>
            <a:r>
              <a:rPr lang="cs-CZ" b="1" dirty="0"/>
              <a:t>jednotlivých bodů </a:t>
            </a:r>
            <a:r>
              <a:rPr lang="cs-CZ" dirty="0"/>
              <a:t>(bez obrázků).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755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Strana </a:t>
            </a:r>
            <a:r>
              <a:rPr lang="cs-CZ" b="1" dirty="0"/>
              <a:t>ilustračními</a:t>
            </a:r>
            <a:r>
              <a:rPr lang="cs-CZ" b="1" baseline="0" dirty="0"/>
              <a:t> obrázky </a:t>
            </a:r>
            <a:r>
              <a:rPr lang="cs-CZ" baseline="0" dirty="0"/>
              <a:t>a krátkým </a:t>
            </a:r>
            <a:r>
              <a:rPr lang="cs-CZ" b="1" baseline="0" dirty="0"/>
              <a:t>bodovým shrnutím událostí.</a:t>
            </a:r>
            <a:endParaRPr lang="cs-CZ" b="1" dirty="0"/>
          </a:p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A2E59D-1FAE-4AB8-A3A4-F2682A8FC57F}" type="slidenum">
              <a:rPr lang="cs-CZ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06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9B3CD-30A5-ABE3-A190-DA544BD1F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79B8CC7-8BD0-490C-5350-751B42991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B56E816-877D-12D4-FF59-363CB74FD0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Předělová strana obsahuje: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vizuální prvek </a:t>
            </a:r>
            <a:r>
              <a:rPr lang="cs-CZ" b="0" dirty="0"/>
              <a:t>(žebřík)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Jako pozadí předělové strany může být</a:t>
            </a:r>
            <a:r>
              <a:rPr lang="cs-CZ" baseline="0" dirty="0"/>
              <a:t> užito </a:t>
            </a:r>
            <a:r>
              <a:rPr lang="cs-CZ" b="1" baseline="0" dirty="0"/>
              <a:t>základních barev </a:t>
            </a:r>
            <a:r>
              <a:rPr lang="cs-CZ" baseline="0" dirty="0"/>
              <a:t>(modrá, žlutá), nebo </a:t>
            </a:r>
            <a:r>
              <a:rPr lang="cs-CZ" b="1" baseline="0" dirty="0"/>
              <a:t>fotografie</a:t>
            </a:r>
            <a:r>
              <a:rPr lang="cs-CZ" baseline="0" dirty="0"/>
              <a:t> (viz. ukázky na konci prezentace).  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EE2BF8-5D2C-29B6-35C0-DC1B93B2CF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7677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8A43F-8CA9-7853-55D3-90179C176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4C6AB57-6847-412B-8362-6BB78DFFD1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9117ED6-280A-6A42-6455-AA2D70001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Strana s textem obsahuje: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podnadpis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vlastní 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/>
              <a:t>grafický prvek</a:t>
            </a:r>
            <a:r>
              <a:rPr lang="cs-CZ" b="1" baseline="0" dirty="0"/>
              <a:t> (žebřík).</a:t>
            </a:r>
            <a:r>
              <a:rPr lang="cs-CZ" b="1" dirty="0"/>
              <a:t> </a:t>
            </a:r>
            <a:r>
              <a:rPr lang="cs-CZ" b="0" dirty="0"/>
              <a:t>Použití grafického prvku je volitelné v případech, kdy např. zasahuje do textu nebo znemožňuje viditelnost ostatních prvků (graf, tabulka apod.)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A31096-398C-E23D-A2B4-A09DECEC11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B0FE2-E1E2-904A-9DC4-AE7CD282C9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037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D277A9-B856-B340-A530-C17304BC14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28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78F563-369C-5A4D-BE0B-E453AFC07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28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B487DC-16D5-404C-8B81-2B2808518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72FECD-1E72-FB41-8822-A3BE64C4A68B}" type="datetime1">
              <a:rPr lang="cs-CZ" smtClean="0"/>
              <a:t>07.11.2024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AEDC41-B482-AA49-9E6E-DFAD5097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8FABB0B-0B4A-5745-B92C-630E3B242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68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3BD7EE-2445-A949-8828-586BCF9F2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A56447F-6070-B14D-A12B-36EBE5386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407008-C721-A84E-9626-E40308415F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C96FD7-A432-4746-854C-0B74EBBD8F67}" type="datetime1">
              <a:rPr lang="cs-CZ" smtClean="0"/>
              <a:t>07.11.2024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8E526A-B29E-604A-8486-869B348B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/>
              <a:t>HZS ČR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5F6A71B3-D04E-6249-9E9C-8BA23925D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477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C6038F3-F8CD-474E-B20F-F83DBB70C2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571C673-4974-6B47-A2C0-5D72D00607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80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A565C9-025B-4949-9695-982F17AF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3627A-21FC-434E-BF44-B9A9C5264816}" type="datetime1">
              <a:rPr lang="cs-CZ" smtClean="0"/>
              <a:t>07.11.2024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86DAFA-678B-F441-BC77-761335F35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/>
              <a:t>HZS ČR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E8D9D307-D5C4-7C40-95F9-10C325035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089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D094A-4C53-C04C-AB9D-79E70A3D4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65125"/>
            <a:ext cx="10979426" cy="1325563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F18358-54B0-AF45-8ED9-AB51D8DFC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825625"/>
            <a:ext cx="10979426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237743-36B8-0949-B1C0-EA9411A6FE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fld id="{C6A972D7-40FB-7448-ABC9-75460B0AC77B}" type="datetime1">
              <a:rPr lang="cs-CZ" smtClean="0"/>
              <a:t>07.11.2024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4FA544-CC97-034E-814C-AD089528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80F2DB-CC55-C748-8335-7B96508BE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684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F1471-C045-224D-9CE9-DFA1BBC27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200" y="1709738"/>
            <a:ext cx="109857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376514C-6F82-4B44-A8F3-110BEDE0F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200" y="4589463"/>
            <a:ext cx="109857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AFA0E9-EAF8-F64E-9C03-8D5A46A5E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3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D6C130-4171-BE48-A595-58627B83BEDD}" type="datetime1">
              <a:rPr lang="cs-CZ" smtClean="0"/>
              <a:t>07.11.2024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DDB7C0-52C0-FA4E-A59C-2F2162D7A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5A27FA98-4ED8-1E42-B165-3ACEA9CF8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315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97B83F-591C-6544-8C80-989527A08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FBE7A3-64A0-2141-A40E-BA5EA6ECD1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0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BE0F868-95BE-0947-9F25-44C905ADF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3269BF5-50F6-1943-8EF1-B347D1D7BD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1B4CC-30CC-C84D-B37C-1D78428F706F}" type="datetime1">
              <a:rPr lang="cs-CZ" smtClean="0"/>
              <a:t>07.11.2024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9F227D-6041-8B4C-9771-D402AC4F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228E6BE9-49C5-6343-8BEE-4A8282FC6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7999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321208-0496-AE48-92ED-8FE9DAA30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6D7D0D-5470-7F48-B7B2-A634FFC2D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0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717AAF6-02DE-F042-87BF-E61CB6C7F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000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0F3AD56-C70B-7C48-8A70-8AEE002CDF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7FCD428-0BB3-F641-88ED-ABC421CBE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73BFD8E-9D31-794A-BE6E-28ADEDE932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B4716E-3ED8-D545-8305-7D4911F0F6BA}" type="datetime1">
              <a:rPr lang="cs-CZ" smtClean="0"/>
              <a:t>07.11.2024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13D24D3-B108-DF43-A3B2-8A6920D07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7817CD-2939-C443-8278-6232A37A5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513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173AF-5781-6C45-B4AA-D8FED4193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CC8E6DD-BF8B-C04D-9C5B-84AF5CA8DC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2F33CD-EA7B-EA43-B9F2-E3A74D3A4D9F}" type="datetime1">
              <a:rPr lang="cs-CZ" smtClean="0"/>
              <a:t>07.11.2024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22ABB76-0B49-9242-ABA7-058A45DC3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E7C415-DA57-DD4C-B655-74996FC6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09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00CAC2-FBBA-BC4F-8A91-351E5A025D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C6E06C-F1D6-5648-BEA0-76B0B02DE5F1}" type="datetime1">
              <a:rPr lang="cs-CZ" smtClean="0"/>
              <a:t>07.11.2024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D221D91-ABB4-EE45-8816-6F48DA53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/>
              <a:t>HZS ČR</a:t>
            </a:r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E00ABDB3-A6E7-2241-A147-34B7B9CC8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9167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73CC6-1246-B749-864B-7653371D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F27222-7D78-A645-B057-50E239526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0061CF6-61BA-4B45-825E-276289E1A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8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5A2D11B-E227-0544-A9DB-0F59E3DDFF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5FD3E-B57D-354C-B782-2DF547263C92}" type="datetime1">
              <a:rPr lang="cs-CZ" smtClean="0"/>
              <a:t>07.11.2024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1F7CB9F-B0C7-0643-BA79-CFF6160C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/>
              <a:t>HZS ČR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0037CCB-F8FB-8A48-AD92-987044923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5203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D93D03-C38C-7B4B-A843-8956A319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1068AC1-89CD-374D-A090-6A825571F5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C3E93CE-6D1A-0540-A84D-B248B3500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8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48CB789-C2AA-E14C-9919-1D26B4C00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E13988-DBCB-D744-A4E7-B79542CFFA41}" type="datetime1">
              <a:rPr lang="cs-CZ" smtClean="0"/>
              <a:t>07.11.2024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3723E0C-A692-AA4D-A4CA-619D6B134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cs-CZ"/>
              <a:t>HZS ČR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4EC20064-E107-294C-A7E1-9046C285D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111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BDE18C3-C62E-E746-BEFE-C2078C264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862522-D00E-0C4B-AB86-D3F180293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0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D9AB39-B66C-D34D-A457-BC0221FC2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8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B356B-2686-4E4B-9D67-E15ED1BF0E7C}" type="datetime1">
              <a:rPr lang="cs-CZ" smtClean="0"/>
              <a:t>07.11.2024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CC47C4-E520-544B-9452-37F6FF611C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442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B6516-3674-DE4E-8561-51C7C0DA48A4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Zástupný symbol pro zápatí 14">
            <a:extLst>
              <a:ext uri="{FF2B5EF4-FFF2-40B4-BE49-F238E27FC236}">
                <a16:creationId xmlns:a16="http://schemas.microsoft.com/office/drawing/2014/main" id="{7F832A9E-3B6C-874C-84F2-A415A0CAD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dirty="0"/>
              <a:t>HZS ČR</a:t>
            </a:r>
          </a:p>
        </p:txBody>
      </p:sp>
    </p:spTree>
    <p:extLst>
      <p:ext uri="{BB962C8B-B14F-4D97-AF65-F5344CB8AC3E}">
        <p14:creationId xmlns:p14="http://schemas.microsoft.com/office/powerpoint/2010/main" val="280489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kouř, exteriér, letecká doprava, příchod&#10;&#10;Popis byl vytvořen automaticky">
            <a:extLst>
              <a:ext uri="{FF2B5EF4-FFF2-40B4-BE49-F238E27FC236}">
                <a16:creationId xmlns:a16="http://schemas.microsoft.com/office/drawing/2014/main" id="{6117B7C2-192D-694C-B65D-118FDE207B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45" r="13453" b="16718"/>
          <a:stretch/>
        </p:blipFill>
        <p:spPr>
          <a:xfrm>
            <a:off x="0" y="0"/>
            <a:ext cx="12192000" cy="686130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0F5351F-68A2-5C44-9658-C2BC172503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258" y="3429000"/>
            <a:ext cx="9509254" cy="849744"/>
          </a:xfrm>
        </p:spPr>
        <p:txBody>
          <a:bodyPr anchor="t">
            <a:noAutofit/>
          </a:bodyPr>
          <a:lstStyle/>
          <a:p>
            <a:pPr algn="l"/>
            <a:r>
              <a:rPr lang="en-US" sz="5000" b="1" dirty="0">
                <a:solidFill>
                  <a:schemeClr val="bg1"/>
                </a:solidFill>
                <a:latin typeface="Arial Black" panose="020B0604020202020204" pitchFamily="34" charset="0"/>
                <a:ea typeface="Tahoma" panose="020B0604030504040204" pitchFamily="34" charset="0"/>
                <a:cs typeface="Arial Black" panose="020B0604020202020204" pitchFamily="34" charset="0"/>
              </a:rPr>
              <a:t>Study of the Body Surface Contamination of Firefighters during Intervention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1B25839-BD6F-E74A-BF2A-DE2CB344FF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258" y="6204062"/>
            <a:ext cx="5948742" cy="535406"/>
          </a:xfrm>
        </p:spPr>
        <p:txBody>
          <a:bodyPr anchor="t">
            <a:normAutofit fontScale="85000" lnSpcReduction="10000"/>
          </a:bodyPr>
          <a:lstStyle/>
          <a:p>
            <a:pPr algn="l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Michal Krykorka, Tomáš Čapoun, Jana Krykorková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B1B6BAA7-6FB9-CC43-8822-47C52BC57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1994" y="564776"/>
            <a:ext cx="1225230" cy="1706301"/>
          </a:xfrm>
          <a:prstGeom prst="rect">
            <a:avLst/>
          </a:prstGeom>
        </p:spPr>
      </p:pic>
      <p:pic>
        <p:nvPicPr>
          <p:cNvPr id="10" name="Obrázek 9" descr="Obsah obrázku okenní roleta&#10;&#10;Popis byl vytvořen automaticky">
            <a:extLst>
              <a:ext uri="{FF2B5EF4-FFF2-40B4-BE49-F238E27FC236}">
                <a16:creationId xmlns:a16="http://schemas.microsoft.com/office/drawing/2014/main" id="{5286CAE2-FC63-F54A-A937-163E3A134D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86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B0DD1-2E9C-EE94-A544-E22E24E48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0500F6-90EB-9E1D-C32A-9DFF652C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Optimalization of the method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F59304-9DD1-AC53-1F0D-38595DB51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of the sampling?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Hermetically sealed chamber 2,5 m</a:t>
            </a:r>
            <a:r>
              <a:rPr lang="en-US" sz="1800" baseline="300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Dummy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Contamination </a:t>
            </a:r>
          </a:p>
          <a:p>
            <a:pPr lvl="2"/>
            <a:r>
              <a:rPr lang="en-US" sz="12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1,2 g/m</a:t>
            </a:r>
            <a:r>
              <a:rPr lang="en-US" sz="1200" baseline="300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2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automotive gasoline</a:t>
            </a:r>
          </a:p>
          <a:p>
            <a:pPr lvl="2"/>
            <a:r>
              <a:rPr lang="en-US" sz="12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Contaminants 40 mg/m</a:t>
            </a:r>
            <a:r>
              <a:rPr lang="en-US" sz="1200" baseline="300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h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Peak area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Wristband vs silicon tag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 pockets + wrist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+ elbow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Anywhere</a:t>
            </a:r>
          </a:p>
          <a:p>
            <a:pPr lvl="2"/>
            <a:endParaRPr lang="en-US" sz="800" dirty="0">
              <a:solidFill>
                <a:srgbClr val="1421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ástupný symbol pro číslo snímku 3">
            <a:extLst>
              <a:ext uri="{FF2B5EF4-FFF2-40B4-BE49-F238E27FC236}">
                <a16:creationId xmlns:a16="http://schemas.microsoft.com/office/drawing/2014/main" id="{B7008D26-488F-E71A-7418-B06B4DB4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/>
          <a:p>
            <a:fld id="{1FA14374-F7BD-5147-A9F8-795273F94230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22" name="Zástupný symbol pro zápatí 21">
            <a:extLst>
              <a:ext uri="{FF2B5EF4-FFF2-40B4-BE49-F238E27FC236}">
                <a16:creationId xmlns:a16="http://schemas.microsoft.com/office/drawing/2014/main" id="{96708404-B109-AD8E-78D0-17EE0B463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2736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23" name="Zástupný symbol pro datum 22">
            <a:extLst>
              <a:ext uri="{FF2B5EF4-FFF2-40B4-BE49-F238E27FC236}">
                <a16:creationId xmlns:a16="http://schemas.microsoft.com/office/drawing/2014/main" id="{FF55C4A8-4512-6734-C291-49B64D83C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6537C-E823-0B4E-9FAF-20BA0F6D8184}" type="datetime1">
              <a:rPr lang="cs-CZ" smtClean="0"/>
              <a:t>07.11.2024</a:t>
            </a:fld>
            <a:endParaRPr lang="cs-CZ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1AABE2EF-C1BD-4D18-3A7B-4E8DA05F0D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sp>
        <p:nvSpPr>
          <p:cNvPr id="5" name="Podnadpis 2">
            <a:extLst>
              <a:ext uri="{FF2B5EF4-FFF2-40B4-BE49-F238E27FC236}">
                <a16:creationId xmlns:a16="http://schemas.microsoft.com/office/drawing/2014/main" id="{5C17D596-8474-AAE1-8EAC-F26C220BCBB5}"/>
              </a:ext>
            </a:extLst>
          </p:cNvPr>
          <p:cNvSpPr txBox="1">
            <a:spLocks/>
          </p:cNvSpPr>
          <p:nvPr/>
        </p:nvSpPr>
        <p:spPr>
          <a:xfrm>
            <a:off x="6092825" y="14098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CBRN 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9F1A6C42-C307-38B4-4D04-0C0998150930}"/>
              </a:ext>
            </a:extLst>
          </p:cNvPr>
          <p:cNvSpPr txBox="1">
            <a:spLocks/>
          </p:cNvSpPr>
          <p:nvPr/>
        </p:nvSpPr>
        <p:spPr>
          <a:xfrm>
            <a:off x="6245225" y="15622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CBRN </a:t>
            </a:r>
          </a:p>
        </p:txBody>
      </p:sp>
      <p:pic>
        <p:nvPicPr>
          <p:cNvPr id="4" name="Zástupný obsah 7">
            <a:extLst>
              <a:ext uri="{FF2B5EF4-FFF2-40B4-BE49-F238E27FC236}">
                <a16:creationId xmlns:a16="http://schemas.microsoft.com/office/drawing/2014/main" id="{FFC2FBF0-EB7D-36C5-6315-156F937B8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3"/>
          <a:stretch/>
        </p:blipFill>
        <p:spPr bwMode="auto">
          <a:xfrm>
            <a:off x="6355023" y="1690688"/>
            <a:ext cx="3941064" cy="4096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6150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C1480-4A49-AC67-1285-31F882998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řada/pruh, Vykreslený graf, text, diagram&#10;&#10;Popis byl vytvořen automaticky">
            <a:extLst>
              <a:ext uri="{FF2B5EF4-FFF2-40B4-BE49-F238E27FC236}">
                <a16:creationId xmlns:a16="http://schemas.microsoft.com/office/drawing/2014/main" id="{6E745589-F469-A7DE-EDB8-54F4D8C61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584" y="2892087"/>
            <a:ext cx="4376945" cy="31467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ED1A6F1-A670-2F9C-0518-A38A4D04B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working procedure</a:t>
            </a:r>
            <a:endParaRPr lang="en-US" sz="4000" b="1" dirty="0">
              <a:solidFill>
                <a:srgbClr val="14214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2AB281-78C4-5BBF-706E-13B86AE58A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142142"/>
                </a:solidFill>
              </a:rPr>
              <a:t>Silicon material washed MeOH </a:t>
            </a:r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 300 °C for 4 h</a:t>
            </a:r>
          </a:p>
          <a:p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Glass vial (60 ml) in fridge</a:t>
            </a:r>
          </a:p>
          <a:p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Elbow or back</a:t>
            </a:r>
          </a:p>
          <a:p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Washed with water  Glass vial in fridge</a:t>
            </a:r>
          </a:p>
          <a:p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Head-space SPME Arrow for 100</a:t>
            </a:r>
            <a:r>
              <a:rPr lang="cs-CZ" sz="2000" dirty="0">
                <a:solidFill>
                  <a:srgbClr val="142142"/>
                </a:solidFill>
                <a:sym typeface="Wingdings" panose="05000000000000000000" pitchFamily="2" charset="2"/>
              </a:rPr>
              <a:t> </a:t>
            </a:r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°C</a:t>
            </a:r>
          </a:p>
          <a:p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GC/MS</a:t>
            </a:r>
            <a:endParaRPr lang="en-US" sz="1800" dirty="0">
              <a:solidFill>
                <a:srgbClr val="142142"/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rgbClr val="142142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64910A-E9CF-FDD9-81A0-2C133D2633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142142"/>
                </a:solidFill>
              </a:rPr>
              <a:t>Density of contamination</a:t>
            </a:r>
            <a:endParaRPr lang="en-US" sz="1800" dirty="0">
              <a:solidFill>
                <a:srgbClr val="142142"/>
              </a:solidFill>
            </a:endParaRPr>
          </a:p>
          <a:p>
            <a:pPr lvl="1"/>
            <a:r>
              <a:rPr lang="en-US" sz="1800" dirty="0">
                <a:solidFill>
                  <a:srgbClr val="142142"/>
                </a:solidFill>
              </a:rPr>
              <a:t>  1 – 50 mg/m</a:t>
            </a:r>
            <a:r>
              <a:rPr lang="en-US" sz="1800" baseline="30000" dirty="0">
                <a:solidFill>
                  <a:srgbClr val="142142"/>
                </a:solidFill>
              </a:rPr>
              <a:t>2</a:t>
            </a:r>
            <a:r>
              <a:rPr lang="en-US" sz="1800" dirty="0">
                <a:solidFill>
                  <a:srgbClr val="142142"/>
                </a:solidFill>
              </a:rPr>
              <a:t> 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</a:rPr>
              <a:t>Final working procedure</a:t>
            </a:r>
          </a:p>
          <a:p>
            <a:pPr lvl="1"/>
            <a:r>
              <a:rPr lang="en-US" sz="1800" dirty="0">
                <a:solidFill>
                  <a:srgbClr val="142142"/>
                </a:solidFill>
              </a:rPr>
              <a:t>Linearity</a:t>
            </a:r>
          </a:p>
        </p:txBody>
      </p:sp>
      <p:sp>
        <p:nvSpPr>
          <p:cNvPr id="6" name="Zástupný symbol pro číslo snímku 3">
            <a:extLst>
              <a:ext uri="{FF2B5EF4-FFF2-40B4-BE49-F238E27FC236}">
                <a16:creationId xmlns:a16="http://schemas.microsoft.com/office/drawing/2014/main" id="{CB37D424-E66A-FAED-2535-5E0365579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/>
          <a:p>
            <a:fld id="{1FA14374-F7BD-5147-A9F8-795273F94230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202582B-2CCD-B840-D6AB-92ACFA28B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2200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9" name="Zástupný symbol pro datum 8">
            <a:extLst>
              <a:ext uri="{FF2B5EF4-FFF2-40B4-BE49-F238E27FC236}">
                <a16:creationId xmlns:a16="http://schemas.microsoft.com/office/drawing/2014/main" id="{F12310AC-17E7-9480-4E82-5EE818280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1A98-1027-1646-A00F-3ACEBC6FE799}" type="datetime1">
              <a:rPr lang="cs-CZ" smtClean="0"/>
              <a:t>07.11.2024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42D8328-B209-6DB5-1883-EF07E3DA49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39E0795-36EA-42E5-B04D-C2BF92B7D562}"/>
              </a:ext>
            </a:extLst>
          </p:cNvPr>
          <p:cNvSpPr txBox="1"/>
          <p:nvPr/>
        </p:nvSpPr>
        <p:spPr>
          <a:xfrm>
            <a:off x="6362402" y="5963483"/>
            <a:ext cx="6098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rgbClr val="142142"/>
                </a:solidFill>
                <a:cs typeface="Arial" panose="020B0604020202020204" pitchFamily="34" charset="0"/>
              </a:rPr>
              <a:t> o-dichlorbenzen (</a:t>
            </a:r>
            <a:r>
              <a:rPr lang="cs-CZ" sz="1800" b="1" dirty="0" err="1">
                <a:solidFill>
                  <a:srgbClr val="142142"/>
                </a:solidFill>
                <a:cs typeface="Arial" panose="020B0604020202020204" pitchFamily="34" charset="0"/>
              </a:rPr>
              <a:t>b.p</a:t>
            </a:r>
            <a:r>
              <a:rPr lang="cs-CZ" sz="1800" b="1" dirty="0">
                <a:solidFill>
                  <a:srgbClr val="142142"/>
                </a:solidFill>
                <a:cs typeface="Arial" panose="020B0604020202020204" pitchFamily="34" charset="0"/>
              </a:rPr>
              <a:t>. 181 °C)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3169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AFB3535-A9C9-1DF7-AE46-22CAFC48CC70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05392E3-89AA-54C3-DF5D-4A3B5BFC84A3}"/>
              </a:ext>
            </a:extLst>
          </p:cNvPr>
          <p:cNvSpPr/>
          <p:nvPr/>
        </p:nvSpPr>
        <p:spPr>
          <a:xfrm>
            <a:off x="5821774" y="0"/>
            <a:ext cx="6383223" cy="6858000"/>
          </a:xfrm>
          <a:prstGeom prst="rect">
            <a:avLst/>
          </a:prstGeom>
          <a:solidFill>
            <a:srgbClr val="14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2392A9C-FB6E-D916-F5A4-48FD92FEEF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45" r="13852" b="6692"/>
          <a:stretch/>
        </p:blipFill>
        <p:spPr>
          <a:xfrm>
            <a:off x="5821773" y="0"/>
            <a:ext cx="6370227" cy="403381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B4A9FAB-3C51-CF51-F4FC-817110890A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810" t="39863" b="5053"/>
          <a:stretch/>
        </p:blipFill>
        <p:spPr>
          <a:xfrm>
            <a:off x="-1" y="0"/>
            <a:ext cx="5821774" cy="4030466"/>
          </a:xfrm>
          <a:prstGeom prst="rect">
            <a:avLst/>
          </a:prstGeom>
        </p:spPr>
      </p:pic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30E5D8BD-FF4D-F8EC-4AA8-F124C0949D00}"/>
              </a:ext>
            </a:extLst>
          </p:cNvPr>
          <p:cNvSpPr txBox="1"/>
          <p:nvPr/>
        </p:nvSpPr>
        <p:spPr bwMode="auto">
          <a:xfrm>
            <a:off x="6377306" y="4037162"/>
            <a:ext cx="5259159" cy="2512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>
                <a:solidFill>
                  <a:schemeClr val="bg1"/>
                </a:solidFill>
              </a:rPr>
              <a:t>Benzene, toluene, ethylbenzene, xylenes, alkylbenzenes C3-C5, styrene, </a:t>
            </a:r>
            <a:r>
              <a:rPr lang="en-US" sz="1900" dirty="0" err="1">
                <a:solidFill>
                  <a:schemeClr val="bg1"/>
                </a:solidFill>
              </a:rPr>
              <a:t>methylstyrenes</a:t>
            </a:r>
            <a:r>
              <a:rPr lang="en-US" sz="1900" dirty="0">
                <a:solidFill>
                  <a:schemeClr val="bg1"/>
                </a:solidFill>
              </a:rPr>
              <a:t>, </a:t>
            </a:r>
            <a:r>
              <a:rPr lang="en-US" sz="1900" dirty="0" err="1">
                <a:solidFill>
                  <a:schemeClr val="bg1"/>
                </a:solidFill>
              </a:rPr>
              <a:t>dimethylstyren</a:t>
            </a:r>
            <a:r>
              <a:rPr lang="cs-CZ" sz="1900" dirty="0">
                <a:solidFill>
                  <a:schemeClr val="bg1"/>
                </a:solidFill>
              </a:rPr>
              <a:t>e</a:t>
            </a:r>
            <a:r>
              <a:rPr lang="en-US" sz="1900" dirty="0">
                <a:solidFill>
                  <a:schemeClr val="bg1"/>
                </a:solidFill>
              </a:rPr>
              <a:t>s, </a:t>
            </a:r>
            <a:r>
              <a:rPr lang="en-US" sz="1900" dirty="0" err="1">
                <a:solidFill>
                  <a:schemeClr val="bg1"/>
                </a:solidFill>
              </a:rPr>
              <a:t>ethylstyrenes</a:t>
            </a:r>
            <a:endParaRPr lang="en-US" sz="1900" dirty="0">
              <a:solidFill>
                <a:schemeClr val="bg1"/>
              </a:solidFill>
            </a:endParaRPr>
          </a:p>
          <a:p>
            <a:r>
              <a:rPr lang="en-US" sz="1900" dirty="0">
                <a:solidFill>
                  <a:schemeClr val="bg1"/>
                </a:solidFill>
              </a:rPr>
              <a:t>Benzene – carcinogen - &lt;10 mg/m</a:t>
            </a:r>
            <a:r>
              <a:rPr lang="en-US" sz="1900" baseline="30000" dirty="0">
                <a:solidFill>
                  <a:schemeClr val="bg1"/>
                </a:solidFill>
              </a:rPr>
              <a:t>2</a:t>
            </a:r>
            <a:r>
              <a:rPr lang="en-US" sz="1900" dirty="0">
                <a:solidFill>
                  <a:schemeClr val="bg1"/>
                </a:solidFill>
              </a:rPr>
              <a:t> </a:t>
            </a:r>
          </a:p>
          <a:p>
            <a:r>
              <a:rPr lang="en-US" sz="1500" dirty="0">
                <a:solidFill>
                  <a:schemeClr val="bg1"/>
                </a:solidFill>
              </a:rPr>
              <a:t>Styrene – potentially carcinogenic – </a:t>
            </a:r>
            <a:r>
              <a:rPr lang="en-US" sz="1600" dirty="0">
                <a:solidFill>
                  <a:schemeClr val="bg1"/>
                </a:solidFill>
              </a:rPr>
              <a:t>100 - 800 mg/m</a:t>
            </a:r>
            <a:r>
              <a:rPr lang="en-US" sz="1600" baseline="30000" dirty="0">
                <a:solidFill>
                  <a:schemeClr val="bg1"/>
                </a:solidFill>
              </a:rPr>
              <a:t>2</a:t>
            </a:r>
          </a:p>
          <a:p>
            <a:r>
              <a:rPr lang="en-US" sz="1600" dirty="0">
                <a:solidFill>
                  <a:schemeClr val="bg1"/>
                </a:solidFill>
              </a:rPr>
              <a:t>Toluene, Xylene, C3 alkylbenzene and </a:t>
            </a:r>
            <a:r>
              <a:rPr lang="en-US" sz="1600" dirty="0" err="1">
                <a:solidFill>
                  <a:schemeClr val="bg1"/>
                </a:solidFill>
              </a:rPr>
              <a:t>methylstyrenes</a:t>
            </a:r>
            <a:r>
              <a:rPr lang="en-US" sz="1600" dirty="0">
                <a:solidFill>
                  <a:schemeClr val="bg1"/>
                </a:solidFill>
              </a:rPr>
              <a:t> -  30 – 300 mg/m</a:t>
            </a:r>
            <a:r>
              <a:rPr lang="en-US" sz="1600" baseline="30000" dirty="0">
                <a:solidFill>
                  <a:schemeClr val="bg1"/>
                </a:solidFill>
              </a:rPr>
              <a:t>2</a:t>
            </a:r>
          </a:p>
          <a:p>
            <a:r>
              <a:rPr lang="en-US" sz="1600" dirty="0">
                <a:solidFill>
                  <a:schemeClr val="bg1"/>
                </a:solidFill>
              </a:rPr>
              <a:t>Rest</a:t>
            </a:r>
            <a:r>
              <a:rPr lang="en-US" sz="1600" baseline="30000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&lt;10 mg/m</a:t>
            </a:r>
            <a:r>
              <a:rPr lang="en-US" sz="1600" baseline="30000" dirty="0">
                <a:solidFill>
                  <a:schemeClr val="bg1"/>
                </a:solidFill>
              </a:rPr>
              <a:t>2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8" name="Nadpis 1">
            <a:extLst>
              <a:ext uri="{FF2B5EF4-FFF2-40B4-BE49-F238E27FC236}">
                <a16:creationId xmlns:a16="http://schemas.microsoft.com/office/drawing/2014/main" id="{57136AE4-63C3-C783-B9B1-975F3A9DCF3D}"/>
              </a:ext>
            </a:extLst>
          </p:cNvPr>
          <p:cNvSpPr txBox="1"/>
          <p:nvPr/>
        </p:nvSpPr>
        <p:spPr bwMode="auto">
          <a:xfrm>
            <a:off x="189725" y="56122"/>
            <a:ext cx="12015273" cy="11052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sz="4000" dirty="0">
              <a:solidFill>
                <a:srgbClr val="142142"/>
              </a:solidFill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D367486B-2591-351B-BDAF-573FCCA95C41}"/>
              </a:ext>
            </a:extLst>
          </p:cNvPr>
          <p:cNvSpPr txBox="1"/>
          <p:nvPr/>
        </p:nvSpPr>
        <p:spPr bwMode="auto">
          <a:xfrm>
            <a:off x="282953" y="4307560"/>
            <a:ext cx="5259159" cy="2512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Flash-over container (materials)</a:t>
            </a:r>
          </a:p>
          <a:p>
            <a:r>
              <a:rPr lang="en-US" sz="2000" kern="100" dirty="0">
                <a:solidFill>
                  <a:srgbClr val="14214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Every firefighter</a:t>
            </a:r>
          </a:p>
          <a:p>
            <a:r>
              <a:rPr lang="en-US" sz="20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en-US" sz="2000" kern="100" dirty="0">
                <a:solidFill>
                  <a:srgbClr val="14214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m, 20 min – 4 h</a:t>
            </a:r>
          </a:p>
          <a:p>
            <a:endParaRPr lang="en-GB" sz="1400" kern="100" dirty="0">
              <a:solidFill>
                <a:srgbClr val="142142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5818F84E-B259-197E-EFF2-FBE5D4DFD4A1}"/>
              </a:ext>
            </a:extLst>
          </p:cNvPr>
          <p:cNvSpPr txBox="1"/>
          <p:nvPr/>
        </p:nvSpPr>
        <p:spPr bwMode="auto">
          <a:xfrm>
            <a:off x="341964" y="3377540"/>
            <a:ext cx="5259159" cy="61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Body surface contamination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E2774CB1-CB4B-F4B0-7D94-36F487A403E2}"/>
              </a:ext>
            </a:extLst>
          </p:cNvPr>
          <p:cNvSpPr txBox="1"/>
          <p:nvPr/>
        </p:nvSpPr>
        <p:spPr bwMode="auto">
          <a:xfrm>
            <a:off x="6566863" y="3377540"/>
            <a:ext cx="5259159" cy="6141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Aromatic hydrocarbons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F75AE43F-AE22-800D-EC2B-C046D6CF21C6}"/>
              </a:ext>
            </a:extLst>
          </p:cNvPr>
          <p:cNvCxnSpPr/>
          <p:nvPr/>
        </p:nvCxnSpPr>
        <p:spPr>
          <a:xfrm>
            <a:off x="0" y="4030466"/>
            <a:ext cx="12204997" cy="0"/>
          </a:xfrm>
          <a:prstGeom prst="line">
            <a:avLst/>
          </a:prstGeom>
          <a:ln w="63500" cmpd="sng">
            <a:solidFill>
              <a:srgbClr val="E0AD1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559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F42C8-FF60-917D-9F68-0EF4F9B64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CF031770-820D-4C49-261D-AC0CDF50CDE5}"/>
              </a:ext>
            </a:extLst>
          </p:cNvPr>
          <p:cNvSpPr/>
          <p:nvPr/>
        </p:nvSpPr>
        <p:spPr>
          <a:xfrm>
            <a:off x="0" y="0"/>
            <a:ext cx="12185650" cy="6858000"/>
          </a:xfrm>
          <a:prstGeom prst="rect">
            <a:avLst/>
          </a:prstGeom>
          <a:solidFill>
            <a:srgbClr val="14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142142"/>
              </a:solidFill>
            </a:endParaRP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58046619-B842-18D9-3855-E38055FB3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C0848E1-1003-95C2-0939-BA1C226A6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2161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CCEDED6-3D78-8B6A-4FBE-9B6F29102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D187-73C3-534C-ADA3-75279A9102CE}" type="datetime1">
              <a:rPr lang="cs-CZ" smtClean="0"/>
              <a:t>07.11.2024</a:t>
            </a:fld>
            <a:endParaRPr lang="cs-CZ" dirty="0"/>
          </a:p>
        </p:txBody>
      </p:sp>
      <p:pic>
        <p:nvPicPr>
          <p:cNvPr id="10" name="Obrázek 9" descr="Obsah obrázku okenní roleta&#10;&#10;Popis byl vytvořen automaticky">
            <a:extLst>
              <a:ext uri="{FF2B5EF4-FFF2-40B4-BE49-F238E27FC236}">
                <a16:creationId xmlns:a16="http://schemas.microsoft.com/office/drawing/2014/main" id="{23F7C777-3C59-58C6-E161-5A8059025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96E1CC5F-3B1E-2E50-52CC-DCD461AFCDEF}"/>
              </a:ext>
            </a:extLst>
          </p:cNvPr>
          <p:cNvSpPr txBox="1">
            <a:spLocks/>
          </p:cNvSpPr>
          <p:nvPr/>
        </p:nvSpPr>
        <p:spPr>
          <a:xfrm>
            <a:off x="223457" y="274243"/>
            <a:ext cx="9509254" cy="8497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Body surface contamination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0C48072-CDE9-C1B2-2DA9-9D2365534538}"/>
              </a:ext>
            </a:extLst>
          </p:cNvPr>
          <p:cNvSpPr txBox="1">
            <a:spLocks/>
          </p:cNvSpPr>
          <p:nvPr/>
        </p:nvSpPr>
        <p:spPr>
          <a:xfrm>
            <a:off x="223457" y="1569496"/>
            <a:ext cx="72493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Polycyclic aromatic hydrocarbons (PAHs)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Naphthalene, (methyl-; dimethyl-;trimethyl-) naphthalene's, biphenyl, azulene, indane, indene, methyl indene, acenaphthylene, acenaphthene, anthracene, fluoranthene, benzothiazole,</a:t>
            </a: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(methyl</a:t>
            </a: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;dimethyl-) benzofuran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Mutagens, carcinogens, harmful to skin and hematopoiesis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Naphthalene 5 – 40 mg/m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headaches, vomiting, sweating, cramps and diarrhea, red blood cells, necrosis of liver</a:t>
            </a:r>
            <a:endParaRPr 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Tens of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mg/m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for dimethylnaphtalenes and indene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The rest &lt; 10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mg/m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 descr="Obsah obrázku text, snímek obrazovky, diagram, vzor&#10;&#10;Popis byl vytvořen automaticky">
            <a:extLst>
              <a:ext uri="{FF2B5EF4-FFF2-40B4-BE49-F238E27FC236}">
                <a16:creationId xmlns:a16="http://schemas.microsoft.com/office/drawing/2014/main" id="{F3958BE4-830D-5C7F-1DAE-FFD7A6AD0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211" y="930349"/>
            <a:ext cx="4370082" cy="295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28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54B00-B466-E1F6-8288-5E4C04D80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snímek obrazovky, diagram, číslo&#10;&#10;Popis byl vytvořen automaticky">
            <a:extLst>
              <a:ext uri="{FF2B5EF4-FFF2-40B4-BE49-F238E27FC236}">
                <a16:creationId xmlns:a16="http://schemas.microsoft.com/office/drawing/2014/main" id="{EC5BF2D6-AF89-A076-CFDB-DCAE0FCBB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126" y="136525"/>
            <a:ext cx="3747874" cy="486152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DB533BF-8F32-02F2-A0A5-F315037AE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surface contamination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6B9426-5398-B9C1-D017-9C04BDB8F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825625"/>
            <a:ext cx="699827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Phenols</a:t>
            </a:r>
            <a:endParaRPr lang="en-US" sz="400" dirty="0">
              <a:solidFill>
                <a:srgbClr val="1421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Phenol, Cresols, methoxyphenols, </a:t>
            </a:r>
            <a:r>
              <a:rPr lang="cs-CZ" sz="280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di-</a:t>
            </a:r>
            <a:r>
              <a:rPr lang="cs-CZ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cs-CZ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t-</a:t>
            </a:r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butylphenol</a:t>
            </a:r>
          </a:p>
          <a:p>
            <a:pPr lvl="1"/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Corrosive for tissues</a:t>
            </a:r>
          </a:p>
          <a:p>
            <a:pPr lvl="1"/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Undamaged skin</a:t>
            </a:r>
          </a:p>
          <a:p>
            <a:pPr lvl="1"/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Neurotoxic</a:t>
            </a:r>
          </a:p>
          <a:p>
            <a:pPr lvl="1"/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Dizziness, headaches, hypotension, arrythmia, shallow breath, cyanosis</a:t>
            </a:r>
          </a:p>
          <a:p>
            <a:pPr lvl="1"/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Phenol 10 – 30 mg/m</a:t>
            </a:r>
            <a:r>
              <a:rPr lang="en-US" sz="2800" baseline="300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lvl="1"/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Cresols max 7 mg/m</a:t>
            </a:r>
            <a:r>
              <a:rPr lang="en-US" sz="2800" baseline="300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lvl="1"/>
            <a:r>
              <a:rPr lang="en-US" sz="28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others &lt; 2 mg/m</a:t>
            </a:r>
            <a:r>
              <a:rPr lang="en-US" sz="2800" baseline="300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dirty="0">
              <a:solidFill>
                <a:srgbClr val="1421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ástupný symbol pro číslo snímku 3">
            <a:extLst>
              <a:ext uri="{FF2B5EF4-FFF2-40B4-BE49-F238E27FC236}">
                <a16:creationId xmlns:a16="http://schemas.microsoft.com/office/drawing/2014/main" id="{081B72AE-0F37-F177-CA2B-8C7D81BBC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/>
          <a:p>
            <a:fld id="{1FA14374-F7BD-5147-A9F8-795273F94230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22" name="Zástupný symbol pro zápatí 21">
            <a:extLst>
              <a:ext uri="{FF2B5EF4-FFF2-40B4-BE49-F238E27FC236}">
                <a16:creationId xmlns:a16="http://schemas.microsoft.com/office/drawing/2014/main" id="{7214F1B2-865F-F53B-37C6-D16C54781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2736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23" name="Zástupný symbol pro datum 22">
            <a:extLst>
              <a:ext uri="{FF2B5EF4-FFF2-40B4-BE49-F238E27FC236}">
                <a16:creationId xmlns:a16="http://schemas.microsoft.com/office/drawing/2014/main" id="{7B898D4A-533C-03DC-0FA3-A93D81A71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6537C-E823-0B4E-9FAF-20BA0F6D8184}" type="datetime1">
              <a:rPr lang="cs-CZ" smtClean="0"/>
              <a:t>07.11.2024</a:t>
            </a:fld>
            <a:endParaRPr lang="cs-CZ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A3A9FA6D-FAC5-22C5-7871-3B69C9B574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sp>
        <p:nvSpPr>
          <p:cNvPr id="5" name="Podnadpis 2">
            <a:extLst>
              <a:ext uri="{FF2B5EF4-FFF2-40B4-BE49-F238E27FC236}">
                <a16:creationId xmlns:a16="http://schemas.microsoft.com/office/drawing/2014/main" id="{B330A73C-9927-19DE-71F5-A629DFFAE822}"/>
              </a:ext>
            </a:extLst>
          </p:cNvPr>
          <p:cNvSpPr txBox="1">
            <a:spLocks/>
          </p:cNvSpPr>
          <p:nvPr/>
        </p:nvSpPr>
        <p:spPr>
          <a:xfrm>
            <a:off x="6092825" y="14098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CBRN 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923245DD-A74A-3FCC-5224-15F65F6090B2}"/>
              </a:ext>
            </a:extLst>
          </p:cNvPr>
          <p:cNvSpPr txBox="1">
            <a:spLocks/>
          </p:cNvSpPr>
          <p:nvPr/>
        </p:nvSpPr>
        <p:spPr>
          <a:xfrm>
            <a:off x="6245225" y="15622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CBRN </a:t>
            </a:r>
          </a:p>
        </p:txBody>
      </p:sp>
    </p:spTree>
    <p:extLst>
      <p:ext uri="{BB962C8B-B14F-4D97-AF65-F5344CB8AC3E}">
        <p14:creationId xmlns:p14="http://schemas.microsoft.com/office/powerpoint/2010/main" val="1940521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C597D-5B9A-3E69-CB99-65D5C68EF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text, snímek obrazovky, Písmo, diagram&#10;&#10;Popis byl vytvořen automaticky">
            <a:extLst>
              <a:ext uri="{FF2B5EF4-FFF2-40B4-BE49-F238E27FC236}">
                <a16:creationId xmlns:a16="http://schemas.microsoft.com/office/drawing/2014/main" id="{5FB14C26-17D1-8AFE-A646-A104F7714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175" y="4027926"/>
            <a:ext cx="3094293" cy="234282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90F3A24-259C-29F5-0E39-FD3413B71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surface contamination</a:t>
            </a:r>
            <a:endParaRPr lang="en-US" sz="4000" b="1" dirty="0">
              <a:solidFill>
                <a:srgbClr val="14214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DF5961-303A-8181-082F-39F2A495DC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142142"/>
                </a:solidFill>
              </a:rPr>
              <a:t>Nitriles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</a:rPr>
              <a:t>Benzonitrile, benzylnitrile, phenylbutyronitrile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</a:rPr>
              <a:t>Very toxic (skin)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</a:rPr>
              <a:t>„cyanides“ effects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</a:rPr>
              <a:t>Weakness, headache, confusion, nausea and vomiting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</a:rPr>
              <a:t>Irritant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</a:rPr>
              <a:t> &lt; 10 mg/m</a:t>
            </a:r>
            <a:r>
              <a:rPr lang="en-US" sz="1600" baseline="30000" dirty="0">
                <a:solidFill>
                  <a:srgbClr val="142142"/>
                </a:solidFill>
              </a:rPr>
              <a:t>2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1B992C1-18DD-3CE9-7EBD-D7EBD0012F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142142"/>
                </a:solidFill>
              </a:rPr>
              <a:t>Others</a:t>
            </a:r>
          </a:p>
          <a:p>
            <a:pPr lvl="1"/>
            <a:r>
              <a:rPr lang="en-US" sz="1400" dirty="0">
                <a:solidFill>
                  <a:srgbClr val="142142"/>
                </a:solidFill>
              </a:rPr>
              <a:t>Aliphatic hydrocarbons</a:t>
            </a:r>
          </a:p>
          <a:p>
            <a:pPr lvl="1"/>
            <a:r>
              <a:rPr lang="en-US" sz="1400" dirty="0">
                <a:solidFill>
                  <a:srgbClr val="142142"/>
                </a:solidFill>
              </a:rPr>
              <a:t>Alcohols</a:t>
            </a:r>
          </a:p>
          <a:p>
            <a:pPr lvl="1"/>
            <a:r>
              <a:rPr lang="en-US" sz="1400" dirty="0">
                <a:solidFill>
                  <a:srgbClr val="142142"/>
                </a:solidFill>
              </a:rPr>
              <a:t>Not so toxic – trace concentrations</a:t>
            </a:r>
          </a:p>
          <a:p>
            <a:pPr lvl="1"/>
            <a:r>
              <a:rPr lang="en-US" sz="1400" dirty="0">
                <a:solidFill>
                  <a:srgbClr val="142142"/>
                </a:solidFill>
              </a:rPr>
              <a:t>Carbonyl compounds – benzaldehyde, furfural, acetophenone (20 mg/m</a:t>
            </a:r>
            <a:r>
              <a:rPr lang="en-US" sz="1400" baseline="30000" dirty="0">
                <a:solidFill>
                  <a:srgbClr val="142142"/>
                </a:solidFill>
              </a:rPr>
              <a:t>2</a:t>
            </a:r>
            <a:r>
              <a:rPr lang="en-US" sz="1400" dirty="0">
                <a:solidFill>
                  <a:srgbClr val="142142"/>
                </a:solidFill>
              </a:rPr>
              <a:t>) - toxic</a:t>
            </a:r>
          </a:p>
        </p:txBody>
      </p:sp>
      <p:sp>
        <p:nvSpPr>
          <p:cNvPr id="6" name="Zástupný symbol pro číslo snímku 3">
            <a:extLst>
              <a:ext uri="{FF2B5EF4-FFF2-40B4-BE49-F238E27FC236}">
                <a16:creationId xmlns:a16="http://schemas.microsoft.com/office/drawing/2014/main" id="{06F504B8-BF40-8296-A20C-08314F91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/>
          <a:p>
            <a:fld id="{1FA14374-F7BD-5147-A9F8-795273F94230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46C0FAF-6DD2-6C00-80DF-758685400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2200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9" name="Zástupný symbol pro datum 8">
            <a:extLst>
              <a:ext uri="{FF2B5EF4-FFF2-40B4-BE49-F238E27FC236}">
                <a16:creationId xmlns:a16="http://schemas.microsoft.com/office/drawing/2014/main" id="{7632CB4B-9DED-E70A-C590-B6FBF06EC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1A98-1027-1646-A00F-3ACEBC6FE799}" type="datetime1">
              <a:rPr lang="cs-CZ" smtClean="0"/>
              <a:t>07.11.2024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EA74CEC-F276-4B2F-5AE1-79D441DEB6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pic>
        <p:nvPicPr>
          <p:cNvPr id="14" name="Obrázek 13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C29153EC-A950-FF9C-78EA-74F752804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764" y="4001294"/>
            <a:ext cx="3795081" cy="216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49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21D1F5C-6715-CD59-8460-8458C9FBB8E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6" descr="A picture containing outdoor, air, slope&#10;&#10;Description automatically generated">
            <a:extLst>
              <a:ext uri="{FF2B5EF4-FFF2-40B4-BE49-F238E27FC236}">
                <a16:creationId xmlns:a16="http://schemas.microsoft.com/office/drawing/2014/main" id="{64D82549-B9D3-EC74-C79A-51DC18029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368" b="4128"/>
          <a:stretch/>
        </p:blipFill>
        <p:spPr>
          <a:xfrm>
            <a:off x="1" y="-3349"/>
            <a:ext cx="5821774" cy="4030467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5B033A7A-9F74-94FC-A909-9FE587D57ED1}"/>
              </a:ext>
            </a:extLst>
          </p:cNvPr>
          <p:cNvSpPr/>
          <p:nvPr/>
        </p:nvSpPr>
        <p:spPr>
          <a:xfrm>
            <a:off x="5821774" y="0"/>
            <a:ext cx="6383223" cy="6858000"/>
          </a:xfrm>
          <a:prstGeom prst="rect">
            <a:avLst/>
          </a:prstGeom>
          <a:solidFill>
            <a:srgbClr val="14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4C1ABCBA-AE7E-0B54-E869-911DAF6D2B3E}"/>
              </a:ext>
            </a:extLst>
          </p:cNvPr>
          <p:cNvSpPr txBox="1"/>
          <p:nvPr/>
        </p:nvSpPr>
        <p:spPr bwMode="auto">
          <a:xfrm>
            <a:off x="6377306" y="4037162"/>
            <a:ext cx="5259159" cy="2512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>
                <a:solidFill>
                  <a:schemeClr val="bg1"/>
                </a:solidFill>
              </a:rPr>
              <a:t>Procedure</a:t>
            </a:r>
          </a:p>
          <a:p>
            <a:r>
              <a:rPr lang="en-US" sz="1900" dirty="0">
                <a:solidFill>
                  <a:schemeClr val="bg1"/>
                </a:solidFill>
              </a:rPr>
              <a:t>Other activities</a:t>
            </a:r>
          </a:p>
          <a:p>
            <a:r>
              <a:rPr lang="en-US" sz="1900" dirty="0">
                <a:solidFill>
                  <a:schemeClr val="bg1"/>
                </a:solidFill>
              </a:rPr>
              <a:t>Persuade</a:t>
            </a:r>
          </a:p>
          <a:p>
            <a:r>
              <a:rPr lang="en-US" sz="1900" dirty="0">
                <a:solidFill>
                  <a:schemeClr val="bg1"/>
                </a:solidFill>
              </a:rPr>
              <a:t>Secondary contamination</a:t>
            </a:r>
          </a:p>
          <a:p>
            <a:r>
              <a:rPr lang="en-US" sz="1900" dirty="0">
                <a:solidFill>
                  <a:schemeClr val="bg1"/>
                </a:solidFill>
              </a:rPr>
              <a:t>Reduce</a:t>
            </a:r>
          </a:p>
          <a:p>
            <a:r>
              <a:rPr lang="en-US" sz="1900" dirty="0">
                <a:solidFill>
                  <a:schemeClr val="bg1"/>
                </a:solidFill>
              </a:rPr>
              <a:t>PPE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8" name="Nadpis 1">
            <a:extLst>
              <a:ext uri="{FF2B5EF4-FFF2-40B4-BE49-F238E27FC236}">
                <a16:creationId xmlns:a16="http://schemas.microsoft.com/office/drawing/2014/main" id="{2DE65D1E-675B-ED66-B471-123343EEFA6A}"/>
              </a:ext>
            </a:extLst>
          </p:cNvPr>
          <p:cNvSpPr txBox="1"/>
          <p:nvPr/>
        </p:nvSpPr>
        <p:spPr bwMode="auto">
          <a:xfrm>
            <a:off x="189725" y="56122"/>
            <a:ext cx="12015273" cy="11052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sz="4000" dirty="0">
              <a:solidFill>
                <a:srgbClr val="142142"/>
              </a:solidFill>
            </a:endParaRP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85CA08C3-D8AE-9DEE-BC73-A61342245D29}"/>
              </a:ext>
            </a:extLst>
          </p:cNvPr>
          <p:cNvSpPr txBox="1"/>
          <p:nvPr/>
        </p:nvSpPr>
        <p:spPr bwMode="auto">
          <a:xfrm>
            <a:off x="282953" y="4307560"/>
            <a:ext cx="5259159" cy="2512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100" dirty="0">
                <a:solidFill>
                  <a:srgbClr val="14214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Cancer</a:t>
            </a:r>
          </a:p>
          <a:p>
            <a:r>
              <a:rPr lang="en-US" sz="2000" kern="100" dirty="0">
                <a:solidFill>
                  <a:srgbClr val="14214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Method (Silicon, SPME, Place)</a:t>
            </a:r>
          </a:p>
          <a:p>
            <a:r>
              <a:rPr lang="en-US" sz="2000" kern="100" dirty="0">
                <a:solidFill>
                  <a:srgbClr val="142142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Contamination</a:t>
            </a:r>
          </a:p>
          <a:p>
            <a:endParaRPr lang="cs-CZ" sz="2000" kern="100" dirty="0">
              <a:solidFill>
                <a:srgbClr val="142142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400" kern="100" dirty="0">
              <a:solidFill>
                <a:srgbClr val="142142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3A767E37-45D2-103E-874B-1D53411BDE49}"/>
              </a:ext>
            </a:extLst>
          </p:cNvPr>
          <p:cNvSpPr txBox="1"/>
          <p:nvPr/>
        </p:nvSpPr>
        <p:spPr bwMode="auto">
          <a:xfrm>
            <a:off x="341964" y="3377540"/>
            <a:ext cx="5259159" cy="61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Closure</a:t>
            </a:r>
          </a:p>
        </p:txBody>
      </p:sp>
      <p:pic>
        <p:nvPicPr>
          <p:cNvPr id="7" name="Picture 2" descr="A picture containing black, handwear&#10;&#10;Description automatically generated">
            <a:extLst>
              <a:ext uri="{FF2B5EF4-FFF2-40B4-BE49-F238E27FC236}">
                <a16:creationId xmlns:a16="http://schemas.microsoft.com/office/drawing/2014/main" id="{33E3E41B-8904-69D8-E279-1091B03A20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496"/>
          <a:stretch/>
        </p:blipFill>
        <p:spPr>
          <a:xfrm>
            <a:off x="5821773" y="0"/>
            <a:ext cx="6370226" cy="3992992"/>
          </a:xfrm>
          <a:prstGeom prst="rect">
            <a:avLst/>
          </a:prstGeom>
        </p:spPr>
      </p:pic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D6B8575-205A-AC2E-30E6-A8948F64F9A2}"/>
              </a:ext>
            </a:extLst>
          </p:cNvPr>
          <p:cNvSpPr txBox="1"/>
          <p:nvPr/>
        </p:nvSpPr>
        <p:spPr bwMode="auto">
          <a:xfrm>
            <a:off x="6566863" y="3377540"/>
            <a:ext cx="5259159" cy="6141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09A38833-04D8-29DB-9A19-E6371CF3B1B9}"/>
              </a:ext>
            </a:extLst>
          </p:cNvPr>
          <p:cNvCxnSpPr/>
          <p:nvPr/>
        </p:nvCxnSpPr>
        <p:spPr>
          <a:xfrm>
            <a:off x="0" y="4030466"/>
            <a:ext cx="12204997" cy="0"/>
          </a:xfrm>
          <a:prstGeom prst="line">
            <a:avLst/>
          </a:prstGeom>
          <a:ln w="63500" cmpd="sng">
            <a:solidFill>
              <a:srgbClr val="E0AD1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271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C6F6ADF8-BF84-3246-95F4-66D9404141FE}"/>
              </a:ext>
            </a:extLst>
          </p:cNvPr>
          <p:cNvSpPr/>
          <p:nvPr/>
        </p:nvSpPr>
        <p:spPr>
          <a:xfrm>
            <a:off x="509" y="0"/>
            <a:ext cx="12237419" cy="6869617"/>
          </a:xfrm>
          <a:prstGeom prst="rect">
            <a:avLst/>
          </a:prstGeom>
          <a:solidFill>
            <a:srgbClr val="14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142142"/>
              </a:solidFill>
            </a:endParaRP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D94AE3F3-4F78-8342-BA07-7AFF52622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1AF49ED-22D7-F74C-81D5-243928C54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2161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E4E35FA-CE22-AD46-9AEC-5BBD96317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D187-73C3-534C-ADA3-75279A9102CE}" type="datetime1">
              <a:rPr lang="cs-CZ" smtClean="0"/>
              <a:t>07.11.2024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1B6BAA7-6FB9-CC43-8822-47C52BC57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1994" y="564776"/>
            <a:ext cx="1225230" cy="1706301"/>
          </a:xfrm>
          <a:prstGeom prst="rect">
            <a:avLst/>
          </a:prstGeom>
        </p:spPr>
      </p:pic>
      <p:sp>
        <p:nvSpPr>
          <p:cNvPr id="11" name="Nadpis 1">
            <a:extLst>
              <a:ext uri="{FF2B5EF4-FFF2-40B4-BE49-F238E27FC236}">
                <a16:creationId xmlns:a16="http://schemas.microsoft.com/office/drawing/2014/main" id="{AFC49D91-2BA8-C74E-9BE5-BDD51B6BB031}"/>
              </a:ext>
            </a:extLst>
          </p:cNvPr>
          <p:cNvSpPr txBox="1">
            <a:spLocks/>
          </p:cNvSpPr>
          <p:nvPr/>
        </p:nvSpPr>
        <p:spPr>
          <a:xfrm>
            <a:off x="648000" y="4536000"/>
            <a:ext cx="9509254" cy="8497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800" dirty="0" err="1">
                <a:solidFill>
                  <a:schemeClr val="bg1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Thank</a:t>
            </a:r>
            <a:r>
              <a:rPr lang="cs-CZ" sz="4800" dirty="0">
                <a:solidFill>
                  <a:schemeClr val="bg1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cs-CZ" sz="4800" dirty="0" err="1">
                <a:solidFill>
                  <a:schemeClr val="bg1"/>
                </a:solidFill>
                <a:latin typeface="Arial Black" panose="020B0A04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you</a:t>
            </a:r>
            <a:endParaRPr lang="cs-CZ" sz="4800" dirty="0">
              <a:solidFill>
                <a:schemeClr val="bg1"/>
              </a:solidFill>
              <a:latin typeface="Arial Black" panose="020B0A040201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odnadpis 2">
            <a:extLst>
              <a:ext uri="{FF2B5EF4-FFF2-40B4-BE49-F238E27FC236}">
                <a16:creationId xmlns:a16="http://schemas.microsoft.com/office/drawing/2014/main" id="{461ACF5E-4415-FE44-8F1C-09820C0D4270}"/>
              </a:ext>
            </a:extLst>
          </p:cNvPr>
          <p:cNvSpPr txBox="1">
            <a:spLocks/>
          </p:cNvSpPr>
          <p:nvPr/>
        </p:nvSpPr>
        <p:spPr>
          <a:xfrm>
            <a:off x="647999" y="5399999"/>
            <a:ext cx="7360884" cy="9219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Michal Krykorka</a:t>
            </a:r>
          </a:p>
          <a:p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+420 770 117 797; michal.krykorka@hzscr.cz</a:t>
            </a:r>
          </a:p>
        </p:txBody>
      </p:sp>
      <p:pic>
        <p:nvPicPr>
          <p:cNvPr id="13" name="Obrázek 12" descr="Obsah obrázku okenní roleta&#10;&#10;Popis byl vytvořen automaticky">
            <a:extLst>
              <a:ext uri="{FF2B5EF4-FFF2-40B4-BE49-F238E27FC236}">
                <a16:creationId xmlns:a16="http://schemas.microsoft.com/office/drawing/2014/main" id="{5286CAE2-FC63-F54A-A937-163E3A134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70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337D67-2AE4-9143-B7BF-468AF1ADB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99" y="1825625"/>
            <a:ext cx="5667281" cy="435133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Population protection institute</a:t>
            </a:r>
          </a:p>
          <a:p>
            <a:r>
              <a:rPr lang="en-US" sz="24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Why?</a:t>
            </a:r>
          </a:p>
          <a:p>
            <a:r>
              <a:rPr lang="en-US" sz="24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Optimalization of the method</a:t>
            </a:r>
          </a:p>
          <a:p>
            <a:r>
              <a:rPr lang="en-US" sz="24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Final working procedure</a:t>
            </a:r>
          </a:p>
          <a:p>
            <a:r>
              <a:rPr lang="en-US" sz="24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Body surface contamination of firefighters</a:t>
            </a:r>
          </a:p>
          <a:p>
            <a:r>
              <a:rPr lang="en-US" sz="24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Closure</a:t>
            </a:r>
          </a:p>
        </p:txBody>
      </p:sp>
      <p:sp>
        <p:nvSpPr>
          <p:cNvPr id="21" name="Zástupný symbol pro číslo snímku 3">
            <a:extLst>
              <a:ext uri="{FF2B5EF4-FFF2-40B4-BE49-F238E27FC236}">
                <a16:creationId xmlns:a16="http://schemas.microsoft.com/office/drawing/2014/main" id="{A20E843B-C219-5547-86E1-2723E9746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/>
          <a:p>
            <a:fld id="{1FA14374-F7BD-5147-A9F8-795273F94230}" type="slidenum">
              <a:rPr lang="cs-CZ" smtClean="0"/>
              <a:pPr/>
              <a:t>1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4" t="-96" r="18643" b="96"/>
          <a:stretch/>
        </p:blipFill>
        <p:spPr>
          <a:xfrm>
            <a:off x="6921306" y="-6578"/>
            <a:ext cx="5274449" cy="6864578"/>
          </a:xfrm>
          <a:prstGeom prst="rect">
            <a:avLst/>
          </a:prstGeom>
        </p:spPr>
      </p:pic>
      <p:sp>
        <p:nvSpPr>
          <p:cNvPr id="22" name="Zástupný symbol pro zápatí 21">
            <a:extLst>
              <a:ext uri="{FF2B5EF4-FFF2-40B4-BE49-F238E27FC236}">
                <a16:creationId xmlns:a16="http://schemas.microsoft.com/office/drawing/2014/main" id="{E61639F7-DDDD-6741-90C2-3F1628211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2736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23" name="Zástupný symbol pro datum 22">
            <a:extLst>
              <a:ext uri="{FF2B5EF4-FFF2-40B4-BE49-F238E27FC236}">
                <a16:creationId xmlns:a16="http://schemas.microsoft.com/office/drawing/2014/main" id="{F050BE57-2816-E940-9313-93A4D21C9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6537C-E823-0B4E-9FAF-20BA0F6D8184}" type="datetime1">
              <a:rPr lang="cs-CZ" smtClean="0"/>
              <a:t>07.11.2024</a:t>
            </a:fld>
            <a:endParaRPr lang="cs-CZ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7723061" y="1419451"/>
            <a:ext cx="3204729" cy="2315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endParaRPr lang="en-US" sz="4000" dirty="0"/>
          </a:p>
        </p:txBody>
      </p:sp>
      <p:pic>
        <p:nvPicPr>
          <p:cNvPr id="11" name="Obrázek 10" descr="Obsah obrázku okenní roleta&#10;&#10;Popis byl vytvořen automaticky">
            <a:extLst>
              <a:ext uri="{FF2B5EF4-FFF2-40B4-BE49-F238E27FC236}">
                <a16:creationId xmlns:a16="http://schemas.microsoft.com/office/drawing/2014/main" id="{5286CAE2-FC63-F54A-A937-163E3A134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55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C6F6ADF8-BF84-3246-95F4-66D9404141FE}"/>
              </a:ext>
            </a:extLst>
          </p:cNvPr>
          <p:cNvSpPr/>
          <p:nvPr/>
        </p:nvSpPr>
        <p:spPr>
          <a:xfrm>
            <a:off x="0" y="0"/>
            <a:ext cx="12185650" cy="6858000"/>
          </a:xfrm>
          <a:prstGeom prst="rect">
            <a:avLst/>
          </a:prstGeom>
          <a:solidFill>
            <a:srgbClr val="14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142142"/>
              </a:solidFill>
            </a:endParaRP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D94AE3F3-4F78-8342-BA07-7AFF52622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31AF49ED-22D7-F74C-81D5-243928C54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2161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E4E35FA-CE22-AD46-9AEC-5BBD96317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D187-73C3-534C-ADA3-75279A9102CE}" type="datetime1">
              <a:rPr lang="cs-CZ" smtClean="0"/>
              <a:t>07.11.2024</a:t>
            </a:fld>
            <a:endParaRPr lang="cs-CZ" dirty="0"/>
          </a:p>
        </p:txBody>
      </p:sp>
      <p:pic>
        <p:nvPicPr>
          <p:cNvPr id="10" name="Obrázek 9" descr="Obsah obrázku okenní roleta&#10;&#10;Popis byl vytvořen automaticky">
            <a:extLst>
              <a:ext uri="{FF2B5EF4-FFF2-40B4-BE49-F238E27FC236}">
                <a16:creationId xmlns:a16="http://schemas.microsoft.com/office/drawing/2014/main" id="{5286CAE2-FC63-F54A-A937-163E3A134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AFC49D91-2BA8-C74E-9BE5-BDD51B6BB031}"/>
              </a:ext>
            </a:extLst>
          </p:cNvPr>
          <p:cNvSpPr txBox="1">
            <a:spLocks/>
          </p:cNvSpPr>
          <p:nvPr/>
        </p:nvSpPr>
        <p:spPr>
          <a:xfrm>
            <a:off x="223457" y="274243"/>
            <a:ext cx="9509254" cy="8497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Population protection institute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461ACF5E-4415-FE44-8F1C-09820C0D4270}"/>
              </a:ext>
            </a:extLst>
          </p:cNvPr>
          <p:cNvSpPr txBox="1">
            <a:spLocks/>
          </p:cNvSpPr>
          <p:nvPr/>
        </p:nvSpPr>
        <p:spPr>
          <a:xfrm>
            <a:off x="488340" y="14098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 investigation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B8991356-B346-92C3-8095-36837450B22D}"/>
              </a:ext>
            </a:extLst>
          </p:cNvPr>
          <p:cNvSpPr txBox="1">
            <a:spLocks/>
          </p:cNvSpPr>
          <p:nvPr/>
        </p:nvSpPr>
        <p:spPr>
          <a:xfrm>
            <a:off x="3421624" y="14098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processing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8171E537-4822-A3DC-FE3C-18FBE9817D02}"/>
              </a:ext>
            </a:extLst>
          </p:cNvPr>
          <p:cNvSpPr txBox="1">
            <a:spLocks/>
          </p:cNvSpPr>
          <p:nvPr/>
        </p:nvSpPr>
        <p:spPr>
          <a:xfrm>
            <a:off x="6092825" y="14098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CBRN </a:t>
            </a: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3B26B560-DC5E-98F9-BFF8-24B961399349}"/>
              </a:ext>
            </a:extLst>
          </p:cNvPr>
          <p:cNvSpPr txBox="1">
            <a:spLocks/>
          </p:cNvSpPr>
          <p:nvPr/>
        </p:nvSpPr>
        <p:spPr>
          <a:xfrm>
            <a:off x="7801685" y="14098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Obrázek 11" descr="Obsah obrázku text, venku, Pozemní vozidlo, vozidlo&#10;&#10;Popis byl vytvořen automaticky">
            <a:extLst>
              <a:ext uri="{FF2B5EF4-FFF2-40B4-BE49-F238E27FC236}">
                <a16:creationId xmlns:a16="http://schemas.microsoft.com/office/drawing/2014/main" id="{21AAD88F-E01F-762C-BFEF-4D5F82A67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371" y="1945207"/>
            <a:ext cx="7542908" cy="4242885"/>
          </a:xfrm>
          <a:prstGeom prst="rect">
            <a:avLst/>
          </a:prstGeom>
        </p:spPr>
      </p:pic>
      <p:sp>
        <p:nvSpPr>
          <p:cNvPr id="8" name="Podnadpis 2">
            <a:extLst>
              <a:ext uri="{FF2B5EF4-FFF2-40B4-BE49-F238E27FC236}">
                <a16:creationId xmlns:a16="http://schemas.microsoft.com/office/drawing/2014/main" id="{A8340399-8AC7-4D3A-E9DF-648E81873AAB}"/>
              </a:ext>
            </a:extLst>
          </p:cNvPr>
          <p:cNvSpPr txBox="1">
            <a:spLocks/>
          </p:cNvSpPr>
          <p:nvPr/>
        </p:nvSpPr>
        <p:spPr>
          <a:xfrm>
            <a:off x="9598878" y="1432236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Courses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807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3C561-B629-34AB-DD43-D949BDA6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2B22265C-182B-FF01-D916-4E736C5F3697}"/>
              </a:ext>
            </a:extLst>
          </p:cNvPr>
          <p:cNvSpPr/>
          <p:nvPr/>
        </p:nvSpPr>
        <p:spPr>
          <a:xfrm>
            <a:off x="6350" y="0"/>
            <a:ext cx="12185650" cy="6858000"/>
          </a:xfrm>
          <a:prstGeom prst="rect">
            <a:avLst/>
          </a:prstGeom>
          <a:solidFill>
            <a:srgbClr val="14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FA22D40A-E431-6101-61BB-4A1D22BD5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F04FE5D-D299-C8CE-3340-AB8E087F2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2161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88004F1-7D92-5B6E-C664-6DB16E3AE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D187-73C3-534C-ADA3-75279A9102CE}" type="datetime1">
              <a:rPr lang="cs-CZ" smtClean="0"/>
              <a:t>07.11.2024</a:t>
            </a:fld>
            <a:endParaRPr lang="cs-CZ" dirty="0"/>
          </a:p>
        </p:txBody>
      </p:sp>
      <p:pic>
        <p:nvPicPr>
          <p:cNvPr id="10" name="Obrázek 9" descr="Obsah obrázku okenní roleta&#10;&#10;Popis byl vytvořen automaticky">
            <a:extLst>
              <a:ext uri="{FF2B5EF4-FFF2-40B4-BE49-F238E27FC236}">
                <a16:creationId xmlns:a16="http://schemas.microsoft.com/office/drawing/2014/main" id="{86DDC074-E63D-63DD-2EB3-DE14CE522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9C649230-FD2D-F217-26A5-FAFEE7362E70}"/>
              </a:ext>
            </a:extLst>
          </p:cNvPr>
          <p:cNvSpPr txBox="1">
            <a:spLocks/>
          </p:cNvSpPr>
          <p:nvPr/>
        </p:nvSpPr>
        <p:spPr>
          <a:xfrm>
            <a:off x="223457" y="274243"/>
            <a:ext cx="9509254" cy="8497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How many people get cancer?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2C65576-8FDB-E57E-2770-A35FFFC5B692}"/>
              </a:ext>
            </a:extLst>
          </p:cNvPr>
          <p:cNvSpPr txBox="1"/>
          <p:nvPr/>
        </p:nvSpPr>
        <p:spPr>
          <a:xfrm>
            <a:off x="2328918" y="2506543"/>
            <a:ext cx="62925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30 % </a:t>
            </a:r>
            <a:r>
              <a:rPr lang="cs-CZ" sz="3200" b="1" dirty="0">
                <a:solidFill>
                  <a:schemeClr val="bg1"/>
                </a:solidFill>
                <a:sym typeface="Wingdings" panose="05000000000000000000" pitchFamily="2" charset="2"/>
              </a:rPr>
              <a:t> 39 % (10 000  3 900)</a:t>
            </a:r>
          </a:p>
          <a:p>
            <a:r>
              <a:rPr lang="cs-CZ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69305FD-2548-B6C5-BED2-7B4613721D19}"/>
              </a:ext>
            </a:extLst>
          </p:cNvPr>
          <p:cNvSpPr txBox="1"/>
          <p:nvPr/>
        </p:nvSpPr>
        <p:spPr>
          <a:xfrm>
            <a:off x="2328918" y="3819632"/>
            <a:ext cx="6500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bg1"/>
                </a:solidFill>
                <a:sym typeface="Wingdings" panose="05000000000000000000" pitchFamily="2" charset="2"/>
              </a:rPr>
              <a:t> 8 %  22 % ( 10 000  2 200</a:t>
            </a:r>
            <a:r>
              <a:rPr lang="cs-CZ" sz="3200" dirty="0">
                <a:solidFill>
                  <a:schemeClr val="bg1"/>
                </a:solidFill>
                <a:sym typeface="Wingdings" panose="05000000000000000000" pitchFamily="2" charset="2"/>
              </a:rPr>
              <a:t>)</a:t>
            </a:r>
            <a:endParaRPr lang="cs-CZ" sz="1800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9003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526A26-CB3C-5847-A86C-1DA0E6E08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cs-CZ" sz="4000" b="1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337D67-2AE4-9143-B7BF-468AF1ADB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Firefighter´s suit</a:t>
            </a:r>
          </a:p>
          <a:p>
            <a:r>
              <a:rPr lang="en-US" sz="20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surface contamination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 </a:t>
            </a:r>
            <a:r>
              <a:rPr lang="en-US" sz="16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combustion products  contamination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Activities on site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Occupational disease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Inhalation</a:t>
            </a:r>
          </a:p>
          <a:p>
            <a:pPr lvl="1"/>
            <a:r>
              <a:rPr lang="en-US" sz="1600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PAHs  skin</a:t>
            </a:r>
            <a:endParaRPr lang="en-US" sz="1600" dirty="0">
              <a:solidFill>
                <a:srgbClr val="1421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ástupný symbol pro číslo snímku 3">
            <a:extLst>
              <a:ext uri="{FF2B5EF4-FFF2-40B4-BE49-F238E27FC236}">
                <a16:creationId xmlns:a16="http://schemas.microsoft.com/office/drawing/2014/main" id="{A20E843B-C219-5547-86E1-2723E9746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/>
          <a:p>
            <a:fld id="{1FA14374-F7BD-5147-A9F8-795273F94230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22" name="Zástupný symbol pro zápatí 21">
            <a:extLst>
              <a:ext uri="{FF2B5EF4-FFF2-40B4-BE49-F238E27FC236}">
                <a16:creationId xmlns:a16="http://schemas.microsoft.com/office/drawing/2014/main" id="{E61639F7-DDDD-6741-90C2-3F1628211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2736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23" name="Zástupný symbol pro datum 22">
            <a:extLst>
              <a:ext uri="{FF2B5EF4-FFF2-40B4-BE49-F238E27FC236}">
                <a16:creationId xmlns:a16="http://schemas.microsoft.com/office/drawing/2014/main" id="{F050BE57-2816-E940-9313-93A4D21C9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6537C-E823-0B4E-9FAF-20BA0F6D8184}" type="datetime1">
              <a:rPr lang="cs-CZ" smtClean="0"/>
              <a:t>07.11.2024</a:t>
            </a:fld>
            <a:endParaRPr lang="cs-CZ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ADB030DC-13F4-6544-8102-DA0AA16C2F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sp>
        <p:nvSpPr>
          <p:cNvPr id="5" name="Podnadpis 2">
            <a:extLst>
              <a:ext uri="{FF2B5EF4-FFF2-40B4-BE49-F238E27FC236}">
                <a16:creationId xmlns:a16="http://schemas.microsoft.com/office/drawing/2014/main" id="{6E8BD090-D361-79A4-6F42-743EB927F007}"/>
              </a:ext>
            </a:extLst>
          </p:cNvPr>
          <p:cNvSpPr txBox="1">
            <a:spLocks/>
          </p:cNvSpPr>
          <p:nvPr/>
        </p:nvSpPr>
        <p:spPr>
          <a:xfrm>
            <a:off x="6092825" y="14098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CBRN 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9B401F07-6E22-CE12-AD66-B75951CB33B8}"/>
              </a:ext>
            </a:extLst>
          </p:cNvPr>
          <p:cNvSpPr txBox="1">
            <a:spLocks/>
          </p:cNvSpPr>
          <p:nvPr/>
        </p:nvSpPr>
        <p:spPr>
          <a:xfrm>
            <a:off x="6245225" y="1562201"/>
            <a:ext cx="3112920" cy="535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CBRN </a:t>
            </a:r>
          </a:p>
        </p:txBody>
      </p:sp>
      <p:pic>
        <p:nvPicPr>
          <p:cNvPr id="9" name="Obrázek 8" descr="Obsah obrázku hasič, oblečení, osoba, pracovní oděvy&#10;&#10;Popis byl vytvořen automaticky">
            <a:extLst>
              <a:ext uri="{FF2B5EF4-FFF2-40B4-BE49-F238E27FC236}">
                <a16:creationId xmlns:a16="http://schemas.microsoft.com/office/drawing/2014/main" id="{C6789B9B-726B-0E43-C0D6-BD27EA6D3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207" y="1227849"/>
            <a:ext cx="4163341" cy="416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42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90B7A7-9899-4346-82E5-7801FDD2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1421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Optimalization of the method</a:t>
            </a:r>
            <a:endParaRPr lang="en-US" sz="4000" b="1" dirty="0">
              <a:solidFill>
                <a:srgbClr val="14214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7DBB02-E1B1-1346-8DFB-51684A5D99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rgbClr val="142142"/>
                </a:solidFill>
              </a:rPr>
              <a:t>Sampling?</a:t>
            </a: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Silicon based</a:t>
            </a: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PAHs and pesticides</a:t>
            </a:r>
          </a:p>
          <a:p>
            <a:r>
              <a:rPr lang="en-US" sz="2400" dirty="0">
                <a:solidFill>
                  <a:srgbClr val="142142"/>
                </a:solidFill>
              </a:rPr>
              <a:t>Preparation</a:t>
            </a: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Activation</a:t>
            </a: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Liquid extraction</a:t>
            </a:r>
          </a:p>
          <a:p>
            <a:pPr lvl="2"/>
            <a:r>
              <a:rPr lang="en-US" sz="1600" dirty="0">
                <a:solidFill>
                  <a:srgbClr val="142142"/>
                </a:solidFill>
              </a:rPr>
              <a:t>Hexane</a:t>
            </a:r>
          </a:p>
          <a:p>
            <a:pPr lvl="2"/>
            <a:r>
              <a:rPr lang="en-US" sz="1600" dirty="0">
                <a:solidFill>
                  <a:srgbClr val="142142"/>
                </a:solidFill>
              </a:rPr>
              <a:t>Methanol</a:t>
            </a:r>
          </a:p>
          <a:p>
            <a:pPr lvl="2"/>
            <a:r>
              <a:rPr lang="en-US" sz="1600" dirty="0" err="1">
                <a:solidFill>
                  <a:srgbClr val="142142"/>
                </a:solidFill>
              </a:rPr>
              <a:t>Hexan-ethylacetate</a:t>
            </a:r>
            <a:endParaRPr lang="en-US" sz="1600" dirty="0">
              <a:solidFill>
                <a:srgbClr val="142142"/>
              </a:solidFill>
            </a:endParaRPr>
          </a:p>
          <a:p>
            <a:pPr lvl="2"/>
            <a:r>
              <a:rPr lang="en-US" sz="1600" dirty="0">
                <a:solidFill>
                  <a:srgbClr val="142142"/>
                </a:solidFill>
              </a:rPr>
              <a:t>Methanol-</a:t>
            </a:r>
            <a:r>
              <a:rPr lang="en-US" sz="1600" dirty="0" err="1">
                <a:solidFill>
                  <a:srgbClr val="142142"/>
                </a:solidFill>
              </a:rPr>
              <a:t>Ethylacetate</a:t>
            </a:r>
            <a:endParaRPr lang="en-US" sz="1600" dirty="0">
              <a:solidFill>
                <a:srgbClr val="142142"/>
              </a:solidFill>
            </a:endParaRPr>
          </a:p>
          <a:p>
            <a:r>
              <a:rPr lang="en-US" sz="2400" dirty="0">
                <a:solidFill>
                  <a:srgbClr val="142142"/>
                </a:solidFill>
              </a:rPr>
              <a:t>Storing</a:t>
            </a: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Glass/Metal </a:t>
            </a:r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 fridge</a:t>
            </a:r>
          </a:p>
          <a:p>
            <a:r>
              <a:rPr lang="en-US" sz="2400" dirty="0">
                <a:solidFill>
                  <a:srgbClr val="142142"/>
                </a:solidFill>
              </a:rPr>
              <a:t>Washing</a:t>
            </a: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Water, MeOH, Water/IPA</a:t>
            </a:r>
          </a:p>
          <a:p>
            <a:r>
              <a:rPr lang="en-US" sz="2400" dirty="0">
                <a:solidFill>
                  <a:srgbClr val="142142"/>
                </a:solidFill>
              </a:rPr>
              <a:t>Analytical Procedure</a:t>
            </a: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EA for 1 h </a:t>
            </a:r>
            <a:r>
              <a:rPr lang="en-US" sz="2000" dirty="0">
                <a:solidFill>
                  <a:srgbClr val="142142"/>
                </a:solidFill>
                <a:sym typeface="Wingdings" panose="05000000000000000000" pitchFamily="2" charset="2"/>
              </a:rPr>
              <a:t> evaporation to 2 ml  GC/MS</a:t>
            </a:r>
            <a:endParaRPr lang="en-US" sz="2000" dirty="0">
              <a:solidFill>
                <a:srgbClr val="142142"/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rgbClr val="142142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AB0C3F-9C92-9549-8C28-93FE3853CE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rgbClr val="142142"/>
                </a:solidFill>
              </a:rPr>
              <a:t>Our goal</a:t>
            </a:r>
            <a:endParaRPr lang="en-US" sz="2000" dirty="0">
              <a:solidFill>
                <a:srgbClr val="142142"/>
              </a:solidFill>
            </a:endParaRP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Silicon based material</a:t>
            </a:r>
          </a:p>
          <a:p>
            <a:pPr lvl="1"/>
            <a:r>
              <a:rPr lang="en-US" sz="2000" dirty="0">
                <a:solidFill>
                  <a:srgbClr val="142142"/>
                </a:solidFill>
              </a:rPr>
              <a:t>SPME extraction (head-space)</a:t>
            </a:r>
          </a:p>
        </p:txBody>
      </p:sp>
      <p:sp>
        <p:nvSpPr>
          <p:cNvPr id="6" name="Zástupný symbol pro číslo snímku 3">
            <a:extLst>
              <a:ext uri="{FF2B5EF4-FFF2-40B4-BE49-F238E27FC236}">
                <a16:creationId xmlns:a16="http://schemas.microsoft.com/office/drawing/2014/main" id="{A2554C7A-7271-E545-B569-157419B3D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/>
          <a:p>
            <a:fld id="{1FA14374-F7BD-5147-A9F8-795273F94230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16F90EC-2636-8142-94B8-686A4FF0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72200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9" name="Zástupný symbol pro datum 8">
            <a:extLst>
              <a:ext uri="{FF2B5EF4-FFF2-40B4-BE49-F238E27FC236}">
                <a16:creationId xmlns:a16="http://schemas.microsoft.com/office/drawing/2014/main" id="{3B138E7F-2986-4448-8D62-99B26222A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1A98-1027-1646-A00F-3ACEBC6FE799}" type="datetime1">
              <a:rPr lang="cs-CZ" smtClean="0"/>
              <a:t>07.11.2024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DB030DC-13F4-6544-8102-DA0AA16C2F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11AD63D-4BDE-7BA2-2C23-3E8D93F00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600" y="3342980"/>
            <a:ext cx="4814789" cy="184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0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5821774" y="0"/>
            <a:ext cx="6383223" cy="6858000"/>
          </a:xfrm>
          <a:prstGeom prst="rect">
            <a:avLst/>
          </a:prstGeom>
          <a:solidFill>
            <a:srgbClr val="14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ástupný obsah 2"/>
          <p:cNvSpPr txBox="1"/>
          <p:nvPr/>
        </p:nvSpPr>
        <p:spPr bwMode="auto">
          <a:xfrm>
            <a:off x="6381104" y="4133914"/>
            <a:ext cx="5259159" cy="2512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>
                <a:solidFill>
                  <a:schemeClr val="bg1"/>
                </a:solidFill>
              </a:rPr>
              <a:t>Blanks (cyclical siloxanes, alcohols, methylated polysiloxanes and other chemicals)</a:t>
            </a:r>
          </a:p>
          <a:p>
            <a:r>
              <a:rPr lang="en-US" sz="1900" dirty="0">
                <a:solidFill>
                  <a:schemeClr val="bg1"/>
                </a:solidFill>
              </a:rPr>
              <a:t>1 h </a:t>
            </a:r>
            <a:r>
              <a:rPr lang="en-US" sz="1900" dirty="0">
                <a:solidFill>
                  <a:schemeClr val="bg1"/>
                </a:solidFill>
                <a:sym typeface="Wingdings" panose="05000000000000000000" pitchFamily="2" charset="2"/>
              </a:rPr>
              <a:t> polysiloxanes Si8 – Si10, decreasing</a:t>
            </a:r>
          </a:p>
          <a:p>
            <a:r>
              <a:rPr lang="en-US" sz="1900" dirty="0">
                <a:solidFill>
                  <a:schemeClr val="bg1"/>
                </a:solidFill>
                <a:sym typeface="Wingdings" panose="05000000000000000000" pitchFamily="2" charset="2"/>
              </a:rPr>
              <a:t>4 h  polysiloxanes Si3 – Si5 (silicon based)</a:t>
            </a:r>
          </a:p>
          <a:p>
            <a:r>
              <a:rPr lang="en-US" sz="1900" dirty="0">
                <a:solidFill>
                  <a:schemeClr val="bg1"/>
                </a:solidFill>
                <a:sym typeface="Wingdings" panose="05000000000000000000" pitchFamily="2" charset="2"/>
              </a:rPr>
              <a:t>8 h a 12 h</a:t>
            </a:r>
          </a:p>
          <a:p>
            <a:r>
              <a:rPr lang="en-US" sz="1900" b="1" dirty="0">
                <a:solidFill>
                  <a:schemeClr val="bg1"/>
                </a:solidFill>
                <a:sym typeface="Wingdings" panose="05000000000000000000" pitchFamily="2" charset="2"/>
              </a:rPr>
              <a:t>Activation at 300 °C for 4 h</a:t>
            </a:r>
            <a:endParaRPr lang="cs-CZ" sz="1900" b="1" dirty="0">
              <a:solidFill>
                <a:schemeClr val="bg1"/>
              </a:solidFill>
              <a:sym typeface="Wingdings" panose="05000000000000000000" pitchFamily="2" charset="2"/>
            </a:endParaRPr>
          </a:p>
          <a:p>
            <a:pPr lvl="1"/>
            <a:r>
              <a:rPr lang="en-US" sz="1500" b="1" dirty="0">
                <a:solidFill>
                  <a:schemeClr val="bg1"/>
                </a:solidFill>
                <a:sym typeface="Wingdings" panose="05000000000000000000" pitchFamily="2" charset="2"/>
              </a:rPr>
              <a:t>Reactivation,</a:t>
            </a:r>
            <a:r>
              <a:rPr lang="cs-CZ" sz="1500" b="1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cs-CZ" sz="1500" b="1" dirty="0" err="1">
                <a:solidFill>
                  <a:schemeClr val="bg1"/>
                </a:solidFill>
                <a:sym typeface="Wingdings" panose="05000000000000000000" pitchFamily="2" charset="2"/>
              </a:rPr>
              <a:t>MeOH</a:t>
            </a:r>
            <a:endParaRPr lang="en-US" sz="1500" b="1" dirty="0">
              <a:solidFill>
                <a:schemeClr val="bg1"/>
              </a:solidFill>
            </a:endParaRPr>
          </a:p>
        </p:txBody>
      </p:sp>
      <p:sp>
        <p:nvSpPr>
          <p:cNvPr id="18" name="Nadpis 1"/>
          <p:cNvSpPr txBox="1"/>
          <p:nvPr/>
        </p:nvSpPr>
        <p:spPr bwMode="auto">
          <a:xfrm>
            <a:off x="189725" y="56122"/>
            <a:ext cx="12015273" cy="11052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sz="4000" dirty="0">
              <a:solidFill>
                <a:srgbClr val="142142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" t="-107" r="98" b="9203"/>
          <a:stretch/>
        </p:blipFill>
        <p:spPr>
          <a:xfrm>
            <a:off x="5810108" y="0"/>
            <a:ext cx="6401152" cy="3992992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"/>
            <a:ext cx="5825067" cy="4030467"/>
          </a:xfrm>
          <a:prstGeom prst="rect">
            <a:avLst/>
          </a:prstGeom>
        </p:spPr>
      </p:pic>
      <p:sp>
        <p:nvSpPr>
          <p:cNvPr id="12" name="Zástupný obsah 2"/>
          <p:cNvSpPr txBox="1"/>
          <p:nvPr/>
        </p:nvSpPr>
        <p:spPr bwMode="auto">
          <a:xfrm>
            <a:off x="282953" y="4307560"/>
            <a:ext cx="5259159" cy="2512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142142"/>
                </a:solidFill>
              </a:rPr>
              <a:t>300 °C </a:t>
            </a:r>
            <a:r>
              <a:rPr lang="en-US" sz="1400" dirty="0">
                <a:solidFill>
                  <a:srgbClr val="142142"/>
                </a:solidFill>
                <a:sym typeface="Wingdings" panose="05000000000000000000" pitchFamily="2" charset="2"/>
              </a:rPr>
              <a:t> time?</a:t>
            </a:r>
          </a:p>
          <a:p>
            <a:r>
              <a:rPr lang="en-US" sz="1400" dirty="0">
                <a:solidFill>
                  <a:srgbClr val="142142"/>
                </a:solidFill>
                <a:sym typeface="Wingdings" panose="05000000000000000000" pitchFamily="2" charset="2"/>
              </a:rPr>
              <a:t>Firefighter</a:t>
            </a:r>
          </a:p>
          <a:p>
            <a:r>
              <a:rPr lang="en-US" sz="1400" dirty="0">
                <a:solidFill>
                  <a:srgbClr val="142142"/>
                </a:solidFill>
                <a:sym typeface="Wingdings" panose="05000000000000000000" pitchFamily="2" charset="2"/>
              </a:rPr>
              <a:t>Head-space (SPME Arrow) – 30 min</a:t>
            </a:r>
          </a:p>
          <a:p>
            <a:r>
              <a:rPr lang="en-US" sz="14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GC/MS</a:t>
            </a:r>
            <a:r>
              <a:rPr lang="cs-CZ" sz="14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Agilent 8890 / 5977B, </a:t>
            </a:r>
          </a:p>
          <a:p>
            <a:pPr lvl="1"/>
            <a:r>
              <a:rPr lang="en-US" sz="14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parameters of method:</a:t>
            </a:r>
            <a:r>
              <a:rPr lang="en-US" sz="10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Helium 1,2 ml/min; T Inlet 250 °C; T Transfer Line 300 °C; Scan range 35-600 amu; Sp</a:t>
            </a:r>
            <a:r>
              <a:rPr lang="cs-CZ" sz="14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</a:t>
            </a:r>
            <a:r>
              <a:rPr lang="en-US" sz="14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itless; GC program: 40 °C – 2 min, od 40 °C do 280 °C dT/dt 10 °C/min, 280 °C – 10 min; evaluation of chromatograms MassHunter, Version 10.0</a:t>
            </a:r>
            <a:r>
              <a:rPr lang="cs-CZ" sz="1400" kern="100" dirty="0">
                <a:solidFill>
                  <a:srgbClr val="142142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GB" sz="1400" kern="100" dirty="0">
              <a:solidFill>
                <a:srgbClr val="142142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ástupný obsah 2"/>
          <p:cNvSpPr txBox="1"/>
          <p:nvPr/>
        </p:nvSpPr>
        <p:spPr bwMode="auto">
          <a:xfrm>
            <a:off x="341964" y="3377540"/>
            <a:ext cx="5259159" cy="615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General procedure</a:t>
            </a:r>
          </a:p>
        </p:txBody>
      </p:sp>
      <p:sp>
        <p:nvSpPr>
          <p:cNvPr id="11" name="Zástupný obsah 2"/>
          <p:cNvSpPr txBox="1"/>
          <p:nvPr/>
        </p:nvSpPr>
        <p:spPr bwMode="auto">
          <a:xfrm>
            <a:off x="6566863" y="3377540"/>
            <a:ext cx="5259159" cy="6141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Optimalization of activation</a:t>
            </a:r>
          </a:p>
        </p:txBody>
      </p:sp>
      <p:cxnSp>
        <p:nvCxnSpPr>
          <p:cNvPr id="4" name="Přímá spojnice 3"/>
          <p:cNvCxnSpPr/>
          <p:nvPr/>
        </p:nvCxnSpPr>
        <p:spPr>
          <a:xfrm>
            <a:off x="0" y="4030466"/>
            <a:ext cx="12204997" cy="0"/>
          </a:xfrm>
          <a:prstGeom prst="line">
            <a:avLst/>
          </a:prstGeom>
          <a:ln w="63500" cmpd="sng">
            <a:solidFill>
              <a:srgbClr val="E0AD1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26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, diagram, řada/pruh, Paralelní">
            <a:extLst>
              <a:ext uri="{FF2B5EF4-FFF2-40B4-BE49-F238E27FC236}">
                <a16:creationId xmlns:a16="http://schemas.microsoft.com/office/drawing/2014/main" id="{6AAF921D-8500-12D5-39A3-5FB230062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63" y="742161"/>
            <a:ext cx="9294163" cy="543480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2C0E12E-EC7A-403E-FA44-F4B53CBE0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D1E4C2-EA9C-43CE-CE7B-E55FB24B7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4F7C55-A538-01B9-EF7A-20FB1108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972D7-40FB-7448-ABC9-75460B0AC77B}" type="datetime1">
              <a:rPr lang="cs-CZ" smtClean="0"/>
              <a:t>07.11.2024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1CB0ED-DF0B-E8E8-6079-E1689F42A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82556"/>
            <a:ext cx="4114800" cy="365125"/>
          </a:xfrm>
        </p:spPr>
        <p:txBody>
          <a:bodyPr/>
          <a:lstStyle/>
          <a:p>
            <a:r>
              <a:rPr lang="cs-CZ"/>
              <a:t>HZS ČR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720359-9704-0337-5B7F-FA4AB6231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4374-F7BD-5147-A9F8-795273F94230}" type="slidenum">
              <a:rPr lang="cs-CZ" smtClean="0"/>
              <a:pPr/>
              <a:t>7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79C9EE7-432F-B2A2-8C53-FF94D2864C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86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6D16C-2175-113F-C3D1-AD32C80A6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403D1833-EADD-FE70-5B1E-DD87D0EA7123}"/>
              </a:ext>
            </a:extLst>
          </p:cNvPr>
          <p:cNvSpPr/>
          <p:nvPr/>
        </p:nvSpPr>
        <p:spPr>
          <a:xfrm>
            <a:off x="0" y="0"/>
            <a:ext cx="12185650" cy="6858000"/>
          </a:xfrm>
          <a:prstGeom prst="rect">
            <a:avLst/>
          </a:prstGeom>
          <a:solidFill>
            <a:srgbClr val="14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142142"/>
              </a:solidFill>
            </a:endParaRP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3F26E564-9431-EB08-ECAE-7854DA108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426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FA14374-F7BD-5147-A9F8-795273F94230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46CA2E7-29F7-27DF-7DF3-8DE4E142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2161" y="6356350"/>
            <a:ext cx="4114800" cy="365125"/>
          </a:xfrm>
        </p:spPr>
        <p:txBody>
          <a:bodyPr/>
          <a:lstStyle/>
          <a:p>
            <a:r>
              <a:rPr lang="cs-CZ" dirty="0"/>
              <a:t>HZS ČR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4AE3C26-34AB-25D0-FD2C-E4E726EAA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D187-73C3-534C-ADA3-75279A9102CE}" type="datetime1">
              <a:rPr lang="cs-CZ" smtClean="0"/>
              <a:t>07.11.2024</a:t>
            </a:fld>
            <a:endParaRPr lang="cs-CZ" dirty="0"/>
          </a:p>
        </p:txBody>
      </p:sp>
      <p:pic>
        <p:nvPicPr>
          <p:cNvPr id="10" name="Obrázek 9" descr="Obsah obrázku okenní roleta&#10;&#10;Popis byl vytvořen automaticky">
            <a:extLst>
              <a:ext uri="{FF2B5EF4-FFF2-40B4-BE49-F238E27FC236}">
                <a16:creationId xmlns:a16="http://schemas.microsoft.com/office/drawing/2014/main" id="{473827B5-9991-FE3D-4ADD-EAC3B6A66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7878" y="4027926"/>
            <a:ext cx="3214122" cy="2830074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B2E72549-FF4B-40D7-7AE0-4805DFE36DD0}"/>
              </a:ext>
            </a:extLst>
          </p:cNvPr>
          <p:cNvSpPr txBox="1">
            <a:spLocks/>
          </p:cNvSpPr>
          <p:nvPr/>
        </p:nvSpPr>
        <p:spPr>
          <a:xfrm>
            <a:off x="223457" y="274243"/>
            <a:ext cx="9509254" cy="8497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Optimalization of the method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ADC86290-DDF8-5902-E7A0-BB441B78BDC1}"/>
              </a:ext>
            </a:extLst>
          </p:cNvPr>
          <p:cNvSpPr txBox="1">
            <a:spLocks/>
          </p:cNvSpPr>
          <p:nvPr/>
        </p:nvSpPr>
        <p:spPr>
          <a:xfrm>
            <a:off x="223457" y="156949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SPME Arrow sorption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Incubation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Contaminated textile 5 mg/m</a:t>
            </a:r>
            <a:r>
              <a:rPr lang="en-US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30 min  SPME Arrow  30 min</a:t>
            </a:r>
            <a:endParaRPr lang="cs-CZ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100 °C  VOC/SVOC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60 °C and 120 °C  VOC</a:t>
            </a:r>
          </a:p>
          <a:p>
            <a:pPr lvl="1"/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F6FB38E-3E13-AC77-8F1B-C40BB8D7A1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082" y="3301798"/>
            <a:ext cx="4986349" cy="3054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41916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HZ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{63501EC8-D518-C94C-ACEA-19B5E5179C9D}tf10001062</Template>
  <TotalTime>13117</TotalTime>
  <Words>1354</Words>
  <Application>Microsoft Office PowerPoint</Application>
  <PresentationFormat>Geniş ekran</PresentationFormat>
  <Paragraphs>266</Paragraphs>
  <Slides>17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Motiv Office</vt:lpstr>
      <vt:lpstr>Study of the Body Surface Contamination of Firefighters during Intervention</vt:lpstr>
      <vt:lpstr>Content</vt:lpstr>
      <vt:lpstr>PowerPoint Sunusu</vt:lpstr>
      <vt:lpstr>PowerPoint Sunusu</vt:lpstr>
      <vt:lpstr>Why?</vt:lpstr>
      <vt:lpstr>Optimalization of the method</vt:lpstr>
      <vt:lpstr>PowerPoint Sunusu</vt:lpstr>
      <vt:lpstr>PowerPoint Sunusu</vt:lpstr>
      <vt:lpstr>PowerPoint Sunusu</vt:lpstr>
      <vt:lpstr>Optimalization of the method</vt:lpstr>
      <vt:lpstr>Final working procedure</vt:lpstr>
      <vt:lpstr>PowerPoint Sunusu</vt:lpstr>
      <vt:lpstr>PowerPoint Sunusu</vt:lpstr>
      <vt:lpstr>Body surface contamination</vt:lpstr>
      <vt:lpstr>Body surface contamination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Klara Cooper</dc:creator>
  <cp:lastModifiedBy>Krykorka Michal - IOO</cp:lastModifiedBy>
  <cp:revision>66</cp:revision>
  <dcterms:created xsi:type="dcterms:W3CDTF">2021-05-05T16:36:36Z</dcterms:created>
  <dcterms:modified xsi:type="dcterms:W3CDTF">2024-11-08T06:18:03Z</dcterms:modified>
</cp:coreProperties>
</file>