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65" d="100"/>
          <a:sy n="165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685800" latinLnBrk="0">
      <a:defRPr sz="900">
        <a:latin typeface="+mn-lt"/>
        <a:ea typeface="+mn-ea"/>
        <a:cs typeface="+mn-cs"/>
        <a:sym typeface="Calibri"/>
      </a:defRPr>
    </a:lvl1pPr>
    <a:lvl2pPr indent="228600" defTabSz="685800" latinLnBrk="0">
      <a:defRPr sz="900">
        <a:latin typeface="+mn-lt"/>
        <a:ea typeface="+mn-ea"/>
        <a:cs typeface="+mn-cs"/>
        <a:sym typeface="Calibri"/>
      </a:defRPr>
    </a:lvl2pPr>
    <a:lvl3pPr indent="457200" defTabSz="685800" latinLnBrk="0">
      <a:defRPr sz="900">
        <a:latin typeface="+mn-lt"/>
        <a:ea typeface="+mn-ea"/>
        <a:cs typeface="+mn-cs"/>
        <a:sym typeface="Calibri"/>
      </a:defRPr>
    </a:lvl3pPr>
    <a:lvl4pPr indent="685800" defTabSz="685800" latinLnBrk="0">
      <a:defRPr sz="900">
        <a:latin typeface="+mn-lt"/>
        <a:ea typeface="+mn-ea"/>
        <a:cs typeface="+mn-cs"/>
        <a:sym typeface="Calibri"/>
      </a:defRPr>
    </a:lvl4pPr>
    <a:lvl5pPr indent="914400" defTabSz="685800" latinLnBrk="0">
      <a:defRPr sz="900">
        <a:latin typeface="+mn-lt"/>
        <a:ea typeface="+mn-ea"/>
        <a:cs typeface="+mn-cs"/>
        <a:sym typeface="Calibri"/>
      </a:defRPr>
    </a:lvl5pPr>
    <a:lvl6pPr indent="1143000" defTabSz="685800" latinLnBrk="0">
      <a:defRPr sz="900">
        <a:latin typeface="+mn-lt"/>
        <a:ea typeface="+mn-ea"/>
        <a:cs typeface="+mn-cs"/>
        <a:sym typeface="Calibri"/>
      </a:defRPr>
    </a:lvl6pPr>
    <a:lvl7pPr indent="1371600" defTabSz="685800" latinLnBrk="0">
      <a:defRPr sz="900">
        <a:latin typeface="+mn-lt"/>
        <a:ea typeface="+mn-ea"/>
        <a:cs typeface="+mn-cs"/>
        <a:sym typeface="Calibri"/>
      </a:defRPr>
    </a:lvl7pPr>
    <a:lvl8pPr indent="1600200" defTabSz="685800" latinLnBrk="0">
      <a:defRPr sz="900">
        <a:latin typeface="+mn-lt"/>
        <a:ea typeface="+mn-ea"/>
        <a:cs typeface="+mn-cs"/>
        <a:sym typeface="Calibri"/>
      </a:defRPr>
    </a:lvl8pPr>
    <a:lvl9pPr indent="1828800" defTabSz="685800" latinLnBrk="0">
      <a:defRPr sz="9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1955068" y="1924395"/>
            <a:ext cx="6576157" cy="1750791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955066" y="3829048"/>
            <a:ext cx="6576158" cy="72072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</a:lvl1pPr>
            <a:lvl2pPr marL="0" indent="342900">
              <a:buSzTx/>
              <a:buFontTx/>
              <a:buNone/>
            </a:lvl2pPr>
            <a:lvl3pPr marL="0" indent="685800">
              <a:buSzTx/>
              <a:buFontTx/>
              <a:buNone/>
            </a:lvl3pPr>
            <a:lvl4pPr marL="0" indent="1028700">
              <a:buSzTx/>
              <a:buFontTx/>
              <a:buNone/>
            </a:lvl4pPr>
            <a:lvl5pPr marL="0" indent="1371600">
              <a:buSzTx/>
              <a:buFont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5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688" y="771919"/>
            <a:ext cx="2097885" cy="861922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rafik 10" descr="Grafi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593725" y="598487"/>
            <a:ext cx="7937500" cy="10001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712920" y="1598612"/>
            <a:ext cx="3841751" cy="29464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89328" y="1598612"/>
            <a:ext cx="3846147" cy="2946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104" name="Grafik 8" descr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632" y="4722812"/>
            <a:ext cx="819151" cy="190501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rafik 2" descr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Grafik 3" descr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632" y="4722812"/>
            <a:ext cx="819151" cy="190501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7" descr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97" y="53998"/>
            <a:ext cx="9044189" cy="503550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98487" y="1957821"/>
            <a:ext cx="5486401" cy="138949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800" i="1">
                <a:solidFill>
                  <a:srgbClr val="FFFFFF"/>
                </a:solidFill>
                <a:latin typeface="Charter Roman"/>
                <a:ea typeface="Charter Roman"/>
                <a:cs typeface="Charter Roman"/>
                <a:sym typeface="Charter Roman"/>
              </a:defRPr>
            </a:lvl1pPr>
            <a:lvl2pPr marL="0" indent="342900">
              <a:buSzTx/>
              <a:buFontTx/>
              <a:buNone/>
              <a:defRPr sz="2800" i="1">
                <a:solidFill>
                  <a:srgbClr val="FFFFFF"/>
                </a:solidFill>
                <a:latin typeface="Charter Roman"/>
                <a:ea typeface="Charter Roman"/>
                <a:cs typeface="Charter Roman"/>
                <a:sym typeface="Charter Roman"/>
              </a:defRPr>
            </a:lvl2pPr>
            <a:lvl3pPr marL="0" indent="685800">
              <a:buSzTx/>
              <a:buFontTx/>
              <a:buNone/>
              <a:defRPr sz="2800" i="1">
                <a:solidFill>
                  <a:srgbClr val="FFFFFF"/>
                </a:solidFill>
                <a:latin typeface="Charter Roman"/>
                <a:ea typeface="Charter Roman"/>
                <a:cs typeface="Charter Roman"/>
                <a:sym typeface="Charter Roman"/>
              </a:defRPr>
            </a:lvl3pPr>
            <a:lvl4pPr marL="0" indent="1028700">
              <a:buSzTx/>
              <a:buFontTx/>
              <a:buNone/>
              <a:defRPr sz="2800" i="1">
                <a:solidFill>
                  <a:srgbClr val="FFFFFF"/>
                </a:solidFill>
                <a:latin typeface="Charter Roman"/>
                <a:ea typeface="Charter Roman"/>
                <a:cs typeface="Charter Roman"/>
                <a:sym typeface="Charter Roman"/>
              </a:defRPr>
            </a:lvl4pPr>
            <a:lvl5pPr marL="0" indent="1371600">
              <a:buSzTx/>
              <a:buFontTx/>
              <a:buNone/>
              <a:defRPr sz="2800" i="1">
                <a:solidFill>
                  <a:srgbClr val="FFFFFF"/>
                </a:solidFill>
                <a:latin typeface="Charter Roman"/>
                <a:ea typeface="Charter Roman"/>
                <a:cs typeface="Charter Roman"/>
                <a:sym typeface="Charter Roma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593725" y="598487"/>
            <a:ext cx="7937500" cy="10001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idx="1"/>
          </p:nvPr>
        </p:nvSpPr>
        <p:spPr>
          <a:xfrm>
            <a:off x="593725" y="1598612"/>
            <a:ext cx="7937500" cy="2946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Text"/>
          <p:cNvSpPr txBox="1">
            <a:spLocks noGrp="1"/>
          </p:cNvSpPr>
          <p:nvPr>
            <p:ph type="title"/>
          </p:nvPr>
        </p:nvSpPr>
        <p:spPr>
          <a:xfrm>
            <a:off x="593725" y="598487"/>
            <a:ext cx="7937500" cy="10001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93725" y="1598612"/>
            <a:ext cx="3841750" cy="29464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>
                <a:solidFill>
                  <a:srgbClr val="FFFFFF"/>
                </a:solidFill>
              </a:defRPr>
            </a:lvl1pPr>
            <a:lvl2pPr>
              <a:spcBef>
                <a:spcPts val="600"/>
              </a:spcBef>
              <a:defRPr>
                <a:solidFill>
                  <a:srgbClr val="FFFFFF"/>
                </a:solidFill>
              </a:defRPr>
            </a:lvl2pPr>
            <a:lvl3pPr>
              <a:spcBef>
                <a:spcPts val="600"/>
              </a:spcBef>
              <a:defRPr>
                <a:solidFill>
                  <a:srgbClr val="FFFFFF"/>
                </a:solidFill>
              </a:defRPr>
            </a:lvl3pPr>
            <a:lvl4pPr>
              <a:spcBef>
                <a:spcPts val="600"/>
              </a:spcBef>
              <a:defRPr>
                <a:solidFill>
                  <a:srgbClr val="FFFFFF"/>
                </a:solidFill>
              </a:defRPr>
            </a:lvl4pPr>
            <a:lvl5pPr>
              <a:spcBef>
                <a:spcPts val="600"/>
              </a:spcBef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4" y="50800"/>
            <a:ext cx="9036051" cy="5040313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Title Text"/>
          <p:cNvSpPr txBox="1">
            <a:spLocks noGrp="1"/>
          </p:cNvSpPr>
          <p:nvPr>
            <p:ph type="title"/>
          </p:nvPr>
        </p:nvSpPr>
        <p:spPr>
          <a:xfrm>
            <a:off x="593725" y="598487"/>
            <a:ext cx="7937500" cy="10001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712920" y="1598612"/>
            <a:ext cx="3841751" cy="2946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89328" y="1598612"/>
            <a:ext cx="3846147" cy="2946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54" name="Grafik 7" descr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898" y="4722812"/>
            <a:ext cx="819151" cy="190501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rafik 3" descr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98487" y="1957821"/>
            <a:ext cx="5486401" cy="138949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800" i="1">
                <a:latin typeface="Charter Roman"/>
                <a:ea typeface="Charter Roman"/>
                <a:cs typeface="Charter Roman"/>
                <a:sym typeface="Charter Roman"/>
              </a:defRPr>
            </a:lvl1pPr>
            <a:lvl2pPr marL="0" indent="342900">
              <a:buSzTx/>
              <a:buFontTx/>
              <a:buNone/>
              <a:defRPr sz="2800" i="1">
                <a:latin typeface="Charter Roman"/>
                <a:ea typeface="Charter Roman"/>
                <a:cs typeface="Charter Roman"/>
                <a:sym typeface="Charter Roman"/>
              </a:defRPr>
            </a:lvl2pPr>
            <a:lvl3pPr marL="0" indent="685800">
              <a:buSzTx/>
              <a:buFontTx/>
              <a:buNone/>
              <a:defRPr sz="2800" i="1">
                <a:latin typeface="Charter Roman"/>
                <a:ea typeface="Charter Roman"/>
                <a:cs typeface="Charter Roman"/>
                <a:sym typeface="Charter Roman"/>
              </a:defRPr>
            </a:lvl3pPr>
            <a:lvl4pPr marL="0" indent="1028700">
              <a:buSzTx/>
              <a:buFontTx/>
              <a:buNone/>
              <a:defRPr sz="2800" i="1">
                <a:latin typeface="Charter Roman"/>
                <a:ea typeface="Charter Roman"/>
                <a:cs typeface="Charter Roman"/>
                <a:sym typeface="Charter Roman"/>
              </a:defRPr>
            </a:lvl4pPr>
            <a:lvl5pPr marL="0" indent="1371600">
              <a:buSzTx/>
              <a:buFontTx/>
              <a:buNone/>
              <a:defRPr sz="2800" i="1">
                <a:latin typeface="Charter Roman"/>
                <a:ea typeface="Charter Roman"/>
                <a:cs typeface="Charter Roman"/>
                <a:sym typeface="Charter Roma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Title Text"/>
          <p:cNvSpPr txBox="1">
            <a:spLocks noGrp="1"/>
          </p:cNvSpPr>
          <p:nvPr>
            <p:ph type="title"/>
          </p:nvPr>
        </p:nvSpPr>
        <p:spPr>
          <a:xfrm>
            <a:off x="593725" y="598487"/>
            <a:ext cx="7937500" cy="10001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idx="1"/>
          </p:nvPr>
        </p:nvSpPr>
        <p:spPr>
          <a:xfrm>
            <a:off x="593725" y="1598612"/>
            <a:ext cx="7937500" cy="29464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1" name="Grafik 5" descr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632" y="4722812"/>
            <a:ext cx="819151" cy="190501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Title Text"/>
          <p:cNvSpPr txBox="1">
            <a:spLocks noGrp="1"/>
          </p:cNvSpPr>
          <p:nvPr>
            <p:ph type="title"/>
          </p:nvPr>
        </p:nvSpPr>
        <p:spPr>
          <a:xfrm>
            <a:off x="593725" y="598487"/>
            <a:ext cx="7937500" cy="10001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93725" y="1598612"/>
            <a:ext cx="3841750" cy="29464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</a:lvl1pPr>
            <a:lvl2pPr>
              <a:spcBef>
                <a:spcPts val="600"/>
              </a:spcBef>
            </a:lvl2pPr>
            <a:lvl3pPr>
              <a:spcBef>
                <a:spcPts val="600"/>
              </a:spcBef>
            </a:lvl3pPr>
            <a:lvl4pPr>
              <a:spcBef>
                <a:spcPts val="600"/>
              </a:spcBef>
            </a:lvl4pPr>
            <a:lvl5pPr>
              <a:spcBef>
                <a:spcPts val="6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92" name="Grafik 7" descr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632" y="4722812"/>
            <a:ext cx="819151" cy="190501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9" descr="Grafik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974" y="50800"/>
            <a:ext cx="9036051" cy="50403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rafik 11" descr="Grafik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52898" y="4722812"/>
            <a:ext cx="819151" cy="1905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9pPr>
    </p:titleStyle>
    <p:bodyStyle>
      <a:lvl1pPr marL="268288" marR="0" indent="-268288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Symbol"/>
        <a:buChar char="-"/>
        <a:tabLst/>
        <a:defRPr sz="1800" b="0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1pPr>
      <a:lvl2pPr marL="500516" marR="0" indent="-230641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Symbol"/>
        <a:buChar char="-"/>
        <a:tabLst/>
        <a:defRPr sz="1800" b="0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2pPr>
      <a:lvl3pPr marL="742805" marR="0" indent="-293543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Symbol"/>
        <a:buChar char="-"/>
        <a:tabLst/>
        <a:defRPr sz="1800" b="0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3pPr>
      <a:lvl4pPr marL="923781" marR="0" indent="-293544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Symbol"/>
        <a:buChar char="-"/>
        <a:tabLst/>
        <a:defRPr sz="1800" b="0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4pPr>
      <a:lvl5pPr marL="1103168" marR="0" indent="-293543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Symbol"/>
        <a:buChar char="-"/>
        <a:tabLst/>
        <a:defRPr sz="1800" b="0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5pPr>
      <a:lvl6pPr marL="1951892" marR="0" indent="-237392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Symbol"/>
        <a:buChar char="·"/>
        <a:tabLst/>
        <a:defRPr sz="1800" b="0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6pPr>
      <a:lvl7pPr marL="2294792" marR="0" indent="-237392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Symbol"/>
        <a:buChar char="·"/>
        <a:tabLst/>
        <a:defRPr sz="1800" b="0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7pPr>
      <a:lvl8pPr marL="2637692" marR="0" indent="-237392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Symbol"/>
        <a:buChar char="·"/>
        <a:tabLst/>
        <a:defRPr sz="1800" b="0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8pPr>
      <a:lvl9pPr marL="2980592" marR="0" indent="-237392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Symbol"/>
        <a:buChar char="·"/>
        <a:tabLst/>
        <a:defRPr sz="1800" b="0" i="0" u="none" strike="noStrike" cap="none" spc="0" baseline="0">
          <a:solidFill>
            <a:srgbClr val="000000"/>
          </a:solidFill>
          <a:uFillTx/>
          <a:latin typeface="IBM Plex Sans"/>
          <a:ea typeface="IBM Plex Sans"/>
          <a:cs typeface="IBM Plex Sans"/>
          <a:sym typeface="IBM Plex Sans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el 1"/>
          <p:cNvSpPr txBox="1">
            <a:spLocks noGrp="1"/>
          </p:cNvSpPr>
          <p:nvPr>
            <p:ph type="ctrTitle"/>
          </p:nvPr>
        </p:nvSpPr>
        <p:spPr>
          <a:xfrm>
            <a:off x="1955068" y="1924395"/>
            <a:ext cx="6576157" cy="175079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Chemical and Microbiological Forensics in Investigations of Alleged Uses of Chemical and Biological Weapons</a:t>
            </a:r>
          </a:p>
        </p:txBody>
      </p:sp>
      <p:sp>
        <p:nvSpPr>
          <p:cNvPr id="124" name="Untertitel 2"/>
          <p:cNvSpPr txBox="1">
            <a:spLocks noGrp="1"/>
          </p:cNvSpPr>
          <p:nvPr>
            <p:ph type="subTitle" sz="quarter" idx="1"/>
          </p:nvPr>
        </p:nvSpPr>
        <p:spPr>
          <a:xfrm>
            <a:off x="1955066" y="3829048"/>
            <a:ext cx="6576157" cy="720726"/>
          </a:xfrm>
          <a:prstGeom prst="rect">
            <a:avLst/>
          </a:prstGeom>
        </p:spPr>
        <p:txBody>
          <a:bodyPr/>
          <a:lstStyle/>
          <a:p>
            <a:r>
              <a:t>Dr Ralf Trapp, International Disarmament Consultant / CBWNet</a:t>
            </a:r>
          </a:p>
          <a:p>
            <a:r>
              <a:t>Ankara, Türkiye, 21 November 2024</a:t>
            </a:r>
          </a:p>
        </p:txBody>
      </p:sp>
      <p:pic>
        <p:nvPicPr>
          <p:cNvPr id="125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603" y="674561"/>
            <a:ext cx="2016622" cy="7819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2. Attributing the route of manufactu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2. Attributing the route of manufacture</a:t>
            </a:r>
          </a:p>
        </p:txBody>
      </p:sp>
      <p:sp>
        <p:nvSpPr>
          <p:cNvPr id="165" name="Identifying and interpreting chemical signatures:…"/>
          <p:cNvSpPr txBox="1">
            <a:spLocks noGrp="1"/>
          </p:cNvSpPr>
          <p:nvPr>
            <p:ph type="body" idx="1"/>
          </p:nvPr>
        </p:nvSpPr>
        <p:spPr>
          <a:xfrm>
            <a:off x="593725" y="1598612"/>
            <a:ext cx="7956550" cy="2946400"/>
          </a:xfrm>
          <a:prstGeom prst="rect">
            <a:avLst/>
          </a:prstGeom>
        </p:spPr>
        <p:txBody>
          <a:bodyPr/>
          <a:lstStyle/>
          <a:p>
            <a:pPr marL="0" indent="0" defTabSz="397763">
              <a:spcBef>
                <a:spcPts val="1000"/>
              </a:spcBef>
              <a:buSzTx/>
              <a:buFontTx/>
              <a:buNone/>
              <a:defRPr sz="139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Identifying and interpreting chemical signatures:</a:t>
            </a:r>
          </a:p>
          <a:p>
            <a:pPr marL="0" indent="0" defTabSz="397763">
              <a:spcBef>
                <a:spcPts val="1000"/>
              </a:spcBef>
              <a:buSzTx/>
              <a:buFontTx/>
              <a:buNone/>
              <a:defRPr sz="139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Determination of chemical signatures can provide information about the synthetic route of an agent found an incident scene. It may:</a:t>
            </a:r>
          </a:p>
          <a:p>
            <a:pPr marL="471036" lvl="1" indent="-139566" defTabSz="397763">
              <a:spcBef>
                <a:spcPts val="1000"/>
              </a:spcBef>
              <a:buFontTx/>
              <a:buChar char="•"/>
              <a:defRPr sz="139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Provide information on </a:t>
            </a:r>
            <a:r>
              <a:rPr dirty="0">
                <a:solidFill>
                  <a:srgbClr val="FF0000"/>
                </a:solidFill>
              </a:rPr>
              <a:t>how a CWA was produced</a:t>
            </a:r>
          </a:p>
          <a:p>
            <a:pPr marL="471036" lvl="1" indent="-139566" defTabSz="397763">
              <a:spcBef>
                <a:spcPts val="1000"/>
              </a:spcBef>
              <a:buFontTx/>
              <a:buChar char="•"/>
              <a:defRPr sz="139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What </a:t>
            </a:r>
            <a:r>
              <a:rPr dirty="0">
                <a:solidFill>
                  <a:srgbClr val="FF0000"/>
                </a:solidFill>
              </a:rPr>
              <a:t>starting materials </a:t>
            </a:r>
            <a:r>
              <a:rPr dirty="0"/>
              <a:t>were used</a:t>
            </a:r>
          </a:p>
          <a:p>
            <a:pPr marL="471036" lvl="1" indent="-139566" defTabSz="397763">
              <a:spcBef>
                <a:spcPts val="1000"/>
              </a:spcBef>
              <a:buFontTx/>
              <a:buChar char="•"/>
              <a:defRPr sz="139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Indicate the technical </a:t>
            </a:r>
            <a:r>
              <a:rPr dirty="0">
                <a:solidFill>
                  <a:srgbClr val="FF0000"/>
                </a:solidFill>
              </a:rPr>
              <a:t>competence of the producer</a:t>
            </a:r>
            <a:r>
              <a:rPr dirty="0"/>
              <a:t> and/or the sophistication of equipment used</a:t>
            </a:r>
          </a:p>
          <a:p>
            <a:pPr marL="0" indent="0" defTabSz="397763">
              <a:spcBef>
                <a:spcPts val="1000"/>
              </a:spcBef>
              <a:buSzTx/>
              <a:buFontTx/>
              <a:buNone/>
              <a:defRPr sz="139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Basis: presence of </a:t>
            </a:r>
            <a:r>
              <a:rPr dirty="0">
                <a:solidFill>
                  <a:schemeClr val="bg1">
                    <a:lumMod val="95000"/>
                  </a:schemeClr>
                </a:solidFill>
              </a:rPr>
              <a:t>route specific chemical profiles in samples </a:t>
            </a:r>
            <a:r>
              <a:rPr dirty="0"/>
              <a:t>(</a:t>
            </a:r>
            <a:r>
              <a:rPr dirty="0">
                <a:solidFill>
                  <a:schemeClr val="bg1">
                    <a:lumMod val="95000"/>
                  </a:schemeClr>
                </a:solidFill>
              </a:rPr>
              <a:t>impurities arising from starting material, solvents etc., and by-products formed during the synthesis steps</a:t>
            </a:r>
            <a:r>
              <a:rPr dirty="0"/>
              <a:t>)</a:t>
            </a:r>
          </a:p>
          <a:p>
            <a:pPr marL="0" indent="0" defTabSz="397763">
              <a:spcBef>
                <a:spcPts val="1000"/>
              </a:spcBef>
              <a:buSzTx/>
              <a:buFontTx/>
              <a:buNone/>
              <a:defRPr sz="1044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Crister</a:t>
            </a:r>
            <a:r>
              <a:rPr dirty="0"/>
              <a:t> </a:t>
            </a:r>
            <a:r>
              <a:rPr dirty="0" err="1"/>
              <a:t>Åstot</a:t>
            </a:r>
            <a:r>
              <a:rPr dirty="0"/>
              <a:t>, Karin </a:t>
            </a:r>
            <a:r>
              <a:rPr dirty="0" err="1"/>
              <a:t>Höjer</a:t>
            </a:r>
            <a:r>
              <a:rPr dirty="0"/>
              <a:t> Holmgren, </a:t>
            </a:r>
            <a:r>
              <a:rPr dirty="0" err="1"/>
              <a:t>Rikard</a:t>
            </a:r>
            <a:r>
              <a:rPr dirty="0"/>
              <a:t> </a:t>
            </a:r>
            <a:r>
              <a:rPr dirty="0" err="1"/>
              <a:t>Norlin</a:t>
            </a:r>
            <a:r>
              <a:rPr dirty="0"/>
              <a:t>: </a:t>
            </a:r>
            <a:r>
              <a:rPr i="1" dirty="0"/>
              <a:t>Chemical attribution - route attribution</a:t>
            </a:r>
            <a:r>
              <a:rPr dirty="0"/>
              <a:t>. </a:t>
            </a:r>
            <a:r>
              <a:rPr dirty="0">
                <a:latin typeface="Times Roman"/>
                <a:ea typeface="Times Roman"/>
                <a:cs typeface="Times Roman"/>
                <a:sym typeface="Times Roman"/>
              </a:rPr>
              <a:t>VERIFIN Blue Book (2023) Section 5 Chapter II</a:t>
            </a:r>
            <a:r>
              <a:rPr dirty="0"/>
              <a:t> </a:t>
            </a:r>
            <a:endParaRPr dirty="0"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3. Sourcing specific batches or raw material sourc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3. Sourcing specific batches or raw material sources</a:t>
            </a:r>
          </a:p>
        </p:txBody>
      </p:sp>
      <p:sp>
        <p:nvSpPr>
          <p:cNvPr id="169" name="Isotope analysis:…"/>
          <p:cNvSpPr txBox="1">
            <a:spLocks noGrp="1"/>
          </p:cNvSpPr>
          <p:nvPr>
            <p:ph type="body" idx="1"/>
          </p:nvPr>
        </p:nvSpPr>
        <p:spPr>
          <a:xfrm>
            <a:off x="593725" y="1598612"/>
            <a:ext cx="7937498" cy="29464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defTabSz="457200">
              <a:spcBef>
                <a:spcPts val="1200"/>
              </a:spcBef>
              <a:buSzTx/>
              <a:buFont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Isotope analysis:</a:t>
            </a:r>
          </a:p>
          <a:p>
            <a:pPr marL="0" indent="0" defTabSz="457200">
              <a:spcBef>
                <a:spcPts val="1200"/>
              </a:spcBef>
              <a:buSzTx/>
              <a:buFont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>
                <a:solidFill>
                  <a:srgbClr val="FF0000"/>
                </a:solidFill>
              </a:rPr>
              <a:t>Site specific isotope abundance </a:t>
            </a:r>
            <a:r>
              <a:rPr dirty="0"/>
              <a:t>data can be used for attribution of CWAs to match isotopic content between different samples</a:t>
            </a:r>
          </a:p>
          <a:p>
            <a:pPr marL="0" indent="0" defTabSz="457200">
              <a:spcBef>
                <a:spcPts val="1200"/>
              </a:spcBef>
              <a:buSzTx/>
              <a:buFont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The </a:t>
            </a:r>
            <a:r>
              <a:rPr dirty="0">
                <a:solidFill>
                  <a:schemeClr val="bg1">
                    <a:lumMod val="95000"/>
                  </a:schemeClr>
                </a:solidFill>
              </a:rPr>
              <a:t>natural abundance of isotopes </a:t>
            </a:r>
            <a:r>
              <a:rPr dirty="0">
                <a:solidFill>
                  <a:srgbClr val="FF0000"/>
                </a:solidFill>
              </a:rPr>
              <a:t>varies in molecules depending on their origin</a:t>
            </a:r>
            <a:r>
              <a:rPr dirty="0"/>
              <a:t>. This variation can be measured by NMR  at individual positions of a molecule and the variation forms an isotopic fingerprint which is often unique for batches of organic chemicals</a:t>
            </a:r>
          </a:p>
          <a:p>
            <a:pPr marL="0" indent="0" defTabSz="457200">
              <a:spcBef>
                <a:spcPts val="1200"/>
              </a:spcBef>
              <a:buSzTx/>
              <a:buFont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Position-specific isotope analysis has been shown to be </a:t>
            </a:r>
            <a:r>
              <a:rPr dirty="0">
                <a:solidFill>
                  <a:srgbClr val="FF0000"/>
                </a:solidFill>
              </a:rPr>
              <a:t>capable of sourcing specific batches </a:t>
            </a:r>
            <a:r>
              <a:rPr dirty="0"/>
              <a:t>of starting materials from the analysis of CWA, or even from the analysis of degradation products or by products </a:t>
            </a: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 defTabSz="457200">
              <a:spcBef>
                <a:spcPts val="1200"/>
              </a:spcBef>
              <a:buSzTx/>
              <a:buFont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200" dirty="0" err="1">
                <a:latin typeface="Times Roman"/>
                <a:ea typeface="Times Roman"/>
                <a:cs typeface="Times Roman"/>
                <a:sym typeface="Times Roman"/>
              </a:rPr>
              <a:t>Rikard</a:t>
            </a:r>
            <a:r>
              <a:rPr sz="1200" dirty="0">
                <a:latin typeface="Times Roman"/>
                <a:ea typeface="Times Roman"/>
                <a:cs typeface="Times Roman"/>
                <a:sym typeface="Times Roman"/>
              </a:rPr>
              <a:t> </a:t>
            </a:r>
            <a:r>
              <a:rPr sz="1200" dirty="0" err="1">
                <a:latin typeface="Times Roman"/>
                <a:ea typeface="Times Roman"/>
                <a:cs typeface="Times Roman"/>
                <a:sym typeface="Times Roman"/>
              </a:rPr>
              <a:t>Norlin</a:t>
            </a:r>
            <a:r>
              <a:rPr sz="1200" dirty="0">
                <a:latin typeface="Times Roman"/>
                <a:ea typeface="Times Roman"/>
                <a:cs typeface="Times Roman"/>
                <a:sym typeface="Times Roman"/>
              </a:rPr>
              <a:t>: </a:t>
            </a:r>
            <a:r>
              <a:rPr sz="1200" i="1" dirty="0">
                <a:latin typeface="Times Roman"/>
                <a:ea typeface="Times Roman"/>
                <a:cs typeface="Times Roman"/>
                <a:sym typeface="Times Roman"/>
              </a:rPr>
              <a:t>Chemical attribution - position specific isotope analysis</a:t>
            </a:r>
            <a:r>
              <a:rPr sz="1200" dirty="0">
                <a:latin typeface="Times Roman"/>
                <a:ea typeface="Times Roman"/>
                <a:cs typeface="Times Roman"/>
                <a:sym typeface="Times Roman"/>
              </a:rPr>
              <a:t>. VERIFIN Blue Book (2023) Section 5 Chapter III</a:t>
            </a:r>
          </a:p>
        </p:txBody>
      </p:sp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4. Data analysi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4. Data analysis</a:t>
            </a:r>
          </a:p>
        </p:txBody>
      </p:sp>
      <p:sp>
        <p:nvSpPr>
          <p:cNvPr id="173" name="Chemometrics for chemical attribution is still under development; therefore, even though several experimental studies have already been published, extensive methodological studies of the data analysis workflows are quite sparse.…"/>
          <p:cNvSpPr txBox="1">
            <a:spLocks noGrp="1"/>
          </p:cNvSpPr>
          <p:nvPr>
            <p:ph type="body" idx="1"/>
          </p:nvPr>
        </p:nvSpPr>
        <p:spPr>
          <a:xfrm>
            <a:off x="593725" y="1598612"/>
            <a:ext cx="7757469" cy="2946400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1200"/>
              </a:spcBef>
              <a:buSzTx/>
              <a:buFontTx/>
              <a:buNone/>
              <a:defRPr sz="19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>
                <a:solidFill>
                  <a:schemeClr val="bg1">
                    <a:lumMod val="95000"/>
                  </a:schemeClr>
                </a:solidFill>
              </a:rPr>
              <a:t>Chemometrics for chemical attribution is </a:t>
            </a:r>
            <a:r>
              <a:rPr dirty="0">
                <a:solidFill>
                  <a:srgbClr val="FF0000"/>
                </a:solidFill>
              </a:rPr>
              <a:t>still under development</a:t>
            </a:r>
            <a:r>
              <a:rPr dirty="0"/>
              <a:t>; therefore, even though several experimental studies have already been published, extensive methodological studies of the data analysis workflows are quite sparse.</a:t>
            </a:r>
          </a:p>
          <a:p>
            <a:pPr marL="0" indent="0" defTabSz="457200">
              <a:spcBef>
                <a:spcPts val="1200"/>
              </a:spcBef>
              <a:buSzTx/>
              <a:buFontTx/>
              <a:buNone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Grégoire </a:t>
            </a:r>
            <a:r>
              <a:rPr dirty="0" err="1"/>
              <a:t>Delaporte</a:t>
            </a:r>
            <a:r>
              <a:rPr dirty="0"/>
              <a:t>: </a:t>
            </a:r>
            <a:r>
              <a:rPr i="1" dirty="0"/>
              <a:t>Chemometrics</a:t>
            </a:r>
            <a:r>
              <a:rPr dirty="0"/>
              <a:t>. </a:t>
            </a:r>
            <a:r>
              <a:rPr dirty="0">
                <a:latin typeface="Times Roman"/>
                <a:ea typeface="Times Roman"/>
                <a:cs typeface="Times Roman"/>
                <a:sym typeface="Times Roman"/>
              </a:rPr>
              <a:t>VERIFIN Blue Book (2023) Section 5 Chapter IV</a:t>
            </a:r>
          </a:p>
        </p:txBody>
      </p:sp>
      <p:sp>
        <p:nvSpPr>
          <p:cNvPr id="1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Microbiological attribution analysi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Microbiological attribution analysis</a:t>
            </a:r>
          </a:p>
        </p:txBody>
      </p:sp>
      <p:sp>
        <p:nvSpPr>
          <p:cNvPr id="177" name="There is no OPBW…"/>
          <p:cNvSpPr txBox="1">
            <a:spLocks noGrp="1"/>
          </p:cNvSpPr>
          <p:nvPr>
            <p:ph type="body" idx="1"/>
          </p:nvPr>
        </p:nvSpPr>
        <p:spPr>
          <a:xfrm>
            <a:off x="593725" y="1181161"/>
            <a:ext cx="7710497" cy="3363851"/>
          </a:xfrm>
          <a:prstGeom prst="rect">
            <a:avLst/>
          </a:prstGeom>
        </p:spPr>
        <p:txBody>
          <a:bodyPr/>
          <a:lstStyle/>
          <a:p>
            <a:pPr marL="0" indent="0" defTabSz="548640">
              <a:spcBef>
                <a:spcPts val="400"/>
              </a:spcBef>
              <a:buSzTx/>
              <a:buFontTx/>
              <a:buNone/>
              <a:defRPr sz="1440"/>
            </a:pPr>
            <a:r>
              <a:rPr dirty="0"/>
              <a:t>There is </a:t>
            </a:r>
            <a:r>
              <a:rPr dirty="0">
                <a:solidFill>
                  <a:srgbClr val="FF0000"/>
                </a:solidFill>
              </a:rPr>
              <a:t>no OPBW</a:t>
            </a:r>
          </a:p>
          <a:p>
            <a:pPr marL="0" indent="0" defTabSz="548640">
              <a:spcBef>
                <a:spcPts val="400"/>
              </a:spcBef>
              <a:buSzTx/>
              <a:buFontTx/>
              <a:buNone/>
              <a:defRPr sz="1440"/>
            </a:pPr>
            <a:r>
              <a:rPr dirty="0"/>
              <a:t>Work is done in the context of the UNSGM, including amongst others:</a:t>
            </a:r>
          </a:p>
          <a:p>
            <a:pPr marL="449178" lvl="1" indent="-144378" defTabSz="548640">
              <a:spcBef>
                <a:spcPts val="400"/>
              </a:spcBef>
              <a:buFontTx/>
              <a:buChar char="•"/>
              <a:defRPr sz="1440"/>
            </a:pPr>
            <a:r>
              <a:rPr dirty="0"/>
              <a:t>UNSGM designated laboratories </a:t>
            </a:r>
            <a:r>
              <a:rPr dirty="0">
                <a:solidFill>
                  <a:srgbClr val="FF0000"/>
                </a:solidFill>
              </a:rPr>
              <a:t>workshops at Spiez Laboratory </a:t>
            </a:r>
            <a:r>
              <a:rPr dirty="0"/>
              <a:t>(platform for information sharing and planning)</a:t>
            </a:r>
          </a:p>
          <a:p>
            <a:pPr marL="449178" lvl="1" indent="-144378" defTabSz="548640">
              <a:spcBef>
                <a:spcPts val="400"/>
              </a:spcBef>
              <a:buFontTx/>
              <a:buChar char="•"/>
              <a:defRPr sz="1440"/>
            </a:pPr>
            <a:r>
              <a:rPr dirty="0">
                <a:solidFill>
                  <a:srgbClr val="FF0000"/>
                </a:solidFill>
              </a:rPr>
              <a:t>External quality assurance exercises </a:t>
            </a:r>
            <a:r>
              <a:rPr dirty="0"/>
              <a:t>(</a:t>
            </a:r>
            <a:r>
              <a:rPr dirty="0" err="1"/>
              <a:t>RefBio</a:t>
            </a:r>
            <a:r>
              <a:rPr dirty="0"/>
              <a:t> by Germany, dry-lab exercises </a:t>
            </a:r>
            <a:r>
              <a:rPr dirty="0" err="1"/>
              <a:t>organised</a:t>
            </a:r>
            <a:r>
              <a:rPr dirty="0"/>
              <a:t> by Denmark, Sweden and Germany and financially supported by the US, “Disease X” and “Future pandemic testing” by China)</a:t>
            </a:r>
          </a:p>
          <a:p>
            <a:pPr marL="449178" lvl="1" indent="-144378" defTabSz="548640">
              <a:spcBef>
                <a:spcPts val="400"/>
              </a:spcBef>
              <a:buFontTx/>
              <a:buChar char="•"/>
              <a:defRPr sz="1440"/>
            </a:pPr>
            <a:r>
              <a:rPr dirty="0">
                <a:solidFill>
                  <a:srgbClr val="FF0000"/>
                </a:solidFill>
              </a:rPr>
              <a:t>Harmonization of toxin analysis </a:t>
            </a:r>
            <a:r>
              <a:rPr dirty="0"/>
              <a:t>between OPCW and UNSGM</a:t>
            </a:r>
          </a:p>
          <a:p>
            <a:pPr marL="449178" lvl="1" indent="-144378" defTabSz="548640">
              <a:spcBef>
                <a:spcPts val="400"/>
              </a:spcBef>
              <a:buFontTx/>
              <a:buChar char="•"/>
              <a:defRPr sz="1440"/>
            </a:pPr>
            <a:r>
              <a:rPr dirty="0">
                <a:solidFill>
                  <a:srgbClr val="FF0000"/>
                </a:solidFill>
              </a:rPr>
              <a:t>Sampling guidance </a:t>
            </a:r>
            <a:r>
              <a:rPr dirty="0"/>
              <a:t>(collection, packaging, shipment, interaction with lab) associated with training (Canada)</a:t>
            </a:r>
          </a:p>
          <a:p>
            <a:pPr marL="449178" lvl="1" indent="-144378" defTabSz="548640">
              <a:spcBef>
                <a:spcPts val="400"/>
              </a:spcBef>
              <a:buFontTx/>
              <a:buChar char="•"/>
              <a:defRPr sz="1440"/>
            </a:pPr>
            <a:r>
              <a:rPr dirty="0">
                <a:solidFill>
                  <a:srgbClr val="FF0000"/>
                </a:solidFill>
              </a:rPr>
              <a:t>Training and field exercises </a:t>
            </a:r>
            <a:r>
              <a:rPr dirty="0"/>
              <a:t>(general and specialized training for roster experts; Capstone exercise 2023 in Germany)</a:t>
            </a:r>
          </a:p>
          <a:p>
            <a:pPr marL="449178" lvl="1" indent="-144378" defTabSz="548640">
              <a:spcBef>
                <a:spcPts val="400"/>
              </a:spcBef>
              <a:buFontTx/>
              <a:buChar char="•"/>
              <a:defRPr sz="1440"/>
            </a:pPr>
            <a:r>
              <a:rPr dirty="0"/>
              <a:t>Development of </a:t>
            </a:r>
            <a:r>
              <a:rPr dirty="0">
                <a:solidFill>
                  <a:srgbClr val="FF0000"/>
                </a:solidFill>
              </a:rPr>
              <a:t>templates</a:t>
            </a:r>
            <a:r>
              <a:rPr dirty="0"/>
              <a:t> (lab reporting, technical arrangements between labs and UN)</a:t>
            </a:r>
          </a:p>
        </p:txBody>
      </p:sp>
      <p:sp>
        <p:nvSpPr>
          <p:cNvPr id="1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Example RefBi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Example RefBio</a:t>
            </a:r>
          </a:p>
        </p:txBody>
      </p:sp>
      <p:pic>
        <p:nvPicPr>
          <p:cNvPr id="181" name="Screenshot 2024-11-05 at 21.16.44.png" descr="Screenshot 2024-11-05 at 21.16.4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220" y="1100468"/>
            <a:ext cx="6171260" cy="3460643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- Implemented by RKI…"/>
          <p:cNvSpPr txBox="1"/>
          <p:nvPr/>
        </p:nvSpPr>
        <p:spPr>
          <a:xfrm>
            <a:off x="395321" y="1108669"/>
            <a:ext cx="2100930" cy="3838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- Implemented by RKI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started 2017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- Funding extended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until 2026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- </a:t>
            </a:r>
            <a:r>
              <a:rPr dirty="0">
                <a:solidFill>
                  <a:srgbClr val="FF0000"/>
                </a:solidFill>
              </a:rPr>
              <a:t>EQAE in analysis of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>
                <a:solidFill>
                  <a:srgbClr val="FF0000"/>
                </a:solidFill>
              </a:rPr>
              <a:t>viruses, bacteria and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>
                <a:solidFill>
                  <a:srgbClr val="FF0000"/>
                </a:solidFill>
              </a:rPr>
              <a:t>toxins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- Increasing levels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of difficulty: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species, strain/clade,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presence of markers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for genetic 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modifications, …</a:t>
            </a:r>
          </a:p>
        </p:txBody>
      </p:sp>
      <p:sp>
        <p:nvSpPr>
          <p:cNvPr id="1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Microbial forensics: some key poin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Microbial forensics: some key points</a:t>
            </a:r>
          </a:p>
        </p:txBody>
      </p:sp>
      <p:sp>
        <p:nvSpPr>
          <p:cNvPr id="186" name="Gold standard: isolation, cultivation and characterisation of the agent - often not possible in forensic investigations…"/>
          <p:cNvSpPr txBox="1">
            <a:spLocks noGrp="1"/>
          </p:cNvSpPr>
          <p:nvPr>
            <p:ph type="body" idx="1"/>
          </p:nvPr>
        </p:nvSpPr>
        <p:spPr>
          <a:xfrm>
            <a:off x="593725" y="1598612"/>
            <a:ext cx="7937498" cy="2946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19996" indent="-219996" defTabSz="562355">
              <a:spcBef>
                <a:spcPts val="400"/>
              </a:spcBef>
              <a:defRPr sz="1476"/>
            </a:pPr>
            <a:r>
              <a:rPr dirty="0">
                <a:solidFill>
                  <a:srgbClr val="FF0000"/>
                </a:solidFill>
              </a:rPr>
              <a:t>Gold standard</a:t>
            </a:r>
            <a:r>
              <a:rPr dirty="0"/>
              <a:t>: isolation, cultivation and </a:t>
            </a:r>
            <a:r>
              <a:rPr dirty="0" err="1"/>
              <a:t>characterisation</a:t>
            </a:r>
            <a:r>
              <a:rPr dirty="0"/>
              <a:t> of the agent - often not possible in forensic investigations</a:t>
            </a:r>
          </a:p>
          <a:p>
            <a:pPr marL="219996" indent="-219996" defTabSz="562355">
              <a:spcBef>
                <a:spcPts val="400"/>
              </a:spcBef>
              <a:defRPr sz="1476"/>
            </a:pPr>
            <a:r>
              <a:rPr dirty="0"/>
              <a:t>DNA sequencing: </a:t>
            </a:r>
            <a:r>
              <a:rPr dirty="0">
                <a:solidFill>
                  <a:srgbClr val="FF0000"/>
                </a:solidFill>
              </a:rPr>
              <a:t>NGS is a powerful tool but by itself not sufficient</a:t>
            </a:r>
            <a:r>
              <a:rPr dirty="0"/>
              <a:t>, and sometimes misleading (capability vs. actual functionality)</a:t>
            </a:r>
          </a:p>
          <a:p>
            <a:pPr marL="219996" indent="-219996" defTabSz="562355">
              <a:spcBef>
                <a:spcPts val="400"/>
              </a:spcBef>
              <a:defRPr sz="1476"/>
            </a:pPr>
            <a:r>
              <a:rPr dirty="0"/>
              <a:t>Attribution typically relies on a combination of multiple types on evidence</a:t>
            </a:r>
            <a:endParaRPr lang="en-US" dirty="0"/>
          </a:p>
          <a:p>
            <a:pPr marL="452224" lvl="1" indent="-219996" defTabSz="562355">
              <a:spcBef>
                <a:spcPts val="400"/>
              </a:spcBef>
              <a:defRPr sz="1476"/>
            </a:pPr>
            <a:r>
              <a:rPr dirty="0"/>
              <a:t>Use of </a:t>
            </a:r>
            <a:r>
              <a:rPr dirty="0">
                <a:solidFill>
                  <a:srgbClr val="FF0000"/>
                </a:solidFill>
              </a:rPr>
              <a:t>multiple orthogonal analytical methods </a:t>
            </a:r>
            <a:r>
              <a:rPr dirty="0"/>
              <a:t>- no “silver bullet</a:t>
            </a:r>
            <a:r>
              <a:rPr lang="en-US" dirty="0"/>
              <a:t>"</a:t>
            </a:r>
            <a:endParaRPr dirty="0"/>
          </a:p>
          <a:p>
            <a:pPr marL="441293" lvl="1" indent="-219996" defTabSz="562355">
              <a:spcBef>
                <a:spcPts val="400"/>
              </a:spcBef>
              <a:defRPr sz="1476"/>
            </a:pPr>
            <a:r>
              <a:rPr dirty="0">
                <a:solidFill>
                  <a:srgbClr val="FF0000"/>
                </a:solidFill>
              </a:rPr>
              <a:t>Epidemiology, medical and clinical data, autopsies, lab results </a:t>
            </a:r>
            <a:r>
              <a:rPr dirty="0"/>
              <a:t>(transcriptomics, genetics, isotopic analysis)</a:t>
            </a:r>
          </a:p>
          <a:p>
            <a:pPr marL="441293" lvl="1" indent="-219996" defTabSz="562355">
              <a:spcBef>
                <a:spcPts val="400"/>
              </a:spcBef>
              <a:defRPr sz="1476"/>
            </a:pPr>
            <a:r>
              <a:rPr dirty="0"/>
              <a:t>Classical forensics</a:t>
            </a:r>
          </a:p>
          <a:p>
            <a:pPr marL="219996" indent="-219996" defTabSz="562355">
              <a:spcBef>
                <a:spcPts val="400"/>
              </a:spcBef>
              <a:defRPr sz="1476"/>
            </a:pPr>
            <a:r>
              <a:rPr dirty="0"/>
              <a:t>Some </a:t>
            </a:r>
            <a:r>
              <a:rPr dirty="0">
                <a:solidFill>
                  <a:srgbClr val="FF0000"/>
                </a:solidFill>
              </a:rPr>
              <a:t>challenges</a:t>
            </a:r>
            <a:r>
              <a:rPr dirty="0"/>
              <a:t> for </a:t>
            </a:r>
            <a:r>
              <a:rPr lang="en-US" dirty="0"/>
              <a:t>l</a:t>
            </a:r>
            <a:r>
              <a:rPr dirty="0"/>
              <a:t>abs: agreed acceptance criteria; ROPs / accreditation, curated reference DB and standards; chain of custody compliance; reporting</a:t>
            </a:r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Outloo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Outlook</a:t>
            </a:r>
          </a:p>
        </p:txBody>
      </p:sp>
      <p:sp>
        <p:nvSpPr>
          <p:cNvPr id="190" name="Chemical and microbial forensics are relatively new fields and are still evolving…"/>
          <p:cNvSpPr txBox="1">
            <a:spLocks noGrp="1"/>
          </p:cNvSpPr>
          <p:nvPr>
            <p:ph type="body" idx="1"/>
          </p:nvPr>
        </p:nvSpPr>
        <p:spPr>
          <a:xfrm>
            <a:off x="593725" y="1598612"/>
            <a:ext cx="7937498" cy="2946400"/>
          </a:xfrm>
          <a:prstGeom prst="rect">
            <a:avLst/>
          </a:prstGeom>
        </p:spPr>
        <p:txBody>
          <a:bodyPr/>
          <a:lstStyle/>
          <a:p>
            <a:r>
              <a:rPr dirty="0"/>
              <a:t>Chemical and microbial forensics are relatively new fields and are still evolving</a:t>
            </a:r>
          </a:p>
          <a:p>
            <a:r>
              <a:rPr dirty="0"/>
              <a:t>Challenges exist in terms of, amongst others, scientific knowledge, validated methods, reference data and standards, </a:t>
            </a:r>
            <a:r>
              <a:rPr lang="en-US" dirty="0"/>
              <a:t>and tools for </a:t>
            </a:r>
            <a:r>
              <a:rPr dirty="0"/>
              <a:t>data analysis and results interpretation </a:t>
            </a:r>
          </a:p>
          <a:p>
            <a:r>
              <a:rPr dirty="0"/>
              <a:t>International cooperation is needed to take the fields forward and create confidence in the results</a:t>
            </a:r>
          </a:p>
          <a:p>
            <a:r>
              <a:rPr dirty="0"/>
              <a:t>Funding of the necessary research remains a challenge</a:t>
            </a:r>
          </a:p>
        </p:txBody>
      </p:sp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Inhaltsplatzhalter 1"/>
          <p:cNvSpPr txBox="1">
            <a:spLocks noGrp="1"/>
          </p:cNvSpPr>
          <p:nvPr>
            <p:ph type="body" sz="quarter" idx="1"/>
          </p:nvPr>
        </p:nvSpPr>
        <p:spPr>
          <a:xfrm>
            <a:off x="215338" y="4056239"/>
            <a:ext cx="5453250" cy="85072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600" dirty="0" err="1"/>
              <a:t>CBWNet</a:t>
            </a:r>
            <a:endParaRPr lang="en-US" sz="1600" dirty="0"/>
          </a:p>
          <a:p>
            <a:r>
              <a:rPr sz="1600" dirty="0"/>
              <a:t>Working together to strengthen </a:t>
            </a:r>
          </a:p>
          <a:p>
            <a:r>
              <a:rPr sz="1600" dirty="0"/>
              <a:t>the norms against chemical and biological weapons.</a:t>
            </a:r>
          </a:p>
        </p:txBody>
      </p:sp>
      <p:sp>
        <p:nvSpPr>
          <p:cNvPr id="194" name="Thank you for your attention!"/>
          <p:cNvSpPr txBox="1"/>
          <p:nvPr/>
        </p:nvSpPr>
        <p:spPr>
          <a:xfrm>
            <a:off x="843019" y="2323226"/>
            <a:ext cx="6432655" cy="49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FFFFFF"/>
                </a:solidFill>
              </a:defRPr>
            </a:lvl1pPr>
          </a:lstStyle>
          <a:p>
            <a:r>
              <a:rPr dirty="0"/>
              <a:t>Thank you for your attention!</a:t>
            </a:r>
          </a:p>
        </p:txBody>
      </p:sp>
      <p:sp>
        <p:nvSpPr>
          <p:cNvPr id="1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el 1"/>
          <p:cNvSpPr txBox="1">
            <a:spLocks noGrp="1"/>
          </p:cNvSpPr>
          <p:nvPr>
            <p:ph type="title"/>
          </p:nvPr>
        </p:nvSpPr>
        <p:spPr>
          <a:xfrm>
            <a:off x="593724" y="598487"/>
            <a:ext cx="7937501" cy="1000126"/>
          </a:xfrm>
          <a:prstGeom prst="rect">
            <a:avLst/>
          </a:prstGeom>
        </p:spPr>
        <p:txBody>
          <a:bodyPr/>
          <a:lstStyle/>
          <a:p>
            <a:r>
              <a:t>Content</a:t>
            </a:r>
          </a:p>
        </p:txBody>
      </p:sp>
      <p:sp>
        <p:nvSpPr>
          <p:cNvPr id="128" name="Inhaltsplatzhalt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</a:t>
            </a:r>
            <a:r>
              <a:rPr dirty="0"/>
              <a:t>erminology</a:t>
            </a:r>
            <a:endParaRPr lang="en-US" dirty="0"/>
          </a:p>
          <a:p>
            <a:r>
              <a:rPr lang="en-FR" dirty="0"/>
              <a:t>Agent spectrum</a:t>
            </a:r>
            <a:endParaRPr dirty="0"/>
          </a:p>
          <a:p>
            <a:r>
              <a:rPr dirty="0"/>
              <a:t>Legal </a:t>
            </a:r>
            <a:r>
              <a:rPr lang="en-US" dirty="0"/>
              <a:t>frameworks</a:t>
            </a:r>
            <a:r>
              <a:rPr dirty="0"/>
              <a:t> (UNSGM, CWC, BWC)</a:t>
            </a:r>
          </a:p>
          <a:p>
            <a:r>
              <a:rPr dirty="0"/>
              <a:t>Purpose and scope of CBW use investigations in the context of arms control</a:t>
            </a:r>
          </a:p>
          <a:p>
            <a:r>
              <a:rPr dirty="0"/>
              <a:t>The role of forensics in such investigations</a:t>
            </a:r>
          </a:p>
          <a:p>
            <a:r>
              <a:rPr dirty="0"/>
              <a:t>Chemical forensics – State of the art and challenges</a:t>
            </a:r>
          </a:p>
          <a:p>
            <a:r>
              <a:rPr dirty="0"/>
              <a:t>Microbial forensics – Sate of the art and challenges</a:t>
            </a:r>
          </a:p>
          <a:p>
            <a:r>
              <a:rPr dirty="0"/>
              <a:t>Outlook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rminolog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Terminology</a:t>
            </a:r>
          </a:p>
        </p:txBody>
      </p:sp>
      <p:sp>
        <p:nvSpPr>
          <p:cNvPr id="132" name="Chemical forensics:…"/>
          <p:cNvSpPr txBox="1">
            <a:spLocks noGrp="1"/>
          </p:cNvSpPr>
          <p:nvPr>
            <p:ph type="body" idx="1"/>
          </p:nvPr>
        </p:nvSpPr>
        <p:spPr>
          <a:xfrm>
            <a:off x="593725" y="1149974"/>
            <a:ext cx="8377935" cy="339503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defTabSz="617219">
              <a:buSzTx/>
              <a:buFontTx/>
              <a:buNone/>
              <a:defRPr sz="1619"/>
            </a:pPr>
            <a:r>
              <a:rPr lang="en-US" dirty="0"/>
              <a:t>Forensics:</a:t>
            </a:r>
          </a:p>
          <a:p>
            <a:pPr marL="505326" lvl="1" indent="-162426" defTabSz="617219">
              <a:buFontTx/>
              <a:buChar char="•"/>
              <a:defRPr sz="1619"/>
            </a:pPr>
            <a:r>
              <a:rPr lang="en-GB" dirty="0"/>
              <a:t>Application of science to the law (criminal, civil, international such as genocide, war crimes, crimes against humanity, and the crime of aggression)</a:t>
            </a:r>
          </a:p>
          <a:p>
            <a:pPr marL="0" indent="0" defTabSz="617219">
              <a:buSzTx/>
              <a:buFontTx/>
              <a:buNone/>
              <a:defRPr sz="1619"/>
            </a:pPr>
            <a:r>
              <a:rPr dirty="0"/>
              <a:t>Chemical forensics:</a:t>
            </a:r>
          </a:p>
          <a:p>
            <a:pPr marL="505326" lvl="1" indent="-162426" defTabSz="617219">
              <a:buFontTx/>
              <a:buChar char="•"/>
              <a:defRPr sz="1619"/>
            </a:pPr>
            <a:r>
              <a:rPr dirty="0"/>
              <a:t>Attempts to trace the history of a chemical sample</a:t>
            </a:r>
          </a:p>
          <a:p>
            <a:pPr marL="505326" lvl="1" indent="-162426" defTabSz="617219">
              <a:buFontTx/>
              <a:buChar char="•"/>
              <a:defRPr sz="1619"/>
            </a:pPr>
            <a:r>
              <a:rPr dirty="0"/>
              <a:t>Looks at synthesis products, byproducts, impurities, degradation products</a:t>
            </a:r>
          </a:p>
          <a:p>
            <a:pPr marL="505326" lvl="1" indent="-162426" defTabSz="617219">
              <a:buFontTx/>
              <a:buChar char="•"/>
              <a:defRPr sz="1619"/>
            </a:pPr>
            <a:r>
              <a:rPr dirty="0"/>
              <a:t>Deduces synthetic pathway, source of materials used, manufacturer, links between samples of different origin</a:t>
            </a:r>
          </a:p>
          <a:p>
            <a:pPr marL="0" indent="0" defTabSz="617219">
              <a:buSzTx/>
              <a:buFontTx/>
              <a:buNone/>
              <a:defRPr sz="1619"/>
            </a:pPr>
            <a:r>
              <a:rPr dirty="0"/>
              <a:t>Microbial forensics:</a:t>
            </a:r>
          </a:p>
          <a:p>
            <a:pPr marL="505326" lvl="1" indent="-162426" defTabSz="617219">
              <a:buFontTx/>
              <a:buChar char="•"/>
              <a:defRPr sz="1619"/>
            </a:pPr>
            <a:r>
              <a:rPr lang="en-US" dirty="0"/>
              <a:t>Attempts to </a:t>
            </a:r>
            <a:r>
              <a:rPr lang="en-US" dirty="0" err="1"/>
              <a:t>characterise</a:t>
            </a:r>
            <a:r>
              <a:rPr lang="en-US" dirty="0"/>
              <a:t> a</a:t>
            </a:r>
            <a:r>
              <a:rPr dirty="0"/>
              <a:t> questionable source</a:t>
            </a:r>
            <a:r>
              <a:rPr lang="en-US" dirty="0"/>
              <a:t> as</a:t>
            </a:r>
            <a:r>
              <a:rPr dirty="0"/>
              <a:t> “could </a:t>
            </a:r>
            <a:r>
              <a:rPr i="1" dirty="0"/>
              <a:t>not</a:t>
            </a:r>
            <a:r>
              <a:rPr dirty="0"/>
              <a:t> have originated from”</a:t>
            </a:r>
            <a:r>
              <a:rPr lang="en-US" dirty="0"/>
              <a:t>,</a:t>
            </a:r>
            <a:r>
              <a:rPr dirty="0"/>
              <a:t> </a:t>
            </a:r>
            <a:r>
              <a:rPr lang="en-US" dirty="0"/>
              <a:t>is </a:t>
            </a:r>
            <a:r>
              <a:rPr dirty="0"/>
              <a:t>“</a:t>
            </a:r>
            <a:r>
              <a:rPr i="1" dirty="0"/>
              <a:t>consistent</a:t>
            </a:r>
            <a:r>
              <a:rPr dirty="0"/>
              <a:t> with having originated from”</a:t>
            </a:r>
            <a:r>
              <a:rPr lang="en-US" dirty="0"/>
              <a:t>,</a:t>
            </a:r>
            <a:r>
              <a:rPr dirty="0"/>
              <a:t> </a:t>
            </a:r>
            <a:r>
              <a:rPr lang="en-US" dirty="0"/>
              <a:t>or</a:t>
            </a:r>
            <a:r>
              <a:rPr dirty="0"/>
              <a:t> “absolutely </a:t>
            </a:r>
            <a:r>
              <a:rPr i="1" dirty="0"/>
              <a:t>did</a:t>
            </a:r>
            <a:r>
              <a:rPr dirty="0"/>
              <a:t> originate from” a known source</a:t>
            </a:r>
          </a:p>
          <a:p>
            <a:pPr marL="505326" lvl="1" indent="-162426" defTabSz="617219">
              <a:buFontTx/>
              <a:buChar char="•"/>
              <a:defRPr sz="1619"/>
            </a:pPr>
            <a:r>
              <a:rPr dirty="0"/>
              <a:t>Attempts to discriminate between natural disease outbreaks, accidents, and deliberate released of pathogens</a:t>
            </a:r>
          </a:p>
        </p:txBody>
      </p:sp>
      <p:sp>
        <p:nvSpPr>
          <p:cNvPr id="1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56890-9E5E-92C0-5413-E343C1E0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CBW spectrum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7EE1D3-25EC-22A3-6A71-5F14356AC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75" y="1015817"/>
            <a:ext cx="7338449" cy="360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4292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el 1"/>
          <p:cNvSpPr txBox="1">
            <a:spLocks noGrp="1"/>
          </p:cNvSpPr>
          <p:nvPr>
            <p:ph type="title"/>
          </p:nvPr>
        </p:nvSpPr>
        <p:spPr>
          <a:xfrm>
            <a:off x="593724" y="598487"/>
            <a:ext cx="7937501" cy="1000126"/>
          </a:xfrm>
          <a:prstGeom prst="rect">
            <a:avLst/>
          </a:prstGeom>
        </p:spPr>
        <p:txBody>
          <a:bodyPr/>
          <a:lstStyle/>
          <a:p>
            <a:r>
              <a:t>The legal context - the international dimension</a:t>
            </a:r>
          </a:p>
        </p:txBody>
      </p:sp>
      <p:graphicFrame>
        <p:nvGraphicFramePr>
          <p:cNvPr id="136" name="Table 1"/>
          <p:cNvGraphicFramePr/>
          <p:nvPr>
            <p:extLst>
              <p:ext uri="{D42A27DB-BD31-4B8C-83A1-F6EECF244321}">
                <p14:modId xmlns:p14="http://schemas.microsoft.com/office/powerpoint/2010/main" val="2213796476"/>
              </p:ext>
            </p:extLst>
          </p:nvPr>
        </p:nvGraphicFramePr>
        <p:xfrm>
          <a:off x="267428" y="1205900"/>
          <a:ext cx="8609140" cy="3370584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1193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3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6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13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1664">
                <a:tc>
                  <a:txBody>
                    <a:bodyPr/>
                    <a:lstStyle/>
                    <a:p>
                      <a:pPr algn="l" defTabSz="685800">
                        <a:defRPr sz="1300"/>
                      </a:pPr>
                      <a:endParaRPr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 b="1">
                          <a:solidFill>
                            <a:srgbClr val="FFFFFF"/>
                          </a:solidFill>
                        </a:rPr>
                        <a:t>UNSGM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 b="1">
                          <a:solidFill>
                            <a:srgbClr val="FFFFFF"/>
                          </a:solidFill>
                        </a:rPr>
                        <a:t>BWC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 b="1">
                          <a:solidFill>
                            <a:srgbClr val="FFFFFF"/>
                          </a:solidFill>
                        </a:rPr>
                        <a:t>CWC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 defTabSz="6858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 b="1">
                          <a:solidFill>
                            <a:srgbClr val="FFFFFF"/>
                          </a:solidFill>
                        </a:rPr>
                        <a:t>Other mechanisms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664">
                <a:tc>
                  <a:txBody>
                    <a:bodyPr/>
                    <a:lstStyle/>
                    <a:p>
                      <a:pPr algn="ctr" defTabSz="6858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 b="1">
                          <a:solidFill>
                            <a:srgbClr val="FFFFFF"/>
                          </a:solidFill>
                        </a:rPr>
                        <a:t>Legal authority to investigate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1200"/>
                        <a:t>The UNSG has authority to investigate reports by States about alleged CBT weapons uses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1200" dirty="0"/>
                        <a:t>No investigation mechanism</a:t>
                      </a:r>
                      <a:r>
                        <a:rPr lang="en-US" sz="1200" dirty="0"/>
                        <a:t>, but c</a:t>
                      </a:r>
                      <a:r>
                        <a:rPr sz="1200" dirty="0"/>
                        <a:t>onsultative 
procedures:</a:t>
                      </a:r>
                      <a:r>
                        <a:rPr lang="en-US" sz="1200" dirty="0"/>
                        <a:t> </a:t>
                      </a:r>
                      <a:r>
                        <a:rPr sz="1200" dirty="0"/>
                        <a:t>Article V</a:t>
                      </a:r>
                      <a:r>
                        <a:rPr lang="en-US" sz="1200" dirty="0"/>
                        <a:t>,</a:t>
                      </a:r>
                      <a:r>
                        <a:rPr sz="1200" dirty="0"/>
                        <a:t>
</a:t>
                      </a:r>
                      <a:r>
                        <a:rPr lang="en-US" sz="1200" dirty="0"/>
                        <a:t>r</a:t>
                      </a:r>
                      <a:r>
                        <a:rPr sz="1200" dirty="0"/>
                        <a:t>eferral to UNSC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1200" dirty="0"/>
                        <a:t>Investigation of alleged CW use under either Art. X or X;
</a:t>
                      </a:r>
                      <a:r>
                        <a:rPr lang="en-US" sz="1200" dirty="0"/>
                        <a:t>s</a:t>
                      </a:r>
                      <a:r>
                        <a:rPr sz="1200" dirty="0"/>
                        <a:t>upport for UNSGM;
IIT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en-US" sz="1200" dirty="0"/>
                        <a:t>Syria CW investigation:</a:t>
                      </a:r>
                      <a:r>
                        <a:rPr sz="1200" dirty="0"/>
                        <a:t>
JIM (no longer in existence )
</a:t>
                      </a:r>
                      <a:r>
                        <a:rPr sz="1200" dirty="0" err="1"/>
                        <a:t>CoI</a:t>
                      </a:r>
                      <a:r>
                        <a:rPr sz="1200" dirty="0"/>
                        <a:t> Syria, IIIM
(WHO, WOAH, FAO)
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664">
                <a:tc>
                  <a:txBody>
                    <a:bodyPr/>
                    <a:lstStyle/>
                    <a:p>
                      <a:pPr algn="ctr" defTabSz="6858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 b="1">
                          <a:solidFill>
                            <a:srgbClr val="FFFFFF"/>
                          </a:solidFill>
                        </a:rPr>
                        <a:t>Mandate(s) / scope of investigation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1200"/>
                        <a:t>Establish whether CBT weapons have been used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1200" dirty="0"/>
                        <a:t>None</a:t>
                      </a:r>
                      <a:endParaRPr lang="en-US" sz="1200" dirty="0"/>
                    </a:p>
                    <a:p>
                      <a:pPr algn="l" defTabSz="685800">
                        <a:defRPr sz="1800"/>
                      </a:pPr>
                      <a:r>
                        <a:rPr sz="1200" dirty="0"/>
                        <a:t>UNSC </a:t>
                      </a:r>
                      <a:r>
                        <a:rPr lang="en-US" sz="1200" dirty="0"/>
                        <a:t>may </a:t>
                      </a:r>
                      <a:r>
                        <a:rPr sz="1200" dirty="0"/>
                        <a:t>request the SG to conduct an investigation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1200"/>
                        <a:t>Establish whether CW have been used and what the circumstances were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1200"/>
                        <a:t>Depending on the body establishing the mechanism
and on the context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664">
                <a:tc>
                  <a:txBody>
                    <a:bodyPr/>
                    <a:lstStyle/>
                    <a:p>
                      <a:pPr algn="ctr" defTabSz="6858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 b="1">
                          <a:solidFill>
                            <a:srgbClr val="FFFFFF"/>
                          </a:solidFill>
                        </a:rPr>
                        <a:t>Attribution of responsibility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1200"/>
                        <a:t>Report information that may help establishing the origin of the weapons used, if possible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1200"/>
                        <a:t>Depends on mandate given by the UNSC, if any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1200"/>
                        <a:t>Report any information that may help establishing the origin of the weapons used
IIT: identify individuals and entities responsible for use of CW confirmed by FFM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1200" dirty="0"/>
                        <a:t>JIM: essentially the same as IIT
</a:t>
                      </a:r>
                      <a:r>
                        <a:rPr sz="1200" dirty="0" err="1"/>
                        <a:t>CoI</a:t>
                      </a:r>
                      <a:r>
                        <a:rPr lang="en-US" sz="1200" dirty="0"/>
                        <a:t>-SAR/IIIM</a:t>
                      </a:r>
                      <a:r>
                        <a:rPr sz="1200" dirty="0"/>
                        <a:t>: identify those responsible for serious violations of human rights law (includes use of prohibited weapons)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el 1"/>
          <p:cNvSpPr txBox="1">
            <a:spLocks noGrp="1"/>
          </p:cNvSpPr>
          <p:nvPr>
            <p:ph type="title"/>
          </p:nvPr>
        </p:nvSpPr>
        <p:spPr>
          <a:xfrm>
            <a:off x="593724" y="598487"/>
            <a:ext cx="7937501" cy="1000126"/>
          </a:xfrm>
          <a:prstGeom prst="rect">
            <a:avLst/>
          </a:prstGeom>
        </p:spPr>
        <p:txBody>
          <a:bodyPr/>
          <a:lstStyle/>
          <a:p>
            <a:r>
              <a:rPr dirty="0"/>
              <a:t>The role of chemical/microbial forensics in an investigation - example BW investigation</a:t>
            </a:r>
          </a:p>
        </p:txBody>
      </p:sp>
      <p:pic>
        <p:nvPicPr>
          <p:cNvPr id="140" name="Image 5" descr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719" y="1402496"/>
            <a:ext cx="4924562" cy="3197153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tate of the Art - where to look (examples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State of the Art - where to look (examples)</a:t>
            </a:r>
          </a:p>
        </p:txBody>
      </p:sp>
      <p:pic>
        <p:nvPicPr>
          <p:cNvPr id="144" name="Screenshot 2024-11-04 at 20.10.01.png" descr="Screenshot 2024-11-04 at 20.10.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105" y="1255971"/>
            <a:ext cx="1859894" cy="26299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Screenshot 2024-11-04 at 20.17.34.png" descr="Screenshot 2024-11-04 at 20.17.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496" y="1845727"/>
            <a:ext cx="2008201" cy="26299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Screenshot 2024-11-04 at 20.23.47.png" descr="Screenshot 2024-11-04 at 20.23.4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4157" y="1243424"/>
            <a:ext cx="1859894" cy="2655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Screenshot 2024-11-06 at 10.39.44.png" descr="Screenshot 2024-11-06 at 10.39.4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4140" y="1846747"/>
            <a:ext cx="1859894" cy="2627930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Examples of recent CW use investigations (OPCW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Examples of recent CW use investigations (</a:t>
            </a:r>
            <a:r>
              <a:rPr lang="en-US" dirty="0"/>
              <a:t>JIM/</a:t>
            </a:r>
            <a:r>
              <a:rPr dirty="0"/>
              <a:t>OPCW)</a:t>
            </a:r>
          </a:p>
        </p:txBody>
      </p:sp>
      <p:pic>
        <p:nvPicPr>
          <p:cNvPr id="15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419" y="2258002"/>
            <a:ext cx="2604882" cy="14685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6616" y="3019846"/>
            <a:ext cx="2391716" cy="16443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Screenshot 2024-11-04 at 21.26.58.png" descr="Screenshot 2024-11-04 at 21.26.5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890" y="2193992"/>
            <a:ext cx="2291195" cy="1596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5173" y="1368132"/>
            <a:ext cx="2391715" cy="1593054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CF6"/>
          <p:cNvSpPr txBox="1"/>
          <p:nvPr/>
        </p:nvSpPr>
        <p:spPr>
          <a:xfrm>
            <a:off x="425931" y="2806843"/>
            <a:ext cx="401872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CF</a:t>
            </a:r>
            <a:r>
              <a:rPr sz="1100"/>
              <a:t>6</a:t>
            </a:r>
          </a:p>
        </p:txBody>
      </p:sp>
      <p:sp>
        <p:nvSpPr>
          <p:cNvPr id="156" name="“Novichoks”"/>
          <p:cNvSpPr txBox="1"/>
          <p:nvPr/>
        </p:nvSpPr>
        <p:spPr>
          <a:xfrm>
            <a:off x="5881419" y="3836646"/>
            <a:ext cx="1246806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“Novichoks”</a:t>
            </a:r>
          </a:p>
        </p:txBody>
      </p:sp>
      <p:sp>
        <p:nvSpPr>
          <p:cNvPr id="157" name="“Binary” VX"/>
          <p:cNvSpPr txBox="1"/>
          <p:nvPr/>
        </p:nvSpPr>
        <p:spPr>
          <a:xfrm>
            <a:off x="5881419" y="1432032"/>
            <a:ext cx="1193116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“Binary” VX</a:t>
            </a:r>
          </a:p>
        </p:txBody>
      </p:sp>
      <p:sp>
        <p:nvSpPr>
          <p:cNvPr id="1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hemical attribution analysis: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Chemical attribution analysis:</a:t>
            </a:r>
          </a:p>
          <a:p>
            <a:r>
              <a:t>1. Matching samples of know and unknown origin</a:t>
            </a:r>
          </a:p>
        </p:txBody>
      </p:sp>
      <p:sp>
        <p:nvSpPr>
          <p:cNvPr id="161" name="Chemical profiling:…"/>
          <p:cNvSpPr txBox="1">
            <a:spLocks noGrp="1"/>
          </p:cNvSpPr>
          <p:nvPr>
            <p:ph type="body" idx="1"/>
          </p:nvPr>
        </p:nvSpPr>
        <p:spPr>
          <a:xfrm>
            <a:off x="593725" y="1598612"/>
            <a:ext cx="7674146" cy="2946400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1200"/>
              </a:spcBef>
              <a:buSzTx/>
              <a:buFont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Chemical profiling:</a:t>
            </a:r>
          </a:p>
          <a:p>
            <a:pPr marL="0" indent="0" defTabSz="457200">
              <a:spcBef>
                <a:spcPts val="1200"/>
              </a:spcBef>
              <a:buSzTx/>
              <a:buFont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A </a:t>
            </a:r>
            <a:r>
              <a:rPr dirty="0">
                <a:solidFill>
                  <a:srgbClr val="FF0000"/>
                </a:solidFill>
              </a:rPr>
              <a:t>select set of chemical constituents </a:t>
            </a:r>
            <a:r>
              <a:rPr dirty="0"/>
              <a:t>and their relative </a:t>
            </a:r>
            <a:r>
              <a:rPr dirty="0">
                <a:solidFill>
                  <a:schemeClr val="bg1">
                    <a:lumMod val="95000"/>
                  </a:schemeClr>
                </a:solidFill>
              </a:rPr>
              <a:t>analytical signals (or amounts</a:t>
            </a:r>
            <a:r>
              <a:rPr dirty="0"/>
              <a:t>) that may differentiate samples from different sources or origins. </a:t>
            </a:r>
          </a:p>
          <a:p>
            <a:pPr marL="0" indent="0" defTabSz="457200">
              <a:spcBef>
                <a:spcPts val="1200"/>
              </a:spcBef>
              <a:buSzTx/>
              <a:buFont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If the chemical profile of the unknown sample is </a:t>
            </a:r>
            <a:r>
              <a:rPr dirty="0">
                <a:solidFill>
                  <a:srgbClr val="FF0000"/>
                </a:solidFill>
              </a:rPr>
              <a:t>similar or statistically identical </a:t>
            </a:r>
            <a:r>
              <a:rPr dirty="0"/>
              <a:t>to the chemical profile of a specific reference sample(s), then the unknown sample and reference sample(s) might share the same origin. </a:t>
            </a:r>
          </a:p>
          <a:p>
            <a:pPr marL="0" indent="0" defTabSz="457200">
              <a:spcBef>
                <a:spcPts val="1200"/>
              </a:spcBef>
              <a:buSzTx/>
              <a:buFont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Samples connected through a </a:t>
            </a:r>
            <a:r>
              <a:rPr dirty="0">
                <a:solidFill>
                  <a:srgbClr val="FF0000"/>
                </a:solidFill>
              </a:rPr>
              <a:t>plausible shared origin </a:t>
            </a:r>
            <a:r>
              <a:rPr dirty="0"/>
              <a:t>may help investigators locate and attribute a chemical weapon to a perpetrator </a:t>
            </a: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 defTabSz="457200">
              <a:spcBef>
                <a:spcPts val="1200"/>
              </a:spcBef>
              <a:buSzTx/>
              <a:buFont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200" dirty="0">
                <a:latin typeface="Times Roman"/>
                <a:ea typeface="Times Roman"/>
                <a:cs typeface="Times Roman"/>
                <a:sym typeface="Times Roman"/>
              </a:rPr>
              <a:t>Carlos G Vargas: </a:t>
            </a:r>
            <a:r>
              <a:rPr sz="1200" i="1" dirty="0">
                <a:latin typeface="Times Roman"/>
                <a:ea typeface="Times Roman"/>
                <a:cs typeface="Times Roman"/>
                <a:sym typeface="Times Roman"/>
              </a:rPr>
              <a:t>Chemical attribution - sample matching; </a:t>
            </a:r>
            <a:r>
              <a:rPr sz="1200" dirty="0">
                <a:latin typeface="Times Roman"/>
                <a:ea typeface="Times Roman"/>
                <a:cs typeface="Times Roman"/>
                <a:sym typeface="Times Roman"/>
              </a:rPr>
              <a:t>VERIFIN Blue Book (2023) Section 5 Chapter I</a:t>
            </a:r>
          </a:p>
        </p:txBody>
      </p:sp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1294</Words>
  <Application>Microsoft Macintosh PowerPoint</Application>
  <PresentationFormat>On-screen Show (16:9)</PresentationFormat>
  <Paragraphs>129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Calibri</vt:lpstr>
      <vt:lpstr>Charter Roman</vt:lpstr>
      <vt:lpstr>IBM Plex Sans</vt:lpstr>
      <vt:lpstr>Symbol</vt:lpstr>
      <vt:lpstr>Times New Roman</vt:lpstr>
      <vt:lpstr>Times Roman</vt:lpstr>
      <vt:lpstr>Office</vt:lpstr>
      <vt:lpstr>Chemical and Microbiological Forensics in Investigations of Alleged Uses of Chemical and Biological Weapons</vt:lpstr>
      <vt:lpstr>Content</vt:lpstr>
      <vt:lpstr>Terminology</vt:lpstr>
      <vt:lpstr>The CBW spectrum</vt:lpstr>
      <vt:lpstr>The legal context - the international dimension</vt:lpstr>
      <vt:lpstr>The role of chemical/microbial forensics in an investigation - example BW investigation</vt:lpstr>
      <vt:lpstr>State of the Art - where to look (examples)</vt:lpstr>
      <vt:lpstr>Examples of recent CW use investigations (JIM/OPCW)</vt:lpstr>
      <vt:lpstr>Chemical attribution analysis: 1. Matching samples of know and unknown origin</vt:lpstr>
      <vt:lpstr>2. Attributing the route of manufacture</vt:lpstr>
      <vt:lpstr>3. Sourcing specific batches or raw material sources</vt:lpstr>
      <vt:lpstr>4. Data analysis</vt:lpstr>
      <vt:lpstr>Microbiological attribution analysis</vt:lpstr>
      <vt:lpstr>Example RefBio</vt:lpstr>
      <vt:lpstr>Microbial forensics: some key points</vt:lpstr>
      <vt:lpstr>Outlook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Chemical and Microbiological Forensics in Investigations of Alleged Uses of Chemical and Biological Weapons</dc:title>
  <cp:lastModifiedBy>RTr</cp:lastModifiedBy>
  <cp:revision>7</cp:revision>
  <dcterms:modified xsi:type="dcterms:W3CDTF">2024-11-13T15:12:59Z</dcterms:modified>
</cp:coreProperties>
</file>