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2"/>
  </p:notesMasterIdLst>
  <p:handoutMasterIdLst>
    <p:handoutMasterId r:id="rId23"/>
  </p:handoutMasterIdLst>
  <p:sldIdLst>
    <p:sldId id="294" r:id="rId6"/>
    <p:sldId id="270" r:id="rId7"/>
    <p:sldId id="279" r:id="rId8"/>
    <p:sldId id="1865" r:id="rId9"/>
    <p:sldId id="281" r:id="rId10"/>
    <p:sldId id="282" r:id="rId11"/>
    <p:sldId id="283" r:id="rId12"/>
    <p:sldId id="284" r:id="rId13"/>
    <p:sldId id="285" r:id="rId14"/>
    <p:sldId id="287" r:id="rId15"/>
    <p:sldId id="290" r:id="rId16"/>
    <p:sldId id="1864" r:id="rId17"/>
    <p:sldId id="289" r:id="rId18"/>
    <p:sldId id="291" r:id="rId19"/>
    <p:sldId id="292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51362D-CFC5-2A1A-1EE5-BEC444012672}" name="Garrison, Lance" initials="LG" userId="S::lance.garrison@nnsa.doe.gov::0c1a91b5-d9ff-4439-8d72-f6fb4a73bbe1" providerId="AD"/>
  <p188:author id="{C6732B89-A771-8929-AA61-FC70E9C7AA2A}" name="Vargas, Vanessa (CONTR)" initials="V(" userId="S::vanessa.vargas@nnsa.doe.gov::609f772e-a155-43c3-afe3-6af8de48f2c7" providerId="AD"/>
  <p188:author id="{508BFFF0-37D5-DFD6-86EC-11C7D5435602}" name="Samuels, Renee" initials="SR" userId="S::renee.samuels@nnsa.doe.gov::bc9d4396-1ae8-4e5c-bc6a-8db27077f9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07FAD"/>
    <a:srgbClr val="2A2E6C"/>
    <a:srgbClr val="00754A"/>
    <a:srgbClr val="BD5B00"/>
    <a:srgbClr val="67319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E81E47-57E4-428A-9C10-1CACB8045116}" v="83" dt="2024-10-30T17:24:13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10C6D0-F9C8-D59A-EBD0-80EC3FCEE4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0F887B-2990-CD2A-747E-5AB0CAF476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EA71E-8EDC-4170-8E01-F79196C500A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8547E-FE5F-AC0A-C660-CCC4A5B8B5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42FABF-77AE-4156-1514-4EFE361E49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0E67B-7C25-4254-BB63-DE19ACAC9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27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80209-65FC-5348-A4C6-8AC69EBE049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1D5FA-B2E5-094F-958C-B935213AF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46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2CED7A-B5AE-E940-B056-C1D001F233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88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CB6B4F-B407-9DBE-0F1C-9AEA3EB62C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2863"/>
            <a:ext cx="12192000" cy="6258605"/>
          </a:xfrm>
          <a:prstGeom prst="rect">
            <a:avLst/>
          </a:prstGeom>
          <a:gradFill flip="none" rotWithShape="1">
            <a:gsLst>
              <a:gs pos="28700">
                <a:srgbClr val="676A96"/>
              </a:gs>
              <a:gs pos="0">
                <a:srgbClr val="2A2E6C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492F81-209A-2856-E1EF-5C68F18A6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2" y="4429921"/>
            <a:ext cx="7085724" cy="1380527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2C407-91EB-CEDE-F52D-CFDAFDDB4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2" y="2554289"/>
            <a:ext cx="7085724" cy="1793624"/>
          </a:xfrm>
        </p:spPr>
        <p:txBody>
          <a:bodyPr anchor="b"/>
          <a:lstStyle>
            <a:lvl1pPr algn="l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911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ligh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4492F81-209A-2856-E1EF-5C68F18A6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2" y="4429921"/>
            <a:ext cx="7085724" cy="1380527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2C407-91EB-CEDE-F52D-CFDAFDDB4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2" y="2554289"/>
            <a:ext cx="7085724" cy="1793624"/>
          </a:xfrm>
        </p:spPr>
        <p:txBody>
          <a:bodyPr anchor="b"/>
          <a:lstStyle>
            <a:lvl1pPr algn="l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A blue and green lines on a black background&#10;&#10;Description automatically generated">
            <a:extLst>
              <a:ext uri="{FF2B5EF4-FFF2-40B4-BE49-F238E27FC236}">
                <a16:creationId xmlns:a16="http://schemas.microsoft.com/office/drawing/2014/main" id="{D49DB306-9DE9-1905-39AB-C3C021235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-1"/>
            <a:ext cx="12185650" cy="442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18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16745DC-37E3-B4F1-1FF9-E7A8FB60CA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2862"/>
            <a:ext cx="12192000" cy="1403576"/>
          </a:xfrm>
          <a:prstGeom prst="rect">
            <a:avLst/>
          </a:prstGeom>
          <a:solidFill>
            <a:srgbClr val="2A2E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5DFD95-1633-E4B7-6E2A-1B67DC7EFE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8999" y="-42862"/>
            <a:ext cx="7493001" cy="14167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1E22811-D318-C5F9-7594-BF772116C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3088"/>
            <a:ext cx="10515600" cy="1403576"/>
          </a:xfrm>
          <a:prstGeom prst="rect">
            <a:avLst/>
          </a:prstGeom>
          <a:gradFill flip="none" rotWithShape="1">
            <a:gsLst>
              <a:gs pos="46000">
                <a:srgbClr val="2A2E6C"/>
              </a:gs>
              <a:gs pos="100000">
                <a:srgbClr val="2A2E6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6C1D70-F752-CA2D-1357-FADBDC78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290"/>
            <a:ext cx="10515600" cy="9955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C3C6A-7DE5-0A18-44FC-A0BBA302C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2711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C06F8-3B8C-E4FC-95D0-1A64396C3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8"/>
            <a:ext cx="5181600" cy="419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0B57D-BFEF-BB4B-44EE-3BCB540F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8"/>
            <a:ext cx="5181600" cy="419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C90160-2B76-2946-CD59-CA95B07061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2862"/>
            <a:ext cx="12192000" cy="1403576"/>
          </a:xfrm>
          <a:prstGeom prst="rect">
            <a:avLst/>
          </a:prstGeom>
          <a:solidFill>
            <a:srgbClr val="2A2E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CE46CC-9172-A415-9D6D-040247109E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8999" y="-42862"/>
            <a:ext cx="7493001" cy="14167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03B534-11B9-3B93-8D20-F6FFA3ED81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3088"/>
            <a:ext cx="10515600" cy="1403576"/>
          </a:xfrm>
          <a:prstGeom prst="rect">
            <a:avLst/>
          </a:prstGeom>
          <a:gradFill flip="none" rotWithShape="1">
            <a:gsLst>
              <a:gs pos="46000">
                <a:srgbClr val="2A2E6C"/>
              </a:gs>
              <a:gs pos="100000">
                <a:srgbClr val="2A2E6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0549B9-0492-B6F4-E3EA-E40C2F5D4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290"/>
            <a:ext cx="10515600" cy="9955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6944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0465E1-9D42-F1A1-F37C-ADA97417E6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2862"/>
            <a:ext cx="12192000" cy="1403576"/>
          </a:xfrm>
          <a:prstGeom prst="rect">
            <a:avLst/>
          </a:prstGeom>
          <a:solidFill>
            <a:srgbClr val="2A2E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1349DA-F92B-E95A-EF08-86B47AE9BC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8999" y="-42862"/>
            <a:ext cx="7493001" cy="14167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1549BB-199C-F1E9-C904-F12D860484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3088"/>
            <a:ext cx="10515600" cy="1403576"/>
          </a:xfrm>
          <a:prstGeom prst="rect">
            <a:avLst/>
          </a:prstGeom>
          <a:gradFill flip="none" rotWithShape="1">
            <a:gsLst>
              <a:gs pos="46000">
                <a:srgbClr val="2A2E6C"/>
              </a:gs>
              <a:gs pos="100000">
                <a:srgbClr val="2A2E6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713472D-4012-2296-430D-F4A8B4B80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290"/>
            <a:ext cx="10515600" cy="9955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56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Contentwith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01470" y="6314946"/>
            <a:ext cx="8200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D55A9-4BA2-4866-9244-6EAA7F9272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A0FE1-7CAE-43BF-8D50-420BFE36F58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06401" y="898527"/>
            <a:ext cx="11415184" cy="51530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589D39-C03C-C57E-8C5C-9DEA30F1DB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777" y="6028120"/>
            <a:ext cx="2116017" cy="5022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9B01B1-5820-EC7E-EA29-CED322179F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777" y="365125"/>
            <a:ext cx="11281299" cy="55993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99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777" y="1422400"/>
            <a:ext cx="11218237" cy="4368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E97A62-F087-1589-C700-221CE9F6F0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777" y="365125"/>
            <a:ext cx="11281299" cy="55993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7A9778-EA07-5BE1-9E6F-DAE064039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1470" y="6314946"/>
            <a:ext cx="8200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D55A9-4BA2-4866-9244-6EAA7F9272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83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191FE1-558F-2AE0-18D9-6D9524161C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176967"/>
            <a:ext cx="12192000" cy="681037"/>
          </a:xfrm>
          <a:prstGeom prst="rect">
            <a:avLst/>
          </a:prstGeom>
          <a:solidFill>
            <a:srgbClr val="2A2E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4BE927-7204-4CF4-C6C5-057D86E003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309857"/>
            <a:ext cx="9670942" cy="432373"/>
          </a:xfrm>
          <a:prstGeom prst="rect">
            <a:avLst/>
          </a:prstGeom>
          <a:gradFill flip="none" rotWithShape="1">
            <a:gsLst>
              <a:gs pos="46000">
                <a:srgbClr val="00754A"/>
              </a:gs>
              <a:gs pos="100000">
                <a:srgbClr val="2A2E6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49807-3CA7-E6A7-39C5-1ABFA29980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38200" y="6385367"/>
            <a:ext cx="3020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INNOVATE. COLLABORATE. DELIVER.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EB72D2-8861-34BD-29A6-CA72BC18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D482B8-C622-8DBA-68B3-6C70F877D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9"/>
            <a:ext cx="10515600" cy="4214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6E5211CF-94AE-A3E5-7E40-ED345911FF8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3473" y="6289104"/>
            <a:ext cx="1540329" cy="43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3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52" r:id="rId4"/>
    <p:sldLayoutId id="2147483654" r:id="rId5"/>
    <p:sldLayoutId id="2147483655" r:id="rId6"/>
    <p:sldLayoutId id="2147483664" r:id="rId7"/>
    <p:sldLayoutId id="2147483665" r:id="rId8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" Type="http://schemas.microsoft.com/office/2007/relationships/hdphoto" Target="../media/hdphoto1.wdp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jpeg"/><Relationship Id="rId2" Type="http://schemas.openxmlformats.org/officeDocument/2006/relationships/image" Target="../media/image5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6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hdphoto" Target="../media/hdphoto1.wdp"/><Relationship Id="rId7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6.pn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6.pn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1.wdp"/><Relationship Id="rId7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2E1F-64F2-D032-FE36-4DE7FF037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1809" y="2667500"/>
            <a:ext cx="8288381" cy="307144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2A2E6C"/>
                </a:solidFill>
              </a:rPr>
              <a:t>International Cooperation is Key</a:t>
            </a:r>
            <a:r>
              <a:rPr lang="en-US" b="1" dirty="0">
                <a:solidFill>
                  <a:srgbClr val="2A2E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2A2E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countering nuclear and radiological terrorism through prevention and preparedness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C044D24-FABD-2743-B4A9-202F3A874CB6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5" name="Picture 4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B76CCBF1-BCCE-B22C-8D1B-09A982E8C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6" name="Picture 5" descr="A blue shield with a white symbol on it">
              <a:extLst>
                <a:ext uri="{FF2B5EF4-FFF2-40B4-BE49-F238E27FC236}">
                  <a16:creationId xmlns:a16="http://schemas.microsoft.com/office/drawing/2014/main" id="{C01B068E-FF87-7270-E0E1-E5CBAA760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A6D93C-70B4-87F8-753B-53128EDDAAE1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10" name="Picture 9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4D962A7C-847A-7F99-B51E-14B18625F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11" name="Picture 10" descr="A blue shield with a white symbol on it">
              <a:extLst>
                <a:ext uri="{FF2B5EF4-FFF2-40B4-BE49-F238E27FC236}">
                  <a16:creationId xmlns:a16="http://schemas.microsoft.com/office/drawing/2014/main" id="{F564E091-BEC1-8755-1FA2-56BF482643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EC0363E0-A3D5-7ECC-F70E-66140747CEBE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743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97794"/>
            <a:ext cx="10515600" cy="995589"/>
          </a:xfrm>
        </p:spPr>
        <p:txBody>
          <a:bodyPr>
            <a:normAutofit fontScale="90000"/>
          </a:bodyPr>
          <a:lstStyle/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GMS partners with organizations inside and outside the U.S.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10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BDF818-DF67-8AAC-6D49-9DADD4EEA6BE}"/>
              </a:ext>
            </a:extLst>
          </p:cNvPr>
          <p:cNvSpPr/>
          <p:nvPr/>
        </p:nvSpPr>
        <p:spPr>
          <a:xfrm>
            <a:off x="4340221" y="1609406"/>
            <a:ext cx="3480907" cy="3522588"/>
          </a:xfrm>
          <a:prstGeom prst="rect">
            <a:avLst/>
          </a:prstGeom>
          <a:gradFill>
            <a:gsLst>
              <a:gs pos="45000">
                <a:schemeClr val="bg1">
                  <a:alpha val="42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A06006-7933-7AD8-3492-08374A0C40F5}"/>
              </a:ext>
            </a:extLst>
          </p:cNvPr>
          <p:cNvSpPr txBox="1"/>
          <p:nvPr/>
        </p:nvSpPr>
        <p:spPr>
          <a:xfrm>
            <a:off x="4340221" y="1684328"/>
            <a:ext cx="348090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2A2E6C"/>
                </a:solidFill>
              </a:rPr>
              <a:t>International</a:t>
            </a:r>
          </a:p>
          <a:p>
            <a:pPr algn="ctr"/>
            <a:r>
              <a:rPr lang="en-US" b="1">
                <a:solidFill>
                  <a:srgbClr val="2A2E6C"/>
                </a:solidFill>
              </a:rPr>
              <a:t>Organizations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623938-95B0-09B3-EF90-C36514BDE48E}"/>
              </a:ext>
            </a:extLst>
          </p:cNvPr>
          <p:cNvSpPr/>
          <p:nvPr/>
        </p:nvSpPr>
        <p:spPr>
          <a:xfrm>
            <a:off x="537549" y="1609406"/>
            <a:ext cx="3480907" cy="3522588"/>
          </a:xfrm>
          <a:prstGeom prst="rect">
            <a:avLst/>
          </a:prstGeom>
          <a:gradFill>
            <a:gsLst>
              <a:gs pos="45000">
                <a:schemeClr val="bg1">
                  <a:alpha val="42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08500D-9FBA-7E9B-86FB-8448D09F3240}"/>
              </a:ext>
            </a:extLst>
          </p:cNvPr>
          <p:cNvSpPr txBox="1"/>
          <p:nvPr/>
        </p:nvSpPr>
        <p:spPr>
          <a:xfrm>
            <a:off x="537549" y="1684328"/>
            <a:ext cx="34809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2A2E6C"/>
                </a:solidFill>
              </a:rPr>
              <a:t>Interagency Partners</a:t>
            </a:r>
          </a:p>
          <a:p>
            <a:pPr algn="ctr"/>
            <a:r>
              <a:rPr lang="en-US">
                <a:solidFill>
                  <a:srgbClr val="2A2E6C"/>
                </a:solidFill>
              </a:rPr>
              <a:t>Department of</a:t>
            </a:r>
          </a:p>
          <a:p>
            <a:pPr algn="ctr"/>
            <a:r>
              <a:rPr lang="en-US">
                <a:solidFill>
                  <a:srgbClr val="2A2E6C"/>
                </a:solidFill>
              </a:rPr>
              <a:t>Energy National Laboratories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B5395E-B570-F6CD-1674-5B78CA634ECF}"/>
              </a:ext>
            </a:extLst>
          </p:cNvPr>
          <p:cNvSpPr/>
          <p:nvPr/>
        </p:nvSpPr>
        <p:spPr>
          <a:xfrm>
            <a:off x="8080136" y="1609406"/>
            <a:ext cx="3480907" cy="3522588"/>
          </a:xfrm>
          <a:prstGeom prst="rect">
            <a:avLst/>
          </a:prstGeom>
          <a:gradFill>
            <a:gsLst>
              <a:gs pos="45000">
                <a:schemeClr val="bg1">
                  <a:alpha val="42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EE26A6-87B5-7959-D254-56F692B4A481}"/>
              </a:ext>
            </a:extLst>
          </p:cNvPr>
          <p:cNvSpPr txBox="1"/>
          <p:nvPr/>
        </p:nvSpPr>
        <p:spPr>
          <a:xfrm>
            <a:off x="8080136" y="1684328"/>
            <a:ext cx="348090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2A2E6C"/>
                </a:solidFill>
              </a:rPr>
              <a:t>Academic and </a:t>
            </a:r>
          </a:p>
          <a:p>
            <a:pPr algn="ctr"/>
            <a:r>
              <a:rPr lang="en-US" b="1">
                <a:solidFill>
                  <a:srgbClr val="2A2E6C"/>
                </a:solidFill>
              </a:rPr>
              <a:t>Non-Governmental Organizations</a:t>
            </a: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2639B19B-6278-81AC-33F9-09997B5A1D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7614" y="5668119"/>
            <a:ext cx="1518797" cy="2887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D7F093-4491-621B-0A25-5D0D634614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048" y="5107025"/>
            <a:ext cx="2848629" cy="344209"/>
          </a:xfrm>
          <a:prstGeom prst="rect">
            <a:avLst/>
          </a:prstGeom>
        </p:spPr>
      </p:pic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F9E4E3E5-20BC-FE01-9841-DC5DD48B916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053" y="4641736"/>
            <a:ext cx="1288754" cy="233932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ADBB159-0C0E-22AB-B0BA-CCBE9710564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701" y="4597656"/>
            <a:ext cx="1288753" cy="361702"/>
          </a:xfrm>
          <a:prstGeom prst="rect">
            <a:avLst/>
          </a:prstGeom>
        </p:spPr>
      </p:pic>
      <p:pic>
        <p:nvPicPr>
          <p:cNvPr id="18" name="Picture 17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99968E1C-45CB-C0EA-3F2D-900BAFDE419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291" y="3665564"/>
            <a:ext cx="801828" cy="8018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4EEDE8-FBF6-31BE-687D-5BE1CCAC8FA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2407" y="3646181"/>
            <a:ext cx="813479" cy="8405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DF384DE-D6DB-9429-B280-83DDDEDD48C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3312" y="3688698"/>
            <a:ext cx="1192611" cy="7555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286054-2253-93DD-A842-7BE6DD1FBE5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4162" y="3788231"/>
            <a:ext cx="1419439" cy="526442"/>
          </a:xfrm>
          <a:prstGeom prst="rect">
            <a:avLst/>
          </a:prstGeom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09C75AFE-D47E-8D6D-227C-09C12E91102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5961" y="3756522"/>
            <a:ext cx="1044795" cy="619912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8089F8B7-F62C-533C-01C4-AA5321A0E54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87" y="4620077"/>
            <a:ext cx="1608460" cy="382571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0915E3AA-A5DC-AD1B-00E0-472C0BC066A6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2329" y="4560460"/>
            <a:ext cx="660725" cy="50180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9EC543B-94DC-0857-0BB2-C706F4FDED48}"/>
              </a:ext>
            </a:extLst>
          </p:cNvPr>
          <p:cNvGrpSpPr/>
          <p:nvPr/>
        </p:nvGrpSpPr>
        <p:grpSpPr>
          <a:xfrm>
            <a:off x="4699829" y="2699594"/>
            <a:ext cx="2761691" cy="801829"/>
            <a:chOff x="4687867" y="2757545"/>
            <a:chExt cx="2761691" cy="801829"/>
          </a:xfrm>
        </p:grpSpPr>
        <p:pic>
          <p:nvPicPr>
            <p:cNvPr id="26" name="Picture 25" descr="Logo&#10;&#10;Description automatically generated">
              <a:extLst>
                <a:ext uri="{FF2B5EF4-FFF2-40B4-BE49-F238E27FC236}">
                  <a16:creationId xmlns:a16="http://schemas.microsoft.com/office/drawing/2014/main" id="{3FFA1809-CA79-DAE2-3BDA-BCA3CF4A7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7867" y="2757545"/>
              <a:ext cx="878717" cy="801829"/>
            </a:xfrm>
            <a:prstGeom prst="rect">
              <a:avLst/>
            </a:prstGeom>
          </p:spPr>
        </p:pic>
        <p:pic>
          <p:nvPicPr>
            <p:cNvPr id="27" name="Picture 26" descr="Logo&#10;&#10;Description automatically generated">
              <a:extLst>
                <a:ext uri="{FF2B5EF4-FFF2-40B4-BE49-F238E27FC236}">
                  <a16:creationId xmlns:a16="http://schemas.microsoft.com/office/drawing/2014/main" id="{90B0ECEF-F379-0AE8-60DE-BCD8D4575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5681" y="2777115"/>
              <a:ext cx="615486" cy="762689"/>
            </a:xfrm>
            <a:prstGeom prst="rect">
              <a:avLst/>
            </a:prstGeom>
          </p:spPr>
        </p:pic>
        <p:pic>
          <p:nvPicPr>
            <p:cNvPr id="28" name="Picture 27" descr="A picture containing fan, device, vector graphics&#10;&#10;Description automatically generated">
              <a:extLst>
                <a:ext uri="{FF2B5EF4-FFF2-40B4-BE49-F238E27FC236}">
                  <a16:creationId xmlns:a16="http://schemas.microsoft.com/office/drawing/2014/main" id="{B990A541-743F-FEA2-68C2-95F20E7BD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882" y="2888370"/>
              <a:ext cx="640676" cy="540178"/>
            </a:xfrm>
            <a:prstGeom prst="rect">
              <a:avLst/>
            </a:prstGeom>
          </p:spPr>
        </p:pic>
      </p:grpSp>
      <p:pic>
        <p:nvPicPr>
          <p:cNvPr id="29" name="Picture 2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0DB4B4A-4C8A-9926-B118-75A9EABAB8CC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719" y="5204658"/>
            <a:ext cx="1414158" cy="470937"/>
          </a:xfrm>
          <a:prstGeom prst="rect">
            <a:avLst/>
          </a:prstGeom>
        </p:spPr>
      </p:pic>
      <p:pic>
        <p:nvPicPr>
          <p:cNvPr id="30" name="Picture 29" descr="A picture containing text&#10;&#10;Description automatically generated">
            <a:extLst>
              <a:ext uri="{FF2B5EF4-FFF2-40B4-BE49-F238E27FC236}">
                <a16:creationId xmlns:a16="http://schemas.microsoft.com/office/drawing/2014/main" id="{6A6393A2-CE66-A96E-5799-460E0FBB573E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3665" y="2884033"/>
            <a:ext cx="1549340" cy="490221"/>
          </a:xfrm>
          <a:prstGeom prst="rect">
            <a:avLst/>
          </a:prstGeom>
        </p:spPr>
      </p:pic>
      <p:pic>
        <p:nvPicPr>
          <p:cNvPr id="31" name="Picture 30" descr="Logo&#10;&#10;Description automatically generated">
            <a:extLst>
              <a:ext uri="{FF2B5EF4-FFF2-40B4-BE49-F238E27FC236}">
                <a16:creationId xmlns:a16="http://schemas.microsoft.com/office/drawing/2014/main" id="{A5EC42B0-5C3E-0674-3DAF-D95882C364EE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5961" y="2884033"/>
            <a:ext cx="1065699" cy="49022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A4453DF-83C3-4DB8-E4F7-C4E1D4A6F450}"/>
              </a:ext>
            </a:extLst>
          </p:cNvPr>
          <p:cNvGrpSpPr/>
          <p:nvPr/>
        </p:nvGrpSpPr>
        <p:grpSpPr>
          <a:xfrm>
            <a:off x="863540" y="2765193"/>
            <a:ext cx="2769062" cy="719703"/>
            <a:chOff x="738396" y="2840348"/>
            <a:chExt cx="2769062" cy="719703"/>
          </a:xfrm>
        </p:grpSpPr>
        <p:pic>
          <p:nvPicPr>
            <p:cNvPr id="33" name="Picture 32" descr="Logo&#10;&#10;Description automatically generated">
              <a:extLst>
                <a:ext uri="{FF2B5EF4-FFF2-40B4-BE49-F238E27FC236}">
                  <a16:creationId xmlns:a16="http://schemas.microsoft.com/office/drawing/2014/main" id="{B9BEA93F-BFF0-EC19-472E-742812565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7143" y="2861715"/>
              <a:ext cx="676969" cy="676969"/>
            </a:xfrm>
            <a:prstGeom prst="rect">
              <a:avLst/>
            </a:prstGeom>
          </p:spPr>
        </p:pic>
        <p:pic>
          <p:nvPicPr>
            <p:cNvPr id="34" name="Picture 33" descr="Logo&#10;&#10;Description automatically generated">
              <a:extLst>
                <a:ext uri="{FF2B5EF4-FFF2-40B4-BE49-F238E27FC236}">
                  <a16:creationId xmlns:a16="http://schemas.microsoft.com/office/drawing/2014/main" id="{99C57A32-54DA-05B7-463D-666341289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396" y="2840348"/>
              <a:ext cx="719702" cy="719702"/>
            </a:xfrm>
            <a:prstGeom prst="rect">
              <a:avLst/>
            </a:prstGeom>
          </p:spPr>
        </p:pic>
        <p:pic>
          <p:nvPicPr>
            <p:cNvPr id="35" name="Picture 4" descr="Image result for state department logo">
              <a:extLst>
                <a:ext uri="{FF2B5EF4-FFF2-40B4-BE49-F238E27FC236}">
                  <a16:creationId xmlns:a16="http://schemas.microsoft.com/office/drawing/2014/main" id="{2251077E-96EE-5BA4-0449-688FCA639E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787755" y="2840348"/>
              <a:ext cx="719703" cy="719703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15A651E-637B-E18A-6684-F55CE8D57B24}"/>
              </a:ext>
            </a:extLst>
          </p:cNvPr>
          <p:cNvGrpSpPr/>
          <p:nvPr/>
        </p:nvGrpSpPr>
        <p:grpSpPr>
          <a:xfrm>
            <a:off x="868399" y="3714273"/>
            <a:ext cx="2735823" cy="704410"/>
            <a:chOff x="771635" y="3623782"/>
            <a:chExt cx="2735823" cy="70441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57BE74B-574E-ED50-2937-95A1DEC514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97143" y="3655653"/>
              <a:ext cx="640668" cy="640668"/>
            </a:xfrm>
            <a:prstGeom prst="ellipse">
              <a:avLst/>
            </a:prstGeom>
          </p:spPr>
        </p:pic>
        <p:pic>
          <p:nvPicPr>
            <p:cNvPr id="38" name="Picture 37" descr="Logo&#10;&#10;Description automatically generated">
              <a:extLst>
                <a:ext uri="{FF2B5EF4-FFF2-40B4-BE49-F238E27FC236}">
                  <a16:creationId xmlns:a16="http://schemas.microsoft.com/office/drawing/2014/main" id="{362948FD-EEA8-A4C3-48F0-2D95AF103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6733" y="3645625"/>
              <a:ext cx="660725" cy="660725"/>
            </a:xfrm>
            <a:prstGeom prst="rect">
              <a:avLst/>
            </a:prstGeom>
          </p:spPr>
        </p:pic>
        <p:pic>
          <p:nvPicPr>
            <p:cNvPr id="39" name="Picture 38" descr="A close up of a sign&#10;&#10;Description automatically generated">
              <a:extLst>
                <a:ext uri="{FF2B5EF4-FFF2-40B4-BE49-F238E27FC236}">
                  <a16:creationId xmlns:a16="http://schemas.microsoft.com/office/drawing/2014/main" id="{55FEB3F7-8A19-EEB4-5246-82306E7F5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635" y="3623782"/>
              <a:ext cx="683896" cy="70441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17853B3-46C3-0AA4-7562-BD0FAB6BB293}"/>
              </a:ext>
            </a:extLst>
          </p:cNvPr>
          <p:cNvGrpSpPr/>
          <p:nvPr/>
        </p:nvGrpSpPr>
        <p:grpSpPr>
          <a:xfrm>
            <a:off x="4639554" y="4664786"/>
            <a:ext cx="3178450" cy="687384"/>
            <a:chOff x="4672537" y="4662361"/>
            <a:chExt cx="3178450" cy="687384"/>
          </a:xfrm>
        </p:grpSpPr>
        <p:pic>
          <p:nvPicPr>
            <p:cNvPr id="41" name="Picture 4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C32EE46B-67C1-1253-88A8-0895BFB36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2537" y="4662361"/>
              <a:ext cx="1192611" cy="35910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93EFC0-6F12-216A-5561-C12D81DD9944}"/>
                </a:ext>
              </a:extLst>
            </p:cNvPr>
            <p:cNvSpPr txBox="1"/>
            <p:nvPr/>
          </p:nvSpPr>
          <p:spPr>
            <a:xfrm>
              <a:off x="6192238" y="4703414"/>
              <a:ext cx="16587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Global Partnership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393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97794"/>
            <a:ext cx="10936478" cy="99558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 of Radiological Security (ORS)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11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0582C67-0C3F-81F1-66B9-1333617E4C51}"/>
              </a:ext>
            </a:extLst>
          </p:cNvPr>
          <p:cNvSpPr txBox="1">
            <a:spLocks/>
          </p:cNvSpPr>
          <p:nvPr/>
        </p:nvSpPr>
        <p:spPr>
          <a:xfrm>
            <a:off x="306288" y="1601405"/>
            <a:ext cx="4056706" cy="995589"/>
          </a:xfrm>
          <a:prstGeom prst="rect">
            <a:avLst/>
          </a:prstGeom>
        </p:spPr>
        <p:txBody>
          <a:bodyPr/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>
                <a:solidFill>
                  <a:srgbClr val="2A2E6C"/>
                </a:solidFill>
              </a:rPr>
              <a:t>Prevent high-activity radioactive materials from being used in acts of terrorism.</a:t>
            </a:r>
          </a:p>
        </p:txBody>
      </p:sp>
      <p:pic>
        <p:nvPicPr>
          <p:cNvPr id="7" name="Picture 6" descr="A satellite in space&#10;&#10;Description automatically generated with low confidence">
            <a:extLst>
              <a:ext uri="{FF2B5EF4-FFF2-40B4-BE49-F238E27FC236}">
                <a16:creationId xmlns:a16="http://schemas.microsoft.com/office/drawing/2014/main" id="{BAC19BEC-2F37-E009-9206-EEA895D41D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9041" y="788839"/>
            <a:ext cx="7679059" cy="55668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621720-3521-9C02-6F18-E559D888E0A3}"/>
              </a:ext>
            </a:extLst>
          </p:cNvPr>
          <p:cNvSpPr txBox="1"/>
          <p:nvPr/>
        </p:nvSpPr>
        <p:spPr>
          <a:xfrm>
            <a:off x="4782375" y="3561531"/>
            <a:ext cx="1940442" cy="19031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6312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Reduce reliance </a:t>
            </a: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on high-activity </a:t>
            </a: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sources by </a:t>
            </a: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encouraging </a:t>
            </a: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the adoption and </a:t>
            </a: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development of </a:t>
            </a: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non-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radioisotopic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alternative technologies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6ADCB8-0C9C-8F51-5FCE-4A7EEE3A1213}"/>
              </a:ext>
            </a:extLst>
          </p:cNvPr>
          <p:cNvSpPr txBox="1"/>
          <p:nvPr/>
        </p:nvSpPr>
        <p:spPr>
          <a:xfrm>
            <a:off x="9041126" y="1672593"/>
            <a:ext cx="1940442" cy="5320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lnSpc>
                <a:spcPct val="106312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Protect high-activity</a:t>
            </a:r>
            <a:endParaRPr lang="en-US"/>
          </a:p>
          <a:p>
            <a:pPr algn="r">
              <a:lnSpc>
                <a:spcPct val="106312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radioactive sources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5B2C1-8924-A916-0389-FB4BA76571F8}"/>
              </a:ext>
            </a:extLst>
          </p:cNvPr>
          <p:cNvSpPr txBox="1"/>
          <p:nvPr/>
        </p:nvSpPr>
        <p:spPr>
          <a:xfrm>
            <a:off x="10119778" y="4461868"/>
            <a:ext cx="1940442" cy="7611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lnSpc>
                <a:spcPct val="106312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Remove and</a:t>
            </a:r>
            <a:br>
              <a:rPr lang="en-US" sz="1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dispose of disused</a:t>
            </a:r>
            <a:br>
              <a:rPr lang="en-US" sz="1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radioactive sources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5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C46FD6-667A-4E01-AC7F-ECC1EDB660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1263" y="6315075"/>
            <a:ext cx="820737" cy="365125"/>
          </a:xfrm>
          <a:prstGeom prst="rect">
            <a:avLst/>
          </a:prstGeom>
        </p:spPr>
        <p:txBody>
          <a:bodyPr/>
          <a:lstStyle/>
          <a:p>
            <a:fld id="{682D55A9-4BA2-4866-9244-6EAA7F9272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 descr="004 Action_X-Rad 320 X-Ray Irradiator_02_rev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2000" y="1181208"/>
            <a:ext cx="5080000" cy="5676792"/>
          </a:xfrm>
          <a:prstGeom prst="rect">
            <a:avLst/>
          </a:prstGeom>
          <a:ln w="3175">
            <a:solidFill>
              <a:schemeClr val="bg1">
                <a:lumMod val="50000"/>
                <a:alpha val="2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3CBA6-1BD2-0777-36DD-EA6C5A45AFBB}"/>
              </a:ext>
            </a:extLst>
          </p:cNvPr>
          <p:cNvSpPr txBox="1"/>
          <p:nvPr/>
        </p:nvSpPr>
        <p:spPr>
          <a:xfrm>
            <a:off x="3175323" y="4667445"/>
            <a:ext cx="5509060" cy="1015663"/>
          </a:xfrm>
          <a:prstGeom prst="rect">
            <a:avLst/>
          </a:prstGeom>
          <a:gradFill>
            <a:gsLst>
              <a:gs pos="0">
                <a:srgbClr val="F2672A"/>
              </a:gs>
              <a:gs pos="89000">
                <a:srgbClr val="F2672A"/>
              </a:gs>
              <a:gs pos="99000">
                <a:srgbClr val="FFC399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20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Versatile and safer than radioactive sources because the energy can be varied, and when the accelerator is turned off, so is the radiation.’ </a:t>
            </a:r>
            <a:r>
              <a:rPr lang="en-US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IAEA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44606B7-9766-6C46-A2E3-9D3418DF707F}"/>
              </a:ext>
            </a:extLst>
          </p:cNvPr>
          <p:cNvSpPr txBox="1">
            <a:spLocks/>
          </p:cNvSpPr>
          <p:nvPr/>
        </p:nvSpPr>
        <p:spPr>
          <a:xfrm>
            <a:off x="398630" y="1568878"/>
            <a:ext cx="6692481" cy="460533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682C"/>
              </a:buClr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Helvetica" charset="0"/>
                <a:cs typeface="Helvetica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682C"/>
              </a:buClr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Helvetica" charset="0"/>
                <a:cs typeface="Helvetica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682C"/>
              </a:buClr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Helvetica" charset="0"/>
                <a:cs typeface="Helvetica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682C"/>
              </a:buClr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Helvetica" charset="0"/>
                <a:cs typeface="Helvetica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682C"/>
              </a:buClr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Helvetica" charset="0"/>
                <a:cs typeface="Helvetica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 dirty="0">
                <a:latin typeface="Calibri"/>
                <a:cs typeface="Calibri"/>
              </a:rPr>
              <a:t>Benefits</a:t>
            </a:r>
            <a:endParaRPr lang="en-US" sz="2400" dirty="0">
              <a:latin typeface="Calibri"/>
              <a:cs typeface="Calibri"/>
            </a:endParaRPr>
          </a:p>
          <a:p>
            <a:pPr marL="238125" indent="-238125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Permanent radiological risk reduction</a:t>
            </a:r>
          </a:p>
          <a:p>
            <a:pPr marL="238125" indent="-238125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No security or radioactive waste management costs</a:t>
            </a:r>
          </a:p>
          <a:p>
            <a:pPr marL="238125" indent="-238125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Decreased regulatory requirements and liability </a:t>
            </a:r>
          </a:p>
          <a:p>
            <a:pPr marL="238125" indent="-238125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Consistently fast patient treatment and product throughput</a:t>
            </a:r>
          </a:p>
          <a:p>
            <a:pPr marL="238125" indent="-238125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Often state-of-the-art and the preferred technology for their applications</a:t>
            </a:r>
          </a:p>
          <a:p>
            <a:pPr marL="238125" indent="-238125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Equipment upgrades available 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FBB7552-DE6C-F251-E8E6-93A14BB3ADE8}"/>
              </a:ext>
            </a:extLst>
          </p:cNvPr>
          <p:cNvSpPr txBox="1">
            <a:spLocks/>
          </p:cNvSpPr>
          <p:nvPr/>
        </p:nvSpPr>
        <p:spPr>
          <a:xfrm>
            <a:off x="106327" y="429422"/>
            <a:ext cx="12064850" cy="532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n-US" sz="4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Why Consider Alternatives?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2951A3F-DFD7-B6E5-E8DC-BC176A769691}"/>
              </a:ext>
            </a:extLst>
          </p:cNvPr>
          <p:cNvSpPr txBox="1">
            <a:spLocks/>
          </p:cNvSpPr>
          <p:nvPr/>
        </p:nvSpPr>
        <p:spPr>
          <a:xfrm>
            <a:off x="1290918" y="191273"/>
            <a:ext cx="9900544" cy="532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28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5" descr="An orange and black logo&#10;&#10;Description automatically generated">
            <a:extLst>
              <a:ext uri="{FF2B5EF4-FFF2-40B4-BE49-F238E27FC236}">
                <a16:creationId xmlns:a16="http://schemas.microsoft.com/office/drawing/2014/main" id="{266C02B1-E8A7-83A3-FC9E-70144C4C34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2497" y="125000"/>
            <a:ext cx="914400" cy="914400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E62E57A-E227-8E2D-3DB1-A1A717676E39}"/>
              </a:ext>
            </a:extLst>
          </p:cNvPr>
          <p:cNvSpPr txBox="1">
            <a:spLocks/>
          </p:cNvSpPr>
          <p:nvPr/>
        </p:nvSpPr>
        <p:spPr>
          <a:xfrm>
            <a:off x="11001469" y="6330444"/>
            <a:ext cx="8200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2D55A9-4BA2-4866-9244-6EAA7F9272A7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241C5AF-61FF-9817-381D-28D695766E99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12</a:t>
            </a:fld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124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7" y="197794"/>
            <a:ext cx="11304466" cy="995589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 of International Nuclear Security (INS)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13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0582C67-0C3F-81F1-66B9-1333617E4C51}"/>
              </a:ext>
            </a:extLst>
          </p:cNvPr>
          <p:cNvSpPr txBox="1">
            <a:spLocks/>
          </p:cNvSpPr>
          <p:nvPr/>
        </p:nvSpPr>
        <p:spPr>
          <a:xfrm>
            <a:off x="306288" y="1601405"/>
            <a:ext cx="4056706" cy="995589"/>
          </a:xfrm>
          <a:prstGeom prst="rect">
            <a:avLst/>
          </a:prstGeom>
        </p:spPr>
        <p:txBody>
          <a:bodyPr/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>
                <a:solidFill>
                  <a:srgbClr val="2A2E6C"/>
                </a:solidFill>
              </a:rPr>
              <a:t>Prevent theft and sabotage of nuclear materials and facilities worldwide.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B654F9-1F2D-0004-7AD9-54154126491C}"/>
              </a:ext>
            </a:extLst>
          </p:cNvPr>
          <p:cNvGrpSpPr/>
          <p:nvPr/>
        </p:nvGrpSpPr>
        <p:grpSpPr>
          <a:xfrm>
            <a:off x="4587350" y="1403828"/>
            <a:ext cx="7298362" cy="5032603"/>
            <a:chOff x="4587350" y="1403828"/>
            <a:chExt cx="7298362" cy="5032603"/>
          </a:xfrm>
        </p:grpSpPr>
        <p:pic>
          <p:nvPicPr>
            <p:cNvPr id="9" name="Picture 8" descr="A picture containing device, gauge&#10;&#10;Description automatically generated">
              <a:extLst>
                <a:ext uri="{FF2B5EF4-FFF2-40B4-BE49-F238E27FC236}">
                  <a16:creationId xmlns:a16="http://schemas.microsoft.com/office/drawing/2014/main" id="{D09A81E0-13FD-3F5C-6B55-EF67E270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87350" y="1403828"/>
              <a:ext cx="7298362" cy="503260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A2C189-83CC-39A4-4B70-84320D54C156}"/>
                </a:ext>
              </a:extLst>
            </p:cNvPr>
            <p:cNvSpPr txBox="1"/>
            <p:nvPr/>
          </p:nvSpPr>
          <p:spPr>
            <a:xfrm>
              <a:off x="4587350" y="4889774"/>
              <a:ext cx="1940442" cy="42409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76804"/>
                </a:lnSpc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Raise awareness of</a:t>
              </a:r>
              <a:endParaRPr lang="en-US"/>
            </a:p>
            <a:p>
              <a:pPr>
                <a:lnSpc>
                  <a:spcPct val="76804"/>
                </a:lnSpc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emerging threats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37236C-C120-86DD-B7BF-7F8BFFD878AF}"/>
                </a:ext>
              </a:extLst>
            </p:cNvPr>
            <p:cNvSpPr txBox="1"/>
            <p:nvPr/>
          </p:nvSpPr>
          <p:spPr>
            <a:xfrm>
              <a:off x="9444657" y="1565900"/>
              <a:ext cx="1940442" cy="42409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>
                <a:lnSpc>
                  <a:spcPct val="76804"/>
                </a:lnSpc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Build enduring technical partnerships</a:t>
              </a:r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3460B5-33F7-A814-DF3F-11069D147487}"/>
                </a:ext>
              </a:extLst>
            </p:cNvPr>
            <p:cNvSpPr txBox="1"/>
            <p:nvPr/>
          </p:nvSpPr>
          <p:spPr>
            <a:xfrm>
              <a:off x="9945270" y="4477448"/>
              <a:ext cx="1940442" cy="42409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>
                <a:lnSpc>
                  <a:spcPct val="76804"/>
                </a:lnSpc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Provide site level</a:t>
              </a:r>
              <a:b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risk reduction</a:t>
              </a:r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EB2FA9-ABED-2578-9ADB-474948271464}"/>
                </a:ext>
              </a:extLst>
            </p:cNvPr>
            <p:cNvSpPr txBox="1"/>
            <p:nvPr/>
          </p:nvSpPr>
          <p:spPr>
            <a:xfrm>
              <a:off x="7635238" y="3297137"/>
              <a:ext cx="1940442" cy="12534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ct val="76804"/>
                </a:lnSpc>
              </a:pP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Promote strong norms</a:t>
              </a:r>
              <a:b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and standards</a:t>
              </a:r>
              <a:b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b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Support the</a:t>
              </a:r>
              <a:b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development of skilled</a:t>
              </a:r>
              <a:b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nuclear security</a:t>
              </a:r>
              <a:b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arrow" panose="020B0606020202030204" pitchFamily="34" charset="0"/>
                </a:rPr>
                <a:t>workforces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0405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7" y="197794"/>
            <a:ext cx="11421425" cy="995589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 of Nuclear Smuggling Detection &amp; Deterrence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14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0582C67-0C3F-81F1-66B9-1333617E4C51}"/>
              </a:ext>
            </a:extLst>
          </p:cNvPr>
          <p:cNvSpPr txBox="1">
            <a:spLocks/>
          </p:cNvSpPr>
          <p:nvPr/>
        </p:nvSpPr>
        <p:spPr>
          <a:xfrm>
            <a:off x="306288" y="1601405"/>
            <a:ext cx="4056706" cy="995589"/>
          </a:xfrm>
          <a:prstGeom prst="rect">
            <a:avLst/>
          </a:prstGeom>
        </p:spPr>
        <p:txBody>
          <a:bodyPr/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>
                <a:solidFill>
                  <a:srgbClr val="2A2E6C"/>
                </a:solidFill>
              </a:rPr>
              <a:t>Build global capability to </a:t>
            </a:r>
            <a:r>
              <a:rPr lang="en-US" i="1">
                <a:solidFill>
                  <a:srgbClr val="2A2E6C"/>
                </a:solidFill>
              </a:rPr>
              <a:t>detect, disrupt, </a:t>
            </a:r>
            <a:r>
              <a:rPr lang="en-US">
                <a:solidFill>
                  <a:srgbClr val="2A2E6C"/>
                </a:solidFill>
              </a:rPr>
              <a:t>and </a:t>
            </a:r>
            <a:r>
              <a:rPr lang="en-US" i="1">
                <a:solidFill>
                  <a:srgbClr val="2A2E6C"/>
                </a:solidFill>
              </a:rPr>
              <a:t>investigate </a:t>
            </a:r>
            <a:r>
              <a:rPr lang="en-US">
                <a:solidFill>
                  <a:srgbClr val="2A2E6C"/>
                </a:solidFill>
              </a:rPr>
              <a:t>the smuggling of nuclear and radioactive material before it can be used in an act of terrorism.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BBC5673-07CA-1489-5E95-8F5599D8E9AE}"/>
              </a:ext>
            </a:extLst>
          </p:cNvPr>
          <p:cNvGrpSpPr/>
          <p:nvPr/>
        </p:nvGrpSpPr>
        <p:grpSpPr>
          <a:xfrm>
            <a:off x="4870294" y="958045"/>
            <a:ext cx="11256623" cy="5397657"/>
            <a:chOff x="4475846" y="489999"/>
            <a:chExt cx="11256623" cy="5397657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7C6A02D-3C1F-0B7C-BAAA-B88B7A3B63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75846" y="489999"/>
              <a:ext cx="7447151" cy="539765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B7E1F3-FCC6-2ADF-6AEE-24456F1E719B}"/>
                </a:ext>
              </a:extLst>
            </p:cNvPr>
            <p:cNvSpPr txBox="1"/>
            <p:nvPr/>
          </p:nvSpPr>
          <p:spPr>
            <a:xfrm>
              <a:off x="4475846" y="3850684"/>
              <a:ext cx="1701210" cy="121796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06312"/>
                </a:lnSpc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Build technical</a:t>
              </a:r>
              <a:b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capabilities to </a:t>
              </a:r>
              <a:b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</a:b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investigate and prosecute nuclear smuggling incidents</a:t>
              </a:r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84B04D-0402-45D9-1E3E-FBEFC3F4CEE6}"/>
                </a:ext>
              </a:extLst>
            </p:cNvPr>
            <p:cNvSpPr txBox="1"/>
            <p:nvPr/>
          </p:nvSpPr>
          <p:spPr>
            <a:xfrm>
              <a:off x="8975096" y="1209272"/>
              <a:ext cx="2055627" cy="7611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>
                <a:lnSpc>
                  <a:spcPct val="106312"/>
                </a:lnSpc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Deploy sustainable, layered defenses to defeat nuclear smuggling networks</a:t>
              </a:r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0AB4D76-E5C3-9FDB-ED42-3946C0B7B9E3}"/>
                </a:ext>
              </a:extLst>
            </p:cNvPr>
            <p:cNvSpPr txBox="1"/>
            <p:nvPr/>
          </p:nvSpPr>
          <p:spPr>
            <a:xfrm>
              <a:off x="10002910" y="4068495"/>
              <a:ext cx="1581262" cy="121796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>
                <a:lnSpc>
                  <a:spcPct val="106312"/>
                </a:lnSpc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Link intelligence, law enforcement, and technology for sustained detection operations</a:t>
              </a:r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9A612A-0075-B32D-B29D-1F8354FC1530}"/>
                </a:ext>
              </a:extLst>
            </p:cNvPr>
            <p:cNvSpPr txBox="1"/>
            <p:nvPr/>
          </p:nvSpPr>
          <p:spPr>
            <a:xfrm>
              <a:off x="9576219" y="1903650"/>
              <a:ext cx="6156250" cy="989566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285750" indent="-285750">
                <a:lnSpc>
                  <a:spcPct val="106312"/>
                </a:lnSpc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Borders</a:t>
              </a:r>
              <a:endParaRPr lang="en-US"/>
            </a:p>
            <a:p>
              <a:pPr marL="285750" indent="-285750">
                <a:lnSpc>
                  <a:spcPct val="106312"/>
                </a:lnSpc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Interiors</a:t>
              </a:r>
            </a:p>
            <a:p>
              <a:pPr marL="285750" indent="-285750">
                <a:lnSpc>
                  <a:spcPct val="106312"/>
                </a:lnSpc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Aviation routes</a:t>
              </a:r>
            </a:p>
            <a:p>
              <a:pPr marL="285750" indent="-285750">
                <a:lnSpc>
                  <a:spcPct val="106312"/>
                </a:lnSpc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Maritime routes</a:t>
              </a:r>
              <a:endParaRPr lang="en-US" sz="1400"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676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97794"/>
            <a:ext cx="10515600" cy="99558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GMS Accomplishments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15</a:t>
            </a:fld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C57220C5-C23D-8C3C-6274-24FEC185785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140" y="1688193"/>
            <a:ext cx="1209560" cy="1072394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6B17C61C-623B-E7BF-181C-7BCBF61E62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2239" y="3798208"/>
            <a:ext cx="1126429" cy="10557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0F56B2-35C5-6AA3-98EA-7DEEF11C99AA}"/>
              </a:ext>
            </a:extLst>
          </p:cNvPr>
          <p:cNvSpPr txBox="1"/>
          <p:nvPr/>
        </p:nvSpPr>
        <p:spPr>
          <a:xfrm>
            <a:off x="5433864" y="3798208"/>
            <a:ext cx="225252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Deployed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 935 detection systems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and partnered with 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88 countries</a:t>
            </a:r>
          </a:p>
          <a:p>
            <a:pPr>
              <a:lnSpc>
                <a:spcPct val="100000"/>
              </a:lnSpc>
            </a:pPr>
            <a:endParaRPr lang="en-US" sz="1400">
              <a:solidFill>
                <a:schemeClr val="bg2">
                  <a:lumMod val="50000"/>
                </a:schemeClr>
              </a:solidFill>
              <a:latin typeface="Arial Nova Cond" panose="020B0506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Met the 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FY22 target of 76% of partner agencies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 with operational detection capabilities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400">
              <a:latin typeface="Arial Nova Cond" panose="020B0506020202020204" pitchFamily="34" charset="0"/>
            </a:endParaRPr>
          </a:p>
          <a:p>
            <a:endParaRPr lang="en-US" sz="1400">
              <a:solidFill>
                <a:srgbClr val="125EAB"/>
              </a:solidFill>
              <a:latin typeface="Arial Nova Cond" panose="020B0506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572820-3D0C-D81A-102A-519DBA31DED2}"/>
              </a:ext>
            </a:extLst>
          </p:cNvPr>
          <p:cNvGrpSpPr/>
          <p:nvPr/>
        </p:nvGrpSpPr>
        <p:grpSpPr>
          <a:xfrm>
            <a:off x="8019974" y="3750813"/>
            <a:ext cx="3296189" cy="2117503"/>
            <a:chOff x="8198880" y="3750813"/>
            <a:chExt cx="3296189" cy="2117503"/>
          </a:xfrm>
        </p:grpSpPr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1888A7E5-24D1-978E-8B6F-2633C58F4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98880" y="3772567"/>
              <a:ext cx="1118116" cy="110980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F80078-30FF-092A-EC05-0B8DFFE8BA32}"/>
                </a:ext>
              </a:extLst>
            </p:cNvPr>
            <p:cNvSpPr txBox="1"/>
            <p:nvPr/>
          </p:nvSpPr>
          <p:spPr>
            <a:xfrm>
              <a:off x="9200539" y="3750813"/>
              <a:ext cx="2294530" cy="21175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1000"/>
                </a:spcBef>
              </a:pPr>
              <a:r>
                <a:rPr lang="en-US" sz="1400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Adapting to address </a:t>
              </a:r>
              <a:br>
                <a:rPr lang="en-US" sz="1400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</a:br>
              <a:r>
                <a:rPr lang="en-US" sz="1400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changing technologies </a:t>
              </a:r>
            </a:p>
            <a:p>
              <a:pPr marL="228600" lvl="1" indent="-228600">
                <a:lnSpc>
                  <a:spcPct val="120000"/>
                </a:lnSpc>
                <a:buFont typeface="Symbol" panose="05050102010706020507" pitchFamily="18" charset="2"/>
                <a:buChar char="¾"/>
              </a:pP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Drones</a:t>
              </a:r>
            </a:p>
            <a:p>
              <a:pPr marL="228600" lvl="1" indent="-228600">
                <a:lnSpc>
                  <a:spcPct val="120000"/>
                </a:lnSpc>
                <a:buFont typeface="Symbol" panose="05050102010706020507" pitchFamily="18" charset="2"/>
                <a:buChar char="¾"/>
              </a:pP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1400" b="1">
                  <a:solidFill>
                    <a:schemeClr val="tx2"/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enabled</a:t>
              </a:r>
              <a:r>
                <a:rPr lang="en-US" sz="1400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 security technologies</a:t>
              </a:r>
              <a:endParaRPr lang="en-US" alt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  <a:cs typeface="Arial" panose="020B0604020202020204" pitchFamily="34" charset="0"/>
              </a:endParaRPr>
            </a:p>
            <a:p>
              <a:pPr marL="228600" lvl="1" indent="-228600">
                <a:lnSpc>
                  <a:spcPct val="120000"/>
                </a:lnSpc>
                <a:buFont typeface="Symbol" panose="05050102010706020507" pitchFamily="18" charset="2"/>
                <a:buChar char="¾"/>
              </a:pP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Advanced/Small Modular Reactors </a:t>
              </a:r>
              <a:endParaRPr lang="en-US" sz="1400">
                <a:latin typeface="Arial Nova Cond" panose="020B0506020202020204" pitchFamily="34" charset="0"/>
              </a:endParaRPr>
            </a:p>
            <a:p>
              <a:endParaRPr lang="en-US" sz="14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F8A70061-C6E8-50B9-3347-A0853A43E26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4058" y="1675495"/>
            <a:ext cx="1197090" cy="10516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FBE257-340F-EA68-EA7A-850D64327ECD}"/>
              </a:ext>
            </a:extLst>
          </p:cNvPr>
          <p:cNvSpPr txBox="1"/>
          <p:nvPr/>
        </p:nvSpPr>
        <p:spPr>
          <a:xfrm>
            <a:off x="5433864" y="1675495"/>
            <a:ext cx="2320381" cy="2341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Implemented nuclear security upgrades in 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Ukraine, Belarus, South Africa, Jordan, Morocco,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and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 Armenia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Enhanced security at 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&gt;2,450 buildings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</a:rPr>
              <a:t>containing radioactive material</a:t>
            </a:r>
          </a:p>
          <a:p>
            <a:pPr marL="111125" indent="-111125">
              <a:lnSpc>
                <a:spcPct val="120000"/>
              </a:lnSpc>
            </a:pPr>
            <a:endParaRPr lang="en-US" sz="1400" b="1">
              <a:latin typeface="Arial Nova Cond" panose="020B0506020202020204" pitchFamily="34" charset="0"/>
            </a:endParaRPr>
          </a:p>
          <a:p>
            <a:endParaRPr lang="en-US" sz="1400">
              <a:solidFill>
                <a:srgbClr val="125EAB"/>
              </a:solidFill>
              <a:latin typeface="Arial Nova Cond" panose="020B0506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FBA54DE1-4348-DAED-0BD5-A195B0F6E1E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45" y="3771189"/>
            <a:ext cx="1143055" cy="11098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881236B-527D-8CC0-30B2-8ED0E6479E6D}"/>
              </a:ext>
            </a:extLst>
          </p:cNvPr>
          <p:cNvSpPr txBox="1"/>
          <p:nvPr/>
        </p:nvSpPr>
        <p:spPr>
          <a:xfrm>
            <a:off x="1823195" y="3855458"/>
            <a:ext cx="211842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Removed</a:t>
            </a:r>
            <a:r>
              <a:rPr lang="en-US" sz="1400">
                <a:latin typeface="Arial Nova Cond" panose="020B0506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&gt;100,000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disused or unwanted radioactive sources in the U.S. and worldwide</a:t>
            </a:r>
          </a:p>
          <a:p>
            <a:endParaRPr lang="en-US" sz="1400">
              <a:solidFill>
                <a:srgbClr val="125EAB"/>
              </a:solidFill>
              <a:latin typeface="Arial Nova Cond" panose="020B0506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78951D-AAAE-A301-BF4E-CAD7C034BB7C}"/>
              </a:ext>
            </a:extLst>
          </p:cNvPr>
          <p:cNvSpPr txBox="1"/>
          <p:nvPr/>
        </p:nvSpPr>
        <p:spPr>
          <a:xfrm>
            <a:off x="1823195" y="1744082"/>
            <a:ext cx="2320381" cy="21339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400"/>
              </a:spcBef>
              <a:spcAft>
                <a:spcPts val="200"/>
              </a:spcAft>
              <a:buClr>
                <a:schemeClr val="accent1"/>
              </a:buClr>
              <a:buSzPct val="90000"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 Nova Cond"/>
                <a:cs typeface="Arial"/>
              </a:rPr>
              <a:t>Replaced </a:t>
            </a:r>
            <a:r>
              <a:rPr lang="en-US" sz="1400" b="1" dirty="0">
                <a:solidFill>
                  <a:srgbClr val="767676"/>
                </a:solidFill>
                <a:latin typeface="Arial Nova Cond"/>
                <a:cs typeface="Arial"/>
              </a:rPr>
              <a:t>386 </a:t>
            </a:r>
            <a:r>
              <a:rPr lang="en-US" sz="1400" dirty="0">
                <a:solidFill>
                  <a:srgbClr val="767676"/>
                </a:solidFill>
                <a:latin typeface="Arial Nova Cond"/>
                <a:cs typeface="Arial"/>
              </a:rPr>
              <a:t>U.S. irradiators and </a:t>
            </a:r>
            <a:r>
              <a:rPr lang="en-US" sz="1400" b="1" dirty="0">
                <a:solidFill>
                  <a:srgbClr val="767676"/>
                </a:solidFill>
                <a:latin typeface="Arial Nova Cond"/>
                <a:cs typeface="Arial"/>
              </a:rPr>
              <a:t>71</a:t>
            </a:r>
            <a:r>
              <a:rPr lang="en-US" sz="1400" b="1" dirty="0">
                <a:solidFill>
                  <a:schemeClr val="tx2"/>
                </a:solidFill>
                <a:latin typeface="Arial Nova Cond"/>
                <a:cs typeface="Arial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rial Nova Cond"/>
                <a:cs typeface="Arial"/>
              </a:rPr>
              <a:t>irradiators worldwide with alternative technologies</a:t>
            </a:r>
          </a:p>
          <a:p>
            <a:pPr>
              <a:spcBef>
                <a:spcPts val="400"/>
              </a:spcBef>
              <a:spcAft>
                <a:spcPts val="200"/>
              </a:spcAft>
              <a:buClr>
                <a:schemeClr val="accent1"/>
              </a:buClr>
              <a:buSzPct val="90000"/>
            </a:pPr>
            <a:r>
              <a:rPr lang="en-US" sz="1400" b="1" dirty="0">
                <a:solidFill>
                  <a:srgbClr val="125EAB"/>
                </a:solidFill>
                <a:latin typeface="Arial Nova Cond"/>
                <a:cs typeface="Arial"/>
              </a:rPr>
              <a:t>On track to meet the Congressional goal </a:t>
            </a:r>
            <a:r>
              <a:rPr lang="en-US" sz="1400" b="1" dirty="0">
                <a:solidFill>
                  <a:schemeClr val="accent1">
                    <a:lumMod val="76000"/>
                  </a:schemeClr>
                </a:solidFill>
                <a:latin typeface="Arial Nova Cond"/>
                <a:cs typeface="Arial"/>
              </a:rPr>
              <a:t>to eliminate</a:t>
            </a:r>
            <a:r>
              <a:rPr lang="en-US" sz="1400" b="1" dirty="0">
                <a:solidFill>
                  <a:srgbClr val="125EAB"/>
                </a:solidFill>
                <a:latin typeface="Arial Nova Cond"/>
                <a:cs typeface="Arial"/>
              </a:rPr>
              <a:t> all U.S. cesium blood irradiators by end of 2027.</a:t>
            </a:r>
          </a:p>
          <a:p>
            <a:endParaRPr lang="en-US" sz="1400" dirty="0">
              <a:solidFill>
                <a:srgbClr val="125EAB"/>
              </a:solidFill>
              <a:latin typeface="Arial Nova Cond" panose="020B0506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83694E-48EE-BF9C-F1FA-0DDF7D82E4DA}"/>
              </a:ext>
            </a:extLst>
          </p:cNvPr>
          <p:cNvGrpSpPr/>
          <p:nvPr/>
        </p:nvGrpSpPr>
        <p:grpSpPr>
          <a:xfrm>
            <a:off x="7971132" y="1662029"/>
            <a:ext cx="3313339" cy="1613904"/>
            <a:chOff x="8150038" y="1662029"/>
            <a:chExt cx="3313339" cy="1613904"/>
          </a:xfrm>
        </p:grpSpPr>
        <p:pic>
          <p:nvPicPr>
            <p:cNvPr id="20" name="Picture 19" descr="A picture containing circle&#10;&#10;Description automatically generated">
              <a:extLst>
                <a:ext uri="{FF2B5EF4-FFF2-40B4-BE49-F238E27FC236}">
                  <a16:creationId xmlns:a16="http://schemas.microsoft.com/office/drawing/2014/main" id="{6A7D7E40-69A9-DC34-8A14-E77E12273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0038" y="1662029"/>
              <a:ext cx="1143055" cy="110980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1A416A-9F2A-F07D-3EAF-7F91BEBCDD86}"/>
                </a:ext>
              </a:extLst>
            </p:cNvPr>
            <p:cNvSpPr txBox="1"/>
            <p:nvPr/>
          </p:nvSpPr>
          <p:spPr>
            <a:xfrm>
              <a:off x="9200538" y="1675495"/>
              <a:ext cx="2262839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Completed</a:t>
              </a: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 &gt;1,200 trainings, workshops, and exercises </a:t>
              </a:r>
              <a:r>
                <a:rPr lang="en-US" sz="1400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to build counter nuclear smuggling capabilities </a:t>
              </a:r>
            </a:p>
            <a:p>
              <a:endParaRPr lang="en-US" sz="1400">
                <a:solidFill>
                  <a:schemeClr val="bg2">
                    <a:lumMod val="50000"/>
                  </a:schemeClr>
                </a:solidFill>
                <a:latin typeface="Arial Nova Cond" panose="020B0506020202020204" pitchFamily="34" charset="0"/>
                <a:cs typeface="Arial" panose="020B0604020202020204" pitchFamily="34" charset="0"/>
              </a:endParaRPr>
            </a:p>
            <a:p>
              <a:r>
                <a:rPr lang="en-US" sz="1400">
                  <a:solidFill>
                    <a:schemeClr val="bg2">
                      <a:lumMod val="50000"/>
                    </a:schemeClr>
                  </a:solidFill>
                  <a:latin typeface="Arial Nova Cond" panose="020B0506020202020204" pitchFamily="34" charset="0"/>
                  <a:cs typeface="Arial" panose="020B0604020202020204" pitchFamily="34" charset="0"/>
                </a:rPr>
                <a:t>Detected dozens of materials outside of regulatory control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12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2E1F-64F2-D032-FE36-4DE7FF037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3138" y="2989718"/>
            <a:ext cx="7085724" cy="1793624"/>
          </a:xfrm>
        </p:spPr>
        <p:txBody>
          <a:bodyPr/>
          <a:lstStyle/>
          <a:p>
            <a:pPr algn="ctr"/>
            <a:r>
              <a:rPr lang="en-US" b="1">
                <a:solidFill>
                  <a:srgbClr val="2A2E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C044D24-FABD-2743-B4A9-202F3A874CB6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5" name="Picture 4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B76CCBF1-BCCE-B22C-8D1B-09A982E8C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6" name="Picture 5" descr="A blue shield with a white symbol on it">
              <a:extLst>
                <a:ext uri="{FF2B5EF4-FFF2-40B4-BE49-F238E27FC236}">
                  <a16:creationId xmlns:a16="http://schemas.microsoft.com/office/drawing/2014/main" id="{C01B068E-FF87-7270-E0E1-E5CBAA760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A6D93C-70B4-87F8-753B-53128EDDAAE1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10" name="Picture 9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4D962A7C-847A-7F99-B51E-14B18625F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11" name="Picture 10" descr="A blue shield with a white symbol on it">
              <a:extLst>
                <a:ext uri="{FF2B5EF4-FFF2-40B4-BE49-F238E27FC236}">
                  <a16:creationId xmlns:a16="http://schemas.microsoft.com/office/drawing/2014/main" id="{F564E091-BEC1-8755-1FA2-56BF482643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EC0363E0-A3D5-7ECC-F70E-66140747CEBE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16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92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A791324-F912-BF41-DB11-7AA14276C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486" y="3750650"/>
            <a:ext cx="10334896" cy="1380527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00754A"/>
                </a:solidFill>
              </a:rPr>
              <a:t>Our Vision: </a:t>
            </a:r>
            <a:r>
              <a:rPr lang="en-US" sz="2400">
                <a:solidFill>
                  <a:srgbClr val="00754A"/>
                </a:solidFill>
              </a:rPr>
              <a:t>A world in which nuclear and radioactive materials are secure and used only for peaceful purposes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DB8B07-B605-8711-3652-520D8743A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8" y="1735681"/>
            <a:ext cx="10892244" cy="1793624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767676"/>
                </a:solidFill>
              </a:rPr>
              <a:t>Global Material Security (GMS)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BCE8021C-11E0-E270-AF57-40E5366C9119}"/>
              </a:ext>
            </a:extLst>
          </p:cNvPr>
          <p:cNvSpPr txBox="1">
            <a:spLocks/>
          </p:cNvSpPr>
          <p:nvPr/>
        </p:nvSpPr>
        <p:spPr>
          <a:xfrm>
            <a:off x="620486" y="4662258"/>
            <a:ext cx="9028610" cy="13805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2A2E6C"/>
                </a:solidFill>
              </a:rPr>
              <a:t>Our Mission: </a:t>
            </a:r>
            <a:r>
              <a:rPr lang="en-US" sz="2400">
                <a:solidFill>
                  <a:srgbClr val="2A2E6C"/>
                </a:solidFill>
              </a:rPr>
              <a:t>Enhance global security by working with partners worldwide to secure and prevent the smuggling of nuclear and radioactive materials and promote the development of secure nuclear technologies.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D0566B6-DCFA-18DA-9C2C-713EAE2A31B5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9" name="Picture 8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B280F2B9-9E28-E3E8-DF3E-DC576C554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10" name="Picture 9" descr="A blue shield with a white symbol on it">
              <a:extLst>
                <a:ext uri="{FF2B5EF4-FFF2-40B4-BE49-F238E27FC236}">
                  <a16:creationId xmlns:a16="http://schemas.microsoft.com/office/drawing/2014/main" id="{6C472EB0-FC97-E51A-FB8D-6735EA6A94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B314CCC0-AF79-789C-2383-EB99D13A93C3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2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96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2A49ED-EAEA-4A31-9AA7-B6623E3F53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983" y="1362075"/>
            <a:ext cx="12192000" cy="4819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36A760-7FE9-1D6F-E260-CD2D85573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74290"/>
            <a:ext cx="10515600" cy="995589"/>
          </a:xfrm>
        </p:spPr>
        <p:txBody>
          <a:bodyPr>
            <a:normAutofit fontScale="90000"/>
          </a:bodyPr>
          <a:lstStyle/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Nuclear and radiological materials have</a:t>
            </a:r>
            <a:b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been intercepted around the world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673A49-AA40-8B93-99C6-4F5684F31D50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8" name="Picture 7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8094CD4D-7BA8-8EA1-8E45-88A369BCF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9" name="Picture 8" descr="A blue shield with a white symbol on it">
              <a:extLst>
                <a:ext uri="{FF2B5EF4-FFF2-40B4-BE49-F238E27FC236}">
                  <a16:creationId xmlns:a16="http://schemas.microsoft.com/office/drawing/2014/main" id="{FD0C1F11-B144-1F07-D5DB-689429B44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532ED90-7FF4-3B0B-58E5-55AEBF115E89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3</a:t>
            </a:fld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5C05568A-E085-073C-86A4-6484B407A4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81052" y="1622736"/>
            <a:ext cx="3987035" cy="3759342"/>
          </a:xfrm>
          <a:prstGeom prst="hexagon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AD13E70-A507-9D3E-5C81-00EA31D59AF1}"/>
              </a:ext>
            </a:extLst>
          </p:cNvPr>
          <p:cNvSpPr/>
          <p:nvPr/>
        </p:nvSpPr>
        <p:spPr>
          <a:xfrm>
            <a:off x="4454242" y="2858888"/>
            <a:ext cx="7724775" cy="1287037"/>
          </a:xfrm>
          <a:prstGeom prst="rect">
            <a:avLst/>
          </a:prstGeom>
          <a:solidFill>
            <a:srgbClr val="2A2E6C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6BFC4A-420E-3D7C-6BFC-1F29092D1F7E}"/>
              </a:ext>
            </a:extLst>
          </p:cNvPr>
          <p:cNvSpPr txBox="1"/>
          <p:nvPr/>
        </p:nvSpPr>
        <p:spPr>
          <a:xfrm>
            <a:off x="4731009" y="2902241"/>
            <a:ext cx="62007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indent="-174625"/>
            <a:r>
              <a:rPr lang="en-US" sz="40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“The consequences</a:t>
            </a:r>
            <a:r>
              <a:rPr lang="en-US" sz="32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of any event would be significant”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C56897D-C024-ECB6-0BDB-86865B61E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2122" y="4299682"/>
            <a:ext cx="1828800" cy="15335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A picture containing text, indoor, cosmetic&#10;&#10;Description automatically generated">
            <a:extLst>
              <a:ext uri="{FF2B5EF4-FFF2-40B4-BE49-F238E27FC236}">
                <a16:creationId xmlns:a16="http://schemas.microsoft.com/office/drawing/2014/main" id="{12913ABD-10FB-5F1B-5DCF-EE9C40A0B7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1518" y="4299682"/>
            <a:ext cx="1847088" cy="15335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1774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B28FF-FE4D-92DD-42AA-7B9206BF8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Cesium-137 Blood Irradiator Scenario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9ED6746-776E-016C-959D-76A66A1427FF}"/>
              </a:ext>
            </a:extLst>
          </p:cNvPr>
          <p:cNvSpPr txBox="1">
            <a:spLocks/>
          </p:cNvSpPr>
          <p:nvPr/>
        </p:nvSpPr>
        <p:spPr>
          <a:xfrm>
            <a:off x="6688814" y="1697003"/>
            <a:ext cx="5183459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Source:  One Cesium irradiator source, 37 </a:t>
            </a:r>
            <a:r>
              <a:rPr lang="en-US" dirty="0" err="1"/>
              <a:t>TBq</a:t>
            </a:r>
            <a:r>
              <a:rPr lang="en-US" dirty="0"/>
              <a:t> (1,000 Ci)</a:t>
            </a:r>
          </a:p>
          <a:p>
            <a:pPr lvl="1"/>
            <a:r>
              <a:rPr lang="en-US" dirty="0"/>
              <a:t>Found in hospital blood irradiators; there are typically 3 in the device</a:t>
            </a:r>
          </a:p>
          <a:p>
            <a:r>
              <a:rPr lang="en-US" dirty="0"/>
              <a:t>Explosive:  18 kg TNT</a:t>
            </a:r>
          </a:p>
          <a:p>
            <a:pPr lvl="1"/>
            <a:r>
              <a:rPr lang="en-US" dirty="0"/>
              <a:t>Commercially available, weight can be carried by one person</a:t>
            </a:r>
          </a:p>
          <a:p>
            <a:r>
              <a:rPr lang="en-US" dirty="0"/>
              <a:t>Yellow field:  Recommended relocation of public in first year</a:t>
            </a:r>
          </a:p>
          <a:p>
            <a:r>
              <a:rPr lang="en-US" dirty="0"/>
              <a:t>Red circle:  Recommended evacuation area for suicide bomber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B8E073-C8C2-0C36-4757-12F5C3DBFE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342" y="1458198"/>
            <a:ext cx="5998998" cy="459014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7EB7126-D929-FF62-5116-A6A3566A6652}"/>
              </a:ext>
            </a:extLst>
          </p:cNvPr>
          <p:cNvSpPr/>
          <p:nvPr/>
        </p:nvSpPr>
        <p:spPr>
          <a:xfrm>
            <a:off x="579624" y="1697683"/>
            <a:ext cx="3941576" cy="3958773"/>
          </a:xfrm>
          <a:prstGeom prst="ellipse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CF9FA37-7404-2213-679A-894A35E66C16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4</a:t>
            </a:fld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23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F04D1D3-9CBC-C736-D15A-FDE540698A95}"/>
              </a:ext>
            </a:extLst>
          </p:cNvPr>
          <p:cNvGrpSpPr/>
          <p:nvPr/>
        </p:nvGrpSpPr>
        <p:grpSpPr>
          <a:xfrm>
            <a:off x="0" y="1370977"/>
            <a:ext cx="12191999" cy="4797077"/>
            <a:chOff x="0" y="1370977"/>
            <a:chExt cx="12191999" cy="479707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2EE5C52-4835-CECB-64FF-993FC14A0721}"/>
                </a:ext>
              </a:extLst>
            </p:cNvPr>
            <p:cNvSpPr/>
            <p:nvPr/>
          </p:nvSpPr>
          <p:spPr>
            <a:xfrm>
              <a:off x="5939246" y="1370977"/>
              <a:ext cx="6252753" cy="4784493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26000"/>
                  </a:schemeClr>
                </a:gs>
                <a:gs pos="95000">
                  <a:srgbClr val="ECB2B2">
                    <a:alpha val="37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D6A2191-39B7-F1FA-33F5-F8C58FACB43E}"/>
                </a:ext>
              </a:extLst>
            </p:cNvPr>
            <p:cNvSpPr/>
            <p:nvPr/>
          </p:nvSpPr>
          <p:spPr>
            <a:xfrm>
              <a:off x="0" y="1370977"/>
              <a:ext cx="5852160" cy="4797077"/>
            </a:xfrm>
            <a:prstGeom prst="rect">
              <a:avLst/>
            </a:prstGeom>
            <a:gradFill flip="none" rotWithShape="1">
              <a:gsLst>
                <a:gs pos="44000">
                  <a:schemeClr val="accent1">
                    <a:lumMod val="5000"/>
                    <a:lumOff val="95000"/>
                    <a:alpha val="18000"/>
                  </a:schemeClr>
                </a:gs>
                <a:gs pos="100000">
                  <a:srgbClr val="ABB2BC">
                    <a:alpha val="5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74616"/>
            <a:ext cx="10515600" cy="995589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Materials and Weapons of Concern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1B54988-B15F-954B-0CE5-A8AD494CC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6" y="1451160"/>
            <a:ext cx="5677988" cy="52568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2A2E6C"/>
                </a:solidFill>
              </a:rPr>
              <a:t>Materials of Concern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5F6F8BD-57F5-C703-0185-56C95309FD5B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5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8ADD58-FB81-03F1-3D88-B2255AC45D14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5" name="Picture 4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6C3F5A8B-2FCC-F606-5BF9-80325847C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6" name="Picture 5" descr="A blue shield with a white symbol on it">
              <a:extLst>
                <a:ext uri="{FF2B5EF4-FFF2-40B4-BE49-F238E27FC236}">
                  <a16:creationId xmlns:a16="http://schemas.microsoft.com/office/drawing/2014/main" id="{B9D6CDD2-D05D-37EA-CCA4-A3A159368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C34A57AF-2199-B171-5CE1-FD35CF72F251}"/>
              </a:ext>
            </a:extLst>
          </p:cNvPr>
          <p:cNvSpPr txBox="1">
            <a:spLocks/>
          </p:cNvSpPr>
          <p:nvPr/>
        </p:nvSpPr>
        <p:spPr>
          <a:xfrm>
            <a:off x="6426926" y="1451159"/>
            <a:ext cx="5677988" cy="525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rgbClr val="2A2E6C"/>
                </a:solidFill>
              </a:rPr>
              <a:t>Weapons of Concern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CD1F57F-8785-B317-29AA-ACAC99C8A6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7623" y="3074672"/>
            <a:ext cx="876878" cy="1582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Content Placeholder 13">
            <a:extLst>
              <a:ext uri="{FF2B5EF4-FFF2-40B4-BE49-F238E27FC236}">
                <a16:creationId xmlns:a16="http://schemas.microsoft.com/office/drawing/2014/main" id="{FEA6299B-AADC-0F38-121A-9E92831EAC9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7156" y="2020160"/>
            <a:ext cx="876878" cy="16417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Content Placeholder 12">
            <a:extLst>
              <a:ext uri="{FF2B5EF4-FFF2-40B4-BE49-F238E27FC236}">
                <a16:creationId xmlns:a16="http://schemas.microsoft.com/office/drawing/2014/main" id="{16074C83-ED15-CC3E-B70B-194957F093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7156" y="4427751"/>
            <a:ext cx="897212" cy="16147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5864F704-D306-57A4-EFD7-DDE7573CC7EB}"/>
              </a:ext>
            </a:extLst>
          </p:cNvPr>
          <p:cNvSpPr txBox="1">
            <a:spLocks/>
          </p:cNvSpPr>
          <p:nvPr/>
        </p:nvSpPr>
        <p:spPr>
          <a:xfrm>
            <a:off x="989663" y="2170970"/>
            <a:ext cx="3110939" cy="1881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24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3152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>
                <a:solidFill>
                  <a:schemeClr val="tx2"/>
                </a:solidFill>
                <a:latin typeface="Arial Nova Cond Light" panose="020B0306020202020204" pitchFamily="34" charset="0"/>
              </a:rPr>
              <a:t>Special Nuclear Material</a:t>
            </a: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chemeClr val="bg2">
                    <a:lumMod val="25000"/>
                  </a:schemeClr>
                </a:solidFill>
                <a:latin typeface="Arial Nova Cond Light" panose="020B0306020202020204" pitchFamily="34" charset="0"/>
              </a:rPr>
              <a:t>Used in nuclear weapons</a:t>
            </a:r>
          </a:p>
          <a:p>
            <a:pPr marL="114300" indent="-114300">
              <a:spcBef>
                <a:spcPts val="400"/>
              </a:spcBef>
            </a:pPr>
            <a:r>
              <a:rPr lang="en-US" sz="1400">
                <a:solidFill>
                  <a:srgbClr val="125EAB"/>
                </a:solidFill>
                <a:latin typeface="Arial Nova Cond Light" panose="020B0306020202020204" pitchFamily="34" charset="0"/>
              </a:rPr>
              <a:t>Highly Enriched Uranium</a:t>
            </a:r>
          </a:p>
          <a:p>
            <a:pPr marL="114300" indent="-114300">
              <a:spcBef>
                <a:spcPts val="400"/>
              </a:spcBef>
            </a:pPr>
            <a:r>
              <a:rPr lang="en-US" sz="1400">
                <a:solidFill>
                  <a:srgbClr val="125EAB"/>
                </a:solidFill>
                <a:latin typeface="Arial Nova Cond Light" panose="020B0306020202020204" pitchFamily="34" charset="0"/>
              </a:rPr>
              <a:t>Plutonium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822B31-F82F-8836-3D6F-CBA0B268F557}"/>
              </a:ext>
            </a:extLst>
          </p:cNvPr>
          <p:cNvSpPr txBox="1"/>
          <p:nvPr/>
        </p:nvSpPr>
        <p:spPr>
          <a:xfrm>
            <a:off x="8102269" y="1972886"/>
            <a:ext cx="2425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C00000"/>
                </a:solidFill>
                <a:latin typeface="Arial Nova Cond Light" panose="020B0306020202020204" pitchFamily="34" charset="0"/>
                <a:cs typeface="Arial" panose="020B0604020202020204" pitchFamily="34" charset="0"/>
              </a:rPr>
              <a:t>Improvised Nuclear Device</a:t>
            </a:r>
          </a:p>
          <a:p>
            <a:r>
              <a:rPr lang="en-US" sz="1400" b="1">
                <a:solidFill>
                  <a:srgbClr val="C00000"/>
                </a:solidFill>
                <a:latin typeface="Arial Nova Cond Light" panose="020B0306020202020204" pitchFamily="34" charset="0"/>
                <a:cs typeface="Arial" panose="020B0604020202020204" pitchFamily="34" charset="0"/>
              </a:rPr>
              <a:t>(IND)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C06BF3-BDCA-4EE6-6BF2-811A82E7E0C1}"/>
              </a:ext>
            </a:extLst>
          </p:cNvPr>
          <p:cNvSpPr txBox="1"/>
          <p:nvPr/>
        </p:nvSpPr>
        <p:spPr>
          <a:xfrm>
            <a:off x="8054367" y="5304109"/>
            <a:ext cx="2625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C00000"/>
                </a:solidFill>
                <a:latin typeface="Arial Nova Cond Light" panose="020B0306020202020204" pitchFamily="34" charset="0"/>
                <a:cs typeface="Arial" panose="020B0604020202020204" pitchFamily="34" charset="0"/>
              </a:rPr>
              <a:t>Radiological Exposure Device (RED)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EDDFE4-87E6-2DB5-BE55-33B2BC28CB95}"/>
              </a:ext>
            </a:extLst>
          </p:cNvPr>
          <p:cNvSpPr txBox="1"/>
          <p:nvPr/>
        </p:nvSpPr>
        <p:spPr>
          <a:xfrm>
            <a:off x="9164501" y="3848089"/>
            <a:ext cx="2212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C00000"/>
                </a:solidFill>
                <a:latin typeface="Arial Nova Cond Light" panose="020B0306020202020204" pitchFamily="34" charset="0"/>
                <a:cs typeface="Arial" panose="020B0604020202020204" pitchFamily="34" charset="0"/>
              </a:rPr>
              <a:t>Radiological Dispersal Device (RDD)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9E9A4803-ED20-D6C1-DE7D-0480F1991926}"/>
              </a:ext>
            </a:extLst>
          </p:cNvPr>
          <p:cNvSpPr txBox="1">
            <a:spLocks/>
          </p:cNvSpPr>
          <p:nvPr/>
        </p:nvSpPr>
        <p:spPr>
          <a:xfrm>
            <a:off x="989663" y="4227451"/>
            <a:ext cx="3110939" cy="1614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24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3152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>
                <a:solidFill>
                  <a:schemeClr val="tx2"/>
                </a:solidFill>
                <a:latin typeface="Arial Nova Cond Light" panose="020B0306020202020204" pitchFamily="34" charset="0"/>
              </a:rPr>
              <a:t>Radiological Material</a:t>
            </a: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chemeClr val="bg2">
                    <a:lumMod val="25000"/>
                  </a:schemeClr>
                </a:solidFill>
                <a:latin typeface="Arial Nova Cond Light" panose="020B0306020202020204" pitchFamily="34" charset="0"/>
              </a:rPr>
              <a:t>Primarily used in medical and industrial devices</a:t>
            </a:r>
          </a:p>
          <a:p>
            <a:pPr marL="114300" indent="-114300">
              <a:spcBef>
                <a:spcPts val="400"/>
              </a:spcBef>
            </a:pPr>
            <a:r>
              <a:rPr lang="en-US" sz="1400">
                <a:solidFill>
                  <a:srgbClr val="125EAB"/>
                </a:solidFill>
                <a:latin typeface="Arial Nova Cond Light" panose="020B0306020202020204" pitchFamily="34" charset="0"/>
              </a:rPr>
              <a:t>Americium-241</a:t>
            </a:r>
          </a:p>
          <a:p>
            <a:pPr marL="114300" indent="-114300">
              <a:spcBef>
                <a:spcPts val="400"/>
              </a:spcBef>
            </a:pPr>
            <a:r>
              <a:rPr lang="en-US" sz="1400">
                <a:solidFill>
                  <a:srgbClr val="125EAB"/>
                </a:solidFill>
                <a:latin typeface="Arial Nova Cond Light" panose="020B0306020202020204" pitchFamily="34" charset="0"/>
              </a:rPr>
              <a:t>Cesium-137</a:t>
            </a:r>
          </a:p>
          <a:p>
            <a:pPr marL="114300" indent="-114300">
              <a:spcBef>
                <a:spcPts val="400"/>
              </a:spcBef>
            </a:pPr>
            <a:r>
              <a:rPr lang="en-US" sz="1400">
                <a:solidFill>
                  <a:srgbClr val="125EAB"/>
                </a:solidFill>
                <a:latin typeface="Arial Nova Cond Light" panose="020B0306020202020204" pitchFamily="34" charset="0"/>
              </a:rPr>
              <a:t>Cobalt-60</a:t>
            </a:r>
          </a:p>
          <a:p>
            <a:pPr marL="114300" indent="-114300">
              <a:spcBef>
                <a:spcPts val="400"/>
              </a:spcBef>
            </a:pPr>
            <a:r>
              <a:rPr lang="en-US" sz="1400">
                <a:solidFill>
                  <a:srgbClr val="125EAB"/>
                </a:solidFill>
                <a:latin typeface="Arial Nova Cond Light" panose="020B0306020202020204" pitchFamily="34" charset="0"/>
              </a:rPr>
              <a:t>Iridium-192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FCE98B-1FE8-D4E3-0B2A-37CC58BA002E}"/>
              </a:ext>
            </a:extLst>
          </p:cNvPr>
          <p:cNvCxnSpPr>
            <a:cxnSpLocks/>
          </p:cNvCxnSpPr>
          <p:nvPr/>
        </p:nvCxnSpPr>
        <p:spPr>
          <a:xfrm>
            <a:off x="5343287" y="2930360"/>
            <a:ext cx="1709361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19">
            <a:extLst>
              <a:ext uri="{FF2B5EF4-FFF2-40B4-BE49-F238E27FC236}">
                <a16:creationId xmlns:a16="http://schemas.microsoft.com/office/drawing/2014/main" id="{8C26B850-D4C1-666D-88A6-B8D6300E67C8}"/>
              </a:ext>
            </a:extLst>
          </p:cNvPr>
          <p:cNvCxnSpPr>
            <a:cxnSpLocks/>
          </p:cNvCxnSpPr>
          <p:nvPr/>
        </p:nvCxnSpPr>
        <p:spPr>
          <a:xfrm>
            <a:off x="4668416" y="3381090"/>
            <a:ext cx="3464259" cy="610719"/>
          </a:xfrm>
          <a:prstGeom prst="bentConnector3">
            <a:avLst>
              <a:gd name="adj1" fmla="val -475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7">
            <a:extLst>
              <a:ext uri="{FF2B5EF4-FFF2-40B4-BE49-F238E27FC236}">
                <a16:creationId xmlns:a16="http://schemas.microsoft.com/office/drawing/2014/main" id="{C4C6D0C6-08AA-0B2C-58AC-22799988C964}"/>
              </a:ext>
            </a:extLst>
          </p:cNvPr>
          <p:cNvCxnSpPr>
            <a:cxnSpLocks/>
          </p:cNvCxnSpPr>
          <p:nvPr/>
        </p:nvCxnSpPr>
        <p:spPr>
          <a:xfrm flipV="1">
            <a:off x="4251791" y="4139354"/>
            <a:ext cx="3890069" cy="529556"/>
          </a:xfrm>
          <a:prstGeom prst="bentConnector3">
            <a:avLst>
              <a:gd name="adj1" fmla="val 6579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BC6AFE7-A2DB-EF42-3FBE-8907D46F3285}"/>
              </a:ext>
            </a:extLst>
          </p:cNvPr>
          <p:cNvCxnSpPr>
            <a:cxnSpLocks/>
          </p:cNvCxnSpPr>
          <p:nvPr/>
        </p:nvCxnSpPr>
        <p:spPr>
          <a:xfrm>
            <a:off x="5297272" y="5354500"/>
            <a:ext cx="1704936" cy="6313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7807F93F-659A-9D14-E59F-BE8881BA384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261" y="4480559"/>
            <a:ext cx="1493002" cy="112955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D66BCF38-2F1A-CF73-A03E-B6853532D67E}"/>
              </a:ext>
            </a:extLst>
          </p:cNvPr>
          <p:cNvSpPr txBox="1">
            <a:spLocks/>
          </p:cNvSpPr>
          <p:nvPr/>
        </p:nvSpPr>
        <p:spPr>
          <a:xfrm>
            <a:off x="3912261" y="2254000"/>
            <a:ext cx="1531794" cy="1171628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24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3152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2437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DB8B07-B605-8711-3652-520D8743A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8" y="1761808"/>
            <a:ext cx="11789228" cy="1793624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767676"/>
                </a:solidFill>
              </a:rPr>
              <a:t>The Evolving Radiological and Nuclear Landscape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BCE8021C-11E0-E270-AF57-40E5366C9119}"/>
              </a:ext>
            </a:extLst>
          </p:cNvPr>
          <p:cNvSpPr txBox="1">
            <a:spLocks/>
          </p:cNvSpPr>
          <p:nvPr/>
        </p:nvSpPr>
        <p:spPr>
          <a:xfrm>
            <a:off x="306288" y="3614057"/>
            <a:ext cx="11546078" cy="1558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2E6C"/>
                </a:solidFill>
              </a:rPr>
              <a:t>More than 20 countries possess weapons-usable nuclear materials and over 100 nations hold radioactive materials for diverse applications, including medical and industrial uses.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2E6C"/>
                </a:solidFill>
              </a:rPr>
              <a:t>Security threats and risks include: </a:t>
            </a:r>
            <a:endParaRPr lang="en-US" sz="1100" dirty="0">
              <a:solidFill>
                <a:srgbClr val="2A2E6C"/>
              </a:solidFill>
            </a:endParaRPr>
          </a:p>
          <a:p>
            <a:endParaRPr lang="en-US" sz="2000" dirty="0">
              <a:solidFill>
                <a:srgbClr val="2A2E6C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D0566B6-DCFA-18DA-9C2C-713EAE2A31B5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9" name="Picture 8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B280F2B9-9E28-E3E8-DF3E-DC576C554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10" name="Picture 9" descr="A blue shield with a white symbol on it">
              <a:extLst>
                <a:ext uri="{FF2B5EF4-FFF2-40B4-BE49-F238E27FC236}">
                  <a16:creationId xmlns:a16="http://schemas.microsoft.com/office/drawing/2014/main" id="{6C472EB0-FC97-E51A-FB8D-6735EA6A94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B314CCC0-AF79-789C-2383-EB99D13A93C3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6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E7C3CBA5-8C09-2C7E-AE09-32E6F6FF3F5A}"/>
              </a:ext>
            </a:extLst>
          </p:cNvPr>
          <p:cNvSpPr txBox="1">
            <a:spLocks/>
          </p:cNvSpPr>
          <p:nvPr/>
        </p:nvSpPr>
        <p:spPr>
          <a:xfrm>
            <a:off x="1087890" y="4752526"/>
            <a:ext cx="10839994" cy="1558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A2E6C"/>
                </a:solidFill>
              </a:rPr>
              <a:t>Non-State 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A2E6C"/>
                </a:solidFill>
              </a:rPr>
              <a:t>State 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A2E6C"/>
                </a:solidFill>
              </a:rPr>
              <a:t>Destabilized International Regimes, Standards, and Norms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A2E6C"/>
                </a:solidFill>
              </a:rPr>
              <a:t>Emerging and Disruptive Technologies </a:t>
            </a:r>
            <a:endParaRPr lang="en-US" sz="1000" dirty="0">
              <a:solidFill>
                <a:srgbClr val="2A2E6C"/>
              </a:solidFill>
            </a:endParaRPr>
          </a:p>
          <a:p>
            <a:endParaRPr lang="en-US" sz="2000" dirty="0">
              <a:solidFill>
                <a:srgbClr val="2A2E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27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97794"/>
            <a:ext cx="10515600" cy="995589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GMS Strategy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7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A484FF-D8EF-E2AF-9BCB-D71D38010121}"/>
              </a:ext>
            </a:extLst>
          </p:cNvPr>
          <p:cNvSpPr/>
          <p:nvPr/>
        </p:nvSpPr>
        <p:spPr>
          <a:xfrm>
            <a:off x="4453749" y="1808341"/>
            <a:ext cx="2589080" cy="3805650"/>
          </a:xfrm>
          <a:prstGeom prst="roundRect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D799C1-1E1F-0A26-94DD-A1C08D2A34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8624" y="3997662"/>
            <a:ext cx="1049043" cy="1049043"/>
          </a:xfrm>
          <a:prstGeom prst="flowChartConnector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F893F4-6E98-C5D6-ED6D-D6FDE8112C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5931" y="2126574"/>
            <a:ext cx="1060697" cy="1060697"/>
          </a:xfrm>
          <a:prstGeom prst="flowChartConnector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AD26529-87FC-BB94-C0DE-2A297218AD0E}"/>
              </a:ext>
            </a:extLst>
          </p:cNvPr>
          <p:cNvSpPr/>
          <p:nvPr/>
        </p:nvSpPr>
        <p:spPr>
          <a:xfrm>
            <a:off x="823311" y="1808340"/>
            <a:ext cx="2589080" cy="3805650"/>
          </a:xfrm>
          <a:prstGeom prst="roundRect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0">
            <a:extLst>
              <a:ext uri="{FF2B5EF4-FFF2-40B4-BE49-F238E27FC236}">
                <a16:creationId xmlns:a16="http://schemas.microsoft.com/office/drawing/2014/main" id="{94755B90-7364-02EE-D54E-E83BEA2CE51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2024" y="3997662"/>
            <a:ext cx="1016313" cy="1016313"/>
          </a:xfrm>
          <a:prstGeom prst="flowChartConnector">
            <a:avLst/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2" descr="C:\Users\jesse.corradi\Desktop\Rad.jpg">
            <a:extLst>
              <a:ext uri="{FF2B5EF4-FFF2-40B4-BE49-F238E27FC236}">
                <a16:creationId xmlns:a16="http://schemas.microsoft.com/office/drawing/2014/main" id="{11F5E32C-7676-3665-1E0D-F5A3A50735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" y="2126574"/>
            <a:ext cx="1082213" cy="1082213"/>
          </a:xfrm>
          <a:prstGeom prst="flowChartConnector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D604DC-1AF6-EF59-4BA4-69EAA8AD3A24}"/>
              </a:ext>
            </a:extLst>
          </p:cNvPr>
          <p:cNvSpPr txBox="1"/>
          <p:nvPr/>
        </p:nvSpPr>
        <p:spPr>
          <a:xfrm>
            <a:off x="5343029" y="3997662"/>
            <a:ext cx="25227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DETECT </a:t>
            </a:r>
            <a: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and</a:t>
            </a:r>
            <a:r>
              <a:rPr lang="en-US" sz="2000" b="1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 INTERDICT </a:t>
            </a:r>
            <a: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radiological/ nuclear smuggling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C95593-9E76-B7B3-4055-4B9B03F27749}"/>
              </a:ext>
            </a:extLst>
          </p:cNvPr>
          <p:cNvSpPr txBox="1"/>
          <p:nvPr/>
        </p:nvSpPr>
        <p:spPr>
          <a:xfrm>
            <a:off x="5343029" y="2041510"/>
            <a:ext cx="23228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PROTECT </a:t>
            </a:r>
            <a: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facilities with nuclear and radioactive materials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C411C5-5D5F-BE90-A4A4-681B1B7DFDF2}"/>
              </a:ext>
            </a:extLst>
          </p:cNvPr>
          <p:cNvSpPr txBox="1"/>
          <p:nvPr/>
        </p:nvSpPr>
        <p:spPr>
          <a:xfrm>
            <a:off x="1735298" y="3997662"/>
            <a:ext cx="25136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REMOVE </a:t>
            </a:r>
            <a: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orphan and disused </a:t>
            </a:r>
            <a:r>
              <a:rPr lang="en-US" sz="2000" b="1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radioactive sources </a:t>
            </a:r>
            <a: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to prevent proliferation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4BAF9F-590A-3456-DDCC-C9EE517D7B91}"/>
              </a:ext>
            </a:extLst>
          </p:cNvPr>
          <p:cNvSpPr txBox="1"/>
          <p:nvPr/>
        </p:nvSpPr>
        <p:spPr>
          <a:xfrm>
            <a:off x="1735298" y="2020244"/>
            <a:ext cx="24606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REDUCE </a:t>
            </a:r>
            <a:r>
              <a:rPr lang="en-US" sz="2000" dirty="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the use of attractive </a:t>
            </a:r>
            <a:r>
              <a:rPr lang="en-US" sz="2000" b="1" dirty="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radioactive material </a:t>
            </a:r>
            <a:r>
              <a:rPr lang="en-US" sz="2000" dirty="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and replace with non-</a:t>
            </a:r>
            <a:r>
              <a:rPr lang="en-US" sz="2000" dirty="0" err="1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radioisotopic</a:t>
            </a:r>
            <a:r>
              <a:rPr lang="en-US" sz="2000" dirty="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 alternative technologies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3313C60-5B16-BB9C-78E3-46ACE7B4E930}"/>
              </a:ext>
            </a:extLst>
          </p:cNvPr>
          <p:cNvCxnSpPr>
            <a:cxnSpLocks/>
          </p:cNvCxnSpPr>
          <p:nvPr/>
        </p:nvCxnSpPr>
        <p:spPr>
          <a:xfrm>
            <a:off x="3562810" y="3605050"/>
            <a:ext cx="890939" cy="0"/>
          </a:xfrm>
          <a:prstGeom prst="straightConnector1">
            <a:avLst/>
          </a:prstGeom>
          <a:ln w="6350">
            <a:solidFill>
              <a:schemeClr val="bg2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E896876-F456-6E71-4239-9F62340D6088}"/>
              </a:ext>
            </a:extLst>
          </p:cNvPr>
          <p:cNvCxnSpPr>
            <a:cxnSpLocks/>
          </p:cNvCxnSpPr>
          <p:nvPr/>
        </p:nvCxnSpPr>
        <p:spPr>
          <a:xfrm>
            <a:off x="7235407" y="3605050"/>
            <a:ext cx="890939" cy="0"/>
          </a:xfrm>
          <a:prstGeom prst="straightConnector1">
            <a:avLst/>
          </a:prstGeom>
          <a:ln w="6350">
            <a:solidFill>
              <a:schemeClr val="bg2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70D7D36-4042-6C3C-68BF-955622A1AD98}"/>
              </a:ext>
            </a:extLst>
          </p:cNvPr>
          <p:cNvSpPr/>
          <p:nvPr/>
        </p:nvSpPr>
        <p:spPr>
          <a:xfrm>
            <a:off x="8121654" y="1772159"/>
            <a:ext cx="2589080" cy="3841832"/>
          </a:xfrm>
          <a:prstGeom prst="roundRect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7" descr="dispensing into dish.jpg">
            <a:extLst>
              <a:ext uri="{FF2B5EF4-FFF2-40B4-BE49-F238E27FC236}">
                <a16:creationId xmlns:a16="http://schemas.microsoft.com/office/drawing/2014/main" id="{68769941-2DF2-C22F-C016-B8A51377F2D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 cstate="screen">
            <a:lum bright="18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3114" y="2126574"/>
            <a:ext cx="1041079" cy="1041079"/>
          </a:xfrm>
          <a:prstGeom prst="flowChartConnector">
            <a:avLst/>
          </a:prstGeom>
          <a:noFill/>
          <a:ln w="19050" cmpd="sng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ADE57FD0-4289-E85F-DB45-CF2C69B41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6149" y="3997662"/>
            <a:ext cx="1210022" cy="119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DBC37F3-ECA3-2A21-4B3E-1E4B3AB2BE8A}"/>
              </a:ext>
            </a:extLst>
          </p:cNvPr>
          <p:cNvSpPr txBox="1"/>
          <p:nvPr/>
        </p:nvSpPr>
        <p:spPr>
          <a:xfrm>
            <a:off x="9073212" y="2041510"/>
            <a:ext cx="281734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INVESTIGATE </a:t>
            </a:r>
            <a: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nuclear</a:t>
            </a:r>
            <a:b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</a:br>
            <a:r>
              <a:rPr lang="en-US" sz="2000">
                <a:solidFill>
                  <a:srgbClr val="125EAB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and radioactive material seizures to analyze signatures and attempt attribution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385026-8D43-73FF-9075-FEE6B757D8D3}"/>
              </a:ext>
            </a:extLst>
          </p:cNvPr>
          <p:cNvSpPr txBox="1"/>
          <p:nvPr/>
        </p:nvSpPr>
        <p:spPr>
          <a:xfrm>
            <a:off x="9073212" y="3997662"/>
            <a:ext cx="28173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none" strike="noStrike">
                <a:solidFill>
                  <a:srgbClr val="125EAB"/>
                </a:solidFill>
                <a:effectLst/>
                <a:latin typeface="Arial Nova Cond" panose="020B0506020202020204" pitchFamily="34" charset="0"/>
              </a:rPr>
              <a:t>INNOVATE </a:t>
            </a:r>
            <a:r>
              <a:rPr lang="en-US" sz="2000" b="0" i="0" u="none" strike="noStrike">
                <a:solidFill>
                  <a:srgbClr val="125EAB"/>
                </a:solidFill>
                <a:effectLst/>
                <a:latin typeface="Arial Nova Cond" panose="020B0506020202020204" pitchFamily="34" charset="0"/>
              </a:rPr>
              <a:t>security solutions to meet today’s landscape</a:t>
            </a:r>
            <a:endParaRPr lang="en-US" sz="2000">
              <a:latin typeface="Arial Nova Cond" panose="020B0506020202020204" pitchFamily="34" charset="0"/>
            </a:endParaRPr>
          </a:p>
          <a:p>
            <a:endParaRPr lang="en-US" sz="2000">
              <a:solidFill>
                <a:srgbClr val="125EAB"/>
              </a:solidFill>
              <a:latin typeface="Arial Nova Cond" panose="020B0506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605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97794"/>
            <a:ext cx="10515600" cy="995589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GMS Capacity-Building Approach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8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BB2BD-F4A9-63F6-750B-DAF927354108}"/>
              </a:ext>
            </a:extLst>
          </p:cNvPr>
          <p:cNvSpPr txBox="1">
            <a:spLocks/>
          </p:cNvSpPr>
          <p:nvPr/>
        </p:nvSpPr>
        <p:spPr>
          <a:xfrm>
            <a:off x="306288" y="1601405"/>
            <a:ext cx="11702832" cy="995589"/>
          </a:xfrm>
          <a:prstGeom prst="rect">
            <a:avLst/>
          </a:prstGeom>
        </p:spPr>
        <p:txBody>
          <a:bodyPr/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>
                <a:solidFill>
                  <a:srgbClr val="2A2E6C"/>
                </a:solidFill>
              </a:rPr>
              <a:t>GMS provides partners with the knowledge and expertise necessary to establish effective, sustainable nuclear security capabilities.</a:t>
            </a:r>
            <a:endParaRPr lang="en-US" u="sng" dirty="0">
              <a:solidFill>
                <a:srgbClr val="2A2E6C"/>
              </a:solidFill>
            </a:endParaRPr>
          </a:p>
          <a:p>
            <a:endParaRPr lang="en-US" dirty="0">
              <a:solidFill>
                <a:srgbClr val="2A2E6C"/>
              </a:solidFill>
            </a:endParaRPr>
          </a:p>
          <a:p>
            <a:endParaRPr lang="en-US" dirty="0">
              <a:solidFill>
                <a:srgbClr val="2A2E6C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2A2E6C"/>
              </a:solidFill>
            </a:endParaRPr>
          </a:p>
        </p:txBody>
      </p:sp>
      <p:pic>
        <p:nvPicPr>
          <p:cNvPr id="35" name="Picture 34" descr="A picture containing icon&#10;&#10;Description automatically generated">
            <a:extLst>
              <a:ext uri="{FF2B5EF4-FFF2-40B4-BE49-F238E27FC236}">
                <a16:creationId xmlns:a16="http://schemas.microsoft.com/office/drawing/2014/main" id="{473E5FC3-68B2-CC55-1A99-70ECC2473B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7353" y="3112535"/>
            <a:ext cx="1509170" cy="1289383"/>
          </a:xfrm>
          <a:prstGeom prst="rect">
            <a:avLst/>
          </a:prstGeom>
        </p:spPr>
      </p:pic>
      <p:pic>
        <p:nvPicPr>
          <p:cNvPr id="36" name="Picture 35" descr="A picture containing icon&#10;&#10;Description automatically generated">
            <a:extLst>
              <a:ext uri="{FF2B5EF4-FFF2-40B4-BE49-F238E27FC236}">
                <a16:creationId xmlns:a16="http://schemas.microsoft.com/office/drawing/2014/main" id="{2190DEBA-5BA1-5EF5-D233-24E4514373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49" t="24064" r="25852" b="29594"/>
          <a:stretch/>
        </p:blipFill>
        <p:spPr>
          <a:xfrm>
            <a:off x="1009460" y="3092585"/>
            <a:ext cx="1319436" cy="1274064"/>
          </a:xfrm>
          <a:prstGeom prst="rect">
            <a:avLst/>
          </a:prstGeom>
        </p:spPr>
      </p:pic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8EB3A4F6-AE43-A8DA-9D9F-E01542CB2B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8377" y="3000405"/>
            <a:ext cx="1465921" cy="1430531"/>
          </a:xfrm>
          <a:prstGeom prst="rect">
            <a:avLst/>
          </a:prstGeom>
        </p:spPr>
      </p:pic>
      <p:pic>
        <p:nvPicPr>
          <p:cNvPr id="40" name="Picture 39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C6AE769E-4B84-040D-7A91-7823AF9D867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04" t="20185" r="17822" b="21597"/>
          <a:stretch/>
        </p:blipFill>
        <p:spPr>
          <a:xfrm>
            <a:off x="6786894" y="2839932"/>
            <a:ext cx="1675377" cy="1600582"/>
          </a:xfrm>
          <a:prstGeom prst="rect">
            <a:avLst/>
          </a:prstGeom>
        </p:spPr>
      </p:pic>
      <p:sp>
        <p:nvSpPr>
          <p:cNvPr id="33" name="Content Placeholder 5">
            <a:extLst>
              <a:ext uri="{FF2B5EF4-FFF2-40B4-BE49-F238E27FC236}">
                <a16:creationId xmlns:a16="http://schemas.microsoft.com/office/drawing/2014/main" id="{EE328495-2A78-836F-E6FF-4CBAA2739D51}"/>
              </a:ext>
            </a:extLst>
          </p:cNvPr>
          <p:cNvSpPr txBox="1">
            <a:spLocks/>
          </p:cNvSpPr>
          <p:nvPr/>
        </p:nvSpPr>
        <p:spPr>
          <a:xfrm>
            <a:off x="3131319" y="4470812"/>
            <a:ext cx="3172194" cy="1152084"/>
          </a:xfrm>
          <a:prstGeom prst="rect">
            <a:avLst/>
          </a:prstGeom>
        </p:spPr>
        <p:txBody>
          <a:bodyPr>
            <a:noAutofit/>
          </a:bodyPr>
          <a:lstStyle>
            <a:lvl1pPr marL="173827" indent="-173827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92" indent="-167875" algn="l" defTabSz="685783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HelveticaNeueLT Std" panose="020B0604020202020204" pitchFamily="34" charset="0"/>
              <a:buChar char="−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73858" indent="-13096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98870" indent="-125013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HelveticaNeueLT Std" panose="020B0604020202020204" pitchFamily="34" charset="0"/>
              <a:buChar char="-"/>
              <a:defRPr sz="14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9836" indent="-13096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r>
              <a:rPr lang="en-US" dirty="0">
                <a:latin typeface="Arial Nova Cond" panose="020B0506020202020204" pitchFamily="34" charset="0"/>
              </a:rPr>
              <a:t>Tailor our partnering</a:t>
            </a:r>
            <a:br>
              <a:rPr lang="en-US" dirty="0">
                <a:latin typeface="Arial Nova Cond" panose="020B0506020202020204" pitchFamily="34" charset="0"/>
              </a:rPr>
            </a:br>
            <a:r>
              <a:rPr lang="en-US" dirty="0">
                <a:latin typeface="Arial Nova Cond" panose="020B0506020202020204" pitchFamily="34" charset="0"/>
              </a:rPr>
              <a:t>approach to address specific</a:t>
            </a:r>
            <a:br>
              <a:rPr lang="en-US" dirty="0">
                <a:latin typeface="Arial Nova Cond" panose="020B0506020202020204" pitchFamily="34" charset="0"/>
              </a:rPr>
            </a:br>
            <a:r>
              <a:rPr lang="en-US" dirty="0">
                <a:latin typeface="Arial Nova Cond" panose="020B0506020202020204" pitchFamily="34" charset="0"/>
              </a:rPr>
              <a:t>partner security gaps</a:t>
            </a:r>
          </a:p>
        </p:txBody>
      </p:sp>
      <p:sp>
        <p:nvSpPr>
          <p:cNvPr id="34" name="Content Placeholder 5">
            <a:extLst>
              <a:ext uri="{FF2B5EF4-FFF2-40B4-BE49-F238E27FC236}">
                <a16:creationId xmlns:a16="http://schemas.microsoft.com/office/drawing/2014/main" id="{74C12EA2-CB42-13DD-51B7-E888E81A9CC4}"/>
              </a:ext>
            </a:extLst>
          </p:cNvPr>
          <p:cNvSpPr txBox="1">
            <a:spLocks/>
          </p:cNvSpPr>
          <p:nvPr/>
        </p:nvSpPr>
        <p:spPr>
          <a:xfrm>
            <a:off x="147230" y="4470812"/>
            <a:ext cx="3043897" cy="111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24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3152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None/>
            </a:pPr>
            <a:r>
              <a:rPr lang="en-US" sz="2000" dirty="0">
                <a:latin typeface="Arial Nova Cond" panose="020B0506020202020204" pitchFamily="34" charset="0"/>
              </a:rPr>
              <a:t>Provide bilateral technical</a:t>
            </a:r>
            <a:br>
              <a:rPr lang="en-US" sz="2000" dirty="0">
                <a:latin typeface="Arial Nova Cond" panose="020B0506020202020204" pitchFamily="34" charset="0"/>
              </a:rPr>
            </a:br>
            <a:r>
              <a:rPr lang="en-US" sz="2000" dirty="0">
                <a:latin typeface="Arial Nova Cond" panose="020B0506020202020204" pitchFamily="34" charset="0"/>
              </a:rPr>
              <a:t>expertise, security systems,</a:t>
            </a:r>
            <a:br>
              <a:rPr lang="en-US" sz="2000" dirty="0">
                <a:latin typeface="Arial Nova Cond" panose="020B0506020202020204" pitchFamily="34" charset="0"/>
              </a:rPr>
            </a:br>
            <a:r>
              <a:rPr lang="en-US" sz="2000" dirty="0">
                <a:latin typeface="Arial Nova Cond" panose="020B0506020202020204" pitchFamily="34" charset="0"/>
              </a:rPr>
              <a:t>and experience </a:t>
            </a:r>
          </a:p>
          <a:p>
            <a:pPr marL="0" lvl="2" indent="0" algn="ctr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SzPct val="90000"/>
              <a:buNone/>
            </a:pPr>
            <a:endParaRPr lang="en-US" dirty="0">
              <a:latin typeface="Arial Nova Cond" panose="020B0506020202020204" pitchFamily="34" charset="0"/>
            </a:endParaRP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C13DDC7B-481E-CBD3-A6FA-8E12C6F117DE}"/>
              </a:ext>
            </a:extLst>
          </p:cNvPr>
          <p:cNvSpPr txBox="1">
            <a:spLocks/>
          </p:cNvSpPr>
          <p:nvPr/>
        </p:nvSpPr>
        <p:spPr>
          <a:xfrm>
            <a:off x="6282246" y="4470812"/>
            <a:ext cx="2597211" cy="934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24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3152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None/>
            </a:pPr>
            <a:r>
              <a:rPr lang="en-US" sz="2000" dirty="0">
                <a:latin typeface="Arial Nova Cond" panose="020B0506020202020204" pitchFamily="34" charset="0"/>
              </a:rPr>
              <a:t>Strengthen </a:t>
            </a:r>
            <a:br>
              <a:rPr lang="en-US" sz="2000" dirty="0">
                <a:latin typeface="Arial Nova Cond" panose="020B0506020202020204" pitchFamily="34" charset="0"/>
              </a:rPr>
            </a:br>
            <a:r>
              <a:rPr lang="en-US" sz="2000" dirty="0">
                <a:latin typeface="Arial Nova Cond" panose="020B0506020202020204" pitchFamily="34" charset="0"/>
              </a:rPr>
              <a:t>international guidelines</a:t>
            </a:r>
            <a:br>
              <a:rPr lang="en-US" sz="2000" dirty="0">
                <a:latin typeface="Arial Nova Cond" panose="020B0506020202020204" pitchFamily="34" charset="0"/>
              </a:rPr>
            </a:br>
            <a:r>
              <a:rPr lang="en-US" sz="2000" dirty="0">
                <a:latin typeface="Arial Nova Cond" panose="020B0506020202020204" pitchFamily="34" charset="0"/>
              </a:rPr>
              <a:t>and frameworks</a:t>
            </a:r>
          </a:p>
        </p:txBody>
      </p:sp>
      <p:sp>
        <p:nvSpPr>
          <p:cNvPr id="38" name="Content Placeholder 5">
            <a:extLst>
              <a:ext uri="{FF2B5EF4-FFF2-40B4-BE49-F238E27FC236}">
                <a16:creationId xmlns:a16="http://schemas.microsoft.com/office/drawing/2014/main" id="{2542A195-AE19-4EC6-4EA7-1D29BFEE611D}"/>
              </a:ext>
            </a:extLst>
          </p:cNvPr>
          <p:cNvSpPr txBox="1">
            <a:spLocks/>
          </p:cNvSpPr>
          <p:nvPr/>
        </p:nvSpPr>
        <p:spPr>
          <a:xfrm>
            <a:off x="8879457" y="4470812"/>
            <a:ext cx="3172194" cy="12348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24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3152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" panose="020B0604020202020204" pitchFamily="34" charset="0"/>
              <a:buChar char="-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None/>
            </a:pPr>
            <a:r>
              <a:rPr lang="en-US" sz="2000" dirty="0">
                <a:latin typeface="Arial Nova Cond" panose="020B0506020202020204" pitchFamily="34" charset="0"/>
              </a:rPr>
              <a:t>Maintain engagement</a:t>
            </a:r>
            <a:br>
              <a:rPr lang="en-US" sz="2000" dirty="0">
                <a:latin typeface="Arial Nova Cond" panose="020B0506020202020204" pitchFamily="34" charset="0"/>
              </a:rPr>
            </a:br>
            <a:r>
              <a:rPr lang="en-US" sz="2000" dirty="0">
                <a:latin typeface="Arial Nova Cond" panose="020B0506020202020204" pitchFamily="34" charset="0"/>
              </a:rPr>
              <a:t>to promote sustainability and</a:t>
            </a:r>
            <a:br>
              <a:rPr lang="en-US" sz="2000" dirty="0">
                <a:latin typeface="Arial Nova Cond" panose="020B0506020202020204" pitchFamily="34" charset="0"/>
              </a:rPr>
            </a:br>
            <a:r>
              <a:rPr lang="en-US" sz="2000" dirty="0">
                <a:latin typeface="Arial Nova Cond" panose="020B0506020202020204" pitchFamily="34" charset="0"/>
              </a:rPr>
              <a:t>continue U.S. influence</a:t>
            </a:r>
          </a:p>
        </p:txBody>
      </p:sp>
    </p:spTree>
    <p:extLst>
      <p:ext uri="{BB962C8B-B14F-4D97-AF65-F5344CB8AC3E}">
        <p14:creationId xmlns:p14="http://schemas.microsoft.com/office/powerpoint/2010/main" val="4141545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AFA0-0007-9973-0534-0AD214E2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88" y="197794"/>
            <a:ext cx="10515600" cy="995589"/>
          </a:xfrm>
        </p:spPr>
        <p:txBody>
          <a:bodyPr>
            <a:normAutofit fontScale="90000"/>
          </a:bodyPr>
          <a:lstStyle/>
          <a:p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GMS works in the U.S. and with over 100 nations around the world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111618-22D8-9532-FF04-FE5F224BF339}"/>
              </a:ext>
            </a:extLst>
          </p:cNvPr>
          <p:cNvGrpSpPr/>
          <p:nvPr/>
        </p:nvGrpSpPr>
        <p:grpSpPr>
          <a:xfrm>
            <a:off x="8395062" y="6168055"/>
            <a:ext cx="1204045" cy="721579"/>
            <a:chOff x="8395062" y="6168055"/>
            <a:chExt cx="1204045" cy="721579"/>
          </a:xfrm>
        </p:grpSpPr>
        <p:pic>
          <p:nvPicPr>
            <p:cNvPr id="4" name="Picture 3" descr="A blue shield with a white symbol on it&#10;&#10;Description automatically generated">
              <a:extLst>
                <a:ext uri="{FF2B5EF4-FFF2-40B4-BE49-F238E27FC236}">
                  <a16:creationId xmlns:a16="http://schemas.microsoft.com/office/drawing/2014/main" id="{3818A1EE-3B46-AAC3-49AD-05DBD783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5062" y="6187105"/>
              <a:ext cx="1192703" cy="670895"/>
            </a:xfrm>
            <a:prstGeom prst="rect">
              <a:avLst/>
            </a:prstGeom>
          </p:spPr>
        </p:pic>
        <p:pic>
          <p:nvPicPr>
            <p:cNvPr id="5" name="Picture 4" descr="A blue shield with a white symbol on it">
              <a:extLst>
                <a:ext uri="{FF2B5EF4-FFF2-40B4-BE49-F238E27FC236}">
                  <a16:creationId xmlns:a16="http://schemas.microsoft.com/office/drawing/2014/main" id="{40D9E9B7-DD47-929E-8918-8BB8C0F54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0938" y="6168055"/>
              <a:ext cx="598169" cy="721579"/>
            </a:xfrm>
            <a:prstGeom prst="rect">
              <a:avLst/>
            </a:prstGeom>
          </p:spPr>
        </p:pic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83C0E2-54B7-1D80-822F-843DC7335CB2}"/>
              </a:ext>
            </a:extLst>
          </p:cNvPr>
          <p:cNvSpPr txBox="1">
            <a:spLocks/>
          </p:cNvSpPr>
          <p:nvPr/>
        </p:nvSpPr>
        <p:spPr>
          <a:xfrm>
            <a:off x="306288" y="6355702"/>
            <a:ext cx="1562568" cy="2763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495E59-6B4B-4EA1-AF7E-4E0A98749235}" type="slidenum">
              <a:rPr lang="en-US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pPr/>
              <a:t>9</a:t>
            </a:fld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8" name="Picture 7" descr="A blue and white map&#10;&#10;Description automatically generated with low confidence">
            <a:extLst>
              <a:ext uri="{FF2B5EF4-FFF2-40B4-BE49-F238E27FC236}">
                <a16:creationId xmlns:a16="http://schemas.microsoft.com/office/drawing/2014/main" id="{E95C75CA-05D6-C90F-E5B0-3FAC71B0AF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6454" y="1698217"/>
            <a:ext cx="2489265" cy="1171275"/>
          </a:xfrm>
          <a:prstGeom prst="rect">
            <a:avLst/>
          </a:prstGeom>
        </p:spPr>
      </p:pic>
      <p:pic>
        <p:nvPicPr>
          <p:cNvPr id="9" name="Picture 8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5A3E8A04-E3EA-5A70-1D76-D79BF5ADC9D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6454" y="4910667"/>
            <a:ext cx="2489265" cy="1171275"/>
          </a:xfrm>
          <a:prstGeom prst="rect">
            <a:avLst/>
          </a:prstGeom>
        </p:spPr>
      </p:pic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8CDE973A-E4A4-BBD3-9324-5B45B03CA47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6454" y="3239099"/>
            <a:ext cx="2489265" cy="1171275"/>
          </a:xfrm>
          <a:prstGeom prst="rect">
            <a:avLst/>
          </a:prstGeom>
        </p:spPr>
      </p:pic>
      <p:pic>
        <p:nvPicPr>
          <p:cNvPr id="11" name="Picture 10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8D5F4428-5E43-B4D8-3F26-6A23E4AB0DE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74" y="1499586"/>
            <a:ext cx="9416581" cy="463683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086DD06-D9BD-142A-4F43-32DE7481C875}"/>
              </a:ext>
            </a:extLst>
          </p:cNvPr>
          <p:cNvSpPr txBox="1">
            <a:spLocks/>
          </p:cNvSpPr>
          <p:nvPr/>
        </p:nvSpPr>
        <p:spPr>
          <a:xfrm>
            <a:off x="9388880" y="1384611"/>
            <a:ext cx="2470527" cy="3077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125EA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200">
                <a:latin typeface="Arial Nova Cond" panose="020B0506020202020204" pitchFamily="34" charset="0"/>
              </a:rPr>
              <a:t>International Nuclear Security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38523C-F9C9-1C5E-6415-71E1F24625C0}"/>
              </a:ext>
            </a:extLst>
          </p:cNvPr>
          <p:cNvSpPr txBox="1"/>
          <p:nvPr/>
        </p:nvSpPr>
        <p:spPr>
          <a:xfrm>
            <a:off x="9465797" y="2949459"/>
            <a:ext cx="23166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rgbClr val="E87B26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Office of Radiological Security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45EB7D-EA16-F3DD-FF98-629C39D48D04}"/>
              </a:ext>
            </a:extLst>
          </p:cNvPr>
          <p:cNvSpPr txBox="1"/>
          <p:nvPr/>
        </p:nvSpPr>
        <p:spPr>
          <a:xfrm>
            <a:off x="9403269" y="4435994"/>
            <a:ext cx="2441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rgbClr val="A02A1E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Nuclear Smuggling Detection</a:t>
            </a:r>
            <a:br>
              <a:rPr lang="en-US" sz="1200">
                <a:solidFill>
                  <a:srgbClr val="A02A1E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</a:br>
            <a:r>
              <a:rPr lang="en-US" sz="1200">
                <a:solidFill>
                  <a:srgbClr val="A02A1E"/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and Deterrence</a:t>
            </a:r>
          </a:p>
        </p:txBody>
      </p:sp>
    </p:spTree>
    <p:extLst>
      <p:ext uri="{BB962C8B-B14F-4D97-AF65-F5344CB8AC3E}">
        <p14:creationId xmlns:p14="http://schemas.microsoft.com/office/powerpoint/2010/main" val="455410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NSA PowerPoint Template 16 by 9 (Recommended Size) - green swirl" id="{47A0157C-A49B-1F40-86F2-47E41B664B21}" vid="{D3B69BFC-BD8A-2D42-8B2E-ABA8932EFE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0958B31957894A92BF408BEC75495A" ma:contentTypeVersion="16" ma:contentTypeDescription="Create a new document." ma:contentTypeScope="" ma:versionID="f5e095593454d2f3a2ee35a042ea4b0c">
  <xsd:schema xmlns:xsd="http://www.w3.org/2001/XMLSchema" xmlns:xs="http://www.w3.org/2001/XMLSchema" xmlns:p="http://schemas.microsoft.com/office/2006/metadata/properties" xmlns:ns2="bc4d3709-fb5e-4ea2-a83d-54a854e6b375" xmlns:ns3="5d109f06-97e0-4f6f-b626-bbf47fcfae7d" targetNamespace="http://schemas.microsoft.com/office/2006/metadata/properties" ma:root="true" ma:fieldsID="e24d68f538d62cadf949a872d4275b2a" ns2:_="" ns3:_="">
    <xsd:import namespace="bc4d3709-fb5e-4ea2-a83d-54a854e6b375"/>
    <xsd:import namespace="5d109f06-97e0-4f6f-b626-bbf47fcfae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Note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4d3709-fb5e-4ea2-a83d-54a854e6b3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3" nillable="true" ma:displayName="Notes" ma:description="key notes" ma:format="Dropdown" ma:internalName="Note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09f06-97e0-4f6f-b626-bbf47fcfae7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b5dfc35-b193-4cb8-be40-b46b9a55a667}" ma:internalName="TaxCatchAll" ma:showField="CatchAllData" ma:web="5d109f06-97e0-4f6f-b626-bbf47fcfae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d109f06-97e0-4f6f-b626-bbf47fcfae7d" xsi:nil="true"/>
    <lcf76f155ced4ddcb4097134ff3c332f xmlns="bc4d3709-fb5e-4ea2-a83d-54a854e6b375">
      <Terms xmlns="http://schemas.microsoft.com/office/infopath/2007/PartnerControls"/>
    </lcf76f155ced4ddcb4097134ff3c332f>
    <Notes xmlns="bc4d3709-fb5e-4ea2-a83d-54a854e6b375" xsi:nil="true"/>
    <_dlc_DocId xmlns="5d109f06-97e0-4f6f-b626-bbf47fcfae7d">UTWXUX674AYK-1858590077-80618</_dlc_DocId>
    <_dlc_DocIdUrl xmlns="5d109f06-97e0-4f6f-b626-bbf47fcfae7d">
      <Url>https://usdoe.sharepoint.com/sites/ORS/_layouts/15/DocIdRedir.aspx?ID=UTWXUX674AYK-1858590077-80618</Url>
      <Description>UTWXUX674AYK-1858590077-80618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69484C-E38F-44F2-AC1F-9C4BA7B872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4d3709-fb5e-4ea2-a83d-54a854e6b375"/>
    <ds:schemaRef ds:uri="5d109f06-97e0-4f6f-b626-bbf47fcfa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83DF23-F174-4626-91B0-51822DD67903}">
  <ds:schemaRefs>
    <ds:schemaRef ds:uri="5d109f06-97e0-4f6f-b626-bbf47fcfae7d"/>
    <ds:schemaRef ds:uri="bc4d3709-fb5e-4ea2-a83d-54a854e6b37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C005148-4B5C-42CA-8662-099F2B7E4DD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5418C5D-5E16-425C-95BE-27180EB417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856</Words>
  <Application>Microsoft Office PowerPoint</Application>
  <PresentationFormat>Widescreen</PresentationFormat>
  <Paragraphs>132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Arial Narrow</vt:lpstr>
      <vt:lpstr>Arial Nova Cond</vt:lpstr>
      <vt:lpstr>Arial Nova Cond Light</vt:lpstr>
      <vt:lpstr>Calibri</vt:lpstr>
      <vt:lpstr>Symbol</vt:lpstr>
      <vt:lpstr>Office Theme</vt:lpstr>
      <vt:lpstr>International Cooperation is Key: countering nuclear and radiological terrorism through prevention and preparedness</vt:lpstr>
      <vt:lpstr>Global Material Security (GMS)</vt:lpstr>
      <vt:lpstr>Nuclear and radiological materials have been intercepted around the world</vt:lpstr>
      <vt:lpstr>Cesium-137 Blood Irradiator Scenario</vt:lpstr>
      <vt:lpstr>Materials and Weapons of Concern</vt:lpstr>
      <vt:lpstr>The Evolving Radiological and Nuclear Landscape</vt:lpstr>
      <vt:lpstr>The GMS Strategy</vt:lpstr>
      <vt:lpstr>GMS Capacity-Building Approach</vt:lpstr>
      <vt:lpstr>GMS works in the U.S. and with over 100 nations around the world</vt:lpstr>
      <vt:lpstr>GMS partners with organizations inside and outside the U.S.</vt:lpstr>
      <vt:lpstr>Office of Radiological Security (ORS)</vt:lpstr>
      <vt:lpstr>PowerPoint Presentation</vt:lpstr>
      <vt:lpstr>Office of International Nuclear Security (INS)</vt:lpstr>
      <vt:lpstr>Office of Nuclear Smuggling Detection &amp; Deterrence </vt:lpstr>
      <vt:lpstr>GMS Accomplishments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Greer, Stuart</dc:creator>
  <cp:lastModifiedBy>Greer, Stuart</cp:lastModifiedBy>
  <cp:revision>6</cp:revision>
  <dcterms:created xsi:type="dcterms:W3CDTF">2024-04-09T17:38:48Z</dcterms:created>
  <dcterms:modified xsi:type="dcterms:W3CDTF">2024-11-13T21:33:15Z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0x010100970958B31957894A92BF408BEC75495A</vt:lpwstr>
  </property>
  <property fmtid="{D5CDD505-2E9C-101B-9397-08002B2CF9AE}" pid="3" name="MediaServiceImageTags">
    <vt:lpwstr/>
  </property>
  <property fmtid="{D5CDD505-2E9C-101B-9397-08002B2CF9AE}" pid="4" name="_dlc_DocIdItemGuid">
    <vt:lpwstr>e20acf71-f99e-42eb-a7f2-5e62757af2ca</vt:lpwstr>
  </property>
</Properties>
</file>